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4"/>
  </p:sldMasterIdLst>
  <p:notesMasterIdLst>
    <p:notesMasterId r:id="rId21"/>
  </p:notesMasterIdLst>
  <p:sldIdLst>
    <p:sldId id="299" r:id="rId5"/>
    <p:sldId id="300" r:id="rId6"/>
    <p:sldId id="301" r:id="rId7"/>
    <p:sldId id="302" r:id="rId8"/>
    <p:sldId id="303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06" r:id="rId18"/>
    <p:sldId id="315" r:id="rId19"/>
    <p:sldId id="260" r:id="rId20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ye" initials="F" lastIdx="10" clrIdx="0"/>
  <p:cmAuthor id="1" name="Cynthia Raso" initials="CR" lastIdx="1" clrIdx="1"/>
  <p:cmAuthor id="2" name="Kristy Clarke" initials="KC" lastIdx="1" clrIdx="2">
    <p:extLst>
      <p:ext uri="{19B8F6BF-5375-455C-9EA6-DF929625EA0E}">
        <p15:presenceInfo xmlns:p15="http://schemas.microsoft.com/office/powerpoint/2012/main" userId="S::kristy.clarke@concordia.ca::25d851a9-d653-407f-877e-78d093741c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A296A-2E9F-4C8E-887D-2869028C6581}" v="13" dt="2020-12-01T14:23:02.596"/>
    <p1510:client id="{72FC407F-5F2A-4FFE-99E3-6FA48AA055BD}" v="138" dt="2020-12-01T14:18:45.137"/>
    <p1510:client id="{7798E0D7-60CC-4F94-8E50-8E30FD4B4B41}" v="24" dt="2020-12-01T15:46:23.998"/>
    <p1510:client id="{791EF835-2C45-4478-AE04-337F214C604C}" v="30" dt="2020-12-01T14:14:14.344"/>
    <p1510:client id="{B8F42413-55BB-4427-A8C8-0C4C8ADEDA4A}" v="5" dt="2020-12-01T14:45:02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Collins" userId="S::kelly.collins@concordia.ca::c73eaade-e052-4223-b92d-b745f7168277" providerId="AD" clId="Web-{7798E0D7-60CC-4F94-8E50-8E30FD4B4B41}"/>
    <pc:docChg chg="modSld">
      <pc:chgData name="Kelly Collins" userId="S::kelly.collins@concordia.ca::c73eaade-e052-4223-b92d-b745f7168277" providerId="AD" clId="Web-{7798E0D7-60CC-4F94-8E50-8E30FD4B4B41}" dt="2020-12-01T15:46:23.998" v="23" actId="20577"/>
      <pc:docMkLst>
        <pc:docMk/>
      </pc:docMkLst>
      <pc:sldChg chg="modSp">
        <pc:chgData name="Kelly Collins" userId="S::kelly.collins@concordia.ca::c73eaade-e052-4223-b92d-b745f7168277" providerId="AD" clId="Web-{7798E0D7-60CC-4F94-8E50-8E30FD4B4B41}" dt="2020-12-01T15:46:23.998" v="23" actId="20577"/>
        <pc:sldMkLst>
          <pc:docMk/>
          <pc:sldMk cId="2796093933" sldId="308"/>
        </pc:sldMkLst>
        <pc:spChg chg="mod">
          <ac:chgData name="Kelly Collins" userId="S::kelly.collins@concordia.ca::c73eaade-e052-4223-b92d-b745f7168277" providerId="AD" clId="Web-{7798E0D7-60CC-4F94-8E50-8E30FD4B4B41}" dt="2020-12-01T15:46:23.998" v="23" actId="20577"/>
          <ac:spMkLst>
            <pc:docMk/>
            <pc:sldMk cId="2796093933" sldId="308"/>
            <ac:spMk id="3" creationId="{00000000-0000-0000-0000-000000000000}"/>
          </ac:spMkLst>
        </pc:spChg>
      </pc:sldChg>
    </pc:docChg>
  </pc:docChgLst>
  <pc:docChgLst>
    <pc:chgData name="Kristy Clarke" userId="S::kristy.clarke@concordia.ca::25d851a9-d653-407f-877e-78d093741cc1" providerId="AD" clId="Web-{791EF835-2C45-4478-AE04-337F214C604C}"/>
    <pc:docChg chg="modSld">
      <pc:chgData name="Kristy Clarke" userId="S::kristy.clarke@concordia.ca::25d851a9-d653-407f-877e-78d093741cc1" providerId="AD" clId="Web-{791EF835-2C45-4478-AE04-337F214C604C}" dt="2020-12-01T14:14:10.297" v="28" actId="20577"/>
      <pc:docMkLst>
        <pc:docMk/>
      </pc:docMkLst>
      <pc:sldChg chg="modSp delCm">
        <pc:chgData name="Kristy Clarke" userId="S::kristy.clarke@concordia.ca::25d851a9-d653-407f-877e-78d093741cc1" providerId="AD" clId="Web-{791EF835-2C45-4478-AE04-337F214C604C}" dt="2020-12-01T14:12:22.109" v="1" actId="20577"/>
        <pc:sldMkLst>
          <pc:docMk/>
          <pc:sldMk cId="4040749251" sldId="302"/>
        </pc:sldMkLst>
        <pc:spChg chg="mod">
          <ac:chgData name="Kristy Clarke" userId="S::kristy.clarke@concordia.ca::25d851a9-d653-407f-877e-78d093741cc1" providerId="AD" clId="Web-{791EF835-2C45-4478-AE04-337F214C604C}" dt="2020-12-01T14:12:22.109" v="1" actId="20577"/>
          <ac:spMkLst>
            <pc:docMk/>
            <pc:sldMk cId="4040749251" sldId="302"/>
            <ac:spMk id="3" creationId="{00000000-0000-0000-0000-000000000000}"/>
          </ac:spMkLst>
        </pc:spChg>
      </pc:sldChg>
      <pc:sldChg chg="modSp">
        <pc:chgData name="Kristy Clarke" userId="S::kristy.clarke@concordia.ca::25d851a9-d653-407f-877e-78d093741cc1" providerId="AD" clId="Web-{791EF835-2C45-4478-AE04-337F214C604C}" dt="2020-12-01T14:14:10.297" v="28" actId="20577"/>
        <pc:sldMkLst>
          <pc:docMk/>
          <pc:sldMk cId="842658498" sldId="303"/>
        </pc:sldMkLst>
        <pc:spChg chg="mod">
          <ac:chgData name="Kristy Clarke" userId="S::kristy.clarke@concordia.ca::25d851a9-d653-407f-877e-78d093741cc1" providerId="AD" clId="Web-{791EF835-2C45-4478-AE04-337F214C604C}" dt="2020-12-01T14:14:10.297" v="28" actId="20577"/>
          <ac:spMkLst>
            <pc:docMk/>
            <pc:sldMk cId="842658498" sldId="303"/>
            <ac:spMk id="3" creationId="{00000000-0000-0000-0000-000000000000}"/>
          </ac:spMkLst>
        </pc:spChg>
      </pc:sldChg>
    </pc:docChg>
  </pc:docChgLst>
  <pc:docChgLst>
    <pc:chgData name="Kristy Clarke" userId="S::kristy.clarke@concordia.ca::25d851a9-d653-407f-877e-78d093741cc1" providerId="AD" clId="Web-{72FC407F-5F2A-4FFE-99E3-6FA48AA055BD}"/>
    <pc:docChg chg="modSld">
      <pc:chgData name="Kristy Clarke" userId="S::kristy.clarke@concordia.ca::25d851a9-d653-407f-877e-78d093741cc1" providerId="AD" clId="Web-{72FC407F-5F2A-4FFE-99E3-6FA48AA055BD}" dt="2020-12-01T14:18:45.137" v="136" actId="20577"/>
      <pc:docMkLst>
        <pc:docMk/>
      </pc:docMkLst>
      <pc:sldChg chg="modSp">
        <pc:chgData name="Kristy Clarke" userId="S::kristy.clarke@concordia.ca::25d851a9-d653-407f-877e-78d093741cc1" providerId="AD" clId="Web-{72FC407F-5F2A-4FFE-99E3-6FA48AA055BD}" dt="2020-12-01T14:18:45.137" v="136" actId="20577"/>
        <pc:sldMkLst>
          <pc:docMk/>
          <pc:sldMk cId="4040749251" sldId="302"/>
        </pc:sldMkLst>
        <pc:spChg chg="mod">
          <ac:chgData name="Kristy Clarke" userId="S::kristy.clarke@concordia.ca::25d851a9-d653-407f-877e-78d093741cc1" providerId="AD" clId="Web-{72FC407F-5F2A-4FFE-99E3-6FA48AA055BD}" dt="2020-12-01T14:18:45.137" v="136" actId="20577"/>
          <ac:spMkLst>
            <pc:docMk/>
            <pc:sldMk cId="4040749251" sldId="302"/>
            <ac:spMk id="3" creationId="{00000000-0000-0000-0000-000000000000}"/>
          </ac:spMkLst>
        </pc:spChg>
      </pc:sldChg>
    </pc:docChg>
  </pc:docChgLst>
  <pc:docChgLst>
    <pc:chgData name="Cynthia Raso" userId="S::cynthia.raso@concordia.ca::7998083d-1520-44ff-8915-c885fd2bc622" providerId="AD" clId="Web-{057A296A-2E9F-4C8E-887D-2869028C6581}"/>
    <pc:docChg chg="modSld">
      <pc:chgData name="Cynthia Raso" userId="S::cynthia.raso@concordia.ca::7998083d-1520-44ff-8915-c885fd2bc622" providerId="AD" clId="Web-{057A296A-2E9F-4C8E-887D-2869028C6581}" dt="2020-12-01T14:23:02.596" v="12" actId="20577"/>
      <pc:docMkLst>
        <pc:docMk/>
      </pc:docMkLst>
      <pc:sldChg chg="modSp">
        <pc:chgData name="Cynthia Raso" userId="S::cynthia.raso@concordia.ca::7998083d-1520-44ff-8915-c885fd2bc622" providerId="AD" clId="Web-{057A296A-2E9F-4C8E-887D-2869028C6581}" dt="2020-12-01T14:23:02.596" v="12" actId="20577"/>
        <pc:sldMkLst>
          <pc:docMk/>
          <pc:sldMk cId="3385386118" sldId="306"/>
        </pc:sldMkLst>
        <pc:spChg chg="mod">
          <ac:chgData name="Cynthia Raso" userId="S::cynthia.raso@concordia.ca::7998083d-1520-44ff-8915-c885fd2bc622" providerId="AD" clId="Web-{057A296A-2E9F-4C8E-887D-2869028C6581}" dt="2020-12-01T14:23:02.596" v="12" actId="20577"/>
          <ac:spMkLst>
            <pc:docMk/>
            <pc:sldMk cId="3385386118" sldId="306"/>
            <ac:spMk id="3" creationId="{00000000-0000-0000-0000-000000000000}"/>
          </ac:spMkLst>
        </pc:spChg>
      </pc:sldChg>
    </pc:docChg>
  </pc:docChgLst>
  <pc:docChgLst>
    <pc:chgData name="Kristy Clarke" userId="S::kristy.clarke@concordia.ca::25d851a9-d653-407f-877e-78d093741cc1" providerId="AD" clId="Web-{B8F42413-55BB-4427-A8C8-0C4C8ADEDA4A}"/>
    <pc:docChg chg="modSld">
      <pc:chgData name="Kristy Clarke" userId="S::kristy.clarke@concordia.ca::25d851a9-d653-407f-877e-78d093741cc1" providerId="AD" clId="Web-{B8F42413-55BB-4427-A8C8-0C4C8ADEDA4A}" dt="2020-12-01T14:45:01.873" v="3" actId="20577"/>
      <pc:docMkLst>
        <pc:docMk/>
      </pc:docMkLst>
      <pc:sldChg chg="modSp">
        <pc:chgData name="Kristy Clarke" userId="S::kristy.clarke@concordia.ca::25d851a9-d653-407f-877e-78d093741cc1" providerId="AD" clId="Web-{B8F42413-55BB-4427-A8C8-0C4C8ADEDA4A}" dt="2020-12-01T14:45:01.873" v="3" actId="20577"/>
        <pc:sldMkLst>
          <pc:docMk/>
          <pc:sldMk cId="842658498" sldId="303"/>
        </pc:sldMkLst>
        <pc:spChg chg="mod">
          <ac:chgData name="Kristy Clarke" userId="S::kristy.clarke@concordia.ca::25d851a9-d653-407f-877e-78d093741cc1" providerId="AD" clId="Web-{B8F42413-55BB-4427-A8C8-0C4C8ADEDA4A}" dt="2020-12-01T14:45:01.873" v="3" actId="20577"/>
          <ac:spMkLst>
            <pc:docMk/>
            <pc:sldMk cId="842658498" sldId="30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0" tIns="46971" rIns="93940" bIns="4697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342" y="0"/>
            <a:ext cx="3066733" cy="4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0" tIns="46971" rIns="93940" bIns="4697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79950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611" y="4447462"/>
            <a:ext cx="5189855" cy="4213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0" tIns="46971" rIns="93940" bIns="46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922"/>
            <a:ext cx="3066733" cy="4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0" tIns="46971" rIns="93940" bIns="4697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342" y="8894922"/>
            <a:ext cx="3066733" cy="4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40" tIns="46971" rIns="93940" bIns="4697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2543ACF8-3F51-854F-91E9-AD86E324A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98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115616" y="404664"/>
            <a:ext cx="4680520" cy="8640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32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1680" y="2348880"/>
            <a:ext cx="5257800" cy="1583432"/>
          </a:xfrm>
        </p:spPr>
        <p:txBody>
          <a:bodyPr anchor="ctr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4293096"/>
            <a:ext cx="5257800" cy="766936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20688"/>
            <a:ext cx="4392488" cy="58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8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742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169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75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3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4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200">
          <a:solidFill>
            <a:schemeClr val="tx1"/>
          </a:solidFill>
          <a:latin typeface="Arial"/>
          <a:ea typeface="ＭＳ Ｐゴシック" pitchFamily="-3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cordia.ca/content/dam/concordia/docs/your-sis/SIS-Grad-Request-Change-of-Option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content/dam/sgs/docs/handbooks/thesispreparationguide.pdf" TargetMode="External"/><Relationship Id="rId2" Type="http://schemas.openxmlformats.org/officeDocument/2006/relationships/hyperlink" Target="https://www.concordia.ca/academics/graduate/calendar/current/thesis-regulation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admissions/tuition-fees/calculator.html" TargetMode="External"/><Relationship Id="rId2" Type="http://schemas.openxmlformats.org/officeDocument/2006/relationships/hyperlink" Target="http://www.myconcordia.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ncordia.ca/admissions/tuition-fees/fee-payment-deadlines/methods-of-payment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cordia.ca/sgs/resource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concordia.ca/covid19/" TargetMode="External"/><Relationship Id="rId2" Type="http://schemas.openxmlformats.org/officeDocument/2006/relationships/hyperlink" Target="https://library.concordia.ca/covid19/study-space-booking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brary.concordia.ca/help/users/graduat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sgs/opportunities/graduate-community-building-fund.html" TargetMode="External"/><Relationship Id="rId2" Type="http://schemas.openxmlformats.org/officeDocument/2006/relationships/hyperlink" Target="https://www.concordia.ca/academics/co-op/student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students/gradproskills/events/grad-chat.html" TargetMode="External"/><Relationship Id="rId2" Type="http://schemas.openxmlformats.org/officeDocument/2006/relationships/hyperlink" Target="https://www.concordia.ca/students/gradproskill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ncordia.ca/health.html" TargetMode="External"/><Relationship Id="rId5" Type="http://schemas.openxmlformats.org/officeDocument/2006/relationships/hyperlink" Target="https://www.concordia.ca/students/gradproskills/events/peer-support-writing-group.html" TargetMode="External"/><Relationship Id="rId4" Type="http://schemas.openxmlformats.org/officeDocument/2006/relationships/hyperlink" Target="https://www.concordia.ca/students/gradproskills/events/code-together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students/success/learning-support/writing-assistance.html" TargetMode="External"/><Relationship Id="rId2" Type="http://schemas.openxmlformats.org/officeDocument/2006/relationships/hyperlink" Target="https://www.concordia.ca/students/gradproskill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ncordia.ca/students/gradproskills/events/versatile-phd.html" TargetMode="External"/><Relationship Id="rId4" Type="http://schemas.openxmlformats.org/officeDocument/2006/relationships/hyperlink" Target="https://www.concordia.ca/it/services/udemy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cordia.ca/health" TargetMode="External"/><Relationship Id="rId2" Type="http://schemas.openxmlformats.org/officeDocument/2006/relationships/hyperlink" Target="https://www.concordia.ca/health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cordia.ca/admissions/tuition-fees/permanent-cod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cordia.ca/students/international/coronavirus/quarantine/checklist" TargetMode="External"/><Relationship Id="rId2" Type="http://schemas.openxmlformats.org/officeDocument/2006/relationships/hyperlink" Target="https://www.canada.ca/en/immigration-refugees-citizenship/services/coronavirus-covid19/students/approved-dl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ncordia.ca/students/international/coronavirus" TargetMode="External"/><Relationship Id="rId5" Type="http://schemas.openxmlformats.org/officeDocument/2006/relationships/hyperlink" Target="mailto:iso.healthinsurance@concordia.ca" TargetMode="External"/><Relationship Id="rId4" Type="http://schemas.openxmlformats.org/officeDocument/2006/relationships/hyperlink" Target="http://www.concordia.ca/students/international/coronavirus.html#trave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cordia.ca/students/international" TargetMode="External"/><Relationship Id="rId2" Type="http://schemas.openxmlformats.org/officeDocument/2006/relationships/hyperlink" Target="mailto:iso@concordia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cordia.ca/students/international/coronaviru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216058" y="1556792"/>
            <a:ext cx="7202078" cy="32007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Arial Bold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Arial Bold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Arial Bold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Arial Bold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Arial Bold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GillSans Bold" pitchFamily="1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GillSans Bold" pitchFamily="1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GillSans Bold" pitchFamily="1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782336"/>
                </a:solidFill>
                <a:latin typeface="GillSans Bold" pitchFamily="1" charset="0"/>
              </a:defRPr>
            </a:lvl9pPr>
          </a:lstStyle>
          <a:p>
            <a:br>
              <a:rPr lang="en-US" sz="4400" kern="0">
                <a:solidFill>
                  <a:schemeClr val="accent1"/>
                </a:solidFill>
                <a:latin typeface="+mn-lt"/>
              </a:rPr>
            </a:br>
            <a:r>
              <a:rPr lang="en-US" sz="4400" kern="0">
                <a:solidFill>
                  <a:schemeClr val="accent1"/>
                </a:solidFill>
                <a:latin typeface="+mn-lt"/>
              </a:rPr>
              <a:t>Graduate Student Town Hall</a:t>
            </a:r>
          </a:p>
          <a:p>
            <a:r>
              <a:rPr lang="en-US" sz="3200" kern="0">
                <a:solidFill>
                  <a:schemeClr val="accent1"/>
                </a:solidFill>
                <a:latin typeface="+mn-lt"/>
              </a:rPr>
              <a:t>School of Graduate Studies</a:t>
            </a:r>
          </a:p>
          <a:p>
            <a:endParaRPr lang="en-US" sz="3200" b="1" i="1" kern="0">
              <a:solidFill>
                <a:schemeClr val="accent1"/>
              </a:solidFill>
              <a:latin typeface="+mn-lt"/>
            </a:endParaRPr>
          </a:p>
          <a:p>
            <a:endParaRPr lang="en-US" sz="3200" b="1" i="1" kern="0">
              <a:solidFill>
                <a:schemeClr val="accent1"/>
              </a:solidFill>
              <a:latin typeface="+mn-lt"/>
            </a:endParaRPr>
          </a:p>
          <a:p>
            <a:r>
              <a:rPr lang="en-US" sz="3200" b="1" kern="0">
                <a:solidFill>
                  <a:schemeClr val="accent1"/>
                </a:solidFill>
                <a:latin typeface="+mn-lt"/>
              </a:rPr>
              <a:t>December 1, 2020</a:t>
            </a:r>
          </a:p>
          <a:p>
            <a:endParaRPr lang="en-US" sz="2400" kern="0">
              <a:solidFill>
                <a:srgbClr val="0070C0"/>
              </a:solidFill>
              <a:latin typeface="+mn-lt"/>
            </a:endParaRPr>
          </a:p>
          <a:p>
            <a:pPr algn="ctr"/>
            <a:endParaRPr lang="en-US" kern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2771800" y="3501008"/>
            <a:ext cx="3600400" cy="89651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sz="24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sz="2200">
                <a:solidFill>
                  <a:schemeClr val="tx1"/>
                </a:solidFill>
                <a:latin typeface="Arial"/>
                <a:ea typeface="ＭＳ Ｐゴシック" pitchFamily="-3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sz="2000">
                <a:solidFill>
                  <a:schemeClr val="tx1"/>
                </a:solidFill>
                <a:latin typeface="Arial"/>
                <a:ea typeface="ＭＳ Ｐゴシック" pitchFamily="-3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sz="2000">
                <a:solidFill>
                  <a:schemeClr val="tx1"/>
                </a:solidFill>
                <a:latin typeface="Arial"/>
                <a:ea typeface="ＭＳ Ｐゴシック" pitchFamily="-3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sz="2000">
                <a:solidFill>
                  <a:schemeClr val="tx1"/>
                </a:solidFill>
                <a:latin typeface="Arial"/>
                <a:ea typeface="ＭＳ Ｐゴシック" pitchFamily="-3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3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3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3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32" charset="-128"/>
              </a:defRPr>
            </a:lvl9pPr>
          </a:lstStyle>
          <a:p>
            <a:pPr marL="0" indent="0" algn="ctr">
              <a:buNone/>
            </a:pPr>
            <a:endParaRPr lang="en-US" sz="2000" kern="0">
              <a:solidFill>
                <a:srgbClr val="78233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5214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230746"/>
            <a:ext cx="7772400" cy="1143000"/>
          </a:xfrm>
        </p:spPr>
        <p:txBody>
          <a:bodyPr/>
          <a:lstStyle/>
          <a:p>
            <a:r>
              <a:rPr lang="en-US">
                <a:latin typeface="+mn-lt"/>
              </a:rPr>
              <a:t>Program Changes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803" y="1562282"/>
            <a:ext cx="7936392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>
                <a:latin typeface="+mn-lt"/>
              </a:rPr>
              <a:t>Changing a study program</a:t>
            </a:r>
            <a:r>
              <a:rPr lang="en-US" sz="2000">
                <a:latin typeface="+mn-lt"/>
              </a:rPr>
              <a:t> can be either a </a:t>
            </a:r>
            <a:r>
              <a:rPr lang="en-US" sz="2000">
                <a:solidFill>
                  <a:srgbClr val="FF0000"/>
                </a:solidFill>
                <a:latin typeface="+mn-lt"/>
              </a:rPr>
              <a:t>program change</a:t>
            </a:r>
            <a:r>
              <a:rPr lang="en-US" sz="2000">
                <a:latin typeface="+mn-lt"/>
              </a:rPr>
              <a:t> (e.g., PhD to Master’s) or an </a:t>
            </a:r>
            <a:r>
              <a:rPr lang="en-US" sz="2000">
                <a:solidFill>
                  <a:srgbClr val="FF0000"/>
                </a:solidFill>
                <a:latin typeface="+mn-lt"/>
              </a:rPr>
              <a:t>option change </a:t>
            </a:r>
            <a:r>
              <a:rPr lang="en-US" sz="2000">
                <a:latin typeface="+mn-lt"/>
              </a:rPr>
              <a:t>(e.g., course-based Master’s to thesis-based Master’s):</a:t>
            </a:r>
            <a:br>
              <a:rPr lang="en-US" sz="2000">
                <a:latin typeface="+mn-lt"/>
              </a:rPr>
            </a:br>
            <a:endParaRPr lang="en-US" sz="200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</a:rPr>
              <a:t>Option Change: Can be done through your Self-Serve Portal </a:t>
            </a:r>
            <a:r>
              <a:rPr lang="en-US" sz="2000">
                <a:latin typeface="+mn-lt"/>
                <a:hlinkClick r:id="rId2"/>
              </a:rPr>
              <a:t>https://www.concordia.ca/content/dam/concordia/docs/your-sis/SIS-Grad-Request-Change-of-Option.pdf</a:t>
            </a:r>
            <a:br>
              <a:rPr lang="en-US" sz="2000">
                <a:latin typeface="+mn-lt"/>
              </a:rPr>
            </a:br>
            <a:endParaRPr lang="en-US" sz="200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</a:rPr>
              <a:t>Program Change: Requires withdrawal from old program and application into new program; credits may be transferred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1158270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893" y="157900"/>
            <a:ext cx="7772400" cy="1143000"/>
          </a:xfrm>
        </p:spPr>
        <p:txBody>
          <a:bodyPr/>
          <a:lstStyle/>
          <a:p>
            <a:r>
              <a:rPr lang="en-US">
                <a:latin typeface="+mn-lt"/>
              </a:rPr>
              <a:t>Thesis Submission and </a:t>
            </a:r>
            <a:r>
              <a:rPr lang="en-US" err="1">
                <a:latin typeface="+mn-lt"/>
              </a:rPr>
              <a:t>Defence</a:t>
            </a:r>
            <a:endParaRPr lang="en-US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63" y="974495"/>
            <a:ext cx="7772400" cy="5154105"/>
          </a:xfrm>
        </p:spPr>
        <p:txBody>
          <a:bodyPr/>
          <a:lstStyle/>
          <a:p>
            <a:pPr marL="0" indent="0">
              <a:buNone/>
            </a:pPr>
            <a:r>
              <a:rPr lang="en-CA" sz="1800" b="1">
                <a:latin typeface="+mn-lt"/>
              </a:rPr>
              <a:t>Initial thesis submission</a:t>
            </a:r>
            <a:r>
              <a:rPr lang="en-CA" sz="1800">
                <a:latin typeface="+mn-lt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>
                <a:latin typeface="+mn-lt"/>
              </a:rPr>
              <a:t>Thesis must be submitted to Thesis Office </a:t>
            </a:r>
            <a:r>
              <a:rPr lang="en-CA" sz="1800">
                <a:solidFill>
                  <a:srgbClr val="FF0000"/>
                </a:solidFill>
                <a:latin typeface="+mn-lt"/>
              </a:rPr>
              <a:t>6 weeks </a:t>
            </a:r>
            <a:r>
              <a:rPr lang="en-CA" sz="1800">
                <a:latin typeface="+mn-lt"/>
              </a:rPr>
              <a:t>prior to defence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>
                <a:latin typeface="+mn-lt"/>
              </a:rPr>
              <a:t>Work with supervisor and GPD to convene Examining Committee and choice of External Examiner</a:t>
            </a:r>
            <a:br>
              <a:rPr lang="en-CA" sz="1800">
                <a:latin typeface="+mn-lt"/>
              </a:rPr>
            </a:br>
            <a:endParaRPr lang="en-CA" sz="1800">
              <a:latin typeface="+mn-lt"/>
            </a:endParaRPr>
          </a:p>
          <a:p>
            <a:pPr marL="0" indent="0">
              <a:buNone/>
            </a:pPr>
            <a:r>
              <a:rPr lang="en-CA" sz="1800" b="1">
                <a:latin typeface="+mn-lt"/>
              </a:rPr>
              <a:t>Thesis defence</a:t>
            </a:r>
            <a:r>
              <a:rPr lang="en-CA" sz="1800"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>
                <a:latin typeface="+mn-lt"/>
              </a:rPr>
              <a:t>Until further notice, all thesis defences are </a:t>
            </a:r>
            <a:r>
              <a:rPr lang="en-CA" sz="1800">
                <a:solidFill>
                  <a:srgbClr val="FF0000"/>
                </a:solidFill>
                <a:latin typeface="+mn-lt"/>
              </a:rPr>
              <a:t>online using Zoom</a:t>
            </a:r>
            <a:br>
              <a:rPr lang="en-CA" sz="1800">
                <a:solidFill>
                  <a:srgbClr val="FF0000"/>
                </a:solidFill>
                <a:latin typeface="+mn-lt"/>
              </a:rPr>
            </a:br>
            <a:endParaRPr lang="en-CA" sz="180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en-CA" sz="1800" b="1">
                <a:latin typeface="+mn-lt"/>
              </a:rPr>
              <a:t>Final thesis submission</a:t>
            </a:r>
            <a:r>
              <a:rPr lang="en-CA" sz="1800">
                <a:latin typeface="+mn-lt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>
                <a:latin typeface="+mn-lt"/>
              </a:rPr>
              <a:t>Final version of thesis (after making any required revisions) needs to be submitted to the Spectrum repository</a:t>
            </a:r>
            <a:br>
              <a:rPr lang="en-CA" sz="1800">
                <a:latin typeface="+mn-lt"/>
              </a:rPr>
            </a:br>
            <a:endParaRPr lang="en-CA" sz="1800">
              <a:latin typeface="+mn-lt"/>
            </a:endParaRPr>
          </a:p>
          <a:p>
            <a:pPr marL="0" indent="0">
              <a:buNone/>
            </a:pPr>
            <a:r>
              <a:rPr lang="en-US" sz="1800" b="1">
                <a:latin typeface="+mn-lt"/>
              </a:rPr>
              <a:t>Refer to the graduate calendar and Thesis Preparation Guide: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  <a:hlinkClick r:id="rId2"/>
              </a:rPr>
              <a:t>https://www.concordia.ca/academics/graduate/calendar/current/thesis-regulations.html</a:t>
            </a:r>
            <a:endParaRPr lang="en-US" sz="180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  <a:hlinkClick r:id="rId3"/>
              </a:rPr>
              <a:t>https://www.concordia.ca/content/dam/sgs/docs/handbooks/thesispreparationguide.pdf</a:t>
            </a:r>
            <a:endParaRPr lang="en-US" sz="180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1488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Financial Matters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35322"/>
            <a:ext cx="7675775" cy="3579738"/>
          </a:xfrm>
        </p:spPr>
        <p:txBody>
          <a:bodyPr/>
          <a:lstStyle/>
          <a:p>
            <a:pPr marL="0" indent="0">
              <a:buNone/>
            </a:pPr>
            <a:r>
              <a:rPr lang="en-US" b="1">
                <a:latin typeface="+mn-lt"/>
                <a:ea typeface="ＭＳ Ｐゴシック"/>
                <a:cs typeface="Arial"/>
              </a:rPr>
              <a:t>Resources</a:t>
            </a:r>
            <a:br>
              <a:rPr lang="en-US" b="1">
                <a:latin typeface="+mn-lt"/>
                <a:ea typeface="ＭＳ Ｐゴシック"/>
                <a:cs typeface="Arial"/>
              </a:rPr>
            </a:br>
            <a:endParaRPr lang="en-US" b="1">
              <a:latin typeface="+mn-lt"/>
              <a:ea typeface="ＭＳ Ｐゴシック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ＭＳ Ｐゴシック"/>
                <a:cs typeface="Arial"/>
              </a:rPr>
              <a:t>To review your account, visit “My Student Center” via </a:t>
            </a:r>
            <a:r>
              <a:rPr lang="en-US" sz="2000">
                <a:latin typeface="+mn-lt"/>
                <a:ea typeface="ＭＳ Ｐゴシック"/>
                <a:cs typeface="Arial"/>
                <a:hlinkClick r:id="rId2"/>
              </a:rPr>
              <a:t>MyConcordia.ca</a:t>
            </a:r>
            <a:r>
              <a:rPr lang="en-US" sz="2000">
                <a:latin typeface="+mn-lt"/>
                <a:ea typeface="ＭＳ Ｐゴシック"/>
                <a:cs typeface="Arial"/>
              </a:rPr>
              <a:t>.</a:t>
            </a:r>
            <a:endParaRPr lang="en-US" sz="2000">
              <a:latin typeface="+mn-lt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latin typeface="+mn-lt"/>
              <a:ea typeface="ＭＳ Ｐゴシック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ＭＳ Ｐゴシック"/>
                <a:cs typeface="Arial"/>
              </a:rPr>
              <a:t>Calculate your semester's fees with the tuition fee calculator:</a:t>
            </a:r>
            <a:r>
              <a:rPr lang="en-US" sz="2000">
                <a:latin typeface="+mn-lt"/>
                <a:ea typeface="ＭＳ Ｐゴシック" pitchFamily="-32" charset="-128"/>
                <a:cs typeface="Arial"/>
              </a:rPr>
              <a:t> </a:t>
            </a:r>
            <a:r>
              <a:rPr lang="en-US" sz="2000">
                <a:latin typeface="+mn-lt"/>
                <a:ea typeface="ＭＳ Ｐゴシック"/>
                <a:cs typeface="Arial"/>
                <a:hlinkClick r:id="rId3"/>
              </a:rPr>
              <a:t>concordia.ca/admissions/tuition-fees/calculator.html</a:t>
            </a:r>
            <a:endParaRPr lang="en-US" sz="2000">
              <a:latin typeface="+mn-lt"/>
              <a:ea typeface="ＭＳ Ｐゴシック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>
              <a:latin typeface="+mn-lt"/>
              <a:ea typeface="ＭＳ Ｐゴシック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n-lt"/>
                <a:ea typeface="ＭＳ Ｐゴシック"/>
              </a:rPr>
              <a:t>For a complete list  of  accepted methods of payments, visit </a:t>
            </a:r>
            <a:r>
              <a:rPr lang="en-US" sz="2000">
                <a:latin typeface="+mn-lt"/>
                <a:ea typeface="ＭＳ Ｐゴシック"/>
                <a:cs typeface="Arial"/>
                <a:hlinkClick r:id="rId4"/>
              </a:rPr>
              <a:t>concordia.ca/admissions/tuition-fees/fee-payment-deadlines/methods-of-payment.html</a:t>
            </a:r>
            <a:endParaRPr lang="en-US" sz="2000">
              <a:latin typeface="+mn-lt"/>
              <a:cs typeface="Arial"/>
            </a:endParaRPr>
          </a:p>
          <a:p>
            <a:pPr marL="0" indent="0" algn="ctr">
              <a:buNone/>
            </a:pPr>
            <a:endParaRPr lang="en-US" sz="2000">
              <a:latin typeface="+mn-lt"/>
            </a:endParaRPr>
          </a:p>
          <a:p>
            <a:endParaRPr lang="en-US">
              <a:latin typeface="+mn-lt"/>
              <a:ea typeface="ＭＳ Ｐゴシック"/>
              <a:cs typeface="Arial"/>
            </a:endParaRPr>
          </a:p>
          <a:p>
            <a:endParaRPr lang="en-US">
              <a:latin typeface="+mn-lt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1406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Financial Matters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778" y="1349400"/>
            <a:ext cx="8012443" cy="4159199"/>
          </a:xfrm>
        </p:spPr>
        <p:txBody>
          <a:bodyPr/>
          <a:lstStyle/>
          <a:p>
            <a:pPr marL="0" indent="0">
              <a:buNone/>
            </a:pPr>
            <a:r>
              <a:rPr lang="en-US" b="1">
                <a:latin typeface="+mn-lt"/>
                <a:cs typeface="Arial"/>
              </a:rPr>
              <a:t>Tuition &amp; Fees</a:t>
            </a:r>
            <a:br>
              <a:rPr lang="en-US" b="1">
                <a:latin typeface="+mn-lt"/>
                <a:cs typeface="Arial"/>
              </a:rPr>
            </a:br>
            <a:endParaRPr lang="en-US" b="1">
              <a:latin typeface="+mn-lt"/>
              <a:cs typeface="Arial"/>
            </a:endParaRPr>
          </a:p>
          <a:p>
            <a:r>
              <a:rPr lang="en-US" sz="2000">
                <a:latin typeface="+mn-lt"/>
                <a:ea typeface="ＭＳ Ｐゴシック"/>
                <a:cs typeface="Arial"/>
              </a:rPr>
              <a:t>Winter 2021 tuition &amp; fees deadline: </a:t>
            </a:r>
            <a:r>
              <a:rPr lang="en-US" sz="2000" b="1">
                <a:latin typeface="+mn-lt"/>
                <a:ea typeface="ＭＳ Ｐゴシック"/>
                <a:cs typeface="Arial"/>
              </a:rPr>
              <a:t>March  1, 2021</a:t>
            </a:r>
            <a:r>
              <a:rPr lang="en-US" sz="2000">
                <a:latin typeface="+mn-lt"/>
                <a:ea typeface="ＭＳ Ｐゴシック"/>
                <a:cs typeface="Arial"/>
              </a:rPr>
              <a:t>.  </a:t>
            </a:r>
          </a:p>
          <a:p>
            <a:endParaRPr lang="en-US" sz="2000">
              <a:latin typeface="+mn-lt"/>
              <a:ea typeface="ＭＳ Ｐゴシック"/>
              <a:cs typeface="Arial"/>
            </a:endParaRPr>
          </a:p>
          <a:p>
            <a:r>
              <a:rPr lang="en-US" sz="2000">
                <a:latin typeface="+mn-lt"/>
                <a:ea typeface="ＭＳ Ｐゴシック"/>
                <a:cs typeface="Arial"/>
              </a:rPr>
              <a:t>Late payment and interest fees will be charged after March 31, 2021.</a:t>
            </a:r>
            <a:endParaRPr lang="en-US" sz="2000">
              <a:latin typeface="+mn-lt"/>
            </a:endParaRPr>
          </a:p>
          <a:p>
            <a:endParaRPr lang="en-US" sz="2000">
              <a:latin typeface="+mn-lt"/>
              <a:ea typeface="ＭＳ Ｐゴシック"/>
              <a:cs typeface="Arial"/>
            </a:endParaRPr>
          </a:p>
          <a:p>
            <a:r>
              <a:rPr lang="en-US" sz="2000">
                <a:latin typeface="+mn-lt"/>
                <a:ea typeface="ＭＳ Ｐゴシック"/>
                <a:cs typeface="Arial"/>
              </a:rPr>
              <a:t>To request a refund, visit the Finances section in “My Student Centre” and select “Request a refund”.</a:t>
            </a:r>
            <a:endParaRPr lang="en-US" sz="2000">
              <a:latin typeface="+mn-lt"/>
            </a:endParaRPr>
          </a:p>
          <a:p>
            <a:endParaRPr lang="en-US" sz="2000">
              <a:latin typeface="+mn-lt"/>
              <a:ea typeface="ＭＳ Ｐゴシック"/>
              <a:cs typeface="Arial"/>
            </a:endParaRPr>
          </a:p>
          <a:p>
            <a:r>
              <a:rPr lang="en-US" sz="2000">
                <a:latin typeface="+mn-lt"/>
                <a:ea typeface="ＭＳ Ｐゴシック"/>
                <a:cs typeface="Arial"/>
              </a:rPr>
              <a:t>For specific questions, contact the Student Accounts Office. (studentaccounts@concordia.ca or 514-848-2424 Ext 4900.)</a:t>
            </a:r>
          </a:p>
          <a:p>
            <a:endParaRPr lang="en-US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279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Financial Matters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50943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>
                <a:latin typeface="+mn-lt"/>
                <a:ea typeface="ＭＳ Ｐゴシック"/>
              </a:rPr>
              <a:t>Graduate Awards</a:t>
            </a:r>
            <a:br>
              <a:rPr lang="en-US" b="1">
                <a:latin typeface="+mn-lt"/>
                <a:ea typeface="ＭＳ Ｐゴシック"/>
              </a:rPr>
            </a:br>
            <a:endParaRPr lang="en-US" b="1">
              <a:latin typeface="+mn-lt"/>
            </a:endParaRPr>
          </a:p>
          <a:p>
            <a:r>
              <a:rPr lang="en-US">
                <a:latin typeface="+mn-lt"/>
                <a:ea typeface="ＭＳ Ｐゴシック"/>
              </a:rPr>
              <a:t>Award disbursements will occur on February 2, directly into students’ accounts.</a:t>
            </a:r>
            <a:br>
              <a:rPr lang="en-US">
                <a:latin typeface="+mn-lt"/>
                <a:ea typeface="ＭＳ Ｐゴシック"/>
              </a:rPr>
            </a:br>
            <a:endParaRPr lang="en-US">
              <a:latin typeface="+mn-lt"/>
              <a:ea typeface="ＭＳ Ｐゴシック"/>
            </a:endParaRPr>
          </a:p>
          <a:p>
            <a:r>
              <a:rPr lang="en-US">
                <a:latin typeface="+mn-lt"/>
                <a:ea typeface="ＭＳ Ｐゴシック"/>
                <a:cs typeface="Arial"/>
              </a:rPr>
              <a:t>To learn about funding opportunities that remain for Winter 2021, please contact your Graduate program Director.</a:t>
            </a:r>
            <a:endParaRPr lang="en-US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5386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261DF-EA32-4490-9D67-6C871548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>
                <a:latin typeface="+mn-lt"/>
              </a:rPr>
              <a:t>Thank you for participating in today’s Town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F8C17-890E-452E-B5EA-589069092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533" y="2393622"/>
            <a:ext cx="7772400" cy="2894815"/>
          </a:xfrm>
        </p:spPr>
        <p:txBody>
          <a:bodyPr/>
          <a:lstStyle/>
          <a:p>
            <a:pPr marL="0" indent="0" algn="ctr">
              <a:buNone/>
            </a:pPr>
            <a:r>
              <a:rPr lang="en-CA">
                <a:latin typeface="+mn-lt"/>
              </a:rPr>
              <a:t>This PowerPoint presentation will be posted within two days of the event on the School of Graduate Studies website under “Resources”.</a:t>
            </a:r>
          </a:p>
          <a:p>
            <a:pPr marL="0" indent="0">
              <a:buNone/>
            </a:pPr>
            <a:endParaRPr lang="en-CA">
              <a:latin typeface="+mn-lt"/>
            </a:endParaRPr>
          </a:p>
          <a:p>
            <a:pPr marL="800100" lvl="2" indent="0" algn="ctr">
              <a:buNone/>
            </a:pPr>
            <a:r>
              <a:rPr lang="en-CA" sz="2400">
                <a:latin typeface="+mn-lt"/>
                <a:hlinkClick r:id="rId2"/>
              </a:rPr>
              <a:t>https://www.concordia.ca/sgs/resources.html</a:t>
            </a:r>
            <a:endParaRPr lang="en-CA" sz="2400">
              <a:latin typeface="+mn-lt"/>
            </a:endParaRPr>
          </a:p>
          <a:p>
            <a:pPr marL="400050" lvl="1" indent="0">
              <a:buNone/>
            </a:pPr>
            <a:endParaRPr lang="en-CA">
              <a:latin typeface="+mn-lt"/>
            </a:endParaRPr>
          </a:p>
          <a:p>
            <a:endParaRPr lang="en-CA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654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Access to Facilities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601771"/>
            <a:ext cx="8712968" cy="4114800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+mn-lt"/>
              </a:rPr>
              <a:t>Students have access to study space in both the Webster (125 spaces) and Vanier libraries (50 spaces). </a:t>
            </a:r>
          </a:p>
          <a:p>
            <a:pPr marL="0" indent="0">
              <a:buNone/>
            </a:pPr>
            <a:endParaRPr lang="en-US">
              <a:latin typeface="+mn-lt"/>
            </a:endParaRPr>
          </a:p>
          <a:p>
            <a:pPr marL="0" indent="0">
              <a:buNone/>
            </a:pPr>
            <a:r>
              <a:rPr lang="en-US">
                <a:latin typeface="+mn-lt"/>
              </a:rPr>
              <a:t>Spaces must be reserved for a full day online in advance.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latin typeface="+mn-lt"/>
              </a:rPr>
              <a:t>8:45 a.m. to 9 p.m. from Monday to Thursday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latin typeface="+mn-lt"/>
              </a:rPr>
              <a:t>8:45 a.m. to 5 p.m. on Fridays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latin typeface="+mn-lt"/>
              </a:rPr>
              <a:t>12 - 5 p.m. on Saturday and Sunday</a:t>
            </a:r>
            <a:br>
              <a:rPr lang="en-US" sz="1600">
                <a:latin typeface="+mn-lt"/>
              </a:rPr>
            </a:br>
            <a:endParaRPr lang="en-US" sz="1600">
              <a:latin typeface="+mn-lt"/>
            </a:endParaRPr>
          </a:p>
          <a:p>
            <a:pPr marL="0" indent="0">
              <a:buNone/>
            </a:pPr>
            <a:r>
              <a:rPr lang="en-US" sz="2000">
                <a:latin typeface="+mn-lt"/>
              </a:rPr>
              <a:t>Helpful links: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latin typeface="+mn-lt"/>
              </a:rPr>
              <a:t>Library Study Space booking: </a:t>
            </a:r>
            <a:r>
              <a:rPr lang="en-US" sz="1600">
                <a:latin typeface="+mn-lt"/>
                <a:hlinkClick r:id="rId2"/>
              </a:rPr>
              <a:t>library.concordia.ca/covid19/study-space-</a:t>
            </a:r>
            <a:r>
              <a:rPr lang="en-US" sz="1600" err="1">
                <a:latin typeface="+mn-lt"/>
                <a:hlinkClick r:id="rId2"/>
              </a:rPr>
              <a:t>booking.php</a:t>
            </a:r>
            <a:endParaRPr lang="en-US" sz="160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latin typeface="+mn-lt"/>
              </a:rPr>
              <a:t>Library services and resources during COVID-19: </a:t>
            </a:r>
            <a:r>
              <a:rPr lang="en-US" sz="1600">
                <a:latin typeface="+mn-lt"/>
                <a:hlinkClick r:id="rId3"/>
              </a:rPr>
              <a:t>library.concordia.ca/covid19/</a:t>
            </a:r>
            <a:endParaRPr lang="en-US" sz="160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latin typeface="+mn-lt"/>
              </a:rPr>
              <a:t>Support specific to graduate students: </a:t>
            </a:r>
            <a:r>
              <a:rPr lang="en-US" sz="1600">
                <a:latin typeface="+mn-lt"/>
                <a:hlinkClick r:id="rId4"/>
              </a:rPr>
              <a:t>library.concordia.ca/help/users/graduates/</a:t>
            </a:r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799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68006" cy="1143000"/>
          </a:xfrm>
        </p:spPr>
        <p:txBody>
          <a:bodyPr/>
          <a:lstStyle/>
          <a:p>
            <a:r>
              <a:rPr lang="en-US">
                <a:latin typeface="+mn-lt"/>
              </a:rPr>
              <a:t>Coop, Internships, Student Opportunities 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58332"/>
            <a:ext cx="7619214" cy="4114800"/>
          </a:xfrm>
        </p:spPr>
        <p:txBody>
          <a:bodyPr/>
          <a:lstStyle/>
          <a:p>
            <a:r>
              <a:rPr lang="en-US">
                <a:latin typeface="+mn-lt"/>
                <a:ea typeface="ＭＳ Ｐゴシック"/>
              </a:rPr>
              <a:t>Learn about co-op opportunities: </a:t>
            </a:r>
            <a:r>
              <a:rPr lang="en-US">
                <a:latin typeface="+mn-lt"/>
                <a:ea typeface="ＭＳ Ｐゴシック"/>
                <a:hlinkClick r:id="rId2"/>
              </a:rPr>
              <a:t>concordia.ca/academics/co-op/students.html</a:t>
            </a:r>
            <a:br>
              <a:rPr lang="en-US" sz="2000">
                <a:latin typeface="+mn-lt"/>
                <a:ea typeface="ＭＳ Ｐゴシック"/>
              </a:rPr>
            </a:br>
            <a:endParaRPr lang="en-US" sz="2000">
              <a:latin typeface="+mn-lt"/>
              <a:ea typeface="ＭＳ Ｐゴシック"/>
            </a:endParaRPr>
          </a:p>
          <a:p>
            <a:r>
              <a:rPr lang="en-US">
                <a:latin typeface="+mn-lt"/>
                <a:ea typeface="ＭＳ Ｐゴシック"/>
              </a:rPr>
              <a:t>Adaptation of the </a:t>
            </a:r>
            <a:r>
              <a:rPr lang="en-US">
                <a:latin typeface="+mn-lt"/>
                <a:ea typeface="ＭＳ Ｐゴシック"/>
                <a:hlinkClick r:id="rId3"/>
              </a:rPr>
              <a:t>Graduate Community Support Fund</a:t>
            </a:r>
            <a:r>
              <a:rPr lang="en-US">
                <a:latin typeface="+mn-lt"/>
                <a:ea typeface="ＭＳ Ｐゴシック"/>
              </a:rPr>
              <a:t> to support graduate student led community outreach projects</a:t>
            </a:r>
            <a:br>
              <a:rPr lang="en-US">
                <a:latin typeface="+mn-lt"/>
                <a:ea typeface="ＭＳ Ｐゴシック"/>
              </a:rPr>
            </a:br>
            <a:endParaRPr lang="en-US">
              <a:latin typeface="+mn-lt"/>
              <a:ea typeface="ＭＳ Ｐゴシック"/>
            </a:endParaRPr>
          </a:p>
          <a:p>
            <a:r>
              <a:rPr lang="en-US">
                <a:latin typeface="+mn-lt"/>
                <a:ea typeface="ＭＳ Ｐゴシック"/>
              </a:rPr>
              <a:t>Currently recruiting our 5th cohort for the Public Scholars program</a:t>
            </a:r>
          </a:p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817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Mental Health Support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890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>
                <a:latin typeface="+mn-lt"/>
                <a:ea typeface="ＭＳ Ｐゴシック"/>
                <a:hlinkClick r:id="rId2"/>
              </a:rPr>
              <a:t>GradProSkills</a:t>
            </a:r>
            <a:r>
              <a:rPr lang="en-US" sz="2200">
                <a:latin typeface="+mn-lt"/>
                <a:ea typeface="ＭＳ Ｐゴシック"/>
              </a:rPr>
              <a:t> offers wellness promotion resources with tips for keeping motivated and productive, collaborating online and career planning, including weekly drop-in meeting for students to connect: </a:t>
            </a:r>
          </a:p>
          <a:p>
            <a:pPr lvl="1"/>
            <a:r>
              <a:rPr lang="en-US">
                <a:latin typeface="+mn-lt"/>
                <a:ea typeface="ＭＳ Ｐゴシック"/>
                <a:hlinkClick r:id="rId3"/>
              </a:rPr>
              <a:t>GradChat</a:t>
            </a:r>
            <a:r>
              <a:rPr lang="en-US">
                <a:latin typeface="+mn-lt"/>
                <a:ea typeface="ＭＳ Ｐゴシック"/>
              </a:rPr>
              <a:t> on Mondays</a:t>
            </a:r>
            <a:endParaRPr lang="en-US">
              <a:latin typeface="+mn-lt"/>
              <a:ea typeface="ＭＳ Ｐゴシック"/>
              <a:cs typeface="Arial"/>
            </a:endParaRPr>
          </a:p>
          <a:p>
            <a:pPr lvl="1"/>
            <a:r>
              <a:rPr lang="en-US">
                <a:latin typeface="+mn-lt"/>
                <a:ea typeface="ＭＳ Ｐゴシック"/>
                <a:cs typeface="Arial"/>
                <a:hlinkClick r:id="rId4"/>
              </a:rPr>
              <a:t>Code Together </a:t>
            </a:r>
            <a:r>
              <a:rPr lang="en-US">
                <a:latin typeface="+mn-lt"/>
                <a:ea typeface="ＭＳ Ｐゴシック"/>
                <a:cs typeface="Arial"/>
              </a:rPr>
              <a:t>on Wednesdays</a:t>
            </a:r>
          </a:p>
          <a:p>
            <a:pPr lvl="1"/>
            <a:r>
              <a:rPr lang="en-US">
                <a:latin typeface="+mn-lt"/>
                <a:ea typeface="ＭＳ Ｐゴシック"/>
                <a:cs typeface="Arial"/>
                <a:hlinkClick r:id="rId5"/>
              </a:rPr>
              <a:t>Peer Writing Group </a:t>
            </a:r>
            <a:r>
              <a:rPr lang="en-US">
                <a:latin typeface="+mn-lt"/>
                <a:ea typeface="ＭＳ Ｐゴシック"/>
                <a:cs typeface="Arial"/>
              </a:rPr>
              <a:t>on Fridays</a:t>
            </a:r>
          </a:p>
          <a:p>
            <a:pPr marL="0" indent="0" algn="l">
              <a:buNone/>
            </a:pPr>
            <a:endParaRPr lang="en-US" b="0" i="0"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2000">
                <a:latin typeface="Segoe UI"/>
                <a:ea typeface="ＭＳ Ｐゴシック"/>
                <a:hlinkClick r:id="rId6"/>
              </a:rPr>
              <a:t>Campus Wellness</a:t>
            </a:r>
            <a:r>
              <a:rPr lang="en-US" sz="2000">
                <a:latin typeface="Segoe UI"/>
                <a:ea typeface="ＭＳ Ｐゴシック"/>
              </a:rPr>
              <a:t> launched its new website to make finding their services and resources more intuitive </a:t>
            </a:r>
            <a:endParaRPr lang="en-US" sz="2000" b="0" i="0">
              <a:effectLst/>
              <a:latin typeface="Segoe UI" panose="020B0502040204020203" pitchFamily="34" charset="0"/>
            </a:endParaRPr>
          </a:p>
          <a:p>
            <a:pPr marL="457200" lvl="1" indent="0">
              <a:buNone/>
            </a:pPr>
            <a:endParaRPr lang="en-US">
              <a:latin typeface="+mn-lt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074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Student Services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1833"/>
            <a:ext cx="7772400" cy="4114800"/>
          </a:xfrm>
        </p:spPr>
        <p:txBody>
          <a:bodyPr/>
          <a:lstStyle/>
          <a:p>
            <a:r>
              <a:rPr lang="en-US">
                <a:latin typeface="+mn-lt"/>
                <a:ea typeface="ＭＳ Ｐゴシック"/>
                <a:cs typeface="Arial"/>
                <a:hlinkClick r:id="rId2"/>
              </a:rPr>
              <a:t>GradProSkills</a:t>
            </a:r>
            <a:r>
              <a:rPr lang="en-US">
                <a:latin typeface="+mn-lt"/>
                <a:ea typeface="ＭＳ Ｐゴシック"/>
                <a:cs typeface="Arial"/>
              </a:rPr>
              <a:t> has offered over 180 free workshops since May and has 115 scheduled for Winter term. Registration opens December 17. </a:t>
            </a:r>
            <a:br>
              <a:rPr lang="en-US">
                <a:latin typeface="+mn-lt"/>
                <a:ea typeface="ＭＳ Ｐゴシック"/>
                <a:cs typeface="Arial"/>
              </a:rPr>
            </a:br>
            <a:r>
              <a:rPr lang="en-US" sz="1400">
                <a:latin typeface="+mn-lt"/>
                <a:ea typeface="ＭＳ Ｐゴシック"/>
                <a:cs typeface="Arial"/>
              </a:rPr>
              <a:t> </a:t>
            </a:r>
          </a:p>
          <a:p>
            <a:r>
              <a:rPr lang="en-US">
                <a:latin typeface="+mn-lt"/>
                <a:ea typeface="ＭＳ Ｐゴシック"/>
                <a:cs typeface="Arial"/>
              </a:rPr>
              <a:t>The New Student Orientation has moved online with record participation rates. Winter orientation is December 17 and January  12.</a:t>
            </a:r>
          </a:p>
          <a:p>
            <a:pPr marL="0" indent="0">
              <a:buNone/>
            </a:pPr>
            <a:r>
              <a:rPr lang="en-US" sz="1400">
                <a:latin typeface="Gill Sans"/>
                <a:ea typeface="ＭＳ Ｐゴシック"/>
                <a:cs typeface="Arial"/>
              </a:rPr>
              <a:t>  </a:t>
            </a:r>
          </a:p>
          <a:p>
            <a:r>
              <a:rPr lang="en-US">
                <a:latin typeface="+mn-lt"/>
                <a:ea typeface="ＭＳ Ｐゴシック"/>
                <a:cs typeface="Arial"/>
              </a:rPr>
              <a:t>SSC Learning Services also offers </a:t>
            </a:r>
            <a:r>
              <a:rPr lang="en-US">
                <a:latin typeface="+mn-lt"/>
                <a:ea typeface="ＭＳ Ｐゴシック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drop-in graduate student writing assistance</a:t>
            </a:r>
            <a:r>
              <a:rPr lang="en-US">
                <a:latin typeface="+mn-lt"/>
                <a:ea typeface="ＭＳ Ｐゴシック"/>
                <a:cs typeface="Arial"/>
              </a:rPr>
              <a:t> on Fridays mornings.</a:t>
            </a:r>
            <a:br>
              <a:rPr lang="en-US">
                <a:latin typeface="+mn-lt"/>
                <a:ea typeface="ＭＳ Ｐゴシック"/>
                <a:cs typeface="Arial"/>
              </a:rPr>
            </a:br>
            <a:r>
              <a:rPr lang="en-US" sz="1600">
                <a:latin typeface="+mn-lt"/>
                <a:ea typeface="ＭＳ Ｐゴシック"/>
                <a:cs typeface="Arial"/>
              </a:rPr>
              <a:t>  </a:t>
            </a:r>
          </a:p>
          <a:p>
            <a:r>
              <a:rPr lang="en-US">
                <a:latin typeface="+mn-lt"/>
                <a:ea typeface="ＭＳ Ｐゴシック"/>
                <a:cs typeface="Arial"/>
              </a:rPr>
              <a:t>Students now have access to </a:t>
            </a:r>
            <a:r>
              <a:rPr lang="en-US">
                <a:latin typeface="+mn-lt"/>
                <a:ea typeface="ＭＳ Ｐゴシック"/>
                <a:cs typeface="Arial"/>
                <a:hlinkClick r:id="rId4"/>
              </a:rPr>
              <a:t>Udemy</a:t>
            </a:r>
            <a:r>
              <a:rPr lang="en-US">
                <a:latin typeface="+mn-lt"/>
                <a:ea typeface="ＭＳ Ｐゴシック"/>
                <a:cs typeface="Arial"/>
              </a:rPr>
              <a:t>'s online learning catalog, as well as </a:t>
            </a:r>
            <a:r>
              <a:rPr lang="en-US">
                <a:latin typeface="+mn-lt"/>
                <a:ea typeface="ＭＳ Ｐゴシック"/>
                <a:cs typeface="Arial"/>
                <a:hlinkClick r:id="rId5"/>
              </a:rPr>
              <a:t>Versatile PhD</a:t>
            </a:r>
            <a:r>
              <a:rPr lang="en-US">
                <a:latin typeface="+mn-lt"/>
                <a:ea typeface="ＭＳ Ｐゴシック"/>
                <a:cs typeface="Arial"/>
              </a:rPr>
              <a:t>.</a:t>
            </a:r>
            <a:endParaRPr lang="en-US">
              <a:latin typeface="+mn-lt"/>
              <a:ea typeface="ＭＳ Ｐゴシック"/>
              <a:cs typeface="Arial"/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84265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International Students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498" y="1322707"/>
            <a:ext cx="7391004" cy="4842423"/>
          </a:xfrm>
        </p:spPr>
        <p:txBody>
          <a:bodyPr/>
          <a:lstStyle/>
          <a:p>
            <a:pPr marL="0" indent="0">
              <a:buNone/>
            </a:pPr>
            <a:r>
              <a:rPr lang="en-US" sz="2000" b="1">
                <a:latin typeface="+mn-lt"/>
              </a:rPr>
              <a:t>Winter 2021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</a:rPr>
              <a:t>Remote delivery for most students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</a:rPr>
              <a:t>Register as soon as possible </a:t>
            </a:r>
            <a:endParaRPr lang="en-US" sz="1600" b="1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b="1">
                <a:latin typeface="+mn-lt"/>
              </a:rPr>
              <a:t>Immigration Documents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</a:rPr>
              <a:t>CAQ and Study Permit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</a:rPr>
              <a:t>A</a:t>
            </a:r>
            <a:r>
              <a:rPr lang="en-CA" sz="1600" err="1">
                <a:solidFill>
                  <a:srgbClr val="002060"/>
                </a:solidFill>
                <a:latin typeface="+mn-lt"/>
              </a:rPr>
              <a:t>pply</a:t>
            </a:r>
            <a:r>
              <a:rPr lang="en-CA" sz="1600">
                <a:solidFill>
                  <a:srgbClr val="002060"/>
                </a:solidFill>
                <a:latin typeface="+mn-lt"/>
              </a:rPr>
              <a:t> as soon as possible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  <a:ea typeface="ＭＳ Ｐゴシック"/>
              </a:rPr>
              <a:t>Upload your proof of application and when received your approved documents to your Student Service Center</a:t>
            </a:r>
            <a:endParaRPr lang="en-US" sz="1600" b="1">
              <a:solidFill>
                <a:srgbClr val="C00000"/>
              </a:solidFill>
              <a:latin typeface="+mn-lt"/>
              <a:ea typeface="ＭＳ Ｐゴシック"/>
              <a:cs typeface="Arial"/>
            </a:endParaRPr>
          </a:p>
          <a:p>
            <a:pPr marL="0" indent="0">
              <a:buNone/>
            </a:pPr>
            <a:r>
              <a:rPr lang="en-US" sz="2000" b="1">
                <a:latin typeface="+mn-lt"/>
              </a:rPr>
              <a:t>Health Insurance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</a:rPr>
              <a:t>Students in Canada </a:t>
            </a:r>
            <a:r>
              <a:rPr lang="en-US" sz="1600" b="1" u="sng">
                <a:solidFill>
                  <a:srgbClr val="002060"/>
                </a:solidFill>
                <a:latin typeface="+mn-lt"/>
              </a:rPr>
              <a:t>must</a:t>
            </a:r>
            <a:r>
              <a:rPr lang="en-US" sz="1600">
                <a:solidFill>
                  <a:srgbClr val="002060"/>
                </a:solidFill>
                <a:latin typeface="+mn-lt"/>
              </a:rPr>
              <a:t> be covered by Concordia’s International Health Insurance Plan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</a:rPr>
              <a:t>Telemedicine through Maple</a:t>
            </a:r>
            <a:endParaRPr lang="en-US" sz="1600">
              <a:solidFill>
                <a:srgbClr val="002060"/>
              </a:solidFill>
              <a:latin typeface="+mn-lt"/>
              <a:hlinkClick r:id="rId2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</a:rPr>
              <a:t>Health and wellness – </a:t>
            </a:r>
            <a:r>
              <a:rPr lang="en-US" sz="1600">
                <a:solidFill>
                  <a:srgbClr val="002060"/>
                </a:solidFill>
                <a:latin typeface="+mn-lt"/>
                <a:hlinkClick r:id="rId3"/>
              </a:rPr>
              <a:t>concordia.ca/health</a:t>
            </a:r>
            <a:endParaRPr lang="en-CA" sz="1600" b="1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n-CA" sz="2000" b="1">
                <a:latin typeface="+mn-lt"/>
              </a:rPr>
              <a:t>Permanent Code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>
                <a:latin typeface="+mn-lt"/>
                <a:hlinkClick r:id="rId4"/>
              </a:rPr>
              <a:t>concordia.ca/admissions/tuition-fees/permanent-code</a:t>
            </a:r>
            <a:endParaRPr lang="en-CA" sz="1600">
              <a:latin typeface="+mn-lt"/>
            </a:endParaRPr>
          </a:p>
          <a:p>
            <a:pPr marL="457200" lvl="1" indent="0">
              <a:buNone/>
            </a:pPr>
            <a:endParaRPr lang="en-CA" sz="1600">
              <a:latin typeface="+mn-lt"/>
            </a:endParaRPr>
          </a:p>
          <a:p>
            <a:pPr marL="0" indent="0">
              <a:buNone/>
            </a:pPr>
            <a:endParaRPr lang="en-CA" sz="1600">
              <a:latin typeface="+mn-lt"/>
            </a:endParaRPr>
          </a:p>
          <a:p>
            <a:pPr marL="0" indent="0">
              <a:buNone/>
            </a:pPr>
            <a:endParaRPr lang="en-US" sz="1600">
              <a:latin typeface="+mn-lt"/>
            </a:endParaRPr>
          </a:p>
          <a:p>
            <a:pPr marL="0" indent="0">
              <a:buNone/>
            </a:pPr>
            <a:endParaRPr lang="en-CA">
              <a:latin typeface="+mn-lt"/>
            </a:endParaRPr>
          </a:p>
          <a:p>
            <a:pPr marL="0" indent="0">
              <a:buNone/>
            </a:pPr>
            <a:endParaRPr lang="en-CA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606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</a:rPr>
              <a:t>International Students</a:t>
            </a:r>
            <a:endParaRPr lang="en-CA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12363"/>
            <a:ext cx="7609788" cy="5279010"/>
          </a:xfrm>
        </p:spPr>
        <p:txBody>
          <a:bodyPr/>
          <a:lstStyle/>
          <a:p>
            <a:pPr marL="0" indent="0">
              <a:buNone/>
            </a:pPr>
            <a:r>
              <a:rPr lang="en-US" sz="2000" b="1">
                <a:latin typeface="+mn-lt"/>
                <a:ea typeface="ＭＳ Ｐゴシック"/>
              </a:rPr>
              <a:t>Travel </a:t>
            </a:r>
            <a:endParaRPr lang="en-US" sz="2000" b="1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Immigration 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Concordia University on the </a:t>
            </a: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  <a:hlinkClick r:id="rId2"/>
              </a:rPr>
              <a:t>list of designated learning institutions (DLI)</a:t>
            </a: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14 day quarantine plan: </a:t>
            </a: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  <a:hlinkClick r:id="rId3"/>
              </a:rPr>
              <a:t>concordia.ca/students/international/coronavirus/quarantine/checklist</a:t>
            </a:r>
            <a:endParaRPr lang="en-US" sz="1600" b="1">
              <a:solidFill>
                <a:srgbClr val="C00000"/>
              </a:solidFill>
              <a:latin typeface="+mn-lt"/>
              <a:ea typeface="ＭＳ Ｐゴシック"/>
            </a:endParaRPr>
          </a:p>
          <a:p>
            <a:pPr marL="0" indent="0">
              <a:buNone/>
            </a:pPr>
            <a:endParaRPr lang="en-US" sz="1800" b="1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1800" b="1">
                <a:latin typeface="+mn-lt"/>
                <a:ea typeface="ＭＳ Ｐゴシック"/>
              </a:rPr>
              <a:t>Support Documents </a:t>
            </a:r>
            <a:endParaRPr lang="en-US" sz="1800" b="1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List of documents – this list is continually update – recheck before travel: </a:t>
            </a: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  <a:hlinkClick r:id="rId4"/>
              </a:rPr>
              <a:t>concordia.ca/students/international/coronavirus.html#travel</a:t>
            </a:r>
            <a:endParaRPr lang="en-US" sz="1600">
              <a:solidFill>
                <a:srgbClr val="002060"/>
              </a:solidFill>
              <a:latin typeface="+mn-lt"/>
              <a:ea typeface="ＭＳ Ｐゴシック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Advise </a:t>
            </a: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  <a:hlinkClick r:id="rId5"/>
              </a:rPr>
              <a:t>iso.healthinsurance@concordia.ca</a:t>
            </a: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 of travel date – be sure you are enrolled in mandatory International Health Insurance Plan before you travel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>
                <a:solidFill>
                  <a:srgbClr val="002060"/>
                </a:solidFill>
                <a:latin typeface="+mn-lt"/>
                <a:ea typeface="ＭＳ Ｐゴシック"/>
              </a:rPr>
              <a:t>The university is not providing an additional letter of support</a:t>
            </a:r>
            <a:endParaRPr lang="en-US" sz="1600" b="1">
              <a:solidFill>
                <a:srgbClr val="C00000"/>
              </a:solidFill>
              <a:latin typeface="+mn-lt"/>
              <a:ea typeface="ＭＳ Ｐゴシック"/>
            </a:endParaRPr>
          </a:p>
          <a:p>
            <a:pPr marL="0" indent="0">
              <a:buNone/>
            </a:pPr>
            <a:endParaRPr lang="en-US" sz="1800" b="1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1800" b="1">
                <a:latin typeface="+mn-lt"/>
                <a:ea typeface="ＭＳ Ｐゴシック"/>
              </a:rPr>
              <a:t>International Covid 19 FAQs </a:t>
            </a:r>
            <a:endParaRPr lang="en-US" sz="1800" b="1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  <a:ea typeface="ＭＳ Ｐゴシック"/>
              </a:rPr>
              <a:t>Travel, quarantine, employment, health insurance, post graduation work permit, remote learning, and more:</a:t>
            </a:r>
            <a:r>
              <a:rPr lang="en-US" sz="1600">
                <a:solidFill>
                  <a:srgbClr val="002060"/>
                </a:solidFill>
                <a:latin typeface="Gill Sans"/>
                <a:ea typeface="ＭＳ Ｐゴシック"/>
                <a:cs typeface="Arial"/>
              </a:rPr>
              <a:t> </a:t>
            </a:r>
            <a:r>
              <a:rPr lang="en-US" sz="1600">
                <a:latin typeface="Gill Sans "/>
                <a:ea typeface="ＭＳ Ｐゴシック"/>
                <a:cs typeface="Arial"/>
                <a:hlinkClick r:id="rId6"/>
              </a:rPr>
              <a:t>concordia.ca/students/international/coronavirus</a:t>
            </a:r>
            <a:endParaRPr lang="en-US" sz="1600">
              <a:solidFill>
                <a:srgbClr val="002060"/>
              </a:solidFill>
              <a:latin typeface="Gill Sans "/>
              <a:ea typeface="ＭＳ Ｐゴシック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>
              <a:solidFill>
                <a:srgbClr val="000000"/>
              </a:solidFill>
              <a:cs typeface="Arial"/>
            </a:endParaRPr>
          </a:p>
          <a:p>
            <a:pPr marL="914400" lvl="2" indent="0">
              <a:buNone/>
            </a:pPr>
            <a:endParaRPr lang="en-US" sz="1600">
              <a:solidFill>
                <a:srgbClr val="002060"/>
              </a:solidFill>
              <a:cs typeface="Arial"/>
            </a:endParaRPr>
          </a:p>
          <a:p>
            <a:pPr marL="457200" lvl="1" indent="0">
              <a:buNone/>
            </a:pPr>
            <a:endParaRPr lang="en-US" sz="1400">
              <a:solidFill>
                <a:srgbClr val="002060"/>
              </a:solidFill>
              <a:cs typeface="Arial"/>
            </a:endParaRPr>
          </a:p>
          <a:p>
            <a:pPr marL="0" indent="0">
              <a:buNone/>
            </a:pPr>
            <a:endParaRPr lang="en-US" b="1">
              <a:solidFill>
                <a:srgbClr val="C00000"/>
              </a:solidFill>
              <a:hlinkClick r:id="" action="ppaction://noaction"/>
            </a:endParaRPr>
          </a:p>
          <a:p>
            <a:pPr marL="0" indent="0">
              <a:buNone/>
            </a:pPr>
            <a:endParaRPr lang="en-US" b="1">
              <a:solidFill>
                <a:srgbClr val="C00000"/>
              </a:solidFill>
              <a:hlinkClick r:id="" action="ppaction://noaction"/>
            </a:endParaRPr>
          </a:p>
          <a:p>
            <a:pPr marL="0" indent="0">
              <a:buNone/>
            </a:pPr>
            <a:endParaRPr lang="en-US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09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42" y="360834"/>
            <a:ext cx="8147115" cy="743744"/>
          </a:xfrm>
        </p:spPr>
        <p:txBody>
          <a:bodyPr/>
          <a:lstStyle/>
          <a:p>
            <a:r>
              <a:rPr lang="en-CA" sz="3200">
                <a:latin typeface="+mn-lt"/>
              </a:rPr>
              <a:t>Reaching the International Students Office (ISO)</a:t>
            </a:r>
            <a:br>
              <a:rPr lang="en-CA" sz="2800"/>
            </a:br>
            <a:endParaRPr lang="en-CA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3345"/>
            <a:ext cx="7772400" cy="5445224"/>
          </a:xfrm>
        </p:spPr>
        <p:txBody>
          <a:bodyPr/>
          <a:lstStyle/>
          <a:p>
            <a:pPr marL="0" indent="0">
              <a:buNone/>
            </a:pPr>
            <a:r>
              <a:rPr lang="en-CA" sz="2000" b="1">
                <a:latin typeface="+mn-lt"/>
              </a:rPr>
              <a:t>ISO Virtual Drop-Ins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</a:rPr>
              <a:t>Tuesdays, Thursdays and Fridays 10 - 11:30 a.m.</a:t>
            </a:r>
          </a:p>
          <a:p>
            <a:pPr marL="457200" lvl="1" indent="0">
              <a:buNone/>
            </a:pPr>
            <a:endParaRPr lang="en-CA" sz="160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en-CA" sz="2000" b="1">
                <a:latin typeface="+mn-lt"/>
              </a:rPr>
              <a:t>ISO Workshops and Information Sessions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</a:rPr>
              <a:t>What to Expect?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</a:rPr>
              <a:t>Health Insurance Information Session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</a:rPr>
              <a:t>Working in Canada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  <a:ea typeface="ＭＳ Ｐゴシック"/>
              </a:rPr>
              <a:t>Post-Graduation Work Permit</a:t>
            </a:r>
            <a:endParaRPr lang="en-CA" sz="1600">
              <a:solidFill>
                <a:srgbClr val="002060"/>
              </a:solidFill>
              <a:latin typeface="+mn-lt"/>
              <a:ea typeface="ＭＳ Ｐゴシック"/>
              <a:cs typeface="Arial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</a:rPr>
              <a:t>Canadian PR (offered by Government of Canada)</a:t>
            </a:r>
          </a:p>
          <a:p>
            <a:pPr lvl="1">
              <a:buFontTx/>
              <a:buChar char="-"/>
            </a:pPr>
            <a:endParaRPr lang="en-CA" sz="160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en-CA" sz="2000" b="1">
                <a:latin typeface="+mn-lt"/>
              </a:rPr>
              <a:t>Student Service Stations</a:t>
            </a:r>
          </a:p>
          <a:p>
            <a:pPr lvl="1">
              <a:buFontTx/>
              <a:buChar char="-"/>
            </a:pPr>
            <a:r>
              <a:rPr lang="en-CA" sz="1600">
                <a:solidFill>
                  <a:srgbClr val="002060"/>
                </a:solidFill>
                <a:latin typeface="+mn-lt"/>
              </a:rPr>
              <a:t>Wednesdays 11a.m. – 12 p.m.</a:t>
            </a:r>
          </a:p>
          <a:p>
            <a:pPr marL="0" indent="0">
              <a:buNone/>
            </a:pPr>
            <a:r>
              <a:rPr lang="en-CA" sz="1800">
                <a:solidFill>
                  <a:srgbClr val="002060"/>
                </a:solidFill>
                <a:latin typeface="+mn-lt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  <a:hlinkClick r:id="rId2"/>
              </a:rPr>
              <a:t>iso@concordia.ca</a:t>
            </a:r>
            <a:endParaRPr lang="en-CA" sz="1600">
              <a:solidFill>
                <a:srgbClr val="002060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A" sz="1600">
                <a:solidFill>
                  <a:srgbClr val="002060"/>
                </a:solidFill>
                <a:latin typeface="+mn-lt"/>
                <a:hlinkClick r:id="rId3" action="ppaction://hlinkfile"/>
              </a:rPr>
              <a:t>concordia.ca/students/international</a:t>
            </a:r>
            <a:endParaRPr lang="en-CA" sz="1600">
              <a:solidFill>
                <a:srgbClr val="002060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2060"/>
                </a:solidFill>
                <a:latin typeface="+mn-lt"/>
                <a:hlinkClick r:id="rId4"/>
              </a:rPr>
              <a:t>concordia.ca/students/international/coronavirus</a:t>
            </a:r>
            <a:endParaRPr lang="en-US" sz="1600">
              <a:solidFill>
                <a:srgbClr val="002060"/>
              </a:solidFill>
              <a:latin typeface="+mn-lt"/>
            </a:endParaRPr>
          </a:p>
          <a:p>
            <a:pPr lvl="1">
              <a:buFontTx/>
              <a:buChar char="-"/>
            </a:pPr>
            <a:endParaRPr lang="en-CA" sz="160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en-CA" b="1"/>
          </a:p>
          <a:p>
            <a:pPr marL="0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762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54" y="297428"/>
            <a:ext cx="7772400" cy="1143000"/>
          </a:xfrm>
        </p:spPr>
        <p:txBody>
          <a:bodyPr/>
          <a:lstStyle/>
          <a:p>
            <a:r>
              <a:rPr lang="en-US">
                <a:latin typeface="+mn-lt"/>
              </a:rPr>
              <a:t>Deferrals and Course Enrolment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354" y="1317880"/>
            <a:ext cx="8391292" cy="4900970"/>
          </a:xfrm>
        </p:spPr>
        <p:txBody>
          <a:bodyPr/>
          <a:lstStyle/>
          <a:p>
            <a:pPr marL="0" indent="0">
              <a:buNone/>
            </a:pPr>
            <a:r>
              <a:rPr lang="en-US" sz="2000" b="1">
                <a:latin typeface="+mn-lt"/>
              </a:rPr>
              <a:t>Admission deferrals: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</a:rPr>
              <a:t>Admissions can be deferred anywhere from </a:t>
            </a:r>
            <a:r>
              <a:rPr lang="en-US" sz="1800">
                <a:solidFill>
                  <a:srgbClr val="FF0000"/>
                </a:solidFill>
                <a:latin typeface="+mn-lt"/>
              </a:rPr>
              <a:t>1 semester</a:t>
            </a:r>
            <a:r>
              <a:rPr lang="en-US" sz="1800">
                <a:latin typeface="+mn-lt"/>
              </a:rPr>
              <a:t> up to </a:t>
            </a:r>
            <a:r>
              <a:rPr lang="en-US" sz="1800">
                <a:solidFill>
                  <a:srgbClr val="FF0000"/>
                </a:solidFill>
                <a:latin typeface="+mn-lt"/>
              </a:rPr>
              <a:t>1 year.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</a:rPr>
              <a:t>Please consult with your Department for further information regarding their policy on admission deferrals</a:t>
            </a:r>
            <a:br>
              <a:rPr lang="en-US" sz="2000">
                <a:latin typeface="+mn-lt"/>
              </a:rPr>
            </a:br>
            <a:endParaRPr lang="en-US" sz="200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>
              <a:latin typeface="+mn-lt"/>
            </a:endParaRPr>
          </a:p>
          <a:p>
            <a:pPr marL="0" indent="0">
              <a:buNone/>
            </a:pPr>
            <a:r>
              <a:rPr lang="en-US" sz="2000" b="1">
                <a:latin typeface="+mn-lt"/>
              </a:rPr>
              <a:t>Enrolling in courses: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</a:rPr>
              <a:t>Read the conditions in your admission letter carefully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</a:rPr>
              <a:t>Be sure to take any Qualifying Program courses within the time frame specified in your admission letter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</a:rPr>
              <a:t>Enrol in courses as soon as possible since there might be enrolment limits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</a:rPr>
              <a:t>See your GPD if you have questions about specific courses in your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>
                <a:latin typeface="+mn-lt"/>
              </a:rPr>
              <a:t>Enrol in courses through myconcordia.ca</a:t>
            </a:r>
          </a:p>
        </p:txBody>
      </p:sp>
    </p:spTree>
    <p:extLst>
      <p:ext uri="{BB962C8B-B14F-4D97-AF65-F5344CB8AC3E}">
        <p14:creationId xmlns:p14="http://schemas.microsoft.com/office/powerpoint/2010/main" val="10381652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ONCORDIA UNIVERSITY">
      <a:dk1>
        <a:srgbClr val="000000"/>
      </a:dk1>
      <a:lt1>
        <a:srgbClr val="FFFFFF"/>
      </a:lt1>
      <a:dk2>
        <a:srgbClr val="000000"/>
      </a:dk2>
      <a:lt2>
        <a:srgbClr val="BCBCBC"/>
      </a:lt2>
      <a:accent1>
        <a:srgbClr val="801329"/>
      </a:accent1>
      <a:accent2>
        <a:srgbClr val="E83F21"/>
      </a:accent2>
      <a:accent3>
        <a:srgbClr val="00776F"/>
      </a:accent3>
      <a:accent4>
        <a:srgbClr val="E90065"/>
      </a:accent4>
      <a:accent5>
        <a:srgbClr val="1598D6"/>
      </a:accent5>
      <a:accent6>
        <a:srgbClr val="7BC224"/>
      </a:accent6>
      <a:hlink>
        <a:srgbClr val="801329"/>
      </a:hlink>
      <a:folHlink>
        <a:srgbClr val="0E317B"/>
      </a:folHlink>
    </a:clrScheme>
    <a:fontScheme name="Concordia-PPT">
      <a:majorFont>
        <a:latin typeface="GillSans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Concordia-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062B8896626B4C8C79D0463E2B1754" ma:contentTypeVersion="2" ma:contentTypeDescription="Create a new document." ma:contentTypeScope="" ma:versionID="3a368f194953be4028da428deffc7162">
  <xsd:schema xmlns:xsd="http://www.w3.org/2001/XMLSchema" xmlns:xs="http://www.w3.org/2001/XMLSchema" xmlns:p="http://schemas.microsoft.com/office/2006/metadata/properties" xmlns:ns2="23ba0ab6-0247-450b-9319-52df7f9e0b72" targetNamespace="http://schemas.microsoft.com/office/2006/metadata/properties" ma:root="true" ma:fieldsID="5781a80f8622e71678f3a702757e502b" ns2:_="">
    <xsd:import namespace="23ba0ab6-0247-450b-9319-52df7f9e0b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ba0ab6-0247-450b-9319-52df7f9e0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59A51C-F5F7-4008-A4C5-7E64075AB357}">
  <ds:schemaRefs>
    <ds:schemaRef ds:uri="23ba0ab6-0247-450b-9319-52df7f9e0b7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325C678-9F60-4BBB-8E49-175DE9417AD1}">
  <ds:schemaRefs>
    <ds:schemaRef ds:uri="23ba0ab6-0247-450b-9319-52df7f9e0b7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973C2A3-9EDC-4F1F-A593-C7085EDC8D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UCSE-T15-23684-VP-GRAD-PPT-Template-V2</Template>
  <Application>Microsoft Office PowerPoint</Application>
  <PresentationFormat>On-screen Show (4:3)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Theme</vt:lpstr>
      <vt:lpstr>PowerPoint Presentation</vt:lpstr>
      <vt:lpstr>Access to Facilities</vt:lpstr>
      <vt:lpstr>Coop, Internships, Student Opportunities </vt:lpstr>
      <vt:lpstr>Mental Health Support</vt:lpstr>
      <vt:lpstr>Student Services</vt:lpstr>
      <vt:lpstr>International Students</vt:lpstr>
      <vt:lpstr>International Students</vt:lpstr>
      <vt:lpstr>Reaching the International Students Office (ISO) </vt:lpstr>
      <vt:lpstr>Deferrals and Course Enrolment</vt:lpstr>
      <vt:lpstr>Program Changes</vt:lpstr>
      <vt:lpstr>Thesis Submission and Defence</vt:lpstr>
      <vt:lpstr>Financial Matters</vt:lpstr>
      <vt:lpstr>Financial Matters</vt:lpstr>
      <vt:lpstr>Financial Matters</vt:lpstr>
      <vt:lpstr>Thank you for participating in today’s Town Hall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revision>1</cp:revision>
  <cp:lastPrinted>2020-10-07T00:47:03Z</cp:lastPrinted>
  <dcterms:created xsi:type="dcterms:W3CDTF">2016-10-20T13:59:53Z</dcterms:created>
  <dcterms:modified xsi:type="dcterms:W3CDTF">2020-12-01T15:46:25Z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0x0101007C062B8896626B4C8C79D0463E2B1754</vt:lpwstr>
  </property>
</Properties>
</file>