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1"/>
  </p:sldMasterIdLst>
  <p:notesMasterIdLst>
    <p:notesMasterId r:id="rId11"/>
  </p:notesMasterIdLst>
  <p:sldIdLst>
    <p:sldId id="256" r:id="rId2"/>
    <p:sldId id="257" r:id="rId3"/>
    <p:sldId id="267" r:id="rId4"/>
    <p:sldId id="266" r:id="rId5"/>
    <p:sldId id="262" r:id="rId6"/>
    <p:sldId id="263" r:id="rId7"/>
    <p:sldId id="265" r:id="rId8"/>
    <p:sldId id="268" r:id="rId9"/>
    <p:sldId id="260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B422"/>
    <a:srgbClr val="333399"/>
    <a:srgbClr val="6666FF"/>
    <a:srgbClr val="9966FF"/>
    <a:srgbClr val="E6723E"/>
    <a:srgbClr val="60C3E6"/>
    <a:srgbClr val="73C8D3"/>
    <a:srgbClr val="CC3300"/>
    <a:srgbClr val="7BC2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7"/>
    <p:restoredTop sz="90380" autoAdjust="0"/>
  </p:normalViewPr>
  <p:slideViewPr>
    <p:cSldViewPr>
      <p:cViewPr varScale="1">
        <p:scale>
          <a:sx n="142" d="100"/>
          <a:sy n="142" d="100"/>
        </p:scale>
        <p:origin x="180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7124208"/>
        <c:axId val="317124768"/>
      </c:lineChart>
      <c:catAx>
        <c:axId val="317124208"/>
        <c:scaling>
          <c:orientation val="minMax"/>
        </c:scaling>
        <c:delete val="0"/>
        <c:axPos val="b"/>
        <c:majorTickMark val="out"/>
        <c:minorTickMark val="none"/>
        <c:tickLblPos val="nextTo"/>
        <c:crossAx val="317124768"/>
        <c:crosses val="autoZero"/>
        <c:auto val="1"/>
        <c:lblAlgn val="ctr"/>
        <c:lblOffset val="100"/>
        <c:noMultiLvlLbl val="0"/>
      </c:catAx>
      <c:valAx>
        <c:axId val="3171247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7124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hyperlink" Target="mailto:Etienne.gagnon@concordia.ca" TargetMode="External"/><Relationship Id="rId2" Type="http://schemas.openxmlformats.org/officeDocument/2006/relationships/hyperlink" Target="mailto:Vanessa.Buzzelli@concordia.ca" TargetMode="External"/><Relationship Id="rId1" Type="http://schemas.openxmlformats.org/officeDocument/2006/relationships/hyperlink" Target="mailto:Shelley.Sitahal@concordia.ca" TargetMode="External"/><Relationship Id="rId5" Type="http://schemas.openxmlformats.org/officeDocument/2006/relationships/hyperlink" Target="mailto:Karan.Singh@concordia.ca" TargetMode="External"/><Relationship Id="rId4" Type="http://schemas.openxmlformats.org/officeDocument/2006/relationships/hyperlink" Target="mailto:Nadia.Manni@concordia.ca" TargetMode="Externa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hyperlink" Target="mailto:ammoubayed@mitacs.ca" TargetMode="External"/><Relationship Id="rId2" Type="http://schemas.openxmlformats.org/officeDocument/2006/relationships/hyperlink" Target="mailto:arossi@mitacs.ca" TargetMode="External"/><Relationship Id="rId1" Type="http://schemas.openxmlformats.org/officeDocument/2006/relationships/hyperlink" Target="mailto:guillermo.mendoza@concordia.ca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mailto:Etienne.gagnon@concordia.ca" TargetMode="External"/><Relationship Id="rId2" Type="http://schemas.openxmlformats.org/officeDocument/2006/relationships/hyperlink" Target="mailto:Vanessa.Buzzelli@concordia.ca" TargetMode="External"/><Relationship Id="rId1" Type="http://schemas.openxmlformats.org/officeDocument/2006/relationships/hyperlink" Target="mailto:Shelley.Sitahal@concordia.ca" TargetMode="External"/><Relationship Id="rId5" Type="http://schemas.openxmlformats.org/officeDocument/2006/relationships/hyperlink" Target="mailto:Karan.Singh@concordia.ca" TargetMode="External"/><Relationship Id="rId4" Type="http://schemas.openxmlformats.org/officeDocument/2006/relationships/hyperlink" Target="mailto:Nadia.Manni@concordia.ca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hyperlink" Target="mailto:ammoubayed@mitacs.ca" TargetMode="External"/><Relationship Id="rId2" Type="http://schemas.openxmlformats.org/officeDocument/2006/relationships/hyperlink" Target="mailto:arossi@mitacs.ca" TargetMode="External"/><Relationship Id="rId1" Type="http://schemas.openxmlformats.org/officeDocument/2006/relationships/hyperlink" Target="mailto:guillermo.mendoza@concordia.ca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BE9DCE-F28A-46C9-A0DE-5C8761F89F79}" type="doc">
      <dgm:prSet loTypeId="urn:microsoft.com/office/officeart/2005/8/layout/cycle2" loCatId="cycl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B3530B9-0811-4764-B5A8-AB372F5642C2}">
      <dgm:prSet/>
      <dgm:spPr/>
      <dgm:t>
        <a:bodyPr/>
        <a:lstStyle/>
        <a:p>
          <a:pPr rtl="0"/>
          <a:r>
            <a:rPr lang="en-US" dirty="0"/>
            <a:t>Administrative Services</a:t>
          </a:r>
        </a:p>
      </dgm:t>
    </dgm:pt>
    <dgm:pt modelId="{82ABACD3-BED2-4308-BC76-7D05FAEA8762}" type="parTrans" cxnId="{2BD75FF8-A085-4DB2-9915-BD9370000974}">
      <dgm:prSet/>
      <dgm:spPr/>
      <dgm:t>
        <a:bodyPr/>
        <a:lstStyle/>
        <a:p>
          <a:endParaRPr lang="en-US"/>
        </a:p>
      </dgm:t>
    </dgm:pt>
    <dgm:pt modelId="{50A2394D-7160-4520-B61B-09DEE3D8EBB5}" type="sibTrans" cxnId="{2BD75FF8-A085-4DB2-9915-BD9370000974}">
      <dgm:prSet/>
      <dgm:spPr/>
      <dgm:t>
        <a:bodyPr/>
        <a:lstStyle/>
        <a:p>
          <a:endParaRPr lang="en-US"/>
        </a:p>
      </dgm:t>
    </dgm:pt>
    <dgm:pt modelId="{A6E83F77-8EAE-4F7E-8781-66EC27A0887A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en-US" sz="900" dirty="0"/>
            <a:t>Strategic and Institutional Research Initiatives</a:t>
          </a:r>
        </a:p>
      </dgm:t>
    </dgm:pt>
    <dgm:pt modelId="{5D30ABC0-11E2-433A-AF18-1B0777F9C4E1}" type="parTrans" cxnId="{339D1FC5-D90D-4051-901F-A1E249DC2593}">
      <dgm:prSet/>
      <dgm:spPr/>
      <dgm:t>
        <a:bodyPr/>
        <a:lstStyle/>
        <a:p>
          <a:endParaRPr lang="en-US"/>
        </a:p>
      </dgm:t>
    </dgm:pt>
    <dgm:pt modelId="{79B0E54A-4938-45BF-B838-865AA13361CC}" type="sibTrans" cxnId="{339D1FC5-D90D-4051-901F-A1E249DC2593}">
      <dgm:prSet/>
      <dgm:spPr/>
      <dgm:t>
        <a:bodyPr/>
        <a:lstStyle/>
        <a:p>
          <a:endParaRPr lang="en-US"/>
        </a:p>
      </dgm:t>
    </dgm:pt>
    <dgm:pt modelId="{1A529E70-8A59-40CD-969A-2A3151DBFD5F}">
      <dgm:prSet custT="1"/>
      <dgm:spPr>
        <a:solidFill>
          <a:srgbClr val="339966"/>
        </a:solidFill>
      </dgm:spPr>
      <dgm:t>
        <a:bodyPr/>
        <a:lstStyle/>
        <a:p>
          <a:pPr rtl="0"/>
          <a:r>
            <a:rPr lang="en-US" sz="850" dirty="0"/>
            <a:t>Research Development</a:t>
          </a:r>
        </a:p>
      </dgm:t>
    </dgm:pt>
    <dgm:pt modelId="{CFA3CA6B-1FFD-47AE-8D98-098B1F05334D}" type="parTrans" cxnId="{04567003-552A-4519-A1C5-CB2935D1249B}">
      <dgm:prSet/>
      <dgm:spPr/>
      <dgm:t>
        <a:bodyPr/>
        <a:lstStyle/>
        <a:p>
          <a:endParaRPr lang="en-US"/>
        </a:p>
      </dgm:t>
    </dgm:pt>
    <dgm:pt modelId="{FA7FB2F8-3C3B-44E6-8FAB-9440811684D4}" type="sibTrans" cxnId="{04567003-552A-4519-A1C5-CB2935D1249B}">
      <dgm:prSet/>
      <dgm:spPr/>
      <dgm:t>
        <a:bodyPr/>
        <a:lstStyle/>
        <a:p>
          <a:endParaRPr lang="en-US"/>
        </a:p>
      </dgm:t>
    </dgm:pt>
    <dgm:pt modelId="{BBB38538-7E66-496F-9837-897BFDA2EFE1}">
      <dgm:prSet custT="1"/>
      <dgm:spPr>
        <a:solidFill>
          <a:srgbClr val="996600"/>
        </a:solidFill>
      </dgm:spPr>
      <dgm:t>
        <a:bodyPr/>
        <a:lstStyle/>
        <a:p>
          <a:pPr rtl="0"/>
          <a:r>
            <a:rPr lang="en-US" sz="800" dirty="0"/>
            <a:t>Research Grants Administration</a:t>
          </a:r>
        </a:p>
      </dgm:t>
    </dgm:pt>
    <dgm:pt modelId="{591E5D69-9A67-4AEE-A118-B0D615451E49}" type="parTrans" cxnId="{4F8AC5A1-B6FD-4010-B7A3-AD8961EB4EE9}">
      <dgm:prSet/>
      <dgm:spPr/>
      <dgm:t>
        <a:bodyPr/>
        <a:lstStyle/>
        <a:p>
          <a:endParaRPr lang="en-US"/>
        </a:p>
      </dgm:t>
    </dgm:pt>
    <dgm:pt modelId="{499FB4B0-007C-40F1-B903-1849B0484042}" type="sibTrans" cxnId="{4F8AC5A1-B6FD-4010-B7A3-AD8961EB4EE9}">
      <dgm:prSet/>
      <dgm:spPr/>
      <dgm:t>
        <a:bodyPr/>
        <a:lstStyle/>
        <a:p>
          <a:endParaRPr lang="en-US"/>
        </a:p>
      </dgm:t>
    </dgm:pt>
    <dgm:pt modelId="{A881DD7E-A5EB-4838-AF56-CB2A55078270}">
      <dgm:prSet custT="1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US" sz="900" dirty="0"/>
            <a:t>Research Partnerships and Innovation</a:t>
          </a:r>
        </a:p>
      </dgm:t>
    </dgm:pt>
    <dgm:pt modelId="{04FC8005-0256-4368-9F94-B1CD565034B6}" type="parTrans" cxnId="{C72B8D6B-A917-418D-83F4-C49E409E5307}">
      <dgm:prSet/>
      <dgm:spPr/>
      <dgm:t>
        <a:bodyPr/>
        <a:lstStyle/>
        <a:p>
          <a:endParaRPr lang="en-US"/>
        </a:p>
      </dgm:t>
    </dgm:pt>
    <dgm:pt modelId="{3B2936D8-776A-4E94-AAB7-5049989C996A}" type="sibTrans" cxnId="{C72B8D6B-A917-418D-83F4-C49E409E5307}">
      <dgm:prSet/>
      <dgm:spPr/>
      <dgm:t>
        <a:bodyPr/>
        <a:lstStyle/>
        <a:p>
          <a:endParaRPr lang="en-US"/>
        </a:p>
      </dgm:t>
    </dgm:pt>
    <dgm:pt modelId="{450B7827-D9EB-4CD9-8BE9-AE80A6F74DE6}">
      <dgm:prSet custT="1"/>
      <dgm:spPr>
        <a:solidFill>
          <a:srgbClr val="009999"/>
        </a:solidFill>
      </dgm:spPr>
      <dgm:t>
        <a:bodyPr/>
        <a:lstStyle/>
        <a:p>
          <a:pPr rtl="0"/>
          <a:r>
            <a:rPr lang="en-US" sz="900" dirty="0"/>
            <a:t>Research Ethics</a:t>
          </a:r>
        </a:p>
      </dgm:t>
    </dgm:pt>
    <dgm:pt modelId="{79E9EC45-5A5C-4B76-B606-E5BB3A69E58A}" type="parTrans" cxnId="{AE6D741C-8F27-406A-ADAF-B3E946AF660D}">
      <dgm:prSet/>
      <dgm:spPr/>
      <dgm:t>
        <a:bodyPr/>
        <a:lstStyle/>
        <a:p>
          <a:endParaRPr lang="en-US"/>
        </a:p>
      </dgm:t>
    </dgm:pt>
    <dgm:pt modelId="{5EAAB088-2FC8-413B-BBD0-3024DD7574E4}" type="sibTrans" cxnId="{AE6D741C-8F27-406A-ADAF-B3E946AF660D}">
      <dgm:prSet/>
      <dgm:spPr/>
      <dgm:t>
        <a:bodyPr/>
        <a:lstStyle/>
        <a:p>
          <a:endParaRPr lang="en-US"/>
        </a:p>
      </dgm:t>
    </dgm:pt>
    <dgm:pt modelId="{6B33F761-0F67-46FD-A4D1-5DF399F37BB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900" dirty="0"/>
            <a:t>Research Events and Information Systems</a:t>
          </a:r>
        </a:p>
      </dgm:t>
    </dgm:pt>
    <dgm:pt modelId="{5A82DB37-A65E-4E67-8013-5C9A680ECC03}" type="parTrans" cxnId="{C1DBB6AE-BE5E-4E6C-B020-4C94A6468BFC}">
      <dgm:prSet/>
      <dgm:spPr/>
      <dgm:t>
        <a:bodyPr/>
        <a:lstStyle/>
        <a:p>
          <a:endParaRPr lang="en-US"/>
        </a:p>
      </dgm:t>
    </dgm:pt>
    <dgm:pt modelId="{914B8C53-DC52-4313-BFA4-BDD1624EB0EB}" type="sibTrans" cxnId="{C1DBB6AE-BE5E-4E6C-B020-4C94A6468BFC}">
      <dgm:prSet/>
      <dgm:spPr/>
      <dgm:t>
        <a:bodyPr/>
        <a:lstStyle/>
        <a:p>
          <a:endParaRPr lang="en-US"/>
        </a:p>
      </dgm:t>
    </dgm:pt>
    <dgm:pt modelId="{203897FB-AF9B-4462-B930-EE852E4D5F00}">
      <dgm:prSet custT="1"/>
      <dgm:spPr>
        <a:solidFill>
          <a:srgbClr val="C00000"/>
        </a:solidFill>
      </dgm:spPr>
      <dgm:t>
        <a:bodyPr/>
        <a:lstStyle/>
        <a:p>
          <a:pPr rtl="0"/>
          <a:r>
            <a:rPr lang="en-US" sz="900" dirty="0"/>
            <a:t>Knowledge Mobilization</a:t>
          </a:r>
        </a:p>
      </dgm:t>
    </dgm:pt>
    <dgm:pt modelId="{5A765A77-9742-46F9-B29D-DC8D9C36EBD8}" type="parTrans" cxnId="{7435A51A-C9EA-4EF8-8170-64B6D96845BC}">
      <dgm:prSet/>
      <dgm:spPr/>
      <dgm:t>
        <a:bodyPr/>
        <a:lstStyle/>
        <a:p>
          <a:endParaRPr lang="en-US"/>
        </a:p>
      </dgm:t>
    </dgm:pt>
    <dgm:pt modelId="{CE4C0ED3-1303-40AE-99FA-632126509973}" type="sibTrans" cxnId="{7435A51A-C9EA-4EF8-8170-64B6D96845BC}">
      <dgm:prSet/>
      <dgm:spPr/>
      <dgm:t>
        <a:bodyPr/>
        <a:lstStyle/>
        <a:p>
          <a:endParaRPr lang="en-US"/>
        </a:p>
      </dgm:t>
    </dgm:pt>
    <dgm:pt modelId="{3C2008C4-7645-4F7C-92FD-6FF059C0E5C5}" type="pres">
      <dgm:prSet presAssocID="{35BE9DCE-F28A-46C9-A0DE-5C8761F89F79}" presName="cycle" presStyleCnt="0">
        <dgm:presLayoutVars>
          <dgm:dir/>
          <dgm:resizeHandles val="exact"/>
        </dgm:presLayoutVars>
      </dgm:prSet>
      <dgm:spPr/>
    </dgm:pt>
    <dgm:pt modelId="{CD625738-C49D-4570-BFBC-6525D41DDBC5}" type="pres">
      <dgm:prSet presAssocID="{7B3530B9-0811-4764-B5A8-AB372F5642C2}" presName="node" presStyleLbl="node1" presStyleIdx="0" presStyleCnt="8">
        <dgm:presLayoutVars>
          <dgm:bulletEnabled val="1"/>
        </dgm:presLayoutVars>
      </dgm:prSet>
      <dgm:spPr/>
    </dgm:pt>
    <dgm:pt modelId="{8510261D-DD0F-44F8-BCC4-C89D356D4230}" type="pres">
      <dgm:prSet presAssocID="{50A2394D-7160-4520-B61B-09DEE3D8EBB5}" presName="sibTrans" presStyleLbl="sibTrans2D1" presStyleIdx="0" presStyleCnt="8"/>
      <dgm:spPr/>
    </dgm:pt>
    <dgm:pt modelId="{5403DCD6-3A3F-4A18-A762-DABFB009E9EC}" type="pres">
      <dgm:prSet presAssocID="{50A2394D-7160-4520-B61B-09DEE3D8EBB5}" presName="connectorText" presStyleLbl="sibTrans2D1" presStyleIdx="0" presStyleCnt="8"/>
      <dgm:spPr/>
    </dgm:pt>
    <dgm:pt modelId="{A626C235-7196-42C4-99FB-B88E634CFB60}" type="pres">
      <dgm:prSet presAssocID="{A6E83F77-8EAE-4F7E-8781-66EC27A0887A}" presName="node" presStyleLbl="node1" presStyleIdx="1" presStyleCnt="8">
        <dgm:presLayoutVars>
          <dgm:bulletEnabled val="1"/>
        </dgm:presLayoutVars>
      </dgm:prSet>
      <dgm:spPr/>
    </dgm:pt>
    <dgm:pt modelId="{A136111D-8302-425B-8171-93C8D3798139}" type="pres">
      <dgm:prSet presAssocID="{79B0E54A-4938-45BF-B838-865AA13361CC}" presName="sibTrans" presStyleLbl="sibTrans2D1" presStyleIdx="1" presStyleCnt="8"/>
      <dgm:spPr/>
    </dgm:pt>
    <dgm:pt modelId="{1F7E9291-C369-44EF-8C83-D1834075AC3A}" type="pres">
      <dgm:prSet presAssocID="{79B0E54A-4938-45BF-B838-865AA13361CC}" presName="connectorText" presStyleLbl="sibTrans2D1" presStyleIdx="1" presStyleCnt="8"/>
      <dgm:spPr/>
    </dgm:pt>
    <dgm:pt modelId="{C14E7067-C645-4217-8D92-C56FD447AE5A}" type="pres">
      <dgm:prSet presAssocID="{1A529E70-8A59-40CD-969A-2A3151DBFD5F}" presName="node" presStyleLbl="node1" presStyleIdx="2" presStyleCnt="8">
        <dgm:presLayoutVars>
          <dgm:bulletEnabled val="1"/>
        </dgm:presLayoutVars>
      </dgm:prSet>
      <dgm:spPr/>
    </dgm:pt>
    <dgm:pt modelId="{58EFC83C-E3FF-43AC-B751-0497EF4D32DC}" type="pres">
      <dgm:prSet presAssocID="{FA7FB2F8-3C3B-44E6-8FAB-9440811684D4}" presName="sibTrans" presStyleLbl="sibTrans2D1" presStyleIdx="2" presStyleCnt="8"/>
      <dgm:spPr/>
    </dgm:pt>
    <dgm:pt modelId="{B8D88469-227C-4554-9C2F-0F2865614F3C}" type="pres">
      <dgm:prSet presAssocID="{FA7FB2F8-3C3B-44E6-8FAB-9440811684D4}" presName="connectorText" presStyleLbl="sibTrans2D1" presStyleIdx="2" presStyleCnt="8"/>
      <dgm:spPr/>
    </dgm:pt>
    <dgm:pt modelId="{EB89A513-37DB-4713-90CB-7C9E516697EA}" type="pres">
      <dgm:prSet presAssocID="{BBB38538-7E66-496F-9837-897BFDA2EFE1}" presName="node" presStyleLbl="node1" presStyleIdx="3" presStyleCnt="8">
        <dgm:presLayoutVars>
          <dgm:bulletEnabled val="1"/>
        </dgm:presLayoutVars>
      </dgm:prSet>
      <dgm:spPr/>
    </dgm:pt>
    <dgm:pt modelId="{A0DFDAE3-1E89-4376-9D7F-C37DB32A1B06}" type="pres">
      <dgm:prSet presAssocID="{499FB4B0-007C-40F1-B903-1849B0484042}" presName="sibTrans" presStyleLbl="sibTrans2D1" presStyleIdx="3" presStyleCnt="8"/>
      <dgm:spPr/>
    </dgm:pt>
    <dgm:pt modelId="{D1CE0587-A80F-4F33-905B-8C3F555976F4}" type="pres">
      <dgm:prSet presAssocID="{499FB4B0-007C-40F1-B903-1849B0484042}" presName="connectorText" presStyleLbl="sibTrans2D1" presStyleIdx="3" presStyleCnt="8"/>
      <dgm:spPr/>
    </dgm:pt>
    <dgm:pt modelId="{9E4D8FAD-6867-4C47-A6CA-D8AC54A457A7}" type="pres">
      <dgm:prSet presAssocID="{A881DD7E-A5EB-4838-AF56-CB2A55078270}" presName="node" presStyleLbl="node1" presStyleIdx="4" presStyleCnt="8">
        <dgm:presLayoutVars>
          <dgm:bulletEnabled val="1"/>
        </dgm:presLayoutVars>
      </dgm:prSet>
      <dgm:spPr/>
    </dgm:pt>
    <dgm:pt modelId="{170CC8C3-99F9-4E3C-B5DB-A30C80676C32}" type="pres">
      <dgm:prSet presAssocID="{3B2936D8-776A-4E94-AAB7-5049989C996A}" presName="sibTrans" presStyleLbl="sibTrans2D1" presStyleIdx="4" presStyleCnt="8"/>
      <dgm:spPr/>
    </dgm:pt>
    <dgm:pt modelId="{EC4A40F8-FA12-4E02-9C7E-D0ABFDFEB1F6}" type="pres">
      <dgm:prSet presAssocID="{3B2936D8-776A-4E94-AAB7-5049989C996A}" presName="connectorText" presStyleLbl="sibTrans2D1" presStyleIdx="4" presStyleCnt="8"/>
      <dgm:spPr/>
    </dgm:pt>
    <dgm:pt modelId="{7C62F4AE-AE5C-4A64-AD65-0952A2C3C295}" type="pres">
      <dgm:prSet presAssocID="{450B7827-D9EB-4CD9-8BE9-AE80A6F74DE6}" presName="node" presStyleLbl="node1" presStyleIdx="5" presStyleCnt="8">
        <dgm:presLayoutVars>
          <dgm:bulletEnabled val="1"/>
        </dgm:presLayoutVars>
      </dgm:prSet>
      <dgm:spPr/>
    </dgm:pt>
    <dgm:pt modelId="{8152A139-C3B4-493E-AEF7-185FFE289031}" type="pres">
      <dgm:prSet presAssocID="{5EAAB088-2FC8-413B-BBD0-3024DD7574E4}" presName="sibTrans" presStyleLbl="sibTrans2D1" presStyleIdx="5" presStyleCnt="8"/>
      <dgm:spPr/>
    </dgm:pt>
    <dgm:pt modelId="{28F4038D-9862-47AB-8C47-EAAFA1CB0B2E}" type="pres">
      <dgm:prSet presAssocID="{5EAAB088-2FC8-413B-BBD0-3024DD7574E4}" presName="connectorText" presStyleLbl="sibTrans2D1" presStyleIdx="5" presStyleCnt="8"/>
      <dgm:spPr/>
    </dgm:pt>
    <dgm:pt modelId="{3B27A928-2DF5-499E-92EA-80684B5B59B3}" type="pres">
      <dgm:prSet presAssocID="{6B33F761-0F67-46FD-A4D1-5DF399F37BB4}" presName="node" presStyleLbl="node1" presStyleIdx="6" presStyleCnt="8">
        <dgm:presLayoutVars>
          <dgm:bulletEnabled val="1"/>
        </dgm:presLayoutVars>
      </dgm:prSet>
      <dgm:spPr/>
    </dgm:pt>
    <dgm:pt modelId="{CE353FEA-5CD0-45B5-BF80-1E61D360B297}" type="pres">
      <dgm:prSet presAssocID="{914B8C53-DC52-4313-BFA4-BDD1624EB0EB}" presName="sibTrans" presStyleLbl="sibTrans2D1" presStyleIdx="6" presStyleCnt="8"/>
      <dgm:spPr/>
    </dgm:pt>
    <dgm:pt modelId="{5792E6B7-7511-485D-A198-2E7B7EFD19A7}" type="pres">
      <dgm:prSet presAssocID="{914B8C53-DC52-4313-BFA4-BDD1624EB0EB}" presName="connectorText" presStyleLbl="sibTrans2D1" presStyleIdx="6" presStyleCnt="8"/>
      <dgm:spPr/>
    </dgm:pt>
    <dgm:pt modelId="{2EB82754-49CD-46CD-8572-FB4B1068F844}" type="pres">
      <dgm:prSet presAssocID="{203897FB-AF9B-4462-B930-EE852E4D5F00}" presName="node" presStyleLbl="node1" presStyleIdx="7" presStyleCnt="8">
        <dgm:presLayoutVars>
          <dgm:bulletEnabled val="1"/>
        </dgm:presLayoutVars>
      </dgm:prSet>
      <dgm:spPr/>
    </dgm:pt>
    <dgm:pt modelId="{0002279E-9A5F-4E84-B225-7D02D549FC81}" type="pres">
      <dgm:prSet presAssocID="{CE4C0ED3-1303-40AE-99FA-632126509973}" presName="sibTrans" presStyleLbl="sibTrans2D1" presStyleIdx="7" presStyleCnt="8"/>
      <dgm:spPr/>
    </dgm:pt>
    <dgm:pt modelId="{621081A6-CCCF-409E-93CF-4266D7638E4D}" type="pres">
      <dgm:prSet presAssocID="{CE4C0ED3-1303-40AE-99FA-632126509973}" presName="connectorText" presStyleLbl="sibTrans2D1" presStyleIdx="7" presStyleCnt="8"/>
      <dgm:spPr/>
    </dgm:pt>
  </dgm:ptLst>
  <dgm:cxnLst>
    <dgm:cxn modelId="{04567003-552A-4519-A1C5-CB2935D1249B}" srcId="{35BE9DCE-F28A-46C9-A0DE-5C8761F89F79}" destId="{1A529E70-8A59-40CD-969A-2A3151DBFD5F}" srcOrd="2" destOrd="0" parTransId="{CFA3CA6B-1FFD-47AE-8D98-098B1F05334D}" sibTransId="{FA7FB2F8-3C3B-44E6-8FAB-9440811684D4}"/>
    <dgm:cxn modelId="{D782A40E-F7DD-4B5D-9C36-EF91A1D34D07}" type="presOf" srcId="{FA7FB2F8-3C3B-44E6-8FAB-9440811684D4}" destId="{58EFC83C-E3FF-43AC-B751-0497EF4D32DC}" srcOrd="0" destOrd="0" presId="urn:microsoft.com/office/officeart/2005/8/layout/cycle2"/>
    <dgm:cxn modelId="{1FD58D14-C134-474C-846F-030EC9CE8A96}" type="presOf" srcId="{BBB38538-7E66-496F-9837-897BFDA2EFE1}" destId="{EB89A513-37DB-4713-90CB-7C9E516697EA}" srcOrd="0" destOrd="0" presId="urn:microsoft.com/office/officeart/2005/8/layout/cycle2"/>
    <dgm:cxn modelId="{7435A51A-C9EA-4EF8-8170-64B6D96845BC}" srcId="{35BE9DCE-F28A-46C9-A0DE-5C8761F89F79}" destId="{203897FB-AF9B-4462-B930-EE852E4D5F00}" srcOrd="7" destOrd="0" parTransId="{5A765A77-9742-46F9-B29D-DC8D9C36EBD8}" sibTransId="{CE4C0ED3-1303-40AE-99FA-632126509973}"/>
    <dgm:cxn modelId="{AE6D741C-8F27-406A-ADAF-B3E946AF660D}" srcId="{35BE9DCE-F28A-46C9-A0DE-5C8761F89F79}" destId="{450B7827-D9EB-4CD9-8BE9-AE80A6F74DE6}" srcOrd="5" destOrd="0" parTransId="{79E9EC45-5A5C-4B76-B606-E5BB3A69E58A}" sibTransId="{5EAAB088-2FC8-413B-BBD0-3024DD7574E4}"/>
    <dgm:cxn modelId="{082A2322-43EE-4B06-BE51-C1202B64439A}" type="presOf" srcId="{499FB4B0-007C-40F1-B903-1849B0484042}" destId="{A0DFDAE3-1E89-4376-9D7F-C37DB32A1B06}" srcOrd="0" destOrd="0" presId="urn:microsoft.com/office/officeart/2005/8/layout/cycle2"/>
    <dgm:cxn modelId="{7B61222B-A33C-4F52-9887-497E1CB756B6}" type="presOf" srcId="{1A529E70-8A59-40CD-969A-2A3151DBFD5F}" destId="{C14E7067-C645-4217-8D92-C56FD447AE5A}" srcOrd="0" destOrd="0" presId="urn:microsoft.com/office/officeart/2005/8/layout/cycle2"/>
    <dgm:cxn modelId="{9167292E-91C5-43AC-A688-EF92B398DABF}" type="presOf" srcId="{3B2936D8-776A-4E94-AAB7-5049989C996A}" destId="{EC4A40F8-FA12-4E02-9C7E-D0ABFDFEB1F6}" srcOrd="1" destOrd="0" presId="urn:microsoft.com/office/officeart/2005/8/layout/cycle2"/>
    <dgm:cxn modelId="{D417BF3E-C46A-4724-B121-A705ACE311C1}" type="presOf" srcId="{7B3530B9-0811-4764-B5A8-AB372F5642C2}" destId="{CD625738-C49D-4570-BFBC-6525D41DDBC5}" srcOrd="0" destOrd="0" presId="urn:microsoft.com/office/officeart/2005/8/layout/cycle2"/>
    <dgm:cxn modelId="{A287EA50-5208-4AB4-8C53-33C005BFF6DD}" type="presOf" srcId="{FA7FB2F8-3C3B-44E6-8FAB-9440811684D4}" destId="{B8D88469-227C-4554-9C2F-0F2865614F3C}" srcOrd="1" destOrd="0" presId="urn:microsoft.com/office/officeart/2005/8/layout/cycle2"/>
    <dgm:cxn modelId="{CC778956-5477-4E40-BE01-99215BA3A530}" type="presOf" srcId="{914B8C53-DC52-4313-BFA4-BDD1624EB0EB}" destId="{5792E6B7-7511-485D-A198-2E7B7EFD19A7}" srcOrd="1" destOrd="0" presId="urn:microsoft.com/office/officeart/2005/8/layout/cycle2"/>
    <dgm:cxn modelId="{7D06AE61-B1FA-4C3A-80FD-9A975A38FB2D}" type="presOf" srcId="{6B33F761-0F67-46FD-A4D1-5DF399F37BB4}" destId="{3B27A928-2DF5-499E-92EA-80684B5B59B3}" srcOrd="0" destOrd="0" presId="urn:microsoft.com/office/officeart/2005/8/layout/cycle2"/>
    <dgm:cxn modelId="{C72B8D6B-A917-418D-83F4-C49E409E5307}" srcId="{35BE9DCE-F28A-46C9-A0DE-5C8761F89F79}" destId="{A881DD7E-A5EB-4838-AF56-CB2A55078270}" srcOrd="4" destOrd="0" parTransId="{04FC8005-0256-4368-9F94-B1CD565034B6}" sibTransId="{3B2936D8-776A-4E94-AAB7-5049989C996A}"/>
    <dgm:cxn modelId="{D3B9046C-D2CF-4EDA-8FFC-1A7F94A2E22A}" type="presOf" srcId="{499FB4B0-007C-40F1-B903-1849B0484042}" destId="{D1CE0587-A80F-4F33-905B-8C3F555976F4}" srcOrd="1" destOrd="0" presId="urn:microsoft.com/office/officeart/2005/8/layout/cycle2"/>
    <dgm:cxn modelId="{7E273F75-3A36-4A9C-80E2-C3D7EE87CDFA}" type="presOf" srcId="{A881DD7E-A5EB-4838-AF56-CB2A55078270}" destId="{9E4D8FAD-6867-4C47-A6CA-D8AC54A457A7}" srcOrd="0" destOrd="0" presId="urn:microsoft.com/office/officeart/2005/8/layout/cycle2"/>
    <dgm:cxn modelId="{2BDC6181-29CA-4D87-9691-6664B7C5B904}" type="presOf" srcId="{50A2394D-7160-4520-B61B-09DEE3D8EBB5}" destId="{8510261D-DD0F-44F8-BCC4-C89D356D4230}" srcOrd="0" destOrd="0" presId="urn:microsoft.com/office/officeart/2005/8/layout/cycle2"/>
    <dgm:cxn modelId="{E69E7685-DAB9-4FDE-9851-C4545C496D3D}" type="presOf" srcId="{79B0E54A-4938-45BF-B838-865AA13361CC}" destId="{A136111D-8302-425B-8171-93C8D3798139}" srcOrd="0" destOrd="0" presId="urn:microsoft.com/office/officeart/2005/8/layout/cycle2"/>
    <dgm:cxn modelId="{A714F489-9F05-4F2A-8457-F84B02455182}" type="presOf" srcId="{5EAAB088-2FC8-413B-BBD0-3024DD7574E4}" destId="{28F4038D-9862-47AB-8C47-EAAFA1CB0B2E}" srcOrd="1" destOrd="0" presId="urn:microsoft.com/office/officeart/2005/8/layout/cycle2"/>
    <dgm:cxn modelId="{0496AF8A-50A0-4EE1-B29D-AB59395F8E91}" type="presOf" srcId="{A6E83F77-8EAE-4F7E-8781-66EC27A0887A}" destId="{A626C235-7196-42C4-99FB-B88E634CFB60}" srcOrd="0" destOrd="0" presId="urn:microsoft.com/office/officeart/2005/8/layout/cycle2"/>
    <dgm:cxn modelId="{1B5FA28F-AA0B-4AC0-AB82-D533DC389691}" type="presOf" srcId="{203897FB-AF9B-4462-B930-EE852E4D5F00}" destId="{2EB82754-49CD-46CD-8572-FB4B1068F844}" srcOrd="0" destOrd="0" presId="urn:microsoft.com/office/officeart/2005/8/layout/cycle2"/>
    <dgm:cxn modelId="{321D5192-D81E-4D43-BC2E-7963634616C3}" type="presOf" srcId="{914B8C53-DC52-4313-BFA4-BDD1624EB0EB}" destId="{CE353FEA-5CD0-45B5-BF80-1E61D360B297}" srcOrd="0" destOrd="0" presId="urn:microsoft.com/office/officeart/2005/8/layout/cycle2"/>
    <dgm:cxn modelId="{ED3B9F99-47BB-4372-9A5D-313920F08DD4}" type="presOf" srcId="{450B7827-D9EB-4CD9-8BE9-AE80A6F74DE6}" destId="{7C62F4AE-AE5C-4A64-AD65-0952A2C3C295}" srcOrd="0" destOrd="0" presId="urn:microsoft.com/office/officeart/2005/8/layout/cycle2"/>
    <dgm:cxn modelId="{4F8AC5A1-B6FD-4010-B7A3-AD8961EB4EE9}" srcId="{35BE9DCE-F28A-46C9-A0DE-5C8761F89F79}" destId="{BBB38538-7E66-496F-9837-897BFDA2EFE1}" srcOrd="3" destOrd="0" parTransId="{591E5D69-9A67-4AEE-A118-B0D615451E49}" sibTransId="{499FB4B0-007C-40F1-B903-1849B0484042}"/>
    <dgm:cxn modelId="{3F2FD1A7-8877-489A-AFA6-C870F819AD92}" type="presOf" srcId="{50A2394D-7160-4520-B61B-09DEE3D8EBB5}" destId="{5403DCD6-3A3F-4A18-A762-DABFB009E9EC}" srcOrd="1" destOrd="0" presId="urn:microsoft.com/office/officeart/2005/8/layout/cycle2"/>
    <dgm:cxn modelId="{C1DBB6AE-BE5E-4E6C-B020-4C94A6468BFC}" srcId="{35BE9DCE-F28A-46C9-A0DE-5C8761F89F79}" destId="{6B33F761-0F67-46FD-A4D1-5DF399F37BB4}" srcOrd="6" destOrd="0" parTransId="{5A82DB37-A65E-4E67-8013-5C9A680ECC03}" sibTransId="{914B8C53-DC52-4313-BFA4-BDD1624EB0EB}"/>
    <dgm:cxn modelId="{5A391BB7-E040-4C5D-8A8F-1900BCCD78E4}" type="presOf" srcId="{CE4C0ED3-1303-40AE-99FA-632126509973}" destId="{0002279E-9A5F-4E84-B225-7D02D549FC81}" srcOrd="0" destOrd="0" presId="urn:microsoft.com/office/officeart/2005/8/layout/cycle2"/>
    <dgm:cxn modelId="{0FA891BE-2265-4BB6-BE79-F993CAF1DD3A}" type="presOf" srcId="{3B2936D8-776A-4E94-AAB7-5049989C996A}" destId="{170CC8C3-99F9-4E3C-B5DB-A30C80676C32}" srcOrd="0" destOrd="0" presId="urn:microsoft.com/office/officeart/2005/8/layout/cycle2"/>
    <dgm:cxn modelId="{E60D25C0-4997-4596-960E-864FD82779D7}" type="presOf" srcId="{79B0E54A-4938-45BF-B838-865AA13361CC}" destId="{1F7E9291-C369-44EF-8C83-D1834075AC3A}" srcOrd="1" destOrd="0" presId="urn:microsoft.com/office/officeart/2005/8/layout/cycle2"/>
    <dgm:cxn modelId="{339D1FC5-D90D-4051-901F-A1E249DC2593}" srcId="{35BE9DCE-F28A-46C9-A0DE-5C8761F89F79}" destId="{A6E83F77-8EAE-4F7E-8781-66EC27A0887A}" srcOrd="1" destOrd="0" parTransId="{5D30ABC0-11E2-433A-AF18-1B0777F9C4E1}" sibTransId="{79B0E54A-4938-45BF-B838-865AA13361CC}"/>
    <dgm:cxn modelId="{B011A5C5-C263-42C0-B31B-63DEA07CA42B}" type="presOf" srcId="{35BE9DCE-F28A-46C9-A0DE-5C8761F89F79}" destId="{3C2008C4-7645-4F7C-92FD-6FF059C0E5C5}" srcOrd="0" destOrd="0" presId="urn:microsoft.com/office/officeart/2005/8/layout/cycle2"/>
    <dgm:cxn modelId="{05A7BFCD-B005-4A88-A403-5FA09657118E}" type="presOf" srcId="{CE4C0ED3-1303-40AE-99FA-632126509973}" destId="{621081A6-CCCF-409E-93CF-4266D7638E4D}" srcOrd="1" destOrd="0" presId="urn:microsoft.com/office/officeart/2005/8/layout/cycle2"/>
    <dgm:cxn modelId="{A1A9F1DE-0038-454E-B97D-CE6FD87B84C1}" type="presOf" srcId="{5EAAB088-2FC8-413B-BBD0-3024DD7574E4}" destId="{8152A139-C3B4-493E-AEF7-185FFE289031}" srcOrd="0" destOrd="0" presId="urn:microsoft.com/office/officeart/2005/8/layout/cycle2"/>
    <dgm:cxn modelId="{2BD75FF8-A085-4DB2-9915-BD9370000974}" srcId="{35BE9DCE-F28A-46C9-A0DE-5C8761F89F79}" destId="{7B3530B9-0811-4764-B5A8-AB372F5642C2}" srcOrd="0" destOrd="0" parTransId="{82ABACD3-BED2-4308-BC76-7D05FAEA8762}" sibTransId="{50A2394D-7160-4520-B61B-09DEE3D8EBB5}"/>
    <dgm:cxn modelId="{93C53150-C3B5-4ACC-A1C8-5EB8A18930AD}" type="presParOf" srcId="{3C2008C4-7645-4F7C-92FD-6FF059C0E5C5}" destId="{CD625738-C49D-4570-BFBC-6525D41DDBC5}" srcOrd="0" destOrd="0" presId="urn:microsoft.com/office/officeart/2005/8/layout/cycle2"/>
    <dgm:cxn modelId="{8A5A42FD-FA1F-429E-937C-9F26812BE090}" type="presParOf" srcId="{3C2008C4-7645-4F7C-92FD-6FF059C0E5C5}" destId="{8510261D-DD0F-44F8-BCC4-C89D356D4230}" srcOrd="1" destOrd="0" presId="urn:microsoft.com/office/officeart/2005/8/layout/cycle2"/>
    <dgm:cxn modelId="{EC5C6733-33F5-4E29-B09D-710C58747DA0}" type="presParOf" srcId="{8510261D-DD0F-44F8-BCC4-C89D356D4230}" destId="{5403DCD6-3A3F-4A18-A762-DABFB009E9EC}" srcOrd="0" destOrd="0" presId="urn:microsoft.com/office/officeart/2005/8/layout/cycle2"/>
    <dgm:cxn modelId="{22EC0CDA-1A8B-41F4-ABA5-7CF191E31A8F}" type="presParOf" srcId="{3C2008C4-7645-4F7C-92FD-6FF059C0E5C5}" destId="{A626C235-7196-42C4-99FB-B88E634CFB60}" srcOrd="2" destOrd="0" presId="urn:microsoft.com/office/officeart/2005/8/layout/cycle2"/>
    <dgm:cxn modelId="{FA6C4EBC-9FA7-4E65-B3FB-373D41D87743}" type="presParOf" srcId="{3C2008C4-7645-4F7C-92FD-6FF059C0E5C5}" destId="{A136111D-8302-425B-8171-93C8D3798139}" srcOrd="3" destOrd="0" presId="urn:microsoft.com/office/officeart/2005/8/layout/cycle2"/>
    <dgm:cxn modelId="{EF183E82-9B45-40A2-8A26-CF43DE5D55E7}" type="presParOf" srcId="{A136111D-8302-425B-8171-93C8D3798139}" destId="{1F7E9291-C369-44EF-8C83-D1834075AC3A}" srcOrd="0" destOrd="0" presId="urn:microsoft.com/office/officeart/2005/8/layout/cycle2"/>
    <dgm:cxn modelId="{B7C59A45-A7F7-4286-976C-679AEB4835EA}" type="presParOf" srcId="{3C2008C4-7645-4F7C-92FD-6FF059C0E5C5}" destId="{C14E7067-C645-4217-8D92-C56FD447AE5A}" srcOrd="4" destOrd="0" presId="urn:microsoft.com/office/officeart/2005/8/layout/cycle2"/>
    <dgm:cxn modelId="{10F17BF8-B39A-4DC2-B7ED-51C928E67F0F}" type="presParOf" srcId="{3C2008C4-7645-4F7C-92FD-6FF059C0E5C5}" destId="{58EFC83C-E3FF-43AC-B751-0497EF4D32DC}" srcOrd="5" destOrd="0" presId="urn:microsoft.com/office/officeart/2005/8/layout/cycle2"/>
    <dgm:cxn modelId="{FBCD3A6F-AA25-4065-85FA-A4D248B73100}" type="presParOf" srcId="{58EFC83C-E3FF-43AC-B751-0497EF4D32DC}" destId="{B8D88469-227C-4554-9C2F-0F2865614F3C}" srcOrd="0" destOrd="0" presId="urn:microsoft.com/office/officeart/2005/8/layout/cycle2"/>
    <dgm:cxn modelId="{0B68FF0C-C914-4BB0-84B9-8E56C48B75F1}" type="presParOf" srcId="{3C2008C4-7645-4F7C-92FD-6FF059C0E5C5}" destId="{EB89A513-37DB-4713-90CB-7C9E516697EA}" srcOrd="6" destOrd="0" presId="urn:microsoft.com/office/officeart/2005/8/layout/cycle2"/>
    <dgm:cxn modelId="{040BD61D-A19D-426A-96E4-80AAB428F9B6}" type="presParOf" srcId="{3C2008C4-7645-4F7C-92FD-6FF059C0E5C5}" destId="{A0DFDAE3-1E89-4376-9D7F-C37DB32A1B06}" srcOrd="7" destOrd="0" presId="urn:microsoft.com/office/officeart/2005/8/layout/cycle2"/>
    <dgm:cxn modelId="{5582D968-9893-4701-86FE-34363BB881C7}" type="presParOf" srcId="{A0DFDAE3-1E89-4376-9D7F-C37DB32A1B06}" destId="{D1CE0587-A80F-4F33-905B-8C3F555976F4}" srcOrd="0" destOrd="0" presId="urn:microsoft.com/office/officeart/2005/8/layout/cycle2"/>
    <dgm:cxn modelId="{377AFA91-3803-4EB7-BBF2-4535A9AE8FEC}" type="presParOf" srcId="{3C2008C4-7645-4F7C-92FD-6FF059C0E5C5}" destId="{9E4D8FAD-6867-4C47-A6CA-D8AC54A457A7}" srcOrd="8" destOrd="0" presId="urn:microsoft.com/office/officeart/2005/8/layout/cycle2"/>
    <dgm:cxn modelId="{7DE20E72-A7F2-4427-A141-8AF0F42F9ED8}" type="presParOf" srcId="{3C2008C4-7645-4F7C-92FD-6FF059C0E5C5}" destId="{170CC8C3-99F9-4E3C-B5DB-A30C80676C32}" srcOrd="9" destOrd="0" presId="urn:microsoft.com/office/officeart/2005/8/layout/cycle2"/>
    <dgm:cxn modelId="{F171DB3A-4F47-47C6-9138-999F8A21AA59}" type="presParOf" srcId="{170CC8C3-99F9-4E3C-B5DB-A30C80676C32}" destId="{EC4A40F8-FA12-4E02-9C7E-D0ABFDFEB1F6}" srcOrd="0" destOrd="0" presId="urn:microsoft.com/office/officeart/2005/8/layout/cycle2"/>
    <dgm:cxn modelId="{5928642D-54D4-459D-9F25-137F433817B3}" type="presParOf" srcId="{3C2008C4-7645-4F7C-92FD-6FF059C0E5C5}" destId="{7C62F4AE-AE5C-4A64-AD65-0952A2C3C295}" srcOrd="10" destOrd="0" presId="urn:microsoft.com/office/officeart/2005/8/layout/cycle2"/>
    <dgm:cxn modelId="{C98CB8F1-30FF-49AA-B0DA-BB7EC5B78D9D}" type="presParOf" srcId="{3C2008C4-7645-4F7C-92FD-6FF059C0E5C5}" destId="{8152A139-C3B4-493E-AEF7-185FFE289031}" srcOrd="11" destOrd="0" presId="urn:microsoft.com/office/officeart/2005/8/layout/cycle2"/>
    <dgm:cxn modelId="{6A38448B-7A1E-4EDA-A69E-18C5A97B9EA6}" type="presParOf" srcId="{8152A139-C3B4-493E-AEF7-185FFE289031}" destId="{28F4038D-9862-47AB-8C47-EAAFA1CB0B2E}" srcOrd="0" destOrd="0" presId="urn:microsoft.com/office/officeart/2005/8/layout/cycle2"/>
    <dgm:cxn modelId="{AD25FF60-0AEB-448C-BBD8-2DA94841D8F7}" type="presParOf" srcId="{3C2008C4-7645-4F7C-92FD-6FF059C0E5C5}" destId="{3B27A928-2DF5-499E-92EA-80684B5B59B3}" srcOrd="12" destOrd="0" presId="urn:microsoft.com/office/officeart/2005/8/layout/cycle2"/>
    <dgm:cxn modelId="{AD6D911E-D58F-455B-AACF-2D24D824216B}" type="presParOf" srcId="{3C2008C4-7645-4F7C-92FD-6FF059C0E5C5}" destId="{CE353FEA-5CD0-45B5-BF80-1E61D360B297}" srcOrd="13" destOrd="0" presId="urn:microsoft.com/office/officeart/2005/8/layout/cycle2"/>
    <dgm:cxn modelId="{872EDFED-CB0C-4C42-AAD1-ED53800D8155}" type="presParOf" srcId="{CE353FEA-5CD0-45B5-BF80-1E61D360B297}" destId="{5792E6B7-7511-485D-A198-2E7B7EFD19A7}" srcOrd="0" destOrd="0" presId="urn:microsoft.com/office/officeart/2005/8/layout/cycle2"/>
    <dgm:cxn modelId="{2CEA6975-36B7-46E1-AB07-B6843620C084}" type="presParOf" srcId="{3C2008C4-7645-4F7C-92FD-6FF059C0E5C5}" destId="{2EB82754-49CD-46CD-8572-FB4B1068F844}" srcOrd="14" destOrd="0" presId="urn:microsoft.com/office/officeart/2005/8/layout/cycle2"/>
    <dgm:cxn modelId="{DF23EBEA-BC64-4384-A40A-A3F011B53F04}" type="presParOf" srcId="{3C2008C4-7645-4F7C-92FD-6FF059C0E5C5}" destId="{0002279E-9A5F-4E84-B225-7D02D549FC81}" srcOrd="15" destOrd="0" presId="urn:microsoft.com/office/officeart/2005/8/layout/cycle2"/>
    <dgm:cxn modelId="{3DC133BB-6F4F-41F5-AC8F-0CAFCFBC772E}" type="presParOf" srcId="{0002279E-9A5F-4E84-B225-7D02D549FC81}" destId="{621081A6-CCCF-409E-93CF-4266D7638E4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973455-C6BE-4E29-B49B-26D9853F68B7}" type="doc">
      <dgm:prSet loTypeId="urn:microsoft.com/office/officeart/2005/8/layout/vList2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CA"/>
        </a:p>
      </dgm:t>
    </dgm:pt>
    <dgm:pt modelId="{F1434670-93FF-4D40-A162-1F1E6F42AAE8}">
      <dgm:prSet phldrT="[Text]"/>
      <dgm:spPr>
        <a:xfrm>
          <a:off x="1476163" y="6535"/>
          <a:ext cx="3456385" cy="414538"/>
        </a:xfrm>
      </dgm:spPr>
      <dgm:t>
        <a:bodyPr/>
        <a:lstStyle/>
        <a:p>
          <a:pPr algn="ctr"/>
          <a:r>
            <a:rPr lang="en-US" dirty="0"/>
            <a:t>Seminars &amp; invited talks</a:t>
          </a:r>
        </a:p>
      </dgm:t>
    </dgm:pt>
    <dgm:pt modelId="{9D746C24-60A1-4574-ADD5-92D1C5A12AB3}" type="parTrans" cxnId="{8DEF859F-B762-44C1-8741-6BE3EE03420E}">
      <dgm:prSet/>
      <dgm:spPr/>
      <dgm:t>
        <a:bodyPr/>
        <a:lstStyle/>
        <a:p>
          <a:pPr algn="ctr"/>
          <a:endParaRPr lang="en-US"/>
        </a:p>
      </dgm:t>
    </dgm:pt>
    <dgm:pt modelId="{4F0BAB39-A9AC-4429-AD7B-422DA602FDB4}" type="sibTrans" cxnId="{8DEF859F-B762-44C1-8741-6BE3EE03420E}">
      <dgm:prSet/>
      <dgm:spPr/>
      <dgm:t>
        <a:bodyPr/>
        <a:lstStyle/>
        <a:p>
          <a:pPr algn="ctr"/>
          <a:endParaRPr lang="en-US"/>
        </a:p>
      </dgm:t>
    </dgm:pt>
    <dgm:pt modelId="{6967EDAD-FB60-449B-B471-B157D2069D30}">
      <dgm:prSet phldrT="[Text]"/>
      <dgm:spPr>
        <a:xfrm>
          <a:off x="1479663" y="435977"/>
          <a:ext cx="3449385" cy="414538"/>
        </a:xfrm>
      </dgm:spPr>
      <dgm:t>
        <a:bodyPr/>
        <a:lstStyle/>
        <a:p>
          <a:pPr algn="ctr"/>
          <a:r>
            <a:rPr lang="en-US" dirty="0"/>
            <a:t>Open Houses                    </a:t>
          </a:r>
        </a:p>
      </dgm:t>
    </dgm:pt>
    <dgm:pt modelId="{668DBD6A-4E5E-4CB6-BB28-D6E1C86D770F}" type="parTrans" cxnId="{D5672A3C-CD18-47CA-9C7A-20CEDCEA2E15}">
      <dgm:prSet/>
      <dgm:spPr/>
      <dgm:t>
        <a:bodyPr/>
        <a:lstStyle/>
        <a:p>
          <a:pPr algn="ctr"/>
          <a:endParaRPr lang="en-US"/>
        </a:p>
      </dgm:t>
    </dgm:pt>
    <dgm:pt modelId="{70F6C4D7-610A-4414-B513-7A3D91B9FF51}" type="sibTrans" cxnId="{D5672A3C-CD18-47CA-9C7A-20CEDCEA2E15}">
      <dgm:prSet/>
      <dgm:spPr/>
      <dgm:t>
        <a:bodyPr/>
        <a:lstStyle/>
        <a:p>
          <a:pPr algn="ctr"/>
          <a:endParaRPr lang="en-US"/>
        </a:p>
      </dgm:t>
    </dgm:pt>
    <dgm:pt modelId="{E5F14023-2F18-4065-B6B8-59B39DB94FAC}">
      <dgm:prSet phldrT="[Text]"/>
      <dgm:spPr>
        <a:xfrm>
          <a:off x="1476167" y="871163"/>
          <a:ext cx="3456377" cy="414538"/>
        </a:xfrm>
      </dgm:spPr>
      <dgm:t>
        <a:bodyPr/>
        <a:lstStyle/>
        <a:p>
          <a:pPr algn="ctr"/>
          <a:r>
            <a:rPr lang="en-US" dirty="0"/>
            <a:t>Lab/Company Visits</a:t>
          </a:r>
        </a:p>
      </dgm:t>
    </dgm:pt>
    <dgm:pt modelId="{546E8FCE-7B71-4FC5-90B2-3DA9034D51CE}" type="parTrans" cxnId="{101A8C83-ED32-41A4-8D9F-30AEBF1EAD36}">
      <dgm:prSet/>
      <dgm:spPr/>
      <dgm:t>
        <a:bodyPr/>
        <a:lstStyle/>
        <a:p>
          <a:pPr algn="ctr"/>
          <a:endParaRPr lang="en-US"/>
        </a:p>
      </dgm:t>
    </dgm:pt>
    <dgm:pt modelId="{23DAFDEB-5787-45D2-B53C-A6E710FE8A3C}" type="sibTrans" cxnId="{101A8C83-ED32-41A4-8D9F-30AEBF1EAD36}">
      <dgm:prSet/>
      <dgm:spPr/>
      <dgm:t>
        <a:bodyPr/>
        <a:lstStyle/>
        <a:p>
          <a:pPr algn="ctr"/>
          <a:endParaRPr lang="en-US"/>
        </a:p>
      </dgm:t>
    </dgm:pt>
    <dgm:pt modelId="{F915A6EE-5DEC-4BD6-AB66-2FB963B62B93}">
      <dgm:prSet/>
      <dgm:spPr>
        <a:xfrm>
          <a:off x="1476165" y="1741772"/>
          <a:ext cx="3456381" cy="414538"/>
        </a:xfrm>
      </dgm:spPr>
      <dgm:t>
        <a:bodyPr/>
        <a:lstStyle/>
        <a:p>
          <a:pPr algn="ctr"/>
          <a:r>
            <a:rPr lang="en-US" dirty="0"/>
            <a:t>Teaching &amp; co-teaching</a:t>
          </a:r>
        </a:p>
      </dgm:t>
    </dgm:pt>
    <dgm:pt modelId="{6D795054-20B3-456E-9F08-43996A259B50}" type="parTrans" cxnId="{DB9B081E-B355-49D1-B2B7-495F92F8597F}">
      <dgm:prSet/>
      <dgm:spPr/>
      <dgm:t>
        <a:bodyPr/>
        <a:lstStyle/>
        <a:p>
          <a:pPr algn="ctr"/>
          <a:endParaRPr lang="en-US"/>
        </a:p>
      </dgm:t>
    </dgm:pt>
    <dgm:pt modelId="{F7559AE9-A505-4184-A292-8B55E562F706}" type="sibTrans" cxnId="{DB9B081E-B355-49D1-B2B7-495F92F8597F}">
      <dgm:prSet/>
      <dgm:spPr/>
      <dgm:t>
        <a:bodyPr/>
        <a:lstStyle/>
        <a:p>
          <a:pPr algn="ctr"/>
          <a:endParaRPr lang="en-US"/>
        </a:p>
      </dgm:t>
    </dgm:pt>
    <dgm:pt modelId="{4FB29E36-0CF5-4FFE-8481-B69AA492E5CB}">
      <dgm:prSet/>
      <dgm:spPr>
        <a:xfrm>
          <a:off x="1476163" y="2177037"/>
          <a:ext cx="3456384" cy="414538"/>
        </a:xfrm>
      </dgm:spPr>
      <dgm:t>
        <a:bodyPr/>
        <a:lstStyle/>
        <a:p>
          <a:pPr algn="ctr"/>
          <a:r>
            <a:rPr lang="en-US" dirty="0"/>
            <a:t>Match-making Events</a:t>
          </a:r>
        </a:p>
      </dgm:t>
    </dgm:pt>
    <dgm:pt modelId="{862148E7-EB56-41D6-AA32-72AA89C8CE40}" type="parTrans" cxnId="{33A7B180-5BE7-4FD6-870E-74F27C6584D5}">
      <dgm:prSet/>
      <dgm:spPr/>
      <dgm:t>
        <a:bodyPr/>
        <a:lstStyle/>
        <a:p>
          <a:pPr algn="ctr"/>
          <a:endParaRPr lang="en-US"/>
        </a:p>
      </dgm:t>
    </dgm:pt>
    <dgm:pt modelId="{4AE9AF12-B6C2-419C-8136-6AED6D231B95}" type="sibTrans" cxnId="{33A7B180-5BE7-4FD6-870E-74F27C6584D5}">
      <dgm:prSet/>
      <dgm:spPr/>
      <dgm:t>
        <a:bodyPr/>
        <a:lstStyle/>
        <a:p>
          <a:pPr algn="ctr"/>
          <a:endParaRPr lang="en-US"/>
        </a:p>
      </dgm:t>
    </dgm:pt>
    <dgm:pt modelId="{D463FA0C-B0CD-4E3D-95C8-9278924469C1}" type="pres">
      <dgm:prSet presAssocID="{B7973455-C6BE-4E29-B49B-26D9853F68B7}" presName="linear" presStyleCnt="0">
        <dgm:presLayoutVars>
          <dgm:animLvl val="lvl"/>
          <dgm:resizeHandles val="exact"/>
        </dgm:presLayoutVars>
      </dgm:prSet>
      <dgm:spPr/>
    </dgm:pt>
    <dgm:pt modelId="{A4489F9D-BB6F-4F1E-9722-2C3C09690244}" type="pres">
      <dgm:prSet presAssocID="{F1434670-93FF-4D40-A162-1F1E6F42AAE8}" presName="parentText" presStyleLbl="node1" presStyleIdx="0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806884E0-43E5-48ED-AA03-2698BCB38A82}" type="pres">
      <dgm:prSet presAssocID="{4F0BAB39-A9AC-4429-AD7B-422DA602FDB4}" presName="spacer" presStyleCnt="0"/>
      <dgm:spPr/>
    </dgm:pt>
    <dgm:pt modelId="{E9158616-D1DA-410A-B6CE-106F8169B5B7}" type="pres">
      <dgm:prSet presAssocID="{6967EDAD-FB60-449B-B471-B157D2069D30}" presName="parentText" presStyleLbl="node1" presStyleIdx="1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F4816416-CAF9-4F1F-B256-8B82EDA492D5}" type="pres">
      <dgm:prSet presAssocID="{70F6C4D7-610A-4414-B513-7A3D91B9FF51}" presName="spacer" presStyleCnt="0"/>
      <dgm:spPr/>
    </dgm:pt>
    <dgm:pt modelId="{63081B06-B929-4C54-A4C8-02C2221A66E2}" type="pres">
      <dgm:prSet presAssocID="{E5F14023-2F18-4065-B6B8-59B39DB94FAC}" presName="parentText" presStyleLbl="node1" presStyleIdx="2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5A0C8671-DC76-4318-9BEE-0E42F519DCEA}" type="pres">
      <dgm:prSet presAssocID="{23DAFDEB-5787-45D2-B53C-A6E710FE8A3C}" presName="spacer" presStyleCnt="0"/>
      <dgm:spPr/>
    </dgm:pt>
    <dgm:pt modelId="{E40A879D-5D50-46D1-AA14-F907CDDEF945}" type="pres">
      <dgm:prSet presAssocID="{F915A6EE-5DEC-4BD6-AB66-2FB963B62B93}" presName="parentText" presStyleLbl="node1" presStyleIdx="3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3BFC5928-5908-4547-9B3A-B760D37DDC78}" type="pres">
      <dgm:prSet presAssocID="{F7559AE9-A505-4184-A292-8B55E562F706}" presName="spacer" presStyleCnt="0"/>
      <dgm:spPr/>
    </dgm:pt>
    <dgm:pt modelId="{E728E016-B0F9-41A7-A078-DF9C81885F06}" type="pres">
      <dgm:prSet presAssocID="{4FB29E36-0CF5-4FFE-8481-B69AA492E5CB}" presName="parentText" presStyleLbl="node1" presStyleIdx="4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DB9B081E-B355-49D1-B2B7-495F92F8597F}" srcId="{B7973455-C6BE-4E29-B49B-26D9853F68B7}" destId="{F915A6EE-5DEC-4BD6-AB66-2FB963B62B93}" srcOrd="3" destOrd="0" parTransId="{6D795054-20B3-456E-9F08-43996A259B50}" sibTransId="{F7559AE9-A505-4184-A292-8B55E562F706}"/>
    <dgm:cxn modelId="{D5672A3C-CD18-47CA-9C7A-20CEDCEA2E15}" srcId="{B7973455-C6BE-4E29-B49B-26D9853F68B7}" destId="{6967EDAD-FB60-449B-B471-B157D2069D30}" srcOrd="1" destOrd="0" parTransId="{668DBD6A-4E5E-4CB6-BB28-D6E1C86D770F}" sibTransId="{70F6C4D7-610A-4414-B513-7A3D91B9FF51}"/>
    <dgm:cxn modelId="{37ECE666-939C-4CC3-B135-74B5957BD6CA}" type="presOf" srcId="{F1434670-93FF-4D40-A162-1F1E6F42AAE8}" destId="{A4489F9D-BB6F-4F1E-9722-2C3C09690244}" srcOrd="0" destOrd="0" presId="urn:microsoft.com/office/officeart/2005/8/layout/vList2"/>
    <dgm:cxn modelId="{7809C96A-389E-4343-8535-3153AACBE2B4}" type="presOf" srcId="{E5F14023-2F18-4065-B6B8-59B39DB94FAC}" destId="{63081B06-B929-4C54-A4C8-02C2221A66E2}" srcOrd="0" destOrd="0" presId="urn:microsoft.com/office/officeart/2005/8/layout/vList2"/>
    <dgm:cxn modelId="{034ADB72-F579-43EB-80DE-93580B99A8A2}" type="presOf" srcId="{6967EDAD-FB60-449B-B471-B157D2069D30}" destId="{E9158616-D1DA-410A-B6CE-106F8169B5B7}" srcOrd="0" destOrd="0" presId="urn:microsoft.com/office/officeart/2005/8/layout/vList2"/>
    <dgm:cxn modelId="{33A7B180-5BE7-4FD6-870E-74F27C6584D5}" srcId="{B7973455-C6BE-4E29-B49B-26D9853F68B7}" destId="{4FB29E36-0CF5-4FFE-8481-B69AA492E5CB}" srcOrd="4" destOrd="0" parTransId="{862148E7-EB56-41D6-AA32-72AA89C8CE40}" sibTransId="{4AE9AF12-B6C2-419C-8136-6AED6D231B95}"/>
    <dgm:cxn modelId="{101A8C83-ED32-41A4-8D9F-30AEBF1EAD36}" srcId="{B7973455-C6BE-4E29-B49B-26D9853F68B7}" destId="{E5F14023-2F18-4065-B6B8-59B39DB94FAC}" srcOrd="2" destOrd="0" parTransId="{546E8FCE-7B71-4FC5-90B2-3DA9034D51CE}" sibTransId="{23DAFDEB-5787-45D2-B53C-A6E710FE8A3C}"/>
    <dgm:cxn modelId="{E056CE87-7808-4553-96F9-4D4ADD702345}" type="presOf" srcId="{4FB29E36-0CF5-4FFE-8481-B69AA492E5CB}" destId="{E728E016-B0F9-41A7-A078-DF9C81885F06}" srcOrd="0" destOrd="0" presId="urn:microsoft.com/office/officeart/2005/8/layout/vList2"/>
    <dgm:cxn modelId="{8DEF859F-B762-44C1-8741-6BE3EE03420E}" srcId="{B7973455-C6BE-4E29-B49B-26D9853F68B7}" destId="{F1434670-93FF-4D40-A162-1F1E6F42AAE8}" srcOrd="0" destOrd="0" parTransId="{9D746C24-60A1-4574-ADD5-92D1C5A12AB3}" sibTransId="{4F0BAB39-A9AC-4429-AD7B-422DA602FDB4}"/>
    <dgm:cxn modelId="{5FC77FF1-1095-45BB-A97E-7D501B24426A}" type="presOf" srcId="{F915A6EE-5DEC-4BD6-AB66-2FB963B62B93}" destId="{E40A879D-5D50-46D1-AA14-F907CDDEF945}" srcOrd="0" destOrd="0" presId="urn:microsoft.com/office/officeart/2005/8/layout/vList2"/>
    <dgm:cxn modelId="{31348BF7-8D6A-48A3-830E-3B93FE296037}" type="presOf" srcId="{B7973455-C6BE-4E29-B49B-26D9853F68B7}" destId="{D463FA0C-B0CD-4E3D-95C8-9278924469C1}" srcOrd="0" destOrd="0" presId="urn:microsoft.com/office/officeart/2005/8/layout/vList2"/>
    <dgm:cxn modelId="{16EEA9B4-5498-4445-AE42-EEDDD65C889B}" type="presParOf" srcId="{D463FA0C-B0CD-4E3D-95C8-9278924469C1}" destId="{A4489F9D-BB6F-4F1E-9722-2C3C09690244}" srcOrd="0" destOrd="0" presId="urn:microsoft.com/office/officeart/2005/8/layout/vList2"/>
    <dgm:cxn modelId="{65A83BE8-E90C-48D1-A05A-86FE2FD35600}" type="presParOf" srcId="{D463FA0C-B0CD-4E3D-95C8-9278924469C1}" destId="{806884E0-43E5-48ED-AA03-2698BCB38A82}" srcOrd="1" destOrd="0" presId="urn:microsoft.com/office/officeart/2005/8/layout/vList2"/>
    <dgm:cxn modelId="{F0275D9F-2464-4422-8468-F4D43EA35C6D}" type="presParOf" srcId="{D463FA0C-B0CD-4E3D-95C8-9278924469C1}" destId="{E9158616-D1DA-410A-B6CE-106F8169B5B7}" srcOrd="2" destOrd="0" presId="urn:microsoft.com/office/officeart/2005/8/layout/vList2"/>
    <dgm:cxn modelId="{BF6050CB-A5BF-4466-A995-E92E1F8A3462}" type="presParOf" srcId="{D463FA0C-B0CD-4E3D-95C8-9278924469C1}" destId="{F4816416-CAF9-4F1F-B256-8B82EDA492D5}" srcOrd="3" destOrd="0" presId="urn:microsoft.com/office/officeart/2005/8/layout/vList2"/>
    <dgm:cxn modelId="{32CF3BF4-B29A-41F3-B20E-59D5736A0BC0}" type="presParOf" srcId="{D463FA0C-B0CD-4E3D-95C8-9278924469C1}" destId="{63081B06-B929-4C54-A4C8-02C2221A66E2}" srcOrd="4" destOrd="0" presId="urn:microsoft.com/office/officeart/2005/8/layout/vList2"/>
    <dgm:cxn modelId="{1CB72A9E-67D9-409D-9F77-8AB23AF094D9}" type="presParOf" srcId="{D463FA0C-B0CD-4E3D-95C8-9278924469C1}" destId="{5A0C8671-DC76-4318-9BEE-0E42F519DCEA}" srcOrd="5" destOrd="0" presId="urn:microsoft.com/office/officeart/2005/8/layout/vList2"/>
    <dgm:cxn modelId="{B3CABE3A-C026-47FF-8719-43B49832FCFE}" type="presParOf" srcId="{D463FA0C-B0CD-4E3D-95C8-9278924469C1}" destId="{E40A879D-5D50-46D1-AA14-F907CDDEF945}" srcOrd="6" destOrd="0" presId="urn:microsoft.com/office/officeart/2005/8/layout/vList2"/>
    <dgm:cxn modelId="{E92381A3-7C82-4615-BC1B-40FB2ED595C1}" type="presParOf" srcId="{D463FA0C-B0CD-4E3D-95C8-9278924469C1}" destId="{3BFC5928-5908-4547-9B3A-B760D37DDC78}" srcOrd="7" destOrd="0" presId="urn:microsoft.com/office/officeart/2005/8/layout/vList2"/>
    <dgm:cxn modelId="{8BE9BCF5-83D1-48E3-94AE-CDFBCE7A2F53}" type="presParOf" srcId="{D463FA0C-B0CD-4E3D-95C8-9278924469C1}" destId="{E728E016-B0F9-41A7-A078-DF9C81885F0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092D57-8464-4DCB-A64A-316155DC0838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F940D5-49F0-43B6-BC82-9557FD5DC24A}">
      <dgm:prSet phldrT="[Text]" custT="1"/>
      <dgm:spPr>
        <a:xfrm>
          <a:off x="1109238" y="3103"/>
          <a:ext cx="3029448" cy="1211779"/>
        </a:xfrm>
        <a:prstGeom prst="chevron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Shelley Sitahal</a:t>
          </a:r>
        </a:p>
      </dgm:t>
    </dgm:pt>
    <dgm:pt modelId="{66570C57-A387-4945-A1C2-BF65DB4F808B}" type="parTrans" cxnId="{3918A41C-D9F1-4F5D-887E-CEE3B4DA0DCD}">
      <dgm:prSet/>
      <dgm:spPr/>
      <dgm:t>
        <a:bodyPr/>
        <a:lstStyle/>
        <a:p>
          <a:endParaRPr lang="en-US"/>
        </a:p>
      </dgm:t>
    </dgm:pt>
    <dgm:pt modelId="{D6CE3312-C1FD-4C82-8CB4-D20C7AFD9EC6}" type="sibTrans" cxnId="{3918A41C-D9F1-4F5D-887E-CEE3B4DA0DCD}">
      <dgm:prSet/>
      <dgm:spPr/>
      <dgm:t>
        <a:bodyPr/>
        <a:lstStyle/>
        <a:p>
          <a:endParaRPr lang="en-US"/>
        </a:p>
      </dgm:t>
    </dgm:pt>
    <dgm:pt modelId="{57B23638-D7CB-4187-A1D8-9ED2B7B98303}">
      <dgm:prSet phldrT="[Text]" custT="1"/>
      <dgm:spPr>
        <a:xfrm>
          <a:off x="3744858" y="106104"/>
          <a:ext cx="2514442" cy="1005776"/>
        </a:xfrm>
        <a:prstGeom prst="chevron">
          <a:avLst/>
        </a:prstGeo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Director </a:t>
          </a:r>
        </a:p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1"/>
            </a:rPr>
            <a:t>Shelley.Sitahal@concordia.ca</a:t>
          </a: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</a:p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Ext. 4874 </a:t>
          </a: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2C2CD38-17CF-48D7-A021-71A53BE88FF7}" type="parTrans" cxnId="{C84A8533-2076-4D5A-8291-737551ECA9C1}">
      <dgm:prSet/>
      <dgm:spPr/>
      <dgm:t>
        <a:bodyPr/>
        <a:lstStyle/>
        <a:p>
          <a:endParaRPr lang="en-US"/>
        </a:p>
      </dgm:t>
    </dgm:pt>
    <dgm:pt modelId="{E0EFD8E8-EA12-44DE-A9B0-D15DF7F9099E}" type="sibTrans" cxnId="{C84A8533-2076-4D5A-8291-737551ECA9C1}">
      <dgm:prSet/>
      <dgm:spPr/>
      <dgm:t>
        <a:bodyPr/>
        <a:lstStyle/>
        <a:p>
          <a:endParaRPr lang="en-US"/>
        </a:p>
      </dgm:t>
    </dgm:pt>
    <dgm:pt modelId="{15EBFAE5-CF37-4DFC-81FA-85A136E3875E}">
      <dgm:prSet phldrT="[Text]" custT="1"/>
      <dgm:spPr>
        <a:xfrm>
          <a:off x="1109238" y="1384531"/>
          <a:ext cx="3029448" cy="1211779"/>
        </a:xfrm>
        <a:prstGeom prst="chevron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Vanessa Buzzelli</a:t>
          </a:r>
        </a:p>
      </dgm:t>
    </dgm:pt>
    <dgm:pt modelId="{FDF3F6A2-2D22-47FE-BE06-A6DFDB9CE2F4}" type="parTrans" cxnId="{05173C36-112E-4314-8BEC-A20C028BBEE3}">
      <dgm:prSet/>
      <dgm:spPr/>
      <dgm:t>
        <a:bodyPr/>
        <a:lstStyle/>
        <a:p>
          <a:endParaRPr lang="en-US"/>
        </a:p>
      </dgm:t>
    </dgm:pt>
    <dgm:pt modelId="{5972DC02-EDFF-46E7-850D-3BEFFBEFF1A3}" type="sibTrans" cxnId="{05173C36-112E-4314-8BEC-A20C028BBEE3}">
      <dgm:prSet/>
      <dgm:spPr/>
      <dgm:t>
        <a:bodyPr/>
        <a:lstStyle/>
        <a:p>
          <a:endParaRPr lang="en-US"/>
        </a:p>
      </dgm:t>
    </dgm:pt>
    <dgm:pt modelId="{004E88CF-AA87-41C1-99A6-3E888F69F7B7}">
      <dgm:prSet phldrT="[Text]" custT="1"/>
      <dgm:spPr>
        <a:xfrm>
          <a:off x="3744862" y="1487532"/>
          <a:ext cx="2514442" cy="1005776"/>
        </a:xfrm>
        <a:prstGeom prst="chevron">
          <a:avLst/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Advisor Internship and Service Agreements </a:t>
          </a:r>
        </a:p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2"/>
            </a:rPr>
            <a:t>Vanessa.Buzzelli@concordia.ca</a:t>
          </a: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 </a:t>
          </a:r>
        </a:p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Ext. 4873  </a:t>
          </a: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28B8451-B3F7-40FA-9E16-5475150B2E84}" type="parTrans" cxnId="{1F6F6A2B-18E9-41DC-B8C5-062971BB89DE}">
      <dgm:prSet/>
      <dgm:spPr/>
      <dgm:t>
        <a:bodyPr/>
        <a:lstStyle/>
        <a:p>
          <a:endParaRPr lang="en-US"/>
        </a:p>
      </dgm:t>
    </dgm:pt>
    <dgm:pt modelId="{7523F1E6-86C4-454C-95DC-F4D9158657BE}" type="sibTrans" cxnId="{1F6F6A2B-18E9-41DC-B8C5-062971BB89DE}">
      <dgm:prSet/>
      <dgm:spPr/>
      <dgm:t>
        <a:bodyPr/>
        <a:lstStyle/>
        <a:p>
          <a:endParaRPr lang="en-US"/>
        </a:p>
      </dgm:t>
    </dgm:pt>
    <dgm:pt modelId="{BAF76673-7DFE-4C58-AD10-FCB1E665106B}">
      <dgm:prSet phldrT="[Text]" custT="1"/>
      <dgm:spPr>
        <a:xfrm>
          <a:off x="1109238" y="2765960"/>
          <a:ext cx="3029448" cy="1211779"/>
        </a:xfrm>
        <a:prstGeom prst="chevron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Etienne Gagnon</a:t>
          </a:r>
        </a:p>
      </dgm:t>
    </dgm:pt>
    <dgm:pt modelId="{EFE8CF3F-E8C7-40B0-9572-50F24BCAEDC8}" type="parTrans" cxnId="{F2360FAD-6324-46E0-8460-6DBECF479B54}">
      <dgm:prSet/>
      <dgm:spPr/>
      <dgm:t>
        <a:bodyPr/>
        <a:lstStyle/>
        <a:p>
          <a:endParaRPr lang="en-US"/>
        </a:p>
      </dgm:t>
    </dgm:pt>
    <dgm:pt modelId="{0FB4AA3C-B9A3-4232-9E6A-A363DE8126D5}" type="sibTrans" cxnId="{F2360FAD-6324-46E0-8460-6DBECF479B54}">
      <dgm:prSet/>
      <dgm:spPr/>
      <dgm:t>
        <a:bodyPr/>
        <a:lstStyle/>
        <a:p>
          <a:endParaRPr lang="en-US"/>
        </a:p>
      </dgm:t>
    </dgm:pt>
    <dgm:pt modelId="{EE60FD1A-E10F-41A7-B440-C693F89C1451}">
      <dgm:prSet phldrT="[Text]" custT="1"/>
      <dgm:spPr>
        <a:xfrm>
          <a:off x="3744858" y="2868961"/>
          <a:ext cx="2514442" cy="1005776"/>
        </a:xfrm>
        <a:prstGeom prst="chevron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Research Agreements Specialist</a:t>
          </a:r>
        </a:p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3"/>
            </a:rPr>
            <a:t>Etienne.gagnon@concordia.ca</a:t>
          </a: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</a:p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	Ext. 8045</a:t>
          </a:r>
        </a:p>
      </dgm:t>
    </dgm:pt>
    <dgm:pt modelId="{DB29ADB3-531C-451C-BBA5-3C2F4229D72A}" type="parTrans" cxnId="{0FA964D3-4125-4CD7-A651-B26248F8DE5F}">
      <dgm:prSet/>
      <dgm:spPr/>
      <dgm:t>
        <a:bodyPr/>
        <a:lstStyle/>
        <a:p>
          <a:endParaRPr lang="en-US"/>
        </a:p>
      </dgm:t>
    </dgm:pt>
    <dgm:pt modelId="{B0406FBF-9999-439B-A632-343ED36831E2}" type="sibTrans" cxnId="{0FA964D3-4125-4CD7-A651-B26248F8DE5F}">
      <dgm:prSet/>
      <dgm:spPr/>
      <dgm:t>
        <a:bodyPr/>
        <a:lstStyle/>
        <a:p>
          <a:endParaRPr lang="en-US"/>
        </a:p>
      </dgm:t>
    </dgm:pt>
    <dgm:pt modelId="{324EBE26-90DC-41BD-8EC9-DFC2C38E9498}">
      <dgm:prSet phldrT="[Text]" custT="1"/>
      <dgm:spPr>
        <a:xfrm>
          <a:off x="1109238" y="4147388"/>
          <a:ext cx="3029448" cy="1211779"/>
        </a:xfrm>
        <a:prstGeom prst="chevron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Nadia Manni</a:t>
          </a:r>
        </a:p>
      </dgm:t>
    </dgm:pt>
    <dgm:pt modelId="{A70FE49A-59F9-46DE-9E64-06EDC7FB350D}" type="parTrans" cxnId="{D0CCC060-9631-4369-9DBB-519CD52A8C32}">
      <dgm:prSet/>
      <dgm:spPr/>
      <dgm:t>
        <a:bodyPr/>
        <a:lstStyle/>
        <a:p>
          <a:endParaRPr lang="en-US"/>
        </a:p>
      </dgm:t>
    </dgm:pt>
    <dgm:pt modelId="{1193D9A4-E283-4920-95D5-715D979977D0}" type="sibTrans" cxnId="{D0CCC060-9631-4369-9DBB-519CD52A8C32}">
      <dgm:prSet/>
      <dgm:spPr/>
      <dgm:t>
        <a:bodyPr/>
        <a:lstStyle/>
        <a:p>
          <a:endParaRPr lang="en-US"/>
        </a:p>
      </dgm:t>
    </dgm:pt>
    <dgm:pt modelId="{0A300435-23AF-4692-A429-F8D99AFB1842}">
      <dgm:prSet custT="1"/>
      <dgm:spPr>
        <a:xfrm>
          <a:off x="3744858" y="4250390"/>
          <a:ext cx="2514442" cy="1005776"/>
        </a:xfrm>
        <a:prstGeom prst="chevron">
          <a:avLst/>
        </a:prstGeo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Research Agreements Specialist</a:t>
          </a:r>
        </a:p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4"/>
            </a:rPr>
            <a:t>Nadia.Manni@concordia.ca</a:t>
          </a: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</a:p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Ext. 7336</a:t>
          </a:r>
        </a:p>
      </dgm:t>
    </dgm:pt>
    <dgm:pt modelId="{74901998-3252-4C11-9FAF-079A9F83C2C5}" type="parTrans" cxnId="{8DF4651F-85F5-467F-8D49-148C551D13C3}">
      <dgm:prSet/>
      <dgm:spPr/>
      <dgm:t>
        <a:bodyPr/>
        <a:lstStyle/>
        <a:p>
          <a:endParaRPr lang="en-US"/>
        </a:p>
      </dgm:t>
    </dgm:pt>
    <dgm:pt modelId="{829F05C3-25AF-4EDB-B572-4EABEEA88F45}" type="sibTrans" cxnId="{8DF4651F-85F5-467F-8D49-148C551D13C3}">
      <dgm:prSet/>
      <dgm:spPr/>
      <dgm:t>
        <a:bodyPr/>
        <a:lstStyle/>
        <a:p>
          <a:endParaRPr lang="en-US"/>
        </a:p>
      </dgm:t>
    </dgm:pt>
    <dgm:pt modelId="{2010B2F0-AC22-4B9E-93F9-CD5E2B203452}">
      <dgm:prSet phldrT="[Text]" custT="1"/>
      <dgm:spPr>
        <a:xfrm>
          <a:off x="1109238" y="5528817"/>
          <a:ext cx="3029448" cy="1211779"/>
        </a:xfrm>
        <a:prstGeom prst="chevron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Karan Singh</a:t>
          </a:r>
        </a:p>
      </dgm:t>
    </dgm:pt>
    <dgm:pt modelId="{DFA486BD-ECED-4D5D-B49C-CC2AA0B1E9FE}" type="parTrans" cxnId="{97509A02-D705-463B-9108-B98CCFD58847}">
      <dgm:prSet/>
      <dgm:spPr/>
      <dgm:t>
        <a:bodyPr/>
        <a:lstStyle/>
        <a:p>
          <a:endParaRPr lang="en-US"/>
        </a:p>
      </dgm:t>
    </dgm:pt>
    <dgm:pt modelId="{9119FE07-0F88-48A6-A9A0-34A9FBF70A23}" type="sibTrans" cxnId="{97509A02-D705-463B-9108-B98CCFD58847}">
      <dgm:prSet/>
      <dgm:spPr/>
      <dgm:t>
        <a:bodyPr/>
        <a:lstStyle/>
        <a:p>
          <a:endParaRPr lang="en-US"/>
        </a:p>
      </dgm:t>
    </dgm:pt>
    <dgm:pt modelId="{32DBCAB1-9BA2-4E4F-B315-1F1597396DFA}">
      <dgm:prSet custT="1"/>
      <dgm:spPr>
        <a:xfrm>
          <a:off x="3744858" y="5631818"/>
          <a:ext cx="2514442" cy="1005776"/>
        </a:xfrm>
        <a:prstGeom prst="chevron">
          <a:avLst/>
        </a:prstGeom>
        <a:solidFill>
          <a:srgbClr val="F79646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79646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Senior Specialist, Intellectual Property</a:t>
          </a:r>
        </a:p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5"/>
            </a:rPr>
            <a:t>Karan.Singh@concordia.ca</a:t>
          </a: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</a:p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Ext. 5917</a:t>
          </a:r>
        </a:p>
      </dgm:t>
    </dgm:pt>
    <dgm:pt modelId="{1B4A0A3F-CC4C-438F-910A-E1CB75042B0C}" type="parTrans" cxnId="{439376C0-D324-47D1-9213-CE7D2250603E}">
      <dgm:prSet/>
      <dgm:spPr/>
      <dgm:t>
        <a:bodyPr/>
        <a:lstStyle/>
        <a:p>
          <a:endParaRPr lang="en-US"/>
        </a:p>
      </dgm:t>
    </dgm:pt>
    <dgm:pt modelId="{96DE18C0-3D3A-4749-AA9A-BBF4F1BD3B13}" type="sibTrans" cxnId="{439376C0-D324-47D1-9213-CE7D2250603E}">
      <dgm:prSet/>
      <dgm:spPr/>
      <dgm:t>
        <a:bodyPr/>
        <a:lstStyle/>
        <a:p>
          <a:endParaRPr lang="en-US"/>
        </a:p>
      </dgm:t>
    </dgm:pt>
    <dgm:pt modelId="{A781C8E5-EC62-4C36-9866-CE574BD9954F}" type="pres">
      <dgm:prSet presAssocID="{7A092D57-8464-4DCB-A64A-316155DC0838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BF16ABE7-F06F-4360-B121-EC5AD361862D}" type="pres">
      <dgm:prSet presAssocID="{49F940D5-49F0-43B6-BC82-9557FD5DC24A}" presName="horFlow" presStyleCnt="0"/>
      <dgm:spPr/>
    </dgm:pt>
    <dgm:pt modelId="{6111F72C-0F79-443E-B87C-6EAA19DDFA5D}" type="pres">
      <dgm:prSet presAssocID="{49F940D5-49F0-43B6-BC82-9557FD5DC24A}" presName="bigChev" presStyleLbl="node1" presStyleIdx="0" presStyleCnt="5"/>
      <dgm:spPr/>
    </dgm:pt>
    <dgm:pt modelId="{1A3ACC2B-B538-4E4D-9733-C25CB2A34D75}" type="pres">
      <dgm:prSet presAssocID="{92C2CD38-17CF-48D7-A021-71A53BE88FF7}" presName="parTrans" presStyleCnt="0"/>
      <dgm:spPr/>
    </dgm:pt>
    <dgm:pt modelId="{E5840519-5965-4001-BC78-51736398C158}" type="pres">
      <dgm:prSet presAssocID="{57B23638-D7CB-4187-A1D8-9ED2B7B98303}" presName="node" presStyleLbl="alignAccFollowNode1" presStyleIdx="0" presStyleCnt="5" custScaleX="237493">
        <dgm:presLayoutVars>
          <dgm:bulletEnabled val="1"/>
        </dgm:presLayoutVars>
      </dgm:prSet>
      <dgm:spPr/>
    </dgm:pt>
    <dgm:pt modelId="{97A50C00-78A5-478A-A170-1356466EAE2D}" type="pres">
      <dgm:prSet presAssocID="{49F940D5-49F0-43B6-BC82-9557FD5DC24A}" presName="vSp" presStyleCnt="0"/>
      <dgm:spPr/>
    </dgm:pt>
    <dgm:pt modelId="{14E6F28A-AED2-4B28-A82C-7A281B777ED2}" type="pres">
      <dgm:prSet presAssocID="{15EBFAE5-CF37-4DFC-81FA-85A136E3875E}" presName="horFlow" presStyleCnt="0"/>
      <dgm:spPr/>
    </dgm:pt>
    <dgm:pt modelId="{A9664C00-D928-4D25-9619-CF2F5D875972}" type="pres">
      <dgm:prSet presAssocID="{15EBFAE5-CF37-4DFC-81FA-85A136E3875E}" presName="bigChev" presStyleLbl="node1" presStyleIdx="1" presStyleCnt="5"/>
      <dgm:spPr/>
    </dgm:pt>
    <dgm:pt modelId="{3AC5B39D-36A9-44ED-9834-907EC24B117C}" type="pres">
      <dgm:prSet presAssocID="{A28B8451-B3F7-40FA-9E16-5475150B2E84}" presName="parTrans" presStyleCnt="0"/>
      <dgm:spPr/>
    </dgm:pt>
    <dgm:pt modelId="{E9D5EEDD-16C3-4DDE-A62D-064E9D2B2F2A}" type="pres">
      <dgm:prSet presAssocID="{004E88CF-AA87-41C1-99A6-3E888F69F7B7}" presName="node" presStyleLbl="alignAccFollowNode1" presStyleIdx="1" presStyleCnt="5" custScaleX="237493" custLinFactNeighborX="1" custLinFactNeighborY="0">
        <dgm:presLayoutVars>
          <dgm:bulletEnabled val="1"/>
        </dgm:presLayoutVars>
      </dgm:prSet>
      <dgm:spPr/>
    </dgm:pt>
    <dgm:pt modelId="{B9D539DB-F872-478B-8B3D-1ECB3CE5B18C}" type="pres">
      <dgm:prSet presAssocID="{15EBFAE5-CF37-4DFC-81FA-85A136E3875E}" presName="vSp" presStyleCnt="0"/>
      <dgm:spPr/>
    </dgm:pt>
    <dgm:pt modelId="{C19A4A95-A73B-419C-A04B-2A6F89FF0780}" type="pres">
      <dgm:prSet presAssocID="{BAF76673-7DFE-4C58-AD10-FCB1E665106B}" presName="horFlow" presStyleCnt="0"/>
      <dgm:spPr/>
    </dgm:pt>
    <dgm:pt modelId="{25F64E46-C0ED-453E-BB49-7F8235DFE4E0}" type="pres">
      <dgm:prSet presAssocID="{BAF76673-7DFE-4C58-AD10-FCB1E665106B}" presName="bigChev" presStyleLbl="node1" presStyleIdx="2" presStyleCnt="5" custLinFactY="14193" custLinFactNeighborX="-4542" custLinFactNeighborY="100000"/>
      <dgm:spPr/>
    </dgm:pt>
    <dgm:pt modelId="{2C291F80-2267-4A08-BBC7-167E439AC087}" type="pres">
      <dgm:prSet presAssocID="{DB29ADB3-531C-451C-BBA5-3C2F4229D72A}" presName="parTrans" presStyleCnt="0"/>
      <dgm:spPr/>
    </dgm:pt>
    <dgm:pt modelId="{18FBCF1B-1BBE-4CB1-8B9C-3EA0C697AC81}" type="pres">
      <dgm:prSet presAssocID="{EE60FD1A-E10F-41A7-B440-C693F89C1451}" presName="node" presStyleLbl="alignAccFollowNode1" presStyleIdx="2" presStyleCnt="5" custScaleX="230617" custLinFactY="35934" custLinFactNeighborX="6558" custLinFactNeighborY="100000">
        <dgm:presLayoutVars>
          <dgm:bulletEnabled val="1"/>
        </dgm:presLayoutVars>
      </dgm:prSet>
      <dgm:spPr/>
    </dgm:pt>
    <dgm:pt modelId="{CE2E1384-9DDA-4FA4-9A63-141316CD6B84}" type="pres">
      <dgm:prSet presAssocID="{BAF76673-7DFE-4C58-AD10-FCB1E665106B}" presName="vSp" presStyleCnt="0"/>
      <dgm:spPr/>
    </dgm:pt>
    <dgm:pt modelId="{58A6D6C3-8FE6-4979-816C-F9A4D708C402}" type="pres">
      <dgm:prSet presAssocID="{324EBE26-90DC-41BD-8EC9-DFC2C38E9498}" presName="horFlow" presStyleCnt="0"/>
      <dgm:spPr/>
    </dgm:pt>
    <dgm:pt modelId="{15275BB6-16D5-448E-987A-6DE40CA68268}" type="pres">
      <dgm:prSet presAssocID="{324EBE26-90DC-41BD-8EC9-DFC2C38E9498}" presName="bigChev" presStyleLbl="node1" presStyleIdx="3" presStyleCnt="5" custLinFactY="-13927" custLinFactNeighborX="17404" custLinFactNeighborY="-100000"/>
      <dgm:spPr/>
    </dgm:pt>
    <dgm:pt modelId="{D927C7CE-19F5-4ACD-8471-195FCC36D678}" type="pres">
      <dgm:prSet presAssocID="{74901998-3252-4C11-9FAF-079A9F83C2C5}" presName="parTrans" presStyleCnt="0"/>
      <dgm:spPr/>
    </dgm:pt>
    <dgm:pt modelId="{B8C8DCEE-A135-4141-B029-A9368F6DA8F2}" type="pres">
      <dgm:prSet presAssocID="{0A300435-23AF-4692-A429-F8D99AFB1842}" presName="node" presStyleLbl="alignAccFollowNode1" presStyleIdx="3" presStyleCnt="5" custScaleX="230618" custLinFactY="-38910" custLinFactNeighborX="28505" custLinFactNeighborY="-100000">
        <dgm:presLayoutVars>
          <dgm:bulletEnabled val="1"/>
        </dgm:presLayoutVars>
      </dgm:prSet>
      <dgm:spPr/>
    </dgm:pt>
    <dgm:pt modelId="{0C10F926-DB2B-4256-B5AB-239398153114}" type="pres">
      <dgm:prSet presAssocID="{324EBE26-90DC-41BD-8EC9-DFC2C38E9498}" presName="vSp" presStyleCnt="0"/>
      <dgm:spPr/>
    </dgm:pt>
    <dgm:pt modelId="{12B3014E-2C0C-40CD-B94E-15A1D0B4ECDB}" type="pres">
      <dgm:prSet presAssocID="{2010B2F0-AC22-4B9E-93F9-CD5E2B203452}" presName="horFlow" presStyleCnt="0"/>
      <dgm:spPr/>
    </dgm:pt>
    <dgm:pt modelId="{29DD6298-1006-421D-9ABB-7FC563CAD9C7}" type="pres">
      <dgm:prSet presAssocID="{2010B2F0-AC22-4B9E-93F9-CD5E2B203452}" presName="bigChev" presStyleLbl="node1" presStyleIdx="4" presStyleCnt="5"/>
      <dgm:spPr/>
    </dgm:pt>
    <dgm:pt modelId="{4A8C401E-F2D6-47F9-87FC-8BB86D78D991}" type="pres">
      <dgm:prSet presAssocID="{1B4A0A3F-CC4C-438F-910A-E1CB75042B0C}" presName="parTrans" presStyleCnt="0"/>
      <dgm:spPr/>
    </dgm:pt>
    <dgm:pt modelId="{5D94E726-8D1D-4C90-9AB1-443E7AA941B5}" type="pres">
      <dgm:prSet presAssocID="{32DBCAB1-9BA2-4E4F-B315-1F1597396DFA}" presName="node" presStyleLbl="alignAccFollowNode1" presStyleIdx="4" presStyleCnt="5" custScaleX="227761">
        <dgm:presLayoutVars>
          <dgm:bulletEnabled val="1"/>
        </dgm:presLayoutVars>
      </dgm:prSet>
      <dgm:spPr/>
    </dgm:pt>
  </dgm:ptLst>
  <dgm:cxnLst>
    <dgm:cxn modelId="{97509A02-D705-463B-9108-B98CCFD58847}" srcId="{7A092D57-8464-4DCB-A64A-316155DC0838}" destId="{2010B2F0-AC22-4B9E-93F9-CD5E2B203452}" srcOrd="4" destOrd="0" parTransId="{DFA486BD-ECED-4D5D-B49C-CC2AA0B1E9FE}" sibTransId="{9119FE07-0F88-48A6-A9A0-34A9FBF70A23}"/>
    <dgm:cxn modelId="{BDA8BD06-778E-4D0D-AC5F-FD5180F3B608}" type="presOf" srcId="{49F940D5-49F0-43B6-BC82-9557FD5DC24A}" destId="{6111F72C-0F79-443E-B87C-6EAA19DDFA5D}" srcOrd="0" destOrd="0" presId="urn:microsoft.com/office/officeart/2005/8/layout/lProcess3"/>
    <dgm:cxn modelId="{943E8907-5948-4589-A84A-BA9961E72E8E}" type="presOf" srcId="{7A092D57-8464-4DCB-A64A-316155DC0838}" destId="{A781C8E5-EC62-4C36-9866-CE574BD9954F}" srcOrd="0" destOrd="0" presId="urn:microsoft.com/office/officeart/2005/8/layout/lProcess3"/>
    <dgm:cxn modelId="{BF765A1A-8982-42DD-A4FF-A1256781CB45}" type="presOf" srcId="{BAF76673-7DFE-4C58-AD10-FCB1E665106B}" destId="{25F64E46-C0ED-453E-BB49-7F8235DFE4E0}" srcOrd="0" destOrd="0" presId="urn:microsoft.com/office/officeart/2005/8/layout/lProcess3"/>
    <dgm:cxn modelId="{3918A41C-D9F1-4F5D-887E-CEE3B4DA0DCD}" srcId="{7A092D57-8464-4DCB-A64A-316155DC0838}" destId="{49F940D5-49F0-43B6-BC82-9557FD5DC24A}" srcOrd="0" destOrd="0" parTransId="{66570C57-A387-4945-A1C2-BF65DB4F808B}" sibTransId="{D6CE3312-C1FD-4C82-8CB4-D20C7AFD9EC6}"/>
    <dgm:cxn modelId="{8DF4651F-85F5-467F-8D49-148C551D13C3}" srcId="{324EBE26-90DC-41BD-8EC9-DFC2C38E9498}" destId="{0A300435-23AF-4692-A429-F8D99AFB1842}" srcOrd="0" destOrd="0" parTransId="{74901998-3252-4C11-9FAF-079A9F83C2C5}" sibTransId="{829F05C3-25AF-4EDB-B572-4EABEEA88F45}"/>
    <dgm:cxn modelId="{1F6F6A2B-18E9-41DC-B8C5-062971BB89DE}" srcId="{15EBFAE5-CF37-4DFC-81FA-85A136E3875E}" destId="{004E88CF-AA87-41C1-99A6-3E888F69F7B7}" srcOrd="0" destOrd="0" parTransId="{A28B8451-B3F7-40FA-9E16-5475150B2E84}" sibTransId="{7523F1E6-86C4-454C-95DC-F4D9158657BE}"/>
    <dgm:cxn modelId="{C84A8533-2076-4D5A-8291-737551ECA9C1}" srcId="{49F940D5-49F0-43B6-BC82-9557FD5DC24A}" destId="{57B23638-D7CB-4187-A1D8-9ED2B7B98303}" srcOrd="0" destOrd="0" parTransId="{92C2CD38-17CF-48D7-A021-71A53BE88FF7}" sibTransId="{E0EFD8E8-EA12-44DE-A9B0-D15DF7F9099E}"/>
    <dgm:cxn modelId="{05173C36-112E-4314-8BEC-A20C028BBEE3}" srcId="{7A092D57-8464-4DCB-A64A-316155DC0838}" destId="{15EBFAE5-CF37-4DFC-81FA-85A136E3875E}" srcOrd="1" destOrd="0" parTransId="{FDF3F6A2-2D22-47FE-BE06-A6DFDB9CE2F4}" sibTransId="{5972DC02-EDFF-46E7-850D-3BEFFBEFF1A3}"/>
    <dgm:cxn modelId="{6ED3D748-FF3B-4344-9B4D-199172BA8511}" type="presOf" srcId="{004E88CF-AA87-41C1-99A6-3E888F69F7B7}" destId="{E9D5EEDD-16C3-4DDE-A62D-064E9D2B2F2A}" srcOrd="0" destOrd="0" presId="urn:microsoft.com/office/officeart/2005/8/layout/lProcess3"/>
    <dgm:cxn modelId="{D0CCC060-9631-4369-9DBB-519CD52A8C32}" srcId="{7A092D57-8464-4DCB-A64A-316155DC0838}" destId="{324EBE26-90DC-41BD-8EC9-DFC2C38E9498}" srcOrd="3" destOrd="0" parTransId="{A70FE49A-59F9-46DE-9E64-06EDC7FB350D}" sibTransId="{1193D9A4-E283-4920-95D5-715D979977D0}"/>
    <dgm:cxn modelId="{1DB69585-D284-48DF-AB5B-09A63018887E}" type="presOf" srcId="{0A300435-23AF-4692-A429-F8D99AFB1842}" destId="{B8C8DCEE-A135-4141-B029-A9368F6DA8F2}" srcOrd="0" destOrd="0" presId="urn:microsoft.com/office/officeart/2005/8/layout/lProcess3"/>
    <dgm:cxn modelId="{7EB7BE85-2BE8-427E-AE19-5CD23B9CF6C0}" type="presOf" srcId="{32DBCAB1-9BA2-4E4F-B315-1F1597396DFA}" destId="{5D94E726-8D1D-4C90-9AB1-443E7AA941B5}" srcOrd="0" destOrd="0" presId="urn:microsoft.com/office/officeart/2005/8/layout/lProcess3"/>
    <dgm:cxn modelId="{11B6668C-F073-4B84-B712-C16A10B43B35}" type="presOf" srcId="{EE60FD1A-E10F-41A7-B440-C693F89C1451}" destId="{18FBCF1B-1BBE-4CB1-8B9C-3EA0C697AC81}" srcOrd="0" destOrd="0" presId="urn:microsoft.com/office/officeart/2005/8/layout/lProcess3"/>
    <dgm:cxn modelId="{9E6A20A6-708B-4954-9127-494CEB930A14}" type="presOf" srcId="{15EBFAE5-CF37-4DFC-81FA-85A136E3875E}" destId="{A9664C00-D928-4D25-9619-CF2F5D875972}" srcOrd="0" destOrd="0" presId="urn:microsoft.com/office/officeart/2005/8/layout/lProcess3"/>
    <dgm:cxn modelId="{5798C6A7-3394-4EA6-AE72-972B71D7AD8A}" type="presOf" srcId="{57B23638-D7CB-4187-A1D8-9ED2B7B98303}" destId="{E5840519-5965-4001-BC78-51736398C158}" srcOrd="0" destOrd="0" presId="urn:microsoft.com/office/officeart/2005/8/layout/lProcess3"/>
    <dgm:cxn modelId="{F2360FAD-6324-46E0-8460-6DBECF479B54}" srcId="{7A092D57-8464-4DCB-A64A-316155DC0838}" destId="{BAF76673-7DFE-4C58-AD10-FCB1E665106B}" srcOrd="2" destOrd="0" parTransId="{EFE8CF3F-E8C7-40B0-9572-50F24BCAEDC8}" sibTransId="{0FB4AA3C-B9A3-4232-9E6A-A363DE8126D5}"/>
    <dgm:cxn modelId="{2E6641AF-258F-4163-9E5A-927FEE951249}" type="presOf" srcId="{2010B2F0-AC22-4B9E-93F9-CD5E2B203452}" destId="{29DD6298-1006-421D-9ABB-7FC563CAD9C7}" srcOrd="0" destOrd="0" presId="urn:microsoft.com/office/officeart/2005/8/layout/lProcess3"/>
    <dgm:cxn modelId="{439376C0-D324-47D1-9213-CE7D2250603E}" srcId="{2010B2F0-AC22-4B9E-93F9-CD5E2B203452}" destId="{32DBCAB1-9BA2-4E4F-B315-1F1597396DFA}" srcOrd="0" destOrd="0" parTransId="{1B4A0A3F-CC4C-438F-910A-E1CB75042B0C}" sibTransId="{96DE18C0-3D3A-4749-AA9A-BBF4F1BD3B13}"/>
    <dgm:cxn modelId="{0FA964D3-4125-4CD7-A651-B26248F8DE5F}" srcId="{BAF76673-7DFE-4C58-AD10-FCB1E665106B}" destId="{EE60FD1A-E10F-41A7-B440-C693F89C1451}" srcOrd="0" destOrd="0" parTransId="{DB29ADB3-531C-451C-BBA5-3C2F4229D72A}" sibTransId="{B0406FBF-9999-439B-A632-343ED36831E2}"/>
    <dgm:cxn modelId="{56D81DF8-A04F-4B2E-A9BF-9B637F5BBBC2}" type="presOf" srcId="{324EBE26-90DC-41BD-8EC9-DFC2C38E9498}" destId="{15275BB6-16D5-448E-987A-6DE40CA68268}" srcOrd="0" destOrd="0" presId="urn:microsoft.com/office/officeart/2005/8/layout/lProcess3"/>
    <dgm:cxn modelId="{277E16BA-F996-416C-82C0-8238D128712A}" type="presParOf" srcId="{A781C8E5-EC62-4C36-9866-CE574BD9954F}" destId="{BF16ABE7-F06F-4360-B121-EC5AD361862D}" srcOrd="0" destOrd="0" presId="urn:microsoft.com/office/officeart/2005/8/layout/lProcess3"/>
    <dgm:cxn modelId="{759E624F-C715-4EF9-86BC-8E5CF55FA775}" type="presParOf" srcId="{BF16ABE7-F06F-4360-B121-EC5AD361862D}" destId="{6111F72C-0F79-443E-B87C-6EAA19DDFA5D}" srcOrd="0" destOrd="0" presId="urn:microsoft.com/office/officeart/2005/8/layout/lProcess3"/>
    <dgm:cxn modelId="{F39483FA-4CC6-4F8D-8EEE-E62D9AD1BAE1}" type="presParOf" srcId="{BF16ABE7-F06F-4360-B121-EC5AD361862D}" destId="{1A3ACC2B-B538-4E4D-9733-C25CB2A34D75}" srcOrd="1" destOrd="0" presId="urn:microsoft.com/office/officeart/2005/8/layout/lProcess3"/>
    <dgm:cxn modelId="{05D61CF7-FE23-44F4-A53D-7660B8C61D3D}" type="presParOf" srcId="{BF16ABE7-F06F-4360-B121-EC5AD361862D}" destId="{E5840519-5965-4001-BC78-51736398C158}" srcOrd="2" destOrd="0" presId="urn:microsoft.com/office/officeart/2005/8/layout/lProcess3"/>
    <dgm:cxn modelId="{2BE906AA-E69F-433B-96FA-107430479AC7}" type="presParOf" srcId="{A781C8E5-EC62-4C36-9866-CE574BD9954F}" destId="{97A50C00-78A5-478A-A170-1356466EAE2D}" srcOrd="1" destOrd="0" presId="urn:microsoft.com/office/officeart/2005/8/layout/lProcess3"/>
    <dgm:cxn modelId="{3CD0347F-7D2B-4483-8A14-7678D59556A3}" type="presParOf" srcId="{A781C8E5-EC62-4C36-9866-CE574BD9954F}" destId="{14E6F28A-AED2-4B28-A82C-7A281B777ED2}" srcOrd="2" destOrd="0" presId="urn:microsoft.com/office/officeart/2005/8/layout/lProcess3"/>
    <dgm:cxn modelId="{74FE5647-D6FE-4861-9BB8-DF72F850BD3C}" type="presParOf" srcId="{14E6F28A-AED2-4B28-A82C-7A281B777ED2}" destId="{A9664C00-D928-4D25-9619-CF2F5D875972}" srcOrd="0" destOrd="0" presId="urn:microsoft.com/office/officeart/2005/8/layout/lProcess3"/>
    <dgm:cxn modelId="{364D3687-52EF-4438-9CCB-A192C62666E7}" type="presParOf" srcId="{14E6F28A-AED2-4B28-A82C-7A281B777ED2}" destId="{3AC5B39D-36A9-44ED-9834-907EC24B117C}" srcOrd="1" destOrd="0" presId="urn:microsoft.com/office/officeart/2005/8/layout/lProcess3"/>
    <dgm:cxn modelId="{9C00243C-C414-4289-B71E-8FE8BD337ECD}" type="presParOf" srcId="{14E6F28A-AED2-4B28-A82C-7A281B777ED2}" destId="{E9D5EEDD-16C3-4DDE-A62D-064E9D2B2F2A}" srcOrd="2" destOrd="0" presId="urn:microsoft.com/office/officeart/2005/8/layout/lProcess3"/>
    <dgm:cxn modelId="{2E6BED1F-F607-423B-B43A-7BFCA9BE8E85}" type="presParOf" srcId="{A781C8E5-EC62-4C36-9866-CE574BD9954F}" destId="{B9D539DB-F872-478B-8B3D-1ECB3CE5B18C}" srcOrd="3" destOrd="0" presId="urn:microsoft.com/office/officeart/2005/8/layout/lProcess3"/>
    <dgm:cxn modelId="{1F5814AF-67EF-4903-A78C-BAFFC9360442}" type="presParOf" srcId="{A781C8E5-EC62-4C36-9866-CE574BD9954F}" destId="{C19A4A95-A73B-419C-A04B-2A6F89FF0780}" srcOrd="4" destOrd="0" presId="urn:microsoft.com/office/officeart/2005/8/layout/lProcess3"/>
    <dgm:cxn modelId="{4E54663B-E85B-4FF2-BC22-51F4E8D2B096}" type="presParOf" srcId="{C19A4A95-A73B-419C-A04B-2A6F89FF0780}" destId="{25F64E46-C0ED-453E-BB49-7F8235DFE4E0}" srcOrd="0" destOrd="0" presId="urn:microsoft.com/office/officeart/2005/8/layout/lProcess3"/>
    <dgm:cxn modelId="{3CECCE0F-F56C-4B8D-923C-61441F04B34F}" type="presParOf" srcId="{C19A4A95-A73B-419C-A04B-2A6F89FF0780}" destId="{2C291F80-2267-4A08-BBC7-167E439AC087}" srcOrd="1" destOrd="0" presId="urn:microsoft.com/office/officeart/2005/8/layout/lProcess3"/>
    <dgm:cxn modelId="{E4C32CD1-601A-47D0-A3B8-3D0A0F1F9556}" type="presParOf" srcId="{C19A4A95-A73B-419C-A04B-2A6F89FF0780}" destId="{18FBCF1B-1BBE-4CB1-8B9C-3EA0C697AC81}" srcOrd="2" destOrd="0" presId="urn:microsoft.com/office/officeart/2005/8/layout/lProcess3"/>
    <dgm:cxn modelId="{9F2C7D66-E6CF-4589-94DF-E3EB4D8F69AF}" type="presParOf" srcId="{A781C8E5-EC62-4C36-9866-CE574BD9954F}" destId="{CE2E1384-9DDA-4FA4-9A63-141316CD6B84}" srcOrd="5" destOrd="0" presId="urn:microsoft.com/office/officeart/2005/8/layout/lProcess3"/>
    <dgm:cxn modelId="{7ADD3F0B-6BBE-4E52-B4B3-54481600A858}" type="presParOf" srcId="{A781C8E5-EC62-4C36-9866-CE574BD9954F}" destId="{58A6D6C3-8FE6-4979-816C-F9A4D708C402}" srcOrd="6" destOrd="0" presId="urn:microsoft.com/office/officeart/2005/8/layout/lProcess3"/>
    <dgm:cxn modelId="{1C476C66-1D9E-41DD-80AE-6E342E2E1583}" type="presParOf" srcId="{58A6D6C3-8FE6-4979-816C-F9A4D708C402}" destId="{15275BB6-16D5-448E-987A-6DE40CA68268}" srcOrd="0" destOrd="0" presId="urn:microsoft.com/office/officeart/2005/8/layout/lProcess3"/>
    <dgm:cxn modelId="{430CE6C8-8A11-4A87-A098-9D5455423D43}" type="presParOf" srcId="{58A6D6C3-8FE6-4979-816C-F9A4D708C402}" destId="{D927C7CE-19F5-4ACD-8471-195FCC36D678}" srcOrd="1" destOrd="0" presId="urn:microsoft.com/office/officeart/2005/8/layout/lProcess3"/>
    <dgm:cxn modelId="{3A7110AC-4D2A-43ED-ACF2-1AA29E0F5D3B}" type="presParOf" srcId="{58A6D6C3-8FE6-4979-816C-F9A4D708C402}" destId="{B8C8DCEE-A135-4141-B029-A9368F6DA8F2}" srcOrd="2" destOrd="0" presId="urn:microsoft.com/office/officeart/2005/8/layout/lProcess3"/>
    <dgm:cxn modelId="{8AB8CCE3-234A-4762-BC43-1BA910D84047}" type="presParOf" srcId="{A781C8E5-EC62-4C36-9866-CE574BD9954F}" destId="{0C10F926-DB2B-4256-B5AB-239398153114}" srcOrd="7" destOrd="0" presId="urn:microsoft.com/office/officeart/2005/8/layout/lProcess3"/>
    <dgm:cxn modelId="{6E2984E0-6303-477A-A771-4F0B6B822287}" type="presParOf" srcId="{A781C8E5-EC62-4C36-9866-CE574BD9954F}" destId="{12B3014E-2C0C-40CD-B94E-15A1D0B4ECDB}" srcOrd="8" destOrd="0" presId="urn:microsoft.com/office/officeart/2005/8/layout/lProcess3"/>
    <dgm:cxn modelId="{52025D4A-9315-48D8-915B-C0FA6CF948B5}" type="presParOf" srcId="{12B3014E-2C0C-40CD-B94E-15A1D0B4ECDB}" destId="{29DD6298-1006-421D-9ABB-7FC563CAD9C7}" srcOrd="0" destOrd="0" presId="urn:microsoft.com/office/officeart/2005/8/layout/lProcess3"/>
    <dgm:cxn modelId="{964482A5-9D90-49F4-B7B3-06AF70657401}" type="presParOf" srcId="{12B3014E-2C0C-40CD-B94E-15A1D0B4ECDB}" destId="{4A8C401E-F2D6-47F9-87FC-8BB86D78D991}" srcOrd="1" destOrd="0" presId="urn:microsoft.com/office/officeart/2005/8/layout/lProcess3"/>
    <dgm:cxn modelId="{936C68C3-1ADA-46D2-A927-112DF6675CBB}" type="presParOf" srcId="{12B3014E-2C0C-40CD-B94E-15A1D0B4ECDB}" destId="{5D94E726-8D1D-4C90-9AB1-443E7AA941B5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092D57-8464-4DCB-A64A-316155DC0838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F940D5-49F0-43B6-BC82-9557FD5DC24A}">
      <dgm:prSet phldrT="[Text]" custT="1"/>
      <dgm:spPr>
        <a:xfrm>
          <a:off x="1109238" y="3103"/>
          <a:ext cx="3029448" cy="1211779"/>
        </a:xfrm>
        <a:prstGeom prst="chevron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Dr. Guillermo Mendoza-Suarez</a:t>
          </a:r>
        </a:p>
      </dgm:t>
    </dgm:pt>
    <dgm:pt modelId="{66570C57-A387-4945-A1C2-BF65DB4F808B}" type="parTrans" cxnId="{3918A41C-D9F1-4F5D-887E-CEE3B4DA0DCD}">
      <dgm:prSet/>
      <dgm:spPr/>
      <dgm:t>
        <a:bodyPr/>
        <a:lstStyle/>
        <a:p>
          <a:endParaRPr lang="en-US"/>
        </a:p>
      </dgm:t>
    </dgm:pt>
    <dgm:pt modelId="{D6CE3312-C1FD-4C82-8CB4-D20C7AFD9EC6}" type="sibTrans" cxnId="{3918A41C-D9F1-4F5D-887E-CEE3B4DA0DCD}">
      <dgm:prSet/>
      <dgm:spPr/>
      <dgm:t>
        <a:bodyPr/>
        <a:lstStyle/>
        <a:p>
          <a:endParaRPr lang="en-US"/>
        </a:p>
      </dgm:t>
    </dgm:pt>
    <dgm:pt modelId="{57B23638-D7CB-4187-A1D8-9ED2B7B98303}">
      <dgm:prSet phldrT="[Text]" custT="1"/>
      <dgm:spPr>
        <a:xfrm>
          <a:off x="3744858" y="106104"/>
          <a:ext cx="2514442" cy="1005776"/>
        </a:xfrm>
        <a:prstGeom prst="chevron">
          <a:avLst/>
        </a:prstGeo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Advisor, Research Development &amp; Partnership </a:t>
          </a: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1"/>
            </a:rPr>
            <a:t>guillermo.mendoza@concordia.ca</a:t>
          </a:r>
          <a:endParaRPr 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Ext. 3208 </a:t>
          </a:r>
          <a:endParaRPr lang="en-US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2C2CD38-17CF-48D7-A021-71A53BE88FF7}" type="parTrans" cxnId="{C84A8533-2076-4D5A-8291-737551ECA9C1}">
      <dgm:prSet/>
      <dgm:spPr/>
      <dgm:t>
        <a:bodyPr/>
        <a:lstStyle/>
        <a:p>
          <a:endParaRPr lang="en-US"/>
        </a:p>
      </dgm:t>
    </dgm:pt>
    <dgm:pt modelId="{E0EFD8E8-EA12-44DE-A9B0-D15DF7F9099E}" type="sibTrans" cxnId="{C84A8533-2076-4D5A-8291-737551ECA9C1}">
      <dgm:prSet/>
      <dgm:spPr/>
      <dgm:t>
        <a:bodyPr/>
        <a:lstStyle/>
        <a:p>
          <a:endParaRPr lang="en-US"/>
        </a:p>
      </dgm:t>
    </dgm:pt>
    <dgm:pt modelId="{15EBFAE5-CF37-4DFC-81FA-85A136E3875E}">
      <dgm:prSet phldrT="[Text]" custT="1"/>
      <dgm:spPr>
        <a:xfrm>
          <a:off x="1109238" y="1384531"/>
          <a:ext cx="3029448" cy="1211779"/>
        </a:xfrm>
        <a:prstGeom prst="chevron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Dr. Amanda Rossi</a:t>
          </a:r>
        </a:p>
      </dgm:t>
    </dgm:pt>
    <dgm:pt modelId="{FDF3F6A2-2D22-47FE-BE06-A6DFDB9CE2F4}" type="parTrans" cxnId="{05173C36-112E-4314-8BEC-A20C028BBEE3}">
      <dgm:prSet/>
      <dgm:spPr/>
      <dgm:t>
        <a:bodyPr/>
        <a:lstStyle/>
        <a:p>
          <a:endParaRPr lang="en-US"/>
        </a:p>
      </dgm:t>
    </dgm:pt>
    <dgm:pt modelId="{5972DC02-EDFF-46E7-850D-3BEFFBEFF1A3}" type="sibTrans" cxnId="{05173C36-112E-4314-8BEC-A20C028BBEE3}">
      <dgm:prSet/>
      <dgm:spPr/>
      <dgm:t>
        <a:bodyPr/>
        <a:lstStyle/>
        <a:p>
          <a:endParaRPr lang="en-US"/>
        </a:p>
      </dgm:t>
    </dgm:pt>
    <dgm:pt modelId="{004E88CF-AA87-41C1-99A6-3E888F69F7B7}">
      <dgm:prSet phldrT="[Text]" custT="1"/>
      <dgm:spPr>
        <a:xfrm>
          <a:off x="3744862" y="1487532"/>
          <a:ext cx="2514442" cy="1005776"/>
        </a:xfrm>
        <a:prstGeom prst="chevron">
          <a:avLst/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Business Development Director</a:t>
          </a:r>
        </a:p>
        <a:p>
          <a:r>
            <a:rPr lang="en-US" sz="1600" b="1" dirty="0">
              <a:solidFill>
                <a:schemeClr val="tx1"/>
              </a:solidFill>
              <a:latin typeface="Calibri"/>
              <a:ea typeface="+mn-ea"/>
              <a:cs typeface="+mn-cs"/>
              <a:hlinkClick xmlns:r="http://schemas.openxmlformats.org/officeDocument/2006/relationships" r:id="rId2"/>
            </a:rPr>
            <a:t>arossi@mitacs.ca</a:t>
          </a:r>
          <a:r>
            <a:rPr lang="en-US" sz="1600" b="1" dirty="0">
              <a:solidFill>
                <a:schemeClr val="tx1"/>
              </a:solidFill>
              <a:latin typeface="Calibri"/>
              <a:ea typeface="+mn-ea"/>
              <a:cs typeface="+mn-cs"/>
            </a:rPr>
            <a:t> </a:t>
          </a:r>
        </a:p>
      </dgm:t>
    </dgm:pt>
    <dgm:pt modelId="{A28B8451-B3F7-40FA-9E16-5475150B2E84}" type="parTrans" cxnId="{1F6F6A2B-18E9-41DC-B8C5-062971BB89DE}">
      <dgm:prSet/>
      <dgm:spPr/>
      <dgm:t>
        <a:bodyPr/>
        <a:lstStyle/>
        <a:p>
          <a:endParaRPr lang="en-US"/>
        </a:p>
      </dgm:t>
    </dgm:pt>
    <dgm:pt modelId="{7523F1E6-86C4-454C-95DC-F4D9158657BE}" type="sibTrans" cxnId="{1F6F6A2B-18E9-41DC-B8C5-062971BB89DE}">
      <dgm:prSet/>
      <dgm:spPr/>
      <dgm:t>
        <a:bodyPr/>
        <a:lstStyle/>
        <a:p>
          <a:endParaRPr lang="en-US"/>
        </a:p>
      </dgm:t>
    </dgm:pt>
    <dgm:pt modelId="{BAF76673-7DFE-4C58-AD10-FCB1E665106B}">
      <dgm:prSet phldrT="[Text]" custT="1"/>
      <dgm:spPr>
        <a:xfrm>
          <a:off x="1109238" y="2765960"/>
          <a:ext cx="3029448" cy="1211779"/>
        </a:xfrm>
        <a:prstGeom prst="chevron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Dr. Anna-Maria Moubayed</a:t>
          </a:r>
        </a:p>
      </dgm:t>
    </dgm:pt>
    <dgm:pt modelId="{EFE8CF3F-E8C7-40B0-9572-50F24BCAEDC8}" type="parTrans" cxnId="{F2360FAD-6324-46E0-8460-6DBECF479B54}">
      <dgm:prSet/>
      <dgm:spPr/>
      <dgm:t>
        <a:bodyPr/>
        <a:lstStyle/>
        <a:p>
          <a:endParaRPr lang="en-US"/>
        </a:p>
      </dgm:t>
    </dgm:pt>
    <dgm:pt modelId="{0FB4AA3C-B9A3-4232-9E6A-A363DE8126D5}" type="sibTrans" cxnId="{F2360FAD-6324-46E0-8460-6DBECF479B54}">
      <dgm:prSet/>
      <dgm:spPr/>
      <dgm:t>
        <a:bodyPr/>
        <a:lstStyle/>
        <a:p>
          <a:endParaRPr lang="en-US"/>
        </a:p>
      </dgm:t>
    </dgm:pt>
    <dgm:pt modelId="{EE60FD1A-E10F-41A7-B440-C693F89C1451}">
      <dgm:prSet phldrT="[Text]" custT="1"/>
      <dgm:spPr>
        <a:xfrm>
          <a:off x="3744858" y="2868961"/>
          <a:ext cx="2514442" cy="1005776"/>
        </a:xfrm>
        <a:prstGeom prst="chevron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CA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Business Development Specialist</a:t>
          </a:r>
        </a:p>
        <a:p>
          <a:r>
            <a:rPr lang="en-CA" sz="1600" b="1" dirty="0">
              <a:solidFill>
                <a:schemeClr val="tx1"/>
              </a:solidFill>
              <a:latin typeface="Calibri"/>
              <a:ea typeface="+mn-ea"/>
              <a:cs typeface="+mn-cs"/>
            </a:rPr>
            <a:t>          </a:t>
          </a:r>
          <a:r>
            <a:rPr lang="en-CA" sz="1600" b="1" dirty="0">
              <a:solidFill>
                <a:schemeClr val="tx1"/>
              </a:solidFill>
              <a:latin typeface="Calibri"/>
              <a:ea typeface="+mn-ea"/>
              <a:cs typeface="+mn-cs"/>
              <a:hlinkClick xmlns:r="http://schemas.openxmlformats.org/officeDocument/2006/relationships" r:id="rId3"/>
            </a:rPr>
            <a:t>ammoubayed@mitacs.ca</a:t>
          </a:r>
          <a:r>
            <a:rPr lang="en-CA" sz="1600" b="1" dirty="0">
              <a:solidFill>
                <a:schemeClr val="tx1"/>
              </a:solidFill>
              <a:latin typeface="Calibri"/>
              <a:ea typeface="+mn-ea"/>
              <a:cs typeface="+mn-cs"/>
            </a:rPr>
            <a:t> </a:t>
          </a: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	</a:t>
          </a:r>
        </a:p>
      </dgm:t>
    </dgm:pt>
    <dgm:pt modelId="{DB29ADB3-531C-451C-BBA5-3C2F4229D72A}" type="parTrans" cxnId="{0FA964D3-4125-4CD7-A651-B26248F8DE5F}">
      <dgm:prSet/>
      <dgm:spPr/>
      <dgm:t>
        <a:bodyPr/>
        <a:lstStyle/>
        <a:p>
          <a:endParaRPr lang="en-US"/>
        </a:p>
      </dgm:t>
    </dgm:pt>
    <dgm:pt modelId="{B0406FBF-9999-439B-A632-343ED36831E2}" type="sibTrans" cxnId="{0FA964D3-4125-4CD7-A651-B26248F8DE5F}">
      <dgm:prSet/>
      <dgm:spPr/>
      <dgm:t>
        <a:bodyPr/>
        <a:lstStyle/>
        <a:p>
          <a:endParaRPr lang="en-US"/>
        </a:p>
      </dgm:t>
    </dgm:pt>
    <dgm:pt modelId="{A781C8E5-EC62-4C36-9866-CE574BD9954F}" type="pres">
      <dgm:prSet presAssocID="{7A092D57-8464-4DCB-A64A-316155DC0838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BF16ABE7-F06F-4360-B121-EC5AD361862D}" type="pres">
      <dgm:prSet presAssocID="{49F940D5-49F0-43B6-BC82-9557FD5DC24A}" presName="horFlow" presStyleCnt="0"/>
      <dgm:spPr/>
    </dgm:pt>
    <dgm:pt modelId="{6111F72C-0F79-443E-B87C-6EAA19DDFA5D}" type="pres">
      <dgm:prSet presAssocID="{49F940D5-49F0-43B6-BC82-9557FD5DC24A}" presName="bigChev" presStyleLbl="node1" presStyleIdx="0" presStyleCnt="3"/>
      <dgm:spPr/>
    </dgm:pt>
    <dgm:pt modelId="{1A3ACC2B-B538-4E4D-9733-C25CB2A34D75}" type="pres">
      <dgm:prSet presAssocID="{92C2CD38-17CF-48D7-A021-71A53BE88FF7}" presName="parTrans" presStyleCnt="0"/>
      <dgm:spPr/>
    </dgm:pt>
    <dgm:pt modelId="{E5840519-5965-4001-BC78-51736398C158}" type="pres">
      <dgm:prSet presAssocID="{57B23638-D7CB-4187-A1D8-9ED2B7B98303}" presName="node" presStyleLbl="alignAccFollowNode1" presStyleIdx="0" presStyleCnt="3" custScaleX="237493">
        <dgm:presLayoutVars>
          <dgm:bulletEnabled val="1"/>
        </dgm:presLayoutVars>
      </dgm:prSet>
      <dgm:spPr/>
    </dgm:pt>
    <dgm:pt modelId="{97A50C00-78A5-478A-A170-1356466EAE2D}" type="pres">
      <dgm:prSet presAssocID="{49F940D5-49F0-43B6-BC82-9557FD5DC24A}" presName="vSp" presStyleCnt="0"/>
      <dgm:spPr/>
    </dgm:pt>
    <dgm:pt modelId="{14E6F28A-AED2-4B28-A82C-7A281B777ED2}" type="pres">
      <dgm:prSet presAssocID="{15EBFAE5-CF37-4DFC-81FA-85A136E3875E}" presName="horFlow" presStyleCnt="0"/>
      <dgm:spPr/>
    </dgm:pt>
    <dgm:pt modelId="{A9664C00-D928-4D25-9619-CF2F5D875972}" type="pres">
      <dgm:prSet presAssocID="{15EBFAE5-CF37-4DFC-81FA-85A136E3875E}" presName="bigChev" presStyleLbl="node1" presStyleIdx="1" presStyleCnt="3"/>
      <dgm:spPr/>
    </dgm:pt>
    <dgm:pt modelId="{3AC5B39D-36A9-44ED-9834-907EC24B117C}" type="pres">
      <dgm:prSet presAssocID="{A28B8451-B3F7-40FA-9E16-5475150B2E84}" presName="parTrans" presStyleCnt="0"/>
      <dgm:spPr/>
    </dgm:pt>
    <dgm:pt modelId="{E9D5EEDD-16C3-4DDE-A62D-064E9D2B2F2A}" type="pres">
      <dgm:prSet presAssocID="{004E88CF-AA87-41C1-99A6-3E888F69F7B7}" presName="node" presStyleLbl="alignAccFollowNode1" presStyleIdx="1" presStyleCnt="3" custScaleX="237493" custLinFactNeighborX="1" custLinFactNeighborY="0">
        <dgm:presLayoutVars>
          <dgm:bulletEnabled val="1"/>
        </dgm:presLayoutVars>
      </dgm:prSet>
      <dgm:spPr/>
    </dgm:pt>
    <dgm:pt modelId="{B9D539DB-F872-478B-8B3D-1ECB3CE5B18C}" type="pres">
      <dgm:prSet presAssocID="{15EBFAE5-CF37-4DFC-81FA-85A136E3875E}" presName="vSp" presStyleCnt="0"/>
      <dgm:spPr/>
    </dgm:pt>
    <dgm:pt modelId="{C19A4A95-A73B-419C-A04B-2A6F89FF0780}" type="pres">
      <dgm:prSet presAssocID="{BAF76673-7DFE-4C58-AD10-FCB1E665106B}" presName="horFlow" presStyleCnt="0"/>
      <dgm:spPr/>
    </dgm:pt>
    <dgm:pt modelId="{25F64E46-C0ED-453E-BB49-7F8235DFE4E0}" type="pres">
      <dgm:prSet presAssocID="{BAF76673-7DFE-4C58-AD10-FCB1E665106B}" presName="bigChev" presStyleLbl="node1" presStyleIdx="2" presStyleCnt="3"/>
      <dgm:spPr/>
    </dgm:pt>
    <dgm:pt modelId="{2C291F80-2267-4A08-BBC7-167E439AC087}" type="pres">
      <dgm:prSet presAssocID="{DB29ADB3-531C-451C-BBA5-3C2F4229D72A}" presName="parTrans" presStyleCnt="0"/>
      <dgm:spPr/>
    </dgm:pt>
    <dgm:pt modelId="{18FBCF1B-1BBE-4CB1-8B9C-3EA0C697AC81}" type="pres">
      <dgm:prSet presAssocID="{EE60FD1A-E10F-41A7-B440-C693F89C1451}" presName="node" presStyleLbl="alignAccFollowNode1" presStyleIdx="2" presStyleCnt="3" custScaleX="230617">
        <dgm:presLayoutVars>
          <dgm:bulletEnabled val="1"/>
        </dgm:presLayoutVars>
      </dgm:prSet>
      <dgm:spPr/>
    </dgm:pt>
  </dgm:ptLst>
  <dgm:cxnLst>
    <dgm:cxn modelId="{BDA8BD06-778E-4D0D-AC5F-FD5180F3B608}" type="presOf" srcId="{49F940D5-49F0-43B6-BC82-9557FD5DC24A}" destId="{6111F72C-0F79-443E-B87C-6EAA19DDFA5D}" srcOrd="0" destOrd="0" presId="urn:microsoft.com/office/officeart/2005/8/layout/lProcess3"/>
    <dgm:cxn modelId="{943E8907-5948-4589-A84A-BA9961E72E8E}" type="presOf" srcId="{7A092D57-8464-4DCB-A64A-316155DC0838}" destId="{A781C8E5-EC62-4C36-9866-CE574BD9954F}" srcOrd="0" destOrd="0" presId="urn:microsoft.com/office/officeart/2005/8/layout/lProcess3"/>
    <dgm:cxn modelId="{BF765A1A-8982-42DD-A4FF-A1256781CB45}" type="presOf" srcId="{BAF76673-7DFE-4C58-AD10-FCB1E665106B}" destId="{25F64E46-C0ED-453E-BB49-7F8235DFE4E0}" srcOrd="0" destOrd="0" presId="urn:microsoft.com/office/officeart/2005/8/layout/lProcess3"/>
    <dgm:cxn modelId="{3918A41C-D9F1-4F5D-887E-CEE3B4DA0DCD}" srcId="{7A092D57-8464-4DCB-A64A-316155DC0838}" destId="{49F940D5-49F0-43B6-BC82-9557FD5DC24A}" srcOrd="0" destOrd="0" parTransId="{66570C57-A387-4945-A1C2-BF65DB4F808B}" sibTransId="{D6CE3312-C1FD-4C82-8CB4-D20C7AFD9EC6}"/>
    <dgm:cxn modelId="{1F6F6A2B-18E9-41DC-B8C5-062971BB89DE}" srcId="{15EBFAE5-CF37-4DFC-81FA-85A136E3875E}" destId="{004E88CF-AA87-41C1-99A6-3E888F69F7B7}" srcOrd="0" destOrd="0" parTransId="{A28B8451-B3F7-40FA-9E16-5475150B2E84}" sibTransId="{7523F1E6-86C4-454C-95DC-F4D9158657BE}"/>
    <dgm:cxn modelId="{C84A8533-2076-4D5A-8291-737551ECA9C1}" srcId="{49F940D5-49F0-43B6-BC82-9557FD5DC24A}" destId="{57B23638-D7CB-4187-A1D8-9ED2B7B98303}" srcOrd="0" destOrd="0" parTransId="{92C2CD38-17CF-48D7-A021-71A53BE88FF7}" sibTransId="{E0EFD8E8-EA12-44DE-A9B0-D15DF7F9099E}"/>
    <dgm:cxn modelId="{05173C36-112E-4314-8BEC-A20C028BBEE3}" srcId="{7A092D57-8464-4DCB-A64A-316155DC0838}" destId="{15EBFAE5-CF37-4DFC-81FA-85A136E3875E}" srcOrd="1" destOrd="0" parTransId="{FDF3F6A2-2D22-47FE-BE06-A6DFDB9CE2F4}" sibTransId="{5972DC02-EDFF-46E7-850D-3BEFFBEFF1A3}"/>
    <dgm:cxn modelId="{6ED3D748-FF3B-4344-9B4D-199172BA8511}" type="presOf" srcId="{004E88CF-AA87-41C1-99A6-3E888F69F7B7}" destId="{E9D5EEDD-16C3-4DDE-A62D-064E9D2B2F2A}" srcOrd="0" destOrd="0" presId="urn:microsoft.com/office/officeart/2005/8/layout/lProcess3"/>
    <dgm:cxn modelId="{11B6668C-F073-4B84-B712-C16A10B43B35}" type="presOf" srcId="{EE60FD1A-E10F-41A7-B440-C693F89C1451}" destId="{18FBCF1B-1BBE-4CB1-8B9C-3EA0C697AC81}" srcOrd="0" destOrd="0" presId="urn:microsoft.com/office/officeart/2005/8/layout/lProcess3"/>
    <dgm:cxn modelId="{9E6A20A6-708B-4954-9127-494CEB930A14}" type="presOf" srcId="{15EBFAE5-CF37-4DFC-81FA-85A136E3875E}" destId="{A9664C00-D928-4D25-9619-CF2F5D875972}" srcOrd="0" destOrd="0" presId="urn:microsoft.com/office/officeart/2005/8/layout/lProcess3"/>
    <dgm:cxn modelId="{5798C6A7-3394-4EA6-AE72-972B71D7AD8A}" type="presOf" srcId="{57B23638-D7CB-4187-A1D8-9ED2B7B98303}" destId="{E5840519-5965-4001-BC78-51736398C158}" srcOrd="0" destOrd="0" presId="urn:microsoft.com/office/officeart/2005/8/layout/lProcess3"/>
    <dgm:cxn modelId="{F2360FAD-6324-46E0-8460-6DBECF479B54}" srcId="{7A092D57-8464-4DCB-A64A-316155DC0838}" destId="{BAF76673-7DFE-4C58-AD10-FCB1E665106B}" srcOrd="2" destOrd="0" parTransId="{EFE8CF3F-E8C7-40B0-9572-50F24BCAEDC8}" sibTransId="{0FB4AA3C-B9A3-4232-9E6A-A363DE8126D5}"/>
    <dgm:cxn modelId="{0FA964D3-4125-4CD7-A651-B26248F8DE5F}" srcId="{BAF76673-7DFE-4C58-AD10-FCB1E665106B}" destId="{EE60FD1A-E10F-41A7-B440-C693F89C1451}" srcOrd="0" destOrd="0" parTransId="{DB29ADB3-531C-451C-BBA5-3C2F4229D72A}" sibTransId="{B0406FBF-9999-439B-A632-343ED36831E2}"/>
    <dgm:cxn modelId="{277E16BA-F996-416C-82C0-8238D128712A}" type="presParOf" srcId="{A781C8E5-EC62-4C36-9866-CE574BD9954F}" destId="{BF16ABE7-F06F-4360-B121-EC5AD361862D}" srcOrd="0" destOrd="0" presId="urn:microsoft.com/office/officeart/2005/8/layout/lProcess3"/>
    <dgm:cxn modelId="{759E624F-C715-4EF9-86BC-8E5CF55FA775}" type="presParOf" srcId="{BF16ABE7-F06F-4360-B121-EC5AD361862D}" destId="{6111F72C-0F79-443E-B87C-6EAA19DDFA5D}" srcOrd="0" destOrd="0" presId="urn:microsoft.com/office/officeart/2005/8/layout/lProcess3"/>
    <dgm:cxn modelId="{F39483FA-4CC6-4F8D-8EEE-E62D9AD1BAE1}" type="presParOf" srcId="{BF16ABE7-F06F-4360-B121-EC5AD361862D}" destId="{1A3ACC2B-B538-4E4D-9733-C25CB2A34D75}" srcOrd="1" destOrd="0" presId="urn:microsoft.com/office/officeart/2005/8/layout/lProcess3"/>
    <dgm:cxn modelId="{05D61CF7-FE23-44F4-A53D-7660B8C61D3D}" type="presParOf" srcId="{BF16ABE7-F06F-4360-B121-EC5AD361862D}" destId="{E5840519-5965-4001-BC78-51736398C158}" srcOrd="2" destOrd="0" presId="urn:microsoft.com/office/officeart/2005/8/layout/lProcess3"/>
    <dgm:cxn modelId="{2BE906AA-E69F-433B-96FA-107430479AC7}" type="presParOf" srcId="{A781C8E5-EC62-4C36-9866-CE574BD9954F}" destId="{97A50C00-78A5-478A-A170-1356466EAE2D}" srcOrd="1" destOrd="0" presId="urn:microsoft.com/office/officeart/2005/8/layout/lProcess3"/>
    <dgm:cxn modelId="{3CD0347F-7D2B-4483-8A14-7678D59556A3}" type="presParOf" srcId="{A781C8E5-EC62-4C36-9866-CE574BD9954F}" destId="{14E6F28A-AED2-4B28-A82C-7A281B777ED2}" srcOrd="2" destOrd="0" presId="urn:microsoft.com/office/officeart/2005/8/layout/lProcess3"/>
    <dgm:cxn modelId="{74FE5647-D6FE-4861-9BB8-DF72F850BD3C}" type="presParOf" srcId="{14E6F28A-AED2-4B28-A82C-7A281B777ED2}" destId="{A9664C00-D928-4D25-9619-CF2F5D875972}" srcOrd="0" destOrd="0" presId="urn:microsoft.com/office/officeart/2005/8/layout/lProcess3"/>
    <dgm:cxn modelId="{364D3687-52EF-4438-9CCB-A192C62666E7}" type="presParOf" srcId="{14E6F28A-AED2-4B28-A82C-7A281B777ED2}" destId="{3AC5B39D-36A9-44ED-9834-907EC24B117C}" srcOrd="1" destOrd="0" presId="urn:microsoft.com/office/officeart/2005/8/layout/lProcess3"/>
    <dgm:cxn modelId="{9C00243C-C414-4289-B71E-8FE8BD337ECD}" type="presParOf" srcId="{14E6F28A-AED2-4B28-A82C-7A281B777ED2}" destId="{E9D5EEDD-16C3-4DDE-A62D-064E9D2B2F2A}" srcOrd="2" destOrd="0" presId="urn:microsoft.com/office/officeart/2005/8/layout/lProcess3"/>
    <dgm:cxn modelId="{2E6BED1F-F607-423B-B43A-7BFCA9BE8E85}" type="presParOf" srcId="{A781C8E5-EC62-4C36-9866-CE574BD9954F}" destId="{B9D539DB-F872-478B-8B3D-1ECB3CE5B18C}" srcOrd="3" destOrd="0" presId="urn:microsoft.com/office/officeart/2005/8/layout/lProcess3"/>
    <dgm:cxn modelId="{1F5814AF-67EF-4903-A78C-BAFFC9360442}" type="presParOf" srcId="{A781C8E5-EC62-4C36-9866-CE574BD9954F}" destId="{C19A4A95-A73B-419C-A04B-2A6F89FF0780}" srcOrd="4" destOrd="0" presId="urn:microsoft.com/office/officeart/2005/8/layout/lProcess3"/>
    <dgm:cxn modelId="{4E54663B-E85B-4FF2-BC22-51F4E8D2B096}" type="presParOf" srcId="{C19A4A95-A73B-419C-A04B-2A6F89FF0780}" destId="{25F64E46-C0ED-453E-BB49-7F8235DFE4E0}" srcOrd="0" destOrd="0" presId="urn:microsoft.com/office/officeart/2005/8/layout/lProcess3"/>
    <dgm:cxn modelId="{3CECCE0F-F56C-4B8D-923C-61441F04B34F}" type="presParOf" srcId="{C19A4A95-A73B-419C-A04B-2A6F89FF0780}" destId="{2C291F80-2267-4A08-BBC7-167E439AC087}" srcOrd="1" destOrd="0" presId="urn:microsoft.com/office/officeart/2005/8/layout/lProcess3"/>
    <dgm:cxn modelId="{E4C32CD1-601A-47D0-A3B8-3D0A0F1F9556}" type="presParOf" srcId="{C19A4A95-A73B-419C-A04B-2A6F89FF0780}" destId="{18FBCF1B-1BBE-4CB1-8B9C-3EA0C697AC81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625738-C49D-4570-BFBC-6525D41DDBC5}">
      <dsp:nvSpPr>
        <dsp:cNvPr id="0" name=""/>
        <dsp:cNvSpPr/>
      </dsp:nvSpPr>
      <dsp:spPr>
        <a:xfrm>
          <a:off x="3449211" y="362"/>
          <a:ext cx="950449" cy="950449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Administrative Services</a:t>
          </a:r>
        </a:p>
      </dsp:txBody>
      <dsp:txXfrm>
        <a:off x="3588401" y="139552"/>
        <a:ext cx="672069" cy="672069"/>
      </dsp:txXfrm>
    </dsp:sp>
    <dsp:sp modelId="{8510261D-DD0F-44F8-BCC4-C89D356D4230}">
      <dsp:nvSpPr>
        <dsp:cNvPr id="0" name=""/>
        <dsp:cNvSpPr/>
      </dsp:nvSpPr>
      <dsp:spPr>
        <a:xfrm rot="1350000">
          <a:off x="4450763" y="585537"/>
          <a:ext cx="252656" cy="3207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4453648" y="635189"/>
        <a:ext cx="176859" cy="192466"/>
      </dsp:txXfrm>
    </dsp:sp>
    <dsp:sp modelId="{A626C235-7196-42C4-99FB-B88E634CFB60}">
      <dsp:nvSpPr>
        <dsp:cNvPr id="0" name=""/>
        <dsp:cNvSpPr/>
      </dsp:nvSpPr>
      <dsp:spPr>
        <a:xfrm>
          <a:off x="4767734" y="546512"/>
          <a:ext cx="950449" cy="950449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Strategic and Institutional Research Initiatives</a:t>
          </a:r>
        </a:p>
      </dsp:txBody>
      <dsp:txXfrm>
        <a:off x="4906924" y="685702"/>
        <a:ext cx="672069" cy="672069"/>
      </dsp:txXfrm>
    </dsp:sp>
    <dsp:sp modelId="{A136111D-8302-425B-8171-93C8D3798139}">
      <dsp:nvSpPr>
        <dsp:cNvPr id="0" name=""/>
        <dsp:cNvSpPr/>
      </dsp:nvSpPr>
      <dsp:spPr>
        <a:xfrm rot="4050000">
          <a:off x="5386969" y="1514003"/>
          <a:ext cx="252656" cy="3207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17190"/>
            <a:satOff val="-2048"/>
            <a:lumOff val="40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5410364" y="1543144"/>
        <a:ext cx="176859" cy="192466"/>
      </dsp:txXfrm>
    </dsp:sp>
    <dsp:sp modelId="{C14E7067-C645-4217-8D92-C56FD447AE5A}">
      <dsp:nvSpPr>
        <dsp:cNvPr id="0" name=""/>
        <dsp:cNvSpPr/>
      </dsp:nvSpPr>
      <dsp:spPr>
        <a:xfrm>
          <a:off x="5313884" y="1865035"/>
          <a:ext cx="950449" cy="950449"/>
        </a:xfrm>
        <a:prstGeom prst="ellipse">
          <a:avLst/>
        </a:prstGeom>
        <a:solidFill>
          <a:srgbClr val="3399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3778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50" kern="1200" dirty="0"/>
            <a:t>Research Development</a:t>
          </a:r>
        </a:p>
      </dsp:txBody>
      <dsp:txXfrm>
        <a:off x="5453074" y="2004225"/>
        <a:ext cx="672069" cy="672069"/>
      </dsp:txXfrm>
    </dsp:sp>
    <dsp:sp modelId="{58EFC83C-E3FF-43AC-B751-0497EF4D32DC}">
      <dsp:nvSpPr>
        <dsp:cNvPr id="0" name=""/>
        <dsp:cNvSpPr/>
      </dsp:nvSpPr>
      <dsp:spPr>
        <a:xfrm rot="6750000">
          <a:off x="5392442" y="2832526"/>
          <a:ext cx="252656" cy="3207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34380"/>
            <a:satOff val="-4096"/>
            <a:lumOff val="8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5444844" y="2861667"/>
        <a:ext cx="176859" cy="192466"/>
      </dsp:txXfrm>
    </dsp:sp>
    <dsp:sp modelId="{EB89A513-37DB-4713-90CB-7C9E516697EA}">
      <dsp:nvSpPr>
        <dsp:cNvPr id="0" name=""/>
        <dsp:cNvSpPr/>
      </dsp:nvSpPr>
      <dsp:spPr>
        <a:xfrm>
          <a:off x="4767734" y="3183558"/>
          <a:ext cx="950449" cy="950449"/>
        </a:xfrm>
        <a:prstGeom prst="ellipse">
          <a:avLst/>
        </a:prstGeom>
        <a:solidFill>
          <a:srgbClr val="99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Research Grants Administration</a:t>
          </a:r>
        </a:p>
      </dsp:txBody>
      <dsp:txXfrm>
        <a:off x="4906924" y="3322748"/>
        <a:ext cx="672069" cy="672069"/>
      </dsp:txXfrm>
    </dsp:sp>
    <dsp:sp modelId="{A0DFDAE3-1E89-4376-9D7F-C37DB32A1B06}">
      <dsp:nvSpPr>
        <dsp:cNvPr id="0" name=""/>
        <dsp:cNvSpPr/>
      </dsp:nvSpPr>
      <dsp:spPr>
        <a:xfrm rot="9450000">
          <a:off x="4463975" y="3768733"/>
          <a:ext cx="252656" cy="3207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51571"/>
            <a:satOff val="-6144"/>
            <a:lumOff val="1208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4536887" y="3818385"/>
        <a:ext cx="176859" cy="192466"/>
      </dsp:txXfrm>
    </dsp:sp>
    <dsp:sp modelId="{9E4D8FAD-6867-4C47-A6CA-D8AC54A457A7}">
      <dsp:nvSpPr>
        <dsp:cNvPr id="0" name=""/>
        <dsp:cNvSpPr/>
      </dsp:nvSpPr>
      <dsp:spPr>
        <a:xfrm>
          <a:off x="3449211" y="3729708"/>
          <a:ext cx="950449" cy="950449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Research Partnerships and Innovation</a:t>
          </a:r>
        </a:p>
      </dsp:txBody>
      <dsp:txXfrm>
        <a:off x="3588401" y="3868898"/>
        <a:ext cx="672069" cy="672069"/>
      </dsp:txXfrm>
    </dsp:sp>
    <dsp:sp modelId="{170CC8C3-99F9-4E3C-B5DB-A30C80676C32}">
      <dsp:nvSpPr>
        <dsp:cNvPr id="0" name=""/>
        <dsp:cNvSpPr/>
      </dsp:nvSpPr>
      <dsp:spPr>
        <a:xfrm rot="12150000">
          <a:off x="3145452" y="3774206"/>
          <a:ext cx="252656" cy="3207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68761"/>
            <a:satOff val="-8193"/>
            <a:lumOff val="1611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3218364" y="3852864"/>
        <a:ext cx="176859" cy="192466"/>
      </dsp:txXfrm>
    </dsp:sp>
    <dsp:sp modelId="{7C62F4AE-AE5C-4A64-AD65-0952A2C3C295}">
      <dsp:nvSpPr>
        <dsp:cNvPr id="0" name=""/>
        <dsp:cNvSpPr/>
      </dsp:nvSpPr>
      <dsp:spPr>
        <a:xfrm>
          <a:off x="2130688" y="3183558"/>
          <a:ext cx="950449" cy="950449"/>
        </a:xfrm>
        <a:prstGeom prst="ellipse">
          <a:avLst/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Research Ethics</a:t>
          </a:r>
        </a:p>
      </dsp:txBody>
      <dsp:txXfrm>
        <a:off x="2269878" y="3322748"/>
        <a:ext cx="672069" cy="672069"/>
      </dsp:txXfrm>
    </dsp:sp>
    <dsp:sp modelId="{8152A139-C3B4-493E-AEF7-185FFE289031}">
      <dsp:nvSpPr>
        <dsp:cNvPr id="0" name=""/>
        <dsp:cNvSpPr/>
      </dsp:nvSpPr>
      <dsp:spPr>
        <a:xfrm rot="14850000">
          <a:off x="2209246" y="2845739"/>
          <a:ext cx="252656" cy="3207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85951"/>
            <a:satOff val="-10241"/>
            <a:lumOff val="201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2261648" y="2944908"/>
        <a:ext cx="176859" cy="192466"/>
      </dsp:txXfrm>
    </dsp:sp>
    <dsp:sp modelId="{3B27A928-2DF5-499E-92EA-80684B5B59B3}">
      <dsp:nvSpPr>
        <dsp:cNvPr id="0" name=""/>
        <dsp:cNvSpPr/>
      </dsp:nvSpPr>
      <dsp:spPr>
        <a:xfrm>
          <a:off x="1584538" y="1865035"/>
          <a:ext cx="950449" cy="950449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Research Events and Information Systems</a:t>
          </a:r>
        </a:p>
      </dsp:txBody>
      <dsp:txXfrm>
        <a:off x="1723728" y="2004225"/>
        <a:ext cx="672069" cy="672069"/>
      </dsp:txXfrm>
    </dsp:sp>
    <dsp:sp modelId="{CE353FEA-5CD0-45B5-BF80-1E61D360B297}">
      <dsp:nvSpPr>
        <dsp:cNvPr id="0" name=""/>
        <dsp:cNvSpPr/>
      </dsp:nvSpPr>
      <dsp:spPr>
        <a:xfrm rot="17550000">
          <a:off x="2203773" y="1527216"/>
          <a:ext cx="252656" cy="3207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103141"/>
            <a:satOff val="-12289"/>
            <a:lumOff val="241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227168" y="1626385"/>
        <a:ext cx="176859" cy="192466"/>
      </dsp:txXfrm>
    </dsp:sp>
    <dsp:sp modelId="{2EB82754-49CD-46CD-8572-FB4B1068F844}">
      <dsp:nvSpPr>
        <dsp:cNvPr id="0" name=""/>
        <dsp:cNvSpPr/>
      </dsp:nvSpPr>
      <dsp:spPr>
        <a:xfrm>
          <a:off x="2130688" y="546512"/>
          <a:ext cx="950449" cy="950449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Knowledge Mobilization</a:t>
          </a:r>
        </a:p>
      </dsp:txBody>
      <dsp:txXfrm>
        <a:off x="2269878" y="685702"/>
        <a:ext cx="672069" cy="672069"/>
      </dsp:txXfrm>
    </dsp:sp>
    <dsp:sp modelId="{0002279E-9A5F-4E84-B225-7D02D549FC81}">
      <dsp:nvSpPr>
        <dsp:cNvPr id="0" name=""/>
        <dsp:cNvSpPr/>
      </dsp:nvSpPr>
      <dsp:spPr>
        <a:xfrm rot="20250000">
          <a:off x="3132240" y="591009"/>
          <a:ext cx="252656" cy="3207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120331"/>
            <a:satOff val="-14337"/>
            <a:lumOff val="282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3135125" y="669667"/>
        <a:ext cx="176859" cy="1924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489F9D-BB6F-4F1E-9722-2C3C09690244}">
      <dsp:nvSpPr>
        <dsp:cNvPr id="0" name=""/>
        <dsp:cNvSpPr/>
      </dsp:nvSpPr>
      <dsp:spPr>
        <a:xfrm>
          <a:off x="0" y="20704"/>
          <a:ext cx="6840760" cy="58968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Seminars &amp; invited talks</a:t>
          </a:r>
        </a:p>
      </dsp:txBody>
      <dsp:txXfrm>
        <a:off x="0" y="20704"/>
        <a:ext cx="6840760" cy="589680"/>
      </dsp:txXfrm>
    </dsp:sp>
    <dsp:sp modelId="{E9158616-D1DA-410A-B6CE-106F8169B5B7}">
      <dsp:nvSpPr>
        <dsp:cNvPr id="0" name=""/>
        <dsp:cNvSpPr/>
      </dsp:nvSpPr>
      <dsp:spPr>
        <a:xfrm>
          <a:off x="0" y="691024"/>
          <a:ext cx="6840760" cy="589680"/>
        </a:xfrm>
        <a:prstGeom prst="rect">
          <a:avLst/>
        </a:prstGeom>
        <a:solidFill>
          <a:schemeClr val="accent2">
            <a:hueOff val="-5040797"/>
            <a:satOff val="2192"/>
            <a:lumOff val="63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Open Houses                    </a:t>
          </a:r>
        </a:p>
      </dsp:txBody>
      <dsp:txXfrm>
        <a:off x="0" y="691024"/>
        <a:ext cx="6840760" cy="589680"/>
      </dsp:txXfrm>
    </dsp:sp>
    <dsp:sp modelId="{63081B06-B929-4C54-A4C8-02C2221A66E2}">
      <dsp:nvSpPr>
        <dsp:cNvPr id="0" name=""/>
        <dsp:cNvSpPr/>
      </dsp:nvSpPr>
      <dsp:spPr>
        <a:xfrm>
          <a:off x="0" y="1361344"/>
          <a:ext cx="6840760" cy="589680"/>
        </a:xfrm>
        <a:prstGeom prst="rect">
          <a:avLst/>
        </a:prstGeom>
        <a:solidFill>
          <a:schemeClr val="accent2">
            <a:hueOff val="-10081593"/>
            <a:satOff val="4384"/>
            <a:lumOff val="127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Lab/Company Visits</a:t>
          </a:r>
        </a:p>
      </dsp:txBody>
      <dsp:txXfrm>
        <a:off x="0" y="1361344"/>
        <a:ext cx="6840760" cy="589680"/>
      </dsp:txXfrm>
    </dsp:sp>
    <dsp:sp modelId="{E40A879D-5D50-46D1-AA14-F907CDDEF945}">
      <dsp:nvSpPr>
        <dsp:cNvPr id="0" name=""/>
        <dsp:cNvSpPr/>
      </dsp:nvSpPr>
      <dsp:spPr>
        <a:xfrm>
          <a:off x="0" y="2031664"/>
          <a:ext cx="6840760" cy="589680"/>
        </a:xfrm>
        <a:prstGeom prst="rect">
          <a:avLst/>
        </a:prstGeom>
        <a:solidFill>
          <a:schemeClr val="accent2">
            <a:hueOff val="-15122390"/>
            <a:satOff val="6577"/>
            <a:lumOff val="191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Teaching &amp; co-teaching</a:t>
          </a:r>
        </a:p>
      </dsp:txBody>
      <dsp:txXfrm>
        <a:off x="0" y="2031664"/>
        <a:ext cx="6840760" cy="589680"/>
      </dsp:txXfrm>
    </dsp:sp>
    <dsp:sp modelId="{E728E016-B0F9-41A7-A078-DF9C81885F06}">
      <dsp:nvSpPr>
        <dsp:cNvPr id="0" name=""/>
        <dsp:cNvSpPr/>
      </dsp:nvSpPr>
      <dsp:spPr>
        <a:xfrm>
          <a:off x="0" y="2701984"/>
          <a:ext cx="6840760" cy="589680"/>
        </a:xfrm>
        <a:prstGeom prst="rect">
          <a:avLst/>
        </a:prstGeom>
        <a:solidFill>
          <a:schemeClr val="accent2">
            <a:hueOff val="-20163186"/>
            <a:satOff val="8769"/>
            <a:lumOff val="255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Match-making Events</a:t>
          </a:r>
        </a:p>
      </dsp:txBody>
      <dsp:txXfrm>
        <a:off x="0" y="2701984"/>
        <a:ext cx="6840760" cy="5896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1F72C-0F79-443E-B87C-6EAA19DDFA5D}">
      <dsp:nvSpPr>
        <dsp:cNvPr id="0" name=""/>
        <dsp:cNvSpPr/>
      </dsp:nvSpPr>
      <dsp:spPr>
        <a:xfrm>
          <a:off x="503922" y="1691"/>
          <a:ext cx="2523938" cy="1009575"/>
        </a:xfrm>
        <a:prstGeom prst="chevron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Shelley Sitahal</a:t>
          </a:r>
        </a:p>
      </dsp:txBody>
      <dsp:txXfrm>
        <a:off x="1008710" y="1691"/>
        <a:ext cx="1514363" cy="1009575"/>
      </dsp:txXfrm>
    </dsp:sp>
    <dsp:sp modelId="{E5840519-5965-4001-BC78-51736398C158}">
      <dsp:nvSpPr>
        <dsp:cNvPr id="0" name=""/>
        <dsp:cNvSpPr/>
      </dsp:nvSpPr>
      <dsp:spPr>
        <a:xfrm>
          <a:off x="2699749" y="87505"/>
          <a:ext cx="4975167" cy="837947"/>
        </a:xfrm>
        <a:prstGeom prst="chevron">
          <a:avLst/>
        </a:prstGeo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Director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1"/>
            </a:rPr>
            <a:t>Shelley.Sitahal@concordia.ca</a:t>
          </a: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Ext. 4874 </a:t>
          </a: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118723" y="87505"/>
        <a:ext cx="4137220" cy="837947"/>
      </dsp:txXfrm>
    </dsp:sp>
    <dsp:sp modelId="{A9664C00-D928-4D25-9619-CF2F5D875972}">
      <dsp:nvSpPr>
        <dsp:cNvPr id="0" name=""/>
        <dsp:cNvSpPr/>
      </dsp:nvSpPr>
      <dsp:spPr>
        <a:xfrm>
          <a:off x="503922" y="1152608"/>
          <a:ext cx="2523938" cy="1009575"/>
        </a:xfrm>
        <a:prstGeom prst="chevron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Vanessa Buzzelli</a:t>
          </a:r>
        </a:p>
      </dsp:txBody>
      <dsp:txXfrm>
        <a:off x="1008710" y="1152608"/>
        <a:ext cx="1514363" cy="1009575"/>
      </dsp:txXfrm>
    </dsp:sp>
    <dsp:sp modelId="{E9D5EEDD-16C3-4DDE-A62D-064E9D2B2F2A}">
      <dsp:nvSpPr>
        <dsp:cNvPr id="0" name=""/>
        <dsp:cNvSpPr/>
      </dsp:nvSpPr>
      <dsp:spPr>
        <a:xfrm>
          <a:off x="2699752" y="1238422"/>
          <a:ext cx="4975167" cy="837947"/>
        </a:xfrm>
        <a:prstGeom prst="chevron">
          <a:avLst/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Advisor Internship and Service Agreements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2"/>
            </a:rPr>
            <a:t>Vanessa.Buzzelli@concordia.ca</a:t>
          </a: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Ext. 4873  </a:t>
          </a: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118726" y="1238422"/>
        <a:ext cx="4137220" cy="837947"/>
      </dsp:txXfrm>
    </dsp:sp>
    <dsp:sp modelId="{25F64E46-C0ED-453E-BB49-7F8235DFE4E0}">
      <dsp:nvSpPr>
        <dsp:cNvPr id="0" name=""/>
        <dsp:cNvSpPr/>
      </dsp:nvSpPr>
      <dsp:spPr>
        <a:xfrm>
          <a:off x="489019" y="3456388"/>
          <a:ext cx="2523938" cy="1009575"/>
        </a:xfrm>
        <a:prstGeom prst="chevron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Etienne Gagnon</a:t>
          </a:r>
        </a:p>
      </dsp:txBody>
      <dsp:txXfrm>
        <a:off x="993807" y="3456388"/>
        <a:ext cx="1514363" cy="1009575"/>
      </dsp:txXfrm>
    </dsp:sp>
    <dsp:sp modelId="{18FBCF1B-1BBE-4CB1-8B9C-3EA0C697AC81}">
      <dsp:nvSpPr>
        <dsp:cNvPr id="0" name=""/>
        <dsp:cNvSpPr/>
      </dsp:nvSpPr>
      <dsp:spPr>
        <a:xfrm>
          <a:off x="2721267" y="3528393"/>
          <a:ext cx="4831124" cy="837947"/>
        </a:xfrm>
        <a:prstGeom prst="chevron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Research Agreements Specialist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3"/>
            </a:rPr>
            <a:t>Etienne.gagnon@concordia.ca</a:t>
          </a: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	Ext. 8045</a:t>
          </a:r>
        </a:p>
      </dsp:txBody>
      <dsp:txXfrm>
        <a:off x="3140241" y="3528393"/>
        <a:ext cx="3993177" cy="837947"/>
      </dsp:txXfrm>
    </dsp:sp>
    <dsp:sp modelId="{15275BB6-16D5-448E-987A-6DE40CA68268}">
      <dsp:nvSpPr>
        <dsp:cNvPr id="0" name=""/>
        <dsp:cNvSpPr/>
      </dsp:nvSpPr>
      <dsp:spPr>
        <a:xfrm>
          <a:off x="561027" y="2304261"/>
          <a:ext cx="2523938" cy="1009575"/>
        </a:xfrm>
        <a:prstGeom prst="chevron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Nadia Manni</a:t>
          </a:r>
        </a:p>
      </dsp:txBody>
      <dsp:txXfrm>
        <a:off x="1065815" y="2304261"/>
        <a:ext cx="1514363" cy="1009575"/>
      </dsp:txXfrm>
    </dsp:sp>
    <dsp:sp modelId="{B8C8DCEE-A135-4141-B029-A9368F6DA8F2}">
      <dsp:nvSpPr>
        <dsp:cNvPr id="0" name=""/>
        <dsp:cNvSpPr/>
      </dsp:nvSpPr>
      <dsp:spPr>
        <a:xfrm>
          <a:off x="2793277" y="2376261"/>
          <a:ext cx="4831145" cy="837947"/>
        </a:xfrm>
        <a:prstGeom prst="chevron">
          <a:avLst/>
        </a:prstGeom>
        <a:solidFill>
          <a:srgbClr val="4BACC6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Research Agreements Specialist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4"/>
            </a:rPr>
            <a:t>Nadia.Manni@concordia.ca</a:t>
          </a: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Ext. 7336</a:t>
          </a:r>
        </a:p>
      </dsp:txBody>
      <dsp:txXfrm>
        <a:off x="3212251" y="2376261"/>
        <a:ext cx="3993198" cy="837947"/>
      </dsp:txXfrm>
    </dsp:sp>
    <dsp:sp modelId="{29DD6298-1006-421D-9ABB-7FC563CAD9C7}">
      <dsp:nvSpPr>
        <dsp:cNvPr id="0" name=""/>
        <dsp:cNvSpPr/>
      </dsp:nvSpPr>
      <dsp:spPr>
        <a:xfrm>
          <a:off x="503922" y="4605356"/>
          <a:ext cx="2523938" cy="1009575"/>
        </a:xfrm>
        <a:prstGeom prst="chevron">
          <a:avLst/>
        </a:prstGeom>
        <a:solidFill>
          <a:srgbClr val="F7964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Karan Singh</a:t>
          </a:r>
        </a:p>
      </dsp:txBody>
      <dsp:txXfrm>
        <a:off x="1008710" y="4605356"/>
        <a:ext cx="1514363" cy="1009575"/>
      </dsp:txXfrm>
    </dsp:sp>
    <dsp:sp modelId="{5D94E726-8D1D-4C90-9AB1-443E7AA941B5}">
      <dsp:nvSpPr>
        <dsp:cNvPr id="0" name=""/>
        <dsp:cNvSpPr/>
      </dsp:nvSpPr>
      <dsp:spPr>
        <a:xfrm>
          <a:off x="2699749" y="4691170"/>
          <a:ext cx="4771295" cy="837947"/>
        </a:xfrm>
        <a:prstGeom prst="chevron">
          <a:avLst/>
        </a:prstGeom>
        <a:solidFill>
          <a:srgbClr val="F79646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79646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Senior Specialist, Intellectual Property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5"/>
            </a:rPr>
            <a:t>Karan.Singh@concordia.ca</a:t>
          </a: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Ext. 5917</a:t>
          </a:r>
        </a:p>
      </dsp:txBody>
      <dsp:txXfrm>
        <a:off x="3118723" y="4691170"/>
        <a:ext cx="3933348" cy="8379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1F72C-0F79-443E-B87C-6EAA19DDFA5D}">
      <dsp:nvSpPr>
        <dsp:cNvPr id="0" name=""/>
        <dsp:cNvSpPr/>
      </dsp:nvSpPr>
      <dsp:spPr>
        <a:xfrm>
          <a:off x="4676" y="922067"/>
          <a:ext cx="2875373" cy="1150149"/>
        </a:xfrm>
        <a:prstGeom prst="chevron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Dr. Guillermo Mendoza-Suarez</a:t>
          </a:r>
        </a:p>
      </dsp:txBody>
      <dsp:txXfrm>
        <a:off x="579751" y="922067"/>
        <a:ext cx="1725224" cy="1150149"/>
      </dsp:txXfrm>
    </dsp:sp>
    <dsp:sp modelId="{E5840519-5965-4001-BC78-51736398C158}">
      <dsp:nvSpPr>
        <dsp:cNvPr id="0" name=""/>
        <dsp:cNvSpPr/>
      </dsp:nvSpPr>
      <dsp:spPr>
        <a:xfrm>
          <a:off x="2506251" y="1019829"/>
          <a:ext cx="5667912" cy="954623"/>
        </a:xfrm>
        <a:prstGeom prst="chevron">
          <a:avLst/>
        </a:prstGeom>
        <a:solidFill>
          <a:srgbClr val="C0504D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Advisor, Research Development &amp; Partnership </a:t>
          </a: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  <a:hlinkClick xmlns:r="http://schemas.openxmlformats.org/officeDocument/2006/relationships" r:id="rId1"/>
            </a:rPr>
            <a:t>guillermo.mendoza@concordia.ca</a:t>
          </a:r>
          <a:endParaRPr lang="en-US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Ext. 3208 </a:t>
          </a:r>
          <a:endParaRPr lang="en-US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983563" y="1019829"/>
        <a:ext cx="4713289" cy="954623"/>
      </dsp:txXfrm>
    </dsp:sp>
    <dsp:sp modelId="{A9664C00-D928-4D25-9619-CF2F5D875972}">
      <dsp:nvSpPr>
        <dsp:cNvPr id="0" name=""/>
        <dsp:cNvSpPr/>
      </dsp:nvSpPr>
      <dsp:spPr>
        <a:xfrm>
          <a:off x="4676" y="2233237"/>
          <a:ext cx="2875373" cy="1150149"/>
        </a:xfrm>
        <a:prstGeom prst="chevron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Dr. Amanda Rossi</a:t>
          </a:r>
        </a:p>
      </dsp:txBody>
      <dsp:txXfrm>
        <a:off x="579751" y="2233237"/>
        <a:ext cx="1725224" cy="1150149"/>
      </dsp:txXfrm>
    </dsp:sp>
    <dsp:sp modelId="{E9D5EEDD-16C3-4DDE-A62D-064E9D2B2F2A}">
      <dsp:nvSpPr>
        <dsp:cNvPr id="0" name=""/>
        <dsp:cNvSpPr/>
      </dsp:nvSpPr>
      <dsp:spPr>
        <a:xfrm>
          <a:off x="2506254" y="2331000"/>
          <a:ext cx="5667912" cy="954623"/>
        </a:xfrm>
        <a:prstGeom prst="chevron">
          <a:avLst/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Business Development Director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Calibri"/>
              <a:ea typeface="+mn-ea"/>
              <a:cs typeface="+mn-cs"/>
              <a:hlinkClick xmlns:r="http://schemas.openxmlformats.org/officeDocument/2006/relationships" r:id="rId2"/>
            </a:rPr>
            <a:t>arossi@mitacs.ca</a:t>
          </a:r>
          <a:r>
            <a:rPr lang="en-US" sz="16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 </a:t>
          </a:r>
        </a:p>
      </dsp:txBody>
      <dsp:txXfrm>
        <a:off x="2983566" y="2331000"/>
        <a:ext cx="4713289" cy="954623"/>
      </dsp:txXfrm>
    </dsp:sp>
    <dsp:sp modelId="{25F64E46-C0ED-453E-BB49-7F8235DFE4E0}">
      <dsp:nvSpPr>
        <dsp:cNvPr id="0" name=""/>
        <dsp:cNvSpPr/>
      </dsp:nvSpPr>
      <dsp:spPr>
        <a:xfrm>
          <a:off x="4676" y="3544407"/>
          <a:ext cx="2875373" cy="1150149"/>
        </a:xfrm>
        <a:prstGeom prst="chevron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Dr. Anna-Maria Moubayed</a:t>
          </a:r>
        </a:p>
      </dsp:txBody>
      <dsp:txXfrm>
        <a:off x="579751" y="3544407"/>
        <a:ext cx="1725224" cy="1150149"/>
      </dsp:txXfrm>
    </dsp:sp>
    <dsp:sp modelId="{18FBCF1B-1BBE-4CB1-8B9C-3EA0C697AC81}">
      <dsp:nvSpPr>
        <dsp:cNvPr id="0" name=""/>
        <dsp:cNvSpPr/>
      </dsp:nvSpPr>
      <dsp:spPr>
        <a:xfrm>
          <a:off x="2506251" y="3642170"/>
          <a:ext cx="5503812" cy="954623"/>
        </a:xfrm>
        <a:prstGeom prst="chevron">
          <a:avLst/>
        </a:prstGeom>
        <a:solidFill>
          <a:srgbClr val="8064A2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Business Development Specialist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          </a:t>
          </a:r>
          <a:r>
            <a:rPr lang="en-CA" sz="1600" b="1" kern="1200" dirty="0">
              <a:solidFill>
                <a:schemeClr val="tx1"/>
              </a:solidFill>
              <a:latin typeface="Calibri"/>
              <a:ea typeface="+mn-ea"/>
              <a:cs typeface="+mn-cs"/>
              <a:hlinkClick xmlns:r="http://schemas.openxmlformats.org/officeDocument/2006/relationships" r:id="rId3"/>
            </a:rPr>
            <a:t>ammoubayed@mitacs.ca</a:t>
          </a:r>
          <a:r>
            <a:rPr lang="en-CA" sz="16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 </a:t>
          </a: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	</a:t>
          </a:r>
        </a:p>
      </dsp:txBody>
      <dsp:txXfrm>
        <a:off x="2983563" y="3642170"/>
        <a:ext cx="4549189" cy="9546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0.14597</cdr:x>
      <cdr:y>0.57534</cdr:y>
    </cdr:from>
    <cdr:to>
      <cdr:x>0.22306</cdr:x>
      <cdr:y>0.69365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331985" y="3024336"/>
          <a:ext cx="703464" cy="6219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CA" sz="1100" dirty="0">
            <a:solidFill>
              <a:srgbClr val="C00000"/>
            </a:solidFill>
          </a:endParaRPr>
        </a:p>
        <a:p xmlns:a="http://schemas.openxmlformats.org/drawingml/2006/main">
          <a:pPr algn="ctr"/>
          <a:r>
            <a:rPr lang="en-CA" dirty="0">
              <a:solidFill>
                <a:srgbClr val="C00000"/>
              </a:solidFill>
            </a:rPr>
            <a:t>GETTING</a:t>
          </a:r>
          <a:br>
            <a:rPr lang="en-CA" dirty="0">
              <a:solidFill>
                <a:srgbClr val="C00000"/>
              </a:solidFill>
            </a:rPr>
          </a:br>
          <a:r>
            <a:rPr lang="en-CA" dirty="0">
              <a:solidFill>
                <a:srgbClr val="C00000"/>
              </a:solidFill>
            </a:rPr>
            <a:t>STARTED</a:t>
          </a:r>
        </a:p>
        <a:p xmlns:a="http://schemas.openxmlformats.org/drawingml/2006/main">
          <a:endParaRPr lang="en-CA" sz="1100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0.41606</cdr:x>
      <cdr:y>0.91114</cdr:y>
    </cdr:from>
    <cdr:to>
      <cdr:x>0.74748</cdr:x>
      <cdr:y>0.9968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796647" y="4789500"/>
          <a:ext cx="3024270" cy="450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CA" sz="1800" b="0" dirty="0"/>
            <a:t>Duration of Project</a:t>
          </a:r>
        </a:p>
      </cdr:txBody>
    </cdr:sp>
  </cdr:relSizeAnchor>
  <cdr:relSizeAnchor xmlns:cdr="http://schemas.openxmlformats.org/drawingml/2006/chartDrawing">
    <cdr:from>
      <cdr:x>0.02253</cdr:x>
      <cdr:y>0.26027</cdr:y>
    </cdr:from>
    <cdr:to>
      <cdr:x>0.11023</cdr:x>
      <cdr:y>0.65201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05628" y="1368152"/>
          <a:ext cx="800219" cy="20592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none" rtlCol="0" anchor="t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CA" sz="2000" b="0" dirty="0"/>
        </a:p>
        <a:p xmlns:a="http://schemas.openxmlformats.org/drawingml/2006/main">
          <a:r>
            <a:rPr lang="en-CA" sz="2000" b="0" dirty="0"/>
            <a:t>Level of Funding </a:t>
          </a:r>
        </a:p>
      </cdr:txBody>
    </cdr:sp>
  </cdr:relSizeAnchor>
  <cdr:relSizeAnchor xmlns:cdr="http://schemas.openxmlformats.org/drawingml/2006/chartDrawing">
    <cdr:from>
      <cdr:x>0.38419</cdr:x>
      <cdr:y>0.46575</cdr:y>
    </cdr:from>
    <cdr:to>
      <cdr:x>0.6531</cdr:x>
      <cdr:y>0.86505</cdr:y>
    </cdr:to>
    <cdr:sp macro="" textlink="">
      <cdr:nvSpPr>
        <cdr:cNvPr id="11" name="Rounded Rectangle 10"/>
        <cdr:cNvSpPr/>
      </cdr:nvSpPr>
      <cdr:spPr>
        <a:xfrm xmlns:a="http://schemas.openxmlformats.org/drawingml/2006/main">
          <a:off x="3505828" y="2448272"/>
          <a:ext cx="2453845" cy="2098911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0.81851</cdr:x>
      <cdr:y>0.3036</cdr:y>
    </cdr:from>
    <cdr:to>
      <cdr:x>1</cdr:x>
      <cdr:y>0.87671</cdr:y>
    </cdr:to>
    <cdr:sp macro="" textlink="">
      <cdr:nvSpPr>
        <cdr:cNvPr id="13" name="Rounded Rectangle 12"/>
        <cdr:cNvSpPr/>
      </cdr:nvSpPr>
      <cdr:spPr>
        <a:xfrm xmlns:a="http://schemas.openxmlformats.org/drawingml/2006/main">
          <a:off x="7469055" y="1595924"/>
          <a:ext cx="1656184" cy="3012588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33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0.12626</cdr:x>
      <cdr:y>0.69634</cdr:y>
    </cdr:from>
    <cdr:to>
      <cdr:x>0.23395</cdr:x>
      <cdr:y>0.85525</cdr:y>
    </cdr:to>
    <cdr:sp macro="" textlink="">
      <cdr:nvSpPr>
        <cdr:cNvPr id="18" name="Rounded Rectangle 17"/>
        <cdr:cNvSpPr/>
      </cdr:nvSpPr>
      <cdr:spPr>
        <a:xfrm xmlns:a="http://schemas.openxmlformats.org/drawingml/2006/main">
          <a:off x="1152129" y="3660370"/>
          <a:ext cx="982722" cy="835323"/>
        </a:xfrm>
        <a:prstGeom xmlns:a="http://schemas.openxmlformats.org/drawingml/2006/main" prst="roundRect">
          <a:avLst/>
        </a:prstGeom>
        <a:solidFill xmlns:a="http://schemas.openxmlformats.org/drawingml/2006/main">
          <a:srgbClr val="60C3E6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/>
            <a:t>Sponsor funding vs. other programs </a:t>
          </a:r>
        </a:p>
        <a:p xmlns:a="http://schemas.openxmlformats.org/drawingml/2006/main">
          <a:pPr algn="ctr"/>
          <a:endParaRPr lang="en-US" dirty="0"/>
        </a:p>
        <a:p xmlns:a="http://schemas.openxmlformats.org/drawingml/2006/main">
          <a:pPr algn="l"/>
          <a:endParaRPr lang="en-US" dirty="0"/>
        </a:p>
        <a:p xmlns:a="http://schemas.openxmlformats.org/drawingml/2006/main">
          <a:pPr algn="l"/>
          <a:endParaRPr lang="en-US" dirty="0"/>
        </a:p>
      </cdr:txBody>
    </cdr:sp>
  </cdr:relSizeAnchor>
  <cdr:relSizeAnchor xmlns:cdr="http://schemas.openxmlformats.org/drawingml/2006/chartDrawing">
    <cdr:from>
      <cdr:x>0.41034</cdr:x>
      <cdr:y>0.36986</cdr:y>
    </cdr:from>
    <cdr:to>
      <cdr:x>0.62491</cdr:x>
      <cdr:y>0.46457</cdr:y>
    </cdr:to>
    <cdr:sp macro="" textlink="">
      <cdr:nvSpPr>
        <cdr:cNvPr id="22" name="TextBox 1"/>
        <cdr:cNvSpPr txBox="1"/>
      </cdr:nvSpPr>
      <cdr:spPr>
        <a:xfrm xmlns:a="http://schemas.openxmlformats.org/drawingml/2006/main">
          <a:off x="3744416" y="1944216"/>
          <a:ext cx="1958003" cy="4978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CA" dirty="0">
              <a:solidFill>
                <a:srgbClr val="C00000"/>
              </a:solidFill>
            </a:rPr>
            <a:t>PROJECT-BASED</a:t>
          </a:r>
        </a:p>
        <a:p xmlns:a="http://schemas.openxmlformats.org/drawingml/2006/main">
          <a:pPr algn="ctr"/>
          <a:r>
            <a:rPr lang="en-CA" dirty="0">
              <a:solidFill>
                <a:srgbClr val="C00000"/>
              </a:solidFill>
            </a:rPr>
            <a:t> FUNDING PROGRAMS</a:t>
          </a:r>
        </a:p>
      </cdr:txBody>
    </cdr:sp>
  </cdr:relSizeAnchor>
  <cdr:relSizeAnchor xmlns:cdr="http://schemas.openxmlformats.org/drawingml/2006/chartDrawing">
    <cdr:from>
      <cdr:x>0.67074</cdr:x>
      <cdr:y>0.28767</cdr:y>
    </cdr:from>
    <cdr:to>
      <cdr:x>0.80489</cdr:x>
      <cdr:y>0.37641</cdr:y>
    </cdr:to>
    <cdr:sp macro="" textlink="">
      <cdr:nvSpPr>
        <cdr:cNvPr id="23" name="TextBox 1"/>
        <cdr:cNvSpPr txBox="1"/>
      </cdr:nvSpPr>
      <cdr:spPr>
        <a:xfrm xmlns:a="http://schemas.openxmlformats.org/drawingml/2006/main">
          <a:off x="6120680" y="1512168"/>
          <a:ext cx="1224136" cy="4664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CA" dirty="0">
              <a:solidFill>
                <a:srgbClr val="C00000"/>
              </a:solidFill>
            </a:rPr>
            <a:t> RESEARCH </a:t>
          </a:r>
        </a:p>
        <a:p xmlns:a="http://schemas.openxmlformats.org/drawingml/2006/main">
          <a:pPr algn="ctr"/>
          <a:r>
            <a:rPr lang="en-CA" sz="1100" dirty="0">
              <a:solidFill>
                <a:srgbClr val="C00000"/>
              </a:solidFill>
            </a:rPr>
            <a:t>CHAIRS</a:t>
          </a:r>
        </a:p>
      </cdr:txBody>
    </cdr:sp>
  </cdr:relSizeAnchor>
  <cdr:relSizeAnchor xmlns:cdr="http://schemas.openxmlformats.org/drawingml/2006/chartDrawing">
    <cdr:from>
      <cdr:x>0.55075</cdr:x>
      <cdr:y>0.32811</cdr:y>
    </cdr:from>
    <cdr:to>
      <cdr:x>0.68836</cdr:x>
      <cdr:y>0.45003</cdr:y>
    </cdr:to>
    <cdr:sp macro="" textlink="">
      <cdr:nvSpPr>
        <cdr:cNvPr id="24" name="TextBox 1"/>
        <cdr:cNvSpPr txBox="1"/>
      </cdr:nvSpPr>
      <cdr:spPr>
        <a:xfrm xmlns:a="http://schemas.openxmlformats.org/drawingml/2006/main">
          <a:off x="4322766" y="1597620"/>
          <a:ext cx="1080084" cy="5936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CA" sz="1100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0.85311</cdr:x>
      <cdr:y>0.24431</cdr:y>
    </cdr:from>
    <cdr:to>
      <cdr:x>0.96797</cdr:x>
      <cdr:y>0.32415</cdr:y>
    </cdr:to>
    <cdr:sp macro="" textlink="">
      <cdr:nvSpPr>
        <cdr:cNvPr id="27" name="TextBox 1"/>
        <cdr:cNvSpPr txBox="1"/>
      </cdr:nvSpPr>
      <cdr:spPr>
        <a:xfrm xmlns:a="http://schemas.openxmlformats.org/drawingml/2006/main">
          <a:off x="7784816" y="1284228"/>
          <a:ext cx="1048125" cy="4196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CA" sz="1100" dirty="0">
              <a:solidFill>
                <a:srgbClr val="C00000"/>
              </a:solidFill>
            </a:rPr>
            <a:t> NETWORKS</a:t>
          </a:r>
        </a:p>
        <a:p xmlns:a="http://schemas.openxmlformats.org/drawingml/2006/main">
          <a:endParaRPr lang="en-CA" sz="1100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0.2376</cdr:x>
      <cdr:y>0.58677</cdr:y>
    </cdr:from>
    <cdr:to>
      <cdr:x>0.38439</cdr:x>
      <cdr:y>0.86829</cdr:y>
    </cdr:to>
    <cdr:sp macro="" textlink="">
      <cdr:nvSpPr>
        <cdr:cNvPr id="2" name="Rounded Rectangle 1"/>
        <cdr:cNvSpPr/>
      </cdr:nvSpPr>
      <cdr:spPr>
        <a:xfrm xmlns:a="http://schemas.openxmlformats.org/drawingml/2006/main">
          <a:off x="2168192" y="3084428"/>
          <a:ext cx="1339494" cy="1479810"/>
        </a:xfrm>
        <a:prstGeom xmlns:a="http://schemas.openxmlformats.org/drawingml/2006/main" prst="roundRect">
          <a:avLst/>
        </a:prstGeom>
        <a:solidFill xmlns:a="http://schemas.openxmlformats.org/drawingml/2006/main">
          <a:srgbClr val="E6723E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b="1" dirty="0">
              <a:solidFill>
                <a:srgbClr val="C00000"/>
              </a:solidFill>
            </a:rPr>
            <a:t>MITACS</a:t>
          </a:r>
        </a:p>
        <a:p xmlns:a="http://schemas.openxmlformats.org/drawingml/2006/main">
          <a:r>
            <a:rPr lang="en-US" dirty="0"/>
            <a:t>Elevate</a:t>
          </a:r>
        </a:p>
        <a:p xmlns:a="http://schemas.openxmlformats.org/drawingml/2006/main">
          <a:r>
            <a:rPr lang="en-US" dirty="0"/>
            <a:t>Accelerate</a:t>
          </a:r>
        </a:p>
        <a:p xmlns:a="http://schemas.openxmlformats.org/drawingml/2006/main">
          <a:endParaRPr lang="en-US" dirty="0"/>
        </a:p>
        <a:p xmlns:a="http://schemas.openxmlformats.org/drawingml/2006/main">
          <a:r>
            <a:rPr lang="en-US" b="1" dirty="0">
              <a:solidFill>
                <a:srgbClr val="C00000"/>
              </a:solidFill>
            </a:rPr>
            <a:t>FRQNT</a:t>
          </a:r>
          <a:r>
            <a:rPr lang="en-US" dirty="0"/>
            <a:t> Bourse </a:t>
          </a:r>
          <a:r>
            <a:rPr lang="en-US" dirty="0" err="1"/>
            <a:t>en</a:t>
          </a:r>
          <a:r>
            <a:rPr lang="en-US" dirty="0"/>
            <a:t> Milieu Pratique</a:t>
          </a:r>
        </a:p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0.24549</cdr:x>
      <cdr:y>0.49979</cdr:y>
    </cdr:from>
    <cdr:to>
      <cdr:x>0.37748</cdr:x>
      <cdr:y>0.58853</cdr:y>
    </cdr:to>
    <cdr:sp macro="" textlink="">
      <cdr:nvSpPr>
        <cdr:cNvPr id="28" name="TextBox 1"/>
        <cdr:cNvSpPr txBox="1"/>
      </cdr:nvSpPr>
      <cdr:spPr>
        <a:xfrm xmlns:a="http://schemas.openxmlformats.org/drawingml/2006/main">
          <a:off x="2240200" y="2627196"/>
          <a:ext cx="1204440" cy="4664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CA" dirty="0">
              <a:solidFill>
                <a:srgbClr val="C00000"/>
              </a:solidFill>
            </a:rPr>
            <a:t>   INTERNSHIP </a:t>
          </a:r>
        </a:p>
        <a:p xmlns:a="http://schemas.openxmlformats.org/drawingml/2006/main">
          <a:pPr algn="ctr"/>
          <a:r>
            <a:rPr lang="en-CA" dirty="0">
              <a:solidFill>
                <a:srgbClr val="C00000"/>
              </a:solidFill>
            </a:rPr>
            <a:t>PROGRAMS</a:t>
          </a:r>
          <a:endParaRPr lang="en-CA" sz="1100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0.56303</cdr:x>
      <cdr:y>0.6289</cdr:y>
    </cdr:from>
    <cdr:to>
      <cdr:x>0.664</cdr:x>
      <cdr:y>0.82039</cdr:y>
    </cdr:to>
    <cdr:sp macro="" textlink="">
      <cdr:nvSpPr>
        <cdr:cNvPr id="21" name="TextBox 1"/>
        <cdr:cNvSpPr txBox="1"/>
      </cdr:nvSpPr>
      <cdr:spPr>
        <a:xfrm xmlns:a="http://schemas.openxmlformats.org/drawingml/2006/main">
          <a:off x="4824536" y="3062194"/>
          <a:ext cx="865207" cy="9323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CA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0.4048</cdr:x>
      <cdr:y>0.46781</cdr:y>
    </cdr:from>
    <cdr:to>
      <cdr:x>0.62379</cdr:x>
      <cdr:y>0.85774</cdr:y>
    </cdr:to>
    <cdr:sp macro="" textlink="">
      <cdr:nvSpPr>
        <cdr:cNvPr id="32" name="TextBox 1"/>
        <cdr:cNvSpPr txBox="1"/>
      </cdr:nvSpPr>
      <cdr:spPr>
        <a:xfrm xmlns:a="http://schemas.openxmlformats.org/drawingml/2006/main">
          <a:off x="3693892" y="2459074"/>
          <a:ext cx="1998323" cy="20496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CA" b="1" dirty="0">
              <a:solidFill>
                <a:srgbClr val="333399"/>
              </a:solidFill>
            </a:rPr>
            <a:t>NSERC &amp; SSHRC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Strategic Partnership Grants</a:t>
          </a:r>
        </a:p>
        <a:p xmlns:a="http://schemas.openxmlformats.org/drawingml/2006/main">
          <a:pPr algn="l"/>
          <a:endParaRPr lang="en-CA" dirty="0">
            <a:solidFill>
              <a:schemeClr val="bg1"/>
            </a:solidFill>
          </a:endParaRPr>
        </a:p>
        <a:p xmlns:a="http://schemas.openxmlformats.org/drawingml/2006/main">
          <a:pPr algn="l"/>
          <a:r>
            <a:rPr lang="en-CA" b="1" dirty="0">
              <a:solidFill>
                <a:srgbClr val="333399"/>
              </a:solidFill>
            </a:rPr>
            <a:t>NSERC</a:t>
          </a:r>
          <a:r>
            <a:rPr lang="en-CA" dirty="0">
              <a:solidFill>
                <a:schemeClr val="bg1"/>
              </a:solidFill>
            </a:rPr>
            <a:t> Alliance </a:t>
          </a:r>
        </a:p>
        <a:p xmlns:a="http://schemas.openxmlformats.org/drawingml/2006/main">
          <a:pPr algn="l"/>
          <a:endParaRPr lang="en-CA" dirty="0">
            <a:solidFill>
              <a:schemeClr val="bg1"/>
            </a:solidFill>
          </a:endParaRPr>
        </a:p>
        <a:p xmlns:a="http://schemas.openxmlformats.org/drawingml/2006/main">
          <a:pPr algn="l"/>
          <a:r>
            <a:rPr lang="en-CA" b="1" dirty="0">
              <a:solidFill>
                <a:srgbClr val="333399"/>
              </a:solidFill>
            </a:rPr>
            <a:t>VARIOUS  CONSORTIA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PROMPT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MEDTEQ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CQDM</a:t>
          </a:r>
          <a:br>
            <a:rPr lang="en-CA" dirty="0">
              <a:solidFill>
                <a:schemeClr val="bg1"/>
              </a:solidFill>
            </a:rPr>
          </a:br>
          <a:r>
            <a:rPr lang="en-CA" dirty="0">
              <a:solidFill>
                <a:schemeClr val="bg1"/>
              </a:solidFill>
            </a:rPr>
            <a:t>CRIAQ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PRIMA</a:t>
          </a:r>
        </a:p>
        <a:p xmlns:a="http://schemas.openxmlformats.org/drawingml/2006/main">
          <a:pPr algn="ctr"/>
          <a:endParaRPr lang="en-CA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0.85224</cdr:x>
      <cdr:y>0.35616</cdr:y>
    </cdr:from>
    <cdr:to>
      <cdr:x>0.96233</cdr:x>
      <cdr:y>0.79981</cdr:y>
    </cdr:to>
    <cdr:sp macro="" textlink="">
      <cdr:nvSpPr>
        <cdr:cNvPr id="33" name="TextBox 1"/>
        <cdr:cNvSpPr txBox="1"/>
      </cdr:nvSpPr>
      <cdr:spPr>
        <a:xfrm xmlns:a="http://schemas.openxmlformats.org/drawingml/2006/main">
          <a:off x="7776864" y="1872208"/>
          <a:ext cx="1004597" cy="23320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CA" dirty="0">
            <a:solidFill>
              <a:schemeClr val="bg1"/>
            </a:solidFill>
          </a:endParaRPr>
        </a:p>
        <a:p xmlns:a="http://schemas.openxmlformats.org/drawingml/2006/main">
          <a:pPr algn="l"/>
          <a:r>
            <a:rPr lang="en-CA" b="1" dirty="0">
              <a:solidFill>
                <a:schemeClr val="tx2"/>
              </a:solidFill>
            </a:rPr>
            <a:t>NCE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National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Centres of 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Excellence</a:t>
          </a:r>
        </a:p>
        <a:p xmlns:a="http://schemas.openxmlformats.org/drawingml/2006/main">
          <a:pPr algn="l"/>
          <a:endParaRPr lang="en-CA" dirty="0">
            <a:solidFill>
              <a:schemeClr val="bg1"/>
            </a:solidFill>
          </a:endParaRPr>
        </a:p>
        <a:p xmlns:a="http://schemas.openxmlformats.org/drawingml/2006/main">
          <a:pPr algn="l"/>
          <a:r>
            <a:rPr lang="en-CA" b="1" dirty="0">
              <a:solidFill>
                <a:schemeClr val="tx2"/>
              </a:solidFill>
            </a:rPr>
            <a:t>NSERC</a:t>
          </a:r>
          <a:r>
            <a:rPr lang="en-CA" dirty="0">
              <a:solidFill>
                <a:schemeClr val="bg1"/>
              </a:solidFill>
            </a:rPr>
            <a:t> 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Strategic 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Networks</a:t>
          </a:r>
        </a:p>
        <a:p xmlns:a="http://schemas.openxmlformats.org/drawingml/2006/main">
          <a:pPr algn="l"/>
          <a:endParaRPr lang="en-CA" dirty="0">
            <a:solidFill>
              <a:schemeClr val="bg1"/>
            </a:solidFill>
          </a:endParaRPr>
        </a:p>
        <a:p xmlns:a="http://schemas.openxmlformats.org/drawingml/2006/main">
          <a:pPr algn="l"/>
          <a:r>
            <a:rPr lang="en-CA" b="1" dirty="0">
              <a:solidFill>
                <a:schemeClr val="tx2"/>
              </a:solidFill>
            </a:rPr>
            <a:t>FRQSC</a:t>
          </a:r>
        </a:p>
        <a:p xmlns:a="http://schemas.openxmlformats.org/drawingml/2006/main">
          <a:pPr algn="l"/>
          <a:r>
            <a:rPr lang="en-CA" dirty="0" err="1">
              <a:solidFill>
                <a:schemeClr val="bg1"/>
              </a:solidFill>
            </a:rPr>
            <a:t>Regroupements</a:t>
          </a:r>
          <a:r>
            <a:rPr lang="en-CA" dirty="0">
              <a:solidFill>
                <a:schemeClr val="bg1"/>
              </a:solidFill>
            </a:rPr>
            <a:t> </a:t>
          </a:r>
        </a:p>
        <a:p xmlns:a="http://schemas.openxmlformats.org/drawingml/2006/main">
          <a:pPr algn="l"/>
          <a:r>
            <a:rPr lang="en-CA" dirty="0" err="1">
              <a:solidFill>
                <a:schemeClr val="bg1"/>
              </a:solidFill>
            </a:rPr>
            <a:t>Strategiques</a:t>
          </a:r>
          <a:r>
            <a:rPr lang="en-CA" dirty="0">
              <a:solidFill>
                <a:schemeClr val="bg1"/>
              </a:solidFill>
            </a:rPr>
            <a:t> </a:t>
          </a:r>
        </a:p>
        <a:p xmlns:a="http://schemas.openxmlformats.org/drawingml/2006/main">
          <a:pPr algn="ctr"/>
          <a:endParaRPr lang="en-CA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0.65279</cdr:x>
      <cdr:y>0.3721</cdr:y>
    </cdr:from>
    <cdr:to>
      <cdr:x>0.81485</cdr:x>
      <cdr:y>0.86525</cdr:y>
    </cdr:to>
    <cdr:sp macro="" textlink="">
      <cdr:nvSpPr>
        <cdr:cNvPr id="34" name="Rounded Rectangle 33"/>
        <cdr:cNvSpPr/>
      </cdr:nvSpPr>
      <cdr:spPr>
        <a:xfrm xmlns:a="http://schemas.openxmlformats.org/drawingml/2006/main">
          <a:off x="5956887" y="1955964"/>
          <a:ext cx="1478846" cy="2592288"/>
        </a:xfrm>
        <a:prstGeom xmlns:a="http://schemas.openxmlformats.org/drawingml/2006/main" prst="roundRect">
          <a:avLst/>
        </a:prstGeom>
        <a:solidFill xmlns:a="http://schemas.openxmlformats.org/drawingml/2006/main">
          <a:srgbClr val="72B422">
            <a:alpha val="69804"/>
          </a:srgbClr>
        </a:solidFill>
        <a:ln xmlns:a="http://schemas.openxmlformats.org/drawingml/2006/main">
          <a:solidFill>
            <a:schemeClr val="accent2">
              <a:lumMod val="20000"/>
              <a:lumOff val="8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0.67113</cdr:x>
      <cdr:y>0.41096</cdr:y>
    </cdr:from>
    <cdr:to>
      <cdr:x>0.79957</cdr:x>
      <cdr:y>0.82504</cdr:y>
    </cdr:to>
    <cdr:sp macro="" textlink="">
      <cdr:nvSpPr>
        <cdr:cNvPr id="35" name="TextBox 1"/>
        <cdr:cNvSpPr txBox="1"/>
      </cdr:nvSpPr>
      <cdr:spPr>
        <a:xfrm xmlns:a="http://schemas.openxmlformats.org/drawingml/2006/main">
          <a:off x="6124263" y="2160240"/>
          <a:ext cx="1172048" cy="21766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CA" b="1" dirty="0">
              <a:solidFill>
                <a:schemeClr val="accent6">
                  <a:lumMod val="50000"/>
                </a:schemeClr>
              </a:solidFill>
            </a:rPr>
            <a:t>NSERC</a:t>
          </a:r>
        </a:p>
        <a:p xmlns:a="http://schemas.openxmlformats.org/drawingml/2006/main">
          <a:pPr algn="ctr"/>
          <a:endParaRPr lang="en-CA" b="1" dirty="0">
            <a:solidFill>
              <a:schemeClr val="accent6">
                <a:lumMod val="50000"/>
              </a:schemeClr>
            </a:solidFill>
          </a:endParaRP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Industrial and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Executive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Research </a:t>
          </a: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Chairs</a:t>
          </a:r>
        </a:p>
        <a:p xmlns:a="http://schemas.openxmlformats.org/drawingml/2006/main">
          <a:pPr algn="ctr"/>
          <a:endParaRPr lang="en-CA" dirty="0">
            <a:solidFill>
              <a:schemeClr val="bg1"/>
            </a:solidFill>
          </a:endParaRP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Design Chairs</a:t>
          </a:r>
        </a:p>
        <a:p xmlns:a="http://schemas.openxmlformats.org/drawingml/2006/main">
          <a:pPr algn="l"/>
          <a:endParaRPr lang="en-CA" dirty="0">
            <a:solidFill>
              <a:schemeClr val="bg1"/>
            </a:solidFill>
          </a:endParaRPr>
        </a:p>
        <a:p xmlns:a="http://schemas.openxmlformats.org/drawingml/2006/main">
          <a:pPr algn="l"/>
          <a:r>
            <a:rPr lang="en-CA" dirty="0">
              <a:solidFill>
                <a:schemeClr val="bg1"/>
              </a:solidFill>
            </a:rPr>
            <a:t>Endowed Chairs</a:t>
          </a:r>
        </a:p>
        <a:p xmlns:a="http://schemas.openxmlformats.org/drawingml/2006/main">
          <a:pPr algn="ctr"/>
          <a:endParaRPr lang="en-CA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0.14679</cdr:x>
      <cdr:y>2.05374E-7</cdr:y>
    </cdr:from>
    <cdr:to>
      <cdr:x>0.89576</cdr:x>
      <cdr:y>0.44366</cdr:y>
    </cdr:to>
    <cdr:sp macro="" textlink="">
      <cdr:nvSpPr>
        <cdr:cNvPr id="25" name="Shape 24"/>
        <cdr:cNvSpPr/>
      </cdr:nvSpPr>
      <cdr:spPr>
        <a:xfrm xmlns:a="http://schemas.openxmlformats.org/drawingml/2006/main">
          <a:off x="1152128" y="1"/>
          <a:ext cx="5878545" cy="2160240"/>
        </a:xfrm>
        <a:prstGeom xmlns:a="http://schemas.openxmlformats.org/drawingml/2006/main" prst="swooshArrow">
          <a:avLst>
            <a:gd name="adj1" fmla="val 25000"/>
            <a:gd name="adj2" fmla="val 25000"/>
          </a:avLst>
        </a:prstGeom>
        <a:gradFill xmlns:a="http://schemas.openxmlformats.org/drawingml/2006/main" rotWithShape="0">
          <a:gsLst>
            <a:gs pos="16000">
              <a:srgbClr val="00206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1">
          <a:scrgbClr r="0" g="0" b="0"/>
        </a:fillRef>
        <a:effectRef xmlns:a="http://schemas.openxmlformats.org/drawingml/2006/main" idx="0">
          <a:schemeClr val="accent1">
            <a:tint val="40000"/>
            <a:hueOff val="0"/>
            <a:satOff val="0"/>
            <a:lumOff val="0"/>
            <a:alphaOff val="0"/>
          </a:schemeClr>
        </a:effectRef>
        <a:fontRef xmlns:a="http://schemas.openxmlformats.org/drawingml/2006/main" idx="minor">
          <a:schemeClr val="dk1">
            <a:hueOff val="0"/>
            <a:satOff val="0"/>
            <a:lumOff val="0"/>
            <a:alphaOff val="0"/>
          </a:schemeClr>
        </a:fontRef>
      </cdr:style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dirty="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dirty="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dirty="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2543ACF8-3F51-854F-91E9-AD86E324A5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7983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3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3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3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3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43ACF8-3F51-854F-91E9-AD86E324A5D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749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025A5-8448-4303-B271-377607ED8B5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80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1680" y="2348880"/>
            <a:ext cx="5257800" cy="1583432"/>
          </a:xfrm>
        </p:spPr>
        <p:txBody>
          <a:bodyPr anchor="ctr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91680" y="4293096"/>
            <a:ext cx="5257800" cy="766936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8086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42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699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750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989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3" r:id="rId4"/>
    <p:sldLayoutId id="2147483674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Arial Bold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Arial Bold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Arial Bold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Arial Bold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Arial Bold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GillSans Bold" pitchFamily="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GillSans Bold" pitchFamily="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GillSans Bold" pitchFamily="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782336"/>
          </a:solidFill>
          <a:latin typeface="GillSans Bold" pitchFamily="1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200">
          <a:solidFill>
            <a:schemeClr val="tx1"/>
          </a:solidFill>
          <a:latin typeface="Arial"/>
          <a:ea typeface="ＭＳ Ｐゴシック" pitchFamily="-3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Arial"/>
          <a:ea typeface="ＭＳ Ｐゴシック" pitchFamily="-3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Arial"/>
          <a:ea typeface="ＭＳ Ｐゴシック" pitchFamily="-3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>
          <a:solidFill>
            <a:schemeClr val="tx1"/>
          </a:solidFill>
          <a:latin typeface="Arial"/>
          <a:ea typeface="ＭＳ Ｐゴシック" pitchFamily="-3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3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3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3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3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n-CA" dirty="0">
                <a:latin typeface="Arial Bold" charset="0"/>
              </a:rPr>
              <a:t>Research Orientation for New Faculty Hires</a:t>
            </a:r>
            <a:endParaRPr lang="en-US" dirty="0">
              <a:latin typeface="Arial Bold" charset="0"/>
            </a:endParaRPr>
          </a:p>
        </p:txBody>
      </p:sp>
      <p:sp>
        <p:nvSpPr>
          <p:cNvPr id="7170" name="Subtitle 1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/>
            <a:r>
              <a:rPr lang="en-CA" dirty="0">
                <a:latin typeface="Arial" charset="0"/>
              </a:rPr>
              <a:t>August 31, 2020</a:t>
            </a:r>
            <a:endParaRPr lang="en-US" dirty="0">
              <a:latin typeface="Arial" charset="0"/>
            </a:endParaRP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D44CC6F-18D3-DC41-8374-795960D6D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9"/>
          <p:cNvSpPr>
            <a:spLocks noGrp="1"/>
          </p:cNvSpPr>
          <p:nvPr>
            <p:ph type="title"/>
          </p:nvPr>
        </p:nvSpPr>
        <p:spPr>
          <a:xfrm>
            <a:off x="688032" y="164976"/>
            <a:ext cx="7772400" cy="887760"/>
          </a:xfrm>
        </p:spPr>
        <p:txBody>
          <a:bodyPr/>
          <a:lstStyle/>
          <a:p>
            <a:pPr algn="ctr"/>
            <a:r>
              <a:rPr lang="en-US" sz="2400" dirty="0"/>
              <a:t>Research Support at Concordia</a:t>
            </a:r>
            <a:endParaRPr lang="en-US" sz="2400" dirty="0">
              <a:latin typeface="Arial Bold" charset="0"/>
            </a:endParaRP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973152"/>
              </p:ext>
            </p:extLst>
          </p:nvPr>
        </p:nvGraphicFramePr>
        <p:xfrm>
          <a:off x="683568" y="1268760"/>
          <a:ext cx="784887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63A36D3-35B3-9F4D-AF09-B5163A5D6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110" y="30125"/>
            <a:ext cx="5326367" cy="748742"/>
          </a:xfrm>
        </p:spPr>
        <p:txBody>
          <a:bodyPr/>
          <a:lstStyle/>
          <a:p>
            <a:r>
              <a:rPr lang="en-US" sz="2800" b="1" dirty="0"/>
              <a:t>Services Provided by the RPI</a:t>
            </a:r>
          </a:p>
        </p:txBody>
      </p:sp>
      <p:pic>
        <p:nvPicPr>
          <p:cNvPr id="23554" name="Picture 2" descr="https://s-media-cache-ak0.pinimg.com/236x/37/58/e6/3758e691cdfe7e208485a4b0b5392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5052" y="2591152"/>
            <a:ext cx="1296962" cy="2184972"/>
          </a:xfrm>
          <a:prstGeom prst="rect">
            <a:avLst/>
          </a:prstGeom>
          <a:noFill/>
        </p:spPr>
      </p:pic>
      <p:grpSp>
        <p:nvGrpSpPr>
          <p:cNvPr id="23576" name="Group 23575"/>
          <p:cNvGrpSpPr/>
          <p:nvPr/>
        </p:nvGrpSpPr>
        <p:grpSpPr>
          <a:xfrm>
            <a:off x="318122" y="1291184"/>
            <a:ext cx="3689881" cy="2196373"/>
            <a:chOff x="318122" y="1291184"/>
            <a:chExt cx="3689881" cy="2196373"/>
          </a:xfrm>
        </p:grpSpPr>
        <p:grpSp>
          <p:nvGrpSpPr>
            <p:cNvPr id="26" name="Group 25"/>
            <p:cNvGrpSpPr/>
            <p:nvPr/>
          </p:nvGrpSpPr>
          <p:grpSpPr>
            <a:xfrm>
              <a:off x="318122" y="1291184"/>
              <a:ext cx="3181086" cy="1869201"/>
              <a:chOff x="2857500" y="824959"/>
              <a:chExt cx="4253879" cy="2499572"/>
            </a:xfrm>
          </p:grpSpPr>
          <p:cxnSp>
            <p:nvCxnSpPr>
              <p:cNvPr id="35" name="Straight Connector 34"/>
              <p:cNvCxnSpPr/>
              <p:nvPr/>
            </p:nvCxnSpPr>
            <p:spPr bwMode="auto">
              <a:xfrm>
                <a:off x="3625179" y="3324475"/>
                <a:ext cx="2872280" cy="56"/>
              </a:xfrm>
              <a:prstGeom prst="line">
                <a:avLst/>
              </a:prstGeom>
              <a:solidFill>
                <a:srgbClr val="D2B8BA"/>
              </a:solidFill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6" name="Arc 35"/>
              <p:cNvSpPr/>
              <p:nvPr/>
            </p:nvSpPr>
            <p:spPr bwMode="auto">
              <a:xfrm>
                <a:off x="5909510" y="2120024"/>
                <a:ext cx="1201869" cy="1201866"/>
              </a:xfrm>
              <a:prstGeom prst="arc">
                <a:avLst>
                  <a:gd name="adj1" fmla="val 15982402"/>
                  <a:gd name="adj2" fmla="val 5476721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37" name="Arc 36"/>
              <p:cNvSpPr/>
              <p:nvPr/>
            </p:nvSpPr>
            <p:spPr bwMode="auto">
              <a:xfrm>
                <a:off x="4917791" y="824959"/>
                <a:ext cx="1697730" cy="1697730"/>
              </a:xfrm>
              <a:prstGeom prst="arc">
                <a:avLst>
                  <a:gd name="adj1" fmla="val 10586957"/>
                  <a:gd name="adj2" fmla="val 1846509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38" name="Arc 37"/>
              <p:cNvSpPr/>
              <p:nvPr/>
            </p:nvSpPr>
            <p:spPr bwMode="auto">
              <a:xfrm>
                <a:off x="3809324" y="1253451"/>
                <a:ext cx="1108467" cy="1108467"/>
              </a:xfrm>
              <a:prstGeom prst="arc">
                <a:avLst>
                  <a:gd name="adj1" fmla="val 10517357"/>
                  <a:gd name="adj2" fmla="val 21051281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39" name="Arc 38"/>
              <p:cNvSpPr/>
              <p:nvPr/>
            </p:nvSpPr>
            <p:spPr bwMode="auto">
              <a:xfrm>
                <a:off x="2857500" y="1804770"/>
                <a:ext cx="1517120" cy="1517120"/>
              </a:xfrm>
              <a:prstGeom prst="arc">
                <a:avLst>
                  <a:gd name="adj1" fmla="val 5360412"/>
                  <a:gd name="adj2" fmla="val 17212454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</p:grpSp>
        <p:grpSp>
          <p:nvGrpSpPr>
            <p:cNvPr id="23575" name="Group 23574"/>
            <p:cNvGrpSpPr/>
            <p:nvPr/>
          </p:nvGrpSpPr>
          <p:grpSpPr>
            <a:xfrm>
              <a:off x="1966156" y="3158410"/>
              <a:ext cx="2041847" cy="329147"/>
              <a:chOff x="1966156" y="3158410"/>
              <a:chExt cx="2041847" cy="329147"/>
            </a:xfrm>
          </p:grpSpPr>
          <p:cxnSp>
            <p:nvCxnSpPr>
              <p:cNvPr id="21" name="Straight Connector 20"/>
              <p:cNvCxnSpPr/>
              <p:nvPr/>
            </p:nvCxnSpPr>
            <p:spPr bwMode="auto">
              <a:xfrm flipH="1">
                <a:off x="2073539" y="3487557"/>
                <a:ext cx="1934464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23552" name="Group 23551"/>
              <p:cNvGrpSpPr/>
              <p:nvPr/>
            </p:nvGrpSpPr>
            <p:grpSpPr>
              <a:xfrm>
                <a:off x="1966156" y="3158410"/>
                <a:ext cx="240281" cy="329147"/>
                <a:chOff x="1966156" y="3158410"/>
                <a:chExt cx="240281" cy="329147"/>
              </a:xfrm>
            </p:grpSpPr>
            <p:cxnSp>
              <p:nvCxnSpPr>
                <p:cNvPr id="79" name="Straight Connector 78"/>
                <p:cNvCxnSpPr/>
                <p:nvPr/>
              </p:nvCxnSpPr>
              <p:spPr bwMode="auto">
                <a:xfrm flipV="1">
                  <a:off x="1966156" y="3158410"/>
                  <a:ext cx="0" cy="211706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4" name="Arc 83"/>
                <p:cNvSpPr/>
                <p:nvPr/>
              </p:nvSpPr>
              <p:spPr bwMode="auto">
                <a:xfrm rot="16200000" flipH="1">
                  <a:off x="1966156" y="3247276"/>
                  <a:ext cx="240281" cy="240281"/>
                </a:xfrm>
                <a:prstGeom prst="arc">
                  <a:avLst/>
                </a:prstGeom>
                <a:noFill/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/>
                  </a:endParaRPr>
                </a:p>
              </p:txBody>
            </p:sp>
          </p:grpSp>
        </p:grpSp>
      </p:grpSp>
      <p:grpSp>
        <p:nvGrpSpPr>
          <p:cNvPr id="61" name="Group 60"/>
          <p:cNvGrpSpPr/>
          <p:nvPr/>
        </p:nvGrpSpPr>
        <p:grpSpPr>
          <a:xfrm>
            <a:off x="222665" y="3868417"/>
            <a:ext cx="3855727" cy="2210389"/>
            <a:chOff x="542455" y="3749495"/>
            <a:chExt cx="3182666" cy="2011043"/>
          </a:xfrm>
        </p:grpSpPr>
        <p:grpSp>
          <p:nvGrpSpPr>
            <p:cNvPr id="6" name="Group 5"/>
            <p:cNvGrpSpPr/>
            <p:nvPr/>
          </p:nvGrpSpPr>
          <p:grpSpPr>
            <a:xfrm>
              <a:off x="542455" y="3987488"/>
              <a:ext cx="3020643" cy="1773050"/>
              <a:chOff x="277509" y="4032515"/>
              <a:chExt cx="3181086" cy="1867227"/>
            </a:xfrm>
          </p:grpSpPr>
          <p:cxnSp>
            <p:nvCxnSpPr>
              <p:cNvPr id="47" name="Straight Connector 46"/>
              <p:cNvCxnSpPr/>
              <p:nvPr/>
            </p:nvCxnSpPr>
            <p:spPr bwMode="auto">
              <a:xfrm>
                <a:off x="851586" y="5898246"/>
                <a:ext cx="2147915" cy="42"/>
              </a:xfrm>
              <a:prstGeom prst="line">
                <a:avLst/>
              </a:prstGeom>
              <a:solidFill>
                <a:srgbClr val="D2B8BA"/>
              </a:solidFill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8" name="Arc 47"/>
              <p:cNvSpPr/>
              <p:nvPr/>
            </p:nvSpPr>
            <p:spPr bwMode="auto">
              <a:xfrm>
                <a:off x="2559827" y="5000976"/>
                <a:ext cx="898768" cy="898766"/>
              </a:xfrm>
              <a:prstGeom prst="arc">
                <a:avLst>
                  <a:gd name="adj1" fmla="val 15982402"/>
                  <a:gd name="adj2" fmla="val 5476721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49" name="Arc 48"/>
              <p:cNvSpPr/>
              <p:nvPr/>
            </p:nvSpPr>
            <p:spPr bwMode="auto">
              <a:xfrm>
                <a:off x="1818212" y="4032515"/>
                <a:ext cx="1269577" cy="1269577"/>
              </a:xfrm>
              <a:prstGeom prst="arc">
                <a:avLst>
                  <a:gd name="adj1" fmla="val 10586957"/>
                  <a:gd name="adj2" fmla="val 1846509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50" name="Arc 49"/>
              <p:cNvSpPr/>
              <p:nvPr/>
            </p:nvSpPr>
            <p:spPr bwMode="auto">
              <a:xfrm>
                <a:off x="989291" y="4352945"/>
                <a:ext cx="828921" cy="828921"/>
              </a:xfrm>
              <a:prstGeom prst="arc">
                <a:avLst>
                  <a:gd name="adj1" fmla="val 10517357"/>
                  <a:gd name="adj2" fmla="val 21051281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51" name="Arc 50"/>
              <p:cNvSpPr/>
              <p:nvPr/>
            </p:nvSpPr>
            <p:spPr bwMode="auto">
              <a:xfrm>
                <a:off x="277509" y="4765226"/>
                <a:ext cx="1134515" cy="1134515"/>
              </a:xfrm>
              <a:prstGeom prst="arc">
                <a:avLst>
                  <a:gd name="adj1" fmla="val 5360412"/>
                  <a:gd name="adj2" fmla="val 17212454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2144936" y="3749495"/>
              <a:ext cx="1580185" cy="465318"/>
              <a:chOff x="2144936" y="3749495"/>
              <a:chExt cx="1580185" cy="465318"/>
            </a:xfrm>
          </p:grpSpPr>
          <p:cxnSp>
            <p:nvCxnSpPr>
              <p:cNvPr id="87" name="Straight Connector 86"/>
              <p:cNvCxnSpPr/>
              <p:nvPr/>
            </p:nvCxnSpPr>
            <p:spPr bwMode="auto">
              <a:xfrm flipH="1">
                <a:off x="2262512" y="3749495"/>
                <a:ext cx="1462609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88" name="Group 87"/>
              <p:cNvGrpSpPr/>
              <p:nvPr/>
            </p:nvGrpSpPr>
            <p:grpSpPr>
              <a:xfrm flipV="1">
                <a:off x="2144936" y="3749495"/>
                <a:ext cx="240281" cy="465318"/>
                <a:chOff x="1966156" y="3022239"/>
                <a:chExt cx="240281" cy="465318"/>
              </a:xfrm>
            </p:grpSpPr>
            <p:cxnSp>
              <p:nvCxnSpPr>
                <p:cNvPr id="89" name="Straight Connector 88"/>
                <p:cNvCxnSpPr/>
                <p:nvPr/>
              </p:nvCxnSpPr>
              <p:spPr bwMode="auto">
                <a:xfrm flipV="1">
                  <a:off x="1966156" y="3022239"/>
                  <a:ext cx="0" cy="347877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90" name="Arc 89"/>
                <p:cNvSpPr/>
                <p:nvPr/>
              </p:nvSpPr>
              <p:spPr bwMode="auto">
                <a:xfrm rot="16200000" flipH="1">
                  <a:off x="1966156" y="3247276"/>
                  <a:ext cx="240281" cy="240281"/>
                </a:xfrm>
                <a:prstGeom prst="arc">
                  <a:avLst/>
                </a:prstGeom>
                <a:noFill/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/>
                  </a:endParaRPr>
                </a:p>
              </p:txBody>
            </p:sp>
          </p:grpSp>
        </p:grpSp>
      </p:grpSp>
      <p:grpSp>
        <p:nvGrpSpPr>
          <p:cNvPr id="23583" name="Group 23582"/>
          <p:cNvGrpSpPr/>
          <p:nvPr/>
        </p:nvGrpSpPr>
        <p:grpSpPr>
          <a:xfrm>
            <a:off x="5010150" y="1854662"/>
            <a:ext cx="3992108" cy="1901756"/>
            <a:chOff x="5010150" y="1854662"/>
            <a:chExt cx="3992108" cy="1901756"/>
          </a:xfrm>
        </p:grpSpPr>
        <p:grpSp>
          <p:nvGrpSpPr>
            <p:cNvPr id="52" name="Group 51"/>
            <p:cNvGrpSpPr/>
            <p:nvPr/>
          </p:nvGrpSpPr>
          <p:grpSpPr>
            <a:xfrm>
              <a:off x="6234952" y="1854662"/>
              <a:ext cx="2767306" cy="1627445"/>
              <a:chOff x="2857500" y="824959"/>
              <a:chExt cx="4253879" cy="2501694"/>
            </a:xfrm>
          </p:grpSpPr>
          <p:cxnSp>
            <p:nvCxnSpPr>
              <p:cNvPr id="53" name="Straight Connector 52"/>
              <p:cNvCxnSpPr/>
              <p:nvPr/>
            </p:nvCxnSpPr>
            <p:spPr bwMode="auto">
              <a:xfrm>
                <a:off x="3625180" y="3326597"/>
                <a:ext cx="2872280" cy="56"/>
              </a:xfrm>
              <a:prstGeom prst="line">
                <a:avLst/>
              </a:prstGeom>
              <a:solidFill>
                <a:srgbClr val="D2B8BA"/>
              </a:solidFill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4" name="Arc 53"/>
              <p:cNvSpPr/>
              <p:nvPr/>
            </p:nvSpPr>
            <p:spPr bwMode="auto">
              <a:xfrm>
                <a:off x="5909510" y="2120024"/>
                <a:ext cx="1201869" cy="1201866"/>
              </a:xfrm>
              <a:prstGeom prst="arc">
                <a:avLst>
                  <a:gd name="adj1" fmla="val 15982402"/>
                  <a:gd name="adj2" fmla="val 5476721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55" name="Arc 54"/>
              <p:cNvSpPr/>
              <p:nvPr/>
            </p:nvSpPr>
            <p:spPr bwMode="auto">
              <a:xfrm>
                <a:off x="4917791" y="824959"/>
                <a:ext cx="1697730" cy="1697730"/>
              </a:xfrm>
              <a:prstGeom prst="arc">
                <a:avLst>
                  <a:gd name="adj1" fmla="val 10586957"/>
                  <a:gd name="adj2" fmla="val 1846509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56" name="Arc 55"/>
              <p:cNvSpPr/>
              <p:nvPr/>
            </p:nvSpPr>
            <p:spPr bwMode="auto">
              <a:xfrm>
                <a:off x="3809324" y="1253451"/>
                <a:ext cx="1108467" cy="1108467"/>
              </a:xfrm>
              <a:prstGeom prst="arc">
                <a:avLst>
                  <a:gd name="adj1" fmla="val 10517357"/>
                  <a:gd name="adj2" fmla="val 21051281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57" name="Arc 56"/>
              <p:cNvSpPr/>
              <p:nvPr/>
            </p:nvSpPr>
            <p:spPr bwMode="auto">
              <a:xfrm>
                <a:off x="2857500" y="1804770"/>
                <a:ext cx="1517120" cy="1517120"/>
              </a:xfrm>
              <a:prstGeom prst="arc">
                <a:avLst>
                  <a:gd name="adj1" fmla="val 5360412"/>
                  <a:gd name="adj2" fmla="val 17212454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</p:grpSp>
        <p:grpSp>
          <p:nvGrpSpPr>
            <p:cNvPr id="23581" name="Group 23580"/>
            <p:cNvGrpSpPr/>
            <p:nvPr/>
          </p:nvGrpSpPr>
          <p:grpSpPr>
            <a:xfrm>
              <a:off x="5010150" y="2985114"/>
              <a:ext cx="1224802" cy="771304"/>
              <a:chOff x="5010150" y="2985114"/>
              <a:chExt cx="1224802" cy="771304"/>
            </a:xfrm>
          </p:grpSpPr>
          <p:cxnSp>
            <p:nvCxnSpPr>
              <p:cNvPr id="98" name="Straight Connector 97"/>
              <p:cNvCxnSpPr/>
              <p:nvPr/>
            </p:nvCxnSpPr>
            <p:spPr bwMode="auto">
              <a:xfrm flipH="1">
                <a:off x="5864225" y="2985114"/>
                <a:ext cx="370727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99" name="Group 98"/>
              <p:cNvGrpSpPr/>
              <p:nvPr/>
            </p:nvGrpSpPr>
            <p:grpSpPr>
              <a:xfrm flipV="1">
                <a:off x="5744607" y="2985115"/>
                <a:ext cx="240281" cy="329147"/>
                <a:chOff x="1966156" y="3158410"/>
                <a:chExt cx="240281" cy="329147"/>
              </a:xfrm>
            </p:grpSpPr>
            <p:cxnSp>
              <p:nvCxnSpPr>
                <p:cNvPr id="100" name="Straight Connector 99"/>
                <p:cNvCxnSpPr/>
                <p:nvPr/>
              </p:nvCxnSpPr>
              <p:spPr bwMode="auto">
                <a:xfrm flipV="1">
                  <a:off x="1966156" y="3158410"/>
                  <a:ext cx="0" cy="211706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1" name="Arc 100"/>
                <p:cNvSpPr/>
                <p:nvPr/>
              </p:nvSpPr>
              <p:spPr bwMode="auto">
                <a:xfrm rot="16200000" flipH="1">
                  <a:off x="1966156" y="3247276"/>
                  <a:ext cx="240281" cy="240281"/>
                </a:xfrm>
                <a:prstGeom prst="arc">
                  <a:avLst/>
                </a:prstGeom>
                <a:noFill/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/>
                  </a:endParaRPr>
                </a:p>
              </p:txBody>
            </p:sp>
          </p:grpSp>
          <p:cxnSp>
            <p:nvCxnSpPr>
              <p:cNvPr id="103" name="Straight Connector 102"/>
              <p:cNvCxnSpPr/>
              <p:nvPr/>
            </p:nvCxnSpPr>
            <p:spPr bwMode="auto">
              <a:xfrm flipH="1">
                <a:off x="5010150" y="3756418"/>
                <a:ext cx="615953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04" name="Group 103"/>
              <p:cNvGrpSpPr/>
              <p:nvPr/>
            </p:nvGrpSpPr>
            <p:grpSpPr>
              <a:xfrm flipH="1">
                <a:off x="5504190" y="3309499"/>
                <a:ext cx="240281" cy="446919"/>
                <a:chOff x="1966156" y="3040638"/>
                <a:chExt cx="240281" cy="446919"/>
              </a:xfrm>
            </p:grpSpPr>
            <p:cxnSp>
              <p:nvCxnSpPr>
                <p:cNvPr id="105" name="Straight Connector 104"/>
                <p:cNvCxnSpPr/>
                <p:nvPr/>
              </p:nvCxnSpPr>
              <p:spPr bwMode="auto">
                <a:xfrm flipH="1" flipV="1">
                  <a:off x="1966156" y="3040638"/>
                  <a:ext cx="0" cy="329478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6" name="Arc 105"/>
                <p:cNvSpPr/>
                <p:nvPr/>
              </p:nvSpPr>
              <p:spPr bwMode="auto">
                <a:xfrm rot="16200000" flipH="1">
                  <a:off x="1966156" y="3247276"/>
                  <a:ext cx="240281" cy="240281"/>
                </a:xfrm>
                <a:prstGeom prst="arc">
                  <a:avLst/>
                </a:prstGeom>
                <a:noFill/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/>
                  </a:endParaRPr>
                </a:p>
              </p:txBody>
            </p:sp>
          </p:grpSp>
        </p:grpSp>
      </p:grpSp>
      <p:grpSp>
        <p:nvGrpSpPr>
          <p:cNvPr id="23579" name="Group 23578"/>
          <p:cNvGrpSpPr/>
          <p:nvPr/>
        </p:nvGrpSpPr>
        <p:grpSpPr>
          <a:xfrm>
            <a:off x="3666527" y="819179"/>
            <a:ext cx="2687246" cy="2441432"/>
            <a:chOff x="3636532" y="836594"/>
            <a:chExt cx="2687246" cy="2441432"/>
          </a:xfrm>
        </p:grpSpPr>
        <p:grpSp>
          <p:nvGrpSpPr>
            <p:cNvPr id="40" name="Group 39"/>
            <p:cNvGrpSpPr/>
            <p:nvPr/>
          </p:nvGrpSpPr>
          <p:grpSpPr>
            <a:xfrm>
              <a:off x="3636532" y="836594"/>
              <a:ext cx="2687246" cy="1577353"/>
              <a:chOff x="2857500" y="824959"/>
              <a:chExt cx="4253879" cy="2496931"/>
            </a:xfrm>
          </p:grpSpPr>
          <p:cxnSp>
            <p:nvCxnSpPr>
              <p:cNvPr id="41" name="Straight Connector 40"/>
              <p:cNvCxnSpPr/>
              <p:nvPr/>
            </p:nvCxnSpPr>
            <p:spPr bwMode="auto">
              <a:xfrm>
                <a:off x="3625180" y="3321572"/>
                <a:ext cx="2872280" cy="55"/>
              </a:xfrm>
              <a:prstGeom prst="line">
                <a:avLst/>
              </a:prstGeom>
              <a:solidFill>
                <a:srgbClr val="D2B8BA"/>
              </a:solidFill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2" name="Arc 41"/>
              <p:cNvSpPr/>
              <p:nvPr/>
            </p:nvSpPr>
            <p:spPr bwMode="auto">
              <a:xfrm>
                <a:off x="5909510" y="2120024"/>
                <a:ext cx="1201869" cy="1201866"/>
              </a:xfrm>
              <a:prstGeom prst="arc">
                <a:avLst>
                  <a:gd name="adj1" fmla="val 15982402"/>
                  <a:gd name="adj2" fmla="val 5476721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43" name="Arc 42"/>
              <p:cNvSpPr/>
              <p:nvPr/>
            </p:nvSpPr>
            <p:spPr bwMode="auto">
              <a:xfrm>
                <a:off x="4917791" y="824959"/>
                <a:ext cx="1697730" cy="1697730"/>
              </a:xfrm>
              <a:prstGeom prst="arc">
                <a:avLst>
                  <a:gd name="adj1" fmla="val 10586957"/>
                  <a:gd name="adj2" fmla="val 1846509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44" name="Arc 43"/>
              <p:cNvSpPr/>
              <p:nvPr/>
            </p:nvSpPr>
            <p:spPr bwMode="auto">
              <a:xfrm>
                <a:off x="3809324" y="1253451"/>
                <a:ext cx="1108467" cy="1108467"/>
              </a:xfrm>
              <a:prstGeom prst="arc">
                <a:avLst>
                  <a:gd name="adj1" fmla="val 10517357"/>
                  <a:gd name="adj2" fmla="val 21051281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45" name="Arc 44"/>
              <p:cNvSpPr/>
              <p:nvPr/>
            </p:nvSpPr>
            <p:spPr bwMode="auto">
              <a:xfrm>
                <a:off x="2857500" y="1804770"/>
                <a:ext cx="1517120" cy="1517120"/>
              </a:xfrm>
              <a:prstGeom prst="arc">
                <a:avLst>
                  <a:gd name="adj1" fmla="val 5360412"/>
                  <a:gd name="adj2" fmla="val 17212454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</p:grpSp>
        <p:grpSp>
          <p:nvGrpSpPr>
            <p:cNvPr id="23577" name="Group 23576"/>
            <p:cNvGrpSpPr/>
            <p:nvPr/>
          </p:nvGrpSpPr>
          <p:grpSpPr>
            <a:xfrm>
              <a:off x="4938052" y="2421485"/>
              <a:ext cx="494012" cy="856541"/>
              <a:chOff x="4938052" y="2421485"/>
              <a:chExt cx="494012" cy="856541"/>
            </a:xfrm>
          </p:grpSpPr>
          <p:cxnSp>
            <p:nvCxnSpPr>
              <p:cNvPr id="113" name="Straight Connector 112"/>
              <p:cNvCxnSpPr/>
              <p:nvPr/>
            </p:nvCxnSpPr>
            <p:spPr bwMode="auto">
              <a:xfrm flipH="1">
                <a:off x="4938052" y="3278026"/>
                <a:ext cx="375645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14" name="Group 113"/>
              <p:cNvGrpSpPr/>
              <p:nvPr/>
            </p:nvGrpSpPr>
            <p:grpSpPr>
              <a:xfrm flipH="1">
                <a:off x="5191783" y="2421485"/>
                <a:ext cx="240281" cy="856541"/>
                <a:chOff x="1966156" y="2611966"/>
                <a:chExt cx="240281" cy="856541"/>
              </a:xfrm>
            </p:grpSpPr>
            <p:cxnSp>
              <p:nvCxnSpPr>
                <p:cNvPr id="115" name="Straight Connector 114"/>
                <p:cNvCxnSpPr/>
                <p:nvPr/>
              </p:nvCxnSpPr>
              <p:spPr bwMode="auto">
                <a:xfrm flipH="1" flipV="1">
                  <a:off x="1966156" y="2611966"/>
                  <a:ext cx="0" cy="73910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6" name="Arc 115"/>
                <p:cNvSpPr/>
                <p:nvPr/>
              </p:nvSpPr>
              <p:spPr bwMode="auto">
                <a:xfrm rot="16200000" flipH="1">
                  <a:off x="1966156" y="3228226"/>
                  <a:ext cx="240281" cy="240281"/>
                </a:xfrm>
                <a:prstGeom prst="arc">
                  <a:avLst/>
                </a:prstGeom>
                <a:noFill/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/>
                  </a:endParaRPr>
                </a:p>
              </p:txBody>
            </p:sp>
          </p:grpSp>
        </p:grpSp>
      </p:grpSp>
      <p:sp>
        <p:nvSpPr>
          <p:cNvPr id="8" name="Rectangle 7"/>
          <p:cNvSpPr/>
          <p:nvPr/>
        </p:nvSpPr>
        <p:spPr>
          <a:xfrm>
            <a:off x="935508" y="2058019"/>
            <a:ext cx="23015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CA" sz="1400" dirty="0"/>
              <a:t>Negotiate, draft and review all research-related agreements with public and/or private sponsors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4267810" y="1414693"/>
            <a:ext cx="16719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CA" sz="1400" dirty="0"/>
              <a:t>Manage Concordia’s research output intellectual property (IP) portfolio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83453" y="2472991"/>
            <a:ext cx="18247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CA" sz="1400" dirty="0"/>
              <a:t>Assist in identifying potential partners and developing relationships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4102" y="4931232"/>
            <a:ext cx="29833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CA" sz="1400" dirty="0"/>
              <a:t>Provide guidance regarding research agreements (MTAs, NDAs, R&amp;D contracts etc.), IP, and technology transfer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4525154" y="3793105"/>
            <a:ext cx="4038476" cy="2046383"/>
            <a:chOff x="4525154" y="3793105"/>
            <a:chExt cx="4038476" cy="2046383"/>
          </a:xfrm>
        </p:grpSpPr>
        <p:grpSp>
          <p:nvGrpSpPr>
            <p:cNvPr id="118" name="Group 117"/>
            <p:cNvGrpSpPr/>
            <p:nvPr/>
          </p:nvGrpSpPr>
          <p:grpSpPr>
            <a:xfrm>
              <a:off x="5077325" y="3793105"/>
              <a:ext cx="3486305" cy="2046383"/>
              <a:chOff x="2857500" y="824959"/>
              <a:chExt cx="4253879" cy="2496931"/>
            </a:xfrm>
          </p:grpSpPr>
          <p:cxnSp>
            <p:nvCxnSpPr>
              <p:cNvPr id="119" name="Straight Connector 118"/>
              <p:cNvCxnSpPr/>
              <p:nvPr/>
            </p:nvCxnSpPr>
            <p:spPr bwMode="auto">
              <a:xfrm>
                <a:off x="3625180" y="3320787"/>
                <a:ext cx="2872280" cy="56"/>
              </a:xfrm>
              <a:prstGeom prst="line">
                <a:avLst/>
              </a:prstGeom>
              <a:solidFill>
                <a:srgbClr val="D2B8BA"/>
              </a:solidFill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0" name="Arc 119"/>
              <p:cNvSpPr/>
              <p:nvPr/>
            </p:nvSpPr>
            <p:spPr bwMode="auto">
              <a:xfrm>
                <a:off x="5909510" y="2120024"/>
                <a:ext cx="1201869" cy="1201866"/>
              </a:xfrm>
              <a:prstGeom prst="arc">
                <a:avLst>
                  <a:gd name="adj1" fmla="val 15982402"/>
                  <a:gd name="adj2" fmla="val 5476721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121" name="Arc 120"/>
              <p:cNvSpPr/>
              <p:nvPr/>
            </p:nvSpPr>
            <p:spPr bwMode="auto">
              <a:xfrm>
                <a:off x="4917791" y="824959"/>
                <a:ext cx="1697730" cy="1697730"/>
              </a:xfrm>
              <a:prstGeom prst="arc">
                <a:avLst>
                  <a:gd name="adj1" fmla="val 10586957"/>
                  <a:gd name="adj2" fmla="val 1846509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122" name="Arc 121"/>
              <p:cNvSpPr/>
              <p:nvPr/>
            </p:nvSpPr>
            <p:spPr bwMode="auto">
              <a:xfrm>
                <a:off x="3809324" y="1253451"/>
                <a:ext cx="1108467" cy="1108467"/>
              </a:xfrm>
              <a:prstGeom prst="arc">
                <a:avLst>
                  <a:gd name="adj1" fmla="val 10517357"/>
                  <a:gd name="adj2" fmla="val 21051281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  <p:sp>
            <p:nvSpPr>
              <p:cNvPr id="123" name="Arc 122"/>
              <p:cNvSpPr/>
              <p:nvPr/>
            </p:nvSpPr>
            <p:spPr bwMode="auto">
              <a:xfrm>
                <a:off x="2857500" y="1804770"/>
                <a:ext cx="1517120" cy="1517120"/>
              </a:xfrm>
              <a:prstGeom prst="arc">
                <a:avLst>
                  <a:gd name="adj1" fmla="val 5360412"/>
                  <a:gd name="adj2" fmla="val 17212454"/>
                </a:avLst>
              </a:prstGeom>
              <a:noFill/>
              <a:ln w="41275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4525154" y="4683245"/>
              <a:ext cx="552171" cy="588499"/>
              <a:chOff x="4525154" y="4683245"/>
              <a:chExt cx="552171" cy="588499"/>
            </a:xfrm>
          </p:grpSpPr>
          <p:cxnSp>
            <p:nvCxnSpPr>
              <p:cNvPr id="108" name="Straight Connector 107"/>
              <p:cNvCxnSpPr/>
              <p:nvPr/>
            </p:nvCxnSpPr>
            <p:spPr bwMode="auto">
              <a:xfrm flipH="1">
                <a:off x="4632537" y="5271744"/>
                <a:ext cx="444788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8233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09" name="Group 108"/>
              <p:cNvGrpSpPr/>
              <p:nvPr/>
            </p:nvGrpSpPr>
            <p:grpSpPr>
              <a:xfrm>
                <a:off x="4525154" y="4683245"/>
                <a:ext cx="240281" cy="588499"/>
                <a:chOff x="1966156" y="2899058"/>
                <a:chExt cx="240281" cy="588499"/>
              </a:xfrm>
            </p:grpSpPr>
            <p:cxnSp>
              <p:nvCxnSpPr>
                <p:cNvPr id="110" name="Straight Connector 109"/>
                <p:cNvCxnSpPr/>
                <p:nvPr/>
              </p:nvCxnSpPr>
              <p:spPr bwMode="auto">
                <a:xfrm flipV="1">
                  <a:off x="1966156" y="2899058"/>
                  <a:ext cx="0" cy="471058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1" name="Arc 110"/>
                <p:cNvSpPr/>
                <p:nvPr/>
              </p:nvSpPr>
              <p:spPr bwMode="auto">
                <a:xfrm rot="16200000" flipH="1">
                  <a:off x="1966156" y="3247276"/>
                  <a:ext cx="240281" cy="240281"/>
                </a:xfrm>
                <a:prstGeom prst="arc">
                  <a:avLst/>
                </a:prstGeom>
                <a:noFill/>
                <a:ln w="25400" cap="flat" cmpd="sng" algn="ctr">
                  <a:solidFill>
                    <a:srgbClr val="78233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/>
                  </a:endParaRPr>
                </a:p>
              </p:txBody>
            </p:sp>
          </p:grpSp>
        </p:grpSp>
      </p:grpSp>
      <p:sp>
        <p:nvSpPr>
          <p:cNvPr id="13" name="Rectangle 12"/>
          <p:cNvSpPr/>
          <p:nvPr/>
        </p:nvSpPr>
        <p:spPr>
          <a:xfrm>
            <a:off x="5421443" y="4887446"/>
            <a:ext cx="2928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CA" sz="1400" dirty="0"/>
              <a:t>Assist in partnership project funding proposal development and review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D2EBE74-CB60-2341-B81B-D8DC3A2B3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815752"/>
          </a:xfrm>
        </p:spPr>
        <p:txBody>
          <a:bodyPr/>
          <a:lstStyle/>
          <a:p>
            <a:pPr algn="ctr"/>
            <a:r>
              <a:rPr lang="en-US" sz="2800" dirty="0"/>
              <a:t>Why Collaborate with Industry?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179512" y="980728"/>
            <a:ext cx="896448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200">
                <a:solidFill>
                  <a:schemeClr val="tx1"/>
                </a:solidFill>
                <a:latin typeface="Arial"/>
                <a:ea typeface="ＭＳ Ｐゴシック" pitchFamily="-32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Arial"/>
                <a:ea typeface="ＭＳ Ｐゴシック" pitchFamily="-32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Arial"/>
                <a:ea typeface="ＭＳ Ｐゴシック" pitchFamily="-32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Arial"/>
                <a:ea typeface="ＭＳ Ｐゴシック" pitchFamily="-32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3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3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3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32" charset="-128"/>
              </a:defRPr>
            </a:lvl9pPr>
          </a:lstStyle>
          <a:p>
            <a:pPr marL="0" indent="0">
              <a:buNone/>
            </a:pPr>
            <a:endParaRPr lang="en-CA" sz="1600" kern="0" dirty="0"/>
          </a:p>
          <a:p>
            <a:pPr>
              <a:lnSpc>
                <a:spcPct val="110000"/>
              </a:lnSpc>
            </a:pPr>
            <a:r>
              <a:rPr lang="en-CA" sz="1900" kern="0" dirty="0"/>
              <a:t>R&amp;D collaborations between university and industry are a key driver of innovation and the nation’s economy</a:t>
            </a:r>
          </a:p>
          <a:p>
            <a:pPr>
              <a:lnSpc>
                <a:spcPct val="110000"/>
              </a:lnSpc>
            </a:pPr>
            <a:endParaRPr lang="en-CA" sz="1900" kern="0" dirty="0"/>
          </a:p>
          <a:p>
            <a:pPr>
              <a:lnSpc>
                <a:spcPct val="110000"/>
              </a:lnSpc>
            </a:pPr>
            <a:r>
              <a:rPr lang="en-CA" sz="1900" b="1" kern="0" dirty="0"/>
              <a:t>Governments</a:t>
            </a:r>
            <a:r>
              <a:rPr lang="en-CA" sz="1900" kern="0" dirty="0"/>
              <a:t> recognizing the importance of these collaborations have developed and expanded a variety of </a:t>
            </a:r>
            <a:r>
              <a:rPr lang="en-CA" sz="1900" b="1" kern="0" dirty="0"/>
              <a:t>partnership</a:t>
            </a:r>
            <a:r>
              <a:rPr lang="en-CA" sz="1900" kern="0" dirty="0"/>
              <a:t> </a:t>
            </a:r>
            <a:r>
              <a:rPr lang="en-CA" sz="1900" b="1" kern="0" dirty="0"/>
              <a:t>funding programs</a:t>
            </a:r>
            <a:endParaRPr lang="en-CA" sz="1900" kern="0" dirty="0"/>
          </a:p>
          <a:p>
            <a:pPr>
              <a:lnSpc>
                <a:spcPct val="110000"/>
              </a:lnSpc>
            </a:pPr>
            <a:endParaRPr lang="en-CA" sz="1900" kern="0" dirty="0"/>
          </a:p>
          <a:p>
            <a:pPr>
              <a:lnSpc>
                <a:spcPct val="110000"/>
              </a:lnSpc>
            </a:pPr>
            <a:r>
              <a:rPr lang="en-CA" sz="1900" kern="0" dirty="0"/>
              <a:t>Some of the many benefits to </a:t>
            </a:r>
            <a:r>
              <a:rPr lang="en-CA" sz="1900" b="1" kern="0" dirty="0"/>
              <a:t>companies</a:t>
            </a:r>
            <a:r>
              <a:rPr lang="en-CA" sz="1900" kern="0" dirty="0"/>
              <a:t> include: intellectual and financial leveraging, opportunity to participate in the training of HQP, access to specialized infrastructure and expertise</a:t>
            </a:r>
          </a:p>
          <a:p>
            <a:pPr marL="0" indent="0">
              <a:lnSpc>
                <a:spcPct val="110000"/>
              </a:lnSpc>
              <a:buNone/>
            </a:pPr>
            <a:endParaRPr lang="en-CA" sz="1900" kern="0" dirty="0"/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CA" sz="1900" b="1" kern="0" dirty="0"/>
              <a:t>Benefits</a:t>
            </a:r>
            <a:r>
              <a:rPr lang="en-CA" sz="1900" kern="0" dirty="0"/>
              <a:t> to Universities include:</a:t>
            </a:r>
          </a:p>
          <a:p>
            <a:pPr marL="982980">
              <a:buFont typeface="+mj-lt"/>
              <a:buAutoNum type="arabicPeriod"/>
            </a:pPr>
            <a:r>
              <a:rPr lang="en-CA" sz="1900" kern="0" dirty="0"/>
              <a:t>Opportunities to work on </a:t>
            </a:r>
            <a:r>
              <a:rPr lang="en-CA" sz="1900" b="1" kern="0" dirty="0"/>
              <a:t>applied, cutting-edge, research topics</a:t>
            </a:r>
            <a:endParaRPr lang="en-CA" sz="1900" kern="0" dirty="0"/>
          </a:p>
          <a:p>
            <a:pPr marL="982980">
              <a:buFont typeface="+mj-lt"/>
              <a:buAutoNum type="arabicPeriod"/>
            </a:pPr>
            <a:r>
              <a:rPr lang="en-CA" sz="1900" kern="0" dirty="0"/>
              <a:t>Access to broader spectrum of </a:t>
            </a:r>
            <a:r>
              <a:rPr lang="en-CA" sz="1900" b="1" kern="0" dirty="0"/>
              <a:t>research funding </a:t>
            </a:r>
            <a:r>
              <a:rPr lang="en-CA" sz="1900" kern="0" dirty="0"/>
              <a:t>opportunities</a:t>
            </a:r>
          </a:p>
          <a:p>
            <a:pPr marL="982980">
              <a:buFont typeface="+mj-lt"/>
              <a:buAutoNum type="arabicPeriod"/>
            </a:pPr>
            <a:r>
              <a:rPr lang="en-CA" sz="1900" b="1" kern="0" dirty="0"/>
              <a:t>Students</a:t>
            </a:r>
            <a:r>
              <a:rPr lang="en-CA" sz="1900" kern="0" dirty="0"/>
              <a:t> have the opportunity to </a:t>
            </a:r>
            <a:r>
              <a:rPr lang="en-CA" sz="1900" b="1" kern="0" dirty="0"/>
              <a:t>work with, and learn from, industry experts</a:t>
            </a:r>
          </a:p>
          <a:p>
            <a:pPr marL="982980">
              <a:buFont typeface="+mj-lt"/>
              <a:buAutoNum type="arabicPeriod"/>
            </a:pPr>
            <a:r>
              <a:rPr lang="en-CA" sz="1900" b="1" kern="0" dirty="0"/>
              <a:t>Organizational reputational growth </a:t>
            </a:r>
            <a:r>
              <a:rPr lang="en-CA" sz="1900" kern="0" dirty="0"/>
              <a:t>through long-term relationships with strategic R&amp;D partners</a:t>
            </a:r>
          </a:p>
          <a:p>
            <a:pPr marL="274320" indent="0">
              <a:buNone/>
            </a:pPr>
            <a:r>
              <a:rPr lang="en-CA" sz="1600" kern="0" dirty="0"/>
              <a:t>	</a:t>
            </a:r>
          </a:p>
          <a:p>
            <a:pPr marL="0" indent="0">
              <a:buNone/>
            </a:pPr>
            <a:endParaRPr lang="en-CA" sz="1400" kern="0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2A5EC32-D6E6-3D46-B7D0-2EAB89D06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3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2812"/>
            <a:ext cx="7772400" cy="527720"/>
          </a:xfrm>
        </p:spPr>
        <p:txBody>
          <a:bodyPr/>
          <a:lstStyle/>
          <a:p>
            <a:pPr algn="ctr"/>
            <a:r>
              <a:rPr lang="en-US" sz="2800" dirty="0"/>
              <a:t>Relationship Building</a:t>
            </a:r>
            <a:br>
              <a:rPr lang="en-US" sz="2800" dirty="0"/>
            </a:br>
            <a:br>
              <a:rPr lang="en-CA" sz="2800" dirty="0">
                <a:solidFill>
                  <a:schemeClr val="tx1"/>
                </a:solidFill>
              </a:rPr>
            </a:br>
            <a:endParaRPr lang="en-US" sz="2800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1115616" y="1124744"/>
            <a:ext cx="829356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200">
                <a:solidFill>
                  <a:schemeClr val="tx1"/>
                </a:solidFill>
                <a:latin typeface="Arial"/>
                <a:ea typeface="ＭＳ Ｐゴシック" pitchFamily="-32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000">
                <a:solidFill>
                  <a:schemeClr val="tx1"/>
                </a:solidFill>
                <a:latin typeface="Arial"/>
                <a:ea typeface="ＭＳ Ｐゴシック" pitchFamily="-32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000">
                <a:solidFill>
                  <a:schemeClr val="tx1"/>
                </a:solidFill>
                <a:latin typeface="Arial"/>
                <a:ea typeface="ＭＳ Ｐゴシック" pitchFamily="-32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000">
                <a:solidFill>
                  <a:schemeClr val="tx1"/>
                </a:solidFill>
                <a:latin typeface="Arial"/>
                <a:ea typeface="ＭＳ Ｐゴシック" pitchFamily="-32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3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3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3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32" charset="-128"/>
              </a:defRPr>
            </a:lvl9pPr>
          </a:lstStyle>
          <a:p>
            <a:pPr marL="45720" indent="0">
              <a:buFont typeface="Wingdings" charset="0"/>
              <a:buNone/>
            </a:pPr>
            <a:r>
              <a:rPr lang="en-CA" sz="1600" kern="0" dirty="0"/>
              <a:t>A few tools to get started in building relationships with industrial partners are:  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8572936"/>
              </p:ext>
            </p:extLst>
          </p:nvPr>
        </p:nvGraphicFramePr>
        <p:xfrm>
          <a:off x="1259632" y="1916832"/>
          <a:ext cx="6840760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57DF991-ED67-BC4F-844B-E5468720C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804004"/>
          </a:xfrm>
        </p:spPr>
        <p:txBody>
          <a:bodyPr/>
          <a:lstStyle/>
          <a:p>
            <a:pPr algn="ctr"/>
            <a:r>
              <a:rPr lang="en-CA" sz="2800" dirty="0"/>
              <a:t>Evolution of R&amp;D Relationships and Programs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6467698"/>
              </p:ext>
            </p:extLst>
          </p:nvPr>
        </p:nvGraphicFramePr>
        <p:xfrm>
          <a:off x="-324544" y="980728"/>
          <a:ext cx="9125239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/>
          <p:cNvSpPr/>
          <p:nvPr/>
        </p:nvSpPr>
        <p:spPr>
          <a:xfrm>
            <a:off x="1162357" y="4799410"/>
            <a:ext cx="3000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1100" b="1" dirty="0">
                <a:solidFill>
                  <a:srgbClr val="0070C0"/>
                </a:solidFill>
                <a:latin typeface="GillSans Bold"/>
              </a:rPr>
              <a:t>   </a:t>
            </a: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4B8E89A-E7BC-9A43-84EC-9EF603E8D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8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66" y="54591"/>
            <a:ext cx="7772400" cy="815752"/>
          </a:xfrm>
        </p:spPr>
        <p:txBody>
          <a:bodyPr/>
          <a:lstStyle/>
          <a:p>
            <a:pPr algn="ctr"/>
            <a:r>
              <a:rPr lang="en-CA" sz="2800" dirty="0"/>
              <a:t>CONTACT US: </a:t>
            </a:r>
            <a:br>
              <a:rPr lang="en-CA" sz="2800" dirty="0"/>
            </a:br>
            <a:endParaRPr lang="en-US" sz="2800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345214214"/>
              </p:ext>
            </p:extLst>
          </p:nvPr>
        </p:nvGraphicFramePr>
        <p:xfrm>
          <a:off x="554588" y="692696"/>
          <a:ext cx="817884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BE8D526-0D18-C34D-A767-BA2B5882F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6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66" y="54591"/>
            <a:ext cx="7772400" cy="815752"/>
          </a:xfrm>
        </p:spPr>
        <p:txBody>
          <a:bodyPr/>
          <a:lstStyle/>
          <a:p>
            <a:pPr algn="ctr"/>
            <a:r>
              <a:rPr lang="en-CA" sz="2800" dirty="0"/>
              <a:t>CONTACT US: </a:t>
            </a:r>
            <a:br>
              <a:rPr lang="en-CA" sz="2800" dirty="0"/>
            </a:br>
            <a:endParaRPr lang="en-US" sz="2800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349238652"/>
              </p:ext>
            </p:extLst>
          </p:nvPr>
        </p:nvGraphicFramePr>
        <p:xfrm>
          <a:off x="554588" y="692696"/>
          <a:ext cx="817884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0593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ROforNFH_Aug30_ppttemplat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rdia-PPT">
      <a:majorFont>
        <a:latin typeface="GillSans Bold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32" charset="0"/>
          </a:defRPr>
        </a:defPPr>
      </a:lstStyle>
    </a:lnDef>
  </a:objectDefaults>
  <a:extraClrSchemeLst>
    <a:extraClrScheme>
      <a:clrScheme name="Concordia-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ordia-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ordia-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ordia-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ordia-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ordia-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ordia-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oncordia-PP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Concordia-PPT">
    <a:majorFont>
      <a:latin typeface="GillSans Bold"/>
      <a:ea typeface=""/>
      <a:cs typeface=""/>
    </a:majorFont>
    <a:minorFont>
      <a:latin typeface="Gill San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339</TotalTime>
  <Words>474</Words>
  <Application>Microsoft Macintosh PowerPoint</Application>
  <PresentationFormat>On-screen Show (4:3)</PresentationFormat>
  <Paragraphs>125</Paragraphs>
  <Slides>9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 Bold</vt:lpstr>
      <vt:lpstr>Arial</vt:lpstr>
      <vt:lpstr>Calibri</vt:lpstr>
      <vt:lpstr>Gill Sans</vt:lpstr>
      <vt:lpstr>GillSans Bold</vt:lpstr>
      <vt:lpstr>Times</vt:lpstr>
      <vt:lpstr>Wingdings</vt:lpstr>
      <vt:lpstr>ROforNFH_Aug30_ppttemplate</vt:lpstr>
      <vt:lpstr>Research Orientation for New Faculty Hires</vt:lpstr>
      <vt:lpstr>Research Support at Concordia</vt:lpstr>
      <vt:lpstr>Services Provided by the RPI</vt:lpstr>
      <vt:lpstr>Why Collaborate with Industry?</vt:lpstr>
      <vt:lpstr>Relationship Building  </vt:lpstr>
      <vt:lpstr>Evolution of R&amp;D Relationships and Programs</vt:lpstr>
      <vt:lpstr>CONTACT US:  </vt:lpstr>
      <vt:lpstr>CONTACT US: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Orientation for New Faculty Hires</dc:title>
  <dc:creator>Kingf00</dc:creator>
  <cp:lastModifiedBy>Karan Singh</cp:lastModifiedBy>
  <cp:revision>49</cp:revision>
  <dcterms:created xsi:type="dcterms:W3CDTF">2016-06-27T20:25:28Z</dcterms:created>
  <dcterms:modified xsi:type="dcterms:W3CDTF">2020-08-24T20:53:44Z</dcterms:modified>
</cp:coreProperties>
</file>