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4"/>
  </p:sldMasterIdLst>
  <p:notesMasterIdLst>
    <p:notesMasterId r:id="rId29"/>
  </p:notesMasterIdLst>
  <p:sldIdLst>
    <p:sldId id="264" r:id="rId5"/>
    <p:sldId id="658" r:id="rId6"/>
    <p:sldId id="622" r:id="rId7"/>
    <p:sldId id="655" r:id="rId8"/>
    <p:sldId id="654" r:id="rId9"/>
    <p:sldId id="649" r:id="rId10"/>
    <p:sldId id="653" r:id="rId11"/>
    <p:sldId id="657" r:id="rId12"/>
    <p:sldId id="626" r:id="rId13"/>
    <p:sldId id="627" r:id="rId14"/>
    <p:sldId id="629" r:id="rId15"/>
    <p:sldId id="630" r:id="rId16"/>
    <p:sldId id="659" r:id="rId17"/>
    <p:sldId id="632" r:id="rId18"/>
    <p:sldId id="633" r:id="rId19"/>
    <p:sldId id="634" r:id="rId20"/>
    <p:sldId id="635" r:id="rId21"/>
    <p:sldId id="637" r:id="rId22"/>
    <p:sldId id="636" r:id="rId23"/>
    <p:sldId id="640" r:id="rId24"/>
    <p:sldId id="644" r:id="rId25"/>
    <p:sldId id="645" r:id="rId26"/>
    <p:sldId id="646" r:id="rId27"/>
    <p:sldId id="260" r:id="rId28"/>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25"/>
    <a:srgbClr val="A50021"/>
    <a:srgbClr val="FFC081"/>
    <a:srgbClr val="FFB265"/>
    <a:srgbClr val="F60069"/>
    <a:srgbClr val="D2005A"/>
    <a:srgbClr val="B0004B"/>
    <a:srgbClr val="9A0042"/>
    <a:srgbClr val="860039"/>
    <a:srgbClr val="FFA7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C4397-E4B4-4139-8C3B-2A53D5D59EFE}" v="191" dt="2021-08-10T05:01:19.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2009" autoAdjust="0"/>
  </p:normalViewPr>
  <p:slideViewPr>
    <p:cSldViewPr snapToGrid="0">
      <p:cViewPr varScale="1">
        <p:scale>
          <a:sx n="86" d="100"/>
          <a:sy n="86" d="100"/>
        </p:scale>
        <p:origin x="312" y="5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image" Target="../media/image7.jp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5"/>
          <c:y val="0"/>
          <c:w val="0.62083333333333335"/>
          <c:h val="0.93125000000000002"/>
        </c:manualLayout>
      </c:layout>
      <c:pieChart>
        <c:varyColors val="1"/>
        <c:ser>
          <c:idx val="0"/>
          <c:order val="0"/>
          <c:spPr>
            <a:blipFill>
              <a:blip xmlns:r="http://schemas.openxmlformats.org/officeDocument/2006/relationships" r:embed="rId3"/>
              <a:stretch>
                <a:fillRect/>
              </a:stretch>
            </a:blipFill>
          </c:spPr>
          <c:dPt>
            <c:idx val="0"/>
            <c:bubble3D val="0"/>
            <c:spPr>
              <a:blipFill>
                <a:blip xmlns:r="http://schemas.openxmlformats.org/officeDocument/2006/relationships" r:embed="rId3"/>
                <a:stretch>
                  <a:fillRect/>
                </a:stretch>
              </a:blipFill>
              <a:ln w="19050">
                <a:solidFill>
                  <a:schemeClr val="lt1"/>
                </a:solidFill>
              </a:ln>
              <a:effectLst/>
            </c:spPr>
            <c:extLst>
              <c:ext xmlns:c16="http://schemas.microsoft.com/office/drawing/2014/chart" uri="{C3380CC4-5D6E-409C-BE32-E72D297353CC}">
                <c16:uniqueId val="{00000001-6101-4D9B-9688-FB58AF8211E8}"/>
              </c:ext>
            </c:extLst>
          </c:dPt>
          <c:dPt>
            <c:idx val="1"/>
            <c:bubble3D val="0"/>
            <c:spPr>
              <a:noFill/>
              <a:ln w="19050">
                <a:solidFill>
                  <a:schemeClr val="lt1"/>
                </a:solidFill>
              </a:ln>
              <a:effectLst/>
            </c:spPr>
            <c:extLst>
              <c:ext xmlns:c16="http://schemas.microsoft.com/office/drawing/2014/chart" uri="{C3380CC4-5D6E-409C-BE32-E72D297353CC}">
                <c16:uniqueId val="{00000004-D42B-440D-AAB3-EC7729D5EE79}"/>
              </c:ext>
            </c:extLst>
          </c:dPt>
          <c:cat>
            <c:strRef>
              <c:f>Sheet1!$A$2:$A$5</c:f>
              <c:strCache>
                <c:ptCount val="2"/>
                <c:pt idx="0">
                  <c:v>1st Qtr</c:v>
                </c:pt>
                <c:pt idx="1">
                  <c:v>2nd Qtr</c:v>
                </c:pt>
              </c:strCache>
              <c:extLst/>
            </c:strRef>
          </c:cat>
          <c:val>
            <c:numRef>
              <c:f>Sheet1!$B$2:$B$5</c:f>
              <c:numCache>
                <c:formatCode>General</c:formatCode>
                <c:ptCount val="2"/>
                <c:pt idx="0">
                  <c:v>30</c:v>
                </c:pt>
                <c:pt idx="1">
                  <c:v>1</c:v>
                </c:pt>
              </c:numCache>
              <c:extLst/>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6="http://schemas.microsoft.com/office/drawing/2014/chart" uri="{C3380CC4-5D6E-409C-BE32-E72D297353CC}">
              <c16:uniqueId val="{00000000-D42B-440D-AAB3-EC7729D5EE79}"/>
            </c:ext>
          </c:extLst>
        </c:ser>
        <c:dLbls>
          <c:showLegendKey val="0"/>
          <c:showVal val="0"/>
          <c:showCatName val="0"/>
          <c:showSerName val="0"/>
          <c:showPercent val="0"/>
          <c:showBubbleSize val="0"/>
          <c:showLeaderLines val="1"/>
        </c:dLbls>
        <c:firstSliceAng val="27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17B649-F888-4CE9-9849-E9C686F56305}"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279189CA-D4DC-4B9A-B290-8832CDE3B8BD}">
      <dgm:prSet/>
      <dgm:spPr>
        <a:solidFill>
          <a:srgbClr val="C40025"/>
        </a:solidFill>
      </dgm:spPr>
      <dgm:t>
        <a:bodyPr/>
        <a:lstStyle/>
        <a:p>
          <a:r>
            <a:rPr lang="en-CA" dirty="0"/>
            <a:t>Fund international research projects</a:t>
          </a:r>
          <a:endParaRPr lang="en-US" dirty="0"/>
        </a:p>
      </dgm:t>
    </dgm:pt>
    <dgm:pt modelId="{312BD935-C1B0-498D-BEEA-581979CC439C}" type="parTrans" cxnId="{2FD6F8BE-F5AF-4E5D-B3F1-20CD7B984462}">
      <dgm:prSet/>
      <dgm:spPr/>
      <dgm:t>
        <a:bodyPr/>
        <a:lstStyle/>
        <a:p>
          <a:endParaRPr lang="en-US"/>
        </a:p>
      </dgm:t>
    </dgm:pt>
    <dgm:pt modelId="{8E6916EC-F7EB-47A8-B095-F85E27D9DE3B}" type="sibTrans" cxnId="{2FD6F8BE-F5AF-4E5D-B3F1-20CD7B984462}">
      <dgm:prSet/>
      <dgm:spPr/>
      <dgm:t>
        <a:bodyPr/>
        <a:lstStyle/>
        <a:p>
          <a:endParaRPr lang="en-US"/>
        </a:p>
      </dgm:t>
    </dgm:pt>
    <dgm:pt modelId="{CCB8CD1E-F9E2-4857-8865-4AF6B3EDAF4C}">
      <dgm:prSet/>
      <dgm:spPr>
        <a:solidFill>
          <a:srgbClr val="C40025"/>
        </a:solidFill>
      </dgm:spPr>
      <dgm:t>
        <a:bodyPr/>
        <a:lstStyle/>
        <a:p>
          <a:r>
            <a:rPr lang="en-CA"/>
            <a:t>Translate</a:t>
          </a:r>
          <a:endParaRPr lang="en-US"/>
        </a:p>
      </dgm:t>
    </dgm:pt>
    <dgm:pt modelId="{D93ABBC0-D8CE-48D0-AEC9-8EED008DE08D}" type="parTrans" cxnId="{EEF786E6-8615-4201-85AA-1C98DD7B80C6}">
      <dgm:prSet/>
      <dgm:spPr/>
      <dgm:t>
        <a:bodyPr/>
        <a:lstStyle/>
        <a:p>
          <a:endParaRPr lang="en-US"/>
        </a:p>
      </dgm:t>
    </dgm:pt>
    <dgm:pt modelId="{D9A274CF-1071-4911-9DB9-68A1EA33D120}" type="sibTrans" cxnId="{EEF786E6-8615-4201-85AA-1C98DD7B80C6}">
      <dgm:prSet/>
      <dgm:spPr/>
      <dgm:t>
        <a:bodyPr/>
        <a:lstStyle/>
        <a:p>
          <a:endParaRPr lang="en-US"/>
        </a:p>
      </dgm:t>
    </dgm:pt>
    <dgm:pt modelId="{EA2BB1C1-D0BE-4136-AEEA-42CEBC9DAB17}">
      <dgm:prSet/>
      <dgm:spPr>
        <a:solidFill>
          <a:srgbClr val="C40025"/>
        </a:solidFill>
      </dgm:spPr>
      <dgm:t>
        <a:bodyPr/>
        <a:lstStyle/>
        <a:p>
          <a:r>
            <a:rPr lang="en-CA"/>
            <a:t>Define department’s priorities or approve projects</a:t>
          </a:r>
          <a:endParaRPr lang="en-US"/>
        </a:p>
      </dgm:t>
    </dgm:pt>
    <dgm:pt modelId="{4CB5B71F-A23F-4FC3-A847-F531088C49F5}" type="parTrans" cxnId="{052000AA-E23D-4306-81D8-E8B51B26E87F}">
      <dgm:prSet/>
      <dgm:spPr/>
      <dgm:t>
        <a:bodyPr/>
        <a:lstStyle/>
        <a:p>
          <a:endParaRPr lang="en-US"/>
        </a:p>
      </dgm:t>
    </dgm:pt>
    <dgm:pt modelId="{3A3D9984-567F-4164-A721-0F848F9F4B3B}" type="sibTrans" cxnId="{052000AA-E23D-4306-81D8-E8B51B26E87F}">
      <dgm:prSet/>
      <dgm:spPr/>
      <dgm:t>
        <a:bodyPr/>
        <a:lstStyle/>
        <a:p>
          <a:endParaRPr lang="en-US"/>
        </a:p>
      </dgm:t>
    </dgm:pt>
    <dgm:pt modelId="{3961C340-ACF4-4F95-B13F-358D9038B945}">
      <dgm:prSet/>
      <dgm:spPr>
        <a:solidFill>
          <a:srgbClr val="C40025"/>
        </a:solidFill>
      </dgm:spPr>
      <dgm:t>
        <a:bodyPr/>
        <a:lstStyle/>
        <a:p>
          <a:r>
            <a:rPr lang="en-CA"/>
            <a:t>Issue visas on behalf of Canada or other countries</a:t>
          </a:r>
          <a:endParaRPr lang="en-US"/>
        </a:p>
      </dgm:t>
    </dgm:pt>
    <dgm:pt modelId="{1E8CEEBF-F8AA-4D1E-AD15-655EE773E3A8}" type="parTrans" cxnId="{74B7C0D6-FFFB-49C5-A464-897E5444E39A}">
      <dgm:prSet/>
      <dgm:spPr/>
      <dgm:t>
        <a:bodyPr/>
        <a:lstStyle/>
        <a:p>
          <a:endParaRPr lang="en-US"/>
        </a:p>
      </dgm:t>
    </dgm:pt>
    <dgm:pt modelId="{2063AB0A-B4EA-4382-BD28-87F24786B35A}" type="sibTrans" cxnId="{74B7C0D6-FFFB-49C5-A464-897E5444E39A}">
      <dgm:prSet/>
      <dgm:spPr/>
      <dgm:t>
        <a:bodyPr/>
        <a:lstStyle/>
        <a:p>
          <a:endParaRPr lang="en-US"/>
        </a:p>
      </dgm:t>
    </dgm:pt>
    <dgm:pt modelId="{EBD24001-9109-453C-81BB-F9BE26847351}">
      <dgm:prSet/>
      <dgm:spPr>
        <a:solidFill>
          <a:srgbClr val="C40025"/>
        </a:solidFill>
      </dgm:spPr>
      <dgm:t>
        <a:bodyPr/>
        <a:lstStyle/>
        <a:p>
          <a:r>
            <a:rPr lang="en-CA"/>
            <a:t>Provide travel agency’s services</a:t>
          </a:r>
          <a:endParaRPr lang="en-US"/>
        </a:p>
      </dgm:t>
    </dgm:pt>
    <dgm:pt modelId="{0BD3DE1A-DBDD-413B-A5D8-8D429A7AD879}" type="parTrans" cxnId="{FBC86A82-9431-443A-AD90-3FA8408EBA52}">
      <dgm:prSet/>
      <dgm:spPr/>
      <dgm:t>
        <a:bodyPr/>
        <a:lstStyle/>
        <a:p>
          <a:endParaRPr lang="en-US"/>
        </a:p>
      </dgm:t>
    </dgm:pt>
    <dgm:pt modelId="{6AF9DF8D-FF1F-4F9C-9955-A5BE57963B44}" type="sibTrans" cxnId="{FBC86A82-9431-443A-AD90-3FA8408EBA52}">
      <dgm:prSet/>
      <dgm:spPr/>
      <dgm:t>
        <a:bodyPr/>
        <a:lstStyle/>
        <a:p>
          <a:endParaRPr lang="en-US"/>
        </a:p>
      </dgm:t>
    </dgm:pt>
    <dgm:pt modelId="{55EF0E2E-F4A7-4D21-B3B1-FD67B3B515EF}">
      <dgm:prSet/>
      <dgm:spPr>
        <a:solidFill>
          <a:srgbClr val="C40025"/>
        </a:solidFill>
      </dgm:spPr>
      <dgm:t>
        <a:bodyPr/>
        <a:lstStyle/>
        <a:p>
          <a:r>
            <a:rPr lang="en-CA" dirty="0"/>
            <a:t>Issues related to international students’ admission or advice </a:t>
          </a:r>
          <a:endParaRPr lang="en-US" dirty="0"/>
        </a:p>
      </dgm:t>
    </dgm:pt>
    <dgm:pt modelId="{A846874E-5DAD-461D-8ABB-38C00F0DAD7E}" type="parTrans" cxnId="{1F5AB991-7196-497F-A3CD-D656F1DA4DAD}">
      <dgm:prSet/>
      <dgm:spPr/>
      <dgm:t>
        <a:bodyPr/>
        <a:lstStyle/>
        <a:p>
          <a:endParaRPr lang="en-US"/>
        </a:p>
      </dgm:t>
    </dgm:pt>
    <dgm:pt modelId="{772ECE43-61E7-496D-8889-80CEE45E6451}" type="sibTrans" cxnId="{1F5AB991-7196-497F-A3CD-D656F1DA4DAD}">
      <dgm:prSet/>
      <dgm:spPr/>
      <dgm:t>
        <a:bodyPr/>
        <a:lstStyle/>
        <a:p>
          <a:endParaRPr lang="en-US"/>
        </a:p>
      </dgm:t>
    </dgm:pt>
    <dgm:pt modelId="{1BA1E936-91BA-4D0A-9DF1-3C0A5120718E}" type="pres">
      <dgm:prSet presAssocID="{2F17B649-F888-4CE9-9849-E9C686F56305}" presName="linear" presStyleCnt="0">
        <dgm:presLayoutVars>
          <dgm:animLvl val="lvl"/>
          <dgm:resizeHandles val="exact"/>
        </dgm:presLayoutVars>
      </dgm:prSet>
      <dgm:spPr/>
    </dgm:pt>
    <dgm:pt modelId="{5F4F239A-5880-44D4-B4F6-8B9854016CC6}" type="pres">
      <dgm:prSet presAssocID="{279189CA-D4DC-4B9A-B290-8832CDE3B8BD}" presName="parentText" presStyleLbl="node1" presStyleIdx="0" presStyleCnt="6">
        <dgm:presLayoutVars>
          <dgm:chMax val="0"/>
          <dgm:bulletEnabled val="1"/>
        </dgm:presLayoutVars>
      </dgm:prSet>
      <dgm:spPr/>
    </dgm:pt>
    <dgm:pt modelId="{A49F50D7-AEA6-4D91-B21E-7C0AF8B843D6}" type="pres">
      <dgm:prSet presAssocID="{8E6916EC-F7EB-47A8-B095-F85E27D9DE3B}" presName="spacer" presStyleCnt="0"/>
      <dgm:spPr/>
    </dgm:pt>
    <dgm:pt modelId="{AE4DECA4-800A-414A-A6E0-C3A68697D464}" type="pres">
      <dgm:prSet presAssocID="{CCB8CD1E-F9E2-4857-8865-4AF6B3EDAF4C}" presName="parentText" presStyleLbl="node1" presStyleIdx="1" presStyleCnt="6">
        <dgm:presLayoutVars>
          <dgm:chMax val="0"/>
          <dgm:bulletEnabled val="1"/>
        </dgm:presLayoutVars>
      </dgm:prSet>
      <dgm:spPr/>
    </dgm:pt>
    <dgm:pt modelId="{4407DE01-29FA-4A7A-B53D-C0A6F0B02A27}" type="pres">
      <dgm:prSet presAssocID="{D9A274CF-1071-4911-9DB9-68A1EA33D120}" presName="spacer" presStyleCnt="0"/>
      <dgm:spPr/>
    </dgm:pt>
    <dgm:pt modelId="{3005D18A-6D29-4FCB-9637-6A27036752BA}" type="pres">
      <dgm:prSet presAssocID="{EA2BB1C1-D0BE-4136-AEEA-42CEBC9DAB17}" presName="parentText" presStyleLbl="node1" presStyleIdx="2" presStyleCnt="6">
        <dgm:presLayoutVars>
          <dgm:chMax val="0"/>
          <dgm:bulletEnabled val="1"/>
        </dgm:presLayoutVars>
      </dgm:prSet>
      <dgm:spPr/>
    </dgm:pt>
    <dgm:pt modelId="{14906C28-D112-4689-888B-1D415AE92AD1}" type="pres">
      <dgm:prSet presAssocID="{3A3D9984-567F-4164-A721-0F848F9F4B3B}" presName="spacer" presStyleCnt="0"/>
      <dgm:spPr/>
    </dgm:pt>
    <dgm:pt modelId="{01175EC6-66CC-44C7-8DAB-7A35E8368522}" type="pres">
      <dgm:prSet presAssocID="{3961C340-ACF4-4F95-B13F-358D9038B945}" presName="parentText" presStyleLbl="node1" presStyleIdx="3" presStyleCnt="6">
        <dgm:presLayoutVars>
          <dgm:chMax val="0"/>
          <dgm:bulletEnabled val="1"/>
        </dgm:presLayoutVars>
      </dgm:prSet>
      <dgm:spPr/>
    </dgm:pt>
    <dgm:pt modelId="{1084C49F-6ABB-46A7-AF7B-E93ACFF082BF}" type="pres">
      <dgm:prSet presAssocID="{2063AB0A-B4EA-4382-BD28-87F24786B35A}" presName="spacer" presStyleCnt="0"/>
      <dgm:spPr/>
    </dgm:pt>
    <dgm:pt modelId="{C245B6A7-790B-427F-A865-C1BDF23BABBF}" type="pres">
      <dgm:prSet presAssocID="{EBD24001-9109-453C-81BB-F9BE26847351}" presName="parentText" presStyleLbl="node1" presStyleIdx="4" presStyleCnt="6">
        <dgm:presLayoutVars>
          <dgm:chMax val="0"/>
          <dgm:bulletEnabled val="1"/>
        </dgm:presLayoutVars>
      </dgm:prSet>
      <dgm:spPr/>
    </dgm:pt>
    <dgm:pt modelId="{A4031D80-EAEE-466B-9E54-C7D6352DC1CF}" type="pres">
      <dgm:prSet presAssocID="{6AF9DF8D-FF1F-4F9C-9955-A5BE57963B44}" presName="spacer" presStyleCnt="0"/>
      <dgm:spPr/>
    </dgm:pt>
    <dgm:pt modelId="{F2C0B077-272A-4D03-A6FC-9B0371A20779}" type="pres">
      <dgm:prSet presAssocID="{55EF0E2E-F4A7-4D21-B3B1-FD67B3B515EF}" presName="parentText" presStyleLbl="node1" presStyleIdx="5" presStyleCnt="6">
        <dgm:presLayoutVars>
          <dgm:chMax val="0"/>
          <dgm:bulletEnabled val="1"/>
        </dgm:presLayoutVars>
      </dgm:prSet>
      <dgm:spPr/>
    </dgm:pt>
  </dgm:ptLst>
  <dgm:cxnLst>
    <dgm:cxn modelId="{F86B8E15-76C7-47F0-814C-74B578A15690}" type="presOf" srcId="{279189CA-D4DC-4B9A-B290-8832CDE3B8BD}" destId="{5F4F239A-5880-44D4-B4F6-8B9854016CC6}" srcOrd="0" destOrd="0" presId="urn:microsoft.com/office/officeart/2005/8/layout/vList2"/>
    <dgm:cxn modelId="{F4735B17-22B8-4BC8-99BA-4D6F965B026D}" type="presOf" srcId="{3961C340-ACF4-4F95-B13F-358D9038B945}" destId="{01175EC6-66CC-44C7-8DAB-7A35E8368522}" srcOrd="0" destOrd="0" presId="urn:microsoft.com/office/officeart/2005/8/layout/vList2"/>
    <dgm:cxn modelId="{C0CAD663-C6D7-46CC-979E-D514CE9E6B4B}" type="presOf" srcId="{CCB8CD1E-F9E2-4857-8865-4AF6B3EDAF4C}" destId="{AE4DECA4-800A-414A-A6E0-C3A68697D464}" srcOrd="0" destOrd="0" presId="urn:microsoft.com/office/officeart/2005/8/layout/vList2"/>
    <dgm:cxn modelId="{33B7AE77-A93B-4ED9-9274-340F03365399}" type="presOf" srcId="{EBD24001-9109-453C-81BB-F9BE26847351}" destId="{C245B6A7-790B-427F-A865-C1BDF23BABBF}" srcOrd="0" destOrd="0" presId="urn:microsoft.com/office/officeart/2005/8/layout/vList2"/>
    <dgm:cxn modelId="{FBC86A82-9431-443A-AD90-3FA8408EBA52}" srcId="{2F17B649-F888-4CE9-9849-E9C686F56305}" destId="{EBD24001-9109-453C-81BB-F9BE26847351}" srcOrd="4" destOrd="0" parTransId="{0BD3DE1A-DBDD-413B-A5D8-8D429A7AD879}" sibTransId="{6AF9DF8D-FF1F-4F9C-9955-A5BE57963B44}"/>
    <dgm:cxn modelId="{1F5AB991-7196-497F-A3CD-D656F1DA4DAD}" srcId="{2F17B649-F888-4CE9-9849-E9C686F56305}" destId="{55EF0E2E-F4A7-4D21-B3B1-FD67B3B515EF}" srcOrd="5" destOrd="0" parTransId="{A846874E-5DAD-461D-8ABB-38C00F0DAD7E}" sibTransId="{772ECE43-61E7-496D-8889-80CEE45E6451}"/>
    <dgm:cxn modelId="{052000AA-E23D-4306-81D8-E8B51B26E87F}" srcId="{2F17B649-F888-4CE9-9849-E9C686F56305}" destId="{EA2BB1C1-D0BE-4136-AEEA-42CEBC9DAB17}" srcOrd="2" destOrd="0" parTransId="{4CB5B71F-A23F-4FC3-A847-F531088C49F5}" sibTransId="{3A3D9984-567F-4164-A721-0F848F9F4B3B}"/>
    <dgm:cxn modelId="{2FD6F8BE-F5AF-4E5D-B3F1-20CD7B984462}" srcId="{2F17B649-F888-4CE9-9849-E9C686F56305}" destId="{279189CA-D4DC-4B9A-B290-8832CDE3B8BD}" srcOrd="0" destOrd="0" parTransId="{312BD935-C1B0-498D-BEEA-581979CC439C}" sibTransId="{8E6916EC-F7EB-47A8-B095-F85E27D9DE3B}"/>
    <dgm:cxn modelId="{594D59D2-39E3-4B9F-9C47-8A197E9EBB0F}" type="presOf" srcId="{EA2BB1C1-D0BE-4136-AEEA-42CEBC9DAB17}" destId="{3005D18A-6D29-4FCB-9637-6A27036752BA}" srcOrd="0" destOrd="0" presId="urn:microsoft.com/office/officeart/2005/8/layout/vList2"/>
    <dgm:cxn modelId="{74B7C0D6-FFFB-49C5-A464-897E5444E39A}" srcId="{2F17B649-F888-4CE9-9849-E9C686F56305}" destId="{3961C340-ACF4-4F95-B13F-358D9038B945}" srcOrd="3" destOrd="0" parTransId="{1E8CEEBF-F8AA-4D1E-AD15-655EE773E3A8}" sibTransId="{2063AB0A-B4EA-4382-BD28-87F24786B35A}"/>
    <dgm:cxn modelId="{377447D7-16DA-44E3-9507-733002919F4A}" type="presOf" srcId="{2F17B649-F888-4CE9-9849-E9C686F56305}" destId="{1BA1E936-91BA-4D0A-9DF1-3C0A5120718E}" srcOrd="0" destOrd="0" presId="urn:microsoft.com/office/officeart/2005/8/layout/vList2"/>
    <dgm:cxn modelId="{EEF786E6-8615-4201-85AA-1C98DD7B80C6}" srcId="{2F17B649-F888-4CE9-9849-E9C686F56305}" destId="{CCB8CD1E-F9E2-4857-8865-4AF6B3EDAF4C}" srcOrd="1" destOrd="0" parTransId="{D93ABBC0-D8CE-48D0-AEC9-8EED008DE08D}" sibTransId="{D9A274CF-1071-4911-9DB9-68A1EA33D120}"/>
    <dgm:cxn modelId="{D1DFD2F2-BAC1-4AA2-94D9-2836740F7CF5}" type="presOf" srcId="{55EF0E2E-F4A7-4D21-B3B1-FD67B3B515EF}" destId="{F2C0B077-272A-4D03-A6FC-9B0371A20779}" srcOrd="0" destOrd="0" presId="urn:microsoft.com/office/officeart/2005/8/layout/vList2"/>
    <dgm:cxn modelId="{5AFBFC22-CB6F-49F7-BDF8-ADCAF0368294}" type="presParOf" srcId="{1BA1E936-91BA-4D0A-9DF1-3C0A5120718E}" destId="{5F4F239A-5880-44D4-B4F6-8B9854016CC6}" srcOrd="0" destOrd="0" presId="urn:microsoft.com/office/officeart/2005/8/layout/vList2"/>
    <dgm:cxn modelId="{9B681183-5664-46A0-B325-72652005969D}" type="presParOf" srcId="{1BA1E936-91BA-4D0A-9DF1-3C0A5120718E}" destId="{A49F50D7-AEA6-4D91-B21E-7C0AF8B843D6}" srcOrd="1" destOrd="0" presId="urn:microsoft.com/office/officeart/2005/8/layout/vList2"/>
    <dgm:cxn modelId="{38375753-925F-4710-809F-8B9C8B1C7396}" type="presParOf" srcId="{1BA1E936-91BA-4D0A-9DF1-3C0A5120718E}" destId="{AE4DECA4-800A-414A-A6E0-C3A68697D464}" srcOrd="2" destOrd="0" presId="urn:microsoft.com/office/officeart/2005/8/layout/vList2"/>
    <dgm:cxn modelId="{59B782F5-62FF-4569-8BE3-ECF5C659D5E8}" type="presParOf" srcId="{1BA1E936-91BA-4D0A-9DF1-3C0A5120718E}" destId="{4407DE01-29FA-4A7A-B53D-C0A6F0B02A27}" srcOrd="3" destOrd="0" presId="urn:microsoft.com/office/officeart/2005/8/layout/vList2"/>
    <dgm:cxn modelId="{33637966-B13F-422E-A91B-791BA214657F}" type="presParOf" srcId="{1BA1E936-91BA-4D0A-9DF1-3C0A5120718E}" destId="{3005D18A-6D29-4FCB-9637-6A27036752BA}" srcOrd="4" destOrd="0" presId="urn:microsoft.com/office/officeart/2005/8/layout/vList2"/>
    <dgm:cxn modelId="{DE6D69B9-1433-461F-B3CD-5713BCC8A719}" type="presParOf" srcId="{1BA1E936-91BA-4D0A-9DF1-3C0A5120718E}" destId="{14906C28-D112-4689-888B-1D415AE92AD1}" srcOrd="5" destOrd="0" presId="urn:microsoft.com/office/officeart/2005/8/layout/vList2"/>
    <dgm:cxn modelId="{7F83BE02-1ECF-4FA9-8082-A49AC6337600}" type="presParOf" srcId="{1BA1E936-91BA-4D0A-9DF1-3C0A5120718E}" destId="{01175EC6-66CC-44C7-8DAB-7A35E8368522}" srcOrd="6" destOrd="0" presId="urn:microsoft.com/office/officeart/2005/8/layout/vList2"/>
    <dgm:cxn modelId="{AD6F1D8A-DEC7-4638-816B-4050922F9BB1}" type="presParOf" srcId="{1BA1E936-91BA-4D0A-9DF1-3C0A5120718E}" destId="{1084C49F-6ABB-46A7-AF7B-E93ACFF082BF}" srcOrd="7" destOrd="0" presId="urn:microsoft.com/office/officeart/2005/8/layout/vList2"/>
    <dgm:cxn modelId="{9CCA052D-5409-4B5B-8948-35E5E88BDDE9}" type="presParOf" srcId="{1BA1E936-91BA-4D0A-9DF1-3C0A5120718E}" destId="{C245B6A7-790B-427F-A865-C1BDF23BABBF}" srcOrd="8" destOrd="0" presId="urn:microsoft.com/office/officeart/2005/8/layout/vList2"/>
    <dgm:cxn modelId="{DFF968CF-E27A-45AB-A9FB-21DA30E6484B}" type="presParOf" srcId="{1BA1E936-91BA-4D0A-9DF1-3C0A5120718E}" destId="{A4031D80-EAEE-466B-9E54-C7D6352DC1CF}" srcOrd="9" destOrd="0" presId="urn:microsoft.com/office/officeart/2005/8/layout/vList2"/>
    <dgm:cxn modelId="{A970963A-945E-463D-BD80-055D5AF03153}" type="presParOf" srcId="{1BA1E936-91BA-4D0A-9DF1-3C0A5120718E}" destId="{F2C0B077-272A-4D03-A6FC-9B0371A2077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F239A-5880-44D4-B4F6-8B9854016CC6}">
      <dsp:nvSpPr>
        <dsp:cNvPr id="0" name=""/>
        <dsp:cNvSpPr/>
      </dsp:nvSpPr>
      <dsp:spPr>
        <a:xfrm>
          <a:off x="0" y="88379"/>
          <a:ext cx="4308514" cy="715052"/>
        </a:xfrm>
        <a:prstGeom prst="roundRect">
          <a:avLst/>
        </a:prstGeom>
        <a:solidFill>
          <a:srgbClr val="C4002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Fund international research projects</a:t>
          </a:r>
          <a:endParaRPr lang="en-US" sz="1800" kern="1200" dirty="0"/>
        </a:p>
      </dsp:txBody>
      <dsp:txXfrm>
        <a:off x="34906" y="123285"/>
        <a:ext cx="4238702" cy="645240"/>
      </dsp:txXfrm>
    </dsp:sp>
    <dsp:sp modelId="{AE4DECA4-800A-414A-A6E0-C3A68697D464}">
      <dsp:nvSpPr>
        <dsp:cNvPr id="0" name=""/>
        <dsp:cNvSpPr/>
      </dsp:nvSpPr>
      <dsp:spPr>
        <a:xfrm>
          <a:off x="0" y="855272"/>
          <a:ext cx="4308514" cy="715052"/>
        </a:xfrm>
        <a:prstGeom prst="roundRect">
          <a:avLst/>
        </a:prstGeom>
        <a:solidFill>
          <a:srgbClr val="C4002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Translate</a:t>
          </a:r>
          <a:endParaRPr lang="en-US" sz="1800" kern="1200"/>
        </a:p>
      </dsp:txBody>
      <dsp:txXfrm>
        <a:off x="34906" y="890178"/>
        <a:ext cx="4238702" cy="645240"/>
      </dsp:txXfrm>
    </dsp:sp>
    <dsp:sp modelId="{3005D18A-6D29-4FCB-9637-6A27036752BA}">
      <dsp:nvSpPr>
        <dsp:cNvPr id="0" name=""/>
        <dsp:cNvSpPr/>
      </dsp:nvSpPr>
      <dsp:spPr>
        <a:xfrm>
          <a:off x="0" y="1622165"/>
          <a:ext cx="4308514" cy="715052"/>
        </a:xfrm>
        <a:prstGeom prst="roundRect">
          <a:avLst/>
        </a:prstGeom>
        <a:solidFill>
          <a:srgbClr val="C4002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Define department’s priorities or approve projects</a:t>
          </a:r>
          <a:endParaRPr lang="en-US" sz="1800" kern="1200"/>
        </a:p>
      </dsp:txBody>
      <dsp:txXfrm>
        <a:off x="34906" y="1657071"/>
        <a:ext cx="4238702" cy="645240"/>
      </dsp:txXfrm>
    </dsp:sp>
    <dsp:sp modelId="{01175EC6-66CC-44C7-8DAB-7A35E8368522}">
      <dsp:nvSpPr>
        <dsp:cNvPr id="0" name=""/>
        <dsp:cNvSpPr/>
      </dsp:nvSpPr>
      <dsp:spPr>
        <a:xfrm>
          <a:off x="0" y="2389058"/>
          <a:ext cx="4308514" cy="715052"/>
        </a:xfrm>
        <a:prstGeom prst="roundRect">
          <a:avLst/>
        </a:prstGeom>
        <a:solidFill>
          <a:srgbClr val="C4002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Issue visas on behalf of Canada or other countries</a:t>
          </a:r>
          <a:endParaRPr lang="en-US" sz="1800" kern="1200"/>
        </a:p>
      </dsp:txBody>
      <dsp:txXfrm>
        <a:off x="34906" y="2423964"/>
        <a:ext cx="4238702" cy="645240"/>
      </dsp:txXfrm>
    </dsp:sp>
    <dsp:sp modelId="{C245B6A7-790B-427F-A865-C1BDF23BABBF}">
      <dsp:nvSpPr>
        <dsp:cNvPr id="0" name=""/>
        <dsp:cNvSpPr/>
      </dsp:nvSpPr>
      <dsp:spPr>
        <a:xfrm>
          <a:off x="0" y="3155950"/>
          <a:ext cx="4308514" cy="715052"/>
        </a:xfrm>
        <a:prstGeom prst="roundRect">
          <a:avLst/>
        </a:prstGeom>
        <a:solidFill>
          <a:srgbClr val="C4002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Provide travel agency’s services</a:t>
          </a:r>
          <a:endParaRPr lang="en-US" sz="1800" kern="1200"/>
        </a:p>
      </dsp:txBody>
      <dsp:txXfrm>
        <a:off x="34906" y="3190856"/>
        <a:ext cx="4238702" cy="645240"/>
      </dsp:txXfrm>
    </dsp:sp>
    <dsp:sp modelId="{F2C0B077-272A-4D03-A6FC-9B0371A20779}">
      <dsp:nvSpPr>
        <dsp:cNvPr id="0" name=""/>
        <dsp:cNvSpPr/>
      </dsp:nvSpPr>
      <dsp:spPr>
        <a:xfrm>
          <a:off x="0" y="3922843"/>
          <a:ext cx="4308514" cy="715052"/>
        </a:xfrm>
        <a:prstGeom prst="roundRect">
          <a:avLst/>
        </a:prstGeom>
        <a:solidFill>
          <a:srgbClr val="C4002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Issues related to international students’ admission or advice </a:t>
          </a:r>
          <a:endParaRPr lang="en-US" sz="1800" kern="1200" dirty="0"/>
        </a:p>
      </dsp:txBody>
      <dsp:txXfrm>
        <a:off x="34906" y="3957749"/>
        <a:ext cx="4238702" cy="645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979757"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eaLnBrk="0" hangingPunct="0">
              <a:defRPr sz="1200" dirty="0">
                <a:latin typeface="Arial"/>
                <a:ea typeface="+mn-ea"/>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936414" y="4421823"/>
            <a:ext cx="5150273" cy="418909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43645"/>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979757" y="8843645"/>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eaLnBrk="0" hangingPunct="0">
              <a:defRPr sz="1200" smtClean="0">
                <a:latin typeface="Arial"/>
                <a:ea typeface="+mn-ea"/>
                <a:cs typeface="+mn-cs"/>
              </a:defRPr>
            </a:lvl1pPr>
          </a:lstStyle>
          <a:p>
            <a:pPr>
              <a:defRPr/>
            </a:pPr>
            <a:fld id="{2543ACF8-3F51-854F-91E9-AD86E324A5D8}" type="slidenum">
              <a:rPr lang="en-US"/>
              <a:pPr>
                <a:defRPr/>
              </a:pPr>
              <a:t>‹#›</a:t>
            </a:fld>
            <a:endParaRPr lang="en-US"/>
          </a:p>
        </p:txBody>
      </p:sp>
    </p:spTree>
    <p:extLst>
      <p:ext uri="{BB962C8B-B14F-4D97-AF65-F5344CB8AC3E}">
        <p14:creationId xmlns:p14="http://schemas.microsoft.com/office/powerpoint/2010/main" val="11187983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1</a:t>
            </a:fld>
            <a:endParaRPr lang="en-US"/>
          </a:p>
        </p:txBody>
      </p:sp>
    </p:spTree>
    <p:extLst>
      <p:ext uri="{BB962C8B-B14F-4D97-AF65-F5344CB8AC3E}">
        <p14:creationId xmlns:p14="http://schemas.microsoft.com/office/powerpoint/2010/main" val="392728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3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28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03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24</a:t>
            </a:fld>
            <a:endParaRPr lang="en-US"/>
          </a:p>
        </p:txBody>
      </p:sp>
    </p:spTree>
    <p:extLst>
      <p:ext uri="{BB962C8B-B14F-4D97-AF65-F5344CB8AC3E}">
        <p14:creationId xmlns:p14="http://schemas.microsoft.com/office/powerpoint/2010/main" val="402906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99592" y="2060848"/>
            <a:ext cx="7416824" cy="1583432"/>
          </a:xfrm>
        </p:spPr>
        <p:txBody>
          <a:bodyPr anchor="ctr"/>
          <a:lstStyle>
            <a:lvl1pPr algn="l">
              <a:defRPr sz="2800"/>
            </a:lvl1pPr>
          </a:lstStyle>
          <a:p>
            <a:r>
              <a:rPr lang="en-US"/>
              <a:t>Click to edit Master title style</a:t>
            </a:r>
          </a:p>
        </p:txBody>
      </p:sp>
      <p:sp>
        <p:nvSpPr>
          <p:cNvPr id="3075" name="Rectangle 3"/>
          <p:cNvSpPr>
            <a:spLocks noGrp="1" noChangeArrowheads="1"/>
          </p:cNvSpPr>
          <p:nvPr>
            <p:ph type="subTitle" idx="1"/>
          </p:nvPr>
        </p:nvSpPr>
        <p:spPr>
          <a:xfrm>
            <a:off x="899592" y="4149080"/>
            <a:ext cx="7416824" cy="910952"/>
          </a:xfrm>
        </p:spPr>
        <p:txBody>
          <a:bodyPr/>
          <a:lstStyle>
            <a:lvl1pPr marL="0" indent="0">
              <a:buFontTx/>
              <a:buNone/>
              <a:defRPr sz="1800"/>
            </a:lvl1pPr>
          </a:lstStyle>
          <a:p>
            <a:r>
              <a:rPr lang="en-US"/>
              <a:t>Click to edit Master subtitle style</a:t>
            </a:r>
          </a:p>
        </p:txBody>
      </p:sp>
    </p:spTree>
    <p:extLst>
      <p:ext uri="{BB962C8B-B14F-4D97-AF65-F5344CB8AC3E}">
        <p14:creationId xmlns:p14="http://schemas.microsoft.com/office/powerpoint/2010/main" val="359808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42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50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3" r:id="rId3"/>
  </p:sldLayoutIdLst>
  <p:txStyles>
    <p:titleStyle>
      <a:lvl1pPr algn="l" rtl="0" eaLnBrk="1" fontAlgn="base" hangingPunct="1">
        <a:spcBef>
          <a:spcPct val="0"/>
        </a:spcBef>
        <a:spcAft>
          <a:spcPct val="0"/>
        </a:spcAft>
        <a:defRPr sz="3600">
          <a:solidFill>
            <a:srgbClr val="782336"/>
          </a:solidFill>
          <a:latin typeface="Arial Bold"/>
          <a:ea typeface="ＭＳ Ｐゴシック" charset="0"/>
          <a:cs typeface="ＭＳ Ｐゴシック" charset="0"/>
        </a:defRPr>
      </a:lvl1pPr>
      <a:lvl2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2pPr>
      <a:lvl3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3pPr>
      <a:lvl4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4pPr>
      <a:lvl5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782336"/>
          </a:solidFill>
          <a:latin typeface="GillSans Bold" pitchFamily="1" charset="0"/>
        </a:defRPr>
      </a:lvl6pPr>
      <a:lvl7pPr marL="914400" algn="ctr" rtl="0" eaLnBrk="1" fontAlgn="base" hangingPunct="1">
        <a:spcBef>
          <a:spcPct val="0"/>
        </a:spcBef>
        <a:spcAft>
          <a:spcPct val="0"/>
        </a:spcAft>
        <a:defRPr sz="3600">
          <a:solidFill>
            <a:srgbClr val="782336"/>
          </a:solidFill>
          <a:latin typeface="GillSans Bold" pitchFamily="1" charset="0"/>
        </a:defRPr>
      </a:lvl7pPr>
      <a:lvl8pPr marL="1371600" algn="ctr" rtl="0" eaLnBrk="1" fontAlgn="base" hangingPunct="1">
        <a:spcBef>
          <a:spcPct val="0"/>
        </a:spcBef>
        <a:spcAft>
          <a:spcPct val="0"/>
        </a:spcAft>
        <a:defRPr sz="3600">
          <a:solidFill>
            <a:srgbClr val="782336"/>
          </a:solidFill>
          <a:latin typeface="GillSans Bold" pitchFamily="1" charset="0"/>
        </a:defRPr>
      </a:lvl8pPr>
      <a:lvl9pPr marL="1828800" algn="ctr" rtl="0" eaLnBrk="1" fontAlgn="base" hangingPunct="1">
        <a:spcBef>
          <a:spcPct val="0"/>
        </a:spcBef>
        <a:spcAft>
          <a:spcPct val="0"/>
        </a:spcAft>
        <a:defRPr sz="3600">
          <a:solidFill>
            <a:srgbClr val="782336"/>
          </a:solidFill>
          <a:latin typeface="GillSans Bold" pitchFamily="1" charset="0"/>
        </a:defRPr>
      </a:lvl9pPr>
    </p:titleStyle>
    <p:bodyStyle>
      <a:lvl1pPr marL="342900" indent="-342900" algn="l" rtl="0" eaLnBrk="1" fontAlgn="base" hangingPunct="1">
        <a:spcBef>
          <a:spcPct val="20000"/>
        </a:spcBef>
        <a:spcAft>
          <a:spcPct val="0"/>
        </a:spcAft>
        <a:buFont typeface="Wingdings" charset="0"/>
        <a:buChar char="§"/>
        <a:defRPr sz="2400">
          <a:solidFill>
            <a:schemeClr val="tx1"/>
          </a:solidFill>
          <a:latin typeface="Arial"/>
          <a:ea typeface="ＭＳ Ｐゴシック" charset="0"/>
          <a:cs typeface="ＭＳ Ｐゴシック" charset="0"/>
        </a:defRPr>
      </a:lvl1pPr>
      <a:lvl2pPr marL="742950" indent="-285750" algn="l" rtl="0" eaLnBrk="1" fontAlgn="base" hangingPunct="1">
        <a:spcBef>
          <a:spcPct val="20000"/>
        </a:spcBef>
        <a:spcAft>
          <a:spcPct val="0"/>
        </a:spcAft>
        <a:buFont typeface="Wingdings" charset="0"/>
        <a:buChar char="§"/>
        <a:defRPr sz="2200">
          <a:solidFill>
            <a:schemeClr val="tx1"/>
          </a:solidFill>
          <a:latin typeface="Arial"/>
          <a:ea typeface="ＭＳ Ｐゴシック" pitchFamily="-32" charset="-128"/>
        </a:defRPr>
      </a:lvl2pPr>
      <a:lvl3pPr marL="11430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3pPr>
      <a:lvl4pPr marL="16002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4pPr>
      <a:lvl5pPr marL="20574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oncordia.ca/offices/ci/faculty.html"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oncordia.ca/international/partnerships/current.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file:///C:\Users\julio\Downloads\VPRGS-10%20(4).pdf" TargetMode="External"/><Relationship Id="rId7" Type="http://schemas.openxmlformats.org/officeDocument/2006/relationships/hyperlink" Target="https://www.concordia.ca/content/dam/concordia/offices/ci/docs/Field%20Schools%20Guide%202018.pdf" TargetMode="External"/><Relationship Id="rId2" Type="http://schemas.openxmlformats.org/officeDocument/2006/relationships/hyperlink" Target="https://www.concordia.ca/content/dam/common/docs/policies/official-policies/BD-1.pdf" TargetMode="External"/><Relationship Id="rId1" Type="http://schemas.openxmlformats.org/officeDocument/2006/relationships/slideLayout" Target="../slideLayouts/slideLayout2.xml"/><Relationship Id="rId6" Type="http://schemas.openxmlformats.org/officeDocument/2006/relationships/hyperlink" Target="https://www.concordia.ca/content/dam/common/docs/policies/official-policies/VPRGS-6-Evaluation_Form.pdf" TargetMode="External"/><Relationship Id="rId5" Type="http://schemas.openxmlformats.org/officeDocument/2006/relationships/hyperlink" Target="https://www.concordia.ca/international/partnerships/requests.html" TargetMode="External"/><Relationship Id="rId4" Type="http://schemas.openxmlformats.org/officeDocument/2006/relationships/hyperlink" Target="https://www.concordia.ca/content/dam/concordia/offices/ci/docs/Field_School_Proposal_Form_2019.pdf" TargetMode="External"/></Relationships>
</file>

<file path=ppt/slides/_rels/slide17.xml.rels><?xml version="1.0" encoding="UTF-8" standalone="yes"?>
<Relationships xmlns="http://schemas.openxmlformats.org/package/2006/relationships"><Relationship Id="rId13" Type="http://schemas.openxmlformats.org/officeDocument/2006/relationships/hyperlink" Target="http://www.scholarships-bourses.gc.ca/scholarships-bourses/can/fga_mexico-bge_mexique.aspx?lang=eng&amp;utm_source=Scholarships&amp;utm_medium=CBIE-Newsletter-EN&amp;utm_campaign=FGA-Mexico-EN&amp;utm_content=EN" TargetMode="External"/><Relationship Id="rId18" Type="http://schemas.openxmlformats.org/officeDocument/2006/relationships/image" Target="../media/image33.jpg"/><Relationship Id="rId26" Type="http://schemas.openxmlformats.org/officeDocument/2006/relationships/hyperlink" Target="http://www.sici.org/programmes/details/shastri-research-student-fellowship-srsf/" TargetMode="External"/><Relationship Id="rId39" Type="http://schemas.openxmlformats.org/officeDocument/2006/relationships/image" Target="../media/image43.png"/><Relationship Id="rId21" Type="http://schemas.openxmlformats.org/officeDocument/2006/relationships/hyperlink" Target="https://www.idrc.ca/en/funding/grants" TargetMode="External"/><Relationship Id="rId34" Type="http://schemas.openxmlformats.org/officeDocument/2006/relationships/hyperlink" Target="http://www.mrif.gouv.qc.ca/fr/appels-a-projets/Conseil-Nordique" TargetMode="External"/><Relationship Id="rId42" Type="http://schemas.openxmlformats.org/officeDocument/2006/relationships/image" Target="../media/image44.png"/><Relationship Id="rId47" Type="http://schemas.openxmlformats.org/officeDocument/2006/relationships/hyperlink" Target="https://www.sshrc-crsh.gc.ca/funding-financement/nfrf-fnfr/international/international-eng.aspx" TargetMode="External"/><Relationship Id="rId50" Type="http://schemas.openxmlformats.org/officeDocument/2006/relationships/image" Target="../media/image48.png"/><Relationship Id="rId7" Type="http://schemas.openxmlformats.org/officeDocument/2006/relationships/hyperlink" Target="https://www.daad.org/en/find-funding/faculty/research-stays/" TargetMode="External"/><Relationship Id="rId2" Type="http://schemas.openxmlformats.org/officeDocument/2006/relationships/image" Target="../media/image25.jpg"/><Relationship Id="rId16" Type="http://schemas.openxmlformats.org/officeDocument/2006/relationships/hyperlink" Target="http://www.scholarships-bourses.gc.ca/scholarships-bourses/can/ccsep-peucc.aspx?lang=eng&amp;view=d" TargetMode="External"/><Relationship Id="rId29" Type="http://schemas.openxmlformats.org/officeDocument/2006/relationships/hyperlink" Target="http://www.mrif.gouv.qc.ca/content/documents/fr/Criteres-modalites-coop-Qc-Cuba-2018-19.pdf" TargetMode="External"/><Relationship Id="rId11" Type="http://schemas.openxmlformats.org/officeDocument/2006/relationships/image" Target="../media/image29.png"/><Relationship Id="rId24" Type="http://schemas.openxmlformats.org/officeDocument/2006/relationships/image" Target="../media/image36.png"/><Relationship Id="rId32" Type="http://schemas.openxmlformats.org/officeDocument/2006/relationships/hyperlink" Target="https://quebec.consulfrance.org/Bourse-Frontenac-lancement-du-nouveau-programme-2017-2018" TargetMode="External"/><Relationship Id="rId37" Type="http://schemas.openxmlformats.org/officeDocument/2006/relationships/hyperlink" Target="https://www.calq.gouv.qc.ca/aides/echanges-artistes-ateliers-residences-quebec-coree/?profil_0=26&amp;profil_1=&amp;disciplines=&amp;regions=&amp;typesAide=85" TargetMode="External"/><Relationship Id="rId40" Type="http://schemas.openxmlformats.org/officeDocument/2006/relationships/hyperlink" Target="https://www.economie.gouv.qc.ca/index.php?id=21504" TargetMode="External"/><Relationship Id="rId45" Type="http://schemas.openxmlformats.org/officeDocument/2006/relationships/image" Target="../media/image46.png"/><Relationship Id="rId5" Type="http://schemas.openxmlformats.org/officeDocument/2006/relationships/hyperlink" Target="http://www.era-can.net/wp-content/uploads/2015/04/GuideH2020_EN_WEB.pdf" TargetMode="External"/><Relationship Id="rId15" Type="http://schemas.openxmlformats.org/officeDocument/2006/relationships/image" Target="../media/image31.png"/><Relationship Id="rId23" Type="http://schemas.openxmlformats.org/officeDocument/2006/relationships/hyperlink" Target="https://www.idrc.ca/en/news/call-proposals-joint-canada-israel-health-research-program-2018-competition?utm_source=funding-alert&amp;utm_medium=email&amp;utm_campaign=israel-health&amp;utm_content=en" TargetMode="External"/><Relationship Id="rId28" Type="http://schemas.openxmlformats.org/officeDocument/2006/relationships/image" Target="../media/image38.png"/><Relationship Id="rId36" Type="http://schemas.openxmlformats.org/officeDocument/2006/relationships/hyperlink" Target="http://www.mrif.gouv.qc.ca/fr/appels-a-projets/cote-divoire" TargetMode="External"/><Relationship Id="rId49" Type="http://schemas.microsoft.com/office/2007/relationships/hdphoto" Target="../media/hdphoto3.wdp"/><Relationship Id="rId10" Type="http://schemas.openxmlformats.org/officeDocument/2006/relationships/hyperlink" Target="https://www.auf.org/" TargetMode="External"/><Relationship Id="rId19" Type="http://schemas.openxmlformats.org/officeDocument/2006/relationships/hyperlink" Target="https://www.mitacs.ca/en/programs/globalink/globalink-research-award" TargetMode="External"/><Relationship Id="rId31" Type="http://schemas.openxmlformats.org/officeDocument/2006/relationships/image" Target="../media/image39.png"/><Relationship Id="rId44" Type="http://schemas.openxmlformats.org/officeDocument/2006/relationships/image" Target="../media/image45.png"/><Relationship Id="rId52" Type="http://schemas.openxmlformats.org/officeDocument/2006/relationships/hyperlink" Target="https://www.educanada.ca/scholarships-bourses/can/institutions/elap_faculty-pfla_professeurs.aspx?lang=eng" TargetMode="External"/><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30.png"/><Relationship Id="rId22" Type="http://schemas.openxmlformats.org/officeDocument/2006/relationships/image" Target="../media/image35.png"/><Relationship Id="rId27" Type="http://schemas.openxmlformats.org/officeDocument/2006/relationships/image" Target="../media/image37.png"/><Relationship Id="rId30" Type="http://schemas.openxmlformats.org/officeDocument/2006/relationships/hyperlink" Target="https://quebec.consulfrance.org/Lancement-du-nouveau-programme-Samuel-De-Champlain" TargetMode="External"/><Relationship Id="rId35" Type="http://schemas.openxmlformats.org/officeDocument/2006/relationships/image" Target="../media/image41.png"/><Relationship Id="rId43" Type="http://schemas.openxmlformats.org/officeDocument/2006/relationships/hyperlink" Target="http://www.mrif.gouv.qc.ca/content/documents/fr/Coop_Quebec-Bresil_2017-2019_criteres_admissibilite_conditions_appui.pdf" TargetMode="External"/><Relationship Id="rId48" Type="http://schemas.openxmlformats.org/officeDocument/2006/relationships/image" Target="../media/image47.png"/><Relationship Id="rId8" Type="http://schemas.openxmlformats.org/officeDocument/2006/relationships/image" Target="../media/image27.png"/><Relationship Id="rId51" Type="http://schemas.openxmlformats.org/officeDocument/2006/relationships/image" Target="../media/image49.svg"/><Relationship Id="rId3" Type="http://schemas.openxmlformats.org/officeDocument/2006/relationships/hyperlink" Target="http://www.fulbright.ca/programs/canadian-scholars/" TargetMode="External"/><Relationship Id="rId12" Type="http://schemas.openxmlformats.org/officeDocument/2006/relationships/hyperlink" Target="http://www.scholarships-bourses.gc.ca/scholarships-bourses/can/institutions/brazil-cbjp-brezil.aspx?lang=eng&amp;utm_source=Scholarships&amp;utm_campaign=CBJRP-FR&amp;utm_medium=CBIE-MobileListserv-EN&amp;utm_content=EN" TargetMode="External"/><Relationship Id="rId17" Type="http://schemas.openxmlformats.org/officeDocument/2006/relationships/image" Target="../media/image32.png"/><Relationship Id="rId25" Type="http://schemas.openxmlformats.org/officeDocument/2006/relationships/hyperlink" Target="https://www.simonsfoundation.org/funding-opportunities/" TargetMode="External"/><Relationship Id="rId33" Type="http://schemas.openxmlformats.org/officeDocument/2006/relationships/image" Target="../media/image40.png"/><Relationship Id="rId38" Type="http://schemas.openxmlformats.org/officeDocument/2006/relationships/image" Target="../media/image42.jpg"/><Relationship Id="rId46" Type="http://schemas.openxmlformats.org/officeDocument/2006/relationships/hyperlink" Target="https://www.awb-usf.org/the-work/" TargetMode="External"/><Relationship Id="rId20" Type="http://schemas.openxmlformats.org/officeDocument/2006/relationships/image" Target="../media/image34.jpg"/><Relationship Id="rId41" Type="http://schemas.openxmlformats.org/officeDocument/2006/relationships/hyperlink" Target="http://www.mrif.gouv.qc.ca/content/documents/fr/IN_GTQM_2017.pdf" TargetMode="External"/><Relationship Id="rId1" Type="http://schemas.openxmlformats.org/officeDocument/2006/relationships/slideLayout" Target="../slideLayouts/slideLayout2.xml"/><Relationship Id="rId6" Type="http://schemas.openxmlformats.org/officeDocument/2006/relationships/hyperlink" Target="https://eacea.ec.europa.eu/erasmus-plus/actions/jean-monnet_e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unesdoc.unesco.org/ark:/48223/pf0000377250/PDF/377250eng.pdf.multi.page=3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nesdoc.unesco.org/ark:/48223/pf0000377250/PDF/377250eng.pdf.multi.page=3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unesdoc.unesco.org/ark:/48223/pf0000377250/PDF/377250eng.pdf.multi.page=38"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275" y="2637284"/>
            <a:ext cx="7665060" cy="1583432"/>
          </a:xfrm>
        </p:spPr>
        <p:txBody>
          <a:bodyPr/>
          <a:lstStyle/>
          <a:p>
            <a:r>
              <a:rPr lang="en-CA" sz="3200" b="1" dirty="0">
                <a:latin typeface="+mn-lt"/>
              </a:rPr>
              <a:t>Research Orientation for New Faculty Hires</a:t>
            </a:r>
            <a:br>
              <a:rPr lang="en-CA" sz="4400" dirty="0">
                <a:latin typeface="+mn-lt"/>
              </a:rPr>
            </a:br>
            <a:r>
              <a:rPr lang="en-CA" sz="4400" dirty="0">
                <a:solidFill>
                  <a:schemeClr val="tx1"/>
                </a:solidFill>
                <a:latin typeface="+mn-lt"/>
              </a:rPr>
              <a:t>Concordia International</a:t>
            </a:r>
            <a:br>
              <a:rPr lang="en-CA" sz="4400" dirty="0">
                <a:solidFill>
                  <a:schemeClr val="tx1"/>
                </a:solidFill>
                <a:latin typeface="+mn-lt"/>
              </a:rPr>
            </a:br>
            <a:r>
              <a:rPr lang="en-CA" dirty="0">
                <a:solidFill>
                  <a:schemeClr val="tx1"/>
                </a:solidFill>
                <a:latin typeface="+mn-lt"/>
              </a:rPr>
              <a:t>August 30, 2021</a:t>
            </a:r>
            <a:endParaRPr lang="en-US" dirty="0">
              <a:latin typeface="+mn-lt"/>
              <a:ea typeface="ＭＳ Ｐゴシック"/>
            </a:endParaRPr>
          </a:p>
        </p:txBody>
      </p:sp>
      <p:pic>
        <p:nvPicPr>
          <p:cNvPr id="5" name="Graphic 4" descr="World outline">
            <a:extLst>
              <a:ext uri="{FF2B5EF4-FFF2-40B4-BE49-F238E27FC236}">
                <a16:creationId xmlns:a16="http://schemas.microsoft.com/office/drawing/2014/main" id="{EAD9E6B8-5F2E-4BCC-901B-19D8F4AAF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3917" y="2602448"/>
            <a:ext cx="914400" cy="914400"/>
          </a:xfrm>
          <a:prstGeom prst="rect">
            <a:avLst/>
          </a:prstGeom>
        </p:spPr>
      </p:pic>
      <p:sp>
        <p:nvSpPr>
          <p:cNvPr id="4" name="TextBox 3">
            <a:extLst>
              <a:ext uri="{FF2B5EF4-FFF2-40B4-BE49-F238E27FC236}">
                <a16:creationId xmlns:a16="http://schemas.microsoft.com/office/drawing/2014/main" id="{E64B23F5-BF8B-420E-A440-1373B20AE55C}"/>
              </a:ext>
            </a:extLst>
          </p:cNvPr>
          <p:cNvSpPr txBox="1"/>
          <p:nvPr/>
        </p:nvSpPr>
        <p:spPr>
          <a:xfrm>
            <a:off x="210774" y="6431225"/>
            <a:ext cx="165463" cy="276999"/>
          </a:xfrm>
          <a:prstGeom prst="rect">
            <a:avLst/>
          </a:prstGeom>
          <a:noFill/>
        </p:spPr>
        <p:txBody>
          <a:bodyPr wrap="square" rtlCol="0">
            <a:spAutoFit/>
          </a:bodyPr>
          <a:lstStyle/>
          <a:p>
            <a:r>
              <a:rPr lang="en-CA" sz="1200" dirty="0">
                <a:latin typeface="+mn-lt"/>
              </a:rPr>
              <a:t>1</a:t>
            </a:r>
            <a:endParaRPr lang="en-US" sz="1200" dirty="0">
              <a:latin typeface="+mn-lt"/>
            </a:endParaRPr>
          </a:p>
        </p:txBody>
      </p:sp>
    </p:spTree>
    <p:extLst>
      <p:ext uri="{BB962C8B-B14F-4D97-AF65-F5344CB8AC3E}">
        <p14:creationId xmlns:p14="http://schemas.microsoft.com/office/powerpoint/2010/main" val="84672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726148-1321-462B-9F77-4CCE6D0C2D04}"/>
              </a:ext>
            </a:extLst>
          </p:cNvPr>
          <p:cNvGrpSpPr/>
          <p:nvPr/>
        </p:nvGrpSpPr>
        <p:grpSpPr>
          <a:xfrm>
            <a:off x="0" y="0"/>
            <a:ext cx="9144000" cy="6313714"/>
            <a:chOff x="0" y="0"/>
            <a:chExt cx="9144000" cy="6313714"/>
          </a:xfrm>
        </p:grpSpPr>
        <p:pic>
          <p:nvPicPr>
            <p:cNvPr id="56" name="Picture 55">
              <a:extLst>
                <a:ext uri="{FF2B5EF4-FFF2-40B4-BE49-F238E27FC236}">
                  <a16:creationId xmlns:a16="http://schemas.microsoft.com/office/drawing/2014/main" id="{FAD26845-0222-45C4-AB60-089EE75A490F}"/>
                </a:ext>
              </a:extLst>
            </p:cNvPr>
            <p:cNvPicPr>
              <a:picLocks noChangeAspect="1"/>
            </p:cNvPicPr>
            <p:nvPr/>
          </p:nvPicPr>
          <p:blipFill rotWithShape="1">
            <a:blip r:embed="rId2" cstate="print">
              <a:alphaModFix amt="49000"/>
              <a:extLst>
                <a:ext uri="{28A0092B-C50C-407E-A947-70E740481C1C}">
                  <a14:useLocalDpi xmlns:a14="http://schemas.microsoft.com/office/drawing/2010/main" val="0"/>
                </a:ext>
              </a:extLst>
            </a:blip>
            <a:srcRect l="4735" r="4579"/>
            <a:stretch/>
          </p:blipFill>
          <p:spPr>
            <a:xfrm>
              <a:off x="0" y="0"/>
              <a:ext cx="9144000" cy="6313714"/>
            </a:xfrm>
            <a:prstGeom prst="rect">
              <a:avLst/>
            </a:prstGeom>
          </p:spPr>
        </p:pic>
        <p:sp>
          <p:nvSpPr>
            <p:cNvPr id="20" name="Rectangle 19">
              <a:extLst>
                <a:ext uri="{FF2B5EF4-FFF2-40B4-BE49-F238E27FC236}">
                  <a16:creationId xmlns:a16="http://schemas.microsoft.com/office/drawing/2014/main" id="{42589BF3-161E-48C4-80EC-00A65462927A}"/>
                </a:ext>
              </a:extLst>
            </p:cNvPr>
            <p:cNvSpPr/>
            <p:nvPr/>
          </p:nvSpPr>
          <p:spPr>
            <a:xfrm>
              <a:off x="175343" y="1565619"/>
              <a:ext cx="1795621" cy="523220"/>
            </a:xfrm>
            <a:prstGeom prst="rect">
              <a:avLst/>
            </a:prstGeom>
          </p:spPr>
          <p:txBody>
            <a:bodyPr wrap="none">
              <a:spAutoFit/>
            </a:bodyPr>
            <a:lstStyle/>
            <a:p>
              <a:pPr algn="ctr"/>
              <a:r>
                <a:rPr lang="en-CA" sz="1400" b="1" dirty="0">
                  <a:latin typeface="+mn-lt"/>
                </a:rPr>
                <a:t>International projects</a:t>
              </a:r>
            </a:p>
            <a:p>
              <a:pPr algn="ctr"/>
              <a:r>
                <a:rPr lang="en-CA" sz="1400" b="1" dirty="0">
                  <a:latin typeface="+mn-lt"/>
                </a:rPr>
                <a:t>development</a:t>
              </a:r>
            </a:p>
          </p:txBody>
        </p:sp>
        <p:sp>
          <p:nvSpPr>
            <p:cNvPr id="21" name="Rectangle 20">
              <a:extLst>
                <a:ext uri="{FF2B5EF4-FFF2-40B4-BE49-F238E27FC236}">
                  <a16:creationId xmlns:a16="http://schemas.microsoft.com/office/drawing/2014/main" id="{BB1F5AFB-0455-426B-9E10-FE3D51D1F5AF}"/>
                </a:ext>
              </a:extLst>
            </p:cNvPr>
            <p:cNvSpPr/>
            <p:nvPr/>
          </p:nvSpPr>
          <p:spPr>
            <a:xfrm>
              <a:off x="2245327" y="2403789"/>
              <a:ext cx="1792099" cy="523220"/>
            </a:xfrm>
            <a:prstGeom prst="rect">
              <a:avLst/>
            </a:prstGeom>
          </p:spPr>
          <p:txBody>
            <a:bodyPr wrap="square">
              <a:spAutoFit/>
            </a:bodyPr>
            <a:lstStyle/>
            <a:p>
              <a:pPr algn="ctr"/>
              <a:r>
                <a:rPr lang="en-CA" sz="1400" b="1" dirty="0">
                  <a:latin typeface="+mn-lt"/>
                </a:rPr>
                <a:t>International agreements/MoUs</a:t>
              </a:r>
            </a:p>
          </p:txBody>
        </p:sp>
        <p:sp>
          <p:nvSpPr>
            <p:cNvPr id="22" name="Rectangle 21">
              <a:extLst>
                <a:ext uri="{FF2B5EF4-FFF2-40B4-BE49-F238E27FC236}">
                  <a16:creationId xmlns:a16="http://schemas.microsoft.com/office/drawing/2014/main" id="{4EB443F6-5FA4-47FC-94BC-DC9EE437070D}"/>
                </a:ext>
              </a:extLst>
            </p:cNvPr>
            <p:cNvSpPr/>
            <p:nvPr/>
          </p:nvSpPr>
          <p:spPr>
            <a:xfrm>
              <a:off x="2025664" y="4675360"/>
              <a:ext cx="1548757" cy="307777"/>
            </a:xfrm>
            <a:prstGeom prst="rect">
              <a:avLst/>
            </a:prstGeom>
          </p:spPr>
          <p:txBody>
            <a:bodyPr wrap="none">
              <a:spAutoFit/>
            </a:bodyPr>
            <a:lstStyle/>
            <a:p>
              <a:r>
                <a:rPr lang="en-CA" sz="1400" b="1" dirty="0">
                  <a:latin typeface="+mn-lt"/>
                </a:rPr>
                <a:t>Extended network</a:t>
              </a:r>
            </a:p>
          </p:txBody>
        </p:sp>
        <p:sp>
          <p:nvSpPr>
            <p:cNvPr id="23" name="Rectangle 22">
              <a:extLst>
                <a:ext uri="{FF2B5EF4-FFF2-40B4-BE49-F238E27FC236}">
                  <a16:creationId xmlns:a16="http://schemas.microsoft.com/office/drawing/2014/main" id="{4C47F98C-5239-4D37-A070-C649AFC32185}"/>
                </a:ext>
              </a:extLst>
            </p:cNvPr>
            <p:cNvSpPr/>
            <p:nvPr/>
          </p:nvSpPr>
          <p:spPr>
            <a:xfrm>
              <a:off x="3728447" y="1107358"/>
              <a:ext cx="1894550" cy="523220"/>
            </a:xfrm>
            <a:prstGeom prst="rect">
              <a:avLst/>
            </a:prstGeom>
          </p:spPr>
          <p:txBody>
            <a:bodyPr wrap="square">
              <a:spAutoFit/>
            </a:bodyPr>
            <a:lstStyle/>
            <a:p>
              <a:pPr algn="ctr"/>
              <a:r>
                <a:rPr lang="en-CA" sz="1400" b="1" dirty="0">
                  <a:latin typeface="+mn-lt"/>
                </a:rPr>
                <a:t>Inviting academic visitors</a:t>
              </a:r>
            </a:p>
          </p:txBody>
        </p:sp>
        <p:sp>
          <p:nvSpPr>
            <p:cNvPr id="24" name="Rectangle 23">
              <a:extLst>
                <a:ext uri="{FF2B5EF4-FFF2-40B4-BE49-F238E27FC236}">
                  <a16:creationId xmlns:a16="http://schemas.microsoft.com/office/drawing/2014/main" id="{EFC351DB-546F-46FC-8E02-9EB9DAB3C85D}"/>
                </a:ext>
              </a:extLst>
            </p:cNvPr>
            <p:cNvSpPr/>
            <p:nvPr/>
          </p:nvSpPr>
          <p:spPr>
            <a:xfrm>
              <a:off x="6710768" y="1063056"/>
              <a:ext cx="2118053" cy="523220"/>
            </a:xfrm>
            <a:prstGeom prst="rect">
              <a:avLst/>
            </a:prstGeom>
          </p:spPr>
          <p:txBody>
            <a:bodyPr wrap="square">
              <a:spAutoFit/>
            </a:bodyPr>
            <a:lstStyle/>
            <a:p>
              <a:pPr algn="ctr"/>
              <a:r>
                <a:rPr lang="en-CA" sz="1400" b="1" dirty="0">
                  <a:latin typeface="+mn-lt"/>
                </a:rPr>
                <a:t>Short-term international</a:t>
              </a:r>
            </a:p>
            <a:p>
              <a:pPr algn="ctr"/>
              <a:r>
                <a:rPr lang="en-CA" sz="1400" b="1" dirty="0">
                  <a:latin typeface="+mn-lt"/>
                </a:rPr>
                <a:t>programs</a:t>
              </a:r>
            </a:p>
          </p:txBody>
        </p:sp>
        <p:sp>
          <p:nvSpPr>
            <p:cNvPr id="25" name="Rectangle 24">
              <a:extLst>
                <a:ext uri="{FF2B5EF4-FFF2-40B4-BE49-F238E27FC236}">
                  <a16:creationId xmlns:a16="http://schemas.microsoft.com/office/drawing/2014/main" id="{67A465A4-685D-452D-8531-A58C6B834EF4}"/>
                </a:ext>
              </a:extLst>
            </p:cNvPr>
            <p:cNvSpPr/>
            <p:nvPr/>
          </p:nvSpPr>
          <p:spPr>
            <a:xfrm>
              <a:off x="6954556" y="4376055"/>
              <a:ext cx="1418915" cy="307777"/>
            </a:xfrm>
            <a:prstGeom prst="rect">
              <a:avLst/>
            </a:prstGeom>
          </p:spPr>
          <p:txBody>
            <a:bodyPr wrap="none">
              <a:spAutoFit/>
            </a:bodyPr>
            <a:lstStyle/>
            <a:p>
              <a:r>
                <a:rPr lang="en-CA" sz="1400" b="1" dirty="0">
                  <a:latin typeface="+mn-lt"/>
                </a:rPr>
                <a:t>Student mobility</a:t>
              </a:r>
            </a:p>
          </p:txBody>
        </p:sp>
        <p:sp>
          <p:nvSpPr>
            <p:cNvPr id="27" name="Rectangle 26">
              <a:extLst>
                <a:ext uri="{FF2B5EF4-FFF2-40B4-BE49-F238E27FC236}">
                  <a16:creationId xmlns:a16="http://schemas.microsoft.com/office/drawing/2014/main" id="{7A8F840D-5A96-49B0-8976-D75CAD401E6A}"/>
                </a:ext>
              </a:extLst>
            </p:cNvPr>
            <p:cNvSpPr/>
            <p:nvPr/>
          </p:nvSpPr>
          <p:spPr>
            <a:xfrm>
              <a:off x="6047158" y="2705973"/>
              <a:ext cx="2063929" cy="523220"/>
            </a:xfrm>
            <a:prstGeom prst="rect">
              <a:avLst/>
            </a:prstGeom>
          </p:spPr>
          <p:txBody>
            <a:bodyPr wrap="square">
              <a:spAutoFit/>
            </a:bodyPr>
            <a:lstStyle/>
            <a:p>
              <a:pPr algn="ctr"/>
              <a:r>
                <a:rPr lang="en-CA" sz="1400" b="1" dirty="0">
                  <a:latin typeface="+mn-lt"/>
                </a:rPr>
                <a:t>Outreach &amp; international</a:t>
              </a:r>
            </a:p>
            <a:p>
              <a:pPr algn="ctr"/>
              <a:r>
                <a:rPr lang="en-CA" sz="1400" b="1" dirty="0">
                  <a:latin typeface="+mn-lt"/>
                </a:rPr>
                <a:t>events</a:t>
              </a:r>
            </a:p>
          </p:txBody>
        </p:sp>
        <p:sp>
          <p:nvSpPr>
            <p:cNvPr id="29" name="Rectangle 28">
              <a:extLst>
                <a:ext uri="{FF2B5EF4-FFF2-40B4-BE49-F238E27FC236}">
                  <a16:creationId xmlns:a16="http://schemas.microsoft.com/office/drawing/2014/main" id="{78507156-7821-4E89-95EB-50CA400291FB}"/>
                </a:ext>
              </a:extLst>
            </p:cNvPr>
            <p:cNvSpPr/>
            <p:nvPr/>
          </p:nvSpPr>
          <p:spPr>
            <a:xfrm>
              <a:off x="3856367" y="3299060"/>
              <a:ext cx="2016615" cy="523220"/>
            </a:xfrm>
            <a:prstGeom prst="rect">
              <a:avLst/>
            </a:prstGeom>
          </p:spPr>
          <p:txBody>
            <a:bodyPr wrap="square">
              <a:spAutoFit/>
            </a:bodyPr>
            <a:lstStyle/>
            <a:p>
              <a:pPr algn="ctr"/>
              <a:r>
                <a:rPr lang="en-CA" sz="1400" b="1" dirty="0">
                  <a:latin typeface="+mn-lt"/>
                </a:rPr>
                <a:t>Host international </a:t>
              </a:r>
            </a:p>
            <a:p>
              <a:pPr algn="ctr"/>
              <a:r>
                <a:rPr lang="en-CA" sz="1400" b="1" dirty="0">
                  <a:latin typeface="+mn-lt"/>
                </a:rPr>
                <a:t>delegations</a:t>
              </a:r>
            </a:p>
          </p:txBody>
        </p:sp>
        <p:pic>
          <p:nvPicPr>
            <p:cNvPr id="1026" name="Picture 2">
              <a:extLst>
                <a:ext uri="{FF2B5EF4-FFF2-40B4-BE49-F238E27FC236}">
                  <a16:creationId xmlns:a16="http://schemas.microsoft.com/office/drawing/2014/main" id="{C065FE29-0969-4B58-8056-4583816A85F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721" y="692776"/>
              <a:ext cx="762384" cy="7623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tnership Icons - 4,664 free vector icons">
              <a:extLst>
                <a:ext uri="{FF2B5EF4-FFF2-40B4-BE49-F238E27FC236}">
                  <a16:creationId xmlns:a16="http://schemas.microsoft.com/office/drawing/2014/main" id="{3E807A7D-F19B-4217-89EF-2557CE216156}"/>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7636" y="1496800"/>
              <a:ext cx="755393" cy="7553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International Student Line Icon - Available in SVG, PNG, EPS, AI &amp;amp; Icon  fonts">
              <a:extLst>
                <a:ext uri="{FF2B5EF4-FFF2-40B4-BE49-F238E27FC236}">
                  <a16:creationId xmlns:a16="http://schemas.microsoft.com/office/drawing/2014/main" id="{BAC642C0-0FE4-4135-B5A6-AF869E636EDC}"/>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147" y="88388"/>
              <a:ext cx="889218" cy="8892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Internet Network Line Icon - Available in SVG, PNG, EPS, AI &amp;amp; Icon  fonts">
              <a:extLst>
                <a:ext uri="{FF2B5EF4-FFF2-40B4-BE49-F238E27FC236}">
                  <a16:creationId xmlns:a16="http://schemas.microsoft.com/office/drawing/2014/main" id="{78F2F457-91A0-4933-9102-3370C0850F0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04606" y="3938589"/>
              <a:ext cx="736771" cy="7367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4,580 BEST Visitor Pass IMAGES, STOCK PHOTOS &amp;amp; VECTORS | Adobe Stock">
              <a:extLst>
                <a:ext uri="{FF2B5EF4-FFF2-40B4-BE49-F238E27FC236}">
                  <a16:creationId xmlns:a16="http://schemas.microsoft.com/office/drawing/2014/main" id="{F82FB840-1845-4B74-889C-5BC98B9F834F}"/>
                </a:ext>
              </a:extLst>
            </p:cNvPr>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6667" b="91667" l="7895" r="92763">
                          <a14:foregroundMark x1="18421" y1="24722" x2="18421" y2="24722"/>
                          <a14:foregroundMark x1="44737" y1="17222" x2="44737" y2="17222"/>
                          <a14:foregroundMark x1="50219" y1="15556" x2="50219" y2="15556"/>
                          <a14:foregroundMark x1="50658" y1="6944" x2="50658" y2="6944"/>
                          <a14:foregroundMark x1="11842" y1="61111" x2="11842" y2="61111"/>
                          <a14:foregroundMark x1="8114" y1="76389" x2="8114" y2="76389"/>
                          <a14:foregroundMark x1="22588" y1="91944" x2="22588" y2="91944"/>
                          <a14:foregroundMark x1="29825" y1="72778" x2="29825" y2="72778"/>
                          <a14:foregroundMark x1="31140" y1="52500" x2="31140" y2="52500"/>
                          <a14:foregroundMark x1="72807" y1="70278" x2="72807" y2="70278"/>
                          <a14:foregroundMark x1="72807" y1="57500" x2="72807" y2="57500"/>
                          <a14:foregroundMark x1="92763" y1="51389" x2="92763" y2="51389"/>
                          <a14:foregroundMark x1="78070" y1="45278" x2="78070" y2="45278"/>
                        </a14:backgroundRemoval>
                      </a14:imgEffect>
                    </a14:imgLayer>
                  </a14:imgProps>
                </a:ext>
                <a:ext uri="{28A0092B-C50C-407E-A947-70E740481C1C}">
                  <a14:useLocalDpi xmlns:a14="http://schemas.microsoft.com/office/drawing/2010/main" val="0"/>
                </a:ext>
              </a:extLst>
            </a:blip>
            <a:srcRect/>
            <a:stretch>
              <a:fillRect/>
            </a:stretch>
          </p:blipFill>
          <p:spPr bwMode="auto">
            <a:xfrm>
              <a:off x="4245147" y="2326673"/>
              <a:ext cx="1041864" cy="8225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egaphone Icon Png, Transparent Png - vhv">
              <a:extLst>
                <a:ext uri="{FF2B5EF4-FFF2-40B4-BE49-F238E27FC236}">
                  <a16:creationId xmlns:a16="http://schemas.microsoft.com/office/drawing/2014/main" id="{79F071AC-D5DE-4542-98CD-1DF520A9DA6A}"/>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6127" b="90263" l="5698" r="94186">
                          <a14:foregroundMark x1="20465" y1="11488" x2="20465" y2="11488"/>
                          <a14:foregroundMark x1="89535" y1="31838" x2="89535" y2="31838"/>
                          <a14:foregroundMark x1="88488" y1="38074" x2="88488" y2="38074"/>
                          <a14:foregroundMark x1="57558" y1="65427" x2="57558" y2="65427"/>
                          <a14:foregroundMark x1="9070" y1="18709" x2="9070" y2="18709"/>
                          <a14:foregroundMark x1="5698" y1="45405" x2="5698" y2="45405"/>
                          <a14:foregroundMark x1="6163" y1="54705" x2="6163" y2="54705"/>
                          <a14:foregroundMark x1="14884" y1="6236" x2="14884" y2="6236"/>
                          <a14:foregroundMark x1="20116" y1="9409" x2="20116" y2="9409"/>
                          <a14:foregroundMark x1="18605" y1="77571" x2="18605" y2="77571"/>
                          <a14:foregroundMark x1="56047" y1="61926" x2="56047" y2="61926"/>
                          <a14:foregroundMark x1="74070" y1="60613" x2="74070" y2="60613"/>
                          <a14:foregroundMark x1="87674" y1="30197" x2="87674" y2="30197"/>
                          <a14:foregroundMark x1="74884" y1="24617" x2="74884" y2="24617"/>
                          <a14:foregroundMark x1="73721" y1="80635" x2="73721" y2="80635"/>
                          <a14:foregroundMark x1="94302" y1="42232" x2="94302" y2="42232"/>
                          <a14:foregroundMark x1="92442" y1="50875" x2="92442" y2="50875"/>
                          <a14:foregroundMark x1="92093" y1="33917" x2="92093" y2="33917"/>
                          <a14:foregroundMark x1="90698" y1="32604" x2="90698" y2="32604"/>
                          <a14:foregroundMark x1="72209" y1="24289" x2="72209" y2="24289"/>
                          <a14:foregroundMark x1="39186" y1="19475" x2="39186" y2="19475"/>
                          <a14:foregroundMark x1="7907" y1="16958" x2="7907" y2="16958"/>
                          <a14:foregroundMark x1="6163" y1="46389" x2="6163" y2="46389"/>
                          <a14:foregroundMark x1="61977" y1="90263" x2="61977" y2="90263"/>
                        </a14:backgroundRemoval>
                      </a14:imgEffect>
                    </a14:imgLayer>
                  </a14:imgProps>
                </a:ext>
                <a:ext uri="{28A0092B-C50C-407E-A947-70E740481C1C}">
                  <a14:useLocalDpi xmlns:a14="http://schemas.microsoft.com/office/drawing/2010/main" val="0"/>
                </a:ext>
              </a:extLst>
            </a:blip>
            <a:srcRect/>
            <a:stretch>
              <a:fillRect/>
            </a:stretch>
          </p:blipFill>
          <p:spPr bwMode="auto">
            <a:xfrm>
              <a:off x="6774390" y="1841673"/>
              <a:ext cx="755393" cy="8027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vatar, exchange, student, transfer, user icon - Download on Iconfinder">
              <a:extLst>
                <a:ext uri="{FF2B5EF4-FFF2-40B4-BE49-F238E27FC236}">
                  <a16:creationId xmlns:a16="http://schemas.microsoft.com/office/drawing/2014/main" id="{10729532-458A-4CE2-8D11-A8E2EF3E8466}"/>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62801" y="3427153"/>
              <a:ext cx="967452" cy="96745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e Certificate Icon, Symbol. Download in PNG, SVG format.">
              <a:extLst>
                <a:ext uri="{FF2B5EF4-FFF2-40B4-BE49-F238E27FC236}">
                  <a16:creationId xmlns:a16="http://schemas.microsoft.com/office/drawing/2014/main" id="{A15A7633-8F67-4E9C-93CC-027D2653B40E}"/>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50963" y="106995"/>
              <a:ext cx="889219" cy="889219"/>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1E82835B-3CDB-44A7-81FD-CACB962EE0B6}"/>
              </a:ext>
            </a:extLst>
          </p:cNvPr>
          <p:cNvSpPr txBox="1"/>
          <p:nvPr/>
        </p:nvSpPr>
        <p:spPr>
          <a:xfrm>
            <a:off x="210774" y="6431225"/>
            <a:ext cx="594769" cy="276999"/>
          </a:xfrm>
          <a:prstGeom prst="rect">
            <a:avLst/>
          </a:prstGeom>
          <a:noFill/>
        </p:spPr>
        <p:txBody>
          <a:bodyPr wrap="square" rtlCol="0">
            <a:spAutoFit/>
          </a:bodyPr>
          <a:lstStyle/>
          <a:p>
            <a:r>
              <a:rPr lang="en-CA" sz="1200" dirty="0">
                <a:latin typeface="+mn-lt"/>
              </a:rPr>
              <a:t>10</a:t>
            </a:r>
            <a:endParaRPr lang="en-US" sz="1200" dirty="0">
              <a:latin typeface="+mn-lt"/>
            </a:endParaRPr>
          </a:p>
        </p:txBody>
      </p:sp>
    </p:spTree>
    <p:extLst>
      <p:ext uri="{BB962C8B-B14F-4D97-AF65-F5344CB8AC3E}">
        <p14:creationId xmlns:p14="http://schemas.microsoft.com/office/powerpoint/2010/main" val="2720592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8DB83C86-A244-4549-90EE-CD539593940A}"/>
              </a:ext>
            </a:extLst>
          </p:cNvPr>
          <p:cNvGrpSpPr/>
          <p:nvPr/>
        </p:nvGrpSpPr>
        <p:grpSpPr>
          <a:xfrm>
            <a:off x="1205779" y="1524570"/>
            <a:ext cx="6950154" cy="4343846"/>
            <a:chOff x="1096922" y="1829370"/>
            <a:chExt cx="6950154" cy="4343846"/>
          </a:xfrm>
        </p:grpSpPr>
        <p:sp>
          <p:nvSpPr>
            <p:cNvPr id="34" name="Freeform: Shape 33">
              <a:extLst>
                <a:ext uri="{FF2B5EF4-FFF2-40B4-BE49-F238E27FC236}">
                  <a16:creationId xmlns:a16="http://schemas.microsoft.com/office/drawing/2014/main" id="{3EBCA125-2BA1-4EE0-8A34-3BFEB833403D}"/>
                </a:ext>
              </a:extLst>
            </p:cNvPr>
            <p:cNvSpPr/>
            <p:nvPr/>
          </p:nvSpPr>
          <p:spPr>
            <a:xfrm>
              <a:off x="1096922" y="1829370"/>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rgbClr val="A50021"/>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Formalizing your relationships (agreements, MoU, </a:t>
              </a:r>
              <a:r>
                <a:rPr lang="en-US" sz="1600" b="1" kern="1200" dirty="0" err="1"/>
                <a:t>LoI</a:t>
              </a:r>
              <a:r>
                <a:rPr lang="en-US" sz="1600" b="1" kern="1200" dirty="0"/>
                <a:t>, etc.)</a:t>
              </a:r>
              <a:endParaRPr lang="en-US" sz="1600" kern="1200" dirty="0"/>
            </a:p>
          </p:txBody>
        </p:sp>
        <p:sp>
          <p:nvSpPr>
            <p:cNvPr id="35" name="Freeform: Shape 34">
              <a:extLst>
                <a:ext uri="{FF2B5EF4-FFF2-40B4-BE49-F238E27FC236}">
                  <a16:creationId xmlns:a16="http://schemas.microsoft.com/office/drawing/2014/main" id="{52FAA9B5-0311-4D07-9219-3418F26DDD6B}"/>
                </a:ext>
              </a:extLst>
            </p:cNvPr>
            <p:cNvSpPr/>
            <p:nvPr/>
          </p:nvSpPr>
          <p:spPr>
            <a:xfrm>
              <a:off x="3486038" y="1829370"/>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chemeClr val="bg1">
                <a:lumMod val="50000"/>
              </a:schemeClr>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Identifying and promoting international funding opportunities (bulletin, website, targeted emails)</a:t>
              </a:r>
              <a:endParaRPr lang="en-US" sz="1600" kern="1200" dirty="0"/>
            </a:p>
          </p:txBody>
        </p:sp>
        <p:sp>
          <p:nvSpPr>
            <p:cNvPr id="36" name="Freeform: Shape 35">
              <a:extLst>
                <a:ext uri="{FF2B5EF4-FFF2-40B4-BE49-F238E27FC236}">
                  <a16:creationId xmlns:a16="http://schemas.microsoft.com/office/drawing/2014/main" id="{A4B3A1FA-7C4D-4C0B-A848-DAF534D289F4}"/>
                </a:ext>
              </a:extLst>
            </p:cNvPr>
            <p:cNvSpPr/>
            <p:nvPr/>
          </p:nvSpPr>
          <p:spPr>
            <a:xfrm>
              <a:off x="5875153" y="1829370"/>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rgbClr val="A50021"/>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t>Networking and connecting with international partners</a:t>
              </a:r>
              <a:endParaRPr lang="en-US" sz="1600" kern="1200" dirty="0"/>
            </a:p>
          </p:txBody>
        </p:sp>
        <p:sp>
          <p:nvSpPr>
            <p:cNvPr id="37" name="Freeform: Shape 36">
              <a:extLst>
                <a:ext uri="{FF2B5EF4-FFF2-40B4-BE49-F238E27FC236}">
                  <a16:creationId xmlns:a16="http://schemas.microsoft.com/office/drawing/2014/main" id="{1172ADF8-FF5B-4E60-837C-F2BFB31D51DA}"/>
                </a:ext>
              </a:extLst>
            </p:cNvPr>
            <p:cNvSpPr/>
            <p:nvPr/>
          </p:nvSpPr>
          <p:spPr>
            <a:xfrm>
              <a:off x="1096922" y="3349717"/>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chemeClr val="bg1">
                <a:lumMod val="50000"/>
              </a:schemeClr>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t>Inviting academic visitors (in coordination with the Office of the Provost) </a:t>
              </a:r>
              <a:endParaRPr lang="en-US" sz="1600" kern="1200" dirty="0"/>
            </a:p>
          </p:txBody>
        </p:sp>
        <p:sp>
          <p:nvSpPr>
            <p:cNvPr id="39" name="Freeform: Shape 38">
              <a:extLst>
                <a:ext uri="{FF2B5EF4-FFF2-40B4-BE49-F238E27FC236}">
                  <a16:creationId xmlns:a16="http://schemas.microsoft.com/office/drawing/2014/main" id="{9EC510A4-4663-4C09-B20B-FCFCD19A9979}"/>
                </a:ext>
              </a:extLst>
            </p:cNvPr>
            <p:cNvSpPr/>
            <p:nvPr/>
          </p:nvSpPr>
          <p:spPr>
            <a:xfrm>
              <a:off x="3486038" y="3349717"/>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rgbClr val="A50021"/>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t>Outreach (support the visibility of outcomes and success stories) </a:t>
              </a:r>
              <a:endParaRPr lang="en-US" sz="1600" kern="1200" dirty="0"/>
            </a:p>
          </p:txBody>
        </p:sp>
        <p:sp>
          <p:nvSpPr>
            <p:cNvPr id="40" name="Freeform: Shape 39">
              <a:extLst>
                <a:ext uri="{FF2B5EF4-FFF2-40B4-BE49-F238E27FC236}">
                  <a16:creationId xmlns:a16="http://schemas.microsoft.com/office/drawing/2014/main" id="{01F8859F-F0BC-4FDC-AC56-ED5D7F61AB10}"/>
                </a:ext>
              </a:extLst>
            </p:cNvPr>
            <p:cNvSpPr/>
            <p:nvPr/>
          </p:nvSpPr>
          <p:spPr>
            <a:xfrm>
              <a:off x="5875153" y="3349717"/>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chemeClr val="bg1">
                <a:lumMod val="50000"/>
              </a:schemeClr>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t>Supporting in the planning and organization of inbound and outbound delegations</a:t>
              </a:r>
              <a:endParaRPr lang="en-US" sz="1600" kern="1200" dirty="0"/>
            </a:p>
          </p:txBody>
        </p:sp>
        <p:sp>
          <p:nvSpPr>
            <p:cNvPr id="41" name="Freeform: Shape 40">
              <a:extLst>
                <a:ext uri="{FF2B5EF4-FFF2-40B4-BE49-F238E27FC236}">
                  <a16:creationId xmlns:a16="http://schemas.microsoft.com/office/drawing/2014/main" id="{E7F87D93-DC50-44EB-93F5-445778ACD306}"/>
                </a:ext>
              </a:extLst>
            </p:cNvPr>
            <p:cNvSpPr/>
            <p:nvPr/>
          </p:nvSpPr>
          <p:spPr>
            <a:xfrm>
              <a:off x="1096922" y="4870063"/>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rgbClr val="A50021"/>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t>Accompanying and supporting you during your application for international funding</a:t>
              </a:r>
              <a:endParaRPr lang="en-US" sz="1600" kern="1200" dirty="0"/>
            </a:p>
          </p:txBody>
        </p:sp>
        <p:sp>
          <p:nvSpPr>
            <p:cNvPr id="42" name="Freeform: Shape 41">
              <a:extLst>
                <a:ext uri="{FF2B5EF4-FFF2-40B4-BE49-F238E27FC236}">
                  <a16:creationId xmlns:a16="http://schemas.microsoft.com/office/drawing/2014/main" id="{A198ADA7-17D8-4067-9B3F-6F601285AE6E}"/>
                </a:ext>
              </a:extLst>
            </p:cNvPr>
            <p:cNvSpPr/>
            <p:nvPr/>
          </p:nvSpPr>
          <p:spPr>
            <a:xfrm>
              <a:off x="3486038" y="4870063"/>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chemeClr val="bg1">
                <a:lumMod val="50000"/>
              </a:schemeClr>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t>Supporting Concordia’s participation in international events and networks</a:t>
              </a:r>
              <a:endParaRPr lang="en-US" sz="1600" kern="1200" dirty="0"/>
            </a:p>
          </p:txBody>
        </p:sp>
        <p:sp>
          <p:nvSpPr>
            <p:cNvPr id="43" name="Freeform: Shape 42">
              <a:extLst>
                <a:ext uri="{FF2B5EF4-FFF2-40B4-BE49-F238E27FC236}">
                  <a16:creationId xmlns:a16="http://schemas.microsoft.com/office/drawing/2014/main" id="{30C107A3-9714-433F-BC62-7903F2D5EC5C}"/>
                </a:ext>
              </a:extLst>
            </p:cNvPr>
            <p:cNvSpPr/>
            <p:nvPr/>
          </p:nvSpPr>
          <p:spPr>
            <a:xfrm>
              <a:off x="5875153" y="4870063"/>
              <a:ext cx="2171923" cy="1303153"/>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a:solidFill>
              <a:srgbClr val="A50021"/>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t>Student exchanges and short programs</a:t>
              </a:r>
              <a:endParaRPr lang="en-US" sz="1600" kern="1200" dirty="0"/>
            </a:p>
          </p:txBody>
        </p:sp>
      </p:grpSp>
      <p:sp>
        <p:nvSpPr>
          <p:cNvPr id="44" name="Rectangle 43">
            <a:extLst>
              <a:ext uri="{FF2B5EF4-FFF2-40B4-BE49-F238E27FC236}">
                <a16:creationId xmlns:a16="http://schemas.microsoft.com/office/drawing/2014/main" id="{EA922CB0-537F-4878-A900-8C1075645FFF}"/>
              </a:ext>
            </a:extLst>
          </p:cNvPr>
          <p:cNvSpPr/>
          <p:nvPr/>
        </p:nvSpPr>
        <p:spPr>
          <a:xfrm>
            <a:off x="212271" y="0"/>
            <a:ext cx="8992289" cy="720521"/>
          </a:xfrm>
          <a:prstGeom prst="rect">
            <a:avLst/>
          </a:prstGeom>
        </p:spPr>
        <p:txBody>
          <a:bodyPr vert="horz" lIns="91440" tIns="45720" rIns="91440" bIns="45720" rtlCol="0" anchor="b">
            <a:normAutofit/>
          </a:bodyPr>
          <a:lstStyle/>
          <a:p>
            <a:pPr>
              <a:lnSpc>
                <a:spcPct val="90000"/>
              </a:lnSpc>
              <a:spcAft>
                <a:spcPts val="600"/>
              </a:spcAft>
            </a:pPr>
            <a:r>
              <a:rPr lang="en-US" sz="2800" kern="1200" dirty="0">
                <a:latin typeface="+mj-lt"/>
                <a:ea typeface="+mj-ea"/>
                <a:cs typeface="+mj-cs"/>
              </a:rPr>
              <a:t>How can we support you?</a:t>
            </a:r>
            <a:endParaRPr lang="en-US" sz="2800" b="0" i="0" kern="1200" dirty="0">
              <a:effectLst/>
              <a:latin typeface="+mj-lt"/>
              <a:ea typeface="+mj-ea"/>
              <a:cs typeface="+mj-cs"/>
            </a:endParaRPr>
          </a:p>
        </p:txBody>
      </p:sp>
      <p:sp>
        <p:nvSpPr>
          <p:cNvPr id="14" name="TextBox 13">
            <a:extLst>
              <a:ext uri="{FF2B5EF4-FFF2-40B4-BE49-F238E27FC236}">
                <a16:creationId xmlns:a16="http://schemas.microsoft.com/office/drawing/2014/main" id="{4CFE3EFD-BBC8-43FE-8737-1524D169D29B}"/>
              </a:ext>
            </a:extLst>
          </p:cNvPr>
          <p:cNvSpPr txBox="1"/>
          <p:nvPr/>
        </p:nvSpPr>
        <p:spPr>
          <a:xfrm>
            <a:off x="210774" y="6431225"/>
            <a:ext cx="377055" cy="276999"/>
          </a:xfrm>
          <a:prstGeom prst="rect">
            <a:avLst/>
          </a:prstGeom>
          <a:noFill/>
        </p:spPr>
        <p:txBody>
          <a:bodyPr wrap="square" rtlCol="0">
            <a:spAutoFit/>
          </a:bodyPr>
          <a:lstStyle/>
          <a:p>
            <a:r>
              <a:rPr lang="en-CA" sz="1200" dirty="0">
                <a:latin typeface="+mn-lt"/>
              </a:rPr>
              <a:t>11</a:t>
            </a:r>
            <a:endParaRPr lang="en-US" sz="1200" dirty="0">
              <a:latin typeface="+mn-lt"/>
            </a:endParaRPr>
          </a:p>
        </p:txBody>
      </p:sp>
    </p:spTree>
    <p:extLst>
      <p:ext uri="{BB962C8B-B14F-4D97-AF65-F5344CB8AC3E}">
        <p14:creationId xmlns:p14="http://schemas.microsoft.com/office/powerpoint/2010/main" val="3365910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121657-61D1-4954-B242-70E9E47E2BF7}"/>
              </a:ext>
            </a:extLst>
          </p:cNvPr>
          <p:cNvSpPr/>
          <p:nvPr/>
        </p:nvSpPr>
        <p:spPr>
          <a:xfrm>
            <a:off x="628650" y="1065862"/>
            <a:ext cx="2484873" cy="4726276"/>
          </a:xfrm>
          <a:prstGeom prst="rect">
            <a:avLst/>
          </a:prstGeom>
        </p:spPr>
        <p:txBody>
          <a:bodyPr vert="horz" lIns="91440" tIns="45720" rIns="91440" bIns="45720" rtlCol="0" anchor="ctr">
            <a:normAutofit/>
          </a:bodyPr>
          <a:lstStyle/>
          <a:p>
            <a:pPr algn="r">
              <a:lnSpc>
                <a:spcPct val="90000"/>
              </a:lnSpc>
              <a:spcAft>
                <a:spcPts val="600"/>
              </a:spcAft>
            </a:pPr>
            <a:r>
              <a:rPr lang="en-US" sz="3500" dirty="0">
                <a:solidFill>
                  <a:srgbClr val="FFFFFF"/>
                </a:solidFill>
                <a:latin typeface="+mj-lt"/>
                <a:ea typeface="+mj-ea"/>
                <a:cs typeface="+mj-cs"/>
              </a:rPr>
              <a:t>What don’t we do?</a:t>
            </a:r>
          </a:p>
        </p:txBody>
      </p:sp>
      <p:cxnSp>
        <p:nvCxnSpPr>
          <p:cNvPr id="51" name="Straight Connector 5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4" name="TextBox 3">
            <a:extLst>
              <a:ext uri="{FF2B5EF4-FFF2-40B4-BE49-F238E27FC236}">
                <a16:creationId xmlns:a16="http://schemas.microsoft.com/office/drawing/2014/main" id="{89AD3BB5-F353-4374-AFFA-8FEAFBFEAF65}"/>
              </a:ext>
            </a:extLst>
          </p:cNvPr>
          <p:cNvGraphicFramePr/>
          <p:nvPr>
            <p:extLst>
              <p:ext uri="{D42A27DB-BD31-4B8C-83A1-F6EECF244321}">
                <p14:modId xmlns:p14="http://schemas.microsoft.com/office/powerpoint/2010/main" val="2745842657"/>
              </p:ext>
            </p:extLst>
          </p:nvPr>
        </p:nvGraphicFramePr>
        <p:xfrm>
          <a:off x="3866534" y="1065862"/>
          <a:ext cx="4308514"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8651549-394F-4E21-A03A-43AFE626A3C5}"/>
              </a:ext>
            </a:extLst>
          </p:cNvPr>
          <p:cNvSpPr txBox="1"/>
          <p:nvPr/>
        </p:nvSpPr>
        <p:spPr>
          <a:xfrm>
            <a:off x="210774" y="6431225"/>
            <a:ext cx="417876" cy="276999"/>
          </a:xfrm>
          <a:prstGeom prst="rect">
            <a:avLst/>
          </a:prstGeom>
          <a:noFill/>
        </p:spPr>
        <p:txBody>
          <a:bodyPr wrap="square" rtlCol="0">
            <a:spAutoFit/>
          </a:bodyPr>
          <a:lstStyle/>
          <a:p>
            <a:r>
              <a:rPr lang="en-CA" sz="1200" dirty="0">
                <a:latin typeface="+mn-lt"/>
              </a:rPr>
              <a:t>12</a:t>
            </a:r>
            <a:endParaRPr lang="en-US" sz="1200" dirty="0">
              <a:latin typeface="+mn-lt"/>
            </a:endParaRPr>
          </a:p>
        </p:txBody>
      </p:sp>
    </p:spTree>
    <p:extLst>
      <p:ext uri="{BB962C8B-B14F-4D97-AF65-F5344CB8AC3E}">
        <p14:creationId xmlns:p14="http://schemas.microsoft.com/office/powerpoint/2010/main" val="421133670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0" descr="Pencils">
            <a:extLst>
              <a:ext uri="{FF2B5EF4-FFF2-40B4-BE49-F238E27FC236}">
                <a16:creationId xmlns:a16="http://schemas.microsoft.com/office/drawing/2014/main" id="{06A31A20-FED3-4AF1-9CC0-7EEC724C7130}"/>
              </a:ext>
            </a:extLst>
          </p:cNvPr>
          <p:cNvPicPr>
            <a:picLocks noChangeAspect="1"/>
          </p:cNvPicPr>
          <p:nvPr/>
        </p:nvPicPr>
        <p:blipFill rotWithShape="1">
          <a:blip r:embed="rId2"/>
          <a:srcRect l="38164" t="6263" b="2828"/>
          <a:stretch/>
        </p:blipFill>
        <p:spPr>
          <a:xfrm>
            <a:off x="2642616" y="10"/>
            <a:ext cx="6501384"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B027B5C-731B-4B2F-AF1E-425E0FA5889C}"/>
              </a:ext>
            </a:extLst>
          </p:cNvPr>
          <p:cNvSpPr>
            <a:spLocks noGrp="1"/>
          </p:cNvSpPr>
          <p:nvPr>
            <p:ph type="title"/>
          </p:nvPr>
        </p:nvSpPr>
        <p:spPr>
          <a:xfrm>
            <a:off x="358484" y="1122363"/>
            <a:ext cx="4213515" cy="3204134"/>
          </a:xfrm>
        </p:spPr>
        <p:txBody>
          <a:bodyPr vert="horz" lIns="91440" tIns="45720" rIns="91440" bIns="45720" rtlCol="0" anchor="b">
            <a:normAutofit/>
          </a:bodyPr>
          <a:lstStyle/>
          <a:p>
            <a:pPr>
              <a:lnSpc>
                <a:spcPct val="90000"/>
              </a:lnSpc>
            </a:pPr>
            <a:r>
              <a:rPr lang="en-US" sz="6000" kern="1200">
                <a:solidFill>
                  <a:schemeClr val="tx1"/>
                </a:solidFill>
                <a:latin typeface="+mj-lt"/>
                <a:ea typeface="+mj-ea"/>
                <a:cs typeface="+mj-cs"/>
              </a:rPr>
              <a:t>Example of tools</a:t>
            </a:r>
            <a:endParaRPr lang="en-US" sz="6000" kern="1200" dirty="0">
              <a:solidFill>
                <a:schemeClr val="tx1"/>
              </a:solidFill>
              <a:latin typeface="+mj-lt"/>
              <a:ea typeface="+mj-ea"/>
              <a:cs typeface="+mj-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E9FED7B-C466-41E7-9FA8-1B382B4DDB59}"/>
              </a:ext>
            </a:extLst>
          </p:cNvPr>
          <p:cNvSpPr txBox="1"/>
          <p:nvPr/>
        </p:nvSpPr>
        <p:spPr>
          <a:xfrm>
            <a:off x="210774" y="6431225"/>
            <a:ext cx="387940" cy="276999"/>
          </a:xfrm>
          <a:prstGeom prst="rect">
            <a:avLst/>
          </a:prstGeom>
          <a:noFill/>
        </p:spPr>
        <p:txBody>
          <a:bodyPr wrap="square" rtlCol="0">
            <a:spAutoFit/>
          </a:bodyPr>
          <a:lstStyle/>
          <a:p>
            <a:r>
              <a:rPr lang="en-CA" sz="1200" dirty="0">
                <a:latin typeface="+mn-lt"/>
              </a:rPr>
              <a:t>13</a:t>
            </a:r>
            <a:endParaRPr lang="en-US" sz="1200" dirty="0">
              <a:latin typeface="+mn-lt"/>
            </a:endParaRPr>
          </a:p>
        </p:txBody>
      </p:sp>
    </p:spTree>
    <p:extLst>
      <p:ext uri="{BB962C8B-B14F-4D97-AF65-F5344CB8AC3E}">
        <p14:creationId xmlns:p14="http://schemas.microsoft.com/office/powerpoint/2010/main" val="31355744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2D5AE-33F5-4BFB-AE39-E1869EC94DDA}"/>
              </a:ext>
            </a:extLst>
          </p:cNvPr>
          <p:cNvSpPr txBox="1"/>
          <p:nvPr/>
        </p:nvSpPr>
        <p:spPr>
          <a:xfrm>
            <a:off x="524785" y="353160"/>
            <a:ext cx="5318475" cy="898581"/>
          </a:xfrm>
          <a:prstGeom prst="rect">
            <a:avLst/>
          </a:prstGeom>
        </p:spPr>
        <p:txBody>
          <a:bodyPr vert="horz" lIns="91440" tIns="45720" rIns="91440" bIns="45720" rtlCol="0" anchor="ctr">
            <a:normAutofit/>
          </a:bodyPr>
          <a:lstStyle/>
          <a:p>
            <a:pPr>
              <a:lnSpc>
                <a:spcPct val="90000"/>
              </a:lnSpc>
              <a:spcAft>
                <a:spcPts val="600"/>
              </a:spcAft>
            </a:pPr>
            <a:r>
              <a:rPr lang="en-US" sz="1900" b="1" dirty="0">
                <a:solidFill>
                  <a:srgbClr val="FFFFFF"/>
                </a:solidFill>
                <a:latin typeface="+mn-lt"/>
                <a:ea typeface="+mj-ea"/>
                <a:cs typeface="+mj-cs"/>
              </a:rPr>
              <a:t>CI website</a:t>
            </a:r>
            <a:r>
              <a:rPr lang="en-US" sz="1900" dirty="0">
                <a:solidFill>
                  <a:srgbClr val="FFFFFF"/>
                </a:solidFill>
                <a:latin typeface="+mn-lt"/>
                <a:ea typeface="+mj-ea"/>
                <a:cs typeface="+mj-cs"/>
              </a:rPr>
              <a:t>: </a:t>
            </a:r>
            <a:r>
              <a:rPr lang="en-US" sz="1900" dirty="0">
                <a:solidFill>
                  <a:schemeClr val="bg1"/>
                </a:solidFill>
                <a:latin typeface="+mn-lt"/>
                <a:ea typeface="+mj-ea"/>
                <a:cs typeface="+mj-cs"/>
                <a:hlinkClick r:id="rId2">
                  <a:extLst>
                    <a:ext uri="{A12FA001-AC4F-418D-AE19-62706E023703}">
                      <ahyp:hlinkClr xmlns:ahyp="http://schemas.microsoft.com/office/drawing/2018/hyperlinkcolor" val="tx"/>
                    </a:ext>
                  </a:extLst>
                </a:hlinkClick>
              </a:rPr>
              <a:t>https://www.concordia.ca/offices/ci/faculty.html</a:t>
            </a:r>
            <a:r>
              <a:rPr lang="en-US" sz="1900" dirty="0">
                <a:solidFill>
                  <a:schemeClr val="bg1"/>
                </a:solidFill>
                <a:latin typeface="+mn-lt"/>
                <a:ea typeface="+mj-ea"/>
                <a:cs typeface="+mj-cs"/>
              </a:rPr>
              <a:t> </a:t>
            </a:r>
          </a:p>
        </p:txBody>
      </p:sp>
      <p:pic>
        <p:nvPicPr>
          <p:cNvPr id="9" name="Picture 8">
            <a:extLst>
              <a:ext uri="{FF2B5EF4-FFF2-40B4-BE49-F238E27FC236}">
                <a16:creationId xmlns:a16="http://schemas.microsoft.com/office/drawing/2014/main" id="{3754F45D-BDA1-4E68-831D-B3F902C5E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51" y="2895777"/>
            <a:ext cx="4243911" cy="2281101"/>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674397C2-4598-438F-8831-4830DAB9D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054" y="2645546"/>
            <a:ext cx="4295854" cy="2781565"/>
          </a:xfrm>
          <a:prstGeom prst="rect">
            <a:avLst/>
          </a:prstGeom>
        </p:spPr>
      </p:pic>
      <p:sp>
        <p:nvSpPr>
          <p:cNvPr id="15" name="TextBox 14">
            <a:extLst>
              <a:ext uri="{FF2B5EF4-FFF2-40B4-BE49-F238E27FC236}">
                <a16:creationId xmlns:a16="http://schemas.microsoft.com/office/drawing/2014/main" id="{E488FDD6-D34D-494F-ABDC-0E497C97448D}"/>
              </a:ext>
            </a:extLst>
          </p:cNvPr>
          <p:cNvSpPr txBox="1"/>
          <p:nvPr/>
        </p:nvSpPr>
        <p:spPr>
          <a:xfrm>
            <a:off x="210774" y="6431225"/>
            <a:ext cx="507683" cy="276999"/>
          </a:xfrm>
          <a:prstGeom prst="rect">
            <a:avLst/>
          </a:prstGeom>
          <a:noFill/>
        </p:spPr>
        <p:txBody>
          <a:bodyPr wrap="square" rtlCol="0">
            <a:spAutoFit/>
          </a:bodyPr>
          <a:lstStyle/>
          <a:p>
            <a:r>
              <a:rPr lang="en-CA" sz="1200" dirty="0">
                <a:latin typeface="+mn-lt"/>
              </a:rPr>
              <a:t>14</a:t>
            </a:r>
            <a:endParaRPr lang="en-US" sz="1200" dirty="0">
              <a:latin typeface="+mn-lt"/>
            </a:endParaRPr>
          </a:p>
        </p:txBody>
      </p:sp>
    </p:spTree>
    <p:extLst>
      <p:ext uri="{BB962C8B-B14F-4D97-AF65-F5344CB8AC3E}">
        <p14:creationId xmlns:p14="http://schemas.microsoft.com/office/powerpoint/2010/main" val="1698609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F6FDEB25-2961-4ED6-BEA6-1C946DC76DA2}"/>
              </a:ext>
            </a:extLst>
          </p:cNvPr>
          <p:cNvSpPr txBox="1"/>
          <p:nvPr/>
        </p:nvSpPr>
        <p:spPr>
          <a:xfrm>
            <a:off x="495030" y="2767106"/>
            <a:ext cx="2160621" cy="3071906"/>
          </a:xfrm>
          <a:prstGeom prst="rect">
            <a:avLst/>
          </a:prstGeom>
        </p:spPr>
        <p:txBody>
          <a:bodyPr vert="horz" lIns="91440" tIns="45720" rIns="91440" bIns="45720" rtlCol="0" anchor="t">
            <a:normAutofit/>
          </a:bodyPr>
          <a:lstStyle/>
          <a:p>
            <a:pPr>
              <a:lnSpc>
                <a:spcPct val="90000"/>
              </a:lnSpc>
              <a:spcAft>
                <a:spcPts val="600"/>
              </a:spcAft>
            </a:pPr>
            <a:r>
              <a:rPr lang="en-US" sz="2000" b="1" kern="1200" dirty="0">
                <a:solidFill>
                  <a:srgbClr val="FFFFFF"/>
                </a:solidFill>
                <a:latin typeface="+mj-lt"/>
                <a:ea typeface="+mj-ea"/>
                <a:cs typeface="+mj-cs"/>
              </a:rPr>
              <a:t>International agreements database: </a:t>
            </a:r>
            <a:r>
              <a:rPr lang="en-US" sz="2000" kern="1200" dirty="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https://www.concordia.ca/international/partnerships/current.html</a:t>
            </a:r>
            <a:r>
              <a:rPr lang="en-US" sz="2000" kern="1200" dirty="0">
                <a:solidFill>
                  <a:schemeClr val="bg1"/>
                </a:solidFill>
                <a:latin typeface="+mj-lt"/>
                <a:ea typeface="+mj-ea"/>
                <a:cs typeface="+mj-cs"/>
              </a:rPr>
              <a:t> </a:t>
            </a:r>
          </a:p>
          <a:p>
            <a:pPr>
              <a:lnSpc>
                <a:spcPct val="90000"/>
              </a:lnSpc>
              <a:spcAft>
                <a:spcPts val="600"/>
              </a:spcAft>
            </a:pPr>
            <a:endParaRPr lang="en-US" sz="2000" b="1" kern="1200" dirty="0">
              <a:solidFill>
                <a:srgbClr val="FFFFFF"/>
              </a:solidFill>
              <a:latin typeface="+mj-lt"/>
              <a:ea typeface="+mj-ea"/>
              <a:cs typeface="+mj-cs"/>
            </a:endParaRPr>
          </a:p>
        </p:txBody>
      </p:sp>
      <p:pic>
        <p:nvPicPr>
          <p:cNvPr id="4" name="Picture 3" descr="Graphical user interface, text, application&#10;&#10;Description automatically generated">
            <a:extLst>
              <a:ext uri="{FF2B5EF4-FFF2-40B4-BE49-F238E27FC236}">
                <a16:creationId xmlns:a16="http://schemas.microsoft.com/office/drawing/2014/main" id="{BF63EF89-771A-4B50-95FD-BBA04126D24C}"/>
              </a:ext>
            </a:extLst>
          </p:cNvPr>
          <p:cNvPicPr>
            <a:picLocks noChangeAspect="1"/>
          </p:cNvPicPr>
          <p:nvPr/>
        </p:nvPicPr>
        <p:blipFill rotWithShape="1">
          <a:blip r:embed="rId3">
            <a:extLst>
              <a:ext uri="{28A0092B-C50C-407E-A947-70E740481C1C}">
                <a14:useLocalDpi xmlns:a14="http://schemas.microsoft.com/office/drawing/2010/main" val="0"/>
              </a:ext>
            </a:extLst>
          </a:blip>
          <a:srcRect l="6297" r="6978"/>
          <a:stretch/>
        </p:blipFill>
        <p:spPr>
          <a:xfrm>
            <a:off x="3251555" y="1659609"/>
            <a:ext cx="5772702" cy="3794134"/>
          </a:xfrm>
          <a:prstGeom prst="rect">
            <a:avLst/>
          </a:prstGeom>
        </p:spPr>
      </p:pic>
      <p:sp>
        <p:nvSpPr>
          <p:cNvPr id="13" name="TextBox 12">
            <a:extLst>
              <a:ext uri="{FF2B5EF4-FFF2-40B4-BE49-F238E27FC236}">
                <a16:creationId xmlns:a16="http://schemas.microsoft.com/office/drawing/2014/main" id="{38E2DC4C-8F64-4EC0-8CA6-C8ECCF0503DF}"/>
              </a:ext>
            </a:extLst>
          </p:cNvPr>
          <p:cNvSpPr txBox="1"/>
          <p:nvPr/>
        </p:nvSpPr>
        <p:spPr>
          <a:xfrm>
            <a:off x="210774" y="6431225"/>
            <a:ext cx="409712" cy="276999"/>
          </a:xfrm>
          <a:prstGeom prst="rect">
            <a:avLst/>
          </a:prstGeom>
          <a:noFill/>
        </p:spPr>
        <p:txBody>
          <a:bodyPr wrap="square" rtlCol="0">
            <a:spAutoFit/>
          </a:bodyPr>
          <a:lstStyle/>
          <a:p>
            <a:r>
              <a:rPr lang="en-CA" sz="1200" dirty="0">
                <a:solidFill>
                  <a:schemeClr val="bg1"/>
                </a:solidFill>
                <a:latin typeface="+mn-lt"/>
              </a:rPr>
              <a:t>15</a:t>
            </a:r>
            <a:endParaRPr lang="en-US" sz="1200" dirty="0">
              <a:solidFill>
                <a:schemeClr val="bg1"/>
              </a:solidFill>
              <a:latin typeface="+mn-lt"/>
            </a:endParaRPr>
          </a:p>
        </p:txBody>
      </p:sp>
    </p:spTree>
    <p:extLst>
      <p:ext uri="{BB962C8B-B14F-4D97-AF65-F5344CB8AC3E}">
        <p14:creationId xmlns:p14="http://schemas.microsoft.com/office/powerpoint/2010/main" val="283909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5C20E1F-D2BC-47C9-94FD-A15932B5E0A5}"/>
              </a:ext>
            </a:extLst>
          </p:cNvPr>
          <p:cNvSpPr txBox="1"/>
          <p:nvPr/>
        </p:nvSpPr>
        <p:spPr>
          <a:xfrm>
            <a:off x="364505" y="317820"/>
            <a:ext cx="7157553" cy="1188720"/>
          </a:xfrm>
          <a:prstGeom prst="rect">
            <a:avLst/>
          </a:prstGeom>
        </p:spPr>
        <p:txBody>
          <a:bodyPr vert="horz" lIns="91440" tIns="45720" rIns="91440" bIns="45720" rtlCol="0" anchor="ctr">
            <a:normAutofit/>
          </a:bodyPr>
          <a:lstStyle/>
          <a:p>
            <a:pPr>
              <a:lnSpc>
                <a:spcPct val="90000"/>
              </a:lnSpc>
              <a:spcAft>
                <a:spcPts val="600"/>
              </a:spcAft>
            </a:pPr>
            <a:r>
              <a:rPr lang="en-US" b="1" kern="1200" dirty="0">
                <a:solidFill>
                  <a:schemeClr val="tx1">
                    <a:lumMod val="85000"/>
                    <a:lumOff val="15000"/>
                  </a:schemeClr>
                </a:solidFill>
                <a:latin typeface="+mn-lt"/>
                <a:ea typeface="+mj-ea"/>
                <a:cs typeface="+mj-cs"/>
              </a:rPr>
              <a:t>Policies and guides</a:t>
            </a:r>
          </a:p>
        </p:txBody>
      </p:sp>
      <p:sp>
        <p:nvSpPr>
          <p:cNvPr id="4" name="TextBox 3">
            <a:extLst>
              <a:ext uri="{FF2B5EF4-FFF2-40B4-BE49-F238E27FC236}">
                <a16:creationId xmlns:a16="http://schemas.microsoft.com/office/drawing/2014/main" id="{EB0A5EB3-6D7D-4FAA-B14B-206EBCCFF4AC}"/>
              </a:ext>
            </a:extLst>
          </p:cNvPr>
          <p:cNvSpPr txBox="1"/>
          <p:nvPr/>
        </p:nvSpPr>
        <p:spPr>
          <a:xfrm>
            <a:off x="1468490" y="2431765"/>
            <a:ext cx="6207019" cy="3320031"/>
          </a:xfrm>
          <a:prstGeom prst="rect">
            <a:avLst/>
          </a:prstGeom>
        </p:spPr>
        <p:txBody>
          <a:bodyPr vert="horz" lIns="91440" tIns="45720" rIns="91440" bIns="45720" rtlCol="0" anchor="ctr">
            <a:normAutofit fontScale="77500" lnSpcReduction="20000"/>
          </a:bodyPr>
          <a:lstStyle/>
          <a:p>
            <a:pPr marL="285750"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POLICY ON CONTRACT REVIEW, SIGNING AND REQUIRED APPROVALS</a:t>
            </a:r>
          </a:p>
          <a:p>
            <a:pPr marL="742950" lvl="1"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Policy Number: </a:t>
            </a:r>
            <a:r>
              <a:rPr lang="en-US" sz="1600" dirty="0">
                <a:solidFill>
                  <a:schemeClr val="tx1">
                    <a:lumMod val="85000"/>
                    <a:lumOff val="15000"/>
                  </a:schemeClr>
                </a:solidFill>
                <a:latin typeface="+mn-lt"/>
                <a:ea typeface="+mn-ea"/>
                <a:cs typeface="+mn-cs"/>
                <a:hlinkClick r:id="rId2"/>
              </a:rPr>
              <a:t>BD-1</a:t>
            </a:r>
            <a:endParaRPr lang="en-US" sz="1600" dirty="0">
              <a:solidFill>
                <a:schemeClr val="tx1">
                  <a:lumMod val="85000"/>
                  <a:lumOff val="15000"/>
                </a:schemeClr>
              </a:solidFill>
              <a:latin typeface="+mn-lt"/>
              <a:ea typeface="+mn-ea"/>
              <a:cs typeface="+mn-cs"/>
            </a:endParaRPr>
          </a:p>
          <a:p>
            <a:pPr marL="285750"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POLICY ON ACADEMIC VISITORS</a:t>
            </a:r>
          </a:p>
          <a:p>
            <a:pPr marL="742950" lvl="1"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Policy Number: </a:t>
            </a:r>
            <a:r>
              <a:rPr lang="en-US" sz="1600" dirty="0">
                <a:solidFill>
                  <a:schemeClr val="tx1">
                    <a:lumMod val="85000"/>
                    <a:lumOff val="15000"/>
                  </a:schemeClr>
                </a:solidFill>
                <a:latin typeface="+mn-lt"/>
                <a:ea typeface="+mn-ea"/>
                <a:cs typeface="+mn-cs"/>
                <a:hlinkClick r:id="rId3"/>
              </a:rPr>
              <a:t>VPRGS-10</a:t>
            </a:r>
            <a:endParaRPr lang="en-US" sz="1600" dirty="0">
              <a:solidFill>
                <a:schemeClr val="tx1">
                  <a:lumMod val="85000"/>
                  <a:lumOff val="15000"/>
                </a:schemeClr>
              </a:solidFill>
              <a:latin typeface="+mn-lt"/>
              <a:ea typeface="+mn-ea"/>
              <a:cs typeface="+mn-cs"/>
            </a:endParaRPr>
          </a:p>
          <a:p>
            <a:pPr marL="742950" lvl="1"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Appointment request for </a:t>
            </a:r>
            <a:r>
              <a:rPr lang="en-US" sz="1600" dirty="0" err="1">
                <a:solidFill>
                  <a:schemeClr val="tx1">
                    <a:lumMod val="85000"/>
                    <a:lumOff val="15000"/>
                  </a:schemeClr>
                </a:solidFill>
                <a:latin typeface="+mn-lt"/>
                <a:ea typeface="+mn-ea"/>
                <a:cs typeface="+mn-cs"/>
              </a:rPr>
              <a:t>Mitacs</a:t>
            </a:r>
            <a:r>
              <a:rPr lang="en-US" sz="1600" dirty="0">
                <a:solidFill>
                  <a:schemeClr val="tx1">
                    <a:lumMod val="85000"/>
                    <a:lumOff val="15000"/>
                  </a:schemeClr>
                </a:solidFill>
                <a:latin typeface="+mn-lt"/>
                <a:ea typeface="+mn-ea"/>
                <a:cs typeface="+mn-cs"/>
              </a:rPr>
              <a:t> academic visitors’ </a:t>
            </a:r>
            <a:r>
              <a:rPr lang="en-US" sz="1600" dirty="0">
                <a:solidFill>
                  <a:schemeClr val="tx1">
                    <a:lumMod val="85000"/>
                    <a:lumOff val="15000"/>
                  </a:schemeClr>
                </a:solidFill>
                <a:latin typeface="+mn-lt"/>
                <a:ea typeface="+mn-ea"/>
                <a:cs typeface="+mn-cs"/>
                <a:hlinkClick r:id="rId4"/>
              </a:rPr>
              <a:t>form</a:t>
            </a:r>
            <a:endParaRPr lang="en-US" sz="1600" dirty="0">
              <a:solidFill>
                <a:schemeClr val="tx1">
                  <a:lumMod val="85000"/>
                  <a:lumOff val="15000"/>
                </a:schemeClr>
              </a:solidFill>
              <a:latin typeface="+mn-lt"/>
              <a:ea typeface="+mn-ea"/>
              <a:cs typeface="+mn-cs"/>
            </a:endParaRPr>
          </a:p>
          <a:p>
            <a:pPr marL="285750"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INTERNATIONAL COOPERATION EVALUATION POLICY/FORM</a:t>
            </a:r>
          </a:p>
          <a:p>
            <a:pPr marL="742950" lvl="1"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Guide </a:t>
            </a:r>
            <a:r>
              <a:rPr lang="en-US" sz="1600" dirty="0">
                <a:solidFill>
                  <a:schemeClr val="tx1">
                    <a:lumMod val="85000"/>
                    <a:lumOff val="15000"/>
                  </a:schemeClr>
                </a:solidFill>
                <a:latin typeface="+mn-lt"/>
                <a:ea typeface="+mn-ea"/>
                <a:cs typeface="+mn-cs"/>
                <a:hlinkClick r:id="rId5"/>
              </a:rPr>
              <a:t>request</a:t>
            </a:r>
            <a:endParaRPr lang="en-US" sz="1600" dirty="0">
              <a:solidFill>
                <a:schemeClr val="tx1">
                  <a:lumMod val="85000"/>
                  <a:lumOff val="15000"/>
                </a:schemeClr>
              </a:solidFill>
              <a:latin typeface="+mn-lt"/>
              <a:ea typeface="+mn-ea"/>
              <a:cs typeface="+mn-cs"/>
            </a:endParaRPr>
          </a:p>
          <a:p>
            <a:pPr marL="742950" lvl="1"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Form </a:t>
            </a:r>
            <a:r>
              <a:rPr lang="en-US" sz="1600" dirty="0">
                <a:solidFill>
                  <a:schemeClr val="tx1">
                    <a:lumMod val="85000"/>
                    <a:lumOff val="15000"/>
                  </a:schemeClr>
                </a:solidFill>
                <a:latin typeface="+mn-lt"/>
                <a:ea typeface="+mn-ea"/>
                <a:cs typeface="+mn-cs"/>
                <a:hlinkClick r:id="rId6"/>
              </a:rPr>
              <a:t>VPRGS-6</a:t>
            </a:r>
            <a:endParaRPr lang="en-US" sz="1600" dirty="0">
              <a:solidFill>
                <a:schemeClr val="tx1">
                  <a:lumMod val="85000"/>
                  <a:lumOff val="15000"/>
                </a:schemeClr>
              </a:solidFill>
              <a:latin typeface="+mn-lt"/>
              <a:ea typeface="+mn-ea"/>
              <a:cs typeface="+mn-cs"/>
            </a:endParaRPr>
          </a:p>
          <a:p>
            <a:pPr marL="285750"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FIELDSCHOOLS</a:t>
            </a:r>
          </a:p>
          <a:p>
            <a:pPr marL="742950" lvl="1" indent="-228600">
              <a:lnSpc>
                <a:spcPct val="150000"/>
              </a:lnSpc>
              <a:spcAft>
                <a:spcPts val="600"/>
              </a:spcAft>
              <a:buFont typeface="Arial" panose="020B0604020202020204" pitchFamily="34" charset="0"/>
              <a:buChar char="•"/>
            </a:pPr>
            <a:r>
              <a:rPr lang="en-US" sz="1600" dirty="0">
                <a:solidFill>
                  <a:schemeClr val="tx1">
                    <a:lumMod val="85000"/>
                    <a:lumOff val="15000"/>
                  </a:schemeClr>
                </a:solidFill>
                <a:latin typeface="+mn-lt"/>
                <a:ea typeface="+mn-ea"/>
                <a:cs typeface="+mn-cs"/>
              </a:rPr>
              <a:t>Field school </a:t>
            </a:r>
            <a:r>
              <a:rPr lang="en-US" sz="1600" dirty="0">
                <a:solidFill>
                  <a:schemeClr val="tx1">
                    <a:lumMod val="85000"/>
                    <a:lumOff val="15000"/>
                  </a:schemeClr>
                </a:solidFill>
                <a:latin typeface="+mn-lt"/>
                <a:ea typeface="+mn-ea"/>
                <a:cs typeface="+mn-cs"/>
                <a:hlinkClick r:id="rId7"/>
              </a:rPr>
              <a:t>guide</a:t>
            </a:r>
            <a:r>
              <a:rPr lang="en-US" sz="1600" dirty="0">
                <a:solidFill>
                  <a:schemeClr val="tx1">
                    <a:lumMod val="85000"/>
                    <a:lumOff val="15000"/>
                  </a:schemeClr>
                </a:solidFill>
                <a:latin typeface="+mn-lt"/>
                <a:ea typeface="+mn-ea"/>
                <a:cs typeface="+mn-cs"/>
              </a:rPr>
              <a:t> and Proposal </a:t>
            </a:r>
            <a:r>
              <a:rPr lang="en-US" sz="1600" dirty="0">
                <a:solidFill>
                  <a:schemeClr val="tx1">
                    <a:lumMod val="85000"/>
                    <a:lumOff val="15000"/>
                  </a:schemeClr>
                </a:solidFill>
                <a:latin typeface="+mn-lt"/>
                <a:ea typeface="+mn-ea"/>
                <a:cs typeface="+mn-cs"/>
                <a:hlinkClick r:id="rId4"/>
              </a:rPr>
              <a:t>form</a:t>
            </a:r>
            <a:endParaRPr lang="en-US" sz="1600" dirty="0">
              <a:solidFill>
                <a:schemeClr val="tx1">
                  <a:lumMod val="85000"/>
                  <a:lumOff val="15000"/>
                </a:schemeClr>
              </a:solidFill>
              <a:latin typeface="+mn-lt"/>
              <a:ea typeface="+mn-ea"/>
              <a:cs typeface="+mn-cs"/>
            </a:endParaRPr>
          </a:p>
        </p:txBody>
      </p:sp>
      <p:sp>
        <p:nvSpPr>
          <p:cNvPr id="14" name="Freeform: Shape 13">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400853-8296-4A51-B61F-39C1342D83BE}"/>
              </a:ext>
            </a:extLst>
          </p:cNvPr>
          <p:cNvSpPr txBox="1"/>
          <p:nvPr/>
        </p:nvSpPr>
        <p:spPr>
          <a:xfrm>
            <a:off x="210774" y="6431225"/>
            <a:ext cx="496797" cy="276999"/>
          </a:xfrm>
          <a:prstGeom prst="rect">
            <a:avLst/>
          </a:prstGeom>
          <a:noFill/>
        </p:spPr>
        <p:txBody>
          <a:bodyPr wrap="square" rtlCol="0">
            <a:spAutoFit/>
          </a:bodyPr>
          <a:lstStyle/>
          <a:p>
            <a:r>
              <a:rPr lang="en-CA" sz="1200" dirty="0">
                <a:latin typeface="+mn-lt"/>
              </a:rPr>
              <a:t>16</a:t>
            </a:r>
            <a:endParaRPr lang="en-US" sz="1200" dirty="0">
              <a:latin typeface="+mn-lt"/>
            </a:endParaRPr>
          </a:p>
        </p:txBody>
      </p:sp>
    </p:spTree>
    <p:extLst>
      <p:ext uri="{BB962C8B-B14F-4D97-AF65-F5344CB8AC3E}">
        <p14:creationId xmlns:p14="http://schemas.microsoft.com/office/powerpoint/2010/main" val="822047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Group 182">
            <a:extLst>
              <a:ext uri="{FF2B5EF4-FFF2-40B4-BE49-F238E27FC236}">
                <a16:creationId xmlns:a16="http://schemas.microsoft.com/office/drawing/2014/main" id="{2B63AFDC-D2D9-4EF3-998B-C0A3706D4BEB}"/>
              </a:ext>
            </a:extLst>
          </p:cNvPr>
          <p:cNvGrpSpPr/>
          <p:nvPr/>
        </p:nvGrpSpPr>
        <p:grpSpPr>
          <a:xfrm>
            <a:off x="144848" y="6251741"/>
            <a:ext cx="8888606" cy="291674"/>
            <a:chOff x="854660" y="6263271"/>
            <a:chExt cx="10997364" cy="175157"/>
          </a:xfrm>
          <a:solidFill>
            <a:schemeClr val="accent6">
              <a:lumMod val="20000"/>
              <a:lumOff val="80000"/>
            </a:schemeClr>
          </a:solidFill>
        </p:grpSpPr>
        <p:sp>
          <p:nvSpPr>
            <p:cNvPr id="184" name="Rectangle 183">
              <a:extLst>
                <a:ext uri="{FF2B5EF4-FFF2-40B4-BE49-F238E27FC236}">
                  <a16:creationId xmlns:a16="http://schemas.microsoft.com/office/drawing/2014/main" id="{B2C9C1FE-508E-4590-9919-6A0BC228F86E}"/>
                </a:ext>
              </a:extLst>
            </p:cNvPr>
            <p:cNvSpPr/>
            <p:nvPr/>
          </p:nvSpPr>
          <p:spPr>
            <a:xfrm>
              <a:off x="854660" y="6266986"/>
              <a:ext cx="894230" cy="1668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Jan</a:t>
              </a:r>
            </a:p>
          </p:txBody>
        </p:sp>
        <p:sp>
          <p:nvSpPr>
            <p:cNvPr id="185" name="Rectangle 184">
              <a:extLst>
                <a:ext uri="{FF2B5EF4-FFF2-40B4-BE49-F238E27FC236}">
                  <a16:creationId xmlns:a16="http://schemas.microsoft.com/office/drawing/2014/main" id="{7135CF08-241C-4A4B-A3AD-135A3291804B}"/>
                </a:ext>
              </a:extLst>
            </p:cNvPr>
            <p:cNvSpPr/>
            <p:nvPr/>
          </p:nvSpPr>
          <p:spPr>
            <a:xfrm>
              <a:off x="1774873" y="6271536"/>
              <a:ext cx="894230" cy="1668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Feb</a:t>
              </a:r>
            </a:p>
          </p:txBody>
        </p:sp>
        <p:sp>
          <p:nvSpPr>
            <p:cNvPr id="186" name="Rectangle 185">
              <a:extLst>
                <a:ext uri="{FF2B5EF4-FFF2-40B4-BE49-F238E27FC236}">
                  <a16:creationId xmlns:a16="http://schemas.microsoft.com/office/drawing/2014/main" id="{DC4A64C1-5A4E-4C62-881F-1E3409D07DAD}"/>
                </a:ext>
              </a:extLst>
            </p:cNvPr>
            <p:cNvSpPr/>
            <p:nvPr/>
          </p:nvSpPr>
          <p:spPr>
            <a:xfrm>
              <a:off x="2691035" y="6263791"/>
              <a:ext cx="894230" cy="1668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Mar</a:t>
              </a:r>
            </a:p>
          </p:txBody>
        </p:sp>
        <p:sp>
          <p:nvSpPr>
            <p:cNvPr id="187" name="Rectangle 186">
              <a:extLst>
                <a:ext uri="{FF2B5EF4-FFF2-40B4-BE49-F238E27FC236}">
                  <a16:creationId xmlns:a16="http://schemas.microsoft.com/office/drawing/2014/main" id="{C6A01E3B-5E46-4349-824A-8456BC2759BC}"/>
                </a:ext>
              </a:extLst>
            </p:cNvPr>
            <p:cNvSpPr/>
            <p:nvPr/>
          </p:nvSpPr>
          <p:spPr>
            <a:xfrm>
              <a:off x="3616440" y="6263271"/>
              <a:ext cx="894230" cy="166892"/>
            </a:xfrm>
            <a:prstGeom prst="rect">
              <a:avLst/>
            </a:prstGeom>
            <a:solidFill>
              <a:srgbClr val="95C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Apr</a:t>
              </a:r>
            </a:p>
          </p:txBody>
        </p:sp>
        <p:sp>
          <p:nvSpPr>
            <p:cNvPr id="188" name="Rectangle 187">
              <a:extLst>
                <a:ext uri="{FF2B5EF4-FFF2-40B4-BE49-F238E27FC236}">
                  <a16:creationId xmlns:a16="http://schemas.microsoft.com/office/drawing/2014/main" id="{02058333-9EB9-4BA3-BF01-CF4B6DBC3CDE}"/>
                </a:ext>
              </a:extLst>
            </p:cNvPr>
            <p:cNvSpPr/>
            <p:nvPr/>
          </p:nvSpPr>
          <p:spPr>
            <a:xfrm>
              <a:off x="4536653" y="6267821"/>
              <a:ext cx="894230" cy="166892"/>
            </a:xfrm>
            <a:prstGeom prst="rect">
              <a:avLst/>
            </a:prstGeom>
            <a:solidFill>
              <a:srgbClr val="82B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May</a:t>
              </a:r>
            </a:p>
          </p:txBody>
        </p:sp>
        <p:sp>
          <p:nvSpPr>
            <p:cNvPr id="189" name="Rectangle 188">
              <a:extLst>
                <a:ext uri="{FF2B5EF4-FFF2-40B4-BE49-F238E27FC236}">
                  <a16:creationId xmlns:a16="http://schemas.microsoft.com/office/drawing/2014/main" id="{058177F0-2603-46B5-AE3F-C5E77905C3AF}"/>
                </a:ext>
              </a:extLst>
            </p:cNvPr>
            <p:cNvSpPr/>
            <p:nvPr/>
          </p:nvSpPr>
          <p:spPr>
            <a:xfrm>
              <a:off x="5452815" y="6271227"/>
              <a:ext cx="894230" cy="166892"/>
            </a:xfrm>
            <a:prstGeom prst="rect">
              <a:avLst/>
            </a:prstGeom>
            <a:solidFill>
              <a:srgbClr val="75B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June</a:t>
              </a:r>
            </a:p>
          </p:txBody>
        </p:sp>
        <p:sp>
          <p:nvSpPr>
            <p:cNvPr id="190" name="Rectangle 189">
              <a:extLst>
                <a:ext uri="{FF2B5EF4-FFF2-40B4-BE49-F238E27FC236}">
                  <a16:creationId xmlns:a16="http://schemas.microsoft.com/office/drawing/2014/main" id="{7C426A2E-3A4A-4DA0-8D1A-D0C42E2E8391}"/>
                </a:ext>
              </a:extLst>
            </p:cNvPr>
            <p:cNvSpPr/>
            <p:nvPr/>
          </p:nvSpPr>
          <p:spPr>
            <a:xfrm>
              <a:off x="6370790" y="6263271"/>
              <a:ext cx="894230" cy="166892"/>
            </a:xfrm>
            <a:prstGeom prst="rect">
              <a:avLst/>
            </a:prstGeom>
            <a:solidFill>
              <a:srgbClr val="6D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July</a:t>
              </a:r>
            </a:p>
          </p:txBody>
        </p:sp>
        <p:sp>
          <p:nvSpPr>
            <p:cNvPr id="191" name="Rectangle 190">
              <a:extLst>
                <a:ext uri="{FF2B5EF4-FFF2-40B4-BE49-F238E27FC236}">
                  <a16:creationId xmlns:a16="http://schemas.microsoft.com/office/drawing/2014/main" id="{927A6928-3749-4FBE-9C5F-B38F11FEFC2B}"/>
                </a:ext>
              </a:extLst>
            </p:cNvPr>
            <p:cNvSpPr/>
            <p:nvPr/>
          </p:nvSpPr>
          <p:spPr>
            <a:xfrm>
              <a:off x="7291003" y="6267821"/>
              <a:ext cx="894230" cy="166892"/>
            </a:xfrm>
            <a:prstGeom prst="rect">
              <a:avLst/>
            </a:prstGeom>
            <a:solidFill>
              <a:srgbClr val="68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Aug</a:t>
              </a:r>
            </a:p>
          </p:txBody>
        </p:sp>
        <p:sp>
          <p:nvSpPr>
            <p:cNvPr id="192" name="Rectangle 191">
              <a:extLst>
                <a:ext uri="{FF2B5EF4-FFF2-40B4-BE49-F238E27FC236}">
                  <a16:creationId xmlns:a16="http://schemas.microsoft.com/office/drawing/2014/main" id="{5FD1A479-F06F-43C7-968E-6D002F0811A8}"/>
                </a:ext>
              </a:extLst>
            </p:cNvPr>
            <p:cNvSpPr/>
            <p:nvPr/>
          </p:nvSpPr>
          <p:spPr>
            <a:xfrm>
              <a:off x="8207165" y="6271227"/>
              <a:ext cx="894230" cy="166892"/>
            </a:xfrm>
            <a:prstGeom prst="rect">
              <a:avLst/>
            </a:prstGeom>
            <a:solidFill>
              <a:srgbClr val="5E9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Sep</a:t>
              </a:r>
            </a:p>
          </p:txBody>
        </p:sp>
        <p:sp>
          <p:nvSpPr>
            <p:cNvPr id="193" name="Rectangle 192">
              <a:extLst>
                <a:ext uri="{FF2B5EF4-FFF2-40B4-BE49-F238E27FC236}">
                  <a16:creationId xmlns:a16="http://schemas.microsoft.com/office/drawing/2014/main" id="{9243B6B7-F3E4-4F43-B860-F5BBFA86FA7A}"/>
                </a:ext>
              </a:extLst>
            </p:cNvPr>
            <p:cNvSpPr/>
            <p:nvPr/>
          </p:nvSpPr>
          <p:spPr>
            <a:xfrm>
              <a:off x="9121419" y="6270707"/>
              <a:ext cx="894230" cy="166892"/>
            </a:xfrm>
            <a:prstGeom prst="rect">
              <a:avLst/>
            </a:prstGeom>
            <a:solidFill>
              <a:srgbClr val="568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Oct</a:t>
              </a:r>
            </a:p>
          </p:txBody>
        </p:sp>
        <p:sp>
          <p:nvSpPr>
            <p:cNvPr id="194" name="Rectangle 193">
              <a:extLst>
                <a:ext uri="{FF2B5EF4-FFF2-40B4-BE49-F238E27FC236}">
                  <a16:creationId xmlns:a16="http://schemas.microsoft.com/office/drawing/2014/main" id="{96316CA9-DAB4-4987-B1B1-9CE559586BF1}"/>
                </a:ext>
              </a:extLst>
            </p:cNvPr>
            <p:cNvSpPr/>
            <p:nvPr/>
          </p:nvSpPr>
          <p:spPr>
            <a:xfrm>
              <a:off x="10041632" y="6264106"/>
              <a:ext cx="894230" cy="166892"/>
            </a:xfrm>
            <a:prstGeom prst="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Nov</a:t>
              </a:r>
            </a:p>
          </p:txBody>
        </p:sp>
        <p:sp>
          <p:nvSpPr>
            <p:cNvPr id="195" name="Rectangle 194">
              <a:extLst>
                <a:ext uri="{FF2B5EF4-FFF2-40B4-BE49-F238E27FC236}">
                  <a16:creationId xmlns:a16="http://schemas.microsoft.com/office/drawing/2014/main" id="{EE70B450-388F-4BEF-A715-A8C4E988E72F}"/>
                </a:ext>
              </a:extLst>
            </p:cNvPr>
            <p:cNvSpPr/>
            <p:nvPr/>
          </p:nvSpPr>
          <p:spPr>
            <a:xfrm>
              <a:off x="10957794" y="6267512"/>
              <a:ext cx="894230" cy="166892"/>
            </a:xfrm>
            <a:prstGeom prst="rect">
              <a:avLst/>
            </a:prstGeom>
            <a:solidFill>
              <a:srgbClr val="43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Dic</a:t>
              </a:r>
            </a:p>
          </p:txBody>
        </p:sp>
      </p:grpSp>
      <p:cxnSp>
        <p:nvCxnSpPr>
          <p:cNvPr id="196" name="Straight Connector 195">
            <a:extLst>
              <a:ext uri="{FF2B5EF4-FFF2-40B4-BE49-F238E27FC236}">
                <a16:creationId xmlns:a16="http://schemas.microsoft.com/office/drawing/2014/main" id="{E79554DD-FCB5-4DCC-BA87-AD6B9D632367}"/>
              </a:ext>
            </a:extLst>
          </p:cNvPr>
          <p:cNvCxnSpPr>
            <a:cxnSpLocks/>
          </p:cNvCxnSpPr>
          <p:nvPr/>
        </p:nvCxnSpPr>
        <p:spPr>
          <a:xfrm flipV="1">
            <a:off x="73949" y="5063062"/>
            <a:ext cx="8902551" cy="3888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B368BA63-312A-4E82-8288-72CF17131DDE}"/>
              </a:ext>
            </a:extLst>
          </p:cNvPr>
          <p:cNvCxnSpPr>
            <a:cxnSpLocks/>
          </p:cNvCxnSpPr>
          <p:nvPr/>
        </p:nvCxnSpPr>
        <p:spPr>
          <a:xfrm flipV="1">
            <a:off x="81386" y="3623766"/>
            <a:ext cx="8994595" cy="377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7468976-4F57-44CB-9531-91202D0A4631}"/>
              </a:ext>
            </a:extLst>
          </p:cNvPr>
          <p:cNvCxnSpPr>
            <a:cxnSpLocks/>
          </p:cNvCxnSpPr>
          <p:nvPr/>
        </p:nvCxnSpPr>
        <p:spPr>
          <a:xfrm>
            <a:off x="92537" y="1552151"/>
            <a:ext cx="894091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47F2C02A-FCB6-450E-A5AE-42BB38EBF6AD}"/>
              </a:ext>
            </a:extLst>
          </p:cNvPr>
          <p:cNvCxnSpPr>
            <a:cxnSpLocks/>
          </p:cNvCxnSpPr>
          <p:nvPr/>
        </p:nvCxnSpPr>
        <p:spPr>
          <a:xfrm flipV="1">
            <a:off x="123110" y="370001"/>
            <a:ext cx="8872812" cy="5317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72E2F185-6CAF-4617-9BDF-F6AAF3261051}"/>
              </a:ext>
            </a:extLst>
          </p:cNvPr>
          <p:cNvGrpSpPr/>
          <p:nvPr/>
        </p:nvGrpSpPr>
        <p:grpSpPr>
          <a:xfrm>
            <a:off x="0" y="0"/>
            <a:ext cx="253916" cy="6487373"/>
            <a:chOff x="1005087" y="11530"/>
            <a:chExt cx="253916" cy="6487373"/>
          </a:xfrm>
        </p:grpSpPr>
        <p:sp>
          <p:nvSpPr>
            <p:cNvPr id="201" name="Rectangle 200">
              <a:extLst>
                <a:ext uri="{FF2B5EF4-FFF2-40B4-BE49-F238E27FC236}">
                  <a16:creationId xmlns:a16="http://schemas.microsoft.com/office/drawing/2014/main" id="{AC3C4CB9-0C2A-447F-813A-4CDB078C0B7E}"/>
                </a:ext>
              </a:extLst>
            </p:cNvPr>
            <p:cNvSpPr/>
            <p:nvPr/>
          </p:nvSpPr>
          <p:spPr>
            <a:xfrm rot="16200000">
              <a:off x="471133" y="5709316"/>
              <a:ext cx="1349150" cy="149780"/>
            </a:xfrm>
            <a:prstGeom prst="rect">
              <a:avLst/>
            </a:prstGeom>
            <a:solidFill>
              <a:srgbClr val="FF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2" name="Rectangle 201">
              <a:extLst>
                <a:ext uri="{FF2B5EF4-FFF2-40B4-BE49-F238E27FC236}">
                  <a16:creationId xmlns:a16="http://schemas.microsoft.com/office/drawing/2014/main" id="{25128535-9F20-4FA8-8CBF-702B7D9B2654}"/>
                </a:ext>
              </a:extLst>
            </p:cNvPr>
            <p:cNvSpPr/>
            <p:nvPr/>
          </p:nvSpPr>
          <p:spPr>
            <a:xfrm rot="16200000">
              <a:off x="389891" y="4293921"/>
              <a:ext cx="1511639" cy="14978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3" name="Rectangle 202">
              <a:extLst>
                <a:ext uri="{FF2B5EF4-FFF2-40B4-BE49-F238E27FC236}">
                  <a16:creationId xmlns:a16="http://schemas.microsoft.com/office/drawing/2014/main" id="{0C625089-8AD9-448F-85DE-E06724ACC003}"/>
                </a:ext>
              </a:extLst>
            </p:cNvPr>
            <p:cNvSpPr/>
            <p:nvPr/>
          </p:nvSpPr>
          <p:spPr>
            <a:xfrm rot="16200000">
              <a:off x="493825" y="2914010"/>
              <a:ext cx="1298276" cy="144295"/>
            </a:xfrm>
            <a:prstGeom prst="rect">
              <a:avLst/>
            </a:prstGeom>
            <a:solidFill>
              <a:srgbClr val="FF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4" name="Rectangle 203">
              <a:extLst>
                <a:ext uri="{FF2B5EF4-FFF2-40B4-BE49-F238E27FC236}">
                  <a16:creationId xmlns:a16="http://schemas.microsoft.com/office/drawing/2014/main" id="{633AEAE9-E20D-4B87-A357-D13390E23CA8}"/>
                </a:ext>
              </a:extLst>
            </p:cNvPr>
            <p:cNvSpPr/>
            <p:nvPr/>
          </p:nvSpPr>
          <p:spPr>
            <a:xfrm rot="16200000">
              <a:off x="563929" y="1698755"/>
              <a:ext cx="1158072" cy="144296"/>
            </a:xfrm>
            <a:prstGeom prst="rect">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5" name="Rectangle 204">
              <a:extLst>
                <a:ext uri="{FF2B5EF4-FFF2-40B4-BE49-F238E27FC236}">
                  <a16:creationId xmlns:a16="http://schemas.microsoft.com/office/drawing/2014/main" id="{2A66228E-9341-4F32-B306-8001FA6C5279}"/>
                </a:ext>
              </a:extLst>
            </p:cNvPr>
            <p:cNvSpPr/>
            <p:nvPr/>
          </p:nvSpPr>
          <p:spPr>
            <a:xfrm rot="16200000">
              <a:off x="560706" y="563382"/>
              <a:ext cx="1164518" cy="1442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6" name="TextBox 205">
              <a:extLst>
                <a:ext uri="{FF2B5EF4-FFF2-40B4-BE49-F238E27FC236}">
                  <a16:creationId xmlns:a16="http://schemas.microsoft.com/office/drawing/2014/main" id="{283E5857-57B7-4D1D-96AA-9F2AFAA5746C}"/>
                </a:ext>
              </a:extLst>
            </p:cNvPr>
            <p:cNvSpPr txBox="1"/>
            <p:nvPr/>
          </p:nvSpPr>
          <p:spPr>
            <a:xfrm rot="16200000">
              <a:off x="671181" y="345436"/>
              <a:ext cx="914033" cy="246221"/>
            </a:xfrm>
            <a:prstGeom prst="rect">
              <a:avLst/>
            </a:prstGeom>
            <a:noFill/>
          </p:spPr>
          <p:txBody>
            <a:bodyPr wrap="none" rtlCol="0">
              <a:spAutoFit/>
            </a:bodyPr>
            <a:lstStyle/>
            <a:p>
              <a:r>
                <a:rPr lang="en-CA" sz="1000" dirty="0">
                  <a:solidFill>
                    <a:srgbClr val="000000"/>
                  </a:solidFill>
                  <a:latin typeface="Calibri" panose="020F0502020204030204" pitchFamily="34" charset="0"/>
                </a:rPr>
                <a:t>Competitive +</a:t>
              </a:r>
            </a:p>
          </p:txBody>
        </p:sp>
        <p:sp>
          <p:nvSpPr>
            <p:cNvPr id="207" name="TextBox 206">
              <a:extLst>
                <a:ext uri="{FF2B5EF4-FFF2-40B4-BE49-F238E27FC236}">
                  <a16:creationId xmlns:a16="http://schemas.microsoft.com/office/drawing/2014/main" id="{B51BCF73-214B-4665-B78D-B4AE41C6DCD9}"/>
                </a:ext>
              </a:extLst>
            </p:cNvPr>
            <p:cNvSpPr txBox="1"/>
            <p:nvPr/>
          </p:nvSpPr>
          <p:spPr>
            <a:xfrm rot="16200000">
              <a:off x="691700" y="5931600"/>
              <a:ext cx="888385" cy="246221"/>
            </a:xfrm>
            <a:prstGeom prst="rect">
              <a:avLst/>
            </a:prstGeom>
            <a:noFill/>
          </p:spPr>
          <p:txBody>
            <a:bodyPr wrap="none" rtlCol="0">
              <a:spAutoFit/>
            </a:bodyPr>
            <a:lstStyle/>
            <a:p>
              <a:r>
                <a:rPr lang="en-CA" sz="1000" dirty="0">
                  <a:solidFill>
                    <a:srgbClr val="000000"/>
                  </a:solidFill>
                  <a:latin typeface="Calibri" panose="020F0502020204030204" pitchFamily="34" charset="0"/>
                </a:rPr>
                <a:t>Competitive -</a:t>
              </a:r>
            </a:p>
          </p:txBody>
        </p:sp>
      </p:grpSp>
      <p:grpSp>
        <p:nvGrpSpPr>
          <p:cNvPr id="208" name="Group 207">
            <a:extLst>
              <a:ext uri="{FF2B5EF4-FFF2-40B4-BE49-F238E27FC236}">
                <a16:creationId xmlns:a16="http://schemas.microsoft.com/office/drawing/2014/main" id="{C4A81880-7564-4EBD-9719-E6D7D3E36AEF}"/>
              </a:ext>
            </a:extLst>
          </p:cNvPr>
          <p:cNvGrpSpPr/>
          <p:nvPr/>
        </p:nvGrpSpPr>
        <p:grpSpPr>
          <a:xfrm>
            <a:off x="255829" y="316508"/>
            <a:ext cx="9018161" cy="5987116"/>
            <a:chOff x="1289491" y="328038"/>
            <a:chExt cx="9018161" cy="5987116"/>
          </a:xfrm>
        </p:grpSpPr>
        <p:grpSp>
          <p:nvGrpSpPr>
            <p:cNvPr id="209" name="Group 208">
              <a:extLst>
                <a:ext uri="{FF2B5EF4-FFF2-40B4-BE49-F238E27FC236}">
                  <a16:creationId xmlns:a16="http://schemas.microsoft.com/office/drawing/2014/main" id="{7C1875F8-100D-4809-8DD1-01ED4E8811EF}"/>
                </a:ext>
              </a:extLst>
            </p:cNvPr>
            <p:cNvGrpSpPr/>
            <p:nvPr/>
          </p:nvGrpSpPr>
          <p:grpSpPr>
            <a:xfrm>
              <a:off x="1289491" y="328038"/>
              <a:ext cx="9018161" cy="5987116"/>
              <a:chOff x="1175191" y="227677"/>
              <a:chExt cx="9018161" cy="5987116"/>
            </a:xfrm>
          </p:grpSpPr>
          <p:grpSp>
            <p:nvGrpSpPr>
              <p:cNvPr id="213" name="International funding 1">
                <a:extLst>
                  <a:ext uri="{FF2B5EF4-FFF2-40B4-BE49-F238E27FC236}">
                    <a16:creationId xmlns:a16="http://schemas.microsoft.com/office/drawing/2014/main" id="{17517809-72A8-4359-BD0C-093FD5970958}"/>
                  </a:ext>
                </a:extLst>
              </p:cNvPr>
              <p:cNvGrpSpPr/>
              <p:nvPr/>
            </p:nvGrpSpPr>
            <p:grpSpPr>
              <a:xfrm>
                <a:off x="1682989" y="1113699"/>
                <a:ext cx="8095882" cy="4095363"/>
                <a:chOff x="1682989" y="1113699"/>
                <a:chExt cx="8095882" cy="4095363"/>
              </a:xfrm>
            </p:grpSpPr>
            <p:grpSp>
              <p:nvGrpSpPr>
                <p:cNvPr id="313" name="Fullbright">
                  <a:extLst>
                    <a:ext uri="{FF2B5EF4-FFF2-40B4-BE49-F238E27FC236}">
                      <a16:creationId xmlns:a16="http://schemas.microsoft.com/office/drawing/2014/main" id="{0F876C8D-67AE-4D4F-83CB-EC084C1B2135}"/>
                    </a:ext>
                  </a:extLst>
                </p:cNvPr>
                <p:cNvGrpSpPr/>
                <p:nvPr/>
              </p:nvGrpSpPr>
              <p:grpSpPr>
                <a:xfrm>
                  <a:off x="8670731" y="4239445"/>
                  <a:ext cx="952142" cy="830815"/>
                  <a:chOff x="8130027" y="4671598"/>
                  <a:chExt cx="952142" cy="830815"/>
                </a:xfrm>
              </p:grpSpPr>
              <p:grpSp>
                <p:nvGrpSpPr>
                  <p:cNvPr id="343" name="Group 342">
                    <a:extLst>
                      <a:ext uri="{FF2B5EF4-FFF2-40B4-BE49-F238E27FC236}">
                        <a16:creationId xmlns:a16="http://schemas.microsoft.com/office/drawing/2014/main" id="{424C35D9-6365-4D78-9C1A-4A90615D6270}"/>
                      </a:ext>
                    </a:extLst>
                  </p:cNvPr>
                  <p:cNvGrpSpPr/>
                  <p:nvPr/>
                </p:nvGrpSpPr>
                <p:grpSpPr>
                  <a:xfrm>
                    <a:off x="8232585" y="5017969"/>
                    <a:ext cx="849584" cy="484444"/>
                    <a:chOff x="8464081" y="5017969"/>
                    <a:chExt cx="849584" cy="484444"/>
                  </a:xfrm>
                </p:grpSpPr>
                <p:grpSp>
                  <p:nvGrpSpPr>
                    <p:cNvPr id="345" name="Group 344">
                      <a:extLst>
                        <a:ext uri="{FF2B5EF4-FFF2-40B4-BE49-F238E27FC236}">
                          <a16:creationId xmlns:a16="http://schemas.microsoft.com/office/drawing/2014/main" id="{CF56FA4C-9284-4631-9C80-0DFC7332994C}"/>
                        </a:ext>
                      </a:extLst>
                    </p:cNvPr>
                    <p:cNvGrpSpPr/>
                    <p:nvPr/>
                  </p:nvGrpSpPr>
                  <p:grpSpPr>
                    <a:xfrm>
                      <a:off x="9267945" y="5242297"/>
                      <a:ext cx="45720" cy="260116"/>
                      <a:chOff x="9772186" y="5456095"/>
                      <a:chExt cx="45720" cy="260116"/>
                    </a:xfrm>
                  </p:grpSpPr>
                  <p:cxnSp>
                    <p:nvCxnSpPr>
                      <p:cNvPr id="347" name="Straight Connector 346">
                        <a:extLst>
                          <a:ext uri="{FF2B5EF4-FFF2-40B4-BE49-F238E27FC236}">
                            <a16:creationId xmlns:a16="http://schemas.microsoft.com/office/drawing/2014/main" id="{66B4835B-BFDD-4203-AC97-88A8CA217632}"/>
                          </a:ext>
                        </a:extLst>
                      </p:cNvPr>
                      <p:cNvCxnSpPr/>
                      <p:nvPr/>
                    </p:nvCxnSpPr>
                    <p:spPr>
                      <a:xfrm flipV="1">
                        <a:off x="9808618" y="5456095"/>
                        <a:ext cx="0" cy="214127"/>
                      </a:xfrm>
                      <a:prstGeom prst="line">
                        <a:avLst/>
                      </a:prstGeom>
                    </p:spPr>
                    <p:style>
                      <a:lnRef idx="1">
                        <a:schemeClr val="accent1"/>
                      </a:lnRef>
                      <a:fillRef idx="0">
                        <a:schemeClr val="accent1"/>
                      </a:fillRef>
                      <a:effectRef idx="0">
                        <a:schemeClr val="accent1"/>
                      </a:effectRef>
                      <a:fontRef idx="minor">
                        <a:schemeClr val="tx1"/>
                      </a:fontRef>
                    </p:style>
                  </p:cxnSp>
                  <p:sp>
                    <p:nvSpPr>
                      <p:cNvPr id="348" name="Oval 347">
                        <a:extLst>
                          <a:ext uri="{FF2B5EF4-FFF2-40B4-BE49-F238E27FC236}">
                            <a16:creationId xmlns:a16="http://schemas.microsoft.com/office/drawing/2014/main" id="{E3A166F6-B22D-4903-8446-5DE4DDF6914B}"/>
                          </a:ext>
                        </a:extLst>
                      </p:cNvPr>
                      <p:cNvSpPr/>
                      <p:nvPr/>
                    </p:nvSpPr>
                    <p:spPr>
                      <a:xfrm>
                        <a:off x="9772186" y="5670491"/>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46" name="Oval 345">
                      <a:extLst>
                        <a:ext uri="{FF2B5EF4-FFF2-40B4-BE49-F238E27FC236}">
                          <a16:creationId xmlns:a16="http://schemas.microsoft.com/office/drawing/2014/main" id="{500C2C16-65F1-48B2-A311-9FEB23E55DAE}"/>
                        </a:ext>
                      </a:extLst>
                    </p:cNvPr>
                    <p:cNvSpPr/>
                    <p:nvPr/>
                  </p:nvSpPr>
                  <p:spPr>
                    <a:xfrm>
                      <a:off x="8464081" y="5017969"/>
                      <a:ext cx="350144" cy="307220"/>
                    </a:xfrm>
                    <a:prstGeom prst="ellipse">
                      <a:avLst/>
                    </a:prstGeom>
                    <a:blipFill>
                      <a:blip r:embed="rId2"/>
                      <a:srcRect/>
                      <a:stretch>
                        <a:fillRect l="10741" t="10187" r="-2" b="2"/>
                      </a:stretch>
                    </a:blipFill>
                    <a:ln>
                      <a:noFill/>
                    </a:ln>
                    <a:scene3d>
                      <a:camera prst="orthographicFront"/>
                      <a:lightRig rig="threePt" dir="t"/>
                    </a:scene3d>
                    <a:sp3d>
                      <a:bevelT w="95250" h="25400"/>
                      <a:bevelB w="622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44" name="Rectangle 343">
                    <a:extLst>
                      <a:ext uri="{FF2B5EF4-FFF2-40B4-BE49-F238E27FC236}">
                        <a16:creationId xmlns:a16="http://schemas.microsoft.com/office/drawing/2014/main" id="{DAD98F00-0C43-4316-BFB8-ABDC8A853F62}"/>
                      </a:ext>
                    </a:extLst>
                  </p:cNvPr>
                  <p:cNvSpPr/>
                  <p:nvPr/>
                </p:nvSpPr>
                <p:spPr>
                  <a:xfrm>
                    <a:off x="8130027" y="4671598"/>
                    <a:ext cx="607859" cy="230832"/>
                  </a:xfrm>
                  <a:prstGeom prst="rect">
                    <a:avLst/>
                  </a:prstGeom>
                </p:spPr>
                <p:txBody>
                  <a:bodyPr wrap="none">
                    <a:spAutoFit/>
                  </a:bodyPr>
                  <a:lstStyle/>
                  <a:p>
                    <a:r>
                      <a:rPr lang="en-CA" sz="900" dirty="0">
                        <a:hlinkClick r:id="rId3"/>
                      </a:rPr>
                      <a:t>Fulbright</a:t>
                    </a:r>
                    <a:endParaRPr lang="en-CA" sz="900" dirty="0"/>
                  </a:p>
                </p:txBody>
              </p:sp>
            </p:grpSp>
            <p:grpSp>
              <p:nvGrpSpPr>
                <p:cNvPr id="314" name="International funding">
                  <a:extLst>
                    <a:ext uri="{FF2B5EF4-FFF2-40B4-BE49-F238E27FC236}">
                      <a16:creationId xmlns:a16="http://schemas.microsoft.com/office/drawing/2014/main" id="{9F9F131C-1337-4B08-BC82-095960FEBCA1}"/>
                    </a:ext>
                  </a:extLst>
                </p:cNvPr>
                <p:cNvGrpSpPr/>
                <p:nvPr/>
              </p:nvGrpSpPr>
              <p:grpSpPr>
                <a:xfrm>
                  <a:off x="1682989" y="1113699"/>
                  <a:ext cx="8095882" cy="4095363"/>
                  <a:chOff x="1682989" y="1113699"/>
                  <a:chExt cx="8095882" cy="4095363"/>
                </a:xfrm>
              </p:grpSpPr>
              <p:grpSp>
                <p:nvGrpSpPr>
                  <p:cNvPr id="315" name="Horizon 2020">
                    <a:extLst>
                      <a:ext uri="{FF2B5EF4-FFF2-40B4-BE49-F238E27FC236}">
                        <a16:creationId xmlns:a16="http://schemas.microsoft.com/office/drawing/2014/main" id="{685E34D1-2419-4BD3-9E1A-80F116C24C3B}"/>
                      </a:ext>
                    </a:extLst>
                  </p:cNvPr>
                  <p:cNvGrpSpPr/>
                  <p:nvPr/>
                </p:nvGrpSpPr>
                <p:grpSpPr>
                  <a:xfrm>
                    <a:off x="1682989" y="1113699"/>
                    <a:ext cx="8095882" cy="1154961"/>
                    <a:chOff x="1682989" y="1113699"/>
                    <a:chExt cx="8095882" cy="1154961"/>
                  </a:xfrm>
                </p:grpSpPr>
                <p:sp>
                  <p:nvSpPr>
                    <p:cNvPr id="337" name="Right Arrow 26">
                      <a:extLst>
                        <a:ext uri="{FF2B5EF4-FFF2-40B4-BE49-F238E27FC236}">
                          <a16:creationId xmlns:a16="http://schemas.microsoft.com/office/drawing/2014/main" id="{7126FCFB-BF61-40ED-AAF2-AEA4B945BC75}"/>
                        </a:ext>
                      </a:extLst>
                    </p:cNvPr>
                    <p:cNvSpPr/>
                    <p:nvPr/>
                  </p:nvSpPr>
                  <p:spPr>
                    <a:xfrm>
                      <a:off x="1768719" y="1945679"/>
                      <a:ext cx="8010152" cy="149589"/>
                    </a:xfrm>
                    <a:prstGeom prst="rightArrow">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38" name="Horizon2020">
                      <a:extLst>
                        <a:ext uri="{FF2B5EF4-FFF2-40B4-BE49-F238E27FC236}">
                          <a16:creationId xmlns:a16="http://schemas.microsoft.com/office/drawing/2014/main" id="{51ACC1B2-CEB1-43AC-8E1B-BEC528EEB9C4}"/>
                        </a:ext>
                      </a:extLst>
                    </p:cNvPr>
                    <p:cNvGrpSpPr/>
                    <p:nvPr/>
                  </p:nvGrpSpPr>
                  <p:grpSpPr>
                    <a:xfrm>
                      <a:off x="1682989" y="1113699"/>
                      <a:ext cx="953585" cy="1154961"/>
                      <a:chOff x="4840641" y="1088760"/>
                      <a:chExt cx="953585" cy="1154961"/>
                    </a:xfrm>
                  </p:grpSpPr>
                  <p:sp>
                    <p:nvSpPr>
                      <p:cNvPr id="339" name="TextBox 338">
                        <a:extLst>
                          <a:ext uri="{FF2B5EF4-FFF2-40B4-BE49-F238E27FC236}">
                            <a16:creationId xmlns:a16="http://schemas.microsoft.com/office/drawing/2014/main" id="{DB64CCF5-71FB-43DB-8F86-1F127EA1BA3D}"/>
                          </a:ext>
                        </a:extLst>
                      </p:cNvPr>
                      <p:cNvSpPr txBox="1"/>
                      <p:nvPr/>
                    </p:nvSpPr>
                    <p:spPr>
                      <a:xfrm>
                        <a:off x="4840641" y="1088760"/>
                        <a:ext cx="750526" cy="215444"/>
                      </a:xfrm>
                      <a:prstGeom prst="rect">
                        <a:avLst/>
                      </a:prstGeom>
                      <a:noFill/>
                    </p:spPr>
                    <p:txBody>
                      <a:bodyPr wrap="none" rtlCol="0">
                        <a:spAutoFit/>
                      </a:bodyPr>
                      <a:lstStyle/>
                      <a:p>
                        <a:r>
                          <a:rPr lang="en-CA" sz="800" dirty="0">
                            <a:hlinkClick r:id="rId5" tooltip="Excellent Science (ERC, M.Curier), Industrial Leadership, Societal Challenges - Min 3 organizations in 3 EU countries. Funding for Canadians if they participation is essential to the project’s success –National contact points "/>
                          </a:rPr>
                          <a:t>Horizon 2020</a:t>
                        </a:r>
                        <a:endParaRPr lang="en-CA" sz="800" dirty="0"/>
                      </a:p>
                    </p:txBody>
                  </p:sp>
                  <p:sp>
                    <p:nvSpPr>
                      <p:cNvPr id="342" name="Oval 341">
                        <a:extLst>
                          <a:ext uri="{FF2B5EF4-FFF2-40B4-BE49-F238E27FC236}">
                            <a16:creationId xmlns:a16="http://schemas.microsoft.com/office/drawing/2014/main" id="{54DDAC58-07A2-4C64-9FB1-B8FF1AAA2ECF}"/>
                          </a:ext>
                        </a:extLst>
                      </p:cNvPr>
                      <p:cNvSpPr/>
                      <p:nvPr/>
                    </p:nvSpPr>
                    <p:spPr>
                      <a:xfrm>
                        <a:off x="4848641" y="1346835"/>
                        <a:ext cx="945585" cy="896886"/>
                      </a:xfrm>
                      <a:prstGeom prst="ellipse">
                        <a:avLst/>
                      </a:prstGeom>
                      <a:blipFill>
                        <a:blip r:embed="rId4"/>
                        <a:stretch>
                          <a:fillRect/>
                        </a:stretch>
                      </a:blipFill>
                      <a:ln>
                        <a:noFill/>
                      </a:ln>
                      <a:scene3d>
                        <a:camera prst="orthographicFront"/>
                        <a:lightRig rig="threePt" dir="t"/>
                      </a:scene3d>
                      <a:sp3d>
                        <a:bevelT w="768350" h="247650"/>
                        <a:bevelB w="558800" h="323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16" name="Jean Monnet">
                    <a:extLst>
                      <a:ext uri="{FF2B5EF4-FFF2-40B4-BE49-F238E27FC236}">
                        <a16:creationId xmlns:a16="http://schemas.microsoft.com/office/drawing/2014/main" id="{46956E5F-15D8-49A2-8A45-D417F1591805}"/>
                      </a:ext>
                    </a:extLst>
                  </p:cNvPr>
                  <p:cNvGrpSpPr/>
                  <p:nvPr/>
                </p:nvGrpSpPr>
                <p:grpSpPr>
                  <a:xfrm>
                    <a:off x="2821772" y="3193035"/>
                    <a:ext cx="798617" cy="834221"/>
                    <a:chOff x="2341277" y="3214207"/>
                    <a:chExt cx="798617" cy="834221"/>
                  </a:xfrm>
                </p:grpSpPr>
                <p:grpSp>
                  <p:nvGrpSpPr>
                    <p:cNvPr id="331" name="Group 330">
                      <a:extLst>
                        <a:ext uri="{FF2B5EF4-FFF2-40B4-BE49-F238E27FC236}">
                          <a16:creationId xmlns:a16="http://schemas.microsoft.com/office/drawing/2014/main" id="{C395BB82-8FF4-4968-A7FE-CF2F17967685}"/>
                        </a:ext>
                      </a:extLst>
                    </p:cNvPr>
                    <p:cNvGrpSpPr/>
                    <p:nvPr/>
                  </p:nvGrpSpPr>
                  <p:grpSpPr>
                    <a:xfrm>
                      <a:off x="2694865" y="3409543"/>
                      <a:ext cx="45720" cy="248519"/>
                      <a:chOff x="11503521" y="4440017"/>
                      <a:chExt cx="45720" cy="248519"/>
                    </a:xfrm>
                  </p:grpSpPr>
                  <p:cxnSp>
                    <p:nvCxnSpPr>
                      <p:cNvPr id="335" name="Straight Connector 334">
                        <a:extLst>
                          <a:ext uri="{FF2B5EF4-FFF2-40B4-BE49-F238E27FC236}">
                            <a16:creationId xmlns:a16="http://schemas.microsoft.com/office/drawing/2014/main" id="{B237DA96-6312-49DC-97D5-6751B3E1AA17}"/>
                          </a:ext>
                        </a:extLst>
                      </p:cNvPr>
                      <p:cNvCxnSpPr/>
                      <p:nvPr/>
                    </p:nvCxnSpPr>
                    <p:spPr>
                      <a:xfrm flipV="1">
                        <a:off x="11509852" y="4440017"/>
                        <a:ext cx="0" cy="248519"/>
                      </a:xfrm>
                      <a:prstGeom prst="line">
                        <a:avLst/>
                      </a:prstGeom>
                    </p:spPr>
                    <p:style>
                      <a:lnRef idx="1">
                        <a:schemeClr val="accent1"/>
                      </a:lnRef>
                      <a:fillRef idx="0">
                        <a:schemeClr val="accent1"/>
                      </a:fillRef>
                      <a:effectRef idx="0">
                        <a:schemeClr val="accent1"/>
                      </a:effectRef>
                      <a:fontRef idx="minor">
                        <a:schemeClr val="tx1"/>
                      </a:fontRef>
                    </p:style>
                  </p:cxnSp>
                  <p:sp>
                    <p:nvSpPr>
                      <p:cNvPr id="336" name="Oval 335">
                        <a:extLst>
                          <a:ext uri="{FF2B5EF4-FFF2-40B4-BE49-F238E27FC236}">
                            <a16:creationId xmlns:a16="http://schemas.microsoft.com/office/drawing/2014/main" id="{9BC202B7-DE88-4233-B929-8A15A066160C}"/>
                          </a:ext>
                        </a:extLst>
                      </p:cNvPr>
                      <p:cNvSpPr/>
                      <p:nvPr/>
                    </p:nvSpPr>
                    <p:spPr>
                      <a:xfrm>
                        <a:off x="11503521" y="4442461"/>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2" name="Group 331">
                      <a:extLst>
                        <a:ext uri="{FF2B5EF4-FFF2-40B4-BE49-F238E27FC236}">
                          <a16:creationId xmlns:a16="http://schemas.microsoft.com/office/drawing/2014/main" id="{13239384-511B-4F17-AA0C-88896E3F1C08}"/>
                        </a:ext>
                      </a:extLst>
                    </p:cNvPr>
                    <p:cNvGrpSpPr/>
                    <p:nvPr/>
                  </p:nvGrpSpPr>
                  <p:grpSpPr>
                    <a:xfrm>
                      <a:off x="2341277" y="3214207"/>
                      <a:ext cx="798617" cy="834221"/>
                      <a:chOff x="2155389" y="3653540"/>
                      <a:chExt cx="798617" cy="834221"/>
                    </a:xfrm>
                  </p:grpSpPr>
                  <p:sp>
                    <p:nvSpPr>
                      <p:cNvPr id="333" name="Oval 332">
                        <a:extLst>
                          <a:ext uri="{FF2B5EF4-FFF2-40B4-BE49-F238E27FC236}">
                            <a16:creationId xmlns:a16="http://schemas.microsoft.com/office/drawing/2014/main" id="{43FC328C-E7B5-4A9B-9789-3EF85E5C07A4}"/>
                          </a:ext>
                        </a:extLst>
                      </p:cNvPr>
                      <p:cNvSpPr/>
                      <p:nvPr/>
                    </p:nvSpPr>
                    <p:spPr>
                      <a:xfrm>
                        <a:off x="2195395" y="3942601"/>
                        <a:ext cx="607473" cy="545160"/>
                      </a:xfrm>
                      <a:prstGeom prst="ellipse">
                        <a:avLst/>
                      </a:prstGeom>
                      <a:blipFill>
                        <a:blip r:embed="rId4"/>
                        <a:stretch>
                          <a:fillRect/>
                        </a:stretch>
                      </a:blipFill>
                      <a:ln>
                        <a:noFill/>
                      </a:ln>
                      <a:scene3d>
                        <a:camera prst="orthographicFront"/>
                        <a:lightRig rig="threePt" dir="t"/>
                      </a:scene3d>
                      <a:sp3d>
                        <a:bevelT w="1111250" h="139700"/>
                        <a:bevelB w="349250" h="444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4" name="Rectangle 333">
                        <a:extLst>
                          <a:ext uri="{FF2B5EF4-FFF2-40B4-BE49-F238E27FC236}">
                            <a16:creationId xmlns:a16="http://schemas.microsoft.com/office/drawing/2014/main" id="{9093E685-9E73-4ECC-82A9-FB04D485D4C7}"/>
                          </a:ext>
                        </a:extLst>
                      </p:cNvPr>
                      <p:cNvSpPr/>
                      <p:nvPr/>
                    </p:nvSpPr>
                    <p:spPr>
                      <a:xfrm>
                        <a:off x="2155389" y="3653540"/>
                        <a:ext cx="798617" cy="230832"/>
                      </a:xfrm>
                      <a:prstGeom prst="rect">
                        <a:avLst/>
                      </a:prstGeom>
                    </p:spPr>
                    <p:txBody>
                      <a:bodyPr wrap="none">
                        <a:spAutoFit/>
                      </a:bodyPr>
                      <a:lstStyle/>
                      <a:p>
                        <a:r>
                          <a:rPr lang="en-CA" sz="900" dirty="0">
                            <a:hlinkClick r:id="rId6" tooltip="22 February 2018 - Max €50,000 - Teaching and Research (Chairs &amp; Centres of Excellence) - Support to Associations - Policy debate with the Academic World: Jean Monnet Networks and Jean Monnet Projects."/>
                          </a:rPr>
                          <a:t>Jean Monnet</a:t>
                        </a:r>
                        <a:endParaRPr lang="en-CA" sz="900" dirty="0"/>
                      </a:p>
                    </p:txBody>
                  </p:sp>
                </p:grpSp>
              </p:grpSp>
              <p:grpSp>
                <p:nvGrpSpPr>
                  <p:cNvPr id="317" name="DAAD">
                    <a:extLst>
                      <a:ext uri="{FF2B5EF4-FFF2-40B4-BE49-F238E27FC236}">
                        <a16:creationId xmlns:a16="http://schemas.microsoft.com/office/drawing/2014/main" id="{0B4E631B-DEB3-4120-B258-D43D595C32C3}"/>
                      </a:ext>
                    </a:extLst>
                  </p:cNvPr>
                  <p:cNvGrpSpPr/>
                  <p:nvPr/>
                </p:nvGrpSpPr>
                <p:grpSpPr>
                  <a:xfrm>
                    <a:off x="7348050" y="4349284"/>
                    <a:ext cx="584332" cy="731719"/>
                    <a:chOff x="7151187" y="4278271"/>
                    <a:chExt cx="584332" cy="731719"/>
                  </a:xfrm>
                </p:grpSpPr>
                <p:sp>
                  <p:nvSpPr>
                    <p:cNvPr id="325" name="TextBox 324">
                      <a:extLst>
                        <a:ext uri="{FF2B5EF4-FFF2-40B4-BE49-F238E27FC236}">
                          <a16:creationId xmlns:a16="http://schemas.microsoft.com/office/drawing/2014/main" id="{4D92DA11-FED0-42E2-95B4-4879B3B65F66}"/>
                        </a:ext>
                      </a:extLst>
                    </p:cNvPr>
                    <p:cNvSpPr txBox="1"/>
                    <p:nvPr/>
                  </p:nvSpPr>
                  <p:spPr>
                    <a:xfrm>
                      <a:off x="7151187" y="4278271"/>
                      <a:ext cx="428322" cy="215444"/>
                    </a:xfrm>
                    <a:prstGeom prst="rect">
                      <a:avLst/>
                    </a:prstGeom>
                    <a:noFill/>
                  </p:spPr>
                  <p:txBody>
                    <a:bodyPr wrap="none" rtlCol="0">
                      <a:spAutoFit/>
                    </a:bodyPr>
                    <a:lstStyle/>
                    <a:p>
                      <a:r>
                        <a:rPr lang="en-CA" sz="800" dirty="0">
                          <a:hlinkClick r:id="rId7"/>
                        </a:rPr>
                        <a:t>DAAD</a:t>
                      </a:r>
                      <a:endParaRPr lang="en-CA" sz="800" dirty="0"/>
                    </a:p>
                  </p:txBody>
                </p:sp>
                <p:grpSp>
                  <p:nvGrpSpPr>
                    <p:cNvPr id="326" name="Group 325">
                      <a:extLst>
                        <a:ext uri="{FF2B5EF4-FFF2-40B4-BE49-F238E27FC236}">
                          <a16:creationId xmlns:a16="http://schemas.microsoft.com/office/drawing/2014/main" id="{81E2B545-D58C-4F60-A478-3153D91C7DE9}"/>
                        </a:ext>
                      </a:extLst>
                    </p:cNvPr>
                    <p:cNvGrpSpPr/>
                    <p:nvPr/>
                  </p:nvGrpSpPr>
                  <p:grpSpPr>
                    <a:xfrm>
                      <a:off x="7384243" y="4478768"/>
                      <a:ext cx="199069" cy="211607"/>
                      <a:chOff x="-1808146" y="3215884"/>
                      <a:chExt cx="199069" cy="211607"/>
                    </a:xfrm>
                  </p:grpSpPr>
                  <p:cxnSp>
                    <p:nvCxnSpPr>
                      <p:cNvPr id="328" name="Straight Connector 327">
                        <a:extLst>
                          <a:ext uri="{FF2B5EF4-FFF2-40B4-BE49-F238E27FC236}">
                            <a16:creationId xmlns:a16="http://schemas.microsoft.com/office/drawing/2014/main" id="{7937F94F-CF16-4E1F-AA35-C3157E864018}"/>
                          </a:ext>
                        </a:extLst>
                      </p:cNvPr>
                      <p:cNvCxnSpPr>
                        <a:cxnSpLocks/>
                      </p:cNvCxnSpPr>
                      <p:nvPr/>
                    </p:nvCxnSpPr>
                    <p:spPr>
                      <a:xfrm flipV="1">
                        <a:off x="-1625708" y="3234082"/>
                        <a:ext cx="0" cy="193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2DE55CBD-71FA-48C0-8587-9818AA02D099}"/>
                          </a:ext>
                        </a:extLst>
                      </p:cNvPr>
                      <p:cNvCxnSpPr>
                        <a:cxnSpLocks/>
                      </p:cNvCxnSpPr>
                      <p:nvPr/>
                    </p:nvCxnSpPr>
                    <p:spPr>
                      <a:xfrm flipH="1">
                        <a:off x="-1782428" y="3241671"/>
                        <a:ext cx="173351" cy="0"/>
                      </a:xfrm>
                      <a:prstGeom prst="line">
                        <a:avLst/>
                      </a:prstGeom>
                    </p:spPr>
                    <p:style>
                      <a:lnRef idx="1">
                        <a:schemeClr val="accent1"/>
                      </a:lnRef>
                      <a:fillRef idx="0">
                        <a:schemeClr val="accent1"/>
                      </a:fillRef>
                      <a:effectRef idx="0">
                        <a:schemeClr val="accent1"/>
                      </a:effectRef>
                      <a:fontRef idx="minor">
                        <a:schemeClr val="tx1"/>
                      </a:fontRef>
                    </p:style>
                  </p:cxnSp>
                  <p:sp>
                    <p:nvSpPr>
                      <p:cNvPr id="330" name="Oval 329">
                        <a:extLst>
                          <a:ext uri="{FF2B5EF4-FFF2-40B4-BE49-F238E27FC236}">
                            <a16:creationId xmlns:a16="http://schemas.microsoft.com/office/drawing/2014/main" id="{13A44F1B-EEBB-44AA-A6BF-658D8F667471}"/>
                          </a:ext>
                        </a:extLst>
                      </p:cNvPr>
                      <p:cNvSpPr/>
                      <p:nvPr/>
                    </p:nvSpPr>
                    <p:spPr>
                      <a:xfrm>
                        <a:off x="-1808146" y="3215884"/>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327" name="Picture 326">
                      <a:extLst>
                        <a:ext uri="{FF2B5EF4-FFF2-40B4-BE49-F238E27FC236}">
                          <a16:creationId xmlns:a16="http://schemas.microsoft.com/office/drawing/2014/main" id="{2E8C193C-1E22-42D3-ABBB-B312C78251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8423" y="4573258"/>
                      <a:ext cx="437096" cy="436732"/>
                    </a:xfrm>
                    <a:prstGeom prst="rect">
                      <a:avLst/>
                    </a:prstGeom>
                  </p:spPr>
                </p:pic>
              </p:grpSp>
              <p:grpSp>
                <p:nvGrpSpPr>
                  <p:cNvPr id="318" name="Group 317">
                    <a:extLst>
                      <a:ext uri="{FF2B5EF4-FFF2-40B4-BE49-F238E27FC236}">
                        <a16:creationId xmlns:a16="http://schemas.microsoft.com/office/drawing/2014/main" id="{F8D15EDB-189C-4C62-AD1D-DDF3D3D7D040}"/>
                      </a:ext>
                    </a:extLst>
                  </p:cNvPr>
                  <p:cNvGrpSpPr/>
                  <p:nvPr/>
                </p:nvGrpSpPr>
                <p:grpSpPr>
                  <a:xfrm>
                    <a:off x="8233718" y="4354861"/>
                    <a:ext cx="738252" cy="854201"/>
                    <a:chOff x="8233718" y="4354861"/>
                    <a:chExt cx="738252" cy="854201"/>
                  </a:xfrm>
                </p:grpSpPr>
                <p:grpSp>
                  <p:nvGrpSpPr>
                    <p:cNvPr id="319" name="Group 318">
                      <a:extLst>
                        <a:ext uri="{FF2B5EF4-FFF2-40B4-BE49-F238E27FC236}">
                          <a16:creationId xmlns:a16="http://schemas.microsoft.com/office/drawing/2014/main" id="{B081BC12-DD63-4A39-971A-0F0C3019FD6F}"/>
                        </a:ext>
                      </a:extLst>
                    </p:cNvPr>
                    <p:cNvGrpSpPr/>
                    <p:nvPr/>
                  </p:nvGrpSpPr>
                  <p:grpSpPr>
                    <a:xfrm>
                      <a:off x="8926250" y="4447873"/>
                      <a:ext cx="45720" cy="271887"/>
                      <a:chOff x="9561812" y="5188461"/>
                      <a:chExt cx="45720" cy="271887"/>
                    </a:xfrm>
                  </p:grpSpPr>
                  <p:cxnSp>
                    <p:nvCxnSpPr>
                      <p:cNvPr id="323" name="Straight Connector 322">
                        <a:extLst>
                          <a:ext uri="{FF2B5EF4-FFF2-40B4-BE49-F238E27FC236}">
                            <a16:creationId xmlns:a16="http://schemas.microsoft.com/office/drawing/2014/main" id="{1D4DBE89-DC34-4CFE-930C-7E142C8ABC26}"/>
                          </a:ext>
                        </a:extLst>
                      </p:cNvPr>
                      <p:cNvCxnSpPr/>
                      <p:nvPr/>
                    </p:nvCxnSpPr>
                    <p:spPr>
                      <a:xfrm flipV="1">
                        <a:off x="9583923" y="5211829"/>
                        <a:ext cx="0" cy="248519"/>
                      </a:xfrm>
                      <a:prstGeom prst="line">
                        <a:avLst/>
                      </a:prstGeom>
                    </p:spPr>
                    <p:style>
                      <a:lnRef idx="1">
                        <a:schemeClr val="accent1"/>
                      </a:lnRef>
                      <a:fillRef idx="0">
                        <a:schemeClr val="accent1"/>
                      </a:fillRef>
                      <a:effectRef idx="0">
                        <a:schemeClr val="accent1"/>
                      </a:effectRef>
                      <a:fontRef idx="minor">
                        <a:schemeClr val="tx1"/>
                      </a:fontRef>
                    </p:style>
                  </p:cxnSp>
                  <p:sp>
                    <p:nvSpPr>
                      <p:cNvPr id="324" name="Oval 323">
                        <a:extLst>
                          <a:ext uri="{FF2B5EF4-FFF2-40B4-BE49-F238E27FC236}">
                            <a16:creationId xmlns:a16="http://schemas.microsoft.com/office/drawing/2014/main" id="{1693A56F-17B7-4167-9E83-F0E4FCD84DF0}"/>
                          </a:ext>
                        </a:extLst>
                      </p:cNvPr>
                      <p:cNvSpPr/>
                      <p:nvPr/>
                    </p:nvSpPr>
                    <p:spPr>
                      <a:xfrm>
                        <a:off x="9561812" y="5188461"/>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0" name="AUF">
                      <a:extLst>
                        <a:ext uri="{FF2B5EF4-FFF2-40B4-BE49-F238E27FC236}">
                          <a16:creationId xmlns:a16="http://schemas.microsoft.com/office/drawing/2014/main" id="{01316636-FEF5-4C82-8783-C497F2B1E099}"/>
                        </a:ext>
                      </a:extLst>
                    </p:cNvPr>
                    <p:cNvGrpSpPr/>
                    <p:nvPr/>
                  </p:nvGrpSpPr>
                  <p:grpSpPr>
                    <a:xfrm>
                      <a:off x="8233718" y="4354861"/>
                      <a:ext cx="682811" cy="854201"/>
                      <a:chOff x="6903527" y="4610961"/>
                      <a:chExt cx="682811" cy="854201"/>
                    </a:xfrm>
                  </p:grpSpPr>
                  <p:sp>
                    <p:nvSpPr>
                      <p:cNvPr id="321" name="Oval 320">
                        <a:extLst>
                          <a:ext uri="{FF2B5EF4-FFF2-40B4-BE49-F238E27FC236}">
                            <a16:creationId xmlns:a16="http://schemas.microsoft.com/office/drawing/2014/main" id="{F8CB9FB0-4C65-43BB-9FE8-2DC44168748E}"/>
                          </a:ext>
                        </a:extLst>
                      </p:cNvPr>
                      <p:cNvSpPr/>
                      <p:nvPr/>
                    </p:nvSpPr>
                    <p:spPr>
                      <a:xfrm>
                        <a:off x="6903527" y="4831668"/>
                        <a:ext cx="682811" cy="633494"/>
                      </a:xfrm>
                      <a:prstGeom prst="ellipse">
                        <a:avLst/>
                      </a:prstGeom>
                      <a:blipFill>
                        <a:blip r:embed="rId9"/>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2" name="Rectangle 321">
                        <a:extLst>
                          <a:ext uri="{FF2B5EF4-FFF2-40B4-BE49-F238E27FC236}">
                            <a16:creationId xmlns:a16="http://schemas.microsoft.com/office/drawing/2014/main" id="{519213E1-AB08-48E0-B202-6E1835F7F780}"/>
                          </a:ext>
                        </a:extLst>
                      </p:cNvPr>
                      <p:cNvSpPr/>
                      <p:nvPr/>
                    </p:nvSpPr>
                    <p:spPr>
                      <a:xfrm>
                        <a:off x="7025737" y="4610961"/>
                        <a:ext cx="378630" cy="230832"/>
                      </a:xfrm>
                      <a:prstGeom prst="rect">
                        <a:avLst/>
                      </a:prstGeom>
                    </p:spPr>
                    <p:txBody>
                      <a:bodyPr wrap="none">
                        <a:spAutoFit/>
                      </a:bodyPr>
                      <a:lstStyle/>
                      <a:p>
                        <a:r>
                          <a:rPr lang="en-CA" sz="900" dirty="0">
                            <a:hlinkClick r:id="rId10"/>
                          </a:rPr>
                          <a:t>AUF</a:t>
                        </a:r>
                        <a:endParaRPr lang="en-CA" sz="900" dirty="0"/>
                      </a:p>
                    </p:txBody>
                  </p:sp>
                </p:grpSp>
              </p:grpSp>
            </p:grpSp>
          </p:grpSp>
          <p:grpSp>
            <p:nvGrpSpPr>
              <p:cNvPr id="214" name="Federal government">
                <a:extLst>
                  <a:ext uri="{FF2B5EF4-FFF2-40B4-BE49-F238E27FC236}">
                    <a16:creationId xmlns:a16="http://schemas.microsoft.com/office/drawing/2014/main" id="{F2D1F281-D3A8-4F34-AC8A-516C1D424427}"/>
                  </a:ext>
                </a:extLst>
              </p:cNvPr>
              <p:cNvGrpSpPr/>
              <p:nvPr/>
            </p:nvGrpSpPr>
            <p:grpSpPr>
              <a:xfrm>
                <a:off x="1175191" y="2146019"/>
                <a:ext cx="8720671" cy="3888776"/>
                <a:chOff x="1175191" y="2146019"/>
                <a:chExt cx="8720671" cy="3888776"/>
              </a:xfrm>
            </p:grpSpPr>
            <p:grpSp>
              <p:nvGrpSpPr>
                <p:cNvPr id="272" name="Canada-Brazil Award">
                  <a:extLst>
                    <a:ext uri="{FF2B5EF4-FFF2-40B4-BE49-F238E27FC236}">
                      <a16:creationId xmlns:a16="http://schemas.microsoft.com/office/drawing/2014/main" id="{82DB7207-3A28-4F64-8EE0-C8F5A068B328}"/>
                    </a:ext>
                  </a:extLst>
                </p:cNvPr>
                <p:cNvGrpSpPr/>
                <p:nvPr/>
              </p:nvGrpSpPr>
              <p:grpSpPr>
                <a:xfrm>
                  <a:off x="6476881" y="4437357"/>
                  <a:ext cx="896392" cy="634263"/>
                  <a:chOff x="6291929" y="4773024"/>
                  <a:chExt cx="896392" cy="634263"/>
                </a:xfrm>
              </p:grpSpPr>
              <p:sp>
                <p:nvSpPr>
                  <p:cNvPr id="311" name="Oval 310">
                    <a:extLst>
                      <a:ext uri="{FF2B5EF4-FFF2-40B4-BE49-F238E27FC236}">
                        <a16:creationId xmlns:a16="http://schemas.microsoft.com/office/drawing/2014/main" id="{A354F12A-6247-4653-82F3-A858EDF39CDD}"/>
                      </a:ext>
                    </a:extLst>
                  </p:cNvPr>
                  <p:cNvSpPr/>
                  <p:nvPr/>
                </p:nvSpPr>
                <p:spPr>
                  <a:xfrm>
                    <a:off x="6890029" y="5060379"/>
                    <a:ext cx="298292" cy="346908"/>
                  </a:xfrm>
                  <a:prstGeom prst="ellipse">
                    <a:avLst/>
                  </a:prstGeom>
                  <a:blipFill>
                    <a:blip r:embed="rId11"/>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2" name="Rectangle 311">
                    <a:extLst>
                      <a:ext uri="{FF2B5EF4-FFF2-40B4-BE49-F238E27FC236}">
                        <a16:creationId xmlns:a16="http://schemas.microsoft.com/office/drawing/2014/main" id="{9714834A-8169-41E4-AE19-0CAE685AB8DF}"/>
                      </a:ext>
                    </a:extLst>
                  </p:cNvPr>
                  <p:cNvSpPr/>
                  <p:nvPr/>
                </p:nvSpPr>
                <p:spPr>
                  <a:xfrm>
                    <a:off x="6291929" y="4773024"/>
                    <a:ext cx="848309" cy="369332"/>
                  </a:xfrm>
                  <a:prstGeom prst="rect">
                    <a:avLst/>
                  </a:prstGeom>
                </p:spPr>
                <p:txBody>
                  <a:bodyPr wrap="none">
                    <a:spAutoFit/>
                  </a:bodyPr>
                  <a:lstStyle/>
                  <a:p>
                    <a:r>
                      <a:rPr lang="en-CA" sz="900" dirty="0">
                        <a:hlinkClick r:id="rId12"/>
                      </a:rPr>
                      <a:t>Canada-Brazil </a:t>
                    </a:r>
                    <a:endParaRPr lang="en-CA" sz="900" dirty="0">
                      <a:hlinkClick r:id="" action="ppaction://noaction"/>
                    </a:endParaRPr>
                  </a:p>
                  <a:p>
                    <a:pPr algn="ctr"/>
                    <a:r>
                      <a:rPr lang="en-CA" sz="900" dirty="0">
                        <a:hlinkClick r:id="" action="ppaction://noaction"/>
                      </a:rPr>
                      <a:t>Awards</a:t>
                    </a:r>
                    <a:endParaRPr lang="en-CA" sz="900" dirty="0"/>
                  </a:p>
                </p:txBody>
              </p:sp>
            </p:grpSp>
            <p:grpSp>
              <p:nvGrpSpPr>
                <p:cNvPr id="273" name="Mexico Award">
                  <a:extLst>
                    <a:ext uri="{FF2B5EF4-FFF2-40B4-BE49-F238E27FC236}">
                      <a16:creationId xmlns:a16="http://schemas.microsoft.com/office/drawing/2014/main" id="{EF8BD2E2-3467-4621-BA23-90C1845CA3D2}"/>
                    </a:ext>
                  </a:extLst>
                </p:cNvPr>
                <p:cNvGrpSpPr/>
                <p:nvPr/>
              </p:nvGrpSpPr>
              <p:grpSpPr>
                <a:xfrm>
                  <a:off x="7425692" y="4048258"/>
                  <a:ext cx="1406154" cy="963846"/>
                  <a:chOff x="7053238" y="4337014"/>
                  <a:chExt cx="1406154" cy="963846"/>
                </a:xfrm>
              </p:grpSpPr>
              <p:grpSp>
                <p:nvGrpSpPr>
                  <p:cNvPr id="305" name="Group 304">
                    <a:extLst>
                      <a:ext uri="{FF2B5EF4-FFF2-40B4-BE49-F238E27FC236}">
                        <a16:creationId xmlns:a16="http://schemas.microsoft.com/office/drawing/2014/main" id="{B8ABCF3B-2B56-44B4-A06F-9DF2A1904463}"/>
                      </a:ext>
                    </a:extLst>
                  </p:cNvPr>
                  <p:cNvGrpSpPr/>
                  <p:nvPr/>
                </p:nvGrpSpPr>
                <p:grpSpPr>
                  <a:xfrm>
                    <a:off x="7053238" y="4337014"/>
                    <a:ext cx="1406154" cy="850819"/>
                    <a:chOff x="7053238" y="4337014"/>
                    <a:chExt cx="1406154" cy="850819"/>
                  </a:xfrm>
                </p:grpSpPr>
                <p:grpSp>
                  <p:nvGrpSpPr>
                    <p:cNvPr id="307" name="Group 306">
                      <a:extLst>
                        <a:ext uri="{FF2B5EF4-FFF2-40B4-BE49-F238E27FC236}">
                          <a16:creationId xmlns:a16="http://schemas.microsoft.com/office/drawing/2014/main" id="{588CCE93-389B-45E4-A78D-D43C444B2462}"/>
                        </a:ext>
                      </a:extLst>
                    </p:cNvPr>
                    <p:cNvGrpSpPr/>
                    <p:nvPr/>
                  </p:nvGrpSpPr>
                  <p:grpSpPr>
                    <a:xfrm>
                      <a:off x="7689014" y="4693331"/>
                      <a:ext cx="45720" cy="494502"/>
                      <a:chOff x="9098754" y="5266954"/>
                      <a:chExt cx="45720" cy="494502"/>
                    </a:xfrm>
                  </p:grpSpPr>
                  <p:cxnSp>
                    <p:nvCxnSpPr>
                      <p:cNvPr id="309" name="Straight Connector 308">
                        <a:extLst>
                          <a:ext uri="{FF2B5EF4-FFF2-40B4-BE49-F238E27FC236}">
                            <a16:creationId xmlns:a16="http://schemas.microsoft.com/office/drawing/2014/main" id="{017CBEE7-C053-4B53-A189-18780295D923}"/>
                          </a:ext>
                        </a:extLst>
                      </p:cNvPr>
                      <p:cNvCxnSpPr/>
                      <p:nvPr/>
                    </p:nvCxnSpPr>
                    <p:spPr>
                      <a:xfrm flipV="1">
                        <a:off x="9102167" y="5286032"/>
                        <a:ext cx="16164" cy="475424"/>
                      </a:xfrm>
                      <a:prstGeom prst="line">
                        <a:avLst/>
                      </a:prstGeom>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5F91E9A8-0FB0-4684-8F3F-EC2B7B954B4F}"/>
                          </a:ext>
                        </a:extLst>
                      </p:cNvPr>
                      <p:cNvSpPr/>
                      <p:nvPr/>
                    </p:nvSpPr>
                    <p:spPr>
                      <a:xfrm>
                        <a:off x="9098754" y="5266954"/>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08" name="Rectangle 307">
                      <a:extLst>
                        <a:ext uri="{FF2B5EF4-FFF2-40B4-BE49-F238E27FC236}">
                          <a16:creationId xmlns:a16="http://schemas.microsoft.com/office/drawing/2014/main" id="{E5D1E8B8-EBE8-48AB-9AE6-06138D14F194}"/>
                        </a:ext>
                      </a:extLst>
                    </p:cNvPr>
                    <p:cNvSpPr/>
                    <p:nvPr/>
                  </p:nvSpPr>
                  <p:spPr>
                    <a:xfrm>
                      <a:off x="7053238" y="4337014"/>
                      <a:ext cx="1406154" cy="338554"/>
                    </a:xfrm>
                    <a:prstGeom prst="rect">
                      <a:avLst/>
                    </a:prstGeom>
                  </p:spPr>
                  <p:txBody>
                    <a:bodyPr wrap="none">
                      <a:spAutoFit/>
                    </a:bodyPr>
                    <a:lstStyle/>
                    <a:p>
                      <a:pPr algn="ctr"/>
                      <a:r>
                        <a:rPr lang="en-CA" sz="800" dirty="0">
                          <a:hlinkClick r:id="rId13"/>
                        </a:rPr>
                        <a:t>Foreign Government Awards </a:t>
                      </a:r>
                      <a:endParaRPr lang="en-CA" sz="800" dirty="0">
                        <a:hlinkClick r:id="" action="ppaction://noaction"/>
                      </a:endParaRPr>
                    </a:p>
                    <a:p>
                      <a:pPr algn="ctr"/>
                      <a:r>
                        <a:rPr lang="en-CA" sz="800" dirty="0">
                          <a:hlinkClick r:id="" action="ppaction://noaction"/>
                        </a:rPr>
                        <a:t>Program </a:t>
                      </a:r>
                      <a:r>
                        <a:rPr lang="en-CA" sz="800" dirty="0">
                          <a:hlinkClick r:id="rId13"/>
                        </a:rPr>
                        <a:t>- Mexico</a:t>
                      </a:r>
                      <a:endParaRPr lang="en-CA" sz="800" dirty="0"/>
                    </a:p>
                  </p:txBody>
                </p:sp>
              </p:grpSp>
              <p:sp>
                <p:nvSpPr>
                  <p:cNvPr id="306" name="Oval 305">
                    <a:extLst>
                      <a:ext uri="{FF2B5EF4-FFF2-40B4-BE49-F238E27FC236}">
                        <a16:creationId xmlns:a16="http://schemas.microsoft.com/office/drawing/2014/main" id="{3CCAC4F9-60A9-40E3-BF40-174ED5043CF8}"/>
                      </a:ext>
                    </a:extLst>
                  </p:cNvPr>
                  <p:cNvSpPr/>
                  <p:nvPr/>
                </p:nvSpPr>
                <p:spPr>
                  <a:xfrm>
                    <a:off x="7534305" y="4990320"/>
                    <a:ext cx="348573" cy="310540"/>
                  </a:xfrm>
                  <a:prstGeom prst="ellipse">
                    <a:avLst/>
                  </a:prstGeom>
                  <a:blipFill>
                    <a:blip r:embed="rId14"/>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74" name="Canada China">
                  <a:extLst>
                    <a:ext uri="{FF2B5EF4-FFF2-40B4-BE49-F238E27FC236}">
                      <a16:creationId xmlns:a16="http://schemas.microsoft.com/office/drawing/2014/main" id="{324E1BCB-2B39-4956-93BC-6F0635E35766}"/>
                    </a:ext>
                  </a:extLst>
                </p:cNvPr>
                <p:cNvGrpSpPr/>
                <p:nvPr/>
              </p:nvGrpSpPr>
              <p:grpSpPr>
                <a:xfrm>
                  <a:off x="3099345" y="5266481"/>
                  <a:ext cx="1297150" cy="768314"/>
                  <a:chOff x="2625283" y="5278056"/>
                  <a:chExt cx="1297150" cy="768314"/>
                </a:xfrm>
              </p:grpSpPr>
              <p:grpSp>
                <p:nvGrpSpPr>
                  <p:cNvPr id="300" name="Group 299">
                    <a:extLst>
                      <a:ext uri="{FF2B5EF4-FFF2-40B4-BE49-F238E27FC236}">
                        <a16:creationId xmlns:a16="http://schemas.microsoft.com/office/drawing/2014/main" id="{DF7CE452-A5E6-4167-BCAB-F8768E2351CE}"/>
                      </a:ext>
                    </a:extLst>
                  </p:cNvPr>
                  <p:cNvGrpSpPr/>
                  <p:nvPr/>
                </p:nvGrpSpPr>
                <p:grpSpPr>
                  <a:xfrm>
                    <a:off x="2886206" y="5385401"/>
                    <a:ext cx="45720" cy="254351"/>
                    <a:chOff x="11195127" y="5361999"/>
                    <a:chExt cx="45720" cy="254351"/>
                  </a:xfrm>
                </p:grpSpPr>
                <p:cxnSp>
                  <p:nvCxnSpPr>
                    <p:cNvPr id="303" name="Straight Connector 302">
                      <a:extLst>
                        <a:ext uri="{FF2B5EF4-FFF2-40B4-BE49-F238E27FC236}">
                          <a16:creationId xmlns:a16="http://schemas.microsoft.com/office/drawing/2014/main" id="{AF6A3B45-C4B9-4B3F-B76A-115915AA74F3}"/>
                        </a:ext>
                      </a:extLst>
                    </p:cNvPr>
                    <p:cNvCxnSpPr/>
                    <p:nvPr/>
                  </p:nvCxnSpPr>
                  <p:spPr>
                    <a:xfrm flipV="1">
                      <a:off x="11217987" y="5361999"/>
                      <a:ext cx="0" cy="248519"/>
                    </a:xfrm>
                    <a:prstGeom prst="line">
                      <a:avLst/>
                    </a:prstGeom>
                  </p:spPr>
                  <p:style>
                    <a:lnRef idx="1">
                      <a:schemeClr val="accent1"/>
                    </a:lnRef>
                    <a:fillRef idx="0">
                      <a:schemeClr val="accent1"/>
                    </a:fillRef>
                    <a:effectRef idx="0">
                      <a:schemeClr val="accent1"/>
                    </a:effectRef>
                    <a:fontRef idx="minor">
                      <a:schemeClr val="tx1"/>
                    </a:fontRef>
                  </p:style>
                </p:cxnSp>
                <p:sp>
                  <p:nvSpPr>
                    <p:cNvPr id="304" name="Oval 303">
                      <a:extLst>
                        <a:ext uri="{FF2B5EF4-FFF2-40B4-BE49-F238E27FC236}">
                          <a16:creationId xmlns:a16="http://schemas.microsoft.com/office/drawing/2014/main" id="{272DEED8-C3D8-4095-ABC7-B67AA8CF5D49}"/>
                        </a:ext>
                      </a:extLst>
                    </p:cNvPr>
                    <p:cNvSpPr/>
                    <p:nvPr/>
                  </p:nvSpPr>
                  <p:spPr>
                    <a:xfrm>
                      <a:off x="11195127" y="5570630"/>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01" name="Oval 300">
                    <a:extLst>
                      <a:ext uri="{FF2B5EF4-FFF2-40B4-BE49-F238E27FC236}">
                        <a16:creationId xmlns:a16="http://schemas.microsoft.com/office/drawing/2014/main" id="{F17F17B3-60FB-4CAC-9D66-0B23AA5C5189}"/>
                      </a:ext>
                    </a:extLst>
                  </p:cNvPr>
                  <p:cNvSpPr/>
                  <p:nvPr/>
                </p:nvSpPr>
                <p:spPr>
                  <a:xfrm>
                    <a:off x="2783769" y="5278056"/>
                    <a:ext cx="237223" cy="220530"/>
                  </a:xfrm>
                  <a:prstGeom prst="ellipse">
                    <a:avLst/>
                  </a:prstGeom>
                  <a:blipFill>
                    <a:blip r:embed="rId15"/>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2" name="Rectangle 301">
                    <a:extLst>
                      <a:ext uri="{FF2B5EF4-FFF2-40B4-BE49-F238E27FC236}">
                        <a16:creationId xmlns:a16="http://schemas.microsoft.com/office/drawing/2014/main" id="{95F7BC4A-507D-42DE-9FCC-7CF79BD6F21E}"/>
                      </a:ext>
                    </a:extLst>
                  </p:cNvPr>
                  <p:cNvSpPr/>
                  <p:nvPr/>
                </p:nvSpPr>
                <p:spPr>
                  <a:xfrm>
                    <a:off x="2625283" y="5677038"/>
                    <a:ext cx="1297150" cy="369332"/>
                  </a:xfrm>
                  <a:prstGeom prst="rect">
                    <a:avLst/>
                  </a:prstGeom>
                </p:spPr>
                <p:txBody>
                  <a:bodyPr wrap="none">
                    <a:spAutoFit/>
                  </a:bodyPr>
                  <a:lstStyle/>
                  <a:p>
                    <a:pPr algn="ctr"/>
                    <a:r>
                      <a:rPr lang="en-CA" sz="900" dirty="0">
                        <a:hlinkClick r:id="rId16"/>
                      </a:rPr>
                      <a:t>Canada-China Scholars' </a:t>
                    </a:r>
                    <a:endParaRPr lang="en-CA" sz="900" dirty="0">
                      <a:hlinkClick r:id="" action="ppaction://noaction"/>
                    </a:endParaRPr>
                  </a:p>
                  <a:p>
                    <a:pPr algn="ctr"/>
                    <a:r>
                      <a:rPr lang="en-CA" sz="900" dirty="0">
                        <a:hlinkClick r:id="" action="ppaction://noaction"/>
                      </a:rPr>
                      <a:t>Exchange </a:t>
                    </a:r>
                    <a:r>
                      <a:rPr lang="en-CA" sz="900" dirty="0">
                        <a:hlinkClick r:id="rId16"/>
                      </a:rPr>
                      <a:t>Program</a:t>
                    </a:r>
                    <a:endParaRPr lang="en-CA" sz="900" dirty="0"/>
                  </a:p>
                </p:txBody>
              </p:sp>
            </p:grpSp>
            <p:grpSp>
              <p:nvGrpSpPr>
                <p:cNvPr id="275" name="Mitacs">
                  <a:extLst>
                    <a:ext uri="{FF2B5EF4-FFF2-40B4-BE49-F238E27FC236}">
                      <a16:creationId xmlns:a16="http://schemas.microsoft.com/office/drawing/2014/main" id="{5BA70649-54CF-447E-BAC1-14A4C6463C48}"/>
                    </a:ext>
                  </a:extLst>
                </p:cNvPr>
                <p:cNvGrpSpPr/>
                <p:nvPr/>
              </p:nvGrpSpPr>
              <p:grpSpPr>
                <a:xfrm>
                  <a:off x="1216959" y="4941126"/>
                  <a:ext cx="8678903" cy="665183"/>
                  <a:chOff x="1216959" y="4941126"/>
                  <a:chExt cx="8678903" cy="665183"/>
                </a:xfrm>
              </p:grpSpPr>
              <p:grpSp>
                <p:nvGrpSpPr>
                  <p:cNvPr id="291" name="Group 290">
                    <a:extLst>
                      <a:ext uri="{FF2B5EF4-FFF2-40B4-BE49-F238E27FC236}">
                        <a16:creationId xmlns:a16="http://schemas.microsoft.com/office/drawing/2014/main" id="{8F422956-1EA0-42BA-8BE8-725905CF7E35}"/>
                      </a:ext>
                    </a:extLst>
                  </p:cNvPr>
                  <p:cNvGrpSpPr/>
                  <p:nvPr/>
                </p:nvGrpSpPr>
                <p:grpSpPr>
                  <a:xfrm>
                    <a:off x="1411359" y="5211974"/>
                    <a:ext cx="212632" cy="203343"/>
                    <a:chOff x="1262328" y="5430532"/>
                    <a:chExt cx="212632" cy="203343"/>
                  </a:xfrm>
                </p:grpSpPr>
                <p:grpSp>
                  <p:nvGrpSpPr>
                    <p:cNvPr id="296" name="Group 295">
                      <a:extLst>
                        <a:ext uri="{FF2B5EF4-FFF2-40B4-BE49-F238E27FC236}">
                          <a16:creationId xmlns:a16="http://schemas.microsoft.com/office/drawing/2014/main" id="{B1540E5B-8EA2-406A-A41A-6A0524FB579F}"/>
                        </a:ext>
                      </a:extLst>
                    </p:cNvPr>
                    <p:cNvGrpSpPr/>
                    <p:nvPr/>
                  </p:nvGrpSpPr>
                  <p:grpSpPr>
                    <a:xfrm>
                      <a:off x="1429240" y="5432309"/>
                      <a:ext cx="45720" cy="201566"/>
                      <a:chOff x="11195127" y="5414784"/>
                      <a:chExt cx="45720" cy="201566"/>
                    </a:xfrm>
                  </p:grpSpPr>
                  <p:cxnSp>
                    <p:nvCxnSpPr>
                      <p:cNvPr id="298" name="Straight Connector 297">
                        <a:extLst>
                          <a:ext uri="{FF2B5EF4-FFF2-40B4-BE49-F238E27FC236}">
                            <a16:creationId xmlns:a16="http://schemas.microsoft.com/office/drawing/2014/main" id="{DE70B75D-E563-4F8C-8BDD-975B409F9293}"/>
                          </a:ext>
                        </a:extLst>
                      </p:cNvPr>
                      <p:cNvCxnSpPr/>
                      <p:nvPr/>
                    </p:nvCxnSpPr>
                    <p:spPr>
                      <a:xfrm flipV="1">
                        <a:off x="11217987" y="5414784"/>
                        <a:ext cx="0" cy="195735"/>
                      </a:xfrm>
                      <a:prstGeom prst="line">
                        <a:avLst/>
                      </a:prstGeom>
                    </p:spPr>
                    <p:style>
                      <a:lnRef idx="1">
                        <a:schemeClr val="accent1"/>
                      </a:lnRef>
                      <a:fillRef idx="0">
                        <a:schemeClr val="accent1"/>
                      </a:fillRef>
                      <a:effectRef idx="0">
                        <a:schemeClr val="accent1"/>
                      </a:effectRef>
                      <a:fontRef idx="minor">
                        <a:schemeClr val="tx1"/>
                      </a:fontRef>
                    </p:style>
                  </p:cxnSp>
                  <p:sp>
                    <p:nvSpPr>
                      <p:cNvPr id="299" name="Oval 298">
                        <a:extLst>
                          <a:ext uri="{FF2B5EF4-FFF2-40B4-BE49-F238E27FC236}">
                            <a16:creationId xmlns:a16="http://schemas.microsoft.com/office/drawing/2014/main" id="{94EE904B-533A-4F7E-9107-005AED0F6B7B}"/>
                          </a:ext>
                        </a:extLst>
                      </p:cNvPr>
                      <p:cNvSpPr/>
                      <p:nvPr/>
                    </p:nvSpPr>
                    <p:spPr>
                      <a:xfrm>
                        <a:off x="11195127" y="5570630"/>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297" name="Straight Connector 296">
                      <a:extLst>
                        <a:ext uri="{FF2B5EF4-FFF2-40B4-BE49-F238E27FC236}">
                          <a16:creationId xmlns:a16="http://schemas.microsoft.com/office/drawing/2014/main" id="{2B4B5A79-1602-40DE-9375-87FD0928C5E5}"/>
                        </a:ext>
                      </a:extLst>
                    </p:cNvPr>
                    <p:cNvCxnSpPr/>
                    <p:nvPr/>
                  </p:nvCxnSpPr>
                  <p:spPr>
                    <a:xfrm flipH="1">
                      <a:off x="1262328" y="5430532"/>
                      <a:ext cx="190064" cy="102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2" name="MITACS">
                    <a:extLst>
                      <a:ext uri="{FF2B5EF4-FFF2-40B4-BE49-F238E27FC236}">
                        <a16:creationId xmlns:a16="http://schemas.microsoft.com/office/drawing/2014/main" id="{A97D8456-6A20-4B57-AF4F-CE9022F53BC3}"/>
                      </a:ext>
                    </a:extLst>
                  </p:cNvPr>
                  <p:cNvGrpSpPr/>
                  <p:nvPr/>
                </p:nvGrpSpPr>
                <p:grpSpPr>
                  <a:xfrm>
                    <a:off x="1255504" y="4941126"/>
                    <a:ext cx="8640358" cy="322402"/>
                    <a:chOff x="887473" y="7407119"/>
                    <a:chExt cx="8907269" cy="322402"/>
                  </a:xfrm>
                </p:grpSpPr>
                <p:sp>
                  <p:nvSpPr>
                    <p:cNvPr id="294" name="Right Arrow 152">
                      <a:extLst>
                        <a:ext uri="{FF2B5EF4-FFF2-40B4-BE49-F238E27FC236}">
                          <a16:creationId xmlns:a16="http://schemas.microsoft.com/office/drawing/2014/main" id="{57AFB60A-AAF7-470D-906A-489565A5C995}"/>
                        </a:ext>
                      </a:extLst>
                    </p:cNvPr>
                    <p:cNvSpPr/>
                    <p:nvPr/>
                  </p:nvSpPr>
                  <p:spPr>
                    <a:xfrm>
                      <a:off x="1218147" y="7500190"/>
                      <a:ext cx="8576595" cy="138747"/>
                    </a:xfrm>
                    <a:prstGeom prst="rightArrow">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5" name="Oval 294">
                      <a:extLst>
                        <a:ext uri="{FF2B5EF4-FFF2-40B4-BE49-F238E27FC236}">
                          <a16:creationId xmlns:a16="http://schemas.microsoft.com/office/drawing/2014/main" id="{CE64CED9-C813-4A42-B321-101EF7763FAB}"/>
                        </a:ext>
                      </a:extLst>
                    </p:cNvPr>
                    <p:cNvSpPr/>
                    <p:nvPr/>
                  </p:nvSpPr>
                  <p:spPr>
                    <a:xfrm>
                      <a:off x="887473" y="7407119"/>
                      <a:ext cx="339675" cy="322402"/>
                    </a:xfrm>
                    <a:prstGeom prst="ellipse">
                      <a:avLst/>
                    </a:prstGeom>
                    <a:blipFill>
                      <a:blip r:embed="rId18"/>
                      <a:srcRect/>
                      <a:stretch>
                        <a:fillRect l="-57800" t="-57676"/>
                      </a:stretch>
                    </a:blipFill>
                    <a:ln>
                      <a:noFill/>
                    </a:ln>
                    <a:scene3d>
                      <a:camera prst="orthographicFront"/>
                      <a:lightRig rig="threePt" dir="t"/>
                    </a:scene3d>
                    <a:sp3d>
                      <a:bevelT w="914400" h="336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93" name="TextBox 292">
                    <a:extLst>
                      <a:ext uri="{FF2B5EF4-FFF2-40B4-BE49-F238E27FC236}">
                        <a16:creationId xmlns:a16="http://schemas.microsoft.com/office/drawing/2014/main" id="{8F687186-CDA6-45FD-A45A-EF166D4703A6}"/>
                      </a:ext>
                    </a:extLst>
                  </p:cNvPr>
                  <p:cNvSpPr txBox="1"/>
                  <p:nvPr/>
                </p:nvSpPr>
                <p:spPr>
                  <a:xfrm>
                    <a:off x="1216959" y="5390865"/>
                    <a:ext cx="926857" cy="215444"/>
                  </a:xfrm>
                  <a:prstGeom prst="rect">
                    <a:avLst/>
                  </a:prstGeom>
                  <a:noFill/>
                </p:spPr>
                <p:txBody>
                  <a:bodyPr wrap="none" rtlCol="0">
                    <a:spAutoFit/>
                  </a:bodyPr>
                  <a:lstStyle/>
                  <a:p>
                    <a:r>
                      <a:rPr lang="en-CA" sz="800" dirty="0">
                        <a:hlinkClick r:id="rId19"/>
                      </a:rPr>
                      <a:t>MITACS Globalink</a:t>
                    </a:r>
                    <a:endParaRPr lang="en-CA" sz="800" dirty="0"/>
                  </a:p>
                </p:txBody>
              </p:sp>
            </p:grpSp>
            <p:grpSp>
              <p:nvGrpSpPr>
                <p:cNvPr id="276" name="IDRC">
                  <a:extLst>
                    <a:ext uri="{FF2B5EF4-FFF2-40B4-BE49-F238E27FC236}">
                      <a16:creationId xmlns:a16="http://schemas.microsoft.com/office/drawing/2014/main" id="{2417C42A-B851-456F-8B86-9D2A10A4249F}"/>
                    </a:ext>
                  </a:extLst>
                </p:cNvPr>
                <p:cNvGrpSpPr/>
                <p:nvPr/>
              </p:nvGrpSpPr>
              <p:grpSpPr>
                <a:xfrm>
                  <a:off x="2279648" y="2310283"/>
                  <a:ext cx="7499222" cy="1132241"/>
                  <a:chOff x="2279648" y="2310283"/>
                  <a:chExt cx="7499222" cy="1132241"/>
                </a:xfrm>
              </p:grpSpPr>
              <p:sp>
                <p:nvSpPr>
                  <p:cNvPr id="283" name="Right Arrow 212">
                    <a:extLst>
                      <a:ext uri="{FF2B5EF4-FFF2-40B4-BE49-F238E27FC236}">
                        <a16:creationId xmlns:a16="http://schemas.microsoft.com/office/drawing/2014/main" id="{2A2EE5DA-B85A-490E-ACC2-46401ECE283E}"/>
                      </a:ext>
                    </a:extLst>
                  </p:cNvPr>
                  <p:cNvSpPr/>
                  <p:nvPr/>
                </p:nvSpPr>
                <p:spPr>
                  <a:xfrm>
                    <a:off x="2927730" y="2732272"/>
                    <a:ext cx="6851140" cy="164630"/>
                  </a:xfrm>
                  <a:prstGeom prst="rightArrow">
                    <a:avLst/>
                  </a:prstGeom>
                  <a:blipFill>
                    <a:blip r:embed="rId2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84" name="IDRC">
                    <a:extLst>
                      <a:ext uri="{FF2B5EF4-FFF2-40B4-BE49-F238E27FC236}">
                        <a16:creationId xmlns:a16="http://schemas.microsoft.com/office/drawing/2014/main" id="{35FE7F90-5D96-4E04-84DF-3ABF09AA36A2}"/>
                      </a:ext>
                    </a:extLst>
                  </p:cNvPr>
                  <p:cNvGrpSpPr/>
                  <p:nvPr/>
                </p:nvGrpSpPr>
                <p:grpSpPr>
                  <a:xfrm>
                    <a:off x="2279648" y="2310283"/>
                    <a:ext cx="713305" cy="1132241"/>
                    <a:chOff x="3179958" y="2322561"/>
                    <a:chExt cx="713305" cy="1132241"/>
                  </a:xfrm>
                </p:grpSpPr>
                <p:grpSp>
                  <p:nvGrpSpPr>
                    <p:cNvPr id="285" name="Group 284">
                      <a:extLst>
                        <a:ext uri="{FF2B5EF4-FFF2-40B4-BE49-F238E27FC236}">
                          <a16:creationId xmlns:a16="http://schemas.microsoft.com/office/drawing/2014/main" id="{149F0224-97BA-4C06-A602-F0505E361436}"/>
                        </a:ext>
                      </a:extLst>
                    </p:cNvPr>
                    <p:cNvGrpSpPr/>
                    <p:nvPr/>
                  </p:nvGrpSpPr>
                  <p:grpSpPr>
                    <a:xfrm>
                      <a:off x="3469204" y="3058972"/>
                      <a:ext cx="45720" cy="177599"/>
                      <a:chOff x="11926643" y="5713696"/>
                      <a:chExt cx="45720" cy="177599"/>
                    </a:xfrm>
                  </p:grpSpPr>
                  <p:cxnSp>
                    <p:nvCxnSpPr>
                      <p:cNvPr id="289" name="Straight Connector 288">
                        <a:extLst>
                          <a:ext uri="{FF2B5EF4-FFF2-40B4-BE49-F238E27FC236}">
                            <a16:creationId xmlns:a16="http://schemas.microsoft.com/office/drawing/2014/main" id="{674B3122-46E3-472C-9418-5A8F83768D85}"/>
                          </a:ext>
                        </a:extLst>
                      </p:cNvPr>
                      <p:cNvCxnSpPr/>
                      <p:nvPr/>
                    </p:nvCxnSpPr>
                    <p:spPr>
                      <a:xfrm>
                        <a:off x="11949509" y="5713696"/>
                        <a:ext cx="0" cy="156199"/>
                      </a:xfrm>
                      <a:prstGeom prst="line">
                        <a:avLst/>
                      </a:prstGeom>
                    </p:spPr>
                    <p:style>
                      <a:lnRef idx="1">
                        <a:schemeClr val="accent1"/>
                      </a:lnRef>
                      <a:fillRef idx="0">
                        <a:schemeClr val="accent1"/>
                      </a:fillRef>
                      <a:effectRef idx="0">
                        <a:schemeClr val="accent1"/>
                      </a:effectRef>
                      <a:fontRef idx="minor">
                        <a:schemeClr val="tx1"/>
                      </a:fontRef>
                    </p:style>
                  </p:cxnSp>
                  <p:sp>
                    <p:nvSpPr>
                      <p:cNvPr id="290" name="Oval 289">
                        <a:extLst>
                          <a:ext uri="{FF2B5EF4-FFF2-40B4-BE49-F238E27FC236}">
                            <a16:creationId xmlns:a16="http://schemas.microsoft.com/office/drawing/2014/main" id="{3FA8482E-E060-468B-ADF2-36E981764724}"/>
                          </a:ext>
                        </a:extLst>
                      </p:cNvPr>
                      <p:cNvSpPr/>
                      <p:nvPr/>
                    </p:nvSpPr>
                    <p:spPr>
                      <a:xfrm>
                        <a:off x="11926643" y="5845575"/>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86" name="Group 285">
                      <a:extLst>
                        <a:ext uri="{FF2B5EF4-FFF2-40B4-BE49-F238E27FC236}">
                          <a16:creationId xmlns:a16="http://schemas.microsoft.com/office/drawing/2014/main" id="{15AB96D2-C6D9-4BBF-998D-BBEED29C0757}"/>
                        </a:ext>
                      </a:extLst>
                    </p:cNvPr>
                    <p:cNvGrpSpPr/>
                    <p:nvPr/>
                  </p:nvGrpSpPr>
                  <p:grpSpPr>
                    <a:xfrm>
                      <a:off x="3179958" y="2322561"/>
                      <a:ext cx="713305" cy="1132241"/>
                      <a:chOff x="1956040" y="2703984"/>
                      <a:chExt cx="713305" cy="1132241"/>
                    </a:xfrm>
                  </p:grpSpPr>
                  <p:sp>
                    <p:nvSpPr>
                      <p:cNvPr id="287" name="Oval 286">
                        <a:extLst>
                          <a:ext uri="{FF2B5EF4-FFF2-40B4-BE49-F238E27FC236}">
                            <a16:creationId xmlns:a16="http://schemas.microsoft.com/office/drawing/2014/main" id="{61DB2B75-458C-4273-8782-ECD0267843CC}"/>
                          </a:ext>
                        </a:extLst>
                      </p:cNvPr>
                      <p:cNvSpPr/>
                      <p:nvPr/>
                    </p:nvSpPr>
                    <p:spPr>
                      <a:xfrm>
                        <a:off x="1956040" y="2703984"/>
                        <a:ext cx="713305" cy="786616"/>
                      </a:xfrm>
                      <a:prstGeom prst="ellipse">
                        <a:avLst/>
                      </a:prstGeom>
                      <a:blipFill>
                        <a:blip r:embed="rId20"/>
                        <a:stretch>
                          <a:fillRect/>
                        </a:stretch>
                      </a:blipFill>
                      <a:ln>
                        <a:noFill/>
                      </a:ln>
                      <a:scene3d>
                        <a:camera prst="orthographicFront"/>
                        <a:lightRig rig="threePt" dir="t"/>
                      </a:scene3d>
                      <a:sp3d>
                        <a:bevelT w="679450" h="203200"/>
                        <a:bevelB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8" name="TextBox 287">
                        <a:extLst>
                          <a:ext uri="{FF2B5EF4-FFF2-40B4-BE49-F238E27FC236}">
                            <a16:creationId xmlns:a16="http://schemas.microsoft.com/office/drawing/2014/main" id="{B14A96D6-9210-462F-8779-418BF8F43843}"/>
                          </a:ext>
                        </a:extLst>
                      </p:cNvPr>
                      <p:cNvSpPr txBox="1"/>
                      <p:nvPr/>
                    </p:nvSpPr>
                    <p:spPr>
                      <a:xfrm>
                        <a:off x="2064726" y="3582309"/>
                        <a:ext cx="447558" cy="253916"/>
                      </a:xfrm>
                      <a:prstGeom prst="rect">
                        <a:avLst/>
                      </a:prstGeom>
                      <a:noFill/>
                    </p:spPr>
                    <p:txBody>
                      <a:bodyPr wrap="none" rtlCol="0">
                        <a:spAutoFit/>
                      </a:bodyPr>
                      <a:lstStyle/>
                      <a:p>
                        <a:r>
                          <a:rPr lang="en-CA" sz="1050" dirty="0">
                            <a:hlinkClick r:id="rId21" tooltip="Call for proposals rolling - Projects that aim to bring employment, food security, health, peace, and prosperity to developing regions of the world. Generate, identify, and test creative ideas that can be scaled up to help larger numbers of people"/>
                          </a:rPr>
                          <a:t>IDRC</a:t>
                        </a:r>
                        <a:endParaRPr lang="en-CA" sz="1050" dirty="0"/>
                      </a:p>
                    </p:txBody>
                  </p:sp>
                </p:grpSp>
              </p:grpSp>
            </p:grpSp>
            <p:grpSp>
              <p:nvGrpSpPr>
                <p:cNvPr id="277" name="Joint Canada-Israel Health Research Program">
                  <a:extLst>
                    <a:ext uri="{FF2B5EF4-FFF2-40B4-BE49-F238E27FC236}">
                      <a16:creationId xmlns:a16="http://schemas.microsoft.com/office/drawing/2014/main" id="{9162E92D-82C9-452C-86E8-EA9B5C70A9BB}"/>
                    </a:ext>
                  </a:extLst>
                </p:cNvPr>
                <p:cNvGrpSpPr/>
                <p:nvPr/>
              </p:nvGrpSpPr>
              <p:grpSpPr>
                <a:xfrm>
                  <a:off x="1175191" y="2146019"/>
                  <a:ext cx="1245854" cy="1289056"/>
                  <a:chOff x="760988" y="2551036"/>
                  <a:chExt cx="1245854" cy="1289056"/>
                </a:xfrm>
              </p:grpSpPr>
              <p:grpSp>
                <p:nvGrpSpPr>
                  <p:cNvPr id="278" name="Group 277">
                    <a:extLst>
                      <a:ext uri="{FF2B5EF4-FFF2-40B4-BE49-F238E27FC236}">
                        <a16:creationId xmlns:a16="http://schemas.microsoft.com/office/drawing/2014/main" id="{D74C96CF-F731-460F-8DCD-4FBE2882FA26}"/>
                      </a:ext>
                    </a:extLst>
                  </p:cNvPr>
                  <p:cNvGrpSpPr/>
                  <p:nvPr/>
                </p:nvGrpSpPr>
                <p:grpSpPr>
                  <a:xfrm>
                    <a:off x="1262328" y="3249242"/>
                    <a:ext cx="45720" cy="259519"/>
                    <a:chOff x="11195127" y="5353622"/>
                    <a:chExt cx="45720" cy="259519"/>
                  </a:xfrm>
                </p:grpSpPr>
                <p:cxnSp>
                  <p:nvCxnSpPr>
                    <p:cNvPr id="281" name="Straight Connector 280">
                      <a:extLst>
                        <a:ext uri="{FF2B5EF4-FFF2-40B4-BE49-F238E27FC236}">
                          <a16:creationId xmlns:a16="http://schemas.microsoft.com/office/drawing/2014/main" id="{36468923-829C-4843-B971-687CE014D65E}"/>
                        </a:ext>
                      </a:extLst>
                    </p:cNvPr>
                    <p:cNvCxnSpPr/>
                    <p:nvPr/>
                  </p:nvCxnSpPr>
                  <p:spPr>
                    <a:xfrm flipV="1">
                      <a:off x="11217987" y="5353622"/>
                      <a:ext cx="0" cy="248519"/>
                    </a:xfrm>
                    <a:prstGeom prst="line">
                      <a:avLst/>
                    </a:prstGeom>
                  </p:spPr>
                  <p:style>
                    <a:lnRef idx="1">
                      <a:schemeClr val="accent1"/>
                    </a:lnRef>
                    <a:fillRef idx="0">
                      <a:schemeClr val="accent1"/>
                    </a:fillRef>
                    <a:effectRef idx="0">
                      <a:schemeClr val="accent1"/>
                    </a:effectRef>
                    <a:fontRef idx="minor">
                      <a:schemeClr val="tx1"/>
                    </a:fontRef>
                  </p:style>
                </p:cxnSp>
                <p:sp>
                  <p:nvSpPr>
                    <p:cNvPr id="282" name="Oval 281">
                      <a:extLst>
                        <a:ext uri="{FF2B5EF4-FFF2-40B4-BE49-F238E27FC236}">
                          <a16:creationId xmlns:a16="http://schemas.microsoft.com/office/drawing/2014/main" id="{15F2E405-4B47-4A9B-A5EB-93CA780D85E0}"/>
                        </a:ext>
                      </a:extLst>
                    </p:cNvPr>
                    <p:cNvSpPr/>
                    <p:nvPr/>
                  </p:nvSpPr>
                  <p:spPr>
                    <a:xfrm>
                      <a:off x="11195127" y="5567421"/>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79" name="Oval 278">
                    <a:extLst>
                      <a:ext uri="{FF2B5EF4-FFF2-40B4-BE49-F238E27FC236}">
                        <a16:creationId xmlns:a16="http://schemas.microsoft.com/office/drawing/2014/main" id="{3CAFD213-CACF-4F55-9BBC-308CCEA9FCD8}"/>
                      </a:ext>
                    </a:extLst>
                  </p:cNvPr>
                  <p:cNvSpPr/>
                  <p:nvPr/>
                </p:nvSpPr>
                <p:spPr>
                  <a:xfrm>
                    <a:off x="867135" y="2551036"/>
                    <a:ext cx="855636" cy="830386"/>
                  </a:xfrm>
                  <a:prstGeom prst="ellipse">
                    <a:avLst/>
                  </a:prstGeom>
                  <a:blipFill>
                    <a:blip r:embed="rId22"/>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Rectangle 279">
                    <a:extLst>
                      <a:ext uri="{FF2B5EF4-FFF2-40B4-BE49-F238E27FC236}">
                        <a16:creationId xmlns:a16="http://schemas.microsoft.com/office/drawing/2014/main" id="{EB2D1692-9A81-4B2C-B319-7CCC0DD0E179}"/>
                      </a:ext>
                    </a:extLst>
                  </p:cNvPr>
                  <p:cNvSpPr/>
                  <p:nvPr/>
                </p:nvSpPr>
                <p:spPr>
                  <a:xfrm>
                    <a:off x="760988" y="3501538"/>
                    <a:ext cx="1245854" cy="338554"/>
                  </a:xfrm>
                  <a:prstGeom prst="rect">
                    <a:avLst/>
                  </a:prstGeom>
                </p:spPr>
                <p:txBody>
                  <a:bodyPr wrap="none">
                    <a:spAutoFit/>
                  </a:bodyPr>
                  <a:lstStyle/>
                  <a:p>
                    <a:pPr algn="ctr"/>
                    <a:r>
                      <a:rPr lang="en-CA" sz="800" dirty="0">
                        <a:hlinkClick r:id="rId23" tooltip="Neurobiology-1.1M X 3Y- DL: January 16 - Joint biomedical science research teams from Canada, Israel, and low and middle income countries - Include a plan for integrating researchers in low and middle income countries"/>
                      </a:rPr>
                      <a:t>Joint Canada-Israel </a:t>
                    </a:r>
                    <a:endParaRPr lang="en-CA" sz="800" dirty="0">
                      <a:hlinkClick r:id="" action="ppaction://noaction"/>
                    </a:endParaRPr>
                  </a:p>
                  <a:p>
                    <a:pPr algn="ctr"/>
                    <a:r>
                      <a:rPr lang="en-CA" sz="800" dirty="0">
                        <a:hlinkClick r:id="" action="ppaction://noaction"/>
                      </a:rPr>
                      <a:t>Health </a:t>
                    </a:r>
                    <a:r>
                      <a:rPr lang="en-CA" sz="800" dirty="0">
                        <a:hlinkClick r:id="rId23" tooltip="Neurobiology-1.1M X 3Y- DL: January 16 - Joint biomedical science research teams from Canada, Israel, and low and middle income countries - Include a plan for integrating researchers in low and middle income countries"/>
                      </a:rPr>
                      <a:t>Research Program</a:t>
                    </a:r>
                    <a:endParaRPr lang="en-CA" sz="800" dirty="0"/>
                  </a:p>
                </p:txBody>
              </p:sp>
            </p:grpSp>
          </p:grpSp>
          <p:grpSp>
            <p:nvGrpSpPr>
              <p:cNvPr id="215" name="International foundations">
                <a:extLst>
                  <a:ext uri="{FF2B5EF4-FFF2-40B4-BE49-F238E27FC236}">
                    <a16:creationId xmlns:a16="http://schemas.microsoft.com/office/drawing/2014/main" id="{9EFF68DE-7EE3-4B3D-B49E-C60E97BF29AE}"/>
                  </a:ext>
                </a:extLst>
              </p:cNvPr>
              <p:cNvGrpSpPr/>
              <p:nvPr/>
            </p:nvGrpSpPr>
            <p:grpSpPr>
              <a:xfrm>
                <a:off x="7940829" y="227677"/>
                <a:ext cx="2252523" cy="5238818"/>
                <a:chOff x="7940829" y="227677"/>
                <a:chExt cx="2252523" cy="5238818"/>
              </a:xfrm>
            </p:grpSpPr>
            <p:grpSp>
              <p:nvGrpSpPr>
                <p:cNvPr id="266" name="Simons">
                  <a:extLst>
                    <a:ext uri="{FF2B5EF4-FFF2-40B4-BE49-F238E27FC236}">
                      <a16:creationId xmlns:a16="http://schemas.microsoft.com/office/drawing/2014/main" id="{3ACCAB14-51AF-4B11-9E83-C82AC768F70C}"/>
                    </a:ext>
                  </a:extLst>
                </p:cNvPr>
                <p:cNvGrpSpPr/>
                <p:nvPr/>
              </p:nvGrpSpPr>
              <p:grpSpPr>
                <a:xfrm>
                  <a:off x="7940829" y="227677"/>
                  <a:ext cx="1974794" cy="1863188"/>
                  <a:chOff x="7940829" y="227677"/>
                  <a:chExt cx="1974794" cy="1863188"/>
                </a:xfrm>
              </p:grpSpPr>
              <p:sp>
                <p:nvSpPr>
                  <p:cNvPr id="270" name="Simons Foundation">
                    <a:extLst>
                      <a:ext uri="{FF2B5EF4-FFF2-40B4-BE49-F238E27FC236}">
                        <a16:creationId xmlns:a16="http://schemas.microsoft.com/office/drawing/2014/main" id="{3B965AD4-17D0-4520-BA51-63AF35AE33F0}"/>
                      </a:ext>
                    </a:extLst>
                  </p:cNvPr>
                  <p:cNvSpPr/>
                  <p:nvPr/>
                </p:nvSpPr>
                <p:spPr>
                  <a:xfrm>
                    <a:off x="7940829" y="427877"/>
                    <a:ext cx="1748587" cy="1662988"/>
                  </a:xfrm>
                  <a:prstGeom prst="ellipse">
                    <a:avLst/>
                  </a:prstGeom>
                  <a:blipFill>
                    <a:blip r:embed="rId24"/>
                    <a:stretch>
                      <a:fillRect/>
                    </a:stretch>
                  </a:blipFill>
                  <a:ln>
                    <a:noFill/>
                  </a:ln>
                  <a:scene3d>
                    <a:camera prst="orthographicFront"/>
                    <a:lightRig rig="threePt" dir="t"/>
                  </a:scene3d>
                  <a:sp3d>
                    <a:bevelT w="914400" h="3937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1" name="TextBox 270">
                    <a:extLst>
                      <a:ext uri="{FF2B5EF4-FFF2-40B4-BE49-F238E27FC236}">
                        <a16:creationId xmlns:a16="http://schemas.microsoft.com/office/drawing/2014/main" id="{70C6DC97-8B68-4277-9EF5-BF0B19A515B1}"/>
                      </a:ext>
                    </a:extLst>
                  </p:cNvPr>
                  <p:cNvSpPr txBox="1"/>
                  <p:nvPr/>
                </p:nvSpPr>
                <p:spPr>
                  <a:xfrm>
                    <a:off x="8926250" y="227677"/>
                    <a:ext cx="989373" cy="215444"/>
                  </a:xfrm>
                  <a:prstGeom prst="rect">
                    <a:avLst/>
                  </a:prstGeom>
                  <a:noFill/>
                </p:spPr>
                <p:txBody>
                  <a:bodyPr wrap="none" rtlCol="0">
                    <a:spAutoFit/>
                  </a:bodyPr>
                  <a:lstStyle/>
                  <a:p>
                    <a:r>
                      <a:rPr lang="en-CA" sz="800" dirty="0">
                        <a:hlinkClick r:id="rId25" tooltip="Mathematics and Physical Sciences - Life Sciences (Marine microbial, origin of life) - Autism Research - - - Simons Collaborations in Mathematics and the Physical Sciences ** USD$2M a year X 4 years, DL: Oct 2018 ** Targeted Grants to Institutes, $200K per"/>
                      </a:rPr>
                      <a:t>Simons Foundation</a:t>
                    </a:r>
                    <a:endParaRPr lang="en-CA" sz="800" dirty="0"/>
                  </a:p>
                </p:txBody>
              </p:sp>
            </p:grpSp>
            <p:grpSp>
              <p:nvGrpSpPr>
                <p:cNvPr id="267" name="Shastri India">
                  <a:extLst>
                    <a:ext uri="{FF2B5EF4-FFF2-40B4-BE49-F238E27FC236}">
                      <a16:creationId xmlns:a16="http://schemas.microsoft.com/office/drawing/2014/main" id="{460976FE-4497-459D-B332-EBC93F85DECC}"/>
                    </a:ext>
                  </a:extLst>
                </p:cNvPr>
                <p:cNvGrpSpPr/>
                <p:nvPr/>
              </p:nvGrpSpPr>
              <p:grpSpPr>
                <a:xfrm>
                  <a:off x="9067723" y="4556914"/>
                  <a:ext cx="1125629" cy="909581"/>
                  <a:chOff x="2078833" y="3121080"/>
                  <a:chExt cx="1125629" cy="909581"/>
                </a:xfrm>
              </p:grpSpPr>
              <p:sp>
                <p:nvSpPr>
                  <p:cNvPr id="268" name="Rectangle 267">
                    <a:extLst>
                      <a:ext uri="{FF2B5EF4-FFF2-40B4-BE49-F238E27FC236}">
                        <a16:creationId xmlns:a16="http://schemas.microsoft.com/office/drawing/2014/main" id="{86C0A1FE-3B37-4DA5-ACB2-F3CED443FB02}"/>
                      </a:ext>
                    </a:extLst>
                  </p:cNvPr>
                  <p:cNvSpPr/>
                  <p:nvPr/>
                </p:nvSpPr>
                <p:spPr>
                  <a:xfrm>
                    <a:off x="2078833" y="3121080"/>
                    <a:ext cx="1125629" cy="338554"/>
                  </a:xfrm>
                  <a:prstGeom prst="rect">
                    <a:avLst/>
                  </a:prstGeom>
                </p:spPr>
                <p:txBody>
                  <a:bodyPr wrap="none">
                    <a:spAutoFit/>
                  </a:bodyPr>
                  <a:lstStyle/>
                  <a:p>
                    <a:r>
                      <a:rPr lang="en-CA" sz="800" dirty="0">
                        <a:hlinkClick r:id="rId26"/>
                      </a:rPr>
                      <a:t>Shastri Indo-Canadian </a:t>
                    </a:r>
                    <a:endParaRPr lang="en-CA" sz="800" dirty="0">
                      <a:hlinkClick r:id="" action="ppaction://noaction"/>
                    </a:endParaRPr>
                  </a:p>
                  <a:p>
                    <a:pPr algn="ctr"/>
                    <a:r>
                      <a:rPr lang="en-CA" sz="800" dirty="0">
                        <a:hlinkClick r:id="" action="ppaction://noaction"/>
                      </a:rPr>
                      <a:t>Institute </a:t>
                    </a:r>
                    <a:r>
                      <a:rPr lang="en-CA" sz="800" dirty="0">
                        <a:hlinkClick r:id="rId26"/>
                      </a:rPr>
                      <a:t>Grants</a:t>
                    </a:r>
                    <a:endParaRPr lang="en-CA" sz="800" dirty="0"/>
                  </a:p>
                </p:txBody>
              </p:sp>
              <p:sp>
                <p:nvSpPr>
                  <p:cNvPr id="269" name="Oval 268">
                    <a:extLst>
                      <a:ext uri="{FF2B5EF4-FFF2-40B4-BE49-F238E27FC236}">
                        <a16:creationId xmlns:a16="http://schemas.microsoft.com/office/drawing/2014/main" id="{5315A266-DDBE-410F-AD6E-2F9F5E2F2FC2}"/>
                      </a:ext>
                    </a:extLst>
                  </p:cNvPr>
                  <p:cNvSpPr/>
                  <p:nvPr/>
                </p:nvSpPr>
                <p:spPr>
                  <a:xfrm>
                    <a:off x="2536258" y="3635786"/>
                    <a:ext cx="413162" cy="394875"/>
                  </a:xfrm>
                  <a:prstGeom prst="ellipse">
                    <a:avLst/>
                  </a:prstGeom>
                  <a:blipFill>
                    <a:blip r:embed="rId27"/>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216" name="Provincial government">
                <a:extLst>
                  <a:ext uri="{FF2B5EF4-FFF2-40B4-BE49-F238E27FC236}">
                    <a16:creationId xmlns:a16="http://schemas.microsoft.com/office/drawing/2014/main" id="{63B9EF24-A5C6-4C59-8E2E-8A5B248FC74E}"/>
                  </a:ext>
                </a:extLst>
              </p:cNvPr>
              <p:cNvGrpSpPr/>
              <p:nvPr/>
            </p:nvGrpSpPr>
            <p:grpSpPr>
              <a:xfrm>
                <a:off x="1337026" y="959929"/>
                <a:ext cx="8771528" cy="5254864"/>
                <a:chOff x="1337026" y="959929"/>
                <a:chExt cx="8771528" cy="5254864"/>
              </a:xfrm>
            </p:grpSpPr>
            <p:grpSp>
              <p:nvGrpSpPr>
                <p:cNvPr id="217" name="Quebec Cuba">
                  <a:extLst>
                    <a:ext uri="{FF2B5EF4-FFF2-40B4-BE49-F238E27FC236}">
                      <a16:creationId xmlns:a16="http://schemas.microsoft.com/office/drawing/2014/main" id="{59EAA9AD-DEEA-41B3-AFCC-585AD4568B08}"/>
                    </a:ext>
                  </a:extLst>
                </p:cNvPr>
                <p:cNvGrpSpPr/>
                <p:nvPr/>
              </p:nvGrpSpPr>
              <p:grpSpPr>
                <a:xfrm>
                  <a:off x="9010176" y="5420280"/>
                  <a:ext cx="1098378" cy="725604"/>
                  <a:chOff x="9023482" y="5338171"/>
                  <a:chExt cx="1098378" cy="725604"/>
                </a:xfrm>
              </p:grpSpPr>
              <p:grpSp>
                <p:nvGrpSpPr>
                  <p:cNvPr id="261" name="Group 260">
                    <a:extLst>
                      <a:ext uri="{FF2B5EF4-FFF2-40B4-BE49-F238E27FC236}">
                        <a16:creationId xmlns:a16="http://schemas.microsoft.com/office/drawing/2014/main" id="{A486BD35-A154-4783-B2E8-C4AC4C8E0F1F}"/>
                      </a:ext>
                    </a:extLst>
                  </p:cNvPr>
                  <p:cNvGrpSpPr/>
                  <p:nvPr/>
                </p:nvGrpSpPr>
                <p:grpSpPr>
                  <a:xfrm>
                    <a:off x="9544739" y="5593755"/>
                    <a:ext cx="45719" cy="126883"/>
                    <a:chOff x="9101867" y="5523445"/>
                    <a:chExt cx="45719" cy="126883"/>
                  </a:xfrm>
                </p:grpSpPr>
                <p:cxnSp>
                  <p:nvCxnSpPr>
                    <p:cNvPr id="264" name="Straight Connector 263">
                      <a:extLst>
                        <a:ext uri="{FF2B5EF4-FFF2-40B4-BE49-F238E27FC236}">
                          <a16:creationId xmlns:a16="http://schemas.microsoft.com/office/drawing/2014/main" id="{26DBFBA2-F361-4B3F-8C46-8E5B8EC81589}"/>
                        </a:ext>
                      </a:extLst>
                    </p:cNvPr>
                    <p:cNvCxnSpPr>
                      <a:cxnSpLocks/>
                      <a:stCxn id="265" idx="7"/>
                    </p:cNvCxnSpPr>
                    <p:nvPr/>
                  </p:nvCxnSpPr>
                  <p:spPr>
                    <a:xfrm flipH="1" flipV="1">
                      <a:off x="9133485" y="5523445"/>
                      <a:ext cx="7406" cy="119998"/>
                    </a:xfrm>
                    <a:prstGeom prst="line">
                      <a:avLst/>
                    </a:prstGeom>
                  </p:spPr>
                  <p:style>
                    <a:lnRef idx="1">
                      <a:schemeClr val="accent1"/>
                    </a:lnRef>
                    <a:fillRef idx="0">
                      <a:schemeClr val="accent1"/>
                    </a:fillRef>
                    <a:effectRef idx="0">
                      <a:schemeClr val="accent1"/>
                    </a:effectRef>
                    <a:fontRef idx="minor">
                      <a:schemeClr val="tx1"/>
                    </a:fontRef>
                  </p:style>
                </p:cxnSp>
                <p:sp>
                  <p:nvSpPr>
                    <p:cNvPr id="265" name="Oval 264">
                      <a:extLst>
                        <a:ext uri="{FF2B5EF4-FFF2-40B4-BE49-F238E27FC236}">
                          <a16:creationId xmlns:a16="http://schemas.microsoft.com/office/drawing/2014/main" id="{C0953285-4D45-42EE-BF27-C988612FAB36}"/>
                        </a:ext>
                      </a:extLst>
                    </p:cNvPr>
                    <p:cNvSpPr/>
                    <p:nvPr/>
                  </p:nvSpPr>
                  <p:spPr>
                    <a:xfrm flipV="1">
                      <a:off x="9101867" y="5603316"/>
                      <a:ext cx="45719" cy="47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62" name="Oval 261">
                    <a:extLst>
                      <a:ext uri="{FF2B5EF4-FFF2-40B4-BE49-F238E27FC236}">
                        <a16:creationId xmlns:a16="http://schemas.microsoft.com/office/drawing/2014/main" id="{B5C93F43-5CF5-4064-B87E-362C7C41CDC7}"/>
                      </a:ext>
                    </a:extLst>
                  </p:cNvPr>
                  <p:cNvSpPr/>
                  <p:nvPr/>
                </p:nvSpPr>
                <p:spPr>
                  <a:xfrm>
                    <a:off x="9401467" y="5338171"/>
                    <a:ext cx="324092" cy="278138"/>
                  </a:xfrm>
                  <a:prstGeom prst="ellipse">
                    <a:avLst/>
                  </a:prstGeom>
                  <a:blipFill>
                    <a:blip r:embed="rId28"/>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3" name="Rectangle 262">
                    <a:extLst>
                      <a:ext uri="{FF2B5EF4-FFF2-40B4-BE49-F238E27FC236}">
                        <a16:creationId xmlns:a16="http://schemas.microsoft.com/office/drawing/2014/main" id="{558CF811-5F89-4B24-847E-FD5E7E2D6E4B}"/>
                      </a:ext>
                    </a:extLst>
                  </p:cNvPr>
                  <p:cNvSpPr/>
                  <p:nvPr/>
                </p:nvSpPr>
                <p:spPr>
                  <a:xfrm>
                    <a:off x="9023482" y="5725221"/>
                    <a:ext cx="1098378" cy="338554"/>
                  </a:xfrm>
                  <a:prstGeom prst="rect">
                    <a:avLst/>
                  </a:prstGeom>
                </p:spPr>
                <p:txBody>
                  <a:bodyPr wrap="none">
                    <a:spAutoFit/>
                  </a:bodyPr>
                  <a:lstStyle/>
                  <a:p>
                    <a:pPr algn="ctr"/>
                    <a:r>
                      <a:rPr lang="en-CA" sz="800" dirty="0">
                        <a:hlinkClick r:id="rId29"/>
                      </a:rPr>
                      <a:t>Bilateral Cooperation </a:t>
                    </a:r>
                    <a:endParaRPr lang="en-CA" sz="800" dirty="0">
                      <a:hlinkClick r:id="" action="ppaction://noaction"/>
                    </a:endParaRPr>
                  </a:p>
                  <a:p>
                    <a:pPr algn="ctr"/>
                    <a:r>
                      <a:rPr lang="en-CA" sz="800" dirty="0">
                        <a:hlinkClick r:id="" action="ppaction://noaction"/>
                      </a:rPr>
                      <a:t>Quebec-Cuba</a:t>
                    </a:r>
                    <a:endParaRPr lang="en-CA" sz="800" dirty="0"/>
                  </a:p>
                </p:txBody>
              </p:sp>
            </p:grpSp>
            <p:sp>
              <p:nvSpPr>
                <p:cNvPr id="258" name="Rectangle 257">
                  <a:extLst>
                    <a:ext uri="{FF2B5EF4-FFF2-40B4-BE49-F238E27FC236}">
                      <a16:creationId xmlns:a16="http://schemas.microsoft.com/office/drawing/2014/main" id="{D72E6D47-6D06-41F0-A2B0-11A1254330A9}"/>
                    </a:ext>
                  </a:extLst>
                </p:cNvPr>
                <p:cNvSpPr/>
                <p:nvPr/>
              </p:nvSpPr>
              <p:spPr>
                <a:xfrm>
                  <a:off x="6333249" y="3569537"/>
                  <a:ext cx="1107996" cy="215444"/>
                </a:xfrm>
                <a:prstGeom prst="rect">
                  <a:avLst/>
                </a:prstGeom>
              </p:spPr>
              <p:txBody>
                <a:bodyPr wrap="none">
                  <a:spAutoFit/>
                </a:bodyPr>
                <a:lstStyle/>
                <a:p>
                  <a:r>
                    <a:rPr lang="en-CA" sz="800" dirty="0">
                      <a:hlinkClick r:id="rId30"/>
                    </a:rPr>
                    <a:t>Samuel-De Champlain</a:t>
                  </a:r>
                  <a:endParaRPr lang="en-CA" sz="800" dirty="0"/>
                </a:p>
              </p:txBody>
            </p:sp>
            <p:grpSp>
              <p:nvGrpSpPr>
                <p:cNvPr id="219" name="Frontenac France">
                  <a:extLst>
                    <a:ext uri="{FF2B5EF4-FFF2-40B4-BE49-F238E27FC236}">
                      <a16:creationId xmlns:a16="http://schemas.microsoft.com/office/drawing/2014/main" id="{D8FB1641-F227-4F7F-B127-46B307791197}"/>
                    </a:ext>
                  </a:extLst>
                </p:cNvPr>
                <p:cNvGrpSpPr/>
                <p:nvPr/>
              </p:nvGrpSpPr>
              <p:grpSpPr>
                <a:xfrm>
                  <a:off x="4758633" y="5220377"/>
                  <a:ext cx="922047" cy="704005"/>
                  <a:chOff x="4444991" y="5185458"/>
                  <a:chExt cx="922047" cy="704005"/>
                </a:xfrm>
              </p:grpSpPr>
              <p:grpSp>
                <p:nvGrpSpPr>
                  <p:cNvPr id="251" name="Group 250">
                    <a:extLst>
                      <a:ext uri="{FF2B5EF4-FFF2-40B4-BE49-F238E27FC236}">
                        <a16:creationId xmlns:a16="http://schemas.microsoft.com/office/drawing/2014/main" id="{F8AFB90D-A821-4F6E-A028-DCB13379F013}"/>
                      </a:ext>
                    </a:extLst>
                  </p:cNvPr>
                  <p:cNvGrpSpPr/>
                  <p:nvPr/>
                </p:nvGrpSpPr>
                <p:grpSpPr>
                  <a:xfrm>
                    <a:off x="4844870" y="5304434"/>
                    <a:ext cx="45720" cy="254351"/>
                    <a:chOff x="11195127" y="5361999"/>
                    <a:chExt cx="45720" cy="254351"/>
                  </a:xfrm>
                </p:grpSpPr>
                <p:cxnSp>
                  <p:nvCxnSpPr>
                    <p:cNvPr id="254" name="Straight Connector 253">
                      <a:extLst>
                        <a:ext uri="{FF2B5EF4-FFF2-40B4-BE49-F238E27FC236}">
                          <a16:creationId xmlns:a16="http://schemas.microsoft.com/office/drawing/2014/main" id="{CCE54E3D-646D-4940-BA32-9A7D66E2E6AE}"/>
                        </a:ext>
                      </a:extLst>
                    </p:cNvPr>
                    <p:cNvCxnSpPr/>
                    <p:nvPr/>
                  </p:nvCxnSpPr>
                  <p:spPr>
                    <a:xfrm flipV="1">
                      <a:off x="11217987" y="5361999"/>
                      <a:ext cx="0" cy="248519"/>
                    </a:xfrm>
                    <a:prstGeom prst="line">
                      <a:avLst/>
                    </a:prstGeom>
                  </p:spPr>
                  <p:style>
                    <a:lnRef idx="1">
                      <a:schemeClr val="accent1"/>
                    </a:lnRef>
                    <a:fillRef idx="0">
                      <a:schemeClr val="accent1"/>
                    </a:fillRef>
                    <a:effectRef idx="0">
                      <a:schemeClr val="accent1"/>
                    </a:effectRef>
                    <a:fontRef idx="minor">
                      <a:schemeClr val="tx1"/>
                    </a:fontRef>
                  </p:style>
                </p:cxnSp>
                <p:sp>
                  <p:nvSpPr>
                    <p:cNvPr id="255" name="Oval 254">
                      <a:extLst>
                        <a:ext uri="{FF2B5EF4-FFF2-40B4-BE49-F238E27FC236}">
                          <a16:creationId xmlns:a16="http://schemas.microsoft.com/office/drawing/2014/main" id="{B598702F-1D6E-4938-845C-91CFD326F32E}"/>
                        </a:ext>
                      </a:extLst>
                    </p:cNvPr>
                    <p:cNvSpPr/>
                    <p:nvPr/>
                  </p:nvSpPr>
                  <p:spPr>
                    <a:xfrm>
                      <a:off x="11195127" y="5570630"/>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52" name="Oval 251">
                    <a:extLst>
                      <a:ext uri="{FF2B5EF4-FFF2-40B4-BE49-F238E27FC236}">
                        <a16:creationId xmlns:a16="http://schemas.microsoft.com/office/drawing/2014/main" id="{EA0FB65E-82BA-4A12-91EF-A13C7CAB623E}"/>
                      </a:ext>
                    </a:extLst>
                  </p:cNvPr>
                  <p:cNvSpPr/>
                  <p:nvPr/>
                </p:nvSpPr>
                <p:spPr>
                  <a:xfrm>
                    <a:off x="4735789" y="5185458"/>
                    <a:ext cx="287624" cy="262490"/>
                  </a:xfrm>
                  <a:prstGeom prst="ellipse">
                    <a:avLst/>
                  </a:prstGeom>
                  <a:blipFill>
                    <a:blip r:embed="rId31"/>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3" name="Rectangle 252">
                    <a:extLst>
                      <a:ext uri="{FF2B5EF4-FFF2-40B4-BE49-F238E27FC236}">
                        <a16:creationId xmlns:a16="http://schemas.microsoft.com/office/drawing/2014/main" id="{EBF8DEF9-59B5-43FD-BBF9-008DF7E444F5}"/>
                      </a:ext>
                    </a:extLst>
                  </p:cNvPr>
                  <p:cNvSpPr/>
                  <p:nvPr/>
                </p:nvSpPr>
                <p:spPr>
                  <a:xfrm>
                    <a:off x="4444991" y="5550909"/>
                    <a:ext cx="922047" cy="338554"/>
                  </a:xfrm>
                  <a:prstGeom prst="rect">
                    <a:avLst/>
                  </a:prstGeom>
                </p:spPr>
                <p:txBody>
                  <a:bodyPr wrap="none">
                    <a:spAutoFit/>
                  </a:bodyPr>
                  <a:lstStyle/>
                  <a:p>
                    <a:pPr algn="ctr"/>
                    <a:r>
                      <a:rPr lang="en-CA" sz="800" dirty="0">
                        <a:hlinkClick r:id="rId32"/>
                      </a:rPr>
                      <a:t>Bourse Frontenac</a:t>
                    </a:r>
                    <a:endParaRPr lang="en-CA" sz="800" dirty="0"/>
                  </a:p>
                  <a:p>
                    <a:pPr algn="ctr"/>
                    <a:r>
                      <a:rPr lang="en-CA" sz="800" dirty="0"/>
                      <a:t>(cotutelle)</a:t>
                    </a:r>
                  </a:p>
                </p:txBody>
              </p:sp>
            </p:grpSp>
            <p:grpSp>
              <p:nvGrpSpPr>
                <p:cNvPr id="220" name="Quebec Nordic Council">
                  <a:extLst>
                    <a:ext uri="{FF2B5EF4-FFF2-40B4-BE49-F238E27FC236}">
                      <a16:creationId xmlns:a16="http://schemas.microsoft.com/office/drawing/2014/main" id="{7733734D-BBDC-4635-8A5A-3B0EF1FF57F4}"/>
                    </a:ext>
                  </a:extLst>
                </p:cNvPr>
                <p:cNvGrpSpPr/>
                <p:nvPr/>
              </p:nvGrpSpPr>
              <p:grpSpPr>
                <a:xfrm>
                  <a:off x="2130719" y="4959660"/>
                  <a:ext cx="1090362" cy="700955"/>
                  <a:chOff x="2130719" y="4959660"/>
                  <a:chExt cx="1090362" cy="700955"/>
                </a:xfrm>
              </p:grpSpPr>
              <p:grpSp>
                <p:nvGrpSpPr>
                  <p:cNvPr id="246" name="Group 245">
                    <a:extLst>
                      <a:ext uri="{FF2B5EF4-FFF2-40B4-BE49-F238E27FC236}">
                        <a16:creationId xmlns:a16="http://schemas.microsoft.com/office/drawing/2014/main" id="{10078954-32CE-4177-86C1-1F923EC6DC71}"/>
                      </a:ext>
                    </a:extLst>
                  </p:cNvPr>
                  <p:cNvGrpSpPr/>
                  <p:nvPr/>
                </p:nvGrpSpPr>
                <p:grpSpPr>
                  <a:xfrm>
                    <a:off x="2400061" y="5109608"/>
                    <a:ext cx="45720" cy="254351"/>
                    <a:chOff x="11195127" y="5361999"/>
                    <a:chExt cx="45720" cy="254351"/>
                  </a:xfrm>
                </p:grpSpPr>
                <p:cxnSp>
                  <p:nvCxnSpPr>
                    <p:cNvPr id="249" name="Straight Connector 248">
                      <a:extLst>
                        <a:ext uri="{FF2B5EF4-FFF2-40B4-BE49-F238E27FC236}">
                          <a16:creationId xmlns:a16="http://schemas.microsoft.com/office/drawing/2014/main" id="{BA847071-A8A6-4A84-A24C-3CEB53F84B22}"/>
                        </a:ext>
                      </a:extLst>
                    </p:cNvPr>
                    <p:cNvCxnSpPr/>
                    <p:nvPr/>
                  </p:nvCxnSpPr>
                  <p:spPr>
                    <a:xfrm flipV="1">
                      <a:off x="11217987" y="5361999"/>
                      <a:ext cx="0" cy="248519"/>
                    </a:xfrm>
                    <a:prstGeom prst="line">
                      <a:avLst/>
                    </a:prstGeom>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A878B48D-3DE9-4CCA-828E-2DA4A041835E}"/>
                        </a:ext>
                      </a:extLst>
                    </p:cNvPr>
                    <p:cNvSpPr/>
                    <p:nvPr/>
                  </p:nvSpPr>
                  <p:spPr>
                    <a:xfrm>
                      <a:off x="11195127" y="5570630"/>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7" name="Oval 246">
                    <a:extLst>
                      <a:ext uri="{FF2B5EF4-FFF2-40B4-BE49-F238E27FC236}">
                        <a16:creationId xmlns:a16="http://schemas.microsoft.com/office/drawing/2014/main" id="{F41848F5-7E46-4BEC-A967-57C08EFB52EC}"/>
                      </a:ext>
                    </a:extLst>
                  </p:cNvPr>
                  <p:cNvSpPr/>
                  <p:nvPr/>
                </p:nvSpPr>
                <p:spPr>
                  <a:xfrm>
                    <a:off x="2274541" y="4959660"/>
                    <a:ext cx="283617" cy="318053"/>
                  </a:xfrm>
                  <a:prstGeom prst="ellipse">
                    <a:avLst/>
                  </a:prstGeom>
                  <a:blipFill>
                    <a:blip r:embed="rId33"/>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8" name="Rectangle 247">
                    <a:extLst>
                      <a:ext uri="{FF2B5EF4-FFF2-40B4-BE49-F238E27FC236}">
                        <a16:creationId xmlns:a16="http://schemas.microsoft.com/office/drawing/2014/main" id="{6C43954B-11FD-44BF-83AB-AA9C85FE0FE3}"/>
                      </a:ext>
                    </a:extLst>
                  </p:cNvPr>
                  <p:cNvSpPr/>
                  <p:nvPr/>
                </p:nvSpPr>
                <p:spPr>
                  <a:xfrm>
                    <a:off x="2130719" y="5352838"/>
                    <a:ext cx="1090362" cy="307777"/>
                  </a:xfrm>
                  <a:prstGeom prst="rect">
                    <a:avLst/>
                  </a:prstGeom>
                </p:spPr>
                <p:txBody>
                  <a:bodyPr wrap="none">
                    <a:spAutoFit/>
                  </a:bodyPr>
                  <a:lstStyle/>
                  <a:p>
                    <a:pPr algn="ctr"/>
                    <a:r>
                      <a:rPr lang="en-CA" sz="700" dirty="0">
                        <a:hlinkClick r:id="rId34"/>
                      </a:rPr>
                      <a:t>Quebec - Nordic Council </a:t>
                    </a:r>
                    <a:endParaRPr lang="en-CA" sz="700" dirty="0">
                      <a:hlinkClick r:id="" action="ppaction://noaction"/>
                    </a:endParaRPr>
                  </a:p>
                  <a:p>
                    <a:pPr algn="ctr"/>
                    <a:r>
                      <a:rPr lang="en-CA" sz="700" dirty="0">
                        <a:hlinkClick r:id="" action="ppaction://noaction"/>
                      </a:rPr>
                      <a:t>of </a:t>
                    </a:r>
                    <a:r>
                      <a:rPr lang="en-CA" sz="700" dirty="0">
                        <a:hlinkClick r:id="rId34"/>
                      </a:rPr>
                      <a:t>Ministers</a:t>
                    </a:r>
                    <a:endParaRPr lang="en-CA" sz="700" dirty="0"/>
                  </a:p>
                </p:txBody>
              </p:sp>
            </p:grpSp>
            <p:grpSp>
              <p:nvGrpSpPr>
                <p:cNvPr id="221" name="Quebec Cote D'Ivoire">
                  <a:extLst>
                    <a:ext uri="{FF2B5EF4-FFF2-40B4-BE49-F238E27FC236}">
                      <a16:creationId xmlns:a16="http://schemas.microsoft.com/office/drawing/2014/main" id="{850372B1-A045-4719-B624-E99F66F4345B}"/>
                    </a:ext>
                  </a:extLst>
                </p:cNvPr>
                <p:cNvGrpSpPr/>
                <p:nvPr/>
              </p:nvGrpSpPr>
              <p:grpSpPr>
                <a:xfrm>
                  <a:off x="1337026" y="5755735"/>
                  <a:ext cx="1020600" cy="459058"/>
                  <a:chOff x="1337026" y="5755735"/>
                  <a:chExt cx="1020600" cy="459058"/>
                </a:xfrm>
              </p:grpSpPr>
              <p:sp>
                <p:nvSpPr>
                  <p:cNvPr id="244" name="Oval 243">
                    <a:extLst>
                      <a:ext uri="{FF2B5EF4-FFF2-40B4-BE49-F238E27FC236}">
                        <a16:creationId xmlns:a16="http://schemas.microsoft.com/office/drawing/2014/main" id="{EB5C036D-8C0E-4FFB-9C07-5E58EAE6C12F}"/>
                      </a:ext>
                    </a:extLst>
                  </p:cNvPr>
                  <p:cNvSpPr/>
                  <p:nvPr/>
                </p:nvSpPr>
                <p:spPr>
                  <a:xfrm>
                    <a:off x="1722454" y="5755735"/>
                    <a:ext cx="210594" cy="174431"/>
                  </a:xfrm>
                  <a:prstGeom prst="ellipse">
                    <a:avLst/>
                  </a:prstGeom>
                  <a:blipFill>
                    <a:blip r:embed="rId35"/>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5" name="Rectangle 244">
                    <a:extLst>
                      <a:ext uri="{FF2B5EF4-FFF2-40B4-BE49-F238E27FC236}">
                        <a16:creationId xmlns:a16="http://schemas.microsoft.com/office/drawing/2014/main" id="{B976477A-DB55-4E07-9DF4-C24A55C975FA}"/>
                      </a:ext>
                    </a:extLst>
                  </p:cNvPr>
                  <p:cNvSpPr/>
                  <p:nvPr/>
                </p:nvSpPr>
                <p:spPr>
                  <a:xfrm>
                    <a:off x="1337026" y="5907016"/>
                    <a:ext cx="1020600" cy="307777"/>
                  </a:xfrm>
                  <a:prstGeom prst="rect">
                    <a:avLst/>
                  </a:prstGeom>
                </p:spPr>
                <p:txBody>
                  <a:bodyPr wrap="none">
                    <a:spAutoFit/>
                  </a:bodyPr>
                  <a:lstStyle/>
                  <a:p>
                    <a:r>
                      <a:rPr lang="en-CA" sz="700" dirty="0">
                        <a:hlinkClick r:id="rId36"/>
                      </a:rPr>
                      <a:t>Bilateral </a:t>
                    </a:r>
                    <a:r>
                      <a:rPr lang="en-CA" sz="700" dirty="0">
                        <a:hlinkClick r:id="" action="ppaction://noaction"/>
                      </a:rPr>
                      <a:t>cooperation</a:t>
                    </a:r>
                  </a:p>
                  <a:p>
                    <a:pPr algn="ctr"/>
                    <a:r>
                      <a:rPr lang="en-CA" sz="700" dirty="0">
                        <a:hlinkClick r:id="" action="ppaction://noaction"/>
                      </a:rPr>
                      <a:t>Québec-Côte </a:t>
                    </a:r>
                    <a:r>
                      <a:rPr lang="en-CA" sz="700" dirty="0">
                        <a:hlinkClick r:id="rId36"/>
                      </a:rPr>
                      <a:t>d'Ivoire</a:t>
                    </a:r>
                    <a:endParaRPr lang="en-CA" sz="700" dirty="0"/>
                  </a:p>
                </p:txBody>
              </p:sp>
            </p:grpSp>
            <p:grpSp>
              <p:nvGrpSpPr>
                <p:cNvPr id="222" name="CALQ">
                  <a:extLst>
                    <a:ext uri="{FF2B5EF4-FFF2-40B4-BE49-F238E27FC236}">
                      <a16:creationId xmlns:a16="http://schemas.microsoft.com/office/drawing/2014/main" id="{7D41E05B-76CB-4940-8179-4DA5DCF95C34}"/>
                    </a:ext>
                  </a:extLst>
                </p:cNvPr>
                <p:cNvGrpSpPr/>
                <p:nvPr/>
              </p:nvGrpSpPr>
              <p:grpSpPr>
                <a:xfrm>
                  <a:off x="2694566" y="4866509"/>
                  <a:ext cx="1148400" cy="382282"/>
                  <a:chOff x="2370716" y="4843359"/>
                  <a:chExt cx="1148400" cy="382282"/>
                </a:xfrm>
              </p:grpSpPr>
              <p:grpSp>
                <p:nvGrpSpPr>
                  <p:cNvPr id="238" name="Group 237">
                    <a:extLst>
                      <a:ext uri="{FF2B5EF4-FFF2-40B4-BE49-F238E27FC236}">
                        <a16:creationId xmlns:a16="http://schemas.microsoft.com/office/drawing/2014/main" id="{52C68494-B93A-436D-9317-8DADC3B4E0C8}"/>
                      </a:ext>
                    </a:extLst>
                  </p:cNvPr>
                  <p:cNvGrpSpPr/>
                  <p:nvPr/>
                </p:nvGrpSpPr>
                <p:grpSpPr>
                  <a:xfrm>
                    <a:off x="2436839" y="4843359"/>
                    <a:ext cx="1082277" cy="215444"/>
                    <a:chOff x="2436839" y="4866509"/>
                    <a:chExt cx="1082277" cy="215444"/>
                  </a:xfrm>
                </p:grpSpPr>
                <p:cxnSp>
                  <p:nvCxnSpPr>
                    <p:cNvPr id="240" name="Straight Connector 239">
                      <a:extLst>
                        <a:ext uri="{FF2B5EF4-FFF2-40B4-BE49-F238E27FC236}">
                          <a16:creationId xmlns:a16="http://schemas.microsoft.com/office/drawing/2014/main" id="{D6E0558B-2831-4D9A-A97B-A8B9F9A9E7A8}"/>
                        </a:ext>
                      </a:extLst>
                    </p:cNvPr>
                    <p:cNvCxnSpPr/>
                    <p:nvPr/>
                  </p:nvCxnSpPr>
                  <p:spPr>
                    <a:xfrm flipV="1">
                      <a:off x="2728394" y="4939933"/>
                      <a:ext cx="81193" cy="80359"/>
                    </a:xfrm>
                    <a:prstGeom prst="line">
                      <a:avLst/>
                    </a:prstGeom>
                  </p:spPr>
                  <p:style>
                    <a:lnRef idx="1">
                      <a:schemeClr val="accent1"/>
                    </a:lnRef>
                    <a:fillRef idx="0">
                      <a:schemeClr val="accent1"/>
                    </a:fillRef>
                    <a:effectRef idx="0">
                      <a:schemeClr val="accent1"/>
                    </a:effectRef>
                    <a:fontRef idx="minor">
                      <a:schemeClr val="tx1"/>
                    </a:fontRef>
                  </p:style>
                </p:cxnSp>
                <p:grpSp>
                  <p:nvGrpSpPr>
                    <p:cNvPr id="241" name="Group 240">
                      <a:extLst>
                        <a:ext uri="{FF2B5EF4-FFF2-40B4-BE49-F238E27FC236}">
                          <a16:creationId xmlns:a16="http://schemas.microsoft.com/office/drawing/2014/main" id="{0EA09001-970C-4B14-A1D6-23D3E074DDA3}"/>
                        </a:ext>
                      </a:extLst>
                    </p:cNvPr>
                    <p:cNvGrpSpPr/>
                    <p:nvPr/>
                  </p:nvGrpSpPr>
                  <p:grpSpPr>
                    <a:xfrm>
                      <a:off x="2436839" y="4866509"/>
                      <a:ext cx="1082277" cy="215444"/>
                      <a:chOff x="2436839" y="4866509"/>
                      <a:chExt cx="1082277" cy="215444"/>
                    </a:xfrm>
                  </p:grpSpPr>
                  <p:sp>
                    <p:nvSpPr>
                      <p:cNvPr id="242" name="Rectangle 241">
                        <a:extLst>
                          <a:ext uri="{FF2B5EF4-FFF2-40B4-BE49-F238E27FC236}">
                            <a16:creationId xmlns:a16="http://schemas.microsoft.com/office/drawing/2014/main" id="{0521BD02-9890-424B-B2E5-930FCE28D734}"/>
                          </a:ext>
                        </a:extLst>
                      </p:cNvPr>
                      <p:cNvSpPr/>
                      <p:nvPr/>
                    </p:nvSpPr>
                    <p:spPr>
                      <a:xfrm>
                        <a:off x="2436839" y="4866509"/>
                        <a:ext cx="1082277" cy="215444"/>
                      </a:xfrm>
                      <a:prstGeom prst="rect">
                        <a:avLst/>
                      </a:prstGeom>
                    </p:spPr>
                    <p:txBody>
                      <a:bodyPr wrap="square">
                        <a:spAutoFit/>
                      </a:bodyPr>
                      <a:lstStyle/>
                      <a:p>
                        <a:pPr algn="ctr"/>
                        <a:r>
                          <a:rPr lang="en-CA" sz="800" dirty="0">
                            <a:hlinkClick r:id="rId37"/>
                          </a:rPr>
                          <a:t>CALQ</a:t>
                        </a:r>
                        <a:endParaRPr lang="en-CA" sz="800" dirty="0"/>
                      </a:p>
                    </p:txBody>
                  </p:sp>
                  <p:sp>
                    <p:nvSpPr>
                      <p:cNvPr id="243" name="Oval 242">
                        <a:extLst>
                          <a:ext uri="{FF2B5EF4-FFF2-40B4-BE49-F238E27FC236}">
                            <a16:creationId xmlns:a16="http://schemas.microsoft.com/office/drawing/2014/main" id="{AA5C219A-05E9-4F52-8D03-122098FB34A2}"/>
                          </a:ext>
                        </a:extLst>
                      </p:cNvPr>
                      <p:cNvSpPr/>
                      <p:nvPr/>
                    </p:nvSpPr>
                    <p:spPr>
                      <a:xfrm>
                        <a:off x="2782266" y="4936280"/>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39" name="Oval 238">
                    <a:extLst>
                      <a:ext uri="{FF2B5EF4-FFF2-40B4-BE49-F238E27FC236}">
                        <a16:creationId xmlns:a16="http://schemas.microsoft.com/office/drawing/2014/main" id="{B3EDD2A9-28BD-4019-9CBF-1AF187E5B48B}"/>
                      </a:ext>
                    </a:extLst>
                  </p:cNvPr>
                  <p:cNvSpPr/>
                  <p:nvPr/>
                </p:nvSpPr>
                <p:spPr>
                  <a:xfrm>
                    <a:off x="2370716" y="4907332"/>
                    <a:ext cx="362783" cy="318309"/>
                  </a:xfrm>
                  <a:prstGeom prst="ellipse">
                    <a:avLst/>
                  </a:prstGeom>
                  <a:blipFill>
                    <a:blip r:embed="rId38"/>
                    <a:srcRect/>
                    <a:stretch>
                      <a:fillRect l="10741" t="10187" r="-2" b="2"/>
                    </a:stretch>
                  </a:blipFill>
                  <a:ln>
                    <a:noFill/>
                  </a:ln>
                  <a:scene3d>
                    <a:camera prst="orthographicFront"/>
                    <a:lightRig rig="threePt" dir="t"/>
                  </a:scene3d>
                  <a:sp3d>
                    <a:bevelT w="95250" h="25400"/>
                    <a:bevelB w="622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23" name="PSR-SIIRI">
                  <a:extLst>
                    <a:ext uri="{FF2B5EF4-FFF2-40B4-BE49-F238E27FC236}">
                      <a16:creationId xmlns:a16="http://schemas.microsoft.com/office/drawing/2014/main" id="{E31FDF94-B085-4959-A92B-60233777B7E7}"/>
                    </a:ext>
                  </a:extLst>
                </p:cNvPr>
                <p:cNvGrpSpPr/>
                <p:nvPr/>
              </p:nvGrpSpPr>
              <p:grpSpPr>
                <a:xfrm>
                  <a:off x="5878609" y="959929"/>
                  <a:ext cx="1863766" cy="1578333"/>
                  <a:chOff x="5406136" y="895182"/>
                  <a:chExt cx="1863766" cy="1578333"/>
                </a:xfrm>
              </p:grpSpPr>
              <p:sp>
                <p:nvSpPr>
                  <p:cNvPr id="236" name="Oval 235">
                    <a:extLst>
                      <a:ext uri="{FF2B5EF4-FFF2-40B4-BE49-F238E27FC236}">
                        <a16:creationId xmlns:a16="http://schemas.microsoft.com/office/drawing/2014/main" id="{AD954D5B-4082-4E7C-92D6-1CD9693A2C81}"/>
                      </a:ext>
                    </a:extLst>
                  </p:cNvPr>
                  <p:cNvSpPr/>
                  <p:nvPr/>
                </p:nvSpPr>
                <p:spPr>
                  <a:xfrm>
                    <a:off x="5985477" y="1201749"/>
                    <a:ext cx="1284425" cy="1271766"/>
                  </a:xfrm>
                  <a:prstGeom prst="ellipse">
                    <a:avLst/>
                  </a:prstGeom>
                  <a:blipFill>
                    <a:blip r:embed="rId39"/>
                    <a:stretch>
                      <a:fillRect/>
                    </a:stretch>
                  </a:blipFill>
                  <a:ln>
                    <a:noFill/>
                  </a:ln>
                  <a:scene3d>
                    <a:camera prst="orthographicFront"/>
                    <a:lightRig rig="threePt" dir="t"/>
                  </a:scene3d>
                  <a:sp3d>
                    <a:bevelT w="8445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7" name="Rectangle 236">
                    <a:extLst>
                      <a:ext uri="{FF2B5EF4-FFF2-40B4-BE49-F238E27FC236}">
                        <a16:creationId xmlns:a16="http://schemas.microsoft.com/office/drawing/2014/main" id="{C58B23EF-DCED-4F3B-816E-FDBEE1B75870}"/>
                      </a:ext>
                    </a:extLst>
                  </p:cNvPr>
                  <p:cNvSpPr/>
                  <p:nvPr/>
                </p:nvSpPr>
                <p:spPr>
                  <a:xfrm>
                    <a:off x="5406136" y="895182"/>
                    <a:ext cx="1228221" cy="215444"/>
                  </a:xfrm>
                  <a:prstGeom prst="rect">
                    <a:avLst/>
                  </a:prstGeom>
                </p:spPr>
                <p:txBody>
                  <a:bodyPr wrap="none">
                    <a:spAutoFit/>
                  </a:bodyPr>
                  <a:lstStyle/>
                  <a:p>
                    <a:r>
                      <a:rPr lang="en-CA" sz="800" dirty="0">
                        <a:hlinkClick r:id="rId40" tooltip="Soutien à des initiatives internationales de recherche et d'innvtion - 50% of Quebec share - Quebec industry partner - Priority areas/countries *Bilateral $150K X 3 y *Multilateral $250K X 3y *Large projects $1.5M X 3y"/>
                      </a:rPr>
                      <a:t>PSR-SIIRI Call for Projects</a:t>
                    </a:r>
                    <a:endParaRPr lang="en-CA" sz="800" dirty="0"/>
                  </a:p>
                </p:txBody>
              </p:sp>
            </p:grpSp>
            <p:grpSp>
              <p:nvGrpSpPr>
                <p:cNvPr id="224" name="Quebec Mexico">
                  <a:extLst>
                    <a:ext uri="{FF2B5EF4-FFF2-40B4-BE49-F238E27FC236}">
                      <a16:creationId xmlns:a16="http://schemas.microsoft.com/office/drawing/2014/main" id="{E730BD40-2D0D-4FFE-AC24-6C7F12EA78AC}"/>
                    </a:ext>
                  </a:extLst>
                </p:cNvPr>
                <p:cNvGrpSpPr/>
                <p:nvPr/>
              </p:nvGrpSpPr>
              <p:grpSpPr>
                <a:xfrm>
                  <a:off x="3788824" y="4539963"/>
                  <a:ext cx="1082277" cy="804194"/>
                  <a:chOff x="7033402" y="4508543"/>
                  <a:chExt cx="1082277" cy="804194"/>
                </a:xfrm>
              </p:grpSpPr>
              <p:sp>
                <p:nvSpPr>
                  <p:cNvPr id="231" name="Rectangle 230">
                    <a:extLst>
                      <a:ext uri="{FF2B5EF4-FFF2-40B4-BE49-F238E27FC236}">
                        <a16:creationId xmlns:a16="http://schemas.microsoft.com/office/drawing/2014/main" id="{791AA68B-0DC9-4C45-939F-A0E990EDFB81}"/>
                      </a:ext>
                    </a:extLst>
                  </p:cNvPr>
                  <p:cNvSpPr/>
                  <p:nvPr/>
                </p:nvSpPr>
                <p:spPr>
                  <a:xfrm>
                    <a:off x="7033402" y="4508543"/>
                    <a:ext cx="1082277" cy="338554"/>
                  </a:xfrm>
                  <a:prstGeom prst="rect">
                    <a:avLst/>
                  </a:prstGeom>
                </p:spPr>
                <p:txBody>
                  <a:bodyPr wrap="square">
                    <a:spAutoFit/>
                  </a:bodyPr>
                  <a:lstStyle/>
                  <a:p>
                    <a:pPr algn="ctr"/>
                    <a:r>
                      <a:rPr lang="en-CA" sz="800" dirty="0">
                        <a:hlinkClick r:id="rId41"/>
                      </a:rPr>
                      <a:t>Groupe de Travail Quebec-</a:t>
                    </a:r>
                    <a:r>
                      <a:rPr lang="en-CA" sz="800" dirty="0" err="1">
                        <a:hlinkClick r:id="rId41"/>
                      </a:rPr>
                      <a:t>Mexique</a:t>
                    </a:r>
                    <a:endParaRPr lang="en-CA" sz="800" dirty="0"/>
                  </a:p>
                </p:txBody>
              </p:sp>
              <p:grpSp>
                <p:nvGrpSpPr>
                  <p:cNvPr id="232" name="Group 231">
                    <a:extLst>
                      <a:ext uri="{FF2B5EF4-FFF2-40B4-BE49-F238E27FC236}">
                        <a16:creationId xmlns:a16="http://schemas.microsoft.com/office/drawing/2014/main" id="{AD01F7F7-2C62-4113-88F0-F3F692DD05B9}"/>
                      </a:ext>
                    </a:extLst>
                  </p:cNvPr>
                  <p:cNvGrpSpPr/>
                  <p:nvPr/>
                </p:nvGrpSpPr>
                <p:grpSpPr>
                  <a:xfrm>
                    <a:off x="7550332" y="4829483"/>
                    <a:ext cx="45720" cy="294529"/>
                    <a:chOff x="11195127" y="5385439"/>
                    <a:chExt cx="45720" cy="294529"/>
                  </a:xfrm>
                </p:grpSpPr>
                <p:cxnSp>
                  <p:nvCxnSpPr>
                    <p:cNvPr id="234" name="Straight Connector 233">
                      <a:extLst>
                        <a:ext uri="{FF2B5EF4-FFF2-40B4-BE49-F238E27FC236}">
                          <a16:creationId xmlns:a16="http://schemas.microsoft.com/office/drawing/2014/main" id="{920EAA46-3E97-430E-BC49-D5C35315ACD4}"/>
                        </a:ext>
                      </a:extLst>
                    </p:cNvPr>
                    <p:cNvCxnSpPr/>
                    <p:nvPr/>
                  </p:nvCxnSpPr>
                  <p:spPr>
                    <a:xfrm flipV="1">
                      <a:off x="11217987" y="5431449"/>
                      <a:ext cx="0" cy="248519"/>
                    </a:xfrm>
                    <a:prstGeom prst="line">
                      <a:avLst/>
                    </a:prstGeom>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2970F7BD-7D6B-4861-8A4C-12CB6E195C92}"/>
                        </a:ext>
                      </a:extLst>
                    </p:cNvPr>
                    <p:cNvSpPr/>
                    <p:nvPr/>
                  </p:nvSpPr>
                  <p:spPr>
                    <a:xfrm>
                      <a:off x="11195127" y="5385439"/>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33" name="Oval 232">
                    <a:extLst>
                      <a:ext uri="{FF2B5EF4-FFF2-40B4-BE49-F238E27FC236}">
                        <a16:creationId xmlns:a16="http://schemas.microsoft.com/office/drawing/2014/main" id="{631D33DE-FBE7-4280-96A3-6B1F0B5301CD}"/>
                      </a:ext>
                    </a:extLst>
                  </p:cNvPr>
                  <p:cNvSpPr/>
                  <p:nvPr/>
                </p:nvSpPr>
                <p:spPr>
                  <a:xfrm>
                    <a:off x="7434017" y="5011796"/>
                    <a:ext cx="319486" cy="300941"/>
                  </a:xfrm>
                  <a:prstGeom prst="ellipse">
                    <a:avLst/>
                  </a:prstGeom>
                  <a:blipFill>
                    <a:blip r:embed="rId42"/>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25" name="Quebec-Brazil">
                  <a:extLst>
                    <a:ext uri="{FF2B5EF4-FFF2-40B4-BE49-F238E27FC236}">
                      <a16:creationId xmlns:a16="http://schemas.microsoft.com/office/drawing/2014/main" id="{4881BC90-972D-4DD8-84AD-74CEF296A61A}"/>
                    </a:ext>
                  </a:extLst>
                </p:cNvPr>
                <p:cNvGrpSpPr/>
                <p:nvPr/>
              </p:nvGrpSpPr>
              <p:grpSpPr>
                <a:xfrm>
                  <a:off x="7237967" y="4913472"/>
                  <a:ext cx="876069" cy="777920"/>
                  <a:chOff x="5547222" y="5231530"/>
                  <a:chExt cx="876069" cy="777920"/>
                </a:xfrm>
              </p:grpSpPr>
              <p:sp>
                <p:nvSpPr>
                  <p:cNvPr id="227" name="Rectangle 226">
                    <a:extLst>
                      <a:ext uri="{FF2B5EF4-FFF2-40B4-BE49-F238E27FC236}">
                        <a16:creationId xmlns:a16="http://schemas.microsoft.com/office/drawing/2014/main" id="{7BC9ABE7-59C6-4D95-9677-C104D7F82262}"/>
                      </a:ext>
                    </a:extLst>
                  </p:cNvPr>
                  <p:cNvSpPr/>
                  <p:nvPr/>
                </p:nvSpPr>
                <p:spPr>
                  <a:xfrm>
                    <a:off x="5547222" y="5640118"/>
                    <a:ext cx="876069" cy="369332"/>
                  </a:xfrm>
                  <a:prstGeom prst="rect">
                    <a:avLst/>
                  </a:prstGeom>
                </p:spPr>
                <p:txBody>
                  <a:bodyPr wrap="square">
                    <a:spAutoFit/>
                  </a:bodyPr>
                  <a:lstStyle/>
                  <a:p>
                    <a:r>
                      <a:rPr lang="en-CA" sz="900" dirty="0">
                        <a:hlinkClick r:id="rId43"/>
                      </a:rPr>
                      <a:t>Québec-Brazil Cooperation </a:t>
                    </a:r>
                    <a:endParaRPr lang="en-CA" sz="900" dirty="0"/>
                  </a:p>
                </p:txBody>
              </p:sp>
              <p:sp>
                <p:nvSpPr>
                  <p:cNvPr id="228" name="Oval 227">
                    <a:extLst>
                      <a:ext uri="{FF2B5EF4-FFF2-40B4-BE49-F238E27FC236}">
                        <a16:creationId xmlns:a16="http://schemas.microsoft.com/office/drawing/2014/main" id="{AF4BC46E-1B9A-4B85-81CC-06CBD057BCD8}"/>
                      </a:ext>
                    </a:extLst>
                  </p:cNvPr>
                  <p:cNvSpPr/>
                  <p:nvPr/>
                </p:nvSpPr>
                <p:spPr>
                  <a:xfrm>
                    <a:off x="5797177" y="5231530"/>
                    <a:ext cx="403652" cy="409922"/>
                  </a:xfrm>
                  <a:prstGeom prst="ellipse">
                    <a:avLst/>
                  </a:prstGeom>
                  <a:blipFill>
                    <a:blip r:embed="rId44"/>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grpSp>
          <p:nvGrpSpPr>
            <p:cNvPr id="210" name="Group 209">
              <a:extLst>
                <a:ext uri="{FF2B5EF4-FFF2-40B4-BE49-F238E27FC236}">
                  <a16:creationId xmlns:a16="http://schemas.microsoft.com/office/drawing/2014/main" id="{DAD23F64-5F3E-4735-9960-F5A29E5EFD35}"/>
                </a:ext>
              </a:extLst>
            </p:cNvPr>
            <p:cNvGrpSpPr/>
            <p:nvPr/>
          </p:nvGrpSpPr>
          <p:grpSpPr>
            <a:xfrm>
              <a:off x="7952743" y="5837514"/>
              <a:ext cx="1207382" cy="390314"/>
              <a:chOff x="7952743" y="5837514"/>
              <a:chExt cx="1207382" cy="390314"/>
            </a:xfrm>
          </p:grpSpPr>
          <p:sp>
            <p:nvSpPr>
              <p:cNvPr id="211" name="Oval 210">
                <a:extLst>
                  <a:ext uri="{FF2B5EF4-FFF2-40B4-BE49-F238E27FC236}">
                    <a16:creationId xmlns:a16="http://schemas.microsoft.com/office/drawing/2014/main" id="{4A6B7E78-19D0-44F8-AAE4-3216A531AF3A}"/>
                  </a:ext>
                </a:extLst>
              </p:cNvPr>
              <p:cNvSpPr/>
              <p:nvPr/>
            </p:nvSpPr>
            <p:spPr>
              <a:xfrm>
                <a:off x="8510519" y="5837514"/>
                <a:ext cx="210594" cy="174431"/>
              </a:xfrm>
              <a:prstGeom prst="ellipse">
                <a:avLst/>
              </a:prstGeom>
              <a:blipFill>
                <a:blip r:embed="rId45"/>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2" name="Rectangle 211">
                <a:extLst>
                  <a:ext uri="{FF2B5EF4-FFF2-40B4-BE49-F238E27FC236}">
                    <a16:creationId xmlns:a16="http://schemas.microsoft.com/office/drawing/2014/main" id="{9AD02C53-55DB-4C2F-8D7A-84CB84144243}"/>
                  </a:ext>
                </a:extLst>
              </p:cNvPr>
              <p:cNvSpPr/>
              <p:nvPr/>
            </p:nvSpPr>
            <p:spPr>
              <a:xfrm>
                <a:off x="7952743" y="6027773"/>
                <a:ext cx="1207382" cy="200055"/>
              </a:xfrm>
              <a:prstGeom prst="rect">
                <a:avLst/>
              </a:prstGeom>
            </p:spPr>
            <p:txBody>
              <a:bodyPr wrap="none">
                <a:spAutoFit/>
              </a:bodyPr>
              <a:lstStyle/>
              <a:p>
                <a:r>
                  <a:rPr lang="en-CA" sz="700" dirty="0">
                    <a:hlinkClick r:id="rId46"/>
                  </a:rPr>
                  <a:t>Academics Without Borders</a:t>
                </a:r>
                <a:endParaRPr lang="en-CA" sz="700" dirty="0"/>
              </a:p>
            </p:txBody>
          </p:sp>
        </p:grpSp>
      </p:grpSp>
      <p:sp>
        <p:nvSpPr>
          <p:cNvPr id="349" name="TextBox 348">
            <a:extLst>
              <a:ext uri="{FF2B5EF4-FFF2-40B4-BE49-F238E27FC236}">
                <a16:creationId xmlns:a16="http://schemas.microsoft.com/office/drawing/2014/main" id="{E40472AA-6AC6-4FB8-BEC2-ADE490D67EA3}"/>
              </a:ext>
            </a:extLst>
          </p:cNvPr>
          <p:cNvSpPr txBox="1"/>
          <p:nvPr/>
        </p:nvSpPr>
        <p:spPr>
          <a:xfrm>
            <a:off x="284180" y="-38377"/>
            <a:ext cx="6183168" cy="461665"/>
          </a:xfrm>
          <a:prstGeom prst="rect">
            <a:avLst/>
          </a:prstGeom>
          <a:noFill/>
        </p:spPr>
        <p:txBody>
          <a:bodyPr wrap="none" rtlCol="0">
            <a:spAutoFit/>
          </a:bodyPr>
          <a:lstStyle/>
          <a:p>
            <a:r>
              <a:rPr lang="en-CA" dirty="0">
                <a:latin typeface="+mn-lt"/>
              </a:rPr>
              <a:t>International funding opportunities (examples)</a:t>
            </a:r>
          </a:p>
        </p:txBody>
      </p:sp>
      <p:sp>
        <p:nvSpPr>
          <p:cNvPr id="362" name="TextBox 361">
            <a:extLst>
              <a:ext uri="{FF2B5EF4-FFF2-40B4-BE49-F238E27FC236}">
                <a16:creationId xmlns:a16="http://schemas.microsoft.com/office/drawing/2014/main" id="{46A27509-420C-4592-B3AC-F35742440504}"/>
              </a:ext>
            </a:extLst>
          </p:cNvPr>
          <p:cNvSpPr txBox="1"/>
          <p:nvPr/>
        </p:nvSpPr>
        <p:spPr>
          <a:xfrm>
            <a:off x="1382981" y="1096590"/>
            <a:ext cx="1515158" cy="215444"/>
          </a:xfrm>
          <a:prstGeom prst="rect">
            <a:avLst/>
          </a:prstGeom>
          <a:noFill/>
        </p:spPr>
        <p:txBody>
          <a:bodyPr wrap="none" rtlCol="0">
            <a:spAutoFit/>
          </a:bodyPr>
          <a:lstStyle/>
          <a:p>
            <a:r>
              <a:rPr lang="en-US" sz="800" dirty="0">
                <a:hlinkClick r:id="rId47"/>
              </a:rPr>
              <a:t>New</a:t>
            </a:r>
            <a:r>
              <a:rPr lang="en-US" sz="800" dirty="0"/>
              <a:t> Frontiers in Research Fund</a:t>
            </a:r>
            <a:endParaRPr lang="en-CA" sz="800" dirty="0"/>
          </a:p>
        </p:txBody>
      </p:sp>
      <p:grpSp>
        <p:nvGrpSpPr>
          <p:cNvPr id="366" name="Group 365">
            <a:extLst>
              <a:ext uri="{FF2B5EF4-FFF2-40B4-BE49-F238E27FC236}">
                <a16:creationId xmlns:a16="http://schemas.microsoft.com/office/drawing/2014/main" id="{5D30C17B-248B-4235-B78B-31604951CCB0}"/>
              </a:ext>
            </a:extLst>
          </p:cNvPr>
          <p:cNvGrpSpPr/>
          <p:nvPr/>
        </p:nvGrpSpPr>
        <p:grpSpPr>
          <a:xfrm>
            <a:off x="1589989" y="1312034"/>
            <a:ext cx="959900" cy="970820"/>
            <a:chOff x="1586483" y="1552151"/>
            <a:chExt cx="959900" cy="970820"/>
          </a:xfrm>
        </p:grpSpPr>
        <p:sp>
          <p:nvSpPr>
            <p:cNvPr id="361" name="Oval 360">
              <a:extLst>
                <a:ext uri="{FF2B5EF4-FFF2-40B4-BE49-F238E27FC236}">
                  <a16:creationId xmlns:a16="http://schemas.microsoft.com/office/drawing/2014/main" id="{3276644F-2369-47ED-9A7E-0798044143BA}"/>
                </a:ext>
              </a:extLst>
            </p:cNvPr>
            <p:cNvSpPr/>
            <p:nvPr/>
          </p:nvSpPr>
          <p:spPr>
            <a:xfrm>
              <a:off x="1600798" y="1586361"/>
              <a:ext cx="945585" cy="896886"/>
            </a:xfrm>
            <a:prstGeom prst="ellipse">
              <a:avLst/>
            </a:prstGeom>
            <a:blipFill>
              <a:blip r:embed="rId4"/>
              <a:stretch>
                <a:fillRect/>
              </a:stretch>
            </a:blipFill>
            <a:ln>
              <a:noFill/>
            </a:ln>
            <a:scene3d>
              <a:camera prst="orthographicFront"/>
              <a:lightRig rig="threePt" dir="t"/>
            </a:scene3d>
            <a:sp3d>
              <a:bevelT w="768350" h="247650"/>
              <a:bevelB w="558800" h="323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3" name="Oval 362">
              <a:extLst>
                <a:ext uri="{FF2B5EF4-FFF2-40B4-BE49-F238E27FC236}">
                  <a16:creationId xmlns:a16="http://schemas.microsoft.com/office/drawing/2014/main" id="{3083C7F3-36F1-4F76-A45C-2993F12F8A43}"/>
                </a:ext>
              </a:extLst>
            </p:cNvPr>
            <p:cNvSpPr/>
            <p:nvPr/>
          </p:nvSpPr>
          <p:spPr>
            <a:xfrm>
              <a:off x="1606602" y="1605585"/>
              <a:ext cx="939781" cy="900522"/>
            </a:xfrm>
            <a:prstGeom prst="ellipse">
              <a:avLst/>
            </a:prstGeom>
            <a:blipFill>
              <a:blip r:embed="rId22"/>
              <a:stretch>
                <a:fillRect l="-344641" t="-70875" r="344641" b="70875"/>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65" name="Picture 364">
              <a:extLst>
                <a:ext uri="{FF2B5EF4-FFF2-40B4-BE49-F238E27FC236}">
                  <a16:creationId xmlns:a16="http://schemas.microsoft.com/office/drawing/2014/main" id="{DA41DED6-CFD8-4998-83A1-F65F131DC030}"/>
                </a:ext>
              </a:extLst>
            </p:cNvPr>
            <p:cNvPicPr>
              <a:picLocks noChangeAspect="1"/>
            </p:cNvPicPr>
            <p:nvPr/>
          </p:nvPicPr>
          <p:blipFill rotWithShape="1">
            <a:blip r:embed="rId48">
              <a:extLst>
                <a:ext uri="{BEBA8EAE-BF5A-486C-A8C5-ECC9F3942E4B}">
                  <a14:imgProps xmlns:a14="http://schemas.microsoft.com/office/drawing/2010/main">
                    <a14:imgLayer r:embed="rId49">
                      <a14:imgEffect>
                        <a14:backgroundRemoval t="7018" b="89474" l="4274" r="49573">
                          <a14:foregroundMark x1="8547" y1="45614" x2="8547" y2="45614"/>
                          <a14:foregroundMark x1="34188" y1="19298" x2="34188" y2="19298"/>
                          <a14:foregroundMark x1="19658" y1="24561" x2="19658" y2="24561"/>
                          <a14:foregroundMark x1="25641" y1="14035" x2="25641" y2="14035"/>
                          <a14:foregroundMark x1="34188" y1="7018" x2="34188" y2="7018"/>
                          <a14:foregroundMark x1="46154" y1="19298" x2="46154" y2="19298"/>
                          <a14:foregroundMark x1="45299" y1="38596" x2="45299" y2="38596"/>
                          <a14:foregroundMark x1="45299" y1="10526" x2="45299" y2="10526"/>
                          <a14:foregroundMark x1="44444" y1="28947" x2="44444" y2="28947"/>
                          <a14:foregroundMark x1="49573" y1="29825" x2="49573" y2="29825"/>
                          <a14:foregroundMark x1="44444" y1="59649" x2="44444" y2="59649"/>
                          <a14:foregroundMark x1="46154" y1="79825" x2="46154" y2="79825"/>
                          <a14:foregroundMark x1="47009" y1="87719" x2="47009" y2="87719"/>
                        </a14:backgroundRemoval>
                      </a14:imgEffect>
                    </a14:imgLayer>
                  </a14:imgProps>
                </a:ext>
              </a:extLst>
            </a:blip>
            <a:srcRect r="49813"/>
            <a:stretch/>
          </p:blipFill>
          <p:spPr>
            <a:xfrm>
              <a:off x="1586483" y="1552151"/>
              <a:ext cx="500049" cy="970820"/>
            </a:xfrm>
            <a:prstGeom prst="rect">
              <a:avLst/>
            </a:prstGeom>
          </p:spPr>
        </p:pic>
      </p:grpSp>
      <p:sp>
        <p:nvSpPr>
          <p:cNvPr id="367" name="Oval 366">
            <a:extLst>
              <a:ext uri="{FF2B5EF4-FFF2-40B4-BE49-F238E27FC236}">
                <a16:creationId xmlns:a16="http://schemas.microsoft.com/office/drawing/2014/main" id="{388F01B8-760A-4EC3-9479-1181C7F55659}"/>
              </a:ext>
            </a:extLst>
          </p:cNvPr>
          <p:cNvSpPr/>
          <p:nvPr/>
        </p:nvSpPr>
        <p:spPr>
          <a:xfrm>
            <a:off x="5509436" y="3877063"/>
            <a:ext cx="752944" cy="659642"/>
          </a:xfrm>
          <a:prstGeom prst="ellipse">
            <a:avLst/>
          </a:prstGeom>
          <a:blipFill>
            <a:blip r:embed="rId31"/>
            <a:stretch>
              <a:fillRect/>
            </a:stretch>
          </a:blipFill>
          <a:ln>
            <a:noFill/>
          </a:ln>
          <a:scene3d>
            <a:camera prst="orthographicFront"/>
            <a:lightRig rig="threePt" dir="t"/>
          </a:scene3d>
          <a:sp3d>
            <a:bevelT w="914400" h="508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8" name="Oval 367">
            <a:extLst>
              <a:ext uri="{FF2B5EF4-FFF2-40B4-BE49-F238E27FC236}">
                <a16:creationId xmlns:a16="http://schemas.microsoft.com/office/drawing/2014/main" id="{4971F910-040C-4566-8FB3-23488577F57E}"/>
              </a:ext>
            </a:extLst>
          </p:cNvPr>
          <p:cNvSpPr/>
          <p:nvPr/>
        </p:nvSpPr>
        <p:spPr>
          <a:xfrm>
            <a:off x="7421800" y="5199027"/>
            <a:ext cx="522789" cy="411907"/>
          </a:xfrm>
          <a:prstGeom prst="ellipse">
            <a:avLst/>
          </a:prstGeom>
          <a:blipFill dpi="0" rotWithShape="1">
            <a:blip r:embed="rId50">
              <a:extLst>
                <a:ext uri="{96DAC541-7B7A-43D3-8B79-37D633B846F1}">
                  <asvg:svgBlip xmlns:asvg="http://schemas.microsoft.com/office/drawing/2016/SVG/main" r:embed="rId51"/>
                </a:ext>
              </a:extLst>
            </a:blip>
            <a:srcRect/>
            <a:stretch>
              <a:fillRect l="-3000" t="-6000"/>
            </a:stretch>
          </a:blipFill>
          <a:ln>
            <a:noFill/>
          </a:ln>
          <a:scene3d>
            <a:camera prst="orthographicFront"/>
            <a:lightRig rig="threePt" dir="t"/>
          </a:scene3d>
          <a:sp3d>
            <a:bevelT w="914400" h="336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9" name="Rectangle 368">
            <a:extLst>
              <a:ext uri="{FF2B5EF4-FFF2-40B4-BE49-F238E27FC236}">
                <a16:creationId xmlns:a16="http://schemas.microsoft.com/office/drawing/2014/main" id="{402101BD-8A1A-4DF6-B467-11E5B35B917A}"/>
              </a:ext>
            </a:extLst>
          </p:cNvPr>
          <p:cNvSpPr/>
          <p:nvPr/>
        </p:nvSpPr>
        <p:spPr>
          <a:xfrm>
            <a:off x="7482955" y="5590766"/>
            <a:ext cx="492443" cy="230832"/>
          </a:xfrm>
          <a:prstGeom prst="rect">
            <a:avLst/>
          </a:prstGeom>
        </p:spPr>
        <p:txBody>
          <a:bodyPr wrap="none">
            <a:spAutoFit/>
          </a:bodyPr>
          <a:lstStyle/>
          <a:p>
            <a:r>
              <a:rPr lang="en-CA" sz="900" dirty="0">
                <a:hlinkClick r:id="rId52"/>
              </a:rPr>
              <a:t>FMPB</a:t>
            </a:r>
            <a:endParaRPr lang="en-CA" sz="900" dirty="0"/>
          </a:p>
        </p:txBody>
      </p:sp>
      <p:sp>
        <p:nvSpPr>
          <p:cNvPr id="370" name="TextBox 369">
            <a:extLst>
              <a:ext uri="{FF2B5EF4-FFF2-40B4-BE49-F238E27FC236}">
                <a16:creationId xmlns:a16="http://schemas.microsoft.com/office/drawing/2014/main" id="{F8285944-E0CC-48C3-8373-BF1260F51BFD}"/>
              </a:ext>
            </a:extLst>
          </p:cNvPr>
          <p:cNvSpPr txBox="1"/>
          <p:nvPr/>
        </p:nvSpPr>
        <p:spPr>
          <a:xfrm>
            <a:off x="163490" y="6587803"/>
            <a:ext cx="685867" cy="276999"/>
          </a:xfrm>
          <a:prstGeom prst="rect">
            <a:avLst/>
          </a:prstGeom>
          <a:noFill/>
        </p:spPr>
        <p:txBody>
          <a:bodyPr wrap="square" rtlCol="0">
            <a:spAutoFit/>
          </a:bodyPr>
          <a:lstStyle/>
          <a:p>
            <a:r>
              <a:rPr lang="en-CA" sz="1200" dirty="0">
                <a:latin typeface="+mn-lt"/>
              </a:rPr>
              <a:t>17</a:t>
            </a:r>
            <a:endParaRPr lang="en-US" sz="1200" dirty="0">
              <a:latin typeface="+mn-lt"/>
            </a:endParaRPr>
          </a:p>
        </p:txBody>
      </p:sp>
    </p:spTree>
    <p:extLst>
      <p:ext uri="{BB962C8B-B14F-4D97-AF65-F5344CB8AC3E}">
        <p14:creationId xmlns:p14="http://schemas.microsoft.com/office/powerpoint/2010/main" val="4093653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876EC2-1063-4C4B-B8C2-7FD7FFDB5EAD}"/>
              </a:ext>
            </a:extLst>
          </p:cNvPr>
          <p:cNvSpPr txBox="1"/>
          <p:nvPr/>
        </p:nvSpPr>
        <p:spPr>
          <a:xfrm>
            <a:off x="771525" y="1967266"/>
            <a:ext cx="1971675" cy="2547257"/>
          </a:xfrm>
          <a:prstGeom prst="rect">
            <a:avLst/>
          </a:prstGeom>
          <a:noFill/>
        </p:spPr>
        <p:txBody>
          <a:bodyPr vert="horz" lIns="91440" tIns="45720" rIns="91440" bIns="45720" rtlCol="0" anchor="ctr">
            <a:normAutofit/>
          </a:bodyPr>
          <a:lstStyle/>
          <a:p>
            <a:pPr algn="ctr">
              <a:lnSpc>
                <a:spcPct val="90000"/>
              </a:lnSpc>
              <a:spcAft>
                <a:spcPts val="600"/>
              </a:spcAft>
            </a:pPr>
            <a:r>
              <a:rPr lang="en-US" sz="2200" b="1" kern="1200" dirty="0">
                <a:solidFill>
                  <a:srgbClr val="FFFFFF"/>
                </a:solidFill>
                <a:latin typeface="+mj-lt"/>
                <a:ea typeface="+mj-ea"/>
                <a:cs typeface="+mj-cs"/>
              </a:rPr>
              <a:t>Examples of international awards recently obtained by Concordia faculty members</a:t>
            </a:r>
          </a:p>
        </p:txBody>
      </p:sp>
      <p:graphicFrame>
        <p:nvGraphicFramePr>
          <p:cNvPr id="4" name="Table 3">
            <a:extLst>
              <a:ext uri="{FF2B5EF4-FFF2-40B4-BE49-F238E27FC236}">
                <a16:creationId xmlns:a16="http://schemas.microsoft.com/office/drawing/2014/main" id="{7FB2D7C8-0B13-405A-9747-4E22FBA0ADB0}"/>
              </a:ext>
            </a:extLst>
          </p:cNvPr>
          <p:cNvGraphicFramePr>
            <a:graphicFrameLocks noGrp="1"/>
          </p:cNvGraphicFramePr>
          <p:nvPr>
            <p:extLst>
              <p:ext uri="{D42A27DB-BD31-4B8C-83A1-F6EECF244321}">
                <p14:modId xmlns:p14="http://schemas.microsoft.com/office/powerpoint/2010/main" val="2049145318"/>
              </p:ext>
            </p:extLst>
          </p:nvPr>
        </p:nvGraphicFramePr>
        <p:xfrm>
          <a:off x="3314795" y="674910"/>
          <a:ext cx="5723915" cy="5522304"/>
        </p:xfrm>
        <a:graphic>
          <a:graphicData uri="http://schemas.openxmlformats.org/drawingml/2006/table">
            <a:tbl>
              <a:tblPr firstRow="1" bandRow="1">
                <a:noFill/>
                <a:tableStyleId>{5C22544A-7EE6-4342-B048-85BDC9FD1C3A}</a:tableStyleId>
              </a:tblPr>
              <a:tblGrid>
                <a:gridCol w="376114">
                  <a:extLst>
                    <a:ext uri="{9D8B030D-6E8A-4147-A177-3AD203B41FA5}">
                      <a16:colId xmlns:a16="http://schemas.microsoft.com/office/drawing/2014/main" val="20000"/>
                    </a:ext>
                  </a:extLst>
                </a:gridCol>
                <a:gridCol w="3217452">
                  <a:extLst>
                    <a:ext uri="{9D8B030D-6E8A-4147-A177-3AD203B41FA5}">
                      <a16:colId xmlns:a16="http://schemas.microsoft.com/office/drawing/2014/main" val="20001"/>
                    </a:ext>
                  </a:extLst>
                </a:gridCol>
                <a:gridCol w="2130349">
                  <a:extLst>
                    <a:ext uri="{9D8B030D-6E8A-4147-A177-3AD203B41FA5}">
                      <a16:colId xmlns:a16="http://schemas.microsoft.com/office/drawing/2014/main" val="20003"/>
                    </a:ext>
                  </a:extLst>
                </a:gridCol>
              </a:tblGrid>
              <a:tr h="348083">
                <a:tc>
                  <a:txBody>
                    <a:bodyPr/>
                    <a:lstStyle/>
                    <a:p>
                      <a:pPr algn="ctr"/>
                      <a:r>
                        <a:rPr lang="en-US" sz="1200" b="1" cap="none" spc="0" dirty="0">
                          <a:solidFill>
                            <a:schemeClr val="accent2">
                              <a:lumMod val="50000"/>
                            </a:schemeClr>
                          </a:solidFill>
                        </a:rPr>
                        <a:t>No.</a:t>
                      </a:r>
                    </a:p>
                  </a:txBody>
                  <a:tcPr marL="44049" marR="62928" marT="12586" marB="94391" anchor="b">
                    <a:lnL w="12700" cmpd="sng">
                      <a:noFill/>
                    </a:lnL>
                    <a:lnR w="12700" cmpd="sng">
                      <a:noFill/>
                    </a:lnR>
                    <a:lnT w="9525" cap="flat" cmpd="sng" algn="ctr">
                      <a:noFill/>
                      <a:prstDash val="solid"/>
                    </a:lnT>
                    <a:lnB w="38100" cmpd="sng">
                      <a:noFill/>
                    </a:lnB>
                    <a:noFill/>
                  </a:tcPr>
                </a:tc>
                <a:tc>
                  <a:txBody>
                    <a:bodyPr/>
                    <a:lstStyle/>
                    <a:p>
                      <a:pPr algn="ctr"/>
                      <a:r>
                        <a:rPr lang="en-US" sz="1200" b="1" cap="none" spc="0">
                          <a:solidFill>
                            <a:schemeClr val="accent2">
                              <a:lumMod val="50000"/>
                            </a:schemeClr>
                          </a:solidFill>
                        </a:rPr>
                        <a:t>Award</a:t>
                      </a:r>
                    </a:p>
                  </a:txBody>
                  <a:tcPr marL="44049" marR="62928" marT="12586" marB="94391" anchor="b">
                    <a:lnL w="12700" cmpd="sng">
                      <a:noFill/>
                    </a:lnL>
                    <a:lnR w="12700" cmpd="sng">
                      <a:noFill/>
                    </a:lnR>
                    <a:lnT w="9525" cap="flat" cmpd="sng" algn="ctr">
                      <a:noFill/>
                      <a:prstDash val="solid"/>
                    </a:lnT>
                    <a:lnB w="38100" cmpd="sng">
                      <a:noFill/>
                    </a:lnB>
                    <a:noFill/>
                  </a:tcPr>
                </a:tc>
                <a:tc>
                  <a:txBody>
                    <a:bodyPr/>
                    <a:lstStyle/>
                    <a:p>
                      <a:pPr algn="ctr"/>
                      <a:r>
                        <a:rPr lang="en-US" sz="1200" b="1" cap="none" spc="0" dirty="0">
                          <a:solidFill>
                            <a:schemeClr val="accent2">
                              <a:lumMod val="50000"/>
                            </a:schemeClr>
                          </a:solidFill>
                        </a:rPr>
                        <a:t>Country</a:t>
                      </a:r>
                    </a:p>
                  </a:txBody>
                  <a:tcPr marL="44049" marR="62928" marT="12586" marB="94391"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0000"/>
                  </a:ext>
                </a:extLst>
              </a:tr>
              <a:tr h="299400">
                <a:tc>
                  <a:txBody>
                    <a:bodyPr/>
                    <a:lstStyle/>
                    <a:p>
                      <a:r>
                        <a:rPr lang="en-US" sz="800" cap="none" spc="0">
                          <a:solidFill>
                            <a:schemeClr val="tx1"/>
                          </a:solidFill>
                        </a:rPr>
                        <a:t>1</a:t>
                      </a:r>
                    </a:p>
                  </a:txBody>
                  <a:tcPr marL="44049" marR="62928" marT="12586" marB="94391">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r>
                        <a:rPr lang="en-US" sz="800" cap="none" spc="0">
                          <a:solidFill>
                            <a:schemeClr val="tx1"/>
                          </a:solidFill>
                        </a:rPr>
                        <a:t>Queen Elizabeth Scholar program</a:t>
                      </a:r>
                    </a:p>
                  </a:txBody>
                  <a:tcPr marL="44049" marR="62928" marT="12586" marB="94391">
                    <a:lnL w="12700" cmpd="sng">
                      <a:noFill/>
                      <a:prstDash val="solid"/>
                    </a:lnL>
                    <a:lnR w="12700" cmpd="sng">
                      <a:noFill/>
                      <a:prstDash val="solid"/>
                    </a:lnR>
                    <a:lnT w="38100" cmpd="sng">
                      <a:noFill/>
                    </a:lnT>
                    <a:lnB w="9525" cap="flat" cmpd="sng" algn="ctr">
                      <a:noFill/>
                      <a:prstDash val="solid"/>
                    </a:lnB>
                    <a:noFill/>
                  </a:tcPr>
                </a:tc>
                <a:tc>
                  <a:txBody>
                    <a:bodyPr/>
                    <a:lstStyle/>
                    <a:p>
                      <a:r>
                        <a:rPr lang="en-US" sz="800" cap="none" spc="0">
                          <a:solidFill>
                            <a:schemeClr val="tx1"/>
                          </a:solidFill>
                        </a:rPr>
                        <a:t>Ghana, Cote</a:t>
                      </a:r>
                      <a:r>
                        <a:rPr lang="en-US" sz="800" cap="none" spc="0" baseline="0">
                          <a:solidFill>
                            <a:schemeClr val="tx1"/>
                          </a:solidFill>
                        </a:rPr>
                        <a:t> d’Ivoire, Senegal</a:t>
                      </a:r>
                      <a:endParaRPr lang="en-US" sz="800" cap="none" spc="0">
                        <a:solidFill>
                          <a:schemeClr val="tx1"/>
                        </a:solidFill>
                      </a:endParaRPr>
                    </a:p>
                  </a:txBody>
                  <a:tcPr marL="44049" marR="62928" marT="12586" marB="94391">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10001"/>
                  </a:ext>
                </a:extLst>
              </a:tr>
              <a:tr h="299400">
                <a:tc>
                  <a:txBody>
                    <a:bodyPr/>
                    <a:lstStyle/>
                    <a:p>
                      <a:r>
                        <a:rPr lang="en-US" sz="800" cap="none" spc="0">
                          <a:solidFill>
                            <a:schemeClr val="tx1"/>
                          </a:solidFill>
                        </a:rPr>
                        <a:t>2</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800" cap="none" spc="0">
                          <a:solidFill>
                            <a:schemeClr val="tx1"/>
                          </a:solidFill>
                        </a:rPr>
                        <a:t>Jean Monnet</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800" cap="none" spc="0">
                          <a:solidFill>
                            <a:schemeClr val="tx1"/>
                          </a:solidFill>
                        </a:rPr>
                        <a:t>EU</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299400">
                <a:tc>
                  <a:txBody>
                    <a:bodyPr/>
                    <a:lstStyle/>
                    <a:p>
                      <a:r>
                        <a:rPr lang="en-US" sz="800" cap="none" spc="0">
                          <a:solidFill>
                            <a:schemeClr val="tx1"/>
                          </a:solidFill>
                        </a:rPr>
                        <a:t>3</a:t>
                      </a:r>
                    </a:p>
                  </a:txBody>
                  <a:tcPr marL="44049" marR="62928" marT="12586" marB="94391">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r>
                        <a:rPr lang="en-US" sz="800" cap="none" spc="0" err="1">
                          <a:solidFill>
                            <a:schemeClr val="tx1"/>
                          </a:solidFill>
                        </a:rPr>
                        <a:t>Coopération</a:t>
                      </a:r>
                      <a:r>
                        <a:rPr lang="en-US" sz="800" cap="none" spc="0">
                          <a:solidFill>
                            <a:schemeClr val="tx1"/>
                          </a:solidFill>
                        </a:rPr>
                        <a:t> Québec-</a:t>
                      </a:r>
                      <a:r>
                        <a:rPr lang="en-US" sz="800" cap="none" spc="0" err="1">
                          <a:solidFill>
                            <a:schemeClr val="tx1"/>
                          </a:solidFill>
                        </a:rPr>
                        <a:t>Colombie</a:t>
                      </a:r>
                      <a:endParaRPr lang="en-US" sz="800" cap="none" spc="0">
                        <a:solidFill>
                          <a:schemeClr val="tx1"/>
                        </a:solidFill>
                      </a:endParaRP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tc>
                  <a:txBody>
                    <a:bodyPr/>
                    <a:lstStyle/>
                    <a:p>
                      <a:r>
                        <a:rPr lang="en-US" sz="800" cap="none" spc="0">
                          <a:solidFill>
                            <a:schemeClr val="tx1"/>
                          </a:solidFill>
                        </a:rPr>
                        <a:t>Colombia</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0003"/>
                  </a:ext>
                </a:extLst>
              </a:tr>
              <a:tr h="299400">
                <a:tc>
                  <a:txBody>
                    <a:bodyPr/>
                    <a:lstStyle/>
                    <a:p>
                      <a:r>
                        <a:rPr lang="en-US" sz="800" cap="none" spc="0">
                          <a:solidFill>
                            <a:schemeClr val="tx1"/>
                          </a:solidFill>
                        </a:rPr>
                        <a:t>4</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800" cap="none" spc="0" err="1">
                          <a:solidFill>
                            <a:schemeClr val="tx1"/>
                          </a:solidFill>
                        </a:rPr>
                        <a:t>Mitacs</a:t>
                      </a:r>
                      <a:r>
                        <a:rPr lang="en-US" sz="800" cap="none" spc="0">
                          <a:solidFill>
                            <a:schemeClr val="tx1"/>
                          </a:solidFill>
                        </a:rPr>
                        <a:t> GRA, GRI</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800" cap="none" spc="0">
                          <a:solidFill>
                            <a:schemeClr val="tx1"/>
                          </a:solidFill>
                        </a:rPr>
                        <a:t>Various</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r h="299400">
                <a:tc>
                  <a:txBody>
                    <a:bodyPr/>
                    <a:lstStyle/>
                    <a:p>
                      <a:r>
                        <a:rPr lang="en-US" sz="800" cap="none" spc="0">
                          <a:solidFill>
                            <a:schemeClr val="tx1"/>
                          </a:solidFill>
                        </a:rPr>
                        <a:t>5</a:t>
                      </a:r>
                    </a:p>
                  </a:txBody>
                  <a:tcPr marL="44049" marR="62928" marT="12586" marB="94391">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r>
                        <a:rPr lang="en-US" sz="800" cap="none" spc="0">
                          <a:solidFill>
                            <a:schemeClr val="tx1"/>
                          </a:solidFill>
                        </a:rPr>
                        <a:t>Faculty Mobility for Partnership Building Program (FMPB) </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cap="none" spc="0">
                          <a:solidFill>
                            <a:schemeClr val="tx1"/>
                          </a:solidFill>
                        </a:rPr>
                        <a:t>Mexico, Cuba, Brazil, Chile </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0005"/>
                  </a:ext>
                </a:extLst>
              </a:tr>
              <a:tr h="299400">
                <a:tc>
                  <a:txBody>
                    <a:bodyPr/>
                    <a:lstStyle/>
                    <a:p>
                      <a:r>
                        <a:rPr lang="en-US" sz="800" cap="none" spc="0">
                          <a:solidFill>
                            <a:schemeClr val="tx1"/>
                          </a:solidFill>
                        </a:rPr>
                        <a:t>9</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cap="none" spc="0">
                          <a:solidFill>
                            <a:schemeClr val="tx1"/>
                          </a:solidFill>
                          <a:latin typeface="+mn-lt"/>
                          <a:ea typeface="+mn-ea"/>
                          <a:cs typeface="+mn-cs"/>
                        </a:rPr>
                        <a:t>Bilateral Cooperation Quebec-Singapore</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cap="none" spc="0">
                          <a:solidFill>
                            <a:schemeClr val="tx1"/>
                          </a:solidFill>
                        </a:rPr>
                        <a:t>Singapore</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9"/>
                  </a:ext>
                </a:extLst>
              </a:tr>
              <a:tr h="299400">
                <a:tc>
                  <a:txBody>
                    <a:bodyPr/>
                    <a:lstStyle/>
                    <a:p>
                      <a:r>
                        <a:rPr lang="en-US" sz="800" cap="none" spc="0">
                          <a:solidFill>
                            <a:schemeClr val="tx1"/>
                          </a:solidFill>
                        </a:rPr>
                        <a:t>10</a:t>
                      </a:r>
                    </a:p>
                  </a:txBody>
                  <a:tcPr marL="44049" marR="62928" marT="12586" marB="94391">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cap="none" spc="0">
                          <a:solidFill>
                            <a:schemeClr val="tx1"/>
                          </a:solidFill>
                        </a:rPr>
                        <a:t>Bilateral Cooperation Quebec-Mexico</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tc>
                  <a:txBody>
                    <a:bodyPr/>
                    <a:lstStyle/>
                    <a:p>
                      <a:r>
                        <a:rPr lang="en-US" sz="800" cap="none" spc="0">
                          <a:solidFill>
                            <a:schemeClr val="tx1"/>
                          </a:solidFill>
                        </a:rPr>
                        <a:t>Mexico</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0010"/>
                  </a:ext>
                </a:extLst>
              </a:tr>
              <a:tr h="299400">
                <a:tc>
                  <a:txBody>
                    <a:bodyPr/>
                    <a:lstStyle/>
                    <a:p>
                      <a:r>
                        <a:rPr lang="en-US" sz="800" cap="none" spc="0">
                          <a:solidFill>
                            <a:schemeClr val="tx1"/>
                          </a:solidFill>
                        </a:rPr>
                        <a:t>11</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CA" sz="800" kern="1200" cap="none" spc="0">
                          <a:solidFill>
                            <a:schemeClr val="tx1"/>
                          </a:solidFill>
                          <a:latin typeface="+mn-lt"/>
                          <a:ea typeface="+mn-ea"/>
                          <a:cs typeface="+mn-cs"/>
                        </a:rPr>
                        <a:t>Bilateral Cooperation Quebec-Vietnam</a:t>
                      </a:r>
                      <a:endParaRPr lang="en-US" sz="800" kern="1200" cap="none" spc="0">
                        <a:solidFill>
                          <a:schemeClr val="tx1"/>
                        </a:solidFill>
                        <a:latin typeface="+mn-lt"/>
                        <a:ea typeface="+mn-ea"/>
                        <a:cs typeface="+mn-cs"/>
                      </a:endParaRP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800" cap="none" spc="0">
                          <a:solidFill>
                            <a:schemeClr val="tx1"/>
                          </a:solidFill>
                        </a:rPr>
                        <a:t>Vietnam</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13"/>
                  </a:ext>
                </a:extLst>
              </a:tr>
              <a:tr h="299400">
                <a:tc>
                  <a:txBody>
                    <a:bodyPr/>
                    <a:lstStyle/>
                    <a:p>
                      <a:r>
                        <a:rPr lang="en-US" sz="800" cap="none" spc="0">
                          <a:solidFill>
                            <a:schemeClr val="tx1"/>
                          </a:solidFill>
                        </a:rPr>
                        <a:t>12</a:t>
                      </a:r>
                    </a:p>
                  </a:txBody>
                  <a:tcPr marL="44049" marR="62928" marT="12586" marB="94391">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r>
                        <a:rPr lang="en-CA" sz="800" kern="1200" cap="none" spc="0">
                          <a:solidFill>
                            <a:schemeClr val="tx1"/>
                          </a:solidFill>
                          <a:latin typeface="+mn-lt"/>
                          <a:ea typeface="+mn-ea"/>
                          <a:cs typeface="+mn-cs"/>
                        </a:rPr>
                        <a:t>Bilateral Cooperation Quebec-Brazil</a:t>
                      </a:r>
                      <a:endParaRPr lang="en-US" sz="800" kern="1200" cap="none" spc="0">
                        <a:solidFill>
                          <a:schemeClr val="tx1"/>
                        </a:solidFill>
                        <a:latin typeface="+mn-lt"/>
                        <a:ea typeface="+mn-ea"/>
                        <a:cs typeface="+mn-cs"/>
                      </a:endParaRP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tc>
                  <a:txBody>
                    <a:bodyPr/>
                    <a:lstStyle/>
                    <a:p>
                      <a:r>
                        <a:rPr lang="en-US" sz="800" cap="none" spc="0">
                          <a:solidFill>
                            <a:schemeClr val="tx1"/>
                          </a:solidFill>
                        </a:rPr>
                        <a:t>Brazil</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0014"/>
                  </a:ext>
                </a:extLst>
              </a:tr>
              <a:tr h="337097">
                <a:tc>
                  <a:txBody>
                    <a:bodyPr/>
                    <a:lstStyle/>
                    <a:p>
                      <a:r>
                        <a:rPr lang="en-US" sz="800" cap="none" spc="0">
                          <a:solidFill>
                            <a:schemeClr val="tx1"/>
                          </a:solidFill>
                        </a:rPr>
                        <a:t>13</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fr-CA" sz="800" kern="1200" cap="none" spc="0" dirty="0">
                          <a:solidFill>
                            <a:schemeClr val="tx1"/>
                          </a:solidFill>
                          <a:latin typeface="+mn-lt"/>
                          <a:ea typeface="+mn-ea"/>
                          <a:cs typeface="+mn-cs"/>
                        </a:rPr>
                        <a:t>AUF Projets interuniversitaires de solidarité dans les Amériques </a:t>
                      </a:r>
                      <a:endParaRPr lang="en-US" sz="800" kern="1200" cap="none" spc="0" dirty="0">
                        <a:solidFill>
                          <a:schemeClr val="tx1"/>
                        </a:solidFill>
                        <a:latin typeface="+mn-lt"/>
                        <a:ea typeface="+mn-ea"/>
                        <a:cs typeface="+mn-cs"/>
                      </a:endParaRP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800" cap="none" spc="0">
                          <a:solidFill>
                            <a:schemeClr val="tx1"/>
                          </a:solidFill>
                        </a:rPr>
                        <a:t>Uruguay, Brazil</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15"/>
                  </a:ext>
                </a:extLst>
              </a:tr>
              <a:tr h="309062">
                <a:tc>
                  <a:txBody>
                    <a:bodyPr/>
                    <a:lstStyle/>
                    <a:p>
                      <a:r>
                        <a:rPr lang="en-US" sz="800" cap="none" spc="0">
                          <a:solidFill>
                            <a:schemeClr val="tx1"/>
                          </a:solidFill>
                        </a:rPr>
                        <a:t>14</a:t>
                      </a:r>
                    </a:p>
                  </a:txBody>
                  <a:tcPr marL="44049" marR="62928" marT="12586" marB="94391">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800" kern="1200" cap="none" spc="0">
                          <a:solidFill>
                            <a:schemeClr val="tx1"/>
                          </a:solidFill>
                          <a:latin typeface="+mn-lt"/>
                          <a:ea typeface="+mn-ea"/>
                          <a:cs typeface="+mn-cs"/>
                        </a:rPr>
                        <a:t>AUF Projets interuniversitaires de solidarité dans les Amériques </a:t>
                      </a:r>
                      <a:endParaRPr lang="en-US" sz="800" kern="1200" cap="none" spc="0">
                        <a:solidFill>
                          <a:schemeClr val="tx1"/>
                        </a:solidFill>
                        <a:latin typeface="+mn-lt"/>
                        <a:ea typeface="+mn-ea"/>
                        <a:cs typeface="+mn-cs"/>
                      </a:endParaRP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tc>
                  <a:txBody>
                    <a:bodyPr/>
                    <a:lstStyle/>
                    <a:p>
                      <a:r>
                        <a:rPr lang="en-US" sz="800" cap="none" spc="0">
                          <a:solidFill>
                            <a:schemeClr val="tx1"/>
                          </a:solidFill>
                        </a:rPr>
                        <a:t>France</a:t>
                      </a:r>
                      <a:r>
                        <a:rPr lang="en-US" sz="800" cap="none" spc="0" baseline="0">
                          <a:solidFill>
                            <a:schemeClr val="tx1"/>
                          </a:solidFill>
                        </a:rPr>
                        <a:t>, Colombia</a:t>
                      </a:r>
                      <a:endParaRPr lang="en-US" sz="800" cap="none" spc="0">
                        <a:solidFill>
                          <a:schemeClr val="tx1"/>
                        </a:solidFill>
                      </a:endParaRP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0016"/>
                  </a:ext>
                </a:extLst>
              </a:tr>
              <a:tr h="299400">
                <a:tc>
                  <a:txBody>
                    <a:bodyPr/>
                    <a:lstStyle/>
                    <a:p>
                      <a:r>
                        <a:rPr lang="en-US" sz="800" cap="none" spc="0">
                          <a:solidFill>
                            <a:schemeClr val="tx1"/>
                          </a:solidFill>
                        </a:rPr>
                        <a:t>15</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fr-CA" sz="800" kern="1200" cap="none" spc="0" dirty="0" err="1">
                          <a:solidFill>
                            <a:schemeClr val="tx1"/>
                          </a:solidFill>
                          <a:latin typeface="+mn-lt"/>
                          <a:ea typeface="+mn-ea"/>
                          <a:cs typeface="+mn-cs"/>
                        </a:rPr>
                        <a:t>Academics</a:t>
                      </a:r>
                      <a:r>
                        <a:rPr lang="fr-CA" sz="800" kern="1200" cap="none" spc="0" dirty="0">
                          <a:solidFill>
                            <a:schemeClr val="tx1"/>
                          </a:solidFill>
                          <a:latin typeface="+mn-lt"/>
                          <a:ea typeface="+mn-ea"/>
                          <a:cs typeface="+mn-cs"/>
                        </a:rPr>
                        <a:t> </a:t>
                      </a:r>
                      <a:r>
                        <a:rPr lang="fr-CA" sz="800" kern="1200" cap="none" spc="0" dirty="0" err="1">
                          <a:solidFill>
                            <a:schemeClr val="tx1"/>
                          </a:solidFill>
                          <a:latin typeface="+mn-lt"/>
                          <a:ea typeface="+mn-ea"/>
                          <a:cs typeface="+mn-cs"/>
                        </a:rPr>
                        <a:t>Without</a:t>
                      </a:r>
                      <a:r>
                        <a:rPr lang="fr-CA" sz="800" kern="1200" cap="none" spc="0" dirty="0">
                          <a:solidFill>
                            <a:schemeClr val="tx1"/>
                          </a:solidFill>
                          <a:latin typeface="+mn-lt"/>
                          <a:ea typeface="+mn-ea"/>
                          <a:cs typeface="+mn-cs"/>
                        </a:rPr>
                        <a:t> </a:t>
                      </a:r>
                      <a:r>
                        <a:rPr lang="fr-CA" sz="800" kern="1200" cap="none" spc="0" dirty="0" err="1">
                          <a:solidFill>
                            <a:schemeClr val="tx1"/>
                          </a:solidFill>
                          <a:latin typeface="+mn-lt"/>
                          <a:ea typeface="+mn-ea"/>
                          <a:cs typeface="+mn-cs"/>
                        </a:rPr>
                        <a:t>Borders</a:t>
                      </a:r>
                      <a:endParaRPr lang="en-US" sz="800" kern="1200" cap="none" spc="0" dirty="0">
                        <a:solidFill>
                          <a:schemeClr val="tx1"/>
                        </a:solidFill>
                        <a:latin typeface="+mn-lt"/>
                        <a:ea typeface="+mn-ea"/>
                        <a:cs typeface="+mn-cs"/>
                      </a:endParaRP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fr-CA" sz="800" kern="1200" cap="none" spc="0" dirty="0">
                          <a:solidFill>
                            <a:schemeClr val="tx1"/>
                          </a:solidFill>
                          <a:latin typeface="+mn-lt"/>
                          <a:ea typeface="+mn-ea"/>
                          <a:cs typeface="+mn-cs"/>
                        </a:rPr>
                        <a:t>Uganda, Colombia</a:t>
                      </a:r>
                      <a:endParaRPr lang="en-US" sz="800" kern="1200" cap="none" spc="0" dirty="0">
                        <a:solidFill>
                          <a:schemeClr val="tx1"/>
                        </a:solidFill>
                        <a:latin typeface="+mn-lt"/>
                        <a:ea typeface="+mn-ea"/>
                        <a:cs typeface="+mn-cs"/>
                      </a:endParaRP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17"/>
                  </a:ext>
                </a:extLst>
              </a:tr>
              <a:tr h="370238">
                <a:tc>
                  <a:txBody>
                    <a:bodyPr/>
                    <a:lstStyle/>
                    <a:p>
                      <a:r>
                        <a:rPr lang="en-US" sz="800" cap="none" spc="0">
                          <a:solidFill>
                            <a:schemeClr val="tx1"/>
                          </a:solidFill>
                        </a:rPr>
                        <a:t>16</a:t>
                      </a:r>
                    </a:p>
                  </a:txBody>
                  <a:tcPr marL="44049" marR="62928" marT="12586" marB="94391">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cap="none" spc="0">
                          <a:solidFill>
                            <a:schemeClr val="tx1"/>
                          </a:solidFill>
                        </a:rPr>
                        <a:t>Programme de Mobilité de Chercheurs Québécois en France </a:t>
                      </a:r>
                      <a:endParaRPr lang="en-US" sz="800" cap="none" spc="0">
                        <a:solidFill>
                          <a:schemeClr val="tx1"/>
                        </a:solidFill>
                      </a:endParaRP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tc>
                  <a:txBody>
                    <a:bodyPr/>
                    <a:lstStyle/>
                    <a:p>
                      <a:r>
                        <a:rPr lang="en-US" sz="800" kern="1200" cap="none" spc="0">
                          <a:solidFill>
                            <a:schemeClr val="tx1"/>
                          </a:solidFill>
                          <a:latin typeface="+mn-lt"/>
                          <a:ea typeface="+mn-ea"/>
                          <a:cs typeface="+mn-cs"/>
                        </a:rPr>
                        <a:t>France</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985352522"/>
                  </a:ext>
                </a:extLst>
              </a:tr>
              <a:tr h="299400">
                <a:tc>
                  <a:txBody>
                    <a:bodyPr/>
                    <a:lstStyle/>
                    <a:p>
                      <a:r>
                        <a:rPr lang="en-US" sz="800" cap="none" spc="0">
                          <a:solidFill>
                            <a:schemeClr val="tx1"/>
                          </a:solidFill>
                        </a:rPr>
                        <a:t>17</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cap="none" spc="0">
                          <a:solidFill>
                            <a:schemeClr val="tx1"/>
                          </a:solidFill>
                          <a:latin typeface="+mn-lt"/>
                          <a:ea typeface="+mn-ea"/>
                          <a:cs typeface="+mn-cs"/>
                        </a:rPr>
                        <a:t>Palestine-</a:t>
                      </a:r>
                      <a:r>
                        <a:rPr lang="fr-CA" sz="800" kern="1200" cap="none" spc="0" err="1">
                          <a:solidFill>
                            <a:schemeClr val="tx1"/>
                          </a:solidFill>
                          <a:latin typeface="+mn-lt"/>
                          <a:ea typeface="+mn-ea"/>
                          <a:cs typeface="+mn-cs"/>
                        </a:rPr>
                        <a:t>Quebec</a:t>
                      </a:r>
                      <a:r>
                        <a:rPr lang="fr-CA" sz="800" kern="1200" cap="none" spc="0">
                          <a:solidFill>
                            <a:schemeClr val="tx1"/>
                          </a:solidFill>
                          <a:latin typeface="+mn-lt"/>
                          <a:ea typeface="+mn-ea"/>
                          <a:cs typeface="+mn-cs"/>
                        </a:rPr>
                        <a:t> Science Bridge</a:t>
                      </a:r>
                      <a:endParaRPr lang="en-US" sz="800" kern="1200" cap="none" spc="0">
                        <a:solidFill>
                          <a:schemeClr val="tx1"/>
                        </a:solidFill>
                        <a:latin typeface="+mn-lt"/>
                        <a:ea typeface="+mn-ea"/>
                        <a:cs typeface="+mn-cs"/>
                      </a:endParaRP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cap="none" spc="0">
                          <a:solidFill>
                            <a:schemeClr val="tx1"/>
                          </a:solidFill>
                        </a:rPr>
                        <a:t>Palestine</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262789498"/>
                  </a:ext>
                </a:extLst>
              </a:tr>
              <a:tr h="299400">
                <a:tc>
                  <a:txBody>
                    <a:bodyPr/>
                    <a:lstStyle/>
                    <a:p>
                      <a:r>
                        <a:rPr lang="en-US" sz="800" cap="none" spc="0">
                          <a:solidFill>
                            <a:schemeClr val="tx1"/>
                          </a:solidFill>
                        </a:rPr>
                        <a:t>18</a:t>
                      </a:r>
                    </a:p>
                  </a:txBody>
                  <a:tcPr marL="44049" marR="62928" marT="12586" marB="94391">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800" kern="1200" cap="none" spc="0">
                          <a:solidFill>
                            <a:schemeClr val="tx1"/>
                          </a:solidFill>
                          <a:latin typeface="+mn-lt"/>
                          <a:ea typeface="+mn-ea"/>
                          <a:cs typeface="+mn-cs"/>
                        </a:rPr>
                        <a:t>Courtes missions de recherche Cuba-Québec</a:t>
                      </a:r>
                      <a:endParaRPr lang="en-US" sz="800" kern="1200" cap="none" spc="0">
                        <a:solidFill>
                          <a:schemeClr val="tx1"/>
                        </a:solidFill>
                        <a:latin typeface="+mn-lt"/>
                        <a:ea typeface="+mn-ea"/>
                        <a:cs typeface="+mn-cs"/>
                      </a:endParaRP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tc>
                  <a:txBody>
                    <a:bodyPr/>
                    <a:lstStyle/>
                    <a:p>
                      <a:r>
                        <a:rPr lang="en-US" sz="800" kern="1200" cap="none" spc="0">
                          <a:solidFill>
                            <a:schemeClr val="tx1"/>
                          </a:solidFill>
                          <a:latin typeface="+mn-lt"/>
                          <a:ea typeface="+mn-ea"/>
                          <a:cs typeface="+mn-cs"/>
                        </a:rPr>
                        <a:t>Cuba</a:t>
                      </a:r>
                    </a:p>
                  </a:txBody>
                  <a:tcPr marL="44049" marR="62928" marT="12586" marB="94391">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573148127"/>
                  </a:ext>
                </a:extLst>
              </a:tr>
              <a:tr h="265624">
                <a:tc>
                  <a:txBody>
                    <a:bodyPr/>
                    <a:lstStyle/>
                    <a:p>
                      <a:r>
                        <a:rPr lang="en-US" sz="800" cap="none" spc="0">
                          <a:solidFill>
                            <a:schemeClr val="tx1"/>
                          </a:solidFill>
                        </a:rPr>
                        <a:t>19</a:t>
                      </a:r>
                    </a:p>
                  </a:txBody>
                  <a:tcPr marL="44049" marR="62928" marT="12586" marB="9439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cap="none" spc="0">
                          <a:solidFill>
                            <a:schemeClr val="tx1"/>
                          </a:solidFill>
                          <a:latin typeface="+mn-lt"/>
                          <a:ea typeface="+mn-ea"/>
                          <a:cs typeface="+mn-cs"/>
                        </a:rPr>
                        <a:t>CAPES-</a:t>
                      </a:r>
                      <a:r>
                        <a:rPr lang="en-US" sz="800" kern="1200" cap="none" spc="0" err="1">
                          <a:solidFill>
                            <a:schemeClr val="tx1"/>
                          </a:solidFill>
                          <a:latin typeface="+mn-lt"/>
                          <a:ea typeface="+mn-ea"/>
                          <a:cs typeface="+mn-cs"/>
                        </a:rPr>
                        <a:t>PrInt</a:t>
                      </a:r>
                      <a:endParaRPr lang="en-US" sz="800" kern="1200" cap="none" spc="0">
                        <a:solidFill>
                          <a:schemeClr val="tx1"/>
                        </a:solidFill>
                        <a:latin typeface="+mn-lt"/>
                        <a:ea typeface="+mn-ea"/>
                        <a:cs typeface="+mn-cs"/>
                      </a:endParaRP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800" kern="1200" cap="none" spc="0">
                          <a:solidFill>
                            <a:schemeClr val="tx1"/>
                          </a:solidFill>
                          <a:latin typeface="+mn-lt"/>
                          <a:ea typeface="+mn-ea"/>
                          <a:cs typeface="+mn-cs"/>
                        </a:rPr>
                        <a:t>Brazil</a:t>
                      </a:r>
                    </a:p>
                  </a:txBody>
                  <a:tcPr marL="44049" marR="62928" marT="12586" marB="9439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248510354"/>
                  </a:ext>
                </a:extLst>
              </a:tr>
              <a:tr h="299400">
                <a:tc>
                  <a:txBody>
                    <a:bodyPr/>
                    <a:lstStyle/>
                    <a:p>
                      <a:r>
                        <a:rPr lang="en-US" sz="800" cap="none" spc="0">
                          <a:solidFill>
                            <a:schemeClr val="tx1"/>
                          </a:solidFill>
                        </a:rPr>
                        <a:t>..</a:t>
                      </a:r>
                    </a:p>
                  </a:txBody>
                  <a:tcPr marL="44049" marR="62928" marT="12586" marB="94391">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cap="none" spc="0">
                          <a:solidFill>
                            <a:schemeClr val="tx1"/>
                          </a:solidFill>
                          <a:latin typeface="+mn-lt"/>
                          <a:ea typeface="+mn-ea"/>
                          <a:cs typeface="+mn-cs"/>
                        </a:rPr>
                        <a:t>Etc.</a:t>
                      </a:r>
                    </a:p>
                  </a:txBody>
                  <a:tcPr marL="44049" marR="62928" marT="12586" marB="94391">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800" kern="1200" cap="none" spc="0" dirty="0">
                        <a:solidFill>
                          <a:schemeClr val="tx1"/>
                        </a:solidFill>
                        <a:latin typeface="+mn-lt"/>
                        <a:ea typeface="+mn-ea"/>
                        <a:cs typeface="+mn-cs"/>
                      </a:endParaRPr>
                    </a:p>
                  </a:txBody>
                  <a:tcPr marL="44049" marR="62928" marT="12586" marB="9439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64959201"/>
                  </a:ext>
                </a:extLst>
              </a:tr>
            </a:tbl>
          </a:graphicData>
        </a:graphic>
      </p:graphicFrame>
      <p:sp>
        <p:nvSpPr>
          <p:cNvPr id="7" name="TextBox 6">
            <a:extLst>
              <a:ext uri="{FF2B5EF4-FFF2-40B4-BE49-F238E27FC236}">
                <a16:creationId xmlns:a16="http://schemas.microsoft.com/office/drawing/2014/main" id="{DCB8BA16-A681-48C2-9C1A-186F899E6032}"/>
              </a:ext>
            </a:extLst>
          </p:cNvPr>
          <p:cNvSpPr txBox="1"/>
          <p:nvPr/>
        </p:nvSpPr>
        <p:spPr>
          <a:xfrm>
            <a:off x="257690" y="6197214"/>
            <a:ext cx="560751" cy="276999"/>
          </a:xfrm>
          <a:prstGeom prst="rect">
            <a:avLst/>
          </a:prstGeom>
          <a:noFill/>
        </p:spPr>
        <p:txBody>
          <a:bodyPr wrap="square" rtlCol="0">
            <a:spAutoFit/>
          </a:bodyPr>
          <a:lstStyle/>
          <a:p>
            <a:r>
              <a:rPr lang="en-CA" sz="1200" dirty="0">
                <a:latin typeface="+mn-lt"/>
              </a:rPr>
              <a:t>18</a:t>
            </a:r>
            <a:endParaRPr lang="en-US" sz="1200" dirty="0">
              <a:latin typeface="+mn-lt"/>
            </a:endParaRPr>
          </a:p>
        </p:txBody>
      </p:sp>
    </p:spTree>
    <p:extLst>
      <p:ext uri="{BB962C8B-B14F-4D97-AF65-F5344CB8AC3E}">
        <p14:creationId xmlns:p14="http://schemas.microsoft.com/office/powerpoint/2010/main" val="280729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898FF8-E4A5-427D-B490-5C2D60375532}"/>
              </a:ext>
            </a:extLst>
          </p:cNvPr>
          <p:cNvSpPr>
            <a:spLocks noGrp="1"/>
          </p:cNvSpPr>
          <p:nvPr>
            <p:ph type="title"/>
          </p:nvPr>
        </p:nvSpPr>
        <p:spPr>
          <a:xfrm>
            <a:off x="326486" y="158341"/>
            <a:ext cx="6906828" cy="457603"/>
          </a:xfrm>
        </p:spPr>
        <p:txBody>
          <a:bodyPr>
            <a:normAutofit/>
          </a:bodyPr>
          <a:lstStyle/>
          <a:p>
            <a:pPr algn="l"/>
            <a:r>
              <a:rPr lang="en-US" sz="2000" b="1" dirty="0">
                <a:solidFill>
                  <a:schemeClr val="tx1"/>
                </a:solidFill>
                <a:latin typeface="+mn-lt"/>
                <a:ea typeface="+mn-ea"/>
                <a:cs typeface="+mn-cs"/>
              </a:rPr>
              <a:t>Network (example)</a:t>
            </a:r>
          </a:p>
        </p:txBody>
      </p:sp>
      <p:pic>
        <p:nvPicPr>
          <p:cNvPr id="5" name="Picture 2" descr="Image result for cbie">
            <a:extLst>
              <a:ext uri="{FF2B5EF4-FFF2-40B4-BE49-F238E27FC236}">
                <a16:creationId xmlns:a16="http://schemas.microsoft.com/office/drawing/2014/main" id="{A7D97B0D-0086-4A1A-AC29-8C26F8803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15" y="1151158"/>
            <a:ext cx="1454598" cy="3840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universities canada">
            <a:extLst>
              <a:ext uri="{FF2B5EF4-FFF2-40B4-BE49-F238E27FC236}">
                <a16:creationId xmlns:a16="http://schemas.microsoft.com/office/drawing/2014/main" id="{DF3B71E3-6BA8-4982-8192-EC8AFFE80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419" y="2193908"/>
            <a:ext cx="1225589" cy="558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global affairs canada">
            <a:extLst>
              <a:ext uri="{FF2B5EF4-FFF2-40B4-BE49-F238E27FC236}">
                <a16:creationId xmlns:a16="http://schemas.microsoft.com/office/drawing/2014/main" id="{B1ACF318-EEAB-492D-8E78-19B112975A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58" t="34668" r="12390" b="32666"/>
          <a:stretch/>
        </p:blipFill>
        <p:spPr bwMode="auto">
          <a:xfrm>
            <a:off x="2205369" y="1068391"/>
            <a:ext cx="2162550" cy="629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auf">
            <a:extLst>
              <a:ext uri="{FF2B5EF4-FFF2-40B4-BE49-F238E27FC236}">
                <a16:creationId xmlns:a16="http://schemas.microsoft.com/office/drawing/2014/main" id="{0CB0A046-4143-45D0-BAAC-D01B3CD4B3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6682" y="2253427"/>
            <a:ext cx="1179924" cy="428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Mitacs">
            <a:extLst>
              <a:ext uri="{FF2B5EF4-FFF2-40B4-BE49-F238E27FC236}">
                <a16:creationId xmlns:a16="http://schemas.microsoft.com/office/drawing/2014/main" id="{BF3F6408-C1CB-44B5-A733-B9967F6281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095406"/>
            <a:ext cx="1279861" cy="5759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mrif quebec">
            <a:extLst>
              <a:ext uri="{FF2B5EF4-FFF2-40B4-BE49-F238E27FC236}">
                <a16:creationId xmlns:a16="http://schemas.microsoft.com/office/drawing/2014/main" id="{4970919F-A80E-42B3-8D0D-53AC341967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3452" y="2214768"/>
            <a:ext cx="1287888" cy="5642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FRQ quebec">
            <a:extLst>
              <a:ext uri="{FF2B5EF4-FFF2-40B4-BE49-F238E27FC236}">
                <a16:creationId xmlns:a16="http://schemas.microsoft.com/office/drawing/2014/main" id="{B652F8E6-CD7E-41D6-8445-B9FF3FA08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631" y="1112017"/>
            <a:ext cx="1405493" cy="5427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Image result for academic without borders">
            <a:extLst>
              <a:ext uri="{FF2B5EF4-FFF2-40B4-BE49-F238E27FC236}">
                <a16:creationId xmlns:a16="http://schemas.microsoft.com/office/drawing/2014/main" id="{0D8612CE-C5FB-4359-B1B8-07D98D83EF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9261" y="2316719"/>
            <a:ext cx="1756577" cy="435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consulate of france in montreal">
            <a:extLst>
              <a:ext uri="{FF2B5EF4-FFF2-40B4-BE49-F238E27FC236}">
                <a16:creationId xmlns:a16="http://schemas.microsoft.com/office/drawing/2014/main" id="{C0E1F3C8-E0E2-4E96-8D88-A9E7206DDE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5286" y="3458371"/>
            <a:ext cx="788741" cy="7887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Image result for CNRS">
            <a:extLst>
              <a:ext uri="{FF2B5EF4-FFF2-40B4-BE49-F238E27FC236}">
                <a16:creationId xmlns:a16="http://schemas.microsoft.com/office/drawing/2014/main" id="{50E3B477-BA46-4DF6-AFFB-A1D432745A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15199" y="3358949"/>
            <a:ext cx="904284" cy="904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Image result for DAAD">
            <a:extLst>
              <a:ext uri="{FF2B5EF4-FFF2-40B4-BE49-F238E27FC236}">
                <a16:creationId xmlns:a16="http://schemas.microsoft.com/office/drawing/2014/main" id="{CBF7BF9C-01CA-4A66-92BC-98DA65814D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3378599"/>
            <a:ext cx="1756577" cy="9875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euraxess">
            <a:extLst>
              <a:ext uri="{FF2B5EF4-FFF2-40B4-BE49-F238E27FC236}">
                <a16:creationId xmlns:a16="http://schemas.microsoft.com/office/drawing/2014/main" id="{F01EE40D-AD29-4DE5-9A36-FDFA3A22CC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258" y="4753877"/>
            <a:ext cx="1404795" cy="10351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Image result for european union delegation to canada">
            <a:extLst>
              <a:ext uri="{FF2B5EF4-FFF2-40B4-BE49-F238E27FC236}">
                <a16:creationId xmlns:a16="http://schemas.microsoft.com/office/drawing/2014/main" id="{758FB5C3-20AD-4220-A99E-F4E503F9C7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72389" y="3521762"/>
            <a:ext cx="857283" cy="857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4" descr="Image result for fapesp logo">
            <a:extLst>
              <a:ext uri="{FF2B5EF4-FFF2-40B4-BE49-F238E27FC236}">
                <a16:creationId xmlns:a16="http://schemas.microsoft.com/office/drawing/2014/main" id="{BC7D07A7-C0FC-4D82-9904-42CFE9A5FB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1771" y="4773005"/>
            <a:ext cx="1990319" cy="1026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6" descr="Image result for cathaluna trade and investment">
            <a:extLst>
              <a:ext uri="{FF2B5EF4-FFF2-40B4-BE49-F238E27FC236}">
                <a16:creationId xmlns:a16="http://schemas.microsoft.com/office/drawing/2014/main" id="{D9F2695A-34EE-4F2E-88E2-71A1DCF4AB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8840" y="47638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Jobs with ASSOCIATION OF COMMONWEALTH UNIVERSITIES | Guardian Jobs">
            <a:extLst>
              <a:ext uri="{FF2B5EF4-FFF2-40B4-BE49-F238E27FC236}">
                <a16:creationId xmlns:a16="http://schemas.microsoft.com/office/drawing/2014/main" id="{9E0DF202-7729-49A1-AF31-9C81F87397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58380" y="4885486"/>
            <a:ext cx="1720993" cy="8604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DC2C6E0-A9AE-4769-85F8-FFBFAA4F2EC1}"/>
              </a:ext>
            </a:extLst>
          </p:cNvPr>
          <p:cNvSpPr txBox="1"/>
          <p:nvPr/>
        </p:nvSpPr>
        <p:spPr>
          <a:xfrm>
            <a:off x="210774" y="6431225"/>
            <a:ext cx="485912" cy="276999"/>
          </a:xfrm>
          <a:prstGeom prst="rect">
            <a:avLst/>
          </a:prstGeom>
          <a:noFill/>
        </p:spPr>
        <p:txBody>
          <a:bodyPr wrap="square" rtlCol="0">
            <a:spAutoFit/>
          </a:bodyPr>
          <a:lstStyle/>
          <a:p>
            <a:r>
              <a:rPr lang="en-CA" sz="1200" dirty="0">
                <a:latin typeface="+mn-lt"/>
              </a:rPr>
              <a:t>19</a:t>
            </a:r>
            <a:endParaRPr lang="en-US" sz="1200" dirty="0">
              <a:latin typeface="+mn-lt"/>
            </a:endParaRPr>
          </a:p>
        </p:txBody>
      </p:sp>
    </p:spTree>
    <p:extLst>
      <p:ext uri="{BB962C8B-B14F-4D97-AF65-F5344CB8AC3E}">
        <p14:creationId xmlns:p14="http://schemas.microsoft.com/office/powerpoint/2010/main" val="132218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w of test tubes with samples">
            <a:extLst>
              <a:ext uri="{FF2B5EF4-FFF2-40B4-BE49-F238E27FC236}">
                <a16:creationId xmlns:a16="http://schemas.microsoft.com/office/drawing/2014/main" id="{4469B3BA-94A0-468D-AED5-A26189046050}"/>
              </a:ext>
            </a:extLst>
          </p:cNvPr>
          <p:cNvPicPr>
            <a:picLocks noChangeAspect="1"/>
          </p:cNvPicPr>
          <p:nvPr/>
        </p:nvPicPr>
        <p:blipFill rotWithShape="1">
          <a:blip r:embed="rId2"/>
          <a:srcRect l="17069" t="6484" r="23754" b="-1"/>
          <a:stretch/>
        </p:blipFill>
        <p:spPr>
          <a:xfrm>
            <a:off x="2642616" y="10"/>
            <a:ext cx="6501384" cy="6857990"/>
          </a:xfrm>
          <a:prstGeom prst="rect">
            <a:avLst/>
          </a:prstGeom>
        </p:spPr>
      </p:pic>
      <p:sp>
        <p:nvSpPr>
          <p:cNvPr id="19" name="Rectangle 1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327821E-7A97-4F6E-A42E-5834A39B555D}"/>
              </a:ext>
            </a:extLst>
          </p:cNvPr>
          <p:cNvSpPr/>
          <p:nvPr/>
        </p:nvSpPr>
        <p:spPr>
          <a:xfrm>
            <a:off x="210774" y="1581353"/>
            <a:ext cx="3951514" cy="3268520"/>
          </a:xfrm>
          <a:prstGeom prst="rect">
            <a:avLst/>
          </a:prstGeom>
        </p:spPr>
        <p:txBody>
          <a:bodyPr vert="horz" lIns="91440" tIns="45720" rIns="91440" bIns="45720" rtlCol="0" anchor="b">
            <a:normAutofit/>
          </a:bodyPr>
          <a:lstStyle/>
          <a:p>
            <a:pPr algn="r">
              <a:lnSpc>
                <a:spcPct val="90000"/>
              </a:lnSpc>
              <a:spcAft>
                <a:spcPts val="600"/>
              </a:spcAft>
            </a:pPr>
            <a:r>
              <a:rPr lang="en-US" sz="4000" kern="1200" dirty="0">
                <a:latin typeface="+mj-lt"/>
                <a:ea typeface="+mj-ea"/>
                <a:cs typeface="+mj-cs"/>
              </a:rPr>
              <a:t>Why international collaboration?</a:t>
            </a:r>
          </a:p>
          <a:p>
            <a:pPr algn="r">
              <a:lnSpc>
                <a:spcPct val="90000"/>
              </a:lnSpc>
              <a:spcAft>
                <a:spcPts val="600"/>
              </a:spcAft>
            </a:pPr>
            <a:endParaRPr lang="en-US" sz="4000" kern="1200" dirty="0">
              <a:latin typeface="+mj-lt"/>
              <a:ea typeface="+mj-ea"/>
              <a:cs typeface="+mj-cs"/>
            </a:endParaRPr>
          </a:p>
        </p:txBody>
      </p:sp>
      <p:sp>
        <p:nvSpPr>
          <p:cNvPr id="13" name="TextBox 12">
            <a:extLst>
              <a:ext uri="{FF2B5EF4-FFF2-40B4-BE49-F238E27FC236}">
                <a16:creationId xmlns:a16="http://schemas.microsoft.com/office/drawing/2014/main" id="{7CA219BB-5BEE-4184-8E9F-16C1CC352EDA}"/>
              </a:ext>
            </a:extLst>
          </p:cNvPr>
          <p:cNvSpPr txBox="1"/>
          <p:nvPr/>
        </p:nvSpPr>
        <p:spPr>
          <a:xfrm>
            <a:off x="210774" y="6431225"/>
            <a:ext cx="165463" cy="276999"/>
          </a:xfrm>
          <a:prstGeom prst="rect">
            <a:avLst/>
          </a:prstGeom>
          <a:noFill/>
        </p:spPr>
        <p:txBody>
          <a:bodyPr wrap="square" rtlCol="0">
            <a:spAutoFit/>
          </a:bodyPr>
          <a:lstStyle/>
          <a:p>
            <a:r>
              <a:rPr lang="en-CA" sz="1200" dirty="0">
                <a:latin typeface="+mn-lt"/>
              </a:rPr>
              <a:t>2</a:t>
            </a:r>
            <a:endParaRPr lang="en-US" sz="1200" dirty="0">
              <a:latin typeface="+mn-lt"/>
            </a:endParaRPr>
          </a:p>
        </p:txBody>
      </p:sp>
    </p:spTree>
    <p:extLst>
      <p:ext uri="{BB962C8B-B14F-4D97-AF65-F5344CB8AC3E}">
        <p14:creationId xmlns:p14="http://schemas.microsoft.com/office/powerpoint/2010/main" val="257191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at a function&#10;&#10;Description automatically generated with low confidence">
            <a:extLst>
              <a:ext uri="{FF2B5EF4-FFF2-40B4-BE49-F238E27FC236}">
                <a16:creationId xmlns:a16="http://schemas.microsoft.com/office/drawing/2014/main" id="{0EFEFE1B-9917-4C78-B4FE-60AF9E9B50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534" r="-2" b="24179"/>
          <a:stretch/>
        </p:blipFill>
        <p:spPr>
          <a:xfrm>
            <a:off x="3621880" y="-478"/>
            <a:ext cx="5522119" cy="1709928"/>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67F4C9C-EECD-4196-BD35-895B94CA88D8}"/>
              </a:ext>
            </a:extLst>
          </p:cNvPr>
          <p:cNvPicPr>
            <a:picLocks noChangeAspect="1"/>
          </p:cNvPicPr>
          <p:nvPr/>
        </p:nvPicPr>
        <p:blipFill rotWithShape="1">
          <a:blip r:embed="rId3"/>
          <a:srcRect t="18034" r="-2" b="26639"/>
          <a:stretch/>
        </p:blipFill>
        <p:spPr>
          <a:xfrm>
            <a:off x="4186237" y="1709450"/>
            <a:ext cx="4964907" cy="1709930"/>
          </a:xfrm>
          <a:prstGeom prst="rect">
            <a:avLst/>
          </a:prstGeom>
        </p:spPr>
      </p:pic>
      <p:pic>
        <p:nvPicPr>
          <p:cNvPr id="3" name="Picture 2" descr="A group of people standing in a room&#10;&#10;Description automatically generated with medium confidence">
            <a:extLst>
              <a:ext uri="{FF2B5EF4-FFF2-40B4-BE49-F238E27FC236}">
                <a16:creationId xmlns:a16="http://schemas.microsoft.com/office/drawing/2014/main" id="{FBCE221F-D033-4496-9FC7-840F249E01B6}"/>
              </a:ext>
            </a:extLst>
          </p:cNvPr>
          <p:cNvPicPr>
            <a:picLocks noChangeAspect="1"/>
          </p:cNvPicPr>
          <p:nvPr/>
        </p:nvPicPr>
        <p:blipFill rotWithShape="1">
          <a:blip r:embed="rId4"/>
          <a:srcRect t="21158" r="-3" b="19796"/>
          <a:stretch/>
        </p:blipFill>
        <p:spPr>
          <a:xfrm>
            <a:off x="4805461" y="3411479"/>
            <a:ext cx="4338539" cy="1709928"/>
          </a:xfrm>
          <a:prstGeom prst="rect">
            <a:avLst/>
          </a:prstGeom>
        </p:spPr>
      </p:pic>
      <p:pic>
        <p:nvPicPr>
          <p:cNvPr id="6" name="Picture 5" descr="A large group of people sitting in a room&#10;&#10;Description automatically generated with low confidence">
            <a:extLst>
              <a:ext uri="{FF2B5EF4-FFF2-40B4-BE49-F238E27FC236}">
                <a16:creationId xmlns:a16="http://schemas.microsoft.com/office/drawing/2014/main" id="{C7F65ED0-9E0E-4858-969F-487ED36D7D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16" r="1" b="13480"/>
          <a:stretch/>
        </p:blipFill>
        <p:spPr>
          <a:xfrm>
            <a:off x="5379243" y="5121406"/>
            <a:ext cx="3764756" cy="1736594"/>
          </a:xfrm>
          <a:prstGeom prst="rect">
            <a:avLst/>
          </a:prstGeom>
        </p:spPr>
      </p:pic>
      <p:sp>
        <p:nvSpPr>
          <p:cNvPr id="18" name="Freeform 3">
            <a:extLst>
              <a:ext uri="{FF2B5EF4-FFF2-40B4-BE49-F238E27FC236}">
                <a16:creationId xmlns:a16="http://schemas.microsoft.com/office/drawing/2014/main" id="{4F73F8C3-1C4E-4FEF-BDCB-C77DF6C98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
            <a:extLst>
              <a:ext uri="{FF2B5EF4-FFF2-40B4-BE49-F238E27FC236}">
                <a16:creationId xmlns:a16="http://schemas.microsoft.com/office/drawing/2014/main" id="{13D4FE3A-AEE7-42FE-B3CA-9652192CA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058538"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2472A5-FF18-470C-B2AB-2970B9D07F12}"/>
              </a:ext>
            </a:extLst>
          </p:cNvPr>
          <p:cNvSpPr txBox="1"/>
          <p:nvPr/>
        </p:nvSpPr>
        <p:spPr>
          <a:xfrm>
            <a:off x="603504" y="2600325"/>
            <a:ext cx="3711321" cy="2651200"/>
          </a:xfrm>
          <a:prstGeom prst="rect">
            <a:avLst/>
          </a:prstGeom>
        </p:spPr>
        <p:txBody>
          <a:bodyPr vert="horz" lIns="91440" tIns="45720" rIns="91440" bIns="45720" rtlCol="0" anchor="t">
            <a:normAutofit/>
          </a:bodyPr>
          <a:lstStyle/>
          <a:p>
            <a:pPr>
              <a:lnSpc>
                <a:spcPct val="90000"/>
              </a:lnSpc>
              <a:spcAft>
                <a:spcPts val="600"/>
              </a:spcAft>
            </a:pPr>
            <a:r>
              <a:rPr lang="en-US" sz="3600" b="1" kern="1200" dirty="0">
                <a:solidFill>
                  <a:schemeClr val="tx1"/>
                </a:solidFill>
                <a:latin typeface="+mj-lt"/>
                <a:ea typeface="+mj-ea"/>
                <a:cs typeface="+mj-cs"/>
              </a:rPr>
              <a:t>Network and outreach international opportunities</a:t>
            </a:r>
          </a:p>
        </p:txBody>
      </p:sp>
      <p:sp>
        <p:nvSpPr>
          <p:cNvPr id="19" name="TextBox 18">
            <a:extLst>
              <a:ext uri="{FF2B5EF4-FFF2-40B4-BE49-F238E27FC236}">
                <a16:creationId xmlns:a16="http://schemas.microsoft.com/office/drawing/2014/main" id="{DBEBB4F5-2D2E-4A86-82F0-7DE4C5162791}"/>
              </a:ext>
            </a:extLst>
          </p:cNvPr>
          <p:cNvSpPr txBox="1"/>
          <p:nvPr/>
        </p:nvSpPr>
        <p:spPr>
          <a:xfrm>
            <a:off x="210774" y="6431225"/>
            <a:ext cx="392730" cy="276999"/>
          </a:xfrm>
          <a:prstGeom prst="rect">
            <a:avLst/>
          </a:prstGeom>
          <a:noFill/>
        </p:spPr>
        <p:txBody>
          <a:bodyPr wrap="square" rtlCol="0">
            <a:spAutoFit/>
          </a:bodyPr>
          <a:lstStyle/>
          <a:p>
            <a:r>
              <a:rPr lang="en-CA" sz="1200" dirty="0">
                <a:latin typeface="+mn-lt"/>
              </a:rPr>
              <a:t>20</a:t>
            </a:r>
            <a:endParaRPr lang="en-US" sz="1200" dirty="0">
              <a:latin typeface="+mn-lt"/>
            </a:endParaRPr>
          </a:p>
        </p:txBody>
      </p:sp>
    </p:spTree>
    <p:extLst>
      <p:ext uri="{BB962C8B-B14F-4D97-AF65-F5344CB8AC3E}">
        <p14:creationId xmlns:p14="http://schemas.microsoft.com/office/powerpoint/2010/main" val="255416343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ABEA2674-ECA9-40F7-B474-BB34CCC38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51" y="3735015"/>
            <a:ext cx="2725149" cy="1398638"/>
          </a:xfrm>
          <a:prstGeom prst="rect">
            <a:avLst/>
          </a:prstGeom>
        </p:spPr>
      </p:pic>
      <p:grpSp>
        <p:nvGrpSpPr>
          <p:cNvPr id="31" name="Group 30">
            <a:extLst>
              <a:ext uri="{FF2B5EF4-FFF2-40B4-BE49-F238E27FC236}">
                <a16:creationId xmlns:a16="http://schemas.microsoft.com/office/drawing/2014/main" id="{24F48D8E-0E36-4C06-8867-33617CDEA9BA}"/>
              </a:ext>
            </a:extLst>
          </p:cNvPr>
          <p:cNvGrpSpPr/>
          <p:nvPr/>
        </p:nvGrpSpPr>
        <p:grpSpPr>
          <a:xfrm>
            <a:off x="3637329" y="11331"/>
            <a:ext cx="2177765" cy="2130200"/>
            <a:chOff x="-3911226" y="1486562"/>
            <a:chExt cx="2967152" cy="2355534"/>
          </a:xfrm>
        </p:grpSpPr>
        <p:sp>
          <p:nvSpPr>
            <p:cNvPr id="33" name="Rectangle 32">
              <a:extLst>
                <a:ext uri="{FF2B5EF4-FFF2-40B4-BE49-F238E27FC236}">
                  <a16:creationId xmlns:a16="http://schemas.microsoft.com/office/drawing/2014/main" id="{E9AD01B5-6807-4A9E-991B-741AB6BDFD6C}"/>
                </a:ext>
              </a:extLst>
            </p:cNvPr>
            <p:cNvSpPr/>
            <p:nvPr/>
          </p:nvSpPr>
          <p:spPr bwMode="auto">
            <a:xfrm>
              <a:off x="-3911226" y="1486562"/>
              <a:ext cx="2967152" cy="21197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grpSp>
          <p:nvGrpSpPr>
            <p:cNvPr id="35" name="Group 34">
              <a:extLst>
                <a:ext uri="{FF2B5EF4-FFF2-40B4-BE49-F238E27FC236}">
                  <a16:creationId xmlns:a16="http://schemas.microsoft.com/office/drawing/2014/main" id="{4507B0DE-0C1D-411C-AD4C-3AC1CFC3DD81}"/>
                </a:ext>
              </a:extLst>
            </p:cNvPr>
            <p:cNvGrpSpPr/>
            <p:nvPr/>
          </p:nvGrpSpPr>
          <p:grpSpPr>
            <a:xfrm>
              <a:off x="-3765547" y="1486562"/>
              <a:ext cx="2442184" cy="2355534"/>
              <a:chOff x="3870787" y="2409059"/>
              <a:chExt cx="2442184" cy="2355534"/>
            </a:xfrm>
          </p:grpSpPr>
          <p:pic>
            <p:nvPicPr>
              <p:cNvPr id="37" name="Picture 36">
                <a:extLst>
                  <a:ext uri="{FF2B5EF4-FFF2-40B4-BE49-F238E27FC236}">
                    <a16:creationId xmlns:a16="http://schemas.microsoft.com/office/drawing/2014/main" id="{EDEC2829-90A5-47FF-AF41-AFA4BBA88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0678" y="3204178"/>
                <a:ext cx="1753294" cy="489927"/>
              </a:xfrm>
              <a:prstGeom prst="rect">
                <a:avLst/>
              </a:prstGeom>
            </p:spPr>
          </p:pic>
          <p:sp>
            <p:nvSpPr>
              <p:cNvPr id="45" name="TextBox 44">
                <a:extLst>
                  <a:ext uri="{FF2B5EF4-FFF2-40B4-BE49-F238E27FC236}">
                    <a16:creationId xmlns:a16="http://schemas.microsoft.com/office/drawing/2014/main" id="{E9C533DF-419B-4FF2-8E4F-814258EB46BF}"/>
                  </a:ext>
                </a:extLst>
              </p:cNvPr>
              <p:cNvSpPr txBox="1"/>
              <p:nvPr/>
            </p:nvSpPr>
            <p:spPr>
              <a:xfrm>
                <a:off x="3870787" y="2409059"/>
                <a:ext cx="2295156" cy="850833"/>
              </a:xfrm>
              <a:prstGeom prst="rect">
                <a:avLst/>
              </a:prstGeom>
              <a:noFill/>
            </p:spPr>
            <p:txBody>
              <a:bodyPr wrap="square" rtlCol="0">
                <a:spAutoFit/>
              </a:bodyPr>
              <a:lstStyle/>
              <a:p>
                <a:pPr algn="ctr"/>
                <a:r>
                  <a:rPr lang="en-US" sz="1100" b="1" dirty="0">
                    <a:effectLst>
                      <a:outerShdw blurRad="38100" dist="38100" dir="2700000" algn="tl">
                        <a:srgbClr val="000000">
                          <a:alpha val="43137"/>
                        </a:srgbClr>
                      </a:outerShdw>
                    </a:effectLst>
                    <a:latin typeface="+mn-lt"/>
                  </a:rPr>
                  <a:t>Canada strengthens ties to global science with new funding for EU research collaboration</a:t>
                </a:r>
              </a:p>
            </p:txBody>
          </p:sp>
          <p:sp>
            <p:nvSpPr>
              <p:cNvPr id="47" name="TextBox 46">
                <a:extLst>
                  <a:ext uri="{FF2B5EF4-FFF2-40B4-BE49-F238E27FC236}">
                    <a16:creationId xmlns:a16="http://schemas.microsoft.com/office/drawing/2014/main" id="{3317AE97-2934-48C9-A3B0-66B379AFFDA4}"/>
                  </a:ext>
                </a:extLst>
              </p:cNvPr>
              <p:cNvSpPr txBox="1"/>
              <p:nvPr/>
            </p:nvSpPr>
            <p:spPr>
              <a:xfrm>
                <a:off x="4035220" y="3709560"/>
                <a:ext cx="2277751" cy="1055033"/>
              </a:xfrm>
              <a:prstGeom prst="rect">
                <a:avLst/>
              </a:prstGeom>
              <a:noFill/>
            </p:spPr>
            <p:txBody>
              <a:bodyPr wrap="square" rtlCol="0">
                <a:spAutoFit/>
              </a:bodyPr>
              <a:lstStyle/>
              <a:p>
                <a:pPr algn="just"/>
                <a:r>
                  <a:rPr lang="en-US" sz="800" dirty="0">
                    <a:latin typeface="+mn-lt"/>
                    <a:ea typeface="Tahoma" panose="020B0604030504040204" pitchFamily="34" charset="0"/>
                    <a:cs typeface="Tahoma" panose="020B0604030504040204" pitchFamily="34" charset="0"/>
                  </a:rPr>
                  <a:t>“I'm absolutely thrilled that (the Canadian government) is finally taking this seriously”, said Leroux, who moderated an event last December, </a:t>
                </a:r>
                <a:r>
                  <a:rPr lang="en-US" sz="800" b="1" dirty="0">
                    <a:latin typeface="+mn-lt"/>
                    <a:ea typeface="Tahoma" panose="020B0604030504040204" pitchFamily="34" charset="0"/>
                    <a:cs typeface="Tahoma" panose="020B0604030504040204" pitchFamily="34" charset="0"/>
                  </a:rPr>
                  <a:t>hosted by Concordia International</a:t>
                </a:r>
                <a:r>
                  <a:rPr lang="en-US" sz="800" dirty="0">
                    <a:latin typeface="+mn-lt"/>
                    <a:ea typeface="Tahoma" panose="020B0604030504040204" pitchFamily="34" charset="0"/>
                    <a:cs typeface="Tahoma" panose="020B0604030504040204" pitchFamily="34" charset="0"/>
                  </a:rPr>
                  <a:t>, on the future of Canada-EU scientific collaboration</a:t>
                </a:r>
              </a:p>
            </p:txBody>
          </p:sp>
        </p:grpSp>
      </p:grpSp>
      <p:pic>
        <p:nvPicPr>
          <p:cNvPr id="30" name="Picture 29">
            <a:extLst>
              <a:ext uri="{FF2B5EF4-FFF2-40B4-BE49-F238E27FC236}">
                <a16:creationId xmlns:a16="http://schemas.microsoft.com/office/drawing/2014/main" id="{D9427748-D4D7-4C4D-BF0A-5C689DD923A7}"/>
              </a:ext>
            </a:extLst>
          </p:cNvPr>
          <p:cNvPicPr>
            <a:picLocks noChangeAspect="1"/>
          </p:cNvPicPr>
          <p:nvPr/>
        </p:nvPicPr>
        <p:blipFill rotWithShape="1">
          <a:blip r:embed="rId4">
            <a:extLst>
              <a:ext uri="{28A0092B-C50C-407E-A947-70E740481C1C}">
                <a14:useLocalDpi xmlns:a14="http://schemas.microsoft.com/office/drawing/2010/main" val="0"/>
              </a:ext>
            </a:extLst>
          </a:blip>
          <a:srcRect l="2711" t="6306"/>
          <a:stretch/>
        </p:blipFill>
        <p:spPr>
          <a:xfrm>
            <a:off x="27142" y="5133653"/>
            <a:ext cx="3938469" cy="1629185"/>
          </a:xfrm>
          <a:prstGeom prst="rect">
            <a:avLst/>
          </a:prstGeom>
        </p:spPr>
      </p:pic>
      <p:sp>
        <p:nvSpPr>
          <p:cNvPr id="39" name="Freeform: Shape 31">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846" y="2385781"/>
            <a:ext cx="5082153" cy="4451890"/>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41" name="Freeform: Shape 33">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581" y="2499512"/>
            <a:ext cx="4968420" cy="4338157"/>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3" name="Oval 35">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901" y="2144795"/>
            <a:ext cx="3429000" cy="3429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8" name="Freeform: Shape 37">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5771" y="2247665"/>
            <a:ext cx="3223260" cy="322326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0" name="Freeform: Shape 39">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866591" cy="3634148"/>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762824" cy="3538985"/>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4" name="Freeform: Shape 43">
            <a:extLst>
              <a:ext uri="{FF2B5EF4-FFF2-40B4-BE49-F238E27FC236}">
                <a16:creationId xmlns:a16="http://schemas.microsoft.com/office/drawing/2014/main" id="{2F6B32C1-BA91-470A-8C1B-33264F8B2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371" y="0"/>
            <a:ext cx="3698163" cy="2672696"/>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459570ED-BE4C-49E8-86BC-A81140CFE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5831" y="0"/>
            <a:ext cx="3559705" cy="2534238"/>
          </a:xfrm>
          <a:custGeom>
            <a:avLst/>
            <a:gdLst>
              <a:gd name="connsiteX0" fmla="*/ 5102 w 4277711"/>
              <a:gd name="connsiteY0" fmla="*/ 0 h 3045402"/>
              <a:gd name="connsiteX1" fmla="*/ 4277711 w 4277711"/>
              <a:gd name="connsiteY1" fmla="*/ 0 h 3045402"/>
              <a:gd name="connsiteX2" fmla="*/ 4277711 w 4277711"/>
              <a:gd name="connsiteY2" fmla="*/ 2723810 h 3045402"/>
              <a:gd name="connsiteX3" fmla="*/ 4090449 w 4277711"/>
              <a:gd name="connsiteY3" fmla="*/ 2814019 h 3045402"/>
              <a:gd name="connsiteX4" fmla="*/ 2944368 w 4277711"/>
              <a:gd name="connsiteY4" fmla="*/ 3045402 h 3045402"/>
              <a:gd name="connsiteX5" fmla="*/ 0 w 4277711"/>
              <a:gd name="connsiteY5" fmla="*/ 101034 h 3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6" name="Picture 25">
            <a:extLst>
              <a:ext uri="{FF2B5EF4-FFF2-40B4-BE49-F238E27FC236}">
                <a16:creationId xmlns:a16="http://schemas.microsoft.com/office/drawing/2014/main" id="{01C91F18-D614-4A45-8606-8B4C14A6C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797" y="2965462"/>
            <a:ext cx="2158764" cy="2034093"/>
          </a:xfrm>
          <a:prstGeom prst="rect">
            <a:avLst/>
          </a:prstGeom>
        </p:spPr>
      </p:pic>
      <p:pic>
        <p:nvPicPr>
          <p:cNvPr id="28" name="Picture 27">
            <a:extLst>
              <a:ext uri="{FF2B5EF4-FFF2-40B4-BE49-F238E27FC236}">
                <a16:creationId xmlns:a16="http://schemas.microsoft.com/office/drawing/2014/main" id="{C2E0443D-8B9F-4046-8F55-B13D73AFEA72}"/>
              </a:ext>
            </a:extLst>
          </p:cNvPr>
          <p:cNvPicPr>
            <a:picLocks noChangeAspect="1"/>
          </p:cNvPicPr>
          <p:nvPr/>
        </p:nvPicPr>
        <p:blipFill rotWithShape="1">
          <a:blip r:embed="rId6">
            <a:extLst>
              <a:ext uri="{28A0092B-C50C-407E-A947-70E740481C1C}">
                <a14:useLocalDpi xmlns:a14="http://schemas.microsoft.com/office/drawing/2010/main" val="0"/>
              </a:ext>
            </a:extLst>
          </a:blip>
          <a:srcRect l="11910" t="3476" r="7873" b="23420"/>
          <a:stretch/>
        </p:blipFill>
        <p:spPr>
          <a:xfrm>
            <a:off x="45975" y="11331"/>
            <a:ext cx="2029145" cy="1562470"/>
          </a:xfrm>
          <a:prstGeom prst="rect">
            <a:avLst/>
          </a:prstGeom>
        </p:spPr>
      </p:pic>
      <p:pic>
        <p:nvPicPr>
          <p:cNvPr id="29" name="Picture 28">
            <a:extLst>
              <a:ext uri="{FF2B5EF4-FFF2-40B4-BE49-F238E27FC236}">
                <a16:creationId xmlns:a16="http://schemas.microsoft.com/office/drawing/2014/main" id="{FE680345-E722-402C-BEB9-55CB6EA664DD}"/>
              </a:ext>
            </a:extLst>
          </p:cNvPr>
          <p:cNvPicPr>
            <a:picLocks noChangeAspect="1"/>
          </p:cNvPicPr>
          <p:nvPr/>
        </p:nvPicPr>
        <p:blipFill rotWithShape="1">
          <a:blip r:embed="rId7">
            <a:extLst>
              <a:ext uri="{28A0092B-C50C-407E-A947-70E740481C1C}">
                <a14:useLocalDpi xmlns:a14="http://schemas.microsoft.com/office/drawing/2010/main" val="0"/>
              </a:ext>
            </a:extLst>
          </a:blip>
          <a:srcRect l="4663" r="18141" b="13258"/>
          <a:stretch/>
        </p:blipFill>
        <p:spPr>
          <a:xfrm>
            <a:off x="576052" y="1471290"/>
            <a:ext cx="1975756" cy="1722353"/>
          </a:xfrm>
          <a:prstGeom prst="rect">
            <a:avLst/>
          </a:prstGeom>
        </p:spPr>
      </p:pic>
      <p:pic>
        <p:nvPicPr>
          <p:cNvPr id="49" name="Picture 48">
            <a:extLst>
              <a:ext uri="{FF2B5EF4-FFF2-40B4-BE49-F238E27FC236}">
                <a16:creationId xmlns:a16="http://schemas.microsoft.com/office/drawing/2014/main" id="{37A58BEE-0FD0-4A09-ABC5-C2BD97A0FDE1}"/>
              </a:ext>
            </a:extLst>
          </p:cNvPr>
          <p:cNvPicPr>
            <a:picLocks noChangeAspect="1"/>
          </p:cNvPicPr>
          <p:nvPr/>
        </p:nvPicPr>
        <p:blipFill rotWithShape="1">
          <a:blip r:embed="rId8">
            <a:extLst>
              <a:ext uri="{28A0092B-C50C-407E-A947-70E740481C1C}">
                <a14:useLocalDpi xmlns:a14="http://schemas.microsoft.com/office/drawing/2010/main" val="0"/>
              </a:ext>
            </a:extLst>
          </a:blip>
          <a:srcRect t="-1" b="3100"/>
          <a:stretch/>
        </p:blipFill>
        <p:spPr>
          <a:xfrm>
            <a:off x="6700590" y="11331"/>
            <a:ext cx="2224975" cy="2128492"/>
          </a:xfrm>
          <a:prstGeom prst="rect">
            <a:avLst/>
          </a:prstGeom>
        </p:spPr>
      </p:pic>
      <p:grpSp>
        <p:nvGrpSpPr>
          <p:cNvPr id="2" name="Group 1">
            <a:extLst>
              <a:ext uri="{FF2B5EF4-FFF2-40B4-BE49-F238E27FC236}">
                <a16:creationId xmlns:a16="http://schemas.microsoft.com/office/drawing/2014/main" id="{4B730637-757A-4608-9867-4ADB06891F4A}"/>
              </a:ext>
            </a:extLst>
          </p:cNvPr>
          <p:cNvGrpSpPr/>
          <p:nvPr/>
        </p:nvGrpSpPr>
        <p:grpSpPr>
          <a:xfrm>
            <a:off x="5776094" y="3130191"/>
            <a:ext cx="3040715" cy="2535092"/>
            <a:chOff x="5884286" y="3808444"/>
            <a:chExt cx="3040715" cy="2535092"/>
          </a:xfrm>
        </p:grpSpPr>
        <p:pic>
          <p:nvPicPr>
            <p:cNvPr id="24" name="Picture 23">
              <a:extLst>
                <a:ext uri="{FF2B5EF4-FFF2-40B4-BE49-F238E27FC236}">
                  <a16:creationId xmlns:a16="http://schemas.microsoft.com/office/drawing/2014/main" id="{8FF8ABDC-1E62-4391-8395-96893F1E523F}"/>
                </a:ext>
              </a:extLst>
            </p:cNvPr>
            <p:cNvPicPr>
              <a:picLocks noChangeAspect="1"/>
            </p:cNvPicPr>
            <p:nvPr/>
          </p:nvPicPr>
          <p:blipFill rotWithShape="1">
            <a:blip r:embed="rId9">
              <a:extLst>
                <a:ext uri="{28A0092B-C50C-407E-A947-70E740481C1C}">
                  <a14:useLocalDpi xmlns:a14="http://schemas.microsoft.com/office/drawing/2010/main" val="0"/>
                </a:ext>
              </a:extLst>
            </a:blip>
            <a:srcRect b="87857"/>
            <a:stretch/>
          </p:blipFill>
          <p:spPr>
            <a:xfrm>
              <a:off x="5894771" y="3808444"/>
              <a:ext cx="3030230" cy="376861"/>
            </a:xfrm>
            <a:prstGeom prst="rect">
              <a:avLst/>
            </a:prstGeom>
          </p:spPr>
        </p:pic>
        <p:pic>
          <p:nvPicPr>
            <p:cNvPr id="51" name="Picture 50">
              <a:extLst>
                <a:ext uri="{FF2B5EF4-FFF2-40B4-BE49-F238E27FC236}">
                  <a16:creationId xmlns:a16="http://schemas.microsoft.com/office/drawing/2014/main" id="{D23E191C-8DC1-4836-9A72-FA72642EF9C1}"/>
                </a:ext>
              </a:extLst>
            </p:cNvPr>
            <p:cNvPicPr>
              <a:picLocks noChangeAspect="1"/>
            </p:cNvPicPr>
            <p:nvPr/>
          </p:nvPicPr>
          <p:blipFill rotWithShape="1">
            <a:blip r:embed="rId9">
              <a:extLst>
                <a:ext uri="{28A0092B-C50C-407E-A947-70E740481C1C}">
                  <a14:useLocalDpi xmlns:a14="http://schemas.microsoft.com/office/drawing/2010/main" val="0"/>
                </a:ext>
              </a:extLst>
            </a:blip>
            <a:srcRect t="28050" b="1221"/>
            <a:stretch/>
          </p:blipFill>
          <p:spPr>
            <a:xfrm>
              <a:off x="5884286" y="4148414"/>
              <a:ext cx="3030230" cy="2195122"/>
            </a:xfrm>
            <a:prstGeom prst="rect">
              <a:avLst/>
            </a:prstGeom>
          </p:spPr>
        </p:pic>
      </p:grpSp>
      <p:grpSp>
        <p:nvGrpSpPr>
          <p:cNvPr id="12" name="Group 11">
            <a:extLst>
              <a:ext uri="{FF2B5EF4-FFF2-40B4-BE49-F238E27FC236}">
                <a16:creationId xmlns:a16="http://schemas.microsoft.com/office/drawing/2014/main" id="{A1E34134-7E4F-4F2C-B5F0-B55F95120F0D}"/>
              </a:ext>
            </a:extLst>
          </p:cNvPr>
          <p:cNvGrpSpPr/>
          <p:nvPr/>
        </p:nvGrpSpPr>
        <p:grpSpPr>
          <a:xfrm>
            <a:off x="4682636" y="5936875"/>
            <a:ext cx="4419011" cy="750007"/>
            <a:chOff x="-1922236" y="1431074"/>
            <a:chExt cx="5368916" cy="943517"/>
          </a:xfrm>
        </p:grpSpPr>
        <p:pic>
          <p:nvPicPr>
            <p:cNvPr id="4" name="Picture 3" descr="Text&#10;&#10;Description automatically generated with medium confidence">
              <a:extLst>
                <a:ext uri="{FF2B5EF4-FFF2-40B4-BE49-F238E27FC236}">
                  <a16:creationId xmlns:a16="http://schemas.microsoft.com/office/drawing/2014/main" id="{7D866A58-2A93-48B8-B2FD-344BE7060EE6}"/>
                </a:ext>
              </a:extLst>
            </p:cNvPr>
            <p:cNvPicPr>
              <a:picLocks noChangeAspect="1"/>
            </p:cNvPicPr>
            <p:nvPr/>
          </p:nvPicPr>
          <p:blipFill>
            <a:blip r:embed="rId10"/>
            <a:stretch>
              <a:fillRect/>
            </a:stretch>
          </p:blipFill>
          <p:spPr>
            <a:xfrm>
              <a:off x="-1922236" y="1431074"/>
              <a:ext cx="1280488" cy="943517"/>
            </a:xfrm>
            <a:prstGeom prst="rect">
              <a:avLst/>
            </a:prstGeom>
          </p:spPr>
        </p:pic>
        <p:pic>
          <p:nvPicPr>
            <p:cNvPr id="11" name="Picture 10" descr="Text&#10;&#10;Description automatically generated">
              <a:extLst>
                <a:ext uri="{FF2B5EF4-FFF2-40B4-BE49-F238E27FC236}">
                  <a16:creationId xmlns:a16="http://schemas.microsoft.com/office/drawing/2014/main" id="{22694CFA-0601-4DBC-89D0-DFE1AF77D166}"/>
                </a:ext>
              </a:extLst>
            </p:cNvPr>
            <p:cNvPicPr>
              <a:picLocks noChangeAspect="1"/>
            </p:cNvPicPr>
            <p:nvPr/>
          </p:nvPicPr>
          <p:blipFill rotWithShape="1">
            <a:blip r:embed="rId11"/>
            <a:srcRect t="1" b="6479"/>
            <a:stretch/>
          </p:blipFill>
          <p:spPr>
            <a:xfrm>
              <a:off x="-636415" y="1442216"/>
              <a:ext cx="4083095" cy="932375"/>
            </a:xfrm>
            <a:prstGeom prst="rect">
              <a:avLst/>
            </a:prstGeom>
          </p:spPr>
        </p:pic>
      </p:grpSp>
      <p:sp>
        <p:nvSpPr>
          <p:cNvPr id="52" name="TextBox 51">
            <a:extLst>
              <a:ext uri="{FF2B5EF4-FFF2-40B4-BE49-F238E27FC236}">
                <a16:creationId xmlns:a16="http://schemas.microsoft.com/office/drawing/2014/main" id="{9A191F7E-5541-41AA-8417-836689DE5FDC}"/>
              </a:ext>
            </a:extLst>
          </p:cNvPr>
          <p:cNvSpPr txBox="1"/>
          <p:nvPr/>
        </p:nvSpPr>
        <p:spPr>
          <a:xfrm>
            <a:off x="54518" y="6596137"/>
            <a:ext cx="447501" cy="276999"/>
          </a:xfrm>
          <a:prstGeom prst="rect">
            <a:avLst/>
          </a:prstGeom>
          <a:noFill/>
        </p:spPr>
        <p:txBody>
          <a:bodyPr wrap="square" rtlCol="0">
            <a:spAutoFit/>
          </a:bodyPr>
          <a:lstStyle/>
          <a:p>
            <a:r>
              <a:rPr lang="en-CA" sz="1200" dirty="0">
                <a:latin typeface="+mn-lt"/>
              </a:rPr>
              <a:t>21</a:t>
            </a:r>
            <a:endParaRPr lang="en-US" sz="1200" dirty="0">
              <a:latin typeface="+mn-lt"/>
            </a:endParaRPr>
          </a:p>
        </p:txBody>
      </p:sp>
    </p:spTree>
    <p:extLst>
      <p:ext uri="{BB962C8B-B14F-4D97-AF65-F5344CB8AC3E}">
        <p14:creationId xmlns:p14="http://schemas.microsoft.com/office/powerpoint/2010/main" val="3335721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2955" y="1122302"/>
            <a:ext cx="5370815" cy="5735697"/>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325"/>
          <a:stretch/>
        </p:blipFill>
        <p:spPr>
          <a:xfrm flipH="1">
            <a:off x="0" y="1122301"/>
            <a:ext cx="9144000" cy="5750526"/>
          </a:xfrm>
          <a:prstGeom prst="rect">
            <a:avLst/>
          </a:prstGeom>
        </p:spPr>
      </p:pic>
      <p:sp>
        <p:nvSpPr>
          <p:cNvPr id="6" name="TextBox 5">
            <a:extLst>
              <a:ext uri="{FF2B5EF4-FFF2-40B4-BE49-F238E27FC236}">
                <a16:creationId xmlns:a16="http://schemas.microsoft.com/office/drawing/2014/main" id="{3AC3C6DB-726F-46A9-8AA2-346BF839D00B}"/>
              </a:ext>
            </a:extLst>
          </p:cNvPr>
          <p:cNvSpPr txBox="1"/>
          <p:nvPr/>
        </p:nvSpPr>
        <p:spPr>
          <a:xfrm>
            <a:off x="568701" y="3024728"/>
            <a:ext cx="3604497" cy="972836"/>
          </a:xfrm>
          <a:prstGeom prst="rect">
            <a:avLst/>
          </a:prstGeom>
        </p:spPr>
        <p:txBody>
          <a:bodyPr vert="horz" lIns="91440" tIns="45720" rIns="91440" bIns="45720" rtlCol="0" anchor="t">
            <a:normAutofit/>
          </a:bodyPr>
          <a:lstStyle/>
          <a:p>
            <a:pPr>
              <a:lnSpc>
                <a:spcPct val="90000"/>
              </a:lnSpc>
              <a:spcAft>
                <a:spcPts val="600"/>
              </a:spcAft>
            </a:pPr>
            <a:r>
              <a:rPr lang="en-US" sz="4800" kern="1200" dirty="0">
                <a:solidFill>
                  <a:srgbClr val="000000"/>
                </a:solidFill>
                <a:latin typeface="+mj-lt"/>
                <a:ea typeface="+mj-ea"/>
                <a:cs typeface="+mj-cs"/>
              </a:rPr>
              <a:t>Contacts</a:t>
            </a:r>
          </a:p>
        </p:txBody>
      </p:sp>
      <p:sp>
        <p:nvSpPr>
          <p:cNvPr id="2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441" y="1608355"/>
            <a:ext cx="4570559" cy="5249645"/>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8" name="Graphic 17" descr="Receiver">
            <a:extLst>
              <a:ext uri="{FF2B5EF4-FFF2-40B4-BE49-F238E27FC236}">
                <a16:creationId xmlns:a16="http://schemas.microsoft.com/office/drawing/2014/main" id="{0AFE8995-DCE3-4E17-9002-265D237224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4681" y="2708150"/>
            <a:ext cx="3463967" cy="3463967"/>
          </a:xfrm>
          <a:prstGeom prst="rect">
            <a:avLst/>
          </a:prstGeom>
        </p:spPr>
      </p:pic>
      <p:sp>
        <p:nvSpPr>
          <p:cNvPr id="15" name="TextBox 14">
            <a:extLst>
              <a:ext uri="{FF2B5EF4-FFF2-40B4-BE49-F238E27FC236}">
                <a16:creationId xmlns:a16="http://schemas.microsoft.com/office/drawing/2014/main" id="{9AF03182-B4FD-4641-9D28-6B3F749E3465}"/>
              </a:ext>
            </a:extLst>
          </p:cNvPr>
          <p:cNvSpPr txBox="1"/>
          <p:nvPr/>
        </p:nvSpPr>
        <p:spPr>
          <a:xfrm>
            <a:off x="210774" y="6431225"/>
            <a:ext cx="357927" cy="276999"/>
          </a:xfrm>
          <a:prstGeom prst="rect">
            <a:avLst/>
          </a:prstGeom>
          <a:noFill/>
        </p:spPr>
        <p:txBody>
          <a:bodyPr wrap="square" rtlCol="0">
            <a:spAutoFit/>
          </a:bodyPr>
          <a:lstStyle/>
          <a:p>
            <a:r>
              <a:rPr lang="en-CA" sz="1200" dirty="0">
                <a:latin typeface="+mn-lt"/>
              </a:rPr>
              <a:t>22</a:t>
            </a:r>
            <a:endParaRPr lang="en-US" sz="1200" dirty="0">
              <a:latin typeface="+mn-lt"/>
            </a:endParaRPr>
          </a:p>
        </p:txBody>
      </p:sp>
    </p:spTree>
    <p:extLst>
      <p:ext uri="{BB962C8B-B14F-4D97-AF65-F5344CB8AC3E}">
        <p14:creationId xmlns:p14="http://schemas.microsoft.com/office/powerpoint/2010/main" val="69472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6ED2DC-E994-45FF-8E03-79988C798B97}"/>
              </a:ext>
            </a:extLst>
          </p:cNvPr>
          <p:cNvSpPr txBox="1"/>
          <p:nvPr/>
        </p:nvSpPr>
        <p:spPr>
          <a:xfrm>
            <a:off x="3071718" y="512596"/>
            <a:ext cx="2825453" cy="646331"/>
          </a:xfrm>
          <a:prstGeom prst="rect">
            <a:avLst/>
          </a:prstGeom>
          <a:noFill/>
        </p:spPr>
        <p:txBody>
          <a:bodyPr wrap="none" rtlCol="0">
            <a:spAutoFit/>
          </a:bodyPr>
          <a:lstStyle/>
          <a:p>
            <a:r>
              <a:rPr lang="en-CA" sz="3600" dirty="0">
                <a:latin typeface="+mn-lt"/>
              </a:rPr>
              <a:t>Main contacts</a:t>
            </a:r>
          </a:p>
        </p:txBody>
      </p:sp>
      <p:pic>
        <p:nvPicPr>
          <p:cNvPr id="5" name="Picture 4" descr="A person in a blue shirt&#10;&#10;Description automatically generated with medium confidence">
            <a:extLst>
              <a:ext uri="{FF2B5EF4-FFF2-40B4-BE49-F238E27FC236}">
                <a16:creationId xmlns:a16="http://schemas.microsoft.com/office/drawing/2014/main" id="{52E1E9F0-0052-4975-A344-E72DA3422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863" y="2180787"/>
            <a:ext cx="1438098" cy="1650218"/>
          </a:xfrm>
          <a:prstGeom prst="rect">
            <a:avLst/>
          </a:prstGeom>
        </p:spPr>
      </p:pic>
      <p:pic>
        <p:nvPicPr>
          <p:cNvPr id="6" name="Picture 5" descr="A person with long hair&#10;&#10;Description automatically generated with medium confidence">
            <a:extLst>
              <a:ext uri="{FF2B5EF4-FFF2-40B4-BE49-F238E27FC236}">
                <a16:creationId xmlns:a16="http://schemas.microsoft.com/office/drawing/2014/main" id="{8E59EFDB-F71F-429E-970A-84BDCC45B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85" y="2164420"/>
            <a:ext cx="1374709" cy="1649650"/>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9BDCC9C2-17E5-4403-8E84-C670D9581B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879"/>
          <a:stretch/>
        </p:blipFill>
        <p:spPr>
          <a:xfrm>
            <a:off x="7362080" y="2153605"/>
            <a:ext cx="1519946" cy="1777235"/>
          </a:xfrm>
          <a:prstGeom prst="rect">
            <a:avLst/>
          </a:prstGeom>
        </p:spPr>
      </p:pic>
      <p:sp>
        <p:nvSpPr>
          <p:cNvPr id="8" name="TextBox 7">
            <a:extLst>
              <a:ext uri="{FF2B5EF4-FFF2-40B4-BE49-F238E27FC236}">
                <a16:creationId xmlns:a16="http://schemas.microsoft.com/office/drawing/2014/main" id="{C7724C89-9B08-4C94-A0DF-F04812C3656D}"/>
              </a:ext>
            </a:extLst>
          </p:cNvPr>
          <p:cNvSpPr txBox="1"/>
          <p:nvPr/>
        </p:nvSpPr>
        <p:spPr>
          <a:xfrm>
            <a:off x="86194" y="3865946"/>
            <a:ext cx="2435293" cy="246221"/>
          </a:xfrm>
          <a:prstGeom prst="rect">
            <a:avLst/>
          </a:prstGeom>
          <a:noFill/>
        </p:spPr>
        <p:txBody>
          <a:bodyPr wrap="square">
            <a:spAutoFit/>
          </a:bodyPr>
          <a:lstStyle/>
          <a:p>
            <a:r>
              <a:rPr lang="en-CA" sz="1000" dirty="0">
                <a:solidFill>
                  <a:schemeClr val="accent1"/>
                </a:solidFill>
                <a:latin typeface="+mn-lt"/>
              </a:rPr>
              <a:t>director.international@concordia.ca</a:t>
            </a:r>
          </a:p>
        </p:txBody>
      </p:sp>
      <p:sp>
        <p:nvSpPr>
          <p:cNvPr id="9" name="TextBox 8">
            <a:extLst>
              <a:ext uri="{FF2B5EF4-FFF2-40B4-BE49-F238E27FC236}">
                <a16:creationId xmlns:a16="http://schemas.microsoft.com/office/drawing/2014/main" id="{2F21A004-709A-432D-BC34-5485C2073A99}"/>
              </a:ext>
            </a:extLst>
          </p:cNvPr>
          <p:cNvSpPr txBox="1"/>
          <p:nvPr/>
        </p:nvSpPr>
        <p:spPr>
          <a:xfrm>
            <a:off x="2755535" y="3854536"/>
            <a:ext cx="1792533" cy="246221"/>
          </a:xfrm>
          <a:prstGeom prst="rect">
            <a:avLst/>
          </a:prstGeom>
          <a:noFill/>
        </p:spPr>
        <p:txBody>
          <a:bodyPr wrap="square">
            <a:spAutoFit/>
          </a:bodyPr>
          <a:lstStyle/>
          <a:p>
            <a:r>
              <a:rPr lang="en-CA" sz="1000" dirty="0">
                <a:solidFill>
                  <a:schemeClr val="accent1"/>
                </a:solidFill>
                <a:latin typeface="+mn-lt"/>
              </a:rPr>
              <a:t>julio.sevilla@concordia.ca</a:t>
            </a:r>
          </a:p>
        </p:txBody>
      </p:sp>
      <p:pic>
        <p:nvPicPr>
          <p:cNvPr id="10" name="Picture 9" descr="A person in a suit&#10;&#10;Description automatically generated with medium confidence">
            <a:extLst>
              <a:ext uri="{FF2B5EF4-FFF2-40B4-BE49-F238E27FC236}">
                <a16:creationId xmlns:a16="http://schemas.microsoft.com/office/drawing/2014/main" id="{E93339A5-FB45-4B7F-A2EB-B7131E98A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922" y="105367"/>
            <a:ext cx="1405250" cy="1698156"/>
          </a:xfrm>
          <a:prstGeom prst="rect">
            <a:avLst/>
          </a:prstGeom>
        </p:spPr>
      </p:pic>
      <p:sp>
        <p:nvSpPr>
          <p:cNvPr id="11" name="TextBox 10">
            <a:extLst>
              <a:ext uri="{FF2B5EF4-FFF2-40B4-BE49-F238E27FC236}">
                <a16:creationId xmlns:a16="http://schemas.microsoft.com/office/drawing/2014/main" id="{67D8C4FA-27DE-448E-BE70-532EDA314139}"/>
              </a:ext>
            </a:extLst>
          </p:cNvPr>
          <p:cNvSpPr txBox="1"/>
          <p:nvPr/>
        </p:nvSpPr>
        <p:spPr>
          <a:xfrm>
            <a:off x="7145152" y="3884364"/>
            <a:ext cx="2041236" cy="246221"/>
          </a:xfrm>
          <a:prstGeom prst="rect">
            <a:avLst/>
          </a:prstGeom>
          <a:noFill/>
        </p:spPr>
        <p:txBody>
          <a:bodyPr wrap="square">
            <a:spAutoFit/>
          </a:bodyPr>
          <a:lstStyle/>
          <a:p>
            <a:r>
              <a:rPr lang="en-CA" sz="1000" dirty="0">
                <a:solidFill>
                  <a:schemeClr val="accent1"/>
                </a:solidFill>
                <a:latin typeface="+mn-lt"/>
              </a:rPr>
              <a:t>immigration.vpfdi@concordia.ca</a:t>
            </a:r>
          </a:p>
        </p:txBody>
      </p:sp>
      <p:pic>
        <p:nvPicPr>
          <p:cNvPr id="12" name="Picture 11" descr="Graphical user interface, application&#10;&#10;Description automatically generated">
            <a:extLst>
              <a:ext uri="{FF2B5EF4-FFF2-40B4-BE49-F238E27FC236}">
                <a16:creationId xmlns:a16="http://schemas.microsoft.com/office/drawing/2014/main" id="{F687BCF2-149E-4FB5-B6FF-CAEE8CA1A8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301" y="4556905"/>
            <a:ext cx="1627347" cy="1917254"/>
          </a:xfrm>
          <a:prstGeom prst="rect">
            <a:avLst/>
          </a:prstGeom>
        </p:spPr>
      </p:pic>
      <p:sp>
        <p:nvSpPr>
          <p:cNvPr id="13" name="TextBox 12">
            <a:extLst>
              <a:ext uri="{FF2B5EF4-FFF2-40B4-BE49-F238E27FC236}">
                <a16:creationId xmlns:a16="http://schemas.microsoft.com/office/drawing/2014/main" id="{9F465C01-BFD1-489E-AE6C-EE1AC7631BD8}"/>
              </a:ext>
            </a:extLst>
          </p:cNvPr>
          <p:cNvSpPr txBox="1"/>
          <p:nvPr/>
        </p:nvSpPr>
        <p:spPr>
          <a:xfrm>
            <a:off x="4089338" y="6537722"/>
            <a:ext cx="1878635" cy="246221"/>
          </a:xfrm>
          <a:prstGeom prst="rect">
            <a:avLst/>
          </a:prstGeom>
          <a:noFill/>
        </p:spPr>
        <p:txBody>
          <a:bodyPr wrap="square">
            <a:spAutoFit/>
          </a:bodyPr>
          <a:lstStyle>
            <a:defPPr>
              <a:defRPr lang="en-US"/>
            </a:defPPr>
          </a:lstStyle>
          <a:p>
            <a:r>
              <a:rPr lang="en-CA" sz="1000" dirty="0">
                <a:solidFill>
                  <a:schemeClr val="accent1"/>
                </a:solidFill>
                <a:latin typeface="+mn-lt"/>
              </a:rPr>
              <a:t>maral.abajian@concordia.ca</a:t>
            </a:r>
          </a:p>
        </p:txBody>
      </p:sp>
      <p:sp>
        <p:nvSpPr>
          <p:cNvPr id="14" name="TextBox 13">
            <a:extLst>
              <a:ext uri="{FF2B5EF4-FFF2-40B4-BE49-F238E27FC236}">
                <a16:creationId xmlns:a16="http://schemas.microsoft.com/office/drawing/2014/main" id="{28F2288D-CCFA-419E-BEF8-2595BC851C4B}"/>
              </a:ext>
            </a:extLst>
          </p:cNvPr>
          <p:cNvSpPr txBox="1"/>
          <p:nvPr/>
        </p:nvSpPr>
        <p:spPr>
          <a:xfrm>
            <a:off x="80019" y="4216343"/>
            <a:ext cx="3948156" cy="276999"/>
          </a:xfrm>
          <a:prstGeom prst="rect">
            <a:avLst/>
          </a:prstGeom>
          <a:noFill/>
        </p:spPr>
        <p:txBody>
          <a:bodyPr wrap="square">
            <a:spAutoFit/>
          </a:bodyPr>
          <a:lstStyle/>
          <a:p>
            <a:r>
              <a:rPr lang="en-US" sz="1200" b="1" dirty="0">
                <a:latin typeface="+mn-lt"/>
              </a:rPr>
              <a:t>For questions about international academic programs</a:t>
            </a:r>
            <a:endParaRPr lang="en-CA" sz="1200" b="1" dirty="0">
              <a:latin typeface="+mn-lt"/>
            </a:endParaRPr>
          </a:p>
        </p:txBody>
      </p:sp>
      <p:pic>
        <p:nvPicPr>
          <p:cNvPr id="15" name="Picture 14" descr="A person wearing glasses&#10;&#10;Description automatically generated with medium confidence">
            <a:extLst>
              <a:ext uri="{FF2B5EF4-FFF2-40B4-BE49-F238E27FC236}">
                <a16:creationId xmlns:a16="http://schemas.microsoft.com/office/drawing/2014/main" id="{D52CD584-1E4D-46AF-8A58-E57AB07F2E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00" y="4564119"/>
            <a:ext cx="1459294" cy="1970048"/>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7506E5D0-1611-49FC-8E7E-0FC02264B4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2701" y="4539009"/>
            <a:ext cx="1553093" cy="1995158"/>
          </a:xfrm>
          <a:prstGeom prst="rect">
            <a:avLst/>
          </a:prstGeom>
        </p:spPr>
      </p:pic>
      <p:sp>
        <p:nvSpPr>
          <p:cNvPr id="17" name="TextBox 16">
            <a:extLst>
              <a:ext uri="{FF2B5EF4-FFF2-40B4-BE49-F238E27FC236}">
                <a16:creationId xmlns:a16="http://schemas.microsoft.com/office/drawing/2014/main" id="{15709A25-82B6-49F3-9263-883054BBFC32}"/>
              </a:ext>
            </a:extLst>
          </p:cNvPr>
          <p:cNvSpPr txBox="1"/>
          <p:nvPr/>
        </p:nvSpPr>
        <p:spPr>
          <a:xfrm>
            <a:off x="0" y="6538858"/>
            <a:ext cx="2062701" cy="246221"/>
          </a:xfrm>
          <a:prstGeom prst="rect">
            <a:avLst/>
          </a:prstGeom>
          <a:noFill/>
        </p:spPr>
        <p:txBody>
          <a:bodyPr wrap="square">
            <a:spAutoFit/>
          </a:bodyPr>
          <a:lstStyle/>
          <a:p>
            <a:r>
              <a:rPr lang="en-CA" sz="1000" dirty="0">
                <a:solidFill>
                  <a:schemeClr val="accent1"/>
                </a:solidFill>
                <a:latin typeface="+mn-lt"/>
              </a:rPr>
              <a:t>christine.archer@concordia.ca</a:t>
            </a:r>
          </a:p>
        </p:txBody>
      </p:sp>
      <p:sp>
        <p:nvSpPr>
          <p:cNvPr id="18" name="TextBox 17">
            <a:extLst>
              <a:ext uri="{FF2B5EF4-FFF2-40B4-BE49-F238E27FC236}">
                <a16:creationId xmlns:a16="http://schemas.microsoft.com/office/drawing/2014/main" id="{74D903D8-0C42-4644-B1CD-9027C46BDFE5}"/>
              </a:ext>
            </a:extLst>
          </p:cNvPr>
          <p:cNvSpPr txBox="1"/>
          <p:nvPr/>
        </p:nvSpPr>
        <p:spPr>
          <a:xfrm>
            <a:off x="2054097" y="6537722"/>
            <a:ext cx="2035241" cy="246221"/>
          </a:xfrm>
          <a:prstGeom prst="rect">
            <a:avLst/>
          </a:prstGeom>
          <a:noFill/>
        </p:spPr>
        <p:txBody>
          <a:bodyPr wrap="square">
            <a:spAutoFit/>
          </a:bodyPr>
          <a:lstStyle/>
          <a:p>
            <a:r>
              <a:rPr lang="en-CA" sz="1000" dirty="0">
                <a:solidFill>
                  <a:schemeClr val="accent1"/>
                </a:solidFill>
                <a:latin typeface="+mn-lt"/>
              </a:rPr>
              <a:t>pauliina.rouleau@concordia.ca</a:t>
            </a:r>
          </a:p>
        </p:txBody>
      </p:sp>
      <p:grpSp>
        <p:nvGrpSpPr>
          <p:cNvPr id="19" name="Group 18">
            <a:extLst>
              <a:ext uri="{FF2B5EF4-FFF2-40B4-BE49-F238E27FC236}">
                <a16:creationId xmlns:a16="http://schemas.microsoft.com/office/drawing/2014/main" id="{69498D16-FAD4-440C-8E33-376E5C87A87F}"/>
              </a:ext>
            </a:extLst>
          </p:cNvPr>
          <p:cNvGrpSpPr/>
          <p:nvPr/>
        </p:nvGrpSpPr>
        <p:grpSpPr>
          <a:xfrm>
            <a:off x="5715395" y="4754895"/>
            <a:ext cx="3293369" cy="1338658"/>
            <a:chOff x="5893391" y="4766278"/>
            <a:chExt cx="3619121" cy="1215524"/>
          </a:xfrm>
        </p:grpSpPr>
        <p:pic>
          <p:nvPicPr>
            <p:cNvPr id="20" name="Picture 19" descr="Text&#10;&#10;Description automatically generated">
              <a:extLst>
                <a:ext uri="{FF2B5EF4-FFF2-40B4-BE49-F238E27FC236}">
                  <a16:creationId xmlns:a16="http://schemas.microsoft.com/office/drawing/2014/main" id="{9FF73867-7668-447F-96D8-9FADFD9DDEFC}"/>
                </a:ext>
              </a:extLst>
            </p:cNvPr>
            <p:cNvPicPr>
              <a:picLocks noChangeAspect="1"/>
            </p:cNvPicPr>
            <p:nvPr/>
          </p:nvPicPr>
          <p:blipFill rotWithShape="1">
            <a:blip r:embed="rId9">
              <a:extLst>
                <a:ext uri="{28A0092B-C50C-407E-A947-70E740481C1C}">
                  <a14:useLocalDpi xmlns:a14="http://schemas.microsoft.com/office/drawing/2010/main" val="0"/>
                </a:ext>
              </a:extLst>
            </a:blip>
            <a:srcRect r="40445"/>
            <a:stretch/>
          </p:blipFill>
          <p:spPr>
            <a:xfrm>
              <a:off x="5893391" y="4766278"/>
              <a:ext cx="3619121" cy="1206767"/>
            </a:xfrm>
            <a:prstGeom prst="rect">
              <a:avLst/>
            </a:prstGeom>
          </p:spPr>
        </p:pic>
        <p:pic>
          <p:nvPicPr>
            <p:cNvPr id="21" name="Picture 20" descr="Text&#10;&#10;Description automatically generated">
              <a:extLst>
                <a:ext uri="{FF2B5EF4-FFF2-40B4-BE49-F238E27FC236}">
                  <a16:creationId xmlns:a16="http://schemas.microsoft.com/office/drawing/2014/main" id="{1B3791B5-AB0E-4D30-8836-6D725C94857F}"/>
                </a:ext>
              </a:extLst>
            </p:cNvPr>
            <p:cNvPicPr>
              <a:picLocks noChangeAspect="1"/>
            </p:cNvPicPr>
            <p:nvPr/>
          </p:nvPicPr>
          <p:blipFill rotWithShape="1">
            <a:blip r:embed="rId9">
              <a:extLst>
                <a:ext uri="{28A0092B-C50C-407E-A947-70E740481C1C}">
                  <a14:useLocalDpi xmlns:a14="http://schemas.microsoft.com/office/drawing/2010/main" val="0"/>
                </a:ext>
              </a:extLst>
            </a:blip>
            <a:srcRect l="47821" t="37460" r="34565" b="21975"/>
            <a:stretch/>
          </p:blipFill>
          <p:spPr>
            <a:xfrm>
              <a:off x="7861456" y="5680364"/>
              <a:ext cx="1070403" cy="301438"/>
            </a:xfrm>
            <a:prstGeom prst="rect">
              <a:avLst/>
            </a:prstGeom>
          </p:spPr>
        </p:pic>
      </p:grpSp>
      <p:pic>
        <p:nvPicPr>
          <p:cNvPr id="23" name="Picture 22" descr="A person smiling for the picture&#10;&#10;Description automatically generated with medium confidence">
            <a:extLst>
              <a:ext uri="{FF2B5EF4-FFF2-40B4-BE49-F238E27FC236}">
                <a16:creationId xmlns:a16="http://schemas.microsoft.com/office/drawing/2014/main" id="{2A471418-F430-416B-BB9D-A2B419C924EF}"/>
              </a:ext>
            </a:extLst>
          </p:cNvPr>
          <p:cNvPicPr>
            <a:picLocks noChangeAspect="1"/>
          </p:cNvPicPr>
          <p:nvPr/>
        </p:nvPicPr>
        <p:blipFill rotWithShape="1">
          <a:blip r:embed="rId10"/>
          <a:srcRect b="18333"/>
          <a:stretch/>
        </p:blipFill>
        <p:spPr>
          <a:xfrm>
            <a:off x="5106888" y="2164420"/>
            <a:ext cx="1465346" cy="1766420"/>
          </a:xfrm>
          <a:prstGeom prst="rect">
            <a:avLst/>
          </a:prstGeom>
        </p:spPr>
      </p:pic>
      <p:sp>
        <p:nvSpPr>
          <p:cNvPr id="24" name="TextBox 23">
            <a:extLst>
              <a:ext uri="{FF2B5EF4-FFF2-40B4-BE49-F238E27FC236}">
                <a16:creationId xmlns:a16="http://schemas.microsoft.com/office/drawing/2014/main" id="{2DC865A1-AF9F-480D-81DB-88F17D9B8C82}"/>
              </a:ext>
            </a:extLst>
          </p:cNvPr>
          <p:cNvSpPr txBox="1"/>
          <p:nvPr/>
        </p:nvSpPr>
        <p:spPr>
          <a:xfrm>
            <a:off x="5028655" y="3879479"/>
            <a:ext cx="1792533" cy="246221"/>
          </a:xfrm>
          <a:prstGeom prst="rect">
            <a:avLst/>
          </a:prstGeom>
          <a:noFill/>
        </p:spPr>
        <p:txBody>
          <a:bodyPr wrap="square">
            <a:spAutoFit/>
          </a:bodyPr>
          <a:lstStyle/>
          <a:p>
            <a:r>
              <a:rPr lang="en-CA" sz="1000" dirty="0">
                <a:solidFill>
                  <a:schemeClr val="accent1"/>
                </a:solidFill>
                <a:latin typeface="+mn-lt"/>
              </a:rPr>
              <a:t>joaquin.navas@concordia.ca</a:t>
            </a:r>
          </a:p>
        </p:txBody>
      </p:sp>
      <p:sp>
        <p:nvSpPr>
          <p:cNvPr id="25" name="TextBox 24">
            <a:extLst>
              <a:ext uri="{FF2B5EF4-FFF2-40B4-BE49-F238E27FC236}">
                <a16:creationId xmlns:a16="http://schemas.microsoft.com/office/drawing/2014/main" id="{56D3A0BF-29DD-4796-BCFA-9A3495F6BE56}"/>
              </a:ext>
            </a:extLst>
          </p:cNvPr>
          <p:cNvSpPr txBox="1"/>
          <p:nvPr/>
        </p:nvSpPr>
        <p:spPr>
          <a:xfrm>
            <a:off x="8711784" y="6395666"/>
            <a:ext cx="407751" cy="276999"/>
          </a:xfrm>
          <a:prstGeom prst="rect">
            <a:avLst/>
          </a:prstGeom>
          <a:noFill/>
        </p:spPr>
        <p:txBody>
          <a:bodyPr wrap="square" rtlCol="0">
            <a:spAutoFit/>
          </a:bodyPr>
          <a:lstStyle/>
          <a:p>
            <a:r>
              <a:rPr lang="en-CA" sz="1200" dirty="0">
                <a:latin typeface="+mn-lt"/>
              </a:rPr>
              <a:t>23</a:t>
            </a:r>
            <a:endParaRPr lang="en-US" sz="1200" dirty="0">
              <a:latin typeface="+mn-lt"/>
            </a:endParaRPr>
          </a:p>
        </p:txBody>
      </p:sp>
      <p:sp>
        <p:nvSpPr>
          <p:cNvPr id="26" name="TextBox 25">
            <a:extLst>
              <a:ext uri="{FF2B5EF4-FFF2-40B4-BE49-F238E27FC236}">
                <a16:creationId xmlns:a16="http://schemas.microsoft.com/office/drawing/2014/main" id="{60332B33-D2C3-43DB-867D-3EB0ABE81B0A}"/>
              </a:ext>
            </a:extLst>
          </p:cNvPr>
          <p:cNvSpPr txBox="1"/>
          <p:nvPr/>
        </p:nvSpPr>
        <p:spPr>
          <a:xfrm>
            <a:off x="234065" y="1803523"/>
            <a:ext cx="2435293" cy="246221"/>
          </a:xfrm>
          <a:prstGeom prst="rect">
            <a:avLst/>
          </a:prstGeom>
          <a:noFill/>
        </p:spPr>
        <p:txBody>
          <a:bodyPr wrap="square">
            <a:spAutoFit/>
          </a:bodyPr>
          <a:lstStyle/>
          <a:p>
            <a:r>
              <a:rPr lang="en-CA" sz="1000" dirty="0">
                <a:solidFill>
                  <a:schemeClr val="accent1"/>
                </a:solidFill>
              </a:rPr>
              <a:t>vp.international@concordia.ca</a:t>
            </a:r>
          </a:p>
        </p:txBody>
      </p:sp>
    </p:spTree>
    <p:extLst>
      <p:ext uri="{BB962C8B-B14F-4D97-AF65-F5344CB8AC3E}">
        <p14:creationId xmlns:p14="http://schemas.microsoft.com/office/powerpoint/2010/main" val="184097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C381A-10A8-488D-BED7-5359C37D24AD}"/>
              </a:ext>
            </a:extLst>
          </p:cNvPr>
          <p:cNvSpPr txBox="1"/>
          <p:nvPr/>
        </p:nvSpPr>
        <p:spPr>
          <a:xfrm>
            <a:off x="210774" y="6431225"/>
            <a:ext cx="442369" cy="276999"/>
          </a:xfrm>
          <a:prstGeom prst="rect">
            <a:avLst/>
          </a:prstGeom>
          <a:noFill/>
        </p:spPr>
        <p:txBody>
          <a:bodyPr wrap="square" rtlCol="0">
            <a:spAutoFit/>
          </a:bodyPr>
          <a:lstStyle/>
          <a:p>
            <a:r>
              <a:rPr lang="en-CA" sz="1200" dirty="0">
                <a:solidFill>
                  <a:schemeClr val="bg1"/>
                </a:solidFill>
                <a:latin typeface="+mn-lt"/>
              </a:rPr>
              <a:t>24</a:t>
            </a:r>
            <a:endParaRPr lang="en-US" sz="1200" dirty="0">
              <a:solidFill>
                <a:schemeClr val="bg1"/>
              </a:solidFill>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970098-56AF-42B1-AB38-623FE1AFB282}"/>
              </a:ext>
            </a:extLst>
          </p:cNvPr>
          <p:cNvSpPr txBox="1"/>
          <p:nvPr/>
        </p:nvSpPr>
        <p:spPr>
          <a:xfrm>
            <a:off x="210774" y="6431225"/>
            <a:ext cx="165463" cy="276999"/>
          </a:xfrm>
          <a:prstGeom prst="rect">
            <a:avLst/>
          </a:prstGeom>
          <a:noFill/>
        </p:spPr>
        <p:txBody>
          <a:bodyPr wrap="square" rtlCol="0">
            <a:spAutoFit/>
          </a:bodyPr>
          <a:lstStyle/>
          <a:p>
            <a:r>
              <a:rPr lang="en-US" sz="1200" dirty="0">
                <a:latin typeface="+mn-lt"/>
              </a:rPr>
              <a:t>3</a:t>
            </a:r>
          </a:p>
        </p:txBody>
      </p:sp>
      <p:graphicFrame>
        <p:nvGraphicFramePr>
          <p:cNvPr id="11" name="Chart 10" descr="Maple Leaf with solid fill">
            <a:extLst>
              <a:ext uri="{FF2B5EF4-FFF2-40B4-BE49-F238E27FC236}">
                <a16:creationId xmlns:a16="http://schemas.microsoft.com/office/drawing/2014/main" id="{2AEA8437-BA5D-4C49-8DB4-2C45754468DA}"/>
              </a:ext>
            </a:extLst>
          </p:cNvPr>
          <p:cNvGraphicFramePr/>
          <p:nvPr>
            <p:extLst>
              <p:ext uri="{D42A27DB-BD31-4B8C-83A1-F6EECF244321}">
                <p14:modId xmlns:p14="http://schemas.microsoft.com/office/powerpoint/2010/main" val="2131542779"/>
              </p:ext>
            </p:extLst>
          </p:nvPr>
        </p:nvGraphicFramePr>
        <p:xfrm>
          <a:off x="-505097" y="117057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CD1863DE-3810-4D01-AE25-60931A126B99}"/>
              </a:ext>
            </a:extLst>
          </p:cNvPr>
          <p:cNvSpPr/>
          <p:nvPr/>
        </p:nvSpPr>
        <p:spPr>
          <a:xfrm>
            <a:off x="4925997" y="1748333"/>
            <a:ext cx="4116977" cy="2908489"/>
          </a:xfrm>
          <a:prstGeom prst="rect">
            <a:avLst/>
          </a:prstGeom>
        </p:spPr>
        <p:txBody>
          <a:bodyPr wrap="square">
            <a:spAutoFit/>
          </a:bodyPr>
          <a:lstStyle/>
          <a:p>
            <a:pPr marL="342900" indent="-342900">
              <a:spcAft>
                <a:spcPts val="600"/>
              </a:spcAft>
              <a:buFont typeface="Arial" panose="020B0604020202020204" pitchFamily="34" charset="0"/>
              <a:buChar char="•"/>
            </a:pPr>
            <a:r>
              <a:rPr lang="en-CA" sz="2400" dirty="0">
                <a:latin typeface="+mn-lt"/>
              </a:rPr>
              <a:t>Canada produces ~3.6% of the world’s publications</a:t>
            </a:r>
          </a:p>
          <a:p>
            <a:pPr marL="342900" indent="-342900">
              <a:spcAft>
                <a:spcPts val="600"/>
              </a:spcAft>
              <a:buFont typeface="Arial" panose="020B0604020202020204" pitchFamily="34" charset="0"/>
              <a:buChar char="•"/>
            </a:pPr>
            <a:endParaRPr lang="en-CA" dirty="0">
              <a:latin typeface="+mn-lt"/>
            </a:endParaRPr>
          </a:p>
          <a:p>
            <a:pPr marL="342900" indent="-342900">
              <a:spcAft>
                <a:spcPts val="600"/>
              </a:spcAft>
              <a:buFont typeface="Arial" panose="020B0604020202020204" pitchFamily="34" charset="0"/>
              <a:buChar char="•"/>
            </a:pPr>
            <a:r>
              <a:rPr lang="en-CA" sz="2400" dirty="0">
                <a:latin typeface="+mn-lt"/>
              </a:rPr>
              <a:t>96.4% of the ideas/knowledge is produced abroad</a:t>
            </a:r>
          </a:p>
          <a:p>
            <a:pPr>
              <a:spcAft>
                <a:spcPts val="600"/>
              </a:spcAft>
            </a:pPr>
            <a:endParaRPr lang="en-CA" sz="2400" dirty="0">
              <a:latin typeface="+mn-lt"/>
            </a:endParaRPr>
          </a:p>
        </p:txBody>
      </p:sp>
      <p:sp>
        <p:nvSpPr>
          <p:cNvPr id="6" name="TextBox 5">
            <a:extLst>
              <a:ext uri="{FF2B5EF4-FFF2-40B4-BE49-F238E27FC236}">
                <a16:creationId xmlns:a16="http://schemas.microsoft.com/office/drawing/2014/main" id="{ABC3AB9F-C58E-4474-BF16-C2C9015EF1EC}"/>
              </a:ext>
            </a:extLst>
          </p:cNvPr>
          <p:cNvSpPr txBox="1"/>
          <p:nvPr/>
        </p:nvSpPr>
        <p:spPr>
          <a:xfrm>
            <a:off x="1267288" y="6215781"/>
            <a:ext cx="7317419" cy="707886"/>
          </a:xfrm>
          <a:prstGeom prst="rect">
            <a:avLst/>
          </a:prstGeom>
          <a:noFill/>
        </p:spPr>
        <p:txBody>
          <a:bodyPr wrap="square">
            <a:spAutoFit/>
          </a:bodyPr>
          <a:lstStyle/>
          <a:p>
            <a:r>
              <a:rPr lang="en-US" sz="1000" dirty="0">
                <a:latin typeface="+mn-lt"/>
              </a:rPr>
              <a:t>Source: UNESCO Scientific Report: The race against time for smarter development</a:t>
            </a:r>
          </a:p>
          <a:p>
            <a:r>
              <a:rPr lang="en-US" sz="1000" dirty="0">
                <a:latin typeface="+mn-lt"/>
              </a:rPr>
              <a:t>Global trends in scientific publications, 2015 and 2019</a:t>
            </a:r>
          </a:p>
          <a:p>
            <a:r>
              <a:rPr lang="en-US" sz="1000" dirty="0">
                <a:latin typeface="+mn-lt"/>
                <a:hlinkClick r:id="rId4"/>
              </a:rPr>
              <a:t>https://unesdoc.unesco.org/ark:/48223/pf0000377250/PDF/377250eng.pdf.multi.page=38</a:t>
            </a:r>
            <a:r>
              <a:rPr lang="en-US" sz="1000" dirty="0">
                <a:latin typeface="+mn-lt"/>
              </a:rPr>
              <a:t> </a:t>
            </a:r>
          </a:p>
          <a:p>
            <a:endParaRPr lang="en-CA" sz="1000" dirty="0">
              <a:latin typeface="+mn-lt"/>
            </a:endParaRPr>
          </a:p>
        </p:txBody>
      </p:sp>
    </p:spTree>
    <p:extLst>
      <p:ext uri="{BB962C8B-B14F-4D97-AF65-F5344CB8AC3E}">
        <p14:creationId xmlns:p14="http://schemas.microsoft.com/office/powerpoint/2010/main" val="229225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extBox 15">
            <a:extLst>
              <a:ext uri="{FF2B5EF4-FFF2-40B4-BE49-F238E27FC236}">
                <a16:creationId xmlns:a16="http://schemas.microsoft.com/office/drawing/2014/main" id="{C49BF599-2AB3-442B-9587-9253E1FE650B}"/>
              </a:ext>
            </a:extLst>
          </p:cNvPr>
          <p:cNvSpPr txBox="1"/>
          <p:nvPr/>
        </p:nvSpPr>
        <p:spPr>
          <a:xfrm>
            <a:off x="347866" y="2751099"/>
            <a:ext cx="2547733" cy="3071906"/>
          </a:xfrm>
          <a:prstGeom prst="rect">
            <a:avLst/>
          </a:prstGeom>
        </p:spPr>
        <p:txBody>
          <a:bodyPr vert="horz" lIns="91440" tIns="45720" rIns="91440" bIns="45720" rtlCol="0" anchor="t">
            <a:normAutofit/>
          </a:bodyPr>
          <a:lstStyle/>
          <a:p>
            <a:pPr>
              <a:lnSpc>
                <a:spcPct val="90000"/>
              </a:lnSpc>
              <a:spcAft>
                <a:spcPts val="600"/>
              </a:spcAft>
            </a:pPr>
            <a:r>
              <a:rPr lang="en-US" sz="3500" kern="1200" dirty="0">
                <a:solidFill>
                  <a:srgbClr val="FFFFFF"/>
                </a:solidFill>
                <a:latin typeface="+mj-lt"/>
                <a:ea typeface="+mj-ea"/>
                <a:cs typeface="+mj-cs"/>
              </a:rPr>
              <a:t>Global trends in scientific publications, 2015 and 2019</a:t>
            </a:r>
          </a:p>
        </p:txBody>
      </p:sp>
      <p:graphicFrame>
        <p:nvGraphicFramePr>
          <p:cNvPr id="14" name="Table 14">
            <a:extLst>
              <a:ext uri="{FF2B5EF4-FFF2-40B4-BE49-F238E27FC236}">
                <a16:creationId xmlns:a16="http://schemas.microsoft.com/office/drawing/2014/main" id="{9AAC74E1-2A07-42A5-8E99-69CDEB869402}"/>
              </a:ext>
            </a:extLst>
          </p:cNvPr>
          <p:cNvGraphicFramePr>
            <a:graphicFrameLocks noGrp="1"/>
          </p:cNvGraphicFramePr>
          <p:nvPr>
            <p:extLst>
              <p:ext uri="{D42A27DB-BD31-4B8C-83A1-F6EECF244321}">
                <p14:modId xmlns:p14="http://schemas.microsoft.com/office/powerpoint/2010/main" val="3736384291"/>
              </p:ext>
            </p:extLst>
          </p:nvPr>
        </p:nvGraphicFramePr>
        <p:xfrm>
          <a:off x="3376821" y="1926023"/>
          <a:ext cx="5419312" cy="3005956"/>
        </p:xfrm>
        <a:graphic>
          <a:graphicData uri="http://schemas.openxmlformats.org/drawingml/2006/table">
            <a:tbl>
              <a:tblPr firstRow="1" bandRow="1">
                <a:tableStyleId>{5C22544A-7EE6-4342-B048-85BDC9FD1C3A}</a:tableStyleId>
              </a:tblPr>
              <a:tblGrid>
                <a:gridCol w="1840215">
                  <a:extLst>
                    <a:ext uri="{9D8B030D-6E8A-4147-A177-3AD203B41FA5}">
                      <a16:colId xmlns:a16="http://schemas.microsoft.com/office/drawing/2014/main" val="2384066834"/>
                    </a:ext>
                  </a:extLst>
                </a:gridCol>
                <a:gridCol w="1738882">
                  <a:extLst>
                    <a:ext uri="{9D8B030D-6E8A-4147-A177-3AD203B41FA5}">
                      <a16:colId xmlns:a16="http://schemas.microsoft.com/office/drawing/2014/main" val="2984406700"/>
                    </a:ext>
                  </a:extLst>
                </a:gridCol>
                <a:gridCol w="1840215">
                  <a:extLst>
                    <a:ext uri="{9D8B030D-6E8A-4147-A177-3AD203B41FA5}">
                      <a16:colId xmlns:a16="http://schemas.microsoft.com/office/drawing/2014/main" val="1407857924"/>
                    </a:ext>
                  </a:extLst>
                </a:gridCol>
              </a:tblGrid>
              <a:tr h="642049">
                <a:tc>
                  <a:txBody>
                    <a:bodyPr/>
                    <a:lstStyle/>
                    <a:p>
                      <a:r>
                        <a:rPr lang="en-CA" sz="2900"/>
                        <a:t>Region</a:t>
                      </a:r>
                    </a:p>
                  </a:txBody>
                  <a:tcPr marL="145920" marR="145920" marT="72960" marB="72960"/>
                </a:tc>
                <a:tc>
                  <a:txBody>
                    <a:bodyPr/>
                    <a:lstStyle/>
                    <a:p>
                      <a:pPr algn="ctr"/>
                      <a:r>
                        <a:rPr lang="en-CA" sz="2900"/>
                        <a:t>2015</a:t>
                      </a:r>
                    </a:p>
                  </a:txBody>
                  <a:tcPr marL="145920" marR="145920" marT="72960" marB="72960"/>
                </a:tc>
                <a:tc>
                  <a:txBody>
                    <a:bodyPr/>
                    <a:lstStyle/>
                    <a:p>
                      <a:pPr algn="ctr"/>
                      <a:r>
                        <a:rPr lang="en-CA" sz="2900"/>
                        <a:t>2019</a:t>
                      </a:r>
                    </a:p>
                  </a:txBody>
                  <a:tcPr marL="145920" marR="145920" marT="72960" marB="72960"/>
                </a:tc>
                <a:extLst>
                  <a:ext uri="{0D108BD9-81ED-4DB2-BD59-A6C34878D82A}">
                    <a16:rowId xmlns:a16="http://schemas.microsoft.com/office/drawing/2014/main" val="2866794122"/>
                  </a:ext>
                </a:extLst>
              </a:tr>
              <a:tr h="642049">
                <a:tc>
                  <a:txBody>
                    <a:bodyPr/>
                    <a:lstStyle/>
                    <a:p>
                      <a:r>
                        <a:rPr lang="en-CA" sz="2900"/>
                        <a:t>World</a:t>
                      </a:r>
                    </a:p>
                  </a:txBody>
                  <a:tcPr marL="145920" marR="145920" marT="72960" marB="72960"/>
                </a:tc>
                <a:tc>
                  <a:txBody>
                    <a:bodyPr/>
                    <a:lstStyle/>
                    <a:p>
                      <a:pPr algn="ctr"/>
                      <a:r>
                        <a:rPr lang="en-CA" sz="2900">
                          <a:latin typeface="+mn-lt"/>
                        </a:rPr>
                        <a:t>21.69%</a:t>
                      </a:r>
                      <a:endParaRPr lang="en-CA" sz="2900"/>
                    </a:p>
                  </a:txBody>
                  <a:tcPr marL="145920" marR="145920" marT="72960" marB="72960"/>
                </a:tc>
                <a:tc>
                  <a:txBody>
                    <a:bodyPr/>
                    <a:lstStyle/>
                    <a:p>
                      <a:pPr algn="ctr"/>
                      <a:r>
                        <a:rPr lang="en-CA" sz="2900">
                          <a:latin typeface="+mn-lt"/>
                        </a:rPr>
                        <a:t>23.48% </a:t>
                      </a:r>
                      <a:endParaRPr lang="en-CA" sz="2900"/>
                    </a:p>
                  </a:txBody>
                  <a:tcPr marL="145920" marR="145920" marT="72960" marB="72960"/>
                </a:tc>
                <a:extLst>
                  <a:ext uri="{0D108BD9-81ED-4DB2-BD59-A6C34878D82A}">
                    <a16:rowId xmlns:a16="http://schemas.microsoft.com/office/drawing/2014/main" val="2222975073"/>
                  </a:ext>
                </a:extLst>
              </a:tr>
              <a:tr h="1079809">
                <a:tc>
                  <a:txBody>
                    <a:bodyPr/>
                    <a:lstStyle/>
                    <a:p>
                      <a:r>
                        <a:rPr lang="en-CA" sz="2900"/>
                        <a:t>North America</a:t>
                      </a:r>
                    </a:p>
                  </a:txBody>
                  <a:tcPr marL="145920" marR="145920" marT="72960" marB="72960"/>
                </a:tc>
                <a:tc>
                  <a:txBody>
                    <a:bodyPr/>
                    <a:lstStyle/>
                    <a:p>
                      <a:pPr algn="ctr"/>
                      <a:r>
                        <a:rPr lang="en-CA" sz="2900" kern="1200">
                          <a:solidFill>
                            <a:schemeClr val="dk1"/>
                          </a:solidFill>
                          <a:latin typeface="+mn-lt"/>
                          <a:ea typeface="+mn-ea"/>
                          <a:cs typeface="+mn-cs"/>
                        </a:rPr>
                        <a:t>36.52%</a:t>
                      </a:r>
                    </a:p>
                  </a:txBody>
                  <a:tcPr marL="145920" marR="145920" marT="72960" marB="72960"/>
                </a:tc>
                <a:tc>
                  <a:txBody>
                    <a:bodyPr/>
                    <a:lstStyle/>
                    <a:p>
                      <a:pPr algn="ctr"/>
                      <a:r>
                        <a:rPr lang="en-CA" sz="2900" kern="1200">
                          <a:solidFill>
                            <a:schemeClr val="dk1"/>
                          </a:solidFill>
                          <a:latin typeface="+mn-lt"/>
                          <a:ea typeface="+mn-ea"/>
                          <a:cs typeface="+mn-cs"/>
                        </a:rPr>
                        <a:t>41.29%</a:t>
                      </a:r>
                    </a:p>
                  </a:txBody>
                  <a:tcPr marL="145920" marR="145920" marT="72960" marB="72960"/>
                </a:tc>
                <a:extLst>
                  <a:ext uri="{0D108BD9-81ED-4DB2-BD59-A6C34878D82A}">
                    <a16:rowId xmlns:a16="http://schemas.microsoft.com/office/drawing/2014/main" val="1904564891"/>
                  </a:ext>
                </a:extLst>
              </a:tr>
              <a:tr h="642049">
                <a:tc>
                  <a:txBody>
                    <a:bodyPr/>
                    <a:lstStyle/>
                    <a:p>
                      <a:r>
                        <a:rPr lang="en-CA" sz="2900"/>
                        <a:t>Canada</a:t>
                      </a:r>
                    </a:p>
                  </a:txBody>
                  <a:tcPr marL="145920" marR="145920" marT="72960" marB="72960"/>
                </a:tc>
                <a:tc>
                  <a:txBody>
                    <a:bodyPr/>
                    <a:lstStyle/>
                    <a:p>
                      <a:pPr algn="ctr"/>
                      <a:r>
                        <a:rPr lang="en-CA" sz="2900"/>
                        <a:t>51.84%</a:t>
                      </a:r>
                    </a:p>
                  </a:txBody>
                  <a:tcPr marL="145920" marR="145920" marT="72960" marB="72960"/>
                </a:tc>
                <a:tc>
                  <a:txBody>
                    <a:bodyPr/>
                    <a:lstStyle/>
                    <a:p>
                      <a:pPr algn="ctr"/>
                      <a:r>
                        <a:rPr lang="en-CA" sz="2900"/>
                        <a:t>57.94%</a:t>
                      </a:r>
                    </a:p>
                  </a:txBody>
                  <a:tcPr marL="145920" marR="145920" marT="72960" marB="72960"/>
                </a:tc>
                <a:extLst>
                  <a:ext uri="{0D108BD9-81ED-4DB2-BD59-A6C34878D82A}">
                    <a16:rowId xmlns:a16="http://schemas.microsoft.com/office/drawing/2014/main" val="2242080184"/>
                  </a:ext>
                </a:extLst>
              </a:tr>
            </a:tbl>
          </a:graphicData>
        </a:graphic>
      </p:graphicFrame>
      <p:sp>
        <p:nvSpPr>
          <p:cNvPr id="15" name="TextBox 14">
            <a:extLst>
              <a:ext uri="{FF2B5EF4-FFF2-40B4-BE49-F238E27FC236}">
                <a16:creationId xmlns:a16="http://schemas.microsoft.com/office/drawing/2014/main" id="{59406B67-BF1C-435F-B34E-3E3590DD3DD2}"/>
              </a:ext>
            </a:extLst>
          </p:cNvPr>
          <p:cNvSpPr txBox="1"/>
          <p:nvPr/>
        </p:nvSpPr>
        <p:spPr>
          <a:xfrm>
            <a:off x="3371854" y="6149685"/>
            <a:ext cx="7317419" cy="707886"/>
          </a:xfrm>
          <a:prstGeom prst="rect">
            <a:avLst/>
          </a:prstGeom>
          <a:noFill/>
        </p:spPr>
        <p:txBody>
          <a:bodyPr wrap="square">
            <a:spAutoFit/>
          </a:bodyPr>
          <a:lstStyle/>
          <a:p>
            <a:r>
              <a:rPr lang="en-US" sz="1000" dirty="0">
                <a:latin typeface="+mn-lt"/>
              </a:rPr>
              <a:t>Source: UNESCO Scientific Report: The race against time for smarter development</a:t>
            </a:r>
          </a:p>
          <a:p>
            <a:r>
              <a:rPr lang="en-US" sz="1000" dirty="0">
                <a:latin typeface="+mn-lt"/>
              </a:rPr>
              <a:t>Global trends in scientific publications, 2015 and 2019</a:t>
            </a:r>
          </a:p>
          <a:p>
            <a:r>
              <a:rPr lang="en-US" sz="1000" dirty="0">
                <a:latin typeface="+mn-lt"/>
                <a:hlinkClick r:id="rId3"/>
              </a:rPr>
              <a:t>https://unesdoc.unesco.org/ark:/48223/pf0000377250/PDF/377250eng.pdf.multi.page=38</a:t>
            </a:r>
            <a:r>
              <a:rPr lang="en-US" sz="1000" dirty="0">
                <a:latin typeface="+mn-lt"/>
              </a:rPr>
              <a:t> </a:t>
            </a:r>
          </a:p>
          <a:p>
            <a:endParaRPr lang="en-CA" sz="1000" dirty="0">
              <a:latin typeface="+mn-lt"/>
            </a:endParaRPr>
          </a:p>
        </p:txBody>
      </p:sp>
      <p:sp>
        <p:nvSpPr>
          <p:cNvPr id="17" name="TextBox 16">
            <a:extLst>
              <a:ext uri="{FF2B5EF4-FFF2-40B4-BE49-F238E27FC236}">
                <a16:creationId xmlns:a16="http://schemas.microsoft.com/office/drawing/2014/main" id="{9A867472-BE4E-4A21-B2E1-D86CE105ABB0}"/>
              </a:ext>
            </a:extLst>
          </p:cNvPr>
          <p:cNvSpPr txBox="1"/>
          <p:nvPr/>
        </p:nvSpPr>
        <p:spPr>
          <a:xfrm>
            <a:off x="3328300" y="1086338"/>
            <a:ext cx="5914948" cy="461665"/>
          </a:xfrm>
          <a:prstGeom prst="rect">
            <a:avLst/>
          </a:prstGeom>
          <a:noFill/>
        </p:spPr>
        <p:txBody>
          <a:bodyPr wrap="square">
            <a:spAutoFit/>
          </a:bodyPr>
          <a:lstStyle/>
          <a:p>
            <a:r>
              <a:rPr lang="en-CA" dirty="0">
                <a:latin typeface="+mn-lt"/>
              </a:rPr>
              <a:t>Publications with international co-authors (%)</a:t>
            </a:r>
          </a:p>
        </p:txBody>
      </p:sp>
      <p:sp>
        <p:nvSpPr>
          <p:cNvPr id="18" name="TextBox 17">
            <a:extLst>
              <a:ext uri="{FF2B5EF4-FFF2-40B4-BE49-F238E27FC236}">
                <a16:creationId xmlns:a16="http://schemas.microsoft.com/office/drawing/2014/main" id="{49988C82-0151-4277-A4F1-2E82C8E4FC83}"/>
              </a:ext>
            </a:extLst>
          </p:cNvPr>
          <p:cNvSpPr txBox="1"/>
          <p:nvPr/>
        </p:nvSpPr>
        <p:spPr>
          <a:xfrm>
            <a:off x="210774" y="6431225"/>
            <a:ext cx="165463" cy="276999"/>
          </a:xfrm>
          <a:prstGeom prst="rect">
            <a:avLst/>
          </a:prstGeom>
          <a:noFill/>
        </p:spPr>
        <p:txBody>
          <a:bodyPr wrap="square" rtlCol="0">
            <a:spAutoFit/>
          </a:bodyPr>
          <a:lstStyle/>
          <a:p>
            <a:r>
              <a:rPr lang="en-CA" sz="1200" dirty="0">
                <a:latin typeface="+mn-lt"/>
              </a:rPr>
              <a:t>4</a:t>
            </a:r>
            <a:endParaRPr lang="en-US" sz="1200" dirty="0">
              <a:latin typeface="+mn-lt"/>
            </a:endParaRPr>
          </a:p>
        </p:txBody>
      </p:sp>
      <p:sp>
        <p:nvSpPr>
          <p:cNvPr id="19" name="TextBox 18">
            <a:extLst>
              <a:ext uri="{FF2B5EF4-FFF2-40B4-BE49-F238E27FC236}">
                <a16:creationId xmlns:a16="http://schemas.microsoft.com/office/drawing/2014/main" id="{8B210241-5CC8-4B2E-809C-645EC4C12929}"/>
              </a:ext>
            </a:extLst>
          </p:cNvPr>
          <p:cNvSpPr txBox="1"/>
          <p:nvPr/>
        </p:nvSpPr>
        <p:spPr>
          <a:xfrm>
            <a:off x="363174" y="6583625"/>
            <a:ext cx="165463" cy="276999"/>
          </a:xfrm>
          <a:prstGeom prst="rect">
            <a:avLst/>
          </a:prstGeom>
          <a:noFill/>
        </p:spPr>
        <p:txBody>
          <a:bodyPr wrap="square" rtlCol="0">
            <a:spAutoFit/>
          </a:bodyPr>
          <a:lstStyle/>
          <a:p>
            <a:r>
              <a:rPr lang="en-CA" sz="1200" dirty="0">
                <a:solidFill>
                  <a:schemeClr val="bg1"/>
                </a:solidFill>
                <a:latin typeface="+mn-lt"/>
              </a:rPr>
              <a:t>4</a:t>
            </a:r>
            <a:endParaRPr lang="en-US" sz="1200" dirty="0">
              <a:solidFill>
                <a:schemeClr val="bg1"/>
              </a:solidFill>
              <a:latin typeface="+mn-lt"/>
            </a:endParaRPr>
          </a:p>
        </p:txBody>
      </p:sp>
    </p:spTree>
    <p:extLst>
      <p:ext uri="{BB962C8B-B14F-4D97-AF65-F5344CB8AC3E}">
        <p14:creationId xmlns:p14="http://schemas.microsoft.com/office/powerpoint/2010/main" val="79462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6402"/>
            <a:ext cx="9143997"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70175"/>
            <a:ext cx="9138997"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5265546"/>
            <a:ext cx="3057523"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001" y="5263483"/>
            <a:ext cx="9143999"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AA2937-492F-4504-9432-CB0BD65A6580}"/>
              </a:ext>
            </a:extLst>
          </p:cNvPr>
          <p:cNvSpPr txBox="1"/>
          <p:nvPr/>
        </p:nvSpPr>
        <p:spPr>
          <a:xfrm>
            <a:off x="1028699" y="5510253"/>
            <a:ext cx="7421963" cy="1033669"/>
          </a:xfrm>
          <a:prstGeom prst="rect">
            <a:avLst/>
          </a:prstGeom>
        </p:spPr>
        <p:txBody>
          <a:bodyPr vert="horz" lIns="91440" tIns="45720" rIns="91440" bIns="45720" rtlCol="0" anchor="ctr">
            <a:normAutofit/>
          </a:bodyPr>
          <a:lstStyle/>
          <a:p>
            <a:pPr>
              <a:lnSpc>
                <a:spcPct val="90000"/>
              </a:lnSpc>
              <a:spcAft>
                <a:spcPts val="600"/>
              </a:spcAft>
            </a:pPr>
            <a:r>
              <a:rPr lang="en-US" sz="3500" kern="1200">
                <a:solidFill>
                  <a:srgbClr val="FFFFFF"/>
                </a:solidFill>
                <a:latin typeface="+mj-lt"/>
                <a:ea typeface="+mj-ea"/>
                <a:cs typeface="+mj-cs"/>
              </a:rPr>
              <a:t>Increase in international co-publications</a:t>
            </a:r>
          </a:p>
        </p:txBody>
      </p:sp>
      <p:pic>
        <p:nvPicPr>
          <p:cNvPr id="12" name="Picture 11" descr="Chart, bar chart&#10;&#10;Description automatically generated">
            <a:extLst>
              <a:ext uri="{FF2B5EF4-FFF2-40B4-BE49-F238E27FC236}">
                <a16:creationId xmlns:a16="http://schemas.microsoft.com/office/drawing/2014/main" id="{E05C5DD1-ED8B-48B0-82D0-14F6C4D6328C}"/>
              </a:ext>
            </a:extLst>
          </p:cNvPr>
          <p:cNvPicPr>
            <a:picLocks noChangeAspect="1"/>
          </p:cNvPicPr>
          <p:nvPr/>
        </p:nvPicPr>
        <p:blipFill>
          <a:blip r:embed="rId3"/>
          <a:stretch>
            <a:fillRect/>
          </a:stretch>
        </p:blipFill>
        <p:spPr>
          <a:xfrm>
            <a:off x="981698" y="113546"/>
            <a:ext cx="7468964" cy="4287890"/>
          </a:xfrm>
          <a:prstGeom prst="rect">
            <a:avLst/>
          </a:prstGeom>
        </p:spPr>
      </p:pic>
      <p:sp>
        <p:nvSpPr>
          <p:cNvPr id="14" name="TextBox 13">
            <a:extLst>
              <a:ext uri="{FF2B5EF4-FFF2-40B4-BE49-F238E27FC236}">
                <a16:creationId xmlns:a16="http://schemas.microsoft.com/office/drawing/2014/main" id="{C24E0D05-F815-49A1-94C2-F505B6A06716}"/>
              </a:ext>
            </a:extLst>
          </p:cNvPr>
          <p:cNvSpPr txBox="1"/>
          <p:nvPr/>
        </p:nvSpPr>
        <p:spPr>
          <a:xfrm>
            <a:off x="123645" y="4616298"/>
            <a:ext cx="7317419" cy="646331"/>
          </a:xfrm>
          <a:prstGeom prst="rect">
            <a:avLst/>
          </a:prstGeom>
          <a:noFill/>
        </p:spPr>
        <p:txBody>
          <a:bodyPr wrap="square">
            <a:spAutoFit/>
          </a:bodyPr>
          <a:lstStyle/>
          <a:p>
            <a:r>
              <a:rPr lang="en-US" sz="900" dirty="0">
                <a:latin typeface="+mn-lt"/>
              </a:rPr>
              <a:t>Source: UNESCO Scientific Report: The race against time for smarter development</a:t>
            </a:r>
          </a:p>
          <a:p>
            <a:r>
              <a:rPr lang="en-US" sz="900" dirty="0">
                <a:latin typeface="+mn-lt"/>
              </a:rPr>
              <a:t>Global trends in scientific publications, 2015 and 2019</a:t>
            </a:r>
          </a:p>
          <a:p>
            <a:r>
              <a:rPr lang="en-US" sz="900" dirty="0">
                <a:latin typeface="+mn-lt"/>
                <a:hlinkClick r:id="rId4"/>
              </a:rPr>
              <a:t>https://unesdoc.unesco.org/ark:/48223/pf0000377250/PDF/377250eng.pdf.multi.page=38</a:t>
            </a:r>
            <a:r>
              <a:rPr lang="en-US" sz="900" dirty="0">
                <a:latin typeface="+mn-lt"/>
              </a:rPr>
              <a:t> </a:t>
            </a:r>
          </a:p>
          <a:p>
            <a:endParaRPr lang="en-CA" sz="900" dirty="0">
              <a:latin typeface="+mn-lt"/>
            </a:endParaRPr>
          </a:p>
        </p:txBody>
      </p:sp>
      <p:sp>
        <p:nvSpPr>
          <p:cNvPr id="16" name="TextBox 15">
            <a:extLst>
              <a:ext uri="{FF2B5EF4-FFF2-40B4-BE49-F238E27FC236}">
                <a16:creationId xmlns:a16="http://schemas.microsoft.com/office/drawing/2014/main" id="{0F0A0974-E44A-4B9D-B562-CA5E9B55839C}"/>
              </a:ext>
            </a:extLst>
          </p:cNvPr>
          <p:cNvSpPr txBox="1"/>
          <p:nvPr/>
        </p:nvSpPr>
        <p:spPr>
          <a:xfrm>
            <a:off x="210774" y="6431225"/>
            <a:ext cx="165463" cy="276999"/>
          </a:xfrm>
          <a:prstGeom prst="rect">
            <a:avLst/>
          </a:prstGeom>
          <a:noFill/>
        </p:spPr>
        <p:txBody>
          <a:bodyPr wrap="square" rtlCol="0">
            <a:spAutoFit/>
          </a:bodyPr>
          <a:lstStyle/>
          <a:p>
            <a:r>
              <a:rPr lang="en-CA" sz="1200" dirty="0">
                <a:solidFill>
                  <a:schemeClr val="bg1"/>
                </a:solidFill>
                <a:latin typeface="+mn-lt"/>
              </a:rPr>
              <a:t>5</a:t>
            </a:r>
            <a:endParaRPr lang="en-US" sz="1200" dirty="0">
              <a:solidFill>
                <a:schemeClr val="bg1"/>
              </a:solidFill>
              <a:latin typeface="+mn-lt"/>
            </a:endParaRPr>
          </a:p>
        </p:txBody>
      </p:sp>
    </p:spTree>
    <p:extLst>
      <p:ext uri="{BB962C8B-B14F-4D97-AF65-F5344CB8AC3E}">
        <p14:creationId xmlns:p14="http://schemas.microsoft.com/office/powerpoint/2010/main" val="145594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alpha val="84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p:cNvPicPr>
            <a:picLocks noChangeAspect="1"/>
          </p:cNvPicPr>
          <p:nvPr/>
        </p:nvPicPr>
        <p:blipFill rotWithShape="1">
          <a:blip r:embed="rId2" cstate="print">
            <a:extLst>
              <a:ext uri="{28A0092B-C50C-407E-A947-70E740481C1C}">
                <a14:useLocalDpi xmlns:a14="http://schemas.microsoft.com/office/drawing/2010/main" val="0"/>
              </a:ext>
            </a:extLst>
          </a:blip>
          <a:srcRect l="11443" r="-2"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6" name="TextBox 15"/>
          <p:cNvSpPr txBox="1"/>
          <p:nvPr/>
        </p:nvSpPr>
        <p:spPr>
          <a:xfrm>
            <a:off x="5339442" y="103909"/>
            <a:ext cx="3898247" cy="668368"/>
          </a:xfrm>
          <a:prstGeom prst="rect">
            <a:avLst/>
          </a:prstGeom>
        </p:spPr>
        <p:txBody>
          <a:bodyPr vert="horz" lIns="91440" tIns="45720" rIns="91440" bIns="45720" rtlCol="0" anchor="t">
            <a:noAutofit/>
          </a:bodyPr>
          <a:lstStyle/>
          <a:p>
            <a:pPr algn="ctr">
              <a:lnSpc>
                <a:spcPct val="90000"/>
              </a:lnSpc>
              <a:spcAft>
                <a:spcPts val="600"/>
              </a:spcAft>
            </a:pPr>
            <a:r>
              <a:rPr lang="en-US" dirty="0">
                <a:latin typeface="+mn-lt"/>
                <a:ea typeface="+mn-ea"/>
                <a:cs typeface="+mn-cs"/>
              </a:rPr>
              <a:t>Benefits of international research collaboration</a:t>
            </a:r>
          </a:p>
        </p:txBody>
      </p:sp>
      <p:sp>
        <p:nvSpPr>
          <p:cNvPr id="8" name="TextBox 7">
            <a:extLst>
              <a:ext uri="{FF2B5EF4-FFF2-40B4-BE49-F238E27FC236}">
                <a16:creationId xmlns:a16="http://schemas.microsoft.com/office/drawing/2014/main" id="{F94CCA27-D20E-40A0-9999-D3611CFEF372}"/>
              </a:ext>
            </a:extLst>
          </p:cNvPr>
          <p:cNvSpPr txBox="1"/>
          <p:nvPr/>
        </p:nvSpPr>
        <p:spPr>
          <a:xfrm>
            <a:off x="4163474" y="4080084"/>
            <a:ext cx="3125092" cy="46288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CA" sz="1400" dirty="0">
                <a:latin typeface="+mn-lt"/>
              </a:rPr>
              <a:t>Access foreign markets/users</a:t>
            </a:r>
          </a:p>
        </p:txBody>
      </p:sp>
      <p:sp>
        <p:nvSpPr>
          <p:cNvPr id="9" name="Rectangle 8">
            <a:extLst>
              <a:ext uri="{FF2B5EF4-FFF2-40B4-BE49-F238E27FC236}">
                <a16:creationId xmlns:a16="http://schemas.microsoft.com/office/drawing/2014/main" id="{2C863A85-99AB-4C5D-BDD0-82F29F755FE9}"/>
              </a:ext>
            </a:extLst>
          </p:cNvPr>
          <p:cNvSpPr/>
          <p:nvPr/>
        </p:nvSpPr>
        <p:spPr>
          <a:xfrm>
            <a:off x="4418445" y="1026898"/>
            <a:ext cx="3884205" cy="462884"/>
          </a:xfrm>
          <a:prstGeom prst="rect">
            <a:avLst/>
          </a:prstGeom>
        </p:spPr>
        <p:txBody>
          <a:bodyPr wrap="none">
            <a:spAutoFit/>
          </a:bodyPr>
          <a:lstStyle/>
          <a:p>
            <a:pPr marL="285750" indent="-285750">
              <a:lnSpc>
                <a:spcPct val="200000"/>
              </a:lnSpc>
              <a:buFont typeface="Arial" panose="020B0604020202020204" pitchFamily="34" charset="0"/>
              <a:buChar char="•"/>
            </a:pPr>
            <a:r>
              <a:rPr lang="en-CA" sz="1400" dirty="0">
                <a:latin typeface="+mn-lt"/>
              </a:rPr>
              <a:t>Access foreign or joint facilities and equipment</a:t>
            </a:r>
          </a:p>
        </p:txBody>
      </p:sp>
      <p:sp>
        <p:nvSpPr>
          <p:cNvPr id="10" name="Rectangle 9">
            <a:extLst>
              <a:ext uri="{FF2B5EF4-FFF2-40B4-BE49-F238E27FC236}">
                <a16:creationId xmlns:a16="http://schemas.microsoft.com/office/drawing/2014/main" id="{50A92C7D-731D-4CF4-8FC5-EE2CBF4520E4}"/>
              </a:ext>
            </a:extLst>
          </p:cNvPr>
          <p:cNvSpPr/>
          <p:nvPr/>
        </p:nvSpPr>
        <p:spPr>
          <a:xfrm>
            <a:off x="3712558" y="4733354"/>
            <a:ext cx="3000693" cy="462884"/>
          </a:xfrm>
          <a:prstGeom prst="rect">
            <a:avLst/>
          </a:prstGeom>
        </p:spPr>
        <p:txBody>
          <a:bodyPr wrap="none">
            <a:spAutoFit/>
          </a:bodyPr>
          <a:lstStyle/>
          <a:p>
            <a:pPr marL="285750" indent="-285750">
              <a:lnSpc>
                <a:spcPct val="200000"/>
              </a:lnSpc>
              <a:buFont typeface="Arial" panose="020B0604020202020204" pitchFamily="34" charset="0"/>
              <a:buChar char="•"/>
            </a:pPr>
            <a:r>
              <a:rPr lang="en-CA" sz="1400" dirty="0">
                <a:latin typeface="+mn-lt"/>
              </a:rPr>
              <a:t>Share/access complementary skills</a:t>
            </a:r>
          </a:p>
        </p:txBody>
      </p:sp>
      <p:sp>
        <p:nvSpPr>
          <p:cNvPr id="11" name="Rectangle 10">
            <a:extLst>
              <a:ext uri="{FF2B5EF4-FFF2-40B4-BE49-F238E27FC236}">
                <a16:creationId xmlns:a16="http://schemas.microsoft.com/office/drawing/2014/main" id="{DBA6FE75-2AFE-49EA-ABFF-41403B7BE5CE}"/>
              </a:ext>
            </a:extLst>
          </p:cNvPr>
          <p:cNvSpPr/>
          <p:nvPr/>
        </p:nvSpPr>
        <p:spPr>
          <a:xfrm>
            <a:off x="4572000" y="1598503"/>
            <a:ext cx="2563907" cy="462884"/>
          </a:xfrm>
          <a:prstGeom prst="rect">
            <a:avLst/>
          </a:prstGeom>
        </p:spPr>
        <p:txBody>
          <a:bodyPr wrap="none">
            <a:spAutoFit/>
          </a:bodyPr>
          <a:lstStyle/>
          <a:p>
            <a:pPr marL="285750" indent="-285750">
              <a:lnSpc>
                <a:spcPct val="200000"/>
              </a:lnSpc>
              <a:buFont typeface="Arial" panose="020B0604020202020204" pitchFamily="34" charset="0"/>
              <a:buChar char="•"/>
            </a:pPr>
            <a:r>
              <a:rPr lang="en-CA" sz="1400" dirty="0">
                <a:latin typeface="+mn-lt"/>
              </a:rPr>
              <a:t>Increase knowledge capacity</a:t>
            </a:r>
          </a:p>
        </p:txBody>
      </p:sp>
      <p:sp>
        <p:nvSpPr>
          <p:cNvPr id="12" name="Rectangle 11">
            <a:extLst>
              <a:ext uri="{FF2B5EF4-FFF2-40B4-BE49-F238E27FC236}">
                <a16:creationId xmlns:a16="http://schemas.microsoft.com/office/drawing/2014/main" id="{0442A787-8BF2-4058-B5CC-0F3EDDB8DC50}"/>
              </a:ext>
            </a:extLst>
          </p:cNvPr>
          <p:cNvSpPr/>
          <p:nvPr/>
        </p:nvSpPr>
        <p:spPr>
          <a:xfrm>
            <a:off x="4536488" y="2790974"/>
            <a:ext cx="3103350" cy="462884"/>
          </a:xfrm>
          <a:prstGeom prst="rect">
            <a:avLst/>
          </a:prstGeom>
        </p:spPr>
        <p:txBody>
          <a:bodyPr wrap="none">
            <a:spAutoFit/>
          </a:bodyPr>
          <a:lstStyle/>
          <a:p>
            <a:pPr marL="285750" indent="-285750">
              <a:lnSpc>
                <a:spcPct val="200000"/>
              </a:lnSpc>
              <a:buFont typeface="Arial" panose="020B0604020202020204" pitchFamily="34" charset="0"/>
              <a:buChar char="•"/>
            </a:pPr>
            <a:r>
              <a:rPr lang="fr-FR" sz="1400" dirty="0">
                <a:latin typeface="+mn-lt"/>
              </a:rPr>
              <a:t>Access unique sites and populations</a:t>
            </a:r>
          </a:p>
        </p:txBody>
      </p:sp>
      <p:sp>
        <p:nvSpPr>
          <p:cNvPr id="13" name="Rectangle 12">
            <a:extLst>
              <a:ext uri="{FF2B5EF4-FFF2-40B4-BE49-F238E27FC236}">
                <a16:creationId xmlns:a16="http://schemas.microsoft.com/office/drawing/2014/main" id="{01E7E353-822A-4C00-832E-7BB6291CA69F}"/>
              </a:ext>
            </a:extLst>
          </p:cNvPr>
          <p:cNvSpPr/>
          <p:nvPr/>
        </p:nvSpPr>
        <p:spPr>
          <a:xfrm>
            <a:off x="2516650" y="5876564"/>
            <a:ext cx="1975734" cy="462884"/>
          </a:xfrm>
          <a:prstGeom prst="rect">
            <a:avLst/>
          </a:prstGeom>
        </p:spPr>
        <p:txBody>
          <a:bodyPr wrap="none">
            <a:spAutoFit/>
          </a:bodyPr>
          <a:lstStyle/>
          <a:p>
            <a:pPr marL="285750" indent="-285750">
              <a:lnSpc>
                <a:spcPct val="200000"/>
              </a:lnSpc>
              <a:buFont typeface="Arial" panose="020B0604020202020204" pitchFamily="34" charset="0"/>
              <a:buChar char="•"/>
            </a:pPr>
            <a:r>
              <a:rPr lang="en-CA" sz="1400" dirty="0">
                <a:latin typeface="+mn-lt"/>
              </a:rPr>
              <a:t>Share costs and risks</a:t>
            </a:r>
          </a:p>
        </p:txBody>
      </p:sp>
      <p:sp>
        <p:nvSpPr>
          <p:cNvPr id="14" name="Rectangle 13">
            <a:extLst>
              <a:ext uri="{FF2B5EF4-FFF2-40B4-BE49-F238E27FC236}">
                <a16:creationId xmlns:a16="http://schemas.microsoft.com/office/drawing/2014/main" id="{F4BE53FE-5F52-4DA8-BB96-5246ED317CE7}"/>
              </a:ext>
            </a:extLst>
          </p:cNvPr>
          <p:cNvSpPr/>
          <p:nvPr/>
        </p:nvSpPr>
        <p:spPr>
          <a:xfrm>
            <a:off x="3074507" y="5304959"/>
            <a:ext cx="3477875" cy="462884"/>
          </a:xfrm>
          <a:prstGeom prst="rect">
            <a:avLst/>
          </a:prstGeom>
        </p:spPr>
        <p:txBody>
          <a:bodyPr wrap="none">
            <a:spAutoFit/>
          </a:bodyPr>
          <a:lstStyle/>
          <a:p>
            <a:pPr marL="285750" indent="-285750">
              <a:lnSpc>
                <a:spcPct val="200000"/>
              </a:lnSpc>
              <a:buFont typeface="Arial" panose="020B0604020202020204" pitchFamily="34" charset="0"/>
              <a:buChar char="•"/>
            </a:pPr>
            <a:r>
              <a:rPr lang="en-CA" sz="1400" dirty="0">
                <a:latin typeface="+mn-lt"/>
              </a:rPr>
              <a:t>Address transnational or global problems</a:t>
            </a:r>
          </a:p>
        </p:txBody>
      </p:sp>
      <p:sp>
        <p:nvSpPr>
          <p:cNvPr id="15" name="Rectangle 14">
            <a:extLst>
              <a:ext uri="{FF2B5EF4-FFF2-40B4-BE49-F238E27FC236}">
                <a16:creationId xmlns:a16="http://schemas.microsoft.com/office/drawing/2014/main" id="{215A6EB9-40FA-4FE2-B939-0BCE6832BE5B}"/>
              </a:ext>
            </a:extLst>
          </p:cNvPr>
          <p:cNvSpPr/>
          <p:nvPr/>
        </p:nvSpPr>
        <p:spPr>
          <a:xfrm>
            <a:off x="4418445" y="3395775"/>
            <a:ext cx="1573316" cy="462884"/>
          </a:xfrm>
          <a:prstGeom prst="rect">
            <a:avLst/>
          </a:prstGeom>
        </p:spPr>
        <p:txBody>
          <a:bodyPr wrap="none">
            <a:spAutoFit/>
          </a:bodyPr>
          <a:lstStyle/>
          <a:p>
            <a:pPr marL="285750" indent="-285750">
              <a:lnSpc>
                <a:spcPct val="200000"/>
              </a:lnSpc>
              <a:buFont typeface="Arial" panose="020B0604020202020204" pitchFamily="34" charset="0"/>
              <a:buChar char="•"/>
            </a:pPr>
            <a:r>
              <a:rPr lang="en-CA" sz="1400" dirty="0">
                <a:latin typeface="+mn-lt"/>
              </a:rPr>
              <a:t>Attract funding</a:t>
            </a:r>
          </a:p>
        </p:txBody>
      </p:sp>
      <p:sp>
        <p:nvSpPr>
          <p:cNvPr id="18" name="Rectangle 17">
            <a:extLst>
              <a:ext uri="{FF2B5EF4-FFF2-40B4-BE49-F238E27FC236}">
                <a16:creationId xmlns:a16="http://schemas.microsoft.com/office/drawing/2014/main" id="{488EEB56-2C13-4237-9FBE-5F566CA34D51}"/>
              </a:ext>
            </a:extLst>
          </p:cNvPr>
          <p:cNvSpPr/>
          <p:nvPr/>
        </p:nvSpPr>
        <p:spPr>
          <a:xfrm>
            <a:off x="4572000" y="2264294"/>
            <a:ext cx="4616713" cy="462884"/>
          </a:xfrm>
          <a:prstGeom prst="rect">
            <a:avLst/>
          </a:prstGeom>
        </p:spPr>
        <p:txBody>
          <a:bodyPr wrap="none">
            <a:spAutoFit/>
          </a:bodyPr>
          <a:lstStyle/>
          <a:p>
            <a:pPr marL="285750" indent="-285750">
              <a:lnSpc>
                <a:spcPct val="200000"/>
              </a:lnSpc>
              <a:buFont typeface="Arial" panose="020B0604020202020204" pitchFamily="34" charset="0"/>
              <a:buChar char="•"/>
            </a:pPr>
            <a:r>
              <a:rPr lang="en-CA" sz="1400" dirty="0">
                <a:latin typeface="+mn-lt"/>
              </a:rPr>
              <a:t>Additional opportunities &amp; support for graduate students</a:t>
            </a:r>
          </a:p>
        </p:txBody>
      </p:sp>
      <p:sp>
        <p:nvSpPr>
          <p:cNvPr id="19" name="TextBox 18">
            <a:extLst>
              <a:ext uri="{FF2B5EF4-FFF2-40B4-BE49-F238E27FC236}">
                <a16:creationId xmlns:a16="http://schemas.microsoft.com/office/drawing/2014/main" id="{40602C80-6140-411B-93C8-861C57EF6764}"/>
              </a:ext>
            </a:extLst>
          </p:cNvPr>
          <p:cNvSpPr txBox="1"/>
          <p:nvPr/>
        </p:nvSpPr>
        <p:spPr>
          <a:xfrm>
            <a:off x="210774" y="6431225"/>
            <a:ext cx="165463" cy="276999"/>
          </a:xfrm>
          <a:prstGeom prst="rect">
            <a:avLst/>
          </a:prstGeom>
          <a:noFill/>
        </p:spPr>
        <p:txBody>
          <a:bodyPr wrap="square" rtlCol="0">
            <a:spAutoFit/>
          </a:bodyPr>
          <a:lstStyle/>
          <a:p>
            <a:r>
              <a:rPr lang="en-CA" sz="1200" dirty="0">
                <a:latin typeface="+mn-lt"/>
              </a:rPr>
              <a:t>6</a:t>
            </a:r>
            <a:endParaRPr lang="en-US" sz="1200" dirty="0">
              <a:latin typeface="+mn-lt"/>
            </a:endParaRPr>
          </a:p>
        </p:txBody>
      </p:sp>
    </p:spTree>
    <p:extLst>
      <p:ext uri="{BB962C8B-B14F-4D97-AF65-F5344CB8AC3E}">
        <p14:creationId xmlns:p14="http://schemas.microsoft.com/office/powerpoint/2010/main" val="60415387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19F7FC-6FE1-433B-89FE-C2BB790AC67C}"/>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b="38875"/>
          <a:stretch/>
        </p:blipFill>
        <p:spPr>
          <a:xfrm>
            <a:off x="20" y="0"/>
            <a:ext cx="9143980" cy="6857999"/>
          </a:xfrm>
          <a:prstGeom prst="rect">
            <a:avLst/>
          </a:prstGeom>
        </p:spPr>
      </p:pic>
      <p:sp>
        <p:nvSpPr>
          <p:cNvPr id="64"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6780" y="1785273"/>
            <a:ext cx="4427201" cy="5072728"/>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7" name="TextBox 16">
            <a:extLst>
              <a:ext uri="{FF2B5EF4-FFF2-40B4-BE49-F238E27FC236}">
                <a16:creationId xmlns:a16="http://schemas.microsoft.com/office/drawing/2014/main" id="{B9190C9D-5790-4768-87D4-A4FFE1DBBC2D}"/>
              </a:ext>
            </a:extLst>
          </p:cNvPr>
          <p:cNvSpPr txBox="1"/>
          <p:nvPr/>
        </p:nvSpPr>
        <p:spPr>
          <a:xfrm>
            <a:off x="472555" y="833855"/>
            <a:ext cx="3954666" cy="2386263"/>
          </a:xfrm>
          <a:prstGeom prst="rect">
            <a:avLst/>
          </a:prstGeom>
        </p:spPr>
        <p:txBody>
          <a:bodyPr vert="horz" lIns="91440" tIns="45720" rIns="91440" bIns="45720" rtlCol="0" anchor="t">
            <a:normAutofit/>
          </a:bodyPr>
          <a:lstStyle/>
          <a:p>
            <a:pPr defTabSz="685800">
              <a:lnSpc>
                <a:spcPct val="90000"/>
              </a:lnSpc>
              <a:spcAft>
                <a:spcPts val="600"/>
              </a:spcAft>
            </a:pPr>
            <a:r>
              <a:rPr lang="en-US" sz="3200" dirty="0">
                <a:latin typeface="+mn-lt"/>
                <a:ea typeface="+mn-ea"/>
                <a:cs typeface="+mn-cs"/>
              </a:rPr>
              <a:t>Strategic directions game plan</a:t>
            </a:r>
          </a:p>
        </p:txBody>
      </p:sp>
      <p:pic>
        <p:nvPicPr>
          <p:cNvPr id="15" name="Picture 14" descr="A picture containing text&#10;&#10;Description automatically generated">
            <a:extLst>
              <a:ext uri="{FF2B5EF4-FFF2-40B4-BE49-F238E27FC236}">
                <a16:creationId xmlns:a16="http://schemas.microsoft.com/office/drawing/2014/main" id="{F40E6F10-1A6C-4CFA-8172-DE1B44E95B5F}"/>
              </a:ext>
            </a:extLst>
          </p:cNvPr>
          <p:cNvPicPr>
            <a:picLocks noChangeAspect="1"/>
          </p:cNvPicPr>
          <p:nvPr/>
        </p:nvPicPr>
        <p:blipFill rotWithShape="1">
          <a:blip r:embed="rId3">
            <a:alphaModFix/>
          </a:blip>
          <a:srcRect l="3273" r="6905" b="-3"/>
          <a:stretch/>
        </p:blipFill>
        <p:spPr>
          <a:xfrm>
            <a:off x="4859284" y="1930258"/>
            <a:ext cx="4282214" cy="4927741"/>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30" name="TextBox 29">
            <a:extLst>
              <a:ext uri="{FF2B5EF4-FFF2-40B4-BE49-F238E27FC236}">
                <a16:creationId xmlns:a16="http://schemas.microsoft.com/office/drawing/2014/main" id="{91B9F000-B22C-4490-AD66-E8E255F13F5F}"/>
              </a:ext>
            </a:extLst>
          </p:cNvPr>
          <p:cNvSpPr txBox="1"/>
          <p:nvPr/>
        </p:nvSpPr>
        <p:spPr>
          <a:xfrm>
            <a:off x="210774" y="6431225"/>
            <a:ext cx="165463" cy="276999"/>
          </a:xfrm>
          <a:prstGeom prst="rect">
            <a:avLst/>
          </a:prstGeom>
          <a:noFill/>
        </p:spPr>
        <p:txBody>
          <a:bodyPr wrap="square" rtlCol="0">
            <a:spAutoFit/>
          </a:bodyPr>
          <a:lstStyle/>
          <a:p>
            <a:r>
              <a:rPr lang="en-CA" sz="1200" dirty="0">
                <a:latin typeface="+mn-lt"/>
              </a:rPr>
              <a:t>7</a:t>
            </a:r>
            <a:endParaRPr lang="en-US" sz="1200" dirty="0">
              <a:latin typeface="+mn-lt"/>
            </a:endParaRPr>
          </a:p>
        </p:txBody>
      </p:sp>
      <p:sp>
        <p:nvSpPr>
          <p:cNvPr id="12" name="Isosceles Triangle 11">
            <a:extLst>
              <a:ext uri="{FF2B5EF4-FFF2-40B4-BE49-F238E27FC236}">
                <a16:creationId xmlns:a16="http://schemas.microsoft.com/office/drawing/2014/main" id="{15135CF8-F700-47B9-AD67-54DDEDAD3E94}"/>
              </a:ext>
            </a:extLst>
          </p:cNvPr>
          <p:cNvSpPr/>
          <p:nvPr/>
        </p:nvSpPr>
        <p:spPr bwMode="auto">
          <a:xfrm rot="6841117">
            <a:off x="3215073" y="3337220"/>
            <a:ext cx="1967956" cy="3341030"/>
          </a:xfrm>
          <a:prstGeom prst="triangle">
            <a:avLst/>
          </a:prstGeom>
          <a:solidFill>
            <a:schemeClr val="tx2">
              <a:lumMod val="50000"/>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
        <p:nvSpPr>
          <p:cNvPr id="18" name="Rectangle: Rounded Corners 17">
            <a:extLst>
              <a:ext uri="{FF2B5EF4-FFF2-40B4-BE49-F238E27FC236}">
                <a16:creationId xmlns:a16="http://schemas.microsoft.com/office/drawing/2014/main" id="{55F3B51C-C863-4322-A9BB-F631BF0A3983}"/>
              </a:ext>
            </a:extLst>
          </p:cNvPr>
          <p:cNvSpPr/>
          <p:nvPr/>
        </p:nvSpPr>
        <p:spPr bwMode="auto">
          <a:xfrm>
            <a:off x="540158" y="2795869"/>
            <a:ext cx="2601176" cy="2527068"/>
          </a:xfrm>
          <a:prstGeom prst="roundRect">
            <a:avLst/>
          </a:prstGeom>
          <a:solidFill>
            <a:schemeClr val="tx2">
              <a:lumMod val="50000"/>
              <a:alpha val="8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latin typeface="Times" pitchFamily="-32" charset="0"/>
            </a:endParaRPr>
          </a:p>
        </p:txBody>
      </p:sp>
      <p:sp>
        <p:nvSpPr>
          <p:cNvPr id="13" name="Rectangle 12">
            <a:extLst>
              <a:ext uri="{FF2B5EF4-FFF2-40B4-BE49-F238E27FC236}">
                <a16:creationId xmlns:a16="http://schemas.microsoft.com/office/drawing/2014/main" id="{30A3C9DF-3921-4CF7-899D-4C90AFF80E53}"/>
              </a:ext>
            </a:extLst>
          </p:cNvPr>
          <p:cNvSpPr/>
          <p:nvPr/>
        </p:nvSpPr>
        <p:spPr>
          <a:xfrm>
            <a:off x="607780" y="2899811"/>
            <a:ext cx="2601157" cy="2308324"/>
          </a:xfrm>
          <a:prstGeom prst="rect">
            <a:avLst/>
          </a:prstGeom>
        </p:spPr>
        <p:txBody>
          <a:bodyPr wrap="square">
            <a:spAutoFit/>
          </a:bodyPr>
          <a:lstStyle/>
          <a:p>
            <a:r>
              <a:rPr lang="en-CA" sz="1800" dirty="0">
                <a:latin typeface="+mn-lt"/>
              </a:rPr>
              <a:t>“</a:t>
            </a:r>
            <a:r>
              <a:rPr lang="en-CA" sz="1800" i="1" dirty="0">
                <a:latin typeface="+mn-lt"/>
              </a:rPr>
              <a:t>Embracing the World</a:t>
            </a:r>
            <a:r>
              <a:rPr lang="en-CA" sz="1800" dirty="0">
                <a:latin typeface="+mn-lt"/>
              </a:rPr>
              <a:t> leverages Concordia’s strengths, maximizes the efforts of our faculty, expands opportunities for students, and establishes and further strengthens our partnerships” </a:t>
            </a:r>
          </a:p>
        </p:txBody>
      </p:sp>
    </p:spTree>
    <p:extLst>
      <p:ext uri="{BB962C8B-B14F-4D97-AF65-F5344CB8AC3E}">
        <p14:creationId xmlns:p14="http://schemas.microsoft.com/office/powerpoint/2010/main" val="149621408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rry conference table and chairs">
            <a:extLst>
              <a:ext uri="{FF2B5EF4-FFF2-40B4-BE49-F238E27FC236}">
                <a16:creationId xmlns:a16="http://schemas.microsoft.com/office/drawing/2014/main" id="{DD658EC9-B314-454E-A23C-993F1B248E97}"/>
              </a:ext>
            </a:extLst>
          </p:cNvPr>
          <p:cNvPicPr>
            <a:picLocks noChangeAspect="1"/>
          </p:cNvPicPr>
          <p:nvPr/>
        </p:nvPicPr>
        <p:blipFill rotWithShape="1">
          <a:blip r:embed="rId2"/>
          <a:srcRect l="9115" t="2772" r="29361" b="1"/>
          <a:stretch/>
        </p:blipFill>
        <p:spPr>
          <a:xfrm>
            <a:off x="2642616" y="10"/>
            <a:ext cx="6501384" cy="6857990"/>
          </a:xfrm>
          <a:prstGeom prst="rect">
            <a:avLst/>
          </a:prstGeom>
        </p:spPr>
      </p:pic>
      <p:sp>
        <p:nvSpPr>
          <p:cNvPr id="30"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3FE4EDE-64F8-499B-AEAC-77C27BA6FC12}"/>
              </a:ext>
            </a:extLst>
          </p:cNvPr>
          <p:cNvSpPr txBox="1"/>
          <p:nvPr/>
        </p:nvSpPr>
        <p:spPr>
          <a:xfrm>
            <a:off x="358485" y="1122363"/>
            <a:ext cx="3017520" cy="3204134"/>
          </a:xfrm>
          <a:prstGeom prst="rect">
            <a:avLst/>
          </a:prstGeom>
        </p:spPr>
        <p:txBody>
          <a:bodyPr vert="horz" lIns="91440" tIns="45720" rIns="91440" bIns="45720" rtlCol="0" anchor="b">
            <a:normAutofit/>
          </a:bodyPr>
          <a:lstStyle/>
          <a:p>
            <a:pPr>
              <a:lnSpc>
                <a:spcPct val="90000"/>
              </a:lnSpc>
              <a:spcAft>
                <a:spcPts val="600"/>
              </a:spcAft>
            </a:pPr>
            <a:r>
              <a:rPr lang="en-US" sz="4200" dirty="0">
                <a:latin typeface="+mj-lt"/>
                <a:ea typeface="+mj-ea"/>
                <a:cs typeface="+mj-cs"/>
              </a:rPr>
              <a:t>Concordia International</a:t>
            </a:r>
          </a:p>
        </p:txBody>
      </p:sp>
      <p:sp>
        <p:nvSpPr>
          <p:cNvPr id="31"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5E8DD7A-BD11-4789-A481-F5DC4F63F70E}"/>
              </a:ext>
            </a:extLst>
          </p:cNvPr>
          <p:cNvSpPr txBox="1"/>
          <p:nvPr/>
        </p:nvSpPr>
        <p:spPr>
          <a:xfrm>
            <a:off x="210774" y="6431225"/>
            <a:ext cx="165463" cy="276999"/>
          </a:xfrm>
          <a:prstGeom prst="rect">
            <a:avLst/>
          </a:prstGeom>
          <a:noFill/>
        </p:spPr>
        <p:txBody>
          <a:bodyPr wrap="square" rtlCol="0">
            <a:spAutoFit/>
          </a:bodyPr>
          <a:lstStyle/>
          <a:p>
            <a:r>
              <a:rPr lang="en-CA" sz="1200" dirty="0">
                <a:latin typeface="+mn-lt"/>
              </a:rPr>
              <a:t>8</a:t>
            </a:r>
            <a:endParaRPr lang="en-US" sz="1200" dirty="0">
              <a:latin typeface="+mn-lt"/>
            </a:endParaRPr>
          </a:p>
        </p:txBody>
      </p:sp>
    </p:spTree>
    <p:extLst>
      <p:ext uri="{BB962C8B-B14F-4D97-AF65-F5344CB8AC3E}">
        <p14:creationId xmlns:p14="http://schemas.microsoft.com/office/powerpoint/2010/main" val="138016450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64BD0CD-A3BE-4967-AFE9-17D320F58DC6}"/>
              </a:ext>
            </a:extLst>
          </p:cNvPr>
          <p:cNvSpPr/>
          <p:nvPr/>
        </p:nvSpPr>
        <p:spPr>
          <a:xfrm>
            <a:off x="619797" y="586855"/>
            <a:ext cx="3172575" cy="3387497"/>
          </a:xfrm>
          <a:prstGeom prst="rect">
            <a:avLst/>
          </a:prstGeom>
        </p:spPr>
        <p:txBody>
          <a:bodyPr vert="horz" lIns="91440" tIns="45720" rIns="91440" bIns="45720" rtlCol="0" anchor="b">
            <a:normAutofit/>
          </a:bodyPr>
          <a:lstStyle/>
          <a:p>
            <a:pPr algn="r">
              <a:lnSpc>
                <a:spcPct val="90000"/>
              </a:lnSpc>
              <a:spcAft>
                <a:spcPts val="600"/>
              </a:spcAft>
            </a:pPr>
            <a:r>
              <a:rPr lang="en-US" sz="3500" kern="1200" dirty="0">
                <a:solidFill>
                  <a:srgbClr val="FFFFFF"/>
                </a:solidFill>
                <a:latin typeface="+mj-lt"/>
                <a:ea typeface="+mj-ea"/>
                <a:cs typeface="+mj-cs"/>
              </a:rPr>
              <a:t>Concordia International</a:t>
            </a:r>
            <a:endParaRPr lang="en-US" sz="3500" b="0" i="0" kern="1200" dirty="0">
              <a:solidFill>
                <a:srgbClr val="FFFFFF"/>
              </a:solidFill>
              <a:effectLst/>
              <a:latin typeface="+mj-lt"/>
              <a:ea typeface="+mj-ea"/>
              <a:cs typeface="+mj-cs"/>
            </a:endParaRPr>
          </a:p>
        </p:txBody>
      </p:sp>
      <p:sp>
        <p:nvSpPr>
          <p:cNvPr id="7" name="Rectangle 6">
            <a:extLst>
              <a:ext uri="{FF2B5EF4-FFF2-40B4-BE49-F238E27FC236}">
                <a16:creationId xmlns:a16="http://schemas.microsoft.com/office/drawing/2014/main" id="{E0A7AE2E-0C93-434F-BCAB-0F4CF32E2FC1}"/>
              </a:ext>
            </a:extLst>
          </p:cNvPr>
          <p:cNvSpPr/>
          <p:nvPr/>
        </p:nvSpPr>
        <p:spPr>
          <a:xfrm>
            <a:off x="4877368" y="649480"/>
            <a:ext cx="3646835" cy="554604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latin typeface="+mn-lt"/>
                <a:ea typeface="+mn-ea"/>
                <a:cs typeface="+mn-cs"/>
              </a:rPr>
              <a:t>Study &amp; research abroad opportunities for Concordia students and faculty</a:t>
            </a:r>
          </a:p>
        </p:txBody>
      </p:sp>
      <p:sp>
        <p:nvSpPr>
          <p:cNvPr id="10" name="TextBox 9">
            <a:extLst>
              <a:ext uri="{FF2B5EF4-FFF2-40B4-BE49-F238E27FC236}">
                <a16:creationId xmlns:a16="http://schemas.microsoft.com/office/drawing/2014/main" id="{22B11011-7CC8-4F94-BA85-A98A63869F6D}"/>
              </a:ext>
            </a:extLst>
          </p:cNvPr>
          <p:cNvSpPr txBox="1"/>
          <p:nvPr/>
        </p:nvSpPr>
        <p:spPr>
          <a:xfrm>
            <a:off x="210774" y="6431225"/>
            <a:ext cx="409023" cy="276999"/>
          </a:xfrm>
          <a:prstGeom prst="rect">
            <a:avLst/>
          </a:prstGeom>
          <a:noFill/>
        </p:spPr>
        <p:txBody>
          <a:bodyPr wrap="square" rtlCol="0">
            <a:spAutoFit/>
          </a:bodyPr>
          <a:lstStyle/>
          <a:p>
            <a:r>
              <a:rPr lang="en-CA" sz="1200" dirty="0">
                <a:solidFill>
                  <a:schemeClr val="bg1"/>
                </a:solidFill>
                <a:latin typeface="+mn-lt"/>
              </a:rPr>
              <a:t>9</a:t>
            </a:r>
            <a:endParaRPr lang="en-US" sz="1200" dirty="0">
              <a:solidFill>
                <a:schemeClr val="bg1"/>
              </a:solidFill>
              <a:latin typeface="+mn-lt"/>
            </a:endParaRPr>
          </a:p>
        </p:txBody>
      </p:sp>
    </p:spTree>
    <p:extLst>
      <p:ext uri="{BB962C8B-B14F-4D97-AF65-F5344CB8AC3E}">
        <p14:creationId xmlns:p14="http://schemas.microsoft.com/office/powerpoint/2010/main" val="4134674898"/>
      </p:ext>
    </p:extLst>
  </p:cSld>
  <p:clrMapOvr>
    <a:masterClrMapping/>
  </p:clrMapOvr>
</p:sld>
</file>

<file path=ppt/theme/theme1.xml><?xml version="1.0" encoding="utf-8"?>
<a:theme xmlns:a="http://schemas.openxmlformats.org/drawingml/2006/main" name="Default Theme">
  <a:themeElements>
    <a:clrScheme name="CONCORDIA UNIVERSITY">
      <a:dk1>
        <a:srgbClr val="000000"/>
      </a:dk1>
      <a:lt1>
        <a:srgbClr val="FFFFFF"/>
      </a:lt1>
      <a:dk2>
        <a:srgbClr val="000000"/>
      </a:dk2>
      <a:lt2>
        <a:srgbClr val="BCBCBC"/>
      </a:lt2>
      <a:accent1>
        <a:srgbClr val="801329"/>
      </a:accent1>
      <a:accent2>
        <a:srgbClr val="E83F21"/>
      </a:accent2>
      <a:accent3>
        <a:srgbClr val="00776F"/>
      </a:accent3>
      <a:accent4>
        <a:srgbClr val="E90065"/>
      </a:accent4>
      <a:accent5>
        <a:srgbClr val="1598D6"/>
      </a:accent5>
      <a:accent6>
        <a:srgbClr val="7BC224"/>
      </a:accent6>
      <a:hlink>
        <a:srgbClr val="801329"/>
      </a:hlink>
      <a:folHlink>
        <a:srgbClr val="0E317B"/>
      </a:folHlink>
    </a:clrScheme>
    <a:fontScheme name="Concordia-PPT">
      <a:majorFont>
        <a:latin typeface="GillSans Bold"/>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pitchFamily="-3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2" charset="0"/>
          </a:defRPr>
        </a:defPPr>
      </a:lstStyle>
    </a:lnDef>
  </a:objectDefaults>
  <a:extraClrSchemeLst>
    <a:extraClrScheme>
      <a:clrScheme name="Concordia-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ordia-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ordia-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ordia-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ordia-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ordia-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ordia-PP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ordia-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ordia-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ordia-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ordia-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ordia-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ncordia-Powerpoint-2020-4x3" id="{9F9562DC-3B56-3B4D-A527-5EB4FE0B0350}" vid="{D01FFF62-32B4-EA44-B7A6-8D97E12E5B0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EED6355C096945A4058FB85AA92E40" ma:contentTypeVersion="5" ma:contentTypeDescription="Create a new document." ma:contentTypeScope="" ma:versionID="a0029dba9a4de0bb76a758186859ae83">
  <xsd:schema xmlns:xsd="http://www.w3.org/2001/XMLSchema" xmlns:xs="http://www.w3.org/2001/XMLSchema" xmlns:p="http://schemas.microsoft.com/office/2006/metadata/properties" xmlns:ns3="adc77dd0-e9a1-48d3-8f56-a9fe3153d393" xmlns:ns4="df612890-7841-47f5-80ba-1d8b1f6749d6" targetNamespace="http://schemas.microsoft.com/office/2006/metadata/properties" ma:root="true" ma:fieldsID="90395a504b8b45abc8ec9588327b4f1f" ns3:_="" ns4:_="">
    <xsd:import namespace="adc77dd0-e9a1-48d3-8f56-a9fe3153d393"/>
    <xsd:import namespace="df612890-7841-47f5-80ba-1d8b1f6749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77dd0-e9a1-48d3-8f56-a9fe3153d39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612890-7841-47f5-80ba-1d8b1f6749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510B64-7ED6-41E2-A43B-7E5996D26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c77dd0-e9a1-48d3-8f56-a9fe3153d393"/>
    <ds:schemaRef ds:uri="df612890-7841-47f5-80ba-1d8b1f674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68640A-9DF5-4BA7-97CE-1BB43362D8CC}">
  <ds:schemaRefs>
    <ds:schemaRef ds:uri="http://purl.org/dc/terms/"/>
    <ds:schemaRef ds:uri="df612890-7841-47f5-80ba-1d8b1f6749d6"/>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adc77dd0-e9a1-48d3-8f56-a9fe3153d39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85B443C-28B4-4A65-826D-CF55E17F93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13911</TotalTime>
  <Words>939</Words>
  <Application>Microsoft Office PowerPoint</Application>
  <PresentationFormat>On-screen Show (4:3)</PresentationFormat>
  <Paragraphs>232</Paragraphs>
  <Slides>24</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Bold</vt:lpstr>
      <vt:lpstr>Calibri</vt:lpstr>
      <vt:lpstr>Gill Sans</vt:lpstr>
      <vt:lpstr>GillSans Bold</vt:lpstr>
      <vt:lpstr>Times</vt:lpstr>
      <vt:lpstr>Wingdings</vt:lpstr>
      <vt:lpstr>Default Theme</vt:lpstr>
      <vt:lpstr>Research Orientation for New Faculty Hires Concordia International August 30,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tools</vt:lpstr>
      <vt:lpstr>PowerPoint Presentation</vt:lpstr>
      <vt:lpstr>PowerPoint Presentation</vt:lpstr>
      <vt:lpstr>PowerPoint Presentation</vt:lpstr>
      <vt:lpstr>PowerPoint Presentation</vt:lpstr>
      <vt:lpstr>PowerPoint Presentation</vt:lpstr>
      <vt:lpstr>Network (example)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Voluntary University Review</dc:title>
  <dc:creator>julio.sevilla@concordia.ca</dc:creator>
  <cp:lastModifiedBy>Julio Sevilla</cp:lastModifiedBy>
  <cp:revision>180</cp:revision>
  <cp:lastPrinted>2021-02-09T15:43:33Z</cp:lastPrinted>
  <dcterms:created xsi:type="dcterms:W3CDTF">2021-02-03T14:24:47Z</dcterms:created>
  <dcterms:modified xsi:type="dcterms:W3CDTF">2021-08-10T23:42:36Z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0x010100E3EED6355C096945A4058FB85AA92E40</vt:lpwstr>
  </property>
</Properties>
</file>