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64" r:id="rId6"/>
    <p:sldId id="263" r:id="rId7"/>
    <p:sldId id="257" r:id="rId8"/>
    <p:sldId id="267" r:id="rId9"/>
    <p:sldId id="269" r:id="rId10"/>
    <p:sldId id="259" r:id="rId11"/>
    <p:sldId id="285" r:id="rId12"/>
    <p:sldId id="270" r:id="rId13"/>
    <p:sldId id="283" r:id="rId14"/>
    <p:sldId id="271" r:id="rId15"/>
    <p:sldId id="286" r:id="rId16"/>
    <p:sldId id="274" r:id="rId17"/>
    <p:sldId id="284" r:id="rId18"/>
    <p:sldId id="262" r:id="rId19"/>
    <p:sldId id="260" r:id="rId20"/>
    <p:sldId id="292" r:id="rId21"/>
    <p:sldId id="293" r:id="rId22"/>
    <p:sldId id="287" r:id="rId23"/>
    <p:sldId id="288" r:id="rId24"/>
    <p:sldId id="289" r:id="rId25"/>
    <p:sldId id="272" r:id="rId26"/>
    <p:sldId id="290" r:id="rId27"/>
    <p:sldId id="277" r:id="rId28"/>
    <p:sldId id="278" r:id="rId29"/>
    <p:sldId id="279" r:id="rId30"/>
    <p:sldId id="265" r:id="rId31"/>
    <p:sldId id="281" r:id="rId32"/>
    <p:sldId id="282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779"/>
    <a:srgbClr val="8CC83C"/>
    <a:srgbClr val="654DA0"/>
    <a:srgbClr val="DCA014"/>
    <a:srgbClr val="28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22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4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96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75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69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9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86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66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28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46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A6D29-3A79-4E29-83F5-BDFD4DC90997}" type="datetimeFigureOut">
              <a:rPr lang="en-CA" smtClean="0"/>
              <a:t>2024-09-26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555B-545D-4251-BD30-B853140D26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59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lickr.com/photos/41898857@N04/1084319728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41898857@N04/1084319728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41898857@N04/1084319728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pythonthehardway.org/book/" TargetMode="External"/><Relationship Id="rId13" Type="http://schemas.openxmlformats.org/officeDocument/2006/relationships/hyperlink" Target="https://learn.adafruit.com/category/raspberry-pi%20/" TargetMode="External"/><Relationship Id="rId3" Type="http://schemas.openxmlformats.org/officeDocument/2006/relationships/hyperlink" Target="https://www.raspberrypi.org/resources/" TargetMode="External"/><Relationship Id="rId7" Type="http://schemas.openxmlformats.org/officeDocument/2006/relationships/hyperlink" Target="http://learnpython.org/" TargetMode="External"/><Relationship Id="rId12" Type="http://schemas.openxmlformats.org/officeDocument/2006/relationships/hyperlink" Target="https://www.instructables.com/id/Raspberry-Pi-Projects/" TargetMode="External"/><Relationship Id="rId17" Type="http://schemas.microsoft.com/office/2007/relationships/hdphoto" Target="../media/hdphoto1.wdp"/><Relationship Id="rId2" Type="http://schemas.openxmlformats.org/officeDocument/2006/relationships/hyperlink" Target="https://www.raspberrypi.org/" TargetMode="Externa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yhacking.com/raspberry-pi-gpio-control/" TargetMode="External"/><Relationship Id="rId11" Type="http://schemas.openxmlformats.org/officeDocument/2006/relationships/hyperlink" Target="https://learn.sparkfun.com/tutorials/raspberry-gpio/python-rpigpio-example" TargetMode="External"/><Relationship Id="rId5" Type="http://schemas.openxmlformats.org/officeDocument/2006/relationships/hyperlink" Target="https://www.raspberrypi.org/learning/getting-started-with-picamera/worksheet/" TargetMode="External"/><Relationship Id="rId15" Type="http://schemas.openxmlformats.org/officeDocument/2006/relationships/hyperlink" Target="https://magpi.raspberrypi.org/" TargetMode="External"/><Relationship Id="rId10" Type="http://schemas.openxmlformats.org/officeDocument/2006/relationships/hyperlink" Target="https://www.buyapi.ca/product/raspberry-pi-iot-learning-kit-powered-by-cayenne/" TargetMode="External"/><Relationship Id="rId4" Type="http://schemas.openxmlformats.org/officeDocument/2006/relationships/hyperlink" Target="https://www.raspberrypi.org/documentation/linux/" TargetMode="External"/><Relationship Id="rId9" Type="http://schemas.openxmlformats.org/officeDocument/2006/relationships/hyperlink" Target="https://stephensugden.com/crash_into_python/" TargetMode="External"/><Relationship Id="rId14" Type="http://schemas.openxmlformats.org/officeDocument/2006/relationships/hyperlink" Target="https://hackaday.com/?s=raspberry+p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ddison-electronique.com/" TargetMode="External"/><Relationship Id="rId7" Type="http://schemas.microsoft.com/office/2007/relationships/hdphoto" Target="../media/hdphoto2.wdp"/><Relationship Id="rId2" Type="http://schemas.openxmlformats.org/officeDocument/2006/relationships/hyperlink" Target="https://abra-electron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spikenzielabs.com/Catalog/" TargetMode="External"/><Relationship Id="rId4" Type="http://schemas.openxmlformats.org/officeDocument/2006/relationships/hyperlink" Target="https://www.buyapi.ca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opedia.com/definition/5435/graphical-user-interface-gui" TargetMode="External"/><Relationship Id="rId13" Type="http://schemas.openxmlformats.org/officeDocument/2006/relationships/hyperlink" Target="https://en.wikipedia.org/wiki/Passive_infrared_sensor" TargetMode="External"/><Relationship Id="rId18" Type="http://schemas.microsoft.com/office/2007/relationships/hdphoto" Target="../media/hdphoto3.wdp"/><Relationship Id="rId3" Type="http://schemas.openxmlformats.org/officeDocument/2006/relationships/hyperlink" Target="https://ubuntu.com/tutorials/command-line-for-beginners#1-overview" TargetMode="External"/><Relationship Id="rId7" Type="http://schemas.openxmlformats.org/officeDocument/2006/relationships/hyperlink" Target="https://www.futurehosting.com/blog/linux-basics-terminal-shell-console-what-is-the-difference/" TargetMode="External"/><Relationship Id="rId12" Type="http://schemas.openxmlformats.org/officeDocument/2006/relationships/hyperlink" Target="https://www.techopedia.com/definition/3411/platform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wiring.org.co/learning/tutorials/breadboard/" TargetMode="External"/><Relationship Id="rId16" Type="http://schemas.openxmlformats.org/officeDocument/2006/relationships/hyperlink" Target="https://www.techopedia.com/definition/9266/single-board-computer-s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opedia.com/definition/3512/linux" TargetMode="External"/><Relationship Id="rId11" Type="http://schemas.openxmlformats.org/officeDocument/2006/relationships/hyperlink" Target="https://en.wikipedia.org/wiki/Physical_computing" TargetMode="External"/><Relationship Id="rId5" Type="http://schemas.openxmlformats.org/officeDocument/2006/relationships/hyperlink" Target="https://www.techopedia.com/definition/2231/light-emitting-diode-led" TargetMode="External"/><Relationship Id="rId15" Type="http://schemas.openxmlformats.org/officeDocument/2006/relationships/hyperlink" Target="https://en.wikipedia.org/wiki/Prototype" TargetMode="External"/><Relationship Id="rId10" Type="http://schemas.openxmlformats.org/officeDocument/2006/relationships/hyperlink" Target="https://www.techopedia.com/definition/3515/operating-system-os" TargetMode="External"/><Relationship Id="rId4" Type="http://schemas.openxmlformats.org/officeDocument/2006/relationships/hyperlink" Target="https://www.techopedia.com/definition/16373/debugging" TargetMode="External"/><Relationship Id="rId9" Type="http://schemas.openxmlformats.org/officeDocument/2006/relationships/hyperlink" Target="https://www.techopedia.com/definition/3641/microcontroller" TargetMode="External"/><Relationship Id="rId14" Type="http://schemas.openxmlformats.org/officeDocument/2006/relationships/hyperlink" Target="https://www.techopedia.com/definition/2267/printed-circuit-board-pc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technology/sandbox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pythonthehardway.org/book/" TargetMode="External"/><Relationship Id="rId2" Type="http://schemas.openxmlformats.org/officeDocument/2006/relationships/hyperlink" Target="http://www.learnpyth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ephensugden.com/crash_into_pyth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2297"/>
            <a:ext cx="12192000" cy="1579418"/>
          </a:xfrm>
        </p:spPr>
        <p:txBody>
          <a:bodyPr>
            <a:normAutofit/>
          </a:bodyPr>
          <a:lstStyle/>
          <a:p>
            <a:r>
              <a:rPr lang="en-US" sz="9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Cat-Selfie Machine</a:t>
            </a:r>
            <a:endParaRPr lang="en-CA" sz="9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26975"/>
            <a:ext cx="12191999" cy="71175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Raspberry Pi 101</a:t>
            </a:r>
            <a:br>
              <a:rPr lang="en-CA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CA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" y="5950298"/>
            <a:ext cx="12191999" cy="487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Jasia.stuart@concordia.ca</a:t>
            </a:r>
            <a:br>
              <a:rPr lang="en-C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CA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bg1"/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4"/>
            <a:ext cx="10644674" cy="1475911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hardware components are we using?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581404"/>
            <a:ext cx="6503436" cy="3978016"/>
          </a:xfrm>
        </p:spPr>
        <p:txBody>
          <a:bodyPr>
            <a:normAutofit/>
          </a:bodyPr>
          <a:lstStyle/>
          <a:p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Rpi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Camera</a:t>
            </a:r>
          </a:p>
          <a:p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Infrared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motion detector (PIR)</a:t>
            </a:r>
          </a:p>
          <a:p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Ribbon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cable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pins</a:t>
            </a:r>
          </a:p>
          <a:p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kit – in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fr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headless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5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076" y="384754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breadboard?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6673" y="2134807"/>
            <a:ext cx="5140226" cy="36561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en-CA" dirty="0"/>
              <a:t>A better prototyping alternative to twisting wires together! </a:t>
            </a:r>
          </a:p>
          <a:p>
            <a:pPr fontAlgn="base"/>
            <a:r>
              <a:rPr lang="en-CA" dirty="0"/>
              <a:t>Rows connected a:e and f:j</a:t>
            </a:r>
          </a:p>
          <a:p>
            <a:pPr fontAlgn="base"/>
            <a:r>
              <a:rPr lang="en-CA" dirty="0"/>
              <a:t>The outermost columns are connected (labeled + and-)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09982"/>
            <a:ext cx="12192000" cy="348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Image: CC by 2.0 by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SparkFun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Electronics </a:t>
            </a:r>
            <a:r>
              <a:rPr lang="en-CA" dirty="0">
                <a:hlinkClick r:id="rId2"/>
              </a:rPr>
              <a:t>https://www.flickr.com/photos/41898857@N04/10843197283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pic>
        <p:nvPicPr>
          <p:cNvPr id="3076" name="Picture 4" descr="https://lh5.googleusercontent.com/nsQ_V0R9D0SxyOD89F3WlqVfiBqdCXaWVxmwg6-5hFnQ5up3LfUsfqIbcoJF1MXjWGbu7brGV6vHGnvuNruECIm42CEX6kkB0dHOd8RSwWnF5FO_TOYIoukcUvWsHhL1Esid3To3s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56" y="1980907"/>
            <a:ext cx="3656100" cy="36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5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bg1"/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25569"/>
            <a:ext cx="12192000" cy="4860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Hands-on overview: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hook up </a:t>
            </a:r>
            <a:r>
              <a:rPr lang="en-US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hardward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adjust settings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script,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debug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CA" sz="7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0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076" y="384754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Hook up the Pi to the Bread Board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9499" y="1980907"/>
            <a:ext cx="5090932" cy="3810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off (from menu)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is attached – open case with screwdriver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back and attach ribbon with red wire near SD card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Attach other side of ribbon to “cobbler”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-2" y="6509982"/>
            <a:ext cx="12192000" cy="348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IMG_0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62" y="1313733"/>
            <a:ext cx="7791938" cy="51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1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076" y="384754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Hook up the sensor and camera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9499" y="1980907"/>
            <a:ext cx="5090932" cy="3810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PIR </a:t>
            </a:r>
          </a:p>
          <a:p>
            <a:pPr marL="0" indent="0">
              <a:buNone/>
            </a:pP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GND to GND</a:t>
            </a:r>
          </a:p>
          <a:p>
            <a:pPr marL="0" indent="0">
              <a:buNone/>
            </a:pP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VCC to 5V</a:t>
            </a:r>
          </a:p>
          <a:p>
            <a:pPr marL="0" indent="0">
              <a:buNone/>
            </a:pP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Out to 12 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Camera: ribbon goes into camera slot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on !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" y="6509982"/>
            <a:ext cx="12192000" cy="348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IMG_0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62" y="1313733"/>
            <a:ext cx="7791938" cy="51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2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bg1"/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25570"/>
            <a:ext cx="12192000" cy="3901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the Camera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menu -&gt; preferences -&gt;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configuration -&gt; interfaces -&gt;enable camera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Reboot</a:t>
            </a:r>
            <a:endParaRPr lang="en-CA" sz="6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5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8059" y="2907324"/>
            <a:ext cx="11395882" cy="37489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3154" y="3188677"/>
            <a:ext cx="10515600" cy="174283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4400" b="1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Open a terminal window and type: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chemeClr val="bg1"/>
                </a:solidFill>
                <a:latin typeface="Consolas" panose="020B0609020204030204" pitchFamily="49" charset="0"/>
              </a:rPr>
              <a:t>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There should be a file called pircamp.py type a command to open it: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nano</a:t>
            </a:r>
            <a:r>
              <a:rPr lang="en-US" sz="4400" b="1" dirty="0">
                <a:solidFill>
                  <a:schemeClr val="bg1"/>
                </a:solidFill>
                <a:latin typeface="Consolas" panose="020B0609020204030204" pitchFamily="49" charset="0"/>
              </a:rPr>
              <a:t> pircam.py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4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44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44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90600" y="988646"/>
            <a:ext cx="10515600" cy="1742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400"/>
              <a:t>Verify you have the Python script (pircam.py) file in your home directory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94142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076" y="384754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command line?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6673" y="2134806"/>
            <a:ext cx="10166086" cy="387410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en-CA" dirty="0"/>
              <a:t>A text-based interface with your computer</a:t>
            </a:r>
          </a:p>
          <a:p>
            <a:pPr fontAlgn="base"/>
            <a:r>
              <a:rPr lang="en-CA" dirty="0"/>
              <a:t>AKA terminal, console, prompt</a:t>
            </a:r>
          </a:p>
          <a:p>
            <a:pPr fontAlgn="base"/>
            <a:r>
              <a:rPr lang="en-CA" dirty="0"/>
              <a:t>Almost all operating systems have one. FYI the Windows version has different commands.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09982"/>
            <a:ext cx="12192000" cy="348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Image: CC by 2.0 by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SparkFun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Electronics </a:t>
            </a:r>
            <a:r>
              <a:rPr lang="en-CA" dirty="0">
                <a:hlinkClick r:id="rId2"/>
              </a:rPr>
              <a:t>https://www.flickr.com/photos/41898857@N04/10843197283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7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076" y="384754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nano?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6672" y="2134806"/>
            <a:ext cx="10063449" cy="365950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en-CA" dirty="0"/>
              <a:t>A small text editor for the terminal</a:t>
            </a:r>
          </a:p>
          <a:p>
            <a:pPr fontAlgn="base"/>
            <a:r>
              <a:rPr lang="en-CA" dirty="0"/>
              <a:t>You could edit code </a:t>
            </a:r>
            <a:r>
              <a:rPr lang="en-CA"/>
              <a:t>in anything </a:t>
            </a:r>
            <a:r>
              <a:rPr lang="en-CA" dirty="0"/>
              <a:t>that can open text but the command line is convenient because it will also run the code</a:t>
            </a:r>
          </a:p>
          <a:p>
            <a:pPr fontAlgn="base"/>
            <a:r>
              <a:rPr lang="en-CA" dirty="0"/>
              <a:t>For larger projects, you will want an Integrated Development Environment (IDE) to help you write you code ( colors, autocomplete, multiple files, AI help and more)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09982"/>
            <a:ext cx="12192000" cy="348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Image: CC by 2.0 by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SparkFun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Electronics </a:t>
            </a:r>
            <a:r>
              <a:rPr lang="en-CA" dirty="0">
                <a:hlinkClick r:id="rId2"/>
              </a:rPr>
              <a:t>https://www.flickr.com/photos/41898857@N04/10843197283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251" y="222681"/>
            <a:ext cx="11600597" cy="6400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import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RPi.GPIO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as GPIO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import time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from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picamera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import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PiCamera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camera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PiCamera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GPIO.setwarnings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(False)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GPIO.setmode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(GPIO.BCM)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GPIO.setup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(12, GPIO.IN) #set pin12 as input to receive data from the PIR sensor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picNum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while True: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GPIO.input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(12) #read input for PIR and store in  variable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if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==0: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	print "no cats :(",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time.sleep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(0.1)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elif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==1: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	print "CAT!!! :)",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camera.capture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('/home/pi/Desktop/Cats/cat%s.jpg' %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picNum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picNum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+=1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	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time.sleep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(2)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9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728349" y="488139"/>
            <a:ext cx="8930551" cy="5639704"/>
          </a:xfrm>
          <a:prstGeom prst="wedgeEllipseCallout">
            <a:avLst>
              <a:gd name="adj1" fmla="val -44874"/>
              <a:gd name="adj2" fmla="val 47319"/>
            </a:avLst>
          </a:prstGeom>
          <a:noFill/>
          <a:ln w="76200">
            <a:solidFill>
              <a:srgbClr val="8CC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054" y="1549115"/>
            <a:ext cx="8302756" cy="4141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Hi, my name is</a:t>
            </a:r>
          </a:p>
          <a:p>
            <a:pPr marL="0" indent="0" algn="ctr">
              <a:buNone/>
            </a:pPr>
            <a:r>
              <a:rPr lang="en-US" sz="6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Jasia Stuart</a:t>
            </a:r>
          </a:p>
          <a:p>
            <a:pPr marL="0" indent="0" algn="ctr">
              <a:buNone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me tell you about the </a:t>
            </a:r>
          </a:p>
          <a:p>
            <a:pPr marL="0" indent="0" algn="ctr">
              <a:buNone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Sandbox </a:t>
            </a:r>
          </a:p>
          <a:p>
            <a:pPr marL="0" indent="0" algn="ctr">
              <a:buNone/>
            </a:pPr>
            <a:endParaRPr lang="en-CA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8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bg1"/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883138"/>
            <a:ext cx="12209929" cy="4343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‘Cats’ folder on the Desktop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terminal with  </a:t>
            </a:r>
            <a:r>
              <a:rPr lang="en-US" sz="4000" dirty="0">
                <a:solidFill>
                  <a:srgbClr val="EC07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ls, cd .., </a:t>
            </a:r>
            <a:r>
              <a:rPr lang="en-US" sz="4000" dirty="0" err="1">
                <a:solidFill>
                  <a:srgbClr val="EC07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mkdir</a:t>
            </a:r>
            <a:endParaRPr lang="en-US" sz="4000" dirty="0">
              <a:solidFill>
                <a:srgbClr val="EC07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graphical file manager …pretty much like windows/mac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62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8059" y="2907324"/>
            <a:ext cx="11395882" cy="37489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3154" y="3188677"/>
            <a:ext cx="10515600" cy="22977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4400" b="1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Open a terminal window and type: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sudo</a:t>
            </a:r>
            <a:r>
              <a:rPr lang="en-US" sz="4400" b="1" dirty="0">
                <a:solidFill>
                  <a:schemeClr val="bg1"/>
                </a:solidFill>
                <a:latin typeface="Consolas" panose="020B0609020204030204" pitchFamily="49" charset="0"/>
              </a:rPr>
              <a:t> python pircam.py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4400" b="1" i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Ctrl-c to stop the script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4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44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44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90600" y="988646"/>
            <a:ext cx="10515600" cy="1742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400" dirty="0"/>
              <a:t>Run the script!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Making sure you are in the same folder as the pircam.py file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44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that it worked </a:t>
            </a:r>
            <a:b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(else Debug)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581404"/>
            <a:ext cx="6503436" cy="3978016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there images in the Cats folder?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‘cats’/ ‘no cats’ message change in response to motion?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5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Debug ideas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581404"/>
            <a:ext cx="6503436" cy="39780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all the wires connected solidly and in the right places?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code correct? pircam.py ( typos?)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 sensor sensitivity (both sample speed and sensitivity)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camera the right way around?</a:t>
            </a:r>
          </a:p>
          <a:p>
            <a:pPr marL="0" indent="0">
              <a:buNone/>
            </a:pP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27323"/>
            <a:ext cx="12192000" cy="348018"/>
          </a:xfrm>
          <a:prstGeom prst="rect">
            <a:avLst/>
          </a:prstGeom>
          <a:solidFill>
            <a:srgbClr val="EC07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 If everything worked first try…you are missing out on fun. Ask your neighbor if you can help them !!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6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240731"/>
            <a:ext cx="6503436" cy="43186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you change in the pircam.py code?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improve the code?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improve the setup (sensors, camera etc.)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functionality could be added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9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217" y="1866122"/>
            <a:ext cx="7102812" cy="4643860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 breadboard works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intuition about circuits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intuition about Python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Raspberry Pi is, some of its capabilities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a computer through the command line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 to physical computing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Debugging physical computing (and beyond!)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09982"/>
            <a:ext cx="12192000" cy="348018"/>
          </a:xfrm>
          <a:prstGeom prst="rect">
            <a:avLst/>
          </a:prstGeom>
          <a:solidFill>
            <a:srgbClr val="EC07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Debugging is hard!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1"/>
          <a:stretch/>
        </p:blipFill>
        <p:spPr>
          <a:xfrm>
            <a:off x="7438499" y="1744824"/>
            <a:ext cx="4208106" cy="32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3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1959429"/>
            <a:ext cx="6503436" cy="4599991"/>
          </a:xfrm>
        </p:spPr>
        <p:txBody>
          <a:bodyPr>
            <a:normAutofit/>
          </a:bodyPr>
          <a:lstStyle/>
          <a:p>
            <a:pPr fontAlgn="base"/>
            <a:r>
              <a:rPr lang="en-CA" dirty="0"/>
              <a:t>Improve the code</a:t>
            </a:r>
          </a:p>
          <a:p>
            <a:pPr fontAlgn="base"/>
            <a:r>
              <a:rPr lang="en-US" dirty="0"/>
              <a:t>Learn some Linux skills </a:t>
            </a:r>
          </a:p>
          <a:p>
            <a:pPr fontAlgn="base"/>
            <a:r>
              <a:rPr lang="en-CA" dirty="0"/>
              <a:t>Plan your own project - look at similar examples and work from there</a:t>
            </a:r>
          </a:p>
          <a:p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09982"/>
            <a:ext cx="12192000" cy="348018"/>
          </a:xfrm>
          <a:prstGeom prst="rect">
            <a:avLst/>
          </a:prstGeom>
          <a:solidFill>
            <a:srgbClr val="EC07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Bonus: Learn some of the theory behind the electronics to get further faster</a:t>
            </a:r>
          </a:p>
        </p:txBody>
      </p:sp>
    </p:spTree>
    <p:extLst>
      <p:ext uri="{BB962C8B-B14F-4D97-AF65-F5344CB8AC3E}">
        <p14:creationId xmlns:p14="http://schemas.microsoft.com/office/powerpoint/2010/main" val="1113467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634018" cy="6858000"/>
          </a:xfrm>
          <a:prstGeom prst="rect">
            <a:avLst/>
          </a:prstGeom>
          <a:solidFill>
            <a:srgbClr val="654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9" y="848528"/>
            <a:ext cx="9103058" cy="5735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Information/inspiration</a:t>
            </a:r>
          </a:p>
          <a:p>
            <a:pPr marL="0" indent="0">
              <a:buNone/>
            </a:pPr>
            <a:r>
              <a:rPr lang="en-CA" sz="2900" u="sng" dirty="0">
                <a:hlinkClick r:id="rId2"/>
              </a:rPr>
              <a:t>https://www.raspberrypi.org/</a:t>
            </a:r>
            <a:r>
              <a:rPr lang="en-CA" sz="2900" dirty="0"/>
              <a:t> </a:t>
            </a:r>
          </a:p>
          <a:p>
            <a:pPr marL="0" indent="0">
              <a:buNone/>
            </a:pPr>
            <a:r>
              <a:rPr lang="en-CA" sz="2900" u="sng" dirty="0">
                <a:hlinkClick r:id="rId3"/>
              </a:rPr>
              <a:t>https://www.raspberrypi.org/resources/</a:t>
            </a:r>
            <a:r>
              <a:rPr lang="en-CA" sz="2900" dirty="0"/>
              <a:t> </a:t>
            </a:r>
          </a:p>
          <a:p>
            <a:pPr marL="0" indent="0">
              <a:buNone/>
            </a:pPr>
            <a:r>
              <a:rPr lang="en-CA" sz="2900" u="sng" dirty="0">
                <a:hlinkClick r:id="rId4"/>
              </a:rPr>
              <a:t>https://www.raspberrypi.org/documentation/linux/</a:t>
            </a:r>
            <a:endParaRPr lang="en-CA" sz="2900" dirty="0"/>
          </a:p>
          <a:p>
            <a:pPr marL="0" indent="0">
              <a:buNone/>
            </a:pPr>
            <a:r>
              <a:rPr lang="en-CA" sz="2900" u="sng" dirty="0">
                <a:hlinkClick r:id="rId5"/>
              </a:rPr>
              <a:t>https://www.raspberrypi.org/learning/getting-started-with-picamera/worksheet/</a:t>
            </a:r>
            <a:r>
              <a:rPr lang="en-CA" sz="2900" u="sng" dirty="0"/>
              <a:t> (pi camera)</a:t>
            </a:r>
            <a:endParaRPr lang="en-CA" sz="2900" dirty="0"/>
          </a:p>
          <a:p>
            <a:pPr marL="0" indent="0">
              <a:buNone/>
            </a:pPr>
            <a:r>
              <a:rPr lang="en-CA" sz="2900" u="sng" dirty="0">
                <a:hlinkClick r:id="rId6"/>
              </a:rPr>
              <a:t>https://diyhacking.com/raspberry-pi-gpio-control/</a:t>
            </a:r>
            <a:r>
              <a:rPr lang="en-CA" sz="2900" dirty="0"/>
              <a:t> (PIR sensor)</a:t>
            </a:r>
          </a:p>
          <a:p>
            <a:pPr marL="0" indent="0">
              <a:buNone/>
            </a:pPr>
            <a:r>
              <a:rPr lang="en-CA" sz="2900" u="sng" dirty="0">
                <a:hlinkClick r:id="rId7"/>
              </a:rPr>
              <a:t>http://learnpython.org/</a:t>
            </a:r>
            <a:r>
              <a:rPr lang="en-CA" sz="2900" dirty="0"/>
              <a:t> (Python resource 1)</a:t>
            </a:r>
          </a:p>
          <a:p>
            <a:pPr marL="0" indent="0">
              <a:buNone/>
            </a:pPr>
            <a:r>
              <a:rPr lang="en-CA" sz="2900" dirty="0">
                <a:hlinkClick r:id="rId8"/>
              </a:rPr>
              <a:t>https://learnpythonthehardway.org/book/</a:t>
            </a:r>
            <a:r>
              <a:rPr lang="en-CA" sz="2900" dirty="0"/>
              <a:t> (Python resource 2)</a:t>
            </a:r>
          </a:p>
          <a:p>
            <a:pPr marL="0" indent="0">
              <a:buNone/>
            </a:pPr>
            <a:r>
              <a:rPr lang="en-CA" sz="2900" dirty="0">
                <a:hlinkClick r:id="rId9"/>
              </a:rPr>
              <a:t>https://stephensugden.com/crash_into_python/</a:t>
            </a:r>
            <a:r>
              <a:rPr lang="en-CA" sz="2900" dirty="0"/>
              <a:t>  ( Python for programmers) </a:t>
            </a:r>
          </a:p>
          <a:p>
            <a:pPr marL="0" indent="0">
              <a:buNone/>
            </a:pPr>
            <a:r>
              <a:rPr lang="en-CA" sz="2900" u="sng" dirty="0">
                <a:hlinkClick r:id="rId10"/>
              </a:rPr>
              <a:t>https://www.buyapi.ca/product/raspberry-pi-iot-learning-kit-powered-by-cayenne/</a:t>
            </a:r>
            <a:r>
              <a:rPr lang="en-CA" sz="2900" u="sng" dirty="0"/>
              <a:t> (</a:t>
            </a:r>
            <a:r>
              <a:rPr lang="en-CA" sz="2900" dirty="0"/>
              <a:t>Raspberry Pi Kits in Sandbox – list of sensors)</a:t>
            </a:r>
          </a:p>
          <a:p>
            <a:pPr marL="0" indent="0">
              <a:buNone/>
            </a:pPr>
            <a:r>
              <a:rPr lang="en-CA" sz="2900" u="sng" dirty="0">
                <a:hlinkClick r:id="rId11"/>
              </a:rPr>
              <a:t>https://learn.sparkfun.com/tutorials/raspberry-gpio/python-rpigpio-example</a:t>
            </a:r>
            <a:r>
              <a:rPr lang="en-CA" sz="2900" u="sng" dirty="0"/>
              <a:t> (</a:t>
            </a:r>
            <a:r>
              <a:rPr lang="en-CA" sz="2900" dirty="0"/>
              <a:t>GPIO)</a:t>
            </a:r>
          </a:p>
          <a:p>
            <a:pPr marL="0" indent="0">
              <a:buNone/>
            </a:pPr>
            <a:r>
              <a:rPr lang="en-CA" sz="2900" u="sng" dirty="0">
                <a:hlinkClick r:id="rId12"/>
              </a:rPr>
              <a:t>https://www.instructables.com/id/Raspberry-Pi-Projects/</a:t>
            </a:r>
            <a:endParaRPr lang="en-CA" sz="2900" u="sng" dirty="0"/>
          </a:p>
          <a:p>
            <a:pPr marL="0" indent="0">
              <a:buNone/>
            </a:pPr>
            <a:r>
              <a:rPr lang="en-CA" sz="2900" u="sng" dirty="0">
                <a:hlinkClick r:id="rId13"/>
              </a:rPr>
              <a:t>https://learn.adafruit.com/category/raspberry-pi /</a:t>
            </a:r>
            <a:endParaRPr lang="en-CA" sz="2900" u="sng" dirty="0"/>
          </a:p>
          <a:p>
            <a:pPr marL="0" indent="0">
              <a:buNone/>
            </a:pPr>
            <a:r>
              <a:rPr lang="en-CA" sz="3200" dirty="0">
                <a:hlinkClick r:id="rId14"/>
              </a:rPr>
              <a:t>https://hackaday.com/?s=raspberry+pi</a:t>
            </a:r>
            <a:r>
              <a:rPr lang="en-CA" sz="2900" dirty="0"/>
              <a:t> </a:t>
            </a:r>
          </a:p>
          <a:p>
            <a:pPr marL="0" indent="0">
              <a:buNone/>
            </a:pPr>
            <a:r>
              <a:rPr lang="en-CA" sz="2900" dirty="0">
                <a:hlinkClick r:id="rId15"/>
              </a:rPr>
              <a:t>https://magpi.raspberrypi.org/</a:t>
            </a:r>
            <a:r>
              <a:rPr lang="en-CA" sz="2900" dirty="0"/>
              <a:t> </a:t>
            </a:r>
          </a:p>
          <a:p>
            <a:endParaRPr lang="en-C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1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17910" r="19485" b="20398"/>
          <a:stretch/>
        </p:blipFill>
        <p:spPr>
          <a:xfrm>
            <a:off x="109182" y="2215913"/>
            <a:ext cx="2347415" cy="23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634018" cy="6858000"/>
          </a:xfrm>
          <a:prstGeom prst="rect">
            <a:avLst/>
          </a:prstGeom>
          <a:solidFill>
            <a:srgbClr val="DCA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9" y="848528"/>
            <a:ext cx="9103058" cy="573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Suppliers</a:t>
            </a:r>
          </a:p>
          <a:p>
            <a:pPr marL="0" indent="0">
              <a:buNone/>
            </a:pPr>
            <a:r>
              <a:rPr lang="en-CA" u="sng" dirty="0">
                <a:hlinkClick r:id="rId2"/>
              </a:rPr>
              <a:t>https://abra-electronics.com</a:t>
            </a:r>
            <a:r>
              <a:rPr lang="en-CA" dirty="0"/>
              <a:t> (Montreal)</a:t>
            </a:r>
            <a:endParaRPr lang="en-CA" sz="1800" dirty="0"/>
          </a:p>
          <a:p>
            <a:pPr marL="0" indent="0">
              <a:buNone/>
            </a:pPr>
            <a:r>
              <a:rPr lang="en-CA" u="sng" dirty="0">
                <a:hlinkClick r:id="rId3"/>
              </a:rPr>
              <a:t>https://addison-electronique.com</a:t>
            </a:r>
            <a:r>
              <a:rPr lang="en-CA" dirty="0"/>
              <a:t> (Montreal)</a:t>
            </a:r>
            <a:endParaRPr lang="en-CA" sz="1800" dirty="0"/>
          </a:p>
          <a:p>
            <a:pPr marL="0" indent="0">
              <a:buNone/>
            </a:pPr>
            <a:r>
              <a:rPr lang="en-CA" u="sng" dirty="0">
                <a:hlinkClick r:id="rId4"/>
              </a:rPr>
              <a:t>https://www.buyapi.ca</a:t>
            </a:r>
            <a:r>
              <a:rPr lang="en-CA" dirty="0"/>
              <a:t> (Ottawa - reasonable shipping)</a:t>
            </a:r>
            <a:endParaRPr lang="en-CA" sz="1800" dirty="0"/>
          </a:p>
          <a:p>
            <a:pPr marL="0" indent="0">
              <a:buNone/>
            </a:pPr>
            <a:r>
              <a:rPr lang="en-CA" u="sng" dirty="0">
                <a:hlinkClick r:id="rId5"/>
              </a:rPr>
              <a:t>https://www.spikenzielabs.com/Catalog/</a:t>
            </a:r>
            <a:r>
              <a:rPr lang="en-CA" dirty="0"/>
              <a:t>  (Montreal)</a:t>
            </a:r>
            <a:endParaRPr lang="en-CA" sz="18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Amazon and many others online….</a:t>
            </a:r>
            <a:endParaRPr lang="en-CA" sz="1800" dirty="0"/>
          </a:p>
          <a:p>
            <a:pPr marL="0" indent="0">
              <a:buNone/>
            </a:pPr>
            <a:br>
              <a:rPr lang="en-CA" sz="1800" dirty="0"/>
            </a:br>
            <a:endParaRPr lang="en-C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" b="21366"/>
          <a:stretch/>
        </p:blipFill>
        <p:spPr>
          <a:xfrm>
            <a:off x="0" y="2323488"/>
            <a:ext cx="2517289" cy="19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7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634018" cy="6858000"/>
          </a:xfrm>
          <a:prstGeom prst="rect">
            <a:avLst/>
          </a:prstGeom>
          <a:solidFill>
            <a:srgbClr val="8C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9" y="848528"/>
            <a:ext cx="9103058" cy="5735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 </a:t>
            </a:r>
          </a:p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marL="0" indent="0">
              <a:buNone/>
            </a:pP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Breadboard</a:t>
            </a: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solderless device for temporary prototype with electronics and test circuit designs.</a:t>
            </a:r>
          </a:p>
          <a:p>
            <a:pPr marL="0" indent="0">
              <a:buNone/>
            </a:pP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Command line </a:t>
            </a: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Linux command line is a text interface to your computer. 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Debugging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routine process of locating and removing computer program bugs, errors or abnormalities, which is methodically handled by software programmers via debugging tools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Light-Emitting Diode (LED)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device that emits light when an electric current passes through it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Linux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 family of open source operating systems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(Linux)Terminal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 way of referring to the text based interface (as a opposed to a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GUI – graphical user interface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Clarification on the difference between terminal, console and shell provided in the link.</a:t>
            </a:r>
          </a:p>
          <a:p>
            <a:pPr marL="0" indent="0">
              <a:buNone/>
            </a:pP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Microcontroller </a:t>
            </a: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computer present in a single integrated circuit which is dedicated to perform one task and execute one specific application.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Operating System (OS)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the software that manages all the other programs ( and their access to hardware) on a computing device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Physical Computing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 building interactive physical systems by the use of software and hardware that can sense and respond to the analog world.</a:t>
            </a:r>
            <a:endParaRPr lang="en-C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12"/>
            </a:endParaRP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/>
              </a:rPr>
              <a:t>PIR sensor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 infrared sensor</a:t>
            </a:r>
          </a:p>
          <a:p>
            <a:pPr marL="0" indent="0">
              <a:buNone/>
            </a:pP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Platform</a:t>
            </a:r>
            <a:r>
              <a:rPr lang="en-C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group of technologies that are used as a base upon which other applications, processes or technologies are developed.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4"/>
              </a:rPr>
              <a:t>Printed Circuit Board (PCB)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electronic circuit used in devices to provide mechanical support and a pathway to its electronic components.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5"/>
              </a:rPr>
              <a:t>Prototyping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early sample, model, or release of a product built to test a concept or process.</a:t>
            </a:r>
            <a:endParaRPr lang="en-US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Single-Board Computer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CA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computer which is a complete computer in which a single circuit board comprises memory, input/output, a microprocessor and all other necessary features.</a:t>
            </a:r>
            <a:endParaRPr lang="en-US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br>
              <a:rPr lang="en-CA" sz="1800" dirty="0"/>
            </a:br>
            <a:endParaRPr lang="en-C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24" t="-12705" r="-2152" b="12706"/>
          <a:stretch/>
        </p:blipFill>
        <p:spPr>
          <a:xfrm>
            <a:off x="-123748" y="1463163"/>
            <a:ext cx="2881513" cy="27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8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8508"/>
            <a:ext cx="12192000" cy="2967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 + Component Overview ~ 25 min</a:t>
            </a:r>
          </a:p>
          <a:p>
            <a:pPr marL="0" indent="0" algn="ctr">
              <a:buNone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it work ~ 60 min</a:t>
            </a:r>
          </a:p>
          <a:p>
            <a:pPr marL="0" indent="0" algn="ctr">
              <a:buNone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and resources ~ 15 min</a:t>
            </a:r>
          </a:p>
          <a:p>
            <a:pPr marL="0" indent="0" algn="ctr">
              <a:buNone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</a:p>
          <a:p>
            <a:pPr marL="0" indent="0" algn="ctr">
              <a:buNone/>
            </a:pPr>
            <a:endParaRPr lang="en-CA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 b="19592"/>
          <a:stretch/>
        </p:blipFill>
        <p:spPr>
          <a:xfrm>
            <a:off x="3926005" y="665563"/>
            <a:ext cx="4339990" cy="2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578708"/>
            <a:ext cx="12191999" cy="3479042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Sandbox info and resources:</a:t>
            </a:r>
          </a:p>
          <a:p>
            <a:r>
              <a:rPr lang="en-CA" sz="4400" dirty="0">
                <a:hlinkClick r:id="rId2"/>
              </a:rPr>
              <a:t>https://library.concordia.ca/technology/sandbox/</a:t>
            </a:r>
            <a:endParaRPr lang="en-CA" sz="4400" dirty="0"/>
          </a:p>
          <a:p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(Subscribe to our newsletter!)</a:t>
            </a:r>
          </a:p>
          <a:p>
            <a:br>
              <a:rPr lang="en-CA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CA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" y="5950298"/>
            <a:ext cx="12191999" cy="487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Jasia.stuart@concordia.ca</a:t>
            </a:r>
            <a:br>
              <a:rPr lang="en-C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CA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bg1"/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5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 Objectives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581404"/>
            <a:ext cx="6503436" cy="3978016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Hook up a motion detector to a camera</a:t>
            </a:r>
          </a:p>
          <a:p>
            <a:r>
              <a:rPr lang="en-CA" dirty="0"/>
              <a:t>First steps with Linux, electronics, Python</a:t>
            </a:r>
          </a:p>
          <a:p>
            <a:r>
              <a:rPr lang="en-US" dirty="0"/>
              <a:t>When and why to use a Pi</a:t>
            </a:r>
          </a:p>
          <a:p>
            <a:r>
              <a:rPr lang="en-US" dirty="0"/>
              <a:t>Next steps and inspiration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9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bg1"/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25569"/>
            <a:ext cx="12192000" cy="4860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WARNING!</a:t>
            </a:r>
          </a:p>
          <a:p>
            <a:pPr algn="ctr"/>
            <a:r>
              <a:rPr lang="en-CA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Linux, electronics, Python</a:t>
            </a:r>
            <a:r>
              <a: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A LOT!!!</a:t>
            </a:r>
          </a:p>
          <a:p>
            <a:pPr algn="ctr"/>
            <a:r>
              <a:rPr lang="en-C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may take a few projects to become clear </a:t>
            </a:r>
            <a:r>
              <a:rPr lang="en-C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CA" sz="7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4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Raspberry Pi?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581404"/>
            <a:ext cx="6503436" cy="3978016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Board Computer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with a Micro-controller?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with a desktop workstation?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</a:t>
            </a:r>
            <a:r>
              <a:rPr lang="en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Raspbian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it on - but </a:t>
            </a:r>
            <a:r>
              <a:rPr lang="en-C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power down before wiring/rewiring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developed this and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7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09982"/>
            <a:ext cx="12192000" cy="348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Image: </a:t>
            </a:r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Magazine [CC BY-SA (https://creativecommons.org/licenses/by-sa/4.0)]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53" y="280133"/>
            <a:ext cx="8569723" cy="58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709621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Linux?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047631"/>
            <a:ext cx="6503436" cy="4511789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of operating systems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out our workshop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source and free, preferred by some tech people for these reasons and others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we use the “terminal” to accomplish certain tasks faster ( other OS’s have equivalents )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4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6" y="681135"/>
            <a:ext cx="10644674" cy="87707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Python?</a:t>
            </a:r>
            <a:endParaRPr lang="en-CA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45" y="2047631"/>
            <a:ext cx="6503436" cy="4511789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Friendly scripting language and NOT a reptile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the computer (the Pi) to control and communicate with the hardware components (GPIO library)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default installed on </a:t>
            </a:r>
            <a:r>
              <a:rPr lang="en-C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Raspbian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http://www.learnpython.org/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https://learnpythonthehardway.org/book/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https://stephensugden.com/crash_into_python/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for programmers)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" y="-1383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 Semibold" panose="020B0609030403020204" pitchFamily="49" charset="0"/>
                <a:cs typeface="Courier New" panose="02070309020205020404" pitchFamily="49" charset="0"/>
              </a:rPr>
              <a:t>$_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  <a:latin typeface="Source Code Pro Semibold" panose="020B06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330243-90e3-4d54-8d98-319dbd474dc0">
      <Terms xmlns="http://schemas.microsoft.com/office/infopath/2007/PartnerControls"/>
    </lcf76f155ced4ddcb4097134ff3c332f>
    <TaxCatchAll xmlns="0babd2c8-cc53-4952-b1ac-d9b1ec6ff2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D445EB7163A489875535BBEDD7841" ma:contentTypeVersion="19" ma:contentTypeDescription="Create a new document." ma:contentTypeScope="" ma:versionID="93effc3d1d7b18ca514f55b5bdc7fb45">
  <xsd:schema xmlns:xsd="http://www.w3.org/2001/XMLSchema" xmlns:xs="http://www.w3.org/2001/XMLSchema" xmlns:p="http://schemas.microsoft.com/office/2006/metadata/properties" xmlns:ns2="83330243-90e3-4d54-8d98-319dbd474dc0" xmlns:ns3="0babd2c8-cc53-4952-b1ac-d9b1ec6ff2a8" targetNamespace="http://schemas.microsoft.com/office/2006/metadata/properties" ma:root="true" ma:fieldsID="7f63065e2781226ec7458d4de4bf9dc8" ns2:_="" ns3:_="">
    <xsd:import namespace="83330243-90e3-4d54-8d98-319dbd474dc0"/>
    <xsd:import namespace="0babd2c8-cc53-4952-b1ac-d9b1ec6ff2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30243-90e3-4d54-8d98-319dbd474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11843b-6948-4e45-a4d0-217e70d3d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bd2c8-cc53-4952-b1ac-d9b1ec6ff2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ced5bd7-0558-48b5-8009-153fb1a3915c}" ma:internalName="TaxCatchAll" ma:showField="CatchAllData" ma:web="0babd2c8-cc53-4952-b1ac-d9b1ec6ff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EF0B5-4950-4399-BCA1-573772AC27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955F39-F0E2-42E7-B581-431B865AE924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0babd2c8-cc53-4952-b1ac-d9b1ec6ff2a8"/>
    <ds:schemaRef ds:uri="http://purl.org/dc/dcmitype/"/>
    <ds:schemaRef ds:uri="http://purl.org/dc/elements/1.1/"/>
    <ds:schemaRef ds:uri="http://schemas.openxmlformats.org/package/2006/metadata/core-properties"/>
    <ds:schemaRef ds:uri="83330243-90e3-4d54-8d98-319dbd474dc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F19B11-7125-4685-B1BE-46BD1B309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330243-90e3-4d54-8d98-319dbd474dc0"/>
    <ds:schemaRef ds:uri="0babd2c8-cc53-4952-b1ac-d9b1ec6ff2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46935</TotalTime>
  <Words>1689</Words>
  <Application>Microsoft Office PowerPoint</Application>
  <PresentationFormat>Widescreen</PresentationFormat>
  <Paragraphs>214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Cascadia Code</vt:lpstr>
      <vt:lpstr>Arial</vt:lpstr>
      <vt:lpstr>Calibri</vt:lpstr>
      <vt:lpstr>Calibri Light</vt:lpstr>
      <vt:lpstr>Consolas</vt:lpstr>
      <vt:lpstr>Source Code Pro Semibold</vt:lpstr>
      <vt:lpstr>Tahoma</vt:lpstr>
      <vt:lpstr>Office Theme</vt:lpstr>
      <vt:lpstr>Cat-Selfie Machine</vt:lpstr>
      <vt:lpstr>PowerPoint Presentation</vt:lpstr>
      <vt:lpstr>PowerPoint Presentation</vt:lpstr>
      <vt:lpstr>Workshop Objectives</vt:lpstr>
      <vt:lpstr>PowerPoint Presentation</vt:lpstr>
      <vt:lpstr>What is a Raspberry Pi?</vt:lpstr>
      <vt:lpstr>PowerPoint Presentation</vt:lpstr>
      <vt:lpstr>What is Linux?</vt:lpstr>
      <vt:lpstr>What is Python?</vt:lpstr>
      <vt:lpstr>What hardware components are we using?</vt:lpstr>
      <vt:lpstr>What is a breadboard?</vt:lpstr>
      <vt:lpstr>PowerPoint Presentation</vt:lpstr>
      <vt:lpstr>Hook up the Pi to the Bread Board</vt:lpstr>
      <vt:lpstr>Hook up the sensor and camera</vt:lpstr>
      <vt:lpstr>PowerPoint Presentation</vt:lpstr>
      <vt:lpstr>PowerPoint Presentation</vt:lpstr>
      <vt:lpstr>What is the command line?</vt:lpstr>
      <vt:lpstr>What is a nano?</vt:lpstr>
      <vt:lpstr>PowerPoint Presentation</vt:lpstr>
      <vt:lpstr>PowerPoint Presentation</vt:lpstr>
      <vt:lpstr>PowerPoint Presentation</vt:lpstr>
      <vt:lpstr>Check that it worked  (else Debug)</vt:lpstr>
      <vt:lpstr>Debug ideas</vt:lpstr>
      <vt:lpstr>Test your knowledge</vt:lpstr>
      <vt:lpstr>What did we learn?</vt:lpstr>
      <vt:lpstr>Next Steps </vt:lpstr>
      <vt:lpstr>PowerPoint Presentation</vt:lpstr>
      <vt:lpstr>PowerPoint Presentation</vt:lpstr>
      <vt:lpstr>PowerPoint Presentation</vt:lpstr>
      <vt:lpstr>PowerPoint Presentation</vt:lpstr>
    </vt:vector>
  </TitlesOfParts>
  <Company>Concordia Univerity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Berrizbeitia</dc:creator>
  <cp:lastModifiedBy>Kate Ripley</cp:lastModifiedBy>
  <cp:revision>65</cp:revision>
  <dcterms:created xsi:type="dcterms:W3CDTF">2019-10-29T13:52:40Z</dcterms:created>
  <dcterms:modified xsi:type="dcterms:W3CDTF">2024-09-26T14:32:22Z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0x01010034CD445EB7163A489875535BBEDD7841</vt:lpwstr>
  </property>
  <property fmtid="{D5CDD505-2E9C-101B-9397-08002B2CF9AE}" pid="3" name="MediaServiceImageTags">
    <vt:lpwstr/>
  </property>
</Properties>
</file>