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tt" ContentType="text/vtt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41"/>
  </p:notesMasterIdLst>
  <p:sldIdLst>
    <p:sldId id="256" r:id="rId5"/>
    <p:sldId id="263" r:id="rId6"/>
    <p:sldId id="257" r:id="rId7"/>
    <p:sldId id="304" r:id="rId8"/>
    <p:sldId id="268" r:id="rId9"/>
    <p:sldId id="269" r:id="rId10"/>
    <p:sldId id="259" r:id="rId11"/>
    <p:sldId id="285" r:id="rId12"/>
    <p:sldId id="270" r:id="rId13"/>
    <p:sldId id="286" r:id="rId14"/>
    <p:sldId id="258" r:id="rId15"/>
    <p:sldId id="274" r:id="rId16"/>
    <p:sldId id="271" r:id="rId17"/>
    <p:sldId id="267" r:id="rId18"/>
    <p:sldId id="272" r:id="rId19"/>
    <p:sldId id="295" r:id="rId20"/>
    <p:sldId id="262" r:id="rId21"/>
    <p:sldId id="260" r:id="rId22"/>
    <p:sldId id="296" r:id="rId23"/>
    <p:sldId id="297" r:id="rId24"/>
    <p:sldId id="287" r:id="rId25"/>
    <p:sldId id="298" r:id="rId26"/>
    <p:sldId id="299" r:id="rId27"/>
    <p:sldId id="300" r:id="rId28"/>
    <p:sldId id="303" r:id="rId29"/>
    <p:sldId id="301" r:id="rId30"/>
    <p:sldId id="302" r:id="rId31"/>
    <p:sldId id="277" r:id="rId32"/>
    <p:sldId id="279" r:id="rId33"/>
    <p:sldId id="280" r:id="rId34"/>
    <p:sldId id="278" r:id="rId35"/>
    <p:sldId id="265" r:id="rId36"/>
    <p:sldId id="288" r:id="rId37"/>
    <p:sldId id="281" r:id="rId38"/>
    <p:sldId id="282" r:id="rId39"/>
    <p:sldId id="28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779"/>
    <a:srgbClr val="8CC83C"/>
    <a:srgbClr val="654DA0"/>
    <a:srgbClr val="DCA014"/>
    <a:srgbClr val="28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096" autoAdjust="0"/>
  </p:normalViewPr>
  <p:slideViewPr>
    <p:cSldViewPr snapToGrid="0">
      <p:cViewPr varScale="1">
        <p:scale>
          <a:sx n="96" d="100"/>
          <a:sy n="96" d="100"/>
        </p:scale>
        <p:origin x="108" y="102"/>
      </p:cViewPr>
      <p:guideLst/>
    </p:cSldViewPr>
  </p:slideViewPr>
  <p:outlineViewPr>
    <p:cViewPr>
      <p:scale>
        <a:sx n="33" d="100"/>
        <a:sy n="33" d="100"/>
      </p:scale>
      <p:origin x="0" y="-11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18568-82BF-485A-AB7D-3FA8BC14D115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CE827-8B70-4C69-ABFA-F6D45FEB53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98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Me: Have browser open with JUST 1)</a:t>
            </a:r>
            <a:r>
              <a:rPr lang="en-CA" baseline="0" dirty="0"/>
              <a:t> </a:t>
            </a:r>
            <a:r>
              <a:rPr lang="en-CA" baseline="0" dirty="0" err="1"/>
              <a:t>TinkerCAD</a:t>
            </a:r>
            <a:r>
              <a:rPr lang="en-CA" baseline="0" dirty="0"/>
              <a:t> 2) Arduino site</a:t>
            </a:r>
          </a:p>
          <a:p>
            <a:r>
              <a:rPr lang="en-CA" baseline="0" dirty="0"/>
              <a:t>Have Arduino IDE Open</a:t>
            </a:r>
          </a:p>
          <a:p>
            <a:r>
              <a:rPr lang="en-CA" baseline="0" dirty="0"/>
              <a:t>Have various Arduino boards/examples out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CE827-8B70-4C69-ABFA-F6D45FEB53C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2003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are added here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CE827-8B70-4C69-ABFA-F6D45FEB53C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535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CE827-8B70-4C69-ABFA-F6D45FEB53C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346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Note: Keep the </a:t>
            </a:r>
            <a:r>
              <a:rPr lang="en-CA" dirty="0" err="1"/>
              <a:t>Tinkercad</a:t>
            </a:r>
            <a:r>
              <a:rPr lang="en-CA" dirty="0"/>
              <a:t>  page OPEN on your account!</a:t>
            </a:r>
          </a:p>
          <a:p>
            <a:r>
              <a:rPr lang="en-CA" dirty="0"/>
              <a:t>Me: Put links in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CE827-8B70-4C69-ABFA-F6D45FEB53C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114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CE827-8B70-4C69-ABFA-F6D45FEB53C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211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Why are there air quote? Because we are using a simulator. What is real, anyway?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CE827-8B70-4C69-ABFA-F6D45FEB53C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47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2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22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946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96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175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669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797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786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166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128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46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A6D29-3A79-4E29-83F5-BDFD4DC90997}" type="datetimeFigureOut">
              <a:rPr lang="en-CA" smtClean="0"/>
              <a:t>2024-09-26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0555B-545D-4251-BD30-B853140D26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259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microsoft.com/office/2017/04/relationships/track" Target="../media/track6.vtt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8.wav"/><Relationship Id="rId7" Type="http://schemas.openxmlformats.org/officeDocument/2006/relationships/hyperlink" Target="https://learn.sparkfun.com/tutorials/sik-experiment-guide-for-arduino---v33/experiment-1-blinking-an-led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6.xml"/><Relationship Id="rId11" Type="http://schemas.microsoft.com/office/2017/04/relationships/track" Target="../media/track8.vtt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8.wav"/><Relationship Id="rId9" Type="http://schemas.microsoft.com/office/2017/04/relationships/track" Target="../media/track7.vtt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wav"/><Relationship Id="rId7" Type="http://schemas.microsoft.com/office/2017/04/relationships/track" Target="../media/track9.vtt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Relationship Id="rId9" Type="http://schemas.microsoft.com/office/2017/04/relationships/track" Target="../media/track10.vtt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7/04/relationships/track" Target="../media/track9.vtt"/><Relationship Id="rId3" Type="http://schemas.microsoft.com/office/2007/relationships/media" Target="../media/media11.wav"/><Relationship Id="rId7" Type="http://schemas.openxmlformats.org/officeDocument/2006/relationships/image" Target="../media/image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hyperlink" Target="https://www.flickr.com/photos/41898857@N04/10843197283" TargetMode="External"/><Relationship Id="rId5" Type="http://schemas.openxmlformats.org/officeDocument/2006/relationships/slideLayout" Target="../slideLayouts/slideLayout2.xml"/><Relationship Id="rId10" Type="http://schemas.microsoft.com/office/2017/04/relationships/track" Target="../media/track11.vtt"/><Relationship Id="rId4" Type="http://schemas.openxmlformats.org/officeDocument/2006/relationships/audio" Target="../media/media11.wav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sparkfun.com/tutorials/sik-experiment-guide-for-arduino---v33/experiment-1-blinking-an-led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microsoft.com/office/2017/04/relationships/track" Target="../media/track12.vtt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png"/><Relationship Id="rId5" Type="http://schemas.microsoft.com/office/2017/04/relationships/track" Target="../media/track13.vtt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.udemy.com/course/arduino-bootcamp" TargetMode="External"/><Relationship Id="rId2" Type="http://schemas.openxmlformats.org/officeDocument/2006/relationships/hyperlink" Target="https://concordia.udemy.com/course/arduino-programming-and-hardware-fundamentals-with-hackster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hyperlink" Target="https://concordia.udemy.com/course/the-complete-basic-electronics-cours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obakant.at/DIY/" TargetMode="External"/><Relationship Id="rId3" Type="http://schemas.openxmlformats.org/officeDocument/2006/relationships/hyperlink" Target="https://www.instructables.com/technology/arduino/" TargetMode="External"/><Relationship Id="rId7" Type="http://schemas.openxmlformats.org/officeDocument/2006/relationships/hyperlink" Target="https://create.arduino.cc/projecthub/Hack-star-Arduino/tinkercad-versus-wokwi-arduino-simulator-2022-5ab08d" TargetMode="External"/><Relationship Id="rId2" Type="http://schemas.openxmlformats.org/officeDocument/2006/relationships/hyperlink" Target="https://www.arduino.cc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g.makezine.com/tag/collinslab/" TargetMode="External"/><Relationship Id="rId5" Type="http://schemas.openxmlformats.org/officeDocument/2006/relationships/hyperlink" Target="https://hackaday.com/tag/arduino/" TargetMode="External"/><Relationship Id="rId10" Type="http://schemas.microsoft.com/office/2007/relationships/hdphoto" Target="../media/hdphoto1.wdp"/><Relationship Id="rId4" Type="http://schemas.openxmlformats.org/officeDocument/2006/relationships/hyperlink" Target="https://learn.adafruit.com/category/learn-arduino" TargetMode="External"/><Relationship Id="rId9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addison-electronique.com/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abra-electronic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igikey.ca/" TargetMode="External"/><Relationship Id="rId5" Type="http://schemas.openxmlformats.org/officeDocument/2006/relationships/hyperlink" Target="https://www.spikenzielabs.com/Catalog/" TargetMode="External"/><Relationship Id="rId4" Type="http://schemas.openxmlformats.org/officeDocument/2006/relationships/hyperlink" Target="https://www.buyapi.ca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iring.org.co/learning/tutorials/breadboard/" TargetMode="External"/><Relationship Id="rId13" Type="http://schemas.openxmlformats.org/officeDocument/2006/relationships/hyperlink" Target="https://www.techopedia.com/definition/2267/printed-circuit-board-pcb" TargetMode="External"/><Relationship Id="rId3" Type="http://schemas.openxmlformats.org/officeDocument/2006/relationships/hyperlink" Target="https://www.techopedia.com/definition/3641/microcontroller" TargetMode="External"/><Relationship Id="rId7" Type="http://schemas.openxmlformats.org/officeDocument/2006/relationships/hyperlink" Target="https://www.techopedia.com/definition/3659/computer-port" TargetMode="External"/><Relationship Id="rId12" Type="http://schemas.openxmlformats.org/officeDocument/2006/relationships/hyperlink" Target="https://www.techopedia.com/definition/16373/debugging" TargetMode="External"/><Relationship Id="rId2" Type="http://schemas.openxmlformats.org/officeDocument/2006/relationships/hyperlink" Target="https://www.techopedia.com/definition/3411/platfor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chopedia.com/definition/26860/integrated-development-environment-ide" TargetMode="External"/><Relationship Id="rId11" Type="http://schemas.openxmlformats.org/officeDocument/2006/relationships/hyperlink" Target="https://www.techopedia.com/definition/2231/light-emitting-diode-led" TargetMode="External"/><Relationship Id="rId5" Type="http://schemas.openxmlformats.org/officeDocument/2006/relationships/hyperlink" Target="https://en.wikipedia.org/wiki/Physical_computing" TargetMode="External"/><Relationship Id="rId15" Type="http://schemas.microsoft.com/office/2007/relationships/hdphoto" Target="../media/hdphoto3.wdp"/><Relationship Id="rId10" Type="http://schemas.openxmlformats.org/officeDocument/2006/relationships/hyperlink" Target="https://www.techopedia.com/definition/683/resistor" TargetMode="External"/><Relationship Id="rId4" Type="http://schemas.openxmlformats.org/officeDocument/2006/relationships/hyperlink" Target="https://www.techopedia.com/definition/9266/single-board-computer-sbc" TargetMode="External"/><Relationship Id="rId9" Type="http://schemas.openxmlformats.org/officeDocument/2006/relationships/hyperlink" Target="https://en.wikipedia.org/wiki/Prototype" TargetMode="External"/><Relationship Id="rId1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library.concordia.ca/technology/sandbox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nkercad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arduino.cc/en/Main/Softwar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17/04/relationships/track" Target="../media/track1.vtt"/><Relationship Id="rId18" Type="http://schemas.microsoft.com/office/2017/04/relationships/track" Target="../media/track5.vtt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hyperlink" Target="https://www.arduino.cc/" TargetMode="External"/><Relationship Id="rId17" Type="http://schemas.microsoft.com/office/2017/04/relationships/track" Target="../media/track4.vtt"/><Relationship Id="rId2" Type="http://schemas.openxmlformats.org/officeDocument/2006/relationships/audio" Target="../media/media1.mp3"/><Relationship Id="rId16" Type="http://schemas.microsoft.com/office/2017/04/relationships/track" Target="../media/track3.vtt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5" Type="http://schemas.microsoft.com/office/2017/04/relationships/track" Target="../media/track2.vtt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PICE" TargetMode="External"/><Relationship Id="rId2" Type="http://schemas.openxmlformats.org/officeDocument/2006/relationships/hyperlink" Target="TinkerCAD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8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62297"/>
            <a:ext cx="12192000" cy="1579418"/>
          </a:xfrm>
        </p:spPr>
        <p:txBody>
          <a:bodyPr>
            <a:norm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Arduino 101</a:t>
            </a:r>
            <a:endParaRPr lang="en-CA" sz="9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26975"/>
            <a:ext cx="12191999" cy="711759"/>
          </a:xfrm>
        </p:spPr>
        <p:txBody>
          <a:bodyPr>
            <a:noAutofit/>
          </a:bodyPr>
          <a:lstStyle/>
          <a:p>
            <a:r>
              <a:rPr lang="en-CA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your own gadgets</a:t>
            </a:r>
          </a:p>
          <a:p>
            <a:r>
              <a:rPr lang="en-CA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Presented by Ariana Hipsagh</a:t>
            </a:r>
            <a:br>
              <a:rPr lang="en-CA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CA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" y="5950298"/>
            <a:ext cx="12191999" cy="487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Ariana.Hipsagh@concordia.ca</a:t>
            </a:r>
            <a:br>
              <a:rPr lang="en-CA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CA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use the Arduino simulator?</a:t>
            </a:r>
            <a:endParaRPr lang="en-CA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745" y="1917577"/>
            <a:ext cx="6503436" cy="4641843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don’t have an Arduino on hand 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want to check a circuit works before hooking up components IRL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want to check your component list is correct before placing an order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Debugging      </a:t>
            </a:r>
            <a:r>
              <a:rPr lang="en-CA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!This is a simulation, there can (and will be bugs) it does not GUARENTEE it will work.</a:t>
            </a:r>
          </a:p>
          <a:p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Debugging">
            <a:hlinkClick r:id="" action="ppaction://media"/>
            <a:extLst>
              <a:ext uri="{FF2B5EF4-FFF2-40B4-BE49-F238E27FC236}">
                <a16:creationId xmlns:a16="http://schemas.microsoft.com/office/drawing/2014/main" id="{60923BD6-06B7-4C09-9342-838D8B2A2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EC793EC9-7B90-4DE5-AEC7-B82243EA8D9E}" label="debugging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9625" y="397656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4076" y="384753"/>
            <a:ext cx="10644674" cy="1487077"/>
          </a:xfrm>
        </p:spPr>
        <p:txBody>
          <a:bodyPr>
            <a:noAutofit/>
          </a:bodyPr>
          <a:lstStyle/>
          <a:p>
            <a:pPr algn="ctr"/>
            <a:r>
              <a:rPr lang="en-CA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“Physical computing”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00217" y="2860639"/>
            <a:ext cx="5777401" cy="38100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Usually we blink an LED – its less exciting on a screen SO: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SIK guide for instructions </a:t>
            </a:r>
            <a:r>
              <a:rPr lang="en-CA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TinkCAD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set it up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https://learn.sparkfun.com/tutorials/sik-experiment-guide-for-arduino---v33/experiment-1-blinking-an-led</a:t>
            </a: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b="15276"/>
          <a:stretch/>
        </p:blipFill>
        <p:spPr>
          <a:xfrm>
            <a:off x="8100508" y="2860639"/>
            <a:ext cx="3134958" cy="2893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018216"/>
            <a:ext cx="12192000" cy="348018"/>
          </a:xfrm>
          <a:prstGeom prst="rect">
            <a:avLst/>
          </a:prstGeom>
          <a:solidFill>
            <a:srgbClr val="EC077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 You can’t break ANYTHING in this workshop!!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hysical Computing">
            <a:hlinkClick r:id="" action="ppaction://media"/>
            <a:extLst>
              <a:ext uri="{FF2B5EF4-FFF2-40B4-BE49-F238E27FC236}">
                <a16:creationId xmlns:a16="http://schemas.microsoft.com/office/drawing/2014/main" id="{E760929C-5F51-41CB-87AB-E6899632A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1B7C8929-8E4E-4964-BC44-5AD8ABCED761}" label="Physical" lang="" r:embed="rId9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63187" y="870901"/>
            <a:ext cx="609600" cy="609600"/>
          </a:xfrm>
          <a:prstGeom prst="rect">
            <a:avLst/>
          </a:prstGeom>
        </p:spPr>
      </p:pic>
      <p:pic>
        <p:nvPicPr>
          <p:cNvPr id="5" name="LED">
            <a:hlinkClick r:id="" action="ppaction://media"/>
            <a:extLst>
              <a:ext uri="{FF2B5EF4-FFF2-40B4-BE49-F238E27FC236}">
                <a16:creationId xmlns:a16="http://schemas.microsoft.com/office/drawing/2014/main" id="{B5EFD963-78BD-476F-AE9A-13FF17A0D4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3AFE93A8-C0C2-4FD1-AA70-2F1EC10F1C1C}" label="LED" lang="" r:embed="rId11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7859" y="290508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3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4076" y="384754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Prototyping electronics</a:t>
            </a:r>
            <a:endParaRPr lang="en-CA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9499" y="1980907"/>
            <a:ext cx="5241448" cy="38100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CA" sz="2400" strike="sngStrik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on the simulator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 via breadboard</a:t>
            </a: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Solder wires ( directly or on </a:t>
            </a:r>
            <a:r>
              <a:rPr lang="en-CA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protoboard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 custom PCB (CNC)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 small batch production &amp; assembly</a:t>
            </a: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09982"/>
            <a:ext cx="12192000" cy="3480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attribution / reference link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9" name="Picture 3" descr="https://lh3.googleusercontent.com/xrMwJuVcwpUHc-dwwO1NAXkzHR-km6Q0yOKXss52RiwaY0bJ5rKyUZ4SqxZWsFfUJk2c82tApkOD_NqXfjWZEBlff9WnwPWAXVGhmFEg1lT6kBa4DV8mSXnTms_EHnnQaFEjcY0Lz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27" y="1357206"/>
            <a:ext cx="6002765" cy="45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readboard">
            <a:hlinkClick r:id="" action="ppaction://media"/>
            <a:extLst>
              <a:ext uri="{FF2B5EF4-FFF2-40B4-BE49-F238E27FC236}">
                <a16:creationId xmlns:a16="http://schemas.microsoft.com/office/drawing/2014/main" id="{1B2DC393-7891-4D73-8D3C-94CD7CE13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8820D484-8501-44B2-8263-7D3C82D21302}" label="breadboard" lang="" r:embed="rId7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8150" y="2941774"/>
            <a:ext cx="360000" cy="360000"/>
          </a:xfrm>
          <a:prstGeom prst="rect">
            <a:avLst/>
          </a:prstGeom>
        </p:spPr>
      </p:pic>
      <p:pic>
        <p:nvPicPr>
          <p:cNvPr id="3" name="PCB">
            <a:hlinkClick r:id="" action="ppaction://media"/>
            <a:extLst>
              <a:ext uri="{FF2B5EF4-FFF2-40B4-BE49-F238E27FC236}">
                <a16:creationId xmlns:a16="http://schemas.microsoft.com/office/drawing/2014/main" id="{4BB1BCEE-AAA8-431F-9F34-2E304A5CD3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B02A2C5E-92BF-4A23-AF75-743A6617C227}" label="PCB" lang="" r:embed="rId9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5302" y="417971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1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4076" y="384754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CA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 breadboard?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46673" y="2134807"/>
            <a:ext cx="5140226" cy="36561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/>
            <a:r>
              <a:rPr lang="en-CA" dirty="0"/>
              <a:t>A better prototyping alternative to twisting wires together! </a:t>
            </a:r>
          </a:p>
          <a:p>
            <a:pPr fontAlgn="base"/>
            <a:r>
              <a:rPr lang="en-CA" dirty="0"/>
              <a:t>Rows connected a:e and f:j</a:t>
            </a:r>
          </a:p>
          <a:p>
            <a:pPr fontAlgn="base"/>
            <a:r>
              <a:rPr lang="en-CA" dirty="0"/>
              <a:t>The outermost columns are connected (labeled + and-)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509982"/>
            <a:ext cx="12192000" cy="3480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CC by 2.0 by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SparkFun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Electronics </a:t>
            </a:r>
            <a:r>
              <a:rPr lang="en-CA" dirty="0">
                <a:hlinkClick r:id="rId6"/>
              </a:rPr>
              <a:t>https://www.flickr.com/photos/41898857@N04/10843197283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6" name="Picture 4" descr="https://lh5.googleusercontent.com/nsQ_V0R9D0SxyOD89F3WlqVfiBqdCXaWVxmwg6-5hFnQ5up3LfUsfqIbcoJF1MXjWGbu7brGV6vHGnvuNruECIm42CEX6kkB0dHOd8RSwWnF5FO_TOYIoukcUvWsHhL1Esid3To3sK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56" y="1980907"/>
            <a:ext cx="3656100" cy="36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readboard">
            <a:hlinkClick r:id="" action="ppaction://media"/>
            <a:extLst>
              <a:ext uri="{FF2B5EF4-FFF2-40B4-BE49-F238E27FC236}">
                <a16:creationId xmlns:a16="http://schemas.microsoft.com/office/drawing/2014/main" id="{1E85E69B-F830-4E12-A2EA-D0BA15EA9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D2A34E2A-8E58-497E-B1AE-65C748B27274}" label="breadboard" lang="" r:embed="rId8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0263" y="518493"/>
            <a:ext cx="609600" cy="609600"/>
          </a:xfrm>
          <a:prstGeom prst="rect">
            <a:avLst/>
          </a:prstGeom>
        </p:spPr>
      </p:pic>
      <p:pic>
        <p:nvPicPr>
          <p:cNvPr id="3" name="Prototype">
            <a:hlinkClick r:id="" action="ppaction://media"/>
            <a:extLst>
              <a:ext uri="{FF2B5EF4-FFF2-40B4-BE49-F238E27FC236}">
                <a16:creationId xmlns:a16="http://schemas.microsoft.com/office/drawing/2014/main" id="{6739F0F8-D274-4DBF-84F7-6E1BCCC400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D70F32DB-BDD6-4C12-A2D3-CF225A3B46CC}" label="prototyping" lang="" r:embed="rId10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1613" y="219195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07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25569"/>
            <a:ext cx="12192000" cy="4860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CA" sz="7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1E217-5B72-48F4-A72D-95AD4D16F9C9}"/>
              </a:ext>
            </a:extLst>
          </p:cNvPr>
          <p:cNvSpPr txBox="1"/>
          <p:nvPr/>
        </p:nvSpPr>
        <p:spPr>
          <a:xfrm>
            <a:off x="2880804" y="2411157"/>
            <a:ext cx="62054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https://learn.sparkfun.com/tutorials/sik-experiment-guide-for-arduino---v33/experiment-1-blinking-an-led</a:t>
            </a:r>
            <a:endParaRPr lang="en-CA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4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“Wire it up”</a:t>
            </a:r>
            <a:endParaRPr lang="en-CA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63" y="2567119"/>
            <a:ext cx="6997181" cy="3978016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LED, 330</a:t>
            </a:r>
            <a:r>
              <a:rPr lang="en-CA" sz="2400" dirty="0">
                <a:latin typeface="Old English Text MT" panose="03040902040508030806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400" dirty="0">
                <a:latin typeface="Grotesque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400" dirty="0">
                <a:latin typeface="Grotesque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 resistor, 3 jumper wires</a:t>
            </a: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 diagram on pages 20 and 21 of SIK guide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the bread board is optional, but it will help you in other projects</a:t>
            </a:r>
          </a:p>
        </p:txBody>
      </p:sp>
      <p:pic>
        <p:nvPicPr>
          <p:cNvPr id="4" name="Resistor">
            <a:hlinkClick r:id="" action="ppaction://media"/>
            <a:extLst>
              <a:ext uri="{FF2B5EF4-FFF2-40B4-BE49-F238E27FC236}">
                <a16:creationId xmlns:a16="http://schemas.microsoft.com/office/drawing/2014/main" id="{24E0FCA9-91BB-457D-9A9F-04C3A64EE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76003A7C-E5E1-4242-A2C1-AE8F03EB676E}" label="resistor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4337" y="262414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5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55010A-833D-4B7F-ABD8-F2BAF3FB8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28738" cy="6875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D43F9-5749-4D60-8CE5-CD6622BF26DA}"/>
              </a:ext>
            </a:extLst>
          </p:cNvPr>
          <p:cNvSpPr txBox="1"/>
          <p:nvPr/>
        </p:nvSpPr>
        <p:spPr>
          <a:xfrm>
            <a:off x="1114421" y="1171575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58A1D-2F0A-423B-91C3-9CC54EDA015A}"/>
              </a:ext>
            </a:extLst>
          </p:cNvPr>
          <p:cNvSpPr txBox="1"/>
          <p:nvPr/>
        </p:nvSpPr>
        <p:spPr>
          <a:xfrm>
            <a:off x="1114421" y="2195513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5A60A-685E-409B-B156-835A665487E3}"/>
              </a:ext>
            </a:extLst>
          </p:cNvPr>
          <p:cNvSpPr txBox="1"/>
          <p:nvPr/>
        </p:nvSpPr>
        <p:spPr>
          <a:xfrm>
            <a:off x="1114420" y="1919288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BEB38-C76D-4DCC-82CE-F8D9336A7459}"/>
              </a:ext>
            </a:extLst>
          </p:cNvPr>
          <p:cNvSpPr txBox="1"/>
          <p:nvPr/>
        </p:nvSpPr>
        <p:spPr>
          <a:xfrm>
            <a:off x="0" y="3514055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90F3C-7A49-415F-BC7B-1798D74D32BD}"/>
              </a:ext>
            </a:extLst>
          </p:cNvPr>
          <p:cNvSpPr txBox="1"/>
          <p:nvPr/>
        </p:nvSpPr>
        <p:spPr>
          <a:xfrm>
            <a:off x="-1" y="4511130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6431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" y="-1383"/>
            <a:ext cx="800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ource Code Pro Semibold" panose="020B0609030403020204" pitchFamily="49" charset="0"/>
                <a:cs typeface="Courier New" panose="02070309020205020404" pitchFamily="49" charset="0"/>
              </a:rPr>
              <a:t>$_</a:t>
            </a:r>
            <a:endParaRPr lang="en-CA" sz="4000" dirty="0">
              <a:solidFill>
                <a:schemeClr val="bg1"/>
              </a:solidFill>
              <a:latin typeface="Source Code Pro Semibold" panose="020B06090304030202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325570"/>
            <a:ext cx="12192000" cy="3901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TinkerCAD</a:t>
            </a:r>
            <a:r>
              <a:rPr lang="en-US" sz="7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dashboard -&gt;</a:t>
            </a:r>
          </a:p>
          <a:p>
            <a:pPr algn="ctr"/>
            <a:r>
              <a:rPr lang="en-US" sz="7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Circuits -&gt;</a:t>
            </a:r>
          </a:p>
          <a:p>
            <a:pPr algn="ctr"/>
            <a:r>
              <a:rPr lang="en-US" sz="7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circuit</a:t>
            </a:r>
            <a:endParaRPr lang="en-CA" sz="7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51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9F6000-939B-4E10-99C2-E9288C647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88" y="661601"/>
            <a:ext cx="8945223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5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E43AD8-7881-4B7A-B728-31EC69EBA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9279"/>
            <a:ext cx="12192000" cy="6059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3E8E22-55FD-47D5-A17E-05D515DEE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246" y="2811837"/>
            <a:ext cx="3600953" cy="3391373"/>
          </a:xfrm>
          <a:prstGeom prst="rect">
            <a:avLst/>
          </a:prstGeom>
        </p:spPr>
      </p:pic>
      <p:pic>
        <p:nvPicPr>
          <p:cNvPr id="6" name="Resistor">
            <a:hlinkClick r:id="" action="ppaction://media"/>
            <a:extLst>
              <a:ext uri="{FF2B5EF4-FFF2-40B4-BE49-F238E27FC236}">
                <a16:creationId xmlns:a16="http://schemas.microsoft.com/office/drawing/2014/main" id="{8BCD7719-DE3E-47B5-B041-65F947ACF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0025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28508"/>
            <a:ext cx="12192000" cy="29678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 + Theory ~ 25 min</a:t>
            </a:r>
          </a:p>
          <a:p>
            <a:pPr marL="0" indent="0" algn="ctr">
              <a:buNone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it~ 25 min</a:t>
            </a:r>
          </a:p>
          <a:p>
            <a:pPr marL="0" indent="0" algn="ctr">
              <a:buNone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 ~ 15 min</a:t>
            </a:r>
          </a:p>
          <a:p>
            <a:pPr marL="0" indent="0" algn="ctr">
              <a:buNone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Recap &amp; resources ~ 15 min</a:t>
            </a:r>
          </a:p>
          <a:p>
            <a:pPr marL="0" indent="0" algn="ctr">
              <a:buNone/>
            </a:pP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 ~ 15 min</a:t>
            </a:r>
          </a:p>
          <a:p>
            <a:pPr marL="0" indent="0" algn="ctr">
              <a:buNone/>
            </a:pPr>
            <a:endParaRPr lang="en-CA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2" b="19592"/>
          <a:stretch/>
        </p:blipFill>
        <p:spPr>
          <a:xfrm>
            <a:off x="3926005" y="665563"/>
            <a:ext cx="4339990" cy="25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6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FC83B1-6FE1-4C1D-AADF-C4268AF52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258"/>
            <a:ext cx="12192000" cy="6301483"/>
          </a:xfrm>
          <a:prstGeom prst="rect">
            <a:avLst/>
          </a:prstGeom>
        </p:spPr>
      </p:pic>
      <p:pic>
        <p:nvPicPr>
          <p:cNvPr id="5" name="Computer Port Ava">
            <a:hlinkClick r:id="" action="ppaction://media"/>
            <a:extLst>
              <a:ext uri="{FF2B5EF4-FFF2-40B4-BE49-F238E27FC236}">
                <a16:creationId xmlns:a16="http://schemas.microsoft.com/office/drawing/2014/main" id="{DA8DFE7B-1C58-4A91-A2CB-6EB8F3F24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449BAF47-ECC8-4F21-889C-61D81FD55567}" label="port" lang="" r:embed="rId5"/>
                          <p173:track id="{DF38214F-2EE4-4322-BBCB-206D5BE6F52A}" label="port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8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add code</a:t>
            </a:r>
            <a:endParaRPr lang="en-CA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745" y="2581404"/>
            <a:ext cx="6503436" cy="3978016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 paste the code from the SIK guide </a:t>
            </a:r>
          </a:p>
          <a:p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sure you put the </a:t>
            </a:r>
            <a:r>
              <a:rPr lang="en-CA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TinkerCAD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code box is text mode </a:t>
            </a:r>
          </a:p>
          <a:p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‘START SIMULATION’</a:t>
            </a:r>
          </a:p>
        </p:txBody>
      </p:sp>
    </p:spTree>
    <p:extLst>
      <p:ext uri="{BB962C8B-B14F-4D97-AF65-F5344CB8AC3E}">
        <p14:creationId xmlns:p14="http://schemas.microsoft.com/office/powerpoint/2010/main" val="6526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4105E-243F-4F56-AE13-D67F888D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597"/>
            <a:ext cx="12192000" cy="62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14A89-1D52-4429-8607-A09EBDE2E7ED}"/>
              </a:ext>
            </a:extLst>
          </p:cNvPr>
          <p:cNvSpPr txBox="1"/>
          <p:nvPr/>
        </p:nvSpPr>
        <p:spPr>
          <a:xfrm>
            <a:off x="4500563" y="2742530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461EC-1661-4A89-8B91-0578F9849D17}"/>
              </a:ext>
            </a:extLst>
          </p:cNvPr>
          <p:cNvSpPr txBox="1"/>
          <p:nvPr/>
        </p:nvSpPr>
        <p:spPr>
          <a:xfrm>
            <a:off x="4500562" y="3844008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4400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EC351-E3C0-4EE6-A749-B9A5B7798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328"/>
            <a:ext cx="12192000" cy="6137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289C6-DA47-4C57-9F30-6945AB0CE3F3}"/>
              </a:ext>
            </a:extLst>
          </p:cNvPr>
          <p:cNvSpPr txBox="1"/>
          <p:nvPr/>
        </p:nvSpPr>
        <p:spPr>
          <a:xfrm>
            <a:off x="8774904" y="2728911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7451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3D33D-853E-474E-A2B3-2C21A74D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964"/>
            <a:ext cx="12192000" cy="6232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E914BB-8911-41EF-99CC-E6CD76AED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400"/>
            <a:ext cx="12192000" cy="6263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DA502-D534-4018-A19F-785DC5B76629}"/>
              </a:ext>
            </a:extLst>
          </p:cNvPr>
          <p:cNvSpPr txBox="1"/>
          <p:nvPr/>
        </p:nvSpPr>
        <p:spPr>
          <a:xfrm>
            <a:off x="4717254" y="3428999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38DA4-279B-4B54-84DD-04DBFB64B503}"/>
              </a:ext>
            </a:extLst>
          </p:cNvPr>
          <p:cNvSpPr txBox="1"/>
          <p:nvPr/>
        </p:nvSpPr>
        <p:spPr>
          <a:xfrm>
            <a:off x="4829175" y="4715554"/>
            <a:ext cx="5143500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79AB08-88D6-4FE3-8C46-0AA39AD39F0D}"/>
              </a:ext>
            </a:extLst>
          </p:cNvPr>
          <p:cNvSpPr txBox="1"/>
          <p:nvPr/>
        </p:nvSpPr>
        <p:spPr>
          <a:xfrm>
            <a:off x="4829175" y="5358831"/>
            <a:ext cx="5143500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2023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2EF9-4AAC-47D5-8D87-E49AE71A7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Serial Monitor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4C0BA-4BFE-43DD-BA8C-B0D04D60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544" y="1452249"/>
            <a:ext cx="7586911" cy="48243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C440C-4878-4E0D-94B1-CE7B6888C964}"/>
              </a:ext>
            </a:extLst>
          </p:cNvPr>
          <p:cNvSpPr txBox="1"/>
          <p:nvPr/>
        </p:nvSpPr>
        <p:spPr>
          <a:xfrm>
            <a:off x="3028950" y="3293268"/>
            <a:ext cx="3186113" cy="4786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88D0D-68E0-4B08-A168-57BC7303B71F}"/>
              </a:ext>
            </a:extLst>
          </p:cNvPr>
          <p:cNvSpPr txBox="1"/>
          <p:nvPr/>
        </p:nvSpPr>
        <p:spPr>
          <a:xfrm>
            <a:off x="3028950" y="5748651"/>
            <a:ext cx="2757491" cy="271463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24340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8196F4-AEAD-4308-A784-F0D9C2AF9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432"/>
            <a:ext cx="12192000" cy="6343135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E65A5115-2C16-4E03-9CD4-E396085022A1}"/>
              </a:ext>
            </a:extLst>
          </p:cNvPr>
          <p:cNvSpPr/>
          <p:nvPr/>
        </p:nvSpPr>
        <p:spPr>
          <a:xfrm>
            <a:off x="10172684" y="1571626"/>
            <a:ext cx="900113" cy="178593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1150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CE679-1A12-4A21-A4FA-E75F69802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448"/>
            <a:ext cx="12192000" cy="6001103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A1EF8368-664B-4761-ACBB-3275C0704627}"/>
              </a:ext>
            </a:extLst>
          </p:cNvPr>
          <p:cNvSpPr/>
          <p:nvPr/>
        </p:nvSpPr>
        <p:spPr>
          <a:xfrm>
            <a:off x="10729906" y="1571626"/>
            <a:ext cx="900113" cy="178593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728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CA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your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745" y="2240731"/>
            <a:ext cx="6503436" cy="4318689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blinking? If not hit simulate again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the code ESPECIALLY THE COMMENTS. That is the value of the SIK examples code.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Challenge: </a:t>
            </a:r>
          </a:p>
          <a:p>
            <a:pPr marL="0" indent="0">
              <a:buNone/>
            </a:pP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1) use the serial monitor</a:t>
            </a:r>
          </a:p>
          <a:p>
            <a:pPr marL="0" indent="0">
              <a:buNone/>
            </a:pP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2) try another circuit</a:t>
            </a:r>
          </a:p>
          <a:p>
            <a:pPr marL="0" indent="0">
              <a:buNone/>
            </a:pP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3) Transfer to Hardware (Arduino)</a:t>
            </a:r>
          </a:p>
        </p:txBody>
      </p:sp>
    </p:spTree>
    <p:extLst>
      <p:ext uri="{BB962C8B-B14F-4D97-AF65-F5344CB8AC3E}">
        <p14:creationId xmlns:p14="http://schemas.microsoft.com/office/powerpoint/2010/main" val="3489394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709710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CA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Steps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745" y="1959429"/>
            <a:ext cx="6503436" cy="4599991"/>
          </a:xfrm>
        </p:spPr>
        <p:txBody>
          <a:bodyPr>
            <a:normAutofit/>
          </a:bodyPr>
          <a:lstStyle/>
          <a:p>
            <a:pPr fontAlgn="base"/>
            <a:r>
              <a:rPr lang="en-CA" dirty="0"/>
              <a:t>Do all/most of the examples </a:t>
            </a:r>
          </a:p>
          <a:p>
            <a:pPr fontAlgn="base"/>
            <a:r>
              <a:rPr lang="en-CA" dirty="0"/>
              <a:t>Read + modify the code</a:t>
            </a:r>
          </a:p>
          <a:p>
            <a:pPr fontAlgn="base"/>
            <a:r>
              <a:rPr lang="en-CA" dirty="0"/>
              <a:t>Change the example slightly</a:t>
            </a:r>
          </a:p>
          <a:p>
            <a:pPr fontAlgn="base"/>
            <a:r>
              <a:rPr lang="en-CA" dirty="0"/>
              <a:t>Plan your own project - look at similar examples and work from there</a:t>
            </a:r>
          </a:p>
          <a:p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09982"/>
            <a:ext cx="12192000" cy="348018"/>
          </a:xfrm>
          <a:prstGeom prst="rect">
            <a:avLst/>
          </a:prstGeom>
          <a:solidFill>
            <a:srgbClr val="EC077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Bonus: Learn some of the theory behind the electronics to get further faster</a:t>
            </a:r>
          </a:p>
        </p:txBody>
      </p:sp>
    </p:spTree>
    <p:extLst>
      <p:ext uri="{BB962C8B-B14F-4D97-AF65-F5344CB8AC3E}">
        <p14:creationId xmlns:p14="http://schemas.microsoft.com/office/powerpoint/2010/main" val="1113467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 Objectives</a:t>
            </a:r>
            <a:endParaRPr lang="en-CA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038" y="2240731"/>
            <a:ext cx="8005924" cy="4153571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 the purpose and applications of Arduino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Arduino Kit with hands-on examples</a:t>
            </a: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 using </a:t>
            </a:r>
            <a:r>
              <a:rPr lang="en-CA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TinkerCAD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simulator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how to go between physical hardware &amp; simulator</a:t>
            </a:r>
            <a:endParaRPr lang="en-CA" dirty="0"/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steps – research for your prototype</a:t>
            </a:r>
          </a:p>
        </p:txBody>
      </p:sp>
    </p:spTree>
    <p:extLst>
      <p:ext uri="{BB962C8B-B14F-4D97-AF65-F5344CB8AC3E}">
        <p14:creationId xmlns:p14="http://schemas.microsoft.com/office/powerpoint/2010/main" val="3691793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CA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745" y="1850315"/>
            <a:ext cx="6503436" cy="4709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Components either:</a:t>
            </a:r>
          </a:p>
          <a:p>
            <a:pPr marL="0" indent="0">
              <a:buNone/>
            </a:pP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Do: light-up (LED), Move (Motors), heat up, power-on (relay), buzz/make noise (piezo)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Sense: buttons, temperature, touch, level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part connect, modify, secure and communicate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17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CA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did we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217" y="1866122"/>
            <a:ext cx="6503436" cy="4643860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Arduino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a breadboard works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intuition about circuits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intuition about c/</a:t>
            </a:r>
            <a:r>
              <a:rPr lang="en-CA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c++</a:t>
            </a: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test a project on the Arduino simulator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your simulation to hardware</a:t>
            </a:r>
          </a:p>
          <a:p>
            <a:pPr marL="0" indent="0">
              <a:buNone/>
            </a:pP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09982"/>
            <a:ext cx="12192000" cy="348018"/>
          </a:xfrm>
          <a:prstGeom prst="rect">
            <a:avLst/>
          </a:prstGeom>
          <a:solidFill>
            <a:srgbClr val="EC077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Debugging is hard!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1"/>
          <a:stretch/>
        </p:blipFill>
        <p:spPr>
          <a:xfrm>
            <a:off x="7438499" y="1744824"/>
            <a:ext cx="4208106" cy="3228392"/>
          </a:xfrm>
          <a:prstGeom prst="rect">
            <a:avLst/>
          </a:prstGeom>
        </p:spPr>
      </p:pic>
      <p:pic>
        <p:nvPicPr>
          <p:cNvPr id="6" name="Arduino Ava">
            <a:hlinkClick r:id="" action="ppaction://media"/>
            <a:extLst>
              <a:ext uri="{FF2B5EF4-FFF2-40B4-BE49-F238E27FC236}">
                <a16:creationId xmlns:a16="http://schemas.microsoft.com/office/drawing/2014/main" id="{E89912CE-6E61-4D49-A898-5CBCB87BF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0895" y="19232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5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2634018" cy="6858000"/>
          </a:xfrm>
          <a:prstGeom prst="rect">
            <a:avLst/>
          </a:prstGeom>
          <a:solidFill>
            <a:srgbClr val="654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029" y="848528"/>
            <a:ext cx="9103058" cy="5735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Learning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dirty="0">
                <a:hlinkClick r:id="rId2"/>
              </a:rPr>
              <a:t>https://concordia.udemy.com/course/arduino-programming-and-hardware-fundamentals-with-hackster</a:t>
            </a:r>
            <a:r>
              <a:rPr lang="en-CA" dirty="0"/>
              <a:t> (course uses simulator)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hlinkClick r:id="rId3"/>
              </a:rPr>
              <a:t>https://concordia.udemy.com/course/arduino-bootcamp 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hlinkClick r:id="rId4"/>
              </a:rPr>
              <a:t>https://concordia.udemy.com/course/the-complete-basic-electronics-cours</a:t>
            </a:r>
            <a:r>
              <a:rPr lang="en-CA" dirty="0"/>
              <a:t> (electronics)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endParaRPr lang="en-C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17910" r="19485" b="20398"/>
          <a:stretch/>
        </p:blipFill>
        <p:spPr>
          <a:xfrm>
            <a:off x="109182" y="2215913"/>
            <a:ext cx="2347415" cy="231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2634018" cy="6858000"/>
          </a:xfrm>
          <a:prstGeom prst="rect">
            <a:avLst/>
          </a:prstGeom>
          <a:solidFill>
            <a:srgbClr val="654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029" y="848528"/>
            <a:ext cx="9103058" cy="5735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Information/inspiration</a:t>
            </a:r>
          </a:p>
          <a:p>
            <a:pPr marL="0" indent="0">
              <a:buNone/>
            </a:pP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u="sng" dirty="0">
                <a:hlinkClick r:id="rId2"/>
              </a:rPr>
              <a:t>https://www.arduino.cc/</a:t>
            </a:r>
            <a:endParaRPr lang="en-CA" sz="1800" dirty="0"/>
          </a:p>
          <a:p>
            <a:pPr marL="0" indent="0">
              <a:buNone/>
            </a:pPr>
            <a:br>
              <a:rPr lang="en-CA" sz="1800" dirty="0"/>
            </a:br>
            <a:r>
              <a:rPr lang="en-CA" u="sng" dirty="0">
                <a:hlinkClick r:id="rId3"/>
              </a:rPr>
              <a:t>https://www.instructables.com/technology/arduino/</a:t>
            </a:r>
            <a:endParaRPr lang="en-CA" sz="1800" dirty="0"/>
          </a:p>
          <a:p>
            <a:pPr marL="0" indent="0">
              <a:buNone/>
            </a:pPr>
            <a:br>
              <a:rPr lang="en-CA" sz="1800" dirty="0"/>
            </a:br>
            <a:r>
              <a:rPr lang="en-CA" u="sng" dirty="0">
                <a:hlinkClick r:id="rId4"/>
              </a:rPr>
              <a:t>https://learn.adafruit.com/category/learn-arduino</a:t>
            </a:r>
            <a:endParaRPr lang="en-CA" sz="1800" dirty="0"/>
          </a:p>
          <a:p>
            <a:pPr marL="0" indent="0">
              <a:lnSpc>
                <a:spcPct val="100000"/>
              </a:lnSpc>
              <a:buNone/>
            </a:pPr>
            <a:br>
              <a:rPr lang="en-CA" sz="1800" dirty="0"/>
            </a:br>
            <a:r>
              <a:rPr lang="en-CA" u="sng" dirty="0">
                <a:hlinkClick r:id="rId5"/>
              </a:rPr>
              <a:t>https://hackaday.com/tag/arduino/</a:t>
            </a:r>
            <a:r>
              <a:rPr lang="en-CA" dirty="0"/>
              <a:t> </a:t>
            </a:r>
            <a:endParaRPr lang="en-CA" sz="1800" dirty="0"/>
          </a:p>
          <a:p>
            <a:pPr marL="0" indent="0">
              <a:lnSpc>
                <a:spcPct val="100000"/>
              </a:lnSpc>
              <a:buNone/>
            </a:pPr>
            <a:br>
              <a:rPr lang="en-CA" sz="1800" dirty="0"/>
            </a:br>
            <a:r>
              <a:rPr lang="en-CA" u="sng" dirty="0">
                <a:hlinkClick r:id="rId6"/>
              </a:rPr>
              <a:t>http://blog.makezine.com/tag/collinslab/</a:t>
            </a:r>
            <a:endParaRPr lang="en-CA" u="sng" dirty="0"/>
          </a:p>
          <a:p>
            <a:pPr marL="0" indent="0">
              <a:lnSpc>
                <a:spcPct val="110000"/>
              </a:lnSpc>
              <a:buNone/>
            </a:pPr>
            <a:r>
              <a:rPr lang="en-CA" u="sng" dirty="0">
                <a:hlinkClick r:id="rId7"/>
              </a:rPr>
              <a:t>https://create.arduino.cc/projecthub/Hack-star-Arduino/tinkercad-versus-wokwi-arduino-simulator-2022-5ab08d</a:t>
            </a:r>
            <a:r>
              <a:rPr lang="en-CA" u="sng" dirty="0"/>
              <a:t> (other Arduino simulator options discussed)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CA" u="sng" dirty="0">
                <a:hlinkClick r:id="rId8"/>
              </a:rPr>
              <a:t>https://www.kobakant.at/DIY/</a:t>
            </a:r>
            <a:r>
              <a:rPr lang="en-CA" u="sng" dirty="0"/>
              <a:t> </a:t>
            </a:r>
            <a:r>
              <a:rPr lang="en-CA" u="sng"/>
              <a:t>(wearables+)</a:t>
            </a:r>
            <a:endParaRPr lang="en-CA" u="sng" dirty="0"/>
          </a:p>
          <a:p>
            <a:pPr marL="0" indent="0">
              <a:lnSpc>
                <a:spcPct val="110000"/>
              </a:lnSpc>
              <a:buNone/>
            </a:pPr>
            <a:endParaRPr lang="en-CA" u="sng" dirty="0"/>
          </a:p>
          <a:p>
            <a:pPr marL="0" indent="0">
              <a:buNone/>
            </a:pPr>
            <a:endParaRPr lang="en-CA" sz="1800" u="sng" dirty="0"/>
          </a:p>
          <a:p>
            <a:endParaRPr lang="en-C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17910" r="19485" b="20398"/>
          <a:stretch/>
        </p:blipFill>
        <p:spPr>
          <a:xfrm>
            <a:off x="109182" y="2215913"/>
            <a:ext cx="2347415" cy="231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2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2634018" cy="6858000"/>
          </a:xfrm>
          <a:prstGeom prst="rect">
            <a:avLst/>
          </a:prstGeom>
          <a:solidFill>
            <a:srgbClr val="DCA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029" y="848528"/>
            <a:ext cx="9103058" cy="5735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Suppliers</a:t>
            </a:r>
          </a:p>
          <a:p>
            <a:pPr marL="0" indent="0">
              <a:buNone/>
            </a:pPr>
            <a:r>
              <a:rPr lang="en-CA" u="sng" dirty="0">
                <a:hlinkClick r:id="rId2"/>
              </a:rPr>
              <a:t>https://abra-electronics.com</a:t>
            </a:r>
            <a:r>
              <a:rPr lang="en-CA" dirty="0"/>
              <a:t> (Montreal)</a:t>
            </a:r>
            <a:endParaRPr lang="en-CA" sz="1800" dirty="0"/>
          </a:p>
          <a:p>
            <a:pPr marL="0" indent="0">
              <a:buNone/>
            </a:pPr>
            <a:r>
              <a:rPr lang="en-CA" u="sng" dirty="0">
                <a:hlinkClick r:id="rId3"/>
              </a:rPr>
              <a:t>https://addison-electronique.com</a:t>
            </a:r>
            <a:r>
              <a:rPr lang="en-CA" dirty="0"/>
              <a:t> (Montreal)</a:t>
            </a:r>
            <a:endParaRPr lang="en-CA" sz="1800" dirty="0"/>
          </a:p>
          <a:p>
            <a:pPr marL="0" indent="0">
              <a:buNone/>
            </a:pPr>
            <a:r>
              <a:rPr lang="en-CA" u="sng" dirty="0">
                <a:hlinkClick r:id="rId4"/>
              </a:rPr>
              <a:t>https://www.buyapi.ca</a:t>
            </a:r>
            <a:r>
              <a:rPr lang="en-CA" dirty="0"/>
              <a:t> (Ottawa - reasonable shipping)</a:t>
            </a:r>
            <a:endParaRPr lang="en-CA" sz="1800" dirty="0"/>
          </a:p>
          <a:p>
            <a:pPr marL="0" indent="0">
              <a:buNone/>
            </a:pPr>
            <a:r>
              <a:rPr lang="en-CA" u="sng" dirty="0">
                <a:hlinkClick r:id="rId5"/>
              </a:rPr>
              <a:t>https://www.spikenzielabs.com/Catalog/</a:t>
            </a:r>
            <a:r>
              <a:rPr lang="en-CA" dirty="0"/>
              <a:t>  (Montreal)</a:t>
            </a:r>
          </a:p>
          <a:p>
            <a:pPr marL="0" indent="0">
              <a:buNone/>
            </a:pPr>
            <a:r>
              <a:rPr lang="en-CA" dirty="0">
                <a:hlinkClick r:id="rId6"/>
              </a:rPr>
              <a:t>https://www.digikey.ca/</a:t>
            </a:r>
            <a:r>
              <a:rPr lang="en-CA" dirty="0"/>
              <a:t> (a complete but hard to navigate catalog – online only)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Amazon, </a:t>
            </a:r>
            <a:r>
              <a:rPr lang="en-CA" dirty="0" err="1"/>
              <a:t>Aliexpress</a:t>
            </a:r>
            <a:r>
              <a:rPr lang="en-CA" dirty="0"/>
              <a:t> and many others online….</a:t>
            </a:r>
            <a:endParaRPr lang="en-CA" sz="1800" dirty="0"/>
          </a:p>
          <a:p>
            <a:pPr marL="0" indent="0">
              <a:buNone/>
            </a:pPr>
            <a:br>
              <a:rPr lang="en-CA" sz="1800" dirty="0"/>
            </a:br>
            <a:endParaRPr lang="en-C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" b="21366"/>
          <a:stretch/>
        </p:blipFill>
        <p:spPr>
          <a:xfrm>
            <a:off x="0" y="2323488"/>
            <a:ext cx="2517289" cy="19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77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2634018" cy="6858000"/>
          </a:xfrm>
          <a:prstGeom prst="rect">
            <a:avLst/>
          </a:prstGeom>
          <a:solidFill>
            <a:srgbClr val="8C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029" y="848528"/>
            <a:ext cx="9103058" cy="5735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Vocabulary 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Platform</a:t>
            </a: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group of technologies that are used as a base upon which other applications, processes or technologies are developed.</a:t>
            </a:r>
          </a:p>
          <a:p>
            <a:pPr marL="0" indent="0">
              <a:buNone/>
            </a:pP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Microcontroller </a:t>
            </a: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computer present in a single integrated circuit which is dedicated to perform one task and execute one specific application.</a:t>
            </a:r>
          </a:p>
          <a:p>
            <a:pPr marL="0" indent="0"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Single-Board Computer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computer which is a complete computer in which a single circuit board comprises memory, input/output, a microprocessor and all other necessary features.</a:t>
            </a:r>
            <a:endParaRPr lang="en-US" sz="1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Physical Computing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means building interactive physical systems by the use of software and hardware that can sense and respond to the analog world.</a:t>
            </a:r>
            <a:endParaRPr lang="en-US" sz="1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Integrated Development Environment (IDE) </a:t>
            </a: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Integrated Development Environment (IDE) is an application that facilitates application development. </a:t>
            </a:r>
          </a:p>
          <a:p>
            <a:pPr marL="0" indent="0"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(Computer) Port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connection point or interface between a computer and an external or internal device.</a:t>
            </a:r>
            <a:endParaRPr lang="en-US" sz="1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Breadboard</a:t>
            </a: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solderless device for temporary prototype with electronics and test circuit designs.</a:t>
            </a:r>
          </a:p>
          <a:p>
            <a:pPr marL="0" indent="0"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Prototyping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early sample, model, or release of a product built to test a concept or process.</a:t>
            </a:r>
            <a:endParaRPr lang="en-US" sz="1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/>
              </a:rPr>
              <a:t>Resistor</a:t>
            </a:r>
            <a:r>
              <a:rPr lang="en-CA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electrical component with two terminals that is used to limit or regulate the flow of electrical current in electronic circuits.</a:t>
            </a:r>
          </a:p>
          <a:p>
            <a:pPr marL="0" indent="0"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Light-Emitting Diode (LED)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device that emits light when an electric current passes through it</a:t>
            </a:r>
            <a:endParaRPr lang="en-US" sz="1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Debugging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routine process of locating and removing computer program bugs, errors or abnormalities, which is methodically handled by software programmers via debugging tools</a:t>
            </a:r>
          </a:p>
          <a:p>
            <a:pPr marL="0" indent="0"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3"/>
              </a:rPr>
              <a:t>Printed Circuit Board (PCB)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CA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electronic circuit used in devices to provide mechanical support and a pathway to its electronic components.</a:t>
            </a:r>
          </a:p>
          <a:p>
            <a:pPr marL="0" indent="0">
              <a:buNone/>
            </a:pPr>
            <a:endParaRPr lang="en-C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br>
              <a:rPr lang="en-CA" sz="1800" dirty="0"/>
            </a:br>
            <a:endParaRPr lang="en-CA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7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24" t="-12705" r="-2152" b="12706"/>
          <a:stretch/>
        </p:blipFill>
        <p:spPr>
          <a:xfrm>
            <a:off x="-123748" y="1463163"/>
            <a:ext cx="2881513" cy="27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89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8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036320"/>
            <a:ext cx="12191999" cy="3494003"/>
          </a:xfrm>
        </p:spPr>
        <p:txBody>
          <a:bodyPr>
            <a:noAutofit/>
          </a:bodyPr>
          <a:lstStyle/>
          <a:p>
            <a:r>
              <a:rPr lang="en-CA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Sandbox info and resources:</a:t>
            </a:r>
          </a:p>
          <a:p>
            <a:r>
              <a:rPr lang="en-CA" sz="4400" dirty="0">
                <a:hlinkClick r:id="rId2"/>
              </a:rPr>
              <a:t>https://library.concordia.ca/technology/sandbox/</a:t>
            </a:r>
            <a:endParaRPr lang="en-CA" sz="4400" dirty="0"/>
          </a:p>
          <a:p>
            <a:r>
              <a:rPr lang="en-CA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(Subscribe to our newsletter!)</a:t>
            </a:r>
          </a:p>
          <a:p>
            <a:br>
              <a:rPr lang="en-CA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CA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" y="5950298"/>
            <a:ext cx="12191999" cy="487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Technology.Sandbox@concordia.ca</a:t>
            </a:r>
            <a:br>
              <a:rPr lang="en-CA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CA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8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AE00CD-A951-4A15-8378-454E1437D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7EEE5E-203C-42F8-9A20-1E80C89A99EF}"/>
              </a:ext>
            </a:extLst>
          </p:cNvPr>
          <p:cNvSpPr/>
          <p:nvPr/>
        </p:nvSpPr>
        <p:spPr>
          <a:xfrm>
            <a:off x="10245969" y="6137682"/>
            <a:ext cx="422031" cy="39858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E0B730-63D1-4C6C-B84D-0C9F01A00311}"/>
              </a:ext>
            </a:extLst>
          </p:cNvPr>
          <p:cNvSpPr/>
          <p:nvPr/>
        </p:nvSpPr>
        <p:spPr>
          <a:xfrm>
            <a:off x="108794" y="849548"/>
            <a:ext cx="1091000" cy="1030389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FF8A7C-0D51-4EA7-AB5E-93726553E0EF}"/>
              </a:ext>
            </a:extLst>
          </p:cNvPr>
          <p:cNvSpPr/>
          <p:nvPr/>
        </p:nvSpPr>
        <p:spPr>
          <a:xfrm>
            <a:off x="108794" y="1879937"/>
            <a:ext cx="1091000" cy="1030389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C8A77-8BF3-4AF9-89C0-593C4947F6EC}"/>
              </a:ext>
            </a:extLst>
          </p:cNvPr>
          <p:cNvSpPr txBox="1"/>
          <p:nvPr/>
        </p:nvSpPr>
        <p:spPr>
          <a:xfrm>
            <a:off x="1985962" y="2133521"/>
            <a:ext cx="562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Double click on the Arduino icon </a:t>
            </a:r>
            <a:endParaRPr lang="en-CA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DC7F6-6416-4928-9351-872D437D088B}"/>
              </a:ext>
            </a:extLst>
          </p:cNvPr>
          <p:cNvSpPr txBox="1"/>
          <p:nvPr/>
        </p:nvSpPr>
        <p:spPr>
          <a:xfrm>
            <a:off x="1985961" y="1152980"/>
            <a:ext cx="562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16 Circuit Arduino code</a:t>
            </a:r>
            <a:endParaRPr lang="en-CA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BF69CE-8B34-4A30-AF93-9DB7220F1912}"/>
              </a:ext>
            </a:extLst>
          </p:cNvPr>
          <p:cNvSpPr txBox="1"/>
          <p:nvPr/>
        </p:nvSpPr>
        <p:spPr>
          <a:xfrm>
            <a:off x="6429375" y="4615743"/>
            <a:ext cx="5629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Double click on the globe icon</a:t>
            </a:r>
          </a:p>
          <a:p>
            <a:r>
              <a:rPr lang="en-US" sz="2800" dirty="0"/>
              <a:t>connect with </a:t>
            </a:r>
            <a:r>
              <a:rPr lang="en-US" sz="2800" dirty="0" err="1"/>
              <a:t>Netname</a:t>
            </a:r>
            <a:r>
              <a:rPr lang="en-US" sz="2800" dirty="0"/>
              <a:t>/password </a:t>
            </a:r>
            <a:endParaRPr lang="en-CA" sz="2800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BCDAB34-B8D8-411C-BB6E-A796E2ACF010}"/>
              </a:ext>
            </a:extLst>
          </p:cNvPr>
          <p:cNvSpPr/>
          <p:nvPr/>
        </p:nvSpPr>
        <p:spPr>
          <a:xfrm>
            <a:off x="10245969" y="5544457"/>
            <a:ext cx="422031" cy="5932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C86E5966-D143-41D5-95C3-F3A9677D5DDF}"/>
              </a:ext>
            </a:extLst>
          </p:cNvPr>
          <p:cNvSpPr/>
          <p:nvPr/>
        </p:nvSpPr>
        <p:spPr>
          <a:xfrm>
            <a:off x="1199794" y="1221496"/>
            <a:ext cx="786167" cy="3945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8E9D8909-EA23-432D-9FC2-12608ABCDB5B}"/>
              </a:ext>
            </a:extLst>
          </p:cNvPr>
          <p:cNvSpPr/>
          <p:nvPr/>
        </p:nvSpPr>
        <p:spPr>
          <a:xfrm>
            <a:off x="1221568" y="2201214"/>
            <a:ext cx="786167" cy="3945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750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745" y="3700630"/>
            <a:ext cx="6503436" cy="2858789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a </a:t>
            </a:r>
            <a:r>
              <a:rPr lang="en-CA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TinkerCAD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account: 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https://www.tinkercad.com</a:t>
            </a: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have a board and want to try the hardware version (OPTIONAL): </a:t>
            </a:r>
            <a:r>
              <a:rPr lang="en-CA" sz="2400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https://www.arduino.cc/en/Main/Software</a:t>
            </a:r>
            <a:endParaRPr lang="en-CA" sz="2400" u="sng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b="23670"/>
          <a:stretch/>
        </p:blipFill>
        <p:spPr>
          <a:xfrm>
            <a:off x="4376802" y="726142"/>
            <a:ext cx="3076687" cy="24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1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Arduino?</a:t>
            </a:r>
            <a:endParaRPr lang="en-CA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745" y="2240731"/>
            <a:ext cx="6503436" cy="4318689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arduino.cc 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(IDE) 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Platform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 microcontroller?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 with a Single Board Computer 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SIK and </a:t>
            </a:r>
            <a:r>
              <a:rPr lang="en-CA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RedBoard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would I be better with a Raspberry Pi?</a:t>
            </a:r>
          </a:p>
        </p:txBody>
      </p:sp>
      <p:pic>
        <p:nvPicPr>
          <p:cNvPr id="4" name="platform">
            <a:hlinkClick r:id="" action="ppaction://media"/>
            <a:extLst>
              <a:ext uri="{FF2B5EF4-FFF2-40B4-BE49-F238E27FC236}">
                <a16:creationId xmlns:a16="http://schemas.microsoft.com/office/drawing/2014/main" id="{90F06E60-9A27-4483-89EF-006D3BCDD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40FCBFBE-278F-46F7-93EF-0DB18FA7E765}" label="platform" lang="" r:embed="rId13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40446" y="2736702"/>
            <a:ext cx="360000" cy="360000"/>
          </a:xfrm>
          <a:prstGeom prst="rect">
            <a:avLst/>
          </a:prstGeom>
        </p:spPr>
      </p:pic>
      <p:pic>
        <p:nvPicPr>
          <p:cNvPr id="5" name="IDE">
            <a:hlinkClick r:id="" action="ppaction://media"/>
            <a:extLst>
              <a:ext uri="{FF2B5EF4-FFF2-40B4-BE49-F238E27FC236}">
                <a16:creationId xmlns:a16="http://schemas.microsoft.com/office/drawing/2014/main" id="{7729B474-0F88-475F-8595-29D0F6B8B3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D37804AD-59E4-4EFC-93F8-B85FD444B409}" label="IDE" lang="" r:embed="rId1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61710" y="2240731"/>
            <a:ext cx="360000" cy="360000"/>
          </a:xfrm>
          <a:prstGeom prst="rect">
            <a:avLst/>
          </a:prstGeom>
        </p:spPr>
      </p:pic>
      <p:pic>
        <p:nvPicPr>
          <p:cNvPr id="8" name="Microcontroller Ava">
            <a:hlinkClick r:id="" action="ppaction://media"/>
            <a:extLst>
              <a:ext uri="{FF2B5EF4-FFF2-40B4-BE49-F238E27FC236}">
                <a16:creationId xmlns:a16="http://schemas.microsoft.com/office/drawing/2014/main" id="{BD939E93-50EC-4782-B88A-49894EADC9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C70600BB-82B1-45F4-A42F-C6D6C6704502}" label="microcontroller" lang="" r:embed="rId1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10213" y="3122320"/>
            <a:ext cx="360000" cy="360000"/>
          </a:xfrm>
          <a:prstGeom prst="rect">
            <a:avLst/>
          </a:prstGeom>
        </p:spPr>
      </p:pic>
      <p:pic>
        <p:nvPicPr>
          <p:cNvPr id="9" name="Single Board Computer">
            <a:hlinkClick r:id="" action="ppaction://media"/>
            <a:extLst>
              <a:ext uri="{FF2B5EF4-FFF2-40B4-BE49-F238E27FC236}">
                <a16:creationId xmlns:a16="http://schemas.microsoft.com/office/drawing/2014/main" id="{86AA0F36-8556-4B69-813E-EA81C1C091B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D54DCF8D-D5E3-4C4D-A586-9FC8A7FD4666}" label="single_board_computer" lang="" r:embed="rId17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0546" y="3553691"/>
            <a:ext cx="360000" cy="360000"/>
          </a:xfrm>
          <a:prstGeom prst="rect">
            <a:avLst/>
          </a:prstGeom>
        </p:spPr>
      </p:pic>
      <p:pic>
        <p:nvPicPr>
          <p:cNvPr id="10" name="Arduino">
            <a:hlinkClick r:id="" action="ppaction://media"/>
            <a:extLst>
              <a:ext uri="{FF2B5EF4-FFF2-40B4-BE49-F238E27FC236}">
                <a16:creationId xmlns:a16="http://schemas.microsoft.com/office/drawing/2014/main" id="{87D86E51-C6EE-47D9-B740-9A618F89BCA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B1E93D00-0A0C-4A7C-9730-BE05346183CD}" label="Arduino" lang="" r:embed="rId18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73581" y="814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5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509982"/>
            <a:ext cx="12192000" cy="3480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Image: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PhilippHenkel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CC4.0 : https://commons.wikimedia.org/wiki/File:ArduinoUno.svg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74" name="Picture 26" descr="https://lh5.googleusercontent.com/6r-t44AHGZYPsl42DXGC66b-PdJ1kb2VAsy6_0lJT28a9uIKDuyOGsl3FuiAXSm3Fhqx7HYnf12sGK2aUYtEHTu1Fzw2N73ErASGVrQZhjl62C9EWiidpeei1IhxQgtsGweODMxRn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36" y="352560"/>
            <a:ext cx="7622204" cy="558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9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Arduino simulator?</a:t>
            </a:r>
            <a:endParaRPr lang="en-CA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745" y="2068497"/>
            <a:ext cx="6503436" cy="4490923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 action="ppaction://hlinkfile"/>
              </a:rPr>
              <a:t>TinkerCAD.com</a:t>
            </a:r>
            <a:endParaRPr lang="en-CA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AutoDesk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EAGLE, 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SPICE</a:t>
            </a:r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“simulation program with integrated circuit emphasis”</a:t>
            </a:r>
          </a:p>
        </p:txBody>
      </p:sp>
    </p:spTree>
    <p:extLst>
      <p:ext uri="{BB962C8B-B14F-4D97-AF65-F5344CB8AC3E}">
        <p14:creationId xmlns:p14="http://schemas.microsoft.com/office/powerpoint/2010/main" val="225888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681135"/>
            <a:ext cx="10644674" cy="87707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use Arduino?</a:t>
            </a:r>
            <a:endParaRPr lang="en-CA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745" y="1917577"/>
            <a:ext cx="6503436" cy="4641843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Prototyping, before large scale production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small, unique projects (Data collection, Artwork, robotics, sensors, gadgets!)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standard, lots of off the shelf examples, projects, libraries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 to start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and inexpensive</a:t>
            </a:r>
          </a:p>
          <a:p>
            <a:r>
              <a:rPr lang="en-C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to code</a:t>
            </a:r>
          </a:p>
        </p:txBody>
      </p:sp>
    </p:spTree>
    <p:extLst>
      <p:ext uri="{BB962C8B-B14F-4D97-AF65-F5344CB8AC3E}">
        <p14:creationId xmlns:p14="http://schemas.microsoft.com/office/powerpoint/2010/main" val="4194716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330243-90e3-4d54-8d98-319dbd474dc0">
      <Terms xmlns="http://schemas.microsoft.com/office/infopath/2007/PartnerControls"/>
    </lcf76f155ced4ddcb4097134ff3c332f>
    <TaxCatchAll xmlns="0babd2c8-cc53-4952-b1ac-d9b1ec6ff2a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D445EB7163A489875535BBEDD7841" ma:contentTypeVersion="19" ma:contentTypeDescription="Create a new document." ma:contentTypeScope="" ma:versionID="93effc3d1d7b18ca514f55b5bdc7fb45">
  <xsd:schema xmlns:xsd="http://www.w3.org/2001/XMLSchema" xmlns:xs="http://www.w3.org/2001/XMLSchema" xmlns:p="http://schemas.microsoft.com/office/2006/metadata/properties" xmlns:ns2="83330243-90e3-4d54-8d98-319dbd474dc0" xmlns:ns3="0babd2c8-cc53-4952-b1ac-d9b1ec6ff2a8" targetNamespace="http://schemas.microsoft.com/office/2006/metadata/properties" ma:root="true" ma:fieldsID="7f63065e2781226ec7458d4de4bf9dc8" ns2:_="" ns3:_="">
    <xsd:import namespace="83330243-90e3-4d54-8d98-319dbd474dc0"/>
    <xsd:import namespace="0babd2c8-cc53-4952-b1ac-d9b1ec6ff2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30243-90e3-4d54-8d98-319dbd474d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111843b-6948-4e45-a4d0-217e70d3d4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bd2c8-cc53-4952-b1ac-d9b1ec6ff2a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5ced5bd7-0558-48b5-8009-153fb1a3915c}" ma:internalName="TaxCatchAll" ma:showField="CatchAllData" ma:web="0babd2c8-cc53-4952-b1ac-d9b1ec6ff2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E8A158-3D39-4C30-8CED-722B6C79B8EA}">
  <ds:schemaRefs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0babd2c8-cc53-4952-b1ac-d9b1ec6ff2a8"/>
    <ds:schemaRef ds:uri="http://schemas.openxmlformats.org/package/2006/metadata/core-properties"/>
    <ds:schemaRef ds:uri="83330243-90e3-4d54-8d98-319dbd474dc0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FDAF695-AAF6-4FA8-BDBC-45FA1E1B58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330243-90e3-4d54-8d98-319dbd474dc0"/>
    <ds:schemaRef ds:uri="0babd2c8-cc53-4952-b1ac-d9b1ec6ff2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0BA2F5-AB83-460E-810A-DFF1F7E2F9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1337</Words>
  <Application>Microsoft Office PowerPoint</Application>
  <PresentationFormat>Widescreen</PresentationFormat>
  <Paragraphs>165</Paragraphs>
  <Slides>36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Grotesque</vt:lpstr>
      <vt:lpstr>Old English Text MT</vt:lpstr>
      <vt:lpstr>Source Code Pro Semibold</vt:lpstr>
      <vt:lpstr>Tahoma</vt:lpstr>
      <vt:lpstr>Office Theme</vt:lpstr>
      <vt:lpstr>Arduino 101</vt:lpstr>
      <vt:lpstr>PowerPoint Presentation</vt:lpstr>
      <vt:lpstr>Workshop Objectives</vt:lpstr>
      <vt:lpstr>PowerPoint Presentation</vt:lpstr>
      <vt:lpstr>PowerPoint Presentation</vt:lpstr>
      <vt:lpstr>What is Arduino?</vt:lpstr>
      <vt:lpstr>PowerPoint Presentation</vt:lpstr>
      <vt:lpstr>What is the Arduino simulator?</vt:lpstr>
      <vt:lpstr>Why use Arduino?</vt:lpstr>
      <vt:lpstr>Why use the Arduino simulator?</vt:lpstr>
      <vt:lpstr>“Physical computing”</vt:lpstr>
      <vt:lpstr>Prototyping electronics</vt:lpstr>
      <vt:lpstr>What is a breadboard?</vt:lpstr>
      <vt:lpstr>PowerPoint Presentation</vt:lpstr>
      <vt:lpstr>“Wire it up”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add code</vt:lpstr>
      <vt:lpstr>PowerPoint Presentation</vt:lpstr>
      <vt:lpstr>PowerPoint Presentation</vt:lpstr>
      <vt:lpstr>PowerPoint Presentation</vt:lpstr>
      <vt:lpstr>Serial Monitor </vt:lpstr>
      <vt:lpstr>PowerPoint Presentation</vt:lpstr>
      <vt:lpstr>PowerPoint Presentation</vt:lpstr>
      <vt:lpstr>Test your knowledge</vt:lpstr>
      <vt:lpstr>Next Steps </vt:lpstr>
      <vt:lpstr>Ideas?</vt:lpstr>
      <vt:lpstr>What did we learn?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Arduino 101</dc:title>
  <dc:creator>Ariana Hipsagh</dc:creator>
  <cp:lastModifiedBy>Kate Ripley</cp:lastModifiedBy>
  <cp:revision>13</cp:revision>
  <dcterms:created xsi:type="dcterms:W3CDTF">2022-09-14T21:04:31Z</dcterms:created>
  <dcterms:modified xsi:type="dcterms:W3CDTF">2024-09-26T14:36:59Z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0x01010034CD445EB7163A489875535BBEDD7841</vt:lpwstr>
  </property>
</Properties>
</file>