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notesMasterIdLst>
    <p:notesMasterId r:id="rId51"/>
  </p:notesMasterIdLst>
  <p:sldIdLst>
    <p:sldId id="964" r:id="rId2"/>
    <p:sldId id="258" r:id="rId3"/>
    <p:sldId id="943" r:id="rId4"/>
    <p:sldId id="268" r:id="rId5"/>
    <p:sldId id="890" r:id="rId6"/>
    <p:sldId id="893" r:id="rId7"/>
    <p:sldId id="269" r:id="rId8"/>
    <p:sldId id="894" r:id="rId9"/>
    <p:sldId id="895" r:id="rId10"/>
    <p:sldId id="944" r:id="rId11"/>
    <p:sldId id="981" r:id="rId12"/>
    <p:sldId id="982" r:id="rId13"/>
    <p:sldId id="965" r:id="rId14"/>
    <p:sldId id="985" r:id="rId15"/>
    <p:sldId id="984" r:id="rId16"/>
    <p:sldId id="986" r:id="rId17"/>
    <p:sldId id="934" r:id="rId18"/>
    <p:sldId id="935" r:id="rId19"/>
    <p:sldId id="941" r:id="rId20"/>
    <p:sldId id="947" r:id="rId21"/>
    <p:sldId id="987" r:id="rId22"/>
    <p:sldId id="938" r:id="rId23"/>
    <p:sldId id="989" r:id="rId24"/>
    <p:sldId id="953" r:id="rId25"/>
    <p:sldId id="974" r:id="rId26"/>
    <p:sldId id="976" r:id="rId27"/>
    <p:sldId id="951" r:id="rId28"/>
    <p:sldId id="453" r:id="rId29"/>
    <p:sldId id="954" r:id="rId30"/>
    <p:sldId id="952" r:id="rId31"/>
    <p:sldId id="955" r:id="rId32"/>
    <p:sldId id="978" r:id="rId33"/>
    <p:sldId id="949" r:id="rId34"/>
    <p:sldId id="950" r:id="rId35"/>
    <p:sldId id="990" r:id="rId36"/>
    <p:sldId id="991" r:id="rId37"/>
    <p:sldId id="992" r:id="rId38"/>
    <p:sldId id="264" r:id="rId39"/>
    <p:sldId id="265" r:id="rId40"/>
    <p:sldId id="993" r:id="rId41"/>
    <p:sldId id="289" r:id="rId42"/>
    <p:sldId id="290" r:id="rId43"/>
    <p:sldId id="271" r:id="rId44"/>
    <p:sldId id="274" r:id="rId45"/>
    <p:sldId id="280" r:id="rId46"/>
    <p:sldId id="282" r:id="rId47"/>
    <p:sldId id="958" r:id="rId48"/>
    <p:sldId id="960" r:id="rId49"/>
    <p:sldId id="961" r:id="rId5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D23210-91F0-5F6E-2B3C-175594CA8592}" name="Rachel" initials="r" userId="Rachel" providerId="None"/>
  <p188:author id="{7FE8B9D9-41BB-62BD-97E9-25BA7827A9F9}" name="Rachel Harris" initials="RH" userId="S::rachel.harris@concordia.ca::75e229f4-be9a-4e2d-9dfc-43ed48de738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5D66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091" autoAdjust="0"/>
  </p:normalViewPr>
  <p:slideViewPr>
    <p:cSldViewPr snapToGrid="0">
      <p:cViewPr varScale="1">
        <p:scale>
          <a:sx n="91" d="100"/>
          <a:sy n="91" d="100"/>
        </p:scale>
        <p:origin x="408" y="66"/>
      </p:cViewPr>
      <p:guideLst/>
    </p:cSldViewPr>
  </p:slideViewPr>
  <p:notesTextViewPr>
    <p:cViewPr>
      <p:scale>
        <a:sx n="1" d="1"/>
        <a:sy n="1" d="1"/>
      </p:scale>
      <p:origin x="0" y="0"/>
    </p:cViewPr>
  </p:notesTextViewPr>
  <p:sorterViewPr>
    <p:cViewPr>
      <p:scale>
        <a:sx n="100" d="100"/>
        <a:sy n="100" d="100"/>
      </p:scale>
      <p:origin x="0" y="-141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8/10/relationships/authors" Target="authors.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CA"/>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9DF03F83-827F-425D-8ADC-04ECA9B9E24E}" type="datetimeFigureOut">
              <a:rPr lang="en-CA" smtClean="0"/>
              <a:t>2026-10-27</a:t>
            </a:fld>
            <a:endParaRPr lang="en-CA"/>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CA"/>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CA"/>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BA21413-C706-45CF-9082-6122F68D8E06}" type="slidenum">
              <a:rPr lang="en-CA" smtClean="0"/>
              <a:t>‹#›</a:t>
            </a:fld>
            <a:endParaRPr lang="en-CA"/>
          </a:p>
        </p:txBody>
      </p:sp>
    </p:spTree>
    <p:extLst>
      <p:ext uri="{BB962C8B-B14F-4D97-AF65-F5344CB8AC3E}">
        <p14:creationId xmlns:p14="http://schemas.microsoft.com/office/powerpoint/2010/main" val="506667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x.doi.org/10.1111/j.1532-5415.2005.53271.x"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x.doi.org/10.1111/j.1532-5415.2005.53271.x"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fr-CA" dirty="0"/>
              <a:t>Ice-breaker </a:t>
            </a:r>
            <a:r>
              <a:rPr lang="fr-CA" dirty="0" err="1"/>
              <a:t>activity</a:t>
            </a:r>
            <a:r>
              <a:rPr lang="fr-CA" dirty="0"/>
              <a:t> – introverts </a:t>
            </a:r>
            <a:r>
              <a:rPr lang="fr-CA" dirty="0" err="1"/>
              <a:t>friendly</a:t>
            </a:r>
            <a:r>
              <a:rPr lang="fr-CA" dirty="0"/>
              <a:t> : ) </a:t>
            </a:r>
          </a:p>
          <a:p>
            <a:endParaRPr lang="en-CA" dirty="0"/>
          </a:p>
        </p:txBody>
      </p:sp>
      <p:sp>
        <p:nvSpPr>
          <p:cNvPr id="4" name="Slide Number Placeholder 3"/>
          <p:cNvSpPr>
            <a:spLocks noGrp="1"/>
          </p:cNvSpPr>
          <p:nvPr>
            <p:ph type="sldNum" sz="quarter" idx="5"/>
          </p:nvPr>
        </p:nvSpPr>
        <p:spPr/>
        <p:txBody>
          <a:bodyPr/>
          <a:lstStyle/>
          <a:p>
            <a:fld id="{6BA21413-C706-45CF-9082-6122F68D8E06}" type="slidenum">
              <a:rPr lang="en-CA" smtClean="0"/>
              <a:t>2</a:t>
            </a:fld>
            <a:endParaRPr lang="en-CA"/>
          </a:p>
        </p:txBody>
      </p:sp>
    </p:spTree>
    <p:extLst>
      <p:ext uri="{BB962C8B-B14F-4D97-AF65-F5344CB8AC3E}">
        <p14:creationId xmlns:p14="http://schemas.microsoft.com/office/powerpoint/2010/main" val="4146889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a:extLst>
            <a:ext uri="{FF2B5EF4-FFF2-40B4-BE49-F238E27FC236}">
              <a16:creationId xmlns:a16="http://schemas.microsoft.com/office/drawing/2014/main" id="{4D41D0FE-35C2-071F-E1A2-45362DEA063F}"/>
            </a:ext>
          </a:extLst>
        </p:cNvPr>
        <p:cNvGrpSpPr/>
        <p:nvPr/>
      </p:nvGrpSpPr>
      <p:grpSpPr>
        <a:xfrm>
          <a:off x="0" y="0"/>
          <a:ext cx="0" cy="0"/>
          <a:chOff x="0" y="0"/>
          <a:chExt cx="0" cy="0"/>
        </a:xfrm>
      </p:grpSpPr>
      <p:sp>
        <p:nvSpPr>
          <p:cNvPr id="374" name="Google Shape;374;p6:notes">
            <a:extLst>
              <a:ext uri="{FF2B5EF4-FFF2-40B4-BE49-F238E27FC236}">
                <a16:creationId xmlns:a16="http://schemas.microsoft.com/office/drawing/2014/main" id="{D859F77B-D51B-946E-CABF-1773DCB23FD5}"/>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8" tIns="46641" rIns="93308" bIns="46641" anchor="t" anchorCtr="0">
            <a:noAutofit/>
          </a:bodyPr>
          <a:lstStyle/>
          <a:p>
            <a:pPr>
              <a:buSzPts val="1400"/>
            </a:pPr>
            <a:r>
              <a:rPr lang="en-US"/>
              <a:t>Remember that there are lots of specially trained people here to help! You can contact the library by chat, by email, by phone, or in person at the ask us desks in both libraries. Remember that you can also look up your subject librarian and send them an email or set up a meeting if you need more specialized help.</a:t>
            </a:r>
            <a:endParaRPr/>
          </a:p>
        </p:txBody>
      </p:sp>
      <p:sp>
        <p:nvSpPr>
          <p:cNvPr id="375" name="Google Shape;375;p6:notes">
            <a:extLst>
              <a:ext uri="{FF2B5EF4-FFF2-40B4-BE49-F238E27FC236}">
                <a16:creationId xmlns:a16="http://schemas.microsoft.com/office/drawing/2014/main" id="{6837F49C-A476-251B-DAFF-C3DAF32CBE0E}"/>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231706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a:extLst>
            <a:ext uri="{FF2B5EF4-FFF2-40B4-BE49-F238E27FC236}">
              <a16:creationId xmlns:a16="http://schemas.microsoft.com/office/drawing/2014/main" id="{6FE0EE45-E1DF-4482-E299-B44537EEE5D4}"/>
            </a:ext>
          </a:extLst>
        </p:cNvPr>
        <p:cNvGrpSpPr/>
        <p:nvPr/>
      </p:nvGrpSpPr>
      <p:grpSpPr>
        <a:xfrm>
          <a:off x="0" y="0"/>
          <a:ext cx="0" cy="0"/>
          <a:chOff x="0" y="0"/>
          <a:chExt cx="0" cy="0"/>
        </a:xfrm>
      </p:grpSpPr>
      <p:sp>
        <p:nvSpPr>
          <p:cNvPr id="357" name="Google Shape;357;g95b1459f6d_1_0:notes">
            <a:extLst>
              <a:ext uri="{FF2B5EF4-FFF2-40B4-BE49-F238E27FC236}">
                <a16:creationId xmlns:a16="http://schemas.microsoft.com/office/drawing/2014/main" id="{0C72A469-D220-CFC7-1133-003CD6F5059E}"/>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95b1459f6d_1_0:notes">
            <a:extLst>
              <a:ext uri="{FF2B5EF4-FFF2-40B4-BE49-F238E27FC236}">
                <a16:creationId xmlns:a16="http://schemas.microsoft.com/office/drawing/2014/main" id="{0CA0DD41-6E59-AFC1-A9E6-57A884001584}"/>
              </a:ext>
            </a:extLst>
          </p:cNvPr>
          <p:cNvSpPr txBox="1">
            <a:spLocks noGrp="1"/>
          </p:cNvSpPr>
          <p:nvPr>
            <p:ph type="body" idx="1"/>
          </p:nvPr>
        </p:nvSpPr>
        <p:spPr>
          <a:xfrm>
            <a:off x="702310" y="4480004"/>
            <a:ext cx="5618480" cy="3665458"/>
          </a:xfrm>
          <a:prstGeom prst="rect">
            <a:avLst/>
          </a:prstGeom>
          <a:noFill/>
          <a:ln>
            <a:noFill/>
          </a:ln>
        </p:spPr>
        <p:txBody>
          <a:bodyPr spcFirstLastPara="1" wrap="square" lIns="93308" tIns="46641" rIns="93308" bIns="46641" anchor="t" anchorCtr="0">
            <a:noAutofit/>
          </a:bodyPr>
          <a:lstStyle/>
          <a:p>
            <a:pPr algn="l"/>
            <a:r>
              <a:rPr lang="en-CA" dirty="0">
                <a:solidFill>
                  <a:schemeClr val="dk1"/>
                </a:solidFill>
                <a:latin typeface="Calibri"/>
                <a:ea typeface="Calibri"/>
                <a:cs typeface="Calibri"/>
                <a:sym typeface="Calibri"/>
              </a:rPr>
              <a:t>At the Concordia University Library, you will find two buildings: Webster library at the downtown or the SGW campus, and the Vanier library which is at the Loyola campus. </a:t>
            </a:r>
          </a:p>
          <a:p>
            <a:pPr>
              <a:buSzPts val="1400"/>
            </a:pPr>
            <a:endParaRPr lang="en-US" dirty="0"/>
          </a:p>
          <a:p>
            <a:pPr>
              <a:buSzPts val="1400"/>
            </a:pPr>
            <a:endParaRPr dirty="0"/>
          </a:p>
        </p:txBody>
      </p:sp>
      <p:sp>
        <p:nvSpPr>
          <p:cNvPr id="359" name="Google Shape;359;g95b1459f6d_1_0:notes">
            <a:extLst>
              <a:ext uri="{FF2B5EF4-FFF2-40B4-BE49-F238E27FC236}">
                <a16:creationId xmlns:a16="http://schemas.microsoft.com/office/drawing/2014/main" id="{2F09BCEB-A172-85E8-AFC2-F5FEFB432066}"/>
              </a:ext>
            </a:extLst>
          </p:cNvPr>
          <p:cNvSpPr txBox="1">
            <a:spLocks noGrp="1"/>
          </p:cNvSpPr>
          <p:nvPr>
            <p:ph type="sldNum" idx="12"/>
          </p:nvPr>
        </p:nvSpPr>
        <p:spPr>
          <a:xfrm>
            <a:off x="3978132" y="8842030"/>
            <a:ext cx="3043343" cy="467071"/>
          </a:xfrm>
          <a:prstGeom prst="rect">
            <a:avLst/>
          </a:prstGeom>
          <a:noFill/>
          <a:ln>
            <a:noFill/>
          </a:ln>
        </p:spPr>
        <p:txBody>
          <a:bodyPr spcFirstLastPara="1" wrap="square" lIns="93308" tIns="46641" rIns="93308" bIns="46641" anchor="b" anchorCtr="0">
            <a:noAutofit/>
          </a:bodyPr>
          <a:lstStyle/>
          <a:p>
            <a:pPr defTabSz="933237" eaLnBrk="0" fontAlgn="base" hangingPunct="0">
              <a:buSzPts val="1400"/>
              <a:defRPr/>
            </a:pPr>
            <a:fld id="{00000000-1234-1234-1234-123412341234}" type="slidenum">
              <a:rPr lang="en-CA">
                <a:solidFill>
                  <a:srgbClr val="000000"/>
                </a:solidFill>
                <a:latin typeface="Arial"/>
              </a:rPr>
              <a:pPr defTabSz="933237" eaLnBrk="0" fontAlgn="base" hangingPunct="0">
                <a:buSzPts val="1400"/>
                <a:defRPr/>
              </a:pPr>
              <a:t>5</a:t>
            </a:fld>
            <a:endParaRPr>
              <a:solidFill>
                <a:srgbClr val="000000"/>
              </a:solidFill>
              <a:latin typeface="Arial"/>
            </a:endParaRPr>
          </a:p>
        </p:txBody>
      </p:sp>
    </p:spTree>
    <p:extLst>
      <p:ext uri="{BB962C8B-B14F-4D97-AF65-F5344CB8AC3E}">
        <p14:creationId xmlns:p14="http://schemas.microsoft.com/office/powerpoint/2010/main" val="2088266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err="1"/>
              <a:t>Megafauna</a:t>
            </a:r>
            <a:r>
              <a:rPr lang="fr-CA" dirty="0"/>
              <a:t> OR </a:t>
            </a:r>
            <a:r>
              <a:rPr lang="fr-CA" dirty="0" err="1"/>
              <a:t>dinosaurs</a:t>
            </a:r>
            <a:r>
              <a:rPr lang="fr-CA" dirty="0"/>
              <a:t> OR </a:t>
            </a:r>
            <a:r>
              <a:rPr lang="fr-CA" dirty="0" err="1"/>
              <a:t>prehistoric</a:t>
            </a:r>
            <a:r>
              <a:rPr lang="fr-CA" dirty="0"/>
              <a:t> animal</a:t>
            </a:r>
          </a:p>
          <a:p>
            <a:r>
              <a:rPr lang="fr-CA" dirty="0"/>
              <a:t>Ice Age OR Extinction OR </a:t>
            </a:r>
            <a:r>
              <a:rPr lang="fr-CA" dirty="0" err="1"/>
              <a:t>Meteorite</a:t>
            </a:r>
            <a:endParaRPr lang="fr-CA" dirty="0"/>
          </a:p>
          <a:p>
            <a:r>
              <a:rPr lang="fr-CA" dirty="0"/>
              <a:t>Asia-Pacific OR </a:t>
            </a:r>
            <a:r>
              <a:rPr lang="fr-CA" dirty="0" err="1"/>
              <a:t>Australia</a:t>
            </a:r>
            <a:r>
              <a:rPr lang="fr-CA" dirty="0"/>
              <a:t> OR Oceania</a:t>
            </a:r>
            <a:endParaRPr lang="en-CA" dirty="0"/>
          </a:p>
        </p:txBody>
      </p:sp>
      <p:sp>
        <p:nvSpPr>
          <p:cNvPr id="4" name="Slide Number Placeholder 3"/>
          <p:cNvSpPr>
            <a:spLocks noGrp="1"/>
          </p:cNvSpPr>
          <p:nvPr>
            <p:ph type="sldNum" sz="quarter" idx="5"/>
          </p:nvPr>
        </p:nvSpPr>
        <p:spPr/>
        <p:txBody>
          <a:bodyPr/>
          <a:lstStyle/>
          <a:p>
            <a:fld id="{D513C485-830A-4F1A-9A26-CFF804348481}" type="slidenum">
              <a:rPr lang="en-CA" smtClean="0"/>
              <a:t>11</a:t>
            </a:fld>
            <a:endParaRPr lang="en-CA"/>
          </a:p>
        </p:txBody>
      </p:sp>
    </p:spTree>
    <p:extLst>
      <p:ext uri="{BB962C8B-B14F-4D97-AF65-F5344CB8AC3E}">
        <p14:creationId xmlns:p14="http://schemas.microsoft.com/office/powerpoint/2010/main" val="1345478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AFC3F-1DCC-075C-8A1F-35133533A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7FCC6-DBD8-FDAA-E28D-DEE9950CE1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0509F-1071-10FB-BF69-3E7BF7A9F79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665A67A3-F51D-8B68-95A8-B418C2629D60}"/>
              </a:ext>
            </a:extLst>
          </p:cNvPr>
          <p:cNvSpPr>
            <a:spLocks noGrp="1"/>
          </p:cNvSpPr>
          <p:nvPr>
            <p:ph type="sldNum" sz="quarter" idx="5"/>
          </p:nvPr>
        </p:nvSpPr>
        <p:spPr/>
        <p:txBody>
          <a:bodyPr/>
          <a:lstStyle/>
          <a:p>
            <a:fld id="{6BA21413-C706-45CF-9082-6122F68D8E06}" type="slidenum">
              <a:rPr lang="en-CA" smtClean="0"/>
              <a:t>12</a:t>
            </a:fld>
            <a:endParaRPr lang="en-CA"/>
          </a:p>
        </p:txBody>
      </p:sp>
    </p:spTree>
    <p:extLst>
      <p:ext uri="{BB962C8B-B14F-4D97-AF65-F5344CB8AC3E}">
        <p14:creationId xmlns:p14="http://schemas.microsoft.com/office/powerpoint/2010/main" val="5472457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31ECA-D7C1-07D4-1FDD-34F9B0ED6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06309-C8A4-419E-53AB-D0F4C8CB3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75A7DD-7194-F3AE-7E4F-0A5650BBF59A}"/>
              </a:ext>
            </a:extLst>
          </p:cNvPr>
          <p:cNvSpPr>
            <a:spLocks noGrp="1"/>
          </p:cNvSpPr>
          <p:nvPr>
            <p:ph type="body" idx="1"/>
          </p:nvPr>
        </p:nvSpPr>
        <p:spPr/>
        <p:txBody>
          <a:bodyPr/>
          <a:lstStyle/>
          <a:p>
            <a:pPr marL="466618" indent="-233309" defTabSz="933237">
              <a:buClr>
                <a:srgbClr val="000000"/>
              </a:buClr>
              <a:buSzPts val="1400"/>
              <a:defRPr/>
            </a:pPr>
            <a:r>
              <a:rPr lang="en-US" dirty="0">
                <a:ea typeface="ＭＳ Ｐゴシック"/>
                <a:cs typeface="Arial"/>
              </a:rPr>
              <a:t>This is what the Interlibrary loan process will look like. The process for requesting a book through the Quebec universities is less complicated, so I will only show you the ILL request process for now.</a:t>
            </a:r>
          </a:p>
          <a:p>
            <a:r>
              <a:rPr lang="en-US" dirty="0">
                <a:ea typeface="ＭＳ Ｐゴシック"/>
                <a:cs typeface="Arial"/>
              </a:rPr>
              <a:t>Once you find what you need, you can place an interlibrary loan request by selecting the "request via interlibrary loan“ button in the panel to the right of the record. If the thing you’re looking for is just one chapter of a book, you can also request a chapter scan using the interlibrary loan request. </a:t>
            </a:r>
          </a:p>
          <a:p>
            <a:endParaRPr lang="en-US" dirty="0">
              <a:ea typeface="ＭＳ Ｐゴシック"/>
              <a:cs typeface="Arial"/>
            </a:endParaRPr>
          </a:p>
        </p:txBody>
      </p:sp>
      <p:sp>
        <p:nvSpPr>
          <p:cNvPr id="4" name="Slide Number Placeholder 3">
            <a:extLst>
              <a:ext uri="{FF2B5EF4-FFF2-40B4-BE49-F238E27FC236}">
                <a16:creationId xmlns:a16="http://schemas.microsoft.com/office/drawing/2014/main" id="{67ABB25E-7570-9E23-799F-7424AD50E3F4}"/>
              </a:ext>
            </a:extLst>
          </p:cNvPr>
          <p:cNvSpPr>
            <a:spLocks noGrp="1"/>
          </p:cNvSpPr>
          <p:nvPr>
            <p:ph type="sldNum" sz="quarter" idx="5"/>
          </p:nvPr>
        </p:nvSpPr>
        <p:spPr/>
        <p:txBody>
          <a:bodyPr/>
          <a:lstStyle/>
          <a:p>
            <a:pPr defTabSz="933237" eaLnBrk="0" fontAlgn="base" hangingPunct="0">
              <a:spcBef>
                <a:spcPct val="0"/>
              </a:spcBef>
              <a:spcAft>
                <a:spcPct val="0"/>
              </a:spcAft>
              <a:defRPr/>
            </a:pPr>
            <a:fld id="{2543ACF8-3F51-854F-91E9-AD86E324A5D8}" type="slidenum">
              <a:rPr lang="en-US">
                <a:solidFill>
                  <a:srgbClr val="000000"/>
                </a:solidFill>
                <a:latin typeface="Arial"/>
              </a:rPr>
              <a:pPr defTabSz="933237" eaLnBrk="0" fontAlgn="base" hangingPunct="0">
                <a:spcBef>
                  <a:spcPct val="0"/>
                </a:spcBef>
                <a:spcAft>
                  <a:spcPct val="0"/>
                </a:spcAft>
                <a:defRPr/>
              </a:pPr>
              <a:t>17</a:t>
            </a:fld>
            <a:endParaRPr lang="en-US">
              <a:solidFill>
                <a:srgbClr val="000000"/>
              </a:solidFill>
              <a:latin typeface="Arial"/>
            </a:endParaRPr>
          </a:p>
        </p:txBody>
      </p:sp>
    </p:spTree>
    <p:extLst>
      <p:ext uri="{BB962C8B-B14F-4D97-AF65-F5344CB8AC3E}">
        <p14:creationId xmlns:p14="http://schemas.microsoft.com/office/powerpoint/2010/main" val="191406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9FB4B5-C84A-8E59-1B27-F88B9C1220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BA741-4C5A-3F30-A35E-ADA784B093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BAAD16-6301-31AE-ABFF-A20E67705E78}"/>
              </a:ext>
            </a:extLst>
          </p:cNvPr>
          <p:cNvSpPr>
            <a:spLocks noGrp="1"/>
          </p:cNvSpPr>
          <p:nvPr>
            <p:ph type="body" idx="1"/>
          </p:nvPr>
        </p:nvSpPr>
        <p:spPr/>
        <p:txBody>
          <a:bodyPr/>
          <a:lstStyle/>
          <a:p>
            <a:r>
              <a:rPr lang="en-US">
                <a:latin typeface="Calibri"/>
                <a:ea typeface="ＭＳ Ｐゴシック"/>
                <a:cs typeface="Calibri"/>
              </a:rPr>
              <a:t>Both kinds of requests – ILLs and scan requests – can be viewed under the requests tab when you log into your library account. The request up top here is for an article scan, the second is for a book through interlibrary loan.</a:t>
            </a:r>
            <a:endParaRPr lang="en-US">
              <a:latin typeface="Calibri"/>
              <a:cs typeface="Calibri"/>
            </a:endParaRPr>
          </a:p>
        </p:txBody>
      </p:sp>
      <p:sp>
        <p:nvSpPr>
          <p:cNvPr id="4" name="Slide Number Placeholder 3">
            <a:extLst>
              <a:ext uri="{FF2B5EF4-FFF2-40B4-BE49-F238E27FC236}">
                <a16:creationId xmlns:a16="http://schemas.microsoft.com/office/drawing/2014/main" id="{242B0958-C999-1B25-2E42-23881EAC356E}"/>
              </a:ext>
            </a:extLst>
          </p:cNvPr>
          <p:cNvSpPr>
            <a:spLocks noGrp="1"/>
          </p:cNvSpPr>
          <p:nvPr>
            <p:ph type="sldNum" sz="quarter" idx="5"/>
          </p:nvPr>
        </p:nvSpPr>
        <p:spPr/>
        <p:txBody>
          <a:bodyPr/>
          <a:lstStyle/>
          <a:p>
            <a:pPr defTabSz="933237" eaLnBrk="0" fontAlgn="base" hangingPunct="0">
              <a:spcBef>
                <a:spcPct val="0"/>
              </a:spcBef>
              <a:spcAft>
                <a:spcPct val="0"/>
              </a:spcAft>
              <a:defRPr/>
            </a:pPr>
            <a:fld id="{2543ACF8-3F51-854F-91E9-AD86E324A5D8}" type="slidenum">
              <a:rPr lang="en-US">
                <a:solidFill>
                  <a:srgbClr val="000000"/>
                </a:solidFill>
                <a:latin typeface="Arial"/>
              </a:rPr>
              <a:pPr defTabSz="933237" eaLnBrk="0" fontAlgn="base" hangingPunct="0">
                <a:spcBef>
                  <a:spcPct val="0"/>
                </a:spcBef>
                <a:spcAft>
                  <a:spcPct val="0"/>
                </a:spcAft>
                <a:defRPr/>
              </a:pPr>
              <a:t>19</a:t>
            </a:fld>
            <a:endParaRPr lang="en-US">
              <a:solidFill>
                <a:srgbClr val="000000"/>
              </a:solidFill>
              <a:latin typeface="Arial"/>
            </a:endParaRPr>
          </a:p>
        </p:txBody>
      </p:sp>
    </p:spTree>
    <p:extLst>
      <p:ext uri="{BB962C8B-B14F-4D97-AF65-F5344CB8AC3E}">
        <p14:creationId xmlns:p14="http://schemas.microsoft.com/office/powerpoint/2010/main" val="1529377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EA30D-A399-386F-C2C8-81D645B153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913DE-96F5-57DE-9971-1D28EC96A4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4633D-0CA3-594F-2A20-6534ED4D5ED5}"/>
              </a:ext>
            </a:extLst>
          </p:cNvPr>
          <p:cNvSpPr>
            <a:spLocks noGrp="1"/>
          </p:cNvSpPr>
          <p:nvPr>
            <p:ph type="body" idx="1"/>
          </p:nvPr>
        </p:nvSpPr>
        <p:spPr/>
        <p:txBody>
          <a:bodyPr/>
          <a:lstStyle/>
          <a:p>
            <a:r>
              <a:rPr lang="en-US">
                <a:ea typeface="ＭＳ Ｐゴシック"/>
                <a:cs typeface="Arial"/>
              </a:rPr>
              <a:t>You might also notice this button next to books in Concordia’s collection. You can use this to request scans of chapters, articles, or microfilm if you are unable to come to the library to consult them. It usually takes about 5 days to receive your scans after you place the request.</a:t>
            </a:r>
          </a:p>
        </p:txBody>
      </p:sp>
      <p:sp>
        <p:nvSpPr>
          <p:cNvPr id="4" name="Slide Number Placeholder 3">
            <a:extLst>
              <a:ext uri="{FF2B5EF4-FFF2-40B4-BE49-F238E27FC236}">
                <a16:creationId xmlns:a16="http://schemas.microsoft.com/office/drawing/2014/main" id="{16C5206D-FC78-438C-D65F-64DC53550F9D}"/>
              </a:ext>
            </a:extLst>
          </p:cNvPr>
          <p:cNvSpPr>
            <a:spLocks noGrp="1"/>
          </p:cNvSpPr>
          <p:nvPr>
            <p:ph type="sldNum" sz="quarter" idx="5"/>
          </p:nvPr>
        </p:nvSpPr>
        <p:spPr/>
        <p:txBody>
          <a:bodyPr/>
          <a:lstStyle/>
          <a:p>
            <a:pPr defTabSz="933237" eaLnBrk="0" fontAlgn="base" hangingPunct="0">
              <a:spcBef>
                <a:spcPct val="0"/>
              </a:spcBef>
              <a:spcAft>
                <a:spcPct val="0"/>
              </a:spcAft>
              <a:defRPr/>
            </a:pPr>
            <a:fld id="{2543ACF8-3F51-854F-91E9-AD86E324A5D8}" type="slidenum">
              <a:rPr lang="en-US">
                <a:solidFill>
                  <a:srgbClr val="000000"/>
                </a:solidFill>
                <a:latin typeface="Arial"/>
              </a:rPr>
              <a:pPr defTabSz="933237" eaLnBrk="0" fontAlgn="base" hangingPunct="0">
                <a:spcBef>
                  <a:spcPct val="0"/>
                </a:spcBef>
                <a:spcAft>
                  <a:spcPct val="0"/>
                </a:spcAft>
                <a:defRPr/>
              </a:pPr>
              <a:t>22</a:t>
            </a:fld>
            <a:endParaRPr lang="en-US">
              <a:solidFill>
                <a:srgbClr val="000000"/>
              </a:solidFill>
              <a:latin typeface="Arial"/>
            </a:endParaRPr>
          </a:p>
        </p:txBody>
      </p:sp>
    </p:spTree>
    <p:extLst>
      <p:ext uri="{BB962C8B-B14F-4D97-AF65-F5344CB8AC3E}">
        <p14:creationId xmlns:p14="http://schemas.microsoft.com/office/powerpoint/2010/main" val="28630566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a:t>Example DOI: </a:t>
            </a:r>
            <a:r>
              <a:rPr lang="en-CA" dirty="0">
                <a:hlinkClick r:id="rId3"/>
              </a:rPr>
              <a:t>10.1111/j.1532-5415.2005.53271.x</a:t>
            </a:r>
            <a:endParaRPr lang="en-CA" dirty="0"/>
          </a:p>
          <a:p>
            <a:endParaRPr lang="en-CA" dirty="0"/>
          </a:p>
          <a:p>
            <a:r>
              <a:rPr lang="en-CA" dirty="0"/>
              <a:t>Journal example: </a:t>
            </a:r>
            <a:r>
              <a:rPr lang="fr-FR" dirty="0"/>
              <a:t>Canadian </a:t>
            </a:r>
            <a:r>
              <a:rPr lang="fr-FR" dirty="0" err="1"/>
              <a:t>Jewish</a:t>
            </a:r>
            <a:r>
              <a:rPr lang="fr-FR" dirty="0"/>
              <a:t> Studies / études juives canadiennes</a:t>
            </a:r>
            <a:endParaRPr lang="en-CA" dirty="0"/>
          </a:p>
        </p:txBody>
      </p:sp>
      <p:sp>
        <p:nvSpPr>
          <p:cNvPr id="4" name="Slide Number Placeholder 3"/>
          <p:cNvSpPr>
            <a:spLocks noGrp="1"/>
          </p:cNvSpPr>
          <p:nvPr>
            <p:ph type="sldNum" sz="quarter" idx="5"/>
          </p:nvPr>
        </p:nvSpPr>
        <p:spPr/>
        <p:txBody>
          <a:bodyPr/>
          <a:lstStyle/>
          <a:p>
            <a:fld id="{6BA21413-C706-45CF-9082-6122F68D8E06}" type="slidenum">
              <a:rPr lang="en-CA" smtClean="0"/>
              <a:t>24</a:t>
            </a:fld>
            <a:endParaRPr lang="en-CA"/>
          </a:p>
        </p:txBody>
      </p:sp>
    </p:spTree>
    <p:extLst>
      <p:ext uri="{BB962C8B-B14F-4D97-AF65-F5344CB8AC3E}">
        <p14:creationId xmlns:p14="http://schemas.microsoft.com/office/powerpoint/2010/main" val="3274755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CA" dirty="0">
                <a:solidFill>
                  <a:schemeClr val="tx1">
                    <a:alpha val="80000"/>
                  </a:schemeClr>
                </a:solidFill>
                <a:hlinkClick r:id="rId3">
                  <a:extLst>
                    <a:ext uri="{A12FA001-AC4F-418D-AE19-62706E023703}">
                      <ahyp:hlinkClr xmlns:ahyp="http://schemas.microsoft.com/office/drawing/2018/hyperlinkcolor" val="tx"/>
                    </a:ext>
                  </a:extLst>
                </a:hlinkClick>
              </a:rPr>
              <a:t>10.1111/j.1532-5415.2005.53271.x</a:t>
            </a:r>
            <a:endParaRPr lang="en-CA" dirty="0">
              <a:solidFill>
                <a:schemeClr val="tx1">
                  <a:alpha val="80000"/>
                </a:schemeClr>
              </a:solidFill>
            </a:endParaRPr>
          </a:p>
          <a:p>
            <a:endParaRPr lang="en-CA" dirty="0"/>
          </a:p>
        </p:txBody>
      </p:sp>
      <p:sp>
        <p:nvSpPr>
          <p:cNvPr id="4" name="Slide Number Placeholder 3"/>
          <p:cNvSpPr>
            <a:spLocks noGrp="1"/>
          </p:cNvSpPr>
          <p:nvPr>
            <p:ph type="sldNum" sz="quarter" idx="5"/>
          </p:nvPr>
        </p:nvSpPr>
        <p:spPr/>
        <p:txBody>
          <a:bodyPr/>
          <a:lstStyle/>
          <a:p>
            <a:fld id="{6BA21413-C706-45CF-9082-6122F68D8E06}" type="slidenum">
              <a:rPr lang="en-CA" smtClean="0"/>
              <a:t>25</a:t>
            </a:fld>
            <a:endParaRPr lang="en-CA"/>
          </a:p>
        </p:txBody>
      </p:sp>
    </p:spTree>
    <p:extLst>
      <p:ext uri="{BB962C8B-B14F-4D97-AF65-F5344CB8AC3E}">
        <p14:creationId xmlns:p14="http://schemas.microsoft.com/office/powerpoint/2010/main" val="20766576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6BA21413-C706-45CF-9082-6122F68D8E06}" type="slidenum">
              <a:rPr lang="en-CA" smtClean="0"/>
              <a:t>27</a:t>
            </a:fld>
            <a:endParaRPr lang="en-CA"/>
          </a:p>
        </p:txBody>
      </p:sp>
    </p:spTree>
    <p:extLst>
      <p:ext uri="{BB962C8B-B14F-4D97-AF65-F5344CB8AC3E}">
        <p14:creationId xmlns:p14="http://schemas.microsoft.com/office/powerpoint/2010/main" val="2870645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kw:("research methods" OR </a:t>
            </a:r>
            <a:r>
              <a:rPr lang="en-CA" dirty="0" err="1"/>
              <a:t>methodolog</a:t>
            </a:r>
            <a:r>
              <a:rPr lang="en-CA" dirty="0"/>
              <a:t>*) AND kw:(</a:t>
            </a:r>
            <a:r>
              <a:rPr lang="en-CA" dirty="0" err="1"/>
              <a:t>histor</a:t>
            </a:r>
            <a:r>
              <a:rPr lang="en-CA" dirty="0"/>
              <a:t>* OR </a:t>
            </a:r>
            <a:r>
              <a:rPr lang="en-CA" dirty="0" err="1"/>
              <a:t>anthropolog</a:t>
            </a:r>
            <a:r>
              <a:rPr lang="en-CA" dirty="0"/>
              <a:t>* OR </a:t>
            </a:r>
            <a:r>
              <a:rPr lang="en-CA" dirty="0" err="1"/>
              <a:t>sociolog</a:t>
            </a:r>
            <a:r>
              <a:rPr lang="en-CA" dirty="0"/>
              <a:t>* OR </a:t>
            </a:r>
            <a:r>
              <a:rPr lang="en-CA" dirty="0" err="1"/>
              <a:t>phenomenolog</a:t>
            </a:r>
            <a:r>
              <a:rPr lang="en-CA" dirty="0"/>
              <a:t>*) AND kw:(</a:t>
            </a:r>
            <a:r>
              <a:rPr lang="en-CA" dirty="0" err="1"/>
              <a:t>relig</a:t>
            </a:r>
            <a:r>
              <a:rPr lang="en-CA" dirty="0"/>
              <a:t>*)</a:t>
            </a:r>
          </a:p>
        </p:txBody>
      </p:sp>
      <p:sp>
        <p:nvSpPr>
          <p:cNvPr id="4" name="Slide Number Placeholder 3"/>
          <p:cNvSpPr>
            <a:spLocks noGrp="1"/>
          </p:cNvSpPr>
          <p:nvPr>
            <p:ph type="sldNum" sz="quarter" idx="5"/>
          </p:nvPr>
        </p:nvSpPr>
        <p:spPr/>
        <p:txBody>
          <a:bodyPr/>
          <a:lstStyle/>
          <a:p>
            <a:fld id="{6BA21413-C706-45CF-9082-6122F68D8E06}" type="slidenum">
              <a:rPr lang="en-CA" smtClean="0"/>
              <a:t>30</a:t>
            </a:fld>
            <a:endParaRPr lang="en-CA"/>
          </a:p>
        </p:txBody>
      </p:sp>
    </p:spTree>
    <p:extLst>
      <p:ext uri="{BB962C8B-B14F-4D97-AF65-F5344CB8AC3E}">
        <p14:creationId xmlns:p14="http://schemas.microsoft.com/office/powerpoint/2010/main" val="1819618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1AEC178C-A310-4C92-B72A-C63B59C0AA86}" type="slidenum">
              <a:rPr lang="en-CA" smtClean="0"/>
              <a:t>32</a:t>
            </a:fld>
            <a:endParaRPr lang="en-CA"/>
          </a:p>
        </p:txBody>
      </p:sp>
    </p:spTree>
    <p:extLst>
      <p:ext uri="{BB962C8B-B14F-4D97-AF65-F5344CB8AC3E}">
        <p14:creationId xmlns:p14="http://schemas.microsoft.com/office/powerpoint/2010/main" val="36042800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A3DC8C1-FDB4-C829-1E6A-45E0897264A3}"/>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0FD569B0-E968-0093-595F-73A853DBE2A2}"/>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38</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2F5F6B9E-965A-DBE5-800E-6B5DD76F960E}"/>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38</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B0A5318-5A6D-5F45-4935-B8D8FA7EDE7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8878031C-64B0-4E30-3789-5F4A54C2AD1F}"/>
              </a:ext>
            </a:extLst>
          </p:cNvPr>
          <p:cNvSpPr txBox="1">
            <a:spLocks noGrp="1"/>
          </p:cNvSpPr>
          <p:nvPr>
            <p:ph type="body" sz="quarter" idx="1"/>
          </p:nvPr>
        </p:nvSpPr>
        <p:spPr>
          <a:xfrm>
            <a:off x="719247" y="4501583"/>
            <a:ext cx="5753644" cy="4264489"/>
          </a:xfrm>
        </p:spPr>
        <p:txBody>
          <a:bodyPr lIns="0" tIns="0" rIns="0" bIns="0"/>
          <a:lstStyle/>
          <a:p>
            <a:endParaRPr lang="en-CA" dirty="0"/>
          </a:p>
        </p:txBody>
      </p:sp>
    </p:spTree>
    <p:extLst>
      <p:ext uri="{BB962C8B-B14F-4D97-AF65-F5344CB8AC3E}">
        <p14:creationId xmlns:p14="http://schemas.microsoft.com/office/powerpoint/2010/main" val="3260314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A3DC8C1-FDB4-C829-1E6A-45E0897264A3}"/>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0FD569B0-E968-0093-595F-73A853DBE2A2}"/>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39</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2F5F6B9E-965A-DBE5-800E-6B5DD76F960E}"/>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39</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B0A5318-5A6D-5F45-4935-B8D8FA7EDE7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8878031C-64B0-4E30-3789-5F4A54C2AD1F}"/>
              </a:ext>
            </a:extLst>
          </p:cNvPr>
          <p:cNvSpPr txBox="1">
            <a:spLocks noGrp="1"/>
          </p:cNvSpPr>
          <p:nvPr>
            <p:ph type="body" sz="quarter" idx="1"/>
          </p:nvPr>
        </p:nvSpPr>
        <p:spPr>
          <a:xfrm>
            <a:off x="719247" y="4501583"/>
            <a:ext cx="5753644" cy="4264489"/>
          </a:xfrm>
        </p:spPr>
        <p:txBody>
          <a:bodyPr lIns="0" tIns="0" rIns="0" bIns="0"/>
          <a:lstStyle/>
          <a:p>
            <a:r>
              <a:rPr lang="fr-CA" dirty="0" err="1"/>
              <a:t>Present</a:t>
            </a:r>
            <a:r>
              <a:rPr lang="fr-CA" dirty="0"/>
              <a:t> the </a:t>
            </a:r>
            <a:r>
              <a:rPr lang="fr-CA" dirty="0" err="1"/>
              <a:t>three</a:t>
            </a:r>
            <a:r>
              <a:rPr lang="fr-CA" dirty="0"/>
              <a:t> main navigation panes and menu</a:t>
            </a:r>
          </a:p>
          <a:p>
            <a:endParaRPr lang="fr-CA" dirty="0"/>
          </a:p>
          <a:p>
            <a:r>
              <a:rPr lang="fr-CA" dirty="0"/>
              <a:t>1-</a:t>
            </a:r>
            <a:r>
              <a:rPr lang="fr-CA" dirty="0" err="1"/>
              <a:t>Libray</a:t>
            </a:r>
            <a:r>
              <a:rPr lang="fr-CA" dirty="0"/>
              <a:t> and Group </a:t>
            </a:r>
            <a:r>
              <a:rPr lang="fr-CA" dirty="0" err="1"/>
              <a:t>libraries</a:t>
            </a:r>
            <a:endParaRPr lang="fr-CA" dirty="0"/>
          </a:p>
          <a:p>
            <a:r>
              <a:rPr lang="fr-CA" dirty="0" err="1"/>
              <a:t>2-List</a:t>
            </a:r>
            <a:r>
              <a:rPr lang="fr-CA" dirty="0"/>
              <a:t> of </a:t>
            </a:r>
            <a:r>
              <a:rPr lang="fr-CA" dirty="0" err="1"/>
              <a:t>resources</a:t>
            </a:r>
            <a:r>
              <a:rPr lang="fr-CA" dirty="0"/>
              <a:t> in the </a:t>
            </a:r>
            <a:r>
              <a:rPr lang="fr-CA" dirty="0" err="1"/>
              <a:t>selected</a:t>
            </a:r>
            <a:r>
              <a:rPr lang="fr-CA" dirty="0"/>
              <a:t> library</a:t>
            </a:r>
          </a:p>
          <a:p>
            <a:r>
              <a:rPr lang="fr-CA" dirty="0" err="1"/>
              <a:t>3-Item</a:t>
            </a:r>
            <a:r>
              <a:rPr lang="fr-CA" dirty="0"/>
              <a:t> pane</a:t>
            </a:r>
          </a:p>
          <a:p>
            <a:r>
              <a:rPr lang="fr-CA" dirty="0" err="1"/>
              <a:t>4-Navigation</a:t>
            </a:r>
            <a:r>
              <a:rPr lang="fr-CA" dirty="0"/>
              <a:t> menu</a:t>
            </a:r>
            <a:endParaRPr lang="en-CA" dirty="0"/>
          </a:p>
        </p:txBody>
      </p:sp>
    </p:spTree>
    <p:extLst>
      <p:ext uri="{BB962C8B-B14F-4D97-AF65-F5344CB8AC3E}">
        <p14:creationId xmlns:p14="http://schemas.microsoft.com/office/powerpoint/2010/main" val="3281797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A3DC8C1-FDB4-C829-1E6A-45E0897264A3}"/>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0FD569B0-E968-0093-595F-73A853DBE2A2}"/>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40</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2F5F6B9E-965A-DBE5-800E-6B5DD76F960E}"/>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40</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B0A5318-5A6D-5F45-4935-B8D8FA7EDE7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8878031C-64B0-4E30-3789-5F4A54C2AD1F}"/>
              </a:ext>
            </a:extLst>
          </p:cNvPr>
          <p:cNvSpPr txBox="1">
            <a:spLocks noGrp="1"/>
          </p:cNvSpPr>
          <p:nvPr>
            <p:ph type="body" sz="quarter" idx="1"/>
          </p:nvPr>
        </p:nvSpPr>
        <p:spPr>
          <a:xfrm>
            <a:off x="719247" y="4501583"/>
            <a:ext cx="5753644" cy="4264489"/>
          </a:xfrm>
        </p:spPr>
        <p:txBody>
          <a:bodyPr lIns="0" tIns="0" rIns="0" bIns="0"/>
          <a:lstStyle/>
          <a:p>
            <a:r>
              <a:rPr lang="fr-CA" dirty="0"/>
              <a:t>A </a:t>
            </a:r>
            <a:r>
              <a:rPr lang="fr-CA" dirty="0" err="1"/>
              <a:t>closer</a:t>
            </a:r>
            <a:r>
              <a:rPr lang="fr-CA" dirty="0"/>
              <a:t> look at the </a:t>
            </a:r>
            <a:r>
              <a:rPr lang="fr-CA" dirty="0" err="1"/>
              <a:t>Libraries</a:t>
            </a:r>
            <a:r>
              <a:rPr lang="fr-CA" dirty="0"/>
              <a:t> pane</a:t>
            </a:r>
          </a:p>
          <a:p>
            <a:endParaRPr lang="fr-CA" dirty="0"/>
          </a:p>
          <a:p>
            <a:r>
              <a:rPr lang="fr-CA" dirty="0"/>
              <a:t>1-</a:t>
            </a:r>
            <a:r>
              <a:rPr lang="fr-CA" dirty="0" err="1"/>
              <a:t>Present</a:t>
            </a:r>
            <a:r>
              <a:rPr lang="fr-CA" dirty="0"/>
              <a:t> folder system, </a:t>
            </a:r>
            <a:r>
              <a:rPr lang="fr-CA" dirty="0" err="1"/>
              <a:t>discuss</a:t>
            </a:r>
            <a:r>
              <a:rPr lang="fr-CA" dirty="0"/>
              <a:t> organisation of </a:t>
            </a:r>
            <a:r>
              <a:rPr lang="fr-CA" dirty="0" err="1"/>
              <a:t>libraries</a:t>
            </a:r>
            <a:r>
              <a:rPr lang="fr-CA" dirty="0"/>
              <a:t> in folders, </a:t>
            </a:r>
            <a:r>
              <a:rPr lang="fr-CA" dirty="0" err="1"/>
              <a:t>naming</a:t>
            </a:r>
            <a:r>
              <a:rPr lang="fr-CA" dirty="0"/>
              <a:t> convention, etc.</a:t>
            </a:r>
          </a:p>
          <a:p>
            <a:r>
              <a:rPr lang="fr-CA" dirty="0" err="1"/>
              <a:t>2-Show</a:t>
            </a:r>
            <a:r>
              <a:rPr lang="fr-CA" dirty="0"/>
              <a:t> </a:t>
            </a:r>
            <a:r>
              <a:rPr lang="fr-CA" dirty="0" err="1"/>
              <a:t>sub</a:t>
            </a:r>
            <a:r>
              <a:rPr lang="fr-CA" dirty="0"/>
              <a:t>-folders</a:t>
            </a:r>
          </a:p>
          <a:p>
            <a:r>
              <a:rPr lang="fr-CA" dirty="0" err="1"/>
              <a:t>3-Button</a:t>
            </a:r>
            <a:r>
              <a:rPr lang="fr-CA" dirty="0"/>
              <a:t> to </a:t>
            </a:r>
            <a:r>
              <a:rPr lang="fr-CA" dirty="0" err="1"/>
              <a:t>create</a:t>
            </a:r>
            <a:r>
              <a:rPr lang="fr-CA" dirty="0"/>
              <a:t> new folders</a:t>
            </a:r>
          </a:p>
          <a:p>
            <a:r>
              <a:rPr lang="fr-CA" dirty="0" err="1"/>
              <a:t>4-pop-up</a:t>
            </a:r>
            <a:r>
              <a:rPr lang="fr-CA" dirty="0"/>
              <a:t> menu </a:t>
            </a:r>
            <a:r>
              <a:rPr lang="fr-CA" dirty="0" err="1"/>
              <a:t>when</a:t>
            </a:r>
            <a:r>
              <a:rPr lang="fr-CA" dirty="0"/>
              <a:t> </a:t>
            </a:r>
            <a:r>
              <a:rPr lang="fr-CA" dirty="0" err="1"/>
              <a:t>you</a:t>
            </a:r>
            <a:r>
              <a:rPr lang="fr-CA" dirty="0"/>
              <a:t> </a:t>
            </a:r>
            <a:r>
              <a:rPr lang="fr-CA" dirty="0" err="1"/>
              <a:t>create</a:t>
            </a:r>
            <a:r>
              <a:rPr lang="fr-CA" dirty="0"/>
              <a:t> a new folder, </a:t>
            </a:r>
            <a:r>
              <a:rPr lang="fr-CA" dirty="0" err="1"/>
              <a:t>discuss</a:t>
            </a:r>
            <a:r>
              <a:rPr lang="fr-CA" dirty="0"/>
              <a:t> the </a:t>
            </a:r>
            <a:r>
              <a:rPr lang="fr-CA" dirty="0" err="1"/>
              <a:t>ability</a:t>
            </a:r>
            <a:r>
              <a:rPr lang="fr-CA" dirty="0"/>
              <a:t> to select </a:t>
            </a:r>
            <a:r>
              <a:rPr lang="fr-CA" dirty="0" err="1"/>
              <a:t>where</a:t>
            </a:r>
            <a:r>
              <a:rPr lang="fr-CA" dirty="0"/>
              <a:t> the folder </a:t>
            </a:r>
            <a:r>
              <a:rPr lang="fr-CA" dirty="0" err="1"/>
              <a:t>will</a:t>
            </a:r>
            <a:r>
              <a:rPr lang="fr-CA" dirty="0"/>
              <a:t> </a:t>
            </a:r>
            <a:r>
              <a:rPr lang="fr-CA" dirty="0" err="1"/>
              <a:t>be</a:t>
            </a:r>
            <a:r>
              <a:rPr lang="fr-CA" dirty="0"/>
              <a:t> </a:t>
            </a:r>
            <a:r>
              <a:rPr lang="fr-CA" dirty="0" err="1"/>
              <a:t>created</a:t>
            </a:r>
            <a:r>
              <a:rPr lang="fr-CA" dirty="0"/>
              <a:t>: for </a:t>
            </a:r>
            <a:r>
              <a:rPr lang="fr-CA" dirty="0" err="1"/>
              <a:t>example</a:t>
            </a:r>
            <a:r>
              <a:rPr lang="fr-CA" dirty="0"/>
              <a:t> in the main library or a </a:t>
            </a:r>
            <a:r>
              <a:rPr lang="fr-CA" dirty="0" err="1"/>
              <a:t>sub</a:t>
            </a:r>
            <a:r>
              <a:rPr lang="fr-CA" dirty="0"/>
              <a:t>-folder in an </a:t>
            </a:r>
            <a:r>
              <a:rPr lang="fr-CA" dirty="0" err="1"/>
              <a:t>existing</a:t>
            </a:r>
            <a:r>
              <a:rPr lang="fr-CA" dirty="0"/>
              <a:t> library</a:t>
            </a:r>
            <a:endParaRPr lang="en-CA" dirty="0"/>
          </a:p>
        </p:txBody>
      </p:sp>
    </p:spTree>
    <p:extLst>
      <p:ext uri="{BB962C8B-B14F-4D97-AF65-F5344CB8AC3E}">
        <p14:creationId xmlns:p14="http://schemas.microsoft.com/office/powerpoint/2010/main" val="2521826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61886-0A28-B858-606A-AD300986D754}"/>
            </a:ext>
          </a:extLst>
        </p:cNvPr>
        <p:cNvGrpSpPr/>
        <p:nvPr/>
      </p:nvGrpSpPr>
      <p:grpSpPr>
        <a:xfrm>
          <a:off x="0" y="0"/>
          <a:ext cx="0" cy="0"/>
          <a:chOff x="0" y="0"/>
          <a:chExt cx="0" cy="0"/>
        </a:xfrm>
      </p:grpSpPr>
      <p:sp>
        <p:nvSpPr>
          <p:cNvPr id="2" name="Date Placeholder 2">
            <a:extLst>
              <a:ext uri="{FF2B5EF4-FFF2-40B4-BE49-F238E27FC236}">
                <a16:creationId xmlns:a16="http://schemas.microsoft.com/office/drawing/2014/main" id="{6F6E7331-6A83-571B-3FC8-F223BD92C869}"/>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1FA519AC-B34C-F2FF-E6C4-71A5A865E12B}"/>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41</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D6D89781-89BC-9F95-94A0-848F3CB716B8}"/>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41</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7390D8A4-3390-D4FC-CC9F-89710506EF2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DB79C767-7241-9227-1546-80B182F9B7F3}"/>
              </a:ext>
            </a:extLst>
          </p:cNvPr>
          <p:cNvSpPr txBox="1">
            <a:spLocks noGrp="1"/>
          </p:cNvSpPr>
          <p:nvPr>
            <p:ph type="body" sz="quarter" idx="1"/>
          </p:nvPr>
        </p:nvSpPr>
        <p:spPr>
          <a:xfrm>
            <a:off x="719247" y="4501583"/>
            <a:ext cx="5753644" cy="4264489"/>
          </a:xfrm>
        </p:spPr>
        <p:txBody>
          <a:bodyPr lIns="0" tIns="0" rIns="0" bIns="0"/>
          <a:lstStyle/>
          <a:p>
            <a:r>
              <a:rPr lang="fr-CA" dirty="0"/>
              <a:t>A </a:t>
            </a:r>
            <a:r>
              <a:rPr lang="fr-CA" dirty="0" err="1"/>
              <a:t>colser</a:t>
            </a:r>
            <a:r>
              <a:rPr lang="fr-CA" dirty="0"/>
              <a:t> look at the </a:t>
            </a:r>
            <a:r>
              <a:rPr lang="fr-CA" dirty="0" err="1"/>
              <a:t>list</a:t>
            </a:r>
            <a:r>
              <a:rPr lang="fr-CA" dirty="0"/>
              <a:t> of </a:t>
            </a:r>
            <a:r>
              <a:rPr lang="fr-CA" dirty="0" err="1"/>
              <a:t>resources</a:t>
            </a:r>
            <a:r>
              <a:rPr lang="fr-CA" dirty="0"/>
              <a:t> pane:</a:t>
            </a:r>
          </a:p>
          <a:p>
            <a:endParaRPr lang="fr-CA" dirty="0"/>
          </a:p>
          <a:p>
            <a:r>
              <a:rPr lang="fr-CA" dirty="0"/>
              <a:t>1- </a:t>
            </a:r>
            <a:r>
              <a:rPr lang="fr-CA" dirty="0" err="1"/>
              <a:t>Create</a:t>
            </a:r>
            <a:r>
              <a:rPr lang="fr-CA" dirty="0"/>
              <a:t> a new item </a:t>
            </a:r>
            <a:r>
              <a:rPr lang="fr-CA" dirty="0" err="1"/>
              <a:t>manually</a:t>
            </a:r>
            <a:r>
              <a:rPr lang="fr-CA" dirty="0"/>
              <a:t> or import </a:t>
            </a:r>
            <a:r>
              <a:rPr lang="fr-CA" dirty="0" err="1"/>
              <a:t>useing</a:t>
            </a:r>
            <a:r>
              <a:rPr lang="fr-CA" dirty="0"/>
              <a:t> </a:t>
            </a:r>
            <a:r>
              <a:rPr lang="fr-CA" dirty="0" err="1"/>
              <a:t>magic</a:t>
            </a:r>
            <a:r>
              <a:rPr lang="fr-CA" dirty="0"/>
              <a:t> </a:t>
            </a:r>
            <a:r>
              <a:rPr lang="fr-CA" dirty="0" err="1"/>
              <a:t>wand</a:t>
            </a:r>
            <a:r>
              <a:rPr lang="fr-CA" dirty="0"/>
              <a:t> </a:t>
            </a:r>
            <a:r>
              <a:rPr lang="fr-CA" dirty="0" err="1"/>
              <a:t>with</a:t>
            </a:r>
            <a:r>
              <a:rPr lang="fr-CA" dirty="0"/>
              <a:t> ISBN, </a:t>
            </a:r>
            <a:r>
              <a:rPr lang="fr-CA" dirty="0" err="1"/>
              <a:t>DOI</a:t>
            </a:r>
            <a:r>
              <a:rPr lang="fr-CA" dirty="0"/>
              <a:t>, </a:t>
            </a:r>
            <a:r>
              <a:rPr lang="fr-CA" dirty="0" err="1"/>
              <a:t>PMID</a:t>
            </a:r>
            <a:r>
              <a:rPr lang="fr-CA" dirty="0"/>
              <a:t>, </a:t>
            </a:r>
            <a:r>
              <a:rPr lang="fr-CA" dirty="0" err="1"/>
              <a:t>arXiv</a:t>
            </a:r>
            <a:r>
              <a:rPr lang="fr-CA" dirty="0"/>
              <a:t> id, etc.</a:t>
            </a:r>
          </a:p>
          <a:p>
            <a:r>
              <a:rPr lang="fr-CA" dirty="0"/>
              <a:t>2-</a:t>
            </a:r>
            <a:r>
              <a:rPr lang="fr-CA" dirty="0" err="1"/>
              <a:t>Add</a:t>
            </a:r>
            <a:r>
              <a:rPr lang="fr-CA" dirty="0"/>
              <a:t> to </a:t>
            </a:r>
            <a:r>
              <a:rPr lang="fr-CA" dirty="0" err="1"/>
              <a:t>your</a:t>
            </a:r>
            <a:r>
              <a:rPr lang="fr-CA" dirty="0"/>
              <a:t> </a:t>
            </a:r>
            <a:r>
              <a:rPr lang="fr-CA" dirty="0" err="1"/>
              <a:t>reference</a:t>
            </a:r>
            <a:r>
              <a:rPr lang="fr-CA" dirty="0"/>
              <a:t>: </a:t>
            </a:r>
            <a:r>
              <a:rPr lang="fr-CA" dirty="0" err="1"/>
              <a:t>attach</a:t>
            </a:r>
            <a:r>
              <a:rPr lang="fr-CA" dirty="0"/>
              <a:t> a file </a:t>
            </a:r>
            <a:r>
              <a:rPr lang="fr-CA" dirty="0" err="1"/>
              <a:t>button</a:t>
            </a:r>
            <a:r>
              <a:rPr lang="fr-CA" dirty="0"/>
              <a:t> and </a:t>
            </a:r>
            <a:r>
              <a:rPr lang="fr-CA" dirty="0" err="1"/>
              <a:t>create</a:t>
            </a:r>
            <a:r>
              <a:rPr lang="fr-CA" dirty="0"/>
              <a:t> a new note buttons</a:t>
            </a:r>
          </a:p>
          <a:p>
            <a:r>
              <a:rPr lang="fr-CA" dirty="0"/>
              <a:t>3-</a:t>
            </a:r>
            <a:r>
              <a:rPr lang="fr-CA" dirty="0" err="1"/>
              <a:t>search</a:t>
            </a:r>
            <a:r>
              <a:rPr lang="fr-CA" dirty="0"/>
              <a:t> box and pop-up </a:t>
            </a:r>
            <a:r>
              <a:rPr lang="fr-CA" dirty="0" err="1"/>
              <a:t>window</a:t>
            </a:r>
            <a:endParaRPr lang="en-CA" dirty="0"/>
          </a:p>
        </p:txBody>
      </p:sp>
    </p:spTree>
    <p:extLst>
      <p:ext uri="{BB962C8B-B14F-4D97-AF65-F5344CB8AC3E}">
        <p14:creationId xmlns:p14="http://schemas.microsoft.com/office/powerpoint/2010/main" val="470220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E036E-760C-4518-4E2B-91FEAA66D407}"/>
            </a:ext>
          </a:extLst>
        </p:cNvPr>
        <p:cNvGrpSpPr/>
        <p:nvPr/>
      </p:nvGrpSpPr>
      <p:grpSpPr>
        <a:xfrm>
          <a:off x="0" y="0"/>
          <a:ext cx="0" cy="0"/>
          <a:chOff x="0" y="0"/>
          <a:chExt cx="0" cy="0"/>
        </a:xfrm>
      </p:grpSpPr>
      <p:sp>
        <p:nvSpPr>
          <p:cNvPr id="2" name="Date Placeholder 2">
            <a:extLst>
              <a:ext uri="{FF2B5EF4-FFF2-40B4-BE49-F238E27FC236}">
                <a16:creationId xmlns:a16="http://schemas.microsoft.com/office/drawing/2014/main" id="{E6F28EEF-109C-B1B3-D69E-BFEBE23EBBD8}"/>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7990BD14-3D8A-ABAF-6EE2-1FF462F84274}"/>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42</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D6227654-22D4-59B4-D180-DE29F304BF0F}"/>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42</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805BF25-D1CD-6456-ED5B-CEB51516865E}"/>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4576DD61-46B7-D86B-EE1F-BFA64F619D78}"/>
              </a:ext>
            </a:extLst>
          </p:cNvPr>
          <p:cNvSpPr txBox="1">
            <a:spLocks noGrp="1"/>
          </p:cNvSpPr>
          <p:nvPr>
            <p:ph type="body" sz="quarter" idx="1"/>
          </p:nvPr>
        </p:nvSpPr>
        <p:spPr>
          <a:xfrm>
            <a:off x="719247" y="4501583"/>
            <a:ext cx="5753644" cy="4264489"/>
          </a:xfrm>
        </p:spPr>
        <p:txBody>
          <a:bodyPr lIns="0" tIns="0" rIns="0" bIns="0"/>
          <a:lstStyle/>
          <a:p>
            <a:r>
              <a:rPr lang="fr-CA" dirty="0"/>
              <a:t>A </a:t>
            </a:r>
            <a:r>
              <a:rPr lang="fr-CA" dirty="0" err="1"/>
              <a:t>closer</a:t>
            </a:r>
            <a:r>
              <a:rPr lang="fr-CA" dirty="0"/>
              <a:t> look at the item </a:t>
            </a:r>
            <a:r>
              <a:rPr lang="fr-CA" dirty="0" err="1"/>
              <a:t>level</a:t>
            </a:r>
            <a:r>
              <a:rPr lang="fr-CA" dirty="0"/>
              <a:t> pane and menu for item éléments</a:t>
            </a:r>
          </a:p>
          <a:p>
            <a:endParaRPr lang="fr-CA" dirty="0"/>
          </a:p>
          <a:p>
            <a:r>
              <a:rPr lang="fr-CA" dirty="0" err="1"/>
              <a:t>1-General</a:t>
            </a:r>
            <a:r>
              <a:rPr lang="fr-CA" dirty="0"/>
              <a:t> box, </a:t>
            </a:r>
            <a:r>
              <a:rPr lang="fr-CA" dirty="0" err="1"/>
              <a:t>space</a:t>
            </a:r>
            <a:r>
              <a:rPr lang="fr-CA" dirty="0"/>
              <a:t> to </a:t>
            </a:r>
            <a:r>
              <a:rPr lang="fr-CA" dirty="0" err="1"/>
              <a:t>verify</a:t>
            </a:r>
            <a:r>
              <a:rPr lang="fr-CA" dirty="0"/>
              <a:t> and </a:t>
            </a:r>
            <a:r>
              <a:rPr lang="fr-CA" dirty="0" err="1"/>
              <a:t>edit</a:t>
            </a:r>
            <a:r>
              <a:rPr lang="fr-CA" dirty="0"/>
              <a:t> information (note </a:t>
            </a:r>
            <a:r>
              <a:rPr lang="fr-CA" dirty="0" err="1"/>
              <a:t>that</a:t>
            </a:r>
            <a:r>
              <a:rPr lang="fr-CA" dirty="0"/>
              <a:t> </a:t>
            </a:r>
            <a:r>
              <a:rPr lang="fr-CA" dirty="0" err="1"/>
              <a:t>you</a:t>
            </a:r>
            <a:r>
              <a:rPr lang="fr-CA" dirty="0"/>
              <a:t> have to scroll to </a:t>
            </a:r>
            <a:r>
              <a:rPr lang="fr-CA" dirty="0" err="1"/>
              <a:t>see</a:t>
            </a:r>
            <a:r>
              <a:rPr lang="fr-CA" dirty="0"/>
              <a:t> full record)</a:t>
            </a:r>
          </a:p>
          <a:p>
            <a:r>
              <a:rPr lang="fr-CA" dirty="0"/>
              <a:t>2-</a:t>
            </a:r>
            <a:r>
              <a:rPr lang="fr-CA" dirty="0" err="1"/>
              <a:t>Refresh</a:t>
            </a:r>
            <a:r>
              <a:rPr lang="fr-CA" dirty="0"/>
              <a:t> </a:t>
            </a:r>
            <a:r>
              <a:rPr lang="fr-CA" dirty="0" err="1"/>
              <a:t>button</a:t>
            </a:r>
            <a:r>
              <a:rPr lang="fr-CA" dirty="0"/>
              <a:t>, to </a:t>
            </a:r>
            <a:r>
              <a:rPr lang="fr-CA" dirty="0" err="1"/>
              <a:t>syncronize</a:t>
            </a:r>
            <a:r>
              <a:rPr lang="fr-CA" dirty="0"/>
              <a:t> </a:t>
            </a:r>
            <a:r>
              <a:rPr lang="fr-CA" dirty="0" err="1"/>
              <a:t>your</a:t>
            </a:r>
            <a:r>
              <a:rPr lang="fr-CA" dirty="0"/>
              <a:t> </a:t>
            </a:r>
            <a:r>
              <a:rPr lang="fr-CA" dirty="0" err="1"/>
              <a:t>libraries</a:t>
            </a:r>
            <a:r>
              <a:rPr lang="fr-CA" dirty="0"/>
              <a:t> </a:t>
            </a:r>
            <a:r>
              <a:rPr lang="fr-CA" dirty="0" err="1"/>
              <a:t>with</a:t>
            </a:r>
            <a:r>
              <a:rPr lang="fr-CA" dirty="0"/>
              <a:t> </a:t>
            </a:r>
            <a:r>
              <a:rPr lang="fr-CA" dirty="0" err="1"/>
              <a:t>collaborators</a:t>
            </a:r>
            <a:r>
              <a:rPr lang="fr-CA" dirty="0"/>
              <a:t>, </a:t>
            </a:r>
            <a:r>
              <a:rPr lang="fr-CA" dirty="0" err="1"/>
              <a:t>with</a:t>
            </a:r>
            <a:r>
              <a:rPr lang="fr-CA" dirty="0"/>
              <a:t> the web version or </a:t>
            </a:r>
            <a:r>
              <a:rPr lang="fr-CA" dirty="0" err="1"/>
              <a:t>other</a:t>
            </a:r>
            <a:r>
              <a:rPr lang="fr-CA" dirty="0"/>
              <a:t> </a:t>
            </a:r>
            <a:r>
              <a:rPr lang="fr-CA" dirty="0" err="1"/>
              <a:t>devices</a:t>
            </a:r>
            <a:r>
              <a:rPr lang="fr-CA" dirty="0"/>
              <a:t>.</a:t>
            </a:r>
          </a:p>
          <a:p>
            <a:r>
              <a:rPr lang="fr-CA" dirty="0" err="1"/>
              <a:t>3-Navigation</a:t>
            </a:r>
            <a:r>
              <a:rPr lang="fr-CA" dirty="0"/>
              <a:t> menu for all éléments </a:t>
            </a:r>
            <a:r>
              <a:rPr lang="fr-CA" dirty="0" err="1"/>
              <a:t>available</a:t>
            </a:r>
            <a:r>
              <a:rPr lang="fr-CA" dirty="0"/>
              <a:t> in the </a:t>
            </a:r>
            <a:r>
              <a:rPr lang="fr-CA" dirty="0" err="1"/>
              <a:t>resource</a:t>
            </a:r>
            <a:r>
              <a:rPr lang="fr-CA" dirty="0"/>
              <a:t> record. Click and </a:t>
            </a:r>
            <a:r>
              <a:rPr lang="fr-CA" dirty="0" err="1"/>
              <a:t>it</a:t>
            </a:r>
            <a:r>
              <a:rPr lang="fr-CA" dirty="0"/>
              <a:t> </a:t>
            </a:r>
            <a:r>
              <a:rPr lang="fr-CA" dirty="0" err="1"/>
              <a:t>scrolls</a:t>
            </a:r>
            <a:r>
              <a:rPr lang="fr-CA" dirty="0"/>
              <a:t> to the right place in the record.  Note the </a:t>
            </a:r>
            <a:r>
              <a:rPr lang="fr-CA" dirty="0" err="1"/>
              <a:t>repeated</a:t>
            </a:r>
            <a:r>
              <a:rPr lang="fr-CA" dirty="0"/>
              <a:t> </a:t>
            </a:r>
            <a:r>
              <a:rPr lang="fr-CA" dirty="0" err="1"/>
              <a:t>icons</a:t>
            </a:r>
            <a:r>
              <a:rPr lang="fr-CA" dirty="0"/>
              <a:t> in the </a:t>
            </a:r>
            <a:r>
              <a:rPr lang="fr-CA" dirty="0" err="1"/>
              <a:t>record’s</a:t>
            </a:r>
            <a:r>
              <a:rPr lang="fr-CA" dirty="0"/>
              <a:t> </a:t>
            </a:r>
            <a:r>
              <a:rPr lang="fr-CA" dirty="0" err="1"/>
              <a:t>left</a:t>
            </a:r>
            <a:r>
              <a:rPr lang="fr-CA" dirty="0"/>
              <a:t> hand </a:t>
            </a:r>
            <a:r>
              <a:rPr lang="fr-CA" dirty="0" err="1"/>
              <a:t>side</a:t>
            </a:r>
            <a:r>
              <a:rPr lang="fr-CA" dirty="0"/>
              <a:t>.</a:t>
            </a:r>
          </a:p>
          <a:p>
            <a:r>
              <a:rPr lang="fr-CA" dirty="0"/>
              <a:t>4-Look-up the item: open the </a:t>
            </a:r>
            <a:r>
              <a:rPr lang="fr-CA" dirty="0" err="1"/>
              <a:t>pdf</a:t>
            </a:r>
            <a:r>
              <a:rPr lang="fr-CA" dirty="0"/>
              <a:t> or </a:t>
            </a:r>
            <a:r>
              <a:rPr lang="fr-CA" dirty="0" err="1"/>
              <a:t>view</a:t>
            </a:r>
            <a:r>
              <a:rPr lang="fr-CA" dirty="0"/>
              <a:t> online</a:t>
            </a:r>
          </a:p>
        </p:txBody>
      </p:sp>
    </p:spTree>
    <p:extLst>
      <p:ext uri="{BB962C8B-B14F-4D97-AF65-F5344CB8AC3E}">
        <p14:creationId xmlns:p14="http://schemas.microsoft.com/office/powerpoint/2010/main" val="85990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A3DC8C1-FDB4-C829-1E6A-45E0897264A3}"/>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0FD569B0-E968-0093-595F-73A853DBE2A2}"/>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43</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2F5F6B9E-965A-DBE5-800E-6B5DD76F960E}"/>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43</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B0A5318-5A6D-5F45-4935-B8D8FA7EDE7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8878031C-64B0-4E30-3789-5F4A54C2AD1F}"/>
              </a:ext>
            </a:extLst>
          </p:cNvPr>
          <p:cNvSpPr txBox="1">
            <a:spLocks noGrp="1"/>
          </p:cNvSpPr>
          <p:nvPr>
            <p:ph type="body" sz="quarter" idx="1"/>
          </p:nvPr>
        </p:nvSpPr>
        <p:spPr>
          <a:xfrm>
            <a:off x="719247" y="4501583"/>
            <a:ext cx="5753644" cy="4264489"/>
          </a:xfrm>
        </p:spPr>
        <p:txBody>
          <a:bodyPr lIns="0" tIns="0" rIns="0" bIns="0"/>
          <a:lstStyle/>
          <a:p>
            <a:r>
              <a:rPr lang="fr-CA" dirty="0"/>
              <a:t>Office software / </a:t>
            </a:r>
            <a:r>
              <a:rPr lang="fr-CA" dirty="0" err="1"/>
              <a:t>word</a:t>
            </a:r>
            <a:r>
              <a:rPr lang="fr-CA" dirty="0"/>
              <a:t> </a:t>
            </a:r>
            <a:r>
              <a:rPr lang="fr-CA" dirty="0" err="1"/>
              <a:t>processing</a:t>
            </a:r>
            <a:r>
              <a:rPr lang="fr-CA" dirty="0"/>
              <a:t> software </a:t>
            </a:r>
            <a:endParaRPr lang="en-CA" dirty="0"/>
          </a:p>
        </p:txBody>
      </p:sp>
    </p:spTree>
    <p:extLst>
      <p:ext uri="{BB962C8B-B14F-4D97-AF65-F5344CB8AC3E}">
        <p14:creationId xmlns:p14="http://schemas.microsoft.com/office/powerpoint/2010/main" val="2756976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A3DC8C1-FDB4-C829-1E6A-45E0897264A3}"/>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0FD569B0-E968-0093-595F-73A853DBE2A2}"/>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44</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2F5F6B9E-965A-DBE5-800E-6B5DD76F960E}"/>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44</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B0A5318-5A6D-5F45-4935-B8D8FA7EDE7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8878031C-64B0-4E30-3789-5F4A54C2AD1F}"/>
              </a:ext>
            </a:extLst>
          </p:cNvPr>
          <p:cNvSpPr txBox="1">
            <a:spLocks noGrp="1"/>
          </p:cNvSpPr>
          <p:nvPr>
            <p:ph type="body" sz="quarter" idx="1"/>
          </p:nvPr>
        </p:nvSpPr>
        <p:spPr>
          <a:xfrm>
            <a:off x="719247" y="4501583"/>
            <a:ext cx="5753644" cy="4264489"/>
          </a:xfrm>
        </p:spPr>
        <p:txBody>
          <a:bodyPr lIns="0" tIns="0" rIns="0" bIns="0"/>
          <a:lstStyle/>
          <a:p>
            <a:endParaRPr lang="en-CA" dirty="0"/>
          </a:p>
        </p:txBody>
      </p:sp>
    </p:spTree>
    <p:extLst>
      <p:ext uri="{BB962C8B-B14F-4D97-AF65-F5344CB8AC3E}">
        <p14:creationId xmlns:p14="http://schemas.microsoft.com/office/powerpoint/2010/main" val="39079595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A3DC8C1-FDB4-C829-1E6A-45E0897264A3}"/>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0FD569B0-E968-0093-595F-73A853DBE2A2}"/>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45</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2F5F6B9E-965A-DBE5-800E-6B5DD76F960E}"/>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45</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B0A5318-5A6D-5F45-4935-B8D8FA7EDE7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8878031C-64B0-4E30-3789-5F4A54C2AD1F}"/>
              </a:ext>
            </a:extLst>
          </p:cNvPr>
          <p:cNvSpPr txBox="1">
            <a:spLocks noGrp="1"/>
          </p:cNvSpPr>
          <p:nvPr>
            <p:ph type="body" sz="quarter" idx="1"/>
          </p:nvPr>
        </p:nvSpPr>
        <p:spPr>
          <a:xfrm>
            <a:off x="719247" y="4501583"/>
            <a:ext cx="5753644" cy="4264489"/>
          </a:xfrm>
        </p:spPr>
        <p:txBody>
          <a:bodyPr lIns="0" tIns="0" rIns="0" bIns="0"/>
          <a:lstStyle/>
          <a:p>
            <a:endParaRPr lang="en-CA" dirty="0"/>
          </a:p>
        </p:txBody>
      </p:sp>
    </p:spTree>
    <p:extLst>
      <p:ext uri="{BB962C8B-B14F-4D97-AF65-F5344CB8AC3E}">
        <p14:creationId xmlns:p14="http://schemas.microsoft.com/office/powerpoint/2010/main" val="3059672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2">
            <a:extLst>
              <a:ext uri="{FF2B5EF4-FFF2-40B4-BE49-F238E27FC236}">
                <a16:creationId xmlns:a16="http://schemas.microsoft.com/office/drawing/2014/main" id="{1A3DC8C1-FDB4-C829-1E6A-45E0897264A3}"/>
              </a:ext>
            </a:extLst>
          </p:cNvPr>
          <p:cNvSpPr txBox="1"/>
          <p:nvPr/>
        </p:nvSpPr>
        <p:spPr>
          <a:xfrm>
            <a:off x="4073348" y="1"/>
            <a:ext cx="3117310" cy="475621"/>
          </a:xfrm>
          <a:prstGeom prst="rect">
            <a:avLst/>
          </a:prstGeom>
          <a:noFill/>
          <a:ln cap="flat">
            <a:noFill/>
          </a:ln>
        </p:spPr>
        <p:txBody>
          <a:bodyPr vert="horz" wrap="square" lIns="83507" tIns="41753" rIns="83507" bIns="41753" anchor="t" anchorCtr="0" compatLnSpc="1">
            <a:noAutofit/>
          </a:bodyPr>
          <a:lstStyle/>
          <a:p>
            <a:pPr algn="r" defTabSz="835060">
              <a:defRPr sz="1800" b="0" i="0" u="none" strike="noStrike" kern="0" cap="none" spc="0" baseline="0">
                <a:solidFill>
                  <a:srgbClr val="000000"/>
                </a:solidFill>
                <a:uFillTx/>
              </a:defRPr>
            </a:pPr>
            <a:fld id="{AA72D536-62A3-4C4F-B66D-80E6482C6B71}" type="datetime1">
              <a:rPr lang="en-CA" sz="1100">
                <a:solidFill>
                  <a:srgbClr val="000000"/>
                </a:solidFill>
                <a:latin typeface="Calibri"/>
              </a:rPr>
              <a:pPr algn="r" defTabSz="835060">
                <a:defRPr sz="1800" b="0" i="0" u="none" strike="noStrike" kern="0" cap="none" spc="0" baseline="0">
                  <a:solidFill>
                    <a:srgbClr val="000000"/>
                  </a:solidFill>
                  <a:uFillTx/>
                </a:defRPr>
              </a:pPr>
              <a:t>2026-10-27</a:t>
            </a:fld>
            <a:endParaRPr lang="en-US" sz="1100">
              <a:solidFill>
                <a:srgbClr val="000000"/>
              </a:solidFill>
              <a:latin typeface="Calibri"/>
            </a:endParaRPr>
          </a:p>
        </p:txBody>
      </p:sp>
      <p:sp>
        <p:nvSpPr>
          <p:cNvPr id="3" name="Slide Number Placeholder 12">
            <a:extLst>
              <a:ext uri="{FF2B5EF4-FFF2-40B4-BE49-F238E27FC236}">
                <a16:creationId xmlns:a16="http://schemas.microsoft.com/office/drawing/2014/main" id="{0FD569B0-E968-0093-595F-73A853DBE2A2}"/>
              </a:ext>
            </a:extLst>
          </p:cNvPr>
          <p:cNvSpPr txBox="1"/>
          <p:nvPr/>
        </p:nvSpPr>
        <p:spPr>
          <a:xfrm>
            <a:off x="4070947" y="9003480"/>
            <a:ext cx="3121200" cy="473547"/>
          </a:xfrm>
          <a:prstGeom prst="rect">
            <a:avLst/>
          </a:prstGeom>
          <a:noFill/>
          <a:ln cap="flat">
            <a:noFill/>
          </a:ln>
        </p:spPr>
        <p:txBody>
          <a:bodyPr vert="horz" wrap="square" lIns="0" tIns="0" rIns="0" bIns="0" anchor="b" anchorCtr="0" compatLnSpc="1">
            <a:noAutofit/>
          </a:bodyPr>
          <a:lstStyle/>
          <a:p>
            <a:pPr algn="r" defTabSz="835060" hangingPunct="0">
              <a:defRPr sz="1800" b="0" i="0" u="none" strike="noStrike" kern="0" cap="none" spc="0" baseline="0">
                <a:solidFill>
                  <a:srgbClr val="000000"/>
                </a:solidFill>
                <a:uFillTx/>
              </a:defRPr>
            </a:pPr>
            <a:fld id="{63113473-E690-4B63-9702-5EFA10479D00}" type="slidenum">
              <a:pPr algn="r" defTabSz="835060" hangingPunct="0">
                <a:defRPr sz="1800" b="0" i="0" u="none" strike="noStrike" kern="0" cap="none" spc="0" baseline="0">
                  <a:solidFill>
                    <a:srgbClr val="000000"/>
                  </a:solidFill>
                  <a:uFillTx/>
                </a:defRPr>
              </a:pPr>
              <a:t>46</a:t>
            </a:fld>
            <a:endParaRPr lang="en-CA" sz="1300">
              <a:solidFill>
                <a:srgbClr val="000000"/>
              </a:solidFill>
              <a:latin typeface="Noto Sans Regular" pitchFamily="34"/>
              <a:ea typeface="DejaVu Sans" pitchFamily="2"/>
              <a:cs typeface="Bitstream Vera Sans" pitchFamily="2"/>
            </a:endParaRPr>
          </a:p>
        </p:txBody>
      </p:sp>
      <p:sp>
        <p:nvSpPr>
          <p:cNvPr id="4" name="Slide Number Placeholder 6">
            <a:extLst>
              <a:ext uri="{FF2B5EF4-FFF2-40B4-BE49-F238E27FC236}">
                <a16:creationId xmlns:a16="http://schemas.microsoft.com/office/drawing/2014/main" id="{2F5F6B9E-965A-DBE5-800E-6B5DD76F960E}"/>
              </a:ext>
            </a:extLst>
          </p:cNvPr>
          <p:cNvSpPr txBox="1"/>
          <p:nvPr/>
        </p:nvSpPr>
        <p:spPr>
          <a:xfrm>
            <a:off x="4070947" y="9003480"/>
            <a:ext cx="3121200" cy="473547"/>
          </a:xfrm>
          <a:prstGeom prst="rect">
            <a:avLst/>
          </a:prstGeom>
          <a:noFill/>
          <a:ln cap="flat">
            <a:noFill/>
          </a:ln>
        </p:spPr>
        <p:txBody>
          <a:bodyPr vert="horz" wrap="square" lIns="83507" tIns="41753" rIns="83507" bIns="41753" anchor="b" anchorCtr="0" compatLnSpc="1">
            <a:noAutofit/>
          </a:bodyPr>
          <a:lstStyle/>
          <a:p>
            <a:pPr algn="r" defTabSz="835060" hangingPunct="0">
              <a:defRPr sz="1800" b="0" i="0" u="none" strike="noStrike" kern="0" cap="none" spc="0" baseline="0">
                <a:solidFill>
                  <a:srgbClr val="000000"/>
                </a:solidFill>
                <a:uFillTx/>
              </a:defRPr>
            </a:pPr>
            <a:fld id="{DC83CB23-1812-4446-B91A-3B7D59CF1C49}" type="slidenum">
              <a:pPr algn="r" defTabSz="835060" hangingPunct="0">
                <a:defRPr sz="1800" b="0" i="0" u="none" strike="noStrike" kern="0" cap="none" spc="0" baseline="0">
                  <a:solidFill>
                    <a:srgbClr val="000000"/>
                  </a:solidFill>
                  <a:uFillTx/>
                </a:defRPr>
              </a:pPr>
              <a:t>46</a:t>
            </a:fld>
            <a:endParaRPr lang="en-US" sz="1300">
              <a:solidFill>
                <a:srgbClr val="000000"/>
              </a:solidFill>
              <a:latin typeface="Noto Sans Regular" pitchFamily="34"/>
              <a:ea typeface="DejaVu Sans" pitchFamily="2"/>
              <a:cs typeface="Bitstream Vera Sans" pitchFamily="2"/>
            </a:endParaRPr>
          </a:p>
        </p:txBody>
      </p:sp>
      <p:sp>
        <p:nvSpPr>
          <p:cNvPr id="5" name="Slide Image Placeholder 1">
            <a:extLst>
              <a:ext uri="{FF2B5EF4-FFF2-40B4-BE49-F238E27FC236}">
                <a16:creationId xmlns:a16="http://schemas.microsoft.com/office/drawing/2014/main" id="{3B0A5318-5A6D-5F45-4935-B8D8FA7EDE78}"/>
              </a:ext>
            </a:extLst>
          </p:cNvPr>
          <p:cNvSpPr>
            <a:spLocks noGrp="1" noRot="1" noChangeAspect="1"/>
          </p:cNvSpPr>
          <p:nvPr>
            <p:ph type="sldImg"/>
          </p:nvPr>
        </p:nvSpPr>
        <p:spPr>
          <a:xfrm>
            <a:off x="436563" y="720725"/>
            <a:ext cx="6316662" cy="3552825"/>
          </a:xfrm>
          <a:solidFill>
            <a:srgbClr val="729FCF"/>
          </a:solidFill>
          <a:ln w="25402">
            <a:solidFill>
              <a:srgbClr val="3465AF"/>
            </a:solidFill>
            <a:prstDash val="solid"/>
          </a:ln>
        </p:spPr>
      </p:sp>
      <p:sp>
        <p:nvSpPr>
          <p:cNvPr id="6" name="Notes Placeholder 2">
            <a:extLst>
              <a:ext uri="{FF2B5EF4-FFF2-40B4-BE49-F238E27FC236}">
                <a16:creationId xmlns:a16="http://schemas.microsoft.com/office/drawing/2014/main" id="{8878031C-64B0-4E30-3789-5F4A54C2AD1F}"/>
              </a:ext>
            </a:extLst>
          </p:cNvPr>
          <p:cNvSpPr txBox="1">
            <a:spLocks noGrp="1"/>
          </p:cNvSpPr>
          <p:nvPr>
            <p:ph type="body" sz="quarter" idx="1"/>
          </p:nvPr>
        </p:nvSpPr>
        <p:spPr>
          <a:xfrm>
            <a:off x="719247" y="4501583"/>
            <a:ext cx="5753644" cy="4264489"/>
          </a:xfrm>
        </p:spPr>
        <p:txBody>
          <a:bodyPr lIns="0" tIns="0" rIns="0" bIns="0"/>
          <a:lstStyle/>
          <a:p>
            <a:endParaRPr lang="en-CA" dirty="0"/>
          </a:p>
        </p:txBody>
      </p:sp>
    </p:spTree>
    <p:extLst>
      <p:ext uri="{BB962C8B-B14F-4D97-AF65-F5344CB8AC3E}">
        <p14:creationId xmlns:p14="http://schemas.microsoft.com/office/powerpoint/2010/main" val="1484395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F2DAD-D4EF-9113-23CF-FB46556483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3C3E6585-BF3F-73B9-0496-19818A521F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D6CEFFB4-5318-1487-934C-C1E34FE9BC16}"/>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5" name="Footer Placeholder 4">
            <a:extLst>
              <a:ext uri="{FF2B5EF4-FFF2-40B4-BE49-F238E27FC236}">
                <a16:creationId xmlns:a16="http://schemas.microsoft.com/office/drawing/2014/main" id="{639AD997-BF76-2A77-8FDA-956238AEECE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711D6A7-6797-CD4E-1EF1-A7BD3E63FAED}"/>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33843024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7F8B1-F2B1-5E17-ED84-328F1C9636E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DC5C34F-CD39-C5EF-C3C7-6DD4AE6F34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01D8F6C-8DBF-B58F-5AC8-05E4DBC322EB}"/>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5" name="Footer Placeholder 4">
            <a:extLst>
              <a:ext uri="{FF2B5EF4-FFF2-40B4-BE49-F238E27FC236}">
                <a16:creationId xmlns:a16="http://schemas.microsoft.com/office/drawing/2014/main" id="{5693F44C-E310-A31D-2658-54074FE69EA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764B200-9B25-B398-0B5F-6F3C4FCE1947}"/>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3568430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55FCC-9E70-42D7-4CA4-166B723D27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B0C99DA3-DCA0-8398-4A6E-4497ADDC3B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B1AA37-89B6-6128-6577-5A7A75B42E4D}"/>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5" name="Footer Placeholder 4">
            <a:extLst>
              <a:ext uri="{FF2B5EF4-FFF2-40B4-BE49-F238E27FC236}">
                <a16:creationId xmlns:a16="http://schemas.microsoft.com/office/drawing/2014/main" id="{D964A5D0-091C-C0F0-FFD9-6D99B486816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978795D-9AB4-281B-4A46-7CA6943D729C}"/>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202165737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9699D-FB7C-790C-5B9F-BD4087E57C9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87201A0-7A0E-0B08-7C0A-557510B151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4099C92-E7B0-6A36-67CF-EF8B48C94E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3A1996D-B6F2-97A8-B892-CB4B39831430}"/>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6" name="Footer Placeholder 5">
            <a:extLst>
              <a:ext uri="{FF2B5EF4-FFF2-40B4-BE49-F238E27FC236}">
                <a16:creationId xmlns:a16="http://schemas.microsoft.com/office/drawing/2014/main" id="{7AA7FE5C-E9AD-16C8-9756-97991227F96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8C8AE7D-5D4A-93ED-F3BD-63F1B4EFE860}"/>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30294901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2AA5-839E-F45D-E860-2694DECBDE67}"/>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2D79789-D62C-8424-4487-E12E1BE728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556719-D4D3-EC61-F2A0-ECAA1A49F4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3C9246F-5997-9952-F98A-D9E6C250F4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E23C94-0AC6-0A5F-CA57-C3E9CD93F46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C2F3B7B9-A0A3-1C85-053C-57FBF7F98C9D}"/>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8" name="Footer Placeholder 7">
            <a:extLst>
              <a:ext uri="{FF2B5EF4-FFF2-40B4-BE49-F238E27FC236}">
                <a16:creationId xmlns:a16="http://schemas.microsoft.com/office/drawing/2014/main" id="{BCD3CC0C-5BEB-F751-C21F-8817512ED95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52E3E483-3A2D-24B9-6723-AD297CE14793}"/>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23008541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D1843-5483-E7F6-0033-122E5DEA2D79}"/>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D441D94-78E3-FA5A-9BAE-49D029AF73C9}"/>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4" name="Footer Placeholder 3">
            <a:extLst>
              <a:ext uri="{FF2B5EF4-FFF2-40B4-BE49-F238E27FC236}">
                <a16:creationId xmlns:a16="http://schemas.microsoft.com/office/drawing/2014/main" id="{D60A31DA-44F1-C69B-BB67-15585EBB65A1}"/>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02B1587-8407-F3ED-04D2-919F232368C1}"/>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9427184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9F264B-CC7A-E853-7E38-C4AD5F56DD89}"/>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3" name="Footer Placeholder 2">
            <a:extLst>
              <a:ext uri="{FF2B5EF4-FFF2-40B4-BE49-F238E27FC236}">
                <a16:creationId xmlns:a16="http://schemas.microsoft.com/office/drawing/2014/main" id="{7C6A33DE-55B7-BCF6-65B9-0C1413058599}"/>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CAA31009-61B5-CA65-31E4-3A9159F4F157}"/>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333644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A494B-34E6-1FAD-134D-366703D74E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0E2F292D-953C-2337-7675-3949730977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8F12CFD3-56C9-EE4C-3F60-4E1FC4A146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3B7D74-C506-5690-E427-C8BA2B25C0C4}"/>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6" name="Footer Placeholder 5">
            <a:extLst>
              <a:ext uri="{FF2B5EF4-FFF2-40B4-BE49-F238E27FC236}">
                <a16:creationId xmlns:a16="http://schemas.microsoft.com/office/drawing/2014/main" id="{EFE96B97-3978-F986-57F9-BE47E7CB0C3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ACA18F5-C989-473D-59E7-C4D517725D7F}"/>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8021599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885E0-8347-85B1-D4CC-96723B8022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572CCA5-1932-F1BD-0CEB-06C363C4FC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C684B43-3873-4F59-6BA1-44849E572D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6F217C-0826-9FF1-9AF5-186CC0DE7969}"/>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6" name="Footer Placeholder 5">
            <a:extLst>
              <a:ext uri="{FF2B5EF4-FFF2-40B4-BE49-F238E27FC236}">
                <a16:creationId xmlns:a16="http://schemas.microsoft.com/office/drawing/2014/main" id="{A8D235D2-CF84-8BE2-EE83-7EB1E1A5936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FE736CF-1C4E-C281-4DA3-62A194B79003}"/>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7661845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9FD7F-833F-8001-A1B3-617FB4610DC3}"/>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9C306B7-C679-0618-ED90-001D72DB94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70F438F-EEC9-6FE1-E66D-72DD618B1823}"/>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5" name="Footer Placeholder 4">
            <a:extLst>
              <a:ext uri="{FF2B5EF4-FFF2-40B4-BE49-F238E27FC236}">
                <a16:creationId xmlns:a16="http://schemas.microsoft.com/office/drawing/2014/main" id="{58A27BBF-74CD-EF7E-F0C0-D46EAD9421D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97B85F7-83E1-536B-248A-BDCDC0ECCC89}"/>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14849361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3A7F57-C587-EC29-72D3-A34EDFDC83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6934A26-308A-9816-8D7B-B44E84AD03D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37D2EB-1494-F15E-EA00-4F1415387571}"/>
              </a:ext>
            </a:extLst>
          </p:cNvPr>
          <p:cNvSpPr>
            <a:spLocks noGrp="1"/>
          </p:cNvSpPr>
          <p:nvPr>
            <p:ph type="dt" sz="half" idx="10"/>
          </p:nvPr>
        </p:nvSpPr>
        <p:spPr/>
        <p:txBody>
          <a:bodyPr/>
          <a:lstStyle/>
          <a:p>
            <a:fld id="{1EFB769E-BD07-4363-B235-18EE04ED23F0}" type="datetimeFigureOut">
              <a:rPr lang="en-CA" smtClean="0"/>
              <a:t>2026-10-27</a:t>
            </a:fld>
            <a:endParaRPr lang="en-CA"/>
          </a:p>
        </p:txBody>
      </p:sp>
      <p:sp>
        <p:nvSpPr>
          <p:cNvPr id="5" name="Footer Placeholder 4">
            <a:extLst>
              <a:ext uri="{FF2B5EF4-FFF2-40B4-BE49-F238E27FC236}">
                <a16:creationId xmlns:a16="http://schemas.microsoft.com/office/drawing/2014/main" id="{A25F3569-C210-2FED-E4A0-C550E74B5C89}"/>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A31AE5F-DC2F-2055-B73D-6B1B5D2E3D7E}"/>
              </a:ext>
            </a:extLst>
          </p:cNvPr>
          <p:cNvSpPr>
            <a:spLocks noGrp="1"/>
          </p:cNvSpPr>
          <p:nvPr>
            <p:ph type="sldNum" sz="quarter" idx="12"/>
          </p:nvPr>
        </p:nvSpPr>
        <p:spPr/>
        <p:txBody>
          <a:bodyPr/>
          <a:lstStyle/>
          <a:p>
            <a:fld id="{729723BD-D735-4ADD-ABD3-6566366D962E}" type="slidenum">
              <a:rPr lang="en-CA" smtClean="0"/>
              <a:t>‹#›</a:t>
            </a:fld>
            <a:endParaRPr lang="en-CA"/>
          </a:p>
        </p:txBody>
      </p:sp>
    </p:spTree>
    <p:extLst>
      <p:ext uri="{BB962C8B-B14F-4D97-AF65-F5344CB8AC3E}">
        <p14:creationId xmlns:p14="http://schemas.microsoft.com/office/powerpoint/2010/main" val="42420800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C91A40-A475-5185-40BC-4D2A2947A3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9E72912-9D13-F769-FDDB-1FADB250E5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182BB7F-7891-DDCB-8C35-EA0D7261C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EFB769E-BD07-4363-B235-18EE04ED23F0}" type="datetimeFigureOut">
              <a:rPr lang="en-CA" smtClean="0"/>
              <a:t>2026-10-27</a:t>
            </a:fld>
            <a:endParaRPr lang="en-CA"/>
          </a:p>
        </p:txBody>
      </p:sp>
      <p:sp>
        <p:nvSpPr>
          <p:cNvPr id="5" name="Footer Placeholder 4">
            <a:extLst>
              <a:ext uri="{FF2B5EF4-FFF2-40B4-BE49-F238E27FC236}">
                <a16:creationId xmlns:a16="http://schemas.microsoft.com/office/drawing/2014/main" id="{76845035-C157-D4C6-454D-9DE0775753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7418A63C-2C1C-262A-8E27-42247F4A77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9723BD-D735-4ADD-ABD3-6566366D962E}" type="slidenum">
              <a:rPr lang="en-CA" smtClean="0"/>
              <a:t>‹#›</a:t>
            </a:fld>
            <a:endParaRPr lang="en-CA"/>
          </a:p>
        </p:txBody>
      </p:sp>
    </p:spTree>
    <p:extLst>
      <p:ext uri="{BB962C8B-B14F-4D97-AF65-F5344CB8AC3E}">
        <p14:creationId xmlns:p14="http://schemas.microsoft.com/office/powerpoint/2010/main" val="2898390111"/>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hyperlink" Target="https://library.concordia.ca/"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concordiauniversity.on.worldcat.org/search?databaseList=283%2C638&amp;queryString=kw%3A%28%22research%20methods%22%20OR%20methodolog%2A%29%20AND%20ti%3A%28histor%2A%20OR%20anthropolog%2A%20OR%20sociolog%2A%20OR%20phenomenolog%2A%29%20AND%20au%3A%28relig%2A%29&amp;sortKey=BEST_MATCH&amp;clusterResults=true&amp;groupVariantRecords=false&amp;bookReviews=off&amp;newsArticles=off&amp;idDetect=true&amp;citeDetect=tru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libraryofantiquity.wordpress.com/2016/10/07/forgotten-skills-boolean-searches/" TargetMode="External"/><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can01.safelinks.protection.outlook.com/?url=https%3A%2F%2Fyoutu.be%2FOa66AxTbjxA%3Fsi%3D8f_4iefeB6xnxmZ6&amp;data=05%7C01%7Cethel.gamache%40concordia.ca%7C816968fb74784375110608dbafff6429%7C5569f185d22f4e139850ce5b1abcd2e8%7C0%7C0%7C638297283704002466%7CUnknown%7CTWFpbGZsb3d8eyJWIjoiMC4wLjAwMDAiLCJQIjoiV2luMzIiLCJBTiI6Ik1haWwiLCJXVCI6Mn0%3D%7C3000%7C%7C%7C&amp;sdata=P5NuTgfyWxY64ZikDzYBLAnlb0k3U4FuZ3bzFN9NsWs%3D&amp;reserved=0" TargetMode="Externa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concordiauniversity.on.worldcat.org/search?databaseList=283%2C638&amp;queryString=kw%3A%28%22research%20methods%22%20OR%20methodolog%2A%29%20AND%20ti%3A%28histor%2A%20OR%20anthropolog%2A%20OR%20sociolog%2A%20OR%20phenomenolog%2A%29%20AND%20au%3A%28relig%2A%29&amp;sortKey=BEST_MATCH&amp;clusterResults=true&amp;groupVariantRecords=false&amp;bookReviews=off&amp;newsArticles=off&amp;idDetect=true&amp;citeDetect=tru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hyperlink" Target="https://concordiauniversity.on.worldcat.org/atoztitles/link?rft_id=info%3Adoi%2F10.1111%2Fj.1532-5415.2005.53271.x&amp;searchBy=doi"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research-ebsco-com.lib-ezproxy.concordia.ca/c/kpdas4/search/results?q=kw%3A%28%22research+methods%22+OR+methodolog*%29+AND+kw%3A%28histor*+OR+anthropolog*+OR+sociolog*+OR+phenomenolog*%29+AND+kw%3A%28relig*%29&amp;autocorrect=y&amp;db=a9h&amp;expanders=concept&amp;limiters=RV%3AY&amp;searchMode=boolean&amp;searchSegment=all-results&amp;p=1&amp;skipResultsFetch=true&amp;sqId=sq%3Ae629d450-43ab-4dba-bbf1-78a283ab95e8" TargetMode="External"/><Relationship Id="rId2" Type="http://schemas.openxmlformats.org/officeDocument/2006/relationships/hyperlink" Target="https://lib-ezproxy.concordia.ca/login?url=https://research.ebsco.com/c/kpdas4?db=a9h" TargetMode="Externa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hyperlink" Target="https://lib-ezproxy.concordia.ca/login?url=https://research.ebsco.com/c/kpdas4?db=rfh"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5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2" Type="http://schemas.openxmlformats.org/officeDocument/2006/relationships/image" Target="../media/image62.sv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F9CBE3F-79A8-4F8F-88D9-DAD03D0D2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8FEE3F97-E9DC-2933-2E5D-12E4BCA36348}"/>
              </a:ext>
            </a:extLst>
          </p:cNvPr>
          <p:cNvSpPr>
            <a:spLocks noGrp="1"/>
          </p:cNvSpPr>
          <p:nvPr>
            <p:ph type="ctrTitle"/>
          </p:nvPr>
        </p:nvSpPr>
        <p:spPr>
          <a:xfrm>
            <a:off x="1522030" y="859691"/>
            <a:ext cx="9147940" cy="3368432"/>
          </a:xfrm>
        </p:spPr>
        <p:txBody>
          <a:bodyPr anchor="b">
            <a:normAutofit fontScale="90000"/>
          </a:bodyPr>
          <a:lstStyle/>
          <a:p>
            <a:r>
              <a:rPr lang="en-CA" sz="6600" b="1" dirty="0">
                <a:solidFill>
                  <a:schemeClr val="bg1"/>
                </a:solidFill>
              </a:rPr>
              <a:t>Methodology and the Study of Religion</a:t>
            </a:r>
            <a:br>
              <a:rPr lang="en-CA" sz="6600" dirty="0">
                <a:solidFill>
                  <a:schemeClr val="bg1"/>
                </a:solidFill>
              </a:rPr>
            </a:br>
            <a:r>
              <a:rPr lang="en-CA" sz="6600" dirty="0">
                <a:solidFill>
                  <a:schemeClr val="bg1"/>
                </a:solidFill>
              </a:rPr>
              <a:t>RELI 409</a:t>
            </a:r>
            <a:br>
              <a:rPr lang="en-CA" dirty="0">
                <a:solidFill>
                  <a:schemeClr val="bg1"/>
                </a:solidFill>
              </a:rPr>
            </a:br>
            <a:endParaRPr lang="en-CA" sz="5600" dirty="0">
              <a:solidFill>
                <a:srgbClr val="FFFFFF"/>
              </a:solidFill>
            </a:endParaRPr>
          </a:p>
        </p:txBody>
      </p:sp>
      <p:sp>
        <p:nvSpPr>
          <p:cNvPr id="3" name="Subtitle 2">
            <a:extLst>
              <a:ext uri="{FF2B5EF4-FFF2-40B4-BE49-F238E27FC236}">
                <a16:creationId xmlns:a16="http://schemas.microsoft.com/office/drawing/2014/main" id="{CC4051D0-F499-51C0-52F1-0CF952FD820E}"/>
              </a:ext>
            </a:extLst>
          </p:cNvPr>
          <p:cNvSpPr>
            <a:spLocks noGrp="1"/>
          </p:cNvSpPr>
          <p:nvPr>
            <p:ph type="subTitle" idx="1"/>
          </p:nvPr>
        </p:nvSpPr>
        <p:spPr>
          <a:xfrm>
            <a:off x="1522030" y="4805459"/>
            <a:ext cx="9147940" cy="962293"/>
          </a:xfrm>
        </p:spPr>
        <p:txBody>
          <a:bodyPr anchor="t">
            <a:normAutofit fontScale="25000" lnSpcReduction="20000"/>
          </a:bodyPr>
          <a:lstStyle/>
          <a:p>
            <a:r>
              <a:rPr lang="en-US" sz="11200" dirty="0">
                <a:solidFill>
                  <a:schemeClr val="bg1"/>
                </a:solidFill>
              </a:rPr>
              <a:t>Library Workshop</a:t>
            </a:r>
          </a:p>
          <a:p>
            <a:r>
              <a:rPr lang="en-US" sz="11200" dirty="0">
                <a:solidFill>
                  <a:schemeClr val="bg1"/>
                </a:solidFill>
              </a:rPr>
              <a:t>Wednesday, October 28, 2026</a:t>
            </a:r>
          </a:p>
          <a:p>
            <a:endParaRPr lang="en-US" sz="9600" dirty="0">
              <a:solidFill>
                <a:schemeClr val="bg1"/>
              </a:solidFill>
            </a:endParaRPr>
          </a:p>
          <a:p>
            <a:r>
              <a:rPr lang="en-US" sz="11200" dirty="0">
                <a:solidFill>
                  <a:schemeClr val="bg1"/>
                </a:solidFill>
              </a:rPr>
              <a:t>Éthel Gamache, Librarian</a:t>
            </a:r>
          </a:p>
          <a:p>
            <a:r>
              <a:rPr lang="en-US" sz="11200" dirty="0">
                <a:solidFill>
                  <a:schemeClr val="bg1"/>
                </a:solidFill>
              </a:rPr>
              <a:t>ethel.gamache@concordia.ca</a:t>
            </a:r>
          </a:p>
          <a:p>
            <a:endParaRPr lang="en-CA" sz="2000" dirty="0">
              <a:solidFill>
                <a:srgbClr val="FFFFFF"/>
              </a:solidFill>
            </a:endParaRPr>
          </a:p>
        </p:txBody>
      </p:sp>
      <p:sp>
        <p:nvSpPr>
          <p:cNvPr id="10"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1869" y="2383077"/>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2"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24364" y="2265467"/>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4834" y="253720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sp>
        <p:nvSpPr>
          <p:cNvPr id="16"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053" y="2832967"/>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
        <p:nvSpPr>
          <p:cNvPr id="18"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72266" y="28039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3405" y="324249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cxnSp>
        <p:nvCxnSpPr>
          <p:cNvPr id="22" name="Straight Connector 2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831729"/>
            <a:ext cx="12188952"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9144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293997E-DE84-8F84-B6D8-DA6B0124C2DA}"/>
              </a:ext>
            </a:extLst>
          </p:cNvPr>
          <p:cNvSpPr>
            <a:spLocks noGrp="1"/>
          </p:cNvSpPr>
          <p:nvPr>
            <p:ph type="title"/>
          </p:nvPr>
        </p:nvSpPr>
        <p:spPr>
          <a:xfrm>
            <a:off x="1188069" y="381935"/>
            <a:ext cx="4008583" cy="5974414"/>
          </a:xfrm>
        </p:spPr>
        <p:txBody>
          <a:bodyPr anchor="ctr">
            <a:normAutofit/>
          </a:bodyPr>
          <a:lstStyle/>
          <a:p>
            <a:r>
              <a:rPr lang="fr-CA" sz="8000" dirty="0">
                <a:solidFill>
                  <a:srgbClr val="FFFFFF"/>
                </a:solidFill>
              </a:rPr>
              <a:t>Agenda</a:t>
            </a:r>
            <a:br>
              <a:rPr lang="fr-CA" sz="8000" dirty="0">
                <a:solidFill>
                  <a:srgbClr val="FFFFFF"/>
                </a:solidFill>
              </a:rPr>
            </a:br>
            <a:endParaRPr lang="en-CA" sz="8000" dirty="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5"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7"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42206112-FC6B-5487-2CB4-7CF9CA139D12}"/>
              </a:ext>
            </a:extLst>
          </p:cNvPr>
          <p:cNvSpPr>
            <a:spLocks noGrp="1"/>
          </p:cNvSpPr>
          <p:nvPr>
            <p:ph idx="1"/>
          </p:nvPr>
        </p:nvSpPr>
        <p:spPr>
          <a:xfrm>
            <a:off x="6297233" y="518400"/>
            <a:ext cx="4771607" cy="5837949"/>
          </a:xfrm>
        </p:spPr>
        <p:txBody>
          <a:bodyPr anchor="ctr">
            <a:normAutofit lnSpcReduction="10000"/>
          </a:bodyPr>
          <a:lstStyle/>
          <a:p>
            <a:endParaRPr lang="fr-CA" sz="2000" dirty="0">
              <a:solidFill>
                <a:schemeClr val="tx1">
                  <a:alpha val="80000"/>
                </a:schemeClr>
              </a:solidFill>
            </a:endParaRPr>
          </a:p>
          <a:p>
            <a:pPr marL="0" indent="0">
              <a:buNone/>
            </a:pPr>
            <a:r>
              <a:rPr lang="fr-CA" sz="2400" dirty="0">
                <a:solidFill>
                  <a:schemeClr val="tx1">
                    <a:alpha val="80000"/>
                  </a:schemeClr>
                </a:solidFill>
              </a:rPr>
              <a:t>Our (possible) plan for </a:t>
            </a:r>
            <a:r>
              <a:rPr lang="fr-CA" sz="2400" dirty="0" err="1">
                <a:solidFill>
                  <a:schemeClr val="tx1">
                    <a:alpha val="80000"/>
                  </a:schemeClr>
                </a:solidFill>
              </a:rPr>
              <a:t>tonight</a:t>
            </a:r>
            <a:r>
              <a:rPr lang="fr-CA" sz="2400" dirty="0">
                <a:solidFill>
                  <a:schemeClr val="tx1">
                    <a:alpha val="80000"/>
                  </a:schemeClr>
                </a:solidFill>
              </a:rPr>
              <a:t>: </a:t>
            </a:r>
          </a:p>
          <a:p>
            <a:pPr marL="0" indent="0">
              <a:buNone/>
            </a:pPr>
            <a:endParaRPr lang="fr-CA" sz="2400" dirty="0">
              <a:solidFill>
                <a:schemeClr val="tx1">
                  <a:alpha val="80000"/>
                </a:schemeClr>
              </a:solidFill>
            </a:endParaRPr>
          </a:p>
          <a:p>
            <a:r>
              <a:rPr lang="fr-CA" sz="2400" dirty="0">
                <a:solidFill>
                  <a:schemeClr val="tx1">
                    <a:alpha val="80000"/>
                  </a:schemeClr>
                </a:solidFill>
              </a:rPr>
              <a:t>Library </a:t>
            </a:r>
            <a:r>
              <a:rPr lang="fr-CA" sz="2400" dirty="0" err="1">
                <a:solidFill>
                  <a:schemeClr val="tx1">
                    <a:alpha val="80000"/>
                  </a:schemeClr>
                </a:solidFill>
              </a:rPr>
              <a:t>spaces</a:t>
            </a:r>
            <a:r>
              <a:rPr lang="fr-CA" sz="2400" dirty="0">
                <a:solidFill>
                  <a:schemeClr val="tx1">
                    <a:alpha val="80000"/>
                  </a:schemeClr>
                </a:solidFill>
              </a:rPr>
              <a:t> and services</a:t>
            </a:r>
          </a:p>
          <a:p>
            <a:r>
              <a:rPr lang="fr-CA" sz="2400" dirty="0" err="1">
                <a:solidFill>
                  <a:schemeClr val="tx1">
                    <a:alpha val="80000"/>
                  </a:schemeClr>
                </a:solidFill>
              </a:rPr>
              <a:t>Searching</a:t>
            </a:r>
            <a:r>
              <a:rPr lang="fr-CA" sz="2400" dirty="0">
                <a:solidFill>
                  <a:schemeClr val="tx1">
                    <a:alpha val="80000"/>
                  </a:schemeClr>
                </a:solidFill>
              </a:rPr>
              <a:t> for information</a:t>
            </a:r>
          </a:p>
          <a:p>
            <a:pPr lvl="1"/>
            <a:r>
              <a:rPr lang="fr-CA" b="1" dirty="0" err="1">
                <a:solidFill>
                  <a:schemeClr val="tx1">
                    <a:alpha val="80000"/>
                  </a:schemeClr>
                </a:solidFill>
              </a:rPr>
              <a:t>Using</a:t>
            </a:r>
            <a:r>
              <a:rPr lang="fr-CA" b="1" dirty="0">
                <a:solidFill>
                  <a:schemeClr val="tx1">
                    <a:alpha val="80000"/>
                  </a:schemeClr>
                </a:solidFill>
              </a:rPr>
              <a:t> </a:t>
            </a:r>
            <a:r>
              <a:rPr lang="fr-CA" b="1" dirty="0" err="1">
                <a:solidFill>
                  <a:schemeClr val="tx1">
                    <a:alpha val="80000"/>
                  </a:schemeClr>
                </a:solidFill>
              </a:rPr>
              <a:t>search</a:t>
            </a:r>
            <a:r>
              <a:rPr lang="fr-CA" b="1" dirty="0">
                <a:solidFill>
                  <a:schemeClr val="tx1">
                    <a:alpha val="80000"/>
                  </a:schemeClr>
                </a:solidFill>
              </a:rPr>
              <a:t> </a:t>
            </a:r>
            <a:r>
              <a:rPr lang="fr-CA" b="1" dirty="0" err="1">
                <a:solidFill>
                  <a:schemeClr val="tx1">
                    <a:alpha val="80000"/>
                  </a:schemeClr>
                </a:solidFill>
              </a:rPr>
              <a:t>operators</a:t>
            </a:r>
            <a:endParaRPr lang="fr-CA" b="1" dirty="0">
              <a:solidFill>
                <a:schemeClr val="tx1">
                  <a:alpha val="80000"/>
                </a:schemeClr>
              </a:solidFill>
            </a:endParaRPr>
          </a:p>
          <a:p>
            <a:pPr lvl="1"/>
            <a:r>
              <a:rPr lang="fr-CA" dirty="0">
                <a:solidFill>
                  <a:schemeClr val="tx1">
                    <a:alpha val="80000"/>
                  </a:schemeClr>
                </a:solidFill>
              </a:rPr>
              <a:t>Sofia, the Library </a:t>
            </a:r>
            <a:r>
              <a:rPr lang="fr-CA" dirty="0" err="1">
                <a:solidFill>
                  <a:schemeClr val="tx1">
                    <a:alpha val="80000"/>
                  </a:schemeClr>
                </a:solidFill>
              </a:rPr>
              <a:t>search</a:t>
            </a:r>
            <a:r>
              <a:rPr lang="fr-CA" dirty="0">
                <a:solidFill>
                  <a:schemeClr val="tx1">
                    <a:alpha val="80000"/>
                  </a:schemeClr>
                </a:solidFill>
              </a:rPr>
              <a:t> </a:t>
            </a:r>
            <a:r>
              <a:rPr lang="fr-CA" dirty="0" err="1">
                <a:solidFill>
                  <a:schemeClr val="tx1">
                    <a:alpha val="80000"/>
                  </a:schemeClr>
                </a:solidFill>
              </a:rPr>
              <a:t>tool</a:t>
            </a:r>
            <a:endParaRPr lang="fr-CA" dirty="0">
              <a:solidFill>
                <a:schemeClr val="tx1">
                  <a:alpha val="80000"/>
                </a:schemeClr>
              </a:solidFill>
            </a:endParaRPr>
          </a:p>
          <a:p>
            <a:pPr lvl="1"/>
            <a:r>
              <a:rPr lang="fr-CA" dirty="0" err="1">
                <a:solidFill>
                  <a:schemeClr val="tx1">
                    <a:alpha val="80000"/>
                  </a:schemeClr>
                </a:solidFill>
              </a:rPr>
              <a:t>Databases</a:t>
            </a:r>
            <a:endParaRPr lang="fr-CA" dirty="0">
              <a:solidFill>
                <a:schemeClr val="tx1">
                  <a:alpha val="80000"/>
                </a:schemeClr>
              </a:solidFill>
            </a:endParaRPr>
          </a:p>
          <a:p>
            <a:pPr lvl="2"/>
            <a:r>
              <a:rPr lang="fr-CA" sz="2400" dirty="0">
                <a:solidFill>
                  <a:schemeClr val="tx1">
                    <a:alpha val="80000"/>
                  </a:schemeClr>
                </a:solidFill>
              </a:rPr>
              <a:t>Academic </a:t>
            </a:r>
            <a:r>
              <a:rPr lang="fr-CA" sz="2400" dirty="0" err="1">
                <a:solidFill>
                  <a:schemeClr val="tx1">
                    <a:alpha val="80000"/>
                  </a:schemeClr>
                </a:solidFill>
              </a:rPr>
              <a:t>Search</a:t>
            </a:r>
            <a:r>
              <a:rPr lang="fr-CA" sz="2400" dirty="0">
                <a:solidFill>
                  <a:schemeClr val="tx1">
                    <a:alpha val="80000"/>
                  </a:schemeClr>
                </a:solidFill>
              </a:rPr>
              <a:t> Complete</a:t>
            </a:r>
          </a:p>
          <a:p>
            <a:pPr lvl="2"/>
            <a:r>
              <a:rPr lang="fr-CA" sz="2400" dirty="0">
                <a:solidFill>
                  <a:schemeClr val="tx1">
                    <a:alpha val="80000"/>
                  </a:schemeClr>
                </a:solidFill>
              </a:rPr>
              <a:t>ATLA</a:t>
            </a:r>
          </a:p>
          <a:p>
            <a:pPr lvl="2"/>
            <a:r>
              <a:rPr lang="fr-CA" sz="2400" dirty="0">
                <a:solidFill>
                  <a:schemeClr val="tx1">
                    <a:alpha val="80000"/>
                  </a:schemeClr>
                </a:solidFill>
              </a:rPr>
              <a:t>Google Scholar</a:t>
            </a:r>
          </a:p>
          <a:p>
            <a:r>
              <a:rPr lang="fr-CA" sz="2400" dirty="0" err="1">
                <a:solidFill>
                  <a:schemeClr val="tx1">
                    <a:alpha val="80000"/>
                  </a:schemeClr>
                </a:solidFill>
              </a:rPr>
              <a:t>Citing</a:t>
            </a:r>
            <a:endParaRPr lang="fr-CA" sz="2400" dirty="0">
              <a:solidFill>
                <a:schemeClr val="tx1">
                  <a:alpha val="80000"/>
                </a:schemeClr>
              </a:solidFill>
            </a:endParaRPr>
          </a:p>
          <a:p>
            <a:r>
              <a:rPr lang="fr-CA" sz="2400" b="1" dirty="0">
                <a:solidFill>
                  <a:schemeClr val="tx1">
                    <a:alpha val="80000"/>
                  </a:schemeClr>
                </a:solidFill>
              </a:rPr>
              <a:t>Zotero</a:t>
            </a:r>
          </a:p>
          <a:p>
            <a:r>
              <a:rPr lang="fr-CA" sz="2400" b="1" dirty="0">
                <a:solidFill>
                  <a:schemeClr val="tx1">
                    <a:alpha val="80000"/>
                  </a:schemeClr>
                </a:solidFill>
              </a:rPr>
              <a:t>Ask a </a:t>
            </a:r>
            <a:r>
              <a:rPr lang="fr-CA" sz="2400" b="1" dirty="0" err="1">
                <a:solidFill>
                  <a:schemeClr val="tx1">
                    <a:alpha val="80000"/>
                  </a:schemeClr>
                </a:solidFill>
              </a:rPr>
              <a:t>librarian</a:t>
            </a:r>
            <a:r>
              <a:rPr lang="fr-CA" sz="2400" b="1" dirty="0">
                <a:solidFill>
                  <a:schemeClr val="tx1">
                    <a:alpha val="80000"/>
                  </a:schemeClr>
                </a:solidFill>
              </a:rPr>
              <a:t>!</a:t>
            </a:r>
          </a:p>
          <a:p>
            <a:pPr marL="457200" lvl="1" indent="0">
              <a:buNone/>
            </a:pPr>
            <a:endParaRPr lang="fr-CA" sz="2000" dirty="0">
              <a:solidFill>
                <a:schemeClr val="tx1">
                  <a:alpha val="80000"/>
                </a:schemeClr>
              </a:solidFill>
            </a:endParaRPr>
          </a:p>
          <a:p>
            <a:pPr lvl="1"/>
            <a:endParaRPr lang="fr-CA" sz="2000" dirty="0">
              <a:solidFill>
                <a:schemeClr val="tx1">
                  <a:alpha val="80000"/>
                </a:schemeClr>
              </a:solidFill>
            </a:endParaRPr>
          </a:p>
          <a:p>
            <a:endParaRPr lang="en-CA"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13709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376">
          <a:extLst>
            <a:ext uri="{FF2B5EF4-FFF2-40B4-BE49-F238E27FC236}">
              <a16:creationId xmlns:a16="http://schemas.microsoft.com/office/drawing/2014/main" id="{240A21FD-4F95-098A-E39C-A158B2CA46D5}"/>
            </a:ext>
          </a:extLst>
        </p:cNvPr>
        <p:cNvGrpSpPr/>
        <p:nvPr/>
      </p:nvGrpSpPr>
      <p:grpSpPr>
        <a:xfrm>
          <a:off x="0" y="0"/>
          <a:ext cx="0" cy="0"/>
          <a:chOff x="0" y="0"/>
          <a:chExt cx="0" cy="0"/>
        </a:xfrm>
      </p:grpSpPr>
      <p:sp>
        <p:nvSpPr>
          <p:cNvPr id="2095" name="Rectangle 2094">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81" name="Google Shape;381;p6">
            <a:extLst>
              <a:ext uri="{FF2B5EF4-FFF2-40B4-BE49-F238E27FC236}">
                <a16:creationId xmlns:a16="http://schemas.microsoft.com/office/drawing/2014/main" id="{94DD5BFD-3B53-F40F-A794-70DD69401E74}"/>
              </a:ext>
            </a:extLst>
          </p:cNvPr>
          <p:cNvSpPr txBox="1">
            <a:spLocks noGrp="1"/>
          </p:cNvSpPr>
          <p:nvPr>
            <p:ph type="title"/>
          </p:nvPr>
        </p:nvSpPr>
        <p:spPr>
          <a:xfrm>
            <a:off x="1301261" y="590062"/>
            <a:ext cx="5409655" cy="2838938"/>
          </a:xfrm>
          <a:prstGeom prst="rect">
            <a:avLst/>
          </a:prstGeom>
        </p:spPr>
        <p:txBody>
          <a:bodyPr spcFirstLastPara="1" vert="horz" lIns="91440" tIns="45720" rIns="91440" bIns="45720" rtlCol="0" anchor="b" anchorCtr="0">
            <a:normAutofit/>
          </a:bodyPr>
          <a:lstStyle/>
          <a:p>
            <a:pPr marL="0" lvl="0" indent="0">
              <a:spcAft>
                <a:spcPts val="0"/>
              </a:spcAft>
              <a:buClr>
                <a:schemeClr val="accent1"/>
              </a:buClr>
              <a:buSzPts val="3200"/>
            </a:pPr>
            <a:r>
              <a:rPr lang="en-US" sz="5200" kern="1200">
                <a:solidFill>
                  <a:srgbClr val="FFFFFF"/>
                </a:solidFill>
                <a:latin typeface="+mj-lt"/>
                <a:ea typeface="+mj-ea"/>
                <a:cs typeface="+mj-cs"/>
              </a:rPr>
              <a:t>The Library is here to help with all your research needs! </a:t>
            </a:r>
          </a:p>
        </p:txBody>
      </p:sp>
      <p:sp>
        <p:nvSpPr>
          <p:cNvPr id="2097"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176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99"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63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0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20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103" name="Straight Connector 210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F614293-0028-27C5-D154-2AD6F74BC2F7}"/>
              </a:ext>
            </a:extLst>
          </p:cNvPr>
          <p:cNvPicPr>
            <a:picLocks noChangeAspect="1"/>
          </p:cNvPicPr>
          <p:nvPr/>
        </p:nvPicPr>
        <p:blipFill>
          <a:blip r:embed="rId4"/>
          <a:stretch>
            <a:fillRect/>
          </a:stretch>
        </p:blipFill>
        <p:spPr>
          <a:xfrm>
            <a:off x="4247790" y="3702145"/>
            <a:ext cx="7137487" cy="2792542"/>
          </a:xfrm>
          <a:prstGeom prst="rect">
            <a:avLst/>
          </a:prstGeom>
        </p:spPr>
      </p:pic>
    </p:spTree>
    <p:custDataLst>
      <p:tags r:id="rId1"/>
    </p:custDataLst>
    <p:extLst>
      <p:ext uri="{BB962C8B-B14F-4D97-AF65-F5344CB8AC3E}">
        <p14:creationId xmlns:p14="http://schemas.microsoft.com/office/powerpoint/2010/main" val="3182415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381"/>
                                        </p:tgtEl>
                                        <p:attrNameLst>
                                          <p:attrName>style.visibility</p:attrName>
                                        </p:attrNameLst>
                                      </p:cBhvr>
                                      <p:to>
                                        <p:strVal val="visible"/>
                                      </p:to>
                                    </p:set>
                                    <p:animEffect transition="in" filter="fade">
                                      <p:cBhvr>
                                        <p:cTn id="7" dur="700"/>
                                        <p:tgtEl>
                                          <p:spTgt spid="3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79B0CF2-E156-CBD7-6CBF-3B938E27D3A7}"/>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8000" kern="1200">
                <a:solidFill>
                  <a:srgbClr val="FFFFFF"/>
                </a:solidFill>
                <a:latin typeface="+mj-lt"/>
                <a:ea typeface="+mj-ea"/>
                <a:cs typeface="+mj-cs"/>
              </a:rPr>
              <a:t>Library spaces and services</a:t>
            </a:r>
            <a:br>
              <a:rPr lang="en-US" sz="8000" kern="1200">
                <a:solidFill>
                  <a:srgbClr val="FFFFFF"/>
                </a:solidFill>
                <a:latin typeface="+mj-lt"/>
                <a:ea typeface="+mj-ea"/>
                <a:cs typeface="+mj-cs"/>
              </a:rPr>
            </a:br>
            <a:endParaRPr lang="en-US" sz="8000" kern="1200">
              <a:solidFill>
                <a:srgbClr val="FFFFFF"/>
              </a:solidFill>
              <a:latin typeface="+mj-lt"/>
              <a:ea typeface="+mj-ea"/>
              <a:cs typeface="+mj-cs"/>
            </a:endParaRPr>
          </a:p>
        </p:txBody>
      </p:sp>
      <p:sp>
        <p:nvSpPr>
          <p:cNvPr id="3" name="Text Placeholder 2">
            <a:extLst>
              <a:ext uri="{FF2B5EF4-FFF2-40B4-BE49-F238E27FC236}">
                <a16:creationId xmlns:a16="http://schemas.microsoft.com/office/drawing/2014/main" id="{4C399E05-CF33-6F55-D369-3631C26BC02E}"/>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8141348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60">
          <a:extLst>
            <a:ext uri="{FF2B5EF4-FFF2-40B4-BE49-F238E27FC236}">
              <a16:creationId xmlns:a16="http://schemas.microsoft.com/office/drawing/2014/main" id="{DBFD1977-ECC8-1588-7193-5BFF2944DCFB}"/>
            </a:ext>
          </a:extLst>
        </p:cNvPr>
        <p:cNvGrpSpPr/>
        <p:nvPr/>
      </p:nvGrpSpPr>
      <p:grpSpPr>
        <a:xfrm>
          <a:off x="0" y="0"/>
          <a:ext cx="0" cy="0"/>
          <a:chOff x="0" y="0"/>
          <a:chExt cx="0" cy="0"/>
        </a:xfrm>
      </p:grpSpPr>
      <p:sp>
        <p:nvSpPr>
          <p:cNvPr id="363" name="Google Shape;363;g95b1459f6d_1_0">
            <a:extLst>
              <a:ext uri="{FF2B5EF4-FFF2-40B4-BE49-F238E27FC236}">
                <a16:creationId xmlns:a16="http://schemas.microsoft.com/office/drawing/2014/main" id="{57A2F06A-3AE3-B1F5-F5EC-1F32EB667E7D}"/>
              </a:ext>
            </a:extLst>
          </p:cNvPr>
          <p:cNvSpPr txBox="1">
            <a:spLocks noGrp="1"/>
          </p:cNvSpPr>
          <p:nvPr>
            <p:ph type="title"/>
          </p:nvPr>
        </p:nvSpPr>
        <p:spPr>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accent1"/>
              </a:buClr>
              <a:buSzPts val="3200"/>
              <a:buFont typeface="Gill Sans"/>
              <a:buNone/>
            </a:pPr>
            <a:r>
              <a:rPr lang="en-CA" dirty="0"/>
              <a:t>Library Spaces</a:t>
            </a:r>
            <a:endParaRPr dirty="0"/>
          </a:p>
        </p:txBody>
      </p:sp>
      <p:sp>
        <p:nvSpPr>
          <p:cNvPr id="2" name="Content Placeholder 1">
            <a:extLst>
              <a:ext uri="{FF2B5EF4-FFF2-40B4-BE49-F238E27FC236}">
                <a16:creationId xmlns:a16="http://schemas.microsoft.com/office/drawing/2014/main" id="{83509A20-21CB-D490-D432-D8D69C0DD668}"/>
              </a:ext>
            </a:extLst>
          </p:cNvPr>
          <p:cNvSpPr>
            <a:spLocks noGrp="1"/>
          </p:cNvSpPr>
          <p:nvPr>
            <p:ph idx="1"/>
          </p:nvPr>
        </p:nvSpPr>
        <p:spPr>
          <a:xfrm>
            <a:off x="743198" y="1517425"/>
            <a:ext cx="10363200" cy="4114800"/>
          </a:xfrm>
        </p:spPr>
        <p:txBody>
          <a:bodyPr/>
          <a:lstStyle/>
          <a:p>
            <a:endParaRPr lang="en-US" dirty="0"/>
          </a:p>
        </p:txBody>
      </p:sp>
      <p:pic>
        <p:nvPicPr>
          <p:cNvPr id="369" name="Google Shape;369;g95b1459f6d_1_0" descr="a picture of Webster library study area">
            <a:extLst>
              <a:ext uri="{FF2B5EF4-FFF2-40B4-BE49-F238E27FC236}">
                <a16:creationId xmlns:a16="http://schemas.microsoft.com/office/drawing/2014/main" id="{3F913DE2-88A7-949C-457B-4AD4A9482F52}"/>
              </a:ext>
            </a:extLst>
          </p:cNvPr>
          <p:cNvPicPr preferRelativeResize="0"/>
          <p:nvPr/>
        </p:nvPicPr>
        <p:blipFill rotWithShape="1">
          <a:blip r:embed="rId4">
            <a:alphaModFix/>
          </a:blip>
          <a:srcRect l="16807" r="16813"/>
          <a:stretch/>
        </p:blipFill>
        <p:spPr>
          <a:xfrm>
            <a:off x="2162707" y="1917013"/>
            <a:ext cx="3228600" cy="3242400"/>
          </a:xfrm>
          <a:prstGeom prst="ellipse">
            <a:avLst/>
          </a:prstGeom>
          <a:noFill/>
          <a:ln>
            <a:noFill/>
          </a:ln>
        </p:spPr>
      </p:pic>
      <p:pic>
        <p:nvPicPr>
          <p:cNvPr id="367" name="Google Shape;367;g95b1459f6d_1_0" descr="a picture of stairs in Vanier library">
            <a:extLst>
              <a:ext uri="{FF2B5EF4-FFF2-40B4-BE49-F238E27FC236}">
                <a16:creationId xmlns:a16="http://schemas.microsoft.com/office/drawing/2014/main" id="{B2C9220C-E6D1-9830-17F2-BD0D3C7A9098}"/>
              </a:ext>
            </a:extLst>
          </p:cNvPr>
          <p:cNvPicPr preferRelativeResize="0"/>
          <p:nvPr/>
        </p:nvPicPr>
        <p:blipFill rotWithShape="1">
          <a:blip r:embed="rId5">
            <a:alphaModFix/>
          </a:blip>
          <a:srcRect t="16647" b="16654"/>
          <a:stretch/>
        </p:blipFill>
        <p:spPr>
          <a:xfrm>
            <a:off x="7414439" y="1917007"/>
            <a:ext cx="3251100" cy="3239100"/>
          </a:xfrm>
          <a:prstGeom prst="ellipse">
            <a:avLst/>
          </a:prstGeom>
          <a:noFill/>
          <a:ln>
            <a:noFill/>
          </a:ln>
        </p:spPr>
      </p:pic>
      <p:sp>
        <p:nvSpPr>
          <p:cNvPr id="372" name="Google Shape;372;g95b1459f6d_1_0">
            <a:extLst>
              <a:ext uri="{FF2B5EF4-FFF2-40B4-BE49-F238E27FC236}">
                <a16:creationId xmlns:a16="http://schemas.microsoft.com/office/drawing/2014/main" id="{66900A88-AAA1-F65A-E248-CBC91A0163FF}"/>
              </a:ext>
              <a:ext uri="{C183D7F6-B498-43B3-948B-1728B52AA6E4}">
                <adec:decorative xmlns:adec="http://schemas.microsoft.com/office/drawing/2017/decorative" val="1"/>
              </a:ext>
            </a:extLst>
          </p:cNvPr>
          <p:cNvSpPr/>
          <p:nvPr/>
        </p:nvSpPr>
        <p:spPr>
          <a:xfrm flipH="1">
            <a:off x="2297920" y="5150753"/>
            <a:ext cx="2947500" cy="477900"/>
          </a:xfrm>
          <a:prstGeom prst="roundRect">
            <a:avLst>
              <a:gd name="adj" fmla="val 9714"/>
            </a:avLst>
          </a:prstGeom>
          <a:solidFill>
            <a:srgbClr val="0072A8"/>
          </a:solidFill>
          <a:ln>
            <a:noFill/>
          </a:ln>
          <a:effectLst>
            <a:outerShdw blurRad="152400" dist="76200" dir="5400000" algn="t" rotWithShape="0">
              <a:srgbClr val="000000">
                <a:alpha val="29411"/>
              </a:srgbClr>
            </a:outerShdw>
          </a:effectLst>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ts val="0"/>
              </a:spcBef>
              <a:spcAft>
                <a:spcPts val="0"/>
              </a:spcAft>
              <a:buClr>
                <a:srgbClr val="000000"/>
              </a:buClr>
              <a:buSzPts val="2400"/>
              <a:buFont typeface="Arial"/>
              <a:buNone/>
              <a:tabLst/>
              <a:defRPr/>
            </a:pPr>
            <a:r>
              <a:rPr kumimoji="0" lang="en-CA" sz="2400" b="1" i="0" u="none" strike="noStrike" kern="1200" cap="none" spc="0" normalizeH="0" baseline="0" noProof="0">
                <a:ln>
                  <a:noFill/>
                </a:ln>
                <a:solidFill>
                  <a:srgbClr val="E5E5E5"/>
                </a:solidFill>
                <a:effectLst/>
                <a:uLnTx/>
                <a:uFillTx/>
                <a:latin typeface="Gill Sans"/>
                <a:ea typeface="Gill Sans"/>
                <a:cs typeface="Gill Sans"/>
                <a:sym typeface="Gill Sans"/>
              </a:rPr>
              <a:t>Webster</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370" name="Google Shape;370;g95b1459f6d_1_0">
            <a:extLst>
              <a:ext uri="{FF2B5EF4-FFF2-40B4-BE49-F238E27FC236}">
                <a16:creationId xmlns:a16="http://schemas.microsoft.com/office/drawing/2014/main" id="{18B5D6BC-497B-B9A8-063E-5867EAF7CAB1}"/>
              </a:ext>
              <a:ext uri="{C183D7F6-B498-43B3-948B-1728B52AA6E4}">
                <adec:decorative xmlns:adec="http://schemas.microsoft.com/office/drawing/2017/decorative" val="1"/>
              </a:ext>
            </a:extLst>
          </p:cNvPr>
          <p:cNvSpPr/>
          <p:nvPr/>
        </p:nvSpPr>
        <p:spPr>
          <a:xfrm flipH="1">
            <a:off x="7577769" y="5145213"/>
            <a:ext cx="2947500" cy="477900"/>
          </a:xfrm>
          <a:prstGeom prst="roundRect">
            <a:avLst>
              <a:gd name="adj" fmla="val 10053"/>
            </a:avLst>
          </a:prstGeom>
          <a:solidFill>
            <a:srgbClr val="0072A8"/>
          </a:solidFill>
          <a:ln>
            <a:noFill/>
          </a:ln>
          <a:effectLst>
            <a:outerShdw blurRad="152400" dist="76200" dir="5400000" algn="t" rotWithShape="0">
              <a:srgbClr val="000000">
                <a:alpha val="29411"/>
              </a:srgbClr>
            </a:outerShdw>
          </a:effectLst>
        </p:spPr>
        <p:txBody>
          <a:bodyPr spcFirstLastPara="1" wrap="square" lIns="0" tIns="0" rIns="0" bIns="0" anchor="ctr" anchorCtr="0">
            <a:noAutofit/>
          </a:bodyPr>
          <a:lstStyle/>
          <a:p>
            <a:pPr marL="0" marR="0" lvl="0" indent="0" algn="ctr" defTabSz="914400" rtl="0" eaLnBrk="1" fontAlgn="base" latinLnBrk="0" hangingPunct="1">
              <a:lnSpc>
                <a:spcPct val="100000"/>
              </a:lnSpc>
              <a:spcBef>
                <a:spcPts val="0"/>
              </a:spcBef>
              <a:spcAft>
                <a:spcPts val="0"/>
              </a:spcAft>
              <a:buClr>
                <a:srgbClr val="000000"/>
              </a:buClr>
              <a:buSzPts val="2400"/>
              <a:buFont typeface="Arial"/>
              <a:buNone/>
              <a:tabLst/>
              <a:defRPr/>
            </a:pPr>
            <a:r>
              <a:rPr kumimoji="0" lang="en-CA" sz="2400" b="1" i="0" u="none" strike="noStrike" kern="1200" cap="none" spc="0" normalizeH="0" baseline="0" noProof="0">
                <a:ln>
                  <a:noFill/>
                </a:ln>
                <a:solidFill>
                  <a:srgbClr val="E5E5E5"/>
                </a:solidFill>
                <a:effectLst/>
                <a:uLnTx/>
                <a:uFillTx/>
                <a:latin typeface="Gill Sans"/>
                <a:ea typeface="Gill Sans"/>
                <a:cs typeface="Gill Sans"/>
                <a:sym typeface="Gill Sans"/>
              </a:rPr>
              <a:t>Vanier</a:t>
            </a:r>
            <a:endParaRPr kumimoji="0" sz="1400" b="0"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4" name="Picture 3">
            <a:extLst>
              <a:ext uri="{FF2B5EF4-FFF2-40B4-BE49-F238E27FC236}">
                <a16:creationId xmlns:a16="http://schemas.microsoft.com/office/drawing/2014/main" id="{A4D944C3-3872-36B0-4C42-78ED7A8915A3}"/>
              </a:ext>
            </a:extLst>
          </p:cNvPr>
          <p:cNvPicPr>
            <a:picLocks noChangeAspect="1"/>
          </p:cNvPicPr>
          <p:nvPr/>
        </p:nvPicPr>
        <p:blipFill>
          <a:blip r:embed="rId6"/>
          <a:stretch>
            <a:fillRect/>
          </a:stretch>
        </p:blipFill>
        <p:spPr>
          <a:xfrm>
            <a:off x="415647" y="3598875"/>
            <a:ext cx="2502167" cy="2813042"/>
          </a:xfrm>
          <a:prstGeom prst="rect">
            <a:avLst/>
          </a:prstGeom>
        </p:spPr>
      </p:pic>
      <p:pic>
        <p:nvPicPr>
          <p:cNvPr id="6" name="Picture 5">
            <a:extLst>
              <a:ext uri="{FF2B5EF4-FFF2-40B4-BE49-F238E27FC236}">
                <a16:creationId xmlns:a16="http://schemas.microsoft.com/office/drawing/2014/main" id="{6166FDBD-4C08-1F2A-86DC-A58FACC09A34}"/>
              </a:ext>
            </a:extLst>
          </p:cNvPr>
          <p:cNvPicPr>
            <a:picLocks noChangeAspect="1"/>
          </p:cNvPicPr>
          <p:nvPr/>
        </p:nvPicPr>
        <p:blipFill>
          <a:blip r:embed="rId7"/>
          <a:stretch>
            <a:fillRect/>
          </a:stretch>
        </p:blipFill>
        <p:spPr>
          <a:xfrm>
            <a:off x="3277211" y="3598875"/>
            <a:ext cx="2703709" cy="2654436"/>
          </a:xfrm>
          <a:prstGeom prst="rect">
            <a:avLst/>
          </a:prstGeom>
        </p:spPr>
      </p:pic>
    </p:spTree>
    <p:custDataLst>
      <p:tags r:id="rId1"/>
    </p:custDataLst>
    <p:extLst>
      <p:ext uri="{BB962C8B-B14F-4D97-AF65-F5344CB8AC3E}">
        <p14:creationId xmlns:p14="http://schemas.microsoft.com/office/powerpoint/2010/main" val="19996650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4887-3E53-757F-7327-877BFB284484}"/>
              </a:ext>
            </a:extLst>
          </p:cNvPr>
          <p:cNvSpPr>
            <a:spLocks noGrp="1"/>
          </p:cNvSpPr>
          <p:nvPr>
            <p:ph type="title"/>
          </p:nvPr>
        </p:nvSpPr>
        <p:spPr>
          <a:xfrm>
            <a:off x="7381461" y="741391"/>
            <a:ext cx="3972338" cy="1616203"/>
          </a:xfrm>
        </p:spPr>
        <p:txBody>
          <a:bodyPr vert="horz" lIns="91440" tIns="45720" rIns="91440" bIns="45720" rtlCol="0" anchor="b">
            <a:normAutofit/>
          </a:bodyPr>
          <a:lstStyle/>
          <a:p>
            <a:r>
              <a:rPr lang="en-US" sz="3600" kern="1200" dirty="0">
                <a:solidFill>
                  <a:schemeClr val="tx1"/>
                </a:solidFill>
                <a:latin typeface="+mj-lt"/>
                <a:ea typeface="+mj-ea"/>
                <a:cs typeface="+mj-cs"/>
              </a:rPr>
              <a:t>Library Website</a:t>
            </a:r>
          </a:p>
        </p:txBody>
      </p:sp>
      <p:pic>
        <p:nvPicPr>
          <p:cNvPr id="5" name="Content Placeholder 4">
            <a:extLst>
              <a:ext uri="{FF2B5EF4-FFF2-40B4-BE49-F238E27FC236}">
                <a16:creationId xmlns:a16="http://schemas.microsoft.com/office/drawing/2014/main" id="{FAF9F5CD-52BC-A83A-C43C-9D4B42E53C77}"/>
              </a:ext>
            </a:extLst>
          </p:cNvPr>
          <p:cNvPicPr>
            <a:picLocks noGrp="1" noChangeAspect="1"/>
          </p:cNvPicPr>
          <p:nvPr>
            <p:ph idx="1"/>
          </p:nvPr>
        </p:nvPicPr>
        <p:blipFill>
          <a:blip r:embed="rId2"/>
          <a:stretch>
            <a:fillRect/>
          </a:stretch>
        </p:blipFill>
        <p:spPr>
          <a:xfrm>
            <a:off x="1308993" y="805657"/>
            <a:ext cx="5405791" cy="5176044"/>
          </a:xfrm>
          <a:prstGeom prst="rect">
            <a:avLst/>
          </a:prstGeom>
        </p:spPr>
      </p:pic>
      <p:sp>
        <p:nvSpPr>
          <p:cNvPr id="7" name="TextBox 6">
            <a:extLst>
              <a:ext uri="{FF2B5EF4-FFF2-40B4-BE49-F238E27FC236}">
                <a16:creationId xmlns:a16="http://schemas.microsoft.com/office/drawing/2014/main" id="{C3A4F18E-908B-72E2-429F-5E716A937E1A}"/>
              </a:ext>
            </a:extLst>
          </p:cNvPr>
          <p:cNvSpPr txBox="1"/>
          <p:nvPr/>
        </p:nvSpPr>
        <p:spPr>
          <a:xfrm>
            <a:off x="7381461" y="2769704"/>
            <a:ext cx="3972338" cy="3211604"/>
          </a:xfrm>
          <a:prstGeom prst="rect">
            <a:avLst/>
          </a:prstGeom>
        </p:spPr>
        <p:txBody>
          <a:bodyPr vert="horz" lIns="91440" tIns="45720" rIns="91440" bIns="45720" rtlCol="0" anchor="t">
            <a:normAutofit/>
          </a:bodyPr>
          <a:lstStyle/>
          <a:p>
            <a:pPr marR="0" lvl="0" fontAlgn="base">
              <a:lnSpc>
                <a:spcPct val="90000"/>
              </a:lnSpc>
              <a:spcBef>
                <a:spcPts val="1000"/>
              </a:spcBef>
              <a:spcAft>
                <a:spcPct val="0"/>
              </a:spcAft>
              <a:buClrTx/>
              <a:buSzTx/>
              <a:tabLst/>
              <a:defRPr/>
            </a:pPr>
            <a:r>
              <a:rPr kumimoji="0" lang="en-US" altLang="en-US" sz="3200" b="1" i="0" u="none" strike="noStrike" cap="none" spc="0" normalizeH="0" baseline="0" noProof="0" dirty="0">
                <a:ln>
                  <a:noFill/>
                </a:ln>
                <a:effectLst/>
                <a:uLnTx/>
                <a:uFillTx/>
              </a:rPr>
              <a:t>Library homepage: </a:t>
            </a:r>
            <a:r>
              <a:rPr kumimoji="0" lang="en-US" altLang="en-US" sz="3200" b="1" i="0" u="none" strike="noStrike" cap="none" spc="0" normalizeH="0" baseline="0" noProof="0" dirty="0">
                <a:ln>
                  <a:noFill/>
                </a:ln>
                <a:effectLst/>
                <a:uLnTx/>
                <a:uFillTx/>
                <a:hlinkClick r:id="rId3"/>
              </a:rPr>
              <a:t>library.concordia.ca</a:t>
            </a:r>
            <a:endParaRPr kumimoji="0" lang="en-US" altLang="en-US" sz="3200" b="1" i="0" u="none" strike="noStrike" cap="none" spc="0" normalizeH="0" baseline="0" noProof="0" dirty="0">
              <a:ln>
                <a:noFill/>
              </a:ln>
              <a:effectLst/>
              <a:uLnTx/>
              <a:uFillTx/>
            </a:endParaRPr>
          </a:p>
        </p:txBody>
      </p:sp>
      <p:grpSp>
        <p:nvGrpSpPr>
          <p:cNvPr id="12" name="Group 11">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3" name="Rectangle 12">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17090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6184C-C078-AD92-3ED0-A674C03B24EB}"/>
              </a:ext>
            </a:extLst>
          </p:cNvPr>
          <p:cNvSpPr>
            <a:spLocks noGrp="1"/>
          </p:cNvSpPr>
          <p:nvPr>
            <p:ph type="title"/>
          </p:nvPr>
        </p:nvSpPr>
        <p:spPr>
          <a:xfrm>
            <a:off x="6785113" y="741391"/>
            <a:ext cx="4568686" cy="1206679"/>
          </a:xfrm>
        </p:spPr>
        <p:txBody>
          <a:bodyPr vert="horz" lIns="91440" tIns="45720" rIns="91440" bIns="45720" rtlCol="0" anchor="b">
            <a:normAutofit/>
          </a:bodyPr>
          <a:lstStyle/>
          <a:p>
            <a:r>
              <a:rPr lang="en-US" kern="1200" dirty="0">
                <a:solidFill>
                  <a:schemeClr val="tx1"/>
                </a:solidFill>
                <a:latin typeface="+mj-lt"/>
                <a:ea typeface="+mj-ea"/>
                <a:cs typeface="+mj-cs"/>
              </a:rPr>
              <a:t>Research guide </a:t>
            </a:r>
          </a:p>
        </p:txBody>
      </p:sp>
      <p:pic>
        <p:nvPicPr>
          <p:cNvPr id="5" name="Content Placeholder 4">
            <a:extLst>
              <a:ext uri="{FF2B5EF4-FFF2-40B4-BE49-F238E27FC236}">
                <a16:creationId xmlns:a16="http://schemas.microsoft.com/office/drawing/2014/main" id="{959ACEDE-6D95-AF1B-8C2F-2233E894D631}"/>
              </a:ext>
            </a:extLst>
          </p:cNvPr>
          <p:cNvPicPr>
            <a:picLocks noGrp="1" noChangeAspect="1"/>
          </p:cNvPicPr>
          <p:nvPr>
            <p:ph idx="1"/>
          </p:nvPr>
        </p:nvPicPr>
        <p:blipFill>
          <a:blip r:embed="rId2"/>
          <a:stretch>
            <a:fillRect/>
          </a:stretch>
        </p:blipFill>
        <p:spPr>
          <a:xfrm>
            <a:off x="1117600" y="679938"/>
            <a:ext cx="5259754" cy="5564554"/>
          </a:xfrm>
          <a:prstGeom prst="rect">
            <a:avLst/>
          </a:prstGeom>
        </p:spPr>
      </p:pic>
      <p:sp>
        <p:nvSpPr>
          <p:cNvPr id="6" name="TextBox 5">
            <a:extLst>
              <a:ext uri="{FF2B5EF4-FFF2-40B4-BE49-F238E27FC236}">
                <a16:creationId xmlns:a16="http://schemas.microsoft.com/office/drawing/2014/main" id="{904D5208-6901-CF46-69B0-75E53B365938}"/>
              </a:ext>
            </a:extLst>
          </p:cNvPr>
          <p:cNvSpPr txBox="1"/>
          <p:nvPr/>
        </p:nvSpPr>
        <p:spPr>
          <a:xfrm>
            <a:off x="6785112" y="2173357"/>
            <a:ext cx="4956313" cy="3807951"/>
          </a:xfrm>
          <a:prstGeom prst="rect">
            <a:avLst/>
          </a:prstGeom>
        </p:spPr>
        <p:txBody>
          <a:bodyPr vert="horz" lIns="91440" tIns="45720" rIns="91440" bIns="45720" rtlCol="0" anchor="t">
            <a:normAutofit/>
          </a:bodyPr>
          <a:lstStyle/>
          <a:p>
            <a:pPr>
              <a:lnSpc>
                <a:spcPct val="90000"/>
              </a:lnSpc>
              <a:spcAft>
                <a:spcPts val="600"/>
              </a:spcAft>
            </a:pPr>
            <a:r>
              <a:rPr lang="en-US" sz="3200" dirty="0"/>
              <a:t>Religions and Cultures Subject Guide </a:t>
            </a:r>
          </a:p>
          <a:p>
            <a:pPr indent="-228600">
              <a:lnSpc>
                <a:spcPct val="90000"/>
              </a:lnSpc>
              <a:spcAft>
                <a:spcPts val="600"/>
              </a:spcAft>
              <a:buFont typeface="Arial" panose="020B0604020202020204" pitchFamily="34" charset="0"/>
              <a:buChar char="•"/>
            </a:pPr>
            <a:endParaRPr lang="en-US" sz="3200" dirty="0"/>
          </a:p>
          <a:p>
            <a:pPr>
              <a:lnSpc>
                <a:spcPct val="90000"/>
              </a:lnSpc>
              <a:spcAft>
                <a:spcPts val="600"/>
              </a:spcAft>
            </a:pPr>
            <a:r>
              <a:rPr lang="en-US" sz="3200" dirty="0"/>
              <a:t>https://www.concordia.ca/library/guides/religion.html</a:t>
            </a:r>
          </a:p>
        </p:txBody>
      </p:sp>
      <p:grpSp>
        <p:nvGrpSpPr>
          <p:cNvPr id="20" name="Group 19">
            <a:extLst>
              <a:ext uri="{FF2B5EF4-FFF2-40B4-BE49-F238E27FC236}">
                <a16:creationId xmlns:a16="http://schemas.microsoft.com/office/drawing/2014/main" id="{31C49F18-8757-4E87-5C2E-9D6D7B82BA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1" name="Rectangle 20">
              <a:extLst>
                <a:ext uri="{FF2B5EF4-FFF2-40B4-BE49-F238E27FC236}">
                  <a16:creationId xmlns:a16="http://schemas.microsoft.com/office/drawing/2014/main" id="{25C84D91-E5BF-B919-ACEF-4A25262CEE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D889E38-27CA-E23F-B646-8D7B4BB17D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048358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56C9780F-220F-737A-DA3E-289B6AD06C6C}"/>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7400" kern="1200" dirty="0">
                <a:solidFill>
                  <a:srgbClr val="FFFFFF"/>
                </a:solidFill>
                <a:latin typeface="+mj-lt"/>
                <a:ea typeface="+mj-ea"/>
                <a:cs typeface="+mj-cs"/>
              </a:rPr>
              <a:t>Searching for information </a:t>
            </a:r>
            <a:br>
              <a:rPr lang="en-US" sz="7400" kern="1200" dirty="0">
                <a:solidFill>
                  <a:srgbClr val="FFFFFF"/>
                </a:solidFill>
                <a:latin typeface="+mj-lt"/>
                <a:ea typeface="+mj-ea"/>
                <a:cs typeface="+mj-cs"/>
              </a:rPr>
            </a:br>
            <a:br>
              <a:rPr lang="en-US" sz="7400" kern="1200" dirty="0">
                <a:solidFill>
                  <a:srgbClr val="FFFFFF"/>
                </a:solidFill>
                <a:latin typeface="+mj-lt"/>
                <a:ea typeface="+mj-ea"/>
                <a:cs typeface="+mj-cs"/>
              </a:rPr>
            </a:br>
            <a:endParaRPr lang="en-US" sz="7400" kern="1200" dirty="0">
              <a:solidFill>
                <a:srgbClr val="FFFFFF"/>
              </a:solidFill>
              <a:latin typeface="+mj-lt"/>
              <a:ea typeface="+mj-ea"/>
              <a:cs typeface="+mj-cs"/>
            </a:endParaRPr>
          </a:p>
        </p:txBody>
      </p:sp>
      <p:sp>
        <p:nvSpPr>
          <p:cNvPr id="3" name="Text Placeholder 2">
            <a:extLst>
              <a:ext uri="{FF2B5EF4-FFF2-40B4-BE49-F238E27FC236}">
                <a16:creationId xmlns:a16="http://schemas.microsoft.com/office/drawing/2014/main" id="{2E0C4B68-FDF7-6956-EB65-1A1454BCEEED}"/>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3861292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00AE-6BCE-B99E-C9BD-6DAC7302FE41}"/>
              </a:ext>
            </a:extLst>
          </p:cNvPr>
          <p:cNvSpPr>
            <a:spLocks noGrp="1"/>
          </p:cNvSpPr>
          <p:nvPr>
            <p:ph type="title"/>
          </p:nvPr>
        </p:nvSpPr>
        <p:spPr>
          <a:xfrm>
            <a:off x="2111199" y="656492"/>
            <a:ext cx="2414492" cy="2201398"/>
          </a:xfrm>
        </p:spPr>
        <p:txBody>
          <a:bodyPr vert="horz" lIns="91440" tIns="45720" rIns="91440" bIns="45720" rtlCol="0" anchor="t">
            <a:normAutofit/>
          </a:bodyPr>
          <a:lstStyle/>
          <a:p>
            <a:r>
              <a:rPr lang="en-US" sz="5400" kern="1200">
                <a:solidFill>
                  <a:schemeClr val="tx1"/>
                </a:solidFill>
                <a:latin typeface="+mj-lt"/>
                <a:ea typeface="+mj-ea"/>
                <a:cs typeface="+mj-cs"/>
              </a:rPr>
              <a:t>Sofia</a:t>
            </a:r>
            <a:endParaRPr lang="en-US" sz="5400" kern="1200" dirty="0">
              <a:solidFill>
                <a:schemeClr val="tx1"/>
              </a:solidFill>
              <a:latin typeface="+mj-lt"/>
              <a:ea typeface="+mj-ea"/>
              <a:cs typeface="+mj-cs"/>
            </a:endParaRPr>
          </a:p>
        </p:txBody>
      </p:sp>
      <p:sp>
        <p:nvSpPr>
          <p:cNvPr id="6" name="TextBox 5">
            <a:extLst>
              <a:ext uri="{FF2B5EF4-FFF2-40B4-BE49-F238E27FC236}">
                <a16:creationId xmlns:a16="http://schemas.microsoft.com/office/drawing/2014/main" id="{C4E4F0E0-7DC2-240F-2CE1-42978F730AE7}"/>
              </a:ext>
            </a:extLst>
          </p:cNvPr>
          <p:cNvSpPr txBox="1"/>
          <p:nvPr/>
        </p:nvSpPr>
        <p:spPr>
          <a:xfrm>
            <a:off x="4525691" y="751555"/>
            <a:ext cx="6761895" cy="1077245"/>
          </a:xfrm>
          <a:prstGeom prst="rect">
            <a:avLst/>
          </a:prstGeom>
        </p:spPr>
        <p:txBody>
          <a:bodyPr vert="horz" lIns="91440" tIns="45720" rIns="91440" bIns="45720" rtlCol="0" anchor="t">
            <a:normAutofit/>
          </a:bodyPr>
          <a:lstStyle/>
          <a:p>
            <a:pPr>
              <a:lnSpc>
                <a:spcPct val="90000"/>
              </a:lnSpc>
              <a:spcAft>
                <a:spcPts val="600"/>
              </a:spcAft>
            </a:pPr>
            <a:r>
              <a:rPr lang="en-US" sz="2000" b="1" dirty="0"/>
              <a:t>Sofia Discovery tool</a:t>
            </a:r>
          </a:p>
          <a:p>
            <a:pPr>
              <a:lnSpc>
                <a:spcPct val="90000"/>
              </a:lnSpc>
              <a:spcAft>
                <a:spcPts val="600"/>
              </a:spcAft>
            </a:pPr>
            <a:br>
              <a:rPr lang="en-US" sz="2000" dirty="0"/>
            </a:br>
            <a:r>
              <a:rPr lang="en-US" sz="2000" dirty="0"/>
              <a:t>https://concordiauniversity.on.worldcat.org/discovery</a:t>
            </a:r>
          </a:p>
        </p:txBody>
      </p:sp>
      <p:grpSp>
        <p:nvGrpSpPr>
          <p:cNvPr id="29" name="Group 28">
            <a:extLst>
              <a:ext uri="{FF2B5EF4-FFF2-40B4-BE49-F238E27FC236}">
                <a16:creationId xmlns:a16="http://schemas.microsoft.com/office/drawing/2014/main" id="{E4A41B9E-A0C8-F78B-E5B6-A0D02D8810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30" name="Rectangle 29">
              <a:extLst>
                <a:ext uri="{FF2B5EF4-FFF2-40B4-BE49-F238E27FC236}">
                  <a16:creationId xmlns:a16="http://schemas.microsoft.com/office/drawing/2014/main" id="{F27C9029-9BF9-D125-90D6-AB03931B0B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CF84619-412D-A0C9-3DC9-47C3A42B9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Content Placeholder 4">
            <a:hlinkClick r:id="rId2"/>
            <a:extLst>
              <a:ext uri="{FF2B5EF4-FFF2-40B4-BE49-F238E27FC236}">
                <a16:creationId xmlns:a16="http://schemas.microsoft.com/office/drawing/2014/main" id="{E7507D1F-FF44-1E6F-76FF-A065E3C7075A}"/>
              </a:ext>
            </a:extLst>
          </p:cNvPr>
          <p:cNvPicPr>
            <a:picLocks noGrp="1" noChangeAspect="1"/>
          </p:cNvPicPr>
          <p:nvPr>
            <p:ph idx="1"/>
          </p:nvPr>
        </p:nvPicPr>
        <p:blipFill>
          <a:blip r:embed="rId3"/>
          <a:stretch>
            <a:fillRect/>
          </a:stretch>
        </p:blipFill>
        <p:spPr>
          <a:xfrm>
            <a:off x="483476" y="2259724"/>
            <a:ext cx="11098924" cy="33002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04040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687F6-B407-E0FE-0B9E-36B27F24F70C}"/>
              </a:ext>
            </a:extLst>
          </p:cNvPr>
          <p:cNvSpPr>
            <a:spLocks noGrp="1"/>
          </p:cNvSpPr>
          <p:nvPr>
            <p:ph type="title"/>
          </p:nvPr>
        </p:nvSpPr>
        <p:spPr>
          <a:xfrm>
            <a:off x="838200" y="648182"/>
            <a:ext cx="10515600" cy="810228"/>
          </a:xfrm>
        </p:spPr>
        <p:txBody>
          <a:bodyPr>
            <a:normAutofit fontScale="90000"/>
          </a:bodyPr>
          <a:lstStyle/>
          <a:p>
            <a:r>
              <a:rPr lang="fr-CA" dirty="0"/>
              <a:t>Boolean </a:t>
            </a:r>
            <a:r>
              <a:rPr lang="fr-CA" dirty="0" err="1"/>
              <a:t>search</a:t>
            </a:r>
            <a:r>
              <a:rPr lang="fr-CA" dirty="0"/>
              <a:t> </a:t>
            </a:r>
            <a:r>
              <a:rPr lang="fr-CA" dirty="0" err="1"/>
              <a:t>operators</a:t>
            </a:r>
            <a:br>
              <a:rPr lang="fr-CA" dirty="0"/>
            </a:br>
            <a:endParaRPr lang="en-CA" dirty="0"/>
          </a:p>
        </p:txBody>
      </p:sp>
      <p:pic>
        <p:nvPicPr>
          <p:cNvPr id="3" name="Picture 2" descr="booleans as venn diagram">
            <a:extLst>
              <a:ext uri="{FF2B5EF4-FFF2-40B4-BE49-F238E27FC236}">
                <a16:creationId xmlns:a16="http://schemas.microsoft.com/office/drawing/2014/main" id="{B7B37CE2-AA9F-29C6-930C-2D24A99DE38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57197" y="1458410"/>
            <a:ext cx="10077606" cy="3879879"/>
          </a:xfrm>
          <a:prstGeom prst="rect">
            <a:avLst/>
          </a:prstGeom>
          <a:solidFill>
            <a:srgbClr val="FFFFFF"/>
          </a:solidFill>
        </p:spPr>
      </p:pic>
      <p:sp>
        <p:nvSpPr>
          <p:cNvPr id="5" name="TextBox 4">
            <a:extLst>
              <a:ext uri="{FF2B5EF4-FFF2-40B4-BE49-F238E27FC236}">
                <a16:creationId xmlns:a16="http://schemas.microsoft.com/office/drawing/2014/main" id="{23D4B5AA-013C-A388-E028-E94459CA837E}"/>
              </a:ext>
            </a:extLst>
          </p:cNvPr>
          <p:cNvSpPr txBox="1"/>
          <p:nvPr/>
        </p:nvSpPr>
        <p:spPr>
          <a:xfrm>
            <a:off x="1057197" y="5934643"/>
            <a:ext cx="10077606" cy="523220"/>
          </a:xfrm>
          <a:prstGeom prst="rect">
            <a:avLst/>
          </a:prstGeom>
          <a:noFill/>
        </p:spPr>
        <p:txBody>
          <a:bodyPr wrap="square">
            <a:spAutoFit/>
          </a:bodyPr>
          <a:lstStyle/>
          <a:p>
            <a:r>
              <a:rPr lang="fr-CA" sz="1400" dirty="0"/>
              <a:t>Image source: </a:t>
            </a:r>
            <a:r>
              <a:rPr lang="en-CA" sz="1400" dirty="0"/>
              <a:t>L</a:t>
            </a:r>
            <a:r>
              <a:rPr lang="en-CA" sz="1400" dirty="0">
                <a:effectLst/>
              </a:rPr>
              <a:t>ibrary Of Antiquity. « Forgotten Skills: Boolean Searches ». </a:t>
            </a:r>
            <a:r>
              <a:rPr lang="en-CA" sz="1400" i="1" dirty="0">
                <a:effectLst/>
              </a:rPr>
              <a:t>The Library of Antiquity</a:t>
            </a:r>
            <a:r>
              <a:rPr lang="en-CA" sz="1400" dirty="0">
                <a:effectLst/>
              </a:rPr>
              <a:t>, 8 </a:t>
            </a:r>
            <a:r>
              <a:rPr lang="en-CA" sz="1400" dirty="0" err="1">
                <a:effectLst/>
              </a:rPr>
              <a:t>octobre</a:t>
            </a:r>
            <a:r>
              <a:rPr lang="en-CA" sz="1400" dirty="0">
                <a:effectLst/>
              </a:rPr>
              <a:t> 2016. 	</a:t>
            </a:r>
            <a:r>
              <a:rPr lang="en-CA" sz="1400" dirty="0">
                <a:effectLst/>
                <a:hlinkClick r:id="rId3"/>
              </a:rPr>
              <a:t>https://libraryofantiquity.wordpress.com/2016/10/07/forgotten-skills-boolean-searches/</a:t>
            </a:r>
            <a:r>
              <a:rPr lang="en-CA" sz="1400" dirty="0">
                <a:effectLst/>
              </a:rPr>
              <a:t>.</a:t>
            </a:r>
          </a:p>
        </p:txBody>
      </p:sp>
      <p:sp>
        <p:nvSpPr>
          <p:cNvPr id="4" name="Oval 3">
            <a:extLst>
              <a:ext uri="{FF2B5EF4-FFF2-40B4-BE49-F238E27FC236}">
                <a16:creationId xmlns:a16="http://schemas.microsoft.com/office/drawing/2014/main" id="{D6CF64D7-DDFD-E458-FAEF-7937611CC41A}"/>
              </a:ext>
            </a:extLst>
          </p:cNvPr>
          <p:cNvSpPr/>
          <p:nvPr/>
        </p:nvSpPr>
        <p:spPr>
          <a:xfrm>
            <a:off x="10111550" y="188202"/>
            <a:ext cx="1461247" cy="1730188"/>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a:extLst>
              <a:ext uri="{FF2B5EF4-FFF2-40B4-BE49-F238E27FC236}">
                <a16:creationId xmlns:a16="http://schemas.microsoft.com/office/drawing/2014/main" id="{F4907A3C-B01B-65BB-9F70-4C10C3EE477D}"/>
              </a:ext>
            </a:extLst>
          </p:cNvPr>
          <p:cNvSpPr txBox="1"/>
          <p:nvPr/>
        </p:nvSpPr>
        <p:spPr>
          <a:xfrm>
            <a:off x="8397766" y="261891"/>
            <a:ext cx="2325105" cy="1200329"/>
          </a:xfrm>
          <a:prstGeom prst="rect">
            <a:avLst/>
          </a:prstGeom>
          <a:noFill/>
        </p:spPr>
        <p:txBody>
          <a:bodyPr wrap="square" rtlCol="0">
            <a:spAutoFit/>
          </a:bodyPr>
          <a:lstStyle/>
          <a:p>
            <a:r>
              <a:rPr lang="fr-CA" dirty="0"/>
              <a:t>George Boole</a:t>
            </a:r>
          </a:p>
          <a:p>
            <a:r>
              <a:rPr lang="fr-CA" dirty="0"/>
              <a:t>1815-1864</a:t>
            </a:r>
          </a:p>
          <a:p>
            <a:r>
              <a:rPr lang="fr-CA" dirty="0" err="1"/>
              <a:t>Mathematician</a:t>
            </a:r>
            <a:r>
              <a:rPr lang="fr-CA" dirty="0"/>
              <a:t>, </a:t>
            </a:r>
            <a:r>
              <a:rPr lang="fr-CA" dirty="0" err="1"/>
              <a:t>logician</a:t>
            </a:r>
            <a:r>
              <a:rPr lang="fr-CA" dirty="0"/>
              <a:t> </a:t>
            </a:r>
            <a:endParaRPr lang="en-CA" dirty="0"/>
          </a:p>
        </p:txBody>
      </p:sp>
    </p:spTree>
    <p:extLst>
      <p:ext uri="{BB962C8B-B14F-4D97-AF65-F5344CB8AC3E}">
        <p14:creationId xmlns:p14="http://schemas.microsoft.com/office/powerpoint/2010/main" val="11777402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40935C02-3FA2-C673-6747-8E0A69FA8E08}"/>
              </a:ext>
              <a:ext uri="{C183D7F6-B498-43B3-948B-1728B52AA6E4}">
                <adec:decorative xmlns:adec="http://schemas.microsoft.com/office/drawing/2017/decorative" val="1"/>
              </a:ext>
            </a:extLst>
          </p:cNvPr>
          <p:cNvGrpSpPr/>
          <p:nvPr/>
        </p:nvGrpSpPr>
        <p:grpSpPr>
          <a:xfrm>
            <a:off x="529742" y="0"/>
            <a:ext cx="11430366" cy="6858000"/>
            <a:chOff x="503365" y="0"/>
            <a:chExt cx="11430366" cy="6858000"/>
          </a:xfrm>
        </p:grpSpPr>
        <p:pic>
          <p:nvPicPr>
            <p:cNvPr id="4" name="Picture 3">
              <a:extLst>
                <a:ext uri="{FF2B5EF4-FFF2-40B4-BE49-F238E27FC236}">
                  <a16:creationId xmlns:a16="http://schemas.microsoft.com/office/drawing/2014/main" id="{EEAB31D3-9452-3D4A-FA01-4FF2FBF5F24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365" y="0"/>
              <a:ext cx="11430366" cy="6858000"/>
            </a:xfrm>
            <a:prstGeom prst="rect">
              <a:avLst/>
            </a:prstGeom>
          </p:spPr>
        </p:pic>
        <p:sp>
          <p:nvSpPr>
            <p:cNvPr id="7" name="Rectangle 6">
              <a:extLst>
                <a:ext uri="{FF2B5EF4-FFF2-40B4-BE49-F238E27FC236}">
                  <a16:creationId xmlns:a16="http://schemas.microsoft.com/office/drawing/2014/main" id="{A7D1AAE1-44F8-0973-7DFD-AAF4C79F86A7}"/>
                </a:ext>
              </a:extLst>
            </p:cNvPr>
            <p:cNvSpPr/>
            <p:nvPr/>
          </p:nvSpPr>
          <p:spPr>
            <a:xfrm>
              <a:off x="2379643" y="859315"/>
              <a:ext cx="7656723" cy="481904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CA"/>
            </a:p>
          </p:txBody>
        </p:sp>
        <p:pic>
          <p:nvPicPr>
            <p:cNvPr id="6" name="Picture 5" descr="Screencapture of a video using cards on a table to showcase a boolean search.">
              <a:extLst>
                <a:ext uri="{FF2B5EF4-FFF2-40B4-BE49-F238E27FC236}">
                  <a16:creationId xmlns:a16="http://schemas.microsoft.com/office/drawing/2014/main" id="{BE85C848-9C2B-993A-8B7B-8488EA214F4B}"/>
                </a:ext>
              </a:extLst>
            </p:cNvPr>
            <p:cNvPicPr>
              <a:picLocks noChangeAspect="1"/>
            </p:cNvPicPr>
            <p:nvPr/>
          </p:nvPicPr>
          <p:blipFill rotWithShape="1">
            <a:blip r:embed="rId4"/>
            <a:srcRect l="505" t="1070"/>
            <a:stretch/>
          </p:blipFill>
          <p:spPr>
            <a:xfrm>
              <a:off x="2379519" y="1179641"/>
              <a:ext cx="7675986" cy="4312267"/>
            </a:xfrm>
            <a:prstGeom prst="rect">
              <a:avLst/>
            </a:prstGeom>
            <a:noFill/>
          </p:spPr>
        </p:pic>
      </p:grpSp>
      <p:sp>
        <p:nvSpPr>
          <p:cNvPr id="2" name="Title 1">
            <a:extLst>
              <a:ext uri="{FF2B5EF4-FFF2-40B4-BE49-F238E27FC236}">
                <a16:creationId xmlns:a16="http://schemas.microsoft.com/office/drawing/2014/main" id="{A8FFD46C-47D9-2503-678C-62B1B81FFFB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What is a Boolean Search?</a:t>
            </a:r>
            <a:endParaRPr lang="en-CA" dirty="0"/>
          </a:p>
        </p:txBody>
      </p:sp>
      <p:sp>
        <p:nvSpPr>
          <p:cNvPr id="3" name="TextBox 2">
            <a:extLst>
              <a:ext uri="{FF2B5EF4-FFF2-40B4-BE49-F238E27FC236}">
                <a16:creationId xmlns:a16="http://schemas.microsoft.com/office/drawing/2014/main" id="{7CA1FCA0-F38E-6054-3A5B-A425E41ADAB4}"/>
              </a:ext>
            </a:extLst>
          </p:cNvPr>
          <p:cNvSpPr txBox="1"/>
          <p:nvPr/>
        </p:nvSpPr>
        <p:spPr>
          <a:xfrm>
            <a:off x="2620107" y="6321669"/>
            <a:ext cx="8000999" cy="646331"/>
          </a:xfrm>
          <a:prstGeom prst="rect">
            <a:avLst/>
          </a:prstGeom>
          <a:noFill/>
        </p:spPr>
        <p:txBody>
          <a:bodyPr wrap="square" rtlCol="0">
            <a:spAutoFit/>
          </a:bodyPr>
          <a:lstStyle/>
          <a:p>
            <a:r>
              <a:rPr lang="fr-CA" dirty="0"/>
              <a:t>Extrait du vidéo </a:t>
            </a:r>
            <a:r>
              <a:rPr lang="fr-CA" i="1" u="sng" dirty="0" err="1">
                <a:latin typeface="Calibri" panose="020F0502020204030204" pitchFamily="34" charset="0"/>
                <a:ea typeface="DengXian" panose="02010600030101010101" pitchFamily="2" charset="-122"/>
                <a:hlinkClick r:id="rId5"/>
              </a:rPr>
              <a:t>Search</a:t>
            </a:r>
            <a:r>
              <a:rPr lang="fr-CA" i="1" u="sng" dirty="0">
                <a:latin typeface="Calibri" panose="020F0502020204030204" pitchFamily="34" charset="0"/>
                <a:ea typeface="DengXian" panose="02010600030101010101" pitchFamily="2" charset="-122"/>
                <a:hlinkClick r:id="rId5"/>
              </a:rPr>
              <a:t> </a:t>
            </a:r>
            <a:r>
              <a:rPr lang="fr-CA" i="1" u="sng" dirty="0" err="1">
                <a:latin typeface="Calibri" panose="020F0502020204030204" pitchFamily="34" charset="0"/>
                <a:ea typeface="DengXian" panose="02010600030101010101" pitchFamily="2" charset="-122"/>
                <a:hlinkClick r:id="rId5"/>
              </a:rPr>
              <a:t>Smarter</a:t>
            </a:r>
            <a:r>
              <a:rPr lang="fr-CA" i="1" u="sng" dirty="0">
                <a:latin typeface="Calibri" panose="020F0502020204030204" pitchFamily="34" charset="0"/>
                <a:ea typeface="DengXian" panose="02010600030101010101" pitchFamily="2" charset="-122"/>
                <a:hlinkClick r:id="rId5"/>
              </a:rPr>
              <a:t>, </a:t>
            </a:r>
            <a:r>
              <a:rPr lang="fr-CA" i="1" u="sng" dirty="0" err="1">
                <a:latin typeface="Calibri" panose="020F0502020204030204" pitchFamily="34" charset="0"/>
                <a:ea typeface="DengXian" panose="02010600030101010101" pitchFamily="2" charset="-122"/>
                <a:hlinkClick r:id="rId5"/>
              </a:rPr>
              <a:t>Search</a:t>
            </a:r>
            <a:r>
              <a:rPr lang="fr-CA" i="1" u="sng" dirty="0">
                <a:latin typeface="Calibri" panose="020F0502020204030204" pitchFamily="34" charset="0"/>
                <a:ea typeface="DengXian" panose="02010600030101010101" pitchFamily="2" charset="-122"/>
                <a:hlinkClick r:id="rId5"/>
              </a:rPr>
              <a:t> </a:t>
            </a:r>
            <a:r>
              <a:rPr lang="fr-CA" i="1" u="sng" dirty="0" err="1">
                <a:latin typeface="Calibri" panose="020F0502020204030204" pitchFamily="34" charset="0"/>
                <a:ea typeface="DengXian" panose="02010600030101010101" pitchFamily="2" charset="-122"/>
                <a:hlinkClick r:id="rId5"/>
              </a:rPr>
              <a:t>Faster</a:t>
            </a:r>
            <a:r>
              <a:rPr lang="fr-CA" dirty="0">
                <a:latin typeface="Calibri" panose="020F0502020204030204" pitchFamily="34" charset="0"/>
                <a:ea typeface="DengXian" panose="02010600030101010101" pitchFamily="2" charset="-122"/>
              </a:rPr>
              <a:t> de l’Université de Sydney. </a:t>
            </a:r>
            <a:endParaRPr lang="en-CA" i="1" u="sng" dirty="0">
              <a:latin typeface="Calibri" panose="020F0502020204030204" pitchFamily="34" charset="0"/>
              <a:ea typeface="DengXian" panose="02010600030101010101" pitchFamily="2" charset="-122"/>
            </a:endParaRPr>
          </a:p>
          <a:p>
            <a:endParaRPr lang="en-CA" dirty="0"/>
          </a:p>
        </p:txBody>
      </p:sp>
      <p:pic>
        <p:nvPicPr>
          <p:cNvPr id="9" name="Picture 8">
            <a:extLst>
              <a:ext uri="{FF2B5EF4-FFF2-40B4-BE49-F238E27FC236}">
                <a16:creationId xmlns:a16="http://schemas.microsoft.com/office/drawing/2014/main" id="{05968481-0268-E02C-2EA4-0E9CDB1E8A3E}"/>
              </a:ext>
            </a:extLst>
          </p:cNvPr>
          <p:cNvPicPr>
            <a:picLocks noChangeAspect="1"/>
          </p:cNvPicPr>
          <p:nvPr/>
        </p:nvPicPr>
        <p:blipFill>
          <a:blip r:embed="rId6"/>
          <a:stretch>
            <a:fillRect/>
          </a:stretch>
        </p:blipFill>
        <p:spPr>
          <a:xfrm>
            <a:off x="622222" y="2239889"/>
            <a:ext cx="10947555" cy="32520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335128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607CA8-B8E8-DF4E-51E8-71DEC4C0AB7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6BD9684-8338-2C93-B654-19D988F244B6}"/>
              </a:ext>
            </a:extLst>
          </p:cNvPr>
          <p:cNvSpPr>
            <a:spLocks noGrp="1"/>
          </p:cNvSpPr>
          <p:nvPr>
            <p:ph type="title"/>
          </p:nvPr>
        </p:nvSpPr>
        <p:spPr>
          <a:xfrm>
            <a:off x="1188069" y="381935"/>
            <a:ext cx="4008583" cy="5974414"/>
          </a:xfrm>
        </p:spPr>
        <p:txBody>
          <a:bodyPr anchor="ctr">
            <a:normAutofit/>
          </a:bodyPr>
          <a:lstStyle/>
          <a:p>
            <a:r>
              <a:rPr lang="en-CA" sz="7400">
                <a:solidFill>
                  <a:srgbClr val="FFFFFF"/>
                </a:solidFill>
              </a:rPr>
              <a:t>Other  Search operators</a:t>
            </a: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ABDD5FFD-332D-F794-1E4F-F27BC77DECB8}"/>
              </a:ext>
            </a:extLst>
          </p:cNvPr>
          <p:cNvSpPr>
            <a:spLocks noGrp="1"/>
          </p:cNvSpPr>
          <p:nvPr>
            <p:ph idx="1"/>
          </p:nvPr>
        </p:nvSpPr>
        <p:spPr>
          <a:xfrm>
            <a:off x="6297233" y="1072055"/>
            <a:ext cx="5288929" cy="5284294"/>
          </a:xfrm>
        </p:spPr>
        <p:txBody>
          <a:bodyPr anchor="ctr">
            <a:normAutofit/>
          </a:bodyPr>
          <a:lstStyle/>
          <a:p>
            <a:pPr marL="0" lvl="1" indent="0">
              <a:spcBef>
                <a:spcPts val="700"/>
              </a:spcBef>
              <a:buClr>
                <a:schemeClr val="accent2"/>
              </a:buClr>
              <a:buSzPct val="60000"/>
              <a:buNone/>
            </a:pPr>
            <a:r>
              <a:rPr lang="en-CA" sz="1900" b="1" dirty="0">
                <a:solidFill>
                  <a:schemeClr val="tx1">
                    <a:alpha val="80000"/>
                  </a:schemeClr>
                </a:solidFill>
                <a:latin typeface="Segoe UI"/>
                <a:cs typeface="Segoe UI"/>
              </a:rPr>
              <a:t>Exact phrase searching</a:t>
            </a:r>
          </a:p>
          <a:p>
            <a:pPr marL="0" lvl="1" indent="0">
              <a:spcBef>
                <a:spcPts val="700"/>
              </a:spcBef>
              <a:buClr>
                <a:schemeClr val="accent2"/>
              </a:buClr>
              <a:buSzPct val="60000"/>
              <a:buNone/>
            </a:pPr>
            <a:r>
              <a:rPr lang="en-CA" sz="1900" dirty="0">
                <a:solidFill>
                  <a:schemeClr val="tx1">
                    <a:alpha val="80000"/>
                  </a:schemeClr>
                </a:solidFill>
                <a:latin typeface="Segoe UI" panose="020B0502040204020203" pitchFamily="34" charset="0"/>
                <a:cs typeface="Segoe UI" panose="020B0502040204020203" pitchFamily="34" charset="0"/>
              </a:rPr>
              <a:t>Quotation marks (” ”) are used to search for an expression in its exact form (phrase searching). They are useful for expressions containing more than one word. For example, “rite of passage” or “research methods” will find these words written together, without their variants, in that order. </a:t>
            </a:r>
          </a:p>
          <a:p>
            <a:pPr marL="0" lvl="1" indent="0">
              <a:spcBef>
                <a:spcPts val="700"/>
              </a:spcBef>
              <a:buClr>
                <a:schemeClr val="accent2"/>
              </a:buClr>
              <a:buSzPct val="60000"/>
              <a:buNone/>
            </a:pPr>
            <a:endParaRPr lang="en-CA" sz="1900" dirty="0">
              <a:solidFill>
                <a:schemeClr val="tx1">
                  <a:alpha val="80000"/>
                </a:schemeClr>
              </a:solidFill>
              <a:latin typeface="Segoe UI" panose="020B0502040204020203" pitchFamily="34" charset="0"/>
              <a:cs typeface="Segoe UI" panose="020B0502040204020203" pitchFamily="34" charset="0"/>
            </a:endParaRPr>
          </a:p>
          <a:p>
            <a:pPr marL="0" lvl="1" indent="0">
              <a:spcBef>
                <a:spcPts val="700"/>
              </a:spcBef>
              <a:buClr>
                <a:schemeClr val="accent2"/>
              </a:buClr>
              <a:buSzPct val="60000"/>
              <a:buNone/>
            </a:pPr>
            <a:endParaRPr lang="en-CA" sz="1900" dirty="0">
              <a:solidFill>
                <a:schemeClr val="tx1">
                  <a:alpha val="80000"/>
                </a:schemeClr>
              </a:solidFill>
              <a:latin typeface="Segoe UI" panose="020B0502040204020203" pitchFamily="34" charset="0"/>
              <a:cs typeface="Segoe UI" panose="020B0502040204020203" pitchFamily="34" charset="0"/>
            </a:endParaRPr>
          </a:p>
          <a:p>
            <a:pPr marL="0" lvl="1" indent="0">
              <a:spcBef>
                <a:spcPts val="700"/>
              </a:spcBef>
              <a:buClr>
                <a:schemeClr val="accent2"/>
              </a:buClr>
              <a:buSzPct val="60000"/>
              <a:buNone/>
            </a:pPr>
            <a:r>
              <a:rPr lang="en-CA" sz="1900" b="1" dirty="0">
                <a:solidFill>
                  <a:schemeClr val="tx1">
                    <a:alpha val="80000"/>
                  </a:schemeClr>
                </a:solidFill>
                <a:latin typeface="Segoe UI"/>
                <a:cs typeface="Segoe UI"/>
              </a:rPr>
              <a:t>Truncation</a:t>
            </a:r>
          </a:p>
          <a:p>
            <a:pPr marL="0" lvl="1" indent="0">
              <a:spcBef>
                <a:spcPts val="700"/>
              </a:spcBef>
              <a:buClr>
                <a:schemeClr val="accent2"/>
              </a:buClr>
              <a:buSzPct val="60000"/>
              <a:buNone/>
            </a:pPr>
            <a:r>
              <a:rPr lang="en-CA" sz="1900" dirty="0">
                <a:solidFill>
                  <a:schemeClr val="tx1">
                    <a:alpha val="80000"/>
                  </a:schemeClr>
                </a:solidFill>
                <a:latin typeface="Segoe UI"/>
                <a:cs typeface="Segoe UI"/>
              </a:rPr>
              <a:t>The asterisk (*), placed at the end of a word, replaces 0, 1 or more characters. For example, chat* will find chat, chats, </a:t>
            </a:r>
            <a:r>
              <a:rPr lang="en-CA" sz="1900" dirty="0" err="1">
                <a:solidFill>
                  <a:schemeClr val="tx1">
                    <a:alpha val="80000"/>
                  </a:schemeClr>
                </a:solidFill>
                <a:latin typeface="Segoe UI"/>
                <a:cs typeface="Segoe UI"/>
              </a:rPr>
              <a:t>chatte</a:t>
            </a:r>
            <a:r>
              <a:rPr lang="en-CA" sz="1900" dirty="0">
                <a:solidFill>
                  <a:schemeClr val="tx1">
                    <a:alpha val="80000"/>
                  </a:schemeClr>
                </a:solidFill>
                <a:latin typeface="Segoe UI"/>
                <a:cs typeface="Segoe UI"/>
              </a:rPr>
              <a:t>, chaton, but also château, Chateaubriand, </a:t>
            </a:r>
            <a:r>
              <a:rPr lang="en-CA" sz="1900" dirty="0" err="1">
                <a:solidFill>
                  <a:schemeClr val="tx1">
                    <a:alpha val="80000"/>
                  </a:schemeClr>
                </a:solidFill>
                <a:latin typeface="Segoe UI"/>
                <a:cs typeface="Segoe UI"/>
              </a:rPr>
              <a:t>Châtelaine</a:t>
            </a:r>
            <a:r>
              <a:rPr lang="en-CA" sz="1900" dirty="0">
                <a:solidFill>
                  <a:schemeClr val="tx1">
                    <a:alpha val="80000"/>
                  </a:schemeClr>
                </a:solidFill>
                <a:latin typeface="Segoe UI"/>
                <a:cs typeface="Segoe UI"/>
              </a:rPr>
              <a:t>... It will not, however, find </a:t>
            </a:r>
            <a:r>
              <a:rPr lang="en-CA" sz="1900" dirty="0" err="1">
                <a:solidFill>
                  <a:schemeClr val="tx1">
                    <a:alpha val="80000"/>
                  </a:schemeClr>
                </a:solidFill>
                <a:latin typeface="Segoe UI"/>
                <a:cs typeface="Segoe UI"/>
              </a:rPr>
              <a:t>matou</a:t>
            </a:r>
            <a:r>
              <a:rPr lang="en-CA" sz="1900" dirty="0">
                <a:solidFill>
                  <a:schemeClr val="tx1">
                    <a:alpha val="80000"/>
                  </a:schemeClr>
                </a:solidFill>
                <a:latin typeface="Segoe UI"/>
                <a:cs typeface="Segoe UI"/>
              </a:rPr>
              <a:t>, </a:t>
            </a:r>
            <a:r>
              <a:rPr lang="en-CA" sz="1900" dirty="0" err="1">
                <a:solidFill>
                  <a:schemeClr val="tx1">
                    <a:alpha val="80000"/>
                  </a:schemeClr>
                </a:solidFill>
                <a:latin typeface="Segoe UI"/>
                <a:cs typeface="Segoe UI"/>
              </a:rPr>
              <a:t>félin</a:t>
            </a:r>
            <a:r>
              <a:rPr lang="en-CA" sz="1900" dirty="0">
                <a:solidFill>
                  <a:schemeClr val="tx1">
                    <a:alpha val="80000"/>
                  </a:schemeClr>
                </a:solidFill>
                <a:latin typeface="Segoe UI"/>
                <a:cs typeface="Segoe UI"/>
              </a:rPr>
              <a:t>, or lynx.  Another example: </a:t>
            </a:r>
            <a:r>
              <a:rPr lang="en-CA" sz="1900" dirty="0" err="1">
                <a:solidFill>
                  <a:schemeClr val="tx1">
                    <a:alpha val="80000"/>
                  </a:schemeClr>
                </a:solidFill>
                <a:latin typeface="Segoe UI"/>
                <a:cs typeface="Segoe UI"/>
              </a:rPr>
              <a:t>relig</a:t>
            </a:r>
            <a:r>
              <a:rPr lang="en-CA" sz="1900" dirty="0">
                <a:solidFill>
                  <a:schemeClr val="tx1">
                    <a:alpha val="80000"/>
                  </a:schemeClr>
                </a:solidFill>
                <a:latin typeface="Segoe UI"/>
                <a:cs typeface="Segoe UI"/>
              </a:rPr>
              <a:t>*: relig</a:t>
            </a:r>
            <a:r>
              <a:rPr lang="en-CA" sz="1900" dirty="0">
                <a:solidFill>
                  <a:srgbClr val="5D667E"/>
                </a:solidFill>
                <a:latin typeface="Segoe UI"/>
                <a:cs typeface="Segoe UI"/>
              </a:rPr>
              <a:t>ion</a:t>
            </a:r>
            <a:r>
              <a:rPr lang="en-CA" sz="1900" dirty="0">
                <a:solidFill>
                  <a:schemeClr val="tx1">
                    <a:alpha val="80000"/>
                  </a:schemeClr>
                </a:solidFill>
                <a:latin typeface="Segoe UI"/>
                <a:cs typeface="Segoe UI"/>
              </a:rPr>
              <a:t>, relig</a:t>
            </a:r>
            <a:r>
              <a:rPr lang="en-CA" sz="1900" dirty="0">
                <a:solidFill>
                  <a:srgbClr val="5D667E">
                    <a:alpha val="80000"/>
                  </a:srgbClr>
                </a:solidFill>
                <a:latin typeface="Segoe UI"/>
                <a:cs typeface="Segoe UI"/>
              </a:rPr>
              <a:t>ions</a:t>
            </a:r>
            <a:r>
              <a:rPr lang="en-CA" sz="1900" dirty="0">
                <a:solidFill>
                  <a:schemeClr val="tx1">
                    <a:alpha val="80000"/>
                  </a:schemeClr>
                </a:solidFill>
                <a:latin typeface="Segoe UI"/>
                <a:cs typeface="Segoe UI"/>
              </a:rPr>
              <a:t>, </a:t>
            </a:r>
            <a:r>
              <a:rPr lang="en-CA" sz="1900" i="1" dirty="0" err="1">
                <a:solidFill>
                  <a:schemeClr val="tx1">
                    <a:alpha val="80000"/>
                  </a:schemeClr>
                </a:solidFill>
                <a:latin typeface="Segoe UI"/>
                <a:cs typeface="Segoe UI"/>
              </a:rPr>
              <a:t>relig</a:t>
            </a:r>
            <a:r>
              <a:rPr lang="en-CA" sz="1900" i="1" dirty="0" err="1">
                <a:solidFill>
                  <a:srgbClr val="5D667E">
                    <a:alpha val="80000"/>
                  </a:srgbClr>
                </a:solidFill>
                <a:latin typeface="Segoe UI"/>
                <a:cs typeface="Segoe UI"/>
              </a:rPr>
              <a:t>are</a:t>
            </a:r>
            <a:r>
              <a:rPr lang="en-CA" sz="1900" dirty="0">
                <a:solidFill>
                  <a:schemeClr val="tx1">
                    <a:alpha val="80000"/>
                  </a:schemeClr>
                </a:solidFill>
                <a:latin typeface="Segoe UI"/>
                <a:cs typeface="Segoe UI"/>
              </a:rPr>
              <a:t>, relig</a:t>
            </a:r>
            <a:r>
              <a:rPr lang="en-CA" sz="1900" dirty="0">
                <a:solidFill>
                  <a:srgbClr val="5D667E">
                    <a:alpha val="80000"/>
                  </a:srgbClr>
                </a:solidFill>
                <a:latin typeface="Segoe UI"/>
                <a:cs typeface="Segoe UI"/>
              </a:rPr>
              <a:t>ious</a:t>
            </a:r>
            <a:r>
              <a:rPr lang="en-CA" sz="1900" dirty="0">
                <a:solidFill>
                  <a:schemeClr val="tx1">
                    <a:alpha val="80000"/>
                  </a:schemeClr>
                </a:solidFill>
                <a:latin typeface="Segoe UI"/>
                <a:cs typeface="Segoe UI"/>
              </a:rPr>
              <a:t>, relig</a:t>
            </a:r>
            <a:r>
              <a:rPr lang="en-CA" sz="1900" dirty="0">
                <a:solidFill>
                  <a:srgbClr val="5D667E">
                    <a:alpha val="80000"/>
                  </a:srgbClr>
                </a:solidFill>
                <a:latin typeface="Segoe UI"/>
                <a:cs typeface="Segoe UI"/>
              </a:rPr>
              <a:t>ieux</a:t>
            </a:r>
            <a:r>
              <a:rPr lang="en-CA" sz="1900" dirty="0">
                <a:solidFill>
                  <a:schemeClr val="tx1">
                    <a:alpha val="80000"/>
                  </a:schemeClr>
                </a:solidFill>
                <a:latin typeface="Segoe UI"/>
                <a:cs typeface="Segoe UI"/>
              </a:rPr>
              <a:t>, relig</a:t>
            </a:r>
            <a:r>
              <a:rPr lang="en-CA" sz="1900" dirty="0">
                <a:solidFill>
                  <a:srgbClr val="5D667E">
                    <a:alpha val="80000"/>
                  </a:srgbClr>
                </a:solidFill>
                <a:latin typeface="Segoe UI"/>
                <a:cs typeface="Segoe UI"/>
              </a:rPr>
              <a:t>ieuse</a:t>
            </a:r>
            <a:r>
              <a:rPr lang="en-CA" sz="1900" dirty="0">
                <a:solidFill>
                  <a:schemeClr val="tx1">
                    <a:alpha val="80000"/>
                  </a:schemeClr>
                </a:solidFill>
                <a:latin typeface="Segoe UI"/>
                <a:cs typeface="Segoe UI"/>
              </a:rPr>
              <a:t>.</a:t>
            </a:r>
          </a:p>
          <a:p>
            <a:pPr marL="0" lvl="1" indent="0">
              <a:spcBef>
                <a:spcPts val="700"/>
              </a:spcBef>
              <a:buClr>
                <a:schemeClr val="accent2"/>
              </a:buClr>
              <a:buSzPct val="60000"/>
              <a:buNone/>
            </a:pPr>
            <a:endParaRPr lang="en-CA" sz="1900" dirty="0">
              <a:solidFill>
                <a:schemeClr val="tx1">
                  <a:alpha val="80000"/>
                </a:schemeClr>
              </a:solidFill>
              <a:latin typeface="Segoe UI" panose="020B0502040204020203" pitchFamily="34" charset="0"/>
              <a:cs typeface="Segoe UI" panose="020B0502040204020203" pitchFamily="34" charset="0"/>
            </a:endParaRPr>
          </a:p>
          <a:p>
            <a:endParaRPr lang="en-CA" sz="19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11945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831AB2F-0E69-DAFD-315C-E3E008AB2F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476D56-AC7C-62A3-5447-F746214724DC}"/>
              </a:ext>
            </a:extLst>
          </p:cNvPr>
          <p:cNvSpPr>
            <a:spLocks noGrp="1"/>
          </p:cNvSpPr>
          <p:nvPr>
            <p:ph idx="1"/>
          </p:nvPr>
        </p:nvSpPr>
        <p:spPr>
          <a:xfrm>
            <a:off x="1508369" y="1664677"/>
            <a:ext cx="9276861" cy="4316631"/>
          </a:xfrm>
        </p:spPr>
        <p:txBody>
          <a:bodyPr anchor="t">
            <a:normAutofit/>
          </a:bodyPr>
          <a:lstStyle/>
          <a:p>
            <a:pPr marL="0" lvl="1" indent="0" algn="ctr">
              <a:spcBef>
                <a:spcPts val="700"/>
              </a:spcBef>
              <a:buClr>
                <a:schemeClr val="accent2"/>
              </a:buClr>
              <a:buSzPct val="60000"/>
              <a:buNone/>
            </a:pPr>
            <a:endParaRPr lang="en-CA" sz="1600" dirty="0">
              <a:latin typeface="Segoe UI" panose="020B0502040204020203" pitchFamily="34" charset="0"/>
              <a:cs typeface="Segoe UI" panose="020B0502040204020203" pitchFamily="34" charset="0"/>
            </a:endParaRPr>
          </a:p>
          <a:p>
            <a:pPr algn="ctr"/>
            <a:endParaRPr lang="en-CA" sz="1600" dirty="0"/>
          </a:p>
        </p:txBody>
      </p:sp>
      <p:sp>
        <p:nvSpPr>
          <p:cNvPr id="8" name="Rectangle 7">
            <a:extLst>
              <a:ext uri="{FF2B5EF4-FFF2-40B4-BE49-F238E27FC236}">
                <a16:creationId xmlns:a16="http://schemas.microsoft.com/office/drawing/2014/main" id="{4DC27D46-E801-B0E2-E627-86962A429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C2722C-DCA6-01BE-5866-0ADFB673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897382"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hlinkClick r:id="rId2"/>
            <a:extLst>
              <a:ext uri="{FF2B5EF4-FFF2-40B4-BE49-F238E27FC236}">
                <a16:creationId xmlns:a16="http://schemas.microsoft.com/office/drawing/2014/main" id="{6A3C2E36-D2E4-CF1E-B359-D25AA8023719}"/>
              </a:ext>
            </a:extLst>
          </p:cNvPr>
          <p:cNvPicPr>
            <a:picLocks noChangeAspect="1"/>
          </p:cNvPicPr>
          <p:nvPr/>
        </p:nvPicPr>
        <p:blipFill>
          <a:blip r:embed="rId3"/>
          <a:stretch>
            <a:fillRect/>
          </a:stretch>
        </p:blipFill>
        <p:spPr>
          <a:xfrm>
            <a:off x="3384026" y="144517"/>
            <a:ext cx="5525546" cy="6568966"/>
          </a:xfrm>
          <a:prstGeom prst="rect">
            <a:avLst/>
          </a:prstGeom>
        </p:spPr>
      </p:pic>
    </p:spTree>
    <p:extLst>
      <p:ext uri="{BB962C8B-B14F-4D97-AF65-F5344CB8AC3E}">
        <p14:creationId xmlns:p14="http://schemas.microsoft.com/office/powerpoint/2010/main" val="2546529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6762AF86-A572-1478-8053-95ECB63F6E9C}"/>
              </a:ext>
            </a:extLst>
          </p:cNvPr>
          <p:cNvSpPr>
            <a:spLocks noGrp="1"/>
          </p:cNvSpPr>
          <p:nvPr>
            <p:ph type="title"/>
          </p:nvPr>
        </p:nvSpPr>
        <p:spPr>
          <a:xfrm>
            <a:off x="3880430" y="583345"/>
            <a:ext cx="7160357" cy="4164820"/>
          </a:xfrm>
        </p:spPr>
        <p:txBody>
          <a:bodyPr vert="horz" lIns="91440" tIns="45720" rIns="91440" bIns="45720" rtlCol="0">
            <a:normAutofit/>
          </a:bodyPr>
          <a:lstStyle/>
          <a:p>
            <a:pPr algn="r"/>
            <a:r>
              <a:rPr lang="en-US" sz="8000" kern="1200">
                <a:solidFill>
                  <a:srgbClr val="FFFFFF"/>
                </a:solidFill>
                <a:latin typeface="+mj-lt"/>
                <a:ea typeface="+mj-ea"/>
                <a:cs typeface="+mj-cs"/>
              </a:rPr>
              <a:t>Sofia</a:t>
            </a:r>
          </a:p>
        </p:txBody>
      </p:sp>
      <p:sp>
        <p:nvSpPr>
          <p:cNvPr id="3" name="Text Placeholder 2">
            <a:extLst>
              <a:ext uri="{FF2B5EF4-FFF2-40B4-BE49-F238E27FC236}">
                <a16:creationId xmlns:a16="http://schemas.microsoft.com/office/drawing/2014/main" id="{5AF5411D-CBEA-0BEC-48E0-EEF7ABDC7870}"/>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8247960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70F606-DE13-F51C-B6E5-8B561FC9D48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9E29B5-DD8D-8A2B-CDE2-5886F41BB82F}"/>
              </a:ext>
            </a:extLst>
          </p:cNvPr>
          <p:cNvSpPr>
            <a:spLocks noGrp="1"/>
          </p:cNvSpPr>
          <p:nvPr>
            <p:ph idx="1"/>
          </p:nvPr>
        </p:nvSpPr>
        <p:spPr>
          <a:xfrm>
            <a:off x="1508369" y="1664677"/>
            <a:ext cx="9276861" cy="4316631"/>
          </a:xfrm>
        </p:spPr>
        <p:txBody>
          <a:bodyPr anchor="t">
            <a:normAutofit/>
          </a:bodyPr>
          <a:lstStyle/>
          <a:p>
            <a:pPr marL="0" lvl="1" indent="0" algn="ctr">
              <a:spcBef>
                <a:spcPts val="700"/>
              </a:spcBef>
              <a:buClr>
                <a:schemeClr val="accent2"/>
              </a:buClr>
              <a:buSzPct val="60000"/>
              <a:buNone/>
            </a:pPr>
            <a:endParaRPr lang="en-CA" sz="1600">
              <a:latin typeface="Segoe UI" panose="020B0502040204020203" pitchFamily="34" charset="0"/>
              <a:cs typeface="Segoe UI" panose="020B0502040204020203" pitchFamily="34" charset="0"/>
            </a:endParaRPr>
          </a:p>
          <a:p>
            <a:pPr algn="ctr"/>
            <a:endParaRPr lang="en-CA" sz="1600" dirty="0"/>
          </a:p>
        </p:txBody>
      </p:sp>
      <p:sp>
        <p:nvSpPr>
          <p:cNvPr id="8" name="Rectangle 7">
            <a:extLst>
              <a:ext uri="{FF2B5EF4-FFF2-40B4-BE49-F238E27FC236}">
                <a16:creationId xmlns:a16="http://schemas.microsoft.com/office/drawing/2014/main" id="{852618A1-32D8-9284-5DF7-E2D7A8AE35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5096A6E-1D05-F9CD-D252-09EE4254C6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897382"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2A9A224-E8EC-C18A-F247-693EDB0A2A9E}"/>
              </a:ext>
            </a:extLst>
          </p:cNvPr>
          <p:cNvPicPr>
            <a:picLocks noChangeAspect="1"/>
          </p:cNvPicPr>
          <p:nvPr/>
        </p:nvPicPr>
        <p:blipFill>
          <a:blip r:embed="rId2"/>
          <a:stretch>
            <a:fillRect/>
          </a:stretch>
        </p:blipFill>
        <p:spPr>
          <a:xfrm>
            <a:off x="1508369" y="233855"/>
            <a:ext cx="8779845" cy="6390290"/>
          </a:xfrm>
          <a:prstGeom prst="rect">
            <a:avLst/>
          </a:prstGeom>
        </p:spPr>
      </p:pic>
      <p:sp>
        <p:nvSpPr>
          <p:cNvPr id="6" name="Rectangle: Rounded Corners 5">
            <a:extLst>
              <a:ext uri="{FF2B5EF4-FFF2-40B4-BE49-F238E27FC236}">
                <a16:creationId xmlns:a16="http://schemas.microsoft.com/office/drawing/2014/main" id="{9B69F61E-77D6-0B76-5DC7-5B03AE4B2713}"/>
              </a:ext>
            </a:extLst>
          </p:cNvPr>
          <p:cNvSpPr/>
          <p:nvPr/>
        </p:nvSpPr>
        <p:spPr>
          <a:xfrm>
            <a:off x="8523890" y="3216165"/>
            <a:ext cx="756744" cy="212835"/>
          </a:xfrm>
          <a:prstGeom prst="roundRect">
            <a:avLst/>
          </a:prstGeom>
          <a:noFill/>
          <a:ln w="76200">
            <a:solidFill>
              <a:srgbClr val="5D66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9" name="Picture 8">
            <a:extLst>
              <a:ext uri="{FF2B5EF4-FFF2-40B4-BE49-F238E27FC236}">
                <a16:creationId xmlns:a16="http://schemas.microsoft.com/office/drawing/2014/main" id="{D1244D7A-F899-799B-0BB6-20A24CCC1431}"/>
              </a:ext>
            </a:extLst>
          </p:cNvPr>
          <p:cNvPicPr>
            <a:picLocks noChangeAspect="1"/>
          </p:cNvPicPr>
          <p:nvPr/>
        </p:nvPicPr>
        <p:blipFill>
          <a:blip r:embed="rId3"/>
          <a:stretch>
            <a:fillRect/>
          </a:stretch>
        </p:blipFill>
        <p:spPr>
          <a:xfrm>
            <a:off x="537820" y="656000"/>
            <a:ext cx="7986070" cy="5792095"/>
          </a:xfrm>
          <a:prstGeom prst="rect">
            <a:avLst/>
          </a:prstGeom>
        </p:spPr>
      </p:pic>
    </p:spTree>
    <p:extLst>
      <p:ext uri="{BB962C8B-B14F-4D97-AF65-F5344CB8AC3E}">
        <p14:creationId xmlns:p14="http://schemas.microsoft.com/office/powerpoint/2010/main" val="2413645487"/>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4B3C0BF2-CAC0-46EC-8F06-85078607DE78}"/>
              </a:ext>
            </a:extLst>
          </p:cNvPr>
          <p:cNvSpPr>
            <a:spLocks noGrp="1"/>
          </p:cNvSpPr>
          <p:nvPr>
            <p:ph type="title"/>
          </p:nvPr>
        </p:nvSpPr>
        <p:spPr>
          <a:xfrm>
            <a:off x="3880430" y="583345"/>
            <a:ext cx="7160357" cy="4164820"/>
          </a:xfrm>
        </p:spPr>
        <p:txBody>
          <a:bodyPr vert="horz" lIns="91440" tIns="45720" rIns="91440" bIns="45720" rtlCol="0">
            <a:normAutofit/>
          </a:bodyPr>
          <a:lstStyle/>
          <a:p>
            <a:pPr algn="r"/>
            <a:r>
              <a:rPr lang="en-US" sz="8000" kern="1200">
                <a:solidFill>
                  <a:srgbClr val="FFFFFF"/>
                </a:solidFill>
                <a:latin typeface="+mj-lt"/>
                <a:ea typeface="+mj-ea"/>
                <a:cs typeface="+mj-cs"/>
              </a:rPr>
              <a:t>Interlibrary loans</a:t>
            </a:r>
          </a:p>
        </p:txBody>
      </p:sp>
      <p:sp>
        <p:nvSpPr>
          <p:cNvPr id="3" name="Text Placeholder 2">
            <a:extLst>
              <a:ext uri="{FF2B5EF4-FFF2-40B4-BE49-F238E27FC236}">
                <a16:creationId xmlns:a16="http://schemas.microsoft.com/office/drawing/2014/main" id="{8658FC97-5888-8FEF-0D06-46596BD97678}"/>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277235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83895-55F0-7270-2195-398C2F35D19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8DC8ABE-6D3A-7B57-3383-09DE5F688386}"/>
              </a:ext>
              <a:ext uri="{C183D7F6-B498-43B3-948B-1728B52AA6E4}">
                <adec:decorative xmlns:adec="http://schemas.microsoft.com/office/drawing/2017/decorative" val="1"/>
              </a:ext>
            </a:extLst>
          </p:cNvPr>
          <p:cNvSpPr>
            <a:spLocks noGrp="1"/>
          </p:cNvSpPr>
          <p:nvPr>
            <p:ph type="title"/>
          </p:nvPr>
        </p:nvSpPr>
        <p:spPr>
          <a:xfrm>
            <a:off x="388406" y="667393"/>
            <a:ext cx="11397447" cy="654400"/>
          </a:xfrm>
        </p:spPr>
        <p:txBody>
          <a:bodyPr>
            <a:normAutofit fontScale="90000"/>
          </a:bodyPr>
          <a:lstStyle/>
          <a:p>
            <a:r>
              <a:rPr lang="en-US" altLang="en-US"/>
              <a:t>How to place an interlibrary loan request</a:t>
            </a:r>
            <a:endParaRPr lang="en-CA"/>
          </a:p>
        </p:txBody>
      </p:sp>
      <p:pic>
        <p:nvPicPr>
          <p:cNvPr id="8" name="Picture 7">
            <a:extLst>
              <a:ext uri="{FF2B5EF4-FFF2-40B4-BE49-F238E27FC236}">
                <a16:creationId xmlns:a16="http://schemas.microsoft.com/office/drawing/2014/main" id="{4F7F561B-19BA-9D10-1692-2A661682FF72}"/>
              </a:ext>
            </a:extLst>
          </p:cNvPr>
          <p:cNvPicPr>
            <a:picLocks noChangeAspect="1"/>
          </p:cNvPicPr>
          <p:nvPr/>
        </p:nvPicPr>
        <p:blipFill rotWithShape="1">
          <a:blip r:embed="rId3"/>
          <a:srcRect b="26959"/>
          <a:stretch/>
        </p:blipFill>
        <p:spPr>
          <a:xfrm>
            <a:off x="8887905" y="1359521"/>
            <a:ext cx="3209778" cy="2736304"/>
          </a:xfrm>
          <a:prstGeom prst="rect">
            <a:avLst/>
          </a:prstGeom>
        </p:spPr>
      </p:pic>
      <p:cxnSp>
        <p:nvCxnSpPr>
          <p:cNvPr id="3" name="Straight Arrow Connector 2">
            <a:extLst>
              <a:ext uri="{FF2B5EF4-FFF2-40B4-BE49-F238E27FC236}">
                <a16:creationId xmlns:a16="http://schemas.microsoft.com/office/drawing/2014/main" id="{F6E86056-3390-0848-AB96-C10C4C436A85}"/>
              </a:ext>
              <a:ext uri="{C183D7F6-B498-43B3-948B-1728B52AA6E4}">
                <adec:decorative xmlns:adec="http://schemas.microsoft.com/office/drawing/2017/decorative" val="1"/>
              </a:ext>
            </a:extLst>
          </p:cNvPr>
          <p:cNvCxnSpPr/>
          <p:nvPr/>
        </p:nvCxnSpPr>
        <p:spPr bwMode="auto">
          <a:xfrm flipV="1">
            <a:off x="8194590" y="3421811"/>
            <a:ext cx="1057276" cy="304800"/>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pic>
        <p:nvPicPr>
          <p:cNvPr id="4" name="Picture 3" descr="A screenshot of a computer&#10;&#10;AI-generated content may be incorrect.">
            <a:extLst>
              <a:ext uri="{FF2B5EF4-FFF2-40B4-BE49-F238E27FC236}">
                <a16:creationId xmlns:a16="http://schemas.microsoft.com/office/drawing/2014/main" id="{26AEDE07-A253-C78E-36ED-1F3C52968ABE}"/>
              </a:ext>
            </a:extLst>
          </p:cNvPr>
          <p:cNvPicPr>
            <a:picLocks noChangeAspect="1"/>
          </p:cNvPicPr>
          <p:nvPr/>
        </p:nvPicPr>
        <p:blipFill>
          <a:blip r:embed="rId4"/>
          <a:stretch>
            <a:fillRect/>
          </a:stretch>
        </p:blipFill>
        <p:spPr>
          <a:xfrm>
            <a:off x="127448" y="1333963"/>
            <a:ext cx="11937104" cy="3362984"/>
          </a:xfrm>
          <a:prstGeom prst="rect">
            <a:avLst/>
          </a:prstGeom>
        </p:spPr>
      </p:pic>
      <p:cxnSp>
        <p:nvCxnSpPr>
          <p:cNvPr id="6" name="Straight Arrow Connector 5">
            <a:extLst>
              <a:ext uri="{FF2B5EF4-FFF2-40B4-BE49-F238E27FC236}">
                <a16:creationId xmlns:a16="http://schemas.microsoft.com/office/drawing/2014/main" id="{57F9D5CE-A8CF-61CF-DD66-492383EBD8BF}"/>
              </a:ext>
              <a:ext uri="{C183D7F6-B498-43B3-948B-1728B52AA6E4}">
                <adec:decorative xmlns:adec="http://schemas.microsoft.com/office/drawing/2017/decorative" val="1"/>
              </a:ext>
            </a:extLst>
          </p:cNvPr>
          <p:cNvCxnSpPr>
            <a:cxnSpLocks/>
          </p:cNvCxnSpPr>
          <p:nvPr/>
        </p:nvCxnSpPr>
        <p:spPr bwMode="auto">
          <a:xfrm flipV="1">
            <a:off x="8194590" y="3985027"/>
            <a:ext cx="1139642" cy="122968"/>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spTree>
    <p:extLst>
      <p:ext uri="{BB962C8B-B14F-4D97-AF65-F5344CB8AC3E}">
        <p14:creationId xmlns:p14="http://schemas.microsoft.com/office/powerpoint/2010/main" val="17707381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722BA9-24AE-DCFD-4850-0C46D5A8A7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455C39-03D2-837F-00D3-7ED51DAFEDC8}"/>
              </a:ext>
            </a:extLst>
          </p:cNvPr>
          <p:cNvSpPr>
            <a:spLocks noGrp="1"/>
          </p:cNvSpPr>
          <p:nvPr>
            <p:ph type="title"/>
          </p:nvPr>
        </p:nvSpPr>
        <p:spPr>
          <a:xfrm>
            <a:off x="7720781" y="1320127"/>
            <a:ext cx="3633019" cy="3049920"/>
          </a:xfrm>
        </p:spPr>
        <p:txBody>
          <a:bodyPr vert="horz" lIns="91440" tIns="45720" rIns="91440" bIns="45720" rtlCol="0" anchor="t">
            <a:normAutofit/>
          </a:bodyPr>
          <a:lstStyle/>
          <a:p>
            <a:r>
              <a:rPr lang="en-US" altLang="en-US" sz="3600" kern="1200">
                <a:solidFill>
                  <a:schemeClr val="tx1"/>
                </a:solidFill>
                <a:latin typeface="+mj-lt"/>
                <a:ea typeface="+mj-ea"/>
                <a:cs typeface="+mj-cs"/>
              </a:rPr>
              <a:t>How to place an interlibrary loan request</a:t>
            </a:r>
            <a:br>
              <a:rPr lang="en-US" sz="3600" kern="1200">
                <a:solidFill>
                  <a:schemeClr val="tx1"/>
                </a:solidFill>
                <a:latin typeface="+mj-lt"/>
                <a:ea typeface="+mj-ea"/>
                <a:cs typeface="+mj-cs"/>
              </a:rPr>
            </a:br>
            <a:endParaRPr lang="en-US" sz="3600" kern="1200">
              <a:solidFill>
                <a:schemeClr val="tx1"/>
              </a:solidFill>
              <a:latin typeface="+mj-lt"/>
              <a:ea typeface="+mj-ea"/>
              <a:cs typeface="+mj-cs"/>
            </a:endParaRPr>
          </a:p>
        </p:txBody>
      </p:sp>
      <p:pic>
        <p:nvPicPr>
          <p:cNvPr id="5" name="Picture 2" descr="A screenshot of a computer&#10;&#10;Description automatically generated with low confidence">
            <a:extLst>
              <a:ext uri="{FF2B5EF4-FFF2-40B4-BE49-F238E27FC236}">
                <a16:creationId xmlns:a16="http://schemas.microsoft.com/office/drawing/2014/main" id="{79C73DAD-2906-03A0-0C1C-53B6E7FE63E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82090" y="1031052"/>
            <a:ext cx="6400376" cy="4624271"/>
          </a:xfrm>
          <a:prstGeom prst="rect">
            <a:avLst/>
          </a:prstGeom>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7E0FE442-FDE7-03A0-48D0-17C4325DB2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8" name="Rectangle 17">
              <a:extLst>
                <a:ext uri="{FF2B5EF4-FFF2-40B4-BE49-F238E27FC236}">
                  <a16:creationId xmlns:a16="http://schemas.microsoft.com/office/drawing/2014/main" id="{45A187A5-6081-1B66-F1E9-CB90253CC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122D013-AC81-41D9-9EAC-40AF2594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505217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41BC4-7254-5DAA-4DAE-DA60A21B85D2}"/>
            </a:ext>
          </a:extLst>
        </p:cNvPr>
        <p:cNvGrpSpPr/>
        <p:nvPr/>
      </p:nvGrpSpPr>
      <p:grpSpPr>
        <a:xfrm>
          <a:off x="0" y="0"/>
          <a:ext cx="0" cy="0"/>
          <a:chOff x="0" y="0"/>
          <a:chExt cx="0" cy="0"/>
        </a:xfrm>
      </p:grpSpPr>
      <p:pic>
        <p:nvPicPr>
          <p:cNvPr id="5" name="Picture 5" descr="Screenshot of Sofia requests interface showing pending scan request">
            <a:extLst>
              <a:ext uri="{FF2B5EF4-FFF2-40B4-BE49-F238E27FC236}">
                <a16:creationId xmlns:a16="http://schemas.microsoft.com/office/drawing/2014/main" id="{163C3080-B783-1EA5-1492-707F64F44871}"/>
              </a:ext>
            </a:extLst>
          </p:cNvPr>
          <p:cNvPicPr>
            <a:picLocks noChangeAspect="1"/>
          </p:cNvPicPr>
          <p:nvPr/>
        </p:nvPicPr>
        <p:blipFill>
          <a:blip r:embed="rId3"/>
          <a:stretch>
            <a:fillRect/>
          </a:stretch>
        </p:blipFill>
        <p:spPr>
          <a:xfrm>
            <a:off x="489701" y="407539"/>
            <a:ext cx="9239090" cy="3959036"/>
          </a:xfrm>
          <a:prstGeom prst="rect">
            <a:avLst/>
          </a:prstGeom>
          <a:ln>
            <a:noFill/>
          </a:ln>
          <a:effectLst>
            <a:outerShdw blurRad="190500" algn="tl" rotWithShape="0">
              <a:srgbClr val="000000">
                <a:alpha val="70000"/>
              </a:srgbClr>
            </a:outerShdw>
          </a:effectLst>
        </p:spPr>
      </p:pic>
      <p:pic>
        <p:nvPicPr>
          <p:cNvPr id="3074" name="Picture 2" descr="A picture containing table&#10;&#10;Description automatically generated">
            <a:extLst>
              <a:ext uri="{FF2B5EF4-FFF2-40B4-BE49-F238E27FC236}">
                <a16:creationId xmlns:a16="http://schemas.microsoft.com/office/drawing/2014/main" id="{63702769-669E-B8F0-E550-8C0EA4770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9776" y="3212976"/>
            <a:ext cx="7449879" cy="274520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3961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8C9FBE-01A2-5718-5024-5D7723D6A199}"/>
              </a:ext>
            </a:extLst>
          </p:cNvPr>
          <p:cNvSpPr>
            <a:spLocks noGrp="1"/>
          </p:cNvSpPr>
          <p:nvPr>
            <p:ph type="title"/>
          </p:nvPr>
        </p:nvSpPr>
        <p:spPr>
          <a:xfrm>
            <a:off x="1245072" y="1289765"/>
            <a:ext cx="3651101" cy="4270963"/>
          </a:xfrm>
        </p:spPr>
        <p:txBody>
          <a:bodyPr anchor="ctr">
            <a:normAutofit/>
          </a:bodyPr>
          <a:lstStyle/>
          <a:p>
            <a:pPr algn="ctr"/>
            <a:r>
              <a:rPr lang="en-CA" sz="5600">
                <a:solidFill>
                  <a:srgbClr val="FFFFFF"/>
                </a:solidFill>
              </a:rPr>
              <a:t>Interlibrary Loans </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33CBF6DC-760C-E95E-2BE7-11953AB87B63}"/>
              </a:ext>
            </a:extLst>
          </p:cNvPr>
          <p:cNvSpPr>
            <a:spLocks noGrp="1"/>
          </p:cNvSpPr>
          <p:nvPr>
            <p:ph idx="1"/>
          </p:nvPr>
        </p:nvSpPr>
        <p:spPr>
          <a:xfrm>
            <a:off x="6297233" y="518400"/>
            <a:ext cx="4771607" cy="5837949"/>
          </a:xfrm>
        </p:spPr>
        <p:txBody>
          <a:bodyPr anchor="ctr">
            <a:normAutofit/>
          </a:bodyPr>
          <a:lstStyle/>
          <a:p>
            <a:r>
              <a:rPr lang="en-CA" sz="2000" dirty="0">
                <a:solidFill>
                  <a:schemeClr val="tx1">
                    <a:alpha val="80000"/>
                  </a:schemeClr>
                </a:solidFill>
              </a:rPr>
              <a:t>The Interlibrary Loans service is free and illimited. </a:t>
            </a:r>
          </a:p>
          <a:p>
            <a:endParaRPr lang="en-CA" sz="2000" dirty="0">
              <a:solidFill>
                <a:schemeClr val="tx1">
                  <a:alpha val="80000"/>
                </a:schemeClr>
              </a:solidFill>
            </a:endParaRPr>
          </a:p>
          <a:p>
            <a:r>
              <a:rPr lang="en-CA" sz="2000" dirty="0">
                <a:solidFill>
                  <a:schemeClr val="tx1">
                    <a:alpha val="80000"/>
                  </a:schemeClr>
                </a:solidFill>
              </a:rPr>
              <a:t>You will receive email notifications when your ILL request is available for pickup or download. </a:t>
            </a:r>
          </a:p>
          <a:p>
            <a:endParaRPr lang="en-CA" sz="2000" dirty="0">
              <a:solidFill>
                <a:schemeClr val="tx1">
                  <a:alpha val="80000"/>
                </a:schemeClr>
              </a:solidFill>
            </a:endParaRPr>
          </a:p>
          <a:p>
            <a:r>
              <a:rPr lang="en-CA" sz="2000" dirty="0">
                <a:solidFill>
                  <a:schemeClr val="tx1">
                    <a:alpha val="80000"/>
                  </a:schemeClr>
                </a:solidFill>
              </a:rPr>
              <a:t>Physical items can be picked up at the Circulation/Loans desks at either Vanier or Webster Library. </a:t>
            </a:r>
          </a:p>
          <a:p>
            <a:endParaRPr lang="en-CA" sz="2000" dirty="0">
              <a:solidFill>
                <a:schemeClr val="tx1">
                  <a:alpha val="80000"/>
                </a:schemeClr>
              </a:solidFill>
            </a:endParaRPr>
          </a:p>
          <a:p>
            <a:r>
              <a:rPr lang="en-CA" sz="2000" dirty="0">
                <a:solidFill>
                  <a:schemeClr val="tx1">
                    <a:alpha val="80000"/>
                  </a:schemeClr>
                </a:solidFill>
              </a:rPr>
              <a:t>ILLs can be borrowed for 6 weeks.</a:t>
            </a:r>
          </a:p>
          <a:p>
            <a:endParaRPr lang="en-CA" sz="2000" dirty="0">
              <a:solidFill>
                <a:schemeClr val="tx1">
                  <a:alpha val="80000"/>
                </a:schemeClr>
              </a:solidFill>
            </a:endParaRP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61426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5B173C4A-94D3-3D59-73E3-0EF7DD223B05}"/>
              </a:ext>
            </a:extLst>
          </p:cNvPr>
          <p:cNvSpPr>
            <a:spLocks noGrp="1"/>
          </p:cNvSpPr>
          <p:nvPr>
            <p:ph type="title"/>
          </p:nvPr>
        </p:nvSpPr>
        <p:spPr>
          <a:xfrm>
            <a:off x="3880430" y="583345"/>
            <a:ext cx="7160357" cy="4164820"/>
          </a:xfrm>
        </p:spPr>
        <p:txBody>
          <a:bodyPr vert="horz" lIns="91440" tIns="45720" rIns="91440" bIns="45720" rtlCol="0">
            <a:normAutofit/>
          </a:bodyPr>
          <a:lstStyle/>
          <a:p>
            <a:pPr algn="r"/>
            <a:r>
              <a:rPr lang="en-US" altLang="en-US" sz="8000" kern="1200">
                <a:solidFill>
                  <a:srgbClr val="FFFFFF"/>
                </a:solidFill>
                <a:latin typeface="+mj-lt"/>
                <a:ea typeface="+mj-ea"/>
                <a:cs typeface="+mj-cs"/>
              </a:rPr>
              <a:t>Chapter scan &amp; course reserves</a:t>
            </a:r>
            <a:endParaRPr lang="en-US" sz="8000" kern="1200">
              <a:solidFill>
                <a:srgbClr val="FFFFFF"/>
              </a:solidFill>
              <a:latin typeface="+mj-lt"/>
              <a:ea typeface="+mj-ea"/>
              <a:cs typeface="+mj-cs"/>
            </a:endParaRPr>
          </a:p>
        </p:txBody>
      </p:sp>
      <p:sp>
        <p:nvSpPr>
          <p:cNvPr id="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5" name="Straight Connector 1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421576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0F988-527B-3DA9-9308-0ECEC56121A8}"/>
            </a:ext>
          </a:extLst>
        </p:cNvPr>
        <p:cNvGrpSpPr/>
        <p:nvPr/>
      </p:nvGrpSpPr>
      <p:grpSpPr>
        <a:xfrm>
          <a:off x="0" y="0"/>
          <a:ext cx="0" cy="0"/>
          <a:chOff x="0" y="0"/>
          <a:chExt cx="0" cy="0"/>
        </a:xfrm>
      </p:grpSpPr>
      <p:pic>
        <p:nvPicPr>
          <p:cNvPr id="4" name="Picture 3" descr="A screenshot of a computer&#10;&#10;AI-generated content may be incorrect.">
            <a:extLst>
              <a:ext uri="{FF2B5EF4-FFF2-40B4-BE49-F238E27FC236}">
                <a16:creationId xmlns:a16="http://schemas.microsoft.com/office/drawing/2014/main" id="{C2DCA58F-1618-DE70-11ED-60C5BECE915D}"/>
              </a:ext>
            </a:extLst>
          </p:cNvPr>
          <p:cNvPicPr>
            <a:picLocks noChangeAspect="1"/>
          </p:cNvPicPr>
          <p:nvPr/>
        </p:nvPicPr>
        <p:blipFill>
          <a:blip r:embed="rId3"/>
          <a:stretch>
            <a:fillRect/>
          </a:stretch>
        </p:blipFill>
        <p:spPr>
          <a:xfrm>
            <a:off x="1343472" y="1196752"/>
            <a:ext cx="8280920" cy="5566488"/>
          </a:xfrm>
          <a:prstGeom prst="rect">
            <a:avLst/>
          </a:prstGeom>
          <a:ln>
            <a:noFill/>
          </a:ln>
          <a:effectLst>
            <a:outerShdw blurRad="190500" algn="tl" rotWithShape="0">
              <a:srgbClr val="000000">
                <a:alpha val="70000"/>
              </a:srgbClr>
            </a:outerShdw>
          </a:effectLst>
        </p:spPr>
      </p:pic>
      <p:cxnSp>
        <p:nvCxnSpPr>
          <p:cNvPr id="11" name="Straight Arrow Connector 10">
            <a:extLst>
              <a:ext uri="{FF2B5EF4-FFF2-40B4-BE49-F238E27FC236}">
                <a16:creationId xmlns:a16="http://schemas.microsoft.com/office/drawing/2014/main" id="{130F4028-A813-5653-1279-AD7E8D147D5C}"/>
              </a:ext>
              <a:ext uri="{C183D7F6-B498-43B3-948B-1728B52AA6E4}">
                <adec:decorative xmlns:adec="http://schemas.microsoft.com/office/drawing/2017/decorative" val="1"/>
              </a:ext>
            </a:extLst>
          </p:cNvPr>
          <p:cNvCxnSpPr/>
          <p:nvPr/>
        </p:nvCxnSpPr>
        <p:spPr bwMode="auto">
          <a:xfrm flipH="1">
            <a:off x="2567608" y="6525344"/>
            <a:ext cx="933448" cy="9524"/>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6" name="Title 1">
            <a:extLst>
              <a:ext uri="{FF2B5EF4-FFF2-40B4-BE49-F238E27FC236}">
                <a16:creationId xmlns:a16="http://schemas.microsoft.com/office/drawing/2014/main" id="{2D4339E7-DBBD-2EF7-265F-B6306A114929}"/>
              </a:ext>
              <a:ext uri="{C183D7F6-B498-43B3-948B-1728B52AA6E4}">
                <adec:decorative xmlns:adec="http://schemas.microsoft.com/office/drawing/2017/decorative" val="1"/>
              </a:ext>
            </a:extLst>
          </p:cNvPr>
          <p:cNvSpPr>
            <a:spLocks noGrp="1"/>
          </p:cNvSpPr>
          <p:nvPr>
            <p:ph type="title"/>
          </p:nvPr>
        </p:nvSpPr>
        <p:spPr>
          <a:xfrm>
            <a:off x="526630" y="449848"/>
            <a:ext cx="11397447" cy="399445"/>
          </a:xfrm>
        </p:spPr>
        <p:txBody>
          <a:bodyPr>
            <a:normAutofit fontScale="90000"/>
          </a:bodyPr>
          <a:lstStyle/>
          <a:p>
            <a:r>
              <a:rPr lang="en-US" altLang="en-US" dirty="0"/>
              <a:t>Chapter scan &amp; course reserves</a:t>
            </a:r>
            <a:endParaRPr lang="en-CA" dirty="0"/>
          </a:p>
        </p:txBody>
      </p:sp>
      <p:cxnSp>
        <p:nvCxnSpPr>
          <p:cNvPr id="9" name="Straight Arrow Connector 8">
            <a:extLst>
              <a:ext uri="{FF2B5EF4-FFF2-40B4-BE49-F238E27FC236}">
                <a16:creationId xmlns:a16="http://schemas.microsoft.com/office/drawing/2014/main" id="{ECDE1399-2652-701F-7B93-11E9E34B5A61}"/>
              </a:ext>
              <a:ext uri="{C183D7F6-B498-43B3-948B-1728B52AA6E4}">
                <adec:decorative xmlns:adec="http://schemas.microsoft.com/office/drawing/2017/decorative" val="1"/>
              </a:ext>
            </a:extLst>
          </p:cNvPr>
          <p:cNvCxnSpPr/>
          <p:nvPr/>
        </p:nvCxnSpPr>
        <p:spPr bwMode="auto">
          <a:xfrm flipV="1">
            <a:off x="6609729" y="2033972"/>
            <a:ext cx="1057276" cy="304800"/>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pic>
        <p:nvPicPr>
          <p:cNvPr id="12" name="Picture 11" descr="A red sign with white text&#10;&#10;AI-generated content may be incorrect.">
            <a:extLst>
              <a:ext uri="{FF2B5EF4-FFF2-40B4-BE49-F238E27FC236}">
                <a16:creationId xmlns:a16="http://schemas.microsoft.com/office/drawing/2014/main" id="{4BC11C5D-13DA-91EF-3E9F-8EE996613529}"/>
              </a:ext>
            </a:extLst>
          </p:cNvPr>
          <p:cNvPicPr>
            <a:picLocks noChangeAspect="1"/>
          </p:cNvPicPr>
          <p:nvPr/>
        </p:nvPicPr>
        <p:blipFill>
          <a:blip r:embed="rId4"/>
          <a:stretch>
            <a:fillRect/>
          </a:stretch>
        </p:blipFill>
        <p:spPr>
          <a:xfrm>
            <a:off x="9438052" y="1767272"/>
            <a:ext cx="2486025" cy="5334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8309863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971187B-59AA-BA7B-C658-5AE7D1B49717}"/>
              </a:ext>
            </a:extLst>
          </p:cNvPr>
          <p:cNvSpPr>
            <a:spLocks noGrp="1"/>
          </p:cNvSpPr>
          <p:nvPr>
            <p:ph type="title"/>
          </p:nvPr>
        </p:nvSpPr>
        <p:spPr>
          <a:xfrm>
            <a:off x="3880430" y="583345"/>
            <a:ext cx="7160357" cy="4164820"/>
          </a:xfrm>
        </p:spPr>
        <p:txBody>
          <a:bodyPr vert="horz" lIns="91440" tIns="45720" rIns="91440" bIns="45720" rtlCol="0">
            <a:normAutofit/>
          </a:bodyPr>
          <a:lstStyle/>
          <a:p>
            <a:pPr algn="r"/>
            <a:r>
              <a:rPr lang="en-US" sz="8000" kern="1200">
                <a:solidFill>
                  <a:srgbClr val="FFFFFF"/>
                </a:solidFill>
                <a:latin typeface="+mj-lt"/>
                <a:ea typeface="+mj-ea"/>
                <a:cs typeface="+mj-cs"/>
              </a:rPr>
              <a:t>E-journals via Sofia</a:t>
            </a:r>
          </a:p>
        </p:txBody>
      </p:sp>
      <p:sp>
        <p:nvSpPr>
          <p:cNvPr id="3" name="Text Placeholder 2">
            <a:extLst>
              <a:ext uri="{FF2B5EF4-FFF2-40B4-BE49-F238E27FC236}">
                <a16:creationId xmlns:a16="http://schemas.microsoft.com/office/drawing/2014/main" id="{B59F6FB2-0C9D-1727-1C38-B5677C32E683}"/>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791328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A978D-D1DE-F130-F3FB-6AF6BFDFC237}"/>
              </a:ext>
            </a:extLst>
          </p:cNvPr>
          <p:cNvSpPr>
            <a:spLocks noGrp="1"/>
          </p:cNvSpPr>
          <p:nvPr>
            <p:ph type="title"/>
          </p:nvPr>
        </p:nvSpPr>
        <p:spPr/>
        <p:txBody>
          <a:bodyPr/>
          <a:lstStyle/>
          <a:p>
            <a:r>
              <a:rPr lang="fr-CA" dirty="0"/>
              <a:t>E-</a:t>
            </a:r>
            <a:r>
              <a:rPr lang="fr-CA" dirty="0" err="1"/>
              <a:t>journals</a:t>
            </a:r>
            <a:r>
              <a:rPr lang="fr-CA" dirty="0"/>
              <a:t> via Sofia</a:t>
            </a:r>
            <a:endParaRPr lang="en-CA" dirty="0"/>
          </a:p>
        </p:txBody>
      </p:sp>
      <p:pic>
        <p:nvPicPr>
          <p:cNvPr id="5" name="Content Placeholder 4">
            <a:extLst>
              <a:ext uri="{FF2B5EF4-FFF2-40B4-BE49-F238E27FC236}">
                <a16:creationId xmlns:a16="http://schemas.microsoft.com/office/drawing/2014/main" id="{0CBAC3FD-6273-DCC4-BAEC-B54E9A5491CC}"/>
              </a:ext>
            </a:extLst>
          </p:cNvPr>
          <p:cNvPicPr>
            <a:picLocks noGrp="1" noChangeAspect="1"/>
          </p:cNvPicPr>
          <p:nvPr>
            <p:ph idx="1"/>
          </p:nvPr>
        </p:nvPicPr>
        <p:blipFill>
          <a:blip r:embed="rId3"/>
          <a:stretch>
            <a:fillRect/>
          </a:stretch>
        </p:blipFill>
        <p:spPr>
          <a:xfrm>
            <a:off x="709066" y="1690687"/>
            <a:ext cx="7814597" cy="4499097"/>
          </a:xfrm>
          <a:prstGeom prst="rect">
            <a:avLst/>
          </a:prstGeom>
        </p:spPr>
      </p:pic>
      <p:sp>
        <p:nvSpPr>
          <p:cNvPr id="6" name="Rectangle: Rounded Corners 5">
            <a:extLst>
              <a:ext uri="{FF2B5EF4-FFF2-40B4-BE49-F238E27FC236}">
                <a16:creationId xmlns:a16="http://schemas.microsoft.com/office/drawing/2014/main" id="{50B21C3E-F453-8940-C0F8-CB226A984970}"/>
              </a:ext>
            </a:extLst>
          </p:cNvPr>
          <p:cNvSpPr/>
          <p:nvPr/>
        </p:nvSpPr>
        <p:spPr>
          <a:xfrm>
            <a:off x="1148862" y="4087446"/>
            <a:ext cx="1297353" cy="328246"/>
          </a:xfrm>
          <a:prstGeom prst="round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D14B2C19-3199-E4A7-795E-5AD5C563EDDE}"/>
              </a:ext>
            </a:extLst>
          </p:cNvPr>
          <p:cNvPicPr>
            <a:picLocks noChangeAspect="1"/>
          </p:cNvPicPr>
          <p:nvPr/>
        </p:nvPicPr>
        <p:blipFill>
          <a:blip r:embed="rId4"/>
          <a:stretch>
            <a:fillRect/>
          </a:stretch>
        </p:blipFill>
        <p:spPr>
          <a:xfrm>
            <a:off x="2446215" y="2022437"/>
            <a:ext cx="7620392" cy="3835597"/>
          </a:xfrm>
          <a:prstGeom prst="rect">
            <a:avLst/>
          </a:prstGeom>
        </p:spPr>
      </p:pic>
      <p:pic>
        <p:nvPicPr>
          <p:cNvPr id="10" name="Picture 9">
            <a:extLst>
              <a:ext uri="{FF2B5EF4-FFF2-40B4-BE49-F238E27FC236}">
                <a16:creationId xmlns:a16="http://schemas.microsoft.com/office/drawing/2014/main" id="{13EDCEFD-4514-4190-A9F9-93B288528D24}"/>
              </a:ext>
            </a:extLst>
          </p:cNvPr>
          <p:cNvPicPr>
            <a:picLocks noChangeAspect="1"/>
          </p:cNvPicPr>
          <p:nvPr/>
        </p:nvPicPr>
        <p:blipFill>
          <a:blip r:embed="rId5"/>
          <a:stretch>
            <a:fillRect/>
          </a:stretch>
        </p:blipFill>
        <p:spPr>
          <a:xfrm>
            <a:off x="5543251" y="1822600"/>
            <a:ext cx="5810549" cy="3587934"/>
          </a:xfrm>
          <a:prstGeom prst="rect">
            <a:avLst/>
          </a:prstGeom>
        </p:spPr>
      </p:pic>
    </p:spTree>
    <p:extLst>
      <p:ext uri="{BB962C8B-B14F-4D97-AF65-F5344CB8AC3E}">
        <p14:creationId xmlns:p14="http://schemas.microsoft.com/office/powerpoint/2010/main" val="41623152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F5C07DAD-F5FF-D511-3B8D-5302D8B49BA2}"/>
              </a:ext>
            </a:extLst>
          </p:cNvPr>
          <p:cNvSpPr>
            <a:spLocks noGrp="1"/>
          </p:cNvSpPr>
          <p:nvPr>
            <p:ph type="title"/>
          </p:nvPr>
        </p:nvSpPr>
        <p:spPr>
          <a:xfrm>
            <a:off x="1188069" y="381935"/>
            <a:ext cx="4008583" cy="5974414"/>
          </a:xfrm>
        </p:spPr>
        <p:txBody>
          <a:bodyPr anchor="ctr">
            <a:normAutofit/>
          </a:bodyPr>
          <a:lstStyle/>
          <a:p>
            <a:r>
              <a:rPr lang="fr-CA" sz="8000" dirty="0">
                <a:solidFill>
                  <a:schemeClr val="bg1"/>
                </a:solidFill>
                <a:hlinkClick r:id="rId3">
                  <a:extLst>
                    <a:ext uri="{A12FA001-AC4F-418D-AE19-62706E023703}">
                      <ahyp:hlinkClr xmlns:ahyp="http://schemas.microsoft.com/office/drawing/2018/hyperlinkcolor" val="tx"/>
                    </a:ext>
                  </a:extLst>
                </a:hlinkClick>
              </a:rPr>
              <a:t>DOI</a:t>
            </a:r>
            <a:r>
              <a:rPr lang="fr-CA" sz="8000" dirty="0">
                <a:solidFill>
                  <a:srgbClr val="FFFFFF"/>
                </a:solidFill>
              </a:rPr>
              <a:t> </a:t>
            </a:r>
            <a:r>
              <a:rPr lang="fr-CA" sz="8000" dirty="0" err="1">
                <a:solidFill>
                  <a:srgbClr val="FFFFFF"/>
                </a:solidFill>
              </a:rPr>
              <a:t>example</a:t>
            </a:r>
            <a:endParaRPr lang="en-CA" sz="8000" dirty="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812928C5-7AC2-0C4D-FDBF-2755F728412E}"/>
              </a:ext>
            </a:extLst>
          </p:cNvPr>
          <p:cNvSpPr>
            <a:spLocks noGrp="1"/>
          </p:cNvSpPr>
          <p:nvPr>
            <p:ph idx="1"/>
          </p:nvPr>
        </p:nvSpPr>
        <p:spPr>
          <a:xfrm>
            <a:off x="6297233" y="518400"/>
            <a:ext cx="5288929" cy="5837949"/>
          </a:xfrm>
        </p:spPr>
        <p:txBody>
          <a:bodyPr anchor="ctr">
            <a:normAutofit/>
          </a:bodyPr>
          <a:lstStyle/>
          <a:p>
            <a:pPr marL="0" indent="0">
              <a:buNone/>
            </a:pPr>
            <a:r>
              <a:rPr lang="en-CA" sz="2000" dirty="0"/>
              <a:t>Høeg, Ida Marie, and Karin </a:t>
            </a:r>
            <a:r>
              <a:rPr lang="en-CA" sz="2000" dirty="0" err="1"/>
              <a:t>Jarnkvist</a:t>
            </a:r>
            <a:r>
              <a:rPr lang="en-CA" sz="2000" dirty="0"/>
              <a:t>. “Celebrating New Life - A Literature Review of Research on Birth Rites in Western Societies.” </a:t>
            </a:r>
            <a:r>
              <a:rPr lang="en-CA" sz="2000" i="1" dirty="0"/>
              <a:t>International Journal of Sociology and Social Policy</a:t>
            </a:r>
            <a:r>
              <a:rPr lang="en-CA" sz="2000" dirty="0"/>
              <a:t> 45, no. 7-8 (2025): 710–24. https://doi.org/10.1108/IJSSP-09-2024-0449</a:t>
            </a:r>
          </a:p>
          <a:p>
            <a:endParaRPr lang="en-CA" sz="20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37445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0E2820EF-109D-B22A-89BB-3B3824D5D880}"/>
              </a:ext>
            </a:extLst>
          </p:cNvPr>
          <p:cNvSpPr>
            <a:spLocks noGrp="1"/>
          </p:cNvSpPr>
          <p:nvPr>
            <p:ph type="title"/>
          </p:nvPr>
        </p:nvSpPr>
        <p:spPr>
          <a:xfrm>
            <a:off x="3880431" y="1688709"/>
            <a:ext cx="6481824" cy="3059456"/>
          </a:xfrm>
        </p:spPr>
        <p:txBody>
          <a:bodyPr vert="horz" lIns="91440" tIns="45720" rIns="91440" bIns="45720" rtlCol="0" anchor="t">
            <a:normAutofit/>
          </a:bodyPr>
          <a:lstStyle/>
          <a:p>
            <a:pPr algn="r"/>
            <a:r>
              <a:rPr lang="en-US" sz="8000" kern="1200" dirty="0">
                <a:solidFill>
                  <a:srgbClr val="FFFFFF"/>
                </a:solidFill>
                <a:latin typeface="+mj-lt"/>
                <a:ea typeface="+mj-ea"/>
                <a:cs typeface="+mj-cs"/>
              </a:rPr>
              <a:t>Databases</a:t>
            </a:r>
          </a:p>
        </p:txBody>
      </p:sp>
      <p:sp>
        <p:nvSpPr>
          <p:cNvPr id="3" name="Text Placeholder 2">
            <a:extLst>
              <a:ext uri="{FF2B5EF4-FFF2-40B4-BE49-F238E27FC236}">
                <a16:creationId xmlns:a16="http://schemas.microsoft.com/office/drawing/2014/main" id="{743CDDFE-8B73-9139-68DC-53765349CBCC}"/>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3000794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FBF32-9160-FF44-BC86-927534DE383C}"/>
              </a:ext>
            </a:extLst>
          </p:cNvPr>
          <p:cNvSpPr>
            <a:spLocks noGrp="1"/>
          </p:cNvSpPr>
          <p:nvPr>
            <p:ph type="title"/>
          </p:nvPr>
        </p:nvSpPr>
        <p:spPr/>
        <p:txBody>
          <a:bodyPr/>
          <a:lstStyle/>
          <a:p>
            <a:r>
              <a:rPr lang="fr-CA" dirty="0" err="1"/>
              <a:t>Databases</a:t>
            </a:r>
            <a:endParaRPr lang="en-CA" dirty="0"/>
          </a:p>
        </p:txBody>
      </p:sp>
      <p:pic>
        <p:nvPicPr>
          <p:cNvPr id="5" name="Content Placeholder 4">
            <a:extLst>
              <a:ext uri="{FF2B5EF4-FFF2-40B4-BE49-F238E27FC236}">
                <a16:creationId xmlns:a16="http://schemas.microsoft.com/office/drawing/2014/main" id="{D1BDD073-AD5F-C033-8219-FA2FEA1C75F6}"/>
              </a:ext>
            </a:extLst>
          </p:cNvPr>
          <p:cNvPicPr>
            <a:picLocks noGrp="1" noChangeAspect="1"/>
          </p:cNvPicPr>
          <p:nvPr>
            <p:ph idx="1"/>
          </p:nvPr>
        </p:nvPicPr>
        <p:blipFill>
          <a:blip r:embed="rId3"/>
          <a:stretch>
            <a:fillRect/>
          </a:stretch>
        </p:blipFill>
        <p:spPr>
          <a:xfrm>
            <a:off x="530497" y="1320800"/>
            <a:ext cx="6253688" cy="5103446"/>
          </a:xfrm>
          <a:prstGeom prst="rect">
            <a:avLst/>
          </a:prstGeom>
        </p:spPr>
      </p:pic>
      <p:sp>
        <p:nvSpPr>
          <p:cNvPr id="6" name="Rectangle: Rounded Corners 5">
            <a:extLst>
              <a:ext uri="{FF2B5EF4-FFF2-40B4-BE49-F238E27FC236}">
                <a16:creationId xmlns:a16="http://schemas.microsoft.com/office/drawing/2014/main" id="{D342E61A-E8C3-E0B5-4692-29DA0E7D524E}"/>
              </a:ext>
            </a:extLst>
          </p:cNvPr>
          <p:cNvSpPr/>
          <p:nvPr/>
        </p:nvSpPr>
        <p:spPr>
          <a:xfrm>
            <a:off x="617414" y="4009292"/>
            <a:ext cx="1117601" cy="898770"/>
          </a:xfrm>
          <a:prstGeom prst="round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8" name="Picture 7">
            <a:extLst>
              <a:ext uri="{FF2B5EF4-FFF2-40B4-BE49-F238E27FC236}">
                <a16:creationId xmlns:a16="http://schemas.microsoft.com/office/drawing/2014/main" id="{3DC3ED7F-5A29-3669-1465-BC518D79EF2F}"/>
              </a:ext>
            </a:extLst>
          </p:cNvPr>
          <p:cNvPicPr>
            <a:picLocks noChangeAspect="1"/>
          </p:cNvPicPr>
          <p:nvPr/>
        </p:nvPicPr>
        <p:blipFill>
          <a:blip r:embed="rId4"/>
          <a:stretch>
            <a:fillRect/>
          </a:stretch>
        </p:blipFill>
        <p:spPr>
          <a:xfrm>
            <a:off x="2456933" y="103554"/>
            <a:ext cx="5403436" cy="6650892"/>
          </a:xfrm>
          <a:prstGeom prst="rect">
            <a:avLst/>
          </a:prstGeom>
        </p:spPr>
      </p:pic>
      <p:pic>
        <p:nvPicPr>
          <p:cNvPr id="10" name="Picture 9">
            <a:extLst>
              <a:ext uri="{FF2B5EF4-FFF2-40B4-BE49-F238E27FC236}">
                <a16:creationId xmlns:a16="http://schemas.microsoft.com/office/drawing/2014/main" id="{F494A134-47D0-50C1-60B1-91F3A8E8E787}"/>
              </a:ext>
            </a:extLst>
          </p:cNvPr>
          <p:cNvPicPr>
            <a:picLocks noChangeAspect="1"/>
          </p:cNvPicPr>
          <p:nvPr/>
        </p:nvPicPr>
        <p:blipFill>
          <a:blip r:embed="rId5"/>
          <a:stretch>
            <a:fillRect/>
          </a:stretch>
        </p:blipFill>
        <p:spPr>
          <a:xfrm>
            <a:off x="5553991" y="207108"/>
            <a:ext cx="5799809" cy="6650892"/>
          </a:xfrm>
          <a:prstGeom prst="rect">
            <a:avLst/>
          </a:prstGeom>
        </p:spPr>
      </p:pic>
    </p:spTree>
    <p:extLst>
      <p:ext uri="{BB962C8B-B14F-4D97-AF65-F5344CB8AC3E}">
        <p14:creationId xmlns:p14="http://schemas.microsoft.com/office/powerpoint/2010/main" val="15443639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6">
            <a:extLst>
              <a:ext uri="{FF2B5EF4-FFF2-40B4-BE49-F238E27FC236}">
                <a16:creationId xmlns:a16="http://schemas.microsoft.com/office/drawing/2014/main" id="{1C9F8AA8-4941-C7DF-804B-093553D8D358}"/>
              </a:ext>
            </a:extLst>
          </p:cNvPr>
          <p:cNvSpPr txBox="1">
            <a:spLocks noGrp="1"/>
          </p:cNvSpPr>
          <p:nvPr>
            <p:ph type="title" idx="4294967295"/>
          </p:nvPr>
        </p:nvSpPr>
        <p:spPr>
          <a:xfrm>
            <a:off x="6392583" y="837769"/>
            <a:ext cx="4395340" cy="1716255"/>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defPPr>
              <a:defRPr lang="en-US"/>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defTabSz="914400" fontAlgn="auto">
              <a:spcAft>
                <a:spcPts val="0"/>
              </a:spcAft>
              <a:buClrTx/>
              <a:buSzTx/>
              <a:tabLst/>
              <a:defRPr/>
            </a:pPr>
            <a:r>
              <a:rPr kumimoji="0" lang="en-US" sz="5200" b="0" u="none" strike="noStrike" kern="1200" spc="0" normalizeH="0" noProof="0" dirty="0">
                <a:ln>
                  <a:noFill/>
                </a:ln>
                <a:solidFill>
                  <a:schemeClr val="tx1"/>
                </a:solidFill>
                <a:effectLst/>
                <a:uLnTx/>
                <a:uFillTx/>
                <a:latin typeface="+mj-lt"/>
                <a:ea typeface="+mj-ea"/>
                <a:cs typeface="+mj-cs"/>
              </a:rPr>
              <a:t>The peer-review process</a:t>
            </a:r>
          </a:p>
        </p:txBody>
      </p:sp>
      <p:sp>
        <p:nvSpPr>
          <p:cNvPr id="31" name="Rectangle 3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screen capture of a Twitter post. Image shows three lego characters. The text reads:&#10;Peer 1: Brillian! Accept with no changes;&#10;Peer 2: Groundbreaking! Accept with no changes;&#10;Peer 3: Reject.">
            <a:extLst>
              <a:ext uri="{FF2B5EF4-FFF2-40B4-BE49-F238E27FC236}">
                <a16:creationId xmlns:a16="http://schemas.microsoft.com/office/drawing/2014/main" id="{5F73482D-D970-002C-A462-43E7C14AD05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79143" y="837769"/>
            <a:ext cx="5221625" cy="5182462"/>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EBD924B2-C6EF-E74D-35AA-67D73564C9DC}"/>
              </a:ext>
            </a:extLst>
          </p:cNvPr>
          <p:cNvSpPr txBox="1"/>
          <p:nvPr/>
        </p:nvSpPr>
        <p:spPr>
          <a:xfrm>
            <a:off x="6264167" y="4204138"/>
            <a:ext cx="5042852" cy="2152211"/>
          </a:xfrm>
          <a:prstGeom prst="rect">
            <a:avLst/>
          </a:prstGeom>
        </p:spPr>
        <p:txBody>
          <a:bodyPr vert="horz" lIns="91440" tIns="45720" rIns="91440" bIns="45720" rtlCol="0" anchor="t">
            <a:normAutofit/>
          </a:bodyPr>
          <a:lstStyle/>
          <a:p>
            <a:pPr>
              <a:lnSpc>
                <a:spcPct val="90000"/>
              </a:lnSpc>
              <a:spcAft>
                <a:spcPts val="600"/>
              </a:spcAft>
              <a:buSzPct val="80000"/>
            </a:pPr>
            <a:r>
              <a:rPr lang="en-US" sz="2000" dirty="0">
                <a:solidFill>
                  <a:schemeClr val="tx1">
                    <a:alpha val="80000"/>
                  </a:schemeClr>
                </a:solidFill>
              </a:rPr>
              <a:t>Image source: Yates, D. [@LegoAcademics]. (2014, August 12). </a:t>
            </a:r>
            <a:r>
              <a:rPr lang="en-US" sz="2000" i="1" dirty="0">
                <a:solidFill>
                  <a:schemeClr val="tx1">
                    <a:alpha val="80000"/>
                  </a:schemeClr>
                </a:solidFill>
              </a:rPr>
              <a:t>Peer 1: Brillant! Accept with no changes; Peer 2: Groundbreaking! Accept with no changes; Peer 3: Reject.</a:t>
            </a:r>
            <a:r>
              <a:rPr lang="en-US" sz="2000" dirty="0">
                <a:solidFill>
                  <a:schemeClr val="tx1">
                    <a:alpha val="80000"/>
                  </a:schemeClr>
                </a:solidFill>
              </a:rPr>
              <a:t> [Tweet]. Twitter. https://twitter.com/LegoAcademics/status/499205005468262400/photo/1</a:t>
            </a:r>
          </a:p>
          <a:p>
            <a:pPr indent="-228600">
              <a:lnSpc>
                <a:spcPct val="90000"/>
              </a:lnSpc>
              <a:spcAft>
                <a:spcPts val="600"/>
              </a:spcAft>
              <a:buSzPct val="80000"/>
              <a:buFont typeface="Arial" panose="020B0604020202020204" pitchFamily="34" charset="0"/>
              <a:buChar char="•"/>
            </a:pPr>
            <a:endParaRPr lang="en-US" sz="2000" dirty="0">
              <a:solidFill>
                <a:schemeClr val="tx1">
                  <a:alpha val="80000"/>
                </a:schemeClr>
              </a:solidFill>
            </a:endParaRPr>
          </a:p>
        </p:txBody>
      </p:sp>
      <p:cxnSp>
        <p:nvCxnSpPr>
          <p:cNvPr id="32" name="Straight Connector 31">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19657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575A102-D95D-4D6E-8F1B-49EED0AEC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B25ADCB-9764-BA4A-036F-F7076065FCE8}"/>
              </a:ext>
            </a:extLst>
          </p:cNvPr>
          <p:cNvSpPr>
            <a:spLocks noGrp="1"/>
          </p:cNvSpPr>
          <p:nvPr>
            <p:ph type="title"/>
          </p:nvPr>
        </p:nvSpPr>
        <p:spPr>
          <a:xfrm>
            <a:off x="793159" y="1377146"/>
            <a:ext cx="4076460" cy="3626217"/>
          </a:xfrm>
        </p:spPr>
        <p:txBody>
          <a:bodyPr vert="horz" lIns="91440" tIns="45720" rIns="91440" bIns="45720" rtlCol="0" anchor="b">
            <a:normAutofit/>
          </a:bodyPr>
          <a:lstStyle/>
          <a:p>
            <a:pPr algn="r"/>
            <a:r>
              <a:rPr lang="en-US" sz="7400" kern="1200" dirty="0">
                <a:solidFill>
                  <a:schemeClr val="bg1"/>
                </a:solidFill>
                <a:latin typeface="+mj-lt"/>
                <a:ea typeface="+mj-ea"/>
                <a:cs typeface="+mj-cs"/>
                <a:hlinkClick r:id="rId2">
                  <a:extLst>
                    <a:ext uri="{A12FA001-AC4F-418D-AE19-62706E023703}">
                      <ahyp:hlinkClr xmlns:ahyp="http://schemas.microsoft.com/office/drawing/2018/hyperlinkcolor" val="tx"/>
                    </a:ext>
                  </a:extLst>
                </a:hlinkClick>
              </a:rPr>
              <a:t>Academic Search Complete</a:t>
            </a:r>
            <a:endParaRPr lang="en-US" sz="7400" kern="1200" dirty="0">
              <a:solidFill>
                <a:schemeClr val="bg1"/>
              </a:solidFill>
              <a:latin typeface="+mj-lt"/>
              <a:ea typeface="+mj-ea"/>
              <a:cs typeface="+mj-cs"/>
            </a:endParaRPr>
          </a:p>
        </p:txBody>
      </p:sp>
      <p:grpSp>
        <p:nvGrpSpPr>
          <p:cNvPr id="13" name="Group 12">
            <a:extLst>
              <a:ext uri="{FF2B5EF4-FFF2-40B4-BE49-F238E27FC236}">
                <a16:creationId xmlns:a16="http://schemas.microsoft.com/office/drawing/2014/main" id="{CF0FFF1F-79B6-4A13-A464-070CD6F89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42198" y="814999"/>
            <a:ext cx="465458" cy="581435"/>
            <a:chOff x="10942198" y="814999"/>
            <a:chExt cx="465458" cy="581435"/>
          </a:xfrm>
          <a:solidFill>
            <a:srgbClr val="FFFFFF"/>
          </a:solidFill>
        </p:grpSpPr>
        <p:sp>
          <p:nvSpPr>
            <p:cNvPr id="14"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57738" y="81499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5" name="Graphic 15">
              <a:extLst>
                <a:ext uri="{FF2B5EF4-FFF2-40B4-BE49-F238E27FC236}">
                  <a16:creationId xmlns:a16="http://schemas.microsoft.com/office/drawing/2014/main" id="{8550FED7-7C32-42BB-98DB-30272A6331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16518" y="104429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a:solidFill>
                  <a:srgbClr val="FFFFFF"/>
                </a:solidFill>
              </a:endParaRPr>
            </a:p>
          </p:txBody>
        </p:sp>
        <p:sp>
          <p:nvSpPr>
            <p:cNvPr id="16"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2198" y="1268720"/>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cxnSp>
        <p:nvCxnSpPr>
          <p:cNvPr id="18" name="Straight Connector 17">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9322" y="6274341"/>
            <a:ext cx="11353800"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4" name="Picture 3">
            <a:hlinkClick r:id="rId3"/>
            <a:extLst>
              <a:ext uri="{FF2B5EF4-FFF2-40B4-BE49-F238E27FC236}">
                <a16:creationId xmlns:a16="http://schemas.microsoft.com/office/drawing/2014/main" id="{809A7650-7DBD-8B06-10F4-0472CA8531E5}"/>
              </a:ext>
            </a:extLst>
          </p:cNvPr>
          <p:cNvPicPr>
            <a:picLocks noChangeAspect="1"/>
          </p:cNvPicPr>
          <p:nvPr/>
        </p:nvPicPr>
        <p:blipFill>
          <a:blip r:embed="rId4"/>
          <a:stretch>
            <a:fillRect/>
          </a:stretch>
        </p:blipFill>
        <p:spPr>
          <a:xfrm>
            <a:off x="5101324" y="583658"/>
            <a:ext cx="6260763" cy="5608711"/>
          </a:xfrm>
          <a:prstGeom prst="rect">
            <a:avLst/>
          </a:prstGeom>
        </p:spPr>
      </p:pic>
    </p:spTree>
    <p:extLst>
      <p:ext uri="{BB962C8B-B14F-4D97-AF65-F5344CB8AC3E}">
        <p14:creationId xmlns:p14="http://schemas.microsoft.com/office/powerpoint/2010/main" val="7002368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14ED94A-C85D-4CD3-4205-438D21CE6B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217" y="-1"/>
            <a:ext cx="5213267" cy="6883030"/>
            <a:chOff x="-19217" y="-1"/>
            <a:chExt cx="5213267" cy="6883030"/>
          </a:xfrm>
        </p:grpSpPr>
        <p:sp>
          <p:nvSpPr>
            <p:cNvPr id="13" name="Rectangle 12">
              <a:extLst>
                <a:ext uri="{FF2B5EF4-FFF2-40B4-BE49-F238E27FC236}">
                  <a16:creationId xmlns:a16="http://schemas.microsoft.com/office/drawing/2014/main" id="{E642BDB2-BF67-1D53-1C70-0B41D709E4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06" y="0"/>
              <a:ext cx="5204956" cy="688302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8E0D8CE-5DBF-B664-EB48-C29BF8AB4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9217" y="1731909"/>
              <a:ext cx="5204963" cy="5144400"/>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DFD140CE-7DE2-C88F-5EAE-F45EB69E6A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10" y="6723"/>
              <a:ext cx="3834567" cy="6876300"/>
            </a:xfrm>
            <a:prstGeom prst="rect">
              <a:avLst/>
            </a:prstGeom>
            <a:gradFill flip="none" rotWithShape="1">
              <a:gsLst>
                <a:gs pos="3000">
                  <a:schemeClr val="accent2">
                    <a:lumMod val="60000"/>
                    <a:lumOff val="40000"/>
                    <a:alpha val="78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57E87E3-413F-10EF-63D8-6016E986C9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844601" y="833689"/>
              <a:ext cx="6872341" cy="5204961"/>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6F7F42C7-B70B-ACF9-6467-6FDEF9320140}"/>
              </a:ext>
            </a:extLst>
          </p:cNvPr>
          <p:cNvSpPr>
            <a:spLocks noGrp="1"/>
          </p:cNvSpPr>
          <p:nvPr>
            <p:ph type="title"/>
          </p:nvPr>
        </p:nvSpPr>
        <p:spPr>
          <a:xfrm>
            <a:off x="1052469" y="2349804"/>
            <a:ext cx="3702580" cy="1616203"/>
          </a:xfrm>
        </p:spPr>
        <p:txBody>
          <a:bodyPr anchor="b">
            <a:normAutofit/>
          </a:bodyPr>
          <a:lstStyle/>
          <a:p>
            <a:r>
              <a:rPr lang="fr-CA" sz="7200" dirty="0">
                <a:solidFill>
                  <a:schemeClr val="bg1"/>
                </a:solidFill>
                <a:latin typeface="+mn-lt"/>
                <a:hlinkClick r:id="rId3">
                  <a:extLst>
                    <a:ext uri="{A12FA001-AC4F-418D-AE19-62706E023703}">
                      <ahyp:hlinkClr xmlns:ahyp="http://schemas.microsoft.com/office/drawing/2018/hyperlinkcolor" val="tx"/>
                    </a:ext>
                  </a:extLst>
                </a:hlinkClick>
              </a:rPr>
              <a:t>ATLA</a:t>
            </a:r>
            <a:endParaRPr lang="en-CA" sz="7200" dirty="0">
              <a:solidFill>
                <a:schemeClr val="bg1"/>
              </a:solidFill>
              <a:latin typeface="+mn-lt"/>
            </a:endParaRPr>
          </a:p>
        </p:txBody>
      </p:sp>
      <p:pic>
        <p:nvPicPr>
          <p:cNvPr id="5" name="Picture 4">
            <a:extLst>
              <a:ext uri="{FF2B5EF4-FFF2-40B4-BE49-F238E27FC236}">
                <a16:creationId xmlns:a16="http://schemas.microsoft.com/office/drawing/2014/main" id="{96BCA7C8-1067-F2D1-70CE-9B694E04EEF6}"/>
              </a:ext>
            </a:extLst>
          </p:cNvPr>
          <p:cNvPicPr>
            <a:picLocks noChangeAspect="1"/>
          </p:cNvPicPr>
          <p:nvPr/>
        </p:nvPicPr>
        <p:blipFill>
          <a:blip r:embed="rId4"/>
          <a:stretch>
            <a:fillRect/>
          </a:stretch>
        </p:blipFill>
        <p:spPr>
          <a:xfrm>
            <a:off x="5307724" y="105103"/>
            <a:ext cx="6758152" cy="6642538"/>
          </a:xfrm>
          <a:prstGeom prst="rect">
            <a:avLst/>
          </a:prstGeom>
        </p:spPr>
      </p:pic>
    </p:spTree>
    <p:extLst>
      <p:ext uri="{BB962C8B-B14F-4D97-AF65-F5344CB8AC3E}">
        <p14:creationId xmlns:p14="http://schemas.microsoft.com/office/powerpoint/2010/main" val="38431978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A5796-8A53-8FFF-6FD6-04FF40292317}"/>
              </a:ext>
            </a:extLst>
          </p:cNvPr>
          <p:cNvSpPr>
            <a:spLocks noGrp="1"/>
          </p:cNvSpPr>
          <p:nvPr>
            <p:ph type="title"/>
          </p:nvPr>
        </p:nvSpPr>
        <p:spPr/>
        <p:txBody>
          <a:bodyPr/>
          <a:lstStyle/>
          <a:p>
            <a:r>
              <a:rPr lang="fr-CA" dirty="0"/>
              <a:t>Google scholar</a:t>
            </a:r>
            <a:endParaRPr lang="en-CA" dirty="0"/>
          </a:p>
        </p:txBody>
      </p:sp>
      <p:pic>
        <p:nvPicPr>
          <p:cNvPr id="7" name="Picture 6">
            <a:extLst>
              <a:ext uri="{FF2B5EF4-FFF2-40B4-BE49-F238E27FC236}">
                <a16:creationId xmlns:a16="http://schemas.microsoft.com/office/drawing/2014/main" id="{16FB9540-ED03-22FC-4343-F35929FC9C0F}"/>
              </a:ext>
            </a:extLst>
          </p:cNvPr>
          <p:cNvPicPr>
            <a:picLocks noChangeAspect="1"/>
          </p:cNvPicPr>
          <p:nvPr/>
        </p:nvPicPr>
        <p:blipFill>
          <a:blip r:embed="rId2"/>
          <a:stretch>
            <a:fillRect/>
          </a:stretch>
        </p:blipFill>
        <p:spPr>
          <a:xfrm>
            <a:off x="4908331" y="207218"/>
            <a:ext cx="6445469" cy="6443564"/>
          </a:xfrm>
          <a:prstGeom prst="rect">
            <a:avLst/>
          </a:prstGeom>
        </p:spPr>
      </p:pic>
      <p:sp>
        <p:nvSpPr>
          <p:cNvPr id="8" name="Rectangle: Rounded Corners 7">
            <a:extLst>
              <a:ext uri="{FF2B5EF4-FFF2-40B4-BE49-F238E27FC236}">
                <a16:creationId xmlns:a16="http://schemas.microsoft.com/office/drawing/2014/main" id="{43710A3E-F0BB-AC85-9B7B-754CDD638404}"/>
              </a:ext>
            </a:extLst>
          </p:cNvPr>
          <p:cNvSpPr/>
          <p:nvPr/>
        </p:nvSpPr>
        <p:spPr>
          <a:xfrm>
            <a:off x="6096000" y="4776951"/>
            <a:ext cx="5257800" cy="677917"/>
          </a:xfrm>
          <a:prstGeom prst="roundRect">
            <a:avLst/>
          </a:prstGeom>
          <a:no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BB30DE44-ED20-1682-E07E-C18C3CC6B05C}"/>
              </a:ext>
            </a:extLst>
          </p:cNvPr>
          <p:cNvPicPr>
            <a:picLocks noChangeAspect="1"/>
          </p:cNvPicPr>
          <p:nvPr/>
        </p:nvPicPr>
        <p:blipFill>
          <a:blip r:embed="rId3"/>
          <a:stretch>
            <a:fillRect/>
          </a:stretch>
        </p:blipFill>
        <p:spPr>
          <a:xfrm>
            <a:off x="2596055" y="161971"/>
            <a:ext cx="6926317" cy="6465382"/>
          </a:xfrm>
          <a:prstGeom prst="rect">
            <a:avLst/>
          </a:prstGeom>
        </p:spPr>
      </p:pic>
      <p:pic>
        <p:nvPicPr>
          <p:cNvPr id="13" name="Picture 12">
            <a:extLst>
              <a:ext uri="{FF2B5EF4-FFF2-40B4-BE49-F238E27FC236}">
                <a16:creationId xmlns:a16="http://schemas.microsoft.com/office/drawing/2014/main" id="{706E6367-91B4-E3EE-DFBF-FADBC8B770A0}"/>
              </a:ext>
            </a:extLst>
          </p:cNvPr>
          <p:cNvPicPr>
            <a:picLocks noChangeAspect="1"/>
          </p:cNvPicPr>
          <p:nvPr/>
        </p:nvPicPr>
        <p:blipFill>
          <a:blip r:embed="rId4"/>
          <a:stretch>
            <a:fillRect/>
          </a:stretch>
        </p:blipFill>
        <p:spPr>
          <a:xfrm>
            <a:off x="1240221" y="296807"/>
            <a:ext cx="4414345" cy="6414853"/>
          </a:xfrm>
          <a:prstGeom prst="rect">
            <a:avLst/>
          </a:prstGeom>
        </p:spPr>
      </p:pic>
    </p:spTree>
    <p:extLst>
      <p:ext uri="{BB962C8B-B14F-4D97-AF65-F5344CB8AC3E}">
        <p14:creationId xmlns:p14="http://schemas.microsoft.com/office/powerpoint/2010/main" val="1091411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BB5690-F86F-368A-0D38-62028ACA71D8}"/>
              </a:ext>
              <a:ext uri="{C183D7F6-B498-43B3-948B-1728B52AA6E4}">
                <adec:decorative xmlns:adec="http://schemas.microsoft.com/office/drawing/2017/decorative" val="1"/>
              </a:ext>
            </a:extLst>
          </p:cNvPr>
          <p:cNvPicPr/>
          <p:nvPr/>
        </p:nvPicPr>
        <p:blipFill>
          <a:blip r:embed="rId3">
            <a:extLst>
              <a:ext uri="{28A0092B-C50C-407E-A947-70E740481C1C}">
                <a14:useLocalDpi xmlns:a14="http://schemas.microsoft.com/office/drawing/2010/main" val="0"/>
              </a:ext>
            </a:extLst>
          </a:blip>
          <a:srcRect/>
          <a:stretch/>
        </p:blipFill>
        <p:spPr>
          <a:xfrm>
            <a:off x="503365" y="0"/>
            <a:ext cx="11430365" cy="6858000"/>
          </a:xfrm>
          <a:prstGeom prst="rect">
            <a:avLst/>
          </a:prstGeom>
        </p:spPr>
      </p:pic>
      <p:sp>
        <p:nvSpPr>
          <p:cNvPr id="6" name="Rectangle 5">
            <a:extLst>
              <a:ext uri="{FF2B5EF4-FFF2-40B4-BE49-F238E27FC236}">
                <a16:creationId xmlns:a16="http://schemas.microsoft.com/office/drawing/2014/main" id="{F95D969A-794C-C2A2-0C76-A7BEC4933C7D}"/>
              </a:ext>
              <a:ext uri="{C183D7F6-B498-43B3-948B-1728B52AA6E4}">
                <adec:decorative xmlns:adec="http://schemas.microsoft.com/office/drawing/2017/decorative" val="1"/>
              </a:ext>
            </a:extLst>
          </p:cNvPr>
          <p:cNvSpPr/>
          <p:nvPr/>
        </p:nvSpPr>
        <p:spPr>
          <a:xfrm>
            <a:off x="3894543" y="1568496"/>
            <a:ext cx="96780" cy="2706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8CFBC2EE-98A9-8DEF-295C-0D0FD43CF2F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Google Scholar – select a library access link</a:t>
            </a:r>
            <a:endParaRPr lang="en-CA" dirty="0"/>
          </a:p>
        </p:txBody>
      </p:sp>
      <p:pic>
        <p:nvPicPr>
          <p:cNvPr id="7" name="Picture 6">
            <a:extLst>
              <a:ext uri="{FF2B5EF4-FFF2-40B4-BE49-F238E27FC236}">
                <a16:creationId xmlns:a16="http://schemas.microsoft.com/office/drawing/2014/main" id="{F47EA5FA-1229-D2EE-FB4F-6E639B421E09}"/>
              </a:ext>
            </a:extLst>
          </p:cNvPr>
          <p:cNvPicPr>
            <a:picLocks noChangeAspect="1"/>
          </p:cNvPicPr>
          <p:nvPr/>
        </p:nvPicPr>
        <p:blipFill rotWithShape="1">
          <a:blip r:embed="rId4">
            <a:extLst>
              <a:ext uri="{28A0092B-C50C-407E-A947-70E740481C1C}">
                <a14:useLocalDpi xmlns:a14="http://schemas.microsoft.com/office/drawing/2010/main" val="0"/>
              </a:ext>
            </a:extLst>
          </a:blip>
          <a:srcRect l="-40" r="45295" b="38647"/>
          <a:stretch/>
        </p:blipFill>
        <p:spPr>
          <a:xfrm>
            <a:off x="2383760" y="858286"/>
            <a:ext cx="7643538" cy="4820948"/>
          </a:xfrm>
          <a:prstGeom prst="rect">
            <a:avLst/>
          </a:prstGeom>
          <a:noFill/>
        </p:spPr>
      </p:pic>
      <p:sp>
        <p:nvSpPr>
          <p:cNvPr id="3" name="Arrow: Left 2" descr="Yellow arrow highlighting the dropdown menu for pickup location  on the Concordia Library Sofia Discovery Tool">
            <a:extLst>
              <a:ext uri="{FF2B5EF4-FFF2-40B4-BE49-F238E27FC236}">
                <a16:creationId xmlns:a16="http://schemas.microsoft.com/office/drawing/2014/main" id="{72EC9268-66F9-CE02-BC87-FFEF33E36A0F}"/>
              </a:ext>
            </a:extLst>
          </p:cNvPr>
          <p:cNvSpPr/>
          <p:nvPr/>
        </p:nvSpPr>
        <p:spPr>
          <a:xfrm>
            <a:off x="3341616" y="1362783"/>
            <a:ext cx="614537" cy="233849"/>
          </a:xfrm>
          <a:prstGeom prst="leftArrow">
            <a:avLst/>
          </a:prstGeom>
          <a:solidFill>
            <a:srgbClr val="D6A6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5" name="Arrow: Left 4" descr="Yellow arrow highlighting the dropdown menu for pickup location  on the Concordia Library Sofia Discovery Tool">
            <a:extLst>
              <a:ext uri="{FF2B5EF4-FFF2-40B4-BE49-F238E27FC236}">
                <a16:creationId xmlns:a16="http://schemas.microsoft.com/office/drawing/2014/main" id="{0E58B9C4-472C-3067-A6DB-F34C5D37FAEC}"/>
              </a:ext>
            </a:extLst>
          </p:cNvPr>
          <p:cNvSpPr/>
          <p:nvPr/>
        </p:nvSpPr>
        <p:spPr>
          <a:xfrm>
            <a:off x="3341616" y="2044886"/>
            <a:ext cx="614537" cy="233849"/>
          </a:xfrm>
          <a:prstGeom prst="leftArrow">
            <a:avLst/>
          </a:prstGeom>
          <a:solidFill>
            <a:srgbClr val="D6A6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Rectangle 10">
            <a:extLst>
              <a:ext uri="{FF2B5EF4-FFF2-40B4-BE49-F238E27FC236}">
                <a16:creationId xmlns:a16="http://schemas.microsoft.com/office/drawing/2014/main" id="{0CD54301-B021-230A-ECD2-1A437CAD4927}"/>
              </a:ext>
            </a:extLst>
          </p:cNvPr>
          <p:cNvSpPr/>
          <p:nvPr/>
        </p:nvSpPr>
        <p:spPr>
          <a:xfrm>
            <a:off x="4180548" y="2082018"/>
            <a:ext cx="1173194" cy="182649"/>
          </a:xfrm>
          <a:prstGeom prst="rect">
            <a:avLst/>
          </a:prstGeom>
          <a:solidFill>
            <a:srgbClr val="D6A635">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4EED4FD8-7198-F5D2-F1A0-BE0E6807FDFB}"/>
              </a:ext>
            </a:extLst>
          </p:cNvPr>
          <p:cNvSpPr/>
          <p:nvPr/>
        </p:nvSpPr>
        <p:spPr>
          <a:xfrm>
            <a:off x="4152912" y="2544211"/>
            <a:ext cx="2300004" cy="138173"/>
          </a:xfrm>
          <a:prstGeom prst="rect">
            <a:avLst/>
          </a:prstGeom>
          <a:solidFill>
            <a:srgbClr val="D6A635">
              <a:alpha val="3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Arrow: Left 12" descr="Yellow arrow highlighting the dropdown menu for pickup location  on the Concordia Library Sofia Discovery Tool">
            <a:extLst>
              <a:ext uri="{FF2B5EF4-FFF2-40B4-BE49-F238E27FC236}">
                <a16:creationId xmlns:a16="http://schemas.microsoft.com/office/drawing/2014/main" id="{EA19E596-1133-E143-5C5F-32F29CF39C90}"/>
              </a:ext>
            </a:extLst>
          </p:cNvPr>
          <p:cNvSpPr/>
          <p:nvPr/>
        </p:nvSpPr>
        <p:spPr>
          <a:xfrm rot="10800000">
            <a:off x="7269272" y="5029715"/>
            <a:ext cx="614537" cy="233849"/>
          </a:xfrm>
          <a:prstGeom prst="leftArrow">
            <a:avLst/>
          </a:prstGeom>
          <a:solidFill>
            <a:srgbClr val="D6A6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683616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par>
                                <p:cTn id="13" presetID="2" presetClass="entr" presetSubtype="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22" presetClass="entr" presetSubtype="8"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1" nodeType="clickEffect">
                                  <p:stCondLst>
                                    <p:cond delay="0"/>
                                  </p:stCondLst>
                                  <p:childTnLst>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par>
                                <p:cTn id="29" presetID="22" presetClass="entr" presetSubtype="8"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par>
                                <p:cTn id="37" presetID="2" presetClass="entr" presetSubtype="8"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0-#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P spid="11" grpId="0" animBg="1"/>
      <p:bldP spid="11" grpId="1" animBg="1"/>
      <p:bldP spid="12" grpId="0" animBg="1"/>
      <p:bldP spid="12" grpId="1"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AC68400-A556-3486-B5FC-9B3EABCD9426}"/>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8000" kern="1200">
                <a:solidFill>
                  <a:srgbClr val="FFFFFF"/>
                </a:solidFill>
                <a:latin typeface="+mj-lt"/>
                <a:ea typeface="+mj-ea"/>
                <a:cs typeface="+mj-cs"/>
              </a:rPr>
              <a:t>Citing</a:t>
            </a:r>
          </a:p>
        </p:txBody>
      </p:sp>
      <p:sp>
        <p:nvSpPr>
          <p:cNvPr id="3" name="Text Placeholder 2">
            <a:extLst>
              <a:ext uri="{FF2B5EF4-FFF2-40B4-BE49-F238E27FC236}">
                <a16:creationId xmlns:a16="http://schemas.microsoft.com/office/drawing/2014/main" id="{9F2D8540-EB85-2CB9-C605-0B2DF5D5C063}"/>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12190266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51917-AD0C-A616-DB90-78AFFD03A0BB}"/>
              </a:ext>
            </a:extLst>
          </p:cNvPr>
          <p:cNvSpPr>
            <a:spLocks noGrp="1"/>
          </p:cNvSpPr>
          <p:nvPr>
            <p:ph type="title"/>
          </p:nvPr>
        </p:nvSpPr>
        <p:spPr/>
        <p:txBody>
          <a:bodyPr/>
          <a:lstStyle/>
          <a:p>
            <a:r>
              <a:rPr lang="fr-CA" dirty="0"/>
              <a:t>Citation help</a:t>
            </a:r>
            <a:endParaRPr lang="en-CA" dirty="0"/>
          </a:p>
        </p:txBody>
      </p:sp>
      <p:pic>
        <p:nvPicPr>
          <p:cNvPr id="4" name="Picture 3">
            <a:extLst>
              <a:ext uri="{FF2B5EF4-FFF2-40B4-BE49-F238E27FC236}">
                <a16:creationId xmlns:a16="http://schemas.microsoft.com/office/drawing/2014/main" id="{5E52D8AF-3468-C3F3-0499-74915BDBFB69}"/>
              </a:ext>
            </a:extLst>
          </p:cNvPr>
          <p:cNvPicPr>
            <a:picLocks noChangeAspect="1"/>
          </p:cNvPicPr>
          <p:nvPr/>
        </p:nvPicPr>
        <p:blipFill>
          <a:blip r:embed="rId2"/>
          <a:stretch>
            <a:fillRect/>
          </a:stretch>
        </p:blipFill>
        <p:spPr>
          <a:xfrm>
            <a:off x="1282786" y="1473578"/>
            <a:ext cx="6140766" cy="4254719"/>
          </a:xfrm>
          <a:prstGeom prst="rect">
            <a:avLst/>
          </a:prstGeom>
        </p:spPr>
      </p:pic>
      <p:sp>
        <p:nvSpPr>
          <p:cNvPr id="5" name="Rectangle: Rounded Corners 4">
            <a:extLst>
              <a:ext uri="{FF2B5EF4-FFF2-40B4-BE49-F238E27FC236}">
                <a16:creationId xmlns:a16="http://schemas.microsoft.com/office/drawing/2014/main" id="{6B227C9E-40AA-ADF5-E914-765DFF201265}"/>
              </a:ext>
            </a:extLst>
          </p:cNvPr>
          <p:cNvSpPr/>
          <p:nvPr/>
        </p:nvSpPr>
        <p:spPr>
          <a:xfrm>
            <a:off x="1688123" y="4665785"/>
            <a:ext cx="703385" cy="171938"/>
          </a:xfrm>
          <a:prstGeom prst="roundRect">
            <a:avLst/>
          </a:prstGeom>
          <a:no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7" name="Picture 6">
            <a:extLst>
              <a:ext uri="{FF2B5EF4-FFF2-40B4-BE49-F238E27FC236}">
                <a16:creationId xmlns:a16="http://schemas.microsoft.com/office/drawing/2014/main" id="{D3100183-DD40-82CD-6FD3-F9674C3CF168}"/>
              </a:ext>
            </a:extLst>
          </p:cNvPr>
          <p:cNvPicPr>
            <a:picLocks noChangeAspect="1"/>
          </p:cNvPicPr>
          <p:nvPr/>
        </p:nvPicPr>
        <p:blipFill>
          <a:blip r:embed="rId3"/>
          <a:stretch>
            <a:fillRect/>
          </a:stretch>
        </p:blipFill>
        <p:spPr>
          <a:xfrm>
            <a:off x="4673924" y="80917"/>
            <a:ext cx="6388428" cy="6477333"/>
          </a:xfrm>
          <a:prstGeom prst="rect">
            <a:avLst/>
          </a:prstGeom>
        </p:spPr>
      </p:pic>
    </p:spTree>
    <p:extLst>
      <p:ext uri="{BB962C8B-B14F-4D97-AF65-F5344CB8AC3E}">
        <p14:creationId xmlns:p14="http://schemas.microsoft.com/office/powerpoint/2010/main" val="3934640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5144EF26-03C8-4568-69A8-300ADEDBB017}"/>
              </a:ext>
            </a:extLst>
          </p:cNvPr>
          <p:cNvSpPr>
            <a:spLocks noGrp="1"/>
          </p:cNvSpPr>
          <p:nvPr>
            <p:ph type="title"/>
          </p:nvPr>
        </p:nvSpPr>
        <p:spPr>
          <a:xfrm>
            <a:off x="3880430" y="583345"/>
            <a:ext cx="7160357" cy="4164820"/>
          </a:xfrm>
        </p:spPr>
        <p:txBody>
          <a:bodyPr vert="horz" lIns="91440" tIns="45720" rIns="91440" bIns="45720" rtlCol="0">
            <a:normAutofit/>
          </a:bodyPr>
          <a:lstStyle/>
          <a:p>
            <a:pPr algn="r"/>
            <a:r>
              <a:rPr lang="en-US" sz="8000" kern="1200">
                <a:solidFill>
                  <a:srgbClr val="FFFFFF"/>
                </a:solidFill>
                <a:latin typeface="+mj-lt"/>
                <a:ea typeface="+mj-ea"/>
                <a:cs typeface="+mj-cs"/>
              </a:rPr>
              <a:t>Zotero</a:t>
            </a:r>
          </a:p>
        </p:txBody>
      </p:sp>
      <p:sp>
        <p:nvSpPr>
          <p:cNvPr id="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3"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5" name="Straight Connector 1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7"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19"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1"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2463881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4F4C1FA8-225A-C532-4C64-83E42067FC90}"/>
              </a:ext>
            </a:extLst>
          </p:cNvPr>
          <p:cNvSpPr>
            <a:spLocks noGrp="1"/>
          </p:cNvSpPr>
          <p:nvPr>
            <p:ph type="title"/>
          </p:nvPr>
        </p:nvSpPr>
        <p:spPr>
          <a:xfrm>
            <a:off x="1188069" y="381935"/>
            <a:ext cx="4008583" cy="5974414"/>
          </a:xfrm>
        </p:spPr>
        <p:txBody>
          <a:bodyPr anchor="ctr">
            <a:normAutofit/>
          </a:bodyPr>
          <a:lstStyle/>
          <a:p>
            <a:r>
              <a:rPr lang="fr-CA" sz="8000">
                <a:solidFill>
                  <a:srgbClr val="FFFFFF"/>
                </a:solidFill>
              </a:rPr>
              <a:t>Zotero</a:t>
            </a:r>
            <a:endParaRPr lang="en-CA" sz="8000">
              <a:solidFill>
                <a:srgbClr val="FFFFFF"/>
              </a:solidFill>
            </a:endParaRPr>
          </a:p>
        </p:txBody>
      </p:sp>
      <p:grpSp>
        <p:nvGrpSpPr>
          <p:cNvPr id="12" name="Group 11">
            <a:extLst>
              <a:ext uri="{FF2B5EF4-FFF2-40B4-BE49-F238E27FC236}">
                <a16:creationId xmlns:a16="http://schemas.microsoft.com/office/drawing/2014/main" id="{0474DF76-993E-44DE-AFB0-C416182ACE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892" y="554152"/>
            <a:ext cx="574177" cy="1075866"/>
            <a:chOff x="613892" y="554152"/>
            <a:chExt cx="574177" cy="1075866"/>
          </a:xfrm>
          <a:solidFill>
            <a:srgbClr val="FFFFFF"/>
          </a:solidFill>
        </p:grpSpPr>
        <p:sp>
          <p:nvSpPr>
            <p:cNvPr id="13"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grp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grpFill/>
            <a:ln w="516" cap="flat">
              <a:noFill/>
              <a:prstDash val="solid"/>
              <a:miter/>
            </a:ln>
          </p:spPr>
          <p:txBody>
            <a:bodyPr rtlCol="0" anchor="ctr"/>
            <a:lstStyle/>
            <a:p>
              <a:endParaRPr lang="en-US"/>
            </a:p>
          </p:txBody>
        </p:sp>
        <p:sp>
          <p:nvSpPr>
            <p:cNvPr id="15"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grpFill/>
            <a:ln w="751" cap="flat">
              <a:noFill/>
              <a:prstDash val="solid"/>
              <a:miter/>
            </a:ln>
          </p:spPr>
          <p:txBody>
            <a:bodyPr rtlCol="0" anchor="ctr"/>
            <a:lstStyle/>
            <a:p>
              <a:endParaRPr lang="en-US"/>
            </a:p>
          </p:txBody>
        </p:sp>
      </p:grpSp>
      <p:sp>
        <p:nvSpPr>
          <p:cNvPr id="3" name="Content Placeholder 2">
            <a:extLst>
              <a:ext uri="{FF2B5EF4-FFF2-40B4-BE49-F238E27FC236}">
                <a16:creationId xmlns:a16="http://schemas.microsoft.com/office/drawing/2014/main" id="{B57BACDD-0679-7F25-A8B2-65AD2A9AA033}"/>
              </a:ext>
            </a:extLst>
          </p:cNvPr>
          <p:cNvSpPr>
            <a:spLocks noGrp="1"/>
          </p:cNvSpPr>
          <p:nvPr>
            <p:ph idx="1"/>
          </p:nvPr>
        </p:nvSpPr>
        <p:spPr>
          <a:xfrm>
            <a:off x="6297233" y="518400"/>
            <a:ext cx="4771607" cy="5837949"/>
          </a:xfrm>
        </p:spPr>
        <p:txBody>
          <a:bodyPr anchor="ctr">
            <a:normAutofit/>
          </a:bodyPr>
          <a:lstStyle/>
          <a:p>
            <a:r>
              <a:rPr lang="fr-CA" sz="1700" dirty="0">
                <a:solidFill>
                  <a:schemeClr val="tx1">
                    <a:alpha val="80000"/>
                  </a:schemeClr>
                </a:solidFill>
              </a:rPr>
              <a:t>Is a </a:t>
            </a:r>
            <a:r>
              <a:rPr lang="fr-CA" sz="1700" dirty="0" err="1">
                <a:solidFill>
                  <a:schemeClr val="tx1">
                    <a:alpha val="80000"/>
                  </a:schemeClr>
                </a:solidFill>
              </a:rPr>
              <a:t>bibliographic</a:t>
            </a:r>
            <a:r>
              <a:rPr lang="fr-CA" sz="1700" dirty="0">
                <a:solidFill>
                  <a:schemeClr val="tx1">
                    <a:alpha val="80000"/>
                  </a:schemeClr>
                </a:solidFill>
              </a:rPr>
              <a:t> management </a:t>
            </a:r>
            <a:r>
              <a:rPr lang="fr-CA" sz="1700" dirty="0" err="1">
                <a:solidFill>
                  <a:schemeClr val="tx1">
                    <a:alpha val="80000"/>
                  </a:schemeClr>
                </a:solidFill>
              </a:rPr>
              <a:t>tool</a:t>
            </a:r>
            <a:endParaRPr lang="fr-CA" sz="1700" dirty="0">
              <a:solidFill>
                <a:schemeClr val="tx1">
                  <a:alpha val="80000"/>
                </a:schemeClr>
              </a:solidFill>
            </a:endParaRPr>
          </a:p>
          <a:p>
            <a:r>
              <a:rPr lang="en-CA" sz="1700" dirty="0">
                <a:solidFill>
                  <a:schemeClr val="tx1">
                    <a:alpha val="80000"/>
                  </a:schemeClr>
                </a:solidFill>
              </a:rPr>
              <a:t>Stores and organizes citations from various sources (journal articles, books, websites, artworks, data sets, etc.).</a:t>
            </a:r>
          </a:p>
          <a:p>
            <a:r>
              <a:rPr lang="en-CA" sz="1700" dirty="0">
                <a:solidFill>
                  <a:schemeClr val="tx1">
                    <a:alpha val="80000"/>
                  </a:schemeClr>
                </a:solidFill>
              </a:rPr>
              <a:t>Supports tagging, collections, attachments (PDF, Word files), notes and folders for easy organization.</a:t>
            </a:r>
          </a:p>
          <a:p>
            <a:r>
              <a:rPr lang="en-CA" sz="1700" dirty="0">
                <a:solidFill>
                  <a:schemeClr val="tx1">
                    <a:alpha val="80000"/>
                  </a:schemeClr>
                </a:solidFill>
              </a:rPr>
              <a:t>Generates citations and bibliographies in multiple styles.</a:t>
            </a:r>
          </a:p>
          <a:p>
            <a:pPr marL="0" indent="0">
              <a:buNone/>
            </a:pPr>
            <a:r>
              <a:rPr lang="en-CA" sz="1700" dirty="0">
                <a:solidFill>
                  <a:schemeClr val="tx1">
                    <a:alpha val="80000"/>
                  </a:schemeClr>
                </a:solidFill>
              </a:rPr>
              <a:t>It allows you to create a library/collection of your own. It acts as a repository, not a discovery tool.</a:t>
            </a:r>
          </a:p>
          <a:p>
            <a:endParaRPr lang="en-CA" sz="1700" dirty="0">
              <a:solidFill>
                <a:schemeClr val="tx1">
                  <a:alpha val="80000"/>
                </a:schemeClr>
              </a:solidFill>
            </a:endParaRPr>
          </a:p>
          <a:p>
            <a:r>
              <a:rPr lang="en-CA" sz="1700" dirty="0">
                <a:solidFill>
                  <a:schemeClr val="tx1">
                    <a:alpha val="80000"/>
                  </a:schemeClr>
                </a:solidFill>
              </a:rPr>
              <a:t>Integrate Zotero with a text editor</a:t>
            </a:r>
          </a:p>
          <a:p>
            <a:r>
              <a:rPr lang="en-CA" sz="1700" dirty="0">
                <a:solidFill>
                  <a:schemeClr val="tx1">
                    <a:alpha val="80000"/>
                  </a:schemeClr>
                </a:solidFill>
              </a:rPr>
              <a:t>Share research collections with collaborators.</a:t>
            </a:r>
            <a:endParaRPr lang="fr-CA" sz="1700" dirty="0">
              <a:solidFill>
                <a:schemeClr val="tx1">
                  <a:alpha val="80000"/>
                </a:schemeClr>
              </a:solidFill>
            </a:endParaRPr>
          </a:p>
          <a:p>
            <a:endParaRPr lang="fr-CA" sz="1700" dirty="0">
              <a:solidFill>
                <a:schemeClr val="tx1">
                  <a:alpha val="80000"/>
                </a:schemeClr>
              </a:solidFill>
            </a:endParaRPr>
          </a:p>
          <a:p>
            <a:pPr marL="0" indent="0">
              <a:buNone/>
            </a:pPr>
            <a:r>
              <a:rPr lang="fr-CA" sz="1700" dirty="0">
                <a:solidFill>
                  <a:schemeClr val="tx1">
                    <a:alpha val="80000"/>
                  </a:schemeClr>
                </a:solidFill>
              </a:rPr>
              <a:t>This </a:t>
            </a:r>
            <a:r>
              <a:rPr lang="fr-CA" sz="1700" dirty="0" err="1">
                <a:solidFill>
                  <a:schemeClr val="tx1">
                    <a:alpha val="80000"/>
                  </a:schemeClr>
                </a:solidFill>
              </a:rPr>
              <a:t>is</a:t>
            </a:r>
            <a:r>
              <a:rPr lang="fr-CA" sz="1700" dirty="0">
                <a:solidFill>
                  <a:schemeClr val="tx1">
                    <a:alpha val="80000"/>
                  </a:schemeClr>
                </a:solidFill>
              </a:rPr>
              <a:t> an </a:t>
            </a:r>
            <a:r>
              <a:rPr lang="fr-CA" sz="1700" dirty="0" err="1">
                <a:solidFill>
                  <a:schemeClr val="tx1">
                    <a:alpha val="80000"/>
                  </a:schemeClr>
                </a:solidFill>
              </a:rPr>
              <a:t>overview</a:t>
            </a:r>
            <a:r>
              <a:rPr lang="fr-CA" sz="1700" dirty="0">
                <a:solidFill>
                  <a:schemeClr val="tx1">
                    <a:alpha val="80000"/>
                  </a:schemeClr>
                </a:solidFill>
              </a:rPr>
              <a:t>; </a:t>
            </a:r>
            <a:r>
              <a:rPr lang="en-CA" sz="1700" dirty="0">
                <a:solidFill>
                  <a:schemeClr val="tx1">
                    <a:alpha val="80000"/>
                  </a:schemeClr>
                </a:solidFill>
              </a:rPr>
              <a:t>the Library offers Zotero workshops, the complete workshop lasts 90 minutes.</a:t>
            </a:r>
          </a:p>
          <a:p>
            <a:endParaRPr lang="en-CA" sz="1700" dirty="0">
              <a:solidFill>
                <a:schemeClr val="tx1">
                  <a:alpha val="80000"/>
                </a:schemeClr>
              </a:solidFill>
            </a:endParaRPr>
          </a:p>
        </p:txBody>
      </p:sp>
      <p:cxnSp>
        <p:nvCxnSpPr>
          <p:cNvPr id="17" name="Straight Connector 16">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8519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E00CCE2-7C2A-86B1-5D79-7ACEFD9F05DF}"/>
              </a:ext>
            </a:extLst>
          </p:cNvPr>
          <p:cNvPicPr>
            <a:picLocks noChangeAspect="1"/>
          </p:cNvPicPr>
          <p:nvPr/>
        </p:nvPicPr>
        <p:blipFill>
          <a:blip r:embed="rId2"/>
          <a:srcRect l="89" r="-3" b="-3"/>
          <a:stretch>
            <a:fillRect/>
          </a:stretch>
        </p:blipFill>
        <p:spPr>
          <a:xfrm>
            <a:off x="279143" y="299509"/>
            <a:ext cx="5221625" cy="6258983"/>
          </a:xfrm>
          <a:prstGeom prst="rect">
            <a:avLst/>
          </a:prstGeom>
        </p:spPr>
      </p:pic>
      <p:sp>
        <p:nvSpPr>
          <p:cNvPr id="4" name="TextBox 3">
            <a:extLst>
              <a:ext uri="{FF2B5EF4-FFF2-40B4-BE49-F238E27FC236}">
                <a16:creationId xmlns:a16="http://schemas.microsoft.com/office/drawing/2014/main" id="{A22636C1-3B1D-CC7C-CB25-A563A7C0C630}"/>
              </a:ext>
            </a:extLst>
          </p:cNvPr>
          <p:cNvSpPr txBox="1"/>
          <p:nvPr/>
        </p:nvSpPr>
        <p:spPr>
          <a:xfrm>
            <a:off x="6392582" y="2645923"/>
            <a:ext cx="4758893" cy="783078"/>
          </a:xfrm>
          <a:prstGeom prst="rect">
            <a:avLst/>
          </a:prstGeom>
        </p:spPr>
        <p:txBody>
          <a:bodyPr vert="horz" lIns="91440" tIns="45720" rIns="91440" bIns="45720" rtlCol="0">
            <a:normAutofit/>
          </a:bodyPr>
          <a:lstStyle/>
          <a:p>
            <a:pPr>
              <a:lnSpc>
                <a:spcPct val="90000"/>
              </a:lnSpc>
              <a:spcAft>
                <a:spcPts val="600"/>
              </a:spcAft>
            </a:pPr>
            <a:r>
              <a:rPr lang="en-US" sz="2000" b="1" dirty="0">
                <a:solidFill>
                  <a:schemeClr val="tx1">
                    <a:alpha val="80000"/>
                  </a:schemeClr>
                </a:solidFill>
              </a:rPr>
              <a:t>https://library.concordia.ca/help/citing/zotero/index.php</a:t>
            </a:r>
          </a:p>
        </p:txBody>
      </p:sp>
      <p:cxnSp>
        <p:nvCxnSpPr>
          <p:cNvPr id="13" name="Straight Connector 12">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3563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6BB0DA8-44F7-51B8-7F40-36FDB83724CD}"/>
              </a:ext>
            </a:extLst>
          </p:cNvPr>
          <p:cNvSpPr txBox="1"/>
          <p:nvPr/>
        </p:nvSpPr>
        <p:spPr>
          <a:xfrm>
            <a:off x="9466246" y="6306440"/>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38</a:t>
            </a:fld>
            <a:r>
              <a:rPr lang="en-CA" sz="1271" dirty="0">
                <a:solidFill>
                  <a:srgbClr val="000000"/>
                </a:solidFill>
                <a:latin typeface="Noto Sans Regular" pitchFamily="2"/>
                <a:ea typeface="DejaVu Sans" pitchFamily="2"/>
                <a:cs typeface="Bitstream Vera Sans" pitchFamily="2"/>
              </a:rPr>
              <a:t> /</a:t>
            </a:r>
          </a:p>
        </p:txBody>
      </p:sp>
      <p:sp>
        <p:nvSpPr>
          <p:cNvPr id="3" name="Title 1">
            <a:extLst>
              <a:ext uri="{FF2B5EF4-FFF2-40B4-BE49-F238E27FC236}">
                <a16:creationId xmlns:a16="http://schemas.microsoft.com/office/drawing/2014/main" id="{903625D3-40CF-C897-BC23-A35681D035B0}"/>
              </a:ext>
            </a:extLst>
          </p:cNvPr>
          <p:cNvSpPr txBox="1">
            <a:spLocks noGrp="1"/>
          </p:cNvSpPr>
          <p:nvPr>
            <p:ph type="title" idx="4294967295"/>
          </p:nvPr>
        </p:nvSpPr>
        <p:spPr>
          <a:xfrm>
            <a:off x="693891" y="126643"/>
            <a:ext cx="10710333" cy="1145116"/>
          </a:xfrm>
        </p:spPr>
        <p:txBody>
          <a:bodyPr/>
          <a:lstStyle/>
          <a:p>
            <a:pPr lvl="0"/>
            <a:r>
              <a:rPr lang="en-CA" dirty="0"/>
              <a:t>How do I access Zotero?</a:t>
            </a:r>
          </a:p>
        </p:txBody>
      </p:sp>
      <p:pic>
        <p:nvPicPr>
          <p:cNvPr id="8" name="Picture 7" descr="A screenshot of a computer&#10;&#10;Description automatically generated">
            <a:extLst>
              <a:ext uri="{FF2B5EF4-FFF2-40B4-BE49-F238E27FC236}">
                <a16:creationId xmlns:a16="http://schemas.microsoft.com/office/drawing/2014/main" id="{7F7C4D3A-4A21-E04A-0F50-ACD06EA33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821" y="1667443"/>
            <a:ext cx="5053644" cy="3056915"/>
          </a:xfrm>
          <a:prstGeom prst="rect">
            <a:avLst/>
          </a:prstGeom>
          <a:ln>
            <a:solidFill>
              <a:srgbClr val="C00000"/>
            </a:solidFill>
          </a:ln>
        </p:spPr>
      </p:pic>
      <p:sp>
        <p:nvSpPr>
          <p:cNvPr id="9" name="TextBox 8">
            <a:extLst>
              <a:ext uri="{FF2B5EF4-FFF2-40B4-BE49-F238E27FC236}">
                <a16:creationId xmlns:a16="http://schemas.microsoft.com/office/drawing/2014/main" id="{2C2F4467-EC7C-D0CF-BA50-393480FD8536}"/>
              </a:ext>
            </a:extLst>
          </p:cNvPr>
          <p:cNvSpPr txBox="1"/>
          <p:nvPr/>
        </p:nvSpPr>
        <p:spPr>
          <a:xfrm>
            <a:off x="2149367" y="1230483"/>
            <a:ext cx="2607573" cy="427361"/>
          </a:xfrm>
          <a:prstGeom prst="rect">
            <a:avLst/>
          </a:prstGeom>
          <a:noFill/>
        </p:spPr>
        <p:txBody>
          <a:bodyPr wrap="none" rtlCol="0">
            <a:spAutoFit/>
          </a:bodyPr>
          <a:lstStyle/>
          <a:p>
            <a:r>
              <a:rPr lang="fr-CA" sz="2177" dirty="0"/>
              <a:t>Desktop application</a:t>
            </a:r>
            <a:endParaRPr lang="en-CA" sz="2177" dirty="0"/>
          </a:p>
        </p:txBody>
      </p:sp>
      <p:pic>
        <p:nvPicPr>
          <p:cNvPr id="10" name="Picture 9">
            <a:extLst>
              <a:ext uri="{FF2B5EF4-FFF2-40B4-BE49-F238E27FC236}">
                <a16:creationId xmlns:a16="http://schemas.microsoft.com/office/drawing/2014/main" id="{909952CC-555C-426E-2C3F-08339D5177D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169970" y="1659073"/>
            <a:ext cx="5053644" cy="3084691"/>
          </a:xfrm>
          <a:prstGeom prst="rect">
            <a:avLst/>
          </a:prstGeom>
          <a:ln>
            <a:solidFill>
              <a:srgbClr val="C00000"/>
            </a:solidFill>
          </a:ln>
        </p:spPr>
      </p:pic>
      <p:sp>
        <p:nvSpPr>
          <p:cNvPr id="12" name="TextBox 11">
            <a:extLst>
              <a:ext uri="{FF2B5EF4-FFF2-40B4-BE49-F238E27FC236}">
                <a16:creationId xmlns:a16="http://schemas.microsoft.com/office/drawing/2014/main" id="{8E43841E-B6AF-62EE-EA60-159988DA843A}"/>
              </a:ext>
            </a:extLst>
          </p:cNvPr>
          <p:cNvSpPr txBox="1"/>
          <p:nvPr/>
        </p:nvSpPr>
        <p:spPr>
          <a:xfrm>
            <a:off x="7370487" y="1211667"/>
            <a:ext cx="2690288" cy="427361"/>
          </a:xfrm>
          <a:prstGeom prst="rect">
            <a:avLst/>
          </a:prstGeom>
          <a:noFill/>
        </p:spPr>
        <p:txBody>
          <a:bodyPr wrap="none" rtlCol="0">
            <a:spAutoFit/>
          </a:bodyPr>
          <a:lstStyle/>
          <a:p>
            <a:r>
              <a:rPr lang="fr-CA" sz="2177" dirty="0"/>
              <a:t>Web browser version</a:t>
            </a:r>
            <a:endParaRPr lang="en-CA" sz="2177" dirty="0"/>
          </a:p>
        </p:txBody>
      </p:sp>
      <p:pic>
        <p:nvPicPr>
          <p:cNvPr id="14" name="Picture 13">
            <a:extLst>
              <a:ext uri="{FF2B5EF4-FFF2-40B4-BE49-F238E27FC236}">
                <a16:creationId xmlns:a16="http://schemas.microsoft.com/office/drawing/2014/main" id="{F4AE843A-41A6-E0F9-9697-0D249F7F26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745" y="4988667"/>
            <a:ext cx="7581041" cy="309475"/>
          </a:xfrm>
          <a:prstGeom prst="rect">
            <a:avLst/>
          </a:prstGeom>
          <a:ln>
            <a:solidFill>
              <a:srgbClr val="C00000"/>
            </a:solidFill>
          </a:ln>
        </p:spPr>
      </p:pic>
      <p:sp>
        <p:nvSpPr>
          <p:cNvPr id="15" name="TextBox 14">
            <a:extLst>
              <a:ext uri="{FF2B5EF4-FFF2-40B4-BE49-F238E27FC236}">
                <a16:creationId xmlns:a16="http://schemas.microsoft.com/office/drawing/2014/main" id="{0EDBD811-A80E-CD44-B121-922AF55AA995}"/>
              </a:ext>
            </a:extLst>
          </p:cNvPr>
          <p:cNvSpPr txBox="1"/>
          <p:nvPr/>
        </p:nvSpPr>
        <p:spPr>
          <a:xfrm>
            <a:off x="8432710" y="4949172"/>
            <a:ext cx="2652607" cy="371640"/>
          </a:xfrm>
          <a:prstGeom prst="rect">
            <a:avLst/>
          </a:prstGeom>
          <a:noFill/>
        </p:spPr>
        <p:txBody>
          <a:bodyPr wrap="square" rtlCol="0">
            <a:spAutoFit/>
          </a:bodyPr>
          <a:lstStyle/>
          <a:p>
            <a:r>
              <a:rPr lang="fr-CA" sz="1815" dirty="0"/>
              <a:t>Web browser extension</a:t>
            </a:r>
            <a:endParaRPr lang="en-CA" sz="1815" dirty="0"/>
          </a:p>
        </p:txBody>
      </p:sp>
      <p:pic>
        <p:nvPicPr>
          <p:cNvPr id="4" name="Picture 3" descr="Screenshot of Microsoft Word with the Zotero extension highlighted at the top">
            <a:extLst>
              <a:ext uri="{FF2B5EF4-FFF2-40B4-BE49-F238E27FC236}">
                <a16:creationId xmlns:a16="http://schemas.microsoft.com/office/drawing/2014/main" id="{0A2119D8-F9D5-4846-7A47-0E9BAF2B9B81}"/>
              </a:ext>
            </a:extLst>
          </p:cNvPr>
          <p:cNvPicPr>
            <a:picLocks noChangeAspect="1"/>
          </p:cNvPicPr>
          <p:nvPr/>
        </p:nvPicPr>
        <p:blipFill>
          <a:blip r:embed="rId6">
            <a:lum/>
            <a:alphaModFix/>
          </a:blip>
          <a:srcRect/>
          <a:stretch>
            <a:fillRect/>
          </a:stretch>
        </p:blipFill>
        <p:spPr>
          <a:xfrm>
            <a:off x="861744" y="5543044"/>
            <a:ext cx="6507648" cy="972435"/>
          </a:xfrm>
          <a:prstGeom prst="rect">
            <a:avLst/>
          </a:prstGeom>
          <a:noFill/>
          <a:ln w="6483" cap="flat">
            <a:solidFill>
              <a:srgbClr val="333333"/>
            </a:solidFill>
            <a:prstDash val="solid"/>
            <a:miter/>
          </a:ln>
        </p:spPr>
      </p:pic>
      <p:sp>
        <p:nvSpPr>
          <p:cNvPr id="5" name="TextBox 4">
            <a:extLst>
              <a:ext uri="{FF2B5EF4-FFF2-40B4-BE49-F238E27FC236}">
                <a16:creationId xmlns:a16="http://schemas.microsoft.com/office/drawing/2014/main" id="{0C94BAFC-3A4A-226C-CA5E-4E96F5F3A2BB}"/>
              </a:ext>
            </a:extLst>
          </p:cNvPr>
          <p:cNvSpPr txBox="1"/>
          <p:nvPr/>
        </p:nvSpPr>
        <p:spPr>
          <a:xfrm>
            <a:off x="7397035" y="5828096"/>
            <a:ext cx="2951469" cy="371640"/>
          </a:xfrm>
          <a:prstGeom prst="rect">
            <a:avLst/>
          </a:prstGeom>
          <a:noFill/>
        </p:spPr>
        <p:txBody>
          <a:bodyPr wrap="square" rtlCol="0">
            <a:spAutoFit/>
          </a:bodyPr>
          <a:lstStyle/>
          <a:p>
            <a:r>
              <a:rPr lang="fr-CA" sz="1815" dirty="0"/>
              <a:t>Add-on for </a:t>
            </a:r>
            <a:r>
              <a:rPr lang="fr-CA" sz="1815" dirty="0" err="1"/>
              <a:t>writing</a:t>
            </a:r>
            <a:r>
              <a:rPr lang="fr-CA" sz="1815" dirty="0"/>
              <a:t> software</a:t>
            </a:r>
            <a:endParaRPr lang="en-CA" sz="1815" dirty="0"/>
          </a:p>
        </p:txBody>
      </p:sp>
      <p:cxnSp>
        <p:nvCxnSpPr>
          <p:cNvPr id="11" name="Connecteur droit 10">
            <a:extLst>
              <a:ext uri="{FF2B5EF4-FFF2-40B4-BE49-F238E27FC236}">
                <a16:creationId xmlns:a16="http://schemas.microsoft.com/office/drawing/2014/main" id="{B03934C4-3240-DD55-A97D-FB2E03467725}"/>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52660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6BB0DA8-44F7-51B8-7F40-36FDB83724CD}"/>
              </a:ext>
            </a:extLst>
          </p:cNvPr>
          <p:cNvSpPr txBox="1"/>
          <p:nvPr/>
        </p:nvSpPr>
        <p:spPr>
          <a:xfrm>
            <a:off x="9466246" y="6293188"/>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39</a:t>
            </a:fld>
            <a:r>
              <a:rPr lang="en-CA" sz="1271" dirty="0">
                <a:solidFill>
                  <a:srgbClr val="000000"/>
                </a:solidFill>
                <a:latin typeface="Noto Sans Regular" pitchFamily="2"/>
                <a:ea typeface="DejaVu Sans" pitchFamily="2"/>
                <a:cs typeface="Bitstream Vera Sans" pitchFamily="2"/>
              </a:rPr>
              <a:t> /</a:t>
            </a:r>
          </a:p>
        </p:txBody>
      </p:sp>
      <p:pic>
        <p:nvPicPr>
          <p:cNvPr id="8" name="Picture 7">
            <a:extLst>
              <a:ext uri="{FF2B5EF4-FFF2-40B4-BE49-F238E27FC236}">
                <a16:creationId xmlns:a16="http://schemas.microsoft.com/office/drawing/2014/main" id="{7F7C4D3A-4A21-E04A-0F50-ACD06EA331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40504" y="1394733"/>
            <a:ext cx="9065648" cy="5219972"/>
          </a:xfrm>
          <a:prstGeom prst="rect">
            <a:avLst/>
          </a:prstGeom>
          <a:ln>
            <a:noFill/>
          </a:ln>
        </p:spPr>
      </p:pic>
      <p:sp>
        <p:nvSpPr>
          <p:cNvPr id="3" name="Title 1">
            <a:extLst>
              <a:ext uri="{FF2B5EF4-FFF2-40B4-BE49-F238E27FC236}">
                <a16:creationId xmlns:a16="http://schemas.microsoft.com/office/drawing/2014/main" id="{903625D3-40CF-C897-BC23-A35681D035B0}"/>
              </a:ext>
            </a:extLst>
          </p:cNvPr>
          <p:cNvSpPr txBox="1">
            <a:spLocks noGrp="1"/>
          </p:cNvSpPr>
          <p:nvPr>
            <p:ph type="title" idx="4294967295"/>
          </p:nvPr>
        </p:nvSpPr>
        <p:spPr>
          <a:xfrm>
            <a:off x="740834" y="166293"/>
            <a:ext cx="10710333" cy="1145116"/>
          </a:xfrm>
        </p:spPr>
        <p:txBody>
          <a:bodyPr>
            <a:normAutofit/>
          </a:bodyPr>
          <a:lstStyle/>
          <a:p>
            <a:pPr lvl="0"/>
            <a:r>
              <a:rPr lang="en-CA" sz="4267" dirty="0"/>
              <a:t>Introduction to Zotero for desktop</a:t>
            </a:r>
          </a:p>
        </p:txBody>
      </p:sp>
      <p:sp>
        <p:nvSpPr>
          <p:cNvPr id="4" name="Rectangle 3">
            <a:extLst>
              <a:ext uri="{FF2B5EF4-FFF2-40B4-BE49-F238E27FC236}">
                <a16:creationId xmlns:a16="http://schemas.microsoft.com/office/drawing/2014/main" id="{CD2E56A9-84FA-B89C-8E5A-9096F99C8D18}"/>
              </a:ext>
            </a:extLst>
          </p:cNvPr>
          <p:cNvSpPr/>
          <p:nvPr/>
        </p:nvSpPr>
        <p:spPr>
          <a:xfrm>
            <a:off x="1445091" y="1609027"/>
            <a:ext cx="1712907" cy="4174615"/>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5" name="Rectangle 4">
            <a:extLst>
              <a:ext uri="{FF2B5EF4-FFF2-40B4-BE49-F238E27FC236}">
                <a16:creationId xmlns:a16="http://schemas.microsoft.com/office/drawing/2014/main" id="{C44AC4F8-4971-277B-900A-E720D0284A10}"/>
              </a:ext>
            </a:extLst>
          </p:cNvPr>
          <p:cNvSpPr/>
          <p:nvPr/>
        </p:nvSpPr>
        <p:spPr>
          <a:xfrm>
            <a:off x="3177463" y="1609028"/>
            <a:ext cx="4611997" cy="3874392"/>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7" name="Rectangle 6">
            <a:extLst>
              <a:ext uri="{FF2B5EF4-FFF2-40B4-BE49-F238E27FC236}">
                <a16:creationId xmlns:a16="http://schemas.microsoft.com/office/drawing/2014/main" id="{D08287F5-FAAE-EA0E-7FC9-553ECA31F516}"/>
              </a:ext>
            </a:extLst>
          </p:cNvPr>
          <p:cNvSpPr/>
          <p:nvPr/>
        </p:nvSpPr>
        <p:spPr>
          <a:xfrm>
            <a:off x="7808925" y="1609029"/>
            <a:ext cx="2504991" cy="5005676"/>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11" name="TextBox 10">
            <a:extLst>
              <a:ext uri="{FF2B5EF4-FFF2-40B4-BE49-F238E27FC236}">
                <a16:creationId xmlns:a16="http://schemas.microsoft.com/office/drawing/2014/main" id="{E8075768-6CDB-A91A-C8A7-A315381FF68A}"/>
              </a:ext>
            </a:extLst>
          </p:cNvPr>
          <p:cNvSpPr txBox="1"/>
          <p:nvPr/>
        </p:nvSpPr>
        <p:spPr>
          <a:xfrm>
            <a:off x="3131004" y="5524805"/>
            <a:ext cx="345544" cy="295915"/>
          </a:xfrm>
          <a:prstGeom prst="rect">
            <a:avLst/>
          </a:prstGeom>
          <a:noFill/>
        </p:spPr>
        <p:txBody>
          <a:bodyPr wrap="square" rtlCol="0">
            <a:spAutoFit/>
          </a:bodyPr>
          <a:lstStyle/>
          <a:p>
            <a:r>
              <a:rPr lang="fr-CA" sz="1323" dirty="0">
                <a:solidFill>
                  <a:srgbClr val="0000FF"/>
                </a:solidFill>
              </a:rPr>
              <a:t>1</a:t>
            </a:r>
            <a:endParaRPr lang="en-CA" sz="1323" dirty="0">
              <a:solidFill>
                <a:srgbClr val="0000FF"/>
              </a:solidFill>
            </a:endParaRPr>
          </a:p>
        </p:txBody>
      </p:sp>
      <p:sp>
        <p:nvSpPr>
          <p:cNvPr id="13" name="TextBox 12">
            <a:extLst>
              <a:ext uri="{FF2B5EF4-FFF2-40B4-BE49-F238E27FC236}">
                <a16:creationId xmlns:a16="http://schemas.microsoft.com/office/drawing/2014/main" id="{4FF5E27A-67D8-8C05-26F7-9AC1E6094F9F}"/>
              </a:ext>
            </a:extLst>
          </p:cNvPr>
          <p:cNvSpPr txBox="1"/>
          <p:nvPr/>
        </p:nvSpPr>
        <p:spPr>
          <a:xfrm>
            <a:off x="7415785" y="5452949"/>
            <a:ext cx="345544" cy="295915"/>
          </a:xfrm>
          <a:prstGeom prst="rect">
            <a:avLst/>
          </a:prstGeom>
          <a:noFill/>
        </p:spPr>
        <p:txBody>
          <a:bodyPr wrap="square" rtlCol="0">
            <a:spAutoFit/>
          </a:bodyPr>
          <a:lstStyle/>
          <a:p>
            <a:r>
              <a:rPr lang="fr-CA" sz="1323" dirty="0">
                <a:solidFill>
                  <a:srgbClr val="0000FF"/>
                </a:solidFill>
              </a:rPr>
              <a:t>2</a:t>
            </a:r>
            <a:endParaRPr lang="en-CA" sz="1323" dirty="0">
              <a:solidFill>
                <a:srgbClr val="0000FF"/>
              </a:solidFill>
            </a:endParaRPr>
          </a:p>
        </p:txBody>
      </p:sp>
      <p:sp>
        <p:nvSpPr>
          <p:cNvPr id="16" name="TextBox 15">
            <a:extLst>
              <a:ext uri="{FF2B5EF4-FFF2-40B4-BE49-F238E27FC236}">
                <a16:creationId xmlns:a16="http://schemas.microsoft.com/office/drawing/2014/main" id="{405A8473-916C-BA95-5D1E-914539DEB2D9}"/>
              </a:ext>
            </a:extLst>
          </p:cNvPr>
          <p:cNvSpPr txBox="1"/>
          <p:nvPr/>
        </p:nvSpPr>
        <p:spPr>
          <a:xfrm>
            <a:off x="10241300" y="6339876"/>
            <a:ext cx="345544" cy="295915"/>
          </a:xfrm>
          <a:prstGeom prst="rect">
            <a:avLst/>
          </a:prstGeom>
          <a:noFill/>
        </p:spPr>
        <p:txBody>
          <a:bodyPr wrap="square" rtlCol="0">
            <a:spAutoFit/>
          </a:bodyPr>
          <a:lstStyle/>
          <a:p>
            <a:r>
              <a:rPr lang="fr-CA" sz="1323" dirty="0">
                <a:solidFill>
                  <a:srgbClr val="0000FF"/>
                </a:solidFill>
              </a:rPr>
              <a:t>3</a:t>
            </a:r>
            <a:endParaRPr lang="en-CA" sz="1323" dirty="0">
              <a:solidFill>
                <a:srgbClr val="0000FF"/>
              </a:solidFill>
            </a:endParaRPr>
          </a:p>
        </p:txBody>
      </p:sp>
      <p:sp>
        <p:nvSpPr>
          <p:cNvPr id="17" name="Rectangle 16">
            <a:extLst>
              <a:ext uri="{FF2B5EF4-FFF2-40B4-BE49-F238E27FC236}">
                <a16:creationId xmlns:a16="http://schemas.microsoft.com/office/drawing/2014/main" id="{19966266-E3D7-C93D-A218-CF6FC5CA12F1}"/>
              </a:ext>
            </a:extLst>
          </p:cNvPr>
          <p:cNvSpPr/>
          <p:nvPr/>
        </p:nvSpPr>
        <p:spPr>
          <a:xfrm>
            <a:off x="10313915" y="1609028"/>
            <a:ext cx="192237" cy="203849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18" name="TextBox 17">
            <a:extLst>
              <a:ext uri="{FF2B5EF4-FFF2-40B4-BE49-F238E27FC236}">
                <a16:creationId xmlns:a16="http://schemas.microsoft.com/office/drawing/2014/main" id="{023FE2F4-356D-22E8-FA3B-9F863C030676}"/>
              </a:ext>
            </a:extLst>
          </p:cNvPr>
          <p:cNvSpPr txBox="1"/>
          <p:nvPr/>
        </p:nvSpPr>
        <p:spPr>
          <a:xfrm>
            <a:off x="10452164" y="1563604"/>
            <a:ext cx="345544" cy="295915"/>
          </a:xfrm>
          <a:prstGeom prst="rect">
            <a:avLst/>
          </a:prstGeom>
          <a:noFill/>
        </p:spPr>
        <p:txBody>
          <a:bodyPr wrap="square" rtlCol="0">
            <a:spAutoFit/>
          </a:bodyPr>
          <a:lstStyle/>
          <a:p>
            <a:r>
              <a:rPr lang="fr-CA" sz="1323" dirty="0">
                <a:solidFill>
                  <a:srgbClr val="0000FF"/>
                </a:solidFill>
              </a:rPr>
              <a:t>4</a:t>
            </a:r>
            <a:endParaRPr lang="en-CA" sz="1323" dirty="0">
              <a:solidFill>
                <a:srgbClr val="0000FF"/>
              </a:solidFill>
            </a:endParaRPr>
          </a:p>
        </p:txBody>
      </p:sp>
      <p:cxnSp>
        <p:nvCxnSpPr>
          <p:cNvPr id="10" name="Connecteur droit 9">
            <a:extLst>
              <a:ext uri="{FF2B5EF4-FFF2-40B4-BE49-F238E27FC236}">
                <a16:creationId xmlns:a16="http://schemas.microsoft.com/office/drawing/2014/main" id="{54B8017F-97DA-BE3D-EC4D-A4E387B8260F}"/>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64265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11" grpId="0"/>
      <p:bldP spid="13" grpId="0"/>
      <p:bldP spid="16" grpId="0"/>
      <p:bldP spid="17" grpId="0" animBg="1"/>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6BB0DA8-44F7-51B8-7F40-36FDB83724CD}"/>
              </a:ext>
            </a:extLst>
          </p:cNvPr>
          <p:cNvSpPr txBox="1"/>
          <p:nvPr/>
        </p:nvSpPr>
        <p:spPr>
          <a:xfrm>
            <a:off x="9464261" y="6279936"/>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40</a:t>
            </a:fld>
            <a:r>
              <a:rPr lang="en-CA" sz="1271" dirty="0">
                <a:solidFill>
                  <a:srgbClr val="000000"/>
                </a:solidFill>
                <a:latin typeface="Noto Sans Regular" pitchFamily="2"/>
                <a:ea typeface="DejaVu Sans" pitchFamily="2"/>
                <a:cs typeface="Bitstream Vera Sans" pitchFamily="2"/>
              </a:rPr>
              <a:t> /</a:t>
            </a:r>
          </a:p>
        </p:txBody>
      </p:sp>
      <p:cxnSp>
        <p:nvCxnSpPr>
          <p:cNvPr id="9" name="Connecteur droit 8">
            <a:extLst>
              <a:ext uri="{FF2B5EF4-FFF2-40B4-BE49-F238E27FC236}">
                <a16:creationId xmlns:a16="http://schemas.microsoft.com/office/drawing/2014/main" id="{923C3561-E570-9FA4-2C24-607B7A004A42}"/>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BB50308B-F392-879C-111D-71E0D6C2D511}"/>
              </a:ext>
            </a:extLst>
          </p:cNvPr>
          <p:cNvSpPr txBox="1">
            <a:spLocks/>
          </p:cNvSpPr>
          <p:nvPr/>
        </p:nvSpPr>
        <p:spPr>
          <a:xfrm>
            <a:off x="740834" y="166293"/>
            <a:ext cx="10710333" cy="1145116"/>
          </a:xfrm>
          <a:prstGeom prst="rect">
            <a:avLst/>
          </a:prstGeom>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CA" sz="4267"/>
              <a:t>Introduction to Zotero for desktop</a:t>
            </a:r>
            <a:endParaRPr lang="en-CA" sz="4267" dirty="0"/>
          </a:p>
        </p:txBody>
      </p:sp>
      <p:pic>
        <p:nvPicPr>
          <p:cNvPr id="14" name="Picture 7">
            <a:extLst>
              <a:ext uri="{FF2B5EF4-FFF2-40B4-BE49-F238E27FC236}">
                <a16:creationId xmlns:a16="http://schemas.microsoft.com/office/drawing/2014/main" id="{2BD502EC-2D79-30B0-2DAB-B8F65E6169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040951" y="1311408"/>
            <a:ext cx="2172524" cy="5263333"/>
          </a:xfrm>
          <a:prstGeom prst="rect">
            <a:avLst/>
          </a:prstGeom>
          <a:ln>
            <a:noFill/>
          </a:ln>
        </p:spPr>
      </p:pic>
      <p:sp>
        <p:nvSpPr>
          <p:cNvPr id="15" name="Rectangle 14">
            <a:extLst>
              <a:ext uri="{FF2B5EF4-FFF2-40B4-BE49-F238E27FC236}">
                <a16:creationId xmlns:a16="http://schemas.microsoft.com/office/drawing/2014/main" id="{EF43647C-9719-849F-B873-6D9E5B35534D}"/>
              </a:ext>
            </a:extLst>
          </p:cNvPr>
          <p:cNvSpPr/>
          <p:nvPr/>
        </p:nvSpPr>
        <p:spPr>
          <a:xfrm>
            <a:off x="3050411" y="1594996"/>
            <a:ext cx="2144155" cy="4971365"/>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19" name="Rectangle 18">
            <a:extLst>
              <a:ext uri="{FF2B5EF4-FFF2-40B4-BE49-F238E27FC236}">
                <a16:creationId xmlns:a16="http://schemas.microsoft.com/office/drawing/2014/main" id="{90B277FB-3484-27AF-C04C-90A5383CF552}"/>
              </a:ext>
            </a:extLst>
          </p:cNvPr>
          <p:cNvSpPr/>
          <p:nvPr/>
        </p:nvSpPr>
        <p:spPr>
          <a:xfrm>
            <a:off x="3163875" y="1874144"/>
            <a:ext cx="1360264" cy="866539"/>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21" name="TextBox 10">
            <a:extLst>
              <a:ext uri="{FF2B5EF4-FFF2-40B4-BE49-F238E27FC236}">
                <a16:creationId xmlns:a16="http://schemas.microsoft.com/office/drawing/2014/main" id="{E4558980-9F7D-768E-7302-5807534A9DD9}"/>
              </a:ext>
            </a:extLst>
          </p:cNvPr>
          <p:cNvSpPr txBox="1"/>
          <p:nvPr/>
        </p:nvSpPr>
        <p:spPr>
          <a:xfrm>
            <a:off x="5222935" y="6279937"/>
            <a:ext cx="276038" cy="295915"/>
          </a:xfrm>
          <a:prstGeom prst="rect">
            <a:avLst/>
          </a:prstGeom>
          <a:noFill/>
        </p:spPr>
        <p:txBody>
          <a:bodyPr wrap="none" rtlCol="0">
            <a:spAutoFit/>
          </a:bodyPr>
          <a:lstStyle/>
          <a:p>
            <a:r>
              <a:rPr lang="fr-CA" sz="1323" dirty="0">
                <a:solidFill>
                  <a:srgbClr val="0000FF"/>
                </a:solidFill>
              </a:rPr>
              <a:t>1</a:t>
            </a:r>
            <a:endParaRPr lang="en-CA" sz="1323" dirty="0">
              <a:solidFill>
                <a:srgbClr val="0000FF"/>
              </a:solidFill>
            </a:endParaRPr>
          </a:p>
        </p:txBody>
      </p:sp>
      <p:sp>
        <p:nvSpPr>
          <p:cNvPr id="22" name="TextBox 12">
            <a:extLst>
              <a:ext uri="{FF2B5EF4-FFF2-40B4-BE49-F238E27FC236}">
                <a16:creationId xmlns:a16="http://schemas.microsoft.com/office/drawing/2014/main" id="{14002570-C3C8-F66D-0EA1-5E3EDE988F8F}"/>
              </a:ext>
            </a:extLst>
          </p:cNvPr>
          <p:cNvSpPr txBox="1"/>
          <p:nvPr/>
        </p:nvSpPr>
        <p:spPr>
          <a:xfrm>
            <a:off x="4506083" y="2491764"/>
            <a:ext cx="367828" cy="295915"/>
          </a:xfrm>
          <a:prstGeom prst="rect">
            <a:avLst/>
          </a:prstGeom>
          <a:noFill/>
        </p:spPr>
        <p:txBody>
          <a:bodyPr wrap="square" rtlCol="0">
            <a:spAutoFit/>
          </a:bodyPr>
          <a:lstStyle/>
          <a:p>
            <a:r>
              <a:rPr lang="fr-CA" sz="1323" dirty="0">
                <a:solidFill>
                  <a:srgbClr val="0000FF"/>
                </a:solidFill>
              </a:rPr>
              <a:t>2</a:t>
            </a:r>
            <a:endParaRPr lang="en-CA" sz="1323" dirty="0">
              <a:solidFill>
                <a:srgbClr val="0000FF"/>
              </a:solidFill>
            </a:endParaRPr>
          </a:p>
        </p:txBody>
      </p:sp>
      <p:sp>
        <p:nvSpPr>
          <p:cNvPr id="23" name="TextBox 15">
            <a:extLst>
              <a:ext uri="{FF2B5EF4-FFF2-40B4-BE49-F238E27FC236}">
                <a16:creationId xmlns:a16="http://schemas.microsoft.com/office/drawing/2014/main" id="{2486C8B5-A0C6-E072-7E29-27B2917CD2ED}"/>
              </a:ext>
            </a:extLst>
          </p:cNvPr>
          <p:cNvSpPr txBox="1"/>
          <p:nvPr/>
        </p:nvSpPr>
        <p:spPr>
          <a:xfrm>
            <a:off x="3325091" y="1277293"/>
            <a:ext cx="225423" cy="295915"/>
          </a:xfrm>
          <a:prstGeom prst="rect">
            <a:avLst/>
          </a:prstGeom>
          <a:noFill/>
        </p:spPr>
        <p:txBody>
          <a:bodyPr wrap="square" rtlCol="0">
            <a:spAutoFit/>
          </a:bodyPr>
          <a:lstStyle/>
          <a:p>
            <a:r>
              <a:rPr lang="fr-CA" sz="1323" dirty="0">
                <a:solidFill>
                  <a:srgbClr val="0000FF"/>
                </a:solidFill>
              </a:rPr>
              <a:t>3</a:t>
            </a:r>
            <a:endParaRPr lang="en-CA" sz="1323" dirty="0">
              <a:solidFill>
                <a:srgbClr val="0000FF"/>
              </a:solidFill>
            </a:endParaRPr>
          </a:p>
        </p:txBody>
      </p:sp>
      <p:sp>
        <p:nvSpPr>
          <p:cNvPr id="25" name="TextBox 17">
            <a:extLst>
              <a:ext uri="{FF2B5EF4-FFF2-40B4-BE49-F238E27FC236}">
                <a16:creationId xmlns:a16="http://schemas.microsoft.com/office/drawing/2014/main" id="{A85EB837-31FB-96C9-EED8-12FA6BCA6A51}"/>
              </a:ext>
            </a:extLst>
          </p:cNvPr>
          <p:cNvSpPr txBox="1"/>
          <p:nvPr/>
        </p:nvSpPr>
        <p:spPr>
          <a:xfrm>
            <a:off x="8997944" y="2069870"/>
            <a:ext cx="331715" cy="295915"/>
          </a:xfrm>
          <a:prstGeom prst="rect">
            <a:avLst/>
          </a:prstGeom>
          <a:noFill/>
        </p:spPr>
        <p:txBody>
          <a:bodyPr wrap="square" rtlCol="0">
            <a:spAutoFit/>
          </a:bodyPr>
          <a:lstStyle/>
          <a:p>
            <a:r>
              <a:rPr lang="fr-CA" sz="1323" dirty="0">
                <a:solidFill>
                  <a:srgbClr val="0000FF"/>
                </a:solidFill>
              </a:rPr>
              <a:t>4</a:t>
            </a:r>
            <a:endParaRPr lang="en-CA" sz="1323" dirty="0">
              <a:solidFill>
                <a:srgbClr val="0000FF"/>
              </a:solidFill>
            </a:endParaRPr>
          </a:p>
        </p:txBody>
      </p:sp>
      <p:pic>
        <p:nvPicPr>
          <p:cNvPr id="27" name="Image 26">
            <a:extLst>
              <a:ext uri="{FF2B5EF4-FFF2-40B4-BE49-F238E27FC236}">
                <a16:creationId xmlns:a16="http://schemas.microsoft.com/office/drawing/2014/main" id="{3E3465EF-4FC0-2E21-A0B7-DB9B99DA22C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35739" y="1319919"/>
            <a:ext cx="2762205" cy="3039196"/>
          </a:xfrm>
          <a:prstGeom prst="rect">
            <a:avLst/>
          </a:prstGeom>
          <a:ln>
            <a:solidFill>
              <a:srgbClr val="0000FF"/>
            </a:solidFill>
          </a:ln>
        </p:spPr>
      </p:pic>
      <p:sp>
        <p:nvSpPr>
          <p:cNvPr id="24" name="Rectangle 23">
            <a:extLst>
              <a:ext uri="{FF2B5EF4-FFF2-40B4-BE49-F238E27FC236}">
                <a16:creationId xmlns:a16="http://schemas.microsoft.com/office/drawing/2014/main" id="{A4DAFE23-CF0F-08D8-6261-7E8C4C53ACCB}"/>
              </a:ext>
            </a:extLst>
          </p:cNvPr>
          <p:cNvSpPr/>
          <p:nvPr/>
        </p:nvSpPr>
        <p:spPr>
          <a:xfrm>
            <a:off x="6325143" y="2107809"/>
            <a:ext cx="2527535" cy="25079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20" name="Rectangle 19">
            <a:extLst>
              <a:ext uri="{FF2B5EF4-FFF2-40B4-BE49-F238E27FC236}">
                <a16:creationId xmlns:a16="http://schemas.microsoft.com/office/drawing/2014/main" id="{0F21B254-5EA9-22B1-DBBC-64F4ACAF6B49}"/>
              </a:ext>
            </a:extLst>
          </p:cNvPr>
          <p:cNvSpPr/>
          <p:nvPr/>
        </p:nvSpPr>
        <p:spPr>
          <a:xfrm>
            <a:off x="3050412" y="1319920"/>
            <a:ext cx="304907" cy="266697"/>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cxnSp>
        <p:nvCxnSpPr>
          <p:cNvPr id="29" name="Connecteur droit avec flèche 28">
            <a:extLst>
              <a:ext uri="{FF2B5EF4-FFF2-40B4-BE49-F238E27FC236}">
                <a16:creationId xmlns:a16="http://schemas.microsoft.com/office/drawing/2014/main" id="{7A5D6AAD-2E12-28DC-F526-76AADC7410CF}"/>
              </a:ext>
            </a:extLst>
          </p:cNvPr>
          <p:cNvCxnSpPr>
            <a:cxnSpLocks/>
          </p:cNvCxnSpPr>
          <p:nvPr/>
        </p:nvCxnSpPr>
        <p:spPr>
          <a:xfrm>
            <a:off x="3355319" y="1603963"/>
            <a:ext cx="2880420" cy="2755152"/>
          </a:xfrm>
          <a:prstGeom prst="straightConnector1">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32" name="Connecteur droit avec flèche 31">
            <a:extLst>
              <a:ext uri="{FF2B5EF4-FFF2-40B4-BE49-F238E27FC236}">
                <a16:creationId xmlns:a16="http://schemas.microsoft.com/office/drawing/2014/main" id="{2CAD2C02-97FB-F7CE-A7A6-1F0B8A596E0C}"/>
              </a:ext>
            </a:extLst>
          </p:cNvPr>
          <p:cNvCxnSpPr>
            <a:cxnSpLocks/>
            <a:stCxn id="20" idx="3"/>
          </p:cNvCxnSpPr>
          <p:nvPr/>
        </p:nvCxnSpPr>
        <p:spPr>
          <a:xfrm flipV="1">
            <a:off x="3355319" y="1319919"/>
            <a:ext cx="2880420" cy="13334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3511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21" grpId="0"/>
      <p:bldP spid="22" grpId="0"/>
      <p:bldP spid="23" grpId="0"/>
      <p:bldP spid="25" grpId="0"/>
      <p:bldP spid="24" grpId="0" animBg="1"/>
      <p:bldP spid="2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6891F-2C50-6C31-EDED-5D5984DAA26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6B76C5B-6E0E-4066-2A4E-382F8CBF3FF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54813" y="1434803"/>
            <a:ext cx="6261715" cy="5174447"/>
          </a:xfrm>
          <a:prstGeom prst="rect">
            <a:avLst/>
          </a:prstGeom>
          <a:ln>
            <a:noFill/>
          </a:ln>
        </p:spPr>
      </p:pic>
      <p:sp>
        <p:nvSpPr>
          <p:cNvPr id="4" name="Rectangle 3">
            <a:extLst>
              <a:ext uri="{FF2B5EF4-FFF2-40B4-BE49-F238E27FC236}">
                <a16:creationId xmlns:a16="http://schemas.microsoft.com/office/drawing/2014/main" id="{FEC3519C-D109-C218-3A5B-9031796E4CF4}"/>
              </a:ext>
            </a:extLst>
          </p:cNvPr>
          <p:cNvSpPr/>
          <p:nvPr/>
        </p:nvSpPr>
        <p:spPr>
          <a:xfrm>
            <a:off x="2605646" y="1438729"/>
            <a:ext cx="696383" cy="322744"/>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5" name="Rectangle 4">
            <a:extLst>
              <a:ext uri="{FF2B5EF4-FFF2-40B4-BE49-F238E27FC236}">
                <a16:creationId xmlns:a16="http://schemas.microsoft.com/office/drawing/2014/main" id="{6566018A-7695-D902-10F4-169A28358FFD}"/>
              </a:ext>
            </a:extLst>
          </p:cNvPr>
          <p:cNvSpPr/>
          <p:nvPr/>
        </p:nvSpPr>
        <p:spPr>
          <a:xfrm>
            <a:off x="3302029" y="1441419"/>
            <a:ext cx="696383" cy="320055"/>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7" name="Rectangle 6">
            <a:extLst>
              <a:ext uri="{FF2B5EF4-FFF2-40B4-BE49-F238E27FC236}">
                <a16:creationId xmlns:a16="http://schemas.microsoft.com/office/drawing/2014/main" id="{4FC3AAC8-D5F7-7ED4-8849-4D015F152183}"/>
              </a:ext>
            </a:extLst>
          </p:cNvPr>
          <p:cNvSpPr/>
          <p:nvPr/>
        </p:nvSpPr>
        <p:spPr>
          <a:xfrm>
            <a:off x="6327749" y="1434803"/>
            <a:ext cx="2416672" cy="315491"/>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11" name="TextBox 10">
            <a:extLst>
              <a:ext uri="{FF2B5EF4-FFF2-40B4-BE49-F238E27FC236}">
                <a16:creationId xmlns:a16="http://schemas.microsoft.com/office/drawing/2014/main" id="{10F72690-4342-EDB4-4682-90A73717224A}"/>
              </a:ext>
            </a:extLst>
          </p:cNvPr>
          <p:cNvSpPr txBox="1"/>
          <p:nvPr/>
        </p:nvSpPr>
        <p:spPr>
          <a:xfrm>
            <a:off x="8744421" y="6365038"/>
            <a:ext cx="276038" cy="295915"/>
          </a:xfrm>
          <a:prstGeom prst="rect">
            <a:avLst/>
          </a:prstGeom>
          <a:noFill/>
        </p:spPr>
        <p:txBody>
          <a:bodyPr wrap="none" rtlCol="0">
            <a:spAutoFit/>
          </a:bodyPr>
          <a:lstStyle/>
          <a:p>
            <a:r>
              <a:rPr lang="fr-CA" sz="1323" dirty="0">
                <a:solidFill>
                  <a:srgbClr val="0000FF"/>
                </a:solidFill>
              </a:rPr>
              <a:t>2</a:t>
            </a:r>
            <a:endParaRPr lang="en-CA" sz="1323" dirty="0">
              <a:solidFill>
                <a:srgbClr val="0000FF"/>
              </a:solidFill>
            </a:endParaRPr>
          </a:p>
        </p:txBody>
      </p:sp>
      <p:sp>
        <p:nvSpPr>
          <p:cNvPr id="13" name="TextBox 12">
            <a:extLst>
              <a:ext uri="{FF2B5EF4-FFF2-40B4-BE49-F238E27FC236}">
                <a16:creationId xmlns:a16="http://schemas.microsoft.com/office/drawing/2014/main" id="{847BC7B1-33C0-445F-497B-EA535F7E4A16}"/>
              </a:ext>
            </a:extLst>
          </p:cNvPr>
          <p:cNvSpPr txBox="1"/>
          <p:nvPr/>
        </p:nvSpPr>
        <p:spPr>
          <a:xfrm>
            <a:off x="4016589" y="1422980"/>
            <a:ext cx="136704" cy="295915"/>
          </a:xfrm>
          <a:prstGeom prst="rect">
            <a:avLst/>
          </a:prstGeom>
          <a:noFill/>
        </p:spPr>
        <p:txBody>
          <a:bodyPr wrap="square" rtlCol="0">
            <a:spAutoFit/>
          </a:bodyPr>
          <a:lstStyle/>
          <a:p>
            <a:r>
              <a:rPr lang="fr-CA" sz="1323" dirty="0">
                <a:solidFill>
                  <a:srgbClr val="0000FF"/>
                </a:solidFill>
              </a:rPr>
              <a:t>2</a:t>
            </a:r>
            <a:endParaRPr lang="en-CA" sz="1323" dirty="0">
              <a:solidFill>
                <a:srgbClr val="0000FF"/>
              </a:solidFill>
            </a:endParaRPr>
          </a:p>
        </p:txBody>
      </p:sp>
      <p:sp>
        <p:nvSpPr>
          <p:cNvPr id="10" name="Rectangle 9">
            <a:extLst>
              <a:ext uri="{FF2B5EF4-FFF2-40B4-BE49-F238E27FC236}">
                <a16:creationId xmlns:a16="http://schemas.microsoft.com/office/drawing/2014/main" id="{0BC2D276-AF3E-AE88-81A9-29C0D0B608F5}"/>
              </a:ext>
            </a:extLst>
          </p:cNvPr>
          <p:cNvSpPr/>
          <p:nvPr/>
        </p:nvSpPr>
        <p:spPr>
          <a:xfrm>
            <a:off x="8486202" y="1761473"/>
            <a:ext cx="290023" cy="4847776"/>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12" name="TextBox 11">
            <a:extLst>
              <a:ext uri="{FF2B5EF4-FFF2-40B4-BE49-F238E27FC236}">
                <a16:creationId xmlns:a16="http://schemas.microsoft.com/office/drawing/2014/main" id="{231BF42D-9C58-968A-56E5-46D514410F9D}"/>
              </a:ext>
            </a:extLst>
          </p:cNvPr>
          <p:cNvSpPr txBox="1"/>
          <p:nvPr/>
        </p:nvSpPr>
        <p:spPr>
          <a:xfrm>
            <a:off x="2273931" y="1434804"/>
            <a:ext cx="276038" cy="295915"/>
          </a:xfrm>
          <a:prstGeom prst="rect">
            <a:avLst/>
          </a:prstGeom>
          <a:noFill/>
        </p:spPr>
        <p:txBody>
          <a:bodyPr wrap="none" rtlCol="0">
            <a:spAutoFit/>
          </a:bodyPr>
          <a:lstStyle/>
          <a:p>
            <a:r>
              <a:rPr lang="fr-CA" sz="1323" dirty="0">
                <a:solidFill>
                  <a:srgbClr val="0000FF"/>
                </a:solidFill>
              </a:rPr>
              <a:t>1</a:t>
            </a:r>
            <a:endParaRPr lang="en-CA" sz="1323" dirty="0">
              <a:solidFill>
                <a:srgbClr val="0000FF"/>
              </a:solidFill>
            </a:endParaRPr>
          </a:p>
        </p:txBody>
      </p:sp>
      <p:pic>
        <p:nvPicPr>
          <p:cNvPr id="9" name="Picture 8">
            <a:extLst>
              <a:ext uri="{FF2B5EF4-FFF2-40B4-BE49-F238E27FC236}">
                <a16:creationId xmlns:a16="http://schemas.microsoft.com/office/drawing/2014/main" id="{C08C7B89-4843-8B63-F3F1-0DF130BE027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08713" y="2510967"/>
            <a:ext cx="3856199" cy="2885253"/>
          </a:xfrm>
          <a:prstGeom prst="rect">
            <a:avLst/>
          </a:prstGeom>
          <a:ln w="9525">
            <a:solidFill>
              <a:srgbClr val="0000FF"/>
            </a:solidFill>
          </a:ln>
        </p:spPr>
      </p:pic>
      <p:cxnSp>
        <p:nvCxnSpPr>
          <p:cNvPr id="14" name="Connecteur droit 13">
            <a:extLst>
              <a:ext uri="{FF2B5EF4-FFF2-40B4-BE49-F238E27FC236}">
                <a16:creationId xmlns:a16="http://schemas.microsoft.com/office/drawing/2014/main" id="{9838C1D0-7483-29A6-6148-5A9A9F347EA0}"/>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63C60B49-38FD-9AA0-6BC0-B1CCA814712A}"/>
              </a:ext>
            </a:extLst>
          </p:cNvPr>
          <p:cNvSpPr txBox="1">
            <a:spLocks/>
          </p:cNvSpPr>
          <p:nvPr/>
        </p:nvSpPr>
        <p:spPr>
          <a:xfrm>
            <a:off x="740834" y="166293"/>
            <a:ext cx="10710333" cy="1145116"/>
          </a:xfrm>
          <a:prstGeom prst="rect">
            <a:avLst/>
          </a:prstGeom>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CA" sz="4267"/>
              <a:t>Introduction to Zotero for desktop</a:t>
            </a:r>
            <a:endParaRPr lang="en-CA" sz="4267" dirty="0"/>
          </a:p>
        </p:txBody>
      </p:sp>
      <p:sp>
        <p:nvSpPr>
          <p:cNvPr id="16" name="TextBox 15">
            <a:extLst>
              <a:ext uri="{FF2B5EF4-FFF2-40B4-BE49-F238E27FC236}">
                <a16:creationId xmlns:a16="http://schemas.microsoft.com/office/drawing/2014/main" id="{EC46AD55-7DC2-0ED9-5163-907040CB9E2C}"/>
              </a:ext>
            </a:extLst>
          </p:cNvPr>
          <p:cNvSpPr txBox="1"/>
          <p:nvPr/>
        </p:nvSpPr>
        <p:spPr>
          <a:xfrm>
            <a:off x="7441990" y="5069550"/>
            <a:ext cx="175999" cy="295915"/>
          </a:xfrm>
          <a:prstGeom prst="rect">
            <a:avLst/>
          </a:prstGeom>
          <a:noFill/>
        </p:spPr>
        <p:txBody>
          <a:bodyPr wrap="square" rtlCol="0">
            <a:spAutoFit/>
          </a:bodyPr>
          <a:lstStyle/>
          <a:p>
            <a:r>
              <a:rPr lang="fr-CA" sz="1323" dirty="0">
                <a:solidFill>
                  <a:srgbClr val="0000FF"/>
                </a:solidFill>
              </a:rPr>
              <a:t>3</a:t>
            </a:r>
            <a:endParaRPr lang="en-CA" sz="1323" dirty="0">
              <a:solidFill>
                <a:srgbClr val="0000FF"/>
              </a:solidFill>
            </a:endParaRPr>
          </a:p>
        </p:txBody>
      </p:sp>
    </p:spTree>
    <p:extLst>
      <p:ext uri="{BB962C8B-B14F-4D97-AF65-F5344CB8AC3E}">
        <p14:creationId xmlns:p14="http://schemas.microsoft.com/office/powerpoint/2010/main" val="4472678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11" grpId="0"/>
      <p:bldP spid="13" grpId="0"/>
      <p:bldP spid="10" grpId="0" animBg="1"/>
      <p:bldP spid="12"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E7C04-E531-7328-838B-3B571B3F6D93}"/>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525B0A71-7DB4-9332-1D5D-4E97AFBE51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6180" y="1361808"/>
            <a:ext cx="5414317" cy="5215563"/>
          </a:xfrm>
          <a:prstGeom prst="rect">
            <a:avLst/>
          </a:prstGeom>
          <a:ln>
            <a:noFill/>
          </a:ln>
        </p:spPr>
      </p:pic>
      <p:sp>
        <p:nvSpPr>
          <p:cNvPr id="2" name="Slide Number Placeholder 3">
            <a:extLst>
              <a:ext uri="{FF2B5EF4-FFF2-40B4-BE49-F238E27FC236}">
                <a16:creationId xmlns:a16="http://schemas.microsoft.com/office/drawing/2014/main" id="{2CCC7CB4-AC0D-EEB9-0FB9-1CA293E4CF5E}"/>
              </a:ext>
            </a:extLst>
          </p:cNvPr>
          <p:cNvSpPr txBox="1"/>
          <p:nvPr/>
        </p:nvSpPr>
        <p:spPr>
          <a:xfrm>
            <a:off x="9466246" y="6293188"/>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42</a:t>
            </a:fld>
            <a:r>
              <a:rPr lang="en-CA" sz="1271" dirty="0">
                <a:solidFill>
                  <a:srgbClr val="000000"/>
                </a:solidFill>
                <a:latin typeface="Noto Sans Regular" pitchFamily="2"/>
                <a:ea typeface="DejaVu Sans" pitchFamily="2"/>
                <a:cs typeface="Bitstream Vera Sans" pitchFamily="2"/>
              </a:rPr>
              <a:t> /</a:t>
            </a:r>
          </a:p>
        </p:txBody>
      </p:sp>
      <p:sp>
        <p:nvSpPr>
          <p:cNvPr id="4" name="Rectangle 3">
            <a:extLst>
              <a:ext uri="{FF2B5EF4-FFF2-40B4-BE49-F238E27FC236}">
                <a16:creationId xmlns:a16="http://schemas.microsoft.com/office/drawing/2014/main" id="{A21CB1EF-792E-912F-53E5-A114BBC8F340}"/>
              </a:ext>
            </a:extLst>
          </p:cNvPr>
          <p:cNvSpPr/>
          <p:nvPr/>
        </p:nvSpPr>
        <p:spPr>
          <a:xfrm>
            <a:off x="5932590" y="1361808"/>
            <a:ext cx="279607" cy="24277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5" name="Rectangle 4">
            <a:extLst>
              <a:ext uri="{FF2B5EF4-FFF2-40B4-BE49-F238E27FC236}">
                <a16:creationId xmlns:a16="http://schemas.microsoft.com/office/drawing/2014/main" id="{97A2ED19-7A83-2933-0F14-60E5CA01D00F}"/>
              </a:ext>
            </a:extLst>
          </p:cNvPr>
          <p:cNvSpPr/>
          <p:nvPr/>
        </p:nvSpPr>
        <p:spPr>
          <a:xfrm>
            <a:off x="5932590" y="1614656"/>
            <a:ext cx="279607" cy="1656160"/>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7" name="Rectangle 6">
            <a:extLst>
              <a:ext uri="{FF2B5EF4-FFF2-40B4-BE49-F238E27FC236}">
                <a16:creationId xmlns:a16="http://schemas.microsoft.com/office/drawing/2014/main" id="{190F3EE3-AABB-4615-A047-1ED5F15D989E}"/>
              </a:ext>
            </a:extLst>
          </p:cNvPr>
          <p:cNvSpPr/>
          <p:nvPr/>
        </p:nvSpPr>
        <p:spPr>
          <a:xfrm>
            <a:off x="810992" y="1614657"/>
            <a:ext cx="5104643" cy="4931623"/>
          </a:xfrm>
          <a:prstGeom prst="rect">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11" name="TextBox 10">
            <a:extLst>
              <a:ext uri="{FF2B5EF4-FFF2-40B4-BE49-F238E27FC236}">
                <a16:creationId xmlns:a16="http://schemas.microsoft.com/office/drawing/2014/main" id="{8FACA920-096A-CFB5-39EB-E7B91388685C}"/>
              </a:ext>
            </a:extLst>
          </p:cNvPr>
          <p:cNvSpPr txBox="1"/>
          <p:nvPr/>
        </p:nvSpPr>
        <p:spPr>
          <a:xfrm>
            <a:off x="5880481" y="6202966"/>
            <a:ext cx="276038" cy="295915"/>
          </a:xfrm>
          <a:prstGeom prst="rect">
            <a:avLst/>
          </a:prstGeom>
          <a:noFill/>
        </p:spPr>
        <p:txBody>
          <a:bodyPr wrap="none" rtlCol="0">
            <a:spAutoFit/>
          </a:bodyPr>
          <a:lstStyle/>
          <a:p>
            <a:r>
              <a:rPr lang="fr-CA" sz="1323" dirty="0">
                <a:solidFill>
                  <a:srgbClr val="0000FF"/>
                </a:solidFill>
              </a:rPr>
              <a:t>1</a:t>
            </a:r>
            <a:endParaRPr lang="en-CA" sz="1323" dirty="0">
              <a:solidFill>
                <a:srgbClr val="0000FF"/>
              </a:solidFill>
            </a:endParaRPr>
          </a:p>
        </p:txBody>
      </p:sp>
      <p:sp>
        <p:nvSpPr>
          <p:cNvPr id="13" name="TextBox 12">
            <a:extLst>
              <a:ext uri="{FF2B5EF4-FFF2-40B4-BE49-F238E27FC236}">
                <a16:creationId xmlns:a16="http://schemas.microsoft.com/office/drawing/2014/main" id="{526001BC-923D-AB37-0134-1F27C7B6C65F}"/>
              </a:ext>
            </a:extLst>
          </p:cNvPr>
          <p:cNvSpPr txBox="1"/>
          <p:nvPr/>
        </p:nvSpPr>
        <p:spPr>
          <a:xfrm>
            <a:off x="6188126" y="1342820"/>
            <a:ext cx="279607" cy="295915"/>
          </a:xfrm>
          <a:prstGeom prst="rect">
            <a:avLst/>
          </a:prstGeom>
          <a:noFill/>
        </p:spPr>
        <p:txBody>
          <a:bodyPr wrap="square" rtlCol="0">
            <a:spAutoFit/>
          </a:bodyPr>
          <a:lstStyle/>
          <a:p>
            <a:r>
              <a:rPr lang="fr-CA" sz="1323" dirty="0">
                <a:solidFill>
                  <a:srgbClr val="0000FF"/>
                </a:solidFill>
              </a:rPr>
              <a:t>2</a:t>
            </a:r>
            <a:endParaRPr lang="en-CA" sz="1323" dirty="0">
              <a:solidFill>
                <a:srgbClr val="0000FF"/>
              </a:solidFill>
            </a:endParaRPr>
          </a:p>
        </p:txBody>
      </p:sp>
      <p:sp>
        <p:nvSpPr>
          <p:cNvPr id="16" name="TextBox 15">
            <a:extLst>
              <a:ext uri="{FF2B5EF4-FFF2-40B4-BE49-F238E27FC236}">
                <a16:creationId xmlns:a16="http://schemas.microsoft.com/office/drawing/2014/main" id="{4F96399E-C9B5-632E-E74C-62AEE1949C82}"/>
              </a:ext>
            </a:extLst>
          </p:cNvPr>
          <p:cNvSpPr txBox="1"/>
          <p:nvPr/>
        </p:nvSpPr>
        <p:spPr>
          <a:xfrm>
            <a:off x="11113416" y="4514602"/>
            <a:ext cx="268477" cy="295915"/>
          </a:xfrm>
          <a:prstGeom prst="rect">
            <a:avLst/>
          </a:prstGeom>
          <a:noFill/>
        </p:spPr>
        <p:txBody>
          <a:bodyPr wrap="square" rtlCol="0">
            <a:spAutoFit/>
          </a:bodyPr>
          <a:lstStyle/>
          <a:p>
            <a:r>
              <a:rPr lang="fr-CA" sz="1323" dirty="0">
                <a:solidFill>
                  <a:srgbClr val="0000FF"/>
                </a:solidFill>
              </a:rPr>
              <a:t>3</a:t>
            </a:r>
            <a:endParaRPr lang="en-CA" sz="1323" dirty="0">
              <a:solidFill>
                <a:srgbClr val="0000FF"/>
              </a:solidFill>
            </a:endParaRPr>
          </a:p>
        </p:txBody>
      </p:sp>
      <p:sp>
        <p:nvSpPr>
          <p:cNvPr id="17" name="Rectangle 16">
            <a:extLst>
              <a:ext uri="{FF2B5EF4-FFF2-40B4-BE49-F238E27FC236}">
                <a16:creationId xmlns:a16="http://schemas.microsoft.com/office/drawing/2014/main" id="{DDEA4B78-A0E9-3C45-F57A-582EEAED9DA2}"/>
              </a:ext>
            </a:extLst>
          </p:cNvPr>
          <p:cNvSpPr/>
          <p:nvPr/>
        </p:nvSpPr>
        <p:spPr>
          <a:xfrm>
            <a:off x="5932590" y="3285345"/>
            <a:ext cx="279607" cy="30184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18" name="TextBox 17">
            <a:extLst>
              <a:ext uri="{FF2B5EF4-FFF2-40B4-BE49-F238E27FC236}">
                <a16:creationId xmlns:a16="http://schemas.microsoft.com/office/drawing/2014/main" id="{2805E125-1E68-2CE2-4CE9-56E13B9249D2}"/>
              </a:ext>
            </a:extLst>
          </p:cNvPr>
          <p:cNvSpPr txBox="1"/>
          <p:nvPr/>
        </p:nvSpPr>
        <p:spPr>
          <a:xfrm>
            <a:off x="3731741" y="4617756"/>
            <a:ext cx="276038" cy="295915"/>
          </a:xfrm>
          <a:prstGeom prst="rect">
            <a:avLst/>
          </a:prstGeom>
          <a:noFill/>
        </p:spPr>
        <p:txBody>
          <a:bodyPr wrap="none" rtlCol="0">
            <a:spAutoFit/>
          </a:bodyPr>
          <a:lstStyle/>
          <a:p>
            <a:r>
              <a:rPr lang="fr-CA" sz="1323" dirty="0">
                <a:solidFill>
                  <a:srgbClr val="0000FF"/>
                </a:solidFill>
              </a:rPr>
              <a:t>4</a:t>
            </a:r>
            <a:endParaRPr lang="en-CA" sz="1323" dirty="0">
              <a:solidFill>
                <a:srgbClr val="0000FF"/>
              </a:solidFill>
            </a:endParaRPr>
          </a:p>
        </p:txBody>
      </p:sp>
      <p:pic>
        <p:nvPicPr>
          <p:cNvPr id="12" name="Picture 11">
            <a:extLst>
              <a:ext uri="{FF2B5EF4-FFF2-40B4-BE49-F238E27FC236}">
                <a16:creationId xmlns:a16="http://schemas.microsoft.com/office/drawing/2014/main" id="{0EF735E6-DB6D-9068-D8E6-E6282049405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041203" y="3494407"/>
            <a:ext cx="1754349" cy="1381444"/>
          </a:xfrm>
          <a:prstGeom prst="rect">
            <a:avLst/>
          </a:prstGeom>
          <a:ln>
            <a:solidFill>
              <a:srgbClr val="FF0000"/>
            </a:solidFill>
          </a:ln>
        </p:spPr>
      </p:pic>
      <p:cxnSp>
        <p:nvCxnSpPr>
          <p:cNvPr id="14" name="Connecteur droit 13">
            <a:extLst>
              <a:ext uri="{FF2B5EF4-FFF2-40B4-BE49-F238E27FC236}">
                <a16:creationId xmlns:a16="http://schemas.microsoft.com/office/drawing/2014/main" id="{2D0E45E0-C458-1BCE-C9EB-BEB040A867D8}"/>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F7898901-2839-F0BF-CC31-20E4675D3629}"/>
              </a:ext>
            </a:extLst>
          </p:cNvPr>
          <p:cNvSpPr txBox="1">
            <a:spLocks/>
          </p:cNvSpPr>
          <p:nvPr/>
        </p:nvSpPr>
        <p:spPr>
          <a:xfrm>
            <a:off x="740834" y="166293"/>
            <a:ext cx="10710333" cy="1145116"/>
          </a:xfrm>
          <a:prstGeom prst="rect">
            <a:avLst/>
          </a:prstGeom>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CA" sz="4267"/>
              <a:t>Introduction to Zotero for desktop</a:t>
            </a:r>
            <a:endParaRPr lang="en-CA" sz="4267" dirty="0"/>
          </a:p>
        </p:txBody>
      </p:sp>
      <p:pic>
        <p:nvPicPr>
          <p:cNvPr id="10" name="Image 9">
            <a:extLst>
              <a:ext uri="{FF2B5EF4-FFF2-40B4-BE49-F238E27FC236}">
                <a16:creationId xmlns:a16="http://schemas.microsoft.com/office/drawing/2014/main" id="{5E0EDEFC-3F23-EF42-C3A1-7C36F2E76C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50079" y="1506153"/>
            <a:ext cx="4452891" cy="2917992"/>
          </a:xfrm>
          <a:prstGeom prst="rect">
            <a:avLst/>
          </a:prstGeom>
        </p:spPr>
      </p:pic>
      <p:sp>
        <p:nvSpPr>
          <p:cNvPr id="19" name="Rectangle 18">
            <a:extLst>
              <a:ext uri="{FF2B5EF4-FFF2-40B4-BE49-F238E27FC236}">
                <a16:creationId xmlns:a16="http://schemas.microsoft.com/office/drawing/2014/main" id="{BEEE721B-C365-31C2-0456-19C643867A27}"/>
              </a:ext>
            </a:extLst>
          </p:cNvPr>
          <p:cNvSpPr/>
          <p:nvPr/>
        </p:nvSpPr>
        <p:spPr>
          <a:xfrm>
            <a:off x="6971777" y="1500109"/>
            <a:ext cx="152603" cy="2917992"/>
          </a:xfrm>
          <a:prstGeom prst="rect">
            <a:avLst/>
          </a:prstGeom>
          <a:noFill/>
          <a:ln w="63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Tree>
    <p:extLst>
      <p:ext uri="{BB962C8B-B14F-4D97-AF65-F5344CB8AC3E}">
        <p14:creationId xmlns:p14="http://schemas.microsoft.com/office/powerpoint/2010/main" val="23061839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11" grpId="0"/>
      <p:bldP spid="13" grpId="0"/>
      <p:bldP spid="16" grpId="0"/>
      <p:bldP spid="17" grpId="0" animBg="1"/>
      <p:bldP spid="18" grpId="0"/>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6BB0DA8-44F7-51B8-7F40-36FDB83724CD}"/>
              </a:ext>
            </a:extLst>
          </p:cNvPr>
          <p:cNvSpPr txBox="1"/>
          <p:nvPr/>
        </p:nvSpPr>
        <p:spPr>
          <a:xfrm>
            <a:off x="9466246" y="6293985"/>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43</a:t>
            </a:fld>
            <a:r>
              <a:rPr lang="en-CA" sz="1271" dirty="0">
                <a:solidFill>
                  <a:srgbClr val="000000"/>
                </a:solidFill>
                <a:latin typeface="Noto Sans Regular" pitchFamily="2"/>
                <a:ea typeface="DejaVu Sans" pitchFamily="2"/>
                <a:cs typeface="Bitstream Vera Sans" pitchFamily="2"/>
              </a:rPr>
              <a:t> /</a:t>
            </a:r>
          </a:p>
        </p:txBody>
      </p:sp>
      <p:sp>
        <p:nvSpPr>
          <p:cNvPr id="3" name="Title 1">
            <a:extLst>
              <a:ext uri="{FF2B5EF4-FFF2-40B4-BE49-F238E27FC236}">
                <a16:creationId xmlns:a16="http://schemas.microsoft.com/office/drawing/2014/main" id="{903625D3-40CF-C897-BC23-A35681D035B0}"/>
              </a:ext>
            </a:extLst>
          </p:cNvPr>
          <p:cNvSpPr txBox="1">
            <a:spLocks noGrp="1"/>
          </p:cNvSpPr>
          <p:nvPr>
            <p:ph type="title"/>
          </p:nvPr>
        </p:nvSpPr>
        <p:spPr>
          <a:xfrm>
            <a:off x="538265" y="5556"/>
            <a:ext cx="10515600" cy="1325563"/>
          </a:xfrm>
        </p:spPr>
        <p:txBody>
          <a:bodyPr>
            <a:normAutofit/>
          </a:bodyPr>
          <a:lstStyle/>
          <a:p>
            <a:pPr lvl="0"/>
            <a:r>
              <a:rPr lang="en-CA" sz="4267" dirty="0"/>
              <a:t>Some highlights and comparisons</a:t>
            </a:r>
          </a:p>
        </p:txBody>
      </p:sp>
      <p:sp>
        <p:nvSpPr>
          <p:cNvPr id="6" name="Text Placeholder 5">
            <a:extLst>
              <a:ext uri="{FF2B5EF4-FFF2-40B4-BE49-F238E27FC236}">
                <a16:creationId xmlns:a16="http://schemas.microsoft.com/office/drawing/2014/main" id="{A90C7658-CC35-AC6D-CC4C-E5D5076EB247}"/>
              </a:ext>
            </a:extLst>
          </p:cNvPr>
          <p:cNvSpPr>
            <a:spLocks noGrp="1"/>
          </p:cNvSpPr>
          <p:nvPr>
            <p:ph type="body" idx="1"/>
          </p:nvPr>
        </p:nvSpPr>
        <p:spPr>
          <a:xfrm>
            <a:off x="2152866" y="1680656"/>
            <a:ext cx="3869685" cy="431745"/>
          </a:xfrm>
        </p:spPr>
        <p:txBody>
          <a:bodyPr>
            <a:normAutofit/>
          </a:bodyPr>
          <a:lstStyle/>
          <a:p>
            <a:r>
              <a:rPr lang="fr-CA" dirty="0"/>
              <a:t>Desktop version</a:t>
            </a:r>
            <a:endParaRPr lang="en-CA" dirty="0"/>
          </a:p>
        </p:txBody>
      </p:sp>
      <p:sp>
        <p:nvSpPr>
          <p:cNvPr id="9" name="Content Placeholder 8">
            <a:extLst>
              <a:ext uri="{FF2B5EF4-FFF2-40B4-BE49-F238E27FC236}">
                <a16:creationId xmlns:a16="http://schemas.microsoft.com/office/drawing/2014/main" id="{F8975A63-AB6E-A26D-8178-D2EDFEF9404E}"/>
              </a:ext>
            </a:extLst>
          </p:cNvPr>
          <p:cNvSpPr>
            <a:spLocks noGrp="1"/>
          </p:cNvSpPr>
          <p:nvPr>
            <p:ph sz="half" idx="2"/>
          </p:nvPr>
        </p:nvSpPr>
        <p:spPr/>
        <p:txBody>
          <a:bodyPr>
            <a:normAutofit/>
          </a:bodyPr>
          <a:lstStyle/>
          <a:p>
            <a:pPr marL="414762" indent="-414762">
              <a:buClr>
                <a:srgbClr val="C00000"/>
              </a:buClr>
            </a:pPr>
            <a:r>
              <a:rPr lang="fr-CA" sz="2133" dirty="0"/>
              <a:t>Import </a:t>
            </a:r>
            <a:r>
              <a:rPr lang="fr-CA" sz="2133" dirty="0" err="1"/>
              <a:t>references</a:t>
            </a:r>
            <a:r>
              <a:rPr lang="fr-CA" sz="2133" dirty="0"/>
              <a:t> </a:t>
            </a:r>
            <a:r>
              <a:rPr lang="fr-CA" sz="2133" dirty="0" err="1"/>
              <a:t>from</a:t>
            </a:r>
            <a:r>
              <a:rPr lang="fr-CA" sz="2133" dirty="0"/>
              <a:t> web browser</a:t>
            </a:r>
          </a:p>
          <a:p>
            <a:pPr marL="414762" indent="-414762">
              <a:buClr>
                <a:srgbClr val="C00000"/>
              </a:buClr>
            </a:pPr>
            <a:r>
              <a:rPr lang="fr-CA" sz="2133" dirty="0" err="1"/>
              <a:t>Create</a:t>
            </a:r>
            <a:r>
              <a:rPr lang="fr-CA" sz="2133" dirty="0"/>
              <a:t> a </a:t>
            </a:r>
            <a:r>
              <a:rPr lang="fr-CA" sz="2133" dirty="0" err="1"/>
              <a:t>bibliography</a:t>
            </a:r>
            <a:endParaRPr lang="fr-CA" sz="2133" dirty="0"/>
          </a:p>
          <a:p>
            <a:pPr marL="414762" indent="-414762">
              <a:buClr>
                <a:srgbClr val="C00000"/>
              </a:buClr>
            </a:pPr>
            <a:r>
              <a:rPr lang="fr-CA" sz="2133" dirty="0" err="1"/>
              <a:t>Add</a:t>
            </a:r>
            <a:r>
              <a:rPr lang="fr-CA" sz="2133" dirty="0"/>
              <a:t>/</a:t>
            </a:r>
            <a:r>
              <a:rPr lang="fr-CA" sz="2133" dirty="0" err="1"/>
              <a:t>edit</a:t>
            </a:r>
            <a:r>
              <a:rPr lang="fr-CA" sz="2133" dirty="0"/>
              <a:t>/</a:t>
            </a:r>
            <a:r>
              <a:rPr lang="fr-CA" sz="2133" dirty="0" err="1"/>
              <a:t>remove</a:t>
            </a:r>
            <a:r>
              <a:rPr lang="fr-CA" sz="2133" dirty="0"/>
              <a:t> </a:t>
            </a:r>
            <a:r>
              <a:rPr lang="fr-CA" sz="2133" dirty="0" err="1"/>
              <a:t>references</a:t>
            </a:r>
            <a:r>
              <a:rPr lang="fr-CA" sz="2133" dirty="0"/>
              <a:t> </a:t>
            </a:r>
            <a:r>
              <a:rPr lang="fr-CA" sz="2133" dirty="0" err="1"/>
              <a:t>from</a:t>
            </a:r>
            <a:r>
              <a:rPr lang="fr-CA" sz="2133" dirty="0"/>
              <a:t> a </a:t>
            </a:r>
            <a:r>
              <a:rPr lang="fr-CA" sz="2133" dirty="0" err="1"/>
              <a:t>shared</a:t>
            </a:r>
            <a:r>
              <a:rPr lang="fr-CA" sz="2133" dirty="0"/>
              <a:t> library</a:t>
            </a:r>
          </a:p>
          <a:p>
            <a:pPr marL="414762" indent="-414762">
              <a:buClr>
                <a:srgbClr val="C00000"/>
              </a:buClr>
            </a:pPr>
            <a:r>
              <a:rPr lang="fr-CA" sz="2133" dirty="0"/>
              <a:t>Insert citations in LibreOffice, Microsoft Office or Google Docs</a:t>
            </a:r>
          </a:p>
          <a:p>
            <a:pPr marL="414762" indent="-414762">
              <a:buClr>
                <a:srgbClr val="C00000"/>
              </a:buClr>
            </a:pPr>
            <a:r>
              <a:rPr lang="fr-CA" sz="2133" dirty="0" err="1"/>
              <a:t>Add</a:t>
            </a:r>
            <a:r>
              <a:rPr lang="fr-CA" sz="2133" dirty="0"/>
              <a:t> </a:t>
            </a:r>
            <a:r>
              <a:rPr lang="fr-CA" sz="2133" dirty="0" err="1"/>
              <a:t>features</a:t>
            </a:r>
            <a:r>
              <a:rPr lang="fr-CA" sz="2133" dirty="0"/>
              <a:t> (e.g. auto-capture PDF annotations)</a:t>
            </a:r>
            <a:endParaRPr lang="en-CA" sz="2133" dirty="0"/>
          </a:p>
        </p:txBody>
      </p:sp>
      <p:sp>
        <p:nvSpPr>
          <p:cNvPr id="14" name="Text Placeholder 13">
            <a:extLst>
              <a:ext uri="{FF2B5EF4-FFF2-40B4-BE49-F238E27FC236}">
                <a16:creationId xmlns:a16="http://schemas.microsoft.com/office/drawing/2014/main" id="{EAF04551-8869-734E-024F-DBDE7CE9234F}"/>
              </a:ext>
            </a:extLst>
          </p:cNvPr>
          <p:cNvSpPr>
            <a:spLocks noGrp="1"/>
          </p:cNvSpPr>
          <p:nvPr>
            <p:ph type="body" sz="quarter" idx="3"/>
          </p:nvPr>
        </p:nvSpPr>
        <p:spPr>
          <a:xfrm>
            <a:off x="6153610" y="1680656"/>
            <a:ext cx="3886964" cy="431745"/>
          </a:xfrm>
        </p:spPr>
        <p:txBody>
          <a:bodyPr>
            <a:normAutofit/>
          </a:bodyPr>
          <a:lstStyle/>
          <a:p>
            <a:r>
              <a:rPr lang="fr-CA" dirty="0"/>
              <a:t>Web version</a:t>
            </a:r>
            <a:endParaRPr lang="en-CA" dirty="0"/>
          </a:p>
        </p:txBody>
      </p:sp>
      <p:sp>
        <p:nvSpPr>
          <p:cNvPr id="15" name="Content Placeholder 14">
            <a:extLst>
              <a:ext uri="{FF2B5EF4-FFF2-40B4-BE49-F238E27FC236}">
                <a16:creationId xmlns:a16="http://schemas.microsoft.com/office/drawing/2014/main" id="{4C103677-A27B-24D8-8515-00B3061A0F69}"/>
              </a:ext>
            </a:extLst>
          </p:cNvPr>
          <p:cNvSpPr>
            <a:spLocks noGrp="1"/>
          </p:cNvSpPr>
          <p:nvPr>
            <p:ph sz="quarter" idx="4"/>
          </p:nvPr>
        </p:nvSpPr>
        <p:spPr/>
        <p:txBody>
          <a:bodyPr>
            <a:normAutofit/>
          </a:bodyPr>
          <a:lstStyle/>
          <a:p>
            <a:pPr marL="311071" indent="-311071">
              <a:buClr>
                <a:srgbClr val="C00000"/>
              </a:buClr>
            </a:pPr>
            <a:r>
              <a:rPr lang="fr-CA" sz="2133" dirty="0"/>
              <a:t>Import </a:t>
            </a:r>
            <a:r>
              <a:rPr lang="fr-CA" sz="2133" dirty="0" err="1"/>
              <a:t>references</a:t>
            </a:r>
            <a:r>
              <a:rPr lang="fr-CA" sz="2133" dirty="0"/>
              <a:t> </a:t>
            </a:r>
            <a:r>
              <a:rPr lang="fr-CA" sz="2133" dirty="0" err="1"/>
              <a:t>from</a:t>
            </a:r>
            <a:r>
              <a:rPr lang="fr-CA" sz="2133" dirty="0"/>
              <a:t> a web browser</a:t>
            </a:r>
          </a:p>
          <a:p>
            <a:pPr marL="414762" indent="-414762">
              <a:buClr>
                <a:srgbClr val="C00000"/>
              </a:buClr>
            </a:pPr>
            <a:r>
              <a:rPr lang="fr-CA" sz="2133" dirty="0" err="1"/>
              <a:t>Create</a:t>
            </a:r>
            <a:r>
              <a:rPr lang="fr-CA" sz="2133" dirty="0"/>
              <a:t> a </a:t>
            </a:r>
            <a:r>
              <a:rPr lang="fr-CA" sz="2133" dirty="0" err="1"/>
              <a:t>bibliography</a:t>
            </a:r>
            <a:endParaRPr lang="fr-CA" sz="2133" dirty="0"/>
          </a:p>
          <a:p>
            <a:pPr marL="414762" indent="-414762">
              <a:buClr>
                <a:srgbClr val="C00000"/>
              </a:buClr>
            </a:pPr>
            <a:r>
              <a:rPr lang="fr-CA" sz="2133" dirty="0" err="1"/>
              <a:t>Add</a:t>
            </a:r>
            <a:r>
              <a:rPr lang="fr-CA" sz="2133" dirty="0"/>
              <a:t>/</a:t>
            </a:r>
            <a:r>
              <a:rPr lang="fr-CA" sz="2133" dirty="0" err="1"/>
              <a:t>edit</a:t>
            </a:r>
            <a:r>
              <a:rPr lang="fr-CA" sz="2133" dirty="0"/>
              <a:t>/</a:t>
            </a:r>
            <a:r>
              <a:rPr lang="fr-CA" sz="2133" dirty="0" err="1"/>
              <a:t>remove</a:t>
            </a:r>
            <a:r>
              <a:rPr lang="fr-CA" sz="2133" dirty="0"/>
              <a:t> </a:t>
            </a:r>
            <a:r>
              <a:rPr lang="fr-CA" sz="2133" dirty="0" err="1"/>
              <a:t>references</a:t>
            </a:r>
            <a:r>
              <a:rPr lang="fr-CA" sz="2133" dirty="0"/>
              <a:t> </a:t>
            </a:r>
            <a:r>
              <a:rPr lang="fr-CA" sz="2133" dirty="0" err="1"/>
              <a:t>from</a:t>
            </a:r>
            <a:r>
              <a:rPr lang="fr-CA" sz="2133" dirty="0"/>
              <a:t> a </a:t>
            </a:r>
            <a:r>
              <a:rPr lang="fr-CA" sz="2133" dirty="0" err="1"/>
              <a:t>shared</a:t>
            </a:r>
            <a:r>
              <a:rPr lang="fr-CA" sz="2133" dirty="0"/>
              <a:t> library</a:t>
            </a:r>
          </a:p>
          <a:p>
            <a:pPr marL="414762" indent="-414762">
              <a:buClr>
                <a:srgbClr val="C00000"/>
              </a:buClr>
            </a:pPr>
            <a:r>
              <a:rPr lang="fr-CA" sz="2133" dirty="0" err="1"/>
              <a:t>Create</a:t>
            </a:r>
            <a:r>
              <a:rPr lang="fr-CA" sz="2133" dirty="0"/>
              <a:t> a </a:t>
            </a:r>
            <a:r>
              <a:rPr lang="fr-CA" sz="2133" dirty="0" err="1"/>
              <a:t>shared</a:t>
            </a:r>
            <a:r>
              <a:rPr lang="fr-CA" sz="2133" dirty="0"/>
              <a:t> library</a:t>
            </a:r>
          </a:p>
          <a:p>
            <a:pPr marL="414762" indent="-414762">
              <a:buClr>
                <a:srgbClr val="C00000"/>
              </a:buClr>
            </a:pPr>
            <a:r>
              <a:rPr lang="fr-CA" sz="2133" dirty="0"/>
              <a:t>Access </a:t>
            </a:r>
            <a:r>
              <a:rPr lang="fr-CA" sz="2133" dirty="0" err="1"/>
              <a:t>from</a:t>
            </a:r>
            <a:r>
              <a:rPr lang="fr-CA" sz="2133" dirty="0"/>
              <a:t> </a:t>
            </a:r>
            <a:r>
              <a:rPr lang="fr-CA" sz="2133" dirty="0" err="1"/>
              <a:t>any</a:t>
            </a:r>
            <a:r>
              <a:rPr lang="fr-CA" sz="2133" dirty="0"/>
              <a:t> computer</a:t>
            </a:r>
          </a:p>
          <a:p>
            <a:pPr marL="414762" indent="-414762">
              <a:buClr>
                <a:srgbClr val="C00000"/>
              </a:buClr>
            </a:pPr>
            <a:r>
              <a:rPr lang="fr-CA" sz="2133" dirty="0" err="1"/>
              <a:t>Requires</a:t>
            </a:r>
            <a:r>
              <a:rPr lang="fr-CA" sz="2133" dirty="0"/>
              <a:t> Internet </a:t>
            </a:r>
            <a:r>
              <a:rPr lang="fr-CA" sz="2133" dirty="0" err="1"/>
              <a:t>connection</a:t>
            </a:r>
            <a:endParaRPr lang="fr-CA" sz="2133" dirty="0"/>
          </a:p>
          <a:p>
            <a:pPr marL="414762" indent="-414762">
              <a:buClr>
                <a:srgbClr val="C00000"/>
              </a:buClr>
            </a:pPr>
            <a:r>
              <a:rPr lang="fr-CA" sz="2133" dirty="0"/>
              <a:t>300 MB free </a:t>
            </a:r>
            <a:r>
              <a:rPr lang="fr-CA" sz="2133" dirty="0" err="1"/>
              <a:t>storage</a:t>
            </a:r>
            <a:endParaRPr lang="fr-CA" sz="2133" dirty="0"/>
          </a:p>
          <a:p>
            <a:endParaRPr lang="en-CA" sz="2133" dirty="0"/>
          </a:p>
        </p:txBody>
      </p:sp>
      <p:cxnSp>
        <p:nvCxnSpPr>
          <p:cNvPr id="5" name="Connecteur droit 4">
            <a:extLst>
              <a:ext uri="{FF2B5EF4-FFF2-40B4-BE49-F238E27FC236}">
                <a16:creationId xmlns:a16="http://schemas.microsoft.com/office/drawing/2014/main" id="{790CFD41-5D91-DD93-D77C-F999C3B8C597}"/>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9868579"/>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6BB0DA8-44F7-51B8-7F40-36FDB83724CD}"/>
              </a:ext>
            </a:extLst>
          </p:cNvPr>
          <p:cNvSpPr txBox="1"/>
          <p:nvPr/>
        </p:nvSpPr>
        <p:spPr>
          <a:xfrm>
            <a:off x="9466246" y="6293188"/>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44</a:t>
            </a:fld>
            <a:r>
              <a:rPr lang="en-CA" sz="1271" dirty="0">
                <a:solidFill>
                  <a:srgbClr val="000000"/>
                </a:solidFill>
                <a:latin typeface="Noto Sans Regular" pitchFamily="2"/>
                <a:ea typeface="DejaVu Sans" pitchFamily="2"/>
                <a:cs typeface="Bitstream Vera Sans" pitchFamily="2"/>
              </a:rPr>
              <a:t> /</a:t>
            </a:r>
          </a:p>
        </p:txBody>
      </p:sp>
      <p:pic>
        <p:nvPicPr>
          <p:cNvPr id="8" name="Picture 7">
            <a:extLst>
              <a:ext uri="{FF2B5EF4-FFF2-40B4-BE49-F238E27FC236}">
                <a16:creationId xmlns:a16="http://schemas.microsoft.com/office/drawing/2014/main" id="{7F7C4D3A-4A21-E04A-0F50-ACD06EA331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961335" y="1856691"/>
            <a:ext cx="8269331" cy="4089723"/>
          </a:xfrm>
          <a:prstGeom prst="rect">
            <a:avLst/>
          </a:prstGeom>
          <a:ln>
            <a:noFill/>
          </a:ln>
        </p:spPr>
      </p:pic>
      <p:sp>
        <p:nvSpPr>
          <p:cNvPr id="3" name="Title 1">
            <a:extLst>
              <a:ext uri="{FF2B5EF4-FFF2-40B4-BE49-F238E27FC236}">
                <a16:creationId xmlns:a16="http://schemas.microsoft.com/office/drawing/2014/main" id="{903625D3-40CF-C897-BC23-A35681D035B0}"/>
              </a:ext>
            </a:extLst>
          </p:cNvPr>
          <p:cNvSpPr txBox="1">
            <a:spLocks noGrp="1"/>
          </p:cNvSpPr>
          <p:nvPr>
            <p:ph type="title" idx="4294967295"/>
          </p:nvPr>
        </p:nvSpPr>
        <p:spPr>
          <a:xfrm>
            <a:off x="439771" y="-91619"/>
            <a:ext cx="11359399" cy="1536081"/>
          </a:xfrm>
        </p:spPr>
        <p:txBody>
          <a:bodyPr>
            <a:noAutofit/>
          </a:bodyPr>
          <a:lstStyle/>
          <a:p>
            <a:pPr lvl="0"/>
            <a:r>
              <a:rPr lang="en-CA" sz="3200" dirty="0"/>
              <a:t>Building your personal Database of References: </a:t>
            </a:r>
            <a:br>
              <a:rPr lang="en-CA" sz="3200" dirty="0"/>
            </a:br>
            <a:r>
              <a:rPr lang="en-CA" sz="3200" dirty="0"/>
              <a:t>Importing from Google Scholar</a:t>
            </a:r>
          </a:p>
        </p:txBody>
      </p:sp>
      <p:sp>
        <p:nvSpPr>
          <p:cNvPr id="14" name="Rectangle 13">
            <a:extLst>
              <a:ext uri="{FF2B5EF4-FFF2-40B4-BE49-F238E27FC236}">
                <a16:creationId xmlns:a16="http://schemas.microsoft.com/office/drawing/2014/main" id="{DCD0DBFB-CDC0-17FE-2DF3-21985EB9A559}"/>
              </a:ext>
            </a:extLst>
          </p:cNvPr>
          <p:cNvSpPr/>
          <p:nvPr/>
        </p:nvSpPr>
        <p:spPr>
          <a:xfrm>
            <a:off x="8809367" y="1856691"/>
            <a:ext cx="309824" cy="30591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cxnSp>
        <p:nvCxnSpPr>
          <p:cNvPr id="5" name="Connecteur droit 4">
            <a:extLst>
              <a:ext uri="{FF2B5EF4-FFF2-40B4-BE49-F238E27FC236}">
                <a16:creationId xmlns:a16="http://schemas.microsoft.com/office/drawing/2014/main" id="{538A9E71-D467-5116-22E2-585CA1057C2B}"/>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76294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6BB0DA8-44F7-51B8-7F40-36FDB83724CD}"/>
              </a:ext>
            </a:extLst>
          </p:cNvPr>
          <p:cNvSpPr txBox="1"/>
          <p:nvPr/>
        </p:nvSpPr>
        <p:spPr>
          <a:xfrm>
            <a:off x="9466246" y="6293985"/>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45</a:t>
            </a:fld>
            <a:r>
              <a:rPr lang="en-CA" sz="1271" dirty="0">
                <a:solidFill>
                  <a:srgbClr val="000000"/>
                </a:solidFill>
                <a:latin typeface="Noto Sans Regular" pitchFamily="2"/>
                <a:ea typeface="DejaVu Sans" pitchFamily="2"/>
                <a:cs typeface="Bitstream Vera Sans" pitchFamily="2"/>
              </a:rPr>
              <a:t> /</a:t>
            </a:r>
          </a:p>
        </p:txBody>
      </p:sp>
      <p:pic>
        <p:nvPicPr>
          <p:cNvPr id="8" name="Picture 7">
            <a:extLst>
              <a:ext uri="{FF2B5EF4-FFF2-40B4-BE49-F238E27FC236}">
                <a16:creationId xmlns:a16="http://schemas.microsoft.com/office/drawing/2014/main" id="{7F7C4D3A-4A21-E04A-0F50-ACD06EA331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25630" y="1418359"/>
            <a:ext cx="6756423" cy="5041879"/>
          </a:xfrm>
          <a:prstGeom prst="rect">
            <a:avLst/>
          </a:prstGeom>
          <a:ln>
            <a:noFill/>
          </a:ln>
        </p:spPr>
      </p:pic>
      <p:sp>
        <p:nvSpPr>
          <p:cNvPr id="3" name="Title 1">
            <a:extLst>
              <a:ext uri="{FF2B5EF4-FFF2-40B4-BE49-F238E27FC236}">
                <a16:creationId xmlns:a16="http://schemas.microsoft.com/office/drawing/2014/main" id="{903625D3-40CF-C897-BC23-A35681D035B0}"/>
              </a:ext>
            </a:extLst>
          </p:cNvPr>
          <p:cNvSpPr txBox="1">
            <a:spLocks noGrp="1"/>
          </p:cNvSpPr>
          <p:nvPr>
            <p:ph type="title" idx="4294967295"/>
          </p:nvPr>
        </p:nvSpPr>
        <p:spPr>
          <a:xfrm>
            <a:off x="693891" y="180219"/>
            <a:ext cx="10710333" cy="1145116"/>
          </a:xfrm>
        </p:spPr>
        <p:txBody>
          <a:bodyPr>
            <a:normAutofit/>
          </a:bodyPr>
          <a:lstStyle/>
          <a:p>
            <a:pPr lvl="0"/>
            <a:r>
              <a:rPr lang="en-CA" sz="3733" dirty="0"/>
              <a:t>Building your personal Database of References: </a:t>
            </a:r>
            <a:br>
              <a:rPr lang="en-CA" sz="3733" dirty="0"/>
            </a:br>
            <a:r>
              <a:rPr lang="en-CA" sz="3733" dirty="0"/>
              <a:t>Saving a list of references</a:t>
            </a:r>
          </a:p>
        </p:txBody>
      </p:sp>
      <p:sp>
        <p:nvSpPr>
          <p:cNvPr id="17" name="Rectangle 16">
            <a:extLst>
              <a:ext uri="{FF2B5EF4-FFF2-40B4-BE49-F238E27FC236}">
                <a16:creationId xmlns:a16="http://schemas.microsoft.com/office/drawing/2014/main" id="{19966266-E3D7-C93D-A218-CF6FC5CA12F1}"/>
              </a:ext>
            </a:extLst>
          </p:cNvPr>
          <p:cNvSpPr/>
          <p:nvPr/>
        </p:nvSpPr>
        <p:spPr>
          <a:xfrm>
            <a:off x="8405140" y="1563371"/>
            <a:ext cx="254313" cy="305919"/>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pic>
        <p:nvPicPr>
          <p:cNvPr id="5" name="Picture 4" descr="A screenshot of a computer&#10;&#10;Description automatically generated">
            <a:extLst>
              <a:ext uri="{FF2B5EF4-FFF2-40B4-BE49-F238E27FC236}">
                <a16:creationId xmlns:a16="http://schemas.microsoft.com/office/drawing/2014/main" id="{550D96FC-61DC-55A4-E505-78DB99B971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71214" y="2040663"/>
            <a:ext cx="3520985" cy="3610960"/>
          </a:xfrm>
          <a:prstGeom prst="rect">
            <a:avLst/>
          </a:prstGeom>
          <a:ln w="19050">
            <a:solidFill>
              <a:srgbClr val="FF0000"/>
            </a:solidFill>
          </a:ln>
        </p:spPr>
      </p:pic>
      <p:cxnSp>
        <p:nvCxnSpPr>
          <p:cNvPr id="6" name="Connecteur droit 5">
            <a:extLst>
              <a:ext uri="{FF2B5EF4-FFF2-40B4-BE49-F238E27FC236}">
                <a16:creationId xmlns:a16="http://schemas.microsoft.com/office/drawing/2014/main" id="{3FDC2197-FB79-38D9-D209-8996CBC93205}"/>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75807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6BB0DA8-44F7-51B8-7F40-36FDB83724CD}"/>
              </a:ext>
            </a:extLst>
          </p:cNvPr>
          <p:cNvSpPr txBox="1"/>
          <p:nvPr/>
        </p:nvSpPr>
        <p:spPr>
          <a:xfrm>
            <a:off x="9466246" y="6293985"/>
            <a:ext cx="2130316" cy="472896"/>
          </a:xfrm>
          <a:prstGeom prst="rect">
            <a:avLst/>
          </a:prstGeom>
          <a:noFill/>
          <a:ln cap="flat">
            <a:noFill/>
          </a:ln>
        </p:spPr>
        <p:txBody>
          <a:bodyPr vert="horz" wrap="square" lIns="0" tIns="0" rIns="0" bIns="0" anchor="t" anchorCtr="0" compatLnSpc="1">
            <a:noAutofit/>
          </a:bodyPr>
          <a:lstStyle/>
          <a:p>
            <a:pPr algn="r" defTabSz="829523" hangingPunct="0">
              <a:defRPr sz="1800" b="0" i="0" u="none" strike="noStrike" kern="0" cap="none" spc="0" baseline="0">
                <a:solidFill>
                  <a:srgbClr val="000000"/>
                </a:solidFill>
                <a:uFillTx/>
              </a:defRPr>
            </a:pPr>
            <a:fld id="{64BB6956-5E20-4F6D-9691-55BA020A11B4}" type="slidenum">
              <a:rPr lang="en-CA" sz="1271">
                <a:solidFill>
                  <a:srgbClr val="000000"/>
                </a:solidFill>
                <a:latin typeface="Noto Sans Regular" pitchFamily="2"/>
                <a:ea typeface="DejaVu Sans" pitchFamily="2"/>
                <a:cs typeface="Bitstream Vera Sans" pitchFamily="2"/>
              </a:rPr>
              <a:pPr algn="r" defTabSz="829523" hangingPunct="0">
                <a:defRPr sz="1800" b="0" i="0" u="none" strike="noStrike" kern="0" cap="none" spc="0" baseline="0">
                  <a:solidFill>
                    <a:srgbClr val="000000"/>
                  </a:solidFill>
                  <a:uFillTx/>
                </a:defRPr>
              </a:pPr>
              <a:t>46</a:t>
            </a:fld>
            <a:r>
              <a:rPr lang="en-CA" sz="1271" dirty="0">
                <a:solidFill>
                  <a:srgbClr val="000000"/>
                </a:solidFill>
                <a:latin typeface="Noto Sans Regular" pitchFamily="2"/>
                <a:ea typeface="DejaVu Sans" pitchFamily="2"/>
                <a:cs typeface="Bitstream Vera Sans" pitchFamily="2"/>
              </a:rPr>
              <a:t> /</a:t>
            </a:r>
          </a:p>
        </p:txBody>
      </p:sp>
      <p:pic>
        <p:nvPicPr>
          <p:cNvPr id="8" name="Picture 7">
            <a:extLst>
              <a:ext uri="{FF2B5EF4-FFF2-40B4-BE49-F238E27FC236}">
                <a16:creationId xmlns:a16="http://schemas.microsoft.com/office/drawing/2014/main" id="{7F7C4D3A-4A21-E04A-0F50-ACD06EA331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28165" y="1460274"/>
            <a:ext cx="8382017" cy="4613489"/>
          </a:xfrm>
          <a:prstGeom prst="rect">
            <a:avLst/>
          </a:prstGeom>
          <a:ln>
            <a:noFill/>
          </a:ln>
        </p:spPr>
      </p:pic>
      <p:sp>
        <p:nvSpPr>
          <p:cNvPr id="3" name="Title 1">
            <a:extLst>
              <a:ext uri="{FF2B5EF4-FFF2-40B4-BE49-F238E27FC236}">
                <a16:creationId xmlns:a16="http://schemas.microsoft.com/office/drawing/2014/main" id="{903625D3-40CF-C897-BC23-A35681D035B0}"/>
              </a:ext>
            </a:extLst>
          </p:cNvPr>
          <p:cNvSpPr txBox="1">
            <a:spLocks noGrp="1"/>
          </p:cNvSpPr>
          <p:nvPr>
            <p:ph type="title" idx="4294967295"/>
          </p:nvPr>
        </p:nvSpPr>
        <p:spPr>
          <a:xfrm>
            <a:off x="740834" y="91119"/>
            <a:ext cx="10710333" cy="1145116"/>
          </a:xfrm>
        </p:spPr>
        <p:txBody>
          <a:bodyPr>
            <a:noAutofit/>
          </a:bodyPr>
          <a:lstStyle/>
          <a:p>
            <a:pPr lvl="0"/>
            <a:r>
              <a:rPr lang="en-CA" sz="3333" dirty="0"/>
              <a:t>Building your personal Database of References: </a:t>
            </a:r>
            <a:br>
              <a:rPr lang="en-CA" sz="3333" dirty="0"/>
            </a:br>
            <a:r>
              <a:rPr lang="en-CA" sz="3333" dirty="0"/>
              <a:t>citation button</a:t>
            </a:r>
          </a:p>
        </p:txBody>
      </p:sp>
      <p:sp>
        <p:nvSpPr>
          <p:cNvPr id="17" name="Rectangle 16">
            <a:extLst>
              <a:ext uri="{FF2B5EF4-FFF2-40B4-BE49-F238E27FC236}">
                <a16:creationId xmlns:a16="http://schemas.microsoft.com/office/drawing/2014/main" id="{19966266-E3D7-C93D-A218-CF6FC5CA12F1}"/>
              </a:ext>
            </a:extLst>
          </p:cNvPr>
          <p:cNvSpPr/>
          <p:nvPr/>
        </p:nvSpPr>
        <p:spPr>
          <a:xfrm>
            <a:off x="9129910" y="4200653"/>
            <a:ext cx="988711" cy="34675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sp>
        <p:nvSpPr>
          <p:cNvPr id="4" name="Rectangle 3">
            <a:extLst>
              <a:ext uri="{FF2B5EF4-FFF2-40B4-BE49-F238E27FC236}">
                <a16:creationId xmlns:a16="http://schemas.microsoft.com/office/drawing/2014/main" id="{E45DE024-B0E6-CDE0-6CE5-F4D388DAC13C}"/>
              </a:ext>
            </a:extLst>
          </p:cNvPr>
          <p:cNvSpPr/>
          <p:nvPr/>
        </p:nvSpPr>
        <p:spPr>
          <a:xfrm>
            <a:off x="2041786" y="4898589"/>
            <a:ext cx="6587684" cy="346755"/>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23"/>
          </a:p>
        </p:txBody>
      </p:sp>
      <p:cxnSp>
        <p:nvCxnSpPr>
          <p:cNvPr id="6" name="Connecteur droit 5">
            <a:extLst>
              <a:ext uri="{FF2B5EF4-FFF2-40B4-BE49-F238E27FC236}">
                <a16:creationId xmlns:a16="http://schemas.microsoft.com/office/drawing/2014/main" id="{0C02F2F0-472B-05C4-7817-6C283DC58085}"/>
              </a:ext>
            </a:extLst>
          </p:cNvPr>
          <p:cNvCxnSpPr/>
          <p:nvPr/>
        </p:nvCxnSpPr>
        <p:spPr>
          <a:xfrm>
            <a:off x="740834" y="1232309"/>
            <a:ext cx="10757276"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37509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3C89F8-0D2F-47FF-B903-151248265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81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4C318A9-E7A8-0BEB-9EB5-807A458F660D}"/>
              </a:ext>
            </a:extLst>
          </p:cNvPr>
          <p:cNvSpPr>
            <a:spLocks noGrp="1"/>
          </p:cNvSpPr>
          <p:nvPr>
            <p:ph type="title"/>
          </p:nvPr>
        </p:nvSpPr>
        <p:spPr>
          <a:xfrm>
            <a:off x="3880430" y="583345"/>
            <a:ext cx="7160357" cy="4164820"/>
          </a:xfrm>
        </p:spPr>
        <p:txBody>
          <a:bodyPr vert="horz" lIns="91440" tIns="45720" rIns="91440" bIns="45720" rtlCol="0" anchor="t">
            <a:normAutofit/>
          </a:bodyPr>
          <a:lstStyle/>
          <a:p>
            <a:pPr algn="r"/>
            <a:r>
              <a:rPr lang="en-US" sz="8000" kern="1200">
                <a:solidFill>
                  <a:srgbClr val="FFFFFF"/>
                </a:solidFill>
                <a:latin typeface="+mj-lt"/>
                <a:ea typeface="+mj-ea"/>
                <a:cs typeface="+mj-cs"/>
              </a:rPr>
              <a:t>Ask a Librarian</a:t>
            </a:r>
          </a:p>
        </p:txBody>
      </p:sp>
      <p:sp>
        <p:nvSpPr>
          <p:cNvPr id="3" name="Text Placeholder 2">
            <a:extLst>
              <a:ext uri="{FF2B5EF4-FFF2-40B4-BE49-F238E27FC236}">
                <a16:creationId xmlns:a16="http://schemas.microsoft.com/office/drawing/2014/main" id="{56D14938-1907-D8E3-A768-6DA1A941427D}"/>
              </a:ext>
            </a:extLst>
          </p:cNvPr>
          <p:cNvSpPr>
            <a:spLocks noGrp="1"/>
          </p:cNvSpPr>
          <p:nvPr>
            <p:ph type="body" idx="1"/>
          </p:nvPr>
        </p:nvSpPr>
        <p:spPr>
          <a:xfrm>
            <a:off x="1208228" y="5972174"/>
            <a:ext cx="8578699" cy="504825"/>
          </a:xfrm>
        </p:spPr>
        <p:txBody>
          <a:bodyPr vert="horz" lIns="91440" tIns="45720" rIns="91440" bIns="45720" rtlCol="0">
            <a:normAutofit/>
          </a:bodyPr>
          <a:lstStyle/>
          <a:p>
            <a:endParaRPr lang="en-US" sz="2000" kern="1200">
              <a:solidFill>
                <a:srgbClr val="FFFFFF"/>
              </a:solidFill>
              <a:latin typeface="+mn-lt"/>
              <a:ea typeface="+mn-ea"/>
              <a:cs typeface="+mn-cs"/>
            </a:endParaRPr>
          </a:p>
        </p:txBody>
      </p:sp>
      <p:sp>
        <p:nvSpPr>
          <p:cNvPr id="1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4359" y="583345"/>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2"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33139" y="8126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14"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8819" y="1037066"/>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16" name="Straight Connector 1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56114" y="3503032"/>
            <a:ext cx="0" cy="334609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8"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36425" y="5636680"/>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rgbClr val="FFFFFF"/>
          </a:solidFill>
          <a:ln w="646" cap="flat">
            <a:noFill/>
            <a:prstDash val="solid"/>
            <a:miter/>
          </a:ln>
        </p:spPr>
        <p:txBody>
          <a:bodyPr rtlCol="0" anchor="ctr"/>
          <a:lstStyle/>
          <a:p>
            <a:endParaRPr lang="en-US">
              <a:solidFill>
                <a:srgbClr val="FFFFFF"/>
              </a:solidFill>
            </a:endParaRPr>
          </a:p>
        </p:txBody>
      </p:sp>
      <p:sp>
        <p:nvSpPr>
          <p:cNvPr id="20"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45175" y="609675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rgbClr val="FFFFFF"/>
          </a:solidFill>
          <a:ln w="516" cap="flat">
            <a:noFill/>
            <a:prstDash val="solid"/>
            <a:miter/>
          </a:ln>
        </p:spPr>
        <p:txBody>
          <a:bodyPr rtlCol="0" anchor="ctr"/>
          <a:lstStyle/>
          <a:p>
            <a:endParaRPr lang="en-US">
              <a:solidFill>
                <a:srgbClr val="FFFFFF"/>
              </a:solidFill>
            </a:endParaRPr>
          </a:p>
        </p:txBody>
      </p:sp>
      <p:sp>
        <p:nvSpPr>
          <p:cNvPr id="22"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54288" y="6238029"/>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rgbClr val="FFFFFF"/>
          </a:solidFill>
          <a:ln w="469" cap="flat">
            <a:noFill/>
            <a:prstDash val="solid"/>
            <a:miter/>
          </a:ln>
        </p:spPr>
        <p:txBody>
          <a:bodyPr rtlCol="0" anchor="ctr"/>
          <a:lstStyle/>
          <a:p>
            <a:endParaRPr lang="en-US">
              <a:solidFill>
                <a:srgbClr val="FFFFFF"/>
              </a:solidFill>
            </a:endParaRPr>
          </a:p>
        </p:txBody>
      </p:sp>
    </p:spTree>
    <p:extLst>
      <p:ext uri="{BB962C8B-B14F-4D97-AF65-F5344CB8AC3E}">
        <p14:creationId xmlns:p14="http://schemas.microsoft.com/office/powerpoint/2010/main" val="3409909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A367A-D820-089C-F9DE-6252A3B2DFB3}"/>
              </a:ext>
            </a:extLst>
          </p:cNvPr>
          <p:cNvSpPr>
            <a:spLocks noGrp="1"/>
          </p:cNvSpPr>
          <p:nvPr>
            <p:ph type="title"/>
          </p:nvPr>
        </p:nvSpPr>
        <p:spPr>
          <a:xfrm>
            <a:off x="274899" y="4472301"/>
            <a:ext cx="11642202" cy="923276"/>
          </a:xfrm>
        </p:spPr>
        <p:txBody>
          <a:bodyPr vert="horz" lIns="91440" tIns="45720" rIns="91440" bIns="45720" rtlCol="0" anchor="b">
            <a:normAutofit/>
          </a:bodyPr>
          <a:lstStyle/>
          <a:p>
            <a:pPr algn="ctr"/>
            <a:r>
              <a:rPr lang="en-US" sz="4800" dirty="0"/>
              <a:t>https://library.concordia.ca/help/questions/</a:t>
            </a:r>
          </a:p>
        </p:txBody>
      </p:sp>
      <p:sp>
        <p:nvSpPr>
          <p:cNvPr id="6" name="TextBox 5">
            <a:extLst>
              <a:ext uri="{FF2B5EF4-FFF2-40B4-BE49-F238E27FC236}">
                <a16:creationId xmlns:a16="http://schemas.microsoft.com/office/drawing/2014/main" id="{8F7D2956-6B30-9A9C-2D21-6295C5E83220}"/>
              </a:ext>
            </a:extLst>
          </p:cNvPr>
          <p:cNvSpPr txBox="1"/>
          <p:nvPr/>
        </p:nvSpPr>
        <p:spPr>
          <a:xfrm>
            <a:off x="841248" y="5603631"/>
            <a:ext cx="10506456" cy="514030"/>
          </a:xfrm>
          <a:prstGeom prst="rect">
            <a:avLst/>
          </a:prstGeom>
        </p:spPr>
        <p:txBody>
          <a:bodyPr vert="horz" lIns="91440" tIns="45720" rIns="91440" bIns="45720" rtlCol="0">
            <a:normAutofit/>
          </a:bodyPr>
          <a:lstStyle/>
          <a:p>
            <a:pPr algn="ctr">
              <a:lnSpc>
                <a:spcPct val="90000"/>
              </a:lnSpc>
              <a:spcBef>
                <a:spcPts val="1000"/>
              </a:spcBef>
            </a:pPr>
            <a:r>
              <a:rPr lang="en-US" sz="2400" dirty="0"/>
              <a:t>Ask Us desk, chat, email or phone</a:t>
            </a:r>
          </a:p>
        </p:txBody>
      </p:sp>
      <p:pic>
        <p:nvPicPr>
          <p:cNvPr id="8" name="Picture 7">
            <a:extLst>
              <a:ext uri="{FF2B5EF4-FFF2-40B4-BE49-F238E27FC236}">
                <a16:creationId xmlns:a16="http://schemas.microsoft.com/office/drawing/2014/main" id="{B7B3D06A-E3F7-4308-5720-FC17C5F1AAF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90290" y="298045"/>
            <a:ext cx="3264692" cy="3264692"/>
          </a:xfrm>
          <a:prstGeom prst="rect">
            <a:avLst/>
          </a:prstGeom>
        </p:spPr>
      </p:pic>
      <p:pic>
        <p:nvPicPr>
          <p:cNvPr id="10" name="Picture 9">
            <a:extLst>
              <a:ext uri="{FF2B5EF4-FFF2-40B4-BE49-F238E27FC236}">
                <a16:creationId xmlns:a16="http://schemas.microsoft.com/office/drawing/2014/main" id="{CE8CBDB2-3724-AD63-E551-26B6E78D6CC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89755" y="618950"/>
            <a:ext cx="2825496" cy="2825496"/>
          </a:xfrm>
          <a:prstGeom prst="rect">
            <a:avLst/>
          </a:prstGeom>
        </p:spPr>
      </p:pic>
      <p:pic>
        <p:nvPicPr>
          <p:cNvPr id="12" name="Picture 11">
            <a:extLst>
              <a:ext uri="{FF2B5EF4-FFF2-40B4-BE49-F238E27FC236}">
                <a16:creationId xmlns:a16="http://schemas.microsoft.com/office/drawing/2014/main" id="{2AB2A05D-9FDE-0AEE-C1BC-7329EC29DC6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82984" y="618950"/>
            <a:ext cx="2825496" cy="2825496"/>
          </a:xfrm>
          <a:prstGeom prst="rect">
            <a:avLst/>
          </a:prstGeom>
        </p:spPr>
      </p:pic>
      <p:pic>
        <p:nvPicPr>
          <p:cNvPr id="14" name="Picture 13">
            <a:extLst>
              <a:ext uri="{FF2B5EF4-FFF2-40B4-BE49-F238E27FC236}">
                <a16:creationId xmlns:a16="http://schemas.microsoft.com/office/drawing/2014/main" id="{C6435575-1816-C10A-3FD9-3A079A48E26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76214" y="618950"/>
            <a:ext cx="2825496" cy="2825496"/>
          </a:xfrm>
          <a:prstGeom prst="rect">
            <a:avLst/>
          </a:prstGeom>
        </p:spPr>
      </p:pic>
      <p:pic>
        <p:nvPicPr>
          <p:cNvPr id="16" name="Picture 15">
            <a:extLst>
              <a:ext uri="{FF2B5EF4-FFF2-40B4-BE49-F238E27FC236}">
                <a16:creationId xmlns:a16="http://schemas.microsoft.com/office/drawing/2014/main" id="{0F199D40-5D67-41A7-72EA-4312C745A5A8}"/>
              </a:ext>
            </a:extLst>
          </p:cNvPr>
          <p:cNvPicPr>
            <a:picLocks noChangeAspect="1"/>
          </p:cNvPicPr>
          <p:nvPr/>
        </p:nvPicPr>
        <p:blipFill>
          <a:blip r:embed="rId6"/>
          <a:stretch>
            <a:fillRect/>
          </a:stretch>
        </p:blipFill>
        <p:spPr>
          <a:xfrm>
            <a:off x="3691692" y="3875370"/>
            <a:ext cx="5200917" cy="596931"/>
          </a:xfrm>
          <a:prstGeom prst="rect">
            <a:avLst/>
          </a:prstGeom>
        </p:spPr>
      </p:pic>
    </p:spTree>
    <p:extLst>
      <p:ext uri="{BB962C8B-B14F-4D97-AF65-F5344CB8AC3E}">
        <p14:creationId xmlns:p14="http://schemas.microsoft.com/office/powerpoint/2010/main" val="33722103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3C6F4E6-30A1-4F63-C8CC-028750B5AAC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6668" cy="4570886"/>
            <a:chOff x="0" y="0"/>
            <a:chExt cx="12196668" cy="4570886"/>
          </a:xfrm>
        </p:grpSpPr>
        <p:sp>
          <p:nvSpPr>
            <p:cNvPr id="11" name="Rectangle 10">
              <a:extLst>
                <a:ext uri="{FF2B5EF4-FFF2-40B4-BE49-F238E27FC236}">
                  <a16:creationId xmlns:a16="http://schemas.microsoft.com/office/drawing/2014/main" id="{49EA7CA8-3AE6-4F5F-9932-63303CF2D4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12196668" cy="4570632"/>
            </a:xfrm>
            <a:prstGeom prst="rect">
              <a:avLst/>
            </a:prstGeom>
            <a:gradFill>
              <a:gsLst>
                <a:gs pos="0">
                  <a:schemeClr val="accent5"/>
                </a:gs>
                <a:gs pos="100000">
                  <a:schemeClr val="accent2"/>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E3E019-A259-1130-CC5C-3165020BC5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791"/>
              <a:ext cx="10565988" cy="4568095"/>
            </a:xfrm>
            <a:prstGeom prst="rect">
              <a:avLst/>
            </a:prstGeom>
            <a:gradFill flip="none" rotWithShape="1">
              <a:gsLst>
                <a:gs pos="3000">
                  <a:schemeClr val="accent2"/>
                </a:gs>
                <a:gs pos="40000">
                  <a:schemeClr val="accent2">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769F99-CCA6-5CDC-D1E1-C59A4762F1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
              <a:ext cx="12192000" cy="4549891"/>
            </a:xfrm>
            <a:prstGeom prst="rect">
              <a:avLst/>
            </a:prstGeom>
            <a:gradFill>
              <a:gsLst>
                <a:gs pos="0">
                  <a:schemeClr val="accent5">
                    <a:alpha val="76000"/>
                  </a:schemeClr>
                </a:gs>
                <a:gs pos="67000">
                  <a:schemeClr val="accent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13E73D3-029B-3D4E-1956-8EE7068A6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4110544" y="18215"/>
              <a:ext cx="8086124" cy="4549887"/>
            </a:xfrm>
            <a:prstGeom prst="rect">
              <a:avLst/>
            </a:prstGeom>
            <a:gradFill flip="none" rotWithShape="1">
              <a:gsLst>
                <a:gs pos="0">
                  <a:schemeClr val="accent5">
                    <a:lumMod val="50000"/>
                    <a:alpha val="36000"/>
                  </a:schemeClr>
                </a:gs>
                <a:gs pos="45000">
                  <a:schemeClr val="accent5">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 name="Title 1">
            <a:extLst>
              <a:ext uri="{FF2B5EF4-FFF2-40B4-BE49-F238E27FC236}">
                <a16:creationId xmlns:a16="http://schemas.microsoft.com/office/drawing/2014/main" id="{C8CF1FF2-3590-3893-C6EA-BD3B824C2A8E}"/>
              </a:ext>
            </a:extLst>
          </p:cNvPr>
          <p:cNvSpPr>
            <a:spLocks noGrp="1"/>
          </p:cNvSpPr>
          <p:nvPr>
            <p:ph type="title"/>
          </p:nvPr>
        </p:nvSpPr>
        <p:spPr>
          <a:xfrm>
            <a:off x="2157979" y="947952"/>
            <a:ext cx="8017652" cy="2690413"/>
          </a:xfrm>
        </p:spPr>
        <p:txBody>
          <a:bodyPr vert="horz" lIns="91440" tIns="45720" rIns="91440" bIns="45720" rtlCol="0" anchor="t">
            <a:normAutofit fontScale="90000"/>
          </a:bodyPr>
          <a:lstStyle/>
          <a:p>
            <a:pPr algn="ctr"/>
            <a:r>
              <a:rPr lang="en-US" sz="5400" kern="1200" dirty="0">
                <a:solidFill>
                  <a:srgbClr val="FFFFFF"/>
                </a:solidFill>
                <a:latin typeface="+mj-lt"/>
                <a:ea typeface="+mj-ea"/>
                <a:cs typeface="+mj-cs"/>
              </a:rPr>
              <a:t>Thank you for your participation! </a:t>
            </a:r>
            <a:br>
              <a:rPr lang="en-US" sz="5400" kern="1200" dirty="0">
                <a:solidFill>
                  <a:srgbClr val="FFFFFF"/>
                </a:solidFill>
                <a:latin typeface="+mj-lt"/>
                <a:ea typeface="+mj-ea"/>
                <a:cs typeface="+mj-cs"/>
              </a:rPr>
            </a:br>
            <a:br>
              <a:rPr lang="en-US" sz="5400" kern="1200" dirty="0">
                <a:solidFill>
                  <a:srgbClr val="FFFFFF"/>
                </a:solidFill>
                <a:latin typeface="+mj-lt"/>
                <a:ea typeface="+mj-ea"/>
                <a:cs typeface="+mj-cs"/>
              </a:rPr>
            </a:br>
            <a:r>
              <a:rPr lang="en-US" sz="5400" kern="1200" dirty="0">
                <a:solidFill>
                  <a:srgbClr val="FFFFFF"/>
                </a:solidFill>
                <a:latin typeface="+mj-lt"/>
                <a:ea typeface="+mj-ea"/>
                <a:cs typeface="+mj-cs"/>
              </a:rPr>
              <a:t>Questions? </a:t>
            </a:r>
          </a:p>
        </p:txBody>
      </p:sp>
      <p:sp>
        <p:nvSpPr>
          <p:cNvPr id="3" name="Text Placeholder 2">
            <a:extLst>
              <a:ext uri="{FF2B5EF4-FFF2-40B4-BE49-F238E27FC236}">
                <a16:creationId xmlns:a16="http://schemas.microsoft.com/office/drawing/2014/main" id="{77627A70-27DD-E62E-9927-A88AC15FB526}"/>
              </a:ext>
            </a:extLst>
          </p:cNvPr>
          <p:cNvSpPr>
            <a:spLocks noGrp="1"/>
          </p:cNvSpPr>
          <p:nvPr>
            <p:ph type="body" idx="1"/>
          </p:nvPr>
        </p:nvSpPr>
        <p:spPr>
          <a:xfrm>
            <a:off x="1126348" y="5099566"/>
            <a:ext cx="6481746" cy="1199733"/>
          </a:xfrm>
        </p:spPr>
        <p:txBody>
          <a:bodyPr vert="horz" lIns="91440" tIns="45720" rIns="91440" bIns="45720" rtlCol="0" anchor="ctr">
            <a:normAutofit/>
          </a:bodyPr>
          <a:lstStyle/>
          <a:p>
            <a:r>
              <a:rPr lang="en-US" sz="2000" kern="1200" dirty="0">
                <a:solidFill>
                  <a:schemeClr val="tx1"/>
                </a:solidFill>
                <a:latin typeface="+mn-lt"/>
                <a:ea typeface="+mn-ea"/>
                <a:cs typeface="+mn-cs"/>
              </a:rPr>
              <a:t>Éthel Gamache</a:t>
            </a:r>
          </a:p>
          <a:p>
            <a:r>
              <a:rPr lang="en-US" sz="2000" kern="1200" dirty="0">
                <a:solidFill>
                  <a:schemeClr val="tx1"/>
                </a:solidFill>
                <a:latin typeface="+mn-lt"/>
                <a:ea typeface="+mn-ea"/>
                <a:cs typeface="+mn-cs"/>
              </a:rPr>
              <a:t>ethel.gamache@concordia.ca</a:t>
            </a:r>
          </a:p>
          <a:p>
            <a:endParaRPr lang="en-US" sz="2000" kern="1200" dirty="0">
              <a:solidFill>
                <a:schemeClr val="tx1"/>
              </a:solidFill>
              <a:latin typeface="+mn-lt"/>
              <a:ea typeface="+mn-ea"/>
              <a:cs typeface="+mn-cs"/>
            </a:endParaRPr>
          </a:p>
        </p:txBody>
      </p:sp>
      <p:pic>
        <p:nvPicPr>
          <p:cNvPr id="7" name="Graphic 6" descr="Envelope">
            <a:extLst>
              <a:ext uri="{FF2B5EF4-FFF2-40B4-BE49-F238E27FC236}">
                <a16:creationId xmlns:a16="http://schemas.microsoft.com/office/drawing/2014/main" id="{2080E83C-C0C9-B8C3-C3A1-417EC05436C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215646" y="5061057"/>
            <a:ext cx="1199733" cy="1199733"/>
          </a:xfrm>
          <a:prstGeom prst="rect">
            <a:avLst/>
          </a:prstGeom>
        </p:spPr>
      </p:pic>
    </p:spTree>
    <p:extLst>
      <p:ext uri="{BB962C8B-B14F-4D97-AF65-F5344CB8AC3E}">
        <p14:creationId xmlns:p14="http://schemas.microsoft.com/office/powerpoint/2010/main" val="5508371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8.9|1.9|1.5|2.4"/>
</p:tagLst>
</file>

<file path=ppt/tags/tag2.xml><?xml version="1.0" encoding="utf-8"?>
<p:tagLst xmlns:a="http://schemas.openxmlformats.org/drawingml/2006/main" xmlns:r="http://schemas.openxmlformats.org/officeDocument/2006/relationships" xmlns:p="http://schemas.openxmlformats.org/presentationml/2006/main">
  <p:tag name="TIMING" val="|15.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7877</TotalTime>
  <Words>1585</Words>
  <Application>Microsoft Office PowerPoint</Application>
  <PresentationFormat>Widescreen</PresentationFormat>
  <Paragraphs>227</Paragraphs>
  <Slides>49</Slides>
  <Notes>22</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Gill Sans</vt:lpstr>
      <vt:lpstr>ＭＳ Ｐゴシック</vt:lpstr>
      <vt:lpstr>Aptos</vt:lpstr>
      <vt:lpstr>Aptos Display</vt:lpstr>
      <vt:lpstr>Arial</vt:lpstr>
      <vt:lpstr>Calibri</vt:lpstr>
      <vt:lpstr>Gill Sans Nova Light</vt:lpstr>
      <vt:lpstr>Segoe UI</vt:lpstr>
      <vt:lpstr>Office Theme</vt:lpstr>
      <vt:lpstr>Methodology and the Study of Religion RELI 409 </vt:lpstr>
      <vt:lpstr>Agenda </vt:lpstr>
      <vt:lpstr>The Library is here to help with all your research needs! </vt:lpstr>
      <vt:lpstr>Library spaces and services </vt:lpstr>
      <vt:lpstr>Library Spaces</vt:lpstr>
      <vt:lpstr>Library Website</vt:lpstr>
      <vt:lpstr>Research guide </vt:lpstr>
      <vt:lpstr>Searching for information   </vt:lpstr>
      <vt:lpstr>Sofia</vt:lpstr>
      <vt:lpstr>Boolean search operators </vt:lpstr>
      <vt:lpstr>What is a Boolean Search?</vt:lpstr>
      <vt:lpstr>Other  Search operators</vt:lpstr>
      <vt:lpstr>PowerPoint Presentation</vt:lpstr>
      <vt:lpstr>Sofia</vt:lpstr>
      <vt:lpstr>PowerPoint Presentation</vt:lpstr>
      <vt:lpstr>Interlibrary loans</vt:lpstr>
      <vt:lpstr>How to place an interlibrary loan request</vt:lpstr>
      <vt:lpstr>How to place an interlibrary loan request </vt:lpstr>
      <vt:lpstr>PowerPoint Presentation</vt:lpstr>
      <vt:lpstr>Interlibrary Loans </vt:lpstr>
      <vt:lpstr>Chapter scan &amp; course reserves</vt:lpstr>
      <vt:lpstr>Chapter scan &amp; course reserves</vt:lpstr>
      <vt:lpstr>E-journals via Sofia</vt:lpstr>
      <vt:lpstr>E-journals via Sofia</vt:lpstr>
      <vt:lpstr>DOI example</vt:lpstr>
      <vt:lpstr>Databases</vt:lpstr>
      <vt:lpstr>Databases</vt:lpstr>
      <vt:lpstr>The peer-review process</vt:lpstr>
      <vt:lpstr>Academic Search Complete</vt:lpstr>
      <vt:lpstr>ATLA</vt:lpstr>
      <vt:lpstr>Google scholar</vt:lpstr>
      <vt:lpstr>Google Scholar – select a library access link</vt:lpstr>
      <vt:lpstr>Citing</vt:lpstr>
      <vt:lpstr>Citation help</vt:lpstr>
      <vt:lpstr>Zotero</vt:lpstr>
      <vt:lpstr>Zotero</vt:lpstr>
      <vt:lpstr>PowerPoint Presentation</vt:lpstr>
      <vt:lpstr>How do I access Zotero?</vt:lpstr>
      <vt:lpstr>Introduction to Zotero for desktop</vt:lpstr>
      <vt:lpstr>PowerPoint Presentation</vt:lpstr>
      <vt:lpstr>PowerPoint Presentation</vt:lpstr>
      <vt:lpstr>PowerPoint Presentation</vt:lpstr>
      <vt:lpstr>Some highlights and comparisons</vt:lpstr>
      <vt:lpstr>Building your personal Database of References:  Importing from Google Scholar</vt:lpstr>
      <vt:lpstr>Building your personal Database of References:  Saving a list of references</vt:lpstr>
      <vt:lpstr>Building your personal Database of References:  citation button</vt:lpstr>
      <vt:lpstr>Ask a Librarian</vt:lpstr>
      <vt:lpstr>https://library.concordia.ca/help/questions/</vt:lpstr>
      <vt:lpstr>Thank you for your participation!   Questions? </vt:lpstr>
    </vt:vector>
  </TitlesOfParts>
  <Company>Concordia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Ethel Gamache</dc:creator>
  <cp:lastModifiedBy>Ethel Gamache</cp:lastModifiedBy>
  <cp:revision>12</cp:revision>
  <cp:lastPrinted>2026-10-27T19:21:12Z</cp:lastPrinted>
  <dcterms:created xsi:type="dcterms:W3CDTF">2026-09-11T17:08:08Z</dcterms:created>
  <dcterms:modified xsi:type="dcterms:W3CDTF">2026-10-27T19:27:09Z</dcterms:modified>
</cp:coreProperties>
</file>