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63"/>
  </p:notesMasterIdLst>
  <p:sldIdLst>
    <p:sldId id="256" r:id="rId3"/>
    <p:sldId id="257" r:id="rId4"/>
    <p:sldId id="258" r:id="rId5"/>
    <p:sldId id="259" r:id="rId6"/>
    <p:sldId id="323" r:id="rId7"/>
    <p:sldId id="260" r:id="rId8"/>
    <p:sldId id="345" r:id="rId9"/>
    <p:sldId id="324" r:id="rId10"/>
    <p:sldId id="325" r:id="rId11"/>
    <p:sldId id="350" r:id="rId12"/>
    <p:sldId id="351" r:id="rId13"/>
    <p:sldId id="352" r:id="rId14"/>
    <p:sldId id="261" r:id="rId15"/>
    <p:sldId id="349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276" r:id="rId25"/>
    <p:sldId id="277" r:id="rId26"/>
    <p:sldId id="279" r:id="rId27"/>
    <p:sldId id="280" r:id="rId28"/>
    <p:sldId id="283" r:id="rId29"/>
    <p:sldId id="284" r:id="rId30"/>
    <p:sldId id="285" r:id="rId31"/>
    <p:sldId id="286" r:id="rId32"/>
    <p:sldId id="289" r:id="rId33"/>
    <p:sldId id="288" r:id="rId34"/>
    <p:sldId id="291" r:id="rId35"/>
    <p:sldId id="334" r:id="rId36"/>
    <p:sldId id="299" r:id="rId37"/>
    <p:sldId id="300" r:id="rId38"/>
    <p:sldId id="301" r:id="rId39"/>
    <p:sldId id="302" r:id="rId40"/>
    <p:sldId id="303" r:id="rId41"/>
    <p:sldId id="311" r:id="rId42"/>
    <p:sldId id="312" r:id="rId43"/>
    <p:sldId id="335" r:id="rId44"/>
    <p:sldId id="292" r:id="rId45"/>
    <p:sldId id="293" r:id="rId46"/>
    <p:sldId id="295" r:id="rId47"/>
    <p:sldId id="314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7" r:id="rId56"/>
    <p:sldId id="348" r:id="rId57"/>
    <p:sldId id="290" r:id="rId58"/>
    <p:sldId id="310" r:id="rId59"/>
    <p:sldId id="343" r:id="rId60"/>
    <p:sldId id="344" r:id="rId61"/>
    <p:sldId id="309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635"/>
    <a:srgbClr val="50162C"/>
    <a:srgbClr val="9B0220"/>
    <a:srgbClr val="723A2E"/>
    <a:srgbClr val="782336"/>
    <a:srgbClr val="C15C38"/>
    <a:srgbClr val="114C5C"/>
    <a:srgbClr val="1C3A3D"/>
    <a:srgbClr val="430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7" autoAdjust="0"/>
    <p:restoredTop sz="60371" autoAdjust="0"/>
  </p:normalViewPr>
  <p:slideViewPr>
    <p:cSldViewPr snapToGrid="0">
      <p:cViewPr>
        <p:scale>
          <a:sx n="75" d="100"/>
          <a:sy n="75" d="100"/>
        </p:scale>
        <p:origin x="2334" y="546"/>
      </p:cViewPr>
      <p:guideLst/>
    </p:cSldViewPr>
  </p:slideViewPr>
  <p:outlineViewPr>
    <p:cViewPr>
      <p:scale>
        <a:sx n="33" d="100"/>
        <a:sy n="33" d="100"/>
      </p:scale>
      <p:origin x="0" y="-2300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7.xml"/><Relationship Id="rId2" Type="http://schemas.openxmlformats.org/officeDocument/2006/relationships/slide" Target="slides/slide36.xml"/><Relationship Id="rId1" Type="http://schemas.openxmlformats.org/officeDocument/2006/relationships/slide" Target="slides/slide18.xml"/><Relationship Id="rId4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DDCF1-A0E9-4AFB-9773-54811BAC6A20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A04FF-99EE-4911-9088-109698A88C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00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79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34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170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3293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25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59F2-D94D-78E7-22F9-B7939CC48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98456-C691-D684-9C56-10F6E20C9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B1E54-506D-93CC-CA5B-383AB938C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52BF8-3AF1-5177-93B3-5805BEE9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F72EB-AD02-52A4-19BC-FAF7FD7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248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90A0A-1A28-A8B3-58D1-EDB697B1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CE80C-D7F9-6562-7CE2-275E3E4A0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49A47-D2D8-4EB0-C6F3-8F104E28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75A8B-41BA-5AAD-9BEE-D76F73AC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D6CBA-4D81-AA89-BD64-4FBA3D70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851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C4950E-26BC-CAC4-D2E6-A22B7C5736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A6C60-56B1-A925-866E-29BE570B8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06A7C-79A6-FE3D-42AE-22F2CD96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DC182-52C6-3512-517B-EBF0E4E9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D1578-9C8D-E063-F263-F5EE381C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780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BFFB-BDE0-F532-B380-EBE9FA6F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1A17-C3E7-7B1D-0FD2-6D5F70C8F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C7B38-6E2B-8CF6-E647-0A58AD6B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AAE6-8350-450A-94E2-C5748B43E443}" type="datetimeFigureOut">
              <a:rPr lang="en-CA" smtClean="0"/>
              <a:t>2024-10-28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A35FD-7401-EC2B-1BBE-3F1B040BE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617D-F53B-3C0C-DB03-36B758F9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66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3444-965C-D49B-89E5-312BCBC38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4885E-E238-CE32-5632-29771B96F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AB87C-86AE-C72F-0854-DA50C23CA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C4DC4-A2EC-34C2-C7D8-A4416395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41F27-3271-DC6F-7DD5-0A36AB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415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1C7F-4688-8689-AC95-1D469908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32019-54F1-7354-902C-F8755E17F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0308E-9428-B817-B947-E5387226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78C02-5158-0AFF-9F84-AE92A21C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E092C-BEF8-1DEE-DF1D-0928832B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013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D0FD-43CB-D414-3D42-A233E607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BA43E-1CEA-0544-DAEB-56EA8EBDA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DE13F-6908-93E2-6F3B-421FA9C9B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9C652-7BE8-AD67-AB89-7C13440A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75A87-765C-5A5B-32EF-D027198A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4ADC1-C65E-64EF-FB9C-E485B07B9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530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B320-96F2-8155-E63E-89D26077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BFF74-84D3-3C69-6D5C-F84E558E2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28723-E2E1-D784-BABD-385CC5D87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BEC03-F310-DB42-8C02-C699ECAF5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2CD4D2-AF53-A6ED-76B9-DD96E4150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89B82-8C3C-B6AF-6FBE-0A32BEB0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4D3788-0747-A035-82BC-E4317CD2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64E9FD-46BC-4B7C-C091-C64E73D0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4296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66CF-00B6-3BAD-CD3B-E917D87D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B760A-7791-3AB2-2A4F-FC102021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59BEE-FC28-9946-2DBA-0CAFBC07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E2819-7204-C744-CC10-1C1AC94A9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503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B5B889-A30F-88FC-FBD8-91BE5111B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AB8118-DF5E-8C73-002B-6E5F18E95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26876-D85F-0565-C404-67E25F76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97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C62DE-BC60-4549-F846-7A442DDC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5EC24-D83B-2586-E1A3-21047A0C2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A23F5-DB26-758B-B0DD-4DF8EE601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4C307-2C18-F34A-079E-49E946671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14BD8-58F6-62FE-261C-6433FAD46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CF4E9-3C0D-473F-C7A3-D9E58F9F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370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AF8C-89A8-58DB-9B86-E636A362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55FD45-93EB-9D92-4C8B-6E749BBD8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C09C3-5264-525B-52FD-7E4C72FAF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70391-4370-CE82-24C4-03F839F17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9F159-9F94-F79A-E6E0-8337B47A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A5597-16FE-AD75-DA88-27EA7A83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852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07972-108B-9AB9-74EC-D80A805A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C3551-908E-08A1-6C79-D74A4FF7B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DB955-D182-CBE7-34D7-307884BA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5F3DB-597B-4A36-8A1C-18CC7DA46F7D}" type="datetimeFigureOut">
              <a:rPr lang="en-CA" smtClean="0"/>
              <a:t>2024-10-27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A3019-3917-DBAD-7720-929781C5A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B2DDF-DE11-B9EA-B9C8-F25489945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03FC-9881-4543-A756-2323C60419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34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53517-33E7-D606-24CC-576C5E7E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ECC6D-2C88-405B-805E-277F491E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14EE-323D-0413-E520-A49C7AE07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2AAE6-8350-450A-94E2-C5748B43E443}" type="datetimeFigureOut">
              <a:rPr lang="en-CA" smtClean="0"/>
              <a:t>2024-10-28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404D5-EEB4-753D-A1DF-3F7B95078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BDBDF-AF09-7BF5-19C6-71B31AEE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506FB-7E97-4C2A-9AB2-65C2B407AA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40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photos/VBsG1VOgLIU" TargetMode="External"/><Relationship Id="rId4" Type="http://schemas.openxmlformats.org/officeDocument/2006/relationships/hyperlink" Target="https://pixabay.com/photos/dining-court-shopping-mall-corridor-347314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ethel.gamache@concordia.c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BC68D-8612-D943-1269-D11D41E32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0"/>
          <a:stretch/>
        </p:blipFill>
        <p:spPr>
          <a:xfrm>
            <a:off x="0" y="-27843"/>
            <a:ext cx="12192000" cy="5822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4641AE-02FF-5517-B311-D70B6FF6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684" y="6170604"/>
            <a:ext cx="1910874" cy="311308"/>
          </a:xfrm>
          <a:prstGeom prst="rect">
            <a:avLst/>
          </a:prstGeom>
        </p:spPr>
      </p:pic>
      <p:sp>
        <p:nvSpPr>
          <p:cNvPr id="6" name="Title 15">
            <a:extLst>
              <a:ext uri="{FF2B5EF4-FFF2-40B4-BE49-F238E27FC236}">
                <a16:creationId xmlns:a16="http://schemas.microsoft.com/office/drawing/2014/main" id="{11E1F92C-6316-4E09-92D8-C5E0964706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879" y="1894754"/>
            <a:ext cx="9344242" cy="26756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RELI 409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METHODOLOGY AND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THE STUDY OF RELIGION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LIBRARY WORKSHOP</a:t>
            </a:r>
          </a:p>
        </p:txBody>
      </p:sp>
      <p:sp>
        <p:nvSpPr>
          <p:cNvPr id="7" name="Subtitle 16">
            <a:extLst>
              <a:ext uri="{FF2B5EF4-FFF2-40B4-BE49-F238E27FC236}">
                <a16:creationId xmlns:a16="http://schemas.microsoft.com/office/drawing/2014/main" id="{4AE470B9-46DB-1CD9-3D80-A10F4BBB0C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0" y="5794518"/>
            <a:ext cx="12192000" cy="10634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Éthel Gamache, Librarian | ethel.gamache@concordia.ca</a:t>
            </a:r>
          </a:p>
        </p:txBody>
      </p:sp>
    </p:spTree>
    <p:extLst>
      <p:ext uri="{BB962C8B-B14F-4D97-AF65-F5344CB8AC3E}">
        <p14:creationId xmlns:p14="http://schemas.microsoft.com/office/powerpoint/2010/main" val="214632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C9F4-058E-7559-9618-55D87AF3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</a:t>
            </a:r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33EDA0-6DF6-C146-A15A-85AA6785E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8" name="Picture 7" descr="Concordia Library Website - Sofia Discovery Tool">
              <a:extLst>
                <a:ext uri="{FF2B5EF4-FFF2-40B4-BE49-F238E27FC236}">
                  <a16:creationId xmlns:a16="http://schemas.microsoft.com/office/drawing/2014/main" id="{4A6B4D97-5AD3-580F-E363-1FF108EC3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8" t="162" r="13669" b="17770"/>
            <a:stretch/>
          </p:blipFill>
          <p:spPr>
            <a:xfrm>
              <a:off x="2384981" y="858475"/>
              <a:ext cx="7673419" cy="4830353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9A0AF02-25DC-7172-029C-FF0D9D97B029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203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069A-A6B3-5141-8565-BAE7551C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“FIND” dropdown menu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-140221"/>
            <a:ext cx="11430366" cy="6858000"/>
          </a:xfrm>
          <a:prstGeom prst="rect">
            <a:avLst/>
          </a:prstGeom>
        </p:spPr>
      </p:pic>
      <p:pic>
        <p:nvPicPr>
          <p:cNvPr id="13" name="Picture 12" descr="Concordia Library Website - FIND dropdown menu">
            <a:extLst>
              <a:ext uri="{FF2B5EF4-FFF2-40B4-BE49-F238E27FC236}">
                <a16:creationId xmlns:a16="http://schemas.microsoft.com/office/drawing/2014/main" id="{4FDBD679-92A8-254C-E5A8-4E1756D5C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162" r="13669" b="17770"/>
          <a:stretch/>
        </p:blipFill>
        <p:spPr>
          <a:xfrm>
            <a:off x="2384981" y="718254"/>
            <a:ext cx="7673419" cy="4830353"/>
          </a:xfrm>
          <a:prstGeom prst="rect">
            <a:avLst/>
          </a:prstGeom>
        </p:spPr>
      </p:pic>
      <p:pic>
        <p:nvPicPr>
          <p:cNvPr id="8" name="Picture 7" descr="Dropdown menu with title &quot;FIND&quot;on Concordia Library website, highlighting the links:&#10;Database by subject&#10;Intercampus Delivery">
            <a:extLst>
              <a:ext uri="{FF2B5EF4-FFF2-40B4-BE49-F238E27FC236}">
                <a16:creationId xmlns:a16="http://schemas.microsoft.com/office/drawing/2014/main" id="{4A6B4D97-5AD3-580F-E363-1FF108EC3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13698" r="55500" b="48612"/>
          <a:stretch/>
        </p:blipFill>
        <p:spPr>
          <a:xfrm>
            <a:off x="3798849" y="1513251"/>
            <a:ext cx="1847654" cy="2198206"/>
          </a:xfrm>
          <a:prstGeom prst="rect">
            <a:avLst/>
          </a:prstGeom>
        </p:spPr>
      </p:pic>
      <p:sp>
        <p:nvSpPr>
          <p:cNvPr id="4" name="Arrow: Left 3" descr="Yello arrow points to down menu item, &quot;Databases by subject&quot;">
            <a:extLst>
              <a:ext uri="{FF2B5EF4-FFF2-40B4-BE49-F238E27FC236}">
                <a16:creationId xmlns:a16="http://schemas.microsoft.com/office/drawing/2014/main" id="{A72DBFD9-75B5-2B4C-D124-87E08C1BE8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594663" y="1974956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Left 8" descr="Purple arrow points to down menu item, &quot;Intercampus Delivery of Bound Periodicals/Microforms&quot;">
            <a:extLst>
              <a:ext uri="{FF2B5EF4-FFF2-40B4-BE49-F238E27FC236}">
                <a16:creationId xmlns:a16="http://schemas.microsoft.com/office/drawing/2014/main" id="{CA2F98B8-D411-0DAF-6EE1-F4B9890C555B}"/>
              </a:ext>
            </a:extLst>
          </p:cNvPr>
          <p:cNvSpPr/>
          <p:nvPr/>
        </p:nvSpPr>
        <p:spPr>
          <a:xfrm>
            <a:off x="5646503" y="2612541"/>
            <a:ext cx="514925" cy="195944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E46446-B639-B1F7-07DA-26DBB4B1E063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E39A6-E67E-CFBC-A627-25542DA0A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946" y="2710513"/>
            <a:ext cx="1527434" cy="14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4253-398A-5955-CB5D-3094E8AA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“Help &amp; How To” dropdown menu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-139870"/>
            <a:ext cx="11430366" cy="6858000"/>
          </a:xfrm>
          <a:prstGeom prst="rect">
            <a:avLst/>
          </a:prstGeom>
        </p:spPr>
      </p:pic>
      <p:pic>
        <p:nvPicPr>
          <p:cNvPr id="13" name="Picture 12" descr="Concordia Library Website - Help &amp; How-to dropdown menu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162" r="13669" b="17770"/>
          <a:stretch/>
        </p:blipFill>
        <p:spPr>
          <a:xfrm>
            <a:off x="2384981" y="718605"/>
            <a:ext cx="7673419" cy="4830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52D775-17F2-9A09-A046-A24A8E25D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r="11842"/>
          <a:stretch/>
        </p:blipFill>
        <p:spPr>
          <a:xfrm>
            <a:off x="4108269" y="1437973"/>
            <a:ext cx="1293222" cy="2876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CB48F-9DEC-416E-3596-FF6DA3EBD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t="72830" r="13452" b="20561"/>
          <a:stretch/>
        </p:blipFill>
        <p:spPr>
          <a:xfrm>
            <a:off x="4154784" y="3517106"/>
            <a:ext cx="1113567" cy="187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BEE9F-C18C-A1CB-7BCA-F1074FC1B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36758" r="7026" b="56661"/>
          <a:stretch/>
        </p:blipFill>
        <p:spPr>
          <a:xfrm>
            <a:off x="4154784" y="2470884"/>
            <a:ext cx="1206452" cy="187747"/>
          </a:xfrm>
          <a:prstGeom prst="rect">
            <a:avLst/>
          </a:prstGeom>
        </p:spPr>
      </p:pic>
      <p:sp>
        <p:nvSpPr>
          <p:cNvPr id="12" name="Arrow: Left 11" descr="yellow arrow points to down menu item, &quot;Subject &amp; course guides&quot;">
            <a:extLst>
              <a:ext uri="{FF2B5EF4-FFF2-40B4-BE49-F238E27FC236}">
                <a16:creationId xmlns:a16="http://schemas.microsoft.com/office/drawing/2014/main" id="{4802067F-90E6-FBDC-CF7B-2FFAAFC8DB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010888" y="1976116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row: Left 13" descr="Orange arrow points to down menu item, &quot;Finding...&quot;">
            <a:extLst>
              <a:ext uri="{FF2B5EF4-FFF2-40B4-BE49-F238E27FC236}">
                <a16:creationId xmlns:a16="http://schemas.microsoft.com/office/drawing/2014/main" id="{F1FA7B5B-166F-86A3-57C8-19F790DFD19C}"/>
              </a:ext>
            </a:extLst>
          </p:cNvPr>
          <p:cNvSpPr/>
          <p:nvPr/>
        </p:nvSpPr>
        <p:spPr>
          <a:xfrm>
            <a:off x="4524026" y="2488676"/>
            <a:ext cx="514925" cy="195944"/>
          </a:xfrm>
          <a:prstGeom prst="leftArrow">
            <a:avLst/>
          </a:prstGeom>
          <a:solidFill>
            <a:srgbClr val="C15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Arrow: Left 15" descr="green arrow points to down menu item, &quot;Ask a librarian&quot;">
            <a:extLst>
              <a:ext uri="{FF2B5EF4-FFF2-40B4-BE49-F238E27FC236}">
                <a16:creationId xmlns:a16="http://schemas.microsoft.com/office/drawing/2014/main" id="{85C81D1B-C01D-1977-EFDC-5553C91746C9}"/>
              </a:ext>
            </a:extLst>
          </p:cNvPr>
          <p:cNvSpPr/>
          <p:nvPr/>
        </p:nvSpPr>
        <p:spPr>
          <a:xfrm>
            <a:off x="4705093" y="3513796"/>
            <a:ext cx="514925" cy="195944"/>
          </a:xfrm>
          <a:prstGeom prst="leftArrow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491374-5F26-F8BA-0CC2-0F0864C38177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6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4D1B16-2171-2E07-A84D-F543700F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grpSp>
        <p:nvGrpSpPr>
          <p:cNvPr id="15" name="Group 14" descr="Screencapture showing the Concordia Library Homepage">
            <a:extLst>
              <a:ext uri="{FF2B5EF4-FFF2-40B4-BE49-F238E27FC236}">
                <a16:creationId xmlns:a16="http://schemas.microsoft.com/office/drawing/2014/main" id="{9A640837-338E-4EB1-7224-D1DD862CBB50}"/>
              </a:ext>
            </a:extLst>
          </p:cNvPr>
          <p:cNvGrpSpPr/>
          <p:nvPr/>
        </p:nvGrpSpPr>
        <p:grpSpPr>
          <a:xfrm>
            <a:off x="580474" y="0"/>
            <a:ext cx="11430365" cy="6858000"/>
            <a:chOff x="503365" y="0"/>
            <a:chExt cx="11430365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5CA8B3-F953-4DA1-F636-B3B80EA09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0"/>
              <a:ext cx="11430365" cy="6858000"/>
            </a:xfrm>
            <a:prstGeom prst="rect">
              <a:avLst/>
            </a:prstGeom>
          </p:spPr>
        </p:pic>
        <p:pic>
          <p:nvPicPr>
            <p:cNvPr id="7" name="Picture 6" descr="Concordia Library website homepage">
              <a:extLst>
                <a:ext uri="{FF2B5EF4-FFF2-40B4-BE49-F238E27FC236}">
                  <a16:creationId xmlns:a16="http://schemas.microsoft.com/office/drawing/2014/main" id="{E775F309-5670-E817-C2ED-04E27B83B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9" r="6712"/>
            <a:stretch/>
          </p:blipFill>
          <p:spPr>
            <a:xfrm>
              <a:off x="2389387" y="838200"/>
              <a:ext cx="7646038" cy="4848225"/>
            </a:xfrm>
            <a:prstGeom prst="rect">
              <a:avLst/>
            </a:prstGeom>
          </p:spPr>
        </p:pic>
      </p:grpSp>
      <p:grpSp>
        <p:nvGrpSpPr>
          <p:cNvPr id="8" name="Group 7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252023FB-8C04-EAAD-7839-07C11C9650E0}"/>
              </a:ext>
            </a:extLst>
          </p:cNvPr>
          <p:cNvGrpSpPr/>
          <p:nvPr/>
        </p:nvGrpSpPr>
        <p:grpSpPr>
          <a:xfrm>
            <a:off x="607661" y="2131204"/>
            <a:ext cx="3707287" cy="2700000"/>
            <a:chOff x="411346" y="414941"/>
            <a:chExt cx="3707287" cy="270000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B37C07F2-4FDF-9A54-82A7-DD5A078B039F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10B73C5-9D6C-0877-6FA9-396440B1CDCD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41BAB-4DE1-E4A8-536C-186D70C7B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6669429" y="891697"/>
            <a:ext cx="1582205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ED6A28D-702F-9376-67DD-668CD923A12C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3.75E-6 -0.0384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3069A-A6B3-5141-8565-BAE7551CE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“FIND” dropdown menu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-140221"/>
            <a:ext cx="11430366" cy="6858000"/>
          </a:xfrm>
          <a:prstGeom prst="rect">
            <a:avLst/>
          </a:prstGeom>
        </p:spPr>
      </p:pic>
      <p:pic>
        <p:nvPicPr>
          <p:cNvPr id="13" name="Picture 12" descr="Concordia Library Website - FIND dropdown menu">
            <a:extLst>
              <a:ext uri="{FF2B5EF4-FFF2-40B4-BE49-F238E27FC236}">
                <a16:creationId xmlns:a16="http://schemas.microsoft.com/office/drawing/2014/main" id="{4FDBD679-92A8-254C-E5A8-4E1756D5CF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162" r="13669" b="17770"/>
          <a:stretch/>
        </p:blipFill>
        <p:spPr>
          <a:xfrm>
            <a:off x="2384981" y="718254"/>
            <a:ext cx="7673419" cy="4830353"/>
          </a:xfrm>
          <a:prstGeom prst="rect">
            <a:avLst/>
          </a:prstGeom>
        </p:spPr>
      </p:pic>
      <p:pic>
        <p:nvPicPr>
          <p:cNvPr id="8" name="Picture 7" descr="Dropdown menu with title &quot;FIND&quot;on Concordia Library website, highlighting the links:&#10;Database by subject&#10;Intercampus Delivery">
            <a:extLst>
              <a:ext uri="{FF2B5EF4-FFF2-40B4-BE49-F238E27FC236}">
                <a16:creationId xmlns:a16="http://schemas.microsoft.com/office/drawing/2014/main" id="{4A6B4D97-5AD3-580F-E363-1FF108EC3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13698" r="55500" b="48612"/>
          <a:stretch/>
        </p:blipFill>
        <p:spPr>
          <a:xfrm>
            <a:off x="3798849" y="1513251"/>
            <a:ext cx="1847654" cy="2198206"/>
          </a:xfrm>
          <a:prstGeom prst="rect">
            <a:avLst/>
          </a:prstGeom>
        </p:spPr>
      </p:pic>
      <p:sp>
        <p:nvSpPr>
          <p:cNvPr id="4" name="Arrow: Left 3" descr="Yello arrow points to down menu item, &quot;Databases by subject&quot;">
            <a:extLst>
              <a:ext uri="{FF2B5EF4-FFF2-40B4-BE49-F238E27FC236}">
                <a16:creationId xmlns:a16="http://schemas.microsoft.com/office/drawing/2014/main" id="{A72DBFD9-75B5-2B4C-D124-87E08C1BE8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594663" y="1974956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Left 8" descr="Purple arrow points to down menu item, &quot;Intercampus Delivery of Bound Periodicals/Microforms&quot;">
            <a:extLst>
              <a:ext uri="{FF2B5EF4-FFF2-40B4-BE49-F238E27FC236}">
                <a16:creationId xmlns:a16="http://schemas.microsoft.com/office/drawing/2014/main" id="{CA2F98B8-D411-0DAF-6EE1-F4B9890C555B}"/>
              </a:ext>
            </a:extLst>
          </p:cNvPr>
          <p:cNvSpPr/>
          <p:nvPr/>
        </p:nvSpPr>
        <p:spPr>
          <a:xfrm>
            <a:off x="5646503" y="2612541"/>
            <a:ext cx="514925" cy="195944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E46446-B639-B1F7-07DA-26DBB4B1E063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E39A6-E67E-CFBC-A627-25542DA0A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946" y="2710513"/>
            <a:ext cx="1527434" cy="14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D39802-79DF-712B-3583-D7835332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grpSp>
        <p:nvGrpSpPr>
          <p:cNvPr id="8" name="Group 7" descr="Screen capture showcasing the Religions and Cultures Subject Guide webpage on the Concordia Library website. ">
            <a:extLst>
              <a:ext uri="{FF2B5EF4-FFF2-40B4-BE49-F238E27FC236}">
                <a16:creationId xmlns:a16="http://schemas.microsoft.com/office/drawing/2014/main" id="{EFA2E628-E377-1071-25B1-61B04D6A0F35}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A1D961-8984-B409-404D-5C2258DD4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6" name="Picture 5" descr="Concordia Library Website - Religions and Cultures Subject guide">
              <a:extLst>
                <a:ext uri="{FF2B5EF4-FFF2-40B4-BE49-F238E27FC236}">
                  <a16:creationId xmlns:a16="http://schemas.microsoft.com/office/drawing/2014/main" id="{7BED924A-DE4D-2786-8471-BDED37A253A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2" r="6240"/>
            <a:stretch/>
          </p:blipFill>
          <p:spPr>
            <a:xfrm>
              <a:off x="2392822" y="865388"/>
              <a:ext cx="7639941" cy="4791171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3AC4DA0-1150-A8B0-2F46-49ED4A761A18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concordia.ca/library/guides/religion.html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0" name="Oval 9" descr="bubble highlighting information on webpage. Contact information for:&#10;Ethel Gamache, Subject Librarian&#10;Phone number: 514-848-2424 ext. 7742&#10;ethel.gamache@concordia.ca&#10;Office location: LB-505-07&#10;Webster Library&#10;1400 de Maisonneuve Blvd. W.">
            <a:extLst>
              <a:ext uri="{FF2B5EF4-FFF2-40B4-BE49-F238E27FC236}">
                <a16:creationId xmlns:a16="http://schemas.microsoft.com/office/drawing/2014/main" id="{AF6EF860-85C7-EDEE-716B-17EE51243B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96243" y="1093861"/>
            <a:ext cx="3273040" cy="3273040"/>
          </a:xfrm>
          <a:prstGeom prst="ellipse">
            <a:avLst/>
          </a:prstGeom>
          <a:blipFill>
            <a:blip r:embed="rId4"/>
            <a:stretch>
              <a:fillRect l="-312965" t="-68788" r="-167779" b="-161180"/>
            </a:stretch>
          </a:blipFill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508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3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USING SOFIA &amp; INTERLIBRARY LOANS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Screen capture showcasing an example of an advanced search in the Sofia catalogue on the Concordia Library website.  ">
            <a:extLst>
              <a:ext uri="{FF2B5EF4-FFF2-40B4-BE49-F238E27FC236}">
                <a16:creationId xmlns:a16="http://schemas.microsoft.com/office/drawing/2014/main" id="{DB9BAA4A-DE59-5E47-93BB-3A8F71E3BD53}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" t="-343" r="1887" b="-2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Advanced search in Sofia</a:t>
            </a:r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3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0.0574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677ACA-8155-0C55-E2B0-91589DCAEA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126616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1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11" name="Group 10" descr="Screen capture showing the search results for the book, &quot;Understanding religion: theories and methods for studying religiously diverse societies&quot;.&#10;&#10;The limiter, &quot;Concordia University Library&quot; is selected.">
            <a:extLst>
              <a:ext uri="{FF2B5EF4-FFF2-40B4-BE49-F238E27FC236}">
                <a16:creationId xmlns:a16="http://schemas.microsoft.com/office/drawing/2014/main" id="{DB9BAA4A-DE59-5E47-93BB-3A8F71E3BD53}"/>
              </a:ext>
            </a:extLst>
          </p:cNvPr>
          <p:cNvGrpSpPr/>
          <p:nvPr/>
        </p:nvGrpSpPr>
        <p:grpSpPr>
          <a:xfrm>
            <a:off x="503365" y="393192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65" b="13120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0E0D503B-1817-35A5-94B0-D91FCC12E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4702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2" name="Group 1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83AC4D28-8299-3EA5-3572-2EBB697676C0}"/>
              </a:ext>
            </a:extLst>
          </p:cNvPr>
          <p:cNvGrpSpPr/>
          <p:nvPr/>
        </p:nvGrpSpPr>
        <p:grpSpPr>
          <a:xfrm>
            <a:off x="125722" y="3603622"/>
            <a:ext cx="2510475" cy="1828367"/>
            <a:chOff x="411346" y="414941"/>
            <a:chExt cx="3707287" cy="2700000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39EDA071-4CBF-1106-B173-66A55F9AA1BA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79CFCF-97E6-0A8D-F21E-8AA5D0D886FF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4"/>
              <a:stretch>
                <a:fillRect l="-38603" t="-238455" r="-759247" b="-226639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8026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0C76B05-059B-7397-7C92-D988B35E3C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126616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2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9144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11" name="Group 10" descr="Screenshot example showing a search result for a book. The access option to &quot;view ebook&quot; is highlighted. The options to locate the print copy of the book in the Concordia Library is highlighted as well.">
            <a:extLst>
              <a:ext uri="{FF2B5EF4-FFF2-40B4-BE49-F238E27FC236}">
                <a16:creationId xmlns:a16="http://schemas.microsoft.com/office/drawing/2014/main" id="{DB9BAA4A-DE59-5E47-93BB-3A8F71E3BD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03365" y="393192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49" b="5969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73B7A55-A497-7F92-2CC0-78E3F5844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713768" y="2428390"/>
            <a:ext cx="207697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53FFC-9851-B7C3-822D-AA8AD5938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8399419" y="4128199"/>
            <a:ext cx="764038" cy="268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684E3-4EC3-7323-3E29-3CF34074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81805" y="1204035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 descr="pop up showing the location of the book on the second floor of the webster library.  The call number for the book is also displayed.">
            <a:extLst>
              <a:ext uri="{FF2B5EF4-FFF2-40B4-BE49-F238E27FC236}">
                <a16:creationId xmlns:a16="http://schemas.microsoft.com/office/drawing/2014/main" id="{BCB58B8C-D76E-0E42-516B-C68317959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196" y="2219115"/>
            <a:ext cx="4333608" cy="29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9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3" grpId="1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766218"/>
            <a:ext cx="4096311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Sources to support your assignment</a:t>
            </a:r>
            <a:br>
              <a:rPr lang="en-US" dirty="0">
                <a:latin typeface="Gill Sans Nova Light" panose="020B0402020204020203" pitchFamily="34" charset="0"/>
              </a:rPr>
            </a:br>
            <a:r>
              <a:rPr lang="en-US" sz="2000" dirty="0">
                <a:latin typeface="Gill Sans Nova Light" panose="020B0402020204020203" pitchFamily="34" charset="0"/>
              </a:rPr>
              <a:t>(as specified in the course syllabus)</a:t>
            </a:r>
            <a:endParaRPr lang="en-CA" sz="2000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7827" y="1656859"/>
            <a:ext cx="6096000" cy="354428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student is to consult at least 3 academic sources beyond the class text.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student is to explore 1-3 relevant web sites.</a:t>
            </a:r>
            <a:endParaRPr lang="en-CA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student is to search out popular media related to their community: for example, newspaper or news radio or T.V. reports, magazines, brochures or newsletters produced by the community in question.</a:t>
            </a:r>
          </a:p>
        </p:txBody>
      </p:sp>
    </p:spTree>
    <p:extLst>
      <p:ext uri="{BB962C8B-B14F-4D97-AF65-F5344CB8AC3E}">
        <p14:creationId xmlns:p14="http://schemas.microsoft.com/office/powerpoint/2010/main" val="403784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393192"/>
            <a:ext cx="11430366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196C66C-FAB9-E0AF-94F7-16CB3B5D385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126616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3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9144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pic>
        <p:nvPicPr>
          <p:cNvPr id="3" name="Picture 2" descr="screen capture showing the search results for the keywords &quot;Buddhis*&quot; and &quot;montreal&quot;. The limiter, &quot;Concordia University Library&quot; is selected.">
            <a:extLst>
              <a:ext uri="{FF2B5EF4-FFF2-40B4-BE49-F238E27FC236}">
                <a16:creationId xmlns:a16="http://schemas.microsoft.com/office/drawing/2014/main" id="{E700DD1A-DEE9-4B4D-1AF2-FF7A9C21FF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" b="17975"/>
          <a:stretch/>
        </p:blipFill>
        <p:spPr>
          <a:xfrm>
            <a:off x="2381805" y="1253921"/>
            <a:ext cx="7673418" cy="4777227"/>
          </a:xfrm>
          <a:prstGeom prst="rect">
            <a:avLst/>
          </a:prstGeom>
        </p:spPr>
      </p:pic>
      <p:grpSp>
        <p:nvGrpSpPr>
          <p:cNvPr id="4" name="Group 3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15127B07-8699-BD49-C633-F2464E5795BB}"/>
              </a:ext>
            </a:extLst>
          </p:cNvPr>
          <p:cNvGrpSpPr/>
          <p:nvPr/>
        </p:nvGrpSpPr>
        <p:grpSpPr>
          <a:xfrm>
            <a:off x="125722" y="3603622"/>
            <a:ext cx="2510475" cy="1828367"/>
            <a:chOff x="411346" y="414941"/>
            <a:chExt cx="3707287" cy="27000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49F01A7A-9523-92E3-56C6-1E28E1F9D60D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FCDCB9-C6A2-3E78-C00C-BB1C85418D08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4"/>
              <a:stretch>
                <a:fillRect l="-38603" t="-238455" r="-759247" b="-226639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16" name="Picture 15" descr="screencapture of an advanced search using the Sofia Discovery Tool using the keywords, &quot;buddhis*&quot; and &quot;montreal&quot;.">
            <a:extLst>
              <a:ext uri="{FF2B5EF4-FFF2-40B4-BE49-F238E27FC236}">
                <a16:creationId xmlns:a16="http://schemas.microsoft.com/office/drawing/2014/main" id="{B3349819-2DA4-07DB-180A-BB39A9C5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3" t="3655" r="33777" b="86216"/>
          <a:stretch/>
        </p:blipFill>
        <p:spPr>
          <a:xfrm>
            <a:off x="2877035" y="1165661"/>
            <a:ext cx="6663967" cy="7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9BAA4A-DE59-5E47-93BB-3A8F71E3B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393192"/>
            <a:ext cx="11430366" cy="6858000"/>
            <a:chOff x="503365" y="0"/>
            <a:chExt cx="11430366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118240-42B6-10A7-7D32-BEB00A6C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6CAD6-42DA-7C00-8FD9-5EDFACD15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" b="15460"/>
            <a:stretch/>
          </p:blipFill>
          <p:spPr>
            <a:xfrm>
              <a:off x="2381805" y="810843"/>
              <a:ext cx="7673418" cy="4911324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FF0DD83-9B5F-1A67-E916-849B5CB664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809497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 continued 4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9144"/>
            <a:ext cx="121920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search in Sofia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pic>
        <p:nvPicPr>
          <p:cNvPr id="4" name="Picture 3" descr="screen capture showing the search results for the keywords &quot;Buddhis*&quot; and &quot;montreal&quot;. The limiter, &quot;Libraries Worldwide&quot; is selected.&#10;The 'Request via Interlibrary Loan' button is highlighted.">
            <a:extLst>
              <a:ext uri="{FF2B5EF4-FFF2-40B4-BE49-F238E27FC236}">
                <a16:creationId xmlns:a16="http://schemas.microsoft.com/office/drawing/2014/main" id="{0D406DD3-6416-3EB6-C21D-BA3C563B6B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" b="15401"/>
          <a:stretch/>
        </p:blipFill>
        <p:spPr>
          <a:xfrm>
            <a:off x="2381805" y="1204035"/>
            <a:ext cx="7673418" cy="49113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514077-1292-6BE4-3E40-52D15C3CD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7704040" y="3698609"/>
            <a:ext cx="207697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grpSp>
        <p:nvGrpSpPr>
          <p:cNvPr id="6" name="Group 5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79170B25-BB7D-CAEA-1D33-979864A1CD2C}"/>
              </a:ext>
            </a:extLst>
          </p:cNvPr>
          <p:cNvGrpSpPr/>
          <p:nvPr/>
        </p:nvGrpSpPr>
        <p:grpSpPr>
          <a:xfrm>
            <a:off x="125722" y="3409293"/>
            <a:ext cx="2510475" cy="1828367"/>
            <a:chOff x="411346" y="414941"/>
            <a:chExt cx="3707287" cy="27000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1CD91AA-A786-2F41-CDBB-472D69BA2275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D887771-91A4-EC8C-DE48-2BD1FD6E0CBD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3"/>
              <a:stretch>
                <a:fillRect l="-12022" t="-261097" r="-653906" b="-221717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87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USING INTERLIBRARY LOANS</a:t>
            </a:r>
            <a:b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WITHIN SOFIA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What is the new interlibrary loans (ILL) service?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577026"/>
            <a:ext cx="4966709" cy="22000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are made directly in the Sofia Discovery tool:</a:t>
            </a: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“Request via Interlibrary Loan” button </a:t>
            </a: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 available under the “Requests” tab in "My Account".</a:t>
            </a:r>
          </a:p>
        </p:txBody>
      </p:sp>
    </p:spTree>
    <p:extLst>
      <p:ext uri="{BB962C8B-B14F-4D97-AF65-F5344CB8AC3E}">
        <p14:creationId xmlns:p14="http://schemas.microsoft.com/office/powerpoint/2010/main" val="38580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243740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Book chapter and journal article scans from Concordia’s print collection can now be requested and tracked in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Look for the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button in the Access Options panel.</a:t>
            </a:r>
          </a:p>
        </p:txBody>
      </p:sp>
    </p:spTree>
    <p:extLst>
      <p:ext uri="{BB962C8B-B14F-4D97-AF65-F5344CB8AC3E}">
        <p14:creationId xmlns:p14="http://schemas.microsoft.com/office/powerpoint/2010/main" val="40968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7917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8BD87D-2FE4-B3C7-26BB-65F7B5327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3900" y="6057900"/>
            <a:ext cx="87757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reeform: Shape 16" hidden="1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34580"/>
            <a:ext cx="12192000" cy="6742878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852992C9-C42E-25B3-2E96-99CBB85CE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E3C4D208-0231-DBAE-6542-C63CC23F5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Check the status of your request under the "Requests" tab.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About</a:t>
            </a:r>
            <a:br>
              <a:rPr lang="en-US" sz="4000" dirty="0">
                <a:latin typeface="Gill Sans Nova Light" panose="020B0402020204020203" pitchFamily="34" charset="0"/>
              </a:rPr>
            </a:br>
            <a:r>
              <a:rPr lang="en-US" sz="4000" dirty="0">
                <a:latin typeface="Gill Sans Nova Light" panose="020B0402020204020203" pitchFamily="34" charset="0"/>
              </a:rPr>
              <a:t>Interlibrary loan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06" y="136239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will receive email notifications when your ILL request is available for pickup or download. 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Physical items can be picked up at the Circulation/Loans desks at either Vanier or Webster Library.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can be borrowed for 30 days, with up to 4 automatic renewals, or until item is recalled.</a:t>
            </a:r>
          </a:p>
        </p:txBody>
      </p:sp>
    </p:spTree>
    <p:extLst>
      <p:ext uri="{BB962C8B-B14F-4D97-AF65-F5344CB8AC3E}">
        <p14:creationId xmlns:p14="http://schemas.microsoft.com/office/powerpoint/2010/main" val="4935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BLANK FORM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44947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37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155371"/>
            <a:ext cx="4096311" cy="137470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Gill Sans Nova Light" panose="020B0402020204020203" pitchFamily="34" charset="0"/>
              </a:rPr>
              <a:t>Outline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42" y="529184"/>
            <a:ext cx="5846579" cy="57065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How to find and access resources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Research operators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Introduction to the Library website &amp; the Religions and Cultures subject guide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Sofia and Interlibrary loans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the database Academic Search Complete to find academic articles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Google Scholar to find articles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the database Canadian </a:t>
            </a:r>
            <a:r>
              <a:rPr lang="en-CA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Newsstream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 to find newspaper articles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Google Advanced Search to explore websites</a:t>
            </a:r>
          </a:p>
          <a:p>
            <a:pPr lvl="1">
              <a:lnSpc>
                <a:spcPct val="150000"/>
              </a:lnSpc>
            </a:pPr>
            <a:endParaRPr lang="en-CA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endParaRPr lang="en-CA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11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Sign in to "My Account" and select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Click on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 The &quot;Reequests&quot; menu item is highlighted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216" y="687739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C11415-307C-8FDC-7BF4-0F878558A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CB73F1-D825-F5D1-519E-CED976C03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1571" y="441209"/>
            <a:ext cx="824987" cy="5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5094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74772"/>
            <a:ext cx="3297309" cy="3170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If you have any difficulty finding a document, reach out!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7141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43" y="2922710"/>
            <a:ext cx="9410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SEARCHING FOR PEER-REVIEWED ARTICLES WITH DATABASES</a:t>
            </a:r>
            <a:b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ACADEMIC SEARCH COMPLETE</a:t>
            </a:r>
          </a:p>
        </p:txBody>
      </p:sp>
    </p:spTree>
    <p:extLst>
      <p:ext uri="{BB962C8B-B14F-4D97-AF65-F5344CB8AC3E}">
        <p14:creationId xmlns:p14="http://schemas.microsoft.com/office/powerpoint/2010/main" val="6750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1C9F8AA8-4941-C7DF-804B-093553D8D3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657376"/>
            <a:ext cx="12192000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The peer-reviewed process</a:t>
            </a:r>
          </a:p>
        </p:txBody>
      </p:sp>
      <p:pic>
        <p:nvPicPr>
          <p:cNvPr id="5" name="Picture 2" descr="screen capture of a Twitter post. Image shows three lego characters. The text reads:&#10;Peer 1: Brillian! Accept with no changes;&#10;Peer 2: Groundbreaking! Accept with no changes;&#10;Peer 3: Reject.">
            <a:extLst>
              <a:ext uri="{FF2B5EF4-FFF2-40B4-BE49-F238E27FC236}">
                <a16:creationId xmlns:a16="http://schemas.microsoft.com/office/drawing/2014/main" id="{5F73482D-D970-002C-A462-43E7C14AD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52" y="1653808"/>
            <a:ext cx="4857475" cy="44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924B2-C6EF-E74D-35AA-67D73564C9DC}"/>
              </a:ext>
            </a:extLst>
          </p:cNvPr>
          <p:cNvSpPr txBox="1"/>
          <p:nvPr/>
        </p:nvSpPr>
        <p:spPr>
          <a:xfrm>
            <a:off x="573932" y="6105712"/>
            <a:ext cx="1107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Yates, D. [@LegoAcademics]. (2014, August 12). </a:t>
            </a:r>
            <a:r>
              <a:rPr lang="en-CA" sz="1200" i="1" dirty="0"/>
              <a:t>Peer 1: </a:t>
            </a:r>
            <a:r>
              <a:rPr lang="en-CA" sz="1200" i="1" dirty="0" err="1"/>
              <a:t>Brillant</a:t>
            </a:r>
            <a:r>
              <a:rPr lang="en-CA" sz="1200" i="1" dirty="0"/>
              <a:t>! Accept with no changes; Peer 2: Groundbreaking! Accept with no changes; Peer 3: Reject.</a:t>
            </a:r>
            <a:r>
              <a:rPr lang="en-CA" sz="1200" dirty="0"/>
              <a:t> [Tweet]. Twitter. https://twitter.com/LegoAcademics/status/499205005468262400/photo/1</a:t>
            </a:r>
          </a:p>
          <a:p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082342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 1</a:t>
            </a:r>
            <a:endParaRPr lang="en-CA" dirty="0"/>
          </a:p>
        </p:txBody>
      </p:sp>
      <p:pic>
        <p:nvPicPr>
          <p:cNvPr id="9" name="Picture 8" descr="Concordia Library website homepage">
            <a:extLst>
              <a:ext uri="{FF2B5EF4-FFF2-40B4-BE49-F238E27FC236}">
                <a16:creationId xmlns:a16="http://schemas.microsoft.com/office/drawing/2014/main" id="{311F50F8-5255-65B2-EA0D-FF7B832F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712"/>
          <a:stretch/>
        </p:blipFill>
        <p:spPr>
          <a:xfrm>
            <a:off x="2389387" y="838200"/>
            <a:ext cx="7646038" cy="4848225"/>
          </a:xfrm>
          <a:prstGeom prst="rect">
            <a:avLst/>
          </a:prstGeom>
        </p:spPr>
      </p:pic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607661" y="2222213"/>
            <a:ext cx="3707287" cy="2700000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8870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B4AA8C8-C1DD-47E6-B877-871AF0FF9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-277402"/>
            <a:ext cx="11430365" cy="6858000"/>
            <a:chOff x="503365" y="-277402"/>
            <a:chExt cx="11430365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1F50F8-5255-65B2-EA0D-FF7B832F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r="5655"/>
            <a:stretch/>
          </p:blipFill>
          <p:spPr>
            <a:xfrm>
              <a:off x="2389387" y="560798"/>
              <a:ext cx="7646038" cy="48482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BB5690-F86F-368A-0D38-62028ACA71D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-277402"/>
              <a:ext cx="11430365" cy="68580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0C1B72-69E9-5F04-4C86-FED3E00EB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5" cy="6858000"/>
            <a:chOff x="503365" y="0"/>
            <a:chExt cx="11430365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AD6501-9D5F-B2E2-BD9B-2D4FE9BDD9C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0"/>
              <a:ext cx="11430365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6CD43B-7F3C-A9FC-8AF5-953E24D93779}"/>
                </a:ext>
              </a:extLst>
            </p:cNvPr>
            <p:cNvSpPr/>
            <p:nvPr/>
          </p:nvSpPr>
          <p:spPr>
            <a:xfrm>
              <a:off x="3894543" y="1568496"/>
              <a:ext cx="96780" cy="270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3FFD5B5-C357-1D09-7A49-D2BF13078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9" r="6712"/>
            <a:stretch/>
          </p:blipFill>
          <p:spPr>
            <a:xfrm>
              <a:off x="2389387" y="838200"/>
              <a:ext cx="7646038" cy="48482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0A2980-D4BF-34CD-4308-CD6C2AED1E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library.concordia.ca/find/databases/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index.php</a:t>
            </a:r>
            <a:endParaRPr kumimoji="0" lang="en-CA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4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100F1-182F-3777-42B0-215251DF3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– Database Searching</a:t>
            </a:r>
            <a:endParaRPr lang="en-CA" dirty="0"/>
          </a:p>
        </p:txBody>
      </p:sp>
      <p:pic>
        <p:nvPicPr>
          <p:cNvPr id="5" name="Picture 4" descr="screenshot example of a boolean search and it's results using the Database, Academic Search Complete. ">
            <a:extLst>
              <a:ext uri="{FF2B5EF4-FFF2-40B4-BE49-F238E27FC236}">
                <a16:creationId xmlns:a16="http://schemas.microsoft.com/office/drawing/2014/main" id="{BA8D888D-9780-0C7B-14BA-B265ECEC6A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" b="12881"/>
          <a:stretch/>
        </p:blipFill>
        <p:spPr>
          <a:xfrm>
            <a:off x="4408866" y="854375"/>
            <a:ext cx="7666728" cy="48158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488F47-43A9-D3FF-A6A0-41B43E0A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374" y="0"/>
            <a:ext cx="11430365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CB0D45-3CFE-DC71-F2FD-BD4CA83EA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0756" y="420237"/>
            <a:ext cx="3707287" cy="2700000"/>
            <a:chOff x="411346" y="414941"/>
            <a:chExt cx="3707287" cy="270000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AE3DD37-EE11-23F7-5EB4-B7798A80FC55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B925D8-65EF-1CC7-A66F-E9AB281BB2CA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62000" t="-35333" r="-638000" b="-416667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F7FB6F-B4DE-B7CF-EE76-B77BE49ED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1841" y="1889735"/>
            <a:ext cx="4534399" cy="3302382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8783B64-F5E1-C569-D38D-192CA0C98214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C70A5-A5DC-2E7F-38A0-D8954ED7E16F}"/>
                </a:ext>
              </a:extLst>
            </p:cNvPr>
            <p:cNvSpPr/>
            <p:nvPr/>
          </p:nvSpPr>
          <p:spPr>
            <a:xfrm>
              <a:off x="411346" y="414941"/>
              <a:ext cx="2707864" cy="270000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20109" t="-162574" r="-499457" b="-149492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3" name="Rectangle 12" descr="red square highlighting &quot;pdf full text&quot; button on Academic Search Complete search results page.">
            <a:extLst>
              <a:ext uri="{FF2B5EF4-FFF2-40B4-BE49-F238E27FC236}">
                <a16:creationId xmlns:a16="http://schemas.microsoft.com/office/drawing/2014/main" id="{0E16C269-6AE6-0F0B-BA2F-08394607F49A}"/>
              </a:ext>
            </a:extLst>
          </p:cNvPr>
          <p:cNvSpPr/>
          <p:nvPr/>
        </p:nvSpPr>
        <p:spPr>
          <a:xfrm>
            <a:off x="6261741" y="3319324"/>
            <a:ext cx="1104091" cy="2405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504220-F52E-8CBB-D081-3A31D3FE6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-277402"/>
            <a:ext cx="11430365" cy="6858000"/>
            <a:chOff x="503365" y="-277402"/>
            <a:chExt cx="11430365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FE6E45-E57C-8542-13DD-7FFA1A5B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r="5655"/>
            <a:stretch/>
          </p:blipFill>
          <p:spPr>
            <a:xfrm>
              <a:off x="2389387" y="560798"/>
              <a:ext cx="7646038" cy="48482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D8F14CE-AB5F-792C-FC4F-5C215375E35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365" y="-277402"/>
              <a:ext cx="11430365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72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16562 0.04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88F47-43A9-D3FF-A6A0-41B43E0A9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374" y="0"/>
            <a:ext cx="1143036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E1AA4E-9840-451F-1DF5-F95DD3119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" b="12765"/>
          <a:stretch/>
        </p:blipFill>
        <p:spPr>
          <a:xfrm>
            <a:off x="4408866" y="854375"/>
            <a:ext cx="7666728" cy="481582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82595-8715-2BCD-AAF0-F619210E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 Boolean Search</a:t>
            </a:r>
            <a:endParaRPr lang="en-CA" dirty="0"/>
          </a:p>
        </p:txBody>
      </p:sp>
      <p:pic>
        <p:nvPicPr>
          <p:cNvPr id="14" name="Picture 13" descr="Screenshot example of boolean search result using Academic Search complete">
            <a:extLst>
              <a:ext uri="{FF2B5EF4-FFF2-40B4-BE49-F238E27FC236}">
                <a16:creationId xmlns:a16="http://schemas.microsoft.com/office/drawing/2014/main" id="{A7371030-1D05-2409-7FE3-666806C932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9"/>
          <a:stretch/>
        </p:blipFill>
        <p:spPr>
          <a:xfrm>
            <a:off x="2370771" y="854375"/>
            <a:ext cx="7666728" cy="4815824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B5F026-3933-B021-BBE6-9F156D83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37465" y="4503570"/>
            <a:ext cx="110409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24453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668 -0.0006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-4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16732 0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View full article via Find </a:t>
            </a:r>
            <a:r>
              <a:rPr lang="en-US" dirty="0" err="1"/>
              <a:t>it@Concordia</a:t>
            </a:r>
            <a:r>
              <a:rPr lang="en-US" dirty="0"/>
              <a:t> button</a:t>
            </a:r>
            <a:endParaRPr lang="en-CA" dirty="0"/>
          </a:p>
        </p:txBody>
      </p:sp>
      <p:pic>
        <p:nvPicPr>
          <p:cNvPr id="14" name="Picture 13" descr="Screenshot example of a single search result found using a boolean search in the database, Academic Search Complete. ">
            <a:extLst>
              <a:ext uri="{FF2B5EF4-FFF2-40B4-BE49-F238E27FC236}">
                <a16:creationId xmlns:a16="http://schemas.microsoft.com/office/drawing/2014/main" id="{A7371030-1D05-2409-7FE3-666806C93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75" b="12491"/>
          <a:stretch/>
        </p:blipFill>
        <p:spPr>
          <a:xfrm>
            <a:off x="2370771" y="455519"/>
            <a:ext cx="7675906" cy="5244314"/>
          </a:xfrm>
          <a:prstGeom prst="rect">
            <a:avLst/>
          </a:prstGeom>
          <a:noFill/>
        </p:spPr>
      </p:pic>
      <p:grpSp>
        <p:nvGrpSpPr>
          <p:cNvPr id="5" name="Group 4" descr="yellow circle highlighting the Find it @ Concordia button the article page.">
            <a:extLst>
              <a:ext uri="{FF2B5EF4-FFF2-40B4-BE49-F238E27FC236}">
                <a16:creationId xmlns:a16="http://schemas.microsoft.com/office/drawing/2014/main" id="{AB386F3D-B368-051A-B611-7D300459FECA}"/>
              </a:ext>
            </a:extLst>
          </p:cNvPr>
          <p:cNvGrpSpPr/>
          <p:nvPr/>
        </p:nvGrpSpPr>
        <p:grpSpPr>
          <a:xfrm>
            <a:off x="258269" y="2287524"/>
            <a:ext cx="2381063" cy="1734117"/>
            <a:chOff x="411346" y="414941"/>
            <a:chExt cx="3707287" cy="2700000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3BB5F60-8F77-2962-5326-5688164BC89C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DEC734B-00D1-0D7B-94B7-83975502CD52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2252" t="-191852" r="-728494" b="-279044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E9922D4-F001-6C9C-C795-701B1E8C6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-55" b="-24365"/>
          <a:stretch/>
        </p:blipFill>
        <p:spPr>
          <a:xfrm>
            <a:off x="10341254" y="877559"/>
            <a:ext cx="7646940" cy="81468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EDE7D-D3A6-8490-E354-B4FA09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6677" y="0"/>
            <a:ext cx="214532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94EFE5-1E40-4D66-73EA-F04699459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4491" y="6062703"/>
            <a:ext cx="11430365" cy="958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6523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105" y="2766218"/>
            <a:ext cx="8297791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D6A635"/>
                </a:solidFill>
                <a:latin typeface="Gill Sans Nova" panose="020B0602020104020203" pitchFamily="34" charset="0"/>
              </a:rPr>
              <a:t>RESEARCH OPERATORS</a:t>
            </a:r>
            <a:endParaRPr lang="en-CA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8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Find </a:t>
            </a:r>
            <a:r>
              <a:rPr lang="en-US" dirty="0" err="1"/>
              <a:t>it@Concordia</a:t>
            </a:r>
            <a:r>
              <a:rPr lang="en-US" dirty="0"/>
              <a:t> results webpage</a:t>
            </a:r>
            <a:endParaRPr lang="en-CA" dirty="0"/>
          </a:p>
        </p:txBody>
      </p:sp>
      <p:grpSp>
        <p:nvGrpSpPr>
          <p:cNvPr id="16" name="Group 15" descr="Find it@Concordia search results">
            <a:extLst>
              <a:ext uri="{FF2B5EF4-FFF2-40B4-BE49-F238E27FC236}">
                <a16:creationId xmlns:a16="http://schemas.microsoft.com/office/drawing/2014/main" id="{BA63796B-F500-FC40-262C-6E4CF6023A24}"/>
              </a:ext>
            </a:extLst>
          </p:cNvPr>
          <p:cNvGrpSpPr/>
          <p:nvPr/>
        </p:nvGrpSpPr>
        <p:grpSpPr>
          <a:xfrm>
            <a:off x="2380593" y="635747"/>
            <a:ext cx="7675906" cy="8364881"/>
            <a:chOff x="2380593" y="861373"/>
            <a:chExt cx="7675906" cy="8364881"/>
          </a:xfrm>
        </p:grpSpPr>
        <p:pic>
          <p:nvPicPr>
            <p:cNvPr id="13" name="Picture 12" descr="A screenshot of a computer&#10;&#10;Description automatically generated with medium confidence" hidden="1">
              <a:extLst>
                <a:ext uri="{FF2B5EF4-FFF2-40B4-BE49-F238E27FC236}">
                  <a16:creationId xmlns:a16="http://schemas.microsoft.com/office/drawing/2014/main" id="{5538BD01-F07F-BCAB-F724-5D5F4058E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60" b="93456"/>
            <a:stretch/>
          </p:blipFill>
          <p:spPr>
            <a:xfrm>
              <a:off x="2380593" y="861373"/>
              <a:ext cx="7675906" cy="5133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F9E54F-F9B7-2560-3D06-1E5F6648A7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" t="-55" b="-24365"/>
            <a:stretch/>
          </p:blipFill>
          <p:spPr>
            <a:xfrm>
              <a:off x="2387879" y="1079439"/>
              <a:ext cx="7646940" cy="8146815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F22729D-A24F-4EB0-E754-A315DA37F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2157181" y="5996627"/>
            <a:ext cx="8367944" cy="1528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358FE8-048A-85E1-742C-2D8989EF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666874" y="-76840"/>
            <a:ext cx="9206033" cy="833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3" name="Rectangle 2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CD5E2806-F0CF-F476-3295-38454CBC82D0}"/>
              </a:ext>
            </a:extLst>
          </p:cNvPr>
          <p:cNvSpPr>
            <a:spLocks/>
          </p:cNvSpPr>
          <p:nvPr/>
        </p:nvSpPr>
        <p:spPr>
          <a:xfrm>
            <a:off x="2698005" y="2114104"/>
            <a:ext cx="7336813" cy="3572321"/>
          </a:xfrm>
          <a:prstGeom prst="rect">
            <a:avLst/>
          </a:prstGeom>
          <a:noFill/>
          <a:ln w="38100">
            <a:solidFill>
              <a:srgbClr val="D6A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9AE9D2-C642-403F-87A6-90E7B272A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717460" y="1478563"/>
            <a:ext cx="0" cy="635541"/>
          </a:xfrm>
          <a:prstGeom prst="line">
            <a:avLst/>
          </a:prstGeom>
          <a:ln w="41275">
            <a:solidFill>
              <a:srgbClr val="C15C38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Arrow: Left 26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A5AA2E7-BE32-DCFA-036E-B472D2318A78}"/>
              </a:ext>
            </a:extLst>
          </p:cNvPr>
          <p:cNvSpPr>
            <a:spLocks/>
          </p:cNvSpPr>
          <p:nvPr/>
        </p:nvSpPr>
        <p:spPr>
          <a:xfrm>
            <a:off x="3591739" y="4201835"/>
            <a:ext cx="900932" cy="342831"/>
          </a:xfrm>
          <a:prstGeom prst="leftArrow">
            <a:avLst/>
          </a:prstGeom>
          <a:solidFill>
            <a:srgbClr val="1C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Arrow: Left 27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A2DAEA77-0791-8A6B-1C75-27376A297F3C}"/>
              </a:ext>
            </a:extLst>
          </p:cNvPr>
          <p:cNvSpPr>
            <a:spLocks/>
          </p:cNvSpPr>
          <p:nvPr/>
        </p:nvSpPr>
        <p:spPr>
          <a:xfrm>
            <a:off x="3827634" y="4625011"/>
            <a:ext cx="900932" cy="342831"/>
          </a:xfrm>
          <a:prstGeom prst="leftArrow">
            <a:avLst/>
          </a:prstGeom>
          <a:solidFill>
            <a:srgbClr val="420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Rectangle 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53C47EFF-BA08-82B9-E3A4-0F3B66443D21}"/>
              </a:ext>
            </a:extLst>
          </p:cNvPr>
          <p:cNvSpPr>
            <a:spLocks/>
          </p:cNvSpPr>
          <p:nvPr/>
        </p:nvSpPr>
        <p:spPr>
          <a:xfrm>
            <a:off x="2391969" y="1516911"/>
            <a:ext cx="306032" cy="4172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</p:spTree>
    <p:extLst>
      <p:ext uri="{BB962C8B-B14F-4D97-AF65-F5344CB8AC3E}">
        <p14:creationId xmlns:p14="http://schemas.microsoft.com/office/powerpoint/2010/main" val="18470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28" grpId="0" animBg="1"/>
      <p:bldP spid="3" grpId="0" animBg="1"/>
      <p:bldP spid="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F0F4-7A3F-D3E6-9A6E-3A4A2048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 tools</a:t>
            </a:r>
            <a:endParaRPr lang="en-CA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371030-1D05-2409-7FE3-666806C93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5217"/>
          <a:stretch/>
        </p:blipFill>
        <p:spPr>
          <a:xfrm>
            <a:off x="2370771" y="861644"/>
            <a:ext cx="7675906" cy="5244314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FEDE7D-D3A6-8490-E354-B4FA09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46677" y="0"/>
            <a:ext cx="214532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069905-E9DD-CC42-7841-BF8A3D66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2157181" y="5996627"/>
            <a:ext cx="8367944" cy="1528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DF7B3-40A7-C5C2-DA6D-99C4EE8BF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12" name="Rectangle 11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AF7512D1-FDCF-2B5B-34AE-442D30D4D36D}"/>
              </a:ext>
            </a:extLst>
          </p:cNvPr>
          <p:cNvSpPr>
            <a:spLocks/>
          </p:cNvSpPr>
          <p:nvPr/>
        </p:nvSpPr>
        <p:spPr>
          <a:xfrm>
            <a:off x="9211147" y="2330572"/>
            <a:ext cx="845497" cy="2901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</p:spTree>
    <p:extLst>
      <p:ext uri="{BB962C8B-B14F-4D97-AF65-F5344CB8AC3E}">
        <p14:creationId xmlns:p14="http://schemas.microsoft.com/office/powerpoint/2010/main" val="5569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43" y="2922710"/>
            <a:ext cx="9410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SEARCHING FOR PEER-REVIEWED ARTICLES WITH</a:t>
            </a:r>
            <a:b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GOOGLE SCHOLAR</a:t>
            </a:r>
          </a:p>
        </p:txBody>
      </p:sp>
    </p:spTree>
    <p:extLst>
      <p:ext uri="{BB962C8B-B14F-4D97-AF65-F5344CB8AC3E}">
        <p14:creationId xmlns:p14="http://schemas.microsoft.com/office/powerpoint/2010/main" val="357427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C8AA71C-3B22-5E46-5498-CC325CC1EF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04692"/>
            <a:ext cx="12191999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What is the difference?</a:t>
            </a:r>
          </a:p>
        </p:txBody>
      </p:sp>
      <p:grpSp>
        <p:nvGrpSpPr>
          <p:cNvPr id="12" name="Group 11" descr="Comparing Google Scholar to Shopping mall foodcourt.">
            <a:extLst>
              <a:ext uri="{FF2B5EF4-FFF2-40B4-BE49-F238E27FC236}">
                <a16:creationId xmlns:a16="http://schemas.microsoft.com/office/drawing/2014/main" id="{2DC11686-2F9F-FDC8-49FB-9DE23EDF415A}"/>
              </a:ext>
            </a:extLst>
          </p:cNvPr>
          <p:cNvGrpSpPr/>
          <p:nvPr/>
        </p:nvGrpSpPr>
        <p:grpSpPr>
          <a:xfrm>
            <a:off x="885060" y="1616672"/>
            <a:ext cx="4796071" cy="4384938"/>
            <a:chOff x="885060" y="1616672"/>
            <a:chExt cx="4796071" cy="4384938"/>
          </a:xfrm>
        </p:grpSpPr>
        <p:sp>
          <p:nvSpPr>
            <p:cNvPr id="3" name="Text Placeholder 7">
              <a:extLst>
                <a:ext uri="{FF2B5EF4-FFF2-40B4-BE49-F238E27FC236}">
                  <a16:creationId xmlns:a16="http://schemas.microsoft.com/office/drawing/2014/main" id="{7CED7D60-A88C-133D-45B5-1F359CF460F4}"/>
                </a:ext>
              </a:extLst>
            </p:cNvPr>
            <p:cNvSpPr txBox="1">
              <a:spLocks/>
            </p:cNvSpPr>
            <p:nvPr/>
          </p:nvSpPr>
          <p:spPr>
            <a:xfrm>
              <a:off x="885061" y="1616672"/>
              <a:ext cx="3600450" cy="474397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>
                <a:defRPr lang="en-US"/>
              </a:defPPr>
              <a:lvl1pPr marL="0" indent="-228600" algn="l" defTabSz="685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CA" sz="2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Google scholar</a:t>
              </a:r>
            </a:p>
          </p:txBody>
        </p:sp>
        <p:pic>
          <p:nvPicPr>
            <p:cNvPr id="4" name="Content Placeholder 13" descr="A food court with tables and chairs&#10;&#10;">
              <a:extLst>
                <a:ext uri="{FF2B5EF4-FFF2-40B4-BE49-F238E27FC236}">
                  <a16:creationId xmlns:a16="http://schemas.microsoft.com/office/drawing/2014/main" id="{420D2A3B-58B7-4779-BDE4-369218791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02" y="2244711"/>
              <a:ext cx="4706129" cy="313251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29DE8A-3BE3-20A7-9669-B7D5CE30C4D8}"/>
                </a:ext>
              </a:extLst>
            </p:cNvPr>
            <p:cNvSpPr/>
            <p:nvPr/>
          </p:nvSpPr>
          <p:spPr>
            <a:xfrm>
              <a:off x="885060" y="5522568"/>
              <a:ext cx="3227800" cy="47904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Volume | Quantity | Quick</a:t>
              </a:r>
              <a:endParaRPr lang="en-CA" sz="1013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en-CA" sz="1013" dirty="0"/>
            </a:p>
          </p:txBody>
        </p:sp>
      </p:grpSp>
      <p:grpSp>
        <p:nvGrpSpPr>
          <p:cNvPr id="13" name="Group 12" descr="Comparing Library databases to gourmet homecooked meal.">
            <a:extLst>
              <a:ext uri="{FF2B5EF4-FFF2-40B4-BE49-F238E27FC236}">
                <a16:creationId xmlns:a16="http://schemas.microsoft.com/office/drawing/2014/main" id="{48D69F52-18D1-C338-2773-3FF1A5AEBC7D}"/>
              </a:ext>
            </a:extLst>
          </p:cNvPr>
          <p:cNvGrpSpPr/>
          <p:nvPr/>
        </p:nvGrpSpPr>
        <p:grpSpPr>
          <a:xfrm>
            <a:off x="6387935" y="1629612"/>
            <a:ext cx="4791952" cy="4216120"/>
            <a:chOff x="6387935" y="1629612"/>
            <a:chExt cx="4791952" cy="4216120"/>
          </a:xfrm>
        </p:grpSpPr>
        <p:sp>
          <p:nvSpPr>
            <p:cNvPr id="5" name="Text Placeholder 9">
              <a:extLst>
                <a:ext uri="{FF2B5EF4-FFF2-40B4-BE49-F238E27FC236}">
                  <a16:creationId xmlns:a16="http://schemas.microsoft.com/office/drawing/2014/main" id="{FFAE009F-F6B9-59F8-AFCC-ADA2A20954BF}"/>
                </a:ext>
              </a:extLst>
            </p:cNvPr>
            <p:cNvSpPr txBox="1">
              <a:spLocks/>
            </p:cNvSpPr>
            <p:nvPr/>
          </p:nvSpPr>
          <p:spPr>
            <a:xfrm>
              <a:off x="6387935" y="1629612"/>
              <a:ext cx="3600450" cy="474397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>
                <a:defRPr lang="en-US"/>
              </a:defPPr>
              <a:lvl1pPr marL="0" indent="-228600" algn="l" defTabSz="685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6858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en-CA" sz="21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Library databases</a:t>
              </a:r>
            </a:p>
          </p:txBody>
        </p:sp>
        <p:pic>
          <p:nvPicPr>
            <p:cNvPr id="6" name="Content Placeholder 14" descr="A person preparing food in a kitchen. ">
              <a:extLst>
                <a:ext uri="{FF2B5EF4-FFF2-40B4-BE49-F238E27FC236}">
                  <a16:creationId xmlns:a16="http://schemas.microsoft.com/office/drawing/2014/main" id="{ED4369B1-BADE-0A72-1C3D-68DB27EB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832" y="2244711"/>
              <a:ext cx="4702055" cy="31371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833036-F09A-AA55-15FB-C4F74130E40C}"/>
                </a:ext>
              </a:extLst>
            </p:cNvPr>
            <p:cNvSpPr/>
            <p:nvPr/>
          </p:nvSpPr>
          <p:spPr>
            <a:xfrm>
              <a:off x="6387935" y="5522567"/>
              <a:ext cx="322900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500" dirty="0">
                  <a:latin typeface="Segoe UI" panose="020B0502040204020203" pitchFamily="34" charset="0"/>
                  <a:cs typeface="Segoe UI" panose="020B0502040204020203" pitchFamily="34" charset="0"/>
                </a:rPr>
                <a:t>Depth | Quality | Thorough</a:t>
              </a:r>
              <a:endParaRPr lang="en-CA" sz="1013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AD3F2D-0A1E-C798-0ACE-4085B51B9DC8}"/>
              </a:ext>
            </a:extLst>
          </p:cNvPr>
          <p:cNvSpPr txBox="1"/>
          <p:nvPr/>
        </p:nvSpPr>
        <p:spPr>
          <a:xfrm>
            <a:off x="505837" y="6184250"/>
            <a:ext cx="1097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Left image: Yinan Chen, Dining Court, public domain, 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https://pixabay.com/photos/dining-court-shopping-mall-corridor-347314/</a:t>
            </a:r>
            <a:endParaRPr lang="en-CA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CA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Right image: Jason Briscoe, Cooking, public domain, 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https://unsplash.com/photos/VBsG1VOgLIU</a:t>
            </a:r>
            <a:r>
              <a:rPr lang="en-CA" sz="1200" dirty="0">
                <a:latin typeface="Segoe UI" panose="020B0502040204020203" pitchFamily="34" charset="0"/>
                <a:cs typeface="Segoe UI" panose="020B0502040204020203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866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C8AA71C-3B22-5E46-5498-CC325CC1EF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687364"/>
            <a:ext cx="12192000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+mn-ea"/>
                <a:cs typeface="Segoe UI" panose="020B0502040204020203" pitchFamily="34" charset="0"/>
              </a:rPr>
              <a:t>Where should you search?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4B6814-4781-4D8E-28AF-DB18E50D8893}"/>
              </a:ext>
            </a:extLst>
          </p:cNvPr>
          <p:cNvSpPr/>
          <p:nvPr/>
        </p:nvSpPr>
        <p:spPr>
          <a:xfrm>
            <a:off x="4620765" y="2921005"/>
            <a:ext cx="3817961" cy="3132161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Google Scholar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8E54AC-D0D9-3BD6-F4A7-97292F3C4C5E}"/>
              </a:ext>
            </a:extLst>
          </p:cNvPr>
          <p:cNvSpPr/>
          <p:nvPr/>
        </p:nvSpPr>
        <p:spPr>
          <a:xfrm>
            <a:off x="3420920" y="2000822"/>
            <a:ext cx="3173105" cy="2746100"/>
          </a:xfrm>
          <a:prstGeom prst="ellipse">
            <a:avLst/>
          </a:prstGeom>
          <a:noFill/>
          <a:ln w="28575">
            <a:solidFill>
              <a:srgbClr val="C15C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Library Discovery Tool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46DB84-9E02-018A-6597-B203BD674E42}"/>
              </a:ext>
            </a:extLst>
          </p:cNvPr>
          <p:cNvSpPr/>
          <p:nvPr/>
        </p:nvSpPr>
        <p:spPr>
          <a:xfrm>
            <a:off x="2368988" y="3196584"/>
            <a:ext cx="3490310" cy="2570990"/>
          </a:xfrm>
          <a:prstGeom prst="ellipse">
            <a:avLst/>
          </a:prstGeom>
          <a:noFill/>
          <a:ln w="28575">
            <a:solidFill>
              <a:srgbClr val="D6A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Eureka.cc</a:t>
            </a:r>
          </a:p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(Library Database)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5D2155-DE63-1942-6BB6-DF159B1097AC}"/>
              </a:ext>
            </a:extLst>
          </p:cNvPr>
          <p:cNvSpPr/>
          <p:nvPr/>
        </p:nvSpPr>
        <p:spPr>
          <a:xfrm>
            <a:off x="5859298" y="2080879"/>
            <a:ext cx="3130550" cy="223140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Academic Search Complete</a:t>
            </a:r>
          </a:p>
          <a:p>
            <a:pPr algn="ctr"/>
            <a:r>
              <a:rPr lang="en-CA" sz="1013" dirty="0">
                <a:latin typeface="Segoe UI" panose="020B0502040204020203" pitchFamily="34" charset="0"/>
                <a:cs typeface="Segoe UI" panose="020B0502040204020203" pitchFamily="34" charset="0"/>
              </a:rPr>
              <a:t>(Library Database)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1C51B5-6D12-B466-4593-AA8250D8C491}"/>
              </a:ext>
            </a:extLst>
          </p:cNvPr>
          <p:cNvSpPr/>
          <p:nvPr/>
        </p:nvSpPr>
        <p:spPr>
          <a:xfrm>
            <a:off x="5401752" y="3976618"/>
            <a:ext cx="4488409" cy="1289168"/>
          </a:xfrm>
          <a:prstGeom prst="ellipse">
            <a:avLst/>
          </a:prstGeom>
          <a:noFill/>
          <a:ln w="28575">
            <a:solidFill>
              <a:srgbClr val="4203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13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Grey literature (e.g. government documents, NGO reports, working papers, newsletters, preprints)</a:t>
            </a:r>
          </a:p>
        </p:txBody>
      </p:sp>
    </p:spTree>
    <p:extLst>
      <p:ext uri="{BB962C8B-B14F-4D97-AF65-F5344CB8AC3E}">
        <p14:creationId xmlns:p14="http://schemas.microsoft.com/office/powerpoint/2010/main" val="31238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0960A-DF4A-9937-7037-3B016FC2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Searching in Google Scholar</a:t>
            </a:r>
            <a:endParaRPr lang="en-CA" dirty="0"/>
          </a:p>
        </p:txBody>
      </p:sp>
      <p:pic>
        <p:nvPicPr>
          <p:cNvPr id="5" name="Picture 4" descr="Google Scholar search results for &quot;women france clothing islam&quot;">
            <a:extLst>
              <a:ext uri="{FF2B5EF4-FFF2-40B4-BE49-F238E27FC236}">
                <a16:creationId xmlns:a16="http://schemas.microsoft.com/office/drawing/2014/main" id="{46F4CBCC-7EA6-10B1-AAA9-0941F7F52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2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  <a:noFill/>
        </p:spPr>
      </p:pic>
      <p:pic>
        <p:nvPicPr>
          <p:cNvPr id="3" name="Picture 2" descr="Screen capture showcasing the search results for the phrase, &quot;Indigenous community Montreal&quot; in Google Scholar. ">
            <a:extLst>
              <a:ext uri="{FF2B5EF4-FFF2-40B4-BE49-F238E27FC236}">
                <a16:creationId xmlns:a16="http://schemas.microsoft.com/office/drawing/2014/main" id="{8B6C3A39-06C2-533F-1968-6C234459F5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611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</p:spPr>
      </p:pic>
      <p:sp>
        <p:nvSpPr>
          <p:cNvPr id="6" name="Rectangle 5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60C1F6D8-61EA-3B69-C51D-5B61D7BA6DC9}"/>
              </a:ext>
            </a:extLst>
          </p:cNvPr>
          <p:cNvSpPr/>
          <p:nvPr/>
        </p:nvSpPr>
        <p:spPr>
          <a:xfrm>
            <a:off x="8550613" y="4304215"/>
            <a:ext cx="1252693" cy="5596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</p:spTree>
    <p:extLst>
      <p:ext uri="{BB962C8B-B14F-4D97-AF65-F5344CB8AC3E}">
        <p14:creationId xmlns:p14="http://schemas.microsoft.com/office/powerpoint/2010/main" val="266793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select a library access link</a:t>
            </a:r>
            <a:endParaRPr lang="en-CA" dirty="0"/>
          </a:p>
        </p:txBody>
      </p:sp>
      <p:pic>
        <p:nvPicPr>
          <p:cNvPr id="7" name="Picture 6" descr="Screenshot of the Google Scholar Settings webpage. the menu item, &quot;Library links&quot; is highlighted and the words, &quot;Concordia University&quot; are typed in the search field. The search result titled, &quot;Concordia University Library - Find it @ Concordia&quot; is selected.  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45295" b="38647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2EC9268-66F9-CE02-BC87-FFEF33E36A0F}"/>
              </a:ext>
            </a:extLst>
          </p:cNvPr>
          <p:cNvSpPr/>
          <p:nvPr/>
        </p:nvSpPr>
        <p:spPr>
          <a:xfrm>
            <a:off x="3341616" y="1362783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0E58B9C4-472C-3067-A6DB-F34C5D37FAEC}"/>
              </a:ext>
            </a:extLst>
          </p:cNvPr>
          <p:cNvSpPr/>
          <p:nvPr/>
        </p:nvSpPr>
        <p:spPr>
          <a:xfrm>
            <a:off x="3341616" y="2044886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54301-B021-230A-ECD2-1A437CAD4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80548" y="2082018"/>
            <a:ext cx="1173194" cy="182649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D4FD8-7198-F5D2-F1A0-BE0E6807F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52912" y="2544211"/>
            <a:ext cx="2300004" cy="138173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Left 1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EA19E596-1133-E143-5C5F-32F29CF39C90}"/>
              </a:ext>
            </a:extLst>
          </p:cNvPr>
          <p:cNvSpPr/>
          <p:nvPr/>
        </p:nvSpPr>
        <p:spPr>
          <a:xfrm rot="10800000">
            <a:off x="7269272" y="5029715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3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advanced search</a:t>
            </a:r>
            <a:endParaRPr lang="en-CA" dirty="0"/>
          </a:p>
        </p:txBody>
      </p:sp>
      <p:pic>
        <p:nvPicPr>
          <p:cNvPr id="7" name="Picture 6" descr="screen caputure showing the advanced search pop-up window in Google Scholar.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4" b="5544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3826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43" y="2584156"/>
            <a:ext cx="9410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SEARCHING FOR NEWSPAPER ARTICLES WITH THE</a:t>
            </a:r>
            <a:b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CANADIAN NEWSSTREAM DATABASE</a:t>
            </a:r>
          </a:p>
        </p:txBody>
      </p:sp>
    </p:spTree>
    <p:extLst>
      <p:ext uri="{BB962C8B-B14F-4D97-AF65-F5344CB8AC3E}">
        <p14:creationId xmlns:p14="http://schemas.microsoft.com/office/powerpoint/2010/main" val="37480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962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Searching Newspaper articles using Canadian </a:t>
            </a:r>
            <a:r>
              <a:rPr lang="en-US" dirty="0" err="1"/>
              <a:t>Newsstream</a:t>
            </a:r>
            <a:r>
              <a:rPr lang="en-US" dirty="0"/>
              <a:t> database.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EAA6F-655D-7108-E1F5-86D293398278}"/>
              </a:ext>
            </a:extLst>
          </p:cNvPr>
          <p:cNvSpPr txBox="1"/>
          <p:nvPr/>
        </p:nvSpPr>
        <p:spPr>
          <a:xfrm>
            <a:off x="578056" y="1314377"/>
            <a:ext cx="36507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How to </a:t>
            </a:r>
            <a:r>
              <a:rPr lang="fr-CA" sz="36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get</a:t>
            </a:r>
            <a:endParaRPr lang="fr-CA" sz="36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r>
              <a:rPr lang="fr-CA" sz="36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to </a:t>
            </a:r>
            <a:r>
              <a:rPr lang="fr-CA" sz="36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this</a:t>
            </a:r>
            <a:r>
              <a:rPr lang="fr-CA" sz="36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 page: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Find</a:t>
            </a:r>
            <a:endParaRPr lang="fr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Databases</a:t>
            </a: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 by </a:t>
            </a: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subject</a:t>
            </a:r>
            <a:endParaRPr lang="fr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By content type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News &amp; </a:t>
            </a: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Current</a:t>
            </a:r>
            <a:r>
              <a:rPr lang="fr-CA" sz="2000" dirty="0">
                <a:latin typeface="Gill Sans Nova Light" panose="020B0402020204020203" pitchFamily="34" charset="0"/>
                <a:cs typeface="Segoe UI Light" panose="020B0502040204020203" pitchFamily="34" charset="0"/>
              </a:rPr>
              <a:t> </a:t>
            </a: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Events</a:t>
            </a:r>
            <a:endParaRPr lang="fr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latin typeface="Gill Sans Nova Light" panose="020B0402020204020203" pitchFamily="34" charset="0"/>
                <a:cs typeface="Segoe UI Light" panose="020B0502040204020203" pitchFamily="34" charset="0"/>
              </a:rPr>
              <a:t>Newspapers</a:t>
            </a:r>
            <a:endParaRPr lang="en-CA" sz="20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  <a:p>
            <a:endParaRPr lang="en-CA" sz="3600" dirty="0">
              <a:latin typeface="Gill Sans Nova Light" panose="020B040202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 descr="A screen capture showing the database search on the Concordia Library Website. The user is searching by content type and will limit the search by focusing on &quot;Newspaper&quot;">
            <a:extLst>
              <a:ext uri="{FF2B5EF4-FFF2-40B4-BE49-F238E27FC236}">
                <a16:creationId xmlns:a16="http://schemas.microsoft.com/office/drawing/2014/main" id="{99635158-F642-9011-D8CA-DDFB85B8A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-1" r="7428" b="46021"/>
          <a:stretch/>
        </p:blipFill>
        <p:spPr>
          <a:xfrm>
            <a:off x="4141641" y="857177"/>
            <a:ext cx="7643973" cy="7326386"/>
          </a:xfrm>
          <a:prstGeom prst="rect">
            <a:avLst/>
          </a:prstGeom>
        </p:spPr>
      </p:pic>
      <p:sp>
        <p:nvSpPr>
          <p:cNvPr id="8" name="Rectangle 7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CCAC3F68-EE5E-1588-B696-8D2E77A34799}"/>
              </a:ext>
            </a:extLst>
          </p:cNvPr>
          <p:cNvSpPr/>
          <p:nvPr/>
        </p:nvSpPr>
        <p:spPr>
          <a:xfrm>
            <a:off x="5926656" y="4230168"/>
            <a:ext cx="2905570" cy="1129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B7FA0-9CD8-F993-4EA3-CEF409EA1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0188" y="6127335"/>
            <a:ext cx="9878938" cy="730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B74E2-9DAE-0078-71F4-669322081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0188" y="-67884"/>
            <a:ext cx="9878938" cy="730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1127" y="0"/>
            <a:ext cx="11430365" cy="685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5F6BF-8DE1-8512-F9E1-6ED52816D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8265" y="2815842"/>
            <a:ext cx="0" cy="24451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98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5E-6 -0.369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5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48F67-6A0D-61A4-74FD-1024171E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Concept of a Boolean search illustrated</a:t>
            </a:r>
            <a:endParaRPr lang="en-CA" dirty="0"/>
          </a:p>
        </p:txBody>
      </p:sp>
      <p:pic>
        <p:nvPicPr>
          <p:cNvPr id="1026" name="Picture 2" descr="booleans as venn diagram">
            <a:extLst>
              <a:ext uri="{FF2B5EF4-FFF2-40B4-BE49-F238E27FC236}">
                <a16:creationId xmlns:a16="http://schemas.microsoft.com/office/drawing/2014/main" id="{1CD16E03-ADFC-48D8-BCEA-ADE50511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323" y="1355074"/>
            <a:ext cx="9845560" cy="37905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92DE2-B1DE-4A1E-986F-428E548CC80C}"/>
              </a:ext>
            </a:extLst>
          </p:cNvPr>
          <p:cNvSpPr txBox="1"/>
          <p:nvPr/>
        </p:nvSpPr>
        <p:spPr>
          <a:xfrm>
            <a:off x="304799" y="5969001"/>
            <a:ext cx="117665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 err="1"/>
              <a:t>From</a:t>
            </a:r>
            <a:r>
              <a:rPr lang="fr-CA" sz="1867" dirty="0"/>
              <a:t>: The Library of </a:t>
            </a:r>
            <a:r>
              <a:rPr lang="fr-CA" sz="1867" dirty="0" err="1"/>
              <a:t>Antiquity</a:t>
            </a:r>
            <a:r>
              <a:rPr lang="fr-CA" sz="1867" dirty="0"/>
              <a:t>, https://libraryofantiquity.wordpress.com/2016/10/07/forgotten-skills-boolean-searches/</a:t>
            </a:r>
            <a:endParaRPr lang="en-CA" sz="1867" dirty="0"/>
          </a:p>
        </p:txBody>
      </p:sp>
    </p:spTree>
    <p:extLst>
      <p:ext uri="{BB962C8B-B14F-4D97-AF65-F5344CB8AC3E}">
        <p14:creationId xmlns:p14="http://schemas.microsoft.com/office/powerpoint/2010/main" val="6052732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Database: News and Current Events--Newspapers</a:t>
            </a:r>
            <a:endParaRPr lang="en-CA" dirty="0"/>
          </a:p>
        </p:txBody>
      </p:sp>
      <p:pic>
        <p:nvPicPr>
          <p:cNvPr id="7" name="Picture 6" descr="screenshot showing the available databases for, &quot;News and Current Events--Newspapers&quot; on the Concordia Library website. 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14489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9704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Canadian </a:t>
            </a:r>
            <a:r>
              <a:rPr lang="en-US" dirty="0" err="1"/>
              <a:t>Newsstream</a:t>
            </a:r>
            <a:r>
              <a:rPr lang="en-US" dirty="0"/>
              <a:t> advanced search Look up Locations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13868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Rectangle 2" descr="red square highlighting the available Tools on the article page. &#10;Google Drive&#10;OneDrive &#10;Add to folder&#10;print&#10;email&#10;save&#10;cite&#10;export&#10;create note&#10;permalink">
            <a:extLst>
              <a:ext uri="{FF2B5EF4-FFF2-40B4-BE49-F238E27FC236}">
                <a16:creationId xmlns:a16="http://schemas.microsoft.com/office/drawing/2014/main" id="{7E8920A4-06BF-5592-B0D8-4708DE4A7F7F}"/>
              </a:ext>
            </a:extLst>
          </p:cNvPr>
          <p:cNvSpPr/>
          <p:nvPr/>
        </p:nvSpPr>
        <p:spPr>
          <a:xfrm>
            <a:off x="7268467" y="4502999"/>
            <a:ext cx="871682" cy="2976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 dirty="0"/>
          </a:p>
        </p:txBody>
      </p:sp>
      <p:sp>
        <p:nvSpPr>
          <p:cNvPr id="9" name="Rectangle 8" descr="screen capture showing the pop-up window for &quot;Look up locations&quot; on the ProQuest website. ">
            <a:extLst>
              <a:ext uri="{FF2B5EF4-FFF2-40B4-BE49-F238E27FC236}">
                <a16:creationId xmlns:a16="http://schemas.microsoft.com/office/drawing/2014/main" id="{F15D0DDF-4048-8A29-7A29-980617790A31}"/>
              </a:ext>
            </a:extLst>
          </p:cNvPr>
          <p:cNvSpPr/>
          <p:nvPr/>
        </p:nvSpPr>
        <p:spPr>
          <a:xfrm>
            <a:off x="2381805" y="858286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 descr="A screenshot of a search box">
            <a:extLst>
              <a:ext uri="{FF2B5EF4-FFF2-40B4-BE49-F238E27FC236}">
                <a16:creationId xmlns:a16="http://schemas.microsoft.com/office/drawing/2014/main" id="{FFE80ECB-9E5B-D723-EFC0-A175A1861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96" y="1325563"/>
            <a:ext cx="3714543" cy="39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13868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Canadian </a:t>
            </a:r>
            <a:r>
              <a:rPr lang="en-US" dirty="0" err="1"/>
              <a:t>Newsstream</a:t>
            </a:r>
            <a:r>
              <a:rPr lang="en-US" dirty="0"/>
              <a:t> Database search results</a:t>
            </a:r>
            <a:endParaRPr lang="en-CA" dirty="0"/>
          </a:p>
        </p:txBody>
      </p:sp>
      <p:sp>
        <p:nvSpPr>
          <p:cNvPr id="9" name="Rectangle 8" descr="Screen caputre showing the search results for the search terms, &quot;jewish museum&quot; AND &quot;Montreal Quebec Canada&quot; OR &quot;Montreal&quot;">
            <a:extLst>
              <a:ext uri="{FF2B5EF4-FFF2-40B4-BE49-F238E27FC236}">
                <a16:creationId xmlns:a16="http://schemas.microsoft.com/office/drawing/2014/main" id="{F15D0DDF-4048-8A29-7A29-980617790A31}"/>
              </a:ext>
            </a:extLst>
          </p:cNvPr>
          <p:cNvSpPr/>
          <p:nvPr/>
        </p:nvSpPr>
        <p:spPr>
          <a:xfrm>
            <a:off x="2381805" y="858286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840" y="0"/>
            <a:ext cx="1143036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716377-17C0-2775-A632-ABC9E48CC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391" b="20763"/>
          <a:stretch/>
        </p:blipFill>
        <p:spPr>
          <a:xfrm>
            <a:off x="2393698" y="853880"/>
            <a:ext cx="7643539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27112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Article found on Canadian </a:t>
            </a:r>
            <a:r>
              <a:rPr lang="en-US" dirty="0" err="1"/>
              <a:t>Newsstream</a:t>
            </a:r>
            <a:r>
              <a:rPr lang="en-US" dirty="0"/>
              <a:t> database</a:t>
            </a:r>
            <a:endParaRPr lang="en-CA" dirty="0"/>
          </a:p>
        </p:txBody>
      </p:sp>
      <p:pic>
        <p:nvPicPr>
          <p:cNvPr id="7" name="Picture 6" descr="screen capture for article found in the Canadian Newsstream Database. Article title, &quot;1001 Lights offers personal look inside Sabbath candle-lighting ritual&quot;.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13868"/>
          <a:stretch/>
        </p:blipFill>
        <p:spPr>
          <a:xfrm>
            <a:off x="2393699" y="858286"/>
            <a:ext cx="7643538" cy="4820948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5D0DDF-4048-8A29-7A29-980617790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81805" y="858286"/>
            <a:ext cx="7673418" cy="4911324"/>
          </a:xfrm>
          <a:prstGeom prst="rect">
            <a:avLst/>
          </a:prstGeom>
          <a:solidFill>
            <a:schemeClr val="tx1">
              <a:lumMod val="95000"/>
              <a:lumOff val="5000"/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222A9-8352-62BA-AB27-0930C8D51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6"/>
          <a:stretch/>
        </p:blipFill>
        <p:spPr>
          <a:xfrm>
            <a:off x="2423579" y="858286"/>
            <a:ext cx="7643538" cy="482094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6662C2-94DB-434F-5815-4EA8B7FAD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3"/>
          <a:stretch/>
        </p:blipFill>
        <p:spPr>
          <a:xfrm>
            <a:off x="2423579" y="858286"/>
            <a:ext cx="7643538" cy="4820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0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4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A5B62-2FDA-DB3C-4314-19525DA3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" y="2074362"/>
            <a:ext cx="2451463" cy="245845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Advanced search with the database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Eureka.caa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33B6A7-EC3D-986F-1392-CB51DE8DF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2754" y="0"/>
            <a:ext cx="9640389" cy="685799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F7E5571-2D9E-76E4-D026-21228502FBCA}"/>
              </a:ext>
            </a:extLst>
          </p:cNvPr>
          <p:cNvSpPr/>
          <p:nvPr/>
        </p:nvSpPr>
        <p:spPr>
          <a:xfrm>
            <a:off x="2453639" y="4408714"/>
            <a:ext cx="431075" cy="248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4868791-E303-4328-6A76-2E6D57861026}"/>
              </a:ext>
            </a:extLst>
          </p:cNvPr>
          <p:cNvSpPr/>
          <p:nvPr/>
        </p:nvSpPr>
        <p:spPr>
          <a:xfrm>
            <a:off x="2453639" y="4408715"/>
            <a:ext cx="431075" cy="248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01C7392-056F-6DBD-ECD3-33064A9CD7AF}"/>
              </a:ext>
            </a:extLst>
          </p:cNvPr>
          <p:cNvSpPr/>
          <p:nvPr/>
        </p:nvSpPr>
        <p:spPr>
          <a:xfrm>
            <a:off x="2453638" y="5633356"/>
            <a:ext cx="431075" cy="2481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01094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F4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91771-1BA7-FE8A-8702-E139D288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Explore relevant websites with Google Advanced Search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B2EDE4-9F0B-70F5-5D27-494B639A4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7933" y="821112"/>
            <a:ext cx="7347537" cy="521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282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388" y="1955343"/>
            <a:ext cx="4046462" cy="2947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7B82C-2E1A-0553-1598-CE4A1F2A83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58042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8B3CC-9F90-618B-589C-06C72C03E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99" b="2235"/>
          <a:stretch/>
        </p:blipFill>
        <p:spPr>
          <a:xfrm>
            <a:off x="0" y="-27844"/>
            <a:ext cx="12192000" cy="6885843"/>
          </a:xfrm>
          <a:prstGeom prst="rect">
            <a:avLst/>
          </a:prstGeom>
        </p:spPr>
      </p:pic>
      <p:sp>
        <p:nvSpPr>
          <p:cNvPr id="3" name="Title 15">
            <a:extLst>
              <a:ext uri="{FF2B5EF4-FFF2-40B4-BE49-F238E27FC236}">
                <a16:creationId xmlns:a16="http://schemas.microsoft.com/office/drawing/2014/main" id="{92F78916-0ABF-756B-2800-0F569361B7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879" y="1490022"/>
            <a:ext cx="9344242" cy="26756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QUESTIONS? COMMENTS?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ETHEL GAMACHE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  <a:hlinkClick r:id="rId3"/>
              </a:rPr>
              <a:t>ethel.gamache@concordia.ca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4" name="Subtitle 16">
            <a:extLst>
              <a:ext uri="{FF2B5EF4-FFF2-40B4-BE49-F238E27FC236}">
                <a16:creationId xmlns:a16="http://schemas.microsoft.com/office/drawing/2014/main" id="{057DBC3E-3544-3657-2533-67D0D422C258}"/>
              </a:ext>
            </a:extLst>
          </p:cNvPr>
          <p:cNvSpPr txBox="1">
            <a:spLocks/>
          </p:cNvSpPr>
          <p:nvPr/>
        </p:nvSpPr>
        <p:spPr>
          <a:xfrm>
            <a:off x="0" y="4239329"/>
            <a:ext cx="12192000" cy="106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Gill Sans Nova" panose="020B0602020104020203" pitchFamily="34" charset="0"/>
              </a:rPr>
              <a:t>Presentation and handouts will be on the subject guide,</a:t>
            </a:r>
            <a:br>
              <a:rPr lang="en-US" sz="2400" dirty="0">
                <a:latin typeface="Gill Sans Nova" panose="020B0602020104020203" pitchFamily="34" charset="0"/>
              </a:rPr>
            </a:br>
            <a:r>
              <a:rPr lang="en-US" sz="2400" dirty="0">
                <a:latin typeface="Gill Sans Nova" panose="020B0602020104020203" pitchFamily="34" charset="0"/>
              </a:rPr>
              <a:t>https://www.concordia.ca/library/guides/religion/courseguides.html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D28D6-B755-598F-245C-E51AB199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63" y="5765872"/>
            <a:ext cx="1910874" cy="31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Eureka website – Advanced Search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pic>
        <p:nvPicPr>
          <p:cNvPr id="3" name="Picture 2" descr="Screen capture of the Advanced Search page of the Eureka website.">
            <a:extLst>
              <a:ext uri="{FF2B5EF4-FFF2-40B4-BE49-F238E27FC236}">
                <a16:creationId xmlns:a16="http://schemas.microsoft.com/office/drawing/2014/main" id="{5113183A-3117-4E73-F525-B459B4204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6"/>
          <a:stretch/>
        </p:blipFill>
        <p:spPr>
          <a:xfrm>
            <a:off x="2401365" y="862190"/>
            <a:ext cx="7632789" cy="4829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5243B-973B-B08A-270A-ED0ACBD1E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636" b="92775"/>
          <a:stretch/>
        </p:blipFill>
        <p:spPr>
          <a:xfrm>
            <a:off x="2401364" y="862191"/>
            <a:ext cx="7622850" cy="3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Eureka  website</a:t>
            </a:r>
            <a:endParaRPr lang="en-CA" dirty="0"/>
          </a:p>
        </p:txBody>
      </p:sp>
      <p:pic>
        <p:nvPicPr>
          <p:cNvPr id="9" name="Picture 8" descr="screen capture of the search results for the terms, &quot;Buddhis*&quot; AND &quot;montreal&quot; using the search tool on the Eureka website. ">
            <a:extLst>
              <a:ext uri="{FF2B5EF4-FFF2-40B4-BE49-F238E27FC236}">
                <a16:creationId xmlns:a16="http://schemas.microsoft.com/office/drawing/2014/main" id="{74E40CA0-7978-8304-0C4C-4A49C02D0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3" b="5475"/>
          <a:stretch/>
        </p:blipFill>
        <p:spPr>
          <a:xfrm>
            <a:off x="2413210" y="830145"/>
            <a:ext cx="7622851" cy="486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5243B-973B-B08A-270A-ED0ACBD1E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636" b="92775"/>
          <a:stretch/>
        </p:blipFill>
        <p:spPr>
          <a:xfrm>
            <a:off x="2401364" y="862191"/>
            <a:ext cx="7622850" cy="3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71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935C02-3FA2-C673-6747-8E0A69FA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2700" y="-477078"/>
            <a:ext cx="11430366" cy="6858000"/>
            <a:chOff x="492821" y="0"/>
            <a:chExt cx="1143036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AB31D3-9452-3D4A-FA01-4FF2FBF5F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21" y="0"/>
              <a:ext cx="11430366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D1AAE1-44F8-0973-7DFD-AAF4C79F86A7}"/>
                </a:ext>
              </a:extLst>
            </p:cNvPr>
            <p:cNvSpPr/>
            <p:nvPr/>
          </p:nvSpPr>
          <p:spPr>
            <a:xfrm>
              <a:off x="2379643" y="859315"/>
              <a:ext cx="7656723" cy="481904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 descr="Screencapture of a video using cards on a table to showcase a boolean search.">
              <a:extLst>
                <a:ext uri="{FF2B5EF4-FFF2-40B4-BE49-F238E27FC236}">
                  <a16:creationId xmlns:a16="http://schemas.microsoft.com/office/drawing/2014/main" id="{BE85C848-9C2B-993A-8B7B-8488EA214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5" t="1070"/>
            <a:stretch/>
          </p:blipFill>
          <p:spPr>
            <a:xfrm>
              <a:off x="2379519" y="1179641"/>
              <a:ext cx="7675986" cy="4312267"/>
            </a:xfrm>
            <a:prstGeom prst="rect">
              <a:avLst/>
            </a:prstGeom>
            <a:no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FFD46C-47D9-2503-678C-62B1B81F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is a Boolean Search?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B99CF-7650-EC7A-E6C4-32BC0E4D656A}"/>
              </a:ext>
            </a:extLst>
          </p:cNvPr>
          <p:cNvSpPr txBox="1"/>
          <p:nvPr/>
        </p:nvSpPr>
        <p:spPr>
          <a:xfrm>
            <a:off x="3120886" y="5849311"/>
            <a:ext cx="693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Source: </a:t>
            </a:r>
            <a:r>
              <a:rPr lang="en-CA" dirty="0"/>
              <a:t>The University of Sydney. 2008. “Search Smarter, Search Faster.” https://youtu.be/Oa66AxTbjxA?si=j-_6sR6_LlD3O89a</a:t>
            </a:r>
          </a:p>
        </p:txBody>
      </p:sp>
    </p:spTree>
    <p:extLst>
      <p:ext uri="{BB962C8B-B14F-4D97-AF65-F5344CB8AC3E}">
        <p14:creationId xmlns:p14="http://schemas.microsoft.com/office/powerpoint/2010/main" val="25499808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– Ask a Librarian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8868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"/>
            <a:ext cx="12192000" cy="1325563"/>
          </a:xfrm>
        </p:spPr>
        <p:txBody>
          <a:bodyPr>
            <a:normAutofit/>
          </a:bodyPr>
          <a:lstStyle/>
          <a:p>
            <a:pPr algn="ctr"/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CF17B-9119-DC83-5272-97506E40B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80" y="888273"/>
            <a:ext cx="7563394" cy="472875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21C70C-776B-819B-FCFC-13BD9D5D3238}"/>
              </a:ext>
            </a:extLst>
          </p:cNvPr>
          <p:cNvCxnSpPr/>
          <p:nvPr/>
        </p:nvCxnSpPr>
        <p:spPr>
          <a:xfrm>
            <a:off x="5565913" y="3657600"/>
            <a:ext cx="0" cy="68580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02304B-1DD3-89C8-879E-EEA1F39A71CD}"/>
              </a:ext>
            </a:extLst>
          </p:cNvPr>
          <p:cNvSpPr/>
          <p:nvPr/>
        </p:nvSpPr>
        <p:spPr>
          <a:xfrm>
            <a:off x="4373219" y="1334707"/>
            <a:ext cx="3130822" cy="533850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058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766218"/>
            <a:ext cx="409631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Other search</a:t>
            </a:r>
            <a:br>
              <a:rPr lang="en-US" dirty="0">
                <a:latin typeface="Gill Sans Nova Light" panose="020B0402020204020203" pitchFamily="34" charset="0"/>
              </a:rPr>
            </a:br>
            <a:r>
              <a:rPr lang="en-US" dirty="0">
                <a:latin typeface="Gill Sans Nova Light" panose="020B0402020204020203" pitchFamily="34" charset="0"/>
              </a:rPr>
              <a:t>operators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448" y="1674382"/>
            <a:ext cx="6096000" cy="35092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for an exact phrase (</a:t>
            </a:r>
            <a:r>
              <a:rPr lang="fr-CA" altLang="en-US" sz="1800" i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phrase </a:t>
            </a:r>
            <a:r>
              <a:rPr lang="fr-CA" altLang="en-US" sz="1800" i="1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): Quotation marks: </a:t>
            </a: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   ”, looks for adjacent words</a:t>
            </a:r>
            <a:endParaRPr lang="fr-CA" altLang="en-US" sz="18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“rite of passage”, “salvation army”</a:t>
            </a:r>
          </a:p>
          <a:p>
            <a:pPr>
              <a:lnSpc>
                <a:spcPct val="150000"/>
              </a:lnSpc>
            </a:pPr>
            <a:endParaRPr lang="en-CA" altLang="en-US" sz="18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Truncation: * </a:t>
            </a:r>
          </a:p>
          <a:p>
            <a:pPr lvl="1">
              <a:lnSpc>
                <a:spcPct val="150000"/>
              </a:lnSpc>
            </a:pP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*: relig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</a:t>
            </a:r>
            <a:r>
              <a:rPr lang="fr-CA" altLang="en-US" sz="1800" dirty="0">
                <a:solidFill>
                  <a:srgbClr val="D6A635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ions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 err="1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are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 err="1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ious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ieux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ieuse</a:t>
            </a:r>
            <a:r>
              <a:rPr lang="fr-CA" altLang="en-US" sz="1800" dirty="0">
                <a:solidFill>
                  <a:srgbClr val="50162C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>
                <a:solidFill>
                  <a:srgbClr val="9B022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ieuses </a:t>
            </a:r>
            <a:endParaRPr lang="en-CA" sz="1800" dirty="0">
              <a:solidFill>
                <a:srgbClr val="9B02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INTRODUCTION TO THE</a:t>
            </a:r>
            <a:br>
              <a:rPr lang="en-US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LIBRARY WEBSITE &amp; SUBJECT GUIDE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3EA5BD-B7DD-DE49-54EC-3165BA390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86" y="9532845"/>
            <a:ext cx="7724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8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8460</TotalTime>
  <Words>1024</Words>
  <Application>Microsoft Office PowerPoint</Application>
  <PresentationFormat>Widescreen</PresentationFormat>
  <Paragraphs>138</Paragraphs>
  <Slides>60</Slides>
  <Notes>6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Calibri Light</vt:lpstr>
      <vt:lpstr>Gill Sans Nova</vt:lpstr>
      <vt:lpstr>Gill Sans Nova Light</vt:lpstr>
      <vt:lpstr>Segoe UI</vt:lpstr>
      <vt:lpstr>Segoe UI Light</vt:lpstr>
      <vt:lpstr>Office Theme</vt:lpstr>
      <vt:lpstr>Office Theme</vt:lpstr>
      <vt:lpstr>RELI 409 METHODOLOGY AND THE STUDY OF RELIGION LIBRARY WORKSHOP</vt:lpstr>
      <vt:lpstr>Sources to support your assignment (as specified in the course syllabus)</vt:lpstr>
      <vt:lpstr>Outline</vt:lpstr>
      <vt:lpstr>RESEARCH OPERATORS</vt:lpstr>
      <vt:lpstr>The Concept of a Boolean search illustrated</vt:lpstr>
      <vt:lpstr>What is a Boolean Search?</vt:lpstr>
      <vt:lpstr>PowerPoint Presentation</vt:lpstr>
      <vt:lpstr>Other search operators</vt:lpstr>
      <vt:lpstr>INTRODUCTION TO THE LIBRARY WEBSITE &amp; SUBJECT GUIDE</vt:lpstr>
      <vt:lpstr>Concordia Library Website</vt:lpstr>
      <vt:lpstr>Concordia Library Website “FIND” dropdown menu</vt:lpstr>
      <vt:lpstr>Concordia Library “Help &amp; How To” dropdown menu</vt:lpstr>
      <vt:lpstr>Sofia Discovery Tool – Databases By Subject</vt:lpstr>
      <vt:lpstr>Concordia Library Website “FIND” dropdown menu</vt:lpstr>
      <vt:lpstr>Religions and Cultures Subject Guides</vt:lpstr>
      <vt:lpstr>USING SOFIA &amp; INTERLIBRARY LOANS</vt:lpstr>
      <vt:lpstr>Advanced search in Sofia</vt:lpstr>
      <vt:lpstr>Advanced search in Sofia continued 1</vt:lpstr>
      <vt:lpstr>Advanced search in Sofia continued 2</vt:lpstr>
      <vt:lpstr>Advanced search in Sofia continued 3</vt:lpstr>
      <vt:lpstr>Advanced search in Sofia continued 4</vt:lpstr>
      <vt:lpstr>USING INTERLIBRARY LOANS WITHIN SOFIA</vt:lpstr>
      <vt:lpstr>What is the new interlibrary loans (ILL) service?</vt:lpstr>
      <vt:lpstr>Concordia article/chapter scan &amp; deliver service</vt:lpstr>
      <vt:lpstr>REQUEST A BOOK VIA INTERLIBRARY LOAN</vt:lpstr>
      <vt:lpstr>Sofia Discovery Tool request via Interlibrary loan</vt:lpstr>
      <vt:lpstr>Check the status of your request under the "Requests" tab. </vt:lpstr>
      <vt:lpstr>About Interlibrary loan </vt:lpstr>
      <vt:lpstr>REQUEST A BOOK BLANK FORM</vt:lpstr>
      <vt:lpstr>Create an Interlibrary Loan request</vt:lpstr>
      <vt:lpstr>Sofia Discovery Tool – request a book form</vt:lpstr>
      <vt:lpstr>If you have any difficulty finding a document, reach out! </vt:lpstr>
      <vt:lpstr>SEARCHING FOR PEER-REVIEWED ARTICLES WITH DATABASES ACADEMIC SEARCH COMPLETE</vt:lpstr>
      <vt:lpstr>The peer-reviewed process</vt:lpstr>
      <vt:lpstr>Sofia Discovery Tool – Databases By Subject 1</vt:lpstr>
      <vt:lpstr>library.concordia.ca/find/databases/index.php</vt:lpstr>
      <vt:lpstr>Concordia Library – Database Searching</vt:lpstr>
      <vt:lpstr>Database Boolean Search</vt:lpstr>
      <vt:lpstr>View full article via Find it@Concordia button</vt:lpstr>
      <vt:lpstr>Find it@Concordia results webpage</vt:lpstr>
      <vt:lpstr>Database tools</vt:lpstr>
      <vt:lpstr>SEARCHING FOR PEER-REVIEWED ARTICLES WITH GOOGLE SCHOLAR</vt:lpstr>
      <vt:lpstr>What is the difference?</vt:lpstr>
      <vt:lpstr>Where should you search?</vt:lpstr>
      <vt:lpstr>Searching in Google Scholar</vt:lpstr>
      <vt:lpstr>Google Scholar – select a library access link</vt:lpstr>
      <vt:lpstr>Google Scholar – advanced search</vt:lpstr>
      <vt:lpstr>SEARCHING FOR NEWSPAPER ARTICLES WITH THE CANADIAN NEWSSTREAM DATABASE</vt:lpstr>
      <vt:lpstr>Searching Newspaper articles using Canadian Newsstream database.</vt:lpstr>
      <vt:lpstr>Database: News and Current Events--Newspapers</vt:lpstr>
      <vt:lpstr>Canadian Newsstream advanced search Look up Locations</vt:lpstr>
      <vt:lpstr>Canadian Newsstream Database search results</vt:lpstr>
      <vt:lpstr>Article found on Canadian Newsstream database</vt:lpstr>
      <vt:lpstr>Advanced search with the database Eureka.caa</vt:lpstr>
      <vt:lpstr>Explore relevant websites with Google Advanced Search</vt:lpstr>
      <vt:lpstr>Questions?</vt:lpstr>
      <vt:lpstr>QUESTIONS? COMMENTS?  ETHEL GAMACHE ethel.gamache@concordia.ca</vt:lpstr>
      <vt:lpstr>Eureka website – Advanced Search</vt:lpstr>
      <vt:lpstr>Eureka  website</vt:lpstr>
      <vt:lpstr>Concordia Library Website – Ask a Librarian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Ripley</dc:creator>
  <cp:lastModifiedBy>Ethel Gamache</cp:lastModifiedBy>
  <cp:revision>86</cp:revision>
  <dcterms:created xsi:type="dcterms:W3CDTF">2023-07-04T16:02:26Z</dcterms:created>
  <dcterms:modified xsi:type="dcterms:W3CDTF">2024-10-28T16:07:05Z</dcterms:modified>
</cp:coreProperties>
</file>