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323" r:id="rId7"/>
    <p:sldId id="345" r:id="rId8"/>
    <p:sldId id="324" r:id="rId9"/>
    <p:sldId id="325" r:id="rId10"/>
    <p:sldId id="261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276" r:id="rId20"/>
    <p:sldId id="277" r:id="rId21"/>
    <p:sldId id="279" r:id="rId22"/>
    <p:sldId id="280" r:id="rId23"/>
    <p:sldId id="283" r:id="rId24"/>
    <p:sldId id="284" r:id="rId25"/>
    <p:sldId id="285" r:id="rId26"/>
    <p:sldId id="286" r:id="rId27"/>
    <p:sldId id="289" r:id="rId28"/>
    <p:sldId id="288" r:id="rId29"/>
    <p:sldId id="291" r:id="rId30"/>
    <p:sldId id="334" r:id="rId31"/>
    <p:sldId id="299" r:id="rId32"/>
    <p:sldId id="300" r:id="rId33"/>
    <p:sldId id="301" r:id="rId34"/>
    <p:sldId id="302" r:id="rId35"/>
    <p:sldId id="303" r:id="rId36"/>
    <p:sldId id="311" r:id="rId37"/>
    <p:sldId id="312" r:id="rId38"/>
    <p:sldId id="335" r:id="rId39"/>
    <p:sldId id="292" r:id="rId40"/>
    <p:sldId id="293" r:id="rId41"/>
    <p:sldId id="295" r:id="rId42"/>
    <p:sldId id="314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7" r:id="rId51"/>
    <p:sldId id="290" r:id="rId52"/>
    <p:sldId id="309" r:id="rId53"/>
    <p:sldId id="310" r:id="rId54"/>
    <p:sldId id="343" r:id="rId55"/>
    <p:sldId id="34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635"/>
    <a:srgbClr val="50162C"/>
    <a:srgbClr val="9B0220"/>
    <a:srgbClr val="723A2E"/>
    <a:srgbClr val="782336"/>
    <a:srgbClr val="C15C38"/>
    <a:srgbClr val="114C5C"/>
    <a:srgbClr val="1C3A3D"/>
    <a:srgbClr val="430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6AEE1-7A1E-4481-82B8-AEE119BD5F86}" v="973" dt="2023-10-18T17:49:28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 autoAdjust="0"/>
    <p:restoredTop sz="60371" autoAdjust="0"/>
  </p:normalViewPr>
  <p:slideViewPr>
    <p:cSldViewPr snapToGrid="0">
      <p:cViewPr varScale="1">
        <p:scale>
          <a:sx n="59" d="100"/>
          <a:sy n="59" d="100"/>
        </p:scale>
        <p:origin x="1454" y="101"/>
      </p:cViewPr>
      <p:guideLst/>
    </p:cSldViewPr>
  </p:slideViewPr>
  <p:outlineViewPr>
    <p:cViewPr>
      <p:scale>
        <a:sx n="33" d="100"/>
        <a:sy n="33" d="100"/>
      </p:scale>
      <p:origin x="0" y="-2300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3.xml"/><Relationship Id="rId2" Type="http://schemas.openxmlformats.org/officeDocument/2006/relationships/slide" Target="slides/slide32.xml"/><Relationship Id="rId1" Type="http://schemas.openxmlformats.org/officeDocument/2006/relationships/slide" Target="slides/slide14.xml"/><Relationship Id="rId4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DDCF1-A0E9-4AFB-9773-54811BAC6A20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A04FF-99EE-4911-9088-109698A88C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00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79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7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329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59F2-D94D-78E7-22F9-B7939CC48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98456-C691-D684-9C56-10F6E20C9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B1E54-506D-93CC-CA5B-383AB938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52BF8-3AF1-5177-93B3-5805BEE9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72EB-AD02-52A4-19BC-FAF7FD7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248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90A0A-1A28-A8B3-58D1-EDB697B1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CE80C-D7F9-6562-7CE2-275E3E4A0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49A47-D2D8-4EB0-C6F3-8F104E28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75A8B-41BA-5AAD-9BEE-D76F73AC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6CBA-4D81-AA89-BD64-4FBA3D70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51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4950E-26BC-CAC4-D2E6-A22B7C573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A6C60-56B1-A925-866E-29BE570B8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06A7C-79A6-FE3D-42AE-22F2CD96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DC182-52C6-3512-517B-EBF0E4E9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D1578-9C8D-E063-F263-F5EE381C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80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3444-965C-D49B-89E5-312BCBC3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885E-E238-CE32-5632-29771B96F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B87C-86AE-C72F-0854-DA50C23C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4DC4-A2EC-34C2-C7D8-A4416395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41F27-3271-DC6F-7DD5-0A36AB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15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1C7F-4688-8689-AC95-1D469908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32019-54F1-7354-902C-F8755E17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0308E-9428-B817-B947-E5387226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78C02-5158-0AFF-9F84-AE92A21C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E092C-BEF8-1DEE-DF1D-0928832B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013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D0FD-43CB-D414-3D42-A233E607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BA43E-1CEA-0544-DAEB-56EA8EBDA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DE13F-6908-93E2-6F3B-421FA9C9B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9C652-7BE8-AD67-AB89-7C13440A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75A87-765C-5A5B-32EF-D027198A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4ADC1-C65E-64EF-FB9C-E485B07B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53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B320-96F2-8155-E63E-89D26077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BFF74-84D3-3C69-6D5C-F84E558E2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28723-E2E1-D784-BABD-385CC5D8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BEC03-F310-DB42-8C02-C699ECAF5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CD4D2-AF53-A6ED-76B9-DD96E4150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89B82-8C3C-B6AF-6FBE-0A32BEB0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4D3788-0747-A035-82BC-E4317CD2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64E9FD-46BC-4B7C-C091-C64E73D0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29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66CF-00B6-3BAD-CD3B-E917D87D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B760A-7791-3AB2-2A4F-FC102021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59BEE-FC28-9946-2DBA-0CAFBC07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E2819-7204-C744-CC10-1C1AC94A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03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5B889-A30F-88FC-FBD8-91BE5111B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B8118-DF5E-8C73-002B-6E5F18E95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26876-D85F-0565-C404-67E25F76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97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62DE-BC60-4549-F846-7A442DDC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5EC24-D83B-2586-E1A3-21047A0C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A23F5-DB26-758B-B0DD-4DF8EE601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4C307-2C18-F34A-079E-49E94667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14BD8-58F6-62FE-261C-6433FAD4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CF4E9-3C0D-473F-C7A3-D9E58F9F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37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AF8C-89A8-58DB-9B86-E636A362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5FD45-93EB-9D92-4C8B-6E749BBD8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C09C3-5264-525B-52FD-7E4C72FAF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70391-4370-CE82-24C4-03F839F1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9F159-9F94-F79A-E6E0-8337B47A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A5597-16FE-AD75-DA88-27EA7A83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52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07972-108B-9AB9-74EC-D80A805A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C3551-908E-08A1-6C79-D74A4FF7B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DB955-D182-CBE7-34D7-307884BA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F3DB-597B-4A36-8A1C-18CC7DA46F7D}" type="datetimeFigureOut">
              <a:rPr lang="en-CA" smtClean="0"/>
              <a:t>2023-10-23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3019-3917-DBAD-7720-929781C5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B2DDF-DE11-B9EA-B9C8-F25489945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34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photos/VBsG1VOgLIU" TargetMode="External"/><Relationship Id="rId4" Type="http://schemas.openxmlformats.org/officeDocument/2006/relationships/hyperlink" Target="https://pixabay.com/photos/dining-court-shopping-mall-corridor-347314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BC68D-8612-D943-1269-D11D41E32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0"/>
          <a:stretch/>
        </p:blipFill>
        <p:spPr>
          <a:xfrm>
            <a:off x="0" y="-27843"/>
            <a:ext cx="12192000" cy="5822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4641AE-02FF-5517-B311-D70B6FF6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84" y="6170604"/>
            <a:ext cx="1910874" cy="311308"/>
          </a:xfrm>
          <a:prstGeom prst="rect">
            <a:avLst/>
          </a:prstGeom>
        </p:spPr>
      </p:pic>
      <p:sp>
        <p:nvSpPr>
          <p:cNvPr id="6" name="Title 15">
            <a:extLst>
              <a:ext uri="{FF2B5EF4-FFF2-40B4-BE49-F238E27FC236}">
                <a16:creationId xmlns:a16="http://schemas.microsoft.com/office/drawing/2014/main" id="{11E1F92C-6316-4E09-92D8-C5E0964706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894754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RELI 409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METHODOLOGY AND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THE STUDY OF RELIGION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LIBRARY WORKSHOP</a:t>
            </a:r>
          </a:p>
        </p:txBody>
      </p:sp>
      <p:sp>
        <p:nvSpPr>
          <p:cNvPr id="7" name="Subtitle 16">
            <a:extLst>
              <a:ext uri="{FF2B5EF4-FFF2-40B4-BE49-F238E27FC236}">
                <a16:creationId xmlns:a16="http://schemas.microsoft.com/office/drawing/2014/main" id="{4AE470B9-46DB-1CD9-3D80-A10F4BBB0C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5794518"/>
            <a:ext cx="12192000" cy="10634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Éthel Gamache, Librarian | ethel.gamache@concordia.ca</a:t>
            </a:r>
          </a:p>
        </p:txBody>
      </p:sp>
    </p:spTree>
    <p:extLst>
      <p:ext uri="{BB962C8B-B14F-4D97-AF65-F5344CB8AC3E}">
        <p14:creationId xmlns:p14="http://schemas.microsoft.com/office/powerpoint/2010/main" val="21463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4D1B16-2171-2E07-A84D-F543700F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grpSp>
        <p:nvGrpSpPr>
          <p:cNvPr id="15" name="Group 14" descr="Screencapture showing the Concordia Library Homepage">
            <a:extLst>
              <a:ext uri="{FF2B5EF4-FFF2-40B4-BE49-F238E27FC236}">
                <a16:creationId xmlns:a16="http://schemas.microsoft.com/office/drawing/2014/main" id="{9A640837-338E-4EB1-7224-D1DD862CBB50}"/>
              </a:ext>
            </a:extLst>
          </p:cNvPr>
          <p:cNvGrpSpPr/>
          <p:nvPr/>
        </p:nvGrpSpPr>
        <p:grpSpPr>
          <a:xfrm>
            <a:off x="580474" y="0"/>
            <a:ext cx="11430365" cy="6858000"/>
            <a:chOff x="503365" y="0"/>
            <a:chExt cx="11430365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5CA8B3-F953-4DA1-F636-B3B80EA09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pic>
          <p:nvPicPr>
            <p:cNvPr id="7" name="Picture 6" descr="Concordia Library website homepage">
              <a:extLst>
                <a:ext uri="{FF2B5EF4-FFF2-40B4-BE49-F238E27FC236}">
                  <a16:creationId xmlns:a16="http://schemas.microsoft.com/office/drawing/2014/main" id="{E775F309-5670-E817-C2ED-04E27B83B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pic>
        <p:nvPicPr>
          <p:cNvPr id="17" name="Picture 16" descr="Dropdown menu for the &quot;Find&quot; item on the front page of the Concordia Library Website.">
            <a:extLst>
              <a:ext uri="{FF2B5EF4-FFF2-40B4-BE49-F238E27FC236}">
                <a16:creationId xmlns:a16="http://schemas.microsoft.com/office/drawing/2014/main" id="{8B32873C-2F00-17DE-BCDB-CF51AAA8B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r="22175" b="28531"/>
          <a:stretch/>
        </p:blipFill>
        <p:spPr>
          <a:xfrm>
            <a:off x="4212236" y="1189662"/>
            <a:ext cx="1503717" cy="1858780"/>
          </a:xfrm>
          <a:prstGeom prst="rect">
            <a:avLst/>
          </a:prstGeom>
        </p:spPr>
      </p:pic>
      <p:grpSp>
        <p:nvGrpSpPr>
          <p:cNvPr id="8" name="Group 7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252023FB-8C04-EAAD-7839-07C11C9650E0}"/>
              </a:ext>
            </a:extLst>
          </p:cNvPr>
          <p:cNvGrpSpPr/>
          <p:nvPr/>
        </p:nvGrpSpPr>
        <p:grpSpPr>
          <a:xfrm>
            <a:off x="607661" y="2131204"/>
            <a:ext cx="3707287" cy="2700000"/>
            <a:chOff x="411346" y="414941"/>
            <a:chExt cx="3707287" cy="270000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37C07F2-4FDF-9A54-82A7-DD5A078B039F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0B73C5-9D6C-0877-6FA9-396440B1CDCD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41BAB-4DE1-E4A8-536C-186D70C7B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6669429" y="891697"/>
            <a:ext cx="1582205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F98BDB1E-6FE7-3742-AB0D-C23E43B22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628531" y="1240653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6A28D-702F-9376-67DD-668CD923A12C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3.75E-6 -0.0384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grpSp>
        <p:nvGrpSpPr>
          <p:cNvPr id="8" name="Group 7" descr="Screen capture showcasing the Religions and Cultures Subject Guide webpage on the Concordia Library website. ">
            <a:extLst>
              <a:ext uri="{FF2B5EF4-FFF2-40B4-BE49-F238E27FC236}">
                <a16:creationId xmlns:a16="http://schemas.microsoft.com/office/drawing/2014/main" id="{EFA2E628-E377-1071-25B1-61B04D6A0F35}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A1D961-8984-B409-404D-5C2258DD4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6" name="Picture 5" descr="Concordia Library Website - Religions and Cultures Subject guide">
              <a:extLst>
                <a:ext uri="{FF2B5EF4-FFF2-40B4-BE49-F238E27FC236}">
                  <a16:creationId xmlns:a16="http://schemas.microsoft.com/office/drawing/2014/main" id="{7BED924A-DE4D-2786-8471-BDED37A253A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2" r="6240"/>
            <a:stretch/>
          </p:blipFill>
          <p:spPr>
            <a:xfrm>
              <a:off x="2392822" y="865388"/>
              <a:ext cx="7639941" cy="4791171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concordia.ca/library/guides/religion.html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50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3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SOFIA &amp; INTERLIBRARY LOANS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Screen capture showcasing an example of an advanced search in the Sofia catalogue on the Concordia Library website.  ">
            <a:extLst>
              <a:ext uri="{FF2B5EF4-FFF2-40B4-BE49-F238E27FC236}">
                <a16:creationId xmlns:a16="http://schemas.microsoft.com/office/drawing/2014/main" id="{DB9BAA4A-DE59-5E47-93BB-3A8F71E3BD53}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" t="-343" r="1887" b="-2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0.0574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677ACA-8155-0C55-E2B0-91589DCAEA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1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11" name="Group 10" descr="Screen capture showing the search results for the book, &quot;Understanding religion: theories and methods for studying religiously diverse societies&quot;.&#10;&#10;The limiter, &quot;Concordia University Library&quot; is selected.">
            <a:extLst>
              <a:ext uri="{FF2B5EF4-FFF2-40B4-BE49-F238E27FC236}">
                <a16:creationId xmlns:a16="http://schemas.microsoft.com/office/drawing/2014/main" id="{DB9BAA4A-DE59-5E47-93BB-3A8F71E3BD53}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65" b="13120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E0D503B-1817-35A5-94B0-D91FCC12E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4702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2" name="Group 1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83AC4D28-8299-3EA5-3572-2EBB697676C0}"/>
              </a:ext>
            </a:extLst>
          </p:cNvPr>
          <p:cNvGrpSpPr/>
          <p:nvPr/>
        </p:nvGrpSpPr>
        <p:grpSpPr>
          <a:xfrm>
            <a:off x="125722" y="3603622"/>
            <a:ext cx="2510475" cy="1828367"/>
            <a:chOff x="411346" y="414941"/>
            <a:chExt cx="3707287" cy="270000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9EDA071-4CBF-1106-B173-66A55F9AA1BA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9CFCF-97E6-0A8D-F21E-8AA5D0D886FF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4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8026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0C76B05-059B-7397-7C92-D988B35E3C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2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11" name="Group 10" descr="Screenshot example showing a search result for a book. The access option to &quot;view ebook&quot; is highlighted. The options to locate the print copy of the book in the Concordia Library is highlighted as well.">
            <a:extLst>
              <a:ext uri="{FF2B5EF4-FFF2-40B4-BE49-F238E27FC236}">
                <a16:creationId xmlns:a16="http://schemas.microsoft.com/office/drawing/2014/main" id="{DB9BAA4A-DE59-5E47-93BB-3A8F71E3BD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49" b="5969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73B7A55-A497-7F92-2CC0-78E3F5844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713768" y="2428390"/>
            <a:ext cx="207697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53FFC-9851-B7C3-822D-AA8AD5938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399419" y="4128199"/>
            <a:ext cx="764038" cy="268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684E3-4EC3-7323-3E29-3CF34074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1805" y="1204035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pop up showing the location of the book on the second floor of the webster library.  The call number for the book is also displayed.">
            <a:extLst>
              <a:ext uri="{FF2B5EF4-FFF2-40B4-BE49-F238E27FC236}">
                <a16:creationId xmlns:a16="http://schemas.microsoft.com/office/drawing/2014/main" id="{BCB58B8C-D76E-0E42-516B-C68317959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96" y="2219115"/>
            <a:ext cx="4333608" cy="29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3" grpId="1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393192"/>
            <a:ext cx="1143036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196C66C-FAB9-E0AF-94F7-16CB3B5D38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3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3" name="Picture 2" descr="screen capture showing the search results for the keywords &quot;Buddhis*&quot; and &quot;montreal&quot;. The limiter, &quot;Concordia University Library&quot; is selected.">
            <a:extLst>
              <a:ext uri="{FF2B5EF4-FFF2-40B4-BE49-F238E27FC236}">
                <a16:creationId xmlns:a16="http://schemas.microsoft.com/office/drawing/2014/main" id="{E700DD1A-DEE9-4B4D-1AF2-FF7A9C21F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" b="17975"/>
          <a:stretch/>
        </p:blipFill>
        <p:spPr>
          <a:xfrm>
            <a:off x="2381805" y="1253921"/>
            <a:ext cx="7673418" cy="4777227"/>
          </a:xfrm>
          <a:prstGeom prst="rect">
            <a:avLst/>
          </a:prstGeom>
        </p:spPr>
      </p:pic>
      <p:grpSp>
        <p:nvGrpSpPr>
          <p:cNvPr id="4" name="Group 3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15127B07-8699-BD49-C633-F2464E5795BB}"/>
              </a:ext>
            </a:extLst>
          </p:cNvPr>
          <p:cNvGrpSpPr/>
          <p:nvPr/>
        </p:nvGrpSpPr>
        <p:grpSpPr>
          <a:xfrm>
            <a:off x="125722" y="3603622"/>
            <a:ext cx="2510475" cy="1828367"/>
            <a:chOff x="411346" y="414941"/>
            <a:chExt cx="3707287" cy="27000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49F01A7A-9523-92E3-56C6-1E28E1F9D60D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FCDCB9-C6A2-3E78-C00C-BB1C85418D08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4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16" name="Picture 15" descr="screencapture of an advanced search using the Sofia Discovery Tool using the keywords, &quot;buddhis*&quot; and &quot;montreal&quot;.">
            <a:extLst>
              <a:ext uri="{FF2B5EF4-FFF2-40B4-BE49-F238E27FC236}">
                <a16:creationId xmlns:a16="http://schemas.microsoft.com/office/drawing/2014/main" id="{B3349819-2DA4-07DB-180A-BB39A9C5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t="3655" r="33777" b="86216"/>
          <a:stretch/>
        </p:blipFill>
        <p:spPr>
          <a:xfrm>
            <a:off x="2877035" y="1165661"/>
            <a:ext cx="6663967" cy="7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9BAA4A-DE59-5E47-93BB-3A8F71E3B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" b="15460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FF0DD83-9B5F-1A67-E916-849B5CB664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809497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4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4" name="Picture 3" descr="screen capture showing the search results for the keywords &quot;Buddhis*&quot; and &quot;montreal&quot;. The limiter, &quot;Libraries Worldwide&quot; is selected.&#10;The 'Request via Interlibrary Loan' button is highlighted.">
            <a:extLst>
              <a:ext uri="{FF2B5EF4-FFF2-40B4-BE49-F238E27FC236}">
                <a16:creationId xmlns:a16="http://schemas.microsoft.com/office/drawing/2014/main" id="{0D406DD3-6416-3EB6-C21D-BA3C563B6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" b="15401"/>
          <a:stretch/>
        </p:blipFill>
        <p:spPr>
          <a:xfrm>
            <a:off x="2381805" y="1204035"/>
            <a:ext cx="7673418" cy="4911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514077-1292-6BE4-3E40-52D15C3CD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704040" y="3698609"/>
            <a:ext cx="207697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grpSp>
        <p:nvGrpSpPr>
          <p:cNvPr id="6" name="Group 5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79170B25-BB7D-CAEA-1D33-979864A1CD2C}"/>
              </a:ext>
            </a:extLst>
          </p:cNvPr>
          <p:cNvGrpSpPr/>
          <p:nvPr/>
        </p:nvGrpSpPr>
        <p:grpSpPr>
          <a:xfrm>
            <a:off x="125722" y="3409293"/>
            <a:ext cx="2510475" cy="1828367"/>
            <a:chOff x="411346" y="414941"/>
            <a:chExt cx="3707287" cy="27000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1CD91AA-A786-2F41-CDBB-472D69BA2275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D887771-91A4-EC8C-DE48-2BD1FD6E0CBD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3"/>
              <a:stretch>
                <a:fillRect l="-12022" t="-261097" r="-653906" b="-221717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8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LOANS</a:t>
            </a:r>
            <a:b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Sources to support your assignment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sz="2000" dirty="0">
                <a:latin typeface="Gill Sans Nova Light" panose="020B0402020204020203" pitchFamily="34" charset="0"/>
              </a:rPr>
              <a:t>(as specified in the course syllabus)</a:t>
            </a:r>
            <a:endParaRPr lang="en-CA" sz="2000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7827" y="1656859"/>
            <a:ext cx="6096000" cy="35442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student is to consult at least 3 academic sources beyond the class text.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student is to explore 1-3 relevant web sites.</a:t>
            </a: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student is to search out popular media related to their community: for example, newspaper or news radio or T.V. reports, magazines, brochures or newsletters produced by the community in question.</a:t>
            </a:r>
          </a:p>
        </p:txBody>
      </p:sp>
    </p:spTree>
    <p:extLst>
      <p:ext uri="{BB962C8B-B14F-4D97-AF65-F5344CB8AC3E}">
        <p14:creationId xmlns:p14="http://schemas.microsoft.com/office/powerpoint/2010/main" val="40378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52992C9-C42E-25B3-2E96-99CBB85C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E3C4D208-0231-DBAE-6542-C63CC23F5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 The &quot;Reequests&quot; menu item is highlighted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16" y="687739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C11415-307C-8FDC-7BF4-0F878558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CB73F1-D825-F5D1-519E-CED976C03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571" y="441209"/>
            <a:ext cx="824987" cy="5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922710"/>
            <a:ext cx="941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PEER-REVIEWED ARTICLES WITH DATABASES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ACADEMIC SEARCH COMPLETE</a:t>
            </a:r>
          </a:p>
        </p:txBody>
      </p:sp>
    </p:spTree>
    <p:extLst>
      <p:ext uri="{BB962C8B-B14F-4D97-AF65-F5344CB8AC3E}">
        <p14:creationId xmlns:p14="http://schemas.microsoft.com/office/powerpoint/2010/main" val="6750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155371"/>
            <a:ext cx="4096311" cy="137470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Gill Sans Nova Light" panose="020B0402020204020203" pitchFamily="34" charset="0"/>
              </a:rPr>
              <a:t>Outline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42" y="1115459"/>
            <a:ext cx="5846579" cy="46270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Takeaways from the video </a:t>
            </a:r>
            <a:r>
              <a:rPr lang="en-CA" sz="1800" b="1" i="1" dirty="0">
                <a:latin typeface="Segoe UI" panose="020B0502040204020203" pitchFamily="34" charset="0"/>
                <a:cs typeface="Segoe UI" panose="020B0502040204020203" pitchFamily="34" charset="0"/>
              </a:rPr>
              <a:t>Search Smarter, Search Faster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How to find and access resources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Introduction to the Library website &amp; the Religions and Cultures subject guide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Sofia and Interlibrary loans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Academic Search Complete to find academic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Google Scholar to find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Canadian </a:t>
            </a:r>
            <a:r>
              <a:rPr lang="en-CA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Newsstream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 to find newspaper articles</a:t>
            </a:r>
          </a:p>
          <a:p>
            <a:pPr lvl="1">
              <a:lnSpc>
                <a:spcPct val="150000"/>
              </a:lnSpc>
            </a:pP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AEDED-5C1F-5F9C-ACC2-E92925B7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21" y="3588859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57376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The peer-reviewed process</a:t>
            </a:r>
          </a:p>
        </p:txBody>
      </p: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52" y="1653808"/>
            <a:ext cx="4857475" cy="44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573932" y="6105712"/>
            <a:ext cx="1107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Yates, D. [@LegoAcademics]. (2014, August 12). </a:t>
            </a:r>
            <a:r>
              <a:rPr lang="en-CA" sz="1200" i="1" dirty="0"/>
              <a:t>Peer 1: </a:t>
            </a:r>
            <a:r>
              <a:rPr lang="en-CA" sz="1200" i="1" dirty="0" err="1"/>
              <a:t>Brillant</a:t>
            </a:r>
            <a:r>
              <a:rPr lang="en-CA" sz="1200" i="1" dirty="0"/>
              <a:t>! Accept with no changes; Peer 2: Groundbreaking! Accept with no changes; Peer 3: Reject.</a:t>
            </a:r>
            <a:r>
              <a:rPr lang="en-CA" sz="1200" dirty="0"/>
              <a:t> [Tweet]. Twitter. https://twitter.com/LegoAcademics/status/499205005468262400/photo/1</a:t>
            </a:r>
          </a:p>
          <a:p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 1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B4AA8C8-C1DD-47E6-B877-871AF0FF9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1F50F8-5255-65B2-EA0D-FF7B832F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BB5690-F86F-368A-0D38-62028ACA71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C1B72-69E9-5F04-4C86-FED3E00EB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CD43B-7F3C-A9FC-8AF5-953E24D93779}"/>
                </a:ext>
              </a:extLst>
            </p:cNvPr>
            <p:cNvSpPr/>
            <p:nvPr/>
          </p:nvSpPr>
          <p:spPr>
            <a:xfrm>
              <a:off x="3894543" y="1568496"/>
              <a:ext cx="96780" cy="270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0A2980-D4BF-34CD-4308-CD6C2AED1E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library.concordia.ca/find/databases/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index.php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00F1-182F-3777-42B0-215251DF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– Database Searching</a:t>
            </a:r>
            <a:endParaRPr lang="en-CA" dirty="0"/>
          </a:p>
        </p:txBody>
      </p:sp>
      <p:pic>
        <p:nvPicPr>
          <p:cNvPr id="5" name="Picture 4" descr="screenshot example of a boolean search and it's results using the Database, Academic Search Complete. ">
            <a:extLst>
              <a:ext uri="{FF2B5EF4-FFF2-40B4-BE49-F238E27FC236}">
                <a16:creationId xmlns:a16="http://schemas.microsoft.com/office/drawing/2014/main" id="{BA8D888D-9780-0C7B-14BA-B265ECEC6A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 b="12881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CB0D45-3CFE-DC71-F2FD-BD4CA83EA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0756" y="420237"/>
            <a:ext cx="3707287" cy="2700000"/>
            <a:chOff x="411346" y="414941"/>
            <a:chExt cx="3707287" cy="27000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AE3DD37-EE11-23F7-5EB4-B7798A80FC55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B925D8-65EF-1CC7-A66F-E9AB281BB2CA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62000" t="-35333" r="-638000" b="-416667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F7FB6F-B4DE-B7CF-EE76-B77BE49ED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1841" y="1889735"/>
            <a:ext cx="4534399" cy="3302382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8783B64-F5E1-C569-D38D-192CA0C98214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C70A5-A5DC-2E7F-38A0-D8954ED7E16F}"/>
                </a:ext>
              </a:extLst>
            </p:cNvPr>
            <p:cNvSpPr/>
            <p:nvPr/>
          </p:nvSpPr>
          <p:spPr>
            <a:xfrm>
              <a:off x="411346" y="414941"/>
              <a:ext cx="2707864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20109" t="-162574" r="-499457" b="-149492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3" name="Rectangle 12" descr="red square highlighting &quot;pdf full text&quot; button on Academic Search Complete search results page.">
            <a:extLst>
              <a:ext uri="{FF2B5EF4-FFF2-40B4-BE49-F238E27FC236}">
                <a16:creationId xmlns:a16="http://schemas.microsoft.com/office/drawing/2014/main" id="{0E16C269-6AE6-0F0B-BA2F-08394607F49A}"/>
              </a:ext>
            </a:extLst>
          </p:cNvPr>
          <p:cNvSpPr/>
          <p:nvPr/>
        </p:nvSpPr>
        <p:spPr>
          <a:xfrm>
            <a:off x="6261741" y="3319324"/>
            <a:ext cx="1104091" cy="240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504220-F52E-8CBB-D081-3A31D3FE6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FE6E45-E57C-8542-13DD-7FFA1A5B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8F14CE-AB5F-792C-FC4F-5C215375E35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2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16562 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E1AA4E-9840-451F-1DF5-F95DD3119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" b="12765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82595-8715-2BCD-AAF0-F619210E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Boolean Search</a:t>
            </a:r>
            <a:endParaRPr lang="en-CA" dirty="0"/>
          </a:p>
        </p:txBody>
      </p:sp>
      <p:pic>
        <p:nvPicPr>
          <p:cNvPr id="14" name="Picture 13" descr="Screenshot example of boolean search result using Academic Search complete">
            <a:extLst>
              <a:ext uri="{FF2B5EF4-FFF2-40B4-BE49-F238E27FC236}">
                <a16:creationId xmlns:a16="http://schemas.microsoft.com/office/drawing/2014/main" id="{A7371030-1D05-2409-7FE3-666806C932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>
          <a:xfrm>
            <a:off x="2370771" y="854375"/>
            <a:ext cx="7666728" cy="4815824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B5F026-3933-B021-BBE6-9F156D83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7465" y="4503570"/>
            <a:ext cx="110409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2445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668 -0.0006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6732 0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View full article via Find </a:t>
            </a:r>
            <a:r>
              <a:rPr lang="en-US" dirty="0" err="1"/>
              <a:t>it@Concordia</a:t>
            </a:r>
            <a:r>
              <a:rPr lang="en-US" dirty="0"/>
              <a:t> button</a:t>
            </a:r>
            <a:endParaRPr lang="en-CA" dirty="0"/>
          </a:p>
        </p:txBody>
      </p:sp>
      <p:pic>
        <p:nvPicPr>
          <p:cNvPr id="14" name="Picture 13" descr="Screenshot example of a single search result found using a boolean search in the database, Academic Search Complete. 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5" b="12491"/>
          <a:stretch/>
        </p:blipFill>
        <p:spPr>
          <a:xfrm>
            <a:off x="2370771" y="455519"/>
            <a:ext cx="7675906" cy="5244314"/>
          </a:xfrm>
          <a:prstGeom prst="rect">
            <a:avLst/>
          </a:prstGeom>
          <a:noFill/>
        </p:spPr>
      </p:pic>
      <p:grpSp>
        <p:nvGrpSpPr>
          <p:cNvPr id="5" name="Group 4" descr="yellow circle highlighting the Find it @ Concordia button the article page.">
            <a:extLst>
              <a:ext uri="{FF2B5EF4-FFF2-40B4-BE49-F238E27FC236}">
                <a16:creationId xmlns:a16="http://schemas.microsoft.com/office/drawing/2014/main" id="{AB386F3D-B368-051A-B611-7D300459FECA}"/>
              </a:ext>
            </a:extLst>
          </p:cNvPr>
          <p:cNvGrpSpPr/>
          <p:nvPr/>
        </p:nvGrpSpPr>
        <p:grpSpPr>
          <a:xfrm>
            <a:off x="258269" y="2287524"/>
            <a:ext cx="2381063" cy="1734117"/>
            <a:chOff x="411346" y="414941"/>
            <a:chExt cx="3707287" cy="27000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3BB5F60-8F77-2962-5326-5688164BC89C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EC734B-00D1-0D7B-94B7-83975502CD52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2252" t="-191852" r="-728494" b="-279044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9922D4-F001-6C9C-C795-701B1E8C6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55" b="-24365"/>
          <a:stretch/>
        </p:blipFill>
        <p:spPr>
          <a:xfrm>
            <a:off x="10341254" y="877559"/>
            <a:ext cx="7646940" cy="81468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4EFE5-1E40-4D66-73EA-F04699459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4491" y="6062703"/>
            <a:ext cx="11430365" cy="958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6523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Find </a:t>
            </a:r>
            <a:r>
              <a:rPr lang="en-US" dirty="0" err="1"/>
              <a:t>it@Concordia</a:t>
            </a:r>
            <a:r>
              <a:rPr lang="en-US" dirty="0"/>
              <a:t> results webpage</a:t>
            </a:r>
            <a:endParaRPr lang="en-CA" dirty="0"/>
          </a:p>
        </p:txBody>
      </p:sp>
      <p:grpSp>
        <p:nvGrpSpPr>
          <p:cNvPr id="16" name="Group 15" descr="Find it@Concordia search results">
            <a:extLst>
              <a:ext uri="{FF2B5EF4-FFF2-40B4-BE49-F238E27FC236}">
                <a16:creationId xmlns:a16="http://schemas.microsoft.com/office/drawing/2014/main" id="{BA63796B-F500-FC40-262C-6E4CF6023A24}"/>
              </a:ext>
            </a:extLst>
          </p:cNvPr>
          <p:cNvGrpSpPr/>
          <p:nvPr/>
        </p:nvGrpSpPr>
        <p:grpSpPr>
          <a:xfrm>
            <a:off x="2380593" y="635747"/>
            <a:ext cx="7675906" cy="8364881"/>
            <a:chOff x="2380593" y="861373"/>
            <a:chExt cx="7675906" cy="8364881"/>
          </a:xfrm>
        </p:grpSpPr>
        <p:pic>
          <p:nvPicPr>
            <p:cNvPr id="13" name="Picture 12" descr="A screenshot of a computer&#10;&#10;Description automatically generated with medium confidence" hidden="1">
              <a:extLst>
                <a:ext uri="{FF2B5EF4-FFF2-40B4-BE49-F238E27FC236}">
                  <a16:creationId xmlns:a16="http://schemas.microsoft.com/office/drawing/2014/main" id="{5538BD01-F07F-BCAB-F724-5D5F4058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F9E54F-F9B7-2560-3D06-1E5F6648A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-55" b="-24365"/>
            <a:stretch/>
          </p:blipFill>
          <p:spPr>
            <a:xfrm>
              <a:off x="2387879" y="1079439"/>
              <a:ext cx="7646940" cy="814681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2729D-A24F-4EB0-E754-A315DA37F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358FE8-048A-85E1-742C-2D8989EF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666874" y="-76840"/>
            <a:ext cx="9206033" cy="833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3" name="Rectangle 2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D5E2806-F0CF-F476-3295-38454CBC82D0}"/>
              </a:ext>
            </a:extLst>
          </p:cNvPr>
          <p:cNvSpPr>
            <a:spLocks/>
          </p:cNvSpPr>
          <p:nvPr/>
        </p:nvSpPr>
        <p:spPr>
          <a:xfrm>
            <a:off x="2698005" y="2114104"/>
            <a:ext cx="7336813" cy="3572321"/>
          </a:xfrm>
          <a:prstGeom prst="rect">
            <a:avLst/>
          </a:prstGeom>
          <a:noFill/>
          <a:ln w="38100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9AE9D2-C642-403F-87A6-90E7B272A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17460" y="1478563"/>
            <a:ext cx="0" cy="635541"/>
          </a:xfrm>
          <a:prstGeom prst="line">
            <a:avLst/>
          </a:prstGeom>
          <a:ln w="41275">
            <a:solidFill>
              <a:srgbClr val="C15C3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Arrow: Left 26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A5AA2E7-BE32-DCFA-036E-B472D2318A78}"/>
              </a:ext>
            </a:extLst>
          </p:cNvPr>
          <p:cNvSpPr>
            <a:spLocks/>
          </p:cNvSpPr>
          <p:nvPr/>
        </p:nvSpPr>
        <p:spPr>
          <a:xfrm>
            <a:off x="3591739" y="4201835"/>
            <a:ext cx="900932" cy="342831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Arrow: Left 27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A2DAEA77-0791-8A6B-1C75-27376A297F3C}"/>
              </a:ext>
            </a:extLst>
          </p:cNvPr>
          <p:cNvSpPr>
            <a:spLocks/>
          </p:cNvSpPr>
          <p:nvPr/>
        </p:nvSpPr>
        <p:spPr>
          <a:xfrm>
            <a:off x="3827634" y="4625011"/>
            <a:ext cx="900932" cy="342831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 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53C47EFF-BA08-82B9-E3A4-0F3B66443D21}"/>
              </a:ext>
            </a:extLst>
          </p:cNvPr>
          <p:cNvSpPr>
            <a:spLocks/>
          </p:cNvSpPr>
          <p:nvPr/>
        </p:nvSpPr>
        <p:spPr>
          <a:xfrm>
            <a:off x="2391969" y="1516911"/>
            <a:ext cx="306032" cy="4172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18470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8" grpId="0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tools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371030-1D05-2409-7FE3-666806C9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5217"/>
          <a:stretch/>
        </p:blipFill>
        <p:spPr>
          <a:xfrm>
            <a:off x="2370771" y="861644"/>
            <a:ext cx="7675906" cy="524431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69905-E9DD-CC42-7841-BF8A3D66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12" name="Rectangle 11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AF7512D1-FDCF-2B5B-34AE-442D30D4D36D}"/>
              </a:ext>
            </a:extLst>
          </p:cNvPr>
          <p:cNvSpPr>
            <a:spLocks/>
          </p:cNvSpPr>
          <p:nvPr/>
        </p:nvSpPr>
        <p:spPr>
          <a:xfrm>
            <a:off x="9211147" y="2330572"/>
            <a:ext cx="845497" cy="2901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556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922710"/>
            <a:ext cx="941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PEER-REVIEWED ARTICLES WITH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GOOGLE SCHOLAR</a:t>
            </a:r>
          </a:p>
        </p:txBody>
      </p:sp>
    </p:spTree>
    <p:extLst>
      <p:ext uri="{BB962C8B-B14F-4D97-AF65-F5344CB8AC3E}">
        <p14:creationId xmlns:p14="http://schemas.microsoft.com/office/powerpoint/2010/main" val="35742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04692"/>
            <a:ext cx="12191999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What is the difference?</a:t>
            </a:r>
          </a:p>
        </p:txBody>
      </p:sp>
      <p:grpSp>
        <p:nvGrpSpPr>
          <p:cNvPr id="12" name="Group 11" descr="Comparing Google Scholar to Shopping mall foodcourt.">
            <a:extLst>
              <a:ext uri="{FF2B5EF4-FFF2-40B4-BE49-F238E27FC236}">
                <a16:creationId xmlns:a16="http://schemas.microsoft.com/office/drawing/2014/main" id="{2DC11686-2F9F-FDC8-49FB-9DE23EDF415A}"/>
              </a:ext>
            </a:extLst>
          </p:cNvPr>
          <p:cNvGrpSpPr/>
          <p:nvPr/>
        </p:nvGrpSpPr>
        <p:grpSpPr>
          <a:xfrm>
            <a:off x="885060" y="1616672"/>
            <a:ext cx="4796071" cy="4384938"/>
            <a:chOff x="885060" y="1616672"/>
            <a:chExt cx="4796071" cy="4384938"/>
          </a:xfrm>
        </p:grpSpPr>
        <p:sp>
          <p:nvSpPr>
            <p:cNvPr id="3" name="Text Placeholder 7">
              <a:extLst>
                <a:ext uri="{FF2B5EF4-FFF2-40B4-BE49-F238E27FC236}">
                  <a16:creationId xmlns:a16="http://schemas.microsoft.com/office/drawing/2014/main" id="{7CED7D60-A88C-133D-45B5-1F359CF460F4}"/>
                </a:ext>
              </a:extLst>
            </p:cNvPr>
            <p:cNvSpPr txBox="1">
              <a:spLocks/>
            </p:cNvSpPr>
            <p:nvPr/>
          </p:nvSpPr>
          <p:spPr>
            <a:xfrm>
              <a:off x="885061" y="161667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Google scholar</a:t>
              </a:r>
            </a:p>
          </p:txBody>
        </p:sp>
        <p:pic>
          <p:nvPicPr>
            <p:cNvPr id="4" name="Content Placeholder 13" descr="A food court with tables and chairs&#10;&#10;">
              <a:extLst>
                <a:ext uri="{FF2B5EF4-FFF2-40B4-BE49-F238E27FC236}">
                  <a16:creationId xmlns:a16="http://schemas.microsoft.com/office/drawing/2014/main" id="{420D2A3B-58B7-4779-BDE4-36921879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02" y="2244711"/>
              <a:ext cx="4706129" cy="31325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29DE8A-3BE3-20A7-9669-B7D5CE30C4D8}"/>
                </a:ext>
              </a:extLst>
            </p:cNvPr>
            <p:cNvSpPr/>
            <p:nvPr/>
          </p:nvSpPr>
          <p:spPr>
            <a:xfrm>
              <a:off x="885060" y="5522568"/>
              <a:ext cx="3227800" cy="4790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Volume | Quantity | Quick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CA" sz="1013" dirty="0"/>
            </a:p>
          </p:txBody>
        </p:sp>
      </p:grpSp>
      <p:grpSp>
        <p:nvGrpSpPr>
          <p:cNvPr id="13" name="Group 12" descr="Comparing Library databases to gourmet homecooked meal.">
            <a:extLst>
              <a:ext uri="{FF2B5EF4-FFF2-40B4-BE49-F238E27FC236}">
                <a16:creationId xmlns:a16="http://schemas.microsoft.com/office/drawing/2014/main" id="{48D69F52-18D1-C338-2773-3FF1A5AEBC7D}"/>
              </a:ext>
            </a:extLst>
          </p:cNvPr>
          <p:cNvGrpSpPr/>
          <p:nvPr/>
        </p:nvGrpSpPr>
        <p:grpSpPr>
          <a:xfrm>
            <a:off x="6387935" y="1629612"/>
            <a:ext cx="4791952" cy="4216120"/>
            <a:chOff x="6387935" y="1629612"/>
            <a:chExt cx="4791952" cy="4216120"/>
          </a:xfrm>
        </p:grpSpPr>
        <p:sp>
          <p:nvSpPr>
            <p:cNvPr id="5" name="Text Placeholder 9">
              <a:extLst>
                <a:ext uri="{FF2B5EF4-FFF2-40B4-BE49-F238E27FC236}">
                  <a16:creationId xmlns:a16="http://schemas.microsoft.com/office/drawing/2014/main" id="{FFAE009F-F6B9-59F8-AFCC-ADA2A20954BF}"/>
                </a:ext>
              </a:extLst>
            </p:cNvPr>
            <p:cNvSpPr txBox="1">
              <a:spLocks/>
            </p:cNvSpPr>
            <p:nvPr/>
          </p:nvSpPr>
          <p:spPr>
            <a:xfrm>
              <a:off x="6387935" y="162961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Library databases</a:t>
              </a:r>
            </a:p>
          </p:txBody>
        </p:sp>
        <p:pic>
          <p:nvPicPr>
            <p:cNvPr id="6" name="Content Placeholder 14" descr="A person preparing food in a kitchen. ">
              <a:extLst>
                <a:ext uri="{FF2B5EF4-FFF2-40B4-BE49-F238E27FC236}">
                  <a16:creationId xmlns:a16="http://schemas.microsoft.com/office/drawing/2014/main" id="{ED4369B1-BADE-0A72-1C3D-68DB27EB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832" y="2244711"/>
              <a:ext cx="4702055" cy="31371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33036-F09A-AA55-15FB-C4F74130E40C}"/>
                </a:ext>
              </a:extLst>
            </p:cNvPr>
            <p:cNvSpPr/>
            <p:nvPr/>
          </p:nvSpPr>
          <p:spPr>
            <a:xfrm>
              <a:off x="6387935" y="5522567"/>
              <a:ext cx="322900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Depth | Quality | Thorough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AD3F2D-0A1E-C798-0ACE-4085B51B9DC8}"/>
              </a:ext>
            </a:extLst>
          </p:cNvPr>
          <p:cNvSpPr txBox="1"/>
          <p:nvPr/>
        </p:nvSpPr>
        <p:spPr>
          <a:xfrm>
            <a:off x="505837" y="6184250"/>
            <a:ext cx="1097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 image: Yinan Chen, Dining Court,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https://pixabay.com/photos/dining-court-shopping-mall-corridor-347314/</a:t>
            </a:r>
            <a:endParaRPr lang="en-CA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 image: Jason Briscoe, Cooking,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https://unsplash.com/photos/VBsG1VOgLIU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866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105" y="2766218"/>
            <a:ext cx="8297791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TAKEAWAYS FROM THE VIDEO</a:t>
            </a:r>
            <a:b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i="1" dirty="0">
                <a:solidFill>
                  <a:srgbClr val="D6A635"/>
                </a:solidFill>
                <a:latin typeface="Gill Sans Nova" panose="020B0602020104020203" pitchFamily="34" charset="0"/>
              </a:rPr>
              <a:t>SEARCH SMARTER, SEARCH FASTER</a:t>
            </a:r>
            <a:endParaRPr lang="en-CA" i="1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8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87364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Where should you search?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4B6814-4781-4D8E-28AF-DB18E50D8893}"/>
              </a:ext>
            </a:extLst>
          </p:cNvPr>
          <p:cNvSpPr/>
          <p:nvPr/>
        </p:nvSpPr>
        <p:spPr>
          <a:xfrm>
            <a:off x="4620765" y="2921005"/>
            <a:ext cx="3817961" cy="3132161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Google Scholar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E54AC-D0D9-3BD6-F4A7-97292F3C4C5E}"/>
              </a:ext>
            </a:extLst>
          </p:cNvPr>
          <p:cNvSpPr/>
          <p:nvPr/>
        </p:nvSpPr>
        <p:spPr>
          <a:xfrm>
            <a:off x="3420920" y="2000822"/>
            <a:ext cx="3173105" cy="2746100"/>
          </a:xfrm>
          <a:prstGeom prst="ellipse">
            <a:avLst/>
          </a:prstGeom>
          <a:noFill/>
          <a:ln w="28575">
            <a:solidFill>
              <a:srgbClr val="C15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Library Discovery Tool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46DB84-9E02-018A-6597-B203BD674E42}"/>
              </a:ext>
            </a:extLst>
          </p:cNvPr>
          <p:cNvSpPr/>
          <p:nvPr/>
        </p:nvSpPr>
        <p:spPr>
          <a:xfrm>
            <a:off x="2368988" y="3196584"/>
            <a:ext cx="3490310" cy="2570990"/>
          </a:xfrm>
          <a:prstGeom prst="ellipse">
            <a:avLst/>
          </a:prstGeom>
          <a:noFill/>
          <a:ln w="28575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Eureka.cc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5D2155-DE63-1942-6BB6-DF159B1097AC}"/>
              </a:ext>
            </a:extLst>
          </p:cNvPr>
          <p:cNvSpPr/>
          <p:nvPr/>
        </p:nvSpPr>
        <p:spPr>
          <a:xfrm>
            <a:off x="5859298" y="2080879"/>
            <a:ext cx="3130550" cy="223140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Academic Search Complete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C51B5-6D12-B466-4593-AA8250D8C491}"/>
              </a:ext>
            </a:extLst>
          </p:cNvPr>
          <p:cNvSpPr/>
          <p:nvPr/>
        </p:nvSpPr>
        <p:spPr>
          <a:xfrm>
            <a:off x="5401752" y="3976618"/>
            <a:ext cx="4488409" cy="1289168"/>
          </a:xfrm>
          <a:prstGeom prst="ellipse">
            <a:avLst/>
          </a:prstGeom>
          <a:noFill/>
          <a:ln w="28575">
            <a:solidFill>
              <a:srgbClr val="420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Grey literature (e.g. government documents, NGO reports, working papers, newsletters, preprints)</a:t>
            </a:r>
          </a:p>
        </p:txBody>
      </p:sp>
    </p:spTree>
    <p:extLst>
      <p:ext uri="{BB962C8B-B14F-4D97-AF65-F5344CB8AC3E}">
        <p14:creationId xmlns:p14="http://schemas.microsoft.com/office/powerpoint/2010/main" val="31238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0960A-DF4A-9937-7037-3B016FC2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in Google Scholar</a:t>
            </a:r>
            <a:endParaRPr lang="en-CA" dirty="0"/>
          </a:p>
        </p:txBody>
      </p:sp>
      <p:pic>
        <p:nvPicPr>
          <p:cNvPr id="5" name="Picture 4" descr="Google Scholar search results for &quot;women france clothing islam&quot;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  <p:pic>
        <p:nvPicPr>
          <p:cNvPr id="3" name="Picture 2" descr="Screen capture showcasing the search results for the phrase, &quot;Indigenous community Montreal&quot; in Google Scholar. ">
            <a:extLst>
              <a:ext uri="{FF2B5EF4-FFF2-40B4-BE49-F238E27FC236}">
                <a16:creationId xmlns:a16="http://schemas.microsoft.com/office/drawing/2014/main" id="{8B6C3A39-06C2-533F-1968-6C234459F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611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</p:spPr>
      </p:pic>
      <p:sp>
        <p:nvSpPr>
          <p:cNvPr id="6" name="Rectangle 5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60C1F6D8-61EA-3B69-C51D-5B61D7BA6DC9}"/>
              </a:ext>
            </a:extLst>
          </p:cNvPr>
          <p:cNvSpPr/>
          <p:nvPr/>
        </p:nvSpPr>
        <p:spPr>
          <a:xfrm>
            <a:off x="8550613" y="4304215"/>
            <a:ext cx="1252693" cy="559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26679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 descr="Screenshot of the Google Scholar Settings webpage. the menu item, &quot;Library links&quot; is highlighted and the words, &quot;Concordia University&quot; are typed in the search field. The search result titled, &quot;Concordia University Library - Find it @ Concordia&quot; is selected.  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advanced search</a:t>
            </a:r>
            <a:endParaRPr lang="en-CA" dirty="0"/>
          </a:p>
        </p:txBody>
      </p:sp>
      <p:pic>
        <p:nvPicPr>
          <p:cNvPr id="7" name="Picture 6" descr="screen caputure showing the advanced search pop-up window in Google Scholar.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b="5544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3826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584156"/>
            <a:ext cx="9410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NEWSPAPER ARTICLES WITH THE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CANADIAN NEWSSTREAM DATABASE</a:t>
            </a:r>
          </a:p>
        </p:txBody>
      </p:sp>
    </p:spTree>
    <p:extLst>
      <p:ext uri="{BB962C8B-B14F-4D97-AF65-F5344CB8AC3E}">
        <p14:creationId xmlns:p14="http://schemas.microsoft.com/office/powerpoint/2010/main" val="37480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62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Newspaper articles using Canadian </a:t>
            </a:r>
            <a:r>
              <a:rPr lang="en-US" dirty="0" err="1"/>
              <a:t>Newsstream</a:t>
            </a:r>
            <a:r>
              <a:rPr lang="en-US" dirty="0"/>
              <a:t> database.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EAA6F-655D-7108-E1F5-86D293398278}"/>
              </a:ext>
            </a:extLst>
          </p:cNvPr>
          <p:cNvSpPr txBox="1"/>
          <p:nvPr/>
        </p:nvSpPr>
        <p:spPr>
          <a:xfrm>
            <a:off x="578056" y="1314377"/>
            <a:ext cx="36507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How to </a:t>
            </a:r>
            <a:r>
              <a:rPr lang="fr-CA" sz="36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get</a:t>
            </a:r>
            <a:endParaRPr lang="fr-CA" sz="36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to </a:t>
            </a:r>
            <a:r>
              <a:rPr lang="fr-CA" sz="36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this</a:t>
            </a:r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page: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Find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Databases</a:t>
            </a: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by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subject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By content type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News &amp;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Current</a:t>
            </a: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Events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Newspapers</a:t>
            </a:r>
            <a:endParaRPr lang="en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endParaRPr lang="en-CA" sz="36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 descr="A screen capture showing the database search on the Concordia Library Website. The user is searching by content type and will limit the search by focusing on &quot;Newspaper&quot;">
            <a:extLst>
              <a:ext uri="{FF2B5EF4-FFF2-40B4-BE49-F238E27FC236}">
                <a16:creationId xmlns:a16="http://schemas.microsoft.com/office/drawing/2014/main" id="{99635158-F642-9011-D8CA-DDFB85B8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-1" r="7428" b="46021"/>
          <a:stretch/>
        </p:blipFill>
        <p:spPr>
          <a:xfrm>
            <a:off x="4141641" y="857177"/>
            <a:ext cx="7643973" cy="7326386"/>
          </a:xfrm>
          <a:prstGeom prst="rect">
            <a:avLst/>
          </a:prstGeom>
        </p:spPr>
      </p:pic>
      <p:sp>
        <p:nvSpPr>
          <p:cNvPr id="8" name="Rectangle 7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CAC3F68-EE5E-1588-B696-8D2E77A34799}"/>
              </a:ext>
            </a:extLst>
          </p:cNvPr>
          <p:cNvSpPr/>
          <p:nvPr/>
        </p:nvSpPr>
        <p:spPr>
          <a:xfrm>
            <a:off x="5926656" y="4230168"/>
            <a:ext cx="2905570" cy="1129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B7FA0-9CD8-F993-4EA3-CEF409EA1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0188" y="6127335"/>
            <a:ext cx="9878938" cy="73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B74E2-9DAE-0078-71F4-669322081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0188" y="-67884"/>
            <a:ext cx="9878938" cy="73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127" y="0"/>
            <a:ext cx="11430365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F6BF-8DE1-8512-F9E1-6ED52816D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8265" y="2815842"/>
            <a:ext cx="0" cy="24451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9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5E-6 -0.36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Database: News and Current Events--Newspapers</a:t>
            </a:r>
            <a:endParaRPr lang="en-CA" dirty="0"/>
          </a:p>
        </p:txBody>
      </p:sp>
      <p:pic>
        <p:nvPicPr>
          <p:cNvPr id="7" name="Picture 6" descr="screenshot showing the available databases for, &quot;News and Current Events--Newspapers&quot; on the Concordia Library website. 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14489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704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Canadian </a:t>
            </a:r>
            <a:r>
              <a:rPr lang="en-US" dirty="0" err="1"/>
              <a:t>Newsstream</a:t>
            </a:r>
            <a:r>
              <a:rPr lang="en-US" dirty="0"/>
              <a:t> advanced search Look up Locations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Rectangle 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7E8920A4-06BF-5592-B0D8-4708DE4A7F7F}"/>
              </a:ext>
            </a:extLst>
          </p:cNvPr>
          <p:cNvSpPr/>
          <p:nvPr/>
        </p:nvSpPr>
        <p:spPr>
          <a:xfrm>
            <a:off x="7268467" y="4502999"/>
            <a:ext cx="871682" cy="2976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sp>
        <p:nvSpPr>
          <p:cNvPr id="9" name="Rectangle 8" descr="screen capture showing the pop-up window for &quot;Look up locations&quot; on the ProQuest website. ">
            <a:extLst>
              <a:ext uri="{FF2B5EF4-FFF2-40B4-BE49-F238E27FC236}">
                <a16:creationId xmlns:a16="http://schemas.microsoft.com/office/drawing/2014/main" id="{F15D0DDF-4048-8A29-7A29-980617790A31}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 descr="A screenshot of a search box">
            <a:extLst>
              <a:ext uri="{FF2B5EF4-FFF2-40B4-BE49-F238E27FC236}">
                <a16:creationId xmlns:a16="http://schemas.microsoft.com/office/drawing/2014/main" id="{FFE80ECB-9E5B-D723-EFC0-A175A1861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96" y="1325563"/>
            <a:ext cx="3714543" cy="39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Canadian </a:t>
            </a:r>
            <a:r>
              <a:rPr lang="en-US" dirty="0" err="1"/>
              <a:t>Newsstream</a:t>
            </a:r>
            <a:r>
              <a:rPr lang="en-US" dirty="0"/>
              <a:t> Database search results</a:t>
            </a:r>
            <a:endParaRPr lang="en-CA" dirty="0"/>
          </a:p>
        </p:txBody>
      </p:sp>
      <p:sp>
        <p:nvSpPr>
          <p:cNvPr id="9" name="Rectangle 8" descr="Screen caputre showing the search results for the search terms, &quot;jewish museum&quot; AND &quot;Montreal Quebec Canada&quot; OR &quot;Montreal&quot;">
            <a:extLst>
              <a:ext uri="{FF2B5EF4-FFF2-40B4-BE49-F238E27FC236}">
                <a16:creationId xmlns:a16="http://schemas.microsoft.com/office/drawing/2014/main" id="{F15D0DDF-4048-8A29-7A29-980617790A31}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40" y="0"/>
            <a:ext cx="1143036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16377-17C0-2775-A632-ABC9E48CC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391" b="20763"/>
          <a:stretch/>
        </p:blipFill>
        <p:spPr>
          <a:xfrm>
            <a:off x="2393698" y="853880"/>
            <a:ext cx="7643539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711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Article found on Canadian </a:t>
            </a:r>
            <a:r>
              <a:rPr lang="en-US" dirty="0" err="1"/>
              <a:t>Newsstream</a:t>
            </a:r>
            <a:r>
              <a:rPr lang="en-US" dirty="0"/>
              <a:t> database</a:t>
            </a:r>
            <a:endParaRPr lang="en-CA" dirty="0"/>
          </a:p>
        </p:txBody>
      </p:sp>
      <p:pic>
        <p:nvPicPr>
          <p:cNvPr id="7" name="Picture 6" descr="screen capture for article found in the Canadian Newsstream Database. Article title, &quot;1001 Lights offers personal look inside Sabbath candle-lighting ritual&quot;.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5D0DDF-4048-8A29-7A29-980617790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222A9-8352-62BA-AB27-0930C8D51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6"/>
          <a:stretch/>
        </p:blipFill>
        <p:spPr>
          <a:xfrm>
            <a:off x="2423579" y="858286"/>
            <a:ext cx="7643538" cy="482094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6662C2-94DB-434F-5815-4EA8B7FAD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3"/>
          <a:stretch/>
        </p:blipFill>
        <p:spPr>
          <a:xfrm>
            <a:off x="2423579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35C02-3FA2-C673-6747-8E0A69FA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B31D3-9452-3D4A-FA01-4FF2FBF5F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1AAE1-44F8-0973-7DFD-AAF4C79F86A7}"/>
                </a:ext>
              </a:extLst>
            </p:cNvPr>
            <p:cNvSpPr/>
            <p:nvPr/>
          </p:nvSpPr>
          <p:spPr>
            <a:xfrm>
              <a:off x="2379643" y="859315"/>
              <a:ext cx="7656723" cy="4819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Screencapture of a video using cards on a table to showcase a boolean search.">
              <a:extLst>
                <a:ext uri="{FF2B5EF4-FFF2-40B4-BE49-F238E27FC236}">
                  <a16:creationId xmlns:a16="http://schemas.microsoft.com/office/drawing/2014/main" id="{BE85C848-9C2B-993A-8B7B-8488EA2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" t="1070"/>
            <a:stretch/>
          </p:blipFill>
          <p:spPr>
            <a:xfrm>
              <a:off x="2379519" y="1179641"/>
              <a:ext cx="7675986" cy="4312267"/>
            </a:xfrm>
            <a:prstGeom prst="rect">
              <a:avLst/>
            </a:prstGeom>
            <a:no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FD46C-47D9-2503-678C-62B1B81F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a Boolean Search?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9980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A5B62-2FDA-DB3C-4314-19525DA3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2074362"/>
            <a:ext cx="2451463" cy="245845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Advanced search with the database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Eureka.caa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3B6A7-EC3D-986F-1392-CB51DE8DF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2754" y="0"/>
            <a:ext cx="9640389" cy="68579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F7E5571-2D9E-76E4-D026-21228502FBCA}"/>
              </a:ext>
            </a:extLst>
          </p:cNvPr>
          <p:cNvSpPr/>
          <p:nvPr/>
        </p:nvSpPr>
        <p:spPr>
          <a:xfrm>
            <a:off x="2453639" y="4408714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4868791-E303-4328-6A76-2E6D57861026}"/>
              </a:ext>
            </a:extLst>
          </p:cNvPr>
          <p:cNvSpPr/>
          <p:nvPr/>
        </p:nvSpPr>
        <p:spPr>
          <a:xfrm>
            <a:off x="2453639" y="4408715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01C7392-056F-6DBD-ECD3-33064A9CD7AF}"/>
              </a:ext>
            </a:extLst>
          </p:cNvPr>
          <p:cNvSpPr/>
          <p:nvPr/>
        </p:nvSpPr>
        <p:spPr>
          <a:xfrm>
            <a:off x="2453638" y="5633356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109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88" y="1955343"/>
            <a:ext cx="4046462" cy="2947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7B82C-2E1A-0553-1598-CE4A1F2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804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8B3CC-9F90-618B-589C-06C72C03E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99" b="2235"/>
          <a:stretch/>
        </p:blipFill>
        <p:spPr>
          <a:xfrm>
            <a:off x="0" y="-27844"/>
            <a:ext cx="12192000" cy="6885843"/>
          </a:xfrm>
          <a:prstGeom prst="rect">
            <a:avLst/>
          </a:prstGeom>
        </p:spPr>
      </p:pic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QUESTIONS? COMMENTS?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ETHEL 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3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239329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Gill Sans Nova" panose="020B0602020104020203" pitchFamily="34" charset="0"/>
              </a:rPr>
              <a:t>Presentation and handouts will be on the subject guide,</a:t>
            </a:r>
            <a:br>
              <a:rPr lang="en-US" sz="2400" dirty="0">
                <a:latin typeface="Gill Sans Nova" panose="020B0602020104020203" pitchFamily="34" charset="0"/>
              </a:rPr>
            </a:br>
            <a:r>
              <a:rPr lang="en-US" sz="2400" dirty="0">
                <a:latin typeface="Gill Sans Nova" panose="020B0602020104020203" pitchFamily="34" charset="0"/>
              </a:rPr>
              <a:t>https://www.concordia.ca/library/guides/religion/courseguides.html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Eureka website – Advanced Search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pic>
        <p:nvPicPr>
          <p:cNvPr id="3" name="Picture 2" descr="Screen capture of the Advanced Search page of the Eureka website.">
            <a:extLst>
              <a:ext uri="{FF2B5EF4-FFF2-40B4-BE49-F238E27FC236}">
                <a16:creationId xmlns:a16="http://schemas.microsoft.com/office/drawing/2014/main" id="{5113183A-3117-4E73-F525-B459B4204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6"/>
          <a:stretch/>
        </p:blipFill>
        <p:spPr>
          <a:xfrm>
            <a:off x="2401365" y="862190"/>
            <a:ext cx="7632789" cy="4829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5243B-973B-B08A-270A-ED0ACBD1E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36" b="92775"/>
          <a:stretch/>
        </p:blipFill>
        <p:spPr>
          <a:xfrm>
            <a:off x="2401364" y="862191"/>
            <a:ext cx="7622850" cy="3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Eureka  website</a:t>
            </a:r>
            <a:endParaRPr lang="en-CA" dirty="0"/>
          </a:p>
        </p:txBody>
      </p:sp>
      <p:pic>
        <p:nvPicPr>
          <p:cNvPr id="9" name="Picture 8" descr="screen capture of the search results for the terms, &quot;Buddhis*&quot; AND &quot;montreal&quot; using the search tool on the Eureka website. ">
            <a:extLst>
              <a:ext uri="{FF2B5EF4-FFF2-40B4-BE49-F238E27FC236}">
                <a16:creationId xmlns:a16="http://schemas.microsoft.com/office/drawing/2014/main" id="{74E40CA0-7978-8304-0C4C-4A49C02D0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3" b="5475"/>
          <a:stretch/>
        </p:blipFill>
        <p:spPr>
          <a:xfrm>
            <a:off x="2413210" y="830145"/>
            <a:ext cx="7622851" cy="486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5243B-973B-B08A-270A-ED0ACBD1E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36" b="92775"/>
          <a:stretch/>
        </p:blipFill>
        <p:spPr>
          <a:xfrm>
            <a:off x="2401364" y="862191"/>
            <a:ext cx="7622850" cy="3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 err="1"/>
              <a:t>From</a:t>
            </a:r>
            <a:r>
              <a:rPr lang="fr-CA" sz="1867" dirty="0"/>
              <a:t>: The Library of </a:t>
            </a:r>
            <a:r>
              <a:rPr lang="fr-CA" sz="1867" dirty="0" err="1"/>
              <a:t>Antiquity</a:t>
            </a:r>
            <a:r>
              <a:rPr lang="fr-CA" sz="1867" dirty="0"/>
              <a:t>, https://libraryofantiquity.wordpress.com/2016/10/07/forgotten-skills-boolean-searches/</a:t>
            </a:r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60527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CF17B-9119-DC83-5272-97506E40B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0" y="888273"/>
            <a:ext cx="7563394" cy="47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Other search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dirty="0">
                <a:latin typeface="Gill Sans Nova Light" panose="020B0402020204020203" pitchFamily="34" charset="0"/>
              </a:rPr>
              <a:t>operators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448" y="1674382"/>
            <a:ext cx="6096000" cy="35092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for an exact phrase (</a:t>
            </a:r>
            <a:r>
              <a:rPr lang="fr-CA" altLang="en-US" sz="18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18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): Quotation marks: 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   ”, looks for adjacent words</a:t>
            </a:r>
            <a:endParaRPr lang="fr-CA" altLang="en-US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“rite of passage”, “salvation army”</a:t>
            </a:r>
          </a:p>
          <a:p>
            <a:pPr>
              <a:lnSpc>
                <a:spcPct val="150000"/>
              </a:lnSpc>
            </a:pPr>
            <a:endParaRPr lang="en-CA" altLang="en-US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Truncation: * </a:t>
            </a:r>
          </a:p>
          <a:p>
            <a:pPr lvl="1">
              <a:lnSpc>
                <a:spcPct val="150000"/>
              </a:lnSpc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</a:t>
            </a:r>
            <a:r>
              <a:rPr lang="fr-CA" altLang="en-US" sz="1800" dirty="0">
                <a:solidFill>
                  <a:srgbClr val="D6A635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 err="1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 err="1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ious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r>
              <a:rPr lang="fr-CA" altLang="en-US" sz="1800" dirty="0">
                <a:solidFill>
                  <a:srgbClr val="50162C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ieuses </a:t>
            </a:r>
            <a:endParaRPr lang="en-CA" sz="1800" dirty="0">
              <a:solidFill>
                <a:srgbClr val="9B02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INTRODUCTION TO THE</a:t>
            </a:r>
            <a:b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LIBRARY WEBSITE &amp; SUBJECT GUIDE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3EA5BD-B7DD-DE49-54EC-3165BA390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86" y="9532845"/>
            <a:ext cx="7724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8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7333</TotalTime>
  <Words>944</Words>
  <Application>Microsoft Office PowerPoint</Application>
  <PresentationFormat>Widescreen</PresentationFormat>
  <Paragraphs>126</Paragraphs>
  <Slides>55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Gill Sans Nova</vt:lpstr>
      <vt:lpstr>Gill Sans Nova Light</vt:lpstr>
      <vt:lpstr>Segoe UI</vt:lpstr>
      <vt:lpstr>Segoe UI Light</vt:lpstr>
      <vt:lpstr>Office Theme</vt:lpstr>
      <vt:lpstr>RELI 409 METHODOLOGY AND THE STUDY OF RELIGION LIBRARY WORKSHOP</vt:lpstr>
      <vt:lpstr>Sources to support your assignment (as specified in the course syllabus)</vt:lpstr>
      <vt:lpstr>Outline</vt:lpstr>
      <vt:lpstr>TAKEAWAYS FROM THE VIDEO SEARCH SMARTER, SEARCH FASTER</vt:lpstr>
      <vt:lpstr>What is a Boolean Search?</vt:lpstr>
      <vt:lpstr>The Concept of a Boolean search illustrated</vt:lpstr>
      <vt:lpstr>PowerPoint Presentation</vt:lpstr>
      <vt:lpstr>Other search operators</vt:lpstr>
      <vt:lpstr>INTRODUCTION TO THE LIBRARY WEBSITE &amp; SUBJECT GUIDE</vt:lpstr>
      <vt:lpstr>Sofia Discovery Tool – Databases By Subject</vt:lpstr>
      <vt:lpstr>Religions and Cultures Subject Guides</vt:lpstr>
      <vt:lpstr>USING SOFIA &amp; INTERLIBRARY LOANS</vt:lpstr>
      <vt:lpstr>Advanced search in Sofia</vt:lpstr>
      <vt:lpstr>Advanced search in Sofia continued 1</vt:lpstr>
      <vt:lpstr>Advanced search in Sofia continued 2</vt:lpstr>
      <vt:lpstr>Advanced search in Sofia continued 3</vt:lpstr>
      <vt:lpstr>Advanced search in Sofia continued 4</vt:lpstr>
      <vt:lpstr>USING INTERLIBRARY LOANS WITHIN SOFIA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If you have any difficulty finding a document, reach out! </vt:lpstr>
      <vt:lpstr>SEARCHING FOR PEER-REVIEWED ARTICLES WITH DATABASES ACADEMIC SEARCH COMPLETE</vt:lpstr>
      <vt:lpstr>The peer-reviewed process</vt:lpstr>
      <vt:lpstr>Sofia Discovery Tool – Databases By Subject 1</vt:lpstr>
      <vt:lpstr>library.concordia.ca/find/databases/index.php</vt:lpstr>
      <vt:lpstr>Concordia Library – Database Searching</vt:lpstr>
      <vt:lpstr>Database Boolean Search</vt:lpstr>
      <vt:lpstr>View full article via Find it@Concordia button</vt:lpstr>
      <vt:lpstr>Find it@Concordia results webpage</vt:lpstr>
      <vt:lpstr>Database tools</vt:lpstr>
      <vt:lpstr>SEARCHING FOR PEER-REVIEWED ARTICLES WITH GOOGLE SCHOLAR</vt:lpstr>
      <vt:lpstr>What is the difference?</vt:lpstr>
      <vt:lpstr>Where should you search?</vt:lpstr>
      <vt:lpstr>Searching in Google Scholar</vt:lpstr>
      <vt:lpstr>Google Scholar – select a library access link</vt:lpstr>
      <vt:lpstr>Google Scholar – advanced search</vt:lpstr>
      <vt:lpstr>SEARCHING FOR NEWSPAPER ARTICLES WITH THE CANADIAN NEWSSTREAM DATABASE</vt:lpstr>
      <vt:lpstr>Searching Newspaper articles using Canadian Newsstream database.</vt:lpstr>
      <vt:lpstr>Database: News and Current Events--Newspapers</vt:lpstr>
      <vt:lpstr>Canadian Newsstream advanced search Look up Locations</vt:lpstr>
      <vt:lpstr>Canadian Newsstream Database search results</vt:lpstr>
      <vt:lpstr>Article found on Canadian Newsstream database</vt:lpstr>
      <vt:lpstr>Advanced search with the database Eureka.caa</vt:lpstr>
      <vt:lpstr>Questions?</vt:lpstr>
      <vt:lpstr>Concordia Library Website – Ask a Librarian</vt:lpstr>
      <vt:lpstr>QUESTIONS? COMMENTS?  ETHEL GAMACHE ethel.gamache@concordia.ca</vt:lpstr>
      <vt:lpstr>Eureka website – Advanced Search</vt:lpstr>
      <vt:lpstr>Eureka  website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Ripley</dc:creator>
  <cp:lastModifiedBy>Ethel Gamache</cp:lastModifiedBy>
  <cp:revision>82</cp:revision>
  <dcterms:created xsi:type="dcterms:W3CDTF">2023-07-04T16:02:26Z</dcterms:created>
  <dcterms:modified xsi:type="dcterms:W3CDTF">2023-10-23T21:19:54Z</dcterms:modified>
</cp:coreProperties>
</file>