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59"/>
  </p:notesMasterIdLst>
  <p:sldIdLst>
    <p:sldId id="256" r:id="rId5"/>
    <p:sldId id="257" r:id="rId6"/>
    <p:sldId id="258" r:id="rId7"/>
    <p:sldId id="259" r:id="rId8"/>
    <p:sldId id="317" r:id="rId9"/>
    <p:sldId id="318" r:id="rId10"/>
    <p:sldId id="319" r:id="rId11"/>
    <p:sldId id="26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320" r:id="rId22"/>
    <p:sldId id="275" r:id="rId23"/>
    <p:sldId id="276" r:id="rId24"/>
    <p:sldId id="277" r:id="rId25"/>
    <p:sldId id="279" r:id="rId26"/>
    <p:sldId id="280" r:id="rId27"/>
    <p:sldId id="283" r:id="rId28"/>
    <p:sldId id="284" r:id="rId29"/>
    <p:sldId id="285" r:id="rId30"/>
    <p:sldId id="286" r:id="rId31"/>
    <p:sldId id="289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14" r:id="rId41"/>
    <p:sldId id="298" r:id="rId42"/>
    <p:sldId id="299" r:id="rId43"/>
    <p:sldId id="300" r:id="rId44"/>
    <p:sldId id="301" r:id="rId45"/>
    <p:sldId id="302" r:id="rId46"/>
    <p:sldId id="303" r:id="rId47"/>
    <p:sldId id="311" r:id="rId48"/>
    <p:sldId id="312" r:id="rId49"/>
    <p:sldId id="313" r:id="rId50"/>
    <p:sldId id="304" r:id="rId51"/>
    <p:sldId id="305" r:id="rId52"/>
    <p:sldId id="306" r:id="rId53"/>
    <p:sldId id="307" r:id="rId54"/>
    <p:sldId id="321" r:id="rId55"/>
    <p:sldId id="308" r:id="rId56"/>
    <p:sldId id="309" r:id="rId57"/>
    <p:sldId id="310" r:id="rId58"/>
  </p:sldIdLst>
  <p:sldSz cx="12192000" cy="6858000"/>
  <p:notesSz cx="6858000" cy="9144000"/>
  <p:embeddedFontLst>
    <p:embeddedFont>
      <p:font typeface="Gill Sans Nova" panose="020B0602020104020203" pitchFamily="34" charset="0"/>
      <p:regular r:id="rId60"/>
      <p:bold r:id="rId61"/>
      <p:italic r:id="rId62"/>
      <p:boldItalic r:id="rId63"/>
    </p:embeddedFont>
    <p:embeddedFont>
      <p:font typeface="Gill Sans Nova Light" panose="020B0302020104020203" pitchFamily="34" charset="0"/>
      <p:regular r:id="rId64"/>
      <p:italic r:id="rId65"/>
    </p:embeddedFont>
    <p:embeddedFont>
      <p:font typeface="Segoe UI" panose="020B0502040204020203" pitchFamily="34" charset="0"/>
      <p:regular r:id="rId66"/>
      <p:bold r:id="rId67"/>
      <p:italic r:id="rId68"/>
      <p:boldItalic r:id="rId69"/>
    </p:embeddedFont>
    <p:embeddedFont>
      <p:font typeface="Segoe UI Light" panose="020B0502040204020203" pitchFamily="34" charset="0"/>
      <p:regular r:id="rId70"/>
      <p: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032C"/>
    <a:srgbClr val="D6A635"/>
    <a:srgbClr val="1C3A3D"/>
    <a:srgbClr val="C15C38"/>
    <a:srgbClr val="454545"/>
    <a:srgbClr val="FF6000"/>
    <a:srgbClr val="434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6" autoAdjust="0"/>
    <p:restoredTop sz="89339" autoAdjust="0"/>
  </p:normalViewPr>
  <p:slideViewPr>
    <p:cSldViewPr snapToGrid="0">
      <p:cViewPr varScale="1">
        <p:scale>
          <a:sx n="113" d="100"/>
          <a:sy n="113" d="100"/>
        </p:scale>
        <p:origin x="138" y="168"/>
      </p:cViewPr>
      <p:guideLst/>
    </p:cSldViewPr>
  </p:slideViewPr>
  <p:outlineViewPr>
    <p:cViewPr>
      <p:scale>
        <a:sx n="33" d="100"/>
        <a:sy n="33" d="100"/>
      </p:scale>
      <p:origin x="0" y="-11431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7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1A84DD-A367-41D5-BA08-9DF217D57BB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F9E0C83-3A60-4C33-BD91-31854E5B21A2}">
      <dgm:prSet/>
      <dgm:spPr/>
      <dgm:t>
        <a:bodyPr/>
        <a:lstStyle/>
        <a:p>
          <a:r>
            <a:rPr lang="fr-CA"/>
            <a:t>What? </a:t>
          </a:r>
          <a:endParaRPr lang="en-US"/>
        </a:p>
      </dgm:t>
    </dgm:pt>
    <dgm:pt modelId="{202B0B96-F958-4F25-BF07-1D9B6B006D6B}" type="parTrans" cxnId="{8740BCB8-5987-4EDD-BAAB-290C9BA090D7}">
      <dgm:prSet/>
      <dgm:spPr/>
      <dgm:t>
        <a:bodyPr/>
        <a:lstStyle/>
        <a:p>
          <a:endParaRPr lang="en-US"/>
        </a:p>
      </dgm:t>
    </dgm:pt>
    <dgm:pt modelId="{FE0BEBFE-0FFE-4D76-8D93-1E88AC303872}" type="sibTrans" cxnId="{8740BCB8-5987-4EDD-BAAB-290C9BA090D7}">
      <dgm:prSet/>
      <dgm:spPr/>
      <dgm:t>
        <a:bodyPr/>
        <a:lstStyle/>
        <a:p>
          <a:endParaRPr lang="en-US"/>
        </a:p>
      </dgm:t>
    </dgm:pt>
    <dgm:pt modelId="{F00F1267-B748-4E31-983B-CD772B86A8B5}">
      <dgm:prSet/>
      <dgm:spPr/>
      <dgm:t>
        <a:bodyPr/>
        <a:lstStyle/>
        <a:p>
          <a:r>
            <a:rPr lang="fr-CA"/>
            <a:t>Who?</a:t>
          </a:r>
          <a:endParaRPr lang="en-US"/>
        </a:p>
      </dgm:t>
    </dgm:pt>
    <dgm:pt modelId="{D2601A66-B822-4CFA-AFF5-E04F079AEE1F}" type="parTrans" cxnId="{E94CEE18-ECE9-495D-8D76-60A35D1EE494}">
      <dgm:prSet/>
      <dgm:spPr/>
      <dgm:t>
        <a:bodyPr/>
        <a:lstStyle/>
        <a:p>
          <a:endParaRPr lang="en-US"/>
        </a:p>
      </dgm:t>
    </dgm:pt>
    <dgm:pt modelId="{A1D4AA27-7D4E-4BA9-96A2-42F82A2E3BAF}" type="sibTrans" cxnId="{E94CEE18-ECE9-495D-8D76-60A35D1EE494}">
      <dgm:prSet/>
      <dgm:spPr/>
      <dgm:t>
        <a:bodyPr/>
        <a:lstStyle/>
        <a:p>
          <a:endParaRPr lang="en-US"/>
        </a:p>
      </dgm:t>
    </dgm:pt>
    <dgm:pt modelId="{B69C0305-B363-42C1-9748-7A7780AE1587}">
      <dgm:prSet/>
      <dgm:spPr/>
      <dgm:t>
        <a:bodyPr/>
        <a:lstStyle/>
        <a:p>
          <a:r>
            <a:rPr lang="fr-CA"/>
            <a:t>When?</a:t>
          </a:r>
          <a:endParaRPr lang="en-US"/>
        </a:p>
      </dgm:t>
    </dgm:pt>
    <dgm:pt modelId="{7CCF3293-07D4-41C5-ABF0-DD9ABD2FF47C}" type="parTrans" cxnId="{3F274E6C-106D-4E6D-BB36-1D894C1D2466}">
      <dgm:prSet/>
      <dgm:spPr/>
      <dgm:t>
        <a:bodyPr/>
        <a:lstStyle/>
        <a:p>
          <a:endParaRPr lang="en-US"/>
        </a:p>
      </dgm:t>
    </dgm:pt>
    <dgm:pt modelId="{770207AA-D846-4E61-9020-BF30BA7A2E66}" type="sibTrans" cxnId="{3F274E6C-106D-4E6D-BB36-1D894C1D2466}">
      <dgm:prSet/>
      <dgm:spPr/>
      <dgm:t>
        <a:bodyPr/>
        <a:lstStyle/>
        <a:p>
          <a:endParaRPr lang="en-US"/>
        </a:p>
      </dgm:t>
    </dgm:pt>
    <dgm:pt modelId="{F81DDC64-D219-4A7E-90DD-026523A24CB3}">
      <dgm:prSet/>
      <dgm:spPr/>
      <dgm:t>
        <a:bodyPr/>
        <a:lstStyle/>
        <a:p>
          <a:r>
            <a:rPr lang="fr-CA"/>
            <a:t>Where?</a:t>
          </a:r>
          <a:endParaRPr lang="en-US"/>
        </a:p>
      </dgm:t>
    </dgm:pt>
    <dgm:pt modelId="{548F9C14-F543-4F8C-B033-126A264783E8}" type="parTrans" cxnId="{64B8E2FC-A7A8-47B2-95BE-CE27C40E2BB1}">
      <dgm:prSet/>
      <dgm:spPr/>
      <dgm:t>
        <a:bodyPr/>
        <a:lstStyle/>
        <a:p>
          <a:endParaRPr lang="en-US"/>
        </a:p>
      </dgm:t>
    </dgm:pt>
    <dgm:pt modelId="{29FFEAE4-7560-4D45-862D-271D216A3C3E}" type="sibTrans" cxnId="{64B8E2FC-A7A8-47B2-95BE-CE27C40E2BB1}">
      <dgm:prSet/>
      <dgm:spPr/>
      <dgm:t>
        <a:bodyPr/>
        <a:lstStyle/>
        <a:p>
          <a:endParaRPr lang="en-US"/>
        </a:p>
      </dgm:t>
    </dgm:pt>
    <dgm:pt modelId="{8ED94AFF-10C0-41F9-A4BF-054A0E833A70}">
      <dgm:prSet/>
      <dgm:spPr/>
      <dgm:t>
        <a:bodyPr/>
        <a:lstStyle/>
        <a:p>
          <a:r>
            <a:rPr lang="fr-CA"/>
            <a:t>Why?</a:t>
          </a:r>
          <a:endParaRPr lang="en-US"/>
        </a:p>
      </dgm:t>
    </dgm:pt>
    <dgm:pt modelId="{98F13D4D-C021-4A28-A47F-9449098160E6}" type="parTrans" cxnId="{B22B9C12-106F-4EBE-9D6A-A6162F216532}">
      <dgm:prSet/>
      <dgm:spPr/>
      <dgm:t>
        <a:bodyPr/>
        <a:lstStyle/>
        <a:p>
          <a:endParaRPr lang="en-US"/>
        </a:p>
      </dgm:t>
    </dgm:pt>
    <dgm:pt modelId="{C311BD9C-6EE1-45AD-8EA1-1AB6C25D6521}" type="sibTrans" cxnId="{B22B9C12-106F-4EBE-9D6A-A6162F216532}">
      <dgm:prSet/>
      <dgm:spPr/>
      <dgm:t>
        <a:bodyPr/>
        <a:lstStyle/>
        <a:p>
          <a:endParaRPr lang="en-US"/>
        </a:p>
      </dgm:t>
    </dgm:pt>
    <dgm:pt modelId="{E4970E8D-31B2-4299-B1E6-9527F0A2F6F2}">
      <dgm:prSet/>
      <dgm:spPr/>
      <dgm:t>
        <a:bodyPr/>
        <a:lstStyle/>
        <a:p>
          <a:r>
            <a:rPr lang="fr-CA"/>
            <a:t>How?</a:t>
          </a:r>
          <a:endParaRPr lang="en-US"/>
        </a:p>
      </dgm:t>
    </dgm:pt>
    <dgm:pt modelId="{E1BBCC94-E68C-4D80-9A32-9A5AA18197F2}" type="parTrans" cxnId="{7952F1D6-87A6-4E4E-94BE-E2395F611EE4}">
      <dgm:prSet/>
      <dgm:spPr/>
      <dgm:t>
        <a:bodyPr/>
        <a:lstStyle/>
        <a:p>
          <a:endParaRPr lang="en-US"/>
        </a:p>
      </dgm:t>
    </dgm:pt>
    <dgm:pt modelId="{990E476F-8BA5-4D7E-B91B-853007C9FF74}" type="sibTrans" cxnId="{7952F1D6-87A6-4E4E-94BE-E2395F611EE4}">
      <dgm:prSet/>
      <dgm:spPr/>
      <dgm:t>
        <a:bodyPr/>
        <a:lstStyle/>
        <a:p>
          <a:endParaRPr lang="en-US"/>
        </a:p>
      </dgm:t>
    </dgm:pt>
    <dgm:pt modelId="{11258309-7633-48CF-82A6-B9591CC214A1}" type="pres">
      <dgm:prSet presAssocID="{C71A84DD-A367-41D5-BA08-9DF217D57BB1}" presName="Name0" presStyleCnt="0">
        <dgm:presLayoutVars>
          <dgm:dir/>
          <dgm:resizeHandles val="exact"/>
        </dgm:presLayoutVars>
      </dgm:prSet>
      <dgm:spPr/>
    </dgm:pt>
    <dgm:pt modelId="{5EB90E9C-A3DB-40BB-8657-64ABF8D7AAD4}" type="pres">
      <dgm:prSet presAssocID="{8F9E0C83-3A60-4C33-BD91-31854E5B21A2}" presName="node" presStyleLbl="node1" presStyleIdx="0" presStyleCnt="6">
        <dgm:presLayoutVars>
          <dgm:bulletEnabled val="1"/>
        </dgm:presLayoutVars>
      </dgm:prSet>
      <dgm:spPr/>
    </dgm:pt>
    <dgm:pt modelId="{54E31731-2E93-4D3B-A7D7-69EB66F9AD6A}" type="pres">
      <dgm:prSet presAssocID="{FE0BEBFE-0FFE-4D76-8D93-1E88AC303872}" presName="sibTrans" presStyleLbl="sibTrans1D1" presStyleIdx="0" presStyleCnt="5"/>
      <dgm:spPr/>
    </dgm:pt>
    <dgm:pt modelId="{4332411E-8D02-4DFF-9F10-4EB0A9E1B1FF}" type="pres">
      <dgm:prSet presAssocID="{FE0BEBFE-0FFE-4D76-8D93-1E88AC303872}" presName="connectorText" presStyleLbl="sibTrans1D1" presStyleIdx="0" presStyleCnt="5"/>
      <dgm:spPr/>
    </dgm:pt>
    <dgm:pt modelId="{A712CDD0-7D61-4249-B19C-559F64EF2942}" type="pres">
      <dgm:prSet presAssocID="{F00F1267-B748-4E31-983B-CD772B86A8B5}" presName="node" presStyleLbl="node1" presStyleIdx="1" presStyleCnt="6">
        <dgm:presLayoutVars>
          <dgm:bulletEnabled val="1"/>
        </dgm:presLayoutVars>
      </dgm:prSet>
      <dgm:spPr/>
    </dgm:pt>
    <dgm:pt modelId="{BEF21AE9-6D19-4CED-A400-1A5342DDB0C9}" type="pres">
      <dgm:prSet presAssocID="{A1D4AA27-7D4E-4BA9-96A2-42F82A2E3BAF}" presName="sibTrans" presStyleLbl="sibTrans1D1" presStyleIdx="1" presStyleCnt="5"/>
      <dgm:spPr/>
    </dgm:pt>
    <dgm:pt modelId="{3BF68AB2-E5C0-4E9A-839D-56DD16564F7F}" type="pres">
      <dgm:prSet presAssocID="{A1D4AA27-7D4E-4BA9-96A2-42F82A2E3BAF}" presName="connectorText" presStyleLbl="sibTrans1D1" presStyleIdx="1" presStyleCnt="5"/>
      <dgm:spPr/>
    </dgm:pt>
    <dgm:pt modelId="{8999BC58-3201-44DB-A7D0-21C4DD989817}" type="pres">
      <dgm:prSet presAssocID="{B69C0305-B363-42C1-9748-7A7780AE1587}" presName="node" presStyleLbl="node1" presStyleIdx="2" presStyleCnt="6">
        <dgm:presLayoutVars>
          <dgm:bulletEnabled val="1"/>
        </dgm:presLayoutVars>
      </dgm:prSet>
      <dgm:spPr/>
    </dgm:pt>
    <dgm:pt modelId="{B5B186A7-5E51-4206-8E66-D84681AB4250}" type="pres">
      <dgm:prSet presAssocID="{770207AA-D846-4E61-9020-BF30BA7A2E66}" presName="sibTrans" presStyleLbl="sibTrans1D1" presStyleIdx="2" presStyleCnt="5"/>
      <dgm:spPr/>
    </dgm:pt>
    <dgm:pt modelId="{47FBDB6D-A599-49D4-A1BD-1C55036DD796}" type="pres">
      <dgm:prSet presAssocID="{770207AA-D846-4E61-9020-BF30BA7A2E66}" presName="connectorText" presStyleLbl="sibTrans1D1" presStyleIdx="2" presStyleCnt="5"/>
      <dgm:spPr/>
    </dgm:pt>
    <dgm:pt modelId="{B4BD264B-5393-46C5-94C0-9165FC3D2DC0}" type="pres">
      <dgm:prSet presAssocID="{F81DDC64-D219-4A7E-90DD-026523A24CB3}" presName="node" presStyleLbl="node1" presStyleIdx="3" presStyleCnt="6">
        <dgm:presLayoutVars>
          <dgm:bulletEnabled val="1"/>
        </dgm:presLayoutVars>
      </dgm:prSet>
      <dgm:spPr/>
    </dgm:pt>
    <dgm:pt modelId="{107EDA6B-2031-467E-919A-BD4C1101197C}" type="pres">
      <dgm:prSet presAssocID="{29FFEAE4-7560-4D45-862D-271D216A3C3E}" presName="sibTrans" presStyleLbl="sibTrans1D1" presStyleIdx="3" presStyleCnt="5"/>
      <dgm:spPr/>
    </dgm:pt>
    <dgm:pt modelId="{FE23ACDA-5F6C-4CE7-96CC-6F555755C883}" type="pres">
      <dgm:prSet presAssocID="{29FFEAE4-7560-4D45-862D-271D216A3C3E}" presName="connectorText" presStyleLbl="sibTrans1D1" presStyleIdx="3" presStyleCnt="5"/>
      <dgm:spPr/>
    </dgm:pt>
    <dgm:pt modelId="{8568D48B-29CA-4963-9695-38CFC2AE77E2}" type="pres">
      <dgm:prSet presAssocID="{8ED94AFF-10C0-41F9-A4BF-054A0E833A70}" presName="node" presStyleLbl="node1" presStyleIdx="4" presStyleCnt="6">
        <dgm:presLayoutVars>
          <dgm:bulletEnabled val="1"/>
        </dgm:presLayoutVars>
      </dgm:prSet>
      <dgm:spPr/>
    </dgm:pt>
    <dgm:pt modelId="{13F8D697-8B22-47D7-BB8F-8709A3C9A121}" type="pres">
      <dgm:prSet presAssocID="{C311BD9C-6EE1-45AD-8EA1-1AB6C25D6521}" presName="sibTrans" presStyleLbl="sibTrans1D1" presStyleIdx="4" presStyleCnt="5"/>
      <dgm:spPr/>
    </dgm:pt>
    <dgm:pt modelId="{AAE997A8-59EE-460E-8678-1372C910B3ED}" type="pres">
      <dgm:prSet presAssocID="{C311BD9C-6EE1-45AD-8EA1-1AB6C25D6521}" presName="connectorText" presStyleLbl="sibTrans1D1" presStyleIdx="4" presStyleCnt="5"/>
      <dgm:spPr/>
    </dgm:pt>
    <dgm:pt modelId="{0FD4A62C-BF7E-4949-B527-7F7AAF43EE71}" type="pres">
      <dgm:prSet presAssocID="{E4970E8D-31B2-4299-B1E6-9527F0A2F6F2}" presName="node" presStyleLbl="node1" presStyleIdx="5" presStyleCnt="6">
        <dgm:presLayoutVars>
          <dgm:bulletEnabled val="1"/>
        </dgm:presLayoutVars>
      </dgm:prSet>
      <dgm:spPr/>
    </dgm:pt>
  </dgm:ptLst>
  <dgm:cxnLst>
    <dgm:cxn modelId="{661E2001-6DC0-46FB-995A-7774CA1EE085}" type="presOf" srcId="{C311BD9C-6EE1-45AD-8EA1-1AB6C25D6521}" destId="{13F8D697-8B22-47D7-BB8F-8709A3C9A121}" srcOrd="0" destOrd="0" presId="urn:microsoft.com/office/officeart/2016/7/layout/RepeatingBendingProcessNew"/>
    <dgm:cxn modelId="{F7BA4102-1BAD-4737-8ADC-0C09042309B5}" type="presOf" srcId="{C311BD9C-6EE1-45AD-8EA1-1AB6C25D6521}" destId="{AAE997A8-59EE-460E-8678-1372C910B3ED}" srcOrd="1" destOrd="0" presId="urn:microsoft.com/office/officeart/2016/7/layout/RepeatingBendingProcessNew"/>
    <dgm:cxn modelId="{B22B9C12-106F-4EBE-9D6A-A6162F216532}" srcId="{C71A84DD-A367-41D5-BA08-9DF217D57BB1}" destId="{8ED94AFF-10C0-41F9-A4BF-054A0E833A70}" srcOrd="4" destOrd="0" parTransId="{98F13D4D-C021-4A28-A47F-9449098160E6}" sibTransId="{C311BD9C-6EE1-45AD-8EA1-1AB6C25D6521}"/>
    <dgm:cxn modelId="{681FB116-F559-4C45-845A-6C64DF403360}" type="presOf" srcId="{FE0BEBFE-0FFE-4D76-8D93-1E88AC303872}" destId="{54E31731-2E93-4D3B-A7D7-69EB66F9AD6A}" srcOrd="0" destOrd="0" presId="urn:microsoft.com/office/officeart/2016/7/layout/RepeatingBendingProcessNew"/>
    <dgm:cxn modelId="{E94CEE18-ECE9-495D-8D76-60A35D1EE494}" srcId="{C71A84DD-A367-41D5-BA08-9DF217D57BB1}" destId="{F00F1267-B748-4E31-983B-CD772B86A8B5}" srcOrd="1" destOrd="0" parTransId="{D2601A66-B822-4CFA-AFF5-E04F079AEE1F}" sibTransId="{A1D4AA27-7D4E-4BA9-96A2-42F82A2E3BAF}"/>
    <dgm:cxn modelId="{F2D46423-FC3C-49A3-8D87-0D836B92B053}" type="presOf" srcId="{E4970E8D-31B2-4299-B1E6-9527F0A2F6F2}" destId="{0FD4A62C-BF7E-4949-B527-7F7AAF43EE71}" srcOrd="0" destOrd="0" presId="urn:microsoft.com/office/officeart/2016/7/layout/RepeatingBendingProcessNew"/>
    <dgm:cxn modelId="{635AA925-D0E0-4269-BDD8-97FC30515C6F}" type="presOf" srcId="{8ED94AFF-10C0-41F9-A4BF-054A0E833A70}" destId="{8568D48B-29CA-4963-9695-38CFC2AE77E2}" srcOrd="0" destOrd="0" presId="urn:microsoft.com/office/officeart/2016/7/layout/RepeatingBendingProcessNew"/>
    <dgm:cxn modelId="{1A887F3A-F063-459E-8AFF-AC80EBD57604}" type="presOf" srcId="{770207AA-D846-4E61-9020-BF30BA7A2E66}" destId="{B5B186A7-5E51-4206-8E66-D84681AB4250}" srcOrd="0" destOrd="0" presId="urn:microsoft.com/office/officeart/2016/7/layout/RepeatingBendingProcessNew"/>
    <dgm:cxn modelId="{E805A65C-1E5B-4999-8D7B-4F3D70B74C30}" type="presOf" srcId="{FE0BEBFE-0FFE-4D76-8D93-1E88AC303872}" destId="{4332411E-8D02-4DFF-9F10-4EB0A9E1B1FF}" srcOrd="1" destOrd="0" presId="urn:microsoft.com/office/officeart/2016/7/layout/RepeatingBendingProcessNew"/>
    <dgm:cxn modelId="{A38B1860-CC2E-4FAA-B610-0A06193AE7FE}" type="presOf" srcId="{F00F1267-B748-4E31-983B-CD772B86A8B5}" destId="{A712CDD0-7D61-4249-B19C-559F64EF2942}" srcOrd="0" destOrd="0" presId="urn:microsoft.com/office/officeart/2016/7/layout/RepeatingBendingProcessNew"/>
    <dgm:cxn modelId="{09CC2366-4B22-4E82-A51B-D3C31D1E80EA}" type="presOf" srcId="{29FFEAE4-7560-4D45-862D-271D216A3C3E}" destId="{FE23ACDA-5F6C-4CE7-96CC-6F555755C883}" srcOrd="1" destOrd="0" presId="urn:microsoft.com/office/officeart/2016/7/layout/RepeatingBendingProcessNew"/>
    <dgm:cxn modelId="{5EDB1568-7265-4818-A1F6-F849E1878E5F}" type="presOf" srcId="{A1D4AA27-7D4E-4BA9-96A2-42F82A2E3BAF}" destId="{BEF21AE9-6D19-4CED-A400-1A5342DDB0C9}" srcOrd="0" destOrd="0" presId="urn:microsoft.com/office/officeart/2016/7/layout/RepeatingBendingProcessNew"/>
    <dgm:cxn modelId="{8F92B04B-D1F0-423E-8149-35F47B7AC17A}" type="presOf" srcId="{B69C0305-B363-42C1-9748-7A7780AE1587}" destId="{8999BC58-3201-44DB-A7D0-21C4DD989817}" srcOrd="0" destOrd="0" presId="urn:microsoft.com/office/officeart/2016/7/layout/RepeatingBendingProcessNew"/>
    <dgm:cxn modelId="{3F274E6C-106D-4E6D-BB36-1D894C1D2466}" srcId="{C71A84DD-A367-41D5-BA08-9DF217D57BB1}" destId="{B69C0305-B363-42C1-9748-7A7780AE1587}" srcOrd="2" destOrd="0" parTransId="{7CCF3293-07D4-41C5-ABF0-DD9ABD2FF47C}" sibTransId="{770207AA-D846-4E61-9020-BF30BA7A2E66}"/>
    <dgm:cxn modelId="{A214C57A-F446-412F-83FA-319A6065BF3E}" type="presOf" srcId="{C71A84DD-A367-41D5-BA08-9DF217D57BB1}" destId="{11258309-7633-48CF-82A6-B9591CC214A1}" srcOrd="0" destOrd="0" presId="urn:microsoft.com/office/officeart/2016/7/layout/RepeatingBendingProcessNew"/>
    <dgm:cxn modelId="{5F6D3F9A-B7CA-4DB6-9EAA-F455EB15FBE0}" type="presOf" srcId="{29FFEAE4-7560-4D45-862D-271D216A3C3E}" destId="{107EDA6B-2031-467E-919A-BD4C1101197C}" srcOrd="0" destOrd="0" presId="urn:microsoft.com/office/officeart/2016/7/layout/RepeatingBendingProcessNew"/>
    <dgm:cxn modelId="{01BF34A4-D4A9-4F59-95A1-8DACC8D3F626}" type="presOf" srcId="{770207AA-D846-4E61-9020-BF30BA7A2E66}" destId="{47FBDB6D-A599-49D4-A1BD-1C55036DD796}" srcOrd="1" destOrd="0" presId="urn:microsoft.com/office/officeart/2016/7/layout/RepeatingBendingProcessNew"/>
    <dgm:cxn modelId="{8740BCB8-5987-4EDD-BAAB-290C9BA090D7}" srcId="{C71A84DD-A367-41D5-BA08-9DF217D57BB1}" destId="{8F9E0C83-3A60-4C33-BD91-31854E5B21A2}" srcOrd="0" destOrd="0" parTransId="{202B0B96-F958-4F25-BF07-1D9B6B006D6B}" sibTransId="{FE0BEBFE-0FFE-4D76-8D93-1E88AC303872}"/>
    <dgm:cxn modelId="{0B2DB3CE-029F-48BA-8F6B-BADA73A7D43D}" type="presOf" srcId="{8F9E0C83-3A60-4C33-BD91-31854E5B21A2}" destId="{5EB90E9C-A3DB-40BB-8657-64ABF8D7AAD4}" srcOrd="0" destOrd="0" presId="urn:microsoft.com/office/officeart/2016/7/layout/RepeatingBendingProcessNew"/>
    <dgm:cxn modelId="{1EEDFFCF-B973-4689-8999-D22D2AE3D699}" type="presOf" srcId="{A1D4AA27-7D4E-4BA9-96A2-42F82A2E3BAF}" destId="{3BF68AB2-E5C0-4E9A-839D-56DD16564F7F}" srcOrd="1" destOrd="0" presId="urn:microsoft.com/office/officeart/2016/7/layout/RepeatingBendingProcessNew"/>
    <dgm:cxn modelId="{7952F1D6-87A6-4E4E-94BE-E2395F611EE4}" srcId="{C71A84DD-A367-41D5-BA08-9DF217D57BB1}" destId="{E4970E8D-31B2-4299-B1E6-9527F0A2F6F2}" srcOrd="5" destOrd="0" parTransId="{E1BBCC94-E68C-4D80-9A32-9A5AA18197F2}" sibTransId="{990E476F-8BA5-4D7E-B91B-853007C9FF74}"/>
    <dgm:cxn modelId="{64B8E2FC-A7A8-47B2-95BE-CE27C40E2BB1}" srcId="{C71A84DD-A367-41D5-BA08-9DF217D57BB1}" destId="{F81DDC64-D219-4A7E-90DD-026523A24CB3}" srcOrd="3" destOrd="0" parTransId="{548F9C14-F543-4F8C-B033-126A264783E8}" sibTransId="{29FFEAE4-7560-4D45-862D-271D216A3C3E}"/>
    <dgm:cxn modelId="{D12535FE-B39B-42A5-97B3-7D9308DB0AE1}" type="presOf" srcId="{F81DDC64-D219-4A7E-90DD-026523A24CB3}" destId="{B4BD264B-5393-46C5-94C0-9165FC3D2DC0}" srcOrd="0" destOrd="0" presId="urn:microsoft.com/office/officeart/2016/7/layout/RepeatingBendingProcessNew"/>
    <dgm:cxn modelId="{AF890E23-4898-434A-9CA1-66AAEC416984}" type="presParOf" srcId="{11258309-7633-48CF-82A6-B9591CC214A1}" destId="{5EB90E9C-A3DB-40BB-8657-64ABF8D7AAD4}" srcOrd="0" destOrd="0" presId="urn:microsoft.com/office/officeart/2016/7/layout/RepeatingBendingProcessNew"/>
    <dgm:cxn modelId="{A9D4E18D-B6EA-4C63-9696-E92416629E30}" type="presParOf" srcId="{11258309-7633-48CF-82A6-B9591CC214A1}" destId="{54E31731-2E93-4D3B-A7D7-69EB66F9AD6A}" srcOrd="1" destOrd="0" presId="urn:microsoft.com/office/officeart/2016/7/layout/RepeatingBendingProcessNew"/>
    <dgm:cxn modelId="{BCAB58FD-73FC-4DC4-B80F-601EC28FFA15}" type="presParOf" srcId="{54E31731-2E93-4D3B-A7D7-69EB66F9AD6A}" destId="{4332411E-8D02-4DFF-9F10-4EB0A9E1B1FF}" srcOrd="0" destOrd="0" presId="urn:microsoft.com/office/officeart/2016/7/layout/RepeatingBendingProcessNew"/>
    <dgm:cxn modelId="{9D84B50A-AB2A-4B31-980B-44D763FCD00D}" type="presParOf" srcId="{11258309-7633-48CF-82A6-B9591CC214A1}" destId="{A712CDD0-7D61-4249-B19C-559F64EF2942}" srcOrd="2" destOrd="0" presId="urn:microsoft.com/office/officeart/2016/7/layout/RepeatingBendingProcessNew"/>
    <dgm:cxn modelId="{1BEDD910-DE92-4DF7-9EE8-F9EDB75DA5B5}" type="presParOf" srcId="{11258309-7633-48CF-82A6-B9591CC214A1}" destId="{BEF21AE9-6D19-4CED-A400-1A5342DDB0C9}" srcOrd="3" destOrd="0" presId="urn:microsoft.com/office/officeart/2016/7/layout/RepeatingBendingProcessNew"/>
    <dgm:cxn modelId="{6AC37B85-E64C-49FA-AF51-10748769E7DF}" type="presParOf" srcId="{BEF21AE9-6D19-4CED-A400-1A5342DDB0C9}" destId="{3BF68AB2-E5C0-4E9A-839D-56DD16564F7F}" srcOrd="0" destOrd="0" presId="urn:microsoft.com/office/officeart/2016/7/layout/RepeatingBendingProcessNew"/>
    <dgm:cxn modelId="{87EFE983-A6AB-42F4-9753-E7D8C32D2509}" type="presParOf" srcId="{11258309-7633-48CF-82A6-B9591CC214A1}" destId="{8999BC58-3201-44DB-A7D0-21C4DD989817}" srcOrd="4" destOrd="0" presId="urn:microsoft.com/office/officeart/2016/7/layout/RepeatingBendingProcessNew"/>
    <dgm:cxn modelId="{3997FD56-6D69-4064-BF1E-E04FF8B8CBF3}" type="presParOf" srcId="{11258309-7633-48CF-82A6-B9591CC214A1}" destId="{B5B186A7-5E51-4206-8E66-D84681AB4250}" srcOrd="5" destOrd="0" presId="urn:microsoft.com/office/officeart/2016/7/layout/RepeatingBendingProcessNew"/>
    <dgm:cxn modelId="{95BF9944-41EA-49C1-B13E-4BBD0DEB310B}" type="presParOf" srcId="{B5B186A7-5E51-4206-8E66-D84681AB4250}" destId="{47FBDB6D-A599-49D4-A1BD-1C55036DD796}" srcOrd="0" destOrd="0" presId="urn:microsoft.com/office/officeart/2016/7/layout/RepeatingBendingProcessNew"/>
    <dgm:cxn modelId="{2269A20D-FB25-4AA9-9239-48380E895A75}" type="presParOf" srcId="{11258309-7633-48CF-82A6-B9591CC214A1}" destId="{B4BD264B-5393-46C5-94C0-9165FC3D2DC0}" srcOrd="6" destOrd="0" presId="urn:microsoft.com/office/officeart/2016/7/layout/RepeatingBendingProcessNew"/>
    <dgm:cxn modelId="{91EFED28-4145-4E17-93C4-F7CD87A3BBB0}" type="presParOf" srcId="{11258309-7633-48CF-82A6-B9591CC214A1}" destId="{107EDA6B-2031-467E-919A-BD4C1101197C}" srcOrd="7" destOrd="0" presId="urn:microsoft.com/office/officeart/2016/7/layout/RepeatingBendingProcessNew"/>
    <dgm:cxn modelId="{3A5EE32D-1BC0-4FD8-9497-404D4CA968F0}" type="presParOf" srcId="{107EDA6B-2031-467E-919A-BD4C1101197C}" destId="{FE23ACDA-5F6C-4CE7-96CC-6F555755C883}" srcOrd="0" destOrd="0" presId="urn:microsoft.com/office/officeart/2016/7/layout/RepeatingBendingProcessNew"/>
    <dgm:cxn modelId="{AA29B1B0-3782-4C86-98C9-E539FFF1C4D7}" type="presParOf" srcId="{11258309-7633-48CF-82A6-B9591CC214A1}" destId="{8568D48B-29CA-4963-9695-38CFC2AE77E2}" srcOrd="8" destOrd="0" presId="urn:microsoft.com/office/officeart/2016/7/layout/RepeatingBendingProcessNew"/>
    <dgm:cxn modelId="{33C069E1-F233-4216-BBEA-144BF6B72D39}" type="presParOf" srcId="{11258309-7633-48CF-82A6-B9591CC214A1}" destId="{13F8D697-8B22-47D7-BB8F-8709A3C9A121}" srcOrd="9" destOrd="0" presId="urn:microsoft.com/office/officeart/2016/7/layout/RepeatingBendingProcessNew"/>
    <dgm:cxn modelId="{D9922224-E441-4D77-84FC-C4B3DA6D6DDF}" type="presParOf" srcId="{13F8D697-8B22-47D7-BB8F-8709A3C9A121}" destId="{AAE997A8-59EE-460E-8678-1372C910B3ED}" srcOrd="0" destOrd="0" presId="urn:microsoft.com/office/officeart/2016/7/layout/RepeatingBendingProcessNew"/>
    <dgm:cxn modelId="{E1A81B96-DFC5-4F82-ADB8-CEAF6FB8F323}" type="presParOf" srcId="{11258309-7633-48CF-82A6-B9591CC214A1}" destId="{0FD4A62C-BF7E-4949-B527-7F7AAF43EE71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C2B101-7F72-48EF-B8F7-7E68BDC4F5E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B2F712D-CD41-4ACD-9565-4D7606045FB1}">
      <dgm:prSet/>
      <dgm:spPr/>
      <dgm:t>
        <a:bodyPr/>
        <a:lstStyle/>
        <a:p>
          <a:r>
            <a:rPr lang="fr-CA" b="1" dirty="0"/>
            <a:t>General topic: </a:t>
          </a:r>
          <a:r>
            <a:rPr lang="fr-CA" dirty="0" err="1"/>
            <a:t>Women</a:t>
          </a:r>
          <a:r>
            <a:rPr lang="fr-CA" dirty="0"/>
            <a:t>, islam, </a:t>
          </a:r>
          <a:r>
            <a:rPr lang="fr-CA" dirty="0" err="1"/>
            <a:t>clothing</a:t>
          </a:r>
          <a:endParaRPr lang="en-US" dirty="0"/>
        </a:p>
      </dgm:t>
    </dgm:pt>
    <dgm:pt modelId="{8DE6D149-E8A7-44D5-893B-9A0C3CBD41E4}" type="parTrans" cxnId="{707ED958-7C4B-4586-868C-529FBF642093}">
      <dgm:prSet/>
      <dgm:spPr/>
      <dgm:t>
        <a:bodyPr/>
        <a:lstStyle/>
        <a:p>
          <a:endParaRPr lang="en-US"/>
        </a:p>
      </dgm:t>
    </dgm:pt>
    <dgm:pt modelId="{7E75F024-0ED6-4AF3-B769-917B0CDC6698}" type="sibTrans" cxnId="{707ED958-7C4B-4586-868C-529FBF642093}">
      <dgm:prSet/>
      <dgm:spPr/>
      <dgm:t>
        <a:bodyPr/>
        <a:lstStyle/>
        <a:p>
          <a:endParaRPr lang="en-US"/>
        </a:p>
      </dgm:t>
    </dgm:pt>
    <dgm:pt modelId="{D3369318-681C-4EB5-8183-CFFA28C4C99C}">
      <dgm:prSet/>
      <dgm:spPr/>
      <dgm:t>
        <a:bodyPr/>
        <a:lstStyle/>
        <a:p>
          <a:r>
            <a:rPr lang="fr-CA" b="1" dirty="0" err="1"/>
            <a:t>What</a:t>
          </a:r>
          <a:r>
            <a:rPr lang="fr-CA" b="1" dirty="0"/>
            <a:t>? </a:t>
          </a:r>
          <a:r>
            <a:rPr lang="fr-CA" dirty="0" err="1"/>
            <a:t>Women’s</a:t>
          </a:r>
          <a:r>
            <a:rPr lang="fr-CA" dirty="0"/>
            <a:t> </a:t>
          </a:r>
          <a:r>
            <a:rPr lang="fr-CA" dirty="0" err="1"/>
            <a:t>clothing</a:t>
          </a:r>
          <a:r>
            <a:rPr lang="fr-CA" dirty="0"/>
            <a:t> </a:t>
          </a:r>
          <a:r>
            <a:rPr lang="fr-CA" dirty="0" err="1"/>
            <a:t>policing</a:t>
          </a:r>
          <a:r>
            <a:rPr lang="fr-CA" dirty="0"/>
            <a:t> </a:t>
          </a:r>
          <a:endParaRPr lang="en-US" dirty="0"/>
        </a:p>
      </dgm:t>
    </dgm:pt>
    <dgm:pt modelId="{17A2739A-F802-4A46-A6A3-90002367E764}" type="parTrans" cxnId="{E32D40B3-C303-4C5D-A7C7-F2BA9CA12EC2}">
      <dgm:prSet/>
      <dgm:spPr/>
      <dgm:t>
        <a:bodyPr/>
        <a:lstStyle/>
        <a:p>
          <a:endParaRPr lang="en-US"/>
        </a:p>
      </dgm:t>
    </dgm:pt>
    <dgm:pt modelId="{C6BF06E6-ECB2-455A-8DBB-269F5ABFF601}" type="sibTrans" cxnId="{E32D40B3-C303-4C5D-A7C7-F2BA9CA12EC2}">
      <dgm:prSet/>
      <dgm:spPr/>
      <dgm:t>
        <a:bodyPr/>
        <a:lstStyle/>
        <a:p>
          <a:endParaRPr lang="en-US"/>
        </a:p>
      </dgm:t>
    </dgm:pt>
    <dgm:pt modelId="{10C85248-E536-49A6-8A5F-0864FB607D43}">
      <dgm:prSet/>
      <dgm:spPr/>
      <dgm:t>
        <a:bodyPr/>
        <a:lstStyle/>
        <a:p>
          <a:r>
            <a:rPr lang="fr-CA" b="1" dirty="0" err="1"/>
            <a:t>Who</a:t>
          </a:r>
          <a:r>
            <a:rPr lang="fr-CA" b="1" dirty="0"/>
            <a:t>? </a:t>
          </a:r>
          <a:r>
            <a:rPr lang="fr-CA" dirty="0" err="1"/>
            <a:t>Adult</a:t>
          </a:r>
          <a:r>
            <a:rPr lang="fr-CA" dirty="0"/>
            <a:t> </a:t>
          </a:r>
          <a:r>
            <a:rPr lang="fr-CA" dirty="0" err="1"/>
            <a:t>women</a:t>
          </a:r>
          <a:endParaRPr lang="en-US" dirty="0"/>
        </a:p>
      </dgm:t>
    </dgm:pt>
    <dgm:pt modelId="{21753EC0-1514-4833-AAEB-9E4568E30134}" type="parTrans" cxnId="{937F6511-FAD2-4C94-A1EB-FF0582019271}">
      <dgm:prSet/>
      <dgm:spPr/>
      <dgm:t>
        <a:bodyPr/>
        <a:lstStyle/>
        <a:p>
          <a:endParaRPr lang="en-US"/>
        </a:p>
      </dgm:t>
    </dgm:pt>
    <dgm:pt modelId="{4BCA94A2-673E-43A1-83F4-B729CB1161F8}" type="sibTrans" cxnId="{937F6511-FAD2-4C94-A1EB-FF0582019271}">
      <dgm:prSet/>
      <dgm:spPr/>
      <dgm:t>
        <a:bodyPr/>
        <a:lstStyle/>
        <a:p>
          <a:endParaRPr lang="en-US"/>
        </a:p>
      </dgm:t>
    </dgm:pt>
    <dgm:pt modelId="{2F40BC66-D1C8-44A1-8101-D388DABCA474}">
      <dgm:prSet/>
      <dgm:spPr/>
      <dgm:t>
        <a:bodyPr/>
        <a:lstStyle/>
        <a:p>
          <a:r>
            <a:rPr lang="en-CA" b="1" dirty="0"/>
            <a:t>When? </a:t>
          </a:r>
          <a:r>
            <a:rPr lang="en-CA" dirty="0"/>
            <a:t>21</a:t>
          </a:r>
          <a:r>
            <a:rPr lang="en-CA" baseline="30000" dirty="0"/>
            <a:t>st</a:t>
          </a:r>
          <a:r>
            <a:rPr lang="en-CA" dirty="0"/>
            <a:t> century</a:t>
          </a:r>
          <a:endParaRPr lang="en-US" dirty="0"/>
        </a:p>
      </dgm:t>
    </dgm:pt>
    <dgm:pt modelId="{B8E71739-3591-49AF-87AD-ABFF247DE1C4}" type="parTrans" cxnId="{1F87B69C-D69E-49FA-B141-905D1D7EB256}">
      <dgm:prSet/>
      <dgm:spPr/>
      <dgm:t>
        <a:bodyPr/>
        <a:lstStyle/>
        <a:p>
          <a:endParaRPr lang="en-US"/>
        </a:p>
      </dgm:t>
    </dgm:pt>
    <dgm:pt modelId="{9B341D40-6922-4A4E-BE40-2356DC5158B8}" type="sibTrans" cxnId="{1F87B69C-D69E-49FA-B141-905D1D7EB256}">
      <dgm:prSet/>
      <dgm:spPr/>
      <dgm:t>
        <a:bodyPr/>
        <a:lstStyle/>
        <a:p>
          <a:endParaRPr lang="en-US"/>
        </a:p>
      </dgm:t>
    </dgm:pt>
    <dgm:pt modelId="{EC7CB36D-36A1-42C9-85CF-D477FAAEAB9E}">
      <dgm:prSet/>
      <dgm:spPr/>
      <dgm:t>
        <a:bodyPr/>
        <a:lstStyle/>
        <a:p>
          <a:r>
            <a:rPr lang="en-CA" b="1" dirty="0"/>
            <a:t>Where? </a:t>
          </a:r>
          <a:r>
            <a:rPr lang="en-CA" dirty="0"/>
            <a:t>France</a:t>
          </a:r>
          <a:endParaRPr lang="en-US" dirty="0"/>
        </a:p>
      </dgm:t>
    </dgm:pt>
    <dgm:pt modelId="{F4BEF488-CA57-4784-807A-1346368A4F0A}" type="parTrans" cxnId="{437B0264-1B27-41A0-B2F8-5921E52CD380}">
      <dgm:prSet/>
      <dgm:spPr/>
      <dgm:t>
        <a:bodyPr/>
        <a:lstStyle/>
        <a:p>
          <a:endParaRPr lang="en-US"/>
        </a:p>
      </dgm:t>
    </dgm:pt>
    <dgm:pt modelId="{C87014EB-D503-44BC-8201-A21748C0CECA}" type="sibTrans" cxnId="{437B0264-1B27-41A0-B2F8-5921E52CD380}">
      <dgm:prSet/>
      <dgm:spPr/>
      <dgm:t>
        <a:bodyPr/>
        <a:lstStyle/>
        <a:p>
          <a:endParaRPr lang="en-US"/>
        </a:p>
      </dgm:t>
    </dgm:pt>
    <dgm:pt modelId="{1668F1FD-9323-4211-A18B-E622751A08D7}">
      <dgm:prSet/>
      <dgm:spPr/>
      <dgm:t>
        <a:bodyPr/>
        <a:lstStyle/>
        <a:p>
          <a:r>
            <a:rPr lang="en-CA" b="1" dirty="0"/>
            <a:t>Why? </a:t>
          </a:r>
          <a:r>
            <a:rPr lang="en-CA" dirty="0"/>
            <a:t>Political motivation</a:t>
          </a:r>
          <a:endParaRPr lang="en-US" dirty="0"/>
        </a:p>
      </dgm:t>
    </dgm:pt>
    <dgm:pt modelId="{8DB3B278-66FF-433C-8D4B-1C58195C62EE}" type="parTrans" cxnId="{551EA4B6-C961-482B-AB35-0B06A154BC08}">
      <dgm:prSet/>
      <dgm:spPr/>
      <dgm:t>
        <a:bodyPr/>
        <a:lstStyle/>
        <a:p>
          <a:endParaRPr lang="en-US"/>
        </a:p>
      </dgm:t>
    </dgm:pt>
    <dgm:pt modelId="{D430DE78-7D36-4834-ACFC-F171A12317C5}" type="sibTrans" cxnId="{551EA4B6-C961-482B-AB35-0B06A154BC08}">
      <dgm:prSet/>
      <dgm:spPr/>
      <dgm:t>
        <a:bodyPr/>
        <a:lstStyle/>
        <a:p>
          <a:endParaRPr lang="en-US"/>
        </a:p>
      </dgm:t>
    </dgm:pt>
    <dgm:pt modelId="{08F65991-3C41-4B32-AE7B-E08C1EB06E22}">
      <dgm:prSet/>
      <dgm:spPr/>
      <dgm:t>
        <a:bodyPr/>
        <a:lstStyle/>
        <a:p>
          <a:r>
            <a:rPr lang="en-CA" b="1" dirty="0"/>
            <a:t>How? </a:t>
          </a:r>
          <a:r>
            <a:rPr lang="en-CA" dirty="0"/>
            <a:t>Legal aspects</a:t>
          </a:r>
          <a:endParaRPr lang="en-US" dirty="0"/>
        </a:p>
      </dgm:t>
    </dgm:pt>
    <dgm:pt modelId="{E2512860-98B9-495D-996D-D8A67831B923}" type="parTrans" cxnId="{ADE9C4E1-1DE4-4AF0-998D-D7E573F0615F}">
      <dgm:prSet/>
      <dgm:spPr/>
      <dgm:t>
        <a:bodyPr/>
        <a:lstStyle/>
        <a:p>
          <a:endParaRPr lang="en-US"/>
        </a:p>
      </dgm:t>
    </dgm:pt>
    <dgm:pt modelId="{82E58835-CEF2-400C-829B-96231DF0943C}" type="sibTrans" cxnId="{ADE9C4E1-1DE4-4AF0-998D-D7E573F0615F}">
      <dgm:prSet/>
      <dgm:spPr/>
      <dgm:t>
        <a:bodyPr/>
        <a:lstStyle/>
        <a:p>
          <a:endParaRPr lang="en-US"/>
        </a:p>
      </dgm:t>
    </dgm:pt>
    <dgm:pt modelId="{DB8107BF-0DA3-4E7C-B363-3DA6DE3F1998}" type="pres">
      <dgm:prSet presAssocID="{5AC2B101-7F72-48EF-B8F7-7E68BDC4F5E7}" presName="vert0" presStyleCnt="0">
        <dgm:presLayoutVars>
          <dgm:dir/>
          <dgm:animOne val="branch"/>
          <dgm:animLvl val="lvl"/>
        </dgm:presLayoutVars>
      </dgm:prSet>
      <dgm:spPr/>
    </dgm:pt>
    <dgm:pt modelId="{4E531009-60B9-406D-BB7C-DE487E994CF5}" type="pres">
      <dgm:prSet presAssocID="{8B2F712D-CD41-4ACD-9565-4D7606045FB1}" presName="thickLine" presStyleLbl="alignNode1" presStyleIdx="0" presStyleCnt="7"/>
      <dgm:spPr/>
    </dgm:pt>
    <dgm:pt modelId="{A7D0F7BA-16F2-4ABE-90B5-56595A4493B2}" type="pres">
      <dgm:prSet presAssocID="{8B2F712D-CD41-4ACD-9565-4D7606045FB1}" presName="horz1" presStyleCnt="0"/>
      <dgm:spPr/>
    </dgm:pt>
    <dgm:pt modelId="{3C5BCFD7-6D39-45F9-96D7-A726C885069E}" type="pres">
      <dgm:prSet presAssocID="{8B2F712D-CD41-4ACD-9565-4D7606045FB1}" presName="tx1" presStyleLbl="revTx" presStyleIdx="0" presStyleCnt="7"/>
      <dgm:spPr/>
    </dgm:pt>
    <dgm:pt modelId="{01001E20-7B56-4F5E-9351-38A3E73834DF}" type="pres">
      <dgm:prSet presAssocID="{8B2F712D-CD41-4ACD-9565-4D7606045FB1}" presName="vert1" presStyleCnt="0"/>
      <dgm:spPr/>
    </dgm:pt>
    <dgm:pt modelId="{A24A5852-16EF-4EED-842C-6D6D04DE54E7}" type="pres">
      <dgm:prSet presAssocID="{D3369318-681C-4EB5-8183-CFFA28C4C99C}" presName="thickLine" presStyleLbl="alignNode1" presStyleIdx="1" presStyleCnt="7"/>
      <dgm:spPr/>
    </dgm:pt>
    <dgm:pt modelId="{7D4353A8-6EED-4747-80DB-A36045638D73}" type="pres">
      <dgm:prSet presAssocID="{D3369318-681C-4EB5-8183-CFFA28C4C99C}" presName="horz1" presStyleCnt="0"/>
      <dgm:spPr/>
    </dgm:pt>
    <dgm:pt modelId="{FC238975-FC8D-492D-A5AA-29939CA308F9}" type="pres">
      <dgm:prSet presAssocID="{D3369318-681C-4EB5-8183-CFFA28C4C99C}" presName="tx1" presStyleLbl="revTx" presStyleIdx="1" presStyleCnt="7"/>
      <dgm:spPr/>
    </dgm:pt>
    <dgm:pt modelId="{571396C0-FA4A-407F-AAE0-D6A4391EC115}" type="pres">
      <dgm:prSet presAssocID="{D3369318-681C-4EB5-8183-CFFA28C4C99C}" presName="vert1" presStyleCnt="0"/>
      <dgm:spPr/>
    </dgm:pt>
    <dgm:pt modelId="{A5B50FCF-BB7C-4F14-8BC5-E5C9F56825B3}" type="pres">
      <dgm:prSet presAssocID="{10C85248-E536-49A6-8A5F-0864FB607D43}" presName="thickLine" presStyleLbl="alignNode1" presStyleIdx="2" presStyleCnt="7"/>
      <dgm:spPr/>
    </dgm:pt>
    <dgm:pt modelId="{0654DDCC-FBB5-4CE1-B971-14859BC8F3D5}" type="pres">
      <dgm:prSet presAssocID="{10C85248-E536-49A6-8A5F-0864FB607D43}" presName="horz1" presStyleCnt="0"/>
      <dgm:spPr/>
    </dgm:pt>
    <dgm:pt modelId="{C684F8C3-42C9-4435-8686-09D2EBA7B1EB}" type="pres">
      <dgm:prSet presAssocID="{10C85248-E536-49A6-8A5F-0864FB607D43}" presName="tx1" presStyleLbl="revTx" presStyleIdx="2" presStyleCnt="7"/>
      <dgm:spPr/>
    </dgm:pt>
    <dgm:pt modelId="{C978212C-5914-4256-8B2C-83151BD4101E}" type="pres">
      <dgm:prSet presAssocID="{10C85248-E536-49A6-8A5F-0864FB607D43}" presName="vert1" presStyleCnt="0"/>
      <dgm:spPr/>
    </dgm:pt>
    <dgm:pt modelId="{FA7E9EC8-4141-47C1-9DE5-05229C930544}" type="pres">
      <dgm:prSet presAssocID="{2F40BC66-D1C8-44A1-8101-D388DABCA474}" presName="thickLine" presStyleLbl="alignNode1" presStyleIdx="3" presStyleCnt="7"/>
      <dgm:spPr/>
    </dgm:pt>
    <dgm:pt modelId="{ECDA0B6C-0FDA-48AE-A348-5B71FA539728}" type="pres">
      <dgm:prSet presAssocID="{2F40BC66-D1C8-44A1-8101-D388DABCA474}" presName="horz1" presStyleCnt="0"/>
      <dgm:spPr/>
    </dgm:pt>
    <dgm:pt modelId="{A7F31FF8-9F35-4261-BF8C-C2B370D538C0}" type="pres">
      <dgm:prSet presAssocID="{2F40BC66-D1C8-44A1-8101-D388DABCA474}" presName="tx1" presStyleLbl="revTx" presStyleIdx="3" presStyleCnt="7"/>
      <dgm:spPr/>
    </dgm:pt>
    <dgm:pt modelId="{ED4014B4-D539-47EE-859B-462961D34BFF}" type="pres">
      <dgm:prSet presAssocID="{2F40BC66-D1C8-44A1-8101-D388DABCA474}" presName="vert1" presStyleCnt="0"/>
      <dgm:spPr/>
    </dgm:pt>
    <dgm:pt modelId="{95FE63D2-6614-412F-8855-FE7478A48E5F}" type="pres">
      <dgm:prSet presAssocID="{EC7CB36D-36A1-42C9-85CF-D477FAAEAB9E}" presName="thickLine" presStyleLbl="alignNode1" presStyleIdx="4" presStyleCnt="7"/>
      <dgm:spPr/>
    </dgm:pt>
    <dgm:pt modelId="{CC2476CD-DAA7-46C4-95F1-3A607E3927DC}" type="pres">
      <dgm:prSet presAssocID="{EC7CB36D-36A1-42C9-85CF-D477FAAEAB9E}" presName="horz1" presStyleCnt="0"/>
      <dgm:spPr/>
    </dgm:pt>
    <dgm:pt modelId="{BD948B72-7521-4F45-B64B-0984D1E53322}" type="pres">
      <dgm:prSet presAssocID="{EC7CB36D-36A1-42C9-85CF-D477FAAEAB9E}" presName="tx1" presStyleLbl="revTx" presStyleIdx="4" presStyleCnt="7"/>
      <dgm:spPr/>
    </dgm:pt>
    <dgm:pt modelId="{A7E33C42-BD3C-4EC2-8DF8-6EB5EB10391E}" type="pres">
      <dgm:prSet presAssocID="{EC7CB36D-36A1-42C9-85CF-D477FAAEAB9E}" presName="vert1" presStyleCnt="0"/>
      <dgm:spPr/>
    </dgm:pt>
    <dgm:pt modelId="{1644C0BC-7EF0-4383-AAB2-2C905231C9EE}" type="pres">
      <dgm:prSet presAssocID="{1668F1FD-9323-4211-A18B-E622751A08D7}" presName="thickLine" presStyleLbl="alignNode1" presStyleIdx="5" presStyleCnt="7"/>
      <dgm:spPr/>
    </dgm:pt>
    <dgm:pt modelId="{657DD842-1DDE-42C9-A555-BC65E89C7F35}" type="pres">
      <dgm:prSet presAssocID="{1668F1FD-9323-4211-A18B-E622751A08D7}" presName="horz1" presStyleCnt="0"/>
      <dgm:spPr/>
    </dgm:pt>
    <dgm:pt modelId="{740F779B-9BC9-411C-BE4F-6AD162663E2A}" type="pres">
      <dgm:prSet presAssocID="{1668F1FD-9323-4211-A18B-E622751A08D7}" presName="tx1" presStyleLbl="revTx" presStyleIdx="5" presStyleCnt="7"/>
      <dgm:spPr/>
    </dgm:pt>
    <dgm:pt modelId="{5E606B69-B278-4CB2-B230-599155F26A02}" type="pres">
      <dgm:prSet presAssocID="{1668F1FD-9323-4211-A18B-E622751A08D7}" presName="vert1" presStyleCnt="0"/>
      <dgm:spPr/>
    </dgm:pt>
    <dgm:pt modelId="{44390D89-DD74-4C47-A62B-E912504BC7A7}" type="pres">
      <dgm:prSet presAssocID="{08F65991-3C41-4B32-AE7B-E08C1EB06E22}" presName="thickLine" presStyleLbl="alignNode1" presStyleIdx="6" presStyleCnt="7"/>
      <dgm:spPr/>
    </dgm:pt>
    <dgm:pt modelId="{1A8F2BE9-D4CB-46A0-8E48-C94EF24C055B}" type="pres">
      <dgm:prSet presAssocID="{08F65991-3C41-4B32-AE7B-E08C1EB06E22}" presName="horz1" presStyleCnt="0"/>
      <dgm:spPr/>
    </dgm:pt>
    <dgm:pt modelId="{16F2BEEF-9426-4E47-BB15-2192038C208D}" type="pres">
      <dgm:prSet presAssocID="{08F65991-3C41-4B32-AE7B-E08C1EB06E22}" presName="tx1" presStyleLbl="revTx" presStyleIdx="6" presStyleCnt="7"/>
      <dgm:spPr/>
    </dgm:pt>
    <dgm:pt modelId="{B767D862-C0EA-4323-B584-5E8AC9CEF981}" type="pres">
      <dgm:prSet presAssocID="{08F65991-3C41-4B32-AE7B-E08C1EB06E22}" presName="vert1" presStyleCnt="0"/>
      <dgm:spPr/>
    </dgm:pt>
  </dgm:ptLst>
  <dgm:cxnLst>
    <dgm:cxn modelId="{937F6511-FAD2-4C94-A1EB-FF0582019271}" srcId="{5AC2B101-7F72-48EF-B8F7-7E68BDC4F5E7}" destId="{10C85248-E536-49A6-8A5F-0864FB607D43}" srcOrd="2" destOrd="0" parTransId="{21753EC0-1514-4833-AAEB-9E4568E30134}" sibTransId="{4BCA94A2-673E-43A1-83F4-B729CB1161F8}"/>
    <dgm:cxn modelId="{F6844622-7F39-49B0-898E-0475082A2DF4}" type="presOf" srcId="{1668F1FD-9323-4211-A18B-E622751A08D7}" destId="{740F779B-9BC9-411C-BE4F-6AD162663E2A}" srcOrd="0" destOrd="0" presId="urn:microsoft.com/office/officeart/2008/layout/LinedList"/>
    <dgm:cxn modelId="{2AC2BC26-F8FF-40AD-92F5-9502D2B3A967}" type="presOf" srcId="{2F40BC66-D1C8-44A1-8101-D388DABCA474}" destId="{A7F31FF8-9F35-4261-BF8C-C2B370D538C0}" srcOrd="0" destOrd="0" presId="urn:microsoft.com/office/officeart/2008/layout/LinedList"/>
    <dgm:cxn modelId="{437B0264-1B27-41A0-B2F8-5921E52CD380}" srcId="{5AC2B101-7F72-48EF-B8F7-7E68BDC4F5E7}" destId="{EC7CB36D-36A1-42C9-85CF-D477FAAEAB9E}" srcOrd="4" destOrd="0" parTransId="{F4BEF488-CA57-4784-807A-1346368A4F0A}" sibTransId="{C87014EB-D503-44BC-8201-A21748C0CECA}"/>
    <dgm:cxn modelId="{41E14A49-C1C0-4D9F-AF51-4E4BF8248960}" type="presOf" srcId="{8B2F712D-CD41-4ACD-9565-4D7606045FB1}" destId="{3C5BCFD7-6D39-45F9-96D7-A726C885069E}" srcOrd="0" destOrd="0" presId="urn:microsoft.com/office/officeart/2008/layout/LinedList"/>
    <dgm:cxn modelId="{707ED958-7C4B-4586-868C-529FBF642093}" srcId="{5AC2B101-7F72-48EF-B8F7-7E68BDC4F5E7}" destId="{8B2F712D-CD41-4ACD-9565-4D7606045FB1}" srcOrd="0" destOrd="0" parTransId="{8DE6D149-E8A7-44D5-893B-9A0C3CBD41E4}" sibTransId="{7E75F024-0ED6-4AF3-B769-917B0CDC6698}"/>
    <dgm:cxn modelId="{6FCEE894-EAC6-4FDB-9DD5-462352804DC3}" type="presOf" srcId="{08F65991-3C41-4B32-AE7B-E08C1EB06E22}" destId="{16F2BEEF-9426-4E47-BB15-2192038C208D}" srcOrd="0" destOrd="0" presId="urn:microsoft.com/office/officeart/2008/layout/LinedList"/>
    <dgm:cxn modelId="{1F87B69C-D69E-49FA-B141-905D1D7EB256}" srcId="{5AC2B101-7F72-48EF-B8F7-7E68BDC4F5E7}" destId="{2F40BC66-D1C8-44A1-8101-D388DABCA474}" srcOrd="3" destOrd="0" parTransId="{B8E71739-3591-49AF-87AD-ABFF247DE1C4}" sibTransId="{9B341D40-6922-4A4E-BE40-2356DC5158B8}"/>
    <dgm:cxn modelId="{E32D40B3-C303-4C5D-A7C7-F2BA9CA12EC2}" srcId="{5AC2B101-7F72-48EF-B8F7-7E68BDC4F5E7}" destId="{D3369318-681C-4EB5-8183-CFFA28C4C99C}" srcOrd="1" destOrd="0" parTransId="{17A2739A-F802-4A46-A6A3-90002367E764}" sibTransId="{C6BF06E6-ECB2-455A-8DBB-269F5ABFF601}"/>
    <dgm:cxn modelId="{551EA4B6-C961-482B-AB35-0B06A154BC08}" srcId="{5AC2B101-7F72-48EF-B8F7-7E68BDC4F5E7}" destId="{1668F1FD-9323-4211-A18B-E622751A08D7}" srcOrd="5" destOrd="0" parTransId="{8DB3B278-66FF-433C-8D4B-1C58195C62EE}" sibTransId="{D430DE78-7D36-4834-ACFC-F171A12317C5}"/>
    <dgm:cxn modelId="{C9D9D3BE-C41D-41B5-BE8B-DE9F711CDFE8}" type="presOf" srcId="{EC7CB36D-36A1-42C9-85CF-D477FAAEAB9E}" destId="{BD948B72-7521-4F45-B64B-0984D1E53322}" srcOrd="0" destOrd="0" presId="urn:microsoft.com/office/officeart/2008/layout/LinedList"/>
    <dgm:cxn modelId="{0132CDCC-EB36-40CD-9B67-2AE7875E4C5C}" type="presOf" srcId="{D3369318-681C-4EB5-8183-CFFA28C4C99C}" destId="{FC238975-FC8D-492D-A5AA-29939CA308F9}" srcOrd="0" destOrd="0" presId="urn:microsoft.com/office/officeart/2008/layout/LinedList"/>
    <dgm:cxn modelId="{ADE9C4E1-1DE4-4AF0-998D-D7E573F0615F}" srcId="{5AC2B101-7F72-48EF-B8F7-7E68BDC4F5E7}" destId="{08F65991-3C41-4B32-AE7B-E08C1EB06E22}" srcOrd="6" destOrd="0" parTransId="{E2512860-98B9-495D-996D-D8A67831B923}" sibTransId="{82E58835-CEF2-400C-829B-96231DF0943C}"/>
    <dgm:cxn modelId="{270FE5E4-796F-4856-AD11-979F253A5510}" type="presOf" srcId="{5AC2B101-7F72-48EF-B8F7-7E68BDC4F5E7}" destId="{DB8107BF-0DA3-4E7C-B363-3DA6DE3F1998}" srcOrd="0" destOrd="0" presId="urn:microsoft.com/office/officeart/2008/layout/LinedList"/>
    <dgm:cxn modelId="{BEFEABE5-B69E-4EA5-A4F9-5CD5894EA9E8}" type="presOf" srcId="{10C85248-E536-49A6-8A5F-0864FB607D43}" destId="{C684F8C3-42C9-4435-8686-09D2EBA7B1EB}" srcOrd="0" destOrd="0" presId="urn:microsoft.com/office/officeart/2008/layout/LinedList"/>
    <dgm:cxn modelId="{12248392-4E48-498C-86E2-CA45C92095FD}" type="presParOf" srcId="{DB8107BF-0DA3-4E7C-B363-3DA6DE3F1998}" destId="{4E531009-60B9-406D-BB7C-DE487E994CF5}" srcOrd="0" destOrd="0" presId="urn:microsoft.com/office/officeart/2008/layout/LinedList"/>
    <dgm:cxn modelId="{CF2DB3C3-1D8D-4DEC-90A9-526AA06CC211}" type="presParOf" srcId="{DB8107BF-0DA3-4E7C-B363-3DA6DE3F1998}" destId="{A7D0F7BA-16F2-4ABE-90B5-56595A4493B2}" srcOrd="1" destOrd="0" presId="urn:microsoft.com/office/officeart/2008/layout/LinedList"/>
    <dgm:cxn modelId="{2847B4EE-85CD-4862-BCE4-E06391E492B9}" type="presParOf" srcId="{A7D0F7BA-16F2-4ABE-90B5-56595A4493B2}" destId="{3C5BCFD7-6D39-45F9-96D7-A726C885069E}" srcOrd="0" destOrd="0" presId="urn:microsoft.com/office/officeart/2008/layout/LinedList"/>
    <dgm:cxn modelId="{9BA5D286-C027-40D7-9960-ED7DD1D197F4}" type="presParOf" srcId="{A7D0F7BA-16F2-4ABE-90B5-56595A4493B2}" destId="{01001E20-7B56-4F5E-9351-38A3E73834DF}" srcOrd="1" destOrd="0" presId="urn:microsoft.com/office/officeart/2008/layout/LinedList"/>
    <dgm:cxn modelId="{A6B8CF9C-2D40-47A0-BB0B-E11A541C9AA2}" type="presParOf" srcId="{DB8107BF-0DA3-4E7C-B363-3DA6DE3F1998}" destId="{A24A5852-16EF-4EED-842C-6D6D04DE54E7}" srcOrd="2" destOrd="0" presId="urn:microsoft.com/office/officeart/2008/layout/LinedList"/>
    <dgm:cxn modelId="{B8C09439-8BD8-4B2C-8A01-D4C19B1E98EB}" type="presParOf" srcId="{DB8107BF-0DA3-4E7C-B363-3DA6DE3F1998}" destId="{7D4353A8-6EED-4747-80DB-A36045638D73}" srcOrd="3" destOrd="0" presId="urn:microsoft.com/office/officeart/2008/layout/LinedList"/>
    <dgm:cxn modelId="{25D62CA0-A7CB-4DF2-832D-51A5D88A3281}" type="presParOf" srcId="{7D4353A8-6EED-4747-80DB-A36045638D73}" destId="{FC238975-FC8D-492D-A5AA-29939CA308F9}" srcOrd="0" destOrd="0" presId="urn:microsoft.com/office/officeart/2008/layout/LinedList"/>
    <dgm:cxn modelId="{E982F598-4506-4BCA-BC37-923778F18A7C}" type="presParOf" srcId="{7D4353A8-6EED-4747-80DB-A36045638D73}" destId="{571396C0-FA4A-407F-AAE0-D6A4391EC115}" srcOrd="1" destOrd="0" presId="urn:microsoft.com/office/officeart/2008/layout/LinedList"/>
    <dgm:cxn modelId="{F4F74124-A218-40DC-83DD-994F26B952A5}" type="presParOf" srcId="{DB8107BF-0DA3-4E7C-B363-3DA6DE3F1998}" destId="{A5B50FCF-BB7C-4F14-8BC5-E5C9F56825B3}" srcOrd="4" destOrd="0" presId="urn:microsoft.com/office/officeart/2008/layout/LinedList"/>
    <dgm:cxn modelId="{531C0357-C2AA-4713-8650-7C2174517C12}" type="presParOf" srcId="{DB8107BF-0DA3-4E7C-B363-3DA6DE3F1998}" destId="{0654DDCC-FBB5-4CE1-B971-14859BC8F3D5}" srcOrd="5" destOrd="0" presId="urn:microsoft.com/office/officeart/2008/layout/LinedList"/>
    <dgm:cxn modelId="{5343B1C6-848C-4ADF-82A4-DDAD5E01DA27}" type="presParOf" srcId="{0654DDCC-FBB5-4CE1-B971-14859BC8F3D5}" destId="{C684F8C3-42C9-4435-8686-09D2EBA7B1EB}" srcOrd="0" destOrd="0" presId="urn:microsoft.com/office/officeart/2008/layout/LinedList"/>
    <dgm:cxn modelId="{2048F2A7-CB69-46C7-A107-805CEACCB7FE}" type="presParOf" srcId="{0654DDCC-FBB5-4CE1-B971-14859BC8F3D5}" destId="{C978212C-5914-4256-8B2C-83151BD4101E}" srcOrd="1" destOrd="0" presId="urn:microsoft.com/office/officeart/2008/layout/LinedList"/>
    <dgm:cxn modelId="{9E2E13B3-437B-4FCB-A2DE-E538796F71E1}" type="presParOf" srcId="{DB8107BF-0DA3-4E7C-B363-3DA6DE3F1998}" destId="{FA7E9EC8-4141-47C1-9DE5-05229C930544}" srcOrd="6" destOrd="0" presId="urn:microsoft.com/office/officeart/2008/layout/LinedList"/>
    <dgm:cxn modelId="{3A7DAA67-BFA4-4E90-BBAA-8FFA5D172D4A}" type="presParOf" srcId="{DB8107BF-0DA3-4E7C-B363-3DA6DE3F1998}" destId="{ECDA0B6C-0FDA-48AE-A348-5B71FA539728}" srcOrd="7" destOrd="0" presId="urn:microsoft.com/office/officeart/2008/layout/LinedList"/>
    <dgm:cxn modelId="{3C760701-7614-4167-AEBA-A7C3F8DBEF0C}" type="presParOf" srcId="{ECDA0B6C-0FDA-48AE-A348-5B71FA539728}" destId="{A7F31FF8-9F35-4261-BF8C-C2B370D538C0}" srcOrd="0" destOrd="0" presId="urn:microsoft.com/office/officeart/2008/layout/LinedList"/>
    <dgm:cxn modelId="{0F0751D7-077F-4E87-B08C-1927ECF2832C}" type="presParOf" srcId="{ECDA0B6C-0FDA-48AE-A348-5B71FA539728}" destId="{ED4014B4-D539-47EE-859B-462961D34BFF}" srcOrd="1" destOrd="0" presId="urn:microsoft.com/office/officeart/2008/layout/LinedList"/>
    <dgm:cxn modelId="{B4357914-4A2E-482A-8B50-D249E5DC0289}" type="presParOf" srcId="{DB8107BF-0DA3-4E7C-B363-3DA6DE3F1998}" destId="{95FE63D2-6614-412F-8855-FE7478A48E5F}" srcOrd="8" destOrd="0" presId="urn:microsoft.com/office/officeart/2008/layout/LinedList"/>
    <dgm:cxn modelId="{1083ADBA-E0D5-490E-AF90-7A326D539546}" type="presParOf" srcId="{DB8107BF-0DA3-4E7C-B363-3DA6DE3F1998}" destId="{CC2476CD-DAA7-46C4-95F1-3A607E3927DC}" srcOrd="9" destOrd="0" presId="urn:microsoft.com/office/officeart/2008/layout/LinedList"/>
    <dgm:cxn modelId="{6A2A9724-7B19-4E1C-BF2D-F06F523F1D0F}" type="presParOf" srcId="{CC2476CD-DAA7-46C4-95F1-3A607E3927DC}" destId="{BD948B72-7521-4F45-B64B-0984D1E53322}" srcOrd="0" destOrd="0" presId="urn:microsoft.com/office/officeart/2008/layout/LinedList"/>
    <dgm:cxn modelId="{72B2784A-5C03-40DF-B844-78B3540F9D3E}" type="presParOf" srcId="{CC2476CD-DAA7-46C4-95F1-3A607E3927DC}" destId="{A7E33C42-BD3C-4EC2-8DF8-6EB5EB10391E}" srcOrd="1" destOrd="0" presId="urn:microsoft.com/office/officeart/2008/layout/LinedList"/>
    <dgm:cxn modelId="{AB5AAF6B-156A-4E76-A799-C7C807FD6356}" type="presParOf" srcId="{DB8107BF-0DA3-4E7C-B363-3DA6DE3F1998}" destId="{1644C0BC-7EF0-4383-AAB2-2C905231C9EE}" srcOrd="10" destOrd="0" presId="urn:microsoft.com/office/officeart/2008/layout/LinedList"/>
    <dgm:cxn modelId="{5F576E26-236E-4DC5-A326-D9B41DA63E24}" type="presParOf" srcId="{DB8107BF-0DA3-4E7C-B363-3DA6DE3F1998}" destId="{657DD842-1DDE-42C9-A555-BC65E89C7F35}" srcOrd="11" destOrd="0" presId="urn:microsoft.com/office/officeart/2008/layout/LinedList"/>
    <dgm:cxn modelId="{5F997E2B-867A-4397-87FB-3721C1F936AD}" type="presParOf" srcId="{657DD842-1DDE-42C9-A555-BC65E89C7F35}" destId="{740F779B-9BC9-411C-BE4F-6AD162663E2A}" srcOrd="0" destOrd="0" presId="urn:microsoft.com/office/officeart/2008/layout/LinedList"/>
    <dgm:cxn modelId="{6CEFE75F-5B56-409E-A0EB-DAECDD45D782}" type="presParOf" srcId="{657DD842-1DDE-42C9-A555-BC65E89C7F35}" destId="{5E606B69-B278-4CB2-B230-599155F26A02}" srcOrd="1" destOrd="0" presId="urn:microsoft.com/office/officeart/2008/layout/LinedList"/>
    <dgm:cxn modelId="{359E56D8-5AB5-4187-984F-4D1B9B34789C}" type="presParOf" srcId="{DB8107BF-0DA3-4E7C-B363-3DA6DE3F1998}" destId="{44390D89-DD74-4C47-A62B-E912504BC7A7}" srcOrd="12" destOrd="0" presId="urn:microsoft.com/office/officeart/2008/layout/LinedList"/>
    <dgm:cxn modelId="{1FD165A6-F1B6-4397-AAE4-3B7A56944241}" type="presParOf" srcId="{DB8107BF-0DA3-4E7C-B363-3DA6DE3F1998}" destId="{1A8F2BE9-D4CB-46A0-8E48-C94EF24C055B}" srcOrd="13" destOrd="0" presId="urn:microsoft.com/office/officeart/2008/layout/LinedList"/>
    <dgm:cxn modelId="{F752E261-8340-482E-912F-DF0594909244}" type="presParOf" srcId="{1A8F2BE9-D4CB-46A0-8E48-C94EF24C055B}" destId="{16F2BEEF-9426-4E47-BB15-2192038C208D}" srcOrd="0" destOrd="0" presId="urn:microsoft.com/office/officeart/2008/layout/LinedList"/>
    <dgm:cxn modelId="{A5F47266-858E-4776-AAB6-99A9B4F4E8F7}" type="presParOf" srcId="{1A8F2BE9-D4CB-46A0-8E48-C94EF24C055B}" destId="{B767D862-C0EA-4323-B584-5E8AC9CEF98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34BA79-1E5F-4548-A764-04A29A43364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6E0940-A94A-48F7-977D-FAF95AC0FFB1}">
      <dgm:prSet/>
      <dgm:spPr/>
      <dgm:t>
        <a:bodyPr/>
        <a:lstStyle/>
        <a:p>
          <a:r>
            <a:rPr lang="fr-CA" dirty="0" err="1"/>
            <a:t>women</a:t>
          </a:r>
          <a:r>
            <a:rPr lang="fr-CA" dirty="0"/>
            <a:t> AND (</a:t>
          </a:r>
          <a:r>
            <a:rPr lang="fr-CA" dirty="0" err="1"/>
            <a:t>cloth</a:t>
          </a:r>
          <a:r>
            <a:rPr lang="fr-CA" dirty="0"/>
            <a:t>* OR </a:t>
          </a:r>
          <a:r>
            <a:rPr lang="fr-CA" dirty="0" err="1"/>
            <a:t>veil</a:t>
          </a:r>
          <a:r>
            <a:rPr lang="fr-CA" dirty="0"/>
            <a:t>) AND (Islam OR </a:t>
          </a:r>
          <a:r>
            <a:rPr lang="fr-CA" dirty="0" err="1"/>
            <a:t>Muslim</a:t>
          </a:r>
          <a:r>
            <a:rPr lang="fr-CA" dirty="0"/>
            <a:t>) AND France AND (</a:t>
          </a:r>
          <a:r>
            <a:rPr lang="fr-CA" dirty="0" err="1"/>
            <a:t>law</a:t>
          </a:r>
          <a:r>
            <a:rPr lang="fr-CA" dirty="0"/>
            <a:t> or </a:t>
          </a:r>
          <a:r>
            <a:rPr lang="fr-CA" dirty="0" err="1"/>
            <a:t>legal</a:t>
          </a:r>
          <a:r>
            <a:rPr lang="fr-CA" dirty="0"/>
            <a:t>)</a:t>
          </a:r>
          <a:endParaRPr lang="en-US" dirty="0"/>
        </a:p>
      </dgm:t>
    </dgm:pt>
    <dgm:pt modelId="{38C934E2-F522-45A1-9940-7F6186F033E8}" type="parTrans" cxnId="{BB4E4753-6BCB-4CBB-A388-FA5AC21D0B55}">
      <dgm:prSet/>
      <dgm:spPr/>
      <dgm:t>
        <a:bodyPr/>
        <a:lstStyle/>
        <a:p>
          <a:endParaRPr lang="en-US"/>
        </a:p>
      </dgm:t>
    </dgm:pt>
    <dgm:pt modelId="{BD567186-FDD6-4FE5-A102-E1F23982830B}" type="sibTrans" cxnId="{BB4E4753-6BCB-4CBB-A388-FA5AC21D0B55}">
      <dgm:prSet/>
      <dgm:spPr/>
      <dgm:t>
        <a:bodyPr/>
        <a:lstStyle/>
        <a:p>
          <a:endParaRPr lang="en-US"/>
        </a:p>
      </dgm:t>
    </dgm:pt>
    <dgm:pt modelId="{3F743338-1D38-48DB-BAD2-F5D41211E16A}">
      <dgm:prSet/>
      <dgm:spPr/>
      <dgm:t>
        <a:bodyPr/>
        <a:lstStyle/>
        <a:p>
          <a:r>
            <a:rPr lang="fr-CA" dirty="0" err="1"/>
            <a:t>Search</a:t>
          </a:r>
          <a:r>
            <a:rPr lang="fr-CA" dirty="0"/>
            <a:t> </a:t>
          </a:r>
          <a:r>
            <a:rPr lang="fr-CA" dirty="0" err="1"/>
            <a:t>parameter</a:t>
          </a:r>
          <a:r>
            <a:rPr lang="fr-CA" dirty="0"/>
            <a:t>: </a:t>
          </a:r>
          <a:r>
            <a:rPr lang="fr-CA" dirty="0" err="1"/>
            <a:t>after</a:t>
          </a:r>
          <a:r>
            <a:rPr lang="fr-CA" dirty="0"/>
            <a:t> 1999</a:t>
          </a:r>
          <a:endParaRPr lang="en-US" dirty="0"/>
        </a:p>
      </dgm:t>
    </dgm:pt>
    <dgm:pt modelId="{7EBAC29A-EDF5-497D-945E-60D9599C53DE}" type="parTrans" cxnId="{79D05125-4E73-45B6-BC6E-774B96E3CC44}">
      <dgm:prSet/>
      <dgm:spPr/>
      <dgm:t>
        <a:bodyPr/>
        <a:lstStyle/>
        <a:p>
          <a:endParaRPr lang="en-US"/>
        </a:p>
      </dgm:t>
    </dgm:pt>
    <dgm:pt modelId="{81D089A3-3AFA-4790-BB54-B0791A93E8B3}" type="sibTrans" cxnId="{79D05125-4E73-45B6-BC6E-774B96E3CC44}">
      <dgm:prSet/>
      <dgm:spPr/>
      <dgm:t>
        <a:bodyPr/>
        <a:lstStyle/>
        <a:p>
          <a:endParaRPr lang="en-US"/>
        </a:p>
      </dgm:t>
    </dgm:pt>
    <dgm:pt modelId="{7E03CAA1-87B1-496E-91B6-4E822A81D28B}" type="pres">
      <dgm:prSet presAssocID="{D434BA79-1E5F-4548-A764-04A29A43364A}" presName="vert0" presStyleCnt="0">
        <dgm:presLayoutVars>
          <dgm:dir/>
          <dgm:animOne val="branch"/>
          <dgm:animLvl val="lvl"/>
        </dgm:presLayoutVars>
      </dgm:prSet>
      <dgm:spPr/>
    </dgm:pt>
    <dgm:pt modelId="{9146A4B6-CDAA-4C8A-ADDC-A3E155E91C1E}" type="pres">
      <dgm:prSet presAssocID="{B26E0940-A94A-48F7-977D-FAF95AC0FFB1}" presName="thickLine" presStyleLbl="alignNode1" presStyleIdx="0" presStyleCnt="2"/>
      <dgm:spPr/>
    </dgm:pt>
    <dgm:pt modelId="{9DBD46BE-F5B7-49DA-8DEB-09D56BCA6500}" type="pres">
      <dgm:prSet presAssocID="{B26E0940-A94A-48F7-977D-FAF95AC0FFB1}" presName="horz1" presStyleCnt="0"/>
      <dgm:spPr/>
    </dgm:pt>
    <dgm:pt modelId="{4E670D5E-CFB4-47EA-9B83-745551414F83}" type="pres">
      <dgm:prSet presAssocID="{B26E0940-A94A-48F7-977D-FAF95AC0FFB1}" presName="tx1" presStyleLbl="revTx" presStyleIdx="0" presStyleCnt="2"/>
      <dgm:spPr/>
    </dgm:pt>
    <dgm:pt modelId="{14BF4C2D-4DA9-4631-8FBA-F4C86B4D172E}" type="pres">
      <dgm:prSet presAssocID="{B26E0940-A94A-48F7-977D-FAF95AC0FFB1}" presName="vert1" presStyleCnt="0"/>
      <dgm:spPr/>
    </dgm:pt>
    <dgm:pt modelId="{14D90DBA-0913-470B-BF18-2B2E0E1181C5}" type="pres">
      <dgm:prSet presAssocID="{3F743338-1D38-48DB-BAD2-F5D41211E16A}" presName="thickLine" presStyleLbl="alignNode1" presStyleIdx="1" presStyleCnt="2"/>
      <dgm:spPr/>
    </dgm:pt>
    <dgm:pt modelId="{164F073E-0CA2-46B0-BF16-7CB4C14F538B}" type="pres">
      <dgm:prSet presAssocID="{3F743338-1D38-48DB-BAD2-F5D41211E16A}" presName="horz1" presStyleCnt="0"/>
      <dgm:spPr/>
    </dgm:pt>
    <dgm:pt modelId="{4D1A91F2-D655-4543-BD80-274B30A3F895}" type="pres">
      <dgm:prSet presAssocID="{3F743338-1D38-48DB-BAD2-F5D41211E16A}" presName="tx1" presStyleLbl="revTx" presStyleIdx="1" presStyleCnt="2" custScaleY="50137"/>
      <dgm:spPr/>
    </dgm:pt>
    <dgm:pt modelId="{52C9C0B6-6A43-4660-8417-8400D5EA55A3}" type="pres">
      <dgm:prSet presAssocID="{3F743338-1D38-48DB-BAD2-F5D41211E16A}" presName="vert1" presStyleCnt="0"/>
      <dgm:spPr/>
    </dgm:pt>
  </dgm:ptLst>
  <dgm:cxnLst>
    <dgm:cxn modelId="{4D8ED204-0B88-4B15-9F48-B0CF7CF84AAD}" type="presOf" srcId="{B26E0940-A94A-48F7-977D-FAF95AC0FFB1}" destId="{4E670D5E-CFB4-47EA-9B83-745551414F83}" srcOrd="0" destOrd="0" presId="urn:microsoft.com/office/officeart/2008/layout/LinedList"/>
    <dgm:cxn modelId="{79D05125-4E73-45B6-BC6E-774B96E3CC44}" srcId="{D434BA79-1E5F-4548-A764-04A29A43364A}" destId="{3F743338-1D38-48DB-BAD2-F5D41211E16A}" srcOrd="1" destOrd="0" parTransId="{7EBAC29A-EDF5-497D-945E-60D9599C53DE}" sibTransId="{81D089A3-3AFA-4790-BB54-B0791A93E8B3}"/>
    <dgm:cxn modelId="{92B27369-D79E-415E-BF99-FE3F905F6856}" type="presOf" srcId="{D434BA79-1E5F-4548-A764-04A29A43364A}" destId="{7E03CAA1-87B1-496E-91B6-4E822A81D28B}" srcOrd="0" destOrd="0" presId="urn:microsoft.com/office/officeart/2008/layout/LinedList"/>
    <dgm:cxn modelId="{BB4E4753-6BCB-4CBB-A388-FA5AC21D0B55}" srcId="{D434BA79-1E5F-4548-A764-04A29A43364A}" destId="{B26E0940-A94A-48F7-977D-FAF95AC0FFB1}" srcOrd="0" destOrd="0" parTransId="{38C934E2-F522-45A1-9940-7F6186F033E8}" sibTransId="{BD567186-FDD6-4FE5-A102-E1F23982830B}"/>
    <dgm:cxn modelId="{EF33DEF3-D251-40C1-BF69-7BC8CCA14C05}" type="presOf" srcId="{3F743338-1D38-48DB-BAD2-F5D41211E16A}" destId="{4D1A91F2-D655-4543-BD80-274B30A3F895}" srcOrd="0" destOrd="0" presId="urn:microsoft.com/office/officeart/2008/layout/LinedList"/>
    <dgm:cxn modelId="{62934305-9D7B-4F9B-8B8A-8A580C3E097F}" type="presParOf" srcId="{7E03CAA1-87B1-496E-91B6-4E822A81D28B}" destId="{9146A4B6-CDAA-4C8A-ADDC-A3E155E91C1E}" srcOrd="0" destOrd="0" presId="urn:microsoft.com/office/officeart/2008/layout/LinedList"/>
    <dgm:cxn modelId="{849B3DC4-2960-4C66-8911-6A5CAC36973C}" type="presParOf" srcId="{7E03CAA1-87B1-496E-91B6-4E822A81D28B}" destId="{9DBD46BE-F5B7-49DA-8DEB-09D56BCA6500}" srcOrd="1" destOrd="0" presId="urn:microsoft.com/office/officeart/2008/layout/LinedList"/>
    <dgm:cxn modelId="{C60A1F18-BDEC-499C-BA6B-272B455BE343}" type="presParOf" srcId="{9DBD46BE-F5B7-49DA-8DEB-09D56BCA6500}" destId="{4E670D5E-CFB4-47EA-9B83-745551414F83}" srcOrd="0" destOrd="0" presId="urn:microsoft.com/office/officeart/2008/layout/LinedList"/>
    <dgm:cxn modelId="{0CDB3397-CA34-4B45-8743-8EB430336A8A}" type="presParOf" srcId="{9DBD46BE-F5B7-49DA-8DEB-09D56BCA6500}" destId="{14BF4C2D-4DA9-4631-8FBA-F4C86B4D172E}" srcOrd="1" destOrd="0" presId="urn:microsoft.com/office/officeart/2008/layout/LinedList"/>
    <dgm:cxn modelId="{A1B7D8F7-110C-4E09-9562-CA7F0F061A2B}" type="presParOf" srcId="{7E03CAA1-87B1-496E-91B6-4E822A81D28B}" destId="{14D90DBA-0913-470B-BF18-2B2E0E1181C5}" srcOrd="2" destOrd="0" presId="urn:microsoft.com/office/officeart/2008/layout/LinedList"/>
    <dgm:cxn modelId="{9E223763-B617-4669-8C14-1ED33D372156}" type="presParOf" srcId="{7E03CAA1-87B1-496E-91B6-4E822A81D28B}" destId="{164F073E-0CA2-46B0-BF16-7CB4C14F538B}" srcOrd="3" destOrd="0" presId="urn:microsoft.com/office/officeart/2008/layout/LinedList"/>
    <dgm:cxn modelId="{E4F4DF1A-028D-40F4-8E47-67667DA9254D}" type="presParOf" srcId="{164F073E-0CA2-46B0-BF16-7CB4C14F538B}" destId="{4D1A91F2-D655-4543-BD80-274B30A3F895}" srcOrd="0" destOrd="0" presId="urn:microsoft.com/office/officeart/2008/layout/LinedList"/>
    <dgm:cxn modelId="{DB652138-CC60-4C4E-A4E9-8CF83B155C4A}" type="presParOf" srcId="{164F073E-0CA2-46B0-BF16-7CB4C14F538B}" destId="{52C9C0B6-6A43-4660-8417-8400D5EA55A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31731-2E93-4D3B-A7D7-69EB66F9AD6A}">
      <dsp:nvSpPr>
        <dsp:cNvPr id="0" name=""/>
        <dsp:cNvSpPr/>
      </dsp:nvSpPr>
      <dsp:spPr>
        <a:xfrm>
          <a:off x="2862834" y="689955"/>
          <a:ext cx="5318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184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14695" y="732863"/>
        <a:ext cx="28122" cy="5624"/>
      </dsp:txXfrm>
    </dsp:sp>
    <dsp:sp modelId="{5EB90E9C-A3DB-40BB-8657-64ABF8D7AAD4}">
      <dsp:nvSpPr>
        <dsp:cNvPr id="0" name=""/>
        <dsp:cNvSpPr/>
      </dsp:nvSpPr>
      <dsp:spPr>
        <a:xfrm>
          <a:off x="419222" y="2051"/>
          <a:ext cx="2445412" cy="14672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827" tIns="125780" rIns="119827" bIns="1257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/>
            <a:t>What? </a:t>
          </a:r>
          <a:endParaRPr lang="en-US" sz="5400" kern="1200"/>
        </a:p>
      </dsp:txBody>
      <dsp:txXfrm>
        <a:off x="419222" y="2051"/>
        <a:ext cx="2445412" cy="1467247"/>
      </dsp:txXfrm>
    </dsp:sp>
    <dsp:sp modelId="{BEF21AE9-6D19-4CED-A400-1A5342DDB0C9}">
      <dsp:nvSpPr>
        <dsp:cNvPr id="0" name=""/>
        <dsp:cNvSpPr/>
      </dsp:nvSpPr>
      <dsp:spPr>
        <a:xfrm>
          <a:off x="1641928" y="1467498"/>
          <a:ext cx="3007857" cy="531844"/>
        </a:xfrm>
        <a:custGeom>
          <a:avLst/>
          <a:gdLst/>
          <a:ahLst/>
          <a:cxnLst/>
          <a:rect l="0" t="0" r="0" b="0"/>
          <a:pathLst>
            <a:path>
              <a:moveTo>
                <a:pt x="3007857" y="0"/>
              </a:moveTo>
              <a:lnTo>
                <a:pt x="3007857" y="283022"/>
              </a:lnTo>
              <a:lnTo>
                <a:pt x="0" y="283022"/>
              </a:lnTo>
              <a:lnTo>
                <a:pt x="0" y="531844"/>
              </a:lnTo>
            </a:path>
          </a:pathLst>
        </a:custGeom>
        <a:noFill/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69357" y="1730609"/>
        <a:ext cx="152999" cy="5624"/>
      </dsp:txXfrm>
    </dsp:sp>
    <dsp:sp modelId="{A712CDD0-7D61-4249-B19C-559F64EF2942}">
      <dsp:nvSpPr>
        <dsp:cNvPr id="0" name=""/>
        <dsp:cNvSpPr/>
      </dsp:nvSpPr>
      <dsp:spPr>
        <a:xfrm>
          <a:off x="3427079" y="2051"/>
          <a:ext cx="2445412" cy="1467247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827" tIns="125780" rIns="119827" bIns="1257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/>
            <a:t>Who?</a:t>
          </a:r>
          <a:endParaRPr lang="en-US" sz="5400" kern="1200"/>
        </a:p>
      </dsp:txBody>
      <dsp:txXfrm>
        <a:off x="3427079" y="2051"/>
        <a:ext cx="2445412" cy="1467247"/>
      </dsp:txXfrm>
    </dsp:sp>
    <dsp:sp modelId="{B5B186A7-5E51-4206-8E66-D84681AB4250}">
      <dsp:nvSpPr>
        <dsp:cNvPr id="0" name=""/>
        <dsp:cNvSpPr/>
      </dsp:nvSpPr>
      <dsp:spPr>
        <a:xfrm>
          <a:off x="2862834" y="2719647"/>
          <a:ext cx="5318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1844" y="45720"/>
              </a:lnTo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14695" y="2762555"/>
        <a:ext cx="28122" cy="5624"/>
      </dsp:txXfrm>
    </dsp:sp>
    <dsp:sp modelId="{8999BC58-3201-44DB-A7D0-21C4DD989817}">
      <dsp:nvSpPr>
        <dsp:cNvPr id="0" name=""/>
        <dsp:cNvSpPr/>
      </dsp:nvSpPr>
      <dsp:spPr>
        <a:xfrm>
          <a:off x="419222" y="2031743"/>
          <a:ext cx="2445412" cy="1467247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827" tIns="125780" rIns="119827" bIns="1257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/>
            <a:t>When?</a:t>
          </a:r>
          <a:endParaRPr lang="en-US" sz="5400" kern="1200"/>
        </a:p>
      </dsp:txBody>
      <dsp:txXfrm>
        <a:off x="419222" y="2031743"/>
        <a:ext cx="2445412" cy="1467247"/>
      </dsp:txXfrm>
    </dsp:sp>
    <dsp:sp modelId="{107EDA6B-2031-467E-919A-BD4C1101197C}">
      <dsp:nvSpPr>
        <dsp:cNvPr id="0" name=""/>
        <dsp:cNvSpPr/>
      </dsp:nvSpPr>
      <dsp:spPr>
        <a:xfrm>
          <a:off x="1641928" y="3497191"/>
          <a:ext cx="3007857" cy="531844"/>
        </a:xfrm>
        <a:custGeom>
          <a:avLst/>
          <a:gdLst/>
          <a:ahLst/>
          <a:cxnLst/>
          <a:rect l="0" t="0" r="0" b="0"/>
          <a:pathLst>
            <a:path>
              <a:moveTo>
                <a:pt x="3007857" y="0"/>
              </a:moveTo>
              <a:lnTo>
                <a:pt x="3007857" y="283022"/>
              </a:lnTo>
              <a:lnTo>
                <a:pt x="0" y="283022"/>
              </a:lnTo>
              <a:lnTo>
                <a:pt x="0" y="531844"/>
              </a:lnTo>
            </a:path>
          </a:pathLst>
        </a:custGeom>
        <a:noFill/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69357" y="3760301"/>
        <a:ext cx="152999" cy="5624"/>
      </dsp:txXfrm>
    </dsp:sp>
    <dsp:sp modelId="{B4BD264B-5393-46C5-94C0-9165FC3D2DC0}">
      <dsp:nvSpPr>
        <dsp:cNvPr id="0" name=""/>
        <dsp:cNvSpPr/>
      </dsp:nvSpPr>
      <dsp:spPr>
        <a:xfrm>
          <a:off x="3427079" y="2031743"/>
          <a:ext cx="2445412" cy="1467247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827" tIns="125780" rIns="119827" bIns="1257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/>
            <a:t>Where?</a:t>
          </a:r>
          <a:endParaRPr lang="en-US" sz="5400" kern="1200"/>
        </a:p>
      </dsp:txBody>
      <dsp:txXfrm>
        <a:off x="3427079" y="2031743"/>
        <a:ext cx="2445412" cy="1467247"/>
      </dsp:txXfrm>
    </dsp:sp>
    <dsp:sp modelId="{13F8D697-8B22-47D7-BB8F-8709A3C9A121}">
      <dsp:nvSpPr>
        <dsp:cNvPr id="0" name=""/>
        <dsp:cNvSpPr/>
      </dsp:nvSpPr>
      <dsp:spPr>
        <a:xfrm>
          <a:off x="2862834" y="4749339"/>
          <a:ext cx="5318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1844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14695" y="4792247"/>
        <a:ext cx="28122" cy="5624"/>
      </dsp:txXfrm>
    </dsp:sp>
    <dsp:sp modelId="{8568D48B-29CA-4963-9695-38CFC2AE77E2}">
      <dsp:nvSpPr>
        <dsp:cNvPr id="0" name=""/>
        <dsp:cNvSpPr/>
      </dsp:nvSpPr>
      <dsp:spPr>
        <a:xfrm>
          <a:off x="419222" y="4061436"/>
          <a:ext cx="2445412" cy="1467247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827" tIns="125780" rIns="119827" bIns="1257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/>
            <a:t>Why?</a:t>
          </a:r>
          <a:endParaRPr lang="en-US" sz="5400" kern="1200"/>
        </a:p>
      </dsp:txBody>
      <dsp:txXfrm>
        <a:off x="419222" y="4061436"/>
        <a:ext cx="2445412" cy="1467247"/>
      </dsp:txXfrm>
    </dsp:sp>
    <dsp:sp modelId="{0FD4A62C-BF7E-4949-B527-7F7AAF43EE71}">
      <dsp:nvSpPr>
        <dsp:cNvPr id="0" name=""/>
        <dsp:cNvSpPr/>
      </dsp:nvSpPr>
      <dsp:spPr>
        <a:xfrm>
          <a:off x="3427079" y="4061436"/>
          <a:ext cx="2445412" cy="146724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827" tIns="125780" rIns="119827" bIns="1257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/>
            <a:t>How?</a:t>
          </a:r>
          <a:endParaRPr lang="en-US" sz="5400" kern="1200"/>
        </a:p>
      </dsp:txBody>
      <dsp:txXfrm>
        <a:off x="3427079" y="4061436"/>
        <a:ext cx="2445412" cy="1467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31009-60B9-406D-BB7C-DE487E994CF5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BCFD7-6D39-45F9-96D7-A726C885069E}">
      <dsp:nvSpPr>
        <dsp:cNvPr id="0" name=""/>
        <dsp:cNvSpPr/>
      </dsp:nvSpPr>
      <dsp:spPr>
        <a:xfrm>
          <a:off x="0" y="67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b="1" kern="1200" dirty="0"/>
            <a:t>General topic: </a:t>
          </a:r>
          <a:r>
            <a:rPr lang="fr-CA" sz="3000" kern="1200" dirty="0" err="1"/>
            <a:t>Women</a:t>
          </a:r>
          <a:r>
            <a:rPr lang="fr-CA" sz="3000" kern="1200" dirty="0"/>
            <a:t>, islam, </a:t>
          </a:r>
          <a:r>
            <a:rPr lang="fr-CA" sz="3000" kern="1200" dirty="0" err="1"/>
            <a:t>clothing</a:t>
          </a:r>
          <a:endParaRPr lang="en-US" sz="3000" kern="1200" dirty="0"/>
        </a:p>
      </dsp:txBody>
      <dsp:txXfrm>
        <a:off x="0" y="675"/>
        <a:ext cx="6291714" cy="789912"/>
      </dsp:txXfrm>
    </dsp:sp>
    <dsp:sp modelId="{A24A5852-16EF-4EED-842C-6D6D04DE54E7}">
      <dsp:nvSpPr>
        <dsp:cNvPr id="0" name=""/>
        <dsp:cNvSpPr/>
      </dsp:nvSpPr>
      <dsp:spPr>
        <a:xfrm>
          <a:off x="0" y="790587"/>
          <a:ext cx="629171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38975-FC8D-492D-A5AA-29939CA308F9}">
      <dsp:nvSpPr>
        <dsp:cNvPr id="0" name=""/>
        <dsp:cNvSpPr/>
      </dsp:nvSpPr>
      <dsp:spPr>
        <a:xfrm>
          <a:off x="0" y="79058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b="1" kern="1200" dirty="0" err="1"/>
            <a:t>What</a:t>
          </a:r>
          <a:r>
            <a:rPr lang="fr-CA" sz="3000" b="1" kern="1200" dirty="0"/>
            <a:t>? </a:t>
          </a:r>
          <a:r>
            <a:rPr lang="fr-CA" sz="3000" kern="1200" dirty="0" err="1"/>
            <a:t>Women’s</a:t>
          </a:r>
          <a:r>
            <a:rPr lang="fr-CA" sz="3000" kern="1200" dirty="0"/>
            <a:t> </a:t>
          </a:r>
          <a:r>
            <a:rPr lang="fr-CA" sz="3000" kern="1200" dirty="0" err="1"/>
            <a:t>clothing</a:t>
          </a:r>
          <a:r>
            <a:rPr lang="fr-CA" sz="3000" kern="1200" dirty="0"/>
            <a:t> </a:t>
          </a:r>
          <a:r>
            <a:rPr lang="fr-CA" sz="3000" kern="1200" dirty="0" err="1"/>
            <a:t>policing</a:t>
          </a:r>
          <a:r>
            <a:rPr lang="fr-CA" sz="3000" kern="1200" dirty="0"/>
            <a:t> </a:t>
          </a:r>
          <a:endParaRPr lang="en-US" sz="3000" kern="1200" dirty="0"/>
        </a:p>
      </dsp:txBody>
      <dsp:txXfrm>
        <a:off x="0" y="790587"/>
        <a:ext cx="6291714" cy="789912"/>
      </dsp:txXfrm>
    </dsp:sp>
    <dsp:sp modelId="{A5B50FCF-BB7C-4F14-8BC5-E5C9F56825B3}">
      <dsp:nvSpPr>
        <dsp:cNvPr id="0" name=""/>
        <dsp:cNvSpPr/>
      </dsp:nvSpPr>
      <dsp:spPr>
        <a:xfrm>
          <a:off x="0" y="1580499"/>
          <a:ext cx="62917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4F8C3-42C9-4435-8686-09D2EBA7B1EB}">
      <dsp:nvSpPr>
        <dsp:cNvPr id="0" name=""/>
        <dsp:cNvSpPr/>
      </dsp:nvSpPr>
      <dsp:spPr>
        <a:xfrm>
          <a:off x="0" y="1580499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000" b="1" kern="1200" dirty="0" err="1"/>
            <a:t>Who</a:t>
          </a:r>
          <a:r>
            <a:rPr lang="fr-CA" sz="3000" b="1" kern="1200" dirty="0"/>
            <a:t>? </a:t>
          </a:r>
          <a:r>
            <a:rPr lang="fr-CA" sz="3000" kern="1200" dirty="0" err="1"/>
            <a:t>Adult</a:t>
          </a:r>
          <a:r>
            <a:rPr lang="fr-CA" sz="3000" kern="1200" dirty="0"/>
            <a:t> </a:t>
          </a:r>
          <a:r>
            <a:rPr lang="fr-CA" sz="3000" kern="1200" dirty="0" err="1"/>
            <a:t>women</a:t>
          </a:r>
          <a:endParaRPr lang="en-US" sz="3000" kern="1200" dirty="0"/>
        </a:p>
      </dsp:txBody>
      <dsp:txXfrm>
        <a:off x="0" y="1580499"/>
        <a:ext cx="6291714" cy="789912"/>
      </dsp:txXfrm>
    </dsp:sp>
    <dsp:sp modelId="{FA7E9EC8-4141-47C1-9DE5-05229C930544}">
      <dsp:nvSpPr>
        <dsp:cNvPr id="0" name=""/>
        <dsp:cNvSpPr/>
      </dsp:nvSpPr>
      <dsp:spPr>
        <a:xfrm>
          <a:off x="0" y="2370411"/>
          <a:ext cx="629171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31FF8-9F35-4261-BF8C-C2B370D538C0}">
      <dsp:nvSpPr>
        <dsp:cNvPr id="0" name=""/>
        <dsp:cNvSpPr/>
      </dsp:nvSpPr>
      <dsp:spPr>
        <a:xfrm>
          <a:off x="0" y="2370411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b="1" kern="1200" dirty="0"/>
            <a:t>When? </a:t>
          </a:r>
          <a:r>
            <a:rPr lang="en-CA" sz="3000" kern="1200" dirty="0"/>
            <a:t>21</a:t>
          </a:r>
          <a:r>
            <a:rPr lang="en-CA" sz="3000" kern="1200" baseline="30000" dirty="0"/>
            <a:t>st</a:t>
          </a:r>
          <a:r>
            <a:rPr lang="en-CA" sz="3000" kern="1200" dirty="0"/>
            <a:t> century</a:t>
          </a:r>
          <a:endParaRPr lang="en-US" sz="3000" kern="1200" dirty="0"/>
        </a:p>
      </dsp:txBody>
      <dsp:txXfrm>
        <a:off x="0" y="2370411"/>
        <a:ext cx="6291714" cy="789912"/>
      </dsp:txXfrm>
    </dsp:sp>
    <dsp:sp modelId="{95FE63D2-6614-412F-8855-FE7478A48E5F}">
      <dsp:nvSpPr>
        <dsp:cNvPr id="0" name=""/>
        <dsp:cNvSpPr/>
      </dsp:nvSpPr>
      <dsp:spPr>
        <a:xfrm>
          <a:off x="0" y="3160323"/>
          <a:ext cx="629171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48B72-7521-4F45-B64B-0984D1E53322}">
      <dsp:nvSpPr>
        <dsp:cNvPr id="0" name=""/>
        <dsp:cNvSpPr/>
      </dsp:nvSpPr>
      <dsp:spPr>
        <a:xfrm>
          <a:off x="0" y="3160323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b="1" kern="1200" dirty="0"/>
            <a:t>Where? </a:t>
          </a:r>
          <a:r>
            <a:rPr lang="en-CA" sz="3000" kern="1200" dirty="0"/>
            <a:t>France</a:t>
          </a:r>
          <a:endParaRPr lang="en-US" sz="3000" kern="1200" dirty="0"/>
        </a:p>
      </dsp:txBody>
      <dsp:txXfrm>
        <a:off x="0" y="3160323"/>
        <a:ext cx="6291714" cy="789912"/>
      </dsp:txXfrm>
    </dsp:sp>
    <dsp:sp modelId="{1644C0BC-7EF0-4383-AAB2-2C905231C9EE}">
      <dsp:nvSpPr>
        <dsp:cNvPr id="0" name=""/>
        <dsp:cNvSpPr/>
      </dsp:nvSpPr>
      <dsp:spPr>
        <a:xfrm>
          <a:off x="0" y="395023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F779B-9BC9-411C-BE4F-6AD162663E2A}">
      <dsp:nvSpPr>
        <dsp:cNvPr id="0" name=""/>
        <dsp:cNvSpPr/>
      </dsp:nvSpPr>
      <dsp:spPr>
        <a:xfrm>
          <a:off x="0" y="3950235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b="1" kern="1200" dirty="0"/>
            <a:t>Why? </a:t>
          </a:r>
          <a:r>
            <a:rPr lang="en-CA" sz="3000" kern="1200" dirty="0"/>
            <a:t>Political motivation</a:t>
          </a:r>
          <a:endParaRPr lang="en-US" sz="3000" kern="1200" dirty="0"/>
        </a:p>
      </dsp:txBody>
      <dsp:txXfrm>
        <a:off x="0" y="3950235"/>
        <a:ext cx="6291714" cy="789912"/>
      </dsp:txXfrm>
    </dsp:sp>
    <dsp:sp modelId="{44390D89-DD74-4C47-A62B-E912504BC7A7}">
      <dsp:nvSpPr>
        <dsp:cNvPr id="0" name=""/>
        <dsp:cNvSpPr/>
      </dsp:nvSpPr>
      <dsp:spPr>
        <a:xfrm>
          <a:off x="0" y="4740147"/>
          <a:ext cx="629171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2BEEF-9426-4E47-BB15-2192038C208D}">
      <dsp:nvSpPr>
        <dsp:cNvPr id="0" name=""/>
        <dsp:cNvSpPr/>
      </dsp:nvSpPr>
      <dsp:spPr>
        <a:xfrm>
          <a:off x="0" y="4740147"/>
          <a:ext cx="6291714" cy="78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b="1" kern="1200" dirty="0"/>
            <a:t>How? </a:t>
          </a:r>
          <a:r>
            <a:rPr lang="en-CA" sz="3000" kern="1200" dirty="0"/>
            <a:t>Legal aspects</a:t>
          </a:r>
          <a:endParaRPr lang="en-US" sz="3000" kern="1200" dirty="0"/>
        </a:p>
      </dsp:txBody>
      <dsp:txXfrm>
        <a:off x="0" y="4740147"/>
        <a:ext cx="6291714" cy="789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6A4B6-CDAA-4C8A-ADDC-A3E155E91C1E}">
      <dsp:nvSpPr>
        <dsp:cNvPr id="0" name=""/>
        <dsp:cNvSpPr/>
      </dsp:nvSpPr>
      <dsp:spPr>
        <a:xfrm>
          <a:off x="0" y="17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70D5E-CFB4-47EA-9B83-745551414F83}">
      <dsp:nvSpPr>
        <dsp:cNvPr id="0" name=""/>
        <dsp:cNvSpPr/>
      </dsp:nvSpPr>
      <dsp:spPr>
        <a:xfrm>
          <a:off x="0" y="177"/>
          <a:ext cx="6291714" cy="3683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900" kern="1200" dirty="0" err="1"/>
            <a:t>women</a:t>
          </a:r>
          <a:r>
            <a:rPr lang="fr-CA" sz="4900" kern="1200" dirty="0"/>
            <a:t> AND (</a:t>
          </a:r>
          <a:r>
            <a:rPr lang="fr-CA" sz="4900" kern="1200" dirty="0" err="1"/>
            <a:t>cloth</a:t>
          </a:r>
          <a:r>
            <a:rPr lang="fr-CA" sz="4900" kern="1200" dirty="0"/>
            <a:t>* OR </a:t>
          </a:r>
          <a:r>
            <a:rPr lang="fr-CA" sz="4900" kern="1200" dirty="0" err="1"/>
            <a:t>veil</a:t>
          </a:r>
          <a:r>
            <a:rPr lang="fr-CA" sz="4900" kern="1200" dirty="0"/>
            <a:t>) AND (Islam OR </a:t>
          </a:r>
          <a:r>
            <a:rPr lang="fr-CA" sz="4900" kern="1200" dirty="0" err="1"/>
            <a:t>Muslim</a:t>
          </a:r>
          <a:r>
            <a:rPr lang="fr-CA" sz="4900" kern="1200" dirty="0"/>
            <a:t>) AND France AND (</a:t>
          </a:r>
          <a:r>
            <a:rPr lang="fr-CA" sz="4900" kern="1200" dirty="0" err="1"/>
            <a:t>law</a:t>
          </a:r>
          <a:r>
            <a:rPr lang="fr-CA" sz="4900" kern="1200" dirty="0"/>
            <a:t> or </a:t>
          </a:r>
          <a:r>
            <a:rPr lang="fr-CA" sz="4900" kern="1200" dirty="0" err="1"/>
            <a:t>legal</a:t>
          </a:r>
          <a:r>
            <a:rPr lang="fr-CA" sz="4900" kern="1200" dirty="0"/>
            <a:t>)</a:t>
          </a:r>
          <a:endParaRPr lang="en-US" sz="4900" kern="1200" dirty="0"/>
        </a:p>
      </dsp:txBody>
      <dsp:txXfrm>
        <a:off x="0" y="177"/>
        <a:ext cx="6291714" cy="3683555"/>
      </dsp:txXfrm>
    </dsp:sp>
    <dsp:sp modelId="{14D90DBA-0913-470B-BF18-2B2E0E1181C5}">
      <dsp:nvSpPr>
        <dsp:cNvPr id="0" name=""/>
        <dsp:cNvSpPr/>
      </dsp:nvSpPr>
      <dsp:spPr>
        <a:xfrm>
          <a:off x="0" y="3683733"/>
          <a:ext cx="629171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A91F2-D655-4543-BD80-274B30A3F895}">
      <dsp:nvSpPr>
        <dsp:cNvPr id="0" name=""/>
        <dsp:cNvSpPr/>
      </dsp:nvSpPr>
      <dsp:spPr>
        <a:xfrm>
          <a:off x="0" y="3683733"/>
          <a:ext cx="6291714" cy="1846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4900" kern="1200" dirty="0" err="1"/>
            <a:t>Search</a:t>
          </a:r>
          <a:r>
            <a:rPr lang="fr-CA" sz="4900" kern="1200" dirty="0"/>
            <a:t> </a:t>
          </a:r>
          <a:r>
            <a:rPr lang="fr-CA" sz="4900" kern="1200" dirty="0" err="1"/>
            <a:t>parameter</a:t>
          </a:r>
          <a:r>
            <a:rPr lang="fr-CA" sz="4900" kern="1200" dirty="0"/>
            <a:t>: </a:t>
          </a:r>
          <a:r>
            <a:rPr lang="fr-CA" sz="4900" kern="1200" dirty="0" err="1"/>
            <a:t>after</a:t>
          </a:r>
          <a:r>
            <a:rPr lang="fr-CA" sz="4900" kern="1200" dirty="0"/>
            <a:t> 1999</a:t>
          </a:r>
          <a:endParaRPr lang="en-US" sz="4900" kern="1200" dirty="0"/>
        </a:p>
      </dsp:txBody>
      <dsp:txXfrm>
        <a:off x="0" y="3683733"/>
        <a:ext cx="6291714" cy="1846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CAB39-5CEF-49E7-810E-BE437CD0DA90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C178C-A310-4C92-B72A-C63B59C0AA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986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Give</a:t>
            </a:r>
            <a:r>
              <a:rPr lang="fr-CA" dirty="0"/>
              <a:t> </a:t>
            </a:r>
            <a:r>
              <a:rPr lang="fr-CA" dirty="0" err="1"/>
              <a:t>it</a:t>
            </a:r>
            <a:r>
              <a:rPr lang="fr-CA" dirty="0"/>
              <a:t> time : )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8384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Prof. Clarke:  What I often tell them is to think of an area of the world they are interested in with a Muslim population  - e.g. Egypt, Indonesia, Iran, countries in North and sub-Saharan Africa, France, Britain, Quebec – and then enter that search term along with keywords such as “women”, “divorce”, “sexual minority community”. </a:t>
            </a:r>
          </a:p>
          <a:p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LC subject headings found with relevant items can lead them to more, until they finally find a topic with enough written to support it – but not too general and wide.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081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4C4C4C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LC subject headings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996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E1BC-1925-4CDE-8DD4-0D5298F3B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39567-494E-87A8-0B8C-CA806A501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8FD47-8069-2ECB-E87B-556D3509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79617-212C-CB59-1CCC-6002B7C5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3483-87F8-4029-E691-F33A3401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428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3961-F967-DAF8-F540-93D84DB3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9FB2C-0BA6-6176-F74C-E98A8458E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4544E-3600-0F89-6640-59B2CD2ED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FD8D6-A938-286E-8981-3EF6177E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B10B6-6D89-300F-1FD7-331C08A1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284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73AE4F-EA08-3C9B-963C-EDD0A1C87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0BCC1-66C5-8895-6EDD-32F7CFA0C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AAB57-18CD-5567-4C8E-B4871CFE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27CA3-5A57-DDF6-C600-1BB3FB0A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39775-57D4-0C8C-1010-D6D581EB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560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BFFB-BDE0-F532-B380-EBE9FA6F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1A17-C3E7-7B1D-0FD2-6D5F70C8F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C7B38-6E2B-8CF6-E647-0A58AD6B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35FD-7401-EC2B-1BBE-3F1B040B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617D-F53B-3C0C-DB03-36B758F9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66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EEE5-4C32-23C6-5CE2-4893FE69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1F9D2-ECE0-6E49-DD3B-DAD28E82F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37109-660A-4DAB-FE54-BEB48B90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21BEE-88B6-F737-DD23-5D997316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D3960-E48B-CACE-CF12-E8719182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491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1B20-832C-7341-A1B6-BEACFEB6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1BA69-A7B6-B410-07B3-B55AD4342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3F488-D8ED-29C3-0D66-5B9F96751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92D3C-DF68-F83A-F423-F880377D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5B662-1029-A4B1-E15E-4462864E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2D49F-CE05-7EB7-3BB7-14736A4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557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8599-AD12-8B98-217A-B282143D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A5EEF-63DA-6385-0475-BA44F4DA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04FC4-866B-3A74-423D-0DE95236B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1734A-DD2C-5D46-710A-58264E1AD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C39D4B-A710-96C8-A406-903E0968C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C9989-5064-0F03-2AB7-4F95A73B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D92B50-357D-4E68-0F52-A3026EB8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8F508-E237-8BE3-63BF-D8C2943C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206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8F01C-A3E4-221F-BF45-7F39B4D32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FE175-8D03-DB12-9776-8D245187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DE27C-E45D-69E3-1A7C-094DC1EE4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3C69D-6CEF-0455-EAC2-6304C7BB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321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9DDA7-7C62-BBC3-821F-47CD76E1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917C27-F74B-7471-9C7F-3F116FAF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BF1C5-0FAF-41F2-EBCB-4270057A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102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CE103-A122-BE65-7E3A-C0216450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CCF60-E18B-3301-7D10-2E5BA3570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7CA89-D3A8-4275-F633-1D9BA6E4A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33B88-36A3-76C7-5B2B-F85E116E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64891-9E75-1DFD-9BBF-B8E983A6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362F3-C833-375C-D0E6-C76A1F93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870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6B77B-6761-2C6B-3019-A88332E7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3809E5-F463-E56F-055A-7B9968FF71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46EB6-9B83-C596-B0F8-54F338ADF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F4F33-D7C3-EBFF-19AF-FD8BB1E38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04B11-161E-D936-399A-A450F39D2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CFB8D-1A68-632C-14A9-2BA9DE39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48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53517-33E7-D606-24CC-576C5E7E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ECC6D-2C88-405B-805E-277F491E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14EE-323D-0413-E520-A49C7AE07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AAE6-8350-450A-94E2-C5748B43E443}" type="datetimeFigureOut">
              <a:rPr lang="en-CA" smtClean="0"/>
              <a:t>2024-09-05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04D5-EEB4-753D-A1DF-3F7B9507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BDBDF-AF09-7BF5-19C6-71B31AEE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4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photos/VBsG1VOgLIU" TargetMode="External"/><Relationship Id="rId4" Type="http://schemas.openxmlformats.org/officeDocument/2006/relationships/hyperlink" Target="https://pixabay.com/photos/dining-court-shopping-mall-corridor-347314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ethel.gamache@concordia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8CF500-42EB-5482-DDCD-979750E04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0"/>
          <a:stretch/>
        </p:blipFill>
        <p:spPr>
          <a:xfrm>
            <a:off x="0" y="-27843"/>
            <a:ext cx="12192000" cy="5822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3A9C08-F1E9-9A2D-8060-CBDA8AE15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84" y="6170604"/>
            <a:ext cx="1910874" cy="311308"/>
          </a:xfrm>
          <a:prstGeom prst="rect">
            <a:avLst/>
          </a:prstGeom>
        </p:spPr>
      </p:pic>
      <p:sp>
        <p:nvSpPr>
          <p:cNvPr id="4" name="Title 15">
            <a:extLst>
              <a:ext uri="{FF2B5EF4-FFF2-40B4-BE49-F238E27FC236}">
                <a16:creationId xmlns:a16="http://schemas.microsoft.com/office/drawing/2014/main" id="{40606843-5269-43FD-9665-83DED79D5416}"/>
              </a:ext>
            </a:extLst>
          </p:cNvPr>
          <p:cNvSpPr txBox="1">
            <a:spLocks/>
          </p:cNvSpPr>
          <p:nvPr/>
        </p:nvSpPr>
        <p:spPr>
          <a:xfrm>
            <a:off x="1423879" y="1894754"/>
            <a:ext cx="9344242" cy="2675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5000"/>
              </a:lnSpc>
            </a:pPr>
            <a:r>
              <a:rPr lang="en-US" dirty="0">
                <a:latin typeface="Gill Sans Nova" panose="020B0602020104020203" pitchFamily="34" charset="0"/>
              </a:rPr>
              <a:t>RELI 383</a:t>
            </a:r>
          </a:p>
          <a:p>
            <a:pPr algn="ctr">
              <a:lnSpc>
                <a:spcPct val="95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Gill Sans Nova" panose="020B0602020104020203" pitchFamily="34" charset="0"/>
              </a:rPr>
              <a:t>WOMEN AND RELIGION: ISLAM</a:t>
            </a:r>
          </a:p>
          <a:p>
            <a:pPr algn="ctr">
              <a:lnSpc>
                <a:spcPct val="150000"/>
              </a:lnSpc>
            </a:pPr>
            <a:r>
              <a:rPr lang="en-US" sz="2000" spc="300" dirty="0">
                <a:latin typeface="Gill Sans Nova" panose="020B0602020104020203" pitchFamily="34" charset="0"/>
              </a:rPr>
              <a:t>LIBRARY WORKSHOP</a:t>
            </a:r>
          </a:p>
        </p:txBody>
      </p:sp>
      <p:sp>
        <p:nvSpPr>
          <p:cNvPr id="5" name="Subtitle 16">
            <a:extLst>
              <a:ext uri="{FF2B5EF4-FFF2-40B4-BE49-F238E27FC236}">
                <a16:creationId xmlns:a16="http://schemas.microsoft.com/office/drawing/2014/main" id="{E2BD66C7-C00A-7DBD-C1B5-C75E6AE978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794518"/>
            <a:ext cx="12192000" cy="10634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Éthel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Gamache,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Librarian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| ethel.gamache@concordia.ca</a:t>
            </a:r>
          </a:p>
        </p:txBody>
      </p:sp>
    </p:spTree>
    <p:extLst>
      <p:ext uri="{BB962C8B-B14F-4D97-AF65-F5344CB8AC3E}">
        <p14:creationId xmlns:p14="http://schemas.microsoft.com/office/powerpoint/2010/main" val="374591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069A-A6B3-5141-8565-BAE7551C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“FIND”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40221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FIND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254"/>
            <a:ext cx="7673419" cy="4830353"/>
          </a:xfrm>
          <a:prstGeom prst="rect">
            <a:avLst/>
          </a:prstGeom>
        </p:spPr>
      </p:pic>
      <p:pic>
        <p:nvPicPr>
          <p:cNvPr id="8" name="Picture 7" descr="Dropdown menu with title &quot;FIND&quot;on Concordia Library website, highlighting the links:&#10;Database by subject&#10;Intercampus Delivery">
            <a:extLst>
              <a:ext uri="{FF2B5EF4-FFF2-40B4-BE49-F238E27FC236}">
                <a16:creationId xmlns:a16="http://schemas.microsoft.com/office/drawing/2014/main" id="{4A6B4D97-5AD3-580F-E363-1FF108EC3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13698" r="55500" b="48612"/>
          <a:stretch/>
        </p:blipFill>
        <p:spPr>
          <a:xfrm>
            <a:off x="3798849" y="1513251"/>
            <a:ext cx="1847654" cy="2198206"/>
          </a:xfrm>
          <a:prstGeom prst="rect">
            <a:avLst/>
          </a:prstGeom>
        </p:spPr>
      </p:pic>
      <p:sp>
        <p:nvSpPr>
          <p:cNvPr id="4" name="Arrow: Left 3" descr="Yello arrow points to down menu item, &quot;Databases by subject&quot;">
            <a:extLst>
              <a:ext uri="{FF2B5EF4-FFF2-40B4-BE49-F238E27FC236}">
                <a16:creationId xmlns:a16="http://schemas.microsoft.com/office/drawing/2014/main" id="{A72DBFD9-75B5-2B4C-D124-87E08C1BE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594663" y="197495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Left 8" descr="Purple arrow points to down menu item, &quot;Intercampus Delivery of Bound Periodicals/Microforms&quot;">
            <a:extLst>
              <a:ext uri="{FF2B5EF4-FFF2-40B4-BE49-F238E27FC236}">
                <a16:creationId xmlns:a16="http://schemas.microsoft.com/office/drawing/2014/main" id="{CA2F98B8-D411-0DAF-6EE1-F4B9890C555B}"/>
              </a:ext>
            </a:extLst>
          </p:cNvPr>
          <p:cNvSpPr/>
          <p:nvPr/>
        </p:nvSpPr>
        <p:spPr>
          <a:xfrm>
            <a:off x="5646503" y="2612541"/>
            <a:ext cx="514925" cy="195944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E46446-B639-B1F7-07DA-26DBB4B1E063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E39A6-E67E-CFBC-A627-25542DA0A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946" y="2710513"/>
            <a:ext cx="1527434" cy="14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4253-398A-5955-CB5D-3094E8AA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“Help &amp; How To”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39870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Help &amp; How-to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605"/>
            <a:ext cx="7673419" cy="4830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2D775-17F2-9A09-A046-A24A8E25D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11842"/>
          <a:stretch/>
        </p:blipFill>
        <p:spPr>
          <a:xfrm>
            <a:off x="4108269" y="1437973"/>
            <a:ext cx="1293222" cy="2876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CB48F-9DEC-416E-3596-FF6DA3EBD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72830" r="13452" b="20561"/>
          <a:stretch/>
        </p:blipFill>
        <p:spPr>
          <a:xfrm>
            <a:off x="4154784" y="3517106"/>
            <a:ext cx="1113567" cy="187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BEE9F-C18C-A1CB-7BCA-F1074FC1B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36758" r="7026" b="56661"/>
          <a:stretch/>
        </p:blipFill>
        <p:spPr>
          <a:xfrm>
            <a:off x="4154784" y="2470884"/>
            <a:ext cx="1206452" cy="187747"/>
          </a:xfrm>
          <a:prstGeom prst="rect">
            <a:avLst/>
          </a:prstGeom>
        </p:spPr>
      </p:pic>
      <p:sp>
        <p:nvSpPr>
          <p:cNvPr id="12" name="Arrow: Left 11" descr="yellow arrow points to down menu item, &quot;Subject &amp; course guides&quot;">
            <a:extLst>
              <a:ext uri="{FF2B5EF4-FFF2-40B4-BE49-F238E27FC236}">
                <a16:creationId xmlns:a16="http://schemas.microsoft.com/office/drawing/2014/main" id="{4802067F-90E6-FBDC-CF7B-2FFAAFC8DB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10888" y="197611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Left 13" descr="Orange arrow points to down menu item, &quot;Finding...&quot;">
            <a:extLst>
              <a:ext uri="{FF2B5EF4-FFF2-40B4-BE49-F238E27FC236}">
                <a16:creationId xmlns:a16="http://schemas.microsoft.com/office/drawing/2014/main" id="{F1FA7B5B-166F-86A3-57C8-19F790DFD19C}"/>
              </a:ext>
            </a:extLst>
          </p:cNvPr>
          <p:cNvSpPr/>
          <p:nvPr/>
        </p:nvSpPr>
        <p:spPr>
          <a:xfrm>
            <a:off x="4524026" y="2488676"/>
            <a:ext cx="514925" cy="195944"/>
          </a:xfrm>
          <a:prstGeom prst="leftArrow">
            <a:avLst/>
          </a:prstGeom>
          <a:solidFill>
            <a:srgbClr val="C15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Arrow: Left 15" descr="green arrow points to down menu item, &quot;Ask a librarian&quot;">
            <a:extLst>
              <a:ext uri="{FF2B5EF4-FFF2-40B4-BE49-F238E27FC236}">
                <a16:creationId xmlns:a16="http://schemas.microsoft.com/office/drawing/2014/main" id="{85C81D1B-C01D-1977-EFDC-5553C91746C9}"/>
              </a:ext>
            </a:extLst>
          </p:cNvPr>
          <p:cNvSpPr/>
          <p:nvPr/>
        </p:nvSpPr>
        <p:spPr>
          <a:xfrm>
            <a:off x="4705093" y="3513796"/>
            <a:ext cx="514925" cy="195944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491374-5F26-F8BA-0CC2-0F0864C38177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6709" y="-19051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YOUR SUBJECT GUIDE</a:t>
            </a:r>
          </a:p>
        </p:txBody>
      </p:sp>
    </p:spTree>
    <p:extLst>
      <p:ext uri="{BB962C8B-B14F-4D97-AF65-F5344CB8AC3E}">
        <p14:creationId xmlns:p14="http://schemas.microsoft.com/office/powerpoint/2010/main" val="30962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5A2985-A0BC-139A-DD06-F2DF7A625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5" name="Picture 4" descr="Concordia Library Website - Religions and Cultures Subject guide">
            <a:extLst>
              <a:ext uri="{FF2B5EF4-FFF2-40B4-BE49-F238E27FC236}">
                <a16:creationId xmlns:a16="http://schemas.microsoft.com/office/drawing/2014/main" id="{F4E8394A-7032-F76B-18AF-621ECAFD03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r="6240"/>
          <a:stretch/>
        </p:blipFill>
        <p:spPr>
          <a:xfrm>
            <a:off x="2392822" y="865388"/>
            <a:ext cx="7639941" cy="4791171"/>
          </a:xfrm>
          <a:prstGeom prst="rect">
            <a:avLst/>
          </a:prstGeom>
        </p:spPr>
      </p:pic>
      <p:sp>
        <p:nvSpPr>
          <p:cNvPr id="8" name="Oval 7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D5F18F32-4096-649A-06FE-0762303D4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4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55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USING SOFIA, THE DISCOVERY TOOL</a:t>
            </a:r>
          </a:p>
        </p:txBody>
      </p:sp>
    </p:spTree>
    <p:extLst>
      <p:ext uri="{BB962C8B-B14F-4D97-AF65-F5344CB8AC3E}">
        <p14:creationId xmlns:p14="http://schemas.microsoft.com/office/powerpoint/2010/main" val="247268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3457A8-5AD4-B706-742C-CABFF402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Took Advanced Search</a:t>
            </a:r>
            <a:endParaRPr lang="en-CA" dirty="0"/>
          </a:p>
        </p:txBody>
      </p:sp>
      <p:pic>
        <p:nvPicPr>
          <p:cNvPr id="13" name="Picture 12" descr="Screenshot of webpage for Sofia Discovery Tool, Advanced Search page.&#10;Searching Databases&#10;WorldCat - OCLC catalog of books and other materials in libraries worldwide.&#10;WorldCat.org - OCLC catalog of books, articles, and other materials in libraries worldwide.&#10;Keyword Search Terms:&#10;search field 1 - Women&#10;search field 2 - Islam&#10;search field 3 - cloth*&#10;search field 4 - France&#10;">
            <a:extLst>
              <a:ext uri="{FF2B5EF4-FFF2-40B4-BE49-F238E27FC236}">
                <a16:creationId xmlns:a16="http://schemas.microsoft.com/office/drawing/2014/main" id="{4FDBD679-92A8-254C-E5A8-4E1756D5C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89" b="4399"/>
          <a:stretch/>
        </p:blipFill>
        <p:spPr>
          <a:xfrm>
            <a:off x="2384981" y="675117"/>
            <a:ext cx="7673419" cy="4982199"/>
          </a:xfrm>
          <a:prstGeom prst="rect">
            <a:avLst/>
          </a:prstGeom>
        </p:spPr>
      </p:pic>
      <p:sp>
        <p:nvSpPr>
          <p:cNvPr id="2" name="Arrow: Left 1" descr="Yellow arrow pointing to search field containing the term &quot;women&quot;">
            <a:extLst>
              <a:ext uri="{FF2B5EF4-FFF2-40B4-BE49-F238E27FC236}">
                <a16:creationId xmlns:a16="http://schemas.microsoft.com/office/drawing/2014/main" id="{440C7BCA-A1A8-FD70-7EB0-4D19DCA6F3E7}"/>
              </a:ext>
            </a:extLst>
          </p:cNvPr>
          <p:cNvSpPr/>
          <p:nvPr/>
        </p:nvSpPr>
        <p:spPr>
          <a:xfrm rot="19122994">
            <a:off x="5139074" y="2355269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Arrow: Left 2" descr="purple arrow pointing to a dropdowm menu of boolean operators. The operator &quot;AND&quot; is selected.">
            <a:extLst>
              <a:ext uri="{FF2B5EF4-FFF2-40B4-BE49-F238E27FC236}">
                <a16:creationId xmlns:a16="http://schemas.microsoft.com/office/drawing/2014/main" id="{4093D7A8-BC25-6DA6-E83B-92B12D54C9A8}"/>
              </a:ext>
            </a:extLst>
          </p:cNvPr>
          <p:cNvSpPr/>
          <p:nvPr/>
        </p:nvSpPr>
        <p:spPr>
          <a:xfrm rot="10800000">
            <a:off x="2586886" y="3114940"/>
            <a:ext cx="514925" cy="195944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85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A91C-7ED9-E3EC-6260-E16B27A2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search limiters</a:t>
            </a:r>
            <a:endParaRPr lang="en-CA" dirty="0"/>
          </a:p>
        </p:txBody>
      </p:sp>
      <p:pic>
        <p:nvPicPr>
          <p:cNvPr id="5" name="Picture 4" descr="Search results page from Sofia Discovery Tool highlighting the search limiters.">
            <a:extLst>
              <a:ext uri="{FF2B5EF4-FFF2-40B4-BE49-F238E27FC236}">
                <a16:creationId xmlns:a16="http://schemas.microsoft.com/office/drawing/2014/main" id="{4235023C-3A4A-B501-4647-F57574F3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594" y="1"/>
            <a:ext cx="5623558" cy="6858000"/>
          </a:xfrm>
          <a:prstGeom prst="rect">
            <a:avLst/>
          </a:prstGeom>
          <a:noFill/>
        </p:spPr>
      </p:pic>
      <p:grpSp>
        <p:nvGrpSpPr>
          <p:cNvPr id="26" name="Group 25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8D508599-AA7D-BD4E-54CB-11C325A34B08}"/>
              </a:ext>
            </a:extLst>
          </p:cNvPr>
          <p:cNvGrpSpPr/>
          <p:nvPr/>
        </p:nvGrpSpPr>
        <p:grpSpPr>
          <a:xfrm>
            <a:off x="411346" y="414941"/>
            <a:ext cx="3707287" cy="2700000"/>
            <a:chOff x="411346" y="414941"/>
            <a:chExt cx="3707287" cy="2700000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BB39F47-C160-4EE1-2DB0-0741236A46BB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60F2F5-8E1F-B639-B642-8D7CBD62D655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>
              <a:blip r:embed="rId3"/>
              <a:stretch>
                <a:fillRect l="-7333" t="-95999" r="-332667" b="-85333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5" name="Group 24" descr="bubble highlighting the list of available format limiters on the Sofia Discovery Tool search results page. ">
            <a:extLst>
              <a:ext uri="{FF2B5EF4-FFF2-40B4-BE49-F238E27FC236}">
                <a16:creationId xmlns:a16="http://schemas.microsoft.com/office/drawing/2014/main" id="{D522327D-F228-E828-FE4B-E73B0D2F45D7}"/>
              </a:ext>
            </a:extLst>
          </p:cNvPr>
          <p:cNvGrpSpPr/>
          <p:nvPr/>
        </p:nvGrpSpPr>
        <p:grpSpPr>
          <a:xfrm>
            <a:off x="4436079" y="1549048"/>
            <a:ext cx="2844723" cy="1800000"/>
            <a:chOff x="4436079" y="1549048"/>
            <a:chExt cx="2844723" cy="180000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0973264-D373-3291-7E84-779648A341BB}"/>
                </a:ext>
              </a:extLst>
            </p:cNvPr>
            <p:cNvSpPr/>
            <p:nvPr/>
          </p:nvSpPr>
          <p:spPr>
            <a:xfrm rot="16024121">
              <a:off x="4436079" y="1768258"/>
              <a:ext cx="1542362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50F8A1-2BD3-9078-0167-1CE7CB32C0B1}"/>
                </a:ext>
              </a:extLst>
            </p:cNvPr>
            <p:cNvSpPr/>
            <p:nvPr/>
          </p:nvSpPr>
          <p:spPr>
            <a:xfrm>
              <a:off x="5480802" y="1549048"/>
              <a:ext cx="1800000" cy="1800000"/>
            </a:xfrm>
            <a:prstGeom prst="ellipse">
              <a:avLst/>
            </a:prstGeom>
            <a:blipFill>
              <a:blip r:embed="rId3"/>
              <a:stretch>
                <a:fillRect l="-2001" t="-272998" r="-558001" b="-48998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7" name="Group 26" descr="bubble highlighting the remaining list of available limiters on the Sofia Discovery Tool search results page. Includes the limiters:&#10;- Publication Year&#10;- language&#10;- Topic&#10;- Author/Creator&#10;- Database">
            <a:extLst>
              <a:ext uri="{FF2B5EF4-FFF2-40B4-BE49-F238E27FC236}">
                <a16:creationId xmlns:a16="http://schemas.microsoft.com/office/drawing/2014/main" id="{CD952648-C550-510B-2D68-5E5F40280D47}"/>
              </a:ext>
            </a:extLst>
          </p:cNvPr>
          <p:cNvGrpSpPr/>
          <p:nvPr/>
        </p:nvGrpSpPr>
        <p:grpSpPr>
          <a:xfrm>
            <a:off x="483432" y="3811660"/>
            <a:ext cx="3635201" cy="2700000"/>
            <a:chOff x="483432" y="3811660"/>
            <a:chExt cx="3635201" cy="2700000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6E205AE-BA9D-3D49-B897-D7CFDA1AE913}"/>
                </a:ext>
              </a:extLst>
            </p:cNvPr>
            <p:cNvSpPr/>
            <p:nvPr/>
          </p:nvSpPr>
          <p:spPr>
            <a:xfrm rot="5400000">
              <a:off x="2286861" y="4313999"/>
              <a:ext cx="2121181" cy="1542362"/>
            </a:xfrm>
            <a:prstGeom prst="triangle">
              <a:avLst/>
            </a:prstGeom>
            <a:solidFill>
              <a:srgbClr val="C15C38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3F081C-C5D2-91C2-61FD-66CED3E4A966}"/>
                </a:ext>
              </a:extLst>
            </p:cNvPr>
            <p:cNvSpPr/>
            <p:nvPr/>
          </p:nvSpPr>
          <p:spPr>
            <a:xfrm>
              <a:off x="483432" y="3811660"/>
              <a:ext cx="2700000" cy="2700000"/>
            </a:xfrm>
            <a:prstGeom prst="ellipse">
              <a:avLst/>
            </a:prstGeom>
            <a:blipFill>
              <a:blip r:embed="rId4"/>
              <a:stretch>
                <a:fillRect l="16665" t="-118666" r="-356669" b="-62666"/>
              </a:stretch>
            </a:blipFill>
            <a:ln w="41275">
              <a:solidFill>
                <a:srgbClr val="C15C3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3254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F9AC7-E2C8-FDDB-89D6-C15454E29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66" y="863125"/>
            <a:ext cx="7622851" cy="4287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59398-F2CC-619D-7161-ACF38A44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365" y="861698"/>
            <a:ext cx="7622851" cy="4287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BC7F4-1E9D-C7E5-546B-D7163C13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Hold Request</a:t>
            </a:r>
            <a:endParaRPr lang="en-CA" dirty="0"/>
          </a:p>
        </p:txBody>
      </p:sp>
      <p:pic>
        <p:nvPicPr>
          <p:cNvPr id="9" name="Picture 8" descr="Concordia Library Sofia Discovery Tool &quot;Submit a Place Hold Request&quot; page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365" y="861697"/>
            <a:ext cx="7622851" cy="4287853"/>
          </a:xfrm>
          <a:prstGeom prst="rect">
            <a:avLst/>
          </a:prstGeom>
        </p:spPr>
      </p:pic>
      <p:sp>
        <p:nvSpPr>
          <p:cNvPr id="14" name="Rectangle 13" descr="red square highlighting &quot;locate&quot; button on Concordia Library Sofia Discovery Tool.">
            <a:extLst>
              <a:ext uri="{FF2B5EF4-FFF2-40B4-BE49-F238E27FC236}">
                <a16:creationId xmlns:a16="http://schemas.microsoft.com/office/drawing/2014/main" id="{C2C31B31-D925-E01D-B36D-8C16FCC86D4B}"/>
              </a:ext>
            </a:extLst>
          </p:cNvPr>
          <p:cNvSpPr/>
          <p:nvPr/>
        </p:nvSpPr>
        <p:spPr>
          <a:xfrm>
            <a:off x="8611468" y="3558619"/>
            <a:ext cx="489803" cy="278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b="1" dirty="0"/>
          </a:p>
        </p:txBody>
      </p:sp>
      <p:sp>
        <p:nvSpPr>
          <p:cNvPr id="15" name="Rectangle 14" descr="Red square highlighting the request button on the Concordia Library Sofia Discovery Tool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/>
          <p:nvPr/>
        </p:nvSpPr>
        <p:spPr>
          <a:xfrm>
            <a:off x="8069524" y="3734512"/>
            <a:ext cx="1493220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1784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0A6CE-227B-4111-E03B-04DABF2EE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Sofia Live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52528-BD9C-1C0D-B32D-BC0B58054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 OR LGBTIQA2+ </a:t>
            </a:r>
            <a:r>
              <a:rPr lang="en-US" sz="2400" dirty="0"/>
              <a:t>OR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sexual minority AND Indonesia </a:t>
            </a:r>
          </a:p>
        </p:txBody>
      </p:sp>
    </p:spTree>
    <p:extLst>
      <p:ext uri="{BB962C8B-B14F-4D97-AF65-F5344CB8AC3E}">
        <p14:creationId xmlns:p14="http://schemas.microsoft.com/office/powerpoint/2010/main" val="3913715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6674"/>
            <a:ext cx="10515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USING INTERLIBRARY LOAN</a:t>
            </a:r>
            <a:b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WITHIN SOFIA</a:t>
            </a:r>
          </a:p>
        </p:txBody>
      </p:sp>
    </p:spTree>
    <p:extLst>
      <p:ext uri="{BB962C8B-B14F-4D97-AF65-F5344CB8AC3E}">
        <p14:creationId xmlns:p14="http://schemas.microsoft.com/office/powerpoint/2010/main" val="387352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194734" y="-204278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361" y="1277957"/>
            <a:ext cx="2688115" cy="1398681"/>
          </a:xfrm>
        </p:spPr>
        <p:txBody>
          <a:bodyPr/>
          <a:lstStyle/>
          <a:p>
            <a:r>
              <a:rPr lang="en-US" dirty="0">
                <a:latin typeface="Gill Sans Nova Light" panose="020B0402020204020203" pitchFamily="34" charset="0"/>
              </a:rPr>
              <a:t>Plan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1739538"/>
            <a:ext cx="525073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How to narrow a research topic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Segoe UI"/>
                <a:cs typeface="Segoe UI"/>
              </a:rPr>
              <a:t>How to find and access resources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Subject guide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Sofia, the Library discovery tool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Interlibrary loans within Sofia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Searching for articles with </a:t>
            </a:r>
            <a:r>
              <a:rPr lang="en-US" sz="1800" i="1" dirty="0">
                <a:latin typeface="Segoe UI" panose="020B0502040204020203" pitchFamily="34" charset="0"/>
                <a:cs typeface="Segoe UI" panose="020B0502040204020203" pitchFamily="34" charset="0"/>
              </a:rPr>
              <a:t>Google Scholar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800" i="1" dirty="0">
                <a:latin typeface="Segoe UI" panose="020B0502040204020203" pitchFamily="34" charset="0"/>
                <a:cs typeface="Segoe UI" panose="020B0502040204020203" pitchFamily="34" charset="0"/>
              </a:rPr>
              <a:t>Academic Search Complete 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1800" i="1" dirty="0">
                <a:latin typeface="Segoe UI" panose="020B0502040204020203" pitchFamily="34" charset="0"/>
                <a:cs typeface="Segoe UI" panose="020B0502040204020203" pitchFamily="34" charset="0"/>
              </a:rPr>
              <a:t>JSTOR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Evaluating resources and asking for support</a:t>
            </a:r>
          </a:p>
          <a:p>
            <a:pPr>
              <a:lnSpc>
                <a:spcPct val="150000"/>
              </a:lnSpc>
            </a:pPr>
            <a:endParaRPr lang="en-CA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5FEBA9F-58A0-0A20-C2B1-F9B1D0E99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8" y="2548848"/>
            <a:ext cx="2688116" cy="25142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8AAFFD-1CE4-1C69-773D-457E8C5230BD}"/>
              </a:ext>
            </a:extLst>
          </p:cNvPr>
          <p:cNvSpPr txBox="1"/>
          <p:nvPr/>
        </p:nvSpPr>
        <p:spPr>
          <a:xfrm>
            <a:off x="573837" y="5250081"/>
            <a:ext cx="52507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This QR code links to the </a:t>
            </a:r>
            <a:r>
              <a:rPr lang="fr-CA" sz="1600" dirty="0" err="1"/>
              <a:t>Library’s</a:t>
            </a:r>
            <a:r>
              <a:rPr lang="fr-CA" sz="1600" dirty="0"/>
              <a:t> </a:t>
            </a:r>
            <a:r>
              <a:rPr lang="en-CA" sz="1600" dirty="0">
                <a:effectLst/>
              </a:rPr>
              <a:t>Religions and Cultures Subject Guide, where these slides are hosted (under </a:t>
            </a:r>
            <a:r>
              <a:rPr lang="en-CA" sz="1600" i="1" dirty="0">
                <a:effectLst/>
              </a:rPr>
              <a:t>Courses &amp; related guides</a:t>
            </a:r>
            <a:r>
              <a:rPr lang="en-CA" sz="1600" dirty="0">
                <a:effectLst/>
              </a:rPr>
              <a:t>). The slides and other workshop material are also available on Moodle.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63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is the new Interlibrary Loans (ILL) service?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577026"/>
            <a:ext cx="4966709" cy="22000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</p:txBody>
      </p:sp>
    </p:spTree>
    <p:extLst>
      <p:ext uri="{BB962C8B-B14F-4D97-AF65-F5344CB8AC3E}">
        <p14:creationId xmlns:p14="http://schemas.microsoft.com/office/powerpoint/2010/main" val="3858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</p:txBody>
      </p:sp>
    </p:spTree>
    <p:extLst>
      <p:ext uri="{BB962C8B-B14F-4D97-AF65-F5344CB8AC3E}">
        <p14:creationId xmlns:p14="http://schemas.microsoft.com/office/powerpoint/2010/main" val="40968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7917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1469877"/>
            <a:ext cx="12192000" cy="8408911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42803" y="2718902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703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493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BLANK FORM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37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963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509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74772"/>
            <a:ext cx="3297309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If you have any difficulty finding a document, reach out!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7141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472DF-6E54-7F02-36E8-42BA072A5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D52375-6D17-AA28-AF6B-381D6CBF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7475469-BF1E-332D-7F92-E4AAA5B3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104" y="2766218"/>
            <a:ext cx="8297791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CHOOSING A</a:t>
            </a:r>
            <a:br>
              <a:rPr lang="en-US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dirty="0">
                <a:solidFill>
                  <a:srgbClr val="D6A635"/>
                </a:solidFill>
                <a:latin typeface="Gill Sans Nova" panose="020B0602020104020203" pitchFamily="34" charset="0"/>
              </a:rPr>
              <a:t>RESEARCH TOPIC</a:t>
            </a:r>
            <a:endParaRPr lang="en-CA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3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would you do to find this?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166618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Scott, Joan Wallach. 2007. </a:t>
            </a:r>
            <a:r>
              <a:rPr lang="en-CA" sz="1800" i="1" dirty="0">
                <a:latin typeface="Segoe UI" panose="020B0502040204020203" pitchFamily="34" charset="0"/>
                <a:cs typeface="Segoe UI" panose="020B0502040204020203" pitchFamily="34" charset="0"/>
              </a:rPr>
              <a:t>The Politics of the Veil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. Public Square Book Series. Princeton, NJ: Princeton University Press.</a:t>
            </a:r>
          </a:p>
          <a:p>
            <a:pPr marL="0" indent="0">
              <a:lnSpc>
                <a:spcPct val="150000"/>
              </a:lnSpc>
              <a:buNone/>
            </a:pPr>
            <a:endParaRPr lang="en-CA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CA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Hoel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, N., &amp; Shaikh, S. (2007). Veiling, secularism and </a:t>
            </a:r>
            <a:r>
              <a:rPr lang="en-CA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islamism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: gender constructions in France and </a:t>
            </a:r>
            <a:r>
              <a:rPr lang="en-CA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iran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. </a:t>
            </a:r>
            <a:r>
              <a:rPr lang="en-CA" sz="1800" i="1" dirty="0">
                <a:latin typeface="Segoe UI" panose="020B0502040204020203" pitchFamily="34" charset="0"/>
                <a:cs typeface="Segoe UI" panose="020B0502040204020203" pitchFamily="34" charset="0"/>
              </a:rPr>
              <a:t>Journal for the Study of Religion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, </a:t>
            </a:r>
            <a:r>
              <a:rPr lang="en-CA" sz="1800" i="1" dirty="0">
                <a:latin typeface="Segoe UI" panose="020B0502040204020203" pitchFamily="34" charset="0"/>
                <a:cs typeface="Segoe UI" panose="020B0502040204020203" pitchFamily="34" charset="0"/>
              </a:rPr>
              <a:t>20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(1), 111–129.</a:t>
            </a:r>
          </a:p>
        </p:txBody>
      </p:sp>
    </p:spTree>
    <p:extLst>
      <p:ext uri="{BB962C8B-B14F-4D97-AF65-F5344CB8AC3E}">
        <p14:creationId xmlns:p14="http://schemas.microsoft.com/office/powerpoint/2010/main" val="32367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387" y="2245602"/>
            <a:ext cx="758661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ARTICLES WITH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GOOGLE SCHOLAR AND THE DATABASE ACADEMIC SEARCH COMPLETE</a:t>
            </a:r>
          </a:p>
        </p:txBody>
      </p:sp>
    </p:spTree>
    <p:extLst>
      <p:ext uri="{BB962C8B-B14F-4D97-AF65-F5344CB8AC3E}">
        <p14:creationId xmlns:p14="http://schemas.microsoft.com/office/powerpoint/2010/main" val="6750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04692"/>
            <a:ext cx="12191999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What is the difference?</a:t>
            </a:r>
          </a:p>
        </p:txBody>
      </p:sp>
      <p:grpSp>
        <p:nvGrpSpPr>
          <p:cNvPr id="12" name="Group 11" descr="Comparing Google Scholar to Shopping mall foodcourt.">
            <a:extLst>
              <a:ext uri="{FF2B5EF4-FFF2-40B4-BE49-F238E27FC236}">
                <a16:creationId xmlns:a16="http://schemas.microsoft.com/office/drawing/2014/main" id="{2DC11686-2F9F-FDC8-49FB-9DE23EDF415A}"/>
              </a:ext>
            </a:extLst>
          </p:cNvPr>
          <p:cNvGrpSpPr/>
          <p:nvPr/>
        </p:nvGrpSpPr>
        <p:grpSpPr>
          <a:xfrm>
            <a:off x="885060" y="1616672"/>
            <a:ext cx="4796071" cy="4384938"/>
            <a:chOff x="885060" y="1616672"/>
            <a:chExt cx="4796071" cy="4384938"/>
          </a:xfrm>
        </p:grpSpPr>
        <p:sp>
          <p:nvSpPr>
            <p:cNvPr id="3" name="Text Placeholder 7">
              <a:extLst>
                <a:ext uri="{FF2B5EF4-FFF2-40B4-BE49-F238E27FC236}">
                  <a16:creationId xmlns:a16="http://schemas.microsoft.com/office/drawing/2014/main" id="{7CED7D60-A88C-133D-45B5-1F359CF460F4}"/>
                </a:ext>
              </a:extLst>
            </p:cNvPr>
            <p:cNvSpPr txBox="1">
              <a:spLocks/>
            </p:cNvSpPr>
            <p:nvPr/>
          </p:nvSpPr>
          <p:spPr>
            <a:xfrm>
              <a:off x="885061" y="161667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Google scholar</a:t>
              </a:r>
            </a:p>
          </p:txBody>
        </p:sp>
        <p:pic>
          <p:nvPicPr>
            <p:cNvPr id="4" name="Content Placeholder 13" descr="A food court with tables and chairs&#10;&#10;">
              <a:extLst>
                <a:ext uri="{FF2B5EF4-FFF2-40B4-BE49-F238E27FC236}">
                  <a16:creationId xmlns:a16="http://schemas.microsoft.com/office/drawing/2014/main" id="{420D2A3B-58B7-4779-BDE4-369218791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02" y="2244711"/>
              <a:ext cx="4706129" cy="31325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29DE8A-3BE3-20A7-9669-B7D5CE30C4D8}"/>
                </a:ext>
              </a:extLst>
            </p:cNvPr>
            <p:cNvSpPr/>
            <p:nvPr/>
          </p:nvSpPr>
          <p:spPr>
            <a:xfrm>
              <a:off x="885060" y="5522568"/>
              <a:ext cx="3227800" cy="47904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Volume | Quantity | Quick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en-CA" sz="1013" dirty="0"/>
            </a:p>
          </p:txBody>
        </p:sp>
      </p:grpSp>
      <p:grpSp>
        <p:nvGrpSpPr>
          <p:cNvPr id="13" name="Group 12" descr="Comparing Library databases to gourmet homecooked meal.">
            <a:extLst>
              <a:ext uri="{FF2B5EF4-FFF2-40B4-BE49-F238E27FC236}">
                <a16:creationId xmlns:a16="http://schemas.microsoft.com/office/drawing/2014/main" id="{48D69F52-18D1-C338-2773-3FF1A5AEBC7D}"/>
              </a:ext>
            </a:extLst>
          </p:cNvPr>
          <p:cNvGrpSpPr/>
          <p:nvPr/>
        </p:nvGrpSpPr>
        <p:grpSpPr>
          <a:xfrm>
            <a:off x="6387935" y="1629612"/>
            <a:ext cx="4791952" cy="4216120"/>
            <a:chOff x="6387935" y="1629612"/>
            <a:chExt cx="4791952" cy="4216120"/>
          </a:xfrm>
        </p:grpSpPr>
        <p:sp>
          <p:nvSpPr>
            <p:cNvPr id="5" name="Text Placeholder 9">
              <a:extLst>
                <a:ext uri="{FF2B5EF4-FFF2-40B4-BE49-F238E27FC236}">
                  <a16:creationId xmlns:a16="http://schemas.microsoft.com/office/drawing/2014/main" id="{FFAE009F-F6B9-59F8-AFCC-ADA2A20954BF}"/>
                </a:ext>
              </a:extLst>
            </p:cNvPr>
            <p:cNvSpPr txBox="1">
              <a:spLocks/>
            </p:cNvSpPr>
            <p:nvPr/>
          </p:nvSpPr>
          <p:spPr>
            <a:xfrm>
              <a:off x="6387935" y="162961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Library databases</a:t>
              </a:r>
            </a:p>
          </p:txBody>
        </p:sp>
        <p:pic>
          <p:nvPicPr>
            <p:cNvPr id="6" name="Content Placeholder 14" descr="A person preparing food in a kitchen. ">
              <a:extLst>
                <a:ext uri="{FF2B5EF4-FFF2-40B4-BE49-F238E27FC236}">
                  <a16:creationId xmlns:a16="http://schemas.microsoft.com/office/drawing/2014/main" id="{ED4369B1-BADE-0A72-1C3D-68DB27EB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832" y="2244711"/>
              <a:ext cx="4702055" cy="31371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833036-F09A-AA55-15FB-C4F74130E40C}"/>
                </a:ext>
              </a:extLst>
            </p:cNvPr>
            <p:cNvSpPr/>
            <p:nvPr/>
          </p:nvSpPr>
          <p:spPr>
            <a:xfrm>
              <a:off x="6387935" y="5522567"/>
              <a:ext cx="322900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Depth | Quality | Thorough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AD3F2D-0A1E-C798-0ACE-4085B51B9DC8}"/>
              </a:ext>
            </a:extLst>
          </p:cNvPr>
          <p:cNvSpPr txBox="1"/>
          <p:nvPr/>
        </p:nvSpPr>
        <p:spPr>
          <a:xfrm>
            <a:off x="505837" y="6184250"/>
            <a:ext cx="1097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Left image: Yinan Chen, Dining Court, public domain, 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https://pixabay.com/photos/dining-court-shopping-mall-corridor-347314/</a:t>
            </a:r>
            <a:endParaRPr lang="en-CA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Right image: Jason Briscoe, Cooking, public domain, 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https://unsplash.com/photos/VBsG1VOgLIU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866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87364"/>
            <a:ext cx="12192000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Where should you search?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4B6814-4781-4D8E-28AF-DB18E50D8893}"/>
              </a:ext>
            </a:extLst>
          </p:cNvPr>
          <p:cNvSpPr/>
          <p:nvPr/>
        </p:nvSpPr>
        <p:spPr>
          <a:xfrm>
            <a:off x="4620765" y="2921005"/>
            <a:ext cx="3817961" cy="3132161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Google Scholar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E54AC-D0D9-3BD6-F4A7-97292F3C4C5E}"/>
              </a:ext>
            </a:extLst>
          </p:cNvPr>
          <p:cNvSpPr/>
          <p:nvPr/>
        </p:nvSpPr>
        <p:spPr>
          <a:xfrm>
            <a:off x="3420920" y="2000822"/>
            <a:ext cx="3173105" cy="2746100"/>
          </a:xfrm>
          <a:prstGeom prst="ellipse">
            <a:avLst/>
          </a:prstGeom>
          <a:noFill/>
          <a:ln w="28575">
            <a:solidFill>
              <a:srgbClr val="C15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Library Discovery Tool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46DB84-9E02-018A-6597-B203BD674E42}"/>
              </a:ext>
            </a:extLst>
          </p:cNvPr>
          <p:cNvSpPr/>
          <p:nvPr/>
        </p:nvSpPr>
        <p:spPr>
          <a:xfrm>
            <a:off x="2368988" y="3196584"/>
            <a:ext cx="3490310" cy="2570990"/>
          </a:xfrm>
          <a:prstGeom prst="ellipse">
            <a:avLst/>
          </a:prstGeom>
          <a:noFill/>
          <a:ln w="28575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Eureka.cc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5D2155-DE63-1942-6BB6-DF159B1097AC}"/>
              </a:ext>
            </a:extLst>
          </p:cNvPr>
          <p:cNvSpPr/>
          <p:nvPr/>
        </p:nvSpPr>
        <p:spPr>
          <a:xfrm>
            <a:off x="5859298" y="2080879"/>
            <a:ext cx="3130550" cy="223140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Academic Search Complete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1C51B5-6D12-B466-4593-AA8250D8C491}"/>
              </a:ext>
            </a:extLst>
          </p:cNvPr>
          <p:cNvSpPr/>
          <p:nvPr/>
        </p:nvSpPr>
        <p:spPr>
          <a:xfrm>
            <a:off x="5401752" y="3976618"/>
            <a:ext cx="4488409" cy="1289168"/>
          </a:xfrm>
          <a:prstGeom prst="ellipse">
            <a:avLst/>
          </a:prstGeom>
          <a:noFill/>
          <a:ln w="28575">
            <a:solidFill>
              <a:srgbClr val="4203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Grey literature (e.g. government documents, NGO reports, working papers, newsletters, preprints)</a:t>
            </a:r>
          </a:p>
        </p:txBody>
      </p:sp>
    </p:spTree>
    <p:extLst>
      <p:ext uri="{BB962C8B-B14F-4D97-AF65-F5344CB8AC3E}">
        <p14:creationId xmlns:p14="http://schemas.microsoft.com/office/powerpoint/2010/main" val="31238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USING GOOGLE SCHOLAR</a:t>
            </a:r>
          </a:p>
        </p:txBody>
      </p:sp>
    </p:spTree>
    <p:extLst>
      <p:ext uri="{BB962C8B-B14F-4D97-AF65-F5344CB8AC3E}">
        <p14:creationId xmlns:p14="http://schemas.microsoft.com/office/powerpoint/2010/main" val="184214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0960A-DF4A-9937-7037-3B016FC2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Searching in Google Scholar</a:t>
            </a:r>
            <a:endParaRPr lang="en-CA" dirty="0"/>
          </a:p>
        </p:txBody>
      </p:sp>
      <p:pic>
        <p:nvPicPr>
          <p:cNvPr id="5" name="Picture 4" descr="Google Scholar search results for &quot;women france clothing islam&quot;">
            <a:extLst>
              <a:ext uri="{FF2B5EF4-FFF2-40B4-BE49-F238E27FC236}">
                <a16:creationId xmlns:a16="http://schemas.microsoft.com/office/drawing/2014/main" id="{46F4CBCC-7EA6-10B1-AAA9-0941F7F5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2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7932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4176D4-AC8E-0BD2-8CE4-6317F187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Searching within a search result</a:t>
            </a:r>
            <a:endParaRPr lang="en-CA" dirty="0"/>
          </a:p>
        </p:txBody>
      </p:sp>
      <p:pic>
        <p:nvPicPr>
          <p:cNvPr id="5" name="Picture 4" descr="Google Scholar search for the term &quot;law&quot; within the search results for &quot;why the French don't like headscarves&quot;.">
            <a:extLst>
              <a:ext uri="{FF2B5EF4-FFF2-40B4-BE49-F238E27FC236}">
                <a16:creationId xmlns:a16="http://schemas.microsoft.com/office/drawing/2014/main" id="{46F4CBCC-7EA6-10B1-AAA9-0941F7F5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2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2B979C-4CCA-DAAD-6D9A-9444C97A8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81"/>
          <a:stretch/>
        </p:blipFill>
        <p:spPr>
          <a:xfrm>
            <a:off x="2388693" y="860981"/>
            <a:ext cx="7657153" cy="48069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Left 2" descr="Google Scholar website.&#10;Yellow arrow pointing to the search term &quot;Why the French don't like headscarves&quot;.">
            <a:extLst>
              <a:ext uri="{FF2B5EF4-FFF2-40B4-BE49-F238E27FC236}">
                <a16:creationId xmlns:a16="http://schemas.microsoft.com/office/drawing/2014/main" id="{1B4E78FD-A991-E758-2BB8-C8B7D067A2A4}"/>
              </a:ext>
            </a:extLst>
          </p:cNvPr>
          <p:cNvSpPr/>
          <p:nvPr/>
        </p:nvSpPr>
        <p:spPr>
          <a:xfrm rot="10800000">
            <a:off x="3444289" y="1643229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63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USING ACADEMIC SEARCH COMPLETE</a:t>
            </a:r>
          </a:p>
        </p:txBody>
      </p:sp>
    </p:spTree>
    <p:extLst>
      <p:ext uri="{BB962C8B-B14F-4D97-AF65-F5344CB8AC3E}">
        <p14:creationId xmlns:p14="http://schemas.microsoft.com/office/powerpoint/2010/main" val="25076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8EC6F6-C7A6-EB94-C4F5-B0BE2CC4A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pic>
        <p:nvPicPr>
          <p:cNvPr id="6" name="research as an iterative process" descr="Short timelapse of a drawing showing how research is iterative: (in loops) start my research, learn something new from an article, each new data informs my research, discuss it with a prof, new information from a blog">
            <a:hlinkClick r:id="" action="ppaction://media"/>
            <a:extLst>
              <a:ext uri="{FF2B5EF4-FFF2-40B4-BE49-F238E27FC236}">
                <a16:creationId xmlns:a16="http://schemas.microsoft.com/office/drawing/2014/main" id="{96561692-F50B-0FC9-C9EE-2273FC440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1002" y="759402"/>
            <a:ext cx="5697364" cy="53391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71BDF4-5EB6-D3E6-55EF-634B8D53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6" y="2291196"/>
            <a:ext cx="7772400" cy="857250"/>
          </a:xfrm>
        </p:spPr>
        <p:txBody>
          <a:bodyPr/>
          <a:lstStyle/>
          <a:p>
            <a:r>
              <a:rPr lang="fr-CA">
                <a:latin typeface="Gill Sans Nova Light" panose="020B0402020204020203" pitchFamily="34" charset="0"/>
              </a:rPr>
              <a:t>It’s a process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A2D014-93D4-7A80-E8F6-886F827E1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148446"/>
            <a:ext cx="4048125" cy="3086100"/>
          </a:xfrm>
        </p:spPr>
        <p:txBody>
          <a:bodyPr>
            <a:normAutofit/>
          </a:bodyPr>
          <a:lstStyle/>
          <a:p>
            <a:r>
              <a:rPr lang="fr-CA" sz="2400">
                <a:latin typeface="Segoe UI" panose="020B0502040204020203" pitchFamily="34" charset="0"/>
                <a:cs typeface="Segoe UI" panose="020B0502040204020203" pitchFamily="34" charset="0"/>
              </a:rPr>
              <a:t>Choosing a research topic is research.</a:t>
            </a:r>
          </a:p>
          <a:p>
            <a:r>
              <a:rPr lang="fr-CA" sz="2400">
                <a:latin typeface="Segoe UI" panose="020B0502040204020203" pitchFamily="34" charset="0"/>
                <a:cs typeface="Segoe UI" panose="020B0502040204020203" pitchFamily="34" charset="0"/>
              </a:rPr>
              <a:t>The process is iterative, not linear.  </a:t>
            </a:r>
          </a:p>
          <a:p>
            <a:endParaRPr lang="fr-CA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CA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2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B4AA8C8-C1DD-47E6-B877-871AF0FF9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1F50F8-5255-65B2-EA0D-FF7B832F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BB5690-F86F-368A-0D38-62028ACA71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C1B72-69E9-5F04-4C86-FED3E00EB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5" cy="6858000"/>
            <a:chOff x="503365" y="0"/>
            <a:chExt cx="11430365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D6501-9D5F-B2E2-BD9B-2D4FE9BDD9C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6CD43B-7F3C-A9FC-8AF5-953E24D93779}"/>
                </a:ext>
              </a:extLst>
            </p:cNvPr>
            <p:cNvSpPr/>
            <p:nvPr/>
          </p:nvSpPr>
          <p:spPr>
            <a:xfrm>
              <a:off x="3894543" y="1568496"/>
              <a:ext cx="96780" cy="270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3FFD5B5-C357-1D09-7A49-D2BF130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" r="6712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0A2980-D4BF-34CD-4308-CD6C2AED1E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library.concordia.ca/find/databases/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index.php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00F1-182F-3777-42B0-215251DF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– Database Searching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88F47-43A9-D3FF-A6A0-41B43E0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374" y="0"/>
            <a:ext cx="11430365" cy="6858000"/>
          </a:xfrm>
          <a:prstGeom prst="rect">
            <a:avLst/>
          </a:prstGeom>
        </p:spPr>
      </p:pic>
      <p:pic>
        <p:nvPicPr>
          <p:cNvPr id="5" name="Picture 4" descr="Database &quot;Academic Search Complete&quot;.&#10;Search results for search terms, women AND Islam AND France AND clothing OR veil.&#10;Limiters &quot;peer reviewed&quot; and dates limited to 2003 - 2023&#10;">
            <a:extLst>
              <a:ext uri="{FF2B5EF4-FFF2-40B4-BE49-F238E27FC236}">
                <a16:creationId xmlns:a16="http://schemas.microsoft.com/office/drawing/2014/main" id="{BA8D888D-9780-0C7B-14BA-B265ECEC6A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" b="14897"/>
          <a:stretch/>
        </p:blipFill>
        <p:spPr>
          <a:xfrm>
            <a:off x="4408866" y="854375"/>
            <a:ext cx="7666728" cy="4815824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CB0D45-3CFE-DC71-F2FD-BD4CA83EA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0756" y="729000"/>
            <a:ext cx="3707287" cy="2700000"/>
            <a:chOff x="411346" y="414941"/>
            <a:chExt cx="3707287" cy="27000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AE3DD37-EE11-23F7-5EB4-B7798A80FC55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B925D8-65EF-1CC7-A66F-E9AB281BB2CA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46000" t="-36000" r="-654000" b="-324000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F7FB6F-B4DE-B7CF-EE76-B77BE49ED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1841" y="2234118"/>
            <a:ext cx="4534399" cy="3302382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8783B64-F5E1-C569-D38D-192CA0C98214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C70A5-A5DC-2E7F-38A0-D8954ED7E16F}"/>
                </a:ext>
              </a:extLst>
            </p:cNvPr>
            <p:cNvSpPr/>
            <p:nvPr/>
          </p:nvSpPr>
          <p:spPr>
            <a:xfrm>
              <a:off x="411346" y="414941"/>
              <a:ext cx="2707864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20109" t="-109158" r="-499457" b="-96076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3" name="Rectangle 12" descr="red square highlighting &quot;pdf full text&quot; button on Academic Search Complete search results page.">
            <a:extLst>
              <a:ext uri="{FF2B5EF4-FFF2-40B4-BE49-F238E27FC236}">
                <a16:creationId xmlns:a16="http://schemas.microsoft.com/office/drawing/2014/main" id="{0E16C269-6AE6-0F0B-BA2F-08394607F49A}"/>
              </a:ext>
            </a:extLst>
          </p:cNvPr>
          <p:cNvSpPr/>
          <p:nvPr/>
        </p:nvSpPr>
        <p:spPr>
          <a:xfrm>
            <a:off x="7060773" y="4057649"/>
            <a:ext cx="1104091" cy="260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504220-F52E-8CBB-D081-3A31D3FE6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FE6E45-E57C-8542-13DD-7FFA1A5B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D8F14CE-AB5F-792C-FC4F-5C215375E35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  <p:grpSp>
        <p:nvGrpSpPr>
          <p:cNvPr id="4" name="Group 3" descr="yellow circle highlighting the Find it @ Concordia button the article page.">
            <a:extLst>
              <a:ext uri="{FF2B5EF4-FFF2-40B4-BE49-F238E27FC236}">
                <a16:creationId xmlns:a16="http://schemas.microsoft.com/office/drawing/2014/main" id="{1B05E00A-7A62-F812-F2C1-C1FEA5EC18C5}"/>
              </a:ext>
            </a:extLst>
          </p:cNvPr>
          <p:cNvGrpSpPr/>
          <p:nvPr/>
        </p:nvGrpSpPr>
        <p:grpSpPr>
          <a:xfrm>
            <a:off x="8798121" y="2611982"/>
            <a:ext cx="1735009" cy="1263599"/>
            <a:chOff x="411346" y="414941"/>
            <a:chExt cx="3707287" cy="270000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8B22E3B-A933-B309-C9D9-B19E7CCE3D4E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060737-C48E-4672-E518-3129086EAE54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337466" t="-508405" r="-294730" b="-724929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5" name="Rectangle 14" descr="red square highlighting &quot;pdf full text&quot; button on Academic Search Complete search results page.">
            <a:extLst>
              <a:ext uri="{FF2B5EF4-FFF2-40B4-BE49-F238E27FC236}">
                <a16:creationId xmlns:a16="http://schemas.microsoft.com/office/drawing/2014/main" id="{8990292D-6B57-6EBD-A8A8-982B2E470AC0}"/>
              </a:ext>
            </a:extLst>
          </p:cNvPr>
          <p:cNvSpPr/>
          <p:nvPr/>
        </p:nvSpPr>
        <p:spPr>
          <a:xfrm>
            <a:off x="8164865" y="4057649"/>
            <a:ext cx="826736" cy="260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20872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16562 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88F47-43A9-D3FF-A6A0-41B43E0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374" y="0"/>
            <a:ext cx="1143036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E1AA4E-9840-451F-1DF5-F95DD3119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" b="14897"/>
          <a:stretch/>
        </p:blipFill>
        <p:spPr>
          <a:xfrm>
            <a:off x="4408866" y="854375"/>
            <a:ext cx="7666728" cy="481582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82595-8715-2BCD-AAF0-F619210E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Boolean Search</a:t>
            </a:r>
            <a:endParaRPr lang="en-CA" dirty="0"/>
          </a:p>
        </p:txBody>
      </p:sp>
      <p:pic>
        <p:nvPicPr>
          <p:cNvPr id="14" name="Picture 13" descr="Academic Search Complete database search result. &#10;Article titled &quot;Nondomination or Practices of Freedom? French Muslim Women, Foucault, and The Full Veil Ban&quot;.">
            <a:extLst>
              <a:ext uri="{FF2B5EF4-FFF2-40B4-BE49-F238E27FC236}">
                <a16:creationId xmlns:a16="http://schemas.microsoft.com/office/drawing/2014/main" id="{A7371030-1D05-2409-7FE3-666806C93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5"/>
          <a:stretch/>
        </p:blipFill>
        <p:spPr>
          <a:xfrm>
            <a:off x="2370771" y="854375"/>
            <a:ext cx="7666728" cy="4815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53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668 -0.0006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6732 0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View full article via Find </a:t>
            </a:r>
            <a:r>
              <a:rPr lang="en-US" dirty="0" err="1"/>
              <a:t>it@Concordia</a:t>
            </a:r>
            <a:r>
              <a:rPr lang="en-US" dirty="0"/>
              <a:t> button</a:t>
            </a:r>
            <a:endParaRPr lang="en-CA" dirty="0"/>
          </a:p>
        </p:txBody>
      </p:sp>
      <p:pic>
        <p:nvPicPr>
          <p:cNvPr id="14" name="Picture 13" descr="Academic Search Complete database search result. &#10;Article titled &quot;Nondomination or Practices of Freedom? French Muslim Women, Foucault, and The Full Veil Ban&quot;.">
            <a:extLst>
              <a:ext uri="{FF2B5EF4-FFF2-40B4-BE49-F238E27FC236}">
                <a16:creationId xmlns:a16="http://schemas.microsoft.com/office/drawing/2014/main" id="{A7371030-1D05-2409-7FE3-666806C93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11" r="-120" b="15767"/>
          <a:stretch/>
        </p:blipFill>
        <p:spPr>
          <a:xfrm>
            <a:off x="2370771" y="385465"/>
            <a:ext cx="7675906" cy="5244314"/>
          </a:xfrm>
          <a:prstGeom prst="rect">
            <a:avLst/>
          </a:prstGeom>
          <a:noFill/>
        </p:spPr>
      </p:pic>
      <p:grpSp>
        <p:nvGrpSpPr>
          <p:cNvPr id="17" name="Group 16" descr="Find it@Concordia search results">
            <a:extLst>
              <a:ext uri="{FF2B5EF4-FFF2-40B4-BE49-F238E27FC236}">
                <a16:creationId xmlns:a16="http://schemas.microsoft.com/office/drawing/2014/main" id="{61A810FA-B1A4-DAA9-966D-7BBC09A8ED6C}"/>
              </a:ext>
            </a:extLst>
          </p:cNvPr>
          <p:cNvGrpSpPr/>
          <p:nvPr/>
        </p:nvGrpSpPr>
        <p:grpSpPr>
          <a:xfrm>
            <a:off x="10333968" y="861373"/>
            <a:ext cx="7675906" cy="8672591"/>
            <a:chOff x="2380593" y="861373"/>
            <a:chExt cx="7675906" cy="8672591"/>
          </a:xfrm>
        </p:grpSpPr>
        <p:pic>
          <p:nvPicPr>
            <p:cNvPr id="18" name="Picture 1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6BAFB0FC-1AE9-93B5-98A8-E096CD504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9" name="Picture 18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F32B4E66-E336-DE59-3F2F-FA76DED80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3" r="31919" b="-13277"/>
            <a:stretch/>
          </p:blipFill>
          <p:spPr>
            <a:xfrm>
              <a:off x="2387879" y="1387149"/>
              <a:ext cx="7646940" cy="814681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94EFE5-1E40-4D66-73EA-F04699459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4491" y="6062703"/>
            <a:ext cx="11430365" cy="958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grpSp>
        <p:nvGrpSpPr>
          <p:cNvPr id="5" name="Group 4" descr="yellow circle highlighting the Find it @ Concordia button the article page.">
            <a:extLst>
              <a:ext uri="{FF2B5EF4-FFF2-40B4-BE49-F238E27FC236}">
                <a16:creationId xmlns:a16="http://schemas.microsoft.com/office/drawing/2014/main" id="{AB386F3D-B368-051A-B611-7D300459FECA}"/>
              </a:ext>
            </a:extLst>
          </p:cNvPr>
          <p:cNvGrpSpPr/>
          <p:nvPr/>
        </p:nvGrpSpPr>
        <p:grpSpPr>
          <a:xfrm>
            <a:off x="258269" y="2394399"/>
            <a:ext cx="2381063" cy="1734117"/>
            <a:chOff x="411346" y="414941"/>
            <a:chExt cx="3707287" cy="27000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3BB5F60-8F77-2962-5326-5688164BC89C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DEC734B-00D1-0D7B-94B7-83975502CD52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2252" t="-191852" r="-728494" b="-279044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123E8A4-9EC2-1224-ABE1-D4411F2F6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49051" y="879265"/>
            <a:ext cx="430456" cy="242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6460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65234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Find </a:t>
            </a:r>
            <a:r>
              <a:rPr lang="en-US" dirty="0" err="1"/>
              <a:t>it@Concordia</a:t>
            </a:r>
            <a:r>
              <a:rPr lang="en-US" dirty="0"/>
              <a:t> results webpage</a:t>
            </a:r>
            <a:endParaRPr lang="en-CA" dirty="0"/>
          </a:p>
        </p:txBody>
      </p:sp>
      <p:grpSp>
        <p:nvGrpSpPr>
          <p:cNvPr id="16" name="Group 15" descr="Find it@Concordia search results">
            <a:extLst>
              <a:ext uri="{FF2B5EF4-FFF2-40B4-BE49-F238E27FC236}">
                <a16:creationId xmlns:a16="http://schemas.microsoft.com/office/drawing/2014/main" id="{BA63796B-F500-FC40-262C-6E4CF6023A24}"/>
              </a:ext>
            </a:extLst>
          </p:cNvPr>
          <p:cNvGrpSpPr/>
          <p:nvPr/>
        </p:nvGrpSpPr>
        <p:grpSpPr>
          <a:xfrm>
            <a:off x="2380593" y="861373"/>
            <a:ext cx="7675906" cy="8672591"/>
            <a:chOff x="2380593" y="861373"/>
            <a:chExt cx="7675906" cy="8672591"/>
          </a:xfrm>
        </p:grpSpPr>
        <p:pic>
          <p:nvPicPr>
            <p:cNvPr id="13" name="Picture 1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5538BD01-F07F-BCAB-F724-5D5F4058E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5" name="Picture 1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0F9E54F-F9B7-2560-3D06-1E5F6648A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3" r="31919" b="-13277"/>
            <a:stretch/>
          </p:blipFill>
          <p:spPr>
            <a:xfrm>
              <a:off x="2387879" y="1387149"/>
              <a:ext cx="7646940" cy="814681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2729D-A24F-4EB0-E754-A315DA37F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358FE8-048A-85E1-742C-2D8989EF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66874" y="-76840"/>
            <a:ext cx="9206033" cy="833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9AE9D2-C642-403F-87A6-90E7B272A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842352" y="1663546"/>
            <a:ext cx="0" cy="756000"/>
          </a:xfrm>
          <a:prstGeom prst="line">
            <a:avLst/>
          </a:prstGeom>
          <a:ln w="41275">
            <a:solidFill>
              <a:srgbClr val="C15C3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Rectangle 2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CD5E2806-F0CF-F476-3295-38454CBC82D0}"/>
              </a:ext>
            </a:extLst>
          </p:cNvPr>
          <p:cNvSpPr/>
          <p:nvPr/>
        </p:nvSpPr>
        <p:spPr>
          <a:xfrm>
            <a:off x="2842352" y="2524125"/>
            <a:ext cx="7192466" cy="3162300"/>
          </a:xfrm>
          <a:prstGeom prst="rect">
            <a:avLst/>
          </a:prstGeom>
          <a:noFill/>
          <a:ln w="38100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27" name="Arrow: Left 26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A5AA2E7-BE32-DCFA-036E-B472D2318A78}"/>
              </a:ext>
            </a:extLst>
          </p:cNvPr>
          <p:cNvSpPr/>
          <p:nvPr/>
        </p:nvSpPr>
        <p:spPr>
          <a:xfrm>
            <a:off x="3941934" y="4333944"/>
            <a:ext cx="900932" cy="342831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Arrow: Left 27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A2DAEA77-0791-8A6B-1C75-27376A297F3C}"/>
              </a:ext>
            </a:extLst>
          </p:cNvPr>
          <p:cNvSpPr/>
          <p:nvPr/>
        </p:nvSpPr>
        <p:spPr>
          <a:xfrm>
            <a:off x="4132434" y="4898142"/>
            <a:ext cx="900932" cy="342831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70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-0.364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tools</a:t>
            </a:r>
            <a:endParaRPr lang="en-CA" dirty="0"/>
          </a:p>
        </p:txBody>
      </p:sp>
      <p:pic>
        <p:nvPicPr>
          <p:cNvPr id="14" name="Picture 13" descr="Academic Search Complete database search result. &#10;Article titled &quot;Nondomination or Practices of Freedom? French Muslim Women, Foucault, and The Full Veil Ban&quot;.">
            <a:extLst>
              <a:ext uri="{FF2B5EF4-FFF2-40B4-BE49-F238E27FC236}">
                <a16:creationId xmlns:a16="http://schemas.microsoft.com/office/drawing/2014/main" id="{A7371030-1D05-2409-7FE3-666806C93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11" r="-120" b="15767"/>
          <a:stretch/>
        </p:blipFill>
        <p:spPr>
          <a:xfrm>
            <a:off x="2370771" y="385465"/>
            <a:ext cx="7675906" cy="5244314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AF2FC7-2BA7-6C7C-A18D-D1DA90DC0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80593" y="861373"/>
            <a:ext cx="7675906" cy="8672591"/>
            <a:chOff x="2380593" y="861373"/>
            <a:chExt cx="7675906" cy="8672591"/>
          </a:xfrm>
        </p:grpSpPr>
        <p:pic>
          <p:nvPicPr>
            <p:cNvPr id="8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82FD1B75-B830-6D0E-C841-70951B363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1" name="Picture 10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E19CC299-CDC1-D6E6-F5AD-5CA8669D9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3" r="31919" b="-13277"/>
            <a:stretch/>
          </p:blipFill>
          <p:spPr>
            <a:xfrm>
              <a:off x="2387879" y="1387149"/>
              <a:ext cx="7646940" cy="814681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9069905-E9DD-CC42-7841-BF8A3D66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12" name="Rectangle 11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AF7512D1-FDCF-2B5B-34AE-442D30D4D36D}"/>
              </a:ext>
            </a:extLst>
          </p:cNvPr>
          <p:cNvSpPr/>
          <p:nvPr/>
        </p:nvSpPr>
        <p:spPr>
          <a:xfrm>
            <a:off x="9211147" y="2728137"/>
            <a:ext cx="845497" cy="2901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5569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USING JSTOR</a:t>
            </a:r>
          </a:p>
        </p:txBody>
      </p:sp>
    </p:spTree>
    <p:extLst>
      <p:ext uri="{BB962C8B-B14F-4D97-AF65-F5344CB8AC3E}">
        <p14:creationId xmlns:p14="http://schemas.microsoft.com/office/powerpoint/2010/main" val="31454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E738-7E2B-3B3D-5014-E9A77D310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JSTOR advanced search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3F893-0D70-DAD0-62E6-3DDD8EC61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6176"/>
          <a:stretch/>
        </p:blipFill>
        <p:spPr>
          <a:xfrm>
            <a:off x="2387226" y="866842"/>
            <a:ext cx="7651220" cy="4812391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701BC653-ABAD-1156-F9BD-0C2D58A11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r="10127" b="4836"/>
          <a:stretch/>
        </p:blipFill>
        <p:spPr>
          <a:xfrm>
            <a:off x="2394907" y="858286"/>
            <a:ext cx="7643538" cy="4820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grpSp>
        <p:nvGrpSpPr>
          <p:cNvPr id="9" name="Group 8" descr="Yellow highlighting the search term JSTOR on the Concordia Library list of Databases." hidden="1">
            <a:extLst>
              <a:ext uri="{FF2B5EF4-FFF2-40B4-BE49-F238E27FC236}">
                <a16:creationId xmlns:a16="http://schemas.microsoft.com/office/drawing/2014/main" id="{FC4A5EE8-04C8-3A68-16D9-32047BCCD62B}"/>
              </a:ext>
            </a:extLst>
          </p:cNvPr>
          <p:cNvGrpSpPr/>
          <p:nvPr/>
        </p:nvGrpSpPr>
        <p:grpSpPr>
          <a:xfrm>
            <a:off x="569561" y="1355515"/>
            <a:ext cx="3751737" cy="2700000"/>
            <a:chOff x="366896" y="408591"/>
            <a:chExt cx="3751737" cy="270000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E6BCB8E5-D20E-B7FD-4CFD-2B62B7BAF4D0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22026AF-46C5-027D-924A-5A3990E8864B}"/>
                </a:ext>
              </a:extLst>
            </p:cNvPr>
            <p:cNvSpPr/>
            <p:nvPr/>
          </p:nvSpPr>
          <p:spPr>
            <a:xfrm>
              <a:off x="366896" y="408591"/>
              <a:ext cx="2700000" cy="27000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231333" t="-146000" r="-548667" b="-300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2771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96D787-EAB4-8225-38E9-BBA7D50E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JSTOR search results page</a:t>
            </a:r>
            <a:endParaRPr lang="en-CA" dirty="0"/>
          </a:p>
        </p:txBody>
      </p:sp>
      <p:pic>
        <p:nvPicPr>
          <p:cNvPr id="2" name="Picture 1" descr="Search results page on JSTOR website">
            <a:extLst>
              <a:ext uri="{FF2B5EF4-FFF2-40B4-BE49-F238E27FC236}">
                <a16:creationId xmlns:a16="http://schemas.microsoft.com/office/drawing/2014/main" id="{8275E953-D64A-4D47-21A3-078541C2E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9"/>
          <a:stretch/>
        </p:blipFill>
        <p:spPr>
          <a:xfrm>
            <a:off x="2393664" y="874597"/>
            <a:ext cx="7656092" cy="477907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61B973-D3E9-48C2-5FFA-67C4189FF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29"/>
          <a:stretch/>
        </p:blipFill>
        <p:spPr>
          <a:xfrm>
            <a:off x="10049756" y="869797"/>
            <a:ext cx="7656091" cy="47790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8DFE73-FD8E-CCB9-DFBB-C4AAC03CC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7730" y="0"/>
            <a:ext cx="2024270" cy="7146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5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62799 -0.002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0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59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You do have access to many resources!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861E4-D906-1953-2456-8B8021B29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897" y="1885949"/>
            <a:ext cx="3086100" cy="308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9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2CF00-A17B-300D-5EAD-204A75189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fr-CA">
                <a:solidFill>
                  <a:srgbClr val="FFFFFF"/>
                </a:solidFill>
              </a:rPr>
              <a:t>T</a:t>
            </a:r>
            <a:r>
              <a:rPr lang="en-US">
                <a:solidFill>
                  <a:srgbClr val="FFFFFF"/>
                </a:solidFill>
              </a:rPr>
              <a:t>echnique to narrow your research topic: T</a:t>
            </a:r>
            <a:r>
              <a:rPr lang="fr-CA">
                <a:solidFill>
                  <a:srgbClr val="FFFFFF"/>
                </a:solidFill>
              </a:rPr>
              <a:t>he 5 W and 1 H </a:t>
            </a:r>
            <a:endParaRPr lang="en-CA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1FDCFB-A35A-A064-F244-1AB7523B3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488551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3200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B4C6A3-1E45-55C8-9A79-D472D6F0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- Navigating General Guides</a:t>
            </a:r>
            <a:endParaRPr lang="en-CA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981433-2F4C-C072-DEAC-8AE80053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5" cy="6858000"/>
            <a:chOff x="503365" y="0"/>
            <a:chExt cx="11430365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D6501-9D5F-B2E2-BD9B-2D4FE9BDD9C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FFD5B5-C357-1D09-7A49-D2BF130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7" r="14307" b="19511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grpSp>
        <p:nvGrpSpPr>
          <p:cNvPr id="12" name="Group 11" descr="Concordia Library General Guides webpage. &#10;yellow circle highlighting the &quot;finding...&quot; tab.">
            <a:extLst>
              <a:ext uri="{FF2B5EF4-FFF2-40B4-BE49-F238E27FC236}">
                <a16:creationId xmlns:a16="http://schemas.microsoft.com/office/drawing/2014/main" id="{A717F2B1-C24A-2E0E-ACFB-F40047EAC99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302141" y="1713081"/>
            <a:ext cx="2381063" cy="1734117"/>
            <a:chOff x="411346" y="414941"/>
            <a:chExt cx="3707287" cy="270000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2F528A9-33A6-D8DF-07BC-DCD18C66DEED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7EDBD9-7345-AC93-66A6-C3471EAA5D8C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33372" t="-156561" r="-569681" b="-314335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3C49453-5CF4-0E5D-B84D-ADE564BED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1" r="14370" b="19687"/>
          <a:stretch/>
        </p:blipFill>
        <p:spPr>
          <a:xfrm>
            <a:off x="2389387" y="439425"/>
            <a:ext cx="7646038" cy="4848224"/>
          </a:xfrm>
          <a:prstGeom prst="rect">
            <a:avLst/>
          </a:prstGeom>
        </p:spPr>
      </p:pic>
      <p:grpSp>
        <p:nvGrpSpPr>
          <p:cNvPr id="26" name="Group 25" descr="Concordia Library General guides webpage.&#10;Purple circle highlighting the &quot;Evaluating...&quot; tab.">
            <a:extLst>
              <a:ext uri="{FF2B5EF4-FFF2-40B4-BE49-F238E27FC236}">
                <a16:creationId xmlns:a16="http://schemas.microsoft.com/office/drawing/2014/main" id="{BE64C901-B376-03D0-E2CD-EA500B8738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302141" y="1885842"/>
            <a:ext cx="2381063" cy="1734117"/>
            <a:chOff x="411346" y="414941"/>
            <a:chExt cx="3707287" cy="2700000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128BE039-73D6-BF03-586E-E95B063CB3CC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9494BAA-8FB8-22DE-76A4-DA34C5A9A7A9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-233372" t="-156561" r="-569681" b="-314335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0A2980-D4BF-34CD-4308-CD6C2AED1E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  <a:t>library.concordia.ca/help/</a:t>
            </a:r>
            <a:r>
              <a:rPr lang="en-US" sz="25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guides.php?guid</a:t>
            </a:r>
            <a:r>
              <a:rPr lang="en-US" sz="2500" dirty="0">
                <a:latin typeface="Segoe UI Light" panose="020B0502040204020203" pitchFamily="34" charset="0"/>
                <a:cs typeface="Segoe UI Light" panose="020B0502040204020203" pitchFamily="34" charset="0"/>
              </a:rPr>
              <a:t>=finding</a:t>
            </a:r>
            <a:endParaRPr lang="en-CA" sz="2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0 L 3.95833E-6 -0.058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C46FCE-82A5-D8B9-2EF0-0F95B3C93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332" y="595245"/>
            <a:ext cx="5546402" cy="5729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3F66B-3218-D616-1791-5ABEC0C13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843" y="2720377"/>
            <a:ext cx="332422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82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232" b="-19642"/>
          <a:stretch/>
        </p:blipFill>
        <p:spPr>
          <a:xfrm>
            <a:off x="-1" y="-27844"/>
            <a:ext cx="15679711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01" y="2766218"/>
            <a:ext cx="663339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Gill Sans Nova Light" panose="020B0402020204020203" pitchFamily="34" charset="0"/>
              </a:rPr>
              <a:t>The Library is there to support you with your research too.</a:t>
            </a:r>
            <a:endParaRPr lang="en-CA" dirty="0">
              <a:latin typeface="Gill Sans Nova Light" panose="020B040202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8B3CC-9F90-618B-589C-06C72C03E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99" b="2235"/>
          <a:stretch/>
        </p:blipFill>
        <p:spPr>
          <a:xfrm>
            <a:off x="0" y="-27844"/>
            <a:ext cx="12192000" cy="6885843"/>
          </a:xfrm>
          <a:prstGeom prst="rect">
            <a:avLst/>
          </a:prstGeom>
        </p:spPr>
      </p:pic>
      <p:sp>
        <p:nvSpPr>
          <p:cNvPr id="3" name="Title 15">
            <a:extLst>
              <a:ext uri="{FF2B5EF4-FFF2-40B4-BE49-F238E27FC236}">
                <a16:creationId xmlns:a16="http://schemas.microsoft.com/office/drawing/2014/main" id="{92F78916-0ABF-756B-2800-0F569361B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490022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QUESTIONS? COMMENTS?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ÉTHEL GAMACHE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  <a:hlinkClick r:id="rId3"/>
              </a:rPr>
              <a:t>ethel.gamache@concordia.ca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057DBC3E-3544-3657-2533-67D0D422C258}"/>
              </a:ext>
            </a:extLst>
          </p:cNvPr>
          <p:cNvSpPr txBox="1">
            <a:spLocks/>
          </p:cNvSpPr>
          <p:nvPr/>
        </p:nvSpPr>
        <p:spPr>
          <a:xfrm>
            <a:off x="0" y="4239329"/>
            <a:ext cx="12192000" cy="106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Gill Sans Nova" panose="020B0602020104020203" pitchFamily="34" charset="0"/>
              </a:rPr>
              <a:t>Presentation and handouts will be on the subject guide,</a:t>
            </a:r>
            <a:br>
              <a:rPr lang="en-US" sz="2400" dirty="0">
                <a:latin typeface="Gill Sans Nova" panose="020B0602020104020203" pitchFamily="34" charset="0"/>
              </a:rPr>
            </a:br>
            <a:r>
              <a:rPr lang="en-US" sz="2400" dirty="0">
                <a:latin typeface="Gill Sans Nova" panose="020B0602020104020203" pitchFamily="34" charset="0"/>
              </a:rPr>
              <a:t>https://www.concordia.ca/library/guides/religion/courseguides.html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D28D6-B755-598F-245C-E51AB199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63" y="5765872"/>
            <a:ext cx="1910874" cy="3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103F1-BCDC-7EBE-7735-D104F696A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fr-CA">
                <a:solidFill>
                  <a:srgbClr val="FFFFFF"/>
                </a:solidFill>
              </a:rPr>
              <a:t>Example</a:t>
            </a:r>
            <a:endParaRPr lang="en-CA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ABD158-AD56-F717-FE41-CE76AF91A0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716314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059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D24AC-8141-D6B1-42FB-0C9FFB3B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Research question</a:t>
            </a:r>
            <a:endParaRPr lang="en-CA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63DDB1-B0B8-7E4C-7758-F1F1CE0587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613591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698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340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HOW TO FIND AND ACCESS RESOURCES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NAVIGATING THE LIBRARY WEBSITE</a:t>
            </a:r>
          </a:p>
        </p:txBody>
      </p:sp>
    </p:spTree>
    <p:extLst>
      <p:ext uri="{BB962C8B-B14F-4D97-AF65-F5344CB8AC3E}">
        <p14:creationId xmlns:p14="http://schemas.microsoft.com/office/powerpoint/2010/main" val="402991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C9F4-058E-7559-9618-55D87AF3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</a:t>
            </a: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33EDA0-6DF6-C146-A15A-85AA6785E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8" name="Picture 7" descr="Concordia Library Website - Sofia Discovery Tool">
              <a:extLst>
                <a:ext uri="{FF2B5EF4-FFF2-40B4-BE49-F238E27FC236}">
                  <a16:creationId xmlns:a16="http://schemas.microsoft.com/office/drawing/2014/main" id="{4A6B4D97-5AD3-580F-E363-1FF108EC3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8" t="162" r="13669" b="17770"/>
            <a:stretch/>
          </p:blipFill>
          <p:spPr>
            <a:xfrm>
              <a:off x="2384981" y="858475"/>
              <a:ext cx="7673419" cy="4830353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9A0AF02-25DC-7172-029C-FF0D9D97B029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203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ad9f3ef-2d46-4bda-8fa6-e42fb1d13be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65F4A7C444014EACC24337A050BC37" ma:contentTypeVersion="14" ma:contentTypeDescription="Create a new document." ma:contentTypeScope="" ma:versionID="0359051aa61b7a0b3052c9a93bb2fe05">
  <xsd:schema xmlns:xsd="http://www.w3.org/2001/XMLSchema" xmlns:xs="http://www.w3.org/2001/XMLSchema" xmlns:p="http://schemas.microsoft.com/office/2006/metadata/properties" xmlns:ns3="447722b1-6033-4927-a9b8-0bcd0b685009" xmlns:ns4="5ad9f3ef-2d46-4bda-8fa6-e42fb1d13bef" targetNamespace="http://schemas.microsoft.com/office/2006/metadata/properties" ma:root="true" ma:fieldsID="844b1620f0c8d25aa2988fc679cf091f" ns3:_="" ns4:_="">
    <xsd:import namespace="447722b1-6033-4927-a9b8-0bcd0b685009"/>
    <xsd:import namespace="5ad9f3ef-2d46-4bda-8fa6-e42fb1d13be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722b1-6033-4927-a9b8-0bcd0b6850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9f3ef-2d46-4bda-8fa6-e42fb1d13b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7488EB-CA28-4716-90D0-E97233691F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36F823-70EC-4DC1-A7CE-EFBA16F8865F}">
  <ds:schemaRefs>
    <ds:schemaRef ds:uri="447722b1-6033-4927-a9b8-0bcd0b685009"/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5ad9f3ef-2d46-4bda-8fa6-e42fb1d13bef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930DFCE-906C-474F-97F4-5B3F4A192B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7722b1-6033-4927-a9b8-0bcd0b685009"/>
    <ds:schemaRef ds:uri="5ad9f3ef-2d46-4bda-8fa6-e42fb1d13b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15656</TotalTime>
  <Words>1042</Words>
  <Application>Microsoft Office PowerPoint</Application>
  <PresentationFormat>Widescreen</PresentationFormat>
  <Paragraphs>130</Paragraphs>
  <Slides>54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Gill Sans Nova Light</vt:lpstr>
      <vt:lpstr>Times New Roman</vt:lpstr>
      <vt:lpstr>Calibri Light</vt:lpstr>
      <vt:lpstr>Segoe UI Light</vt:lpstr>
      <vt:lpstr>Arial</vt:lpstr>
      <vt:lpstr>Segoe UI</vt:lpstr>
      <vt:lpstr>Calibri</vt:lpstr>
      <vt:lpstr>Gill Sans Nova</vt:lpstr>
      <vt:lpstr>Office Theme</vt:lpstr>
      <vt:lpstr>Éthel Gamache, Librarian | ethel.gamache@concordia.ca</vt:lpstr>
      <vt:lpstr>Plan</vt:lpstr>
      <vt:lpstr>CHOOSING A RESEARCH TOPIC</vt:lpstr>
      <vt:lpstr>It’s a process</vt:lpstr>
      <vt:lpstr>Technique to narrow your research topic: The 5 W and 1 H </vt:lpstr>
      <vt:lpstr>Example</vt:lpstr>
      <vt:lpstr>Research question</vt:lpstr>
      <vt:lpstr>HOW TO FIND AND ACCESS RESOURCES NAVIGATING THE LIBRARY WEBSITE</vt:lpstr>
      <vt:lpstr>Concordia Library Website</vt:lpstr>
      <vt:lpstr>Concordia Library Website “FIND” dropdown menu</vt:lpstr>
      <vt:lpstr>Concordia Library “Help &amp; How To” dropdown menu</vt:lpstr>
      <vt:lpstr>HOW TO FIND AND ACCESS RESOURCES YOUR SUBJECT GUIDE</vt:lpstr>
      <vt:lpstr>Religions and Cultures Subject Guides</vt:lpstr>
      <vt:lpstr>HOW TO FIND AND ACCESS RESOURCES USING SOFIA, THE DISCOVERY TOOL</vt:lpstr>
      <vt:lpstr>Sofia Discovery Took Advanced Search</vt:lpstr>
      <vt:lpstr>Sofia Discovery Tool search limiters</vt:lpstr>
      <vt:lpstr>Sofia Discovery Tool Hold Request</vt:lpstr>
      <vt:lpstr>Sofia Live demonstration</vt:lpstr>
      <vt:lpstr>USING INTERLIBRARY LOAN WITHIN SOFIA</vt:lpstr>
      <vt:lpstr>What is the new Interlibrary Loans (ILL) service?</vt:lpstr>
      <vt:lpstr>Concordia article/chapter scan &amp; deliver service</vt:lpstr>
      <vt:lpstr>REQUEST A BOOK VIA INTERLIBRARY LOAN</vt:lpstr>
      <vt:lpstr>Sofia Discovery Tool request via Interlibrary loan</vt:lpstr>
      <vt:lpstr>Check the status of your request under the "Requests" tab. </vt:lpstr>
      <vt:lpstr>About Interlibrary loan </vt:lpstr>
      <vt:lpstr>REQUEST A BOOK BLANK FORM</vt:lpstr>
      <vt:lpstr>Create an Interlibrary Loan request</vt:lpstr>
      <vt:lpstr>Sofia Discovery Tool – request a book form</vt:lpstr>
      <vt:lpstr>If you have any difficulty finding a document, reach out! </vt:lpstr>
      <vt:lpstr>What would you do to find this?</vt:lpstr>
      <vt:lpstr>SEARCHING FOR ARTICLES WITH GOOGLE SCHOLAR AND THE DATABASE ACADEMIC SEARCH COMPLETE</vt:lpstr>
      <vt:lpstr>What is the difference?</vt:lpstr>
      <vt:lpstr>Where should you search?</vt:lpstr>
      <vt:lpstr>HOW TO FIND AND ACCESS RESOURCES USING GOOGLE SCHOLAR</vt:lpstr>
      <vt:lpstr>Searching in Google Scholar</vt:lpstr>
      <vt:lpstr>Google Scholar – Searching within a search result</vt:lpstr>
      <vt:lpstr>Google Scholar – select a library access link</vt:lpstr>
      <vt:lpstr>HOW TO FIND AND ACCESS RESOURCES USING ACADEMIC SEARCH COMPLETE</vt:lpstr>
      <vt:lpstr>Sofia Discovery Tool – Databases By Subject</vt:lpstr>
      <vt:lpstr>library.concordia.ca/find/databases/index.php</vt:lpstr>
      <vt:lpstr>Concordia Library – Database Searching</vt:lpstr>
      <vt:lpstr>Database Boolean Search</vt:lpstr>
      <vt:lpstr>View full article via Find it@Concordia button</vt:lpstr>
      <vt:lpstr>Find it@Concordia results webpage</vt:lpstr>
      <vt:lpstr>Database tools</vt:lpstr>
      <vt:lpstr>HOW TO FIND AND ACCESS RESOURCES USING JSTOR</vt:lpstr>
      <vt:lpstr>JSTOR advanced search</vt:lpstr>
      <vt:lpstr>JSTOR search results page</vt:lpstr>
      <vt:lpstr>You do have access to many resources!</vt:lpstr>
      <vt:lpstr>Concordia Library Website - Navigating General Guides</vt:lpstr>
      <vt:lpstr>PowerPoint Presentation</vt:lpstr>
      <vt:lpstr>The Library is there to support you with your research too.</vt:lpstr>
      <vt:lpstr>Concordia Library Website – Ask a Librarian</vt:lpstr>
      <vt:lpstr>QUESTIONS? COMMENTS?  ÉTHEL GAMACHE ethel.gamache@concordia.ca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Ripley</dc:creator>
  <cp:lastModifiedBy>Ethel Gamache</cp:lastModifiedBy>
  <cp:revision>308</cp:revision>
  <dcterms:created xsi:type="dcterms:W3CDTF">2023-06-09T15:09:37Z</dcterms:created>
  <dcterms:modified xsi:type="dcterms:W3CDTF">2024-09-05T18:42:23Z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0x0101006D65F4A7C444014EACC24337A050BC37</vt:lpwstr>
  </property>
</Properties>
</file>