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  <p:sldMasterId id="2147483840" r:id="rId2"/>
  </p:sldMasterIdLst>
  <p:notesMasterIdLst>
    <p:notesMasterId r:id="rId43"/>
  </p:notesMasterIdLst>
  <p:sldIdLst>
    <p:sldId id="256" r:id="rId3"/>
    <p:sldId id="257" r:id="rId4"/>
    <p:sldId id="274" r:id="rId5"/>
    <p:sldId id="275" r:id="rId6"/>
    <p:sldId id="258" r:id="rId7"/>
    <p:sldId id="311" r:id="rId8"/>
    <p:sldId id="270" r:id="rId9"/>
    <p:sldId id="276" r:id="rId10"/>
    <p:sldId id="292" r:id="rId11"/>
    <p:sldId id="299" r:id="rId12"/>
    <p:sldId id="260" r:id="rId13"/>
    <p:sldId id="263" r:id="rId14"/>
    <p:sldId id="264" r:id="rId15"/>
    <p:sldId id="261" r:id="rId16"/>
    <p:sldId id="265" r:id="rId17"/>
    <p:sldId id="26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7" r:id="rId26"/>
    <p:sldId id="291" r:id="rId27"/>
    <p:sldId id="268" r:id="rId28"/>
    <p:sldId id="285" r:id="rId29"/>
    <p:sldId id="286" r:id="rId30"/>
    <p:sldId id="287" r:id="rId31"/>
    <p:sldId id="289" r:id="rId32"/>
    <p:sldId id="272" r:id="rId33"/>
    <p:sldId id="304" r:id="rId34"/>
    <p:sldId id="300" r:id="rId35"/>
    <p:sldId id="301" r:id="rId36"/>
    <p:sldId id="302" r:id="rId37"/>
    <p:sldId id="305" r:id="rId38"/>
    <p:sldId id="306" r:id="rId39"/>
    <p:sldId id="294" r:id="rId40"/>
    <p:sldId id="308" r:id="rId41"/>
    <p:sldId id="31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4BC"/>
    <a:srgbClr val="EA73A4"/>
    <a:srgbClr val="DF2773"/>
    <a:srgbClr val="97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48" y="-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5F0FF-9C95-477F-92F1-023CE1396C9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75FD9-6E58-45E2-B8B0-14A5893C45D9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Library website and research guide</a:t>
          </a:r>
          <a:endParaRPr lang="en-US"/>
        </a:p>
      </dgm:t>
    </dgm:pt>
    <dgm:pt modelId="{765AA22D-5340-4A2F-BFB9-552E8C17D520}" type="parTrans" cxnId="{61EFA984-0CE9-41C9-B2CD-19AD6D92364A}">
      <dgm:prSet/>
      <dgm:spPr/>
      <dgm:t>
        <a:bodyPr/>
        <a:lstStyle/>
        <a:p>
          <a:endParaRPr lang="en-US"/>
        </a:p>
      </dgm:t>
    </dgm:pt>
    <dgm:pt modelId="{2559F2BB-03D1-4A06-BFF1-7013834859FA}" type="sibTrans" cxnId="{61EFA984-0CE9-41C9-B2CD-19AD6D9236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F518E8-84F7-4219-AC55-4E32E3872CF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Using Sofia, the Library Discovery tool, and Interlibrary loans</a:t>
          </a:r>
          <a:endParaRPr lang="en-US"/>
        </a:p>
      </dgm:t>
    </dgm:pt>
    <dgm:pt modelId="{AB618061-54EA-4AC6-BB6E-56E06BC46BB3}" type="parTrans" cxnId="{589C00AF-F66A-48FD-A832-B94472B8F571}">
      <dgm:prSet/>
      <dgm:spPr/>
      <dgm:t>
        <a:bodyPr/>
        <a:lstStyle/>
        <a:p>
          <a:endParaRPr lang="en-US"/>
        </a:p>
      </dgm:t>
    </dgm:pt>
    <dgm:pt modelId="{4438ED51-FCBE-4B99-8DF5-6537F076DD04}" type="sibTrans" cxnId="{589C00AF-F66A-48FD-A832-B94472B8F57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CF2851-84E2-4C10-96A1-3C7FEAF08E44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What is a peer-reviewed article? The peer-review process</a:t>
          </a:r>
          <a:endParaRPr lang="en-US"/>
        </a:p>
      </dgm:t>
    </dgm:pt>
    <dgm:pt modelId="{E9E9C5F9-06ED-4CE5-BB93-DEA0A79BE4A3}" type="parTrans" cxnId="{27BDF9E4-5432-4C05-B621-5901DED9FA3F}">
      <dgm:prSet/>
      <dgm:spPr/>
      <dgm:t>
        <a:bodyPr/>
        <a:lstStyle/>
        <a:p>
          <a:endParaRPr lang="en-US"/>
        </a:p>
      </dgm:t>
    </dgm:pt>
    <dgm:pt modelId="{184D5A78-1BC0-4EA7-A2B7-1B9119B27BE9}" type="sibTrans" cxnId="{27BDF9E4-5432-4C05-B621-5901DED9FA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CCE472-5766-4884-963F-A3636B4EAC9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Finding peer-reviewed articles in databases</a:t>
          </a:r>
          <a:endParaRPr lang="en-US"/>
        </a:p>
      </dgm:t>
    </dgm:pt>
    <dgm:pt modelId="{05534B87-2833-45A9-8540-DF5DE09A7F7E}" type="parTrans" cxnId="{AD5DC33E-FB36-411C-B63A-4C40BDE9628B}">
      <dgm:prSet/>
      <dgm:spPr/>
      <dgm:t>
        <a:bodyPr/>
        <a:lstStyle/>
        <a:p>
          <a:endParaRPr lang="en-US"/>
        </a:p>
      </dgm:t>
    </dgm:pt>
    <dgm:pt modelId="{D62EA135-0512-45B9-A5CD-9FED9149A2E8}" type="sibTrans" cxnId="{AD5DC33E-FB36-411C-B63A-4C40BDE9628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D13AEF-8C56-4A12-AEA1-68DCA759D326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 err="1"/>
            <a:t>Citing</a:t>
          </a:r>
          <a:r>
            <a:rPr lang="fr-CA" dirty="0"/>
            <a:t> </a:t>
          </a:r>
          <a:r>
            <a:rPr lang="fr-CA" dirty="0" err="1"/>
            <a:t>with</a:t>
          </a:r>
          <a:r>
            <a:rPr lang="fr-CA" dirty="0"/>
            <a:t> MLA, </a:t>
          </a:r>
          <a:r>
            <a:rPr lang="fr-CA" dirty="0" err="1"/>
            <a:t>writing</a:t>
          </a:r>
          <a:r>
            <a:rPr lang="fr-CA" dirty="0"/>
            <a:t> </a:t>
          </a:r>
          <a:r>
            <a:rPr lang="fr-CA" dirty="0" err="1"/>
            <a:t>resources</a:t>
          </a:r>
          <a:r>
            <a:rPr lang="fr-CA" dirty="0"/>
            <a:t> </a:t>
          </a:r>
          <a:endParaRPr lang="en-US" dirty="0"/>
        </a:p>
      </dgm:t>
    </dgm:pt>
    <dgm:pt modelId="{BA9ED35B-E211-48F3-ABDB-CF11FA76CDC7}" type="parTrans" cxnId="{2F3F8991-4019-4C1B-B8F0-AF63AC8D4ADD}">
      <dgm:prSet/>
      <dgm:spPr/>
      <dgm:t>
        <a:bodyPr/>
        <a:lstStyle/>
        <a:p>
          <a:endParaRPr lang="en-US"/>
        </a:p>
      </dgm:t>
    </dgm:pt>
    <dgm:pt modelId="{B2FDEC26-4CC2-403A-929A-953BF572FF4B}" type="sibTrans" cxnId="{2F3F8991-4019-4C1B-B8F0-AF63AC8D4A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765F1DD-7574-4932-B33D-A8EC5DE6856E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Other considerations</a:t>
          </a:r>
          <a:endParaRPr lang="en-US"/>
        </a:p>
      </dgm:t>
    </dgm:pt>
    <dgm:pt modelId="{1636ED4D-C485-4BF6-894D-44CA195B0BD4}" type="parTrans" cxnId="{79F130AA-840C-4207-83F7-4F8D3BB668C3}">
      <dgm:prSet/>
      <dgm:spPr/>
      <dgm:t>
        <a:bodyPr/>
        <a:lstStyle/>
        <a:p>
          <a:endParaRPr lang="en-US"/>
        </a:p>
      </dgm:t>
    </dgm:pt>
    <dgm:pt modelId="{E58F3F63-3118-4890-970F-9C164E5D58C8}" type="sibTrans" cxnId="{79F130AA-840C-4207-83F7-4F8D3BB668C3}">
      <dgm:prSet/>
      <dgm:spPr/>
      <dgm:t>
        <a:bodyPr/>
        <a:lstStyle/>
        <a:p>
          <a:endParaRPr lang="en-US"/>
        </a:p>
      </dgm:t>
    </dgm:pt>
    <dgm:pt modelId="{34A4D34D-9872-4DD6-8D0C-CEC0921B6F28}" type="pres">
      <dgm:prSet presAssocID="{EC75F0FF-9C95-477F-92F1-023CE1396C9D}" presName="root" presStyleCnt="0">
        <dgm:presLayoutVars>
          <dgm:dir/>
          <dgm:resizeHandles val="exact"/>
        </dgm:presLayoutVars>
      </dgm:prSet>
      <dgm:spPr/>
    </dgm:pt>
    <dgm:pt modelId="{3D2A9E5D-EBDE-416B-B0D6-590945FE57DA}" type="pres">
      <dgm:prSet presAssocID="{EC75F0FF-9C95-477F-92F1-023CE1396C9D}" presName="container" presStyleCnt="0">
        <dgm:presLayoutVars>
          <dgm:dir/>
          <dgm:resizeHandles val="exact"/>
        </dgm:presLayoutVars>
      </dgm:prSet>
      <dgm:spPr/>
    </dgm:pt>
    <dgm:pt modelId="{577FC72D-FE6D-4A00-8155-0035F9B2FC62}" type="pres">
      <dgm:prSet presAssocID="{BD875FD9-6E58-45E2-B8B0-14A5893C45D9}" presName="compNode" presStyleCnt="0"/>
      <dgm:spPr/>
    </dgm:pt>
    <dgm:pt modelId="{A074CA34-9CE8-4319-B6A3-E1BDC1BB2052}" type="pres">
      <dgm:prSet presAssocID="{BD875FD9-6E58-45E2-B8B0-14A5893C45D9}" presName="iconBgRect" presStyleLbl="bgShp" presStyleIdx="0" presStyleCnt="6"/>
      <dgm:spPr/>
    </dgm:pt>
    <dgm:pt modelId="{C2B4FAD1-D37E-4B4D-95AB-B5A299DE0926}" type="pres">
      <dgm:prSet presAssocID="{BD875FD9-6E58-45E2-B8B0-14A5893C45D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D492693-AF9B-4BBA-9510-47382D0672C4}" type="pres">
      <dgm:prSet presAssocID="{BD875FD9-6E58-45E2-B8B0-14A5893C45D9}" presName="spaceRect" presStyleCnt="0"/>
      <dgm:spPr/>
    </dgm:pt>
    <dgm:pt modelId="{6D1104B0-F867-4DB7-BC8D-52B4C3CDAB0D}" type="pres">
      <dgm:prSet presAssocID="{BD875FD9-6E58-45E2-B8B0-14A5893C45D9}" presName="textRect" presStyleLbl="revTx" presStyleIdx="0" presStyleCnt="6">
        <dgm:presLayoutVars>
          <dgm:chMax val="1"/>
          <dgm:chPref val="1"/>
        </dgm:presLayoutVars>
      </dgm:prSet>
      <dgm:spPr/>
    </dgm:pt>
    <dgm:pt modelId="{98F0A31F-FEF2-4076-B482-81F1BDD6BD28}" type="pres">
      <dgm:prSet presAssocID="{2559F2BB-03D1-4A06-BFF1-7013834859FA}" presName="sibTrans" presStyleLbl="sibTrans2D1" presStyleIdx="0" presStyleCnt="0"/>
      <dgm:spPr/>
    </dgm:pt>
    <dgm:pt modelId="{E8FC1DA9-A222-429E-8364-B3C7F305E600}" type="pres">
      <dgm:prSet presAssocID="{5BF518E8-84F7-4219-AC55-4E32E3872CF0}" presName="compNode" presStyleCnt="0"/>
      <dgm:spPr/>
    </dgm:pt>
    <dgm:pt modelId="{E331D4EF-A3FC-460A-97A2-328FA94BDF4D}" type="pres">
      <dgm:prSet presAssocID="{5BF518E8-84F7-4219-AC55-4E32E3872CF0}" presName="iconBgRect" presStyleLbl="bgShp" presStyleIdx="1" presStyleCnt="6"/>
      <dgm:spPr/>
    </dgm:pt>
    <dgm:pt modelId="{5D3BECCD-D3EE-404E-A14F-33B26577205C}" type="pres">
      <dgm:prSet presAssocID="{5BF518E8-84F7-4219-AC55-4E32E3872CF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7B693F44-DCD0-4751-BF93-2808BC6ED07D}" type="pres">
      <dgm:prSet presAssocID="{5BF518E8-84F7-4219-AC55-4E32E3872CF0}" presName="spaceRect" presStyleCnt="0"/>
      <dgm:spPr/>
    </dgm:pt>
    <dgm:pt modelId="{B964D110-997C-4508-A00D-C9B315B3E71A}" type="pres">
      <dgm:prSet presAssocID="{5BF518E8-84F7-4219-AC55-4E32E3872CF0}" presName="textRect" presStyleLbl="revTx" presStyleIdx="1" presStyleCnt="6">
        <dgm:presLayoutVars>
          <dgm:chMax val="1"/>
          <dgm:chPref val="1"/>
        </dgm:presLayoutVars>
      </dgm:prSet>
      <dgm:spPr/>
    </dgm:pt>
    <dgm:pt modelId="{F6F014C0-C365-44D6-8C4F-52DDE448FC36}" type="pres">
      <dgm:prSet presAssocID="{4438ED51-FCBE-4B99-8DF5-6537F076DD04}" presName="sibTrans" presStyleLbl="sibTrans2D1" presStyleIdx="0" presStyleCnt="0"/>
      <dgm:spPr/>
    </dgm:pt>
    <dgm:pt modelId="{6F290B6E-B7BB-499A-9D29-A827A3F3108F}" type="pres">
      <dgm:prSet presAssocID="{A3CF2851-84E2-4C10-96A1-3C7FEAF08E44}" presName="compNode" presStyleCnt="0"/>
      <dgm:spPr/>
    </dgm:pt>
    <dgm:pt modelId="{5AB5D71A-FD64-47D7-8FAD-D0AFDB0A6046}" type="pres">
      <dgm:prSet presAssocID="{A3CF2851-84E2-4C10-96A1-3C7FEAF08E44}" presName="iconBgRect" presStyleLbl="bgShp" presStyleIdx="2" presStyleCnt="6"/>
      <dgm:spPr/>
    </dgm:pt>
    <dgm:pt modelId="{88028A34-058A-42E8-ADDF-364722456060}" type="pres">
      <dgm:prSet presAssocID="{A3CF2851-84E2-4C10-96A1-3C7FEAF08E4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5732C5E2-5A18-4B9F-A1CC-8269D1BAFCB9}" type="pres">
      <dgm:prSet presAssocID="{A3CF2851-84E2-4C10-96A1-3C7FEAF08E44}" presName="spaceRect" presStyleCnt="0"/>
      <dgm:spPr/>
    </dgm:pt>
    <dgm:pt modelId="{ADD03E10-F2A9-417D-A140-D5C48FDCCED4}" type="pres">
      <dgm:prSet presAssocID="{A3CF2851-84E2-4C10-96A1-3C7FEAF08E44}" presName="textRect" presStyleLbl="revTx" presStyleIdx="2" presStyleCnt="6">
        <dgm:presLayoutVars>
          <dgm:chMax val="1"/>
          <dgm:chPref val="1"/>
        </dgm:presLayoutVars>
      </dgm:prSet>
      <dgm:spPr/>
    </dgm:pt>
    <dgm:pt modelId="{4E53FEC2-5401-48C2-8682-E574D732ACE3}" type="pres">
      <dgm:prSet presAssocID="{184D5A78-1BC0-4EA7-A2B7-1B9119B27BE9}" presName="sibTrans" presStyleLbl="sibTrans2D1" presStyleIdx="0" presStyleCnt="0"/>
      <dgm:spPr/>
    </dgm:pt>
    <dgm:pt modelId="{B0140462-289A-4C81-8974-5837AF33CBE6}" type="pres">
      <dgm:prSet presAssocID="{9ACCE472-5766-4884-963F-A3636B4EAC93}" presName="compNode" presStyleCnt="0"/>
      <dgm:spPr/>
    </dgm:pt>
    <dgm:pt modelId="{D754088F-B1C5-48CF-895E-EC1D8114E21D}" type="pres">
      <dgm:prSet presAssocID="{9ACCE472-5766-4884-963F-A3636B4EAC93}" presName="iconBgRect" presStyleLbl="bgShp" presStyleIdx="3" presStyleCnt="6"/>
      <dgm:spPr/>
    </dgm:pt>
    <dgm:pt modelId="{ADFA4ADE-8393-4771-8B06-4119AB6D01BA}" type="pres">
      <dgm:prSet presAssocID="{9ACCE472-5766-4884-963F-A3636B4EAC9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6635206F-BBAE-4238-ACD4-058A1529CAD1}" type="pres">
      <dgm:prSet presAssocID="{9ACCE472-5766-4884-963F-A3636B4EAC93}" presName="spaceRect" presStyleCnt="0"/>
      <dgm:spPr/>
    </dgm:pt>
    <dgm:pt modelId="{0D3B1AED-1D40-4E4F-BC96-DBD7779DA312}" type="pres">
      <dgm:prSet presAssocID="{9ACCE472-5766-4884-963F-A3636B4EAC93}" presName="textRect" presStyleLbl="revTx" presStyleIdx="3" presStyleCnt="6">
        <dgm:presLayoutVars>
          <dgm:chMax val="1"/>
          <dgm:chPref val="1"/>
        </dgm:presLayoutVars>
      </dgm:prSet>
      <dgm:spPr/>
    </dgm:pt>
    <dgm:pt modelId="{CB6DFF7A-DBFF-41F2-8ABA-B4368479FFA7}" type="pres">
      <dgm:prSet presAssocID="{D62EA135-0512-45B9-A5CD-9FED9149A2E8}" presName="sibTrans" presStyleLbl="sibTrans2D1" presStyleIdx="0" presStyleCnt="0"/>
      <dgm:spPr/>
    </dgm:pt>
    <dgm:pt modelId="{75E781A4-1EC3-43A2-86AA-0F8FAA3D9912}" type="pres">
      <dgm:prSet presAssocID="{25D13AEF-8C56-4A12-AEA1-68DCA759D326}" presName="compNode" presStyleCnt="0"/>
      <dgm:spPr/>
    </dgm:pt>
    <dgm:pt modelId="{EA74C214-45CD-4864-96C7-24E79C550A04}" type="pres">
      <dgm:prSet presAssocID="{25D13AEF-8C56-4A12-AEA1-68DCA759D326}" presName="iconBgRect" presStyleLbl="bgShp" presStyleIdx="4" presStyleCnt="6"/>
      <dgm:spPr/>
    </dgm:pt>
    <dgm:pt modelId="{060D5EBA-CBC3-4C37-BB8F-8060BE5ACC17}" type="pres">
      <dgm:prSet presAssocID="{25D13AEF-8C56-4A12-AEA1-68DCA759D32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3915D137-016C-44B5-9E22-4F8A6D15FC67}" type="pres">
      <dgm:prSet presAssocID="{25D13AEF-8C56-4A12-AEA1-68DCA759D326}" presName="spaceRect" presStyleCnt="0"/>
      <dgm:spPr/>
    </dgm:pt>
    <dgm:pt modelId="{E6BDE050-7BB4-4564-ABFE-79D1CA057885}" type="pres">
      <dgm:prSet presAssocID="{25D13AEF-8C56-4A12-AEA1-68DCA759D326}" presName="textRect" presStyleLbl="revTx" presStyleIdx="4" presStyleCnt="6">
        <dgm:presLayoutVars>
          <dgm:chMax val="1"/>
          <dgm:chPref val="1"/>
        </dgm:presLayoutVars>
      </dgm:prSet>
      <dgm:spPr/>
    </dgm:pt>
    <dgm:pt modelId="{DB9A019E-3CAA-4B69-A1EE-618D0C00919A}" type="pres">
      <dgm:prSet presAssocID="{B2FDEC26-4CC2-403A-929A-953BF572FF4B}" presName="sibTrans" presStyleLbl="sibTrans2D1" presStyleIdx="0" presStyleCnt="0"/>
      <dgm:spPr/>
    </dgm:pt>
    <dgm:pt modelId="{E2DD24AD-4282-4099-903E-9837DB1D20C6}" type="pres">
      <dgm:prSet presAssocID="{7765F1DD-7574-4932-B33D-A8EC5DE6856E}" presName="compNode" presStyleCnt="0"/>
      <dgm:spPr/>
    </dgm:pt>
    <dgm:pt modelId="{E7E88F61-094C-4665-91E5-8B34A8335DA1}" type="pres">
      <dgm:prSet presAssocID="{7765F1DD-7574-4932-B33D-A8EC5DE6856E}" presName="iconBgRect" presStyleLbl="bgShp" presStyleIdx="5" presStyleCnt="6"/>
      <dgm:spPr/>
    </dgm:pt>
    <dgm:pt modelId="{DD77572C-A225-4323-B423-E7959A5452EA}" type="pres">
      <dgm:prSet presAssocID="{7765F1DD-7574-4932-B33D-A8EC5DE6856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3F6EA2E-3959-46CA-A1FA-EA29D17B02EF}" type="pres">
      <dgm:prSet presAssocID="{7765F1DD-7574-4932-B33D-A8EC5DE6856E}" presName="spaceRect" presStyleCnt="0"/>
      <dgm:spPr/>
    </dgm:pt>
    <dgm:pt modelId="{F71C7372-CEDE-4F25-8D8E-1451D5C70FB9}" type="pres">
      <dgm:prSet presAssocID="{7765F1DD-7574-4932-B33D-A8EC5DE6856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D95B207-BA94-43A9-A2A5-C8C06FF77F72}" type="presOf" srcId="{184D5A78-1BC0-4EA7-A2B7-1B9119B27BE9}" destId="{4E53FEC2-5401-48C2-8682-E574D732ACE3}" srcOrd="0" destOrd="0" presId="urn:microsoft.com/office/officeart/2018/2/layout/IconCircleList"/>
    <dgm:cxn modelId="{5B6B1520-F228-4818-A256-C1A942EF5A31}" type="presOf" srcId="{4438ED51-FCBE-4B99-8DF5-6537F076DD04}" destId="{F6F014C0-C365-44D6-8C4F-52DDE448FC36}" srcOrd="0" destOrd="0" presId="urn:microsoft.com/office/officeart/2018/2/layout/IconCircleList"/>
    <dgm:cxn modelId="{02F9082A-73B3-4B61-A938-64BF7DEFDA17}" type="presOf" srcId="{A3CF2851-84E2-4C10-96A1-3C7FEAF08E44}" destId="{ADD03E10-F2A9-417D-A140-D5C48FDCCED4}" srcOrd="0" destOrd="0" presId="urn:microsoft.com/office/officeart/2018/2/layout/IconCircleList"/>
    <dgm:cxn modelId="{F733B03C-3BE9-41B0-BF68-AFA3DA1706F4}" type="presOf" srcId="{BD875FD9-6E58-45E2-B8B0-14A5893C45D9}" destId="{6D1104B0-F867-4DB7-BC8D-52B4C3CDAB0D}" srcOrd="0" destOrd="0" presId="urn:microsoft.com/office/officeart/2018/2/layout/IconCircleList"/>
    <dgm:cxn modelId="{AD5DC33E-FB36-411C-B63A-4C40BDE9628B}" srcId="{EC75F0FF-9C95-477F-92F1-023CE1396C9D}" destId="{9ACCE472-5766-4884-963F-A3636B4EAC93}" srcOrd="3" destOrd="0" parTransId="{05534B87-2833-45A9-8540-DF5DE09A7F7E}" sibTransId="{D62EA135-0512-45B9-A5CD-9FED9149A2E8}"/>
    <dgm:cxn modelId="{9E2C4666-61A7-4DBB-8B67-3AF2DC8EFE58}" type="presOf" srcId="{9ACCE472-5766-4884-963F-A3636B4EAC93}" destId="{0D3B1AED-1D40-4E4F-BC96-DBD7779DA312}" srcOrd="0" destOrd="0" presId="urn:microsoft.com/office/officeart/2018/2/layout/IconCircleList"/>
    <dgm:cxn modelId="{B434B269-A099-45C7-8943-8896C347E453}" type="presOf" srcId="{EC75F0FF-9C95-477F-92F1-023CE1396C9D}" destId="{34A4D34D-9872-4DD6-8D0C-CEC0921B6F28}" srcOrd="0" destOrd="0" presId="urn:microsoft.com/office/officeart/2018/2/layout/IconCircleList"/>
    <dgm:cxn modelId="{EAA96075-B5C4-4B99-9540-3EE15F65EFD2}" type="presOf" srcId="{B2FDEC26-4CC2-403A-929A-953BF572FF4B}" destId="{DB9A019E-3CAA-4B69-A1EE-618D0C00919A}" srcOrd="0" destOrd="0" presId="urn:microsoft.com/office/officeart/2018/2/layout/IconCircleList"/>
    <dgm:cxn modelId="{61EFA984-0CE9-41C9-B2CD-19AD6D92364A}" srcId="{EC75F0FF-9C95-477F-92F1-023CE1396C9D}" destId="{BD875FD9-6E58-45E2-B8B0-14A5893C45D9}" srcOrd="0" destOrd="0" parTransId="{765AA22D-5340-4A2F-BFB9-552E8C17D520}" sibTransId="{2559F2BB-03D1-4A06-BFF1-7013834859FA}"/>
    <dgm:cxn modelId="{93C4BD8D-1F92-42A4-9CFF-B4F2B28EAC32}" type="presOf" srcId="{7765F1DD-7574-4932-B33D-A8EC5DE6856E}" destId="{F71C7372-CEDE-4F25-8D8E-1451D5C70FB9}" srcOrd="0" destOrd="0" presId="urn:microsoft.com/office/officeart/2018/2/layout/IconCircleList"/>
    <dgm:cxn modelId="{2F3F8991-4019-4C1B-B8F0-AF63AC8D4ADD}" srcId="{EC75F0FF-9C95-477F-92F1-023CE1396C9D}" destId="{25D13AEF-8C56-4A12-AEA1-68DCA759D326}" srcOrd="4" destOrd="0" parTransId="{BA9ED35B-E211-48F3-ABDB-CF11FA76CDC7}" sibTransId="{B2FDEC26-4CC2-403A-929A-953BF572FF4B}"/>
    <dgm:cxn modelId="{F9D8CF95-9890-4C3A-8BCB-A9112083716B}" type="presOf" srcId="{5BF518E8-84F7-4219-AC55-4E32E3872CF0}" destId="{B964D110-997C-4508-A00D-C9B315B3E71A}" srcOrd="0" destOrd="0" presId="urn:microsoft.com/office/officeart/2018/2/layout/IconCircleList"/>
    <dgm:cxn modelId="{56F5BEA6-335B-48C2-AB2B-BD3BAF37AC37}" type="presOf" srcId="{2559F2BB-03D1-4A06-BFF1-7013834859FA}" destId="{98F0A31F-FEF2-4076-B482-81F1BDD6BD28}" srcOrd="0" destOrd="0" presId="urn:microsoft.com/office/officeart/2018/2/layout/IconCircleList"/>
    <dgm:cxn modelId="{79F130AA-840C-4207-83F7-4F8D3BB668C3}" srcId="{EC75F0FF-9C95-477F-92F1-023CE1396C9D}" destId="{7765F1DD-7574-4932-B33D-A8EC5DE6856E}" srcOrd="5" destOrd="0" parTransId="{1636ED4D-C485-4BF6-894D-44CA195B0BD4}" sibTransId="{E58F3F63-3118-4890-970F-9C164E5D58C8}"/>
    <dgm:cxn modelId="{589C00AF-F66A-48FD-A832-B94472B8F571}" srcId="{EC75F0FF-9C95-477F-92F1-023CE1396C9D}" destId="{5BF518E8-84F7-4219-AC55-4E32E3872CF0}" srcOrd="1" destOrd="0" parTransId="{AB618061-54EA-4AC6-BB6E-56E06BC46BB3}" sibTransId="{4438ED51-FCBE-4B99-8DF5-6537F076DD04}"/>
    <dgm:cxn modelId="{8EAA20AF-76F6-4A98-AC3D-FB85528F918D}" type="presOf" srcId="{D62EA135-0512-45B9-A5CD-9FED9149A2E8}" destId="{CB6DFF7A-DBFF-41F2-8ABA-B4368479FFA7}" srcOrd="0" destOrd="0" presId="urn:microsoft.com/office/officeart/2018/2/layout/IconCircleList"/>
    <dgm:cxn modelId="{554BBDD2-D5FB-4561-952A-8FDD5ED35534}" type="presOf" srcId="{25D13AEF-8C56-4A12-AEA1-68DCA759D326}" destId="{E6BDE050-7BB4-4564-ABFE-79D1CA057885}" srcOrd="0" destOrd="0" presId="urn:microsoft.com/office/officeart/2018/2/layout/IconCircleList"/>
    <dgm:cxn modelId="{27BDF9E4-5432-4C05-B621-5901DED9FA3F}" srcId="{EC75F0FF-9C95-477F-92F1-023CE1396C9D}" destId="{A3CF2851-84E2-4C10-96A1-3C7FEAF08E44}" srcOrd="2" destOrd="0" parTransId="{E9E9C5F9-06ED-4CE5-BB93-DEA0A79BE4A3}" sibTransId="{184D5A78-1BC0-4EA7-A2B7-1B9119B27BE9}"/>
    <dgm:cxn modelId="{2753EF93-A897-4C9B-802F-6461220F7859}" type="presParOf" srcId="{34A4D34D-9872-4DD6-8D0C-CEC0921B6F28}" destId="{3D2A9E5D-EBDE-416B-B0D6-590945FE57DA}" srcOrd="0" destOrd="0" presId="urn:microsoft.com/office/officeart/2018/2/layout/IconCircleList"/>
    <dgm:cxn modelId="{86D23D55-2D90-46DC-9AAD-251E374C37A1}" type="presParOf" srcId="{3D2A9E5D-EBDE-416B-B0D6-590945FE57DA}" destId="{577FC72D-FE6D-4A00-8155-0035F9B2FC62}" srcOrd="0" destOrd="0" presId="urn:microsoft.com/office/officeart/2018/2/layout/IconCircleList"/>
    <dgm:cxn modelId="{304707BB-0661-465E-8946-6934D784D86F}" type="presParOf" srcId="{577FC72D-FE6D-4A00-8155-0035F9B2FC62}" destId="{A074CA34-9CE8-4319-B6A3-E1BDC1BB2052}" srcOrd="0" destOrd="0" presId="urn:microsoft.com/office/officeart/2018/2/layout/IconCircleList"/>
    <dgm:cxn modelId="{EB9FB27B-443A-4DCB-BB7F-8611FAFDEC54}" type="presParOf" srcId="{577FC72D-FE6D-4A00-8155-0035F9B2FC62}" destId="{C2B4FAD1-D37E-4B4D-95AB-B5A299DE0926}" srcOrd="1" destOrd="0" presId="urn:microsoft.com/office/officeart/2018/2/layout/IconCircleList"/>
    <dgm:cxn modelId="{3D50C09E-3610-4124-90E0-32A9900423F5}" type="presParOf" srcId="{577FC72D-FE6D-4A00-8155-0035F9B2FC62}" destId="{BD492693-AF9B-4BBA-9510-47382D0672C4}" srcOrd="2" destOrd="0" presId="urn:microsoft.com/office/officeart/2018/2/layout/IconCircleList"/>
    <dgm:cxn modelId="{5C8BC989-CCCB-4607-B84A-34D2EB35C0F1}" type="presParOf" srcId="{577FC72D-FE6D-4A00-8155-0035F9B2FC62}" destId="{6D1104B0-F867-4DB7-BC8D-52B4C3CDAB0D}" srcOrd="3" destOrd="0" presId="urn:microsoft.com/office/officeart/2018/2/layout/IconCircleList"/>
    <dgm:cxn modelId="{6C65F215-83A4-4F95-8268-C7AE3F58095B}" type="presParOf" srcId="{3D2A9E5D-EBDE-416B-B0D6-590945FE57DA}" destId="{98F0A31F-FEF2-4076-B482-81F1BDD6BD28}" srcOrd="1" destOrd="0" presId="urn:microsoft.com/office/officeart/2018/2/layout/IconCircleList"/>
    <dgm:cxn modelId="{98A47A93-D909-4871-BC36-38EB2B55EFCC}" type="presParOf" srcId="{3D2A9E5D-EBDE-416B-B0D6-590945FE57DA}" destId="{E8FC1DA9-A222-429E-8364-B3C7F305E600}" srcOrd="2" destOrd="0" presId="urn:microsoft.com/office/officeart/2018/2/layout/IconCircleList"/>
    <dgm:cxn modelId="{704FEBC5-B66B-4503-B9CA-FC752CC4D5BD}" type="presParOf" srcId="{E8FC1DA9-A222-429E-8364-B3C7F305E600}" destId="{E331D4EF-A3FC-460A-97A2-328FA94BDF4D}" srcOrd="0" destOrd="0" presId="urn:microsoft.com/office/officeart/2018/2/layout/IconCircleList"/>
    <dgm:cxn modelId="{FCE51515-9C3E-4B00-B7AB-E2EE886E8243}" type="presParOf" srcId="{E8FC1DA9-A222-429E-8364-B3C7F305E600}" destId="{5D3BECCD-D3EE-404E-A14F-33B26577205C}" srcOrd="1" destOrd="0" presId="urn:microsoft.com/office/officeart/2018/2/layout/IconCircleList"/>
    <dgm:cxn modelId="{B22A8069-6DA9-4574-A589-93F93B21582C}" type="presParOf" srcId="{E8FC1DA9-A222-429E-8364-B3C7F305E600}" destId="{7B693F44-DCD0-4751-BF93-2808BC6ED07D}" srcOrd="2" destOrd="0" presId="urn:microsoft.com/office/officeart/2018/2/layout/IconCircleList"/>
    <dgm:cxn modelId="{19565D69-949F-49BF-8A4E-E4C84EFB0F27}" type="presParOf" srcId="{E8FC1DA9-A222-429E-8364-B3C7F305E600}" destId="{B964D110-997C-4508-A00D-C9B315B3E71A}" srcOrd="3" destOrd="0" presId="urn:microsoft.com/office/officeart/2018/2/layout/IconCircleList"/>
    <dgm:cxn modelId="{E8BC7BF9-1247-4011-86DB-B14C09036EE9}" type="presParOf" srcId="{3D2A9E5D-EBDE-416B-B0D6-590945FE57DA}" destId="{F6F014C0-C365-44D6-8C4F-52DDE448FC36}" srcOrd="3" destOrd="0" presId="urn:microsoft.com/office/officeart/2018/2/layout/IconCircleList"/>
    <dgm:cxn modelId="{55182011-DAC6-4DF3-9B78-53B877C0A377}" type="presParOf" srcId="{3D2A9E5D-EBDE-416B-B0D6-590945FE57DA}" destId="{6F290B6E-B7BB-499A-9D29-A827A3F3108F}" srcOrd="4" destOrd="0" presId="urn:microsoft.com/office/officeart/2018/2/layout/IconCircleList"/>
    <dgm:cxn modelId="{C34FC551-4FD3-401D-9DAA-70755EF846FC}" type="presParOf" srcId="{6F290B6E-B7BB-499A-9D29-A827A3F3108F}" destId="{5AB5D71A-FD64-47D7-8FAD-D0AFDB0A6046}" srcOrd="0" destOrd="0" presId="urn:microsoft.com/office/officeart/2018/2/layout/IconCircleList"/>
    <dgm:cxn modelId="{1D0DF7FA-3F9F-4F7A-9E4D-EC4CCE637B18}" type="presParOf" srcId="{6F290B6E-B7BB-499A-9D29-A827A3F3108F}" destId="{88028A34-058A-42E8-ADDF-364722456060}" srcOrd="1" destOrd="0" presId="urn:microsoft.com/office/officeart/2018/2/layout/IconCircleList"/>
    <dgm:cxn modelId="{AED950FA-3BA2-4A46-88A3-DEE567557EDC}" type="presParOf" srcId="{6F290B6E-B7BB-499A-9D29-A827A3F3108F}" destId="{5732C5E2-5A18-4B9F-A1CC-8269D1BAFCB9}" srcOrd="2" destOrd="0" presId="urn:microsoft.com/office/officeart/2018/2/layout/IconCircleList"/>
    <dgm:cxn modelId="{F4333A63-48A7-4DB7-9E86-B0DA59DB51C4}" type="presParOf" srcId="{6F290B6E-B7BB-499A-9D29-A827A3F3108F}" destId="{ADD03E10-F2A9-417D-A140-D5C48FDCCED4}" srcOrd="3" destOrd="0" presId="urn:microsoft.com/office/officeart/2018/2/layout/IconCircleList"/>
    <dgm:cxn modelId="{3E817164-B009-4721-B8DA-D4FF71D98B0B}" type="presParOf" srcId="{3D2A9E5D-EBDE-416B-B0D6-590945FE57DA}" destId="{4E53FEC2-5401-48C2-8682-E574D732ACE3}" srcOrd="5" destOrd="0" presId="urn:microsoft.com/office/officeart/2018/2/layout/IconCircleList"/>
    <dgm:cxn modelId="{E52799A7-69BA-4801-9200-0315B8737819}" type="presParOf" srcId="{3D2A9E5D-EBDE-416B-B0D6-590945FE57DA}" destId="{B0140462-289A-4C81-8974-5837AF33CBE6}" srcOrd="6" destOrd="0" presId="urn:microsoft.com/office/officeart/2018/2/layout/IconCircleList"/>
    <dgm:cxn modelId="{E1746A1F-DA27-4244-9236-590D827CA278}" type="presParOf" srcId="{B0140462-289A-4C81-8974-5837AF33CBE6}" destId="{D754088F-B1C5-48CF-895E-EC1D8114E21D}" srcOrd="0" destOrd="0" presId="urn:microsoft.com/office/officeart/2018/2/layout/IconCircleList"/>
    <dgm:cxn modelId="{789A6DAA-95B9-4BB6-9885-9CB3D99EFF76}" type="presParOf" srcId="{B0140462-289A-4C81-8974-5837AF33CBE6}" destId="{ADFA4ADE-8393-4771-8B06-4119AB6D01BA}" srcOrd="1" destOrd="0" presId="urn:microsoft.com/office/officeart/2018/2/layout/IconCircleList"/>
    <dgm:cxn modelId="{F86727E8-F272-4BCA-B72D-45F252675993}" type="presParOf" srcId="{B0140462-289A-4C81-8974-5837AF33CBE6}" destId="{6635206F-BBAE-4238-ACD4-058A1529CAD1}" srcOrd="2" destOrd="0" presId="urn:microsoft.com/office/officeart/2018/2/layout/IconCircleList"/>
    <dgm:cxn modelId="{7DB99817-7F64-4E1A-91CF-B1D20F2BB89A}" type="presParOf" srcId="{B0140462-289A-4C81-8974-5837AF33CBE6}" destId="{0D3B1AED-1D40-4E4F-BC96-DBD7779DA312}" srcOrd="3" destOrd="0" presId="urn:microsoft.com/office/officeart/2018/2/layout/IconCircleList"/>
    <dgm:cxn modelId="{3199202A-DCC6-42F9-BF74-583BF2F446AF}" type="presParOf" srcId="{3D2A9E5D-EBDE-416B-B0D6-590945FE57DA}" destId="{CB6DFF7A-DBFF-41F2-8ABA-B4368479FFA7}" srcOrd="7" destOrd="0" presId="urn:microsoft.com/office/officeart/2018/2/layout/IconCircleList"/>
    <dgm:cxn modelId="{495D4518-EDA2-4165-A727-2A782D2D2901}" type="presParOf" srcId="{3D2A9E5D-EBDE-416B-B0D6-590945FE57DA}" destId="{75E781A4-1EC3-43A2-86AA-0F8FAA3D9912}" srcOrd="8" destOrd="0" presId="urn:microsoft.com/office/officeart/2018/2/layout/IconCircleList"/>
    <dgm:cxn modelId="{B3D25B96-0A67-47AF-9795-6DC757A8C262}" type="presParOf" srcId="{75E781A4-1EC3-43A2-86AA-0F8FAA3D9912}" destId="{EA74C214-45CD-4864-96C7-24E79C550A04}" srcOrd="0" destOrd="0" presId="urn:microsoft.com/office/officeart/2018/2/layout/IconCircleList"/>
    <dgm:cxn modelId="{62828777-B7A0-4747-9156-DCFA52FCB6C9}" type="presParOf" srcId="{75E781A4-1EC3-43A2-86AA-0F8FAA3D9912}" destId="{060D5EBA-CBC3-4C37-BB8F-8060BE5ACC17}" srcOrd="1" destOrd="0" presId="urn:microsoft.com/office/officeart/2018/2/layout/IconCircleList"/>
    <dgm:cxn modelId="{2502A787-F912-4DB1-A914-FFEFFFFB75C2}" type="presParOf" srcId="{75E781A4-1EC3-43A2-86AA-0F8FAA3D9912}" destId="{3915D137-016C-44B5-9E22-4F8A6D15FC67}" srcOrd="2" destOrd="0" presId="urn:microsoft.com/office/officeart/2018/2/layout/IconCircleList"/>
    <dgm:cxn modelId="{EE8C1CFE-BA0C-4658-9634-6BA7315B9459}" type="presParOf" srcId="{75E781A4-1EC3-43A2-86AA-0F8FAA3D9912}" destId="{E6BDE050-7BB4-4564-ABFE-79D1CA057885}" srcOrd="3" destOrd="0" presId="urn:microsoft.com/office/officeart/2018/2/layout/IconCircleList"/>
    <dgm:cxn modelId="{529A9A8E-0F74-43F1-B41F-05C868923DE9}" type="presParOf" srcId="{3D2A9E5D-EBDE-416B-B0D6-590945FE57DA}" destId="{DB9A019E-3CAA-4B69-A1EE-618D0C00919A}" srcOrd="9" destOrd="0" presId="urn:microsoft.com/office/officeart/2018/2/layout/IconCircleList"/>
    <dgm:cxn modelId="{5E175536-D353-4F7E-900F-D761A0CF6DFD}" type="presParOf" srcId="{3D2A9E5D-EBDE-416B-B0D6-590945FE57DA}" destId="{E2DD24AD-4282-4099-903E-9837DB1D20C6}" srcOrd="10" destOrd="0" presId="urn:microsoft.com/office/officeart/2018/2/layout/IconCircleList"/>
    <dgm:cxn modelId="{BCAC6B0A-CE53-4BAF-9FDF-5DEBF927BE7F}" type="presParOf" srcId="{E2DD24AD-4282-4099-903E-9837DB1D20C6}" destId="{E7E88F61-094C-4665-91E5-8B34A8335DA1}" srcOrd="0" destOrd="0" presId="urn:microsoft.com/office/officeart/2018/2/layout/IconCircleList"/>
    <dgm:cxn modelId="{60CEF3A7-5299-4283-BBB2-8F3E664CC8FF}" type="presParOf" srcId="{E2DD24AD-4282-4099-903E-9837DB1D20C6}" destId="{DD77572C-A225-4323-B423-E7959A5452EA}" srcOrd="1" destOrd="0" presId="urn:microsoft.com/office/officeart/2018/2/layout/IconCircleList"/>
    <dgm:cxn modelId="{8D33F15C-B737-4DAF-98DD-4A99D8235E9F}" type="presParOf" srcId="{E2DD24AD-4282-4099-903E-9837DB1D20C6}" destId="{D3F6EA2E-3959-46CA-A1FA-EA29D17B02EF}" srcOrd="2" destOrd="0" presId="urn:microsoft.com/office/officeart/2018/2/layout/IconCircleList"/>
    <dgm:cxn modelId="{7203129B-2D80-45F1-9D1C-246883AE754B}" type="presParOf" srcId="{E2DD24AD-4282-4099-903E-9837DB1D20C6}" destId="{F71C7372-CEDE-4F25-8D8E-1451D5C70F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4CA34-9CE8-4319-B6A3-E1BDC1BB2052}">
      <dsp:nvSpPr>
        <dsp:cNvPr id="0" name=""/>
        <dsp:cNvSpPr/>
      </dsp:nvSpPr>
      <dsp:spPr>
        <a:xfrm>
          <a:off x="383183" y="718069"/>
          <a:ext cx="815013" cy="8150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4FAD1-D37E-4B4D-95AB-B5A299DE0926}">
      <dsp:nvSpPr>
        <dsp:cNvPr id="0" name=""/>
        <dsp:cNvSpPr/>
      </dsp:nvSpPr>
      <dsp:spPr>
        <a:xfrm>
          <a:off x="554336" y="889222"/>
          <a:ext cx="472707" cy="4727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104B0-F867-4DB7-BC8D-52B4C3CDAB0D}">
      <dsp:nvSpPr>
        <dsp:cNvPr id="0" name=""/>
        <dsp:cNvSpPr/>
      </dsp:nvSpPr>
      <dsp:spPr>
        <a:xfrm>
          <a:off x="1372842" y="718069"/>
          <a:ext cx="1921102" cy="8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Library website and research guide</a:t>
          </a:r>
          <a:endParaRPr lang="en-US" sz="1400" kern="1200"/>
        </a:p>
      </dsp:txBody>
      <dsp:txXfrm>
        <a:off x="1372842" y="718069"/>
        <a:ext cx="1921102" cy="815013"/>
      </dsp:txXfrm>
    </dsp:sp>
    <dsp:sp modelId="{E331D4EF-A3FC-460A-97A2-328FA94BDF4D}">
      <dsp:nvSpPr>
        <dsp:cNvPr id="0" name=""/>
        <dsp:cNvSpPr/>
      </dsp:nvSpPr>
      <dsp:spPr>
        <a:xfrm>
          <a:off x="3628682" y="718069"/>
          <a:ext cx="815013" cy="8150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BECCD-D3EE-404E-A14F-33B26577205C}">
      <dsp:nvSpPr>
        <dsp:cNvPr id="0" name=""/>
        <dsp:cNvSpPr/>
      </dsp:nvSpPr>
      <dsp:spPr>
        <a:xfrm>
          <a:off x="3799835" y="889222"/>
          <a:ext cx="472707" cy="4727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D110-997C-4508-A00D-C9B315B3E71A}">
      <dsp:nvSpPr>
        <dsp:cNvPr id="0" name=""/>
        <dsp:cNvSpPr/>
      </dsp:nvSpPr>
      <dsp:spPr>
        <a:xfrm>
          <a:off x="4618342" y="718069"/>
          <a:ext cx="1921102" cy="8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Using Sofia, the Library Discovery tool, and Interlibrary loans</a:t>
          </a:r>
          <a:endParaRPr lang="en-US" sz="1400" kern="1200"/>
        </a:p>
      </dsp:txBody>
      <dsp:txXfrm>
        <a:off x="4618342" y="718069"/>
        <a:ext cx="1921102" cy="815013"/>
      </dsp:txXfrm>
    </dsp:sp>
    <dsp:sp modelId="{5AB5D71A-FD64-47D7-8FAD-D0AFDB0A6046}">
      <dsp:nvSpPr>
        <dsp:cNvPr id="0" name=""/>
        <dsp:cNvSpPr/>
      </dsp:nvSpPr>
      <dsp:spPr>
        <a:xfrm>
          <a:off x="6874182" y="718069"/>
          <a:ext cx="815013" cy="8150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28A34-058A-42E8-ADDF-364722456060}">
      <dsp:nvSpPr>
        <dsp:cNvPr id="0" name=""/>
        <dsp:cNvSpPr/>
      </dsp:nvSpPr>
      <dsp:spPr>
        <a:xfrm>
          <a:off x="7045335" y="889222"/>
          <a:ext cx="472707" cy="4727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03E10-F2A9-417D-A140-D5C48FDCCED4}">
      <dsp:nvSpPr>
        <dsp:cNvPr id="0" name=""/>
        <dsp:cNvSpPr/>
      </dsp:nvSpPr>
      <dsp:spPr>
        <a:xfrm>
          <a:off x="7863841" y="718069"/>
          <a:ext cx="1921102" cy="8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What is a peer-reviewed article? The peer-review process</a:t>
          </a:r>
          <a:endParaRPr lang="en-US" sz="1400" kern="1200"/>
        </a:p>
      </dsp:txBody>
      <dsp:txXfrm>
        <a:off x="7863841" y="718069"/>
        <a:ext cx="1921102" cy="815013"/>
      </dsp:txXfrm>
    </dsp:sp>
    <dsp:sp modelId="{D754088F-B1C5-48CF-895E-EC1D8114E21D}">
      <dsp:nvSpPr>
        <dsp:cNvPr id="0" name=""/>
        <dsp:cNvSpPr/>
      </dsp:nvSpPr>
      <dsp:spPr>
        <a:xfrm>
          <a:off x="383183" y="2161092"/>
          <a:ext cx="815013" cy="8150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A4ADE-8393-4771-8B06-4119AB6D01BA}">
      <dsp:nvSpPr>
        <dsp:cNvPr id="0" name=""/>
        <dsp:cNvSpPr/>
      </dsp:nvSpPr>
      <dsp:spPr>
        <a:xfrm>
          <a:off x="554336" y="2332245"/>
          <a:ext cx="472707" cy="4727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B1AED-1D40-4E4F-BC96-DBD7779DA312}">
      <dsp:nvSpPr>
        <dsp:cNvPr id="0" name=""/>
        <dsp:cNvSpPr/>
      </dsp:nvSpPr>
      <dsp:spPr>
        <a:xfrm>
          <a:off x="1372842" y="2161092"/>
          <a:ext cx="1921102" cy="8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Finding peer-reviewed articles in databases</a:t>
          </a:r>
          <a:endParaRPr lang="en-US" sz="1400" kern="1200"/>
        </a:p>
      </dsp:txBody>
      <dsp:txXfrm>
        <a:off x="1372842" y="2161092"/>
        <a:ext cx="1921102" cy="815013"/>
      </dsp:txXfrm>
    </dsp:sp>
    <dsp:sp modelId="{EA74C214-45CD-4864-96C7-24E79C550A04}">
      <dsp:nvSpPr>
        <dsp:cNvPr id="0" name=""/>
        <dsp:cNvSpPr/>
      </dsp:nvSpPr>
      <dsp:spPr>
        <a:xfrm>
          <a:off x="3628682" y="2161092"/>
          <a:ext cx="815013" cy="8150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D5EBA-CBC3-4C37-BB8F-8060BE5ACC17}">
      <dsp:nvSpPr>
        <dsp:cNvPr id="0" name=""/>
        <dsp:cNvSpPr/>
      </dsp:nvSpPr>
      <dsp:spPr>
        <a:xfrm>
          <a:off x="3799835" y="2332245"/>
          <a:ext cx="472707" cy="4727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DE050-7BB4-4564-ABFE-79D1CA057885}">
      <dsp:nvSpPr>
        <dsp:cNvPr id="0" name=""/>
        <dsp:cNvSpPr/>
      </dsp:nvSpPr>
      <dsp:spPr>
        <a:xfrm>
          <a:off x="4618342" y="2161092"/>
          <a:ext cx="1921102" cy="8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 dirty="0" err="1"/>
            <a:t>Citing</a:t>
          </a:r>
          <a:r>
            <a:rPr lang="fr-CA" sz="1400" kern="1200" dirty="0"/>
            <a:t> </a:t>
          </a:r>
          <a:r>
            <a:rPr lang="fr-CA" sz="1400" kern="1200" dirty="0" err="1"/>
            <a:t>with</a:t>
          </a:r>
          <a:r>
            <a:rPr lang="fr-CA" sz="1400" kern="1200" dirty="0"/>
            <a:t> MLA, </a:t>
          </a:r>
          <a:r>
            <a:rPr lang="fr-CA" sz="1400" kern="1200" dirty="0" err="1"/>
            <a:t>writing</a:t>
          </a:r>
          <a:r>
            <a:rPr lang="fr-CA" sz="1400" kern="1200" dirty="0"/>
            <a:t> </a:t>
          </a:r>
          <a:r>
            <a:rPr lang="fr-CA" sz="1400" kern="1200" dirty="0" err="1"/>
            <a:t>resources</a:t>
          </a:r>
          <a:r>
            <a:rPr lang="fr-CA" sz="1400" kern="1200" dirty="0"/>
            <a:t> </a:t>
          </a:r>
          <a:endParaRPr lang="en-US" sz="1400" kern="1200" dirty="0"/>
        </a:p>
      </dsp:txBody>
      <dsp:txXfrm>
        <a:off x="4618342" y="2161092"/>
        <a:ext cx="1921102" cy="815013"/>
      </dsp:txXfrm>
    </dsp:sp>
    <dsp:sp modelId="{E7E88F61-094C-4665-91E5-8B34A8335DA1}">
      <dsp:nvSpPr>
        <dsp:cNvPr id="0" name=""/>
        <dsp:cNvSpPr/>
      </dsp:nvSpPr>
      <dsp:spPr>
        <a:xfrm>
          <a:off x="6874182" y="2161092"/>
          <a:ext cx="815013" cy="8150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7572C-A225-4323-B423-E7959A5452EA}">
      <dsp:nvSpPr>
        <dsp:cNvPr id="0" name=""/>
        <dsp:cNvSpPr/>
      </dsp:nvSpPr>
      <dsp:spPr>
        <a:xfrm>
          <a:off x="7045335" y="2332245"/>
          <a:ext cx="472707" cy="47270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C7372-CEDE-4F25-8D8E-1451D5C70FB9}">
      <dsp:nvSpPr>
        <dsp:cNvPr id="0" name=""/>
        <dsp:cNvSpPr/>
      </dsp:nvSpPr>
      <dsp:spPr>
        <a:xfrm>
          <a:off x="7863841" y="2161092"/>
          <a:ext cx="1921102" cy="815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Other considerations</a:t>
          </a:r>
          <a:endParaRPr lang="en-US" sz="1400" kern="1200"/>
        </a:p>
      </dsp:txBody>
      <dsp:txXfrm>
        <a:off x="7863841" y="2161092"/>
        <a:ext cx="1921102" cy="815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1E517-5455-4846-B03F-01097E661892}" type="datetimeFigureOut">
              <a:rPr lang="en-CA" smtClean="0"/>
              <a:t>2025-02-12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B3E1-E345-4B2A-99E6-BAC2561244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20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considerations</a:t>
            </a:r>
            <a:r>
              <a:rPr lang="fr-CA" dirty="0"/>
              <a:t>: </a:t>
            </a:r>
            <a:r>
              <a:rPr lang="fr-CA" dirty="0" err="1"/>
              <a:t>citational</a:t>
            </a:r>
            <a:r>
              <a:rPr lang="fr-CA" dirty="0"/>
              <a:t> justice, </a:t>
            </a:r>
            <a:r>
              <a:rPr lang="fr-CA" dirty="0" err="1"/>
              <a:t>evaluating</a:t>
            </a:r>
            <a:r>
              <a:rPr lang="fr-CA" dirty="0"/>
              <a:t> </a:t>
            </a:r>
            <a:r>
              <a:rPr lang="fr-CA" dirty="0" err="1"/>
              <a:t>resources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B3E1-E345-4B2A-99E6-BAC2561244D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26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C178C-A310-4C92-B72A-C63B59C0AA8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9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9B3E1-E345-4B2A-99E6-BAC2561244DC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97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80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5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7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4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842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6" r:id="rId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thel.gamache@concordia.c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lib-ezproxy.concordia.ca/login?url=https://search.ebscohost.com/login.aspx?authtype=ip,uid&amp;profile=ehost&amp;defaultdb=rlh" TargetMode="External"/><Relationship Id="rId3" Type="http://schemas.openxmlformats.org/officeDocument/2006/relationships/hyperlink" Target="https://lib-ezproxy.concordia.ca/login?url=https://search.ebscohost.com/login.aspx?authtype=ip,uid&amp;profile=ehost&amp;defaultdb=rfh" TargetMode="External"/><Relationship Id="rId7" Type="http://schemas.openxmlformats.org/officeDocument/2006/relationships/hyperlink" Target="https://lib-ezproxy.concordia.ca/login?url=https://search.ebscohost.com/login.aspx?authtype=ip,uid&amp;profile=ehost&amp;defaultdb=oah" TargetMode="External"/><Relationship Id="rId2" Type="http://schemas.openxmlformats.org/officeDocument/2006/relationships/hyperlink" Target="https://lib-ezproxy.concordia.ca/login?url=https://search.ebscohost.com/login.aspx?authtype=ip,uid&amp;profile=ehost&amp;defaultdb=a9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-ezproxy.concordia.ca/login?url=https://search.ebscohost.com/login.aspx?authtype=ip,uid&amp;profile=ehost&amp;defaultdb=rvh" TargetMode="External"/><Relationship Id="rId5" Type="http://schemas.openxmlformats.org/officeDocument/2006/relationships/hyperlink" Target="https://lib-ezproxy.concordia.ca/login?url=https://search.ebscohost.com/login.aspx?authtype=ip,uid&amp;profile=ehost&amp;defaultdb=qth" TargetMode="External"/><Relationship Id="rId4" Type="http://schemas.openxmlformats.org/officeDocument/2006/relationships/hyperlink" Target="https://lib-ezproxy.concordia.ca/login?url=https://search.ebscohost.com/login.aspx?authtype=ip,uid&amp;profile=ehost&amp;defaultdb=fm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ofantiquity.wordpress.com/2016/10/07/forgotten-skills-boolean-search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E5179391-C5B2-8291-F607-802DC8D7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62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CB6B6-A922-3386-A178-A8B6917B0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7109362" cy="26293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RELI 380 Religion and Sexuality</a:t>
            </a:r>
            <a:br>
              <a:rPr lang="en-US" sz="3400"/>
            </a:br>
            <a:br>
              <a:rPr lang="en-US" sz="3400"/>
            </a:br>
            <a:r>
              <a:rPr lang="en-US" sz="3400"/>
              <a:t>Library workshop</a:t>
            </a:r>
            <a:br>
              <a:rPr lang="en-US" sz="3400"/>
            </a:br>
            <a:endParaRPr lang="en-US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F12E2-B6BC-E9F9-4D77-7FA4416A4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955477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Éthel Gamache, librarian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hlinkClick r:id="rId3"/>
              </a:rPr>
              <a:t>ethel.gamache@concordia.ca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February 12, 2025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62CF-CFE3-BC55-2ADE-83E4B962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Other search operators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150A2-1490-9108-E830-417778481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b="1" dirty="0">
                <a:solidFill>
                  <a:schemeClr val="tx1"/>
                </a:solidFill>
                <a:latin typeface="Segoe UI"/>
                <a:cs typeface="Segoe UI"/>
              </a:rPr>
              <a:t>Exact phrase searching</a:t>
            </a: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Quotation marks (” ”) are used to search for an expression in its exact form (phrase searching). They are useful for expressions containing more than one word.</a:t>
            </a: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example, “rite of passage” will find these words written together, without their variants, in that order. </a:t>
            </a: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CA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b="1" dirty="0">
                <a:solidFill>
                  <a:schemeClr val="tx1"/>
                </a:solidFill>
                <a:latin typeface="Segoe UI"/>
                <a:cs typeface="Segoe UI"/>
              </a:rPr>
              <a:t>Truncation</a:t>
            </a: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The asterisk (*), placed at the end of a word, replaces 0, 1 or more characters. </a:t>
            </a: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For example, chat* will find chat, chats, </a:t>
            </a:r>
            <a:r>
              <a:rPr lang="en-CA" dirty="0" err="1">
                <a:solidFill>
                  <a:schemeClr val="tx1"/>
                </a:solidFill>
                <a:latin typeface="Segoe UI"/>
                <a:cs typeface="Segoe UI"/>
              </a:rPr>
              <a:t>chatte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chaton, but also château, Chateaubriand, </a:t>
            </a:r>
            <a:r>
              <a:rPr lang="en-CA" dirty="0" err="1">
                <a:solidFill>
                  <a:schemeClr val="tx1"/>
                </a:solidFill>
                <a:latin typeface="Segoe UI"/>
                <a:cs typeface="Segoe UI"/>
              </a:rPr>
              <a:t>Châtelaine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... It will not, however, find </a:t>
            </a:r>
            <a:r>
              <a:rPr lang="en-CA" dirty="0" err="1">
                <a:solidFill>
                  <a:schemeClr val="tx1"/>
                </a:solidFill>
                <a:latin typeface="Segoe UI"/>
                <a:cs typeface="Segoe UI"/>
              </a:rPr>
              <a:t>matou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</a:t>
            </a:r>
            <a:r>
              <a:rPr lang="en-CA" dirty="0" err="1">
                <a:solidFill>
                  <a:schemeClr val="tx1"/>
                </a:solidFill>
                <a:latin typeface="Segoe UI"/>
                <a:cs typeface="Segoe UI"/>
              </a:rPr>
              <a:t>félin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or lynx. </a:t>
            </a:r>
          </a:p>
          <a:p>
            <a:pPr marL="0" lvl="1" indent="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 Another example: </a:t>
            </a:r>
            <a:r>
              <a:rPr lang="en-CA" dirty="0" err="1">
                <a:solidFill>
                  <a:schemeClr val="tx1"/>
                </a:solidFill>
                <a:latin typeface="Segoe UI"/>
                <a:cs typeface="Segoe UI"/>
              </a:rPr>
              <a:t>relig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*: relig</a:t>
            </a:r>
            <a:r>
              <a:rPr lang="en-CA" dirty="0">
                <a:solidFill>
                  <a:srgbClr val="7030A0"/>
                </a:solidFill>
                <a:latin typeface="Segoe UI"/>
                <a:cs typeface="Segoe UI"/>
              </a:rPr>
              <a:t>ion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relig</a:t>
            </a:r>
            <a:r>
              <a:rPr lang="en-CA" dirty="0">
                <a:solidFill>
                  <a:srgbClr val="7030A0"/>
                </a:solidFill>
                <a:latin typeface="Segoe UI"/>
                <a:cs typeface="Segoe UI"/>
              </a:rPr>
              <a:t>ions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</a:t>
            </a:r>
            <a:r>
              <a:rPr lang="en-CA" dirty="0" err="1">
                <a:solidFill>
                  <a:schemeClr val="tx1"/>
                </a:solidFill>
                <a:latin typeface="Segoe UI"/>
                <a:cs typeface="Segoe UI"/>
              </a:rPr>
              <a:t>relig</a:t>
            </a:r>
            <a:r>
              <a:rPr lang="en-CA" dirty="0" err="1">
                <a:solidFill>
                  <a:srgbClr val="7030A0"/>
                </a:solidFill>
                <a:latin typeface="Segoe UI"/>
                <a:cs typeface="Segoe UI"/>
              </a:rPr>
              <a:t>are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relig</a:t>
            </a:r>
            <a:r>
              <a:rPr lang="en-CA" dirty="0">
                <a:solidFill>
                  <a:srgbClr val="7030A0"/>
                </a:solidFill>
                <a:latin typeface="Segoe UI"/>
                <a:cs typeface="Segoe UI"/>
              </a:rPr>
              <a:t>ious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relig</a:t>
            </a:r>
            <a:r>
              <a:rPr lang="en-CA" dirty="0">
                <a:solidFill>
                  <a:srgbClr val="7030A0"/>
                </a:solidFill>
                <a:latin typeface="Segoe UI"/>
                <a:cs typeface="Segoe UI"/>
              </a:rPr>
              <a:t>ieux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, relig</a:t>
            </a:r>
            <a:r>
              <a:rPr lang="en-CA" dirty="0">
                <a:solidFill>
                  <a:srgbClr val="7030A0"/>
                </a:solidFill>
                <a:latin typeface="Segoe UI"/>
                <a:cs typeface="Segoe UI"/>
              </a:rPr>
              <a:t>ieuse</a:t>
            </a:r>
            <a:r>
              <a:rPr lang="en-CA" dirty="0">
                <a:solidFill>
                  <a:schemeClr val="tx1"/>
                </a:solidFill>
                <a:latin typeface="Segoe UI"/>
                <a:cs typeface="Segoe UI"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983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B8D6F-2B6C-20F1-4E36-7F044222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/>
              <a:t>Sofia, the Library Discovery tool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CF38B-5BA7-876C-C191-8BD02EE2914B}"/>
              </a:ext>
            </a:extLst>
          </p:cNvPr>
          <p:cNvSpPr txBox="1"/>
          <p:nvPr/>
        </p:nvSpPr>
        <p:spPr>
          <a:xfrm>
            <a:off x="2615738" y="1263807"/>
            <a:ext cx="6960524" cy="598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sz="2000">
                <a:solidFill>
                  <a:schemeClr val="bg1"/>
                </a:solidFill>
              </a:rPr>
              <a:t>https://concordiauniversity.on.worldcat.org/discovery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BEBD3-EA76-2CCA-DB66-F5D0780E6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72" y="2203366"/>
            <a:ext cx="11420856" cy="39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8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087AE-6582-BF02-EFE5-9D6C0C42E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069" y="0"/>
            <a:ext cx="7721861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341156D-E743-E500-F895-B91517E13A18}"/>
              </a:ext>
            </a:extLst>
          </p:cNvPr>
          <p:cNvSpPr/>
          <p:nvPr/>
        </p:nvSpPr>
        <p:spPr>
          <a:xfrm>
            <a:off x="2158409" y="1052623"/>
            <a:ext cx="1616149" cy="5688419"/>
          </a:xfrm>
          <a:prstGeom prst="roundRect">
            <a:avLst/>
          </a:prstGeom>
          <a:noFill/>
          <a:ln w="38100">
            <a:solidFill>
              <a:srgbClr val="DF2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29AC72-A476-C164-2438-6DBD132DA50D}"/>
              </a:ext>
            </a:extLst>
          </p:cNvPr>
          <p:cNvSpPr/>
          <p:nvPr/>
        </p:nvSpPr>
        <p:spPr>
          <a:xfrm>
            <a:off x="5167423" y="1382233"/>
            <a:ext cx="2860158" cy="72301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397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646FB-542C-9687-CC19-5D64A4EC02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9961"/>
          <a:stretch/>
        </p:blipFill>
        <p:spPr>
          <a:xfrm>
            <a:off x="1114425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5" name="Graphic 4" descr="Flashlight with solid fill">
            <a:extLst>
              <a:ext uri="{FF2B5EF4-FFF2-40B4-BE49-F238E27FC236}">
                <a16:creationId xmlns:a16="http://schemas.microsoft.com/office/drawing/2014/main" id="{092CE5A7-C5B4-8A9C-631E-71E27666A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00258">
            <a:off x="1874874" y="4385931"/>
            <a:ext cx="914400" cy="91440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9ACAF2A-CFA8-F55D-D164-ACB505CB8DA6}"/>
              </a:ext>
            </a:extLst>
          </p:cNvPr>
          <p:cNvSpPr/>
          <p:nvPr/>
        </p:nvSpPr>
        <p:spPr>
          <a:xfrm rot="14626288">
            <a:off x="2882242" y="4047234"/>
            <a:ext cx="389982" cy="8613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372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2F1-006F-C912-4EF6-CE1DC924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Exercise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930F8-A328-E003-AF95-DB53F8DE7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>
                <a:solidFill>
                  <a:srgbClr val="1C1C1C"/>
                </a:solidFill>
                <a:latin typeface="Inter"/>
              </a:rPr>
              <a:t>I</a:t>
            </a:r>
            <a:r>
              <a:rPr lang="en-CA" b="0" i="0" dirty="0">
                <a:solidFill>
                  <a:srgbClr val="1C1C1C"/>
                </a:solidFill>
                <a:effectLst/>
                <a:latin typeface="Inter"/>
              </a:rPr>
              <a:t>dentify in Sofia a document that includes the three keywords you selected in the previous exercise.</a:t>
            </a:r>
          </a:p>
          <a:p>
            <a:pPr marL="457200" indent="-457200">
              <a:buFont typeface="+mj-lt"/>
              <a:buAutoNum type="arabicPeriod"/>
            </a:pPr>
            <a:endParaRPr lang="fr-CA" dirty="0"/>
          </a:p>
          <a:p>
            <a:pPr marL="457200" indent="-457200">
              <a:buFont typeface="+mj-lt"/>
              <a:buAutoNum type="arabicPeriod"/>
            </a:pPr>
            <a:r>
              <a:rPr lang="fr-CA" dirty="0" err="1">
                <a:solidFill>
                  <a:srgbClr val="1C1C1C"/>
                </a:solidFill>
                <a:latin typeface="Inter"/>
              </a:rPr>
              <a:t>What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steps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would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you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take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to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access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this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 </a:t>
            </a:r>
            <a:r>
              <a:rPr lang="fr-CA" dirty="0" err="1">
                <a:solidFill>
                  <a:srgbClr val="1C1C1C"/>
                </a:solidFill>
                <a:latin typeface="Inter"/>
              </a:rPr>
              <a:t>resource</a:t>
            </a:r>
            <a:r>
              <a:rPr lang="fr-CA" dirty="0">
                <a:solidFill>
                  <a:srgbClr val="1C1C1C"/>
                </a:solidFill>
                <a:latin typeface="Inter"/>
              </a:rPr>
              <a:t>? </a:t>
            </a:r>
          </a:p>
          <a:p>
            <a:pPr marL="0" indent="0">
              <a:buNone/>
            </a:pPr>
            <a:r>
              <a:rPr lang="en-CA" dirty="0">
                <a:solidFill>
                  <a:srgbClr val="1C1C1C"/>
                </a:solidFill>
                <a:latin typeface="Inter"/>
              </a:rPr>
              <a:t>	Jakobsen, Janet. 2020. “Chapter 1: Because Religion" in The Sex 			Obsession: Perversity and Possibility in American politics (33-66).</a:t>
            </a:r>
          </a:p>
        </p:txBody>
      </p:sp>
    </p:spTree>
    <p:extLst>
      <p:ext uri="{BB962C8B-B14F-4D97-AF65-F5344CB8AC3E}">
        <p14:creationId xmlns:p14="http://schemas.microsoft.com/office/powerpoint/2010/main" val="20063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AC5DC-E775-8F2C-DA25-07F4C7B9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Interlibrary loans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2FF7-A53F-F4EA-8059-B4A4995FB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</a:rPr>
              <a:t>https://library.concordia.ca/find/interlibrary-loans/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DA1C8-A5CC-3A17-5DF7-A2DC1472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757" y="2356799"/>
            <a:ext cx="5192486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2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D6B21-D1D1-5AAF-BFAD-5EBE9D63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fr-CA" sz="3600"/>
              <a:t>Interlibrary loans – via Sofia</a:t>
            </a:r>
            <a:endParaRPr lang="en-CA" sz="3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EAE302-5B55-1CEF-EB70-39230B60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90" y="1517904"/>
            <a:ext cx="5402539" cy="4928616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BCE41C-68C8-86E0-6467-93442A9C2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endParaRPr lang="en-US" sz="17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81336A-D04F-91FE-56E4-58A87BA3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3" y="1536191"/>
            <a:ext cx="5257798" cy="492861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239903-BBFA-509D-CBB8-952AF247A9BB}"/>
              </a:ext>
            </a:extLst>
          </p:cNvPr>
          <p:cNvSpPr/>
          <p:nvPr/>
        </p:nvSpPr>
        <p:spPr>
          <a:xfrm>
            <a:off x="4572000" y="2137144"/>
            <a:ext cx="1439351" cy="669851"/>
          </a:xfrm>
          <a:prstGeom prst="roundRect">
            <a:avLst/>
          </a:prstGeom>
          <a:noFill/>
          <a:ln w="38100">
            <a:solidFill>
              <a:srgbClr val="DF2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71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6A66-0654-8A0F-6322-7E456BA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6218"/>
            <a:ext cx="40390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Nova Light" panose="020B0402020204020203" pitchFamily="34" charset="0"/>
              </a:rPr>
              <a:t>What is the new Interlibrary Loans (ILL) service?</a:t>
            </a:r>
            <a:endParaRPr lang="en-CA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491" y="2577026"/>
            <a:ext cx="4966709" cy="220007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ILL requests are made directly in the Sofia Discovery tool:</a:t>
            </a:r>
            <a:endParaRPr lang="en-CA" sz="2000" b="1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“Request via Interlibrary Loan” button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CA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CA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Form available under the “Requests” tab in "My Account".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F35A5-07FA-EE45-72EA-79499BB90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875" y="3505451"/>
            <a:ext cx="25431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36A66-0654-8A0F-6322-7E456BA4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2766218"/>
            <a:ext cx="40390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ill Sans Nova Light" panose="020B0402020204020203" pitchFamily="34" charset="0"/>
              </a:rPr>
              <a:t>Concordia article/chapter scan &amp; deliver service</a:t>
            </a:r>
            <a:endParaRPr lang="en-CA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491" y="2243740"/>
            <a:ext cx="4966709" cy="2200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Book chapter and journal article scans from Concordia’s print collection can now be requested and tracked in Sofia. </a:t>
            </a:r>
          </a:p>
          <a:p>
            <a:pPr>
              <a:lnSpc>
                <a:spcPct val="150000"/>
              </a:lnSpc>
            </a:pPr>
            <a:endParaRPr lang="en-US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Look for the “</a:t>
            </a:r>
            <a:r>
              <a:rPr lang="en-US" sz="1800" b="1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Chapter Scan</a:t>
            </a: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” button in the Access Options panel.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49BEC-15DC-FCF7-D700-A5542878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70" y="5113170"/>
            <a:ext cx="2647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pen book">
            <a:extLst>
              <a:ext uri="{FF2B5EF4-FFF2-40B4-BE49-F238E27FC236}">
                <a16:creationId xmlns:a16="http://schemas.microsoft.com/office/drawing/2014/main" id="{9439283B-7708-EBBA-4A82-B0542F5BC5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084FE-77B2-9678-9F73-DF184947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061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Requesting a book via Interlibrary loans (ILL)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38375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1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C6211-6261-14A5-126E-3EA31D4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Agenda</a:t>
            </a:r>
            <a:endParaRPr lang="en-CA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BBC83EE-7A55-2552-21CC-54CA7E7B3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91323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6BFF41D-1B7E-5E9A-D00D-BE3AE98D6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7909" y="194864"/>
            <a:ext cx="1898082" cy="16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5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38FA-E926-FF18-266D-9B356EDF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Sofia Discovery Tool request via Interlibrary loan</a:t>
            </a:r>
            <a:endParaRPr lang="en-CA" dirty="0"/>
          </a:p>
        </p:txBody>
      </p:sp>
      <p:pic>
        <p:nvPicPr>
          <p:cNvPr id="13" name="Picture 12" descr="Concordia Library Sofia Discovery Tool record for print book titled, &quot; God Human, Animal, Machine&quot;">
            <a:extLst>
              <a:ext uri="{FF2B5EF4-FFF2-40B4-BE49-F238E27FC236}">
                <a16:creationId xmlns:a16="http://schemas.microsoft.com/office/drawing/2014/main" id="{4FDBD679-92A8-254C-E5A8-4E1756D5CF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r="2880"/>
          <a:stretch/>
        </p:blipFill>
        <p:spPr>
          <a:xfrm>
            <a:off x="2405103" y="1160288"/>
            <a:ext cx="7622561" cy="4502843"/>
          </a:xfrm>
          <a:prstGeom prst="rect">
            <a:avLst/>
          </a:prstGeom>
        </p:spPr>
      </p:pic>
      <p:pic>
        <p:nvPicPr>
          <p:cNvPr id="10" name="Picture 9" descr="Interlibrary Loan Request form">
            <a:extLst>
              <a:ext uri="{FF2B5EF4-FFF2-40B4-BE49-F238E27FC236}">
                <a16:creationId xmlns:a16="http://schemas.microsoft.com/office/drawing/2014/main" id="{791C82CA-45D8-C188-28C0-BC11A7D7A5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12952" r="35538" b="18123"/>
          <a:stretch/>
        </p:blipFill>
        <p:spPr>
          <a:xfrm>
            <a:off x="2533006" y="1054768"/>
            <a:ext cx="7372286" cy="989370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FDA04F-41F1-C69A-9E87-3D92CB131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-1469877"/>
            <a:ext cx="12192000" cy="8408911"/>
          </a:xfrm>
          <a:custGeom>
            <a:avLst/>
            <a:gdLst>
              <a:gd name="connsiteX0" fmla="*/ 2412788 w 12192000"/>
              <a:gd name="connsiteY0" fmla="*/ 2166623 h 6892581"/>
              <a:gd name="connsiteX1" fmla="*/ 2412788 w 12192000"/>
              <a:gd name="connsiteY1" fmla="*/ 5697712 h 6892581"/>
              <a:gd name="connsiteX2" fmla="*/ 10027664 w 12192000"/>
              <a:gd name="connsiteY2" fmla="*/ 5697712 h 6892581"/>
              <a:gd name="connsiteX3" fmla="*/ 10027664 w 12192000"/>
              <a:gd name="connsiteY3" fmla="*/ 2166623 h 6892581"/>
              <a:gd name="connsiteX4" fmla="*/ 0 w 12192000"/>
              <a:gd name="connsiteY4" fmla="*/ 0 h 6892581"/>
              <a:gd name="connsiteX5" fmla="*/ 12192000 w 12192000"/>
              <a:gd name="connsiteY5" fmla="*/ 0 h 6892581"/>
              <a:gd name="connsiteX6" fmla="*/ 12192000 w 12192000"/>
              <a:gd name="connsiteY6" fmla="*/ 6892581 h 6892581"/>
              <a:gd name="connsiteX7" fmla="*/ 0 w 12192000"/>
              <a:gd name="connsiteY7" fmla="*/ 6892581 h 689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92581">
                <a:moveTo>
                  <a:pt x="2412788" y="2166623"/>
                </a:moveTo>
                <a:lnTo>
                  <a:pt x="2412788" y="5697712"/>
                </a:lnTo>
                <a:lnTo>
                  <a:pt x="10027664" y="5697712"/>
                </a:lnTo>
                <a:lnTo>
                  <a:pt x="10027664" y="216662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92581"/>
                </a:lnTo>
                <a:lnTo>
                  <a:pt x="0" y="68925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14053-5F7F-BF5E-D516-5954AA11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5760" y="0"/>
            <a:ext cx="9367520" cy="8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3F1C9-5AD7-5245-CAD4-E2D23E06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65" y="0"/>
            <a:ext cx="11430365" cy="6858000"/>
          </a:xfrm>
          <a:prstGeom prst="rect">
            <a:avLst/>
          </a:prstGeom>
        </p:spPr>
      </p:pic>
      <p:sp>
        <p:nvSpPr>
          <p:cNvPr id="4" name="Rectangle 3" descr="Red square highlighting the &quot;Request via Interlibrary Loan&quot; button on the Concordia Library Sofia Discovery Tool">
            <a:extLst>
              <a:ext uri="{FF2B5EF4-FFF2-40B4-BE49-F238E27FC236}">
                <a16:creationId xmlns:a16="http://schemas.microsoft.com/office/drawing/2014/main" id="{4EEFC51C-3B9C-4A55-B109-AAC8D05644F8}"/>
              </a:ext>
            </a:extLst>
          </p:cNvPr>
          <p:cNvSpPr>
            <a:spLocks/>
          </p:cNvSpPr>
          <p:nvPr/>
        </p:nvSpPr>
        <p:spPr>
          <a:xfrm>
            <a:off x="8242803" y="2718902"/>
            <a:ext cx="1579061" cy="348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/>
          </a:p>
        </p:txBody>
      </p:sp>
      <p:sp>
        <p:nvSpPr>
          <p:cNvPr id="3" name="Arrow: Left 2" descr="Yellow arrow highlighting the dropdown menu for pickup location  on the Concordia Library Sofia Discovery Tool">
            <a:extLst>
              <a:ext uri="{FF2B5EF4-FFF2-40B4-BE49-F238E27FC236}">
                <a16:creationId xmlns:a16="http://schemas.microsoft.com/office/drawing/2014/main" id="{852992C9-C42E-25B3-2E96-99CBB85CE35E}"/>
              </a:ext>
            </a:extLst>
          </p:cNvPr>
          <p:cNvSpPr/>
          <p:nvPr/>
        </p:nvSpPr>
        <p:spPr>
          <a:xfrm>
            <a:off x="8837784" y="1968661"/>
            <a:ext cx="900932" cy="342831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Arrow: Left 4" descr="Yellow arrow highlighting the &quot;submit request&quot; button on the request an interlibrary loan form on the Concordia Library Sofia Discovery Tool">
            <a:extLst>
              <a:ext uri="{FF2B5EF4-FFF2-40B4-BE49-F238E27FC236}">
                <a16:creationId xmlns:a16="http://schemas.microsoft.com/office/drawing/2014/main" id="{E3C4D208-0231-DBAE-6542-C63CC23F5C4D}"/>
              </a:ext>
            </a:extLst>
          </p:cNvPr>
          <p:cNvSpPr/>
          <p:nvPr/>
        </p:nvSpPr>
        <p:spPr>
          <a:xfrm rot="19725146">
            <a:off x="3291422" y="4601980"/>
            <a:ext cx="900932" cy="342831"/>
          </a:xfrm>
          <a:prstGeom prst="leftArrow">
            <a:avLst/>
          </a:prstGeom>
          <a:solidFill>
            <a:srgbClr val="D6A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03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3.75E-6 -0.7733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animBg="1"/>
      <p:bldP spid="3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71E7E0C-08BD-077C-2847-D89C5F5FE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38554" y="730061"/>
            <a:ext cx="9258731" cy="5555061"/>
            <a:chOff x="1715220" y="0"/>
            <a:chExt cx="11430365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A3F1C9-5AD7-5245-CAD4-E2D23E068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5220" y="0"/>
              <a:ext cx="11430365" cy="6858000"/>
            </a:xfrm>
            <a:prstGeom prst="rect">
              <a:avLst/>
            </a:prstGeom>
          </p:spPr>
        </p:pic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C37D8E7-E017-C231-73D2-F6886BB9B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3" r="15216" b="24527"/>
            <a:stretch/>
          </p:blipFill>
          <p:spPr>
            <a:xfrm>
              <a:off x="3593027" y="1039358"/>
              <a:ext cx="7650224" cy="4623774"/>
            </a:xfrm>
            <a:prstGeom prst="rect">
              <a:avLst/>
            </a:prstGeom>
          </p:spPr>
        </p:pic>
      </p:grp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EFC51C-3B9C-4A55-B109-AAC8D0564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200151" y="2720220"/>
            <a:ext cx="1579061" cy="3489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38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2304A8-AFF9-F8D5-DA77-46EEF0E397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53451" y="1800148"/>
            <a:ext cx="3430873" cy="3785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Nova Light" panose="020B0402020204020203" pitchFamily="34" charset="0"/>
                <a:ea typeface="ＭＳ Ｐゴシック"/>
                <a:cs typeface="+mn-cs"/>
              </a:rPr>
              <a:t>Check the status of your request under the "Requests" tab.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Nova Light" panose="020B040202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02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EBE87-C450-ABE1-D8FD-C6ADC0291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939" b="-19642"/>
          <a:stretch/>
        </p:blipFill>
        <p:spPr>
          <a:xfrm>
            <a:off x="0" y="-27844"/>
            <a:ext cx="5250730" cy="834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E11359-8279-8A41-14E2-697FC463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60647"/>
            <a:ext cx="4525537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latin typeface="Gill Sans Nova Light" panose="020B0402020204020203" pitchFamily="34" charset="0"/>
              </a:rPr>
              <a:t>About</a:t>
            </a:r>
            <a:br>
              <a:rPr lang="en-US" sz="4000" dirty="0">
                <a:latin typeface="Gill Sans Nova Light" panose="020B0402020204020203" pitchFamily="34" charset="0"/>
              </a:rPr>
            </a:br>
            <a:r>
              <a:rPr lang="en-US" sz="4000" dirty="0">
                <a:latin typeface="Gill Sans Nova Light" panose="020B0402020204020203" pitchFamily="34" charset="0"/>
              </a:rPr>
              <a:t>Interlibrary loan </a:t>
            </a:r>
            <a:endParaRPr lang="en-CA" sz="4000" dirty="0">
              <a:latin typeface="Gill Sans Nova Light" panose="020B040202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13FD5-F351-8DB6-F4D5-9430F54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06" y="1362391"/>
            <a:ext cx="4966709" cy="22000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will receive email notifications when your ILL request is available for pickup or download.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Physical items can be picked up at the Circulation/Loans desks at either Vanier or Webster Library.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80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You </a:t>
            </a:r>
            <a:r>
              <a:rPr lang="en-CA" sz="1800" dirty="0">
                <a:latin typeface="Segoe UI" panose="020B0502040204020203" pitchFamily="34" charset="0"/>
                <a:ea typeface="ＭＳ Ｐゴシック"/>
                <a:cs typeface="Segoe UI" panose="020B0502040204020203" pitchFamily="34" charset="0"/>
              </a:rPr>
              <a:t>will be able to borrow your ILL requested items for 30 days, and it will be automatically renewed up to 4 times unless the item is recalled.</a:t>
            </a:r>
            <a:endParaRPr lang="en-US" sz="1800" dirty="0">
              <a:latin typeface="Segoe UI" panose="020B0502040204020203" pitchFamily="34" charset="0"/>
              <a:ea typeface="ＭＳ Ｐゴシック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C090A101-506B-BE8D-86D4-B4F6E2C9E0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2" b="1532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EE000-8F7E-C0F1-0546-287634A2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peer-review process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5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43436-82AC-0B64-3E72-FF73BF6C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/>
              <a:t>The peer-review process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973E9-FEBE-27CF-BFBE-1C7442BD0965}"/>
              </a:ext>
            </a:extLst>
          </p:cNvPr>
          <p:cNvSpPr txBox="1"/>
          <p:nvPr/>
        </p:nvSpPr>
        <p:spPr>
          <a:xfrm>
            <a:off x="152401" y="4504088"/>
            <a:ext cx="5155651" cy="2098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/>
              <a:t>Image source: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dirty="0"/>
              <a:t>Yates, D. [@LegoAcademics]. (2014, August 12). </a:t>
            </a:r>
            <a:r>
              <a:rPr lang="en-US" sz="1400" i="1" dirty="0"/>
              <a:t>Peer 1: Brillant! Accept with no changes; Peer 2: Groundbreaking! Accept with no changes; Peer 3: Reject.</a:t>
            </a:r>
            <a:r>
              <a:rPr lang="en-US" sz="1400" dirty="0"/>
              <a:t> [Tweet]. Twitter. https://twitter.com/LegoAcademics/status/499205005468262400/photo/1</a:t>
            </a:r>
          </a:p>
        </p:txBody>
      </p:sp>
      <p:pic>
        <p:nvPicPr>
          <p:cNvPr id="4" name="Picture 2" descr="screen capture of a Twitter post. Image shows three lego characters. The text reads:&#10;Peer 1: Brillian! Accept with no changes;&#10;Peer 2: Groundbreaking! Accept with no changes;&#10;Peer 3: Reject.">
            <a:extLst>
              <a:ext uri="{FF2B5EF4-FFF2-40B4-BE49-F238E27FC236}">
                <a16:creationId xmlns:a16="http://schemas.microsoft.com/office/drawing/2014/main" id="{0CB6464A-E759-DB55-6B60-48D403E417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" b="3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76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3D pattern of ring shapes connected by lines">
            <a:extLst>
              <a:ext uri="{FF2B5EF4-FFF2-40B4-BE49-F238E27FC236}">
                <a16:creationId xmlns:a16="http://schemas.microsoft.com/office/drawing/2014/main" id="{40530805-FBFC-648B-4402-A1F529E409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D19661F-4B4C-74C1-7FC3-31FB14D49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6955" y="-166956"/>
            <a:ext cx="6858002" cy="71919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55000"/>
                </a:schemeClr>
              </a:gs>
              <a:gs pos="25000">
                <a:schemeClr val="bg1">
                  <a:alpha val="38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8C8362-7421-3E86-772B-7BE335D6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Finding peer-reviewed articles in databases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65A4AE-FFE9-B2D5-017C-17337DDB3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E701D1-A34F-CF86-7316-8761C783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88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Freeform: Shape 9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5" name="Freeform: Shape 9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1FB77-D4E8-5190-9678-C45EBF1E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Finding peer-reviewed articles in databases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44A86-F401-830A-D06E-8D8E4A7FBCAB}"/>
              </a:ext>
            </a:extLst>
          </p:cNvPr>
          <p:cNvSpPr txBox="1"/>
          <p:nvPr/>
        </p:nvSpPr>
        <p:spPr>
          <a:xfrm>
            <a:off x="9143" y="3730316"/>
            <a:ext cx="4446529" cy="2194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https://concordiauniversity.libguides.com/az/databases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048103-E606-230F-5462-4D64E43DB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7280" y="841248"/>
            <a:ext cx="6029815" cy="527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137248-92B7-E3B0-8FE2-705B65FDCE5E}"/>
              </a:ext>
            </a:extLst>
          </p:cNvPr>
          <p:cNvSpPr txBox="1"/>
          <p:nvPr/>
        </p:nvSpPr>
        <p:spPr>
          <a:xfrm>
            <a:off x="841248" y="4341658"/>
            <a:ext cx="3412219" cy="147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24995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92A5B-CC02-BCF4-3019-E8905623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Demonstration in the database Academic Search Complete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1BA3BC-8DCC-E514-15B5-C67350F78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338" y="2139484"/>
            <a:ext cx="9003323" cy="409651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0DE181-EA46-58C4-B8B0-0B88F1F09F68}"/>
              </a:ext>
            </a:extLst>
          </p:cNvPr>
          <p:cNvSpPr/>
          <p:nvPr/>
        </p:nvSpPr>
        <p:spPr>
          <a:xfrm>
            <a:off x="2222593" y="2429501"/>
            <a:ext cx="3150341" cy="834283"/>
          </a:xfrm>
          <a:prstGeom prst="roundRect">
            <a:avLst/>
          </a:prstGeom>
          <a:noFill/>
          <a:ln w="38100">
            <a:solidFill>
              <a:srgbClr val="EA73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853271-9F09-3657-E38A-B77108E557E3}"/>
              </a:ext>
            </a:extLst>
          </p:cNvPr>
          <p:cNvSpPr/>
          <p:nvPr/>
        </p:nvSpPr>
        <p:spPr>
          <a:xfrm rot="16200000">
            <a:off x="580051" y="4332935"/>
            <a:ext cx="2917347" cy="888771"/>
          </a:xfrm>
          <a:prstGeom prst="roundRect">
            <a:avLst/>
          </a:prstGeom>
          <a:noFill/>
          <a:ln w="38100">
            <a:solidFill>
              <a:srgbClr val="EA73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BC31F8B-B1AA-1475-6FA7-90EB432FF014}"/>
              </a:ext>
            </a:extLst>
          </p:cNvPr>
          <p:cNvSpPr/>
          <p:nvPr/>
        </p:nvSpPr>
        <p:spPr>
          <a:xfrm rot="10800000">
            <a:off x="7121639" y="3540883"/>
            <a:ext cx="280329" cy="2084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46A1BD2-7B28-9F09-A202-7F8A05ADCD21}"/>
              </a:ext>
            </a:extLst>
          </p:cNvPr>
          <p:cNvSpPr/>
          <p:nvPr/>
        </p:nvSpPr>
        <p:spPr>
          <a:xfrm rot="10800000">
            <a:off x="3507528" y="3966296"/>
            <a:ext cx="280329" cy="2084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379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07F78-7E8D-7E9F-C816-E2A84529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Demonstration in the database ATLA - with the Scriptures Search Index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01322811-1AB6-44EF-B479-217099883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05" y="2139484"/>
            <a:ext cx="3686861" cy="4096512"/>
          </a:xfrm>
          <a:prstGeom prst="rect">
            <a:avLst/>
          </a:prstGeom>
        </p:spPr>
      </p:pic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4190D6-D050-FB7D-70A0-A41B1484D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18309" y="2139484"/>
            <a:ext cx="4180114" cy="409651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29246A-0D06-B2FD-AF3A-4731ED608EAB}"/>
              </a:ext>
            </a:extLst>
          </p:cNvPr>
          <p:cNvSpPr/>
          <p:nvPr/>
        </p:nvSpPr>
        <p:spPr>
          <a:xfrm>
            <a:off x="2776572" y="2139485"/>
            <a:ext cx="727516" cy="430180"/>
          </a:xfrm>
          <a:prstGeom prst="roundRect">
            <a:avLst/>
          </a:prstGeom>
          <a:noFill/>
          <a:ln w="38100">
            <a:solidFill>
              <a:srgbClr val="DF2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3CDCDA-5C8F-63B4-1FA1-70ACAE40829D}"/>
              </a:ext>
            </a:extLst>
          </p:cNvPr>
          <p:cNvSpPr/>
          <p:nvPr/>
        </p:nvSpPr>
        <p:spPr>
          <a:xfrm>
            <a:off x="1627453" y="5235804"/>
            <a:ext cx="1756493" cy="357028"/>
          </a:xfrm>
          <a:prstGeom prst="roundRect">
            <a:avLst/>
          </a:prstGeom>
          <a:noFill/>
          <a:ln w="38100">
            <a:solidFill>
              <a:srgbClr val="DF2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733E82-EFF9-7843-6DBC-12CE1582313D}"/>
              </a:ext>
            </a:extLst>
          </p:cNvPr>
          <p:cNvSpPr/>
          <p:nvPr/>
        </p:nvSpPr>
        <p:spPr>
          <a:xfrm>
            <a:off x="7548807" y="2482384"/>
            <a:ext cx="1067912" cy="508038"/>
          </a:xfrm>
          <a:prstGeom prst="roundRect">
            <a:avLst/>
          </a:prstGeom>
          <a:noFill/>
          <a:ln w="38100">
            <a:solidFill>
              <a:srgbClr val="DF2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082E965-C11B-8AB6-6D24-F456D95A3374}"/>
              </a:ext>
            </a:extLst>
          </p:cNvPr>
          <p:cNvSpPr/>
          <p:nvPr/>
        </p:nvSpPr>
        <p:spPr>
          <a:xfrm>
            <a:off x="6813505" y="3504088"/>
            <a:ext cx="1067912" cy="2429499"/>
          </a:xfrm>
          <a:prstGeom prst="roundRect">
            <a:avLst/>
          </a:prstGeom>
          <a:noFill/>
          <a:ln w="38100">
            <a:solidFill>
              <a:srgbClr val="DF27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3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ECE0-E7E6-8F9A-8D6A-4E32E54D9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/>
              <a:t>Databases</a:t>
            </a:r>
            <a:r>
              <a:rPr lang="fr-CA" dirty="0"/>
              <a:t> to </a:t>
            </a:r>
            <a:r>
              <a:rPr lang="fr-CA" dirty="0" err="1"/>
              <a:t>consider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98DD-7073-0C3F-F01B-D5BD00D4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2"/>
              </a:rPr>
              <a:t>Academic Search Complete (EBSCOhost)</a:t>
            </a:r>
            <a:endParaRPr lang="en-CA" b="1" i="0" u="sng" dirty="0">
              <a:solidFill>
                <a:srgbClr val="0072A8"/>
              </a:solidFill>
              <a:effectLst/>
              <a:latin typeface="Poppins" panose="00000500000000000000" pitchFamily="2" charset="0"/>
            </a:endParaRPr>
          </a:p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3"/>
              </a:rPr>
              <a:t>ATLA Religion Database with ATLASerials</a:t>
            </a:r>
            <a:endParaRPr lang="en-CA" b="1" i="0" u="sng" dirty="0">
              <a:solidFill>
                <a:srgbClr val="0072A8"/>
              </a:solidFill>
              <a:effectLst/>
              <a:latin typeface="Poppins" panose="00000500000000000000" pitchFamily="2" charset="0"/>
            </a:endParaRPr>
          </a:p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4"/>
              </a:rPr>
              <a:t>Gender Studies Database</a:t>
            </a:r>
            <a:endParaRPr lang="en-CA" b="1" u="sng" dirty="0">
              <a:solidFill>
                <a:srgbClr val="0072A8"/>
              </a:solidFill>
              <a:latin typeface="Poppins" panose="00000500000000000000" pitchFamily="2" charset="0"/>
            </a:endParaRPr>
          </a:p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5"/>
              </a:rPr>
              <a:t>LGBT Life with Full Text</a:t>
            </a:r>
            <a:endParaRPr lang="en-CA" b="1" u="sng" dirty="0">
              <a:solidFill>
                <a:srgbClr val="0072A8"/>
              </a:solidFill>
              <a:latin typeface="Poppins" panose="00000500000000000000" pitchFamily="2" charset="0"/>
            </a:endParaRPr>
          </a:p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6"/>
              </a:rPr>
              <a:t>New Testament abstracts</a:t>
            </a:r>
            <a:endParaRPr lang="en-CA" b="1" i="0" u="sng" dirty="0">
              <a:solidFill>
                <a:srgbClr val="0072A8"/>
              </a:solidFill>
              <a:effectLst/>
              <a:latin typeface="Poppins" panose="00000500000000000000" pitchFamily="2" charset="0"/>
            </a:endParaRPr>
          </a:p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7"/>
              </a:rPr>
              <a:t>Old Testament Abstracts</a:t>
            </a:r>
            <a:endParaRPr lang="en-CA" b="1" u="sng" dirty="0">
              <a:solidFill>
                <a:srgbClr val="0072A8"/>
              </a:solidFill>
              <a:latin typeface="Poppins" panose="00000500000000000000" pitchFamily="2" charset="0"/>
            </a:endParaRPr>
          </a:p>
          <a:p>
            <a:r>
              <a:rPr lang="en-CA" b="1" i="0" u="sng" dirty="0">
                <a:solidFill>
                  <a:srgbClr val="0072A8"/>
                </a:solidFill>
                <a:effectLst/>
                <a:latin typeface="Poppins" panose="00000500000000000000" pitchFamily="2" charset="0"/>
                <a:hlinkClick r:id="rId8"/>
              </a:rPr>
              <a:t>Religion &amp; Philosophy Collection (EBSCO)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128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8C5B5-C132-491C-6F93-1EBB543B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35" y="258143"/>
            <a:ext cx="10890929" cy="769724"/>
          </a:xfrm>
        </p:spPr>
        <p:txBody>
          <a:bodyPr/>
          <a:lstStyle/>
          <a:p>
            <a:r>
              <a:rPr lang="fr-CA" dirty="0"/>
              <a:t>Ice-breaker </a:t>
            </a:r>
            <a:r>
              <a:rPr lang="fr-CA" dirty="0" err="1"/>
              <a:t>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F167B-2AAC-0D5F-4DD1-9D346D0A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02" y="1485900"/>
            <a:ext cx="5551998" cy="38862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I use or have used online library services.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know how to apply </a:t>
            </a:r>
            <a:r>
              <a:rPr lang="en-CA" dirty="0" err="1"/>
              <a:t>boolean</a:t>
            </a:r>
            <a:r>
              <a:rPr lang="en-CA" dirty="0"/>
              <a:t> logic to searching.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When I search for articles, I often don’t find what I’m looking for.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prefer to use Google / Scholar to find scholarly articles.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 have attended a library workshop before.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I’ve met with a librarian to find relevant sources for an assignment.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4C54B-4386-3F91-9FA3-C0092D40217D}"/>
              </a:ext>
            </a:extLst>
          </p:cNvPr>
          <p:cNvSpPr txBox="1"/>
          <p:nvPr/>
        </p:nvSpPr>
        <p:spPr>
          <a:xfrm>
            <a:off x="6986629" y="1485900"/>
            <a:ext cx="4107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000" dirty="0"/>
              <a:t>Move your fingers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Touch your head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Play air piano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Wave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Take a bow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/>
          </a:p>
          <a:p>
            <a:pPr marL="342900" indent="-342900">
              <a:buFont typeface="+mj-lt"/>
              <a:buAutoNum type="arabicPeriod"/>
            </a:pPr>
            <a:r>
              <a:rPr lang="en-CA" sz="2000" dirty="0"/>
              <a:t>Clap your hands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27CBD-9ED7-B6F0-77AF-174088BC840D}"/>
              </a:ext>
            </a:extLst>
          </p:cNvPr>
          <p:cNvSpPr txBox="1"/>
          <p:nvPr/>
        </p:nvSpPr>
        <p:spPr>
          <a:xfrm>
            <a:off x="360129" y="5896878"/>
            <a:ext cx="1165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This </a:t>
            </a:r>
            <a:r>
              <a:rPr lang="fr-CA" sz="1600" dirty="0" err="1"/>
              <a:t>activity</a:t>
            </a:r>
            <a:r>
              <a:rPr lang="fr-CA" sz="1600" dirty="0"/>
              <a:t> </a:t>
            </a:r>
            <a:r>
              <a:rPr lang="fr-CA" sz="1600" dirty="0" err="1"/>
              <a:t>was</a:t>
            </a:r>
            <a:r>
              <a:rPr lang="fr-CA" sz="1600" dirty="0"/>
              <a:t> </a:t>
            </a:r>
            <a:r>
              <a:rPr lang="fr-CA" sz="1600" dirty="0" err="1"/>
              <a:t>created</a:t>
            </a:r>
            <a:r>
              <a:rPr lang="fr-CA" sz="1600" dirty="0"/>
              <a:t> by </a:t>
            </a:r>
            <a:r>
              <a:rPr lang="fr-CA" sz="1600" dirty="0" err="1"/>
              <a:t>K-Lee</a:t>
            </a:r>
            <a:r>
              <a:rPr lang="fr-CA" sz="1600" dirty="0"/>
              <a:t> Fraser, </a:t>
            </a:r>
            <a:r>
              <a:rPr lang="en-CA" sz="1600" dirty="0"/>
              <a:t>University of Toronto Scarborough, </a:t>
            </a:r>
            <a:r>
              <a:rPr lang="en-CA" sz="1600" i="1" dirty="0"/>
              <a:t>K-Lee's Remixed Information Literacy Games</a:t>
            </a:r>
            <a:r>
              <a:rPr lang="fr-CA" sz="1600" dirty="0"/>
              <a:t>. (</a:t>
            </a:r>
            <a:r>
              <a:rPr lang="fr-CA" sz="1600" dirty="0" err="1"/>
              <a:t>unpublished</a:t>
            </a:r>
            <a:r>
              <a:rPr lang="fr-CA" sz="1600" dirty="0"/>
              <a:t>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79201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596BD-ACCC-33C6-2E61-A862F5DE2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b="0" i="0" dirty="0">
                <a:effectLst/>
              </a:rPr>
              <a:t>If you are unable to access the document directly in the database, I recommend using the link resolver available through “Find It @ Concordia” for assistance. </a:t>
            </a:r>
            <a:br>
              <a:rPr lang="en-US" sz="2300" dirty="0"/>
            </a:br>
            <a:endParaRPr lang="en-US" sz="23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37383B-F124-913D-21C8-24399A7D4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2526" y="625684"/>
            <a:ext cx="4432495" cy="545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A652D5-48C1-1E4D-FF3D-C279FFDD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094" y="4814501"/>
            <a:ext cx="1390650" cy="3238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52E6A8-25D0-40FD-EE49-50564998035D}"/>
              </a:ext>
            </a:extLst>
          </p:cNvPr>
          <p:cNvSpPr/>
          <p:nvPr/>
        </p:nvSpPr>
        <p:spPr>
          <a:xfrm>
            <a:off x="6224451" y="1293223"/>
            <a:ext cx="574766" cy="2658291"/>
          </a:xfrm>
          <a:prstGeom prst="roundRect">
            <a:avLst/>
          </a:prstGeom>
          <a:noFill/>
          <a:ln w="38100">
            <a:solidFill>
              <a:srgbClr val="D9D4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27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0E910-23D8-3D4B-1D7B-197879832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EC9A1-CCBF-3B12-62F5-FCE18848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408153"/>
            <a:ext cx="10168128" cy="1315035"/>
          </a:xfrm>
        </p:spPr>
        <p:txBody>
          <a:bodyPr>
            <a:normAutofit/>
          </a:bodyPr>
          <a:lstStyle/>
          <a:p>
            <a:r>
              <a:rPr lang="fr-CA"/>
              <a:t>Exercise</a:t>
            </a:r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6B7B-03DA-198A-50FD-8AD63C2A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962656"/>
            <a:ext cx="10168128" cy="2624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/>
              <a:t>Locate a peer-reviewed article in a library database using the three keywords selected in the first exercise.</a:t>
            </a: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375A11C4-2BB2-CEBB-79AE-092C7049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9412" y="3827242"/>
            <a:ext cx="1508427" cy="15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26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FCA1-2F91-92C1-8E1D-9AB7DEB1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Citing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the MLA citation style, </a:t>
            </a:r>
            <a:br>
              <a:rPr lang="fr-CA" dirty="0"/>
            </a:br>
            <a:r>
              <a:rPr lang="fr-CA" dirty="0" err="1"/>
              <a:t>writing</a:t>
            </a:r>
            <a:r>
              <a:rPr lang="fr-CA" dirty="0"/>
              <a:t> </a:t>
            </a:r>
            <a:r>
              <a:rPr lang="fr-CA" dirty="0" err="1"/>
              <a:t>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1263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65A4E-5E6B-59E4-9228-518F2ADC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400" dirty="0"/>
              <a:t>Citing with MLA </a:t>
            </a:r>
            <a:r>
              <a:rPr lang="en-US" sz="1800" b="0" dirty="0">
                <a:solidFill>
                  <a:srgbClr val="040C28"/>
                </a:solidFill>
                <a:latin typeface="+mn-lt"/>
              </a:rPr>
              <a:t>(</a:t>
            </a:r>
            <a:r>
              <a:rPr lang="en-CA" sz="1800" b="0" dirty="0">
                <a:solidFill>
                  <a:srgbClr val="040C28"/>
                </a:solidFill>
                <a:latin typeface="+mn-lt"/>
              </a:rPr>
              <a:t>Modern Language Association</a:t>
            </a:r>
            <a:r>
              <a:rPr lang="en-US" sz="1800" b="0" dirty="0">
                <a:solidFill>
                  <a:srgbClr val="040C28"/>
                </a:solidFill>
                <a:latin typeface="+mn-lt"/>
              </a:rPr>
              <a:t>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87DF9-09C3-47FC-60E0-2527B716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3153" y="2139484"/>
            <a:ext cx="10305693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AF3D9-8506-A7F5-05ED-5F5E008836F5}"/>
              </a:ext>
            </a:extLst>
          </p:cNvPr>
          <p:cNvSpPr txBox="1"/>
          <p:nvPr/>
        </p:nvSpPr>
        <p:spPr>
          <a:xfrm>
            <a:off x="2483111" y="1369641"/>
            <a:ext cx="7225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https://library.concordia.ca/help/citing/?guid=mla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9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C9FC-E710-221F-F540-0CD54C42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Writing resources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DDD379-57C1-C1FA-C42F-075EFAE53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21211" y="2139484"/>
            <a:ext cx="4749578" cy="4096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7933E-69EB-0111-D787-53E709286D6E}"/>
              </a:ext>
            </a:extLst>
          </p:cNvPr>
          <p:cNvSpPr txBox="1"/>
          <p:nvPr/>
        </p:nvSpPr>
        <p:spPr>
          <a:xfrm>
            <a:off x="2483110" y="1231141"/>
            <a:ext cx="72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https://library.concordia.ca/help/writing/annotated-bibliography.php</a:t>
            </a:r>
          </a:p>
        </p:txBody>
      </p:sp>
    </p:spTree>
    <p:extLst>
      <p:ext uri="{BB962C8B-B14F-4D97-AF65-F5344CB8AC3E}">
        <p14:creationId xmlns:p14="http://schemas.microsoft.com/office/powerpoint/2010/main" val="1213878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C1F7A-7516-D303-D675-2B66D0C2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Writing assistance (outside the Library)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71BCB4-6470-5D46-E55A-6F541BEB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3" y="2139484"/>
            <a:ext cx="4995746" cy="40965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1014E2-E1BC-DAFA-0454-6DBA5924E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0907" y="2139484"/>
            <a:ext cx="5354917" cy="4096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CA3CE-904E-E359-DA06-223B6F0DDE64}"/>
              </a:ext>
            </a:extLst>
          </p:cNvPr>
          <p:cNvSpPr txBox="1"/>
          <p:nvPr/>
        </p:nvSpPr>
        <p:spPr>
          <a:xfrm>
            <a:off x="2483110" y="1250876"/>
            <a:ext cx="722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https://www.concordia.ca/students/success/learning-support/writing-assistance.html</a:t>
            </a:r>
          </a:p>
        </p:txBody>
      </p:sp>
    </p:spTree>
    <p:extLst>
      <p:ext uri="{BB962C8B-B14F-4D97-AF65-F5344CB8AC3E}">
        <p14:creationId xmlns:p14="http://schemas.microsoft.com/office/powerpoint/2010/main" val="2110734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5B44-81C3-160F-24BA-6EB147E7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considerations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9101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27E50-487E-1CC6-CDF0-2A679F4B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Autofit/>
          </a:bodyPr>
          <a:lstStyle/>
          <a:p>
            <a:r>
              <a:rPr lang="en-CA" sz="2800" b="0" i="0" dirty="0">
                <a:solidFill>
                  <a:srgbClr val="000000"/>
                </a:solidFill>
                <a:effectLst/>
                <a:latin typeface="GillSansMTProBook"/>
              </a:rPr>
              <a:t>Critical Toolkit for Navigating Information</a:t>
            </a:r>
            <a:endParaRPr lang="en-CA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CE68A52-2F7C-6291-B6CB-BF6EB1CF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68655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https://library.concordia.ca/apps/critical-toolkit/browse.html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3E5AAD-CBFD-7B22-E876-3874C4DB2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60" y="841248"/>
            <a:ext cx="6281056" cy="527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80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8D37-6FBF-3C0A-0EE0-382E838F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15646"/>
            <a:ext cx="10890929" cy="1097280"/>
          </a:xfrm>
        </p:spPr>
        <p:txBody>
          <a:bodyPr/>
          <a:lstStyle/>
          <a:p>
            <a:r>
              <a:rPr lang="fr-CA" dirty="0" err="1"/>
              <a:t>Evaluating</a:t>
            </a:r>
            <a:r>
              <a:rPr lang="fr-CA" dirty="0"/>
              <a:t> </a:t>
            </a:r>
            <a:r>
              <a:rPr lang="fr-CA" dirty="0" err="1"/>
              <a:t>resources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71E1B-D62D-A711-3814-E474A468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992" y="2186402"/>
            <a:ext cx="4965182" cy="35655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FFB49D-5187-40A8-1AF2-8AD4B0665BC2}"/>
              </a:ext>
            </a:extLst>
          </p:cNvPr>
          <p:cNvSpPr txBox="1"/>
          <p:nvPr/>
        </p:nvSpPr>
        <p:spPr>
          <a:xfrm>
            <a:off x="660992" y="6082748"/>
            <a:ext cx="521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https://library.concordia.ca/help/evaluating/evaluating.php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1AEC3-3E32-C3A0-DE33-5F4707786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026" y="2176829"/>
            <a:ext cx="5784574" cy="3565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C26EF1-1CA6-594F-6C07-3817AAC7A8C1}"/>
              </a:ext>
            </a:extLst>
          </p:cNvPr>
          <p:cNvSpPr txBox="1"/>
          <p:nvPr/>
        </p:nvSpPr>
        <p:spPr>
          <a:xfrm>
            <a:off x="6096000" y="6082747"/>
            <a:ext cx="578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https://library.concordia.ca/apps/critical-toolkit/course.html?courseID=27406</a:t>
            </a:r>
          </a:p>
        </p:txBody>
      </p:sp>
    </p:spTree>
    <p:extLst>
      <p:ext uri="{BB962C8B-B14F-4D97-AF65-F5344CB8AC3E}">
        <p14:creationId xmlns:p14="http://schemas.microsoft.com/office/powerpoint/2010/main" val="24906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 descr="Neon Pink Question Mark">
            <a:extLst>
              <a:ext uri="{FF2B5EF4-FFF2-40B4-BE49-F238E27FC236}">
                <a16:creationId xmlns:a16="http://schemas.microsoft.com/office/drawing/2014/main" id="{DC47AD87-E2A0-FD62-639B-53A7103371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alphaModFix/>
          </a:blip>
          <a:srcRect r="1" b="285"/>
          <a:stretch/>
        </p:blipFill>
        <p:spPr>
          <a:xfrm>
            <a:off x="-1" y="10"/>
            <a:ext cx="12191999" cy="685798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0741CA-59A3-4426-8205-D763C968E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B49DB-4E04-DA8C-C184-68ED668A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83874"/>
            <a:ext cx="5296829" cy="28847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5D162C-996E-4B39-A3EF-DB9D0EEF2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5832424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4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CC5A-0AF9-1E1B-4A55-3488B262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Library </a:t>
            </a:r>
            <a:r>
              <a:rPr lang="fr-CA" dirty="0" err="1"/>
              <a:t>website</a:t>
            </a:r>
            <a:r>
              <a:rPr lang="fr-CA" dirty="0"/>
              <a:t> &amp;</a:t>
            </a:r>
            <a:br>
              <a:rPr lang="fr-CA" dirty="0"/>
            </a:br>
            <a:r>
              <a:rPr lang="fr-CA" dirty="0" err="1"/>
              <a:t>research</a:t>
            </a:r>
            <a:r>
              <a:rPr lang="fr-CA" dirty="0"/>
              <a:t>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13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7F82F-1660-C5F3-CA7E-1B66F228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>
            <a:normAutofit/>
          </a:bodyPr>
          <a:lstStyle/>
          <a:p>
            <a:r>
              <a:rPr lang="fr-CA" sz="3200"/>
              <a:t>Thank you for your participation! </a:t>
            </a:r>
            <a:endParaRPr lang="en-CA" sz="32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7B0B-9223-BD16-8D5A-29DD1151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Éthel Gamache</a:t>
            </a:r>
          </a:p>
          <a:p>
            <a:pPr marL="0" indent="0">
              <a:buNone/>
            </a:pPr>
            <a:r>
              <a:rPr lang="fr-CA" sz="1800" dirty="0"/>
              <a:t>ethel.gamache@concordia.ca</a:t>
            </a:r>
          </a:p>
          <a:p>
            <a:pPr marL="0" indent="0">
              <a:buNone/>
            </a:pPr>
            <a:r>
              <a:rPr lang="en-US" sz="1800" b="1" dirty="0"/>
              <a:t>https://library.concordia.ca/help/questions/</a:t>
            </a:r>
            <a:endParaRPr lang="en-US" sz="1800" dirty="0"/>
          </a:p>
          <a:p>
            <a:pPr marL="0" indent="0">
              <a:buNone/>
            </a:pPr>
            <a:endParaRPr lang="en-CA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957862-2615-C8D8-240C-9BBE9904C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784" y="3247857"/>
            <a:ext cx="11164824" cy="24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C1905-CD68-7C83-EC28-E70D440E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Library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A3CBB-0C4B-4569-ADC8-A13E48ED2B4F}"/>
              </a:ext>
            </a:extLst>
          </p:cNvPr>
          <p:cNvSpPr txBox="1"/>
          <p:nvPr/>
        </p:nvSpPr>
        <p:spPr>
          <a:xfrm>
            <a:off x="477981" y="4872922"/>
            <a:ext cx="3933306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/>
              <a:t>https://library.concordia.ca/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AA13E4-7569-078B-0C88-8B40BE3C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5111" y="625683"/>
            <a:ext cx="5305356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8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0AF11-A01F-9CE8-B8D7-06DD6715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Religions and Cultures Subject Guide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0C0028-FED0-05FD-111C-5506E4C9E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1167" y="625683"/>
            <a:ext cx="5653244" cy="5455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241C33-E710-19CD-DAC2-EA2F86E0CC76}"/>
              </a:ext>
            </a:extLst>
          </p:cNvPr>
          <p:cNvSpPr txBox="1"/>
          <p:nvPr/>
        </p:nvSpPr>
        <p:spPr>
          <a:xfrm>
            <a:off x="477981" y="4814143"/>
            <a:ext cx="380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https://www.concordia.ca/library/guides/religion.html</a:t>
            </a:r>
          </a:p>
        </p:txBody>
      </p:sp>
    </p:spTree>
    <p:extLst>
      <p:ext uri="{BB962C8B-B14F-4D97-AF65-F5344CB8AC3E}">
        <p14:creationId xmlns:p14="http://schemas.microsoft.com/office/powerpoint/2010/main" val="62158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0546F-F8B4-11AA-BFDA-C2C91E84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CA" sz="5200"/>
              <a:t>Exercise</a:t>
            </a:r>
            <a:endParaRPr lang="en-CA" sz="5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A8DE7-8393-5980-155E-E978B3128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>
            <a:normAutofit/>
          </a:bodyPr>
          <a:lstStyle/>
          <a:p>
            <a:r>
              <a:rPr lang="en-CA" sz="1800" b="0" i="0" dirty="0">
                <a:effectLst/>
                <a:latin typeface="Inter"/>
              </a:rPr>
              <a:t>Discuss your research project with a neighbour and note three keywords that describe it.</a:t>
            </a:r>
          </a:p>
          <a:p>
            <a:endParaRPr lang="en-CA" sz="1800" dirty="0">
              <a:latin typeface="Inter"/>
            </a:endParaRPr>
          </a:p>
          <a:p>
            <a:r>
              <a:rPr lang="en-CA" sz="1800" dirty="0">
                <a:latin typeface="Inter"/>
              </a:rPr>
              <a:t>Find the </a:t>
            </a:r>
            <a:r>
              <a:rPr lang="en-CA" sz="1800" i="1" dirty="0">
                <a:latin typeface="Inter"/>
              </a:rPr>
              <a:t>Sexuality studies subject guide </a:t>
            </a:r>
            <a:r>
              <a:rPr lang="en-CA" sz="1800" dirty="0">
                <a:latin typeface="Inter"/>
              </a:rPr>
              <a:t>on the Library website. </a:t>
            </a:r>
          </a:p>
          <a:p>
            <a:endParaRPr lang="en-CA" sz="1800" dirty="0"/>
          </a:p>
        </p:txBody>
      </p:sp>
      <p:pic>
        <p:nvPicPr>
          <p:cNvPr id="5" name="Graphic 4" descr="Boardroom outline">
            <a:extLst>
              <a:ext uri="{FF2B5EF4-FFF2-40B4-BE49-F238E27FC236}">
                <a16:creationId xmlns:a16="http://schemas.microsoft.com/office/drawing/2014/main" id="{4CD0985D-8A7D-8549-A581-6CC2A32F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4066" y="1272395"/>
            <a:ext cx="4237686" cy="42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62FF-38B9-0719-B55A-40723054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Sofia and Interlibrary loans (ILL)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051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E94D8D-BC47-413E-91AB-A2FCCE172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39CCF-88CA-C3BB-61A2-D0459E9C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749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Search operators - </a:t>
            </a:r>
            <a:r>
              <a:rPr lang="en-US" sz="5200" dirty="0" err="1"/>
              <a:t>boolean</a:t>
            </a:r>
            <a:endParaRPr lang="en-US" sz="5200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41771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booleans as venn diagram">
            <a:extLst>
              <a:ext uri="{FF2B5EF4-FFF2-40B4-BE49-F238E27FC236}">
                <a16:creationId xmlns:a16="http://schemas.microsoft.com/office/drawing/2014/main" id="{680FF006-4454-1F7E-2C2D-C2227468E4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195" y="286602"/>
            <a:ext cx="10077606" cy="38798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5905709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F590FF-7B5A-F4CA-111E-8F7E705BD453}"/>
              </a:ext>
            </a:extLst>
          </p:cNvPr>
          <p:cNvSpPr txBox="1"/>
          <p:nvPr/>
        </p:nvSpPr>
        <p:spPr>
          <a:xfrm>
            <a:off x="1057195" y="5599866"/>
            <a:ext cx="100776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Source: </a:t>
            </a:r>
            <a:r>
              <a:rPr lang="en-CA" sz="1400" dirty="0"/>
              <a:t>L</a:t>
            </a:r>
            <a:r>
              <a:rPr lang="en-CA" sz="1400" dirty="0">
                <a:effectLst/>
              </a:rPr>
              <a:t>ibrary Of Antiquity. « Forgotten Skills: Boolean Searches ». </a:t>
            </a:r>
            <a:r>
              <a:rPr lang="en-CA" sz="1400" i="1" dirty="0">
                <a:effectLst/>
              </a:rPr>
              <a:t>The Library of Antiquity</a:t>
            </a:r>
            <a:r>
              <a:rPr lang="en-CA" sz="1400" dirty="0">
                <a:effectLst/>
              </a:rPr>
              <a:t>, 8 </a:t>
            </a:r>
            <a:r>
              <a:rPr lang="en-CA" sz="1400" dirty="0" err="1">
                <a:effectLst/>
              </a:rPr>
              <a:t>octobre</a:t>
            </a:r>
            <a:r>
              <a:rPr lang="en-CA" sz="1400" dirty="0">
                <a:effectLst/>
              </a:rPr>
              <a:t> 2016. 	</a:t>
            </a:r>
            <a:r>
              <a:rPr lang="en-CA" sz="1400" dirty="0">
                <a:effectLst/>
                <a:hlinkClick r:id="rId3"/>
              </a:rPr>
              <a:t>https://libraryofantiquity.wordpress.com/2016/10/07/forgotten-skills-boolean-searches/</a:t>
            </a:r>
            <a:r>
              <a:rPr lang="en-CA" sz="1400" dirty="0">
                <a:effectLst/>
              </a:rPr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39548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AnalogousFromLightSeedRightStep">
    <a:dk1>
      <a:srgbClr val="000000"/>
    </a:dk1>
    <a:lt1>
      <a:srgbClr val="FFFFFF"/>
    </a:lt1>
    <a:dk2>
      <a:srgbClr val="3A3621"/>
    </a:dk2>
    <a:lt2>
      <a:srgbClr val="E2E8E5"/>
    </a:lt2>
    <a:accent1>
      <a:srgbClr val="EA73A4"/>
    </a:accent1>
    <a:accent2>
      <a:srgbClr val="E55454"/>
    </a:accent2>
    <a:accent3>
      <a:srgbClr val="E59053"/>
    </a:accent3>
    <a:accent4>
      <a:srgbClr val="B6A343"/>
    </a:accent4>
    <a:accent5>
      <a:srgbClr val="95AB54"/>
    </a:accent5>
    <a:accent6>
      <a:srgbClr val="69B643"/>
    </a:accent6>
    <a:hlink>
      <a:srgbClr val="578F78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AnalogousFromLightSeedRightStep">
    <a:dk1>
      <a:srgbClr val="000000"/>
    </a:dk1>
    <a:lt1>
      <a:srgbClr val="FFFFFF"/>
    </a:lt1>
    <a:dk2>
      <a:srgbClr val="3A3621"/>
    </a:dk2>
    <a:lt2>
      <a:srgbClr val="E2E8E5"/>
    </a:lt2>
    <a:accent1>
      <a:srgbClr val="EA73A4"/>
    </a:accent1>
    <a:accent2>
      <a:srgbClr val="E55454"/>
    </a:accent2>
    <a:accent3>
      <a:srgbClr val="E59053"/>
    </a:accent3>
    <a:accent4>
      <a:srgbClr val="B6A343"/>
    </a:accent4>
    <a:accent5>
      <a:srgbClr val="95AB54"/>
    </a:accent5>
    <a:accent6>
      <a:srgbClr val="69B643"/>
    </a:accent6>
    <a:hlink>
      <a:srgbClr val="578F78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1056</Words>
  <Application>Microsoft Office PowerPoint</Application>
  <PresentationFormat>Widescreen</PresentationFormat>
  <Paragraphs>124</Paragraphs>
  <Slides>40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GillSansMTProBook</vt:lpstr>
      <vt:lpstr>Inter</vt:lpstr>
      <vt:lpstr>Aptos</vt:lpstr>
      <vt:lpstr>Arial</vt:lpstr>
      <vt:lpstr>Avenir Next LT Pro</vt:lpstr>
      <vt:lpstr>Calibri</vt:lpstr>
      <vt:lpstr>Gill Sans Nova Light</vt:lpstr>
      <vt:lpstr>Grandview Display</vt:lpstr>
      <vt:lpstr>Neue Haas Grotesk Text Pro</vt:lpstr>
      <vt:lpstr>Poppins</vt:lpstr>
      <vt:lpstr>Segoe UI</vt:lpstr>
      <vt:lpstr>AccentBoxVTI</vt:lpstr>
      <vt:lpstr>DashVTI</vt:lpstr>
      <vt:lpstr>RELI 380 Religion and Sexuality  Library workshop </vt:lpstr>
      <vt:lpstr>Agenda</vt:lpstr>
      <vt:lpstr>Ice-breaker activity</vt:lpstr>
      <vt:lpstr>Library website &amp; research guide</vt:lpstr>
      <vt:lpstr>Library website</vt:lpstr>
      <vt:lpstr>Religions and Cultures Subject Guide</vt:lpstr>
      <vt:lpstr>Exercise</vt:lpstr>
      <vt:lpstr>Using Sofia and Interlibrary loans (ILL)</vt:lpstr>
      <vt:lpstr>Search operators - boolean</vt:lpstr>
      <vt:lpstr>Other search operators</vt:lpstr>
      <vt:lpstr>Sofia, the Library Discovery tool</vt:lpstr>
      <vt:lpstr>PowerPoint Presentation</vt:lpstr>
      <vt:lpstr>PowerPoint Presentation</vt:lpstr>
      <vt:lpstr>Exercise</vt:lpstr>
      <vt:lpstr>Interlibrary loans</vt:lpstr>
      <vt:lpstr>Interlibrary loans – via Sofia</vt:lpstr>
      <vt:lpstr>What is the new Interlibrary Loans (ILL) service?</vt:lpstr>
      <vt:lpstr>Concordia article/chapter scan &amp; deliver service</vt:lpstr>
      <vt:lpstr>Requesting a book via Interlibrary loans (ILL)</vt:lpstr>
      <vt:lpstr>Sofia Discovery Tool request via Interlibrary loan</vt:lpstr>
      <vt:lpstr>Check the status of your request under the "Requests" tab. </vt:lpstr>
      <vt:lpstr>About Interlibrary loan </vt:lpstr>
      <vt:lpstr>The peer-review process</vt:lpstr>
      <vt:lpstr>The peer-review process</vt:lpstr>
      <vt:lpstr>Finding peer-reviewed articles in databases </vt:lpstr>
      <vt:lpstr>Finding peer-reviewed articles in databases </vt:lpstr>
      <vt:lpstr>Demonstration in the database Academic Search Complete</vt:lpstr>
      <vt:lpstr>Demonstration in the database ATLA - with the Scriptures Search Index</vt:lpstr>
      <vt:lpstr>Databases to consider</vt:lpstr>
      <vt:lpstr>If you are unable to access the document directly in the database, I recommend using the link resolver available through “Find It @ Concordia” for assistance.  </vt:lpstr>
      <vt:lpstr>Exercise</vt:lpstr>
      <vt:lpstr>Citing with the MLA citation style,  writing resources</vt:lpstr>
      <vt:lpstr>Citing with MLA (Modern Language Association)</vt:lpstr>
      <vt:lpstr>Writing resources</vt:lpstr>
      <vt:lpstr>Writing assistance (outside the Library)</vt:lpstr>
      <vt:lpstr>Other considerations</vt:lpstr>
      <vt:lpstr>Critical Toolkit for Navigating Information</vt:lpstr>
      <vt:lpstr>Evaluating resources</vt:lpstr>
      <vt:lpstr>Questions? </vt:lpstr>
      <vt:lpstr>Thank you for your participation! </vt:lpstr>
    </vt:vector>
  </TitlesOfParts>
  <Company>Concordia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Ethel Gamache</dc:creator>
  <cp:lastModifiedBy>Ethel Gamache</cp:lastModifiedBy>
  <cp:revision>10</cp:revision>
  <dcterms:created xsi:type="dcterms:W3CDTF">2025-01-17T15:50:36Z</dcterms:created>
  <dcterms:modified xsi:type="dcterms:W3CDTF">2025-02-12T19:34:05Z</dcterms:modified>
</cp:coreProperties>
</file>