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6"/>
  </p:notesMasterIdLst>
  <p:sldIdLst>
    <p:sldId id="257" r:id="rId2"/>
    <p:sldId id="259" r:id="rId3"/>
    <p:sldId id="297" r:id="rId4"/>
    <p:sldId id="357" r:id="rId5"/>
    <p:sldId id="359" r:id="rId6"/>
    <p:sldId id="360" r:id="rId7"/>
    <p:sldId id="361" r:id="rId8"/>
    <p:sldId id="364" r:id="rId9"/>
    <p:sldId id="304" r:id="rId10"/>
    <p:sldId id="326" r:id="rId11"/>
    <p:sldId id="363" r:id="rId12"/>
    <p:sldId id="365" r:id="rId13"/>
    <p:sldId id="328" r:id="rId14"/>
    <p:sldId id="366" r:id="rId15"/>
    <p:sldId id="367" r:id="rId16"/>
    <p:sldId id="333" r:id="rId17"/>
    <p:sldId id="276" r:id="rId18"/>
    <p:sldId id="277" r:id="rId19"/>
    <p:sldId id="279" r:id="rId20"/>
    <p:sldId id="280" r:id="rId21"/>
    <p:sldId id="283" r:id="rId22"/>
    <p:sldId id="369" r:id="rId23"/>
    <p:sldId id="285" r:id="rId24"/>
    <p:sldId id="286" r:id="rId25"/>
    <p:sldId id="289" r:id="rId26"/>
    <p:sldId id="370" r:id="rId27"/>
    <p:sldId id="371" r:id="rId28"/>
    <p:sldId id="345" r:id="rId29"/>
    <p:sldId id="346" r:id="rId30"/>
    <p:sldId id="350" r:id="rId31"/>
    <p:sldId id="372" r:id="rId32"/>
    <p:sldId id="373" r:id="rId33"/>
    <p:sldId id="375" r:id="rId34"/>
    <p:sldId id="376" r:id="rId35"/>
    <p:sldId id="377" r:id="rId36"/>
    <p:sldId id="380" r:id="rId37"/>
    <p:sldId id="381" r:id="rId38"/>
    <p:sldId id="384" r:id="rId39"/>
    <p:sldId id="385" r:id="rId40"/>
    <p:sldId id="387" r:id="rId41"/>
    <p:sldId id="290" r:id="rId42"/>
    <p:sldId id="309" r:id="rId43"/>
    <p:sldId id="310" r:id="rId44"/>
    <p:sldId id="299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0148" autoAdjust="0"/>
  </p:normalViewPr>
  <p:slideViewPr>
    <p:cSldViewPr snapToGrid="0">
      <p:cViewPr varScale="1">
        <p:scale>
          <a:sx n="117" d="100"/>
          <a:sy n="117" d="100"/>
        </p:scale>
        <p:origin x="18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0B4A50-0673-46A2-BB3B-1FA8651445CB}" type="datetimeFigureOut">
              <a:rPr lang="en-CA" smtClean="0"/>
              <a:t>2023-09-25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13C485-830A-4F1A-9A26-CFF80434848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53841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A04FF-99EE-4911-9088-109698A88C5D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215196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C178C-A310-4C92-B72A-C63B59C0AA86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33963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0DB3-A8FF-4ABB-9E2E-D96042226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25308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EE0618-75D7-410F-859C-CDF53BC53E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86729"/>
            <a:ext cx="9144000" cy="1135529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37F11-76DB-4DD9-9747-3F38D05BA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9F581-81B0-44B3-ABA5-A25CA4BAE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0D591-ADCF-4300-8282-72AE357F3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760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E5C77-55F8-4677-A96C-E6D3F5545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A064EF-ADDA-4943-8F87-A7469D7997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0D493-D1E7-4358-95E9-B5B80A49E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98326-3276-4B9E-960F-10C6677BF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C3AC2-288D-4FEE-BF80-0EAEDDFAB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316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333C6A-5417-40BD-BF7A-9405832237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3BCB45-B343-46F6-9718-AA0D68CED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DA2A4-FD34-4E17-908F-4367B1E64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87AE3-776D-451D-AA52-C06B74724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0C4D5-BE1E-4D6A-9196-E0F9E42B2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379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75558-A264-444E-829B-51AAE6B4B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D9373-37D1-4135-8D34-755E139F7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E4A6B-1966-4E57-9FB8-8B111E97B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9/25/2023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FC3DD-F2BE-41FF-895B-00129AAB1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F830C-8424-4FAF-A011-605AE1D1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80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A1BE8-ECC1-4027-B16E-C7BECCA9D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6C7E1-471A-46AA-8068-98E68C0C2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C9F8F-EC48-4D16-B4C6-023A7B607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FA5B3-F726-417B-932A-B93E0C8F5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7D21F1-1A24-43EA-AB09-3024C491E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320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16569-B648-4D50-BEB8-E8DAE24D6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831B3-A1FD-470C-BEEE-4CFB441502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F34A17-C244-438C-9AE3-FB9B3CE3B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CFA3AA-3FC1-4B98-8F99-1726F1AC0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E10883-BACC-41A1-9067-ECFDB937D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7660A2-13C9-4432-A6EB-A4FF3D78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865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7C843-C993-4E9C-80DD-3620816E5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1A8E3-B066-4511-9C6E-A3435B64D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34325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86B63-4102-4802-94D7-F138F80F3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58237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924765-08A7-4A60-86DC-DC420F60BB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34325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A2795-EFB6-4000-8F25-FBB62646C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58237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942CFB-FE12-494A-9C41-3CB90F07B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3A07E3-59E1-4EBD-9687-4B6ABE96A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F7BB23-7539-4674-8B66-ACEFF946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218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841DB-C73C-4968-B434-A6AA14DAF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8152BF-92C7-4BF5-A9DB-16A0BF0F5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289DB7-F492-4037-A439-D70F7E556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FA96F1-8B8A-4E83-B3C2-E10DE522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281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118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CBE2C-9DAA-489D-AC88-15CBBA8A9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124BE-E494-445A-A4FB-A2A8F28F0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446DE-9A32-4774-9F7C-86678CA90E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00115D-61B3-46D0-B4D3-30C374B52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C2AFC-D0F8-469F-B1E0-123C2E066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9BCDA-9EF7-4531-8021-AF7B30751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574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AE558-F89F-4688-94E5-77F37D49F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CD35AF-8CA2-49BB-BAE9-F29A0186EC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5CAA98-55BD-4118-A8AF-D60306078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BFF4C5-82A8-4AD8-B7E2-2882F6576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60B401-B64F-417B-8AD6-581A22E5E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24BD4C-7149-44BF-8150-F72CAA95A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835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436E0F2-A64B-471E-93C0-8DFE08CC57C8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C1E3AB1-2A8C-4607-9FAE-D8BDB280FE1A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6D66059-832F-40B6-A35F-F56C8F38A1E7}"/>
              </a:ext>
            </a:extLst>
          </p:cNvPr>
          <p:cNvCxnSpPr>
            <a:cxnSpLocks/>
          </p:cNvCxnSpPr>
          <p:nvPr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515E2ED-7EA9-448D-83FA-54C3DF9723BD}"/>
              </a:ext>
            </a:extLst>
          </p:cNvPr>
          <p:cNvCxnSpPr>
            <a:cxnSpLocks/>
          </p:cNvCxnSpPr>
          <p:nvPr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0595356-EABD-4767-AC9D-EA21FF115EC0}"/>
              </a:ext>
            </a:extLst>
          </p:cNvPr>
          <p:cNvCxnSpPr>
            <a:cxnSpLocks/>
          </p:cNvCxnSpPr>
          <p:nvPr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8CD9F06-9628-469C-B788-A894E3E08281}"/>
              </a:ext>
            </a:extLst>
          </p:cNvPr>
          <p:cNvCxnSpPr>
            <a:cxnSpLocks/>
          </p:cNvCxnSpPr>
          <p:nvPr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550A431-0B61-421B-B4B7-24C0CFF0F938}"/>
              </a:ext>
            </a:extLst>
          </p:cNvPr>
          <p:cNvCxnSpPr>
            <a:cxnSpLocks/>
          </p:cNvCxnSpPr>
          <p:nvPr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5B94C5-D205-4339-B029-5D0FD2E5F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1"/>
            <a:ext cx="9906000" cy="1382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96DC5C-BD34-4CE4-8AA7-A6A4B9516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2009554"/>
            <a:ext cx="9906000" cy="4024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192A7-D622-449D-9FC2-48FDE4D690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37102" y="6398878"/>
            <a:ext cx="419390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11EAACC7-3B3F-47D1-959A-EF58926E955E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5B93C-2BE9-4847-BFE5-D3CBCC6E94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4429" y="6398878"/>
            <a:ext cx="449731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="1" spc="30" baseline="0">
                <a:solidFill>
                  <a:schemeClr val="tx2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70A99-395E-4F22-8AAB-6C7EE743D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477" y="6398878"/>
            <a:ext cx="47088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927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mailto:ethel.gamache@concordia.ca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mailto:ethel.gamache@concordia.ca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can01.safelinks.protection.outlook.com/?url=https%3A%2F%2Fyoutu.be%2F6sylTfkjydEvvvvvvv&amp;data=05%7C01%7Cethel.gamache%40concordia.ca%7C816968fb74784375110608dbafff6429%7C5569f185d22f4e139850ce5b1abcd2e8%7C0%7C0%7C638297283704002466%7CUnknown%7CTWFpbGZsb3d8eyJWIjoiMC4wLjAwMDAiLCJQIjoiV2luMzIiLCJBTiI6Ik1haWwiLCJXVCI6Mn0%3D%7C3000%7C%7C%7C&amp;sdata=S2Mp4%2B3RwC3kzQyj9CQOuiA04%2BhWbahFm6ERJy7RHVs%3D&amp;reserved=0" TargetMode="External"/><Relationship Id="rId2" Type="http://schemas.openxmlformats.org/officeDocument/2006/relationships/hyperlink" Target="https://can01.safelinks.protection.outlook.com/?url=https%3A%2F%2Fyoutu.be%2FOa66AxTbjxA%3Fsi%3D8f_4iefeB6xnxmZ6&amp;data=05%7C01%7Cethel.gamache%40concordia.ca%7C816968fb74784375110608dbafff6429%7C5569f185d22f4e139850ce5b1abcd2e8%7C0%7C0%7C638297283704002466%7CUnknown%7CTWFpbGZsb3d8eyJWIjoiMC4wLjAwMDAiLCJQIjoiV2luMzIiLCJBTiI6Ik1haWwiLCJXVCI6Mn0%3D%7C3000%7C%7C%7C&amp;sdata=P5NuTgfyWxY64ZikDzYBLAnlb0k3U4FuZ3bzFN9NsWs%3D&amp;reserved=0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an01.safelinks.protection.outlook.com/?url=https%3A%2F%2Fyoutu.be%2FVAINqpF1dwU&amp;data=05%7C01%7Cethel.gamache%40concordia.ca%7C816968fb74784375110608dbafff6429%7C5569f185d22f4e139850ce5b1abcd2e8%7C0%7C0%7C638297283704002466%7CUnknown%7CTWFpbGZsb3d8eyJWIjoiMC4wLjAwMDAiLCJQIjoiV2luMzIiLCJBTiI6Ik1haWwiLCJXVCI6Mn0%3D%7C3000%7C%7C%7C&amp;sdata=TD%2BLCEO5blEdOfA1ttQmfP2CiE6MH0pjsFGFN9yBfBo%3D&amp;reserved=0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BC88933B-CFB2-4662-9CA9-2C1E08385B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909EEE1-52DB-4A86-AFCE-CCE904184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2"/>
            <a:ext cx="12192000" cy="68573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10E4DF-D2CF-1AA9-017C-BD3DD8B6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0905" y="299803"/>
            <a:ext cx="6935872" cy="42583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" panose="020B0602020104020203" pitchFamily="34" charset="0"/>
                <a:ea typeface="+mj-ea"/>
                <a:cs typeface="+mj-cs"/>
              </a:rPr>
              <a:t>RELI </a:t>
            </a:r>
            <a:r>
              <a:rPr lang="en-US" sz="2400" i="0" dirty="0">
                <a:solidFill>
                  <a:schemeClr val="tx1"/>
                </a:solidFill>
                <a:latin typeface="Gill Sans Nova" panose="020B0602020104020203" pitchFamily="34" charset="0"/>
              </a:rPr>
              <a:t>347 </a:t>
            </a:r>
            <a:r>
              <a:rPr lang="en-CA" sz="2400" dirty="0">
                <a:solidFill>
                  <a:schemeClr val="tx1"/>
                </a:solidFill>
                <a:latin typeface="Gill Sans Nova" panose="020B0602020104020203" pitchFamily="34" charset="0"/>
              </a:rPr>
              <a:t>Religious and the Arts of South and Southeast Asia </a:t>
            </a:r>
            <a:br>
              <a:rPr lang="en-CA" sz="2400" dirty="0">
                <a:solidFill>
                  <a:schemeClr val="tx1"/>
                </a:solidFill>
                <a:latin typeface="Gill Sans Nova" panose="020B0602020104020203" pitchFamily="34" charset="0"/>
              </a:rPr>
            </a:b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" panose="020B0602020104020203" pitchFamily="34" charset="0"/>
                <a:ea typeface="+mj-ea"/>
                <a:cs typeface="+mj-cs"/>
              </a:rPr>
            </a:br>
            <a:r>
              <a:rPr kumimoji="0" lang="en-US" sz="1800" b="0" i="0" u="none" strike="noStrike" kern="1200" cap="none" spc="3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" panose="020B0602020104020203" pitchFamily="34" charset="0"/>
                <a:ea typeface="+mj-ea"/>
                <a:cs typeface="+mj-cs"/>
              </a:rPr>
              <a:t>LIBRARY WORKSHOP</a:t>
            </a:r>
            <a:br>
              <a:rPr lang="en-CA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br>
              <a:rPr lang="en-CA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br>
              <a:rPr lang="en-CA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n-CA" sz="1800" i="0" cap="none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Éthel Gamache</a:t>
            </a:r>
            <a:br>
              <a:rPr lang="en-CA" sz="1800" i="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n-CA" sz="1800" i="0" cap="none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CA" sz="1800" i="0" cap="none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ethel.gamache@concordia.ca</a:t>
            </a:r>
            <a:br>
              <a:rPr lang="en-CA" sz="1800" i="0" cap="none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br>
              <a:rPr lang="en-CA" sz="1800" i="0" cap="none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br>
              <a:rPr lang="en-CA" sz="1800" i="0" cap="none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br>
              <a:rPr lang="en-CA" sz="180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n-CA" sz="180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Presentation and Resources handout available here: </a:t>
            </a:r>
            <a:endParaRPr lang="en-US" sz="6600" i="0" kern="1200" cap="all" baseline="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17842B-1E3B-32AE-9607-3C55899C77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047" r="25789" b="2"/>
          <a:stretch/>
        </p:blipFill>
        <p:spPr>
          <a:xfrm>
            <a:off x="-2573" y="10"/>
            <a:ext cx="4811317" cy="6857988"/>
          </a:xfrm>
          <a:custGeom>
            <a:avLst/>
            <a:gdLst/>
            <a:ahLst/>
            <a:cxnLst/>
            <a:rect l="l" t="t" r="r" b="b"/>
            <a:pathLst>
              <a:path w="4811317" h="6857998">
                <a:moveTo>
                  <a:pt x="0" y="0"/>
                </a:moveTo>
                <a:lnTo>
                  <a:pt x="4811317" y="0"/>
                </a:lnTo>
                <a:lnTo>
                  <a:pt x="2712446" y="6857998"/>
                </a:lnTo>
                <a:lnTo>
                  <a:pt x="0" y="6857998"/>
                </a:lnTo>
                <a:close/>
              </a:path>
            </a:pathLst>
          </a:cu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26FE4BA-3BD1-4AB3-A3EB-39FF16D96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418764" y="0"/>
            <a:ext cx="815637" cy="685734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BD85EF3-E980-4EF9-BF91-C0540D302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  <a:endCxn id="15" idx="2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468380"/>
            <a:ext cx="6096000" cy="138961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B4A4EB35-2C19-0652-467E-D21E278F1F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9397" y="4741284"/>
            <a:ext cx="2009237" cy="159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8941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ED39802-79DF-712B-3583-D7835332B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Religions and Cultures Subject Guides</a:t>
            </a:r>
            <a:endParaRPr lang="en-CA" dirty="0"/>
          </a:p>
        </p:txBody>
      </p:sp>
      <p:grpSp>
        <p:nvGrpSpPr>
          <p:cNvPr id="8" name="Group 7" descr="Screen capture showcasing the Religions and Cultures Subject Guide webpage on the Concordia Library website. ">
            <a:extLst>
              <a:ext uri="{FF2B5EF4-FFF2-40B4-BE49-F238E27FC236}">
                <a16:creationId xmlns:a16="http://schemas.microsoft.com/office/drawing/2014/main" id="{EFA2E628-E377-1071-25B1-61B04D6A0F35}"/>
              </a:ext>
            </a:extLst>
          </p:cNvPr>
          <p:cNvGrpSpPr/>
          <p:nvPr/>
        </p:nvGrpSpPr>
        <p:grpSpPr>
          <a:xfrm>
            <a:off x="503365" y="0"/>
            <a:ext cx="11430366" cy="6858000"/>
            <a:chOff x="503365" y="0"/>
            <a:chExt cx="11430366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CA1D961-8984-B409-404D-5C2258DD42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365" y="0"/>
              <a:ext cx="11430366" cy="6858000"/>
            </a:xfrm>
            <a:prstGeom prst="rect">
              <a:avLst/>
            </a:prstGeom>
          </p:spPr>
        </p:pic>
        <p:pic>
          <p:nvPicPr>
            <p:cNvPr id="6" name="Picture 5" descr="Concordia Library Website - Religions and Cultures Subject guide">
              <a:extLst>
                <a:ext uri="{FF2B5EF4-FFF2-40B4-BE49-F238E27FC236}">
                  <a16:creationId xmlns:a16="http://schemas.microsoft.com/office/drawing/2014/main" id="{7BED924A-DE4D-2786-8471-BDED37A253A8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12" r="6240"/>
            <a:stretch/>
          </p:blipFill>
          <p:spPr>
            <a:xfrm>
              <a:off x="2392822" y="865388"/>
              <a:ext cx="7639941" cy="4791171"/>
            </a:xfrm>
            <a:prstGeom prst="rect">
              <a:avLst/>
            </a:prstGeom>
          </p:spPr>
        </p:pic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43AC4DA0-1150-A8B0-2F46-49ED4A761A18}"/>
              </a:ext>
            </a:extLst>
          </p:cNvPr>
          <p:cNvSpPr txBox="1">
            <a:spLocks/>
          </p:cNvSpPr>
          <p:nvPr/>
        </p:nvSpPr>
        <p:spPr>
          <a:xfrm>
            <a:off x="1" y="6120483"/>
            <a:ext cx="12192000" cy="4770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500" dirty="0"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concordia.ca/library/guides/religion.html</a:t>
            </a:r>
            <a:endParaRPr lang="en-CA" sz="2500" dirty="0"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10" name="Oval 9" descr="bubble highlighting information on webpage. Contact information for:&#10;Ethel Gamache, Subject Librarian&#10;Phone number: 514-848-2424 ext. 7742&#10;ethel.gamache@concordia.ca&#10;Office location: LB-505-07&#10;Webster Library&#10;1400 de Maisonneuve Blvd. W.">
            <a:extLst>
              <a:ext uri="{FF2B5EF4-FFF2-40B4-BE49-F238E27FC236}">
                <a16:creationId xmlns:a16="http://schemas.microsoft.com/office/drawing/2014/main" id="{AF6EF860-85C7-EDEE-716B-17EE51243B0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8396243" y="1093861"/>
            <a:ext cx="3273040" cy="3273040"/>
          </a:xfrm>
          <a:prstGeom prst="ellipse">
            <a:avLst/>
          </a:prstGeom>
          <a:blipFill>
            <a:blip r:embed="rId4"/>
            <a:stretch>
              <a:fillRect l="-312965" t="-68788" r="-167779" b="-161180"/>
            </a:stretch>
          </a:blipFill>
          <a:ln w="412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3014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0 L 3.95833E-6 -0.037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ED39802-79DF-712B-3583-D7835332B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Religions and Cultures Subject Guides</a:t>
            </a: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A1D961-8984-B409-404D-5C2258DD42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17" y="-133815"/>
            <a:ext cx="11430366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3AC4DA0-1150-A8B0-2F46-49ED4A761A18}"/>
              </a:ext>
            </a:extLst>
          </p:cNvPr>
          <p:cNvSpPr txBox="1">
            <a:spLocks/>
          </p:cNvSpPr>
          <p:nvPr/>
        </p:nvSpPr>
        <p:spPr>
          <a:xfrm>
            <a:off x="1" y="6120483"/>
            <a:ext cx="12192000" cy="4770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500" dirty="0"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concordia.ca/library/guides/art-history/artimages.html</a:t>
            </a:r>
            <a:endParaRPr lang="en-CA" sz="2500" dirty="0"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164EDC-E078-3BCD-4488-08D107DA9C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5556" y="708301"/>
            <a:ext cx="7660888" cy="498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120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2096EABF-579F-4307-8952-04905085F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55415A-9E4A-1DDC-5245-A6D846B9DC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6" r="-1" b="-1"/>
          <a:stretch/>
        </p:blipFill>
        <p:spPr>
          <a:xfrm>
            <a:off x="-33559" y="-3643"/>
            <a:ext cx="12225558" cy="6861643"/>
          </a:xfrm>
          <a:prstGeom prst="rect">
            <a:avLst/>
          </a:prstGeom>
        </p:spPr>
      </p:pic>
      <p:sp>
        <p:nvSpPr>
          <p:cNvPr id="46" name="Rectangle 23">
            <a:extLst>
              <a:ext uri="{FF2B5EF4-FFF2-40B4-BE49-F238E27FC236}">
                <a16:creationId xmlns:a16="http://schemas.microsoft.com/office/drawing/2014/main" id="{233D9D3E-2FB8-42AA-B5E5-1EAB4DA920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3556" y="-14280"/>
            <a:ext cx="4615080" cy="6872278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2240216 w 5664007"/>
              <a:gd name="connsiteY0" fmla="*/ 0 h 6857998"/>
              <a:gd name="connsiteX1" fmla="*/ 5664007 w 5664007"/>
              <a:gd name="connsiteY1" fmla="*/ 0 h 6857998"/>
              <a:gd name="connsiteX2" fmla="*/ 5664007 w 5664007"/>
              <a:gd name="connsiteY2" fmla="*/ 6857998 h 6857998"/>
              <a:gd name="connsiteX3" fmla="*/ 0 w 5664007"/>
              <a:gd name="connsiteY3" fmla="*/ 6846045 h 6857998"/>
              <a:gd name="connsiteX4" fmla="*/ 2240216 w 5664007"/>
              <a:gd name="connsiteY4" fmla="*/ 0 h 6857998"/>
              <a:gd name="connsiteX0" fmla="*/ 2170935 w 5594726"/>
              <a:gd name="connsiteY0" fmla="*/ 0 h 6865085"/>
              <a:gd name="connsiteX1" fmla="*/ 5594726 w 5594726"/>
              <a:gd name="connsiteY1" fmla="*/ 0 h 6865085"/>
              <a:gd name="connsiteX2" fmla="*/ 5594726 w 5594726"/>
              <a:gd name="connsiteY2" fmla="*/ 6857998 h 6865085"/>
              <a:gd name="connsiteX3" fmla="*/ 0 w 5594726"/>
              <a:gd name="connsiteY3" fmla="*/ 6865085 h 6865085"/>
              <a:gd name="connsiteX4" fmla="*/ 2170935 w 5594726"/>
              <a:gd name="connsiteY4" fmla="*/ 0 h 6865085"/>
              <a:gd name="connsiteX0" fmla="*/ 2170935 w 5594726"/>
              <a:gd name="connsiteY0" fmla="*/ 0 h 6868625"/>
              <a:gd name="connsiteX1" fmla="*/ 5594726 w 5594726"/>
              <a:gd name="connsiteY1" fmla="*/ 0 h 6868625"/>
              <a:gd name="connsiteX2" fmla="*/ 5594726 w 5594726"/>
              <a:gd name="connsiteY2" fmla="*/ 6868625 h 6868625"/>
              <a:gd name="connsiteX3" fmla="*/ 0 w 5594726"/>
              <a:gd name="connsiteY3" fmla="*/ 6865085 h 6868625"/>
              <a:gd name="connsiteX4" fmla="*/ 2170935 w 5594726"/>
              <a:gd name="connsiteY4" fmla="*/ 0 h 686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94726" h="6868625">
                <a:moveTo>
                  <a:pt x="2170935" y="0"/>
                </a:moveTo>
                <a:lnTo>
                  <a:pt x="5594726" y="0"/>
                </a:lnTo>
                <a:lnTo>
                  <a:pt x="5594726" y="6868625"/>
                </a:lnTo>
                <a:lnTo>
                  <a:pt x="0" y="6865085"/>
                </a:lnTo>
                <a:lnTo>
                  <a:pt x="2170935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E15608-7008-736D-6AF5-DE20FCDC8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399" y="1040003"/>
            <a:ext cx="3281149" cy="315015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100" b="1" i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Using Sofia and Interlibrary loans</a:t>
            </a:r>
            <a:br>
              <a:rPr lang="en-US" sz="3100" i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en-US" sz="3100" i="1" kern="1200" cap="all" baseline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8EE3BA-42F7-7085-0E70-3B8FEBB4C9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2732" y="4240404"/>
            <a:ext cx="2454227" cy="1577592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20000"/>
              </a:lnSpc>
            </a:pPr>
            <a:endParaRPr lang="en-US" sz="1600" b="1" cap="all" spc="300">
              <a:solidFill>
                <a:schemeClr val="tx2"/>
              </a:solidFill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69FBE6D3-8499-4BE7-8C12-1BA9F0150E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-33558" y="0"/>
            <a:ext cx="6705601" cy="80962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35C1B90-3208-4854-BFDE-310A02639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3514060" y="1"/>
            <a:ext cx="510363" cy="685799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BFB20B9B-B58D-4A05-87A2-6F8C78BD7C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602477" y="365123"/>
            <a:ext cx="589522" cy="6492877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18CC7CE6-73AD-436F-BC95-066CC95065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9340702" y="-10737"/>
            <a:ext cx="2851297" cy="168004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0192C383-6990-4C74-A5FF-EAB4A1EA2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33557" y="6045958"/>
            <a:ext cx="6876857" cy="81204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78178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C118240-42B6-10A7-7D32-BEB00A6CB1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31" y="468352"/>
            <a:ext cx="1143036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EACA7A-12FB-1C7A-CDA4-978E4ED6D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144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Advanced search in Sofia</a:t>
            </a:r>
            <a:endParaRPr lang="en-CA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47ED4E-8F6E-39AD-4140-A7B45C4515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4059" y="1334707"/>
            <a:ext cx="7683190" cy="478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313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C118240-42B6-10A7-7D32-BEB00A6CB1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73" y="471251"/>
            <a:ext cx="11430366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E0D503B-1817-35A5-94B0-D91FCC12EF76}"/>
              </a:ext>
            </a:extLst>
          </p:cNvPr>
          <p:cNvSpPr txBox="1">
            <a:spLocks/>
          </p:cNvSpPr>
          <p:nvPr/>
        </p:nvSpPr>
        <p:spPr>
          <a:xfrm>
            <a:off x="0" y="4702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>
                <a:latin typeface="Segoe UI Light" panose="020B0502040204020203" pitchFamily="34" charset="0"/>
                <a:cs typeface="Segoe UI Light" panose="020B0502040204020203" pitchFamily="34" charset="0"/>
              </a:rPr>
              <a:t>Advanced search in Sofia</a:t>
            </a:r>
            <a:endParaRPr lang="en-CA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DC4FC8-2069-C155-782F-F411B5A70F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4861" y="1330265"/>
            <a:ext cx="7683189" cy="481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699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18FBF3-8FAC-7E6D-4A7F-2E0500D75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930" y="0"/>
            <a:ext cx="101647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1190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82EBDF3-DB98-84F4-A5EE-7541B047E7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016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12A53B-5AD2-4883-8E2E-E4838E2AB7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2001" y="0"/>
            <a:ext cx="13716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B500AB5-E7ED-063A-5F65-A8C91E30B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66218"/>
            <a:ext cx="12192000" cy="1325563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4000" dirty="0">
                <a:solidFill>
                  <a:srgbClr val="D6A635"/>
                </a:solidFill>
                <a:latin typeface="Gill Sans Nova" panose="020B0602020104020203" pitchFamily="34" charset="0"/>
              </a:rPr>
              <a:t>USING INTERLIBRARY LOANS</a:t>
            </a:r>
            <a:br>
              <a:rPr lang="en-US" sz="4000" dirty="0">
                <a:solidFill>
                  <a:srgbClr val="D6A635"/>
                </a:solidFill>
                <a:latin typeface="Gill Sans Nova" panose="020B0602020104020203" pitchFamily="34" charset="0"/>
              </a:rPr>
            </a:br>
            <a:r>
              <a:rPr lang="en-US" sz="4000" dirty="0">
                <a:solidFill>
                  <a:srgbClr val="D6A635"/>
                </a:solidFill>
                <a:latin typeface="Gill Sans Nova" panose="020B0602020104020203" pitchFamily="34" charset="0"/>
              </a:rPr>
              <a:t>WITHIN SOFIA</a:t>
            </a:r>
            <a:endParaRPr lang="en-CA" sz="4000" dirty="0">
              <a:solidFill>
                <a:srgbClr val="D6A635"/>
              </a:solidFill>
              <a:latin typeface="Gill Sans Nova" panose="020B06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554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FEBE87-C450-ABE1-D8FD-C6ADC0291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9939" b="-19642"/>
          <a:stretch/>
        </p:blipFill>
        <p:spPr>
          <a:xfrm>
            <a:off x="0" y="-27844"/>
            <a:ext cx="5250730" cy="83498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536A66-0654-8A0F-6322-7E456BA41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800" y="2766218"/>
            <a:ext cx="4039050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Gill Sans Nova Light" panose="020B0402020204020203" pitchFamily="34" charset="0"/>
              </a:rPr>
              <a:t>What is the new interlibrary loans (ILL) service?</a:t>
            </a:r>
            <a:endParaRPr lang="en-CA" dirty="0">
              <a:latin typeface="Gill Sans Nova Light" panose="020B040202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A13FD5-F351-8DB6-F4D5-9430F5405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5491" y="2577026"/>
            <a:ext cx="4966709" cy="220007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b="1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ILL requests are made directly in the Sofia Discovery tool:</a:t>
            </a:r>
            <a:endParaRPr lang="en-CA" sz="2000" b="1" dirty="0">
              <a:latin typeface="Segoe UI" panose="020B0502040204020203" pitchFamily="34" charset="0"/>
              <a:ea typeface="ＭＳ Ｐゴシック"/>
              <a:cs typeface="Segoe UI" panose="020B0502040204020203" pitchFamily="34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“Request via Interlibrary Loan” button </a:t>
            </a:r>
            <a:endParaRPr lang="en-CA" sz="1800" dirty="0">
              <a:latin typeface="Segoe UI" panose="020B0502040204020203" pitchFamily="34" charset="0"/>
              <a:ea typeface="ＭＳ Ｐゴシック"/>
              <a:cs typeface="Segoe UI" panose="020B0502040204020203" pitchFamily="34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Form available under the “Requests” tab in "My Account".</a:t>
            </a:r>
          </a:p>
        </p:txBody>
      </p:sp>
    </p:spTree>
    <p:extLst>
      <p:ext uri="{BB962C8B-B14F-4D97-AF65-F5344CB8AC3E}">
        <p14:creationId xmlns:p14="http://schemas.microsoft.com/office/powerpoint/2010/main" val="85394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FEBE87-C450-ABE1-D8FD-C6ADC0291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9939" b="-19642"/>
          <a:stretch/>
        </p:blipFill>
        <p:spPr>
          <a:xfrm>
            <a:off x="0" y="-27844"/>
            <a:ext cx="5250730" cy="83498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536A66-0654-8A0F-6322-7E456BA41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800" y="2766218"/>
            <a:ext cx="4039050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Gill Sans Nova Light" panose="020B0402020204020203" pitchFamily="34" charset="0"/>
              </a:rPr>
              <a:t>Concordia article/chapter scan &amp; deliver service</a:t>
            </a:r>
            <a:endParaRPr lang="en-CA" dirty="0">
              <a:latin typeface="Gill Sans Nova Light" panose="020B040202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A13FD5-F351-8DB6-F4D5-9430F5405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5491" y="2243740"/>
            <a:ext cx="4966709" cy="220007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Book chapter and journal article scans from Concordia’s print collection can now be requested and tracked in Sofia. </a:t>
            </a:r>
          </a:p>
          <a:p>
            <a:pPr>
              <a:lnSpc>
                <a:spcPct val="150000"/>
              </a:lnSpc>
            </a:pPr>
            <a:endParaRPr lang="en-US" sz="1800" dirty="0">
              <a:latin typeface="Segoe UI" panose="020B0502040204020203" pitchFamily="34" charset="0"/>
              <a:ea typeface="ＭＳ Ｐゴシック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Look for the “</a:t>
            </a:r>
            <a:r>
              <a:rPr lang="en-US" sz="1800" b="1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Chapter Scan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” button in the Access Options panel.</a:t>
            </a:r>
          </a:p>
        </p:txBody>
      </p:sp>
    </p:spTree>
    <p:extLst>
      <p:ext uri="{BB962C8B-B14F-4D97-AF65-F5344CB8AC3E}">
        <p14:creationId xmlns:p14="http://schemas.microsoft.com/office/powerpoint/2010/main" val="3066859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1FA1795-850B-8E47-305E-B72749152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016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91584E-0056-5920-8C42-409AD854A2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2001" y="0"/>
            <a:ext cx="13716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EE5CB52-BE5B-5450-62A6-A89326AAB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12862"/>
            <a:ext cx="10515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2000" kern="0" spc="300" dirty="0">
                <a:solidFill>
                  <a:schemeClr val="bg1"/>
                </a:solidFill>
                <a:latin typeface="Gill Sans Nova" panose="020B0602020104020203" pitchFamily="34" charset="0"/>
              </a:rPr>
              <a:t>REQUEST A BOOK</a:t>
            </a:r>
            <a:br>
              <a:rPr lang="en-US" kern="0" dirty="0">
                <a:solidFill>
                  <a:srgbClr val="782336"/>
                </a:solidFill>
                <a:latin typeface="Gill Sans Nova" panose="020B0602020104020203" pitchFamily="34" charset="0"/>
              </a:rPr>
            </a:br>
            <a:r>
              <a:rPr lang="en-US" kern="0" dirty="0">
                <a:solidFill>
                  <a:srgbClr val="D6A635"/>
                </a:solidFill>
                <a:latin typeface="Gill Sans Nova" panose="020B0602020104020203" pitchFamily="34" charset="0"/>
              </a:rPr>
              <a:t>VIA INTERLIBRARY LOAN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4135EDF-C153-3380-8942-FA3F2A2943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131105" y="2478794"/>
            <a:ext cx="1702107" cy="521271"/>
            <a:chOff x="5131105" y="2126255"/>
            <a:chExt cx="1702107" cy="52127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FF9DA32-19C0-871A-AEB5-184BB28CB80D}"/>
                </a:ext>
              </a:extLst>
            </p:cNvPr>
            <p:cNvSpPr txBox="1"/>
            <p:nvPr/>
          </p:nvSpPr>
          <p:spPr>
            <a:xfrm>
              <a:off x="5131105" y="2210355"/>
              <a:ext cx="170210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D6A635"/>
                  </a:solidFill>
                  <a:latin typeface="Gill Sans Nova" panose="020B0602020104020203" pitchFamily="34" charset="0"/>
                  <a:cs typeface="Segoe UI" panose="020B0502040204020203" pitchFamily="34" charset="0"/>
                </a:rPr>
                <a:t>EXAMPLE</a:t>
              </a:r>
              <a:endParaRPr lang="en-CA" sz="2000" dirty="0">
                <a:solidFill>
                  <a:srgbClr val="D6A635"/>
                </a:solidFill>
                <a:latin typeface="Gill Sans Nova" panose="020B06020201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0DC24F9-66F5-9990-5E74-850F53510696}"/>
                </a:ext>
              </a:extLst>
            </p:cNvPr>
            <p:cNvSpPr/>
            <p:nvPr/>
          </p:nvSpPr>
          <p:spPr>
            <a:xfrm>
              <a:off x="5221995" y="2126255"/>
              <a:ext cx="1487277" cy="521271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246033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FFCD27-DAC5-1318-FD10-1738FAA751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8036" y="615175"/>
            <a:ext cx="10355928" cy="823912"/>
          </a:xfrm>
        </p:spPr>
        <p:txBody>
          <a:bodyPr/>
          <a:lstStyle/>
          <a:p>
            <a:r>
              <a:rPr lang="fr-CA" dirty="0"/>
              <a:t>Plan</a:t>
            </a:r>
            <a:endParaRPr lang="en-CA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FE5720-E7BA-48CC-9EFA-B9CA8B9374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010093" y="1686367"/>
            <a:ext cx="10355928" cy="3684588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CA" sz="1800" b="1" dirty="0">
                <a:latin typeface="Segoe UI" panose="020B0502040204020203" pitchFamily="34" charset="0"/>
                <a:cs typeface="Segoe UI" panose="020B0502040204020203" pitchFamily="34" charset="0"/>
              </a:rPr>
              <a:t>Search strategies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CA" sz="1800" b="1" dirty="0">
                <a:latin typeface="Segoe UI" panose="020B0502040204020203" pitchFamily="34" charset="0"/>
                <a:cs typeface="Segoe UI" panose="020B0502040204020203" pitchFamily="34" charset="0"/>
              </a:rPr>
              <a:t>How to find and access resources</a:t>
            </a:r>
          </a:p>
          <a:p>
            <a:pPr lvl="1">
              <a:lnSpc>
                <a:spcPct val="150000"/>
              </a:lnSpc>
            </a:pPr>
            <a:r>
              <a:rPr lang="en-CA" sz="1800" dirty="0">
                <a:latin typeface="Segoe UI" panose="020B0502040204020203" pitchFamily="34" charset="0"/>
                <a:cs typeface="Segoe UI" panose="020B0502040204020203" pitchFamily="34" charset="0"/>
              </a:rPr>
              <a:t>Introduction to the Library website &amp; subject guides</a:t>
            </a:r>
          </a:p>
          <a:p>
            <a:pPr lvl="1">
              <a:lnSpc>
                <a:spcPct val="150000"/>
              </a:lnSpc>
            </a:pPr>
            <a:r>
              <a:rPr lang="en-CA" sz="1800" dirty="0">
                <a:latin typeface="Segoe UI" panose="020B0502040204020203" pitchFamily="34" charset="0"/>
                <a:cs typeface="Segoe UI" panose="020B0502040204020203" pitchFamily="34" charset="0"/>
              </a:rPr>
              <a:t>Using Sofia and Interlibrary loans</a:t>
            </a:r>
          </a:p>
          <a:p>
            <a:pPr lvl="1">
              <a:lnSpc>
                <a:spcPct val="150000"/>
              </a:lnSpc>
            </a:pPr>
            <a:r>
              <a:rPr lang="en-CA" sz="1800" dirty="0">
                <a:latin typeface="Segoe UI" panose="020B0502040204020203" pitchFamily="34" charset="0"/>
                <a:cs typeface="Segoe UI" panose="020B0502040204020203" pitchFamily="34" charset="0"/>
              </a:rPr>
              <a:t>Using the database Academic Search Complete to find academic articles</a:t>
            </a:r>
          </a:p>
          <a:p>
            <a:pPr lvl="1">
              <a:lnSpc>
                <a:spcPct val="150000"/>
              </a:lnSpc>
            </a:pPr>
            <a:r>
              <a:rPr lang="en-CA" sz="1800" dirty="0">
                <a:latin typeface="Segoe UI" panose="020B0502040204020203" pitchFamily="34" charset="0"/>
                <a:cs typeface="Segoe UI" panose="020B0502040204020203" pitchFamily="34" charset="0"/>
              </a:rPr>
              <a:t>Using </a:t>
            </a:r>
            <a:r>
              <a:rPr lang="en-CA" sz="1800" dirty="0" err="1">
                <a:latin typeface="Segoe UI" panose="020B0502040204020203" pitchFamily="34" charset="0"/>
                <a:cs typeface="Segoe UI" panose="020B0502040204020203" pitchFamily="34" charset="0"/>
              </a:rPr>
              <a:t>Artstor</a:t>
            </a:r>
            <a:r>
              <a:rPr lang="en-CA" sz="1800" dirty="0">
                <a:latin typeface="Segoe UI" panose="020B0502040204020203" pitchFamily="34" charset="0"/>
                <a:cs typeface="Segoe UI" panose="020B0502040204020203" pitchFamily="34" charset="0"/>
              </a:rPr>
              <a:t> to find images</a:t>
            </a:r>
          </a:p>
          <a:p>
            <a:pPr marL="0" lvl="1" indent="0">
              <a:lnSpc>
                <a:spcPct val="150000"/>
              </a:lnSpc>
              <a:spcBef>
                <a:spcPts val="1000"/>
              </a:spcBef>
              <a:buNone/>
            </a:pPr>
            <a:r>
              <a:rPr lang="en-CA" sz="1800" b="1" dirty="0">
                <a:latin typeface="Segoe UI" panose="020B0502040204020203" pitchFamily="34" charset="0"/>
                <a:cs typeface="Segoe UI" panose="020B0502040204020203" pitchFamily="34" charset="0"/>
              </a:rPr>
              <a:t>3.  Evaluating and citing sources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309605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oncordia Library Sofia Discovery Tool record for print book titled, &quot; God Human, Animal, Machine&quot;">
            <a:extLst>
              <a:ext uri="{FF2B5EF4-FFF2-40B4-BE49-F238E27FC236}">
                <a16:creationId xmlns:a16="http://schemas.microsoft.com/office/drawing/2014/main" id="{4FDBD679-92A8-254C-E5A8-4E1756D5CF1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" r="2880"/>
          <a:stretch/>
        </p:blipFill>
        <p:spPr>
          <a:xfrm>
            <a:off x="2405103" y="1160288"/>
            <a:ext cx="7622561" cy="4502843"/>
          </a:xfrm>
          <a:prstGeom prst="rect">
            <a:avLst/>
          </a:prstGeom>
        </p:spPr>
      </p:pic>
      <p:pic>
        <p:nvPicPr>
          <p:cNvPr id="10" name="Picture 9" descr="Interlibrary Loan Request form">
            <a:extLst>
              <a:ext uri="{FF2B5EF4-FFF2-40B4-BE49-F238E27FC236}">
                <a16:creationId xmlns:a16="http://schemas.microsoft.com/office/drawing/2014/main" id="{791C82CA-45D8-C188-28C0-BC11A7D7A5C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9" t="12952" r="35538" b="18123"/>
          <a:stretch/>
        </p:blipFill>
        <p:spPr>
          <a:xfrm>
            <a:off x="2533006" y="1054768"/>
            <a:ext cx="7372286" cy="989370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F8BD87D-2FE4-B3C7-26BB-65F7B532730D}"/>
              </a:ext>
            </a:extLst>
          </p:cNvPr>
          <p:cNvSpPr/>
          <p:nvPr/>
        </p:nvSpPr>
        <p:spPr>
          <a:xfrm>
            <a:off x="1993900" y="6057900"/>
            <a:ext cx="8775700" cy="80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EC38FA-E926-FF18-266D-9B356EDF7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Sofia Discovery Tool request via Interlibrary loan</a:t>
            </a:r>
            <a:endParaRPr lang="en-CA" dirty="0"/>
          </a:p>
        </p:txBody>
      </p:sp>
      <p:sp>
        <p:nvSpPr>
          <p:cNvPr id="17" name="Freeform: Shape 16" hidden="1">
            <a:extLst>
              <a:ext uri="{FF2B5EF4-FFF2-40B4-BE49-F238E27FC236}">
                <a16:creationId xmlns:a16="http://schemas.microsoft.com/office/drawing/2014/main" id="{9EFDA04F-41F1-C69A-9E87-3D92CB1318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0" y="-34580"/>
            <a:ext cx="12192000" cy="6742878"/>
          </a:xfrm>
          <a:custGeom>
            <a:avLst/>
            <a:gdLst>
              <a:gd name="connsiteX0" fmla="*/ 2412788 w 12192000"/>
              <a:gd name="connsiteY0" fmla="*/ 2166623 h 6892581"/>
              <a:gd name="connsiteX1" fmla="*/ 2412788 w 12192000"/>
              <a:gd name="connsiteY1" fmla="*/ 5697712 h 6892581"/>
              <a:gd name="connsiteX2" fmla="*/ 10027664 w 12192000"/>
              <a:gd name="connsiteY2" fmla="*/ 5697712 h 6892581"/>
              <a:gd name="connsiteX3" fmla="*/ 10027664 w 12192000"/>
              <a:gd name="connsiteY3" fmla="*/ 2166623 h 6892581"/>
              <a:gd name="connsiteX4" fmla="*/ 0 w 12192000"/>
              <a:gd name="connsiteY4" fmla="*/ 0 h 6892581"/>
              <a:gd name="connsiteX5" fmla="*/ 12192000 w 12192000"/>
              <a:gd name="connsiteY5" fmla="*/ 0 h 6892581"/>
              <a:gd name="connsiteX6" fmla="*/ 12192000 w 12192000"/>
              <a:gd name="connsiteY6" fmla="*/ 6892581 h 6892581"/>
              <a:gd name="connsiteX7" fmla="*/ 0 w 12192000"/>
              <a:gd name="connsiteY7" fmla="*/ 6892581 h 6892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92581">
                <a:moveTo>
                  <a:pt x="2412788" y="2166623"/>
                </a:moveTo>
                <a:lnTo>
                  <a:pt x="2412788" y="5697712"/>
                </a:lnTo>
                <a:lnTo>
                  <a:pt x="10027664" y="5697712"/>
                </a:lnTo>
                <a:lnTo>
                  <a:pt x="10027664" y="216662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92581"/>
                </a:lnTo>
                <a:lnTo>
                  <a:pt x="0" y="689258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E14053-5F7F-BF5E-D516-5954AA11C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35760" y="0"/>
            <a:ext cx="9367520" cy="8083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Rectangle 3" descr="Red square highlighting the &quot;Request via Interlibrary Loan&quot; button on the Concordia Library Sofia Discovery Tool">
            <a:extLst>
              <a:ext uri="{FF2B5EF4-FFF2-40B4-BE49-F238E27FC236}">
                <a16:creationId xmlns:a16="http://schemas.microsoft.com/office/drawing/2014/main" id="{4EEFC51C-3B9C-4A55-B109-AAC8D05644F8}"/>
              </a:ext>
            </a:extLst>
          </p:cNvPr>
          <p:cNvSpPr>
            <a:spLocks/>
          </p:cNvSpPr>
          <p:nvPr/>
        </p:nvSpPr>
        <p:spPr>
          <a:xfrm>
            <a:off x="8200151" y="2720220"/>
            <a:ext cx="1579061" cy="3489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/>
          </a:p>
        </p:txBody>
      </p:sp>
      <p:sp>
        <p:nvSpPr>
          <p:cNvPr id="3" name="Arrow: Left 2" descr="Yellow arrow highlighting the dropdown menu for pickup location  on the Concordia Library Sofia Discovery Tool">
            <a:extLst>
              <a:ext uri="{FF2B5EF4-FFF2-40B4-BE49-F238E27FC236}">
                <a16:creationId xmlns:a16="http://schemas.microsoft.com/office/drawing/2014/main" id="{852992C9-C42E-25B3-2E96-99CBB85CE35E}"/>
              </a:ext>
            </a:extLst>
          </p:cNvPr>
          <p:cNvSpPr/>
          <p:nvPr/>
        </p:nvSpPr>
        <p:spPr>
          <a:xfrm>
            <a:off x="8837784" y="1968661"/>
            <a:ext cx="900932" cy="342831"/>
          </a:xfrm>
          <a:prstGeom prst="leftArrow">
            <a:avLst/>
          </a:prstGeom>
          <a:solidFill>
            <a:srgbClr val="D6A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5" name="Arrow: Left 4" descr="Yellow arrow highlighting the &quot;submit request&quot; button on the request an interlibrary loan form on the Concordia Library Sofia Discovery Tool">
            <a:extLst>
              <a:ext uri="{FF2B5EF4-FFF2-40B4-BE49-F238E27FC236}">
                <a16:creationId xmlns:a16="http://schemas.microsoft.com/office/drawing/2014/main" id="{E3C4D208-0231-DBAE-6542-C63CC23F5C4D}"/>
              </a:ext>
            </a:extLst>
          </p:cNvPr>
          <p:cNvSpPr/>
          <p:nvPr/>
        </p:nvSpPr>
        <p:spPr>
          <a:xfrm rot="19725146">
            <a:off x="3291422" y="4601980"/>
            <a:ext cx="900932" cy="342831"/>
          </a:xfrm>
          <a:prstGeom prst="leftArrow">
            <a:avLst/>
          </a:prstGeom>
          <a:solidFill>
            <a:srgbClr val="D6A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A3F1C9-5AD7-5245-CAD4-E2D23E068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365" y="0"/>
            <a:ext cx="114303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022E-16 L 3.75E-6 -0.77338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3" grpId="0" animBg="1"/>
      <p:bldP spid="3" grpId="1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71E7E0C-08BD-077C-2847-D89C5F5FE3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038554" y="730061"/>
            <a:ext cx="9258731" cy="5555061"/>
            <a:chOff x="1715220" y="0"/>
            <a:chExt cx="11430365" cy="6858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DA3F1C9-5AD7-5245-CAD4-E2D23E068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15220" y="0"/>
              <a:ext cx="11430365" cy="6858000"/>
            </a:xfrm>
            <a:prstGeom prst="rect">
              <a:avLst/>
            </a:prstGeom>
          </p:spPr>
        </p:pic>
        <p:pic>
          <p:nvPicPr>
            <p:cNvPr id="3" name="Picture 2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5C37D8E7-E017-C231-73D2-F6886BB9B0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43" r="15216" b="24527"/>
            <a:stretch/>
          </p:blipFill>
          <p:spPr>
            <a:xfrm>
              <a:off x="3593027" y="1039358"/>
              <a:ext cx="7650224" cy="4623774"/>
            </a:xfrm>
            <a:prstGeom prst="rect">
              <a:avLst/>
            </a:prstGeom>
          </p:spPr>
        </p:pic>
      </p:grpSp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4EEFC51C-3B9C-4A55-B109-AAC8D0564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200151" y="2720220"/>
            <a:ext cx="1579061" cy="3489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42304A8-AFF9-F8D5-DA77-46EEF0E3974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53451" y="1800148"/>
            <a:ext cx="3430873" cy="378565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 Light" panose="020B0402020204020203" pitchFamily="34" charset="0"/>
                <a:ea typeface="ＭＳ Ｐゴシック"/>
                <a:cs typeface="+mn-cs"/>
              </a:rPr>
              <a:t>Check the status of your request under the "Requests" tab.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Nova Light" panose="020B04020202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Nova Light" panose="020B040202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9957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FEBE87-C450-ABE1-D8FD-C6ADC0291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9939" b="-19642"/>
          <a:stretch/>
        </p:blipFill>
        <p:spPr>
          <a:xfrm>
            <a:off x="0" y="-27844"/>
            <a:ext cx="5250730" cy="83498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E11359-8279-8A41-14E2-697FC463A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660647"/>
            <a:ext cx="4525537" cy="1325563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000" dirty="0">
                <a:latin typeface="Gill Sans Nova Light" panose="020B0402020204020203" pitchFamily="34" charset="0"/>
              </a:rPr>
              <a:t>About</a:t>
            </a:r>
            <a:br>
              <a:rPr lang="en-US" sz="4000" dirty="0">
                <a:latin typeface="Gill Sans Nova Light" panose="020B0402020204020203" pitchFamily="34" charset="0"/>
              </a:rPr>
            </a:br>
            <a:r>
              <a:rPr lang="en-US" sz="4000" dirty="0">
                <a:latin typeface="Gill Sans Nova Light" panose="020B0402020204020203" pitchFamily="34" charset="0"/>
              </a:rPr>
              <a:t>Interlibrary loan </a:t>
            </a:r>
            <a:endParaRPr lang="en-CA" sz="4000" dirty="0">
              <a:latin typeface="Gill Sans Nova Light" panose="020B040202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A13FD5-F351-8DB6-F4D5-9430F5405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6506" y="1362391"/>
            <a:ext cx="4966709" cy="220007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You will receive email notifications when your ILL request is available for pickup or download. 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Physical items can be picked up at the Circulation/Loans desks at either Vanier or Webster Library. 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ILL requests can be borrowed for 30 days, with up to 4 automatic renewals, or until item is recalled.</a:t>
            </a:r>
          </a:p>
        </p:txBody>
      </p:sp>
    </p:spTree>
    <p:extLst>
      <p:ext uri="{BB962C8B-B14F-4D97-AF65-F5344CB8AC3E}">
        <p14:creationId xmlns:p14="http://schemas.microsoft.com/office/powerpoint/2010/main" val="2568673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1FA1795-850B-8E47-305E-B72749152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016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91584E-0056-5920-8C42-409AD854A2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2001" y="0"/>
            <a:ext cx="13716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EE5CB52-BE5B-5450-62A6-A89326AAB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12862"/>
            <a:ext cx="10515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2000" kern="0" spc="300" dirty="0">
                <a:solidFill>
                  <a:schemeClr val="bg1"/>
                </a:solidFill>
                <a:latin typeface="Gill Sans Nova" panose="020B0602020104020203" pitchFamily="34" charset="0"/>
              </a:rPr>
              <a:t>REQUEST A BOOK</a:t>
            </a:r>
            <a:br>
              <a:rPr lang="en-US" kern="0" dirty="0">
                <a:solidFill>
                  <a:srgbClr val="782336"/>
                </a:solidFill>
                <a:latin typeface="Gill Sans Nova" panose="020B0602020104020203" pitchFamily="34" charset="0"/>
              </a:rPr>
            </a:br>
            <a:r>
              <a:rPr lang="en-US" kern="0" dirty="0">
                <a:solidFill>
                  <a:srgbClr val="D6A635"/>
                </a:solidFill>
                <a:latin typeface="Gill Sans Nova" panose="020B0602020104020203" pitchFamily="34" charset="0"/>
              </a:rPr>
              <a:t>BLANK FORM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4135EDF-C153-3380-8942-FA3F2A2943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244947" y="2478794"/>
            <a:ext cx="1702107" cy="521271"/>
            <a:chOff x="5131105" y="2126255"/>
            <a:chExt cx="1702107" cy="52127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FF9DA32-19C0-871A-AEB5-184BB28CB80D}"/>
                </a:ext>
              </a:extLst>
            </p:cNvPr>
            <p:cNvSpPr txBox="1"/>
            <p:nvPr/>
          </p:nvSpPr>
          <p:spPr>
            <a:xfrm>
              <a:off x="5131105" y="2210355"/>
              <a:ext cx="170210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D6A635"/>
                  </a:solidFill>
                  <a:latin typeface="Gill Sans Nova" panose="020B0602020104020203" pitchFamily="34" charset="0"/>
                  <a:cs typeface="Segoe UI" panose="020B0502040204020203" pitchFamily="34" charset="0"/>
                </a:rPr>
                <a:t>EXAMPLE</a:t>
              </a:r>
              <a:endParaRPr lang="en-CA" sz="2000" dirty="0">
                <a:solidFill>
                  <a:srgbClr val="D6A635"/>
                </a:solidFill>
                <a:latin typeface="Gill Sans Nova" panose="020B06020201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0DC24F9-66F5-9990-5E74-850F53510696}"/>
                </a:ext>
              </a:extLst>
            </p:cNvPr>
            <p:cNvSpPr/>
            <p:nvPr/>
          </p:nvSpPr>
          <p:spPr>
            <a:xfrm>
              <a:off x="5221995" y="2126255"/>
              <a:ext cx="1487277" cy="521271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717716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FA913-E4C4-32BC-A222-41DD8891C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Create an Interlibrary Loan request</a:t>
            </a:r>
            <a:endParaRPr lang="en-CA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ACDBEF9-4498-50FA-CF3D-C69458A7C354}"/>
              </a:ext>
            </a:extLst>
          </p:cNvPr>
          <p:cNvSpPr txBox="1">
            <a:spLocks/>
          </p:cNvSpPr>
          <p:nvPr/>
        </p:nvSpPr>
        <p:spPr>
          <a:xfrm>
            <a:off x="1052434" y="1228927"/>
            <a:ext cx="4396896" cy="22000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0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Sign in to "My Account" and select "Requests".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0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Click on "Create request".</a:t>
            </a:r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Picture 4" descr="Concordia Library Website - Interlibrary Loan Request webpage. My Account dropdown menu.">
            <a:extLst>
              <a:ext uri="{FF2B5EF4-FFF2-40B4-BE49-F238E27FC236}">
                <a16:creationId xmlns:a16="http://schemas.microsoft.com/office/drawing/2014/main" id="{7552BBFB-2824-2A8E-B340-8B79DBE55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6012" y="687133"/>
            <a:ext cx="1464875" cy="34906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4" descr="Concordia Library Interlibrary Loan request page. Create a request button.">
            <a:extLst>
              <a:ext uri="{FF2B5EF4-FFF2-40B4-BE49-F238E27FC236}">
                <a16:creationId xmlns:a16="http://schemas.microsoft.com/office/drawing/2014/main" id="{337963F2-0AD0-D68C-8A39-AD4199BDD4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11160" b="709"/>
          <a:stretch/>
        </p:blipFill>
        <p:spPr>
          <a:xfrm>
            <a:off x="-11923" y="4424930"/>
            <a:ext cx="11744614" cy="2050011"/>
          </a:xfrm>
        </p:spPr>
      </p:pic>
      <p:sp>
        <p:nvSpPr>
          <p:cNvPr id="3" name="Rectangle 2" descr="red square highlighting various chat options on the Concordia Library website Ask a Librarian service. Chat options are:&#10;In-person&#10;Chat&#10;Phone&#10;Email&#10;Related services">
            <a:extLst>
              <a:ext uri="{FF2B5EF4-FFF2-40B4-BE49-F238E27FC236}">
                <a16:creationId xmlns:a16="http://schemas.microsoft.com/office/drawing/2014/main" id="{29C11415-307C-8FDC-7BF4-0F878558AC62}"/>
              </a:ext>
            </a:extLst>
          </p:cNvPr>
          <p:cNvSpPr>
            <a:spLocks/>
          </p:cNvSpPr>
          <p:nvPr/>
        </p:nvSpPr>
        <p:spPr>
          <a:xfrm>
            <a:off x="8329961" y="1537815"/>
            <a:ext cx="977387" cy="3489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/>
          </a:p>
        </p:txBody>
      </p:sp>
    </p:spTree>
    <p:extLst>
      <p:ext uri="{BB962C8B-B14F-4D97-AF65-F5344CB8AC3E}">
        <p14:creationId xmlns:p14="http://schemas.microsoft.com/office/powerpoint/2010/main" val="228856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C1B53-D801-4209-3AB4-53D3F0E51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Sofia Discovery Tool – request a book form</a:t>
            </a:r>
            <a:endParaRPr lang="en-CA" dirty="0"/>
          </a:p>
        </p:txBody>
      </p:sp>
      <p:grpSp>
        <p:nvGrpSpPr>
          <p:cNvPr id="37" name="Group 36" descr="Form to request an Interlibrary Loan Book using the Concordia Library Sofia Discovery Tool">
            <a:extLst>
              <a:ext uri="{FF2B5EF4-FFF2-40B4-BE49-F238E27FC236}">
                <a16:creationId xmlns:a16="http://schemas.microsoft.com/office/drawing/2014/main" id="{364DFC1F-B10D-9148-D1AF-F9DB1C48C51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533006" y="2081843"/>
            <a:ext cx="7380000" cy="10530802"/>
            <a:chOff x="2533006" y="2081843"/>
            <a:chExt cx="7380000" cy="10530802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90762B8-A8BF-9DC7-7349-730384A84448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2533006" y="2081843"/>
              <a:ext cx="7380000" cy="10530802"/>
              <a:chOff x="2533006" y="2081843"/>
              <a:chExt cx="7380000" cy="10530802"/>
            </a:xfrm>
          </p:grpSpPr>
          <p:pic>
            <p:nvPicPr>
              <p:cNvPr id="10" name="Picture 9" descr="Form to request an Interlibrary Loan Book using the Concordia Library Sofia Discovery Tool">
                <a:extLst>
                  <a:ext uri="{FF2B5EF4-FFF2-40B4-BE49-F238E27FC236}">
                    <a16:creationId xmlns:a16="http://schemas.microsoft.com/office/drawing/2014/main" id="{791C82CA-45D8-C188-28C0-BC11A7D7A5C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559" t="8744" r="35507" b="17941"/>
              <a:stretch/>
            </p:blipFill>
            <p:spPr>
              <a:xfrm>
                <a:off x="2533006" y="2081843"/>
                <a:ext cx="7380000" cy="10530802"/>
              </a:xfrm>
              <a:prstGeom prst="rect">
                <a:avLst/>
              </a:prstGeom>
            </p:spPr>
          </p:pic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11B9B1AC-3B4B-192B-A9F7-86FE882A7AC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812356" y="8682958"/>
                <a:ext cx="338098" cy="18441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>
                  <a:ln>
                    <a:solidFill>
                      <a:schemeClr val="bg1"/>
                    </a:solidFill>
                  </a:ln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96D9AAA7-3B22-32C6-D8E6-B6D71F8C2D4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223006" y="8682958"/>
                <a:ext cx="338098" cy="18441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>
                  <a:ln>
                    <a:solidFill>
                      <a:schemeClr val="bg1"/>
                    </a:solidFill>
                  </a:ln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569587B0-BBFE-2419-16FA-F7DCDA3DE1E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812356" y="10247041"/>
                <a:ext cx="945136" cy="18441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>
                  <a:ln>
                    <a:solidFill>
                      <a:schemeClr val="bg1"/>
                    </a:solidFill>
                  </a:ln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B5724B10-ACA2-3B30-F7D9-829780D1F0B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812356" y="9468565"/>
                <a:ext cx="945136" cy="18441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>
                  <a:ln>
                    <a:solidFill>
                      <a:schemeClr val="bg1"/>
                    </a:solidFill>
                  </a:ln>
                </a:endParaRPr>
              </a:p>
            </p:txBody>
          </p:sp>
        </p:grp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F39C5BA-2015-09CE-AB3A-1B09CB2C174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10463" y="9447901"/>
              <a:ext cx="1376585" cy="2050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ln>
                  <a:solidFill>
                    <a:schemeClr val="bg1"/>
                  </a:solidFill>
                </a:ln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C0CBA74-D25C-4D9D-BAFB-8621ECF22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85" y="-8091"/>
            <a:ext cx="12167999" cy="6844500"/>
          </a:xfrm>
          <a:prstGeom prst="rect">
            <a:avLst/>
          </a:prstGeom>
        </p:spPr>
      </p:pic>
      <p:sp>
        <p:nvSpPr>
          <p:cNvPr id="5" name="Arrow: Left 4" descr="Yellow arrow highlighting the dropdown menu for pickup location  on the Concordia Library Sofia Discovery Tool">
            <a:extLst>
              <a:ext uri="{FF2B5EF4-FFF2-40B4-BE49-F238E27FC236}">
                <a16:creationId xmlns:a16="http://schemas.microsoft.com/office/drawing/2014/main" id="{46BAEECE-83A8-07F1-6860-F313AD60EC8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837784" y="3612629"/>
            <a:ext cx="900932" cy="342831"/>
          </a:xfrm>
          <a:prstGeom prst="leftArrow">
            <a:avLst/>
          </a:prstGeom>
          <a:solidFill>
            <a:srgbClr val="D6A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6" name="Arrow: Left 25" descr="Yellow arrow highlighting the &quot;submit request&quot; button on the request an interlibrary loan form on the Concordia Library Sofia Discovery Tool">
            <a:extLst>
              <a:ext uri="{FF2B5EF4-FFF2-40B4-BE49-F238E27FC236}">
                <a16:creationId xmlns:a16="http://schemas.microsoft.com/office/drawing/2014/main" id="{E2DD3BD7-16F3-F194-B6A8-55539EB4044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9725146">
            <a:off x="3291422" y="4601980"/>
            <a:ext cx="900932" cy="342831"/>
          </a:xfrm>
          <a:prstGeom prst="leftArrow">
            <a:avLst/>
          </a:prstGeom>
          <a:solidFill>
            <a:srgbClr val="D6A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71D64F3-1FF1-C35A-7253-5A7BF2AD9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812356" y="9447901"/>
            <a:ext cx="945136" cy="1844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4" name="Rectangle 3" descr="red square highlighting various chat options on the Concordia Library website Ask a Librarian service. Chat options are:&#10;In-person&#10;Chat&#10;Phone&#10;Email&#10;Related services">
            <a:extLst>
              <a:ext uri="{FF2B5EF4-FFF2-40B4-BE49-F238E27FC236}">
                <a16:creationId xmlns:a16="http://schemas.microsoft.com/office/drawing/2014/main" id="{063BDD58-EC4D-1A22-6762-8E9F7A72819D}"/>
              </a:ext>
            </a:extLst>
          </p:cNvPr>
          <p:cNvSpPr>
            <a:spLocks/>
          </p:cNvSpPr>
          <p:nvPr/>
        </p:nvSpPr>
        <p:spPr>
          <a:xfrm>
            <a:off x="4404733" y="2713639"/>
            <a:ext cx="1148574" cy="4087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/>
          </a:p>
        </p:txBody>
      </p:sp>
    </p:spTree>
    <p:extLst>
      <p:ext uri="{BB962C8B-B14F-4D97-AF65-F5344CB8AC3E}">
        <p14:creationId xmlns:p14="http://schemas.microsoft.com/office/powerpoint/2010/main" val="295373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6 L 3.33333E-6 -1.0099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6" grpId="0" animBg="1"/>
      <p:bldP spid="4" grpId="0" animBg="1"/>
      <p:bldP spid="4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DA3F1C9-5AD7-5245-CAD4-E2D23E068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067" y="0"/>
            <a:ext cx="11430366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64199BC-F8FF-7ED4-1C62-2654E8F7142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53451" y="1874772"/>
            <a:ext cx="3297309" cy="317009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 Light" panose="020B0402020204020203" pitchFamily="34" charset="0"/>
                <a:ea typeface="ＭＳ Ｐゴシック"/>
                <a:cs typeface="+mn-cs"/>
              </a:rPr>
              <a:t>If you have any difficulty finding a document, reach out!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Nova Light" panose="020B04020202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Nova Light" panose="020B0402020204020203" pitchFamily="34" charset="0"/>
              <a:ea typeface="+mn-ea"/>
              <a:cs typeface="+mn-cs"/>
            </a:endParaRPr>
          </a:p>
        </p:txBody>
      </p:sp>
      <p:pic>
        <p:nvPicPr>
          <p:cNvPr id="9" name="Picture 8" descr="the Concordia Library website &quot;Ask a Librarian&quot; webpage.">
            <a:extLst>
              <a:ext uri="{FF2B5EF4-FFF2-40B4-BE49-F238E27FC236}">
                <a16:creationId xmlns:a16="http://schemas.microsoft.com/office/drawing/2014/main" id="{2624496A-163F-DBB7-8351-472733B5AC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3" r="3944"/>
          <a:stretch/>
        </p:blipFill>
        <p:spPr>
          <a:xfrm>
            <a:off x="4826068" y="861697"/>
            <a:ext cx="7622850" cy="4797698"/>
          </a:xfrm>
          <a:prstGeom prst="rect">
            <a:avLst/>
          </a:prstGeom>
        </p:spPr>
      </p:pic>
      <p:sp>
        <p:nvSpPr>
          <p:cNvPr id="15" name="Rectangle 14" descr="red square highlighting various chat options on the Concordia Library website Ask a Librarian service. Chat options are:&#10;In-person&#10;Chat&#10;Phone&#10;Email&#10;Related services">
            <a:extLst>
              <a:ext uri="{FF2B5EF4-FFF2-40B4-BE49-F238E27FC236}">
                <a16:creationId xmlns:a16="http://schemas.microsoft.com/office/drawing/2014/main" id="{DA967F94-4CE3-181E-D3A6-1C3AAB01B86C}"/>
              </a:ext>
            </a:extLst>
          </p:cNvPr>
          <p:cNvSpPr>
            <a:spLocks/>
          </p:cNvSpPr>
          <p:nvPr/>
        </p:nvSpPr>
        <p:spPr>
          <a:xfrm>
            <a:off x="6460108" y="2251493"/>
            <a:ext cx="2780332" cy="3489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/>
          </a:p>
        </p:txBody>
      </p:sp>
    </p:spTree>
    <p:extLst>
      <p:ext uri="{BB962C8B-B14F-4D97-AF65-F5344CB8AC3E}">
        <p14:creationId xmlns:p14="http://schemas.microsoft.com/office/powerpoint/2010/main" val="1179668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6E0D4398-84C2-41B8-BF30-3157F7B18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FC345A-4BA7-16DF-EBFB-0B519469A0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52" r="4814" b="-1"/>
          <a:stretch/>
        </p:blipFill>
        <p:spPr>
          <a:xfrm>
            <a:off x="20" y="10"/>
            <a:ext cx="9137156" cy="685798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1E519840-CB5B-442F-AF8C-F848E7699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45558" y="-6724"/>
            <a:ext cx="4265457" cy="6868736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2240216 w 5664007"/>
              <a:gd name="connsiteY0" fmla="*/ 0 h 6857998"/>
              <a:gd name="connsiteX1" fmla="*/ 5664007 w 5664007"/>
              <a:gd name="connsiteY1" fmla="*/ 0 h 6857998"/>
              <a:gd name="connsiteX2" fmla="*/ 5664007 w 5664007"/>
              <a:gd name="connsiteY2" fmla="*/ 6857998 h 6857998"/>
              <a:gd name="connsiteX3" fmla="*/ 0 w 5664007"/>
              <a:gd name="connsiteY3" fmla="*/ 6846045 h 6857998"/>
              <a:gd name="connsiteX4" fmla="*/ 2240216 w 5664007"/>
              <a:gd name="connsiteY4" fmla="*/ 0 h 6857998"/>
              <a:gd name="connsiteX0" fmla="*/ 2170935 w 5594726"/>
              <a:gd name="connsiteY0" fmla="*/ 0 h 6865085"/>
              <a:gd name="connsiteX1" fmla="*/ 5594726 w 5594726"/>
              <a:gd name="connsiteY1" fmla="*/ 0 h 6865085"/>
              <a:gd name="connsiteX2" fmla="*/ 5594726 w 5594726"/>
              <a:gd name="connsiteY2" fmla="*/ 6857998 h 6865085"/>
              <a:gd name="connsiteX3" fmla="*/ 0 w 5594726"/>
              <a:gd name="connsiteY3" fmla="*/ 6865085 h 6865085"/>
              <a:gd name="connsiteX4" fmla="*/ 2170935 w 5594726"/>
              <a:gd name="connsiteY4" fmla="*/ 0 h 6865085"/>
              <a:gd name="connsiteX0" fmla="*/ 1747097 w 5170888"/>
              <a:gd name="connsiteY0" fmla="*/ 0 h 6865085"/>
              <a:gd name="connsiteX1" fmla="*/ 5170888 w 5170888"/>
              <a:gd name="connsiteY1" fmla="*/ 0 h 6865085"/>
              <a:gd name="connsiteX2" fmla="*/ 5170888 w 5170888"/>
              <a:gd name="connsiteY2" fmla="*/ 6857998 h 6865085"/>
              <a:gd name="connsiteX3" fmla="*/ 0 w 5170888"/>
              <a:gd name="connsiteY3" fmla="*/ 6865085 h 6865085"/>
              <a:gd name="connsiteX4" fmla="*/ 1747097 w 5170888"/>
              <a:gd name="connsiteY4" fmla="*/ 0 h 6865085"/>
              <a:gd name="connsiteX0" fmla="*/ 1404766 w 5170888"/>
              <a:gd name="connsiteY0" fmla="*/ 0 h 6865085"/>
              <a:gd name="connsiteX1" fmla="*/ 5170888 w 5170888"/>
              <a:gd name="connsiteY1" fmla="*/ 0 h 6865085"/>
              <a:gd name="connsiteX2" fmla="*/ 5170888 w 5170888"/>
              <a:gd name="connsiteY2" fmla="*/ 6857998 h 6865085"/>
              <a:gd name="connsiteX3" fmla="*/ 0 w 5170888"/>
              <a:gd name="connsiteY3" fmla="*/ 6865085 h 6865085"/>
              <a:gd name="connsiteX4" fmla="*/ 1404766 w 5170888"/>
              <a:gd name="connsiteY4" fmla="*/ 0 h 6865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0888" h="6865085">
                <a:moveTo>
                  <a:pt x="1404766" y="0"/>
                </a:moveTo>
                <a:lnTo>
                  <a:pt x="5170888" y="0"/>
                </a:lnTo>
                <a:lnTo>
                  <a:pt x="5170888" y="6857998"/>
                </a:lnTo>
                <a:lnTo>
                  <a:pt x="0" y="6865085"/>
                </a:lnTo>
                <a:lnTo>
                  <a:pt x="1404766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D9AF06-E2AE-2033-8845-53065D0BE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4880" y="3025587"/>
            <a:ext cx="3153720" cy="29852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2400" i="1" kern="1200" cap="all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Using the database Academic Search Complete to find academic articles</a:t>
            </a:r>
            <a:br>
              <a:rPr lang="en-US" sz="2400" i="1" kern="1200" cap="all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en-US" sz="2400" i="1" kern="1200" cap="all" baseline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C7EF422-3076-48F2-A38B-7CA851778E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31959" y="0"/>
            <a:ext cx="5279056" cy="77792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896548C-21A4-493D-B220-64E89F1EF6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81082" y="-6724"/>
            <a:ext cx="2279175" cy="686472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63925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23">
            <a:extLst>
              <a:ext uri="{FF2B5EF4-FFF2-40B4-BE49-F238E27FC236}">
                <a16:creationId xmlns:a16="http://schemas.microsoft.com/office/drawing/2014/main" id="{F8222250-799A-4AD0-9BD1-BE6EB7A06A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: Shape 25">
            <a:extLst>
              <a:ext uri="{FF2B5EF4-FFF2-40B4-BE49-F238E27FC236}">
                <a16:creationId xmlns:a16="http://schemas.microsoft.com/office/drawing/2014/main" id="{B770432A-C0A6-4D4F-AE2C-705049DAB8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6244921" y="-5976"/>
            <a:ext cx="5947079" cy="6874927"/>
          </a:xfrm>
          <a:custGeom>
            <a:avLst/>
            <a:gdLst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2493114 w 4584879"/>
              <a:gd name="connsiteY2" fmla="*/ 6863976 h 6863976"/>
              <a:gd name="connsiteX3" fmla="*/ 0 w 4584879"/>
              <a:gd name="connsiteY3" fmla="*/ 6863976 h 6863976"/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3571269 w 4584879"/>
              <a:gd name="connsiteY2" fmla="*/ 6853025 h 6863976"/>
              <a:gd name="connsiteX3" fmla="*/ 0 w 4584879"/>
              <a:gd name="connsiteY3" fmla="*/ 6863976 h 6863976"/>
              <a:gd name="connsiteX4" fmla="*/ 0 w 4584879"/>
              <a:gd name="connsiteY4" fmla="*/ 0 h 6863976"/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3571269 w 4584879"/>
              <a:gd name="connsiteY2" fmla="*/ 6853025 h 6863976"/>
              <a:gd name="connsiteX3" fmla="*/ 0 w 4584879"/>
              <a:gd name="connsiteY3" fmla="*/ 6863976 h 6863976"/>
              <a:gd name="connsiteX4" fmla="*/ 0 w 4584879"/>
              <a:gd name="connsiteY4" fmla="*/ 0 h 6863976"/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3677452 w 4584879"/>
              <a:gd name="connsiteY2" fmla="*/ 6853025 h 6863976"/>
              <a:gd name="connsiteX3" fmla="*/ 0 w 4584879"/>
              <a:gd name="connsiteY3" fmla="*/ 6863976 h 6863976"/>
              <a:gd name="connsiteX4" fmla="*/ 0 w 4584879"/>
              <a:gd name="connsiteY4" fmla="*/ 0 h 6863976"/>
              <a:gd name="connsiteX0" fmla="*/ 0 w 4584879"/>
              <a:gd name="connsiteY0" fmla="*/ 0 h 6874927"/>
              <a:gd name="connsiteX1" fmla="*/ 4584879 w 4584879"/>
              <a:gd name="connsiteY1" fmla="*/ 0 h 6874927"/>
              <a:gd name="connsiteX2" fmla="*/ 3693787 w 4584879"/>
              <a:gd name="connsiteY2" fmla="*/ 6874927 h 6874927"/>
              <a:gd name="connsiteX3" fmla="*/ 0 w 4584879"/>
              <a:gd name="connsiteY3" fmla="*/ 6863976 h 6874927"/>
              <a:gd name="connsiteX4" fmla="*/ 0 w 4584879"/>
              <a:gd name="connsiteY4" fmla="*/ 0 h 6874927"/>
              <a:gd name="connsiteX0" fmla="*/ 0 w 4584879"/>
              <a:gd name="connsiteY0" fmla="*/ 0 h 6874927"/>
              <a:gd name="connsiteX1" fmla="*/ 4584879 w 4584879"/>
              <a:gd name="connsiteY1" fmla="*/ 0 h 6874927"/>
              <a:gd name="connsiteX2" fmla="*/ 3842978 w 4584879"/>
              <a:gd name="connsiteY2" fmla="*/ 6874927 h 6874927"/>
              <a:gd name="connsiteX3" fmla="*/ 0 w 4584879"/>
              <a:gd name="connsiteY3" fmla="*/ 6863976 h 6874927"/>
              <a:gd name="connsiteX4" fmla="*/ 0 w 4584879"/>
              <a:gd name="connsiteY4" fmla="*/ 0 h 6874927"/>
              <a:gd name="connsiteX0" fmla="*/ 0 w 4435688"/>
              <a:gd name="connsiteY0" fmla="*/ 0 h 6874927"/>
              <a:gd name="connsiteX1" fmla="*/ 4435688 w 4435688"/>
              <a:gd name="connsiteY1" fmla="*/ 4763 h 6874927"/>
              <a:gd name="connsiteX2" fmla="*/ 3842978 w 4435688"/>
              <a:gd name="connsiteY2" fmla="*/ 6874927 h 6874927"/>
              <a:gd name="connsiteX3" fmla="*/ 0 w 4435688"/>
              <a:gd name="connsiteY3" fmla="*/ 6863976 h 6874927"/>
              <a:gd name="connsiteX4" fmla="*/ 0 w 4435688"/>
              <a:gd name="connsiteY4" fmla="*/ 0 h 6874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35688" h="6874927">
                <a:moveTo>
                  <a:pt x="0" y="0"/>
                </a:moveTo>
                <a:lnTo>
                  <a:pt x="4435688" y="4763"/>
                </a:lnTo>
                <a:lnTo>
                  <a:pt x="3842978" y="6874927"/>
                </a:lnTo>
                <a:lnTo>
                  <a:pt x="0" y="6863976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1C9F8AA8-4941-C7DF-804B-093553D8D35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218705" y="542926"/>
            <a:ext cx="4439894" cy="166814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fontAlgn="auto"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700" b="0" u="none" strike="noStrik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Peer-reviewed articles</a:t>
            </a:r>
          </a:p>
        </p:txBody>
      </p:sp>
      <p:pic>
        <p:nvPicPr>
          <p:cNvPr id="5" name="Picture 2" descr="screen capture of a Twitter post. Image shows three lego characters. The text reads:&#10;Peer 1: Brillian! Accept with no changes;&#10;Peer 2: Groundbreaking! Accept with no changes;&#10;Peer 3: Reject.">
            <a:extLst>
              <a:ext uri="{FF2B5EF4-FFF2-40B4-BE49-F238E27FC236}">
                <a16:creationId xmlns:a16="http://schemas.microsoft.com/office/drawing/2014/main" id="{5F73482D-D970-002C-A462-43E7C14AD05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399" y="813736"/>
            <a:ext cx="6505353" cy="5230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8FBE787-8B1D-40E5-8468-6F665BB5D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243268" y="0"/>
            <a:ext cx="488370" cy="688040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BD924B2-C6EF-E74D-35AA-67D73564C9DC}"/>
              </a:ext>
            </a:extLst>
          </p:cNvPr>
          <p:cNvSpPr txBox="1"/>
          <p:nvPr/>
        </p:nvSpPr>
        <p:spPr>
          <a:xfrm>
            <a:off x="7218706" y="4763386"/>
            <a:ext cx="4439894" cy="156121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indent="-228600"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Yates, D. [@LegoAcademics]. (2014, August 12). </a:t>
            </a:r>
            <a:r>
              <a:rPr lang="en-US" i="1" dirty="0">
                <a:solidFill>
                  <a:schemeClr val="tx2"/>
                </a:solidFill>
              </a:rPr>
              <a:t>Peer 1</a:t>
            </a:r>
            <a:r>
              <a:rPr lang="en-US" i="1">
                <a:solidFill>
                  <a:schemeClr val="tx2"/>
                </a:solidFill>
              </a:rPr>
              <a:t>: Brillant! </a:t>
            </a:r>
            <a:r>
              <a:rPr lang="en-US" i="1" dirty="0">
                <a:solidFill>
                  <a:schemeClr val="tx2"/>
                </a:solidFill>
              </a:rPr>
              <a:t>Accept with no changes; Peer 2: Groundbreaking! Accept with no changes; Peer 3: Reject.</a:t>
            </a:r>
            <a:r>
              <a:rPr lang="en-US" dirty="0">
                <a:solidFill>
                  <a:schemeClr val="tx2"/>
                </a:solidFill>
              </a:rPr>
              <a:t> [Tweet]. Twitter. https://twitter.com/LegoAcademics/status/499205005468262400/photo/1</a:t>
            </a:r>
          </a:p>
          <a:p>
            <a:pPr indent="-228600"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</a:pP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3428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BB5690-F86F-368A-0D38-62028ACA7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365" y="0"/>
            <a:ext cx="11430365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95D969A-794C-C2A2-0C76-A7BEC4933C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94543" y="1568496"/>
            <a:ext cx="96780" cy="2706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B51840-A65B-74AE-E940-E3EA30842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Sofia Discovery Tool – Databases By Subject</a:t>
            </a:r>
            <a:endParaRPr lang="en-CA" dirty="0"/>
          </a:p>
        </p:txBody>
      </p:sp>
      <p:pic>
        <p:nvPicPr>
          <p:cNvPr id="9" name="Picture 8" descr="Concordia Library website homepage">
            <a:extLst>
              <a:ext uri="{FF2B5EF4-FFF2-40B4-BE49-F238E27FC236}">
                <a16:creationId xmlns:a16="http://schemas.microsoft.com/office/drawing/2014/main" id="{311F50F8-5255-65B2-EA0D-FF7B832F1D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9" r="6712"/>
          <a:stretch/>
        </p:blipFill>
        <p:spPr>
          <a:xfrm>
            <a:off x="2389387" y="838200"/>
            <a:ext cx="7646038" cy="4848225"/>
          </a:xfrm>
          <a:prstGeom prst="rect">
            <a:avLst/>
          </a:prstGeom>
        </p:spPr>
      </p:pic>
      <p:grpSp>
        <p:nvGrpSpPr>
          <p:cNvPr id="10" name="Group 9" descr="Circle highlighting the &quot;Database by Subject&quot; button on the Concordia Library home page. ">
            <a:extLst>
              <a:ext uri="{FF2B5EF4-FFF2-40B4-BE49-F238E27FC236}">
                <a16:creationId xmlns:a16="http://schemas.microsoft.com/office/drawing/2014/main" id="{60E1C611-F333-55CE-2CC3-E8DDB9C90A02}"/>
              </a:ext>
            </a:extLst>
          </p:cNvPr>
          <p:cNvGrpSpPr/>
          <p:nvPr/>
        </p:nvGrpSpPr>
        <p:grpSpPr>
          <a:xfrm>
            <a:off x="607661" y="2222213"/>
            <a:ext cx="3707287" cy="2700000"/>
            <a:chOff x="411346" y="414941"/>
            <a:chExt cx="3707287" cy="2700000"/>
          </a:xfrm>
        </p:grpSpPr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BAF0F9E8-F219-2CBF-4961-EE564A907A09}"/>
                </a:ext>
              </a:extLst>
            </p:cNvPr>
            <p:cNvSpPr/>
            <p:nvPr/>
          </p:nvSpPr>
          <p:spPr>
            <a:xfrm rot="5400000">
              <a:off x="2286861" y="958649"/>
              <a:ext cx="2121181" cy="1542362"/>
            </a:xfrm>
            <a:prstGeom prst="triangle">
              <a:avLst/>
            </a:prstGeom>
            <a:solidFill>
              <a:srgbClr val="D6A635">
                <a:alpha val="63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41547D1-F700-FA06-58F5-83E6C20272EE}"/>
                </a:ext>
              </a:extLst>
            </p:cNvPr>
            <p:cNvSpPr/>
            <p:nvPr/>
          </p:nvSpPr>
          <p:spPr>
            <a:xfrm>
              <a:off x="411346" y="414941"/>
              <a:ext cx="2700000" cy="2700000"/>
            </a:xfrm>
            <a:prstGeom prst="ellipse">
              <a:avLst/>
            </a:prstGeom>
            <a:blipFill dpi="0" rotWithShape="1">
              <a:blip r:embed="rId4"/>
              <a:srcRect/>
              <a:stretch>
                <a:fillRect l="-219333" t="-262000" r="-560667" b="-184666"/>
              </a:stretch>
            </a:blipFill>
            <a:ln w="41275">
              <a:solidFill>
                <a:srgbClr val="D6A63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</p:spTree>
    <p:extLst>
      <p:ext uri="{BB962C8B-B14F-4D97-AF65-F5344CB8AC3E}">
        <p14:creationId xmlns:p14="http://schemas.microsoft.com/office/powerpoint/2010/main" val="3887091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3" name="Straight Connector 29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31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33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35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37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39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41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62" name="Rectangle 43">
            <a:extLst>
              <a:ext uri="{FF2B5EF4-FFF2-40B4-BE49-F238E27FC236}">
                <a16:creationId xmlns:a16="http://schemas.microsoft.com/office/drawing/2014/main" id="{3EAA282C-D6AD-4614-A9F7-E9D8CDB6B8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Magnifying glass and question mark">
            <a:extLst>
              <a:ext uri="{FF2B5EF4-FFF2-40B4-BE49-F238E27FC236}">
                <a16:creationId xmlns:a16="http://schemas.microsoft.com/office/drawing/2014/main" id="{0A281409-18C3-7BC5-9C92-80790215C4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3" name="Rectangle 45">
            <a:extLst>
              <a:ext uri="{FF2B5EF4-FFF2-40B4-BE49-F238E27FC236}">
                <a16:creationId xmlns:a16="http://schemas.microsoft.com/office/drawing/2014/main" id="{85349CB8-0027-49D3-B09C-B3097EB0E4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49100"/>
            <a:ext cx="12192000" cy="20089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7C504D-4821-85F7-F518-1AFB41F86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436" y="5284380"/>
            <a:ext cx="10495128" cy="7752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i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Search Strategies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FD9C30-8B3B-A5B3-3341-29A92D2708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96956" y="6059605"/>
            <a:ext cx="8598089" cy="532263"/>
          </a:xfr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120000"/>
              </a:lnSpc>
            </a:pPr>
            <a:endParaRPr lang="en-US" sz="1600" b="1" cap="all" spc="300">
              <a:solidFill>
                <a:schemeClr val="tx2"/>
              </a:solidFill>
            </a:endParaRPr>
          </a:p>
        </p:txBody>
      </p:sp>
      <p:cxnSp>
        <p:nvCxnSpPr>
          <p:cNvPr id="64" name="Straight Connector 47">
            <a:extLst>
              <a:ext uri="{FF2B5EF4-FFF2-40B4-BE49-F238E27FC236}">
                <a16:creationId xmlns:a16="http://schemas.microsoft.com/office/drawing/2014/main" id="{C4A330F7-C135-4887-BEB7-715897211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4849100"/>
            <a:ext cx="3309581" cy="52811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49">
            <a:extLst>
              <a:ext uri="{FF2B5EF4-FFF2-40B4-BE49-F238E27FC236}">
                <a16:creationId xmlns:a16="http://schemas.microsoft.com/office/drawing/2014/main" id="{2B4BC022-2321-4FF2-BB92-B4B3F486CF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8864221" y="4849100"/>
            <a:ext cx="3327780" cy="52811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26E8991A-3FA3-406E-92A6-7021C64B8B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60990" y="4849100"/>
            <a:ext cx="2648592" cy="20089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74486EB5-0FC0-4694-8A6B-5084CCDF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95230" y="5834655"/>
            <a:ext cx="4296771" cy="102334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102A2150-2605-46B8-9C26-A96C0BB01A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283588" y="4849100"/>
            <a:ext cx="1460311" cy="20089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7093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2C5393-ADCF-428F-7D98-7E9761926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350" y="541964"/>
            <a:ext cx="4768938" cy="321132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Databases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76CE834-1A3A-7DC1-C268-D4AC9426E7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54915" y="541964"/>
            <a:ext cx="5965547" cy="578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3129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Straight Connector 34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36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38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40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42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44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46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68" name="Rectangle 48">
            <a:extLst>
              <a:ext uri="{FF2B5EF4-FFF2-40B4-BE49-F238E27FC236}">
                <a16:creationId xmlns:a16="http://schemas.microsoft.com/office/drawing/2014/main" id="{6E0D4398-84C2-41B8-BF30-3157F7B18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156A108-5D04-9328-E8F6-49B0447540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6729"/>
          <a:stretch/>
        </p:blipFill>
        <p:spPr>
          <a:xfrm>
            <a:off x="20" y="10"/>
            <a:ext cx="9137156" cy="6857989"/>
          </a:xfrm>
          <a:prstGeom prst="rect">
            <a:avLst/>
          </a:prstGeom>
        </p:spPr>
      </p:pic>
      <p:sp>
        <p:nvSpPr>
          <p:cNvPr id="69" name="Rectangle 23">
            <a:extLst>
              <a:ext uri="{FF2B5EF4-FFF2-40B4-BE49-F238E27FC236}">
                <a16:creationId xmlns:a16="http://schemas.microsoft.com/office/drawing/2014/main" id="{1E519840-CB5B-442F-AF8C-F848E7699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45558" y="-6724"/>
            <a:ext cx="4265457" cy="6868736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2240216 w 5664007"/>
              <a:gd name="connsiteY0" fmla="*/ 0 h 6857998"/>
              <a:gd name="connsiteX1" fmla="*/ 5664007 w 5664007"/>
              <a:gd name="connsiteY1" fmla="*/ 0 h 6857998"/>
              <a:gd name="connsiteX2" fmla="*/ 5664007 w 5664007"/>
              <a:gd name="connsiteY2" fmla="*/ 6857998 h 6857998"/>
              <a:gd name="connsiteX3" fmla="*/ 0 w 5664007"/>
              <a:gd name="connsiteY3" fmla="*/ 6846045 h 6857998"/>
              <a:gd name="connsiteX4" fmla="*/ 2240216 w 5664007"/>
              <a:gd name="connsiteY4" fmla="*/ 0 h 6857998"/>
              <a:gd name="connsiteX0" fmla="*/ 2170935 w 5594726"/>
              <a:gd name="connsiteY0" fmla="*/ 0 h 6865085"/>
              <a:gd name="connsiteX1" fmla="*/ 5594726 w 5594726"/>
              <a:gd name="connsiteY1" fmla="*/ 0 h 6865085"/>
              <a:gd name="connsiteX2" fmla="*/ 5594726 w 5594726"/>
              <a:gd name="connsiteY2" fmla="*/ 6857998 h 6865085"/>
              <a:gd name="connsiteX3" fmla="*/ 0 w 5594726"/>
              <a:gd name="connsiteY3" fmla="*/ 6865085 h 6865085"/>
              <a:gd name="connsiteX4" fmla="*/ 2170935 w 5594726"/>
              <a:gd name="connsiteY4" fmla="*/ 0 h 6865085"/>
              <a:gd name="connsiteX0" fmla="*/ 1747097 w 5170888"/>
              <a:gd name="connsiteY0" fmla="*/ 0 h 6865085"/>
              <a:gd name="connsiteX1" fmla="*/ 5170888 w 5170888"/>
              <a:gd name="connsiteY1" fmla="*/ 0 h 6865085"/>
              <a:gd name="connsiteX2" fmla="*/ 5170888 w 5170888"/>
              <a:gd name="connsiteY2" fmla="*/ 6857998 h 6865085"/>
              <a:gd name="connsiteX3" fmla="*/ 0 w 5170888"/>
              <a:gd name="connsiteY3" fmla="*/ 6865085 h 6865085"/>
              <a:gd name="connsiteX4" fmla="*/ 1747097 w 5170888"/>
              <a:gd name="connsiteY4" fmla="*/ 0 h 6865085"/>
              <a:gd name="connsiteX0" fmla="*/ 1404766 w 5170888"/>
              <a:gd name="connsiteY0" fmla="*/ 0 h 6865085"/>
              <a:gd name="connsiteX1" fmla="*/ 5170888 w 5170888"/>
              <a:gd name="connsiteY1" fmla="*/ 0 h 6865085"/>
              <a:gd name="connsiteX2" fmla="*/ 5170888 w 5170888"/>
              <a:gd name="connsiteY2" fmla="*/ 6857998 h 6865085"/>
              <a:gd name="connsiteX3" fmla="*/ 0 w 5170888"/>
              <a:gd name="connsiteY3" fmla="*/ 6865085 h 6865085"/>
              <a:gd name="connsiteX4" fmla="*/ 1404766 w 5170888"/>
              <a:gd name="connsiteY4" fmla="*/ 0 h 6865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0888" h="6865085">
                <a:moveTo>
                  <a:pt x="1404766" y="0"/>
                </a:moveTo>
                <a:lnTo>
                  <a:pt x="5170888" y="0"/>
                </a:lnTo>
                <a:lnTo>
                  <a:pt x="5170888" y="6857998"/>
                </a:lnTo>
                <a:lnTo>
                  <a:pt x="0" y="6865085"/>
                </a:lnTo>
                <a:lnTo>
                  <a:pt x="1404766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57870B-97E2-204D-556E-41B95F1E5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4880" y="3025587"/>
            <a:ext cx="3153720" cy="29852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100" i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Academic Search COmplete</a:t>
            </a:r>
          </a:p>
        </p:txBody>
      </p:sp>
      <p:cxnSp>
        <p:nvCxnSpPr>
          <p:cNvPr id="70" name="Straight Connector 52">
            <a:extLst>
              <a:ext uri="{FF2B5EF4-FFF2-40B4-BE49-F238E27FC236}">
                <a16:creationId xmlns:a16="http://schemas.microsoft.com/office/drawing/2014/main" id="{AC7EF422-3076-48F2-A38B-7CA851778E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31959" y="0"/>
            <a:ext cx="5279056" cy="77792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54">
            <a:extLst>
              <a:ext uri="{FF2B5EF4-FFF2-40B4-BE49-F238E27FC236}">
                <a16:creationId xmlns:a16="http://schemas.microsoft.com/office/drawing/2014/main" id="{6896548C-21A4-493D-B220-64E89F1EF6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81082" y="-6724"/>
            <a:ext cx="2279175" cy="686472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52439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Straight Connector 34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36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38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40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42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44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46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68" name="Rectangle 48">
            <a:extLst>
              <a:ext uri="{FF2B5EF4-FFF2-40B4-BE49-F238E27FC236}">
                <a16:creationId xmlns:a16="http://schemas.microsoft.com/office/drawing/2014/main" id="{6E0D4398-84C2-41B8-BF30-3157F7B18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156A108-5D04-9328-E8F6-49B0447540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6729"/>
          <a:stretch/>
        </p:blipFill>
        <p:spPr>
          <a:xfrm>
            <a:off x="20" y="10"/>
            <a:ext cx="9137156" cy="6857989"/>
          </a:xfrm>
          <a:prstGeom prst="rect">
            <a:avLst/>
          </a:prstGeom>
        </p:spPr>
      </p:pic>
      <p:sp>
        <p:nvSpPr>
          <p:cNvPr id="69" name="Rectangle 23">
            <a:extLst>
              <a:ext uri="{FF2B5EF4-FFF2-40B4-BE49-F238E27FC236}">
                <a16:creationId xmlns:a16="http://schemas.microsoft.com/office/drawing/2014/main" id="{1E519840-CB5B-442F-AF8C-F848E7699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45558" y="-6724"/>
            <a:ext cx="4265457" cy="6868736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2240216 w 5664007"/>
              <a:gd name="connsiteY0" fmla="*/ 0 h 6857998"/>
              <a:gd name="connsiteX1" fmla="*/ 5664007 w 5664007"/>
              <a:gd name="connsiteY1" fmla="*/ 0 h 6857998"/>
              <a:gd name="connsiteX2" fmla="*/ 5664007 w 5664007"/>
              <a:gd name="connsiteY2" fmla="*/ 6857998 h 6857998"/>
              <a:gd name="connsiteX3" fmla="*/ 0 w 5664007"/>
              <a:gd name="connsiteY3" fmla="*/ 6846045 h 6857998"/>
              <a:gd name="connsiteX4" fmla="*/ 2240216 w 5664007"/>
              <a:gd name="connsiteY4" fmla="*/ 0 h 6857998"/>
              <a:gd name="connsiteX0" fmla="*/ 2170935 w 5594726"/>
              <a:gd name="connsiteY0" fmla="*/ 0 h 6865085"/>
              <a:gd name="connsiteX1" fmla="*/ 5594726 w 5594726"/>
              <a:gd name="connsiteY1" fmla="*/ 0 h 6865085"/>
              <a:gd name="connsiteX2" fmla="*/ 5594726 w 5594726"/>
              <a:gd name="connsiteY2" fmla="*/ 6857998 h 6865085"/>
              <a:gd name="connsiteX3" fmla="*/ 0 w 5594726"/>
              <a:gd name="connsiteY3" fmla="*/ 6865085 h 6865085"/>
              <a:gd name="connsiteX4" fmla="*/ 2170935 w 5594726"/>
              <a:gd name="connsiteY4" fmla="*/ 0 h 6865085"/>
              <a:gd name="connsiteX0" fmla="*/ 1747097 w 5170888"/>
              <a:gd name="connsiteY0" fmla="*/ 0 h 6865085"/>
              <a:gd name="connsiteX1" fmla="*/ 5170888 w 5170888"/>
              <a:gd name="connsiteY1" fmla="*/ 0 h 6865085"/>
              <a:gd name="connsiteX2" fmla="*/ 5170888 w 5170888"/>
              <a:gd name="connsiteY2" fmla="*/ 6857998 h 6865085"/>
              <a:gd name="connsiteX3" fmla="*/ 0 w 5170888"/>
              <a:gd name="connsiteY3" fmla="*/ 6865085 h 6865085"/>
              <a:gd name="connsiteX4" fmla="*/ 1747097 w 5170888"/>
              <a:gd name="connsiteY4" fmla="*/ 0 h 6865085"/>
              <a:gd name="connsiteX0" fmla="*/ 1404766 w 5170888"/>
              <a:gd name="connsiteY0" fmla="*/ 0 h 6865085"/>
              <a:gd name="connsiteX1" fmla="*/ 5170888 w 5170888"/>
              <a:gd name="connsiteY1" fmla="*/ 0 h 6865085"/>
              <a:gd name="connsiteX2" fmla="*/ 5170888 w 5170888"/>
              <a:gd name="connsiteY2" fmla="*/ 6857998 h 6865085"/>
              <a:gd name="connsiteX3" fmla="*/ 0 w 5170888"/>
              <a:gd name="connsiteY3" fmla="*/ 6865085 h 6865085"/>
              <a:gd name="connsiteX4" fmla="*/ 1404766 w 5170888"/>
              <a:gd name="connsiteY4" fmla="*/ 0 h 6865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0888" h="6865085">
                <a:moveTo>
                  <a:pt x="1404766" y="0"/>
                </a:moveTo>
                <a:lnTo>
                  <a:pt x="5170888" y="0"/>
                </a:lnTo>
                <a:lnTo>
                  <a:pt x="5170888" y="6857998"/>
                </a:lnTo>
                <a:lnTo>
                  <a:pt x="0" y="6865085"/>
                </a:lnTo>
                <a:lnTo>
                  <a:pt x="1404766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57870B-97E2-204D-556E-41B95F1E5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4880" y="3025587"/>
            <a:ext cx="3153720" cy="29852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100" i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Academic Search COmplete</a:t>
            </a:r>
          </a:p>
        </p:txBody>
      </p:sp>
      <p:cxnSp>
        <p:nvCxnSpPr>
          <p:cNvPr id="70" name="Straight Connector 52">
            <a:extLst>
              <a:ext uri="{FF2B5EF4-FFF2-40B4-BE49-F238E27FC236}">
                <a16:creationId xmlns:a16="http://schemas.microsoft.com/office/drawing/2014/main" id="{AC7EF422-3076-48F2-A38B-7CA851778E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31959" y="0"/>
            <a:ext cx="5279056" cy="77792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54">
            <a:extLst>
              <a:ext uri="{FF2B5EF4-FFF2-40B4-BE49-F238E27FC236}">
                <a16:creationId xmlns:a16="http://schemas.microsoft.com/office/drawing/2014/main" id="{6896548C-21A4-493D-B220-64E89F1EF6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81082" y="-6724"/>
            <a:ext cx="2279175" cy="686472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EBB744C1-4C4C-4026-8353-8FBB1EBB7544}"/>
              </a:ext>
            </a:extLst>
          </p:cNvPr>
          <p:cNvSpPr/>
          <p:nvPr/>
        </p:nvSpPr>
        <p:spPr>
          <a:xfrm>
            <a:off x="-344330" y="3863351"/>
            <a:ext cx="1828800" cy="1828800"/>
          </a:xfrm>
          <a:prstGeom prst="rect">
            <a:avLst/>
          </a:prstGeom>
          <a:gradFill>
            <a:gsLst>
              <a:gs pos="1000">
                <a:srgbClr val="489CD1">
                  <a:alpha val="5000"/>
                </a:srgbClr>
              </a:gs>
              <a:gs pos="25000">
                <a:srgbClr val="A9D7B2">
                  <a:alpha val="5000"/>
                </a:srgbClr>
              </a:gs>
              <a:gs pos="50000">
                <a:srgbClr val="B92B65">
                  <a:alpha val="5000"/>
                </a:srgbClr>
              </a:gs>
              <a:gs pos="76000">
                <a:srgbClr val="9B2486">
                  <a:alpha val="5000"/>
                </a:srgbClr>
              </a:gs>
              <a:gs pos="100000">
                <a:srgbClr val="244F85">
                  <a:alpha val="5000"/>
                </a:srgbClr>
              </a:gs>
            </a:gsLst>
          </a:gradFill>
          <a:ln w="36000">
            <a:gradFill>
              <a:gsLst>
                <a:gs pos="1000">
                  <a:srgbClr val="489CD1"/>
                </a:gs>
                <a:gs pos="25000">
                  <a:srgbClr val="A9D7B2"/>
                </a:gs>
                <a:gs pos="50000">
                  <a:srgbClr val="B92B65"/>
                </a:gs>
                <a:gs pos="76000">
                  <a:srgbClr val="9B2486"/>
                </a:gs>
                <a:gs pos="100000">
                  <a:srgbClr val="244F85"/>
                </a:gs>
              </a:gsLst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en-US">
              <a:gradFill>
                <a:gsLst>
                  <a:gs pos="1000">
                    <a:srgbClr val="489CD1"/>
                  </a:gs>
                  <a:gs pos="25000">
                    <a:srgbClr val="A9D7B2"/>
                  </a:gs>
                  <a:gs pos="50000">
                    <a:srgbClr val="B92B65"/>
                  </a:gs>
                  <a:gs pos="76000">
                    <a:srgbClr val="9B2486"/>
                  </a:gs>
                  <a:gs pos="100000">
                    <a:srgbClr val="244F85"/>
                  </a:gs>
                </a:gsLst>
              </a:gra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C8FE5ED-EB4D-485A-B4E7-55467F756B9F}"/>
              </a:ext>
            </a:extLst>
          </p:cNvPr>
          <p:cNvSpPr/>
          <p:nvPr/>
        </p:nvSpPr>
        <p:spPr>
          <a:xfrm>
            <a:off x="2562480" y="2664000"/>
            <a:ext cx="2560320" cy="365760"/>
          </a:xfrm>
          <a:prstGeom prst="rect">
            <a:avLst/>
          </a:prstGeom>
          <a:gradFill>
            <a:gsLst>
              <a:gs pos="1000">
                <a:srgbClr val="489CD1">
                  <a:alpha val="5000"/>
                </a:srgbClr>
              </a:gs>
              <a:gs pos="25000">
                <a:srgbClr val="A9D7B2">
                  <a:alpha val="5000"/>
                </a:srgbClr>
              </a:gs>
              <a:gs pos="50000">
                <a:srgbClr val="B92B65">
                  <a:alpha val="5000"/>
                </a:srgbClr>
              </a:gs>
              <a:gs pos="76000">
                <a:srgbClr val="9B2486">
                  <a:alpha val="5000"/>
                </a:srgbClr>
              </a:gs>
              <a:gs pos="100000">
                <a:srgbClr val="244F85">
                  <a:alpha val="5000"/>
                </a:srgbClr>
              </a:gs>
            </a:gsLst>
          </a:gradFill>
          <a:ln w="36000">
            <a:gradFill>
              <a:gsLst>
                <a:gs pos="1000">
                  <a:srgbClr val="489CD1"/>
                </a:gs>
                <a:gs pos="25000">
                  <a:srgbClr val="A9D7B2"/>
                </a:gs>
                <a:gs pos="50000">
                  <a:srgbClr val="B92B65"/>
                </a:gs>
                <a:gs pos="76000">
                  <a:srgbClr val="9B2486"/>
                </a:gs>
                <a:gs pos="100000">
                  <a:srgbClr val="244F85"/>
                </a:gs>
              </a:gsLst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en-US">
              <a:gradFill>
                <a:gsLst>
                  <a:gs pos="1000">
                    <a:srgbClr val="489CD1"/>
                  </a:gs>
                  <a:gs pos="25000">
                    <a:srgbClr val="A9D7B2"/>
                  </a:gs>
                  <a:gs pos="50000">
                    <a:srgbClr val="B92B65"/>
                  </a:gs>
                  <a:gs pos="76000">
                    <a:srgbClr val="9B2486"/>
                  </a:gs>
                  <a:gs pos="100000">
                    <a:srgbClr val="244F85"/>
                  </a:gs>
                </a:gsLst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1307443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EA3B6404-C37D-4FE3-8124-9FC5ECE56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ED61EC8C-9F54-4671-8E82-4AE6101D6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7177768" y="0"/>
            <a:ext cx="5014232" cy="6868738"/>
          </a:xfrm>
          <a:custGeom>
            <a:avLst/>
            <a:gdLst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2493114 w 4584879"/>
              <a:gd name="connsiteY2" fmla="*/ 6863976 h 6863976"/>
              <a:gd name="connsiteX3" fmla="*/ 0 w 4584879"/>
              <a:gd name="connsiteY3" fmla="*/ 6863976 h 6863976"/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2713264 w 4584879"/>
              <a:gd name="connsiteY2" fmla="*/ 6863976 h 6863976"/>
              <a:gd name="connsiteX3" fmla="*/ 0 w 4584879"/>
              <a:gd name="connsiteY3" fmla="*/ 6863976 h 6863976"/>
              <a:gd name="connsiteX4" fmla="*/ 0 w 4584879"/>
              <a:gd name="connsiteY4" fmla="*/ 0 h 6863976"/>
              <a:gd name="connsiteX0" fmla="*/ 0 w 4408998"/>
              <a:gd name="connsiteY0" fmla="*/ 4762 h 6868738"/>
              <a:gd name="connsiteX1" fmla="*/ 4408998 w 4408998"/>
              <a:gd name="connsiteY1" fmla="*/ 0 h 6868738"/>
              <a:gd name="connsiteX2" fmla="*/ 2713264 w 4408998"/>
              <a:gd name="connsiteY2" fmla="*/ 6868738 h 6868738"/>
              <a:gd name="connsiteX3" fmla="*/ 0 w 4408998"/>
              <a:gd name="connsiteY3" fmla="*/ 6868738 h 6868738"/>
              <a:gd name="connsiteX4" fmla="*/ 0 w 4408998"/>
              <a:gd name="connsiteY4" fmla="*/ 4762 h 686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8998" h="6868738">
                <a:moveTo>
                  <a:pt x="0" y="4762"/>
                </a:moveTo>
                <a:lnTo>
                  <a:pt x="4408998" y="0"/>
                </a:lnTo>
                <a:lnTo>
                  <a:pt x="2713264" y="6868738"/>
                </a:lnTo>
                <a:lnTo>
                  <a:pt x="0" y="6868738"/>
                </a:lnTo>
                <a:lnTo>
                  <a:pt x="0" y="476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7A05F1-7F46-AB9C-9CC4-20C91B570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8752" y="3109913"/>
            <a:ext cx="3738926" cy="307657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dirty="0"/>
              <a:t>Using </a:t>
            </a:r>
            <a:br>
              <a:rPr lang="en-US" dirty="0"/>
            </a:br>
            <a:r>
              <a:rPr lang="en-US" dirty="0"/>
              <a:t>the </a:t>
            </a:r>
            <a:br>
              <a:rPr lang="en-US" dirty="0"/>
            </a:br>
            <a:r>
              <a:rPr lang="en-US" dirty="0"/>
              <a:t>link resolver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F00AF55-8104-FDA3-3AA8-9371D0AC5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343" y="533400"/>
            <a:ext cx="7017489" cy="5791200"/>
          </a:xfrm>
          <a:prstGeom prst="rect">
            <a:avLst/>
          </a:prstGeom>
        </p:spPr>
      </p:pic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3A5D40F5-A8C4-4952-BCA6-4D0D14F8B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758751" y="0"/>
            <a:ext cx="532263" cy="68580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78101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2096EABF-579F-4307-8952-04905085F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95E60D-C12B-622B-ED6E-262339E366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821"/>
          <a:stretch/>
        </p:blipFill>
        <p:spPr>
          <a:xfrm>
            <a:off x="-33559" y="-3643"/>
            <a:ext cx="12225558" cy="6861643"/>
          </a:xfrm>
          <a:prstGeom prst="rect">
            <a:avLst/>
          </a:prstGeom>
        </p:spPr>
      </p:pic>
      <p:sp>
        <p:nvSpPr>
          <p:cNvPr id="25" name="Rectangle 23">
            <a:extLst>
              <a:ext uri="{FF2B5EF4-FFF2-40B4-BE49-F238E27FC236}">
                <a16:creationId xmlns:a16="http://schemas.microsoft.com/office/drawing/2014/main" id="{233D9D3E-2FB8-42AA-B5E5-1EAB4DA920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3556" y="-14280"/>
            <a:ext cx="4615080" cy="6872278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2240216 w 5664007"/>
              <a:gd name="connsiteY0" fmla="*/ 0 h 6857998"/>
              <a:gd name="connsiteX1" fmla="*/ 5664007 w 5664007"/>
              <a:gd name="connsiteY1" fmla="*/ 0 h 6857998"/>
              <a:gd name="connsiteX2" fmla="*/ 5664007 w 5664007"/>
              <a:gd name="connsiteY2" fmla="*/ 6857998 h 6857998"/>
              <a:gd name="connsiteX3" fmla="*/ 0 w 5664007"/>
              <a:gd name="connsiteY3" fmla="*/ 6846045 h 6857998"/>
              <a:gd name="connsiteX4" fmla="*/ 2240216 w 5664007"/>
              <a:gd name="connsiteY4" fmla="*/ 0 h 6857998"/>
              <a:gd name="connsiteX0" fmla="*/ 2170935 w 5594726"/>
              <a:gd name="connsiteY0" fmla="*/ 0 h 6865085"/>
              <a:gd name="connsiteX1" fmla="*/ 5594726 w 5594726"/>
              <a:gd name="connsiteY1" fmla="*/ 0 h 6865085"/>
              <a:gd name="connsiteX2" fmla="*/ 5594726 w 5594726"/>
              <a:gd name="connsiteY2" fmla="*/ 6857998 h 6865085"/>
              <a:gd name="connsiteX3" fmla="*/ 0 w 5594726"/>
              <a:gd name="connsiteY3" fmla="*/ 6865085 h 6865085"/>
              <a:gd name="connsiteX4" fmla="*/ 2170935 w 5594726"/>
              <a:gd name="connsiteY4" fmla="*/ 0 h 6865085"/>
              <a:gd name="connsiteX0" fmla="*/ 2170935 w 5594726"/>
              <a:gd name="connsiteY0" fmla="*/ 0 h 6868625"/>
              <a:gd name="connsiteX1" fmla="*/ 5594726 w 5594726"/>
              <a:gd name="connsiteY1" fmla="*/ 0 h 6868625"/>
              <a:gd name="connsiteX2" fmla="*/ 5594726 w 5594726"/>
              <a:gd name="connsiteY2" fmla="*/ 6868625 h 6868625"/>
              <a:gd name="connsiteX3" fmla="*/ 0 w 5594726"/>
              <a:gd name="connsiteY3" fmla="*/ 6865085 h 6868625"/>
              <a:gd name="connsiteX4" fmla="*/ 2170935 w 5594726"/>
              <a:gd name="connsiteY4" fmla="*/ 0 h 686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94726" h="6868625">
                <a:moveTo>
                  <a:pt x="2170935" y="0"/>
                </a:moveTo>
                <a:lnTo>
                  <a:pt x="5594726" y="0"/>
                </a:lnTo>
                <a:lnTo>
                  <a:pt x="5594726" y="6868625"/>
                </a:lnTo>
                <a:lnTo>
                  <a:pt x="0" y="6865085"/>
                </a:lnTo>
                <a:lnTo>
                  <a:pt x="2170935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593D34-9B04-061D-9E85-34F5149F7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399" y="1040003"/>
            <a:ext cx="3281149" cy="315015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i="1" kern="1200" cap="all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Using </a:t>
            </a:r>
            <a:r>
              <a:rPr lang="en-US" sz="4000" i="1" kern="1200" cap="all" baseline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ArtStore</a:t>
            </a:r>
            <a:r>
              <a:rPr lang="en-US" sz="4000" i="1" kern="1200" cap="all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to find images</a:t>
            </a:r>
            <a:br>
              <a:rPr lang="en-US" sz="4000" i="1" kern="1200" cap="all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en-US" sz="4000" i="1" kern="1200" cap="all" baseline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01E3CE-3B95-B864-8B0C-DF39B9AF8A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2732" y="4240404"/>
            <a:ext cx="2454227" cy="1577592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20000"/>
              </a:lnSpc>
            </a:pPr>
            <a:endParaRPr lang="en-US" sz="1600" b="1" cap="all" spc="300">
              <a:solidFill>
                <a:schemeClr val="tx2"/>
              </a:solidFill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9FBE6D3-8499-4BE7-8C12-1BA9F0150E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-33558" y="0"/>
            <a:ext cx="6705601" cy="80962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35C1B90-3208-4854-BFDE-310A02639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3514060" y="1"/>
            <a:ext cx="510363" cy="685799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FB20B9B-B58D-4A05-87A2-6F8C78BD7C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602477" y="365123"/>
            <a:ext cx="589522" cy="6492877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8CC7CE6-73AD-436F-BC95-066CC95065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9340702" y="-10737"/>
            <a:ext cx="2851297" cy="168004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192C383-6990-4C74-A5FF-EAB4A1EA2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33557" y="6045958"/>
            <a:ext cx="6876857" cy="81204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73571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96E5EC-FACF-6BEF-4502-10BDB836A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532" y="1130000"/>
            <a:ext cx="4768938" cy="381866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Finding Images via The Library resources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C6A8825-78DC-6841-8139-1EB56EF867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85870" y="888392"/>
            <a:ext cx="5872730" cy="532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0113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6E0D4398-84C2-41B8-BF30-3157F7B18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479B18B-0B25-CDF9-AC41-C2B15BFEA9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7521"/>
          <a:stretch/>
        </p:blipFill>
        <p:spPr>
          <a:xfrm>
            <a:off x="20" y="10"/>
            <a:ext cx="9137156" cy="6857989"/>
          </a:xfrm>
          <a:prstGeom prst="rect">
            <a:avLst/>
          </a:prstGeom>
        </p:spPr>
      </p:pic>
      <p:sp>
        <p:nvSpPr>
          <p:cNvPr id="26" name="Rectangle 23">
            <a:extLst>
              <a:ext uri="{FF2B5EF4-FFF2-40B4-BE49-F238E27FC236}">
                <a16:creationId xmlns:a16="http://schemas.microsoft.com/office/drawing/2014/main" id="{1E519840-CB5B-442F-AF8C-F848E7699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45558" y="-6724"/>
            <a:ext cx="4265457" cy="6868736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2240216 w 5664007"/>
              <a:gd name="connsiteY0" fmla="*/ 0 h 6857998"/>
              <a:gd name="connsiteX1" fmla="*/ 5664007 w 5664007"/>
              <a:gd name="connsiteY1" fmla="*/ 0 h 6857998"/>
              <a:gd name="connsiteX2" fmla="*/ 5664007 w 5664007"/>
              <a:gd name="connsiteY2" fmla="*/ 6857998 h 6857998"/>
              <a:gd name="connsiteX3" fmla="*/ 0 w 5664007"/>
              <a:gd name="connsiteY3" fmla="*/ 6846045 h 6857998"/>
              <a:gd name="connsiteX4" fmla="*/ 2240216 w 5664007"/>
              <a:gd name="connsiteY4" fmla="*/ 0 h 6857998"/>
              <a:gd name="connsiteX0" fmla="*/ 2170935 w 5594726"/>
              <a:gd name="connsiteY0" fmla="*/ 0 h 6865085"/>
              <a:gd name="connsiteX1" fmla="*/ 5594726 w 5594726"/>
              <a:gd name="connsiteY1" fmla="*/ 0 h 6865085"/>
              <a:gd name="connsiteX2" fmla="*/ 5594726 w 5594726"/>
              <a:gd name="connsiteY2" fmla="*/ 6857998 h 6865085"/>
              <a:gd name="connsiteX3" fmla="*/ 0 w 5594726"/>
              <a:gd name="connsiteY3" fmla="*/ 6865085 h 6865085"/>
              <a:gd name="connsiteX4" fmla="*/ 2170935 w 5594726"/>
              <a:gd name="connsiteY4" fmla="*/ 0 h 6865085"/>
              <a:gd name="connsiteX0" fmla="*/ 1747097 w 5170888"/>
              <a:gd name="connsiteY0" fmla="*/ 0 h 6865085"/>
              <a:gd name="connsiteX1" fmla="*/ 5170888 w 5170888"/>
              <a:gd name="connsiteY1" fmla="*/ 0 h 6865085"/>
              <a:gd name="connsiteX2" fmla="*/ 5170888 w 5170888"/>
              <a:gd name="connsiteY2" fmla="*/ 6857998 h 6865085"/>
              <a:gd name="connsiteX3" fmla="*/ 0 w 5170888"/>
              <a:gd name="connsiteY3" fmla="*/ 6865085 h 6865085"/>
              <a:gd name="connsiteX4" fmla="*/ 1747097 w 5170888"/>
              <a:gd name="connsiteY4" fmla="*/ 0 h 6865085"/>
              <a:gd name="connsiteX0" fmla="*/ 1404766 w 5170888"/>
              <a:gd name="connsiteY0" fmla="*/ 0 h 6865085"/>
              <a:gd name="connsiteX1" fmla="*/ 5170888 w 5170888"/>
              <a:gd name="connsiteY1" fmla="*/ 0 h 6865085"/>
              <a:gd name="connsiteX2" fmla="*/ 5170888 w 5170888"/>
              <a:gd name="connsiteY2" fmla="*/ 6857998 h 6865085"/>
              <a:gd name="connsiteX3" fmla="*/ 0 w 5170888"/>
              <a:gd name="connsiteY3" fmla="*/ 6865085 h 6865085"/>
              <a:gd name="connsiteX4" fmla="*/ 1404766 w 5170888"/>
              <a:gd name="connsiteY4" fmla="*/ 0 h 6865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0888" h="6865085">
                <a:moveTo>
                  <a:pt x="1404766" y="0"/>
                </a:moveTo>
                <a:lnTo>
                  <a:pt x="5170888" y="0"/>
                </a:lnTo>
                <a:lnTo>
                  <a:pt x="5170888" y="6857998"/>
                </a:lnTo>
                <a:lnTo>
                  <a:pt x="0" y="6865085"/>
                </a:lnTo>
                <a:lnTo>
                  <a:pt x="1404766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FD4E7F-6D66-AB00-652C-F56F80E39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4880" y="3025587"/>
            <a:ext cx="3153720" cy="29852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i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ARTStor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C7EF422-3076-48F2-A38B-7CA851778E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31959" y="0"/>
            <a:ext cx="5279056" cy="77792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896548C-21A4-493D-B220-64E89F1EF6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81082" y="-6724"/>
            <a:ext cx="2279175" cy="686472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01571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1B173F-25E0-11CF-D13B-DFAE716740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978" y="494414"/>
            <a:ext cx="9452043" cy="5869172"/>
          </a:xfrm>
          <a:prstGeom prst="rect">
            <a:avLst/>
          </a:prstGeom>
        </p:spPr>
      </p:pic>
      <p:sp>
        <p:nvSpPr>
          <p:cNvPr id="9" name="Connecteur droit 8">
            <a:extLst>
              <a:ext uri="{FF2B5EF4-FFF2-40B4-BE49-F238E27FC236}">
                <a16:creationId xmlns:a16="http://schemas.microsoft.com/office/drawing/2014/main" id="{D74E4C5A-0BEA-4104-BAA8-454E6D745E07}"/>
              </a:ext>
            </a:extLst>
          </p:cNvPr>
          <p:cNvSpPr/>
          <p:nvPr/>
        </p:nvSpPr>
        <p:spPr>
          <a:xfrm rot="5400000">
            <a:off x="3572820" y="2146680"/>
            <a:ext cx="365760" cy="0"/>
          </a:xfrm>
          <a:prstGeom prst="line">
            <a:avLst/>
          </a:prstGeom>
          <a:gradFill>
            <a:gsLst>
              <a:gs pos="1000">
                <a:srgbClr val="489CD1">
                  <a:alpha val="5000"/>
                </a:srgbClr>
              </a:gs>
              <a:gs pos="25000">
                <a:srgbClr val="A9D7B2">
                  <a:alpha val="5000"/>
                </a:srgbClr>
              </a:gs>
              <a:gs pos="50000">
                <a:srgbClr val="B92B65">
                  <a:alpha val="5000"/>
                </a:srgbClr>
              </a:gs>
              <a:gs pos="76000">
                <a:srgbClr val="9B2486">
                  <a:alpha val="5000"/>
                </a:srgbClr>
              </a:gs>
              <a:gs pos="100000">
                <a:srgbClr val="244F85">
                  <a:alpha val="5000"/>
                </a:srgbClr>
              </a:gs>
            </a:gsLst>
          </a:gradFill>
          <a:ln w="36000">
            <a:gradFill>
              <a:gsLst>
                <a:gs pos="1000">
                  <a:srgbClr val="489CD1"/>
                </a:gs>
                <a:gs pos="25000">
                  <a:srgbClr val="A9D7B2"/>
                </a:gs>
                <a:gs pos="50000">
                  <a:srgbClr val="B92B65"/>
                </a:gs>
                <a:gs pos="76000">
                  <a:srgbClr val="9B2486"/>
                </a:gs>
                <a:gs pos="100000">
                  <a:srgbClr val="244F85"/>
                </a:gs>
              </a:gsLst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 anchorCtr="1"/>
          <a:lstStyle/>
          <a:p>
            <a:endParaRPr lang="en-US">
              <a:gradFill>
                <a:gsLst>
                  <a:gs pos="1000">
                    <a:srgbClr val="489CD1"/>
                  </a:gs>
                  <a:gs pos="25000">
                    <a:srgbClr val="A9D7B2"/>
                  </a:gs>
                  <a:gs pos="50000">
                    <a:srgbClr val="B92B65"/>
                  </a:gs>
                  <a:gs pos="76000">
                    <a:srgbClr val="9B2486"/>
                  </a:gs>
                  <a:gs pos="100000">
                    <a:srgbClr val="244F85"/>
                  </a:gs>
                </a:gsLst>
              </a:gradFill>
            </a:endParaRPr>
          </a:p>
        </p:txBody>
      </p:sp>
      <p:sp>
        <p:nvSpPr>
          <p:cNvPr id="8" name="Connecteur droit 7">
            <a:extLst>
              <a:ext uri="{FF2B5EF4-FFF2-40B4-BE49-F238E27FC236}">
                <a16:creationId xmlns:a16="http://schemas.microsoft.com/office/drawing/2014/main" id="{3E94CEEE-AFC6-4F50-954A-9447B7386D26}"/>
              </a:ext>
            </a:extLst>
          </p:cNvPr>
          <p:cNvSpPr/>
          <p:nvPr/>
        </p:nvSpPr>
        <p:spPr>
          <a:xfrm rot="5400000">
            <a:off x="-563760" y="4161780"/>
            <a:ext cx="3840480" cy="0"/>
          </a:xfrm>
          <a:prstGeom prst="line">
            <a:avLst/>
          </a:prstGeom>
          <a:gradFill>
            <a:gsLst>
              <a:gs pos="1000">
                <a:srgbClr val="489CD1">
                  <a:alpha val="5000"/>
                </a:srgbClr>
              </a:gs>
              <a:gs pos="25000">
                <a:srgbClr val="A9D7B2">
                  <a:alpha val="5000"/>
                </a:srgbClr>
              </a:gs>
              <a:gs pos="50000">
                <a:srgbClr val="B92B65">
                  <a:alpha val="5000"/>
                </a:srgbClr>
              </a:gs>
              <a:gs pos="76000">
                <a:srgbClr val="9B2486">
                  <a:alpha val="5000"/>
                </a:srgbClr>
              </a:gs>
              <a:gs pos="100000">
                <a:srgbClr val="244F85">
                  <a:alpha val="5000"/>
                </a:srgbClr>
              </a:gs>
            </a:gsLst>
          </a:gradFill>
          <a:ln w="36000">
            <a:gradFill>
              <a:gsLst>
                <a:gs pos="1000">
                  <a:srgbClr val="489CD1"/>
                </a:gs>
                <a:gs pos="25000">
                  <a:srgbClr val="A9D7B2"/>
                </a:gs>
                <a:gs pos="50000">
                  <a:srgbClr val="B92B65"/>
                </a:gs>
                <a:gs pos="76000">
                  <a:srgbClr val="9B2486"/>
                </a:gs>
                <a:gs pos="100000">
                  <a:srgbClr val="244F85"/>
                </a:gs>
              </a:gsLst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 anchorCtr="1"/>
          <a:lstStyle/>
          <a:p>
            <a:endParaRPr lang="en-US">
              <a:gradFill>
                <a:gsLst>
                  <a:gs pos="1000">
                    <a:srgbClr val="489CD1"/>
                  </a:gs>
                  <a:gs pos="25000">
                    <a:srgbClr val="A9D7B2"/>
                  </a:gs>
                  <a:gs pos="50000">
                    <a:srgbClr val="B92B65"/>
                  </a:gs>
                  <a:gs pos="76000">
                    <a:srgbClr val="9B2486"/>
                  </a:gs>
                  <a:gs pos="100000">
                    <a:srgbClr val="244F85"/>
                  </a:gs>
                </a:gsLst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7481745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Straight Connector 8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10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12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14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16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18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20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4" name="Rectangle 22">
            <a:extLst>
              <a:ext uri="{FF2B5EF4-FFF2-40B4-BE49-F238E27FC236}">
                <a16:creationId xmlns:a16="http://schemas.microsoft.com/office/drawing/2014/main" id="{5E4165CA-2930-4841-AFB7-DD41E95F2D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" descr="Tiger peering through dense forest">
            <a:extLst>
              <a:ext uri="{FF2B5EF4-FFF2-40B4-BE49-F238E27FC236}">
                <a16:creationId xmlns:a16="http://schemas.microsoft.com/office/drawing/2014/main" id="{FB302BAF-15B9-3420-BCD3-ACE6DE043E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6" name="Rectangle 24">
            <a:extLst>
              <a:ext uri="{FF2B5EF4-FFF2-40B4-BE49-F238E27FC236}">
                <a16:creationId xmlns:a16="http://schemas.microsoft.com/office/drawing/2014/main" id="{D3A19439-95A7-4D53-B166-072A2A397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3666683"/>
            <a:ext cx="12188952" cy="3191317"/>
          </a:xfrm>
          <a:prstGeom prst="rect">
            <a:avLst/>
          </a:prstGeom>
          <a:gradFill>
            <a:gsLst>
              <a:gs pos="42000">
                <a:srgbClr val="000000">
                  <a:alpha val="23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5AAFBD-EF79-64B4-AC28-9C19FF5B3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538483"/>
            <a:ext cx="9144000" cy="282508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1" i="1" kern="1200" cap="all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Evaluating and citing sources</a:t>
            </a:r>
            <a:br>
              <a:rPr lang="en-US" sz="5400" b="1" i="1" kern="1200" cap="all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5400" b="1" i="1" kern="1200" cap="all" baseline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3BE704-C74C-04CD-73D5-5528178749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5472752"/>
            <a:ext cx="9144000" cy="61414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endParaRPr lang="en-US" sz="1600" b="1" cap="all" spc="3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433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46E324D-9201-4292-875F-C3B15A7371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2AD7D83-A622-4E64-A15F-5715B2553B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-1"/>
            <a:ext cx="5683516" cy="288556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97A393F-6750-4B9D-A774-36E66ABA47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7835" y="0"/>
            <a:ext cx="3234165" cy="155502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2A6F3B3-F9A3-4E38-8F8E-5247F74D50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" y="1242929"/>
            <a:ext cx="3559041" cy="561507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D51125D-D15A-4ADA-929B-DACA6E0D1C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909656" y="3630223"/>
            <a:ext cx="3282344" cy="3227776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9E6E102-B216-864E-A1C9-0003747EB1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50"/>
          <a:stretch/>
        </p:blipFill>
        <p:spPr>
          <a:xfrm>
            <a:off x="533400" y="533400"/>
            <a:ext cx="11125200" cy="579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7033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948F67-6A0D-61A4-74FD-1024171EB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The Concept of a Boolean search illustrated</a:t>
            </a:r>
            <a:endParaRPr lang="en-CA" dirty="0"/>
          </a:p>
        </p:txBody>
      </p:sp>
      <p:pic>
        <p:nvPicPr>
          <p:cNvPr id="1026" name="Picture 2" descr="booleans as venn diagram">
            <a:extLst>
              <a:ext uri="{FF2B5EF4-FFF2-40B4-BE49-F238E27FC236}">
                <a16:creationId xmlns:a16="http://schemas.microsoft.com/office/drawing/2014/main" id="{1CD16E03-ADFC-48D8-BCEA-ADE505111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67323" y="1355074"/>
            <a:ext cx="9845560" cy="3790541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392DE2-B1DE-4A1E-986F-428E548CC80C}"/>
              </a:ext>
            </a:extLst>
          </p:cNvPr>
          <p:cNvSpPr txBox="1"/>
          <p:nvPr/>
        </p:nvSpPr>
        <p:spPr>
          <a:xfrm>
            <a:off x="304799" y="5969001"/>
            <a:ext cx="11766551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867" dirty="0" err="1"/>
              <a:t>From</a:t>
            </a:r>
            <a:r>
              <a:rPr lang="fr-CA" sz="1867" dirty="0"/>
              <a:t>: The Library of </a:t>
            </a:r>
            <a:r>
              <a:rPr lang="fr-CA" sz="1867" dirty="0" err="1"/>
              <a:t>Antiquity</a:t>
            </a:r>
            <a:r>
              <a:rPr lang="fr-CA" sz="1867" dirty="0"/>
              <a:t>, https://libraryofantiquity.wordpress.com/2016/10/07/forgotten-skills-boolean-searches/</a:t>
            </a:r>
            <a:endParaRPr lang="en-CA" sz="1867" dirty="0"/>
          </a:p>
        </p:txBody>
      </p:sp>
    </p:spTree>
    <p:extLst>
      <p:ext uri="{BB962C8B-B14F-4D97-AF65-F5344CB8AC3E}">
        <p14:creationId xmlns:p14="http://schemas.microsoft.com/office/powerpoint/2010/main" val="23406254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9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11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13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15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17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19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21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3" name="Rectangle 23">
            <a:extLst>
              <a:ext uri="{FF2B5EF4-FFF2-40B4-BE49-F238E27FC236}">
                <a16:creationId xmlns:a16="http://schemas.microsoft.com/office/drawing/2014/main" id="{EA3B6404-C37D-4FE3-8124-9FC5ECE56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: Shape 25">
            <a:extLst>
              <a:ext uri="{FF2B5EF4-FFF2-40B4-BE49-F238E27FC236}">
                <a16:creationId xmlns:a16="http://schemas.microsoft.com/office/drawing/2014/main" id="{ED61EC8C-9F54-4671-8E82-4AE6101D6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7177768" y="0"/>
            <a:ext cx="5014232" cy="6868738"/>
          </a:xfrm>
          <a:custGeom>
            <a:avLst/>
            <a:gdLst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2493114 w 4584879"/>
              <a:gd name="connsiteY2" fmla="*/ 6863976 h 6863976"/>
              <a:gd name="connsiteX3" fmla="*/ 0 w 4584879"/>
              <a:gd name="connsiteY3" fmla="*/ 6863976 h 6863976"/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2713264 w 4584879"/>
              <a:gd name="connsiteY2" fmla="*/ 6863976 h 6863976"/>
              <a:gd name="connsiteX3" fmla="*/ 0 w 4584879"/>
              <a:gd name="connsiteY3" fmla="*/ 6863976 h 6863976"/>
              <a:gd name="connsiteX4" fmla="*/ 0 w 4584879"/>
              <a:gd name="connsiteY4" fmla="*/ 0 h 6863976"/>
              <a:gd name="connsiteX0" fmla="*/ 0 w 4408998"/>
              <a:gd name="connsiteY0" fmla="*/ 4762 h 6868738"/>
              <a:gd name="connsiteX1" fmla="*/ 4408998 w 4408998"/>
              <a:gd name="connsiteY1" fmla="*/ 0 h 6868738"/>
              <a:gd name="connsiteX2" fmla="*/ 2713264 w 4408998"/>
              <a:gd name="connsiteY2" fmla="*/ 6868738 h 6868738"/>
              <a:gd name="connsiteX3" fmla="*/ 0 w 4408998"/>
              <a:gd name="connsiteY3" fmla="*/ 6868738 h 6868738"/>
              <a:gd name="connsiteX4" fmla="*/ 0 w 4408998"/>
              <a:gd name="connsiteY4" fmla="*/ 4762 h 686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8998" h="6868738">
                <a:moveTo>
                  <a:pt x="0" y="4762"/>
                </a:moveTo>
                <a:lnTo>
                  <a:pt x="4408998" y="0"/>
                </a:lnTo>
                <a:lnTo>
                  <a:pt x="2713264" y="6868738"/>
                </a:lnTo>
                <a:lnTo>
                  <a:pt x="0" y="6868738"/>
                </a:lnTo>
                <a:lnTo>
                  <a:pt x="0" y="476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753593-640C-F56E-8896-BC5118FD1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6801" y="1647824"/>
            <a:ext cx="5065199" cy="145642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600" b="1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library.concordia.ca/help/citing/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03E0216-523B-16DE-6F7C-8046F29D52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791640"/>
            <a:ext cx="6593401" cy="5274719"/>
          </a:xfrm>
          <a:prstGeom prst="rect">
            <a:avLst/>
          </a:prstGeom>
        </p:spPr>
      </p:pic>
      <p:cxnSp>
        <p:nvCxnSpPr>
          <p:cNvPr id="45" name="Straight Connector 27">
            <a:extLst>
              <a:ext uri="{FF2B5EF4-FFF2-40B4-BE49-F238E27FC236}">
                <a16:creationId xmlns:a16="http://schemas.microsoft.com/office/drawing/2014/main" id="{3A5D40F5-A8C4-4952-BCA6-4D0D14F8B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758751" y="0"/>
            <a:ext cx="532263" cy="68580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911304B-EB90-35AC-F086-9C90B3DED1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1536" y="4258341"/>
            <a:ext cx="3729036" cy="230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6143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7388" y="1955343"/>
            <a:ext cx="4046462" cy="29473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67B82C-2E1A-0553-1598-CE4A1F2A832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Questions?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058042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1F33-7B38-2BEE-C380-69567DCBF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65" y="0"/>
            <a:ext cx="1143036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EA9FE1-192F-651C-113C-FE2586A8B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Concordia Library Website – Ask a Librarian</a:t>
            </a:r>
            <a:endParaRPr lang="en-CA" dirty="0"/>
          </a:p>
        </p:txBody>
      </p:sp>
      <p:pic>
        <p:nvPicPr>
          <p:cNvPr id="7" name="Picture 6" descr="Concordia Library, Ask a Librarian service webpage.">
            <a:extLst>
              <a:ext uri="{FF2B5EF4-FFF2-40B4-BE49-F238E27FC236}">
                <a16:creationId xmlns:a16="http://schemas.microsoft.com/office/drawing/2014/main" id="{7E84F420-6530-EDB8-C6E1-4F494B4500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3" r="3944"/>
          <a:stretch/>
        </p:blipFill>
        <p:spPr>
          <a:xfrm>
            <a:off x="2401366" y="861697"/>
            <a:ext cx="7622850" cy="4797698"/>
          </a:xfrm>
          <a:prstGeom prst="rect">
            <a:avLst/>
          </a:prstGeom>
        </p:spPr>
      </p:pic>
      <p:sp>
        <p:nvSpPr>
          <p:cNvPr id="8" name="Rectangle 7" descr="Concordia Library, Ask a Librarian service webpage. &#10;Red square highlighting various ways to contact a librarian including:&#10;In-person, Chat, Phone, Email, Related services.">
            <a:extLst>
              <a:ext uri="{FF2B5EF4-FFF2-40B4-BE49-F238E27FC236}">
                <a16:creationId xmlns:a16="http://schemas.microsoft.com/office/drawing/2014/main" id="{38F0981B-6976-5141-7955-515D4E2D1A81}"/>
              </a:ext>
            </a:extLst>
          </p:cNvPr>
          <p:cNvSpPr>
            <a:spLocks/>
          </p:cNvSpPr>
          <p:nvPr/>
        </p:nvSpPr>
        <p:spPr>
          <a:xfrm>
            <a:off x="4035406" y="2251493"/>
            <a:ext cx="2780332" cy="3489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/>
          </a:p>
        </p:txBody>
      </p:sp>
    </p:spTree>
    <p:extLst>
      <p:ext uri="{BB962C8B-B14F-4D97-AF65-F5344CB8AC3E}">
        <p14:creationId xmlns:p14="http://schemas.microsoft.com/office/powerpoint/2010/main" val="88680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5">
            <a:extLst>
              <a:ext uri="{FF2B5EF4-FFF2-40B4-BE49-F238E27FC236}">
                <a16:creationId xmlns:a16="http://schemas.microsoft.com/office/drawing/2014/main" id="{92F78916-0ABF-756B-2800-0F569361B70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423879" y="1490022"/>
            <a:ext cx="9344242" cy="26756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Gill Sans Nova" panose="020B0602020104020203" pitchFamily="34" charset="0"/>
                <a:ea typeface="+mj-ea"/>
                <a:cs typeface="+mj-cs"/>
              </a:rPr>
              <a:t>Thank you for your attention!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Gill Sans Nova" panose="020B0602020104020203" pitchFamily="34" charset="0"/>
                <a:ea typeface="+mj-ea"/>
                <a:cs typeface="+mj-cs"/>
              </a:rPr>
              <a:t>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Gill Sans Nova" panose="020B0602020104020203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3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Nova" panose="020B0602020104020203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i="0" cap="none" spc="300" dirty="0">
                <a:latin typeface="Gill Sans Nova" panose="020B0602020104020203" pitchFamily="34" charset="0"/>
              </a:rPr>
              <a:t>ÉTHEL </a:t>
            </a:r>
            <a:r>
              <a:rPr kumimoji="0" lang="en-US" sz="2000" b="0" i="0" u="none" strike="noStrike" kern="1200" cap="none" spc="3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" panose="020B0602020104020203" pitchFamily="34" charset="0"/>
                <a:ea typeface="+mj-ea"/>
                <a:cs typeface="+mj-cs"/>
              </a:rPr>
              <a:t>GAMACHE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" panose="020B0602020104020203" pitchFamily="34" charset="0"/>
                <a:ea typeface="+mj-ea"/>
                <a:cs typeface="+mj-cs"/>
                <a:hlinkClick r:id="rId2"/>
              </a:rPr>
              <a:t>ethel.gamache@concordia.ca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Nova" panose="020B0602020104020203" pitchFamily="34" charset="0"/>
              <a:ea typeface="+mj-ea"/>
              <a:cs typeface="+mj-cs"/>
            </a:endParaRPr>
          </a:p>
        </p:txBody>
      </p:sp>
      <p:sp>
        <p:nvSpPr>
          <p:cNvPr id="4" name="Subtitle 16">
            <a:extLst>
              <a:ext uri="{FF2B5EF4-FFF2-40B4-BE49-F238E27FC236}">
                <a16:creationId xmlns:a16="http://schemas.microsoft.com/office/drawing/2014/main" id="{057DBC3E-3544-3657-2533-67D0D422C258}"/>
              </a:ext>
            </a:extLst>
          </p:cNvPr>
          <p:cNvSpPr txBox="1">
            <a:spLocks/>
          </p:cNvSpPr>
          <p:nvPr/>
        </p:nvSpPr>
        <p:spPr>
          <a:xfrm>
            <a:off x="0" y="4600445"/>
            <a:ext cx="12192000" cy="10634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2400" dirty="0">
                <a:latin typeface="Gill Sans Nova" panose="020B0602020104020203" pitchFamily="34" charset="0"/>
              </a:rPr>
              <a:t>Presentation and handouts are on the subject guide,</a:t>
            </a:r>
            <a:br>
              <a:rPr lang="en-US" sz="2400" dirty="0">
                <a:latin typeface="Gill Sans Nova" panose="020B0602020104020203" pitchFamily="34" charset="0"/>
              </a:rPr>
            </a:br>
            <a:r>
              <a:rPr lang="en-US" sz="2400" dirty="0">
                <a:latin typeface="Gill Sans Nova" panose="020B0602020104020203" pitchFamily="34" charset="0"/>
              </a:rPr>
              <a:t>https://www.concordia.ca/library/guides/religion/courseguides.html</a:t>
            </a:r>
            <a:endParaRPr 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1D28D6-B755-598F-245C-E51AB1998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563" y="5765872"/>
            <a:ext cx="1910874" cy="3113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5B2B0A-F668-ABA2-9172-DFA21E7AF9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4704" y="2787351"/>
            <a:ext cx="2009237" cy="159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433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D002E-87EF-7A86-82C1-07DE11108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990601"/>
            <a:ext cx="9906000" cy="1382156"/>
          </a:xfrm>
        </p:spPr>
        <p:txBody>
          <a:bodyPr/>
          <a:lstStyle/>
          <a:p>
            <a:r>
              <a:rPr lang="fr-CA" dirty="0" err="1"/>
              <a:t>Going</a:t>
            </a:r>
            <a:r>
              <a:rPr lang="fr-CA" dirty="0"/>
              <a:t> </a:t>
            </a:r>
            <a:r>
              <a:rPr lang="fr-CA" dirty="0" err="1"/>
              <a:t>further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D2EB69-E4F4-F8FC-FAAB-F188CEEC08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833576"/>
            <a:ext cx="9906000" cy="4024424"/>
          </a:xfrm>
        </p:spPr>
        <p:txBody>
          <a:bodyPr/>
          <a:lstStyle/>
          <a:p>
            <a:pPr marL="0" indent="0">
              <a:buNone/>
            </a:pPr>
            <a:r>
              <a:rPr lang="en-CA" sz="1800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 </a:t>
            </a:r>
          </a:p>
          <a:p>
            <a:r>
              <a:rPr lang="fr-CA" sz="1800" i="1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hlinkClick r:id="rId2"/>
              </a:rPr>
              <a:t>Search</a:t>
            </a:r>
            <a:r>
              <a:rPr lang="fr-CA" sz="1800" i="1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hlinkClick r:id="rId2"/>
              </a:rPr>
              <a:t> </a:t>
            </a:r>
            <a:r>
              <a:rPr lang="fr-CA" sz="1800" i="1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hlinkClick r:id="rId2"/>
              </a:rPr>
              <a:t>Smarter</a:t>
            </a:r>
            <a:r>
              <a:rPr lang="fr-CA" sz="1800" i="1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hlinkClick r:id="rId2"/>
              </a:rPr>
              <a:t>, </a:t>
            </a:r>
            <a:r>
              <a:rPr lang="fr-CA" sz="1800" i="1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hlinkClick r:id="rId2"/>
              </a:rPr>
              <a:t>Search</a:t>
            </a:r>
            <a:r>
              <a:rPr lang="fr-CA" sz="1800" i="1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hlinkClick r:id="rId2"/>
              </a:rPr>
              <a:t> </a:t>
            </a:r>
            <a:r>
              <a:rPr lang="fr-CA" sz="1800" i="1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hlinkClick r:id="rId2"/>
              </a:rPr>
              <a:t>Faster</a:t>
            </a:r>
            <a:r>
              <a:rPr lang="fr-CA" sz="1800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 par l’Université de Sydney </a:t>
            </a:r>
            <a:endParaRPr lang="en-CA" sz="1800" i="1" u="sng" dirty="0">
              <a:solidFill>
                <a:srgbClr val="0563C1"/>
              </a:solidFill>
              <a:latin typeface="Calibri" panose="020F0502020204030204" pitchFamily="34" charset="0"/>
              <a:ea typeface="DengXian" panose="02010600030101010101" pitchFamily="2" charset="-122"/>
            </a:endParaRPr>
          </a:p>
          <a:p>
            <a:r>
              <a:rPr lang="en-CA" sz="1800" i="1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hlinkClick r:id="rId3"/>
              </a:rPr>
              <a:t>Types of Information Sources</a:t>
            </a:r>
            <a:r>
              <a:rPr lang="en-CA" sz="1800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 par CSUN University Library</a:t>
            </a:r>
          </a:p>
          <a:p>
            <a:r>
              <a:rPr lang="en-CA" sz="1800" i="1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hlinkClick r:id="rId4"/>
              </a:rPr>
              <a:t>How do I Select Relevant Web or Online Resources?</a:t>
            </a:r>
            <a:r>
              <a:rPr lang="en-CA" sz="1800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  </a:t>
            </a:r>
            <a:r>
              <a:rPr lang="fr-CA" sz="1800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par Concordia University Library </a:t>
            </a:r>
            <a:endParaRPr lang="en-CA" sz="1800" dirty="0">
              <a:effectLst/>
              <a:latin typeface="Calibri" panose="020F0502020204030204" pitchFamily="34" charset="0"/>
              <a:ea typeface="DengXian" panose="02010600030101010101" pitchFamily="2" charset="-122"/>
            </a:endParaRP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235527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F859AC-B36B-F3A2-19BC-882BFA994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9939" b="-19642"/>
          <a:stretch/>
        </p:blipFill>
        <p:spPr>
          <a:xfrm>
            <a:off x="0" y="-27844"/>
            <a:ext cx="5250730" cy="834980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64F149D-C390-2621-F2DF-DABE993BD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779" y="2766218"/>
            <a:ext cx="4096311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Gill Sans Nova Light" panose="020B0402020204020203" pitchFamily="34" charset="0"/>
              </a:rPr>
              <a:t>Other search</a:t>
            </a:r>
            <a:br>
              <a:rPr lang="en-US" dirty="0">
                <a:latin typeface="Gill Sans Nova Light" panose="020B0402020204020203" pitchFamily="34" charset="0"/>
              </a:rPr>
            </a:br>
            <a:r>
              <a:rPr lang="en-US" dirty="0">
                <a:latin typeface="Gill Sans Nova Light" panose="020B0402020204020203" pitchFamily="34" charset="0"/>
              </a:rPr>
              <a:t>operators</a:t>
            </a:r>
            <a:endParaRPr lang="en-CA" dirty="0">
              <a:latin typeface="Gill Sans Nova Light" panose="020B0402020204020203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67A9259-D3F8-C2BA-A59B-AC94AF99E5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3448" y="1674382"/>
            <a:ext cx="6096000" cy="350923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lvl="1" indent="0">
              <a:lnSpc>
                <a:spcPct val="150000"/>
              </a:lnSpc>
              <a:spcBef>
                <a:spcPts val="700"/>
              </a:spcBef>
              <a:buClr>
                <a:schemeClr val="accent2"/>
              </a:buClr>
              <a:buSzPct val="60000"/>
              <a:buNone/>
            </a:pPr>
            <a:r>
              <a:rPr lang="fr-CA" altLang="en-US" sz="2000" dirty="0" err="1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Searching</a:t>
            </a:r>
            <a:r>
              <a:rPr lang="fr-CA" altLang="en-US" sz="20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 for an exact phrase (</a:t>
            </a:r>
            <a:r>
              <a:rPr lang="fr-CA" altLang="en-US" sz="2000" i="1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phrase </a:t>
            </a:r>
            <a:r>
              <a:rPr lang="fr-CA" altLang="en-US" sz="2000" i="1" dirty="0" err="1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searching</a:t>
            </a:r>
            <a:r>
              <a:rPr lang="fr-CA" altLang="en-US" sz="20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): Quotation marks: </a:t>
            </a:r>
            <a:r>
              <a:rPr lang="en-CA" altLang="en-US" sz="20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“   ”, looks for adjacent words</a:t>
            </a:r>
            <a:endParaRPr lang="fr-CA" altLang="en-US" sz="2000" dirty="0">
              <a:latin typeface="Segoe UI" panose="020B0502040204020203" pitchFamily="34" charset="0"/>
              <a:ea typeface="ＭＳ Ｐゴシック" panose="020B0600070205080204" pitchFamily="34" charset="-128"/>
              <a:cs typeface="Segoe UI" panose="020B0502040204020203" pitchFamily="34" charset="0"/>
            </a:endParaRPr>
          </a:p>
          <a:p>
            <a:pPr lvl="1">
              <a:lnSpc>
                <a:spcPct val="150000"/>
              </a:lnSpc>
            </a:pPr>
            <a:r>
              <a:rPr lang="en-CA" altLang="en-US" sz="20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“rite of passage”, “service desk”</a:t>
            </a:r>
          </a:p>
          <a:p>
            <a:pPr>
              <a:lnSpc>
                <a:spcPct val="150000"/>
              </a:lnSpc>
            </a:pPr>
            <a:endParaRPr lang="en-CA" altLang="en-US" sz="2000" dirty="0">
              <a:latin typeface="Segoe UI" panose="020B0502040204020203" pitchFamily="34" charset="0"/>
              <a:ea typeface="ＭＳ Ｐゴシック" panose="020B0600070205080204" pitchFamily="34" charset="-128"/>
              <a:cs typeface="Segoe UI" panose="020B0502040204020203" pitchFamily="34" charset="0"/>
            </a:endParaRPr>
          </a:p>
          <a:p>
            <a:pPr marL="0" lvl="1" indent="0">
              <a:lnSpc>
                <a:spcPct val="150000"/>
              </a:lnSpc>
              <a:spcBef>
                <a:spcPts val="700"/>
              </a:spcBef>
              <a:buClr>
                <a:schemeClr val="accent2"/>
              </a:buClr>
              <a:buSzPct val="60000"/>
              <a:buNone/>
            </a:pPr>
            <a:r>
              <a:rPr lang="en-CA" altLang="en-US" sz="20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Truncation: * </a:t>
            </a:r>
          </a:p>
          <a:p>
            <a:pPr lvl="1">
              <a:lnSpc>
                <a:spcPct val="150000"/>
              </a:lnSpc>
            </a:pPr>
            <a:r>
              <a:rPr lang="en-CA" altLang="en-US" sz="20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 </a:t>
            </a:r>
            <a:r>
              <a:rPr lang="fr-CA" altLang="en-US" sz="2000" dirty="0" err="1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relig</a:t>
            </a:r>
            <a:r>
              <a:rPr lang="fr-CA" altLang="en-US" sz="20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*: relig</a:t>
            </a:r>
            <a:r>
              <a:rPr lang="fr-CA" altLang="en-US" sz="2000" dirty="0">
                <a:solidFill>
                  <a:srgbClr val="FF0000"/>
                </a:solidFill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ion</a:t>
            </a:r>
            <a:r>
              <a:rPr lang="fr-CA" altLang="en-US" sz="20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, relig</a:t>
            </a:r>
            <a:r>
              <a:rPr lang="fr-CA" altLang="en-US" sz="2000" dirty="0">
                <a:solidFill>
                  <a:srgbClr val="FF0000"/>
                </a:solidFill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ions</a:t>
            </a:r>
            <a:r>
              <a:rPr lang="fr-CA" altLang="en-US" sz="20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, </a:t>
            </a:r>
            <a:r>
              <a:rPr lang="fr-CA" altLang="en-US" sz="2000" dirty="0" err="1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relig</a:t>
            </a:r>
            <a:r>
              <a:rPr lang="fr-CA" altLang="en-US" sz="2000" dirty="0" err="1">
                <a:solidFill>
                  <a:srgbClr val="FF0000"/>
                </a:solidFill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are</a:t>
            </a:r>
            <a:r>
              <a:rPr lang="fr-CA" altLang="en-US" sz="20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, </a:t>
            </a:r>
            <a:r>
              <a:rPr lang="fr-CA" altLang="en-US" sz="2000" dirty="0" err="1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relig</a:t>
            </a:r>
            <a:r>
              <a:rPr lang="fr-CA" altLang="en-US" sz="2000" dirty="0" err="1">
                <a:solidFill>
                  <a:srgbClr val="FF0000"/>
                </a:solidFill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ious</a:t>
            </a:r>
            <a:r>
              <a:rPr lang="fr-CA" altLang="en-US" sz="20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, relig</a:t>
            </a:r>
            <a:r>
              <a:rPr lang="fr-CA" altLang="en-US" sz="2000" dirty="0">
                <a:solidFill>
                  <a:srgbClr val="FF0000"/>
                </a:solidFill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ieux</a:t>
            </a:r>
            <a:r>
              <a:rPr lang="fr-CA" altLang="en-US" sz="20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, relig</a:t>
            </a:r>
            <a:r>
              <a:rPr lang="fr-CA" altLang="en-US" sz="2000" dirty="0">
                <a:solidFill>
                  <a:srgbClr val="FF0000"/>
                </a:solidFill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ieuse</a:t>
            </a:r>
            <a:endParaRPr lang="en-CA" sz="2000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124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3CD3AF0-E8EA-FEE7-5AD1-92521F4C03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29E89283-0B61-E529-AAB3-FFC7C5202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C02E9E9-ECEB-036F-34E7-DD856D2F6A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616E59-64F0-80EC-F06C-A802637ED0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3F4DBFE-1BB9-43C0-C649-45AEE73AF7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91030357-9073-A66E-9D73-D1B037FB5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8">
            <a:extLst>
              <a:ext uri="{FF2B5EF4-FFF2-40B4-BE49-F238E27FC236}">
                <a16:creationId xmlns:a16="http://schemas.microsoft.com/office/drawing/2014/main" id="{59553BDC-6824-CB14-F65B-033753552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993596"/>
            <a:ext cx="10905066" cy="3269780"/>
          </a:xfrm>
          <a:prstGeom prst="rect">
            <a:avLst/>
          </a:prstGeom>
          <a:ln>
            <a:noFill/>
          </a:ln>
        </p:spPr>
      </p:pic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E6F79DF2-01E7-701A-161B-8D34558A11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8878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82950D9A-4705-4314-961A-4F88B2CE41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13969F2-ED52-4E5C-B3FC-01E01B8B9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2"/>
            <a:ext cx="12192000" cy="68573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7B01AA-9720-E041-B5C9-072A4F316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870" y="749595"/>
            <a:ext cx="5645888" cy="39021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6100" i="1" kern="1200" cap="all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How to find and access resources</a:t>
            </a:r>
            <a:br>
              <a:rPr lang="en-US" sz="6100" b="1" i="1" kern="1200" cap="all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en-US" sz="6100" i="1" kern="1200" cap="all" baseline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0A207-69EB-EAA4-E66C-76E0BB4F92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1870" y="4651745"/>
            <a:ext cx="4890977" cy="99946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120000"/>
              </a:lnSpc>
            </a:pPr>
            <a:endParaRPr lang="en-US" sz="1800" b="1" cap="all" spc="300">
              <a:solidFill>
                <a:schemeClr val="tx2"/>
              </a:solidFill>
            </a:endParaRPr>
          </a:p>
        </p:txBody>
      </p:sp>
      <p:pic>
        <p:nvPicPr>
          <p:cNvPr id="5" name="Picture 4" descr="Magnifying glass and question mark">
            <a:extLst>
              <a:ext uri="{FF2B5EF4-FFF2-40B4-BE49-F238E27FC236}">
                <a16:creationId xmlns:a16="http://schemas.microsoft.com/office/drawing/2014/main" id="{422C9901-6BF5-60E6-6DF8-908064DE77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99" r="22352" b="1"/>
          <a:stretch/>
        </p:blipFill>
        <p:spPr>
          <a:xfrm>
            <a:off x="5879804" y="-6350"/>
            <a:ext cx="6312196" cy="6874330"/>
          </a:xfrm>
          <a:custGeom>
            <a:avLst/>
            <a:gdLst/>
            <a:ahLst/>
            <a:cxnLst/>
            <a:rect l="l" t="t" r="r" b="b"/>
            <a:pathLst>
              <a:path w="6312196" h="6874330">
                <a:moveTo>
                  <a:pt x="2047193" y="0"/>
                </a:moveTo>
                <a:lnTo>
                  <a:pt x="6312196" y="0"/>
                </a:lnTo>
                <a:lnTo>
                  <a:pt x="6312196" y="6874330"/>
                </a:lnTo>
                <a:lnTo>
                  <a:pt x="0" y="6874330"/>
                </a:lnTo>
                <a:close/>
              </a:path>
            </a:pathLst>
          </a:cu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3AC671C-E66F-43C5-A66A-C477339DD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634715" y="0"/>
            <a:ext cx="914401" cy="685734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54713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6E0D4398-84C2-41B8-BF30-3157F7B18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bstract blurred public library with bookshelves">
            <a:extLst>
              <a:ext uri="{FF2B5EF4-FFF2-40B4-BE49-F238E27FC236}">
                <a16:creationId xmlns:a16="http://schemas.microsoft.com/office/drawing/2014/main" id="{73A6598E-9A1D-4BEB-F8D2-6A7C5E1C48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065" b="-1"/>
          <a:stretch/>
        </p:blipFill>
        <p:spPr>
          <a:xfrm>
            <a:off x="20" y="10"/>
            <a:ext cx="9137156" cy="6857989"/>
          </a:xfrm>
          <a:prstGeom prst="rect">
            <a:avLst/>
          </a:prstGeom>
        </p:spPr>
      </p:pic>
      <p:sp>
        <p:nvSpPr>
          <p:cNvPr id="25" name="Rectangle 23">
            <a:extLst>
              <a:ext uri="{FF2B5EF4-FFF2-40B4-BE49-F238E27FC236}">
                <a16:creationId xmlns:a16="http://schemas.microsoft.com/office/drawing/2014/main" id="{1E519840-CB5B-442F-AF8C-F848E7699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45558" y="-6724"/>
            <a:ext cx="4265457" cy="6868736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2240216 w 5664007"/>
              <a:gd name="connsiteY0" fmla="*/ 0 h 6857998"/>
              <a:gd name="connsiteX1" fmla="*/ 5664007 w 5664007"/>
              <a:gd name="connsiteY1" fmla="*/ 0 h 6857998"/>
              <a:gd name="connsiteX2" fmla="*/ 5664007 w 5664007"/>
              <a:gd name="connsiteY2" fmla="*/ 6857998 h 6857998"/>
              <a:gd name="connsiteX3" fmla="*/ 0 w 5664007"/>
              <a:gd name="connsiteY3" fmla="*/ 6846045 h 6857998"/>
              <a:gd name="connsiteX4" fmla="*/ 2240216 w 5664007"/>
              <a:gd name="connsiteY4" fmla="*/ 0 h 6857998"/>
              <a:gd name="connsiteX0" fmla="*/ 2170935 w 5594726"/>
              <a:gd name="connsiteY0" fmla="*/ 0 h 6865085"/>
              <a:gd name="connsiteX1" fmla="*/ 5594726 w 5594726"/>
              <a:gd name="connsiteY1" fmla="*/ 0 h 6865085"/>
              <a:gd name="connsiteX2" fmla="*/ 5594726 w 5594726"/>
              <a:gd name="connsiteY2" fmla="*/ 6857998 h 6865085"/>
              <a:gd name="connsiteX3" fmla="*/ 0 w 5594726"/>
              <a:gd name="connsiteY3" fmla="*/ 6865085 h 6865085"/>
              <a:gd name="connsiteX4" fmla="*/ 2170935 w 5594726"/>
              <a:gd name="connsiteY4" fmla="*/ 0 h 6865085"/>
              <a:gd name="connsiteX0" fmla="*/ 1747097 w 5170888"/>
              <a:gd name="connsiteY0" fmla="*/ 0 h 6865085"/>
              <a:gd name="connsiteX1" fmla="*/ 5170888 w 5170888"/>
              <a:gd name="connsiteY1" fmla="*/ 0 h 6865085"/>
              <a:gd name="connsiteX2" fmla="*/ 5170888 w 5170888"/>
              <a:gd name="connsiteY2" fmla="*/ 6857998 h 6865085"/>
              <a:gd name="connsiteX3" fmla="*/ 0 w 5170888"/>
              <a:gd name="connsiteY3" fmla="*/ 6865085 h 6865085"/>
              <a:gd name="connsiteX4" fmla="*/ 1747097 w 5170888"/>
              <a:gd name="connsiteY4" fmla="*/ 0 h 6865085"/>
              <a:gd name="connsiteX0" fmla="*/ 1404766 w 5170888"/>
              <a:gd name="connsiteY0" fmla="*/ 0 h 6865085"/>
              <a:gd name="connsiteX1" fmla="*/ 5170888 w 5170888"/>
              <a:gd name="connsiteY1" fmla="*/ 0 h 6865085"/>
              <a:gd name="connsiteX2" fmla="*/ 5170888 w 5170888"/>
              <a:gd name="connsiteY2" fmla="*/ 6857998 h 6865085"/>
              <a:gd name="connsiteX3" fmla="*/ 0 w 5170888"/>
              <a:gd name="connsiteY3" fmla="*/ 6865085 h 6865085"/>
              <a:gd name="connsiteX4" fmla="*/ 1404766 w 5170888"/>
              <a:gd name="connsiteY4" fmla="*/ 0 h 6865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0888" h="6865085">
                <a:moveTo>
                  <a:pt x="1404766" y="0"/>
                </a:moveTo>
                <a:lnTo>
                  <a:pt x="5170888" y="0"/>
                </a:lnTo>
                <a:lnTo>
                  <a:pt x="5170888" y="6857998"/>
                </a:lnTo>
                <a:lnTo>
                  <a:pt x="0" y="6865085"/>
                </a:lnTo>
                <a:lnTo>
                  <a:pt x="1404766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66C50F-590A-A19D-7A12-544B7EF2A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4880" y="3025587"/>
            <a:ext cx="3153720" cy="29852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2800" i="1" kern="1200" cap="all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Introduction to the Library website &amp; subject guides</a:t>
            </a:r>
            <a:br>
              <a:rPr lang="en-US" sz="2800" i="1" kern="1200" cap="all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en-US" sz="2800" i="1" kern="1200" cap="all" baseline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B2B4DB-467D-FF8D-93CB-9A27271CC8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37176" y="1116873"/>
            <a:ext cx="2521424" cy="1520669"/>
          </a:xfrm>
        </p:spPr>
        <p:txBody>
          <a:bodyPr vert="horz" lIns="91440" tIns="45720" rIns="91440" bIns="45720" rtlCol="0">
            <a:normAutofit/>
          </a:bodyPr>
          <a:lstStyle/>
          <a:p>
            <a:pPr algn="r">
              <a:lnSpc>
                <a:spcPct val="120000"/>
              </a:lnSpc>
            </a:pPr>
            <a:endParaRPr lang="en-US" sz="1600" b="1" cap="all" spc="300">
              <a:solidFill>
                <a:schemeClr val="tx2"/>
              </a:solidFill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C7EF422-3076-48F2-A38B-7CA851778E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31959" y="0"/>
            <a:ext cx="5279056" cy="77792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896548C-21A4-493D-B220-64E89F1EF6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81082" y="-6724"/>
            <a:ext cx="2279175" cy="686472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99537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6">
            <a:extLst>
              <a:ext uri="{FF2B5EF4-FFF2-40B4-BE49-F238E27FC236}">
                <a16:creationId xmlns:a16="http://schemas.microsoft.com/office/drawing/2014/main" id="{53851C1C-90B4-4D68-8D77-ACEDEBF97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23">
            <a:extLst>
              <a:ext uri="{FF2B5EF4-FFF2-40B4-BE49-F238E27FC236}">
                <a16:creationId xmlns:a16="http://schemas.microsoft.com/office/drawing/2014/main" id="{66A6C3B0-6FDC-4B35-B7CE-CC75F305A2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0" y="-10952"/>
            <a:ext cx="5037413" cy="6881907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121508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215089 w 6125882"/>
              <a:gd name="connsiteY4" fmla="*/ 0 h 6857998"/>
              <a:gd name="connsiteX0" fmla="*/ 1222204 w 6132997"/>
              <a:gd name="connsiteY0" fmla="*/ 0 h 6881904"/>
              <a:gd name="connsiteX1" fmla="*/ 6132997 w 6132997"/>
              <a:gd name="connsiteY1" fmla="*/ 0 h 6881904"/>
              <a:gd name="connsiteX2" fmla="*/ 6132997 w 6132997"/>
              <a:gd name="connsiteY2" fmla="*/ 6857998 h 6881904"/>
              <a:gd name="connsiteX3" fmla="*/ 0 w 6132997"/>
              <a:gd name="connsiteY3" fmla="*/ 6881904 h 6881904"/>
              <a:gd name="connsiteX4" fmla="*/ 1222204 w 6132997"/>
              <a:gd name="connsiteY4" fmla="*/ 0 h 6881904"/>
              <a:gd name="connsiteX0" fmla="*/ 1358016 w 6132997"/>
              <a:gd name="connsiteY0" fmla="*/ 0 h 6881904"/>
              <a:gd name="connsiteX1" fmla="*/ 6132997 w 6132997"/>
              <a:gd name="connsiteY1" fmla="*/ 0 h 6881904"/>
              <a:gd name="connsiteX2" fmla="*/ 6132997 w 6132997"/>
              <a:gd name="connsiteY2" fmla="*/ 6857998 h 6881904"/>
              <a:gd name="connsiteX3" fmla="*/ 0 w 6132997"/>
              <a:gd name="connsiteY3" fmla="*/ 6881904 h 6881904"/>
              <a:gd name="connsiteX4" fmla="*/ 1358016 w 6132997"/>
              <a:gd name="connsiteY4" fmla="*/ 0 h 6881904"/>
              <a:gd name="connsiteX0" fmla="*/ 1916832 w 6132997"/>
              <a:gd name="connsiteY0" fmla="*/ 0 h 6892855"/>
              <a:gd name="connsiteX1" fmla="*/ 6132997 w 6132997"/>
              <a:gd name="connsiteY1" fmla="*/ 10951 h 6892855"/>
              <a:gd name="connsiteX2" fmla="*/ 6132997 w 6132997"/>
              <a:gd name="connsiteY2" fmla="*/ 6868949 h 6892855"/>
              <a:gd name="connsiteX3" fmla="*/ 0 w 6132997"/>
              <a:gd name="connsiteY3" fmla="*/ 6892855 h 6892855"/>
              <a:gd name="connsiteX4" fmla="*/ 1916832 w 6132997"/>
              <a:gd name="connsiteY4" fmla="*/ 0 h 6892855"/>
              <a:gd name="connsiteX0" fmla="*/ 2210210 w 6426375"/>
              <a:gd name="connsiteY0" fmla="*/ 0 h 6881905"/>
              <a:gd name="connsiteX1" fmla="*/ 6426375 w 6426375"/>
              <a:gd name="connsiteY1" fmla="*/ 10951 h 6881905"/>
              <a:gd name="connsiteX2" fmla="*/ 6426375 w 6426375"/>
              <a:gd name="connsiteY2" fmla="*/ 6868949 h 6881905"/>
              <a:gd name="connsiteX3" fmla="*/ 0 w 6426375"/>
              <a:gd name="connsiteY3" fmla="*/ 6881905 h 6881905"/>
              <a:gd name="connsiteX4" fmla="*/ 2210210 w 6426375"/>
              <a:gd name="connsiteY4" fmla="*/ 0 h 6881905"/>
              <a:gd name="connsiteX0" fmla="*/ 2755055 w 6426375"/>
              <a:gd name="connsiteY0" fmla="*/ 0 h 6881905"/>
              <a:gd name="connsiteX1" fmla="*/ 6426375 w 6426375"/>
              <a:gd name="connsiteY1" fmla="*/ 10951 h 6881905"/>
              <a:gd name="connsiteX2" fmla="*/ 6426375 w 6426375"/>
              <a:gd name="connsiteY2" fmla="*/ 6868949 h 6881905"/>
              <a:gd name="connsiteX3" fmla="*/ 0 w 6426375"/>
              <a:gd name="connsiteY3" fmla="*/ 6881905 h 6881905"/>
              <a:gd name="connsiteX4" fmla="*/ 2755055 w 6426375"/>
              <a:gd name="connsiteY4" fmla="*/ 0 h 688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26375" h="6881905">
                <a:moveTo>
                  <a:pt x="2755055" y="0"/>
                </a:moveTo>
                <a:lnTo>
                  <a:pt x="6426375" y="10951"/>
                </a:lnTo>
                <a:lnTo>
                  <a:pt x="6426375" y="6868949"/>
                </a:lnTo>
                <a:lnTo>
                  <a:pt x="0" y="6881905"/>
                </a:lnTo>
                <a:lnTo>
                  <a:pt x="2755055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F6F135C-352B-4218-8C4A-72DA56E2B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5486400" y="0"/>
            <a:ext cx="6705600" cy="199853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358AD04-C5C5-4EED-9739-2CCED6989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68513" y="4035406"/>
            <a:ext cx="4723487" cy="282259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2A09171-30F7-4DDD-8406-68606DFBEF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9434056" y="0"/>
            <a:ext cx="2036307" cy="6870956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Content Placeholder 7">
            <a:extLst>
              <a:ext uri="{FF2B5EF4-FFF2-40B4-BE49-F238E27FC236}">
                <a16:creationId xmlns:a16="http://schemas.microsoft.com/office/drawing/2014/main" id="{4671DAE9-56D4-43EC-3B1F-6B09CFE2E8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" b="27924"/>
          <a:stretch/>
        </p:blipFill>
        <p:spPr>
          <a:xfrm>
            <a:off x="533400" y="533400"/>
            <a:ext cx="11125200" cy="5791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5ACBAC-23DB-0FC7-ADC9-38A59F9B3C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399" y="870681"/>
            <a:ext cx="1534137" cy="257175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reflection blurRad="6350" stA="50000" endA="295" endPos="92000" dist="1016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63565962"/>
      </p:ext>
    </p:extLst>
  </p:cSld>
  <p:clrMapOvr>
    <a:masterClrMapping/>
  </p:clrMapOvr>
</p:sld>
</file>

<file path=ppt/theme/theme1.xml><?xml version="1.0" encoding="utf-8"?>
<a:theme xmlns:a="http://schemas.openxmlformats.org/drawingml/2006/main" name="AngleLinesVTI">
  <a:themeElements>
    <a:clrScheme name="AnalogousFromRegularSeed_2SEEDS">
      <a:dk1>
        <a:srgbClr val="000000"/>
      </a:dk1>
      <a:lt1>
        <a:srgbClr val="FFFFFF"/>
      </a:lt1>
      <a:dk2>
        <a:srgbClr val="1B2F2E"/>
      </a:dk2>
      <a:lt2>
        <a:srgbClr val="F3F1F0"/>
      </a:lt2>
      <a:accent1>
        <a:srgbClr val="3B9EB1"/>
      </a:accent1>
      <a:accent2>
        <a:srgbClr val="46B196"/>
      </a:accent2>
      <a:accent3>
        <a:srgbClr val="4D7EC3"/>
      </a:accent3>
      <a:accent4>
        <a:srgbClr val="B13B3E"/>
      </a:accent4>
      <a:accent5>
        <a:srgbClr val="C37B4D"/>
      </a:accent5>
      <a:accent6>
        <a:srgbClr val="B19A3B"/>
      </a:accent6>
      <a:hlink>
        <a:srgbClr val="C05944"/>
      </a:hlink>
      <a:folHlink>
        <a:srgbClr val="7F7F7F"/>
      </a:folHlink>
    </a:clrScheme>
    <a:fontScheme name="Walbaum Light Univers Light">
      <a:majorFont>
        <a:latin typeface="Walbaum Display Light"/>
        <a:ea typeface=""/>
        <a:cs typeface=""/>
      </a:majorFont>
      <a:minorFont>
        <a:latin typeface="Univers Condense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gleLinesVTI" id="{BC1FC193-C72F-4761-9899-1105EDF6BAE8}" vid="{64612625-F022-44B7-B9FA-9D26DEDBDC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4810</TotalTime>
  <Words>657</Words>
  <Application>Microsoft Office PowerPoint</Application>
  <PresentationFormat>Widescreen</PresentationFormat>
  <Paragraphs>80</Paragraphs>
  <Slides>44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3" baseType="lpstr">
      <vt:lpstr>Arial</vt:lpstr>
      <vt:lpstr>Calibri</vt:lpstr>
      <vt:lpstr>Gill Sans Nova</vt:lpstr>
      <vt:lpstr>Gill Sans Nova Light</vt:lpstr>
      <vt:lpstr>Segoe UI</vt:lpstr>
      <vt:lpstr>Segoe UI Light</vt:lpstr>
      <vt:lpstr>Univers Condensed Light</vt:lpstr>
      <vt:lpstr>Walbaum Display Light</vt:lpstr>
      <vt:lpstr>AngleLinesVTI</vt:lpstr>
      <vt:lpstr>RELI 347 Religious and the Arts of South and Southeast Asia   LIBRARY WORKSHOP   Éthel Gamache  ethel.gamache@concordia.ca    Presentation and Resources handout available here: </vt:lpstr>
      <vt:lpstr>PowerPoint Presentation</vt:lpstr>
      <vt:lpstr>Search Strategies</vt:lpstr>
      <vt:lpstr>The Concept of a Boolean search illustrated</vt:lpstr>
      <vt:lpstr>Other search operators</vt:lpstr>
      <vt:lpstr>PowerPoint Presentation</vt:lpstr>
      <vt:lpstr>How to find and access resources </vt:lpstr>
      <vt:lpstr>Introduction to the Library website &amp; subject guides </vt:lpstr>
      <vt:lpstr>PowerPoint Presentation</vt:lpstr>
      <vt:lpstr>Religions and Cultures Subject Guides</vt:lpstr>
      <vt:lpstr>Religions and Cultures Subject Guides</vt:lpstr>
      <vt:lpstr>Using Sofia and Interlibrary loans </vt:lpstr>
      <vt:lpstr>Advanced search in Sofia</vt:lpstr>
      <vt:lpstr>PowerPoint Presentation</vt:lpstr>
      <vt:lpstr>PowerPoint Presentation</vt:lpstr>
      <vt:lpstr>USING INTERLIBRARY LOANS WITHIN SOFIA</vt:lpstr>
      <vt:lpstr>What is the new interlibrary loans (ILL) service?</vt:lpstr>
      <vt:lpstr>Concordia article/chapter scan &amp; deliver service</vt:lpstr>
      <vt:lpstr>REQUEST A BOOK VIA INTERLIBRARY LOAN</vt:lpstr>
      <vt:lpstr>Sofia Discovery Tool request via Interlibrary loan</vt:lpstr>
      <vt:lpstr>Check the status of your request under the "Requests" tab. </vt:lpstr>
      <vt:lpstr>About Interlibrary loan </vt:lpstr>
      <vt:lpstr>REQUEST A BOOK BLANK FORM</vt:lpstr>
      <vt:lpstr>Create an Interlibrary Loan request</vt:lpstr>
      <vt:lpstr>Sofia Discovery Tool – request a book form</vt:lpstr>
      <vt:lpstr>If you have any difficulty finding a document, reach out! </vt:lpstr>
      <vt:lpstr>Using the database Academic Search Complete to find academic articles </vt:lpstr>
      <vt:lpstr>Peer-reviewed articles</vt:lpstr>
      <vt:lpstr>Sofia Discovery Tool – Databases By Subject</vt:lpstr>
      <vt:lpstr>Databases</vt:lpstr>
      <vt:lpstr>Academic Search COmplete</vt:lpstr>
      <vt:lpstr>Academic Search COmplete</vt:lpstr>
      <vt:lpstr>Using  the  link resolver</vt:lpstr>
      <vt:lpstr>Using ArtStore to find images </vt:lpstr>
      <vt:lpstr>Finding Images via The Library resources</vt:lpstr>
      <vt:lpstr>ARTStor</vt:lpstr>
      <vt:lpstr>PowerPoint Presentation</vt:lpstr>
      <vt:lpstr>Evaluating and citing sources </vt:lpstr>
      <vt:lpstr>PowerPoint Presentation</vt:lpstr>
      <vt:lpstr>library.concordia.ca/help/citing/</vt:lpstr>
      <vt:lpstr>Questions?</vt:lpstr>
      <vt:lpstr>Concordia Library Website – Ask a Librarian</vt:lpstr>
      <vt:lpstr>Thank you for your attention!   ÉTHEL GAMACHE ethel.gamache@concordia.ca</vt:lpstr>
      <vt:lpstr>Going further</vt:lpstr>
    </vt:vector>
  </TitlesOfParts>
  <Company>Concordia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Internal Training for the subject fields of  Religions and Cultures,  Theological Studies,  Philosophy,  Études françaises   and  Classics, Modern Languages and Linguistics    Librarian: Éthel Gamache  ethel.gamache@concordia.ca  Thursday, September 14, 2023</dc:title>
  <dc:creator>Ethel Gamache</dc:creator>
  <cp:lastModifiedBy>Ethel Gamache</cp:lastModifiedBy>
  <cp:revision>15</cp:revision>
  <dcterms:created xsi:type="dcterms:W3CDTF">2023-09-14T15:10:06Z</dcterms:created>
  <dcterms:modified xsi:type="dcterms:W3CDTF">2023-09-25T19:26:38Z</dcterms:modified>
</cp:coreProperties>
</file>