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3" r:id="rId2"/>
    <p:sldMasterId id="2147483669" r:id="rId3"/>
  </p:sldMasterIdLst>
  <p:notesMasterIdLst>
    <p:notesMasterId r:id="rId66"/>
  </p:notesMasterIdLst>
  <p:sldIdLst>
    <p:sldId id="256" r:id="rId4"/>
    <p:sldId id="257" r:id="rId5"/>
    <p:sldId id="351" r:id="rId6"/>
    <p:sldId id="333" r:id="rId7"/>
    <p:sldId id="334" r:id="rId8"/>
    <p:sldId id="266" r:id="rId9"/>
    <p:sldId id="269" r:id="rId10"/>
    <p:sldId id="271" r:id="rId11"/>
    <p:sldId id="270" r:id="rId12"/>
    <p:sldId id="273" r:id="rId13"/>
    <p:sldId id="285" r:id="rId14"/>
    <p:sldId id="263" r:id="rId15"/>
    <p:sldId id="267" r:id="rId16"/>
    <p:sldId id="328" r:id="rId17"/>
    <p:sldId id="331" r:id="rId18"/>
    <p:sldId id="329" r:id="rId19"/>
    <p:sldId id="330" r:id="rId20"/>
    <p:sldId id="281" r:id="rId21"/>
    <p:sldId id="287" r:id="rId22"/>
    <p:sldId id="289" r:id="rId23"/>
    <p:sldId id="290" r:id="rId24"/>
    <p:sldId id="291" r:id="rId25"/>
    <p:sldId id="292" r:id="rId26"/>
    <p:sldId id="293" r:id="rId27"/>
    <p:sldId id="294" r:id="rId28"/>
    <p:sldId id="295" r:id="rId29"/>
    <p:sldId id="296" r:id="rId30"/>
    <p:sldId id="297" r:id="rId31"/>
    <p:sldId id="298" r:id="rId32"/>
    <p:sldId id="300" r:id="rId33"/>
    <p:sldId id="299" r:id="rId34"/>
    <p:sldId id="275" r:id="rId35"/>
    <p:sldId id="277" r:id="rId36"/>
    <p:sldId id="278" r:id="rId37"/>
    <p:sldId id="309" r:id="rId38"/>
    <p:sldId id="307" r:id="rId39"/>
    <p:sldId id="310" r:id="rId40"/>
    <p:sldId id="335" r:id="rId41"/>
    <p:sldId id="336" r:id="rId42"/>
    <p:sldId id="352" r:id="rId43"/>
    <p:sldId id="337" r:id="rId44"/>
    <p:sldId id="338" r:id="rId45"/>
    <p:sldId id="339" r:id="rId46"/>
    <p:sldId id="340" r:id="rId47"/>
    <p:sldId id="341" r:id="rId48"/>
    <p:sldId id="342" r:id="rId49"/>
    <p:sldId id="343" r:id="rId50"/>
    <p:sldId id="353" r:id="rId51"/>
    <p:sldId id="349" r:id="rId52"/>
    <p:sldId id="350" r:id="rId53"/>
    <p:sldId id="347" r:id="rId54"/>
    <p:sldId id="344" r:id="rId55"/>
    <p:sldId id="345" r:id="rId56"/>
    <p:sldId id="325" r:id="rId57"/>
    <p:sldId id="354" r:id="rId58"/>
    <p:sldId id="319" r:id="rId59"/>
    <p:sldId id="327" r:id="rId60"/>
    <p:sldId id="355" r:id="rId61"/>
    <p:sldId id="346" r:id="rId62"/>
    <p:sldId id="322" r:id="rId63"/>
    <p:sldId id="321" r:id="rId64"/>
    <p:sldId id="260" r:id="rId65"/>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hel Gamache" initials="EG" lastIdx="1" clrIdx="0">
    <p:extLst>
      <p:ext uri="{19B8F6BF-5375-455C-9EA6-DF929625EA0E}">
        <p15:presenceInfo xmlns:p15="http://schemas.microsoft.com/office/powerpoint/2012/main" userId="S::ethel.gamache@concordia.ca::888726cc-dc81-47ea-b05a-df7c5adf1f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05" d="100"/>
          <a:sy n="105" d="100"/>
        </p:scale>
        <p:origin x="120" y="12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06T11:22:57.652"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a:ea typeface="+mn-ea"/>
                <a:cs typeface="+mn-cs"/>
              </a:defRPr>
            </a:lvl1pPr>
          </a:lstStyle>
          <a:p>
            <a:pPr>
              <a:defRPr/>
            </a:pPr>
            <a:fld id="{2543ACF8-3F51-854F-91E9-AD86E324A5D8}" type="slidenum">
              <a:rPr lang="en-US"/>
              <a:pPr>
                <a:defRPr/>
              </a:pPr>
              <a:t>‹#›</a:t>
            </a:fld>
            <a:endParaRPr lang="en-US" dirty="0"/>
          </a:p>
        </p:txBody>
      </p:sp>
    </p:spTree>
    <p:extLst>
      <p:ext uri="{BB962C8B-B14F-4D97-AF65-F5344CB8AC3E}">
        <p14:creationId xmlns:p14="http://schemas.microsoft.com/office/powerpoint/2010/main" val="11187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CA"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19</a:t>
            </a:fld>
            <a:endParaRPr lang="en-US" dirty="0"/>
          </a:p>
        </p:txBody>
      </p:sp>
    </p:spTree>
    <p:extLst>
      <p:ext uri="{BB962C8B-B14F-4D97-AF65-F5344CB8AC3E}">
        <p14:creationId xmlns:p14="http://schemas.microsoft.com/office/powerpoint/2010/main" val="197951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28</a:t>
            </a:fld>
            <a:endParaRPr lang="en-US" dirty="0"/>
          </a:p>
        </p:txBody>
      </p:sp>
    </p:spTree>
    <p:extLst>
      <p:ext uri="{BB962C8B-B14F-4D97-AF65-F5344CB8AC3E}">
        <p14:creationId xmlns:p14="http://schemas.microsoft.com/office/powerpoint/2010/main" val="1959755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Some users might have all the information on hand for their request, or simply just have a difficult time finding the record in Sofia. </a:t>
            </a:r>
            <a:endParaRPr lang="en-US" dirty="0">
              <a:latin typeface="Calibri"/>
              <a:cs typeface="Calibri"/>
            </a:endParaRPr>
          </a:p>
          <a:p>
            <a:r>
              <a:rPr lang="en-US" dirty="0">
                <a:latin typeface="Calibri"/>
                <a:ea typeface="ＭＳ Ｐゴシック"/>
                <a:cs typeface="Calibri"/>
              </a:rPr>
              <a:t>Their other option for placing a book request via ILL is to fill out the blank book request form.</a:t>
            </a:r>
          </a:p>
          <a:p>
            <a:r>
              <a:rPr lang="en-US" dirty="0">
                <a:latin typeface="Calibri"/>
                <a:ea typeface="ＭＳ Ｐゴシック"/>
                <a:cs typeface="Calibri"/>
              </a:rPr>
              <a:t>Users will need to sign into their My account, and go to the requests option in the drop down menu. Then click on create request</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29</a:t>
            </a:fld>
            <a:endParaRPr lang="en-US" dirty="0"/>
          </a:p>
        </p:txBody>
      </p:sp>
    </p:spTree>
    <p:extLst>
      <p:ext uri="{BB962C8B-B14F-4D97-AF65-F5344CB8AC3E}">
        <p14:creationId xmlns:p14="http://schemas.microsoft.com/office/powerpoint/2010/main" val="295534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Submit the request and then the user can go to their requests tab to view all their requests.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30</a:t>
            </a:fld>
            <a:endParaRPr lang="en-US" dirty="0"/>
          </a:p>
        </p:txBody>
      </p:sp>
    </p:spTree>
    <p:extLst>
      <p:ext uri="{BB962C8B-B14F-4D97-AF65-F5344CB8AC3E}">
        <p14:creationId xmlns:p14="http://schemas.microsoft.com/office/powerpoint/2010/main" val="4124080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Arial"/>
              </a:rPr>
              <a:t>Select the “Book” form. Fill out the form by providing as much detail as they can to help us locate the item. For the complete book, be sure to select “</a:t>
            </a:r>
            <a:r>
              <a:rPr lang="en-US" b="1" dirty="0">
                <a:ea typeface="ＭＳ Ｐゴシック"/>
                <a:cs typeface="Arial"/>
              </a:rPr>
              <a:t>LOAN</a:t>
            </a:r>
            <a:r>
              <a:rPr lang="en-US" dirty="0">
                <a:ea typeface="ＭＳ Ｐゴシック"/>
                <a:cs typeface="Arial"/>
              </a:rPr>
              <a:t>”. Select the desired pickup location.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31</a:t>
            </a:fld>
            <a:endParaRPr lang="en-US" dirty="0"/>
          </a:p>
        </p:txBody>
      </p:sp>
    </p:spTree>
    <p:extLst>
      <p:ext uri="{BB962C8B-B14F-4D97-AF65-F5344CB8AC3E}">
        <p14:creationId xmlns:p14="http://schemas.microsoft.com/office/powerpoint/2010/main" val="336175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20</a:t>
            </a:fld>
            <a:endParaRPr lang="en-US" dirty="0"/>
          </a:p>
        </p:txBody>
      </p:sp>
    </p:spTree>
    <p:extLst>
      <p:ext uri="{BB962C8B-B14F-4D97-AF65-F5344CB8AC3E}">
        <p14:creationId xmlns:p14="http://schemas.microsoft.com/office/powerpoint/2010/main" val="350823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21</a:t>
            </a:fld>
            <a:endParaRPr lang="en-US" dirty="0"/>
          </a:p>
        </p:txBody>
      </p:sp>
    </p:spTree>
    <p:extLst>
      <p:ext uri="{BB962C8B-B14F-4D97-AF65-F5344CB8AC3E}">
        <p14:creationId xmlns:p14="http://schemas.microsoft.com/office/powerpoint/2010/main" val="195975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Let's take a look first at requesting a book via libraries worldwide. If users are having trouble finding an item through Concordia Library or one of the Quebec university libraries, they can expand their search to "libraries worldwide" in Sofia.</a:t>
            </a:r>
            <a:endParaRPr lang="en-US" dirty="0">
              <a:cs typeface="Arial"/>
            </a:endParaRPr>
          </a:p>
          <a:p>
            <a:pPr>
              <a:spcBef>
                <a:spcPts val="0"/>
              </a:spcBef>
              <a:spcAft>
                <a:spcPts val="0"/>
              </a:spcAft>
            </a:pPr>
            <a:r>
              <a:rPr lang="en-US" dirty="0">
                <a:ea typeface="ＭＳ Ｐゴシック"/>
                <a:cs typeface="Arial"/>
              </a:rPr>
              <a:t>If a user was looking to request this book, we can see that there is no "request" button through Concordia or network loans. Users will need to place an ILL request by selecting the "request via interlibrary loan" under the "access options panel". If they wanted a specific chapter scan, they would be able to select the "chapter scan" button, but we will take a look at that process later in today's presentation.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22</a:t>
            </a:fld>
            <a:endParaRPr lang="en-US" dirty="0"/>
          </a:p>
        </p:txBody>
      </p:sp>
    </p:spTree>
    <p:extLst>
      <p:ext uri="{BB962C8B-B14F-4D97-AF65-F5344CB8AC3E}">
        <p14:creationId xmlns:p14="http://schemas.microsoft.com/office/powerpoint/2010/main" val="177918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The user will need to login to their Sofia account, and will then be brought to this form for book requests (this is a partial view of the form on the screen here). We want to encourage users to try as often as they can to find the record in Sofia, as if they place the ILL through the "request via ILL button", the request form will autofill a lot of information from the record such as ISBN, OCLC#, title, etc. Which is very helpful for staff. </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The form will default to a "LOAN" service type. There is messaging to the right explaining that users should select LOAN for a complete document. For a scanned chapter they can select "copy". If by chance users wanted a chapter scan and request it in this way, it won't necessarily be a big issue as the request will still appear in Tipasa. I'll explain this in more detail when we go over article/chapter scan requests.</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Be sure to specify the pickup location as Webster or Vanier. It defaults to Webster – we could not get the form to have a blank default for this field. </a:t>
            </a:r>
          </a:p>
          <a:p>
            <a:pPr>
              <a:spcBef>
                <a:spcPts val="0"/>
              </a:spcBef>
              <a:spcAft>
                <a:spcPts val="0"/>
              </a:spcAft>
            </a:pPr>
            <a:endParaRPr lang="en-US" dirty="0">
              <a:ea typeface="ＭＳ Ｐゴシック"/>
              <a:cs typeface="Arial"/>
            </a:endParaRPr>
          </a:p>
          <a:p>
            <a:pPr>
              <a:spcBef>
                <a:spcPts val="0"/>
              </a:spcBef>
              <a:spcAft>
                <a:spcPts val="0"/>
              </a:spcAft>
            </a:pPr>
            <a:endParaRPr lang="en-US"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23</a:t>
            </a:fld>
            <a:endParaRPr lang="en-US" dirty="0"/>
          </a:p>
        </p:txBody>
      </p:sp>
    </p:spTree>
    <p:extLst>
      <p:ext uri="{BB962C8B-B14F-4D97-AF65-F5344CB8AC3E}">
        <p14:creationId xmlns:p14="http://schemas.microsoft.com/office/powerpoint/2010/main" val="253888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At the bottom of the form, you will see an “additional information” section. You can add in any other information pertaining to the request and/or specify the desired edition.</a:t>
            </a:r>
          </a:p>
          <a:p>
            <a:pPr>
              <a:spcBef>
                <a:spcPts val="0"/>
              </a:spcBef>
              <a:spcAft>
                <a:spcPts val="0"/>
              </a:spcAft>
            </a:pPr>
            <a:r>
              <a:rPr lang="en-US" dirty="0">
                <a:ea typeface="ＭＳ Ｐゴシック"/>
                <a:cs typeface="Arial"/>
              </a:rPr>
              <a:t>Submit request.</a:t>
            </a:r>
            <a:endParaRPr lang="en-US" dirty="0">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24</a:t>
            </a:fld>
            <a:endParaRPr lang="en-US" dirty="0"/>
          </a:p>
        </p:txBody>
      </p:sp>
    </p:spTree>
    <p:extLst>
      <p:ext uri="{BB962C8B-B14F-4D97-AF65-F5344CB8AC3E}">
        <p14:creationId xmlns:p14="http://schemas.microsoft.com/office/powerpoint/2010/main" val="35856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At the bottom of the form, you will see an “additional information” section. You can add in any other information pertaining to the request and/or specify the desired edition.</a:t>
            </a:r>
          </a:p>
          <a:p>
            <a:pPr>
              <a:spcBef>
                <a:spcPts val="0"/>
              </a:spcBef>
              <a:spcAft>
                <a:spcPts val="0"/>
              </a:spcAft>
            </a:pPr>
            <a:r>
              <a:rPr lang="en-US" dirty="0">
                <a:ea typeface="ＭＳ Ｐゴシック"/>
                <a:cs typeface="Arial"/>
              </a:rPr>
              <a:t>Submit request.</a:t>
            </a:r>
            <a:endParaRPr lang="en-US" dirty="0">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25</a:t>
            </a:fld>
            <a:endParaRPr lang="en-US" dirty="0"/>
          </a:p>
        </p:txBody>
      </p:sp>
    </p:spTree>
    <p:extLst>
      <p:ext uri="{BB962C8B-B14F-4D97-AF65-F5344CB8AC3E}">
        <p14:creationId xmlns:p14="http://schemas.microsoft.com/office/powerpoint/2010/main" val="35856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The request can then be found in the requests tab, along with the status. I will show you examples later on of all the different kinds of statuses a user might see, along with how they can monitor their requests. </a:t>
            </a:r>
          </a:p>
          <a:p>
            <a:r>
              <a:rPr lang="en-US" dirty="0">
                <a:latin typeface="Calibri"/>
                <a:ea typeface="ＭＳ Ｐゴシック"/>
                <a:cs typeface="Calibri"/>
              </a:rPr>
              <a:t>This "unknown" status shows up for a few moments right after placing a request, it will update quickly to a "submitted" status.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26</a:t>
            </a:fld>
            <a:endParaRPr lang="en-US" dirty="0"/>
          </a:p>
        </p:txBody>
      </p:sp>
    </p:spTree>
    <p:extLst>
      <p:ext uri="{BB962C8B-B14F-4D97-AF65-F5344CB8AC3E}">
        <p14:creationId xmlns:p14="http://schemas.microsoft.com/office/powerpoint/2010/main" val="162660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Arial"/>
            </a:endParaRPr>
          </a:p>
          <a:p>
            <a:pPr>
              <a:spcBef>
                <a:spcPts val="0"/>
              </a:spcBef>
              <a:spcAft>
                <a:spcPts val="0"/>
              </a:spcAft>
            </a:pPr>
            <a:br>
              <a:rPr lang="en-US" dirty="0"/>
            </a:b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27</a:t>
            </a:fld>
            <a:endParaRPr lang="en-US" dirty="0"/>
          </a:p>
        </p:txBody>
      </p:sp>
    </p:spTree>
    <p:extLst>
      <p:ext uri="{BB962C8B-B14F-4D97-AF65-F5344CB8AC3E}">
        <p14:creationId xmlns:p14="http://schemas.microsoft.com/office/powerpoint/2010/main" val="1505226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1617644"/>
            <a:ext cx="5257800" cy="1187574"/>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1115616" y="3075806"/>
            <a:ext cx="5257800" cy="575202"/>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59808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DA4A-F30D-4434-B0D6-435DF2741392}"/>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AEF9DFA-8BA4-49B6-965C-A6D1795CAC5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A97D6-D528-4538-9D93-02D77F3C329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F1B6E85-7266-4F5F-8A9E-9A5FCEE6F46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9611C-4DA0-4EE6-94AE-27F1780317D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3BA7B9C-726C-4420-AB2F-FF8D1E255301}"/>
              </a:ext>
            </a:extLst>
          </p:cNvPr>
          <p:cNvSpPr>
            <a:spLocks noGrp="1"/>
          </p:cNvSpPr>
          <p:nvPr>
            <p:ph type="dt" sz="half" idx="10"/>
          </p:nvPr>
        </p:nvSpPr>
        <p:spPr/>
        <p:txBody>
          <a:bodyPr/>
          <a:lstStyle/>
          <a:p>
            <a:fld id="{945318BA-6551-4C52-A5EE-B205C0FDECAD}" type="datetimeFigureOut">
              <a:rPr lang="en-CA" smtClean="0"/>
              <a:t>2023-03-06</a:t>
            </a:fld>
            <a:endParaRPr lang="en-CA"/>
          </a:p>
        </p:txBody>
      </p:sp>
      <p:sp>
        <p:nvSpPr>
          <p:cNvPr id="8" name="Footer Placeholder 7">
            <a:extLst>
              <a:ext uri="{FF2B5EF4-FFF2-40B4-BE49-F238E27FC236}">
                <a16:creationId xmlns:a16="http://schemas.microsoft.com/office/drawing/2014/main" id="{3E165AC7-8A0D-4A3B-9A19-79078C29795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41AC926-3B1B-42C3-A09D-F4BD1868FDBD}"/>
              </a:ext>
            </a:extLst>
          </p:cNvPr>
          <p:cNvSpPr>
            <a:spLocks noGrp="1"/>
          </p:cNvSpPr>
          <p:nvPr>
            <p:ph type="sldNum" sz="quarter" idx="12"/>
          </p:nvPr>
        </p:nvSpPr>
        <p:spPr/>
        <p:txBody>
          <a:bodyPr/>
          <a:lstStyle/>
          <a:p>
            <a:fld id="{0F0E6DC6-6B45-4871-B3A3-525CBA4881A2}" type="slidenum">
              <a:rPr lang="en-CA" smtClean="0"/>
              <a:t>‹#›</a:t>
            </a:fld>
            <a:endParaRPr lang="en-CA"/>
          </a:p>
        </p:txBody>
      </p:sp>
    </p:spTree>
    <p:extLst>
      <p:ext uri="{BB962C8B-B14F-4D97-AF65-F5344CB8AC3E}">
        <p14:creationId xmlns:p14="http://schemas.microsoft.com/office/powerpoint/2010/main" val="16605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1617644"/>
            <a:ext cx="5257800" cy="1187574"/>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1115616" y="3075806"/>
            <a:ext cx="5257800" cy="575202"/>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59808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2" r:id="rId1"/>
  </p:sldLayoutIdLst>
  <p:hf hd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sv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svg"/></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mailto:ethel.gamache@concordia.ca"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169" name="Title 15"/>
          <p:cNvSpPr>
            <a:spLocks noGrp="1"/>
          </p:cNvSpPr>
          <p:nvPr>
            <p:ph type="ctrTitle"/>
          </p:nvPr>
        </p:nvSpPr>
        <p:spPr>
          <a:xfrm>
            <a:off x="1115616" y="1617644"/>
            <a:ext cx="7272808" cy="1187574"/>
          </a:xfrm>
        </p:spPr>
        <p:txBody>
          <a:bodyPr/>
          <a:lstStyle/>
          <a:p>
            <a:pPr algn="r" eaLnBrk="1" hangingPunct="1"/>
            <a:r>
              <a:rPr lang="en-US" dirty="0">
                <a:latin typeface="Arial Bold" charset="0"/>
              </a:rPr>
              <a:t>RELI 317 Sufism</a:t>
            </a:r>
            <a:br>
              <a:rPr lang="en-US" dirty="0">
                <a:latin typeface="Arial Bold" charset="0"/>
              </a:rPr>
            </a:br>
            <a:r>
              <a:rPr lang="en-US" dirty="0">
                <a:latin typeface="Arial Bold" charset="0"/>
              </a:rPr>
              <a:t>Library workshop</a:t>
            </a:r>
          </a:p>
        </p:txBody>
      </p:sp>
      <p:sp>
        <p:nvSpPr>
          <p:cNvPr id="7170" name="Subtitle 16"/>
          <p:cNvSpPr>
            <a:spLocks noGrp="1"/>
          </p:cNvSpPr>
          <p:nvPr>
            <p:ph type="subTitle" idx="1"/>
          </p:nvPr>
        </p:nvSpPr>
        <p:spPr>
          <a:xfrm>
            <a:off x="1115616" y="3075806"/>
            <a:ext cx="5257800" cy="936104"/>
          </a:xfrm>
        </p:spPr>
        <p:txBody>
          <a:bodyPr/>
          <a:lstStyle/>
          <a:p>
            <a:pPr eaLnBrk="1" hangingPunct="1"/>
            <a:r>
              <a:rPr lang="en-US" dirty="0">
                <a:latin typeface="Arial" charset="0"/>
              </a:rPr>
              <a:t>Éthel Gamache</a:t>
            </a:r>
          </a:p>
          <a:p>
            <a:pPr eaLnBrk="1" hangingPunct="1"/>
            <a:r>
              <a:rPr lang="en-US" dirty="0">
                <a:latin typeface="Arial" charset="0"/>
              </a:rPr>
              <a:t>Librarian</a:t>
            </a:r>
          </a:p>
          <a:p>
            <a:pPr eaLnBrk="1" hangingPunct="1"/>
            <a:r>
              <a:rPr lang="en-US" dirty="0">
                <a:latin typeface="Arial" charset="0"/>
              </a:rPr>
              <a:t>ethel.gamache@concordia.ca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E92358-266D-4016-BE23-9CB9BF9D206D}"/>
              </a:ext>
            </a:extLst>
          </p:cNvPr>
          <p:cNvPicPr>
            <a:picLocks noChangeAspect="1"/>
          </p:cNvPicPr>
          <p:nvPr/>
        </p:nvPicPr>
        <p:blipFill>
          <a:blip r:embed="rId2"/>
          <a:stretch>
            <a:fillRect/>
          </a:stretch>
        </p:blipFill>
        <p:spPr>
          <a:xfrm>
            <a:off x="1187624" y="0"/>
            <a:ext cx="6912768" cy="5143500"/>
          </a:xfrm>
          <a:prstGeom prst="rect">
            <a:avLst/>
          </a:prstGeom>
        </p:spPr>
      </p:pic>
    </p:spTree>
    <p:extLst>
      <p:ext uri="{BB962C8B-B14F-4D97-AF65-F5344CB8AC3E}">
        <p14:creationId xmlns:p14="http://schemas.microsoft.com/office/powerpoint/2010/main" val="379375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a:xfrm>
            <a:off x="1115616" y="1740753"/>
            <a:ext cx="6048672" cy="830997"/>
          </a:xfrm>
          <a:prstGeom prst="rect">
            <a:avLst/>
          </a:prstGeom>
        </p:spPr>
        <p:txBody>
          <a:bodyPr wrap="square">
            <a:spAutoFit/>
          </a:bodyPr>
          <a:lstStyle/>
          <a:p>
            <a:pPr eaLnBrk="1" hangingPunct="1"/>
            <a:r>
              <a:rPr lang="en-US" kern="0" dirty="0">
                <a:solidFill>
                  <a:srgbClr val="782336"/>
                </a:solidFill>
                <a:latin typeface="Arial Bold" charset="0"/>
              </a:rPr>
              <a:t>How to find and access resources – Using Sofia, the discovery tool</a:t>
            </a:r>
          </a:p>
        </p:txBody>
      </p:sp>
    </p:spTree>
    <p:extLst>
      <p:ext uri="{BB962C8B-B14F-4D97-AF65-F5344CB8AC3E}">
        <p14:creationId xmlns:p14="http://schemas.microsoft.com/office/powerpoint/2010/main" val="422614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9236-FFC5-4333-9AE0-A61CD0B9A1E6}"/>
              </a:ext>
            </a:extLst>
          </p:cNvPr>
          <p:cNvSpPr>
            <a:spLocks noGrp="1"/>
          </p:cNvSpPr>
          <p:nvPr>
            <p:ph type="title"/>
          </p:nvPr>
        </p:nvSpPr>
        <p:spPr>
          <a:xfrm>
            <a:off x="685800" y="285750"/>
            <a:ext cx="7772400" cy="629816"/>
          </a:xfrm>
        </p:spPr>
        <p:txBody>
          <a:bodyPr wrap="square" anchor="t">
            <a:normAutofit fontScale="90000"/>
          </a:bodyPr>
          <a:lstStyle/>
          <a:p>
            <a:r>
              <a:rPr lang="en-US" dirty="0"/>
              <a:t>Sofia</a:t>
            </a:r>
            <a:endParaRPr lang="en-CA" dirty="0"/>
          </a:p>
        </p:txBody>
      </p:sp>
      <p:pic>
        <p:nvPicPr>
          <p:cNvPr id="6" name="Picture 5">
            <a:extLst>
              <a:ext uri="{FF2B5EF4-FFF2-40B4-BE49-F238E27FC236}">
                <a16:creationId xmlns:a16="http://schemas.microsoft.com/office/drawing/2014/main" id="{6B3E40C7-7E59-4E52-8FC4-02E980DDF280}"/>
              </a:ext>
            </a:extLst>
          </p:cNvPr>
          <p:cNvPicPr>
            <a:picLocks noChangeAspect="1"/>
          </p:cNvPicPr>
          <p:nvPr/>
        </p:nvPicPr>
        <p:blipFill>
          <a:blip r:embed="rId2"/>
          <a:stretch>
            <a:fillRect/>
          </a:stretch>
        </p:blipFill>
        <p:spPr>
          <a:xfrm>
            <a:off x="1331640" y="843558"/>
            <a:ext cx="6696744" cy="3571875"/>
          </a:xfrm>
          <a:prstGeom prst="rect">
            <a:avLst/>
          </a:prstGeom>
          <a:noFill/>
        </p:spPr>
      </p:pic>
    </p:spTree>
    <p:extLst>
      <p:ext uri="{BB962C8B-B14F-4D97-AF65-F5344CB8AC3E}">
        <p14:creationId xmlns:p14="http://schemas.microsoft.com/office/powerpoint/2010/main" val="235275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CD4C54-77E0-4200-BF4E-0B60450CFC96}"/>
              </a:ext>
            </a:extLst>
          </p:cNvPr>
          <p:cNvPicPr>
            <a:picLocks noChangeAspect="1"/>
          </p:cNvPicPr>
          <p:nvPr/>
        </p:nvPicPr>
        <p:blipFill>
          <a:blip r:embed="rId2"/>
          <a:stretch>
            <a:fillRect/>
          </a:stretch>
        </p:blipFill>
        <p:spPr>
          <a:xfrm>
            <a:off x="2472787" y="0"/>
            <a:ext cx="4198425" cy="5143500"/>
          </a:xfrm>
          <a:prstGeom prst="rect">
            <a:avLst/>
          </a:prstGeom>
        </p:spPr>
      </p:pic>
    </p:spTree>
    <p:extLst>
      <p:ext uri="{BB962C8B-B14F-4D97-AF65-F5344CB8AC3E}">
        <p14:creationId xmlns:p14="http://schemas.microsoft.com/office/powerpoint/2010/main" val="346145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139F1F-D921-4E0C-AD81-CB4B7A999D3C}"/>
              </a:ext>
            </a:extLst>
          </p:cNvPr>
          <p:cNvPicPr>
            <a:picLocks noChangeAspect="1"/>
          </p:cNvPicPr>
          <p:nvPr/>
        </p:nvPicPr>
        <p:blipFill>
          <a:blip r:embed="rId2"/>
          <a:stretch>
            <a:fillRect/>
          </a:stretch>
        </p:blipFill>
        <p:spPr>
          <a:xfrm>
            <a:off x="53743" y="82422"/>
            <a:ext cx="9036514" cy="4978656"/>
          </a:xfrm>
          <a:prstGeom prst="rect">
            <a:avLst/>
          </a:prstGeom>
        </p:spPr>
      </p:pic>
    </p:spTree>
    <p:extLst>
      <p:ext uri="{BB962C8B-B14F-4D97-AF65-F5344CB8AC3E}">
        <p14:creationId xmlns:p14="http://schemas.microsoft.com/office/powerpoint/2010/main" val="68500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B1BB25-A7F6-4221-A5EF-68303D589F02}"/>
              </a:ext>
            </a:extLst>
          </p:cNvPr>
          <p:cNvPicPr>
            <a:picLocks noChangeAspect="1"/>
          </p:cNvPicPr>
          <p:nvPr/>
        </p:nvPicPr>
        <p:blipFill>
          <a:blip r:embed="rId2"/>
          <a:stretch>
            <a:fillRect/>
          </a:stretch>
        </p:blipFill>
        <p:spPr>
          <a:xfrm>
            <a:off x="107504" y="195486"/>
            <a:ext cx="3672408" cy="4752528"/>
          </a:xfrm>
          <a:prstGeom prst="rect">
            <a:avLst/>
          </a:prstGeom>
        </p:spPr>
      </p:pic>
      <p:pic>
        <p:nvPicPr>
          <p:cNvPr id="5" name="Picture 4">
            <a:extLst>
              <a:ext uri="{FF2B5EF4-FFF2-40B4-BE49-F238E27FC236}">
                <a16:creationId xmlns:a16="http://schemas.microsoft.com/office/drawing/2014/main" id="{1668AC63-C79F-4A86-9C36-4FEFABE5E26F}"/>
              </a:ext>
            </a:extLst>
          </p:cNvPr>
          <p:cNvPicPr>
            <a:picLocks noChangeAspect="1"/>
          </p:cNvPicPr>
          <p:nvPr/>
        </p:nvPicPr>
        <p:blipFill>
          <a:blip r:embed="rId3"/>
          <a:stretch>
            <a:fillRect/>
          </a:stretch>
        </p:blipFill>
        <p:spPr>
          <a:xfrm>
            <a:off x="4211960" y="699542"/>
            <a:ext cx="4621560" cy="3672408"/>
          </a:xfrm>
          <a:prstGeom prst="rect">
            <a:avLst/>
          </a:prstGeom>
        </p:spPr>
      </p:pic>
      <p:pic>
        <p:nvPicPr>
          <p:cNvPr id="7" name="Graphic 6" descr="Arrow Rotate right">
            <a:extLst>
              <a:ext uri="{FF2B5EF4-FFF2-40B4-BE49-F238E27FC236}">
                <a16:creationId xmlns:a16="http://schemas.microsoft.com/office/drawing/2014/main" id="{6CB730D6-BFFE-4217-B7FC-04DBFE83E2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856597">
            <a:off x="4071124" y="1778258"/>
            <a:ext cx="1007666" cy="1045609"/>
          </a:xfrm>
          <a:prstGeom prst="rect">
            <a:avLst/>
          </a:prstGeom>
        </p:spPr>
      </p:pic>
    </p:spTree>
    <p:extLst>
      <p:ext uri="{BB962C8B-B14F-4D97-AF65-F5344CB8AC3E}">
        <p14:creationId xmlns:p14="http://schemas.microsoft.com/office/powerpoint/2010/main" val="332041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E46313-088F-4B62-886D-9395DE9AC14C}"/>
              </a:ext>
            </a:extLst>
          </p:cNvPr>
          <p:cNvPicPr>
            <a:picLocks noChangeAspect="1"/>
          </p:cNvPicPr>
          <p:nvPr/>
        </p:nvPicPr>
        <p:blipFill>
          <a:blip r:embed="rId2"/>
          <a:stretch>
            <a:fillRect/>
          </a:stretch>
        </p:blipFill>
        <p:spPr>
          <a:xfrm>
            <a:off x="0" y="339502"/>
            <a:ext cx="3456384" cy="2952328"/>
          </a:xfrm>
          <a:prstGeom prst="rect">
            <a:avLst/>
          </a:prstGeom>
        </p:spPr>
      </p:pic>
      <p:pic>
        <p:nvPicPr>
          <p:cNvPr id="3" name="Picture 2">
            <a:extLst>
              <a:ext uri="{FF2B5EF4-FFF2-40B4-BE49-F238E27FC236}">
                <a16:creationId xmlns:a16="http://schemas.microsoft.com/office/drawing/2014/main" id="{86F0E192-1879-4D70-A65E-1B6A87A8E8AD}"/>
              </a:ext>
            </a:extLst>
          </p:cNvPr>
          <p:cNvPicPr>
            <a:picLocks noChangeAspect="1"/>
          </p:cNvPicPr>
          <p:nvPr/>
        </p:nvPicPr>
        <p:blipFill>
          <a:blip r:embed="rId3"/>
          <a:stretch>
            <a:fillRect/>
          </a:stretch>
        </p:blipFill>
        <p:spPr>
          <a:xfrm>
            <a:off x="3851920" y="186543"/>
            <a:ext cx="4918747" cy="4770414"/>
          </a:xfrm>
          <a:prstGeom prst="rect">
            <a:avLst/>
          </a:prstGeom>
        </p:spPr>
      </p:pic>
      <p:cxnSp>
        <p:nvCxnSpPr>
          <p:cNvPr id="5" name="Straight Arrow Connector 4">
            <a:extLst>
              <a:ext uri="{FF2B5EF4-FFF2-40B4-BE49-F238E27FC236}">
                <a16:creationId xmlns:a16="http://schemas.microsoft.com/office/drawing/2014/main" id="{DAE71F3C-5A68-4359-A9F7-D554EA2F92F5}"/>
              </a:ext>
            </a:extLst>
          </p:cNvPr>
          <p:cNvCxnSpPr/>
          <p:nvPr/>
        </p:nvCxnSpPr>
        <p:spPr bwMode="auto">
          <a:xfrm>
            <a:off x="3131840" y="1707654"/>
            <a:ext cx="792088" cy="648072"/>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1159716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9AB8B9-3650-408A-9134-9574F758E559}"/>
              </a:ext>
            </a:extLst>
          </p:cNvPr>
          <p:cNvPicPr>
            <a:picLocks noChangeAspect="1"/>
          </p:cNvPicPr>
          <p:nvPr/>
        </p:nvPicPr>
        <p:blipFill>
          <a:blip r:embed="rId2"/>
          <a:stretch>
            <a:fillRect/>
          </a:stretch>
        </p:blipFill>
        <p:spPr>
          <a:xfrm>
            <a:off x="0" y="339502"/>
            <a:ext cx="3456384" cy="2952328"/>
          </a:xfrm>
          <a:prstGeom prst="rect">
            <a:avLst/>
          </a:prstGeom>
        </p:spPr>
      </p:pic>
      <p:pic>
        <p:nvPicPr>
          <p:cNvPr id="3" name="Picture 2">
            <a:extLst>
              <a:ext uri="{FF2B5EF4-FFF2-40B4-BE49-F238E27FC236}">
                <a16:creationId xmlns:a16="http://schemas.microsoft.com/office/drawing/2014/main" id="{DB713D20-6A25-4CD4-8393-99B624BC1EBF}"/>
              </a:ext>
            </a:extLst>
          </p:cNvPr>
          <p:cNvPicPr>
            <a:picLocks noChangeAspect="1"/>
          </p:cNvPicPr>
          <p:nvPr/>
        </p:nvPicPr>
        <p:blipFill>
          <a:blip r:embed="rId3"/>
          <a:stretch>
            <a:fillRect/>
          </a:stretch>
        </p:blipFill>
        <p:spPr>
          <a:xfrm>
            <a:off x="4067944" y="483518"/>
            <a:ext cx="4559534" cy="3772094"/>
          </a:xfrm>
          <a:prstGeom prst="rect">
            <a:avLst/>
          </a:prstGeom>
        </p:spPr>
      </p:pic>
      <p:cxnSp>
        <p:nvCxnSpPr>
          <p:cNvPr id="5" name="Straight Arrow Connector 4">
            <a:extLst>
              <a:ext uri="{FF2B5EF4-FFF2-40B4-BE49-F238E27FC236}">
                <a16:creationId xmlns:a16="http://schemas.microsoft.com/office/drawing/2014/main" id="{5F9B71F3-6A8D-4BAB-BB73-AA1F16C706E9}"/>
              </a:ext>
            </a:extLst>
          </p:cNvPr>
          <p:cNvCxnSpPr>
            <a:cxnSpLocks/>
          </p:cNvCxnSpPr>
          <p:nvPr/>
        </p:nvCxnSpPr>
        <p:spPr bwMode="auto">
          <a:xfrm>
            <a:off x="3347864" y="1851670"/>
            <a:ext cx="936104" cy="576064"/>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1678129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94DE37-FFE1-44D7-BCDB-E4C3D98C3EAF}"/>
              </a:ext>
            </a:extLst>
          </p:cNvPr>
          <p:cNvSpPr txBox="1"/>
          <p:nvPr/>
        </p:nvSpPr>
        <p:spPr>
          <a:xfrm>
            <a:off x="1043608" y="2110085"/>
            <a:ext cx="6192688" cy="461665"/>
          </a:xfrm>
          <a:prstGeom prst="rect">
            <a:avLst/>
          </a:prstGeom>
          <a:noFill/>
        </p:spPr>
        <p:txBody>
          <a:bodyPr wrap="square" rtlCol="0">
            <a:spAutoFit/>
          </a:bodyPr>
          <a:lstStyle/>
          <a:p>
            <a:r>
              <a:rPr lang="en-US" kern="0" dirty="0">
                <a:solidFill>
                  <a:srgbClr val="782336"/>
                </a:solidFill>
                <a:latin typeface="Arial Bold" charset="0"/>
              </a:rPr>
              <a:t>Using Interlibrary loan within Sofia</a:t>
            </a:r>
          </a:p>
        </p:txBody>
      </p:sp>
    </p:spTree>
    <p:extLst>
      <p:ext uri="{BB962C8B-B14F-4D97-AF65-F5344CB8AC3E}">
        <p14:creationId xmlns:p14="http://schemas.microsoft.com/office/powerpoint/2010/main" val="119911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08B7-43D0-6AC0-EA3C-4D9E60FAD5A2}"/>
              </a:ext>
            </a:extLst>
          </p:cNvPr>
          <p:cNvSpPr>
            <a:spLocks noGrp="1"/>
          </p:cNvSpPr>
          <p:nvPr>
            <p:ph type="title"/>
          </p:nvPr>
        </p:nvSpPr>
        <p:spPr/>
        <p:txBody>
          <a:bodyPr/>
          <a:lstStyle/>
          <a:p>
            <a:r>
              <a:rPr lang="en-US" sz="3200" dirty="0">
                <a:ea typeface="ＭＳ Ｐゴシック"/>
              </a:rPr>
              <a:t>What is the new interlibrary loans (ILL) service?</a:t>
            </a:r>
            <a:endParaRPr lang="en-US" sz="3200" dirty="0"/>
          </a:p>
        </p:txBody>
      </p:sp>
      <p:sp>
        <p:nvSpPr>
          <p:cNvPr id="3" name="Content Placeholder 2">
            <a:extLst>
              <a:ext uri="{FF2B5EF4-FFF2-40B4-BE49-F238E27FC236}">
                <a16:creationId xmlns:a16="http://schemas.microsoft.com/office/drawing/2014/main" id="{5DB36706-0152-81CF-BBCA-4BA2B412E382}"/>
              </a:ext>
            </a:extLst>
          </p:cNvPr>
          <p:cNvSpPr>
            <a:spLocks noGrp="1"/>
          </p:cNvSpPr>
          <p:nvPr>
            <p:ph idx="1"/>
          </p:nvPr>
        </p:nvSpPr>
        <p:spPr>
          <a:xfrm>
            <a:off x="685800" y="1662708"/>
            <a:ext cx="7772400" cy="3086100"/>
          </a:xfrm>
        </p:spPr>
        <p:txBody>
          <a:bodyPr vert="horz" wrap="square" lIns="91440" tIns="45720" rIns="91440" bIns="45720" numCol="1" anchor="t" anchorCtr="0" compatLnSpc="1">
            <a:prstTxWarp prst="textNoShape">
              <a:avLst/>
            </a:prstTxWarp>
          </a:bodyPr>
          <a:lstStyle/>
          <a:p>
            <a:r>
              <a:rPr lang="en-US" dirty="0">
                <a:ea typeface="ＭＳ Ｐゴシック"/>
                <a:cs typeface="Arial"/>
              </a:rPr>
              <a:t>ILL requests are made directly in the Sofia Discovery tool:</a:t>
            </a:r>
            <a:endParaRPr lang="en-CA">
              <a:ea typeface="ＭＳ Ｐゴシック"/>
              <a:cs typeface="Arial"/>
            </a:endParaRPr>
          </a:p>
          <a:p>
            <a:pPr marL="800100" lvl="1" indent="-342900">
              <a:buAutoNum type="arabicPeriod"/>
            </a:pPr>
            <a:r>
              <a:rPr lang="en-US" sz="2000" dirty="0">
                <a:ea typeface="ＭＳ Ｐゴシック"/>
                <a:cs typeface="Arial"/>
              </a:rPr>
              <a:t>“</a:t>
            </a:r>
            <a:r>
              <a:rPr lang="en-US" sz="2000" b="1" dirty="0">
                <a:ea typeface="ＭＳ Ｐゴシック"/>
                <a:cs typeface="Arial"/>
              </a:rPr>
              <a:t>Request via Interlibrary Loan</a:t>
            </a:r>
            <a:r>
              <a:rPr lang="en-US" sz="2000" dirty="0">
                <a:ea typeface="ＭＳ Ｐゴシック"/>
                <a:cs typeface="Arial"/>
              </a:rPr>
              <a:t>” button </a:t>
            </a:r>
            <a:endParaRPr lang="en-CA" sz="2000">
              <a:ea typeface="ＭＳ Ｐゴシック"/>
              <a:cs typeface="Arial"/>
            </a:endParaRPr>
          </a:p>
          <a:p>
            <a:pPr marL="800100" lvl="1" indent="-342900">
              <a:buAutoNum type="arabicPeriod"/>
            </a:pPr>
            <a:r>
              <a:rPr lang="en-US" sz="2000" dirty="0">
                <a:ea typeface="ＭＳ Ｐゴシック"/>
                <a:cs typeface="Arial"/>
              </a:rPr>
              <a:t>Form available under the “Requests” tab in "My Account".</a:t>
            </a:r>
          </a:p>
          <a:p>
            <a:pPr marL="457200" lvl="1" indent="0">
              <a:buNone/>
            </a:pPr>
            <a:endParaRPr lang="en-US" sz="1800" dirty="0">
              <a:ea typeface="ＭＳ Ｐゴシック"/>
              <a:cs typeface="Arial"/>
            </a:endParaRPr>
          </a:p>
          <a:p>
            <a:endParaRPr lang="en-US" sz="2000" dirty="0">
              <a:cs typeface="Arial"/>
            </a:endParaRPr>
          </a:p>
          <a:p>
            <a:endParaRPr lang="en-US" sz="1600" dirty="0"/>
          </a:p>
        </p:txBody>
      </p:sp>
    </p:spTree>
    <p:extLst>
      <p:ext uri="{BB962C8B-B14F-4D97-AF65-F5344CB8AC3E}">
        <p14:creationId xmlns:p14="http://schemas.microsoft.com/office/powerpoint/2010/main" val="314149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p:txBody>
          <a:bodyPr/>
          <a:lstStyle/>
          <a:p>
            <a:pPr eaLnBrk="1" hangingPunct="1"/>
            <a:r>
              <a:rPr lang="en-US" dirty="0">
                <a:latin typeface="Arial Bold" charset="0"/>
              </a:rPr>
              <a:t>Plan</a:t>
            </a:r>
          </a:p>
        </p:txBody>
      </p:sp>
      <p:sp>
        <p:nvSpPr>
          <p:cNvPr id="8194" name="Content Placeholder 10"/>
          <p:cNvSpPr>
            <a:spLocks noGrp="1"/>
          </p:cNvSpPr>
          <p:nvPr>
            <p:ph idx="1"/>
          </p:nvPr>
        </p:nvSpPr>
        <p:spPr>
          <a:xfrm>
            <a:off x="179512" y="843558"/>
            <a:ext cx="8784976" cy="3960440"/>
          </a:xfrm>
        </p:spPr>
        <p:txBody>
          <a:bodyPr/>
          <a:lstStyle/>
          <a:p>
            <a:pPr eaLnBrk="1" hangingPunct="1"/>
            <a:r>
              <a:rPr lang="en-US" dirty="0">
                <a:latin typeface="Arial" charset="0"/>
              </a:rPr>
              <a:t>How to find and access resources</a:t>
            </a:r>
          </a:p>
          <a:p>
            <a:pPr lvl="1">
              <a:buFont typeface="Arial" panose="020B0604020202020204" pitchFamily="34" charset="0"/>
              <a:buChar char="•"/>
            </a:pPr>
            <a:r>
              <a:rPr lang="en-US" dirty="0">
                <a:latin typeface="Arial" charset="0"/>
              </a:rPr>
              <a:t>Search operators</a:t>
            </a:r>
          </a:p>
          <a:p>
            <a:pPr lvl="1">
              <a:buFont typeface="Arial" panose="020B0604020202020204" pitchFamily="34" charset="0"/>
              <a:buChar char="•"/>
            </a:pPr>
            <a:r>
              <a:rPr lang="en-US" dirty="0">
                <a:latin typeface="Arial" charset="0"/>
              </a:rPr>
              <a:t>Library website and Subject guide</a:t>
            </a:r>
          </a:p>
          <a:p>
            <a:pPr lvl="1">
              <a:buFont typeface="Arial" panose="020B0604020202020204" pitchFamily="34" charset="0"/>
              <a:buChar char="•"/>
            </a:pPr>
            <a:r>
              <a:rPr lang="en-US" dirty="0">
                <a:latin typeface="Arial" charset="0"/>
              </a:rPr>
              <a:t>Sofia, discovery tool</a:t>
            </a:r>
          </a:p>
          <a:p>
            <a:pPr lvl="2">
              <a:buFont typeface="Arial" panose="020B0604020202020204" pitchFamily="34" charset="0"/>
              <a:buChar char="•"/>
            </a:pPr>
            <a:r>
              <a:rPr lang="en-US" dirty="0">
                <a:latin typeface="Arial" charset="0"/>
              </a:rPr>
              <a:t>Using Interlibrary loan within Sofia</a:t>
            </a:r>
          </a:p>
          <a:p>
            <a:pPr lvl="1">
              <a:buFont typeface="Arial" panose="020B0604020202020204" pitchFamily="34" charset="0"/>
              <a:buChar char="•"/>
            </a:pPr>
            <a:r>
              <a:rPr lang="en-US" dirty="0">
                <a:latin typeface="Arial" charset="0"/>
              </a:rPr>
              <a:t>Searching for articles with Academic Search Complete and Index </a:t>
            </a:r>
            <a:r>
              <a:rPr lang="en-US" dirty="0" err="1">
                <a:latin typeface="Arial" charset="0"/>
              </a:rPr>
              <a:t>Islamicus</a:t>
            </a:r>
            <a:endParaRPr lang="en-US" dirty="0">
              <a:latin typeface="Arial" charset="0"/>
            </a:endParaRPr>
          </a:p>
          <a:p>
            <a:pPr lvl="1">
              <a:buFont typeface="Arial" panose="020B0604020202020204" pitchFamily="34" charset="0"/>
              <a:buChar char="•"/>
            </a:pPr>
            <a:r>
              <a:rPr lang="fr-CA" dirty="0" err="1">
                <a:latin typeface="Arial" charset="0"/>
              </a:rPr>
              <a:t>Encyclopedia</a:t>
            </a:r>
            <a:r>
              <a:rPr lang="fr-CA" dirty="0">
                <a:latin typeface="Arial" charset="0"/>
              </a:rPr>
              <a:t> – </a:t>
            </a:r>
            <a:r>
              <a:rPr lang="en-CA" dirty="0">
                <a:latin typeface="Arial" charset="0"/>
              </a:rPr>
              <a:t>Oxford encyclopedia of the Islamic world </a:t>
            </a:r>
            <a:endParaRPr lang="fr-CA" dirty="0">
              <a:latin typeface="Arial" charset="0"/>
            </a:endParaRPr>
          </a:p>
          <a:p>
            <a:pPr lvl="1">
              <a:buFont typeface="Arial" panose="020B0604020202020204" pitchFamily="34" charset="0"/>
              <a:buChar char="•"/>
            </a:pPr>
            <a:r>
              <a:rPr lang="fr-CA" dirty="0">
                <a:latin typeface="Arial" charset="0"/>
              </a:rPr>
              <a:t>General guides</a:t>
            </a:r>
          </a:p>
          <a:p>
            <a:pPr lvl="1">
              <a:buFont typeface="Arial" panose="020B0604020202020204" pitchFamily="34" charset="0"/>
              <a:buChar char="•"/>
            </a:pPr>
            <a:r>
              <a:rPr lang="fr-CA" dirty="0" err="1">
                <a:latin typeface="Arial" charset="0"/>
              </a:rPr>
              <a:t>Generative</a:t>
            </a:r>
            <a:r>
              <a:rPr lang="fr-CA" dirty="0">
                <a:latin typeface="Arial" charset="0"/>
              </a:rPr>
              <a:t> </a:t>
            </a:r>
            <a:r>
              <a:rPr lang="en-CA" dirty="0">
                <a:latin typeface="Arial" charset="0"/>
              </a:rPr>
              <a:t>Artificial Intelligence (AI)</a:t>
            </a:r>
            <a:endParaRPr lang="en-US" dirty="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C490-6ABC-3501-19BD-370AC589ED4A}"/>
              </a:ext>
            </a:extLst>
          </p:cNvPr>
          <p:cNvSpPr>
            <a:spLocks noGrp="1"/>
          </p:cNvSpPr>
          <p:nvPr>
            <p:ph type="title"/>
          </p:nvPr>
        </p:nvSpPr>
        <p:spPr/>
        <p:txBody>
          <a:bodyPr/>
          <a:lstStyle/>
          <a:p>
            <a:r>
              <a:rPr lang="en-US" sz="3200" dirty="0">
                <a:ea typeface="ＭＳ Ｐゴシック"/>
              </a:rPr>
              <a:t>Concordia article/chapter scan &amp; deliver service</a:t>
            </a:r>
            <a:endParaRPr lang="en-US" sz="3200" dirty="0"/>
          </a:p>
        </p:txBody>
      </p:sp>
      <p:sp>
        <p:nvSpPr>
          <p:cNvPr id="3" name="Content Placeholder 2">
            <a:extLst>
              <a:ext uri="{FF2B5EF4-FFF2-40B4-BE49-F238E27FC236}">
                <a16:creationId xmlns:a16="http://schemas.microsoft.com/office/drawing/2014/main" id="{536BBE2D-9E70-6898-4EE8-6CB3DED1925E}"/>
              </a:ext>
            </a:extLst>
          </p:cNvPr>
          <p:cNvSpPr>
            <a:spLocks noGrp="1"/>
          </p:cNvSpPr>
          <p:nvPr>
            <p:ph idx="1"/>
          </p:nvPr>
        </p:nvSpPr>
        <p:spPr>
          <a:xfrm>
            <a:off x="685800" y="1582341"/>
            <a:ext cx="7772400" cy="3086100"/>
          </a:xfrm>
        </p:spPr>
        <p:txBody>
          <a:bodyPr/>
          <a:lstStyle/>
          <a:p>
            <a:r>
              <a:rPr lang="en-US" dirty="0">
                <a:ea typeface="ＭＳ Ｐゴシック"/>
                <a:cs typeface="Arial"/>
              </a:rPr>
              <a:t>Book chapter and journal article scans from Concordia’s print collection can now be requested and tracked in Sofia. </a:t>
            </a:r>
          </a:p>
          <a:p>
            <a:r>
              <a:rPr lang="en-US" dirty="0">
                <a:ea typeface="ＭＳ Ｐゴシック"/>
                <a:cs typeface="Arial"/>
              </a:rPr>
              <a:t>Look for the “</a:t>
            </a:r>
            <a:r>
              <a:rPr lang="en-US" b="1" dirty="0">
                <a:ea typeface="ＭＳ Ｐゴシック"/>
                <a:cs typeface="Arial"/>
              </a:rPr>
              <a:t>Chapter Scan</a:t>
            </a:r>
            <a:r>
              <a:rPr lang="en-US" dirty="0">
                <a:ea typeface="ＭＳ Ｐゴシック"/>
                <a:cs typeface="Arial"/>
              </a:rPr>
              <a:t>” button in the Access Options panel.</a:t>
            </a:r>
          </a:p>
        </p:txBody>
      </p:sp>
    </p:spTree>
    <p:extLst>
      <p:ext uri="{BB962C8B-B14F-4D97-AF65-F5344CB8AC3E}">
        <p14:creationId xmlns:p14="http://schemas.microsoft.com/office/powerpoint/2010/main" val="361325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D90718-9273-7311-3BB7-36D6876EB09B}"/>
              </a:ext>
            </a:extLst>
          </p:cNvPr>
          <p:cNvSpPr txBox="1">
            <a:spLocks/>
          </p:cNvSpPr>
          <p:nvPr/>
        </p:nvSpPr>
        <p:spPr>
          <a:xfrm>
            <a:off x="721519" y="1053703"/>
            <a:ext cx="7763470" cy="857250"/>
          </a:xfrm>
          <a:prstGeom prst="rect">
            <a:avLst/>
          </a:prstGeom>
        </p:spPr>
        <p:txBody>
          <a:bodyPr lIns="91440" tIns="45720" rIns="91440" bIns="45720" anchor="t"/>
          <a:lst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a:lstStyle>
          <a:p>
            <a:r>
              <a:rPr lang="en-US" sz="3200" b="1" kern="0" dirty="0">
                <a:ea typeface="ＭＳ Ｐゴシック"/>
                <a:cs typeface="Arial Bold"/>
              </a:rPr>
              <a:t>Example – Request a book ("Request via Interlibrary Loan")</a:t>
            </a:r>
            <a:endParaRPr lang="en-US" b="1" dirty="0"/>
          </a:p>
        </p:txBody>
      </p:sp>
    </p:spTree>
    <p:extLst>
      <p:ext uri="{BB962C8B-B14F-4D97-AF65-F5344CB8AC3E}">
        <p14:creationId xmlns:p14="http://schemas.microsoft.com/office/powerpoint/2010/main" val="388716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49B1C68-5525-CBEE-78BC-B8316BB07E8C}"/>
              </a:ext>
            </a:extLst>
          </p:cNvPr>
          <p:cNvPicPr>
            <a:picLocks noGrp="1" noChangeAspect="1"/>
          </p:cNvPicPr>
          <p:nvPr>
            <p:ph idx="1"/>
          </p:nvPr>
        </p:nvPicPr>
        <p:blipFill>
          <a:blip r:embed="rId3"/>
          <a:stretch>
            <a:fillRect/>
          </a:stretch>
        </p:blipFill>
        <p:spPr>
          <a:xfrm>
            <a:off x="223635" y="1501862"/>
            <a:ext cx="8696730" cy="2128992"/>
          </a:xfrm>
        </p:spPr>
      </p:pic>
      <p:sp>
        <p:nvSpPr>
          <p:cNvPr id="5" name="Oval 4">
            <a:extLst>
              <a:ext uri="{FF2B5EF4-FFF2-40B4-BE49-F238E27FC236}">
                <a16:creationId xmlns:a16="http://schemas.microsoft.com/office/drawing/2014/main" id="{A6BF9313-6EBD-4F5D-9A14-77BAC1F0FAD2}"/>
              </a:ext>
            </a:extLst>
          </p:cNvPr>
          <p:cNvSpPr/>
          <p:nvPr/>
        </p:nvSpPr>
        <p:spPr bwMode="auto">
          <a:xfrm>
            <a:off x="6804248" y="2576790"/>
            <a:ext cx="2088232" cy="504056"/>
          </a:xfrm>
          <a:prstGeom prst="ellipse">
            <a:avLst/>
          </a:prstGeom>
          <a:noFill/>
          <a:ln w="603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55736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graphical user interface&#10;&#10;Description automatically generated">
            <a:extLst>
              <a:ext uri="{FF2B5EF4-FFF2-40B4-BE49-F238E27FC236}">
                <a16:creationId xmlns:a16="http://schemas.microsoft.com/office/drawing/2014/main" id="{1D70CD8A-90D6-F441-5970-5B7309ED7B2C}"/>
              </a:ext>
            </a:extLst>
          </p:cNvPr>
          <p:cNvPicPr>
            <a:picLocks noGrp="1" noChangeAspect="1"/>
          </p:cNvPicPr>
          <p:nvPr>
            <p:ph idx="1"/>
          </p:nvPr>
        </p:nvPicPr>
        <p:blipFill>
          <a:blip r:embed="rId3"/>
          <a:stretch>
            <a:fillRect/>
          </a:stretch>
        </p:blipFill>
        <p:spPr>
          <a:xfrm>
            <a:off x="1765618" y="46640"/>
            <a:ext cx="5983256" cy="4945117"/>
          </a:xfrm>
        </p:spPr>
      </p:pic>
      <p:sp>
        <p:nvSpPr>
          <p:cNvPr id="2" name="Rectangle 1">
            <a:extLst>
              <a:ext uri="{FF2B5EF4-FFF2-40B4-BE49-F238E27FC236}">
                <a16:creationId xmlns:a16="http://schemas.microsoft.com/office/drawing/2014/main" id="{E314E181-556A-7D11-B4EE-7B95BE8AE3BE}"/>
              </a:ext>
            </a:extLst>
          </p:cNvPr>
          <p:cNvSpPr/>
          <p:nvPr/>
        </p:nvSpPr>
        <p:spPr bwMode="auto">
          <a:xfrm>
            <a:off x="4902200" y="1416050"/>
            <a:ext cx="1968500" cy="838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72968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F9A8452-353E-5D18-82D2-833859EADBEE}"/>
              </a:ext>
            </a:extLst>
          </p:cNvPr>
          <p:cNvPicPr>
            <a:picLocks noGrp="1" noChangeAspect="1"/>
          </p:cNvPicPr>
          <p:nvPr>
            <p:ph idx="1"/>
          </p:nvPr>
        </p:nvPicPr>
        <p:blipFill>
          <a:blip r:embed="rId3"/>
          <a:stretch>
            <a:fillRect/>
          </a:stretch>
        </p:blipFill>
        <p:spPr>
          <a:xfrm>
            <a:off x="761281" y="1230575"/>
            <a:ext cx="7772400" cy="1873624"/>
          </a:xfrm>
        </p:spPr>
      </p:pic>
    </p:spTree>
    <p:extLst>
      <p:ext uri="{BB962C8B-B14F-4D97-AF65-F5344CB8AC3E}">
        <p14:creationId xmlns:p14="http://schemas.microsoft.com/office/powerpoint/2010/main" val="325156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F9A8452-353E-5D18-82D2-833859EADBEE}"/>
              </a:ext>
            </a:extLst>
          </p:cNvPr>
          <p:cNvPicPr>
            <a:picLocks noGrp="1" noChangeAspect="1"/>
          </p:cNvPicPr>
          <p:nvPr>
            <p:ph idx="1"/>
          </p:nvPr>
        </p:nvPicPr>
        <p:blipFill>
          <a:blip r:embed="rId3"/>
          <a:stretch>
            <a:fillRect/>
          </a:stretch>
        </p:blipFill>
        <p:spPr>
          <a:xfrm>
            <a:off x="761281" y="1230575"/>
            <a:ext cx="7772400" cy="1873624"/>
          </a:xfrm>
        </p:spPr>
      </p:pic>
    </p:spTree>
    <p:extLst>
      <p:ext uri="{BB962C8B-B14F-4D97-AF65-F5344CB8AC3E}">
        <p14:creationId xmlns:p14="http://schemas.microsoft.com/office/powerpoint/2010/main" val="3271437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1C4621B5-155E-E6BD-C173-12590C7F3CB0}"/>
              </a:ext>
            </a:extLst>
          </p:cNvPr>
          <p:cNvPicPr>
            <a:picLocks noGrp="1" noChangeAspect="1"/>
          </p:cNvPicPr>
          <p:nvPr>
            <p:ph idx="1"/>
          </p:nvPr>
        </p:nvPicPr>
        <p:blipFill rotWithShape="1">
          <a:blip r:embed="rId3"/>
          <a:srcRect r="11621" b="-370"/>
          <a:stretch/>
        </p:blipFill>
        <p:spPr>
          <a:xfrm>
            <a:off x="305210" y="795059"/>
            <a:ext cx="8541208" cy="2677436"/>
          </a:xfrm>
        </p:spPr>
      </p:pic>
      <p:sp>
        <p:nvSpPr>
          <p:cNvPr id="2" name="TextBox 1">
            <a:extLst>
              <a:ext uri="{FF2B5EF4-FFF2-40B4-BE49-F238E27FC236}">
                <a16:creationId xmlns:a16="http://schemas.microsoft.com/office/drawing/2014/main" id="{F953115B-A28D-C91E-3781-7960DFD23083}"/>
              </a:ext>
            </a:extLst>
          </p:cNvPr>
          <p:cNvSpPr txBox="1"/>
          <p:nvPr/>
        </p:nvSpPr>
        <p:spPr>
          <a:xfrm>
            <a:off x="550068" y="3971924"/>
            <a:ext cx="82367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ＭＳ Ｐゴシック"/>
              </a:rPr>
              <a:t>Check the status of your request under the "Requests" tab.</a:t>
            </a:r>
            <a:endParaRPr lang="en-US" dirty="0">
              <a:latin typeface="Arial"/>
            </a:endParaRPr>
          </a:p>
        </p:txBody>
      </p:sp>
    </p:spTree>
    <p:extLst>
      <p:ext uri="{BB962C8B-B14F-4D97-AF65-F5344CB8AC3E}">
        <p14:creationId xmlns:p14="http://schemas.microsoft.com/office/powerpoint/2010/main" val="828351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70268-C80B-2863-03B3-17E1DE763832}"/>
              </a:ext>
            </a:extLst>
          </p:cNvPr>
          <p:cNvSpPr>
            <a:spLocks noGrp="1"/>
          </p:cNvSpPr>
          <p:nvPr>
            <p:ph idx="1"/>
          </p:nvPr>
        </p:nvSpPr>
        <p:spPr>
          <a:xfrm>
            <a:off x="339892" y="547436"/>
            <a:ext cx="8464215" cy="3582402"/>
          </a:xfrm>
        </p:spPr>
        <p:txBody>
          <a:bodyPr/>
          <a:lstStyle/>
          <a:p>
            <a:pPr>
              <a:lnSpc>
                <a:spcPct val="150000"/>
              </a:lnSpc>
              <a:spcBef>
                <a:spcPts val="0"/>
              </a:spcBef>
              <a:spcAft>
                <a:spcPts val="0"/>
              </a:spcAft>
            </a:pPr>
            <a:r>
              <a:rPr lang="en-US" dirty="0">
                <a:ea typeface="ＭＳ Ｐゴシック"/>
                <a:cs typeface="Arial"/>
              </a:rPr>
              <a:t>You will receive email notifications when your ILL request is available for pickup or download. </a:t>
            </a:r>
            <a:endParaRPr lang="en-US"/>
          </a:p>
          <a:p>
            <a:pPr>
              <a:lnSpc>
                <a:spcPct val="150000"/>
              </a:lnSpc>
              <a:spcBef>
                <a:spcPts val="0"/>
              </a:spcBef>
              <a:spcAft>
                <a:spcPts val="0"/>
              </a:spcAft>
            </a:pPr>
            <a:r>
              <a:rPr lang="en-US" dirty="0">
                <a:ea typeface="ＭＳ Ｐゴシック"/>
                <a:cs typeface="Arial"/>
              </a:rPr>
              <a:t>Physical items can be picked up at the Circulation/Loans desks at either Vanier or Webster Library. </a:t>
            </a:r>
            <a:endParaRPr lang="en-US" dirty="0">
              <a:cs typeface="Arial"/>
            </a:endParaRPr>
          </a:p>
          <a:p>
            <a:pPr>
              <a:lnSpc>
                <a:spcPct val="150000"/>
              </a:lnSpc>
              <a:spcBef>
                <a:spcPts val="0"/>
              </a:spcBef>
              <a:spcAft>
                <a:spcPts val="0"/>
              </a:spcAft>
            </a:pPr>
            <a:r>
              <a:rPr lang="en-US" dirty="0">
                <a:ea typeface="ＭＳ Ｐゴシック"/>
                <a:cs typeface="Arial"/>
              </a:rPr>
              <a:t>ILL requests can be borrowed for 30 days, with up to 4 automatic renewals, or until item is recalled.</a:t>
            </a:r>
            <a:endParaRPr lang="en-US" dirty="0">
              <a:ea typeface="ＭＳ Ｐゴシック"/>
            </a:endParaRPr>
          </a:p>
        </p:txBody>
      </p:sp>
    </p:spTree>
    <p:extLst>
      <p:ext uri="{BB962C8B-B14F-4D97-AF65-F5344CB8AC3E}">
        <p14:creationId xmlns:p14="http://schemas.microsoft.com/office/powerpoint/2010/main" val="68976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D90718-9273-7311-3BB7-36D6876EB09B}"/>
              </a:ext>
            </a:extLst>
          </p:cNvPr>
          <p:cNvSpPr txBox="1">
            <a:spLocks/>
          </p:cNvSpPr>
          <p:nvPr/>
        </p:nvSpPr>
        <p:spPr>
          <a:xfrm>
            <a:off x="721519" y="1053703"/>
            <a:ext cx="6163270" cy="857250"/>
          </a:xfrm>
          <a:prstGeom prst="rect">
            <a:avLst/>
          </a:prstGeom>
        </p:spPr>
        <p:txBody>
          <a:bodyPr lIns="91440" tIns="45720" rIns="91440" bIns="45720" anchor="t"/>
          <a:lst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a:lstStyle>
          <a:p>
            <a:r>
              <a:rPr lang="en-US" sz="3200" b="1" kern="0" dirty="0">
                <a:ea typeface="ＭＳ Ｐゴシック"/>
                <a:cs typeface="Arial Bold"/>
              </a:rPr>
              <a:t>Example – Request a book (blank form)</a:t>
            </a:r>
            <a:endParaRPr lang="en-US" b="1"/>
          </a:p>
        </p:txBody>
      </p:sp>
    </p:spTree>
    <p:extLst>
      <p:ext uri="{BB962C8B-B14F-4D97-AF65-F5344CB8AC3E}">
        <p14:creationId xmlns:p14="http://schemas.microsoft.com/office/powerpoint/2010/main" val="3327556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BB90522-3BD8-489C-A7B5-AC6C3D2B8C9D}"/>
              </a:ext>
            </a:extLst>
          </p:cNvPr>
          <p:cNvPicPr>
            <a:picLocks noGrp="1" noChangeAspect="1"/>
          </p:cNvPicPr>
          <p:nvPr>
            <p:ph idx="1"/>
          </p:nvPr>
        </p:nvPicPr>
        <p:blipFill rotWithShape="1">
          <a:blip r:embed="rId3"/>
          <a:srcRect r="11160" b="709"/>
          <a:stretch/>
        </p:blipFill>
        <p:spPr>
          <a:xfrm>
            <a:off x="-3746" y="3621740"/>
            <a:ext cx="9107326" cy="1589675"/>
          </a:xfrm>
        </p:spPr>
      </p:pic>
      <p:pic>
        <p:nvPicPr>
          <p:cNvPr id="3" name="Picture 4" descr="Graphical user interface, application&#10;&#10;Description automatically generated">
            <a:extLst>
              <a:ext uri="{FF2B5EF4-FFF2-40B4-BE49-F238E27FC236}">
                <a16:creationId xmlns:a16="http://schemas.microsoft.com/office/drawing/2014/main" id="{749C2AAC-751D-8776-27DB-78360606BDF5}"/>
              </a:ext>
            </a:extLst>
          </p:cNvPr>
          <p:cNvPicPr>
            <a:picLocks noChangeAspect="1"/>
          </p:cNvPicPr>
          <p:nvPr/>
        </p:nvPicPr>
        <p:blipFill>
          <a:blip r:embed="rId4"/>
          <a:stretch>
            <a:fillRect/>
          </a:stretch>
        </p:blipFill>
        <p:spPr>
          <a:xfrm>
            <a:off x="1348650" y="101893"/>
            <a:ext cx="1464875" cy="3490661"/>
          </a:xfrm>
          <a:prstGeom prst="rect">
            <a:avLst/>
          </a:prstGeom>
        </p:spPr>
      </p:pic>
      <p:sp>
        <p:nvSpPr>
          <p:cNvPr id="5" name="Rectangle: Rounded Corners 4">
            <a:extLst>
              <a:ext uri="{FF2B5EF4-FFF2-40B4-BE49-F238E27FC236}">
                <a16:creationId xmlns:a16="http://schemas.microsoft.com/office/drawing/2014/main" id="{91642EB6-5989-B118-A1A7-DE8D1142AF4E}"/>
              </a:ext>
            </a:extLst>
          </p:cNvPr>
          <p:cNvSpPr/>
          <p:nvPr/>
        </p:nvSpPr>
        <p:spPr bwMode="auto">
          <a:xfrm>
            <a:off x="1240380" y="965158"/>
            <a:ext cx="1561097" cy="28274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TextBox 8">
            <a:extLst>
              <a:ext uri="{FF2B5EF4-FFF2-40B4-BE49-F238E27FC236}">
                <a16:creationId xmlns:a16="http://schemas.microsoft.com/office/drawing/2014/main" id="{3BF95C45-FECB-5CF8-5CCA-AE7A7ACFFC2F}"/>
              </a:ext>
            </a:extLst>
          </p:cNvPr>
          <p:cNvSpPr txBox="1"/>
          <p:nvPr/>
        </p:nvSpPr>
        <p:spPr>
          <a:xfrm>
            <a:off x="3407569" y="964406"/>
            <a:ext cx="52220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dirty="0">
                <a:latin typeface="Arial"/>
                <a:ea typeface="ＭＳ Ｐゴシック"/>
              </a:rPr>
              <a:t>Sign in to "My Account" and select "Requests".</a:t>
            </a:r>
          </a:p>
          <a:p>
            <a:pPr marL="457200" indent="-457200">
              <a:buAutoNum type="arabicPeriod"/>
            </a:pPr>
            <a:r>
              <a:rPr lang="en-US" sz="2000" dirty="0">
                <a:latin typeface="Arial"/>
                <a:ea typeface="ＭＳ Ｐゴシック"/>
              </a:rPr>
              <a:t>Click on "Create request".</a:t>
            </a:r>
            <a:endParaRPr lang="en-US" sz="2000" dirty="0">
              <a:latin typeface="Arial"/>
            </a:endParaRPr>
          </a:p>
        </p:txBody>
      </p:sp>
    </p:spTree>
    <p:extLst>
      <p:ext uri="{BB962C8B-B14F-4D97-AF65-F5344CB8AC3E}">
        <p14:creationId xmlns:p14="http://schemas.microsoft.com/office/powerpoint/2010/main" val="53681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5D3F-5765-434C-8E4A-9051122C66F7}"/>
              </a:ext>
            </a:extLst>
          </p:cNvPr>
          <p:cNvSpPr>
            <a:spLocks noGrp="1"/>
          </p:cNvSpPr>
          <p:nvPr>
            <p:ph type="title"/>
          </p:nvPr>
        </p:nvSpPr>
        <p:spPr>
          <a:xfrm>
            <a:off x="611560" y="1714500"/>
            <a:ext cx="7772400" cy="857250"/>
          </a:xfrm>
        </p:spPr>
        <p:txBody>
          <a:bodyPr/>
          <a:lstStyle/>
          <a:p>
            <a:r>
              <a:rPr lang="en-US" b="1" dirty="0">
                <a:latin typeface="Arial" charset="0"/>
              </a:rPr>
              <a:t>Search operators</a:t>
            </a:r>
            <a:br>
              <a:rPr lang="en-US" dirty="0">
                <a:latin typeface="Arial" charset="0"/>
              </a:rPr>
            </a:br>
            <a:endParaRPr lang="en-CA" dirty="0"/>
          </a:p>
        </p:txBody>
      </p:sp>
    </p:spTree>
    <p:extLst>
      <p:ext uri="{BB962C8B-B14F-4D97-AF65-F5344CB8AC3E}">
        <p14:creationId xmlns:p14="http://schemas.microsoft.com/office/powerpoint/2010/main" val="417991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7C18EF2-C768-600B-E877-152B686F744B}"/>
              </a:ext>
            </a:extLst>
          </p:cNvPr>
          <p:cNvPicPr>
            <a:picLocks noGrp="1" noChangeAspect="1"/>
          </p:cNvPicPr>
          <p:nvPr>
            <p:ph idx="1"/>
          </p:nvPr>
        </p:nvPicPr>
        <p:blipFill>
          <a:blip r:embed="rId3"/>
          <a:stretch>
            <a:fillRect/>
          </a:stretch>
        </p:blipFill>
        <p:spPr>
          <a:xfrm>
            <a:off x="685800" y="1124670"/>
            <a:ext cx="7772400" cy="1873624"/>
          </a:xfrm>
        </p:spPr>
      </p:pic>
    </p:spTree>
    <p:extLst>
      <p:ext uri="{BB962C8B-B14F-4D97-AF65-F5344CB8AC3E}">
        <p14:creationId xmlns:p14="http://schemas.microsoft.com/office/powerpoint/2010/main" val="1360738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iagram&#10;&#10;Description automatically generated">
            <a:extLst>
              <a:ext uri="{FF2B5EF4-FFF2-40B4-BE49-F238E27FC236}">
                <a16:creationId xmlns:a16="http://schemas.microsoft.com/office/drawing/2014/main" id="{0CC532C5-B6C7-6DB2-2C3A-8E1704140C66}"/>
              </a:ext>
            </a:extLst>
          </p:cNvPr>
          <p:cNvPicPr>
            <a:picLocks noGrp="1" noChangeAspect="1"/>
          </p:cNvPicPr>
          <p:nvPr>
            <p:ph idx="1"/>
          </p:nvPr>
        </p:nvPicPr>
        <p:blipFill>
          <a:blip r:embed="rId3"/>
          <a:stretch>
            <a:fillRect/>
          </a:stretch>
        </p:blipFill>
        <p:spPr>
          <a:xfrm>
            <a:off x="1718849" y="52837"/>
            <a:ext cx="5878830" cy="5048609"/>
          </a:xfrm>
        </p:spPr>
      </p:pic>
      <p:sp>
        <p:nvSpPr>
          <p:cNvPr id="3" name="Rectangle: Rounded Corners 2">
            <a:extLst>
              <a:ext uri="{FF2B5EF4-FFF2-40B4-BE49-F238E27FC236}">
                <a16:creationId xmlns:a16="http://schemas.microsoft.com/office/drawing/2014/main" id="{EE765F59-DC7F-AFD4-1CF4-1970A3A9E7F1}"/>
              </a:ext>
            </a:extLst>
          </p:cNvPr>
          <p:cNvSpPr/>
          <p:nvPr/>
        </p:nvSpPr>
        <p:spPr bwMode="auto">
          <a:xfrm>
            <a:off x="1611855" y="2143877"/>
            <a:ext cx="2304047" cy="55420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6" name="TextBox 5">
            <a:extLst>
              <a:ext uri="{FF2B5EF4-FFF2-40B4-BE49-F238E27FC236}">
                <a16:creationId xmlns:a16="http://schemas.microsoft.com/office/drawing/2014/main" id="{19406099-C451-270F-8491-3BE7DCF7D86F}"/>
              </a:ext>
            </a:extLst>
          </p:cNvPr>
          <p:cNvSpPr txBox="1"/>
          <p:nvPr/>
        </p:nvSpPr>
        <p:spPr>
          <a:xfrm>
            <a:off x="92869" y="2700338"/>
            <a:ext cx="16287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latin typeface="Arial"/>
                <a:ea typeface="ＭＳ Ｐゴシック"/>
              </a:rPr>
              <a:t>Select Webster or Vanier Library.</a:t>
            </a:r>
          </a:p>
        </p:txBody>
      </p:sp>
      <p:cxnSp>
        <p:nvCxnSpPr>
          <p:cNvPr id="7" name="Straight Arrow Connector 6">
            <a:extLst>
              <a:ext uri="{FF2B5EF4-FFF2-40B4-BE49-F238E27FC236}">
                <a16:creationId xmlns:a16="http://schemas.microsoft.com/office/drawing/2014/main" id="{1EA0351C-9EA7-D51D-DA7D-6573EF6EC5CE}"/>
              </a:ext>
            </a:extLst>
          </p:cNvPr>
          <p:cNvCxnSpPr/>
          <p:nvPr/>
        </p:nvCxnSpPr>
        <p:spPr bwMode="auto">
          <a:xfrm flipV="1">
            <a:off x="778669" y="2400300"/>
            <a:ext cx="792957" cy="22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52141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C09021-C4BD-44C8-8572-3B6C456AEA8D}"/>
              </a:ext>
            </a:extLst>
          </p:cNvPr>
          <p:cNvSpPr/>
          <p:nvPr/>
        </p:nvSpPr>
        <p:spPr>
          <a:xfrm>
            <a:off x="251520" y="1275606"/>
            <a:ext cx="2592288" cy="1938992"/>
          </a:xfrm>
          <a:prstGeom prst="rect">
            <a:avLst/>
          </a:prstGeom>
          <a:ln>
            <a:solidFill>
              <a:schemeClr val="accent6">
                <a:lumMod val="50000"/>
              </a:schemeClr>
            </a:solidFill>
          </a:ln>
        </p:spPr>
        <p:txBody>
          <a:bodyPr wrap="square">
            <a:spAutoFit/>
          </a:bodyPr>
          <a:lstStyle/>
          <a:p>
            <a:pPr eaLnBrk="1" hangingPunct="1"/>
            <a:r>
              <a:rPr lang="en-US" kern="0" dirty="0">
                <a:solidFill>
                  <a:srgbClr val="782336"/>
                </a:solidFill>
                <a:latin typeface="Arial Bold" charset="0"/>
              </a:rPr>
              <a:t>If you have any difficulty finding a document,</a:t>
            </a:r>
          </a:p>
          <a:p>
            <a:pPr eaLnBrk="1" hangingPunct="1"/>
            <a:r>
              <a:rPr lang="en-US" kern="0" dirty="0">
                <a:solidFill>
                  <a:srgbClr val="782336"/>
                </a:solidFill>
                <a:latin typeface="Arial Bold" charset="0"/>
              </a:rPr>
              <a:t>reach out!</a:t>
            </a:r>
          </a:p>
          <a:p>
            <a:pPr eaLnBrk="1" hangingPunct="1"/>
            <a:endParaRPr lang="en-US" kern="0" dirty="0">
              <a:solidFill>
                <a:srgbClr val="782336"/>
              </a:solidFill>
              <a:latin typeface="Arial Bold" charset="0"/>
            </a:endParaRPr>
          </a:p>
        </p:txBody>
      </p:sp>
      <p:pic>
        <p:nvPicPr>
          <p:cNvPr id="4" name="Picture 3">
            <a:extLst>
              <a:ext uri="{FF2B5EF4-FFF2-40B4-BE49-F238E27FC236}">
                <a16:creationId xmlns:a16="http://schemas.microsoft.com/office/drawing/2014/main" id="{65112F6F-35B8-48E1-BFA0-2548D1FC5162}"/>
              </a:ext>
            </a:extLst>
          </p:cNvPr>
          <p:cNvPicPr>
            <a:picLocks noChangeAspect="1"/>
          </p:cNvPicPr>
          <p:nvPr/>
        </p:nvPicPr>
        <p:blipFill>
          <a:blip r:embed="rId2"/>
          <a:stretch>
            <a:fillRect/>
          </a:stretch>
        </p:blipFill>
        <p:spPr>
          <a:xfrm>
            <a:off x="3310543" y="339502"/>
            <a:ext cx="5581937" cy="4464496"/>
          </a:xfrm>
          <a:prstGeom prst="rect">
            <a:avLst/>
          </a:prstGeom>
        </p:spPr>
      </p:pic>
      <p:sp>
        <p:nvSpPr>
          <p:cNvPr id="5" name="Speech Bubble: Oval 4">
            <a:extLst>
              <a:ext uri="{FF2B5EF4-FFF2-40B4-BE49-F238E27FC236}">
                <a16:creationId xmlns:a16="http://schemas.microsoft.com/office/drawing/2014/main" id="{D66656C0-3D0E-4A82-937B-B5ADAB89DA7F}"/>
              </a:ext>
            </a:extLst>
          </p:cNvPr>
          <p:cNvSpPr/>
          <p:nvPr/>
        </p:nvSpPr>
        <p:spPr bwMode="auto">
          <a:xfrm>
            <a:off x="2987824" y="123478"/>
            <a:ext cx="4752528" cy="1656184"/>
          </a:xfrm>
          <a:prstGeom prst="wedgeEllipseCallout">
            <a:avLst>
              <a:gd name="adj1" fmla="val -58936"/>
              <a:gd name="adj2" fmla="val 44954"/>
            </a:avLst>
          </a:prstGeom>
          <a:noFill/>
          <a:ln w="38100" cap="flat" cmpd="sng" algn="ctr">
            <a:solidFill>
              <a:srgbClr val="FFFF00">
                <a:alpha val="64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a:ln>
                <a:noFill/>
              </a:ln>
              <a:solidFill>
                <a:schemeClr val="tx1"/>
              </a:solidFill>
              <a:effectLst/>
              <a:latin typeface="Times" pitchFamily="-32" charset="0"/>
            </a:endParaRPr>
          </a:p>
        </p:txBody>
      </p:sp>
    </p:spTree>
    <p:extLst>
      <p:ext uri="{BB962C8B-B14F-4D97-AF65-F5344CB8AC3E}">
        <p14:creationId xmlns:p14="http://schemas.microsoft.com/office/powerpoint/2010/main" val="2906312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31CE-2AA0-4684-99AE-0D55174C0303}"/>
              </a:ext>
            </a:extLst>
          </p:cNvPr>
          <p:cNvSpPr>
            <a:spLocks noGrp="1"/>
          </p:cNvSpPr>
          <p:nvPr>
            <p:ph type="title"/>
          </p:nvPr>
        </p:nvSpPr>
        <p:spPr/>
        <p:txBody>
          <a:bodyPr/>
          <a:lstStyle/>
          <a:p>
            <a:r>
              <a:rPr lang="en-US" dirty="0"/>
              <a:t>What would you do to find this?</a:t>
            </a:r>
            <a:endParaRPr lang="en-CA" dirty="0"/>
          </a:p>
        </p:txBody>
      </p:sp>
      <p:sp>
        <p:nvSpPr>
          <p:cNvPr id="3" name="Content Placeholder 2">
            <a:extLst>
              <a:ext uri="{FF2B5EF4-FFF2-40B4-BE49-F238E27FC236}">
                <a16:creationId xmlns:a16="http://schemas.microsoft.com/office/drawing/2014/main" id="{D6C4CE77-F91F-4B2C-A103-7ECE0F3F1BDB}"/>
              </a:ext>
            </a:extLst>
          </p:cNvPr>
          <p:cNvSpPr>
            <a:spLocks noGrp="1"/>
          </p:cNvSpPr>
          <p:nvPr>
            <p:ph idx="1"/>
          </p:nvPr>
        </p:nvSpPr>
        <p:spPr/>
        <p:txBody>
          <a:bodyPr/>
          <a:lstStyle/>
          <a:p>
            <a:r>
              <a:rPr lang="en-CA" dirty="0"/>
              <a:t>Dominguez Diaz, M. (2015). </a:t>
            </a:r>
            <a:r>
              <a:rPr lang="en-CA" i="1" dirty="0"/>
              <a:t>Women in </a:t>
            </a:r>
            <a:r>
              <a:rPr lang="en-CA" i="1" dirty="0" err="1"/>
              <a:t>sufism</a:t>
            </a:r>
            <a:r>
              <a:rPr lang="en-CA" i="1" dirty="0"/>
              <a:t> :   	female religiosities in a transnational order. 	</a:t>
            </a:r>
            <a:r>
              <a:rPr lang="en-CA" dirty="0"/>
              <a:t>Routledge.</a:t>
            </a:r>
          </a:p>
          <a:p>
            <a:pPr marL="0" indent="0">
              <a:buNone/>
            </a:pPr>
            <a:endParaRPr lang="en-CA" dirty="0"/>
          </a:p>
          <a:p>
            <a:r>
              <a:rPr lang="en-CA" dirty="0"/>
              <a:t>Neubauer, A., &amp; </a:t>
            </a:r>
            <a:r>
              <a:rPr lang="en-CA" dirty="0" err="1"/>
              <a:t>Sargut</a:t>
            </a:r>
            <a:r>
              <a:rPr lang="en-CA" dirty="0"/>
              <a:t>, C. (2016). ‘This is the age of 	women’: legitimizing female authority in 	contemporary Turkish </a:t>
            </a:r>
            <a:r>
              <a:rPr lang="en-CA" dirty="0" err="1"/>
              <a:t>sufism</a:t>
            </a:r>
            <a:r>
              <a:rPr lang="en-CA" dirty="0"/>
              <a:t>. </a:t>
            </a:r>
            <a:r>
              <a:rPr lang="en-CA" i="1" dirty="0"/>
              <a:t>Journal for the 	Academic Study of Religion</a:t>
            </a:r>
            <a:r>
              <a:rPr lang="en-CA" dirty="0"/>
              <a:t>, </a:t>
            </a:r>
            <a:r>
              <a:rPr lang="en-CA" i="1" dirty="0"/>
              <a:t>29 ii</a:t>
            </a:r>
            <a:r>
              <a:rPr lang="en-CA" dirty="0"/>
              <a:t>, 150–166. </a:t>
            </a:r>
          </a:p>
        </p:txBody>
      </p:sp>
    </p:spTree>
    <p:extLst>
      <p:ext uri="{BB962C8B-B14F-4D97-AF65-F5344CB8AC3E}">
        <p14:creationId xmlns:p14="http://schemas.microsoft.com/office/powerpoint/2010/main" val="18552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A89156-4313-4ED1-86D9-875F51E2A28A}"/>
              </a:ext>
            </a:extLst>
          </p:cNvPr>
          <p:cNvSpPr/>
          <p:nvPr/>
        </p:nvSpPr>
        <p:spPr>
          <a:xfrm>
            <a:off x="755576" y="1347614"/>
            <a:ext cx="7128792" cy="2123658"/>
          </a:xfrm>
          <a:prstGeom prst="rect">
            <a:avLst/>
          </a:prstGeom>
        </p:spPr>
        <p:txBody>
          <a:bodyPr wrap="square">
            <a:spAutoFit/>
          </a:bodyPr>
          <a:lstStyle/>
          <a:p>
            <a:r>
              <a:rPr lang="en-US" sz="3600" kern="0" dirty="0">
                <a:solidFill>
                  <a:srgbClr val="782336"/>
                </a:solidFill>
                <a:latin typeface="Arial Bold" charset="0"/>
              </a:rPr>
              <a:t>Searching for articles with the databases Academic Search Complete and Index </a:t>
            </a:r>
            <a:r>
              <a:rPr lang="en-US" sz="3600" kern="0" dirty="0" err="1">
                <a:solidFill>
                  <a:srgbClr val="782336"/>
                </a:solidFill>
                <a:latin typeface="Arial Bold" charset="0"/>
              </a:rPr>
              <a:t>Islamicus</a:t>
            </a:r>
            <a:endParaRPr lang="en-US" sz="3600" kern="0" dirty="0">
              <a:solidFill>
                <a:srgbClr val="782336"/>
              </a:solidFill>
              <a:latin typeface="Arial Bold" charset="0"/>
            </a:endParaRPr>
          </a:p>
          <a:p>
            <a:endParaRPr lang="en-CA" dirty="0"/>
          </a:p>
        </p:txBody>
      </p:sp>
    </p:spTree>
    <p:extLst>
      <p:ext uri="{BB962C8B-B14F-4D97-AF65-F5344CB8AC3E}">
        <p14:creationId xmlns:p14="http://schemas.microsoft.com/office/powerpoint/2010/main" val="2997748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a:xfrm>
            <a:off x="1115616" y="1740753"/>
            <a:ext cx="6048672" cy="830997"/>
          </a:xfrm>
          <a:prstGeom prst="rect">
            <a:avLst/>
          </a:prstGeom>
        </p:spPr>
        <p:txBody>
          <a:bodyPr wrap="square">
            <a:spAutoFit/>
          </a:bodyPr>
          <a:lstStyle/>
          <a:p>
            <a:pPr eaLnBrk="1" hangingPunct="1"/>
            <a:r>
              <a:rPr lang="en-US" kern="0" dirty="0">
                <a:solidFill>
                  <a:srgbClr val="782336"/>
                </a:solidFill>
                <a:latin typeface="Arial Bold" charset="0"/>
              </a:rPr>
              <a:t>How to find and access resources – Academic Search Complete</a:t>
            </a:r>
          </a:p>
        </p:txBody>
      </p:sp>
    </p:spTree>
    <p:extLst>
      <p:ext uri="{BB962C8B-B14F-4D97-AF65-F5344CB8AC3E}">
        <p14:creationId xmlns:p14="http://schemas.microsoft.com/office/powerpoint/2010/main" val="520154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B1A9CEA6-0238-4652-A784-09B2E5F7255F}"/>
              </a:ext>
            </a:extLst>
          </p:cNvPr>
          <p:cNvPicPr>
            <a:picLocks noChangeAspect="1"/>
          </p:cNvPicPr>
          <p:nvPr/>
        </p:nvPicPr>
        <p:blipFill>
          <a:blip r:embed="rId2"/>
          <a:stretch>
            <a:fillRect/>
          </a:stretch>
        </p:blipFill>
        <p:spPr>
          <a:xfrm>
            <a:off x="1360599" y="50800"/>
            <a:ext cx="6422803" cy="5041900"/>
          </a:xfrm>
          <a:prstGeom prst="rect">
            <a:avLst/>
          </a:prstGeom>
          <a:noFill/>
        </p:spPr>
      </p:pic>
      <p:sp>
        <p:nvSpPr>
          <p:cNvPr id="3" name="Oval 2">
            <a:extLst>
              <a:ext uri="{FF2B5EF4-FFF2-40B4-BE49-F238E27FC236}">
                <a16:creationId xmlns:a16="http://schemas.microsoft.com/office/drawing/2014/main" id="{58CDAE27-6734-4C2B-AE34-1B6FAC85288D}"/>
              </a:ext>
            </a:extLst>
          </p:cNvPr>
          <p:cNvSpPr/>
          <p:nvPr/>
        </p:nvSpPr>
        <p:spPr bwMode="auto">
          <a:xfrm>
            <a:off x="1360598" y="3651869"/>
            <a:ext cx="1123170" cy="976103"/>
          </a:xfrm>
          <a:prstGeom prst="ellipse">
            <a:avLst/>
          </a:prstGeom>
          <a:noFill/>
          <a:ln w="476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387326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78E51-17A5-47C7-B08B-1E20D0DB4C68}"/>
              </a:ext>
            </a:extLst>
          </p:cNvPr>
          <p:cNvPicPr>
            <a:picLocks noChangeAspect="1"/>
          </p:cNvPicPr>
          <p:nvPr/>
        </p:nvPicPr>
        <p:blipFill>
          <a:blip r:embed="rId2"/>
          <a:stretch>
            <a:fillRect/>
          </a:stretch>
        </p:blipFill>
        <p:spPr>
          <a:xfrm>
            <a:off x="3923928" y="101600"/>
            <a:ext cx="3529329" cy="5041900"/>
          </a:xfrm>
          <a:prstGeom prst="rect">
            <a:avLst/>
          </a:prstGeom>
          <a:noFill/>
        </p:spPr>
      </p:pic>
      <p:pic>
        <p:nvPicPr>
          <p:cNvPr id="3" name="Picture 2">
            <a:extLst>
              <a:ext uri="{FF2B5EF4-FFF2-40B4-BE49-F238E27FC236}">
                <a16:creationId xmlns:a16="http://schemas.microsoft.com/office/drawing/2014/main" id="{98135E21-4B08-462C-BDC5-75E32E6E32F5}"/>
              </a:ext>
            </a:extLst>
          </p:cNvPr>
          <p:cNvPicPr>
            <a:picLocks noChangeAspect="1"/>
          </p:cNvPicPr>
          <p:nvPr/>
        </p:nvPicPr>
        <p:blipFill>
          <a:blip r:embed="rId3"/>
          <a:stretch>
            <a:fillRect/>
          </a:stretch>
        </p:blipFill>
        <p:spPr>
          <a:xfrm>
            <a:off x="0" y="987574"/>
            <a:ext cx="3635896" cy="576064"/>
          </a:xfrm>
          <a:prstGeom prst="rect">
            <a:avLst/>
          </a:prstGeom>
        </p:spPr>
      </p:pic>
    </p:spTree>
    <p:extLst>
      <p:ext uri="{BB962C8B-B14F-4D97-AF65-F5344CB8AC3E}">
        <p14:creationId xmlns:p14="http://schemas.microsoft.com/office/powerpoint/2010/main" val="2195074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0DA044-D80F-4515-BC9C-F9E649FB17BB}"/>
              </a:ext>
            </a:extLst>
          </p:cNvPr>
          <p:cNvPicPr>
            <a:picLocks noChangeAspect="1"/>
          </p:cNvPicPr>
          <p:nvPr/>
        </p:nvPicPr>
        <p:blipFill>
          <a:blip r:embed="rId2"/>
          <a:stretch>
            <a:fillRect/>
          </a:stretch>
        </p:blipFill>
        <p:spPr>
          <a:xfrm>
            <a:off x="90488" y="308586"/>
            <a:ext cx="8963025" cy="4526328"/>
          </a:xfrm>
          <a:prstGeom prst="rect">
            <a:avLst/>
          </a:prstGeom>
          <a:noFill/>
        </p:spPr>
      </p:pic>
      <p:cxnSp>
        <p:nvCxnSpPr>
          <p:cNvPr id="4" name="Straight Connector 3">
            <a:extLst>
              <a:ext uri="{FF2B5EF4-FFF2-40B4-BE49-F238E27FC236}">
                <a16:creationId xmlns:a16="http://schemas.microsoft.com/office/drawing/2014/main" id="{7F2F0A2B-925B-4055-98DB-00C73E03ABC6}"/>
              </a:ext>
            </a:extLst>
          </p:cNvPr>
          <p:cNvCxnSpPr/>
          <p:nvPr/>
        </p:nvCxnSpPr>
        <p:spPr bwMode="auto">
          <a:xfrm>
            <a:off x="90488" y="2067694"/>
            <a:ext cx="0" cy="2160240"/>
          </a:xfrm>
          <a:prstGeom prst="line">
            <a:avLst/>
          </a:prstGeom>
          <a:solidFill>
            <a:schemeClr val="accent1"/>
          </a:solidFill>
          <a:ln w="38100" cap="flat" cmpd="sng" algn="ctr">
            <a:solidFill>
              <a:schemeClr val="accent6">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054552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176476-8902-4071-954F-2F0E5CBD8919}"/>
              </a:ext>
            </a:extLst>
          </p:cNvPr>
          <p:cNvPicPr>
            <a:picLocks noChangeAspect="1"/>
          </p:cNvPicPr>
          <p:nvPr/>
        </p:nvPicPr>
        <p:blipFill>
          <a:blip r:embed="rId2"/>
          <a:stretch>
            <a:fillRect/>
          </a:stretch>
        </p:blipFill>
        <p:spPr>
          <a:xfrm>
            <a:off x="3491880" y="0"/>
            <a:ext cx="2088232" cy="5143500"/>
          </a:xfrm>
          <a:prstGeom prst="rect">
            <a:avLst/>
          </a:prstGeom>
        </p:spPr>
      </p:pic>
      <p:cxnSp>
        <p:nvCxnSpPr>
          <p:cNvPr id="3" name="Straight Connector 2">
            <a:extLst>
              <a:ext uri="{FF2B5EF4-FFF2-40B4-BE49-F238E27FC236}">
                <a16:creationId xmlns:a16="http://schemas.microsoft.com/office/drawing/2014/main" id="{06A8461D-79F1-443A-9333-D2D344FA8D6C}"/>
              </a:ext>
            </a:extLst>
          </p:cNvPr>
          <p:cNvCxnSpPr/>
          <p:nvPr/>
        </p:nvCxnSpPr>
        <p:spPr bwMode="auto">
          <a:xfrm>
            <a:off x="3347864" y="1275606"/>
            <a:ext cx="0" cy="2160240"/>
          </a:xfrm>
          <a:prstGeom prst="line">
            <a:avLst/>
          </a:prstGeom>
          <a:solidFill>
            <a:schemeClr val="accent1"/>
          </a:solidFill>
          <a:ln w="38100" cap="flat" cmpd="sng" algn="ctr">
            <a:solidFill>
              <a:schemeClr val="accent6">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396032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leans as venn diagram">
            <a:extLst>
              <a:ext uri="{FF2B5EF4-FFF2-40B4-BE49-F238E27FC236}">
                <a16:creationId xmlns:a16="http://schemas.microsoft.com/office/drawing/2014/main" id="{1CD16E03-ADFC-48D8-BCEA-ADE5051110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88" y="846367"/>
            <a:ext cx="8963025" cy="3450765"/>
          </a:xfrm>
          <a:prstGeom prst="rect">
            <a:avLst/>
          </a:prstGeom>
          <a:solidFill>
            <a:srgbClr val="FFFFFF"/>
          </a:solidFill>
        </p:spPr>
      </p:pic>
      <p:sp>
        <p:nvSpPr>
          <p:cNvPr id="2" name="TextBox 1">
            <a:extLst>
              <a:ext uri="{FF2B5EF4-FFF2-40B4-BE49-F238E27FC236}">
                <a16:creationId xmlns:a16="http://schemas.microsoft.com/office/drawing/2014/main" id="{62392DE2-B1DE-4A1E-986F-428E548CC80C}"/>
              </a:ext>
            </a:extLst>
          </p:cNvPr>
          <p:cNvSpPr txBox="1"/>
          <p:nvPr/>
        </p:nvSpPr>
        <p:spPr>
          <a:xfrm>
            <a:off x="228599" y="4476750"/>
            <a:ext cx="8824913" cy="307777"/>
          </a:xfrm>
          <a:prstGeom prst="rect">
            <a:avLst/>
          </a:prstGeom>
          <a:noFill/>
        </p:spPr>
        <p:txBody>
          <a:bodyPr wrap="square" rtlCol="0">
            <a:spAutoFit/>
          </a:bodyPr>
          <a:lstStyle/>
          <a:p>
            <a:r>
              <a:rPr lang="fr-CA" sz="1400" dirty="0" err="1"/>
              <a:t>From</a:t>
            </a:r>
            <a:r>
              <a:rPr lang="fr-CA" sz="1400" dirty="0"/>
              <a:t>: The Library of </a:t>
            </a:r>
            <a:r>
              <a:rPr lang="fr-CA" sz="1400" dirty="0" err="1"/>
              <a:t>Antiquity</a:t>
            </a:r>
            <a:r>
              <a:rPr lang="fr-CA" sz="1400" dirty="0"/>
              <a:t>, https://libraryofantiquity.wordpress.com/2016/10/07/forgotten-skills-boolean-searches/</a:t>
            </a:r>
            <a:endParaRPr lang="en-CA" sz="1400" dirty="0"/>
          </a:p>
        </p:txBody>
      </p:sp>
    </p:spTree>
    <p:extLst>
      <p:ext uri="{BB962C8B-B14F-4D97-AF65-F5344CB8AC3E}">
        <p14:creationId xmlns:p14="http://schemas.microsoft.com/office/powerpoint/2010/main" val="605273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CDD491-CEAE-46BA-8E00-2673BB3767CC}"/>
              </a:ext>
            </a:extLst>
          </p:cNvPr>
          <p:cNvPicPr>
            <a:picLocks noChangeAspect="1"/>
          </p:cNvPicPr>
          <p:nvPr/>
        </p:nvPicPr>
        <p:blipFill>
          <a:blip r:embed="rId2"/>
          <a:stretch>
            <a:fillRect/>
          </a:stretch>
        </p:blipFill>
        <p:spPr>
          <a:xfrm>
            <a:off x="60820" y="0"/>
            <a:ext cx="9022360" cy="5143500"/>
          </a:xfrm>
          <a:prstGeom prst="rect">
            <a:avLst/>
          </a:prstGeom>
        </p:spPr>
      </p:pic>
    </p:spTree>
    <p:extLst>
      <p:ext uri="{BB962C8B-B14F-4D97-AF65-F5344CB8AC3E}">
        <p14:creationId xmlns:p14="http://schemas.microsoft.com/office/powerpoint/2010/main" val="3312096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D63C492D-9D68-411C-B330-0D6245DD116D}"/>
              </a:ext>
            </a:extLst>
          </p:cNvPr>
          <p:cNvPicPr>
            <a:picLocks noChangeAspect="1"/>
          </p:cNvPicPr>
          <p:nvPr/>
        </p:nvPicPr>
        <p:blipFill>
          <a:blip r:embed="rId2"/>
          <a:stretch>
            <a:fillRect/>
          </a:stretch>
        </p:blipFill>
        <p:spPr>
          <a:xfrm>
            <a:off x="648343" y="50800"/>
            <a:ext cx="7847314" cy="5041900"/>
          </a:xfrm>
          <a:prstGeom prst="rect">
            <a:avLst/>
          </a:prstGeom>
          <a:noFill/>
        </p:spPr>
      </p:pic>
      <p:sp>
        <p:nvSpPr>
          <p:cNvPr id="5" name="Rectangle: Rounded Corners 4">
            <a:extLst>
              <a:ext uri="{FF2B5EF4-FFF2-40B4-BE49-F238E27FC236}">
                <a16:creationId xmlns:a16="http://schemas.microsoft.com/office/drawing/2014/main" id="{E8A3C181-8EB3-4DCD-BA4C-0DD7195866ED}"/>
              </a:ext>
            </a:extLst>
          </p:cNvPr>
          <p:cNvSpPr/>
          <p:nvPr/>
        </p:nvSpPr>
        <p:spPr bwMode="auto">
          <a:xfrm>
            <a:off x="2195736" y="1851670"/>
            <a:ext cx="2448272" cy="432048"/>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a:ln>
                <a:noFill/>
              </a:ln>
              <a:solidFill>
                <a:schemeClr val="tx1"/>
              </a:solidFill>
              <a:effectLst/>
              <a:latin typeface="Times" pitchFamily="-32" charset="0"/>
            </a:endParaRPr>
          </a:p>
        </p:txBody>
      </p:sp>
    </p:spTree>
    <p:extLst>
      <p:ext uri="{BB962C8B-B14F-4D97-AF65-F5344CB8AC3E}">
        <p14:creationId xmlns:p14="http://schemas.microsoft.com/office/powerpoint/2010/main" val="4209289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34212C-B079-46CC-8D8F-9F8AB0A40865}"/>
              </a:ext>
            </a:extLst>
          </p:cNvPr>
          <p:cNvPicPr>
            <a:picLocks noChangeAspect="1"/>
          </p:cNvPicPr>
          <p:nvPr/>
        </p:nvPicPr>
        <p:blipFill>
          <a:blip r:embed="rId2"/>
          <a:stretch>
            <a:fillRect/>
          </a:stretch>
        </p:blipFill>
        <p:spPr>
          <a:xfrm>
            <a:off x="0" y="22238"/>
            <a:ext cx="9144000" cy="5099024"/>
          </a:xfrm>
          <a:prstGeom prst="rect">
            <a:avLst/>
          </a:prstGeom>
        </p:spPr>
      </p:pic>
      <p:sp>
        <p:nvSpPr>
          <p:cNvPr id="3" name="Rectangle: Rounded Corners 2">
            <a:extLst>
              <a:ext uri="{FF2B5EF4-FFF2-40B4-BE49-F238E27FC236}">
                <a16:creationId xmlns:a16="http://schemas.microsoft.com/office/drawing/2014/main" id="{51B5F202-5064-4A21-8AB0-924642280599}"/>
              </a:ext>
            </a:extLst>
          </p:cNvPr>
          <p:cNvSpPr/>
          <p:nvPr/>
        </p:nvSpPr>
        <p:spPr bwMode="auto">
          <a:xfrm>
            <a:off x="1043608" y="2067694"/>
            <a:ext cx="5328592" cy="1080120"/>
          </a:xfrm>
          <a:prstGeom prst="roundRect">
            <a:avLst/>
          </a:prstGeom>
          <a:noFill/>
          <a:ln w="381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a:ln>
                <a:noFill/>
              </a:ln>
              <a:solidFill>
                <a:schemeClr val="tx1"/>
              </a:solidFill>
              <a:effectLst/>
              <a:latin typeface="Times" pitchFamily="-32" charset="0"/>
            </a:endParaRPr>
          </a:p>
        </p:txBody>
      </p:sp>
    </p:spTree>
    <p:extLst>
      <p:ext uri="{BB962C8B-B14F-4D97-AF65-F5344CB8AC3E}">
        <p14:creationId xmlns:p14="http://schemas.microsoft.com/office/powerpoint/2010/main" val="387826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86CF4E-7073-40F2-808E-2E374C068BEC}"/>
              </a:ext>
            </a:extLst>
          </p:cNvPr>
          <p:cNvPicPr>
            <a:picLocks noChangeAspect="1"/>
          </p:cNvPicPr>
          <p:nvPr/>
        </p:nvPicPr>
        <p:blipFill>
          <a:blip r:embed="rId2"/>
          <a:stretch>
            <a:fillRect/>
          </a:stretch>
        </p:blipFill>
        <p:spPr>
          <a:xfrm>
            <a:off x="1028819" y="0"/>
            <a:ext cx="7086362" cy="5143500"/>
          </a:xfrm>
          <a:prstGeom prst="rect">
            <a:avLst/>
          </a:prstGeom>
        </p:spPr>
      </p:pic>
    </p:spTree>
    <p:extLst>
      <p:ext uri="{BB962C8B-B14F-4D97-AF65-F5344CB8AC3E}">
        <p14:creationId xmlns:p14="http://schemas.microsoft.com/office/powerpoint/2010/main" val="3956200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3DAAFC-379F-4415-AEC8-8C3DBCDDE7F2}"/>
              </a:ext>
            </a:extLst>
          </p:cNvPr>
          <p:cNvPicPr>
            <a:picLocks noChangeAspect="1"/>
          </p:cNvPicPr>
          <p:nvPr/>
        </p:nvPicPr>
        <p:blipFill>
          <a:blip r:embed="rId2"/>
          <a:stretch>
            <a:fillRect/>
          </a:stretch>
        </p:blipFill>
        <p:spPr>
          <a:xfrm>
            <a:off x="2737466" y="0"/>
            <a:ext cx="3669068" cy="5143500"/>
          </a:xfrm>
          <a:prstGeom prst="rect">
            <a:avLst/>
          </a:prstGeom>
        </p:spPr>
      </p:pic>
    </p:spTree>
    <p:extLst>
      <p:ext uri="{BB962C8B-B14F-4D97-AF65-F5344CB8AC3E}">
        <p14:creationId xmlns:p14="http://schemas.microsoft.com/office/powerpoint/2010/main" val="3392132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AE74E-67B4-4E2A-A324-1B038842F522}"/>
              </a:ext>
            </a:extLst>
          </p:cNvPr>
          <p:cNvPicPr>
            <a:picLocks noChangeAspect="1"/>
          </p:cNvPicPr>
          <p:nvPr/>
        </p:nvPicPr>
        <p:blipFill>
          <a:blip r:embed="rId2"/>
          <a:stretch>
            <a:fillRect/>
          </a:stretch>
        </p:blipFill>
        <p:spPr>
          <a:xfrm>
            <a:off x="0" y="505741"/>
            <a:ext cx="9144000" cy="4132017"/>
          </a:xfrm>
          <a:prstGeom prst="rect">
            <a:avLst/>
          </a:prstGeom>
        </p:spPr>
      </p:pic>
      <p:sp>
        <p:nvSpPr>
          <p:cNvPr id="3" name="Rectangle: Rounded Corners 2">
            <a:extLst>
              <a:ext uri="{FF2B5EF4-FFF2-40B4-BE49-F238E27FC236}">
                <a16:creationId xmlns:a16="http://schemas.microsoft.com/office/drawing/2014/main" id="{DBF9D69F-6052-49A6-AC50-2B9FAA1A3C8B}"/>
              </a:ext>
            </a:extLst>
          </p:cNvPr>
          <p:cNvSpPr/>
          <p:nvPr/>
        </p:nvSpPr>
        <p:spPr bwMode="auto">
          <a:xfrm>
            <a:off x="8460432" y="1635646"/>
            <a:ext cx="683568" cy="2520280"/>
          </a:xfrm>
          <a:prstGeom prst="round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a:ln>
                <a:noFill/>
              </a:ln>
              <a:solidFill>
                <a:schemeClr val="tx1"/>
              </a:solidFill>
              <a:effectLst/>
              <a:latin typeface="Times" pitchFamily="-32" charset="0"/>
            </a:endParaRPr>
          </a:p>
        </p:txBody>
      </p:sp>
      <p:pic>
        <p:nvPicPr>
          <p:cNvPr id="4" name="Picture 3">
            <a:extLst>
              <a:ext uri="{FF2B5EF4-FFF2-40B4-BE49-F238E27FC236}">
                <a16:creationId xmlns:a16="http://schemas.microsoft.com/office/drawing/2014/main" id="{2C2291D1-D759-443B-AB6A-6A42C4912056}"/>
              </a:ext>
            </a:extLst>
          </p:cNvPr>
          <p:cNvPicPr>
            <a:picLocks noChangeAspect="1"/>
          </p:cNvPicPr>
          <p:nvPr/>
        </p:nvPicPr>
        <p:blipFill>
          <a:blip r:embed="rId3"/>
          <a:stretch>
            <a:fillRect/>
          </a:stretch>
        </p:blipFill>
        <p:spPr>
          <a:xfrm>
            <a:off x="6300192" y="399874"/>
            <a:ext cx="1551214" cy="4991824"/>
          </a:xfrm>
          <a:prstGeom prst="rect">
            <a:avLst/>
          </a:prstGeom>
          <a:effectLst>
            <a:outerShdw blurRad="215900" dist="76200" algn="l" rotWithShape="0">
              <a:prstClr val="black">
                <a:alpha val="40000"/>
              </a:prstClr>
            </a:outerShdw>
          </a:effectLst>
        </p:spPr>
      </p:pic>
      <p:sp>
        <p:nvSpPr>
          <p:cNvPr id="5" name="Flowchart: Manual Operation 4">
            <a:extLst>
              <a:ext uri="{FF2B5EF4-FFF2-40B4-BE49-F238E27FC236}">
                <a16:creationId xmlns:a16="http://schemas.microsoft.com/office/drawing/2014/main" id="{026D6384-5549-4F86-9008-5E531B440106}"/>
              </a:ext>
            </a:extLst>
          </p:cNvPr>
          <p:cNvSpPr/>
          <p:nvPr/>
        </p:nvSpPr>
        <p:spPr bwMode="auto">
          <a:xfrm rot="16200000">
            <a:off x="8100392" y="2643758"/>
            <a:ext cx="288032" cy="216024"/>
          </a:xfrm>
          <a:prstGeom prst="flowChartManualOperation">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a:ln>
                <a:noFill/>
              </a:ln>
              <a:solidFill>
                <a:schemeClr val="tx1"/>
              </a:solidFill>
              <a:effectLst/>
              <a:latin typeface="Times" pitchFamily="-32" charset="0"/>
            </a:endParaRPr>
          </a:p>
        </p:txBody>
      </p:sp>
    </p:spTree>
    <p:extLst>
      <p:ext uri="{BB962C8B-B14F-4D97-AF65-F5344CB8AC3E}">
        <p14:creationId xmlns:p14="http://schemas.microsoft.com/office/powerpoint/2010/main" val="4185984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a:xfrm>
            <a:off x="1115616" y="1740753"/>
            <a:ext cx="6048672" cy="830997"/>
          </a:xfrm>
          <a:prstGeom prst="rect">
            <a:avLst/>
          </a:prstGeom>
        </p:spPr>
        <p:txBody>
          <a:bodyPr wrap="square">
            <a:spAutoFit/>
          </a:bodyPr>
          <a:lstStyle/>
          <a:p>
            <a:pPr eaLnBrk="1" hangingPunct="1"/>
            <a:r>
              <a:rPr lang="en-US" kern="0" dirty="0">
                <a:solidFill>
                  <a:srgbClr val="782336"/>
                </a:solidFill>
                <a:latin typeface="Arial Bold" charset="0"/>
              </a:rPr>
              <a:t>How to find and access resources – Index </a:t>
            </a:r>
            <a:r>
              <a:rPr lang="en-US" kern="0" dirty="0" err="1">
                <a:solidFill>
                  <a:srgbClr val="782336"/>
                </a:solidFill>
                <a:latin typeface="Arial Bold" charset="0"/>
              </a:rPr>
              <a:t>Islamicus</a:t>
            </a:r>
            <a:endParaRPr lang="en-US" kern="0" dirty="0">
              <a:solidFill>
                <a:srgbClr val="782336"/>
              </a:solidFill>
              <a:latin typeface="Arial Bold" charset="0"/>
            </a:endParaRPr>
          </a:p>
        </p:txBody>
      </p:sp>
    </p:spTree>
    <p:extLst>
      <p:ext uri="{BB962C8B-B14F-4D97-AF65-F5344CB8AC3E}">
        <p14:creationId xmlns:p14="http://schemas.microsoft.com/office/powerpoint/2010/main" val="1614444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B1A9CEA6-0238-4652-A784-09B2E5F7255F}"/>
              </a:ext>
            </a:extLst>
          </p:cNvPr>
          <p:cNvPicPr>
            <a:picLocks noChangeAspect="1"/>
          </p:cNvPicPr>
          <p:nvPr/>
        </p:nvPicPr>
        <p:blipFill>
          <a:blip r:embed="rId2"/>
          <a:stretch>
            <a:fillRect/>
          </a:stretch>
        </p:blipFill>
        <p:spPr>
          <a:xfrm>
            <a:off x="1360599" y="50800"/>
            <a:ext cx="6422803" cy="5041900"/>
          </a:xfrm>
          <a:prstGeom prst="rect">
            <a:avLst/>
          </a:prstGeom>
          <a:noFill/>
        </p:spPr>
      </p:pic>
      <p:sp>
        <p:nvSpPr>
          <p:cNvPr id="3" name="Oval 2">
            <a:extLst>
              <a:ext uri="{FF2B5EF4-FFF2-40B4-BE49-F238E27FC236}">
                <a16:creationId xmlns:a16="http://schemas.microsoft.com/office/drawing/2014/main" id="{58CDAE27-6734-4C2B-AE34-1B6FAC85288D}"/>
              </a:ext>
            </a:extLst>
          </p:cNvPr>
          <p:cNvSpPr/>
          <p:nvPr/>
        </p:nvSpPr>
        <p:spPr bwMode="auto">
          <a:xfrm>
            <a:off x="1360598" y="3651869"/>
            <a:ext cx="1123170" cy="976103"/>
          </a:xfrm>
          <a:prstGeom prst="ellipse">
            <a:avLst/>
          </a:prstGeom>
          <a:noFill/>
          <a:ln w="476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659401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03EC01-E508-4F8A-A929-1F1F274A696C}"/>
              </a:ext>
            </a:extLst>
          </p:cNvPr>
          <p:cNvPicPr>
            <a:picLocks noChangeAspect="1"/>
          </p:cNvPicPr>
          <p:nvPr/>
        </p:nvPicPr>
        <p:blipFill>
          <a:blip r:embed="rId2"/>
          <a:stretch>
            <a:fillRect/>
          </a:stretch>
        </p:blipFill>
        <p:spPr>
          <a:xfrm>
            <a:off x="1115616" y="411510"/>
            <a:ext cx="6797725" cy="4536504"/>
          </a:xfrm>
          <a:prstGeom prst="rect">
            <a:avLst/>
          </a:prstGeom>
        </p:spPr>
      </p:pic>
    </p:spTree>
    <p:extLst>
      <p:ext uri="{BB962C8B-B14F-4D97-AF65-F5344CB8AC3E}">
        <p14:creationId xmlns:p14="http://schemas.microsoft.com/office/powerpoint/2010/main" val="1431761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095D27-4DCB-4849-B3D8-255A38824900}"/>
              </a:ext>
            </a:extLst>
          </p:cNvPr>
          <p:cNvPicPr>
            <a:picLocks noChangeAspect="1"/>
          </p:cNvPicPr>
          <p:nvPr/>
        </p:nvPicPr>
        <p:blipFill>
          <a:blip r:embed="rId2"/>
          <a:stretch>
            <a:fillRect/>
          </a:stretch>
        </p:blipFill>
        <p:spPr>
          <a:xfrm>
            <a:off x="0" y="1051"/>
            <a:ext cx="9144000" cy="5141398"/>
          </a:xfrm>
          <a:prstGeom prst="rect">
            <a:avLst/>
          </a:prstGeom>
        </p:spPr>
      </p:pic>
      <p:sp>
        <p:nvSpPr>
          <p:cNvPr id="3" name="Rectangle: Rounded Corners 2">
            <a:extLst>
              <a:ext uri="{FF2B5EF4-FFF2-40B4-BE49-F238E27FC236}">
                <a16:creationId xmlns:a16="http://schemas.microsoft.com/office/drawing/2014/main" id="{DEFA565E-63E4-493E-91BF-B8C6FF7A4E03}"/>
              </a:ext>
            </a:extLst>
          </p:cNvPr>
          <p:cNvSpPr/>
          <p:nvPr/>
        </p:nvSpPr>
        <p:spPr bwMode="auto">
          <a:xfrm>
            <a:off x="1187624" y="207442"/>
            <a:ext cx="792088" cy="204068"/>
          </a:xfrm>
          <a:prstGeom prst="round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195177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432C-81FC-4403-B580-72C6F95F5AB1}"/>
              </a:ext>
            </a:extLst>
          </p:cNvPr>
          <p:cNvSpPr>
            <a:spLocks noGrp="1"/>
          </p:cNvSpPr>
          <p:nvPr>
            <p:ph type="title"/>
          </p:nvPr>
        </p:nvSpPr>
        <p:spPr/>
        <p:txBody>
          <a:bodyPr/>
          <a:lstStyle/>
          <a:p>
            <a:r>
              <a:rPr lang="en-CA" dirty="0"/>
              <a:t>Other search operators</a:t>
            </a:r>
          </a:p>
        </p:txBody>
      </p:sp>
      <p:sp>
        <p:nvSpPr>
          <p:cNvPr id="3" name="Content Placeholder 2">
            <a:extLst>
              <a:ext uri="{FF2B5EF4-FFF2-40B4-BE49-F238E27FC236}">
                <a16:creationId xmlns:a16="http://schemas.microsoft.com/office/drawing/2014/main" id="{5B7AA22F-0B92-427B-80F5-94C73A0D3141}"/>
              </a:ext>
            </a:extLst>
          </p:cNvPr>
          <p:cNvSpPr>
            <a:spLocks noGrp="1"/>
          </p:cNvSpPr>
          <p:nvPr>
            <p:ph idx="1"/>
          </p:nvPr>
        </p:nvSpPr>
        <p:spPr/>
        <p:txBody>
          <a:bodyPr/>
          <a:lstStyle/>
          <a:p>
            <a:pPr marL="320040" lvl="1" indent="-320040">
              <a:spcBef>
                <a:spcPts val="700"/>
              </a:spcBef>
              <a:buClr>
                <a:schemeClr val="accent2"/>
              </a:buClr>
              <a:buSzPct val="60000"/>
              <a:buFont typeface="Wingdings"/>
              <a:buChar char=""/>
            </a:pPr>
            <a:r>
              <a:rPr lang="fr-CA" altLang="en-US" sz="2000" dirty="0" err="1">
                <a:ea typeface="ＭＳ Ｐゴシック" panose="020B0600070205080204" pitchFamily="34" charset="-128"/>
              </a:rPr>
              <a:t>Searching</a:t>
            </a:r>
            <a:r>
              <a:rPr lang="fr-CA" altLang="en-US" sz="2000" dirty="0">
                <a:ea typeface="ＭＳ Ｐゴシック" panose="020B0600070205080204" pitchFamily="34" charset="-128"/>
              </a:rPr>
              <a:t> for an exact phrase (</a:t>
            </a:r>
            <a:r>
              <a:rPr lang="fr-CA" altLang="en-US" sz="2000" i="1" dirty="0">
                <a:ea typeface="ＭＳ Ｐゴシック" panose="020B0600070205080204" pitchFamily="34" charset="-128"/>
              </a:rPr>
              <a:t>phrase </a:t>
            </a:r>
            <a:r>
              <a:rPr lang="fr-CA" altLang="en-US" sz="2000" i="1" dirty="0" err="1">
                <a:ea typeface="ＭＳ Ｐゴシック" panose="020B0600070205080204" pitchFamily="34" charset="-128"/>
              </a:rPr>
              <a:t>searching</a:t>
            </a:r>
            <a:r>
              <a:rPr lang="fr-CA" altLang="en-US" sz="2000" dirty="0">
                <a:ea typeface="ＭＳ Ｐゴシック" panose="020B0600070205080204" pitchFamily="34" charset="-128"/>
              </a:rPr>
              <a:t>): </a:t>
            </a:r>
            <a:br>
              <a:rPr lang="fr-CA" altLang="en-US" sz="2000" dirty="0">
                <a:ea typeface="ＭＳ Ｐゴシック" panose="020B0600070205080204" pitchFamily="34" charset="-128"/>
              </a:rPr>
            </a:br>
            <a:r>
              <a:rPr lang="fr-CA" altLang="en-US" sz="2000" dirty="0">
                <a:ea typeface="ＭＳ Ｐゴシック" panose="020B0600070205080204" pitchFamily="34" charset="-128"/>
              </a:rPr>
              <a:t>Quotation marks: </a:t>
            </a:r>
            <a:r>
              <a:rPr lang="en-CA" altLang="en-US" sz="2000" dirty="0">
                <a:ea typeface="ＭＳ Ｐゴシック" panose="020B0600070205080204" pitchFamily="34" charset="-128"/>
              </a:rPr>
              <a:t>“   ”, looks for adjacent words</a:t>
            </a:r>
            <a:endParaRPr lang="fr-CA" altLang="en-US" sz="2000" dirty="0">
              <a:ea typeface="ＭＳ Ｐゴシック" panose="020B0600070205080204" pitchFamily="34" charset="-128"/>
            </a:endParaRPr>
          </a:p>
          <a:p>
            <a:pPr lvl="1"/>
            <a:r>
              <a:rPr lang="en-CA" altLang="en-US" sz="2000" dirty="0"/>
              <a:t>“Islamic</a:t>
            </a:r>
            <a:r>
              <a:rPr lang="en-GB" sz="2000" dirty="0"/>
              <a:t> mysticism</a:t>
            </a:r>
            <a:r>
              <a:rPr lang="en-CA" altLang="en-US" sz="2000" dirty="0"/>
              <a:t>”, </a:t>
            </a:r>
            <a:r>
              <a:rPr lang="en-CA" sz="2000" dirty="0"/>
              <a:t>"attention deficit disorder"</a:t>
            </a:r>
          </a:p>
          <a:p>
            <a:pPr marL="0" indent="0">
              <a:buNone/>
            </a:pPr>
            <a:endParaRPr lang="en-CA" altLang="en-US" sz="2000" dirty="0">
              <a:ea typeface="ＭＳ Ｐゴシック" panose="020B0600070205080204" pitchFamily="34" charset="-128"/>
            </a:endParaRPr>
          </a:p>
          <a:p>
            <a:pPr marL="320040" lvl="1" indent="-320040">
              <a:spcBef>
                <a:spcPts val="700"/>
              </a:spcBef>
              <a:buClr>
                <a:schemeClr val="accent2"/>
              </a:buClr>
              <a:buSzPct val="60000"/>
              <a:buFont typeface="Wingdings"/>
              <a:buChar char=""/>
            </a:pPr>
            <a:r>
              <a:rPr lang="en-CA" altLang="en-US" sz="2000" dirty="0">
                <a:ea typeface="ＭＳ Ｐゴシック" panose="020B0600070205080204" pitchFamily="34" charset="-128"/>
              </a:rPr>
              <a:t>Truncation: * </a:t>
            </a:r>
          </a:p>
          <a:p>
            <a:pPr lvl="1"/>
            <a:r>
              <a:rPr lang="en-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ion</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ions</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err="1">
                <a:solidFill>
                  <a:srgbClr val="7030A0"/>
                </a:solidFill>
                <a:ea typeface="ＭＳ Ｐゴシック" panose="020B0600070205080204" pitchFamily="34" charset="-128"/>
              </a:rPr>
              <a:t>are</a:t>
            </a:r>
            <a:r>
              <a:rPr lang="fr-CA" altLang="en-US" sz="2000" dirty="0">
                <a:solidFill>
                  <a:schemeClr val="tx2"/>
                </a:solidFill>
                <a:ea typeface="ＭＳ Ｐゴシック" panose="020B0600070205080204" pitchFamily="34" charset="-128"/>
              </a:rPr>
              <a:t>, </a:t>
            </a:r>
            <a:r>
              <a:rPr lang="fr-CA" altLang="en-US" sz="2000" dirty="0" err="1">
                <a:solidFill>
                  <a:schemeClr val="tx2"/>
                </a:solidFill>
                <a:ea typeface="ＭＳ Ｐゴシック" panose="020B0600070205080204" pitchFamily="34" charset="-128"/>
              </a:rPr>
              <a:t>relig</a:t>
            </a:r>
            <a:r>
              <a:rPr lang="fr-CA" altLang="en-US" sz="2000" dirty="0" err="1">
                <a:solidFill>
                  <a:srgbClr val="7030A0"/>
                </a:solidFill>
                <a:ea typeface="ＭＳ Ｐゴシック" panose="020B0600070205080204" pitchFamily="34" charset="-128"/>
              </a:rPr>
              <a:t>ious</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ieux</a:t>
            </a:r>
            <a:r>
              <a:rPr lang="fr-CA" altLang="en-US" sz="2000" dirty="0">
                <a:solidFill>
                  <a:schemeClr val="tx2"/>
                </a:solidFill>
                <a:ea typeface="ＭＳ Ｐゴシック" panose="020B0600070205080204" pitchFamily="34" charset="-128"/>
              </a:rPr>
              <a:t>, relig</a:t>
            </a:r>
            <a:r>
              <a:rPr lang="fr-CA" altLang="en-US" sz="2000" dirty="0">
                <a:solidFill>
                  <a:srgbClr val="7030A0"/>
                </a:solidFill>
                <a:ea typeface="ＭＳ Ｐゴシック" panose="020B0600070205080204" pitchFamily="34" charset="-128"/>
              </a:rPr>
              <a:t>ieuse</a:t>
            </a:r>
          </a:p>
          <a:p>
            <a:endParaRPr lang="en-CA" sz="1200" dirty="0"/>
          </a:p>
        </p:txBody>
      </p:sp>
    </p:spTree>
    <p:extLst>
      <p:ext uri="{BB962C8B-B14F-4D97-AF65-F5344CB8AC3E}">
        <p14:creationId xmlns:p14="http://schemas.microsoft.com/office/powerpoint/2010/main" val="975376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775E6-F293-4F6E-8D8D-AFDDC8A051FC}"/>
              </a:ext>
            </a:extLst>
          </p:cNvPr>
          <p:cNvPicPr>
            <a:picLocks noChangeAspect="1"/>
          </p:cNvPicPr>
          <p:nvPr/>
        </p:nvPicPr>
        <p:blipFill>
          <a:blip r:embed="rId2"/>
          <a:stretch>
            <a:fillRect/>
          </a:stretch>
        </p:blipFill>
        <p:spPr>
          <a:xfrm>
            <a:off x="2699792" y="0"/>
            <a:ext cx="4104455" cy="5143500"/>
          </a:xfrm>
          <a:prstGeom prst="rect">
            <a:avLst/>
          </a:prstGeom>
        </p:spPr>
      </p:pic>
    </p:spTree>
    <p:extLst>
      <p:ext uri="{BB962C8B-B14F-4D97-AF65-F5344CB8AC3E}">
        <p14:creationId xmlns:p14="http://schemas.microsoft.com/office/powerpoint/2010/main" val="1575844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7A1E-192F-417F-A05E-463FF44E9C73}"/>
              </a:ext>
            </a:extLst>
          </p:cNvPr>
          <p:cNvSpPr>
            <a:spLocks noGrp="1"/>
          </p:cNvSpPr>
          <p:nvPr>
            <p:ph type="title"/>
          </p:nvPr>
        </p:nvSpPr>
        <p:spPr>
          <a:xfrm>
            <a:off x="576672" y="1419622"/>
            <a:ext cx="7990656" cy="2153394"/>
          </a:xfrm>
        </p:spPr>
        <p:txBody>
          <a:bodyPr/>
          <a:lstStyle/>
          <a:p>
            <a:r>
              <a:rPr lang="fr-CA" dirty="0" err="1"/>
              <a:t>Encyclopedia</a:t>
            </a:r>
            <a:r>
              <a:rPr lang="fr-CA" dirty="0"/>
              <a:t> - </a:t>
            </a:r>
            <a:r>
              <a:rPr lang="en-CA" b="1" dirty="0"/>
              <a:t>Oxford encyclopedia of the Islamic world : digital collection</a:t>
            </a:r>
            <a:br>
              <a:rPr lang="en-CA" b="1" dirty="0"/>
            </a:br>
            <a:endParaRPr lang="en-CA" dirty="0"/>
          </a:p>
        </p:txBody>
      </p:sp>
      <p:sp>
        <p:nvSpPr>
          <p:cNvPr id="6" name="TextBox 5">
            <a:extLst>
              <a:ext uri="{FF2B5EF4-FFF2-40B4-BE49-F238E27FC236}">
                <a16:creationId xmlns:a16="http://schemas.microsoft.com/office/drawing/2014/main" id="{546B325E-BEAA-4322-8382-911AF6F6044B}"/>
              </a:ext>
            </a:extLst>
          </p:cNvPr>
          <p:cNvSpPr txBox="1"/>
          <p:nvPr/>
        </p:nvSpPr>
        <p:spPr>
          <a:xfrm>
            <a:off x="683568" y="3435846"/>
            <a:ext cx="8064896" cy="461665"/>
          </a:xfrm>
          <a:prstGeom prst="rect">
            <a:avLst/>
          </a:prstGeom>
          <a:noFill/>
        </p:spPr>
        <p:txBody>
          <a:bodyPr wrap="square" rtlCol="0">
            <a:spAutoFit/>
          </a:bodyPr>
          <a:lstStyle/>
          <a:p>
            <a:r>
              <a:rPr lang="en-CA" dirty="0"/>
              <a:t>https://concordiauniversity.on.worldcat.org/oclc/1321243045</a:t>
            </a:r>
          </a:p>
        </p:txBody>
      </p:sp>
    </p:spTree>
    <p:extLst>
      <p:ext uri="{BB962C8B-B14F-4D97-AF65-F5344CB8AC3E}">
        <p14:creationId xmlns:p14="http://schemas.microsoft.com/office/powerpoint/2010/main" val="4287852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0C30F6-17AC-4D86-8120-A592FA7C072C}"/>
              </a:ext>
            </a:extLst>
          </p:cNvPr>
          <p:cNvPicPr>
            <a:picLocks noChangeAspect="1"/>
          </p:cNvPicPr>
          <p:nvPr/>
        </p:nvPicPr>
        <p:blipFill>
          <a:blip r:embed="rId2"/>
          <a:stretch>
            <a:fillRect/>
          </a:stretch>
        </p:blipFill>
        <p:spPr>
          <a:xfrm>
            <a:off x="0" y="367120"/>
            <a:ext cx="9144000" cy="4409259"/>
          </a:xfrm>
          <a:prstGeom prst="rect">
            <a:avLst/>
          </a:prstGeom>
        </p:spPr>
      </p:pic>
    </p:spTree>
    <p:extLst>
      <p:ext uri="{BB962C8B-B14F-4D97-AF65-F5344CB8AC3E}">
        <p14:creationId xmlns:p14="http://schemas.microsoft.com/office/powerpoint/2010/main" val="3801202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1E7E0-08AC-4A16-982A-2197B5E3B4A0}"/>
              </a:ext>
            </a:extLst>
          </p:cNvPr>
          <p:cNvPicPr>
            <a:picLocks noChangeAspect="1"/>
          </p:cNvPicPr>
          <p:nvPr/>
        </p:nvPicPr>
        <p:blipFill>
          <a:blip r:embed="rId2"/>
          <a:stretch>
            <a:fillRect/>
          </a:stretch>
        </p:blipFill>
        <p:spPr>
          <a:xfrm>
            <a:off x="107504" y="-20092"/>
            <a:ext cx="5501309" cy="5143500"/>
          </a:xfrm>
          <a:prstGeom prst="rect">
            <a:avLst/>
          </a:prstGeom>
        </p:spPr>
      </p:pic>
      <p:pic>
        <p:nvPicPr>
          <p:cNvPr id="3" name="Picture 2">
            <a:extLst>
              <a:ext uri="{FF2B5EF4-FFF2-40B4-BE49-F238E27FC236}">
                <a16:creationId xmlns:a16="http://schemas.microsoft.com/office/drawing/2014/main" id="{9FCFF9A0-F6EC-4A59-854E-BD7EE374AF49}"/>
              </a:ext>
            </a:extLst>
          </p:cNvPr>
          <p:cNvPicPr>
            <a:picLocks noChangeAspect="1"/>
          </p:cNvPicPr>
          <p:nvPr/>
        </p:nvPicPr>
        <p:blipFill>
          <a:blip r:embed="rId3"/>
          <a:stretch>
            <a:fillRect/>
          </a:stretch>
        </p:blipFill>
        <p:spPr>
          <a:xfrm>
            <a:off x="5248772" y="23622"/>
            <a:ext cx="3527787" cy="5143500"/>
          </a:xfrm>
          <a:prstGeom prst="rect">
            <a:avLst/>
          </a:prstGeom>
        </p:spPr>
      </p:pic>
    </p:spTree>
    <p:extLst>
      <p:ext uri="{BB962C8B-B14F-4D97-AF65-F5344CB8AC3E}">
        <p14:creationId xmlns:p14="http://schemas.microsoft.com/office/powerpoint/2010/main" val="1038676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bwMode="auto">
          <a:xfrm>
            <a:off x="685800" y="285750"/>
            <a:ext cx="77724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a:lnSpc>
                <a:spcPct val="90000"/>
              </a:lnSpc>
              <a:spcAft>
                <a:spcPts val="600"/>
              </a:spcAft>
            </a:pPr>
            <a:r>
              <a:rPr lang="en-US" sz="3100" kern="0" dirty="0">
                <a:solidFill>
                  <a:srgbClr val="782336"/>
                </a:solidFill>
                <a:latin typeface="Arial Bold"/>
                <a:ea typeface="ＭＳ Ｐゴシック" charset="0"/>
                <a:cs typeface="ＭＳ Ｐゴシック" charset="0"/>
              </a:rPr>
              <a:t>You have access to many resources! </a:t>
            </a:r>
          </a:p>
        </p:txBody>
      </p:sp>
      <p:pic>
        <p:nvPicPr>
          <p:cNvPr id="3" name="Picture 2">
            <a:extLst>
              <a:ext uri="{FF2B5EF4-FFF2-40B4-BE49-F238E27FC236}">
                <a16:creationId xmlns:a16="http://schemas.microsoft.com/office/drawing/2014/main" id="{1E21B260-E6FB-4E9F-8DFF-58CF01FC053F}"/>
              </a:ext>
            </a:extLst>
          </p:cNvPr>
          <p:cNvPicPr>
            <a:picLocks noChangeAspect="1"/>
          </p:cNvPicPr>
          <p:nvPr/>
        </p:nvPicPr>
        <p:blipFill>
          <a:blip r:embed="rId2"/>
          <a:stretch>
            <a:fillRect/>
          </a:stretch>
        </p:blipFill>
        <p:spPr>
          <a:xfrm>
            <a:off x="3028950" y="1314450"/>
            <a:ext cx="3086100" cy="3086100"/>
          </a:xfrm>
          <a:prstGeom prst="rect">
            <a:avLst/>
          </a:prstGeom>
          <a:noFill/>
        </p:spPr>
      </p:pic>
    </p:spTree>
    <p:extLst>
      <p:ext uri="{BB962C8B-B14F-4D97-AF65-F5344CB8AC3E}">
        <p14:creationId xmlns:p14="http://schemas.microsoft.com/office/powerpoint/2010/main" val="2223252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9C3E-F38D-41F6-AA24-8B0AA3CFF800}"/>
              </a:ext>
            </a:extLst>
          </p:cNvPr>
          <p:cNvSpPr>
            <a:spLocks noGrp="1"/>
          </p:cNvSpPr>
          <p:nvPr>
            <p:ph type="title"/>
          </p:nvPr>
        </p:nvSpPr>
        <p:spPr>
          <a:xfrm>
            <a:off x="685800" y="2143125"/>
            <a:ext cx="7772400" cy="857250"/>
          </a:xfrm>
        </p:spPr>
        <p:txBody>
          <a:bodyPr/>
          <a:lstStyle/>
          <a:p>
            <a:r>
              <a:rPr lang="fr-CA" dirty="0"/>
              <a:t>General guides</a:t>
            </a:r>
            <a:endParaRPr lang="en-CA" dirty="0"/>
          </a:p>
        </p:txBody>
      </p:sp>
    </p:spTree>
    <p:extLst>
      <p:ext uri="{BB962C8B-B14F-4D97-AF65-F5344CB8AC3E}">
        <p14:creationId xmlns:p14="http://schemas.microsoft.com/office/powerpoint/2010/main" val="3680695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0A8AC1-60C9-4F30-9670-97423C2EECE6}"/>
              </a:ext>
            </a:extLst>
          </p:cNvPr>
          <p:cNvPicPr>
            <a:picLocks noChangeAspect="1"/>
          </p:cNvPicPr>
          <p:nvPr/>
        </p:nvPicPr>
        <p:blipFill>
          <a:blip r:embed="rId2"/>
          <a:stretch>
            <a:fillRect/>
          </a:stretch>
        </p:blipFill>
        <p:spPr>
          <a:xfrm>
            <a:off x="1763688" y="12194"/>
            <a:ext cx="4295020" cy="5143500"/>
          </a:xfrm>
          <a:prstGeom prst="rect">
            <a:avLst/>
          </a:prstGeom>
        </p:spPr>
      </p:pic>
      <p:pic>
        <p:nvPicPr>
          <p:cNvPr id="3" name="Picture 2">
            <a:extLst>
              <a:ext uri="{FF2B5EF4-FFF2-40B4-BE49-F238E27FC236}">
                <a16:creationId xmlns:a16="http://schemas.microsoft.com/office/drawing/2014/main" id="{F68D0B32-2E58-48B1-BA62-4249940DE59A}"/>
              </a:ext>
            </a:extLst>
          </p:cNvPr>
          <p:cNvPicPr>
            <a:picLocks noChangeAspect="1"/>
          </p:cNvPicPr>
          <p:nvPr/>
        </p:nvPicPr>
        <p:blipFill>
          <a:blip r:embed="rId3"/>
          <a:stretch>
            <a:fillRect/>
          </a:stretch>
        </p:blipFill>
        <p:spPr>
          <a:xfrm>
            <a:off x="5765824" y="771550"/>
            <a:ext cx="3228975" cy="285750"/>
          </a:xfrm>
          <a:prstGeom prst="rect">
            <a:avLst/>
          </a:prstGeom>
        </p:spPr>
      </p:pic>
      <p:pic>
        <p:nvPicPr>
          <p:cNvPr id="4" name="Picture 3">
            <a:extLst>
              <a:ext uri="{FF2B5EF4-FFF2-40B4-BE49-F238E27FC236}">
                <a16:creationId xmlns:a16="http://schemas.microsoft.com/office/drawing/2014/main" id="{3EC59D05-2E7F-4AB3-8BF7-943949F1442F}"/>
              </a:ext>
            </a:extLst>
          </p:cNvPr>
          <p:cNvPicPr>
            <a:picLocks noChangeAspect="1"/>
          </p:cNvPicPr>
          <p:nvPr/>
        </p:nvPicPr>
        <p:blipFill>
          <a:blip r:embed="rId4"/>
          <a:stretch>
            <a:fillRect/>
          </a:stretch>
        </p:blipFill>
        <p:spPr>
          <a:xfrm>
            <a:off x="6732240" y="1779662"/>
            <a:ext cx="1936372" cy="2016224"/>
          </a:xfrm>
          <a:prstGeom prst="rect">
            <a:avLst/>
          </a:prstGeom>
        </p:spPr>
      </p:pic>
    </p:spTree>
    <p:extLst>
      <p:ext uri="{BB962C8B-B14F-4D97-AF65-F5344CB8AC3E}">
        <p14:creationId xmlns:p14="http://schemas.microsoft.com/office/powerpoint/2010/main" val="269549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EE7534-5FAA-4E14-B8AD-2D638450B50E}"/>
              </a:ext>
            </a:extLst>
          </p:cNvPr>
          <p:cNvPicPr>
            <a:picLocks noChangeAspect="1"/>
          </p:cNvPicPr>
          <p:nvPr/>
        </p:nvPicPr>
        <p:blipFill>
          <a:blip r:embed="rId2"/>
          <a:stretch>
            <a:fillRect/>
          </a:stretch>
        </p:blipFill>
        <p:spPr>
          <a:xfrm>
            <a:off x="827584" y="555526"/>
            <a:ext cx="7621064" cy="3743847"/>
          </a:xfrm>
          <a:prstGeom prst="rect">
            <a:avLst/>
          </a:prstGeom>
        </p:spPr>
      </p:pic>
      <p:pic>
        <p:nvPicPr>
          <p:cNvPr id="4" name="Graphic 3" descr="Gavel">
            <a:extLst>
              <a:ext uri="{FF2B5EF4-FFF2-40B4-BE49-F238E27FC236}">
                <a16:creationId xmlns:a16="http://schemas.microsoft.com/office/drawing/2014/main" id="{DDC51452-25D8-4D84-9C35-616BD77C0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8264" y="699542"/>
            <a:ext cx="914400" cy="914400"/>
          </a:xfrm>
          <a:prstGeom prst="rect">
            <a:avLst/>
          </a:prstGeom>
        </p:spPr>
      </p:pic>
    </p:spTree>
    <p:extLst>
      <p:ext uri="{BB962C8B-B14F-4D97-AF65-F5344CB8AC3E}">
        <p14:creationId xmlns:p14="http://schemas.microsoft.com/office/powerpoint/2010/main" val="2186693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26B8-FDBC-491A-907E-0DFE1FE6B3EA}"/>
              </a:ext>
            </a:extLst>
          </p:cNvPr>
          <p:cNvSpPr>
            <a:spLocks noGrp="1"/>
          </p:cNvSpPr>
          <p:nvPr>
            <p:ph type="title"/>
          </p:nvPr>
        </p:nvSpPr>
        <p:spPr>
          <a:xfrm>
            <a:off x="539552" y="2067694"/>
            <a:ext cx="7772400" cy="857250"/>
          </a:xfrm>
        </p:spPr>
        <p:txBody>
          <a:bodyPr/>
          <a:lstStyle/>
          <a:p>
            <a:r>
              <a:rPr lang="en-CA" b="1" dirty="0"/>
              <a:t>A word on generative AI</a:t>
            </a:r>
            <a:endParaRPr lang="en-CA" dirty="0"/>
          </a:p>
        </p:txBody>
      </p:sp>
    </p:spTree>
    <p:extLst>
      <p:ext uri="{BB962C8B-B14F-4D97-AF65-F5344CB8AC3E}">
        <p14:creationId xmlns:p14="http://schemas.microsoft.com/office/powerpoint/2010/main" val="1977330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0CEC-7964-4250-B307-C09A2E7BA1BE}"/>
              </a:ext>
            </a:extLst>
          </p:cNvPr>
          <p:cNvSpPr>
            <a:spLocks noGrp="1"/>
          </p:cNvSpPr>
          <p:nvPr>
            <p:ph type="title"/>
          </p:nvPr>
        </p:nvSpPr>
        <p:spPr>
          <a:xfrm>
            <a:off x="323528" y="273844"/>
            <a:ext cx="8193013" cy="994172"/>
          </a:xfrm>
        </p:spPr>
        <p:txBody>
          <a:bodyPr wrap="square" anchor="t">
            <a:normAutofit/>
          </a:bodyPr>
          <a:lstStyle/>
          <a:p>
            <a:r>
              <a:rPr lang="en-CA" sz="2800" b="1" dirty="0"/>
              <a:t>Pitfalls Of Generative Artificial Intelligence (AI)</a:t>
            </a:r>
          </a:p>
        </p:txBody>
      </p:sp>
      <p:sp>
        <p:nvSpPr>
          <p:cNvPr id="9" name="Text Placeholder 2">
            <a:extLst>
              <a:ext uri="{FF2B5EF4-FFF2-40B4-BE49-F238E27FC236}">
                <a16:creationId xmlns:a16="http://schemas.microsoft.com/office/drawing/2014/main" id="{85C1A4C5-38A8-039D-26A2-16D5E51B6B62}"/>
              </a:ext>
            </a:extLst>
          </p:cNvPr>
          <p:cNvSpPr>
            <a:spLocks noGrp="1"/>
          </p:cNvSpPr>
          <p:nvPr>
            <p:ph type="body" idx="1"/>
          </p:nvPr>
        </p:nvSpPr>
        <p:spPr>
          <a:xfrm>
            <a:off x="323528" y="4299942"/>
            <a:ext cx="3240360" cy="617934"/>
          </a:xfrm>
        </p:spPr>
        <p:txBody>
          <a:bodyPr/>
          <a:lstStyle/>
          <a:p>
            <a:r>
              <a:rPr lang="en-US" dirty="0"/>
              <a:t>https://library.concordia.ca/apps/things/thing.html?thingID=22032</a:t>
            </a:r>
          </a:p>
        </p:txBody>
      </p:sp>
      <p:pic>
        <p:nvPicPr>
          <p:cNvPr id="4" name="Content Placeholder 3">
            <a:extLst>
              <a:ext uri="{FF2B5EF4-FFF2-40B4-BE49-F238E27FC236}">
                <a16:creationId xmlns:a16="http://schemas.microsoft.com/office/drawing/2014/main" id="{512BCD79-D98C-4416-928D-76F5F10B1CE5}"/>
              </a:ext>
            </a:extLst>
          </p:cNvPr>
          <p:cNvPicPr>
            <a:picLocks noGrp="1" noChangeAspect="1"/>
          </p:cNvPicPr>
          <p:nvPr>
            <p:ph sz="half" idx="2"/>
          </p:nvPr>
        </p:nvPicPr>
        <p:blipFill>
          <a:blip r:embed="rId2"/>
          <a:stretch>
            <a:fillRect/>
          </a:stretch>
        </p:blipFill>
        <p:spPr>
          <a:xfrm>
            <a:off x="323528" y="1059582"/>
            <a:ext cx="3456384" cy="2938983"/>
          </a:xfrm>
          <a:prstGeom prst="rect">
            <a:avLst/>
          </a:prstGeom>
          <a:noFill/>
        </p:spPr>
      </p:pic>
      <p:sp>
        <p:nvSpPr>
          <p:cNvPr id="11" name="Text Placeholder 4">
            <a:extLst>
              <a:ext uri="{FF2B5EF4-FFF2-40B4-BE49-F238E27FC236}">
                <a16:creationId xmlns:a16="http://schemas.microsoft.com/office/drawing/2014/main" id="{79BF43A9-C36A-BCA8-D937-2EDDCDA244FD}"/>
              </a:ext>
            </a:extLst>
          </p:cNvPr>
          <p:cNvSpPr>
            <a:spLocks noGrp="1"/>
          </p:cNvSpPr>
          <p:nvPr>
            <p:ph type="body" sz="quarter" idx="3"/>
          </p:nvPr>
        </p:nvSpPr>
        <p:spPr>
          <a:xfrm>
            <a:off x="4283968" y="886584"/>
            <a:ext cx="3887391" cy="381432"/>
          </a:xfrm>
        </p:spPr>
        <p:txBody>
          <a:bodyPr/>
          <a:lstStyle/>
          <a:p>
            <a:r>
              <a:rPr lang="en-US" dirty="0"/>
              <a:t>Of note:</a:t>
            </a:r>
          </a:p>
        </p:txBody>
      </p:sp>
      <p:sp>
        <p:nvSpPr>
          <p:cNvPr id="13" name="Content Placeholder 5">
            <a:extLst>
              <a:ext uri="{FF2B5EF4-FFF2-40B4-BE49-F238E27FC236}">
                <a16:creationId xmlns:a16="http://schemas.microsoft.com/office/drawing/2014/main" id="{47A4B609-965C-CBA4-2661-46FCB5373C08}"/>
              </a:ext>
            </a:extLst>
          </p:cNvPr>
          <p:cNvSpPr>
            <a:spLocks noGrp="1"/>
          </p:cNvSpPr>
          <p:nvPr>
            <p:ph sz="quarter" idx="4"/>
          </p:nvPr>
        </p:nvSpPr>
        <p:spPr>
          <a:xfrm>
            <a:off x="3923928" y="1313817"/>
            <a:ext cx="4968551" cy="3555839"/>
          </a:xfrm>
        </p:spPr>
        <p:txBody>
          <a:bodyPr/>
          <a:lstStyle/>
          <a:p>
            <a:r>
              <a:rPr lang="en-US" sz="1800" dirty="0"/>
              <a:t>“</a:t>
            </a:r>
            <a:r>
              <a:rPr lang="en-US" sz="1800" dirty="0">
                <a:latin typeface="Calibri" panose="020F0502020204030204" pitchFamily="34" charset="0"/>
                <a:cs typeface="Calibri" panose="020F0502020204030204" pitchFamily="34" charset="0"/>
              </a:rPr>
              <a:t>[</a:t>
            </a:r>
            <a:r>
              <a:rPr lang="en-US" sz="1800" dirty="0" err="1"/>
              <a:t>i</a:t>
            </a:r>
            <a:r>
              <a:rPr lang="en-US" sz="1800" dirty="0">
                <a:latin typeface="Calibri" panose="020F0502020204030204" pitchFamily="34" charset="0"/>
                <a:cs typeface="Calibri" panose="020F0502020204030204" pitchFamily="34" charset="0"/>
              </a:rPr>
              <a:t>]</a:t>
            </a:r>
            <a:r>
              <a:rPr lang="en-US" sz="1800" dirty="0"/>
              <a:t>t </a:t>
            </a:r>
            <a:r>
              <a:rPr lang="en-US" sz="1800" dirty="0" err="1"/>
              <a:t>i</a:t>
            </a:r>
            <a:r>
              <a:rPr lang="en-CA" sz="1800" dirty="0" err="1"/>
              <a:t>dentifies</a:t>
            </a:r>
            <a:r>
              <a:rPr lang="en-CA" sz="1800" dirty="0"/>
              <a:t> and imitates patterns, but it cannot verify information, leading it to routinely return absurdly incorrect information.</a:t>
            </a:r>
            <a:r>
              <a:rPr lang="en-US" sz="1800" dirty="0"/>
              <a:t>”</a:t>
            </a:r>
          </a:p>
          <a:p>
            <a:r>
              <a:rPr lang="en-CA" sz="1800" dirty="0"/>
              <a:t>“That said, to take full advantage of AI in your learning or work, you still need to understand your subject matter well enough that you can both guide the tool as well as critically assess its output. This means that generative AI tools like </a:t>
            </a:r>
            <a:r>
              <a:rPr lang="en-CA" sz="1800" dirty="0" err="1"/>
              <a:t>ChatGPT</a:t>
            </a:r>
            <a:r>
              <a:rPr lang="en-CA" sz="1800" dirty="0"/>
              <a:t> cannot replace the necessity of developing your own knowledge on a subject and exercising deep critical thinking skills.”</a:t>
            </a:r>
            <a:endParaRPr lang="en-US" sz="1800" dirty="0"/>
          </a:p>
        </p:txBody>
      </p:sp>
    </p:spTree>
    <p:extLst>
      <p:ext uri="{BB962C8B-B14F-4D97-AF65-F5344CB8AC3E}">
        <p14:creationId xmlns:p14="http://schemas.microsoft.com/office/powerpoint/2010/main" val="312289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a:xfrm>
            <a:off x="1115616" y="1740753"/>
            <a:ext cx="6048672" cy="1200329"/>
          </a:xfrm>
          <a:prstGeom prst="rect">
            <a:avLst/>
          </a:prstGeom>
        </p:spPr>
        <p:txBody>
          <a:bodyPr wrap="square">
            <a:spAutoFit/>
          </a:bodyPr>
          <a:lstStyle/>
          <a:p>
            <a:pPr eaLnBrk="1" hangingPunct="1"/>
            <a:r>
              <a:rPr lang="en-US" kern="0" dirty="0">
                <a:solidFill>
                  <a:srgbClr val="782336"/>
                </a:solidFill>
                <a:latin typeface="Arial Bold" charset="0"/>
              </a:rPr>
              <a:t>How to find and access resources – Navigating the Library website and Subject guide</a:t>
            </a:r>
          </a:p>
        </p:txBody>
      </p:sp>
    </p:spTree>
    <p:extLst>
      <p:ext uri="{BB962C8B-B14F-4D97-AF65-F5344CB8AC3E}">
        <p14:creationId xmlns:p14="http://schemas.microsoft.com/office/powerpoint/2010/main" val="3141417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D336FE-4111-4494-89B6-B51E89BED85C}"/>
              </a:ext>
            </a:extLst>
          </p:cNvPr>
          <p:cNvPicPr>
            <a:picLocks noChangeAspect="1"/>
          </p:cNvPicPr>
          <p:nvPr/>
        </p:nvPicPr>
        <p:blipFill>
          <a:blip r:embed="rId2"/>
          <a:stretch>
            <a:fillRect/>
          </a:stretch>
        </p:blipFill>
        <p:spPr>
          <a:xfrm>
            <a:off x="1959617" y="50800"/>
            <a:ext cx="5224767" cy="5041900"/>
          </a:xfrm>
          <a:prstGeom prst="rect">
            <a:avLst/>
          </a:prstGeom>
          <a:noFill/>
        </p:spPr>
      </p:pic>
      <p:pic>
        <p:nvPicPr>
          <p:cNvPr id="5" name="Graphic 4" descr="Questions">
            <a:extLst>
              <a:ext uri="{FF2B5EF4-FFF2-40B4-BE49-F238E27FC236}">
                <a16:creationId xmlns:a16="http://schemas.microsoft.com/office/drawing/2014/main" id="{C0A2DD0D-DA56-498A-8C46-006D7A7B7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4368" y="1563638"/>
            <a:ext cx="914400" cy="914400"/>
          </a:xfrm>
          <a:prstGeom prst="rect">
            <a:avLst/>
          </a:prstGeom>
        </p:spPr>
      </p:pic>
    </p:spTree>
    <p:extLst>
      <p:ext uri="{BB962C8B-B14F-4D97-AF65-F5344CB8AC3E}">
        <p14:creationId xmlns:p14="http://schemas.microsoft.com/office/powerpoint/2010/main" val="2205582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9A82-C84E-4F03-A386-285A8F1CE764}"/>
              </a:ext>
            </a:extLst>
          </p:cNvPr>
          <p:cNvSpPr>
            <a:spLocks noGrp="1"/>
          </p:cNvSpPr>
          <p:nvPr>
            <p:ph type="title"/>
          </p:nvPr>
        </p:nvSpPr>
        <p:spPr/>
        <p:txBody>
          <a:bodyPr/>
          <a:lstStyle/>
          <a:p>
            <a:r>
              <a:rPr lang="en-US" dirty="0"/>
              <a:t>Questions? Comments?</a:t>
            </a:r>
            <a:endParaRPr lang="en-CA" dirty="0"/>
          </a:p>
        </p:txBody>
      </p:sp>
      <p:sp>
        <p:nvSpPr>
          <p:cNvPr id="3" name="Content Placeholder 2">
            <a:extLst>
              <a:ext uri="{FF2B5EF4-FFF2-40B4-BE49-F238E27FC236}">
                <a16:creationId xmlns:a16="http://schemas.microsoft.com/office/drawing/2014/main" id="{2A803A96-A60E-4BC0-A5F8-F7BFE00E0165}"/>
              </a:ext>
            </a:extLst>
          </p:cNvPr>
          <p:cNvSpPr>
            <a:spLocks noGrp="1"/>
          </p:cNvSpPr>
          <p:nvPr>
            <p:ph idx="1"/>
          </p:nvPr>
        </p:nvSpPr>
        <p:spPr/>
        <p:txBody>
          <a:bodyPr/>
          <a:lstStyle/>
          <a:p>
            <a:pPr marL="0" indent="0">
              <a:buNone/>
            </a:pPr>
            <a:r>
              <a:rPr lang="fr-CA" dirty="0"/>
              <a:t>Éthel Gamache</a:t>
            </a:r>
          </a:p>
          <a:p>
            <a:pPr marL="0" indent="0">
              <a:buNone/>
            </a:pPr>
            <a:r>
              <a:rPr lang="fr-CA" dirty="0">
                <a:hlinkClick r:id="rId2"/>
              </a:rPr>
              <a:t>ethel.gamache@concordia.ca</a:t>
            </a:r>
            <a:endParaRPr lang="fr-CA" dirty="0"/>
          </a:p>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r>
              <a:rPr lang="fr-CA" sz="1400" dirty="0" err="1"/>
              <a:t>Presentation</a:t>
            </a:r>
            <a:r>
              <a:rPr lang="fr-CA" sz="1400" dirty="0"/>
              <a:t> and </a:t>
            </a:r>
            <a:r>
              <a:rPr lang="fr-CA" sz="1400" dirty="0" err="1"/>
              <a:t>handouts</a:t>
            </a:r>
            <a:r>
              <a:rPr lang="fr-CA" sz="1400" dirty="0"/>
              <a:t> </a:t>
            </a:r>
            <a:r>
              <a:rPr lang="fr-CA" sz="1400" dirty="0" err="1"/>
              <a:t>will</a:t>
            </a:r>
            <a:r>
              <a:rPr lang="fr-CA" sz="1400" dirty="0"/>
              <a:t> </a:t>
            </a:r>
            <a:r>
              <a:rPr lang="fr-CA" sz="1400" dirty="0" err="1"/>
              <a:t>be</a:t>
            </a:r>
            <a:r>
              <a:rPr lang="fr-CA" sz="1400" dirty="0"/>
              <a:t> on the </a:t>
            </a:r>
            <a:r>
              <a:rPr lang="fr-CA" sz="1400" dirty="0" err="1"/>
              <a:t>subject</a:t>
            </a:r>
            <a:r>
              <a:rPr lang="fr-CA" sz="1400" dirty="0"/>
              <a:t> guide,</a:t>
            </a:r>
          </a:p>
          <a:p>
            <a:pPr marL="0" indent="0">
              <a:buNone/>
            </a:pPr>
            <a:r>
              <a:rPr lang="fr-CA" sz="1400" dirty="0"/>
              <a:t>https://www.concordia.ca/library/guides/religion/courseguides.html</a:t>
            </a:r>
          </a:p>
          <a:p>
            <a:pPr marL="0" indent="0">
              <a:buNone/>
            </a:pPr>
            <a:endParaRPr lang="en-CA" dirty="0"/>
          </a:p>
        </p:txBody>
      </p:sp>
      <p:pic>
        <p:nvPicPr>
          <p:cNvPr id="4" name="Picture 3">
            <a:extLst>
              <a:ext uri="{FF2B5EF4-FFF2-40B4-BE49-F238E27FC236}">
                <a16:creationId xmlns:a16="http://schemas.microsoft.com/office/drawing/2014/main" id="{70C1FCA3-B80C-4AA8-AD18-1EDEBF705910}"/>
              </a:ext>
            </a:extLst>
          </p:cNvPr>
          <p:cNvPicPr>
            <a:picLocks noChangeAspect="1"/>
          </p:cNvPicPr>
          <p:nvPr/>
        </p:nvPicPr>
        <p:blipFill>
          <a:blip r:embed="rId3"/>
          <a:stretch>
            <a:fillRect/>
          </a:stretch>
        </p:blipFill>
        <p:spPr>
          <a:xfrm>
            <a:off x="5436096" y="987574"/>
            <a:ext cx="3363838" cy="3363838"/>
          </a:xfrm>
          <a:prstGeom prst="rect">
            <a:avLst/>
          </a:prstGeom>
        </p:spPr>
      </p:pic>
    </p:spTree>
    <p:extLst>
      <p:ext uri="{BB962C8B-B14F-4D97-AF65-F5344CB8AC3E}">
        <p14:creationId xmlns:p14="http://schemas.microsoft.com/office/powerpoint/2010/main" val="3294028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A20F6-9C3C-43D0-A5CB-FC4BE9886423}"/>
              </a:ext>
            </a:extLst>
          </p:cNvPr>
          <p:cNvPicPr>
            <a:picLocks noChangeAspect="1"/>
          </p:cNvPicPr>
          <p:nvPr/>
        </p:nvPicPr>
        <p:blipFill rotWithShape="1">
          <a:blip r:embed="rId2"/>
          <a:srcRect t="8414" b="29773"/>
          <a:stretch/>
        </p:blipFill>
        <p:spPr>
          <a:xfrm>
            <a:off x="20" y="327025"/>
            <a:ext cx="9143980" cy="5143490"/>
          </a:xfrm>
          <a:prstGeom prst="rect">
            <a:avLst/>
          </a:prstGeom>
          <a:noFill/>
        </p:spPr>
      </p:pic>
      <p:pic>
        <p:nvPicPr>
          <p:cNvPr id="4" name="Picture 3">
            <a:extLst>
              <a:ext uri="{FF2B5EF4-FFF2-40B4-BE49-F238E27FC236}">
                <a16:creationId xmlns:a16="http://schemas.microsoft.com/office/drawing/2014/main" id="{AE529E2D-F047-4871-8CE8-625264614950}"/>
              </a:ext>
            </a:extLst>
          </p:cNvPr>
          <p:cNvPicPr>
            <a:picLocks noChangeAspect="1"/>
          </p:cNvPicPr>
          <p:nvPr/>
        </p:nvPicPr>
        <p:blipFill>
          <a:blip r:embed="rId3"/>
          <a:stretch>
            <a:fillRect/>
          </a:stretch>
        </p:blipFill>
        <p:spPr>
          <a:xfrm>
            <a:off x="1835696" y="267494"/>
            <a:ext cx="2232248" cy="444525"/>
          </a:xfrm>
          <a:prstGeom prst="rect">
            <a:avLst/>
          </a:prstGeom>
          <a:ln w="38100">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37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A20F6-9C3C-43D0-A5CB-FC4BE9886423}"/>
              </a:ext>
            </a:extLst>
          </p:cNvPr>
          <p:cNvPicPr>
            <a:picLocks noChangeAspect="1"/>
          </p:cNvPicPr>
          <p:nvPr/>
        </p:nvPicPr>
        <p:blipFill rotWithShape="1">
          <a:blip r:embed="rId2"/>
          <a:srcRect t="8414" b="29773"/>
          <a:stretch/>
        </p:blipFill>
        <p:spPr>
          <a:xfrm>
            <a:off x="-34643" y="339502"/>
            <a:ext cx="9143980" cy="5143490"/>
          </a:xfrm>
          <a:prstGeom prst="rect">
            <a:avLst/>
          </a:prstGeom>
          <a:noFill/>
        </p:spPr>
      </p:pic>
      <p:pic>
        <p:nvPicPr>
          <p:cNvPr id="4" name="Picture 3">
            <a:extLst>
              <a:ext uri="{FF2B5EF4-FFF2-40B4-BE49-F238E27FC236}">
                <a16:creationId xmlns:a16="http://schemas.microsoft.com/office/drawing/2014/main" id="{AE529E2D-F047-4871-8CE8-625264614950}"/>
              </a:ext>
            </a:extLst>
          </p:cNvPr>
          <p:cNvPicPr>
            <a:picLocks noChangeAspect="1"/>
          </p:cNvPicPr>
          <p:nvPr/>
        </p:nvPicPr>
        <p:blipFill>
          <a:blip r:embed="rId3"/>
          <a:stretch>
            <a:fillRect/>
          </a:stretch>
        </p:blipFill>
        <p:spPr>
          <a:xfrm>
            <a:off x="1475656" y="195486"/>
            <a:ext cx="1713731" cy="444525"/>
          </a:xfrm>
          <a:prstGeom prst="rect">
            <a:avLst/>
          </a:prstGeom>
          <a:ln>
            <a:solidFill>
              <a:schemeClr val="accent1"/>
            </a:solid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55E239F-6ABE-4822-B3F9-3D593403E637}"/>
              </a:ext>
            </a:extLst>
          </p:cNvPr>
          <p:cNvPicPr>
            <a:picLocks noChangeAspect="1"/>
          </p:cNvPicPr>
          <p:nvPr/>
        </p:nvPicPr>
        <p:blipFill>
          <a:blip r:embed="rId4"/>
          <a:stretch>
            <a:fillRect/>
          </a:stretch>
        </p:blipFill>
        <p:spPr>
          <a:xfrm>
            <a:off x="251520" y="-195486"/>
            <a:ext cx="3751840" cy="5143500"/>
          </a:xfrm>
          <a:prstGeom prst="rect">
            <a:avLst/>
          </a:prstGeom>
        </p:spPr>
      </p:pic>
      <p:pic>
        <p:nvPicPr>
          <p:cNvPr id="6" name="Graphic 5" descr="Arrow Straight">
            <a:extLst>
              <a:ext uri="{FF2B5EF4-FFF2-40B4-BE49-F238E27FC236}">
                <a16:creationId xmlns:a16="http://schemas.microsoft.com/office/drawing/2014/main" id="{B97EC535-6B73-4795-B1DB-2030FC8059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83768" y="1461864"/>
            <a:ext cx="914400" cy="914400"/>
          </a:xfrm>
          <a:prstGeom prst="rect">
            <a:avLst/>
          </a:prstGeom>
        </p:spPr>
      </p:pic>
      <p:pic>
        <p:nvPicPr>
          <p:cNvPr id="8" name="Graphic 7" descr="Download from cloud">
            <a:extLst>
              <a:ext uri="{FF2B5EF4-FFF2-40B4-BE49-F238E27FC236}">
                <a16:creationId xmlns:a16="http://schemas.microsoft.com/office/drawing/2014/main" id="{72A7AEB2-D10E-4BD2-A5BC-7B0A1D1DFF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07904" y="2931790"/>
            <a:ext cx="914400" cy="914400"/>
          </a:xfrm>
          <a:prstGeom prst="rect">
            <a:avLst/>
          </a:prstGeom>
        </p:spPr>
      </p:pic>
    </p:spTree>
    <p:extLst>
      <p:ext uri="{BB962C8B-B14F-4D97-AF65-F5344CB8AC3E}">
        <p14:creationId xmlns:p14="http://schemas.microsoft.com/office/powerpoint/2010/main" val="29770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A20F6-9C3C-43D0-A5CB-FC4BE9886423}"/>
              </a:ext>
            </a:extLst>
          </p:cNvPr>
          <p:cNvPicPr>
            <a:picLocks noChangeAspect="1"/>
          </p:cNvPicPr>
          <p:nvPr/>
        </p:nvPicPr>
        <p:blipFill rotWithShape="1">
          <a:blip r:embed="rId2"/>
          <a:srcRect t="8414" b="29773"/>
          <a:stretch/>
        </p:blipFill>
        <p:spPr>
          <a:xfrm>
            <a:off x="20" y="327025"/>
            <a:ext cx="9143980" cy="5143490"/>
          </a:xfrm>
          <a:prstGeom prst="rect">
            <a:avLst/>
          </a:prstGeom>
          <a:noFill/>
        </p:spPr>
      </p:pic>
      <p:pic>
        <p:nvPicPr>
          <p:cNvPr id="4" name="Picture 3">
            <a:extLst>
              <a:ext uri="{FF2B5EF4-FFF2-40B4-BE49-F238E27FC236}">
                <a16:creationId xmlns:a16="http://schemas.microsoft.com/office/drawing/2014/main" id="{AE529E2D-F047-4871-8CE8-625264614950}"/>
              </a:ext>
            </a:extLst>
          </p:cNvPr>
          <p:cNvPicPr>
            <a:picLocks noChangeAspect="1"/>
          </p:cNvPicPr>
          <p:nvPr/>
        </p:nvPicPr>
        <p:blipFill>
          <a:blip r:embed="rId3"/>
          <a:stretch>
            <a:fillRect/>
          </a:stretch>
        </p:blipFill>
        <p:spPr>
          <a:xfrm>
            <a:off x="1475656" y="195486"/>
            <a:ext cx="1713731" cy="444525"/>
          </a:xfrm>
          <a:prstGeom prst="rect">
            <a:avLst/>
          </a:prstGeom>
          <a:ln>
            <a:solidFill>
              <a:schemeClr val="accent1"/>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304C3E0-CA6E-44AA-8EAF-61160F478693}"/>
              </a:ext>
            </a:extLst>
          </p:cNvPr>
          <p:cNvPicPr>
            <a:picLocks noChangeAspect="1"/>
          </p:cNvPicPr>
          <p:nvPr/>
        </p:nvPicPr>
        <p:blipFill>
          <a:blip r:embed="rId4"/>
          <a:stretch>
            <a:fillRect/>
          </a:stretch>
        </p:blipFill>
        <p:spPr>
          <a:xfrm>
            <a:off x="827584" y="915566"/>
            <a:ext cx="2219325" cy="4467225"/>
          </a:xfrm>
          <a:prstGeom prst="rect">
            <a:avLst/>
          </a:prstGeom>
        </p:spPr>
      </p:pic>
      <p:pic>
        <p:nvPicPr>
          <p:cNvPr id="6" name="Graphic 5" descr="Help">
            <a:extLst>
              <a:ext uri="{FF2B5EF4-FFF2-40B4-BE49-F238E27FC236}">
                <a16:creationId xmlns:a16="http://schemas.microsoft.com/office/drawing/2014/main" id="{F2B43870-44D8-4F44-82EE-D88215C957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5321" y="4096395"/>
            <a:ext cx="914400" cy="720080"/>
          </a:xfrm>
          <a:prstGeom prst="rect">
            <a:avLst/>
          </a:prstGeom>
        </p:spPr>
      </p:pic>
      <p:pic>
        <p:nvPicPr>
          <p:cNvPr id="8" name="Graphic 7" descr="Compass">
            <a:extLst>
              <a:ext uri="{FF2B5EF4-FFF2-40B4-BE49-F238E27FC236}">
                <a16:creationId xmlns:a16="http://schemas.microsoft.com/office/drawing/2014/main" id="{B675FB6A-08BD-40D3-84F6-9B8D5C44DB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67401" y="2885850"/>
            <a:ext cx="914400" cy="914400"/>
          </a:xfrm>
          <a:prstGeom prst="rect">
            <a:avLst/>
          </a:prstGeom>
        </p:spPr>
      </p:pic>
      <p:pic>
        <p:nvPicPr>
          <p:cNvPr id="10" name="Graphic 9" descr="Unlock">
            <a:extLst>
              <a:ext uri="{FF2B5EF4-FFF2-40B4-BE49-F238E27FC236}">
                <a16:creationId xmlns:a16="http://schemas.microsoft.com/office/drawing/2014/main" id="{2573CB3D-B85B-4104-9A24-9CF732E365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27784" y="1429760"/>
            <a:ext cx="758155" cy="758155"/>
          </a:xfrm>
          <a:prstGeom prst="rect">
            <a:avLst/>
          </a:prstGeom>
        </p:spPr>
      </p:pic>
    </p:spTree>
    <p:extLst>
      <p:ext uri="{BB962C8B-B14F-4D97-AF65-F5344CB8AC3E}">
        <p14:creationId xmlns:p14="http://schemas.microsoft.com/office/powerpoint/2010/main" val="3780918059"/>
      </p:ext>
    </p:extLst>
  </p:cSld>
  <p:clrMapOvr>
    <a:masterClrMapping/>
  </p:clrMapOvr>
</p:sld>
</file>

<file path=ppt/theme/theme1.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TotalTime>
  <Words>1333</Words>
  <Application>Microsoft Office PowerPoint</Application>
  <PresentationFormat>On-screen Show (16:9)</PresentationFormat>
  <Paragraphs>104</Paragraphs>
  <Slides>62</Slides>
  <Notes>13</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62</vt:i4>
      </vt:variant>
    </vt:vector>
  </HeadingPairs>
  <TitlesOfParts>
    <vt:vector size="71" baseType="lpstr">
      <vt:lpstr>GillSans Bold</vt:lpstr>
      <vt:lpstr>Arial</vt:lpstr>
      <vt:lpstr>Arial Bold</vt:lpstr>
      <vt:lpstr>Calibri</vt:lpstr>
      <vt:lpstr>Times</vt:lpstr>
      <vt:lpstr>Wingdings</vt:lpstr>
      <vt:lpstr>T17-32986-LIBR-Powerpoint-Template-16x9-v1</vt:lpstr>
      <vt:lpstr>T17-32986-LIBR-Powerpoint-Template-16x9-v1</vt:lpstr>
      <vt:lpstr>T17-32986-LIBR-Powerpoint-Template-16x9-v1</vt:lpstr>
      <vt:lpstr>RELI 317 Sufism Library workshop</vt:lpstr>
      <vt:lpstr>Plan</vt:lpstr>
      <vt:lpstr>Search operators </vt:lpstr>
      <vt:lpstr>PowerPoint Presentation</vt:lpstr>
      <vt:lpstr>Other search operators</vt:lpstr>
      <vt:lpstr>PowerPoint Presentation</vt:lpstr>
      <vt:lpstr>PowerPoint Presentation</vt:lpstr>
      <vt:lpstr>PowerPoint Presentation</vt:lpstr>
      <vt:lpstr>PowerPoint Presentation</vt:lpstr>
      <vt:lpstr>PowerPoint Presentation</vt:lpstr>
      <vt:lpstr>PowerPoint Presentation</vt:lpstr>
      <vt:lpstr>Sofia</vt:lpstr>
      <vt:lpstr>PowerPoint Presentation</vt:lpstr>
      <vt:lpstr>PowerPoint Presentation</vt:lpstr>
      <vt:lpstr>PowerPoint Presentation</vt:lpstr>
      <vt:lpstr>PowerPoint Presentation</vt:lpstr>
      <vt:lpstr>PowerPoint Presentation</vt:lpstr>
      <vt:lpstr>PowerPoint Presentation</vt:lpstr>
      <vt:lpstr>What is the new interlibrary loans (ILL) service?</vt:lpstr>
      <vt:lpstr>Concordia article/chapter scan &amp; deliver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would you do to find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Encyclopedia - Oxford encyclopedia of the Islamic world : digital collection </vt:lpstr>
      <vt:lpstr>PowerPoint Presentation</vt:lpstr>
      <vt:lpstr>PowerPoint Presentation</vt:lpstr>
      <vt:lpstr>PowerPoint Presentation</vt:lpstr>
      <vt:lpstr>General guides</vt:lpstr>
      <vt:lpstr>PowerPoint Presentation</vt:lpstr>
      <vt:lpstr>PowerPoint Presentation</vt:lpstr>
      <vt:lpstr>A word on generative AI</vt:lpstr>
      <vt:lpstr>Pitfalls Of Generative Artificial Intelligence (AI)</vt:lpstr>
      <vt:lpstr>PowerPoint Presentation</vt:lpstr>
      <vt:lpstr>Questions?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 317 Sufism Library workshop</dc:title>
  <dc:creator>Ethel Gamache</dc:creator>
  <cp:lastModifiedBy>Ethel Gamache</cp:lastModifiedBy>
  <cp:revision>11</cp:revision>
  <dcterms:created xsi:type="dcterms:W3CDTF">2023-03-01T17:54:10Z</dcterms:created>
  <dcterms:modified xsi:type="dcterms:W3CDTF">2023-03-06T16:29:49Z</dcterms:modified>
</cp:coreProperties>
</file>