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34"/>
  </p:notesMasterIdLst>
  <p:sldIdLst>
    <p:sldId id="256" r:id="rId2"/>
    <p:sldId id="258" r:id="rId3"/>
    <p:sldId id="267" r:id="rId4"/>
    <p:sldId id="943" r:id="rId5"/>
    <p:sldId id="268" r:id="rId6"/>
    <p:sldId id="890" r:id="rId7"/>
    <p:sldId id="893" r:id="rId8"/>
    <p:sldId id="269" r:id="rId9"/>
    <p:sldId id="894" r:id="rId10"/>
    <p:sldId id="895" r:id="rId11"/>
    <p:sldId id="944" r:id="rId12"/>
    <p:sldId id="946" r:id="rId13"/>
    <p:sldId id="962" r:id="rId14"/>
    <p:sldId id="963" r:id="rId15"/>
    <p:sldId id="897" r:id="rId16"/>
    <p:sldId id="934" r:id="rId17"/>
    <p:sldId id="935" r:id="rId18"/>
    <p:sldId id="941" r:id="rId19"/>
    <p:sldId id="947" r:id="rId20"/>
    <p:sldId id="938" r:id="rId21"/>
    <p:sldId id="953" r:id="rId22"/>
    <p:sldId id="948" r:id="rId23"/>
    <p:sldId id="951" r:id="rId24"/>
    <p:sldId id="954" r:id="rId25"/>
    <p:sldId id="952" r:id="rId26"/>
    <p:sldId id="955" r:id="rId27"/>
    <p:sldId id="957" r:id="rId28"/>
    <p:sldId id="949" r:id="rId29"/>
    <p:sldId id="950" r:id="rId30"/>
    <p:sldId id="958" r:id="rId31"/>
    <p:sldId id="960" r:id="rId32"/>
    <p:sldId id="9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D23210-91F0-5F6E-2B3C-175594CA8592}" name="Rachel" initials="r" userId="Rachel" providerId="None"/>
  <p188:author id="{7FE8B9D9-41BB-62BD-97E9-25BA7827A9F9}" name="Rachel Harris" initials="RH" userId="S::rachel.harris@concordia.ca::75e229f4-be9a-4e2d-9dfc-43ed48de738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923" autoAdjust="0"/>
  </p:normalViewPr>
  <p:slideViewPr>
    <p:cSldViewPr snapToGrid="0">
      <p:cViewPr varScale="1">
        <p:scale>
          <a:sx n="65" d="100"/>
          <a:sy n="65" d="100"/>
        </p:scale>
        <p:origin x="1440" y="792"/>
      </p:cViewPr>
      <p:guideLst/>
    </p:cSldViewPr>
  </p:slideViewPr>
  <p:notesTextViewPr>
    <p:cViewPr>
      <p:scale>
        <a:sx n="1" d="1"/>
        <a:sy n="1" d="1"/>
      </p:scale>
      <p:origin x="0" y="0"/>
    </p:cViewPr>
  </p:notesTextViewPr>
  <p:sorterViewPr>
    <p:cViewPr>
      <p:scale>
        <a:sx n="100" d="100"/>
        <a:sy n="100" d="100"/>
      </p:scale>
      <p:origin x="0" y="-14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4T18:13:45.619"/>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0 24575,'14308'0'0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2T20:18:15.981"/>
    </inkml:context>
    <inkml:brush xml:id="br0">
      <inkml:brushProperty name="width" value="0.4" units="cm"/>
      <inkml:brushProperty name="height" value="0.8" units="cm"/>
      <inkml:brushProperty name="color" value="#D9AEFF"/>
      <inkml:brushProperty name="tip" value="rectangle"/>
      <inkml:brushProperty name="rasterOp" value="maskPen"/>
      <inkml:brushProperty name="ignorePressure" value="1"/>
    </inkml:brush>
  </inkml:definitions>
  <inkml:trace contextRef="#ctx0" brushRef="#br0">0 0 0,'3301'0'0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2T20:18:23.353"/>
    </inkml:context>
    <inkml:brush xml:id="br0">
      <inkml:brushProperty name="width" value="0.4" units="cm"/>
      <inkml:brushProperty name="height" value="0.8" units="cm"/>
      <inkml:brushProperty name="color" value="#D9AEFF"/>
      <inkml:brushProperty name="tip" value="rectangle"/>
      <inkml:brushProperty name="rasterOp" value="maskPen"/>
      <inkml:brushProperty name="ignorePressure" value="1"/>
    </inkml:brush>
  </inkml:definitions>
  <inkml:trace contextRef="#ctx0" brushRef="#br0">0 0 0,'2237'0'0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2T20:18:31.875"/>
    </inkml:context>
    <inkml:brush xml:id="br0">
      <inkml:brushProperty name="width" value="0.4" units="cm"/>
      <inkml:brushProperty name="height" value="0.8" units="cm"/>
      <inkml:brushProperty name="color" value="#D9AEFF"/>
      <inkml:brushProperty name="tip" value="rectangle"/>
      <inkml:brushProperty name="rasterOp" value="maskPen"/>
      <inkml:brushProperty name="ignorePressure" value="1"/>
    </inkml:brush>
  </inkml:definitions>
  <inkml:trace contextRef="#ctx0" brushRef="#br0">0 44 0,'8207'-44'0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03F83-827F-425D-8ADC-04ECA9B9E24E}" type="datetimeFigureOut">
              <a:rPr lang="en-CA" smtClean="0"/>
              <a:t>2026-09-14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A21413-C706-45CF-9082-6122F68D8E06}" type="slidenum">
              <a:rPr lang="en-CA" smtClean="0"/>
              <a:t>‹#›</a:t>
            </a:fld>
            <a:endParaRPr lang="en-CA"/>
          </a:p>
        </p:txBody>
      </p:sp>
    </p:spTree>
    <p:extLst>
      <p:ext uri="{BB962C8B-B14F-4D97-AF65-F5344CB8AC3E}">
        <p14:creationId xmlns:p14="http://schemas.microsoft.com/office/powerpoint/2010/main" val="506667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BA21413-C706-45CF-9082-6122F68D8E06}" type="slidenum">
              <a:rPr lang="en-CA" smtClean="0"/>
              <a:t>1</a:t>
            </a:fld>
            <a:endParaRPr lang="en-CA"/>
          </a:p>
        </p:txBody>
      </p:sp>
    </p:spTree>
    <p:extLst>
      <p:ext uri="{BB962C8B-B14F-4D97-AF65-F5344CB8AC3E}">
        <p14:creationId xmlns:p14="http://schemas.microsoft.com/office/powerpoint/2010/main" val="379634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Ice-breaker </a:t>
            </a:r>
            <a:r>
              <a:rPr lang="fr-CA" dirty="0" err="1"/>
              <a:t>activity</a:t>
            </a:r>
            <a:r>
              <a:rPr lang="fr-CA" dirty="0"/>
              <a:t> – introverts </a:t>
            </a:r>
            <a:r>
              <a:rPr lang="fr-CA" dirty="0" err="1"/>
              <a:t>friendly</a:t>
            </a:r>
            <a:r>
              <a:rPr lang="fr-CA" dirty="0"/>
              <a:t> : ) </a:t>
            </a:r>
          </a:p>
          <a:p>
            <a:endParaRPr lang="en-CA" dirty="0"/>
          </a:p>
        </p:txBody>
      </p:sp>
      <p:sp>
        <p:nvSpPr>
          <p:cNvPr id="4" name="Slide Number Placeholder 3"/>
          <p:cNvSpPr>
            <a:spLocks noGrp="1"/>
          </p:cNvSpPr>
          <p:nvPr>
            <p:ph type="sldNum" sz="quarter" idx="5"/>
          </p:nvPr>
        </p:nvSpPr>
        <p:spPr/>
        <p:txBody>
          <a:bodyPr/>
          <a:lstStyle/>
          <a:p>
            <a:fld id="{6BA21413-C706-45CF-9082-6122F68D8E06}" type="slidenum">
              <a:rPr lang="en-CA" smtClean="0"/>
              <a:t>2</a:t>
            </a:fld>
            <a:endParaRPr lang="en-CA"/>
          </a:p>
        </p:txBody>
      </p:sp>
    </p:spTree>
    <p:extLst>
      <p:ext uri="{BB962C8B-B14F-4D97-AF65-F5344CB8AC3E}">
        <p14:creationId xmlns:p14="http://schemas.microsoft.com/office/powerpoint/2010/main" val="4146889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a:extLst>
            <a:ext uri="{FF2B5EF4-FFF2-40B4-BE49-F238E27FC236}">
              <a16:creationId xmlns:a16="http://schemas.microsoft.com/office/drawing/2014/main" id="{4D41D0FE-35C2-071F-E1A2-45362DEA063F}"/>
            </a:ext>
          </a:extLst>
        </p:cNvPr>
        <p:cNvGrpSpPr/>
        <p:nvPr/>
      </p:nvGrpSpPr>
      <p:grpSpPr>
        <a:xfrm>
          <a:off x="0" y="0"/>
          <a:ext cx="0" cy="0"/>
          <a:chOff x="0" y="0"/>
          <a:chExt cx="0" cy="0"/>
        </a:xfrm>
      </p:grpSpPr>
      <p:sp>
        <p:nvSpPr>
          <p:cNvPr id="374" name="Google Shape;374;p6:notes">
            <a:extLst>
              <a:ext uri="{FF2B5EF4-FFF2-40B4-BE49-F238E27FC236}">
                <a16:creationId xmlns:a16="http://schemas.microsoft.com/office/drawing/2014/main" id="{D859F77B-D51B-946E-CABF-1773DCB23F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Remember that there are lots of specially trained people here to help! You can contact the library by chat, by email, by phone, or in person at the ask us desks in both libraries. Remember that you can also look up your subject librarian and send them an email or set up a meeting if you need more specialized help.</a:t>
            </a:r>
            <a:endParaRPr/>
          </a:p>
        </p:txBody>
      </p:sp>
      <p:sp>
        <p:nvSpPr>
          <p:cNvPr id="375" name="Google Shape;375;p6:notes">
            <a:extLst>
              <a:ext uri="{FF2B5EF4-FFF2-40B4-BE49-F238E27FC236}">
                <a16:creationId xmlns:a16="http://schemas.microsoft.com/office/drawing/2014/main" id="{6837F49C-A476-251B-DAFF-C3DAF32CBE0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3170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a:extLst>
            <a:ext uri="{FF2B5EF4-FFF2-40B4-BE49-F238E27FC236}">
              <a16:creationId xmlns:a16="http://schemas.microsoft.com/office/drawing/2014/main" id="{6FE0EE45-E1DF-4482-E299-B44537EEE5D4}"/>
            </a:ext>
          </a:extLst>
        </p:cNvPr>
        <p:cNvGrpSpPr/>
        <p:nvPr/>
      </p:nvGrpSpPr>
      <p:grpSpPr>
        <a:xfrm>
          <a:off x="0" y="0"/>
          <a:ext cx="0" cy="0"/>
          <a:chOff x="0" y="0"/>
          <a:chExt cx="0" cy="0"/>
        </a:xfrm>
      </p:grpSpPr>
      <p:sp>
        <p:nvSpPr>
          <p:cNvPr id="357" name="Google Shape;357;g95b1459f6d_1_0:notes">
            <a:extLst>
              <a:ext uri="{FF2B5EF4-FFF2-40B4-BE49-F238E27FC236}">
                <a16:creationId xmlns:a16="http://schemas.microsoft.com/office/drawing/2014/main" id="{0C72A469-D220-CFC7-1133-003CD6F505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95b1459f6d_1_0:notes">
            <a:extLst>
              <a:ext uri="{FF2B5EF4-FFF2-40B4-BE49-F238E27FC236}">
                <a16:creationId xmlns:a16="http://schemas.microsoft.com/office/drawing/2014/main" id="{0CA0DD41-6E59-AFC1-A9E6-57A8840015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CA" sz="1200" b="0" i="0" u="none" strike="noStrike" cap="none" dirty="0">
                <a:solidFill>
                  <a:schemeClr val="dk1"/>
                </a:solidFill>
                <a:effectLst/>
                <a:latin typeface="Calibri"/>
                <a:ea typeface="Calibri"/>
                <a:cs typeface="Calibri"/>
                <a:sym typeface="Calibri"/>
              </a:rPr>
              <a:t>At the Concordia University Library, you will find two buildings: Webster library at the downtown or the SGW campus, and the Vanier library which is at the Loyola campus. </a:t>
            </a:r>
          </a:p>
          <a:p>
            <a:pPr marL="0" lvl="0" indent="0" algn="l" rtl="0">
              <a:lnSpc>
                <a:spcPct val="100000"/>
              </a:lnSpc>
              <a:spcBef>
                <a:spcPts val="0"/>
              </a:spcBef>
              <a:spcAft>
                <a:spcPts val="0"/>
              </a:spcAft>
              <a:buSzPts val="1400"/>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[Show of hands – how many of you have visited one of Concordia’s libraries?]</a:t>
            </a:r>
          </a:p>
          <a:p>
            <a:pPr marL="0" lvl="0" indent="0" algn="l" rtl="0">
              <a:lnSpc>
                <a:spcPct val="100000"/>
              </a:lnSpc>
              <a:spcBef>
                <a:spcPts val="0"/>
              </a:spcBef>
              <a:spcAft>
                <a:spcPts val="0"/>
              </a:spcAft>
              <a:buSzPts val="1400"/>
              <a:buNone/>
            </a:pPr>
            <a:endParaRPr dirty="0"/>
          </a:p>
        </p:txBody>
      </p:sp>
      <p:sp>
        <p:nvSpPr>
          <p:cNvPr id="359" name="Google Shape;359;g95b1459f6d_1_0:notes">
            <a:extLst>
              <a:ext uri="{FF2B5EF4-FFF2-40B4-BE49-F238E27FC236}">
                <a16:creationId xmlns:a16="http://schemas.microsoft.com/office/drawing/2014/main" id="{2F09BCEB-A172-85E8-AFC2-F5FEFB43206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0" fontAlgn="base" latinLnBrk="0" hangingPunct="0">
              <a:lnSpc>
                <a:spcPct val="100000"/>
              </a:lnSpc>
              <a:spcBef>
                <a:spcPts val="0"/>
              </a:spcBef>
              <a:spcAft>
                <a:spcPts val="0"/>
              </a:spcAft>
              <a:buClrTx/>
              <a:buSzPts val="1400"/>
              <a:buFontTx/>
              <a:buNone/>
              <a:tabLst/>
              <a:defRPr/>
            </a:pPr>
            <a:fld id="{00000000-1234-1234-1234-123412341234}" type="slidenum">
              <a:rPr kumimoji="0" lang="en-CA" sz="12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ts val="0"/>
                </a:spcBef>
                <a:spcAft>
                  <a:spcPts val="0"/>
                </a:spcAft>
                <a:buClrTx/>
                <a:buSzPts val="1400"/>
                <a:buFontTx/>
                <a:buNone/>
                <a:tabLst/>
                <a:defRPr/>
              </a:pPr>
              <a:t>6</a:t>
            </a:fld>
            <a:endParaRPr kumimoji="0"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88266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BDSM AND religions: 24 </a:t>
            </a:r>
            <a:r>
              <a:rPr lang="fr-CA" dirty="0" err="1"/>
              <a:t>results</a:t>
            </a:r>
            <a:r>
              <a:rPr lang="fr-CA" dirty="0"/>
              <a:t>; su=s</a:t>
            </a:r>
            <a:r>
              <a:rPr lang="en-CA" sz="1200" b="0" i="0" kern="1200" dirty="0" err="1">
                <a:solidFill>
                  <a:schemeClr val="tx1"/>
                </a:solidFill>
                <a:effectLst/>
                <a:latin typeface="+mn-lt"/>
                <a:ea typeface="+mn-ea"/>
                <a:cs typeface="+mn-cs"/>
              </a:rPr>
              <a:t>exual</a:t>
            </a:r>
            <a:r>
              <a:rPr lang="en-CA" sz="1200" b="0" i="0" kern="1200" dirty="0">
                <a:solidFill>
                  <a:schemeClr val="tx1"/>
                </a:solidFill>
                <a:effectLst/>
                <a:latin typeface="+mn-lt"/>
                <a:ea typeface="+mn-ea"/>
                <a:cs typeface="+mn-cs"/>
              </a:rPr>
              <a:t> dominance and submission AND </a:t>
            </a:r>
            <a:r>
              <a:rPr lang="en-CA" sz="1200" b="0" i="0" kern="1200" dirty="0" err="1">
                <a:solidFill>
                  <a:schemeClr val="tx1"/>
                </a:solidFill>
                <a:effectLst/>
                <a:latin typeface="+mn-lt"/>
                <a:ea typeface="+mn-ea"/>
                <a:cs typeface="+mn-cs"/>
              </a:rPr>
              <a:t>relig</a:t>
            </a:r>
            <a:r>
              <a:rPr lang="en-CA" sz="1200" b="0" i="0" kern="1200" dirty="0">
                <a:solidFill>
                  <a:schemeClr val="tx1"/>
                </a:solidFill>
                <a:effectLst/>
                <a:latin typeface="+mn-lt"/>
                <a:ea typeface="+mn-ea"/>
                <a:cs typeface="+mn-cs"/>
              </a:rPr>
              <a:t>*: 1 </a:t>
            </a:r>
            <a:r>
              <a:rPr lang="en-CA" sz="1200" b="0" i="0" kern="1200" dirty="0" err="1">
                <a:solidFill>
                  <a:schemeClr val="tx1"/>
                </a:solidFill>
                <a:effectLst/>
                <a:latin typeface="+mn-lt"/>
                <a:ea typeface="+mn-ea"/>
                <a:cs typeface="+mn-cs"/>
              </a:rPr>
              <a:t>résultat</a:t>
            </a:r>
            <a:endParaRPr lang="en-CA" sz="1200" b="0" i="0" kern="1200" dirty="0">
              <a:solidFill>
                <a:schemeClr val="tx1"/>
              </a:solidFill>
              <a:effectLst/>
              <a:latin typeface="+mn-lt"/>
              <a:ea typeface="+mn-ea"/>
              <a:cs typeface="+mn-cs"/>
            </a:endParaRPr>
          </a:p>
          <a:p>
            <a:r>
              <a:rPr lang="en-CA" b="0" dirty="0" err="1"/>
              <a:t>su</a:t>
            </a:r>
            <a:r>
              <a:rPr lang="en-CA" b="0" dirty="0"/>
              <a:t>:(Rapture (Christian eschatology) ) NOT </a:t>
            </a:r>
            <a:r>
              <a:rPr lang="en-CA" b="0" dirty="0" err="1"/>
              <a:t>su</a:t>
            </a:r>
            <a:r>
              <a:rPr lang="en-CA" b="0" dirty="0"/>
              <a:t>=Christian fiction, American</a:t>
            </a:r>
          </a:p>
        </p:txBody>
      </p:sp>
      <p:sp>
        <p:nvSpPr>
          <p:cNvPr id="4" name="Slide Number Placeholder 3"/>
          <p:cNvSpPr>
            <a:spLocks noGrp="1"/>
          </p:cNvSpPr>
          <p:nvPr>
            <p:ph type="sldNum" sz="quarter" idx="5"/>
          </p:nvPr>
        </p:nvSpPr>
        <p:spPr/>
        <p:txBody>
          <a:bodyPr/>
          <a:lstStyle/>
          <a:p>
            <a:fld id="{6BA21413-C706-45CF-9082-6122F68D8E06}" type="slidenum">
              <a:rPr lang="en-CA" smtClean="0"/>
              <a:t>15</a:t>
            </a:fld>
            <a:endParaRPr lang="en-CA"/>
          </a:p>
        </p:txBody>
      </p:sp>
    </p:spTree>
    <p:extLst>
      <p:ext uri="{BB962C8B-B14F-4D97-AF65-F5344CB8AC3E}">
        <p14:creationId xmlns:p14="http://schemas.microsoft.com/office/powerpoint/2010/main" val="3555040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31ECA-D7C1-07D4-1FDD-34F9B0ED6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06309-C8A4-419E-53AB-D0F4C8CB3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5A7DD-7194-F3AE-7E4F-0A5650BBF59A}"/>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ea typeface="ＭＳ Ｐゴシック"/>
                <a:cs typeface="Arial"/>
              </a:rPr>
              <a:t>This is what the Interlibrary loan process will look like. The process for requesting a book through the Quebec universities is less complicated, so I will only show you the ILL request process for now.</a:t>
            </a:r>
          </a:p>
          <a:p>
            <a:pPr>
              <a:spcBef>
                <a:spcPts val="0"/>
              </a:spcBef>
              <a:spcAft>
                <a:spcPts val="0"/>
              </a:spcAft>
            </a:pPr>
            <a:r>
              <a:rPr lang="en-US">
                <a:ea typeface="ＭＳ Ｐゴシック"/>
                <a:cs typeface="Arial"/>
              </a:rPr>
              <a:t>Once you find what you need, you can place an interlibrary loan request by selecting the "request via interlibrary loan“ button in the panel to the right of the record. If the thing you’re looking for is just one chapter of a book, you can also request a chapter scan using the interlibrary loan request. </a:t>
            </a:r>
          </a:p>
          <a:p>
            <a:pPr>
              <a:spcBef>
                <a:spcPts val="0"/>
              </a:spcBef>
              <a:spcAft>
                <a:spcPts val="0"/>
              </a:spcAft>
            </a:pPr>
            <a:endParaRPr lang="en-US">
              <a:ea typeface="ＭＳ Ｐゴシック"/>
              <a:cs typeface="Arial"/>
            </a:endParaRPr>
          </a:p>
        </p:txBody>
      </p:sp>
      <p:sp>
        <p:nvSpPr>
          <p:cNvPr id="4" name="Slide Number Placeholder 3">
            <a:extLst>
              <a:ext uri="{FF2B5EF4-FFF2-40B4-BE49-F238E27FC236}">
                <a16:creationId xmlns:a16="http://schemas.microsoft.com/office/drawing/2014/main" id="{67ABB25E-7570-9E23-799F-7424AD50E3F4}"/>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43ACF8-3F51-854F-91E9-AD86E324A5D8}"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406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FB4B5-C84A-8E59-1B27-F88B9C122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BA741-4C5A-3F30-A35E-ADA784B09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AAD16-6301-31AE-ABFF-A20E67705E78}"/>
              </a:ext>
            </a:extLst>
          </p:cNvPr>
          <p:cNvSpPr>
            <a:spLocks noGrp="1"/>
          </p:cNvSpPr>
          <p:nvPr>
            <p:ph type="body" idx="1"/>
          </p:nvPr>
        </p:nvSpPr>
        <p:spPr/>
        <p:txBody>
          <a:bodyPr/>
          <a:lstStyle/>
          <a:p>
            <a:r>
              <a:rPr lang="en-US">
                <a:latin typeface="Calibri"/>
                <a:ea typeface="ＭＳ Ｐゴシック"/>
                <a:cs typeface="Calibri"/>
              </a:rPr>
              <a:t>Both kinds of requests – ILLs and scan requests – can be viewed under the requests tab when you log into your library account. The request up top here is for an article scan, the second is for a book through interlibrary loan.</a:t>
            </a:r>
            <a:endParaRPr lang="en-US">
              <a:latin typeface="Calibri"/>
              <a:cs typeface="Calibri"/>
            </a:endParaRPr>
          </a:p>
        </p:txBody>
      </p:sp>
      <p:sp>
        <p:nvSpPr>
          <p:cNvPr id="4" name="Slide Number Placeholder 3">
            <a:extLst>
              <a:ext uri="{FF2B5EF4-FFF2-40B4-BE49-F238E27FC236}">
                <a16:creationId xmlns:a16="http://schemas.microsoft.com/office/drawing/2014/main" id="{242B0958-C999-1B25-2E42-23881EAC356E}"/>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43ACF8-3F51-854F-91E9-AD86E324A5D8}"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29377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A30D-A399-386F-C2C8-81D645B15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913DE-96F5-57DE-9971-1D28EC96A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4633D-0CA3-594F-2A20-6534ED4D5ED5}"/>
              </a:ext>
            </a:extLst>
          </p:cNvPr>
          <p:cNvSpPr>
            <a:spLocks noGrp="1"/>
          </p:cNvSpPr>
          <p:nvPr>
            <p:ph type="body" idx="1"/>
          </p:nvPr>
        </p:nvSpPr>
        <p:spPr/>
        <p:txBody>
          <a:bodyPr/>
          <a:lstStyle/>
          <a:p>
            <a:r>
              <a:rPr lang="en-US">
                <a:ea typeface="ＭＳ Ｐゴシック"/>
                <a:cs typeface="Arial"/>
              </a:rPr>
              <a:t>You might also notice this button next to books in Concordia’s collection. You can use this to request scans of chapters, articles, or microfilm if you are unable to come to the library to consult them. It usually takes about 5 days to receive your scans after you place the request.</a:t>
            </a:r>
          </a:p>
        </p:txBody>
      </p:sp>
      <p:sp>
        <p:nvSpPr>
          <p:cNvPr id="4" name="Slide Number Placeholder 3">
            <a:extLst>
              <a:ext uri="{FF2B5EF4-FFF2-40B4-BE49-F238E27FC236}">
                <a16:creationId xmlns:a16="http://schemas.microsoft.com/office/drawing/2014/main" id="{16C5206D-FC78-438C-D65F-64DC53550F9D}"/>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43ACF8-3F51-854F-91E9-AD86E324A5D8}"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63056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ONF – Sweet </a:t>
            </a:r>
            <a:r>
              <a:rPr lang="fr-CA" dirty="0" err="1"/>
              <a:t>Jesus</a:t>
            </a:r>
            <a:r>
              <a:rPr lang="fr-CA" dirty="0"/>
              <a:t> </a:t>
            </a:r>
            <a:endParaRPr lang="en-CA" dirty="0"/>
          </a:p>
        </p:txBody>
      </p:sp>
      <p:sp>
        <p:nvSpPr>
          <p:cNvPr id="4" name="Slide Number Placeholder 3"/>
          <p:cNvSpPr>
            <a:spLocks noGrp="1"/>
          </p:cNvSpPr>
          <p:nvPr>
            <p:ph type="sldNum" sz="quarter" idx="5"/>
          </p:nvPr>
        </p:nvSpPr>
        <p:spPr/>
        <p:txBody>
          <a:bodyPr/>
          <a:lstStyle/>
          <a:p>
            <a:fld id="{6BA21413-C706-45CF-9082-6122F68D8E06}" type="slidenum">
              <a:rPr lang="en-CA" smtClean="0"/>
              <a:t>23</a:t>
            </a:fld>
            <a:endParaRPr lang="en-CA"/>
          </a:p>
        </p:txBody>
      </p:sp>
    </p:spTree>
    <p:extLst>
      <p:ext uri="{BB962C8B-B14F-4D97-AF65-F5344CB8AC3E}">
        <p14:creationId xmlns:p14="http://schemas.microsoft.com/office/powerpoint/2010/main" val="287064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2DAD-D4EF-9113-23CF-FB46556483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3C3E6585-BF3F-73B9-0496-19818A521F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D6CEFFB4-5318-1487-934C-C1E34FE9BC16}"/>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639AD997-BF76-2A77-8FDA-956238AEECE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711D6A7-6797-CD4E-1EF1-A7BD3E63FAED}"/>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338430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FD7F-833F-8001-A1B3-617FB4610DC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9C306B7-C679-0618-ED90-001D72DB94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70F438F-EEC9-6FE1-E66D-72DD618B1823}"/>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58A27BBF-74CD-EF7E-F0C0-D46EAD9421D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97B85F7-83E1-536B-248A-BDCDC0ECCC89}"/>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148493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3A7F57-C587-EC29-72D3-A34EDFDC83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6934A26-308A-9816-8D7B-B44E84AD03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637D2EB-1494-F15E-EA00-4F1415387571}"/>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A25F3569-C210-2FED-E4A0-C550E74B5C8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A31AE5F-DC2F-2055-B73D-6B1B5D2E3D7E}"/>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4242080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7F8B1-F2B1-5E17-ED84-328F1C9636EB}"/>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DC5C34F-CD39-C5EF-C3C7-6DD4AE6F34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01D8F6C-8DBF-B58F-5AC8-05E4DBC322EB}"/>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5693F44C-E310-A31D-2658-54074FE69EA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764B200-9B25-B398-0B5F-6F3C4FCE1947}"/>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356843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5FCC-9E70-42D7-4CA4-166B723D27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B0C99DA3-DCA0-8398-4A6E-4497ADDC3B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B1AA37-89B6-6128-6577-5A7A75B42E4D}"/>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D964A5D0-091C-C0F0-FFD9-6D99B486816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978795D-9AB4-281B-4A46-7CA6943D729C}"/>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202165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9699D-FB7C-790C-5B9F-BD4087E57C9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87201A0-7A0E-0B08-7C0A-557510B151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4099C92-E7B0-6A36-67CF-EF8B48C94E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03A1996D-B6F2-97A8-B892-CB4B39831430}"/>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6" name="Footer Placeholder 5">
            <a:extLst>
              <a:ext uri="{FF2B5EF4-FFF2-40B4-BE49-F238E27FC236}">
                <a16:creationId xmlns:a16="http://schemas.microsoft.com/office/drawing/2014/main" id="{7AA7FE5C-E9AD-16C8-9756-97991227F96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8C8AE7D-5D4A-93ED-F3BD-63F1B4EFE860}"/>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302949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2AA5-839E-F45D-E860-2694DECBDE6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2D79789-D62C-8424-4487-E12E1BE728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56719-D4D3-EC61-F2A0-ECAA1A49F4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A3C9246F-5997-9952-F98A-D9E6C250F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E23C94-0AC6-0A5F-CA57-C3E9CD93F4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2F3B7B9-A0A3-1C85-053C-57FBF7F98C9D}"/>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8" name="Footer Placeholder 7">
            <a:extLst>
              <a:ext uri="{FF2B5EF4-FFF2-40B4-BE49-F238E27FC236}">
                <a16:creationId xmlns:a16="http://schemas.microsoft.com/office/drawing/2014/main" id="{BCD3CC0C-5BEB-F751-C21F-8817512ED952}"/>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52E3E483-3A2D-24B9-6723-AD297CE14793}"/>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2300854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D1843-5483-E7F6-0033-122E5DEA2D7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7D441D94-78E3-FA5A-9BAE-49D029AF73C9}"/>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4" name="Footer Placeholder 3">
            <a:extLst>
              <a:ext uri="{FF2B5EF4-FFF2-40B4-BE49-F238E27FC236}">
                <a16:creationId xmlns:a16="http://schemas.microsoft.com/office/drawing/2014/main" id="{D60A31DA-44F1-C69B-BB67-15585EBB65A1}"/>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802B1587-8407-F3ED-04D2-919F232368C1}"/>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942718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9F264B-CC7A-E853-7E38-C4AD5F56DD89}"/>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3" name="Footer Placeholder 2">
            <a:extLst>
              <a:ext uri="{FF2B5EF4-FFF2-40B4-BE49-F238E27FC236}">
                <a16:creationId xmlns:a16="http://schemas.microsoft.com/office/drawing/2014/main" id="{7C6A33DE-55B7-BCF6-65B9-0C1413058599}"/>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CAA31009-61B5-CA65-31E4-3A9159F4F157}"/>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33364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A494B-34E6-1FAD-134D-366703D74E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0E2F292D-953C-2337-7675-3949730977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8F12CFD3-56C9-EE4C-3F60-4E1FC4A146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3B7D74-C506-5690-E427-C8BA2B25C0C4}"/>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6" name="Footer Placeholder 5">
            <a:extLst>
              <a:ext uri="{FF2B5EF4-FFF2-40B4-BE49-F238E27FC236}">
                <a16:creationId xmlns:a16="http://schemas.microsoft.com/office/drawing/2014/main" id="{EFE96B97-3978-F986-57F9-BE47E7CB0C3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ACA18F5-C989-473D-59E7-C4D517725D7F}"/>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80215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885E0-8347-85B1-D4CC-96723B8022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6572CCA5-1932-F1BD-0CEB-06C363C4FC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C684B43-3873-4F59-6BA1-44849E572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6F217C-0826-9FF1-9AF5-186CC0DE7969}"/>
              </a:ext>
            </a:extLst>
          </p:cNvPr>
          <p:cNvSpPr>
            <a:spLocks noGrp="1"/>
          </p:cNvSpPr>
          <p:nvPr>
            <p:ph type="dt" sz="half" idx="10"/>
          </p:nvPr>
        </p:nvSpPr>
        <p:spPr/>
        <p:txBody>
          <a:bodyPr/>
          <a:lstStyle/>
          <a:p>
            <a:fld id="{1EFB769E-BD07-4363-B235-18EE04ED23F0}" type="datetimeFigureOut">
              <a:rPr lang="en-CA" smtClean="0"/>
              <a:t>2026-09-14</a:t>
            </a:fld>
            <a:endParaRPr lang="en-CA"/>
          </a:p>
        </p:txBody>
      </p:sp>
      <p:sp>
        <p:nvSpPr>
          <p:cNvPr id="6" name="Footer Placeholder 5">
            <a:extLst>
              <a:ext uri="{FF2B5EF4-FFF2-40B4-BE49-F238E27FC236}">
                <a16:creationId xmlns:a16="http://schemas.microsoft.com/office/drawing/2014/main" id="{A8D235D2-CF84-8BE2-EE83-7EB1E1A5936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FE736CF-1C4E-C281-4DA3-62A194B79003}"/>
              </a:ext>
            </a:extLst>
          </p:cNvPr>
          <p:cNvSpPr>
            <a:spLocks noGrp="1"/>
          </p:cNvSpPr>
          <p:nvPr>
            <p:ph type="sldNum" sz="quarter" idx="12"/>
          </p:nvPr>
        </p:nvSpPr>
        <p:spPr/>
        <p:txBody>
          <a:bodyPr/>
          <a:lstStyle/>
          <a:p>
            <a:fld id="{729723BD-D735-4ADD-ABD3-6566366D962E}" type="slidenum">
              <a:rPr lang="en-CA" smtClean="0"/>
              <a:t>‹#›</a:t>
            </a:fld>
            <a:endParaRPr lang="en-CA"/>
          </a:p>
        </p:txBody>
      </p:sp>
    </p:spTree>
    <p:extLst>
      <p:ext uri="{BB962C8B-B14F-4D97-AF65-F5344CB8AC3E}">
        <p14:creationId xmlns:p14="http://schemas.microsoft.com/office/powerpoint/2010/main" val="766184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C91A40-A475-5185-40BC-4D2A2947A3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9E72912-9D13-F769-FDDB-1FADB250E5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182BB7F-7891-DDCB-8C35-EA0D7261C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FB769E-BD07-4363-B235-18EE04ED23F0}" type="datetimeFigureOut">
              <a:rPr lang="en-CA" smtClean="0"/>
              <a:t>2026-09-14</a:t>
            </a:fld>
            <a:endParaRPr lang="en-CA"/>
          </a:p>
        </p:txBody>
      </p:sp>
      <p:sp>
        <p:nvSpPr>
          <p:cNvPr id="5" name="Footer Placeholder 4">
            <a:extLst>
              <a:ext uri="{FF2B5EF4-FFF2-40B4-BE49-F238E27FC236}">
                <a16:creationId xmlns:a16="http://schemas.microsoft.com/office/drawing/2014/main" id="{76845035-C157-D4C6-454D-9DE0775753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7418A63C-2C1C-262A-8E27-42247F4A77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9723BD-D735-4ADD-ABD3-6566366D962E}" type="slidenum">
              <a:rPr lang="en-CA" smtClean="0"/>
              <a:t>‹#›</a:t>
            </a:fld>
            <a:endParaRPr lang="en-CA"/>
          </a:p>
        </p:txBody>
      </p:sp>
    </p:spTree>
    <p:extLst>
      <p:ext uri="{BB962C8B-B14F-4D97-AF65-F5344CB8AC3E}">
        <p14:creationId xmlns:p14="http://schemas.microsoft.com/office/powerpoint/2010/main" val="289839011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nfb.ca/film/sweet-jesu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concordiauniversity.on.worldcat.org/search?databaseList=283%2C638&amp;queryString=kw%3A%28vodou%20OR%20voudou%20OR%20voodoo%20%29%20AND%20kw%3A%28Haiti%2A%20OR%20%22New%20Orleans%22%29&amp;sortKey=BEST_MATCH&amp;clusterResults=true&amp;groupVariantRecords=false&amp;bookReviews=off&amp;newsArticles=off&amp;idDetect=true&amp;citeDetect=tru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libraryofantiquity.wordpress.com/2016/10/07/forgotten-skills-boolean-searches/"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oncordiauniversity.on.worldcat.org/search?queryString=Haitian%20Vodou%20&amp;databaseList="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ncordiauniversity.on.worldcat.org/search/detail/702357503?queryString=Haitian%20Vodou%20&amp;databaseList=&amp;subformat=Book%3A%3Abook_printbook&amp;changedFacet=format&amp;clusterResults=true&amp;groupVariantRecords=false&amp;newsArticles=off&amp;bookReviews=off"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lib-ezproxy.concordia.ca/login?url=https://research.ebsco.com/c/kpdas4?db=a9h"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lib-ezproxy.concordia.ca/login?url=https://research.ebsco.com/c/kpdas4?db=rfh"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customXml" Target="../ink/ink2.xml"/><Relationship Id="rId7" Type="http://schemas.openxmlformats.org/officeDocument/2006/relationships/customXml" Target="../ink/ink4.xml"/><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customXml" Target="../ink/ink3.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43.sv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hyperlink" Target="https://library.concordia.ca/"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AE3A236-CAC9-962F-D63B-76BB306B57AF}"/>
              </a:ext>
            </a:extLst>
          </p:cNvPr>
          <p:cNvPicPr>
            <a:picLocks noChangeAspect="1"/>
          </p:cNvPicPr>
          <p:nvPr/>
        </p:nvPicPr>
        <p:blipFill>
          <a:blip r:embed="rId3">
            <a:alphaModFix amt="50000"/>
          </a:blip>
          <a:srcRect b="1316"/>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664CD3A1-24A5-5D66-7661-E1423A1A7BBC}"/>
              </a:ext>
            </a:extLst>
          </p:cNvPr>
          <p:cNvSpPr>
            <a:spLocks noGrp="1"/>
          </p:cNvSpPr>
          <p:nvPr>
            <p:ph type="ctrTitle"/>
          </p:nvPr>
        </p:nvSpPr>
        <p:spPr>
          <a:xfrm>
            <a:off x="1524000" y="1122362"/>
            <a:ext cx="9144000" cy="2900518"/>
          </a:xfrm>
        </p:spPr>
        <p:txBody>
          <a:bodyPr>
            <a:normAutofit/>
          </a:bodyPr>
          <a:lstStyle/>
          <a:p>
            <a:r>
              <a:rPr lang="fr-CA" dirty="0">
                <a:solidFill>
                  <a:srgbClr val="FFFFFF"/>
                </a:solidFill>
              </a:rPr>
              <a:t>RELI 209</a:t>
            </a:r>
            <a:br>
              <a:rPr lang="fr-CA" dirty="0">
                <a:solidFill>
                  <a:srgbClr val="FFFFFF"/>
                </a:solidFill>
              </a:rPr>
            </a:br>
            <a:r>
              <a:rPr lang="fr-CA" dirty="0">
                <a:solidFill>
                  <a:srgbClr val="FFFFFF"/>
                </a:solidFill>
              </a:rPr>
              <a:t>The </a:t>
            </a:r>
            <a:r>
              <a:rPr lang="fr-CA" dirty="0" err="1">
                <a:solidFill>
                  <a:srgbClr val="FFFFFF"/>
                </a:solidFill>
              </a:rPr>
              <a:t>Religious</a:t>
            </a:r>
            <a:r>
              <a:rPr lang="fr-CA" dirty="0">
                <a:solidFill>
                  <a:srgbClr val="FFFFFF"/>
                </a:solidFill>
              </a:rPr>
              <a:t> Imagination</a:t>
            </a:r>
            <a:br>
              <a:rPr lang="fr-CA" dirty="0">
                <a:solidFill>
                  <a:srgbClr val="FFFFFF"/>
                </a:solidFill>
              </a:rPr>
            </a:br>
            <a:endParaRPr lang="en-CA" dirty="0">
              <a:solidFill>
                <a:srgbClr val="FFFFFF"/>
              </a:solidFill>
            </a:endParaRPr>
          </a:p>
        </p:txBody>
      </p:sp>
      <p:sp>
        <p:nvSpPr>
          <p:cNvPr id="3" name="Subtitle 2">
            <a:extLst>
              <a:ext uri="{FF2B5EF4-FFF2-40B4-BE49-F238E27FC236}">
                <a16:creationId xmlns:a16="http://schemas.microsoft.com/office/drawing/2014/main" id="{50E44797-FE35-91C2-17EA-0D790A6A0098}"/>
              </a:ext>
            </a:extLst>
          </p:cNvPr>
          <p:cNvSpPr>
            <a:spLocks noGrp="1"/>
          </p:cNvSpPr>
          <p:nvPr>
            <p:ph type="subTitle" idx="1"/>
          </p:nvPr>
        </p:nvSpPr>
        <p:spPr>
          <a:xfrm>
            <a:off x="1524000" y="4159404"/>
            <a:ext cx="9144000" cy="1098395"/>
          </a:xfrm>
        </p:spPr>
        <p:txBody>
          <a:bodyPr>
            <a:noAutofit/>
          </a:bodyPr>
          <a:lstStyle/>
          <a:p>
            <a:r>
              <a:rPr lang="fr-CA" sz="2000" dirty="0">
                <a:solidFill>
                  <a:srgbClr val="FFFFFF"/>
                </a:solidFill>
              </a:rPr>
              <a:t>Library Workshop</a:t>
            </a:r>
          </a:p>
          <a:p>
            <a:r>
              <a:rPr lang="fr-CA" sz="2000" dirty="0">
                <a:solidFill>
                  <a:srgbClr val="FFFFFF"/>
                </a:solidFill>
              </a:rPr>
              <a:t>Tuesday, September 15, 2026</a:t>
            </a:r>
          </a:p>
          <a:p>
            <a:r>
              <a:rPr lang="fr-CA" sz="2000" dirty="0">
                <a:solidFill>
                  <a:srgbClr val="FFFFFF"/>
                </a:solidFill>
              </a:rPr>
              <a:t>By </a:t>
            </a:r>
            <a:r>
              <a:rPr lang="fr-CA" sz="2000" dirty="0" err="1">
                <a:solidFill>
                  <a:srgbClr val="FFFFFF"/>
                </a:solidFill>
              </a:rPr>
              <a:t>your</a:t>
            </a:r>
            <a:r>
              <a:rPr lang="fr-CA" sz="2000" dirty="0">
                <a:solidFill>
                  <a:srgbClr val="FFFFFF"/>
                </a:solidFill>
              </a:rPr>
              <a:t> </a:t>
            </a:r>
            <a:r>
              <a:rPr lang="fr-CA" sz="2000" dirty="0" err="1">
                <a:solidFill>
                  <a:srgbClr val="FFFFFF"/>
                </a:solidFill>
              </a:rPr>
              <a:t>subject</a:t>
            </a:r>
            <a:r>
              <a:rPr lang="fr-CA" sz="2000" dirty="0">
                <a:solidFill>
                  <a:srgbClr val="FFFFFF"/>
                </a:solidFill>
              </a:rPr>
              <a:t> </a:t>
            </a:r>
            <a:r>
              <a:rPr lang="fr-CA" sz="2000" dirty="0" err="1">
                <a:solidFill>
                  <a:srgbClr val="FFFFFF"/>
                </a:solidFill>
              </a:rPr>
              <a:t>librarian</a:t>
            </a:r>
            <a:r>
              <a:rPr lang="fr-CA" sz="2000" dirty="0">
                <a:solidFill>
                  <a:srgbClr val="FFFFFF"/>
                </a:solidFill>
              </a:rPr>
              <a:t>: Éthel Gamache</a:t>
            </a:r>
          </a:p>
          <a:p>
            <a:r>
              <a:rPr lang="fr-CA" sz="2000" dirty="0">
                <a:solidFill>
                  <a:srgbClr val="FFFFFF"/>
                </a:solidFill>
              </a:rPr>
              <a:t>ethel.gamache@concordia.ca</a:t>
            </a:r>
            <a:endParaRPr lang="en-CA" sz="2000" dirty="0">
              <a:solidFill>
                <a:srgbClr val="FFFFFF"/>
              </a:solidFill>
            </a:endParaRPr>
          </a:p>
        </p:txBody>
      </p:sp>
      <p:sp>
        <p:nvSpPr>
          <p:cNvPr id="6" name="TextBox 5">
            <a:extLst>
              <a:ext uri="{FF2B5EF4-FFF2-40B4-BE49-F238E27FC236}">
                <a16:creationId xmlns:a16="http://schemas.microsoft.com/office/drawing/2014/main" id="{DB4D0EBD-DF81-8B7B-0A88-9704673314DF}"/>
              </a:ext>
            </a:extLst>
          </p:cNvPr>
          <p:cNvSpPr txBox="1"/>
          <p:nvPr/>
        </p:nvSpPr>
        <p:spPr>
          <a:xfrm>
            <a:off x="195385" y="6372263"/>
            <a:ext cx="5970953" cy="369332"/>
          </a:xfrm>
          <a:prstGeom prst="rect">
            <a:avLst/>
          </a:prstGeom>
          <a:noFill/>
        </p:spPr>
        <p:txBody>
          <a:bodyPr wrap="square" rtlCol="0">
            <a:spAutoFit/>
          </a:bodyPr>
          <a:lstStyle/>
          <a:p>
            <a:r>
              <a:rPr lang="fr-CA" dirty="0"/>
              <a:t>Image source: </a:t>
            </a:r>
            <a:r>
              <a:rPr lang="fr-CA" i="1" dirty="0">
                <a:hlinkClick r:id="rId4">
                  <a:extLst>
                    <a:ext uri="{A12FA001-AC4F-418D-AE19-62706E023703}">
                      <ahyp:hlinkClr xmlns:ahyp="http://schemas.microsoft.com/office/drawing/2018/hyperlinkcolor" val="tx"/>
                    </a:ext>
                  </a:extLst>
                </a:hlinkClick>
              </a:rPr>
              <a:t>Sweet </a:t>
            </a:r>
            <a:r>
              <a:rPr lang="fr-CA" i="1" dirty="0" err="1">
                <a:hlinkClick r:id="rId4">
                  <a:extLst>
                    <a:ext uri="{A12FA001-AC4F-418D-AE19-62706E023703}">
                      <ahyp:hlinkClr xmlns:ahyp="http://schemas.microsoft.com/office/drawing/2018/hyperlinkcolor" val="tx"/>
                    </a:ext>
                  </a:extLst>
                </a:hlinkClick>
              </a:rPr>
              <a:t>Jesus</a:t>
            </a:r>
            <a:r>
              <a:rPr lang="fr-CA" dirty="0"/>
              <a:t>, by  Lori </a:t>
            </a:r>
            <a:r>
              <a:rPr lang="fr-CA" dirty="0" err="1"/>
              <a:t>Malépart-Traversy</a:t>
            </a:r>
            <a:endParaRPr lang="en-CA" dirty="0"/>
          </a:p>
        </p:txBody>
      </p:sp>
    </p:spTree>
    <p:extLst>
      <p:ext uri="{BB962C8B-B14F-4D97-AF65-F5344CB8AC3E}">
        <p14:creationId xmlns:p14="http://schemas.microsoft.com/office/powerpoint/2010/main" val="51581915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00AE-6BCE-B99E-C9BD-6DAC7302FE41}"/>
              </a:ext>
            </a:extLst>
          </p:cNvPr>
          <p:cNvSpPr>
            <a:spLocks noGrp="1"/>
          </p:cNvSpPr>
          <p:nvPr>
            <p:ph type="title"/>
          </p:nvPr>
        </p:nvSpPr>
        <p:spPr>
          <a:xfrm>
            <a:off x="2111199" y="656492"/>
            <a:ext cx="2414492" cy="2201398"/>
          </a:xfrm>
        </p:spPr>
        <p:txBody>
          <a:bodyPr vert="horz" lIns="91440" tIns="45720" rIns="91440" bIns="45720" rtlCol="0" anchor="t">
            <a:normAutofit/>
          </a:bodyPr>
          <a:lstStyle/>
          <a:p>
            <a:r>
              <a:rPr lang="en-US" sz="5400" kern="1200">
                <a:solidFill>
                  <a:schemeClr val="tx1"/>
                </a:solidFill>
                <a:latin typeface="+mj-lt"/>
                <a:ea typeface="+mj-ea"/>
                <a:cs typeface="+mj-cs"/>
              </a:rPr>
              <a:t>Sofia</a:t>
            </a:r>
            <a:endParaRPr lang="en-US" sz="5400" kern="1200" dirty="0">
              <a:solidFill>
                <a:schemeClr val="tx1"/>
              </a:solidFill>
              <a:latin typeface="+mj-lt"/>
              <a:ea typeface="+mj-ea"/>
              <a:cs typeface="+mj-cs"/>
            </a:endParaRPr>
          </a:p>
        </p:txBody>
      </p:sp>
      <p:sp>
        <p:nvSpPr>
          <p:cNvPr id="6" name="TextBox 5">
            <a:extLst>
              <a:ext uri="{FF2B5EF4-FFF2-40B4-BE49-F238E27FC236}">
                <a16:creationId xmlns:a16="http://schemas.microsoft.com/office/drawing/2014/main" id="{C4E4F0E0-7DC2-240F-2CE1-42978F730AE7}"/>
              </a:ext>
            </a:extLst>
          </p:cNvPr>
          <p:cNvSpPr txBox="1"/>
          <p:nvPr/>
        </p:nvSpPr>
        <p:spPr>
          <a:xfrm>
            <a:off x="4525691" y="751555"/>
            <a:ext cx="6761895" cy="1077245"/>
          </a:xfrm>
          <a:prstGeom prst="rect">
            <a:avLst/>
          </a:prstGeom>
        </p:spPr>
        <p:txBody>
          <a:bodyPr vert="horz" lIns="91440" tIns="45720" rIns="91440" bIns="45720" rtlCol="0" anchor="t">
            <a:normAutofit/>
          </a:bodyPr>
          <a:lstStyle/>
          <a:p>
            <a:pPr>
              <a:lnSpc>
                <a:spcPct val="90000"/>
              </a:lnSpc>
              <a:spcAft>
                <a:spcPts val="600"/>
              </a:spcAft>
            </a:pPr>
            <a:r>
              <a:rPr lang="en-US" sz="2000" b="1" dirty="0"/>
              <a:t>Sofia Discovery tool</a:t>
            </a:r>
          </a:p>
          <a:p>
            <a:pPr>
              <a:lnSpc>
                <a:spcPct val="90000"/>
              </a:lnSpc>
              <a:spcAft>
                <a:spcPts val="600"/>
              </a:spcAft>
            </a:pPr>
            <a:br>
              <a:rPr lang="en-US" sz="2000" dirty="0"/>
            </a:br>
            <a:r>
              <a:rPr lang="en-US" sz="2000" dirty="0"/>
              <a:t>https://concordiauniversity.on.worldcat.org/discovery</a:t>
            </a:r>
          </a:p>
        </p:txBody>
      </p:sp>
      <p:pic>
        <p:nvPicPr>
          <p:cNvPr id="10" name="Content Placeholder 9">
            <a:hlinkClick r:id="rId2"/>
            <a:extLst>
              <a:ext uri="{FF2B5EF4-FFF2-40B4-BE49-F238E27FC236}">
                <a16:creationId xmlns:a16="http://schemas.microsoft.com/office/drawing/2014/main" id="{A66E6663-4A56-4586-7D18-BC5952C1B922}"/>
              </a:ext>
            </a:extLst>
          </p:cNvPr>
          <p:cNvPicPr>
            <a:picLocks noGrp="1" noChangeAspect="1"/>
          </p:cNvPicPr>
          <p:nvPr>
            <p:ph idx="1"/>
          </p:nvPr>
        </p:nvPicPr>
        <p:blipFill>
          <a:blip r:embed="rId3"/>
          <a:stretch>
            <a:fillRect/>
          </a:stretch>
        </p:blipFill>
        <p:spPr>
          <a:xfrm>
            <a:off x="750278" y="2255610"/>
            <a:ext cx="10730522" cy="4223344"/>
          </a:xfrm>
          <a:prstGeom prst="rect">
            <a:avLst/>
          </a:prstGeom>
        </p:spPr>
      </p:pic>
      <p:grpSp>
        <p:nvGrpSpPr>
          <p:cNvPr id="29" name="Group 28">
            <a:extLst>
              <a:ext uri="{FF2B5EF4-FFF2-40B4-BE49-F238E27FC236}">
                <a16:creationId xmlns:a16="http://schemas.microsoft.com/office/drawing/2014/main" id="{E4A41B9E-A0C8-F78B-E5B6-A0D02D8810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0" name="Rectangle 29">
              <a:extLst>
                <a:ext uri="{FF2B5EF4-FFF2-40B4-BE49-F238E27FC236}">
                  <a16:creationId xmlns:a16="http://schemas.microsoft.com/office/drawing/2014/main" id="{F27C9029-9BF9-D125-90D6-AB03931B0B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CF84619-412D-A0C9-3DC9-47C3A42B9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0404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687F6-B407-E0FE-0B9E-36B27F24F70C}"/>
              </a:ext>
            </a:extLst>
          </p:cNvPr>
          <p:cNvSpPr>
            <a:spLocks noGrp="1"/>
          </p:cNvSpPr>
          <p:nvPr>
            <p:ph type="title"/>
          </p:nvPr>
        </p:nvSpPr>
        <p:spPr>
          <a:xfrm>
            <a:off x="838200" y="648182"/>
            <a:ext cx="10515600" cy="810228"/>
          </a:xfrm>
        </p:spPr>
        <p:txBody>
          <a:bodyPr>
            <a:normAutofit fontScale="90000"/>
          </a:bodyPr>
          <a:lstStyle/>
          <a:p>
            <a:r>
              <a:rPr lang="fr-CA" dirty="0"/>
              <a:t>Boolean </a:t>
            </a:r>
            <a:r>
              <a:rPr lang="fr-CA" dirty="0" err="1"/>
              <a:t>search</a:t>
            </a:r>
            <a:r>
              <a:rPr lang="fr-CA" dirty="0"/>
              <a:t> </a:t>
            </a:r>
            <a:r>
              <a:rPr lang="fr-CA" dirty="0" err="1"/>
              <a:t>operators</a:t>
            </a:r>
            <a:br>
              <a:rPr lang="fr-CA" dirty="0"/>
            </a:br>
            <a:endParaRPr lang="en-CA" dirty="0"/>
          </a:p>
        </p:txBody>
      </p:sp>
      <p:pic>
        <p:nvPicPr>
          <p:cNvPr id="3" name="Picture 2" descr="booleans as venn diagram">
            <a:extLst>
              <a:ext uri="{FF2B5EF4-FFF2-40B4-BE49-F238E27FC236}">
                <a16:creationId xmlns:a16="http://schemas.microsoft.com/office/drawing/2014/main" id="{B7B37CE2-AA9F-29C6-930C-2D24A99DE38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57197" y="1458410"/>
            <a:ext cx="10077606" cy="3879879"/>
          </a:xfrm>
          <a:prstGeom prst="rect">
            <a:avLst/>
          </a:prstGeom>
          <a:solidFill>
            <a:srgbClr val="FFFFFF"/>
          </a:solidFill>
        </p:spPr>
      </p:pic>
      <p:sp>
        <p:nvSpPr>
          <p:cNvPr id="5" name="TextBox 4">
            <a:extLst>
              <a:ext uri="{FF2B5EF4-FFF2-40B4-BE49-F238E27FC236}">
                <a16:creationId xmlns:a16="http://schemas.microsoft.com/office/drawing/2014/main" id="{23D4B5AA-013C-A388-E028-E94459CA837E}"/>
              </a:ext>
            </a:extLst>
          </p:cNvPr>
          <p:cNvSpPr txBox="1"/>
          <p:nvPr/>
        </p:nvSpPr>
        <p:spPr>
          <a:xfrm>
            <a:off x="1057197" y="5934643"/>
            <a:ext cx="10077606" cy="523220"/>
          </a:xfrm>
          <a:prstGeom prst="rect">
            <a:avLst/>
          </a:prstGeom>
          <a:noFill/>
        </p:spPr>
        <p:txBody>
          <a:bodyPr wrap="square">
            <a:spAutoFit/>
          </a:bodyPr>
          <a:lstStyle/>
          <a:p>
            <a:r>
              <a:rPr lang="fr-CA" sz="1400" dirty="0"/>
              <a:t>Image source: </a:t>
            </a:r>
            <a:r>
              <a:rPr lang="en-CA" sz="1400" dirty="0"/>
              <a:t>L</a:t>
            </a:r>
            <a:r>
              <a:rPr lang="en-CA" sz="1400" dirty="0">
                <a:effectLst/>
              </a:rPr>
              <a:t>ibrary Of Antiquity. « Forgotten Skills: Boolean Searches ». </a:t>
            </a:r>
            <a:r>
              <a:rPr lang="en-CA" sz="1400" i="1" dirty="0">
                <a:effectLst/>
              </a:rPr>
              <a:t>The Library of Antiquity</a:t>
            </a:r>
            <a:r>
              <a:rPr lang="en-CA" sz="1400" dirty="0">
                <a:effectLst/>
              </a:rPr>
              <a:t>, 8 </a:t>
            </a:r>
            <a:r>
              <a:rPr lang="en-CA" sz="1400" dirty="0" err="1">
                <a:effectLst/>
              </a:rPr>
              <a:t>octobre</a:t>
            </a:r>
            <a:r>
              <a:rPr lang="en-CA" sz="1400" dirty="0">
                <a:effectLst/>
              </a:rPr>
              <a:t> 2016. 	</a:t>
            </a:r>
            <a:r>
              <a:rPr lang="en-CA" sz="1400" dirty="0">
                <a:effectLst/>
                <a:hlinkClick r:id="rId3"/>
              </a:rPr>
              <a:t>https://libraryofantiquity.wordpress.com/2016/10/07/forgotten-skills-boolean-searches/</a:t>
            </a:r>
            <a:r>
              <a:rPr lang="en-CA" sz="1400" dirty="0">
                <a:effectLst/>
              </a:rPr>
              <a:t>.</a:t>
            </a:r>
          </a:p>
        </p:txBody>
      </p:sp>
    </p:spTree>
    <p:extLst>
      <p:ext uri="{BB962C8B-B14F-4D97-AF65-F5344CB8AC3E}">
        <p14:creationId xmlns:p14="http://schemas.microsoft.com/office/powerpoint/2010/main" val="1177740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2D6CA-860B-B5B2-94C5-A70596522775}"/>
              </a:ext>
            </a:extLst>
          </p:cNvPr>
          <p:cNvSpPr>
            <a:spLocks noGrp="1"/>
          </p:cNvSpPr>
          <p:nvPr>
            <p:ph type="title"/>
          </p:nvPr>
        </p:nvSpPr>
        <p:spPr>
          <a:xfrm>
            <a:off x="2750820" y="741391"/>
            <a:ext cx="6705206" cy="712271"/>
          </a:xfrm>
        </p:spPr>
        <p:txBody>
          <a:bodyPr anchor="b">
            <a:normAutofit/>
          </a:bodyPr>
          <a:lstStyle/>
          <a:p>
            <a:pPr algn="ctr"/>
            <a:r>
              <a:rPr lang="en-CA" sz="3200" dirty="0"/>
              <a:t>Other  Search operators</a:t>
            </a:r>
          </a:p>
        </p:txBody>
      </p:sp>
      <p:sp>
        <p:nvSpPr>
          <p:cNvPr id="3" name="Content Placeholder 2">
            <a:extLst>
              <a:ext uri="{FF2B5EF4-FFF2-40B4-BE49-F238E27FC236}">
                <a16:creationId xmlns:a16="http://schemas.microsoft.com/office/drawing/2014/main" id="{9636B2B1-F435-F26C-2C28-3C0A7B4ABE40}"/>
              </a:ext>
            </a:extLst>
          </p:cNvPr>
          <p:cNvSpPr>
            <a:spLocks noGrp="1"/>
          </p:cNvSpPr>
          <p:nvPr>
            <p:ph idx="1"/>
          </p:nvPr>
        </p:nvSpPr>
        <p:spPr>
          <a:xfrm>
            <a:off x="1508369" y="1664677"/>
            <a:ext cx="9276861" cy="4316631"/>
          </a:xfrm>
        </p:spPr>
        <p:txBody>
          <a:bodyPr anchor="t">
            <a:normAutofit/>
          </a:bodyPr>
          <a:lstStyle/>
          <a:p>
            <a:pPr marL="0" lvl="1" indent="0" algn="ctr">
              <a:spcBef>
                <a:spcPts val="700"/>
              </a:spcBef>
              <a:buClr>
                <a:schemeClr val="accent2"/>
              </a:buClr>
              <a:buSzPct val="60000"/>
              <a:buNone/>
            </a:pPr>
            <a:r>
              <a:rPr lang="en-CA" sz="2000" b="1" dirty="0">
                <a:latin typeface="Segoe UI"/>
                <a:cs typeface="Segoe UI"/>
              </a:rPr>
              <a:t>Exact phrase searching</a:t>
            </a:r>
          </a:p>
          <a:p>
            <a:pPr marL="0" lvl="1" indent="0" algn="ctr">
              <a:spcBef>
                <a:spcPts val="700"/>
              </a:spcBef>
              <a:buClr>
                <a:schemeClr val="accent2"/>
              </a:buClr>
              <a:buSzPct val="60000"/>
              <a:buNone/>
            </a:pPr>
            <a:r>
              <a:rPr lang="en-CA" sz="2000" dirty="0">
                <a:latin typeface="Segoe UI" panose="020B0502040204020203" pitchFamily="34" charset="0"/>
                <a:cs typeface="Segoe UI" panose="020B0502040204020203" pitchFamily="34" charset="0"/>
              </a:rPr>
              <a:t>Quotation marks (” ”) are used to search for an expression in its exact form (phrase searching). They are useful for expressions containing more than one word. For example, “rite of </a:t>
            </a:r>
            <a:r>
              <a:rPr lang="en-CA" sz="2000" dirty="0" err="1">
                <a:latin typeface="Segoe UI" panose="020B0502040204020203" pitchFamily="34" charset="0"/>
                <a:cs typeface="Segoe UI" panose="020B0502040204020203" pitchFamily="34" charset="0"/>
              </a:rPr>
              <a:t>passage”or</a:t>
            </a:r>
            <a:r>
              <a:rPr lang="en-CA" sz="2000" dirty="0">
                <a:latin typeface="Segoe UI" panose="020B0502040204020203" pitchFamily="34" charset="0"/>
                <a:cs typeface="Segoe UI" panose="020B0502040204020203" pitchFamily="34" charset="0"/>
              </a:rPr>
              <a:t> “black Christ” will find these words written together, without their variants, in that order. </a:t>
            </a:r>
          </a:p>
          <a:p>
            <a:pPr marL="0" lvl="1" indent="0" algn="ctr">
              <a:spcBef>
                <a:spcPts val="700"/>
              </a:spcBef>
              <a:buClr>
                <a:schemeClr val="accent2"/>
              </a:buClr>
              <a:buSzPct val="60000"/>
              <a:buNone/>
            </a:pPr>
            <a:endParaRPr lang="en-CA" sz="2000" dirty="0">
              <a:latin typeface="Segoe UI" panose="020B0502040204020203" pitchFamily="34" charset="0"/>
              <a:cs typeface="Segoe UI" panose="020B0502040204020203" pitchFamily="34" charset="0"/>
            </a:endParaRPr>
          </a:p>
          <a:p>
            <a:pPr marL="0" lvl="1" indent="0" algn="ctr">
              <a:spcBef>
                <a:spcPts val="700"/>
              </a:spcBef>
              <a:buClr>
                <a:schemeClr val="accent2"/>
              </a:buClr>
              <a:buSzPct val="60000"/>
              <a:buNone/>
            </a:pPr>
            <a:endParaRPr lang="en-CA" sz="2000" dirty="0">
              <a:latin typeface="Segoe UI" panose="020B0502040204020203" pitchFamily="34" charset="0"/>
              <a:cs typeface="Segoe UI" panose="020B0502040204020203" pitchFamily="34" charset="0"/>
            </a:endParaRPr>
          </a:p>
          <a:p>
            <a:pPr marL="0" lvl="1" indent="0" algn="ctr">
              <a:spcBef>
                <a:spcPts val="700"/>
              </a:spcBef>
              <a:buClr>
                <a:schemeClr val="accent2"/>
              </a:buClr>
              <a:buSzPct val="60000"/>
              <a:buNone/>
            </a:pPr>
            <a:r>
              <a:rPr lang="en-CA" sz="2000" b="1" dirty="0">
                <a:latin typeface="Segoe UI"/>
                <a:cs typeface="Segoe UI"/>
              </a:rPr>
              <a:t>Truncation</a:t>
            </a:r>
          </a:p>
          <a:p>
            <a:pPr marL="0" lvl="1" indent="0" algn="ctr">
              <a:spcBef>
                <a:spcPts val="700"/>
              </a:spcBef>
              <a:buClr>
                <a:schemeClr val="accent2"/>
              </a:buClr>
              <a:buSzPct val="60000"/>
              <a:buNone/>
            </a:pPr>
            <a:r>
              <a:rPr lang="en-CA" sz="2000" dirty="0">
                <a:latin typeface="Segoe UI"/>
                <a:cs typeface="Segoe UI"/>
              </a:rPr>
              <a:t>The asterisk (*), placed at the end of a word, replaces 0, 1 or more characters. For example, chat* will find chat, chats, </a:t>
            </a:r>
            <a:r>
              <a:rPr lang="en-CA" sz="2000" dirty="0" err="1">
                <a:latin typeface="Segoe UI"/>
                <a:cs typeface="Segoe UI"/>
              </a:rPr>
              <a:t>chatte</a:t>
            </a:r>
            <a:r>
              <a:rPr lang="en-CA" sz="2000" dirty="0">
                <a:latin typeface="Segoe UI"/>
                <a:cs typeface="Segoe UI"/>
              </a:rPr>
              <a:t>, chaton, but also château, Chateaubriand, </a:t>
            </a:r>
            <a:r>
              <a:rPr lang="en-CA" sz="2000" dirty="0" err="1">
                <a:latin typeface="Segoe UI"/>
                <a:cs typeface="Segoe UI"/>
              </a:rPr>
              <a:t>Châtelaine</a:t>
            </a:r>
            <a:r>
              <a:rPr lang="en-CA" sz="2000" dirty="0">
                <a:latin typeface="Segoe UI"/>
                <a:cs typeface="Segoe UI"/>
              </a:rPr>
              <a:t>... It will not, however, find </a:t>
            </a:r>
            <a:r>
              <a:rPr lang="en-CA" sz="2000" dirty="0" err="1">
                <a:latin typeface="Segoe UI"/>
                <a:cs typeface="Segoe UI"/>
              </a:rPr>
              <a:t>matou</a:t>
            </a:r>
            <a:r>
              <a:rPr lang="en-CA" sz="2000" dirty="0">
                <a:latin typeface="Segoe UI"/>
                <a:cs typeface="Segoe UI"/>
              </a:rPr>
              <a:t>, </a:t>
            </a:r>
            <a:r>
              <a:rPr lang="en-CA" sz="2000" dirty="0" err="1">
                <a:latin typeface="Segoe UI"/>
                <a:cs typeface="Segoe UI"/>
              </a:rPr>
              <a:t>félin</a:t>
            </a:r>
            <a:r>
              <a:rPr lang="en-CA" sz="2000" dirty="0">
                <a:latin typeface="Segoe UI"/>
                <a:cs typeface="Segoe UI"/>
              </a:rPr>
              <a:t>, or lynx.  Another example: </a:t>
            </a:r>
            <a:r>
              <a:rPr lang="en-CA" sz="2000" dirty="0" err="1">
                <a:latin typeface="Segoe UI"/>
                <a:cs typeface="Segoe UI"/>
              </a:rPr>
              <a:t>relig</a:t>
            </a:r>
            <a:r>
              <a:rPr lang="en-CA" sz="2000" dirty="0">
                <a:latin typeface="Segoe UI"/>
                <a:cs typeface="Segoe UI"/>
              </a:rPr>
              <a:t>*: relig</a:t>
            </a:r>
            <a:r>
              <a:rPr lang="en-CA" sz="2000" dirty="0">
                <a:solidFill>
                  <a:srgbClr val="7030A0"/>
                </a:solidFill>
                <a:latin typeface="Segoe UI"/>
                <a:cs typeface="Segoe UI"/>
              </a:rPr>
              <a:t>ion</a:t>
            </a:r>
            <a:r>
              <a:rPr lang="en-CA" sz="2000" dirty="0">
                <a:latin typeface="Segoe UI"/>
                <a:cs typeface="Segoe UI"/>
              </a:rPr>
              <a:t>, relig</a:t>
            </a:r>
            <a:r>
              <a:rPr lang="en-CA" sz="2000" dirty="0">
                <a:solidFill>
                  <a:srgbClr val="7030A0"/>
                </a:solidFill>
                <a:latin typeface="Segoe UI"/>
                <a:cs typeface="Segoe UI"/>
              </a:rPr>
              <a:t>ions</a:t>
            </a:r>
            <a:r>
              <a:rPr lang="en-CA" sz="2000" dirty="0">
                <a:latin typeface="Segoe UI"/>
                <a:cs typeface="Segoe UI"/>
              </a:rPr>
              <a:t>, </a:t>
            </a:r>
            <a:r>
              <a:rPr lang="en-CA" sz="2000" i="1" dirty="0" err="1">
                <a:latin typeface="Segoe UI"/>
                <a:cs typeface="Segoe UI"/>
              </a:rPr>
              <a:t>relig</a:t>
            </a:r>
            <a:r>
              <a:rPr lang="en-CA" sz="2000" i="1" dirty="0" err="1">
                <a:solidFill>
                  <a:srgbClr val="7030A0"/>
                </a:solidFill>
                <a:latin typeface="Segoe UI"/>
                <a:cs typeface="Segoe UI"/>
              </a:rPr>
              <a:t>are</a:t>
            </a:r>
            <a:r>
              <a:rPr lang="en-CA" sz="2000" dirty="0">
                <a:latin typeface="Segoe UI"/>
                <a:cs typeface="Segoe UI"/>
              </a:rPr>
              <a:t>, relig</a:t>
            </a:r>
            <a:r>
              <a:rPr lang="en-CA" sz="2000" dirty="0">
                <a:solidFill>
                  <a:srgbClr val="7030A0"/>
                </a:solidFill>
                <a:latin typeface="Segoe UI"/>
                <a:cs typeface="Segoe UI"/>
              </a:rPr>
              <a:t>ious</a:t>
            </a:r>
            <a:r>
              <a:rPr lang="en-CA" sz="2000" dirty="0">
                <a:latin typeface="Segoe UI"/>
                <a:cs typeface="Segoe UI"/>
              </a:rPr>
              <a:t>, relig</a:t>
            </a:r>
            <a:r>
              <a:rPr lang="en-CA" sz="2000" dirty="0">
                <a:solidFill>
                  <a:srgbClr val="7030A0"/>
                </a:solidFill>
                <a:latin typeface="Segoe UI"/>
                <a:cs typeface="Segoe UI"/>
              </a:rPr>
              <a:t>ieux</a:t>
            </a:r>
            <a:r>
              <a:rPr lang="en-CA" sz="2000" dirty="0">
                <a:latin typeface="Segoe UI"/>
                <a:cs typeface="Segoe UI"/>
              </a:rPr>
              <a:t>, relig</a:t>
            </a:r>
            <a:r>
              <a:rPr lang="en-CA" sz="2000" dirty="0">
                <a:solidFill>
                  <a:srgbClr val="7030A0"/>
                </a:solidFill>
                <a:latin typeface="Segoe UI"/>
                <a:cs typeface="Segoe UI"/>
              </a:rPr>
              <a:t>ieuse</a:t>
            </a:r>
            <a:r>
              <a:rPr lang="en-CA" sz="2000" dirty="0">
                <a:latin typeface="Segoe UI"/>
                <a:cs typeface="Segoe UI"/>
              </a:rPr>
              <a:t>.</a:t>
            </a:r>
          </a:p>
          <a:p>
            <a:pPr marL="0" lvl="1" indent="0" algn="ctr">
              <a:spcBef>
                <a:spcPts val="700"/>
              </a:spcBef>
              <a:buClr>
                <a:schemeClr val="accent2"/>
              </a:buClr>
              <a:buSzPct val="60000"/>
              <a:buNone/>
            </a:pPr>
            <a:endParaRPr lang="en-CA" sz="1600" dirty="0">
              <a:latin typeface="Segoe UI" panose="020B0502040204020203" pitchFamily="34" charset="0"/>
              <a:cs typeface="Segoe UI" panose="020B0502040204020203" pitchFamily="34" charset="0"/>
            </a:endParaRPr>
          </a:p>
          <a:p>
            <a:pPr algn="ctr"/>
            <a:endParaRPr lang="en-CA" sz="1600" dirty="0"/>
          </a:p>
        </p:txBody>
      </p:sp>
      <p:sp>
        <p:nvSpPr>
          <p:cNvPr id="8" name="Rectangle 7">
            <a:extLst>
              <a:ext uri="{FF2B5EF4-FFF2-40B4-BE49-F238E27FC236}">
                <a16:creationId xmlns:a16="http://schemas.microsoft.com/office/drawing/2014/main" id="{6CF042CA-1AB3-5530-1155-8018D6D6A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BD5A982-4141-9143-22DC-C0713B397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97382"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8840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DDD25BA3-5E51-DEA2-F8F7-81F433ED8DE4}"/>
              </a:ext>
            </a:extLst>
          </p:cNvPr>
          <p:cNvPicPr>
            <a:picLocks noChangeAspect="1"/>
          </p:cNvPicPr>
          <p:nvPr/>
        </p:nvPicPr>
        <p:blipFill>
          <a:blip r:embed="rId3"/>
          <a:stretch>
            <a:fillRect/>
          </a:stretch>
        </p:blipFill>
        <p:spPr>
          <a:xfrm>
            <a:off x="3180291" y="0"/>
            <a:ext cx="5831417" cy="6858000"/>
          </a:xfrm>
          <a:prstGeom prst="rect">
            <a:avLst/>
          </a:prstGeom>
        </p:spPr>
      </p:pic>
    </p:spTree>
    <p:extLst>
      <p:ext uri="{BB962C8B-B14F-4D97-AF65-F5344CB8AC3E}">
        <p14:creationId xmlns:p14="http://schemas.microsoft.com/office/powerpoint/2010/main" val="80223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74A927F1-099C-3644-874E-A9A2E3A631A0}"/>
              </a:ext>
            </a:extLst>
          </p:cNvPr>
          <p:cNvPicPr>
            <a:picLocks noChangeAspect="1"/>
          </p:cNvPicPr>
          <p:nvPr/>
        </p:nvPicPr>
        <p:blipFill>
          <a:blip r:embed="rId3"/>
          <a:stretch>
            <a:fillRect/>
          </a:stretch>
        </p:blipFill>
        <p:spPr>
          <a:xfrm>
            <a:off x="2897769" y="0"/>
            <a:ext cx="6396461" cy="6858000"/>
          </a:xfrm>
          <a:prstGeom prst="rect">
            <a:avLst/>
          </a:prstGeom>
        </p:spPr>
      </p:pic>
    </p:spTree>
    <p:extLst>
      <p:ext uri="{BB962C8B-B14F-4D97-AF65-F5344CB8AC3E}">
        <p14:creationId xmlns:p14="http://schemas.microsoft.com/office/powerpoint/2010/main" val="4031274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A568D4-D1D8-D78A-7B15-E3CD8049DC45}"/>
              </a:ext>
            </a:extLst>
          </p:cNvPr>
          <p:cNvSpPr>
            <a:spLocks noGrp="1"/>
          </p:cNvSpPr>
          <p:nvPr>
            <p:ph type="title"/>
          </p:nvPr>
        </p:nvSpPr>
        <p:spPr>
          <a:xfrm>
            <a:off x="1245072" y="1289765"/>
            <a:ext cx="3651101" cy="4270963"/>
          </a:xfrm>
        </p:spPr>
        <p:txBody>
          <a:bodyPr anchor="ctr">
            <a:normAutofit/>
          </a:bodyPr>
          <a:lstStyle/>
          <a:p>
            <a:pPr algn="ctr"/>
            <a:r>
              <a:rPr lang="fr-CA" sz="4800" dirty="0">
                <a:solidFill>
                  <a:srgbClr val="FFFFFF"/>
                </a:solidFill>
              </a:rPr>
              <a:t>How </a:t>
            </a:r>
            <a:r>
              <a:rPr lang="fr-CA" sz="4800" dirty="0" err="1">
                <a:solidFill>
                  <a:srgbClr val="FFFFFF"/>
                </a:solidFill>
              </a:rPr>
              <a:t>would</a:t>
            </a:r>
            <a:r>
              <a:rPr lang="fr-CA" sz="4800" dirty="0">
                <a:solidFill>
                  <a:srgbClr val="FFFFFF"/>
                </a:solidFill>
              </a:rPr>
              <a:t> </a:t>
            </a:r>
            <a:r>
              <a:rPr lang="fr-CA" sz="4800" dirty="0" err="1">
                <a:solidFill>
                  <a:srgbClr val="FFFFFF"/>
                </a:solidFill>
              </a:rPr>
              <a:t>you</a:t>
            </a:r>
            <a:r>
              <a:rPr lang="fr-CA" sz="4800" dirty="0">
                <a:solidFill>
                  <a:srgbClr val="FFFFFF"/>
                </a:solidFill>
              </a:rPr>
              <a:t> </a:t>
            </a:r>
            <a:r>
              <a:rPr lang="fr-CA" sz="4800" dirty="0" err="1">
                <a:solidFill>
                  <a:srgbClr val="FFFFFF"/>
                </a:solidFill>
              </a:rPr>
              <a:t>search</a:t>
            </a:r>
            <a:r>
              <a:rPr lang="fr-CA" sz="4800" dirty="0">
                <a:solidFill>
                  <a:srgbClr val="FFFFFF"/>
                </a:solidFill>
              </a:rPr>
              <a:t> for…</a:t>
            </a:r>
            <a:endParaRPr lang="en-CA" sz="4800" dirty="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66EE0D1E-7868-ED05-50A4-9EDE19A16B63}"/>
              </a:ext>
            </a:extLst>
          </p:cNvPr>
          <p:cNvSpPr>
            <a:spLocks noGrp="1"/>
          </p:cNvSpPr>
          <p:nvPr>
            <p:ph idx="1"/>
          </p:nvPr>
        </p:nvSpPr>
        <p:spPr>
          <a:xfrm>
            <a:off x="6297233" y="518400"/>
            <a:ext cx="4771607" cy="5837949"/>
          </a:xfrm>
        </p:spPr>
        <p:txBody>
          <a:bodyPr anchor="ctr">
            <a:normAutofit/>
          </a:bodyPr>
          <a:lstStyle/>
          <a:p>
            <a:r>
              <a:rPr lang="en-CA" sz="2000" dirty="0">
                <a:solidFill>
                  <a:schemeClr val="tx1">
                    <a:alpha val="80000"/>
                  </a:schemeClr>
                </a:solidFill>
              </a:rPr>
              <a:t>Douglas, Kelly B. “The Roots of the Black Christ,” in </a:t>
            </a:r>
            <a:r>
              <a:rPr lang="en-CA" sz="2000" i="1" dirty="0">
                <a:solidFill>
                  <a:schemeClr val="tx1">
                    <a:alpha val="80000"/>
                  </a:schemeClr>
                </a:solidFill>
              </a:rPr>
              <a:t>The Black Christ</a:t>
            </a:r>
            <a:r>
              <a:rPr lang="en-CA" sz="2000" dirty="0">
                <a:solidFill>
                  <a:schemeClr val="tx1">
                    <a:alpha val="80000"/>
                  </a:schemeClr>
                </a:solidFill>
              </a:rPr>
              <a:t>, (25</a:t>
            </a:r>
            <a:r>
              <a:rPr lang="en-CA" sz="2000" baseline="30000" dirty="0">
                <a:solidFill>
                  <a:schemeClr val="tx1">
                    <a:alpha val="80000"/>
                  </a:schemeClr>
                </a:solidFill>
              </a:rPr>
              <a:t>th</a:t>
            </a:r>
            <a:r>
              <a:rPr lang="en-CA" sz="2000" dirty="0">
                <a:solidFill>
                  <a:schemeClr val="tx1">
                    <a:alpha val="80000"/>
                  </a:schemeClr>
                </a:solidFill>
              </a:rPr>
              <a:t> Anniversary edition), NY: Orbis, 2019, pp. 1 – 32</a:t>
            </a:r>
          </a:p>
          <a:p>
            <a:endParaRPr lang="en-CA" sz="2000" dirty="0">
              <a:solidFill>
                <a:schemeClr val="tx1">
                  <a:alpha val="80000"/>
                </a:schemeClr>
              </a:solidFill>
            </a:endParaRPr>
          </a:p>
          <a:p>
            <a:r>
              <a:rPr lang="en-CA" sz="2000" dirty="0">
                <a:solidFill>
                  <a:schemeClr val="tx1">
                    <a:alpha val="80000"/>
                  </a:schemeClr>
                </a:solidFill>
              </a:rPr>
              <a:t>Any type of documents on:</a:t>
            </a:r>
          </a:p>
          <a:p>
            <a:pPr lvl="1"/>
            <a:r>
              <a:rPr lang="en-CA" sz="2000" dirty="0">
                <a:solidFill>
                  <a:schemeClr val="tx1">
                    <a:alpha val="80000"/>
                  </a:schemeClr>
                </a:solidFill>
              </a:rPr>
              <a:t>The Rapture (and limiting to religious documents)</a:t>
            </a:r>
          </a:p>
          <a:p>
            <a:pPr lvl="1"/>
            <a:r>
              <a:rPr lang="en-CA" sz="2000" dirty="0">
                <a:solidFill>
                  <a:schemeClr val="tx1">
                    <a:alpha val="80000"/>
                  </a:schemeClr>
                </a:solidFill>
              </a:rPr>
              <a:t>BDSM (in religions, religious views, …)</a:t>
            </a:r>
          </a:p>
          <a:p>
            <a:pPr marL="457200" lvl="1" indent="0">
              <a:buNone/>
            </a:pPr>
            <a:r>
              <a:rPr lang="en-CA" sz="2000" dirty="0">
                <a:solidFill>
                  <a:schemeClr val="tx1">
                    <a:alpha val="80000"/>
                  </a:schemeClr>
                </a:solidFill>
              </a:rPr>
              <a:t>Are you finding mostly books, </a:t>
            </a:r>
            <a:r>
              <a:rPr lang="en-CA" sz="2000" dirty="0" err="1">
                <a:solidFill>
                  <a:schemeClr val="tx1">
                    <a:alpha val="80000"/>
                  </a:schemeClr>
                </a:solidFill>
              </a:rPr>
              <a:t>ebooks</a:t>
            </a:r>
            <a:r>
              <a:rPr lang="en-CA" sz="2000" dirty="0">
                <a:solidFill>
                  <a:schemeClr val="tx1">
                    <a:alpha val="80000"/>
                  </a:schemeClr>
                </a:solidFill>
              </a:rPr>
              <a:t>, films, …? </a:t>
            </a: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574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83895-55F0-7270-2195-398C2F35D19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8DC8ABE-6D3A-7B57-3383-09DE5F688386}"/>
              </a:ext>
              <a:ext uri="{C183D7F6-B498-43B3-948B-1728B52AA6E4}">
                <adec:decorative xmlns:adec="http://schemas.microsoft.com/office/drawing/2017/decorative" val="1"/>
              </a:ext>
            </a:extLst>
          </p:cNvPr>
          <p:cNvSpPr>
            <a:spLocks noGrp="1"/>
          </p:cNvSpPr>
          <p:nvPr>
            <p:ph type="title"/>
          </p:nvPr>
        </p:nvSpPr>
        <p:spPr>
          <a:xfrm>
            <a:off x="388406" y="667393"/>
            <a:ext cx="11397447" cy="654400"/>
          </a:xfrm>
        </p:spPr>
        <p:txBody>
          <a:bodyPr>
            <a:normAutofit fontScale="90000"/>
          </a:bodyPr>
          <a:lstStyle/>
          <a:p>
            <a:r>
              <a:rPr lang="en-US" altLang="en-US"/>
              <a:t>How to place an interlibrary loan request</a:t>
            </a:r>
            <a:endParaRPr lang="en-CA"/>
          </a:p>
        </p:txBody>
      </p:sp>
      <p:pic>
        <p:nvPicPr>
          <p:cNvPr id="8" name="Picture 7">
            <a:extLst>
              <a:ext uri="{FF2B5EF4-FFF2-40B4-BE49-F238E27FC236}">
                <a16:creationId xmlns:a16="http://schemas.microsoft.com/office/drawing/2014/main" id="{4F7F561B-19BA-9D10-1692-2A661682FF72}"/>
              </a:ext>
            </a:extLst>
          </p:cNvPr>
          <p:cNvPicPr>
            <a:picLocks noChangeAspect="1"/>
          </p:cNvPicPr>
          <p:nvPr/>
        </p:nvPicPr>
        <p:blipFill rotWithShape="1">
          <a:blip r:embed="rId3"/>
          <a:srcRect b="26959"/>
          <a:stretch/>
        </p:blipFill>
        <p:spPr>
          <a:xfrm>
            <a:off x="8887905" y="1359521"/>
            <a:ext cx="3209778" cy="2736304"/>
          </a:xfrm>
          <a:prstGeom prst="rect">
            <a:avLst/>
          </a:prstGeom>
        </p:spPr>
      </p:pic>
      <p:cxnSp>
        <p:nvCxnSpPr>
          <p:cNvPr id="3" name="Straight Arrow Connector 2">
            <a:extLst>
              <a:ext uri="{FF2B5EF4-FFF2-40B4-BE49-F238E27FC236}">
                <a16:creationId xmlns:a16="http://schemas.microsoft.com/office/drawing/2014/main" id="{F6E86056-3390-0848-AB96-C10C4C436A85}"/>
              </a:ext>
              <a:ext uri="{C183D7F6-B498-43B3-948B-1728B52AA6E4}">
                <adec:decorative xmlns:adec="http://schemas.microsoft.com/office/drawing/2017/decorative" val="1"/>
              </a:ext>
            </a:extLst>
          </p:cNvPr>
          <p:cNvCxnSpPr/>
          <p:nvPr/>
        </p:nvCxnSpPr>
        <p:spPr bwMode="auto">
          <a:xfrm flipV="1">
            <a:off x="8194590" y="3421811"/>
            <a:ext cx="1057276" cy="304800"/>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pic>
        <p:nvPicPr>
          <p:cNvPr id="4" name="Picture 3" descr="A screenshot of a computer&#10;&#10;AI-generated content may be incorrect.">
            <a:extLst>
              <a:ext uri="{FF2B5EF4-FFF2-40B4-BE49-F238E27FC236}">
                <a16:creationId xmlns:a16="http://schemas.microsoft.com/office/drawing/2014/main" id="{26AEDE07-A253-C78E-36ED-1F3C52968ABE}"/>
              </a:ext>
            </a:extLst>
          </p:cNvPr>
          <p:cNvPicPr>
            <a:picLocks noChangeAspect="1"/>
          </p:cNvPicPr>
          <p:nvPr/>
        </p:nvPicPr>
        <p:blipFill>
          <a:blip r:embed="rId4"/>
          <a:stretch>
            <a:fillRect/>
          </a:stretch>
        </p:blipFill>
        <p:spPr>
          <a:xfrm>
            <a:off x="127448" y="1333963"/>
            <a:ext cx="11937104" cy="3362984"/>
          </a:xfrm>
          <a:prstGeom prst="rect">
            <a:avLst/>
          </a:prstGeom>
        </p:spPr>
      </p:pic>
      <p:cxnSp>
        <p:nvCxnSpPr>
          <p:cNvPr id="6" name="Straight Arrow Connector 5">
            <a:extLst>
              <a:ext uri="{FF2B5EF4-FFF2-40B4-BE49-F238E27FC236}">
                <a16:creationId xmlns:a16="http://schemas.microsoft.com/office/drawing/2014/main" id="{57F9D5CE-A8CF-61CF-DD66-492383EBD8BF}"/>
              </a:ext>
              <a:ext uri="{C183D7F6-B498-43B3-948B-1728B52AA6E4}">
                <adec:decorative xmlns:adec="http://schemas.microsoft.com/office/drawing/2017/decorative" val="1"/>
              </a:ext>
            </a:extLst>
          </p:cNvPr>
          <p:cNvCxnSpPr>
            <a:cxnSpLocks/>
          </p:cNvCxnSpPr>
          <p:nvPr/>
        </p:nvCxnSpPr>
        <p:spPr bwMode="auto">
          <a:xfrm flipV="1">
            <a:off x="8194590" y="3985027"/>
            <a:ext cx="1139642" cy="122968"/>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770738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722BA9-24AE-DCFD-4850-0C46D5A8A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55C39-03D2-837F-00D3-7ED51DAFEDC8}"/>
              </a:ext>
            </a:extLst>
          </p:cNvPr>
          <p:cNvSpPr>
            <a:spLocks noGrp="1"/>
          </p:cNvSpPr>
          <p:nvPr>
            <p:ph type="title"/>
          </p:nvPr>
        </p:nvSpPr>
        <p:spPr>
          <a:xfrm>
            <a:off x="7720781" y="1320127"/>
            <a:ext cx="3633019" cy="3049920"/>
          </a:xfrm>
        </p:spPr>
        <p:txBody>
          <a:bodyPr vert="horz" lIns="91440" tIns="45720" rIns="91440" bIns="45720" rtlCol="0" anchor="t">
            <a:normAutofit/>
          </a:bodyPr>
          <a:lstStyle/>
          <a:p>
            <a:r>
              <a:rPr lang="en-US" altLang="en-US" sz="3600" kern="1200">
                <a:solidFill>
                  <a:schemeClr val="tx1"/>
                </a:solidFill>
                <a:latin typeface="+mj-lt"/>
                <a:ea typeface="+mj-ea"/>
                <a:cs typeface="+mj-cs"/>
              </a:rPr>
              <a:t>How to place an interlibrary loan request</a:t>
            </a:r>
            <a:br>
              <a:rPr lang="en-US" sz="3600" kern="1200">
                <a:solidFill>
                  <a:schemeClr val="tx1"/>
                </a:solidFill>
                <a:latin typeface="+mj-lt"/>
                <a:ea typeface="+mj-ea"/>
                <a:cs typeface="+mj-cs"/>
              </a:rPr>
            </a:br>
            <a:endParaRPr lang="en-US" sz="3600" kern="1200">
              <a:solidFill>
                <a:schemeClr val="tx1"/>
              </a:solidFill>
              <a:latin typeface="+mj-lt"/>
              <a:ea typeface="+mj-ea"/>
              <a:cs typeface="+mj-cs"/>
            </a:endParaRPr>
          </a:p>
        </p:txBody>
      </p:sp>
      <p:pic>
        <p:nvPicPr>
          <p:cNvPr id="5" name="Picture 2" descr="A screenshot of a computer&#10;&#10;Description automatically generated with low confidence">
            <a:extLst>
              <a:ext uri="{FF2B5EF4-FFF2-40B4-BE49-F238E27FC236}">
                <a16:creationId xmlns:a16="http://schemas.microsoft.com/office/drawing/2014/main" id="{79C73DAD-2906-03A0-0C1C-53B6E7FE63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82090" y="1031052"/>
            <a:ext cx="6400376" cy="4624271"/>
          </a:xfrm>
          <a:prstGeom prst="rect">
            <a:avLst/>
          </a:prstGeom>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7E0FE442-FDE7-03A0-48D0-17C4325DB2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8" name="Rectangle 17">
              <a:extLst>
                <a:ext uri="{FF2B5EF4-FFF2-40B4-BE49-F238E27FC236}">
                  <a16:creationId xmlns:a16="http://schemas.microsoft.com/office/drawing/2014/main" id="{45A187A5-6081-1B66-F1E9-CB90253CC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122D013-AC81-41D9-9EAC-40AF2594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50521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1BC4-7254-5DAA-4DAE-DA60A21B85D2}"/>
            </a:ext>
          </a:extLst>
        </p:cNvPr>
        <p:cNvGrpSpPr/>
        <p:nvPr/>
      </p:nvGrpSpPr>
      <p:grpSpPr>
        <a:xfrm>
          <a:off x="0" y="0"/>
          <a:ext cx="0" cy="0"/>
          <a:chOff x="0" y="0"/>
          <a:chExt cx="0" cy="0"/>
        </a:xfrm>
      </p:grpSpPr>
      <p:pic>
        <p:nvPicPr>
          <p:cNvPr id="5" name="Picture 5" descr="Screenshot of Sofia requests interface showing pending scan request">
            <a:extLst>
              <a:ext uri="{FF2B5EF4-FFF2-40B4-BE49-F238E27FC236}">
                <a16:creationId xmlns:a16="http://schemas.microsoft.com/office/drawing/2014/main" id="{163C3080-B783-1EA5-1492-707F64F44871}"/>
              </a:ext>
            </a:extLst>
          </p:cNvPr>
          <p:cNvPicPr>
            <a:picLocks noChangeAspect="1"/>
          </p:cNvPicPr>
          <p:nvPr/>
        </p:nvPicPr>
        <p:blipFill>
          <a:blip r:embed="rId3"/>
          <a:stretch>
            <a:fillRect/>
          </a:stretch>
        </p:blipFill>
        <p:spPr>
          <a:xfrm>
            <a:off x="489701" y="407539"/>
            <a:ext cx="9239090" cy="3959036"/>
          </a:xfrm>
          <a:prstGeom prst="rect">
            <a:avLst/>
          </a:prstGeom>
          <a:ln>
            <a:noFill/>
          </a:ln>
          <a:effectLst>
            <a:outerShdw blurRad="190500" algn="tl" rotWithShape="0">
              <a:srgbClr val="000000">
                <a:alpha val="70000"/>
              </a:srgbClr>
            </a:outerShdw>
          </a:effectLst>
        </p:spPr>
      </p:pic>
      <p:pic>
        <p:nvPicPr>
          <p:cNvPr id="3074" name="Picture 2" descr="A picture containing table&#10;&#10;Description automatically generated">
            <a:extLst>
              <a:ext uri="{FF2B5EF4-FFF2-40B4-BE49-F238E27FC236}">
                <a16:creationId xmlns:a16="http://schemas.microsoft.com/office/drawing/2014/main" id="{63702769-669E-B8F0-E550-8C0EA47708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776" y="3212976"/>
            <a:ext cx="7449879" cy="274520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96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C9FBE-01A2-5718-5024-5D7723D6A199}"/>
              </a:ext>
            </a:extLst>
          </p:cNvPr>
          <p:cNvSpPr>
            <a:spLocks noGrp="1"/>
          </p:cNvSpPr>
          <p:nvPr>
            <p:ph type="title"/>
          </p:nvPr>
        </p:nvSpPr>
        <p:spPr>
          <a:xfrm>
            <a:off x="1245072" y="1289765"/>
            <a:ext cx="3651101" cy="4270963"/>
          </a:xfrm>
        </p:spPr>
        <p:txBody>
          <a:bodyPr anchor="ctr">
            <a:normAutofit/>
          </a:bodyPr>
          <a:lstStyle/>
          <a:p>
            <a:pPr algn="ctr"/>
            <a:r>
              <a:rPr lang="en-CA" sz="5600">
                <a:solidFill>
                  <a:srgbClr val="FFFFFF"/>
                </a:solidFill>
              </a:rPr>
              <a:t>Interlibrary Loans </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33CBF6DC-760C-E95E-2BE7-11953AB87B63}"/>
              </a:ext>
            </a:extLst>
          </p:cNvPr>
          <p:cNvSpPr>
            <a:spLocks noGrp="1"/>
          </p:cNvSpPr>
          <p:nvPr>
            <p:ph idx="1"/>
          </p:nvPr>
        </p:nvSpPr>
        <p:spPr>
          <a:xfrm>
            <a:off x="6297233" y="518400"/>
            <a:ext cx="4771607" cy="5837949"/>
          </a:xfrm>
        </p:spPr>
        <p:txBody>
          <a:bodyPr anchor="ctr">
            <a:normAutofit/>
          </a:bodyPr>
          <a:lstStyle/>
          <a:p>
            <a:r>
              <a:rPr lang="en-CA" sz="2000" dirty="0">
                <a:solidFill>
                  <a:schemeClr val="tx1">
                    <a:alpha val="80000"/>
                  </a:schemeClr>
                </a:solidFill>
              </a:rPr>
              <a:t>The Interlibrary Loans service is free and illimited. </a:t>
            </a:r>
          </a:p>
          <a:p>
            <a:endParaRPr lang="en-CA" sz="2000" dirty="0">
              <a:solidFill>
                <a:schemeClr val="tx1">
                  <a:alpha val="80000"/>
                </a:schemeClr>
              </a:solidFill>
            </a:endParaRPr>
          </a:p>
          <a:p>
            <a:r>
              <a:rPr lang="en-CA" sz="2000" dirty="0">
                <a:solidFill>
                  <a:schemeClr val="tx1">
                    <a:alpha val="80000"/>
                  </a:schemeClr>
                </a:solidFill>
              </a:rPr>
              <a:t>You will receive email notifications when your ILL request is available for pickup or download. </a:t>
            </a:r>
          </a:p>
          <a:p>
            <a:endParaRPr lang="en-CA" sz="2000" dirty="0">
              <a:solidFill>
                <a:schemeClr val="tx1">
                  <a:alpha val="80000"/>
                </a:schemeClr>
              </a:solidFill>
            </a:endParaRPr>
          </a:p>
          <a:p>
            <a:r>
              <a:rPr lang="en-CA" sz="2000" dirty="0">
                <a:solidFill>
                  <a:schemeClr val="tx1">
                    <a:alpha val="80000"/>
                  </a:schemeClr>
                </a:solidFill>
              </a:rPr>
              <a:t>Physical items can be picked up at the Circulation/Loans desks at either Vanier or Webster Library. </a:t>
            </a:r>
          </a:p>
          <a:p>
            <a:endParaRPr lang="en-CA" sz="2000" dirty="0">
              <a:solidFill>
                <a:schemeClr val="tx1">
                  <a:alpha val="80000"/>
                </a:schemeClr>
              </a:solidFill>
            </a:endParaRPr>
          </a:p>
          <a:p>
            <a:r>
              <a:rPr lang="en-CA" sz="2000" dirty="0">
                <a:solidFill>
                  <a:schemeClr val="tx1">
                    <a:alpha val="80000"/>
                  </a:schemeClr>
                </a:solidFill>
              </a:rPr>
              <a:t>ILLs can be borrowed for 6 weeks.</a:t>
            </a:r>
          </a:p>
          <a:p>
            <a:endParaRPr lang="en-CA"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142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293997E-DE84-8F84-B6D8-DA6B0124C2DA}"/>
              </a:ext>
            </a:extLst>
          </p:cNvPr>
          <p:cNvSpPr>
            <a:spLocks noGrp="1"/>
          </p:cNvSpPr>
          <p:nvPr>
            <p:ph type="title"/>
          </p:nvPr>
        </p:nvSpPr>
        <p:spPr>
          <a:xfrm>
            <a:off x="1188069" y="381935"/>
            <a:ext cx="4008583" cy="5974414"/>
          </a:xfrm>
        </p:spPr>
        <p:txBody>
          <a:bodyPr anchor="ctr">
            <a:normAutofit/>
          </a:bodyPr>
          <a:lstStyle/>
          <a:p>
            <a:r>
              <a:rPr lang="fr-CA" sz="8000">
                <a:solidFill>
                  <a:srgbClr val="FFFFFF"/>
                </a:solidFill>
              </a:rPr>
              <a:t>Agenda</a:t>
            </a:r>
            <a:endParaRPr lang="en-CA" sz="8000">
              <a:solidFill>
                <a:srgbClr val="FFFFFF"/>
              </a:solidFill>
            </a:endParaRP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42206112-FC6B-5487-2CB4-7CF9CA139D12}"/>
              </a:ext>
            </a:extLst>
          </p:cNvPr>
          <p:cNvSpPr>
            <a:spLocks noGrp="1"/>
          </p:cNvSpPr>
          <p:nvPr>
            <p:ph idx="1"/>
          </p:nvPr>
        </p:nvSpPr>
        <p:spPr>
          <a:xfrm>
            <a:off x="6297233" y="518400"/>
            <a:ext cx="4771607" cy="5837949"/>
          </a:xfrm>
        </p:spPr>
        <p:txBody>
          <a:bodyPr anchor="ctr">
            <a:normAutofit/>
          </a:bodyPr>
          <a:lstStyle/>
          <a:p>
            <a:endParaRPr lang="fr-CA" sz="2000" dirty="0">
              <a:solidFill>
                <a:schemeClr val="tx1">
                  <a:alpha val="80000"/>
                </a:schemeClr>
              </a:solidFill>
            </a:endParaRPr>
          </a:p>
          <a:p>
            <a:pPr marL="0" indent="0">
              <a:buNone/>
            </a:pPr>
            <a:r>
              <a:rPr lang="fr-CA" sz="2000" dirty="0">
                <a:solidFill>
                  <a:schemeClr val="tx1">
                    <a:alpha val="80000"/>
                  </a:schemeClr>
                </a:solidFill>
              </a:rPr>
              <a:t>Our plan </a:t>
            </a:r>
            <a:r>
              <a:rPr lang="fr-CA" sz="2000">
                <a:solidFill>
                  <a:schemeClr val="tx1">
                    <a:alpha val="80000"/>
                  </a:schemeClr>
                </a:solidFill>
              </a:rPr>
              <a:t>for this morning: </a:t>
            </a:r>
            <a:endParaRPr lang="fr-CA" sz="2000" dirty="0">
              <a:solidFill>
                <a:schemeClr val="tx1">
                  <a:alpha val="80000"/>
                </a:schemeClr>
              </a:solidFill>
            </a:endParaRPr>
          </a:p>
          <a:p>
            <a:pPr marL="0" indent="0">
              <a:buNone/>
            </a:pPr>
            <a:endParaRPr lang="fr-CA" sz="2000" dirty="0">
              <a:solidFill>
                <a:schemeClr val="tx1">
                  <a:alpha val="80000"/>
                </a:schemeClr>
              </a:solidFill>
            </a:endParaRPr>
          </a:p>
          <a:p>
            <a:r>
              <a:rPr lang="fr-CA" sz="2000">
                <a:solidFill>
                  <a:schemeClr val="tx1">
                    <a:alpha val="80000"/>
                  </a:schemeClr>
                </a:solidFill>
              </a:rPr>
              <a:t>Ice-breaker activity</a:t>
            </a:r>
            <a:endParaRPr lang="fr-CA" sz="2000" dirty="0">
              <a:solidFill>
                <a:schemeClr val="tx1">
                  <a:alpha val="80000"/>
                </a:schemeClr>
              </a:solidFill>
            </a:endParaRPr>
          </a:p>
          <a:p>
            <a:r>
              <a:rPr lang="fr-CA" sz="2000">
                <a:solidFill>
                  <a:schemeClr val="tx1">
                    <a:alpha val="80000"/>
                  </a:schemeClr>
                </a:solidFill>
              </a:rPr>
              <a:t>Library spaces </a:t>
            </a:r>
            <a:r>
              <a:rPr lang="fr-CA" sz="2000" dirty="0">
                <a:solidFill>
                  <a:schemeClr val="tx1">
                    <a:alpha val="80000"/>
                  </a:schemeClr>
                </a:solidFill>
              </a:rPr>
              <a:t>and services</a:t>
            </a:r>
          </a:p>
          <a:p>
            <a:r>
              <a:rPr lang="fr-CA" sz="2000">
                <a:solidFill>
                  <a:schemeClr val="tx1">
                    <a:alpha val="80000"/>
                  </a:schemeClr>
                </a:solidFill>
              </a:rPr>
              <a:t>Searching </a:t>
            </a:r>
            <a:r>
              <a:rPr lang="fr-CA" sz="2000" dirty="0">
                <a:solidFill>
                  <a:schemeClr val="tx1">
                    <a:alpha val="80000"/>
                  </a:schemeClr>
                </a:solidFill>
              </a:rPr>
              <a:t>for information</a:t>
            </a:r>
          </a:p>
          <a:p>
            <a:pPr lvl="1"/>
            <a:r>
              <a:rPr lang="fr-CA" sz="2000" dirty="0">
                <a:solidFill>
                  <a:schemeClr val="tx1">
                    <a:alpha val="80000"/>
                  </a:schemeClr>
                </a:solidFill>
              </a:rPr>
              <a:t>Via Sofia, the </a:t>
            </a:r>
            <a:r>
              <a:rPr lang="fr-CA" sz="2000">
                <a:solidFill>
                  <a:schemeClr val="tx1">
                    <a:alpha val="80000"/>
                  </a:schemeClr>
                </a:solidFill>
              </a:rPr>
              <a:t>Library search tool</a:t>
            </a:r>
            <a:endParaRPr lang="fr-CA" sz="2000" dirty="0">
              <a:solidFill>
                <a:schemeClr val="tx1">
                  <a:alpha val="80000"/>
                </a:schemeClr>
              </a:solidFill>
            </a:endParaRPr>
          </a:p>
          <a:p>
            <a:pPr lvl="1"/>
            <a:r>
              <a:rPr lang="fr-CA" sz="2000">
                <a:solidFill>
                  <a:schemeClr val="tx1">
                    <a:alpha val="80000"/>
                  </a:schemeClr>
                </a:solidFill>
              </a:rPr>
              <a:t>Via databases</a:t>
            </a:r>
            <a:endParaRPr lang="fr-CA" sz="2000" dirty="0">
              <a:solidFill>
                <a:schemeClr val="tx1">
                  <a:alpha val="80000"/>
                </a:schemeClr>
              </a:solidFill>
            </a:endParaRPr>
          </a:p>
          <a:p>
            <a:pPr lvl="2"/>
            <a:r>
              <a:rPr lang="fr-CA">
                <a:solidFill>
                  <a:schemeClr val="tx1">
                    <a:alpha val="80000"/>
                  </a:schemeClr>
                </a:solidFill>
              </a:rPr>
              <a:t>Academic Search </a:t>
            </a:r>
            <a:r>
              <a:rPr lang="fr-CA" dirty="0">
                <a:solidFill>
                  <a:schemeClr val="tx1">
                    <a:alpha val="80000"/>
                  </a:schemeClr>
                </a:solidFill>
              </a:rPr>
              <a:t>Complete</a:t>
            </a:r>
          </a:p>
          <a:p>
            <a:pPr lvl="2"/>
            <a:r>
              <a:rPr lang="fr-CA" dirty="0">
                <a:solidFill>
                  <a:schemeClr val="tx1">
                    <a:alpha val="80000"/>
                  </a:schemeClr>
                </a:solidFill>
              </a:rPr>
              <a:t>ATLA</a:t>
            </a:r>
          </a:p>
          <a:p>
            <a:pPr lvl="2"/>
            <a:r>
              <a:rPr lang="fr-CA" dirty="0">
                <a:solidFill>
                  <a:schemeClr val="tx1">
                    <a:alpha val="80000"/>
                  </a:schemeClr>
                </a:solidFill>
              </a:rPr>
              <a:t>Google Scholar</a:t>
            </a:r>
          </a:p>
          <a:p>
            <a:r>
              <a:rPr lang="fr-CA" sz="2000">
                <a:solidFill>
                  <a:schemeClr val="tx1">
                    <a:alpha val="80000"/>
                  </a:schemeClr>
                </a:solidFill>
              </a:rPr>
              <a:t>Citing</a:t>
            </a:r>
            <a:endParaRPr lang="fr-CA" sz="2000" dirty="0">
              <a:solidFill>
                <a:schemeClr val="tx1">
                  <a:alpha val="80000"/>
                </a:schemeClr>
              </a:solidFill>
            </a:endParaRPr>
          </a:p>
          <a:p>
            <a:r>
              <a:rPr lang="fr-CA" sz="2000" dirty="0">
                <a:solidFill>
                  <a:schemeClr val="tx1">
                    <a:alpha val="80000"/>
                  </a:schemeClr>
                </a:solidFill>
              </a:rPr>
              <a:t>Ask </a:t>
            </a:r>
            <a:r>
              <a:rPr lang="fr-CA" sz="2000">
                <a:solidFill>
                  <a:schemeClr val="tx1">
                    <a:alpha val="80000"/>
                  </a:schemeClr>
                </a:solidFill>
              </a:rPr>
              <a:t>a librarian!</a:t>
            </a:r>
            <a:endParaRPr lang="fr-CA" sz="2000" dirty="0">
              <a:solidFill>
                <a:schemeClr val="tx1">
                  <a:alpha val="80000"/>
                </a:schemeClr>
              </a:solidFill>
            </a:endParaRPr>
          </a:p>
          <a:p>
            <a:pPr marL="457200" lvl="1" indent="0">
              <a:buNone/>
            </a:pPr>
            <a:endParaRPr lang="fr-CA" sz="2000" dirty="0">
              <a:solidFill>
                <a:schemeClr val="tx1">
                  <a:alpha val="80000"/>
                </a:schemeClr>
              </a:solidFill>
            </a:endParaRPr>
          </a:p>
          <a:p>
            <a:pPr lvl="1"/>
            <a:endParaRPr lang="fr-CA" sz="2000" dirty="0">
              <a:solidFill>
                <a:schemeClr val="tx1">
                  <a:alpha val="80000"/>
                </a:schemeClr>
              </a:solidFill>
            </a:endParaRPr>
          </a:p>
          <a:p>
            <a:endParaRPr lang="en-CA" sz="2000" dirty="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370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0F988-527B-3DA9-9308-0ECEC56121A8}"/>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C2DCA58F-1618-DE70-11ED-60C5BECE915D}"/>
              </a:ext>
            </a:extLst>
          </p:cNvPr>
          <p:cNvPicPr>
            <a:picLocks noChangeAspect="1"/>
          </p:cNvPicPr>
          <p:nvPr/>
        </p:nvPicPr>
        <p:blipFill>
          <a:blip r:embed="rId3"/>
          <a:stretch>
            <a:fillRect/>
          </a:stretch>
        </p:blipFill>
        <p:spPr>
          <a:xfrm>
            <a:off x="1343472" y="1196752"/>
            <a:ext cx="8280920" cy="5566488"/>
          </a:xfrm>
          <a:prstGeom prst="rect">
            <a:avLst/>
          </a:prstGeom>
          <a:ln>
            <a:noFill/>
          </a:ln>
          <a:effectLst>
            <a:outerShdw blurRad="190500" algn="tl" rotWithShape="0">
              <a:srgbClr val="000000">
                <a:alpha val="70000"/>
              </a:srgbClr>
            </a:outerShdw>
          </a:effectLst>
        </p:spPr>
      </p:pic>
      <p:cxnSp>
        <p:nvCxnSpPr>
          <p:cNvPr id="11" name="Straight Arrow Connector 10">
            <a:extLst>
              <a:ext uri="{FF2B5EF4-FFF2-40B4-BE49-F238E27FC236}">
                <a16:creationId xmlns:a16="http://schemas.microsoft.com/office/drawing/2014/main" id="{130F4028-A813-5653-1279-AD7E8D147D5C}"/>
              </a:ext>
              <a:ext uri="{C183D7F6-B498-43B3-948B-1728B52AA6E4}">
                <adec:decorative xmlns:adec="http://schemas.microsoft.com/office/drawing/2017/decorative" val="1"/>
              </a:ext>
            </a:extLst>
          </p:cNvPr>
          <p:cNvCxnSpPr/>
          <p:nvPr/>
        </p:nvCxnSpPr>
        <p:spPr bwMode="auto">
          <a:xfrm flipH="1">
            <a:off x="2567608" y="6525344"/>
            <a:ext cx="933448" cy="9524"/>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
        <p:nvSpPr>
          <p:cNvPr id="6" name="Title 1">
            <a:extLst>
              <a:ext uri="{FF2B5EF4-FFF2-40B4-BE49-F238E27FC236}">
                <a16:creationId xmlns:a16="http://schemas.microsoft.com/office/drawing/2014/main" id="{2D4339E7-DBBD-2EF7-265F-B6306A114929}"/>
              </a:ext>
              <a:ext uri="{C183D7F6-B498-43B3-948B-1728B52AA6E4}">
                <adec:decorative xmlns:adec="http://schemas.microsoft.com/office/drawing/2017/decorative" val="1"/>
              </a:ext>
            </a:extLst>
          </p:cNvPr>
          <p:cNvSpPr>
            <a:spLocks noGrp="1"/>
          </p:cNvSpPr>
          <p:nvPr>
            <p:ph type="title"/>
          </p:nvPr>
        </p:nvSpPr>
        <p:spPr>
          <a:xfrm>
            <a:off x="526630" y="449848"/>
            <a:ext cx="11397447" cy="399445"/>
          </a:xfrm>
        </p:spPr>
        <p:txBody>
          <a:bodyPr>
            <a:normAutofit fontScale="90000"/>
          </a:bodyPr>
          <a:lstStyle/>
          <a:p>
            <a:r>
              <a:rPr lang="en-US" altLang="en-US"/>
              <a:t>Chapter scan &amp; course reserves</a:t>
            </a:r>
            <a:endParaRPr lang="en-CA"/>
          </a:p>
        </p:txBody>
      </p:sp>
      <p:cxnSp>
        <p:nvCxnSpPr>
          <p:cNvPr id="9" name="Straight Arrow Connector 8">
            <a:extLst>
              <a:ext uri="{FF2B5EF4-FFF2-40B4-BE49-F238E27FC236}">
                <a16:creationId xmlns:a16="http://schemas.microsoft.com/office/drawing/2014/main" id="{ECDE1399-2652-701F-7B93-11E9E34B5A61}"/>
              </a:ext>
              <a:ext uri="{C183D7F6-B498-43B3-948B-1728B52AA6E4}">
                <adec:decorative xmlns:adec="http://schemas.microsoft.com/office/drawing/2017/decorative" val="1"/>
              </a:ext>
            </a:extLst>
          </p:cNvPr>
          <p:cNvCxnSpPr/>
          <p:nvPr/>
        </p:nvCxnSpPr>
        <p:spPr bwMode="auto">
          <a:xfrm flipV="1">
            <a:off x="6609729" y="2033972"/>
            <a:ext cx="1057276" cy="304800"/>
          </a:xfrm>
          <a:prstGeom prst="straightConnector1">
            <a:avLst/>
          </a:prstGeom>
          <a:solidFill>
            <a:schemeClr val="accent1"/>
          </a:solidFill>
          <a:ln w="57150" cap="flat" cmpd="sng" algn="ctr">
            <a:solidFill>
              <a:srgbClr val="FF0000"/>
            </a:solidFill>
            <a:prstDash val="solid"/>
            <a:round/>
            <a:headEnd type="none" w="med" len="med"/>
            <a:tailEnd type="triangle"/>
          </a:ln>
          <a:effectLst/>
        </p:spPr>
      </p:cxnSp>
      <p:pic>
        <p:nvPicPr>
          <p:cNvPr id="12" name="Picture 11" descr="A red sign with white text&#10;&#10;AI-generated content may be incorrect.">
            <a:extLst>
              <a:ext uri="{FF2B5EF4-FFF2-40B4-BE49-F238E27FC236}">
                <a16:creationId xmlns:a16="http://schemas.microsoft.com/office/drawing/2014/main" id="{4BC11C5D-13DA-91EF-3E9F-8EE996613529}"/>
              </a:ext>
            </a:extLst>
          </p:cNvPr>
          <p:cNvPicPr>
            <a:picLocks noChangeAspect="1"/>
          </p:cNvPicPr>
          <p:nvPr/>
        </p:nvPicPr>
        <p:blipFill>
          <a:blip r:embed="rId4"/>
          <a:stretch>
            <a:fillRect/>
          </a:stretch>
        </p:blipFill>
        <p:spPr>
          <a:xfrm>
            <a:off x="9438052" y="1767272"/>
            <a:ext cx="2486025" cy="5334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30986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978D-D1DE-F130-F3FB-6AF6BFDFC237}"/>
              </a:ext>
            </a:extLst>
          </p:cNvPr>
          <p:cNvSpPr>
            <a:spLocks noGrp="1"/>
          </p:cNvSpPr>
          <p:nvPr>
            <p:ph type="title"/>
          </p:nvPr>
        </p:nvSpPr>
        <p:spPr/>
        <p:txBody>
          <a:bodyPr/>
          <a:lstStyle/>
          <a:p>
            <a:r>
              <a:rPr lang="fr-CA" dirty="0"/>
              <a:t>E-journal via Sofia</a:t>
            </a:r>
            <a:endParaRPr lang="en-CA" dirty="0"/>
          </a:p>
        </p:txBody>
      </p:sp>
      <p:pic>
        <p:nvPicPr>
          <p:cNvPr id="5" name="Content Placeholder 4">
            <a:extLst>
              <a:ext uri="{FF2B5EF4-FFF2-40B4-BE49-F238E27FC236}">
                <a16:creationId xmlns:a16="http://schemas.microsoft.com/office/drawing/2014/main" id="{0CBAC3FD-6273-DCC4-BAEC-B54E9A5491CC}"/>
              </a:ext>
            </a:extLst>
          </p:cNvPr>
          <p:cNvPicPr>
            <a:picLocks noGrp="1" noChangeAspect="1"/>
          </p:cNvPicPr>
          <p:nvPr>
            <p:ph idx="1"/>
          </p:nvPr>
        </p:nvPicPr>
        <p:blipFill>
          <a:blip r:embed="rId2"/>
          <a:stretch>
            <a:fillRect/>
          </a:stretch>
        </p:blipFill>
        <p:spPr>
          <a:xfrm>
            <a:off x="709066" y="1690687"/>
            <a:ext cx="7814597" cy="4499097"/>
          </a:xfrm>
          <a:prstGeom prst="rect">
            <a:avLst/>
          </a:prstGeom>
        </p:spPr>
      </p:pic>
      <p:sp>
        <p:nvSpPr>
          <p:cNvPr id="6" name="Rectangle: Rounded Corners 5">
            <a:extLst>
              <a:ext uri="{FF2B5EF4-FFF2-40B4-BE49-F238E27FC236}">
                <a16:creationId xmlns:a16="http://schemas.microsoft.com/office/drawing/2014/main" id="{50B21C3E-F453-8940-C0F8-CB226A984970}"/>
              </a:ext>
            </a:extLst>
          </p:cNvPr>
          <p:cNvSpPr/>
          <p:nvPr/>
        </p:nvSpPr>
        <p:spPr>
          <a:xfrm>
            <a:off x="1148862" y="4087446"/>
            <a:ext cx="1297353" cy="328246"/>
          </a:xfrm>
          <a:prstGeom prst="roundRect">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D14B2C19-3199-E4A7-795E-5AD5C563EDDE}"/>
              </a:ext>
            </a:extLst>
          </p:cNvPr>
          <p:cNvPicPr>
            <a:picLocks noChangeAspect="1"/>
          </p:cNvPicPr>
          <p:nvPr/>
        </p:nvPicPr>
        <p:blipFill>
          <a:blip r:embed="rId3"/>
          <a:stretch>
            <a:fillRect/>
          </a:stretch>
        </p:blipFill>
        <p:spPr>
          <a:xfrm>
            <a:off x="2446215" y="2022437"/>
            <a:ext cx="7620392" cy="3835597"/>
          </a:xfrm>
          <a:prstGeom prst="rect">
            <a:avLst/>
          </a:prstGeom>
        </p:spPr>
      </p:pic>
      <p:pic>
        <p:nvPicPr>
          <p:cNvPr id="10" name="Picture 9">
            <a:extLst>
              <a:ext uri="{FF2B5EF4-FFF2-40B4-BE49-F238E27FC236}">
                <a16:creationId xmlns:a16="http://schemas.microsoft.com/office/drawing/2014/main" id="{13EDCEFD-4514-4190-A9F9-93B288528D24}"/>
              </a:ext>
            </a:extLst>
          </p:cNvPr>
          <p:cNvPicPr>
            <a:picLocks noChangeAspect="1"/>
          </p:cNvPicPr>
          <p:nvPr/>
        </p:nvPicPr>
        <p:blipFill>
          <a:blip r:embed="rId4"/>
          <a:stretch>
            <a:fillRect/>
          </a:stretch>
        </p:blipFill>
        <p:spPr>
          <a:xfrm>
            <a:off x="5543251" y="1822600"/>
            <a:ext cx="5810549" cy="3587934"/>
          </a:xfrm>
          <a:prstGeom prst="rect">
            <a:avLst/>
          </a:prstGeom>
        </p:spPr>
      </p:pic>
    </p:spTree>
    <p:extLst>
      <p:ext uri="{BB962C8B-B14F-4D97-AF65-F5344CB8AC3E}">
        <p14:creationId xmlns:p14="http://schemas.microsoft.com/office/powerpoint/2010/main" val="416231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BF519F-F005-E49E-D303-4FB4059A20DB}"/>
              </a:ext>
            </a:extLst>
          </p:cNvPr>
          <p:cNvSpPr>
            <a:spLocks noGrp="1"/>
          </p:cNvSpPr>
          <p:nvPr>
            <p:ph type="title"/>
          </p:nvPr>
        </p:nvSpPr>
        <p:spPr>
          <a:xfrm>
            <a:off x="1245072" y="1289765"/>
            <a:ext cx="3651101" cy="4270963"/>
          </a:xfrm>
        </p:spPr>
        <p:txBody>
          <a:bodyPr anchor="ctr">
            <a:normAutofit/>
          </a:bodyPr>
          <a:lstStyle/>
          <a:p>
            <a:pPr algn="ctr"/>
            <a:r>
              <a:rPr lang="fr-CA" sz="5600">
                <a:solidFill>
                  <a:srgbClr val="FFFFFF"/>
                </a:solidFill>
              </a:rPr>
              <a:t>How would you search for…</a:t>
            </a:r>
            <a:endParaRPr lang="en-CA"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B783AEC8-F59E-F580-196C-F541D92B5703}"/>
              </a:ext>
            </a:extLst>
          </p:cNvPr>
          <p:cNvSpPr>
            <a:spLocks noGrp="1"/>
          </p:cNvSpPr>
          <p:nvPr>
            <p:ph idx="1"/>
          </p:nvPr>
        </p:nvSpPr>
        <p:spPr>
          <a:xfrm>
            <a:off x="6421811" y="1799302"/>
            <a:ext cx="4771607" cy="4217833"/>
          </a:xfrm>
        </p:spPr>
        <p:txBody>
          <a:bodyPr anchor="ctr">
            <a:normAutofit lnSpcReduction="10000"/>
          </a:bodyPr>
          <a:lstStyle/>
          <a:p>
            <a:pPr marL="514350" indent="-514350">
              <a:buFont typeface="+mj-lt"/>
              <a:buAutoNum type="arabicPeriod"/>
            </a:pPr>
            <a:r>
              <a:rPr lang="en-CA" sz="2000" dirty="0">
                <a:solidFill>
                  <a:schemeClr val="tx1">
                    <a:alpha val="80000"/>
                  </a:schemeClr>
                </a:solidFill>
              </a:rPr>
              <a:t>Greenberg, Sam E. “Divine Kink: A Consideration of the Evidence for BDSM as Spiritual Ritual,” </a:t>
            </a:r>
            <a:r>
              <a:rPr lang="en-CA" sz="2000" i="1" dirty="0">
                <a:solidFill>
                  <a:schemeClr val="tx1">
                    <a:alpha val="80000"/>
                  </a:schemeClr>
                </a:solidFill>
              </a:rPr>
              <a:t>International Journal of Transpersonal Studies</a:t>
            </a:r>
            <a:r>
              <a:rPr lang="en-CA" sz="2000" dirty="0">
                <a:solidFill>
                  <a:schemeClr val="tx1">
                    <a:alpha val="80000"/>
                  </a:schemeClr>
                </a:solidFill>
              </a:rPr>
              <a:t>, 38(1), 2019, 220-35. https:</a:t>
            </a:r>
            <a:r>
              <a:rPr lang="fr-CA" sz="2000" dirty="0">
                <a:solidFill>
                  <a:schemeClr val="tx1">
                    <a:alpha val="80000"/>
                  </a:schemeClr>
                </a:solidFill>
              </a:rPr>
              <a:t>//doi.org/10.24972/ijts.2019.38.1.220</a:t>
            </a:r>
            <a:endParaRPr lang="en-CA" sz="2000" dirty="0">
              <a:solidFill>
                <a:schemeClr val="tx1">
                  <a:alpha val="80000"/>
                </a:schemeClr>
              </a:solidFill>
            </a:endParaRPr>
          </a:p>
          <a:p>
            <a:pPr marL="514350" indent="-514350">
              <a:buFont typeface="+mj-lt"/>
              <a:buAutoNum type="arabicPeriod"/>
            </a:pPr>
            <a:endParaRPr lang="en-CA" sz="2000" dirty="0">
              <a:solidFill>
                <a:schemeClr val="tx1">
                  <a:alpha val="80000"/>
                </a:schemeClr>
              </a:solidFill>
            </a:endParaRPr>
          </a:p>
          <a:p>
            <a:pPr marL="514350" indent="-514350">
              <a:buFont typeface="+mj-lt"/>
              <a:buAutoNum type="arabicPeriod"/>
            </a:pPr>
            <a:endParaRPr lang="en-CA" sz="2000" dirty="0">
              <a:solidFill>
                <a:schemeClr val="tx1">
                  <a:alpha val="80000"/>
                </a:schemeClr>
              </a:solidFill>
            </a:endParaRPr>
          </a:p>
          <a:p>
            <a:pPr marL="514350" indent="-514350">
              <a:buFont typeface="+mj-lt"/>
              <a:buAutoNum type="arabicPeriod"/>
            </a:pPr>
            <a:r>
              <a:rPr lang="en-CA" sz="2000" dirty="0">
                <a:solidFill>
                  <a:schemeClr val="tx1">
                    <a:alpha val="80000"/>
                  </a:schemeClr>
                </a:solidFill>
              </a:rPr>
              <a:t>Ladin, Joy. “In The Image of God, God Created Them: Toward Trans Theology,” </a:t>
            </a:r>
            <a:r>
              <a:rPr lang="en-CA" sz="2000" i="1" dirty="0">
                <a:solidFill>
                  <a:schemeClr val="tx1">
                    <a:alpha val="80000"/>
                  </a:schemeClr>
                </a:solidFill>
              </a:rPr>
              <a:t>Journal of Feminist Studies in Religion</a:t>
            </a:r>
            <a:r>
              <a:rPr lang="en-CA" sz="2000" dirty="0">
                <a:solidFill>
                  <a:schemeClr val="tx1">
                    <a:alpha val="80000"/>
                  </a:schemeClr>
                </a:solidFill>
              </a:rPr>
              <a:t>, Vol. 34(1), 2018, pp. 53-58</a:t>
            </a:r>
          </a:p>
          <a:p>
            <a:endParaRPr lang="en-CA" sz="2000" dirty="0">
              <a:solidFill>
                <a:schemeClr val="tx1">
                  <a:alpha val="80000"/>
                </a:schemeClr>
              </a:solidFill>
            </a:endParaRPr>
          </a:p>
          <a:p>
            <a:endParaRPr lang="en-CA" sz="2000" dirty="0">
              <a:solidFill>
                <a:schemeClr val="tx1">
                  <a:alpha val="80000"/>
                </a:schemeClr>
              </a:solidFill>
            </a:endParaRPr>
          </a:p>
          <a:p>
            <a:endParaRPr lang="en-CA" sz="17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324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FBF32-9160-FF44-BC86-927534DE383C}"/>
              </a:ext>
            </a:extLst>
          </p:cNvPr>
          <p:cNvSpPr>
            <a:spLocks noGrp="1"/>
          </p:cNvSpPr>
          <p:nvPr>
            <p:ph type="title"/>
          </p:nvPr>
        </p:nvSpPr>
        <p:spPr/>
        <p:txBody>
          <a:bodyPr/>
          <a:lstStyle/>
          <a:p>
            <a:r>
              <a:rPr lang="fr-CA" dirty="0" err="1"/>
              <a:t>Databases</a:t>
            </a:r>
            <a:endParaRPr lang="en-CA" dirty="0"/>
          </a:p>
        </p:txBody>
      </p:sp>
      <p:pic>
        <p:nvPicPr>
          <p:cNvPr id="5" name="Content Placeholder 4">
            <a:extLst>
              <a:ext uri="{FF2B5EF4-FFF2-40B4-BE49-F238E27FC236}">
                <a16:creationId xmlns:a16="http://schemas.microsoft.com/office/drawing/2014/main" id="{D1BDD073-AD5F-C033-8219-FA2FEA1C75F6}"/>
              </a:ext>
            </a:extLst>
          </p:cNvPr>
          <p:cNvPicPr>
            <a:picLocks noGrp="1" noChangeAspect="1"/>
          </p:cNvPicPr>
          <p:nvPr>
            <p:ph idx="1"/>
          </p:nvPr>
        </p:nvPicPr>
        <p:blipFill>
          <a:blip r:embed="rId3"/>
          <a:stretch>
            <a:fillRect/>
          </a:stretch>
        </p:blipFill>
        <p:spPr>
          <a:xfrm>
            <a:off x="530497" y="1320800"/>
            <a:ext cx="6253688" cy="5103446"/>
          </a:xfrm>
          <a:prstGeom prst="rect">
            <a:avLst/>
          </a:prstGeom>
        </p:spPr>
      </p:pic>
      <p:sp>
        <p:nvSpPr>
          <p:cNvPr id="6" name="Rectangle: Rounded Corners 5">
            <a:extLst>
              <a:ext uri="{FF2B5EF4-FFF2-40B4-BE49-F238E27FC236}">
                <a16:creationId xmlns:a16="http://schemas.microsoft.com/office/drawing/2014/main" id="{D342E61A-E8C3-E0B5-4692-29DA0E7D524E}"/>
              </a:ext>
            </a:extLst>
          </p:cNvPr>
          <p:cNvSpPr/>
          <p:nvPr/>
        </p:nvSpPr>
        <p:spPr>
          <a:xfrm>
            <a:off x="617414" y="4009292"/>
            <a:ext cx="1117601" cy="898770"/>
          </a:xfrm>
          <a:prstGeom prst="roundRect">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3DC3ED7F-5A29-3669-1465-BC518D79EF2F}"/>
              </a:ext>
            </a:extLst>
          </p:cNvPr>
          <p:cNvPicPr>
            <a:picLocks noChangeAspect="1"/>
          </p:cNvPicPr>
          <p:nvPr/>
        </p:nvPicPr>
        <p:blipFill>
          <a:blip r:embed="rId4"/>
          <a:stretch>
            <a:fillRect/>
          </a:stretch>
        </p:blipFill>
        <p:spPr>
          <a:xfrm>
            <a:off x="2456933" y="103554"/>
            <a:ext cx="5403436" cy="6650892"/>
          </a:xfrm>
          <a:prstGeom prst="rect">
            <a:avLst/>
          </a:prstGeom>
        </p:spPr>
      </p:pic>
      <p:pic>
        <p:nvPicPr>
          <p:cNvPr id="10" name="Picture 9">
            <a:extLst>
              <a:ext uri="{FF2B5EF4-FFF2-40B4-BE49-F238E27FC236}">
                <a16:creationId xmlns:a16="http://schemas.microsoft.com/office/drawing/2014/main" id="{F494A134-47D0-50C1-60B1-91F3A8E8E787}"/>
              </a:ext>
            </a:extLst>
          </p:cNvPr>
          <p:cNvPicPr>
            <a:picLocks noChangeAspect="1"/>
          </p:cNvPicPr>
          <p:nvPr/>
        </p:nvPicPr>
        <p:blipFill>
          <a:blip r:embed="rId5"/>
          <a:stretch>
            <a:fillRect/>
          </a:stretch>
        </p:blipFill>
        <p:spPr>
          <a:xfrm>
            <a:off x="5553991" y="207108"/>
            <a:ext cx="5799809" cy="6650892"/>
          </a:xfrm>
          <a:prstGeom prst="rect">
            <a:avLst/>
          </a:prstGeom>
        </p:spPr>
      </p:pic>
    </p:spTree>
    <p:extLst>
      <p:ext uri="{BB962C8B-B14F-4D97-AF65-F5344CB8AC3E}">
        <p14:creationId xmlns:p14="http://schemas.microsoft.com/office/powerpoint/2010/main" val="154436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B25ADCB-9764-BA4A-036F-F7076065FCE8}"/>
              </a:ext>
            </a:extLst>
          </p:cNvPr>
          <p:cNvSpPr>
            <a:spLocks noGrp="1"/>
          </p:cNvSpPr>
          <p:nvPr>
            <p:ph type="title"/>
          </p:nvPr>
        </p:nvSpPr>
        <p:spPr>
          <a:xfrm>
            <a:off x="793159" y="1377146"/>
            <a:ext cx="4076460" cy="3626217"/>
          </a:xfrm>
        </p:spPr>
        <p:txBody>
          <a:bodyPr vert="horz" lIns="91440" tIns="45720" rIns="91440" bIns="45720" rtlCol="0" anchor="b">
            <a:normAutofit/>
          </a:bodyPr>
          <a:lstStyle/>
          <a:p>
            <a:pPr algn="r"/>
            <a:r>
              <a:rPr lang="en-US" sz="7400" kern="1200" dirty="0">
                <a:solidFill>
                  <a:schemeClr val="bg1"/>
                </a:solidFill>
                <a:latin typeface="+mj-lt"/>
                <a:ea typeface="+mj-ea"/>
                <a:cs typeface="+mj-cs"/>
                <a:hlinkClick r:id="rId2">
                  <a:extLst>
                    <a:ext uri="{A12FA001-AC4F-418D-AE19-62706E023703}">
                      <ahyp:hlinkClr xmlns:ahyp="http://schemas.microsoft.com/office/drawing/2018/hyperlinkcolor" val="tx"/>
                    </a:ext>
                  </a:extLst>
                </a:hlinkClick>
              </a:rPr>
              <a:t>Academic Search Complete</a:t>
            </a:r>
            <a:endParaRPr lang="en-US" sz="7400" kern="1200" dirty="0">
              <a:solidFill>
                <a:schemeClr val="bg1"/>
              </a:solidFill>
              <a:latin typeface="+mj-lt"/>
              <a:ea typeface="+mj-ea"/>
              <a:cs typeface="+mj-cs"/>
            </a:endParaRPr>
          </a:p>
        </p:txBody>
      </p:sp>
      <p:pic>
        <p:nvPicPr>
          <p:cNvPr id="4" name="Picture 3">
            <a:extLst>
              <a:ext uri="{FF2B5EF4-FFF2-40B4-BE49-F238E27FC236}">
                <a16:creationId xmlns:a16="http://schemas.microsoft.com/office/drawing/2014/main" id="{1466B1FE-DA2C-3307-E6E2-A4E4E54180CC}"/>
              </a:ext>
            </a:extLst>
          </p:cNvPr>
          <p:cNvPicPr>
            <a:picLocks noChangeAspect="1"/>
          </p:cNvPicPr>
          <p:nvPr/>
        </p:nvPicPr>
        <p:blipFill>
          <a:blip r:embed="rId3">
            <a:alphaModFix/>
          </a:blip>
          <a:stretch>
            <a:fillRect/>
          </a:stretch>
        </p:blipFill>
        <p:spPr>
          <a:xfrm>
            <a:off x="5972665" y="814999"/>
            <a:ext cx="5679329" cy="4912619"/>
          </a:xfrm>
          <a:prstGeom prst="rect">
            <a:avLst/>
          </a:prstGeom>
        </p:spPr>
      </p:pic>
      <p:grpSp>
        <p:nvGrpSpPr>
          <p:cNvPr id="13" name="Group 12">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14"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5"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16"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236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13" name="Rectangle 12">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F7F42C7-B70B-ACF9-6467-6FDEF9320140}"/>
              </a:ext>
            </a:extLst>
          </p:cNvPr>
          <p:cNvSpPr>
            <a:spLocks noGrp="1"/>
          </p:cNvSpPr>
          <p:nvPr>
            <p:ph type="title"/>
          </p:nvPr>
        </p:nvSpPr>
        <p:spPr>
          <a:xfrm>
            <a:off x="1052469" y="2349804"/>
            <a:ext cx="3702580" cy="1616203"/>
          </a:xfrm>
        </p:spPr>
        <p:txBody>
          <a:bodyPr anchor="b">
            <a:normAutofit/>
          </a:bodyPr>
          <a:lstStyle/>
          <a:p>
            <a:r>
              <a:rPr lang="fr-CA" sz="7200" dirty="0">
                <a:solidFill>
                  <a:schemeClr val="bg1"/>
                </a:solidFill>
                <a:latin typeface="+mn-lt"/>
                <a:hlinkClick r:id="rId2">
                  <a:extLst>
                    <a:ext uri="{A12FA001-AC4F-418D-AE19-62706E023703}">
                      <ahyp:hlinkClr xmlns:ahyp="http://schemas.microsoft.com/office/drawing/2018/hyperlinkcolor" val="tx"/>
                    </a:ext>
                  </a:extLst>
                </a:hlinkClick>
              </a:rPr>
              <a:t>ATLA</a:t>
            </a:r>
            <a:endParaRPr lang="en-CA" sz="7200" dirty="0">
              <a:solidFill>
                <a:schemeClr val="bg1"/>
              </a:solidFill>
              <a:latin typeface="+mn-lt"/>
            </a:endParaRPr>
          </a:p>
        </p:txBody>
      </p:sp>
      <p:pic>
        <p:nvPicPr>
          <p:cNvPr id="5" name="Content Placeholder 4">
            <a:extLst>
              <a:ext uri="{FF2B5EF4-FFF2-40B4-BE49-F238E27FC236}">
                <a16:creationId xmlns:a16="http://schemas.microsoft.com/office/drawing/2014/main" id="{5C953063-6CC0-B376-A89A-566270C34FA9}"/>
              </a:ext>
            </a:extLst>
          </p:cNvPr>
          <p:cNvPicPr>
            <a:picLocks noChangeAspect="1"/>
          </p:cNvPicPr>
          <p:nvPr/>
        </p:nvPicPr>
        <p:blipFill>
          <a:blip r:embed="rId3"/>
          <a:stretch>
            <a:fillRect/>
          </a:stretch>
        </p:blipFill>
        <p:spPr>
          <a:xfrm>
            <a:off x="6026688" y="787114"/>
            <a:ext cx="5364234" cy="5283771"/>
          </a:xfrm>
          <a:prstGeom prst="rect">
            <a:avLst/>
          </a:prstGeom>
        </p:spPr>
      </p:pic>
    </p:spTree>
    <p:extLst>
      <p:ext uri="{BB962C8B-B14F-4D97-AF65-F5344CB8AC3E}">
        <p14:creationId xmlns:p14="http://schemas.microsoft.com/office/powerpoint/2010/main" val="3843197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A5796-8A53-8FFF-6FD6-04FF40292317}"/>
              </a:ext>
            </a:extLst>
          </p:cNvPr>
          <p:cNvSpPr>
            <a:spLocks noGrp="1"/>
          </p:cNvSpPr>
          <p:nvPr>
            <p:ph type="title"/>
          </p:nvPr>
        </p:nvSpPr>
        <p:spPr/>
        <p:txBody>
          <a:bodyPr/>
          <a:lstStyle/>
          <a:p>
            <a:r>
              <a:rPr lang="fr-CA" dirty="0"/>
              <a:t>Google scholar</a:t>
            </a:r>
            <a:endParaRPr lang="en-CA" dirty="0"/>
          </a:p>
        </p:txBody>
      </p:sp>
      <p:pic>
        <p:nvPicPr>
          <p:cNvPr id="4" name="Picture 3">
            <a:extLst>
              <a:ext uri="{FF2B5EF4-FFF2-40B4-BE49-F238E27FC236}">
                <a16:creationId xmlns:a16="http://schemas.microsoft.com/office/drawing/2014/main" id="{539C80F3-7B2A-7ABA-E630-A5B7186A5655}"/>
              </a:ext>
            </a:extLst>
          </p:cNvPr>
          <p:cNvPicPr>
            <a:picLocks noChangeAspect="1"/>
          </p:cNvPicPr>
          <p:nvPr/>
        </p:nvPicPr>
        <p:blipFill>
          <a:blip r:embed="rId2"/>
          <a:stretch>
            <a:fillRect/>
          </a:stretch>
        </p:blipFill>
        <p:spPr>
          <a:xfrm>
            <a:off x="838200" y="1319686"/>
            <a:ext cx="8344329" cy="5359675"/>
          </a:xfrm>
          <a:prstGeom prst="rect">
            <a:avLst/>
          </a:prstGeom>
        </p:spPr>
      </p:pic>
      <p:pic>
        <p:nvPicPr>
          <p:cNvPr id="6" name="Picture 5">
            <a:extLst>
              <a:ext uri="{FF2B5EF4-FFF2-40B4-BE49-F238E27FC236}">
                <a16:creationId xmlns:a16="http://schemas.microsoft.com/office/drawing/2014/main" id="{B16006ED-CAAB-4B77-B335-30228BEC67E8}"/>
              </a:ext>
            </a:extLst>
          </p:cNvPr>
          <p:cNvPicPr>
            <a:picLocks noChangeAspect="1"/>
          </p:cNvPicPr>
          <p:nvPr/>
        </p:nvPicPr>
        <p:blipFill>
          <a:blip r:embed="rId3"/>
          <a:stretch>
            <a:fillRect/>
          </a:stretch>
        </p:blipFill>
        <p:spPr>
          <a:xfrm>
            <a:off x="2734023" y="3453395"/>
            <a:ext cx="6331275" cy="1092256"/>
          </a:xfrm>
          <a:prstGeom prst="rect">
            <a:avLst/>
          </a:prstGeom>
          <a:effectLst>
            <a:outerShdw blurRad="50800" dist="38100" dir="13500000" algn="br" rotWithShape="0">
              <a:prstClr val="black">
                <a:alpha val="40000"/>
              </a:prstClr>
            </a:outerShdw>
          </a:effectLst>
        </p:spPr>
      </p:pic>
      <p:sp>
        <p:nvSpPr>
          <p:cNvPr id="7" name="Rectangle: Rounded Corners 6">
            <a:extLst>
              <a:ext uri="{FF2B5EF4-FFF2-40B4-BE49-F238E27FC236}">
                <a16:creationId xmlns:a16="http://schemas.microsoft.com/office/drawing/2014/main" id="{9991029C-6AAC-D4D1-63F2-101FC2893C4E}"/>
              </a:ext>
            </a:extLst>
          </p:cNvPr>
          <p:cNvSpPr/>
          <p:nvPr/>
        </p:nvSpPr>
        <p:spPr>
          <a:xfrm>
            <a:off x="7745046" y="3595077"/>
            <a:ext cx="1031631" cy="257908"/>
          </a:xfrm>
          <a:prstGeom prst="roundRect">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C3EEC04A-3F88-7438-2552-87E9DDE3901F}"/>
              </a:ext>
            </a:extLst>
          </p:cNvPr>
          <p:cNvPicPr>
            <a:picLocks noChangeAspect="1"/>
          </p:cNvPicPr>
          <p:nvPr/>
        </p:nvPicPr>
        <p:blipFill>
          <a:blip r:embed="rId4"/>
          <a:stretch>
            <a:fillRect/>
          </a:stretch>
        </p:blipFill>
        <p:spPr>
          <a:xfrm>
            <a:off x="4628761" y="2259053"/>
            <a:ext cx="7563239" cy="3187864"/>
          </a:xfrm>
          <a:prstGeom prst="rect">
            <a:avLst/>
          </a:prstGeom>
        </p:spPr>
      </p:pic>
    </p:spTree>
    <p:extLst>
      <p:ext uri="{BB962C8B-B14F-4D97-AF65-F5344CB8AC3E}">
        <p14:creationId xmlns:p14="http://schemas.microsoft.com/office/powerpoint/2010/main" val="10914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5C5F3-FADE-00A0-6EF7-826ADFF5C702}"/>
              </a:ext>
            </a:extLst>
          </p:cNvPr>
          <p:cNvSpPr>
            <a:spLocks noGrp="1"/>
          </p:cNvSpPr>
          <p:nvPr>
            <p:ph type="title"/>
          </p:nvPr>
        </p:nvSpPr>
        <p:spPr/>
        <p:txBody>
          <a:bodyPr>
            <a:normAutofit/>
          </a:bodyPr>
          <a:lstStyle/>
          <a:p>
            <a:r>
              <a:rPr lang="fr-CA" dirty="0" err="1"/>
              <a:t>Connecting</a:t>
            </a:r>
            <a:r>
              <a:rPr lang="fr-CA" dirty="0"/>
              <a:t> Google Scholar to the </a:t>
            </a:r>
            <a:r>
              <a:rPr lang="fr-CA" dirty="0" err="1"/>
              <a:t>Library’s</a:t>
            </a:r>
            <a:r>
              <a:rPr lang="fr-CA" dirty="0"/>
              <a:t> collections</a:t>
            </a:r>
            <a:endParaRPr lang="en-CA" dirty="0"/>
          </a:p>
        </p:txBody>
      </p:sp>
      <p:pic>
        <p:nvPicPr>
          <p:cNvPr id="4" name="Picture 3">
            <a:extLst>
              <a:ext uri="{FF2B5EF4-FFF2-40B4-BE49-F238E27FC236}">
                <a16:creationId xmlns:a16="http://schemas.microsoft.com/office/drawing/2014/main" id="{DEBA7C10-369D-D76B-C9A6-A8148528E89B}"/>
              </a:ext>
            </a:extLst>
          </p:cNvPr>
          <p:cNvPicPr>
            <a:picLocks noChangeAspect="1"/>
          </p:cNvPicPr>
          <p:nvPr/>
        </p:nvPicPr>
        <p:blipFill>
          <a:blip r:embed="rId2"/>
          <a:stretch>
            <a:fillRect/>
          </a:stretch>
        </p:blipFill>
        <p:spPr>
          <a:xfrm>
            <a:off x="1968288" y="1537057"/>
            <a:ext cx="8255424" cy="5143764"/>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9A9EADE5-4C71-55BF-5986-0556551198D7}"/>
                  </a:ext>
                </a:extLst>
              </p14:cNvPr>
              <p14:cNvContentPartPr/>
              <p14:nvPr/>
            </p14:nvContentPartPr>
            <p14:xfrm>
              <a:off x="1938043" y="2242778"/>
              <a:ext cx="1188720" cy="720"/>
            </p14:xfrm>
          </p:contentPart>
        </mc:Choice>
        <mc:Fallback xmlns="">
          <p:pic>
            <p:nvPicPr>
              <p:cNvPr id="8" name="Ink 7">
                <a:extLst>
                  <a:ext uri="{FF2B5EF4-FFF2-40B4-BE49-F238E27FC236}">
                    <a16:creationId xmlns:a16="http://schemas.microsoft.com/office/drawing/2014/main" id="{9A9EADE5-4C71-55BF-5986-0556551198D7}"/>
                  </a:ext>
                </a:extLst>
              </p:cNvPr>
              <p:cNvPicPr/>
              <p:nvPr/>
            </p:nvPicPr>
            <p:blipFill>
              <a:blip r:embed="rId4"/>
              <a:stretch>
                <a:fillRect/>
              </a:stretch>
            </p:blipFill>
            <p:spPr>
              <a:xfrm>
                <a:off x="1866043" y="1954778"/>
                <a:ext cx="133236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BB733F48-B38B-D017-960E-444050BF0ABC}"/>
                  </a:ext>
                </a:extLst>
              </p14:cNvPr>
              <p14:cNvContentPartPr/>
              <p14:nvPr/>
            </p14:nvContentPartPr>
            <p14:xfrm>
              <a:off x="2266363" y="3048098"/>
              <a:ext cx="805680" cy="720"/>
            </p14:xfrm>
          </p:contentPart>
        </mc:Choice>
        <mc:Fallback xmlns="">
          <p:pic>
            <p:nvPicPr>
              <p:cNvPr id="10" name="Ink 9">
                <a:extLst>
                  <a:ext uri="{FF2B5EF4-FFF2-40B4-BE49-F238E27FC236}">
                    <a16:creationId xmlns:a16="http://schemas.microsoft.com/office/drawing/2014/main" id="{BB733F48-B38B-D017-960E-444050BF0ABC}"/>
                  </a:ext>
                </a:extLst>
              </p:cNvPr>
              <p:cNvPicPr/>
              <p:nvPr/>
            </p:nvPicPr>
            <p:blipFill>
              <a:blip r:embed="rId6"/>
              <a:stretch>
                <a:fillRect/>
              </a:stretch>
            </p:blipFill>
            <p:spPr>
              <a:xfrm>
                <a:off x="2194363" y="2760098"/>
                <a:ext cx="94932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7BDD1358-9A19-1A7E-9095-8214BB8FF50B}"/>
                  </a:ext>
                </a:extLst>
              </p14:cNvPr>
              <p14:cNvContentPartPr/>
              <p14:nvPr/>
            </p14:nvContentPartPr>
            <p14:xfrm>
              <a:off x="3837043" y="3751178"/>
              <a:ext cx="2954880" cy="16200"/>
            </p14:xfrm>
          </p:contentPart>
        </mc:Choice>
        <mc:Fallback xmlns="">
          <p:pic>
            <p:nvPicPr>
              <p:cNvPr id="12" name="Ink 11">
                <a:extLst>
                  <a:ext uri="{FF2B5EF4-FFF2-40B4-BE49-F238E27FC236}">
                    <a16:creationId xmlns:a16="http://schemas.microsoft.com/office/drawing/2014/main" id="{7BDD1358-9A19-1A7E-9095-8214BB8FF50B}"/>
                  </a:ext>
                </a:extLst>
              </p:cNvPr>
              <p:cNvPicPr/>
              <p:nvPr/>
            </p:nvPicPr>
            <p:blipFill>
              <a:blip r:embed="rId8"/>
              <a:stretch>
                <a:fillRect/>
              </a:stretch>
            </p:blipFill>
            <p:spPr>
              <a:xfrm>
                <a:off x="3765043" y="3607178"/>
                <a:ext cx="3098520" cy="303840"/>
              </a:xfrm>
              <a:prstGeom prst="rect">
                <a:avLst/>
              </a:prstGeom>
            </p:spPr>
          </p:pic>
        </mc:Fallback>
      </mc:AlternateContent>
    </p:spTree>
    <p:extLst>
      <p:ext uri="{BB962C8B-B14F-4D97-AF65-F5344CB8AC3E}">
        <p14:creationId xmlns:p14="http://schemas.microsoft.com/office/powerpoint/2010/main" val="144584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AC68400-A556-3486-B5FC-9B3EABCD9426}"/>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Citing</a:t>
            </a:r>
          </a:p>
        </p:txBody>
      </p:sp>
      <p:sp>
        <p:nvSpPr>
          <p:cNvPr id="3" name="Text Placeholder 2">
            <a:extLst>
              <a:ext uri="{FF2B5EF4-FFF2-40B4-BE49-F238E27FC236}">
                <a16:creationId xmlns:a16="http://schemas.microsoft.com/office/drawing/2014/main" id="{9F2D8540-EB85-2CB9-C605-0B2DF5D5C063}"/>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2190266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51917-AD0C-A616-DB90-78AFFD03A0BB}"/>
              </a:ext>
            </a:extLst>
          </p:cNvPr>
          <p:cNvSpPr>
            <a:spLocks noGrp="1"/>
          </p:cNvSpPr>
          <p:nvPr>
            <p:ph type="title"/>
          </p:nvPr>
        </p:nvSpPr>
        <p:spPr/>
        <p:txBody>
          <a:bodyPr/>
          <a:lstStyle/>
          <a:p>
            <a:r>
              <a:rPr lang="fr-CA" dirty="0"/>
              <a:t>Citation help</a:t>
            </a:r>
            <a:endParaRPr lang="en-CA" dirty="0"/>
          </a:p>
        </p:txBody>
      </p:sp>
      <p:pic>
        <p:nvPicPr>
          <p:cNvPr id="4" name="Picture 3">
            <a:extLst>
              <a:ext uri="{FF2B5EF4-FFF2-40B4-BE49-F238E27FC236}">
                <a16:creationId xmlns:a16="http://schemas.microsoft.com/office/drawing/2014/main" id="{5E52D8AF-3468-C3F3-0499-74915BDBFB69}"/>
              </a:ext>
            </a:extLst>
          </p:cNvPr>
          <p:cNvPicPr>
            <a:picLocks noChangeAspect="1"/>
          </p:cNvPicPr>
          <p:nvPr/>
        </p:nvPicPr>
        <p:blipFill>
          <a:blip r:embed="rId2"/>
          <a:stretch>
            <a:fillRect/>
          </a:stretch>
        </p:blipFill>
        <p:spPr>
          <a:xfrm>
            <a:off x="1282786" y="1473578"/>
            <a:ext cx="6140766" cy="4254719"/>
          </a:xfrm>
          <a:prstGeom prst="rect">
            <a:avLst/>
          </a:prstGeom>
        </p:spPr>
      </p:pic>
      <p:sp>
        <p:nvSpPr>
          <p:cNvPr id="5" name="Rectangle: Rounded Corners 4">
            <a:extLst>
              <a:ext uri="{FF2B5EF4-FFF2-40B4-BE49-F238E27FC236}">
                <a16:creationId xmlns:a16="http://schemas.microsoft.com/office/drawing/2014/main" id="{6B227C9E-40AA-ADF5-E914-765DFF201265}"/>
              </a:ext>
            </a:extLst>
          </p:cNvPr>
          <p:cNvSpPr/>
          <p:nvPr/>
        </p:nvSpPr>
        <p:spPr>
          <a:xfrm>
            <a:off x="1688123" y="4665785"/>
            <a:ext cx="703385" cy="171938"/>
          </a:xfrm>
          <a:prstGeom prst="round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a:extLst>
              <a:ext uri="{FF2B5EF4-FFF2-40B4-BE49-F238E27FC236}">
                <a16:creationId xmlns:a16="http://schemas.microsoft.com/office/drawing/2014/main" id="{D3100183-DD40-82CD-6FD3-F9674C3CF168}"/>
              </a:ext>
            </a:extLst>
          </p:cNvPr>
          <p:cNvPicPr>
            <a:picLocks noChangeAspect="1"/>
          </p:cNvPicPr>
          <p:nvPr/>
        </p:nvPicPr>
        <p:blipFill>
          <a:blip r:embed="rId3"/>
          <a:stretch>
            <a:fillRect/>
          </a:stretch>
        </p:blipFill>
        <p:spPr>
          <a:xfrm>
            <a:off x="4673924" y="80917"/>
            <a:ext cx="6388428" cy="6477333"/>
          </a:xfrm>
          <a:prstGeom prst="rect">
            <a:avLst/>
          </a:prstGeom>
        </p:spPr>
      </p:pic>
    </p:spTree>
    <p:extLst>
      <p:ext uri="{BB962C8B-B14F-4D97-AF65-F5344CB8AC3E}">
        <p14:creationId xmlns:p14="http://schemas.microsoft.com/office/powerpoint/2010/main" val="393464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8C5B5-C132-491C-6F93-1EBB543B8F77}"/>
              </a:ext>
            </a:extLst>
          </p:cNvPr>
          <p:cNvSpPr>
            <a:spLocks noGrp="1"/>
          </p:cNvSpPr>
          <p:nvPr>
            <p:ph type="title"/>
          </p:nvPr>
        </p:nvSpPr>
        <p:spPr>
          <a:xfrm>
            <a:off x="450380" y="417235"/>
            <a:ext cx="9695175" cy="841854"/>
          </a:xfrm>
        </p:spPr>
        <p:txBody>
          <a:bodyPr/>
          <a:lstStyle/>
          <a:p>
            <a:r>
              <a:rPr lang="fr-CA" dirty="0"/>
              <a:t>Ice-breaker </a:t>
            </a:r>
            <a:r>
              <a:rPr lang="fr-CA" dirty="0" err="1"/>
              <a:t>activity</a:t>
            </a:r>
            <a:endParaRPr lang="en-CA" dirty="0"/>
          </a:p>
        </p:txBody>
      </p:sp>
      <p:sp>
        <p:nvSpPr>
          <p:cNvPr id="3" name="Content Placeholder 2">
            <a:extLst>
              <a:ext uri="{FF2B5EF4-FFF2-40B4-BE49-F238E27FC236}">
                <a16:creationId xmlns:a16="http://schemas.microsoft.com/office/drawing/2014/main" id="{5C6F167B-2AAC-0D5F-4DD1-9D346D0A3631}"/>
              </a:ext>
            </a:extLst>
          </p:cNvPr>
          <p:cNvSpPr>
            <a:spLocks noGrp="1"/>
          </p:cNvSpPr>
          <p:nvPr>
            <p:ph idx="1"/>
          </p:nvPr>
        </p:nvSpPr>
        <p:spPr>
          <a:xfrm>
            <a:off x="640080" y="1485900"/>
            <a:ext cx="5551998" cy="3886200"/>
          </a:xfrm>
        </p:spPr>
        <p:txBody>
          <a:bodyPr>
            <a:normAutofit fontScale="85000" lnSpcReduction="20000"/>
          </a:bodyPr>
          <a:lstStyle/>
          <a:p>
            <a:pPr marL="457200" indent="-457200">
              <a:buFont typeface="+mj-lt"/>
              <a:buAutoNum type="arabicPeriod"/>
            </a:pPr>
            <a:r>
              <a:rPr lang="en-CA" dirty="0"/>
              <a:t>I use or have used library services. </a:t>
            </a:r>
          </a:p>
          <a:p>
            <a:pPr marL="457200" indent="-457200">
              <a:buFont typeface="+mj-lt"/>
              <a:buAutoNum type="arabicPeriod"/>
            </a:pPr>
            <a:r>
              <a:rPr lang="en-CA" dirty="0"/>
              <a:t>I know how to evaluate a source (is it reliable, of good quality?). </a:t>
            </a:r>
          </a:p>
          <a:p>
            <a:pPr marL="457200" indent="-457200">
              <a:buFont typeface="+mj-lt"/>
              <a:buAutoNum type="arabicPeriod"/>
            </a:pPr>
            <a:r>
              <a:rPr lang="en-CA" dirty="0"/>
              <a:t>When I search for articles, I often find what I’m looking for. </a:t>
            </a:r>
          </a:p>
          <a:p>
            <a:pPr marL="457200" indent="-457200">
              <a:buFont typeface="+mj-lt"/>
              <a:buAutoNum type="arabicPeriod"/>
            </a:pPr>
            <a:r>
              <a:rPr lang="en-CA" dirty="0"/>
              <a:t>I prefer to use Google / Scholar to find scholarly articles.</a:t>
            </a:r>
          </a:p>
          <a:p>
            <a:pPr marL="457200" indent="-457200">
              <a:buFont typeface="+mj-lt"/>
              <a:buAutoNum type="arabicPeriod"/>
            </a:pPr>
            <a:r>
              <a:rPr lang="en-CA" dirty="0"/>
              <a:t>I have attended a library workshop before.</a:t>
            </a:r>
          </a:p>
          <a:p>
            <a:pPr marL="457200" indent="-457200">
              <a:buFont typeface="+mj-lt"/>
              <a:buAutoNum type="arabicPeriod"/>
            </a:pPr>
            <a:r>
              <a:rPr lang="en-CA" dirty="0"/>
              <a:t>I’ve met with a librarian to find relevant sources for an assignment.</a:t>
            </a:r>
          </a:p>
        </p:txBody>
      </p:sp>
      <p:sp>
        <p:nvSpPr>
          <p:cNvPr id="6" name="TextBox 5">
            <a:extLst>
              <a:ext uri="{FF2B5EF4-FFF2-40B4-BE49-F238E27FC236}">
                <a16:creationId xmlns:a16="http://schemas.microsoft.com/office/drawing/2014/main" id="{A274C54B-4386-3F91-9FA3-C0092D40217D}"/>
              </a:ext>
            </a:extLst>
          </p:cNvPr>
          <p:cNvSpPr txBox="1"/>
          <p:nvPr/>
        </p:nvSpPr>
        <p:spPr>
          <a:xfrm>
            <a:off x="6974405" y="1259089"/>
            <a:ext cx="4107512" cy="3785652"/>
          </a:xfrm>
          <a:prstGeom prst="rect">
            <a:avLst/>
          </a:prstGeom>
          <a:noFill/>
        </p:spPr>
        <p:txBody>
          <a:bodyPr wrap="square" rtlCol="0">
            <a:spAutoFit/>
          </a:bodyPr>
          <a:lstStyle/>
          <a:p>
            <a:pPr marL="342900" indent="-342900">
              <a:buFont typeface="+mj-lt"/>
              <a:buAutoNum type="arabicPeriod"/>
            </a:pPr>
            <a:r>
              <a:rPr lang="en-CA" sz="2000" dirty="0"/>
              <a:t>Move your fingers</a:t>
            </a:r>
          </a:p>
          <a:p>
            <a:pPr marL="342900" indent="-342900">
              <a:buFont typeface="+mj-lt"/>
              <a:buAutoNum type="arabicPeriod"/>
            </a:pPr>
            <a:endParaRPr lang="en-CA" sz="2000" dirty="0"/>
          </a:p>
          <a:p>
            <a:pPr marL="342900" indent="-342900">
              <a:buFont typeface="+mj-lt"/>
              <a:buAutoNum type="arabicPeriod"/>
            </a:pPr>
            <a:r>
              <a:rPr lang="en-CA" sz="2000" dirty="0"/>
              <a:t>Touch your head</a:t>
            </a:r>
          </a:p>
          <a:p>
            <a:pPr marL="342900" indent="-342900">
              <a:buFont typeface="+mj-lt"/>
              <a:buAutoNum type="arabicPeriod"/>
            </a:pPr>
            <a:endParaRPr lang="en-CA" sz="2000" dirty="0"/>
          </a:p>
          <a:p>
            <a:pPr marL="342900" indent="-342900">
              <a:buFont typeface="+mj-lt"/>
              <a:buAutoNum type="arabicPeriod"/>
            </a:pPr>
            <a:r>
              <a:rPr lang="en-CA" sz="2000" dirty="0"/>
              <a:t>Play air piano</a:t>
            </a:r>
          </a:p>
          <a:p>
            <a:pPr marL="342900" indent="-342900">
              <a:buFont typeface="+mj-lt"/>
              <a:buAutoNum type="arabicPeriod"/>
            </a:pPr>
            <a:endParaRPr lang="en-CA" sz="2000" dirty="0"/>
          </a:p>
          <a:p>
            <a:pPr marL="342900" indent="-342900">
              <a:buFont typeface="+mj-lt"/>
              <a:buAutoNum type="arabicPeriod"/>
            </a:pPr>
            <a:r>
              <a:rPr lang="en-CA" sz="2000" dirty="0"/>
              <a:t>Wave</a:t>
            </a:r>
          </a:p>
          <a:p>
            <a:pPr marL="342900" indent="-342900">
              <a:buFont typeface="+mj-lt"/>
              <a:buAutoNum type="arabicPeriod"/>
            </a:pPr>
            <a:endParaRPr lang="en-CA" sz="2000" dirty="0"/>
          </a:p>
          <a:p>
            <a:pPr marL="342900" indent="-342900">
              <a:buFont typeface="+mj-lt"/>
              <a:buAutoNum type="arabicPeriod"/>
            </a:pPr>
            <a:r>
              <a:rPr lang="en-CA" sz="2000" dirty="0"/>
              <a:t>Take a bow</a:t>
            </a:r>
          </a:p>
          <a:p>
            <a:pPr marL="342900" indent="-342900">
              <a:buFont typeface="+mj-lt"/>
              <a:buAutoNum type="arabicPeriod"/>
            </a:pPr>
            <a:endParaRPr lang="en-CA" sz="2000" dirty="0"/>
          </a:p>
          <a:p>
            <a:pPr marL="342900" indent="-342900">
              <a:buFont typeface="+mj-lt"/>
              <a:buAutoNum type="arabicPeriod"/>
            </a:pPr>
            <a:endParaRPr lang="en-CA" sz="2000" dirty="0"/>
          </a:p>
          <a:p>
            <a:pPr marL="342900" indent="-342900">
              <a:buFont typeface="+mj-lt"/>
              <a:buAutoNum type="arabicPeriod"/>
            </a:pPr>
            <a:r>
              <a:rPr lang="en-CA" sz="2000" dirty="0"/>
              <a:t>Clap your hands</a:t>
            </a:r>
          </a:p>
        </p:txBody>
      </p:sp>
      <p:sp>
        <p:nvSpPr>
          <p:cNvPr id="7" name="TextBox 6">
            <a:extLst>
              <a:ext uri="{FF2B5EF4-FFF2-40B4-BE49-F238E27FC236}">
                <a16:creationId xmlns:a16="http://schemas.microsoft.com/office/drawing/2014/main" id="{75127CBD-9ED7-B6F0-77AF-174088BC840D}"/>
              </a:ext>
            </a:extLst>
          </p:cNvPr>
          <p:cNvSpPr txBox="1"/>
          <p:nvPr/>
        </p:nvSpPr>
        <p:spPr>
          <a:xfrm>
            <a:off x="400175" y="6102626"/>
            <a:ext cx="11655989" cy="646331"/>
          </a:xfrm>
          <a:prstGeom prst="rect">
            <a:avLst/>
          </a:prstGeom>
          <a:noFill/>
        </p:spPr>
        <p:txBody>
          <a:bodyPr wrap="square" rtlCol="0">
            <a:spAutoFit/>
          </a:bodyPr>
          <a:lstStyle/>
          <a:p>
            <a:r>
              <a:rPr lang="fr-CA" dirty="0"/>
              <a:t>This </a:t>
            </a:r>
            <a:r>
              <a:rPr lang="fr-CA" dirty="0" err="1"/>
              <a:t>activity</a:t>
            </a:r>
            <a:r>
              <a:rPr lang="fr-CA" dirty="0"/>
              <a:t> </a:t>
            </a:r>
            <a:r>
              <a:rPr lang="fr-CA" dirty="0" err="1"/>
              <a:t>was</a:t>
            </a:r>
            <a:r>
              <a:rPr lang="fr-CA" dirty="0"/>
              <a:t> </a:t>
            </a:r>
            <a:r>
              <a:rPr lang="fr-CA" dirty="0" err="1"/>
              <a:t>created</a:t>
            </a:r>
            <a:r>
              <a:rPr lang="fr-CA" dirty="0"/>
              <a:t> by </a:t>
            </a:r>
            <a:r>
              <a:rPr lang="fr-CA" dirty="0" err="1"/>
              <a:t>K-Lee</a:t>
            </a:r>
            <a:r>
              <a:rPr lang="fr-CA" dirty="0"/>
              <a:t> Fraser, </a:t>
            </a:r>
            <a:r>
              <a:rPr lang="en-CA" dirty="0"/>
              <a:t>University of Toronto Scarborough, </a:t>
            </a:r>
            <a:r>
              <a:rPr lang="en-CA" i="1" dirty="0"/>
              <a:t>K-Lee's Remixed Information Literacy Games</a:t>
            </a:r>
            <a:r>
              <a:rPr lang="fr-CA" dirty="0"/>
              <a:t>. (</a:t>
            </a:r>
            <a:r>
              <a:rPr lang="fr-CA" dirty="0" err="1"/>
              <a:t>unpublished</a:t>
            </a:r>
            <a:r>
              <a:rPr lang="fr-CA" dirty="0"/>
              <a:t>)</a:t>
            </a:r>
            <a:endParaRPr lang="en-CA"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Ink 4">
                <a:extLst>
                  <a:ext uri="{FF2B5EF4-FFF2-40B4-BE49-F238E27FC236}">
                    <a16:creationId xmlns:a16="http://schemas.microsoft.com/office/drawing/2014/main" id="{C6FF0C34-E4E8-393F-5DBE-493C7790E801}"/>
                  </a:ext>
                </a:extLst>
              </p14:cNvPr>
              <p14:cNvContentPartPr/>
              <p14:nvPr/>
            </p14:nvContentPartPr>
            <p14:xfrm>
              <a:off x="460603" y="1148738"/>
              <a:ext cx="5151240" cy="720"/>
            </p14:xfrm>
          </p:contentPart>
        </mc:Choice>
        <mc:Fallback xmlns="">
          <p:pic>
            <p:nvPicPr>
              <p:cNvPr id="5" name="Ink 4">
                <a:extLst>
                  <a:ext uri="{FF2B5EF4-FFF2-40B4-BE49-F238E27FC236}">
                    <a16:creationId xmlns:a16="http://schemas.microsoft.com/office/drawing/2014/main" id="{C6FF0C34-E4E8-393F-5DBE-493C7790E801}"/>
                  </a:ext>
                </a:extLst>
              </p:cNvPr>
              <p:cNvPicPr/>
              <p:nvPr/>
            </p:nvPicPr>
            <p:blipFill>
              <a:blip r:embed="rId3"/>
              <a:stretch>
                <a:fillRect/>
              </a:stretch>
            </p:blipFill>
            <p:spPr>
              <a:xfrm>
                <a:off x="442603" y="1112738"/>
                <a:ext cx="5186880" cy="72000"/>
              </a:xfrm>
              <a:prstGeom prst="rect">
                <a:avLst/>
              </a:prstGeom>
            </p:spPr>
          </p:pic>
        </mc:Fallback>
      </mc:AlternateContent>
    </p:spTree>
    <p:extLst>
      <p:ext uri="{BB962C8B-B14F-4D97-AF65-F5344CB8AC3E}">
        <p14:creationId xmlns:p14="http://schemas.microsoft.com/office/powerpoint/2010/main" val="46018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4C318A9-E7A8-0BEB-9EB5-807A458F660D}"/>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Ask a Librarian</a:t>
            </a:r>
          </a:p>
        </p:txBody>
      </p:sp>
      <p:sp>
        <p:nvSpPr>
          <p:cNvPr id="3" name="Text Placeholder 2">
            <a:extLst>
              <a:ext uri="{FF2B5EF4-FFF2-40B4-BE49-F238E27FC236}">
                <a16:creationId xmlns:a16="http://schemas.microsoft.com/office/drawing/2014/main" id="{56D14938-1907-D8E3-A768-6DA1A941427D}"/>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3409909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A367A-D820-089C-F9DE-6252A3B2DFB3}"/>
              </a:ext>
            </a:extLst>
          </p:cNvPr>
          <p:cNvSpPr>
            <a:spLocks noGrp="1"/>
          </p:cNvSpPr>
          <p:nvPr>
            <p:ph type="title"/>
          </p:nvPr>
        </p:nvSpPr>
        <p:spPr>
          <a:xfrm>
            <a:off x="274899" y="4472301"/>
            <a:ext cx="11642202" cy="923276"/>
          </a:xfrm>
        </p:spPr>
        <p:txBody>
          <a:bodyPr vert="horz" lIns="91440" tIns="45720" rIns="91440" bIns="45720" rtlCol="0" anchor="b">
            <a:normAutofit/>
          </a:bodyPr>
          <a:lstStyle/>
          <a:p>
            <a:pPr algn="ctr"/>
            <a:r>
              <a:rPr lang="en-US" sz="4800" dirty="0"/>
              <a:t>https://library.concordia.ca/help/questions/</a:t>
            </a:r>
          </a:p>
        </p:txBody>
      </p:sp>
      <p:sp>
        <p:nvSpPr>
          <p:cNvPr id="6" name="TextBox 5">
            <a:extLst>
              <a:ext uri="{FF2B5EF4-FFF2-40B4-BE49-F238E27FC236}">
                <a16:creationId xmlns:a16="http://schemas.microsoft.com/office/drawing/2014/main" id="{8F7D2956-6B30-9A9C-2D21-6295C5E83220}"/>
              </a:ext>
            </a:extLst>
          </p:cNvPr>
          <p:cNvSpPr txBox="1"/>
          <p:nvPr/>
        </p:nvSpPr>
        <p:spPr>
          <a:xfrm>
            <a:off x="841248" y="5603631"/>
            <a:ext cx="10506456" cy="514030"/>
          </a:xfrm>
          <a:prstGeom prst="rect">
            <a:avLst/>
          </a:prstGeom>
        </p:spPr>
        <p:txBody>
          <a:bodyPr vert="horz" lIns="91440" tIns="45720" rIns="91440" bIns="45720" rtlCol="0">
            <a:normAutofit/>
          </a:bodyPr>
          <a:lstStyle/>
          <a:p>
            <a:pPr algn="ctr">
              <a:lnSpc>
                <a:spcPct val="90000"/>
              </a:lnSpc>
              <a:spcBef>
                <a:spcPts val="1000"/>
              </a:spcBef>
            </a:pPr>
            <a:r>
              <a:rPr lang="en-US" sz="2400" dirty="0"/>
              <a:t>Ask Us desk, chat, email or phone</a:t>
            </a:r>
          </a:p>
        </p:txBody>
      </p:sp>
      <p:pic>
        <p:nvPicPr>
          <p:cNvPr id="8" name="Picture 7">
            <a:extLst>
              <a:ext uri="{FF2B5EF4-FFF2-40B4-BE49-F238E27FC236}">
                <a16:creationId xmlns:a16="http://schemas.microsoft.com/office/drawing/2014/main" id="{B7B3D06A-E3F7-4308-5720-FC17C5F1AAF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0290" y="298045"/>
            <a:ext cx="3264692" cy="3264692"/>
          </a:xfrm>
          <a:prstGeom prst="rect">
            <a:avLst/>
          </a:prstGeom>
        </p:spPr>
      </p:pic>
      <p:pic>
        <p:nvPicPr>
          <p:cNvPr id="10" name="Picture 9">
            <a:extLst>
              <a:ext uri="{FF2B5EF4-FFF2-40B4-BE49-F238E27FC236}">
                <a16:creationId xmlns:a16="http://schemas.microsoft.com/office/drawing/2014/main" id="{CE8CBDB2-3724-AD63-E551-26B6E78D6C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89755" y="618950"/>
            <a:ext cx="2825496" cy="2825496"/>
          </a:xfrm>
          <a:prstGeom prst="rect">
            <a:avLst/>
          </a:prstGeom>
        </p:spPr>
      </p:pic>
      <p:pic>
        <p:nvPicPr>
          <p:cNvPr id="12" name="Picture 11">
            <a:extLst>
              <a:ext uri="{FF2B5EF4-FFF2-40B4-BE49-F238E27FC236}">
                <a16:creationId xmlns:a16="http://schemas.microsoft.com/office/drawing/2014/main" id="{2AB2A05D-9FDE-0AEE-C1BC-7329EC29DC6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82984" y="618950"/>
            <a:ext cx="2825496" cy="2825496"/>
          </a:xfrm>
          <a:prstGeom prst="rect">
            <a:avLst/>
          </a:prstGeom>
        </p:spPr>
      </p:pic>
      <p:pic>
        <p:nvPicPr>
          <p:cNvPr id="14" name="Picture 13">
            <a:extLst>
              <a:ext uri="{FF2B5EF4-FFF2-40B4-BE49-F238E27FC236}">
                <a16:creationId xmlns:a16="http://schemas.microsoft.com/office/drawing/2014/main" id="{C6435575-1816-C10A-3FD9-3A079A48E26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176214" y="618950"/>
            <a:ext cx="2825496" cy="2825496"/>
          </a:xfrm>
          <a:prstGeom prst="rect">
            <a:avLst/>
          </a:prstGeom>
        </p:spPr>
      </p:pic>
      <p:pic>
        <p:nvPicPr>
          <p:cNvPr id="16" name="Picture 15">
            <a:extLst>
              <a:ext uri="{FF2B5EF4-FFF2-40B4-BE49-F238E27FC236}">
                <a16:creationId xmlns:a16="http://schemas.microsoft.com/office/drawing/2014/main" id="{0F199D40-5D67-41A7-72EA-4312C745A5A8}"/>
              </a:ext>
            </a:extLst>
          </p:cNvPr>
          <p:cNvPicPr>
            <a:picLocks noChangeAspect="1"/>
          </p:cNvPicPr>
          <p:nvPr/>
        </p:nvPicPr>
        <p:blipFill>
          <a:blip r:embed="rId6"/>
          <a:stretch>
            <a:fillRect/>
          </a:stretch>
        </p:blipFill>
        <p:spPr>
          <a:xfrm>
            <a:off x="3691692" y="3875370"/>
            <a:ext cx="5200917" cy="596931"/>
          </a:xfrm>
          <a:prstGeom prst="rect">
            <a:avLst/>
          </a:prstGeom>
        </p:spPr>
      </p:pic>
    </p:spTree>
    <p:extLst>
      <p:ext uri="{BB962C8B-B14F-4D97-AF65-F5344CB8AC3E}">
        <p14:creationId xmlns:p14="http://schemas.microsoft.com/office/powerpoint/2010/main" val="3372210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6668" cy="4570886"/>
            <a:chOff x="0" y="0"/>
            <a:chExt cx="12196668" cy="4570886"/>
          </a:xfrm>
        </p:grpSpPr>
        <p:sp>
          <p:nvSpPr>
            <p:cNvPr id="11" name="Rectangle 10">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le 1">
            <a:extLst>
              <a:ext uri="{FF2B5EF4-FFF2-40B4-BE49-F238E27FC236}">
                <a16:creationId xmlns:a16="http://schemas.microsoft.com/office/drawing/2014/main" id="{C8CF1FF2-3590-3893-C6EA-BD3B824C2A8E}"/>
              </a:ext>
            </a:extLst>
          </p:cNvPr>
          <p:cNvSpPr>
            <a:spLocks noGrp="1"/>
          </p:cNvSpPr>
          <p:nvPr>
            <p:ph type="title"/>
          </p:nvPr>
        </p:nvSpPr>
        <p:spPr>
          <a:xfrm>
            <a:off x="2157979" y="947952"/>
            <a:ext cx="8017652" cy="2690413"/>
          </a:xfrm>
        </p:spPr>
        <p:txBody>
          <a:bodyPr vert="horz" lIns="91440" tIns="45720" rIns="91440" bIns="45720" rtlCol="0" anchor="t">
            <a:normAutofit fontScale="90000"/>
          </a:bodyPr>
          <a:lstStyle/>
          <a:p>
            <a:pPr algn="ctr"/>
            <a:r>
              <a:rPr lang="en-US" sz="5400" kern="1200" dirty="0">
                <a:solidFill>
                  <a:srgbClr val="FFFFFF"/>
                </a:solidFill>
                <a:latin typeface="+mj-lt"/>
                <a:ea typeface="+mj-ea"/>
                <a:cs typeface="+mj-cs"/>
              </a:rPr>
              <a:t>Thank you for your participation! </a:t>
            </a:r>
            <a:br>
              <a:rPr lang="en-US" sz="5400" kern="1200" dirty="0">
                <a:solidFill>
                  <a:srgbClr val="FFFFFF"/>
                </a:solidFill>
                <a:latin typeface="+mj-lt"/>
                <a:ea typeface="+mj-ea"/>
                <a:cs typeface="+mj-cs"/>
              </a:rPr>
            </a:br>
            <a:br>
              <a:rPr lang="en-US" sz="5400" kern="1200" dirty="0">
                <a:solidFill>
                  <a:srgbClr val="FFFFFF"/>
                </a:solidFill>
                <a:latin typeface="+mj-lt"/>
                <a:ea typeface="+mj-ea"/>
                <a:cs typeface="+mj-cs"/>
              </a:rPr>
            </a:br>
            <a:r>
              <a:rPr lang="en-US" sz="5400" kern="1200" dirty="0">
                <a:solidFill>
                  <a:srgbClr val="FFFFFF"/>
                </a:solidFill>
                <a:latin typeface="+mj-lt"/>
                <a:ea typeface="+mj-ea"/>
                <a:cs typeface="+mj-cs"/>
              </a:rPr>
              <a:t>Questions? </a:t>
            </a:r>
          </a:p>
        </p:txBody>
      </p:sp>
      <p:sp>
        <p:nvSpPr>
          <p:cNvPr id="3" name="Text Placeholder 2">
            <a:extLst>
              <a:ext uri="{FF2B5EF4-FFF2-40B4-BE49-F238E27FC236}">
                <a16:creationId xmlns:a16="http://schemas.microsoft.com/office/drawing/2014/main" id="{77627A70-27DD-E62E-9927-A88AC15FB526}"/>
              </a:ext>
            </a:extLst>
          </p:cNvPr>
          <p:cNvSpPr>
            <a:spLocks noGrp="1"/>
          </p:cNvSpPr>
          <p:nvPr>
            <p:ph type="body" idx="1"/>
          </p:nvPr>
        </p:nvSpPr>
        <p:spPr>
          <a:xfrm>
            <a:off x="1126348" y="5099566"/>
            <a:ext cx="6481746" cy="1199733"/>
          </a:xfrm>
        </p:spPr>
        <p:txBody>
          <a:bodyPr vert="horz" lIns="91440" tIns="45720" rIns="91440" bIns="45720" rtlCol="0" anchor="ctr">
            <a:normAutofit/>
          </a:bodyPr>
          <a:lstStyle/>
          <a:p>
            <a:r>
              <a:rPr lang="en-US" sz="2000" kern="1200" dirty="0">
                <a:solidFill>
                  <a:schemeClr val="tx1"/>
                </a:solidFill>
                <a:latin typeface="+mn-lt"/>
                <a:ea typeface="+mn-ea"/>
                <a:cs typeface="+mn-cs"/>
              </a:rPr>
              <a:t>Éthel Gamache</a:t>
            </a:r>
          </a:p>
          <a:p>
            <a:r>
              <a:rPr lang="en-US" sz="2000" kern="1200" dirty="0">
                <a:solidFill>
                  <a:schemeClr val="tx1"/>
                </a:solidFill>
                <a:latin typeface="+mn-lt"/>
                <a:ea typeface="+mn-ea"/>
                <a:cs typeface="+mn-cs"/>
              </a:rPr>
              <a:t>ethel.gamache@concordia.ca</a:t>
            </a:r>
          </a:p>
          <a:p>
            <a:endParaRPr lang="en-US" sz="2000" kern="1200" dirty="0">
              <a:solidFill>
                <a:schemeClr val="tx1"/>
              </a:solidFill>
              <a:latin typeface="+mn-lt"/>
              <a:ea typeface="+mn-ea"/>
              <a:cs typeface="+mn-cs"/>
            </a:endParaRPr>
          </a:p>
        </p:txBody>
      </p:sp>
      <p:pic>
        <p:nvPicPr>
          <p:cNvPr id="7" name="Graphic 6" descr="Envelope">
            <a:extLst>
              <a:ext uri="{FF2B5EF4-FFF2-40B4-BE49-F238E27FC236}">
                <a16:creationId xmlns:a16="http://schemas.microsoft.com/office/drawing/2014/main" id="{2080E83C-C0C9-B8C3-C3A1-417EC05436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15646" y="5061057"/>
            <a:ext cx="1199733" cy="1199733"/>
          </a:xfrm>
          <a:prstGeom prst="rect">
            <a:avLst/>
          </a:prstGeom>
        </p:spPr>
      </p:pic>
    </p:spTree>
    <p:extLst>
      <p:ext uri="{BB962C8B-B14F-4D97-AF65-F5344CB8AC3E}">
        <p14:creationId xmlns:p14="http://schemas.microsoft.com/office/powerpoint/2010/main" val="550837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76">
          <a:extLst>
            <a:ext uri="{FF2B5EF4-FFF2-40B4-BE49-F238E27FC236}">
              <a16:creationId xmlns:a16="http://schemas.microsoft.com/office/drawing/2014/main" id="{240A21FD-4F95-098A-E39C-A158B2CA46D5}"/>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5BF4DF2C-F028-4921-9C23-41303F650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81" name="Google Shape;381;p6">
            <a:extLst>
              <a:ext uri="{FF2B5EF4-FFF2-40B4-BE49-F238E27FC236}">
                <a16:creationId xmlns:a16="http://schemas.microsoft.com/office/drawing/2014/main" id="{94DD5BFD-3B53-F40F-A794-70DD69401E74}"/>
              </a:ext>
            </a:extLst>
          </p:cNvPr>
          <p:cNvSpPr txBox="1">
            <a:spLocks noGrp="1"/>
          </p:cNvSpPr>
          <p:nvPr>
            <p:ph type="title"/>
          </p:nvPr>
        </p:nvSpPr>
        <p:spPr>
          <a:xfrm>
            <a:off x="517452" y="1926492"/>
            <a:ext cx="4412419" cy="3626217"/>
          </a:xfrm>
          <a:prstGeom prst="rect">
            <a:avLst/>
          </a:prstGeom>
        </p:spPr>
        <p:txBody>
          <a:bodyPr spcFirstLastPara="1" vert="horz" lIns="91440" tIns="45720" rIns="91440" bIns="45720" rtlCol="0" anchor="t" anchorCtr="0">
            <a:normAutofit/>
          </a:bodyPr>
          <a:lstStyle/>
          <a:p>
            <a:pPr marL="0" lvl="0" indent="0" algn="r">
              <a:spcAft>
                <a:spcPts val="0"/>
              </a:spcAft>
              <a:buClr>
                <a:schemeClr val="accent1"/>
              </a:buClr>
              <a:buSzPts val="3200"/>
            </a:pPr>
            <a:r>
              <a:rPr lang="en-US" sz="5000" kern="1200" dirty="0">
                <a:solidFill>
                  <a:srgbClr val="FFFFFF"/>
                </a:solidFill>
                <a:latin typeface="+mj-lt"/>
                <a:ea typeface="+mj-ea"/>
                <a:cs typeface="+mj-cs"/>
              </a:rPr>
              <a:t>The Library is here to help with all your research needs! </a:t>
            </a:r>
          </a:p>
        </p:txBody>
      </p:sp>
      <p:cxnSp>
        <p:nvCxnSpPr>
          <p:cNvPr id="2059" name="Straight Connector 2058">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2050" name="Picture 2" descr="image">
            <a:extLst>
              <a:ext uri="{FF2B5EF4-FFF2-40B4-BE49-F238E27FC236}">
                <a16:creationId xmlns:a16="http://schemas.microsoft.com/office/drawing/2014/main" id="{79A6E24A-8998-40FE-992D-0D757F591E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47901" y="2078967"/>
            <a:ext cx="5664133" cy="2492218"/>
          </a:xfrm>
          <a:prstGeom prst="rect">
            <a:avLst/>
          </a:prstGeom>
          <a:noFill/>
          <a:extLst>
            <a:ext uri="{909E8E84-426E-40DD-AFC4-6F175D3DCCD1}">
              <a14:hiddenFill xmlns:a14="http://schemas.microsoft.com/office/drawing/2010/main">
                <a:solidFill>
                  <a:srgbClr val="FFFFFF"/>
                </a:solidFill>
              </a14:hiddenFill>
            </a:ext>
          </a:extLst>
        </p:spPr>
      </p:pic>
      <p:grpSp>
        <p:nvGrpSpPr>
          <p:cNvPr id="2061" name="Group 2060">
            <a:extLst>
              <a:ext uri="{FF2B5EF4-FFF2-40B4-BE49-F238E27FC236}">
                <a16:creationId xmlns:a16="http://schemas.microsoft.com/office/drawing/2014/main" id="{892B7B61-D701-474B-AE8F-EA238B550A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12034" y="1267063"/>
            <a:ext cx="368480" cy="519967"/>
            <a:chOff x="11512034" y="1267063"/>
            <a:chExt cx="368480" cy="519967"/>
          </a:xfrm>
          <a:solidFill>
            <a:srgbClr val="FFFFFF"/>
          </a:solidFill>
        </p:grpSpPr>
        <p:sp>
          <p:nvSpPr>
            <p:cNvPr id="2062"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grpFill/>
            <a:ln w="603" cap="flat">
              <a:noFill/>
              <a:prstDash val="solid"/>
              <a:miter/>
            </a:ln>
          </p:spPr>
          <p:txBody>
            <a:bodyPr rtlCol="0" anchor="ctr"/>
            <a:lstStyle/>
            <a:p>
              <a:endParaRPr lang="en-US">
                <a:solidFill>
                  <a:srgbClr val="FFFFFF"/>
                </a:solidFill>
              </a:endParaRPr>
            </a:p>
          </p:txBody>
        </p:sp>
        <p:sp>
          <p:nvSpPr>
            <p:cNvPr id="2063"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spTree>
    <p:custDataLst>
      <p:tags r:id="rId1"/>
    </p:custDataLst>
    <p:extLst>
      <p:ext uri="{BB962C8B-B14F-4D97-AF65-F5344CB8AC3E}">
        <p14:creationId xmlns:p14="http://schemas.microsoft.com/office/powerpoint/2010/main" val="318241553"/>
      </p:ext>
    </p:extLst>
  </p:cSld>
  <p:clrMapOvr>
    <a:masterClrMapping/>
  </p:clrMapOvr>
  <mc:AlternateContent xmlns:mc="http://schemas.openxmlformats.org/markup-compatibility/2006" xmlns:p14="http://schemas.microsoft.com/office/powerpoint/2010/main">
    <mc:Choice Requires="p14">
      <p:transition spd="med" p14:dur="700" advTm="18687">
        <p:fade/>
      </p:transition>
    </mc:Choice>
    <mc:Fallback xmlns="">
      <p:transition spd="med" advTm="18687">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79B0CF2-E156-CBD7-6CBF-3B938E27D3A7}"/>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Library spaces and services</a:t>
            </a:r>
            <a:br>
              <a:rPr lang="en-US" sz="8000" kern="1200">
                <a:solidFill>
                  <a:srgbClr val="FFFFFF"/>
                </a:solidFill>
                <a:latin typeface="+mj-lt"/>
                <a:ea typeface="+mj-ea"/>
                <a:cs typeface="+mj-cs"/>
              </a:rPr>
            </a:br>
            <a:endParaRPr lang="en-US" sz="8000" kern="120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4C399E05-CF33-6F55-D369-3631C26BC02E}"/>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281413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0">
          <a:extLst>
            <a:ext uri="{FF2B5EF4-FFF2-40B4-BE49-F238E27FC236}">
              <a16:creationId xmlns:a16="http://schemas.microsoft.com/office/drawing/2014/main" id="{DBFD1977-ECC8-1588-7193-5BFF2944DCFB}"/>
            </a:ext>
          </a:extLst>
        </p:cNvPr>
        <p:cNvGrpSpPr/>
        <p:nvPr/>
      </p:nvGrpSpPr>
      <p:grpSpPr>
        <a:xfrm>
          <a:off x="0" y="0"/>
          <a:ext cx="0" cy="0"/>
          <a:chOff x="0" y="0"/>
          <a:chExt cx="0" cy="0"/>
        </a:xfrm>
      </p:grpSpPr>
      <p:sp>
        <p:nvSpPr>
          <p:cNvPr id="363" name="Google Shape;363;g95b1459f6d_1_0">
            <a:extLst>
              <a:ext uri="{FF2B5EF4-FFF2-40B4-BE49-F238E27FC236}">
                <a16:creationId xmlns:a16="http://schemas.microsoft.com/office/drawing/2014/main" id="{57A2F06A-3AE3-B1F5-F5EC-1F32EB667E7D}"/>
              </a:ext>
            </a:extLst>
          </p:cNvPr>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accent1"/>
              </a:buClr>
              <a:buSzPts val="3200"/>
              <a:buFont typeface="Gill Sans"/>
              <a:buNone/>
            </a:pPr>
            <a:r>
              <a:rPr lang="en-CA" dirty="0"/>
              <a:t>Library Spaces</a:t>
            </a:r>
            <a:endParaRPr dirty="0"/>
          </a:p>
        </p:txBody>
      </p:sp>
      <p:sp>
        <p:nvSpPr>
          <p:cNvPr id="2" name="Content Placeholder 1">
            <a:extLst>
              <a:ext uri="{FF2B5EF4-FFF2-40B4-BE49-F238E27FC236}">
                <a16:creationId xmlns:a16="http://schemas.microsoft.com/office/drawing/2014/main" id="{83509A20-21CB-D490-D432-D8D69C0DD668}"/>
              </a:ext>
            </a:extLst>
          </p:cNvPr>
          <p:cNvSpPr>
            <a:spLocks noGrp="1"/>
          </p:cNvSpPr>
          <p:nvPr>
            <p:ph idx="1"/>
          </p:nvPr>
        </p:nvSpPr>
        <p:spPr>
          <a:xfrm>
            <a:off x="743198" y="1517425"/>
            <a:ext cx="10363200" cy="4114800"/>
          </a:xfrm>
        </p:spPr>
        <p:txBody>
          <a:bodyPr/>
          <a:lstStyle/>
          <a:p>
            <a:endParaRPr lang="en-US" dirty="0"/>
          </a:p>
        </p:txBody>
      </p:sp>
      <p:pic>
        <p:nvPicPr>
          <p:cNvPr id="369" name="Google Shape;369;g95b1459f6d_1_0" descr="a picture of Webster library study area">
            <a:extLst>
              <a:ext uri="{FF2B5EF4-FFF2-40B4-BE49-F238E27FC236}">
                <a16:creationId xmlns:a16="http://schemas.microsoft.com/office/drawing/2014/main" id="{3F913DE2-88A7-949C-457B-4AD4A9482F52}"/>
              </a:ext>
            </a:extLst>
          </p:cNvPr>
          <p:cNvPicPr preferRelativeResize="0"/>
          <p:nvPr/>
        </p:nvPicPr>
        <p:blipFill rotWithShape="1">
          <a:blip r:embed="rId4">
            <a:alphaModFix/>
          </a:blip>
          <a:srcRect l="16807" r="16813"/>
          <a:stretch/>
        </p:blipFill>
        <p:spPr>
          <a:xfrm>
            <a:off x="2162707" y="1917013"/>
            <a:ext cx="3228600" cy="3242400"/>
          </a:xfrm>
          <a:prstGeom prst="ellipse">
            <a:avLst/>
          </a:prstGeom>
          <a:noFill/>
          <a:ln>
            <a:noFill/>
          </a:ln>
        </p:spPr>
      </p:pic>
      <p:pic>
        <p:nvPicPr>
          <p:cNvPr id="367" name="Google Shape;367;g95b1459f6d_1_0" descr="a picture of stairs in Vanier library">
            <a:extLst>
              <a:ext uri="{FF2B5EF4-FFF2-40B4-BE49-F238E27FC236}">
                <a16:creationId xmlns:a16="http://schemas.microsoft.com/office/drawing/2014/main" id="{B2C9220C-E6D1-9830-17F2-BD0D3C7A9098}"/>
              </a:ext>
            </a:extLst>
          </p:cNvPr>
          <p:cNvPicPr preferRelativeResize="0"/>
          <p:nvPr/>
        </p:nvPicPr>
        <p:blipFill rotWithShape="1">
          <a:blip r:embed="rId5">
            <a:alphaModFix/>
          </a:blip>
          <a:srcRect t="16647" b="16654"/>
          <a:stretch/>
        </p:blipFill>
        <p:spPr>
          <a:xfrm>
            <a:off x="7414439" y="1917007"/>
            <a:ext cx="3251100" cy="3239100"/>
          </a:xfrm>
          <a:prstGeom prst="ellipse">
            <a:avLst/>
          </a:prstGeom>
          <a:noFill/>
          <a:ln>
            <a:noFill/>
          </a:ln>
        </p:spPr>
      </p:pic>
      <p:sp>
        <p:nvSpPr>
          <p:cNvPr id="372" name="Google Shape;372;g95b1459f6d_1_0">
            <a:extLst>
              <a:ext uri="{FF2B5EF4-FFF2-40B4-BE49-F238E27FC236}">
                <a16:creationId xmlns:a16="http://schemas.microsoft.com/office/drawing/2014/main" id="{66900A88-AAA1-F65A-E248-CBC91A0163FF}"/>
              </a:ext>
              <a:ext uri="{C183D7F6-B498-43B3-948B-1728B52AA6E4}">
                <adec:decorative xmlns:adec="http://schemas.microsoft.com/office/drawing/2017/decorative" val="1"/>
              </a:ext>
            </a:extLst>
          </p:cNvPr>
          <p:cNvSpPr/>
          <p:nvPr/>
        </p:nvSpPr>
        <p:spPr>
          <a:xfrm flipH="1">
            <a:off x="2297920" y="5150753"/>
            <a:ext cx="2947500" cy="477900"/>
          </a:xfrm>
          <a:prstGeom prst="roundRect">
            <a:avLst>
              <a:gd name="adj" fmla="val 9714"/>
            </a:avLst>
          </a:prstGeom>
          <a:solidFill>
            <a:srgbClr val="0072A8"/>
          </a:solidFill>
          <a:ln>
            <a:noFill/>
          </a:ln>
          <a:effectLst>
            <a:outerShdw blurRad="152400" dist="76200" dir="5400000" algn="t" rotWithShape="0">
              <a:srgbClr val="000000">
                <a:alpha val="29411"/>
              </a:srgbClr>
            </a:outerShdw>
          </a:effectLst>
        </p:spPr>
        <p:txBody>
          <a:bodyPr spcFirstLastPara="1" wrap="square" lIns="0" tIns="0" rIns="0" bIns="0" anchor="ctr" anchorCtr="0">
            <a:noAutofit/>
          </a:bodyPr>
          <a:lstStyle/>
          <a:p>
            <a:pPr marL="0" marR="0" lvl="0" indent="0" algn="ctr" defTabSz="914400" rtl="0" eaLnBrk="1" fontAlgn="base" latinLnBrk="0" hangingPunct="1">
              <a:lnSpc>
                <a:spcPct val="100000"/>
              </a:lnSpc>
              <a:spcBef>
                <a:spcPts val="0"/>
              </a:spcBef>
              <a:spcAft>
                <a:spcPts val="0"/>
              </a:spcAft>
              <a:buClr>
                <a:srgbClr val="000000"/>
              </a:buClr>
              <a:buSzPts val="2400"/>
              <a:buFont typeface="Arial"/>
              <a:buNone/>
              <a:tabLst/>
              <a:defRPr/>
            </a:pPr>
            <a:r>
              <a:rPr kumimoji="0" lang="en-CA" sz="2400" b="1" i="0" u="none" strike="noStrike" kern="1200" cap="none" spc="0" normalizeH="0" baseline="0" noProof="0">
                <a:ln>
                  <a:noFill/>
                </a:ln>
                <a:solidFill>
                  <a:srgbClr val="E5E5E5"/>
                </a:solidFill>
                <a:effectLst/>
                <a:uLnTx/>
                <a:uFillTx/>
                <a:latin typeface="Gill Sans"/>
                <a:ea typeface="Gill Sans"/>
                <a:cs typeface="Gill Sans"/>
                <a:sym typeface="Gill Sans"/>
              </a:rPr>
              <a:t>Webster</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70" name="Google Shape;370;g95b1459f6d_1_0">
            <a:extLst>
              <a:ext uri="{FF2B5EF4-FFF2-40B4-BE49-F238E27FC236}">
                <a16:creationId xmlns:a16="http://schemas.microsoft.com/office/drawing/2014/main" id="{18B5D6BC-497B-B9A8-063E-5867EAF7CAB1}"/>
              </a:ext>
              <a:ext uri="{C183D7F6-B498-43B3-948B-1728B52AA6E4}">
                <adec:decorative xmlns:adec="http://schemas.microsoft.com/office/drawing/2017/decorative" val="1"/>
              </a:ext>
            </a:extLst>
          </p:cNvPr>
          <p:cNvSpPr/>
          <p:nvPr/>
        </p:nvSpPr>
        <p:spPr>
          <a:xfrm flipH="1">
            <a:off x="7577769" y="5145213"/>
            <a:ext cx="2947500" cy="477900"/>
          </a:xfrm>
          <a:prstGeom prst="roundRect">
            <a:avLst>
              <a:gd name="adj" fmla="val 10053"/>
            </a:avLst>
          </a:prstGeom>
          <a:solidFill>
            <a:srgbClr val="0072A8"/>
          </a:solidFill>
          <a:ln>
            <a:noFill/>
          </a:ln>
          <a:effectLst>
            <a:outerShdw blurRad="152400" dist="76200" dir="5400000" algn="t" rotWithShape="0">
              <a:srgbClr val="000000">
                <a:alpha val="29411"/>
              </a:srgbClr>
            </a:outerShdw>
          </a:effectLst>
        </p:spPr>
        <p:txBody>
          <a:bodyPr spcFirstLastPara="1" wrap="square" lIns="0" tIns="0" rIns="0" bIns="0" anchor="ctr" anchorCtr="0">
            <a:noAutofit/>
          </a:bodyPr>
          <a:lstStyle/>
          <a:p>
            <a:pPr marL="0" marR="0" lvl="0" indent="0" algn="ctr" defTabSz="914400" rtl="0" eaLnBrk="1" fontAlgn="base" latinLnBrk="0" hangingPunct="1">
              <a:lnSpc>
                <a:spcPct val="100000"/>
              </a:lnSpc>
              <a:spcBef>
                <a:spcPts val="0"/>
              </a:spcBef>
              <a:spcAft>
                <a:spcPts val="0"/>
              </a:spcAft>
              <a:buClr>
                <a:srgbClr val="000000"/>
              </a:buClr>
              <a:buSzPts val="2400"/>
              <a:buFont typeface="Arial"/>
              <a:buNone/>
              <a:tabLst/>
              <a:defRPr/>
            </a:pPr>
            <a:r>
              <a:rPr kumimoji="0" lang="en-CA" sz="2400" b="1" i="0" u="none" strike="noStrike" kern="1200" cap="none" spc="0" normalizeH="0" baseline="0" noProof="0">
                <a:ln>
                  <a:noFill/>
                </a:ln>
                <a:solidFill>
                  <a:srgbClr val="E5E5E5"/>
                </a:solidFill>
                <a:effectLst/>
                <a:uLnTx/>
                <a:uFillTx/>
                <a:latin typeface="Gill Sans"/>
                <a:ea typeface="Gill Sans"/>
                <a:cs typeface="Gill Sans"/>
                <a:sym typeface="Gill Sans"/>
              </a:rPr>
              <a:t>Vanier</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pic>
        <p:nvPicPr>
          <p:cNvPr id="4" name="Picture 3">
            <a:extLst>
              <a:ext uri="{FF2B5EF4-FFF2-40B4-BE49-F238E27FC236}">
                <a16:creationId xmlns:a16="http://schemas.microsoft.com/office/drawing/2014/main" id="{A4D944C3-3872-36B0-4C42-78ED7A8915A3}"/>
              </a:ext>
            </a:extLst>
          </p:cNvPr>
          <p:cNvPicPr>
            <a:picLocks noChangeAspect="1"/>
          </p:cNvPicPr>
          <p:nvPr/>
        </p:nvPicPr>
        <p:blipFill>
          <a:blip r:embed="rId6"/>
          <a:stretch>
            <a:fillRect/>
          </a:stretch>
        </p:blipFill>
        <p:spPr>
          <a:xfrm>
            <a:off x="415647" y="3598875"/>
            <a:ext cx="2502167" cy="2813042"/>
          </a:xfrm>
          <a:prstGeom prst="rect">
            <a:avLst/>
          </a:prstGeom>
        </p:spPr>
      </p:pic>
      <p:pic>
        <p:nvPicPr>
          <p:cNvPr id="6" name="Picture 5">
            <a:extLst>
              <a:ext uri="{FF2B5EF4-FFF2-40B4-BE49-F238E27FC236}">
                <a16:creationId xmlns:a16="http://schemas.microsoft.com/office/drawing/2014/main" id="{6166FDBD-4C08-1F2A-86DC-A58FACC09A34}"/>
              </a:ext>
            </a:extLst>
          </p:cNvPr>
          <p:cNvPicPr>
            <a:picLocks noChangeAspect="1"/>
          </p:cNvPicPr>
          <p:nvPr/>
        </p:nvPicPr>
        <p:blipFill>
          <a:blip r:embed="rId7"/>
          <a:stretch>
            <a:fillRect/>
          </a:stretch>
        </p:blipFill>
        <p:spPr>
          <a:xfrm>
            <a:off x="3277211" y="3598875"/>
            <a:ext cx="2703709" cy="2654436"/>
          </a:xfrm>
          <a:prstGeom prst="rect">
            <a:avLst/>
          </a:prstGeom>
        </p:spPr>
      </p:pic>
    </p:spTree>
    <p:custDataLst>
      <p:tags r:id="rId1"/>
    </p:custDataLst>
    <p:extLst>
      <p:ext uri="{BB962C8B-B14F-4D97-AF65-F5344CB8AC3E}">
        <p14:creationId xmlns:p14="http://schemas.microsoft.com/office/powerpoint/2010/main" val="199966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D4887-3E53-757F-7327-877BFB284484}"/>
              </a:ext>
            </a:extLst>
          </p:cNvPr>
          <p:cNvSpPr>
            <a:spLocks noGrp="1"/>
          </p:cNvSpPr>
          <p:nvPr>
            <p:ph type="title"/>
          </p:nvPr>
        </p:nvSpPr>
        <p:spPr>
          <a:xfrm>
            <a:off x="7910285" y="741391"/>
            <a:ext cx="3443514" cy="1616203"/>
          </a:xfrm>
        </p:spPr>
        <p:txBody>
          <a:bodyPr vert="horz" lIns="91440" tIns="45720" rIns="91440" bIns="45720" rtlCol="0" anchor="b">
            <a:normAutofit/>
          </a:bodyPr>
          <a:lstStyle/>
          <a:p>
            <a:r>
              <a:rPr lang="en-US" sz="3200" kern="1200">
                <a:solidFill>
                  <a:schemeClr val="tx1"/>
                </a:solidFill>
                <a:latin typeface="+mj-lt"/>
                <a:ea typeface="+mj-ea"/>
                <a:cs typeface="+mj-cs"/>
              </a:rPr>
              <a:t>Library Website</a:t>
            </a:r>
          </a:p>
        </p:txBody>
      </p:sp>
      <p:pic>
        <p:nvPicPr>
          <p:cNvPr id="5" name="Content Placeholder 4">
            <a:extLst>
              <a:ext uri="{FF2B5EF4-FFF2-40B4-BE49-F238E27FC236}">
                <a16:creationId xmlns:a16="http://schemas.microsoft.com/office/drawing/2014/main" id="{FAF9F5CD-52BC-A83A-C43C-9D4B42E53C77}"/>
              </a:ext>
            </a:extLst>
          </p:cNvPr>
          <p:cNvPicPr>
            <a:picLocks noGrp="1" noChangeAspect="1"/>
          </p:cNvPicPr>
          <p:nvPr>
            <p:ph idx="1"/>
          </p:nvPr>
        </p:nvPicPr>
        <p:blipFill>
          <a:blip r:embed="rId2"/>
          <a:stretch>
            <a:fillRect/>
          </a:stretch>
        </p:blipFill>
        <p:spPr>
          <a:xfrm>
            <a:off x="1308993" y="805657"/>
            <a:ext cx="5405791" cy="5176044"/>
          </a:xfrm>
          <a:prstGeom prst="rect">
            <a:avLst/>
          </a:prstGeom>
        </p:spPr>
      </p:pic>
      <p:sp>
        <p:nvSpPr>
          <p:cNvPr id="7" name="TextBox 6">
            <a:extLst>
              <a:ext uri="{FF2B5EF4-FFF2-40B4-BE49-F238E27FC236}">
                <a16:creationId xmlns:a16="http://schemas.microsoft.com/office/drawing/2014/main" id="{C3A4F18E-908B-72E2-429F-5E716A937E1A}"/>
              </a:ext>
            </a:extLst>
          </p:cNvPr>
          <p:cNvSpPr txBox="1"/>
          <p:nvPr/>
        </p:nvSpPr>
        <p:spPr>
          <a:xfrm>
            <a:off x="7910285" y="2533476"/>
            <a:ext cx="3443514" cy="3447832"/>
          </a:xfrm>
          <a:prstGeom prst="rect">
            <a:avLst/>
          </a:prstGeom>
        </p:spPr>
        <p:txBody>
          <a:bodyPr vert="horz" lIns="91440" tIns="45720" rIns="91440" bIns="45720" rtlCol="0" anchor="t">
            <a:normAutofit/>
          </a:bodyPr>
          <a:lstStyle/>
          <a:p>
            <a:pPr marR="0" lvl="0" indent="-228600" fontAlgn="base">
              <a:lnSpc>
                <a:spcPct val="90000"/>
              </a:lnSpc>
              <a:spcBef>
                <a:spcPts val="1000"/>
              </a:spcBef>
              <a:spcAft>
                <a:spcPct val="0"/>
              </a:spcAft>
              <a:buClrTx/>
              <a:buSzTx/>
              <a:buFont typeface="Arial" panose="020B0604020202020204" pitchFamily="34" charset="0"/>
              <a:buChar char="•"/>
              <a:tabLst/>
              <a:defRPr/>
            </a:pPr>
            <a:r>
              <a:rPr kumimoji="0" lang="en-US" altLang="en-US" sz="2000" b="1" i="0" u="none" strike="noStrike" cap="none" spc="0" normalizeH="0" baseline="0" noProof="0">
                <a:ln>
                  <a:noFill/>
                </a:ln>
                <a:effectLst/>
                <a:uLnTx/>
                <a:uFillTx/>
              </a:rPr>
              <a:t>Library homepage: </a:t>
            </a:r>
            <a:r>
              <a:rPr kumimoji="0" lang="en-US" altLang="en-US" sz="2000" b="1" i="0" u="none" strike="noStrike" cap="none" spc="0" normalizeH="0" baseline="0" noProof="0">
                <a:ln>
                  <a:noFill/>
                </a:ln>
                <a:effectLst/>
                <a:uLnTx/>
                <a:uFillTx/>
                <a:hlinkClick r:id="rId3"/>
              </a:rPr>
              <a:t>library.concordia.ca</a:t>
            </a:r>
            <a:endParaRPr kumimoji="0" lang="en-US" altLang="en-US" sz="2000" b="1" i="0" u="none" strike="noStrike" cap="none" spc="0" normalizeH="0" baseline="0" noProof="0">
              <a:ln>
                <a:noFill/>
              </a:ln>
              <a:effectLst/>
              <a:uLnTx/>
              <a:uFillTx/>
            </a:endParaRPr>
          </a:p>
        </p:txBody>
      </p:sp>
      <p:grpSp>
        <p:nvGrpSpPr>
          <p:cNvPr id="12" name="Group 11">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3" name="Rectangle 12">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1709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6184C-C078-AD92-3ED0-A674C03B24EB}"/>
              </a:ext>
            </a:extLst>
          </p:cNvPr>
          <p:cNvSpPr>
            <a:spLocks noGrp="1"/>
          </p:cNvSpPr>
          <p:nvPr>
            <p:ph type="title"/>
          </p:nvPr>
        </p:nvSpPr>
        <p:spPr>
          <a:xfrm>
            <a:off x="7910285" y="741391"/>
            <a:ext cx="3443514" cy="1616203"/>
          </a:xfrm>
        </p:spPr>
        <p:txBody>
          <a:bodyPr vert="horz" lIns="91440" tIns="45720" rIns="91440" bIns="45720" rtlCol="0" anchor="b">
            <a:normAutofit/>
          </a:bodyPr>
          <a:lstStyle/>
          <a:p>
            <a:r>
              <a:rPr lang="en-US" sz="3200" kern="1200">
                <a:solidFill>
                  <a:schemeClr val="tx1"/>
                </a:solidFill>
                <a:latin typeface="+mj-lt"/>
                <a:ea typeface="+mj-ea"/>
                <a:cs typeface="+mj-cs"/>
              </a:rPr>
              <a:t>Research guide </a:t>
            </a:r>
          </a:p>
        </p:txBody>
      </p:sp>
      <p:pic>
        <p:nvPicPr>
          <p:cNvPr id="5" name="Content Placeholder 4">
            <a:extLst>
              <a:ext uri="{FF2B5EF4-FFF2-40B4-BE49-F238E27FC236}">
                <a16:creationId xmlns:a16="http://schemas.microsoft.com/office/drawing/2014/main" id="{959ACEDE-6D95-AF1B-8C2F-2233E894D631}"/>
              </a:ext>
            </a:extLst>
          </p:cNvPr>
          <p:cNvPicPr>
            <a:picLocks noGrp="1" noChangeAspect="1"/>
          </p:cNvPicPr>
          <p:nvPr>
            <p:ph idx="1"/>
          </p:nvPr>
        </p:nvPicPr>
        <p:blipFill>
          <a:blip r:embed="rId2"/>
          <a:stretch>
            <a:fillRect/>
          </a:stretch>
        </p:blipFill>
        <p:spPr>
          <a:xfrm>
            <a:off x="1117600" y="679938"/>
            <a:ext cx="5259754" cy="5564554"/>
          </a:xfrm>
          <a:prstGeom prst="rect">
            <a:avLst/>
          </a:prstGeom>
        </p:spPr>
      </p:pic>
      <p:sp>
        <p:nvSpPr>
          <p:cNvPr id="6" name="TextBox 5">
            <a:extLst>
              <a:ext uri="{FF2B5EF4-FFF2-40B4-BE49-F238E27FC236}">
                <a16:creationId xmlns:a16="http://schemas.microsoft.com/office/drawing/2014/main" id="{904D5208-6901-CF46-69B0-75E53B365938}"/>
              </a:ext>
            </a:extLst>
          </p:cNvPr>
          <p:cNvSpPr txBox="1"/>
          <p:nvPr/>
        </p:nvSpPr>
        <p:spPr>
          <a:xfrm>
            <a:off x="7424615" y="2533476"/>
            <a:ext cx="3929184" cy="3447832"/>
          </a:xfrm>
          <a:prstGeom prst="rect">
            <a:avLst/>
          </a:prstGeom>
        </p:spPr>
        <p:txBody>
          <a:bodyPr vert="horz" lIns="91440" tIns="45720" rIns="91440" bIns="45720" rtlCol="0" anchor="t">
            <a:normAutofit/>
          </a:bodyPr>
          <a:lstStyle/>
          <a:p>
            <a:pPr>
              <a:lnSpc>
                <a:spcPct val="90000"/>
              </a:lnSpc>
              <a:spcAft>
                <a:spcPts val="600"/>
              </a:spcAft>
            </a:pPr>
            <a:r>
              <a:rPr lang="en-US" sz="2000" dirty="0"/>
              <a:t>Religions and Cultures Subject Guide </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a:t>https://www.concordia.ca/library/guides/religion.html</a:t>
            </a:r>
          </a:p>
        </p:txBody>
      </p:sp>
      <p:grpSp>
        <p:nvGrpSpPr>
          <p:cNvPr id="20" name="Group 19">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1" name="Rectangle 20">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04835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56C9780F-220F-737A-DA3E-289B6AD06C6C}"/>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7400" kern="1200" dirty="0">
                <a:solidFill>
                  <a:srgbClr val="FFFFFF"/>
                </a:solidFill>
                <a:latin typeface="+mj-lt"/>
                <a:ea typeface="+mj-ea"/>
                <a:cs typeface="+mj-cs"/>
              </a:rPr>
              <a:t>Searching for information </a:t>
            </a:r>
            <a:br>
              <a:rPr lang="en-US" sz="7400" kern="1200" dirty="0">
                <a:solidFill>
                  <a:srgbClr val="FFFFFF"/>
                </a:solidFill>
                <a:latin typeface="+mj-lt"/>
                <a:ea typeface="+mj-ea"/>
                <a:cs typeface="+mj-cs"/>
              </a:rPr>
            </a:br>
            <a:br>
              <a:rPr lang="en-US" sz="7400" kern="1200" dirty="0">
                <a:solidFill>
                  <a:srgbClr val="FFFFFF"/>
                </a:solidFill>
                <a:latin typeface="+mj-lt"/>
                <a:ea typeface="+mj-ea"/>
                <a:cs typeface="+mj-cs"/>
              </a:rPr>
            </a:br>
            <a:endParaRPr lang="en-US" sz="7400"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2E0C4B68-FDF7-6956-EB65-1A1454BCEEED}"/>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33861292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9|1.9|1.5|2.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5364</TotalTime>
  <Words>1103</Words>
  <Application>Microsoft Office PowerPoint</Application>
  <PresentationFormat>Widescreen</PresentationFormat>
  <Paragraphs>123</Paragraphs>
  <Slides>32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Gill Sans</vt:lpstr>
      <vt:lpstr>ＭＳ Ｐゴシック</vt:lpstr>
      <vt:lpstr>Aptos</vt:lpstr>
      <vt:lpstr>Aptos Display</vt:lpstr>
      <vt:lpstr>Arial</vt:lpstr>
      <vt:lpstr>Calibri</vt:lpstr>
      <vt:lpstr>Segoe UI</vt:lpstr>
      <vt:lpstr>Office Theme</vt:lpstr>
      <vt:lpstr>RELI 209 The Religious Imagination </vt:lpstr>
      <vt:lpstr>Agenda</vt:lpstr>
      <vt:lpstr>Ice-breaker activity</vt:lpstr>
      <vt:lpstr>The Library is here to help with all your research needs! </vt:lpstr>
      <vt:lpstr>Library spaces and services </vt:lpstr>
      <vt:lpstr>Library Spaces</vt:lpstr>
      <vt:lpstr>Library Website</vt:lpstr>
      <vt:lpstr>Research guide </vt:lpstr>
      <vt:lpstr>Searching for information   </vt:lpstr>
      <vt:lpstr>Sofia</vt:lpstr>
      <vt:lpstr>Boolean search operators </vt:lpstr>
      <vt:lpstr>Other  Search operators</vt:lpstr>
      <vt:lpstr>PowerPoint Presentation</vt:lpstr>
      <vt:lpstr>PowerPoint Presentation</vt:lpstr>
      <vt:lpstr>How would you search for…</vt:lpstr>
      <vt:lpstr>How to place an interlibrary loan request</vt:lpstr>
      <vt:lpstr>How to place an interlibrary loan request </vt:lpstr>
      <vt:lpstr>PowerPoint Presentation</vt:lpstr>
      <vt:lpstr>Interlibrary Loans </vt:lpstr>
      <vt:lpstr>Chapter scan &amp; course reserves</vt:lpstr>
      <vt:lpstr>E-journal via Sofia</vt:lpstr>
      <vt:lpstr>How would you search for…</vt:lpstr>
      <vt:lpstr>Databases</vt:lpstr>
      <vt:lpstr>Academic Search Complete</vt:lpstr>
      <vt:lpstr>ATLA</vt:lpstr>
      <vt:lpstr>Google scholar</vt:lpstr>
      <vt:lpstr>Connecting Google Scholar to the Library’s collections</vt:lpstr>
      <vt:lpstr>Citing</vt:lpstr>
      <vt:lpstr>Citation help</vt:lpstr>
      <vt:lpstr>Ask a Librarian</vt:lpstr>
      <vt:lpstr>https://library.concordia.ca/help/questions/</vt:lpstr>
      <vt:lpstr>Thank you for your participation!   Questions? </vt:lpstr>
    </vt:vector>
  </TitlesOfParts>
  <Company>Concordia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Ethel Gamache</dc:creator>
  <cp:lastModifiedBy>Ethel Gamache</cp:lastModifiedBy>
  <cp:revision>7</cp:revision>
  <dcterms:created xsi:type="dcterms:W3CDTF">2026-09-11T17:08:08Z</dcterms:created>
  <dcterms:modified xsi:type="dcterms:W3CDTF">2026-09-15T12:24:04Z</dcterms:modified>
</cp:coreProperties>
</file>