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3.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4.xml" ContentType="application/vnd.openxmlformats-officedocument.presentationml.tags+xml"/>
  <Override PartName="/ppt/notesSlides/notesSlide10.xml" ContentType="application/vnd.openxmlformats-officedocument.presentationml.notesSlide+xml"/>
  <Override PartName="/ppt/tags/tag5.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68" r:id="rId4"/>
  </p:sldMasterIdLst>
  <p:notesMasterIdLst>
    <p:notesMasterId r:id="rId33"/>
  </p:notesMasterIdLst>
  <p:handoutMasterIdLst>
    <p:handoutMasterId r:id="rId34"/>
  </p:handoutMasterIdLst>
  <p:sldIdLst>
    <p:sldId id="256" r:id="rId5"/>
    <p:sldId id="257" r:id="rId6"/>
    <p:sldId id="259" r:id="rId7"/>
    <p:sldId id="299" r:id="rId8"/>
    <p:sldId id="261" r:id="rId9"/>
    <p:sldId id="724" r:id="rId10"/>
    <p:sldId id="758" r:id="rId11"/>
    <p:sldId id="781" r:id="rId12"/>
    <p:sldId id="756" r:id="rId13"/>
    <p:sldId id="757" r:id="rId14"/>
    <p:sldId id="289" r:id="rId15"/>
    <p:sldId id="773" r:id="rId16"/>
    <p:sldId id="770" r:id="rId17"/>
    <p:sldId id="771" r:id="rId18"/>
    <p:sldId id="782" r:id="rId19"/>
    <p:sldId id="547" r:id="rId20"/>
    <p:sldId id="415" r:id="rId21"/>
    <p:sldId id="276" r:id="rId22"/>
    <p:sldId id="265" r:id="rId23"/>
    <p:sldId id="475" r:id="rId24"/>
    <p:sldId id="553" r:id="rId25"/>
    <p:sldId id="769" r:id="rId26"/>
    <p:sldId id="736" r:id="rId27"/>
    <p:sldId id="436" r:id="rId28"/>
    <p:sldId id="409" r:id="rId29"/>
    <p:sldId id="726" r:id="rId30"/>
    <p:sldId id="298" r:id="rId31"/>
    <p:sldId id="260" r:id="rId32"/>
  </p:sldIdLst>
  <p:sldSz cx="12192000" cy="6858000"/>
  <p:notesSz cx="6858000" cy="9144000"/>
  <p:defaultTextStyle>
    <a:defPPr>
      <a:defRPr lang="en-US"/>
    </a:defPPr>
    <a:lvl1pPr algn="l" rtl="0" fontAlgn="base">
      <a:spcBef>
        <a:spcPct val="0"/>
      </a:spcBef>
      <a:spcAft>
        <a:spcPct val="0"/>
      </a:spcAft>
      <a:defRPr sz="2400" kern="1200">
        <a:solidFill>
          <a:schemeClr val="tx1"/>
        </a:solidFill>
        <a:latin typeface="Times" charset="0"/>
        <a:ea typeface="ＭＳ Ｐゴシック" charset="0"/>
        <a:cs typeface="ＭＳ Ｐゴシック" charset="0"/>
      </a:defRPr>
    </a:lvl1pPr>
    <a:lvl2pPr marL="457200" algn="l" rtl="0" fontAlgn="base">
      <a:spcBef>
        <a:spcPct val="0"/>
      </a:spcBef>
      <a:spcAft>
        <a:spcPct val="0"/>
      </a:spcAft>
      <a:defRPr sz="2400" kern="1200">
        <a:solidFill>
          <a:schemeClr val="tx1"/>
        </a:solidFill>
        <a:latin typeface="Times"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Times"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Times"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Times" charset="0"/>
        <a:ea typeface="ＭＳ Ｐゴシック" charset="0"/>
        <a:cs typeface="ＭＳ Ｐゴシック" charset="0"/>
      </a:defRPr>
    </a:lvl5pPr>
    <a:lvl6pPr marL="2286000" algn="l" defTabSz="457200" rtl="0" eaLnBrk="1" latinLnBrk="0" hangingPunct="1">
      <a:defRPr sz="2400" kern="1200">
        <a:solidFill>
          <a:schemeClr val="tx1"/>
        </a:solidFill>
        <a:latin typeface="Times" charset="0"/>
        <a:ea typeface="ＭＳ Ｐゴシック" charset="0"/>
        <a:cs typeface="ＭＳ Ｐゴシック" charset="0"/>
      </a:defRPr>
    </a:lvl6pPr>
    <a:lvl7pPr marL="2743200" algn="l" defTabSz="457200" rtl="0" eaLnBrk="1" latinLnBrk="0" hangingPunct="1">
      <a:defRPr sz="2400" kern="1200">
        <a:solidFill>
          <a:schemeClr val="tx1"/>
        </a:solidFill>
        <a:latin typeface="Times" charset="0"/>
        <a:ea typeface="ＭＳ Ｐゴシック" charset="0"/>
        <a:cs typeface="ＭＳ Ｐゴシック" charset="0"/>
      </a:defRPr>
    </a:lvl7pPr>
    <a:lvl8pPr marL="3200400" algn="l" defTabSz="457200" rtl="0" eaLnBrk="1" latinLnBrk="0" hangingPunct="1">
      <a:defRPr sz="2400" kern="1200">
        <a:solidFill>
          <a:schemeClr val="tx1"/>
        </a:solidFill>
        <a:latin typeface="Times" charset="0"/>
        <a:ea typeface="ＭＳ Ｐゴシック" charset="0"/>
        <a:cs typeface="ＭＳ Ｐゴシック" charset="0"/>
      </a:defRPr>
    </a:lvl8pPr>
    <a:lvl9pPr marL="3657600" algn="l" defTabSz="457200" rtl="0" eaLnBrk="1" latinLnBrk="0" hangingPunct="1">
      <a:defRPr sz="2400" kern="1200">
        <a:solidFill>
          <a:schemeClr val="tx1"/>
        </a:solidFill>
        <a:latin typeface="Times"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05" autoAdjust="0"/>
    <p:restoredTop sz="94675"/>
  </p:normalViewPr>
  <p:slideViewPr>
    <p:cSldViewPr>
      <p:cViewPr varScale="1">
        <p:scale>
          <a:sx n="59" d="100"/>
          <a:sy n="59" d="100"/>
        </p:scale>
        <p:origin x="996" y="5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99" d="100"/>
          <a:sy n="99" d="100"/>
        </p:scale>
        <p:origin x="2192" y="1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03B6AED-D4AA-7B43-977D-59BA1D662A17}" type="datetimeFigureOut">
              <a:rPr lang="en-US" smtClean="0"/>
              <a:t>8/18/2026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937B4F6-DA37-034D-9CAD-2ECBC4DC1D31}" type="slidenum">
              <a:rPr lang="en-US" smtClean="0"/>
              <a:t>‹#›</a:t>
            </a:fld>
            <a:endParaRPr lang="en-US"/>
          </a:p>
        </p:txBody>
      </p:sp>
    </p:spTree>
    <p:extLst>
      <p:ext uri="{BB962C8B-B14F-4D97-AF65-F5344CB8AC3E}">
        <p14:creationId xmlns:p14="http://schemas.microsoft.com/office/powerpoint/2010/main" val="45749212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dirty="0">
                <a:latin typeface="Arial"/>
                <a:ea typeface="+mn-ea"/>
                <a:cs typeface="+mn-cs"/>
              </a:defRPr>
            </a:lvl1pPr>
          </a:lstStyle>
          <a:p>
            <a:pPr>
              <a:defRPr/>
            </a:pPr>
            <a:endParaRPr lang="en-US"/>
          </a:p>
        </p:txBody>
      </p:sp>
      <p:sp>
        <p:nvSpPr>
          <p:cNvPr id="717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dirty="0">
                <a:latin typeface="Arial"/>
                <a:ea typeface="+mn-ea"/>
                <a:cs typeface="+mn-cs"/>
              </a:defRPr>
            </a:lvl1pPr>
          </a:lstStyle>
          <a:p>
            <a:pPr>
              <a:defRPr/>
            </a:pPr>
            <a:endParaRPr lang="en-US"/>
          </a:p>
        </p:txBody>
      </p:sp>
      <p:sp>
        <p:nvSpPr>
          <p:cNvPr id="12292"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Lst>
        </p:spPr>
      </p:sp>
      <p:sp>
        <p:nvSpPr>
          <p:cNvPr id="717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17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dirty="0">
                <a:latin typeface="Arial"/>
                <a:ea typeface="+mn-ea"/>
                <a:cs typeface="+mn-cs"/>
              </a:defRPr>
            </a:lvl1pPr>
          </a:lstStyle>
          <a:p>
            <a:pPr>
              <a:defRPr/>
            </a:pPr>
            <a:endParaRPr lang="en-US"/>
          </a:p>
        </p:txBody>
      </p:sp>
      <p:sp>
        <p:nvSpPr>
          <p:cNvPr id="717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a:ea typeface="+mn-ea"/>
                <a:cs typeface="+mn-cs"/>
              </a:defRPr>
            </a:lvl1pPr>
          </a:lstStyle>
          <a:p>
            <a:pPr>
              <a:defRPr/>
            </a:pPr>
            <a:fld id="{2543ACF8-3F51-854F-91E9-AD86E324A5D8}" type="slidenum">
              <a:rPr lang="en-US"/>
              <a:pPr>
                <a:defRPr/>
              </a:pPr>
              <a:t>‹#›</a:t>
            </a:fld>
            <a:endParaRPr lang="en-US" dirty="0"/>
          </a:p>
        </p:txBody>
      </p:sp>
    </p:spTree>
    <p:extLst>
      <p:ext uri="{BB962C8B-B14F-4D97-AF65-F5344CB8AC3E}">
        <p14:creationId xmlns:p14="http://schemas.microsoft.com/office/powerpoint/2010/main" val="111879830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a:ea typeface="ＭＳ Ｐゴシック" pitchFamily="-32" charset="-128"/>
        <a:cs typeface="+mn-cs"/>
      </a:defRPr>
    </a:lvl2pPr>
    <a:lvl3pPr marL="914400" algn="l" rtl="0" eaLnBrk="0" fontAlgn="base" hangingPunct="0">
      <a:spcBef>
        <a:spcPct val="30000"/>
      </a:spcBef>
      <a:spcAft>
        <a:spcPct val="0"/>
      </a:spcAft>
      <a:defRPr sz="1200" kern="1200">
        <a:solidFill>
          <a:schemeClr val="tx1"/>
        </a:solidFill>
        <a:latin typeface="Arial"/>
        <a:ea typeface="ＭＳ Ｐゴシック" pitchFamily="-32" charset="-128"/>
        <a:cs typeface="+mn-cs"/>
      </a:defRPr>
    </a:lvl3pPr>
    <a:lvl4pPr marL="1371600" algn="l" rtl="0" eaLnBrk="0" fontAlgn="base" hangingPunct="0">
      <a:spcBef>
        <a:spcPct val="30000"/>
      </a:spcBef>
      <a:spcAft>
        <a:spcPct val="0"/>
      </a:spcAft>
      <a:defRPr sz="1200" kern="1200">
        <a:solidFill>
          <a:schemeClr val="tx1"/>
        </a:solidFill>
        <a:latin typeface="Arial"/>
        <a:ea typeface="ＭＳ Ｐゴシック" pitchFamily="-32" charset="-128"/>
        <a:cs typeface="+mn-cs"/>
      </a:defRPr>
    </a:lvl4pPr>
    <a:lvl5pPr marL="1828800" algn="l" rtl="0" eaLnBrk="0" fontAlgn="base" hangingPunct="0">
      <a:spcBef>
        <a:spcPct val="30000"/>
      </a:spcBef>
      <a:spcAft>
        <a:spcPct val="0"/>
      </a:spcAft>
      <a:defRPr sz="1200" kern="1200">
        <a:solidFill>
          <a:schemeClr val="tx1"/>
        </a:solidFill>
        <a:latin typeface="Arial"/>
        <a:ea typeface="ＭＳ Ｐゴシック" pitchFamily="-3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543ACF8-3F51-854F-91E9-AD86E324A5D8}" type="slidenum">
              <a:rPr lang="en-US" smtClean="0"/>
              <a:pPr>
                <a:defRPr/>
              </a:pPr>
              <a:t>1</a:t>
            </a:fld>
            <a:endParaRPr lang="en-US" dirty="0"/>
          </a:p>
        </p:txBody>
      </p:sp>
    </p:spTree>
    <p:extLst>
      <p:ext uri="{BB962C8B-B14F-4D97-AF65-F5344CB8AC3E}">
        <p14:creationId xmlns:p14="http://schemas.microsoft.com/office/powerpoint/2010/main" val="17805136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5700A471-30B7-4977-8861-4C6654A99C8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98A80D99-19E7-41AE-A472-432E9987C43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sz="1200" b="0" i="0" u="none" strike="noStrike" cap="none">
                <a:solidFill>
                  <a:schemeClr val="dk1"/>
                </a:solidFill>
                <a:effectLst/>
                <a:latin typeface="Calibri"/>
                <a:ea typeface="Calibri"/>
                <a:cs typeface="Calibri"/>
                <a:sym typeface="Calibri"/>
              </a:rPr>
              <a:t>You can also find space specifically for graduate students by clicking the Graduate students and postdoctoral fellows tab under the Sofia Discovery Tool. There’s a link here to the “Support for graduate students and postdoctoral fellows” page. That page is a hub for grad students and has links to the resources that we're going to talk about today, as well as other useful information. So it’s a good page to have bookmarked and to spend some time exploring on your own. We’ll come back to some of the other resources there, but let’s start with grad student spaces.</a:t>
            </a:r>
          </a:p>
          <a:p>
            <a:endParaRPr lang="en-CA" altLang="en-US"/>
          </a:p>
        </p:txBody>
      </p:sp>
      <p:sp>
        <p:nvSpPr>
          <p:cNvPr id="24580" name="Slide Number Placeholder 3">
            <a:extLst>
              <a:ext uri="{FF2B5EF4-FFF2-40B4-BE49-F238E27FC236}">
                <a16:creationId xmlns:a16="http://schemas.microsoft.com/office/drawing/2014/main" id="{962D269D-750B-4653-98CB-648588DD4E5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F8C20203-3868-4E73-AACE-11151EC9EA99}" type="slidenum">
              <a:rPr lang="en-US" altLang="en-US"/>
              <a:pPr/>
              <a:t>23</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a:extLst>
              <a:ext uri="{FF2B5EF4-FFF2-40B4-BE49-F238E27FC236}">
                <a16:creationId xmlns:a16="http://schemas.microsoft.com/office/drawing/2014/main" id="{51B7A404-0BE7-49B2-8667-5A9878A8B70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a:extLst>
              <a:ext uri="{FF2B5EF4-FFF2-40B4-BE49-F238E27FC236}">
                <a16:creationId xmlns:a16="http://schemas.microsoft.com/office/drawing/2014/main" id="{2BAE354E-05CB-4756-BA3E-21B646BF453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sz="1200" b="0" i="0" u="none" strike="noStrike" cap="none">
                <a:solidFill>
                  <a:schemeClr val="dk1"/>
                </a:solidFill>
                <a:effectLst/>
                <a:latin typeface="Calibri"/>
                <a:ea typeface="Calibri"/>
                <a:cs typeface="Calibri"/>
                <a:sym typeface="Calibri"/>
              </a:rPr>
              <a:t>Click the “Study spaces” tab near the top of the “Support for graduate students” page.</a:t>
            </a:r>
          </a:p>
          <a:p>
            <a:endParaRPr lang="en-CA" altLang="en-US"/>
          </a:p>
        </p:txBody>
      </p:sp>
      <p:sp>
        <p:nvSpPr>
          <p:cNvPr id="26628" name="Slide Number Placeholder 3">
            <a:extLst>
              <a:ext uri="{FF2B5EF4-FFF2-40B4-BE49-F238E27FC236}">
                <a16:creationId xmlns:a16="http://schemas.microsoft.com/office/drawing/2014/main" id="{DC09982E-EF79-4F47-80A3-BB03EFED754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70877631-DC23-4A90-89E7-499A2610A1B2}" type="slidenum">
              <a:rPr lang="en-US" altLang="en-US"/>
              <a:pPr/>
              <a:t>24</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CB3B4005-C79D-49E6-9E91-344C746549C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78EF1D71-CB54-47CD-BCDB-F763A9264C2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sz="1200" b="0" i="0" u="none" strike="noStrike" cap="none" dirty="0">
                <a:solidFill>
                  <a:schemeClr val="dk1"/>
                </a:solidFill>
                <a:effectLst/>
                <a:latin typeface="Calibri"/>
                <a:ea typeface="Calibri"/>
                <a:cs typeface="Calibri"/>
                <a:sym typeface="Calibri"/>
              </a:rPr>
              <a:t>At the Webster library, on the downtown campus, all of the grad space is on the fifth floor, with the exception of the seminar room and a thesis defense room which are on the third floor. On the fifth floor, you'll find reading rooms and writing rooms that are reserved only for graduate students, and you need your Concordia ID card to be able to enter these rooms. There's also a lounge with comfortable seating and a small kitchenette with a microwave where you can heat up food or eat your lunch. </a:t>
            </a:r>
            <a:endParaRPr lang="en-CA" altLang="en-US" dirty="0"/>
          </a:p>
        </p:txBody>
      </p:sp>
      <p:sp>
        <p:nvSpPr>
          <p:cNvPr id="28676" name="Slide Number Placeholder 3">
            <a:extLst>
              <a:ext uri="{FF2B5EF4-FFF2-40B4-BE49-F238E27FC236}">
                <a16:creationId xmlns:a16="http://schemas.microsoft.com/office/drawing/2014/main" id="{2ABA29B1-9B03-4B08-A73B-B9F693AE025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52475" indent="-288925">
              <a:defRPr>
                <a:solidFill>
                  <a:schemeClr val="tx1"/>
                </a:solidFill>
                <a:latin typeface="Arial" panose="020B0604020202020204" pitchFamily="34" charset="0"/>
                <a:ea typeface="MS PGothic" panose="020B0600070205080204" pitchFamily="34" charset="-128"/>
              </a:defRPr>
            </a:lvl2pPr>
            <a:lvl3pPr marL="1158875" indent="-231775">
              <a:defRPr>
                <a:solidFill>
                  <a:schemeClr val="tx1"/>
                </a:solidFill>
                <a:latin typeface="Arial" panose="020B0604020202020204" pitchFamily="34" charset="0"/>
                <a:ea typeface="MS PGothic" panose="020B0600070205080204" pitchFamily="34" charset="-128"/>
              </a:defRPr>
            </a:lvl3pPr>
            <a:lvl4pPr marL="1622425" indent="-231775">
              <a:defRPr>
                <a:solidFill>
                  <a:schemeClr val="tx1"/>
                </a:solidFill>
                <a:latin typeface="Arial" panose="020B0604020202020204" pitchFamily="34" charset="0"/>
                <a:ea typeface="MS PGothic" panose="020B0600070205080204" pitchFamily="34" charset="-128"/>
              </a:defRPr>
            </a:lvl4pPr>
            <a:lvl5pPr marL="2085975" indent="-231775">
              <a:defRPr>
                <a:solidFill>
                  <a:schemeClr val="tx1"/>
                </a:solidFill>
                <a:latin typeface="Arial" panose="020B0604020202020204" pitchFamily="34" charset="0"/>
                <a:ea typeface="MS PGothic" panose="020B0600070205080204" pitchFamily="34" charset="-128"/>
              </a:defRPr>
            </a:lvl5pPr>
            <a:lvl6pPr marL="2543175" indent="-23177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3000375" indent="-23177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57575" indent="-23177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914775" indent="-23177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C261D52C-B7AD-47D1-9403-904B62BA173C}" type="slidenum">
              <a:rPr lang="en-US" altLang="en-US"/>
              <a:pPr/>
              <a:t>25</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07617A0D-0666-40E2-844B-0EEEE147D46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DDD26175-56B2-4F50-836D-A808A83A2A6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sz="1200" b="0" i="0" u="none" strike="noStrike" cap="none" dirty="0">
                <a:solidFill>
                  <a:schemeClr val="dk1"/>
                </a:solidFill>
                <a:effectLst/>
                <a:latin typeface="Calibri"/>
                <a:ea typeface="Calibri"/>
                <a:cs typeface="Calibri"/>
                <a:sym typeface="Calibri"/>
              </a:rPr>
              <a:t>At the Vanier library on the Loyola campus, the third floor has a room, room 307, which is reserved for graduate students. To get an access code for the room, you need to show your valid Concordia student ID at the Ask us Desk. You'll be assigned individual code for accessing the room. There’s quiet reading space in the room and assigned shelves where you can leave your books throughout the semester. There’s also a group study room for grad students next door in room 305.</a:t>
            </a:r>
          </a:p>
          <a:p>
            <a:endParaRPr lang="en-US" altLang="en-US" dirty="0"/>
          </a:p>
          <a:p>
            <a:endParaRPr lang="en-CA" altLang="en-US" dirty="0"/>
          </a:p>
        </p:txBody>
      </p:sp>
      <p:sp>
        <p:nvSpPr>
          <p:cNvPr id="30724" name="Slide Number Placeholder 3">
            <a:extLst>
              <a:ext uri="{FF2B5EF4-FFF2-40B4-BE49-F238E27FC236}">
                <a16:creationId xmlns:a16="http://schemas.microsoft.com/office/drawing/2014/main" id="{221EC3F6-6315-4D74-90F8-F12EFB97A3E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52475" indent="-288925">
              <a:defRPr>
                <a:solidFill>
                  <a:schemeClr val="tx1"/>
                </a:solidFill>
                <a:latin typeface="Arial" panose="020B0604020202020204" pitchFamily="34" charset="0"/>
                <a:ea typeface="MS PGothic" panose="020B0600070205080204" pitchFamily="34" charset="-128"/>
              </a:defRPr>
            </a:lvl2pPr>
            <a:lvl3pPr marL="1158875" indent="-231775">
              <a:defRPr>
                <a:solidFill>
                  <a:schemeClr val="tx1"/>
                </a:solidFill>
                <a:latin typeface="Arial" panose="020B0604020202020204" pitchFamily="34" charset="0"/>
                <a:ea typeface="MS PGothic" panose="020B0600070205080204" pitchFamily="34" charset="-128"/>
              </a:defRPr>
            </a:lvl3pPr>
            <a:lvl4pPr marL="1622425" indent="-231775">
              <a:defRPr>
                <a:solidFill>
                  <a:schemeClr val="tx1"/>
                </a:solidFill>
                <a:latin typeface="Arial" panose="020B0604020202020204" pitchFamily="34" charset="0"/>
                <a:ea typeface="MS PGothic" panose="020B0600070205080204" pitchFamily="34" charset="-128"/>
              </a:defRPr>
            </a:lvl4pPr>
            <a:lvl5pPr marL="2085975" indent="-231775">
              <a:defRPr>
                <a:solidFill>
                  <a:schemeClr val="tx1"/>
                </a:solidFill>
                <a:latin typeface="Arial" panose="020B0604020202020204" pitchFamily="34" charset="0"/>
                <a:ea typeface="MS PGothic" panose="020B0600070205080204" pitchFamily="34" charset="-128"/>
              </a:defRPr>
            </a:lvl5pPr>
            <a:lvl6pPr marL="2543175" indent="-23177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3000375" indent="-23177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57575" indent="-23177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914775" indent="-231775"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3A6F15F0-D52A-4F12-AFDF-B19944799A56}" type="slidenum">
              <a:rPr lang="en-US" altLang="en-US"/>
              <a:pPr/>
              <a:t>26</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543ACF8-3F51-854F-91E9-AD86E324A5D8}" type="slidenum">
              <a:rPr lang="en-US" smtClean="0"/>
              <a:pPr>
                <a:defRPr/>
              </a:pPr>
              <a:t>28</a:t>
            </a:fld>
            <a:endParaRPr lang="en-US" dirty="0"/>
          </a:p>
        </p:txBody>
      </p:sp>
    </p:spTree>
    <p:extLst>
      <p:ext uri="{BB962C8B-B14F-4D97-AF65-F5344CB8AC3E}">
        <p14:creationId xmlns:p14="http://schemas.microsoft.com/office/powerpoint/2010/main" val="815550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543ACF8-3F51-854F-91E9-AD86E324A5D8}" type="slidenum">
              <a:rPr lang="en-US" smtClean="0"/>
              <a:pPr>
                <a:defRPr/>
              </a:pPr>
              <a:t>2</a:t>
            </a:fld>
            <a:endParaRPr lang="en-US" dirty="0"/>
          </a:p>
        </p:txBody>
      </p:sp>
    </p:spTree>
    <p:extLst>
      <p:ext uri="{BB962C8B-B14F-4D97-AF65-F5344CB8AC3E}">
        <p14:creationId xmlns:p14="http://schemas.microsoft.com/office/powerpoint/2010/main" val="2270007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543ACF8-3F51-854F-91E9-AD86E324A5D8}" type="slidenum">
              <a:rPr lang="en-US" smtClean="0"/>
              <a:pPr>
                <a:defRPr/>
              </a:pPr>
              <a:t>5</a:t>
            </a:fld>
            <a:endParaRPr lang="en-US" dirty="0"/>
          </a:p>
        </p:txBody>
      </p:sp>
    </p:spTree>
    <p:extLst>
      <p:ext uri="{BB962C8B-B14F-4D97-AF65-F5344CB8AC3E}">
        <p14:creationId xmlns:p14="http://schemas.microsoft.com/office/powerpoint/2010/main" val="39212971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0B438D21-3777-4107-B5AF-AA23908455D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id="{A8E308E7-91B7-404B-80F8-50067DA99A0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sz="1200" b="0" i="0" u="none" strike="noStrike" cap="none">
                <a:solidFill>
                  <a:schemeClr val="dk1"/>
                </a:solidFill>
                <a:effectLst/>
                <a:latin typeface="Calibri"/>
                <a:ea typeface="Calibri"/>
                <a:cs typeface="Calibri"/>
                <a:sym typeface="Calibri"/>
              </a:rPr>
              <a:t>The Sophia discovery tool is Concordia library's main search tool, and you can find it in the middle of the main library web page. You can use Sophia to find a wide range of physical and digital items, such as books, journal articles, videos, and much more. Sofia is the best place to start you research, and has handy filtering tools, including a “peer-reviewed” check box.</a:t>
            </a:r>
            <a:endParaRPr lang="en-US" altLang="en-US"/>
          </a:p>
        </p:txBody>
      </p:sp>
      <p:sp>
        <p:nvSpPr>
          <p:cNvPr id="51204" name="Slide Number Placeholder 3">
            <a:extLst>
              <a:ext uri="{FF2B5EF4-FFF2-40B4-BE49-F238E27FC236}">
                <a16:creationId xmlns:a16="http://schemas.microsoft.com/office/drawing/2014/main" id="{08287D5A-488C-4D8A-9842-419D1272D1E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2F4DADD4-9669-412C-B18D-13C2428C3B00}" type="slidenum">
              <a:rPr lang="fr-CA" altLang="en-US"/>
              <a:pPr/>
              <a:t>6</a:t>
            </a:fld>
            <a:endParaRPr lang="fr-CA"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2543ACF8-3F51-854F-91E9-AD86E324A5D8}" type="slidenum">
              <a:rPr lang="en-US" smtClean="0"/>
              <a:pPr>
                <a:defRPr/>
              </a:pPr>
              <a:t>7</a:t>
            </a:fld>
            <a:endParaRPr lang="en-US" dirty="0"/>
          </a:p>
        </p:txBody>
      </p:sp>
    </p:spTree>
    <p:extLst>
      <p:ext uri="{BB962C8B-B14F-4D97-AF65-F5344CB8AC3E}">
        <p14:creationId xmlns:p14="http://schemas.microsoft.com/office/powerpoint/2010/main" val="5398126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A09C130C-1663-40D3-907C-63CF7B381CC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a:extLst>
              <a:ext uri="{FF2B5EF4-FFF2-40B4-BE49-F238E27FC236}">
                <a16:creationId xmlns:a16="http://schemas.microsoft.com/office/drawing/2014/main" id="{2C7BBB63-3FAE-4235-A28C-2A78CD43BE5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sz="1200" b="0" i="0" u="none" strike="noStrike" cap="none">
                <a:solidFill>
                  <a:schemeClr val="dk1"/>
                </a:solidFill>
                <a:effectLst/>
                <a:latin typeface="Calibri"/>
                <a:ea typeface="Calibri"/>
                <a:cs typeface="Calibri"/>
                <a:sym typeface="Calibri"/>
              </a:rPr>
              <a:t>You can also access these guides from the main library homepage by clicking on the help and how to menu and then select subject and course guides. These are great place to start for finding databases and other information for your discipline. </a:t>
            </a:r>
          </a:p>
        </p:txBody>
      </p:sp>
      <p:sp>
        <p:nvSpPr>
          <p:cNvPr id="59396" name="Slide Number Placeholder 3">
            <a:extLst>
              <a:ext uri="{FF2B5EF4-FFF2-40B4-BE49-F238E27FC236}">
                <a16:creationId xmlns:a16="http://schemas.microsoft.com/office/drawing/2014/main" id="{D55CD003-FD99-4B1B-A806-32105FC44F7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5863D515-F4C3-4157-A5FF-1C6E4A484B1A}" type="slidenum">
              <a:rPr lang="en-US" altLang="en-US"/>
              <a:pPr/>
              <a:t>16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sz="1200" b="0" i="0" u="none" strike="noStrike" cap="none">
                <a:solidFill>
                  <a:schemeClr val="dk1"/>
                </a:solidFill>
                <a:effectLst/>
                <a:latin typeface="Calibri"/>
                <a:ea typeface="Calibri"/>
                <a:cs typeface="Calibri"/>
                <a:sym typeface="Calibri"/>
              </a:rPr>
              <a:t>The subject and course guides are some of the most helpful guides. They are created and maintained by the library’s subject librarians – librarians who are experts at supporting research in your field. The guides contain recommended resources for each subject, including the best databases to use, background sources like encyclopedias and handbooks, how-to guides for finding trickier resources like primary sources, lists of useful websites and online tools. The guides also have links you can use to contact your subject librarians if you have any questions or need help working on a project.</a:t>
            </a:r>
          </a:p>
          <a:p>
            <a:endParaRPr lang="en-CA"/>
          </a:p>
        </p:txBody>
      </p:sp>
      <p:sp>
        <p:nvSpPr>
          <p:cNvPr id="4" name="Slide Number Placeholder 3"/>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CA" sz="1200" b="0" i="0" u="none" strike="noStrike" cap="none" smtClean="0">
                <a:solidFill>
                  <a:schemeClr val="dk1"/>
                </a:solidFill>
                <a:latin typeface="Calibri"/>
                <a:ea typeface="Calibri"/>
                <a:cs typeface="Calibri"/>
                <a:sym typeface="Calibri"/>
              </a:rPr>
              <a:t>17</a:t>
            </a:fld>
            <a:endParaRPr lang="en-C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40887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a:extLst>
              <a:ext uri="{FF2B5EF4-FFF2-40B4-BE49-F238E27FC236}">
                <a16:creationId xmlns:a16="http://schemas.microsoft.com/office/drawing/2014/main" id="{524661C5-12B4-4862-8CFC-DAD69CDF461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a:extLst>
              <a:ext uri="{FF2B5EF4-FFF2-40B4-BE49-F238E27FC236}">
                <a16:creationId xmlns:a16="http://schemas.microsoft.com/office/drawing/2014/main" id="{81E4361A-D581-4487-A058-C069F4403D8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CA" sz="1200" b="0" i="0" u="none" strike="noStrike" cap="none">
                <a:solidFill>
                  <a:schemeClr val="dk1"/>
                </a:solidFill>
                <a:effectLst/>
                <a:latin typeface="Calibri"/>
                <a:ea typeface="Calibri"/>
                <a:cs typeface="Calibri"/>
                <a:sym typeface="Calibri"/>
              </a:rPr>
              <a:t>Once you’ve started finding really good sources to support your research project, how do you keep track of them all? And how should you cite them? These are some of the most common questions we get at the library. There are a bunch of tools you can use to help you manage your sources and reading notes, but one that I would highly recommend is Zotero. It's a free bibliographic management software that integrates well with the Sofia discovery tool, and has plugins for your browser and your word processing software. It helps you manage your sources, organize reading notes, and will automatically generate lists of references in different citation styles. If you’re interested, we provide workshops, guides, and help through the library for using Zotero. </a:t>
            </a:r>
          </a:p>
          <a:p>
            <a:endParaRPr lang="en-CA" altLang="en-US"/>
          </a:p>
        </p:txBody>
      </p:sp>
      <p:sp>
        <p:nvSpPr>
          <p:cNvPr id="69636" name="Slide Number Placeholder 3">
            <a:extLst>
              <a:ext uri="{FF2B5EF4-FFF2-40B4-BE49-F238E27FC236}">
                <a16:creationId xmlns:a16="http://schemas.microsoft.com/office/drawing/2014/main" id="{9BC7038E-F6A0-4EE7-9117-87A37409B45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C90D1FD4-196D-47DF-9AC2-45912D43C7E6}" type="slidenum">
              <a:rPr lang="en-US" altLang="en-US"/>
              <a:pPr/>
              <a:t>20</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a:extLst>
              <a:ext uri="{FF2B5EF4-FFF2-40B4-BE49-F238E27FC236}">
                <a16:creationId xmlns:a16="http://schemas.microsoft.com/office/drawing/2014/main" id="{A5500C14-4D87-43EB-B694-15CB0867BD7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a:extLst>
              <a:ext uri="{FF2B5EF4-FFF2-40B4-BE49-F238E27FC236}">
                <a16:creationId xmlns:a16="http://schemas.microsoft.com/office/drawing/2014/main" id="{381CC954-A18D-42F8-A3FA-4CC68CAC08F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sz="1200" b="0" i="0" u="none" strike="noStrike" cap="none">
                <a:solidFill>
                  <a:schemeClr val="dk1"/>
                </a:solidFill>
                <a:effectLst/>
                <a:latin typeface="Calibri"/>
                <a:ea typeface="Calibri"/>
                <a:cs typeface="Calibri"/>
                <a:sym typeface="Calibri"/>
              </a:rPr>
              <a:t>This is just an example screenshot from a Zotero library, to give you a sense of what a powerful tool it is. On the left side of the screen, there are lots of folders with labels, divided by research project. In the center, you see the titles of different resources that I found with different icons, these represent books, articles, dissertations, and more. These records include the bibliographic information for these resources like the author, and the publication date and so on. You can also see the little notes with the yellow post-it icon, these are reading notes I’ve added, as well as some PDF files that I've attached.</a:t>
            </a:r>
          </a:p>
          <a:p>
            <a:r>
              <a:rPr lang="en-CA" sz="1200" b="0" i="0" u="none" strike="noStrike" cap="none">
                <a:solidFill>
                  <a:schemeClr val="dk1"/>
                </a:solidFill>
                <a:effectLst/>
                <a:latin typeface="Calibri"/>
                <a:ea typeface="Calibri"/>
                <a:cs typeface="Calibri"/>
                <a:sym typeface="Calibri"/>
              </a:rPr>
              <a:t>Zotero is a really powerful tool for organizing your information, allowing you to take notes, highlight PDFS, and keep track of references as you're writing. So I highly recommend learning more about Zotero for your research and your studies. </a:t>
            </a:r>
          </a:p>
        </p:txBody>
      </p:sp>
      <p:sp>
        <p:nvSpPr>
          <p:cNvPr id="71684" name="Slide Number Placeholder 3">
            <a:extLst>
              <a:ext uri="{FF2B5EF4-FFF2-40B4-BE49-F238E27FC236}">
                <a16:creationId xmlns:a16="http://schemas.microsoft.com/office/drawing/2014/main" id="{FDCBA85B-BC08-4384-B574-E757EE5B4F7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fld id="{98139FC3-F383-42FE-8C42-94E12725F17F}" type="slidenum">
              <a:rPr lang="en-US" altLang="en-US"/>
              <a:pPr/>
              <a:t>21</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199456" y="2852936"/>
            <a:ext cx="9313035" cy="1224136"/>
          </a:xfrm>
        </p:spPr>
        <p:txBody>
          <a:bodyPr anchor="ctr"/>
          <a:lstStyle>
            <a:lvl1pPr algn="l">
              <a:defRPr sz="2800"/>
            </a:lvl1pPr>
          </a:lstStyle>
          <a:p>
            <a:r>
              <a:rPr lang="en-US"/>
              <a:t>Click to edit Master title style</a:t>
            </a:r>
          </a:p>
        </p:txBody>
      </p:sp>
      <p:sp>
        <p:nvSpPr>
          <p:cNvPr id="3075" name="Rectangle 3"/>
          <p:cNvSpPr>
            <a:spLocks noGrp="1" noChangeArrowheads="1"/>
          </p:cNvSpPr>
          <p:nvPr>
            <p:ph type="subTitle" idx="1"/>
          </p:nvPr>
        </p:nvSpPr>
        <p:spPr>
          <a:xfrm>
            <a:off x="1199456" y="4293096"/>
            <a:ext cx="9313035" cy="766936"/>
          </a:xfrm>
        </p:spPr>
        <p:txBody>
          <a:bodyPr/>
          <a:lstStyle>
            <a:lvl1pPr marL="0" indent="0">
              <a:buFontTx/>
              <a:buNone/>
              <a:defRPr sz="1800"/>
            </a:lvl1pPr>
          </a:lstStyle>
          <a:p>
            <a:r>
              <a:rPr lang="en-US"/>
              <a:t>Click to edit Master subtitle style</a:t>
            </a:r>
          </a:p>
        </p:txBody>
      </p:sp>
    </p:spTree>
    <p:extLst>
      <p:ext uri="{BB962C8B-B14F-4D97-AF65-F5344CB8AC3E}">
        <p14:creationId xmlns:p14="http://schemas.microsoft.com/office/powerpoint/2010/main" val="3598086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option 1">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7424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reak page option 1">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2276872"/>
            <a:ext cx="10363200" cy="1143000"/>
          </a:xfrm>
        </p:spPr>
        <p:txBody>
          <a:bodyPr/>
          <a:lstStyle>
            <a:lvl1pPr>
              <a:defRPr>
                <a:solidFill>
                  <a:schemeClr val="accent1"/>
                </a:solidFill>
              </a:defRPr>
            </a:lvl1pPr>
          </a:lstStyle>
          <a:p>
            <a:r>
              <a:rPr lang="en-US"/>
              <a:t>Click to edit Master title style</a:t>
            </a:r>
          </a:p>
        </p:txBody>
      </p:sp>
    </p:spTree>
    <p:extLst>
      <p:ext uri="{BB962C8B-B14F-4D97-AF65-F5344CB8AC3E}">
        <p14:creationId xmlns:p14="http://schemas.microsoft.com/office/powerpoint/2010/main" val="1732658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End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237507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A6A6F5-9E22-43B1-58DF-EF483E865837}"/>
              </a:ext>
            </a:extLst>
          </p:cNvPr>
          <p:cNvSpPr>
            <a:spLocks noGrp="1"/>
          </p:cNvSpPr>
          <p:nvPr>
            <p:ph type="dt" sz="half" idx="10"/>
          </p:nvPr>
        </p:nvSpPr>
        <p:spPr/>
        <p:txBody>
          <a:bodyPr/>
          <a:lstStyle/>
          <a:p>
            <a:fld id="{584B4924-DD92-4047-AD85-4B8FF78E38E9}" type="datetimeFigureOut">
              <a:rPr lang="en-CA" smtClean="0"/>
              <a:t>2026-08-18</a:t>
            </a:fld>
            <a:endParaRPr lang="en-CA"/>
          </a:p>
        </p:txBody>
      </p:sp>
      <p:sp>
        <p:nvSpPr>
          <p:cNvPr id="3" name="Footer Placeholder 2">
            <a:extLst>
              <a:ext uri="{FF2B5EF4-FFF2-40B4-BE49-F238E27FC236}">
                <a16:creationId xmlns:a16="http://schemas.microsoft.com/office/drawing/2014/main" id="{8F7EEE4C-058C-CBDC-962E-805110DBDC21}"/>
              </a:ext>
            </a:extLst>
          </p:cNvPr>
          <p:cNvSpPr>
            <a:spLocks noGrp="1"/>
          </p:cNvSpPr>
          <p:nvPr>
            <p:ph type="ftr" sz="quarter" idx="11"/>
          </p:nvPr>
        </p:nvSpPr>
        <p:spPr/>
        <p:txBody>
          <a:bodyPr/>
          <a:lstStyle/>
          <a:p>
            <a:endParaRPr lang="en-CA"/>
          </a:p>
        </p:txBody>
      </p:sp>
    </p:spTree>
    <p:extLst>
      <p:ext uri="{BB962C8B-B14F-4D97-AF65-F5344CB8AC3E}">
        <p14:creationId xmlns:p14="http://schemas.microsoft.com/office/powerpoint/2010/main" val="28609714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0FEE97-6F7D-872D-585B-3971CA375425}"/>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7E9ED595-2D1E-C5C8-FC95-1D57E31A1780}"/>
              </a:ext>
            </a:extLst>
          </p:cNvPr>
          <p:cNvSpPr>
            <a:spLocks noGrp="1"/>
          </p:cNvSpPr>
          <p:nvPr>
            <p:ph type="dt" sz="half" idx="10"/>
          </p:nvPr>
        </p:nvSpPr>
        <p:spPr/>
        <p:txBody>
          <a:bodyPr/>
          <a:lstStyle/>
          <a:p>
            <a:fld id="{584B4924-DD92-4047-AD85-4B8FF78E38E9}" type="datetimeFigureOut">
              <a:rPr lang="en-CA" smtClean="0"/>
              <a:t>2026-08-18</a:t>
            </a:fld>
            <a:endParaRPr lang="en-CA"/>
          </a:p>
        </p:txBody>
      </p:sp>
      <p:sp>
        <p:nvSpPr>
          <p:cNvPr id="4" name="Footer Placeholder 3">
            <a:extLst>
              <a:ext uri="{FF2B5EF4-FFF2-40B4-BE49-F238E27FC236}">
                <a16:creationId xmlns:a16="http://schemas.microsoft.com/office/drawing/2014/main" id="{CDBBDB25-B3A1-F590-2565-7C05330197DF}"/>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A858D8D7-AF97-1AFD-5680-6F75771A246A}"/>
              </a:ext>
            </a:extLst>
          </p:cNvPr>
          <p:cNvSpPr>
            <a:spLocks noGrp="1"/>
          </p:cNvSpPr>
          <p:nvPr>
            <p:ph type="sldNum" sz="quarter" idx="12"/>
          </p:nvPr>
        </p:nvSpPr>
        <p:spPr/>
        <p:txBody>
          <a:bodyPr/>
          <a:lstStyle/>
          <a:p>
            <a:fld id="{6F85A29C-FB85-44FD-B24B-EDF7598BFA2E}" type="slidenum">
              <a:rPr lang="en-CA" smtClean="0"/>
              <a:t>‹#›</a:t>
            </a:fld>
            <a:endParaRPr lang="en-CA"/>
          </a:p>
        </p:txBody>
      </p:sp>
    </p:spTree>
    <p:extLst>
      <p:ext uri="{BB962C8B-B14F-4D97-AF65-F5344CB8AC3E}">
        <p14:creationId xmlns:p14="http://schemas.microsoft.com/office/powerpoint/2010/main" val="507374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8_Title and Text [1 col]">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F037250-98A0-4857-A061-94093ABCF377}"/>
              </a:ext>
            </a:extLst>
          </p:cNvPr>
          <p:cNvSpPr/>
          <p:nvPr userDrawn="1"/>
        </p:nvSpPr>
        <p:spPr>
          <a:xfrm>
            <a:off x="-3813175" y="-1033463"/>
            <a:ext cx="3462337" cy="820738"/>
          </a:xfrm>
          <a:prstGeom prst="rect">
            <a:avLst/>
          </a:prstGeom>
          <a:solidFill>
            <a:srgbClr val="7030A0"/>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CA" sz="1379"/>
              <a:t>Page Type: </a:t>
            </a:r>
            <a:r>
              <a:rPr lang="en-CA" sz="1379" b="1"/>
              <a:t>TXT/CUSTOM</a:t>
            </a:r>
          </a:p>
        </p:txBody>
      </p:sp>
      <p:sp>
        <p:nvSpPr>
          <p:cNvPr id="10" name="Text Placeholder 8"/>
          <p:cNvSpPr>
            <a:spLocks noGrp="1"/>
          </p:cNvSpPr>
          <p:nvPr>
            <p:ph type="body" sz="quarter" idx="15"/>
          </p:nvPr>
        </p:nvSpPr>
        <p:spPr>
          <a:xfrm>
            <a:off x="12821055" y="1448087"/>
            <a:ext cx="914400" cy="314306"/>
          </a:xfrm>
        </p:spPr>
        <p:txBody>
          <a:bodyPr anchor="ctr"/>
          <a:lstStyle>
            <a:lvl1pPr algn="ctr">
              <a:lnSpc>
                <a:spcPct val="100000"/>
              </a:lnSpc>
              <a:defRPr sz="2451" b="1">
                <a:solidFill>
                  <a:srgbClr val="7030A0"/>
                </a:solidFill>
              </a:defRPr>
            </a:lvl1pPr>
          </a:lstStyle>
          <a:p>
            <a:pPr lvl="0"/>
            <a:r>
              <a:rPr lang="en-US"/>
              <a:t>Click to edit Master text styles</a:t>
            </a:r>
          </a:p>
        </p:txBody>
      </p:sp>
      <p:sp>
        <p:nvSpPr>
          <p:cNvPr id="11" name="Text Placeholder 8"/>
          <p:cNvSpPr>
            <a:spLocks noGrp="1"/>
          </p:cNvSpPr>
          <p:nvPr>
            <p:ph type="body" sz="quarter" idx="16"/>
          </p:nvPr>
        </p:nvSpPr>
        <p:spPr>
          <a:xfrm>
            <a:off x="14662827" y="1448087"/>
            <a:ext cx="914400" cy="314306"/>
          </a:xfrm>
        </p:spPr>
        <p:txBody>
          <a:bodyPr anchor="ctr"/>
          <a:lstStyle>
            <a:lvl1pPr algn="ctr">
              <a:lnSpc>
                <a:spcPct val="100000"/>
              </a:lnSpc>
              <a:defRPr sz="2451" b="1">
                <a:solidFill>
                  <a:srgbClr val="7030A0"/>
                </a:solidFill>
              </a:defRPr>
            </a:lvl1pPr>
          </a:lstStyle>
          <a:p>
            <a:pPr lvl="0"/>
            <a:r>
              <a:rPr lang="en-US"/>
              <a:t>Click to edit Master text styles</a:t>
            </a:r>
          </a:p>
        </p:txBody>
      </p:sp>
      <p:sp>
        <p:nvSpPr>
          <p:cNvPr id="12" name="Text Placeholder 4"/>
          <p:cNvSpPr>
            <a:spLocks noGrp="1"/>
          </p:cNvSpPr>
          <p:nvPr>
            <p:ph type="body" sz="quarter" idx="13"/>
          </p:nvPr>
        </p:nvSpPr>
        <p:spPr>
          <a:xfrm>
            <a:off x="12542197" y="3479208"/>
            <a:ext cx="3476017" cy="3378792"/>
          </a:xfrm>
          <a:solidFill>
            <a:schemeClr val="accent1">
              <a:lumMod val="20000"/>
              <a:lumOff val="80000"/>
            </a:schemeClr>
          </a:solidFill>
          <a:ln>
            <a:solidFill>
              <a:schemeClr val="bg1">
                <a:lumMod val="10000"/>
              </a:schemeClr>
            </a:solidFill>
          </a:ln>
        </p:spPr>
        <p:txBody>
          <a:bodyPr lIns="90000" tIns="90000" rIns="90000" bIns="90000"/>
          <a:lstStyle>
            <a:lvl1pPr>
              <a:defRPr sz="1226" baseline="0"/>
            </a:lvl1pPr>
            <a:lvl2pPr>
              <a:defRPr sz="1226"/>
            </a:lvl2pPr>
            <a:lvl3pPr>
              <a:defRPr sz="1226"/>
            </a:lvl3pPr>
            <a:lvl4pPr>
              <a:defRPr sz="1226"/>
            </a:lvl4pPr>
            <a:lvl5pPr>
              <a:defRPr sz="1226"/>
            </a:lvl5pPr>
          </a:lstStyle>
          <a:p>
            <a:pPr lvl="0"/>
            <a:r>
              <a:rPr lang="en-US"/>
              <a:t>Click to edit Master text styles</a:t>
            </a:r>
          </a:p>
          <a:p>
            <a:pPr lvl="1"/>
            <a:r>
              <a:rPr lang="en-US"/>
              <a:t>Second level</a:t>
            </a:r>
          </a:p>
        </p:txBody>
      </p:sp>
      <p:sp>
        <p:nvSpPr>
          <p:cNvPr id="13" name="Text Placeholder 4"/>
          <p:cNvSpPr>
            <a:spLocks noGrp="1"/>
          </p:cNvSpPr>
          <p:nvPr>
            <p:ph type="body" sz="quarter" idx="14"/>
          </p:nvPr>
        </p:nvSpPr>
        <p:spPr>
          <a:xfrm>
            <a:off x="-3813242" y="379827"/>
            <a:ext cx="3463047" cy="6478174"/>
          </a:xfrm>
          <a:solidFill>
            <a:srgbClr val="AFEAFF"/>
          </a:solidFill>
          <a:ln>
            <a:solidFill>
              <a:schemeClr val="bg1">
                <a:lumMod val="10000"/>
              </a:schemeClr>
            </a:solidFill>
          </a:ln>
        </p:spPr>
        <p:txBody>
          <a:bodyPr lIns="90000" tIns="90000" rIns="90000" bIns="90000"/>
          <a:lstStyle>
            <a:lvl1pPr marL="0" indent="0">
              <a:buFont typeface="Arial" panose="020B0604020202020204" pitchFamily="34" charset="0"/>
              <a:buNone/>
              <a:defRPr sz="1226" baseline="0"/>
            </a:lvl1pPr>
            <a:lvl2pPr>
              <a:defRPr sz="1226"/>
            </a:lvl2pPr>
            <a:lvl3pPr>
              <a:defRPr sz="1226"/>
            </a:lvl3pPr>
            <a:lvl4pPr>
              <a:defRPr sz="1226"/>
            </a:lvl4pPr>
            <a:lvl5pPr>
              <a:defRPr sz="1226"/>
            </a:lvl5pPr>
          </a:lstStyle>
          <a:p>
            <a:pPr lvl="0"/>
            <a:r>
              <a:rPr lang="en-US"/>
              <a:t>Click to edit Master text styles</a:t>
            </a:r>
          </a:p>
          <a:p>
            <a:pPr lvl="1"/>
            <a:r>
              <a:rPr lang="en-US"/>
              <a:t>Second level</a:t>
            </a:r>
          </a:p>
        </p:txBody>
      </p:sp>
      <p:sp>
        <p:nvSpPr>
          <p:cNvPr id="2" name="Title 1"/>
          <p:cNvSpPr>
            <a:spLocks noGrp="1"/>
          </p:cNvSpPr>
          <p:nvPr>
            <p:ph type="title"/>
          </p:nvPr>
        </p:nvSpPr>
        <p:spPr>
          <a:xfrm>
            <a:off x="388407" y="667395"/>
            <a:ext cx="11397447" cy="399445"/>
          </a:xfrm>
        </p:spPr>
        <p:txBody>
          <a:bodyPr/>
          <a:lstStyle>
            <a:lvl1pPr>
              <a:defRPr>
                <a:solidFill>
                  <a:schemeClr val="tx1"/>
                </a:solidFill>
              </a:defRPr>
            </a:lvl1pPr>
          </a:lstStyle>
          <a:p>
            <a:r>
              <a:rPr lang="en-US"/>
              <a:t>Click to edit Master title style</a:t>
            </a:r>
            <a:endParaRPr lang="en-CA"/>
          </a:p>
        </p:txBody>
      </p:sp>
      <p:sp>
        <p:nvSpPr>
          <p:cNvPr id="16" name="Content Placeholder 2"/>
          <p:cNvSpPr>
            <a:spLocks noGrp="1"/>
          </p:cNvSpPr>
          <p:nvPr>
            <p:ph idx="1"/>
          </p:nvPr>
        </p:nvSpPr>
        <p:spPr>
          <a:xfrm>
            <a:off x="673086" y="1841243"/>
            <a:ext cx="10845831" cy="4399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904965291"/>
      </p:ext>
    </p:extLst>
  </p:cSld>
  <p:clrMapOvr>
    <a:masterClrMapping/>
  </p:clrMapOvr>
  <p:transition spd="med" advClick="0">
    <p:fade/>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9">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381000"/>
            <a:ext cx="10363200" cy="1143000"/>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914400" y="1752600"/>
            <a:ext cx="10363200" cy="4114800"/>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69" r:id="rId1"/>
    <p:sldLayoutId id="2147483670" r:id="rId2"/>
    <p:sldLayoutId id="2147483674" r:id="rId3"/>
    <p:sldLayoutId id="2147483673" r:id="rId4"/>
    <p:sldLayoutId id="2147483675" r:id="rId5"/>
    <p:sldLayoutId id="2147483677" r:id="rId6"/>
    <p:sldLayoutId id="2147483678" r:id="rId7"/>
  </p:sldLayoutIdLst>
  <p:hf hdr="0" ftr="0" dt="0"/>
  <p:txStyles>
    <p:titleStyle>
      <a:lvl1pPr algn="l" rtl="0" eaLnBrk="1" fontAlgn="base" hangingPunct="1">
        <a:spcBef>
          <a:spcPct val="0"/>
        </a:spcBef>
        <a:spcAft>
          <a:spcPct val="0"/>
        </a:spcAft>
        <a:defRPr sz="3600">
          <a:solidFill>
            <a:srgbClr val="782336"/>
          </a:solidFill>
          <a:latin typeface="Arial Bold"/>
          <a:ea typeface="ＭＳ Ｐゴシック" charset="0"/>
          <a:cs typeface="ＭＳ Ｐゴシック" charset="0"/>
        </a:defRPr>
      </a:lvl1pPr>
      <a:lvl2pPr algn="l" rtl="0" eaLnBrk="1" fontAlgn="base" hangingPunct="1">
        <a:spcBef>
          <a:spcPct val="0"/>
        </a:spcBef>
        <a:spcAft>
          <a:spcPct val="0"/>
        </a:spcAft>
        <a:defRPr sz="3600">
          <a:solidFill>
            <a:srgbClr val="782336"/>
          </a:solidFill>
          <a:latin typeface="Arial Bold" charset="0"/>
          <a:ea typeface="ＭＳ Ｐゴシック" charset="0"/>
          <a:cs typeface="ＭＳ Ｐゴシック" charset="0"/>
        </a:defRPr>
      </a:lvl2pPr>
      <a:lvl3pPr algn="l" rtl="0" eaLnBrk="1" fontAlgn="base" hangingPunct="1">
        <a:spcBef>
          <a:spcPct val="0"/>
        </a:spcBef>
        <a:spcAft>
          <a:spcPct val="0"/>
        </a:spcAft>
        <a:defRPr sz="3600">
          <a:solidFill>
            <a:srgbClr val="782336"/>
          </a:solidFill>
          <a:latin typeface="Arial Bold" charset="0"/>
          <a:ea typeface="ＭＳ Ｐゴシック" charset="0"/>
          <a:cs typeface="ＭＳ Ｐゴシック" charset="0"/>
        </a:defRPr>
      </a:lvl3pPr>
      <a:lvl4pPr algn="l" rtl="0" eaLnBrk="1" fontAlgn="base" hangingPunct="1">
        <a:spcBef>
          <a:spcPct val="0"/>
        </a:spcBef>
        <a:spcAft>
          <a:spcPct val="0"/>
        </a:spcAft>
        <a:defRPr sz="3600">
          <a:solidFill>
            <a:srgbClr val="782336"/>
          </a:solidFill>
          <a:latin typeface="Arial Bold" charset="0"/>
          <a:ea typeface="ＭＳ Ｐゴシック" charset="0"/>
          <a:cs typeface="ＭＳ Ｐゴシック" charset="0"/>
        </a:defRPr>
      </a:lvl4pPr>
      <a:lvl5pPr algn="l" rtl="0" eaLnBrk="1" fontAlgn="base" hangingPunct="1">
        <a:spcBef>
          <a:spcPct val="0"/>
        </a:spcBef>
        <a:spcAft>
          <a:spcPct val="0"/>
        </a:spcAft>
        <a:defRPr sz="3600">
          <a:solidFill>
            <a:srgbClr val="782336"/>
          </a:solidFill>
          <a:latin typeface="Arial Bold" charset="0"/>
          <a:ea typeface="ＭＳ Ｐゴシック" charset="0"/>
          <a:cs typeface="ＭＳ Ｐゴシック" charset="0"/>
        </a:defRPr>
      </a:lvl5pPr>
      <a:lvl6pPr marL="457200" algn="ctr" rtl="0" eaLnBrk="1" fontAlgn="base" hangingPunct="1">
        <a:spcBef>
          <a:spcPct val="0"/>
        </a:spcBef>
        <a:spcAft>
          <a:spcPct val="0"/>
        </a:spcAft>
        <a:defRPr sz="3600">
          <a:solidFill>
            <a:srgbClr val="782336"/>
          </a:solidFill>
          <a:latin typeface="GillSans Bold" pitchFamily="1" charset="0"/>
        </a:defRPr>
      </a:lvl6pPr>
      <a:lvl7pPr marL="914400" algn="ctr" rtl="0" eaLnBrk="1" fontAlgn="base" hangingPunct="1">
        <a:spcBef>
          <a:spcPct val="0"/>
        </a:spcBef>
        <a:spcAft>
          <a:spcPct val="0"/>
        </a:spcAft>
        <a:defRPr sz="3600">
          <a:solidFill>
            <a:srgbClr val="782336"/>
          </a:solidFill>
          <a:latin typeface="GillSans Bold" pitchFamily="1" charset="0"/>
        </a:defRPr>
      </a:lvl7pPr>
      <a:lvl8pPr marL="1371600" algn="ctr" rtl="0" eaLnBrk="1" fontAlgn="base" hangingPunct="1">
        <a:spcBef>
          <a:spcPct val="0"/>
        </a:spcBef>
        <a:spcAft>
          <a:spcPct val="0"/>
        </a:spcAft>
        <a:defRPr sz="3600">
          <a:solidFill>
            <a:srgbClr val="782336"/>
          </a:solidFill>
          <a:latin typeface="GillSans Bold" pitchFamily="1" charset="0"/>
        </a:defRPr>
      </a:lvl8pPr>
      <a:lvl9pPr marL="1828800" algn="ctr" rtl="0" eaLnBrk="1" fontAlgn="base" hangingPunct="1">
        <a:spcBef>
          <a:spcPct val="0"/>
        </a:spcBef>
        <a:spcAft>
          <a:spcPct val="0"/>
        </a:spcAft>
        <a:defRPr sz="3600">
          <a:solidFill>
            <a:srgbClr val="782336"/>
          </a:solidFill>
          <a:latin typeface="GillSans Bold" pitchFamily="1" charset="0"/>
        </a:defRPr>
      </a:lvl9pPr>
    </p:titleStyle>
    <p:bodyStyle>
      <a:lvl1pPr marL="342900" indent="-342900" algn="l" rtl="0" eaLnBrk="1" fontAlgn="base" hangingPunct="1">
        <a:spcBef>
          <a:spcPct val="20000"/>
        </a:spcBef>
        <a:spcAft>
          <a:spcPct val="0"/>
        </a:spcAft>
        <a:buFont typeface="Wingdings" charset="0"/>
        <a:buChar char="§"/>
        <a:defRPr sz="2400">
          <a:solidFill>
            <a:schemeClr val="tx1"/>
          </a:solidFill>
          <a:latin typeface="Arial"/>
          <a:ea typeface="ＭＳ Ｐゴシック" charset="0"/>
          <a:cs typeface="ＭＳ Ｐゴシック" charset="0"/>
        </a:defRPr>
      </a:lvl1pPr>
      <a:lvl2pPr marL="742950" indent="-285750" algn="l" rtl="0" eaLnBrk="1" fontAlgn="base" hangingPunct="1">
        <a:spcBef>
          <a:spcPct val="20000"/>
        </a:spcBef>
        <a:spcAft>
          <a:spcPct val="0"/>
        </a:spcAft>
        <a:buFont typeface="Wingdings" charset="0"/>
        <a:buChar char="§"/>
        <a:defRPr sz="2200">
          <a:solidFill>
            <a:schemeClr val="tx1"/>
          </a:solidFill>
          <a:latin typeface="Arial"/>
          <a:ea typeface="ＭＳ Ｐゴシック" pitchFamily="-32" charset="-128"/>
        </a:defRPr>
      </a:lvl2pPr>
      <a:lvl3pPr marL="1143000" indent="-228600" algn="l" rtl="0" eaLnBrk="1" fontAlgn="base" hangingPunct="1">
        <a:spcBef>
          <a:spcPct val="20000"/>
        </a:spcBef>
        <a:spcAft>
          <a:spcPct val="0"/>
        </a:spcAft>
        <a:buFont typeface="Wingdings" charset="0"/>
        <a:buChar char="§"/>
        <a:defRPr sz="2000">
          <a:solidFill>
            <a:schemeClr val="tx1"/>
          </a:solidFill>
          <a:latin typeface="Arial"/>
          <a:ea typeface="ＭＳ Ｐゴシック" pitchFamily="-32" charset="-128"/>
        </a:defRPr>
      </a:lvl3pPr>
      <a:lvl4pPr marL="1600200" indent="-228600" algn="l" rtl="0" eaLnBrk="1" fontAlgn="base" hangingPunct="1">
        <a:spcBef>
          <a:spcPct val="20000"/>
        </a:spcBef>
        <a:spcAft>
          <a:spcPct val="0"/>
        </a:spcAft>
        <a:buFont typeface="Wingdings" charset="0"/>
        <a:buChar char="§"/>
        <a:defRPr sz="2000">
          <a:solidFill>
            <a:schemeClr val="tx1"/>
          </a:solidFill>
          <a:latin typeface="Arial"/>
          <a:ea typeface="ＭＳ Ｐゴシック" pitchFamily="-32" charset="-128"/>
        </a:defRPr>
      </a:lvl4pPr>
      <a:lvl5pPr marL="2057400" indent="-228600" algn="l" rtl="0" eaLnBrk="1" fontAlgn="base" hangingPunct="1">
        <a:spcBef>
          <a:spcPct val="20000"/>
        </a:spcBef>
        <a:spcAft>
          <a:spcPct val="0"/>
        </a:spcAft>
        <a:buFont typeface="Wingdings" charset="0"/>
        <a:buChar char="§"/>
        <a:defRPr sz="2000">
          <a:solidFill>
            <a:schemeClr val="tx1"/>
          </a:solidFill>
          <a:latin typeface="Arial"/>
          <a:ea typeface="ＭＳ Ｐゴシック" pitchFamily="-32"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32"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32"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32"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3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Michelle.Lake@concordia.ca"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concordiauniversity.on.worldcat.org/search?queryString=Municipal%20Representation%20Style%20and%20Focus%3A%20Evidence%20from%20Canadian%20Mayors%20and%20Councillors&amp;databaseList=" TargetMode="External"/><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hyperlink" Target="https://concordiauniversity.on.worldcat.org/search?databaseList=283%2C638&amp;queryString=be%3A%2810.1080%2F00344893.2021.1993317%29&amp;sortKey=BEST_MATCH&amp;clusterResults=true&amp;groupVariantRecords=false&amp;bookReviews=off&amp;newsArticles=off&amp;idDetect=true&amp;citeDetect=true"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tags" Target="../tags/tag2.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library.concordia.ca/find/statistics.php" TargetMode="Externa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hyperlink" Target="https://library.concordia.ca/find/statistics.php"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mailto:Michelle.Lake@Concordia.ca"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tags" Target="../tags/tag3.xml"/><Relationship Id="rId5" Type="http://schemas.openxmlformats.org/officeDocument/2006/relationships/image" Target="../media/image31.png"/><Relationship Id="rId4" Type="http://schemas.openxmlformats.org/officeDocument/2006/relationships/hyperlink" Target="https://library.concordia.ca/help/citing/zotero/index.php"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8" Type="http://schemas.openxmlformats.org/officeDocument/2006/relationships/hyperlink" Target="https://librarycalendar.concordia.ca/event/4030841" TargetMode="External"/><Relationship Id="rId3" Type="http://schemas.openxmlformats.org/officeDocument/2006/relationships/hyperlink" Target="https://librarycalendar.concordia.ca/event/4030742" TargetMode="External"/><Relationship Id="rId7" Type="http://schemas.openxmlformats.org/officeDocument/2006/relationships/hyperlink" Target="https://librarycalendar.concordia.ca/event/4030836" TargetMode="External"/><Relationship Id="rId2" Type="http://schemas.openxmlformats.org/officeDocument/2006/relationships/hyperlink" Target="https://librarycalendar.concordia.ca/event/4030814" TargetMode="External"/><Relationship Id="rId1" Type="http://schemas.openxmlformats.org/officeDocument/2006/relationships/slideLayout" Target="../slideLayouts/slideLayout2.xml"/><Relationship Id="rId6" Type="http://schemas.openxmlformats.org/officeDocument/2006/relationships/hyperlink" Target="https://librarycalendar.concordia.ca/event/4030809" TargetMode="External"/><Relationship Id="rId5" Type="http://schemas.openxmlformats.org/officeDocument/2006/relationships/hyperlink" Target="https://librarycalendar.concordia.ca/event/4030822" TargetMode="External"/><Relationship Id="rId4" Type="http://schemas.openxmlformats.org/officeDocument/2006/relationships/hyperlink" Target="https://librarycalendar.concordia.ca/event/4031284" TargetMode="Externa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tags" Target="../tags/tag4.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25.sv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5.xml"/><Relationship Id="rId6" Type="http://schemas.openxmlformats.org/officeDocument/2006/relationships/image" Target="../media/image25.svg"/><Relationship Id="rId5" Type="http://schemas.openxmlformats.org/officeDocument/2006/relationships/image" Target="../media/image35.png"/><Relationship Id="rId4" Type="http://schemas.openxmlformats.org/officeDocument/2006/relationships/hyperlink" Target="https://library.concordia.ca/help/users/graduates/index.php"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hyperlink" Target="https://library.concordia.ca/technology/sandbox/" TargetMode="External"/><Relationship Id="rId4" Type="http://schemas.openxmlformats.org/officeDocument/2006/relationships/hyperlink" Target="https://library.concordia.ca/find/special-collection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library.concordia.ca/technology/borrow/" TargetMode="External"/><Relationship Id="rId2" Type="http://schemas.openxmlformats.org/officeDocument/2006/relationships/hyperlink" Target="https://library.concordia.ca/help/circulation/borrowing.php" TargetMode="External"/><Relationship Id="rId1" Type="http://schemas.openxmlformats.org/officeDocument/2006/relationships/slideLayout" Target="../slideLayouts/slideLayout2.xml"/><Relationship Id="rId5" Type="http://schemas.openxmlformats.org/officeDocument/2006/relationships/hyperlink" Target="https://library.concordia.ca/technology/reproduction/kic-scanners.php" TargetMode="External"/><Relationship Id="rId4" Type="http://schemas.openxmlformats.org/officeDocument/2006/relationships/hyperlink" Target="https://adsys2.concordia.ca/dprintpay/"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concordiauniversity.on.worldcat.org/search?queryString=immigration%20AND%20policy%20AND%20Canada&amp;databaseList="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7169" name="Title 15"/>
          <p:cNvSpPr>
            <a:spLocks noGrp="1"/>
          </p:cNvSpPr>
          <p:nvPr>
            <p:ph type="ctrTitle"/>
          </p:nvPr>
        </p:nvSpPr>
        <p:spPr>
          <a:xfrm>
            <a:off x="1199456" y="2708920"/>
            <a:ext cx="9313035" cy="1224136"/>
          </a:xfrm>
        </p:spPr>
        <p:txBody>
          <a:bodyPr/>
          <a:lstStyle/>
          <a:p>
            <a:pPr eaLnBrk="1" hangingPunct="1"/>
            <a:r>
              <a:rPr lang="en-US" sz="5400" dirty="0">
                <a:latin typeface="Arial Bold" charset="0"/>
              </a:rPr>
              <a:t>Political Science Graduate Library Orientation</a:t>
            </a:r>
          </a:p>
        </p:txBody>
      </p:sp>
      <p:sp>
        <p:nvSpPr>
          <p:cNvPr id="7170" name="Subtitle 16"/>
          <p:cNvSpPr>
            <a:spLocks noGrp="1"/>
          </p:cNvSpPr>
          <p:nvPr>
            <p:ph type="subTitle" idx="1"/>
          </p:nvPr>
        </p:nvSpPr>
        <p:spPr>
          <a:xfrm>
            <a:off x="1199456" y="4318248"/>
            <a:ext cx="9313035" cy="766936"/>
          </a:xfrm>
        </p:spPr>
        <p:txBody>
          <a:bodyPr/>
          <a:lstStyle/>
          <a:p>
            <a:pPr eaLnBrk="1" hangingPunct="1"/>
            <a:r>
              <a:rPr lang="en-US" dirty="0">
                <a:latin typeface="Arial" charset="0"/>
              </a:rPr>
              <a:t>Michelle Lake</a:t>
            </a:r>
          </a:p>
          <a:p>
            <a:pPr eaLnBrk="1" hangingPunct="1"/>
            <a:r>
              <a:rPr lang="en-US" dirty="0">
                <a:latin typeface="Arial" charset="0"/>
              </a:rPr>
              <a:t>Subject Librarian for Political Science, School of Community and Public Affairs, First Peoples Studies and Government Publications </a:t>
            </a:r>
          </a:p>
          <a:p>
            <a:pPr eaLnBrk="1" hangingPunct="1"/>
            <a:r>
              <a:rPr lang="en-US" dirty="0">
                <a:latin typeface="Arial" charset="0"/>
                <a:hlinkClick r:id="rId4"/>
              </a:rPr>
              <a:t>Michelle.Lake@concordia.ca</a:t>
            </a:r>
            <a:r>
              <a:rPr lang="en-US" dirty="0">
                <a:latin typeface="Arial" charset="0"/>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F2A8B2D-EA9F-82F2-B935-571615EBC367}"/>
              </a:ext>
            </a:extLst>
          </p:cNvPr>
          <p:cNvPicPr>
            <a:picLocks noChangeAspect="1"/>
          </p:cNvPicPr>
          <p:nvPr/>
        </p:nvPicPr>
        <p:blipFill>
          <a:blip r:embed="rId2"/>
          <a:stretch>
            <a:fillRect/>
          </a:stretch>
        </p:blipFill>
        <p:spPr>
          <a:xfrm>
            <a:off x="1332655" y="0"/>
            <a:ext cx="9526690" cy="6858000"/>
          </a:xfrm>
          <a:prstGeom prst="rect">
            <a:avLst/>
          </a:prstGeom>
        </p:spPr>
      </p:pic>
      <p:sp>
        <p:nvSpPr>
          <p:cNvPr id="4" name="Callout: Down Arrow 3">
            <a:extLst>
              <a:ext uri="{FF2B5EF4-FFF2-40B4-BE49-F238E27FC236}">
                <a16:creationId xmlns:a16="http://schemas.microsoft.com/office/drawing/2014/main" id="{34F36DE9-A2B9-F522-D5DC-3C9FA62D405C}"/>
              </a:ext>
            </a:extLst>
          </p:cNvPr>
          <p:cNvSpPr/>
          <p:nvPr/>
        </p:nvSpPr>
        <p:spPr bwMode="auto">
          <a:xfrm>
            <a:off x="1487488" y="476672"/>
            <a:ext cx="2448272" cy="1152128"/>
          </a:xfrm>
          <a:prstGeom prst="downArrowCallou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bg1"/>
                </a:solidFill>
                <a:effectLst/>
                <a:latin typeface="+mn-lt"/>
              </a:rPr>
              <a:t>Use the limits menu to narro</a:t>
            </a:r>
            <a:r>
              <a:rPr lang="en-US" sz="1600" dirty="0">
                <a:solidFill>
                  <a:schemeClr val="bg1"/>
                </a:solidFill>
                <a:latin typeface="+mn-lt"/>
              </a:rPr>
              <a:t>w by format or date</a:t>
            </a:r>
            <a:endParaRPr kumimoji="0" lang="en-CA" sz="1600" b="0" i="0" u="none" strike="noStrike" cap="none" normalizeH="0" baseline="0" dirty="0">
              <a:ln>
                <a:noFill/>
              </a:ln>
              <a:solidFill>
                <a:schemeClr val="bg1"/>
              </a:solidFill>
              <a:effectLst/>
              <a:latin typeface="+mn-lt"/>
            </a:endParaRPr>
          </a:p>
        </p:txBody>
      </p:sp>
    </p:spTree>
    <p:extLst>
      <p:ext uri="{BB962C8B-B14F-4D97-AF65-F5344CB8AC3E}">
        <p14:creationId xmlns:p14="http://schemas.microsoft.com/office/powerpoint/2010/main" val="3027254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081995"/>
            <a:ext cx="10363200" cy="1143000"/>
          </a:xfrm>
        </p:spPr>
        <p:txBody>
          <a:bodyPr>
            <a:normAutofit fontScale="90000"/>
          </a:bodyPr>
          <a:lstStyle/>
          <a:p>
            <a:r>
              <a:rPr lang="en-CA" sz="2700" b="1" dirty="0" err="1">
                <a:solidFill>
                  <a:schemeClr val="tx1"/>
                </a:solidFill>
              </a:rPr>
              <a:t>B</a:t>
            </a:r>
            <a:r>
              <a:rPr lang="en-CA" sz="2700" dirty="0" err="1">
                <a:solidFill>
                  <a:schemeClr val="tx1"/>
                </a:solidFill>
              </a:rPr>
              <a:t>lidook</a:t>
            </a:r>
            <a:r>
              <a:rPr lang="en-CA" sz="2700" dirty="0">
                <a:solidFill>
                  <a:schemeClr val="tx1"/>
                </a:solidFill>
              </a:rPr>
              <a:t>, K., Koop, R., &amp; Lucas, J. (2022). Municipal Representation Style and Focus: Evidence from Canadian Mayors and Councillors. </a:t>
            </a:r>
            <a:r>
              <a:rPr lang="en-CA" sz="2700" i="1" dirty="0">
                <a:solidFill>
                  <a:schemeClr val="tx1"/>
                </a:solidFill>
              </a:rPr>
              <a:t>Representation</a:t>
            </a:r>
            <a:r>
              <a:rPr lang="en-CA" sz="2700" dirty="0">
                <a:solidFill>
                  <a:schemeClr val="tx1"/>
                </a:solidFill>
              </a:rPr>
              <a:t>, </a:t>
            </a:r>
            <a:r>
              <a:rPr lang="en-CA" sz="2700" i="1" dirty="0">
                <a:solidFill>
                  <a:schemeClr val="tx1"/>
                </a:solidFill>
              </a:rPr>
              <a:t>58</a:t>
            </a:r>
            <a:r>
              <a:rPr lang="en-CA" sz="2700" dirty="0">
                <a:solidFill>
                  <a:schemeClr val="tx1"/>
                </a:solidFill>
              </a:rPr>
              <a:t>(4), 603–622. https://doi.org/10.1080/00344893.2021.1993317</a:t>
            </a:r>
            <a:br>
              <a:rPr lang="en-CA" dirty="0"/>
            </a:br>
            <a:endParaRPr lang="en-CA" i="1" dirty="0">
              <a:solidFill>
                <a:schemeClr val="tx1"/>
              </a:solidFill>
            </a:endParaRPr>
          </a:p>
        </p:txBody>
      </p:sp>
      <p:sp>
        <p:nvSpPr>
          <p:cNvPr id="6" name="Title 1">
            <a:extLst>
              <a:ext uri="{FF2B5EF4-FFF2-40B4-BE49-F238E27FC236}">
                <a16:creationId xmlns:a16="http://schemas.microsoft.com/office/drawing/2014/main" id="{0A6EAB13-3E80-CB52-6003-6580BFA32DB5}"/>
              </a:ext>
            </a:extLst>
          </p:cNvPr>
          <p:cNvSpPr txBox="1">
            <a:spLocks/>
          </p:cNvSpPr>
          <p:nvPr/>
        </p:nvSpPr>
        <p:spPr bwMode="auto">
          <a:xfrm>
            <a:off x="914400" y="381000"/>
            <a:ext cx="10363200" cy="1143000"/>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3600">
                <a:solidFill>
                  <a:srgbClr val="782336"/>
                </a:solidFill>
                <a:latin typeface="Arial Bold"/>
                <a:ea typeface="ＭＳ Ｐゴシック" charset="0"/>
                <a:cs typeface="ＭＳ Ｐゴシック" charset="0"/>
              </a:defRPr>
            </a:lvl1pPr>
            <a:lvl2pPr algn="l" rtl="0" eaLnBrk="1" fontAlgn="base" hangingPunct="1">
              <a:spcBef>
                <a:spcPct val="0"/>
              </a:spcBef>
              <a:spcAft>
                <a:spcPct val="0"/>
              </a:spcAft>
              <a:defRPr sz="3600">
                <a:solidFill>
                  <a:srgbClr val="782336"/>
                </a:solidFill>
                <a:latin typeface="Arial Bold" charset="0"/>
                <a:ea typeface="ＭＳ Ｐゴシック" charset="0"/>
                <a:cs typeface="ＭＳ Ｐゴシック" charset="0"/>
              </a:defRPr>
            </a:lvl2pPr>
            <a:lvl3pPr algn="l" rtl="0" eaLnBrk="1" fontAlgn="base" hangingPunct="1">
              <a:spcBef>
                <a:spcPct val="0"/>
              </a:spcBef>
              <a:spcAft>
                <a:spcPct val="0"/>
              </a:spcAft>
              <a:defRPr sz="3600">
                <a:solidFill>
                  <a:srgbClr val="782336"/>
                </a:solidFill>
                <a:latin typeface="Arial Bold" charset="0"/>
                <a:ea typeface="ＭＳ Ｐゴシック" charset="0"/>
                <a:cs typeface="ＭＳ Ｐゴシック" charset="0"/>
              </a:defRPr>
            </a:lvl3pPr>
            <a:lvl4pPr algn="l" rtl="0" eaLnBrk="1" fontAlgn="base" hangingPunct="1">
              <a:spcBef>
                <a:spcPct val="0"/>
              </a:spcBef>
              <a:spcAft>
                <a:spcPct val="0"/>
              </a:spcAft>
              <a:defRPr sz="3600">
                <a:solidFill>
                  <a:srgbClr val="782336"/>
                </a:solidFill>
                <a:latin typeface="Arial Bold" charset="0"/>
                <a:ea typeface="ＭＳ Ｐゴシック" charset="0"/>
                <a:cs typeface="ＭＳ Ｐゴシック" charset="0"/>
              </a:defRPr>
            </a:lvl4pPr>
            <a:lvl5pPr algn="l" rtl="0" eaLnBrk="1" fontAlgn="base" hangingPunct="1">
              <a:spcBef>
                <a:spcPct val="0"/>
              </a:spcBef>
              <a:spcAft>
                <a:spcPct val="0"/>
              </a:spcAft>
              <a:defRPr sz="3600">
                <a:solidFill>
                  <a:srgbClr val="782336"/>
                </a:solidFill>
                <a:latin typeface="Arial Bold" charset="0"/>
                <a:ea typeface="ＭＳ Ｐゴシック" charset="0"/>
                <a:cs typeface="ＭＳ Ｐゴシック" charset="0"/>
              </a:defRPr>
            </a:lvl5pPr>
            <a:lvl6pPr marL="457200" algn="ctr" rtl="0" eaLnBrk="1" fontAlgn="base" hangingPunct="1">
              <a:spcBef>
                <a:spcPct val="0"/>
              </a:spcBef>
              <a:spcAft>
                <a:spcPct val="0"/>
              </a:spcAft>
              <a:defRPr sz="3600">
                <a:solidFill>
                  <a:srgbClr val="782336"/>
                </a:solidFill>
                <a:latin typeface="GillSans Bold" pitchFamily="1" charset="0"/>
              </a:defRPr>
            </a:lvl6pPr>
            <a:lvl7pPr marL="914400" algn="ctr" rtl="0" eaLnBrk="1" fontAlgn="base" hangingPunct="1">
              <a:spcBef>
                <a:spcPct val="0"/>
              </a:spcBef>
              <a:spcAft>
                <a:spcPct val="0"/>
              </a:spcAft>
              <a:defRPr sz="3600">
                <a:solidFill>
                  <a:srgbClr val="782336"/>
                </a:solidFill>
                <a:latin typeface="GillSans Bold" pitchFamily="1" charset="0"/>
              </a:defRPr>
            </a:lvl7pPr>
            <a:lvl8pPr marL="1371600" algn="ctr" rtl="0" eaLnBrk="1" fontAlgn="base" hangingPunct="1">
              <a:spcBef>
                <a:spcPct val="0"/>
              </a:spcBef>
              <a:spcAft>
                <a:spcPct val="0"/>
              </a:spcAft>
              <a:defRPr sz="3600">
                <a:solidFill>
                  <a:srgbClr val="782336"/>
                </a:solidFill>
                <a:latin typeface="GillSans Bold" pitchFamily="1" charset="0"/>
              </a:defRPr>
            </a:lvl8pPr>
            <a:lvl9pPr marL="1828800" algn="ctr" rtl="0" eaLnBrk="1" fontAlgn="base" hangingPunct="1">
              <a:spcBef>
                <a:spcPct val="0"/>
              </a:spcBef>
              <a:spcAft>
                <a:spcPct val="0"/>
              </a:spcAft>
              <a:defRPr sz="3600">
                <a:solidFill>
                  <a:srgbClr val="782336"/>
                </a:solidFill>
                <a:latin typeface="GillSans Bold" pitchFamily="1" charset="0"/>
              </a:defRPr>
            </a:lvl9pPr>
          </a:lstStyle>
          <a:p>
            <a:pPr algn="ctr"/>
            <a:r>
              <a:rPr lang="en-US" kern="0"/>
              <a:t>Using Sofia to locate known items</a:t>
            </a:r>
            <a:endParaRPr lang="en-CA" kern="0" dirty="0"/>
          </a:p>
        </p:txBody>
      </p:sp>
      <p:pic>
        <p:nvPicPr>
          <p:cNvPr id="5" name="Picture 4">
            <a:hlinkClick r:id="rId2"/>
            <a:extLst>
              <a:ext uri="{FF2B5EF4-FFF2-40B4-BE49-F238E27FC236}">
                <a16:creationId xmlns:a16="http://schemas.microsoft.com/office/drawing/2014/main" id="{5EEFF17F-9973-1476-95E9-D056FCA1CE6A}"/>
              </a:ext>
            </a:extLst>
          </p:cNvPr>
          <p:cNvPicPr>
            <a:picLocks noChangeAspect="1"/>
          </p:cNvPicPr>
          <p:nvPr/>
        </p:nvPicPr>
        <p:blipFill>
          <a:blip r:embed="rId3"/>
          <a:stretch>
            <a:fillRect/>
          </a:stretch>
        </p:blipFill>
        <p:spPr>
          <a:xfrm>
            <a:off x="1719489" y="2636912"/>
            <a:ext cx="8240275" cy="2172003"/>
          </a:xfrm>
          <a:prstGeom prst="rect">
            <a:avLst/>
          </a:prstGeom>
        </p:spPr>
      </p:pic>
      <p:pic>
        <p:nvPicPr>
          <p:cNvPr id="8" name="Picture 7">
            <a:hlinkClick r:id="rId4"/>
            <a:extLst>
              <a:ext uri="{FF2B5EF4-FFF2-40B4-BE49-F238E27FC236}">
                <a16:creationId xmlns:a16="http://schemas.microsoft.com/office/drawing/2014/main" id="{13EDDBB2-7B10-6C3C-8C36-28DA7DBD4724}"/>
              </a:ext>
            </a:extLst>
          </p:cNvPr>
          <p:cNvPicPr>
            <a:picLocks noChangeAspect="1"/>
          </p:cNvPicPr>
          <p:nvPr/>
        </p:nvPicPr>
        <p:blipFill>
          <a:blip r:embed="rId5"/>
          <a:stretch>
            <a:fillRect/>
          </a:stretch>
        </p:blipFill>
        <p:spPr>
          <a:xfrm>
            <a:off x="1271464" y="4792439"/>
            <a:ext cx="8560262" cy="1967131"/>
          </a:xfrm>
          <a:prstGeom prst="rect">
            <a:avLst/>
          </a:prstGeom>
        </p:spPr>
      </p:pic>
    </p:spTree>
    <p:extLst>
      <p:ext uri="{BB962C8B-B14F-4D97-AF65-F5344CB8AC3E}">
        <p14:creationId xmlns:p14="http://schemas.microsoft.com/office/powerpoint/2010/main" val="2456773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BA83A9F-CA6E-6BF2-1AE2-C6DEFB8ECED0}"/>
              </a:ext>
            </a:extLst>
          </p:cNvPr>
          <p:cNvSpPr>
            <a:spLocks noGrp="1"/>
          </p:cNvSpPr>
          <p:nvPr>
            <p:ph type="sldNum" sz="quarter" idx="12"/>
          </p:nvPr>
        </p:nvSpPr>
        <p:spPr/>
        <p:txBody>
          <a:bodyPr/>
          <a:lstStyle/>
          <a:p>
            <a:endParaRPr lang="en-CA" dirty="0"/>
          </a:p>
        </p:txBody>
      </p:sp>
      <p:pic>
        <p:nvPicPr>
          <p:cNvPr id="6" name="Picture 5">
            <a:extLst>
              <a:ext uri="{FF2B5EF4-FFF2-40B4-BE49-F238E27FC236}">
                <a16:creationId xmlns:a16="http://schemas.microsoft.com/office/drawing/2014/main" id="{555038C0-CA0F-8D46-8952-6F52A3124883}"/>
              </a:ext>
            </a:extLst>
          </p:cNvPr>
          <p:cNvPicPr>
            <a:picLocks noChangeAspect="1"/>
          </p:cNvPicPr>
          <p:nvPr/>
        </p:nvPicPr>
        <p:blipFill>
          <a:blip r:embed="rId2"/>
          <a:stretch>
            <a:fillRect/>
          </a:stretch>
        </p:blipFill>
        <p:spPr>
          <a:xfrm>
            <a:off x="1" y="1"/>
            <a:ext cx="7602280" cy="3429000"/>
          </a:xfrm>
          <a:prstGeom prst="rect">
            <a:avLst/>
          </a:prstGeom>
        </p:spPr>
      </p:pic>
      <p:pic>
        <p:nvPicPr>
          <p:cNvPr id="8" name="Picture 7">
            <a:extLst>
              <a:ext uri="{FF2B5EF4-FFF2-40B4-BE49-F238E27FC236}">
                <a16:creationId xmlns:a16="http://schemas.microsoft.com/office/drawing/2014/main" id="{4194EE26-A18E-1CB6-4CC1-0A5051E4A7FB}"/>
              </a:ext>
            </a:extLst>
          </p:cNvPr>
          <p:cNvPicPr>
            <a:picLocks noChangeAspect="1"/>
          </p:cNvPicPr>
          <p:nvPr/>
        </p:nvPicPr>
        <p:blipFill>
          <a:blip r:embed="rId3"/>
          <a:stretch>
            <a:fillRect/>
          </a:stretch>
        </p:blipFill>
        <p:spPr>
          <a:xfrm>
            <a:off x="0" y="3429000"/>
            <a:ext cx="12192000" cy="2645608"/>
          </a:xfrm>
          <a:prstGeom prst="rect">
            <a:avLst/>
          </a:prstGeom>
        </p:spPr>
      </p:pic>
      <p:sp>
        <p:nvSpPr>
          <p:cNvPr id="9" name="Arrow: Up 8">
            <a:extLst>
              <a:ext uri="{FF2B5EF4-FFF2-40B4-BE49-F238E27FC236}">
                <a16:creationId xmlns:a16="http://schemas.microsoft.com/office/drawing/2014/main" id="{5A1AD8A9-E752-FDC7-973E-43483609772D}"/>
              </a:ext>
            </a:extLst>
          </p:cNvPr>
          <p:cNvSpPr/>
          <p:nvPr/>
        </p:nvSpPr>
        <p:spPr bwMode="auto">
          <a:xfrm>
            <a:off x="479376" y="2564903"/>
            <a:ext cx="576064" cy="648072"/>
          </a:xfrm>
          <a:prstGeom prst="upArrow">
            <a:avLst/>
          </a:prstGeom>
          <a:solidFill>
            <a:schemeClr val="accent6"/>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CA" sz="2400" b="0" i="0" u="none" strike="noStrike" cap="none" normalizeH="0" baseline="0">
              <a:ln>
                <a:noFill/>
              </a:ln>
              <a:solidFill>
                <a:schemeClr val="tx1"/>
              </a:solidFill>
              <a:effectLst/>
              <a:latin typeface="Times" pitchFamily="-32" charset="0"/>
            </a:endParaRPr>
          </a:p>
        </p:txBody>
      </p:sp>
      <p:sp>
        <p:nvSpPr>
          <p:cNvPr id="13" name="Arrow: Up 12">
            <a:extLst>
              <a:ext uri="{FF2B5EF4-FFF2-40B4-BE49-F238E27FC236}">
                <a16:creationId xmlns:a16="http://schemas.microsoft.com/office/drawing/2014/main" id="{99BBFF62-72D5-3774-051C-28A6C23EE881}"/>
              </a:ext>
            </a:extLst>
          </p:cNvPr>
          <p:cNvSpPr/>
          <p:nvPr/>
        </p:nvSpPr>
        <p:spPr bwMode="auto">
          <a:xfrm>
            <a:off x="335360" y="4221088"/>
            <a:ext cx="576064" cy="648072"/>
          </a:xfrm>
          <a:prstGeom prst="upArrow">
            <a:avLst/>
          </a:prstGeom>
          <a:solidFill>
            <a:schemeClr val="accent6"/>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CA" sz="2400" b="0" i="0" u="none" strike="noStrike" cap="none" normalizeH="0" baseline="0">
              <a:ln>
                <a:noFill/>
              </a:ln>
              <a:solidFill>
                <a:schemeClr val="tx1"/>
              </a:solidFill>
              <a:effectLst/>
              <a:latin typeface="Times" pitchFamily="-32" charset="0"/>
            </a:endParaRPr>
          </a:p>
        </p:txBody>
      </p:sp>
      <p:pic>
        <p:nvPicPr>
          <p:cNvPr id="15" name="Picture 14">
            <a:extLst>
              <a:ext uri="{FF2B5EF4-FFF2-40B4-BE49-F238E27FC236}">
                <a16:creationId xmlns:a16="http://schemas.microsoft.com/office/drawing/2014/main" id="{779B7374-8075-F9D5-FD32-4C9D8795ADEB}"/>
              </a:ext>
            </a:extLst>
          </p:cNvPr>
          <p:cNvPicPr>
            <a:picLocks noChangeAspect="1"/>
          </p:cNvPicPr>
          <p:nvPr/>
        </p:nvPicPr>
        <p:blipFill>
          <a:blip r:embed="rId4"/>
          <a:stretch>
            <a:fillRect/>
          </a:stretch>
        </p:blipFill>
        <p:spPr>
          <a:xfrm>
            <a:off x="1522607" y="0"/>
            <a:ext cx="9146785" cy="685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567141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5255094-787B-32E7-6102-F526ADC25791}"/>
              </a:ext>
            </a:extLst>
          </p:cNvPr>
          <p:cNvPicPr>
            <a:picLocks noChangeAspect="1"/>
          </p:cNvPicPr>
          <p:nvPr/>
        </p:nvPicPr>
        <p:blipFill>
          <a:blip r:embed="rId2"/>
          <a:stretch>
            <a:fillRect/>
          </a:stretch>
        </p:blipFill>
        <p:spPr>
          <a:xfrm>
            <a:off x="0" y="399885"/>
            <a:ext cx="12192000" cy="6058230"/>
          </a:xfrm>
          <a:prstGeom prst="rect">
            <a:avLst/>
          </a:prstGeom>
        </p:spPr>
      </p:pic>
      <p:sp>
        <p:nvSpPr>
          <p:cNvPr id="4" name="Arrow: Right 3">
            <a:extLst>
              <a:ext uri="{FF2B5EF4-FFF2-40B4-BE49-F238E27FC236}">
                <a16:creationId xmlns:a16="http://schemas.microsoft.com/office/drawing/2014/main" id="{C973CCF4-5349-8723-E578-BEDD2239B214}"/>
              </a:ext>
            </a:extLst>
          </p:cNvPr>
          <p:cNvSpPr/>
          <p:nvPr/>
        </p:nvSpPr>
        <p:spPr bwMode="auto">
          <a:xfrm>
            <a:off x="7248128" y="764704"/>
            <a:ext cx="2016224" cy="720080"/>
          </a:xfrm>
          <a:prstGeom prst="rightArrow">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CA" sz="2400" b="0" i="0" u="none" strike="noStrike" cap="none" normalizeH="0" baseline="0">
              <a:ln>
                <a:noFill/>
              </a:ln>
              <a:solidFill>
                <a:schemeClr val="tx1"/>
              </a:solidFill>
              <a:effectLst/>
              <a:latin typeface="Times" pitchFamily="-32" charset="0"/>
            </a:endParaRPr>
          </a:p>
        </p:txBody>
      </p:sp>
      <p:sp>
        <p:nvSpPr>
          <p:cNvPr id="5" name="Rectangle: Rounded Corners 4">
            <a:extLst>
              <a:ext uri="{FF2B5EF4-FFF2-40B4-BE49-F238E27FC236}">
                <a16:creationId xmlns:a16="http://schemas.microsoft.com/office/drawing/2014/main" id="{726311E1-20B7-B4B9-E19C-D55B5C921CAD}"/>
              </a:ext>
            </a:extLst>
          </p:cNvPr>
          <p:cNvSpPr/>
          <p:nvPr/>
        </p:nvSpPr>
        <p:spPr bwMode="auto">
          <a:xfrm>
            <a:off x="4495056" y="1460156"/>
            <a:ext cx="3744416" cy="1512168"/>
          </a:xfrm>
          <a:prstGeom prst="roundRect">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bg1"/>
                </a:solidFill>
                <a:effectLst/>
                <a:latin typeface="+mn-lt"/>
              </a:rPr>
              <a:t>To request a scan of one chapter from the print book, click this button</a:t>
            </a:r>
            <a:endParaRPr kumimoji="0" lang="en-CA" sz="2400" b="0" i="0" u="none" strike="noStrike" cap="none" normalizeH="0" baseline="0" dirty="0">
              <a:ln>
                <a:noFill/>
              </a:ln>
              <a:solidFill>
                <a:schemeClr val="bg1"/>
              </a:solidFill>
              <a:effectLst/>
              <a:latin typeface="+mn-lt"/>
            </a:endParaRPr>
          </a:p>
        </p:txBody>
      </p:sp>
      <p:sp>
        <p:nvSpPr>
          <p:cNvPr id="6" name="Rectangle: Rounded Corners 5">
            <a:extLst>
              <a:ext uri="{FF2B5EF4-FFF2-40B4-BE49-F238E27FC236}">
                <a16:creationId xmlns:a16="http://schemas.microsoft.com/office/drawing/2014/main" id="{0F1F93EE-20F5-DF42-E45F-885A20F3CD8D}"/>
              </a:ext>
            </a:extLst>
          </p:cNvPr>
          <p:cNvSpPr/>
          <p:nvPr/>
        </p:nvSpPr>
        <p:spPr bwMode="auto">
          <a:xfrm>
            <a:off x="4223792" y="5733256"/>
            <a:ext cx="4320480" cy="216024"/>
          </a:xfrm>
          <a:prstGeom prst="roundRect">
            <a:avLst/>
          </a:prstGeom>
          <a:noFill/>
          <a:ln w="38100" cap="flat" cmpd="sng" algn="ctr">
            <a:solidFill>
              <a:srgbClr val="00B05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CA" sz="2400" b="0" i="0" u="none" strike="noStrike" cap="none" normalizeH="0" baseline="0">
              <a:ln>
                <a:noFill/>
              </a:ln>
              <a:solidFill>
                <a:schemeClr val="tx1"/>
              </a:solidFill>
              <a:effectLst/>
              <a:latin typeface="Times" pitchFamily="-32" charset="0"/>
            </a:endParaRPr>
          </a:p>
        </p:txBody>
      </p:sp>
    </p:spTree>
    <p:extLst>
      <p:ext uri="{BB962C8B-B14F-4D97-AF65-F5344CB8AC3E}">
        <p14:creationId xmlns:p14="http://schemas.microsoft.com/office/powerpoint/2010/main" val="421992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905F59-1094-6B32-AC24-41D5302173B2}"/>
              </a:ext>
            </a:extLst>
          </p:cNvPr>
          <p:cNvPicPr>
            <a:picLocks noChangeAspect="1"/>
          </p:cNvPicPr>
          <p:nvPr/>
        </p:nvPicPr>
        <p:blipFill>
          <a:blip r:embed="rId2"/>
          <a:stretch>
            <a:fillRect/>
          </a:stretch>
        </p:blipFill>
        <p:spPr>
          <a:xfrm>
            <a:off x="921700" y="0"/>
            <a:ext cx="10348599" cy="6858000"/>
          </a:xfrm>
          <a:prstGeom prst="rect">
            <a:avLst/>
          </a:prstGeom>
        </p:spPr>
      </p:pic>
      <p:sp>
        <p:nvSpPr>
          <p:cNvPr id="4" name="Rectangle 3">
            <a:extLst>
              <a:ext uri="{FF2B5EF4-FFF2-40B4-BE49-F238E27FC236}">
                <a16:creationId xmlns:a16="http://schemas.microsoft.com/office/drawing/2014/main" id="{C52C8AE4-1788-26C6-38D8-3B9844DBD185}"/>
              </a:ext>
            </a:extLst>
          </p:cNvPr>
          <p:cNvSpPr/>
          <p:nvPr/>
        </p:nvSpPr>
        <p:spPr bwMode="auto">
          <a:xfrm>
            <a:off x="6672064" y="908720"/>
            <a:ext cx="3744416" cy="1872208"/>
          </a:xfrm>
          <a:prstGeom prst="rect">
            <a:avLst/>
          </a:prstGeom>
          <a:solidFill>
            <a:srgbClr val="00B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bg1"/>
                </a:solidFill>
                <a:effectLst/>
                <a:latin typeface="+mj-lt"/>
              </a:rPr>
              <a:t>The book’s title and ISBN will be automatically filled in, you just need to provide the chapter title and author of the chapter.</a:t>
            </a:r>
            <a:endParaRPr kumimoji="0" lang="en-CA" sz="2400" b="0" i="0" u="none" strike="noStrike" cap="none" normalizeH="0" baseline="0" dirty="0">
              <a:ln>
                <a:noFill/>
              </a:ln>
              <a:solidFill>
                <a:schemeClr val="bg1"/>
              </a:solidFill>
              <a:effectLst/>
              <a:latin typeface="+mj-lt"/>
            </a:endParaRPr>
          </a:p>
        </p:txBody>
      </p:sp>
    </p:spTree>
    <p:extLst>
      <p:ext uri="{BB962C8B-B14F-4D97-AF65-F5344CB8AC3E}">
        <p14:creationId xmlns:p14="http://schemas.microsoft.com/office/powerpoint/2010/main" val="2797846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7E4AB4-AF08-96A5-832F-501C89513595}"/>
              </a:ext>
            </a:extLst>
          </p:cNvPr>
          <p:cNvPicPr>
            <a:picLocks noChangeAspect="1"/>
          </p:cNvPicPr>
          <p:nvPr/>
        </p:nvPicPr>
        <p:blipFill>
          <a:blip r:embed="rId2"/>
          <a:stretch>
            <a:fillRect/>
          </a:stretch>
        </p:blipFill>
        <p:spPr>
          <a:xfrm>
            <a:off x="1559496" y="620688"/>
            <a:ext cx="2610214" cy="5391902"/>
          </a:xfrm>
          <a:prstGeom prst="rect">
            <a:avLst/>
          </a:prstGeom>
        </p:spPr>
      </p:pic>
      <p:sp>
        <p:nvSpPr>
          <p:cNvPr id="4" name="Callout: Left Arrow 3">
            <a:extLst>
              <a:ext uri="{FF2B5EF4-FFF2-40B4-BE49-F238E27FC236}">
                <a16:creationId xmlns:a16="http://schemas.microsoft.com/office/drawing/2014/main" id="{14DC63D5-4585-0085-4D14-0A764523FC02}"/>
              </a:ext>
            </a:extLst>
          </p:cNvPr>
          <p:cNvSpPr/>
          <p:nvPr/>
        </p:nvSpPr>
        <p:spPr bwMode="auto">
          <a:xfrm>
            <a:off x="4079776" y="908720"/>
            <a:ext cx="4464496" cy="936104"/>
          </a:xfrm>
          <a:prstGeom prst="leftArrowCallou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rPr>
              <a:t>Request a scan of single chapter, from a Concordia print book, or a book from another library.</a:t>
            </a:r>
            <a:endParaRPr kumimoji="0" lang="en-CA" sz="1600" b="0" i="0" u="none" strike="noStrike" cap="none" normalizeH="0" baseline="0" dirty="0">
              <a:ln>
                <a:noFill/>
              </a:ln>
              <a:solidFill>
                <a:schemeClr val="tx1"/>
              </a:solidFill>
              <a:effectLst/>
            </a:endParaRPr>
          </a:p>
        </p:txBody>
      </p:sp>
      <p:sp>
        <p:nvSpPr>
          <p:cNvPr id="6" name="Callout: Left Arrow 5">
            <a:extLst>
              <a:ext uri="{FF2B5EF4-FFF2-40B4-BE49-F238E27FC236}">
                <a16:creationId xmlns:a16="http://schemas.microsoft.com/office/drawing/2014/main" id="{8A0F5571-FDC3-6EC7-F7E2-C5C4FF278C67}"/>
              </a:ext>
            </a:extLst>
          </p:cNvPr>
          <p:cNvSpPr/>
          <p:nvPr/>
        </p:nvSpPr>
        <p:spPr bwMode="auto">
          <a:xfrm>
            <a:off x="3935760" y="2960948"/>
            <a:ext cx="4608512" cy="936104"/>
          </a:xfrm>
          <a:prstGeom prst="leftArrowCallout">
            <a:avLst/>
          </a:prstGeom>
          <a:ln>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rPr>
              <a:t>Request </a:t>
            </a:r>
            <a:r>
              <a:rPr lang="en-US" sz="1600" dirty="0">
                <a:solidFill>
                  <a:schemeClr val="tx1"/>
                </a:solidFill>
              </a:rPr>
              <a:t>a Concordia print book be pulled off the shelf and put on hold for you.</a:t>
            </a:r>
            <a:endParaRPr kumimoji="0" lang="en-CA" sz="1600" b="0" i="0" u="none" strike="noStrike" cap="none" normalizeH="0" baseline="0" dirty="0">
              <a:ln>
                <a:noFill/>
              </a:ln>
              <a:solidFill>
                <a:schemeClr val="tx1"/>
              </a:solidFill>
              <a:effectLst/>
            </a:endParaRPr>
          </a:p>
        </p:txBody>
      </p:sp>
      <p:sp>
        <p:nvSpPr>
          <p:cNvPr id="8" name="Callout: Left Arrow 7">
            <a:extLst>
              <a:ext uri="{FF2B5EF4-FFF2-40B4-BE49-F238E27FC236}">
                <a16:creationId xmlns:a16="http://schemas.microsoft.com/office/drawing/2014/main" id="{6A31083D-BF0E-30CC-4842-BB9B727BF9AC}"/>
              </a:ext>
            </a:extLst>
          </p:cNvPr>
          <p:cNvSpPr/>
          <p:nvPr/>
        </p:nvSpPr>
        <p:spPr bwMode="auto">
          <a:xfrm>
            <a:off x="3935760" y="4185084"/>
            <a:ext cx="4608512" cy="828092"/>
          </a:xfrm>
          <a:prstGeom prst="leftArrowCallou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rPr>
              <a:t>Request to borrow a physical </a:t>
            </a:r>
            <a:r>
              <a:rPr lang="en-US" sz="1600" dirty="0">
                <a:solidFill>
                  <a:schemeClr val="tx1"/>
                </a:solidFill>
              </a:rPr>
              <a:t>copy of a print book from another Quebec university library.</a:t>
            </a:r>
            <a:endParaRPr kumimoji="0" lang="en-CA" sz="1600" b="0" i="0" u="none" strike="noStrike" cap="none" normalizeH="0" baseline="0" dirty="0">
              <a:ln>
                <a:noFill/>
              </a:ln>
              <a:solidFill>
                <a:schemeClr val="tx1"/>
              </a:solidFill>
              <a:effectLst/>
            </a:endParaRPr>
          </a:p>
        </p:txBody>
      </p:sp>
      <p:sp>
        <p:nvSpPr>
          <p:cNvPr id="10" name="Callout: Left Arrow 9">
            <a:extLst>
              <a:ext uri="{FF2B5EF4-FFF2-40B4-BE49-F238E27FC236}">
                <a16:creationId xmlns:a16="http://schemas.microsoft.com/office/drawing/2014/main" id="{A0B19BEA-A62D-71D8-20D0-6E3A7A250195}"/>
              </a:ext>
            </a:extLst>
          </p:cNvPr>
          <p:cNvSpPr/>
          <p:nvPr/>
        </p:nvSpPr>
        <p:spPr bwMode="auto">
          <a:xfrm>
            <a:off x="3935760" y="5166496"/>
            <a:ext cx="4608512" cy="936104"/>
          </a:xfrm>
          <a:prstGeom prst="leftArrowCallout">
            <a:avLst/>
          </a:prstGeom>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rPr>
              <a:t>Request to borrow a physical </a:t>
            </a:r>
            <a:r>
              <a:rPr lang="en-US" sz="1600" dirty="0">
                <a:solidFill>
                  <a:schemeClr val="tx1"/>
                </a:solidFill>
              </a:rPr>
              <a:t>copy of a print book from another library outside of Quebec.</a:t>
            </a:r>
            <a:endParaRPr kumimoji="0" lang="en-CA" sz="1600" b="0" i="0" u="none" strike="noStrike" cap="none" normalizeH="0" baseline="0" dirty="0">
              <a:ln>
                <a:noFill/>
              </a:ln>
              <a:solidFill>
                <a:schemeClr val="tx1"/>
              </a:solidFill>
              <a:effectLst/>
            </a:endParaRPr>
          </a:p>
        </p:txBody>
      </p:sp>
      <p:sp>
        <p:nvSpPr>
          <p:cNvPr id="11" name="Rectangle: Rounded Corners 10">
            <a:extLst>
              <a:ext uri="{FF2B5EF4-FFF2-40B4-BE49-F238E27FC236}">
                <a16:creationId xmlns:a16="http://schemas.microsoft.com/office/drawing/2014/main" id="{1B971762-A614-CABB-1795-3C4C0E70E089}"/>
              </a:ext>
            </a:extLst>
          </p:cNvPr>
          <p:cNvSpPr/>
          <p:nvPr/>
        </p:nvSpPr>
        <p:spPr bwMode="auto">
          <a:xfrm>
            <a:off x="9408368" y="908720"/>
            <a:ext cx="1656184" cy="792088"/>
          </a:xfrm>
          <a:prstGeom prst="round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rPr>
              <a:t>Speed: within 5 working days</a:t>
            </a:r>
            <a:endParaRPr kumimoji="0" lang="en-CA" sz="1600" b="0" i="0" u="none" strike="noStrike" cap="none" normalizeH="0" baseline="0" dirty="0">
              <a:ln>
                <a:noFill/>
              </a:ln>
              <a:solidFill>
                <a:schemeClr val="tx1"/>
              </a:solidFill>
              <a:effectLst/>
            </a:endParaRPr>
          </a:p>
        </p:txBody>
      </p:sp>
      <p:sp>
        <p:nvSpPr>
          <p:cNvPr id="13" name="Rectangle: Rounded Corners 12">
            <a:extLst>
              <a:ext uri="{FF2B5EF4-FFF2-40B4-BE49-F238E27FC236}">
                <a16:creationId xmlns:a16="http://schemas.microsoft.com/office/drawing/2014/main" id="{D0662F7B-871E-4373-9B20-980643347D60}"/>
              </a:ext>
            </a:extLst>
          </p:cNvPr>
          <p:cNvSpPr/>
          <p:nvPr/>
        </p:nvSpPr>
        <p:spPr bwMode="auto">
          <a:xfrm>
            <a:off x="9408368" y="3032956"/>
            <a:ext cx="1656184" cy="792088"/>
          </a:xfrm>
          <a:prstGeom prst="roundRect">
            <a:avLst/>
          </a:prstGeom>
          <a:ln>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rPr>
              <a:t>Speed: a couple working days</a:t>
            </a:r>
            <a:endParaRPr kumimoji="0" lang="en-CA" sz="1600" b="0" i="0" u="none" strike="noStrike" cap="none" normalizeH="0" baseline="0" dirty="0">
              <a:ln>
                <a:noFill/>
              </a:ln>
              <a:solidFill>
                <a:schemeClr val="tx1"/>
              </a:solidFill>
              <a:effectLst/>
            </a:endParaRPr>
          </a:p>
        </p:txBody>
      </p:sp>
      <p:sp>
        <p:nvSpPr>
          <p:cNvPr id="15" name="Rectangle: Rounded Corners 14">
            <a:extLst>
              <a:ext uri="{FF2B5EF4-FFF2-40B4-BE49-F238E27FC236}">
                <a16:creationId xmlns:a16="http://schemas.microsoft.com/office/drawing/2014/main" id="{51CF8A65-A528-8F05-AE05-D517DB9B6558}"/>
              </a:ext>
            </a:extLst>
          </p:cNvPr>
          <p:cNvSpPr/>
          <p:nvPr/>
        </p:nvSpPr>
        <p:spPr bwMode="auto">
          <a:xfrm>
            <a:off x="9408368" y="4221088"/>
            <a:ext cx="1656184" cy="792088"/>
          </a:xfrm>
          <a:prstGeom prst="roundRect">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rPr>
              <a:t>Speed: about a week</a:t>
            </a:r>
            <a:endParaRPr kumimoji="0" lang="en-CA" sz="1600" b="0" i="0" u="none" strike="noStrike" cap="none" normalizeH="0" baseline="0" dirty="0">
              <a:ln>
                <a:noFill/>
              </a:ln>
              <a:solidFill>
                <a:schemeClr val="tx1"/>
              </a:solidFill>
              <a:effectLst/>
            </a:endParaRPr>
          </a:p>
        </p:txBody>
      </p:sp>
      <p:sp>
        <p:nvSpPr>
          <p:cNvPr id="17" name="Rectangle: Rounded Corners 16">
            <a:extLst>
              <a:ext uri="{FF2B5EF4-FFF2-40B4-BE49-F238E27FC236}">
                <a16:creationId xmlns:a16="http://schemas.microsoft.com/office/drawing/2014/main" id="{DB1E0EAF-6D19-3C5F-C5A4-353036736BBF}"/>
              </a:ext>
            </a:extLst>
          </p:cNvPr>
          <p:cNvSpPr/>
          <p:nvPr/>
        </p:nvSpPr>
        <p:spPr bwMode="auto">
          <a:xfrm>
            <a:off x="9408368" y="5238504"/>
            <a:ext cx="1656184" cy="792088"/>
          </a:xfrm>
          <a:prstGeom prst="roundRect">
            <a:avLst/>
          </a:prstGeom>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a:ln>
                  <a:noFill/>
                </a:ln>
                <a:solidFill>
                  <a:schemeClr val="tx1"/>
                </a:solidFill>
                <a:effectLst/>
              </a:rPr>
              <a:t>Speed: a week or more</a:t>
            </a:r>
            <a:endParaRPr kumimoji="0" lang="en-CA" sz="16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9905428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CB17802-5217-789B-BBF0-FF98BC01E84B}"/>
              </a:ext>
            </a:extLst>
          </p:cNvPr>
          <p:cNvPicPr>
            <a:picLocks noChangeAspect="1"/>
          </p:cNvPicPr>
          <p:nvPr/>
        </p:nvPicPr>
        <p:blipFill>
          <a:blip r:embed="rId4"/>
          <a:stretch>
            <a:fillRect/>
          </a:stretch>
        </p:blipFill>
        <p:spPr>
          <a:xfrm>
            <a:off x="1201965" y="939904"/>
            <a:ext cx="9842133" cy="4978193"/>
          </a:xfrm>
          <a:prstGeom prst="rect">
            <a:avLst/>
          </a:prstGeom>
        </p:spPr>
      </p:pic>
      <p:sp>
        <p:nvSpPr>
          <p:cNvPr id="3" name="Rectangle 2">
            <a:extLst>
              <a:ext uri="{FF2B5EF4-FFF2-40B4-BE49-F238E27FC236}">
                <a16:creationId xmlns:a16="http://schemas.microsoft.com/office/drawing/2014/main" id="{1299F5E7-3393-A43B-18E9-9C2DF841178C}"/>
              </a:ext>
              <a:ext uri="{C183D7F6-B498-43B3-948B-1728B52AA6E4}">
                <adec:decorative xmlns:adec="http://schemas.microsoft.com/office/drawing/2017/decorative" val="1"/>
              </a:ext>
            </a:extLst>
          </p:cNvPr>
          <p:cNvSpPr/>
          <p:nvPr/>
        </p:nvSpPr>
        <p:spPr>
          <a:xfrm>
            <a:off x="1201966" y="939903"/>
            <a:ext cx="9842132" cy="4978193"/>
          </a:xfrm>
          <a:prstGeom prst="rect">
            <a:avLst/>
          </a:prstGeom>
          <a:solidFill>
            <a:schemeClr val="bg1">
              <a:lumMod val="10000"/>
              <a:alpha val="5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58370" name="Slide Number Placeholder 1">
            <a:extLst>
              <a:ext uri="{FF2B5EF4-FFF2-40B4-BE49-F238E27FC236}">
                <a16:creationId xmlns:a16="http://schemas.microsoft.com/office/drawing/2014/main" id="{18B35FAF-77EF-4DED-A9F1-0081C1F39A42}"/>
              </a:ext>
            </a:extLst>
          </p:cNvPr>
          <p:cNvSpPr>
            <a:spLocks noGrp="1"/>
          </p:cNvSpPr>
          <p:nvPr>
            <p:ph type="sldNum" sz="quarter" idx="4294967295"/>
          </p:nvPr>
        </p:nvSpPr>
        <p:spPr bwMode="auto">
          <a:xfrm>
            <a:off x="86106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buFontTx/>
              <a:buNone/>
            </a:pPr>
            <a:fld id="{6F85A29C-FB85-44FD-B24B-EDF7598BFA2E}" type="slidenum">
              <a:rPr lang="en-CA" smtClean="0"/>
              <a:pPr>
                <a:spcBef>
                  <a:spcPct val="0"/>
                </a:spcBef>
                <a:buFontTx/>
                <a:buNone/>
              </a:pPr>
              <a:t>16</a:t>
            </a:fld>
            <a:endParaRPr lang="en-US" altLang="en-US" sz="1200">
              <a:solidFill>
                <a:srgbClr val="898989"/>
              </a:solidFill>
            </a:endParaRPr>
          </a:p>
        </p:txBody>
      </p:sp>
      <p:pic>
        <p:nvPicPr>
          <p:cNvPr id="6" name="Picture 5">
            <a:extLst>
              <a:ext uri="{FF2B5EF4-FFF2-40B4-BE49-F238E27FC236}">
                <a16:creationId xmlns:a16="http://schemas.microsoft.com/office/drawing/2014/main" id="{3F11FC34-5510-C546-ECC3-77768A9E054B}"/>
              </a:ext>
            </a:extLst>
          </p:cNvPr>
          <p:cNvPicPr>
            <a:picLocks noChangeAspect="1"/>
          </p:cNvPicPr>
          <p:nvPr/>
        </p:nvPicPr>
        <p:blipFill rotWithShape="1">
          <a:blip r:embed="rId5"/>
          <a:srcRect l="768"/>
          <a:stretch/>
        </p:blipFill>
        <p:spPr>
          <a:xfrm>
            <a:off x="2101147" y="1622569"/>
            <a:ext cx="2486945" cy="5106349"/>
          </a:xfrm>
          <a:prstGeom prst="rect">
            <a:avLst/>
          </a:prstGeom>
          <a:ln>
            <a:noFill/>
          </a:ln>
          <a:effectLst>
            <a:outerShdw blurRad="292100" dist="139700" dir="2700000" algn="tl" rotWithShape="0">
              <a:srgbClr val="333333">
                <a:alpha val="65000"/>
              </a:srgbClr>
            </a:outerShdw>
          </a:effectLst>
        </p:spPr>
      </p:pic>
      <p:pic>
        <p:nvPicPr>
          <p:cNvPr id="9" name="Graphic 8" descr="Arrow pointing to &quot;Subject &amp; course guides&quot; tab">
            <a:extLst>
              <a:ext uri="{FF2B5EF4-FFF2-40B4-BE49-F238E27FC236}">
                <a16:creationId xmlns:a16="http://schemas.microsoft.com/office/drawing/2014/main" id="{0E9CC026-D614-40FC-B7FF-B32C59C55DD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6200000">
            <a:off x="3690899" y="1883240"/>
            <a:ext cx="1325251" cy="1325251"/>
          </a:xfrm>
          <a:prstGeom prst="rect">
            <a:avLst/>
          </a:prstGeom>
          <a:effectLst>
            <a:outerShdw blurRad="50800" dist="38100" dir="2700000" algn="tl" rotWithShape="0">
              <a:prstClr val="black">
                <a:alpha val="40000"/>
              </a:prstClr>
            </a:outerShdw>
          </a:effectLst>
        </p:spPr>
      </p:pic>
      <p:sp>
        <p:nvSpPr>
          <p:cNvPr id="7" name="Rectangle 6">
            <a:extLst>
              <a:ext uri="{FF2B5EF4-FFF2-40B4-BE49-F238E27FC236}">
                <a16:creationId xmlns:a16="http://schemas.microsoft.com/office/drawing/2014/main" id="{414EC818-482C-456C-A67F-5BC59F016703}"/>
              </a:ext>
              <a:ext uri="{C183D7F6-B498-43B3-948B-1728B52AA6E4}">
                <adec:decorative xmlns:adec="http://schemas.microsoft.com/office/drawing/2017/decorative" val="1"/>
              </a:ext>
            </a:extLst>
          </p:cNvPr>
          <p:cNvSpPr/>
          <p:nvPr/>
        </p:nvSpPr>
        <p:spPr>
          <a:xfrm>
            <a:off x="2101146" y="1622568"/>
            <a:ext cx="2473283" cy="580965"/>
          </a:xfrm>
          <a:prstGeom prst="rect">
            <a:avLst/>
          </a:prstGeom>
          <a:noFill/>
          <a:ln w="76200">
            <a:solidFill>
              <a:srgbClr val="8CC63E"/>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CA"/>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13518">
        <p:fade/>
      </p:transition>
    </mc:Choice>
    <mc:Fallback xmlns="">
      <p:transition spd="med" advTm="13518">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Number Placeholder 1">
            <a:extLst>
              <a:ext uri="{FF2B5EF4-FFF2-40B4-BE49-F238E27FC236}">
                <a16:creationId xmlns:a16="http://schemas.microsoft.com/office/drawing/2014/main" id="{33BE18C0-C78D-4961-AA59-845C1E1CFC73}"/>
              </a:ext>
            </a:extLst>
          </p:cNvPr>
          <p:cNvSpPr>
            <a:spLocks noGrp="1"/>
          </p:cNvSpPr>
          <p:nvPr>
            <p:ph type="sldNum" sz="quarter" idx="4294967295"/>
          </p:nvPr>
        </p:nvSpPr>
        <p:spPr bwMode="auto">
          <a:xfrm>
            <a:off x="86106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buFontTx/>
              <a:buNone/>
            </a:pPr>
            <a:fld id="{6F85A29C-FB85-44FD-B24B-EDF7598BFA2E}" type="slidenum">
              <a:rPr lang="en-CA" smtClean="0"/>
              <a:pPr>
                <a:spcBef>
                  <a:spcPct val="0"/>
                </a:spcBef>
                <a:buFontTx/>
                <a:buNone/>
              </a:pPr>
              <a:t>17</a:t>
            </a:fld>
            <a:endParaRPr lang="en-US" altLang="en-US" sz="1200">
              <a:solidFill>
                <a:srgbClr val="898989"/>
              </a:solidFill>
            </a:endParaRPr>
          </a:p>
        </p:txBody>
      </p:sp>
      <p:sp>
        <p:nvSpPr>
          <p:cNvPr id="2" name="Title 1">
            <a:extLst>
              <a:ext uri="{FF2B5EF4-FFF2-40B4-BE49-F238E27FC236}">
                <a16:creationId xmlns:a16="http://schemas.microsoft.com/office/drawing/2014/main" id="{AB6655F6-99F2-4BE5-A0B4-3FE1A60E4F08}"/>
              </a:ext>
            </a:extLst>
          </p:cNvPr>
          <p:cNvSpPr>
            <a:spLocks noGrp="1"/>
          </p:cNvSpPr>
          <p:nvPr>
            <p:ph type="title" idx="4294967295"/>
          </p:nvPr>
        </p:nvSpPr>
        <p:spPr>
          <a:xfrm>
            <a:off x="256060" y="-860618"/>
            <a:ext cx="11415188" cy="399445"/>
          </a:xfrm>
        </p:spPr>
        <p:txBody>
          <a:bodyPr>
            <a:normAutofit fontScale="90000"/>
          </a:bodyPr>
          <a:lstStyle/>
          <a:p>
            <a:r>
              <a:rPr lang="en-US"/>
              <a:t>Subject</a:t>
            </a:r>
            <a:r>
              <a:rPr lang="en-US" baseline="0"/>
              <a:t> and course guides</a:t>
            </a:r>
            <a:endParaRPr lang="en-CA"/>
          </a:p>
        </p:txBody>
      </p:sp>
      <p:pic>
        <p:nvPicPr>
          <p:cNvPr id="4" name="Picture 3">
            <a:extLst>
              <a:ext uri="{FF2B5EF4-FFF2-40B4-BE49-F238E27FC236}">
                <a16:creationId xmlns:a16="http://schemas.microsoft.com/office/drawing/2014/main" id="{D6E1229E-0B89-A9A9-EB64-D6AC811ECB07}"/>
              </a:ext>
            </a:extLst>
          </p:cNvPr>
          <p:cNvPicPr>
            <a:picLocks noChangeAspect="1"/>
          </p:cNvPicPr>
          <p:nvPr/>
        </p:nvPicPr>
        <p:blipFill>
          <a:blip r:embed="rId3"/>
          <a:stretch>
            <a:fillRect/>
          </a:stretch>
        </p:blipFill>
        <p:spPr>
          <a:xfrm>
            <a:off x="2063552" y="0"/>
            <a:ext cx="7466061"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advTm="21011">
        <p:fade/>
      </p:transition>
    </mc:Choice>
    <mc:Fallback xmlns="">
      <p:transition spd="med" advTm="21011">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Process 5"/>
          <p:cNvSpPr/>
          <p:nvPr/>
        </p:nvSpPr>
        <p:spPr bwMode="auto">
          <a:xfrm>
            <a:off x="8040216" y="443736"/>
            <a:ext cx="3960440" cy="987463"/>
          </a:xfrm>
          <a:prstGeom prst="flowChartProcess">
            <a:avLst/>
          </a:prstGeom>
          <a:noFill/>
          <a:ln>
            <a:headEnd type="none" w="med" len="med"/>
            <a:tailEnd type="none" w="med" len="me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rtlCol="0" anchor="t" anchorCtr="0" compatLnSpc="1">
            <a:prstTxWarp prst="textNoShape">
              <a:avLst/>
            </a:prstTxWarp>
          </a:bodyPr>
          <a:lstStyle/>
          <a:p>
            <a:pPr algn="ctr" eaLnBrk="0" hangingPunct="0"/>
            <a:r>
              <a:rPr lang="en-US" sz="2000" dirty="0">
                <a:solidFill>
                  <a:schemeClr val="tx1"/>
                </a:solidFill>
                <a:latin typeface="Calibri" panose="020F0502020204030204" pitchFamily="34" charset="0"/>
              </a:rPr>
              <a:t>The Political Science subject guide is a great place to start your research and find recommended resources</a:t>
            </a:r>
            <a:r>
              <a:rPr lang="en-US" dirty="0">
                <a:solidFill>
                  <a:schemeClr val="tx1"/>
                </a:solidFill>
                <a:latin typeface="Calibri" panose="020F0502020204030204" pitchFamily="34" charset="0"/>
              </a:rPr>
              <a:t>.</a:t>
            </a:r>
            <a:endParaRPr lang="en-CA" dirty="0">
              <a:solidFill>
                <a:schemeClr val="tx1"/>
              </a:solidFill>
              <a:latin typeface="Calibri" panose="020F0502020204030204" pitchFamily="34" charset="0"/>
            </a:endParaRPr>
          </a:p>
        </p:txBody>
      </p:sp>
      <p:pic>
        <p:nvPicPr>
          <p:cNvPr id="7" name="Picture 6">
            <a:extLst>
              <a:ext uri="{FF2B5EF4-FFF2-40B4-BE49-F238E27FC236}">
                <a16:creationId xmlns:a16="http://schemas.microsoft.com/office/drawing/2014/main" id="{F7ECBDE2-1133-586A-F085-CA98434F7E2F}"/>
              </a:ext>
            </a:extLst>
          </p:cNvPr>
          <p:cNvPicPr>
            <a:picLocks noChangeAspect="1"/>
          </p:cNvPicPr>
          <p:nvPr/>
        </p:nvPicPr>
        <p:blipFill>
          <a:blip r:embed="rId2"/>
          <a:stretch>
            <a:fillRect/>
          </a:stretch>
        </p:blipFill>
        <p:spPr>
          <a:xfrm>
            <a:off x="119336" y="0"/>
            <a:ext cx="7558709" cy="6858000"/>
          </a:xfrm>
          <a:prstGeom prst="rect">
            <a:avLst/>
          </a:prstGeom>
        </p:spPr>
      </p:pic>
      <p:pic>
        <p:nvPicPr>
          <p:cNvPr id="2" name="Picture 1">
            <a:extLst>
              <a:ext uri="{FF2B5EF4-FFF2-40B4-BE49-F238E27FC236}">
                <a16:creationId xmlns:a16="http://schemas.microsoft.com/office/drawing/2014/main" id="{9D9287D1-ECF3-2AA8-A84A-19123A6C258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48328" y="1829469"/>
            <a:ext cx="1800200" cy="1800200"/>
          </a:xfrm>
          <a:prstGeom prst="rect">
            <a:avLst/>
          </a:prstGeom>
          <a:noFill/>
          <a:ln>
            <a:noFill/>
          </a:ln>
        </p:spPr>
      </p:pic>
    </p:spTree>
    <p:extLst>
      <p:ext uri="{BB962C8B-B14F-4D97-AF65-F5344CB8AC3E}">
        <p14:creationId xmlns:p14="http://schemas.microsoft.com/office/powerpoint/2010/main" val="25025233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hlinkClick r:id="rId2"/>
          </p:cNvPr>
          <p:cNvPicPr>
            <a:picLocks noGrp="1" noChangeAspect="1"/>
          </p:cNvPicPr>
          <p:nvPr>
            <p:ph idx="1"/>
          </p:nvPr>
        </p:nvPicPr>
        <p:blipFill>
          <a:blip r:embed="rId3"/>
          <a:stretch>
            <a:fillRect/>
          </a:stretch>
        </p:blipFill>
        <p:spPr>
          <a:xfrm>
            <a:off x="1055440" y="1139868"/>
            <a:ext cx="5773666" cy="4968552"/>
          </a:xfrm>
          <a:prstGeom prst="rect">
            <a:avLst/>
          </a:prstGeom>
          <a:ln>
            <a:noFill/>
          </a:ln>
          <a:effectLst>
            <a:outerShdw blurRad="292100" dist="139700" dir="2700000" algn="tl" rotWithShape="0">
              <a:srgbClr val="333333">
                <a:alpha val="65000"/>
              </a:srgbClr>
            </a:outerShdw>
          </a:effectLst>
        </p:spPr>
      </p:pic>
      <p:sp>
        <p:nvSpPr>
          <p:cNvPr id="7" name="Rectangle 6"/>
          <p:cNvSpPr/>
          <p:nvPr/>
        </p:nvSpPr>
        <p:spPr bwMode="auto">
          <a:xfrm>
            <a:off x="7918499" y="260648"/>
            <a:ext cx="2448272" cy="2016224"/>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t" anchorCtr="0" compatLnSpc="1">
            <a:prstTxWarp prst="textNoShape">
              <a:avLst/>
            </a:prstTxWarp>
          </a:bodyPr>
          <a:lstStyle/>
          <a:p>
            <a:pPr eaLnBrk="0" hangingPunct="0"/>
            <a:r>
              <a:rPr lang="en-US" sz="2000" dirty="0">
                <a:latin typeface="Calibri" panose="020F0502020204030204" pitchFamily="34" charset="0"/>
              </a:rPr>
              <a:t>Consult with the data librarian or get started with data and statistics using the help guides. </a:t>
            </a:r>
            <a:endParaRPr lang="en-CA" sz="2000" dirty="0">
              <a:latin typeface="Calibri" panose="020F0502020204030204" pitchFamily="34" charset="0"/>
            </a:endParaRPr>
          </a:p>
        </p:txBody>
      </p:sp>
      <p:sp>
        <p:nvSpPr>
          <p:cNvPr id="2" name="Down Arrow 1"/>
          <p:cNvSpPr/>
          <p:nvPr/>
        </p:nvSpPr>
        <p:spPr bwMode="auto">
          <a:xfrm>
            <a:off x="8904312" y="2204864"/>
            <a:ext cx="432048" cy="432048"/>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CA">
              <a:latin typeface="Times" pitchFamily="-32" charset="0"/>
            </a:endParaRPr>
          </a:p>
        </p:txBody>
      </p:sp>
      <p:sp>
        <p:nvSpPr>
          <p:cNvPr id="8" name="Title 1"/>
          <p:cNvSpPr>
            <a:spLocks noGrp="1"/>
          </p:cNvSpPr>
          <p:nvPr>
            <p:ph type="title"/>
          </p:nvPr>
        </p:nvSpPr>
        <p:spPr>
          <a:xfrm>
            <a:off x="2209800" y="381000"/>
            <a:ext cx="7772400" cy="1143000"/>
          </a:xfrm>
        </p:spPr>
        <p:txBody>
          <a:bodyPr/>
          <a:lstStyle/>
          <a:p>
            <a:r>
              <a:rPr lang="en-US" dirty="0"/>
              <a:t>Data &amp; Statistics </a:t>
            </a:r>
            <a:endParaRPr lang="en-CA" dirty="0"/>
          </a:p>
        </p:txBody>
      </p:sp>
      <p:sp>
        <p:nvSpPr>
          <p:cNvPr id="3" name="Arrow: Left 2">
            <a:extLst>
              <a:ext uri="{FF2B5EF4-FFF2-40B4-BE49-F238E27FC236}">
                <a16:creationId xmlns:a16="http://schemas.microsoft.com/office/drawing/2014/main" id="{5C1CE4B7-B048-45AF-BDFB-0DB4CB6D33D9}"/>
              </a:ext>
            </a:extLst>
          </p:cNvPr>
          <p:cNvSpPr/>
          <p:nvPr/>
        </p:nvSpPr>
        <p:spPr bwMode="auto">
          <a:xfrm>
            <a:off x="7104112" y="1524000"/>
            <a:ext cx="720080" cy="464840"/>
          </a:xfrm>
          <a:prstGeom prst="lef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CA">
              <a:latin typeface="Times" pitchFamily="-32" charset="0"/>
            </a:endParaRPr>
          </a:p>
        </p:txBody>
      </p:sp>
      <p:sp>
        <p:nvSpPr>
          <p:cNvPr id="6" name="TextBox 5">
            <a:extLst>
              <a:ext uri="{FF2B5EF4-FFF2-40B4-BE49-F238E27FC236}">
                <a16:creationId xmlns:a16="http://schemas.microsoft.com/office/drawing/2014/main" id="{200E09C1-6BD7-C672-D7C4-3600F3D48723}"/>
              </a:ext>
            </a:extLst>
          </p:cNvPr>
          <p:cNvSpPr txBox="1"/>
          <p:nvPr/>
        </p:nvSpPr>
        <p:spPr>
          <a:xfrm>
            <a:off x="1873113" y="6366519"/>
            <a:ext cx="6094674" cy="461665"/>
          </a:xfrm>
          <a:prstGeom prst="rect">
            <a:avLst/>
          </a:prstGeom>
          <a:noFill/>
        </p:spPr>
        <p:txBody>
          <a:bodyPr wrap="square">
            <a:spAutoFit/>
          </a:bodyPr>
          <a:lstStyle/>
          <a:p>
            <a:r>
              <a:rPr lang="en-CA" dirty="0">
                <a:latin typeface="+mn-lt"/>
                <a:hlinkClick r:id="rId4"/>
              </a:rPr>
              <a:t>https://library.concordia.ca/find/statistics.php</a:t>
            </a:r>
            <a:endParaRPr lang="en-CA" dirty="0">
              <a:latin typeface="+mn-lt"/>
            </a:endParaRPr>
          </a:p>
        </p:txBody>
      </p:sp>
      <p:pic>
        <p:nvPicPr>
          <p:cNvPr id="10" name="Picture 9">
            <a:extLst>
              <a:ext uri="{FF2B5EF4-FFF2-40B4-BE49-F238E27FC236}">
                <a16:creationId xmlns:a16="http://schemas.microsoft.com/office/drawing/2014/main" id="{B731DBBB-1B89-8925-4C92-64EBF223FE0C}"/>
              </a:ext>
            </a:extLst>
          </p:cNvPr>
          <p:cNvPicPr>
            <a:picLocks noChangeAspect="1"/>
          </p:cNvPicPr>
          <p:nvPr/>
        </p:nvPicPr>
        <p:blipFill>
          <a:blip r:embed="rId5"/>
          <a:stretch>
            <a:fillRect/>
          </a:stretch>
        </p:blipFill>
        <p:spPr>
          <a:xfrm>
            <a:off x="7032105" y="3086554"/>
            <a:ext cx="4968552" cy="10576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162081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Title 9"/>
          <p:cNvSpPr>
            <a:spLocks noGrp="1"/>
          </p:cNvSpPr>
          <p:nvPr>
            <p:ph type="title"/>
          </p:nvPr>
        </p:nvSpPr>
        <p:spPr/>
        <p:txBody>
          <a:bodyPr/>
          <a:lstStyle/>
          <a:p>
            <a:pPr eaLnBrk="1" hangingPunct="1"/>
            <a:r>
              <a:rPr lang="en-US" dirty="0"/>
              <a:t>Your Subject Librarian</a:t>
            </a:r>
            <a:endParaRPr lang="en-US" dirty="0">
              <a:latin typeface="Arial Bold" charset="0"/>
            </a:endParaRPr>
          </a:p>
        </p:txBody>
      </p:sp>
      <p:sp>
        <p:nvSpPr>
          <p:cNvPr id="7" name="Content Placeholder 6"/>
          <p:cNvSpPr>
            <a:spLocks noGrp="1"/>
          </p:cNvSpPr>
          <p:nvPr>
            <p:ph idx="1"/>
          </p:nvPr>
        </p:nvSpPr>
        <p:spPr>
          <a:xfrm>
            <a:off x="914400" y="1412776"/>
            <a:ext cx="10726216" cy="5064224"/>
          </a:xfrm>
        </p:spPr>
        <p:txBody>
          <a:bodyPr/>
          <a:lstStyle/>
          <a:p>
            <a:pPr marL="0" indent="0">
              <a:buNone/>
            </a:pPr>
            <a:r>
              <a:rPr lang="en-US" sz="1800" b="1" dirty="0"/>
              <a:t>Who am I?</a:t>
            </a:r>
          </a:p>
          <a:p>
            <a:pPr marL="0" indent="0">
              <a:buNone/>
            </a:pPr>
            <a:r>
              <a:rPr lang="en-US" sz="1800" dirty="0"/>
              <a:t>Michelle Lake, librarian for Political Science, the School of Community and Public Affairs, First Peoples Studies and Government Publications</a:t>
            </a:r>
          </a:p>
          <a:p>
            <a:pPr marL="0" indent="0">
              <a:buNone/>
            </a:pPr>
            <a:endParaRPr lang="en-US" sz="1800" dirty="0">
              <a:hlinkClick r:id="rId3"/>
            </a:endParaRPr>
          </a:p>
          <a:p>
            <a:pPr marL="0" indent="0">
              <a:buNone/>
            </a:pPr>
            <a:r>
              <a:rPr lang="en-US" sz="1800" dirty="0">
                <a:hlinkClick r:id="rId3"/>
              </a:rPr>
              <a:t>Michelle.Lake@Concordia.ca</a:t>
            </a:r>
            <a:r>
              <a:rPr lang="en-US" sz="1800" dirty="0"/>
              <a:t> / Book a one-on-one Zoom consultation or an in-person appointment</a:t>
            </a:r>
          </a:p>
          <a:p>
            <a:pPr marL="0" indent="0">
              <a:buNone/>
            </a:pPr>
            <a:endParaRPr lang="en-US" sz="1800" dirty="0"/>
          </a:p>
          <a:p>
            <a:pPr marL="0" indent="0">
              <a:buNone/>
            </a:pPr>
            <a:r>
              <a:rPr lang="en-US" sz="1800" b="1" dirty="0"/>
              <a:t>What do I do?</a:t>
            </a:r>
          </a:p>
          <a:p>
            <a:pPr lvl="1"/>
            <a:r>
              <a:rPr lang="en-US" sz="1800" dirty="0"/>
              <a:t>Provide research support in consultations &amp; teach workshops </a:t>
            </a:r>
          </a:p>
          <a:p>
            <a:pPr lvl="1"/>
            <a:r>
              <a:rPr lang="en-US" sz="1800" dirty="0"/>
              <a:t>Academic research topics: search development &amp; strategies, keywords, subject searching, library databases, journals and books</a:t>
            </a:r>
          </a:p>
          <a:p>
            <a:pPr lvl="1"/>
            <a:r>
              <a:rPr lang="en-US" sz="1800" dirty="0"/>
              <a:t>Help you find and access materials, including scholarly materials, newspapers &amp; media, government documents, grey literature, etc.</a:t>
            </a:r>
          </a:p>
          <a:p>
            <a:pPr lvl="1"/>
            <a:r>
              <a:rPr lang="en-US" sz="1800" dirty="0"/>
              <a:t>Assist with citation issues</a:t>
            </a:r>
          </a:p>
          <a:p>
            <a:pPr lvl="1"/>
            <a:r>
              <a:rPr lang="en-US" sz="1800" dirty="0"/>
              <a:t>Choose the books we buy for the above subject areas</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Number Placeholder 1">
            <a:extLst>
              <a:ext uri="{FF2B5EF4-FFF2-40B4-BE49-F238E27FC236}">
                <a16:creationId xmlns:a16="http://schemas.microsoft.com/office/drawing/2014/main" id="{881AC8C9-2FD3-4DCA-90B6-DDF64643F4C8}"/>
              </a:ext>
            </a:extLst>
          </p:cNvPr>
          <p:cNvSpPr>
            <a:spLocks noGrp="1" noChangeArrowheads="1"/>
          </p:cNvSpPr>
          <p:nvPr>
            <p:ph type="sldNum" sz="quarter" idx="4294967295"/>
          </p:nvPr>
        </p:nvSpPr>
        <p:spPr bwMode="auto">
          <a:xfrm>
            <a:off x="86106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buFontTx/>
              <a:buNone/>
            </a:pPr>
            <a:fld id="{6F85A29C-FB85-44FD-B24B-EDF7598BFA2E}" type="slidenum">
              <a:rPr lang="en-CA" smtClean="0"/>
              <a:pPr>
                <a:spcBef>
                  <a:spcPct val="0"/>
                </a:spcBef>
                <a:buFontTx/>
                <a:buNone/>
              </a:pPr>
              <a:t>20</a:t>
            </a:fld>
            <a:endParaRPr lang="en-US" altLang="en-US" sz="1200">
              <a:solidFill>
                <a:srgbClr val="898989"/>
              </a:solidFill>
            </a:endParaRPr>
          </a:p>
        </p:txBody>
      </p:sp>
      <p:sp>
        <p:nvSpPr>
          <p:cNvPr id="68611" name="Subtitle 2">
            <a:extLst>
              <a:ext uri="{FF2B5EF4-FFF2-40B4-BE49-F238E27FC236}">
                <a16:creationId xmlns:a16="http://schemas.microsoft.com/office/drawing/2014/main" id="{925C221B-C5F9-4C02-9BCF-DAEDB0260AC4}"/>
              </a:ext>
            </a:extLst>
          </p:cNvPr>
          <p:cNvSpPr txBox="1">
            <a:spLocks/>
          </p:cNvSpPr>
          <p:nvPr/>
        </p:nvSpPr>
        <p:spPr bwMode="auto">
          <a:xfrm>
            <a:off x="603250" y="528640"/>
            <a:ext cx="1092835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buFont typeface="Arial" panose="020B0604020202020204" pitchFamily="34" charset="0"/>
              <a:buNone/>
            </a:pPr>
            <a:r>
              <a:rPr lang="en-US" altLang="en-US" sz="4000"/>
              <a:t>How do you keep track of all the great articles and documents you find? How do you cite them?</a:t>
            </a:r>
            <a:endParaRPr lang="en-US" altLang="en-US" sz="4000">
              <a:latin typeface="Corbel" panose="020B0503020204020204" pitchFamily="34" charset="0"/>
            </a:endParaRPr>
          </a:p>
        </p:txBody>
      </p:sp>
      <p:sp>
        <p:nvSpPr>
          <p:cNvPr id="4" name="Subtitle 2">
            <a:extLst>
              <a:ext uri="{FF2B5EF4-FFF2-40B4-BE49-F238E27FC236}">
                <a16:creationId xmlns:a16="http://schemas.microsoft.com/office/drawing/2014/main" id="{7F6F3116-324A-4D73-8285-724454C998E6}"/>
              </a:ext>
            </a:extLst>
          </p:cNvPr>
          <p:cNvSpPr txBox="1">
            <a:spLocks/>
          </p:cNvSpPr>
          <p:nvPr/>
        </p:nvSpPr>
        <p:spPr bwMode="auto">
          <a:xfrm>
            <a:off x="5499100" y="3546475"/>
            <a:ext cx="62484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57200" indent="-457200">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r>
              <a:rPr lang="en-US" altLang="en-US" sz="3000" b="1" dirty="0">
                <a:latin typeface="Corbel" panose="020B0503020204020204" pitchFamily="34" charset="0"/>
              </a:rPr>
              <a:t>Using Zotero for Grads – GradProSkills workshop</a:t>
            </a:r>
          </a:p>
          <a:p>
            <a:pPr eaLnBrk="1" hangingPunct="1"/>
            <a:r>
              <a:rPr lang="en-US" altLang="en-US" sz="3000" b="1" dirty="0">
                <a:latin typeface="Corbel" panose="020B0503020204020204" pitchFamily="34" charset="0"/>
              </a:rPr>
              <a:t>Oct 22, 2026 3:00-4:30pm online</a:t>
            </a:r>
          </a:p>
          <a:p>
            <a:pPr eaLnBrk="1" hangingPunct="1"/>
            <a:r>
              <a:rPr lang="en-US" altLang="en-US" sz="3000" b="1" dirty="0">
                <a:latin typeface="Corbel" panose="020B0503020204020204" pitchFamily="34" charset="0"/>
                <a:hlinkClick r:id="rId4"/>
              </a:rPr>
              <a:t>Zotero library help page</a:t>
            </a:r>
            <a:endParaRPr lang="en-US" altLang="en-US" sz="3000" b="1" dirty="0">
              <a:latin typeface="Corbel" panose="020B0503020204020204" pitchFamily="34" charset="0"/>
            </a:endParaRPr>
          </a:p>
        </p:txBody>
      </p:sp>
      <p:pic>
        <p:nvPicPr>
          <p:cNvPr id="5" name="Picture 4" descr="logo of Zotero, the Bibliographic management software">
            <a:extLst>
              <a:ext uri="{FF2B5EF4-FFF2-40B4-BE49-F238E27FC236}">
                <a16:creationId xmlns:a16="http://schemas.microsoft.com/office/drawing/2014/main" id="{102E41DB-A1B6-4306-B619-E821F359D9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3250" y="3429000"/>
            <a:ext cx="4635500" cy="1182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0EA8F64B-D389-4FFA-87B2-23E424D53749}"/>
              </a:ext>
              <a:ext uri="{C183D7F6-B498-43B3-948B-1728B52AA6E4}">
                <adec:decorative xmlns:adec="http://schemas.microsoft.com/office/drawing/2017/decorative" val="1"/>
              </a:ext>
            </a:extLst>
          </p:cNvPr>
          <p:cNvSpPr txBox="1"/>
          <p:nvPr/>
        </p:nvSpPr>
        <p:spPr>
          <a:xfrm>
            <a:off x="603250" y="4729163"/>
            <a:ext cx="4635500" cy="400050"/>
          </a:xfrm>
          <a:prstGeom prst="rect">
            <a:avLst/>
          </a:prstGeom>
          <a:noFill/>
        </p:spPr>
        <p:txBody>
          <a:bodyPr>
            <a:spAutoFit/>
          </a:bodyPr>
          <a:lstStyle/>
          <a:p>
            <a:pPr>
              <a:defRPr/>
            </a:pPr>
            <a:r>
              <a:rPr lang="en-US" sz="2000" b="1">
                <a:solidFill>
                  <a:schemeClr val="accent2">
                    <a:lumMod val="75000"/>
                  </a:schemeClr>
                </a:solidFill>
              </a:rPr>
              <a:t>Bibliographic management software</a:t>
            </a:r>
            <a:endParaRPr lang="en-CA" sz="2000" b="1">
              <a:solidFill>
                <a:schemeClr val="accent2">
                  <a:lumMod val="75000"/>
                </a:schemeClr>
              </a:solidFil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32868">
        <p:fade/>
      </p:transition>
    </mc:Choice>
    <mc:Fallback xmlns="">
      <p:transition spd="med" advTm="32868">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Number Placeholder 1">
            <a:extLst>
              <a:ext uri="{FF2B5EF4-FFF2-40B4-BE49-F238E27FC236}">
                <a16:creationId xmlns:a16="http://schemas.microsoft.com/office/drawing/2014/main" id="{021E29EE-697E-474B-88CB-6F5AF5AD4C25}"/>
              </a:ext>
            </a:extLst>
          </p:cNvPr>
          <p:cNvSpPr>
            <a:spLocks noGrp="1" noChangeArrowheads="1"/>
          </p:cNvSpPr>
          <p:nvPr>
            <p:ph type="sldNum" sz="quarter" idx="4294967295"/>
          </p:nvPr>
        </p:nvSpPr>
        <p:spPr bwMode="auto">
          <a:xfrm>
            <a:off x="86106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buFontTx/>
              <a:buNone/>
            </a:pPr>
            <a:fld id="{6F85A29C-FB85-44FD-B24B-EDF7598BFA2E}" type="slidenum">
              <a:rPr lang="en-CA" smtClean="0"/>
              <a:pPr>
                <a:spcBef>
                  <a:spcPct val="0"/>
                </a:spcBef>
                <a:buFontTx/>
                <a:buNone/>
              </a:pPr>
              <a:t>21</a:t>
            </a:fld>
            <a:endParaRPr lang="en-US" altLang="en-US" sz="1200">
              <a:solidFill>
                <a:srgbClr val="898989"/>
              </a:solidFill>
            </a:endParaRPr>
          </a:p>
        </p:txBody>
      </p:sp>
      <p:pic>
        <p:nvPicPr>
          <p:cNvPr id="70659" name="Picture 1" descr="Screenshot of a Zotero library with the organizational folders on the left and a list of references in the middle">
            <a:extLst>
              <a:ext uri="{FF2B5EF4-FFF2-40B4-BE49-F238E27FC236}">
                <a16:creationId xmlns:a16="http://schemas.microsoft.com/office/drawing/2014/main" id="{0CC17B0F-9F38-494A-AC1F-956600999B70}"/>
              </a:ext>
            </a:extLst>
          </p:cNvPr>
          <p:cNvPicPr>
            <a:picLocks noChangeAspect="1" noChangeArrowheads="1"/>
          </p:cNvPicPr>
          <p:nvPr/>
        </p:nvPicPr>
        <p:blipFill>
          <a:blip r:embed="rId3"/>
          <a:srcRect/>
          <a:stretch/>
        </p:blipFill>
        <p:spPr bwMode="auto">
          <a:xfrm>
            <a:off x="0" y="0"/>
            <a:ext cx="16992601" cy="8223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advTm="59203">
        <p:fade/>
      </p:transition>
    </mc:Choice>
    <mc:Fallback xmlns="">
      <p:transition spd="med" advTm="59203">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F3984-E65E-AD2C-AFD3-C6843CE02C02}"/>
              </a:ext>
            </a:extLst>
          </p:cNvPr>
          <p:cNvSpPr>
            <a:spLocks noGrp="1"/>
          </p:cNvSpPr>
          <p:nvPr>
            <p:ph type="title"/>
          </p:nvPr>
        </p:nvSpPr>
        <p:spPr>
          <a:xfrm>
            <a:off x="914400" y="179661"/>
            <a:ext cx="10363200" cy="1143000"/>
          </a:xfrm>
        </p:spPr>
        <p:txBody>
          <a:bodyPr/>
          <a:lstStyle/>
          <a:p>
            <a:pPr algn="ctr"/>
            <a:r>
              <a:rPr lang="en-US" dirty="0"/>
              <a:t>GradProSkills Library Workshops</a:t>
            </a:r>
            <a:endParaRPr lang="en-CA" dirty="0"/>
          </a:p>
        </p:txBody>
      </p:sp>
      <p:graphicFrame>
        <p:nvGraphicFramePr>
          <p:cNvPr id="5" name="Table 5">
            <a:extLst>
              <a:ext uri="{FF2B5EF4-FFF2-40B4-BE49-F238E27FC236}">
                <a16:creationId xmlns:a16="http://schemas.microsoft.com/office/drawing/2014/main" id="{6F82B623-6826-5BD2-E0D3-B9C9D269530C}"/>
              </a:ext>
            </a:extLst>
          </p:cNvPr>
          <p:cNvGraphicFramePr>
            <a:graphicFrameLocks noGrp="1"/>
          </p:cNvGraphicFramePr>
          <p:nvPr>
            <p:ph idx="1"/>
            <p:extLst>
              <p:ext uri="{D42A27DB-BD31-4B8C-83A1-F6EECF244321}">
                <p14:modId xmlns:p14="http://schemas.microsoft.com/office/powerpoint/2010/main" val="3293112604"/>
              </p:ext>
            </p:extLst>
          </p:nvPr>
        </p:nvGraphicFramePr>
        <p:xfrm>
          <a:off x="370114" y="764704"/>
          <a:ext cx="11702550" cy="5859106"/>
        </p:xfrm>
        <a:graphic>
          <a:graphicData uri="http://schemas.openxmlformats.org/drawingml/2006/table">
            <a:tbl>
              <a:tblPr firstRow="1" bandRow="1">
                <a:tableStyleId>{5C22544A-7EE6-4342-B048-85BDC9FD1C3A}</a:tableStyleId>
              </a:tblPr>
              <a:tblGrid>
                <a:gridCol w="8418286">
                  <a:extLst>
                    <a:ext uri="{9D8B030D-6E8A-4147-A177-3AD203B41FA5}">
                      <a16:colId xmlns:a16="http://schemas.microsoft.com/office/drawing/2014/main" val="485006103"/>
                    </a:ext>
                  </a:extLst>
                </a:gridCol>
                <a:gridCol w="3284264">
                  <a:extLst>
                    <a:ext uri="{9D8B030D-6E8A-4147-A177-3AD203B41FA5}">
                      <a16:colId xmlns:a16="http://schemas.microsoft.com/office/drawing/2014/main" val="3357999550"/>
                    </a:ext>
                  </a:extLst>
                </a:gridCol>
              </a:tblGrid>
              <a:tr h="467841">
                <a:tc>
                  <a:txBody>
                    <a:bodyPr/>
                    <a:lstStyle/>
                    <a:p>
                      <a:r>
                        <a:rPr lang="en-US" dirty="0"/>
                        <a:t>Workshop title</a:t>
                      </a:r>
                      <a:endParaRPr lang="en-CA" dirty="0"/>
                    </a:p>
                  </a:txBody>
                  <a:tcPr/>
                </a:tc>
                <a:tc>
                  <a:txBody>
                    <a:bodyPr/>
                    <a:lstStyle/>
                    <a:p>
                      <a:r>
                        <a:rPr lang="en-US" dirty="0"/>
                        <a:t>Date, time &amp; location </a:t>
                      </a:r>
                      <a:endParaRPr lang="en-CA" dirty="0"/>
                    </a:p>
                  </a:txBody>
                  <a:tcPr/>
                </a:tc>
                <a:extLst>
                  <a:ext uri="{0D108BD9-81ED-4DB2-BD59-A6C34878D82A}">
                    <a16:rowId xmlns:a16="http://schemas.microsoft.com/office/drawing/2014/main" val="2311012785"/>
                  </a:ext>
                </a:extLst>
              </a:tr>
              <a:tr h="67893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CA" sz="1800" b="0" kern="1200" dirty="0">
                          <a:solidFill>
                            <a:schemeClr val="dk1"/>
                          </a:solidFill>
                          <a:effectLst/>
                          <a:latin typeface="+mn-lt"/>
                          <a:ea typeface="+mn-ea"/>
                          <a:cs typeface="+mn-cs"/>
                          <a:hlinkClick r:id="rId2"/>
                        </a:rPr>
                        <a:t>Library skills &amp; resources</a:t>
                      </a:r>
                      <a:r>
                        <a:rPr lang="en-CA" sz="1800" b="0" kern="1200" dirty="0">
                          <a:solidFill>
                            <a:schemeClr val="dk1"/>
                          </a:solidFill>
                          <a:effectLst/>
                          <a:latin typeface="+mn-lt"/>
                          <a:ea typeface="+mn-ea"/>
                          <a:cs typeface="+mn-cs"/>
                        </a:rPr>
                        <a:t>: </a:t>
                      </a:r>
                      <a:r>
                        <a:rPr lang="en-CA" sz="1800" b="0" i="0" kern="1200" dirty="0">
                          <a:solidFill>
                            <a:schemeClr val="dk1"/>
                          </a:solidFill>
                          <a:effectLst/>
                          <a:latin typeface="+mn-lt"/>
                          <a:ea typeface="+mn-ea"/>
                          <a:cs typeface="+mn-cs"/>
                        </a:rPr>
                        <a:t>research tools and tricks which can be indispensable for effective graduate level research at Concordia in all subject areas.</a:t>
                      </a:r>
                      <a:endParaRPr lang="en-CA"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S</a:t>
                      </a:r>
                      <a:r>
                        <a:rPr lang="en-CA" sz="1800" kern="1200" dirty="0" err="1">
                          <a:solidFill>
                            <a:schemeClr val="dk1"/>
                          </a:solidFill>
                          <a:effectLst/>
                          <a:latin typeface="+mn-lt"/>
                          <a:ea typeface="+mn-ea"/>
                          <a:cs typeface="+mn-cs"/>
                        </a:rPr>
                        <a:t>ept</a:t>
                      </a:r>
                      <a:r>
                        <a:rPr lang="en-CA" sz="1800" kern="1200" dirty="0">
                          <a:solidFill>
                            <a:schemeClr val="dk1"/>
                          </a:solidFill>
                          <a:effectLst/>
                          <a:latin typeface="+mn-lt"/>
                          <a:ea typeface="+mn-ea"/>
                          <a:cs typeface="+mn-cs"/>
                        </a:rPr>
                        <a:t> 21, 2026, 11:00 – 1:00pm, Webster Library, LB 207</a:t>
                      </a:r>
                    </a:p>
                  </a:txBody>
                  <a:tcPr/>
                </a:tc>
                <a:extLst>
                  <a:ext uri="{0D108BD9-81ED-4DB2-BD59-A6C34878D82A}">
                    <a16:rowId xmlns:a16="http://schemas.microsoft.com/office/drawing/2014/main" val="721254730"/>
                  </a:ext>
                </a:extLst>
              </a:tr>
              <a:tr h="67893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hlinkClick r:id="rId3"/>
                        </a:rPr>
                        <a:t>Using</a:t>
                      </a:r>
                      <a:r>
                        <a:rPr lang="en-US" dirty="0"/>
                        <a:t> </a:t>
                      </a:r>
                      <a:r>
                        <a:rPr lang="en-US" dirty="0">
                          <a:hlinkClick r:id="rId3"/>
                        </a:rPr>
                        <a:t>GenAI tools in graduate research</a:t>
                      </a:r>
                      <a:endParaRPr lang="en-CA" dirty="0"/>
                    </a:p>
                  </a:txBody>
                  <a:tcPr/>
                </a:tc>
                <a:tc>
                  <a:txBody>
                    <a:bodyPr/>
                    <a:lstStyle/>
                    <a:p>
                      <a:pPr lvl="0"/>
                      <a:r>
                        <a:rPr lang="en-US" sz="1800" kern="1200" dirty="0">
                          <a:solidFill>
                            <a:schemeClr val="dk1"/>
                          </a:solidFill>
                          <a:effectLst/>
                          <a:latin typeface="+mn-lt"/>
                          <a:ea typeface="+mn-ea"/>
                          <a:cs typeface="+mn-cs"/>
                        </a:rPr>
                        <a:t>Sept 24, 2026, 1:00-3:00pm, Webster Library LB 207</a:t>
                      </a:r>
                      <a:endParaRPr lang="en-CA" sz="1800" kern="1200" dirty="0">
                        <a:solidFill>
                          <a:schemeClr val="dk1"/>
                        </a:solidFill>
                        <a:effectLst/>
                        <a:latin typeface="+mn-lt"/>
                        <a:ea typeface="+mn-ea"/>
                        <a:cs typeface="+mn-cs"/>
                      </a:endParaRPr>
                    </a:p>
                  </a:txBody>
                  <a:tcPr/>
                </a:tc>
                <a:extLst>
                  <a:ext uri="{0D108BD9-81ED-4DB2-BD59-A6C34878D82A}">
                    <a16:rowId xmlns:a16="http://schemas.microsoft.com/office/drawing/2014/main" val="3506564241"/>
                  </a:ext>
                </a:extLst>
              </a:tr>
              <a:tr h="67893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hlinkClick r:id="rId4"/>
                        </a:rPr>
                        <a:t>Let’s demystify journal publishing</a:t>
                      </a:r>
                      <a:endParaRPr lang="en-CA" dirty="0"/>
                    </a:p>
                  </a:txBody>
                  <a:tcPr/>
                </a:tc>
                <a:tc>
                  <a:txBody>
                    <a:bodyPr/>
                    <a:lstStyle/>
                    <a:p>
                      <a:pPr lvl="0"/>
                      <a:r>
                        <a:rPr lang="en-US" sz="1800" kern="1200" dirty="0">
                          <a:solidFill>
                            <a:schemeClr val="dk1"/>
                          </a:solidFill>
                          <a:effectLst/>
                          <a:latin typeface="+mn-lt"/>
                          <a:ea typeface="+mn-ea"/>
                          <a:cs typeface="+mn-cs"/>
                        </a:rPr>
                        <a:t>Oct 1, 2026, 11:00-12:00pm, Webster Library, LB 205</a:t>
                      </a:r>
                      <a:endParaRPr lang="en-CA" sz="1800" kern="1200" dirty="0">
                        <a:solidFill>
                          <a:schemeClr val="dk1"/>
                        </a:solidFill>
                        <a:effectLst/>
                        <a:latin typeface="+mn-lt"/>
                        <a:ea typeface="+mn-ea"/>
                        <a:cs typeface="+mn-cs"/>
                      </a:endParaRPr>
                    </a:p>
                  </a:txBody>
                  <a:tcPr/>
                </a:tc>
                <a:extLst>
                  <a:ext uri="{0D108BD9-81ED-4DB2-BD59-A6C34878D82A}">
                    <a16:rowId xmlns:a16="http://schemas.microsoft.com/office/drawing/2014/main" val="2745540968"/>
                  </a:ext>
                </a:extLst>
              </a:tr>
              <a:tr h="73571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CA" sz="1800" u="sng" kern="1200" dirty="0">
                          <a:solidFill>
                            <a:schemeClr val="dk1"/>
                          </a:solidFill>
                          <a:effectLst/>
                          <a:latin typeface="+mn-lt"/>
                          <a:ea typeface="+mn-ea"/>
                          <a:cs typeface="+mn-cs"/>
                          <a:hlinkClick r:id="rId5"/>
                        </a:rPr>
                        <a:t>Researching Indigenous Topics</a:t>
                      </a:r>
                      <a:r>
                        <a:rPr lang="en-CA" sz="1800" kern="1200" dirty="0">
                          <a:solidFill>
                            <a:schemeClr val="dk1"/>
                          </a:solidFill>
                          <a:effectLst/>
                          <a:latin typeface="+mn-lt"/>
                          <a:ea typeface="+mn-ea"/>
                          <a:cs typeface="+mn-cs"/>
                          <a:hlinkClick r:id="rId5"/>
                        </a:rPr>
                        <a:t> </a:t>
                      </a:r>
                      <a:r>
                        <a:rPr lang="en-CA" sz="1800" kern="1200" dirty="0">
                          <a:solidFill>
                            <a:schemeClr val="dk1"/>
                          </a:solidFill>
                          <a:effectLst/>
                          <a:latin typeface="+mn-lt"/>
                          <a:ea typeface="+mn-ea"/>
                          <a:cs typeface="+mn-cs"/>
                        </a:rPr>
                        <a:t>-, </a:t>
                      </a:r>
                      <a:r>
                        <a:rPr lang="en-CA" sz="1800" b="0" i="0" kern="1200" dirty="0">
                          <a:solidFill>
                            <a:schemeClr val="dk1"/>
                          </a:solidFill>
                          <a:effectLst/>
                          <a:latin typeface="+mn-lt"/>
                          <a:ea typeface="+mn-ea"/>
                          <a:cs typeface="+mn-cs"/>
                        </a:rPr>
                        <a:t>an intro workshop for all disciplines who wish to better understand and include Indigenous perspectives in their research.</a:t>
                      </a:r>
                      <a:endParaRPr lang="en-CA" dirty="0"/>
                    </a:p>
                  </a:txBody>
                  <a:tcPr/>
                </a:tc>
                <a:tc>
                  <a:txBody>
                    <a:bodyPr/>
                    <a:lstStyle/>
                    <a:p>
                      <a:pPr lvl="0"/>
                      <a:r>
                        <a:rPr lang="en-US" sz="1800" kern="1200" dirty="0">
                          <a:solidFill>
                            <a:schemeClr val="dk1"/>
                          </a:solidFill>
                          <a:effectLst/>
                          <a:latin typeface="+mn-lt"/>
                          <a:ea typeface="+mn-ea"/>
                          <a:cs typeface="+mn-cs"/>
                        </a:rPr>
                        <a:t>Oct 2, 2026, 1:00-3:00pm, Online</a:t>
                      </a:r>
                    </a:p>
                    <a:p>
                      <a:pPr lvl="0"/>
                      <a:r>
                        <a:rPr lang="en-CA" sz="1800" kern="1200" dirty="0">
                          <a:solidFill>
                            <a:schemeClr val="dk1"/>
                          </a:solidFill>
                          <a:effectLst/>
                          <a:latin typeface="+mn-lt"/>
                          <a:ea typeface="+mn-ea"/>
                          <a:cs typeface="+mn-cs"/>
                        </a:rPr>
                        <a:t>Instructor: Michelle Lake</a:t>
                      </a:r>
                    </a:p>
                  </a:txBody>
                  <a:tcPr/>
                </a:tc>
                <a:extLst>
                  <a:ext uri="{0D108BD9-81ED-4DB2-BD59-A6C34878D82A}">
                    <a16:rowId xmlns:a16="http://schemas.microsoft.com/office/drawing/2014/main" val="1452267432"/>
                  </a:ext>
                </a:extLst>
              </a:tr>
              <a:tr h="96990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hlinkClick r:id="rId6"/>
                        </a:rPr>
                        <a:t>Introduction to Note Taking Tools for Research</a:t>
                      </a:r>
                      <a:r>
                        <a:rPr lang="en-US" dirty="0"/>
                        <a:t>: </a:t>
                      </a:r>
                      <a:r>
                        <a:rPr lang="en-CA" sz="1800" b="0" i="0" kern="1200" dirty="0">
                          <a:solidFill>
                            <a:schemeClr val="dk1"/>
                          </a:solidFill>
                          <a:effectLst/>
                          <a:latin typeface="+mn-lt"/>
                          <a:ea typeface="+mn-ea"/>
                          <a:cs typeface="+mn-cs"/>
                        </a:rPr>
                        <a:t>introduction to the modern, no-cost, digital note-taking tool, Obsidian (or </a:t>
                      </a:r>
                      <a:r>
                        <a:rPr lang="en-CA" sz="1800" b="0" i="0" kern="1200" dirty="0" err="1">
                          <a:solidFill>
                            <a:schemeClr val="dk1"/>
                          </a:solidFill>
                          <a:effectLst/>
                          <a:latin typeface="+mn-lt"/>
                          <a:ea typeface="+mn-ea"/>
                          <a:cs typeface="+mn-cs"/>
                        </a:rPr>
                        <a:t>Zettlr</a:t>
                      </a:r>
                      <a:r>
                        <a:rPr lang="en-CA" sz="1800" b="0" i="0" kern="1200" dirty="0">
                          <a:solidFill>
                            <a:schemeClr val="dk1"/>
                          </a:solidFill>
                          <a:effectLst/>
                          <a:latin typeface="+mn-lt"/>
                          <a:ea typeface="+mn-ea"/>
                          <a:cs typeface="+mn-cs"/>
                        </a:rPr>
                        <a:t>). Integrated with Zotero and used in an academic framework, these tools can foster productive research writing.</a:t>
                      </a:r>
                      <a:r>
                        <a:rPr lang="en-US" dirty="0"/>
                        <a:t> </a:t>
                      </a:r>
                      <a:endParaRPr lang="en-CA" dirty="0"/>
                    </a:p>
                  </a:txBody>
                  <a:tcPr/>
                </a:tc>
                <a:tc>
                  <a:txBody>
                    <a:bodyPr/>
                    <a:lstStyle/>
                    <a:p>
                      <a:pPr lvl="0"/>
                      <a:r>
                        <a:rPr lang="en-US" sz="1800" kern="1200" dirty="0">
                          <a:solidFill>
                            <a:schemeClr val="dk1"/>
                          </a:solidFill>
                          <a:effectLst/>
                          <a:latin typeface="+mn-lt"/>
                          <a:ea typeface="+mn-ea"/>
                          <a:cs typeface="+mn-cs"/>
                        </a:rPr>
                        <a:t>Oct 9, 2026, 9:00am-12:00pm, Webster Library, LB 207</a:t>
                      </a:r>
                      <a:endParaRPr lang="en-CA" sz="1800" kern="1200" dirty="0">
                        <a:solidFill>
                          <a:schemeClr val="dk1"/>
                        </a:solidFill>
                        <a:effectLst/>
                        <a:latin typeface="+mn-lt"/>
                        <a:ea typeface="+mn-ea"/>
                        <a:cs typeface="+mn-cs"/>
                      </a:endParaRPr>
                    </a:p>
                  </a:txBody>
                  <a:tcPr/>
                </a:tc>
                <a:extLst>
                  <a:ext uri="{0D108BD9-81ED-4DB2-BD59-A6C34878D82A}">
                    <a16:rowId xmlns:a16="http://schemas.microsoft.com/office/drawing/2014/main" val="3571608164"/>
                  </a:ext>
                </a:extLst>
              </a:tr>
              <a:tr h="969906">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u="sng" kern="1200" dirty="0">
                          <a:solidFill>
                            <a:schemeClr val="dk1"/>
                          </a:solidFill>
                          <a:effectLst/>
                          <a:latin typeface="+mn-lt"/>
                          <a:ea typeface="+mn-ea"/>
                          <a:cs typeface="+mn-cs"/>
                          <a:hlinkClick r:id="rId7"/>
                        </a:rPr>
                        <a:t>Using Zotero for Grads: </a:t>
                      </a:r>
                      <a:r>
                        <a:rPr lang="en-CA" sz="1800" b="0" i="0" kern="1200" dirty="0">
                          <a:solidFill>
                            <a:schemeClr val="dk1"/>
                          </a:solidFill>
                          <a:effectLst/>
                          <a:latin typeface="+mn-lt"/>
                          <a:ea typeface="+mn-ea"/>
                          <a:cs typeface="+mn-cs"/>
                        </a:rPr>
                        <a:t> learn how to use Zotero, a desktop and web-based tool to organize the references you find in library catalogues and databases, insert citations in your papers, and prepare bibliographies or reference lists quickly.</a:t>
                      </a:r>
                      <a:r>
                        <a:rPr lang="en-US" sz="1800" u="sng" kern="1200" dirty="0">
                          <a:solidFill>
                            <a:schemeClr val="dk1"/>
                          </a:solidFill>
                          <a:effectLst/>
                          <a:latin typeface="+mn-lt"/>
                          <a:ea typeface="+mn-ea"/>
                          <a:cs typeface="+mn-cs"/>
                          <a:hlinkClick r:id="rId7"/>
                        </a:rPr>
                        <a:t> </a:t>
                      </a:r>
                      <a:endParaRPr lang="en-CA" dirty="0"/>
                    </a:p>
                  </a:txBody>
                  <a:tcPr/>
                </a:tc>
                <a:tc>
                  <a:txBody>
                    <a:bodyPr/>
                    <a:lstStyle/>
                    <a:p>
                      <a:pPr lvl="0"/>
                      <a:r>
                        <a:rPr lang="en-US" sz="1800" kern="1200" dirty="0">
                          <a:solidFill>
                            <a:schemeClr val="dk1"/>
                          </a:solidFill>
                          <a:effectLst/>
                          <a:latin typeface="+mn-lt"/>
                          <a:ea typeface="+mn-ea"/>
                          <a:cs typeface="+mn-cs"/>
                        </a:rPr>
                        <a:t>Oct 22, 2026, 3:00-4:30pm, Online</a:t>
                      </a:r>
                      <a:endParaRPr lang="en-CA" sz="1800" kern="1200" dirty="0">
                        <a:solidFill>
                          <a:schemeClr val="dk1"/>
                        </a:solidFill>
                        <a:effectLst/>
                        <a:latin typeface="+mn-lt"/>
                        <a:ea typeface="+mn-ea"/>
                        <a:cs typeface="+mn-cs"/>
                      </a:endParaRPr>
                    </a:p>
                  </a:txBody>
                  <a:tcPr/>
                </a:tc>
                <a:extLst>
                  <a:ext uri="{0D108BD9-81ED-4DB2-BD59-A6C34878D82A}">
                    <a16:rowId xmlns:a16="http://schemas.microsoft.com/office/drawing/2014/main" val="4285771238"/>
                  </a:ext>
                </a:extLst>
              </a:tr>
              <a:tr h="67893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hlinkClick r:id="rId8"/>
                        </a:rPr>
                        <a:t>Basics of </a:t>
                      </a:r>
                      <a:r>
                        <a:rPr lang="en-US" dirty="0" err="1">
                          <a:hlinkClick r:id="rId8"/>
                        </a:rPr>
                        <a:t>QualCoder</a:t>
                      </a:r>
                      <a:r>
                        <a:rPr lang="en-US" dirty="0"/>
                        <a:t>: basics of a software tool called </a:t>
                      </a:r>
                      <a:r>
                        <a:rPr lang="en-US" dirty="0" err="1"/>
                        <a:t>QualCoder</a:t>
                      </a:r>
                      <a:r>
                        <a:rPr lang="en-US" dirty="0"/>
                        <a:t>, which is useful for qualitative analysis.</a:t>
                      </a:r>
                      <a:endParaRPr lang="en-CA" dirty="0"/>
                    </a:p>
                  </a:txBody>
                  <a:tcPr/>
                </a:tc>
                <a:tc>
                  <a:txBody>
                    <a:bodyPr/>
                    <a:lstStyle/>
                    <a:p>
                      <a:pPr lvl="0"/>
                      <a:r>
                        <a:rPr lang="en-US" sz="1800" kern="1200" dirty="0">
                          <a:solidFill>
                            <a:schemeClr val="dk1"/>
                          </a:solidFill>
                          <a:effectLst/>
                          <a:latin typeface="+mn-lt"/>
                          <a:ea typeface="+mn-ea"/>
                          <a:cs typeface="+mn-cs"/>
                        </a:rPr>
                        <a:t>Nov 11, 2026, 9:00-10:30am, Webster Library, LB 207</a:t>
                      </a:r>
                      <a:endParaRPr lang="en-CA" sz="1800" kern="1200" dirty="0">
                        <a:solidFill>
                          <a:schemeClr val="dk1"/>
                        </a:solidFill>
                        <a:effectLst/>
                        <a:latin typeface="+mn-lt"/>
                        <a:ea typeface="+mn-ea"/>
                        <a:cs typeface="+mn-cs"/>
                      </a:endParaRPr>
                    </a:p>
                  </a:txBody>
                  <a:tcPr/>
                </a:tc>
                <a:extLst>
                  <a:ext uri="{0D108BD9-81ED-4DB2-BD59-A6C34878D82A}">
                    <a16:rowId xmlns:a16="http://schemas.microsoft.com/office/drawing/2014/main" val="3291246770"/>
                  </a:ext>
                </a:extLst>
              </a:tr>
            </a:tbl>
          </a:graphicData>
        </a:graphic>
      </p:graphicFrame>
      <p:sp>
        <p:nvSpPr>
          <p:cNvPr id="3" name="TextBox 2">
            <a:extLst>
              <a:ext uri="{FF2B5EF4-FFF2-40B4-BE49-F238E27FC236}">
                <a16:creationId xmlns:a16="http://schemas.microsoft.com/office/drawing/2014/main" id="{0C758C07-6FA6-5D22-694C-CFAFE7554B64}"/>
              </a:ext>
            </a:extLst>
          </p:cNvPr>
          <p:cNvSpPr txBox="1"/>
          <p:nvPr/>
        </p:nvSpPr>
        <p:spPr>
          <a:xfrm>
            <a:off x="370114" y="881743"/>
            <a:ext cx="184731" cy="461665"/>
          </a:xfrm>
          <a:prstGeom prst="rect">
            <a:avLst/>
          </a:prstGeom>
          <a:noFill/>
        </p:spPr>
        <p:txBody>
          <a:bodyPr wrap="none" rtlCol="0">
            <a:spAutoFit/>
          </a:bodyPr>
          <a:lstStyle/>
          <a:p>
            <a:endParaRPr lang="en-CA" dirty="0"/>
          </a:p>
        </p:txBody>
      </p:sp>
    </p:spTree>
    <p:extLst>
      <p:ext uri="{BB962C8B-B14F-4D97-AF65-F5344CB8AC3E}">
        <p14:creationId xmlns:p14="http://schemas.microsoft.com/office/powerpoint/2010/main" val="7705557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lide Number Placeholder 1">
            <a:extLst>
              <a:ext uri="{FF2B5EF4-FFF2-40B4-BE49-F238E27FC236}">
                <a16:creationId xmlns:a16="http://schemas.microsoft.com/office/drawing/2014/main" id="{0B446E80-3B6C-4F81-ADCC-CA62EB3166D6}"/>
              </a:ext>
            </a:extLst>
          </p:cNvPr>
          <p:cNvSpPr>
            <a:spLocks noGrp="1"/>
          </p:cNvSpPr>
          <p:nvPr>
            <p:ph type="sldNum" sz="quarter" idx="4294967295"/>
          </p:nvPr>
        </p:nvSpPr>
        <p:spPr bwMode="auto">
          <a:xfrm>
            <a:off x="86106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F85A29C-FB85-44FD-B24B-EDF7598BFA2E}" type="slidenum">
              <a:rPr lang="en-CA" smtClean="0"/>
              <a:pPr/>
              <a:t>23</a:t>
            </a:fld>
            <a:endParaRPr lang="en-US" altLang="en-US"/>
          </a:p>
        </p:txBody>
      </p:sp>
      <p:sp>
        <p:nvSpPr>
          <p:cNvPr id="2" name="Title 1">
            <a:extLst>
              <a:ext uri="{FF2B5EF4-FFF2-40B4-BE49-F238E27FC236}">
                <a16:creationId xmlns:a16="http://schemas.microsoft.com/office/drawing/2014/main" id="{F77D3A7B-DC6E-4D42-B6DE-6D8C4BCC185C}"/>
              </a:ext>
            </a:extLst>
          </p:cNvPr>
          <p:cNvSpPr>
            <a:spLocks noGrp="1"/>
          </p:cNvSpPr>
          <p:nvPr>
            <p:ph type="title" idx="4294967295"/>
          </p:nvPr>
        </p:nvSpPr>
        <p:spPr>
          <a:xfrm>
            <a:off x="0" y="-863600"/>
            <a:ext cx="11415713" cy="400050"/>
          </a:xfrm>
        </p:spPr>
        <p:txBody>
          <a:bodyPr>
            <a:normAutofit fontScale="90000"/>
          </a:bodyPr>
          <a:lstStyle/>
          <a:p>
            <a:r>
              <a:rPr lang="en-CA">
                <a:noFill/>
              </a:rPr>
              <a:t>Graduate Students tab</a:t>
            </a:r>
          </a:p>
        </p:txBody>
      </p:sp>
      <p:pic>
        <p:nvPicPr>
          <p:cNvPr id="11" name="Graphic 10" descr="Arrow pointing to &quot;Graduate students&quot; tab">
            <a:extLst>
              <a:ext uri="{FF2B5EF4-FFF2-40B4-BE49-F238E27FC236}">
                <a16:creationId xmlns:a16="http://schemas.microsoft.com/office/drawing/2014/main" id="{595F1C97-E761-4AB3-AAA5-A9587001088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3348772">
            <a:off x="8771128" y="3871880"/>
            <a:ext cx="1447824" cy="1447824"/>
          </a:xfrm>
          <a:prstGeom prst="rect">
            <a:avLst/>
          </a:prstGeom>
          <a:effectLst>
            <a:outerShdw blurRad="50800" dist="38100" dir="2700000" algn="tl" rotWithShape="0">
              <a:prstClr val="black">
                <a:alpha val="40000"/>
              </a:prstClr>
            </a:outerShdw>
          </a:effectLst>
        </p:spPr>
      </p:pic>
      <p:pic>
        <p:nvPicPr>
          <p:cNvPr id="4" name="Picture 3">
            <a:extLst>
              <a:ext uri="{FF2B5EF4-FFF2-40B4-BE49-F238E27FC236}">
                <a16:creationId xmlns:a16="http://schemas.microsoft.com/office/drawing/2014/main" id="{39FC7DB2-034F-D986-6DBA-1AB88E9BD48A}"/>
              </a:ext>
            </a:extLst>
          </p:cNvPr>
          <p:cNvPicPr>
            <a:picLocks noChangeAspect="1"/>
          </p:cNvPicPr>
          <p:nvPr/>
        </p:nvPicPr>
        <p:blipFill>
          <a:blip r:embed="rId5"/>
          <a:stretch>
            <a:fillRect/>
          </a:stretch>
        </p:blipFill>
        <p:spPr>
          <a:xfrm>
            <a:off x="712669" y="23246"/>
            <a:ext cx="9990373" cy="6858000"/>
          </a:xfrm>
          <a:prstGeom prst="rect">
            <a:avLst/>
          </a:prstGeom>
        </p:spPr>
      </p:pic>
      <p:pic>
        <p:nvPicPr>
          <p:cNvPr id="14" name="Graphic 13" descr="Arrow pointing to &quot;Support for graduate students&quot; link">
            <a:extLst>
              <a:ext uri="{FF2B5EF4-FFF2-40B4-BE49-F238E27FC236}">
                <a16:creationId xmlns:a16="http://schemas.microsoft.com/office/drawing/2014/main" id="{D8C66B63-C860-4D80-855B-D8D8302C0D8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20846232" flipH="1">
            <a:off x="4868303" y="4795947"/>
            <a:ext cx="1451225" cy="1451225"/>
          </a:xfrm>
          <a:prstGeom prst="rect">
            <a:avLst/>
          </a:prstGeom>
          <a:effectLst>
            <a:outerShdw blurRad="50800" dist="38100" dir="2700000" algn="tl" rotWithShape="0">
              <a:prstClr val="black">
                <a:alpha val="40000"/>
              </a:prstClr>
            </a:outerShdw>
          </a:effectLst>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24042">
        <p:fade/>
      </p:transition>
    </mc:Choice>
    <mc:Fallback xmlns="">
      <p:transition spd="med" advTm="24042">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1">
            <a:extLst>
              <a:ext uri="{FF2B5EF4-FFF2-40B4-BE49-F238E27FC236}">
                <a16:creationId xmlns:a16="http://schemas.microsoft.com/office/drawing/2014/main" id="{B84A6963-3FF0-4C8A-B7BE-1C545614E8AC}"/>
              </a:ext>
            </a:extLst>
          </p:cNvPr>
          <p:cNvSpPr>
            <a:spLocks noGrp="1"/>
          </p:cNvSpPr>
          <p:nvPr>
            <p:ph type="sldNum" sz="quarter" idx="4294967295"/>
          </p:nvPr>
        </p:nvSpPr>
        <p:spPr bwMode="auto">
          <a:xfrm>
            <a:off x="8610600" y="6356350"/>
            <a:ext cx="2743200"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F85A29C-FB85-44FD-B24B-EDF7598BFA2E}" type="slidenum">
              <a:rPr lang="en-CA" smtClean="0"/>
              <a:pPr/>
              <a:t>24</a:t>
            </a:fld>
            <a:endParaRPr lang="en-US" altLang="en-US"/>
          </a:p>
        </p:txBody>
      </p:sp>
      <p:sp>
        <p:nvSpPr>
          <p:cNvPr id="3" name="Title 2">
            <a:extLst>
              <a:ext uri="{FF2B5EF4-FFF2-40B4-BE49-F238E27FC236}">
                <a16:creationId xmlns:a16="http://schemas.microsoft.com/office/drawing/2014/main" id="{53161F57-C3EF-41D1-99FD-301740ADB900}"/>
              </a:ext>
            </a:extLst>
          </p:cNvPr>
          <p:cNvSpPr>
            <a:spLocks noGrp="1"/>
          </p:cNvSpPr>
          <p:nvPr>
            <p:ph type="title" idx="4294967295"/>
          </p:nvPr>
        </p:nvSpPr>
        <p:spPr>
          <a:xfrm>
            <a:off x="0" y="-1190625"/>
            <a:ext cx="11415713" cy="400050"/>
          </a:xfrm>
        </p:spPr>
        <p:txBody>
          <a:bodyPr>
            <a:normAutofit fontScale="90000"/>
          </a:bodyPr>
          <a:lstStyle/>
          <a:p>
            <a:r>
              <a:rPr lang="en-CA">
                <a:noFill/>
              </a:rPr>
              <a:t>Support for graduate students</a:t>
            </a:r>
          </a:p>
        </p:txBody>
      </p:sp>
      <p:sp>
        <p:nvSpPr>
          <p:cNvPr id="7" name="TextBox 6">
            <a:extLst>
              <a:ext uri="{FF2B5EF4-FFF2-40B4-BE49-F238E27FC236}">
                <a16:creationId xmlns:a16="http://schemas.microsoft.com/office/drawing/2014/main" id="{1BC0815E-9168-4F8D-8578-173D65B00D87}"/>
              </a:ext>
            </a:extLst>
          </p:cNvPr>
          <p:cNvSpPr txBox="1">
            <a:spLocks noChangeArrowheads="1"/>
          </p:cNvSpPr>
          <p:nvPr/>
        </p:nvSpPr>
        <p:spPr bwMode="auto">
          <a:xfrm>
            <a:off x="241300" y="6097885"/>
            <a:ext cx="11560840" cy="461665"/>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defRPr/>
            </a:pPr>
            <a:r>
              <a:rPr lang="en-US" altLang="en-US" sz="2400" b="1">
                <a:solidFill>
                  <a:schemeClr val="accent2">
                    <a:lumMod val="50000"/>
                  </a:schemeClr>
                </a:solidFill>
                <a:latin typeface="Gill Sans" panose="020B0604020202020204" charset="0"/>
              </a:rPr>
              <a:t>Graduate Students </a:t>
            </a:r>
            <a:r>
              <a:rPr lang="en-US" altLang="en-US" sz="2000">
                <a:solidFill>
                  <a:schemeClr val="accent2">
                    <a:lumMod val="50000"/>
                  </a:schemeClr>
                </a:solidFill>
                <a:latin typeface="Gill Sans" panose="020B0604020202020204" charset="0"/>
              </a:rPr>
              <a:t>library page</a:t>
            </a:r>
            <a:r>
              <a:rPr lang="en-US" altLang="en-US" sz="2000" b="1">
                <a:solidFill>
                  <a:schemeClr val="accent2">
                    <a:lumMod val="50000"/>
                  </a:schemeClr>
                </a:solidFill>
                <a:latin typeface="Gill Sans" panose="020B0604020202020204" charset="0"/>
              </a:rPr>
              <a:t>: </a:t>
            </a:r>
            <a:r>
              <a:rPr lang="en-US" altLang="en-US" sz="1800" b="1">
                <a:solidFill>
                  <a:schemeClr val="accent2">
                    <a:lumMod val="50000"/>
                  </a:schemeClr>
                </a:solidFill>
                <a:latin typeface="Gill Sans" panose="020B0604020202020204" charset="0"/>
                <a:hlinkClick r:id="rId4"/>
              </a:rPr>
              <a:t>https://library.concordia.ca/help/users/graduates/index.php</a:t>
            </a:r>
            <a:r>
              <a:rPr lang="en-US" altLang="en-US" sz="1800" b="1">
                <a:solidFill>
                  <a:schemeClr val="accent2">
                    <a:lumMod val="50000"/>
                  </a:schemeClr>
                </a:solidFill>
                <a:latin typeface="Gill Sans" panose="020B0604020202020204" charset="0"/>
              </a:rPr>
              <a:t> </a:t>
            </a:r>
          </a:p>
        </p:txBody>
      </p:sp>
      <p:pic>
        <p:nvPicPr>
          <p:cNvPr id="4" name="Picture 3">
            <a:extLst>
              <a:ext uri="{FF2B5EF4-FFF2-40B4-BE49-F238E27FC236}">
                <a16:creationId xmlns:a16="http://schemas.microsoft.com/office/drawing/2014/main" id="{898605A9-077C-3756-69C0-5CE2380D3C8A}"/>
              </a:ext>
            </a:extLst>
          </p:cNvPr>
          <p:cNvPicPr>
            <a:picLocks noChangeAspect="1"/>
          </p:cNvPicPr>
          <p:nvPr/>
        </p:nvPicPr>
        <p:blipFill>
          <a:blip r:embed="rId5"/>
          <a:stretch>
            <a:fillRect/>
          </a:stretch>
        </p:blipFill>
        <p:spPr>
          <a:xfrm>
            <a:off x="137281" y="6833"/>
            <a:ext cx="11917438" cy="5344271"/>
          </a:xfrm>
          <a:prstGeom prst="rect">
            <a:avLst/>
          </a:prstGeom>
        </p:spPr>
      </p:pic>
      <p:pic>
        <p:nvPicPr>
          <p:cNvPr id="6" name="Graphic 5" descr="Arrow pointing to &quot;Study spaces&quot; tab">
            <a:extLst>
              <a:ext uri="{FF2B5EF4-FFF2-40B4-BE49-F238E27FC236}">
                <a16:creationId xmlns:a16="http://schemas.microsoft.com/office/drawing/2014/main" id="{9B896F9F-7141-449A-91A4-94F0EE3897E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20003089">
            <a:off x="4012431" y="3244553"/>
            <a:ext cx="1447824" cy="1447824"/>
          </a:xfrm>
          <a:prstGeom prst="rect">
            <a:avLst/>
          </a:prstGeom>
          <a:effectLst>
            <a:outerShdw blurRad="50800" dist="38100" dir="2700000" algn="tl" rotWithShape="0">
              <a:prstClr val="black">
                <a:alpha val="40000"/>
              </a:prstClr>
            </a:outerShdw>
          </a:effectLst>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advTm="14492">
        <p:fade/>
      </p:transition>
    </mc:Choice>
    <mc:Fallback xmlns="">
      <p:transition spd="med" advTm="14492">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9">
            <a:extLst>
              <a:ext uri="{FF2B5EF4-FFF2-40B4-BE49-F238E27FC236}">
                <a16:creationId xmlns:a16="http://schemas.microsoft.com/office/drawing/2014/main" id="{C33F6209-CB1B-4DF8-9940-B6A5894934E1}"/>
              </a:ext>
            </a:extLst>
          </p:cNvPr>
          <p:cNvSpPr>
            <a:spLocks noGrp="1"/>
          </p:cNvSpPr>
          <p:nvPr>
            <p:ph type="title"/>
          </p:nvPr>
        </p:nvSpPr>
        <p:spPr>
          <a:xfrm>
            <a:off x="565149" y="523185"/>
            <a:ext cx="6255489" cy="857250"/>
          </a:xfrm>
        </p:spPr>
        <p:txBody>
          <a:bodyPr/>
          <a:lstStyle/>
          <a:p>
            <a:pPr eaLnBrk="1" hangingPunct="1"/>
            <a:r>
              <a:rPr lang="en-US" altLang="en-US" sz="4000" b="0" dirty="0">
                <a:latin typeface="Gill Sans" panose="020B0604020202020204" charset="0"/>
              </a:rPr>
              <a:t>Graduate spaces - SGW</a:t>
            </a:r>
          </a:p>
        </p:txBody>
      </p:sp>
      <p:sp>
        <p:nvSpPr>
          <p:cNvPr id="2" name="Content Placeholder 10">
            <a:extLst>
              <a:ext uri="{FF2B5EF4-FFF2-40B4-BE49-F238E27FC236}">
                <a16:creationId xmlns:a16="http://schemas.microsoft.com/office/drawing/2014/main" id="{7773884C-46DB-4349-92CA-455AF103CA41}"/>
              </a:ext>
            </a:extLst>
          </p:cNvPr>
          <p:cNvSpPr>
            <a:spLocks noGrp="1"/>
          </p:cNvSpPr>
          <p:nvPr>
            <p:ph idx="1"/>
          </p:nvPr>
        </p:nvSpPr>
        <p:spPr>
          <a:xfrm>
            <a:off x="414799" y="1583913"/>
            <a:ext cx="4081427" cy="2945719"/>
          </a:xfrm>
          <a:ln w="12700">
            <a:noFill/>
            <a:prstDash val="sysDot"/>
          </a:ln>
        </p:spPr>
        <p:txBody>
          <a:bodyPr numCol="1">
            <a:normAutofit/>
          </a:bodyPr>
          <a:lstStyle/>
          <a:p>
            <a:pPr marL="0" indent="0" eaLnBrk="1" hangingPunct="1">
              <a:buFont typeface="Arial" panose="020B0604020202020204" pitchFamily="34" charset="0"/>
              <a:buNone/>
              <a:defRPr/>
            </a:pPr>
            <a:r>
              <a:rPr lang="en-US" sz="2000" b="1" dirty="0">
                <a:latin typeface="Gill Sans" panose="020B0604020202020204" charset="0"/>
              </a:rPr>
              <a:t>Webster 5</a:t>
            </a:r>
            <a:r>
              <a:rPr lang="en-US" sz="2000" b="1" baseline="30000" dirty="0">
                <a:latin typeface="Gill Sans" panose="020B0604020202020204" charset="0"/>
              </a:rPr>
              <a:t>th</a:t>
            </a:r>
            <a:r>
              <a:rPr lang="en-US" sz="2000" b="1" dirty="0">
                <a:latin typeface="Gill Sans" panose="020B0604020202020204" charset="0"/>
              </a:rPr>
              <a:t> Floor</a:t>
            </a:r>
          </a:p>
          <a:p>
            <a:pPr marL="457200" indent="-457200" eaLnBrk="1" hangingPunct="1">
              <a:buFont typeface="+mj-lt"/>
              <a:buAutoNum type="alphaUcPeriod"/>
              <a:defRPr/>
            </a:pPr>
            <a:r>
              <a:rPr lang="en-US" sz="2000" dirty="0">
                <a:latin typeface="Gill Sans" panose="020B0604020202020204" charset="0"/>
              </a:rPr>
              <a:t>Dissertation writer’s rooms (LB 561, 562 &amp; 564)</a:t>
            </a:r>
          </a:p>
          <a:p>
            <a:pPr marL="457200" indent="-457200" eaLnBrk="1" hangingPunct="1">
              <a:buFont typeface="+mj-lt"/>
              <a:buAutoNum type="alphaUcPeriod"/>
              <a:defRPr/>
            </a:pPr>
            <a:r>
              <a:rPr lang="en-US" sz="2000" dirty="0">
                <a:latin typeface="Gill Sans" panose="020B0604020202020204" charset="0"/>
              </a:rPr>
              <a:t>Lounge</a:t>
            </a:r>
          </a:p>
          <a:p>
            <a:pPr marL="457200" indent="-457200" eaLnBrk="1" hangingPunct="1">
              <a:buFont typeface="+mj-lt"/>
              <a:buAutoNum type="alphaUcPeriod"/>
              <a:defRPr/>
            </a:pPr>
            <a:r>
              <a:rPr lang="en-US" sz="2000" dirty="0">
                <a:latin typeface="Gill Sans" panose="020B0604020202020204" charset="0"/>
              </a:rPr>
              <a:t>Kitchenette </a:t>
            </a:r>
          </a:p>
          <a:p>
            <a:pPr marL="457200" indent="-457200" eaLnBrk="1" hangingPunct="1">
              <a:buFont typeface="+mj-lt"/>
              <a:buAutoNum type="alphaUcPeriod"/>
              <a:defRPr/>
            </a:pPr>
            <a:r>
              <a:rPr lang="en-US" sz="2000" dirty="0">
                <a:latin typeface="Gill Sans" panose="020B0604020202020204" charset="0"/>
              </a:rPr>
              <a:t>Dedicated printer/copier/scanner</a:t>
            </a:r>
          </a:p>
          <a:p>
            <a:pPr indent="-457200">
              <a:buFont typeface="+mj-lt"/>
              <a:buAutoNum type="alphaUcPeriod"/>
              <a:defRPr/>
            </a:pPr>
            <a:r>
              <a:rPr lang="en-US" sz="2000" dirty="0">
                <a:latin typeface="Gill Sans" panose="020B0604020202020204" charset="0"/>
              </a:rPr>
              <a:t>Lockers &amp; Shelves</a:t>
            </a:r>
          </a:p>
        </p:txBody>
      </p:sp>
      <p:pic>
        <p:nvPicPr>
          <p:cNvPr id="27654" name="Picture 2" descr="Image of the dissertation writer's room with open tables and chairs">
            <a:extLst>
              <a:ext uri="{FF2B5EF4-FFF2-40B4-BE49-F238E27FC236}">
                <a16:creationId xmlns:a16="http://schemas.microsoft.com/office/drawing/2014/main" id="{F6B2ED16-9FFE-4149-9806-5B7DBBA1097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6986" y="4733110"/>
            <a:ext cx="3491538" cy="1979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73D0881B-3710-8518-0F2E-8D4C9F4B1822}"/>
              </a:ext>
            </a:extLst>
          </p:cNvPr>
          <p:cNvPicPr>
            <a:picLocks noChangeAspect="1"/>
          </p:cNvPicPr>
          <p:nvPr/>
        </p:nvPicPr>
        <p:blipFill>
          <a:blip r:embed="rId4"/>
          <a:stretch>
            <a:fillRect/>
          </a:stretch>
        </p:blipFill>
        <p:spPr>
          <a:xfrm>
            <a:off x="5879976" y="0"/>
            <a:ext cx="6280756" cy="6858000"/>
          </a:xfrm>
          <a:prstGeom prst="rect">
            <a:avLst/>
          </a:prstGeom>
        </p:spPr>
      </p:pic>
      <p:sp>
        <p:nvSpPr>
          <p:cNvPr id="5" name="Rectangle: Rounded Corners 4">
            <a:extLst>
              <a:ext uri="{FF2B5EF4-FFF2-40B4-BE49-F238E27FC236}">
                <a16:creationId xmlns:a16="http://schemas.microsoft.com/office/drawing/2014/main" id="{E657EBA5-1942-FE91-C6AE-C86238D65058}"/>
              </a:ext>
            </a:extLst>
          </p:cNvPr>
          <p:cNvSpPr/>
          <p:nvPr/>
        </p:nvSpPr>
        <p:spPr bwMode="auto">
          <a:xfrm>
            <a:off x="10344472" y="2492896"/>
            <a:ext cx="1584176" cy="1584176"/>
          </a:xfrm>
          <a:prstGeom prst="roundRect">
            <a:avLst/>
          </a:prstGeom>
          <a:noFill/>
          <a:ln w="57150">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CA" sz="2400" b="0" i="0" u="none" strike="noStrike" cap="none" normalizeH="0" baseline="0">
              <a:ln>
                <a:noFill/>
              </a:ln>
              <a:solidFill>
                <a:schemeClr val="tx1"/>
              </a:solidFill>
              <a:effectLst/>
              <a:latin typeface="Times" pitchFamily="-32" charset="0"/>
            </a:endParaRPr>
          </a:p>
        </p:txBody>
      </p:sp>
    </p:spTree>
  </p:cSld>
  <p:clrMapOvr>
    <a:masterClrMapping/>
  </p:clrMapOvr>
  <p:transition spd="slow" advTm="39059"/>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0">
            <a:extLst>
              <a:ext uri="{FF2B5EF4-FFF2-40B4-BE49-F238E27FC236}">
                <a16:creationId xmlns:a16="http://schemas.microsoft.com/office/drawing/2014/main" id="{939E82C2-FFFF-4199-91FD-134DE12D37B8}"/>
              </a:ext>
            </a:extLst>
          </p:cNvPr>
          <p:cNvSpPr>
            <a:spLocks noGrp="1"/>
          </p:cNvSpPr>
          <p:nvPr>
            <p:ph idx="1"/>
          </p:nvPr>
        </p:nvSpPr>
        <p:spPr>
          <a:xfrm>
            <a:off x="453637" y="1253015"/>
            <a:ext cx="4937512" cy="5272329"/>
          </a:xfrm>
          <a:ln w="12700">
            <a:noFill/>
            <a:prstDash val="sysDot"/>
          </a:ln>
        </p:spPr>
        <p:txBody>
          <a:bodyPr/>
          <a:lstStyle/>
          <a:p>
            <a:pPr marL="0" indent="0" eaLnBrk="1" hangingPunct="1">
              <a:buFont typeface="Arial" panose="020B0604020202020204" pitchFamily="34" charset="0"/>
              <a:buNone/>
              <a:defRPr/>
            </a:pPr>
            <a:r>
              <a:rPr lang="en-US" sz="2000" b="1" dirty="0"/>
              <a:t>Vanier Library 3</a:t>
            </a:r>
            <a:r>
              <a:rPr lang="en-US" sz="2000" b="1" baseline="30000" dirty="0"/>
              <a:t>rd</a:t>
            </a:r>
            <a:r>
              <a:rPr lang="en-US" sz="2000" b="1" dirty="0"/>
              <a:t> Floor</a:t>
            </a:r>
          </a:p>
          <a:p>
            <a:r>
              <a:rPr lang="en-CA" sz="1600" dirty="0"/>
              <a:t>Graduate Study Room VL-305</a:t>
            </a:r>
          </a:p>
          <a:p>
            <a:pPr marL="0" indent="0">
              <a:buNone/>
            </a:pPr>
            <a:endParaRPr lang="en-CA" sz="1600" dirty="0"/>
          </a:p>
          <a:p>
            <a:r>
              <a:rPr lang="en-CA" sz="1600" dirty="0"/>
              <a:t>A valid Concordia student ID must be presented at the Vanier Library Circulation Desk to obtain an access code to the Graduate Study Room.</a:t>
            </a:r>
          </a:p>
          <a:p>
            <a:endParaRPr lang="en-CA" sz="1600" dirty="0"/>
          </a:p>
          <a:p>
            <a:r>
              <a:rPr lang="en-CA" sz="1600" dirty="0"/>
              <a:t>The code is assigned to an individual student and must not be shared with others.</a:t>
            </a:r>
          </a:p>
          <a:p>
            <a:pPr marL="0" indent="0">
              <a:buNone/>
            </a:pPr>
            <a:endParaRPr lang="en-CA" sz="1600" dirty="0"/>
          </a:p>
          <a:p>
            <a:r>
              <a:rPr lang="en-CA" sz="1600" dirty="0"/>
              <a:t>For security reasons, this room is open from 7 a.m. to 11 p.m. during Fall and Winter semesters.</a:t>
            </a:r>
          </a:p>
          <a:p>
            <a:pPr marL="0" indent="0">
              <a:buNone/>
            </a:pPr>
            <a:endParaRPr lang="en-CA" sz="1600" dirty="0"/>
          </a:p>
          <a:p>
            <a:r>
              <a:rPr lang="en-CA" sz="1600" dirty="0"/>
              <a:t>Can be booked ahead of time for 3 hour periods, by grad students only.</a:t>
            </a:r>
          </a:p>
          <a:p>
            <a:endParaRPr lang="en-CA" sz="1600" dirty="0"/>
          </a:p>
        </p:txBody>
      </p:sp>
      <p:sp>
        <p:nvSpPr>
          <p:cNvPr id="12" name="Title 9">
            <a:extLst>
              <a:ext uri="{FF2B5EF4-FFF2-40B4-BE49-F238E27FC236}">
                <a16:creationId xmlns:a16="http://schemas.microsoft.com/office/drawing/2014/main" id="{976E5D14-B091-4A4D-B48C-00BF73066A9C}"/>
              </a:ext>
            </a:extLst>
          </p:cNvPr>
          <p:cNvSpPr>
            <a:spLocks noGrp="1"/>
          </p:cNvSpPr>
          <p:nvPr>
            <p:ph type="title"/>
          </p:nvPr>
        </p:nvSpPr>
        <p:spPr>
          <a:xfrm>
            <a:off x="191344" y="299106"/>
            <a:ext cx="6255489" cy="857250"/>
          </a:xfrm>
        </p:spPr>
        <p:txBody>
          <a:bodyPr/>
          <a:lstStyle/>
          <a:p>
            <a:pPr eaLnBrk="1" hangingPunct="1"/>
            <a:r>
              <a:rPr lang="en-US" altLang="en-US" sz="4000" b="0" dirty="0">
                <a:latin typeface="+mn-lt"/>
              </a:rPr>
              <a:t>Graduate space - Loyola</a:t>
            </a:r>
          </a:p>
        </p:txBody>
      </p:sp>
      <p:pic>
        <p:nvPicPr>
          <p:cNvPr id="4" name="Picture 3">
            <a:extLst>
              <a:ext uri="{FF2B5EF4-FFF2-40B4-BE49-F238E27FC236}">
                <a16:creationId xmlns:a16="http://schemas.microsoft.com/office/drawing/2014/main" id="{92480F30-0CA3-4A66-B0F9-2CBF11DC073E}"/>
              </a:ext>
            </a:extLst>
          </p:cNvPr>
          <p:cNvPicPr>
            <a:picLocks noChangeAspect="1"/>
          </p:cNvPicPr>
          <p:nvPr/>
        </p:nvPicPr>
        <p:blipFill>
          <a:blip r:embed="rId3"/>
          <a:stretch>
            <a:fillRect/>
          </a:stretch>
        </p:blipFill>
        <p:spPr>
          <a:xfrm>
            <a:off x="5547888" y="548680"/>
            <a:ext cx="6623937" cy="6309320"/>
          </a:xfrm>
          <a:prstGeom prst="rect">
            <a:avLst/>
          </a:prstGeom>
        </p:spPr>
      </p:pic>
      <p:sp>
        <p:nvSpPr>
          <p:cNvPr id="6" name="Rectangle: Rounded Corners 5">
            <a:extLst>
              <a:ext uri="{FF2B5EF4-FFF2-40B4-BE49-F238E27FC236}">
                <a16:creationId xmlns:a16="http://schemas.microsoft.com/office/drawing/2014/main" id="{2DA93A8C-3716-C70A-A8E3-8C4E7D1F11A7}"/>
              </a:ext>
            </a:extLst>
          </p:cNvPr>
          <p:cNvSpPr/>
          <p:nvPr/>
        </p:nvSpPr>
        <p:spPr bwMode="auto">
          <a:xfrm>
            <a:off x="9840416" y="6093296"/>
            <a:ext cx="504056" cy="288032"/>
          </a:xfrm>
          <a:prstGeom prst="roundRect">
            <a:avLst/>
          </a:prstGeom>
          <a:noFill/>
          <a:ln w="38100">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CA" sz="2400" b="0" i="0" u="none" strike="noStrike" cap="none" normalizeH="0" baseline="0">
              <a:ln>
                <a:noFill/>
              </a:ln>
              <a:solidFill>
                <a:schemeClr val="tx1"/>
              </a:solidFill>
              <a:effectLst/>
              <a:latin typeface="Times" pitchFamily="-32" charset="0"/>
            </a:endParaRPr>
          </a:p>
        </p:txBody>
      </p:sp>
    </p:spTree>
  </p:cSld>
  <p:clrMapOvr>
    <a:masterClrMapping/>
  </p:clrMapOvr>
  <p:transition spd="slow" advTm="4901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C09C1-63F5-6C62-B5BE-47D37F3D7A1A}"/>
              </a:ext>
            </a:extLst>
          </p:cNvPr>
          <p:cNvSpPr>
            <a:spLocks noGrp="1"/>
          </p:cNvSpPr>
          <p:nvPr>
            <p:ph type="title"/>
          </p:nvPr>
        </p:nvSpPr>
        <p:spPr/>
        <p:txBody>
          <a:bodyPr/>
          <a:lstStyle/>
          <a:p>
            <a:r>
              <a:rPr lang="en-US" dirty="0"/>
              <a:t>Webster Library – Graduate student spaces</a:t>
            </a:r>
            <a:endParaRPr lang="en-CA" dirty="0"/>
          </a:p>
        </p:txBody>
      </p:sp>
      <p:sp>
        <p:nvSpPr>
          <p:cNvPr id="3" name="Content Placeholder 2">
            <a:extLst>
              <a:ext uri="{FF2B5EF4-FFF2-40B4-BE49-F238E27FC236}">
                <a16:creationId xmlns:a16="http://schemas.microsoft.com/office/drawing/2014/main" id="{23A8EA8E-7379-0393-C9C4-B9ED06A4E080}"/>
              </a:ext>
            </a:extLst>
          </p:cNvPr>
          <p:cNvSpPr>
            <a:spLocks noGrp="1"/>
          </p:cNvSpPr>
          <p:nvPr>
            <p:ph idx="1"/>
          </p:nvPr>
        </p:nvSpPr>
        <p:spPr>
          <a:xfrm>
            <a:off x="1343472" y="4038600"/>
            <a:ext cx="9934128" cy="2438400"/>
          </a:xfrm>
        </p:spPr>
        <p:txBody>
          <a:bodyPr/>
          <a:lstStyle/>
          <a:p>
            <a:pPr marL="0" indent="0">
              <a:buNone/>
            </a:pPr>
            <a:r>
              <a:rPr lang="en-CA" sz="2000" dirty="0">
                <a:latin typeface="Arial" panose="020B0604020202020204" pitchFamily="34" charset="0"/>
                <a:cs typeface="Arial" panose="020B0604020202020204" pitchFamily="34" charset="0"/>
              </a:rPr>
              <a:t>To request a shelf or locker, you must be a currently registered graduate student:  </a:t>
            </a:r>
          </a:p>
          <a:p>
            <a:pPr marL="285750" indent="-285750">
              <a:buFont typeface="Arial" panose="020B0604020202020204" pitchFamily="34" charset="0"/>
              <a:buChar char="•"/>
            </a:pPr>
            <a:r>
              <a:rPr lang="en-CA" sz="2000" dirty="0">
                <a:latin typeface="Arial" panose="020B0604020202020204" pitchFamily="34" charset="0"/>
                <a:cs typeface="Arial" panose="020B0604020202020204" pitchFamily="34" charset="0"/>
              </a:rPr>
              <a:t>Only one shelf or locker can be assigned to each student </a:t>
            </a:r>
          </a:p>
          <a:p>
            <a:pPr marL="285750" indent="-285750">
              <a:buFont typeface="Arial" panose="020B0604020202020204" pitchFamily="34" charset="0"/>
              <a:buChar char="•"/>
            </a:pPr>
            <a:r>
              <a:rPr lang="en-CA" sz="2000" dirty="0">
                <a:latin typeface="Arial" panose="020B0604020202020204" pitchFamily="34" charset="0"/>
                <a:cs typeface="Arial" panose="020B0604020202020204" pitchFamily="34" charset="0"/>
              </a:rPr>
              <a:t>Shelves and lockers are assigned to an individual student and must not be shared with others</a:t>
            </a:r>
          </a:p>
          <a:p>
            <a:pPr marL="285750" indent="-285750">
              <a:buFont typeface="Arial" panose="020B0604020202020204" pitchFamily="34" charset="0"/>
              <a:buChar char="•"/>
            </a:pPr>
            <a:r>
              <a:rPr lang="en-CA" sz="2000" dirty="0">
                <a:latin typeface="Arial" panose="020B0604020202020204" pitchFamily="34" charset="0"/>
                <a:cs typeface="Arial" panose="020B0604020202020204" pitchFamily="34" charset="0"/>
              </a:rPr>
              <a:t>Library books that you want to keep on a shelf must be checked out at the Loans Desk</a:t>
            </a:r>
          </a:p>
          <a:p>
            <a:endParaRPr lang="en-CA" dirty="0"/>
          </a:p>
        </p:txBody>
      </p:sp>
      <p:pic>
        <p:nvPicPr>
          <p:cNvPr id="6" name="Picture 5">
            <a:extLst>
              <a:ext uri="{FF2B5EF4-FFF2-40B4-BE49-F238E27FC236}">
                <a16:creationId xmlns:a16="http://schemas.microsoft.com/office/drawing/2014/main" id="{DFADA19B-1910-824B-71EE-751527C2B4EC}"/>
              </a:ext>
            </a:extLst>
          </p:cNvPr>
          <p:cNvPicPr>
            <a:picLocks noChangeAspect="1"/>
          </p:cNvPicPr>
          <p:nvPr/>
        </p:nvPicPr>
        <p:blipFill>
          <a:blip r:embed="rId2"/>
          <a:stretch>
            <a:fillRect/>
          </a:stretch>
        </p:blipFill>
        <p:spPr>
          <a:xfrm>
            <a:off x="1991544" y="1124744"/>
            <a:ext cx="7920880" cy="2790435"/>
          </a:xfrm>
          <a:prstGeom prst="rect">
            <a:avLst/>
          </a:prstGeom>
        </p:spPr>
      </p:pic>
    </p:spTree>
    <p:extLst>
      <p:ext uri="{BB962C8B-B14F-4D97-AF65-F5344CB8AC3E}">
        <p14:creationId xmlns:p14="http://schemas.microsoft.com/office/powerpoint/2010/main" val="38822349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DE6E4-C1B7-4EF3-B8E3-F0E9142A687A}"/>
              </a:ext>
            </a:extLst>
          </p:cNvPr>
          <p:cNvSpPr>
            <a:spLocks noGrp="1"/>
          </p:cNvSpPr>
          <p:nvPr>
            <p:ph type="title"/>
          </p:nvPr>
        </p:nvSpPr>
        <p:spPr>
          <a:xfrm>
            <a:off x="4655840" y="260648"/>
            <a:ext cx="6714698" cy="1316736"/>
          </a:xfrm>
        </p:spPr>
        <p:txBody>
          <a:bodyPr>
            <a:normAutofit/>
          </a:bodyPr>
          <a:lstStyle/>
          <a:p>
            <a:r>
              <a:rPr lang="en-US" altLang="en-US" dirty="0"/>
              <a:t>The Librar(ies)</a:t>
            </a:r>
            <a:endParaRPr lang="en-CA" dirty="0"/>
          </a:p>
        </p:txBody>
      </p:sp>
      <p:pic>
        <p:nvPicPr>
          <p:cNvPr id="5" name="Picture 2" descr="Vanier Library">
            <a:extLst>
              <a:ext uri="{FF2B5EF4-FFF2-40B4-BE49-F238E27FC236}">
                <a16:creationId xmlns:a16="http://schemas.microsoft.com/office/drawing/2014/main" id="{DD960AEC-C332-4EA5-BA8C-ADE286C238E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344"/>
          <a:stretch>
            <a:fillRect/>
          </a:stretch>
        </p:blipFill>
        <p:spPr>
          <a:xfrm>
            <a:off x="0" y="3403035"/>
            <a:ext cx="4046541" cy="3428998"/>
          </a:xfrm>
          <a:prstGeom prst="rect">
            <a:avLst/>
          </a:prstGeom>
        </p:spPr>
      </p:pic>
      <p:pic>
        <p:nvPicPr>
          <p:cNvPr id="4" name="Picture 4" descr="Webster Library">
            <a:extLst>
              <a:ext uri="{FF2B5EF4-FFF2-40B4-BE49-F238E27FC236}">
                <a16:creationId xmlns:a16="http://schemas.microsoft.com/office/drawing/2014/main" id="{F0B08ABB-97BC-4172-915B-AD9BD6FF0A5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531" r="3699" b="2"/>
          <a:stretch>
            <a:fillRect/>
          </a:stretch>
        </p:blipFill>
        <p:spPr bwMode="auto">
          <a:xfrm>
            <a:off x="0" y="-15010"/>
            <a:ext cx="4046541" cy="342899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Content Placeholder 8">
            <a:extLst>
              <a:ext uri="{FF2B5EF4-FFF2-40B4-BE49-F238E27FC236}">
                <a16:creationId xmlns:a16="http://schemas.microsoft.com/office/drawing/2014/main" id="{619EA245-FDDF-FF3D-7B44-3BB6CBC7BDFF}"/>
              </a:ext>
            </a:extLst>
          </p:cNvPr>
          <p:cNvSpPr>
            <a:spLocks noGrp="1"/>
          </p:cNvSpPr>
          <p:nvPr>
            <p:ph idx="1"/>
          </p:nvPr>
        </p:nvSpPr>
        <p:spPr>
          <a:xfrm>
            <a:off x="4520800" y="1268760"/>
            <a:ext cx="7407847" cy="5112568"/>
          </a:xfrm>
        </p:spPr>
        <p:txBody>
          <a:bodyPr>
            <a:normAutofit lnSpcReduction="10000"/>
          </a:bodyPr>
          <a:lstStyle/>
          <a:p>
            <a:pPr>
              <a:lnSpc>
                <a:spcPct val="100000"/>
              </a:lnSpc>
            </a:pPr>
            <a:r>
              <a:rPr lang="en-US" altLang="en-US" sz="2000" dirty="0">
                <a:cs typeface="Arial" panose="020B0604020202020204" pitchFamily="34" charset="0"/>
              </a:rPr>
              <a:t>24/7 access, with student card, after 11pm </a:t>
            </a:r>
          </a:p>
          <a:p>
            <a:pPr>
              <a:lnSpc>
                <a:spcPct val="100000"/>
              </a:lnSpc>
            </a:pPr>
            <a:endParaRPr lang="en-US" altLang="en-US" sz="2000" dirty="0">
              <a:cs typeface="Arial" panose="020B0604020202020204" pitchFamily="34" charset="0"/>
            </a:endParaRPr>
          </a:p>
          <a:p>
            <a:pPr>
              <a:lnSpc>
                <a:spcPct val="100000"/>
              </a:lnSpc>
            </a:pPr>
            <a:r>
              <a:rPr lang="en-US" altLang="en-US" sz="2000" dirty="0">
                <a:cs typeface="Arial" panose="020B0604020202020204" pitchFamily="34" charset="0"/>
              </a:rPr>
              <a:t>Webster Library (LB 2-5) – downtown on SGW campus: Social Sciences, Humanities, Business, Engineering &amp; Fine Arts</a:t>
            </a:r>
          </a:p>
          <a:p>
            <a:pPr>
              <a:lnSpc>
                <a:spcPct val="100000"/>
              </a:lnSpc>
            </a:pPr>
            <a:endParaRPr lang="en-US" altLang="en-US" sz="2000" dirty="0">
              <a:cs typeface="Arial" panose="020B0604020202020204" pitchFamily="34" charset="0"/>
            </a:endParaRPr>
          </a:p>
          <a:p>
            <a:pPr>
              <a:lnSpc>
                <a:spcPct val="100000"/>
              </a:lnSpc>
            </a:pPr>
            <a:r>
              <a:rPr lang="en-US" altLang="en-US" sz="2000" dirty="0">
                <a:cs typeface="Arial" panose="020B0604020202020204" pitchFamily="34" charset="0"/>
              </a:rPr>
              <a:t>Vanier Library (VL 1-3) on Loyola campus: Sciences, Health, Communications, Journalism &amp; Psychology</a:t>
            </a:r>
          </a:p>
          <a:p>
            <a:pPr>
              <a:lnSpc>
                <a:spcPct val="100000"/>
              </a:lnSpc>
            </a:pPr>
            <a:endParaRPr lang="en-US" altLang="en-US" sz="2000" dirty="0">
              <a:cs typeface="Arial" panose="020B0604020202020204" pitchFamily="34" charset="0"/>
            </a:endParaRPr>
          </a:p>
          <a:p>
            <a:pPr>
              <a:lnSpc>
                <a:spcPct val="100000"/>
              </a:lnSpc>
            </a:pPr>
            <a:r>
              <a:rPr lang="en-US" altLang="en-US" sz="2000" dirty="0">
                <a:cs typeface="Arial" panose="020B0604020202020204" pitchFamily="34" charset="0"/>
              </a:rPr>
              <a:t>Graduate study spaces at both campus libraries</a:t>
            </a:r>
          </a:p>
          <a:p>
            <a:pPr>
              <a:lnSpc>
                <a:spcPct val="100000"/>
              </a:lnSpc>
            </a:pPr>
            <a:endParaRPr lang="en-US" altLang="en-US" sz="2000" dirty="0">
              <a:cs typeface="Arial" panose="020B0604020202020204" pitchFamily="34" charset="0"/>
            </a:endParaRPr>
          </a:p>
          <a:p>
            <a:pPr>
              <a:lnSpc>
                <a:spcPct val="100000"/>
              </a:lnSpc>
            </a:pPr>
            <a:r>
              <a:rPr lang="en-US" altLang="en-US" sz="2000" dirty="0">
                <a:cs typeface="Arial" panose="020B0604020202020204" pitchFamily="34" charset="0"/>
                <a:hlinkClick r:id="rId4"/>
              </a:rPr>
              <a:t>Special Collections and Archives </a:t>
            </a:r>
            <a:r>
              <a:rPr lang="en-US" altLang="en-US" sz="2000" dirty="0">
                <a:cs typeface="Arial" panose="020B0604020202020204" pitchFamily="34" charset="0"/>
              </a:rPr>
              <a:t>at Vanier Library, by appointment</a:t>
            </a:r>
          </a:p>
          <a:p>
            <a:pPr>
              <a:lnSpc>
                <a:spcPct val="100000"/>
              </a:lnSpc>
            </a:pPr>
            <a:endParaRPr lang="en-US" altLang="en-US" sz="2000" dirty="0">
              <a:cs typeface="Arial" panose="020B0604020202020204" pitchFamily="34" charset="0"/>
            </a:endParaRPr>
          </a:p>
          <a:p>
            <a:pPr>
              <a:lnSpc>
                <a:spcPct val="100000"/>
              </a:lnSpc>
            </a:pPr>
            <a:r>
              <a:rPr lang="en-US" sz="2000" dirty="0">
                <a:latin typeface="Arial" panose="020B0604020202020204" pitchFamily="34" charset="0"/>
                <a:cs typeface="Arial" panose="020B0604020202020204" pitchFamily="34" charset="0"/>
                <a:hlinkClick r:id="rId5"/>
              </a:rPr>
              <a:t>The Technology Sandbox </a:t>
            </a:r>
            <a:r>
              <a:rPr lang="en-US" altLang="en-US" sz="2000" dirty="0">
                <a:cs typeface="Arial" panose="020B0604020202020204" pitchFamily="34" charset="0"/>
              </a:rPr>
              <a:t>/Makerspace at Webster Library, 10am-5pm weekdays </a:t>
            </a:r>
          </a:p>
        </p:txBody>
      </p:sp>
    </p:spTree>
    <p:extLst>
      <p:ext uri="{BB962C8B-B14F-4D97-AF65-F5344CB8AC3E}">
        <p14:creationId xmlns:p14="http://schemas.microsoft.com/office/powerpoint/2010/main" val="2562167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64CA1-8F1F-4685-BED7-92945EC6069B}"/>
              </a:ext>
            </a:extLst>
          </p:cNvPr>
          <p:cNvSpPr>
            <a:spLocks noGrp="1"/>
          </p:cNvSpPr>
          <p:nvPr>
            <p:ph type="title"/>
          </p:nvPr>
        </p:nvSpPr>
        <p:spPr>
          <a:xfrm>
            <a:off x="695400" y="260649"/>
            <a:ext cx="4045021" cy="994172"/>
          </a:xfrm>
        </p:spPr>
        <p:txBody>
          <a:bodyPr>
            <a:normAutofit/>
          </a:bodyPr>
          <a:lstStyle/>
          <a:p>
            <a:r>
              <a:rPr lang="en-US" dirty="0"/>
              <a:t>Library Services</a:t>
            </a:r>
            <a:endParaRPr lang="en-CA" dirty="0"/>
          </a:p>
        </p:txBody>
      </p:sp>
      <p:sp>
        <p:nvSpPr>
          <p:cNvPr id="3" name="Content Placeholder 2">
            <a:extLst>
              <a:ext uri="{FF2B5EF4-FFF2-40B4-BE49-F238E27FC236}">
                <a16:creationId xmlns:a16="http://schemas.microsoft.com/office/drawing/2014/main" id="{C1460C17-62EE-4F12-A5C5-2D0CF70B180A}"/>
              </a:ext>
            </a:extLst>
          </p:cNvPr>
          <p:cNvSpPr>
            <a:spLocks noGrp="1"/>
          </p:cNvSpPr>
          <p:nvPr>
            <p:ph idx="1"/>
          </p:nvPr>
        </p:nvSpPr>
        <p:spPr>
          <a:xfrm>
            <a:off x="623392" y="1254821"/>
            <a:ext cx="11017224" cy="5126507"/>
          </a:xfrm>
        </p:spPr>
        <p:txBody>
          <a:bodyPr>
            <a:normAutofit/>
          </a:bodyPr>
          <a:lstStyle/>
          <a:p>
            <a:pPr marL="0" indent="0">
              <a:buNone/>
              <a:defRPr/>
            </a:pPr>
            <a:r>
              <a:rPr lang="en-US" sz="1900" b="1" dirty="0">
                <a:latin typeface="Arial" panose="020B0604020202020204" pitchFamily="34" charset="0"/>
                <a:cs typeface="Arial" panose="020B0604020202020204" pitchFamily="34" charset="0"/>
              </a:rPr>
              <a:t>Your student card is your library card.  </a:t>
            </a:r>
          </a:p>
          <a:p>
            <a:pPr marL="0" indent="0">
              <a:buNone/>
              <a:defRPr/>
            </a:pPr>
            <a:endParaRPr lang="en-US" sz="1900" b="1" dirty="0">
              <a:latin typeface="Arial" panose="020B0604020202020204" pitchFamily="34" charset="0"/>
              <a:cs typeface="Arial" panose="020B0604020202020204" pitchFamily="34" charset="0"/>
            </a:endParaRPr>
          </a:p>
          <a:p>
            <a:pPr marL="0" indent="0">
              <a:buNone/>
              <a:defRPr/>
            </a:pPr>
            <a:r>
              <a:rPr lang="en-US" sz="1900" dirty="0">
                <a:latin typeface="Arial" panose="020B0604020202020204" pitchFamily="34" charset="0"/>
                <a:cs typeface="Arial" panose="020B0604020202020204" pitchFamily="34" charset="0"/>
              </a:rPr>
              <a:t>You need it to:</a:t>
            </a:r>
          </a:p>
          <a:p>
            <a:pPr>
              <a:defRPr/>
            </a:pPr>
            <a:r>
              <a:rPr lang="en-US" sz="1900" dirty="0">
                <a:latin typeface="Arial" panose="020B0604020202020204" pitchFamily="34" charset="0"/>
                <a:cs typeface="Arial" panose="020B0604020202020204" pitchFamily="34" charset="0"/>
              </a:rPr>
              <a:t> borrow books (</a:t>
            </a:r>
            <a:r>
              <a:rPr lang="en-US" sz="1900" dirty="0">
                <a:latin typeface="Arial" panose="020B0604020202020204" pitchFamily="34" charset="0"/>
                <a:cs typeface="Arial" panose="020B0604020202020204" pitchFamily="34" charset="0"/>
                <a:hlinkClick r:id="rId2"/>
              </a:rPr>
              <a:t>up to 100 a time</a:t>
            </a:r>
            <a:r>
              <a:rPr lang="en-US" sz="1900" dirty="0">
                <a:latin typeface="Arial" panose="020B0604020202020204" pitchFamily="34" charset="0"/>
                <a:cs typeface="Arial" panose="020B0604020202020204" pitchFamily="34" charset="0"/>
              </a:rPr>
              <a:t>)</a:t>
            </a:r>
          </a:p>
          <a:p>
            <a:pPr>
              <a:defRPr/>
            </a:pPr>
            <a:r>
              <a:rPr lang="en-US" sz="1900" dirty="0">
                <a:latin typeface="Arial" panose="020B0604020202020204" pitchFamily="34" charset="0"/>
                <a:cs typeface="Arial" panose="020B0604020202020204" pitchFamily="34" charset="0"/>
              </a:rPr>
              <a:t>borrow a laptop (for 3 days) &amp; </a:t>
            </a:r>
            <a:r>
              <a:rPr lang="en-US" sz="1900" dirty="0">
                <a:latin typeface="Arial" panose="020B0604020202020204" pitchFamily="34" charset="0"/>
                <a:cs typeface="Arial" panose="020B0604020202020204" pitchFamily="34" charset="0"/>
                <a:hlinkClick r:id="rId3"/>
              </a:rPr>
              <a:t>other technology  </a:t>
            </a:r>
            <a:r>
              <a:rPr lang="en-US" sz="1900" dirty="0">
                <a:latin typeface="Arial" panose="020B0604020202020204" pitchFamily="34" charset="0"/>
                <a:cs typeface="Arial" panose="020B0604020202020204" pitchFamily="34" charset="0"/>
              </a:rPr>
              <a:t>(tablets, headsets, charger cables, DVD drives, media equipment)</a:t>
            </a:r>
          </a:p>
          <a:p>
            <a:pPr>
              <a:defRPr/>
            </a:pPr>
            <a:r>
              <a:rPr lang="en-US" sz="1900" dirty="0">
                <a:latin typeface="Arial" panose="020B0604020202020204" pitchFamily="34" charset="0"/>
                <a:cs typeface="Arial" panose="020B0604020202020204" pitchFamily="34" charset="0"/>
              </a:rPr>
              <a:t>print on campus (</a:t>
            </a:r>
            <a:r>
              <a:rPr lang="en-US" sz="1900" dirty="0">
                <a:latin typeface="Arial" panose="020B0604020202020204" pitchFamily="34" charset="0"/>
                <a:cs typeface="Arial" panose="020B0604020202020204" pitchFamily="34" charset="0"/>
                <a:hlinkClick r:id="rId4"/>
              </a:rPr>
              <a:t>add money to your </a:t>
            </a:r>
            <a:r>
              <a:rPr lang="en-US" sz="1900" dirty="0" err="1">
                <a:latin typeface="Arial" panose="020B0604020202020204" pitchFamily="34" charset="0"/>
                <a:cs typeface="Arial" panose="020B0604020202020204" pitchFamily="34" charset="0"/>
                <a:hlinkClick r:id="rId4"/>
              </a:rPr>
              <a:t>Dprint</a:t>
            </a:r>
            <a:r>
              <a:rPr lang="en-US" sz="1900" dirty="0">
                <a:latin typeface="Arial" panose="020B0604020202020204" pitchFamily="34" charset="0"/>
                <a:cs typeface="Arial" panose="020B0604020202020204" pitchFamily="34" charset="0"/>
                <a:hlinkClick r:id="rId4"/>
              </a:rPr>
              <a:t> account</a:t>
            </a:r>
            <a:r>
              <a:rPr lang="en-US" sz="1900" dirty="0">
                <a:latin typeface="Arial" panose="020B0604020202020204" pitchFamily="34" charset="0"/>
                <a:cs typeface="Arial" panose="020B0604020202020204" pitchFamily="34" charset="0"/>
              </a:rPr>
              <a:t>)</a:t>
            </a:r>
          </a:p>
          <a:p>
            <a:pPr>
              <a:defRPr/>
            </a:pPr>
            <a:r>
              <a:rPr lang="en-US" sz="1900" dirty="0">
                <a:latin typeface="Arial" panose="020B0604020202020204" pitchFamily="34" charset="0"/>
                <a:cs typeface="Arial" panose="020B0604020202020204" pitchFamily="34" charset="0"/>
              </a:rPr>
              <a:t>access the library overnight during 24/7 hours and to access Webster grad space at all times</a:t>
            </a:r>
          </a:p>
          <a:p>
            <a:pPr marL="34290" indent="0">
              <a:buNone/>
              <a:defRPr/>
            </a:pPr>
            <a:endParaRPr lang="en-US" sz="1900" dirty="0">
              <a:latin typeface="Arial" panose="020B0604020202020204" pitchFamily="34" charset="0"/>
              <a:cs typeface="Arial" panose="020B0604020202020204" pitchFamily="34" charset="0"/>
            </a:endParaRPr>
          </a:p>
          <a:p>
            <a:pPr marL="0" indent="0">
              <a:buNone/>
              <a:defRPr/>
            </a:pPr>
            <a:r>
              <a:rPr lang="en-US" sz="1900" dirty="0">
                <a:latin typeface="Arial" panose="020B0604020202020204" pitchFamily="34" charset="0"/>
                <a:cs typeface="Arial" panose="020B0604020202020204" pitchFamily="34" charset="0"/>
              </a:rPr>
              <a:t>Webster library has </a:t>
            </a:r>
            <a:r>
              <a:rPr lang="en-US" sz="1900" dirty="0">
                <a:latin typeface="Arial" panose="020B0604020202020204" pitchFamily="34" charset="0"/>
                <a:cs typeface="Arial" panose="020B0604020202020204" pitchFamily="34" charset="0"/>
                <a:hlinkClick r:id="rId5"/>
              </a:rPr>
              <a:t>5 book scanners </a:t>
            </a:r>
            <a:r>
              <a:rPr lang="en-US" sz="1900" dirty="0">
                <a:latin typeface="Arial" panose="020B0604020202020204" pitchFamily="34" charset="0"/>
                <a:cs typeface="Arial" panose="020B0604020202020204" pitchFamily="34" charset="0"/>
              </a:rPr>
              <a:t> (And Vanier has 2!) that can be used for free to scan chapters from our print books and email them to yourself as a PDF.</a:t>
            </a:r>
          </a:p>
          <a:p>
            <a:pPr marL="0" indent="0">
              <a:buNone/>
              <a:defRPr/>
            </a:pPr>
            <a:endParaRPr lang="en-US" sz="1900" dirty="0">
              <a:latin typeface="Arial" panose="020B0604020202020204" pitchFamily="34" charset="0"/>
              <a:cs typeface="Arial" panose="020B0604020202020204" pitchFamily="34" charset="0"/>
            </a:endParaRPr>
          </a:p>
          <a:p>
            <a:pPr marL="0" indent="0">
              <a:buNone/>
              <a:defRPr/>
            </a:pPr>
            <a:r>
              <a:rPr lang="en-US" sz="1900" b="1" dirty="0">
                <a:latin typeface="Arial" panose="020B0604020202020204" pitchFamily="34" charset="0"/>
                <a:cs typeface="Arial" panose="020B0604020202020204" pitchFamily="34" charset="0"/>
              </a:rPr>
              <a:t>Access from home</a:t>
            </a:r>
            <a:r>
              <a:rPr lang="en-US" sz="1900" dirty="0">
                <a:latin typeface="Arial" panose="020B0604020202020204" pitchFamily="34" charset="0"/>
                <a:cs typeface="Arial" panose="020B0604020202020204" pitchFamily="34" charset="0"/>
              </a:rPr>
              <a:t>: To use Library databases, access online articles and </a:t>
            </a:r>
            <a:r>
              <a:rPr lang="en-US" sz="1900" dirty="0" err="1">
                <a:latin typeface="Arial" panose="020B0604020202020204" pitchFamily="34" charset="0"/>
                <a:cs typeface="Arial" panose="020B0604020202020204" pitchFamily="34" charset="0"/>
              </a:rPr>
              <a:t>ebooks</a:t>
            </a:r>
            <a:r>
              <a:rPr lang="en-US" sz="1900" dirty="0">
                <a:latin typeface="Arial" panose="020B0604020202020204" pitchFamily="34" charset="0"/>
                <a:cs typeface="Arial" panose="020B0604020202020204" pitchFamily="34" charset="0"/>
              </a:rPr>
              <a:t> when you are </a:t>
            </a:r>
            <a:r>
              <a:rPr lang="en-US" sz="1900" b="1" dirty="0">
                <a:latin typeface="Arial" panose="020B0604020202020204" pitchFamily="34" charset="0"/>
                <a:cs typeface="Arial" panose="020B0604020202020204" pitchFamily="34" charset="0"/>
              </a:rPr>
              <a:t>off campus</a:t>
            </a:r>
            <a:r>
              <a:rPr lang="en-US" sz="1900" dirty="0">
                <a:latin typeface="Arial" panose="020B0604020202020204" pitchFamily="34" charset="0"/>
                <a:cs typeface="Arial" panose="020B0604020202020204" pitchFamily="34" charset="0"/>
              </a:rPr>
              <a:t>, login with your Concordia </a:t>
            </a:r>
            <a:r>
              <a:rPr lang="en-US" sz="1900" dirty="0" err="1">
                <a:latin typeface="Arial" panose="020B0604020202020204" pitchFamily="34" charset="0"/>
                <a:cs typeface="Arial" panose="020B0604020202020204" pitchFamily="34" charset="0"/>
              </a:rPr>
              <a:t>Netname</a:t>
            </a:r>
            <a:r>
              <a:rPr lang="en-US" sz="1900" dirty="0">
                <a:latin typeface="Arial" panose="020B0604020202020204" pitchFamily="34" charset="0"/>
                <a:cs typeface="Arial" panose="020B0604020202020204" pitchFamily="34" charset="0"/>
              </a:rPr>
              <a:t> and password and access electronic materials the library website.</a:t>
            </a:r>
          </a:p>
          <a:p>
            <a:pPr marL="0" indent="0">
              <a:buNone/>
              <a:defRPr/>
            </a:pPr>
            <a:endParaRPr lang="en-CA" sz="1300" dirty="0"/>
          </a:p>
          <a:p>
            <a:endParaRPr lang="en-CA" sz="1125" dirty="0"/>
          </a:p>
        </p:txBody>
      </p:sp>
    </p:spTree>
    <p:extLst>
      <p:ext uri="{BB962C8B-B14F-4D97-AF65-F5344CB8AC3E}">
        <p14:creationId xmlns:p14="http://schemas.microsoft.com/office/powerpoint/2010/main" val="1266833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5"/>
          <p:cNvSpPr>
            <a:spLocks noGrp="1"/>
          </p:cNvSpPr>
          <p:nvPr>
            <p:ph type="ctrTitle"/>
          </p:nvPr>
        </p:nvSpPr>
        <p:spPr>
          <a:xfrm>
            <a:off x="1199456" y="2348880"/>
            <a:ext cx="9313035" cy="1224136"/>
          </a:xfrm>
        </p:spPr>
        <p:txBody>
          <a:bodyPr/>
          <a:lstStyle/>
          <a:p>
            <a:pPr eaLnBrk="1" hangingPunct="1"/>
            <a:r>
              <a:rPr lang="en-US" sz="5400" dirty="0">
                <a:latin typeface="Arial Bold" charset="0"/>
              </a:rPr>
              <a:t>Library Resources</a:t>
            </a:r>
          </a:p>
        </p:txBody>
      </p:sp>
      <p:sp>
        <p:nvSpPr>
          <p:cNvPr id="7170" name="Subtitle 16"/>
          <p:cNvSpPr>
            <a:spLocks noGrp="1"/>
          </p:cNvSpPr>
          <p:nvPr>
            <p:ph type="subTitle" idx="1"/>
          </p:nvPr>
        </p:nvSpPr>
        <p:spPr>
          <a:xfrm>
            <a:off x="1199456" y="4005064"/>
            <a:ext cx="9313035" cy="766936"/>
          </a:xfrm>
        </p:spPr>
        <p:txBody>
          <a:bodyPr/>
          <a:lstStyle/>
          <a:p>
            <a:pPr eaLnBrk="1" hangingPunct="1"/>
            <a:endParaRPr lang="en-US">
              <a:latin typeface="Arial" charset="0"/>
            </a:endParaRPr>
          </a:p>
        </p:txBody>
      </p:sp>
    </p:spTree>
    <p:extLst>
      <p:ext uri="{BB962C8B-B14F-4D97-AF65-F5344CB8AC3E}">
        <p14:creationId xmlns:p14="http://schemas.microsoft.com/office/powerpoint/2010/main" val="11577394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13">
            <a:extLst>
              <a:ext uri="{FF2B5EF4-FFF2-40B4-BE49-F238E27FC236}">
                <a16:creationId xmlns:a16="http://schemas.microsoft.com/office/drawing/2014/main" id="{F50B91F9-9944-401D-AB6A-C3C8AEDCFC57}"/>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1186" t="33231" r="30933" b="17613"/>
          <a:stretch>
            <a:fillRect/>
          </a:stretch>
        </p:blipFill>
        <p:spPr bwMode="auto">
          <a:xfrm>
            <a:off x="1524000" y="757238"/>
            <a:ext cx="9388475" cy="5281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Placeholder 11">
            <a:extLst>
              <a:ext uri="{FF2B5EF4-FFF2-40B4-BE49-F238E27FC236}">
                <a16:creationId xmlns:a16="http://schemas.microsoft.com/office/drawing/2014/main" id="{C23DE6AB-3982-4625-B5A2-17676BBF58A2}"/>
              </a:ext>
            </a:extLst>
          </p:cNvPr>
          <p:cNvSpPr>
            <a:spLocks noGrp="1"/>
          </p:cNvSpPr>
          <p:nvPr>
            <p:ph type="body" sz="quarter" idx="15"/>
          </p:nvPr>
        </p:nvSpPr>
        <p:spPr>
          <a:xfrm>
            <a:off x="12820650" y="1447800"/>
            <a:ext cx="914400" cy="314325"/>
          </a:xfrm>
        </p:spPr>
        <p:txBody>
          <a:bodyPr>
            <a:normAutofit fontScale="70000" lnSpcReduction="20000"/>
          </a:bodyPr>
          <a:lstStyle/>
          <a:p>
            <a:pPr>
              <a:defRPr/>
            </a:pPr>
            <a:endParaRPr lang="fr-CA"/>
          </a:p>
        </p:txBody>
      </p:sp>
      <p:sp>
        <p:nvSpPr>
          <p:cNvPr id="13" name="Text Placeholder 12">
            <a:extLst>
              <a:ext uri="{FF2B5EF4-FFF2-40B4-BE49-F238E27FC236}">
                <a16:creationId xmlns:a16="http://schemas.microsoft.com/office/drawing/2014/main" id="{E02E4AE6-DBCB-423E-8070-32B1C6E0FAC3}"/>
              </a:ext>
            </a:extLst>
          </p:cNvPr>
          <p:cNvSpPr>
            <a:spLocks noGrp="1"/>
          </p:cNvSpPr>
          <p:nvPr>
            <p:ph type="body" sz="quarter" idx="16"/>
          </p:nvPr>
        </p:nvSpPr>
        <p:spPr>
          <a:xfrm>
            <a:off x="14662150" y="1447800"/>
            <a:ext cx="914400" cy="314325"/>
          </a:xfrm>
        </p:spPr>
        <p:txBody>
          <a:bodyPr>
            <a:normAutofit fontScale="70000" lnSpcReduction="20000"/>
          </a:bodyPr>
          <a:lstStyle/>
          <a:p>
            <a:pPr>
              <a:defRPr/>
            </a:pPr>
            <a:endParaRPr lang="fr-CA"/>
          </a:p>
        </p:txBody>
      </p:sp>
      <p:pic>
        <p:nvPicPr>
          <p:cNvPr id="50182" name="Picture 2">
            <a:extLst>
              <a:ext uri="{FF2B5EF4-FFF2-40B4-BE49-F238E27FC236}">
                <a16:creationId xmlns:a16="http://schemas.microsoft.com/office/drawing/2014/main" id="{F118CD4D-60F8-43F3-9944-A500B49DF1A7}"/>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41093"/>
          <a:stretch>
            <a:fillRect/>
          </a:stretch>
        </p:blipFill>
        <p:spPr bwMode="auto">
          <a:xfrm>
            <a:off x="2266950" y="1482725"/>
            <a:ext cx="5386388" cy="34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5" name="Content Placeholder 7">
            <a:extLst>
              <a:ext uri="{FF2B5EF4-FFF2-40B4-BE49-F238E27FC236}">
                <a16:creationId xmlns:a16="http://schemas.microsoft.com/office/drawing/2014/main" id="{B564AC8F-CAF5-408F-A817-0ECFB7C25CE5}"/>
              </a:ext>
              <a:ext uri="{C183D7F6-B498-43B3-948B-1728B52AA6E4}">
                <adec:decorative xmlns:adec="http://schemas.microsoft.com/office/drawing/2017/decorative" val="1"/>
              </a:ext>
            </a:extLst>
          </p:cNvPr>
          <p:cNvSpPr>
            <a:spLocks noGrp="1"/>
          </p:cNvSpPr>
          <p:nvPr>
            <p:ph idx="1"/>
          </p:nvPr>
        </p:nvSpPr>
        <p:spPr>
          <a:xfrm>
            <a:off x="8085138" y="1417638"/>
            <a:ext cx="2582862" cy="3131785"/>
          </a:xfrm>
          <a:solidFill>
            <a:schemeClr val="bg1">
              <a:alpha val="67842"/>
            </a:schemeClr>
          </a:solidFill>
        </p:spPr>
        <p:txBody>
          <a:bodyPr/>
          <a:lstStyle/>
          <a:p>
            <a:r>
              <a:rPr lang="en-US" altLang="en-US" dirty="0"/>
              <a:t>A general search across library resources </a:t>
            </a:r>
          </a:p>
          <a:p>
            <a:r>
              <a:rPr lang="en-US" dirty="0"/>
              <a:t>find print books, </a:t>
            </a:r>
            <a:r>
              <a:rPr lang="en-US" dirty="0" err="1"/>
              <a:t>ebooks</a:t>
            </a:r>
            <a:r>
              <a:rPr lang="en-US" dirty="0"/>
              <a:t>, and journal articles</a:t>
            </a:r>
            <a:endParaRPr lang="en-CA" altLang="en-US" dirty="0"/>
          </a:p>
        </p:txBody>
      </p:sp>
      <p:sp>
        <p:nvSpPr>
          <p:cNvPr id="9" name="Title 1">
            <a:extLst>
              <a:ext uri="{FF2B5EF4-FFF2-40B4-BE49-F238E27FC236}">
                <a16:creationId xmlns:a16="http://schemas.microsoft.com/office/drawing/2014/main" id="{65734ED2-2854-B0D9-40B9-04A3CB3A4DB7}"/>
              </a:ext>
            </a:extLst>
          </p:cNvPr>
          <p:cNvSpPr>
            <a:spLocks noGrp="1"/>
          </p:cNvSpPr>
          <p:nvPr>
            <p:ph type="title"/>
          </p:nvPr>
        </p:nvSpPr>
        <p:spPr>
          <a:xfrm>
            <a:off x="767408" y="165894"/>
            <a:ext cx="10363200" cy="653256"/>
          </a:xfrm>
        </p:spPr>
        <p:txBody>
          <a:bodyPr/>
          <a:lstStyle/>
          <a:p>
            <a:pPr algn="ctr"/>
            <a:r>
              <a:rPr lang="en-US" sz="2400" dirty="0">
                <a:solidFill>
                  <a:schemeClr val="accent1"/>
                </a:solidFill>
              </a:rPr>
              <a:t>Sofia Discovery Tool, your library catalogue+</a:t>
            </a:r>
            <a:endParaRPr lang="en-CA" sz="2400" dirty="0">
              <a:solidFill>
                <a:schemeClr val="accent1"/>
              </a:solidFill>
            </a:endParaRPr>
          </a:p>
        </p:txBody>
      </p:sp>
      <p:pic>
        <p:nvPicPr>
          <p:cNvPr id="4" name="Picture 3">
            <a:extLst>
              <a:ext uri="{FF2B5EF4-FFF2-40B4-BE49-F238E27FC236}">
                <a16:creationId xmlns:a16="http://schemas.microsoft.com/office/drawing/2014/main" id="{98CE2938-D259-AF5B-D8FA-554975424246}"/>
              </a:ext>
            </a:extLst>
          </p:cNvPr>
          <p:cNvPicPr>
            <a:picLocks noChangeAspect="1"/>
          </p:cNvPicPr>
          <p:nvPr/>
        </p:nvPicPr>
        <p:blipFill>
          <a:blip r:embed="rId6"/>
          <a:stretch>
            <a:fillRect/>
          </a:stretch>
        </p:blipFill>
        <p:spPr>
          <a:xfrm>
            <a:off x="2270857" y="1830388"/>
            <a:ext cx="5382481" cy="2691240"/>
          </a:xfrm>
          <a:prstGeom prst="rect">
            <a:avLst/>
          </a:prstGeom>
        </p:spPr>
      </p:pic>
    </p:spTree>
    <p:custDataLst>
      <p:tags r:id="rId1"/>
    </p:custDataLst>
  </p:cSld>
  <p:clrMapOvr>
    <a:masterClrMapping/>
  </p:clrMapOvr>
  <p:transition advTm="29866"/>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6EFF1-61A8-D41C-9580-4ECFFC5C23B1}"/>
              </a:ext>
            </a:extLst>
          </p:cNvPr>
          <p:cNvSpPr>
            <a:spLocks noGrp="1"/>
          </p:cNvSpPr>
          <p:nvPr>
            <p:ph type="title"/>
          </p:nvPr>
        </p:nvSpPr>
        <p:spPr>
          <a:xfrm>
            <a:off x="839416" y="244614"/>
            <a:ext cx="10363200" cy="1143000"/>
          </a:xfrm>
        </p:spPr>
        <p:txBody>
          <a:bodyPr/>
          <a:lstStyle/>
          <a:p>
            <a:r>
              <a:rPr lang="en-US" dirty="0"/>
              <a:t>Using Sofia to locate known items</a:t>
            </a:r>
            <a:endParaRPr lang="en-CA" dirty="0"/>
          </a:p>
        </p:txBody>
      </p:sp>
      <p:pic>
        <p:nvPicPr>
          <p:cNvPr id="5" name="Picture 4">
            <a:extLst>
              <a:ext uri="{FF2B5EF4-FFF2-40B4-BE49-F238E27FC236}">
                <a16:creationId xmlns:a16="http://schemas.microsoft.com/office/drawing/2014/main" id="{1A6212CB-EC84-04DD-4351-A39C0275BA85}"/>
              </a:ext>
            </a:extLst>
          </p:cNvPr>
          <p:cNvPicPr>
            <a:picLocks noChangeAspect="1"/>
          </p:cNvPicPr>
          <p:nvPr/>
        </p:nvPicPr>
        <p:blipFill>
          <a:blip r:embed="rId3"/>
          <a:stretch>
            <a:fillRect/>
          </a:stretch>
        </p:blipFill>
        <p:spPr>
          <a:xfrm>
            <a:off x="407368" y="2507976"/>
            <a:ext cx="10964805" cy="3982006"/>
          </a:xfrm>
          <a:prstGeom prst="rect">
            <a:avLst/>
          </a:prstGeom>
        </p:spPr>
      </p:pic>
      <p:sp>
        <p:nvSpPr>
          <p:cNvPr id="4" name="TextBox 3">
            <a:extLst>
              <a:ext uri="{FF2B5EF4-FFF2-40B4-BE49-F238E27FC236}">
                <a16:creationId xmlns:a16="http://schemas.microsoft.com/office/drawing/2014/main" id="{55A5BDC5-80AF-0DF3-70B5-510ED4594958}"/>
              </a:ext>
            </a:extLst>
          </p:cNvPr>
          <p:cNvSpPr txBox="1"/>
          <p:nvPr/>
        </p:nvSpPr>
        <p:spPr>
          <a:xfrm>
            <a:off x="809328" y="980728"/>
            <a:ext cx="10081120" cy="1384995"/>
          </a:xfrm>
          <a:prstGeom prst="rect">
            <a:avLst/>
          </a:prstGeom>
          <a:noFill/>
        </p:spPr>
        <p:txBody>
          <a:bodyPr wrap="square">
            <a:spAutoFit/>
          </a:bodyPr>
          <a:lstStyle/>
          <a:p>
            <a:r>
              <a:rPr lang="en-CA" sz="2800" i="0" dirty="0">
                <a:effectLst/>
                <a:latin typeface="Arial Bold" panose="020B0704020202020204" pitchFamily="34" charset="0"/>
                <a:cs typeface="Arial Bold" panose="020B0704020202020204" pitchFamily="34" charset="0"/>
              </a:rPr>
              <a:t>Smith, C. D. (2024). </a:t>
            </a:r>
            <a:r>
              <a:rPr lang="en-CA" sz="2800" i="1" dirty="0">
                <a:effectLst/>
                <a:latin typeface="Arial Bold" panose="020B0704020202020204" pitchFamily="34" charset="0"/>
                <a:cs typeface="Arial Bold" panose="020B0704020202020204" pitchFamily="34" charset="0"/>
              </a:rPr>
              <a:t>Migration governance in North America : policy, politics, and community</a:t>
            </a:r>
            <a:r>
              <a:rPr lang="en-CA" sz="2800" i="0" dirty="0">
                <a:effectLst/>
                <a:latin typeface="Arial Bold" panose="020B0704020202020204" pitchFamily="34" charset="0"/>
                <a:cs typeface="Arial Bold" panose="020B0704020202020204" pitchFamily="34" charset="0"/>
              </a:rPr>
              <a:t> (K. Banerjee, Ed.). McGill-Queen’s University Press.</a:t>
            </a:r>
            <a:endParaRPr lang="en-CA" sz="6000" dirty="0">
              <a:latin typeface="Arial Bold" panose="020B0704020202020204" pitchFamily="34" charset="0"/>
              <a:cs typeface="Arial Bold" panose="020B0704020202020204" pitchFamily="34" charset="0"/>
            </a:endParaRPr>
          </a:p>
        </p:txBody>
      </p:sp>
    </p:spTree>
    <p:extLst>
      <p:ext uri="{BB962C8B-B14F-4D97-AF65-F5344CB8AC3E}">
        <p14:creationId xmlns:p14="http://schemas.microsoft.com/office/powerpoint/2010/main" val="39377819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047B795-CFC6-9D21-D3D2-DB9C5E03BA4A}"/>
              </a:ext>
            </a:extLst>
          </p:cNvPr>
          <p:cNvPicPr>
            <a:picLocks noChangeAspect="1"/>
          </p:cNvPicPr>
          <p:nvPr/>
        </p:nvPicPr>
        <p:blipFill>
          <a:blip r:embed="rId2"/>
          <a:stretch>
            <a:fillRect/>
          </a:stretch>
        </p:blipFill>
        <p:spPr>
          <a:xfrm>
            <a:off x="0" y="464479"/>
            <a:ext cx="12192000" cy="5929042"/>
          </a:xfrm>
          <a:prstGeom prst="rect">
            <a:avLst/>
          </a:prstGeom>
        </p:spPr>
      </p:pic>
      <p:sp>
        <p:nvSpPr>
          <p:cNvPr id="6" name="Arrow: Left 5">
            <a:extLst>
              <a:ext uri="{FF2B5EF4-FFF2-40B4-BE49-F238E27FC236}">
                <a16:creationId xmlns:a16="http://schemas.microsoft.com/office/drawing/2014/main" id="{A3112D39-065F-F641-48FA-3FB9B62103F8}"/>
              </a:ext>
            </a:extLst>
          </p:cNvPr>
          <p:cNvSpPr/>
          <p:nvPr/>
        </p:nvSpPr>
        <p:spPr bwMode="auto">
          <a:xfrm>
            <a:off x="5807968" y="2924944"/>
            <a:ext cx="1800200" cy="360040"/>
          </a:xfrm>
          <a:prstGeom prst="leftArrow">
            <a:avLst/>
          </a:prstGeom>
          <a:solidFill>
            <a:srgbClr val="7030A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CA" sz="2400" b="0" i="0" u="none" strike="noStrike" cap="none" normalizeH="0" baseline="0">
              <a:ln>
                <a:noFill/>
              </a:ln>
              <a:solidFill>
                <a:schemeClr val="tx1"/>
              </a:solidFill>
              <a:effectLst/>
              <a:latin typeface="Times" pitchFamily="-32" charset="0"/>
            </a:endParaRPr>
          </a:p>
        </p:txBody>
      </p:sp>
      <p:sp>
        <p:nvSpPr>
          <p:cNvPr id="7" name="Rectangle: Rounded Corners 6">
            <a:extLst>
              <a:ext uri="{FF2B5EF4-FFF2-40B4-BE49-F238E27FC236}">
                <a16:creationId xmlns:a16="http://schemas.microsoft.com/office/drawing/2014/main" id="{9D5BFADD-A68C-C568-17A1-6678927BAF30}"/>
              </a:ext>
            </a:extLst>
          </p:cNvPr>
          <p:cNvSpPr/>
          <p:nvPr/>
        </p:nvSpPr>
        <p:spPr bwMode="auto">
          <a:xfrm>
            <a:off x="8256240" y="4581128"/>
            <a:ext cx="2304256" cy="1080120"/>
          </a:xfrm>
          <a:prstGeom prst="roundRect">
            <a:avLst/>
          </a:prstGeom>
          <a:noFill/>
          <a:ln w="38100" cap="flat" cmpd="sng" algn="ctr">
            <a:solidFill>
              <a:srgbClr val="7030A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CA" sz="2400" b="0" i="0" u="none" strike="noStrike" cap="none" normalizeH="0" baseline="0">
              <a:ln>
                <a:noFill/>
              </a:ln>
              <a:solidFill>
                <a:schemeClr val="tx1"/>
              </a:solidFill>
              <a:effectLst/>
              <a:latin typeface="Times" pitchFamily="-32" charset="0"/>
            </a:endParaRPr>
          </a:p>
        </p:txBody>
      </p:sp>
      <p:sp>
        <p:nvSpPr>
          <p:cNvPr id="2" name="Arrow: Left 1">
            <a:extLst>
              <a:ext uri="{FF2B5EF4-FFF2-40B4-BE49-F238E27FC236}">
                <a16:creationId xmlns:a16="http://schemas.microsoft.com/office/drawing/2014/main" id="{CF23BDCC-FC48-CADC-AF28-982583C248DE}"/>
              </a:ext>
            </a:extLst>
          </p:cNvPr>
          <p:cNvSpPr/>
          <p:nvPr/>
        </p:nvSpPr>
        <p:spPr bwMode="auto">
          <a:xfrm>
            <a:off x="10344472" y="5167030"/>
            <a:ext cx="432048" cy="144016"/>
          </a:xfrm>
          <a:prstGeom prst="leftArrow">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CA" sz="2400" b="0" i="0" u="none" strike="noStrike" cap="none" normalizeH="0" baseline="0">
              <a:ln>
                <a:noFill/>
              </a:ln>
              <a:solidFill>
                <a:schemeClr val="tx1"/>
              </a:solidFill>
              <a:effectLst/>
              <a:latin typeface="Times" pitchFamily="-32" charset="0"/>
            </a:endParaRPr>
          </a:p>
        </p:txBody>
      </p:sp>
      <p:pic>
        <p:nvPicPr>
          <p:cNvPr id="4" name="Picture 3">
            <a:extLst>
              <a:ext uri="{FF2B5EF4-FFF2-40B4-BE49-F238E27FC236}">
                <a16:creationId xmlns:a16="http://schemas.microsoft.com/office/drawing/2014/main" id="{177D4C74-0140-BBB5-5852-BD440C118EB9}"/>
              </a:ext>
            </a:extLst>
          </p:cNvPr>
          <p:cNvPicPr>
            <a:picLocks noChangeAspect="1"/>
          </p:cNvPicPr>
          <p:nvPr/>
        </p:nvPicPr>
        <p:blipFill>
          <a:blip r:embed="rId3"/>
          <a:stretch>
            <a:fillRect/>
          </a:stretch>
        </p:blipFill>
        <p:spPr>
          <a:xfrm>
            <a:off x="898922" y="0"/>
            <a:ext cx="10394156" cy="6858000"/>
          </a:xfrm>
          <a:prstGeom prst="rect">
            <a:avLst/>
          </a:prstGeom>
        </p:spPr>
      </p:pic>
    </p:spTree>
    <p:extLst>
      <p:ext uri="{BB962C8B-B14F-4D97-AF65-F5344CB8AC3E}">
        <p14:creationId xmlns:p14="http://schemas.microsoft.com/office/powerpoint/2010/main" val="1976686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8E383-0704-D956-D448-FF751212C9CB}"/>
              </a:ext>
            </a:extLst>
          </p:cNvPr>
          <p:cNvSpPr>
            <a:spLocks noGrp="1"/>
          </p:cNvSpPr>
          <p:nvPr>
            <p:ph type="title"/>
          </p:nvPr>
        </p:nvSpPr>
        <p:spPr>
          <a:xfrm>
            <a:off x="914400" y="381000"/>
            <a:ext cx="10363200" cy="1143000"/>
          </a:xfrm>
        </p:spPr>
        <p:txBody>
          <a:bodyPr wrap="square" anchor="t">
            <a:normAutofit/>
          </a:bodyPr>
          <a:lstStyle/>
          <a:p>
            <a:r>
              <a:rPr lang="en-US" dirty="0"/>
              <a:t>Searching Sofia with a topic/keywords</a:t>
            </a:r>
            <a:endParaRPr lang="en-CA" dirty="0"/>
          </a:p>
        </p:txBody>
      </p:sp>
      <p:pic>
        <p:nvPicPr>
          <p:cNvPr id="4" name="Picture 3">
            <a:hlinkClick r:id="rId2"/>
            <a:extLst>
              <a:ext uri="{FF2B5EF4-FFF2-40B4-BE49-F238E27FC236}">
                <a16:creationId xmlns:a16="http://schemas.microsoft.com/office/drawing/2014/main" id="{D4B912D2-0965-3751-B3A3-A0DE43F18FC3}"/>
              </a:ext>
            </a:extLst>
          </p:cNvPr>
          <p:cNvPicPr>
            <a:picLocks noChangeAspect="1"/>
          </p:cNvPicPr>
          <p:nvPr/>
        </p:nvPicPr>
        <p:blipFill>
          <a:blip r:embed="rId3"/>
          <a:stretch>
            <a:fillRect/>
          </a:stretch>
        </p:blipFill>
        <p:spPr>
          <a:xfrm>
            <a:off x="386186" y="1774982"/>
            <a:ext cx="11920872" cy="3094178"/>
          </a:xfrm>
          <a:prstGeom prst="rect">
            <a:avLst/>
          </a:prstGeom>
        </p:spPr>
      </p:pic>
      <p:sp>
        <p:nvSpPr>
          <p:cNvPr id="5" name="Rectangle 4">
            <a:extLst>
              <a:ext uri="{FF2B5EF4-FFF2-40B4-BE49-F238E27FC236}">
                <a16:creationId xmlns:a16="http://schemas.microsoft.com/office/drawing/2014/main" id="{86B5F06E-C3FE-63BC-CA62-C8C32940BAD4}"/>
              </a:ext>
            </a:extLst>
          </p:cNvPr>
          <p:cNvSpPr/>
          <p:nvPr/>
        </p:nvSpPr>
        <p:spPr>
          <a:xfrm>
            <a:off x="4567989" y="4221088"/>
            <a:ext cx="3056021" cy="16717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Search Tip: In Sofia, AND/OR must be in ALL CAPS to be recognized as stop words in the search</a:t>
            </a:r>
            <a:endParaRPr lang="en-CA" sz="1800" dirty="0"/>
          </a:p>
        </p:txBody>
      </p:sp>
    </p:spTree>
    <p:extLst>
      <p:ext uri="{BB962C8B-B14F-4D97-AF65-F5344CB8AC3E}">
        <p14:creationId xmlns:p14="http://schemas.microsoft.com/office/powerpoint/2010/main" val="917797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TIMING" val="|5.3"/>
</p:tagLst>
</file>

<file path=ppt/tags/tag2.xml><?xml version="1.0" encoding="utf-8"?>
<p:tagLst xmlns:a="http://schemas.openxmlformats.org/drawingml/2006/main" xmlns:r="http://schemas.openxmlformats.org/officeDocument/2006/relationships" xmlns:p="http://schemas.openxmlformats.org/presentationml/2006/main">
  <p:tag name="TIMING" val="|2.3"/>
</p:tagLst>
</file>

<file path=ppt/tags/tag3.xml><?xml version="1.0" encoding="utf-8"?>
<p:tagLst xmlns:a="http://schemas.openxmlformats.org/drawingml/2006/main" xmlns:r="http://schemas.openxmlformats.org/officeDocument/2006/relationships" xmlns:p="http://schemas.openxmlformats.org/presentationml/2006/main">
  <p:tag name="TIMING" val="|17.8|6.7"/>
</p:tagLst>
</file>

<file path=ppt/tags/tag4.xml><?xml version="1.0" encoding="utf-8"?>
<p:tagLst xmlns:a="http://schemas.openxmlformats.org/drawingml/2006/main" xmlns:r="http://schemas.openxmlformats.org/officeDocument/2006/relationships" xmlns:p="http://schemas.openxmlformats.org/presentationml/2006/main">
  <p:tag name="TIMING" val="|2.9"/>
</p:tagLst>
</file>

<file path=ppt/tags/tag5.xml><?xml version="1.0" encoding="utf-8"?>
<p:tagLst xmlns:a="http://schemas.openxmlformats.org/drawingml/2006/main" xmlns:r="http://schemas.openxmlformats.org/officeDocument/2006/relationships" xmlns:p="http://schemas.openxmlformats.org/presentationml/2006/main">
  <p:tag name="TIMING" val="|6.3"/>
</p:tagLst>
</file>

<file path=ppt/theme/theme1.xml><?xml version="1.0" encoding="utf-8"?>
<a:theme xmlns:a="http://schemas.openxmlformats.org/drawingml/2006/main" name="Concordia-Powerpoint-template-2016-16x9">
  <a:themeElements>
    <a:clrScheme name="CONCORDIA UNIVERSITY">
      <a:dk1>
        <a:srgbClr val="000000"/>
      </a:dk1>
      <a:lt1>
        <a:srgbClr val="FFFFFF"/>
      </a:lt1>
      <a:dk2>
        <a:srgbClr val="000000"/>
      </a:dk2>
      <a:lt2>
        <a:srgbClr val="BCBCBC"/>
      </a:lt2>
      <a:accent1>
        <a:srgbClr val="801329"/>
      </a:accent1>
      <a:accent2>
        <a:srgbClr val="E83F21"/>
      </a:accent2>
      <a:accent3>
        <a:srgbClr val="00776F"/>
      </a:accent3>
      <a:accent4>
        <a:srgbClr val="E90065"/>
      </a:accent4>
      <a:accent5>
        <a:srgbClr val="1598D6"/>
      </a:accent5>
      <a:accent6>
        <a:srgbClr val="7BC224"/>
      </a:accent6>
      <a:hlink>
        <a:srgbClr val="801329"/>
      </a:hlink>
      <a:folHlink>
        <a:srgbClr val="0E317B"/>
      </a:folHlink>
    </a:clrScheme>
    <a:fontScheme name="Concordia-PPT">
      <a:majorFont>
        <a:latin typeface="GillSans Bold"/>
        <a:ea typeface=""/>
        <a:cs typeface=""/>
      </a:majorFont>
      <a:minorFont>
        <a:latin typeface="Gill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3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32" charset="0"/>
          </a:defRPr>
        </a:defPPr>
      </a:lstStyle>
    </a:lnDef>
  </a:objectDefaults>
  <a:extraClrSchemeLst>
    <a:extraClrScheme>
      <a:clrScheme name="Concordia-PP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oncordia-PP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oncordia-PP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oncordia-PP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oncordia-PP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oncordia-PP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oncordia-PP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oncordia-PP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oncordia-PP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oncordia-PP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oncordia-PP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oncordia-PP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Concordia-Powerpoint-template-2016-16x9.potx" id="{95A77CE9-C23F-9046-A6A7-CF6A07EEA86F}" vid="{FD24971B-1648-F24E-9EEA-12D63C4E0F94}"/>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df612890-7841-47f5-80ba-1d8b1f6749d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3EED6355C096945A4058FB85AA92E40" ma:contentTypeVersion="16" ma:contentTypeDescription="Create a new document." ma:contentTypeScope="" ma:versionID="ed18eaf63b201ba6134be0f1f380d2e7">
  <xsd:schema xmlns:xsd="http://www.w3.org/2001/XMLSchema" xmlns:xs="http://www.w3.org/2001/XMLSchema" xmlns:p="http://schemas.microsoft.com/office/2006/metadata/properties" xmlns:ns3="df612890-7841-47f5-80ba-1d8b1f6749d6" xmlns:ns4="adc77dd0-e9a1-48d3-8f56-a9fe3153d393" targetNamespace="http://schemas.microsoft.com/office/2006/metadata/properties" ma:root="true" ma:fieldsID="500e944c01a6fb97b863803283b5a81a" ns3:_="" ns4:_="">
    <xsd:import namespace="df612890-7841-47f5-80ba-1d8b1f6749d6"/>
    <xsd:import namespace="adc77dd0-e9a1-48d3-8f56-a9fe3153d393"/>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ObjectDetectorVersions" minOccurs="0"/>
                <xsd:element ref="ns3:_activity"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612890-7841-47f5-80ba-1d8b1f6749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SystemTags" ma:index="23"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dc77dd0-e9a1-48d3-8f56-a9fe3153d39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2B7352-BDBC-4892-99F2-6E82AFBDD59A}">
  <ds:schemaRefs>
    <ds:schemaRef ds:uri="http://schemas.microsoft.com/office/2006/documentManagement/types"/>
    <ds:schemaRef ds:uri="http://www.w3.org/XML/1998/namespace"/>
    <ds:schemaRef ds:uri="http://schemas.microsoft.com/office/2006/metadata/properties"/>
    <ds:schemaRef ds:uri="http://purl.org/dc/elements/1.1/"/>
    <ds:schemaRef ds:uri="http://purl.org/dc/dcmitype/"/>
    <ds:schemaRef ds:uri="http://schemas.microsoft.com/office/infopath/2007/PartnerControls"/>
    <ds:schemaRef ds:uri="http://schemas.openxmlformats.org/package/2006/metadata/core-properties"/>
    <ds:schemaRef ds:uri="adc77dd0-e9a1-48d3-8f56-a9fe3153d393"/>
    <ds:schemaRef ds:uri="df612890-7841-47f5-80ba-1d8b1f6749d6"/>
    <ds:schemaRef ds:uri="http://purl.org/dc/terms/"/>
  </ds:schemaRefs>
</ds:datastoreItem>
</file>

<file path=customXml/itemProps2.xml><?xml version="1.0" encoding="utf-8"?>
<ds:datastoreItem xmlns:ds="http://schemas.openxmlformats.org/officeDocument/2006/customXml" ds:itemID="{33B56BE1-30FF-4D8A-ACC7-9F65086A5773}">
  <ds:schemaRefs>
    <ds:schemaRef ds:uri="http://schemas.microsoft.com/sharepoint/v3/contenttype/forms"/>
  </ds:schemaRefs>
</ds:datastoreItem>
</file>

<file path=customXml/itemProps3.xml><?xml version="1.0" encoding="utf-8"?>
<ds:datastoreItem xmlns:ds="http://schemas.openxmlformats.org/officeDocument/2006/customXml" ds:itemID="{8B484EF7-47C5-4EF3-8DCA-B71E52C85C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612890-7841-47f5-80ba-1d8b1f6749d6"/>
    <ds:schemaRef ds:uri="adc77dd0-e9a1-48d3-8f56-a9fe3153d39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1806</TotalTime>
  <Words>2109</Words>
  <Application>Microsoft Office PowerPoint</Application>
  <PresentationFormat>Widescreen</PresentationFormat>
  <Paragraphs>145</Paragraphs>
  <Slides>28</Slides>
  <Notes>14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Gill Sans</vt:lpstr>
      <vt:lpstr>GillSans Bold</vt:lpstr>
      <vt:lpstr>Arial</vt:lpstr>
      <vt:lpstr>Arial Bold</vt:lpstr>
      <vt:lpstr>Calibri</vt:lpstr>
      <vt:lpstr>Corbel</vt:lpstr>
      <vt:lpstr>Times</vt:lpstr>
      <vt:lpstr>Wingdings</vt:lpstr>
      <vt:lpstr>Concordia-Powerpoint-template-2016-16x9</vt:lpstr>
      <vt:lpstr>Political Science Graduate Library Orientation</vt:lpstr>
      <vt:lpstr>Your Subject Librarian</vt:lpstr>
      <vt:lpstr>The Librar(ies)</vt:lpstr>
      <vt:lpstr>Library Services</vt:lpstr>
      <vt:lpstr>Library Resources</vt:lpstr>
      <vt:lpstr>Sofia Discovery Tool, your library catalogue+</vt:lpstr>
      <vt:lpstr>Using Sofia to locate known items</vt:lpstr>
      <vt:lpstr>PowerPoint Presentation</vt:lpstr>
      <vt:lpstr>Searching Sofia with a topic/keywords</vt:lpstr>
      <vt:lpstr>PowerPoint Presentation</vt:lpstr>
      <vt:lpstr>Blidook, K., Koop, R., &amp; Lucas, J. (2022). Municipal Representation Style and Focus: Evidence from Canadian Mayors and Councillors. Representation, 58(4), 603–622. https://doi.org/10.1080/00344893.2021.1993317 </vt:lpstr>
      <vt:lpstr>PowerPoint Presentation</vt:lpstr>
      <vt:lpstr>PowerPoint Presentation</vt:lpstr>
      <vt:lpstr>PowerPoint Presentation</vt:lpstr>
      <vt:lpstr>PowerPoint Presentation</vt:lpstr>
      <vt:lpstr>PowerPoint Presentation</vt:lpstr>
      <vt:lpstr>Subject and course guides</vt:lpstr>
      <vt:lpstr>PowerPoint Presentation</vt:lpstr>
      <vt:lpstr>Data &amp; Statistics </vt:lpstr>
      <vt:lpstr>PowerPoint Presentation</vt:lpstr>
      <vt:lpstr>PowerPoint Presentation</vt:lpstr>
      <vt:lpstr>GradProSkills Library Workshops</vt:lpstr>
      <vt:lpstr>Graduate Students tab</vt:lpstr>
      <vt:lpstr>Support for graduate students</vt:lpstr>
      <vt:lpstr>Graduate spaces - SGW</vt:lpstr>
      <vt:lpstr>Graduate space - Loyola</vt:lpstr>
      <vt:lpstr>Webster Library – Graduate student spaces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Michelle Lake</cp:lastModifiedBy>
  <cp:revision>32</cp:revision>
  <dcterms:created xsi:type="dcterms:W3CDTF">2016-08-04T15:54:04Z</dcterms:created>
  <dcterms:modified xsi:type="dcterms:W3CDTF">2026-08-18T17:30:39Z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0x010100E3EED6355C096945A4058FB85AA92E40</vt:lpwstr>
  </property>
</Properties>
</file>