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51"/>
  </p:notesMasterIdLst>
  <p:sldIdLst>
    <p:sldId id="256" r:id="rId2"/>
    <p:sldId id="258" r:id="rId3"/>
    <p:sldId id="259" r:id="rId4"/>
    <p:sldId id="260" r:id="rId5"/>
    <p:sldId id="264" r:id="rId6"/>
    <p:sldId id="265" r:id="rId7"/>
    <p:sldId id="257" r:id="rId8"/>
    <p:sldId id="266" r:id="rId9"/>
    <p:sldId id="267" r:id="rId10"/>
    <p:sldId id="268" r:id="rId11"/>
    <p:sldId id="269" r:id="rId12"/>
    <p:sldId id="270" r:id="rId13"/>
    <p:sldId id="276" r:id="rId14"/>
    <p:sldId id="272" r:id="rId15"/>
    <p:sldId id="273" r:id="rId16"/>
    <p:sldId id="274" r:id="rId17"/>
    <p:sldId id="275" r:id="rId18"/>
    <p:sldId id="271" r:id="rId19"/>
    <p:sldId id="550" r:id="rId20"/>
    <p:sldId id="552" r:id="rId21"/>
    <p:sldId id="553" r:id="rId22"/>
    <p:sldId id="612" r:id="rId23"/>
    <p:sldId id="582" r:id="rId24"/>
    <p:sldId id="606" r:id="rId25"/>
    <p:sldId id="607" r:id="rId26"/>
    <p:sldId id="261" r:id="rId27"/>
    <p:sldId id="262" r:id="rId28"/>
    <p:sldId id="263" r:id="rId29"/>
    <p:sldId id="608" r:id="rId30"/>
    <p:sldId id="609" r:id="rId31"/>
    <p:sldId id="610" r:id="rId32"/>
    <p:sldId id="554" r:id="rId33"/>
    <p:sldId id="555" r:id="rId34"/>
    <p:sldId id="556" r:id="rId35"/>
    <p:sldId id="557" r:id="rId36"/>
    <p:sldId id="611" r:id="rId37"/>
    <p:sldId id="558" r:id="rId38"/>
    <p:sldId id="559" r:id="rId39"/>
    <p:sldId id="560" r:id="rId40"/>
    <p:sldId id="561" r:id="rId41"/>
    <p:sldId id="562" r:id="rId42"/>
    <p:sldId id="583" r:id="rId43"/>
    <p:sldId id="584" r:id="rId44"/>
    <p:sldId id="300" r:id="rId45"/>
    <p:sldId id="577" r:id="rId46"/>
    <p:sldId id="585" r:id="rId47"/>
    <p:sldId id="586" r:id="rId48"/>
    <p:sldId id="587" r:id="rId49"/>
    <p:sldId id="60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AND: combines concepts and limits your results 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sz="2400" dirty="0"/>
            <a:t>politics AND security</a:t>
          </a:r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state OR government</a:t>
          </a:r>
        </a:p>
        <a:p>
          <a:r>
            <a:rPr lang="en-US" dirty="0"/>
            <a:t>election OR voting 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 dirty="0"/>
            <a:t>OR: allows you to insert synonyms or alternative terms and increases your results</a:t>
          </a:r>
          <a:endParaRPr lang="en-US" dirty="0"/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rgbClr val="002060"/>
        </a:solidFill>
      </dgm:spPr>
      <dgm:t>
        <a:bodyPr/>
        <a:lstStyle/>
        <a:p>
          <a:r>
            <a:rPr lang="en-CA" dirty="0"/>
            <a:t>“quotation marks”: </a:t>
          </a:r>
          <a:r>
            <a:rPr lang="en-US" dirty="0"/>
            <a:t>If you put two or more words in quotation marks, that exact phrase will be searched and limits your results.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rgbClr val="002060"/>
        </a:solidFill>
      </dgm:spPr>
      <dgm:t>
        <a:bodyPr/>
        <a:lstStyle/>
        <a:p>
          <a:r>
            <a:rPr lang="en-CA" sz="2400" dirty="0"/>
            <a:t>“political parties”</a:t>
          </a:r>
        </a:p>
        <a:p>
          <a:r>
            <a:rPr lang="en-CA" sz="2400" dirty="0"/>
            <a:t>“foreign policy”</a:t>
          </a:r>
        </a:p>
        <a:p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Democra</a:t>
          </a:r>
          <a:r>
            <a:rPr lang="en-US" dirty="0"/>
            <a:t>*</a:t>
          </a:r>
        </a:p>
        <a:p>
          <a:r>
            <a:rPr lang="en-US" dirty="0"/>
            <a:t>Finds: democracy, democracies, democratic, democratically,  democratization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* - when you add an </a:t>
          </a:r>
          <a:r>
            <a:rPr lang="en-CA" b="0" i="0" dirty="0"/>
            <a:t>asterisk </a:t>
          </a:r>
          <a:r>
            <a:rPr lang="en-US" dirty="0"/>
            <a:t>on the end of a word, your results will contain all the words with those endings or suffix </a:t>
          </a:r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AND: combines concepts and limits your results 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/>
            <a:t>OR: allows you to insert synonyms or alternative terms and increases your results</a:t>
          </a:r>
          <a:endParaRPr lang="en-US" sz="2700" kern="1200" dirty="0"/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politics AND security</a:t>
          </a: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state OR government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election OR voting </a:t>
          </a:r>
        </a:p>
      </dsp:txBody>
      <dsp:txXfrm>
        <a:off x="5427651" y="2442135"/>
        <a:ext cx="3488471" cy="2093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“quotation marks”: </a:t>
          </a:r>
          <a:r>
            <a:rPr lang="en-US" sz="2100" kern="1200" dirty="0"/>
            <a:t>If you put two or more words in quotation marks, that exact phrase will be searched and limits your results.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* - when you add an </a:t>
          </a:r>
          <a:r>
            <a:rPr lang="en-CA" sz="2100" b="0" i="0" kern="1200" dirty="0"/>
            <a:t>asterisk </a:t>
          </a:r>
          <a:r>
            <a:rPr lang="en-US" sz="2100" kern="1200" dirty="0"/>
            <a:t>on the end of a word, your results will contain all the words with those endings or suffix </a:t>
          </a:r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“political parties”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“foreign policy”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Democra</a:t>
          </a:r>
          <a:r>
            <a:rPr lang="en-US" sz="2100" kern="1200" dirty="0"/>
            <a:t>*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Finds: democracy, democracies, democratic, democratically,  democratization</a:t>
          </a:r>
        </a:p>
      </dsp:txBody>
      <dsp:txXfrm>
        <a:off x="5427651" y="2442135"/>
        <a:ext cx="3488471" cy="209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3BC4E-C3B5-4F33-A50B-28A3E5606370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1A0F2-4324-4FFF-B8C2-1568955759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37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194A7-9A23-476B-B74A-A0332DDBE904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354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9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5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24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6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2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8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8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45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Lake@concordia.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ordiauniversity.on.worldcat.org/oclc/951552375" TargetMode="External"/><Relationship Id="rId3" Type="http://schemas.openxmlformats.org/officeDocument/2006/relationships/hyperlink" Target="https://concordiauniversity.on.worldcat.org/oclc/961184975" TargetMode="External"/><Relationship Id="rId7" Type="http://schemas.openxmlformats.org/officeDocument/2006/relationships/hyperlink" Target="https://concordiauniversity.on.worldcat.org/oclc/9646421162" TargetMode="External"/><Relationship Id="rId2" Type="http://schemas.openxmlformats.org/officeDocument/2006/relationships/hyperlink" Target="https://concordiauniversity.on.worldcat.org/oclc/10611357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ordiauniversity.on.worldcat.org/oclc/10316007868" TargetMode="External"/><Relationship Id="rId5" Type="http://schemas.openxmlformats.org/officeDocument/2006/relationships/hyperlink" Target="https://concordiauniversity.on.worldcat.org/oclc/1046982157" TargetMode="External"/><Relationship Id="rId4" Type="http://schemas.openxmlformats.org/officeDocument/2006/relationships/hyperlink" Target="https://concordiauniversity.on.worldcat.org/oclc/139515632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catdir/cpso/lcc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library.concordia.ca/help/textbooks/?guid=text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concordiauniversity.on.worldcat.org/search?queryString=India%20AND%20(%22electoral%20system%22%20OR%20elect*)%20AND%20democra*&amp;databaseList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concordiauniversity.on.worldcat.org/search?queryString=India%20AND%20%22first%20past%20the%20post%22&amp;databaseList=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technology/borrow/" TargetMode="External"/><Relationship Id="rId2" Type="http://schemas.openxmlformats.org/officeDocument/2006/relationships/hyperlink" Target="https://library.concordia.ca/help/circulation/borrowing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library.concordia.ca/technology/reproduction/kic-scanners.php" TargetMode="External"/><Relationship Id="rId4" Type="http://schemas.openxmlformats.org/officeDocument/2006/relationships/hyperlink" Target="https://adsys2.concordia.ca/dprintpay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Lake@Concordia.ca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CE54A2A-DF49-4800-82E7-3AF9353F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25ED7-F0CF-40D9-8C60-51E18805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background of mesh">
            <a:extLst>
              <a:ext uri="{FF2B5EF4-FFF2-40B4-BE49-F238E27FC236}">
                <a16:creationId xmlns:a16="http://schemas.microsoft.com/office/drawing/2014/main" id="{E1AD67E5-EDB4-9B59-FEB3-3FF6171C9D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C95DF-8FD6-A922-E8EB-216864659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46" y="1077626"/>
            <a:ext cx="9958754" cy="3317443"/>
          </a:xfrm>
        </p:spPr>
        <p:txBody>
          <a:bodyPr anchor="t">
            <a:normAutofit/>
          </a:bodyPr>
          <a:lstStyle/>
          <a:p>
            <a:r>
              <a:rPr lang="en-US" sz="6200" dirty="0">
                <a:solidFill>
                  <a:srgbClr val="FFFFFF"/>
                </a:solidFill>
              </a:rPr>
              <a:t>POLI 405: Comparative Electoral Systems Library Workshop</a:t>
            </a:r>
            <a:endParaRPr lang="en-CA" sz="6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CF65A-5476-3844-E251-9B7D1D6D1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9257512" cy="1263047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FFFFFF"/>
                </a:solidFill>
              </a:rPr>
              <a:t>Michelle Lake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FFFFFF"/>
                </a:solidFill>
              </a:rPr>
              <a:t>Political Science, SCPA, FPST and Government Publications Librarian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Michelle.Lake@concordia.ca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endParaRPr lang="en-CA" sz="1700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934"/>
            <a:ext cx="804195" cy="0"/>
          </a:xfrm>
          <a:prstGeom prst="line">
            <a:avLst/>
          </a:prstGeom>
          <a:ln w="1238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0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2AFC9-0803-BF7E-61E2-29DFFB64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"/>
            <a:ext cx="12192000" cy="6413500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99C6FBF-245B-C945-CD84-F76ACADE4CA0}"/>
              </a:ext>
            </a:extLst>
          </p:cNvPr>
          <p:cNvSpPr/>
          <p:nvPr/>
        </p:nvSpPr>
        <p:spPr>
          <a:xfrm>
            <a:off x="3824748" y="4768645"/>
            <a:ext cx="776749" cy="117003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43AA7-DEEB-9B90-8734-35895AA91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70" y="0"/>
            <a:ext cx="863046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A8DA1D-1965-2441-7EFD-FE7448648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190500"/>
            <a:ext cx="10744200" cy="647700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A9320B65-D660-8CF5-C884-DED440380A92}"/>
              </a:ext>
            </a:extLst>
          </p:cNvPr>
          <p:cNvSpPr/>
          <p:nvPr/>
        </p:nvSpPr>
        <p:spPr>
          <a:xfrm>
            <a:off x="4601497" y="4371474"/>
            <a:ext cx="1181682" cy="3654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9531BC-B0F7-06BA-22E8-225525F18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425" y="0"/>
            <a:ext cx="8661149" cy="68580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AB2C0A3-2B5A-35F4-9BE4-A230EACBB841}"/>
              </a:ext>
            </a:extLst>
          </p:cNvPr>
          <p:cNvSpPr/>
          <p:nvPr/>
        </p:nvSpPr>
        <p:spPr>
          <a:xfrm>
            <a:off x="3192379" y="2406316"/>
            <a:ext cx="401053" cy="2967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0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A09B-CBA3-53E9-9932-9A651A00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71500"/>
            <a:ext cx="9922764" cy="1294228"/>
          </a:xfrm>
        </p:spPr>
        <p:txBody>
          <a:bodyPr>
            <a:noAutofit/>
          </a:bodyPr>
          <a:lstStyle/>
          <a:p>
            <a:r>
              <a:rPr lang="en-US" sz="3600" dirty="0"/>
              <a:t>Grossman, E., &amp; </a:t>
            </a:r>
            <a:r>
              <a:rPr lang="en-US" sz="3600" dirty="0" err="1"/>
              <a:t>Guinaudeau</a:t>
            </a:r>
            <a:r>
              <a:rPr lang="en-US" sz="3600" dirty="0"/>
              <a:t>, I. (2021). </a:t>
            </a:r>
            <a:r>
              <a:rPr lang="en-US" sz="3600" i="1" dirty="0"/>
              <a:t>Do elections (still) matter?: mandates, institutions, and policy in Western Europe. </a:t>
            </a:r>
            <a:r>
              <a:rPr lang="en-US" sz="3600" dirty="0"/>
              <a:t>New York: Oxford University Press.</a:t>
            </a:r>
            <a:endParaRPr lang="en-CA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6EC50-65BF-7D58-61A6-83D9BC93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2709401"/>
            <a:ext cx="96583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8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52C08-08AB-0BB8-4585-3B0A1629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21"/>
            <a:ext cx="12192000" cy="667795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3C72634-47B9-F57A-BB7C-53ECFA3274DA}"/>
              </a:ext>
            </a:extLst>
          </p:cNvPr>
          <p:cNvSpPr/>
          <p:nvPr/>
        </p:nvSpPr>
        <p:spPr>
          <a:xfrm>
            <a:off x="6931742" y="4925961"/>
            <a:ext cx="1170039" cy="2556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D5F4B-88D2-FC5E-DD5D-13B1B542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83" y="0"/>
            <a:ext cx="9268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2687F0-F398-4AE7-AD52-8EFF1868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847084-4986-FFA7-A1BE-B4737510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81" y="2286000"/>
            <a:ext cx="9306619" cy="36769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Background Information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FA15B5-C79E-4424-B2C8-47B1870D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2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1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70F2D-69E2-2046-4B61-65133324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/>
          </a:bodyPr>
          <a:lstStyle/>
          <a:p>
            <a:r>
              <a:rPr lang="en-US" sz="1900" dirty="0"/>
              <a:t>Case study research paper (3500 to 4000 words) that discusses either the origin or the political consequences of the electoral system in a contemporary democracy of their choice.</a:t>
            </a:r>
            <a:endParaRPr lang="en-CA" sz="19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9B371-6047-55C8-7E0D-54CE4B2A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04" y="3253916"/>
            <a:ext cx="3675826" cy="29575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I’m interested in the electoral system in India</a:t>
            </a:r>
          </a:p>
          <a:p>
            <a:r>
              <a:rPr lang="en-US" dirty="0"/>
              <a:t>I need to gather some initial information about this system</a:t>
            </a:r>
          </a:p>
          <a:p>
            <a:pPr marL="0" indent="0">
              <a:buNone/>
            </a:pPr>
            <a:r>
              <a:rPr lang="en-US" dirty="0"/>
              <a:t>- &gt; Oxford Handbook of Electoral Systems: Chapter 33 Electoral Systems in Context: India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FD89B-0373-DF90-136E-47202F37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6" r="25168"/>
          <a:stretch/>
        </p:blipFill>
        <p:spPr>
          <a:xfrm>
            <a:off x="5524500" y="10"/>
            <a:ext cx="66675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099993-855A-7586-0167-46465D28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23" y="0"/>
            <a:ext cx="10699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0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9BF51-EB0B-DDEC-AD29-BEAB7834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7363"/>
            <a:ext cx="11277600" cy="4981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6DB83-2EDE-65D1-A899-A291AFB8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123" y="339062"/>
            <a:ext cx="9922764" cy="1294228"/>
          </a:xfrm>
        </p:spPr>
        <p:txBody>
          <a:bodyPr/>
          <a:lstStyle/>
          <a:p>
            <a:r>
              <a:rPr lang="en-US" dirty="0"/>
              <a:t>EIU Viewpoint: Country - Politics</a:t>
            </a:r>
            <a:endParaRPr lang="en-CA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EF654A2-D97F-8CC3-246F-A80126458155}"/>
              </a:ext>
            </a:extLst>
          </p:cNvPr>
          <p:cNvSpPr/>
          <p:nvPr/>
        </p:nvSpPr>
        <p:spPr>
          <a:xfrm>
            <a:off x="6508955" y="1779639"/>
            <a:ext cx="589935" cy="5112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9FA8D42-3F3F-ED47-2E16-25ACBA7A97B4}"/>
              </a:ext>
            </a:extLst>
          </p:cNvPr>
          <p:cNvSpPr/>
          <p:nvPr/>
        </p:nvSpPr>
        <p:spPr>
          <a:xfrm>
            <a:off x="6508955" y="3898232"/>
            <a:ext cx="766140" cy="6688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40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49B979-4525-46EC-565D-78BFC510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30" y="0"/>
            <a:ext cx="85933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7856F-2C22-B643-F789-7A8204841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502" y="-64168"/>
            <a:ext cx="7832993" cy="685800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33662573-2FD0-8158-2451-DF51317B6D52}"/>
              </a:ext>
            </a:extLst>
          </p:cNvPr>
          <p:cNvSpPr/>
          <p:nvPr/>
        </p:nvSpPr>
        <p:spPr>
          <a:xfrm>
            <a:off x="7852611" y="6344653"/>
            <a:ext cx="1219200" cy="34490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3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gnifying glass and question mark">
            <a:extLst>
              <a:ext uri="{FF2B5EF4-FFF2-40B4-BE49-F238E27FC236}">
                <a16:creationId xmlns:a16="http://schemas.microsoft.com/office/drawing/2014/main" id="{31A76E1C-53EA-CFE0-B81E-A9ABA812B3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0776A0-F3D1-AEC9-DE44-3676E3568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10651" y="-1010655"/>
            <a:ext cx="6858003" cy="8879304"/>
          </a:xfrm>
          <a:prstGeom prst="rect">
            <a:avLst/>
          </a:prstGeom>
          <a:gradFill>
            <a:gsLst>
              <a:gs pos="0">
                <a:srgbClr val="000000">
                  <a:alpha val="36000"/>
                </a:srgbClr>
              </a:gs>
              <a:gs pos="51600">
                <a:srgbClr val="000000">
                  <a:alpha val="3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ECEC64-A895-CA5D-7420-2D5BAEDD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18" y="2223018"/>
            <a:ext cx="7819987" cy="2579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Search strategies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33559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8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/>
              <a:t>How do we combine search words for the best possible results?</a:t>
            </a:r>
            <a:endParaRPr lang="en-CA" sz="3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379347"/>
              </p:ext>
            </p:extLst>
          </p:nvPr>
        </p:nvGraphicFramePr>
        <p:xfrm>
          <a:off x="844296" y="1869534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41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CD5C-4C1F-480D-A5CF-5621A7B6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96FA-55DA-4798-A98A-87A6126A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118277"/>
            <a:ext cx="11452860" cy="43262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/>
              <a:t>Michelle Lake, librarian for Political Science, the School of Community and Public Affairs, First Peoples Studies, and Government Publications</a:t>
            </a:r>
          </a:p>
          <a:p>
            <a:pPr marL="0" indent="0">
              <a:buNone/>
            </a:pPr>
            <a:endParaRPr lang="en-US" altLang="en-US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altLang="en-US" dirty="0">
                <a:hlinkClick r:id="" action="ppaction://noaction"/>
              </a:rPr>
              <a:t>Michelle.Lake@Concordia.ca</a:t>
            </a:r>
            <a:r>
              <a:rPr lang="en-US" altLang="en-US" dirty="0"/>
              <a:t> / Make an appointment or ask a question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What do I do?</a:t>
            </a:r>
          </a:p>
          <a:p>
            <a:pPr lvl="1"/>
            <a:r>
              <a:rPr lang="en-US" altLang="en-US" dirty="0"/>
              <a:t>Provide research support, assist with search strategies</a:t>
            </a:r>
          </a:p>
          <a:p>
            <a:pPr lvl="1"/>
            <a:r>
              <a:rPr lang="en-US" altLang="en-US" dirty="0"/>
              <a:t>Help students navigate library databases, assist with selection and evaluation of sources </a:t>
            </a:r>
          </a:p>
          <a:p>
            <a:pPr lvl="1"/>
            <a:r>
              <a:rPr lang="en-US" altLang="en-US" dirty="0"/>
              <a:t>Help students find and access materials they need</a:t>
            </a:r>
          </a:p>
          <a:p>
            <a:pPr lvl="1"/>
            <a:r>
              <a:rPr lang="en-US" altLang="en-US" dirty="0"/>
              <a:t>Build guides, resources and pathfinders to help students locate research materials</a:t>
            </a:r>
          </a:p>
          <a:p>
            <a:pPr lvl="1"/>
            <a:r>
              <a:rPr lang="en-US" altLang="en-US" dirty="0"/>
              <a:t>Help with citation issues</a:t>
            </a:r>
          </a:p>
          <a:p>
            <a:pPr lvl="1"/>
            <a:r>
              <a:rPr lang="en-US" altLang="en-US" dirty="0"/>
              <a:t>Choose the books we buy for the above subject areas</a:t>
            </a:r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4349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/>
              <a:t>How do we combine search words for the best possible results?</a:t>
            </a:r>
            <a:endParaRPr lang="en-CA" sz="3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67213"/>
              </p:ext>
            </p:extLst>
          </p:nvPr>
        </p:nvGraphicFramePr>
        <p:xfrm>
          <a:off x="844296" y="1733176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77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2" y="514533"/>
            <a:ext cx="10175631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Avoid Searching with linking words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81700" y="1381518"/>
            <a:ext cx="6495766" cy="4910855"/>
          </a:xfrm>
        </p:spPr>
        <p:txBody>
          <a:bodyPr>
            <a:no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Effects 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Impact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Consequences 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Influence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Results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Importance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Significance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Response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Emphasis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/>
              <a:t>C</a:t>
            </a:r>
            <a:r>
              <a:rPr lang="en-US" altLang="en-US" sz="2000" dirty="0">
                <a:solidFill>
                  <a:schemeClr val="tx1"/>
                </a:solidFill>
              </a:rPr>
              <a:t>auses </a:t>
            </a:r>
            <a:endParaRPr lang="en-CA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3270" y="2235786"/>
            <a:ext cx="3347075" cy="2246769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Each author may use different linking words when discussing similar topics</a:t>
            </a:r>
            <a:r>
              <a:rPr lang="en-US" sz="2400" dirty="0"/>
              <a:t>. 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20315" y="4145631"/>
            <a:ext cx="4033838" cy="2146742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You don’t want your search to be limited to those books and articles that only contain the word “effect” or “consequence”</a:t>
            </a:r>
            <a:endParaRPr lang="en-CA" sz="2400" dirty="0"/>
          </a:p>
          <a:p>
            <a:pPr>
              <a:defRPr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2305496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46685-6263-AFA2-5757-BBFDF83A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19" y="1076635"/>
            <a:ext cx="6956066" cy="34953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dirty="0"/>
              <a:t>Searching in Sofia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6D2D0369-76D0-9359-5A67-FEBD0AC7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2806" y="1143000"/>
            <a:ext cx="2636159" cy="26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4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22B2-2799-C577-87B6-EEE22897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 find in Sofia?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CA4C-C94D-2558-D23B-E4BB8FBF3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Academic peer reviewed books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ebooks</a:t>
            </a:r>
            <a:r>
              <a:rPr lang="en-US" sz="2400" dirty="0"/>
              <a:t> and print books)</a:t>
            </a:r>
          </a:p>
          <a:p>
            <a:r>
              <a:rPr lang="en-US" sz="2400" dirty="0">
                <a:hlinkClick r:id="rId4"/>
              </a:rPr>
              <a:t>Academic textbooks </a:t>
            </a:r>
            <a:endParaRPr lang="en-US" sz="2400" dirty="0"/>
          </a:p>
          <a:p>
            <a:r>
              <a:rPr lang="en-US" sz="2400" dirty="0">
                <a:hlinkClick r:id="rId5"/>
              </a:rPr>
              <a:t>Non-academic books </a:t>
            </a:r>
            <a:endParaRPr lang="en-US" sz="2400" dirty="0"/>
          </a:p>
          <a:p>
            <a:r>
              <a:rPr lang="en-US" sz="2400" dirty="0"/>
              <a:t>Academic journal articles (</a:t>
            </a:r>
            <a:r>
              <a:rPr lang="en-US" sz="2400" dirty="0">
                <a:hlinkClick r:id="rId6"/>
              </a:rPr>
              <a:t>peer reviewed </a:t>
            </a:r>
            <a:r>
              <a:rPr lang="en-US" sz="2400" dirty="0"/>
              <a:t>and </a:t>
            </a:r>
            <a:r>
              <a:rPr lang="en-US" sz="2400" dirty="0">
                <a:hlinkClick r:id="rId7"/>
              </a:rPr>
              <a:t>non-peer reviewed</a:t>
            </a:r>
            <a:r>
              <a:rPr lang="en-US" sz="2400" dirty="0"/>
              <a:t>)</a:t>
            </a:r>
          </a:p>
          <a:p>
            <a:r>
              <a:rPr lang="en-US" sz="2400" dirty="0">
                <a:hlinkClick r:id="rId8"/>
              </a:rPr>
              <a:t>Government documents</a:t>
            </a:r>
            <a:endParaRPr lang="en-US" sz="2400" dirty="0"/>
          </a:p>
          <a:p>
            <a:r>
              <a:rPr lang="en-US" sz="2400" dirty="0"/>
              <a:t>International Organization publications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399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4F3C-3218-2B95-1CAA-60D3D434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Why books? </a:t>
            </a:r>
            <a:endParaRPr lang="en-CA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D731-EF6B-0D7D-7D7F-9C9A0CAE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 fontScale="85000" lnSpcReduction="20000"/>
          </a:bodyPr>
          <a:lstStyle/>
          <a:p>
            <a:r>
              <a:rPr lang="en-CA" sz="2000" b="0" i="0">
                <a:effectLst/>
                <a:latin typeface="Helvetica Neue"/>
              </a:rPr>
              <a:t>Books can provide comprehensive overviews or background and introductory information that is not covered in journal articles. </a:t>
            </a:r>
          </a:p>
          <a:p>
            <a:r>
              <a:rPr lang="en-CA" sz="2000" b="0" i="0">
                <a:effectLst/>
                <a:latin typeface="Helvetica Neue"/>
              </a:rPr>
              <a:t>Books are much more comprehensive than articles and aim to tell you everything about a topic</a:t>
            </a:r>
            <a:r>
              <a:rPr lang="en-CA" sz="2000">
                <a:latin typeface="Helvetica Neue"/>
              </a:rPr>
              <a:t> or in the case of edited books, many perspectives on a topic</a:t>
            </a:r>
            <a:endParaRPr lang="en-CA" sz="2000" b="0" i="0">
              <a:effectLst/>
              <a:latin typeface="Helvetica Neue"/>
            </a:endParaRPr>
          </a:p>
          <a:p>
            <a:r>
              <a:rPr lang="en-CA" sz="2000" b="0" i="0">
                <a:effectLst/>
                <a:latin typeface="Helvetica Neue"/>
              </a:rPr>
              <a:t>Journal articles are much shorter and cover a very specific aspect of a topic.</a:t>
            </a:r>
          </a:p>
          <a:p>
            <a:endParaRPr lang="en-CA" sz="2000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4BBC5F87-100E-13CA-0D86-B4A9792D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9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4D98-DB1B-34D6-024F-4224EDCB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Why books?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F8C43-7862-F97A-89C3-635A2DCD4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 dirty="0"/>
              <a:t>An edited scholarly monograph will have multiple chapters on one broad subject, all by different authors/experts, these chapters can be cited separately; one good book can account for several sources</a:t>
            </a:r>
          </a:p>
          <a:p>
            <a:r>
              <a:rPr lang="en-US" sz="2000" dirty="0"/>
              <a:t>Using the Index and table of contents, you can navigate through a book to find the exact sections and chapters you need</a:t>
            </a:r>
            <a:endParaRPr lang="en-CA" sz="2000" dirty="0"/>
          </a:p>
        </p:txBody>
      </p:sp>
      <p:pic>
        <p:nvPicPr>
          <p:cNvPr id="11" name="Picture 10" descr="A close-up of an open book&#10;&#10;Description automatically generated">
            <a:extLst>
              <a:ext uri="{FF2B5EF4-FFF2-40B4-BE49-F238E27FC236}">
                <a16:creationId xmlns:a16="http://schemas.microsoft.com/office/drawing/2014/main" id="{8CBF5AAD-463E-ED5C-D13A-786D25574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66" r="2508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7524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527A-6092-6FF0-0C0A-9EF85E40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of Congress Classification &amp; Call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E22DF-045D-60B0-CE9B-DB95BF0A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b="0" dirty="0">
                <a:solidFill>
                  <a:srgbClr val="000000"/>
                </a:solidFill>
                <a:effectLst/>
              </a:rPr>
              <a:t>The </a:t>
            </a:r>
            <a:r>
              <a:rPr lang="en-CA" b="0" i="1" dirty="0">
                <a:solidFill>
                  <a:srgbClr val="000000"/>
                </a:solidFill>
                <a:effectLst/>
              </a:rPr>
              <a:t>Library of Congress Classification</a:t>
            </a:r>
            <a:r>
              <a:rPr lang="en-CA" b="0" dirty="0">
                <a:solidFill>
                  <a:srgbClr val="000000"/>
                </a:solidFill>
                <a:effectLst/>
              </a:rPr>
              <a:t> (LCC) is a classification system that was first developed in the late nineteenth and early twentieth centuries to organize and arrange the book collections of the Library of Congress. </a:t>
            </a:r>
          </a:p>
          <a:p>
            <a:pPr algn="l"/>
            <a:r>
              <a:rPr lang="en-CA" b="0" dirty="0">
                <a:solidFill>
                  <a:srgbClr val="000000"/>
                </a:solidFill>
                <a:effectLst/>
              </a:rPr>
              <a:t>Over the course of the 20</a:t>
            </a:r>
            <a:r>
              <a:rPr lang="en-CA" b="0" baseline="30000" dirty="0">
                <a:solidFill>
                  <a:srgbClr val="000000"/>
                </a:solidFill>
                <a:effectLst/>
              </a:rPr>
              <a:t>th</a:t>
            </a:r>
            <a:r>
              <a:rPr lang="en-CA" b="0" dirty="0">
                <a:solidFill>
                  <a:srgbClr val="000000"/>
                </a:solidFill>
                <a:effectLst/>
              </a:rPr>
              <a:t> century, the system was adopted by other libraries as well, especially large academic libraries in the United States and Canada. </a:t>
            </a:r>
          </a:p>
          <a:p>
            <a:pPr algn="l"/>
            <a:r>
              <a:rPr lang="en-CA" b="0" dirty="0">
                <a:solidFill>
                  <a:srgbClr val="000000"/>
                </a:solidFill>
                <a:effectLst/>
              </a:rPr>
              <a:t>The system divides all knowledge into </a:t>
            </a:r>
            <a:r>
              <a:rPr lang="en-CA" b="0" u="sng" dirty="0">
                <a:solidFill>
                  <a:srgbClr val="003366"/>
                </a:solidFill>
                <a:effectLst/>
                <a:hlinkClick r:id="rId2"/>
              </a:rPr>
              <a:t>twenty-one basic classes</a:t>
            </a:r>
            <a:r>
              <a:rPr lang="en-CA" b="0" dirty="0">
                <a:solidFill>
                  <a:srgbClr val="000000"/>
                </a:solidFill>
                <a:effectLst/>
              </a:rPr>
              <a:t>, each identified by a single letter of the alphabet. </a:t>
            </a:r>
          </a:p>
          <a:p>
            <a:pPr lvl="1"/>
            <a:r>
              <a:rPr lang="en-CA" b="0" i="0" dirty="0">
                <a:solidFill>
                  <a:srgbClr val="000000"/>
                </a:solidFill>
                <a:effectLst/>
              </a:rPr>
              <a:t>Most of these alphabetical classes are further divided into more specific subclasses, identified by two-letter, or occasionally three-letter, combinations.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0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50A873-FB13-23EF-12A3-A74921378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69" y="652805"/>
            <a:ext cx="5129784" cy="4950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89229-5D3F-CAFB-DFFB-6DABE949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145" y="650497"/>
            <a:ext cx="5111452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14424E-3F7B-C4F7-EBA1-3EED4F9CB82D}"/>
              </a:ext>
            </a:extLst>
          </p:cNvPr>
          <p:cNvSpPr/>
          <p:nvPr/>
        </p:nvSpPr>
        <p:spPr>
          <a:xfrm>
            <a:off x="3720153" y="6049722"/>
            <a:ext cx="4429957" cy="798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Located in the 4</a:t>
            </a:r>
            <a:r>
              <a:rPr lang="en-US" baseline="30000" dirty="0"/>
              <a:t>th</a:t>
            </a:r>
            <a:r>
              <a:rPr lang="en-US" dirty="0"/>
              <a:t> floor stacks of Webster Library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6867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CF785E-D0B5-4F0E-78C1-05084F8A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81" y="0"/>
            <a:ext cx="807243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637EB7-6087-9E67-CA3A-D575ACC9A94B}"/>
              </a:ext>
            </a:extLst>
          </p:cNvPr>
          <p:cNvSpPr/>
          <p:nvPr/>
        </p:nvSpPr>
        <p:spPr>
          <a:xfrm>
            <a:off x="7915564" y="2512380"/>
            <a:ext cx="1505527" cy="2862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05ECB33-D105-C053-6591-B7C0239EFBC1}"/>
              </a:ext>
            </a:extLst>
          </p:cNvPr>
          <p:cNvSpPr/>
          <p:nvPr/>
        </p:nvSpPr>
        <p:spPr>
          <a:xfrm>
            <a:off x="2308194" y="1393794"/>
            <a:ext cx="914400" cy="5237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528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F2A20-0894-FF73-27F3-DFF671A7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74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94FCC-A564-D625-9DA1-44B1CFB2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509" y="5374007"/>
            <a:ext cx="5985811" cy="98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D1C14-6D45-16ED-C3A4-E084B4CF5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573" y="0"/>
            <a:ext cx="9164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E6E4-C1B7-4EF3-B8E3-F0E9142A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The Librar(ies)</a:t>
            </a:r>
            <a:endParaRPr lang="en-CA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19EA245-FDDF-FF3D-7B44-3BB6CBC7B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852"/>
            <a:ext cx="509219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000" dirty="0"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Webster Library (LB) – downtown on SGW campus &amp; Vanier Library (VL) on Loyola campus 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Webster: Social Sciences, Humanities, Business, Engineering &amp; Fine Arts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Vanier: Science(s), Health, Communications, Journalism and Psychology</a:t>
            </a:r>
          </a:p>
          <a:p>
            <a:r>
              <a:rPr lang="en-US" altLang="en-US" sz="2000" dirty="0">
                <a:cs typeface="Arial" panose="020B0604020202020204" pitchFamily="34" charset="0"/>
                <a:hlinkClick r:id="rId2"/>
              </a:rPr>
              <a:t>Course Reserves Room(s): </a:t>
            </a:r>
            <a:r>
              <a:rPr lang="en-US" altLang="en-US" sz="2000" dirty="0">
                <a:cs typeface="Arial" panose="020B0604020202020204" pitchFamily="34" charset="0"/>
              </a:rPr>
              <a:t>have the required undergraduate print textbooks for the courses taught at that campus (for example: Webster has the Political Science and SCPA course reserves)</a:t>
            </a:r>
          </a:p>
        </p:txBody>
      </p:sp>
      <p:pic>
        <p:nvPicPr>
          <p:cNvPr id="5" name="Picture 2" descr="Vanier Library">
            <a:extLst>
              <a:ext uri="{FF2B5EF4-FFF2-40B4-BE49-F238E27FC236}">
                <a16:creationId xmlns:a16="http://schemas.microsoft.com/office/drawing/2014/main" id="{DD960AEC-C332-4EA5-BA8C-ADE286C23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r="-2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4" name="Picture 4" descr="Webster Library">
            <a:extLst>
              <a:ext uri="{FF2B5EF4-FFF2-40B4-BE49-F238E27FC236}">
                <a16:creationId xmlns:a16="http://schemas.microsoft.com/office/drawing/2014/main" id="{F0B08ABB-97BC-4172-915B-AD9BD6FF0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r="4695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67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AE56B0-899D-3091-F140-C23A12CF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46FF3-C88E-5023-54BE-1261FE9D1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91" y="196273"/>
            <a:ext cx="6905318" cy="5167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A21F-9336-EB2A-E23F-864C51FD19DE}"/>
              </a:ext>
            </a:extLst>
          </p:cNvPr>
          <p:cNvSpPr txBox="1"/>
          <p:nvPr/>
        </p:nvSpPr>
        <p:spPr>
          <a:xfrm>
            <a:off x="5237018" y="5754255"/>
            <a:ext cx="643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call number I want to find,  KE 4622 T37 2020, will fall in the range on shelf 60: between KE 1634 – KF 6419</a:t>
            </a:r>
            <a:endParaRPr lang="en-C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A2C2E5-6C31-C0C4-B6B9-61D92BE5FAF3}"/>
              </a:ext>
            </a:extLst>
          </p:cNvPr>
          <p:cNvSpPr/>
          <p:nvPr/>
        </p:nvSpPr>
        <p:spPr>
          <a:xfrm>
            <a:off x="1287262" y="603682"/>
            <a:ext cx="1686757" cy="155359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7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row of books on a shelf&#10;&#10;Description automatically generated">
            <a:extLst>
              <a:ext uri="{FF2B5EF4-FFF2-40B4-BE49-F238E27FC236}">
                <a16:creationId xmlns:a16="http://schemas.microsoft.com/office/drawing/2014/main" id="{F36D3B67-5F3D-34FC-0F54-EBBB62595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2" b="63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7B4A2B-7427-556A-B2DC-568EAB0445EE}"/>
              </a:ext>
            </a:extLst>
          </p:cNvPr>
          <p:cNvSpPr/>
          <p:nvPr/>
        </p:nvSpPr>
        <p:spPr>
          <a:xfrm>
            <a:off x="8645236" y="3962400"/>
            <a:ext cx="1717964" cy="217978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0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CE20383C-80D9-8C59-5E09-FD522D9A1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87" y="308323"/>
            <a:ext cx="9591675" cy="3028950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5D66E77E-8C1A-C9C9-025B-3894FE16A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487" y="3520728"/>
            <a:ext cx="9591675" cy="28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7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5328C-CF68-F7EF-C994-E02750E4F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409"/>
            <a:ext cx="12192000" cy="5509182"/>
          </a:xfrm>
          <a:prstGeom prst="rect">
            <a:avLst/>
          </a:prstGeom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F2FF0F2D-1BC0-E950-AD95-C166CE529669}"/>
              </a:ext>
            </a:extLst>
          </p:cNvPr>
          <p:cNvSpPr/>
          <p:nvPr/>
        </p:nvSpPr>
        <p:spPr>
          <a:xfrm>
            <a:off x="4763127" y="5023235"/>
            <a:ext cx="5465395" cy="947854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subjects to locate more books and articles on related topics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4973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9788F-9AFB-ADBF-1EE6-9BDC6834A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768"/>
            <a:ext cx="12192000" cy="6478464"/>
          </a:xfrm>
          <a:prstGeom prst="rect">
            <a:avLst/>
          </a:prstGeom>
        </p:spPr>
      </p:pic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B730C2A0-DBF1-0D2F-D682-CA856B178318}"/>
              </a:ext>
            </a:extLst>
          </p:cNvPr>
          <p:cNvSpPr/>
          <p:nvPr/>
        </p:nvSpPr>
        <p:spPr>
          <a:xfrm>
            <a:off x="223283" y="3685089"/>
            <a:ext cx="2294818" cy="2322306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chapters from a monograph on your broad topic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0237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97B32F-7B57-0294-E3F3-C9E61D50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37" y="0"/>
            <a:ext cx="9316214" cy="6858000"/>
          </a:xfrm>
          <a:prstGeom prst="rect">
            <a:avLst/>
          </a:prstGeom>
        </p:spPr>
      </p:pic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B9AC257B-C583-6A48-09ED-A84CDF0C0353}"/>
              </a:ext>
            </a:extLst>
          </p:cNvPr>
          <p:cNvSpPr/>
          <p:nvPr/>
        </p:nvSpPr>
        <p:spPr>
          <a:xfrm>
            <a:off x="486245" y="3508746"/>
            <a:ext cx="2475571" cy="2919804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Limit to articles and peer review to access articles through Sofia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748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7A451F5-0044-411A-B07C-6382FDFC6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25A819-A04F-C154-3599-7BFC24D9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18" y="1076635"/>
            <a:ext cx="9919959" cy="3757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dirty="0"/>
              <a:t>Searching for journal articles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128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85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0573-DAA7-3AC6-AEC7-DDC33D5CE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08" y="3727296"/>
            <a:ext cx="9922764" cy="2343896"/>
          </a:xfrm>
        </p:spPr>
        <p:txBody>
          <a:bodyPr/>
          <a:lstStyle/>
          <a:p>
            <a:r>
              <a:rPr lang="en-US" dirty="0"/>
              <a:t>Dividing up our search terms into AND/OR</a:t>
            </a:r>
          </a:p>
          <a:p>
            <a:r>
              <a:rPr lang="en-US" dirty="0"/>
              <a:t>Using quotation marks with phrases: “electoral system”</a:t>
            </a:r>
          </a:p>
          <a:p>
            <a:r>
              <a:rPr lang="en-US" dirty="0"/>
              <a:t>Adding an asterisk at the end of root words: </a:t>
            </a:r>
            <a:r>
              <a:rPr lang="en-US" dirty="0" err="1"/>
              <a:t>democra</a:t>
            </a:r>
            <a:r>
              <a:rPr lang="en-US" dirty="0"/>
              <a:t>*</a:t>
            </a:r>
          </a:p>
          <a:p>
            <a:r>
              <a:rPr lang="en-US" dirty="0"/>
              <a:t>Searching for your country name as GE Geographic Terms – this will eliminate articles about a different topic or country, where the author is from the country you are studying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B3D75-C1A5-CF0A-F002-0D97F9B93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181"/>
            <a:ext cx="12192000" cy="27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8BB78A-7DC8-1E88-0AC6-364EA581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3612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309F3E-97D0-6DB1-0CE7-E5FCF02FE9F3}"/>
              </a:ext>
            </a:extLst>
          </p:cNvPr>
          <p:cNvSpPr/>
          <p:nvPr/>
        </p:nvSpPr>
        <p:spPr>
          <a:xfrm>
            <a:off x="106326" y="5730949"/>
            <a:ext cx="1456660" cy="40518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763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6937-CBB1-9110-B273-5A89AE88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18" y="547984"/>
            <a:ext cx="9922764" cy="1294228"/>
          </a:xfrm>
        </p:spPr>
        <p:txBody>
          <a:bodyPr/>
          <a:lstStyle/>
          <a:p>
            <a:r>
              <a:rPr lang="en-US" dirty="0"/>
              <a:t>Using subjects to limit search results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64C90-C44C-7A8D-C06C-C9FAA1C21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629" y="2843580"/>
            <a:ext cx="2667000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382AA-AB3F-6C04-86EA-0CBB7ACE1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937" y="2124778"/>
            <a:ext cx="4735434" cy="414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9249624-FB36-4C57-4368-903D97302537}"/>
              </a:ext>
            </a:extLst>
          </p:cNvPr>
          <p:cNvSpPr/>
          <p:nvPr/>
        </p:nvSpPr>
        <p:spPr>
          <a:xfrm>
            <a:off x="4412512" y="3710763"/>
            <a:ext cx="1212111" cy="10526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7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4CA1-8F1F-4685-BED7-92945EC6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Library Services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0C17-62EE-4F12-A5C5-2D0CF70B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48" y="1675614"/>
            <a:ext cx="6000750" cy="4802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1700" b="1" dirty="0"/>
              <a:t>Your student card is your library card.  </a:t>
            </a:r>
          </a:p>
          <a:p>
            <a:pPr marL="0" indent="0">
              <a:buNone/>
              <a:defRPr/>
            </a:pPr>
            <a:r>
              <a:rPr lang="en-US" sz="1700" dirty="0"/>
              <a:t>You need it to:</a:t>
            </a:r>
          </a:p>
          <a:p>
            <a:pPr>
              <a:defRPr/>
            </a:pPr>
            <a:r>
              <a:rPr lang="en-US" sz="1700" dirty="0"/>
              <a:t> borrow books (</a:t>
            </a:r>
            <a:r>
              <a:rPr lang="en-US" sz="1700" dirty="0">
                <a:hlinkClick r:id="rId2"/>
              </a:rPr>
              <a:t>up to 100 a time</a:t>
            </a:r>
            <a:r>
              <a:rPr lang="en-US" sz="1700" dirty="0"/>
              <a:t>)</a:t>
            </a:r>
          </a:p>
          <a:p>
            <a:pPr>
              <a:defRPr/>
            </a:pPr>
            <a:r>
              <a:rPr lang="en-US" sz="1700" dirty="0"/>
              <a:t>borrow a laptop (3 day loan) and </a:t>
            </a:r>
            <a:r>
              <a:rPr lang="en-US" sz="1700" dirty="0">
                <a:hlinkClick r:id="rId3"/>
              </a:rPr>
              <a:t>other technology  </a:t>
            </a:r>
            <a:endParaRPr lang="en-US" sz="1700" dirty="0"/>
          </a:p>
          <a:p>
            <a:pPr>
              <a:defRPr/>
            </a:pPr>
            <a:r>
              <a:rPr lang="en-US" sz="1700" dirty="0"/>
              <a:t>print on campus (</a:t>
            </a:r>
            <a:r>
              <a:rPr lang="en-US" sz="1700" dirty="0">
                <a:hlinkClick r:id="rId4"/>
              </a:rPr>
              <a:t>add money to your Dprint account</a:t>
            </a:r>
            <a:r>
              <a:rPr lang="en-US" sz="1700" dirty="0"/>
              <a:t>)</a:t>
            </a:r>
          </a:p>
          <a:p>
            <a:pPr>
              <a:defRPr/>
            </a:pPr>
            <a:r>
              <a:rPr lang="en-US" sz="1700" dirty="0"/>
              <a:t>access the library overnight during 24/7 hours.</a:t>
            </a:r>
          </a:p>
          <a:p>
            <a:pPr marL="45720" indent="0">
              <a:buNone/>
              <a:defRPr/>
            </a:pPr>
            <a:endParaRPr lang="en-US" sz="1700" dirty="0"/>
          </a:p>
          <a:p>
            <a:pPr marL="0" indent="0">
              <a:buNone/>
              <a:defRPr/>
            </a:pPr>
            <a:r>
              <a:rPr lang="en-US" sz="1700" dirty="0"/>
              <a:t> Webster library has </a:t>
            </a:r>
            <a:r>
              <a:rPr lang="en-US" sz="1700" dirty="0">
                <a:hlinkClick r:id="rId5"/>
              </a:rPr>
              <a:t>5 book scanners </a:t>
            </a:r>
            <a:r>
              <a:rPr lang="en-US" sz="1700" dirty="0"/>
              <a:t> (And Vanier has 2!) that can be used for free to scan chapters from our print books and email them to yourself as a PDF.</a:t>
            </a:r>
          </a:p>
          <a:p>
            <a:pPr marL="0" indent="0">
              <a:buNone/>
              <a:defRPr/>
            </a:pPr>
            <a:endParaRPr lang="en-US" sz="1700" dirty="0"/>
          </a:p>
          <a:p>
            <a:pPr marL="0" indent="0">
              <a:buNone/>
              <a:defRPr/>
            </a:pPr>
            <a:r>
              <a:rPr lang="en-US" sz="1700" dirty="0"/>
              <a:t> To use Library databases, access online articles and ebooks when you are </a:t>
            </a:r>
            <a:r>
              <a:rPr lang="en-US" sz="1700" b="1" dirty="0"/>
              <a:t>off campus</a:t>
            </a:r>
            <a:r>
              <a:rPr lang="en-US" sz="1700" dirty="0"/>
              <a:t>, login with your MyConcordia Netname and password.</a:t>
            </a:r>
            <a:endParaRPr lang="en-CA" sz="1700" dirty="0"/>
          </a:p>
          <a:p>
            <a:endParaRPr lang="en-CA" sz="1500" dirty="0"/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1D5678AA-E662-BC9E-BDB7-F17B10A910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26" r="15828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6833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03898-62C3-2A38-7CAC-B2F70EED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647"/>
            <a:ext cx="12192000" cy="5916706"/>
          </a:xfrm>
          <a:prstGeom prst="rect">
            <a:avLst/>
          </a:prstGeom>
        </p:spPr>
      </p:pic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EBF8A731-3DFF-4AFC-04E1-4856CE53ADE5}"/>
              </a:ext>
            </a:extLst>
          </p:cNvPr>
          <p:cNvSpPr/>
          <p:nvPr/>
        </p:nvSpPr>
        <p:spPr>
          <a:xfrm>
            <a:off x="4444409" y="2222205"/>
            <a:ext cx="2828261" cy="1206795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subjects to expand your 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8701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1B4D97-2EAA-DDBD-DB90-5B8FAB351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053"/>
            <a:ext cx="12192000" cy="495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AB29D5-D63D-477E-8BE8-9BBC8C91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93825"/>
            <a:ext cx="10631796" cy="1294228"/>
          </a:xfrm>
        </p:spPr>
        <p:txBody>
          <a:bodyPr/>
          <a:lstStyle/>
          <a:p>
            <a:r>
              <a:rPr lang="en-US" dirty="0"/>
              <a:t>How do I know the article is scholarly?</a:t>
            </a:r>
            <a:endParaRPr lang="en-CA" dirty="0"/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CB162E57-1141-680E-0147-922E1E4A09FF}"/>
              </a:ext>
            </a:extLst>
          </p:cNvPr>
          <p:cNvSpPr/>
          <p:nvPr/>
        </p:nvSpPr>
        <p:spPr>
          <a:xfrm>
            <a:off x="6418211" y="2386051"/>
            <a:ext cx="3161724" cy="992459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Scholarly articles should be 10+ pages</a:t>
            </a:r>
            <a:endParaRPr lang="en-CA" dirty="0"/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D5658364-3A85-0D1C-57EB-616A14D3D38F}"/>
              </a:ext>
            </a:extLst>
          </p:cNvPr>
          <p:cNvSpPr/>
          <p:nvPr/>
        </p:nvSpPr>
        <p:spPr>
          <a:xfrm>
            <a:off x="5954231" y="5142355"/>
            <a:ext cx="4890977" cy="992459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for scholarly author affiliations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208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C0D1A35E-DAE6-7066-1C68-7EF2D5F8F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2" r="1742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C4519-C938-43F1-84EE-60177D79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/>
              <a:t>What is peer review? 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What are peer reviewed, scholarly articles?</a:t>
            </a:r>
          </a:p>
        </p:txBody>
      </p:sp>
    </p:spTree>
    <p:extLst>
      <p:ext uri="{BB962C8B-B14F-4D97-AF65-F5344CB8AC3E}">
        <p14:creationId xmlns:p14="http://schemas.microsoft.com/office/powerpoint/2010/main" val="1317606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39FE89-DAE6-43CD-B818-F8BCC34D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75" y="0"/>
            <a:ext cx="7095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8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335960"/>
            <a:ext cx="5882130" cy="6169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19" y="564969"/>
            <a:ext cx="4333875" cy="525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099" y="2501675"/>
            <a:ext cx="4183031" cy="4174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498" y="1862953"/>
            <a:ext cx="4182454" cy="46423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7017" y="2991394"/>
            <a:ext cx="1123406" cy="33963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4647519" y="909365"/>
            <a:ext cx="1123406" cy="33963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7952498" y="1981200"/>
            <a:ext cx="1123406" cy="33963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3983756" y="5816647"/>
            <a:ext cx="3700411" cy="70539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ight Arrow 11"/>
          <p:cNvSpPr/>
          <p:nvPr/>
        </p:nvSpPr>
        <p:spPr>
          <a:xfrm>
            <a:off x="3105705" y="3775396"/>
            <a:ext cx="878052" cy="70539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9093762" y="72189"/>
            <a:ext cx="3041190" cy="173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Look for sections, language, charts, tables, graphs and an extensive reference list or bibliography</a:t>
            </a:r>
            <a:endParaRPr lang="en-CA" sz="2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010B6-EF73-42F2-9278-1668C33C7FE8}"/>
              </a:ext>
            </a:extLst>
          </p:cNvPr>
          <p:cNvSpPr/>
          <p:nvPr/>
        </p:nvSpPr>
        <p:spPr>
          <a:xfrm>
            <a:off x="2309635" y="5646396"/>
            <a:ext cx="1604211" cy="85890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Specialized language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8117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D6CE6-6028-497B-B133-596C8355AFEE}"/>
              </a:ext>
            </a:extLst>
          </p:cNvPr>
          <p:cNvSpPr txBox="1"/>
          <p:nvPr/>
        </p:nvSpPr>
        <p:spPr>
          <a:xfrm>
            <a:off x="5301574" y="1050587"/>
            <a:ext cx="6060332" cy="5252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Scholarly articles will always have reference lists/bibliographies/works cited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These are great places to find more sources!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researcher or research team are experts in the subject area and have already done a lot of research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this expertise by looking up the books and articles they cite in Sofia and using them in your own research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is a commonly used method in academic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14A3A-5A67-1D33-9E7C-C8E0E8560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2" y="1218602"/>
            <a:ext cx="4649682" cy="49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6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6489A-F432-2C2E-CEDE-107C524C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31" y="423746"/>
            <a:ext cx="6732214" cy="56656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DD12C3-4BF0-15B6-4473-8D953372E507}"/>
              </a:ext>
            </a:extLst>
          </p:cNvPr>
          <p:cNvSpPr/>
          <p:nvPr/>
        </p:nvSpPr>
        <p:spPr>
          <a:xfrm>
            <a:off x="8051180" y="1271239"/>
            <a:ext cx="3947532" cy="5140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Searching in JSTOR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JSTOR contains a moving wall of archival journals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Multidisciplinary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Search with keywords using AND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89469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3C6216-173E-BA4F-F0AB-FE7F8D45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0" y="0"/>
            <a:ext cx="10718622" cy="6858000"/>
          </a:xfrm>
          <a:prstGeom prst="rect">
            <a:avLst/>
          </a:prstGeom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D46F5008-E6F6-8B72-F71D-371B5674EC74}"/>
              </a:ext>
            </a:extLst>
          </p:cNvPr>
          <p:cNvSpPr/>
          <p:nvPr/>
        </p:nvSpPr>
        <p:spPr>
          <a:xfrm>
            <a:off x="170311" y="3827721"/>
            <a:ext cx="2381693" cy="2115879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broad subjects on the left hand menu to narrow by discipline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6870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8AE6-336C-ECDF-683E-4F0F88F1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18" y="186996"/>
            <a:ext cx="9922764" cy="894672"/>
          </a:xfrm>
        </p:spPr>
        <p:txBody>
          <a:bodyPr/>
          <a:lstStyle/>
          <a:p>
            <a:r>
              <a:rPr lang="en-US" dirty="0" err="1"/>
              <a:t>HeinOnline</a:t>
            </a:r>
            <a:r>
              <a:rPr lang="en-US" dirty="0"/>
              <a:t> Law Journal Library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162FAE-5D46-3D9D-9192-8B116028D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36" y="2545325"/>
            <a:ext cx="4209815" cy="3802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B8CFC5-1579-0C5B-FBBB-F89CAE136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125" y="2457382"/>
            <a:ext cx="4209815" cy="3978451"/>
          </a:xfrm>
          <a:prstGeom prst="rect">
            <a:avLst/>
          </a:prstGeom>
        </p:spPr>
      </p:pic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CE6563E2-AE7F-435A-8FA2-2AA275A7CA09}"/>
              </a:ext>
            </a:extLst>
          </p:cNvPr>
          <p:cNvSpPr/>
          <p:nvPr/>
        </p:nvSpPr>
        <p:spPr>
          <a:xfrm>
            <a:off x="360947" y="3290707"/>
            <a:ext cx="1764632" cy="2877046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the  limits on the left hand menu to selection section type: Article and to apply subject to your search</a:t>
            </a:r>
            <a:endParaRPr lang="en-CA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4E577-672B-5244-746A-991378FFB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6371"/>
            <a:ext cx="12192000" cy="12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46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2D9F0-2885-41D7-BA78-FA4AB2E9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276977"/>
            <a:ext cx="11058525" cy="4924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487BD1-9CFC-FA4E-9D01-C1AA93AAA7BE}"/>
              </a:ext>
            </a:extLst>
          </p:cNvPr>
          <p:cNvSpPr txBox="1"/>
          <p:nvPr/>
        </p:nvSpPr>
        <p:spPr>
          <a:xfrm>
            <a:off x="1208421" y="5506946"/>
            <a:ext cx="9617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3"/>
              </a:rPr>
              <a:t>Michelle.Lake@Concordia.ca</a:t>
            </a:r>
            <a:r>
              <a:rPr lang="en-US" sz="4800" dirty="0"/>
              <a:t>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1772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B4EBAC-B44F-423A-931A-6B16A3EDC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37389"/>
            <a:ext cx="9247560" cy="6840185"/>
          </a:xfrm>
          <a:prstGeom prst="rect">
            <a:avLst/>
          </a:prstGeom>
        </p:spPr>
      </p:pic>
      <p:sp>
        <p:nvSpPr>
          <p:cNvPr id="5" name="Right Arrow Callout 5">
            <a:extLst>
              <a:ext uri="{FF2B5EF4-FFF2-40B4-BE49-F238E27FC236}">
                <a16:creationId xmlns:a16="http://schemas.microsoft.com/office/drawing/2014/main" id="{A0AAE68A-F925-40C5-8753-0103B86E404A}"/>
              </a:ext>
            </a:extLst>
          </p:cNvPr>
          <p:cNvSpPr/>
          <p:nvPr/>
        </p:nvSpPr>
        <p:spPr>
          <a:xfrm>
            <a:off x="101284" y="2605980"/>
            <a:ext cx="2262088" cy="2642461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Use the Sofia Discovery tool to find print books, </a:t>
            </a:r>
            <a:r>
              <a:rPr lang="en-US" sz="1600" dirty="0" err="1"/>
              <a:t>ebooks</a:t>
            </a:r>
            <a:r>
              <a:rPr lang="en-US" sz="1600" dirty="0"/>
              <a:t>, and journal articles from the library.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9550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0E8B-9E54-4BE8-B117-45565977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dirty="0"/>
              <a:t>How can I find out if the library has access to an item I’m looking for?</a:t>
            </a:r>
          </a:p>
        </p:txBody>
      </p:sp>
    </p:spTree>
    <p:extLst>
      <p:ext uri="{BB962C8B-B14F-4D97-AF65-F5344CB8AC3E}">
        <p14:creationId xmlns:p14="http://schemas.microsoft.com/office/powerpoint/2010/main" val="265912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40FE-520A-F11F-C25C-D27DF700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372490"/>
            <a:ext cx="9922764" cy="1294228"/>
          </a:xfrm>
        </p:spPr>
        <p:txBody>
          <a:bodyPr>
            <a:normAutofit fontScale="90000"/>
          </a:bodyPr>
          <a:lstStyle/>
          <a:p>
            <a:r>
              <a:rPr lang="en-US" dirty="0"/>
              <a:t>Robinson, Frances. “The Alabama Paradox.” </a:t>
            </a:r>
            <a:r>
              <a:rPr lang="en-US" i="1" dirty="0"/>
              <a:t>Teaching Mathematics and Its Applications</a:t>
            </a:r>
            <a:r>
              <a:rPr lang="en-US" dirty="0"/>
              <a:t>, vol. 1, no. 2, 1982, pp. 69-72.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084FFB-F258-1319-4800-E9A95E628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438" y="3074896"/>
            <a:ext cx="9923462" cy="2722284"/>
          </a:xfrm>
        </p:spPr>
      </p:pic>
    </p:spTree>
    <p:extLst>
      <p:ext uri="{BB962C8B-B14F-4D97-AF65-F5344CB8AC3E}">
        <p14:creationId xmlns:p14="http://schemas.microsoft.com/office/powerpoint/2010/main" val="41250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75BA25-CE80-B017-465B-9458990C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24"/>
            <a:ext cx="12192000" cy="5963552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04ACE0E8-3DE7-6785-1ECA-153F3A150E0D}"/>
              </a:ext>
            </a:extLst>
          </p:cNvPr>
          <p:cNvSpPr/>
          <p:nvPr/>
        </p:nvSpPr>
        <p:spPr>
          <a:xfrm>
            <a:off x="3814916" y="4719484"/>
            <a:ext cx="599768" cy="62926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9D944-DFB1-68A3-5FEB-1A829D8ED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991" y="0"/>
            <a:ext cx="5416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1BAA-BCB3-6E9C-8058-5F94A147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376371"/>
            <a:ext cx="9922764" cy="1294228"/>
          </a:xfrm>
        </p:spPr>
        <p:txBody>
          <a:bodyPr>
            <a:noAutofit/>
          </a:bodyPr>
          <a:lstStyle/>
          <a:p>
            <a:r>
              <a:rPr lang="en-US" sz="3600" dirty="0" err="1"/>
              <a:t>Krook</a:t>
            </a:r>
            <a:r>
              <a:rPr lang="en-US" sz="3600" dirty="0"/>
              <a:t>, Mona Lena, ‘Electoral Systems and Women’s representation’, in Erik S. Herron, Robert J. </a:t>
            </a:r>
            <a:r>
              <a:rPr lang="en-US" sz="3600" dirty="0" err="1"/>
              <a:t>Pekkanen</a:t>
            </a:r>
            <a:r>
              <a:rPr lang="en-US" sz="3600" dirty="0"/>
              <a:t>, and Matthew Shugart (eds), </a:t>
            </a:r>
            <a:r>
              <a:rPr lang="en-US" sz="3600" i="1" dirty="0"/>
              <a:t>The Oxford Handbook of Electoral Systems</a:t>
            </a:r>
            <a:r>
              <a:rPr lang="en-US" sz="3600" dirty="0"/>
              <a:t>, Oxford Handbooks (2018).</a:t>
            </a:r>
            <a:endParaRPr lang="en-CA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CD2640-B3EB-7E0B-B5B7-2519B5704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630" y="3064592"/>
            <a:ext cx="9629775" cy="3057525"/>
          </a:xfrm>
        </p:spPr>
      </p:pic>
    </p:spTree>
    <p:extLst>
      <p:ext uri="{BB962C8B-B14F-4D97-AF65-F5344CB8AC3E}">
        <p14:creationId xmlns:p14="http://schemas.microsoft.com/office/powerpoint/2010/main" val="940885217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1352</Words>
  <Application>Microsoft Office PowerPoint</Application>
  <PresentationFormat>Widescreen</PresentationFormat>
  <Paragraphs>130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Helvetica Neue</vt:lpstr>
      <vt:lpstr>Aptos</vt:lpstr>
      <vt:lpstr>Arial</vt:lpstr>
      <vt:lpstr>Neue Haas Grotesk Text Pro</vt:lpstr>
      <vt:lpstr>BjornVTI</vt:lpstr>
      <vt:lpstr>POLI 405: Comparative Electoral Systems Library Workshop</vt:lpstr>
      <vt:lpstr>Who am I?</vt:lpstr>
      <vt:lpstr>The Librar(ies)</vt:lpstr>
      <vt:lpstr>Library Services</vt:lpstr>
      <vt:lpstr>PowerPoint Presentation</vt:lpstr>
      <vt:lpstr>How can I find out if the library has access to an item I’m looking for?</vt:lpstr>
      <vt:lpstr>Robinson, Frances. “The Alabama Paradox.” Teaching Mathematics and Its Applications, vol. 1, no. 2, 1982, pp. 69-72.</vt:lpstr>
      <vt:lpstr>PowerPoint Presentation</vt:lpstr>
      <vt:lpstr>Krook, Mona Lena, ‘Electoral Systems and Women’s representation’, in Erik S. Herron, Robert J. Pekkanen, and Matthew Shugart (eds), The Oxford Handbook of Electoral Systems, Oxford Handbooks (2018).</vt:lpstr>
      <vt:lpstr>PowerPoint Presentation</vt:lpstr>
      <vt:lpstr>Grossman, E., &amp; Guinaudeau, I. (2021). Do elections (still) matter?: mandates, institutions, and policy in Western Europe. New York: Oxford University Press.</vt:lpstr>
      <vt:lpstr>PowerPoint Presentation</vt:lpstr>
      <vt:lpstr>Background Information</vt:lpstr>
      <vt:lpstr>Case study research paper (3500 to 4000 words) that discusses either the origin or the political consequences of the electoral system in a contemporary democracy of their choice.</vt:lpstr>
      <vt:lpstr>PowerPoint Presentation</vt:lpstr>
      <vt:lpstr>EIU Viewpoint: Country - Politics</vt:lpstr>
      <vt:lpstr>PowerPoint Presentation</vt:lpstr>
      <vt:lpstr>Search strategies </vt:lpstr>
      <vt:lpstr>How do we combine search words for the best possible results?</vt:lpstr>
      <vt:lpstr>How do we combine search words for the best possible results?</vt:lpstr>
      <vt:lpstr>Avoid Searching with linking words</vt:lpstr>
      <vt:lpstr>Searching in Sofia</vt:lpstr>
      <vt:lpstr>What will I find in Sofia?</vt:lpstr>
      <vt:lpstr>Why books? </vt:lpstr>
      <vt:lpstr>Why books?</vt:lpstr>
      <vt:lpstr>Library of Congress Classification &amp; Call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Searching for journal articles</vt:lpstr>
      <vt:lpstr>PowerPoint Presentation</vt:lpstr>
      <vt:lpstr>PowerPoint Presentation</vt:lpstr>
      <vt:lpstr>Using subjects to limit search results</vt:lpstr>
      <vt:lpstr>PowerPoint Presentation</vt:lpstr>
      <vt:lpstr>How do I know the article is scholarly?</vt:lpstr>
      <vt:lpstr>What is peer review?   What are peer reviewed, scholarly articles?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HeinOnline Law Journal Library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Lake</dc:creator>
  <cp:lastModifiedBy>Michelle Lake</cp:lastModifiedBy>
  <cp:revision>7</cp:revision>
  <dcterms:created xsi:type="dcterms:W3CDTF">2025-02-05T15:42:45Z</dcterms:created>
  <dcterms:modified xsi:type="dcterms:W3CDTF">2025-02-10T16:08:24Z</dcterms:modified>
</cp:coreProperties>
</file>