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69" r:id="rId4"/>
    <p:sldId id="259" r:id="rId5"/>
    <p:sldId id="572" r:id="rId6"/>
    <p:sldId id="570" r:id="rId7"/>
    <p:sldId id="560" r:id="rId8"/>
    <p:sldId id="550" r:id="rId9"/>
    <p:sldId id="552" r:id="rId10"/>
    <p:sldId id="273" r:id="rId11"/>
    <p:sldId id="577" r:id="rId12"/>
    <p:sldId id="573" r:id="rId13"/>
    <p:sldId id="571" r:id="rId14"/>
    <p:sldId id="574" r:id="rId15"/>
    <p:sldId id="575" r:id="rId16"/>
    <p:sldId id="576" r:id="rId17"/>
    <p:sldId id="578" r:id="rId18"/>
    <p:sldId id="580" r:id="rId19"/>
    <p:sldId id="581" r:id="rId20"/>
    <p:sldId id="582" r:id="rId21"/>
    <p:sldId id="583" r:id="rId22"/>
    <p:sldId id="584" r:id="rId23"/>
    <p:sldId id="585" r:id="rId24"/>
    <p:sldId id="587" r:id="rId25"/>
    <p:sldId id="5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2400" dirty="0"/>
            <a:t>environment AND justice</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morality OR ethics</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endParaRPr lang="en-CA" sz="2400" dirty="0"/>
        </a:p>
        <a:p>
          <a:r>
            <a:rPr lang="en-CA" sz="2400" dirty="0"/>
            <a:t>“political philosophy”</a:t>
          </a:r>
        </a:p>
        <a:p>
          <a:r>
            <a:rPr lang="en-CA" sz="2400" dirty="0"/>
            <a:t>“cultural pluralism”</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a:t>democra*</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t>OR: allow you to insert synonyms or alternative terms and increases your results</a:t>
          </a:r>
          <a:endParaRPr lang="en-US" sz="29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environment AND justice</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morality OR ethics</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“quotation marks”: </a:t>
          </a:r>
          <a:r>
            <a:rPr lang="en-US" sz="23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 when you add an </a:t>
          </a:r>
          <a:r>
            <a:rPr lang="en-CA" sz="2300" b="0" i="0" kern="1200" dirty="0"/>
            <a:t>asterisk </a:t>
          </a:r>
          <a:r>
            <a:rPr lang="en-US" sz="23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CA" sz="2400" kern="1200" dirty="0"/>
        </a:p>
        <a:p>
          <a:pPr marL="0" lvl="0" indent="0" algn="ctr" defTabSz="1066800">
            <a:lnSpc>
              <a:spcPct val="90000"/>
            </a:lnSpc>
            <a:spcBef>
              <a:spcPct val="0"/>
            </a:spcBef>
            <a:spcAft>
              <a:spcPct val="35000"/>
            </a:spcAft>
            <a:buNone/>
          </a:pPr>
          <a:r>
            <a:rPr lang="en-CA" sz="2400" kern="1200" dirty="0"/>
            <a:t>“political philosophy”</a:t>
          </a:r>
        </a:p>
        <a:p>
          <a:pPr marL="0" lvl="0" indent="0" algn="ctr" defTabSz="1066800">
            <a:lnSpc>
              <a:spcPct val="90000"/>
            </a:lnSpc>
            <a:spcBef>
              <a:spcPct val="0"/>
            </a:spcBef>
            <a:spcAft>
              <a:spcPct val="35000"/>
            </a:spcAft>
            <a:buNone/>
          </a:pPr>
          <a:r>
            <a:rPr lang="en-CA" sz="2400" kern="1200" dirty="0"/>
            <a:t>“cultural pluralism”</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democra*</a:t>
          </a:r>
        </a:p>
        <a:p>
          <a:pPr marL="0" lvl="0" indent="0" algn="ctr" defTabSz="1022350">
            <a:lnSpc>
              <a:spcPct val="90000"/>
            </a:lnSpc>
            <a:spcBef>
              <a:spcPct val="0"/>
            </a:spcBef>
            <a:spcAft>
              <a:spcPct val="35000"/>
            </a:spcAft>
            <a:buNone/>
          </a:pPr>
          <a:r>
            <a:rPr lang="en-US" sz="23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1AF2-5109-42ED-BE32-B6AE75DE35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C915AC5-2E9D-4D38-8F54-67A4E7735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5796F1-E77F-459D-9624-45AEB2E53184}"/>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5" name="Footer Placeholder 4">
            <a:extLst>
              <a:ext uri="{FF2B5EF4-FFF2-40B4-BE49-F238E27FC236}">
                <a16:creationId xmlns:a16="http://schemas.microsoft.com/office/drawing/2014/main" id="{965648BF-9274-41A5-A7D8-0886E9541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13667C-EFA6-42BC-AFB1-BEB8F7F5FC61}"/>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24893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94ED-0E68-40A3-BAF4-DAC92BE9345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1129C39-F924-4087-999D-D3A086AFBB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2F5993-3AAE-49BC-84B9-1EB9536E7AEC}"/>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5" name="Footer Placeholder 4">
            <a:extLst>
              <a:ext uri="{FF2B5EF4-FFF2-40B4-BE49-F238E27FC236}">
                <a16:creationId xmlns:a16="http://schemas.microsoft.com/office/drawing/2014/main" id="{D377FC49-3CC2-47DD-AF6D-2E276F9158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F5B6B5-CCD6-4357-8927-69712C9B8BD9}"/>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63054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18F24-6B14-49BA-B487-DBEAAF9A37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51B7BE2-E4CA-4332-8464-8ADBA7B77E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D10DC3-9C51-4DA1-9658-8D44C2DAF202}"/>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5" name="Footer Placeholder 4">
            <a:extLst>
              <a:ext uri="{FF2B5EF4-FFF2-40B4-BE49-F238E27FC236}">
                <a16:creationId xmlns:a16="http://schemas.microsoft.com/office/drawing/2014/main" id="{3E224B55-5E15-487E-AD88-9222979660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CF11F1-7E34-46B5-B85A-FEAAC730AF0A}"/>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66731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8EB3-877A-443D-AD5F-16F29C5931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5A4966-8AAF-41AC-B9C7-418A93B8C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3B0795-79F7-4E14-9FD1-28914B1F14F6}"/>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5" name="Footer Placeholder 4">
            <a:extLst>
              <a:ext uri="{FF2B5EF4-FFF2-40B4-BE49-F238E27FC236}">
                <a16:creationId xmlns:a16="http://schemas.microsoft.com/office/drawing/2014/main" id="{7609239A-8AD2-429C-9128-365A29C9F3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93B98-1777-4069-85B9-168D61D4111A}"/>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69522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F04F-16AF-47CC-AC2D-7BEF2DEDF9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FBD35D-B84F-4E82-8444-87BCCEA23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805A86-776A-4375-9041-D9145C2E9590}"/>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5" name="Footer Placeholder 4">
            <a:extLst>
              <a:ext uri="{FF2B5EF4-FFF2-40B4-BE49-F238E27FC236}">
                <a16:creationId xmlns:a16="http://schemas.microsoft.com/office/drawing/2014/main" id="{8D50F070-B1A2-492F-9C90-E5D4DA28E1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B6C0F-DB77-4533-A86B-F523238FE0B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58045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6F09-2945-4D04-A341-28B2B59A8E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B3A3C5-5819-41CA-89FB-6747D565B5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B2518BB-DA3D-43C5-A13E-925697E25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A850856-085D-4AE5-A06E-437C5394154C}"/>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6" name="Footer Placeholder 5">
            <a:extLst>
              <a:ext uri="{FF2B5EF4-FFF2-40B4-BE49-F238E27FC236}">
                <a16:creationId xmlns:a16="http://schemas.microsoft.com/office/drawing/2014/main" id="{6412DC0C-9EA6-4EC4-BC2E-1F433C5153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74B139-8E5E-4500-9514-6163161AB467}"/>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66687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B710-FC56-404C-9614-06E200B28D5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89393E7-1634-4B74-ACDF-7DF30520B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66ADB-2169-42BD-819F-9FCAB6ADAD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51BAD8A-4524-446C-B544-D8960048C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290EA-079D-4807-90E4-D2FAF598C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290CF45-2EBB-45FC-A43E-8F35E43423BC}"/>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8" name="Footer Placeholder 7">
            <a:extLst>
              <a:ext uri="{FF2B5EF4-FFF2-40B4-BE49-F238E27FC236}">
                <a16:creationId xmlns:a16="http://schemas.microsoft.com/office/drawing/2014/main" id="{E0299E6A-5475-4573-9818-E9BAC67E60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B5A4A6-EC39-4EE0-88D0-16B7258A9D11}"/>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07475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D7B5-C3A0-47DC-BCB7-9A36AD33628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BF5371-B427-4B2F-AAB3-BB1979AFFF7C}"/>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4" name="Footer Placeholder 3">
            <a:extLst>
              <a:ext uri="{FF2B5EF4-FFF2-40B4-BE49-F238E27FC236}">
                <a16:creationId xmlns:a16="http://schemas.microsoft.com/office/drawing/2014/main" id="{CFA66849-B65D-4F5C-AF05-860065C724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0DC955-8940-43D8-A826-035C5A454BF0}"/>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42905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FDA27-8A4C-4673-ACC6-774829322303}"/>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3" name="Footer Placeholder 2">
            <a:extLst>
              <a:ext uri="{FF2B5EF4-FFF2-40B4-BE49-F238E27FC236}">
                <a16:creationId xmlns:a16="http://schemas.microsoft.com/office/drawing/2014/main" id="{D90E6079-5EC9-462B-A29C-4397741380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96EC1B-9911-43A0-AFBB-EAD82204E750}"/>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88269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DBE4-76C9-4135-93FC-6948E671C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8689B7C-C67A-4275-B07A-DF6E1823A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9AE7336-3A50-451C-B974-254C698D6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2818B-16C6-4F25-A692-F86BB108C16B}"/>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6" name="Footer Placeholder 5">
            <a:extLst>
              <a:ext uri="{FF2B5EF4-FFF2-40B4-BE49-F238E27FC236}">
                <a16:creationId xmlns:a16="http://schemas.microsoft.com/office/drawing/2014/main" id="{D51DBB19-4E57-4BDE-A45D-1A30935D27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D8576B-7737-4592-92D2-A1D1485865AB}"/>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65599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A4A8-D31C-47BA-BFB5-4B868371D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B99F4AE-FB08-4F14-9949-EFF96EF80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79130D74-84DF-48E4-9733-B154D6206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34589-2763-4092-A4BE-D8EB1692EEF9}"/>
              </a:ext>
            </a:extLst>
          </p:cNvPr>
          <p:cNvSpPr>
            <a:spLocks noGrp="1"/>
          </p:cNvSpPr>
          <p:nvPr>
            <p:ph type="dt" sz="half" idx="10"/>
          </p:nvPr>
        </p:nvSpPr>
        <p:spPr/>
        <p:txBody>
          <a:bodyPr/>
          <a:lstStyle/>
          <a:p>
            <a:fld id="{76969C88-B244-455D-A017-012B25B1ACDD}" type="datetimeFigureOut">
              <a:rPr lang="en-US" smtClean="0"/>
              <a:t>1/25/2023</a:t>
            </a:fld>
            <a:endParaRPr lang="en-US" dirty="0"/>
          </a:p>
        </p:txBody>
      </p:sp>
      <p:sp>
        <p:nvSpPr>
          <p:cNvPr id="6" name="Footer Placeholder 5">
            <a:extLst>
              <a:ext uri="{FF2B5EF4-FFF2-40B4-BE49-F238E27FC236}">
                <a16:creationId xmlns:a16="http://schemas.microsoft.com/office/drawing/2014/main" id="{7EB707AE-7049-46CB-9983-51D5BF1C9A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9D24F5-C983-44DA-932E-495689CA2E70}"/>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1691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A7C41-8240-4657-87C3-2196A25A9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C96E22-8CC3-45F3-BF36-E1CBD42CC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15B3EF-8148-4F07-A4F4-1FB4E3102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1/25/2023</a:t>
            </a:fld>
            <a:endParaRPr lang="en-US" dirty="0"/>
          </a:p>
        </p:txBody>
      </p:sp>
      <p:sp>
        <p:nvSpPr>
          <p:cNvPr id="5" name="Footer Placeholder 4">
            <a:extLst>
              <a:ext uri="{FF2B5EF4-FFF2-40B4-BE49-F238E27FC236}">
                <a16:creationId xmlns:a16="http://schemas.microsoft.com/office/drawing/2014/main" id="{1BFF50BA-F8E0-431A-8154-37A9A3CA6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801DED-F3DB-4D78-BD1E-552E095B5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8452500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ncordiauniversity.on.worldcat.org/search?queryString=environment*%20AND%20ecology%20AND%20%22political%20philosophy%22&amp;databaseLis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oncordiauniversity.on.worldcat.org/search?queryString=su%3A%20Environmentalism%20Philosophy&amp;databaseList=&amp;clusterResults=true&amp;groupVariantRecords=fals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C10A-ED2C-4839-9A13-C1EB7D4CE38B}"/>
              </a:ext>
            </a:extLst>
          </p:cNvPr>
          <p:cNvSpPr>
            <a:spLocks noGrp="1"/>
          </p:cNvSpPr>
          <p:nvPr>
            <p:ph type="ctrTitle"/>
          </p:nvPr>
        </p:nvSpPr>
        <p:spPr>
          <a:xfrm>
            <a:off x="7464614" y="1783959"/>
            <a:ext cx="4087306" cy="2889114"/>
          </a:xfrm>
        </p:spPr>
        <p:txBody>
          <a:bodyPr anchor="b">
            <a:normAutofit/>
          </a:bodyPr>
          <a:lstStyle/>
          <a:p>
            <a:pPr algn="l"/>
            <a:r>
              <a:rPr lang="en-US" sz="5400" dirty="0"/>
              <a:t>POLI 345/4 B: Library Workshop</a:t>
            </a:r>
            <a:endParaRPr lang="en-CA" sz="5400" dirty="0"/>
          </a:p>
        </p:txBody>
      </p:sp>
      <p:sp>
        <p:nvSpPr>
          <p:cNvPr id="3" name="Subtitle 2">
            <a:extLst>
              <a:ext uri="{FF2B5EF4-FFF2-40B4-BE49-F238E27FC236}">
                <a16:creationId xmlns:a16="http://schemas.microsoft.com/office/drawing/2014/main" id="{3DA72AC2-EA22-46C4-9BB9-98A43E2E6C3F}"/>
              </a:ext>
            </a:extLst>
          </p:cNvPr>
          <p:cNvSpPr>
            <a:spLocks noGrp="1"/>
          </p:cNvSpPr>
          <p:nvPr>
            <p:ph type="subTitle" idx="1"/>
          </p:nvPr>
        </p:nvSpPr>
        <p:spPr>
          <a:xfrm>
            <a:off x="7464612" y="4750893"/>
            <a:ext cx="4087305" cy="1147863"/>
          </a:xfrm>
        </p:spPr>
        <p:txBody>
          <a:bodyPr anchor="t">
            <a:normAutofit/>
          </a:bodyPr>
          <a:lstStyle/>
          <a:p>
            <a:pPr algn="l"/>
            <a:r>
              <a:rPr lang="en-US" sz="1400" dirty="0"/>
              <a:t>Michelle Lake</a:t>
            </a:r>
          </a:p>
          <a:p>
            <a:pPr algn="l"/>
            <a:r>
              <a:rPr lang="en-US" sz="1400" dirty="0"/>
              <a:t>Political Science, SCPA, First Peoples Studies and Government Publications Librarian</a:t>
            </a:r>
          </a:p>
          <a:p>
            <a:pPr algn="l"/>
            <a:r>
              <a:rPr lang="en-US" sz="1400" dirty="0"/>
              <a:t>Michelle.Lake@Concordia.ca</a:t>
            </a:r>
            <a:endParaRPr lang="en-CA" sz="1400" dirty="0"/>
          </a:p>
        </p:txBody>
      </p:sp>
      <p:sp>
        <p:nvSpPr>
          <p:cNvPr id="6"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bstract blurred public library with bookshelves">
            <a:extLst>
              <a:ext uri="{FF2B5EF4-FFF2-40B4-BE49-F238E27FC236}">
                <a16:creationId xmlns:a16="http://schemas.microsoft.com/office/drawing/2014/main" id="{81537F9D-1016-361C-32D2-AB52FAFB5B8A}"/>
              </a:ext>
            </a:extLst>
          </p:cNvPr>
          <p:cNvPicPr>
            <a:picLocks noChangeAspect="1"/>
          </p:cNvPicPr>
          <p:nvPr/>
        </p:nvPicPr>
        <p:blipFill rotWithShape="1">
          <a:blip r:embed="rId2"/>
          <a:srcRect l="4625" r="2696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633464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91" y="290264"/>
            <a:ext cx="10175631" cy="990600"/>
          </a:xfrm>
        </p:spPr>
        <p:txBody>
          <a:bodyPr rtlCol="0">
            <a:normAutofit/>
          </a:bodyPr>
          <a:lstStyle/>
          <a:p>
            <a:pPr algn="ctr">
              <a:defRPr/>
            </a:pPr>
            <a:r>
              <a:rPr lang="en-US" sz="4000" dirty="0"/>
              <a:t>Avoid Searching with Linking words</a:t>
            </a:r>
            <a:endParaRPr lang="en-CA" sz="4000" dirty="0"/>
          </a:p>
        </p:txBody>
      </p:sp>
      <p:sp>
        <p:nvSpPr>
          <p:cNvPr id="16387" name="Content Placeholder 2"/>
          <p:cNvSpPr>
            <a:spLocks noGrp="1"/>
          </p:cNvSpPr>
          <p:nvPr>
            <p:ph idx="1"/>
          </p:nvPr>
        </p:nvSpPr>
        <p:spPr>
          <a:xfrm>
            <a:off x="1218584" y="1561847"/>
            <a:ext cx="6495766" cy="4910855"/>
          </a:xfrm>
        </p:spPr>
        <p:txBody>
          <a:bodyPr>
            <a:noAutofit/>
          </a:bodyPr>
          <a:lstStyle/>
          <a:p>
            <a:pPr>
              <a:buFont typeface="Arial" panose="020B0604020202020204" pitchFamily="34" charset="0"/>
              <a:buChar char="•"/>
            </a:pPr>
            <a:r>
              <a:rPr lang="en-US" altLang="en-US" sz="2000" dirty="0">
                <a:solidFill>
                  <a:schemeClr val="tx1"/>
                </a:solidFill>
              </a:rPr>
              <a:t>Effects  </a:t>
            </a:r>
          </a:p>
          <a:p>
            <a:pPr>
              <a:buFont typeface="Arial" panose="020B0604020202020204" pitchFamily="34" charset="0"/>
              <a:buChar char="•"/>
            </a:pPr>
            <a:r>
              <a:rPr lang="en-US" altLang="en-US" sz="2000" dirty="0">
                <a:solidFill>
                  <a:schemeClr val="tx1"/>
                </a:solidFill>
              </a:rPr>
              <a:t>Impact </a:t>
            </a:r>
          </a:p>
          <a:p>
            <a:pPr>
              <a:buFont typeface="Arial" panose="020B0604020202020204" pitchFamily="34" charset="0"/>
              <a:buChar char="•"/>
            </a:pPr>
            <a:r>
              <a:rPr lang="en-US" altLang="en-US" sz="2000" dirty="0">
                <a:solidFill>
                  <a:schemeClr val="tx1"/>
                </a:solidFill>
              </a:rPr>
              <a:t>Consequences  </a:t>
            </a:r>
          </a:p>
          <a:p>
            <a:pPr>
              <a:buFont typeface="Arial" panose="020B0604020202020204" pitchFamily="34" charset="0"/>
              <a:buChar char="•"/>
            </a:pPr>
            <a:r>
              <a:rPr lang="en-US" altLang="en-US" sz="2000" dirty="0">
                <a:solidFill>
                  <a:schemeClr val="tx1"/>
                </a:solidFill>
              </a:rPr>
              <a:t>Influence </a:t>
            </a:r>
          </a:p>
          <a:p>
            <a:pPr>
              <a:buFont typeface="Arial" panose="020B0604020202020204" pitchFamily="34" charset="0"/>
              <a:buChar char="•"/>
            </a:pPr>
            <a:r>
              <a:rPr lang="en-US" altLang="en-US" sz="2000" dirty="0">
                <a:solidFill>
                  <a:schemeClr val="tx1"/>
                </a:solidFill>
              </a:rPr>
              <a:t>Results</a:t>
            </a:r>
          </a:p>
          <a:p>
            <a:pPr>
              <a:buFont typeface="Arial" panose="020B0604020202020204" pitchFamily="34" charset="0"/>
              <a:buChar char="•"/>
            </a:pPr>
            <a:r>
              <a:rPr lang="en-US" altLang="en-US" sz="2000" dirty="0">
                <a:solidFill>
                  <a:schemeClr val="tx1"/>
                </a:solidFill>
              </a:rPr>
              <a:t>Importance </a:t>
            </a:r>
          </a:p>
          <a:p>
            <a:pPr>
              <a:buFont typeface="Arial" panose="020B0604020202020204" pitchFamily="34" charset="0"/>
              <a:buChar char="•"/>
            </a:pPr>
            <a:r>
              <a:rPr lang="en-US" altLang="en-US" sz="2000" dirty="0">
                <a:solidFill>
                  <a:schemeClr val="tx1"/>
                </a:solidFill>
              </a:rPr>
              <a:t>Significance</a:t>
            </a:r>
          </a:p>
          <a:p>
            <a:pPr>
              <a:buFont typeface="Arial" panose="020B0604020202020204" pitchFamily="34" charset="0"/>
              <a:buChar char="•"/>
            </a:pPr>
            <a:r>
              <a:rPr lang="en-US" altLang="en-US" sz="2000" dirty="0">
                <a:solidFill>
                  <a:schemeClr val="tx1"/>
                </a:solidFill>
              </a:rPr>
              <a:t>Response</a:t>
            </a:r>
          </a:p>
          <a:p>
            <a:pPr>
              <a:buFont typeface="Arial" panose="020B0604020202020204" pitchFamily="34" charset="0"/>
              <a:buChar char="•"/>
            </a:pPr>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185730" y="1457581"/>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6835304" y="3881067"/>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816CEE-1B50-4192-89A9-D796594DBB34}"/>
              </a:ext>
            </a:extLst>
          </p:cNvPr>
          <p:cNvPicPr>
            <a:picLocks noChangeAspect="1"/>
          </p:cNvPicPr>
          <p:nvPr/>
        </p:nvPicPr>
        <p:blipFill>
          <a:blip r:embed="rId2"/>
          <a:stretch>
            <a:fillRect/>
          </a:stretch>
        </p:blipFill>
        <p:spPr>
          <a:xfrm>
            <a:off x="1890458" y="0"/>
            <a:ext cx="8411084" cy="6858000"/>
          </a:xfrm>
          <a:prstGeom prst="rect">
            <a:avLst/>
          </a:prstGeom>
        </p:spPr>
      </p:pic>
      <p:sp>
        <p:nvSpPr>
          <p:cNvPr id="7" name="Arrow: Right 6">
            <a:extLst>
              <a:ext uri="{FF2B5EF4-FFF2-40B4-BE49-F238E27FC236}">
                <a16:creationId xmlns:a16="http://schemas.microsoft.com/office/drawing/2014/main" id="{F2D2B57E-E9B0-4A9F-A508-79D2D3A3E5EE}"/>
              </a:ext>
            </a:extLst>
          </p:cNvPr>
          <p:cNvSpPr/>
          <p:nvPr/>
        </p:nvSpPr>
        <p:spPr>
          <a:xfrm>
            <a:off x="1092866" y="3672639"/>
            <a:ext cx="942975" cy="571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Arrow: Right 9">
            <a:extLst>
              <a:ext uri="{FF2B5EF4-FFF2-40B4-BE49-F238E27FC236}">
                <a16:creationId xmlns:a16="http://schemas.microsoft.com/office/drawing/2014/main" id="{6BBA32E1-B705-484D-8643-B352307ECCF0}"/>
              </a:ext>
            </a:extLst>
          </p:cNvPr>
          <p:cNvSpPr/>
          <p:nvPr/>
        </p:nvSpPr>
        <p:spPr>
          <a:xfrm>
            <a:off x="1092867" y="4962525"/>
            <a:ext cx="942975" cy="5715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0217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EC7AA-3B03-4020-8EBA-E0E8F17716B4}"/>
              </a:ext>
            </a:extLst>
          </p:cNvPr>
          <p:cNvPicPr>
            <a:picLocks noChangeAspect="1"/>
          </p:cNvPicPr>
          <p:nvPr/>
        </p:nvPicPr>
        <p:blipFill>
          <a:blip r:embed="rId2"/>
          <a:stretch>
            <a:fillRect/>
          </a:stretch>
        </p:blipFill>
        <p:spPr>
          <a:xfrm>
            <a:off x="0" y="195262"/>
            <a:ext cx="9353550" cy="2695575"/>
          </a:xfrm>
          <a:prstGeom prst="rect">
            <a:avLst/>
          </a:prstGeom>
        </p:spPr>
      </p:pic>
      <p:pic>
        <p:nvPicPr>
          <p:cNvPr id="5" name="Picture 4">
            <a:extLst>
              <a:ext uri="{FF2B5EF4-FFF2-40B4-BE49-F238E27FC236}">
                <a16:creationId xmlns:a16="http://schemas.microsoft.com/office/drawing/2014/main" id="{12AA454B-34D8-4EFA-B99B-A9B13F699EBA}"/>
              </a:ext>
            </a:extLst>
          </p:cNvPr>
          <p:cNvPicPr>
            <a:picLocks noChangeAspect="1"/>
          </p:cNvPicPr>
          <p:nvPr/>
        </p:nvPicPr>
        <p:blipFill>
          <a:blip r:embed="rId3"/>
          <a:stretch>
            <a:fillRect/>
          </a:stretch>
        </p:blipFill>
        <p:spPr>
          <a:xfrm>
            <a:off x="1266825" y="3366819"/>
            <a:ext cx="2171700" cy="27527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74135EB-5125-4A38-933B-7B287BABE3B3}"/>
              </a:ext>
            </a:extLst>
          </p:cNvPr>
          <p:cNvPicPr>
            <a:picLocks noChangeAspect="1"/>
          </p:cNvPicPr>
          <p:nvPr/>
        </p:nvPicPr>
        <p:blipFill>
          <a:blip r:embed="rId4"/>
          <a:stretch>
            <a:fillRect/>
          </a:stretch>
        </p:blipFill>
        <p:spPr>
          <a:xfrm>
            <a:off x="4333874" y="3366819"/>
            <a:ext cx="2171699" cy="262836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CFC6087-01E8-4C59-99A3-6748607B0260}"/>
              </a:ext>
            </a:extLst>
          </p:cNvPr>
          <p:cNvPicPr>
            <a:picLocks noChangeAspect="1"/>
          </p:cNvPicPr>
          <p:nvPr/>
        </p:nvPicPr>
        <p:blipFill>
          <a:blip r:embed="rId5"/>
          <a:stretch>
            <a:fillRect/>
          </a:stretch>
        </p:blipFill>
        <p:spPr>
          <a:xfrm>
            <a:off x="7596188" y="2890837"/>
            <a:ext cx="4338136" cy="3857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447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A863F7-8B56-448D-B741-A753D2B8EC9D}"/>
              </a:ext>
            </a:extLst>
          </p:cNvPr>
          <p:cNvPicPr>
            <a:picLocks noChangeAspect="1"/>
          </p:cNvPicPr>
          <p:nvPr/>
        </p:nvPicPr>
        <p:blipFill>
          <a:blip r:embed="rId2"/>
          <a:stretch>
            <a:fillRect/>
          </a:stretch>
        </p:blipFill>
        <p:spPr>
          <a:xfrm>
            <a:off x="0" y="1007749"/>
            <a:ext cx="12192000" cy="4842502"/>
          </a:xfrm>
          <a:prstGeom prst="rect">
            <a:avLst/>
          </a:prstGeom>
        </p:spPr>
      </p:pic>
      <p:sp>
        <p:nvSpPr>
          <p:cNvPr id="3" name="Callout: Left Arrow 2">
            <a:extLst>
              <a:ext uri="{FF2B5EF4-FFF2-40B4-BE49-F238E27FC236}">
                <a16:creationId xmlns:a16="http://schemas.microsoft.com/office/drawing/2014/main" id="{F16F86DD-90CF-4608-B974-B713CACD4377}"/>
              </a:ext>
            </a:extLst>
          </p:cNvPr>
          <p:cNvSpPr/>
          <p:nvPr/>
        </p:nvSpPr>
        <p:spPr>
          <a:xfrm>
            <a:off x="7003382" y="1883444"/>
            <a:ext cx="2171700" cy="762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Length: scholarly articles are 10+ pages long</a:t>
            </a:r>
            <a:endParaRPr lang="en-CA" sz="1400" dirty="0"/>
          </a:p>
        </p:txBody>
      </p:sp>
      <p:sp>
        <p:nvSpPr>
          <p:cNvPr id="4" name="Callout: Left Arrow 3">
            <a:extLst>
              <a:ext uri="{FF2B5EF4-FFF2-40B4-BE49-F238E27FC236}">
                <a16:creationId xmlns:a16="http://schemas.microsoft.com/office/drawing/2014/main" id="{086667DE-9285-4A9E-8A6A-BC96A9485610}"/>
              </a:ext>
            </a:extLst>
          </p:cNvPr>
          <p:cNvSpPr/>
          <p:nvPr/>
        </p:nvSpPr>
        <p:spPr>
          <a:xfrm>
            <a:off x="4082714" y="4106778"/>
            <a:ext cx="3360823" cy="762000"/>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Affiliations: Scholarly article authors will be affiliated with a university or research institute  </a:t>
            </a:r>
            <a:endParaRPr lang="en-CA" sz="1200" dirty="0"/>
          </a:p>
        </p:txBody>
      </p:sp>
    </p:spTree>
    <p:extLst>
      <p:ext uri="{BB962C8B-B14F-4D97-AF65-F5344CB8AC3E}">
        <p14:creationId xmlns:p14="http://schemas.microsoft.com/office/powerpoint/2010/main" val="146608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0B9085-B48D-41CA-8936-CCEAB1CC595E}"/>
              </a:ext>
            </a:extLst>
          </p:cNvPr>
          <p:cNvPicPr>
            <a:picLocks noChangeAspect="1"/>
          </p:cNvPicPr>
          <p:nvPr/>
        </p:nvPicPr>
        <p:blipFill>
          <a:blip r:embed="rId2"/>
          <a:stretch>
            <a:fillRect/>
          </a:stretch>
        </p:blipFill>
        <p:spPr>
          <a:xfrm>
            <a:off x="6487112" y="0"/>
            <a:ext cx="5345860" cy="6858000"/>
          </a:xfrm>
          <a:prstGeom prst="rect">
            <a:avLst/>
          </a:prstGeom>
        </p:spPr>
      </p:pic>
      <p:pic>
        <p:nvPicPr>
          <p:cNvPr id="3" name="Picture 2">
            <a:extLst>
              <a:ext uri="{FF2B5EF4-FFF2-40B4-BE49-F238E27FC236}">
                <a16:creationId xmlns:a16="http://schemas.microsoft.com/office/drawing/2014/main" id="{2C5750FE-E023-444F-84C7-50C1E883C738}"/>
              </a:ext>
            </a:extLst>
          </p:cNvPr>
          <p:cNvPicPr>
            <a:picLocks noChangeAspect="1"/>
          </p:cNvPicPr>
          <p:nvPr/>
        </p:nvPicPr>
        <p:blipFill>
          <a:blip r:embed="rId3"/>
          <a:stretch>
            <a:fillRect/>
          </a:stretch>
        </p:blipFill>
        <p:spPr>
          <a:xfrm>
            <a:off x="195262" y="90487"/>
            <a:ext cx="4410075" cy="6505575"/>
          </a:xfrm>
          <a:prstGeom prst="rect">
            <a:avLst/>
          </a:prstGeom>
        </p:spPr>
      </p:pic>
      <p:sp>
        <p:nvSpPr>
          <p:cNvPr id="4" name="Rectangle: Rounded Corners 3">
            <a:extLst>
              <a:ext uri="{FF2B5EF4-FFF2-40B4-BE49-F238E27FC236}">
                <a16:creationId xmlns:a16="http://schemas.microsoft.com/office/drawing/2014/main" id="{B0ACFD77-EE4F-47A3-8E64-7DC04B77939D}"/>
              </a:ext>
            </a:extLst>
          </p:cNvPr>
          <p:cNvSpPr/>
          <p:nvPr/>
        </p:nvSpPr>
        <p:spPr>
          <a:xfrm>
            <a:off x="4458744" y="3735807"/>
            <a:ext cx="1988637" cy="2514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Scholarly articles will have extensive reference lists/bibliographies or</a:t>
            </a:r>
          </a:p>
          <a:p>
            <a:pPr algn="ctr"/>
            <a:endParaRPr lang="en-US" sz="1400" dirty="0"/>
          </a:p>
          <a:p>
            <a:pPr algn="ctr"/>
            <a:r>
              <a:rPr lang="en-US" sz="1400" dirty="0"/>
              <a:t> footnotes/endnotes </a:t>
            </a:r>
          </a:p>
          <a:p>
            <a:pPr algn="ctr"/>
            <a:endParaRPr lang="en-US" sz="1400" dirty="0"/>
          </a:p>
          <a:p>
            <a:pPr algn="ctr"/>
            <a:r>
              <a:rPr lang="en-US" sz="1400" dirty="0"/>
              <a:t>of all the sources cited in the article</a:t>
            </a:r>
            <a:r>
              <a:rPr lang="en-US" sz="1600" dirty="0"/>
              <a:t>.</a:t>
            </a:r>
            <a:endParaRPr lang="en-CA" sz="1600" dirty="0"/>
          </a:p>
        </p:txBody>
      </p:sp>
      <p:sp>
        <p:nvSpPr>
          <p:cNvPr id="5" name="Rectangle: Rounded Corners 4">
            <a:extLst>
              <a:ext uri="{FF2B5EF4-FFF2-40B4-BE49-F238E27FC236}">
                <a16:creationId xmlns:a16="http://schemas.microsoft.com/office/drawing/2014/main" id="{84D77BD9-4E72-4EEA-BD75-AF51A63EF051}"/>
              </a:ext>
            </a:extLst>
          </p:cNvPr>
          <p:cNvSpPr/>
          <p:nvPr/>
        </p:nvSpPr>
        <p:spPr>
          <a:xfrm>
            <a:off x="4423316" y="445170"/>
            <a:ext cx="2059491" cy="21496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reference list in scholarly articles can be a great tool, you can find the sourced cited and include them in your own research</a:t>
            </a:r>
            <a:endParaRPr lang="en-CA" sz="1600" dirty="0"/>
          </a:p>
        </p:txBody>
      </p:sp>
      <p:sp>
        <p:nvSpPr>
          <p:cNvPr id="6" name="Arrow: Right 5">
            <a:extLst>
              <a:ext uri="{FF2B5EF4-FFF2-40B4-BE49-F238E27FC236}">
                <a16:creationId xmlns:a16="http://schemas.microsoft.com/office/drawing/2014/main" id="{45130F66-450F-41C8-9559-AF0A84F23955}"/>
              </a:ext>
            </a:extLst>
          </p:cNvPr>
          <p:cNvSpPr/>
          <p:nvPr/>
        </p:nvSpPr>
        <p:spPr>
          <a:xfrm>
            <a:off x="5380873" y="4876802"/>
            <a:ext cx="962526" cy="232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Arrow: Left 6">
            <a:extLst>
              <a:ext uri="{FF2B5EF4-FFF2-40B4-BE49-F238E27FC236}">
                <a16:creationId xmlns:a16="http://schemas.microsoft.com/office/drawing/2014/main" id="{CFBC0218-9870-42A4-82B7-204CE1689C54}"/>
              </a:ext>
            </a:extLst>
          </p:cNvPr>
          <p:cNvSpPr/>
          <p:nvPr/>
        </p:nvSpPr>
        <p:spPr>
          <a:xfrm>
            <a:off x="4539916" y="5301916"/>
            <a:ext cx="962526" cy="248652"/>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7150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481F90-91FA-4A1C-9CB1-D4169C6808B8}"/>
              </a:ext>
            </a:extLst>
          </p:cNvPr>
          <p:cNvPicPr>
            <a:picLocks noChangeAspect="1"/>
          </p:cNvPicPr>
          <p:nvPr/>
        </p:nvPicPr>
        <p:blipFill>
          <a:blip r:embed="rId2"/>
          <a:stretch>
            <a:fillRect/>
          </a:stretch>
        </p:blipFill>
        <p:spPr>
          <a:xfrm>
            <a:off x="2000250" y="0"/>
            <a:ext cx="7381875" cy="2468267"/>
          </a:xfrm>
          <a:prstGeom prst="rect">
            <a:avLst/>
          </a:prstGeom>
        </p:spPr>
      </p:pic>
      <p:pic>
        <p:nvPicPr>
          <p:cNvPr id="3" name="Picture 2">
            <a:extLst>
              <a:ext uri="{FF2B5EF4-FFF2-40B4-BE49-F238E27FC236}">
                <a16:creationId xmlns:a16="http://schemas.microsoft.com/office/drawing/2014/main" id="{4398F1C4-5389-4EA8-8862-85891AE3B99A}"/>
              </a:ext>
            </a:extLst>
          </p:cNvPr>
          <p:cNvPicPr>
            <a:picLocks noChangeAspect="1"/>
          </p:cNvPicPr>
          <p:nvPr/>
        </p:nvPicPr>
        <p:blipFill>
          <a:blip r:embed="rId3"/>
          <a:stretch>
            <a:fillRect/>
          </a:stretch>
        </p:blipFill>
        <p:spPr>
          <a:xfrm>
            <a:off x="0" y="2305979"/>
            <a:ext cx="12192000" cy="4552021"/>
          </a:xfrm>
          <a:prstGeom prst="rect">
            <a:avLst/>
          </a:prstGeom>
        </p:spPr>
      </p:pic>
      <p:sp>
        <p:nvSpPr>
          <p:cNvPr id="4" name="Rectangle: Rounded Corners 3">
            <a:extLst>
              <a:ext uri="{FF2B5EF4-FFF2-40B4-BE49-F238E27FC236}">
                <a16:creationId xmlns:a16="http://schemas.microsoft.com/office/drawing/2014/main" id="{9AD1C5C3-4570-4226-990C-2FEF97AEFC44}"/>
              </a:ext>
            </a:extLst>
          </p:cNvPr>
          <p:cNvSpPr/>
          <p:nvPr/>
        </p:nvSpPr>
        <p:spPr>
          <a:xfrm>
            <a:off x="6505074" y="1034716"/>
            <a:ext cx="1259305" cy="36896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DEE72327-B1CF-4CF1-BD21-9B001D1CBE63}"/>
              </a:ext>
            </a:extLst>
          </p:cNvPr>
          <p:cNvSpPr/>
          <p:nvPr/>
        </p:nvSpPr>
        <p:spPr>
          <a:xfrm>
            <a:off x="184484" y="4828674"/>
            <a:ext cx="1291390" cy="143576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378543DA-EDE7-435A-8265-EE28C462261A}"/>
              </a:ext>
            </a:extLst>
          </p:cNvPr>
          <p:cNvSpPr/>
          <p:nvPr/>
        </p:nvSpPr>
        <p:spPr>
          <a:xfrm>
            <a:off x="9745579" y="352926"/>
            <a:ext cx="2245895" cy="162827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use the subject terms in Political Science Complete in a couple different ways</a:t>
            </a:r>
            <a:endParaRPr lang="en-CA" dirty="0"/>
          </a:p>
        </p:txBody>
      </p:sp>
      <p:sp>
        <p:nvSpPr>
          <p:cNvPr id="7" name="Arrow: Left 6">
            <a:extLst>
              <a:ext uri="{FF2B5EF4-FFF2-40B4-BE49-F238E27FC236}">
                <a16:creationId xmlns:a16="http://schemas.microsoft.com/office/drawing/2014/main" id="{C1005B3F-A68F-495A-A26E-DAA0510C8795}"/>
              </a:ext>
            </a:extLst>
          </p:cNvPr>
          <p:cNvSpPr/>
          <p:nvPr/>
        </p:nvSpPr>
        <p:spPr>
          <a:xfrm>
            <a:off x="5839326" y="3429000"/>
            <a:ext cx="1596190" cy="44917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Access options</a:t>
            </a:r>
            <a:endParaRPr lang="en-CA" sz="1600" dirty="0"/>
          </a:p>
        </p:txBody>
      </p:sp>
    </p:spTree>
    <p:extLst>
      <p:ext uri="{BB962C8B-B14F-4D97-AF65-F5344CB8AC3E}">
        <p14:creationId xmlns:p14="http://schemas.microsoft.com/office/powerpoint/2010/main" val="10928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5D1B2-A77E-4B6B-B130-2AD0280D52FB}"/>
              </a:ext>
            </a:extLst>
          </p:cNvPr>
          <p:cNvPicPr>
            <a:picLocks noChangeAspect="1"/>
          </p:cNvPicPr>
          <p:nvPr/>
        </p:nvPicPr>
        <p:blipFill>
          <a:blip r:embed="rId2"/>
          <a:stretch>
            <a:fillRect/>
          </a:stretch>
        </p:blipFill>
        <p:spPr>
          <a:xfrm>
            <a:off x="0" y="0"/>
            <a:ext cx="5779790" cy="6112042"/>
          </a:xfrm>
          <a:prstGeom prst="rect">
            <a:avLst/>
          </a:prstGeom>
        </p:spPr>
      </p:pic>
      <p:sp>
        <p:nvSpPr>
          <p:cNvPr id="3" name="Oval 2">
            <a:extLst>
              <a:ext uri="{FF2B5EF4-FFF2-40B4-BE49-F238E27FC236}">
                <a16:creationId xmlns:a16="http://schemas.microsoft.com/office/drawing/2014/main" id="{DD5DEE4A-8568-44B1-B93E-14409D498C74}"/>
              </a:ext>
            </a:extLst>
          </p:cNvPr>
          <p:cNvSpPr/>
          <p:nvPr/>
        </p:nvSpPr>
        <p:spPr>
          <a:xfrm>
            <a:off x="625641" y="2891589"/>
            <a:ext cx="1098885" cy="3970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F9BA990D-25E6-40A1-9F5A-5745EA7E6865}"/>
              </a:ext>
            </a:extLst>
          </p:cNvPr>
          <p:cNvPicPr>
            <a:picLocks noChangeAspect="1"/>
          </p:cNvPicPr>
          <p:nvPr/>
        </p:nvPicPr>
        <p:blipFill>
          <a:blip r:embed="rId3"/>
          <a:stretch>
            <a:fillRect/>
          </a:stretch>
        </p:blipFill>
        <p:spPr>
          <a:xfrm>
            <a:off x="3910672" y="1564300"/>
            <a:ext cx="7793501" cy="4796393"/>
          </a:xfrm>
          <a:prstGeom prst="rect">
            <a:avLst/>
          </a:prstGeom>
        </p:spPr>
      </p:pic>
    </p:spTree>
    <p:extLst>
      <p:ext uri="{BB962C8B-B14F-4D97-AF65-F5344CB8AC3E}">
        <p14:creationId xmlns:p14="http://schemas.microsoft.com/office/powerpoint/2010/main" val="17869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6C901-8759-4FA7-AC45-232EDBAFF26F}"/>
              </a:ext>
            </a:extLst>
          </p:cNvPr>
          <p:cNvPicPr>
            <a:picLocks noChangeAspect="1"/>
          </p:cNvPicPr>
          <p:nvPr/>
        </p:nvPicPr>
        <p:blipFill>
          <a:blip r:embed="rId2"/>
          <a:stretch>
            <a:fillRect/>
          </a:stretch>
        </p:blipFill>
        <p:spPr>
          <a:xfrm>
            <a:off x="5117432" y="126331"/>
            <a:ext cx="3781425" cy="25527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CC6CB75-1F04-48CD-A05C-195683C45647}"/>
              </a:ext>
            </a:extLst>
          </p:cNvPr>
          <p:cNvPicPr>
            <a:picLocks noChangeAspect="1"/>
          </p:cNvPicPr>
          <p:nvPr/>
        </p:nvPicPr>
        <p:blipFill>
          <a:blip r:embed="rId3"/>
          <a:stretch>
            <a:fillRect/>
          </a:stretch>
        </p:blipFill>
        <p:spPr>
          <a:xfrm>
            <a:off x="249757" y="0"/>
            <a:ext cx="4527030" cy="6858000"/>
          </a:xfrm>
          <a:prstGeom prst="rect">
            <a:avLst/>
          </a:prstGeom>
        </p:spPr>
      </p:pic>
      <p:pic>
        <p:nvPicPr>
          <p:cNvPr id="6" name="Picture 5">
            <a:extLst>
              <a:ext uri="{FF2B5EF4-FFF2-40B4-BE49-F238E27FC236}">
                <a16:creationId xmlns:a16="http://schemas.microsoft.com/office/drawing/2014/main" id="{BD76CD47-F4B1-4938-AC39-703E8CDB5D8C}"/>
              </a:ext>
            </a:extLst>
          </p:cNvPr>
          <p:cNvPicPr>
            <a:picLocks noChangeAspect="1"/>
          </p:cNvPicPr>
          <p:nvPr/>
        </p:nvPicPr>
        <p:blipFill>
          <a:blip r:embed="rId4"/>
          <a:stretch>
            <a:fillRect/>
          </a:stretch>
        </p:blipFill>
        <p:spPr>
          <a:xfrm>
            <a:off x="9593243" y="0"/>
            <a:ext cx="2349000" cy="6858000"/>
          </a:xfrm>
          <a:prstGeom prst="rect">
            <a:avLst/>
          </a:prstGeom>
        </p:spPr>
      </p:pic>
      <p:sp>
        <p:nvSpPr>
          <p:cNvPr id="7" name="Oval 6">
            <a:extLst>
              <a:ext uri="{FF2B5EF4-FFF2-40B4-BE49-F238E27FC236}">
                <a16:creationId xmlns:a16="http://schemas.microsoft.com/office/drawing/2014/main" id="{200BF28C-EC12-45F9-8B2C-00A3C3333D5E}"/>
              </a:ext>
            </a:extLst>
          </p:cNvPr>
          <p:cNvSpPr/>
          <p:nvPr/>
        </p:nvSpPr>
        <p:spPr>
          <a:xfrm>
            <a:off x="152400" y="6015789"/>
            <a:ext cx="858253" cy="2406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9EBE5466-4422-4423-98B4-821814590F76}"/>
              </a:ext>
            </a:extLst>
          </p:cNvPr>
          <p:cNvSpPr/>
          <p:nvPr/>
        </p:nvSpPr>
        <p:spPr>
          <a:xfrm>
            <a:off x="5197642" y="577515"/>
            <a:ext cx="3256547" cy="68981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Callout: Right Arrow 8">
            <a:extLst>
              <a:ext uri="{FF2B5EF4-FFF2-40B4-BE49-F238E27FC236}">
                <a16:creationId xmlns:a16="http://schemas.microsoft.com/office/drawing/2014/main" id="{6BA37E2A-2177-4BCC-A581-3A9B489DA736}"/>
              </a:ext>
            </a:extLst>
          </p:cNvPr>
          <p:cNvSpPr/>
          <p:nvPr/>
        </p:nvSpPr>
        <p:spPr>
          <a:xfrm>
            <a:off x="5919537" y="3240505"/>
            <a:ext cx="3116085" cy="166837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Once you have your initial list of results, there  are ways to refine your and limit the articles </a:t>
            </a:r>
            <a:endParaRPr lang="en-CA" dirty="0"/>
          </a:p>
        </p:txBody>
      </p:sp>
    </p:spTree>
    <p:extLst>
      <p:ext uri="{BB962C8B-B14F-4D97-AF65-F5344CB8AC3E}">
        <p14:creationId xmlns:p14="http://schemas.microsoft.com/office/powerpoint/2010/main" val="19457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A6B8D-952E-4A44-A3B6-21DBDF97E2F5}"/>
              </a:ext>
            </a:extLst>
          </p:cNvPr>
          <p:cNvPicPr>
            <a:picLocks noChangeAspect="1"/>
          </p:cNvPicPr>
          <p:nvPr/>
        </p:nvPicPr>
        <p:blipFill>
          <a:blip r:embed="rId2"/>
          <a:stretch>
            <a:fillRect/>
          </a:stretch>
        </p:blipFill>
        <p:spPr>
          <a:xfrm>
            <a:off x="-7124" y="0"/>
            <a:ext cx="4717393" cy="6372225"/>
          </a:xfrm>
          <a:prstGeom prst="rect">
            <a:avLst/>
          </a:prstGeom>
        </p:spPr>
      </p:pic>
      <p:pic>
        <p:nvPicPr>
          <p:cNvPr id="3" name="Picture 2">
            <a:extLst>
              <a:ext uri="{FF2B5EF4-FFF2-40B4-BE49-F238E27FC236}">
                <a16:creationId xmlns:a16="http://schemas.microsoft.com/office/drawing/2014/main" id="{7FD54E93-F25F-4BBD-811B-5DE7F5954644}"/>
              </a:ext>
            </a:extLst>
          </p:cNvPr>
          <p:cNvPicPr>
            <a:picLocks noChangeAspect="1"/>
          </p:cNvPicPr>
          <p:nvPr/>
        </p:nvPicPr>
        <p:blipFill>
          <a:blip r:embed="rId3"/>
          <a:stretch>
            <a:fillRect/>
          </a:stretch>
        </p:blipFill>
        <p:spPr>
          <a:xfrm>
            <a:off x="4249297" y="0"/>
            <a:ext cx="3922005" cy="5838825"/>
          </a:xfrm>
          <a:prstGeom prst="rect">
            <a:avLst/>
          </a:prstGeom>
        </p:spPr>
      </p:pic>
      <p:pic>
        <p:nvPicPr>
          <p:cNvPr id="4" name="Picture 3">
            <a:extLst>
              <a:ext uri="{FF2B5EF4-FFF2-40B4-BE49-F238E27FC236}">
                <a16:creationId xmlns:a16="http://schemas.microsoft.com/office/drawing/2014/main" id="{0828B920-C579-4209-A930-AF6B7CAA78FF}"/>
              </a:ext>
            </a:extLst>
          </p:cNvPr>
          <p:cNvPicPr>
            <a:picLocks noChangeAspect="1"/>
          </p:cNvPicPr>
          <p:nvPr/>
        </p:nvPicPr>
        <p:blipFill>
          <a:blip r:embed="rId4"/>
          <a:stretch>
            <a:fillRect/>
          </a:stretch>
        </p:blipFill>
        <p:spPr>
          <a:xfrm>
            <a:off x="8302946" y="1095375"/>
            <a:ext cx="3624200" cy="5572125"/>
          </a:xfrm>
          <a:prstGeom prst="rect">
            <a:avLst/>
          </a:prstGeom>
        </p:spPr>
      </p:pic>
      <p:sp>
        <p:nvSpPr>
          <p:cNvPr id="6" name="Rectangle: Rounded Corners 5">
            <a:extLst>
              <a:ext uri="{FF2B5EF4-FFF2-40B4-BE49-F238E27FC236}">
                <a16:creationId xmlns:a16="http://schemas.microsoft.com/office/drawing/2014/main" id="{F8A7DD6E-4F87-4736-9F1B-6593510E656D}"/>
              </a:ext>
            </a:extLst>
          </p:cNvPr>
          <p:cNvSpPr/>
          <p:nvPr/>
        </p:nvSpPr>
        <p:spPr>
          <a:xfrm>
            <a:off x="4419600" y="4259179"/>
            <a:ext cx="3751702" cy="1058779"/>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93D1C6AD-E5CC-4AAE-975F-F1AE9D07FB78}"/>
              </a:ext>
            </a:extLst>
          </p:cNvPr>
          <p:cNvSpPr/>
          <p:nvPr/>
        </p:nvSpPr>
        <p:spPr>
          <a:xfrm>
            <a:off x="4547102" y="5694947"/>
            <a:ext cx="3624200" cy="9725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Language &amp; Audience: specialized vocabulary and knowledge used.</a:t>
            </a:r>
          </a:p>
          <a:p>
            <a:pPr algn="ctr"/>
            <a:r>
              <a:rPr lang="en-US" dirty="0"/>
              <a:t>Citations: throughout the text. </a:t>
            </a:r>
            <a:endParaRPr lang="en-CA" dirty="0"/>
          </a:p>
        </p:txBody>
      </p:sp>
      <p:sp>
        <p:nvSpPr>
          <p:cNvPr id="8" name="Rectangle: Rounded Corners 7">
            <a:extLst>
              <a:ext uri="{FF2B5EF4-FFF2-40B4-BE49-F238E27FC236}">
                <a16:creationId xmlns:a16="http://schemas.microsoft.com/office/drawing/2014/main" id="{056A7560-C9A8-4A1B-8FCA-C5DA4A745C15}"/>
              </a:ext>
            </a:extLst>
          </p:cNvPr>
          <p:cNvSpPr/>
          <p:nvPr/>
        </p:nvSpPr>
        <p:spPr>
          <a:xfrm>
            <a:off x="8422105" y="200526"/>
            <a:ext cx="3264569" cy="89484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Structure: tables, charts and graphs may be included.</a:t>
            </a:r>
            <a:endParaRPr lang="en-CA" dirty="0"/>
          </a:p>
        </p:txBody>
      </p:sp>
      <p:sp>
        <p:nvSpPr>
          <p:cNvPr id="9" name="Rectangle: Rounded Corners 8">
            <a:extLst>
              <a:ext uri="{FF2B5EF4-FFF2-40B4-BE49-F238E27FC236}">
                <a16:creationId xmlns:a16="http://schemas.microsoft.com/office/drawing/2014/main" id="{04B1E1AB-F7B9-4EED-99DC-991E3A1A4B39}"/>
              </a:ext>
            </a:extLst>
          </p:cNvPr>
          <p:cNvSpPr/>
          <p:nvPr/>
        </p:nvSpPr>
        <p:spPr>
          <a:xfrm>
            <a:off x="2510589" y="1636295"/>
            <a:ext cx="1909011" cy="10587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Structure: section headings, abstract, intro, literature review, conclusion.</a:t>
            </a:r>
            <a:endParaRPr lang="en-CA" sz="1600" dirty="0"/>
          </a:p>
        </p:txBody>
      </p:sp>
    </p:spTree>
    <p:extLst>
      <p:ext uri="{BB962C8B-B14F-4D97-AF65-F5344CB8AC3E}">
        <p14:creationId xmlns:p14="http://schemas.microsoft.com/office/powerpoint/2010/main" val="80032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a:xfrm>
            <a:off x="867300" y="207746"/>
            <a:ext cx="9367203" cy="1188720"/>
          </a:xfrm>
        </p:spPr>
        <p:txBody>
          <a:bodyPr>
            <a:normAutofit/>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1066800" y="1554479"/>
            <a:ext cx="9865535" cy="4501415"/>
          </a:xfrm>
        </p:spPr>
        <p:txBody>
          <a:bodyPr anchor="t">
            <a:normAutofit fontScale="77500" lnSpcReduction="20000"/>
          </a:bodyPr>
          <a:lstStyle/>
          <a:p>
            <a:pPr marL="0" indent="0">
              <a:buNone/>
            </a:pPr>
            <a:r>
              <a:rPr lang="en-US" altLang="en-US" sz="3200" dirty="0"/>
              <a:t>Michelle Lake, librarian for Political Science, the School of Community and Public Affairs, First Peoples Studies, and Government Publications</a:t>
            </a:r>
          </a:p>
          <a:p>
            <a:pPr marL="0" indent="0">
              <a:buNone/>
            </a:pPr>
            <a:endParaRPr lang="en-US" altLang="en-US" sz="3200" dirty="0">
              <a:hlinkClick r:id="" action="ppaction://noaction"/>
            </a:endParaRPr>
          </a:p>
          <a:p>
            <a:pPr marL="0" indent="0">
              <a:buNone/>
            </a:pPr>
            <a:r>
              <a:rPr lang="en-US" altLang="en-US" sz="3200" dirty="0">
                <a:hlinkClick r:id="" action="ppaction://noaction"/>
              </a:rPr>
              <a:t>Michelle.Lake@Concordia.ca</a:t>
            </a:r>
            <a:r>
              <a:rPr lang="en-US" altLang="en-US" sz="3200" dirty="0"/>
              <a:t> / Make an appointment or ask a question</a:t>
            </a:r>
          </a:p>
          <a:p>
            <a:pPr marL="0" indent="0">
              <a:buNone/>
            </a:pPr>
            <a:endParaRPr lang="en-US" altLang="en-US" sz="3200" dirty="0"/>
          </a:p>
          <a:p>
            <a:pPr marL="0" indent="0">
              <a:buNone/>
            </a:pPr>
            <a:r>
              <a:rPr lang="en-US" altLang="en-US" sz="3200" dirty="0"/>
              <a:t>What do I do?</a:t>
            </a:r>
          </a:p>
          <a:p>
            <a:pPr lvl="1"/>
            <a:r>
              <a:rPr lang="en-US" altLang="en-US" sz="3200" dirty="0"/>
              <a:t>Provide research support</a:t>
            </a:r>
          </a:p>
          <a:p>
            <a:pPr lvl="1"/>
            <a:r>
              <a:rPr lang="en-US" altLang="en-US" sz="3200" dirty="0"/>
              <a:t>Help students with library databases  </a:t>
            </a:r>
          </a:p>
          <a:p>
            <a:pPr lvl="1"/>
            <a:r>
              <a:rPr lang="en-US" altLang="en-US" sz="3200" dirty="0"/>
              <a:t>Help students find and access materials they need</a:t>
            </a:r>
          </a:p>
          <a:p>
            <a:pPr lvl="1"/>
            <a:r>
              <a:rPr lang="en-US" altLang="en-US" sz="3200" dirty="0"/>
              <a:t>Help with citation issues</a:t>
            </a:r>
          </a:p>
          <a:p>
            <a:pPr lvl="1"/>
            <a:r>
              <a:rPr lang="en-US" altLang="en-US" sz="3200" dirty="0"/>
              <a:t>Choose the books we buy for the above subject areas</a:t>
            </a:r>
            <a:endParaRPr lang="en-CA" altLang="en-US" sz="3200" dirty="0"/>
          </a:p>
          <a:p>
            <a:endParaRPr lang="en-CA" sz="2000"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9FB0A78A-3A74-450D-A3D3-88ED3069A3BF}"/>
              </a:ext>
            </a:extLst>
          </p:cNvPr>
          <p:cNvPicPr>
            <a:picLocks noChangeAspect="1"/>
          </p:cNvPicPr>
          <p:nvPr/>
        </p:nvPicPr>
        <p:blipFill>
          <a:blip r:embed="rId3"/>
          <a:stretch>
            <a:fillRect/>
          </a:stretch>
        </p:blipFill>
        <p:spPr>
          <a:xfrm>
            <a:off x="1412081" y="352425"/>
            <a:ext cx="9367838" cy="2676525"/>
          </a:xfrm>
          <a:prstGeom prst="rect">
            <a:avLst/>
          </a:prstGeom>
        </p:spPr>
      </p:pic>
      <p:sp>
        <p:nvSpPr>
          <p:cNvPr id="6" name="TextBox 5">
            <a:extLst>
              <a:ext uri="{FF2B5EF4-FFF2-40B4-BE49-F238E27FC236}">
                <a16:creationId xmlns:a16="http://schemas.microsoft.com/office/drawing/2014/main" id="{5DDC1592-C0BA-4B50-B0F0-60ED97785ADD}"/>
              </a:ext>
            </a:extLst>
          </p:cNvPr>
          <p:cNvSpPr txBox="1"/>
          <p:nvPr/>
        </p:nvSpPr>
        <p:spPr>
          <a:xfrm>
            <a:off x="1524000" y="3429000"/>
            <a:ext cx="9401175" cy="3046988"/>
          </a:xfrm>
          <a:prstGeom prst="rect">
            <a:avLst/>
          </a:prstGeom>
          <a:noFill/>
        </p:spPr>
        <p:txBody>
          <a:bodyPr wrap="square" rtlCol="0">
            <a:spAutoFit/>
          </a:bodyPr>
          <a:lstStyle/>
          <a:p>
            <a:r>
              <a:rPr lang="en-US" sz="2400" dirty="0"/>
              <a:t>Searching in Sofia gives you access to print books, ebooks, and some journal articles</a:t>
            </a:r>
          </a:p>
          <a:p>
            <a:endParaRPr lang="en-US" sz="2400" dirty="0"/>
          </a:p>
          <a:p>
            <a:r>
              <a:rPr lang="en-US" sz="2400" dirty="0"/>
              <a:t>AND /OR should be in ALL CAPS in Sofia, for the database to recognize them as stop/search words</a:t>
            </a:r>
          </a:p>
          <a:p>
            <a:endParaRPr lang="en-US" sz="2400" dirty="0"/>
          </a:p>
          <a:p>
            <a:r>
              <a:rPr lang="en-US" sz="2400" dirty="0"/>
              <a:t>You can keep a Sofia search very high level and general, since it is searching in the titles, table of contents and subjects of books</a:t>
            </a:r>
            <a:endParaRPr lang="en-CA" sz="2400" dirty="0"/>
          </a:p>
        </p:txBody>
      </p:sp>
    </p:spTree>
    <p:extLst>
      <p:ext uri="{BB962C8B-B14F-4D97-AF65-F5344CB8AC3E}">
        <p14:creationId xmlns:p14="http://schemas.microsoft.com/office/powerpoint/2010/main" val="141987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86FF1715-B295-4704-AE7D-2CCF21EDB4C6}"/>
              </a:ext>
            </a:extLst>
          </p:cNvPr>
          <p:cNvPicPr>
            <a:picLocks noChangeAspect="1"/>
          </p:cNvPicPr>
          <p:nvPr/>
        </p:nvPicPr>
        <p:blipFill>
          <a:blip r:embed="rId3"/>
          <a:stretch>
            <a:fillRect/>
          </a:stretch>
        </p:blipFill>
        <p:spPr>
          <a:xfrm>
            <a:off x="1847809" y="0"/>
            <a:ext cx="8496381" cy="6858000"/>
          </a:xfrm>
          <a:prstGeom prst="rect">
            <a:avLst/>
          </a:prstGeom>
        </p:spPr>
      </p:pic>
      <p:sp>
        <p:nvSpPr>
          <p:cNvPr id="3" name="Callout: Left Arrow 2">
            <a:extLst>
              <a:ext uri="{FF2B5EF4-FFF2-40B4-BE49-F238E27FC236}">
                <a16:creationId xmlns:a16="http://schemas.microsoft.com/office/drawing/2014/main" id="{7712C346-0E5A-4B68-B707-C98F81C01E57}"/>
              </a:ext>
            </a:extLst>
          </p:cNvPr>
          <p:cNvSpPr/>
          <p:nvPr/>
        </p:nvSpPr>
        <p:spPr>
          <a:xfrm>
            <a:off x="6800348" y="4744201"/>
            <a:ext cx="2832935" cy="13049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narrow down your search.</a:t>
            </a:r>
            <a:endParaRPr lang="en-CA" dirty="0"/>
          </a:p>
        </p:txBody>
      </p:sp>
    </p:spTree>
    <p:extLst>
      <p:ext uri="{BB962C8B-B14F-4D97-AF65-F5344CB8AC3E}">
        <p14:creationId xmlns:p14="http://schemas.microsoft.com/office/powerpoint/2010/main" val="3836955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56CB0-C8C4-4F43-BF3A-344C8CEB6E64}"/>
              </a:ext>
            </a:extLst>
          </p:cNvPr>
          <p:cNvPicPr>
            <a:picLocks noChangeAspect="1"/>
          </p:cNvPicPr>
          <p:nvPr/>
        </p:nvPicPr>
        <p:blipFill>
          <a:blip r:embed="rId2"/>
          <a:stretch>
            <a:fillRect/>
          </a:stretch>
        </p:blipFill>
        <p:spPr>
          <a:xfrm>
            <a:off x="0" y="118073"/>
            <a:ext cx="12192000" cy="6621853"/>
          </a:xfrm>
          <a:prstGeom prst="rect">
            <a:avLst/>
          </a:prstGeom>
        </p:spPr>
      </p:pic>
      <p:sp>
        <p:nvSpPr>
          <p:cNvPr id="3" name="Callout: Right Arrow 2">
            <a:extLst>
              <a:ext uri="{FF2B5EF4-FFF2-40B4-BE49-F238E27FC236}">
                <a16:creationId xmlns:a16="http://schemas.microsoft.com/office/drawing/2014/main" id="{64549686-3C66-4DE8-9763-B253F409D7D4}"/>
              </a:ext>
            </a:extLst>
          </p:cNvPr>
          <p:cNvSpPr/>
          <p:nvPr/>
        </p:nvSpPr>
        <p:spPr>
          <a:xfrm>
            <a:off x="4989096" y="1447800"/>
            <a:ext cx="4659730" cy="1696453"/>
          </a:xfrm>
          <a:prstGeom prst="righ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Information to locate the book on the shelves. It is  worth going into the stacks and looking at similar books in the same section, as they will all be on the same subject. </a:t>
            </a:r>
            <a:endParaRPr lang="en-CA" dirty="0"/>
          </a:p>
        </p:txBody>
      </p:sp>
    </p:spTree>
    <p:extLst>
      <p:ext uri="{BB962C8B-B14F-4D97-AF65-F5344CB8AC3E}">
        <p14:creationId xmlns:p14="http://schemas.microsoft.com/office/powerpoint/2010/main" val="385943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6713AA-EC29-408F-B2ED-DAD3BDDEB144}"/>
              </a:ext>
            </a:extLst>
          </p:cNvPr>
          <p:cNvPicPr>
            <a:picLocks noChangeAspect="1"/>
          </p:cNvPicPr>
          <p:nvPr/>
        </p:nvPicPr>
        <p:blipFill>
          <a:blip r:embed="rId2"/>
          <a:stretch>
            <a:fillRect/>
          </a:stretch>
        </p:blipFill>
        <p:spPr>
          <a:xfrm>
            <a:off x="0" y="1962150"/>
            <a:ext cx="7682421" cy="4895850"/>
          </a:xfrm>
          <a:prstGeom prst="rect">
            <a:avLst/>
          </a:prstGeom>
        </p:spPr>
      </p:pic>
      <p:pic>
        <p:nvPicPr>
          <p:cNvPr id="2" name="Picture 1">
            <a:extLst>
              <a:ext uri="{FF2B5EF4-FFF2-40B4-BE49-F238E27FC236}">
                <a16:creationId xmlns:a16="http://schemas.microsoft.com/office/drawing/2014/main" id="{3476FE56-7261-48D3-96D3-1FC059DE4B1E}"/>
              </a:ext>
            </a:extLst>
          </p:cNvPr>
          <p:cNvPicPr>
            <a:picLocks noChangeAspect="1"/>
          </p:cNvPicPr>
          <p:nvPr/>
        </p:nvPicPr>
        <p:blipFill>
          <a:blip r:embed="rId3"/>
          <a:stretch>
            <a:fillRect/>
          </a:stretch>
        </p:blipFill>
        <p:spPr>
          <a:xfrm>
            <a:off x="7486650" y="0"/>
            <a:ext cx="4705350" cy="6540771"/>
          </a:xfrm>
          <a:prstGeom prst="rect">
            <a:avLst/>
          </a:prstGeom>
        </p:spPr>
      </p:pic>
      <p:sp>
        <p:nvSpPr>
          <p:cNvPr id="4" name="Callout: Left Arrow 3">
            <a:extLst>
              <a:ext uri="{FF2B5EF4-FFF2-40B4-BE49-F238E27FC236}">
                <a16:creationId xmlns:a16="http://schemas.microsoft.com/office/drawing/2014/main" id="{52F874AB-93D1-4741-BC74-26E9F414D7D3}"/>
              </a:ext>
            </a:extLst>
          </p:cNvPr>
          <p:cNvSpPr/>
          <p:nvPr/>
        </p:nvSpPr>
        <p:spPr>
          <a:xfrm>
            <a:off x="3854245" y="2911141"/>
            <a:ext cx="2359565" cy="6477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Scholarly books are published by university presses</a:t>
            </a:r>
            <a:endParaRPr lang="en-CA" sz="1400" dirty="0"/>
          </a:p>
        </p:txBody>
      </p:sp>
      <p:sp>
        <p:nvSpPr>
          <p:cNvPr id="5" name="Callout: Left Arrow 4">
            <a:extLst>
              <a:ext uri="{FF2B5EF4-FFF2-40B4-BE49-F238E27FC236}">
                <a16:creationId xmlns:a16="http://schemas.microsoft.com/office/drawing/2014/main" id="{17BD8C70-360B-4A5F-AEE3-CAE0BF1A00FC}"/>
              </a:ext>
            </a:extLst>
          </p:cNvPr>
          <p:cNvSpPr/>
          <p:nvPr/>
        </p:nvSpPr>
        <p:spPr>
          <a:xfrm>
            <a:off x="3754231" y="4507832"/>
            <a:ext cx="2181348" cy="647700"/>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Scholarly books are generally 200+ pages</a:t>
            </a:r>
            <a:endParaRPr lang="en-CA" sz="1400" dirty="0"/>
          </a:p>
        </p:txBody>
      </p:sp>
      <p:sp>
        <p:nvSpPr>
          <p:cNvPr id="6" name="Rectangle: Rounded Corners 5">
            <a:extLst>
              <a:ext uri="{FF2B5EF4-FFF2-40B4-BE49-F238E27FC236}">
                <a16:creationId xmlns:a16="http://schemas.microsoft.com/office/drawing/2014/main" id="{39338512-A6DD-417E-86CE-1F2D0D3D1DDD}"/>
              </a:ext>
            </a:extLst>
          </p:cNvPr>
          <p:cNvSpPr/>
          <p:nvPr/>
        </p:nvSpPr>
        <p:spPr>
          <a:xfrm>
            <a:off x="8156537" y="673768"/>
            <a:ext cx="3561347" cy="9304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Look for Contributors sections or about the author, to find the academic affiliations of authors and  editors </a:t>
            </a:r>
            <a:endParaRPr lang="en-CA" sz="1600" dirty="0"/>
          </a:p>
        </p:txBody>
      </p:sp>
      <p:sp>
        <p:nvSpPr>
          <p:cNvPr id="7" name="TextBox 6">
            <a:extLst>
              <a:ext uri="{FF2B5EF4-FFF2-40B4-BE49-F238E27FC236}">
                <a16:creationId xmlns:a16="http://schemas.microsoft.com/office/drawing/2014/main" id="{E32C2215-4ADE-4FBA-9FEA-D01C8F18E6BE}"/>
              </a:ext>
            </a:extLst>
          </p:cNvPr>
          <p:cNvSpPr txBox="1"/>
          <p:nvPr/>
        </p:nvSpPr>
        <p:spPr>
          <a:xfrm>
            <a:off x="371976" y="751549"/>
            <a:ext cx="7114674" cy="523220"/>
          </a:xfrm>
          <a:prstGeom prst="rect">
            <a:avLst/>
          </a:prstGeom>
          <a:noFill/>
        </p:spPr>
        <p:txBody>
          <a:bodyPr wrap="square" rtlCol="0">
            <a:spAutoFit/>
          </a:bodyPr>
          <a:lstStyle/>
          <a:p>
            <a:pPr algn="ctr"/>
            <a:r>
              <a:rPr lang="en-US" sz="2800" dirty="0"/>
              <a:t>What to look for to identify if a book is scholarly</a:t>
            </a:r>
            <a:endParaRPr lang="en-CA" sz="2800" dirty="0"/>
          </a:p>
        </p:txBody>
      </p:sp>
    </p:spTree>
    <p:extLst>
      <p:ext uri="{BB962C8B-B14F-4D97-AF65-F5344CB8AC3E}">
        <p14:creationId xmlns:p14="http://schemas.microsoft.com/office/powerpoint/2010/main" val="278742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98C4-E324-4C56-8FC6-D7FFD5C6B339}"/>
              </a:ext>
            </a:extLst>
          </p:cNvPr>
          <p:cNvSpPr>
            <a:spLocks noGrp="1"/>
          </p:cNvSpPr>
          <p:nvPr>
            <p:ph type="title"/>
          </p:nvPr>
        </p:nvSpPr>
        <p:spPr>
          <a:xfrm>
            <a:off x="594360" y="892145"/>
            <a:ext cx="5321807" cy="1370207"/>
          </a:xfrm>
        </p:spPr>
        <p:txBody>
          <a:bodyPr>
            <a:normAutofit/>
          </a:bodyPr>
          <a:lstStyle/>
          <a:p>
            <a:r>
              <a:rPr lang="en-US" sz="4000" dirty="0"/>
              <a:t>Key points from today’s workshop</a:t>
            </a:r>
            <a:endParaRPr lang="en-CA" sz="4000" dirty="0"/>
          </a:p>
        </p:txBody>
      </p:sp>
      <p:sp>
        <p:nvSpPr>
          <p:cNvPr id="3" name="Content Placeholder 2">
            <a:extLst>
              <a:ext uri="{FF2B5EF4-FFF2-40B4-BE49-F238E27FC236}">
                <a16:creationId xmlns:a16="http://schemas.microsoft.com/office/drawing/2014/main" id="{3AAB3598-BBCF-4001-81B1-56D0243B5A50}"/>
              </a:ext>
            </a:extLst>
          </p:cNvPr>
          <p:cNvSpPr>
            <a:spLocks noGrp="1"/>
          </p:cNvSpPr>
          <p:nvPr>
            <p:ph idx="1"/>
          </p:nvPr>
        </p:nvSpPr>
        <p:spPr>
          <a:xfrm>
            <a:off x="298275" y="2688019"/>
            <a:ext cx="5906581" cy="3129409"/>
          </a:xfrm>
        </p:spPr>
        <p:txBody>
          <a:bodyPr anchor="ctr">
            <a:normAutofit/>
          </a:bodyPr>
          <a:lstStyle/>
          <a:p>
            <a:r>
              <a:rPr lang="en-US" sz="2000" dirty="0"/>
              <a:t>Go through the library website to connect to everything we have access to at Concordia</a:t>
            </a:r>
          </a:p>
          <a:p>
            <a:r>
              <a:rPr lang="en-US" sz="2000" dirty="0"/>
              <a:t>Use a POLI recommended databases to find scholarly, peer reviewed journal articles</a:t>
            </a:r>
          </a:p>
          <a:p>
            <a:r>
              <a:rPr lang="en-US" sz="2000" dirty="0"/>
              <a:t>Think about and plan your keywords and search strategy</a:t>
            </a:r>
          </a:p>
          <a:p>
            <a:r>
              <a:rPr lang="en-US" sz="2000" dirty="0"/>
              <a:t>Evaluate all your sources</a:t>
            </a:r>
          </a:p>
          <a:p>
            <a:r>
              <a:rPr lang="en-US" sz="2000" dirty="0"/>
              <a:t>There is help available at the library! </a:t>
            </a:r>
          </a:p>
          <a:p>
            <a:endParaRPr lang="en-CA" sz="1800" dirty="0"/>
          </a:p>
        </p:txBody>
      </p:sp>
      <p:pic>
        <p:nvPicPr>
          <p:cNvPr id="7" name="Graphic 6" descr="Books">
            <a:extLst>
              <a:ext uri="{FF2B5EF4-FFF2-40B4-BE49-F238E27FC236}">
                <a16:creationId xmlns:a16="http://schemas.microsoft.com/office/drawing/2014/main" id="{3464AA54-86B2-4D77-A1CA-826C92F62B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2008" y="762207"/>
            <a:ext cx="5117056" cy="5117056"/>
          </a:xfrm>
          <a:prstGeom prst="rect">
            <a:avLst/>
          </a:prstGeom>
        </p:spPr>
      </p:pic>
    </p:spTree>
    <p:extLst>
      <p:ext uri="{BB962C8B-B14F-4D97-AF65-F5344CB8AC3E}">
        <p14:creationId xmlns:p14="http://schemas.microsoft.com/office/powerpoint/2010/main" val="2177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0020-10A7-44E5-A328-8A2DE7B3C81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There is help available!</a:t>
            </a:r>
          </a:p>
        </p:txBody>
      </p:sp>
      <p:pic>
        <p:nvPicPr>
          <p:cNvPr id="4" name="Content Placeholder 7" descr="Shape, square&#10;&#10;Description automatically generated">
            <a:hlinkClick r:id="rId2"/>
            <a:extLst>
              <a:ext uri="{FF2B5EF4-FFF2-40B4-BE49-F238E27FC236}">
                <a16:creationId xmlns:a16="http://schemas.microsoft.com/office/drawing/2014/main" id="{B8FB5D74-2C57-4246-A0D7-2FCF38A924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272" y="1380744"/>
            <a:ext cx="9363456" cy="4096512"/>
          </a:xfrm>
          <a:prstGeom prst="rect">
            <a:avLst/>
          </a:prstGeom>
        </p:spPr>
      </p:pic>
      <p:sp>
        <p:nvSpPr>
          <p:cNvPr id="5" name="TextBox 4">
            <a:extLst>
              <a:ext uri="{FF2B5EF4-FFF2-40B4-BE49-F238E27FC236}">
                <a16:creationId xmlns:a16="http://schemas.microsoft.com/office/drawing/2014/main" id="{031709A9-CB81-466C-B0E6-9EAF2176EFA7}"/>
              </a:ext>
            </a:extLst>
          </p:cNvPr>
          <p:cNvSpPr txBox="1"/>
          <p:nvPr/>
        </p:nvSpPr>
        <p:spPr>
          <a:xfrm>
            <a:off x="1617784" y="5591520"/>
            <a:ext cx="8820443" cy="1046440"/>
          </a:xfrm>
          <a:prstGeom prst="rect">
            <a:avLst/>
          </a:prstGeom>
          <a:noFill/>
        </p:spPr>
        <p:txBody>
          <a:bodyPr wrap="square" rtlCol="0">
            <a:spAutoFit/>
          </a:bodyPr>
          <a:lstStyle/>
          <a:p>
            <a:pPr algn="ctr"/>
            <a:r>
              <a:rPr lang="en-US" sz="4400" dirty="0">
                <a:hlinkClick r:id="rId4"/>
              </a:rPr>
              <a:t>Michelle.Lake@Concordia.ca</a:t>
            </a:r>
            <a:endParaRPr lang="en-US" sz="4400" dirty="0"/>
          </a:p>
          <a:p>
            <a:pPr algn="ctr"/>
            <a:endParaRPr lang="en-CA" dirty="0"/>
          </a:p>
        </p:txBody>
      </p:sp>
    </p:spTree>
    <p:extLst>
      <p:ext uri="{BB962C8B-B14F-4D97-AF65-F5344CB8AC3E}">
        <p14:creationId xmlns:p14="http://schemas.microsoft.com/office/powerpoint/2010/main" val="182268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AD3B38-E86E-4B41-904C-6EBDF2E16CB8}"/>
              </a:ext>
            </a:extLst>
          </p:cNvPr>
          <p:cNvSpPr>
            <a:spLocks noGrp="1"/>
          </p:cNvSpPr>
          <p:nvPr>
            <p:ph type="title"/>
          </p:nvPr>
        </p:nvSpPr>
        <p:spPr>
          <a:xfrm>
            <a:off x="450962" y="2632016"/>
            <a:ext cx="5582699" cy="1783081"/>
          </a:xfrm>
        </p:spPr>
        <p:txBody>
          <a:bodyPr vert="horz" lIns="91440" tIns="45720" rIns="91440" bIns="45720" rtlCol="0" anchor="b">
            <a:normAutofit/>
          </a:bodyPr>
          <a:lstStyle/>
          <a:p>
            <a:r>
              <a:rPr lang="en-US" sz="2400" dirty="0">
                <a:latin typeface="+mn-lt"/>
              </a:rPr>
              <a:t>Primary sources  are immediate, first-hand accounts of a topic, from people who had a direct connection with it. </a:t>
            </a:r>
            <a:br>
              <a:rPr lang="en-US" sz="2400" dirty="0">
                <a:latin typeface="+mn-lt"/>
              </a:rPr>
            </a:br>
            <a:br>
              <a:rPr lang="en-US" sz="2400" dirty="0"/>
            </a:br>
            <a:endParaRPr lang="en-US" sz="2400" dirty="0"/>
          </a:p>
        </p:txBody>
      </p:sp>
      <p:pic>
        <p:nvPicPr>
          <p:cNvPr id="4" name="Picture 3" descr="A stack of newspaper">
            <a:extLst>
              <a:ext uri="{FF2B5EF4-FFF2-40B4-BE49-F238E27FC236}">
                <a16:creationId xmlns:a16="http://schemas.microsoft.com/office/drawing/2014/main" id="{9D2F6187-FE0A-5633-455D-B723D651EA92}"/>
              </a:ext>
            </a:extLst>
          </p:cNvPr>
          <p:cNvPicPr>
            <a:picLocks noChangeAspect="1"/>
          </p:cNvPicPr>
          <p:nvPr/>
        </p:nvPicPr>
        <p:blipFill rotWithShape="1">
          <a:blip r:embed="rId2"/>
          <a:srcRect l="18917" r="1891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Title 1">
            <a:extLst>
              <a:ext uri="{FF2B5EF4-FFF2-40B4-BE49-F238E27FC236}">
                <a16:creationId xmlns:a16="http://schemas.microsoft.com/office/drawing/2014/main" id="{9C9E8631-143F-48CA-A5E9-2668C5AAC467}"/>
              </a:ext>
            </a:extLst>
          </p:cNvPr>
          <p:cNvSpPr txBox="1">
            <a:spLocks/>
          </p:cNvSpPr>
          <p:nvPr/>
        </p:nvSpPr>
        <p:spPr>
          <a:xfrm>
            <a:off x="643467" y="189115"/>
            <a:ext cx="5582699" cy="1754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Types</a:t>
            </a:r>
            <a:r>
              <a:rPr lang="en-US" sz="5400" dirty="0"/>
              <a:t> </a:t>
            </a:r>
            <a:r>
              <a:rPr lang="en-US" dirty="0"/>
              <a:t>of Sources - Primary</a:t>
            </a:r>
            <a:endParaRPr lang="en-CA" dirty="0"/>
          </a:p>
        </p:txBody>
      </p:sp>
      <p:sp>
        <p:nvSpPr>
          <p:cNvPr id="3" name="TextBox 2">
            <a:extLst>
              <a:ext uri="{FF2B5EF4-FFF2-40B4-BE49-F238E27FC236}">
                <a16:creationId xmlns:a16="http://schemas.microsoft.com/office/drawing/2014/main" id="{E875C57E-A1CB-44ED-BB0F-E2400BCA9F89}"/>
              </a:ext>
            </a:extLst>
          </p:cNvPr>
          <p:cNvSpPr txBox="1"/>
          <p:nvPr/>
        </p:nvSpPr>
        <p:spPr>
          <a:xfrm>
            <a:off x="447914" y="4008643"/>
            <a:ext cx="5582700" cy="1754326"/>
          </a:xfrm>
          <a:prstGeom prst="rect">
            <a:avLst/>
          </a:prstGeom>
          <a:noFill/>
        </p:spPr>
        <p:txBody>
          <a:bodyPr wrap="square" rtlCol="0">
            <a:spAutoFit/>
          </a:bodyPr>
          <a:lstStyle/>
          <a:p>
            <a:r>
              <a:rPr lang="en-US" dirty="0"/>
              <a:t>Examples:</a:t>
            </a:r>
            <a:br>
              <a:rPr lang="en-US" dirty="0"/>
            </a:br>
            <a:r>
              <a:rPr lang="en-US" dirty="0"/>
              <a:t>- Law documents and other government publications</a:t>
            </a:r>
            <a:br>
              <a:rPr lang="en-US" dirty="0"/>
            </a:br>
            <a:r>
              <a:rPr lang="en-US" dirty="0"/>
              <a:t>- Newspaper articles</a:t>
            </a:r>
            <a:br>
              <a:rPr lang="en-US" dirty="0"/>
            </a:br>
            <a:r>
              <a:rPr lang="en-US" dirty="0"/>
              <a:t>- Speeches, diaries, letters, interviews</a:t>
            </a:r>
            <a:br>
              <a:rPr lang="en-US" dirty="0"/>
            </a:br>
            <a:r>
              <a:rPr lang="en-US" dirty="0"/>
              <a:t>- Photos, audio and video from an event</a:t>
            </a:r>
            <a:br>
              <a:rPr lang="en-US" dirty="0"/>
            </a:br>
            <a:r>
              <a:rPr lang="en-US" dirty="0"/>
              <a:t>- Datasets: census data, economic statistics</a:t>
            </a:r>
            <a:endParaRPr lang="en-CA" dirty="0"/>
          </a:p>
        </p:txBody>
      </p:sp>
    </p:spTree>
    <p:extLst>
      <p:ext uri="{BB962C8B-B14F-4D97-AF65-F5344CB8AC3E}">
        <p14:creationId xmlns:p14="http://schemas.microsoft.com/office/powerpoint/2010/main" val="256620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F35A01-115A-4AE6-9694-CA3D6FA6287D}"/>
              </a:ext>
            </a:extLst>
          </p:cNvPr>
          <p:cNvSpPr>
            <a:spLocks noGrp="1"/>
          </p:cNvSpPr>
          <p:nvPr>
            <p:ph type="title"/>
          </p:nvPr>
        </p:nvSpPr>
        <p:spPr>
          <a:xfrm>
            <a:off x="838201" y="365125"/>
            <a:ext cx="5251316" cy="1807305"/>
          </a:xfrm>
        </p:spPr>
        <p:txBody>
          <a:bodyPr>
            <a:normAutofit/>
          </a:bodyPr>
          <a:lstStyle/>
          <a:p>
            <a:r>
              <a:rPr lang="en-US" dirty="0"/>
              <a:t>Types of Sources - Secondary</a:t>
            </a:r>
            <a:endParaRPr lang="en-CA" dirty="0"/>
          </a:p>
        </p:txBody>
      </p:sp>
      <p:sp>
        <p:nvSpPr>
          <p:cNvPr id="3" name="Content Placeholder 2">
            <a:extLst>
              <a:ext uri="{FF2B5EF4-FFF2-40B4-BE49-F238E27FC236}">
                <a16:creationId xmlns:a16="http://schemas.microsoft.com/office/drawing/2014/main" id="{5BFAB574-FF84-48DE-B128-296EE0412B28}"/>
              </a:ext>
            </a:extLst>
          </p:cNvPr>
          <p:cNvSpPr>
            <a:spLocks noGrp="1"/>
          </p:cNvSpPr>
          <p:nvPr>
            <p:ph idx="1"/>
          </p:nvPr>
        </p:nvSpPr>
        <p:spPr>
          <a:xfrm>
            <a:off x="523875" y="2257097"/>
            <a:ext cx="5334000" cy="3886528"/>
          </a:xfrm>
        </p:spPr>
        <p:txBody>
          <a:bodyPr>
            <a:normAutofit/>
          </a:bodyPr>
          <a:lstStyle/>
          <a:p>
            <a:pPr marL="0" indent="0">
              <a:buNone/>
            </a:pPr>
            <a:r>
              <a:rPr lang="en-US" sz="2000" dirty="0"/>
              <a:t>Secondary sources a</a:t>
            </a:r>
            <a:r>
              <a:rPr lang="en-CA" sz="2000" dirty="0"/>
              <a:t>re one step removed from primary sources, though they often quote or otherwise use primary sources. They can cover the same topic, but add a layer of interpretation and analysis. </a:t>
            </a:r>
          </a:p>
          <a:p>
            <a:pPr marL="0" indent="0">
              <a:buNone/>
            </a:pPr>
            <a:r>
              <a:rPr lang="en-CA" sz="2000" dirty="0"/>
              <a:t>Examples:</a:t>
            </a:r>
          </a:p>
          <a:p>
            <a:r>
              <a:rPr lang="en-CA" sz="2000" dirty="0"/>
              <a:t>Scholarly books about the topic</a:t>
            </a:r>
          </a:p>
          <a:p>
            <a:r>
              <a:rPr lang="en-CA" sz="2000" dirty="0"/>
              <a:t>Data analysis</a:t>
            </a:r>
          </a:p>
          <a:p>
            <a:r>
              <a:rPr lang="en-CA" sz="2000" dirty="0"/>
              <a:t>Scholarly, peer reviewed articles about the topic </a:t>
            </a:r>
          </a:p>
        </p:txBody>
      </p:sp>
      <p:pic>
        <p:nvPicPr>
          <p:cNvPr id="5" name="Picture 4" descr="A top view of books with different cover colours">
            <a:extLst>
              <a:ext uri="{FF2B5EF4-FFF2-40B4-BE49-F238E27FC236}">
                <a16:creationId xmlns:a16="http://schemas.microsoft.com/office/drawing/2014/main" id="{1D8E1DDB-FA9B-53F7-4817-DE4E974C04C6}"/>
              </a:ext>
            </a:extLst>
          </p:cNvPr>
          <p:cNvPicPr>
            <a:picLocks noChangeAspect="1"/>
          </p:cNvPicPr>
          <p:nvPr/>
        </p:nvPicPr>
        <p:blipFill rotWithShape="1">
          <a:blip r:embed="rId2"/>
          <a:srcRect l="3114" r="99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1386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2C2508-64EB-41D1-A3FE-9DA17C8561D2}"/>
              </a:ext>
            </a:extLst>
          </p:cNvPr>
          <p:cNvSpPr>
            <a:spLocks noGrp="1"/>
          </p:cNvSpPr>
          <p:nvPr>
            <p:ph type="title"/>
          </p:nvPr>
        </p:nvSpPr>
        <p:spPr>
          <a:xfrm>
            <a:off x="6513788" y="365125"/>
            <a:ext cx="4840010" cy="1807305"/>
          </a:xfrm>
        </p:spPr>
        <p:txBody>
          <a:bodyPr>
            <a:normAutofit/>
          </a:bodyPr>
          <a:lstStyle/>
          <a:p>
            <a:r>
              <a:rPr lang="en-US" sz="4100" dirty="0"/>
              <a:t>Scholarly, peer reviewed journal articles</a:t>
            </a:r>
            <a:endParaRPr lang="en-CA" sz="4100" dirty="0"/>
          </a:p>
        </p:txBody>
      </p:sp>
      <p:pic>
        <p:nvPicPr>
          <p:cNvPr id="5" name="Picture 4" descr="Abstract blurred public library with bookshelves">
            <a:extLst>
              <a:ext uri="{FF2B5EF4-FFF2-40B4-BE49-F238E27FC236}">
                <a16:creationId xmlns:a16="http://schemas.microsoft.com/office/drawing/2014/main" id="{8503486D-8850-8C4C-F2E4-253D5FAD8ECB}"/>
              </a:ext>
            </a:extLst>
          </p:cNvPr>
          <p:cNvPicPr>
            <a:picLocks noChangeAspect="1"/>
          </p:cNvPicPr>
          <p:nvPr/>
        </p:nvPicPr>
        <p:blipFill rotWithShape="1">
          <a:blip r:embed="rId2"/>
          <a:srcRect l="9063" r="3140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565F18B-900E-436A-9C40-3DAB9DB47A1D}"/>
              </a:ext>
            </a:extLst>
          </p:cNvPr>
          <p:cNvSpPr>
            <a:spLocks noGrp="1"/>
          </p:cNvSpPr>
          <p:nvPr>
            <p:ph idx="1"/>
          </p:nvPr>
        </p:nvSpPr>
        <p:spPr>
          <a:xfrm>
            <a:off x="6116569" y="2333296"/>
            <a:ext cx="5570606" cy="4258003"/>
          </a:xfrm>
        </p:spPr>
        <p:txBody>
          <a:bodyPr>
            <a:normAutofit lnSpcReduction="10000"/>
          </a:bodyPr>
          <a:lstStyle/>
          <a:p>
            <a:r>
              <a:rPr lang="en-CA" sz="2000" dirty="0"/>
              <a:t>A scholarly journal article is the best of what we know; it builds on previous research.</a:t>
            </a:r>
          </a:p>
          <a:p>
            <a:r>
              <a:rPr lang="en-CA" sz="2000" dirty="0"/>
              <a:t>The purpose of a </a:t>
            </a:r>
            <a:r>
              <a:rPr lang="en-CA" sz="2000" b="1" dirty="0"/>
              <a:t>scholarly journal</a:t>
            </a:r>
            <a:r>
              <a:rPr lang="en-CA" sz="2000" dirty="0"/>
              <a:t> is to report on research conducted by scholars, and professionals in the field. </a:t>
            </a:r>
          </a:p>
          <a:p>
            <a:pPr lvl="1"/>
            <a:r>
              <a:rPr lang="en-CA" sz="2000" dirty="0"/>
              <a:t>Scholarly journals provide in-depth articles that cover specific issues or research questions, while the language and content is geared toward scholars and professionals in the field. </a:t>
            </a:r>
          </a:p>
          <a:p>
            <a:pPr lvl="1"/>
            <a:r>
              <a:rPr lang="en-CA" sz="2000" dirty="0"/>
              <a:t>Some articles contain tables and graphs and most contain bibliographies (or reference lists or works cited)</a:t>
            </a:r>
          </a:p>
          <a:p>
            <a:pPr lvl="1"/>
            <a:r>
              <a:rPr lang="en-CA" sz="2000" dirty="0"/>
              <a:t>articles in scholarly journals are </a:t>
            </a:r>
            <a:r>
              <a:rPr lang="en-CA" sz="2000" b="1" dirty="0"/>
              <a:t>peer reviewed</a:t>
            </a:r>
            <a:r>
              <a:rPr lang="en-CA" sz="2000" dirty="0"/>
              <a:t>.</a:t>
            </a:r>
          </a:p>
          <a:p>
            <a:endParaRPr lang="en-CA" sz="1600" dirty="0"/>
          </a:p>
        </p:txBody>
      </p:sp>
    </p:spTree>
    <p:extLst>
      <p:ext uri="{BB962C8B-B14F-4D97-AF65-F5344CB8AC3E}">
        <p14:creationId xmlns:p14="http://schemas.microsoft.com/office/powerpoint/2010/main" val="134793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3" y="1999615"/>
            <a:ext cx="9144000" cy="2764028"/>
          </a:xfrm>
        </p:spPr>
        <p:txBody>
          <a:bodyPr vert="horz" lIns="91440" tIns="45720" rIns="91440" bIns="45720" rtlCol="0" anchor="ctr">
            <a:noAutofit/>
          </a:bodyPr>
          <a:lstStyle/>
          <a:p>
            <a:pPr marL="45720" indent="0" algn="ctr"/>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dirty="0"/>
              <a:t>Peer review is a system used to decide if an article should be published in a peer-reviewed journal. Each paper submitted to a peer-reviewed journal is read and evaluated by experts in the article’s subject area. </a:t>
            </a:r>
            <a:br>
              <a:rPr lang="en-US" sz="2400" dirty="0"/>
            </a:br>
            <a:br>
              <a:rPr lang="en-US" sz="2400" dirty="0"/>
            </a:br>
            <a:r>
              <a:rPr lang="en-US" sz="2400" dirty="0"/>
              <a:t>The reviewers assess the article’s validity, importance, and originality, and then recommend whether it should be printed in the journal. </a:t>
            </a:r>
            <a:br>
              <a:rPr lang="en-US" sz="2400" dirty="0"/>
            </a:br>
            <a:br>
              <a:rPr lang="en-US" sz="2400" dirty="0"/>
            </a:br>
            <a:r>
              <a:rPr lang="en-US" sz="2400" dirty="0"/>
              <a:t>The reviewers’ suggestions are considered by the journal’s editor, who makes the final decision about whether to accept or reject the article.</a:t>
            </a:r>
            <a:br>
              <a:rPr lang="en-US" sz="2400" dirty="0"/>
            </a:br>
            <a:br>
              <a:rPr lang="en-US" sz="2800" dirty="0"/>
            </a:br>
            <a:br>
              <a:rPr lang="en-US" sz="2800" dirty="0"/>
            </a:br>
            <a:r>
              <a:rPr lang="en-US" sz="2800" b="1" dirty="0">
                <a:hlinkClick r:id="rId2"/>
              </a:rPr>
              <a:t>Criteria for evaluating academic or scholarly articles</a:t>
            </a:r>
            <a:br>
              <a:rPr lang="en-US" sz="2800" b="1" dirty="0"/>
            </a:br>
            <a:endParaRPr lang="en-US" sz="2800" dirty="0"/>
          </a:p>
        </p:txBody>
      </p:sp>
    </p:spTree>
    <p:extLst>
      <p:ext uri="{BB962C8B-B14F-4D97-AF65-F5344CB8AC3E}">
        <p14:creationId xmlns:p14="http://schemas.microsoft.com/office/powerpoint/2010/main" val="254417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77C7-7CA3-48AA-AF92-795E3CDD3B57}"/>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400" dirty="0"/>
              <a:t>Search Strategies to find scholarly journal articles </a:t>
            </a:r>
          </a:p>
        </p:txBody>
      </p:sp>
      <p:pic>
        <p:nvPicPr>
          <p:cNvPr id="4" name="Picture 3" descr="Magnifying glass and question mark">
            <a:extLst>
              <a:ext uri="{FF2B5EF4-FFF2-40B4-BE49-F238E27FC236}">
                <a16:creationId xmlns:a16="http://schemas.microsoft.com/office/drawing/2014/main" id="{987B6DE6-DCC6-E7F8-1AFD-FF97C33B7965}"/>
              </a:ext>
            </a:extLst>
          </p:cNvPr>
          <p:cNvPicPr>
            <a:picLocks noChangeAspect="1"/>
          </p:cNvPicPr>
          <p:nvPr/>
        </p:nvPicPr>
        <p:blipFill rotWithShape="1">
          <a:blip r:embed="rId2"/>
          <a:srcRect l="23000" r="193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237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2294398302"/>
              </p:ext>
            </p:extLst>
          </p:nvPr>
        </p:nvGraphicFramePr>
        <p:xfrm>
          <a:off x="917448" y="17000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2130049454"/>
              </p:ext>
            </p:extLst>
          </p:nvPr>
        </p:nvGraphicFramePr>
        <p:xfrm>
          <a:off x="841248" y="15095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1005</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POLI 345/4 B: Library Workshop</vt:lpstr>
      <vt:lpstr>Who am I?</vt:lpstr>
      <vt:lpstr>Primary sources  are immediate, first-hand accounts of a topic, from people who had a direct connection with it.   </vt:lpstr>
      <vt:lpstr>Types of Sources - Secondary</vt:lpstr>
      <vt:lpstr>Scholarly, peer reviewed journal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Search Strategies to find scholarly journal articles </vt:lpstr>
      <vt:lpstr>How do we combine search words for the best possible results?</vt:lpstr>
      <vt:lpstr>How do we combine search words for the best possible results?</vt:lpstr>
      <vt:lpstr>Avoid Searching with Linking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 from today’s workshop</vt:lpstr>
      <vt:lpstr>There is help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345/4 B: Library Workshop</dc:title>
  <dc:creator>Michelle Lake</dc:creator>
  <cp:lastModifiedBy>Michelle Lake</cp:lastModifiedBy>
  <cp:revision>18</cp:revision>
  <dcterms:created xsi:type="dcterms:W3CDTF">2023-01-11T19:36:24Z</dcterms:created>
  <dcterms:modified xsi:type="dcterms:W3CDTF">2023-01-25T17:46:51Z</dcterms:modified>
</cp:coreProperties>
</file>