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57"/>
  </p:notesMasterIdLst>
  <p:sldIdLst>
    <p:sldId id="256" r:id="rId2"/>
    <p:sldId id="258" r:id="rId3"/>
    <p:sldId id="259" r:id="rId4"/>
    <p:sldId id="260" r:id="rId5"/>
    <p:sldId id="264" r:id="rId6"/>
    <p:sldId id="622" r:id="rId7"/>
    <p:sldId id="265" r:id="rId8"/>
    <p:sldId id="257" r:id="rId9"/>
    <p:sldId id="266" r:id="rId10"/>
    <p:sldId id="267" r:id="rId11"/>
    <p:sldId id="268" r:id="rId12"/>
    <p:sldId id="269" r:id="rId13"/>
    <p:sldId id="270" r:id="rId14"/>
    <p:sldId id="276" r:id="rId15"/>
    <p:sldId id="272" r:id="rId16"/>
    <p:sldId id="613" r:id="rId17"/>
    <p:sldId id="274" r:id="rId18"/>
    <p:sldId id="275" r:id="rId19"/>
    <p:sldId id="619" r:id="rId20"/>
    <p:sldId id="271" r:id="rId21"/>
    <p:sldId id="550" r:id="rId22"/>
    <p:sldId id="552" r:id="rId23"/>
    <p:sldId id="553" r:id="rId24"/>
    <p:sldId id="612" r:id="rId25"/>
    <p:sldId id="582" r:id="rId26"/>
    <p:sldId id="606" r:id="rId27"/>
    <p:sldId id="261" r:id="rId28"/>
    <p:sldId id="262" r:id="rId29"/>
    <p:sldId id="263" r:id="rId30"/>
    <p:sldId id="608" r:id="rId31"/>
    <p:sldId id="609" r:id="rId32"/>
    <p:sldId id="610" r:id="rId33"/>
    <p:sldId id="554" r:id="rId34"/>
    <p:sldId id="555" r:id="rId35"/>
    <p:sldId id="614" r:id="rId36"/>
    <p:sldId id="615" r:id="rId37"/>
    <p:sldId id="616" r:id="rId38"/>
    <p:sldId id="557" r:id="rId39"/>
    <p:sldId id="621" r:id="rId40"/>
    <p:sldId id="611" r:id="rId41"/>
    <p:sldId id="558" r:id="rId42"/>
    <p:sldId id="559" r:id="rId43"/>
    <p:sldId id="560" r:id="rId44"/>
    <p:sldId id="617" r:id="rId45"/>
    <p:sldId id="561" r:id="rId46"/>
    <p:sldId id="562" r:id="rId47"/>
    <p:sldId id="583" r:id="rId48"/>
    <p:sldId id="584" r:id="rId49"/>
    <p:sldId id="300" r:id="rId50"/>
    <p:sldId id="577" r:id="rId51"/>
    <p:sldId id="585" r:id="rId52"/>
    <p:sldId id="586" r:id="rId53"/>
    <p:sldId id="618" r:id="rId54"/>
    <p:sldId id="620" r:id="rId55"/>
    <p:sldId id="60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AND: combines concepts and limits your results 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sz="2400" dirty="0"/>
            <a:t>politics AND security</a:t>
          </a:r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state OR government</a:t>
          </a:r>
        </a:p>
        <a:p>
          <a:r>
            <a:rPr lang="en-US" dirty="0"/>
            <a:t>election OR voting </a:t>
          </a:r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 dirty="0"/>
            <a:t>OR: allows you to insert synonyms or alternative terms and increases your results</a:t>
          </a:r>
          <a:endParaRPr lang="en-US" dirty="0"/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rgbClr val="002060"/>
        </a:solidFill>
      </dgm:spPr>
      <dgm:t>
        <a:bodyPr/>
        <a:lstStyle/>
        <a:p>
          <a:r>
            <a:rPr lang="en-CA" dirty="0"/>
            <a:t>“quotation marks”: </a:t>
          </a:r>
          <a:r>
            <a:rPr lang="en-US" dirty="0"/>
            <a:t>If you put two or more words in quotation marks, that exact phrase will be searched and limits your results.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rgbClr val="002060"/>
        </a:solidFill>
      </dgm:spPr>
      <dgm:t>
        <a:bodyPr/>
        <a:lstStyle/>
        <a:p>
          <a:r>
            <a:rPr lang="en-CA" sz="2400" dirty="0"/>
            <a:t>“political parties”</a:t>
          </a:r>
        </a:p>
        <a:p>
          <a:r>
            <a:rPr lang="en-CA" sz="2400" dirty="0"/>
            <a:t>“foreign policy”</a:t>
          </a:r>
        </a:p>
        <a:p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Democra</a:t>
          </a:r>
          <a:r>
            <a:rPr lang="en-US" dirty="0"/>
            <a:t>*</a:t>
          </a:r>
        </a:p>
        <a:p>
          <a:r>
            <a:rPr lang="en-US" dirty="0"/>
            <a:t>Finds: democracy, democracies, democratic, democratically,  democratization</a:t>
          </a:r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* - when you add an </a:t>
          </a:r>
          <a:r>
            <a:rPr lang="en-CA" b="0" i="0" dirty="0"/>
            <a:t>asterisk </a:t>
          </a:r>
          <a:r>
            <a:rPr lang="en-US" dirty="0"/>
            <a:t>on the end of a word, your results will contain all the words with those endings or suffix </a:t>
          </a:r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AND: combines concepts and limits your results </a:t>
          </a:r>
        </a:p>
      </dsp:txBody>
      <dsp:txXfrm>
        <a:off x="1590332" y="205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/>
            <a:t>OR: allows you to insert synonyms or alternative terms and increases your results</a:t>
          </a:r>
          <a:endParaRPr lang="en-US" sz="2700" kern="1200" dirty="0"/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politics AND security</a:t>
          </a: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state OR government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election OR voting </a:t>
          </a:r>
        </a:p>
      </dsp:txBody>
      <dsp:txXfrm>
        <a:off x="5427651" y="2442135"/>
        <a:ext cx="3488471" cy="2093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“quotation marks”: </a:t>
          </a:r>
          <a:r>
            <a:rPr lang="en-US" sz="2100" kern="1200" dirty="0"/>
            <a:t>If you put two or more words in quotation marks, that exact phrase will be searched and limits your results.</a:t>
          </a:r>
        </a:p>
      </dsp:txBody>
      <dsp:txXfrm>
        <a:off x="1590332" y="205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* - when you add an </a:t>
          </a:r>
          <a:r>
            <a:rPr lang="en-CA" sz="2100" b="0" i="0" kern="1200" dirty="0"/>
            <a:t>asterisk </a:t>
          </a:r>
          <a:r>
            <a:rPr lang="en-US" sz="2100" kern="1200" dirty="0"/>
            <a:t>on the end of a word, your results will contain all the words with those endings or suffix </a:t>
          </a:r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“political parties”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“foreign policy”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Democra</a:t>
          </a:r>
          <a:r>
            <a:rPr lang="en-US" sz="2100" kern="1200" dirty="0"/>
            <a:t>*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Finds: democracy, democracies, democratic, democratically,  democratization</a:t>
          </a:r>
        </a:p>
      </dsp:txBody>
      <dsp:txXfrm>
        <a:off x="5427651" y="2442135"/>
        <a:ext cx="3488471" cy="2093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3BC4E-C3B5-4F33-A50B-28A3E5606370}" type="datetimeFigureOut">
              <a:rPr lang="en-CA" smtClean="0"/>
              <a:t>2025-11-04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1A0F2-4324-4FFF-B8C2-1568955759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37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A0F2-4324-4FFF-B8C2-15689557595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82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194A7-9A23-476B-B74A-A0332DDBE904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354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9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5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24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6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2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8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8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45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Lake@concordia.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ordiauniversity.on.worldcat.org/oclc/951552375" TargetMode="External"/><Relationship Id="rId3" Type="http://schemas.openxmlformats.org/officeDocument/2006/relationships/hyperlink" Target="https://concordiauniversity.on.worldcat.org/oclc/961184975" TargetMode="External"/><Relationship Id="rId7" Type="http://schemas.openxmlformats.org/officeDocument/2006/relationships/hyperlink" Target="https://concordiauniversity.on.worldcat.org/oclc/707804505" TargetMode="External"/><Relationship Id="rId2" Type="http://schemas.openxmlformats.org/officeDocument/2006/relationships/hyperlink" Target="https://concordiauniversity.on.worldcat.org/oclc/10611357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ordiauniversity.on.worldcat.org/oclc/10316007868" TargetMode="External"/><Relationship Id="rId5" Type="http://schemas.openxmlformats.org/officeDocument/2006/relationships/hyperlink" Target="https://concordiauniversity.on.worldcat.org/oclc/1046982157" TargetMode="External"/><Relationship Id="rId4" Type="http://schemas.openxmlformats.org/officeDocument/2006/relationships/hyperlink" Target="https://concordiauniversity.on.worldcat.org/oclc/1395156320" TargetMode="External"/><Relationship Id="rId9" Type="http://schemas.openxmlformats.org/officeDocument/2006/relationships/hyperlink" Target="https://concordiauniversity.on.worldcat.org/oclc/128558177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catdir/cpso/lcco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library.concordia.ca/help/textbooks/?guid=text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concordiauniversity.on.worldcat.org/search?queryString=%28%22political%20parties%22%20OR%20%22political%20party%22%20OR%20%22party%20system%2A%22%20OR%20%22two%20party%20system%22%29%20AND%20%28ireland%20OR%20Irish%29%20&amp;databaseList=&amp;year=2001..2025&amp;newsArticles=off&amp;bookReviews=of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technology/borrow/" TargetMode="External"/><Relationship Id="rId2" Type="http://schemas.openxmlformats.org/officeDocument/2006/relationships/hyperlink" Target="https://library.concordia.ca/help/circulation/borrowing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library.concordia.ca/technology/reproduction/kic-scanners.php" TargetMode="External"/><Relationship Id="rId4" Type="http://schemas.openxmlformats.org/officeDocument/2006/relationships/hyperlink" Target="https://adsys2.concordia.ca/dprintpay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research-ebsco-com.lib-ezproxy.concordia.ca/c/kpdas4/search/results?q=GE%20(Canada)%20AND%20(%22political%20parties%22%20OR%20%22political%20party%22%20OR%20%22party%20system%22%20OR%20%20%22electoral%20%20system%22)%20AND%20plurality&amp;autocorrect=y&amp;db=poh&amp;expanders=concept&amp;limiters=None&amp;qm=W3sidHlwZSI6ImZpZWxkIiwidmFsdWUiOiJDYW5hZGEiLCJjb2RlIjoiR0UifSx7InR5cGUiOiJsb2dpYyIsInZhbHVlIjoiQU5EIn0seyJ0eXBlIjoidGV4dCIsInZhbHVlIjoiXCJwb2xpdGljYWwgcGFydGllc1wiIE9SIFwicG9saXRpY2FsIHBhcnR5XCIgT1IgXCJwYXJ0eSBzeXN0ZW1cIiBPUiAgXCJlbGVjdG9yYWwgIHN5c3RlbVwiIn0seyJ0eXBlIjoibG9naWMiLCJ2YWx1ZSI6IkFORCJ9LHsidHlwZSI6InRleHQiLCJ2YWx1ZSI6InBsdXJhbGl0eSJ9XQ%3D%3D&amp;searchMode=boolean&amp;searchSegment=all-results&amp;skipResultsFetch=tru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Lake@Concordia.ca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iauniversity.on.worldcat.org/search?queryString=Bannerman%20Privacy%20and%20Canadian%20Political%20Parties%20The%20Effects%20of%20the%20Data%20Driven%20Campaign%20on%20Elector%20Engagement&amp;databaseList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CE54A2A-DF49-4800-82E7-3AF9353F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25ED7-F0CF-40D9-8C60-51E18805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background of mesh">
            <a:extLst>
              <a:ext uri="{FF2B5EF4-FFF2-40B4-BE49-F238E27FC236}">
                <a16:creationId xmlns:a16="http://schemas.microsoft.com/office/drawing/2014/main" id="{E1AD67E5-EDB4-9B59-FEB3-3FF6171C9D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C95DF-8FD6-A922-E8EB-216864659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46" y="1077626"/>
            <a:ext cx="9958754" cy="3317443"/>
          </a:xfrm>
        </p:spPr>
        <p:txBody>
          <a:bodyPr anchor="t">
            <a:normAutofit/>
          </a:bodyPr>
          <a:lstStyle/>
          <a:p>
            <a:r>
              <a:rPr lang="en-US" sz="6200" dirty="0">
                <a:solidFill>
                  <a:srgbClr val="FFFFFF"/>
                </a:solidFill>
              </a:rPr>
              <a:t>POLI 331: Comparative party Systems Library Workshop</a:t>
            </a:r>
            <a:endParaRPr lang="en-CA" sz="6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CF65A-5476-3844-E251-9B7D1D6D1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9257512" cy="1263047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FFFFFF"/>
                </a:solidFill>
              </a:rPr>
              <a:t>Michelle Lake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FFFFFF"/>
                </a:solidFill>
              </a:rPr>
              <a:t>Political Science, SCPA, FPST and Government Publications Librarian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Michelle.Lake@concordia.ca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endParaRPr lang="en-CA" sz="1700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934"/>
            <a:ext cx="804195" cy="0"/>
          </a:xfrm>
          <a:prstGeom prst="line">
            <a:avLst/>
          </a:prstGeom>
          <a:ln w="1238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0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1BAA-BCB3-6E9C-8058-5F94A147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376371"/>
            <a:ext cx="9922764" cy="1294228"/>
          </a:xfrm>
        </p:spPr>
        <p:txBody>
          <a:bodyPr>
            <a:noAutofit/>
          </a:bodyPr>
          <a:lstStyle/>
          <a:p>
            <a:r>
              <a:rPr lang="en-US" sz="3600" dirty="0" err="1"/>
              <a:t>Krook</a:t>
            </a:r>
            <a:r>
              <a:rPr lang="en-US" sz="3600" dirty="0"/>
              <a:t>, Mona Lena, ‘Electoral Systems and Women’s representation’, in Erik S. Herron, Robert J. </a:t>
            </a:r>
            <a:r>
              <a:rPr lang="en-US" sz="3600" dirty="0" err="1"/>
              <a:t>Pekkanen</a:t>
            </a:r>
            <a:r>
              <a:rPr lang="en-US" sz="3600" dirty="0"/>
              <a:t>, and Matthew Shugart (eds), </a:t>
            </a:r>
            <a:r>
              <a:rPr lang="en-US" sz="3600" i="1" dirty="0"/>
              <a:t>The Oxford Handbook of Electoral Systems</a:t>
            </a:r>
            <a:r>
              <a:rPr lang="en-US" sz="3600" dirty="0"/>
              <a:t>, Oxford Handbooks (2018).</a:t>
            </a:r>
            <a:endParaRPr lang="en-CA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CD2640-B3EB-7E0B-B5B7-2519B5704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630" y="3064592"/>
            <a:ext cx="9629775" cy="3057525"/>
          </a:xfrm>
        </p:spPr>
      </p:pic>
    </p:spTree>
    <p:extLst>
      <p:ext uri="{BB962C8B-B14F-4D97-AF65-F5344CB8AC3E}">
        <p14:creationId xmlns:p14="http://schemas.microsoft.com/office/powerpoint/2010/main" val="9408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2AFC9-0803-BF7E-61E2-29DFFB64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"/>
            <a:ext cx="12192000" cy="6413500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99C6FBF-245B-C945-CD84-F76ACADE4CA0}"/>
              </a:ext>
            </a:extLst>
          </p:cNvPr>
          <p:cNvSpPr/>
          <p:nvPr/>
        </p:nvSpPr>
        <p:spPr>
          <a:xfrm>
            <a:off x="3824748" y="4768645"/>
            <a:ext cx="776749" cy="117003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43AA7-DEEB-9B90-8734-35895AA91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70" y="0"/>
            <a:ext cx="863046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A8DA1D-1965-2441-7EFD-FE7448648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190500"/>
            <a:ext cx="10744200" cy="647700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A9320B65-D660-8CF5-C884-DED440380A92}"/>
              </a:ext>
            </a:extLst>
          </p:cNvPr>
          <p:cNvSpPr/>
          <p:nvPr/>
        </p:nvSpPr>
        <p:spPr>
          <a:xfrm>
            <a:off x="4601497" y="4371474"/>
            <a:ext cx="1181682" cy="36542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9531BC-B0F7-06BA-22E8-225525F18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425" y="0"/>
            <a:ext cx="8661149" cy="68580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AB2C0A3-2B5A-35F4-9BE4-A230EACBB841}"/>
              </a:ext>
            </a:extLst>
          </p:cNvPr>
          <p:cNvSpPr/>
          <p:nvPr/>
        </p:nvSpPr>
        <p:spPr>
          <a:xfrm>
            <a:off x="3192379" y="2406316"/>
            <a:ext cx="401053" cy="2967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0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A09B-CBA3-53E9-9932-9A651A00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71500"/>
            <a:ext cx="9922764" cy="1294228"/>
          </a:xfrm>
        </p:spPr>
        <p:txBody>
          <a:bodyPr>
            <a:noAutofit/>
          </a:bodyPr>
          <a:lstStyle/>
          <a:p>
            <a:r>
              <a:rPr lang="en-US" sz="3600" dirty="0"/>
              <a:t>Grossman, E., &amp; </a:t>
            </a:r>
            <a:r>
              <a:rPr lang="en-US" sz="3600" dirty="0" err="1"/>
              <a:t>Guinaudeau</a:t>
            </a:r>
            <a:r>
              <a:rPr lang="en-US" sz="3600" dirty="0"/>
              <a:t>, I. (2021). </a:t>
            </a:r>
            <a:r>
              <a:rPr lang="en-US" sz="3600" i="1" dirty="0"/>
              <a:t>Do elections (still) matter?: mandates, institutions, and policy in Western Europe. </a:t>
            </a:r>
            <a:r>
              <a:rPr lang="en-US" sz="3600" dirty="0"/>
              <a:t>New York: Oxford University Press.</a:t>
            </a:r>
            <a:endParaRPr lang="en-CA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F6EC50-65BF-7D58-61A6-83D9BC93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2709401"/>
            <a:ext cx="96583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52C08-08AB-0BB8-4585-3B0A1629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21"/>
            <a:ext cx="12192000" cy="667795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3C72634-47B9-F57A-BB7C-53ECFA3274DA}"/>
              </a:ext>
            </a:extLst>
          </p:cNvPr>
          <p:cNvSpPr/>
          <p:nvPr/>
        </p:nvSpPr>
        <p:spPr>
          <a:xfrm>
            <a:off x="6931742" y="4925961"/>
            <a:ext cx="1170039" cy="2556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D5F4B-88D2-FC5E-DD5D-13B1B542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83" y="0"/>
            <a:ext cx="9268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2687F0-F398-4AE7-AD52-8EFF1868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847084-4986-FFA7-A1BE-B4737510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81" y="2286000"/>
            <a:ext cx="9306619" cy="36769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Background Information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FA15B5-C79E-4424-B2C8-47B1870D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2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1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70F2D-69E2-2046-4B61-65133324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785596" cy="2042160"/>
          </a:xfrm>
        </p:spPr>
        <p:txBody>
          <a:bodyPr>
            <a:normAutofit fontScale="90000"/>
          </a:bodyPr>
          <a:lstStyle/>
          <a:p>
            <a:r>
              <a:rPr lang="en-US" sz="1900" dirty="0"/>
              <a:t>According to Duverger, the single-member simple plurality system </a:t>
            </a:r>
            <a:r>
              <a:rPr lang="en-US" sz="1900" dirty="0" err="1"/>
              <a:t>favours</a:t>
            </a:r>
            <a:r>
              <a:rPr lang="en-US" sz="1900" dirty="0"/>
              <a:t> a two-party system. Do you agree? Answer through comparative analysis of the post-Second  World War party systems of *state A* and *state B*.</a:t>
            </a:r>
            <a:endParaRPr lang="en-CA" sz="19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F9B371-6047-55C8-7E0D-54CE4B2A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98" y="2959762"/>
            <a:ext cx="4676894" cy="3231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Main concepts:</a:t>
            </a:r>
          </a:p>
          <a:p>
            <a:r>
              <a:rPr lang="en-US" sz="1600" dirty="0"/>
              <a:t>Two-party system</a:t>
            </a:r>
          </a:p>
          <a:p>
            <a:r>
              <a:rPr lang="en-US" sz="1600" dirty="0"/>
              <a:t>Plurality, Duverger</a:t>
            </a:r>
          </a:p>
          <a:p>
            <a:r>
              <a:rPr lang="en-US" sz="1600" dirty="0"/>
              <a:t>Post WW2</a:t>
            </a:r>
          </a:p>
          <a:p>
            <a:r>
              <a:rPr lang="en-US" sz="1600" dirty="0"/>
              <a:t>Canada and Ireland</a:t>
            </a:r>
          </a:p>
          <a:p>
            <a:pPr marL="0" indent="0">
              <a:buNone/>
            </a:pPr>
            <a:r>
              <a:rPr lang="en-US" sz="1600" dirty="0"/>
              <a:t>- &gt; Oxford Handbook of Electoral Systems: Chapter 31 Electoral Systems in Context: Ireland</a:t>
            </a:r>
            <a:endParaRPr lang="en-CA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C8A1F-737D-9BB9-EDD0-EDEA349FB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855" y="874098"/>
            <a:ext cx="7007089" cy="4519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A629D-F0C0-A1B4-F599-8EF11C2EA17C}"/>
              </a:ext>
            </a:extLst>
          </p:cNvPr>
          <p:cNvSpPr txBox="1"/>
          <p:nvPr/>
        </p:nvSpPr>
        <p:spPr>
          <a:xfrm>
            <a:off x="5270090" y="5742039"/>
            <a:ext cx="6430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Your bibliography and your citations must include a minimum of 10 academic (books, book chapters, academic journal articles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88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C05EC8-B421-C0D3-C27D-6465649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933" y="0"/>
            <a:ext cx="767606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7F3040-1A7C-F67C-5FEC-DA1DA04ABD76}"/>
              </a:ext>
            </a:extLst>
          </p:cNvPr>
          <p:cNvSpPr txBox="1"/>
          <p:nvPr/>
        </p:nvSpPr>
        <p:spPr>
          <a:xfrm>
            <a:off x="553453" y="1644316"/>
            <a:ext cx="3280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Oxford Bibliographies give high level overviews on a topic. They are useful as breakdown topics into subtopics and recommend related scholarly sources.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3210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6DB83-2EDE-65D1-A899-A291AFB8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123" y="339062"/>
            <a:ext cx="9922764" cy="1294228"/>
          </a:xfrm>
        </p:spPr>
        <p:txBody>
          <a:bodyPr/>
          <a:lstStyle/>
          <a:p>
            <a:r>
              <a:rPr lang="en-US" dirty="0"/>
              <a:t>EIU Viewpoint: Country - Politics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8E903A-5661-949A-58F3-9856AE46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29" y="986176"/>
            <a:ext cx="8347266" cy="56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01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1EAC4-DA4F-4FAB-5CBB-CAE284DA0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17" y="0"/>
            <a:ext cx="9503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1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5AEF23-78E4-68AE-B44E-C18DD5FAD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53" y="0"/>
            <a:ext cx="11009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CD5C-4C1F-480D-A5CF-5621A7B6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96FA-55DA-4798-A98A-87A6126A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118277"/>
            <a:ext cx="11452860" cy="43262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/>
              <a:t>Michelle Lake, librarian for Political Science, the School of Community and Public Affairs, First Peoples Studies, and Government Publications</a:t>
            </a:r>
          </a:p>
          <a:p>
            <a:pPr marL="0" indent="0">
              <a:buNone/>
            </a:pPr>
            <a:endParaRPr lang="en-US" altLang="en-US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altLang="en-US" dirty="0">
                <a:hlinkClick r:id="" action="ppaction://noaction"/>
              </a:rPr>
              <a:t>Michelle.Lake@Concordia.ca</a:t>
            </a:r>
            <a:r>
              <a:rPr lang="en-US" altLang="en-US" dirty="0"/>
              <a:t> / Make an appointment (on Zoom or in person) or ask a question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What do I do?</a:t>
            </a:r>
          </a:p>
          <a:p>
            <a:pPr lvl="1"/>
            <a:r>
              <a:rPr lang="en-US" altLang="en-US" dirty="0"/>
              <a:t>Provide research support, assist with search strategies</a:t>
            </a:r>
          </a:p>
          <a:p>
            <a:pPr lvl="1"/>
            <a:r>
              <a:rPr lang="en-US" altLang="en-US" dirty="0"/>
              <a:t>Help students navigate library databases, assist with selection and evaluation of sources </a:t>
            </a:r>
          </a:p>
          <a:p>
            <a:pPr lvl="1"/>
            <a:r>
              <a:rPr lang="en-US" altLang="en-US" dirty="0"/>
              <a:t>Help students find and access materials they need</a:t>
            </a:r>
          </a:p>
          <a:p>
            <a:pPr lvl="1"/>
            <a:r>
              <a:rPr lang="en-US" altLang="en-US" dirty="0"/>
              <a:t>Build guides, resources and pathfinders to help students locate research materials</a:t>
            </a:r>
          </a:p>
          <a:p>
            <a:pPr lvl="1"/>
            <a:r>
              <a:rPr lang="en-US" altLang="en-US" dirty="0"/>
              <a:t>Help with citation issues</a:t>
            </a:r>
          </a:p>
          <a:p>
            <a:pPr lvl="1"/>
            <a:r>
              <a:rPr lang="en-US" altLang="en-US" dirty="0"/>
              <a:t>Choose the books we buy for the above subject areas</a:t>
            </a:r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4349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gnifying glass and question mark">
            <a:extLst>
              <a:ext uri="{FF2B5EF4-FFF2-40B4-BE49-F238E27FC236}">
                <a16:creationId xmlns:a16="http://schemas.microsoft.com/office/drawing/2014/main" id="{31A76E1C-53EA-CFE0-B81E-A9ABA812B3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0776A0-F3D1-AEC9-DE44-3676E3568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10651" y="-1010655"/>
            <a:ext cx="6858003" cy="8879304"/>
          </a:xfrm>
          <a:prstGeom prst="rect">
            <a:avLst/>
          </a:prstGeom>
          <a:gradFill>
            <a:gsLst>
              <a:gs pos="0">
                <a:srgbClr val="000000">
                  <a:alpha val="36000"/>
                </a:srgbClr>
              </a:gs>
              <a:gs pos="51600">
                <a:srgbClr val="000000">
                  <a:alpha val="3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ECEC64-A895-CA5D-7420-2D5BAEDD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18" y="2223018"/>
            <a:ext cx="7819987" cy="2579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Search strategies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33559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86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/>
              <a:t>How do we combine search words for the best possible results?</a:t>
            </a:r>
            <a:endParaRPr lang="en-CA" sz="3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379347"/>
              </p:ext>
            </p:extLst>
          </p:nvPr>
        </p:nvGraphicFramePr>
        <p:xfrm>
          <a:off x="844296" y="1869534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413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/>
              <a:t>How do we combine search words for the best possible results?</a:t>
            </a:r>
            <a:endParaRPr lang="en-CA" sz="3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67213"/>
              </p:ext>
            </p:extLst>
          </p:nvPr>
        </p:nvGraphicFramePr>
        <p:xfrm>
          <a:off x="844296" y="1733176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77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2" y="514533"/>
            <a:ext cx="10175631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Avoid Searching with linking words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81700" y="1381518"/>
            <a:ext cx="6495766" cy="4910855"/>
          </a:xfrm>
        </p:spPr>
        <p:txBody>
          <a:bodyPr>
            <a:no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Effects 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Impact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Consequences 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Influence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Results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Importance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Significance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Response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Emphasis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/>
              <a:t>C</a:t>
            </a:r>
            <a:r>
              <a:rPr lang="en-US" altLang="en-US" sz="2000" dirty="0">
                <a:solidFill>
                  <a:schemeClr val="tx1"/>
                </a:solidFill>
              </a:rPr>
              <a:t>auses </a:t>
            </a:r>
            <a:endParaRPr lang="en-CA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3270" y="2235786"/>
            <a:ext cx="3347075" cy="2246769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Each author may use different linking words when discussing similar topics</a:t>
            </a:r>
            <a:r>
              <a:rPr lang="en-US" sz="2400" dirty="0"/>
              <a:t>. 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20315" y="4145631"/>
            <a:ext cx="4033838" cy="2146742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You don’t want your search to be limited to those books and articles that only contain the word “effect” or “consequence”</a:t>
            </a:r>
            <a:endParaRPr lang="en-CA" sz="2400" dirty="0"/>
          </a:p>
          <a:p>
            <a:pPr>
              <a:defRPr/>
            </a:pP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2305496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46685-6263-AFA2-5757-BBFDF83A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19" y="1076635"/>
            <a:ext cx="6956066" cy="34953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dirty="0"/>
              <a:t>Searching in Sofia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6D2D0369-76D0-9359-5A67-FEBD0AC7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2806" y="1143000"/>
            <a:ext cx="2636159" cy="26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4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22B2-2799-C577-87B6-EEE22897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 find in Sofia?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CA4C-C94D-2558-D23B-E4BB8FBF3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Academic peer reviewed books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ebooks</a:t>
            </a:r>
            <a:r>
              <a:rPr lang="en-US" sz="2400" dirty="0"/>
              <a:t> and print books)</a:t>
            </a:r>
          </a:p>
          <a:p>
            <a:r>
              <a:rPr lang="en-US" sz="2400" dirty="0">
                <a:hlinkClick r:id="rId4"/>
              </a:rPr>
              <a:t>Academic textbooks </a:t>
            </a:r>
            <a:endParaRPr lang="en-US" sz="2400" dirty="0"/>
          </a:p>
          <a:p>
            <a:r>
              <a:rPr lang="en-US" sz="2400" dirty="0">
                <a:hlinkClick r:id="rId5"/>
              </a:rPr>
              <a:t>Non-academic books </a:t>
            </a:r>
            <a:endParaRPr lang="en-US" sz="2400" dirty="0"/>
          </a:p>
          <a:p>
            <a:r>
              <a:rPr lang="en-US" sz="2400" dirty="0"/>
              <a:t>Journal articles (</a:t>
            </a:r>
            <a:r>
              <a:rPr lang="en-US" sz="2400" dirty="0">
                <a:hlinkClick r:id="rId6"/>
              </a:rPr>
              <a:t>peer reviewed </a:t>
            </a:r>
            <a:r>
              <a:rPr lang="en-US" sz="2400" dirty="0"/>
              <a:t>and </a:t>
            </a:r>
            <a:r>
              <a:rPr lang="en-US" sz="2400" dirty="0">
                <a:hlinkClick r:id="rId7"/>
              </a:rPr>
              <a:t>non-peer reviewed</a:t>
            </a:r>
            <a:r>
              <a:rPr lang="en-US" sz="2400" dirty="0"/>
              <a:t>)</a:t>
            </a:r>
          </a:p>
          <a:p>
            <a:r>
              <a:rPr lang="en-US" sz="2400" dirty="0">
                <a:hlinkClick r:id="rId8"/>
              </a:rPr>
              <a:t>Government documents</a:t>
            </a:r>
            <a:endParaRPr lang="en-US" sz="2400" dirty="0"/>
          </a:p>
          <a:p>
            <a:r>
              <a:rPr lang="en-US" sz="2400" dirty="0">
                <a:hlinkClick r:id="rId9"/>
              </a:rPr>
              <a:t>International Organization publications </a:t>
            </a:r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399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4F3C-3218-2B95-1CAA-60D3D434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Why books? </a:t>
            </a:r>
            <a:endParaRPr lang="en-CA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D731-EF6B-0D7D-7D7F-9C9A0CAEE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 fontScale="85000" lnSpcReduction="20000"/>
          </a:bodyPr>
          <a:lstStyle/>
          <a:p>
            <a:r>
              <a:rPr lang="en-CA" sz="2000" b="0" i="0">
                <a:effectLst/>
                <a:latin typeface="Helvetica Neue"/>
              </a:rPr>
              <a:t>Books can provide comprehensive overviews or background and introductory information that is not covered in journal articles. </a:t>
            </a:r>
          </a:p>
          <a:p>
            <a:r>
              <a:rPr lang="en-CA" sz="2000" b="0" i="0">
                <a:effectLst/>
                <a:latin typeface="Helvetica Neue"/>
              </a:rPr>
              <a:t>Books are much more comprehensive than articles and aim to tell you everything about a topic</a:t>
            </a:r>
            <a:r>
              <a:rPr lang="en-CA" sz="2000">
                <a:latin typeface="Helvetica Neue"/>
              </a:rPr>
              <a:t> or in the case of edited books, many perspectives on a topic</a:t>
            </a:r>
            <a:endParaRPr lang="en-CA" sz="2000" b="0" i="0">
              <a:effectLst/>
              <a:latin typeface="Helvetica Neue"/>
            </a:endParaRPr>
          </a:p>
          <a:p>
            <a:r>
              <a:rPr lang="en-CA" sz="2000" b="0" i="0">
                <a:effectLst/>
                <a:latin typeface="Helvetica Neue"/>
              </a:rPr>
              <a:t>Journal articles are much shorter and cover a very specific aspect of a topic.</a:t>
            </a:r>
          </a:p>
          <a:p>
            <a:endParaRPr lang="en-CA" sz="2000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4BBC5F87-100E-13CA-0D86-B4A9792D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4066" y="1272395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9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527A-6092-6FF0-0C0A-9EF85E40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of Congress Classification &amp; Call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E22DF-045D-60B0-CE9B-DB95BF0A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CA" b="0" dirty="0">
                <a:solidFill>
                  <a:srgbClr val="000000"/>
                </a:solidFill>
                <a:effectLst/>
              </a:rPr>
              <a:t>The </a:t>
            </a:r>
            <a:r>
              <a:rPr lang="en-CA" b="0" i="1" dirty="0">
                <a:solidFill>
                  <a:srgbClr val="000000"/>
                </a:solidFill>
                <a:effectLst/>
              </a:rPr>
              <a:t>Library of Congress Classification</a:t>
            </a:r>
            <a:r>
              <a:rPr lang="en-CA" b="0" dirty="0">
                <a:solidFill>
                  <a:srgbClr val="000000"/>
                </a:solidFill>
                <a:effectLst/>
              </a:rPr>
              <a:t> (LCC) is a classification system that was first developed in the late nineteenth and early twentieth centuries to organize and arrange the book collections of the Library of Congress. </a:t>
            </a:r>
          </a:p>
          <a:p>
            <a:pPr algn="l"/>
            <a:r>
              <a:rPr lang="en-CA" b="0" dirty="0">
                <a:solidFill>
                  <a:srgbClr val="000000"/>
                </a:solidFill>
                <a:effectLst/>
              </a:rPr>
              <a:t>Over the course of the 20</a:t>
            </a:r>
            <a:r>
              <a:rPr lang="en-CA" b="0" baseline="30000" dirty="0">
                <a:solidFill>
                  <a:srgbClr val="000000"/>
                </a:solidFill>
                <a:effectLst/>
              </a:rPr>
              <a:t>th</a:t>
            </a:r>
            <a:r>
              <a:rPr lang="en-CA" b="0" dirty="0">
                <a:solidFill>
                  <a:srgbClr val="000000"/>
                </a:solidFill>
                <a:effectLst/>
              </a:rPr>
              <a:t> century, the system was adopted by other libraries as well, especially large academic libraries in the United States and Canada. </a:t>
            </a:r>
          </a:p>
          <a:p>
            <a:pPr algn="l"/>
            <a:r>
              <a:rPr lang="en-CA" b="0" dirty="0">
                <a:solidFill>
                  <a:srgbClr val="000000"/>
                </a:solidFill>
                <a:effectLst/>
              </a:rPr>
              <a:t>The system divides all knowledge into </a:t>
            </a:r>
            <a:r>
              <a:rPr lang="en-CA" b="0" u="sng" dirty="0">
                <a:solidFill>
                  <a:srgbClr val="003366"/>
                </a:solidFill>
                <a:effectLst/>
                <a:hlinkClick r:id="rId2"/>
              </a:rPr>
              <a:t>twenty-one basic classes</a:t>
            </a:r>
            <a:r>
              <a:rPr lang="en-CA" b="0" dirty="0">
                <a:solidFill>
                  <a:srgbClr val="000000"/>
                </a:solidFill>
                <a:effectLst/>
              </a:rPr>
              <a:t>, each identified by a single letter of the alphabet. </a:t>
            </a:r>
          </a:p>
          <a:p>
            <a:pPr lvl="1"/>
            <a:r>
              <a:rPr lang="en-CA" b="0" i="0" dirty="0">
                <a:solidFill>
                  <a:srgbClr val="000000"/>
                </a:solidFill>
                <a:effectLst/>
              </a:rPr>
              <a:t>Most of these alphabetical classes are further divided into more specific subclasses, identified by two-letter, or occasionally three-letter, combinations.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0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50A873-FB13-23EF-12A3-A74921378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69" y="652805"/>
            <a:ext cx="5129784" cy="4950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D89229-5D3F-CAFB-DFFB-6DABE949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145" y="650497"/>
            <a:ext cx="5111452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14424E-3F7B-C4F7-EBA1-3EED4F9CB82D}"/>
              </a:ext>
            </a:extLst>
          </p:cNvPr>
          <p:cNvSpPr/>
          <p:nvPr/>
        </p:nvSpPr>
        <p:spPr>
          <a:xfrm>
            <a:off x="3720153" y="6049722"/>
            <a:ext cx="4429957" cy="798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Located in the 4</a:t>
            </a:r>
            <a:r>
              <a:rPr lang="en-US" baseline="30000" dirty="0"/>
              <a:t>th</a:t>
            </a:r>
            <a:r>
              <a:rPr lang="en-US" dirty="0"/>
              <a:t> floor stacks of Webster Library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6867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CF785E-D0B5-4F0E-78C1-05084F8A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81" y="0"/>
            <a:ext cx="807243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637EB7-6087-9E67-CA3A-D575ACC9A94B}"/>
              </a:ext>
            </a:extLst>
          </p:cNvPr>
          <p:cNvSpPr/>
          <p:nvPr/>
        </p:nvSpPr>
        <p:spPr>
          <a:xfrm>
            <a:off x="7915564" y="2512380"/>
            <a:ext cx="1505527" cy="2862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05ECB33-D105-C053-6591-B7C0239EFBC1}"/>
              </a:ext>
            </a:extLst>
          </p:cNvPr>
          <p:cNvSpPr/>
          <p:nvPr/>
        </p:nvSpPr>
        <p:spPr>
          <a:xfrm>
            <a:off x="2308194" y="1393794"/>
            <a:ext cx="914400" cy="5237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52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E6E4-C1B7-4EF3-B8E3-F0E9142A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The Librar(ies)</a:t>
            </a:r>
            <a:endParaRPr lang="en-CA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19EA245-FDDF-FF3D-7B44-3BB6CBC7B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852"/>
            <a:ext cx="509219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000" dirty="0"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Webster Library (LB) – downtown on SGW campus &amp; Vanier Library (VL) on Loyola campus 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Webster: Social Sciences, Humanities, Business, Engineering &amp; Fine Arts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Vanier: Science(s), Health, Communications, Journalism and Psychology</a:t>
            </a:r>
          </a:p>
          <a:p>
            <a:r>
              <a:rPr lang="en-US" altLang="en-US" sz="2000" dirty="0">
                <a:cs typeface="Arial" panose="020B0604020202020204" pitchFamily="34" charset="0"/>
                <a:hlinkClick r:id="rId2"/>
              </a:rPr>
              <a:t>Course Reserves Room(s): </a:t>
            </a:r>
            <a:r>
              <a:rPr lang="en-US" altLang="en-US" sz="2000" dirty="0">
                <a:cs typeface="Arial" panose="020B0604020202020204" pitchFamily="34" charset="0"/>
              </a:rPr>
              <a:t>have the required undergraduate print textbooks for the courses taught at that campus (for example: Webster has the Political Science and SCPA course reserves)</a:t>
            </a:r>
          </a:p>
        </p:txBody>
      </p:sp>
      <p:pic>
        <p:nvPicPr>
          <p:cNvPr id="5" name="Picture 2" descr="Vanier Library">
            <a:extLst>
              <a:ext uri="{FF2B5EF4-FFF2-40B4-BE49-F238E27FC236}">
                <a16:creationId xmlns:a16="http://schemas.microsoft.com/office/drawing/2014/main" id="{DD960AEC-C332-4EA5-BA8C-ADE286C23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8" r="-2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4" name="Picture 4" descr="Webster Library">
            <a:extLst>
              <a:ext uri="{FF2B5EF4-FFF2-40B4-BE49-F238E27FC236}">
                <a16:creationId xmlns:a16="http://schemas.microsoft.com/office/drawing/2014/main" id="{F0B08ABB-97BC-4172-915B-AD9BD6FF0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r="4695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67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F2A20-0894-FF73-27F3-DFF671A7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74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94FCC-A564-D625-9DA1-44B1CFB2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509" y="5374007"/>
            <a:ext cx="5985811" cy="98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D1C14-6D45-16ED-C3A4-E084B4CF5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573" y="0"/>
            <a:ext cx="9164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AE56B0-899D-3091-F140-C23A12CF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" y="381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46FF3-C88E-5023-54BE-1261FE9D1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91" y="196273"/>
            <a:ext cx="6905318" cy="5167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A21F-9336-EB2A-E23F-864C51FD19DE}"/>
              </a:ext>
            </a:extLst>
          </p:cNvPr>
          <p:cNvSpPr txBox="1"/>
          <p:nvPr/>
        </p:nvSpPr>
        <p:spPr>
          <a:xfrm>
            <a:off x="5237018" y="5754255"/>
            <a:ext cx="643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call number I want to find,  KE 4622 T37 2020, will fall in the range on shelf 60: between KE 1634 – KF 6419</a:t>
            </a:r>
            <a:endParaRPr lang="en-C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A2C2E5-6C31-C0C4-B6B9-61D92BE5FAF3}"/>
              </a:ext>
            </a:extLst>
          </p:cNvPr>
          <p:cNvSpPr/>
          <p:nvPr/>
        </p:nvSpPr>
        <p:spPr>
          <a:xfrm>
            <a:off x="1287262" y="603682"/>
            <a:ext cx="1686757" cy="155359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7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row of books on a shelf&#10;&#10;Description automatically generated">
            <a:extLst>
              <a:ext uri="{FF2B5EF4-FFF2-40B4-BE49-F238E27FC236}">
                <a16:creationId xmlns:a16="http://schemas.microsoft.com/office/drawing/2014/main" id="{F36D3B67-5F3D-34FC-0F54-EBBB62595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2" b="63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7B4A2B-7427-556A-B2DC-568EAB0445EE}"/>
              </a:ext>
            </a:extLst>
          </p:cNvPr>
          <p:cNvSpPr/>
          <p:nvPr/>
        </p:nvSpPr>
        <p:spPr>
          <a:xfrm>
            <a:off x="8645236" y="3962400"/>
            <a:ext cx="1717964" cy="217978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01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8F0ED3BB-6375-93CB-9F40-0B11ECB4D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5" y="1943636"/>
            <a:ext cx="12051290" cy="29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7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3A0D9-1CCB-5DDD-27B6-F7D31C06A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7" y="0"/>
            <a:ext cx="11453750" cy="6858000"/>
          </a:xfrm>
          <a:prstGeom prst="rect">
            <a:avLst/>
          </a:prstGeom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F2FF0F2D-1BC0-E950-AD95-C166CE529669}"/>
              </a:ext>
            </a:extLst>
          </p:cNvPr>
          <p:cNvSpPr/>
          <p:nvPr/>
        </p:nvSpPr>
        <p:spPr>
          <a:xfrm>
            <a:off x="5029892" y="5607324"/>
            <a:ext cx="5465395" cy="947854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the subjects to locate more books and articles on related topics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4973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385BD5-7842-4E2F-9C55-D933BC59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58" y="0"/>
            <a:ext cx="1021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23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503E0-7EF8-DB9B-B9FB-9E15DEDC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4"/>
            <a:ext cx="12192000" cy="669347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8E0D27-FA29-5CF7-9A2E-540095A47710}"/>
              </a:ext>
            </a:extLst>
          </p:cNvPr>
          <p:cNvSpPr/>
          <p:nvPr/>
        </p:nvSpPr>
        <p:spPr>
          <a:xfrm>
            <a:off x="4637314" y="2133599"/>
            <a:ext cx="903515" cy="19594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5F5C38E1-BD89-6F8E-5967-AC593AC760ED}"/>
              </a:ext>
            </a:extLst>
          </p:cNvPr>
          <p:cNvSpPr/>
          <p:nvPr/>
        </p:nvSpPr>
        <p:spPr>
          <a:xfrm>
            <a:off x="4931229" y="5682343"/>
            <a:ext cx="3102428" cy="925286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out the subjects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674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721C7-5B61-0027-FC90-8887279E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95"/>
            <a:ext cx="12192000" cy="59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8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65B57-3101-75C1-8601-E02B02324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91" y="-79746"/>
            <a:ext cx="10404978" cy="6858000"/>
          </a:xfrm>
          <a:prstGeom prst="rect">
            <a:avLst/>
          </a:prstGeom>
        </p:spPr>
      </p:pic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B9AC257B-C583-6A48-09ED-A84CDF0C0353}"/>
              </a:ext>
            </a:extLst>
          </p:cNvPr>
          <p:cNvSpPr/>
          <p:nvPr/>
        </p:nvSpPr>
        <p:spPr>
          <a:xfrm>
            <a:off x="122452" y="3646397"/>
            <a:ext cx="2475571" cy="2919804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Limit by format to </a:t>
            </a:r>
            <a:r>
              <a:rPr lang="en-US" dirty="0" err="1"/>
              <a:t>ebooks</a:t>
            </a:r>
            <a:r>
              <a:rPr lang="en-US" dirty="0"/>
              <a:t> or  articles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748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C6FA7A-815E-6F5E-235B-3E6BF09F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19"/>
            <a:ext cx="12192000" cy="6697362"/>
          </a:xfrm>
          <a:prstGeom prst="rect">
            <a:avLst/>
          </a:prstGeom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995762D5-B3D1-2E0E-CAA9-A73641B8301D}"/>
              </a:ext>
            </a:extLst>
          </p:cNvPr>
          <p:cNvSpPr/>
          <p:nvPr/>
        </p:nvSpPr>
        <p:spPr>
          <a:xfrm>
            <a:off x="5525470" y="5622758"/>
            <a:ext cx="3506235" cy="968887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Subject headings can help you locate other books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833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4CA1-8F1F-4685-BED7-92945EC6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Library Services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0C17-62EE-4F12-A5C5-2D0CF70B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48" y="1675614"/>
            <a:ext cx="6000750" cy="4802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1700" b="1" dirty="0"/>
              <a:t>Your student card is your library card.  </a:t>
            </a:r>
          </a:p>
          <a:p>
            <a:pPr marL="0" indent="0">
              <a:buNone/>
              <a:defRPr/>
            </a:pPr>
            <a:r>
              <a:rPr lang="en-US" sz="1700" dirty="0"/>
              <a:t>You need it to:</a:t>
            </a:r>
          </a:p>
          <a:p>
            <a:pPr>
              <a:defRPr/>
            </a:pPr>
            <a:r>
              <a:rPr lang="en-US" sz="1700" dirty="0"/>
              <a:t> borrow books (</a:t>
            </a:r>
            <a:r>
              <a:rPr lang="en-US" sz="1700" dirty="0">
                <a:hlinkClick r:id="rId2"/>
              </a:rPr>
              <a:t>up to 100 a time</a:t>
            </a:r>
            <a:r>
              <a:rPr lang="en-US" sz="1700" dirty="0"/>
              <a:t>)</a:t>
            </a:r>
          </a:p>
          <a:p>
            <a:pPr>
              <a:defRPr/>
            </a:pPr>
            <a:r>
              <a:rPr lang="en-US" sz="1700" dirty="0"/>
              <a:t>borrow a laptop (3 day loan) and </a:t>
            </a:r>
            <a:r>
              <a:rPr lang="en-US" sz="1700" dirty="0">
                <a:hlinkClick r:id="rId3"/>
              </a:rPr>
              <a:t>other technology  </a:t>
            </a:r>
            <a:endParaRPr lang="en-US" sz="1700" dirty="0"/>
          </a:p>
          <a:p>
            <a:pPr>
              <a:defRPr/>
            </a:pPr>
            <a:r>
              <a:rPr lang="en-US" sz="1700" dirty="0"/>
              <a:t>print on campus (</a:t>
            </a:r>
            <a:r>
              <a:rPr lang="en-US" sz="1700" dirty="0">
                <a:hlinkClick r:id="rId4"/>
              </a:rPr>
              <a:t>add money to your Dprint account</a:t>
            </a:r>
            <a:r>
              <a:rPr lang="en-US" sz="1700" dirty="0"/>
              <a:t>)</a:t>
            </a:r>
          </a:p>
          <a:p>
            <a:pPr>
              <a:defRPr/>
            </a:pPr>
            <a:r>
              <a:rPr lang="en-US" sz="1700" dirty="0"/>
              <a:t>access the library overnight during 24/7 hours.</a:t>
            </a:r>
          </a:p>
          <a:p>
            <a:pPr marL="45720" indent="0">
              <a:buNone/>
              <a:defRPr/>
            </a:pPr>
            <a:endParaRPr lang="en-US" sz="1700" dirty="0"/>
          </a:p>
          <a:p>
            <a:pPr marL="0" indent="0">
              <a:buNone/>
              <a:defRPr/>
            </a:pPr>
            <a:r>
              <a:rPr lang="en-US" sz="1700" dirty="0"/>
              <a:t> Webster library has </a:t>
            </a:r>
            <a:r>
              <a:rPr lang="en-US" sz="1700" dirty="0">
                <a:hlinkClick r:id="rId5"/>
              </a:rPr>
              <a:t>5 book scanners </a:t>
            </a:r>
            <a:r>
              <a:rPr lang="en-US" sz="1700" dirty="0"/>
              <a:t> (And Vanier has 2!) that can be used for free to scan chapters from our print books and email them to yourself as a PDF.</a:t>
            </a:r>
          </a:p>
          <a:p>
            <a:pPr marL="0" indent="0">
              <a:buNone/>
              <a:defRPr/>
            </a:pPr>
            <a:endParaRPr lang="en-US" sz="1700" dirty="0"/>
          </a:p>
          <a:p>
            <a:pPr marL="0" indent="0">
              <a:buNone/>
              <a:defRPr/>
            </a:pPr>
            <a:r>
              <a:rPr lang="en-US" sz="1700" dirty="0"/>
              <a:t> To use Library databases, access online articles and ebooks when you are </a:t>
            </a:r>
            <a:r>
              <a:rPr lang="en-US" sz="1700" b="1" dirty="0"/>
              <a:t>off campus</a:t>
            </a:r>
            <a:r>
              <a:rPr lang="en-US" sz="1700" dirty="0"/>
              <a:t>, login with your Concordia Netname and password.</a:t>
            </a:r>
            <a:endParaRPr lang="en-CA" sz="1700" dirty="0"/>
          </a:p>
          <a:p>
            <a:endParaRPr lang="en-CA" sz="1500" dirty="0"/>
          </a:p>
        </p:txBody>
      </p: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id="{1D5678AA-E662-BC9E-BDB7-F17B10A910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26" r="15828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6833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7A451F5-0044-411A-B07C-6382FDFC6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25A819-A04F-C154-3599-7BFC24D9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18" y="1076635"/>
            <a:ext cx="9919959" cy="3757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dirty="0"/>
              <a:t>Searching for journal articles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128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85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0573-DAA7-3AC6-AEC7-DDC33D5CE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469" y="5192303"/>
            <a:ext cx="9922764" cy="1326484"/>
          </a:xfrm>
        </p:spPr>
        <p:txBody>
          <a:bodyPr/>
          <a:lstStyle/>
          <a:p>
            <a:r>
              <a:rPr lang="en-US" dirty="0"/>
              <a:t>Dividing up our search terms into AND/OR</a:t>
            </a:r>
          </a:p>
          <a:p>
            <a:r>
              <a:rPr lang="en-US" dirty="0"/>
              <a:t>Using quotation marks with phrases: “electoral system”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72E37-3C7A-E5D7-1DE5-5A0ACB0F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B01DA7-BD76-07A9-4CC1-1E7D49947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97"/>
            <a:ext cx="12192000" cy="5713806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A814B381-10FE-8472-8C1B-2AF57B9174F0}"/>
              </a:ext>
            </a:extLst>
          </p:cNvPr>
          <p:cNvSpPr/>
          <p:nvPr/>
        </p:nvSpPr>
        <p:spPr>
          <a:xfrm>
            <a:off x="3785419" y="1789471"/>
            <a:ext cx="619433" cy="52111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763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6937-CBB1-9110-B273-5A89AE88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30" y="272681"/>
            <a:ext cx="10801743" cy="1294228"/>
          </a:xfrm>
        </p:spPr>
        <p:txBody>
          <a:bodyPr/>
          <a:lstStyle/>
          <a:p>
            <a:r>
              <a:rPr lang="en-US" dirty="0"/>
              <a:t>Using subjects to limit search results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6B3D3A-D6C7-69B8-BFCF-CD88AD99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136"/>
            <a:ext cx="12192000" cy="57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2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ECB9-ED93-6A21-18E5-8040BB1A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758220"/>
          </a:xfrm>
        </p:spPr>
        <p:txBody>
          <a:bodyPr/>
          <a:lstStyle/>
          <a:p>
            <a:r>
              <a:rPr lang="en-US" dirty="0"/>
              <a:t>Using Geographic Terms in search</a:t>
            </a:r>
            <a:endParaRPr lang="en-CA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75484D05-CCAD-8322-2B80-92EBD9E18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275" y="2084439"/>
            <a:ext cx="11298957" cy="44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09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4EFF36-A632-C133-FEBB-1B4FFD96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751"/>
            <a:ext cx="8125959" cy="5982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D0DAF-8BF6-5726-8D46-36271F6F1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097" y="260751"/>
            <a:ext cx="5572903" cy="62587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6D3F1C-4CB6-60FA-7584-6E70C17526ED}"/>
              </a:ext>
            </a:extLst>
          </p:cNvPr>
          <p:cNvSpPr/>
          <p:nvPr/>
        </p:nvSpPr>
        <p:spPr>
          <a:xfrm>
            <a:off x="8917858" y="924232"/>
            <a:ext cx="2851355" cy="30086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Examine the subject terms, author-supplied keywords and abstract for more key terms to expand you 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8701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29D5-D63D-477E-8BE8-9BBC8C91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93825"/>
            <a:ext cx="10631796" cy="1294228"/>
          </a:xfrm>
        </p:spPr>
        <p:txBody>
          <a:bodyPr/>
          <a:lstStyle/>
          <a:p>
            <a:r>
              <a:rPr lang="en-US" dirty="0"/>
              <a:t>How do I know the article is scholarly?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4637C-19FA-08B1-C56D-890BEEEC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419"/>
            <a:ext cx="8300951" cy="5329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1DE8DB-82A8-B8BC-ABF1-CAC58298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275" y="2322156"/>
            <a:ext cx="6136758" cy="4429418"/>
          </a:xfrm>
          <a:prstGeom prst="rect">
            <a:avLst/>
          </a:prstGeom>
        </p:spPr>
      </p:pic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CB162E57-1141-680E-0147-922E1E4A09FF}"/>
              </a:ext>
            </a:extLst>
          </p:cNvPr>
          <p:cNvSpPr/>
          <p:nvPr/>
        </p:nvSpPr>
        <p:spPr>
          <a:xfrm>
            <a:off x="3701193" y="5110839"/>
            <a:ext cx="1814704" cy="1640735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Scholarly articles should be 10+ pages</a:t>
            </a:r>
            <a:endParaRPr lang="en-CA" dirty="0"/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BA43C296-07FD-C34F-AFED-6F56F5997D5D}"/>
              </a:ext>
            </a:extLst>
          </p:cNvPr>
          <p:cNvSpPr/>
          <p:nvPr/>
        </p:nvSpPr>
        <p:spPr>
          <a:xfrm>
            <a:off x="8573729" y="4536865"/>
            <a:ext cx="2389239" cy="1588632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Look for scholarly author affiliations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2086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fferent coloured question marks">
            <a:extLst>
              <a:ext uri="{FF2B5EF4-FFF2-40B4-BE49-F238E27FC236}">
                <a16:creationId xmlns:a16="http://schemas.microsoft.com/office/drawing/2014/main" id="{C0D1A35E-DAE6-7066-1C68-7EF2D5F8F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2" r="1742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C4519-C938-43F1-84EE-60177D79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dirty="0"/>
              <a:t>What is peer review? 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What are peer reviewed, scholarly articles?</a:t>
            </a:r>
          </a:p>
        </p:txBody>
      </p:sp>
    </p:spTree>
    <p:extLst>
      <p:ext uri="{BB962C8B-B14F-4D97-AF65-F5344CB8AC3E}">
        <p14:creationId xmlns:p14="http://schemas.microsoft.com/office/powerpoint/2010/main" val="1317606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39FE89-DAE6-43CD-B818-F8BCC34D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75" y="0"/>
            <a:ext cx="7095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8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010B6-EF73-42F2-9278-1668C33C7FE8}"/>
              </a:ext>
            </a:extLst>
          </p:cNvPr>
          <p:cNvSpPr/>
          <p:nvPr/>
        </p:nvSpPr>
        <p:spPr>
          <a:xfrm>
            <a:off x="2309635" y="5646396"/>
            <a:ext cx="1604211" cy="85890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Specialized language</a:t>
            </a:r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CDFE20-5AD9-8DF7-8F7F-316E1BA3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778" y="0"/>
            <a:ext cx="5751576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flipV="1">
            <a:off x="485522" y="2152481"/>
            <a:ext cx="727401" cy="16835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8B97F-06DA-014D-8834-4604F24F1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941" y="8569"/>
            <a:ext cx="4725059" cy="68494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56977" y="1641600"/>
            <a:ext cx="2489996" cy="283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Look for sections, language, charts, tables, graphs, and citations throughout the article</a:t>
            </a:r>
            <a:endParaRPr lang="en-CA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DCE938-B6CB-AE19-BB11-A698FE9CEFC0}"/>
              </a:ext>
            </a:extLst>
          </p:cNvPr>
          <p:cNvSpPr/>
          <p:nvPr/>
        </p:nvSpPr>
        <p:spPr>
          <a:xfrm>
            <a:off x="8211312" y="704088"/>
            <a:ext cx="1938528" cy="2103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8ED727-8B7B-74B5-E53A-21F5FE4C6615}"/>
              </a:ext>
            </a:extLst>
          </p:cNvPr>
          <p:cNvSpPr/>
          <p:nvPr/>
        </p:nvSpPr>
        <p:spPr>
          <a:xfrm>
            <a:off x="9006840" y="3846576"/>
            <a:ext cx="1024128" cy="2103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811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6B45A0-7FFB-6BF9-12E5-9E69DFB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2" y="832394"/>
            <a:ext cx="9863032" cy="4947921"/>
          </a:xfrm>
          <a:prstGeom prst="rect">
            <a:avLst/>
          </a:prstGeom>
        </p:spPr>
      </p:pic>
      <p:sp>
        <p:nvSpPr>
          <p:cNvPr id="5" name="Right Arrow Callout 5">
            <a:extLst>
              <a:ext uri="{FF2B5EF4-FFF2-40B4-BE49-F238E27FC236}">
                <a16:creationId xmlns:a16="http://schemas.microsoft.com/office/drawing/2014/main" id="{A0AAE68A-F925-40C5-8753-0103B86E404A}"/>
              </a:ext>
            </a:extLst>
          </p:cNvPr>
          <p:cNvSpPr/>
          <p:nvPr/>
        </p:nvSpPr>
        <p:spPr>
          <a:xfrm>
            <a:off x="326571" y="1974237"/>
            <a:ext cx="2461343" cy="2663077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Use the Sofia Discovery tool to find print books, </a:t>
            </a:r>
            <a:r>
              <a:rPr lang="en-US" sz="1600" dirty="0" err="1"/>
              <a:t>ebooks</a:t>
            </a:r>
            <a:r>
              <a:rPr lang="en-US" sz="1600" dirty="0"/>
              <a:t>, and journal articles from the library.</a:t>
            </a:r>
            <a:endParaRPr lang="en-C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5DDFA-8BC1-0D63-8DC7-3381C6A7ECFC}"/>
              </a:ext>
            </a:extLst>
          </p:cNvPr>
          <p:cNvSpPr txBox="1"/>
          <p:nvPr/>
        </p:nvSpPr>
        <p:spPr>
          <a:xfrm>
            <a:off x="2911642" y="272716"/>
            <a:ext cx="832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hlinkClick r:id="rId3"/>
              </a:rPr>
              <a:t>https://library.concordia.ca/</a:t>
            </a:r>
            <a:r>
              <a:rPr lang="en-CA" sz="2400" dirty="0"/>
              <a:t> 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08F24C41-A77A-6023-BD9E-01E583A6A7B1}"/>
              </a:ext>
            </a:extLst>
          </p:cNvPr>
          <p:cNvSpPr/>
          <p:nvPr/>
        </p:nvSpPr>
        <p:spPr>
          <a:xfrm>
            <a:off x="6096000" y="5780315"/>
            <a:ext cx="1164771" cy="94705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0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D6CE6-6028-497B-B133-596C8355AFEE}"/>
              </a:ext>
            </a:extLst>
          </p:cNvPr>
          <p:cNvSpPr txBox="1"/>
          <p:nvPr/>
        </p:nvSpPr>
        <p:spPr>
          <a:xfrm>
            <a:off x="5301574" y="1050587"/>
            <a:ext cx="6060332" cy="5252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Scholarly articles will always have reference lists/bibliographies/works cited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These are great places to find more sources!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researcher or research team are experts in the subject area and have already done a lot of research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this expertise by looking up the books and articles they cite in Sofia and using them in your own research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is a commonly used method in academic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82E7F-2C02-42DB-00A9-366332D45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65" y="0"/>
            <a:ext cx="4315568" cy="67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6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DD12C3-4BF0-15B6-4473-8D953372E507}"/>
              </a:ext>
            </a:extLst>
          </p:cNvPr>
          <p:cNvSpPr/>
          <p:nvPr/>
        </p:nvSpPr>
        <p:spPr>
          <a:xfrm>
            <a:off x="8051180" y="1271239"/>
            <a:ext cx="3947532" cy="5140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Searching in JSTOR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JSTOR contains a moving wall of archival journals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Multidisciplinary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Search with keywords using AND</a:t>
            </a:r>
            <a:endParaRPr lang="en-CA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9853D-E73C-C5DB-568F-A5C5EB6E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24" y="0"/>
            <a:ext cx="5498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699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8186B-8953-F2A7-801C-DE876F2D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52" y="0"/>
            <a:ext cx="9564296" cy="6858000"/>
          </a:xfrm>
          <a:prstGeom prst="rect">
            <a:avLst/>
          </a:prstGeom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D46F5008-E6F6-8B72-F71D-371B5674EC74}"/>
              </a:ext>
            </a:extLst>
          </p:cNvPr>
          <p:cNvSpPr/>
          <p:nvPr/>
        </p:nvSpPr>
        <p:spPr>
          <a:xfrm>
            <a:off x="730750" y="1802275"/>
            <a:ext cx="2381693" cy="2115879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the broad subjects on the left hand menu to narrow by discipline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6870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82134-6081-85EE-97C5-041321BE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16" y="1076635"/>
            <a:ext cx="3930256" cy="34953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cap="all" dirty="0"/>
              <a:t>Searching with country names in JSTOR – Item Title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62D3C4-4780-498E-6878-BCA5D8541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1285"/>
          <a:stretch>
            <a:fillRect/>
          </a:stretch>
        </p:blipFill>
        <p:spPr>
          <a:xfrm>
            <a:off x="5524500" y="1"/>
            <a:ext cx="66675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819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EE50-2128-8C14-7063-22D08115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529" y="466256"/>
            <a:ext cx="9922764" cy="1009618"/>
          </a:xfrm>
        </p:spPr>
        <p:txBody>
          <a:bodyPr/>
          <a:lstStyle/>
          <a:p>
            <a:pPr algn="ctr"/>
            <a:r>
              <a:rPr lang="en-US" dirty="0" err="1"/>
              <a:t>HeinOnline</a:t>
            </a:r>
            <a:r>
              <a:rPr lang="en-US" dirty="0"/>
              <a:t> Law Journal Library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F2AD5B-429A-DAE8-3C13-A7E72E72E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707" y="1267325"/>
            <a:ext cx="10399230" cy="53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85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2D9F0-2885-41D7-BA78-FA4AB2E9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276977"/>
            <a:ext cx="11058525" cy="4924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487BD1-9CFC-FA4E-9D01-C1AA93AAA7BE}"/>
              </a:ext>
            </a:extLst>
          </p:cNvPr>
          <p:cNvSpPr txBox="1"/>
          <p:nvPr/>
        </p:nvSpPr>
        <p:spPr>
          <a:xfrm>
            <a:off x="1208421" y="5506946"/>
            <a:ext cx="9617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3"/>
              </a:rPr>
              <a:t>Michelle.Lake@Concordia.ca</a:t>
            </a:r>
            <a:r>
              <a:rPr lang="en-US" sz="4800" dirty="0"/>
              <a:t>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1772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75C91-E10E-818F-AB2D-68C7FFBC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45600"/>
            <a:ext cx="10939346" cy="65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1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0E8B-9E54-4BE8-B117-45565977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dirty="0"/>
              <a:t>How can I find out if the library has access to an item I’m looking for?</a:t>
            </a:r>
          </a:p>
        </p:txBody>
      </p:sp>
    </p:spTree>
    <p:extLst>
      <p:ext uri="{BB962C8B-B14F-4D97-AF65-F5344CB8AC3E}">
        <p14:creationId xmlns:p14="http://schemas.microsoft.com/office/powerpoint/2010/main" val="265912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40FE-520A-F11F-C25C-D27DF700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372490"/>
            <a:ext cx="9922764" cy="1294228"/>
          </a:xfrm>
        </p:spPr>
        <p:txBody>
          <a:bodyPr>
            <a:noAutofit/>
          </a:bodyPr>
          <a:lstStyle/>
          <a:p>
            <a:r>
              <a:rPr lang="en-US" sz="3600" dirty="0"/>
              <a:t>Bannerman, S., Kalinina, J., Dubois, E., &amp; Goodman, N. (2022). Privacy and Canadian Political Parties: The Effects of the Data-Driven Campaign on Elector Engagement. </a:t>
            </a:r>
            <a:r>
              <a:rPr lang="en-US" sz="3600" i="1" dirty="0"/>
              <a:t>Canadian Journal of Political Science 55</a:t>
            </a:r>
            <a:r>
              <a:rPr lang="en-US" sz="3600" dirty="0"/>
              <a:t>(4): 873-896.</a:t>
            </a:r>
            <a:endParaRPr lang="en-CA" sz="3600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7396687F-7D7F-E4AB-DD38-39B0AE791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82" y="3541124"/>
            <a:ext cx="10900281" cy="27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Up 4">
            <a:extLst>
              <a:ext uri="{FF2B5EF4-FFF2-40B4-BE49-F238E27FC236}">
                <a16:creationId xmlns:a16="http://schemas.microsoft.com/office/drawing/2014/main" id="{6D17DCD9-FC03-9BF3-CE4D-0774A14F6AFF}"/>
              </a:ext>
            </a:extLst>
          </p:cNvPr>
          <p:cNvSpPr/>
          <p:nvPr/>
        </p:nvSpPr>
        <p:spPr>
          <a:xfrm>
            <a:off x="4129548" y="1641987"/>
            <a:ext cx="452284" cy="56043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B6E65-C1A0-CE2C-06E2-B4450DAF5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" y="185285"/>
            <a:ext cx="11803122" cy="6487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3AEF2-16D4-F36E-101A-F4F9A2869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9" y="901393"/>
            <a:ext cx="11887811" cy="4159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FE98BD-187D-56EE-75E1-7B425D931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625" y="114855"/>
            <a:ext cx="6708187" cy="64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1330</Words>
  <Application>Microsoft Office PowerPoint</Application>
  <PresentationFormat>Widescreen</PresentationFormat>
  <Paragraphs>134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Helvetica Neue</vt:lpstr>
      <vt:lpstr>Aptos</vt:lpstr>
      <vt:lpstr>Arial</vt:lpstr>
      <vt:lpstr>Neue Haas Grotesk Text Pro</vt:lpstr>
      <vt:lpstr>BjornVTI</vt:lpstr>
      <vt:lpstr>POLI 331: Comparative party Systems Library Workshop</vt:lpstr>
      <vt:lpstr>Who am I?</vt:lpstr>
      <vt:lpstr>The Librar(ies)</vt:lpstr>
      <vt:lpstr>Library Services</vt:lpstr>
      <vt:lpstr>PowerPoint Presentation</vt:lpstr>
      <vt:lpstr>PowerPoint Presentation</vt:lpstr>
      <vt:lpstr>How can I find out if the library has access to an item I’m looking for?</vt:lpstr>
      <vt:lpstr>Bannerman, S., Kalinina, J., Dubois, E., &amp; Goodman, N. (2022). Privacy and Canadian Political Parties: The Effects of the Data-Driven Campaign on Elector Engagement. Canadian Journal of Political Science 55(4): 873-896.</vt:lpstr>
      <vt:lpstr>PowerPoint Presentation</vt:lpstr>
      <vt:lpstr>Krook, Mona Lena, ‘Electoral Systems and Women’s representation’, in Erik S. Herron, Robert J. Pekkanen, and Matthew Shugart (eds), The Oxford Handbook of Electoral Systems, Oxford Handbooks (2018).</vt:lpstr>
      <vt:lpstr>PowerPoint Presentation</vt:lpstr>
      <vt:lpstr>Grossman, E., &amp; Guinaudeau, I. (2021). Do elections (still) matter?: mandates, institutions, and policy in Western Europe. New York: Oxford University Press.</vt:lpstr>
      <vt:lpstr>PowerPoint Presentation</vt:lpstr>
      <vt:lpstr>Background Information</vt:lpstr>
      <vt:lpstr>According to Duverger, the single-member simple plurality system favours a two-party system. Do you agree? Answer through comparative analysis of the post-Second  World War party systems of *state A* and *state B*.</vt:lpstr>
      <vt:lpstr>PowerPoint Presentation</vt:lpstr>
      <vt:lpstr>EIU Viewpoint: Country - Politics</vt:lpstr>
      <vt:lpstr>PowerPoint Presentation</vt:lpstr>
      <vt:lpstr>PowerPoint Presentation</vt:lpstr>
      <vt:lpstr>Search strategies </vt:lpstr>
      <vt:lpstr>How do we combine search words for the best possible results?</vt:lpstr>
      <vt:lpstr>How do we combine search words for the best possible results?</vt:lpstr>
      <vt:lpstr>Avoid Searching with linking words</vt:lpstr>
      <vt:lpstr>Searching in Sofia</vt:lpstr>
      <vt:lpstr>What will I find in Sofia?</vt:lpstr>
      <vt:lpstr>Why books? </vt:lpstr>
      <vt:lpstr>Library of Congress Classification &amp; Call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Searching for journal articles</vt:lpstr>
      <vt:lpstr>PowerPoint Presentation</vt:lpstr>
      <vt:lpstr>PowerPoint Presentation</vt:lpstr>
      <vt:lpstr>Using subjects to limit search results</vt:lpstr>
      <vt:lpstr>Using Geographic Terms in search</vt:lpstr>
      <vt:lpstr>PowerPoint Presentation</vt:lpstr>
      <vt:lpstr>How do I know the article is scholarly?</vt:lpstr>
      <vt:lpstr>What is peer review?   What are peer reviewed, scholarly articles?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Searching with country names in JSTOR – Item Title </vt:lpstr>
      <vt:lpstr>HeinOnline Law Journal Library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Lake</dc:creator>
  <cp:lastModifiedBy>Michelle Lake</cp:lastModifiedBy>
  <cp:revision>20</cp:revision>
  <dcterms:created xsi:type="dcterms:W3CDTF">2025-02-05T15:42:45Z</dcterms:created>
  <dcterms:modified xsi:type="dcterms:W3CDTF">2025-11-04T23:42:11Z</dcterms:modified>
</cp:coreProperties>
</file>