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1"/>
  </p:sldMasterIdLst>
  <p:sldIdLst>
    <p:sldId id="256" r:id="rId2"/>
    <p:sldId id="258" r:id="rId3"/>
    <p:sldId id="259" r:id="rId4"/>
    <p:sldId id="260" r:id="rId5"/>
    <p:sldId id="263" r:id="rId6"/>
    <p:sldId id="264" r:id="rId7"/>
    <p:sldId id="265" r:id="rId8"/>
    <p:sldId id="266" r:id="rId9"/>
    <p:sldId id="267" r:id="rId10"/>
    <p:sldId id="268" r:id="rId11"/>
    <p:sldId id="269" r:id="rId12"/>
    <p:sldId id="270" r:id="rId13"/>
    <p:sldId id="561" r:id="rId14"/>
    <p:sldId id="560" r:id="rId15"/>
    <p:sldId id="550" r:id="rId16"/>
    <p:sldId id="552" r:id="rId17"/>
    <p:sldId id="273" r:id="rId18"/>
    <p:sldId id="281" r:id="rId19"/>
    <p:sldId id="593" r:id="rId20"/>
    <p:sldId id="597" r:id="rId21"/>
    <p:sldId id="594" r:id="rId22"/>
    <p:sldId id="601" r:id="rId23"/>
    <p:sldId id="596" r:id="rId24"/>
    <p:sldId id="312" r:id="rId25"/>
    <p:sldId id="313" r:id="rId26"/>
    <p:sldId id="314" r:id="rId27"/>
    <p:sldId id="598" r:id="rId28"/>
    <p:sldId id="595" r:id="rId29"/>
    <p:sldId id="599" r:id="rId30"/>
    <p:sldId id="600" r:id="rId31"/>
    <p:sldId id="569" r:id="rId32"/>
    <p:sldId id="570" r:id="rId33"/>
    <p:sldId id="571" r:id="rId34"/>
    <p:sldId id="302" r:id="rId35"/>
    <p:sldId id="604" r:id="rId36"/>
    <p:sldId id="602" r:id="rId37"/>
    <p:sldId id="603" r:id="rId38"/>
    <p:sldId id="573" r:id="rId39"/>
    <p:sldId id="606" r:id="rId40"/>
    <p:sldId id="605" r:id="rId41"/>
    <p:sldId id="576"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40DD7B-7F15-467B-9F19-DAE47C6EF512}"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74C22CBA-B209-4C1F-99A7-183A3E1BE0E2}">
      <dgm:prSet/>
      <dgm:spPr>
        <a:solidFill>
          <a:schemeClr val="accent1">
            <a:lumMod val="50000"/>
          </a:schemeClr>
        </a:solidFill>
      </dgm:spPr>
      <dgm:t>
        <a:bodyPr/>
        <a:lstStyle/>
        <a:p>
          <a:r>
            <a:rPr lang="en-US" dirty="0"/>
            <a:t>AND: combines concepts and limits your results </a:t>
          </a:r>
        </a:p>
      </dgm:t>
    </dgm:pt>
    <dgm:pt modelId="{87AA85F4-82AF-4F27-AEC1-150E9ADB6867}" type="parTrans" cxnId="{797CC188-62C9-42E3-9EEF-12D93091D5AA}">
      <dgm:prSet/>
      <dgm:spPr/>
      <dgm:t>
        <a:bodyPr/>
        <a:lstStyle/>
        <a:p>
          <a:endParaRPr lang="en-US"/>
        </a:p>
      </dgm:t>
    </dgm:pt>
    <dgm:pt modelId="{731110FE-5C44-4D29-9792-B47F281A7ED3}" type="sibTrans" cxnId="{797CC188-62C9-42E3-9EEF-12D93091D5AA}">
      <dgm:prSet/>
      <dgm:spPr/>
      <dgm:t>
        <a:bodyPr/>
        <a:lstStyle/>
        <a:p>
          <a:endParaRPr lang="en-US"/>
        </a:p>
      </dgm:t>
    </dgm:pt>
    <dgm:pt modelId="{48486139-6B2F-4424-93A9-6AB4AD28FD19}">
      <dgm:prSet custT="1"/>
      <dgm:spPr>
        <a:solidFill>
          <a:schemeClr val="accent1">
            <a:lumMod val="50000"/>
          </a:schemeClr>
        </a:solidFill>
      </dgm:spPr>
      <dgm:t>
        <a:bodyPr/>
        <a:lstStyle/>
        <a:p>
          <a:r>
            <a:rPr lang="en-CA" sz="2400" dirty="0"/>
            <a:t>politics AND gender</a:t>
          </a:r>
          <a:endParaRPr lang="en-US" sz="2400" dirty="0"/>
        </a:p>
      </dgm:t>
    </dgm:pt>
    <dgm:pt modelId="{1DF02FCC-0B15-4763-BFEB-A0E0DA15A08E}" type="parTrans" cxnId="{11C193FC-E330-4DCF-935B-13980A2E5E99}">
      <dgm:prSet/>
      <dgm:spPr/>
      <dgm:t>
        <a:bodyPr/>
        <a:lstStyle/>
        <a:p>
          <a:endParaRPr lang="en-US"/>
        </a:p>
      </dgm:t>
    </dgm:pt>
    <dgm:pt modelId="{007B3E74-1B0F-407B-8F32-7CD2ECD41430}" type="sibTrans" cxnId="{11C193FC-E330-4DCF-935B-13980A2E5E99}">
      <dgm:prSet/>
      <dgm:spPr/>
      <dgm:t>
        <a:bodyPr/>
        <a:lstStyle/>
        <a:p>
          <a:endParaRPr lang="en-US"/>
        </a:p>
      </dgm:t>
    </dgm:pt>
    <dgm:pt modelId="{BAE5F201-4C25-4C4A-9F50-9251E5F4B32B}">
      <dgm:prSet/>
      <dgm:spPr>
        <a:solidFill>
          <a:schemeClr val="accent6">
            <a:lumMod val="75000"/>
          </a:schemeClr>
        </a:solidFill>
      </dgm:spPr>
      <dgm:t>
        <a:bodyPr/>
        <a:lstStyle/>
        <a:p>
          <a:r>
            <a:rPr lang="en-US" dirty="0"/>
            <a:t>state OR government</a:t>
          </a:r>
        </a:p>
      </dgm:t>
    </dgm:pt>
    <dgm:pt modelId="{D92AA8D1-1021-4446-85BC-5643E524EDD1}" type="parTrans" cxnId="{D8F7DDB7-7EA9-478B-A94F-4FD6617213ED}">
      <dgm:prSet/>
      <dgm:spPr/>
      <dgm:t>
        <a:bodyPr/>
        <a:lstStyle/>
        <a:p>
          <a:endParaRPr lang="en-US"/>
        </a:p>
      </dgm:t>
    </dgm:pt>
    <dgm:pt modelId="{8E20BC77-68AF-4E70-989E-007914532198}" type="sibTrans" cxnId="{D8F7DDB7-7EA9-478B-A94F-4FD6617213ED}">
      <dgm:prSet/>
      <dgm:spPr/>
      <dgm:t>
        <a:bodyPr/>
        <a:lstStyle/>
        <a:p>
          <a:endParaRPr lang="en-US"/>
        </a:p>
      </dgm:t>
    </dgm:pt>
    <dgm:pt modelId="{C8AA66A5-9487-4907-82ED-5CE172E4E829}">
      <dgm:prSet/>
      <dgm:spPr>
        <a:solidFill>
          <a:schemeClr val="accent6">
            <a:lumMod val="75000"/>
          </a:schemeClr>
        </a:solidFill>
      </dgm:spPr>
      <dgm:t>
        <a:bodyPr/>
        <a:lstStyle/>
        <a:p>
          <a:r>
            <a:rPr lang="en-CA" dirty="0"/>
            <a:t>OR: allows you to insert synonyms or alternative terms and increases your results</a:t>
          </a:r>
          <a:endParaRPr lang="en-US" dirty="0"/>
        </a:p>
      </dgm:t>
    </dgm:pt>
    <dgm:pt modelId="{03A105FF-8BB5-4198-8F11-363FD7BC3688}" type="parTrans" cxnId="{4D0DD005-242C-430B-BE80-444244B7FF17}">
      <dgm:prSet/>
      <dgm:spPr/>
      <dgm:t>
        <a:bodyPr/>
        <a:lstStyle/>
        <a:p>
          <a:endParaRPr lang="en-CA"/>
        </a:p>
      </dgm:t>
    </dgm:pt>
    <dgm:pt modelId="{572C09DB-6166-441F-B564-145F75C6F48C}" type="sibTrans" cxnId="{4D0DD005-242C-430B-BE80-444244B7FF17}">
      <dgm:prSet/>
      <dgm:spPr/>
      <dgm:t>
        <a:bodyPr/>
        <a:lstStyle/>
        <a:p>
          <a:endParaRPr lang="en-CA"/>
        </a:p>
      </dgm:t>
    </dgm:pt>
    <dgm:pt modelId="{39B7A7F6-11DC-41BE-8042-A01BE696672B}" type="pres">
      <dgm:prSet presAssocID="{E740DD7B-7F15-467B-9F19-DAE47C6EF512}" presName="diagram" presStyleCnt="0">
        <dgm:presLayoutVars>
          <dgm:dir/>
          <dgm:resizeHandles val="exact"/>
        </dgm:presLayoutVars>
      </dgm:prSet>
      <dgm:spPr/>
    </dgm:pt>
    <dgm:pt modelId="{0BBD4762-6969-4696-87A5-2D9FE4E175E7}" type="pres">
      <dgm:prSet presAssocID="{74C22CBA-B209-4C1F-99A7-183A3E1BE0E2}" presName="node" presStyleLbl="node1" presStyleIdx="0" presStyleCnt="4">
        <dgm:presLayoutVars>
          <dgm:bulletEnabled val="1"/>
        </dgm:presLayoutVars>
      </dgm:prSet>
      <dgm:spPr/>
    </dgm:pt>
    <dgm:pt modelId="{93E7150E-C55C-4C58-82AA-990617E0E8A2}" type="pres">
      <dgm:prSet presAssocID="{731110FE-5C44-4D29-9792-B47F281A7ED3}" presName="sibTrans" presStyleCnt="0"/>
      <dgm:spPr/>
    </dgm:pt>
    <dgm:pt modelId="{51006447-CB85-42AD-BAAF-414CBC42E9AF}" type="pres">
      <dgm:prSet presAssocID="{C8AA66A5-9487-4907-82ED-5CE172E4E829}" presName="node" presStyleLbl="node1" presStyleIdx="1" presStyleCnt="4">
        <dgm:presLayoutVars>
          <dgm:bulletEnabled val="1"/>
        </dgm:presLayoutVars>
      </dgm:prSet>
      <dgm:spPr/>
    </dgm:pt>
    <dgm:pt modelId="{E87AA084-7F77-4EF2-8DA1-C603726FF572}" type="pres">
      <dgm:prSet presAssocID="{572C09DB-6166-441F-B564-145F75C6F48C}" presName="sibTrans" presStyleCnt="0"/>
      <dgm:spPr/>
    </dgm:pt>
    <dgm:pt modelId="{F0852A59-C41D-421A-A07C-D83664D81F8C}" type="pres">
      <dgm:prSet presAssocID="{48486139-6B2F-4424-93A9-6AB4AD28FD19}" presName="node" presStyleLbl="node1" presStyleIdx="2" presStyleCnt="4">
        <dgm:presLayoutVars>
          <dgm:bulletEnabled val="1"/>
        </dgm:presLayoutVars>
      </dgm:prSet>
      <dgm:spPr/>
    </dgm:pt>
    <dgm:pt modelId="{760F5D5A-55C9-447C-A7E9-CA89D2C2C5A2}" type="pres">
      <dgm:prSet presAssocID="{007B3E74-1B0F-407B-8F32-7CD2ECD41430}" presName="sibTrans" presStyleCnt="0"/>
      <dgm:spPr/>
    </dgm:pt>
    <dgm:pt modelId="{7F1C4418-5817-41F7-9776-5D2DE2F7A3C1}" type="pres">
      <dgm:prSet presAssocID="{BAE5F201-4C25-4C4A-9F50-9251E5F4B32B}" presName="node" presStyleLbl="node1" presStyleIdx="3" presStyleCnt="4">
        <dgm:presLayoutVars>
          <dgm:bulletEnabled val="1"/>
        </dgm:presLayoutVars>
      </dgm:prSet>
      <dgm:spPr/>
    </dgm:pt>
  </dgm:ptLst>
  <dgm:cxnLst>
    <dgm:cxn modelId="{4D0DD005-242C-430B-BE80-444244B7FF17}" srcId="{E740DD7B-7F15-467B-9F19-DAE47C6EF512}" destId="{C8AA66A5-9487-4907-82ED-5CE172E4E829}" srcOrd="1" destOrd="0" parTransId="{03A105FF-8BB5-4198-8F11-363FD7BC3688}" sibTransId="{572C09DB-6166-441F-B564-145F75C6F48C}"/>
    <dgm:cxn modelId="{7C5C1F50-B332-4A8E-B453-06CBE976DC7E}" type="presOf" srcId="{74C22CBA-B209-4C1F-99A7-183A3E1BE0E2}" destId="{0BBD4762-6969-4696-87A5-2D9FE4E175E7}" srcOrd="0" destOrd="0" presId="urn:microsoft.com/office/officeart/2005/8/layout/default"/>
    <dgm:cxn modelId="{DF2B6E72-D546-42AD-94F3-4D6D37A631CF}" type="presOf" srcId="{48486139-6B2F-4424-93A9-6AB4AD28FD19}" destId="{F0852A59-C41D-421A-A07C-D83664D81F8C}" srcOrd="0" destOrd="0" presId="urn:microsoft.com/office/officeart/2005/8/layout/default"/>
    <dgm:cxn modelId="{447B2D73-BE55-4C13-8250-4F333C01A7BB}" type="presOf" srcId="{E740DD7B-7F15-467B-9F19-DAE47C6EF512}" destId="{39B7A7F6-11DC-41BE-8042-A01BE696672B}" srcOrd="0" destOrd="0" presId="urn:microsoft.com/office/officeart/2005/8/layout/default"/>
    <dgm:cxn modelId="{797CC188-62C9-42E3-9EEF-12D93091D5AA}" srcId="{E740DD7B-7F15-467B-9F19-DAE47C6EF512}" destId="{74C22CBA-B209-4C1F-99A7-183A3E1BE0E2}" srcOrd="0" destOrd="0" parTransId="{87AA85F4-82AF-4F27-AEC1-150E9ADB6867}" sibTransId="{731110FE-5C44-4D29-9792-B47F281A7ED3}"/>
    <dgm:cxn modelId="{D8F7DDB7-7EA9-478B-A94F-4FD6617213ED}" srcId="{E740DD7B-7F15-467B-9F19-DAE47C6EF512}" destId="{BAE5F201-4C25-4C4A-9F50-9251E5F4B32B}" srcOrd="3" destOrd="0" parTransId="{D92AA8D1-1021-4446-85BC-5643E524EDD1}" sibTransId="{8E20BC77-68AF-4E70-989E-007914532198}"/>
    <dgm:cxn modelId="{C586D1C6-B7F4-456F-8678-991C092F0F3E}" type="presOf" srcId="{BAE5F201-4C25-4C4A-9F50-9251E5F4B32B}" destId="{7F1C4418-5817-41F7-9776-5D2DE2F7A3C1}" srcOrd="0" destOrd="0" presId="urn:microsoft.com/office/officeart/2005/8/layout/default"/>
    <dgm:cxn modelId="{FE41D2E8-5B5C-4359-8D4D-E51661953B62}" type="presOf" srcId="{C8AA66A5-9487-4907-82ED-5CE172E4E829}" destId="{51006447-CB85-42AD-BAAF-414CBC42E9AF}" srcOrd="0" destOrd="0" presId="urn:microsoft.com/office/officeart/2005/8/layout/default"/>
    <dgm:cxn modelId="{11C193FC-E330-4DCF-935B-13980A2E5E99}" srcId="{E740DD7B-7F15-467B-9F19-DAE47C6EF512}" destId="{48486139-6B2F-4424-93A9-6AB4AD28FD19}" srcOrd="2" destOrd="0" parTransId="{1DF02FCC-0B15-4763-BFEB-A0E0DA15A08E}" sibTransId="{007B3E74-1B0F-407B-8F32-7CD2ECD41430}"/>
    <dgm:cxn modelId="{B576D386-C340-411F-8283-73C5D1EFC188}" type="presParOf" srcId="{39B7A7F6-11DC-41BE-8042-A01BE696672B}" destId="{0BBD4762-6969-4696-87A5-2D9FE4E175E7}" srcOrd="0" destOrd="0" presId="urn:microsoft.com/office/officeart/2005/8/layout/default"/>
    <dgm:cxn modelId="{3AF3F1C0-C3BF-471D-8DD5-51FD8F2E2A30}" type="presParOf" srcId="{39B7A7F6-11DC-41BE-8042-A01BE696672B}" destId="{93E7150E-C55C-4C58-82AA-990617E0E8A2}" srcOrd="1" destOrd="0" presId="urn:microsoft.com/office/officeart/2005/8/layout/default"/>
    <dgm:cxn modelId="{182469CA-F9D3-4E67-B5BE-8ADC51936435}" type="presParOf" srcId="{39B7A7F6-11DC-41BE-8042-A01BE696672B}" destId="{51006447-CB85-42AD-BAAF-414CBC42E9AF}" srcOrd="2" destOrd="0" presId="urn:microsoft.com/office/officeart/2005/8/layout/default"/>
    <dgm:cxn modelId="{4A178510-0F09-4870-9752-F575A6D44297}" type="presParOf" srcId="{39B7A7F6-11DC-41BE-8042-A01BE696672B}" destId="{E87AA084-7F77-4EF2-8DA1-C603726FF572}" srcOrd="3" destOrd="0" presId="urn:microsoft.com/office/officeart/2005/8/layout/default"/>
    <dgm:cxn modelId="{E5BA740D-2FC7-4294-99D6-3A6E5FCCFF57}" type="presParOf" srcId="{39B7A7F6-11DC-41BE-8042-A01BE696672B}" destId="{F0852A59-C41D-421A-A07C-D83664D81F8C}" srcOrd="4" destOrd="0" presId="urn:microsoft.com/office/officeart/2005/8/layout/default"/>
    <dgm:cxn modelId="{4A7EB46C-A451-41C0-BC3B-DF3E29F74054}" type="presParOf" srcId="{39B7A7F6-11DC-41BE-8042-A01BE696672B}" destId="{760F5D5A-55C9-447C-A7E9-CA89D2C2C5A2}" srcOrd="5" destOrd="0" presId="urn:microsoft.com/office/officeart/2005/8/layout/default"/>
    <dgm:cxn modelId="{3F5FDAF3-A6AF-4212-BE42-D7AC285A1DE1}" type="presParOf" srcId="{39B7A7F6-11DC-41BE-8042-A01BE696672B}" destId="{7F1C4418-5817-41F7-9776-5D2DE2F7A3C1}"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740DD7B-7F15-467B-9F19-DAE47C6EF512}"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74C22CBA-B209-4C1F-99A7-183A3E1BE0E2}">
      <dgm:prSet/>
      <dgm:spPr>
        <a:solidFill>
          <a:srgbClr val="002060"/>
        </a:solidFill>
      </dgm:spPr>
      <dgm:t>
        <a:bodyPr/>
        <a:lstStyle/>
        <a:p>
          <a:r>
            <a:rPr lang="en-CA" dirty="0"/>
            <a:t>“quotation marks”: </a:t>
          </a:r>
          <a:r>
            <a:rPr lang="en-US" dirty="0"/>
            <a:t>If you put two or more words in quotation marks, that exact phrase will be searched and limits your results.</a:t>
          </a:r>
        </a:p>
      </dgm:t>
    </dgm:pt>
    <dgm:pt modelId="{87AA85F4-82AF-4F27-AEC1-150E9ADB6867}" type="parTrans" cxnId="{797CC188-62C9-42E3-9EEF-12D93091D5AA}">
      <dgm:prSet/>
      <dgm:spPr/>
      <dgm:t>
        <a:bodyPr/>
        <a:lstStyle/>
        <a:p>
          <a:endParaRPr lang="en-US"/>
        </a:p>
      </dgm:t>
    </dgm:pt>
    <dgm:pt modelId="{731110FE-5C44-4D29-9792-B47F281A7ED3}" type="sibTrans" cxnId="{797CC188-62C9-42E3-9EEF-12D93091D5AA}">
      <dgm:prSet/>
      <dgm:spPr/>
      <dgm:t>
        <a:bodyPr/>
        <a:lstStyle/>
        <a:p>
          <a:endParaRPr lang="en-US"/>
        </a:p>
      </dgm:t>
    </dgm:pt>
    <dgm:pt modelId="{48486139-6B2F-4424-93A9-6AB4AD28FD19}">
      <dgm:prSet custT="1"/>
      <dgm:spPr>
        <a:solidFill>
          <a:srgbClr val="002060"/>
        </a:solidFill>
      </dgm:spPr>
      <dgm:t>
        <a:bodyPr/>
        <a:lstStyle/>
        <a:p>
          <a:r>
            <a:rPr lang="en-CA" sz="2400" dirty="0"/>
            <a:t>“cultural revolution”</a:t>
          </a:r>
        </a:p>
        <a:p>
          <a:r>
            <a:rPr lang="en-CA" sz="2400" dirty="0"/>
            <a:t>“one-child policy”</a:t>
          </a:r>
        </a:p>
        <a:p>
          <a:endParaRPr lang="en-US" sz="2400" dirty="0"/>
        </a:p>
      </dgm:t>
    </dgm:pt>
    <dgm:pt modelId="{1DF02FCC-0B15-4763-BFEB-A0E0DA15A08E}" type="parTrans" cxnId="{11C193FC-E330-4DCF-935B-13980A2E5E99}">
      <dgm:prSet/>
      <dgm:spPr/>
      <dgm:t>
        <a:bodyPr/>
        <a:lstStyle/>
        <a:p>
          <a:endParaRPr lang="en-US"/>
        </a:p>
      </dgm:t>
    </dgm:pt>
    <dgm:pt modelId="{007B3E74-1B0F-407B-8F32-7CD2ECD41430}" type="sibTrans" cxnId="{11C193FC-E330-4DCF-935B-13980A2E5E99}">
      <dgm:prSet/>
      <dgm:spPr/>
      <dgm:t>
        <a:bodyPr/>
        <a:lstStyle/>
        <a:p>
          <a:endParaRPr lang="en-US"/>
        </a:p>
      </dgm:t>
    </dgm:pt>
    <dgm:pt modelId="{BAE5F201-4C25-4C4A-9F50-9251E5F4B32B}">
      <dgm:prSet/>
      <dgm:spPr>
        <a:solidFill>
          <a:srgbClr val="7030A0"/>
        </a:solidFill>
      </dgm:spPr>
      <dgm:t>
        <a:bodyPr/>
        <a:lstStyle/>
        <a:p>
          <a:r>
            <a:rPr lang="en-US" dirty="0" err="1"/>
            <a:t>econom</a:t>
          </a:r>
          <a:r>
            <a:rPr lang="en-US" dirty="0"/>
            <a:t>*</a:t>
          </a:r>
        </a:p>
        <a:p>
          <a:r>
            <a:rPr lang="en-US" dirty="0"/>
            <a:t>Finds: economy, economies, economic, economics, economically</a:t>
          </a:r>
        </a:p>
      </dgm:t>
    </dgm:pt>
    <dgm:pt modelId="{D92AA8D1-1021-4446-85BC-5643E524EDD1}" type="parTrans" cxnId="{D8F7DDB7-7EA9-478B-A94F-4FD6617213ED}">
      <dgm:prSet/>
      <dgm:spPr/>
      <dgm:t>
        <a:bodyPr/>
        <a:lstStyle/>
        <a:p>
          <a:endParaRPr lang="en-US"/>
        </a:p>
      </dgm:t>
    </dgm:pt>
    <dgm:pt modelId="{8E20BC77-68AF-4E70-989E-007914532198}" type="sibTrans" cxnId="{D8F7DDB7-7EA9-478B-A94F-4FD6617213ED}">
      <dgm:prSet/>
      <dgm:spPr/>
      <dgm:t>
        <a:bodyPr/>
        <a:lstStyle/>
        <a:p>
          <a:endParaRPr lang="en-US"/>
        </a:p>
      </dgm:t>
    </dgm:pt>
    <dgm:pt modelId="{C8AA66A5-9487-4907-82ED-5CE172E4E829}">
      <dgm:prSet/>
      <dgm:spPr>
        <a:solidFill>
          <a:srgbClr val="7030A0"/>
        </a:solidFill>
      </dgm:spPr>
      <dgm:t>
        <a:bodyPr/>
        <a:lstStyle/>
        <a:p>
          <a:r>
            <a:rPr lang="en-US" dirty="0"/>
            <a:t>* - when you add an </a:t>
          </a:r>
          <a:r>
            <a:rPr lang="en-CA" b="0" i="0" dirty="0"/>
            <a:t>asterisk </a:t>
          </a:r>
          <a:r>
            <a:rPr lang="en-US" dirty="0"/>
            <a:t>on the end of a word, your results will contain all the words with those endings or suffix </a:t>
          </a:r>
        </a:p>
      </dgm:t>
    </dgm:pt>
    <dgm:pt modelId="{03A105FF-8BB5-4198-8F11-363FD7BC3688}" type="parTrans" cxnId="{4D0DD005-242C-430B-BE80-444244B7FF17}">
      <dgm:prSet/>
      <dgm:spPr/>
      <dgm:t>
        <a:bodyPr/>
        <a:lstStyle/>
        <a:p>
          <a:endParaRPr lang="en-CA"/>
        </a:p>
      </dgm:t>
    </dgm:pt>
    <dgm:pt modelId="{572C09DB-6166-441F-B564-145F75C6F48C}" type="sibTrans" cxnId="{4D0DD005-242C-430B-BE80-444244B7FF17}">
      <dgm:prSet/>
      <dgm:spPr/>
      <dgm:t>
        <a:bodyPr/>
        <a:lstStyle/>
        <a:p>
          <a:endParaRPr lang="en-CA"/>
        </a:p>
      </dgm:t>
    </dgm:pt>
    <dgm:pt modelId="{39B7A7F6-11DC-41BE-8042-A01BE696672B}" type="pres">
      <dgm:prSet presAssocID="{E740DD7B-7F15-467B-9F19-DAE47C6EF512}" presName="diagram" presStyleCnt="0">
        <dgm:presLayoutVars>
          <dgm:dir/>
          <dgm:resizeHandles val="exact"/>
        </dgm:presLayoutVars>
      </dgm:prSet>
      <dgm:spPr/>
    </dgm:pt>
    <dgm:pt modelId="{0BBD4762-6969-4696-87A5-2D9FE4E175E7}" type="pres">
      <dgm:prSet presAssocID="{74C22CBA-B209-4C1F-99A7-183A3E1BE0E2}" presName="node" presStyleLbl="node1" presStyleIdx="0" presStyleCnt="4">
        <dgm:presLayoutVars>
          <dgm:bulletEnabled val="1"/>
        </dgm:presLayoutVars>
      </dgm:prSet>
      <dgm:spPr/>
    </dgm:pt>
    <dgm:pt modelId="{93E7150E-C55C-4C58-82AA-990617E0E8A2}" type="pres">
      <dgm:prSet presAssocID="{731110FE-5C44-4D29-9792-B47F281A7ED3}" presName="sibTrans" presStyleCnt="0"/>
      <dgm:spPr/>
    </dgm:pt>
    <dgm:pt modelId="{51006447-CB85-42AD-BAAF-414CBC42E9AF}" type="pres">
      <dgm:prSet presAssocID="{C8AA66A5-9487-4907-82ED-5CE172E4E829}" presName="node" presStyleLbl="node1" presStyleIdx="1" presStyleCnt="4">
        <dgm:presLayoutVars>
          <dgm:bulletEnabled val="1"/>
        </dgm:presLayoutVars>
      </dgm:prSet>
      <dgm:spPr/>
    </dgm:pt>
    <dgm:pt modelId="{E87AA084-7F77-4EF2-8DA1-C603726FF572}" type="pres">
      <dgm:prSet presAssocID="{572C09DB-6166-441F-B564-145F75C6F48C}" presName="sibTrans" presStyleCnt="0"/>
      <dgm:spPr/>
    </dgm:pt>
    <dgm:pt modelId="{F0852A59-C41D-421A-A07C-D83664D81F8C}" type="pres">
      <dgm:prSet presAssocID="{48486139-6B2F-4424-93A9-6AB4AD28FD19}" presName="node" presStyleLbl="node1" presStyleIdx="2" presStyleCnt="4">
        <dgm:presLayoutVars>
          <dgm:bulletEnabled val="1"/>
        </dgm:presLayoutVars>
      </dgm:prSet>
      <dgm:spPr/>
    </dgm:pt>
    <dgm:pt modelId="{760F5D5A-55C9-447C-A7E9-CA89D2C2C5A2}" type="pres">
      <dgm:prSet presAssocID="{007B3E74-1B0F-407B-8F32-7CD2ECD41430}" presName="sibTrans" presStyleCnt="0"/>
      <dgm:spPr/>
    </dgm:pt>
    <dgm:pt modelId="{7F1C4418-5817-41F7-9776-5D2DE2F7A3C1}" type="pres">
      <dgm:prSet presAssocID="{BAE5F201-4C25-4C4A-9F50-9251E5F4B32B}" presName="node" presStyleLbl="node1" presStyleIdx="3" presStyleCnt="4">
        <dgm:presLayoutVars>
          <dgm:bulletEnabled val="1"/>
        </dgm:presLayoutVars>
      </dgm:prSet>
      <dgm:spPr/>
    </dgm:pt>
  </dgm:ptLst>
  <dgm:cxnLst>
    <dgm:cxn modelId="{4D0DD005-242C-430B-BE80-444244B7FF17}" srcId="{E740DD7B-7F15-467B-9F19-DAE47C6EF512}" destId="{C8AA66A5-9487-4907-82ED-5CE172E4E829}" srcOrd="1" destOrd="0" parTransId="{03A105FF-8BB5-4198-8F11-363FD7BC3688}" sibTransId="{572C09DB-6166-441F-B564-145F75C6F48C}"/>
    <dgm:cxn modelId="{7C5C1F50-B332-4A8E-B453-06CBE976DC7E}" type="presOf" srcId="{74C22CBA-B209-4C1F-99A7-183A3E1BE0E2}" destId="{0BBD4762-6969-4696-87A5-2D9FE4E175E7}" srcOrd="0" destOrd="0" presId="urn:microsoft.com/office/officeart/2005/8/layout/default"/>
    <dgm:cxn modelId="{DF2B6E72-D546-42AD-94F3-4D6D37A631CF}" type="presOf" srcId="{48486139-6B2F-4424-93A9-6AB4AD28FD19}" destId="{F0852A59-C41D-421A-A07C-D83664D81F8C}" srcOrd="0" destOrd="0" presId="urn:microsoft.com/office/officeart/2005/8/layout/default"/>
    <dgm:cxn modelId="{447B2D73-BE55-4C13-8250-4F333C01A7BB}" type="presOf" srcId="{E740DD7B-7F15-467B-9F19-DAE47C6EF512}" destId="{39B7A7F6-11DC-41BE-8042-A01BE696672B}" srcOrd="0" destOrd="0" presId="urn:microsoft.com/office/officeart/2005/8/layout/default"/>
    <dgm:cxn modelId="{797CC188-62C9-42E3-9EEF-12D93091D5AA}" srcId="{E740DD7B-7F15-467B-9F19-DAE47C6EF512}" destId="{74C22CBA-B209-4C1F-99A7-183A3E1BE0E2}" srcOrd="0" destOrd="0" parTransId="{87AA85F4-82AF-4F27-AEC1-150E9ADB6867}" sibTransId="{731110FE-5C44-4D29-9792-B47F281A7ED3}"/>
    <dgm:cxn modelId="{D8F7DDB7-7EA9-478B-A94F-4FD6617213ED}" srcId="{E740DD7B-7F15-467B-9F19-DAE47C6EF512}" destId="{BAE5F201-4C25-4C4A-9F50-9251E5F4B32B}" srcOrd="3" destOrd="0" parTransId="{D92AA8D1-1021-4446-85BC-5643E524EDD1}" sibTransId="{8E20BC77-68AF-4E70-989E-007914532198}"/>
    <dgm:cxn modelId="{C586D1C6-B7F4-456F-8678-991C092F0F3E}" type="presOf" srcId="{BAE5F201-4C25-4C4A-9F50-9251E5F4B32B}" destId="{7F1C4418-5817-41F7-9776-5D2DE2F7A3C1}" srcOrd="0" destOrd="0" presId="urn:microsoft.com/office/officeart/2005/8/layout/default"/>
    <dgm:cxn modelId="{FE41D2E8-5B5C-4359-8D4D-E51661953B62}" type="presOf" srcId="{C8AA66A5-9487-4907-82ED-5CE172E4E829}" destId="{51006447-CB85-42AD-BAAF-414CBC42E9AF}" srcOrd="0" destOrd="0" presId="urn:microsoft.com/office/officeart/2005/8/layout/default"/>
    <dgm:cxn modelId="{11C193FC-E330-4DCF-935B-13980A2E5E99}" srcId="{E740DD7B-7F15-467B-9F19-DAE47C6EF512}" destId="{48486139-6B2F-4424-93A9-6AB4AD28FD19}" srcOrd="2" destOrd="0" parTransId="{1DF02FCC-0B15-4763-BFEB-A0E0DA15A08E}" sibTransId="{007B3E74-1B0F-407B-8F32-7CD2ECD41430}"/>
    <dgm:cxn modelId="{B576D386-C340-411F-8283-73C5D1EFC188}" type="presParOf" srcId="{39B7A7F6-11DC-41BE-8042-A01BE696672B}" destId="{0BBD4762-6969-4696-87A5-2D9FE4E175E7}" srcOrd="0" destOrd="0" presId="urn:microsoft.com/office/officeart/2005/8/layout/default"/>
    <dgm:cxn modelId="{3AF3F1C0-C3BF-471D-8DD5-51FD8F2E2A30}" type="presParOf" srcId="{39B7A7F6-11DC-41BE-8042-A01BE696672B}" destId="{93E7150E-C55C-4C58-82AA-990617E0E8A2}" srcOrd="1" destOrd="0" presId="urn:microsoft.com/office/officeart/2005/8/layout/default"/>
    <dgm:cxn modelId="{182469CA-F9D3-4E67-B5BE-8ADC51936435}" type="presParOf" srcId="{39B7A7F6-11DC-41BE-8042-A01BE696672B}" destId="{51006447-CB85-42AD-BAAF-414CBC42E9AF}" srcOrd="2" destOrd="0" presId="urn:microsoft.com/office/officeart/2005/8/layout/default"/>
    <dgm:cxn modelId="{4A178510-0F09-4870-9752-F575A6D44297}" type="presParOf" srcId="{39B7A7F6-11DC-41BE-8042-A01BE696672B}" destId="{E87AA084-7F77-4EF2-8DA1-C603726FF572}" srcOrd="3" destOrd="0" presId="urn:microsoft.com/office/officeart/2005/8/layout/default"/>
    <dgm:cxn modelId="{E5BA740D-2FC7-4294-99D6-3A6E5FCCFF57}" type="presParOf" srcId="{39B7A7F6-11DC-41BE-8042-A01BE696672B}" destId="{F0852A59-C41D-421A-A07C-D83664D81F8C}" srcOrd="4" destOrd="0" presId="urn:microsoft.com/office/officeart/2005/8/layout/default"/>
    <dgm:cxn modelId="{4A7EB46C-A451-41C0-BC3B-DF3E29F74054}" type="presParOf" srcId="{39B7A7F6-11DC-41BE-8042-A01BE696672B}" destId="{760F5D5A-55C9-447C-A7E9-CA89D2C2C5A2}" srcOrd="5" destOrd="0" presId="urn:microsoft.com/office/officeart/2005/8/layout/default"/>
    <dgm:cxn modelId="{3F5FDAF3-A6AF-4212-BE42-D7AC285A1DE1}" type="presParOf" srcId="{39B7A7F6-11DC-41BE-8042-A01BE696672B}" destId="{7F1C4418-5817-41F7-9776-5D2DE2F7A3C1}"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BD4762-6969-4696-87A5-2D9FE4E175E7}">
      <dsp:nvSpPr>
        <dsp:cNvPr id="0" name=""/>
        <dsp:cNvSpPr/>
      </dsp:nvSpPr>
      <dsp:spPr>
        <a:xfrm>
          <a:off x="1590332" y="205"/>
          <a:ext cx="3488471" cy="2093083"/>
        </a:xfrm>
        <a:prstGeom prst="rect">
          <a:avLst/>
        </a:prstGeom>
        <a:solidFill>
          <a:schemeClr val="accent1">
            <a:lumMod val="5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AND: combines concepts and limits your results </a:t>
          </a:r>
        </a:p>
      </dsp:txBody>
      <dsp:txXfrm>
        <a:off x="1590332" y="205"/>
        <a:ext cx="3488471" cy="2093083"/>
      </dsp:txXfrm>
    </dsp:sp>
    <dsp:sp modelId="{51006447-CB85-42AD-BAAF-414CBC42E9AF}">
      <dsp:nvSpPr>
        <dsp:cNvPr id="0" name=""/>
        <dsp:cNvSpPr/>
      </dsp:nvSpPr>
      <dsp:spPr>
        <a:xfrm>
          <a:off x="5427651" y="205"/>
          <a:ext cx="3488471" cy="2093083"/>
        </a:xfrm>
        <a:prstGeom prst="rect">
          <a:avLst/>
        </a:prstGeom>
        <a:solidFill>
          <a:schemeClr val="accent6">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CA" sz="2700" kern="1200" dirty="0"/>
            <a:t>OR: allows you to insert synonyms or alternative terms and increases your results</a:t>
          </a:r>
          <a:endParaRPr lang="en-US" sz="2700" kern="1200" dirty="0"/>
        </a:p>
      </dsp:txBody>
      <dsp:txXfrm>
        <a:off x="5427651" y="205"/>
        <a:ext cx="3488471" cy="2093083"/>
      </dsp:txXfrm>
    </dsp:sp>
    <dsp:sp modelId="{F0852A59-C41D-421A-A07C-D83664D81F8C}">
      <dsp:nvSpPr>
        <dsp:cNvPr id="0" name=""/>
        <dsp:cNvSpPr/>
      </dsp:nvSpPr>
      <dsp:spPr>
        <a:xfrm>
          <a:off x="1590332" y="2442135"/>
          <a:ext cx="3488471" cy="2093083"/>
        </a:xfrm>
        <a:prstGeom prst="rect">
          <a:avLst/>
        </a:prstGeom>
        <a:solidFill>
          <a:schemeClr val="accent1">
            <a:lumMod val="5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CA" sz="2400" kern="1200" dirty="0"/>
            <a:t>politics AND gender</a:t>
          </a:r>
          <a:endParaRPr lang="en-US" sz="2400" kern="1200" dirty="0"/>
        </a:p>
      </dsp:txBody>
      <dsp:txXfrm>
        <a:off x="1590332" y="2442135"/>
        <a:ext cx="3488471" cy="2093083"/>
      </dsp:txXfrm>
    </dsp:sp>
    <dsp:sp modelId="{7F1C4418-5817-41F7-9776-5D2DE2F7A3C1}">
      <dsp:nvSpPr>
        <dsp:cNvPr id="0" name=""/>
        <dsp:cNvSpPr/>
      </dsp:nvSpPr>
      <dsp:spPr>
        <a:xfrm>
          <a:off x="5427651" y="2442135"/>
          <a:ext cx="3488471" cy="2093083"/>
        </a:xfrm>
        <a:prstGeom prst="rect">
          <a:avLst/>
        </a:prstGeom>
        <a:solidFill>
          <a:schemeClr val="accent6">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state OR government</a:t>
          </a:r>
        </a:p>
      </dsp:txBody>
      <dsp:txXfrm>
        <a:off x="5427651" y="2442135"/>
        <a:ext cx="3488471" cy="20930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BD4762-6969-4696-87A5-2D9FE4E175E7}">
      <dsp:nvSpPr>
        <dsp:cNvPr id="0" name=""/>
        <dsp:cNvSpPr/>
      </dsp:nvSpPr>
      <dsp:spPr>
        <a:xfrm>
          <a:off x="1590332" y="205"/>
          <a:ext cx="3488471" cy="2093083"/>
        </a:xfrm>
        <a:prstGeom prst="rect">
          <a:avLst/>
        </a:prstGeom>
        <a:solidFill>
          <a:srgbClr val="00206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CA" sz="2200" kern="1200" dirty="0"/>
            <a:t>“quotation marks”: </a:t>
          </a:r>
          <a:r>
            <a:rPr lang="en-US" sz="2200" kern="1200" dirty="0"/>
            <a:t>If you put two or more words in quotation marks, that exact phrase will be searched and limits your results.</a:t>
          </a:r>
        </a:p>
      </dsp:txBody>
      <dsp:txXfrm>
        <a:off x="1590332" y="205"/>
        <a:ext cx="3488471" cy="2093083"/>
      </dsp:txXfrm>
    </dsp:sp>
    <dsp:sp modelId="{51006447-CB85-42AD-BAAF-414CBC42E9AF}">
      <dsp:nvSpPr>
        <dsp:cNvPr id="0" name=""/>
        <dsp:cNvSpPr/>
      </dsp:nvSpPr>
      <dsp:spPr>
        <a:xfrm>
          <a:off x="5427651" y="205"/>
          <a:ext cx="3488471" cy="2093083"/>
        </a:xfrm>
        <a:prstGeom prst="rect">
          <a:avLst/>
        </a:prstGeom>
        <a:solidFill>
          <a:srgbClr val="7030A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 - when you add an </a:t>
          </a:r>
          <a:r>
            <a:rPr lang="en-CA" sz="2200" b="0" i="0" kern="1200" dirty="0"/>
            <a:t>asterisk </a:t>
          </a:r>
          <a:r>
            <a:rPr lang="en-US" sz="2200" kern="1200" dirty="0"/>
            <a:t>on the end of a word, your results will contain all the words with those endings or suffix </a:t>
          </a:r>
        </a:p>
      </dsp:txBody>
      <dsp:txXfrm>
        <a:off x="5427651" y="205"/>
        <a:ext cx="3488471" cy="2093083"/>
      </dsp:txXfrm>
    </dsp:sp>
    <dsp:sp modelId="{F0852A59-C41D-421A-A07C-D83664D81F8C}">
      <dsp:nvSpPr>
        <dsp:cNvPr id="0" name=""/>
        <dsp:cNvSpPr/>
      </dsp:nvSpPr>
      <dsp:spPr>
        <a:xfrm>
          <a:off x="1590332" y="2442135"/>
          <a:ext cx="3488471" cy="2093083"/>
        </a:xfrm>
        <a:prstGeom prst="rect">
          <a:avLst/>
        </a:prstGeom>
        <a:solidFill>
          <a:srgbClr val="00206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CA" sz="2400" kern="1200" dirty="0"/>
            <a:t>“cultural revolution”</a:t>
          </a:r>
        </a:p>
        <a:p>
          <a:pPr marL="0" lvl="0" indent="0" algn="ctr" defTabSz="1066800">
            <a:lnSpc>
              <a:spcPct val="90000"/>
            </a:lnSpc>
            <a:spcBef>
              <a:spcPct val="0"/>
            </a:spcBef>
            <a:spcAft>
              <a:spcPct val="35000"/>
            </a:spcAft>
            <a:buNone/>
          </a:pPr>
          <a:r>
            <a:rPr lang="en-CA" sz="2400" kern="1200" dirty="0"/>
            <a:t>“one-child policy”</a:t>
          </a:r>
        </a:p>
        <a:p>
          <a:pPr marL="0" lvl="0" indent="0" algn="ctr" defTabSz="1066800">
            <a:lnSpc>
              <a:spcPct val="90000"/>
            </a:lnSpc>
            <a:spcBef>
              <a:spcPct val="0"/>
            </a:spcBef>
            <a:spcAft>
              <a:spcPct val="35000"/>
            </a:spcAft>
            <a:buNone/>
          </a:pPr>
          <a:endParaRPr lang="en-US" sz="2400" kern="1200" dirty="0"/>
        </a:p>
      </dsp:txBody>
      <dsp:txXfrm>
        <a:off x="1590332" y="2442135"/>
        <a:ext cx="3488471" cy="2093083"/>
      </dsp:txXfrm>
    </dsp:sp>
    <dsp:sp modelId="{7F1C4418-5817-41F7-9776-5D2DE2F7A3C1}">
      <dsp:nvSpPr>
        <dsp:cNvPr id="0" name=""/>
        <dsp:cNvSpPr/>
      </dsp:nvSpPr>
      <dsp:spPr>
        <a:xfrm>
          <a:off x="5427651" y="2442135"/>
          <a:ext cx="3488471" cy="2093083"/>
        </a:xfrm>
        <a:prstGeom prst="rect">
          <a:avLst/>
        </a:prstGeom>
        <a:solidFill>
          <a:srgbClr val="7030A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err="1"/>
            <a:t>econom</a:t>
          </a:r>
          <a:r>
            <a:rPr lang="en-US" sz="2200" kern="1200" dirty="0"/>
            <a:t>*</a:t>
          </a:r>
        </a:p>
        <a:p>
          <a:pPr marL="0" lvl="0" indent="0" algn="ctr" defTabSz="977900">
            <a:lnSpc>
              <a:spcPct val="90000"/>
            </a:lnSpc>
            <a:spcBef>
              <a:spcPct val="0"/>
            </a:spcBef>
            <a:spcAft>
              <a:spcPct val="35000"/>
            </a:spcAft>
            <a:buNone/>
          </a:pPr>
          <a:r>
            <a:rPr lang="en-US" sz="2200" kern="1200" dirty="0"/>
            <a:t>Finds: economy, economies, economic, economics, economically</a:t>
          </a:r>
        </a:p>
      </dsp:txBody>
      <dsp:txXfrm>
        <a:off x="5427651" y="2442135"/>
        <a:ext cx="3488471" cy="209308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EB5E4-4895-6C09-CAC8-366EB772103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0EDA0602-1D85-3BAE-AF25-5893BA159CA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419AF429-C46E-E1A6-1B45-65EAE24E91DB}"/>
              </a:ext>
            </a:extLst>
          </p:cNvPr>
          <p:cNvSpPr>
            <a:spLocks noGrp="1"/>
          </p:cNvSpPr>
          <p:nvPr>
            <p:ph type="dt" sz="half" idx="10"/>
          </p:nvPr>
        </p:nvSpPr>
        <p:spPr/>
        <p:txBody>
          <a:bodyPr/>
          <a:lstStyle/>
          <a:p>
            <a:fld id="{8C1E1FAD-7351-4908-963A-08EA8E4AB7A0}" type="datetimeFigureOut">
              <a:rPr lang="en-US" smtClean="0"/>
              <a:t>2/22/2024</a:t>
            </a:fld>
            <a:endParaRPr lang="en-US"/>
          </a:p>
        </p:txBody>
      </p:sp>
      <p:sp>
        <p:nvSpPr>
          <p:cNvPr id="5" name="Footer Placeholder 4">
            <a:extLst>
              <a:ext uri="{FF2B5EF4-FFF2-40B4-BE49-F238E27FC236}">
                <a16:creationId xmlns:a16="http://schemas.microsoft.com/office/drawing/2014/main" id="{15B7A062-AFE3-076C-F0E6-E4A722D398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30EBED-EF82-60AA-09CB-6093105D9CA0}"/>
              </a:ext>
            </a:extLst>
          </p:cNvPr>
          <p:cNvSpPr>
            <a:spLocks noGrp="1"/>
          </p:cNvSpPr>
          <p:nvPr>
            <p:ph type="sldNum" sz="quarter" idx="12"/>
          </p:nvPr>
        </p:nvSpPr>
        <p:spPr/>
        <p:txBody>
          <a:bodyPr/>
          <a:lstStyle/>
          <a:p>
            <a:fld id="{1CF2D47E-0AF1-4C27-801F-64E3E5BF7F72}" type="slidenum">
              <a:rPr lang="en-US" smtClean="0"/>
              <a:t>‹#›</a:t>
            </a:fld>
            <a:endParaRPr lang="en-US"/>
          </a:p>
        </p:txBody>
      </p:sp>
    </p:spTree>
    <p:extLst>
      <p:ext uri="{BB962C8B-B14F-4D97-AF65-F5344CB8AC3E}">
        <p14:creationId xmlns:p14="http://schemas.microsoft.com/office/powerpoint/2010/main" val="37389706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57012-74F9-F635-E9A5-4B80FDD7477F}"/>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930BB960-FA35-76D3-DBC5-79895400437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70E4250A-99D9-DA8D-DDDE-E500318A61F9}"/>
              </a:ext>
            </a:extLst>
          </p:cNvPr>
          <p:cNvSpPr>
            <a:spLocks noGrp="1"/>
          </p:cNvSpPr>
          <p:nvPr>
            <p:ph type="dt" sz="half" idx="10"/>
          </p:nvPr>
        </p:nvSpPr>
        <p:spPr/>
        <p:txBody>
          <a:bodyPr/>
          <a:lstStyle/>
          <a:p>
            <a:fld id="{8C1E1FAD-7351-4908-963A-08EA8E4AB7A0}" type="datetimeFigureOut">
              <a:rPr lang="en-US" smtClean="0"/>
              <a:t>2/22/2024</a:t>
            </a:fld>
            <a:endParaRPr lang="en-US"/>
          </a:p>
        </p:txBody>
      </p:sp>
      <p:sp>
        <p:nvSpPr>
          <p:cNvPr id="5" name="Footer Placeholder 4">
            <a:extLst>
              <a:ext uri="{FF2B5EF4-FFF2-40B4-BE49-F238E27FC236}">
                <a16:creationId xmlns:a16="http://schemas.microsoft.com/office/drawing/2014/main" id="{8695D07C-AF29-A97D-D9D7-34ABC713AE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EE322E-8DC6-9A74-686F-A4E700B91AF6}"/>
              </a:ext>
            </a:extLst>
          </p:cNvPr>
          <p:cNvSpPr>
            <a:spLocks noGrp="1"/>
          </p:cNvSpPr>
          <p:nvPr>
            <p:ph type="sldNum" sz="quarter" idx="12"/>
          </p:nvPr>
        </p:nvSpPr>
        <p:spPr/>
        <p:txBody>
          <a:bodyPr/>
          <a:lstStyle/>
          <a:p>
            <a:fld id="{1CF2D47E-0AF1-4C27-801F-64E3E5BF7F72}" type="slidenum">
              <a:rPr lang="en-US" smtClean="0"/>
              <a:t>‹#›</a:t>
            </a:fld>
            <a:endParaRPr lang="en-US"/>
          </a:p>
        </p:txBody>
      </p:sp>
    </p:spTree>
    <p:extLst>
      <p:ext uri="{BB962C8B-B14F-4D97-AF65-F5344CB8AC3E}">
        <p14:creationId xmlns:p14="http://schemas.microsoft.com/office/powerpoint/2010/main" val="2439927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B8AD6EC-068D-7CBB-E63D-AF7991E2384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E46F2739-C859-6113-4A23-EE24A36B9BA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DCD19F4E-4835-35AB-51B6-4FF9DF632D10}"/>
              </a:ext>
            </a:extLst>
          </p:cNvPr>
          <p:cNvSpPr>
            <a:spLocks noGrp="1"/>
          </p:cNvSpPr>
          <p:nvPr>
            <p:ph type="dt" sz="half" idx="10"/>
          </p:nvPr>
        </p:nvSpPr>
        <p:spPr/>
        <p:txBody>
          <a:bodyPr/>
          <a:lstStyle/>
          <a:p>
            <a:fld id="{8C1E1FAD-7351-4908-963A-08EA8E4AB7A0}" type="datetimeFigureOut">
              <a:rPr lang="en-US" smtClean="0"/>
              <a:t>2/22/2024</a:t>
            </a:fld>
            <a:endParaRPr lang="en-US"/>
          </a:p>
        </p:txBody>
      </p:sp>
      <p:sp>
        <p:nvSpPr>
          <p:cNvPr id="5" name="Footer Placeholder 4">
            <a:extLst>
              <a:ext uri="{FF2B5EF4-FFF2-40B4-BE49-F238E27FC236}">
                <a16:creationId xmlns:a16="http://schemas.microsoft.com/office/drawing/2014/main" id="{80BA8414-56D9-B7ED-E133-1583130ED6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284CD0-98BC-00FF-1876-D30CCE1C4556}"/>
              </a:ext>
            </a:extLst>
          </p:cNvPr>
          <p:cNvSpPr>
            <a:spLocks noGrp="1"/>
          </p:cNvSpPr>
          <p:nvPr>
            <p:ph type="sldNum" sz="quarter" idx="12"/>
          </p:nvPr>
        </p:nvSpPr>
        <p:spPr/>
        <p:txBody>
          <a:bodyPr/>
          <a:lstStyle/>
          <a:p>
            <a:fld id="{1CF2D47E-0AF1-4C27-801F-64E3E5BF7F72}" type="slidenum">
              <a:rPr lang="en-US" smtClean="0"/>
              <a:t>‹#›</a:t>
            </a:fld>
            <a:endParaRPr lang="en-US"/>
          </a:p>
        </p:txBody>
      </p:sp>
    </p:spTree>
    <p:extLst>
      <p:ext uri="{BB962C8B-B14F-4D97-AF65-F5344CB8AC3E}">
        <p14:creationId xmlns:p14="http://schemas.microsoft.com/office/powerpoint/2010/main" val="16310219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ABB70-7940-E7FE-E71D-F208BAA851BB}"/>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FEAC0CDF-E5C9-35D3-B3A5-B5A782772BF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CA871F66-3690-95CB-907B-33ED158C2EA8}"/>
              </a:ext>
            </a:extLst>
          </p:cNvPr>
          <p:cNvSpPr>
            <a:spLocks noGrp="1"/>
          </p:cNvSpPr>
          <p:nvPr>
            <p:ph type="dt" sz="half" idx="10"/>
          </p:nvPr>
        </p:nvSpPr>
        <p:spPr/>
        <p:txBody>
          <a:bodyPr/>
          <a:lstStyle/>
          <a:p>
            <a:fld id="{8C1E1FAD-7351-4908-963A-08EA8E4AB7A0}" type="datetimeFigureOut">
              <a:rPr lang="en-US" smtClean="0"/>
              <a:t>2/22/2024</a:t>
            </a:fld>
            <a:endParaRPr lang="en-US"/>
          </a:p>
        </p:txBody>
      </p:sp>
      <p:sp>
        <p:nvSpPr>
          <p:cNvPr id="5" name="Footer Placeholder 4">
            <a:extLst>
              <a:ext uri="{FF2B5EF4-FFF2-40B4-BE49-F238E27FC236}">
                <a16:creationId xmlns:a16="http://schemas.microsoft.com/office/drawing/2014/main" id="{FC66938D-C8D1-269C-EB09-252F6864B9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231689-1C1B-67FE-72DB-C8109CA00DEB}"/>
              </a:ext>
            </a:extLst>
          </p:cNvPr>
          <p:cNvSpPr>
            <a:spLocks noGrp="1"/>
          </p:cNvSpPr>
          <p:nvPr>
            <p:ph type="sldNum" sz="quarter" idx="12"/>
          </p:nvPr>
        </p:nvSpPr>
        <p:spPr/>
        <p:txBody>
          <a:bodyPr/>
          <a:lstStyle/>
          <a:p>
            <a:fld id="{1CF2D47E-0AF1-4C27-801F-64E3E5BF7F72}" type="slidenum">
              <a:rPr lang="en-US" smtClean="0"/>
              <a:t>‹#›</a:t>
            </a:fld>
            <a:endParaRPr lang="en-US"/>
          </a:p>
        </p:txBody>
      </p:sp>
    </p:spTree>
    <p:extLst>
      <p:ext uri="{BB962C8B-B14F-4D97-AF65-F5344CB8AC3E}">
        <p14:creationId xmlns:p14="http://schemas.microsoft.com/office/powerpoint/2010/main" val="314318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775DD-AEA1-A1EC-3410-C2FAF0C87B5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7F01E690-3378-20FB-A2F0-773C2777B46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234D979-8FC3-F51F-57D3-6E4F2B2AAA56}"/>
              </a:ext>
            </a:extLst>
          </p:cNvPr>
          <p:cNvSpPr>
            <a:spLocks noGrp="1"/>
          </p:cNvSpPr>
          <p:nvPr>
            <p:ph type="dt" sz="half" idx="10"/>
          </p:nvPr>
        </p:nvSpPr>
        <p:spPr/>
        <p:txBody>
          <a:bodyPr/>
          <a:lstStyle/>
          <a:p>
            <a:fld id="{8C1E1FAD-7351-4908-963A-08EA8E4AB7A0}" type="datetimeFigureOut">
              <a:rPr lang="en-US" smtClean="0"/>
              <a:t>2/22/2024</a:t>
            </a:fld>
            <a:endParaRPr lang="en-US"/>
          </a:p>
        </p:txBody>
      </p:sp>
      <p:sp>
        <p:nvSpPr>
          <p:cNvPr id="5" name="Footer Placeholder 4">
            <a:extLst>
              <a:ext uri="{FF2B5EF4-FFF2-40B4-BE49-F238E27FC236}">
                <a16:creationId xmlns:a16="http://schemas.microsoft.com/office/drawing/2014/main" id="{2FCB50A6-38E1-753D-8999-81A6037405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B5E3DE-AA98-2A8B-6AAA-A95D34EDFA63}"/>
              </a:ext>
            </a:extLst>
          </p:cNvPr>
          <p:cNvSpPr>
            <a:spLocks noGrp="1"/>
          </p:cNvSpPr>
          <p:nvPr>
            <p:ph type="sldNum" sz="quarter" idx="12"/>
          </p:nvPr>
        </p:nvSpPr>
        <p:spPr/>
        <p:txBody>
          <a:bodyPr/>
          <a:lstStyle/>
          <a:p>
            <a:fld id="{1CF2D47E-0AF1-4C27-801F-64E3E5BF7F72}" type="slidenum">
              <a:rPr lang="en-US" smtClean="0"/>
              <a:t>‹#›</a:t>
            </a:fld>
            <a:endParaRPr lang="en-US"/>
          </a:p>
        </p:txBody>
      </p:sp>
    </p:spTree>
    <p:extLst>
      <p:ext uri="{BB962C8B-B14F-4D97-AF65-F5344CB8AC3E}">
        <p14:creationId xmlns:p14="http://schemas.microsoft.com/office/powerpoint/2010/main" val="17904949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2CF37-19F5-DC8D-FDE7-AF58562D608B}"/>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0576B86D-50E3-84B5-D294-24AFED8700C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5702D6B9-0F3C-B1A4-C2FB-A4552FCE1D6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AD49FEAA-DC40-821D-5553-0DF105276C5E}"/>
              </a:ext>
            </a:extLst>
          </p:cNvPr>
          <p:cNvSpPr>
            <a:spLocks noGrp="1"/>
          </p:cNvSpPr>
          <p:nvPr>
            <p:ph type="dt" sz="half" idx="10"/>
          </p:nvPr>
        </p:nvSpPr>
        <p:spPr/>
        <p:txBody>
          <a:bodyPr/>
          <a:lstStyle/>
          <a:p>
            <a:fld id="{8C1E1FAD-7351-4908-963A-08EA8E4AB7A0}" type="datetimeFigureOut">
              <a:rPr lang="en-US" smtClean="0"/>
              <a:t>2/22/2024</a:t>
            </a:fld>
            <a:endParaRPr lang="en-US"/>
          </a:p>
        </p:txBody>
      </p:sp>
      <p:sp>
        <p:nvSpPr>
          <p:cNvPr id="6" name="Footer Placeholder 5">
            <a:extLst>
              <a:ext uri="{FF2B5EF4-FFF2-40B4-BE49-F238E27FC236}">
                <a16:creationId xmlns:a16="http://schemas.microsoft.com/office/drawing/2014/main" id="{8023FFE5-AF73-179F-1068-C3FD5CDC0F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4B6368-6ACB-3B0A-5AC2-9EA1A01B58CB}"/>
              </a:ext>
            </a:extLst>
          </p:cNvPr>
          <p:cNvSpPr>
            <a:spLocks noGrp="1"/>
          </p:cNvSpPr>
          <p:nvPr>
            <p:ph type="sldNum" sz="quarter" idx="12"/>
          </p:nvPr>
        </p:nvSpPr>
        <p:spPr/>
        <p:txBody>
          <a:bodyPr/>
          <a:lstStyle/>
          <a:p>
            <a:fld id="{1CF2D47E-0AF1-4C27-801F-64E3E5BF7F72}" type="slidenum">
              <a:rPr lang="en-US" smtClean="0"/>
              <a:t>‹#›</a:t>
            </a:fld>
            <a:endParaRPr lang="en-US"/>
          </a:p>
        </p:txBody>
      </p:sp>
    </p:spTree>
    <p:extLst>
      <p:ext uri="{BB962C8B-B14F-4D97-AF65-F5344CB8AC3E}">
        <p14:creationId xmlns:p14="http://schemas.microsoft.com/office/powerpoint/2010/main" val="3713040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612BF-318F-BC69-2FC4-B5C0F55F994E}"/>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70F3A35B-EB90-5514-8959-A8A0588A40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CEAE804-4BC1-AF9B-F3A6-060EEBC18C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B692A368-DDB8-C681-6CC6-00C303EEAC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18D63C1-6ED5-5248-82BB-78A8846DBD6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23FCE5D7-2F2E-8142-0DE2-3053200BE4DA}"/>
              </a:ext>
            </a:extLst>
          </p:cNvPr>
          <p:cNvSpPr>
            <a:spLocks noGrp="1"/>
          </p:cNvSpPr>
          <p:nvPr>
            <p:ph type="dt" sz="half" idx="10"/>
          </p:nvPr>
        </p:nvSpPr>
        <p:spPr/>
        <p:txBody>
          <a:bodyPr/>
          <a:lstStyle/>
          <a:p>
            <a:fld id="{8C1E1FAD-7351-4908-963A-08EA8E4AB7A0}" type="datetimeFigureOut">
              <a:rPr lang="en-US" smtClean="0"/>
              <a:t>2/22/2024</a:t>
            </a:fld>
            <a:endParaRPr lang="en-US"/>
          </a:p>
        </p:txBody>
      </p:sp>
      <p:sp>
        <p:nvSpPr>
          <p:cNvPr id="8" name="Footer Placeholder 7">
            <a:extLst>
              <a:ext uri="{FF2B5EF4-FFF2-40B4-BE49-F238E27FC236}">
                <a16:creationId xmlns:a16="http://schemas.microsoft.com/office/drawing/2014/main" id="{EDA6C367-6E3D-0F50-6402-4C7CB21B67F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F6388E1-7618-1BA6-3ADF-FE725DD7BB3B}"/>
              </a:ext>
            </a:extLst>
          </p:cNvPr>
          <p:cNvSpPr>
            <a:spLocks noGrp="1"/>
          </p:cNvSpPr>
          <p:nvPr>
            <p:ph type="sldNum" sz="quarter" idx="12"/>
          </p:nvPr>
        </p:nvSpPr>
        <p:spPr/>
        <p:txBody>
          <a:bodyPr/>
          <a:lstStyle/>
          <a:p>
            <a:fld id="{1CF2D47E-0AF1-4C27-801F-64E3E5BF7F72}" type="slidenum">
              <a:rPr lang="en-US" smtClean="0"/>
              <a:t>‹#›</a:t>
            </a:fld>
            <a:endParaRPr lang="en-US"/>
          </a:p>
        </p:txBody>
      </p:sp>
    </p:spTree>
    <p:extLst>
      <p:ext uri="{BB962C8B-B14F-4D97-AF65-F5344CB8AC3E}">
        <p14:creationId xmlns:p14="http://schemas.microsoft.com/office/powerpoint/2010/main" val="35410656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71295-B16C-EC59-636A-612728DB84B2}"/>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AE296AD0-F8E3-3DA7-DF40-EF005E7720D2}"/>
              </a:ext>
            </a:extLst>
          </p:cNvPr>
          <p:cNvSpPr>
            <a:spLocks noGrp="1"/>
          </p:cNvSpPr>
          <p:nvPr>
            <p:ph type="dt" sz="half" idx="10"/>
          </p:nvPr>
        </p:nvSpPr>
        <p:spPr/>
        <p:txBody>
          <a:bodyPr/>
          <a:lstStyle/>
          <a:p>
            <a:fld id="{8C1E1FAD-7351-4908-963A-08EA8E4AB7A0}" type="datetimeFigureOut">
              <a:rPr lang="en-US" smtClean="0"/>
              <a:t>2/22/2024</a:t>
            </a:fld>
            <a:endParaRPr lang="en-US"/>
          </a:p>
        </p:txBody>
      </p:sp>
      <p:sp>
        <p:nvSpPr>
          <p:cNvPr id="4" name="Footer Placeholder 3">
            <a:extLst>
              <a:ext uri="{FF2B5EF4-FFF2-40B4-BE49-F238E27FC236}">
                <a16:creationId xmlns:a16="http://schemas.microsoft.com/office/drawing/2014/main" id="{8B5E2496-5432-5F73-7FF0-A0C1594CD49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0CC4F6C-CC7E-9DB0-A257-87D9C666EB39}"/>
              </a:ext>
            </a:extLst>
          </p:cNvPr>
          <p:cNvSpPr>
            <a:spLocks noGrp="1"/>
          </p:cNvSpPr>
          <p:nvPr>
            <p:ph type="sldNum" sz="quarter" idx="12"/>
          </p:nvPr>
        </p:nvSpPr>
        <p:spPr/>
        <p:txBody>
          <a:bodyPr/>
          <a:lstStyle/>
          <a:p>
            <a:fld id="{1CF2D47E-0AF1-4C27-801F-64E3E5BF7F72}" type="slidenum">
              <a:rPr lang="en-US" smtClean="0"/>
              <a:t>‹#›</a:t>
            </a:fld>
            <a:endParaRPr lang="en-US"/>
          </a:p>
        </p:txBody>
      </p:sp>
    </p:spTree>
    <p:extLst>
      <p:ext uri="{BB962C8B-B14F-4D97-AF65-F5344CB8AC3E}">
        <p14:creationId xmlns:p14="http://schemas.microsoft.com/office/powerpoint/2010/main" val="1108784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44546A-005B-64C7-F3BB-F803A8677F01}"/>
              </a:ext>
            </a:extLst>
          </p:cNvPr>
          <p:cNvSpPr>
            <a:spLocks noGrp="1"/>
          </p:cNvSpPr>
          <p:nvPr>
            <p:ph type="dt" sz="half" idx="10"/>
          </p:nvPr>
        </p:nvSpPr>
        <p:spPr/>
        <p:txBody>
          <a:bodyPr/>
          <a:lstStyle/>
          <a:p>
            <a:fld id="{8C1E1FAD-7351-4908-963A-08EA8E4AB7A0}" type="datetimeFigureOut">
              <a:rPr lang="en-US" smtClean="0"/>
              <a:t>2/22/2024</a:t>
            </a:fld>
            <a:endParaRPr lang="en-US"/>
          </a:p>
        </p:txBody>
      </p:sp>
      <p:sp>
        <p:nvSpPr>
          <p:cNvPr id="3" name="Footer Placeholder 2">
            <a:extLst>
              <a:ext uri="{FF2B5EF4-FFF2-40B4-BE49-F238E27FC236}">
                <a16:creationId xmlns:a16="http://schemas.microsoft.com/office/drawing/2014/main" id="{5A5303C4-19C0-9E49-F88C-9C4CC0250BC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87D2BED-7C73-D430-C649-0E4C787F679A}"/>
              </a:ext>
            </a:extLst>
          </p:cNvPr>
          <p:cNvSpPr>
            <a:spLocks noGrp="1"/>
          </p:cNvSpPr>
          <p:nvPr>
            <p:ph type="sldNum" sz="quarter" idx="12"/>
          </p:nvPr>
        </p:nvSpPr>
        <p:spPr/>
        <p:txBody>
          <a:bodyPr/>
          <a:lstStyle/>
          <a:p>
            <a:fld id="{1CF2D47E-0AF1-4C27-801F-64E3E5BF7F72}" type="slidenum">
              <a:rPr lang="en-US" smtClean="0"/>
              <a:t>‹#›</a:t>
            </a:fld>
            <a:endParaRPr lang="en-US"/>
          </a:p>
        </p:txBody>
      </p:sp>
    </p:spTree>
    <p:extLst>
      <p:ext uri="{BB962C8B-B14F-4D97-AF65-F5344CB8AC3E}">
        <p14:creationId xmlns:p14="http://schemas.microsoft.com/office/powerpoint/2010/main" val="4091720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4187B-3F60-F19F-0587-8406FC30ED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71D30D7E-6A34-CF8C-ECA0-1F8D7A0367A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E6FD6EF0-E6A3-EA10-141A-6ED36BAC9C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099700B-3C98-B6C1-E894-3F8922E4FA71}"/>
              </a:ext>
            </a:extLst>
          </p:cNvPr>
          <p:cNvSpPr>
            <a:spLocks noGrp="1"/>
          </p:cNvSpPr>
          <p:nvPr>
            <p:ph type="dt" sz="half" idx="10"/>
          </p:nvPr>
        </p:nvSpPr>
        <p:spPr/>
        <p:txBody>
          <a:bodyPr/>
          <a:lstStyle/>
          <a:p>
            <a:fld id="{8C1E1FAD-7351-4908-963A-08EA8E4AB7A0}" type="datetimeFigureOut">
              <a:rPr lang="en-US" smtClean="0"/>
              <a:t>2/22/2024</a:t>
            </a:fld>
            <a:endParaRPr lang="en-US"/>
          </a:p>
        </p:txBody>
      </p:sp>
      <p:sp>
        <p:nvSpPr>
          <p:cNvPr id="6" name="Footer Placeholder 5">
            <a:extLst>
              <a:ext uri="{FF2B5EF4-FFF2-40B4-BE49-F238E27FC236}">
                <a16:creationId xmlns:a16="http://schemas.microsoft.com/office/drawing/2014/main" id="{7AD6CE5E-36BF-1E0B-9512-CA9C3DB3038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8D9127-2595-DB52-D279-E42A200360C7}"/>
              </a:ext>
            </a:extLst>
          </p:cNvPr>
          <p:cNvSpPr>
            <a:spLocks noGrp="1"/>
          </p:cNvSpPr>
          <p:nvPr>
            <p:ph type="sldNum" sz="quarter" idx="12"/>
          </p:nvPr>
        </p:nvSpPr>
        <p:spPr/>
        <p:txBody>
          <a:bodyPr/>
          <a:lstStyle/>
          <a:p>
            <a:fld id="{1CF2D47E-0AF1-4C27-801F-64E3E5BF7F72}" type="slidenum">
              <a:rPr lang="en-US" smtClean="0"/>
              <a:t>‹#›</a:t>
            </a:fld>
            <a:endParaRPr lang="en-US"/>
          </a:p>
        </p:txBody>
      </p:sp>
    </p:spTree>
    <p:extLst>
      <p:ext uri="{BB962C8B-B14F-4D97-AF65-F5344CB8AC3E}">
        <p14:creationId xmlns:p14="http://schemas.microsoft.com/office/powerpoint/2010/main" val="892043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F6B8C-598F-490C-CB05-1319307D60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456A7F21-B8FC-F996-429E-665CC831650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FD1471E1-7C2B-D923-D692-305059DD80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C8F8CDD-6DDA-02F8-802B-49C2C4183263}"/>
              </a:ext>
            </a:extLst>
          </p:cNvPr>
          <p:cNvSpPr>
            <a:spLocks noGrp="1"/>
          </p:cNvSpPr>
          <p:nvPr>
            <p:ph type="dt" sz="half" idx="10"/>
          </p:nvPr>
        </p:nvSpPr>
        <p:spPr/>
        <p:txBody>
          <a:bodyPr/>
          <a:lstStyle/>
          <a:p>
            <a:fld id="{8C1E1FAD-7351-4908-963A-08EA8E4AB7A0}" type="datetimeFigureOut">
              <a:rPr lang="en-US" smtClean="0"/>
              <a:t>2/22/2024</a:t>
            </a:fld>
            <a:endParaRPr lang="en-US"/>
          </a:p>
        </p:txBody>
      </p:sp>
      <p:sp>
        <p:nvSpPr>
          <p:cNvPr id="6" name="Footer Placeholder 5">
            <a:extLst>
              <a:ext uri="{FF2B5EF4-FFF2-40B4-BE49-F238E27FC236}">
                <a16:creationId xmlns:a16="http://schemas.microsoft.com/office/drawing/2014/main" id="{E80A6C0F-3F83-FD6B-B1EC-C6F1B43D96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EE4959-D9AA-0029-19A5-8C45FC187DCB}"/>
              </a:ext>
            </a:extLst>
          </p:cNvPr>
          <p:cNvSpPr>
            <a:spLocks noGrp="1"/>
          </p:cNvSpPr>
          <p:nvPr>
            <p:ph type="sldNum" sz="quarter" idx="12"/>
          </p:nvPr>
        </p:nvSpPr>
        <p:spPr/>
        <p:txBody>
          <a:bodyPr/>
          <a:lstStyle/>
          <a:p>
            <a:fld id="{1CF2D47E-0AF1-4C27-801F-64E3E5BF7F72}" type="slidenum">
              <a:rPr lang="en-US" smtClean="0"/>
              <a:t>‹#›</a:t>
            </a:fld>
            <a:endParaRPr lang="en-US"/>
          </a:p>
        </p:txBody>
      </p:sp>
    </p:spTree>
    <p:extLst>
      <p:ext uri="{BB962C8B-B14F-4D97-AF65-F5344CB8AC3E}">
        <p14:creationId xmlns:p14="http://schemas.microsoft.com/office/powerpoint/2010/main" val="12920760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09A9D1E-FC8B-841C-7391-4D5C371A562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E2363A79-18B1-1C99-3F6B-ED8E943E5D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A0A4A2E3-216F-3C37-6166-9E610942E20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C1E1FAD-7351-4908-963A-08EA8E4AB7A0}" type="datetimeFigureOut">
              <a:rPr lang="en-US" smtClean="0"/>
              <a:pPr/>
              <a:t>2/22/2024</a:t>
            </a:fld>
            <a:endParaRPr lang="en-US" dirty="0"/>
          </a:p>
        </p:txBody>
      </p:sp>
      <p:sp>
        <p:nvSpPr>
          <p:cNvPr id="5" name="Footer Placeholder 4">
            <a:extLst>
              <a:ext uri="{FF2B5EF4-FFF2-40B4-BE49-F238E27FC236}">
                <a16:creationId xmlns:a16="http://schemas.microsoft.com/office/drawing/2014/main" id="{F5F2C53B-8540-8309-DDC1-8C4CCBFB62A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5743CBAA-7B73-0E08-5597-72615BC32B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CF2D47E-0AF1-4C27-801F-64E3E5BF7F72}" type="slidenum">
              <a:rPr lang="en-US" smtClean="0"/>
              <a:t>‹#›</a:t>
            </a:fld>
            <a:endParaRPr lang="en-US" dirty="0"/>
          </a:p>
        </p:txBody>
      </p:sp>
    </p:spTree>
    <p:extLst>
      <p:ext uri="{BB962C8B-B14F-4D97-AF65-F5344CB8AC3E}">
        <p14:creationId xmlns:p14="http://schemas.microsoft.com/office/powerpoint/2010/main" val="2893252459"/>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concordiauniversity.on.worldcat.org/search?queryString=State%20in%20Society%20Studying%20How%20States%20and%20Societies%20Transform%20and%20Constitute%20One%20Another&amp;databaseList=" TargetMode="Externa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concordiauniversity.on.worldcat.org/search?queryString=(china%20OR%20chinese)%20AND%20(child%20policies%20OR%20child%20policy%20OR%20one-child)%20AND%20(women%27s%20movement%20OR%20feminis*)&amp;databaseList="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s://www.concordia.ca/library/guides/political-science/political-theory-.html" TargetMode="Externa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library.concordia.ca/help/textbooks/?guid=textbooks" TargetMode="Externa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hyperlink" Target="https://library.concordia.ca/learn/finding-articles/scholarly-articles/" TargetMode="Externa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6.xml"/><Relationship Id="rId4" Type="http://schemas.openxmlformats.org/officeDocument/2006/relationships/image" Target="../media/image47.png"/></Relationships>
</file>

<file path=ppt/slides/_rels/slide3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hyperlink" Target="https://scholar.google.com/scholar?hl=en&amp;as_sdt=0%2C5&amp;q=china+chinese+child+policy+family+planning+policy+women%27s+movement+feminism+&amp;btnG=" TargetMode="Externa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7.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4.xml.rels><?xml version="1.0" encoding="UTF-8" standalone="yes"?>
<Relationships xmlns="http://schemas.openxmlformats.org/package/2006/relationships"><Relationship Id="rId3" Type="http://schemas.openxmlformats.org/officeDocument/2006/relationships/hyperlink" Target="https://library.concordia.ca/technology/borrow/" TargetMode="External"/><Relationship Id="rId2" Type="http://schemas.openxmlformats.org/officeDocument/2006/relationships/hyperlink" Target="https://library.concordia.ca/help/circulation/borrowing.php" TargetMode="Externa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hyperlink" Target="https://library.concordia.ca/technology/reproduction/kic-scanners.php" TargetMode="External"/><Relationship Id="rId4" Type="http://schemas.openxmlformats.org/officeDocument/2006/relationships/hyperlink" Target="https://adsys2.concordia.ca/dprintpay/" TargetMode="External"/></Relationships>
</file>

<file path=ppt/slides/_rels/slide40.xml.rels><?xml version="1.0" encoding="UTF-8" standalone="yes"?>
<Relationships xmlns="http://schemas.openxmlformats.org/package/2006/relationships"><Relationship Id="rId3" Type="http://schemas.openxmlformats.org/officeDocument/2006/relationships/hyperlink" Target="mailto:michelle.lake@concordia.ca" TargetMode="External"/><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C49EBE25-AE98-93AF-06A3-D49756A30A4D}"/>
              </a:ext>
            </a:extLst>
          </p:cNvPr>
          <p:cNvPicPr>
            <a:picLocks noChangeAspect="1"/>
          </p:cNvPicPr>
          <p:nvPr/>
        </p:nvPicPr>
        <p:blipFill rotWithShape="1">
          <a:blip r:embed="rId2"/>
          <a:srcRect l="5417" t="3382" r="24667"/>
          <a:stretch/>
        </p:blipFill>
        <p:spPr>
          <a:xfrm>
            <a:off x="3523488" y="10"/>
            <a:ext cx="8668512" cy="6857990"/>
          </a:xfrm>
          <a:prstGeom prst="rect">
            <a:avLst/>
          </a:prstGeom>
        </p:spPr>
      </p:pic>
      <p:sp>
        <p:nvSpPr>
          <p:cNvPr id="38" name="Rectangle 37">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76229F3-6BA6-0AF4-3A72-0729408EE0B5}"/>
              </a:ext>
            </a:extLst>
          </p:cNvPr>
          <p:cNvSpPr>
            <a:spLocks noGrp="1"/>
          </p:cNvSpPr>
          <p:nvPr>
            <p:ph type="ctrTitle"/>
          </p:nvPr>
        </p:nvSpPr>
        <p:spPr>
          <a:xfrm>
            <a:off x="325120" y="1188929"/>
            <a:ext cx="4815379" cy="3204134"/>
          </a:xfrm>
        </p:spPr>
        <p:txBody>
          <a:bodyPr anchor="b">
            <a:normAutofit fontScale="90000"/>
          </a:bodyPr>
          <a:lstStyle/>
          <a:p>
            <a:pPr algn="l"/>
            <a:br>
              <a:rPr lang="en-CA" sz="3700" b="0" i="0" u="none" strike="noStrike" baseline="0" dirty="0">
                <a:latin typeface="Calibri" panose="020F0502020204030204" pitchFamily="34" charset="0"/>
              </a:rPr>
            </a:br>
            <a:r>
              <a:rPr lang="en-CA" sz="3700" b="0" i="0" u="none" strike="noStrike" baseline="0" dirty="0">
                <a:latin typeface="Calibri" panose="020F0502020204030204" pitchFamily="34" charset="0"/>
              </a:rPr>
              <a:t> </a:t>
            </a:r>
            <a:r>
              <a:rPr lang="en-CA" sz="4000" b="1" i="0" u="none" strike="noStrike" baseline="0" dirty="0">
                <a:latin typeface="Calibri" panose="020F0502020204030204" pitchFamily="34" charset="0"/>
              </a:rPr>
              <a:t>Poli 487E: </a:t>
            </a:r>
            <a:br>
              <a:rPr lang="en-CA" sz="4000" b="1" i="0" u="none" strike="noStrike" baseline="0" dirty="0">
                <a:latin typeface="Calibri" panose="020F0502020204030204" pitchFamily="34" charset="0"/>
              </a:rPr>
            </a:br>
            <a:r>
              <a:rPr lang="en-CA" sz="4000" b="1" i="0" u="none" strike="noStrike" baseline="0" dirty="0">
                <a:latin typeface="Calibri" panose="020F0502020204030204" pitchFamily="34" charset="0"/>
              </a:rPr>
              <a:t>Gender and Politics in the People’s Republic of China </a:t>
            </a:r>
            <a:br>
              <a:rPr lang="en-CA" sz="4000" b="1" i="0" u="none" strike="noStrike" baseline="0" dirty="0">
                <a:latin typeface="Calibri" panose="020F0502020204030204" pitchFamily="34" charset="0"/>
              </a:rPr>
            </a:br>
            <a:r>
              <a:rPr lang="en-CA" sz="4000" b="1" i="0" u="none" strike="noStrike" baseline="0" dirty="0">
                <a:latin typeface="Calibri" panose="020F0502020204030204" pitchFamily="34" charset="0"/>
              </a:rPr>
              <a:t>Library Workshop</a:t>
            </a:r>
            <a:endParaRPr lang="en-CA" sz="4000" dirty="0"/>
          </a:p>
        </p:txBody>
      </p:sp>
      <p:sp>
        <p:nvSpPr>
          <p:cNvPr id="3" name="Subtitle 2">
            <a:extLst>
              <a:ext uri="{FF2B5EF4-FFF2-40B4-BE49-F238E27FC236}">
                <a16:creationId xmlns:a16="http://schemas.microsoft.com/office/drawing/2014/main" id="{F5EE7600-938A-A7A9-E472-1DCB94D73099}"/>
              </a:ext>
            </a:extLst>
          </p:cNvPr>
          <p:cNvSpPr>
            <a:spLocks noGrp="1"/>
          </p:cNvSpPr>
          <p:nvPr>
            <p:ph type="subTitle" idx="1"/>
          </p:nvPr>
        </p:nvSpPr>
        <p:spPr>
          <a:xfrm>
            <a:off x="325120" y="4872922"/>
            <a:ext cx="4176219" cy="1873318"/>
          </a:xfrm>
        </p:spPr>
        <p:txBody>
          <a:bodyPr>
            <a:normAutofit/>
          </a:bodyPr>
          <a:lstStyle/>
          <a:p>
            <a:pPr algn="l"/>
            <a:r>
              <a:rPr lang="en-US" sz="2000" dirty="0"/>
              <a:t>Michelle Lake</a:t>
            </a:r>
          </a:p>
          <a:p>
            <a:pPr algn="l"/>
            <a:r>
              <a:rPr lang="en-US" sz="2000" dirty="0"/>
              <a:t>Political Science, SCPA, First Peoples Studies and Government Publications Librarian</a:t>
            </a:r>
          </a:p>
          <a:p>
            <a:pPr algn="l"/>
            <a:r>
              <a:rPr lang="en-US" sz="2000" dirty="0"/>
              <a:t>Michelle.Lake@Concordia.ca</a:t>
            </a:r>
            <a:endParaRPr lang="en-CA" sz="2000" dirty="0"/>
          </a:p>
          <a:p>
            <a:pPr algn="l"/>
            <a:endParaRPr lang="en-CA" sz="1400" dirty="0"/>
          </a:p>
        </p:txBody>
      </p:sp>
      <p:sp>
        <p:nvSpPr>
          <p:cNvPr id="40" name="Rectangle 39">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2" name="Rectangle 41">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54179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81BBD-ABE8-B124-949A-2CE9079DE549}"/>
              </a:ext>
            </a:extLst>
          </p:cNvPr>
          <p:cNvSpPr>
            <a:spLocks noGrp="1"/>
          </p:cNvSpPr>
          <p:nvPr>
            <p:ph type="title"/>
          </p:nvPr>
        </p:nvSpPr>
        <p:spPr>
          <a:xfrm>
            <a:off x="838200" y="879475"/>
            <a:ext cx="10515600" cy="1325563"/>
          </a:xfrm>
        </p:spPr>
        <p:txBody>
          <a:bodyPr>
            <a:normAutofit fontScale="90000"/>
          </a:bodyPr>
          <a:lstStyle/>
          <a:p>
            <a:br>
              <a:rPr lang="en-CA" sz="1800" b="0" i="0" u="none" strike="noStrike" baseline="0" dirty="0">
                <a:solidFill>
                  <a:srgbClr val="000000"/>
                </a:solidFill>
                <a:latin typeface="Calibri" panose="020F0502020204030204" pitchFamily="34" charset="0"/>
              </a:rPr>
            </a:br>
            <a:r>
              <a:rPr lang="en-CA" sz="3600" b="0" i="0" u="none" strike="noStrike" baseline="0" dirty="0">
                <a:solidFill>
                  <a:srgbClr val="000000"/>
                </a:solidFill>
                <a:latin typeface="Calibri" panose="020F0502020204030204" pitchFamily="34" charset="0"/>
              </a:rPr>
              <a:t>Manning, Kimberley. 2023. </a:t>
            </a:r>
            <a:r>
              <a:rPr lang="en-CA" sz="3600" b="0" i="1" u="none" strike="noStrike" baseline="0" dirty="0">
                <a:solidFill>
                  <a:srgbClr val="000000"/>
                </a:solidFill>
                <a:latin typeface="Calibri" panose="020F0502020204030204" pitchFamily="34" charset="0"/>
              </a:rPr>
              <a:t>The Party Family: Revolutionary Attachments and the Gendered Origins of State Power in China</a:t>
            </a:r>
            <a:r>
              <a:rPr lang="en-CA" sz="3600" b="0" i="0" u="none" strike="noStrike" baseline="0" dirty="0">
                <a:solidFill>
                  <a:srgbClr val="000000"/>
                </a:solidFill>
                <a:latin typeface="Calibri" panose="020F0502020204030204" pitchFamily="34" charset="0"/>
              </a:rPr>
              <a:t>. </a:t>
            </a:r>
            <a:r>
              <a:rPr lang="en-CA" sz="3600" b="0" i="0" u="none" strike="noStrike" baseline="0" dirty="0" err="1">
                <a:solidFill>
                  <a:srgbClr val="000000"/>
                </a:solidFill>
                <a:latin typeface="Calibri" panose="020F0502020204030204" pitchFamily="34" charset="0"/>
              </a:rPr>
              <a:t>Ithica</a:t>
            </a:r>
            <a:r>
              <a:rPr lang="en-CA" sz="3600" b="0" i="0" u="none" strike="noStrike" baseline="0" dirty="0">
                <a:solidFill>
                  <a:srgbClr val="000000"/>
                </a:solidFill>
                <a:latin typeface="Calibri" panose="020F0502020204030204" pitchFamily="34" charset="0"/>
              </a:rPr>
              <a:t>, NY: Cornell University Press, pp. 131-155; 318-321. </a:t>
            </a:r>
            <a:br>
              <a:rPr lang="en-CA" sz="1800" b="0" i="0" u="none" strike="noStrike" baseline="0" dirty="0">
                <a:solidFill>
                  <a:srgbClr val="000000"/>
                </a:solidFill>
                <a:latin typeface="Calibri" panose="020F0502020204030204" pitchFamily="34" charset="0"/>
              </a:rPr>
            </a:br>
            <a:endParaRPr lang="en-CA" dirty="0"/>
          </a:p>
        </p:txBody>
      </p:sp>
      <p:pic>
        <p:nvPicPr>
          <p:cNvPr id="4" name="Picture 3">
            <a:extLst>
              <a:ext uri="{FF2B5EF4-FFF2-40B4-BE49-F238E27FC236}">
                <a16:creationId xmlns:a16="http://schemas.microsoft.com/office/drawing/2014/main" id="{EE714BD9-4F7E-9B54-F49E-029DA022CDA6}"/>
              </a:ext>
            </a:extLst>
          </p:cNvPr>
          <p:cNvPicPr>
            <a:picLocks noChangeAspect="1"/>
          </p:cNvPicPr>
          <p:nvPr/>
        </p:nvPicPr>
        <p:blipFill>
          <a:blip r:embed="rId2"/>
          <a:stretch>
            <a:fillRect/>
          </a:stretch>
        </p:blipFill>
        <p:spPr>
          <a:xfrm>
            <a:off x="0" y="2819845"/>
            <a:ext cx="12192000" cy="3494150"/>
          </a:xfrm>
          <a:prstGeom prst="rect">
            <a:avLst/>
          </a:prstGeom>
        </p:spPr>
      </p:pic>
    </p:spTree>
    <p:extLst>
      <p:ext uri="{BB962C8B-B14F-4D97-AF65-F5344CB8AC3E}">
        <p14:creationId xmlns:p14="http://schemas.microsoft.com/office/powerpoint/2010/main" val="3802653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B6D98A1-992D-1504-0673-6B23FE6A1BB8}"/>
              </a:ext>
            </a:extLst>
          </p:cNvPr>
          <p:cNvPicPr>
            <a:picLocks noChangeAspect="1"/>
          </p:cNvPicPr>
          <p:nvPr/>
        </p:nvPicPr>
        <p:blipFill>
          <a:blip r:embed="rId2"/>
          <a:stretch>
            <a:fillRect/>
          </a:stretch>
        </p:blipFill>
        <p:spPr>
          <a:xfrm>
            <a:off x="0" y="695407"/>
            <a:ext cx="12192000" cy="5467186"/>
          </a:xfrm>
          <a:prstGeom prst="rect">
            <a:avLst/>
          </a:prstGeom>
        </p:spPr>
      </p:pic>
      <p:sp>
        <p:nvSpPr>
          <p:cNvPr id="5" name="Arrow: Up 4">
            <a:extLst>
              <a:ext uri="{FF2B5EF4-FFF2-40B4-BE49-F238E27FC236}">
                <a16:creationId xmlns:a16="http://schemas.microsoft.com/office/drawing/2014/main" id="{E569A5F3-C12A-028D-8F16-FDA7CDA5ADAE}"/>
              </a:ext>
            </a:extLst>
          </p:cNvPr>
          <p:cNvSpPr/>
          <p:nvPr/>
        </p:nvSpPr>
        <p:spPr>
          <a:xfrm>
            <a:off x="1391920" y="4643120"/>
            <a:ext cx="619760" cy="1564640"/>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7" name="Picture 6">
            <a:extLst>
              <a:ext uri="{FF2B5EF4-FFF2-40B4-BE49-F238E27FC236}">
                <a16:creationId xmlns:a16="http://schemas.microsoft.com/office/drawing/2014/main" id="{058F107C-F08D-71CB-62DA-8E4E90C27EB4}"/>
              </a:ext>
            </a:extLst>
          </p:cNvPr>
          <p:cNvPicPr>
            <a:picLocks noChangeAspect="1"/>
          </p:cNvPicPr>
          <p:nvPr/>
        </p:nvPicPr>
        <p:blipFill>
          <a:blip r:embed="rId3"/>
          <a:stretch>
            <a:fillRect/>
          </a:stretch>
        </p:blipFill>
        <p:spPr>
          <a:xfrm>
            <a:off x="0" y="261683"/>
            <a:ext cx="12192000" cy="6334633"/>
          </a:xfrm>
          <a:prstGeom prst="rect">
            <a:avLst/>
          </a:prstGeom>
        </p:spPr>
      </p:pic>
      <p:pic>
        <p:nvPicPr>
          <p:cNvPr id="9" name="Picture 8">
            <a:extLst>
              <a:ext uri="{FF2B5EF4-FFF2-40B4-BE49-F238E27FC236}">
                <a16:creationId xmlns:a16="http://schemas.microsoft.com/office/drawing/2014/main" id="{580B63D7-2BED-F011-3FE3-DF8EB1FB5061}"/>
              </a:ext>
            </a:extLst>
          </p:cNvPr>
          <p:cNvPicPr>
            <a:picLocks noChangeAspect="1"/>
          </p:cNvPicPr>
          <p:nvPr/>
        </p:nvPicPr>
        <p:blipFill>
          <a:blip r:embed="rId4"/>
          <a:stretch>
            <a:fillRect/>
          </a:stretch>
        </p:blipFill>
        <p:spPr>
          <a:xfrm>
            <a:off x="466725" y="1495425"/>
            <a:ext cx="11258550" cy="3867150"/>
          </a:xfrm>
          <a:prstGeom prst="rect">
            <a:avLst/>
          </a:prstGeom>
          <a:ln>
            <a:noFill/>
          </a:ln>
          <a:effectLst>
            <a:outerShdw blurRad="292100" dist="139700" dir="2700000" algn="tl" rotWithShape="0">
              <a:srgbClr val="333333">
                <a:alpha val="65000"/>
              </a:srgbClr>
            </a:outerShdw>
          </a:effectLst>
        </p:spPr>
      </p:pic>
      <p:sp>
        <p:nvSpPr>
          <p:cNvPr id="10" name="Arrow: Left 9">
            <a:extLst>
              <a:ext uri="{FF2B5EF4-FFF2-40B4-BE49-F238E27FC236}">
                <a16:creationId xmlns:a16="http://schemas.microsoft.com/office/drawing/2014/main" id="{ED131643-7133-A9DA-D9A3-697A2D52DEC3}"/>
              </a:ext>
            </a:extLst>
          </p:cNvPr>
          <p:cNvSpPr/>
          <p:nvPr/>
        </p:nvSpPr>
        <p:spPr>
          <a:xfrm>
            <a:off x="4362450" y="2238375"/>
            <a:ext cx="781050" cy="504825"/>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2" name="Picture 11">
            <a:extLst>
              <a:ext uri="{FF2B5EF4-FFF2-40B4-BE49-F238E27FC236}">
                <a16:creationId xmlns:a16="http://schemas.microsoft.com/office/drawing/2014/main" id="{180DB6AF-2AD2-9683-9CD7-0607DB079066}"/>
              </a:ext>
            </a:extLst>
          </p:cNvPr>
          <p:cNvPicPr>
            <a:picLocks noChangeAspect="1"/>
          </p:cNvPicPr>
          <p:nvPr/>
        </p:nvPicPr>
        <p:blipFill>
          <a:blip r:embed="rId5"/>
          <a:stretch>
            <a:fillRect/>
          </a:stretch>
        </p:blipFill>
        <p:spPr>
          <a:xfrm>
            <a:off x="0" y="750605"/>
            <a:ext cx="12192000" cy="535679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42581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BCEE6-89B6-2DEA-6B2F-9AACD5F3A16E}"/>
              </a:ext>
            </a:extLst>
          </p:cNvPr>
          <p:cNvSpPr>
            <a:spLocks noGrp="1"/>
          </p:cNvSpPr>
          <p:nvPr>
            <p:ph type="title"/>
          </p:nvPr>
        </p:nvSpPr>
        <p:spPr/>
        <p:txBody>
          <a:bodyPr>
            <a:noAutofit/>
          </a:bodyPr>
          <a:lstStyle/>
          <a:p>
            <a:br>
              <a:rPr lang="en-CA" sz="2800" b="0" i="0" u="none" strike="noStrike" baseline="0" dirty="0">
                <a:solidFill>
                  <a:srgbClr val="000000"/>
                </a:solidFill>
                <a:latin typeface="Calibri" panose="020F0502020204030204" pitchFamily="34" charset="0"/>
              </a:rPr>
            </a:br>
            <a:r>
              <a:rPr lang="en-CA" sz="2800" b="0" i="0" u="none" strike="noStrike" baseline="0" dirty="0">
                <a:solidFill>
                  <a:srgbClr val="000000"/>
                </a:solidFill>
                <a:latin typeface="Calibri" panose="020F0502020204030204" pitchFamily="34" charset="0"/>
              </a:rPr>
              <a:t>Migdal, Joel. 2001. </a:t>
            </a:r>
            <a:r>
              <a:rPr lang="en-CA" sz="2800" b="0" i="1" u="none" strike="noStrike" baseline="0" dirty="0">
                <a:solidFill>
                  <a:srgbClr val="000000"/>
                </a:solidFill>
                <a:latin typeface="Calibri" panose="020F0502020204030204" pitchFamily="34" charset="0"/>
              </a:rPr>
              <a:t>State in Society: Studying How States and Societies Transform and Constitute One Another</a:t>
            </a:r>
            <a:r>
              <a:rPr lang="en-CA" sz="2800" b="0" i="0" u="none" strike="noStrike" baseline="0" dirty="0">
                <a:solidFill>
                  <a:srgbClr val="000000"/>
                </a:solidFill>
                <a:latin typeface="Calibri" panose="020F0502020204030204" pitchFamily="34" charset="0"/>
              </a:rPr>
              <a:t>. New York: Cambridge University Press, 97-134. </a:t>
            </a:r>
            <a:br>
              <a:rPr lang="en-CA" sz="2800" b="0" i="0" u="none" strike="noStrike" baseline="0" dirty="0">
                <a:solidFill>
                  <a:srgbClr val="000000"/>
                </a:solidFill>
                <a:latin typeface="Calibri" panose="020F0502020204030204" pitchFamily="34" charset="0"/>
              </a:rPr>
            </a:br>
            <a:endParaRPr lang="en-CA" sz="2800" dirty="0"/>
          </a:p>
        </p:txBody>
      </p:sp>
      <p:pic>
        <p:nvPicPr>
          <p:cNvPr id="4" name="Picture 3">
            <a:hlinkClick r:id="rId2"/>
            <a:extLst>
              <a:ext uri="{FF2B5EF4-FFF2-40B4-BE49-F238E27FC236}">
                <a16:creationId xmlns:a16="http://schemas.microsoft.com/office/drawing/2014/main" id="{94E44ED3-7417-C569-A0B6-FC626DBD5F67}"/>
              </a:ext>
            </a:extLst>
          </p:cNvPr>
          <p:cNvPicPr>
            <a:picLocks noChangeAspect="1"/>
          </p:cNvPicPr>
          <p:nvPr/>
        </p:nvPicPr>
        <p:blipFill>
          <a:blip r:embed="rId3"/>
          <a:stretch>
            <a:fillRect/>
          </a:stretch>
        </p:blipFill>
        <p:spPr>
          <a:xfrm>
            <a:off x="0" y="2184197"/>
            <a:ext cx="12192000" cy="3586885"/>
          </a:xfrm>
          <a:prstGeom prst="rect">
            <a:avLst/>
          </a:prstGeom>
        </p:spPr>
      </p:pic>
    </p:spTree>
    <p:extLst>
      <p:ext uri="{BB962C8B-B14F-4D97-AF65-F5344CB8AC3E}">
        <p14:creationId xmlns:p14="http://schemas.microsoft.com/office/powerpoint/2010/main" val="17151113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A051319-E6AF-5A59-69B7-3E4D5620027A}"/>
              </a:ext>
            </a:extLst>
          </p:cNvPr>
          <p:cNvPicPr>
            <a:picLocks noChangeAspect="1"/>
          </p:cNvPicPr>
          <p:nvPr/>
        </p:nvPicPr>
        <p:blipFill>
          <a:blip r:embed="rId2"/>
          <a:stretch>
            <a:fillRect/>
          </a:stretch>
        </p:blipFill>
        <p:spPr>
          <a:xfrm>
            <a:off x="400050" y="176212"/>
            <a:ext cx="11391900" cy="6505575"/>
          </a:xfrm>
          <a:prstGeom prst="rect">
            <a:avLst/>
          </a:prstGeom>
        </p:spPr>
      </p:pic>
      <p:sp>
        <p:nvSpPr>
          <p:cNvPr id="5" name="Arrow: Left 4">
            <a:extLst>
              <a:ext uri="{FF2B5EF4-FFF2-40B4-BE49-F238E27FC236}">
                <a16:creationId xmlns:a16="http://schemas.microsoft.com/office/drawing/2014/main" id="{467BE71E-E180-62D3-B435-C3EA8D0F9D2D}"/>
              </a:ext>
            </a:extLst>
          </p:cNvPr>
          <p:cNvSpPr/>
          <p:nvPr/>
        </p:nvSpPr>
        <p:spPr>
          <a:xfrm>
            <a:off x="2763520" y="3429000"/>
            <a:ext cx="1584960" cy="411480"/>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Arrow: Down 5">
            <a:extLst>
              <a:ext uri="{FF2B5EF4-FFF2-40B4-BE49-F238E27FC236}">
                <a16:creationId xmlns:a16="http://schemas.microsoft.com/office/drawing/2014/main" id="{6F28F4E1-E610-DC08-2F47-95066284C6E0}"/>
              </a:ext>
            </a:extLst>
          </p:cNvPr>
          <p:cNvSpPr/>
          <p:nvPr/>
        </p:nvSpPr>
        <p:spPr>
          <a:xfrm>
            <a:off x="8229600" y="4886325"/>
            <a:ext cx="1104900" cy="104775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8" name="Picture 7">
            <a:extLst>
              <a:ext uri="{FF2B5EF4-FFF2-40B4-BE49-F238E27FC236}">
                <a16:creationId xmlns:a16="http://schemas.microsoft.com/office/drawing/2014/main" id="{1374C990-AC75-05E6-7D63-75BF887C2E48}"/>
              </a:ext>
            </a:extLst>
          </p:cNvPr>
          <p:cNvPicPr>
            <a:picLocks noChangeAspect="1"/>
          </p:cNvPicPr>
          <p:nvPr/>
        </p:nvPicPr>
        <p:blipFill>
          <a:blip r:embed="rId3"/>
          <a:stretch>
            <a:fillRect/>
          </a:stretch>
        </p:blipFill>
        <p:spPr>
          <a:xfrm>
            <a:off x="1098232" y="0"/>
            <a:ext cx="9995535" cy="6858000"/>
          </a:xfrm>
          <a:prstGeom prst="rect">
            <a:avLst/>
          </a:prstGeom>
        </p:spPr>
      </p:pic>
    </p:spTree>
    <p:extLst>
      <p:ext uri="{BB962C8B-B14F-4D97-AF65-F5344CB8AC3E}">
        <p14:creationId xmlns:p14="http://schemas.microsoft.com/office/powerpoint/2010/main" val="3052917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377C7-7CA3-48AA-AF92-795E3CDD3B57}"/>
              </a:ext>
            </a:extLst>
          </p:cNvPr>
          <p:cNvSpPr>
            <a:spLocks noGrp="1"/>
          </p:cNvSpPr>
          <p:nvPr>
            <p:ph type="title"/>
          </p:nvPr>
        </p:nvSpPr>
        <p:spPr>
          <a:xfrm>
            <a:off x="7464614" y="1783959"/>
            <a:ext cx="4087306" cy="2889114"/>
          </a:xfrm>
        </p:spPr>
        <p:txBody>
          <a:bodyPr vert="horz" lIns="91440" tIns="45720" rIns="91440" bIns="45720" rtlCol="0" anchor="b">
            <a:normAutofit/>
          </a:bodyPr>
          <a:lstStyle/>
          <a:p>
            <a:r>
              <a:rPr lang="en-US" sz="5400"/>
              <a:t>Search Strategies </a:t>
            </a:r>
          </a:p>
        </p:txBody>
      </p:sp>
      <p:pic>
        <p:nvPicPr>
          <p:cNvPr id="4" name="Picture 3" descr="Magnifying glass and question mark">
            <a:extLst>
              <a:ext uri="{FF2B5EF4-FFF2-40B4-BE49-F238E27FC236}">
                <a16:creationId xmlns:a16="http://schemas.microsoft.com/office/drawing/2014/main" id="{987B6DE6-DCC6-E7F8-1AFD-FF97C33B7965}"/>
              </a:ext>
            </a:extLst>
          </p:cNvPr>
          <p:cNvPicPr>
            <a:picLocks noChangeAspect="1"/>
          </p:cNvPicPr>
          <p:nvPr/>
        </p:nvPicPr>
        <p:blipFill rotWithShape="1">
          <a:blip r:embed="rId2"/>
          <a:srcRect l="23000" r="19352"/>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25823740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968B8-D228-42EA-A6C6-03A99DD1E1C6}"/>
              </a:ext>
            </a:extLst>
          </p:cNvPr>
          <p:cNvSpPr>
            <a:spLocks noGrp="1"/>
          </p:cNvSpPr>
          <p:nvPr>
            <p:ph type="title"/>
          </p:nvPr>
        </p:nvSpPr>
        <p:spPr>
          <a:xfrm>
            <a:off x="841248" y="334644"/>
            <a:ext cx="10509504" cy="1076914"/>
          </a:xfrm>
        </p:spPr>
        <p:txBody>
          <a:bodyPr anchor="ctr">
            <a:normAutofit/>
          </a:bodyPr>
          <a:lstStyle/>
          <a:p>
            <a:r>
              <a:rPr lang="en-US" sz="3400" dirty="0"/>
              <a:t>How do we combine search words for the best possible results?</a:t>
            </a:r>
            <a:endParaRPr lang="en-CA" sz="3400" dirty="0"/>
          </a:p>
        </p:txBody>
      </p:sp>
      <p:graphicFrame>
        <p:nvGraphicFramePr>
          <p:cNvPr id="8" name="Content Placeholder 5">
            <a:extLst>
              <a:ext uri="{FF2B5EF4-FFF2-40B4-BE49-F238E27FC236}">
                <a16:creationId xmlns:a16="http://schemas.microsoft.com/office/drawing/2014/main" id="{C4C68B48-4562-7359-BCA9-426F5568BB8C}"/>
              </a:ext>
            </a:extLst>
          </p:cNvPr>
          <p:cNvGraphicFramePr>
            <a:graphicFrameLocks noGrp="1"/>
          </p:cNvGraphicFramePr>
          <p:nvPr>
            <p:ph idx="1"/>
            <p:extLst>
              <p:ext uri="{D42A27DB-BD31-4B8C-83A1-F6EECF244321}">
                <p14:modId xmlns:p14="http://schemas.microsoft.com/office/powerpoint/2010/main" val="29420371"/>
              </p:ext>
            </p:extLst>
          </p:nvPr>
        </p:nvGraphicFramePr>
        <p:xfrm>
          <a:off x="917448" y="1700089"/>
          <a:ext cx="10506456" cy="4535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284138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968B8-D228-42EA-A6C6-03A99DD1E1C6}"/>
              </a:ext>
            </a:extLst>
          </p:cNvPr>
          <p:cNvSpPr>
            <a:spLocks noGrp="1"/>
          </p:cNvSpPr>
          <p:nvPr>
            <p:ph type="title"/>
          </p:nvPr>
        </p:nvSpPr>
        <p:spPr>
          <a:xfrm>
            <a:off x="841248" y="334644"/>
            <a:ext cx="10509504" cy="1076914"/>
          </a:xfrm>
        </p:spPr>
        <p:txBody>
          <a:bodyPr anchor="ctr">
            <a:normAutofit/>
          </a:bodyPr>
          <a:lstStyle/>
          <a:p>
            <a:r>
              <a:rPr lang="en-US" sz="3400" dirty="0"/>
              <a:t>How do we combine search words for the best possible results?</a:t>
            </a:r>
            <a:endParaRPr lang="en-CA" sz="3400" dirty="0"/>
          </a:p>
        </p:txBody>
      </p:sp>
      <p:graphicFrame>
        <p:nvGraphicFramePr>
          <p:cNvPr id="8" name="Content Placeholder 5">
            <a:extLst>
              <a:ext uri="{FF2B5EF4-FFF2-40B4-BE49-F238E27FC236}">
                <a16:creationId xmlns:a16="http://schemas.microsoft.com/office/drawing/2014/main" id="{C4C68B48-4562-7359-BCA9-426F5568BB8C}"/>
              </a:ext>
            </a:extLst>
          </p:cNvPr>
          <p:cNvGraphicFramePr>
            <a:graphicFrameLocks noGrp="1"/>
          </p:cNvGraphicFramePr>
          <p:nvPr>
            <p:ph idx="1"/>
            <p:extLst>
              <p:ext uri="{D42A27DB-BD31-4B8C-83A1-F6EECF244321}">
                <p14:modId xmlns:p14="http://schemas.microsoft.com/office/powerpoint/2010/main" val="4219666141"/>
              </p:ext>
            </p:extLst>
          </p:nvPr>
        </p:nvGraphicFramePr>
        <p:xfrm>
          <a:off x="841248" y="1509589"/>
          <a:ext cx="10506456" cy="4535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90770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8991" y="290264"/>
            <a:ext cx="10175631" cy="990600"/>
          </a:xfrm>
        </p:spPr>
        <p:txBody>
          <a:bodyPr rtlCol="0">
            <a:normAutofit/>
          </a:bodyPr>
          <a:lstStyle/>
          <a:p>
            <a:pPr>
              <a:defRPr/>
            </a:pPr>
            <a:r>
              <a:rPr lang="en-US" dirty="0"/>
              <a:t>Avoid Searching with Linking words</a:t>
            </a:r>
            <a:endParaRPr lang="en-CA" dirty="0"/>
          </a:p>
        </p:txBody>
      </p:sp>
      <p:sp>
        <p:nvSpPr>
          <p:cNvPr id="16387" name="Content Placeholder 2"/>
          <p:cNvSpPr>
            <a:spLocks noGrp="1"/>
          </p:cNvSpPr>
          <p:nvPr>
            <p:ph idx="1"/>
          </p:nvPr>
        </p:nvSpPr>
        <p:spPr>
          <a:xfrm>
            <a:off x="1218584" y="1561847"/>
            <a:ext cx="6495766" cy="4910855"/>
          </a:xfrm>
        </p:spPr>
        <p:txBody>
          <a:bodyPr>
            <a:noAutofit/>
          </a:bodyPr>
          <a:lstStyle/>
          <a:p>
            <a:pPr>
              <a:buFont typeface="Arial" panose="020B0604020202020204" pitchFamily="34" charset="0"/>
              <a:buChar char="•"/>
            </a:pPr>
            <a:r>
              <a:rPr lang="en-US" altLang="en-US" sz="2000" dirty="0">
                <a:solidFill>
                  <a:schemeClr val="tx1"/>
                </a:solidFill>
              </a:rPr>
              <a:t>Effects  </a:t>
            </a:r>
          </a:p>
          <a:p>
            <a:pPr>
              <a:buFont typeface="Arial" panose="020B0604020202020204" pitchFamily="34" charset="0"/>
              <a:buChar char="•"/>
            </a:pPr>
            <a:r>
              <a:rPr lang="en-US" altLang="en-US" sz="2000" dirty="0">
                <a:solidFill>
                  <a:schemeClr val="tx1"/>
                </a:solidFill>
              </a:rPr>
              <a:t>Impact </a:t>
            </a:r>
          </a:p>
          <a:p>
            <a:pPr>
              <a:buFont typeface="Arial" panose="020B0604020202020204" pitchFamily="34" charset="0"/>
              <a:buChar char="•"/>
            </a:pPr>
            <a:r>
              <a:rPr lang="en-US" altLang="en-US" sz="2000" dirty="0">
                <a:solidFill>
                  <a:schemeClr val="tx1"/>
                </a:solidFill>
              </a:rPr>
              <a:t>Consequences  </a:t>
            </a:r>
          </a:p>
          <a:p>
            <a:pPr>
              <a:buFont typeface="Arial" panose="020B0604020202020204" pitchFamily="34" charset="0"/>
              <a:buChar char="•"/>
            </a:pPr>
            <a:r>
              <a:rPr lang="en-US" altLang="en-US" sz="2000" dirty="0">
                <a:solidFill>
                  <a:schemeClr val="tx1"/>
                </a:solidFill>
              </a:rPr>
              <a:t>Influence </a:t>
            </a:r>
          </a:p>
          <a:p>
            <a:pPr>
              <a:buFont typeface="Arial" panose="020B0604020202020204" pitchFamily="34" charset="0"/>
              <a:buChar char="•"/>
            </a:pPr>
            <a:r>
              <a:rPr lang="en-US" altLang="en-US" sz="2000" dirty="0">
                <a:solidFill>
                  <a:schemeClr val="tx1"/>
                </a:solidFill>
              </a:rPr>
              <a:t>Results</a:t>
            </a:r>
          </a:p>
          <a:p>
            <a:pPr>
              <a:buFont typeface="Arial" panose="020B0604020202020204" pitchFamily="34" charset="0"/>
              <a:buChar char="•"/>
            </a:pPr>
            <a:r>
              <a:rPr lang="en-US" altLang="en-US" sz="2000" dirty="0">
                <a:solidFill>
                  <a:schemeClr val="tx1"/>
                </a:solidFill>
              </a:rPr>
              <a:t>Importance </a:t>
            </a:r>
          </a:p>
          <a:p>
            <a:pPr>
              <a:buFont typeface="Arial" panose="020B0604020202020204" pitchFamily="34" charset="0"/>
              <a:buChar char="•"/>
            </a:pPr>
            <a:r>
              <a:rPr lang="en-US" altLang="en-US" sz="2000" dirty="0">
                <a:solidFill>
                  <a:schemeClr val="tx1"/>
                </a:solidFill>
              </a:rPr>
              <a:t>Significance</a:t>
            </a:r>
          </a:p>
          <a:p>
            <a:pPr>
              <a:buFont typeface="Arial" panose="020B0604020202020204" pitchFamily="34" charset="0"/>
              <a:buChar char="•"/>
            </a:pPr>
            <a:r>
              <a:rPr lang="en-US" altLang="en-US" sz="2000" dirty="0">
                <a:solidFill>
                  <a:schemeClr val="tx1"/>
                </a:solidFill>
              </a:rPr>
              <a:t>Response</a:t>
            </a:r>
          </a:p>
          <a:p>
            <a:pPr>
              <a:buFont typeface="Arial" panose="020B0604020202020204" pitchFamily="34" charset="0"/>
              <a:buChar char="•"/>
            </a:pPr>
            <a:r>
              <a:rPr lang="en-US" altLang="en-US" sz="2000" dirty="0">
                <a:solidFill>
                  <a:schemeClr val="tx1"/>
                </a:solidFill>
              </a:rPr>
              <a:t>Emphasis</a:t>
            </a:r>
          </a:p>
          <a:p>
            <a:r>
              <a:rPr lang="en-US" altLang="en-US" sz="2000" dirty="0">
                <a:solidFill>
                  <a:schemeClr val="tx1"/>
                </a:solidFill>
              </a:rPr>
              <a:t> </a:t>
            </a:r>
            <a:r>
              <a:rPr lang="en-US" altLang="en-US" sz="2000" dirty="0"/>
              <a:t>C</a:t>
            </a:r>
            <a:r>
              <a:rPr lang="en-US" altLang="en-US" sz="2000" dirty="0">
                <a:solidFill>
                  <a:schemeClr val="tx1"/>
                </a:solidFill>
              </a:rPr>
              <a:t>auses </a:t>
            </a:r>
            <a:endParaRPr lang="en-CA" altLang="en-US" dirty="0"/>
          </a:p>
        </p:txBody>
      </p:sp>
      <p:sp>
        <p:nvSpPr>
          <p:cNvPr id="4" name="TextBox 3"/>
          <p:cNvSpPr txBox="1"/>
          <p:nvPr/>
        </p:nvSpPr>
        <p:spPr>
          <a:xfrm>
            <a:off x="4185730" y="1457581"/>
            <a:ext cx="3347075" cy="2246769"/>
          </a:xfrm>
          <a:prstGeom prst="rect">
            <a:avLst/>
          </a:prstGeom>
          <a:solidFill>
            <a:srgbClr val="FFC000"/>
          </a:solidFill>
          <a:ln/>
        </p:spPr>
        <p:style>
          <a:lnRef idx="0">
            <a:schemeClr val="accent5"/>
          </a:lnRef>
          <a:fillRef idx="3">
            <a:schemeClr val="accent5"/>
          </a:fillRef>
          <a:effectRef idx="3">
            <a:schemeClr val="accent5"/>
          </a:effectRef>
          <a:fontRef idx="minor">
            <a:schemeClr val="lt1"/>
          </a:fontRef>
        </p:style>
        <p:txBody>
          <a:bodyPr>
            <a:spAutoFit/>
          </a:bodyPr>
          <a:lstStyle/>
          <a:p>
            <a:pPr>
              <a:defRPr/>
            </a:pPr>
            <a:r>
              <a:rPr lang="en-US" sz="2800" dirty="0"/>
              <a:t>Each author may use different linking words when discussing similar topics</a:t>
            </a:r>
            <a:r>
              <a:rPr lang="en-US" sz="2400" dirty="0"/>
              <a:t>. </a:t>
            </a:r>
            <a:endParaRPr lang="en-CA" sz="2400" dirty="0"/>
          </a:p>
        </p:txBody>
      </p:sp>
      <p:sp>
        <p:nvSpPr>
          <p:cNvPr id="6" name="TextBox 5"/>
          <p:cNvSpPr txBox="1"/>
          <p:nvPr/>
        </p:nvSpPr>
        <p:spPr>
          <a:xfrm>
            <a:off x="6835304" y="3881067"/>
            <a:ext cx="4033838" cy="2146742"/>
          </a:xfrm>
          <a:prstGeom prst="rect">
            <a:avLst/>
          </a:prstGeom>
          <a:solidFill>
            <a:srgbClr val="0070C0"/>
          </a:solid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a:defRPr/>
            </a:pPr>
            <a:r>
              <a:rPr lang="en-US" sz="2400" dirty="0"/>
              <a:t>You don’t want your search to be limited to those books and articles that only contain the word “effect” or “consequence”</a:t>
            </a:r>
            <a:endParaRPr lang="en-CA" sz="2400" dirty="0"/>
          </a:p>
          <a:p>
            <a:pPr>
              <a:defRPr/>
            </a:pPr>
            <a:endParaRPr lang="en-CA" sz="1350" dirty="0"/>
          </a:p>
        </p:txBody>
      </p:sp>
    </p:spTree>
    <p:extLst>
      <p:ext uri="{BB962C8B-B14F-4D97-AF65-F5344CB8AC3E}">
        <p14:creationId xmlns:p14="http://schemas.microsoft.com/office/powerpoint/2010/main" val="23054969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3" descr="Books on a table">
            <a:extLst>
              <a:ext uri="{FF2B5EF4-FFF2-40B4-BE49-F238E27FC236}">
                <a16:creationId xmlns:a16="http://schemas.microsoft.com/office/drawing/2014/main" id="{BBDD9C39-F9DD-9CEE-72D4-83C907501F50}"/>
              </a:ext>
            </a:extLst>
          </p:cNvPr>
          <p:cNvPicPr>
            <a:picLocks noChangeAspect="1"/>
          </p:cNvPicPr>
          <p:nvPr/>
        </p:nvPicPr>
        <p:blipFill rotWithShape="1">
          <a:blip r:embed="rId2"/>
          <a:srcRect t="15730"/>
          <a:stretch/>
        </p:blipFill>
        <p:spPr>
          <a:xfrm>
            <a:off x="20" y="-22"/>
            <a:ext cx="12191977" cy="6858022"/>
          </a:xfrm>
          <a:prstGeom prst="rect">
            <a:avLst/>
          </a:prstGeom>
        </p:spPr>
      </p:pic>
      <p:sp>
        <p:nvSpPr>
          <p:cNvPr id="2" name="Title 1">
            <a:extLst>
              <a:ext uri="{FF2B5EF4-FFF2-40B4-BE49-F238E27FC236}">
                <a16:creationId xmlns:a16="http://schemas.microsoft.com/office/drawing/2014/main" id="{4D28F7C4-47FA-4A26-9B6C-9D476786C698}"/>
              </a:ext>
            </a:extLst>
          </p:cNvPr>
          <p:cNvSpPr>
            <a:spLocks noGrp="1"/>
          </p:cNvSpPr>
          <p:nvPr>
            <p:ph type="title"/>
          </p:nvPr>
        </p:nvSpPr>
        <p:spPr>
          <a:xfrm>
            <a:off x="643466" y="643467"/>
            <a:ext cx="5452529" cy="3569242"/>
          </a:xfrm>
        </p:spPr>
        <p:txBody>
          <a:bodyPr vert="horz" lIns="91440" tIns="45720" rIns="91440" bIns="45720" rtlCol="0" anchor="t">
            <a:normAutofit/>
          </a:bodyPr>
          <a:lstStyle/>
          <a:p>
            <a:r>
              <a:rPr lang="en-US" sz="6000" dirty="0">
                <a:solidFill>
                  <a:schemeClr val="bg1"/>
                </a:solidFill>
              </a:rPr>
              <a:t>Scholarly Sources: Books and Articles</a:t>
            </a:r>
          </a:p>
        </p:txBody>
      </p:sp>
    </p:spTree>
    <p:extLst>
      <p:ext uri="{BB962C8B-B14F-4D97-AF65-F5344CB8AC3E}">
        <p14:creationId xmlns:p14="http://schemas.microsoft.com/office/powerpoint/2010/main" val="15166828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550BE34-C2B8-49B8-8519-67A8CAD51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A7457DD9-5A45-400A-AB4B-4B4EDECA25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365125"/>
            <a:ext cx="11167447" cy="2089317"/>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3B5D32F-8A92-D645-4797-F22D2E9DB1BD}"/>
              </a:ext>
            </a:extLst>
          </p:cNvPr>
          <p:cNvSpPr>
            <a:spLocks noGrp="1"/>
          </p:cNvSpPr>
          <p:nvPr>
            <p:ph type="title"/>
          </p:nvPr>
        </p:nvSpPr>
        <p:spPr>
          <a:xfrm>
            <a:off x="1046746" y="586822"/>
            <a:ext cx="3560252" cy="1645920"/>
          </a:xfrm>
        </p:spPr>
        <p:txBody>
          <a:bodyPr>
            <a:normAutofit/>
          </a:bodyPr>
          <a:lstStyle/>
          <a:p>
            <a:r>
              <a:rPr lang="en-CA" sz="2200" b="0" i="0" u="none" strike="noStrike" baseline="0" dirty="0">
                <a:latin typeface="Calibri" panose="020F0502020204030204" pitchFamily="34" charset="0"/>
              </a:rPr>
              <a:t>How </a:t>
            </a:r>
            <a:r>
              <a:rPr lang="en-CA" sz="2200" dirty="0">
                <a:latin typeface="Calibri" panose="020F0502020204030204" pitchFamily="34" charset="0"/>
              </a:rPr>
              <a:t>have the child policies of the PRC government impacted or contributed to the Chinese women’s movement?</a:t>
            </a:r>
            <a:endParaRPr lang="en-CA" sz="2200" dirty="0"/>
          </a:p>
        </p:txBody>
      </p:sp>
      <p:sp>
        <p:nvSpPr>
          <p:cNvPr id="14" name="Rectangle 13">
            <a:extLst>
              <a:ext uri="{FF2B5EF4-FFF2-40B4-BE49-F238E27FC236}">
                <a16:creationId xmlns:a16="http://schemas.microsoft.com/office/drawing/2014/main" id="{441CF7D6-A660-431A-B0BB-140A0D5556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105773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16" name="Rectangle 15">
            <a:extLst>
              <a:ext uri="{FF2B5EF4-FFF2-40B4-BE49-F238E27FC236}">
                <a16:creationId xmlns:a16="http://schemas.microsoft.com/office/drawing/2014/main" id="{0570A85B-3810-4F95-97B0-CBF4CCDB38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243541" y="1400638"/>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81C80231-43E7-2635-4D39-088B1433673B}"/>
              </a:ext>
            </a:extLst>
          </p:cNvPr>
          <p:cNvSpPr>
            <a:spLocks noGrp="1"/>
          </p:cNvSpPr>
          <p:nvPr>
            <p:ph idx="1"/>
          </p:nvPr>
        </p:nvSpPr>
        <p:spPr>
          <a:xfrm>
            <a:off x="5351164" y="586822"/>
            <a:ext cx="6002636" cy="1645920"/>
          </a:xfrm>
        </p:spPr>
        <p:txBody>
          <a:bodyPr anchor="ctr">
            <a:normAutofit/>
          </a:bodyPr>
          <a:lstStyle/>
          <a:p>
            <a:r>
              <a:rPr lang="en-US" sz="1800" dirty="0"/>
              <a:t>Child policies, child policy, one-child policy</a:t>
            </a:r>
          </a:p>
          <a:p>
            <a:r>
              <a:rPr lang="en-US" sz="1800" dirty="0"/>
              <a:t>Women’s movement, feminism, feminist movement</a:t>
            </a:r>
          </a:p>
          <a:p>
            <a:r>
              <a:rPr lang="en-US" sz="1800" dirty="0"/>
              <a:t>China, Chinese </a:t>
            </a:r>
            <a:endParaRPr lang="en-CA" sz="1800" dirty="0"/>
          </a:p>
        </p:txBody>
      </p:sp>
      <p:pic>
        <p:nvPicPr>
          <p:cNvPr id="5" name="Picture 4">
            <a:hlinkClick r:id="rId2"/>
            <a:extLst>
              <a:ext uri="{FF2B5EF4-FFF2-40B4-BE49-F238E27FC236}">
                <a16:creationId xmlns:a16="http://schemas.microsoft.com/office/drawing/2014/main" id="{B62AA965-6B98-351C-4810-AB9FB3AC80B3}"/>
              </a:ext>
            </a:extLst>
          </p:cNvPr>
          <p:cNvPicPr>
            <a:picLocks noChangeAspect="1"/>
          </p:cNvPicPr>
          <p:nvPr/>
        </p:nvPicPr>
        <p:blipFill>
          <a:blip r:embed="rId3"/>
          <a:stretch>
            <a:fillRect/>
          </a:stretch>
        </p:blipFill>
        <p:spPr>
          <a:xfrm>
            <a:off x="557784" y="2885000"/>
            <a:ext cx="11164824" cy="3181975"/>
          </a:xfrm>
          <a:prstGeom prst="rect">
            <a:avLst/>
          </a:prstGeom>
        </p:spPr>
      </p:pic>
    </p:spTree>
    <p:extLst>
      <p:ext uri="{BB962C8B-B14F-4D97-AF65-F5344CB8AC3E}">
        <p14:creationId xmlns:p14="http://schemas.microsoft.com/office/powerpoint/2010/main" val="32240071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B210AC1D-4063-4C6E-9528-FA9C4C0C18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02F8C595-E68C-4306-AED8-DC7826A0A5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416414"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33DCD5C-4C1F-480D-A5CF-5621A7B6566C}"/>
              </a:ext>
            </a:extLst>
          </p:cNvPr>
          <p:cNvSpPr>
            <a:spLocks noGrp="1"/>
          </p:cNvSpPr>
          <p:nvPr>
            <p:ph type="title"/>
          </p:nvPr>
        </p:nvSpPr>
        <p:spPr>
          <a:xfrm>
            <a:off x="6803409" y="762001"/>
            <a:ext cx="4156512" cy="1708244"/>
          </a:xfrm>
        </p:spPr>
        <p:txBody>
          <a:bodyPr anchor="ctr">
            <a:normAutofit/>
          </a:bodyPr>
          <a:lstStyle/>
          <a:p>
            <a:r>
              <a:rPr lang="en-US" sz="4000"/>
              <a:t>Who am I?</a:t>
            </a:r>
            <a:endParaRPr lang="en-CA" sz="4000"/>
          </a:p>
        </p:txBody>
      </p:sp>
      <p:pic>
        <p:nvPicPr>
          <p:cNvPr id="5" name="Picture 4" descr="Glasses on top of a book">
            <a:extLst>
              <a:ext uri="{FF2B5EF4-FFF2-40B4-BE49-F238E27FC236}">
                <a16:creationId xmlns:a16="http://schemas.microsoft.com/office/drawing/2014/main" id="{FD082FB4-3D83-1802-23F8-D93516A43ECA}"/>
              </a:ext>
            </a:extLst>
          </p:cNvPr>
          <p:cNvPicPr>
            <a:picLocks noChangeAspect="1"/>
          </p:cNvPicPr>
          <p:nvPr/>
        </p:nvPicPr>
        <p:blipFill rotWithShape="1">
          <a:blip r:embed="rId2"/>
          <a:srcRect l="7889" r="33221" b="-1"/>
          <a:stretch/>
        </p:blipFill>
        <p:spPr>
          <a:xfrm>
            <a:off x="-1" y="-2"/>
            <a:ext cx="6096001" cy="6858002"/>
          </a:xfrm>
          <a:prstGeom prst="rect">
            <a:avLst/>
          </a:prstGeom>
        </p:spPr>
      </p:pic>
      <p:sp>
        <p:nvSpPr>
          <p:cNvPr id="3" name="Content Placeholder 2">
            <a:extLst>
              <a:ext uri="{FF2B5EF4-FFF2-40B4-BE49-F238E27FC236}">
                <a16:creationId xmlns:a16="http://schemas.microsoft.com/office/drawing/2014/main" id="{3E5796FA-55DA-4798-A98A-87A6126AFA6E}"/>
              </a:ext>
            </a:extLst>
          </p:cNvPr>
          <p:cNvSpPr>
            <a:spLocks noGrp="1"/>
          </p:cNvSpPr>
          <p:nvPr>
            <p:ph idx="1"/>
          </p:nvPr>
        </p:nvSpPr>
        <p:spPr>
          <a:xfrm>
            <a:off x="6421120" y="2032000"/>
            <a:ext cx="4876800" cy="4531359"/>
          </a:xfrm>
        </p:spPr>
        <p:txBody>
          <a:bodyPr anchor="ctr">
            <a:normAutofit/>
          </a:bodyPr>
          <a:lstStyle/>
          <a:p>
            <a:pPr marL="0" indent="0">
              <a:buNone/>
            </a:pPr>
            <a:r>
              <a:rPr lang="en-US" altLang="en-US" sz="1400" dirty="0"/>
              <a:t>Michelle Lake, librarian for Political Science, the School of Community and Public Affairs, First Peoples Studies, and Government Publications</a:t>
            </a:r>
          </a:p>
          <a:p>
            <a:pPr marL="0" indent="0">
              <a:buNone/>
            </a:pPr>
            <a:endParaRPr lang="en-US" altLang="en-US" sz="1400" dirty="0">
              <a:hlinkClick r:id="" action="ppaction://noaction"/>
            </a:endParaRPr>
          </a:p>
          <a:p>
            <a:pPr marL="0" indent="0">
              <a:buNone/>
            </a:pPr>
            <a:r>
              <a:rPr lang="en-US" altLang="en-US" sz="1400" dirty="0">
                <a:hlinkClick r:id="" action="ppaction://noaction"/>
              </a:rPr>
              <a:t>Michelle.Lake@Concordia.ca</a:t>
            </a:r>
            <a:r>
              <a:rPr lang="en-US" altLang="en-US" sz="1400" dirty="0"/>
              <a:t> / Make an appointment or ask a question</a:t>
            </a:r>
          </a:p>
          <a:p>
            <a:pPr marL="0" indent="0">
              <a:buNone/>
            </a:pPr>
            <a:endParaRPr lang="en-US" altLang="en-US" sz="1400" dirty="0"/>
          </a:p>
          <a:p>
            <a:pPr marL="0" indent="0">
              <a:buNone/>
            </a:pPr>
            <a:r>
              <a:rPr lang="en-US" altLang="en-US" sz="1400" dirty="0"/>
              <a:t>What do I do?</a:t>
            </a:r>
          </a:p>
          <a:p>
            <a:pPr lvl="1"/>
            <a:r>
              <a:rPr lang="en-US" altLang="en-US" sz="1400" dirty="0"/>
              <a:t>Provide research support</a:t>
            </a:r>
          </a:p>
          <a:p>
            <a:pPr lvl="1"/>
            <a:r>
              <a:rPr lang="en-US" altLang="en-US" sz="1400" dirty="0"/>
              <a:t>Help students with library databases  </a:t>
            </a:r>
          </a:p>
          <a:p>
            <a:pPr lvl="1"/>
            <a:r>
              <a:rPr lang="en-US" altLang="en-US" sz="1400" dirty="0"/>
              <a:t>Help students find and access materials they need</a:t>
            </a:r>
          </a:p>
          <a:p>
            <a:pPr lvl="1"/>
            <a:r>
              <a:rPr lang="en-US" altLang="en-US" sz="1400" dirty="0"/>
              <a:t>Help with citation issues</a:t>
            </a:r>
          </a:p>
          <a:p>
            <a:pPr lvl="1"/>
            <a:r>
              <a:rPr lang="en-US" altLang="en-US" sz="1400" dirty="0"/>
              <a:t>Choose the books we buy for the above subject areas</a:t>
            </a:r>
            <a:endParaRPr lang="en-CA" altLang="en-US" sz="1400" dirty="0"/>
          </a:p>
          <a:p>
            <a:endParaRPr lang="en-CA" sz="1300" dirty="0"/>
          </a:p>
        </p:txBody>
      </p:sp>
    </p:spTree>
    <p:extLst>
      <p:ext uri="{BB962C8B-B14F-4D97-AF65-F5344CB8AC3E}">
        <p14:creationId xmlns:p14="http://schemas.microsoft.com/office/powerpoint/2010/main" val="33143496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F9D4F8D-B1A5-7C96-5FF6-F30B7FF4BD92}"/>
              </a:ext>
            </a:extLst>
          </p:cNvPr>
          <p:cNvPicPr>
            <a:picLocks noChangeAspect="1"/>
          </p:cNvPicPr>
          <p:nvPr/>
        </p:nvPicPr>
        <p:blipFill>
          <a:blip r:embed="rId2"/>
          <a:stretch>
            <a:fillRect/>
          </a:stretch>
        </p:blipFill>
        <p:spPr>
          <a:xfrm>
            <a:off x="709518" y="0"/>
            <a:ext cx="10772964" cy="6858000"/>
          </a:xfrm>
          <a:prstGeom prst="rect">
            <a:avLst/>
          </a:prstGeom>
        </p:spPr>
      </p:pic>
      <p:sp>
        <p:nvSpPr>
          <p:cNvPr id="4" name="Callout: Left Arrow 3">
            <a:extLst>
              <a:ext uri="{FF2B5EF4-FFF2-40B4-BE49-F238E27FC236}">
                <a16:creationId xmlns:a16="http://schemas.microsoft.com/office/drawing/2014/main" id="{96420102-B4CA-F30A-E27E-73AB26EB8341}"/>
              </a:ext>
            </a:extLst>
          </p:cNvPr>
          <p:cNvSpPr/>
          <p:nvPr/>
        </p:nvSpPr>
        <p:spPr>
          <a:xfrm>
            <a:off x="6024880" y="5829300"/>
            <a:ext cx="3606800" cy="908685"/>
          </a:xfrm>
          <a:prstGeom prst="leftArrow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Subject headings will lead to more books on the topic</a:t>
            </a:r>
            <a:endParaRPr lang="en-CA" dirty="0"/>
          </a:p>
        </p:txBody>
      </p:sp>
    </p:spTree>
    <p:extLst>
      <p:ext uri="{BB962C8B-B14F-4D97-AF65-F5344CB8AC3E}">
        <p14:creationId xmlns:p14="http://schemas.microsoft.com/office/powerpoint/2010/main" val="29092731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0E0197A-7E73-A442-9193-C2CD200A96C0}"/>
              </a:ext>
            </a:extLst>
          </p:cNvPr>
          <p:cNvPicPr>
            <a:picLocks noChangeAspect="1"/>
          </p:cNvPicPr>
          <p:nvPr/>
        </p:nvPicPr>
        <p:blipFill>
          <a:blip r:embed="rId2"/>
          <a:stretch>
            <a:fillRect/>
          </a:stretch>
        </p:blipFill>
        <p:spPr>
          <a:xfrm>
            <a:off x="0" y="639881"/>
            <a:ext cx="12192000" cy="5578237"/>
          </a:xfrm>
          <a:prstGeom prst="rect">
            <a:avLst/>
          </a:prstGeom>
        </p:spPr>
      </p:pic>
      <p:sp>
        <p:nvSpPr>
          <p:cNvPr id="6" name="Callout: Left Arrow 5">
            <a:extLst>
              <a:ext uri="{FF2B5EF4-FFF2-40B4-BE49-F238E27FC236}">
                <a16:creationId xmlns:a16="http://schemas.microsoft.com/office/drawing/2014/main" id="{F32DA5CC-784F-903D-9A72-0F6CB6E10E64}"/>
              </a:ext>
            </a:extLst>
          </p:cNvPr>
          <p:cNvSpPr/>
          <p:nvPr/>
        </p:nvSpPr>
        <p:spPr>
          <a:xfrm>
            <a:off x="4211319" y="3753484"/>
            <a:ext cx="3932555" cy="1942465"/>
          </a:xfrm>
          <a:prstGeom prst="leftArrow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Take a look at the subjects or keywords attached to articles of interest, they will provide additional search words</a:t>
            </a:r>
            <a:endParaRPr lang="en-CA" dirty="0"/>
          </a:p>
        </p:txBody>
      </p:sp>
    </p:spTree>
    <p:extLst>
      <p:ext uri="{BB962C8B-B14F-4D97-AF65-F5344CB8AC3E}">
        <p14:creationId xmlns:p14="http://schemas.microsoft.com/office/powerpoint/2010/main" val="25595529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7AE22B2-4DE8-A9DE-C14B-EE227E2DB74E}"/>
              </a:ext>
            </a:extLst>
          </p:cNvPr>
          <p:cNvPicPr>
            <a:picLocks noChangeAspect="1"/>
          </p:cNvPicPr>
          <p:nvPr/>
        </p:nvPicPr>
        <p:blipFill>
          <a:blip r:embed="rId2"/>
          <a:stretch>
            <a:fillRect/>
          </a:stretch>
        </p:blipFill>
        <p:spPr>
          <a:xfrm>
            <a:off x="65010" y="175491"/>
            <a:ext cx="4249783" cy="5689600"/>
          </a:xfrm>
          <a:prstGeom prst="rect">
            <a:avLst/>
          </a:prstGeom>
        </p:spPr>
      </p:pic>
      <p:pic>
        <p:nvPicPr>
          <p:cNvPr id="5" name="Picture 4">
            <a:extLst>
              <a:ext uri="{FF2B5EF4-FFF2-40B4-BE49-F238E27FC236}">
                <a16:creationId xmlns:a16="http://schemas.microsoft.com/office/drawing/2014/main" id="{49996FC7-C6FB-3363-E34C-6CB3DF8EE845}"/>
              </a:ext>
            </a:extLst>
          </p:cNvPr>
          <p:cNvPicPr>
            <a:picLocks noChangeAspect="1"/>
          </p:cNvPicPr>
          <p:nvPr/>
        </p:nvPicPr>
        <p:blipFill>
          <a:blip r:embed="rId3"/>
          <a:stretch>
            <a:fillRect/>
          </a:stretch>
        </p:blipFill>
        <p:spPr>
          <a:xfrm>
            <a:off x="4134571" y="175491"/>
            <a:ext cx="4077352" cy="5689600"/>
          </a:xfrm>
          <a:prstGeom prst="rect">
            <a:avLst/>
          </a:prstGeom>
        </p:spPr>
      </p:pic>
      <p:pic>
        <p:nvPicPr>
          <p:cNvPr id="7" name="Picture 6">
            <a:extLst>
              <a:ext uri="{FF2B5EF4-FFF2-40B4-BE49-F238E27FC236}">
                <a16:creationId xmlns:a16="http://schemas.microsoft.com/office/drawing/2014/main" id="{14E81A8E-BF5C-DCDD-1C4C-86B4CBE4181F}"/>
              </a:ext>
            </a:extLst>
          </p:cNvPr>
          <p:cNvPicPr>
            <a:picLocks noChangeAspect="1"/>
          </p:cNvPicPr>
          <p:nvPr/>
        </p:nvPicPr>
        <p:blipFill>
          <a:blip r:embed="rId4"/>
          <a:stretch>
            <a:fillRect/>
          </a:stretch>
        </p:blipFill>
        <p:spPr>
          <a:xfrm>
            <a:off x="8211923" y="175491"/>
            <a:ext cx="3914539" cy="5689600"/>
          </a:xfrm>
          <a:prstGeom prst="rect">
            <a:avLst/>
          </a:prstGeom>
        </p:spPr>
      </p:pic>
      <p:sp>
        <p:nvSpPr>
          <p:cNvPr id="8" name="Rectangle 7">
            <a:extLst>
              <a:ext uri="{FF2B5EF4-FFF2-40B4-BE49-F238E27FC236}">
                <a16:creationId xmlns:a16="http://schemas.microsoft.com/office/drawing/2014/main" id="{5ACD3D4C-8DCF-F472-6AC7-2C65E760273E}"/>
              </a:ext>
            </a:extLst>
          </p:cNvPr>
          <p:cNvSpPr/>
          <p:nvPr/>
        </p:nvSpPr>
        <p:spPr>
          <a:xfrm>
            <a:off x="2863273" y="5865092"/>
            <a:ext cx="6954982" cy="81741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Look for author and editor affiliations in the books you find, contributor lists will also cover the academic credentials of the chapter authors</a:t>
            </a:r>
            <a:endParaRPr lang="en-CA" dirty="0"/>
          </a:p>
        </p:txBody>
      </p:sp>
    </p:spTree>
    <p:extLst>
      <p:ext uri="{BB962C8B-B14F-4D97-AF65-F5344CB8AC3E}">
        <p14:creationId xmlns:p14="http://schemas.microsoft.com/office/powerpoint/2010/main" val="21323739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59EF30C2-29AC-4A0D-BC0A-A679CF113E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00500" y="1087403"/>
            <a:ext cx="8191500" cy="5770597"/>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BF9F409-DDDD-808A-EE24-E01A40D05A64}"/>
              </a:ext>
            </a:extLst>
          </p:cNvPr>
          <p:cNvSpPr>
            <a:spLocks noGrp="1"/>
          </p:cNvSpPr>
          <p:nvPr>
            <p:ph type="title"/>
          </p:nvPr>
        </p:nvSpPr>
        <p:spPr>
          <a:xfrm>
            <a:off x="5093520" y="2744662"/>
            <a:ext cx="6589707" cy="2387600"/>
          </a:xfrm>
        </p:spPr>
        <p:txBody>
          <a:bodyPr vert="horz" lIns="91440" tIns="45720" rIns="91440" bIns="45720" rtlCol="0" anchor="b">
            <a:normAutofit/>
          </a:bodyPr>
          <a:lstStyle/>
          <a:p>
            <a:pPr algn="r"/>
            <a:r>
              <a:rPr lang="en-US" sz="6000" kern="1200" dirty="0">
                <a:solidFill>
                  <a:srgbClr val="FFFFFF"/>
                </a:solidFill>
                <a:latin typeface="+mj-lt"/>
                <a:ea typeface="+mj-ea"/>
                <a:cs typeface="+mj-cs"/>
              </a:rPr>
              <a:t>Scholarly articles </a:t>
            </a:r>
          </a:p>
        </p:txBody>
      </p:sp>
      <p:cxnSp>
        <p:nvCxnSpPr>
          <p:cNvPr id="11" name="Straight Connector 10">
            <a:extLst>
              <a:ext uri="{FF2B5EF4-FFF2-40B4-BE49-F238E27FC236}">
                <a16:creationId xmlns:a16="http://schemas.microsoft.com/office/drawing/2014/main" id="{266A0658-1CC4-4B0D-AAB7-A702286AFB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241" y="183933"/>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13" name="Freeform: Shape 12">
            <a:extLst>
              <a:ext uri="{FF2B5EF4-FFF2-40B4-BE49-F238E27FC236}">
                <a16:creationId xmlns:a16="http://schemas.microsoft.com/office/drawing/2014/main" id="{A04F1504-431A-4D86-9091-AE7E4B3337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2348" y="1"/>
            <a:ext cx="2279742" cy="1267785"/>
          </a:xfrm>
          <a:custGeom>
            <a:avLst/>
            <a:gdLst>
              <a:gd name="connsiteX0" fmla="*/ 0 w 2279742"/>
              <a:gd name="connsiteY0" fmla="*/ 0 h 1267785"/>
              <a:gd name="connsiteX1" fmla="*/ 138700 w 2279742"/>
              <a:gd name="connsiteY1" fmla="*/ 0 h 1267785"/>
              <a:gd name="connsiteX2" fmla="*/ 138700 w 2279742"/>
              <a:gd name="connsiteY2" fmla="*/ 1078193 h 1267785"/>
              <a:gd name="connsiteX3" fmla="*/ 2002733 w 2279742"/>
              <a:gd name="connsiteY3" fmla="*/ 0 h 1267785"/>
              <a:gd name="connsiteX4" fmla="*/ 2279742 w 2279742"/>
              <a:gd name="connsiteY4" fmla="*/ 0 h 1267785"/>
              <a:gd name="connsiteX5" fmla="*/ 104026 w 2279742"/>
              <a:gd name="connsiteY5" fmla="*/ 1258503 h 1267785"/>
              <a:gd name="connsiteX6" fmla="*/ 69351 w 2279742"/>
              <a:gd name="connsiteY6" fmla="*/ 1267785 h 1267785"/>
              <a:gd name="connsiteX7" fmla="*/ 0 w 2279742"/>
              <a:gd name="connsiteY7" fmla="*/ 1198436 h 1267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9742" h="1267785">
                <a:moveTo>
                  <a:pt x="0" y="0"/>
                </a:moveTo>
                <a:lnTo>
                  <a:pt x="138700" y="0"/>
                </a:lnTo>
                <a:lnTo>
                  <a:pt x="138700" y="1078193"/>
                </a:lnTo>
                <a:lnTo>
                  <a:pt x="2002733" y="0"/>
                </a:lnTo>
                <a:lnTo>
                  <a:pt x="2279742" y="0"/>
                </a:lnTo>
                <a:lnTo>
                  <a:pt x="104026" y="1258503"/>
                </a:lnTo>
                <a:cubicBezTo>
                  <a:pt x="93484" y="1264595"/>
                  <a:pt x="81523" y="1267796"/>
                  <a:pt x="69351" y="1267785"/>
                </a:cubicBezTo>
                <a:cubicBezTo>
                  <a:pt x="31049" y="1267785"/>
                  <a:pt x="0" y="1236737"/>
                  <a:pt x="0" y="1198436"/>
                </a:cubicBezTo>
                <a:close/>
              </a:path>
            </a:pathLst>
          </a:custGeom>
          <a:solidFill>
            <a:schemeClr val="accent6"/>
          </a:solidFill>
          <a:ln w="9525" cap="flat">
            <a:noFill/>
            <a:prstDash val="solid"/>
            <a:miter/>
          </a:ln>
        </p:spPr>
        <p:txBody>
          <a:bodyPr rtlCol="0" anchor="ctr"/>
          <a:lstStyle/>
          <a:p>
            <a:endParaRPr lang="en-US" dirty="0"/>
          </a:p>
        </p:txBody>
      </p:sp>
      <p:sp>
        <p:nvSpPr>
          <p:cNvPr id="15" name="Freeform: Shape 14">
            <a:extLst>
              <a:ext uri="{FF2B5EF4-FFF2-40B4-BE49-F238E27FC236}">
                <a16:creationId xmlns:a16="http://schemas.microsoft.com/office/drawing/2014/main" id="{EA804283-B929-4503-802F-4585376E2B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Oval 16">
            <a:extLst>
              <a:ext uri="{FF2B5EF4-FFF2-40B4-BE49-F238E27FC236}">
                <a16:creationId xmlns:a16="http://schemas.microsoft.com/office/drawing/2014/main" id="{AD3811F5-514E-49A4-B382-673ED228A4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69044" y="514898"/>
            <a:ext cx="2393351" cy="232842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067AD921-1CEE-4C1B-9AA3-C66D908DD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49740"/>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1" name="Arc 20">
            <a:extLst>
              <a:ext uri="{FF2B5EF4-FFF2-40B4-BE49-F238E27FC236}">
                <a16:creationId xmlns:a16="http://schemas.microsoft.com/office/drawing/2014/main" id="{C36A08F5-3B56-47C5-A371-9187BE56E1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39683" y="4203427"/>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39242122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2CF18D0A-3992-4AA6-8DDD-BB612C24E9C1}" type="slidenum">
              <a:rPr lang="en-US" altLang="en-US" sz="1200" smtClean="0">
                <a:solidFill>
                  <a:srgbClr val="898989"/>
                </a:solidFill>
              </a:rPr>
              <a:pPr>
                <a:spcBef>
                  <a:spcPct val="0"/>
                </a:spcBef>
                <a:buFontTx/>
                <a:buNone/>
              </a:pPr>
              <a:t>24</a:t>
            </a:fld>
            <a:endParaRPr lang="en-US" altLang="en-US" sz="1200" dirty="0">
              <a:solidFill>
                <a:srgbClr val="898989"/>
              </a:solidFill>
            </a:endParaRPr>
          </a:p>
        </p:txBody>
      </p:sp>
      <p:pic>
        <p:nvPicPr>
          <p:cNvPr id="2" name="Picture 1"/>
          <p:cNvPicPr>
            <a:picLocks noChangeAspect="1"/>
          </p:cNvPicPr>
          <p:nvPr/>
        </p:nvPicPr>
        <p:blipFill>
          <a:blip r:embed="rId2"/>
          <a:stretch>
            <a:fillRect/>
          </a:stretch>
        </p:blipFill>
        <p:spPr>
          <a:xfrm>
            <a:off x="1227909" y="382367"/>
            <a:ext cx="9483159" cy="6206586"/>
          </a:xfrm>
          <a:prstGeom prst="rect">
            <a:avLst/>
          </a:prstGeom>
        </p:spPr>
      </p:pic>
      <p:pic>
        <p:nvPicPr>
          <p:cNvPr id="55302" name="Picture 5"/>
          <p:cNvPicPr>
            <a:picLocks noChangeAspect="1"/>
          </p:cNvPicPr>
          <p:nvPr/>
        </p:nvPicPr>
        <p:blipFill>
          <a:blip r:embed="rId3">
            <a:extLst>
              <a:ext uri="{28A0092B-C50C-407E-A947-70E740481C1C}">
                <a14:useLocalDpi xmlns:a14="http://schemas.microsoft.com/office/drawing/2010/main" val="0"/>
              </a:ext>
            </a:extLst>
          </a:blip>
          <a:srcRect l="11713" t="31250" r="69547" b="7291"/>
          <a:stretch>
            <a:fillRect/>
          </a:stretch>
        </p:blipFill>
        <p:spPr bwMode="auto">
          <a:xfrm>
            <a:off x="2157328" y="770663"/>
            <a:ext cx="1944409" cy="3585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742214A5-86AD-4AED-8975-F537FA642924}"/>
              </a:ext>
            </a:extLst>
          </p:cNvPr>
          <p:cNvSpPr/>
          <p:nvPr/>
        </p:nvSpPr>
        <p:spPr>
          <a:xfrm>
            <a:off x="2109424" y="881744"/>
            <a:ext cx="1992313" cy="960120"/>
          </a:xfrm>
          <a:prstGeom prst="rect">
            <a:avLst/>
          </a:prstGeom>
          <a:noFill/>
          <a:ln w="76200">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p>
        </p:txBody>
      </p:sp>
    </p:spTree>
    <p:extLst>
      <p:ext uri="{BB962C8B-B14F-4D97-AF65-F5344CB8AC3E}">
        <p14:creationId xmlns:p14="http://schemas.microsoft.com/office/powerpoint/2010/main" val="32120067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9612" y="101640"/>
            <a:ext cx="10772775" cy="1658198"/>
          </a:xfrm>
        </p:spPr>
        <p:txBody>
          <a:bodyPr>
            <a:normAutofit/>
          </a:bodyPr>
          <a:lstStyle/>
          <a:p>
            <a:r>
              <a:rPr lang="en-US" sz="3200" dirty="0"/>
              <a:t>Subject Guide: Political Science</a:t>
            </a:r>
            <a:endParaRPr lang="en-CA" sz="3200" dirty="0"/>
          </a:p>
        </p:txBody>
      </p:sp>
      <p:pic>
        <p:nvPicPr>
          <p:cNvPr id="4" name="Content Placeholder 3"/>
          <p:cNvPicPr>
            <a:picLocks noGrp="1" noChangeAspect="1"/>
          </p:cNvPicPr>
          <p:nvPr>
            <p:ph idx="1"/>
          </p:nvPr>
        </p:nvPicPr>
        <p:blipFill>
          <a:blip r:embed="rId2"/>
          <a:stretch>
            <a:fillRect/>
          </a:stretch>
        </p:blipFill>
        <p:spPr>
          <a:xfrm>
            <a:off x="376372" y="1647153"/>
            <a:ext cx="4363795" cy="3767137"/>
          </a:xfrm>
          <a:prstGeom prst="rect">
            <a:avLst/>
          </a:prstGeom>
          <a:ln>
            <a:noFill/>
          </a:ln>
          <a:effectLst>
            <a:outerShdw blurRad="292100" dist="139700" dir="2700000" algn="tl" rotWithShape="0">
              <a:srgbClr val="333333">
                <a:alpha val="65000"/>
              </a:srgbClr>
            </a:outerShdw>
          </a:effectLst>
        </p:spPr>
      </p:pic>
      <p:sp>
        <p:nvSpPr>
          <p:cNvPr id="5" name="Up Arrow 4"/>
          <p:cNvSpPr/>
          <p:nvPr/>
        </p:nvSpPr>
        <p:spPr>
          <a:xfrm>
            <a:off x="798163" y="3530721"/>
            <a:ext cx="418454" cy="883403"/>
          </a:xfrm>
          <a:prstGeom prs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6" name="Picture 5"/>
          <p:cNvPicPr>
            <a:picLocks noChangeAspect="1"/>
          </p:cNvPicPr>
          <p:nvPr/>
        </p:nvPicPr>
        <p:blipFill>
          <a:blip r:embed="rId3"/>
          <a:stretch>
            <a:fillRect/>
          </a:stretch>
        </p:blipFill>
        <p:spPr>
          <a:xfrm>
            <a:off x="5506500" y="1296773"/>
            <a:ext cx="5533628" cy="5468238"/>
          </a:xfrm>
          <a:prstGeom prst="rect">
            <a:avLst/>
          </a:prstGeom>
          <a:ln>
            <a:noFill/>
          </a:ln>
          <a:effectLst>
            <a:outerShdw blurRad="292100" dist="139700" dir="2700000" algn="tl" rotWithShape="0">
              <a:srgbClr val="333333">
                <a:alpha val="65000"/>
              </a:srgbClr>
            </a:outerShdw>
          </a:effectLst>
        </p:spPr>
      </p:pic>
      <p:sp>
        <p:nvSpPr>
          <p:cNvPr id="7" name="Right Arrow 6"/>
          <p:cNvSpPr/>
          <p:nvPr/>
        </p:nvSpPr>
        <p:spPr>
          <a:xfrm>
            <a:off x="6607592" y="4974956"/>
            <a:ext cx="767166" cy="276077"/>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2678770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2"/>
            <a:extLst>
              <a:ext uri="{FF2B5EF4-FFF2-40B4-BE49-F238E27FC236}">
                <a16:creationId xmlns:a16="http://schemas.microsoft.com/office/drawing/2014/main" id="{29E8C7E3-BF6C-4B01-8A17-13874C3341C0}"/>
              </a:ext>
            </a:extLst>
          </p:cNvPr>
          <p:cNvPicPr>
            <a:picLocks noChangeAspect="1"/>
          </p:cNvPicPr>
          <p:nvPr/>
        </p:nvPicPr>
        <p:blipFill>
          <a:blip r:embed="rId3"/>
          <a:stretch>
            <a:fillRect/>
          </a:stretch>
        </p:blipFill>
        <p:spPr>
          <a:xfrm>
            <a:off x="1100139" y="149929"/>
            <a:ext cx="9844086" cy="6461238"/>
          </a:xfrm>
          <a:prstGeom prst="rect">
            <a:avLst/>
          </a:prstGeom>
        </p:spPr>
      </p:pic>
    </p:spTree>
    <p:extLst>
      <p:ext uri="{BB962C8B-B14F-4D97-AF65-F5344CB8AC3E}">
        <p14:creationId xmlns:p14="http://schemas.microsoft.com/office/powerpoint/2010/main" val="3649630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D1ADAE7-CACF-AD65-AD52-26B8F8398A51}"/>
              </a:ext>
            </a:extLst>
          </p:cNvPr>
          <p:cNvPicPr>
            <a:picLocks noChangeAspect="1"/>
          </p:cNvPicPr>
          <p:nvPr/>
        </p:nvPicPr>
        <p:blipFill>
          <a:blip r:embed="rId2"/>
          <a:stretch>
            <a:fillRect/>
          </a:stretch>
        </p:blipFill>
        <p:spPr>
          <a:xfrm>
            <a:off x="0" y="189077"/>
            <a:ext cx="12192000" cy="3239923"/>
          </a:xfrm>
          <a:prstGeom prst="rect">
            <a:avLst/>
          </a:prstGeom>
        </p:spPr>
      </p:pic>
      <p:sp>
        <p:nvSpPr>
          <p:cNvPr id="4" name="Callout: Left Arrow 3">
            <a:extLst>
              <a:ext uri="{FF2B5EF4-FFF2-40B4-BE49-F238E27FC236}">
                <a16:creationId xmlns:a16="http://schemas.microsoft.com/office/drawing/2014/main" id="{6550D74E-894B-A286-6917-648E426F6E67}"/>
              </a:ext>
            </a:extLst>
          </p:cNvPr>
          <p:cNvSpPr/>
          <p:nvPr/>
        </p:nvSpPr>
        <p:spPr>
          <a:xfrm>
            <a:off x="5994400" y="866775"/>
            <a:ext cx="3454400" cy="1094105"/>
          </a:xfrm>
          <a:prstGeom prst="leftArrowCallou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You can search several databases at once.</a:t>
            </a:r>
            <a:endParaRPr lang="en-CA" dirty="0"/>
          </a:p>
        </p:txBody>
      </p:sp>
      <p:sp>
        <p:nvSpPr>
          <p:cNvPr id="5" name="TextBox 4">
            <a:extLst>
              <a:ext uri="{FF2B5EF4-FFF2-40B4-BE49-F238E27FC236}">
                <a16:creationId xmlns:a16="http://schemas.microsoft.com/office/drawing/2014/main" id="{13AF9660-9295-FD23-470F-E7D0B6C2A81E}"/>
              </a:ext>
            </a:extLst>
          </p:cNvPr>
          <p:cNvSpPr txBox="1"/>
          <p:nvPr/>
        </p:nvSpPr>
        <p:spPr>
          <a:xfrm>
            <a:off x="2181225" y="4392603"/>
            <a:ext cx="5248275" cy="1477328"/>
          </a:xfrm>
          <a:prstGeom prst="rect">
            <a:avLst/>
          </a:prstGeom>
          <a:noFill/>
        </p:spPr>
        <p:txBody>
          <a:bodyPr wrap="square" rtlCol="0">
            <a:spAutoFit/>
          </a:bodyPr>
          <a:lstStyle/>
          <a:p>
            <a:r>
              <a:rPr lang="en-US" dirty="0"/>
              <a:t>I selected:</a:t>
            </a:r>
          </a:p>
          <a:p>
            <a:pPr marL="285750" indent="-285750">
              <a:buFont typeface="Arial" panose="020B0604020202020204" pitchFamily="34" charset="0"/>
              <a:buChar char="•"/>
            </a:pPr>
            <a:r>
              <a:rPr lang="en-US" dirty="0"/>
              <a:t>Academic Search Complete</a:t>
            </a:r>
          </a:p>
          <a:p>
            <a:pPr marL="285750" indent="-285750">
              <a:buFont typeface="Arial" panose="020B0604020202020204" pitchFamily="34" charset="0"/>
              <a:buChar char="•"/>
            </a:pPr>
            <a:r>
              <a:rPr lang="en-US" dirty="0"/>
              <a:t>Gender Studies Database</a:t>
            </a:r>
          </a:p>
          <a:p>
            <a:pPr marL="285750" indent="-285750">
              <a:buFont typeface="Arial" panose="020B0604020202020204" pitchFamily="34" charset="0"/>
              <a:buChar char="•"/>
            </a:pPr>
            <a:r>
              <a:rPr lang="en-US" dirty="0"/>
              <a:t>Political Science Complete</a:t>
            </a:r>
          </a:p>
          <a:p>
            <a:pPr marL="285750" indent="-285750">
              <a:buFont typeface="Arial" panose="020B0604020202020204" pitchFamily="34" charset="0"/>
              <a:buChar char="•"/>
            </a:pPr>
            <a:r>
              <a:rPr lang="en-US" dirty="0" err="1"/>
              <a:t>SocIndex</a:t>
            </a:r>
            <a:endParaRPr lang="en-CA" dirty="0"/>
          </a:p>
        </p:txBody>
      </p:sp>
      <p:pic>
        <p:nvPicPr>
          <p:cNvPr id="7" name="Picture 6">
            <a:extLst>
              <a:ext uri="{FF2B5EF4-FFF2-40B4-BE49-F238E27FC236}">
                <a16:creationId xmlns:a16="http://schemas.microsoft.com/office/drawing/2014/main" id="{A439DBDB-C717-9830-E818-93375D5E9525}"/>
              </a:ext>
            </a:extLst>
          </p:cNvPr>
          <p:cNvPicPr>
            <a:picLocks noChangeAspect="1"/>
          </p:cNvPicPr>
          <p:nvPr/>
        </p:nvPicPr>
        <p:blipFill>
          <a:blip r:embed="rId3"/>
          <a:stretch>
            <a:fillRect/>
          </a:stretch>
        </p:blipFill>
        <p:spPr>
          <a:xfrm>
            <a:off x="6096000" y="3593612"/>
            <a:ext cx="3798913" cy="307531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693714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9CD89AE-890E-AA48-CC81-484EEB717189}"/>
              </a:ext>
            </a:extLst>
          </p:cNvPr>
          <p:cNvPicPr>
            <a:picLocks noChangeAspect="1"/>
          </p:cNvPicPr>
          <p:nvPr/>
        </p:nvPicPr>
        <p:blipFill>
          <a:blip r:embed="rId2"/>
          <a:stretch>
            <a:fillRect/>
          </a:stretch>
        </p:blipFill>
        <p:spPr>
          <a:xfrm>
            <a:off x="0" y="469454"/>
            <a:ext cx="12192000" cy="5919091"/>
          </a:xfrm>
          <a:prstGeom prst="rect">
            <a:avLst/>
          </a:prstGeom>
        </p:spPr>
      </p:pic>
      <p:sp>
        <p:nvSpPr>
          <p:cNvPr id="6" name="Rectangle: Rounded Corners 5">
            <a:extLst>
              <a:ext uri="{FF2B5EF4-FFF2-40B4-BE49-F238E27FC236}">
                <a16:creationId xmlns:a16="http://schemas.microsoft.com/office/drawing/2014/main" id="{E5720E25-9AF4-447D-4401-A2C23620CFB3}"/>
              </a:ext>
            </a:extLst>
          </p:cNvPr>
          <p:cNvSpPr/>
          <p:nvPr/>
        </p:nvSpPr>
        <p:spPr>
          <a:xfrm>
            <a:off x="81280" y="6096000"/>
            <a:ext cx="1452880" cy="292545"/>
          </a:xfrm>
          <a:prstGeom prst="roundRect">
            <a:avLst/>
          </a:prstGeom>
          <a:noFill/>
          <a:ln w="5715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Callout: Left Arrow 6">
            <a:extLst>
              <a:ext uri="{FF2B5EF4-FFF2-40B4-BE49-F238E27FC236}">
                <a16:creationId xmlns:a16="http://schemas.microsoft.com/office/drawing/2014/main" id="{2216207F-4A10-2988-4CE8-EA2B30CA57F3}"/>
              </a:ext>
            </a:extLst>
          </p:cNvPr>
          <p:cNvSpPr/>
          <p:nvPr/>
        </p:nvSpPr>
        <p:spPr>
          <a:xfrm>
            <a:off x="1866900" y="2838450"/>
            <a:ext cx="1962150" cy="1152525"/>
          </a:xfrm>
          <a:prstGeom prst="leftArrow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All the subjects applied to the results</a:t>
            </a:r>
            <a:endParaRPr lang="en-CA" dirty="0"/>
          </a:p>
        </p:txBody>
      </p:sp>
    </p:spTree>
    <p:extLst>
      <p:ext uri="{BB962C8B-B14F-4D97-AF65-F5344CB8AC3E}">
        <p14:creationId xmlns:p14="http://schemas.microsoft.com/office/powerpoint/2010/main" val="26610558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4E2639-3CFD-408A-692C-C7FF94D72249}"/>
              </a:ext>
            </a:extLst>
          </p:cNvPr>
          <p:cNvPicPr>
            <a:picLocks noChangeAspect="1"/>
          </p:cNvPicPr>
          <p:nvPr/>
        </p:nvPicPr>
        <p:blipFill>
          <a:blip r:embed="rId2"/>
          <a:stretch>
            <a:fillRect/>
          </a:stretch>
        </p:blipFill>
        <p:spPr>
          <a:xfrm>
            <a:off x="0" y="316415"/>
            <a:ext cx="12192000" cy="6225170"/>
          </a:xfrm>
          <a:prstGeom prst="rect">
            <a:avLst/>
          </a:prstGeom>
        </p:spPr>
      </p:pic>
      <p:sp>
        <p:nvSpPr>
          <p:cNvPr id="4" name="Rectangle 3">
            <a:extLst>
              <a:ext uri="{FF2B5EF4-FFF2-40B4-BE49-F238E27FC236}">
                <a16:creationId xmlns:a16="http://schemas.microsoft.com/office/drawing/2014/main" id="{24A2E316-D239-5428-EBD3-2AFFE14ECA2A}"/>
              </a:ext>
            </a:extLst>
          </p:cNvPr>
          <p:cNvSpPr/>
          <p:nvPr/>
        </p:nvSpPr>
        <p:spPr>
          <a:xfrm>
            <a:off x="5750560" y="1259840"/>
            <a:ext cx="4206240" cy="216916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Features of a scholarly article:</a:t>
            </a:r>
          </a:p>
          <a:p>
            <a:pPr algn="ctr"/>
            <a:endParaRPr lang="en-US" dirty="0"/>
          </a:p>
          <a:p>
            <a:pPr algn="ctr"/>
            <a:r>
              <a:rPr lang="en-US" dirty="0"/>
              <a:t>Length: 10-30 pages</a:t>
            </a:r>
          </a:p>
          <a:p>
            <a:pPr algn="ctr"/>
            <a:endParaRPr lang="en-US" dirty="0"/>
          </a:p>
          <a:p>
            <a:pPr algn="ctr"/>
            <a:r>
              <a:rPr lang="en-US" dirty="0"/>
              <a:t>Author affiliations: universities, research institutes </a:t>
            </a:r>
          </a:p>
          <a:p>
            <a:pPr algn="ctr"/>
            <a:endParaRPr lang="en-CA" dirty="0"/>
          </a:p>
        </p:txBody>
      </p:sp>
      <p:sp>
        <p:nvSpPr>
          <p:cNvPr id="5" name="Rectangle: Rounded Corners 4">
            <a:extLst>
              <a:ext uri="{FF2B5EF4-FFF2-40B4-BE49-F238E27FC236}">
                <a16:creationId xmlns:a16="http://schemas.microsoft.com/office/drawing/2014/main" id="{3DB5F941-7BA0-98A8-9290-06056685C439}"/>
              </a:ext>
            </a:extLst>
          </p:cNvPr>
          <p:cNvSpPr/>
          <p:nvPr/>
        </p:nvSpPr>
        <p:spPr>
          <a:xfrm>
            <a:off x="3448050" y="1514475"/>
            <a:ext cx="1952625" cy="428625"/>
          </a:xfrm>
          <a:prstGeom prst="roundRect">
            <a:avLst/>
          </a:prstGeom>
          <a:noFill/>
          <a:ln w="28575">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Rectangle: Rounded Corners 5">
            <a:extLst>
              <a:ext uri="{FF2B5EF4-FFF2-40B4-BE49-F238E27FC236}">
                <a16:creationId xmlns:a16="http://schemas.microsoft.com/office/drawing/2014/main" id="{F81F80CA-6D23-38A3-6122-80108AF77DBF}"/>
              </a:ext>
            </a:extLst>
          </p:cNvPr>
          <p:cNvSpPr/>
          <p:nvPr/>
        </p:nvSpPr>
        <p:spPr>
          <a:xfrm>
            <a:off x="0" y="5562600"/>
            <a:ext cx="8553450" cy="619125"/>
          </a:xfrm>
          <a:prstGeom prst="roundRect">
            <a:avLst/>
          </a:prstGeom>
          <a:noFill/>
          <a:ln w="28575">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7150139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DE6E4-C1B7-4EF3-B8E3-F0E9142A687A}"/>
              </a:ext>
            </a:extLst>
          </p:cNvPr>
          <p:cNvSpPr>
            <a:spLocks noGrp="1"/>
          </p:cNvSpPr>
          <p:nvPr>
            <p:ph type="title"/>
          </p:nvPr>
        </p:nvSpPr>
        <p:spPr>
          <a:xfrm>
            <a:off x="838201" y="345810"/>
            <a:ext cx="5120561" cy="1325563"/>
          </a:xfrm>
        </p:spPr>
        <p:txBody>
          <a:bodyPr>
            <a:normAutofit/>
          </a:bodyPr>
          <a:lstStyle/>
          <a:p>
            <a:r>
              <a:rPr lang="en-US" altLang="en-US"/>
              <a:t>The Librar(ies)</a:t>
            </a:r>
            <a:endParaRPr lang="en-CA" dirty="0"/>
          </a:p>
        </p:txBody>
      </p:sp>
      <p:sp>
        <p:nvSpPr>
          <p:cNvPr id="23" name="Content Placeholder 8">
            <a:extLst>
              <a:ext uri="{FF2B5EF4-FFF2-40B4-BE49-F238E27FC236}">
                <a16:creationId xmlns:a16="http://schemas.microsoft.com/office/drawing/2014/main" id="{619EA245-FDDF-FF3D-7B44-3BB6CBC7BDFF}"/>
              </a:ext>
            </a:extLst>
          </p:cNvPr>
          <p:cNvSpPr>
            <a:spLocks noGrp="1"/>
          </p:cNvSpPr>
          <p:nvPr>
            <p:ph idx="1"/>
          </p:nvPr>
        </p:nvSpPr>
        <p:spPr>
          <a:xfrm>
            <a:off x="838201" y="1825625"/>
            <a:ext cx="5092194" cy="4351338"/>
          </a:xfrm>
        </p:spPr>
        <p:txBody>
          <a:bodyPr>
            <a:normAutofit lnSpcReduction="10000"/>
          </a:bodyPr>
          <a:lstStyle/>
          <a:p>
            <a:r>
              <a:rPr lang="en-US" altLang="en-US" sz="2000">
                <a:cs typeface="Arial" panose="020B0604020202020204" pitchFamily="34" charset="0"/>
              </a:rPr>
              <a:t>24/7 access, with student card, after 11pm</a:t>
            </a:r>
          </a:p>
          <a:p>
            <a:r>
              <a:rPr lang="en-US" altLang="en-US" sz="2000">
                <a:cs typeface="Arial" panose="020B0604020202020204" pitchFamily="34" charset="0"/>
              </a:rPr>
              <a:t>Webster Library (LB) – downtown on SGW campus &amp; Vanier Library (VL) on Loyola campus </a:t>
            </a:r>
          </a:p>
          <a:p>
            <a:r>
              <a:rPr lang="en-US" altLang="en-US" sz="2000">
                <a:cs typeface="Arial" panose="020B0604020202020204" pitchFamily="34" charset="0"/>
              </a:rPr>
              <a:t>Webster: Social Sciences, Humanities, Business, Engineering &amp; Fine Arts</a:t>
            </a:r>
          </a:p>
          <a:p>
            <a:r>
              <a:rPr lang="en-US" altLang="en-US" sz="2000">
                <a:cs typeface="Arial" panose="020B0604020202020204" pitchFamily="34" charset="0"/>
              </a:rPr>
              <a:t>Vanier: Science(s), Health, Communications, Journalism and Psychology</a:t>
            </a:r>
          </a:p>
          <a:p>
            <a:r>
              <a:rPr lang="en-US" altLang="en-US" sz="2000">
                <a:cs typeface="Arial" panose="020B0604020202020204" pitchFamily="34" charset="0"/>
                <a:hlinkClick r:id="rId2"/>
              </a:rPr>
              <a:t>Course Reserves Room(s): </a:t>
            </a:r>
            <a:r>
              <a:rPr lang="en-US" altLang="en-US" sz="2000">
                <a:cs typeface="Arial" panose="020B0604020202020204" pitchFamily="34" charset="0"/>
              </a:rPr>
              <a:t>have the required undergraduate print textbooks for the courses taught at that campus (for example: Webster has the Political Science and SCPA course reserves)</a:t>
            </a:r>
          </a:p>
        </p:txBody>
      </p:sp>
      <p:pic>
        <p:nvPicPr>
          <p:cNvPr id="5" name="Picture 2" descr="Vanier Library">
            <a:extLst>
              <a:ext uri="{FF2B5EF4-FFF2-40B4-BE49-F238E27FC236}">
                <a16:creationId xmlns:a16="http://schemas.microsoft.com/office/drawing/2014/main" id="{DD960AEC-C332-4EA5-BA8C-ADE286C238E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9878" r="-2" b="-2"/>
          <a:stretch/>
        </p:blipFill>
        <p:spPr>
          <a:xfrm>
            <a:off x="7901259" y="2727729"/>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p:spPr>
      </p:pic>
      <p:pic>
        <p:nvPicPr>
          <p:cNvPr id="4" name="Picture 4" descr="Webster Library">
            <a:extLst>
              <a:ext uri="{FF2B5EF4-FFF2-40B4-BE49-F238E27FC236}">
                <a16:creationId xmlns:a16="http://schemas.microsoft.com/office/drawing/2014/main" id="{F0B08ABB-97BC-4172-915B-AD9BD6FF0A5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7210" r="4695" b="4"/>
          <a:stretch/>
        </p:blipFill>
        <p:spPr bwMode="auto">
          <a:xfrm>
            <a:off x="62616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21673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71F748B-781C-B942-A4F3-525610B552C7}"/>
              </a:ext>
            </a:extLst>
          </p:cNvPr>
          <p:cNvPicPr>
            <a:picLocks noChangeAspect="1"/>
          </p:cNvPicPr>
          <p:nvPr/>
        </p:nvPicPr>
        <p:blipFill>
          <a:blip r:embed="rId2"/>
          <a:stretch>
            <a:fillRect/>
          </a:stretch>
        </p:blipFill>
        <p:spPr>
          <a:xfrm>
            <a:off x="6506210" y="1133279"/>
            <a:ext cx="5685790" cy="5550414"/>
          </a:xfrm>
          <a:prstGeom prst="rect">
            <a:avLst/>
          </a:prstGeom>
        </p:spPr>
      </p:pic>
      <p:pic>
        <p:nvPicPr>
          <p:cNvPr id="5" name="Picture 4">
            <a:extLst>
              <a:ext uri="{FF2B5EF4-FFF2-40B4-BE49-F238E27FC236}">
                <a16:creationId xmlns:a16="http://schemas.microsoft.com/office/drawing/2014/main" id="{3970ECA3-4E39-20EE-D7AC-37B9743B6080}"/>
              </a:ext>
            </a:extLst>
          </p:cNvPr>
          <p:cNvPicPr>
            <a:picLocks noChangeAspect="1"/>
          </p:cNvPicPr>
          <p:nvPr/>
        </p:nvPicPr>
        <p:blipFill>
          <a:blip r:embed="rId3"/>
          <a:stretch>
            <a:fillRect/>
          </a:stretch>
        </p:blipFill>
        <p:spPr>
          <a:xfrm>
            <a:off x="200660" y="835343"/>
            <a:ext cx="6305550" cy="5848350"/>
          </a:xfrm>
          <a:prstGeom prst="rect">
            <a:avLst/>
          </a:prstGeom>
        </p:spPr>
      </p:pic>
      <p:sp>
        <p:nvSpPr>
          <p:cNvPr id="6" name="Rectangle 5">
            <a:extLst>
              <a:ext uri="{FF2B5EF4-FFF2-40B4-BE49-F238E27FC236}">
                <a16:creationId xmlns:a16="http://schemas.microsoft.com/office/drawing/2014/main" id="{C430A164-0123-39F6-105F-06A64D37A4B9}"/>
              </a:ext>
            </a:extLst>
          </p:cNvPr>
          <p:cNvSpPr/>
          <p:nvPr/>
        </p:nvSpPr>
        <p:spPr>
          <a:xfrm>
            <a:off x="5069840" y="2486025"/>
            <a:ext cx="2529840" cy="404685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Features of a scholarly article:</a:t>
            </a:r>
          </a:p>
          <a:p>
            <a:pPr algn="ctr"/>
            <a:endParaRPr lang="en-US" dirty="0"/>
          </a:p>
          <a:p>
            <a:pPr algn="ctr"/>
            <a:r>
              <a:rPr lang="en-US" dirty="0"/>
              <a:t>Distinct sections: intro, lit search, methodology, results, discussion, conclusion</a:t>
            </a:r>
          </a:p>
          <a:p>
            <a:pPr algn="ctr"/>
            <a:endParaRPr lang="en-US" dirty="0"/>
          </a:p>
          <a:p>
            <a:pPr algn="ctr"/>
            <a:r>
              <a:rPr lang="en-US" dirty="0"/>
              <a:t>May include tables, graphs or figures</a:t>
            </a:r>
          </a:p>
          <a:p>
            <a:pPr algn="ctr"/>
            <a:endParaRPr lang="en-US" dirty="0"/>
          </a:p>
          <a:p>
            <a:pPr algn="ctr"/>
            <a:r>
              <a:rPr lang="en-US" dirty="0"/>
              <a:t>Extensive reference lists</a:t>
            </a:r>
            <a:endParaRPr lang="en-CA" dirty="0"/>
          </a:p>
        </p:txBody>
      </p:sp>
    </p:spTree>
    <p:extLst>
      <p:ext uri="{BB962C8B-B14F-4D97-AF65-F5344CB8AC3E}">
        <p14:creationId xmlns:p14="http://schemas.microsoft.com/office/powerpoint/2010/main" val="7006792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fferent coloured question marks">
            <a:extLst>
              <a:ext uri="{FF2B5EF4-FFF2-40B4-BE49-F238E27FC236}">
                <a16:creationId xmlns:a16="http://schemas.microsoft.com/office/drawing/2014/main" id="{C0D1A35E-DAE6-7066-1C68-7EF2D5F8F22A}"/>
              </a:ext>
            </a:extLst>
          </p:cNvPr>
          <p:cNvPicPr>
            <a:picLocks noChangeAspect="1"/>
          </p:cNvPicPr>
          <p:nvPr/>
        </p:nvPicPr>
        <p:blipFill rotWithShape="1">
          <a:blip r:embed="rId2"/>
          <a:srcRect l="16292" r="17420"/>
          <a:stretch/>
        </p:blipFill>
        <p:spPr>
          <a:xfrm>
            <a:off x="4110127" y="10"/>
            <a:ext cx="8081873" cy="6857990"/>
          </a:xfrm>
          <a:custGeom>
            <a:avLst/>
            <a:gdLst/>
            <a:ahLst/>
            <a:cxnLst/>
            <a:rect l="l" t="t" r="r" b="b"/>
            <a:pathLst>
              <a:path w="8081873" h="6858000">
                <a:moveTo>
                  <a:pt x="0" y="0"/>
                </a:moveTo>
                <a:lnTo>
                  <a:pt x="8081873" y="0"/>
                </a:lnTo>
                <a:lnTo>
                  <a:pt x="8081873" y="6858000"/>
                </a:lnTo>
                <a:lnTo>
                  <a:pt x="0" y="6858000"/>
                </a:lnTo>
                <a:lnTo>
                  <a:pt x="68897" y="6734633"/>
                </a:lnTo>
                <a:cubicBezTo>
                  <a:pt x="558802" y="5812845"/>
                  <a:pt x="848920" y="4668597"/>
                  <a:pt x="848920" y="3429000"/>
                </a:cubicBezTo>
                <a:cubicBezTo>
                  <a:pt x="848920" y="2189404"/>
                  <a:pt x="558802" y="1045156"/>
                  <a:pt x="68897" y="123368"/>
                </a:cubicBezTo>
                <a:close/>
              </a:path>
            </a:pathLst>
          </a:custGeom>
        </p:spPr>
      </p:pic>
      <p:sp>
        <p:nvSpPr>
          <p:cNvPr id="2" name="Title 1">
            <a:extLst>
              <a:ext uri="{FF2B5EF4-FFF2-40B4-BE49-F238E27FC236}">
                <a16:creationId xmlns:a16="http://schemas.microsoft.com/office/drawing/2014/main" id="{219C4519-C938-43F1-84EE-60177D79B406}"/>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3700" dirty="0"/>
              <a:t>What is peer review? </a:t>
            </a:r>
            <a:br>
              <a:rPr lang="en-US" sz="3700" dirty="0"/>
            </a:br>
            <a:br>
              <a:rPr lang="en-US" sz="3700" dirty="0"/>
            </a:br>
            <a:r>
              <a:rPr lang="en-US" sz="3700" dirty="0"/>
              <a:t>What are peer reviewed, scholarly articles?</a:t>
            </a:r>
          </a:p>
        </p:txBody>
      </p:sp>
    </p:spTree>
    <p:extLst>
      <p:ext uri="{BB962C8B-B14F-4D97-AF65-F5344CB8AC3E}">
        <p14:creationId xmlns:p14="http://schemas.microsoft.com/office/powerpoint/2010/main" val="13176065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E9323-A1D5-446C-9705-6A1238FFF4E3}"/>
              </a:ext>
            </a:extLst>
          </p:cNvPr>
          <p:cNvSpPr>
            <a:spLocks noGrp="1"/>
          </p:cNvSpPr>
          <p:nvPr>
            <p:ph type="title" idx="4294967295"/>
          </p:nvPr>
        </p:nvSpPr>
        <p:spPr>
          <a:xfrm>
            <a:off x="1524003" y="1999615"/>
            <a:ext cx="9144000" cy="2764028"/>
          </a:xfrm>
        </p:spPr>
        <p:txBody>
          <a:bodyPr vert="horz" lIns="91440" tIns="45720" rIns="91440" bIns="45720" rtlCol="0" anchor="ctr">
            <a:noAutofit/>
          </a:bodyPr>
          <a:lstStyle/>
          <a:p>
            <a:pPr marL="45720" indent="0" algn="ctr"/>
            <a:r>
              <a:rPr lang="en-US" sz="2400" dirty="0"/>
              <a:t>Has the article gone through the peer review process?</a:t>
            </a:r>
            <a:br>
              <a:rPr lang="en-US" sz="2400" dirty="0"/>
            </a:br>
            <a:r>
              <a:rPr lang="en-US" sz="2400" b="1" dirty="0"/>
              <a:t>What is peer review?</a:t>
            </a:r>
            <a:br>
              <a:rPr lang="en-US" sz="2400" b="1" dirty="0"/>
            </a:br>
            <a:br>
              <a:rPr lang="en-US" sz="2400" dirty="0"/>
            </a:br>
            <a:r>
              <a:rPr lang="en-US" sz="2400" dirty="0"/>
              <a:t>Peer review is a system used to decide if an article should be published in a peer-reviewed journal. Each paper submitted to a peer-reviewed journal is read and evaluated by experts in the article’s subject area. </a:t>
            </a:r>
            <a:br>
              <a:rPr lang="en-US" sz="2400" dirty="0"/>
            </a:br>
            <a:br>
              <a:rPr lang="en-US" sz="2400" dirty="0"/>
            </a:br>
            <a:r>
              <a:rPr lang="en-US" sz="2400" dirty="0"/>
              <a:t>The reviewers assess the article’s validity, importance, and originality, and then recommend whether it should be printed in the journal. </a:t>
            </a:r>
            <a:br>
              <a:rPr lang="en-US" sz="2400" dirty="0"/>
            </a:br>
            <a:br>
              <a:rPr lang="en-US" sz="2400" dirty="0"/>
            </a:br>
            <a:r>
              <a:rPr lang="en-US" sz="2400" dirty="0"/>
              <a:t>The reviewers’ suggestions are considered by the journal’s editor, who makes the final decision about whether to accept or reject the article.</a:t>
            </a:r>
            <a:br>
              <a:rPr lang="en-US" sz="2400" dirty="0"/>
            </a:br>
            <a:br>
              <a:rPr lang="en-US" sz="2800" dirty="0"/>
            </a:br>
            <a:br>
              <a:rPr lang="en-US" sz="2800" dirty="0"/>
            </a:br>
            <a:r>
              <a:rPr lang="en-US" sz="2800" b="1" dirty="0">
                <a:hlinkClick r:id="rId2"/>
              </a:rPr>
              <a:t>Criteria for evaluating academic or scholarly articles</a:t>
            </a:r>
            <a:br>
              <a:rPr lang="en-US" sz="2800" b="1" dirty="0"/>
            </a:br>
            <a:endParaRPr lang="en-US" sz="2800" dirty="0"/>
          </a:p>
        </p:txBody>
      </p:sp>
    </p:spTree>
    <p:extLst>
      <p:ext uri="{BB962C8B-B14F-4D97-AF65-F5344CB8AC3E}">
        <p14:creationId xmlns:p14="http://schemas.microsoft.com/office/powerpoint/2010/main" val="25441781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F39FE89-DAE6-43CD-B818-F8BCC34D24E3}"/>
              </a:ext>
            </a:extLst>
          </p:cNvPr>
          <p:cNvPicPr>
            <a:picLocks noChangeAspect="1"/>
          </p:cNvPicPr>
          <p:nvPr/>
        </p:nvPicPr>
        <p:blipFill>
          <a:blip r:embed="rId2"/>
          <a:stretch>
            <a:fillRect/>
          </a:stretch>
        </p:blipFill>
        <p:spPr>
          <a:xfrm>
            <a:off x="2548075" y="0"/>
            <a:ext cx="7095850" cy="6858000"/>
          </a:xfrm>
          <a:prstGeom prst="rect">
            <a:avLst/>
          </a:prstGeom>
        </p:spPr>
      </p:pic>
    </p:spTree>
    <p:extLst>
      <p:ext uri="{BB962C8B-B14F-4D97-AF65-F5344CB8AC3E}">
        <p14:creationId xmlns:p14="http://schemas.microsoft.com/office/powerpoint/2010/main" val="25618588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88C2E23-C9E7-4172-9044-43A6621550DA}"/>
              </a:ext>
            </a:extLst>
          </p:cNvPr>
          <p:cNvPicPr>
            <a:picLocks noChangeAspect="1"/>
          </p:cNvPicPr>
          <p:nvPr/>
        </p:nvPicPr>
        <p:blipFill>
          <a:blip r:embed="rId2"/>
          <a:stretch>
            <a:fillRect/>
          </a:stretch>
        </p:blipFill>
        <p:spPr>
          <a:xfrm>
            <a:off x="0" y="519062"/>
            <a:ext cx="12192000" cy="5819875"/>
          </a:xfrm>
          <a:prstGeom prst="rect">
            <a:avLst/>
          </a:prstGeom>
        </p:spPr>
      </p:pic>
      <p:sp>
        <p:nvSpPr>
          <p:cNvPr id="2" name="Rectangle: Rounded Corners 1">
            <a:extLst>
              <a:ext uri="{FF2B5EF4-FFF2-40B4-BE49-F238E27FC236}">
                <a16:creationId xmlns:a16="http://schemas.microsoft.com/office/drawing/2014/main" id="{32A70C2B-FA91-44E0-B6C1-C45CA25E7849}"/>
              </a:ext>
            </a:extLst>
          </p:cNvPr>
          <p:cNvSpPr/>
          <p:nvPr/>
        </p:nvSpPr>
        <p:spPr>
          <a:xfrm>
            <a:off x="7239000" y="1819275"/>
            <a:ext cx="3667125" cy="1695450"/>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How to access articles. </a:t>
            </a:r>
          </a:p>
          <a:p>
            <a:pPr algn="ctr"/>
            <a:r>
              <a:rPr lang="en-US" dirty="0"/>
              <a:t>Look for PDF or HTML full text options, if neither is available, use the Find it @ Concordia to access the article.</a:t>
            </a:r>
            <a:endParaRPr lang="en-CA" dirty="0"/>
          </a:p>
        </p:txBody>
      </p:sp>
      <p:sp>
        <p:nvSpPr>
          <p:cNvPr id="9" name="Rectangle: Rounded Corners 8">
            <a:extLst>
              <a:ext uri="{FF2B5EF4-FFF2-40B4-BE49-F238E27FC236}">
                <a16:creationId xmlns:a16="http://schemas.microsoft.com/office/drawing/2014/main" id="{60CF45F5-057C-4831-9A07-E4BE1CB0D2B7}"/>
              </a:ext>
            </a:extLst>
          </p:cNvPr>
          <p:cNvSpPr/>
          <p:nvPr/>
        </p:nvSpPr>
        <p:spPr>
          <a:xfrm>
            <a:off x="88232" y="930442"/>
            <a:ext cx="1427747" cy="1114926"/>
          </a:xfrm>
          <a:prstGeom prst="round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10" name="Picture 9">
            <a:extLst>
              <a:ext uri="{FF2B5EF4-FFF2-40B4-BE49-F238E27FC236}">
                <a16:creationId xmlns:a16="http://schemas.microsoft.com/office/drawing/2014/main" id="{F5A1D17D-92B0-41EC-859D-126C6BBF28DE}"/>
              </a:ext>
            </a:extLst>
          </p:cNvPr>
          <p:cNvPicPr>
            <a:picLocks noChangeAspect="1"/>
          </p:cNvPicPr>
          <p:nvPr/>
        </p:nvPicPr>
        <p:blipFill>
          <a:blip r:embed="rId3"/>
          <a:stretch>
            <a:fillRect/>
          </a:stretch>
        </p:blipFill>
        <p:spPr>
          <a:xfrm>
            <a:off x="695598" y="-1"/>
            <a:ext cx="10945184" cy="6858000"/>
          </a:xfrm>
          <a:prstGeom prst="rect">
            <a:avLst/>
          </a:prstGeom>
        </p:spPr>
      </p:pic>
      <p:sp>
        <p:nvSpPr>
          <p:cNvPr id="11" name="Rectangle: Rounded Corners 10">
            <a:extLst>
              <a:ext uri="{FF2B5EF4-FFF2-40B4-BE49-F238E27FC236}">
                <a16:creationId xmlns:a16="http://schemas.microsoft.com/office/drawing/2014/main" id="{654DEA78-90EF-41E9-8A92-92E90485ED86}"/>
              </a:ext>
            </a:extLst>
          </p:cNvPr>
          <p:cNvSpPr/>
          <p:nvPr/>
        </p:nvSpPr>
        <p:spPr>
          <a:xfrm>
            <a:off x="4443663" y="176463"/>
            <a:ext cx="4130842" cy="489284"/>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dirty="0"/>
              <a:t>Find it @ Concordia</a:t>
            </a:r>
            <a:endParaRPr lang="en-CA" sz="2800" dirty="0"/>
          </a:p>
        </p:txBody>
      </p:sp>
      <p:sp>
        <p:nvSpPr>
          <p:cNvPr id="12" name="Arrow: Left 11">
            <a:extLst>
              <a:ext uri="{FF2B5EF4-FFF2-40B4-BE49-F238E27FC236}">
                <a16:creationId xmlns:a16="http://schemas.microsoft.com/office/drawing/2014/main" id="{49434E52-2AB8-4B3F-8074-925171E9EDA6}"/>
              </a:ext>
            </a:extLst>
          </p:cNvPr>
          <p:cNvSpPr/>
          <p:nvPr/>
        </p:nvSpPr>
        <p:spPr>
          <a:xfrm>
            <a:off x="2743200" y="4002506"/>
            <a:ext cx="1082842" cy="328863"/>
          </a:xfrm>
          <a:prstGeom prst="lef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CA" dirty="0"/>
          </a:p>
        </p:txBody>
      </p:sp>
      <p:pic>
        <p:nvPicPr>
          <p:cNvPr id="13" name="Picture 12">
            <a:extLst>
              <a:ext uri="{FF2B5EF4-FFF2-40B4-BE49-F238E27FC236}">
                <a16:creationId xmlns:a16="http://schemas.microsoft.com/office/drawing/2014/main" id="{E3C12066-EC34-4E6F-8BE2-CDD15D19BEAE}"/>
              </a:ext>
            </a:extLst>
          </p:cNvPr>
          <p:cNvPicPr>
            <a:picLocks noChangeAspect="1"/>
          </p:cNvPicPr>
          <p:nvPr/>
        </p:nvPicPr>
        <p:blipFill>
          <a:blip r:embed="rId4"/>
          <a:stretch>
            <a:fillRect/>
          </a:stretch>
        </p:blipFill>
        <p:spPr>
          <a:xfrm>
            <a:off x="1817015" y="0"/>
            <a:ext cx="8557970" cy="6858000"/>
          </a:xfrm>
          <a:prstGeom prst="rect">
            <a:avLst/>
          </a:prstGeom>
        </p:spPr>
      </p:pic>
    </p:spTree>
    <p:extLst>
      <p:ext uri="{BB962C8B-B14F-4D97-AF65-F5344CB8AC3E}">
        <p14:creationId xmlns:p14="http://schemas.microsoft.com/office/powerpoint/2010/main" val="2869808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1" grpId="0" animBg="1"/>
      <p:bldP spid="1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51F49E7-F82E-051E-6F5A-699364F03589}"/>
              </a:ext>
            </a:extLst>
          </p:cNvPr>
          <p:cNvPicPr>
            <a:picLocks noChangeAspect="1"/>
          </p:cNvPicPr>
          <p:nvPr/>
        </p:nvPicPr>
        <p:blipFill>
          <a:blip r:embed="rId2"/>
          <a:stretch>
            <a:fillRect/>
          </a:stretch>
        </p:blipFill>
        <p:spPr>
          <a:xfrm>
            <a:off x="211985" y="0"/>
            <a:ext cx="4323522" cy="6858000"/>
          </a:xfrm>
          <a:prstGeom prst="rect">
            <a:avLst/>
          </a:prstGeom>
        </p:spPr>
      </p:pic>
      <p:pic>
        <p:nvPicPr>
          <p:cNvPr id="6" name="Picture 5">
            <a:extLst>
              <a:ext uri="{FF2B5EF4-FFF2-40B4-BE49-F238E27FC236}">
                <a16:creationId xmlns:a16="http://schemas.microsoft.com/office/drawing/2014/main" id="{0337E1C5-D420-5688-C652-41BADB318C4B}"/>
              </a:ext>
            </a:extLst>
          </p:cNvPr>
          <p:cNvPicPr>
            <a:picLocks noChangeAspect="1"/>
          </p:cNvPicPr>
          <p:nvPr/>
        </p:nvPicPr>
        <p:blipFill>
          <a:blip r:embed="rId3"/>
          <a:stretch>
            <a:fillRect/>
          </a:stretch>
        </p:blipFill>
        <p:spPr>
          <a:xfrm>
            <a:off x="4159634" y="378691"/>
            <a:ext cx="7956532" cy="623454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47743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9E824A4-517C-E7AB-AD54-A5CC9E5F9675}"/>
              </a:ext>
            </a:extLst>
          </p:cNvPr>
          <p:cNvPicPr>
            <a:picLocks noChangeAspect="1"/>
          </p:cNvPicPr>
          <p:nvPr/>
        </p:nvPicPr>
        <p:blipFill>
          <a:blip r:embed="rId2"/>
          <a:stretch>
            <a:fillRect/>
          </a:stretch>
        </p:blipFill>
        <p:spPr>
          <a:xfrm>
            <a:off x="834498" y="0"/>
            <a:ext cx="10523004" cy="6858000"/>
          </a:xfrm>
          <a:prstGeom prst="rect">
            <a:avLst/>
          </a:prstGeom>
        </p:spPr>
      </p:pic>
      <p:sp>
        <p:nvSpPr>
          <p:cNvPr id="4" name="Rectangle 3">
            <a:extLst>
              <a:ext uri="{FF2B5EF4-FFF2-40B4-BE49-F238E27FC236}">
                <a16:creationId xmlns:a16="http://schemas.microsoft.com/office/drawing/2014/main" id="{C74EC157-B1AB-DA54-D4F4-E3423D4E87F9}"/>
              </a:ext>
            </a:extLst>
          </p:cNvPr>
          <p:cNvSpPr/>
          <p:nvPr/>
        </p:nvSpPr>
        <p:spPr>
          <a:xfrm>
            <a:off x="2290618" y="2558473"/>
            <a:ext cx="7296727" cy="236450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Sample search: </a:t>
            </a:r>
          </a:p>
          <a:p>
            <a:pPr algn="ctr"/>
            <a:endParaRPr lang="en-US" dirty="0"/>
          </a:p>
          <a:p>
            <a:pPr algn="ctr"/>
            <a:r>
              <a:rPr lang="en-CA" dirty="0" err="1"/>
              <a:t>china</a:t>
            </a:r>
            <a:r>
              <a:rPr lang="en-CA" dirty="0"/>
              <a:t> </a:t>
            </a:r>
            <a:r>
              <a:rPr lang="en-CA" dirty="0" err="1"/>
              <a:t>chinese</a:t>
            </a:r>
            <a:r>
              <a:rPr lang="en-CA" dirty="0"/>
              <a:t> child policy family planning policy women's movement feminism </a:t>
            </a:r>
            <a:endParaRPr lang="en-US" dirty="0"/>
          </a:p>
          <a:p>
            <a:pPr algn="ctr"/>
            <a:endParaRPr lang="en-US" dirty="0"/>
          </a:p>
          <a:p>
            <a:pPr algn="ctr"/>
            <a:endParaRPr lang="en-CA" dirty="0"/>
          </a:p>
        </p:txBody>
      </p:sp>
    </p:spTree>
    <p:extLst>
      <p:ext uri="{BB962C8B-B14F-4D97-AF65-F5344CB8AC3E}">
        <p14:creationId xmlns:p14="http://schemas.microsoft.com/office/powerpoint/2010/main" val="22890771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2"/>
            <a:extLst>
              <a:ext uri="{FF2B5EF4-FFF2-40B4-BE49-F238E27FC236}">
                <a16:creationId xmlns:a16="http://schemas.microsoft.com/office/drawing/2014/main" id="{553BE7D2-C646-8866-ACAD-349D1F59DB92}"/>
              </a:ext>
            </a:extLst>
          </p:cNvPr>
          <p:cNvPicPr>
            <a:picLocks noChangeAspect="1"/>
          </p:cNvPicPr>
          <p:nvPr/>
        </p:nvPicPr>
        <p:blipFill>
          <a:blip r:embed="rId3"/>
          <a:stretch>
            <a:fillRect/>
          </a:stretch>
        </p:blipFill>
        <p:spPr>
          <a:xfrm>
            <a:off x="1898218" y="0"/>
            <a:ext cx="9714942" cy="6858000"/>
          </a:xfrm>
          <a:prstGeom prst="rect">
            <a:avLst/>
          </a:prstGeom>
        </p:spPr>
      </p:pic>
      <p:sp>
        <p:nvSpPr>
          <p:cNvPr id="5" name="Callout: Right Arrow 4">
            <a:extLst>
              <a:ext uri="{FF2B5EF4-FFF2-40B4-BE49-F238E27FC236}">
                <a16:creationId xmlns:a16="http://schemas.microsoft.com/office/drawing/2014/main" id="{77FA6249-B7D8-0581-B421-51DC8A6C5413}"/>
              </a:ext>
            </a:extLst>
          </p:cNvPr>
          <p:cNvSpPr/>
          <p:nvPr/>
        </p:nvSpPr>
        <p:spPr>
          <a:xfrm>
            <a:off x="352338" y="704675"/>
            <a:ext cx="1946245" cy="1115736"/>
          </a:xfrm>
          <a:prstGeom prst="rightArrow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Limit by date</a:t>
            </a:r>
            <a:endParaRPr lang="en-CA" dirty="0"/>
          </a:p>
        </p:txBody>
      </p:sp>
      <p:sp>
        <p:nvSpPr>
          <p:cNvPr id="7" name="Callout: Left Arrow 6">
            <a:extLst>
              <a:ext uri="{FF2B5EF4-FFF2-40B4-BE49-F238E27FC236}">
                <a16:creationId xmlns:a16="http://schemas.microsoft.com/office/drawing/2014/main" id="{D2466957-5983-473C-46BC-219E82542418}"/>
              </a:ext>
            </a:extLst>
          </p:cNvPr>
          <p:cNvSpPr/>
          <p:nvPr/>
        </p:nvSpPr>
        <p:spPr>
          <a:xfrm>
            <a:off x="10150680" y="570451"/>
            <a:ext cx="1946245" cy="2858549"/>
          </a:xfrm>
          <a:prstGeom prst="leftArrowCallou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a:t>Access Concordia resources by setting up your profile</a:t>
            </a:r>
            <a:endParaRPr lang="en-CA" sz="1800" dirty="0"/>
          </a:p>
        </p:txBody>
      </p:sp>
    </p:spTree>
    <p:extLst>
      <p:ext uri="{BB962C8B-B14F-4D97-AF65-F5344CB8AC3E}">
        <p14:creationId xmlns:p14="http://schemas.microsoft.com/office/powerpoint/2010/main" val="9253459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52D6319-3E4A-4C06-919D-B96B5C761898}"/>
              </a:ext>
            </a:extLst>
          </p:cNvPr>
          <p:cNvPicPr>
            <a:picLocks noChangeAspect="1"/>
          </p:cNvPicPr>
          <p:nvPr/>
        </p:nvPicPr>
        <p:blipFill>
          <a:blip r:embed="rId2"/>
          <a:stretch>
            <a:fillRect/>
          </a:stretch>
        </p:blipFill>
        <p:spPr>
          <a:xfrm>
            <a:off x="176212" y="419100"/>
            <a:ext cx="11839575" cy="6019800"/>
          </a:xfrm>
          <a:prstGeom prst="rect">
            <a:avLst/>
          </a:prstGeom>
        </p:spPr>
      </p:pic>
      <p:sp>
        <p:nvSpPr>
          <p:cNvPr id="3" name="Rectangle: Rounded Corners 2">
            <a:extLst>
              <a:ext uri="{FF2B5EF4-FFF2-40B4-BE49-F238E27FC236}">
                <a16:creationId xmlns:a16="http://schemas.microsoft.com/office/drawing/2014/main" id="{184E9059-C24A-4714-AD48-209069BA2785}"/>
              </a:ext>
            </a:extLst>
          </p:cNvPr>
          <p:cNvSpPr/>
          <p:nvPr/>
        </p:nvSpPr>
        <p:spPr>
          <a:xfrm>
            <a:off x="176212" y="328246"/>
            <a:ext cx="545683" cy="794701"/>
          </a:xfrm>
          <a:prstGeom prst="round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 name="Arrow: Left 3">
            <a:extLst>
              <a:ext uri="{FF2B5EF4-FFF2-40B4-BE49-F238E27FC236}">
                <a16:creationId xmlns:a16="http://schemas.microsoft.com/office/drawing/2014/main" id="{9034EA47-B16F-4B29-9FE5-8B4BADB5D4CE}"/>
              </a:ext>
            </a:extLst>
          </p:cNvPr>
          <p:cNvSpPr/>
          <p:nvPr/>
        </p:nvSpPr>
        <p:spPr>
          <a:xfrm>
            <a:off x="1524000" y="4989095"/>
            <a:ext cx="1155032" cy="657726"/>
          </a:xfrm>
          <a:prstGeom prst="lef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5" name="Picture 4">
            <a:extLst>
              <a:ext uri="{FF2B5EF4-FFF2-40B4-BE49-F238E27FC236}">
                <a16:creationId xmlns:a16="http://schemas.microsoft.com/office/drawing/2014/main" id="{9CA73DDA-43C7-4D52-B9C2-7A348B781009}"/>
              </a:ext>
            </a:extLst>
          </p:cNvPr>
          <p:cNvPicPr>
            <a:picLocks noChangeAspect="1"/>
          </p:cNvPicPr>
          <p:nvPr/>
        </p:nvPicPr>
        <p:blipFill>
          <a:blip r:embed="rId3"/>
          <a:stretch>
            <a:fillRect/>
          </a:stretch>
        </p:blipFill>
        <p:spPr>
          <a:xfrm>
            <a:off x="2649323" y="1732548"/>
            <a:ext cx="9077657" cy="4507832"/>
          </a:xfrm>
          <a:prstGeom prst="rect">
            <a:avLst/>
          </a:prstGeom>
        </p:spPr>
      </p:pic>
      <p:sp>
        <p:nvSpPr>
          <p:cNvPr id="6" name="Oval 5">
            <a:extLst>
              <a:ext uri="{FF2B5EF4-FFF2-40B4-BE49-F238E27FC236}">
                <a16:creationId xmlns:a16="http://schemas.microsoft.com/office/drawing/2014/main" id="{893C7B08-3040-426D-9A8D-1B72C7C21FF9}"/>
              </a:ext>
            </a:extLst>
          </p:cNvPr>
          <p:cNvSpPr/>
          <p:nvPr/>
        </p:nvSpPr>
        <p:spPr>
          <a:xfrm>
            <a:off x="2855495" y="3296873"/>
            <a:ext cx="1010652" cy="280516"/>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Oval 6">
            <a:extLst>
              <a:ext uri="{FF2B5EF4-FFF2-40B4-BE49-F238E27FC236}">
                <a16:creationId xmlns:a16="http://schemas.microsoft.com/office/drawing/2014/main" id="{AA9D6FD2-7487-4C9F-9B89-43CF3742360E}"/>
              </a:ext>
            </a:extLst>
          </p:cNvPr>
          <p:cNvSpPr/>
          <p:nvPr/>
        </p:nvSpPr>
        <p:spPr>
          <a:xfrm>
            <a:off x="4748463" y="4093828"/>
            <a:ext cx="3320716" cy="253583"/>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3925552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EB85FF8-E200-BFC6-7830-8C6E17E053F8}"/>
              </a:ext>
            </a:extLst>
          </p:cNvPr>
          <p:cNvPicPr>
            <a:picLocks noChangeAspect="1"/>
          </p:cNvPicPr>
          <p:nvPr/>
        </p:nvPicPr>
        <p:blipFill>
          <a:blip r:embed="rId2"/>
          <a:stretch>
            <a:fillRect/>
          </a:stretch>
        </p:blipFill>
        <p:spPr>
          <a:xfrm>
            <a:off x="2312831" y="0"/>
            <a:ext cx="7566338" cy="6858000"/>
          </a:xfrm>
          <a:prstGeom prst="rect">
            <a:avLst/>
          </a:prstGeom>
        </p:spPr>
      </p:pic>
      <p:sp>
        <p:nvSpPr>
          <p:cNvPr id="4" name="Arrow: Up 3">
            <a:extLst>
              <a:ext uri="{FF2B5EF4-FFF2-40B4-BE49-F238E27FC236}">
                <a16:creationId xmlns:a16="http://schemas.microsoft.com/office/drawing/2014/main" id="{324A9DC6-8308-5C01-1EF4-83A7E7857DFA}"/>
              </a:ext>
            </a:extLst>
          </p:cNvPr>
          <p:cNvSpPr/>
          <p:nvPr/>
        </p:nvSpPr>
        <p:spPr>
          <a:xfrm>
            <a:off x="6179127" y="4738255"/>
            <a:ext cx="655782" cy="1376218"/>
          </a:xfrm>
          <a:prstGeom prst="upArrow">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CA"/>
          </a:p>
        </p:txBody>
      </p:sp>
      <p:pic>
        <p:nvPicPr>
          <p:cNvPr id="6" name="Picture 5">
            <a:extLst>
              <a:ext uri="{FF2B5EF4-FFF2-40B4-BE49-F238E27FC236}">
                <a16:creationId xmlns:a16="http://schemas.microsoft.com/office/drawing/2014/main" id="{A87A45DD-8466-6512-0530-5DB533AEB303}"/>
              </a:ext>
            </a:extLst>
          </p:cNvPr>
          <p:cNvPicPr>
            <a:picLocks noChangeAspect="1"/>
          </p:cNvPicPr>
          <p:nvPr/>
        </p:nvPicPr>
        <p:blipFill>
          <a:blip r:embed="rId3"/>
          <a:stretch>
            <a:fillRect/>
          </a:stretch>
        </p:blipFill>
        <p:spPr>
          <a:xfrm>
            <a:off x="2162175" y="128587"/>
            <a:ext cx="7867650" cy="6600825"/>
          </a:xfrm>
          <a:prstGeom prst="rect">
            <a:avLst/>
          </a:prstGeom>
        </p:spPr>
      </p:pic>
      <p:cxnSp>
        <p:nvCxnSpPr>
          <p:cNvPr id="8" name="Connector: Elbow 7">
            <a:extLst>
              <a:ext uri="{FF2B5EF4-FFF2-40B4-BE49-F238E27FC236}">
                <a16:creationId xmlns:a16="http://schemas.microsoft.com/office/drawing/2014/main" id="{13127D5F-2E20-269A-7F72-F7B4C38BA99B}"/>
              </a:ext>
            </a:extLst>
          </p:cNvPr>
          <p:cNvCxnSpPr/>
          <p:nvPr/>
        </p:nvCxnSpPr>
        <p:spPr>
          <a:xfrm>
            <a:off x="1442906" y="2793534"/>
            <a:ext cx="869925" cy="209725"/>
          </a:xfrm>
          <a:prstGeom prst="bentConnector3">
            <a:avLst/>
          </a:prstGeom>
          <a:ln>
            <a:tailEnd type="triangle"/>
          </a:ln>
        </p:spPr>
        <p:style>
          <a:lnRef idx="2">
            <a:schemeClr val="accent5"/>
          </a:lnRef>
          <a:fillRef idx="0">
            <a:schemeClr val="accent5"/>
          </a:fillRef>
          <a:effectRef idx="1">
            <a:schemeClr val="accent5"/>
          </a:effectRef>
          <a:fontRef idx="minor">
            <a:schemeClr val="tx1"/>
          </a:fontRef>
        </p:style>
      </p:cxnSp>
      <p:sp>
        <p:nvSpPr>
          <p:cNvPr id="9" name="Arrow: Left 8">
            <a:extLst>
              <a:ext uri="{FF2B5EF4-FFF2-40B4-BE49-F238E27FC236}">
                <a16:creationId xmlns:a16="http://schemas.microsoft.com/office/drawing/2014/main" id="{EB38C190-EFA0-C63D-3E46-3C8FBC226992}"/>
              </a:ext>
            </a:extLst>
          </p:cNvPr>
          <p:cNvSpPr/>
          <p:nvPr/>
        </p:nvSpPr>
        <p:spPr>
          <a:xfrm>
            <a:off x="9202723" y="1384183"/>
            <a:ext cx="553673" cy="268448"/>
          </a:xfrm>
          <a:prstGeom prst="left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CA"/>
          </a:p>
        </p:txBody>
      </p:sp>
      <p:pic>
        <p:nvPicPr>
          <p:cNvPr id="11" name="Picture 10">
            <a:extLst>
              <a:ext uri="{FF2B5EF4-FFF2-40B4-BE49-F238E27FC236}">
                <a16:creationId xmlns:a16="http://schemas.microsoft.com/office/drawing/2014/main" id="{97501181-27A7-9286-A8D6-A0975185B773}"/>
              </a:ext>
            </a:extLst>
          </p:cNvPr>
          <p:cNvPicPr>
            <a:picLocks noChangeAspect="1"/>
          </p:cNvPicPr>
          <p:nvPr/>
        </p:nvPicPr>
        <p:blipFill>
          <a:blip r:embed="rId4"/>
          <a:stretch>
            <a:fillRect/>
          </a:stretch>
        </p:blipFill>
        <p:spPr>
          <a:xfrm>
            <a:off x="3513423" y="0"/>
            <a:ext cx="5165153" cy="6858000"/>
          </a:xfrm>
          <a:prstGeom prst="rect">
            <a:avLst/>
          </a:prstGeom>
        </p:spPr>
      </p:pic>
      <p:sp>
        <p:nvSpPr>
          <p:cNvPr id="12" name="Arrow: Up 11">
            <a:extLst>
              <a:ext uri="{FF2B5EF4-FFF2-40B4-BE49-F238E27FC236}">
                <a16:creationId xmlns:a16="http://schemas.microsoft.com/office/drawing/2014/main" id="{79AEA6F9-8EA4-7DCA-65D3-1CB56CB8E31A}"/>
              </a:ext>
            </a:extLst>
          </p:cNvPr>
          <p:cNvSpPr/>
          <p:nvPr/>
        </p:nvSpPr>
        <p:spPr>
          <a:xfrm>
            <a:off x="5595457" y="4093828"/>
            <a:ext cx="914400" cy="931178"/>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CA"/>
          </a:p>
        </p:txBody>
      </p:sp>
      <p:pic>
        <p:nvPicPr>
          <p:cNvPr id="14" name="Picture 13">
            <a:extLst>
              <a:ext uri="{FF2B5EF4-FFF2-40B4-BE49-F238E27FC236}">
                <a16:creationId xmlns:a16="http://schemas.microsoft.com/office/drawing/2014/main" id="{C7FF77EB-F0ED-C568-545F-1FEDF70D5A0C}"/>
              </a:ext>
            </a:extLst>
          </p:cNvPr>
          <p:cNvPicPr>
            <a:picLocks noChangeAspect="1"/>
          </p:cNvPicPr>
          <p:nvPr/>
        </p:nvPicPr>
        <p:blipFill>
          <a:blip r:embed="rId5"/>
          <a:stretch>
            <a:fillRect/>
          </a:stretch>
        </p:blipFill>
        <p:spPr>
          <a:xfrm>
            <a:off x="1157287" y="509587"/>
            <a:ext cx="9877425" cy="5838825"/>
          </a:xfrm>
          <a:prstGeom prst="rect">
            <a:avLst/>
          </a:prstGeom>
        </p:spPr>
      </p:pic>
      <p:sp>
        <p:nvSpPr>
          <p:cNvPr id="15" name="Arrow: Up 14">
            <a:extLst>
              <a:ext uri="{FF2B5EF4-FFF2-40B4-BE49-F238E27FC236}">
                <a16:creationId xmlns:a16="http://schemas.microsoft.com/office/drawing/2014/main" id="{1DD2BAB3-E47C-BC3E-47B6-74CBBC72D75A}"/>
              </a:ext>
            </a:extLst>
          </p:cNvPr>
          <p:cNvSpPr/>
          <p:nvPr/>
        </p:nvSpPr>
        <p:spPr>
          <a:xfrm>
            <a:off x="5310231" y="3665989"/>
            <a:ext cx="1082180" cy="1778466"/>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CA"/>
          </a:p>
        </p:txBody>
      </p:sp>
      <p:pic>
        <p:nvPicPr>
          <p:cNvPr id="17" name="Picture 16">
            <a:extLst>
              <a:ext uri="{FF2B5EF4-FFF2-40B4-BE49-F238E27FC236}">
                <a16:creationId xmlns:a16="http://schemas.microsoft.com/office/drawing/2014/main" id="{4F724633-E320-B75D-0E83-731AC380163A}"/>
              </a:ext>
            </a:extLst>
          </p:cNvPr>
          <p:cNvPicPr>
            <a:picLocks noChangeAspect="1"/>
          </p:cNvPicPr>
          <p:nvPr/>
        </p:nvPicPr>
        <p:blipFill>
          <a:blip r:embed="rId6"/>
          <a:stretch>
            <a:fillRect/>
          </a:stretch>
        </p:blipFill>
        <p:spPr>
          <a:xfrm>
            <a:off x="2404308" y="0"/>
            <a:ext cx="7383383" cy="6858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30127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64CA1-8F1F-4685-BED7-92945EC6069B}"/>
              </a:ext>
            </a:extLst>
          </p:cNvPr>
          <p:cNvSpPr>
            <a:spLocks noGrp="1"/>
          </p:cNvSpPr>
          <p:nvPr>
            <p:ph type="title"/>
          </p:nvPr>
        </p:nvSpPr>
        <p:spPr>
          <a:xfrm>
            <a:off x="838200" y="365125"/>
            <a:ext cx="5393361" cy="1325563"/>
          </a:xfrm>
        </p:spPr>
        <p:txBody>
          <a:bodyPr>
            <a:normAutofit/>
          </a:bodyPr>
          <a:lstStyle/>
          <a:p>
            <a:r>
              <a:rPr lang="en-US"/>
              <a:t>Library Services</a:t>
            </a:r>
            <a:endParaRPr lang="en-CA" dirty="0"/>
          </a:p>
        </p:txBody>
      </p:sp>
      <p:sp>
        <p:nvSpPr>
          <p:cNvPr id="3" name="Content Placeholder 2">
            <a:extLst>
              <a:ext uri="{FF2B5EF4-FFF2-40B4-BE49-F238E27FC236}">
                <a16:creationId xmlns:a16="http://schemas.microsoft.com/office/drawing/2014/main" id="{C1460C17-62EE-4F12-A5C5-2D0CF70B180A}"/>
              </a:ext>
            </a:extLst>
          </p:cNvPr>
          <p:cNvSpPr>
            <a:spLocks noGrp="1"/>
          </p:cNvSpPr>
          <p:nvPr>
            <p:ph idx="1"/>
          </p:nvPr>
        </p:nvSpPr>
        <p:spPr>
          <a:xfrm>
            <a:off x="838200" y="1825625"/>
            <a:ext cx="5393361" cy="4351338"/>
          </a:xfrm>
        </p:spPr>
        <p:txBody>
          <a:bodyPr>
            <a:normAutofit/>
          </a:bodyPr>
          <a:lstStyle/>
          <a:p>
            <a:pPr marL="0" indent="0">
              <a:buNone/>
              <a:defRPr/>
            </a:pPr>
            <a:r>
              <a:rPr lang="en-US" sz="1500" b="1" dirty="0"/>
              <a:t>Your student card is your library card.  </a:t>
            </a:r>
          </a:p>
          <a:p>
            <a:pPr marL="0" indent="0">
              <a:buNone/>
              <a:defRPr/>
            </a:pPr>
            <a:r>
              <a:rPr lang="en-US" sz="1500" dirty="0"/>
              <a:t>You need it to:</a:t>
            </a:r>
          </a:p>
          <a:p>
            <a:pPr>
              <a:defRPr/>
            </a:pPr>
            <a:r>
              <a:rPr lang="en-US" sz="1500" dirty="0"/>
              <a:t> borrow books (</a:t>
            </a:r>
            <a:r>
              <a:rPr lang="en-US" sz="1500" dirty="0">
                <a:hlinkClick r:id="rId2"/>
              </a:rPr>
              <a:t>up to 100 a time</a:t>
            </a:r>
            <a:r>
              <a:rPr lang="en-US" sz="1500" dirty="0"/>
              <a:t>)</a:t>
            </a:r>
          </a:p>
          <a:p>
            <a:pPr>
              <a:defRPr/>
            </a:pPr>
            <a:r>
              <a:rPr lang="en-US" sz="1500" dirty="0"/>
              <a:t>borrow a laptop and </a:t>
            </a:r>
            <a:r>
              <a:rPr lang="en-US" sz="1500" dirty="0">
                <a:hlinkClick r:id="rId3"/>
              </a:rPr>
              <a:t>other technology  </a:t>
            </a:r>
            <a:endParaRPr lang="en-US" sz="1500" dirty="0"/>
          </a:p>
          <a:p>
            <a:pPr>
              <a:defRPr/>
            </a:pPr>
            <a:r>
              <a:rPr lang="en-US" sz="1500" dirty="0"/>
              <a:t>print on campus (</a:t>
            </a:r>
            <a:r>
              <a:rPr lang="en-US" sz="1500" dirty="0">
                <a:hlinkClick r:id="rId4"/>
              </a:rPr>
              <a:t>add money to your </a:t>
            </a:r>
            <a:r>
              <a:rPr lang="en-US" sz="1500" dirty="0" err="1">
                <a:hlinkClick r:id="rId4"/>
              </a:rPr>
              <a:t>Dprint</a:t>
            </a:r>
            <a:r>
              <a:rPr lang="en-US" sz="1500" dirty="0">
                <a:hlinkClick r:id="rId4"/>
              </a:rPr>
              <a:t> account</a:t>
            </a:r>
            <a:r>
              <a:rPr lang="en-US" sz="1500" dirty="0"/>
              <a:t>)</a:t>
            </a:r>
          </a:p>
          <a:p>
            <a:pPr>
              <a:defRPr/>
            </a:pPr>
            <a:r>
              <a:rPr lang="en-US" sz="1500" dirty="0"/>
              <a:t>access the library overnight during 24/7 hours.</a:t>
            </a:r>
          </a:p>
          <a:p>
            <a:pPr marL="45720" indent="0">
              <a:buNone/>
              <a:defRPr/>
            </a:pPr>
            <a:endParaRPr lang="en-US" sz="1500" dirty="0"/>
          </a:p>
          <a:p>
            <a:pPr marL="0" indent="0">
              <a:buNone/>
              <a:defRPr/>
            </a:pPr>
            <a:r>
              <a:rPr lang="en-US" sz="1500" dirty="0"/>
              <a:t> Webster library has </a:t>
            </a:r>
            <a:r>
              <a:rPr lang="en-US" sz="1500" dirty="0">
                <a:hlinkClick r:id="rId5"/>
              </a:rPr>
              <a:t>5 book scanners </a:t>
            </a:r>
            <a:r>
              <a:rPr lang="en-US" sz="1500" dirty="0"/>
              <a:t> (And Vanier has 2!) that can be used for free to scan chapters from our print books and email them to yourself as a PDF.</a:t>
            </a:r>
          </a:p>
          <a:p>
            <a:pPr marL="0" indent="0">
              <a:buNone/>
              <a:defRPr/>
            </a:pPr>
            <a:endParaRPr lang="en-US" sz="1500" dirty="0"/>
          </a:p>
          <a:p>
            <a:pPr marL="0" indent="0">
              <a:buNone/>
              <a:defRPr/>
            </a:pPr>
            <a:r>
              <a:rPr lang="en-US" sz="1500" dirty="0"/>
              <a:t>To use Library databases, access online articles and </a:t>
            </a:r>
            <a:r>
              <a:rPr lang="en-US" sz="1500" dirty="0" err="1"/>
              <a:t>ebooks</a:t>
            </a:r>
            <a:r>
              <a:rPr lang="en-US" sz="1500" dirty="0"/>
              <a:t> when you are </a:t>
            </a:r>
            <a:r>
              <a:rPr lang="en-US" sz="1500" b="1" dirty="0"/>
              <a:t>off campus</a:t>
            </a:r>
            <a:r>
              <a:rPr lang="en-US" sz="1500" dirty="0"/>
              <a:t>, login with your </a:t>
            </a:r>
            <a:r>
              <a:rPr lang="en-US" sz="1500" dirty="0" err="1"/>
              <a:t>MyConcordia</a:t>
            </a:r>
            <a:r>
              <a:rPr lang="en-US" sz="1500" dirty="0"/>
              <a:t> </a:t>
            </a:r>
            <a:r>
              <a:rPr lang="en-US" sz="1500" dirty="0" err="1"/>
              <a:t>Netname</a:t>
            </a:r>
            <a:r>
              <a:rPr lang="en-US" sz="1500" dirty="0"/>
              <a:t> and password.</a:t>
            </a:r>
            <a:endParaRPr lang="en-CA" sz="1500" dirty="0"/>
          </a:p>
          <a:p>
            <a:endParaRPr lang="en-CA" sz="1500" dirty="0"/>
          </a:p>
        </p:txBody>
      </p:sp>
      <p:pic>
        <p:nvPicPr>
          <p:cNvPr id="5" name="Picture 4" descr="Books stacked on a table">
            <a:extLst>
              <a:ext uri="{FF2B5EF4-FFF2-40B4-BE49-F238E27FC236}">
                <a16:creationId xmlns:a16="http://schemas.microsoft.com/office/drawing/2014/main" id="{1D5678AA-E662-BC9E-BDB7-F17B10A910EE}"/>
              </a:ext>
            </a:extLst>
          </p:cNvPr>
          <p:cNvPicPr>
            <a:picLocks noChangeAspect="1"/>
          </p:cNvPicPr>
          <p:nvPr/>
        </p:nvPicPr>
        <p:blipFill rotWithShape="1">
          <a:blip r:embed="rId6"/>
          <a:srcRect l="17375" r="15873" b="-2"/>
          <a:stretch/>
        </p:blipFill>
        <p:spPr>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Tree>
    <p:extLst>
      <p:ext uri="{BB962C8B-B14F-4D97-AF65-F5344CB8AC3E}">
        <p14:creationId xmlns:p14="http://schemas.microsoft.com/office/powerpoint/2010/main" val="12668339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E92D9F0-2885-41D7-BA78-FA4AB2E9F16C}"/>
              </a:ext>
            </a:extLst>
          </p:cNvPr>
          <p:cNvPicPr>
            <a:picLocks noChangeAspect="1"/>
          </p:cNvPicPr>
          <p:nvPr/>
        </p:nvPicPr>
        <p:blipFill>
          <a:blip r:embed="rId2"/>
          <a:stretch>
            <a:fillRect/>
          </a:stretch>
        </p:blipFill>
        <p:spPr>
          <a:xfrm>
            <a:off x="566736" y="471837"/>
            <a:ext cx="11058525" cy="4924425"/>
          </a:xfrm>
          <a:prstGeom prst="rect">
            <a:avLst/>
          </a:prstGeom>
        </p:spPr>
      </p:pic>
      <p:sp>
        <p:nvSpPr>
          <p:cNvPr id="2" name="TextBox 1">
            <a:extLst>
              <a:ext uri="{FF2B5EF4-FFF2-40B4-BE49-F238E27FC236}">
                <a16:creationId xmlns:a16="http://schemas.microsoft.com/office/drawing/2014/main" id="{42E63E4C-FAB6-9388-1C9B-84D44A414FDD}"/>
              </a:ext>
            </a:extLst>
          </p:cNvPr>
          <p:cNvSpPr txBox="1"/>
          <p:nvPr/>
        </p:nvSpPr>
        <p:spPr>
          <a:xfrm>
            <a:off x="1251355" y="5616722"/>
            <a:ext cx="9689285" cy="769441"/>
          </a:xfrm>
          <a:prstGeom prst="rect">
            <a:avLst/>
          </a:prstGeom>
          <a:noFill/>
        </p:spPr>
        <p:txBody>
          <a:bodyPr wrap="square" rtlCol="0">
            <a:spAutoFit/>
          </a:bodyPr>
          <a:lstStyle/>
          <a:p>
            <a:pPr algn="ctr"/>
            <a:r>
              <a:rPr lang="en-US" sz="4400" dirty="0">
                <a:hlinkClick r:id="rId3"/>
              </a:rPr>
              <a:t>michelle.lake@concordia.ca</a:t>
            </a:r>
            <a:r>
              <a:rPr lang="en-US" sz="4400" dirty="0"/>
              <a:t> </a:t>
            </a:r>
            <a:endParaRPr lang="en-CA" sz="4400" dirty="0"/>
          </a:p>
        </p:txBody>
      </p:sp>
    </p:spTree>
    <p:extLst>
      <p:ext uri="{BB962C8B-B14F-4D97-AF65-F5344CB8AC3E}">
        <p14:creationId xmlns:p14="http://schemas.microsoft.com/office/powerpoint/2010/main" val="13177272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A976731-1BE9-4F97-901A-0EDFE7908E82}"/>
              </a:ext>
            </a:extLst>
          </p:cNvPr>
          <p:cNvSpPr>
            <a:spLocks noGrp="1"/>
          </p:cNvSpPr>
          <p:nvPr>
            <p:ph type="title"/>
          </p:nvPr>
        </p:nvSpPr>
        <p:spPr>
          <a:xfrm>
            <a:off x="7464614" y="1783959"/>
            <a:ext cx="4087306" cy="2889114"/>
          </a:xfrm>
        </p:spPr>
        <p:txBody>
          <a:bodyPr vert="horz" lIns="91440" tIns="45720" rIns="91440" bIns="45720" rtlCol="0" anchor="b">
            <a:normAutofit/>
          </a:bodyPr>
          <a:lstStyle/>
          <a:p>
            <a:r>
              <a:rPr lang="en-US" sz="5400"/>
              <a:t>Questions?</a:t>
            </a:r>
          </a:p>
        </p:txBody>
      </p:sp>
      <p:pic>
        <p:nvPicPr>
          <p:cNvPr id="8" name="Picture 7" descr="Yellow question mark">
            <a:extLst>
              <a:ext uri="{FF2B5EF4-FFF2-40B4-BE49-F238E27FC236}">
                <a16:creationId xmlns:a16="http://schemas.microsoft.com/office/drawing/2014/main" id="{341F6A1F-BA87-A7C3-2E95-34BD6ADA8DBA}"/>
              </a:ext>
            </a:extLst>
          </p:cNvPr>
          <p:cNvPicPr>
            <a:picLocks noChangeAspect="1"/>
          </p:cNvPicPr>
          <p:nvPr/>
        </p:nvPicPr>
        <p:blipFill rotWithShape="1">
          <a:blip r:embed="rId2"/>
          <a:srcRect l="36729" r="1780"/>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36682162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bstract blurred public library with bookshelves">
            <a:extLst>
              <a:ext uri="{FF2B5EF4-FFF2-40B4-BE49-F238E27FC236}">
                <a16:creationId xmlns:a16="http://schemas.microsoft.com/office/drawing/2014/main" id="{00656E40-C68A-DDC5-5F5E-F58DF2B5B8F3}"/>
              </a:ext>
            </a:extLst>
          </p:cNvPr>
          <p:cNvPicPr>
            <a:picLocks noChangeAspect="1"/>
          </p:cNvPicPr>
          <p:nvPr/>
        </p:nvPicPr>
        <p:blipFill rotWithShape="1">
          <a:blip r:embed="rId2"/>
          <a:srcRect l="16709" r="17437" b="4946"/>
          <a:stretch/>
        </p:blipFill>
        <p:spPr>
          <a:xfrm>
            <a:off x="20" y="1302606"/>
            <a:ext cx="4413566" cy="4252313"/>
          </a:xfrm>
          <a:custGeom>
            <a:avLst/>
            <a:gdLst/>
            <a:ahLst/>
            <a:cxnLst/>
            <a:rect l="l" t="t" r="r" b="b"/>
            <a:pathLst>
              <a:path w="4413586" h="4252313">
                <a:moveTo>
                  <a:pt x="0" y="0"/>
                </a:moveTo>
                <a:lnTo>
                  <a:pt x="2062856" y="0"/>
                </a:lnTo>
                <a:lnTo>
                  <a:pt x="2063084" y="493"/>
                </a:lnTo>
                <a:lnTo>
                  <a:pt x="2450944" y="493"/>
                </a:lnTo>
                <a:lnTo>
                  <a:pt x="4413586" y="4252313"/>
                </a:lnTo>
                <a:lnTo>
                  <a:pt x="388087" y="4252313"/>
                </a:lnTo>
                <a:lnTo>
                  <a:pt x="388087" y="4251820"/>
                </a:lnTo>
                <a:lnTo>
                  <a:pt x="0" y="4251820"/>
                </a:lnTo>
                <a:close/>
              </a:path>
            </a:pathLst>
          </a:custGeom>
        </p:spPr>
      </p:pic>
      <p:sp>
        <p:nvSpPr>
          <p:cNvPr id="2" name="Title 1">
            <a:extLst>
              <a:ext uri="{FF2B5EF4-FFF2-40B4-BE49-F238E27FC236}">
                <a16:creationId xmlns:a16="http://schemas.microsoft.com/office/drawing/2014/main" id="{72B80E8B-9E54-4BE8-B117-45565977790F}"/>
              </a:ext>
            </a:extLst>
          </p:cNvPr>
          <p:cNvSpPr>
            <a:spLocks noGrp="1"/>
          </p:cNvSpPr>
          <p:nvPr>
            <p:ph type="title"/>
          </p:nvPr>
        </p:nvSpPr>
        <p:spPr>
          <a:xfrm>
            <a:off x="4978589" y="1828800"/>
            <a:ext cx="6378259" cy="2027941"/>
          </a:xfrm>
        </p:spPr>
        <p:txBody>
          <a:bodyPr vert="horz" lIns="91440" tIns="45720" rIns="91440" bIns="45720" rtlCol="0" anchor="b">
            <a:normAutofit fontScale="90000"/>
          </a:bodyPr>
          <a:lstStyle/>
          <a:p>
            <a:r>
              <a:rPr lang="en-US" sz="4700" dirty="0"/>
              <a:t>How can I find out if the library has access to an item I’m looking for?</a:t>
            </a:r>
          </a:p>
        </p:txBody>
      </p:sp>
    </p:spTree>
    <p:extLst>
      <p:ext uri="{BB962C8B-B14F-4D97-AF65-F5344CB8AC3E}">
        <p14:creationId xmlns:p14="http://schemas.microsoft.com/office/powerpoint/2010/main" val="26591222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6FAE9-075A-65CB-7ABE-132F26E5804A}"/>
              </a:ext>
            </a:extLst>
          </p:cNvPr>
          <p:cNvSpPr>
            <a:spLocks noGrp="1"/>
          </p:cNvSpPr>
          <p:nvPr>
            <p:ph type="title"/>
          </p:nvPr>
        </p:nvSpPr>
        <p:spPr/>
        <p:txBody>
          <a:bodyPr>
            <a:noAutofit/>
          </a:bodyPr>
          <a:lstStyle/>
          <a:p>
            <a:br>
              <a:rPr lang="en-CA" sz="3200" b="0" i="0" u="none" strike="noStrike" baseline="0" dirty="0">
                <a:solidFill>
                  <a:srgbClr val="000000"/>
                </a:solidFill>
                <a:latin typeface="Calibri" panose="020F0502020204030204" pitchFamily="34" charset="0"/>
              </a:rPr>
            </a:br>
            <a:r>
              <a:rPr lang="en-CA" sz="3200" b="0" i="0" u="none" strike="noStrike" baseline="0" dirty="0">
                <a:solidFill>
                  <a:srgbClr val="000000"/>
                </a:solidFill>
                <a:latin typeface="Calibri" panose="020F0502020204030204" pitchFamily="34" charset="0"/>
              </a:rPr>
              <a:t>Teets, Jessica C. "Let Many Civil Societies Bloom: The Rise of Consultative Authoritarianism in China." </a:t>
            </a:r>
            <a:r>
              <a:rPr lang="en-CA" sz="3200" b="0" i="1" u="none" strike="noStrike" baseline="0" dirty="0">
                <a:solidFill>
                  <a:srgbClr val="000000"/>
                </a:solidFill>
                <a:latin typeface="Calibri" panose="020F0502020204030204" pitchFamily="34" charset="0"/>
              </a:rPr>
              <a:t>The China Quarterly</a:t>
            </a:r>
            <a:r>
              <a:rPr lang="en-CA" sz="3200" b="0" i="0" u="none" strike="noStrike" baseline="0" dirty="0">
                <a:solidFill>
                  <a:srgbClr val="000000"/>
                </a:solidFill>
                <a:latin typeface="Calibri" panose="020F0502020204030204" pitchFamily="34" charset="0"/>
              </a:rPr>
              <a:t>, no. 213 (2013): 19-38. </a:t>
            </a:r>
            <a:br>
              <a:rPr lang="en-CA" sz="3200" b="0" i="0" u="none" strike="noStrike" baseline="0" dirty="0">
                <a:solidFill>
                  <a:srgbClr val="000000"/>
                </a:solidFill>
                <a:latin typeface="Calibri" panose="020F0502020204030204" pitchFamily="34" charset="0"/>
              </a:rPr>
            </a:br>
            <a:endParaRPr lang="en-CA" sz="3200" dirty="0"/>
          </a:p>
        </p:txBody>
      </p:sp>
      <p:pic>
        <p:nvPicPr>
          <p:cNvPr id="5" name="Content Placeholder 4">
            <a:extLst>
              <a:ext uri="{FF2B5EF4-FFF2-40B4-BE49-F238E27FC236}">
                <a16:creationId xmlns:a16="http://schemas.microsoft.com/office/drawing/2014/main" id="{0FDC5BEF-C5E8-36A8-ED6E-D1824DB2E211}"/>
              </a:ext>
            </a:extLst>
          </p:cNvPr>
          <p:cNvPicPr>
            <a:picLocks noGrp="1" noChangeAspect="1"/>
          </p:cNvPicPr>
          <p:nvPr>
            <p:ph idx="1"/>
          </p:nvPr>
        </p:nvPicPr>
        <p:blipFill>
          <a:blip r:embed="rId2"/>
          <a:stretch>
            <a:fillRect/>
          </a:stretch>
        </p:blipFill>
        <p:spPr>
          <a:xfrm>
            <a:off x="838200" y="2535948"/>
            <a:ext cx="10515600" cy="2930691"/>
          </a:xfrm>
        </p:spPr>
      </p:pic>
    </p:spTree>
    <p:extLst>
      <p:ext uri="{BB962C8B-B14F-4D97-AF65-F5344CB8AC3E}">
        <p14:creationId xmlns:p14="http://schemas.microsoft.com/office/powerpoint/2010/main" val="21641373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8F230B1-D970-0F2E-4C78-4D5A04A9E376}"/>
              </a:ext>
            </a:extLst>
          </p:cNvPr>
          <p:cNvPicPr>
            <a:picLocks noChangeAspect="1"/>
          </p:cNvPicPr>
          <p:nvPr/>
        </p:nvPicPr>
        <p:blipFill>
          <a:blip r:embed="rId2"/>
          <a:stretch>
            <a:fillRect/>
          </a:stretch>
        </p:blipFill>
        <p:spPr>
          <a:xfrm>
            <a:off x="0" y="1043221"/>
            <a:ext cx="12192000" cy="4771558"/>
          </a:xfrm>
          <a:prstGeom prst="rect">
            <a:avLst/>
          </a:prstGeom>
        </p:spPr>
      </p:pic>
      <p:sp>
        <p:nvSpPr>
          <p:cNvPr id="6" name="Arrow: Up 5">
            <a:extLst>
              <a:ext uri="{FF2B5EF4-FFF2-40B4-BE49-F238E27FC236}">
                <a16:creationId xmlns:a16="http://schemas.microsoft.com/office/drawing/2014/main" id="{206FD14E-F959-4441-2D2A-5D166795362F}"/>
              </a:ext>
            </a:extLst>
          </p:cNvPr>
          <p:cNvSpPr/>
          <p:nvPr/>
        </p:nvSpPr>
        <p:spPr>
          <a:xfrm>
            <a:off x="873760" y="4947920"/>
            <a:ext cx="1188720" cy="1696720"/>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8" name="Picture 7">
            <a:extLst>
              <a:ext uri="{FF2B5EF4-FFF2-40B4-BE49-F238E27FC236}">
                <a16:creationId xmlns:a16="http://schemas.microsoft.com/office/drawing/2014/main" id="{B14EA989-49BA-6323-4FF0-EC96AAA5FBFB}"/>
              </a:ext>
            </a:extLst>
          </p:cNvPr>
          <p:cNvPicPr>
            <a:picLocks noChangeAspect="1"/>
          </p:cNvPicPr>
          <p:nvPr/>
        </p:nvPicPr>
        <p:blipFill>
          <a:blip r:embed="rId3"/>
          <a:stretch>
            <a:fillRect/>
          </a:stretch>
        </p:blipFill>
        <p:spPr>
          <a:xfrm>
            <a:off x="887627" y="0"/>
            <a:ext cx="10416746" cy="6858000"/>
          </a:xfrm>
          <a:prstGeom prst="rect">
            <a:avLst/>
          </a:prstGeom>
        </p:spPr>
      </p:pic>
      <p:sp>
        <p:nvSpPr>
          <p:cNvPr id="9" name="Arrow: Up 8">
            <a:extLst>
              <a:ext uri="{FF2B5EF4-FFF2-40B4-BE49-F238E27FC236}">
                <a16:creationId xmlns:a16="http://schemas.microsoft.com/office/drawing/2014/main" id="{06597D16-F8A7-DB38-11CA-1EF7EC619EDB}"/>
              </a:ext>
            </a:extLst>
          </p:cNvPr>
          <p:cNvSpPr/>
          <p:nvPr/>
        </p:nvSpPr>
        <p:spPr>
          <a:xfrm>
            <a:off x="1543050" y="1043221"/>
            <a:ext cx="519430" cy="614129"/>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1" name="Picture 10">
            <a:extLst>
              <a:ext uri="{FF2B5EF4-FFF2-40B4-BE49-F238E27FC236}">
                <a16:creationId xmlns:a16="http://schemas.microsoft.com/office/drawing/2014/main" id="{44CEEDC4-8B2F-C9E5-8E81-252806AF9480}"/>
              </a:ext>
            </a:extLst>
          </p:cNvPr>
          <p:cNvPicPr>
            <a:picLocks noChangeAspect="1"/>
          </p:cNvPicPr>
          <p:nvPr/>
        </p:nvPicPr>
        <p:blipFill>
          <a:blip r:embed="rId4"/>
          <a:stretch>
            <a:fillRect/>
          </a:stretch>
        </p:blipFill>
        <p:spPr>
          <a:xfrm>
            <a:off x="1802765" y="0"/>
            <a:ext cx="8424739" cy="6858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20748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95BC0-4AD5-7990-F5DB-892A6B6F2AE9}"/>
              </a:ext>
            </a:extLst>
          </p:cNvPr>
          <p:cNvSpPr>
            <a:spLocks noGrp="1"/>
          </p:cNvSpPr>
          <p:nvPr>
            <p:ph type="title"/>
          </p:nvPr>
        </p:nvSpPr>
        <p:spPr/>
        <p:txBody>
          <a:bodyPr>
            <a:noAutofit/>
          </a:bodyPr>
          <a:lstStyle/>
          <a:p>
            <a:br>
              <a:rPr lang="en-CA" sz="2800" b="0" i="0" u="none" strike="noStrike" baseline="0" dirty="0">
                <a:solidFill>
                  <a:srgbClr val="000000"/>
                </a:solidFill>
                <a:latin typeface="Calibri" panose="020F0502020204030204" pitchFamily="34" charset="0"/>
              </a:rPr>
            </a:br>
            <a:r>
              <a:rPr lang="en-CA" sz="2800" b="0" i="0" u="none" strike="noStrike" baseline="0" dirty="0">
                <a:solidFill>
                  <a:srgbClr val="000000"/>
                </a:solidFill>
                <a:latin typeface="Calibri" panose="020F0502020204030204" pitchFamily="34" charset="0"/>
              </a:rPr>
              <a:t>Chappell, Louise. 2010. “Interacting with the State: Feminist Strategies and Political Opportunities.” In </a:t>
            </a:r>
            <a:r>
              <a:rPr lang="en-CA" sz="2800" b="0" i="1" u="none" strike="noStrike" baseline="0" dirty="0">
                <a:solidFill>
                  <a:srgbClr val="000000"/>
                </a:solidFill>
                <a:latin typeface="Calibri" panose="020F0502020204030204" pitchFamily="34" charset="0"/>
              </a:rPr>
              <a:t>Women, Gender, and Politics: A Reader</a:t>
            </a:r>
            <a:r>
              <a:rPr lang="en-CA" sz="2800" b="0" i="0" u="none" strike="noStrike" baseline="0" dirty="0">
                <a:solidFill>
                  <a:srgbClr val="000000"/>
                </a:solidFill>
                <a:latin typeface="Calibri" panose="020F0502020204030204" pitchFamily="34" charset="0"/>
              </a:rPr>
              <a:t>, edited by Mona Lena </a:t>
            </a:r>
            <a:r>
              <a:rPr lang="en-CA" sz="2800" b="0" i="0" u="none" strike="noStrike" baseline="0" dirty="0" err="1">
                <a:solidFill>
                  <a:srgbClr val="000000"/>
                </a:solidFill>
                <a:latin typeface="Calibri" panose="020F0502020204030204" pitchFamily="34" charset="0"/>
              </a:rPr>
              <a:t>Krook</a:t>
            </a:r>
            <a:r>
              <a:rPr lang="en-CA" sz="2800" b="0" i="0" u="none" strike="noStrike" baseline="0" dirty="0">
                <a:solidFill>
                  <a:srgbClr val="000000"/>
                </a:solidFill>
                <a:latin typeface="Calibri" panose="020F0502020204030204" pitchFamily="34" charset="0"/>
              </a:rPr>
              <a:t> and Sarah Childs. New York: Oxford University Press, 313-318. </a:t>
            </a:r>
            <a:br>
              <a:rPr lang="en-CA" sz="2800" b="0" i="0" u="none" strike="noStrike" baseline="0" dirty="0">
                <a:solidFill>
                  <a:srgbClr val="000000"/>
                </a:solidFill>
                <a:latin typeface="Calibri" panose="020F0502020204030204" pitchFamily="34" charset="0"/>
              </a:rPr>
            </a:br>
            <a:endParaRPr lang="en-CA" sz="2800" dirty="0"/>
          </a:p>
        </p:txBody>
      </p:sp>
      <p:pic>
        <p:nvPicPr>
          <p:cNvPr id="5" name="Content Placeholder 4">
            <a:extLst>
              <a:ext uri="{FF2B5EF4-FFF2-40B4-BE49-F238E27FC236}">
                <a16:creationId xmlns:a16="http://schemas.microsoft.com/office/drawing/2014/main" id="{A13194CE-9AD2-4882-E5C8-2EE9593DBE1E}"/>
              </a:ext>
            </a:extLst>
          </p:cNvPr>
          <p:cNvPicPr>
            <a:picLocks noGrp="1" noChangeAspect="1"/>
          </p:cNvPicPr>
          <p:nvPr>
            <p:ph idx="1"/>
          </p:nvPr>
        </p:nvPicPr>
        <p:blipFill>
          <a:blip r:embed="rId2"/>
          <a:stretch>
            <a:fillRect/>
          </a:stretch>
        </p:blipFill>
        <p:spPr>
          <a:xfrm>
            <a:off x="838200" y="2463737"/>
            <a:ext cx="10515600" cy="3075114"/>
          </a:xfrm>
        </p:spPr>
      </p:pic>
    </p:spTree>
    <p:extLst>
      <p:ext uri="{BB962C8B-B14F-4D97-AF65-F5344CB8AC3E}">
        <p14:creationId xmlns:p14="http://schemas.microsoft.com/office/powerpoint/2010/main" val="7682342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AA37503-D213-D490-6BD0-529F1C18ECD8}"/>
              </a:ext>
            </a:extLst>
          </p:cNvPr>
          <p:cNvPicPr>
            <a:picLocks noChangeAspect="1"/>
          </p:cNvPicPr>
          <p:nvPr/>
        </p:nvPicPr>
        <p:blipFill>
          <a:blip r:embed="rId2"/>
          <a:stretch>
            <a:fillRect/>
          </a:stretch>
        </p:blipFill>
        <p:spPr>
          <a:xfrm>
            <a:off x="0" y="532439"/>
            <a:ext cx="12192000" cy="4208162"/>
          </a:xfrm>
          <a:prstGeom prst="rect">
            <a:avLst/>
          </a:prstGeom>
        </p:spPr>
      </p:pic>
      <p:sp>
        <p:nvSpPr>
          <p:cNvPr id="8" name="Arrow: Up 7">
            <a:extLst>
              <a:ext uri="{FF2B5EF4-FFF2-40B4-BE49-F238E27FC236}">
                <a16:creationId xmlns:a16="http://schemas.microsoft.com/office/drawing/2014/main" id="{538A3D38-C81A-F3EB-B934-4A0D2A0C0BCB}"/>
              </a:ext>
            </a:extLst>
          </p:cNvPr>
          <p:cNvSpPr/>
          <p:nvPr/>
        </p:nvSpPr>
        <p:spPr>
          <a:xfrm>
            <a:off x="9895840" y="1572260"/>
            <a:ext cx="1148080" cy="1513840"/>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0" name="Picture 9">
            <a:extLst>
              <a:ext uri="{FF2B5EF4-FFF2-40B4-BE49-F238E27FC236}">
                <a16:creationId xmlns:a16="http://schemas.microsoft.com/office/drawing/2014/main" id="{8ACE9EBB-F535-133C-4C70-2F7B2DE92237}"/>
              </a:ext>
            </a:extLst>
          </p:cNvPr>
          <p:cNvPicPr>
            <a:picLocks noChangeAspect="1"/>
          </p:cNvPicPr>
          <p:nvPr/>
        </p:nvPicPr>
        <p:blipFill>
          <a:blip r:embed="rId3"/>
          <a:stretch>
            <a:fillRect/>
          </a:stretch>
        </p:blipFill>
        <p:spPr>
          <a:xfrm>
            <a:off x="228600" y="532439"/>
            <a:ext cx="11734800" cy="4229100"/>
          </a:xfrm>
          <a:prstGeom prst="rect">
            <a:avLst/>
          </a:prstGeom>
        </p:spPr>
      </p:pic>
      <p:sp>
        <p:nvSpPr>
          <p:cNvPr id="11" name="Arrow: Up 10">
            <a:extLst>
              <a:ext uri="{FF2B5EF4-FFF2-40B4-BE49-F238E27FC236}">
                <a16:creationId xmlns:a16="http://schemas.microsoft.com/office/drawing/2014/main" id="{41955215-1E3E-7540-B373-8B9FCD2C96AF}"/>
              </a:ext>
            </a:extLst>
          </p:cNvPr>
          <p:cNvSpPr/>
          <p:nvPr/>
        </p:nvSpPr>
        <p:spPr>
          <a:xfrm>
            <a:off x="1647825" y="2076450"/>
            <a:ext cx="1390650" cy="1352550"/>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3" name="Picture 12">
            <a:extLst>
              <a:ext uri="{FF2B5EF4-FFF2-40B4-BE49-F238E27FC236}">
                <a16:creationId xmlns:a16="http://schemas.microsoft.com/office/drawing/2014/main" id="{D7C07E63-455A-28C6-2674-CAA9B79E94A5}"/>
              </a:ext>
            </a:extLst>
          </p:cNvPr>
          <p:cNvPicPr>
            <a:picLocks noChangeAspect="1"/>
          </p:cNvPicPr>
          <p:nvPr/>
        </p:nvPicPr>
        <p:blipFill>
          <a:blip r:embed="rId4"/>
          <a:stretch>
            <a:fillRect/>
          </a:stretch>
        </p:blipFill>
        <p:spPr>
          <a:xfrm>
            <a:off x="228600" y="589589"/>
            <a:ext cx="10534650" cy="4462744"/>
          </a:xfrm>
          <a:prstGeom prst="rect">
            <a:avLst/>
          </a:prstGeom>
        </p:spPr>
      </p:pic>
      <p:pic>
        <p:nvPicPr>
          <p:cNvPr id="15" name="Picture 14">
            <a:extLst>
              <a:ext uri="{FF2B5EF4-FFF2-40B4-BE49-F238E27FC236}">
                <a16:creationId xmlns:a16="http://schemas.microsoft.com/office/drawing/2014/main" id="{BF8F4AD4-F304-20F1-873C-2809CCC50DB5}"/>
              </a:ext>
            </a:extLst>
          </p:cNvPr>
          <p:cNvPicPr>
            <a:picLocks noChangeAspect="1"/>
          </p:cNvPicPr>
          <p:nvPr/>
        </p:nvPicPr>
        <p:blipFill>
          <a:blip r:embed="rId5"/>
          <a:stretch>
            <a:fillRect/>
          </a:stretch>
        </p:blipFill>
        <p:spPr>
          <a:xfrm>
            <a:off x="1968731" y="0"/>
            <a:ext cx="8254538" cy="6858000"/>
          </a:xfrm>
          <a:prstGeom prst="rect">
            <a:avLst/>
          </a:prstGeom>
          <a:ln>
            <a:noFill/>
          </a:ln>
          <a:effectLst>
            <a:outerShdw blurRad="292100" dist="139700" dir="2700000" algn="tl" rotWithShape="0">
              <a:srgbClr val="333333">
                <a:alpha val="65000"/>
              </a:srgbClr>
            </a:outerShdw>
          </a:effectLst>
        </p:spPr>
      </p:pic>
      <p:sp>
        <p:nvSpPr>
          <p:cNvPr id="20" name="Arrow: Right 19">
            <a:extLst>
              <a:ext uri="{FF2B5EF4-FFF2-40B4-BE49-F238E27FC236}">
                <a16:creationId xmlns:a16="http://schemas.microsoft.com/office/drawing/2014/main" id="{1F698A3D-B6E4-D628-0660-FA0CD3967743}"/>
              </a:ext>
            </a:extLst>
          </p:cNvPr>
          <p:cNvSpPr/>
          <p:nvPr/>
        </p:nvSpPr>
        <p:spPr>
          <a:xfrm>
            <a:off x="6342178" y="5612266"/>
            <a:ext cx="193444" cy="2286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Arrow: Right 20">
            <a:extLst>
              <a:ext uri="{FF2B5EF4-FFF2-40B4-BE49-F238E27FC236}">
                <a16:creationId xmlns:a16="http://schemas.microsoft.com/office/drawing/2014/main" id="{07D92B7D-FDD5-F915-EAB2-AB5E7AD1F3E5}"/>
              </a:ext>
            </a:extLst>
          </p:cNvPr>
          <p:cNvSpPr/>
          <p:nvPr/>
        </p:nvSpPr>
        <p:spPr>
          <a:xfrm>
            <a:off x="2070562" y="5642882"/>
            <a:ext cx="193444" cy="2286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Arrow: Right 22">
            <a:extLst>
              <a:ext uri="{FF2B5EF4-FFF2-40B4-BE49-F238E27FC236}">
                <a16:creationId xmlns:a16="http://schemas.microsoft.com/office/drawing/2014/main" id="{553E4DAE-3D7E-0E99-E039-CD64FB096668}"/>
              </a:ext>
            </a:extLst>
          </p:cNvPr>
          <p:cNvSpPr/>
          <p:nvPr/>
        </p:nvSpPr>
        <p:spPr>
          <a:xfrm>
            <a:off x="2024409" y="6539194"/>
            <a:ext cx="193444" cy="2286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77324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20" grpId="0" animBg="1"/>
      <p:bldP spid="21" grpId="0" animBg="1"/>
      <p:bldP spid="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873</TotalTime>
  <Words>1049</Words>
  <Application>Microsoft Office PowerPoint</Application>
  <PresentationFormat>Widescreen</PresentationFormat>
  <Paragraphs>105</Paragraphs>
  <Slides>41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41</vt:i4>
      </vt:variant>
    </vt:vector>
  </HeadingPairs>
  <TitlesOfParts>
    <vt:vector size="46" baseType="lpstr">
      <vt:lpstr>Aptos</vt:lpstr>
      <vt:lpstr>Aptos Display</vt:lpstr>
      <vt:lpstr>Arial</vt:lpstr>
      <vt:lpstr>Calibri</vt:lpstr>
      <vt:lpstr>Office Theme</vt:lpstr>
      <vt:lpstr>  Poli 487E:  Gender and Politics in the People’s Republic of China  Library Workshop</vt:lpstr>
      <vt:lpstr>Who am I?</vt:lpstr>
      <vt:lpstr>The Librar(ies)</vt:lpstr>
      <vt:lpstr>Library Services</vt:lpstr>
      <vt:lpstr>How can I find out if the library has access to an item I’m looking for?</vt:lpstr>
      <vt:lpstr> Teets, Jessica C. "Let Many Civil Societies Bloom: The Rise of Consultative Authoritarianism in China." The China Quarterly, no. 213 (2013): 19-38.  </vt:lpstr>
      <vt:lpstr>PowerPoint Presentation</vt:lpstr>
      <vt:lpstr> Chappell, Louise. 2010. “Interacting with the State: Feminist Strategies and Political Opportunities.” In Women, Gender, and Politics: A Reader, edited by Mona Lena Krook and Sarah Childs. New York: Oxford University Press, 313-318.  </vt:lpstr>
      <vt:lpstr>PowerPoint Presentation</vt:lpstr>
      <vt:lpstr> Manning, Kimberley. 2023. The Party Family: Revolutionary Attachments and the Gendered Origins of State Power in China. Ithica, NY: Cornell University Press, pp. 131-155; 318-321.  </vt:lpstr>
      <vt:lpstr>PowerPoint Presentation</vt:lpstr>
      <vt:lpstr> Migdal, Joel. 2001. State in Society: Studying How States and Societies Transform and Constitute One Another. New York: Cambridge University Press, 97-134.  </vt:lpstr>
      <vt:lpstr>PowerPoint Presentation</vt:lpstr>
      <vt:lpstr>Search Strategies </vt:lpstr>
      <vt:lpstr>How do we combine search words for the best possible results?</vt:lpstr>
      <vt:lpstr>How do we combine search words for the best possible results?</vt:lpstr>
      <vt:lpstr>Avoid Searching with Linking words</vt:lpstr>
      <vt:lpstr>Scholarly Sources: Books and Articles</vt:lpstr>
      <vt:lpstr>How have the child policies of the PRC government impacted or contributed to the Chinese women’s movement?</vt:lpstr>
      <vt:lpstr>PowerPoint Presentation</vt:lpstr>
      <vt:lpstr>PowerPoint Presentation</vt:lpstr>
      <vt:lpstr>PowerPoint Presentation</vt:lpstr>
      <vt:lpstr>Scholarly articles </vt:lpstr>
      <vt:lpstr>PowerPoint Presentation</vt:lpstr>
      <vt:lpstr>Subject Guide: Political Science</vt:lpstr>
      <vt:lpstr>PowerPoint Presentation</vt:lpstr>
      <vt:lpstr>PowerPoint Presentation</vt:lpstr>
      <vt:lpstr>PowerPoint Presentation</vt:lpstr>
      <vt:lpstr>PowerPoint Presentation</vt:lpstr>
      <vt:lpstr>PowerPoint Presentation</vt:lpstr>
      <vt:lpstr>What is peer review?   What are peer reviewed, scholarly articles?</vt:lpstr>
      <vt:lpstr>Has the article gone through the peer review process? What is peer review?  Peer review is a system used to decide if an article should be published in a peer-reviewed journal. Each paper submitted to a peer-reviewed journal is read and evaluated by experts in the article’s subject area.   The reviewers assess the article’s validity, importance, and originality, and then recommend whether it should be printed in the journal.   The reviewers’ suggestions are considered by the journal’s editor, who makes the final decision about whether to accept or reject the article.   Criteria for evaluating academic or scholarly articles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Poli 487E:  Gender and Politics in the People’s Republic of China  Library Workshop</dc:title>
  <dc:creator>Michelle Lake</dc:creator>
  <cp:lastModifiedBy>Michelle Lake</cp:lastModifiedBy>
  <cp:revision>12</cp:revision>
  <dcterms:created xsi:type="dcterms:W3CDTF">2024-01-25T20:31:36Z</dcterms:created>
  <dcterms:modified xsi:type="dcterms:W3CDTF">2024-02-22T16:43:53Z</dcterms:modified>
</cp:coreProperties>
</file>