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8" r:id="rId3"/>
    <p:sldId id="259" r:id="rId4"/>
    <p:sldId id="311" r:id="rId5"/>
    <p:sldId id="264" r:id="rId6"/>
    <p:sldId id="267" r:id="rId7"/>
    <p:sldId id="312" r:id="rId8"/>
    <p:sldId id="313" r:id="rId9"/>
    <p:sldId id="314" r:id="rId10"/>
    <p:sldId id="315" r:id="rId11"/>
    <p:sldId id="316" r:id="rId12"/>
    <p:sldId id="317" r:id="rId13"/>
    <p:sldId id="275" r:id="rId14"/>
    <p:sldId id="550" r:id="rId15"/>
    <p:sldId id="552" r:id="rId16"/>
    <p:sldId id="553" r:id="rId17"/>
    <p:sldId id="554" r:id="rId18"/>
    <p:sldId id="555" r:id="rId19"/>
    <p:sldId id="612" r:id="rId20"/>
    <p:sldId id="582" r:id="rId21"/>
    <p:sldId id="606" r:id="rId22"/>
    <p:sldId id="607" r:id="rId23"/>
    <p:sldId id="556" r:id="rId24"/>
    <p:sldId id="557" r:id="rId25"/>
    <p:sldId id="558" r:id="rId26"/>
    <p:sldId id="559" r:id="rId27"/>
    <p:sldId id="613" r:id="rId28"/>
    <p:sldId id="614" r:id="rId29"/>
    <p:sldId id="615" r:id="rId30"/>
    <p:sldId id="616" r:id="rId31"/>
    <p:sldId id="617" r:id="rId32"/>
    <p:sldId id="618" r:id="rId33"/>
    <p:sldId id="619" r:id="rId34"/>
    <p:sldId id="583" r:id="rId35"/>
    <p:sldId id="584" r:id="rId36"/>
    <p:sldId id="300" r:id="rId37"/>
    <p:sldId id="626" r:id="rId38"/>
    <p:sldId id="627" r:id="rId39"/>
    <p:sldId id="605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40DD7B-7F15-467B-9F19-DAE47C6EF512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4C22CBA-B209-4C1F-99A7-183A3E1BE0E2}">
      <dgm:prSet/>
      <dgm:spPr>
        <a:solidFill>
          <a:srgbClr val="002060"/>
        </a:solidFill>
      </dgm:spPr>
      <dgm:t>
        <a:bodyPr/>
        <a:lstStyle/>
        <a:p>
          <a:r>
            <a:rPr lang="en-US" dirty="0"/>
            <a:t>AND: combines concepts and limits your results </a:t>
          </a:r>
        </a:p>
      </dgm:t>
    </dgm:pt>
    <dgm:pt modelId="{87AA85F4-82AF-4F27-AEC1-150E9ADB6867}" type="parTrans" cxnId="{797CC188-62C9-42E3-9EEF-12D93091D5AA}">
      <dgm:prSet/>
      <dgm:spPr/>
      <dgm:t>
        <a:bodyPr/>
        <a:lstStyle/>
        <a:p>
          <a:endParaRPr lang="en-US"/>
        </a:p>
      </dgm:t>
    </dgm:pt>
    <dgm:pt modelId="{731110FE-5C44-4D29-9792-B47F281A7ED3}" type="sibTrans" cxnId="{797CC188-62C9-42E3-9EEF-12D93091D5AA}">
      <dgm:prSet/>
      <dgm:spPr/>
      <dgm:t>
        <a:bodyPr/>
        <a:lstStyle/>
        <a:p>
          <a:endParaRPr lang="en-US"/>
        </a:p>
      </dgm:t>
    </dgm:pt>
    <dgm:pt modelId="{48486139-6B2F-4424-93A9-6AB4AD28FD19}">
      <dgm:prSet custT="1"/>
      <dgm:spPr>
        <a:solidFill>
          <a:srgbClr val="002060"/>
        </a:solidFill>
      </dgm:spPr>
      <dgm:t>
        <a:bodyPr/>
        <a:lstStyle/>
        <a:p>
          <a:r>
            <a:rPr lang="en-CA" sz="2400" dirty="0"/>
            <a:t>politics AND security</a:t>
          </a:r>
          <a:endParaRPr lang="en-US" sz="2400" dirty="0"/>
        </a:p>
      </dgm:t>
    </dgm:pt>
    <dgm:pt modelId="{1DF02FCC-0B15-4763-BFEB-A0E0DA15A08E}" type="parTrans" cxnId="{11C193FC-E330-4DCF-935B-13980A2E5E99}">
      <dgm:prSet/>
      <dgm:spPr/>
      <dgm:t>
        <a:bodyPr/>
        <a:lstStyle/>
        <a:p>
          <a:endParaRPr lang="en-US"/>
        </a:p>
      </dgm:t>
    </dgm:pt>
    <dgm:pt modelId="{007B3E74-1B0F-407B-8F32-7CD2ECD41430}" type="sibTrans" cxnId="{11C193FC-E330-4DCF-935B-13980A2E5E99}">
      <dgm:prSet/>
      <dgm:spPr/>
      <dgm:t>
        <a:bodyPr/>
        <a:lstStyle/>
        <a:p>
          <a:endParaRPr lang="en-US"/>
        </a:p>
      </dgm:t>
    </dgm:pt>
    <dgm:pt modelId="{BAE5F201-4C25-4C4A-9F50-9251E5F4B32B}">
      <dgm:prSet/>
      <dgm:spPr>
        <a:solidFill>
          <a:srgbClr val="00B050"/>
        </a:solidFill>
      </dgm:spPr>
      <dgm:t>
        <a:bodyPr/>
        <a:lstStyle/>
        <a:p>
          <a:r>
            <a:rPr lang="en-US" dirty="0"/>
            <a:t>state OR government</a:t>
          </a:r>
        </a:p>
        <a:p>
          <a:r>
            <a:rPr lang="en-US" dirty="0"/>
            <a:t>election OR voting </a:t>
          </a:r>
        </a:p>
      </dgm:t>
    </dgm:pt>
    <dgm:pt modelId="{D92AA8D1-1021-4446-85BC-5643E524EDD1}" type="parTrans" cxnId="{D8F7DDB7-7EA9-478B-A94F-4FD6617213ED}">
      <dgm:prSet/>
      <dgm:spPr/>
      <dgm:t>
        <a:bodyPr/>
        <a:lstStyle/>
        <a:p>
          <a:endParaRPr lang="en-US"/>
        </a:p>
      </dgm:t>
    </dgm:pt>
    <dgm:pt modelId="{8E20BC77-68AF-4E70-989E-007914532198}" type="sibTrans" cxnId="{D8F7DDB7-7EA9-478B-A94F-4FD6617213ED}">
      <dgm:prSet/>
      <dgm:spPr/>
      <dgm:t>
        <a:bodyPr/>
        <a:lstStyle/>
        <a:p>
          <a:endParaRPr lang="en-US"/>
        </a:p>
      </dgm:t>
    </dgm:pt>
    <dgm:pt modelId="{C8AA66A5-9487-4907-82ED-5CE172E4E829}">
      <dgm:prSet/>
      <dgm:spPr>
        <a:solidFill>
          <a:srgbClr val="00B050"/>
        </a:solidFill>
      </dgm:spPr>
      <dgm:t>
        <a:bodyPr/>
        <a:lstStyle/>
        <a:p>
          <a:r>
            <a:rPr lang="en-CA" dirty="0"/>
            <a:t>OR: allows you to insert synonyms or alternative terms and increases your results</a:t>
          </a:r>
          <a:endParaRPr lang="en-US" dirty="0"/>
        </a:p>
      </dgm:t>
    </dgm:pt>
    <dgm:pt modelId="{03A105FF-8BB5-4198-8F11-363FD7BC3688}" type="parTrans" cxnId="{4D0DD005-242C-430B-BE80-444244B7FF17}">
      <dgm:prSet/>
      <dgm:spPr/>
      <dgm:t>
        <a:bodyPr/>
        <a:lstStyle/>
        <a:p>
          <a:endParaRPr lang="en-CA"/>
        </a:p>
      </dgm:t>
    </dgm:pt>
    <dgm:pt modelId="{572C09DB-6166-441F-B564-145F75C6F48C}" type="sibTrans" cxnId="{4D0DD005-242C-430B-BE80-444244B7FF17}">
      <dgm:prSet/>
      <dgm:spPr/>
      <dgm:t>
        <a:bodyPr/>
        <a:lstStyle/>
        <a:p>
          <a:endParaRPr lang="en-CA"/>
        </a:p>
      </dgm:t>
    </dgm:pt>
    <dgm:pt modelId="{39B7A7F6-11DC-41BE-8042-A01BE696672B}" type="pres">
      <dgm:prSet presAssocID="{E740DD7B-7F15-467B-9F19-DAE47C6EF512}" presName="diagram" presStyleCnt="0">
        <dgm:presLayoutVars>
          <dgm:dir/>
          <dgm:resizeHandles val="exact"/>
        </dgm:presLayoutVars>
      </dgm:prSet>
      <dgm:spPr/>
    </dgm:pt>
    <dgm:pt modelId="{0BBD4762-6969-4696-87A5-2D9FE4E175E7}" type="pres">
      <dgm:prSet presAssocID="{74C22CBA-B209-4C1F-99A7-183A3E1BE0E2}" presName="node" presStyleLbl="node1" presStyleIdx="0" presStyleCnt="4">
        <dgm:presLayoutVars>
          <dgm:bulletEnabled val="1"/>
        </dgm:presLayoutVars>
      </dgm:prSet>
      <dgm:spPr/>
    </dgm:pt>
    <dgm:pt modelId="{93E7150E-C55C-4C58-82AA-990617E0E8A2}" type="pres">
      <dgm:prSet presAssocID="{731110FE-5C44-4D29-9792-B47F281A7ED3}" presName="sibTrans" presStyleCnt="0"/>
      <dgm:spPr/>
    </dgm:pt>
    <dgm:pt modelId="{51006447-CB85-42AD-BAAF-414CBC42E9AF}" type="pres">
      <dgm:prSet presAssocID="{C8AA66A5-9487-4907-82ED-5CE172E4E829}" presName="node" presStyleLbl="node1" presStyleIdx="1" presStyleCnt="4">
        <dgm:presLayoutVars>
          <dgm:bulletEnabled val="1"/>
        </dgm:presLayoutVars>
      </dgm:prSet>
      <dgm:spPr/>
    </dgm:pt>
    <dgm:pt modelId="{E87AA084-7F77-4EF2-8DA1-C603726FF572}" type="pres">
      <dgm:prSet presAssocID="{572C09DB-6166-441F-B564-145F75C6F48C}" presName="sibTrans" presStyleCnt="0"/>
      <dgm:spPr/>
    </dgm:pt>
    <dgm:pt modelId="{F0852A59-C41D-421A-A07C-D83664D81F8C}" type="pres">
      <dgm:prSet presAssocID="{48486139-6B2F-4424-93A9-6AB4AD28FD19}" presName="node" presStyleLbl="node1" presStyleIdx="2" presStyleCnt="4">
        <dgm:presLayoutVars>
          <dgm:bulletEnabled val="1"/>
        </dgm:presLayoutVars>
      </dgm:prSet>
      <dgm:spPr/>
    </dgm:pt>
    <dgm:pt modelId="{760F5D5A-55C9-447C-A7E9-CA89D2C2C5A2}" type="pres">
      <dgm:prSet presAssocID="{007B3E74-1B0F-407B-8F32-7CD2ECD41430}" presName="sibTrans" presStyleCnt="0"/>
      <dgm:spPr/>
    </dgm:pt>
    <dgm:pt modelId="{7F1C4418-5817-41F7-9776-5D2DE2F7A3C1}" type="pres">
      <dgm:prSet presAssocID="{BAE5F201-4C25-4C4A-9F50-9251E5F4B32B}" presName="node" presStyleLbl="node1" presStyleIdx="3" presStyleCnt="4">
        <dgm:presLayoutVars>
          <dgm:bulletEnabled val="1"/>
        </dgm:presLayoutVars>
      </dgm:prSet>
      <dgm:spPr/>
    </dgm:pt>
  </dgm:ptLst>
  <dgm:cxnLst>
    <dgm:cxn modelId="{4D0DD005-242C-430B-BE80-444244B7FF17}" srcId="{E740DD7B-7F15-467B-9F19-DAE47C6EF512}" destId="{C8AA66A5-9487-4907-82ED-5CE172E4E829}" srcOrd="1" destOrd="0" parTransId="{03A105FF-8BB5-4198-8F11-363FD7BC3688}" sibTransId="{572C09DB-6166-441F-B564-145F75C6F48C}"/>
    <dgm:cxn modelId="{7C5C1F50-B332-4A8E-B453-06CBE976DC7E}" type="presOf" srcId="{74C22CBA-B209-4C1F-99A7-183A3E1BE0E2}" destId="{0BBD4762-6969-4696-87A5-2D9FE4E175E7}" srcOrd="0" destOrd="0" presId="urn:microsoft.com/office/officeart/2005/8/layout/default"/>
    <dgm:cxn modelId="{DF2B6E72-D546-42AD-94F3-4D6D37A631CF}" type="presOf" srcId="{48486139-6B2F-4424-93A9-6AB4AD28FD19}" destId="{F0852A59-C41D-421A-A07C-D83664D81F8C}" srcOrd="0" destOrd="0" presId="urn:microsoft.com/office/officeart/2005/8/layout/default"/>
    <dgm:cxn modelId="{447B2D73-BE55-4C13-8250-4F333C01A7BB}" type="presOf" srcId="{E740DD7B-7F15-467B-9F19-DAE47C6EF512}" destId="{39B7A7F6-11DC-41BE-8042-A01BE696672B}" srcOrd="0" destOrd="0" presId="urn:microsoft.com/office/officeart/2005/8/layout/default"/>
    <dgm:cxn modelId="{797CC188-62C9-42E3-9EEF-12D93091D5AA}" srcId="{E740DD7B-7F15-467B-9F19-DAE47C6EF512}" destId="{74C22CBA-B209-4C1F-99A7-183A3E1BE0E2}" srcOrd="0" destOrd="0" parTransId="{87AA85F4-82AF-4F27-AEC1-150E9ADB6867}" sibTransId="{731110FE-5C44-4D29-9792-B47F281A7ED3}"/>
    <dgm:cxn modelId="{D8F7DDB7-7EA9-478B-A94F-4FD6617213ED}" srcId="{E740DD7B-7F15-467B-9F19-DAE47C6EF512}" destId="{BAE5F201-4C25-4C4A-9F50-9251E5F4B32B}" srcOrd="3" destOrd="0" parTransId="{D92AA8D1-1021-4446-85BC-5643E524EDD1}" sibTransId="{8E20BC77-68AF-4E70-989E-007914532198}"/>
    <dgm:cxn modelId="{C586D1C6-B7F4-456F-8678-991C092F0F3E}" type="presOf" srcId="{BAE5F201-4C25-4C4A-9F50-9251E5F4B32B}" destId="{7F1C4418-5817-41F7-9776-5D2DE2F7A3C1}" srcOrd="0" destOrd="0" presId="urn:microsoft.com/office/officeart/2005/8/layout/default"/>
    <dgm:cxn modelId="{FE41D2E8-5B5C-4359-8D4D-E51661953B62}" type="presOf" srcId="{C8AA66A5-9487-4907-82ED-5CE172E4E829}" destId="{51006447-CB85-42AD-BAAF-414CBC42E9AF}" srcOrd="0" destOrd="0" presId="urn:microsoft.com/office/officeart/2005/8/layout/default"/>
    <dgm:cxn modelId="{11C193FC-E330-4DCF-935B-13980A2E5E99}" srcId="{E740DD7B-7F15-467B-9F19-DAE47C6EF512}" destId="{48486139-6B2F-4424-93A9-6AB4AD28FD19}" srcOrd="2" destOrd="0" parTransId="{1DF02FCC-0B15-4763-BFEB-A0E0DA15A08E}" sibTransId="{007B3E74-1B0F-407B-8F32-7CD2ECD41430}"/>
    <dgm:cxn modelId="{B576D386-C340-411F-8283-73C5D1EFC188}" type="presParOf" srcId="{39B7A7F6-11DC-41BE-8042-A01BE696672B}" destId="{0BBD4762-6969-4696-87A5-2D9FE4E175E7}" srcOrd="0" destOrd="0" presId="urn:microsoft.com/office/officeart/2005/8/layout/default"/>
    <dgm:cxn modelId="{3AF3F1C0-C3BF-471D-8DD5-51FD8F2E2A30}" type="presParOf" srcId="{39B7A7F6-11DC-41BE-8042-A01BE696672B}" destId="{93E7150E-C55C-4C58-82AA-990617E0E8A2}" srcOrd="1" destOrd="0" presId="urn:microsoft.com/office/officeart/2005/8/layout/default"/>
    <dgm:cxn modelId="{182469CA-F9D3-4E67-B5BE-8ADC51936435}" type="presParOf" srcId="{39B7A7F6-11DC-41BE-8042-A01BE696672B}" destId="{51006447-CB85-42AD-BAAF-414CBC42E9AF}" srcOrd="2" destOrd="0" presId="urn:microsoft.com/office/officeart/2005/8/layout/default"/>
    <dgm:cxn modelId="{4A178510-0F09-4870-9752-F575A6D44297}" type="presParOf" srcId="{39B7A7F6-11DC-41BE-8042-A01BE696672B}" destId="{E87AA084-7F77-4EF2-8DA1-C603726FF572}" srcOrd="3" destOrd="0" presId="urn:microsoft.com/office/officeart/2005/8/layout/default"/>
    <dgm:cxn modelId="{E5BA740D-2FC7-4294-99D6-3A6E5FCCFF57}" type="presParOf" srcId="{39B7A7F6-11DC-41BE-8042-A01BE696672B}" destId="{F0852A59-C41D-421A-A07C-D83664D81F8C}" srcOrd="4" destOrd="0" presId="urn:microsoft.com/office/officeart/2005/8/layout/default"/>
    <dgm:cxn modelId="{4A7EB46C-A451-41C0-BC3B-DF3E29F74054}" type="presParOf" srcId="{39B7A7F6-11DC-41BE-8042-A01BE696672B}" destId="{760F5D5A-55C9-447C-A7E9-CA89D2C2C5A2}" srcOrd="5" destOrd="0" presId="urn:microsoft.com/office/officeart/2005/8/layout/default"/>
    <dgm:cxn modelId="{3F5FDAF3-A6AF-4212-BE42-D7AC285A1DE1}" type="presParOf" srcId="{39B7A7F6-11DC-41BE-8042-A01BE696672B}" destId="{7F1C4418-5817-41F7-9776-5D2DE2F7A3C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40DD7B-7F15-467B-9F19-DAE47C6EF512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4C22CBA-B209-4C1F-99A7-183A3E1BE0E2}">
      <dgm:prSet/>
      <dgm:spPr>
        <a:solidFill>
          <a:srgbClr val="7030A0"/>
        </a:solidFill>
      </dgm:spPr>
      <dgm:t>
        <a:bodyPr/>
        <a:lstStyle/>
        <a:p>
          <a:r>
            <a:rPr lang="en-CA" dirty="0"/>
            <a:t>“quotation marks”: </a:t>
          </a:r>
          <a:r>
            <a:rPr lang="en-US" dirty="0"/>
            <a:t>If you put two or more words in quotation marks, that exact phrase will be searched and limits your results.</a:t>
          </a:r>
        </a:p>
      </dgm:t>
    </dgm:pt>
    <dgm:pt modelId="{87AA85F4-82AF-4F27-AEC1-150E9ADB6867}" type="parTrans" cxnId="{797CC188-62C9-42E3-9EEF-12D93091D5AA}">
      <dgm:prSet/>
      <dgm:spPr/>
      <dgm:t>
        <a:bodyPr/>
        <a:lstStyle/>
        <a:p>
          <a:endParaRPr lang="en-US"/>
        </a:p>
      </dgm:t>
    </dgm:pt>
    <dgm:pt modelId="{731110FE-5C44-4D29-9792-B47F281A7ED3}" type="sibTrans" cxnId="{797CC188-62C9-42E3-9EEF-12D93091D5AA}">
      <dgm:prSet/>
      <dgm:spPr/>
      <dgm:t>
        <a:bodyPr/>
        <a:lstStyle/>
        <a:p>
          <a:endParaRPr lang="en-US"/>
        </a:p>
      </dgm:t>
    </dgm:pt>
    <dgm:pt modelId="{48486139-6B2F-4424-93A9-6AB4AD28FD19}">
      <dgm:prSet custT="1"/>
      <dgm:spPr>
        <a:solidFill>
          <a:srgbClr val="7030A0"/>
        </a:solidFill>
      </dgm:spPr>
      <dgm:t>
        <a:bodyPr/>
        <a:lstStyle/>
        <a:p>
          <a:r>
            <a:rPr lang="en-CA" sz="2400" dirty="0"/>
            <a:t>“political parties”</a:t>
          </a:r>
        </a:p>
        <a:p>
          <a:r>
            <a:rPr lang="en-CA" sz="2400" dirty="0"/>
            <a:t>“social media”</a:t>
          </a:r>
        </a:p>
        <a:p>
          <a:endParaRPr lang="en-US" sz="2400" dirty="0"/>
        </a:p>
      </dgm:t>
    </dgm:pt>
    <dgm:pt modelId="{1DF02FCC-0B15-4763-BFEB-A0E0DA15A08E}" type="parTrans" cxnId="{11C193FC-E330-4DCF-935B-13980A2E5E99}">
      <dgm:prSet/>
      <dgm:spPr/>
      <dgm:t>
        <a:bodyPr/>
        <a:lstStyle/>
        <a:p>
          <a:endParaRPr lang="en-US"/>
        </a:p>
      </dgm:t>
    </dgm:pt>
    <dgm:pt modelId="{007B3E74-1B0F-407B-8F32-7CD2ECD41430}" type="sibTrans" cxnId="{11C193FC-E330-4DCF-935B-13980A2E5E99}">
      <dgm:prSet/>
      <dgm:spPr/>
      <dgm:t>
        <a:bodyPr/>
        <a:lstStyle/>
        <a:p>
          <a:endParaRPr lang="en-US"/>
        </a:p>
      </dgm:t>
    </dgm:pt>
    <dgm:pt modelId="{BAE5F201-4C25-4C4A-9F50-9251E5F4B32B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 err="1"/>
            <a:t>Democra</a:t>
          </a:r>
          <a:r>
            <a:rPr lang="en-US" dirty="0"/>
            <a:t>*</a:t>
          </a:r>
        </a:p>
        <a:p>
          <a:r>
            <a:rPr lang="en-US" dirty="0"/>
            <a:t>Finds: democracy, democracies, democratic, democratically,  democratization</a:t>
          </a:r>
        </a:p>
      </dgm:t>
    </dgm:pt>
    <dgm:pt modelId="{D92AA8D1-1021-4446-85BC-5643E524EDD1}" type="parTrans" cxnId="{D8F7DDB7-7EA9-478B-A94F-4FD6617213ED}">
      <dgm:prSet/>
      <dgm:spPr/>
      <dgm:t>
        <a:bodyPr/>
        <a:lstStyle/>
        <a:p>
          <a:endParaRPr lang="en-US"/>
        </a:p>
      </dgm:t>
    </dgm:pt>
    <dgm:pt modelId="{8E20BC77-68AF-4E70-989E-007914532198}" type="sibTrans" cxnId="{D8F7DDB7-7EA9-478B-A94F-4FD6617213ED}">
      <dgm:prSet/>
      <dgm:spPr/>
      <dgm:t>
        <a:bodyPr/>
        <a:lstStyle/>
        <a:p>
          <a:endParaRPr lang="en-US"/>
        </a:p>
      </dgm:t>
    </dgm:pt>
    <dgm:pt modelId="{C8AA66A5-9487-4907-82ED-5CE172E4E829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/>
            <a:t>* - when you add an </a:t>
          </a:r>
          <a:r>
            <a:rPr lang="en-CA" b="0" i="0" dirty="0"/>
            <a:t>asterisk </a:t>
          </a:r>
          <a:r>
            <a:rPr lang="en-US" dirty="0"/>
            <a:t>on the end of a word, your results will contain all the words with those endings or suffix </a:t>
          </a:r>
        </a:p>
      </dgm:t>
    </dgm:pt>
    <dgm:pt modelId="{03A105FF-8BB5-4198-8F11-363FD7BC3688}" type="parTrans" cxnId="{4D0DD005-242C-430B-BE80-444244B7FF17}">
      <dgm:prSet/>
      <dgm:spPr/>
      <dgm:t>
        <a:bodyPr/>
        <a:lstStyle/>
        <a:p>
          <a:endParaRPr lang="en-CA"/>
        </a:p>
      </dgm:t>
    </dgm:pt>
    <dgm:pt modelId="{572C09DB-6166-441F-B564-145F75C6F48C}" type="sibTrans" cxnId="{4D0DD005-242C-430B-BE80-444244B7FF17}">
      <dgm:prSet/>
      <dgm:spPr/>
      <dgm:t>
        <a:bodyPr/>
        <a:lstStyle/>
        <a:p>
          <a:endParaRPr lang="en-CA"/>
        </a:p>
      </dgm:t>
    </dgm:pt>
    <dgm:pt modelId="{39B7A7F6-11DC-41BE-8042-A01BE696672B}" type="pres">
      <dgm:prSet presAssocID="{E740DD7B-7F15-467B-9F19-DAE47C6EF512}" presName="diagram" presStyleCnt="0">
        <dgm:presLayoutVars>
          <dgm:dir/>
          <dgm:resizeHandles val="exact"/>
        </dgm:presLayoutVars>
      </dgm:prSet>
      <dgm:spPr/>
    </dgm:pt>
    <dgm:pt modelId="{0BBD4762-6969-4696-87A5-2D9FE4E175E7}" type="pres">
      <dgm:prSet presAssocID="{74C22CBA-B209-4C1F-99A7-183A3E1BE0E2}" presName="node" presStyleLbl="node1" presStyleIdx="0" presStyleCnt="4">
        <dgm:presLayoutVars>
          <dgm:bulletEnabled val="1"/>
        </dgm:presLayoutVars>
      </dgm:prSet>
      <dgm:spPr/>
    </dgm:pt>
    <dgm:pt modelId="{93E7150E-C55C-4C58-82AA-990617E0E8A2}" type="pres">
      <dgm:prSet presAssocID="{731110FE-5C44-4D29-9792-B47F281A7ED3}" presName="sibTrans" presStyleCnt="0"/>
      <dgm:spPr/>
    </dgm:pt>
    <dgm:pt modelId="{51006447-CB85-42AD-BAAF-414CBC42E9AF}" type="pres">
      <dgm:prSet presAssocID="{C8AA66A5-9487-4907-82ED-5CE172E4E829}" presName="node" presStyleLbl="node1" presStyleIdx="1" presStyleCnt="4">
        <dgm:presLayoutVars>
          <dgm:bulletEnabled val="1"/>
        </dgm:presLayoutVars>
      </dgm:prSet>
      <dgm:spPr/>
    </dgm:pt>
    <dgm:pt modelId="{E87AA084-7F77-4EF2-8DA1-C603726FF572}" type="pres">
      <dgm:prSet presAssocID="{572C09DB-6166-441F-B564-145F75C6F48C}" presName="sibTrans" presStyleCnt="0"/>
      <dgm:spPr/>
    </dgm:pt>
    <dgm:pt modelId="{F0852A59-C41D-421A-A07C-D83664D81F8C}" type="pres">
      <dgm:prSet presAssocID="{48486139-6B2F-4424-93A9-6AB4AD28FD19}" presName="node" presStyleLbl="node1" presStyleIdx="2" presStyleCnt="4">
        <dgm:presLayoutVars>
          <dgm:bulletEnabled val="1"/>
        </dgm:presLayoutVars>
      </dgm:prSet>
      <dgm:spPr/>
    </dgm:pt>
    <dgm:pt modelId="{760F5D5A-55C9-447C-A7E9-CA89D2C2C5A2}" type="pres">
      <dgm:prSet presAssocID="{007B3E74-1B0F-407B-8F32-7CD2ECD41430}" presName="sibTrans" presStyleCnt="0"/>
      <dgm:spPr/>
    </dgm:pt>
    <dgm:pt modelId="{7F1C4418-5817-41F7-9776-5D2DE2F7A3C1}" type="pres">
      <dgm:prSet presAssocID="{BAE5F201-4C25-4C4A-9F50-9251E5F4B32B}" presName="node" presStyleLbl="node1" presStyleIdx="3" presStyleCnt="4">
        <dgm:presLayoutVars>
          <dgm:bulletEnabled val="1"/>
        </dgm:presLayoutVars>
      </dgm:prSet>
      <dgm:spPr/>
    </dgm:pt>
  </dgm:ptLst>
  <dgm:cxnLst>
    <dgm:cxn modelId="{4D0DD005-242C-430B-BE80-444244B7FF17}" srcId="{E740DD7B-7F15-467B-9F19-DAE47C6EF512}" destId="{C8AA66A5-9487-4907-82ED-5CE172E4E829}" srcOrd="1" destOrd="0" parTransId="{03A105FF-8BB5-4198-8F11-363FD7BC3688}" sibTransId="{572C09DB-6166-441F-B564-145F75C6F48C}"/>
    <dgm:cxn modelId="{7C5C1F50-B332-4A8E-B453-06CBE976DC7E}" type="presOf" srcId="{74C22CBA-B209-4C1F-99A7-183A3E1BE0E2}" destId="{0BBD4762-6969-4696-87A5-2D9FE4E175E7}" srcOrd="0" destOrd="0" presId="urn:microsoft.com/office/officeart/2005/8/layout/default"/>
    <dgm:cxn modelId="{DF2B6E72-D546-42AD-94F3-4D6D37A631CF}" type="presOf" srcId="{48486139-6B2F-4424-93A9-6AB4AD28FD19}" destId="{F0852A59-C41D-421A-A07C-D83664D81F8C}" srcOrd="0" destOrd="0" presId="urn:microsoft.com/office/officeart/2005/8/layout/default"/>
    <dgm:cxn modelId="{447B2D73-BE55-4C13-8250-4F333C01A7BB}" type="presOf" srcId="{E740DD7B-7F15-467B-9F19-DAE47C6EF512}" destId="{39B7A7F6-11DC-41BE-8042-A01BE696672B}" srcOrd="0" destOrd="0" presId="urn:microsoft.com/office/officeart/2005/8/layout/default"/>
    <dgm:cxn modelId="{797CC188-62C9-42E3-9EEF-12D93091D5AA}" srcId="{E740DD7B-7F15-467B-9F19-DAE47C6EF512}" destId="{74C22CBA-B209-4C1F-99A7-183A3E1BE0E2}" srcOrd="0" destOrd="0" parTransId="{87AA85F4-82AF-4F27-AEC1-150E9ADB6867}" sibTransId="{731110FE-5C44-4D29-9792-B47F281A7ED3}"/>
    <dgm:cxn modelId="{D8F7DDB7-7EA9-478B-A94F-4FD6617213ED}" srcId="{E740DD7B-7F15-467B-9F19-DAE47C6EF512}" destId="{BAE5F201-4C25-4C4A-9F50-9251E5F4B32B}" srcOrd="3" destOrd="0" parTransId="{D92AA8D1-1021-4446-85BC-5643E524EDD1}" sibTransId="{8E20BC77-68AF-4E70-989E-007914532198}"/>
    <dgm:cxn modelId="{C586D1C6-B7F4-456F-8678-991C092F0F3E}" type="presOf" srcId="{BAE5F201-4C25-4C4A-9F50-9251E5F4B32B}" destId="{7F1C4418-5817-41F7-9776-5D2DE2F7A3C1}" srcOrd="0" destOrd="0" presId="urn:microsoft.com/office/officeart/2005/8/layout/default"/>
    <dgm:cxn modelId="{FE41D2E8-5B5C-4359-8D4D-E51661953B62}" type="presOf" srcId="{C8AA66A5-9487-4907-82ED-5CE172E4E829}" destId="{51006447-CB85-42AD-BAAF-414CBC42E9AF}" srcOrd="0" destOrd="0" presId="urn:microsoft.com/office/officeart/2005/8/layout/default"/>
    <dgm:cxn modelId="{11C193FC-E330-4DCF-935B-13980A2E5E99}" srcId="{E740DD7B-7F15-467B-9F19-DAE47C6EF512}" destId="{48486139-6B2F-4424-93A9-6AB4AD28FD19}" srcOrd="2" destOrd="0" parTransId="{1DF02FCC-0B15-4763-BFEB-A0E0DA15A08E}" sibTransId="{007B3E74-1B0F-407B-8F32-7CD2ECD41430}"/>
    <dgm:cxn modelId="{B576D386-C340-411F-8283-73C5D1EFC188}" type="presParOf" srcId="{39B7A7F6-11DC-41BE-8042-A01BE696672B}" destId="{0BBD4762-6969-4696-87A5-2D9FE4E175E7}" srcOrd="0" destOrd="0" presId="urn:microsoft.com/office/officeart/2005/8/layout/default"/>
    <dgm:cxn modelId="{3AF3F1C0-C3BF-471D-8DD5-51FD8F2E2A30}" type="presParOf" srcId="{39B7A7F6-11DC-41BE-8042-A01BE696672B}" destId="{93E7150E-C55C-4C58-82AA-990617E0E8A2}" srcOrd="1" destOrd="0" presId="urn:microsoft.com/office/officeart/2005/8/layout/default"/>
    <dgm:cxn modelId="{182469CA-F9D3-4E67-B5BE-8ADC51936435}" type="presParOf" srcId="{39B7A7F6-11DC-41BE-8042-A01BE696672B}" destId="{51006447-CB85-42AD-BAAF-414CBC42E9AF}" srcOrd="2" destOrd="0" presId="urn:microsoft.com/office/officeart/2005/8/layout/default"/>
    <dgm:cxn modelId="{4A178510-0F09-4870-9752-F575A6D44297}" type="presParOf" srcId="{39B7A7F6-11DC-41BE-8042-A01BE696672B}" destId="{E87AA084-7F77-4EF2-8DA1-C603726FF572}" srcOrd="3" destOrd="0" presId="urn:microsoft.com/office/officeart/2005/8/layout/default"/>
    <dgm:cxn modelId="{E5BA740D-2FC7-4294-99D6-3A6E5FCCFF57}" type="presParOf" srcId="{39B7A7F6-11DC-41BE-8042-A01BE696672B}" destId="{F0852A59-C41D-421A-A07C-D83664D81F8C}" srcOrd="4" destOrd="0" presId="urn:microsoft.com/office/officeart/2005/8/layout/default"/>
    <dgm:cxn modelId="{4A7EB46C-A451-41C0-BC3B-DF3E29F74054}" type="presParOf" srcId="{39B7A7F6-11DC-41BE-8042-A01BE696672B}" destId="{760F5D5A-55C9-447C-A7E9-CA89D2C2C5A2}" srcOrd="5" destOrd="0" presId="urn:microsoft.com/office/officeart/2005/8/layout/default"/>
    <dgm:cxn modelId="{3F5FDAF3-A6AF-4212-BE42-D7AC285A1DE1}" type="presParOf" srcId="{39B7A7F6-11DC-41BE-8042-A01BE696672B}" destId="{7F1C4418-5817-41F7-9776-5D2DE2F7A3C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BD4762-6969-4696-87A5-2D9FE4E175E7}">
      <dsp:nvSpPr>
        <dsp:cNvPr id="0" name=""/>
        <dsp:cNvSpPr/>
      </dsp:nvSpPr>
      <dsp:spPr>
        <a:xfrm>
          <a:off x="1590332" y="205"/>
          <a:ext cx="3488471" cy="2093083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AND: combines concepts and limits your results </a:t>
          </a:r>
        </a:p>
      </dsp:txBody>
      <dsp:txXfrm>
        <a:off x="1590332" y="205"/>
        <a:ext cx="3488471" cy="2093083"/>
      </dsp:txXfrm>
    </dsp:sp>
    <dsp:sp modelId="{51006447-CB85-42AD-BAAF-414CBC42E9AF}">
      <dsp:nvSpPr>
        <dsp:cNvPr id="0" name=""/>
        <dsp:cNvSpPr/>
      </dsp:nvSpPr>
      <dsp:spPr>
        <a:xfrm>
          <a:off x="5427651" y="205"/>
          <a:ext cx="3488471" cy="2093083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kern="1200" dirty="0"/>
            <a:t>OR: allows you to insert synonyms or alternative terms and increases your results</a:t>
          </a:r>
          <a:endParaRPr lang="en-US" sz="2800" kern="1200" dirty="0"/>
        </a:p>
      </dsp:txBody>
      <dsp:txXfrm>
        <a:off x="5427651" y="205"/>
        <a:ext cx="3488471" cy="2093083"/>
      </dsp:txXfrm>
    </dsp:sp>
    <dsp:sp modelId="{F0852A59-C41D-421A-A07C-D83664D81F8C}">
      <dsp:nvSpPr>
        <dsp:cNvPr id="0" name=""/>
        <dsp:cNvSpPr/>
      </dsp:nvSpPr>
      <dsp:spPr>
        <a:xfrm>
          <a:off x="1590332" y="2442135"/>
          <a:ext cx="3488471" cy="2093083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politics AND security</a:t>
          </a:r>
          <a:endParaRPr lang="en-US" sz="2400" kern="1200" dirty="0"/>
        </a:p>
      </dsp:txBody>
      <dsp:txXfrm>
        <a:off x="1590332" y="2442135"/>
        <a:ext cx="3488471" cy="2093083"/>
      </dsp:txXfrm>
    </dsp:sp>
    <dsp:sp modelId="{7F1C4418-5817-41F7-9776-5D2DE2F7A3C1}">
      <dsp:nvSpPr>
        <dsp:cNvPr id="0" name=""/>
        <dsp:cNvSpPr/>
      </dsp:nvSpPr>
      <dsp:spPr>
        <a:xfrm>
          <a:off x="5427651" y="2442135"/>
          <a:ext cx="3488471" cy="2093083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state OR government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election OR voting </a:t>
          </a:r>
        </a:p>
      </dsp:txBody>
      <dsp:txXfrm>
        <a:off x="5427651" y="2442135"/>
        <a:ext cx="3488471" cy="20930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BD4762-6969-4696-87A5-2D9FE4E175E7}">
      <dsp:nvSpPr>
        <dsp:cNvPr id="0" name=""/>
        <dsp:cNvSpPr/>
      </dsp:nvSpPr>
      <dsp:spPr>
        <a:xfrm>
          <a:off x="1590332" y="205"/>
          <a:ext cx="3488471" cy="2093083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“quotation marks”: </a:t>
          </a:r>
          <a:r>
            <a:rPr lang="en-US" sz="2400" kern="1200" dirty="0"/>
            <a:t>If you put two or more words in quotation marks, that exact phrase will be searched and limits your results.</a:t>
          </a:r>
        </a:p>
      </dsp:txBody>
      <dsp:txXfrm>
        <a:off x="1590332" y="205"/>
        <a:ext cx="3488471" cy="2093083"/>
      </dsp:txXfrm>
    </dsp:sp>
    <dsp:sp modelId="{51006447-CB85-42AD-BAAF-414CBC42E9AF}">
      <dsp:nvSpPr>
        <dsp:cNvPr id="0" name=""/>
        <dsp:cNvSpPr/>
      </dsp:nvSpPr>
      <dsp:spPr>
        <a:xfrm>
          <a:off x="5427651" y="205"/>
          <a:ext cx="3488471" cy="2093083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* - when you add an </a:t>
          </a:r>
          <a:r>
            <a:rPr lang="en-CA" sz="2400" b="0" i="0" kern="1200" dirty="0"/>
            <a:t>asterisk </a:t>
          </a:r>
          <a:r>
            <a:rPr lang="en-US" sz="2400" kern="1200" dirty="0"/>
            <a:t>on the end of a word, your results will contain all the words with those endings or suffix </a:t>
          </a:r>
        </a:p>
      </dsp:txBody>
      <dsp:txXfrm>
        <a:off x="5427651" y="205"/>
        <a:ext cx="3488471" cy="2093083"/>
      </dsp:txXfrm>
    </dsp:sp>
    <dsp:sp modelId="{F0852A59-C41D-421A-A07C-D83664D81F8C}">
      <dsp:nvSpPr>
        <dsp:cNvPr id="0" name=""/>
        <dsp:cNvSpPr/>
      </dsp:nvSpPr>
      <dsp:spPr>
        <a:xfrm>
          <a:off x="1590332" y="2442135"/>
          <a:ext cx="3488471" cy="2093083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“political parties”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“social media”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1590332" y="2442135"/>
        <a:ext cx="3488471" cy="2093083"/>
      </dsp:txXfrm>
    </dsp:sp>
    <dsp:sp modelId="{7F1C4418-5817-41F7-9776-5D2DE2F7A3C1}">
      <dsp:nvSpPr>
        <dsp:cNvPr id="0" name=""/>
        <dsp:cNvSpPr/>
      </dsp:nvSpPr>
      <dsp:spPr>
        <a:xfrm>
          <a:off x="5427651" y="2442135"/>
          <a:ext cx="3488471" cy="2093083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Democra</a:t>
          </a:r>
          <a:r>
            <a:rPr lang="en-US" sz="2400" kern="1200" dirty="0"/>
            <a:t>*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Finds: democracy, democracies, democratic, democratically,  democratization</a:t>
          </a:r>
        </a:p>
      </dsp:txBody>
      <dsp:txXfrm>
        <a:off x="5427651" y="2442135"/>
        <a:ext cx="3488471" cy="2093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2-10T16:21:18.905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2-10T17:44:32.07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13,'3753'0,"-3744"0,0 0,0-1,-1 0,12-2,-1-4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2-10T17:44:34.49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0,'2592'0,"-2545"3,-1 1,79 19,46 5,-65-12,-15-1,-66-13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2-10T17:44:46.9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0,'3025'0,"-2999"0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0T19:37:16.00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41 0,'4418'0'0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2-10T20:08:21.9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0T20:08:57.24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32 0,'3809'-32'0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2-10T16:21:22.844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95,'4'-3,"0"0,0 0,0 1,0-1,1 1,-1 0,1 0,-1 1,1-1,0 1,9-1,7-1,29 1,-34 2,483-2,-237 4,706-2,-949-1,1-1,-1-1,20-5,-16 3,38-4,5 8,-46 1,1 0,0-1,-1-1,31-7,-23 2,1 1,0 2,37-1,90 6,-58 1,2894-2,-2966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0T16:21:26.265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0,'2601'0'0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0T16:25:04.504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0,'2509'60'0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0T16:25:08.518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40 0,'2844'0'0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0T16:25:19.654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 0,'4387'0'0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0T16:25:27.757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0,'2842'0'0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0T16:25:40.929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0,'5262'0'0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2-10T17:44:23.59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1,'1846'0,"-1820"0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83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898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39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983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89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170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2/10/2026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50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2/10/2026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91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2/10/2026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793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39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6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971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Michelle.Lake@concordia.ca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concordiauniversity.on.worldcat.org/oclc/1285581770" TargetMode="External"/><Relationship Id="rId3" Type="http://schemas.openxmlformats.org/officeDocument/2006/relationships/hyperlink" Target="https://concordiauniversity.on.worldcat.org/oclc/961184975" TargetMode="External"/><Relationship Id="rId7" Type="http://schemas.openxmlformats.org/officeDocument/2006/relationships/hyperlink" Target="https://concordiauniversity.on.worldcat.org/oclc/951552375" TargetMode="External"/><Relationship Id="rId2" Type="http://schemas.openxmlformats.org/officeDocument/2006/relationships/hyperlink" Target="https://concordiauniversity.on.worldcat.org/oclc/106113573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ncordiauniversity.on.worldcat.org/oclc/10275998509" TargetMode="External"/><Relationship Id="rId5" Type="http://schemas.openxmlformats.org/officeDocument/2006/relationships/hyperlink" Target="https://concordiauniversity.on.worldcat.org/oclc/1046982157" TargetMode="External"/><Relationship Id="rId4" Type="http://schemas.openxmlformats.org/officeDocument/2006/relationships/hyperlink" Target="https://concordiauniversity.on.worldcat.org/oclc/1395156320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concordiauniversity.on.worldcat.org/search?queryString=(election*%20OR%20voting%20OR%20vote*)%20AND%20(%22social%20media%22%20OR%20facebook%20OR%20instagram%20OR%20twitter%20OR%20%22tik%20tok%22)%20AND%20democra*&amp;databaseList=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customXml" Target="../ink/ink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3.png"/><Relationship Id="rId3" Type="http://schemas.openxmlformats.org/officeDocument/2006/relationships/customXml" Target="../ink/ink4.xml"/><Relationship Id="rId7" Type="http://schemas.openxmlformats.org/officeDocument/2006/relationships/customXml" Target="../ink/ink6.xml"/><Relationship Id="rId12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customXml" Target="../ink/ink8.xml"/><Relationship Id="rId5" Type="http://schemas.openxmlformats.org/officeDocument/2006/relationships/customXml" Target="../ink/ink5.xml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customXml" Target="../ink/ink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0" Type="http://schemas.openxmlformats.org/officeDocument/2006/relationships/customXml" Target="../ink/ink12.xml"/><Relationship Id="rId4" Type="http://schemas.openxmlformats.org/officeDocument/2006/relationships/customXml" Target="../ink/ink9.xml"/><Relationship Id="rId9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research-ebsco-com.lib-ezproxy.concordia.ca/c/kpdas4/search/results?q=(election*%20OR%20voting%20OR%20vote*)%20AND%20(%22social%20media%22%20OR%20facebook%20OR%20instagram%20OR%20twitter%20OR%20%22tik%20tok%22)%20AND%20democra*&amp;autocorrect=y&amp;db=poh&amp;expanders=concept&amp;limiters=None&amp;searchMode=boolean&amp;searchSegment=all-results&amp;skipResultsFetch=true&amp;sqId=sq%3A6f8db729-713e-4893-8b67-57f3d0bc95b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ibrary.concordia.ca/help/textbooks/?guid=textbooks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s://research-ebsco-com.lib-ezproxy.concordia.ca/c/kpdas4/search/results?q=(election*%20OR%20voting%20OR%20vote*)%20AND%20(%22social%20media%22%20OR%20facebook%20OR%20instagram%20OR%20twitter%20OR%20%22tik%20tok%22)%20AND%20democra*%20AND%20GE%20(united%20states)&amp;autocorrect=y&amp;db=poh&amp;expanders=concept&amp;limiters=None&amp;searchMode=boolean&amp;searchSegment=all-results&amp;skipResultsFetch=true&amp;sqId=sq%3A0fb07d29-07e0-440f-b579-ed5f9b8837b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customXml" Target="../ink/ink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https://www-jstor-org.lib-ezproxy.concordia.ca/action/doAdvancedSearch?ar=on&amp;q0=election*+OR+voting+OR+vote*&amp;f0=all&amp;acc=on&amp;c1=AND&amp;q1=%22social+media%22+OR+facebook+OR+Instagram+OR+twitter+OR+%22tik+tok%22&amp;f1=all&amp;c2=AND&amp;q2=democra*&amp;f2=all&amp;so=rel&amp;efqs=eyJkaXNjIjpbImNHOXNhWFJwWTJGc2MyTnBaVzVqWlMxa2FYTmphWEJzYVc1bCJdLCJjdHkiOlsiYW05MWNtNWhiQT09Il19&amp;sd=2016&amp;ed=202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customXml" Target="../ink/ink15.xml"/><Relationship Id="rId4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hyperlink" Target="https://www-annualreviews-org.lib-ezproxy.concordia.ca/search?value1=elections+AND+%22social+media%22&amp;option1=fulltext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Michelle.Lake@Concordia.ca" TargetMode="Externa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concordia.ca/help/circulation/borrowing.php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ibrary.concordia.ca/technology/reproduction/kic-scanners.php" TargetMode="External"/><Relationship Id="rId5" Type="http://schemas.openxmlformats.org/officeDocument/2006/relationships/hyperlink" Target="https://adsys2.concordia.ca/dprintpay/" TargetMode="External"/><Relationship Id="rId4" Type="http://schemas.openxmlformats.org/officeDocument/2006/relationships/hyperlink" Target="https://library.concordia.ca/technology/borrow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concordia.ca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3163C8-3EF6-65C0-2214-5E8651AE88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73440" y="414382"/>
            <a:ext cx="3324281" cy="346093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POLI 487: Digital Democracy – Parties and Elections on Social Media Library Workshop</a:t>
            </a:r>
            <a:endParaRPr lang="en-CA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F1FD5D-200A-ECAF-D8BD-3CAB856E33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9165" y="4271284"/>
            <a:ext cx="3060701" cy="1296396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dirty="0"/>
              <a:t>Michelle Lake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Subject Librarian, Political Science, SCPA, FPST, and Government Publications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hlinkClick r:id="rId2"/>
              </a:rPr>
              <a:t>Michelle.Lake@concordia.ca</a:t>
            </a:r>
            <a:endParaRPr lang="en-CA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D12014-EF99-D7F1-6DF9-15B765EFE5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8773"/>
          <a:stretch>
            <a:fillRect/>
          </a:stretch>
        </p:blipFill>
        <p:spPr>
          <a:xfrm>
            <a:off x="497261" y="1325565"/>
            <a:ext cx="7478918" cy="4206869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7491F31-6557-2984-60B7-24907747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82959" y="662940"/>
            <a:ext cx="0" cy="553212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730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92D21D-5F7C-1963-8963-CB6FC1292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15" y="970352"/>
            <a:ext cx="10885714" cy="5007429"/>
          </a:xfrm>
          <a:prstGeom prst="rect">
            <a:avLst/>
          </a:prstGeom>
        </p:spPr>
      </p:pic>
      <p:sp>
        <p:nvSpPr>
          <p:cNvPr id="6" name="Arrow: Up 5">
            <a:extLst>
              <a:ext uri="{FF2B5EF4-FFF2-40B4-BE49-F238E27FC236}">
                <a16:creationId xmlns:a16="http://schemas.microsoft.com/office/drawing/2014/main" id="{D41E4253-AFF1-6AE1-2D30-914C64A1630D}"/>
              </a:ext>
            </a:extLst>
          </p:cNvPr>
          <p:cNvSpPr/>
          <p:nvPr/>
        </p:nvSpPr>
        <p:spPr>
          <a:xfrm>
            <a:off x="1447800" y="4397829"/>
            <a:ext cx="1034143" cy="1579952"/>
          </a:xfrm>
          <a:prstGeom prst="upArrow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62820A-5F3E-E1A7-CBCD-BB2ABA55A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257" y="242328"/>
            <a:ext cx="10297885" cy="6469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Arrow: Left 8">
            <a:extLst>
              <a:ext uri="{FF2B5EF4-FFF2-40B4-BE49-F238E27FC236}">
                <a16:creationId xmlns:a16="http://schemas.microsoft.com/office/drawing/2014/main" id="{090A0004-859B-1889-D086-490390CB08E6}"/>
              </a:ext>
            </a:extLst>
          </p:cNvPr>
          <p:cNvSpPr/>
          <p:nvPr/>
        </p:nvSpPr>
        <p:spPr>
          <a:xfrm>
            <a:off x="6096000" y="2558143"/>
            <a:ext cx="2405743" cy="533400"/>
          </a:xfrm>
          <a:prstGeom prst="leftArrow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734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8782D-2BAC-8D6A-0536-850B950D1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Carlson, T. N. (2024). </a:t>
            </a:r>
            <a:r>
              <a:rPr lang="en-CA" i="1" dirty="0"/>
              <a:t>Through the grapevine : socially transmitted information and distorted democracy</a:t>
            </a:r>
            <a:r>
              <a:rPr lang="en-CA" dirty="0"/>
              <a:t>. The University of Chicago Press.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1B9D0C-CB78-7ABE-40D0-179042728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028" y="3329092"/>
            <a:ext cx="9492343" cy="261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942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F9EEB5-45DD-2777-2CE3-C6B1DDFF9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71" y="965055"/>
            <a:ext cx="11146613" cy="4956773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E843E069-641C-F5D6-3A56-E19C3532F2ED}"/>
              </a:ext>
            </a:extLst>
          </p:cNvPr>
          <p:cNvSpPr/>
          <p:nvPr/>
        </p:nvSpPr>
        <p:spPr>
          <a:xfrm>
            <a:off x="5649685" y="4691743"/>
            <a:ext cx="1632858" cy="413657"/>
          </a:xfrm>
          <a:prstGeom prst="leftArrow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8B4EEF-C3A7-81FC-E7E5-C3B1200FA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743" y="853526"/>
            <a:ext cx="8201157" cy="5188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321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8870" y="1752600"/>
            <a:ext cx="3740270" cy="33528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sz="5000" dirty="0">
                <a:solidFill>
                  <a:schemeClr val="tx1"/>
                </a:solidFill>
              </a:rPr>
              <a:t>Breaking down a topic </a:t>
            </a:r>
            <a:br>
              <a:rPr lang="en-US" sz="5000" dirty="0">
                <a:solidFill>
                  <a:schemeClr val="tx1"/>
                </a:solidFill>
              </a:rPr>
            </a:br>
            <a:r>
              <a:rPr lang="en-US" sz="5000" dirty="0">
                <a:solidFill>
                  <a:schemeClr val="tx1"/>
                </a:solidFill>
              </a:rPr>
              <a:t>&amp; </a:t>
            </a:r>
            <a:br>
              <a:rPr lang="en-US" sz="5000" dirty="0">
                <a:solidFill>
                  <a:schemeClr val="tx1"/>
                </a:solidFill>
              </a:rPr>
            </a:br>
            <a:r>
              <a:rPr lang="en-US" sz="5000" dirty="0">
                <a:solidFill>
                  <a:schemeClr val="tx1"/>
                </a:solidFill>
              </a:rPr>
              <a:t>Search strategies </a:t>
            </a:r>
          </a:p>
        </p:txBody>
      </p:sp>
      <p:pic>
        <p:nvPicPr>
          <p:cNvPr id="4" name="Picture 3" descr="Magnifying glass and question mark">
            <a:extLst>
              <a:ext uri="{FF2B5EF4-FFF2-40B4-BE49-F238E27FC236}">
                <a16:creationId xmlns:a16="http://schemas.microsoft.com/office/drawing/2014/main" id="{3F49D27B-BD75-A686-0E50-2DAF8A2484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05" r="17551"/>
          <a:stretch/>
        </p:blipFill>
        <p:spPr>
          <a:xfrm>
            <a:off x="-10287" y="10"/>
            <a:ext cx="755226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630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968B8-D228-42EA-A6C6-03A99DD1E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96677"/>
            <a:ext cx="10509504" cy="1076914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3400" dirty="0"/>
              <a:t>How do we combine keywords for the best results?</a:t>
            </a:r>
            <a:endParaRPr lang="en-CA" sz="3400" dirty="0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C4C68B48-4562-7359-BCA9-426F5568BB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8781544"/>
              </p:ext>
            </p:extLst>
          </p:nvPr>
        </p:nvGraphicFramePr>
        <p:xfrm>
          <a:off x="844296" y="1586506"/>
          <a:ext cx="10506456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8413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968B8-D228-42EA-A6C6-03A99DD1E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1473"/>
            <a:ext cx="10509504" cy="1076914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3400" dirty="0"/>
              <a:t>How do we combine keywords for the best results?</a:t>
            </a:r>
            <a:endParaRPr lang="en-CA" sz="3400" dirty="0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C4C68B48-4562-7359-BCA9-426F5568BB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2782475"/>
              </p:ext>
            </p:extLst>
          </p:nvPr>
        </p:nvGraphicFramePr>
        <p:xfrm>
          <a:off x="841248" y="1537233"/>
          <a:ext cx="10506456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077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669" y="818052"/>
            <a:ext cx="10175631" cy="9906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/>
              <a:t>Avoid Searching with linking words</a:t>
            </a:r>
            <a:endParaRPr lang="en-CA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881700" y="1533918"/>
            <a:ext cx="6495766" cy="4910855"/>
          </a:xfrm>
        </p:spPr>
        <p:txBody>
          <a:bodyPr>
            <a:noAutofit/>
          </a:bodyPr>
          <a:lstStyle/>
          <a:p>
            <a:r>
              <a:rPr lang="en-US" altLang="en-US" sz="2000" dirty="0">
                <a:solidFill>
                  <a:schemeClr val="tx1"/>
                </a:solidFill>
              </a:rPr>
              <a:t>Effects  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Impact 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Consequences  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Influence 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Results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Importance 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Significance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Response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Emphasis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/>
              <a:t>C</a:t>
            </a:r>
            <a:r>
              <a:rPr lang="en-US" altLang="en-US" sz="2000" dirty="0">
                <a:solidFill>
                  <a:schemeClr val="tx1"/>
                </a:solidFill>
              </a:rPr>
              <a:t>auses </a:t>
            </a:r>
            <a:endParaRPr lang="en-CA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23270" y="2235786"/>
            <a:ext cx="3347075" cy="2246769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dirty="0"/>
              <a:t>Each author may use different linking words when discussing similar topics</a:t>
            </a:r>
            <a:r>
              <a:rPr lang="en-US" sz="2400" dirty="0"/>
              <a:t>. </a:t>
            </a:r>
            <a:endParaRPr lang="en-CA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220315" y="4145631"/>
            <a:ext cx="4033838" cy="2146742"/>
          </a:xfrm>
          <a:prstGeom prst="rect">
            <a:avLst/>
          </a:prstGeom>
          <a:solidFill>
            <a:srgbClr val="0070C0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/>
              <a:t>You don’t want your search to be limited to those books and articles that only contain the word “effect” or “consequence”</a:t>
            </a:r>
            <a:endParaRPr lang="en-CA" sz="2400" dirty="0"/>
          </a:p>
          <a:p>
            <a:pPr>
              <a:defRPr/>
            </a:pPr>
            <a:endParaRPr lang="en-CA" sz="1350" dirty="0"/>
          </a:p>
        </p:txBody>
      </p:sp>
    </p:spTree>
    <p:extLst>
      <p:ext uri="{BB962C8B-B14F-4D97-AF65-F5344CB8AC3E}">
        <p14:creationId xmlns:p14="http://schemas.microsoft.com/office/powerpoint/2010/main" val="2305496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352704-6257-13D3-F705-8EF71E80A332}"/>
              </a:ext>
            </a:extLst>
          </p:cNvPr>
          <p:cNvSpPr txBox="1"/>
          <p:nvPr/>
        </p:nvSpPr>
        <p:spPr>
          <a:xfrm>
            <a:off x="751114" y="849086"/>
            <a:ext cx="10602686" cy="55780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CA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Assignment</a:t>
            </a:r>
            <a:endParaRPr lang="en-CA" sz="2400" kern="100" dirty="0"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CA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Students will have to submit a 500-word term paper proposal together with a bibliography of </a:t>
            </a:r>
            <a:r>
              <a:rPr lang="en-CA" sz="2400" b="1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10 sources</a:t>
            </a:r>
            <a:r>
              <a:rPr lang="en-CA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. The bibliography must include at least </a:t>
            </a:r>
            <a:r>
              <a:rPr lang="en-CA" sz="2400" b="1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5 journal articles published in the last 10 years</a:t>
            </a:r>
            <a:r>
              <a:rPr lang="en-CA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. Every item must be in the Concordia Library stacks, physical or electronic.</a:t>
            </a:r>
            <a:endParaRPr lang="en-CA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CA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CA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The specific term paper topic must be a case study on the use of digital technology in one of the following areas of democratic politics:</a:t>
            </a:r>
            <a:endParaRPr lang="en-CA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lphaLcParenR"/>
            </a:pPr>
            <a:r>
              <a:rPr lang="en-CA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Elections</a:t>
            </a:r>
            <a:endParaRPr lang="en-CA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lphaLcParenR"/>
            </a:pPr>
            <a:r>
              <a:rPr lang="en-CA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Political parties</a:t>
            </a:r>
            <a:endParaRPr lang="en-CA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CA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Political leadership</a:t>
            </a:r>
            <a:endParaRPr lang="en-CA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CA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endParaRPr lang="en-CA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295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98E61-07D0-664B-C99D-767E91EAC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Breakdown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CFC42-C13C-87F2-1E07-D8F3C7ADA51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 dirty="0"/>
              <a:t>Elections</a:t>
            </a:r>
          </a:p>
          <a:p>
            <a:pPr lvl="1"/>
            <a:r>
              <a:rPr lang="en-US" sz="3200" dirty="0"/>
              <a:t>Social media</a:t>
            </a:r>
          </a:p>
          <a:p>
            <a:pPr lvl="1"/>
            <a:r>
              <a:rPr lang="en-US" sz="3200" dirty="0"/>
              <a:t>democracy</a:t>
            </a:r>
          </a:p>
          <a:p>
            <a:pPr lvl="1"/>
            <a:r>
              <a:rPr lang="en-US" sz="3200" dirty="0"/>
              <a:t>Democratic elections </a:t>
            </a:r>
          </a:p>
          <a:p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4F29C5-9E28-3505-96B9-F90338FAB93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600" dirty="0"/>
              <a:t>Related terms:</a:t>
            </a:r>
          </a:p>
          <a:p>
            <a:pPr lvl="1"/>
            <a:r>
              <a:rPr lang="en-US" sz="3200" dirty="0"/>
              <a:t>Voters, voting</a:t>
            </a:r>
          </a:p>
          <a:p>
            <a:pPr lvl="1"/>
            <a:r>
              <a:rPr lang="en-US" sz="3200" dirty="0"/>
              <a:t>Facebook, Instagram, twitter, Tik Tok</a:t>
            </a:r>
          </a:p>
          <a:p>
            <a:pPr lvl="1"/>
            <a:r>
              <a:rPr lang="en-US" sz="3200" dirty="0"/>
              <a:t>Election interference or influence 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4356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E46685-6263-AFA2-5757-BBFDF83A0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819" y="1076635"/>
            <a:ext cx="6956066" cy="34953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8000" dirty="0"/>
              <a:t>Searching in Sofia</a:t>
            </a:r>
          </a:p>
        </p:txBody>
      </p:sp>
      <p:pic>
        <p:nvPicPr>
          <p:cNvPr id="8" name="Graphic 7" descr="Magnifying glass">
            <a:extLst>
              <a:ext uri="{FF2B5EF4-FFF2-40B4-BE49-F238E27FC236}">
                <a16:creationId xmlns:a16="http://schemas.microsoft.com/office/drawing/2014/main" id="{6D2D0369-76D0-9359-5A67-FEBD0AC7C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02806" y="1143000"/>
            <a:ext cx="2636159" cy="263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54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DCD5C-4C1F-480D-A5CF-5621A7B65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am I?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796FA-55DA-4798-A98A-87A6126AF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00225"/>
            <a:ext cx="11452860" cy="43262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dirty="0"/>
              <a:t>Michelle Lake, librarian for Political Science, the School of Community and Public Affairs, First Peoples Studies, and Government Publications</a:t>
            </a:r>
          </a:p>
          <a:p>
            <a:pPr marL="0" indent="0">
              <a:buNone/>
            </a:pPr>
            <a:endParaRPr lang="en-US" altLang="en-US" dirty="0">
              <a:hlinkClick r:id="" action="ppaction://noaction"/>
            </a:endParaRPr>
          </a:p>
          <a:p>
            <a:pPr marL="0" indent="0">
              <a:buNone/>
            </a:pPr>
            <a:r>
              <a:rPr lang="en-US" altLang="en-US" dirty="0">
                <a:hlinkClick r:id="" action="ppaction://noaction"/>
              </a:rPr>
              <a:t>Michelle.Lake@Concordia.ca</a:t>
            </a:r>
            <a:r>
              <a:rPr lang="en-US" altLang="en-US" dirty="0"/>
              <a:t> / Make an appointment or ask a question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What do I do?</a:t>
            </a:r>
          </a:p>
          <a:p>
            <a:pPr lvl="1"/>
            <a:r>
              <a:rPr lang="en-US" altLang="en-US" dirty="0"/>
              <a:t>Provide research support</a:t>
            </a:r>
          </a:p>
          <a:p>
            <a:pPr lvl="1"/>
            <a:r>
              <a:rPr lang="en-US" altLang="en-US" dirty="0"/>
              <a:t>Help students with search strategies and library databases  </a:t>
            </a:r>
          </a:p>
          <a:p>
            <a:pPr lvl="1"/>
            <a:r>
              <a:rPr lang="en-US" altLang="en-US" dirty="0"/>
              <a:t>Help students find and access materials they need</a:t>
            </a:r>
          </a:p>
          <a:p>
            <a:pPr lvl="1"/>
            <a:r>
              <a:rPr lang="en-US" altLang="en-US" dirty="0"/>
              <a:t>Help with citation issues</a:t>
            </a:r>
          </a:p>
          <a:p>
            <a:pPr lvl="1"/>
            <a:r>
              <a:rPr lang="en-US" altLang="en-US" dirty="0"/>
              <a:t>Choose the books we buy for the above subject areas</a:t>
            </a:r>
            <a:endParaRPr lang="en-CA" alt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14349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22B2-2799-C577-87B6-EEE228976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I find in Sofia?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0CA4C-C94D-2558-D23B-E4BB8FBF3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>
                <a:hlinkClick r:id="rId2"/>
              </a:rPr>
              <a:t>Academic peer reviewed books</a:t>
            </a:r>
            <a:r>
              <a:rPr lang="en-US" sz="3200" dirty="0">
                <a:hlinkClick r:id="rId3"/>
              </a:rPr>
              <a:t> </a:t>
            </a:r>
            <a:r>
              <a:rPr lang="en-US" sz="3200" dirty="0"/>
              <a:t>(</a:t>
            </a:r>
            <a:r>
              <a:rPr lang="en-US" sz="3200" dirty="0" err="1"/>
              <a:t>ebooks</a:t>
            </a:r>
            <a:r>
              <a:rPr lang="en-US" sz="3200" dirty="0"/>
              <a:t> and print books)</a:t>
            </a:r>
          </a:p>
          <a:p>
            <a:r>
              <a:rPr lang="en-US" sz="3200" dirty="0">
                <a:hlinkClick r:id="rId4"/>
              </a:rPr>
              <a:t>Academic textbooks </a:t>
            </a:r>
            <a:endParaRPr lang="en-US" sz="3200" dirty="0"/>
          </a:p>
          <a:p>
            <a:r>
              <a:rPr lang="en-US" sz="3200" dirty="0">
                <a:hlinkClick r:id="rId5"/>
              </a:rPr>
              <a:t>Non-academic books </a:t>
            </a:r>
            <a:endParaRPr lang="en-US" sz="3200" dirty="0"/>
          </a:p>
          <a:p>
            <a:r>
              <a:rPr lang="en-US" sz="3200" dirty="0">
                <a:hlinkClick r:id="rId6"/>
              </a:rPr>
              <a:t>Journal articles</a:t>
            </a:r>
            <a:endParaRPr lang="en-US" sz="3200" dirty="0"/>
          </a:p>
          <a:p>
            <a:r>
              <a:rPr lang="en-US" sz="3200" dirty="0">
                <a:hlinkClick r:id="rId7"/>
              </a:rPr>
              <a:t>Government documents</a:t>
            </a:r>
            <a:endParaRPr lang="en-US" sz="3200" dirty="0"/>
          </a:p>
          <a:p>
            <a:r>
              <a:rPr lang="en-US" sz="3200" dirty="0">
                <a:hlinkClick r:id="rId8"/>
              </a:rPr>
              <a:t>International Organization publications </a:t>
            </a:r>
            <a:endParaRPr lang="en-US" sz="32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13996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B4F3C-3218-2B95-1CAA-60D3D4345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741534"/>
            <a:ext cx="6268770" cy="1536192"/>
          </a:xfrm>
        </p:spPr>
        <p:txBody>
          <a:bodyPr anchor="b">
            <a:normAutofit/>
          </a:bodyPr>
          <a:lstStyle/>
          <a:p>
            <a:r>
              <a:rPr lang="en-US" sz="5200" dirty="0"/>
              <a:t>Why books? </a:t>
            </a:r>
            <a:endParaRPr lang="en-CA" sz="5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6D731-EF6B-0D7D-7D7F-9C9A0CAEE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569028"/>
            <a:ext cx="6268770" cy="3450771"/>
          </a:xfrm>
        </p:spPr>
        <p:txBody>
          <a:bodyPr>
            <a:normAutofit fontScale="92500" lnSpcReduction="20000"/>
          </a:bodyPr>
          <a:lstStyle/>
          <a:p>
            <a:r>
              <a:rPr lang="en-CA" sz="2600" b="0" i="0" dirty="0">
                <a:effectLst/>
              </a:rPr>
              <a:t>Books can provide comprehensive overviews or background and introductory information that is not covered in journal articles. </a:t>
            </a:r>
          </a:p>
          <a:p>
            <a:r>
              <a:rPr lang="en-CA" sz="2600" b="0" i="0" dirty="0">
                <a:effectLst/>
              </a:rPr>
              <a:t>Books are much more comprehensive than articles and aim to tell you everything about a topic</a:t>
            </a:r>
            <a:r>
              <a:rPr lang="en-CA" sz="2600" dirty="0"/>
              <a:t> or in the case of edited books, many perspectives on a topic</a:t>
            </a:r>
            <a:endParaRPr lang="en-CA" sz="2600" b="0" i="0" dirty="0">
              <a:effectLst/>
            </a:endParaRPr>
          </a:p>
          <a:p>
            <a:r>
              <a:rPr lang="en-CA" sz="2600" b="0" i="0" dirty="0">
                <a:effectLst/>
              </a:rPr>
              <a:t>Journal articles are much shorter and cover a very specific aspect of a topic.</a:t>
            </a:r>
          </a:p>
          <a:p>
            <a:endParaRPr lang="en-CA" sz="2000" dirty="0"/>
          </a:p>
        </p:txBody>
      </p:sp>
      <p:pic>
        <p:nvPicPr>
          <p:cNvPr id="7" name="Graphic 6" descr="Books">
            <a:extLst>
              <a:ext uri="{FF2B5EF4-FFF2-40B4-BE49-F238E27FC236}">
                <a16:creationId xmlns:a16="http://schemas.microsoft.com/office/drawing/2014/main" id="{4BBC5F87-100E-13CA-0D86-B4A9792D0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94066" y="1272395"/>
            <a:ext cx="4237686" cy="423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59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4D98-DB1B-34D6-024F-4224EDCB3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14400"/>
            <a:ext cx="6151083" cy="1307592"/>
          </a:xfrm>
        </p:spPr>
        <p:txBody>
          <a:bodyPr>
            <a:normAutofit/>
          </a:bodyPr>
          <a:lstStyle/>
          <a:p>
            <a:r>
              <a:rPr lang="en-US"/>
              <a:t>Why books?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F8C43-7862-F97A-89C3-635A2DCD4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8" y="2219183"/>
            <a:ext cx="6151083" cy="3753812"/>
          </a:xfrm>
        </p:spPr>
        <p:txBody>
          <a:bodyPr>
            <a:normAutofit/>
          </a:bodyPr>
          <a:lstStyle/>
          <a:p>
            <a:r>
              <a:rPr lang="en-US"/>
              <a:t>An edited scholarly monograph will have multiple chapters on one broad subject, all by different authors/experts, these chapters can be cited separately; one good book can account for several sources</a:t>
            </a:r>
          </a:p>
          <a:p>
            <a:r>
              <a:rPr lang="en-US"/>
              <a:t>Using the Index and table of contents, you can navigate through a book to find the exact sections and chapters you need</a:t>
            </a:r>
            <a:endParaRPr lang="en-CA"/>
          </a:p>
        </p:txBody>
      </p:sp>
      <p:pic>
        <p:nvPicPr>
          <p:cNvPr id="11" name="Picture 10" descr="A close-up of an open book&#10;&#10;Description automatically generated">
            <a:extLst>
              <a:ext uri="{FF2B5EF4-FFF2-40B4-BE49-F238E27FC236}">
                <a16:creationId xmlns:a16="http://schemas.microsoft.com/office/drawing/2014/main" id="{8CBF5AAD-463E-ED5C-D13A-786D255746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38" r="22481" b="-1"/>
          <a:stretch>
            <a:fillRect/>
          </a:stretch>
        </p:blipFill>
        <p:spPr>
          <a:xfrm>
            <a:off x="7306236" y="902448"/>
            <a:ext cx="4085664" cy="505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5244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1C2792D-70AA-D1E5-D97B-5F3989527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strategy </a:t>
            </a:r>
            <a:endParaRPr lang="en-C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831EC8-CAE8-2E2E-812F-C3C80ADE98FF}"/>
              </a:ext>
            </a:extLst>
          </p:cNvPr>
          <p:cNvSpPr txBox="1"/>
          <p:nvPr/>
        </p:nvSpPr>
        <p:spPr>
          <a:xfrm>
            <a:off x="992574" y="4923749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dirty="0"/>
              <a:t>(election* OR voting OR vote*) AND ("social media" OR </a:t>
            </a:r>
            <a:r>
              <a:rPr lang="en-CA" sz="2000" dirty="0" err="1"/>
              <a:t>facebook</a:t>
            </a:r>
            <a:r>
              <a:rPr lang="en-CA" sz="2000" dirty="0"/>
              <a:t> OR Instagram OR twitter OR "tik </a:t>
            </a:r>
            <a:r>
              <a:rPr lang="en-CA" sz="2000" dirty="0" err="1"/>
              <a:t>tok</a:t>
            </a:r>
            <a:r>
              <a:rPr lang="en-CA" sz="2000" dirty="0"/>
              <a:t>") AND </a:t>
            </a:r>
            <a:r>
              <a:rPr lang="en-CA" sz="2000" dirty="0" err="1"/>
              <a:t>democra</a:t>
            </a:r>
            <a:r>
              <a:rPr lang="en-CA" sz="2000" dirty="0"/>
              <a:t>*</a:t>
            </a:r>
          </a:p>
        </p:txBody>
      </p:sp>
      <p:pic>
        <p:nvPicPr>
          <p:cNvPr id="13" name="Picture 12">
            <a:hlinkClick r:id="rId2"/>
            <a:extLst>
              <a:ext uri="{FF2B5EF4-FFF2-40B4-BE49-F238E27FC236}">
                <a16:creationId xmlns:a16="http://schemas.microsoft.com/office/drawing/2014/main" id="{058D48AF-E9B0-E1FA-F9E0-E96E4D614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74" y="1934250"/>
            <a:ext cx="10498791" cy="273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2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2084EC-3EB5-7FF7-B501-8D0FE111F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31" y="834891"/>
            <a:ext cx="11436938" cy="5188217"/>
          </a:xfrm>
          <a:prstGeom prst="rect">
            <a:avLst/>
          </a:prstGeom>
        </p:spPr>
      </p:pic>
      <p:sp>
        <p:nvSpPr>
          <p:cNvPr id="5" name="Callout: Left Arrow 4">
            <a:extLst>
              <a:ext uri="{FF2B5EF4-FFF2-40B4-BE49-F238E27FC236}">
                <a16:creationId xmlns:a16="http://schemas.microsoft.com/office/drawing/2014/main" id="{629E15EC-0BA3-A342-7F10-5B855D5FAFB2}"/>
              </a:ext>
            </a:extLst>
          </p:cNvPr>
          <p:cNvSpPr/>
          <p:nvPr/>
        </p:nvSpPr>
        <p:spPr>
          <a:xfrm>
            <a:off x="4550229" y="5268686"/>
            <a:ext cx="3058885" cy="892628"/>
          </a:xfrm>
          <a:prstGeom prst="leftArrowCallou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Check out the subjects</a:t>
            </a:r>
            <a:endParaRPr lang="en-CA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F626784-9276-5042-97DF-8E4FEE43386E}"/>
                  </a:ext>
                </a:extLst>
              </p14:cNvPr>
              <p14:cNvContentPartPr/>
              <p14:nvPr/>
            </p14:nvContentPartPr>
            <p14:xfrm>
              <a:off x="6193663" y="4691400"/>
              <a:ext cx="36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F626784-9276-5042-97DF-8E4FEE43386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57663" y="4619760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065A553-303F-9F5B-3E2B-55858FE2F4AE}"/>
                  </a:ext>
                </a:extLst>
              </p14:cNvPr>
              <p14:cNvContentPartPr/>
              <p14:nvPr/>
            </p14:nvContentPartPr>
            <p14:xfrm>
              <a:off x="6193663" y="4755480"/>
              <a:ext cx="2045880" cy="342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065A553-303F-9F5B-3E2B-55858FE2F4A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57663" y="4683840"/>
                <a:ext cx="211752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0D5CA9E-A945-A646-7053-31704B27A7FA}"/>
                  </a:ext>
                </a:extLst>
              </p14:cNvPr>
              <p14:cNvContentPartPr/>
              <p14:nvPr/>
            </p14:nvContentPartPr>
            <p14:xfrm>
              <a:off x="2677543" y="4920360"/>
              <a:ext cx="93672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0D5CA9E-A945-A646-7053-31704B27A7F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41543" y="4848360"/>
                <a:ext cx="1008360" cy="14400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Callout: Down Arrow 11">
            <a:extLst>
              <a:ext uri="{FF2B5EF4-FFF2-40B4-BE49-F238E27FC236}">
                <a16:creationId xmlns:a16="http://schemas.microsoft.com/office/drawing/2014/main" id="{8DB2A55C-5D95-2249-FEF0-E2F3F5EAAD34}"/>
              </a:ext>
            </a:extLst>
          </p:cNvPr>
          <p:cNvSpPr/>
          <p:nvPr/>
        </p:nvSpPr>
        <p:spPr>
          <a:xfrm>
            <a:off x="6193663" y="3233057"/>
            <a:ext cx="2045880" cy="1319057"/>
          </a:xfrm>
          <a:prstGeom prst="downArrowCallou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book contains a specific case</a:t>
            </a:r>
            <a:endParaRPr lang="en-CA" dirty="0"/>
          </a:p>
        </p:txBody>
      </p:sp>
      <p:sp>
        <p:nvSpPr>
          <p:cNvPr id="13" name="Callout: Up Arrow 12">
            <a:extLst>
              <a:ext uri="{FF2B5EF4-FFF2-40B4-BE49-F238E27FC236}">
                <a16:creationId xmlns:a16="http://schemas.microsoft.com/office/drawing/2014/main" id="{8CE8F801-2F18-6421-CE5B-4F2DB47285A1}"/>
              </a:ext>
            </a:extLst>
          </p:cNvPr>
          <p:cNvSpPr/>
          <p:nvPr/>
        </p:nvSpPr>
        <p:spPr>
          <a:xfrm>
            <a:off x="8748645" y="3780651"/>
            <a:ext cx="2296886" cy="1741354"/>
          </a:xfrm>
          <a:prstGeom prst="upArrowCallou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book is at Vanier library, you can request it delivered to Webster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016847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B3B9BE-42A7-9F88-5374-0893F6E42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331" y="901570"/>
            <a:ext cx="10465338" cy="505486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F5BA7B5-A692-9190-C758-91793AF1B674}"/>
                  </a:ext>
                </a:extLst>
              </p14:cNvPr>
              <p14:cNvContentPartPr/>
              <p14:nvPr/>
            </p14:nvContentPartPr>
            <p14:xfrm>
              <a:off x="7097263" y="4854840"/>
              <a:ext cx="903600" cy="219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F5BA7B5-A692-9190-C758-91793AF1B67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61263" y="4782840"/>
                <a:ext cx="97524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8919466-A1E7-24A3-9B43-A9B3A7321601}"/>
                  </a:ext>
                </a:extLst>
              </p14:cNvPr>
              <p14:cNvContentPartPr/>
              <p14:nvPr/>
            </p14:nvContentPartPr>
            <p14:xfrm>
              <a:off x="3015223" y="5028720"/>
              <a:ext cx="1024200" cy="7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8919466-A1E7-24A3-9B43-A9B3A732160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79223" y="4884720"/>
                <a:ext cx="109584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65D7E98-A1A0-34D3-0BA5-FAD0A83138EA}"/>
                  </a:ext>
                </a:extLst>
              </p14:cNvPr>
              <p14:cNvContentPartPr/>
              <p14:nvPr/>
            </p14:nvContentPartPr>
            <p14:xfrm>
              <a:off x="3701023" y="5192520"/>
              <a:ext cx="1579680" cy="7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65D7E98-A1A0-34D3-0BA5-FAD0A83138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65023" y="5048520"/>
                <a:ext cx="165132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21358E5-558D-146C-0075-BB8221BB6B07}"/>
                  </a:ext>
                </a:extLst>
              </p14:cNvPr>
              <p14:cNvContentPartPr/>
              <p14:nvPr/>
            </p14:nvContentPartPr>
            <p14:xfrm>
              <a:off x="7054063" y="5148600"/>
              <a:ext cx="102348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21358E5-558D-146C-0075-BB8221BB6B0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018063" y="5076600"/>
                <a:ext cx="10951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30A456F-9726-947C-7239-23024D424B32}"/>
                  </a:ext>
                </a:extLst>
              </p14:cNvPr>
              <p14:cNvContentPartPr/>
              <p14:nvPr/>
            </p14:nvContentPartPr>
            <p14:xfrm>
              <a:off x="2993623" y="5334000"/>
              <a:ext cx="1894680" cy="7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30A456F-9726-947C-7239-23024D424B3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57623" y="5190000"/>
                <a:ext cx="1966320" cy="28800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Callout: Right Arrow 14">
            <a:extLst>
              <a:ext uri="{FF2B5EF4-FFF2-40B4-BE49-F238E27FC236}">
                <a16:creationId xmlns:a16="http://schemas.microsoft.com/office/drawing/2014/main" id="{CCC81399-B81B-52E5-0556-0A4FCAE1A95F}"/>
              </a:ext>
            </a:extLst>
          </p:cNvPr>
          <p:cNvSpPr/>
          <p:nvPr/>
        </p:nvSpPr>
        <p:spPr>
          <a:xfrm>
            <a:off x="511629" y="4659086"/>
            <a:ext cx="2351314" cy="1381045"/>
          </a:xfrm>
          <a:prstGeom prst="rightArrowCallou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Each chapter is a different case</a:t>
            </a:r>
            <a:endParaRPr lang="en-CA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F3A352D-37CD-4D6D-2D4E-16CDEDD740B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73743" y="3930444"/>
            <a:ext cx="3685808" cy="1892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111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F5C63C-D9B7-94AF-F4E6-BDC47BE82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907" y="1095255"/>
            <a:ext cx="10408185" cy="466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660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0F23279-4862-40EF-3670-07A4DE7E8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304" y="4723155"/>
            <a:ext cx="2349622" cy="18033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B8D12C-37E5-187A-8F28-F9B3311D5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304" y="331511"/>
            <a:ext cx="2349621" cy="4407126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6E62891F-1781-0E56-5E19-8BFF3566E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7229" y="914400"/>
            <a:ext cx="7984671" cy="1307592"/>
          </a:xfrm>
        </p:spPr>
        <p:txBody>
          <a:bodyPr/>
          <a:lstStyle/>
          <a:p>
            <a:r>
              <a:rPr lang="en-US" dirty="0"/>
              <a:t>Using the filters/limits in </a:t>
            </a:r>
            <a:r>
              <a:rPr lang="en-US" dirty="0" err="1"/>
              <a:t>sofia</a:t>
            </a:r>
            <a:endParaRPr lang="en-CA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A572E37-B424-E9D3-3F6B-053FF6587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7229" y="1948543"/>
            <a:ext cx="7984671" cy="4013345"/>
          </a:xfrm>
        </p:spPr>
        <p:txBody>
          <a:bodyPr/>
          <a:lstStyle/>
          <a:p>
            <a:r>
              <a:rPr lang="en-US" dirty="0"/>
              <a:t>Narrow by format: print books, </a:t>
            </a:r>
            <a:r>
              <a:rPr lang="en-US" dirty="0" err="1"/>
              <a:t>ebooks</a:t>
            </a:r>
            <a:r>
              <a:rPr lang="en-US" dirty="0"/>
              <a:t>, book chapters, journal articles</a:t>
            </a:r>
          </a:p>
          <a:p>
            <a:pPr lvl="1"/>
            <a:r>
              <a:rPr lang="en-US" dirty="0"/>
              <a:t>The book/</a:t>
            </a:r>
            <a:r>
              <a:rPr lang="en-US" dirty="0" err="1"/>
              <a:t>ebook</a:t>
            </a:r>
            <a:r>
              <a:rPr lang="en-US" dirty="0"/>
              <a:t> format includes government publications, theses, conference proceedings </a:t>
            </a:r>
          </a:p>
          <a:p>
            <a:pPr lvl="1"/>
            <a:endParaRPr lang="en-US" dirty="0"/>
          </a:p>
          <a:p>
            <a:r>
              <a:rPr lang="en-US" dirty="0"/>
              <a:t>Narrow by publication year: 5 years, 10 years, 25 years </a:t>
            </a:r>
          </a:p>
          <a:p>
            <a:pPr lvl="1"/>
            <a:r>
              <a:rPr lang="en-US" dirty="0"/>
              <a:t>Or enter a custom range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Narrow by location: print books at Webster or Vanier</a:t>
            </a:r>
          </a:p>
          <a:p>
            <a:pPr lvl="1"/>
            <a:r>
              <a:rPr lang="en-US" dirty="0"/>
              <a:t>Print books from Vanier can be requested for use at Webster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42569C6-BAB0-A294-557B-597CA8647766}"/>
                  </a:ext>
                </a:extLst>
              </p14:cNvPr>
              <p14:cNvContentPartPr/>
              <p14:nvPr/>
            </p14:nvContentPartPr>
            <p14:xfrm>
              <a:off x="837943" y="2100480"/>
              <a:ext cx="673920" cy="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42569C6-BAB0-A294-557B-597CA864776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3943" y="1992840"/>
                <a:ext cx="7815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902E63E-B895-AE7F-CC5F-F87DCF30647F}"/>
                  </a:ext>
                </a:extLst>
              </p14:cNvPr>
              <p14:cNvContentPartPr/>
              <p14:nvPr/>
            </p14:nvContentPartPr>
            <p14:xfrm>
              <a:off x="925063" y="2858280"/>
              <a:ext cx="1378080" cy="46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902E63E-B895-AE7F-CC5F-F87DCF30647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71063" y="2750640"/>
                <a:ext cx="148572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01A78A2-B602-C378-72E0-30324843EF48}"/>
                  </a:ext>
                </a:extLst>
              </p14:cNvPr>
              <p14:cNvContentPartPr/>
              <p14:nvPr/>
            </p14:nvContentPartPr>
            <p14:xfrm>
              <a:off x="968623" y="3701040"/>
              <a:ext cx="1153440" cy="3312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01A78A2-B602-C378-72E0-30324843EF4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14983" y="3593040"/>
                <a:ext cx="126108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AF85749-1DAE-DA4E-8209-20427F56ED57}"/>
                  </a:ext>
                </a:extLst>
              </p14:cNvPr>
              <p14:cNvContentPartPr/>
              <p14:nvPr/>
            </p14:nvContentPartPr>
            <p14:xfrm>
              <a:off x="870703" y="4953120"/>
              <a:ext cx="1098720" cy="3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AF85749-1DAE-DA4E-8209-20427F56ED5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16703" y="4845120"/>
                <a:ext cx="120636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40044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CC14D-B697-D51C-7A8E-AE001D7FA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studies – Sofia </a:t>
            </a:r>
            <a:endParaRPr lang="en-C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2718ED-F8DC-62D3-80C6-5F35749633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0635" y="1818777"/>
            <a:ext cx="6617040" cy="16955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7B70C9-F870-84C0-07F1-1EE5736C2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126" y="2055970"/>
            <a:ext cx="4046880" cy="9484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CC6B63-1607-6742-1740-27D53D20C5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873" y="3853544"/>
            <a:ext cx="6029870" cy="10622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40343F-17B5-8348-D9DF-C99AE2055E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9532" y="3853544"/>
            <a:ext cx="5169166" cy="14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2668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FE387-DCF3-8A47-F351-DDC86CC14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Political science complete</a:t>
            </a:r>
            <a:endParaRPr lang="en-CA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534019B-1DCE-FD6C-1F92-D8F3B2D13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" name="Picture 8">
            <a:hlinkClick r:id="rId2"/>
            <a:extLst>
              <a:ext uri="{FF2B5EF4-FFF2-40B4-BE49-F238E27FC236}">
                <a16:creationId xmlns:a16="http://schemas.microsoft.com/office/drawing/2014/main" id="{CBB5A12D-B546-1D1F-525D-B76958BF4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15" y="1766096"/>
            <a:ext cx="12046569" cy="430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155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DE6E4-C1B7-4EF3-B8E3-F0E9142A6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1789" y="909637"/>
            <a:ext cx="6714698" cy="1316736"/>
          </a:xfrm>
        </p:spPr>
        <p:txBody>
          <a:bodyPr>
            <a:normAutofit/>
          </a:bodyPr>
          <a:lstStyle/>
          <a:p>
            <a:r>
              <a:rPr lang="en-US" altLang="en-US" dirty="0"/>
              <a:t>The Librar(ies)</a:t>
            </a:r>
            <a:endParaRPr lang="en-CA" dirty="0"/>
          </a:p>
        </p:txBody>
      </p:sp>
      <p:pic>
        <p:nvPicPr>
          <p:cNvPr id="5" name="Picture 2" descr="Vanier Library">
            <a:extLst>
              <a:ext uri="{FF2B5EF4-FFF2-40B4-BE49-F238E27FC236}">
                <a16:creationId xmlns:a16="http://schemas.microsoft.com/office/drawing/2014/main" id="{DD960AEC-C332-4EA5-BA8C-ADE286C238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4"/>
          <a:stretch>
            <a:fillRect/>
          </a:stretch>
        </p:blipFill>
        <p:spPr>
          <a:xfrm>
            <a:off x="20" y="2"/>
            <a:ext cx="4046541" cy="3428998"/>
          </a:xfrm>
          <a:prstGeom prst="rect">
            <a:avLst/>
          </a:prstGeom>
        </p:spPr>
      </p:pic>
      <p:pic>
        <p:nvPicPr>
          <p:cNvPr id="4" name="Picture 4" descr="Webster Library">
            <a:extLst>
              <a:ext uri="{FF2B5EF4-FFF2-40B4-BE49-F238E27FC236}">
                <a16:creationId xmlns:a16="http://schemas.microsoft.com/office/drawing/2014/main" id="{F0B08ABB-97BC-4172-915B-AD9BD6FF0A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1" r="3699" b="2"/>
          <a:stretch>
            <a:fillRect/>
          </a:stretch>
        </p:blipFill>
        <p:spPr bwMode="auto">
          <a:xfrm>
            <a:off x="20" y="3429000"/>
            <a:ext cx="4046541" cy="342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Content Placeholder 8">
            <a:extLst>
              <a:ext uri="{FF2B5EF4-FFF2-40B4-BE49-F238E27FC236}">
                <a16:creationId xmlns:a16="http://schemas.microsoft.com/office/drawing/2014/main" id="{619EA245-FDDF-FF3D-7B44-3BB6CBC7B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1788" y="2226374"/>
            <a:ext cx="6714698" cy="360321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en-US" sz="1700">
                <a:cs typeface="Arial" panose="020B0604020202020204" pitchFamily="34" charset="0"/>
              </a:rPr>
              <a:t>24/7 access, with student card, after 11pm</a:t>
            </a:r>
          </a:p>
          <a:p>
            <a:pPr>
              <a:lnSpc>
                <a:spcPct val="100000"/>
              </a:lnSpc>
            </a:pPr>
            <a:r>
              <a:rPr lang="en-US" altLang="en-US" sz="1700">
                <a:cs typeface="Arial" panose="020B0604020202020204" pitchFamily="34" charset="0"/>
              </a:rPr>
              <a:t>Webster Library (LB) – downtown on SGW campus &amp; Vanier Library (VL) on Loyola campus </a:t>
            </a:r>
          </a:p>
          <a:p>
            <a:pPr>
              <a:lnSpc>
                <a:spcPct val="100000"/>
              </a:lnSpc>
            </a:pPr>
            <a:r>
              <a:rPr lang="en-US" altLang="en-US" sz="1700">
                <a:cs typeface="Arial" panose="020B0604020202020204" pitchFamily="34" charset="0"/>
              </a:rPr>
              <a:t>Webster: Social Sciences, Humanities, Business, Engineering &amp; Fine Arts</a:t>
            </a:r>
          </a:p>
          <a:p>
            <a:pPr>
              <a:lnSpc>
                <a:spcPct val="100000"/>
              </a:lnSpc>
            </a:pPr>
            <a:r>
              <a:rPr lang="en-US" altLang="en-US" sz="1700">
                <a:cs typeface="Arial" panose="020B0604020202020204" pitchFamily="34" charset="0"/>
              </a:rPr>
              <a:t>Vanier: Science(s), Health, Communications, Journalism and Psychology</a:t>
            </a:r>
          </a:p>
          <a:p>
            <a:pPr>
              <a:lnSpc>
                <a:spcPct val="100000"/>
              </a:lnSpc>
            </a:pPr>
            <a:r>
              <a:rPr lang="en-US" altLang="en-US" sz="1700">
                <a:cs typeface="Arial" panose="020B0604020202020204" pitchFamily="34" charset="0"/>
                <a:hlinkClick r:id="rId4"/>
              </a:rPr>
              <a:t>Course Reserves Room(s): </a:t>
            </a:r>
            <a:r>
              <a:rPr lang="en-US" altLang="en-US" sz="1700">
                <a:cs typeface="Arial" panose="020B0604020202020204" pitchFamily="34" charset="0"/>
              </a:rPr>
              <a:t>have the required undergraduate print textbooks for the courses taught at that campus (for example: Webster has the Political Science and SCPA course reserves)</a:t>
            </a:r>
          </a:p>
        </p:txBody>
      </p:sp>
    </p:spTree>
    <p:extLst>
      <p:ext uri="{BB962C8B-B14F-4D97-AF65-F5344CB8AC3E}">
        <p14:creationId xmlns:p14="http://schemas.microsoft.com/office/powerpoint/2010/main" val="25621673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C6B58BD-D357-AFE2-AA35-A94629C2C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14" y="806315"/>
            <a:ext cx="12097372" cy="52453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D62931-53DF-7638-41CE-AD47E35FC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5580" y="806315"/>
            <a:ext cx="3029106" cy="5207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DD9028-D53D-CBCE-DFBA-C5F352B35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053966"/>
            <a:ext cx="2959252" cy="5207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779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0209B-DF5C-7023-45A2-C1635DA5B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Geographic search terms</a:t>
            </a:r>
            <a:endParaRPr lang="en-CA" dirty="0"/>
          </a:p>
        </p:txBody>
      </p:sp>
      <p:pic>
        <p:nvPicPr>
          <p:cNvPr id="14" name="Picture 13">
            <a:hlinkClick r:id="rId2"/>
            <a:extLst>
              <a:ext uri="{FF2B5EF4-FFF2-40B4-BE49-F238E27FC236}">
                <a16:creationId xmlns:a16="http://schemas.microsoft.com/office/drawing/2014/main" id="{7F4C30B0-D394-2D7E-8DB9-2A195EC9D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9" y="1675146"/>
            <a:ext cx="11894161" cy="444522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74A33BA-609B-2260-7B9D-56B7D6AB90DC}"/>
                  </a:ext>
                </a:extLst>
              </p14:cNvPr>
              <p14:cNvContentPartPr/>
              <p14:nvPr/>
            </p14:nvContentPartPr>
            <p14:xfrm>
              <a:off x="9263383" y="4800480"/>
              <a:ext cx="1590840" cy="7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74A33BA-609B-2260-7B9D-56B7D6AB90D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09383" y="4584480"/>
                <a:ext cx="1698480" cy="43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95155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52376-74C7-DD1A-8373-729EF53BE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JSTOR</a:t>
            </a:r>
            <a:endParaRPr lang="en-CA" dirty="0"/>
          </a:p>
        </p:txBody>
      </p:sp>
      <p:pic>
        <p:nvPicPr>
          <p:cNvPr id="5" name="Content Placeholder 4">
            <a:hlinkClick r:id="rId2"/>
            <a:extLst>
              <a:ext uri="{FF2B5EF4-FFF2-40B4-BE49-F238E27FC236}">
                <a16:creationId xmlns:a16="http://schemas.microsoft.com/office/drawing/2014/main" id="{1E1C43CC-7856-86DF-63CD-76AFCC3AC3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75464" y="847218"/>
            <a:ext cx="5608021" cy="51635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50DF3A-920E-6A94-4284-6EFC2ADD62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1768" y="993946"/>
            <a:ext cx="767392" cy="7586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BD4045-732F-4AAA-90DE-7892F649D9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8502" y="914400"/>
            <a:ext cx="2065643" cy="19754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6966AB-3FF2-6120-5A78-C118A1681D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1175" y="3095709"/>
            <a:ext cx="2210784" cy="308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0193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E13D75-3EA8-DB1F-E55C-3E666CA35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17" y="895220"/>
            <a:ext cx="11970365" cy="506756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DEE720D-758C-BB6D-2535-1725FEC3F338}"/>
                  </a:ext>
                </a:extLst>
              </p14:cNvPr>
              <p14:cNvContentPartPr/>
              <p14:nvPr/>
            </p14:nvContentPartPr>
            <p14:xfrm>
              <a:off x="-892577" y="2470920"/>
              <a:ext cx="36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DEE720D-758C-BB6D-2535-1725FEC3F33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946217" y="236328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F02D773-E2FA-8354-E11B-3E9005925B5E}"/>
                  </a:ext>
                </a:extLst>
              </p14:cNvPr>
              <p14:cNvContentPartPr/>
              <p14:nvPr/>
            </p14:nvContentPartPr>
            <p14:xfrm>
              <a:off x="239263" y="2427000"/>
              <a:ext cx="1371600" cy="115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F02D773-E2FA-8354-E11B-3E9005925B5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5263" y="2319000"/>
                <a:ext cx="1479240" cy="22716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7B12CD0A-6062-6A88-5A8B-357067782320}"/>
              </a:ext>
            </a:extLst>
          </p:cNvPr>
          <p:cNvSpPr/>
          <p:nvPr/>
        </p:nvSpPr>
        <p:spPr>
          <a:xfrm>
            <a:off x="9013371" y="2884714"/>
            <a:ext cx="2841172" cy="2253343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You can search within the results with more specific keywords 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2210221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fferent coloured question marks">
            <a:extLst>
              <a:ext uri="{FF2B5EF4-FFF2-40B4-BE49-F238E27FC236}">
                <a16:creationId xmlns:a16="http://schemas.microsoft.com/office/drawing/2014/main" id="{C0D1A35E-DAE6-7066-1C68-7EF2D5F8F2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92" r="17420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9C4519-C938-43F1-84EE-60177D79B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524" y="1826933"/>
            <a:ext cx="4023360" cy="32041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700" dirty="0"/>
              <a:t>What is peer review? </a:t>
            </a:r>
            <a:br>
              <a:rPr lang="en-US" sz="3700" dirty="0"/>
            </a:br>
            <a:br>
              <a:rPr lang="en-US" sz="3700" dirty="0"/>
            </a:br>
            <a:r>
              <a:rPr lang="en-US" sz="3700" dirty="0"/>
              <a:t>What are peer reviewed, scholarly articles?</a:t>
            </a:r>
          </a:p>
        </p:txBody>
      </p:sp>
    </p:spTree>
    <p:extLst>
      <p:ext uri="{BB962C8B-B14F-4D97-AF65-F5344CB8AC3E}">
        <p14:creationId xmlns:p14="http://schemas.microsoft.com/office/powerpoint/2010/main" val="13176065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39FE89-DAE6-43CD-B818-F8BCC34D2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075" y="0"/>
            <a:ext cx="70958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8588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97" y="335960"/>
            <a:ext cx="5882130" cy="61693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519" y="564969"/>
            <a:ext cx="4333875" cy="5257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099" y="2501675"/>
            <a:ext cx="4183031" cy="41742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2498" y="1862953"/>
            <a:ext cx="4182454" cy="464235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27017" y="2991394"/>
            <a:ext cx="1123406" cy="339635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Rounded Rectangle 8"/>
          <p:cNvSpPr/>
          <p:nvPr/>
        </p:nvSpPr>
        <p:spPr>
          <a:xfrm>
            <a:off x="4647519" y="909365"/>
            <a:ext cx="1123406" cy="339635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Rounded Rectangle 9"/>
          <p:cNvSpPr/>
          <p:nvPr/>
        </p:nvSpPr>
        <p:spPr>
          <a:xfrm>
            <a:off x="7952498" y="1981200"/>
            <a:ext cx="1123406" cy="339635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ounded Rectangle 10"/>
          <p:cNvSpPr/>
          <p:nvPr/>
        </p:nvSpPr>
        <p:spPr>
          <a:xfrm>
            <a:off x="3983756" y="5816647"/>
            <a:ext cx="3700411" cy="705394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2" name="Right Arrow 11"/>
          <p:cNvSpPr/>
          <p:nvPr/>
        </p:nvSpPr>
        <p:spPr>
          <a:xfrm>
            <a:off x="3105705" y="3775396"/>
            <a:ext cx="878052" cy="705394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3" name="Rectangle 12"/>
          <p:cNvSpPr/>
          <p:nvPr/>
        </p:nvSpPr>
        <p:spPr>
          <a:xfrm>
            <a:off x="9093762" y="72189"/>
            <a:ext cx="3041190" cy="17325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Look for sections, language, charts, tables, graphs and an extensive reference list or bibliography</a:t>
            </a:r>
            <a:endParaRPr lang="en-CA" sz="20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0A010B6-EF73-42F2-9278-1668C33C7FE8}"/>
              </a:ext>
            </a:extLst>
          </p:cNvPr>
          <p:cNvSpPr/>
          <p:nvPr/>
        </p:nvSpPr>
        <p:spPr>
          <a:xfrm>
            <a:off x="2309635" y="5646396"/>
            <a:ext cx="1604211" cy="858907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Specialized language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881176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B8A27B-8E08-5AE2-1F26-526626D4F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972" y="1206041"/>
            <a:ext cx="5593484" cy="44459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C3309C-B1E8-EB64-DBC3-EE3106E1D4A7}"/>
              </a:ext>
            </a:extLst>
          </p:cNvPr>
          <p:cNvSpPr txBox="1"/>
          <p:nvPr/>
        </p:nvSpPr>
        <p:spPr>
          <a:xfrm>
            <a:off x="6300174" y="1083244"/>
            <a:ext cx="5462854" cy="44459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Scholarly articles will always have reference lists/bibliographies/works cited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These are great places to find more sources!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 researcher or research team are experts in the subject area and have already done a lot of research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Use this expertise by looking up the books and articles they cite in Sofia and using them in your own research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This is a commonly used method in academic research</a:t>
            </a:r>
          </a:p>
        </p:txBody>
      </p:sp>
    </p:spTree>
    <p:extLst>
      <p:ext uri="{BB962C8B-B14F-4D97-AF65-F5344CB8AC3E}">
        <p14:creationId xmlns:p14="http://schemas.microsoft.com/office/powerpoint/2010/main" val="3492745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5170F-7AB6-C64C-187F-23A895329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Reviews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36C6A-42CA-331C-47FE-2C1E06F71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F211F541-441B-789E-C8A5-175FE96A1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80" y="1710288"/>
            <a:ext cx="12065620" cy="504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5181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92D9F0-2885-41D7-BA78-FA4AB2E9F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37" y="276977"/>
            <a:ext cx="11058525" cy="49244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487BD1-9CFC-FA4E-9D01-C1AA93AAA7BE}"/>
              </a:ext>
            </a:extLst>
          </p:cNvPr>
          <p:cNvSpPr txBox="1"/>
          <p:nvPr/>
        </p:nvSpPr>
        <p:spPr>
          <a:xfrm>
            <a:off x="1287030" y="5201402"/>
            <a:ext cx="9617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hlinkClick r:id="rId3"/>
              </a:rPr>
              <a:t>Michelle.Lake@Concordia.ca</a:t>
            </a:r>
            <a:r>
              <a:rPr lang="en-US" sz="4800" dirty="0"/>
              <a:t> 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317727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64CA1-8F1F-4685-BED7-92945EC60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876196"/>
            <a:ext cx="3721629" cy="2648594"/>
          </a:xfrm>
        </p:spPr>
        <p:txBody>
          <a:bodyPr>
            <a:normAutofit/>
          </a:bodyPr>
          <a:lstStyle/>
          <a:p>
            <a:r>
              <a:rPr lang="en-US" dirty="0"/>
              <a:t>Library Services</a:t>
            </a:r>
            <a:endParaRPr lang="en-CA" dirty="0"/>
          </a:p>
        </p:txBody>
      </p:sp>
      <p:pic>
        <p:nvPicPr>
          <p:cNvPr id="5" name="Picture 4" descr="Books stacked on a table">
            <a:extLst>
              <a:ext uri="{FF2B5EF4-FFF2-40B4-BE49-F238E27FC236}">
                <a16:creationId xmlns:a16="http://schemas.microsoft.com/office/drawing/2014/main" id="{1D5678AA-E662-BC9E-BDB7-F17B10A910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4" r="2355" b="2"/>
          <a:stretch>
            <a:fillRect/>
          </a:stretch>
        </p:blipFill>
        <p:spPr>
          <a:xfrm>
            <a:off x="715365" y="3524790"/>
            <a:ext cx="3721629" cy="264859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60C17-62EE-4F12-A5C5-2D0CF70B1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2733" y="860512"/>
            <a:ext cx="6065179" cy="561441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en-US" sz="1900" b="1" dirty="0"/>
              <a:t>Your student card is your library card.  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US" sz="1900" dirty="0"/>
              <a:t>You need it to:</a:t>
            </a:r>
          </a:p>
          <a:p>
            <a:pPr>
              <a:lnSpc>
                <a:spcPct val="100000"/>
              </a:lnSpc>
              <a:defRPr/>
            </a:pPr>
            <a:r>
              <a:rPr lang="en-US" sz="1900" dirty="0"/>
              <a:t> borrow books (</a:t>
            </a:r>
            <a:r>
              <a:rPr lang="en-US" sz="1900" dirty="0">
                <a:hlinkClick r:id="rId3"/>
              </a:rPr>
              <a:t>up to 100 a time</a:t>
            </a:r>
            <a:r>
              <a:rPr lang="en-US" sz="1900" dirty="0"/>
              <a:t>)</a:t>
            </a:r>
          </a:p>
          <a:p>
            <a:pPr>
              <a:lnSpc>
                <a:spcPct val="100000"/>
              </a:lnSpc>
              <a:defRPr/>
            </a:pPr>
            <a:r>
              <a:rPr lang="en-US" sz="1900" dirty="0"/>
              <a:t>borrow a laptop (for 3 days) and </a:t>
            </a:r>
            <a:r>
              <a:rPr lang="en-US" sz="1900" dirty="0">
                <a:hlinkClick r:id="rId4"/>
              </a:rPr>
              <a:t>other technology</a:t>
            </a:r>
            <a:endParaRPr lang="en-US" sz="1900" dirty="0"/>
          </a:p>
          <a:p>
            <a:pPr>
              <a:lnSpc>
                <a:spcPct val="100000"/>
              </a:lnSpc>
              <a:defRPr/>
            </a:pPr>
            <a:r>
              <a:rPr lang="en-US" sz="1900" dirty="0"/>
              <a:t>print on campus (</a:t>
            </a:r>
            <a:r>
              <a:rPr lang="en-US" sz="1900" dirty="0">
                <a:hlinkClick r:id="rId5"/>
              </a:rPr>
              <a:t>add money to your </a:t>
            </a:r>
            <a:r>
              <a:rPr lang="en-US" sz="1900" dirty="0" err="1">
                <a:hlinkClick r:id="rId5"/>
              </a:rPr>
              <a:t>Dprint</a:t>
            </a:r>
            <a:r>
              <a:rPr lang="en-US" sz="1900" dirty="0">
                <a:hlinkClick r:id="rId5"/>
              </a:rPr>
              <a:t> account</a:t>
            </a:r>
            <a:r>
              <a:rPr lang="en-US" sz="1900" dirty="0"/>
              <a:t>)</a:t>
            </a:r>
          </a:p>
          <a:p>
            <a:pPr>
              <a:lnSpc>
                <a:spcPct val="100000"/>
              </a:lnSpc>
              <a:defRPr/>
            </a:pPr>
            <a:r>
              <a:rPr lang="en-US" sz="1900" dirty="0"/>
              <a:t>access the library overnight during 24/7 hours.</a:t>
            </a:r>
          </a:p>
          <a:p>
            <a:pPr marL="45720" indent="0">
              <a:lnSpc>
                <a:spcPct val="100000"/>
              </a:lnSpc>
              <a:buNone/>
              <a:defRPr/>
            </a:pPr>
            <a:endParaRPr lang="en-US" sz="1900" dirty="0"/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US" sz="1900" dirty="0"/>
              <a:t> Webster library has </a:t>
            </a:r>
            <a:r>
              <a:rPr lang="en-US" sz="1900" dirty="0">
                <a:hlinkClick r:id="rId6"/>
              </a:rPr>
              <a:t>5 book scanners </a:t>
            </a:r>
            <a:r>
              <a:rPr lang="en-US" sz="1900" dirty="0"/>
              <a:t> (And Vanier has 2!) that can be used for free to scan chapters from our print books and email them to yourself as a PDF.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en-US" sz="1900" dirty="0"/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US" sz="1900" dirty="0"/>
              <a:t> To use Library databases, access online articles and </a:t>
            </a:r>
            <a:r>
              <a:rPr lang="en-US" sz="1900" dirty="0" err="1"/>
              <a:t>ebooks</a:t>
            </a:r>
            <a:r>
              <a:rPr lang="en-US" sz="1900" dirty="0"/>
              <a:t> when you are </a:t>
            </a:r>
            <a:r>
              <a:rPr lang="en-US" sz="1900" b="1" dirty="0"/>
              <a:t>off campus</a:t>
            </a:r>
            <a:r>
              <a:rPr lang="en-US" sz="1900" dirty="0"/>
              <a:t>, login with your </a:t>
            </a:r>
            <a:r>
              <a:rPr lang="en-US" sz="1900" dirty="0" err="1"/>
              <a:t>MyConcordia</a:t>
            </a:r>
            <a:r>
              <a:rPr lang="en-US" sz="1900" dirty="0"/>
              <a:t> </a:t>
            </a:r>
            <a:r>
              <a:rPr lang="en-US" sz="1900" dirty="0" err="1"/>
              <a:t>Netname</a:t>
            </a:r>
            <a:r>
              <a:rPr lang="en-US" sz="1900" dirty="0"/>
              <a:t> and password.</a:t>
            </a:r>
            <a:endParaRPr lang="en-CA" sz="1900" dirty="0"/>
          </a:p>
          <a:p>
            <a:pPr>
              <a:lnSpc>
                <a:spcPct val="100000"/>
              </a:lnSpc>
            </a:pPr>
            <a:endParaRPr lang="en-CA" sz="1900" dirty="0"/>
          </a:p>
        </p:txBody>
      </p:sp>
    </p:spTree>
    <p:extLst>
      <p:ext uri="{BB962C8B-B14F-4D97-AF65-F5344CB8AC3E}">
        <p14:creationId xmlns:p14="http://schemas.microsoft.com/office/powerpoint/2010/main" val="1266833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6B45A0-7FFB-6BF9-12E5-9E69DFB19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682" y="832394"/>
            <a:ext cx="9863032" cy="4947921"/>
          </a:xfrm>
          <a:prstGeom prst="rect">
            <a:avLst/>
          </a:prstGeom>
        </p:spPr>
      </p:pic>
      <p:sp>
        <p:nvSpPr>
          <p:cNvPr id="5" name="Right Arrow Callout 5">
            <a:extLst>
              <a:ext uri="{FF2B5EF4-FFF2-40B4-BE49-F238E27FC236}">
                <a16:creationId xmlns:a16="http://schemas.microsoft.com/office/drawing/2014/main" id="{A0AAE68A-F925-40C5-8753-0103B86E404A}"/>
              </a:ext>
            </a:extLst>
          </p:cNvPr>
          <p:cNvSpPr/>
          <p:nvPr/>
        </p:nvSpPr>
        <p:spPr>
          <a:xfrm>
            <a:off x="326571" y="1974237"/>
            <a:ext cx="2461343" cy="2663077"/>
          </a:xfrm>
          <a:prstGeom prst="rightArrow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Use the Sofia Discovery tool to find print books, </a:t>
            </a:r>
            <a:r>
              <a:rPr lang="en-US" sz="1600" dirty="0" err="1"/>
              <a:t>ebooks</a:t>
            </a:r>
            <a:r>
              <a:rPr lang="en-US" sz="1600" dirty="0"/>
              <a:t>, and journal articles from the library.</a:t>
            </a:r>
            <a:endParaRPr lang="en-CA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65DDFA-8BC1-0D63-8DC7-3381C6A7ECFC}"/>
              </a:ext>
            </a:extLst>
          </p:cNvPr>
          <p:cNvSpPr txBox="1"/>
          <p:nvPr/>
        </p:nvSpPr>
        <p:spPr>
          <a:xfrm>
            <a:off x="2787914" y="130629"/>
            <a:ext cx="8325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>
                <a:hlinkClick r:id="rId3"/>
              </a:rPr>
              <a:t>https://library.concordia.ca/</a:t>
            </a:r>
            <a:r>
              <a:rPr lang="en-CA" sz="3200" dirty="0"/>
              <a:t> </a:t>
            </a:r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08F24C41-A77A-6023-BD9E-01E583A6A7B1}"/>
              </a:ext>
            </a:extLst>
          </p:cNvPr>
          <p:cNvSpPr/>
          <p:nvPr/>
        </p:nvSpPr>
        <p:spPr>
          <a:xfrm>
            <a:off x="6096000" y="5780315"/>
            <a:ext cx="1164771" cy="947056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502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C98CB-282D-4BFD-8DBD-7AE16C216BCE}"/>
              </a:ext>
            </a:extLst>
          </p:cNvPr>
          <p:cNvSpPr txBox="1">
            <a:spLocks/>
          </p:cNvSpPr>
          <p:nvPr/>
        </p:nvSpPr>
        <p:spPr>
          <a:xfrm>
            <a:off x="4566261" y="1067403"/>
            <a:ext cx="5830468" cy="47231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defTabSz="914400" eaLnBrk="1" hangingPunct="1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sz="7200" spc="-120" dirty="0">
                <a:solidFill>
                  <a:srgbClr val="FFFFFF"/>
                </a:solidFill>
                <a:ea typeface="+mj-ea"/>
              </a:rPr>
              <a:t>Locating items when you have the citation information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438895-094E-DCD8-C001-13F3EC470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find out if Concordia has access to something?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09256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ECEFF8-CC60-00A8-6A30-520730EB8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/>
              <a:t>Stockman, Caroline, and Vincenzo Scalia. </a:t>
            </a:r>
            <a:r>
              <a:rPr lang="en-CA" sz="3200" dirty="0"/>
              <a:t>2020. “Democracy on the Five Star Movement’s Rousseau Platform.” </a:t>
            </a:r>
            <a:r>
              <a:rPr lang="en-CA" sz="3200" i="1" dirty="0"/>
              <a:t>European Politics and Society</a:t>
            </a:r>
            <a:r>
              <a:rPr lang="en-CA" sz="3200" dirty="0"/>
              <a:t> 21 (5): 603–17. https://doi.org/10.1080/23745118.2019.1705564.</a:t>
            </a:r>
            <a:br>
              <a:rPr lang="en-CA" sz="3200" dirty="0"/>
            </a:br>
            <a:endParaRPr lang="en-CA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2BF443-1A41-D468-F64F-E964BB7A4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579" y="3369865"/>
            <a:ext cx="9464842" cy="249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43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26C482-6D7B-4E66-A66F-14A14CE0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879" y="914400"/>
            <a:ext cx="11415121" cy="4610586"/>
          </a:xfrm>
          <a:prstGeom prst="rect">
            <a:avLst/>
          </a:prstGeom>
        </p:spPr>
      </p:pic>
      <p:sp>
        <p:nvSpPr>
          <p:cNvPr id="6" name="Arrow: Up 5">
            <a:extLst>
              <a:ext uri="{FF2B5EF4-FFF2-40B4-BE49-F238E27FC236}">
                <a16:creationId xmlns:a16="http://schemas.microsoft.com/office/drawing/2014/main" id="{75096090-863C-E51D-9D8F-7B807459C650}"/>
              </a:ext>
            </a:extLst>
          </p:cNvPr>
          <p:cNvSpPr/>
          <p:nvPr/>
        </p:nvSpPr>
        <p:spPr>
          <a:xfrm>
            <a:off x="1676400" y="4648200"/>
            <a:ext cx="979714" cy="1219200"/>
          </a:xfrm>
          <a:prstGeom prst="upArrow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24CEDC-B333-96BF-D5E3-726652EEB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43" y="772367"/>
            <a:ext cx="10940143" cy="5339831"/>
          </a:xfrm>
          <a:prstGeom prst="rect">
            <a:avLst/>
          </a:prstGeom>
        </p:spPr>
      </p:pic>
      <p:sp>
        <p:nvSpPr>
          <p:cNvPr id="9" name="Arrow: Up 8">
            <a:extLst>
              <a:ext uri="{FF2B5EF4-FFF2-40B4-BE49-F238E27FC236}">
                <a16:creationId xmlns:a16="http://schemas.microsoft.com/office/drawing/2014/main" id="{4D069173-8D95-428F-BA60-BA9E82153753}"/>
              </a:ext>
            </a:extLst>
          </p:cNvPr>
          <p:cNvSpPr/>
          <p:nvPr/>
        </p:nvSpPr>
        <p:spPr>
          <a:xfrm>
            <a:off x="1328056" y="1970315"/>
            <a:ext cx="533400" cy="685800"/>
          </a:xfrm>
          <a:prstGeom prst="upArrow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F6D640-4FDA-2680-A9F0-5070EB4D8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1711" y="235805"/>
            <a:ext cx="5788578" cy="6772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810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735B4-7CCC-9647-714A-4FCAFA325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2800" dirty="0" err="1"/>
              <a:t>Barbabela</a:t>
            </a:r>
            <a:r>
              <a:rPr lang="en-CA" sz="2800" dirty="0"/>
              <a:t>, Eduardo, Joao Feres Junior, and Marcela Machado. “Elections without boundaries: the use of </a:t>
            </a:r>
            <a:r>
              <a:rPr lang="en-CA" sz="2800" dirty="0" err="1"/>
              <a:t>facebook</a:t>
            </a:r>
            <a:r>
              <a:rPr lang="en-CA" sz="2800" dirty="0"/>
              <a:t> in the 2022 Brazilian presidential elections.” In </a:t>
            </a:r>
            <a:r>
              <a:rPr lang="en-CA" sz="2800" i="1" dirty="0"/>
              <a:t>Democracy under attack: social media and disinformation in Brazilian elections</a:t>
            </a:r>
            <a:r>
              <a:rPr lang="en-CA" sz="2800" dirty="0"/>
              <a:t>, pp. 53-747. springer, 2024.</a:t>
            </a:r>
            <a:br>
              <a:rPr lang="en-CA" sz="3200" dirty="0"/>
            </a:br>
            <a:endParaRPr lang="en-CA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2170FD-3EE8-1203-D759-055E8E354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828" y="3508488"/>
            <a:ext cx="9492343" cy="243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945367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1203</Words>
  <Application>Microsoft Office PowerPoint</Application>
  <PresentationFormat>Widescreen</PresentationFormat>
  <Paragraphs>132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Aptos</vt:lpstr>
      <vt:lpstr>Arial</vt:lpstr>
      <vt:lpstr>Calisto MT</vt:lpstr>
      <vt:lpstr>Times New Roman</vt:lpstr>
      <vt:lpstr>Univers Condensed</vt:lpstr>
      <vt:lpstr>ChronicleVTI</vt:lpstr>
      <vt:lpstr>POLI 487: Digital Democracy – Parties and Elections on Social Media Library Workshop</vt:lpstr>
      <vt:lpstr>Who am I?</vt:lpstr>
      <vt:lpstr>The Librar(ies)</vt:lpstr>
      <vt:lpstr>Library Services</vt:lpstr>
      <vt:lpstr>PowerPoint Presentation</vt:lpstr>
      <vt:lpstr>How do I find out if Concordia has access to something?</vt:lpstr>
      <vt:lpstr>Stockman, Caroline, and Vincenzo Scalia. 2020. “Democracy on the Five Star Movement’s Rousseau Platform.” European Politics and Society 21 (5): 603–17. https://doi.org/10.1080/23745118.2019.1705564. </vt:lpstr>
      <vt:lpstr>PowerPoint Presentation</vt:lpstr>
      <vt:lpstr>Barbabela, Eduardo, Joao Feres Junior, and Marcela Machado. “Elections without boundaries: the use of facebook in the 2022 Brazilian presidential elections.” In Democracy under attack: social media and disinformation in Brazilian elections, pp. 53-747. springer, 2024. </vt:lpstr>
      <vt:lpstr>PowerPoint Presentation</vt:lpstr>
      <vt:lpstr>Carlson, T. N. (2024). Through the grapevine : socially transmitted information and distorted democracy. The University of Chicago Press.</vt:lpstr>
      <vt:lpstr>PowerPoint Presentation</vt:lpstr>
      <vt:lpstr>Breaking down a topic  &amp;  Search strategies </vt:lpstr>
      <vt:lpstr>How do we combine keywords for the best results?</vt:lpstr>
      <vt:lpstr>How do we combine keywords for the best results?</vt:lpstr>
      <vt:lpstr>Avoid Searching with linking words</vt:lpstr>
      <vt:lpstr>PowerPoint Presentation</vt:lpstr>
      <vt:lpstr>Topic Breakdown</vt:lpstr>
      <vt:lpstr>Searching in Sofia</vt:lpstr>
      <vt:lpstr>What will I find in Sofia?</vt:lpstr>
      <vt:lpstr>Why books? </vt:lpstr>
      <vt:lpstr>Why books?</vt:lpstr>
      <vt:lpstr>Search strategy </vt:lpstr>
      <vt:lpstr>PowerPoint Presentation</vt:lpstr>
      <vt:lpstr>PowerPoint Presentation</vt:lpstr>
      <vt:lpstr>PowerPoint Presentation</vt:lpstr>
      <vt:lpstr>Using the filters/limits in sofia</vt:lpstr>
      <vt:lpstr>Case studies – Sofia </vt:lpstr>
      <vt:lpstr>Political science complete</vt:lpstr>
      <vt:lpstr>PowerPoint Presentation</vt:lpstr>
      <vt:lpstr>Geographic search terms</vt:lpstr>
      <vt:lpstr>JSTOR</vt:lpstr>
      <vt:lpstr>PowerPoint Presentation</vt:lpstr>
      <vt:lpstr>What is peer review?   What are peer reviewed, scholarly articles?</vt:lpstr>
      <vt:lpstr>PowerPoint Presentation</vt:lpstr>
      <vt:lpstr>PowerPoint Presentation</vt:lpstr>
      <vt:lpstr>PowerPoint Presentation</vt:lpstr>
      <vt:lpstr>Annual Reviews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Michelle Lake</dc:creator>
  <cp:lastModifiedBy>Michelle Lake</cp:lastModifiedBy>
  <cp:revision>7</cp:revision>
  <dcterms:created xsi:type="dcterms:W3CDTF">2026-02-09T22:10:18Z</dcterms:created>
  <dcterms:modified xsi:type="dcterms:W3CDTF">2026-02-10T21:36:19Z</dcterms:modified>
</cp:coreProperties>
</file>