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6" r:id="rId2"/>
    <p:sldId id="258" r:id="rId3"/>
    <p:sldId id="261" r:id="rId4"/>
    <p:sldId id="262" r:id="rId5"/>
    <p:sldId id="263" r:id="rId6"/>
    <p:sldId id="264" r:id="rId7"/>
    <p:sldId id="265" r:id="rId8"/>
    <p:sldId id="266" r:id="rId9"/>
    <p:sldId id="267" r:id="rId10"/>
    <p:sldId id="550" r:id="rId11"/>
    <p:sldId id="552" r:id="rId12"/>
    <p:sldId id="273" r:id="rId13"/>
    <p:sldId id="586" r:id="rId14"/>
    <p:sldId id="281" r:id="rId15"/>
    <p:sldId id="553" r:id="rId16"/>
    <p:sldId id="554" r:id="rId17"/>
    <p:sldId id="555" r:id="rId18"/>
    <p:sldId id="556" r:id="rId19"/>
    <p:sldId id="557" r:id="rId20"/>
    <p:sldId id="558" r:id="rId21"/>
    <p:sldId id="559" r:id="rId22"/>
    <p:sldId id="560" r:id="rId23"/>
    <p:sldId id="561" r:id="rId24"/>
    <p:sldId id="562" r:id="rId25"/>
    <p:sldId id="563" r:id="rId26"/>
    <p:sldId id="569" r:id="rId27"/>
    <p:sldId id="570" r:id="rId28"/>
    <p:sldId id="300" r:id="rId29"/>
    <p:sldId id="564" r:id="rId30"/>
    <p:sldId id="565" r:id="rId31"/>
    <p:sldId id="566" r:id="rId32"/>
    <p:sldId id="567" r:id="rId33"/>
    <p:sldId id="568" r:id="rId34"/>
    <p:sldId id="576" r:id="rId35"/>
    <p:sldId id="574" r:id="rId36"/>
    <p:sldId id="575" r:id="rId37"/>
    <p:sldId id="577" r:id="rId38"/>
    <p:sldId id="578" r:id="rId39"/>
    <p:sldId id="579" r:id="rId40"/>
    <p:sldId id="580" r:id="rId41"/>
    <p:sldId id="581" r:id="rId42"/>
    <p:sldId id="582" r:id="rId43"/>
    <p:sldId id="583" r:id="rId44"/>
    <p:sldId id="584" r:id="rId45"/>
    <p:sldId id="585" r:id="rId46"/>
    <p:sldId id="3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AFEB5-376F-4967-B99B-DB75D6EB779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C9963F-9F69-4E77-AF8E-29970051E3DE}">
      <dgm:prSet/>
      <dgm:spPr/>
      <dgm:t>
        <a:bodyPr/>
        <a:lstStyle/>
        <a:p>
          <a:r>
            <a:rPr lang="en-US"/>
            <a:t>Key Ideas:</a:t>
          </a:r>
        </a:p>
      </dgm:t>
    </dgm:pt>
    <dgm:pt modelId="{F3B8A8E6-2F91-472D-B938-7E1D713678AD}" type="parTrans" cxnId="{6C406062-CBF8-4090-92D8-C6C3701C95EF}">
      <dgm:prSet/>
      <dgm:spPr/>
      <dgm:t>
        <a:bodyPr/>
        <a:lstStyle/>
        <a:p>
          <a:endParaRPr lang="en-US"/>
        </a:p>
      </dgm:t>
    </dgm:pt>
    <dgm:pt modelId="{16A8594C-565B-4C02-8F4B-8D55C22E319A}" type="sibTrans" cxnId="{6C406062-CBF8-4090-92D8-C6C3701C95EF}">
      <dgm:prSet/>
      <dgm:spPr/>
      <dgm:t>
        <a:bodyPr/>
        <a:lstStyle/>
        <a:p>
          <a:endParaRPr lang="en-US"/>
        </a:p>
      </dgm:t>
    </dgm:pt>
    <dgm:pt modelId="{B35B239D-3560-4BCB-8AA3-BD86372D222B}">
      <dgm:prSet/>
      <dgm:spPr/>
      <dgm:t>
        <a:bodyPr/>
        <a:lstStyle/>
        <a:p>
          <a:r>
            <a:rPr lang="en-US"/>
            <a:t>Council of Europe</a:t>
          </a:r>
        </a:p>
      </dgm:t>
    </dgm:pt>
    <dgm:pt modelId="{078B3E11-32B4-4B50-AEB7-10D5E5754C00}" type="parTrans" cxnId="{4905CF25-711F-44C8-A96A-13E69D2E9378}">
      <dgm:prSet/>
      <dgm:spPr/>
      <dgm:t>
        <a:bodyPr/>
        <a:lstStyle/>
        <a:p>
          <a:endParaRPr lang="en-US"/>
        </a:p>
      </dgm:t>
    </dgm:pt>
    <dgm:pt modelId="{2ADF8D4F-CEB7-463B-B728-B6192FA6AC8D}" type="sibTrans" cxnId="{4905CF25-711F-44C8-A96A-13E69D2E9378}">
      <dgm:prSet/>
      <dgm:spPr/>
      <dgm:t>
        <a:bodyPr/>
        <a:lstStyle/>
        <a:p>
          <a:endParaRPr lang="en-US"/>
        </a:p>
      </dgm:t>
    </dgm:pt>
    <dgm:pt modelId="{65150980-CAA0-49A2-AB9C-83E9253334B0}">
      <dgm:prSet/>
      <dgm:spPr>
        <a:solidFill>
          <a:schemeClr val="accent3"/>
        </a:solidFill>
      </dgm:spPr>
      <dgm:t>
        <a:bodyPr/>
        <a:lstStyle/>
        <a:p>
          <a:r>
            <a:rPr lang="en-US"/>
            <a:t>Human rights</a:t>
          </a:r>
        </a:p>
      </dgm:t>
    </dgm:pt>
    <dgm:pt modelId="{5BCE42C3-5391-4F62-9494-327CCC07EBC3}" type="parTrans" cxnId="{C0B4FAB7-9733-4BF3-84BD-E0D896BA75D6}">
      <dgm:prSet/>
      <dgm:spPr/>
      <dgm:t>
        <a:bodyPr/>
        <a:lstStyle/>
        <a:p>
          <a:endParaRPr lang="en-US"/>
        </a:p>
      </dgm:t>
    </dgm:pt>
    <dgm:pt modelId="{49BA10DA-9990-4BB9-840E-867F20EB436D}" type="sibTrans" cxnId="{C0B4FAB7-9733-4BF3-84BD-E0D896BA75D6}">
      <dgm:prSet/>
      <dgm:spPr/>
      <dgm:t>
        <a:bodyPr/>
        <a:lstStyle/>
        <a:p>
          <a:endParaRPr lang="en-US"/>
        </a:p>
      </dgm:t>
    </dgm:pt>
    <dgm:pt modelId="{AFB48226-D6DF-444B-8841-35A15F6121E3}">
      <dgm:prSet/>
      <dgm:spPr>
        <a:solidFill>
          <a:schemeClr val="accent3"/>
        </a:solidFill>
      </dgm:spPr>
      <dgm:t>
        <a:bodyPr/>
        <a:lstStyle/>
        <a:p>
          <a:r>
            <a:rPr lang="en-US"/>
            <a:t>Refugees</a:t>
          </a:r>
        </a:p>
      </dgm:t>
    </dgm:pt>
    <dgm:pt modelId="{74726ABD-578D-4EF3-A906-B935761EA9F7}" type="parTrans" cxnId="{EB6510BF-1B9F-45D5-A9C1-A03293961594}">
      <dgm:prSet/>
      <dgm:spPr/>
      <dgm:t>
        <a:bodyPr/>
        <a:lstStyle/>
        <a:p>
          <a:endParaRPr lang="en-US"/>
        </a:p>
      </dgm:t>
    </dgm:pt>
    <dgm:pt modelId="{25F300D0-FC7D-4459-8337-D0361F76E55A}" type="sibTrans" cxnId="{EB6510BF-1B9F-45D5-A9C1-A03293961594}">
      <dgm:prSet/>
      <dgm:spPr/>
      <dgm:t>
        <a:bodyPr/>
        <a:lstStyle/>
        <a:p>
          <a:endParaRPr lang="en-US"/>
        </a:p>
      </dgm:t>
    </dgm:pt>
    <dgm:pt modelId="{D12B1609-9AE1-453E-8F7F-28925035A471}">
      <dgm:prSet/>
      <dgm:spPr>
        <a:solidFill>
          <a:schemeClr val="accent3"/>
        </a:solidFill>
      </dgm:spPr>
      <dgm:t>
        <a:bodyPr/>
        <a:lstStyle/>
        <a:p>
          <a:r>
            <a:rPr lang="en-US" dirty="0"/>
            <a:t>Asylum-seekers</a:t>
          </a:r>
        </a:p>
      </dgm:t>
    </dgm:pt>
    <dgm:pt modelId="{8BBD8147-1FDF-4333-9728-F9E655CC3F4C}" type="parTrans" cxnId="{47A01BD9-5EED-490B-BFC5-F3E14AC1EC62}">
      <dgm:prSet/>
      <dgm:spPr/>
      <dgm:t>
        <a:bodyPr/>
        <a:lstStyle/>
        <a:p>
          <a:endParaRPr lang="en-US"/>
        </a:p>
      </dgm:t>
    </dgm:pt>
    <dgm:pt modelId="{B2A48950-6859-40D9-97D2-F046BECFB4F5}" type="sibTrans" cxnId="{47A01BD9-5EED-490B-BFC5-F3E14AC1EC62}">
      <dgm:prSet/>
      <dgm:spPr/>
      <dgm:t>
        <a:bodyPr/>
        <a:lstStyle/>
        <a:p>
          <a:endParaRPr lang="en-US"/>
        </a:p>
      </dgm:t>
    </dgm:pt>
    <dgm:pt modelId="{664829B6-D2E4-48B3-84E1-1A49CF6B412C}">
      <dgm:prSet/>
      <dgm:spPr>
        <a:solidFill>
          <a:schemeClr val="accent3"/>
        </a:solidFill>
      </dgm:spPr>
      <dgm:t>
        <a:bodyPr/>
        <a:lstStyle/>
        <a:p>
          <a:r>
            <a:rPr lang="en-US"/>
            <a:t>Europe</a:t>
          </a:r>
        </a:p>
      </dgm:t>
    </dgm:pt>
    <dgm:pt modelId="{73ED1AA8-4C48-4AE6-A450-477808965168}" type="parTrans" cxnId="{1584B2F5-7B89-4968-8F0D-93BD5E34DAFE}">
      <dgm:prSet/>
      <dgm:spPr/>
      <dgm:t>
        <a:bodyPr/>
        <a:lstStyle/>
        <a:p>
          <a:endParaRPr lang="en-US"/>
        </a:p>
      </dgm:t>
    </dgm:pt>
    <dgm:pt modelId="{5E74C35B-3122-48F5-98C0-19FCF681DC62}" type="sibTrans" cxnId="{1584B2F5-7B89-4968-8F0D-93BD5E34DAFE}">
      <dgm:prSet/>
      <dgm:spPr/>
      <dgm:t>
        <a:bodyPr/>
        <a:lstStyle/>
        <a:p>
          <a:endParaRPr lang="en-US"/>
        </a:p>
      </dgm:t>
    </dgm:pt>
    <dgm:pt modelId="{4A3CE0FB-1CAC-4BA1-8099-C17885C6ACE9}" type="pres">
      <dgm:prSet presAssocID="{4D0AFEB5-376F-4967-B99B-DB75D6EB7790}" presName="linear" presStyleCnt="0">
        <dgm:presLayoutVars>
          <dgm:animLvl val="lvl"/>
          <dgm:resizeHandles val="exact"/>
        </dgm:presLayoutVars>
      </dgm:prSet>
      <dgm:spPr/>
    </dgm:pt>
    <dgm:pt modelId="{ECB12EA9-30EE-49A0-BBD8-CEE2779639E9}" type="pres">
      <dgm:prSet presAssocID="{B5C9963F-9F69-4E77-AF8E-29970051E3DE}" presName="parentText" presStyleLbl="node1" presStyleIdx="0" presStyleCnt="6">
        <dgm:presLayoutVars>
          <dgm:chMax val="0"/>
          <dgm:bulletEnabled val="1"/>
        </dgm:presLayoutVars>
      </dgm:prSet>
      <dgm:spPr/>
    </dgm:pt>
    <dgm:pt modelId="{AB3F0CD8-84CD-43C6-89C8-0D77C04F2E1B}" type="pres">
      <dgm:prSet presAssocID="{16A8594C-565B-4C02-8F4B-8D55C22E319A}" presName="spacer" presStyleCnt="0"/>
      <dgm:spPr/>
    </dgm:pt>
    <dgm:pt modelId="{B6A00D16-13FB-433B-8D17-57BD03BA5661}" type="pres">
      <dgm:prSet presAssocID="{B35B239D-3560-4BCB-8AA3-BD86372D222B}" presName="parentText" presStyleLbl="node1" presStyleIdx="1" presStyleCnt="6">
        <dgm:presLayoutVars>
          <dgm:chMax val="0"/>
          <dgm:bulletEnabled val="1"/>
        </dgm:presLayoutVars>
      </dgm:prSet>
      <dgm:spPr/>
    </dgm:pt>
    <dgm:pt modelId="{325B8936-59F9-4319-9B61-60E0B62D8C82}" type="pres">
      <dgm:prSet presAssocID="{2ADF8D4F-CEB7-463B-B728-B6192FA6AC8D}" presName="spacer" presStyleCnt="0"/>
      <dgm:spPr/>
    </dgm:pt>
    <dgm:pt modelId="{685956CC-FF56-41CE-9F5F-BC5C07BDC4B4}" type="pres">
      <dgm:prSet presAssocID="{65150980-CAA0-49A2-AB9C-83E9253334B0}" presName="parentText" presStyleLbl="node1" presStyleIdx="2" presStyleCnt="6">
        <dgm:presLayoutVars>
          <dgm:chMax val="0"/>
          <dgm:bulletEnabled val="1"/>
        </dgm:presLayoutVars>
      </dgm:prSet>
      <dgm:spPr/>
    </dgm:pt>
    <dgm:pt modelId="{3CEA7EC0-31D6-49A7-9FF6-6F7256C8E28D}" type="pres">
      <dgm:prSet presAssocID="{49BA10DA-9990-4BB9-840E-867F20EB436D}" presName="spacer" presStyleCnt="0"/>
      <dgm:spPr/>
    </dgm:pt>
    <dgm:pt modelId="{8E83F977-0912-46B4-AA34-B503F51FD5D1}" type="pres">
      <dgm:prSet presAssocID="{AFB48226-D6DF-444B-8841-35A15F6121E3}" presName="parentText" presStyleLbl="node1" presStyleIdx="3" presStyleCnt="6">
        <dgm:presLayoutVars>
          <dgm:chMax val="0"/>
          <dgm:bulletEnabled val="1"/>
        </dgm:presLayoutVars>
      </dgm:prSet>
      <dgm:spPr/>
    </dgm:pt>
    <dgm:pt modelId="{C7D8CFF7-AD34-45CC-BF6D-6690934F737F}" type="pres">
      <dgm:prSet presAssocID="{25F300D0-FC7D-4459-8337-D0361F76E55A}" presName="spacer" presStyleCnt="0"/>
      <dgm:spPr/>
    </dgm:pt>
    <dgm:pt modelId="{07A31C6B-864B-4173-B72F-AA9275CC9754}" type="pres">
      <dgm:prSet presAssocID="{D12B1609-9AE1-453E-8F7F-28925035A471}" presName="parentText" presStyleLbl="node1" presStyleIdx="4" presStyleCnt="6">
        <dgm:presLayoutVars>
          <dgm:chMax val="0"/>
          <dgm:bulletEnabled val="1"/>
        </dgm:presLayoutVars>
      </dgm:prSet>
      <dgm:spPr/>
    </dgm:pt>
    <dgm:pt modelId="{9352D2CE-5BCE-41D7-9335-FFFAEDDF40D7}" type="pres">
      <dgm:prSet presAssocID="{B2A48950-6859-40D9-97D2-F046BECFB4F5}" presName="spacer" presStyleCnt="0"/>
      <dgm:spPr/>
    </dgm:pt>
    <dgm:pt modelId="{1BA25B2F-AD03-4530-BB3B-528DBE5D07AD}" type="pres">
      <dgm:prSet presAssocID="{664829B6-D2E4-48B3-84E1-1A49CF6B412C}" presName="parentText" presStyleLbl="node1" presStyleIdx="5" presStyleCnt="6">
        <dgm:presLayoutVars>
          <dgm:chMax val="0"/>
          <dgm:bulletEnabled val="1"/>
        </dgm:presLayoutVars>
      </dgm:prSet>
      <dgm:spPr/>
    </dgm:pt>
  </dgm:ptLst>
  <dgm:cxnLst>
    <dgm:cxn modelId="{A0404000-5713-434A-B500-BE1A41871951}" type="presOf" srcId="{65150980-CAA0-49A2-AB9C-83E9253334B0}" destId="{685956CC-FF56-41CE-9F5F-BC5C07BDC4B4}" srcOrd="0" destOrd="0" presId="urn:microsoft.com/office/officeart/2005/8/layout/vList2"/>
    <dgm:cxn modelId="{ADF7DE11-BCE9-4E90-BEDA-57B0A0B28C96}" type="presOf" srcId="{4D0AFEB5-376F-4967-B99B-DB75D6EB7790}" destId="{4A3CE0FB-1CAC-4BA1-8099-C17885C6ACE9}" srcOrd="0" destOrd="0" presId="urn:microsoft.com/office/officeart/2005/8/layout/vList2"/>
    <dgm:cxn modelId="{D9FCC11F-7267-4641-9DCC-6B39118DF163}" type="presOf" srcId="{B5C9963F-9F69-4E77-AF8E-29970051E3DE}" destId="{ECB12EA9-30EE-49A0-BBD8-CEE2779639E9}" srcOrd="0" destOrd="0" presId="urn:microsoft.com/office/officeart/2005/8/layout/vList2"/>
    <dgm:cxn modelId="{4905CF25-711F-44C8-A96A-13E69D2E9378}" srcId="{4D0AFEB5-376F-4967-B99B-DB75D6EB7790}" destId="{B35B239D-3560-4BCB-8AA3-BD86372D222B}" srcOrd="1" destOrd="0" parTransId="{078B3E11-32B4-4B50-AEB7-10D5E5754C00}" sibTransId="{2ADF8D4F-CEB7-463B-B728-B6192FA6AC8D}"/>
    <dgm:cxn modelId="{6C406062-CBF8-4090-92D8-C6C3701C95EF}" srcId="{4D0AFEB5-376F-4967-B99B-DB75D6EB7790}" destId="{B5C9963F-9F69-4E77-AF8E-29970051E3DE}" srcOrd="0" destOrd="0" parTransId="{F3B8A8E6-2F91-472D-B938-7E1D713678AD}" sibTransId="{16A8594C-565B-4C02-8F4B-8D55C22E319A}"/>
    <dgm:cxn modelId="{B4A00E49-D6F8-4D3D-BF0A-4DA673875B9A}" type="presOf" srcId="{664829B6-D2E4-48B3-84E1-1A49CF6B412C}" destId="{1BA25B2F-AD03-4530-BB3B-528DBE5D07AD}" srcOrd="0" destOrd="0" presId="urn:microsoft.com/office/officeart/2005/8/layout/vList2"/>
    <dgm:cxn modelId="{705F5A81-2887-4880-B33C-47A5A9D18B5D}" type="presOf" srcId="{D12B1609-9AE1-453E-8F7F-28925035A471}" destId="{07A31C6B-864B-4173-B72F-AA9275CC9754}" srcOrd="0" destOrd="0" presId="urn:microsoft.com/office/officeart/2005/8/layout/vList2"/>
    <dgm:cxn modelId="{58BCF2A2-BBA5-4C8D-A4F0-85C839CB61CB}" type="presOf" srcId="{B35B239D-3560-4BCB-8AA3-BD86372D222B}" destId="{B6A00D16-13FB-433B-8D17-57BD03BA5661}" srcOrd="0" destOrd="0" presId="urn:microsoft.com/office/officeart/2005/8/layout/vList2"/>
    <dgm:cxn modelId="{C0B4FAB7-9733-4BF3-84BD-E0D896BA75D6}" srcId="{4D0AFEB5-376F-4967-B99B-DB75D6EB7790}" destId="{65150980-CAA0-49A2-AB9C-83E9253334B0}" srcOrd="2" destOrd="0" parTransId="{5BCE42C3-5391-4F62-9494-327CCC07EBC3}" sibTransId="{49BA10DA-9990-4BB9-840E-867F20EB436D}"/>
    <dgm:cxn modelId="{EB6510BF-1B9F-45D5-A9C1-A03293961594}" srcId="{4D0AFEB5-376F-4967-B99B-DB75D6EB7790}" destId="{AFB48226-D6DF-444B-8841-35A15F6121E3}" srcOrd="3" destOrd="0" parTransId="{74726ABD-578D-4EF3-A906-B935761EA9F7}" sibTransId="{25F300D0-FC7D-4459-8337-D0361F76E55A}"/>
    <dgm:cxn modelId="{B1B134C4-3B32-40E8-B127-8A30B4CD6840}" type="presOf" srcId="{AFB48226-D6DF-444B-8841-35A15F6121E3}" destId="{8E83F977-0912-46B4-AA34-B503F51FD5D1}" srcOrd="0" destOrd="0" presId="urn:microsoft.com/office/officeart/2005/8/layout/vList2"/>
    <dgm:cxn modelId="{47A01BD9-5EED-490B-BFC5-F3E14AC1EC62}" srcId="{4D0AFEB5-376F-4967-B99B-DB75D6EB7790}" destId="{D12B1609-9AE1-453E-8F7F-28925035A471}" srcOrd="4" destOrd="0" parTransId="{8BBD8147-1FDF-4333-9728-F9E655CC3F4C}" sibTransId="{B2A48950-6859-40D9-97D2-F046BECFB4F5}"/>
    <dgm:cxn modelId="{1584B2F5-7B89-4968-8F0D-93BD5E34DAFE}" srcId="{4D0AFEB5-376F-4967-B99B-DB75D6EB7790}" destId="{664829B6-D2E4-48B3-84E1-1A49CF6B412C}" srcOrd="5" destOrd="0" parTransId="{73ED1AA8-4C48-4AE6-A450-477808965168}" sibTransId="{5E74C35B-3122-48F5-98C0-19FCF681DC62}"/>
    <dgm:cxn modelId="{3A233A55-85F1-4886-9E33-6E81D248F61C}" type="presParOf" srcId="{4A3CE0FB-1CAC-4BA1-8099-C17885C6ACE9}" destId="{ECB12EA9-30EE-49A0-BBD8-CEE2779639E9}" srcOrd="0" destOrd="0" presId="urn:microsoft.com/office/officeart/2005/8/layout/vList2"/>
    <dgm:cxn modelId="{14AC8497-0666-4D1F-90C6-26AB6770B234}" type="presParOf" srcId="{4A3CE0FB-1CAC-4BA1-8099-C17885C6ACE9}" destId="{AB3F0CD8-84CD-43C6-89C8-0D77C04F2E1B}" srcOrd="1" destOrd="0" presId="urn:microsoft.com/office/officeart/2005/8/layout/vList2"/>
    <dgm:cxn modelId="{9EFE0C3D-E59E-4C18-9B91-42D66096C1E9}" type="presParOf" srcId="{4A3CE0FB-1CAC-4BA1-8099-C17885C6ACE9}" destId="{B6A00D16-13FB-433B-8D17-57BD03BA5661}" srcOrd="2" destOrd="0" presId="urn:microsoft.com/office/officeart/2005/8/layout/vList2"/>
    <dgm:cxn modelId="{71EAE756-09A0-4676-B383-E493C035B69F}" type="presParOf" srcId="{4A3CE0FB-1CAC-4BA1-8099-C17885C6ACE9}" destId="{325B8936-59F9-4319-9B61-60E0B62D8C82}" srcOrd="3" destOrd="0" presId="urn:microsoft.com/office/officeart/2005/8/layout/vList2"/>
    <dgm:cxn modelId="{18D342F4-90AA-4DF0-967D-A139524DBEC4}" type="presParOf" srcId="{4A3CE0FB-1CAC-4BA1-8099-C17885C6ACE9}" destId="{685956CC-FF56-41CE-9F5F-BC5C07BDC4B4}" srcOrd="4" destOrd="0" presId="urn:microsoft.com/office/officeart/2005/8/layout/vList2"/>
    <dgm:cxn modelId="{A0CA96A3-8859-43BC-9622-FBA44D80B81C}" type="presParOf" srcId="{4A3CE0FB-1CAC-4BA1-8099-C17885C6ACE9}" destId="{3CEA7EC0-31D6-49A7-9FF6-6F7256C8E28D}" srcOrd="5" destOrd="0" presId="urn:microsoft.com/office/officeart/2005/8/layout/vList2"/>
    <dgm:cxn modelId="{E4EFB53D-B057-40F5-BC09-F5412E897C8E}" type="presParOf" srcId="{4A3CE0FB-1CAC-4BA1-8099-C17885C6ACE9}" destId="{8E83F977-0912-46B4-AA34-B503F51FD5D1}" srcOrd="6" destOrd="0" presId="urn:microsoft.com/office/officeart/2005/8/layout/vList2"/>
    <dgm:cxn modelId="{06072AD2-5F4C-46AC-920F-3D5430599BD0}" type="presParOf" srcId="{4A3CE0FB-1CAC-4BA1-8099-C17885C6ACE9}" destId="{C7D8CFF7-AD34-45CC-BF6D-6690934F737F}" srcOrd="7" destOrd="0" presId="urn:microsoft.com/office/officeart/2005/8/layout/vList2"/>
    <dgm:cxn modelId="{A7306C1E-D951-4547-9F6D-64C9984876AA}" type="presParOf" srcId="{4A3CE0FB-1CAC-4BA1-8099-C17885C6ACE9}" destId="{07A31C6B-864B-4173-B72F-AA9275CC9754}" srcOrd="8" destOrd="0" presId="urn:microsoft.com/office/officeart/2005/8/layout/vList2"/>
    <dgm:cxn modelId="{0280B456-BAC8-45B4-981E-49619B1B2970}" type="presParOf" srcId="{4A3CE0FB-1CAC-4BA1-8099-C17885C6ACE9}" destId="{9352D2CE-5BCE-41D7-9335-FFFAEDDF40D7}" srcOrd="9" destOrd="0" presId="urn:microsoft.com/office/officeart/2005/8/layout/vList2"/>
    <dgm:cxn modelId="{575170D0-B946-4826-8913-EDCD21160542}" type="presParOf" srcId="{4A3CE0FB-1CAC-4BA1-8099-C17885C6ACE9}" destId="{1BA25B2F-AD03-4530-BB3B-528DBE5D07A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AFEB5-376F-4967-B99B-DB75D6EB779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C9963F-9F69-4E77-AF8E-29970051E3DE}">
      <dgm:prSet/>
      <dgm:spPr/>
      <dgm:t>
        <a:bodyPr/>
        <a:lstStyle/>
        <a:p>
          <a:r>
            <a:rPr lang="en-US"/>
            <a:t>Key Ideas:</a:t>
          </a:r>
        </a:p>
      </dgm:t>
    </dgm:pt>
    <dgm:pt modelId="{F3B8A8E6-2F91-472D-B938-7E1D713678AD}" type="parTrans" cxnId="{6C406062-CBF8-4090-92D8-C6C3701C95EF}">
      <dgm:prSet/>
      <dgm:spPr/>
      <dgm:t>
        <a:bodyPr/>
        <a:lstStyle/>
        <a:p>
          <a:endParaRPr lang="en-US"/>
        </a:p>
      </dgm:t>
    </dgm:pt>
    <dgm:pt modelId="{16A8594C-565B-4C02-8F4B-8D55C22E319A}" type="sibTrans" cxnId="{6C406062-CBF8-4090-92D8-C6C3701C95EF}">
      <dgm:prSet/>
      <dgm:spPr/>
      <dgm:t>
        <a:bodyPr/>
        <a:lstStyle/>
        <a:p>
          <a:endParaRPr lang="en-US"/>
        </a:p>
      </dgm:t>
    </dgm:pt>
    <dgm:pt modelId="{B35B239D-3560-4BCB-8AA3-BD86372D222B}">
      <dgm:prSet/>
      <dgm:spPr/>
      <dgm:t>
        <a:bodyPr/>
        <a:lstStyle/>
        <a:p>
          <a:r>
            <a:rPr lang="en-US" dirty="0"/>
            <a:t>Digital technology</a:t>
          </a:r>
        </a:p>
      </dgm:t>
    </dgm:pt>
    <dgm:pt modelId="{078B3E11-32B4-4B50-AEB7-10D5E5754C00}" type="parTrans" cxnId="{4905CF25-711F-44C8-A96A-13E69D2E9378}">
      <dgm:prSet/>
      <dgm:spPr/>
      <dgm:t>
        <a:bodyPr/>
        <a:lstStyle/>
        <a:p>
          <a:endParaRPr lang="en-US"/>
        </a:p>
      </dgm:t>
    </dgm:pt>
    <dgm:pt modelId="{2ADF8D4F-CEB7-463B-B728-B6192FA6AC8D}" type="sibTrans" cxnId="{4905CF25-711F-44C8-A96A-13E69D2E9378}">
      <dgm:prSet/>
      <dgm:spPr/>
      <dgm:t>
        <a:bodyPr/>
        <a:lstStyle/>
        <a:p>
          <a:endParaRPr lang="en-US"/>
        </a:p>
      </dgm:t>
    </dgm:pt>
    <dgm:pt modelId="{65150980-CAA0-49A2-AB9C-83E9253334B0}">
      <dgm:prSet/>
      <dgm:spPr>
        <a:solidFill>
          <a:schemeClr val="accent3"/>
        </a:solidFill>
      </dgm:spPr>
      <dgm:t>
        <a:bodyPr/>
        <a:lstStyle/>
        <a:p>
          <a:r>
            <a:rPr lang="en-US" dirty="0"/>
            <a:t>International Human rights monitoring </a:t>
          </a:r>
        </a:p>
      </dgm:t>
    </dgm:pt>
    <dgm:pt modelId="{5BCE42C3-5391-4F62-9494-327CCC07EBC3}" type="parTrans" cxnId="{C0B4FAB7-9733-4BF3-84BD-E0D896BA75D6}">
      <dgm:prSet/>
      <dgm:spPr/>
      <dgm:t>
        <a:bodyPr/>
        <a:lstStyle/>
        <a:p>
          <a:endParaRPr lang="en-US"/>
        </a:p>
      </dgm:t>
    </dgm:pt>
    <dgm:pt modelId="{49BA10DA-9990-4BB9-840E-867F20EB436D}" type="sibTrans" cxnId="{C0B4FAB7-9733-4BF3-84BD-E0D896BA75D6}">
      <dgm:prSet/>
      <dgm:spPr/>
      <dgm:t>
        <a:bodyPr/>
        <a:lstStyle/>
        <a:p>
          <a:endParaRPr lang="en-US"/>
        </a:p>
      </dgm:t>
    </dgm:pt>
    <dgm:pt modelId="{AFB48226-D6DF-444B-8841-35A15F6121E3}">
      <dgm:prSet/>
      <dgm:spPr>
        <a:solidFill>
          <a:schemeClr val="accent3"/>
        </a:solidFill>
      </dgm:spPr>
      <dgm:t>
        <a:bodyPr/>
        <a:lstStyle/>
        <a:p>
          <a:r>
            <a:rPr lang="en-US" dirty="0"/>
            <a:t>International organizations </a:t>
          </a:r>
        </a:p>
      </dgm:t>
    </dgm:pt>
    <dgm:pt modelId="{74726ABD-578D-4EF3-A906-B935761EA9F7}" type="parTrans" cxnId="{EB6510BF-1B9F-45D5-A9C1-A03293961594}">
      <dgm:prSet/>
      <dgm:spPr/>
      <dgm:t>
        <a:bodyPr/>
        <a:lstStyle/>
        <a:p>
          <a:endParaRPr lang="en-US"/>
        </a:p>
      </dgm:t>
    </dgm:pt>
    <dgm:pt modelId="{25F300D0-FC7D-4459-8337-D0361F76E55A}" type="sibTrans" cxnId="{EB6510BF-1B9F-45D5-A9C1-A03293961594}">
      <dgm:prSet/>
      <dgm:spPr/>
      <dgm:t>
        <a:bodyPr/>
        <a:lstStyle/>
        <a:p>
          <a:endParaRPr lang="en-US"/>
        </a:p>
      </dgm:t>
    </dgm:pt>
    <dgm:pt modelId="{D12B1609-9AE1-453E-8F7F-28925035A471}">
      <dgm:prSet/>
      <dgm:spPr>
        <a:solidFill>
          <a:schemeClr val="accent3"/>
        </a:solidFill>
      </dgm:spPr>
      <dgm:t>
        <a:bodyPr/>
        <a:lstStyle/>
        <a:p>
          <a:r>
            <a:rPr lang="en-US" dirty="0"/>
            <a:t>NGOs</a:t>
          </a:r>
        </a:p>
      </dgm:t>
    </dgm:pt>
    <dgm:pt modelId="{8BBD8147-1FDF-4333-9728-F9E655CC3F4C}" type="parTrans" cxnId="{47A01BD9-5EED-490B-BFC5-F3E14AC1EC62}">
      <dgm:prSet/>
      <dgm:spPr/>
      <dgm:t>
        <a:bodyPr/>
        <a:lstStyle/>
        <a:p>
          <a:endParaRPr lang="en-US"/>
        </a:p>
      </dgm:t>
    </dgm:pt>
    <dgm:pt modelId="{B2A48950-6859-40D9-97D2-F046BECFB4F5}" type="sibTrans" cxnId="{47A01BD9-5EED-490B-BFC5-F3E14AC1EC62}">
      <dgm:prSet/>
      <dgm:spPr/>
      <dgm:t>
        <a:bodyPr/>
        <a:lstStyle/>
        <a:p>
          <a:endParaRPr lang="en-US"/>
        </a:p>
      </dgm:t>
    </dgm:pt>
    <dgm:pt modelId="{4A3CE0FB-1CAC-4BA1-8099-C17885C6ACE9}" type="pres">
      <dgm:prSet presAssocID="{4D0AFEB5-376F-4967-B99B-DB75D6EB7790}" presName="linear" presStyleCnt="0">
        <dgm:presLayoutVars>
          <dgm:animLvl val="lvl"/>
          <dgm:resizeHandles val="exact"/>
        </dgm:presLayoutVars>
      </dgm:prSet>
      <dgm:spPr/>
    </dgm:pt>
    <dgm:pt modelId="{ECB12EA9-30EE-49A0-BBD8-CEE2779639E9}" type="pres">
      <dgm:prSet presAssocID="{B5C9963F-9F69-4E77-AF8E-29970051E3DE}" presName="parentText" presStyleLbl="node1" presStyleIdx="0" presStyleCnt="5">
        <dgm:presLayoutVars>
          <dgm:chMax val="0"/>
          <dgm:bulletEnabled val="1"/>
        </dgm:presLayoutVars>
      </dgm:prSet>
      <dgm:spPr/>
    </dgm:pt>
    <dgm:pt modelId="{AB3F0CD8-84CD-43C6-89C8-0D77C04F2E1B}" type="pres">
      <dgm:prSet presAssocID="{16A8594C-565B-4C02-8F4B-8D55C22E319A}" presName="spacer" presStyleCnt="0"/>
      <dgm:spPr/>
    </dgm:pt>
    <dgm:pt modelId="{B6A00D16-13FB-433B-8D17-57BD03BA5661}" type="pres">
      <dgm:prSet presAssocID="{B35B239D-3560-4BCB-8AA3-BD86372D222B}" presName="parentText" presStyleLbl="node1" presStyleIdx="1" presStyleCnt="5">
        <dgm:presLayoutVars>
          <dgm:chMax val="0"/>
          <dgm:bulletEnabled val="1"/>
        </dgm:presLayoutVars>
      </dgm:prSet>
      <dgm:spPr/>
    </dgm:pt>
    <dgm:pt modelId="{325B8936-59F9-4319-9B61-60E0B62D8C82}" type="pres">
      <dgm:prSet presAssocID="{2ADF8D4F-CEB7-463B-B728-B6192FA6AC8D}" presName="spacer" presStyleCnt="0"/>
      <dgm:spPr/>
    </dgm:pt>
    <dgm:pt modelId="{685956CC-FF56-41CE-9F5F-BC5C07BDC4B4}" type="pres">
      <dgm:prSet presAssocID="{65150980-CAA0-49A2-AB9C-83E9253334B0}" presName="parentText" presStyleLbl="node1" presStyleIdx="2" presStyleCnt="5">
        <dgm:presLayoutVars>
          <dgm:chMax val="0"/>
          <dgm:bulletEnabled val="1"/>
        </dgm:presLayoutVars>
      </dgm:prSet>
      <dgm:spPr/>
    </dgm:pt>
    <dgm:pt modelId="{3CEA7EC0-31D6-49A7-9FF6-6F7256C8E28D}" type="pres">
      <dgm:prSet presAssocID="{49BA10DA-9990-4BB9-840E-867F20EB436D}" presName="spacer" presStyleCnt="0"/>
      <dgm:spPr/>
    </dgm:pt>
    <dgm:pt modelId="{8E83F977-0912-46B4-AA34-B503F51FD5D1}" type="pres">
      <dgm:prSet presAssocID="{AFB48226-D6DF-444B-8841-35A15F6121E3}" presName="parentText" presStyleLbl="node1" presStyleIdx="3" presStyleCnt="5">
        <dgm:presLayoutVars>
          <dgm:chMax val="0"/>
          <dgm:bulletEnabled val="1"/>
        </dgm:presLayoutVars>
      </dgm:prSet>
      <dgm:spPr/>
    </dgm:pt>
    <dgm:pt modelId="{C7D8CFF7-AD34-45CC-BF6D-6690934F737F}" type="pres">
      <dgm:prSet presAssocID="{25F300D0-FC7D-4459-8337-D0361F76E55A}" presName="spacer" presStyleCnt="0"/>
      <dgm:spPr/>
    </dgm:pt>
    <dgm:pt modelId="{07A31C6B-864B-4173-B72F-AA9275CC9754}" type="pres">
      <dgm:prSet presAssocID="{D12B1609-9AE1-453E-8F7F-28925035A471}" presName="parentText" presStyleLbl="node1" presStyleIdx="4" presStyleCnt="5">
        <dgm:presLayoutVars>
          <dgm:chMax val="0"/>
          <dgm:bulletEnabled val="1"/>
        </dgm:presLayoutVars>
      </dgm:prSet>
      <dgm:spPr/>
    </dgm:pt>
  </dgm:ptLst>
  <dgm:cxnLst>
    <dgm:cxn modelId="{A0404000-5713-434A-B500-BE1A41871951}" type="presOf" srcId="{65150980-CAA0-49A2-AB9C-83E9253334B0}" destId="{685956CC-FF56-41CE-9F5F-BC5C07BDC4B4}" srcOrd="0" destOrd="0" presId="urn:microsoft.com/office/officeart/2005/8/layout/vList2"/>
    <dgm:cxn modelId="{ADF7DE11-BCE9-4E90-BEDA-57B0A0B28C96}" type="presOf" srcId="{4D0AFEB5-376F-4967-B99B-DB75D6EB7790}" destId="{4A3CE0FB-1CAC-4BA1-8099-C17885C6ACE9}" srcOrd="0" destOrd="0" presId="urn:microsoft.com/office/officeart/2005/8/layout/vList2"/>
    <dgm:cxn modelId="{D9FCC11F-7267-4641-9DCC-6B39118DF163}" type="presOf" srcId="{B5C9963F-9F69-4E77-AF8E-29970051E3DE}" destId="{ECB12EA9-30EE-49A0-BBD8-CEE2779639E9}" srcOrd="0" destOrd="0" presId="urn:microsoft.com/office/officeart/2005/8/layout/vList2"/>
    <dgm:cxn modelId="{4905CF25-711F-44C8-A96A-13E69D2E9378}" srcId="{4D0AFEB5-376F-4967-B99B-DB75D6EB7790}" destId="{B35B239D-3560-4BCB-8AA3-BD86372D222B}" srcOrd="1" destOrd="0" parTransId="{078B3E11-32B4-4B50-AEB7-10D5E5754C00}" sibTransId="{2ADF8D4F-CEB7-463B-B728-B6192FA6AC8D}"/>
    <dgm:cxn modelId="{6C406062-CBF8-4090-92D8-C6C3701C95EF}" srcId="{4D0AFEB5-376F-4967-B99B-DB75D6EB7790}" destId="{B5C9963F-9F69-4E77-AF8E-29970051E3DE}" srcOrd="0" destOrd="0" parTransId="{F3B8A8E6-2F91-472D-B938-7E1D713678AD}" sibTransId="{16A8594C-565B-4C02-8F4B-8D55C22E319A}"/>
    <dgm:cxn modelId="{705F5A81-2887-4880-B33C-47A5A9D18B5D}" type="presOf" srcId="{D12B1609-9AE1-453E-8F7F-28925035A471}" destId="{07A31C6B-864B-4173-B72F-AA9275CC9754}" srcOrd="0" destOrd="0" presId="urn:microsoft.com/office/officeart/2005/8/layout/vList2"/>
    <dgm:cxn modelId="{58BCF2A2-BBA5-4C8D-A4F0-85C839CB61CB}" type="presOf" srcId="{B35B239D-3560-4BCB-8AA3-BD86372D222B}" destId="{B6A00D16-13FB-433B-8D17-57BD03BA5661}" srcOrd="0" destOrd="0" presId="urn:microsoft.com/office/officeart/2005/8/layout/vList2"/>
    <dgm:cxn modelId="{C0B4FAB7-9733-4BF3-84BD-E0D896BA75D6}" srcId="{4D0AFEB5-376F-4967-B99B-DB75D6EB7790}" destId="{65150980-CAA0-49A2-AB9C-83E9253334B0}" srcOrd="2" destOrd="0" parTransId="{5BCE42C3-5391-4F62-9494-327CCC07EBC3}" sibTransId="{49BA10DA-9990-4BB9-840E-867F20EB436D}"/>
    <dgm:cxn modelId="{EB6510BF-1B9F-45D5-A9C1-A03293961594}" srcId="{4D0AFEB5-376F-4967-B99B-DB75D6EB7790}" destId="{AFB48226-D6DF-444B-8841-35A15F6121E3}" srcOrd="3" destOrd="0" parTransId="{74726ABD-578D-4EF3-A906-B935761EA9F7}" sibTransId="{25F300D0-FC7D-4459-8337-D0361F76E55A}"/>
    <dgm:cxn modelId="{B1B134C4-3B32-40E8-B127-8A30B4CD6840}" type="presOf" srcId="{AFB48226-D6DF-444B-8841-35A15F6121E3}" destId="{8E83F977-0912-46B4-AA34-B503F51FD5D1}" srcOrd="0" destOrd="0" presId="urn:microsoft.com/office/officeart/2005/8/layout/vList2"/>
    <dgm:cxn modelId="{47A01BD9-5EED-490B-BFC5-F3E14AC1EC62}" srcId="{4D0AFEB5-376F-4967-B99B-DB75D6EB7790}" destId="{D12B1609-9AE1-453E-8F7F-28925035A471}" srcOrd="4" destOrd="0" parTransId="{8BBD8147-1FDF-4333-9728-F9E655CC3F4C}" sibTransId="{B2A48950-6859-40D9-97D2-F046BECFB4F5}"/>
    <dgm:cxn modelId="{3A233A55-85F1-4886-9E33-6E81D248F61C}" type="presParOf" srcId="{4A3CE0FB-1CAC-4BA1-8099-C17885C6ACE9}" destId="{ECB12EA9-30EE-49A0-BBD8-CEE2779639E9}" srcOrd="0" destOrd="0" presId="urn:microsoft.com/office/officeart/2005/8/layout/vList2"/>
    <dgm:cxn modelId="{14AC8497-0666-4D1F-90C6-26AB6770B234}" type="presParOf" srcId="{4A3CE0FB-1CAC-4BA1-8099-C17885C6ACE9}" destId="{AB3F0CD8-84CD-43C6-89C8-0D77C04F2E1B}" srcOrd="1" destOrd="0" presId="urn:microsoft.com/office/officeart/2005/8/layout/vList2"/>
    <dgm:cxn modelId="{9EFE0C3D-E59E-4C18-9B91-42D66096C1E9}" type="presParOf" srcId="{4A3CE0FB-1CAC-4BA1-8099-C17885C6ACE9}" destId="{B6A00D16-13FB-433B-8D17-57BD03BA5661}" srcOrd="2" destOrd="0" presId="urn:microsoft.com/office/officeart/2005/8/layout/vList2"/>
    <dgm:cxn modelId="{71EAE756-09A0-4676-B383-E493C035B69F}" type="presParOf" srcId="{4A3CE0FB-1CAC-4BA1-8099-C17885C6ACE9}" destId="{325B8936-59F9-4319-9B61-60E0B62D8C82}" srcOrd="3" destOrd="0" presId="urn:microsoft.com/office/officeart/2005/8/layout/vList2"/>
    <dgm:cxn modelId="{18D342F4-90AA-4DF0-967D-A139524DBEC4}" type="presParOf" srcId="{4A3CE0FB-1CAC-4BA1-8099-C17885C6ACE9}" destId="{685956CC-FF56-41CE-9F5F-BC5C07BDC4B4}" srcOrd="4" destOrd="0" presId="urn:microsoft.com/office/officeart/2005/8/layout/vList2"/>
    <dgm:cxn modelId="{A0CA96A3-8859-43BC-9622-FBA44D80B81C}" type="presParOf" srcId="{4A3CE0FB-1CAC-4BA1-8099-C17885C6ACE9}" destId="{3CEA7EC0-31D6-49A7-9FF6-6F7256C8E28D}" srcOrd="5" destOrd="0" presId="urn:microsoft.com/office/officeart/2005/8/layout/vList2"/>
    <dgm:cxn modelId="{E4EFB53D-B057-40F5-BC09-F5412E897C8E}" type="presParOf" srcId="{4A3CE0FB-1CAC-4BA1-8099-C17885C6ACE9}" destId="{8E83F977-0912-46B4-AA34-B503F51FD5D1}" srcOrd="6" destOrd="0" presId="urn:microsoft.com/office/officeart/2005/8/layout/vList2"/>
    <dgm:cxn modelId="{06072AD2-5F4C-46AC-920F-3D5430599BD0}" type="presParOf" srcId="{4A3CE0FB-1CAC-4BA1-8099-C17885C6ACE9}" destId="{C7D8CFF7-AD34-45CC-BF6D-6690934F737F}" srcOrd="7" destOrd="0" presId="urn:microsoft.com/office/officeart/2005/8/layout/vList2"/>
    <dgm:cxn modelId="{A7306C1E-D951-4547-9F6D-64C9984876AA}" type="presParOf" srcId="{4A3CE0FB-1CAC-4BA1-8099-C17885C6ACE9}" destId="{07A31C6B-864B-4173-B72F-AA9275CC97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3"/>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3"/>
        </a:solidFill>
      </dgm:spPr>
      <dgm:t>
        <a:bodyPr/>
        <a:lstStyle/>
        <a:p>
          <a:r>
            <a:rPr lang="en-CA" sz="2400" dirty="0"/>
            <a:t>politics AND development</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002060"/>
        </a:solidFill>
      </dgm:spPr>
      <dgm:t>
        <a:bodyPr/>
        <a:lstStyle/>
        <a:p>
          <a:r>
            <a:rPr lang="en-US" dirty="0"/>
            <a:t>migrant OR refugee</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002060"/>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“human rights”</a:t>
          </a:r>
        </a:p>
        <a:p>
          <a:r>
            <a:rPr lang="en-CA" sz="2400" dirty="0"/>
            <a:t>“International organizations”</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err="1"/>
            <a:t>democra</a:t>
          </a:r>
          <a:r>
            <a:rPr lang="en-US" dirty="0"/>
            <a:t>*</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2EA9-30EE-49A0-BBD8-CEE2779639E9}">
      <dsp:nvSpPr>
        <dsp:cNvPr id="0" name=""/>
        <dsp:cNvSpPr/>
      </dsp:nvSpPr>
      <dsp:spPr>
        <a:xfrm>
          <a:off x="0" y="43249"/>
          <a:ext cx="5626542"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Key Ideas:</a:t>
          </a:r>
        </a:p>
      </dsp:txBody>
      <dsp:txXfrm>
        <a:off x="42151" y="85400"/>
        <a:ext cx="5542240" cy="779158"/>
      </dsp:txXfrm>
    </dsp:sp>
    <dsp:sp modelId="{B6A00D16-13FB-433B-8D17-57BD03BA5661}">
      <dsp:nvSpPr>
        <dsp:cNvPr id="0" name=""/>
        <dsp:cNvSpPr/>
      </dsp:nvSpPr>
      <dsp:spPr>
        <a:xfrm>
          <a:off x="0" y="1010389"/>
          <a:ext cx="5626542" cy="8634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Council of Europe</a:t>
          </a:r>
        </a:p>
      </dsp:txBody>
      <dsp:txXfrm>
        <a:off x="42151" y="1052540"/>
        <a:ext cx="5542240" cy="779158"/>
      </dsp:txXfrm>
    </dsp:sp>
    <dsp:sp modelId="{685956CC-FF56-41CE-9F5F-BC5C07BDC4B4}">
      <dsp:nvSpPr>
        <dsp:cNvPr id="0" name=""/>
        <dsp:cNvSpPr/>
      </dsp:nvSpPr>
      <dsp:spPr>
        <a:xfrm>
          <a:off x="0" y="1977529"/>
          <a:ext cx="5626542" cy="86346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Human rights</a:t>
          </a:r>
        </a:p>
      </dsp:txBody>
      <dsp:txXfrm>
        <a:off x="42151" y="2019680"/>
        <a:ext cx="5542240" cy="779158"/>
      </dsp:txXfrm>
    </dsp:sp>
    <dsp:sp modelId="{8E83F977-0912-46B4-AA34-B503F51FD5D1}">
      <dsp:nvSpPr>
        <dsp:cNvPr id="0" name=""/>
        <dsp:cNvSpPr/>
      </dsp:nvSpPr>
      <dsp:spPr>
        <a:xfrm>
          <a:off x="0" y="2944669"/>
          <a:ext cx="5626542" cy="86346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Refugees</a:t>
          </a:r>
        </a:p>
      </dsp:txBody>
      <dsp:txXfrm>
        <a:off x="42151" y="2986820"/>
        <a:ext cx="5542240" cy="779158"/>
      </dsp:txXfrm>
    </dsp:sp>
    <dsp:sp modelId="{07A31C6B-864B-4173-B72F-AA9275CC9754}">
      <dsp:nvSpPr>
        <dsp:cNvPr id="0" name=""/>
        <dsp:cNvSpPr/>
      </dsp:nvSpPr>
      <dsp:spPr>
        <a:xfrm>
          <a:off x="0" y="3911809"/>
          <a:ext cx="5626542" cy="86346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Asylum-seekers</a:t>
          </a:r>
        </a:p>
      </dsp:txBody>
      <dsp:txXfrm>
        <a:off x="42151" y="3953960"/>
        <a:ext cx="5542240" cy="779158"/>
      </dsp:txXfrm>
    </dsp:sp>
    <dsp:sp modelId="{1BA25B2F-AD03-4530-BB3B-528DBE5D07AD}">
      <dsp:nvSpPr>
        <dsp:cNvPr id="0" name=""/>
        <dsp:cNvSpPr/>
      </dsp:nvSpPr>
      <dsp:spPr>
        <a:xfrm>
          <a:off x="0" y="4878948"/>
          <a:ext cx="5626542" cy="86346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Europe</a:t>
          </a:r>
        </a:p>
      </dsp:txBody>
      <dsp:txXfrm>
        <a:off x="42151" y="4921099"/>
        <a:ext cx="5542240" cy="77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2EA9-30EE-49A0-BBD8-CEE2779639E9}">
      <dsp:nvSpPr>
        <dsp:cNvPr id="0" name=""/>
        <dsp:cNvSpPr/>
      </dsp:nvSpPr>
      <dsp:spPr>
        <a:xfrm>
          <a:off x="0" y="55860"/>
          <a:ext cx="5626542" cy="10725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Key Ideas:</a:t>
          </a:r>
        </a:p>
      </dsp:txBody>
      <dsp:txXfrm>
        <a:off x="52359" y="108219"/>
        <a:ext cx="5521824" cy="967861"/>
      </dsp:txXfrm>
    </dsp:sp>
    <dsp:sp modelId="{B6A00D16-13FB-433B-8D17-57BD03BA5661}">
      <dsp:nvSpPr>
        <dsp:cNvPr id="0" name=""/>
        <dsp:cNvSpPr/>
      </dsp:nvSpPr>
      <dsp:spPr>
        <a:xfrm>
          <a:off x="0" y="1206200"/>
          <a:ext cx="5626542" cy="10725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Digital technology</a:t>
          </a:r>
        </a:p>
      </dsp:txBody>
      <dsp:txXfrm>
        <a:off x="52359" y="1258559"/>
        <a:ext cx="5521824" cy="967861"/>
      </dsp:txXfrm>
    </dsp:sp>
    <dsp:sp modelId="{685956CC-FF56-41CE-9F5F-BC5C07BDC4B4}">
      <dsp:nvSpPr>
        <dsp:cNvPr id="0" name=""/>
        <dsp:cNvSpPr/>
      </dsp:nvSpPr>
      <dsp:spPr>
        <a:xfrm>
          <a:off x="0" y="2356539"/>
          <a:ext cx="5626542" cy="107257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International Human rights monitoring </a:t>
          </a:r>
        </a:p>
      </dsp:txBody>
      <dsp:txXfrm>
        <a:off x="52359" y="2408898"/>
        <a:ext cx="5521824" cy="967861"/>
      </dsp:txXfrm>
    </dsp:sp>
    <dsp:sp modelId="{8E83F977-0912-46B4-AA34-B503F51FD5D1}">
      <dsp:nvSpPr>
        <dsp:cNvPr id="0" name=""/>
        <dsp:cNvSpPr/>
      </dsp:nvSpPr>
      <dsp:spPr>
        <a:xfrm>
          <a:off x="0" y="3506878"/>
          <a:ext cx="5626542" cy="107257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International organizations </a:t>
          </a:r>
        </a:p>
      </dsp:txBody>
      <dsp:txXfrm>
        <a:off x="52359" y="3559237"/>
        <a:ext cx="5521824" cy="967861"/>
      </dsp:txXfrm>
    </dsp:sp>
    <dsp:sp modelId="{07A31C6B-864B-4173-B72F-AA9275CC9754}">
      <dsp:nvSpPr>
        <dsp:cNvPr id="0" name=""/>
        <dsp:cNvSpPr/>
      </dsp:nvSpPr>
      <dsp:spPr>
        <a:xfrm>
          <a:off x="0" y="4657217"/>
          <a:ext cx="5626542" cy="107257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NGOs</a:t>
          </a:r>
        </a:p>
      </dsp:txBody>
      <dsp:txXfrm>
        <a:off x="52359" y="4709576"/>
        <a:ext cx="5521824" cy="96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OR: allow you to insert synonyms or alternative terms and increases your results</a:t>
          </a:r>
          <a:endParaRPr lang="en-US" sz="27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development</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migrant OR refugee</a:t>
          </a:r>
        </a:p>
      </dsp:txBody>
      <dsp:txXfrm>
        <a:off x="5427651" y="2442135"/>
        <a:ext cx="3488471" cy="2093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“quotation marks”: </a:t>
          </a:r>
          <a:r>
            <a:rPr lang="en-US" sz="22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 when you add an </a:t>
          </a:r>
          <a:r>
            <a:rPr lang="en-CA" sz="2200" b="0" i="0" kern="1200" dirty="0"/>
            <a:t>asterisk </a:t>
          </a:r>
          <a:r>
            <a:rPr lang="en-US" sz="22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“human rights”</a:t>
          </a:r>
        </a:p>
        <a:p>
          <a:pPr marL="0" lvl="0" indent="0" algn="ctr" defTabSz="1066800">
            <a:lnSpc>
              <a:spcPct val="90000"/>
            </a:lnSpc>
            <a:spcBef>
              <a:spcPct val="0"/>
            </a:spcBef>
            <a:spcAft>
              <a:spcPct val="35000"/>
            </a:spcAft>
            <a:buNone/>
          </a:pPr>
          <a:r>
            <a:rPr lang="en-CA" sz="2400" kern="1200" dirty="0"/>
            <a:t>“International organizations”</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democra</a:t>
          </a:r>
          <a:r>
            <a:rPr lang="en-US" sz="2200" kern="1200" dirty="0"/>
            <a:t>*</a:t>
          </a:r>
        </a:p>
        <a:p>
          <a:pPr marL="0" lvl="0" indent="0" algn="ctr" defTabSz="977900">
            <a:lnSpc>
              <a:spcPct val="90000"/>
            </a:lnSpc>
            <a:spcBef>
              <a:spcPct val="0"/>
            </a:spcBef>
            <a:spcAft>
              <a:spcPct val="35000"/>
            </a:spcAft>
            <a:buNone/>
          </a:pPr>
          <a:r>
            <a:rPr lang="en-US" sz="22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3/15/2023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922263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3/15/2023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4649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3/15/2023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399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3/15/2023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0889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3/15/2023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7624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3/15/2023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5261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3/15/2023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1089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3/15/2023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6198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3/15/2023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2018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3/15/2023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8819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3/15/2023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6001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3/15/2023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00114006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27" r:id="rId8"/>
    <p:sldLayoutId id="2147483828" r:id="rId9"/>
    <p:sldLayoutId id="2147483829" r:id="rId10"/>
    <p:sldLayoutId id="2147483837"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inyurl.com/POLI48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ncordiauniversity.on.worldcat.org/search?queryString=Africa*%20AND%20membership%20AND%20(%22International%20Criminal%20Court%22%20OR%20ICC)%20&amp;databaseLis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heinonline-org.lib-ezproxy.concordia.ca/HOL/LuceneSearch?terms=%22council+of+europe%22+AND+refugees+OR+migrants+OR+asylum+AND+%22human+rights%22&amp;collection=journals&amp;searchtype=advanced&amp;typea=text&amp;tabfrom=&amp;other_cols=yes&amp;submit=Go&amp;sendit=&amp;face_quers=type%3Aarticle&amp;face_quers=yearhi%3A%5B2016%20TO%202050%5D%20AND%20yearlo%3A%5B1000%20TO%202050%5D&amp;face_quers=topic%3A%22Foreign%20Affairs%22&amp;face_rem=topic%3A%22Foreign%20Affairs%22"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cholar.google.com/scholar?hl=en&amp;as_sdt=0%2C5&amp;q=%22human+rights%22+regional+cooperation+%22middle+east%22&amp;btnG="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owl.purdue.edu/owl/general_writing/common_writing_assignments/annotated_bibliographies/index.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link-springer-com.lib-ezproxy.concordia.ca/book/10.1057/978-1-137-57574-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use.jhu.edu/book/7200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doi.org/10.1017/S026021051700040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entral.bac-lac.gc.ca/.item?id=prb0211-1e&amp;op=pdf&amp;app=Librar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amnesty.org/en/documents/pol30/6518/2023/e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9" name="Rectangle 78">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1FACCF5-9CE8-492D-ACB4-07B3595D991E}"/>
              </a:ext>
            </a:extLst>
          </p:cNvPr>
          <p:cNvSpPr>
            <a:spLocks noGrp="1"/>
          </p:cNvSpPr>
          <p:nvPr>
            <p:ph type="ctrTitle"/>
          </p:nvPr>
        </p:nvSpPr>
        <p:spPr>
          <a:xfrm>
            <a:off x="838200" y="513189"/>
            <a:ext cx="5797883" cy="2667000"/>
          </a:xfrm>
        </p:spPr>
        <p:txBody>
          <a:bodyPr anchor="b">
            <a:normAutofit/>
          </a:bodyPr>
          <a:lstStyle/>
          <a:p>
            <a:pPr algn="l">
              <a:lnSpc>
                <a:spcPct val="90000"/>
              </a:lnSpc>
            </a:pPr>
            <a:r>
              <a:rPr lang="en-US" sz="3100">
                <a:solidFill>
                  <a:schemeClr val="tx2"/>
                </a:solidFill>
              </a:rPr>
              <a:t>POLI 486</a:t>
            </a:r>
            <a:br>
              <a:rPr lang="en-US" sz="3100">
                <a:solidFill>
                  <a:schemeClr val="tx2"/>
                </a:solidFill>
              </a:rPr>
            </a:br>
            <a:r>
              <a:rPr lang="en-US" sz="3100">
                <a:solidFill>
                  <a:schemeClr val="tx2"/>
                </a:solidFill>
              </a:rPr>
              <a:t>International Relations: The  Global and Regional Governance of Human Rights</a:t>
            </a:r>
            <a:br>
              <a:rPr lang="en-US" sz="3100">
                <a:solidFill>
                  <a:schemeClr val="tx2"/>
                </a:solidFill>
              </a:rPr>
            </a:br>
            <a:r>
              <a:rPr lang="en-US" sz="3100">
                <a:solidFill>
                  <a:schemeClr val="tx2"/>
                </a:solidFill>
              </a:rPr>
              <a:t>Library Workshop</a:t>
            </a:r>
            <a:endParaRPr lang="en-CA" sz="3100">
              <a:solidFill>
                <a:schemeClr val="tx2"/>
              </a:solidFill>
            </a:endParaRPr>
          </a:p>
        </p:txBody>
      </p:sp>
      <p:sp>
        <p:nvSpPr>
          <p:cNvPr id="3" name="Subtitle 2">
            <a:extLst>
              <a:ext uri="{FF2B5EF4-FFF2-40B4-BE49-F238E27FC236}">
                <a16:creationId xmlns:a16="http://schemas.microsoft.com/office/drawing/2014/main" id="{E6362F69-4434-48DB-B10B-3DB25AAED165}"/>
              </a:ext>
            </a:extLst>
          </p:cNvPr>
          <p:cNvSpPr>
            <a:spLocks noGrp="1"/>
          </p:cNvSpPr>
          <p:nvPr>
            <p:ph type="subTitle" idx="1"/>
          </p:nvPr>
        </p:nvSpPr>
        <p:spPr>
          <a:xfrm>
            <a:off x="838200" y="3408788"/>
            <a:ext cx="5797882" cy="1785690"/>
          </a:xfrm>
        </p:spPr>
        <p:txBody>
          <a:bodyPr anchor="t">
            <a:normAutofit/>
          </a:bodyPr>
          <a:lstStyle/>
          <a:p>
            <a:pPr algn="l"/>
            <a:r>
              <a:rPr lang="en-US">
                <a:solidFill>
                  <a:schemeClr val="tx2"/>
                </a:solidFill>
              </a:rPr>
              <a:t>Michelle Lake</a:t>
            </a:r>
          </a:p>
          <a:p>
            <a:pPr algn="l"/>
            <a:r>
              <a:rPr lang="en-US">
                <a:solidFill>
                  <a:schemeClr val="tx2"/>
                </a:solidFill>
              </a:rPr>
              <a:t>Political Science, SCPA, First Peoples Studies and Government Publications Librarian</a:t>
            </a:r>
          </a:p>
          <a:p>
            <a:pPr algn="l"/>
            <a:r>
              <a:rPr lang="en-US">
                <a:solidFill>
                  <a:schemeClr val="tx2"/>
                </a:solidFill>
              </a:rPr>
              <a:t>Michelle.Lake@Concordia.ca</a:t>
            </a:r>
            <a:endParaRPr lang="en-CA">
              <a:solidFill>
                <a:schemeClr val="tx2"/>
              </a:solidFill>
            </a:endParaRPr>
          </a:p>
        </p:txBody>
      </p:sp>
      <p:pic>
        <p:nvPicPr>
          <p:cNvPr id="4" name="Picture 3" descr="Background pattern&#10;&#10;Description automatically generated">
            <a:extLst>
              <a:ext uri="{FF2B5EF4-FFF2-40B4-BE49-F238E27FC236}">
                <a16:creationId xmlns:a16="http://schemas.microsoft.com/office/drawing/2014/main" id="{1A733695-B55E-61B6-7CDD-D08B771D393E}"/>
              </a:ext>
            </a:extLst>
          </p:cNvPr>
          <p:cNvPicPr>
            <a:picLocks noChangeAspect="1"/>
          </p:cNvPicPr>
          <p:nvPr/>
        </p:nvPicPr>
        <p:blipFill rotWithShape="1">
          <a:blip r:embed="rId2"/>
          <a:srcRect l="8575" r="3101" b="3"/>
          <a:stretch/>
        </p:blipFill>
        <p:spPr>
          <a:xfrm>
            <a:off x="7162800" y="10"/>
            <a:ext cx="5029200" cy="5693802"/>
          </a:xfrm>
          <a:prstGeom prst="rect">
            <a:avLst/>
          </a:prstGeom>
        </p:spPr>
      </p:pic>
      <p:sp>
        <p:nvSpPr>
          <p:cNvPr id="84" name="Rectangle 80">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3" name="Rectangle 82">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37210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fontScale="90000"/>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3711681242"/>
              </p:ext>
            </p:extLst>
          </p:nvPr>
        </p:nvGraphicFramePr>
        <p:xfrm>
          <a:off x="917448" y="1700089"/>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fontScale="90000"/>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2282255415"/>
              </p:ext>
            </p:extLst>
          </p:nvPr>
        </p:nvGraphicFramePr>
        <p:xfrm>
          <a:off x="841248" y="1901994"/>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991" y="290264"/>
            <a:ext cx="10175631" cy="990600"/>
          </a:xfrm>
        </p:spPr>
        <p:txBody>
          <a:bodyPr rtlCol="0">
            <a:normAutofit/>
          </a:bodyPr>
          <a:lstStyle/>
          <a:p>
            <a:pPr>
              <a:defRPr/>
            </a:pPr>
            <a:r>
              <a:rPr lang="en-US" dirty="0"/>
              <a:t>Avoid Searching with Linking words</a:t>
            </a:r>
            <a:endParaRPr lang="en-CA" dirty="0"/>
          </a:p>
        </p:txBody>
      </p:sp>
      <p:sp>
        <p:nvSpPr>
          <p:cNvPr id="16387" name="Content Placeholder 2"/>
          <p:cNvSpPr>
            <a:spLocks noGrp="1"/>
          </p:cNvSpPr>
          <p:nvPr>
            <p:ph idx="1"/>
          </p:nvPr>
        </p:nvSpPr>
        <p:spPr>
          <a:xfrm>
            <a:off x="1218584" y="1561847"/>
            <a:ext cx="6495766" cy="4910855"/>
          </a:xfrm>
        </p:spPr>
        <p:txBody>
          <a:bodyPr>
            <a:noAutofit/>
          </a:bodyPr>
          <a:lstStyle/>
          <a:p>
            <a:pPr>
              <a:buFont typeface="Arial" panose="020B0604020202020204" pitchFamily="34" charset="0"/>
              <a:buChar char="•"/>
            </a:pPr>
            <a:r>
              <a:rPr lang="en-US" altLang="en-US" sz="2000" dirty="0"/>
              <a:t>Effects  </a:t>
            </a:r>
          </a:p>
          <a:p>
            <a:pPr>
              <a:buFont typeface="Arial" panose="020B0604020202020204" pitchFamily="34" charset="0"/>
              <a:buChar char="•"/>
            </a:pPr>
            <a:r>
              <a:rPr lang="en-US" altLang="en-US" sz="2000" dirty="0"/>
              <a:t>Impact </a:t>
            </a:r>
          </a:p>
          <a:p>
            <a:pPr>
              <a:buFont typeface="Arial" panose="020B0604020202020204" pitchFamily="34" charset="0"/>
              <a:buChar char="•"/>
            </a:pPr>
            <a:r>
              <a:rPr lang="en-US" altLang="en-US" sz="2000" dirty="0"/>
              <a:t>Consequences  </a:t>
            </a:r>
          </a:p>
          <a:p>
            <a:pPr>
              <a:buFont typeface="Arial" panose="020B0604020202020204" pitchFamily="34" charset="0"/>
              <a:buChar char="•"/>
            </a:pPr>
            <a:r>
              <a:rPr lang="en-US" altLang="en-US" sz="2000" dirty="0"/>
              <a:t>Influence </a:t>
            </a:r>
          </a:p>
          <a:p>
            <a:pPr>
              <a:buFont typeface="Arial" panose="020B0604020202020204" pitchFamily="34" charset="0"/>
              <a:buChar char="•"/>
            </a:pPr>
            <a:r>
              <a:rPr lang="en-US" altLang="en-US" sz="2000" dirty="0"/>
              <a:t>Results</a:t>
            </a:r>
          </a:p>
          <a:p>
            <a:pPr>
              <a:buFont typeface="Arial" panose="020B0604020202020204" pitchFamily="34" charset="0"/>
              <a:buChar char="•"/>
            </a:pPr>
            <a:r>
              <a:rPr lang="en-US" altLang="en-US" sz="2000" dirty="0"/>
              <a:t>Importance </a:t>
            </a:r>
          </a:p>
          <a:p>
            <a:pPr>
              <a:buFont typeface="Arial" panose="020B0604020202020204" pitchFamily="34" charset="0"/>
              <a:buChar char="•"/>
            </a:pPr>
            <a:r>
              <a:rPr lang="en-US" altLang="en-US" sz="2000" dirty="0"/>
              <a:t>Significance</a:t>
            </a:r>
          </a:p>
          <a:p>
            <a:pPr>
              <a:buFont typeface="Arial" panose="020B0604020202020204" pitchFamily="34" charset="0"/>
              <a:buChar char="•"/>
            </a:pPr>
            <a:r>
              <a:rPr lang="en-US" altLang="en-US" sz="2000" dirty="0"/>
              <a:t>Response</a:t>
            </a:r>
          </a:p>
          <a:p>
            <a:pPr>
              <a:buFont typeface="Arial" panose="020B0604020202020204" pitchFamily="34" charset="0"/>
              <a:buChar char="•"/>
            </a:pPr>
            <a:r>
              <a:rPr lang="en-US" altLang="en-US" sz="2000" dirty="0"/>
              <a:t>Emphasis</a:t>
            </a:r>
          </a:p>
          <a:p>
            <a:r>
              <a:rPr lang="en-US" altLang="en-US" sz="2000" dirty="0"/>
              <a:t> Causes </a:t>
            </a:r>
            <a:endParaRPr lang="en-CA" altLang="en-US" dirty="0"/>
          </a:p>
        </p:txBody>
      </p:sp>
      <p:sp>
        <p:nvSpPr>
          <p:cNvPr id="4" name="TextBox 3"/>
          <p:cNvSpPr txBox="1"/>
          <p:nvPr/>
        </p:nvSpPr>
        <p:spPr>
          <a:xfrm>
            <a:off x="4185730" y="1457581"/>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6835304" y="3881067"/>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222E-C990-4269-97A2-18AB7E76D7AB}"/>
              </a:ext>
            </a:extLst>
          </p:cNvPr>
          <p:cNvSpPr>
            <a:spLocks noGrp="1"/>
          </p:cNvSpPr>
          <p:nvPr>
            <p:ph type="title"/>
          </p:nvPr>
        </p:nvSpPr>
        <p:spPr/>
        <p:txBody>
          <a:bodyPr/>
          <a:lstStyle/>
          <a:p>
            <a:r>
              <a:rPr lang="en-US" dirty="0"/>
              <a:t>Course guide link</a:t>
            </a:r>
            <a:endParaRPr lang="en-CA" dirty="0"/>
          </a:p>
        </p:txBody>
      </p:sp>
      <p:sp>
        <p:nvSpPr>
          <p:cNvPr id="3" name="Rectangle 2">
            <a:extLst>
              <a:ext uri="{FF2B5EF4-FFF2-40B4-BE49-F238E27FC236}">
                <a16:creationId xmlns:a16="http://schemas.microsoft.com/office/drawing/2014/main" id="{3DCB0F13-7098-4AA3-A07D-AC8F42B4CF00}"/>
              </a:ext>
            </a:extLst>
          </p:cNvPr>
          <p:cNvSpPr/>
          <p:nvPr/>
        </p:nvSpPr>
        <p:spPr>
          <a:xfrm>
            <a:off x="732551" y="2875002"/>
            <a:ext cx="10941713" cy="2123658"/>
          </a:xfrm>
          <a:prstGeom prst="rect">
            <a:avLst/>
          </a:prstGeom>
        </p:spPr>
        <p:txBody>
          <a:bodyPr wrap="none">
            <a:spAutoFit/>
          </a:bodyPr>
          <a:lstStyle/>
          <a:p>
            <a:r>
              <a:rPr lang="en-CA" sz="6600" dirty="0">
                <a:hlinkClick r:id="rId2"/>
              </a:rPr>
              <a:t>https://tinyurl.com/POLI486</a:t>
            </a:r>
            <a:endParaRPr lang="en-CA" sz="6600" dirty="0"/>
          </a:p>
          <a:p>
            <a:endParaRPr lang="en-CA" sz="6600" dirty="0"/>
          </a:p>
        </p:txBody>
      </p:sp>
    </p:spTree>
    <p:extLst>
      <p:ext uri="{BB962C8B-B14F-4D97-AF65-F5344CB8AC3E}">
        <p14:creationId xmlns:p14="http://schemas.microsoft.com/office/powerpoint/2010/main" val="191329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8"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9" name="Rectangle 30">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2">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2" name="Picture 3" descr="Books on a table">
            <a:extLst>
              <a:ext uri="{FF2B5EF4-FFF2-40B4-BE49-F238E27FC236}">
                <a16:creationId xmlns:a16="http://schemas.microsoft.com/office/drawing/2014/main" id="{BBDD9C39-F9DD-9CEE-72D4-83C907501F50}"/>
              </a:ext>
            </a:extLst>
          </p:cNvPr>
          <p:cNvPicPr>
            <a:picLocks noChangeAspect="1"/>
          </p:cNvPicPr>
          <p:nvPr/>
        </p:nvPicPr>
        <p:blipFill rotWithShape="1">
          <a:blip r:embed="rId3">
            <a:alphaModFix/>
          </a:blip>
          <a:srcRect t="15726" r="-1" b="-1"/>
          <a:stretch/>
        </p:blipFill>
        <p:spPr>
          <a:xfrm>
            <a:off x="20" y="1376"/>
            <a:ext cx="12188932" cy="6856624"/>
          </a:xfrm>
          <a:prstGeom prst="rect">
            <a:avLst/>
          </a:prstGeom>
        </p:spPr>
      </p:pic>
      <p:sp>
        <p:nvSpPr>
          <p:cNvPr id="41" name="Rectangle 34">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8F7C4-47FA-4A26-9B6C-9D476786C698}"/>
              </a:ext>
            </a:extLst>
          </p:cNvPr>
          <p:cNvSpPr>
            <a:spLocks noGrp="1"/>
          </p:cNvSpPr>
          <p:nvPr>
            <p:ph type="title"/>
          </p:nvPr>
        </p:nvSpPr>
        <p:spPr>
          <a:xfrm>
            <a:off x="1005654" y="565846"/>
            <a:ext cx="4958128" cy="3755144"/>
          </a:xfrm>
        </p:spPr>
        <p:txBody>
          <a:bodyPr vert="horz" lIns="91440" tIns="45720" rIns="91440" bIns="45720" rtlCol="0" anchor="b">
            <a:normAutofit/>
          </a:bodyPr>
          <a:lstStyle/>
          <a:p>
            <a:r>
              <a:rPr lang="en-US" sz="5400">
                <a:solidFill>
                  <a:srgbClr val="FFFFFF"/>
                </a:solidFill>
              </a:rPr>
              <a:t>Academic Books</a:t>
            </a:r>
          </a:p>
        </p:txBody>
      </p:sp>
    </p:spTree>
    <p:extLst>
      <p:ext uri="{BB962C8B-B14F-4D97-AF65-F5344CB8AC3E}">
        <p14:creationId xmlns:p14="http://schemas.microsoft.com/office/powerpoint/2010/main" val="151668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EC167C6F-D488-432F-87D9-D84508592E1B}"/>
              </a:ext>
            </a:extLst>
          </p:cNvPr>
          <p:cNvPicPr>
            <a:picLocks noChangeAspect="1"/>
          </p:cNvPicPr>
          <p:nvPr/>
        </p:nvPicPr>
        <p:blipFill>
          <a:blip r:embed="rId3"/>
          <a:stretch>
            <a:fillRect/>
          </a:stretch>
        </p:blipFill>
        <p:spPr>
          <a:xfrm>
            <a:off x="790574" y="319087"/>
            <a:ext cx="10296525" cy="2876550"/>
          </a:xfrm>
          <a:prstGeom prst="rect">
            <a:avLst/>
          </a:prstGeom>
        </p:spPr>
      </p:pic>
      <p:sp>
        <p:nvSpPr>
          <p:cNvPr id="4" name="TextBox 3">
            <a:extLst>
              <a:ext uri="{FF2B5EF4-FFF2-40B4-BE49-F238E27FC236}">
                <a16:creationId xmlns:a16="http://schemas.microsoft.com/office/drawing/2014/main" id="{48D6454B-CB86-441E-B2B1-F217927A2072}"/>
              </a:ext>
            </a:extLst>
          </p:cNvPr>
          <p:cNvSpPr txBox="1"/>
          <p:nvPr/>
        </p:nvSpPr>
        <p:spPr>
          <a:xfrm>
            <a:off x="1988342" y="3829050"/>
            <a:ext cx="7900988" cy="2308324"/>
          </a:xfrm>
          <a:prstGeom prst="rect">
            <a:avLst/>
          </a:prstGeom>
          <a:noFill/>
        </p:spPr>
        <p:txBody>
          <a:bodyPr wrap="square" rtlCol="0">
            <a:spAutoFit/>
          </a:bodyPr>
          <a:lstStyle/>
          <a:p>
            <a:r>
              <a:rPr lang="en-US" dirty="0">
                <a:solidFill>
                  <a:schemeClr val="bg1"/>
                </a:solidFill>
              </a:rPr>
              <a:t>When searching in Sofia, I’m searching at a higher level, with a few of the main ideas from my topic. This is because I’m searching through the titles, table of contents and subject attached to academic books, which will be broader than articles.</a:t>
            </a:r>
          </a:p>
          <a:p>
            <a:endParaRPr lang="en-US" dirty="0">
              <a:solidFill>
                <a:schemeClr val="bg1"/>
              </a:solidFill>
            </a:endParaRPr>
          </a:p>
          <a:p>
            <a:r>
              <a:rPr lang="en-US" dirty="0">
                <a:solidFill>
                  <a:schemeClr val="bg1"/>
                </a:solidFill>
              </a:rPr>
              <a:t>You will find some articles in your Sofia results, but it is a search well designed for books. Article searching should continue in subject-specific databases</a:t>
            </a:r>
            <a:r>
              <a:rPr lang="en-US" dirty="0"/>
              <a:t>.</a:t>
            </a:r>
            <a:endParaRPr lang="en-CA" dirty="0"/>
          </a:p>
        </p:txBody>
      </p:sp>
    </p:spTree>
    <p:extLst>
      <p:ext uri="{BB962C8B-B14F-4D97-AF65-F5344CB8AC3E}">
        <p14:creationId xmlns:p14="http://schemas.microsoft.com/office/powerpoint/2010/main" val="63959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A0B3-704B-4FA7-843D-7FEFDB2101B0}"/>
              </a:ext>
            </a:extLst>
          </p:cNvPr>
          <p:cNvSpPr>
            <a:spLocks noGrp="1"/>
          </p:cNvSpPr>
          <p:nvPr>
            <p:ph type="title"/>
          </p:nvPr>
        </p:nvSpPr>
        <p:spPr/>
        <p:txBody>
          <a:bodyPr/>
          <a:lstStyle/>
          <a:p>
            <a:r>
              <a:rPr lang="en-US" dirty="0"/>
              <a:t>Assessing what you discover in Sofia</a:t>
            </a:r>
            <a:endParaRPr lang="en-CA" dirty="0"/>
          </a:p>
        </p:txBody>
      </p:sp>
      <p:pic>
        <p:nvPicPr>
          <p:cNvPr id="4" name="Content Placeholder 3">
            <a:extLst>
              <a:ext uri="{FF2B5EF4-FFF2-40B4-BE49-F238E27FC236}">
                <a16:creationId xmlns:a16="http://schemas.microsoft.com/office/drawing/2014/main" id="{0BF66249-D7F1-4C00-A108-572BF8A09618}"/>
              </a:ext>
            </a:extLst>
          </p:cNvPr>
          <p:cNvPicPr>
            <a:picLocks noGrp="1" noChangeAspect="1"/>
          </p:cNvPicPr>
          <p:nvPr>
            <p:ph idx="1"/>
          </p:nvPr>
        </p:nvPicPr>
        <p:blipFill>
          <a:blip r:embed="rId2"/>
          <a:stretch>
            <a:fillRect/>
          </a:stretch>
        </p:blipFill>
        <p:spPr>
          <a:xfrm>
            <a:off x="145918" y="1792288"/>
            <a:ext cx="6613787" cy="4195763"/>
          </a:xfrm>
          <a:prstGeom prst="rect">
            <a:avLst/>
          </a:prstGeom>
        </p:spPr>
      </p:pic>
      <p:pic>
        <p:nvPicPr>
          <p:cNvPr id="5" name="Picture 4">
            <a:extLst>
              <a:ext uri="{FF2B5EF4-FFF2-40B4-BE49-F238E27FC236}">
                <a16:creationId xmlns:a16="http://schemas.microsoft.com/office/drawing/2014/main" id="{2B9AE5C4-E55C-4384-86F2-262DE6814D30}"/>
              </a:ext>
            </a:extLst>
          </p:cNvPr>
          <p:cNvPicPr>
            <a:picLocks noChangeAspect="1"/>
          </p:cNvPicPr>
          <p:nvPr/>
        </p:nvPicPr>
        <p:blipFill>
          <a:blip r:embed="rId3"/>
          <a:stretch>
            <a:fillRect/>
          </a:stretch>
        </p:blipFill>
        <p:spPr>
          <a:xfrm>
            <a:off x="5835782" y="1691323"/>
            <a:ext cx="6210300" cy="49815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D8D617E-1D67-487B-A2D2-573A388A567A}"/>
              </a:ext>
            </a:extLst>
          </p:cNvPr>
          <p:cNvSpPr/>
          <p:nvPr/>
        </p:nvSpPr>
        <p:spPr>
          <a:xfrm>
            <a:off x="7540487" y="3604591"/>
            <a:ext cx="3813313" cy="821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books, the academic affiliations of editors and authors should be easy to locate</a:t>
            </a:r>
            <a:endParaRPr lang="en-CA" dirty="0"/>
          </a:p>
        </p:txBody>
      </p:sp>
    </p:spTree>
    <p:extLst>
      <p:ext uri="{BB962C8B-B14F-4D97-AF65-F5344CB8AC3E}">
        <p14:creationId xmlns:p14="http://schemas.microsoft.com/office/powerpoint/2010/main" val="289924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A0B3-704B-4FA7-843D-7FEFDB2101B0}"/>
              </a:ext>
            </a:extLst>
          </p:cNvPr>
          <p:cNvSpPr>
            <a:spLocks noGrp="1"/>
          </p:cNvSpPr>
          <p:nvPr>
            <p:ph type="title"/>
          </p:nvPr>
        </p:nvSpPr>
        <p:spPr/>
        <p:txBody>
          <a:bodyPr/>
          <a:lstStyle/>
          <a:p>
            <a:r>
              <a:rPr lang="en-US" dirty="0"/>
              <a:t>Assessing what you discover in Sofia</a:t>
            </a:r>
            <a:endParaRPr lang="en-CA" dirty="0"/>
          </a:p>
        </p:txBody>
      </p:sp>
      <p:pic>
        <p:nvPicPr>
          <p:cNvPr id="8" name="Picture 7">
            <a:extLst>
              <a:ext uri="{FF2B5EF4-FFF2-40B4-BE49-F238E27FC236}">
                <a16:creationId xmlns:a16="http://schemas.microsoft.com/office/drawing/2014/main" id="{3D66AC79-6B9B-460A-8059-252949EB108C}"/>
              </a:ext>
            </a:extLst>
          </p:cNvPr>
          <p:cNvPicPr>
            <a:picLocks noChangeAspect="1"/>
          </p:cNvPicPr>
          <p:nvPr/>
        </p:nvPicPr>
        <p:blipFill>
          <a:blip r:embed="rId2"/>
          <a:stretch>
            <a:fillRect/>
          </a:stretch>
        </p:blipFill>
        <p:spPr>
          <a:xfrm>
            <a:off x="414338" y="1538287"/>
            <a:ext cx="7586662" cy="3215487"/>
          </a:xfrm>
          <a:prstGeom prst="rect">
            <a:avLst/>
          </a:prstGeom>
        </p:spPr>
      </p:pic>
      <p:pic>
        <p:nvPicPr>
          <p:cNvPr id="9" name="Picture 8">
            <a:extLst>
              <a:ext uri="{FF2B5EF4-FFF2-40B4-BE49-F238E27FC236}">
                <a16:creationId xmlns:a16="http://schemas.microsoft.com/office/drawing/2014/main" id="{F2B2ED8A-57AC-4571-802F-D1C3D7B4164A}"/>
              </a:ext>
            </a:extLst>
          </p:cNvPr>
          <p:cNvPicPr>
            <a:picLocks noChangeAspect="1"/>
          </p:cNvPicPr>
          <p:nvPr/>
        </p:nvPicPr>
        <p:blipFill>
          <a:blip r:embed="rId3"/>
          <a:stretch>
            <a:fillRect/>
          </a:stretch>
        </p:blipFill>
        <p:spPr>
          <a:xfrm>
            <a:off x="3709987" y="3464016"/>
            <a:ext cx="7791451" cy="3028224"/>
          </a:xfrm>
          <a:prstGeom prst="rect">
            <a:avLst/>
          </a:prstGeom>
        </p:spPr>
      </p:pic>
      <p:sp>
        <p:nvSpPr>
          <p:cNvPr id="10" name="Rectangle 9">
            <a:extLst>
              <a:ext uri="{FF2B5EF4-FFF2-40B4-BE49-F238E27FC236}">
                <a16:creationId xmlns:a16="http://schemas.microsoft.com/office/drawing/2014/main" id="{1CC84F3F-3B29-407D-96E2-E7794982B473}"/>
              </a:ext>
            </a:extLst>
          </p:cNvPr>
          <p:cNvSpPr/>
          <p:nvPr/>
        </p:nvSpPr>
        <p:spPr>
          <a:xfrm>
            <a:off x="8372475" y="1538287"/>
            <a:ext cx="3271838" cy="16906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are both government publications, although they are classified as </a:t>
            </a:r>
            <a:r>
              <a:rPr lang="en-US" dirty="0" err="1"/>
              <a:t>ebooks</a:t>
            </a:r>
            <a:r>
              <a:rPr lang="en-US" dirty="0"/>
              <a:t>. Pay attention to the publishers.</a:t>
            </a:r>
            <a:endParaRPr lang="en-CA" dirty="0"/>
          </a:p>
        </p:txBody>
      </p:sp>
      <p:sp>
        <p:nvSpPr>
          <p:cNvPr id="11" name="Rectangle: Rounded Corners 10">
            <a:extLst>
              <a:ext uri="{FF2B5EF4-FFF2-40B4-BE49-F238E27FC236}">
                <a16:creationId xmlns:a16="http://schemas.microsoft.com/office/drawing/2014/main" id="{1597B273-4A73-45A8-AF55-26AD7FFD9342}"/>
              </a:ext>
            </a:extLst>
          </p:cNvPr>
          <p:cNvSpPr/>
          <p:nvPr/>
        </p:nvSpPr>
        <p:spPr>
          <a:xfrm>
            <a:off x="2093843" y="2623930"/>
            <a:ext cx="2862470" cy="23992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0D0AC199-71E6-45B2-8CF1-A5F09EDB8476}"/>
              </a:ext>
            </a:extLst>
          </p:cNvPr>
          <p:cNvSpPr/>
          <p:nvPr/>
        </p:nvSpPr>
        <p:spPr>
          <a:xfrm>
            <a:off x="5457514" y="4633814"/>
            <a:ext cx="3514208" cy="216482"/>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37C72313-BF5D-4F3B-8C7E-22DFEEFD7187}"/>
              </a:ext>
            </a:extLst>
          </p:cNvPr>
          <p:cNvSpPr/>
          <p:nvPr/>
        </p:nvSpPr>
        <p:spPr>
          <a:xfrm>
            <a:off x="278296" y="5049078"/>
            <a:ext cx="3167269" cy="16167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 publications are generally reliable sources, but they are primary sources, not secondary, </a:t>
            </a:r>
            <a:r>
              <a:rPr lang="en-US" i="1" dirty="0"/>
              <a:t>academic</a:t>
            </a:r>
            <a:r>
              <a:rPr lang="en-US" dirty="0"/>
              <a:t> sources.</a:t>
            </a:r>
            <a:endParaRPr lang="en-CA" dirty="0"/>
          </a:p>
        </p:txBody>
      </p:sp>
    </p:spTree>
    <p:extLst>
      <p:ext uri="{BB962C8B-B14F-4D97-AF65-F5344CB8AC3E}">
        <p14:creationId xmlns:p14="http://schemas.microsoft.com/office/powerpoint/2010/main" val="172820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1F2A-3A5A-441B-A5F2-B1690DD725E0}"/>
              </a:ext>
            </a:extLst>
          </p:cNvPr>
          <p:cNvSpPr>
            <a:spLocks noGrp="1"/>
          </p:cNvSpPr>
          <p:nvPr>
            <p:ph type="title"/>
          </p:nvPr>
        </p:nvSpPr>
        <p:spPr/>
        <p:txBody>
          <a:bodyPr/>
          <a:lstStyle/>
          <a:p>
            <a:r>
              <a:rPr lang="en-US" dirty="0"/>
              <a:t>Assessing what you discover in Sofia</a:t>
            </a:r>
            <a:endParaRPr lang="en-CA" dirty="0"/>
          </a:p>
        </p:txBody>
      </p:sp>
      <p:pic>
        <p:nvPicPr>
          <p:cNvPr id="4" name="Content Placeholder 3">
            <a:extLst>
              <a:ext uri="{FF2B5EF4-FFF2-40B4-BE49-F238E27FC236}">
                <a16:creationId xmlns:a16="http://schemas.microsoft.com/office/drawing/2014/main" id="{4483D6FE-3949-457B-9A51-394116E795C3}"/>
              </a:ext>
            </a:extLst>
          </p:cNvPr>
          <p:cNvPicPr>
            <a:picLocks noGrp="1" noChangeAspect="1"/>
          </p:cNvPicPr>
          <p:nvPr>
            <p:ph idx="1"/>
          </p:nvPr>
        </p:nvPicPr>
        <p:blipFill>
          <a:blip r:embed="rId2"/>
          <a:stretch>
            <a:fillRect/>
          </a:stretch>
        </p:blipFill>
        <p:spPr>
          <a:xfrm>
            <a:off x="1300161" y="1691323"/>
            <a:ext cx="9591675" cy="3781425"/>
          </a:xfrm>
          <a:prstGeom prst="rect">
            <a:avLst/>
          </a:prstGeom>
        </p:spPr>
      </p:pic>
      <p:sp>
        <p:nvSpPr>
          <p:cNvPr id="5" name="Callout: Left Arrow 4">
            <a:extLst>
              <a:ext uri="{FF2B5EF4-FFF2-40B4-BE49-F238E27FC236}">
                <a16:creationId xmlns:a16="http://schemas.microsoft.com/office/drawing/2014/main" id="{1807D28F-0F37-4396-B4B3-6B1BAB46C67B}"/>
              </a:ext>
            </a:extLst>
          </p:cNvPr>
          <p:cNvSpPr/>
          <p:nvPr/>
        </p:nvSpPr>
        <p:spPr>
          <a:xfrm>
            <a:off x="6095998" y="2766218"/>
            <a:ext cx="3514725" cy="1325563"/>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Books from university presses are academic sources</a:t>
            </a:r>
            <a:endParaRPr lang="en-CA" dirty="0"/>
          </a:p>
        </p:txBody>
      </p:sp>
    </p:spTree>
    <p:extLst>
      <p:ext uri="{BB962C8B-B14F-4D97-AF65-F5344CB8AC3E}">
        <p14:creationId xmlns:p14="http://schemas.microsoft.com/office/powerpoint/2010/main" val="313991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767F3F-B38A-4521-A7EC-3A00069D471D}"/>
              </a:ext>
            </a:extLst>
          </p:cNvPr>
          <p:cNvSpPr>
            <a:spLocks noGrp="1"/>
          </p:cNvSpPr>
          <p:nvPr>
            <p:ph type="title"/>
          </p:nvPr>
        </p:nvSpPr>
        <p:spPr>
          <a:xfrm>
            <a:off x="368301" y="1883660"/>
            <a:ext cx="3275012" cy="3557589"/>
          </a:xfrm>
        </p:spPr>
        <p:txBody>
          <a:bodyPr>
            <a:normAutofit/>
          </a:bodyPr>
          <a:lstStyle/>
          <a:p>
            <a:r>
              <a:rPr lang="en-US" sz="4800" dirty="0"/>
              <a:t>Assessing what  you discover in Sofia </a:t>
            </a:r>
            <a:endParaRPr lang="en-CA" sz="4800" dirty="0"/>
          </a:p>
        </p:txBody>
      </p:sp>
      <p:pic>
        <p:nvPicPr>
          <p:cNvPr id="7" name="Content Placeholder 6">
            <a:extLst>
              <a:ext uri="{FF2B5EF4-FFF2-40B4-BE49-F238E27FC236}">
                <a16:creationId xmlns:a16="http://schemas.microsoft.com/office/drawing/2014/main" id="{FD9E3B78-ECFD-4042-833D-831600CFB74D}"/>
              </a:ext>
            </a:extLst>
          </p:cNvPr>
          <p:cNvPicPr>
            <a:picLocks noGrp="1" noChangeAspect="1"/>
          </p:cNvPicPr>
          <p:nvPr>
            <p:ph idx="1"/>
          </p:nvPr>
        </p:nvPicPr>
        <p:blipFill>
          <a:blip r:embed="rId2"/>
          <a:stretch>
            <a:fillRect/>
          </a:stretch>
        </p:blipFill>
        <p:spPr>
          <a:xfrm>
            <a:off x="3490969" y="495483"/>
            <a:ext cx="8332730" cy="6100749"/>
          </a:xfrm>
          <a:prstGeom prst="rect">
            <a:avLst/>
          </a:prstGeom>
        </p:spPr>
      </p:pic>
      <p:sp>
        <p:nvSpPr>
          <p:cNvPr id="8" name="Rectangle: Rounded Corners 7">
            <a:extLst>
              <a:ext uri="{FF2B5EF4-FFF2-40B4-BE49-F238E27FC236}">
                <a16:creationId xmlns:a16="http://schemas.microsoft.com/office/drawing/2014/main" id="{60875958-2598-46B3-8DFD-3E8C37B7E8EB}"/>
              </a:ext>
            </a:extLst>
          </p:cNvPr>
          <p:cNvSpPr/>
          <p:nvPr/>
        </p:nvSpPr>
        <p:spPr>
          <a:xfrm>
            <a:off x="5586413" y="5565913"/>
            <a:ext cx="5986462" cy="977762"/>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allout: Down Arrow 8">
            <a:extLst>
              <a:ext uri="{FF2B5EF4-FFF2-40B4-BE49-F238E27FC236}">
                <a16:creationId xmlns:a16="http://schemas.microsoft.com/office/drawing/2014/main" id="{357E7587-1ED2-46AB-BED0-55BD5B710B34}"/>
              </a:ext>
            </a:extLst>
          </p:cNvPr>
          <p:cNvSpPr/>
          <p:nvPr/>
        </p:nvSpPr>
        <p:spPr>
          <a:xfrm>
            <a:off x="8017565" y="3922643"/>
            <a:ext cx="2716696" cy="1404731"/>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will sometimes find author affiliations in the article record</a:t>
            </a:r>
            <a:endParaRPr lang="en-CA" dirty="0"/>
          </a:p>
        </p:txBody>
      </p:sp>
      <p:pic>
        <p:nvPicPr>
          <p:cNvPr id="10" name="Picture 9">
            <a:extLst>
              <a:ext uri="{FF2B5EF4-FFF2-40B4-BE49-F238E27FC236}">
                <a16:creationId xmlns:a16="http://schemas.microsoft.com/office/drawing/2014/main" id="{799C0C9B-CC0A-42F4-BC7A-D7E99E1DEBCA}"/>
              </a:ext>
            </a:extLst>
          </p:cNvPr>
          <p:cNvPicPr>
            <a:picLocks noChangeAspect="1"/>
          </p:cNvPicPr>
          <p:nvPr/>
        </p:nvPicPr>
        <p:blipFill>
          <a:blip r:embed="rId3"/>
          <a:stretch>
            <a:fillRect/>
          </a:stretch>
        </p:blipFill>
        <p:spPr>
          <a:xfrm>
            <a:off x="3934998" y="3144733"/>
            <a:ext cx="7888701" cy="3713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6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a:xfrm>
            <a:off x="800879" y="138097"/>
            <a:ext cx="8763000" cy="1664573"/>
          </a:xfrm>
        </p:spPr>
        <p:txBody>
          <a:bodyPr>
            <a:normAutofit/>
          </a:bodyPr>
          <a:lstStyle/>
          <a:p>
            <a:r>
              <a:rPr lang="en-US" dirty="0">
                <a:solidFill>
                  <a:schemeClr val="tx2"/>
                </a:solidFill>
              </a:rPr>
              <a:t>Who am I?</a:t>
            </a:r>
            <a:endParaRPr lang="en-CA" dirty="0">
              <a:solidFill>
                <a:schemeClr val="tx2"/>
              </a:solidFill>
            </a:endParaRPr>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251634" y="1802670"/>
            <a:ext cx="9554546" cy="4627983"/>
          </a:xfrm>
        </p:spPr>
        <p:txBody>
          <a:bodyPr>
            <a:normAutofit fontScale="85000" lnSpcReduction="10000"/>
          </a:bodyPr>
          <a:lstStyle/>
          <a:p>
            <a:pPr marL="0" indent="0">
              <a:lnSpc>
                <a:spcPct val="100000"/>
              </a:lnSpc>
              <a:buNone/>
            </a:pPr>
            <a:r>
              <a:rPr lang="en-US" altLang="en-US" sz="2100" dirty="0">
                <a:solidFill>
                  <a:schemeClr val="tx2"/>
                </a:solidFill>
              </a:rPr>
              <a:t>Michelle Lake, librarian for Political Science, the School of Community and Public Affairs, First Peoples Studies, and Government Publications</a:t>
            </a:r>
          </a:p>
          <a:p>
            <a:pPr marL="0" indent="0">
              <a:lnSpc>
                <a:spcPct val="100000"/>
              </a:lnSpc>
              <a:buNone/>
            </a:pPr>
            <a:endParaRPr lang="en-US" altLang="en-US" sz="2100" dirty="0">
              <a:solidFill>
                <a:schemeClr val="tx2"/>
              </a:solidFill>
              <a:hlinkClick r:id="" action="ppaction://noaction"/>
            </a:endParaRPr>
          </a:p>
          <a:p>
            <a:pPr marL="0" indent="0">
              <a:lnSpc>
                <a:spcPct val="100000"/>
              </a:lnSpc>
              <a:buNone/>
            </a:pPr>
            <a:r>
              <a:rPr lang="en-US" altLang="en-US" sz="2100" dirty="0">
                <a:solidFill>
                  <a:schemeClr val="tx2"/>
                </a:solidFill>
                <a:hlinkClick r:id="" action="ppaction://noaction"/>
              </a:rPr>
              <a:t>Michelle.Lake@Concordia.ca</a:t>
            </a:r>
            <a:r>
              <a:rPr lang="en-US" altLang="en-US" sz="2100" dirty="0">
                <a:solidFill>
                  <a:schemeClr val="tx2"/>
                </a:solidFill>
              </a:rPr>
              <a:t> / Make an appointment or ask a question</a:t>
            </a:r>
          </a:p>
          <a:p>
            <a:pPr marL="0" indent="0">
              <a:lnSpc>
                <a:spcPct val="100000"/>
              </a:lnSpc>
              <a:buNone/>
            </a:pPr>
            <a:endParaRPr lang="en-US" altLang="en-US" sz="2100" dirty="0">
              <a:solidFill>
                <a:schemeClr val="tx2"/>
              </a:solidFill>
            </a:endParaRPr>
          </a:p>
          <a:p>
            <a:pPr marL="0" indent="0">
              <a:lnSpc>
                <a:spcPct val="100000"/>
              </a:lnSpc>
              <a:buNone/>
            </a:pPr>
            <a:r>
              <a:rPr lang="en-US" altLang="en-US" sz="2100" dirty="0">
                <a:solidFill>
                  <a:schemeClr val="tx2"/>
                </a:solidFill>
              </a:rPr>
              <a:t>What do I do?</a:t>
            </a:r>
          </a:p>
          <a:p>
            <a:pPr lvl="1">
              <a:lnSpc>
                <a:spcPct val="100000"/>
              </a:lnSpc>
            </a:pPr>
            <a:r>
              <a:rPr lang="en-US" altLang="en-US" sz="2100" dirty="0">
                <a:solidFill>
                  <a:schemeClr val="tx2"/>
                </a:solidFill>
              </a:rPr>
              <a:t>Provide research support, assist with and teach search strategies</a:t>
            </a:r>
          </a:p>
          <a:p>
            <a:pPr lvl="1">
              <a:lnSpc>
                <a:spcPct val="100000"/>
              </a:lnSpc>
            </a:pPr>
            <a:r>
              <a:rPr lang="en-US" altLang="en-US" sz="2100" dirty="0">
                <a:solidFill>
                  <a:schemeClr val="tx2"/>
                </a:solidFill>
              </a:rPr>
              <a:t>Help students navigate library databases, books, journals, and other sources</a:t>
            </a:r>
          </a:p>
          <a:p>
            <a:pPr lvl="1">
              <a:lnSpc>
                <a:spcPct val="100000"/>
              </a:lnSpc>
            </a:pPr>
            <a:r>
              <a:rPr lang="en-US" altLang="en-US" sz="2100" dirty="0">
                <a:solidFill>
                  <a:schemeClr val="tx2"/>
                </a:solidFill>
              </a:rPr>
              <a:t>Help students find and access materials they need</a:t>
            </a:r>
          </a:p>
          <a:p>
            <a:pPr lvl="1">
              <a:lnSpc>
                <a:spcPct val="100000"/>
              </a:lnSpc>
            </a:pPr>
            <a:r>
              <a:rPr lang="en-US" altLang="en-US" sz="2100" dirty="0">
                <a:solidFill>
                  <a:schemeClr val="tx2"/>
                </a:solidFill>
              </a:rPr>
              <a:t>Assist with evaluation of sources</a:t>
            </a:r>
          </a:p>
          <a:p>
            <a:pPr lvl="1">
              <a:lnSpc>
                <a:spcPct val="100000"/>
              </a:lnSpc>
            </a:pPr>
            <a:r>
              <a:rPr lang="en-US" altLang="en-US" sz="2100" dirty="0">
                <a:solidFill>
                  <a:schemeClr val="tx2"/>
                </a:solidFill>
              </a:rPr>
              <a:t>Build guides, resources and pathfinders to help students locate research materials</a:t>
            </a:r>
          </a:p>
          <a:p>
            <a:pPr lvl="1">
              <a:lnSpc>
                <a:spcPct val="100000"/>
              </a:lnSpc>
            </a:pPr>
            <a:r>
              <a:rPr lang="en-US" altLang="en-US" sz="2100" dirty="0">
                <a:solidFill>
                  <a:schemeClr val="tx2"/>
                </a:solidFill>
              </a:rPr>
              <a:t>Help with citation issues</a:t>
            </a:r>
          </a:p>
          <a:p>
            <a:pPr lvl="1">
              <a:lnSpc>
                <a:spcPct val="100000"/>
              </a:lnSpc>
            </a:pPr>
            <a:r>
              <a:rPr lang="en-US" altLang="en-US" sz="2100" dirty="0">
                <a:solidFill>
                  <a:schemeClr val="tx2"/>
                </a:solidFill>
              </a:rPr>
              <a:t>Choose the books we buy for my subject areas: political science, public policy, community and public affairs, First Peoples studies and government information</a:t>
            </a:r>
            <a:endParaRPr lang="en-CA" altLang="en-US" sz="2100" dirty="0">
              <a:solidFill>
                <a:schemeClr val="tx2"/>
              </a:solidFill>
            </a:endParaRPr>
          </a:p>
          <a:p>
            <a:pPr>
              <a:lnSpc>
                <a:spcPct val="100000"/>
              </a:lnSpc>
            </a:pPr>
            <a:endParaRPr lang="en-CA" sz="1100" dirty="0">
              <a:solidFill>
                <a:schemeClr val="tx2"/>
              </a:solidFill>
            </a:endParaRPr>
          </a:p>
        </p:txBody>
      </p:sp>
      <p:sp>
        <p:nvSpPr>
          <p:cNvPr id="12" name="Rectangle 11">
            <a:extLst>
              <a:ext uri="{FF2B5EF4-FFF2-40B4-BE49-F238E27FC236}">
                <a16:creationId xmlns:a16="http://schemas.microsoft.com/office/drawing/2014/main" id="{9729F241-2B1B-40E9-A72C-63955DFFF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B4B9D7-F359-44A2-87B4-EAFA68AA9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9E465-4680-4C6E-8524-B822E5B8AFD1}"/>
              </a:ext>
            </a:extLst>
          </p:cNvPr>
          <p:cNvPicPr>
            <a:picLocks noChangeAspect="1"/>
          </p:cNvPicPr>
          <p:nvPr/>
        </p:nvPicPr>
        <p:blipFill>
          <a:blip r:embed="rId2"/>
          <a:stretch>
            <a:fillRect/>
          </a:stretch>
        </p:blipFill>
        <p:spPr>
          <a:xfrm>
            <a:off x="1323975" y="171450"/>
            <a:ext cx="8915400" cy="5629275"/>
          </a:xfrm>
          <a:prstGeom prst="rect">
            <a:avLst/>
          </a:prstGeom>
        </p:spPr>
      </p:pic>
      <p:pic>
        <p:nvPicPr>
          <p:cNvPr id="6" name="Picture 5">
            <a:extLst>
              <a:ext uri="{FF2B5EF4-FFF2-40B4-BE49-F238E27FC236}">
                <a16:creationId xmlns:a16="http://schemas.microsoft.com/office/drawing/2014/main" id="{21EBB36C-4D9B-43E6-82CF-503EDBAC6E5E}"/>
              </a:ext>
            </a:extLst>
          </p:cNvPr>
          <p:cNvPicPr>
            <a:picLocks noChangeAspect="1"/>
          </p:cNvPicPr>
          <p:nvPr/>
        </p:nvPicPr>
        <p:blipFill>
          <a:blip r:embed="rId3"/>
          <a:stretch>
            <a:fillRect/>
          </a:stretch>
        </p:blipFill>
        <p:spPr>
          <a:xfrm>
            <a:off x="1323975" y="4733925"/>
            <a:ext cx="8915400" cy="1993083"/>
          </a:xfrm>
          <a:prstGeom prst="rect">
            <a:avLst/>
          </a:prstGeom>
        </p:spPr>
      </p:pic>
      <p:sp>
        <p:nvSpPr>
          <p:cNvPr id="7" name="Callout: Left Arrow 6">
            <a:extLst>
              <a:ext uri="{FF2B5EF4-FFF2-40B4-BE49-F238E27FC236}">
                <a16:creationId xmlns:a16="http://schemas.microsoft.com/office/drawing/2014/main" id="{57957C7E-3312-4587-A545-487044E50B66}"/>
              </a:ext>
            </a:extLst>
          </p:cNvPr>
          <p:cNvSpPr/>
          <p:nvPr/>
        </p:nvSpPr>
        <p:spPr>
          <a:xfrm>
            <a:off x="5665097" y="4506503"/>
            <a:ext cx="4029075" cy="1223963"/>
          </a:xfrm>
          <a:prstGeom prst="left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books on similar topics</a:t>
            </a:r>
            <a:endParaRPr lang="en-CA" dirty="0"/>
          </a:p>
        </p:txBody>
      </p:sp>
    </p:spTree>
    <p:extLst>
      <p:ext uri="{BB962C8B-B14F-4D97-AF65-F5344CB8AC3E}">
        <p14:creationId xmlns:p14="http://schemas.microsoft.com/office/powerpoint/2010/main" val="389161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2F3D-1162-47F6-8EEA-6A4B04BC1EE1}"/>
              </a:ext>
            </a:extLst>
          </p:cNvPr>
          <p:cNvSpPr>
            <a:spLocks noGrp="1"/>
          </p:cNvSpPr>
          <p:nvPr>
            <p:ph type="title"/>
          </p:nvPr>
        </p:nvSpPr>
        <p:spPr/>
        <p:txBody>
          <a:bodyPr>
            <a:normAutofit fontScale="90000"/>
          </a:bodyPr>
          <a:lstStyle/>
          <a:p>
            <a:r>
              <a:rPr lang="en-US" dirty="0"/>
              <a:t>Expanding your search to other libraries</a:t>
            </a:r>
            <a:endParaRPr lang="en-CA" dirty="0"/>
          </a:p>
        </p:txBody>
      </p:sp>
      <p:pic>
        <p:nvPicPr>
          <p:cNvPr id="4" name="Content Placeholder 3">
            <a:extLst>
              <a:ext uri="{FF2B5EF4-FFF2-40B4-BE49-F238E27FC236}">
                <a16:creationId xmlns:a16="http://schemas.microsoft.com/office/drawing/2014/main" id="{618212CA-A9F4-41BE-B530-F329007B3937}"/>
              </a:ext>
            </a:extLst>
          </p:cNvPr>
          <p:cNvPicPr>
            <a:picLocks noGrp="1" noChangeAspect="1"/>
          </p:cNvPicPr>
          <p:nvPr>
            <p:ph idx="1"/>
          </p:nvPr>
        </p:nvPicPr>
        <p:blipFill>
          <a:blip r:embed="rId2"/>
          <a:stretch>
            <a:fillRect/>
          </a:stretch>
        </p:blipFill>
        <p:spPr>
          <a:xfrm>
            <a:off x="765556" y="1577024"/>
            <a:ext cx="10588244" cy="5069428"/>
          </a:xfrm>
          <a:prstGeom prst="rect">
            <a:avLst/>
          </a:prstGeom>
        </p:spPr>
      </p:pic>
      <p:sp>
        <p:nvSpPr>
          <p:cNvPr id="5" name="Callout: Left Arrow 4">
            <a:extLst>
              <a:ext uri="{FF2B5EF4-FFF2-40B4-BE49-F238E27FC236}">
                <a16:creationId xmlns:a16="http://schemas.microsoft.com/office/drawing/2014/main" id="{85E4D6E5-26C0-4C54-9FC9-83927523053D}"/>
              </a:ext>
            </a:extLst>
          </p:cNvPr>
          <p:cNvSpPr/>
          <p:nvPr/>
        </p:nvSpPr>
        <p:spPr>
          <a:xfrm>
            <a:off x="2727671" y="2897049"/>
            <a:ext cx="3871912" cy="1063901"/>
          </a:xfrm>
          <a:prstGeom prst="leftArrow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Selecting Libraries Worldwide, will show you other library collections</a:t>
            </a:r>
            <a:endParaRPr lang="en-CA" dirty="0"/>
          </a:p>
        </p:txBody>
      </p:sp>
      <p:sp>
        <p:nvSpPr>
          <p:cNvPr id="6" name="Callout: Left Arrow 5">
            <a:extLst>
              <a:ext uri="{FF2B5EF4-FFF2-40B4-BE49-F238E27FC236}">
                <a16:creationId xmlns:a16="http://schemas.microsoft.com/office/drawing/2014/main" id="{34A16290-4B65-4387-8720-3A445FA4A78E}"/>
              </a:ext>
            </a:extLst>
          </p:cNvPr>
          <p:cNvSpPr/>
          <p:nvPr/>
        </p:nvSpPr>
        <p:spPr>
          <a:xfrm>
            <a:off x="2727671" y="5637475"/>
            <a:ext cx="4611757" cy="854765"/>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print books only, as we cannot borrow </a:t>
            </a:r>
            <a:r>
              <a:rPr lang="en-US" dirty="0" err="1"/>
              <a:t>ebooks</a:t>
            </a:r>
            <a:r>
              <a:rPr lang="en-US" dirty="0"/>
              <a:t> from other libraries </a:t>
            </a:r>
            <a:endParaRPr lang="en-CA" dirty="0"/>
          </a:p>
        </p:txBody>
      </p:sp>
    </p:spTree>
    <p:extLst>
      <p:ext uri="{BB962C8B-B14F-4D97-AF65-F5344CB8AC3E}">
        <p14:creationId xmlns:p14="http://schemas.microsoft.com/office/powerpoint/2010/main" val="24684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268E3C-E991-4996-BDE1-FD0AFA325E8C}"/>
              </a:ext>
            </a:extLst>
          </p:cNvPr>
          <p:cNvPicPr>
            <a:picLocks noChangeAspect="1"/>
          </p:cNvPicPr>
          <p:nvPr/>
        </p:nvPicPr>
        <p:blipFill>
          <a:blip r:embed="rId2"/>
          <a:stretch>
            <a:fillRect/>
          </a:stretch>
        </p:blipFill>
        <p:spPr>
          <a:xfrm>
            <a:off x="727315" y="368882"/>
            <a:ext cx="10515601" cy="2310493"/>
          </a:xfrm>
          <a:prstGeom prst="rect">
            <a:avLst/>
          </a:prstGeom>
        </p:spPr>
      </p:pic>
      <p:pic>
        <p:nvPicPr>
          <p:cNvPr id="6" name="Picture 5">
            <a:extLst>
              <a:ext uri="{FF2B5EF4-FFF2-40B4-BE49-F238E27FC236}">
                <a16:creationId xmlns:a16="http://schemas.microsoft.com/office/drawing/2014/main" id="{3AF02CC9-90A7-47B9-9566-7E09953297CD}"/>
              </a:ext>
            </a:extLst>
          </p:cNvPr>
          <p:cNvPicPr>
            <a:picLocks noChangeAspect="1"/>
          </p:cNvPicPr>
          <p:nvPr/>
        </p:nvPicPr>
        <p:blipFill>
          <a:blip r:embed="rId3"/>
          <a:stretch>
            <a:fillRect/>
          </a:stretch>
        </p:blipFill>
        <p:spPr>
          <a:xfrm>
            <a:off x="498714" y="3326320"/>
            <a:ext cx="10972801" cy="3162798"/>
          </a:xfrm>
          <a:prstGeom prst="rect">
            <a:avLst/>
          </a:prstGeom>
        </p:spPr>
      </p:pic>
      <p:sp>
        <p:nvSpPr>
          <p:cNvPr id="7" name="Callout: Up Arrow 6">
            <a:extLst>
              <a:ext uri="{FF2B5EF4-FFF2-40B4-BE49-F238E27FC236}">
                <a16:creationId xmlns:a16="http://schemas.microsoft.com/office/drawing/2014/main" id="{0B06D4E6-F2A9-4A82-A9B1-95701CFB52E4}"/>
              </a:ext>
            </a:extLst>
          </p:cNvPr>
          <p:cNvSpPr/>
          <p:nvPr/>
        </p:nvSpPr>
        <p:spPr>
          <a:xfrm>
            <a:off x="8324644" y="1707667"/>
            <a:ext cx="3027602" cy="1443037"/>
          </a:xfrm>
          <a:prstGeom prst="up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Request the book from interlibrary loan, comes from Canada, US &amp; Intl libraries </a:t>
            </a:r>
            <a:endParaRPr lang="en-CA" sz="1600" dirty="0"/>
          </a:p>
        </p:txBody>
      </p:sp>
      <p:sp>
        <p:nvSpPr>
          <p:cNvPr id="8" name="Callout: Right Arrow 7">
            <a:extLst>
              <a:ext uri="{FF2B5EF4-FFF2-40B4-BE49-F238E27FC236}">
                <a16:creationId xmlns:a16="http://schemas.microsoft.com/office/drawing/2014/main" id="{1F5407C0-BCA7-4A8D-A511-82D0CDFDF952}"/>
              </a:ext>
            </a:extLst>
          </p:cNvPr>
          <p:cNvSpPr/>
          <p:nvPr/>
        </p:nvSpPr>
        <p:spPr>
          <a:xfrm>
            <a:off x="4850296" y="4055165"/>
            <a:ext cx="3949147" cy="1166192"/>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the book from a Quebec university library, this will be faster than ILL</a:t>
            </a:r>
            <a:endParaRPr lang="en-CA" dirty="0"/>
          </a:p>
        </p:txBody>
      </p:sp>
    </p:spTree>
    <p:extLst>
      <p:ext uri="{BB962C8B-B14F-4D97-AF65-F5344CB8AC3E}">
        <p14:creationId xmlns:p14="http://schemas.microsoft.com/office/powerpoint/2010/main" val="40258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B3515C42-77D7-44E4-BBF7-99D1062F9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 name="Title 3">
            <a:extLst>
              <a:ext uri="{FF2B5EF4-FFF2-40B4-BE49-F238E27FC236}">
                <a16:creationId xmlns:a16="http://schemas.microsoft.com/office/drawing/2014/main" id="{2B91226C-C911-432F-97DD-F2D73A5F1EBB}"/>
              </a:ext>
            </a:extLst>
          </p:cNvPr>
          <p:cNvSpPr>
            <a:spLocks noGrp="1"/>
          </p:cNvSpPr>
          <p:nvPr>
            <p:ph type="title"/>
          </p:nvPr>
        </p:nvSpPr>
        <p:spPr>
          <a:xfrm>
            <a:off x="1009650" y="1973634"/>
            <a:ext cx="6858000" cy="3155419"/>
          </a:xfrm>
        </p:spPr>
        <p:txBody>
          <a:bodyPr vert="horz" lIns="91440" tIns="45720" rIns="91440" bIns="45720" rtlCol="0" anchor="b">
            <a:normAutofit/>
          </a:bodyPr>
          <a:lstStyle/>
          <a:p>
            <a:r>
              <a:rPr lang="en-US" sz="5200" dirty="0">
                <a:solidFill>
                  <a:schemeClr val="tx2"/>
                </a:solidFill>
              </a:rPr>
              <a:t>Academic journal articles &amp; database searching </a:t>
            </a:r>
          </a:p>
        </p:txBody>
      </p:sp>
      <p:sp>
        <p:nvSpPr>
          <p:cNvPr id="35" name="Rectangle 34">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3648"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30708" y="22493"/>
            <a:ext cx="3561292" cy="6830508"/>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104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C07B7-80E9-4306-AFE6-8F6697C17D9C}"/>
              </a:ext>
            </a:extLst>
          </p:cNvPr>
          <p:cNvPicPr>
            <a:picLocks noChangeAspect="1"/>
          </p:cNvPicPr>
          <p:nvPr/>
        </p:nvPicPr>
        <p:blipFill>
          <a:blip r:embed="rId2"/>
          <a:stretch>
            <a:fillRect/>
          </a:stretch>
        </p:blipFill>
        <p:spPr>
          <a:xfrm>
            <a:off x="304799" y="619125"/>
            <a:ext cx="8220075" cy="2809875"/>
          </a:xfrm>
          <a:prstGeom prst="rect">
            <a:avLst/>
          </a:prstGeom>
        </p:spPr>
      </p:pic>
      <p:pic>
        <p:nvPicPr>
          <p:cNvPr id="5" name="Picture 4">
            <a:extLst>
              <a:ext uri="{FF2B5EF4-FFF2-40B4-BE49-F238E27FC236}">
                <a16:creationId xmlns:a16="http://schemas.microsoft.com/office/drawing/2014/main" id="{9AED58B9-0152-470A-B757-FF86972A8241}"/>
              </a:ext>
            </a:extLst>
          </p:cNvPr>
          <p:cNvPicPr>
            <a:picLocks noChangeAspect="1"/>
          </p:cNvPicPr>
          <p:nvPr/>
        </p:nvPicPr>
        <p:blipFill>
          <a:blip r:embed="rId3"/>
          <a:stretch>
            <a:fillRect/>
          </a:stretch>
        </p:blipFill>
        <p:spPr>
          <a:xfrm>
            <a:off x="1385887" y="4095750"/>
            <a:ext cx="1819275" cy="2238375"/>
          </a:xfrm>
          <a:prstGeom prst="rect">
            <a:avLst/>
          </a:prstGeom>
        </p:spPr>
      </p:pic>
      <p:pic>
        <p:nvPicPr>
          <p:cNvPr id="6" name="Picture 5">
            <a:extLst>
              <a:ext uri="{FF2B5EF4-FFF2-40B4-BE49-F238E27FC236}">
                <a16:creationId xmlns:a16="http://schemas.microsoft.com/office/drawing/2014/main" id="{4E9F55C8-5CAE-45F5-B888-6A19A120270C}"/>
              </a:ext>
            </a:extLst>
          </p:cNvPr>
          <p:cNvPicPr>
            <a:picLocks noChangeAspect="1"/>
          </p:cNvPicPr>
          <p:nvPr/>
        </p:nvPicPr>
        <p:blipFill>
          <a:blip r:embed="rId4"/>
          <a:stretch>
            <a:fillRect/>
          </a:stretch>
        </p:blipFill>
        <p:spPr>
          <a:xfrm>
            <a:off x="4414837" y="3990974"/>
            <a:ext cx="1990725" cy="2447925"/>
          </a:xfrm>
          <a:prstGeom prst="rect">
            <a:avLst/>
          </a:prstGeom>
        </p:spPr>
      </p:pic>
      <p:pic>
        <p:nvPicPr>
          <p:cNvPr id="7" name="Picture 6">
            <a:extLst>
              <a:ext uri="{FF2B5EF4-FFF2-40B4-BE49-F238E27FC236}">
                <a16:creationId xmlns:a16="http://schemas.microsoft.com/office/drawing/2014/main" id="{B6A2A7FC-1221-43B4-B1BB-11B7578C4E02}"/>
              </a:ext>
            </a:extLst>
          </p:cNvPr>
          <p:cNvPicPr>
            <a:picLocks noChangeAspect="1"/>
          </p:cNvPicPr>
          <p:nvPr/>
        </p:nvPicPr>
        <p:blipFill>
          <a:blip r:embed="rId5"/>
          <a:stretch>
            <a:fillRect/>
          </a:stretch>
        </p:blipFill>
        <p:spPr>
          <a:xfrm>
            <a:off x="7400925" y="2824161"/>
            <a:ext cx="4056929" cy="3614738"/>
          </a:xfrm>
          <a:prstGeom prst="rect">
            <a:avLst/>
          </a:prstGeom>
        </p:spPr>
      </p:pic>
    </p:spTree>
    <p:extLst>
      <p:ext uri="{BB962C8B-B14F-4D97-AF65-F5344CB8AC3E}">
        <p14:creationId xmlns:p14="http://schemas.microsoft.com/office/powerpoint/2010/main" val="194374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914561-3D86-4967-8FDC-04DEBBD9E6D3}"/>
              </a:ext>
            </a:extLst>
          </p:cNvPr>
          <p:cNvPicPr>
            <a:picLocks noChangeAspect="1"/>
          </p:cNvPicPr>
          <p:nvPr/>
        </p:nvPicPr>
        <p:blipFill>
          <a:blip r:embed="rId2"/>
          <a:stretch>
            <a:fillRect/>
          </a:stretch>
        </p:blipFill>
        <p:spPr>
          <a:xfrm>
            <a:off x="1243013" y="0"/>
            <a:ext cx="9391650" cy="5086350"/>
          </a:xfrm>
          <a:prstGeom prst="rect">
            <a:avLst/>
          </a:prstGeom>
        </p:spPr>
      </p:pic>
      <p:pic>
        <p:nvPicPr>
          <p:cNvPr id="3" name="Picture 2">
            <a:extLst>
              <a:ext uri="{FF2B5EF4-FFF2-40B4-BE49-F238E27FC236}">
                <a16:creationId xmlns:a16="http://schemas.microsoft.com/office/drawing/2014/main" id="{4D1ED039-5E85-4FE3-B912-FFF52B17CC56}"/>
              </a:ext>
            </a:extLst>
          </p:cNvPr>
          <p:cNvPicPr>
            <a:picLocks noChangeAspect="1"/>
          </p:cNvPicPr>
          <p:nvPr/>
        </p:nvPicPr>
        <p:blipFill>
          <a:blip r:embed="rId3"/>
          <a:stretch>
            <a:fillRect/>
          </a:stretch>
        </p:blipFill>
        <p:spPr>
          <a:xfrm>
            <a:off x="1860706" y="4643438"/>
            <a:ext cx="8773957" cy="1839563"/>
          </a:xfrm>
          <a:prstGeom prst="rect">
            <a:avLst/>
          </a:prstGeom>
        </p:spPr>
      </p:pic>
      <p:sp>
        <p:nvSpPr>
          <p:cNvPr id="5" name="Callout: Left Arrow 4">
            <a:extLst>
              <a:ext uri="{FF2B5EF4-FFF2-40B4-BE49-F238E27FC236}">
                <a16:creationId xmlns:a16="http://schemas.microsoft.com/office/drawing/2014/main" id="{9F8CE2FF-7AE6-484A-8B45-80CEDD472D1C}"/>
              </a:ext>
            </a:extLst>
          </p:cNvPr>
          <p:cNvSpPr/>
          <p:nvPr/>
        </p:nvSpPr>
        <p:spPr>
          <a:xfrm>
            <a:off x="5804451" y="374999"/>
            <a:ext cx="3392558" cy="1690891"/>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Things to look for: the journal/source title. </a:t>
            </a:r>
          </a:p>
          <a:p>
            <a:pPr algn="ctr"/>
            <a:r>
              <a:rPr lang="en-US" dirty="0"/>
              <a:t>Length of the article, 15+ pages long generally.</a:t>
            </a:r>
            <a:endParaRPr lang="en-CA" dirty="0"/>
          </a:p>
        </p:txBody>
      </p:sp>
      <p:sp>
        <p:nvSpPr>
          <p:cNvPr id="6" name="Callout: Left Arrow 5">
            <a:extLst>
              <a:ext uri="{FF2B5EF4-FFF2-40B4-BE49-F238E27FC236}">
                <a16:creationId xmlns:a16="http://schemas.microsoft.com/office/drawing/2014/main" id="{79DF9AC9-0958-4E52-A934-898AC03BCEDF}"/>
              </a:ext>
            </a:extLst>
          </p:cNvPr>
          <p:cNvSpPr/>
          <p:nvPr/>
        </p:nvSpPr>
        <p:spPr>
          <a:xfrm>
            <a:off x="7633252" y="5168348"/>
            <a:ext cx="2822713" cy="795130"/>
          </a:xfrm>
          <a:prstGeom prst="lef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Author affiliations </a:t>
            </a:r>
            <a:endParaRPr lang="en-CA" dirty="0"/>
          </a:p>
        </p:txBody>
      </p:sp>
      <p:sp>
        <p:nvSpPr>
          <p:cNvPr id="7" name="Callout: Left Arrow 6">
            <a:extLst>
              <a:ext uri="{FF2B5EF4-FFF2-40B4-BE49-F238E27FC236}">
                <a16:creationId xmlns:a16="http://schemas.microsoft.com/office/drawing/2014/main" id="{ED6BDACB-52AB-4341-A2FF-FA45051FE1D7}"/>
              </a:ext>
            </a:extLst>
          </p:cNvPr>
          <p:cNvSpPr/>
          <p:nvPr/>
        </p:nvSpPr>
        <p:spPr>
          <a:xfrm>
            <a:off x="4492487" y="2065890"/>
            <a:ext cx="2504661" cy="103511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Subjects, which could help shape your search</a:t>
            </a:r>
            <a:endParaRPr lang="en-CA" dirty="0"/>
          </a:p>
        </p:txBody>
      </p:sp>
    </p:spTree>
    <p:extLst>
      <p:ext uri="{BB962C8B-B14F-4D97-AF65-F5344CB8AC3E}">
        <p14:creationId xmlns:p14="http://schemas.microsoft.com/office/powerpoint/2010/main" val="376327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8BA99C-7FBA-4B2D-9E5D-1CBC0A31E4D7}"/>
              </a:ext>
            </a:extLst>
          </p:cNvPr>
          <p:cNvPicPr>
            <a:picLocks noChangeAspect="1"/>
          </p:cNvPicPr>
          <p:nvPr/>
        </p:nvPicPr>
        <p:blipFill>
          <a:blip r:embed="rId2"/>
          <a:stretch>
            <a:fillRect/>
          </a:stretch>
        </p:blipFill>
        <p:spPr>
          <a:xfrm>
            <a:off x="5777274" y="458617"/>
            <a:ext cx="6210300" cy="6315075"/>
          </a:xfrm>
          <a:prstGeom prst="rect">
            <a:avLst/>
          </a:prstGeom>
        </p:spPr>
      </p:pic>
      <p:pic>
        <p:nvPicPr>
          <p:cNvPr id="3" name="Picture 2">
            <a:extLst>
              <a:ext uri="{FF2B5EF4-FFF2-40B4-BE49-F238E27FC236}">
                <a16:creationId xmlns:a16="http://schemas.microsoft.com/office/drawing/2014/main" id="{6067B66A-A503-49E8-A8F6-00C3D94AD6BF}"/>
              </a:ext>
            </a:extLst>
          </p:cNvPr>
          <p:cNvPicPr>
            <a:picLocks noChangeAspect="1"/>
          </p:cNvPicPr>
          <p:nvPr/>
        </p:nvPicPr>
        <p:blipFill>
          <a:blip r:embed="rId3"/>
          <a:stretch>
            <a:fillRect/>
          </a:stretch>
        </p:blipFill>
        <p:spPr>
          <a:xfrm>
            <a:off x="646085" y="0"/>
            <a:ext cx="4765729" cy="6858000"/>
          </a:xfrm>
          <a:prstGeom prst="rect">
            <a:avLst/>
          </a:prstGeom>
        </p:spPr>
      </p:pic>
      <p:sp>
        <p:nvSpPr>
          <p:cNvPr id="4" name="Rectangle: Rounded Corners 3">
            <a:extLst>
              <a:ext uri="{FF2B5EF4-FFF2-40B4-BE49-F238E27FC236}">
                <a16:creationId xmlns:a16="http://schemas.microsoft.com/office/drawing/2014/main" id="{6A6BEB43-CC0B-4E15-A9CE-1A387BFA31D0}"/>
              </a:ext>
            </a:extLst>
          </p:cNvPr>
          <p:cNvSpPr/>
          <p:nvPr/>
        </p:nvSpPr>
        <p:spPr>
          <a:xfrm>
            <a:off x="3095625" y="2466975"/>
            <a:ext cx="2152650" cy="190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441ED50B-4BEF-4CB9-AF0A-9B5ED8A27A99}"/>
              </a:ext>
            </a:extLst>
          </p:cNvPr>
          <p:cNvSpPr/>
          <p:nvPr/>
        </p:nvSpPr>
        <p:spPr>
          <a:xfrm>
            <a:off x="3095625" y="3320716"/>
            <a:ext cx="1428249" cy="190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0A1E3821-68FD-40F1-AB32-D0D545E1BA49}"/>
              </a:ext>
            </a:extLst>
          </p:cNvPr>
          <p:cNvSpPr/>
          <p:nvPr/>
        </p:nvSpPr>
        <p:spPr>
          <a:xfrm>
            <a:off x="3882189" y="4742447"/>
            <a:ext cx="1366086" cy="190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223F7BD2-9A24-49A8-B4A0-FA2E64609B26}"/>
              </a:ext>
            </a:extLst>
          </p:cNvPr>
          <p:cNvSpPr/>
          <p:nvPr/>
        </p:nvSpPr>
        <p:spPr>
          <a:xfrm>
            <a:off x="646085" y="5213684"/>
            <a:ext cx="4602190" cy="2727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A80EBEFA-ABA7-4EBF-B952-76F0B3F039B9}"/>
              </a:ext>
            </a:extLst>
          </p:cNvPr>
          <p:cNvSpPr/>
          <p:nvPr/>
        </p:nvSpPr>
        <p:spPr>
          <a:xfrm>
            <a:off x="646085" y="5887453"/>
            <a:ext cx="1086462" cy="192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2A294A28-87FE-40AC-904E-E13C28903345}"/>
              </a:ext>
            </a:extLst>
          </p:cNvPr>
          <p:cNvSpPr/>
          <p:nvPr/>
        </p:nvSpPr>
        <p:spPr>
          <a:xfrm>
            <a:off x="3384884" y="6061659"/>
            <a:ext cx="994610" cy="2050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B4337849-494E-47EA-938E-DE904EB38140}"/>
              </a:ext>
            </a:extLst>
          </p:cNvPr>
          <p:cNvSpPr/>
          <p:nvPr/>
        </p:nvSpPr>
        <p:spPr>
          <a:xfrm>
            <a:off x="1435768" y="6344652"/>
            <a:ext cx="1371600" cy="1925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871A2C95-4612-415B-B967-34CD250EDD2E}"/>
              </a:ext>
            </a:extLst>
          </p:cNvPr>
          <p:cNvSpPr/>
          <p:nvPr/>
        </p:nvSpPr>
        <p:spPr>
          <a:xfrm>
            <a:off x="213026" y="55646"/>
            <a:ext cx="3684563" cy="221631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articles will have citations/footnotes throughout the text and an extensive reference list/works cited/bibliography/endnotes.</a:t>
            </a:r>
            <a:endParaRPr lang="en-CA" dirty="0"/>
          </a:p>
        </p:txBody>
      </p:sp>
    </p:spTree>
    <p:extLst>
      <p:ext uri="{BB962C8B-B14F-4D97-AF65-F5344CB8AC3E}">
        <p14:creationId xmlns:p14="http://schemas.microsoft.com/office/powerpoint/2010/main" val="82094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97" y="335960"/>
            <a:ext cx="5882130" cy="6169343"/>
          </a:xfrm>
          <a:prstGeom prst="rect">
            <a:avLst/>
          </a:prstGeom>
        </p:spPr>
      </p:pic>
      <p:pic>
        <p:nvPicPr>
          <p:cNvPr id="5" name="Picture 4"/>
          <p:cNvPicPr>
            <a:picLocks noChangeAspect="1"/>
          </p:cNvPicPr>
          <p:nvPr/>
        </p:nvPicPr>
        <p:blipFill>
          <a:blip r:embed="rId3"/>
          <a:stretch>
            <a:fillRect/>
          </a:stretch>
        </p:blipFill>
        <p:spPr>
          <a:xfrm>
            <a:off x="4647519" y="564969"/>
            <a:ext cx="4333875" cy="5257800"/>
          </a:xfrm>
          <a:prstGeom prst="rect">
            <a:avLst/>
          </a:prstGeom>
        </p:spPr>
      </p:pic>
      <p:pic>
        <p:nvPicPr>
          <p:cNvPr id="6" name="Picture 5"/>
          <p:cNvPicPr>
            <a:picLocks noChangeAspect="1"/>
          </p:cNvPicPr>
          <p:nvPr/>
        </p:nvPicPr>
        <p:blipFill>
          <a:blip r:embed="rId4"/>
          <a:stretch>
            <a:fillRect/>
          </a:stretch>
        </p:blipFill>
        <p:spPr>
          <a:xfrm>
            <a:off x="3657099" y="2501675"/>
            <a:ext cx="4183031" cy="4174262"/>
          </a:xfrm>
          <a:prstGeom prst="rect">
            <a:avLst/>
          </a:prstGeom>
        </p:spPr>
      </p:pic>
      <p:pic>
        <p:nvPicPr>
          <p:cNvPr id="7" name="Picture 6"/>
          <p:cNvPicPr>
            <a:picLocks noChangeAspect="1"/>
          </p:cNvPicPr>
          <p:nvPr/>
        </p:nvPicPr>
        <p:blipFill>
          <a:blip r:embed="rId5"/>
          <a:stretch>
            <a:fillRect/>
          </a:stretch>
        </p:blipFill>
        <p:spPr>
          <a:xfrm>
            <a:off x="7952498" y="1862953"/>
            <a:ext cx="4182454" cy="4642350"/>
          </a:xfrm>
          <a:prstGeom prst="rect">
            <a:avLst/>
          </a:prstGeom>
        </p:spPr>
      </p:pic>
      <p:sp>
        <p:nvSpPr>
          <p:cNvPr id="8" name="Rounded Rectangle 7"/>
          <p:cNvSpPr/>
          <p:nvPr/>
        </p:nvSpPr>
        <p:spPr>
          <a:xfrm>
            <a:off x="627017" y="2991394"/>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4647519" y="909365"/>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7952498" y="1981200"/>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3983756" y="5816647"/>
            <a:ext cx="3700411" cy="7053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p:cNvSpPr/>
          <p:nvPr/>
        </p:nvSpPr>
        <p:spPr>
          <a:xfrm>
            <a:off x="3105705" y="3775396"/>
            <a:ext cx="878052" cy="70539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9093762" y="72189"/>
            <a:ext cx="3041190"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for sections, use of specialized language, charts, tables, and graphs</a:t>
            </a:r>
            <a:endParaRPr lang="en-CA" sz="2400" dirty="0"/>
          </a:p>
        </p:txBody>
      </p:sp>
      <p:sp>
        <p:nvSpPr>
          <p:cNvPr id="2" name="Rectangle: Rounded Corners 1">
            <a:extLst>
              <a:ext uri="{FF2B5EF4-FFF2-40B4-BE49-F238E27FC236}">
                <a16:creationId xmlns:a16="http://schemas.microsoft.com/office/drawing/2014/main" id="{20A010B6-EF73-42F2-9278-1668C33C7FE8}"/>
              </a:ext>
            </a:extLst>
          </p:cNvPr>
          <p:cNvSpPr/>
          <p:nvPr/>
        </p:nvSpPr>
        <p:spPr>
          <a:xfrm>
            <a:off x="2309635" y="5646396"/>
            <a:ext cx="1604211" cy="85890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Specialized language</a:t>
            </a:r>
            <a:endParaRPr lang="en-CA" dirty="0"/>
          </a:p>
        </p:txBody>
      </p:sp>
    </p:spTree>
    <p:extLst>
      <p:ext uri="{BB962C8B-B14F-4D97-AF65-F5344CB8AC3E}">
        <p14:creationId xmlns:p14="http://schemas.microsoft.com/office/powerpoint/2010/main" val="178811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E5230-5FFB-4323-A3F4-9E428836589E}"/>
              </a:ext>
            </a:extLst>
          </p:cNvPr>
          <p:cNvPicPr>
            <a:picLocks noChangeAspect="1"/>
          </p:cNvPicPr>
          <p:nvPr/>
        </p:nvPicPr>
        <p:blipFill>
          <a:blip r:embed="rId2"/>
          <a:stretch>
            <a:fillRect/>
          </a:stretch>
        </p:blipFill>
        <p:spPr>
          <a:xfrm>
            <a:off x="1243012" y="890587"/>
            <a:ext cx="9705975" cy="5076825"/>
          </a:xfrm>
          <a:prstGeom prst="rect">
            <a:avLst/>
          </a:prstGeom>
        </p:spPr>
      </p:pic>
      <p:sp>
        <p:nvSpPr>
          <p:cNvPr id="3" name="Rectangle: Rounded Corners 2">
            <a:extLst>
              <a:ext uri="{FF2B5EF4-FFF2-40B4-BE49-F238E27FC236}">
                <a16:creationId xmlns:a16="http://schemas.microsoft.com/office/drawing/2014/main" id="{0127CB92-2F5A-46D5-BEE7-B9555326C943}"/>
              </a:ext>
            </a:extLst>
          </p:cNvPr>
          <p:cNvSpPr/>
          <p:nvPr/>
        </p:nvSpPr>
        <p:spPr>
          <a:xfrm>
            <a:off x="2332383" y="1957388"/>
            <a:ext cx="1444487" cy="32198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allout: Left Arrow 3">
            <a:extLst>
              <a:ext uri="{FF2B5EF4-FFF2-40B4-BE49-F238E27FC236}">
                <a16:creationId xmlns:a16="http://schemas.microsoft.com/office/drawing/2014/main" id="{594BEC40-7BE8-46B0-B759-8A5A98FEDEC2}"/>
              </a:ext>
            </a:extLst>
          </p:cNvPr>
          <p:cNvSpPr/>
          <p:nvPr/>
        </p:nvSpPr>
        <p:spPr>
          <a:xfrm>
            <a:off x="5870713" y="1305029"/>
            <a:ext cx="3909391" cy="162670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identify a journal publishing on your topic, you can search the journal </a:t>
            </a:r>
            <a:r>
              <a:rPr lang="en-US" dirty="0" err="1"/>
              <a:t>indivudally</a:t>
            </a:r>
            <a:r>
              <a:rPr lang="en-US" dirty="0"/>
              <a:t> </a:t>
            </a:r>
            <a:endParaRPr lang="en-CA" dirty="0"/>
          </a:p>
        </p:txBody>
      </p:sp>
    </p:spTree>
    <p:extLst>
      <p:ext uri="{BB962C8B-B14F-4D97-AF65-F5344CB8AC3E}">
        <p14:creationId xmlns:p14="http://schemas.microsoft.com/office/powerpoint/2010/main" val="349901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11470" y="594818"/>
            <a:ext cx="5251316" cy="1209822"/>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355735" y="2109440"/>
            <a:ext cx="5962785" cy="5071403"/>
          </a:xfrm>
        </p:spPr>
        <p:txBody>
          <a:bodyPr>
            <a:normAutofit fontScale="70000" lnSpcReduction="20000"/>
          </a:bodyPr>
          <a:lstStyle/>
          <a:p>
            <a:pPr marL="0" indent="0">
              <a:buNone/>
              <a:defRPr/>
            </a:pPr>
            <a:r>
              <a:rPr lang="en-US" sz="2400" b="1" dirty="0"/>
              <a:t>Your student card is your library card.  </a:t>
            </a:r>
          </a:p>
          <a:p>
            <a:pPr marL="0" indent="0">
              <a:buNone/>
              <a:defRPr/>
            </a:pPr>
            <a:r>
              <a:rPr lang="en-US" sz="2400" dirty="0"/>
              <a:t>You need it to:</a:t>
            </a:r>
          </a:p>
          <a:p>
            <a:pPr>
              <a:defRPr/>
            </a:pPr>
            <a:r>
              <a:rPr lang="en-US" sz="2400" dirty="0"/>
              <a:t> borrow books (</a:t>
            </a:r>
            <a:r>
              <a:rPr lang="en-US" sz="2400" dirty="0">
                <a:hlinkClick r:id="rId2"/>
              </a:rPr>
              <a:t>up to 100 a time</a:t>
            </a:r>
            <a:r>
              <a:rPr lang="en-US" sz="2400" dirty="0"/>
              <a:t>)</a:t>
            </a:r>
          </a:p>
          <a:p>
            <a:pPr>
              <a:defRPr/>
            </a:pPr>
            <a:r>
              <a:rPr lang="en-US" sz="2400" dirty="0"/>
              <a:t>borrow a laptop and </a:t>
            </a:r>
            <a:r>
              <a:rPr lang="en-US" sz="2400" dirty="0">
                <a:hlinkClick r:id="rId3"/>
              </a:rPr>
              <a:t>other technology  </a:t>
            </a:r>
            <a:r>
              <a:rPr lang="en-US" sz="2400" dirty="0"/>
              <a:t>(for 24 hours)</a:t>
            </a:r>
          </a:p>
          <a:p>
            <a:pPr>
              <a:defRPr/>
            </a:pPr>
            <a:r>
              <a:rPr lang="en-US" sz="2400" dirty="0"/>
              <a:t>print on campus (</a:t>
            </a:r>
            <a:r>
              <a:rPr lang="en-US" sz="2400" dirty="0">
                <a:hlinkClick r:id="rId4"/>
              </a:rPr>
              <a:t>add money to your </a:t>
            </a:r>
            <a:r>
              <a:rPr lang="en-US" sz="2400" dirty="0" err="1">
                <a:hlinkClick r:id="rId4"/>
              </a:rPr>
              <a:t>Dprint</a:t>
            </a:r>
            <a:r>
              <a:rPr lang="en-US" sz="2400" dirty="0">
                <a:hlinkClick r:id="rId4"/>
              </a:rPr>
              <a:t> account</a:t>
            </a:r>
            <a:r>
              <a:rPr lang="en-US" sz="2400" dirty="0"/>
              <a:t>)</a:t>
            </a:r>
          </a:p>
          <a:p>
            <a:pPr>
              <a:defRPr/>
            </a:pPr>
            <a:r>
              <a:rPr lang="en-US" sz="2400" dirty="0"/>
              <a:t>access the library overnight during 24/7 hours.</a:t>
            </a:r>
          </a:p>
          <a:p>
            <a:pPr marL="45720" indent="0">
              <a:buNone/>
              <a:defRPr/>
            </a:pPr>
            <a:endParaRPr lang="en-US" sz="2400" dirty="0"/>
          </a:p>
          <a:p>
            <a:pPr marL="0" indent="0">
              <a:buNone/>
              <a:defRPr/>
            </a:pPr>
            <a:r>
              <a:rPr lang="en-US" sz="2400" dirty="0"/>
              <a:t> Webster library has </a:t>
            </a:r>
            <a:r>
              <a:rPr lang="en-US" sz="2400" dirty="0">
                <a:hlinkClick r:id="rId5"/>
              </a:rPr>
              <a:t>5 book scanners </a:t>
            </a:r>
            <a:r>
              <a:rPr lang="en-US" sz="2400" dirty="0"/>
              <a:t> (And Vanier has 2!) that can be used for free to scan chapters from our print books and email them to yourself as a PDF.</a:t>
            </a:r>
          </a:p>
          <a:p>
            <a:pPr marL="0" indent="0">
              <a:buNone/>
              <a:defRPr/>
            </a:pPr>
            <a:endParaRPr lang="en-US" sz="2400" dirty="0"/>
          </a:p>
          <a:p>
            <a:pPr marL="0" indent="0">
              <a:buNone/>
              <a:defRPr/>
            </a:pPr>
            <a:r>
              <a:rPr lang="en-US" sz="2400" dirty="0"/>
              <a:t> To use Library databases, access online articles and </a:t>
            </a:r>
            <a:r>
              <a:rPr lang="en-US" sz="2400" dirty="0" err="1"/>
              <a:t>ebooks</a:t>
            </a:r>
            <a:r>
              <a:rPr lang="en-US" sz="2400" dirty="0"/>
              <a:t> when you are </a:t>
            </a:r>
            <a:r>
              <a:rPr lang="en-US" sz="2400" b="1" dirty="0"/>
              <a:t>off campus</a:t>
            </a:r>
            <a:r>
              <a:rPr lang="en-US" sz="2400" dirty="0"/>
              <a:t>, login with your </a:t>
            </a:r>
            <a:r>
              <a:rPr lang="en-US" sz="2400" dirty="0" err="1"/>
              <a:t>MyConcordia</a:t>
            </a:r>
            <a:r>
              <a:rPr lang="en-US" sz="2400" dirty="0"/>
              <a:t> </a:t>
            </a:r>
            <a:r>
              <a:rPr lang="en-US" sz="2400" dirty="0" err="1"/>
              <a:t>Netname</a:t>
            </a:r>
            <a:r>
              <a:rPr lang="en-US" sz="2400" dirty="0"/>
              <a:t> and password</a:t>
            </a:r>
            <a:r>
              <a:rPr lang="en-US" sz="1600" dirty="0"/>
              <a:t>.</a:t>
            </a:r>
            <a:endParaRPr lang="en-CA" sz="1600" dirty="0"/>
          </a:p>
          <a:p>
            <a:endParaRPr lang="en-CA" sz="13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21731" r="20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6B87B-7BEF-4C3A-A7A7-080C9C82A142}"/>
              </a:ext>
            </a:extLst>
          </p:cNvPr>
          <p:cNvPicPr>
            <a:picLocks noChangeAspect="1"/>
          </p:cNvPicPr>
          <p:nvPr/>
        </p:nvPicPr>
        <p:blipFill>
          <a:blip r:embed="rId2"/>
          <a:stretch>
            <a:fillRect/>
          </a:stretch>
        </p:blipFill>
        <p:spPr>
          <a:xfrm>
            <a:off x="885825" y="290512"/>
            <a:ext cx="10420350" cy="5019675"/>
          </a:xfrm>
          <a:prstGeom prst="rect">
            <a:avLst/>
          </a:prstGeom>
        </p:spPr>
      </p:pic>
      <p:sp>
        <p:nvSpPr>
          <p:cNvPr id="3" name="Arrow: Up 2">
            <a:extLst>
              <a:ext uri="{FF2B5EF4-FFF2-40B4-BE49-F238E27FC236}">
                <a16:creationId xmlns:a16="http://schemas.microsoft.com/office/drawing/2014/main" id="{EB37E979-C95A-4251-A34E-FDA2B533CF4F}"/>
              </a:ext>
            </a:extLst>
          </p:cNvPr>
          <p:cNvSpPr/>
          <p:nvPr/>
        </p:nvSpPr>
        <p:spPr>
          <a:xfrm>
            <a:off x="3300413" y="4772025"/>
            <a:ext cx="885825" cy="13858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1DDB98FF-B622-4B88-A647-135CF799E323}"/>
              </a:ext>
            </a:extLst>
          </p:cNvPr>
          <p:cNvPicPr>
            <a:picLocks noChangeAspect="1"/>
          </p:cNvPicPr>
          <p:nvPr/>
        </p:nvPicPr>
        <p:blipFill>
          <a:blip r:embed="rId3"/>
          <a:stretch>
            <a:fillRect/>
          </a:stretch>
        </p:blipFill>
        <p:spPr>
          <a:xfrm>
            <a:off x="2714625" y="2790825"/>
            <a:ext cx="9201150" cy="377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05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91F6F-61A6-4240-A2E8-945146395DD3}"/>
              </a:ext>
            </a:extLst>
          </p:cNvPr>
          <p:cNvPicPr>
            <a:picLocks noChangeAspect="1"/>
          </p:cNvPicPr>
          <p:nvPr/>
        </p:nvPicPr>
        <p:blipFill>
          <a:blip r:embed="rId2"/>
          <a:stretch>
            <a:fillRect/>
          </a:stretch>
        </p:blipFill>
        <p:spPr>
          <a:xfrm>
            <a:off x="0" y="574670"/>
            <a:ext cx="12192000" cy="5708660"/>
          </a:xfrm>
          <a:prstGeom prst="rect">
            <a:avLst/>
          </a:prstGeom>
        </p:spPr>
      </p:pic>
      <p:sp>
        <p:nvSpPr>
          <p:cNvPr id="3" name="Arrow: Left 2">
            <a:extLst>
              <a:ext uri="{FF2B5EF4-FFF2-40B4-BE49-F238E27FC236}">
                <a16:creationId xmlns:a16="http://schemas.microsoft.com/office/drawing/2014/main" id="{92776B1F-4E24-4B55-B195-375D7068045E}"/>
              </a:ext>
            </a:extLst>
          </p:cNvPr>
          <p:cNvSpPr/>
          <p:nvPr/>
        </p:nvSpPr>
        <p:spPr>
          <a:xfrm>
            <a:off x="8743950" y="3429000"/>
            <a:ext cx="1228725" cy="44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095559F0-E8B2-4B4C-8EB2-145A14E75DC0}"/>
              </a:ext>
            </a:extLst>
          </p:cNvPr>
          <p:cNvPicPr>
            <a:picLocks noChangeAspect="1"/>
          </p:cNvPicPr>
          <p:nvPr/>
        </p:nvPicPr>
        <p:blipFill>
          <a:blip r:embed="rId3"/>
          <a:stretch>
            <a:fillRect/>
          </a:stretch>
        </p:blipFill>
        <p:spPr>
          <a:xfrm>
            <a:off x="0" y="695690"/>
            <a:ext cx="12192000" cy="5466619"/>
          </a:xfrm>
          <a:prstGeom prst="rect">
            <a:avLst/>
          </a:prstGeom>
        </p:spPr>
      </p:pic>
    </p:spTree>
    <p:extLst>
      <p:ext uri="{BB962C8B-B14F-4D97-AF65-F5344CB8AC3E}">
        <p14:creationId xmlns:p14="http://schemas.microsoft.com/office/powerpoint/2010/main" val="218456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DBB1E4A8-DC97-4C2D-86F4-80CC78F79ABE}"/>
              </a:ext>
            </a:extLst>
          </p:cNvPr>
          <p:cNvPicPr>
            <a:picLocks noChangeAspect="1"/>
          </p:cNvPicPr>
          <p:nvPr/>
        </p:nvPicPr>
        <p:blipFill>
          <a:blip r:embed="rId3"/>
          <a:stretch>
            <a:fillRect/>
          </a:stretch>
        </p:blipFill>
        <p:spPr>
          <a:xfrm>
            <a:off x="95250" y="371475"/>
            <a:ext cx="12001500" cy="6115050"/>
          </a:xfrm>
          <a:prstGeom prst="rect">
            <a:avLst/>
          </a:prstGeom>
        </p:spPr>
      </p:pic>
      <p:sp>
        <p:nvSpPr>
          <p:cNvPr id="3" name="Flowchart: Alternate Process 2">
            <a:extLst>
              <a:ext uri="{FF2B5EF4-FFF2-40B4-BE49-F238E27FC236}">
                <a16:creationId xmlns:a16="http://schemas.microsoft.com/office/drawing/2014/main" id="{8E42F848-82DC-4EE0-89DD-514E731CA407}"/>
              </a:ext>
            </a:extLst>
          </p:cNvPr>
          <p:cNvSpPr/>
          <p:nvPr/>
        </p:nvSpPr>
        <p:spPr>
          <a:xfrm>
            <a:off x="200025" y="2185988"/>
            <a:ext cx="2128838" cy="3128962"/>
          </a:xfrm>
          <a:prstGeom prst="flowChartAlternateProcess">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911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1DCC3C8A-9659-4489-8B67-8346FC08843E}"/>
              </a:ext>
            </a:extLst>
          </p:cNvPr>
          <p:cNvPicPr>
            <a:picLocks noChangeAspect="1"/>
          </p:cNvPicPr>
          <p:nvPr/>
        </p:nvPicPr>
        <p:blipFill>
          <a:blip r:embed="rId3"/>
          <a:stretch>
            <a:fillRect/>
          </a:stretch>
        </p:blipFill>
        <p:spPr>
          <a:xfrm>
            <a:off x="185737" y="490537"/>
            <a:ext cx="11820525" cy="5876925"/>
          </a:xfrm>
          <a:prstGeom prst="rect">
            <a:avLst/>
          </a:prstGeom>
        </p:spPr>
      </p:pic>
      <p:sp>
        <p:nvSpPr>
          <p:cNvPr id="3" name="Arrow: Up 2">
            <a:extLst>
              <a:ext uri="{FF2B5EF4-FFF2-40B4-BE49-F238E27FC236}">
                <a16:creationId xmlns:a16="http://schemas.microsoft.com/office/drawing/2014/main" id="{5EE7BFE5-97C8-4432-98F5-ABEC61B04281}"/>
              </a:ext>
            </a:extLst>
          </p:cNvPr>
          <p:cNvSpPr/>
          <p:nvPr/>
        </p:nvSpPr>
        <p:spPr>
          <a:xfrm>
            <a:off x="3100388" y="2957513"/>
            <a:ext cx="771525" cy="1057275"/>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26CF11F0-B186-4973-82CF-4D19E62F20E2}"/>
              </a:ext>
            </a:extLst>
          </p:cNvPr>
          <p:cNvPicPr>
            <a:picLocks noChangeAspect="1"/>
          </p:cNvPicPr>
          <p:nvPr/>
        </p:nvPicPr>
        <p:blipFill>
          <a:blip r:embed="rId4"/>
          <a:stretch>
            <a:fillRect/>
          </a:stretch>
        </p:blipFill>
        <p:spPr>
          <a:xfrm>
            <a:off x="5877960" y="4437822"/>
            <a:ext cx="5929727" cy="2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333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1052-F3B8-4536-9EEB-DE76DABAA98C}"/>
              </a:ext>
            </a:extLst>
          </p:cNvPr>
          <p:cNvSpPr>
            <a:spLocks noGrp="1"/>
          </p:cNvSpPr>
          <p:nvPr>
            <p:ph type="title"/>
          </p:nvPr>
        </p:nvSpPr>
        <p:spPr/>
        <p:txBody>
          <a:bodyPr/>
          <a:lstStyle/>
          <a:p>
            <a:r>
              <a:rPr lang="en-US" dirty="0"/>
              <a:t>Non-academic sources: IGO,NGO, and government publications </a:t>
            </a:r>
            <a:endParaRPr lang="en-CA" dirty="0"/>
          </a:p>
        </p:txBody>
      </p:sp>
      <p:sp>
        <p:nvSpPr>
          <p:cNvPr id="3" name="Text Placeholder 2">
            <a:extLst>
              <a:ext uri="{FF2B5EF4-FFF2-40B4-BE49-F238E27FC236}">
                <a16:creationId xmlns:a16="http://schemas.microsoft.com/office/drawing/2014/main" id="{B56A6772-48F4-45E0-905B-6204C7AD3C19}"/>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9989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B579-E5FC-4BC6-87CF-2D85E7F474AC}"/>
              </a:ext>
            </a:extLst>
          </p:cNvPr>
          <p:cNvSpPr>
            <a:spLocks noGrp="1"/>
          </p:cNvSpPr>
          <p:nvPr>
            <p:ph type="title"/>
          </p:nvPr>
        </p:nvSpPr>
        <p:spPr>
          <a:xfrm>
            <a:off x="838200" y="195469"/>
            <a:ext cx="10515600" cy="1325563"/>
          </a:xfrm>
        </p:spPr>
        <p:txBody>
          <a:bodyPr/>
          <a:lstStyle/>
          <a:p>
            <a:r>
              <a:rPr lang="en-US" dirty="0"/>
              <a:t>Government Information Search </a:t>
            </a:r>
            <a:endParaRPr lang="en-CA" dirty="0"/>
          </a:p>
        </p:txBody>
      </p:sp>
      <p:pic>
        <p:nvPicPr>
          <p:cNvPr id="4" name="Content Placeholder 3">
            <a:extLst>
              <a:ext uri="{FF2B5EF4-FFF2-40B4-BE49-F238E27FC236}">
                <a16:creationId xmlns:a16="http://schemas.microsoft.com/office/drawing/2014/main" id="{BB720D4D-C28A-4CBB-A60F-79B81CD89377}"/>
              </a:ext>
            </a:extLst>
          </p:cNvPr>
          <p:cNvPicPr>
            <a:picLocks noGrp="1" noChangeAspect="1"/>
          </p:cNvPicPr>
          <p:nvPr>
            <p:ph idx="1"/>
          </p:nvPr>
        </p:nvPicPr>
        <p:blipFill>
          <a:blip r:embed="rId2"/>
          <a:stretch>
            <a:fillRect/>
          </a:stretch>
        </p:blipFill>
        <p:spPr>
          <a:xfrm>
            <a:off x="543739" y="1521032"/>
            <a:ext cx="8428867" cy="4351338"/>
          </a:xfrm>
          <a:prstGeom prst="rect">
            <a:avLst/>
          </a:prstGeom>
        </p:spPr>
      </p:pic>
      <p:sp>
        <p:nvSpPr>
          <p:cNvPr id="5" name="Rectangle: Rounded Corners 4">
            <a:extLst>
              <a:ext uri="{FF2B5EF4-FFF2-40B4-BE49-F238E27FC236}">
                <a16:creationId xmlns:a16="http://schemas.microsoft.com/office/drawing/2014/main" id="{F5441DCA-B8CB-43F3-8E07-C29EB9E88350}"/>
              </a:ext>
            </a:extLst>
          </p:cNvPr>
          <p:cNvSpPr/>
          <p:nvPr/>
        </p:nvSpPr>
        <p:spPr>
          <a:xfrm>
            <a:off x="3233544" y="3048751"/>
            <a:ext cx="2727158" cy="4857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allout: Left Arrow 5">
            <a:extLst>
              <a:ext uri="{FF2B5EF4-FFF2-40B4-BE49-F238E27FC236}">
                <a16:creationId xmlns:a16="http://schemas.microsoft.com/office/drawing/2014/main" id="{EAB55FAD-3E69-4BA2-9A0C-AB04909A4925}"/>
              </a:ext>
            </a:extLst>
          </p:cNvPr>
          <p:cNvSpPr/>
          <p:nvPr/>
        </p:nvSpPr>
        <p:spPr>
          <a:xfrm>
            <a:off x="8341896" y="2289006"/>
            <a:ext cx="3561345" cy="2098509"/>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To search for information from a specific organization, put the name quotation marks, followed by your other search words</a:t>
            </a:r>
            <a:endParaRPr lang="en-CA" sz="1600" dirty="0"/>
          </a:p>
        </p:txBody>
      </p:sp>
      <p:sp>
        <p:nvSpPr>
          <p:cNvPr id="7" name="Callout: Right Arrow 6">
            <a:extLst>
              <a:ext uri="{FF2B5EF4-FFF2-40B4-BE49-F238E27FC236}">
                <a16:creationId xmlns:a16="http://schemas.microsoft.com/office/drawing/2014/main" id="{0A10BEEB-D612-4914-8399-B21798FF9DB7}"/>
              </a:ext>
            </a:extLst>
          </p:cNvPr>
          <p:cNvSpPr/>
          <p:nvPr/>
        </p:nvSpPr>
        <p:spPr>
          <a:xfrm>
            <a:off x="488555" y="2542171"/>
            <a:ext cx="2636175" cy="1592178"/>
          </a:xfrm>
          <a:prstGeom prst="right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Select Intergovernmental organizations from the drop down menu</a:t>
            </a:r>
            <a:endParaRPr lang="en-CA" sz="1600" dirty="0"/>
          </a:p>
        </p:txBody>
      </p:sp>
    </p:spTree>
    <p:extLst>
      <p:ext uri="{BB962C8B-B14F-4D97-AF65-F5344CB8AC3E}">
        <p14:creationId xmlns:p14="http://schemas.microsoft.com/office/powerpoint/2010/main" val="7419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094-BD4C-474B-B54B-C3E3C8258794}"/>
              </a:ext>
            </a:extLst>
          </p:cNvPr>
          <p:cNvSpPr>
            <a:spLocks noGrp="1"/>
          </p:cNvSpPr>
          <p:nvPr>
            <p:ph type="title"/>
          </p:nvPr>
        </p:nvSpPr>
        <p:spPr>
          <a:xfrm>
            <a:off x="288006" y="84388"/>
            <a:ext cx="11615988" cy="1027363"/>
          </a:xfrm>
        </p:spPr>
        <p:txBody>
          <a:bodyPr>
            <a:normAutofit fontScale="90000"/>
          </a:bodyPr>
          <a:lstStyle/>
          <a:p>
            <a:r>
              <a:rPr lang="en-US" sz="4000" dirty="0"/>
              <a:t>Evaluating IGO,NGO and government publications </a:t>
            </a:r>
            <a:endParaRPr lang="en-CA" sz="4000" dirty="0"/>
          </a:p>
        </p:txBody>
      </p:sp>
      <p:sp>
        <p:nvSpPr>
          <p:cNvPr id="3" name="Content Placeholder 2">
            <a:extLst>
              <a:ext uri="{FF2B5EF4-FFF2-40B4-BE49-F238E27FC236}">
                <a16:creationId xmlns:a16="http://schemas.microsoft.com/office/drawing/2014/main" id="{37A1AA00-3997-4B72-9920-3562BF7CBC35}"/>
              </a:ext>
            </a:extLst>
          </p:cNvPr>
          <p:cNvSpPr>
            <a:spLocks noGrp="1"/>
          </p:cNvSpPr>
          <p:nvPr>
            <p:ph idx="1"/>
          </p:nvPr>
        </p:nvSpPr>
        <p:spPr>
          <a:xfrm>
            <a:off x="838200" y="1111751"/>
            <a:ext cx="10515600" cy="4351338"/>
          </a:xfrm>
        </p:spPr>
        <p:txBody>
          <a:bodyPr/>
          <a:lstStyle/>
          <a:p>
            <a:pPr>
              <a:buFont typeface="Wingdings" panose="05000000000000000000" pitchFamily="2" charset="2"/>
              <a:buChar char="ü"/>
            </a:pPr>
            <a:r>
              <a:rPr lang="en-US" dirty="0"/>
              <a:t>Who is the publisher? Is it a government or an organization?</a:t>
            </a:r>
          </a:p>
          <a:p>
            <a:pPr>
              <a:buFont typeface="Wingdings" panose="05000000000000000000" pitchFamily="2" charset="2"/>
              <a:buChar char="ü"/>
            </a:pPr>
            <a:r>
              <a:rPr lang="en-US" dirty="0"/>
              <a:t>What is the date of publication? Is it recent?</a:t>
            </a:r>
          </a:p>
          <a:p>
            <a:pPr>
              <a:buFont typeface="Wingdings" panose="05000000000000000000" pitchFamily="2" charset="2"/>
              <a:buChar char="ü"/>
            </a:pPr>
            <a:r>
              <a:rPr lang="en-US" dirty="0"/>
              <a:t>What is the source of the statistical information or data?</a:t>
            </a:r>
          </a:p>
          <a:p>
            <a:pPr>
              <a:buFont typeface="Wingdings" panose="05000000000000000000" pitchFamily="2" charset="2"/>
              <a:buChar char="ü"/>
            </a:pPr>
            <a:r>
              <a:rPr lang="en-US" dirty="0"/>
              <a:t>Are there any official government crests or logos on the publication?</a:t>
            </a:r>
          </a:p>
          <a:p>
            <a:pPr>
              <a:buFont typeface="Wingdings" panose="05000000000000000000" pitchFamily="2" charset="2"/>
              <a:buChar char="ü"/>
            </a:pPr>
            <a:r>
              <a:rPr lang="en-US" dirty="0"/>
              <a:t>What kind of website is the publication coming from? Is it a recognizable institutional or organization’s domain?</a:t>
            </a:r>
            <a:endParaRPr lang="en-CA" dirty="0"/>
          </a:p>
        </p:txBody>
      </p:sp>
      <p:pic>
        <p:nvPicPr>
          <p:cNvPr id="6" name="Picture 5">
            <a:extLst>
              <a:ext uri="{FF2B5EF4-FFF2-40B4-BE49-F238E27FC236}">
                <a16:creationId xmlns:a16="http://schemas.microsoft.com/office/drawing/2014/main" id="{44D2910A-6E68-4CEE-9CB3-1615B2CE15CD}"/>
              </a:ext>
            </a:extLst>
          </p:cNvPr>
          <p:cNvPicPr>
            <a:picLocks noChangeAspect="1"/>
          </p:cNvPicPr>
          <p:nvPr/>
        </p:nvPicPr>
        <p:blipFill>
          <a:blip r:embed="rId2"/>
          <a:stretch>
            <a:fillRect/>
          </a:stretch>
        </p:blipFill>
        <p:spPr>
          <a:xfrm>
            <a:off x="3939556" y="5104339"/>
            <a:ext cx="3138429" cy="1669273"/>
          </a:xfrm>
          <a:prstGeom prst="rect">
            <a:avLst/>
          </a:prstGeom>
        </p:spPr>
      </p:pic>
      <p:pic>
        <p:nvPicPr>
          <p:cNvPr id="7" name="Picture 6">
            <a:extLst>
              <a:ext uri="{FF2B5EF4-FFF2-40B4-BE49-F238E27FC236}">
                <a16:creationId xmlns:a16="http://schemas.microsoft.com/office/drawing/2014/main" id="{E727CFA1-A06A-48E0-8414-B573AF24200B}"/>
              </a:ext>
            </a:extLst>
          </p:cNvPr>
          <p:cNvPicPr>
            <a:picLocks noChangeAspect="1"/>
          </p:cNvPicPr>
          <p:nvPr/>
        </p:nvPicPr>
        <p:blipFill>
          <a:blip r:embed="rId3"/>
          <a:stretch>
            <a:fillRect/>
          </a:stretch>
        </p:blipFill>
        <p:spPr>
          <a:xfrm>
            <a:off x="7486801" y="5029692"/>
            <a:ext cx="4068519" cy="1691908"/>
          </a:xfrm>
          <a:prstGeom prst="rect">
            <a:avLst/>
          </a:prstGeom>
        </p:spPr>
      </p:pic>
      <p:pic>
        <p:nvPicPr>
          <p:cNvPr id="10" name="Picture 9">
            <a:extLst>
              <a:ext uri="{FF2B5EF4-FFF2-40B4-BE49-F238E27FC236}">
                <a16:creationId xmlns:a16="http://schemas.microsoft.com/office/drawing/2014/main" id="{6A29B553-34C6-4638-BCB1-D40C774329FE}"/>
              </a:ext>
            </a:extLst>
          </p:cNvPr>
          <p:cNvPicPr>
            <a:picLocks noChangeAspect="1"/>
          </p:cNvPicPr>
          <p:nvPr/>
        </p:nvPicPr>
        <p:blipFill>
          <a:blip r:embed="rId4"/>
          <a:stretch>
            <a:fillRect/>
          </a:stretch>
        </p:blipFill>
        <p:spPr>
          <a:xfrm>
            <a:off x="764521" y="5018590"/>
            <a:ext cx="2472604" cy="1703010"/>
          </a:xfrm>
          <a:prstGeom prst="rect">
            <a:avLst/>
          </a:prstGeom>
        </p:spPr>
      </p:pic>
    </p:spTree>
    <p:extLst>
      <p:ext uri="{BB962C8B-B14F-4D97-AF65-F5344CB8AC3E}">
        <p14:creationId xmlns:p14="http://schemas.microsoft.com/office/powerpoint/2010/main" val="4122443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 name="Title 3">
            <a:extLst>
              <a:ext uri="{FF2B5EF4-FFF2-40B4-BE49-F238E27FC236}">
                <a16:creationId xmlns:a16="http://schemas.microsoft.com/office/drawing/2014/main" id="{D784B9D7-3A35-41F4-B1D7-E7A809B45582}"/>
              </a:ext>
            </a:extLst>
          </p:cNvPr>
          <p:cNvSpPr>
            <a:spLocks noGrp="1"/>
          </p:cNvSpPr>
          <p:nvPr>
            <p:ph type="title"/>
          </p:nvPr>
        </p:nvSpPr>
        <p:spPr>
          <a:xfrm>
            <a:off x="4495799" y="744909"/>
            <a:ext cx="6858000" cy="3155419"/>
          </a:xfrm>
        </p:spPr>
        <p:txBody>
          <a:bodyPr vert="horz" lIns="91440" tIns="45720" rIns="91440" bIns="45720" rtlCol="0" anchor="b">
            <a:normAutofit/>
          </a:bodyPr>
          <a:lstStyle/>
          <a:p>
            <a:r>
              <a:rPr lang="en-US" sz="5200">
                <a:solidFill>
                  <a:schemeClr val="tx2"/>
                </a:solidFill>
              </a:rPr>
              <a:t>Annotated Bibliography &amp; Citation</a:t>
            </a:r>
          </a:p>
        </p:txBody>
      </p:sp>
      <p:sp>
        <p:nvSpPr>
          <p:cNvPr id="18" name="Rectangle 17">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060" y="22493"/>
            <a:ext cx="3561292" cy="6830508"/>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5769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3F3B41-40B5-4DCB-B0E4-14062919D6C6}"/>
              </a:ext>
            </a:extLst>
          </p:cNvPr>
          <p:cNvSpPr>
            <a:spLocks noGrp="1"/>
          </p:cNvSpPr>
          <p:nvPr>
            <p:ph type="title"/>
          </p:nvPr>
        </p:nvSpPr>
        <p:spPr/>
        <p:txBody>
          <a:bodyPr>
            <a:normAutofit fontScale="90000"/>
          </a:bodyPr>
          <a:lstStyle/>
          <a:p>
            <a:r>
              <a:rPr lang="en-US" dirty="0">
                <a:hlinkClick r:id="rId2"/>
              </a:rPr>
              <a:t>Annotated Bibliographies </a:t>
            </a:r>
            <a:r>
              <a:rPr lang="en-US" dirty="0"/>
              <a:t>( adapted from OWL at Purdue)</a:t>
            </a:r>
            <a:endParaRPr lang="en-CA" dirty="0"/>
          </a:p>
        </p:txBody>
      </p:sp>
      <p:sp>
        <p:nvSpPr>
          <p:cNvPr id="5" name="Content Placeholder 4">
            <a:extLst>
              <a:ext uri="{FF2B5EF4-FFF2-40B4-BE49-F238E27FC236}">
                <a16:creationId xmlns:a16="http://schemas.microsoft.com/office/drawing/2014/main" id="{BAEDE922-AA34-4C7B-BF68-4B0788FB772B}"/>
              </a:ext>
            </a:extLst>
          </p:cNvPr>
          <p:cNvSpPr>
            <a:spLocks noGrp="1"/>
          </p:cNvSpPr>
          <p:nvPr>
            <p:ph idx="1"/>
          </p:nvPr>
        </p:nvSpPr>
        <p:spPr>
          <a:xfrm>
            <a:off x="838200" y="1949450"/>
            <a:ext cx="10515600" cy="4542790"/>
          </a:xfrm>
        </p:spPr>
        <p:txBody>
          <a:bodyPr>
            <a:normAutofit/>
          </a:bodyPr>
          <a:lstStyle/>
          <a:p>
            <a:r>
              <a:rPr lang="en-CA" dirty="0"/>
              <a:t>A </a:t>
            </a:r>
            <a:r>
              <a:rPr lang="en-CA" b="1" dirty="0"/>
              <a:t>bibliography</a:t>
            </a:r>
            <a:r>
              <a:rPr lang="en-CA" dirty="0"/>
              <a:t> is a list of sources (books, journals, Web sites, periodicals, etc.) one has used for researching a topic. Bibliographies are sometimes called "References" or "Works Cited" depending on the style format you are using. A bibliography usually just includes the bibliographic information (i.e., the author, title, publisher, etc.).</a:t>
            </a:r>
          </a:p>
          <a:p>
            <a:r>
              <a:rPr lang="en-CA" dirty="0"/>
              <a:t>An </a:t>
            </a:r>
            <a:r>
              <a:rPr lang="en-CA" b="1" dirty="0"/>
              <a:t>annotation</a:t>
            </a:r>
            <a:r>
              <a:rPr lang="en-CA" dirty="0"/>
              <a:t> is a summary and evaluation. Therefore, an </a:t>
            </a:r>
            <a:r>
              <a:rPr lang="en-CA" b="1" dirty="0"/>
              <a:t>annotated bibliography</a:t>
            </a:r>
            <a:r>
              <a:rPr lang="en-CA" dirty="0"/>
              <a:t> includes a summary and evaluation of each of the sources. </a:t>
            </a:r>
          </a:p>
        </p:txBody>
      </p:sp>
    </p:spTree>
    <p:extLst>
      <p:ext uri="{BB962C8B-B14F-4D97-AF65-F5344CB8AC3E}">
        <p14:creationId xmlns:p14="http://schemas.microsoft.com/office/powerpoint/2010/main" val="41677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E6BA-8EF1-4360-836F-998E6BA3A913}"/>
              </a:ext>
            </a:extLst>
          </p:cNvPr>
          <p:cNvSpPr>
            <a:spLocks noGrp="1"/>
          </p:cNvSpPr>
          <p:nvPr>
            <p:ph type="title"/>
          </p:nvPr>
        </p:nvSpPr>
        <p:spPr/>
        <p:txBody>
          <a:bodyPr/>
          <a:lstStyle/>
          <a:p>
            <a:r>
              <a:rPr lang="en-US" dirty="0"/>
              <a:t>Annotations should…</a:t>
            </a:r>
            <a:endParaRPr lang="en-CA" dirty="0"/>
          </a:p>
        </p:txBody>
      </p:sp>
      <p:sp>
        <p:nvSpPr>
          <p:cNvPr id="3" name="Content Placeholder 2">
            <a:extLst>
              <a:ext uri="{FF2B5EF4-FFF2-40B4-BE49-F238E27FC236}">
                <a16:creationId xmlns:a16="http://schemas.microsoft.com/office/drawing/2014/main" id="{0A23C06A-0665-4443-B695-57DF31FE01C6}"/>
              </a:ext>
            </a:extLst>
          </p:cNvPr>
          <p:cNvSpPr>
            <a:spLocks noGrp="1"/>
          </p:cNvSpPr>
          <p:nvPr>
            <p:ph idx="1"/>
          </p:nvPr>
        </p:nvSpPr>
        <p:spPr>
          <a:xfrm>
            <a:off x="401053" y="1691324"/>
            <a:ext cx="11470105" cy="4800916"/>
          </a:xfrm>
        </p:spPr>
        <p:txBody>
          <a:bodyPr>
            <a:normAutofit fontScale="77500" lnSpcReduction="20000"/>
          </a:bodyPr>
          <a:lstStyle/>
          <a:p>
            <a:pPr marL="0" indent="0">
              <a:buNone/>
            </a:pPr>
            <a:r>
              <a:rPr lang="en-CA" b="1" dirty="0"/>
              <a:t>1. Summarize</a:t>
            </a:r>
            <a:r>
              <a:rPr lang="en-CA" dirty="0"/>
              <a:t>: What are the main arguments? What is the point of this book or article? What topics are covered? If someone asked what this article/book is about, what would you say? The length of your annotations will determine how detailed your summary is. </a:t>
            </a:r>
          </a:p>
          <a:p>
            <a:pPr marL="0" indent="0">
              <a:buNone/>
            </a:pPr>
            <a:endParaRPr lang="en-CA" dirty="0"/>
          </a:p>
          <a:p>
            <a:pPr marL="0" indent="0">
              <a:buNone/>
            </a:pPr>
            <a:r>
              <a:rPr lang="en-CA" b="1" dirty="0"/>
              <a:t>2. Assess</a:t>
            </a:r>
            <a:r>
              <a:rPr lang="en-CA" dirty="0"/>
              <a:t>: You should also evaluate the source. Is it a useful source? How does it compare with other sources in your bibliography? Is the information reliable? Is this source biased or objective? What is the goal of this source? </a:t>
            </a:r>
          </a:p>
          <a:p>
            <a:pPr marL="0" indent="0">
              <a:buNone/>
            </a:pPr>
            <a:endParaRPr lang="en-CA" b="1" dirty="0"/>
          </a:p>
          <a:p>
            <a:pPr marL="0" indent="0">
              <a:buNone/>
            </a:pPr>
            <a:r>
              <a:rPr lang="en-CA" b="1" dirty="0"/>
              <a:t>3. Reflect</a:t>
            </a:r>
            <a:r>
              <a:rPr lang="en-CA" dirty="0"/>
              <a:t>: Once you've summarized and assessed a source, you need to ask how it fits into your research. Was this source helpful to you? How does it help you shape your argument? How can you use this source in your research project? Has it changed how you think about your topic?</a:t>
            </a:r>
          </a:p>
          <a:p>
            <a:endParaRPr lang="en-CA" dirty="0"/>
          </a:p>
        </p:txBody>
      </p:sp>
    </p:spTree>
    <p:extLst>
      <p:ext uri="{BB962C8B-B14F-4D97-AF65-F5344CB8AC3E}">
        <p14:creationId xmlns:p14="http://schemas.microsoft.com/office/powerpoint/2010/main" val="35717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9" name="Picture 23">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6" name="Rectangle 25">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 y="0"/>
            <a:ext cx="12203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2A9F5D68-3D95-43BF-ACDE-75B3AF83A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0"/>
            <a:ext cx="12188952"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3AC5ED2-7560-4690-BDE5-563A97456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7BDECC-8873-4447-9614-516B406D1981}"/>
              </a:ext>
            </a:extLst>
          </p:cNvPr>
          <p:cNvSpPr>
            <a:spLocks noGrp="1"/>
          </p:cNvSpPr>
          <p:nvPr>
            <p:ph type="title"/>
          </p:nvPr>
        </p:nvSpPr>
        <p:spPr>
          <a:xfrm>
            <a:off x="5943600" y="1066800"/>
            <a:ext cx="4957763" cy="4376738"/>
          </a:xfrm>
        </p:spPr>
        <p:txBody>
          <a:bodyPr vert="horz" lIns="91440" tIns="45720" rIns="91440" bIns="45720" rtlCol="0" anchor="b">
            <a:normAutofit/>
          </a:bodyPr>
          <a:lstStyle/>
          <a:p>
            <a:pPr>
              <a:lnSpc>
                <a:spcPct val="90000"/>
              </a:lnSpc>
            </a:pPr>
            <a:r>
              <a:rPr lang="en-US" sz="4800" dirty="0">
                <a:solidFill>
                  <a:schemeClr val="tx2"/>
                </a:solidFill>
              </a:rPr>
              <a:t>Breaking down a topic, search strategies and answering a research question</a:t>
            </a:r>
          </a:p>
        </p:txBody>
      </p:sp>
      <p:pic>
        <p:nvPicPr>
          <p:cNvPr id="8" name="Picture 7" descr="Magnifying glass and question mark">
            <a:extLst>
              <a:ext uri="{FF2B5EF4-FFF2-40B4-BE49-F238E27FC236}">
                <a16:creationId xmlns:a16="http://schemas.microsoft.com/office/drawing/2014/main" id="{DD0B7CD1-02C3-5494-43AB-1290C45A6A98}"/>
              </a:ext>
            </a:extLst>
          </p:cNvPr>
          <p:cNvPicPr>
            <a:picLocks noChangeAspect="1"/>
          </p:cNvPicPr>
          <p:nvPr/>
        </p:nvPicPr>
        <p:blipFill rotWithShape="1">
          <a:blip r:embed="rId4"/>
          <a:srcRect l="26417" r="23461" b="-1"/>
          <a:stretch/>
        </p:blipFill>
        <p:spPr>
          <a:xfrm>
            <a:off x="838200" y="838200"/>
            <a:ext cx="4617008" cy="5181600"/>
          </a:xfrm>
          <a:prstGeom prst="rect">
            <a:avLst/>
          </a:prstGeom>
        </p:spPr>
      </p:pic>
    </p:spTree>
    <p:extLst>
      <p:ext uri="{BB962C8B-B14F-4D97-AF65-F5344CB8AC3E}">
        <p14:creationId xmlns:p14="http://schemas.microsoft.com/office/powerpoint/2010/main" val="35495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F2A1-381E-478F-9AB8-C19FD6A2B388}"/>
              </a:ext>
            </a:extLst>
          </p:cNvPr>
          <p:cNvSpPr>
            <a:spLocks noGrp="1"/>
          </p:cNvSpPr>
          <p:nvPr>
            <p:ph type="title"/>
          </p:nvPr>
        </p:nvSpPr>
        <p:spPr/>
        <p:txBody>
          <a:bodyPr/>
          <a:lstStyle/>
          <a:p>
            <a:r>
              <a:rPr lang="en-US" dirty="0"/>
              <a:t>From your assignment..</a:t>
            </a:r>
            <a:endParaRPr lang="en-CA" dirty="0"/>
          </a:p>
        </p:txBody>
      </p:sp>
      <p:sp>
        <p:nvSpPr>
          <p:cNvPr id="3" name="Content Placeholder 2">
            <a:extLst>
              <a:ext uri="{FF2B5EF4-FFF2-40B4-BE49-F238E27FC236}">
                <a16:creationId xmlns:a16="http://schemas.microsoft.com/office/drawing/2014/main" id="{459388EF-A86D-4778-937B-D984B7216A29}"/>
              </a:ext>
            </a:extLst>
          </p:cNvPr>
          <p:cNvSpPr>
            <a:spLocks noGrp="1"/>
          </p:cNvSpPr>
          <p:nvPr>
            <p:ph idx="1"/>
          </p:nvPr>
        </p:nvSpPr>
        <p:spPr>
          <a:xfrm>
            <a:off x="497305" y="1691324"/>
            <a:ext cx="11325727" cy="4800916"/>
          </a:xfrm>
        </p:spPr>
        <p:txBody>
          <a:bodyPr>
            <a:normAutofit fontScale="92500"/>
          </a:bodyPr>
          <a:lstStyle/>
          <a:p>
            <a:r>
              <a:rPr lang="en-US" dirty="0"/>
              <a:t>The annotated bibliography should contain all the literature (books, articles, documents) you are planning on using. Your sources should be primarily academic, i.e. academic books, and journal articles. List all your citations (in Chicago style) with an annotation (usually a few sentences) that describes/evaluates the relevance of the source for your essay.</a:t>
            </a:r>
          </a:p>
          <a:p>
            <a:endParaRPr lang="en-US" dirty="0"/>
          </a:p>
          <a:p>
            <a:r>
              <a:rPr lang="en-US" dirty="0"/>
              <a:t>For your essay: Citations and  bibliography (complete and in Chicago Style). There is no ideal number of sources, but </a:t>
            </a:r>
            <a:r>
              <a:rPr lang="en-US" b="1" dirty="0"/>
              <a:t>if you have less than a dozen</a:t>
            </a:r>
            <a:r>
              <a:rPr lang="en-US" dirty="0"/>
              <a:t>, you probably have not done enough research.</a:t>
            </a:r>
            <a:endParaRPr lang="en-CA" dirty="0"/>
          </a:p>
        </p:txBody>
      </p:sp>
    </p:spTree>
    <p:extLst>
      <p:ext uri="{BB962C8B-B14F-4D97-AF65-F5344CB8AC3E}">
        <p14:creationId xmlns:p14="http://schemas.microsoft.com/office/powerpoint/2010/main" val="3450934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AC3D-CFF3-4B6B-9DDE-4C65B6ED1129}"/>
              </a:ext>
            </a:extLst>
          </p:cNvPr>
          <p:cNvSpPr>
            <a:spLocks noGrp="1"/>
          </p:cNvSpPr>
          <p:nvPr>
            <p:ph type="title"/>
          </p:nvPr>
        </p:nvSpPr>
        <p:spPr/>
        <p:txBody>
          <a:bodyPr/>
          <a:lstStyle/>
          <a:p>
            <a:r>
              <a:rPr lang="en-US" dirty="0"/>
              <a:t>Book Chapter in Chicago style </a:t>
            </a:r>
            <a:endParaRPr lang="en-CA" dirty="0"/>
          </a:p>
        </p:txBody>
      </p:sp>
      <p:sp>
        <p:nvSpPr>
          <p:cNvPr id="3" name="Content Placeholder 2">
            <a:extLst>
              <a:ext uri="{FF2B5EF4-FFF2-40B4-BE49-F238E27FC236}">
                <a16:creationId xmlns:a16="http://schemas.microsoft.com/office/drawing/2014/main" id="{7BE5BE59-AAB1-4479-91A8-DDF66FB430FB}"/>
              </a:ext>
            </a:extLst>
          </p:cNvPr>
          <p:cNvSpPr>
            <a:spLocks noGrp="1"/>
          </p:cNvSpPr>
          <p:nvPr>
            <p:ph idx="1"/>
          </p:nvPr>
        </p:nvSpPr>
        <p:spPr/>
        <p:txBody>
          <a:bodyPr/>
          <a:lstStyle/>
          <a:p>
            <a:pPr marL="0" indent="0">
              <a:buNone/>
            </a:pPr>
            <a:r>
              <a:rPr lang="en-US" dirty="0"/>
              <a:t>Du Plessis, Max and Christopher </a:t>
            </a:r>
            <a:r>
              <a:rPr lang="en-US" dirty="0" err="1"/>
              <a:t>Gevers</a:t>
            </a:r>
            <a:r>
              <a:rPr lang="en-US" dirty="0"/>
              <a:t>. 2018. “South Africa’s Foreign Policy and the International Criminal Court: Of African Lessons, Security Council Reform and Possibilities for an Improved ICC.” In </a:t>
            </a:r>
            <a:r>
              <a:rPr lang="en-US" i="1" dirty="0"/>
              <a:t>African Foreign Policies in International Institutions</a:t>
            </a:r>
            <a:r>
              <a:rPr lang="en-US" dirty="0"/>
              <a:t>, edited by Jason Warner and Timothy M. Shaw, 199-214. New York: Palgrave Macmillan. </a:t>
            </a:r>
            <a:r>
              <a:rPr lang="en-US" dirty="0">
                <a:hlinkClick r:id="rId2"/>
              </a:rPr>
              <a:t>https://link-springer-com.lib-ezproxy.concordia.ca/book/10.1057/978-1-137-57574-6</a:t>
            </a:r>
            <a:r>
              <a:rPr lang="en-US" dirty="0"/>
              <a:t> </a:t>
            </a:r>
            <a:endParaRPr lang="en-CA" dirty="0"/>
          </a:p>
        </p:txBody>
      </p:sp>
    </p:spTree>
    <p:extLst>
      <p:ext uri="{BB962C8B-B14F-4D97-AF65-F5344CB8AC3E}">
        <p14:creationId xmlns:p14="http://schemas.microsoft.com/office/powerpoint/2010/main" val="3425574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791A5-D239-4251-81DE-ED0F7F6C3F0A}"/>
              </a:ext>
            </a:extLst>
          </p:cNvPr>
          <p:cNvSpPr>
            <a:spLocks noGrp="1"/>
          </p:cNvSpPr>
          <p:nvPr>
            <p:ph type="title"/>
          </p:nvPr>
        </p:nvSpPr>
        <p:spPr/>
        <p:txBody>
          <a:bodyPr/>
          <a:lstStyle/>
          <a:p>
            <a:r>
              <a:rPr lang="en-US" dirty="0"/>
              <a:t>Book in Chicago style</a:t>
            </a:r>
            <a:endParaRPr lang="en-CA" dirty="0"/>
          </a:p>
        </p:txBody>
      </p:sp>
      <p:sp>
        <p:nvSpPr>
          <p:cNvPr id="3" name="Content Placeholder 2">
            <a:extLst>
              <a:ext uri="{FF2B5EF4-FFF2-40B4-BE49-F238E27FC236}">
                <a16:creationId xmlns:a16="http://schemas.microsoft.com/office/drawing/2014/main" id="{A6E14C3A-0478-405D-A970-22C501442B05}"/>
              </a:ext>
            </a:extLst>
          </p:cNvPr>
          <p:cNvSpPr>
            <a:spLocks noGrp="1"/>
          </p:cNvSpPr>
          <p:nvPr>
            <p:ph idx="1"/>
          </p:nvPr>
        </p:nvSpPr>
        <p:spPr/>
        <p:txBody>
          <a:bodyPr/>
          <a:lstStyle/>
          <a:p>
            <a:pPr marL="0" indent="0">
              <a:buNone/>
            </a:pPr>
            <a:r>
              <a:rPr lang="en-US" dirty="0"/>
              <a:t>Clarke, Kamari Maxine. 2019. </a:t>
            </a:r>
            <a:r>
              <a:rPr lang="en-US" i="1" dirty="0"/>
              <a:t>Affective Justice: the International Criminal Court and the Pan-Africanist Pushback.</a:t>
            </a:r>
            <a:r>
              <a:rPr lang="en-US" dirty="0"/>
              <a:t> Durham: Duke University Press. </a:t>
            </a:r>
            <a:r>
              <a:rPr lang="en-US" dirty="0">
                <a:hlinkClick r:id="rId2"/>
              </a:rPr>
              <a:t>https://muse.jhu.edu/book/72001</a:t>
            </a:r>
            <a:r>
              <a:rPr lang="en-US" dirty="0"/>
              <a:t> </a:t>
            </a:r>
          </a:p>
          <a:p>
            <a:pPr marL="0" indent="0">
              <a:buNone/>
            </a:pPr>
            <a:endParaRPr lang="en-US" i="1" dirty="0"/>
          </a:p>
          <a:p>
            <a:pPr marL="0" indent="0">
              <a:buNone/>
            </a:pPr>
            <a:r>
              <a:rPr lang="en-US" dirty="0"/>
              <a:t>Mendes, Errol. 2010. </a:t>
            </a:r>
            <a:r>
              <a:rPr lang="en-US" i="1" dirty="0"/>
              <a:t>Peace and Justice at the International Criminal Court: a Court of Last Resort. </a:t>
            </a:r>
            <a:r>
              <a:rPr lang="en-US" dirty="0" err="1"/>
              <a:t>Northhampton</a:t>
            </a:r>
            <a:r>
              <a:rPr lang="en-US" i="1" dirty="0"/>
              <a:t>: </a:t>
            </a:r>
            <a:r>
              <a:rPr lang="en-US" dirty="0"/>
              <a:t>Edward Elgar.</a:t>
            </a:r>
            <a:endParaRPr lang="en-CA" dirty="0"/>
          </a:p>
        </p:txBody>
      </p:sp>
    </p:spTree>
    <p:extLst>
      <p:ext uri="{BB962C8B-B14F-4D97-AF65-F5344CB8AC3E}">
        <p14:creationId xmlns:p14="http://schemas.microsoft.com/office/powerpoint/2010/main" val="2391526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00BD-3F24-4FF9-B75F-D7932BA737E4}"/>
              </a:ext>
            </a:extLst>
          </p:cNvPr>
          <p:cNvSpPr>
            <a:spLocks noGrp="1"/>
          </p:cNvSpPr>
          <p:nvPr>
            <p:ph type="title"/>
          </p:nvPr>
        </p:nvSpPr>
        <p:spPr/>
        <p:txBody>
          <a:bodyPr anchor="b"/>
          <a:lstStyle/>
          <a:p>
            <a:r>
              <a:rPr lang="en-US" dirty="0"/>
              <a:t>Journal article in Chicago Style </a:t>
            </a:r>
            <a:endParaRPr lang="en-CA" dirty="0"/>
          </a:p>
        </p:txBody>
      </p:sp>
      <p:sp>
        <p:nvSpPr>
          <p:cNvPr id="3" name="Content Placeholder 2">
            <a:extLst>
              <a:ext uri="{FF2B5EF4-FFF2-40B4-BE49-F238E27FC236}">
                <a16:creationId xmlns:a16="http://schemas.microsoft.com/office/drawing/2014/main" id="{72F62A87-8A47-47D4-98DD-4FB6F796D2A8}"/>
              </a:ext>
            </a:extLst>
          </p:cNvPr>
          <p:cNvSpPr>
            <a:spLocks noGrp="1"/>
          </p:cNvSpPr>
          <p:nvPr>
            <p:ph idx="1"/>
          </p:nvPr>
        </p:nvSpPr>
        <p:spPr/>
        <p:txBody>
          <a:bodyPr/>
          <a:lstStyle/>
          <a:p>
            <a:pPr marL="0" indent="0">
              <a:buNone/>
            </a:pPr>
            <a:r>
              <a:rPr lang="en-US" dirty="0"/>
              <a:t>Mills, Kurt and Alan Bloomfield. 2018. “African Resistance to the International Criminal Court: Halting the Advance of the Anti-impunity Norm.” </a:t>
            </a:r>
            <a:r>
              <a:rPr lang="en-US" i="1" dirty="0"/>
              <a:t>Review of International Studies </a:t>
            </a:r>
            <a:r>
              <a:rPr lang="en-US" dirty="0"/>
              <a:t>44 (1): 101-127. </a:t>
            </a:r>
            <a:r>
              <a:rPr lang="en-CA" dirty="0">
                <a:hlinkClick r:id="rId2"/>
              </a:rPr>
              <a:t>https://doi.org/10.1017/S0260210517000407</a:t>
            </a:r>
            <a:r>
              <a:rPr lang="en-CA" dirty="0"/>
              <a:t> </a:t>
            </a:r>
          </a:p>
        </p:txBody>
      </p:sp>
    </p:spTree>
    <p:extLst>
      <p:ext uri="{BB962C8B-B14F-4D97-AF65-F5344CB8AC3E}">
        <p14:creationId xmlns:p14="http://schemas.microsoft.com/office/powerpoint/2010/main" val="507361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87B6-E3A1-41FE-80D2-D2E330DFC8DC}"/>
              </a:ext>
            </a:extLst>
          </p:cNvPr>
          <p:cNvSpPr>
            <a:spLocks noGrp="1"/>
          </p:cNvSpPr>
          <p:nvPr>
            <p:ph type="title"/>
          </p:nvPr>
        </p:nvSpPr>
        <p:spPr/>
        <p:txBody>
          <a:bodyPr/>
          <a:lstStyle/>
          <a:p>
            <a:r>
              <a:rPr lang="en-US" dirty="0"/>
              <a:t>Government Publication </a:t>
            </a:r>
            <a:endParaRPr lang="en-CA" dirty="0"/>
          </a:p>
        </p:txBody>
      </p:sp>
      <p:sp>
        <p:nvSpPr>
          <p:cNvPr id="3" name="Content Placeholder 2">
            <a:extLst>
              <a:ext uri="{FF2B5EF4-FFF2-40B4-BE49-F238E27FC236}">
                <a16:creationId xmlns:a16="http://schemas.microsoft.com/office/drawing/2014/main" id="{56D66D75-BEEA-4602-9F62-BD69163C8241}"/>
              </a:ext>
            </a:extLst>
          </p:cNvPr>
          <p:cNvSpPr>
            <a:spLocks noGrp="1"/>
          </p:cNvSpPr>
          <p:nvPr>
            <p:ph idx="1"/>
          </p:nvPr>
        </p:nvSpPr>
        <p:spPr/>
        <p:txBody>
          <a:bodyPr/>
          <a:lstStyle/>
          <a:p>
            <a:pPr marL="0" indent="0">
              <a:buNone/>
            </a:pPr>
            <a:r>
              <a:rPr lang="en-US" dirty="0"/>
              <a:t>Barnett, Laura. 2008. The International Criminal Court: History and Role. Ottawa: Canada. Parliamentary Information and Research Service. Library of Parliament. </a:t>
            </a:r>
            <a:r>
              <a:rPr lang="en-US" dirty="0">
                <a:hlinkClick r:id="rId2"/>
              </a:rPr>
              <a:t>https://central.bac-lac.gc.ca/.item?id=prb0211-1e&amp;op=pdf&amp;app=Library</a:t>
            </a:r>
            <a:r>
              <a:rPr lang="en-US" dirty="0"/>
              <a:t>  </a:t>
            </a:r>
            <a:endParaRPr lang="en-CA" dirty="0"/>
          </a:p>
        </p:txBody>
      </p:sp>
    </p:spTree>
    <p:extLst>
      <p:ext uri="{BB962C8B-B14F-4D97-AF65-F5344CB8AC3E}">
        <p14:creationId xmlns:p14="http://schemas.microsoft.com/office/powerpoint/2010/main" val="770451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5CFC-ACAE-4049-884C-6D01FB3FDAAB}"/>
              </a:ext>
            </a:extLst>
          </p:cNvPr>
          <p:cNvSpPr>
            <a:spLocks noGrp="1"/>
          </p:cNvSpPr>
          <p:nvPr>
            <p:ph type="title"/>
          </p:nvPr>
        </p:nvSpPr>
        <p:spPr/>
        <p:txBody>
          <a:bodyPr/>
          <a:lstStyle/>
          <a:p>
            <a:r>
              <a:rPr lang="en-US" dirty="0"/>
              <a:t>NGO website/publication</a:t>
            </a:r>
            <a:endParaRPr lang="en-CA" dirty="0"/>
          </a:p>
        </p:txBody>
      </p:sp>
      <p:sp>
        <p:nvSpPr>
          <p:cNvPr id="3" name="Content Placeholder 2">
            <a:extLst>
              <a:ext uri="{FF2B5EF4-FFF2-40B4-BE49-F238E27FC236}">
                <a16:creationId xmlns:a16="http://schemas.microsoft.com/office/drawing/2014/main" id="{ED4BEF29-F8C4-4D27-8658-C2E617FCAE47}"/>
              </a:ext>
            </a:extLst>
          </p:cNvPr>
          <p:cNvSpPr>
            <a:spLocks noGrp="1"/>
          </p:cNvSpPr>
          <p:nvPr>
            <p:ph idx="1"/>
          </p:nvPr>
        </p:nvSpPr>
        <p:spPr/>
        <p:txBody>
          <a:bodyPr/>
          <a:lstStyle/>
          <a:p>
            <a:pPr marL="0" indent="0">
              <a:buNone/>
            </a:pPr>
            <a:r>
              <a:rPr lang="en-US" dirty="0"/>
              <a:t>Amnesty International. March 2023. “Inequality of Pandemic Proportions: State and Pharma Failures not to be Repeated.”</a:t>
            </a:r>
            <a:r>
              <a:rPr lang="en-CA" dirty="0"/>
              <a:t> POL 30/6518/2023. </a:t>
            </a:r>
            <a:r>
              <a:rPr lang="en-US" dirty="0"/>
              <a:t>Accessed  March 13, 2023. </a:t>
            </a:r>
            <a:r>
              <a:rPr lang="en-US" dirty="0">
                <a:hlinkClick r:id="rId2"/>
              </a:rPr>
              <a:t>https://www.amnesty.org/en/documents/pol30/6518/2023/en/</a:t>
            </a:r>
            <a:r>
              <a:rPr lang="en-US" dirty="0"/>
              <a:t> </a:t>
            </a:r>
            <a:endParaRPr lang="en-CA" dirty="0"/>
          </a:p>
        </p:txBody>
      </p:sp>
    </p:spTree>
    <p:extLst>
      <p:ext uri="{BB962C8B-B14F-4D97-AF65-F5344CB8AC3E}">
        <p14:creationId xmlns:p14="http://schemas.microsoft.com/office/powerpoint/2010/main" val="1808101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8" name="Content Placeholder 7">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880844" y="1844222"/>
            <a:ext cx="8325531" cy="3642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4"/>
              </a:rPr>
              <a:t>Michelle.Lake@Concordia.ca</a:t>
            </a:r>
            <a:r>
              <a:rPr lang="en-US" sz="4800" dirty="0"/>
              <a:t> </a:t>
            </a:r>
            <a:endParaRPr lang="en-CA" sz="3200" dirty="0"/>
          </a:p>
        </p:txBody>
      </p:sp>
    </p:spTree>
    <p:extLst>
      <p:ext uri="{BB962C8B-B14F-4D97-AF65-F5344CB8AC3E}">
        <p14:creationId xmlns:p14="http://schemas.microsoft.com/office/powerpoint/2010/main" val="318479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4E014D8-FBEB-4707-BD01-33744CA1D45C}"/>
              </a:ext>
            </a:extLst>
          </p:cNvPr>
          <p:cNvSpPr>
            <a:spLocks noGrp="1"/>
          </p:cNvSpPr>
          <p:nvPr>
            <p:ph type="title"/>
          </p:nvPr>
        </p:nvSpPr>
        <p:spPr>
          <a:xfrm>
            <a:off x="838201" y="559813"/>
            <a:ext cx="4876800" cy="5577934"/>
          </a:xfrm>
        </p:spPr>
        <p:txBody>
          <a:bodyPr vert="horz" lIns="91440" tIns="45720" rIns="91440" bIns="45720" rtlCol="0" anchor="ctr">
            <a:normAutofit/>
          </a:bodyPr>
          <a:lstStyle/>
          <a:p>
            <a:pPr>
              <a:lnSpc>
                <a:spcPct val="90000"/>
              </a:lnSpc>
            </a:pPr>
            <a:r>
              <a:rPr lang="en-US" sz="3700"/>
              <a:t>Has the Council of Europe (and the various bodies within it) done enough to address the human rights of refugees and asylum-seekers in Europe?</a:t>
            </a:r>
          </a:p>
        </p:txBody>
      </p:sp>
      <p:graphicFrame>
        <p:nvGraphicFramePr>
          <p:cNvPr id="22" name="TextBox 5">
            <a:extLst>
              <a:ext uri="{FF2B5EF4-FFF2-40B4-BE49-F238E27FC236}">
                <a16:creationId xmlns:a16="http://schemas.microsoft.com/office/drawing/2014/main" id="{77C48066-80A3-CEBF-2E38-7CDC1C7BBAB1}"/>
              </a:ext>
            </a:extLst>
          </p:cNvPr>
          <p:cNvGraphicFramePr/>
          <p:nvPr>
            <p:extLst>
              <p:ext uri="{D42A27DB-BD31-4B8C-83A1-F6EECF244321}">
                <p14:modId xmlns:p14="http://schemas.microsoft.com/office/powerpoint/2010/main" val="239205850"/>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92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E73D1B2-2D61-4D53-9E3A-E96733518CC2}"/>
              </a:ext>
            </a:extLst>
          </p:cNvPr>
          <p:cNvSpPr/>
          <p:nvPr/>
        </p:nvSpPr>
        <p:spPr>
          <a:xfrm>
            <a:off x="921026" y="728208"/>
            <a:ext cx="3352800" cy="12987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Council of Europe</a:t>
            </a:r>
            <a:endParaRPr lang="en-CA" dirty="0"/>
          </a:p>
        </p:txBody>
      </p:sp>
      <p:sp>
        <p:nvSpPr>
          <p:cNvPr id="8" name="Rectangle: Rounded Corners 7">
            <a:extLst>
              <a:ext uri="{FF2B5EF4-FFF2-40B4-BE49-F238E27FC236}">
                <a16:creationId xmlns:a16="http://schemas.microsoft.com/office/drawing/2014/main" id="{FD7AA1EE-FAF8-45FE-8D89-0E57BE5743B4}"/>
              </a:ext>
            </a:extLst>
          </p:cNvPr>
          <p:cNvSpPr/>
          <p:nvPr/>
        </p:nvSpPr>
        <p:spPr>
          <a:xfrm>
            <a:off x="1192696" y="2443701"/>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Parliamentary Assembly of the Council of Europe (PACE)</a:t>
            </a:r>
            <a:endParaRPr lang="en-CA" dirty="0"/>
          </a:p>
        </p:txBody>
      </p:sp>
      <p:sp>
        <p:nvSpPr>
          <p:cNvPr id="9" name="Rectangle: Rounded Corners 8">
            <a:extLst>
              <a:ext uri="{FF2B5EF4-FFF2-40B4-BE49-F238E27FC236}">
                <a16:creationId xmlns:a16="http://schemas.microsoft.com/office/drawing/2014/main" id="{C3AD5E17-9F32-43F1-B3CE-37CFE03D8411}"/>
              </a:ext>
            </a:extLst>
          </p:cNvPr>
          <p:cNvSpPr/>
          <p:nvPr/>
        </p:nvSpPr>
        <p:spPr>
          <a:xfrm>
            <a:off x="1192695" y="3684769"/>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European Court of Human Rights</a:t>
            </a:r>
            <a:endParaRPr lang="en-CA" dirty="0"/>
          </a:p>
        </p:txBody>
      </p:sp>
      <p:sp>
        <p:nvSpPr>
          <p:cNvPr id="10" name="Rectangle: Rounded Corners 9">
            <a:extLst>
              <a:ext uri="{FF2B5EF4-FFF2-40B4-BE49-F238E27FC236}">
                <a16:creationId xmlns:a16="http://schemas.microsoft.com/office/drawing/2014/main" id="{B35F5088-F17D-465F-8599-2293ACF00B11}"/>
              </a:ext>
            </a:extLst>
          </p:cNvPr>
          <p:cNvSpPr/>
          <p:nvPr/>
        </p:nvSpPr>
        <p:spPr>
          <a:xfrm>
            <a:off x="1192696" y="4976192"/>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Commissioner for Human Rights </a:t>
            </a:r>
            <a:endParaRPr lang="en-CA" dirty="0"/>
          </a:p>
        </p:txBody>
      </p:sp>
      <p:sp>
        <p:nvSpPr>
          <p:cNvPr id="11" name="Rectangle: Rounded Corners 10">
            <a:extLst>
              <a:ext uri="{FF2B5EF4-FFF2-40B4-BE49-F238E27FC236}">
                <a16:creationId xmlns:a16="http://schemas.microsoft.com/office/drawing/2014/main" id="{8C2605FB-C0B2-4FC7-A9C8-022D7F5430FE}"/>
              </a:ext>
            </a:extLst>
          </p:cNvPr>
          <p:cNvSpPr/>
          <p:nvPr/>
        </p:nvSpPr>
        <p:spPr>
          <a:xfrm>
            <a:off x="4565376" y="740297"/>
            <a:ext cx="3352800" cy="12987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Rights</a:t>
            </a:r>
            <a:endParaRPr lang="en-CA" dirty="0"/>
          </a:p>
        </p:txBody>
      </p:sp>
      <p:sp>
        <p:nvSpPr>
          <p:cNvPr id="12" name="Rectangle: Rounded Corners 11">
            <a:extLst>
              <a:ext uri="{FF2B5EF4-FFF2-40B4-BE49-F238E27FC236}">
                <a16:creationId xmlns:a16="http://schemas.microsoft.com/office/drawing/2014/main" id="{CA815DFD-0418-4591-80B5-98BFBB8A7E9A}"/>
              </a:ext>
            </a:extLst>
          </p:cNvPr>
          <p:cNvSpPr/>
          <p:nvPr/>
        </p:nvSpPr>
        <p:spPr>
          <a:xfrm>
            <a:off x="4902799" y="2345634"/>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Life &amp; liberty</a:t>
            </a:r>
            <a:endParaRPr lang="en-CA" dirty="0"/>
          </a:p>
        </p:txBody>
      </p:sp>
      <p:sp>
        <p:nvSpPr>
          <p:cNvPr id="13" name="Rectangle: Rounded Corners 12">
            <a:extLst>
              <a:ext uri="{FF2B5EF4-FFF2-40B4-BE49-F238E27FC236}">
                <a16:creationId xmlns:a16="http://schemas.microsoft.com/office/drawing/2014/main" id="{7E72316E-7CEC-4555-97BC-34F02E2296CA}"/>
              </a:ext>
            </a:extLst>
          </p:cNvPr>
          <p:cNvSpPr/>
          <p:nvPr/>
        </p:nvSpPr>
        <p:spPr>
          <a:xfrm>
            <a:off x="4945044" y="3456169"/>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Freedom from slavery and torture </a:t>
            </a:r>
            <a:endParaRPr lang="en-CA" dirty="0"/>
          </a:p>
        </p:txBody>
      </p:sp>
      <p:sp>
        <p:nvSpPr>
          <p:cNvPr id="14" name="Rectangle: Rounded Corners 13">
            <a:extLst>
              <a:ext uri="{FF2B5EF4-FFF2-40B4-BE49-F238E27FC236}">
                <a16:creationId xmlns:a16="http://schemas.microsoft.com/office/drawing/2014/main" id="{898B559B-C5C1-4AE5-B08C-0F2DA20283F2}"/>
              </a:ext>
            </a:extLst>
          </p:cNvPr>
          <p:cNvSpPr/>
          <p:nvPr/>
        </p:nvSpPr>
        <p:spPr>
          <a:xfrm>
            <a:off x="4902798" y="4511622"/>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Freedom of opinion and expression </a:t>
            </a:r>
            <a:endParaRPr lang="en-CA" dirty="0"/>
          </a:p>
        </p:txBody>
      </p:sp>
      <p:sp>
        <p:nvSpPr>
          <p:cNvPr id="15" name="Rectangle: Rounded Corners 14">
            <a:extLst>
              <a:ext uri="{FF2B5EF4-FFF2-40B4-BE49-F238E27FC236}">
                <a16:creationId xmlns:a16="http://schemas.microsoft.com/office/drawing/2014/main" id="{A27A1A4D-D2F8-43C5-A336-C07A84ACC37B}"/>
              </a:ext>
            </a:extLst>
          </p:cNvPr>
          <p:cNvSpPr/>
          <p:nvPr/>
        </p:nvSpPr>
        <p:spPr>
          <a:xfrm>
            <a:off x="4902799" y="5567076"/>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Right to work and education </a:t>
            </a:r>
            <a:endParaRPr lang="en-CA" dirty="0"/>
          </a:p>
        </p:txBody>
      </p:sp>
      <p:sp>
        <p:nvSpPr>
          <p:cNvPr id="16" name="Rectangle: Rounded Corners 15">
            <a:extLst>
              <a:ext uri="{FF2B5EF4-FFF2-40B4-BE49-F238E27FC236}">
                <a16:creationId xmlns:a16="http://schemas.microsoft.com/office/drawing/2014/main" id="{1A71D558-BFF9-4F73-8D3A-F198CA9CC059}"/>
              </a:ext>
            </a:extLst>
          </p:cNvPr>
          <p:cNvSpPr/>
          <p:nvPr/>
        </p:nvSpPr>
        <p:spPr>
          <a:xfrm>
            <a:off x="8154055" y="728208"/>
            <a:ext cx="3352800" cy="12987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Refugees &amp; asylum-seekers</a:t>
            </a:r>
            <a:endParaRPr lang="en-CA" dirty="0"/>
          </a:p>
        </p:txBody>
      </p:sp>
      <p:sp>
        <p:nvSpPr>
          <p:cNvPr id="17" name="Rectangle: Rounded Corners 16">
            <a:extLst>
              <a:ext uri="{FF2B5EF4-FFF2-40B4-BE49-F238E27FC236}">
                <a16:creationId xmlns:a16="http://schemas.microsoft.com/office/drawing/2014/main" id="{1946D1FB-8BEA-43C2-931A-297404F7BCBB}"/>
              </a:ext>
            </a:extLst>
          </p:cNvPr>
          <p:cNvSpPr/>
          <p:nvPr/>
        </p:nvSpPr>
        <p:spPr>
          <a:xfrm>
            <a:off x="8425724" y="2338677"/>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Migrants</a:t>
            </a:r>
            <a:endParaRPr lang="en-CA" dirty="0"/>
          </a:p>
        </p:txBody>
      </p:sp>
      <p:sp>
        <p:nvSpPr>
          <p:cNvPr id="19" name="Rectangle: Rounded Corners 18">
            <a:extLst>
              <a:ext uri="{FF2B5EF4-FFF2-40B4-BE49-F238E27FC236}">
                <a16:creationId xmlns:a16="http://schemas.microsoft.com/office/drawing/2014/main" id="{6823784B-1F62-43E2-A7F8-ABD8938AAA2D}"/>
              </a:ext>
            </a:extLst>
          </p:cNvPr>
          <p:cNvSpPr/>
          <p:nvPr/>
        </p:nvSpPr>
        <p:spPr>
          <a:xfrm>
            <a:off x="8425724" y="3525076"/>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Internally displaced</a:t>
            </a:r>
            <a:endParaRPr lang="en-CA" dirty="0"/>
          </a:p>
        </p:txBody>
      </p:sp>
      <p:sp>
        <p:nvSpPr>
          <p:cNvPr id="20" name="Rectangle: Rounded Corners 19">
            <a:extLst>
              <a:ext uri="{FF2B5EF4-FFF2-40B4-BE49-F238E27FC236}">
                <a16:creationId xmlns:a16="http://schemas.microsoft.com/office/drawing/2014/main" id="{095B846A-2EFE-4BB9-9545-799DE750685B}"/>
              </a:ext>
            </a:extLst>
          </p:cNvPr>
          <p:cNvSpPr/>
          <p:nvPr/>
        </p:nvSpPr>
        <p:spPr>
          <a:xfrm>
            <a:off x="8425724" y="4692433"/>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Stateless person</a:t>
            </a:r>
            <a:endParaRPr lang="en-CA" dirty="0"/>
          </a:p>
        </p:txBody>
      </p:sp>
    </p:spTree>
    <p:extLst>
      <p:ext uri="{BB962C8B-B14F-4D97-AF65-F5344CB8AC3E}">
        <p14:creationId xmlns:p14="http://schemas.microsoft.com/office/powerpoint/2010/main" val="166505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E014D8-FBEB-4707-BD01-33744CA1D45C}"/>
              </a:ext>
            </a:extLst>
          </p:cNvPr>
          <p:cNvSpPr>
            <a:spLocks noGrp="1"/>
          </p:cNvSpPr>
          <p:nvPr>
            <p:ph type="title"/>
          </p:nvPr>
        </p:nvSpPr>
        <p:spPr>
          <a:xfrm>
            <a:off x="838201" y="559813"/>
            <a:ext cx="4876800" cy="5577934"/>
          </a:xfrm>
        </p:spPr>
        <p:txBody>
          <a:bodyPr vert="horz" lIns="91440" tIns="45720" rIns="91440" bIns="45720" rtlCol="0" anchor="ctr">
            <a:normAutofit fontScale="90000"/>
          </a:bodyPr>
          <a:lstStyle/>
          <a:p>
            <a:pPr>
              <a:lnSpc>
                <a:spcPct val="90000"/>
              </a:lnSpc>
            </a:pPr>
            <a:r>
              <a:rPr lang="en-US" sz="3700" dirty="0"/>
              <a:t>How have advances in digital technology influenced international human rights monitoring? </a:t>
            </a:r>
            <a:br>
              <a:rPr lang="en-US" sz="3700" dirty="0"/>
            </a:br>
            <a:r>
              <a:rPr lang="en-US" sz="3700" dirty="0"/>
              <a:t>(You can focus on monitoring by international organizations, NGOs or both)</a:t>
            </a:r>
          </a:p>
        </p:txBody>
      </p:sp>
      <p:graphicFrame>
        <p:nvGraphicFramePr>
          <p:cNvPr id="22" name="TextBox 5">
            <a:extLst>
              <a:ext uri="{FF2B5EF4-FFF2-40B4-BE49-F238E27FC236}">
                <a16:creationId xmlns:a16="http://schemas.microsoft.com/office/drawing/2014/main" id="{77C48066-80A3-CEBF-2E38-7CDC1C7BBAB1}"/>
              </a:ext>
            </a:extLst>
          </p:cNvPr>
          <p:cNvGraphicFramePr/>
          <p:nvPr>
            <p:extLst>
              <p:ext uri="{D42A27DB-BD31-4B8C-83A1-F6EECF244321}">
                <p14:modId xmlns:p14="http://schemas.microsoft.com/office/powerpoint/2010/main" val="3669981399"/>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71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E73D1B2-2D61-4D53-9E3A-E96733518CC2}"/>
              </a:ext>
            </a:extLst>
          </p:cNvPr>
          <p:cNvSpPr/>
          <p:nvPr/>
        </p:nvSpPr>
        <p:spPr>
          <a:xfrm>
            <a:off x="921026" y="728208"/>
            <a:ext cx="3352800" cy="12987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technology </a:t>
            </a:r>
            <a:endParaRPr lang="en-CA" dirty="0"/>
          </a:p>
        </p:txBody>
      </p:sp>
      <p:sp>
        <p:nvSpPr>
          <p:cNvPr id="8" name="Rectangle: Rounded Corners 7">
            <a:extLst>
              <a:ext uri="{FF2B5EF4-FFF2-40B4-BE49-F238E27FC236}">
                <a16:creationId xmlns:a16="http://schemas.microsoft.com/office/drawing/2014/main" id="{FD7AA1EE-FAF8-45FE-8D89-0E57BE5743B4}"/>
              </a:ext>
            </a:extLst>
          </p:cNvPr>
          <p:cNvSpPr/>
          <p:nvPr/>
        </p:nvSpPr>
        <p:spPr>
          <a:xfrm>
            <a:off x="1192694" y="2393346"/>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Smartphones</a:t>
            </a:r>
            <a:endParaRPr lang="en-CA" dirty="0"/>
          </a:p>
        </p:txBody>
      </p:sp>
      <p:sp>
        <p:nvSpPr>
          <p:cNvPr id="9" name="Rectangle: Rounded Corners 8">
            <a:extLst>
              <a:ext uri="{FF2B5EF4-FFF2-40B4-BE49-F238E27FC236}">
                <a16:creationId xmlns:a16="http://schemas.microsoft.com/office/drawing/2014/main" id="{C3AD5E17-9F32-43F1-B3CE-37CFE03D8411}"/>
              </a:ext>
            </a:extLst>
          </p:cNvPr>
          <p:cNvSpPr/>
          <p:nvPr/>
        </p:nvSpPr>
        <p:spPr>
          <a:xfrm>
            <a:off x="1192694" y="3425686"/>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Social media: Facebook, Instagram, Twitter, </a:t>
            </a:r>
            <a:r>
              <a:rPr lang="en-US" dirty="0" err="1"/>
              <a:t>etc</a:t>
            </a:r>
            <a:endParaRPr lang="en-CA" dirty="0"/>
          </a:p>
        </p:txBody>
      </p:sp>
      <p:sp>
        <p:nvSpPr>
          <p:cNvPr id="10" name="Rectangle: Rounded Corners 9">
            <a:extLst>
              <a:ext uri="{FF2B5EF4-FFF2-40B4-BE49-F238E27FC236}">
                <a16:creationId xmlns:a16="http://schemas.microsoft.com/office/drawing/2014/main" id="{B35F5088-F17D-465F-8599-2293ACF00B11}"/>
              </a:ext>
            </a:extLst>
          </p:cNvPr>
          <p:cNvSpPr/>
          <p:nvPr/>
        </p:nvSpPr>
        <p:spPr>
          <a:xfrm>
            <a:off x="1192694" y="4511622"/>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What’s App, text, Google chat, Zoom, </a:t>
            </a:r>
            <a:r>
              <a:rPr lang="en-US" dirty="0" err="1"/>
              <a:t>etc</a:t>
            </a:r>
            <a:endParaRPr lang="en-CA" dirty="0"/>
          </a:p>
        </p:txBody>
      </p:sp>
      <p:sp>
        <p:nvSpPr>
          <p:cNvPr id="11" name="Rectangle: Rounded Corners 10">
            <a:extLst>
              <a:ext uri="{FF2B5EF4-FFF2-40B4-BE49-F238E27FC236}">
                <a16:creationId xmlns:a16="http://schemas.microsoft.com/office/drawing/2014/main" id="{8C2605FB-C0B2-4FC7-A9C8-022D7F5430FE}"/>
              </a:ext>
            </a:extLst>
          </p:cNvPr>
          <p:cNvSpPr/>
          <p:nvPr/>
        </p:nvSpPr>
        <p:spPr>
          <a:xfrm>
            <a:off x="4565376" y="740297"/>
            <a:ext cx="3352800" cy="12987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International Human rights monitoring </a:t>
            </a:r>
          </a:p>
        </p:txBody>
      </p:sp>
      <p:sp>
        <p:nvSpPr>
          <p:cNvPr id="12" name="Rectangle: Rounded Corners 11">
            <a:extLst>
              <a:ext uri="{FF2B5EF4-FFF2-40B4-BE49-F238E27FC236}">
                <a16:creationId xmlns:a16="http://schemas.microsoft.com/office/drawing/2014/main" id="{CA815DFD-0418-4591-80B5-98BFBB8A7E9A}"/>
              </a:ext>
            </a:extLst>
          </p:cNvPr>
          <p:cNvSpPr/>
          <p:nvPr/>
        </p:nvSpPr>
        <p:spPr>
          <a:xfrm>
            <a:off x="4902797" y="2370233"/>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United Nations monitoring </a:t>
            </a:r>
            <a:endParaRPr lang="en-CA" dirty="0"/>
          </a:p>
        </p:txBody>
      </p:sp>
      <p:sp>
        <p:nvSpPr>
          <p:cNvPr id="13" name="Rectangle: Rounded Corners 12">
            <a:extLst>
              <a:ext uri="{FF2B5EF4-FFF2-40B4-BE49-F238E27FC236}">
                <a16:creationId xmlns:a16="http://schemas.microsoft.com/office/drawing/2014/main" id="{7E72316E-7CEC-4555-97BC-34F02E2296CA}"/>
              </a:ext>
            </a:extLst>
          </p:cNvPr>
          <p:cNvSpPr/>
          <p:nvPr/>
        </p:nvSpPr>
        <p:spPr>
          <a:xfrm>
            <a:off x="4902797" y="3425687"/>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treaties and treaty bodies (UN)</a:t>
            </a:r>
            <a:endParaRPr lang="en-CA" dirty="0"/>
          </a:p>
        </p:txBody>
      </p:sp>
      <p:sp>
        <p:nvSpPr>
          <p:cNvPr id="14" name="Rectangle: Rounded Corners 13">
            <a:extLst>
              <a:ext uri="{FF2B5EF4-FFF2-40B4-BE49-F238E27FC236}">
                <a16:creationId xmlns:a16="http://schemas.microsoft.com/office/drawing/2014/main" id="{898B559B-C5C1-4AE5-B08C-0F2DA20283F2}"/>
              </a:ext>
            </a:extLst>
          </p:cNvPr>
          <p:cNvSpPr/>
          <p:nvPr/>
        </p:nvSpPr>
        <p:spPr>
          <a:xfrm>
            <a:off x="4902798" y="4511622"/>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Rights Council (UN) Charter based monitoring</a:t>
            </a:r>
            <a:endParaRPr lang="en-CA" dirty="0"/>
          </a:p>
        </p:txBody>
      </p:sp>
      <p:sp>
        <p:nvSpPr>
          <p:cNvPr id="15" name="Rectangle: Rounded Corners 14">
            <a:extLst>
              <a:ext uri="{FF2B5EF4-FFF2-40B4-BE49-F238E27FC236}">
                <a16:creationId xmlns:a16="http://schemas.microsoft.com/office/drawing/2014/main" id="{A27A1A4D-D2F8-43C5-A336-C07A84ACC37B}"/>
              </a:ext>
            </a:extLst>
          </p:cNvPr>
          <p:cNvSpPr/>
          <p:nvPr/>
        </p:nvSpPr>
        <p:spPr>
          <a:xfrm>
            <a:off x="4902799" y="5567076"/>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 Finding</a:t>
            </a:r>
          </a:p>
          <a:p>
            <a:pPr algn="ctr"/>
            <a:r>
              <a:rPr lang="en-US" dirty="0"/>
              <a:t>Advocacy </a:t>
            </a:r>
            <a:endParaRPr lang="en-CA" dirty="0"/>
          </a:p>
        </p:txBody>
      </p:sp>
      <p:sp>
        <p:nvSpPr>
          <p:cNvPr id="16" name="Rectangle: Rounded Corners 15">
            <a:extLst>
              <a:ext uri="{FF2B5EF4-FFF2-40B4-BE49-F238E27FC236}">
                <a16:creationId xmlns:a16="http://schemas.microsoft.com/office/drawing/2014/main" id="{1A71D558-BFF9-4F73-8D3A-F198CA9CC059}"/>
              </a:ext>
            </a:extLst>
          </p:cNvPr>
          <p:cNvSpPr/>
          <p:nvPr/>
        </p:nvSpPr>
        <p:spPr>
          <a:xfrm>
            <a:off x="8154055" y="728208"/>
            <a:ext cx="3352800" cy="12987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International Organizations &amp; NGOs</a:t>
            </a:r>
            <a:endParaRPr lang="en-CA" dirty="0"/>
          </a:p>
        </p:txBody>
      </p:sp>
      <p:sp>
        <p:nvSpPr>
          <p:cNvPr id="17" name="Rectangle: Rounded Corners 16">
            <a:extLst>
              <a:ext uri="{FF2B5EF4-FFF2-40B4-BE49-F238E27FC236}">
                <a16:creationId xmlns:a16="http://schemas.microsoft.com/office/drawing/2014/main" id="{1946D1FB-8BEA-43C2-931A-297404F7BCBB}"/>
              </a:ext>
            </a:extLst>
          </p:cNvPr>
          <p:cNvSpPr/>
          <p:nvPr/>
        </p:nvSpPr>
        <p:spPr>
          <a:xfrm>
            <a:off x="8425723" y="2358140"/>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 Rapporteur (UN), UNHCR</a:t>
            </a:r>
            <a:endParaRPr lang="en-CA" dirty="0"/>
          </a:p>
        </p:txBody>
      </p:sp>
      <p:sp>
        <p:nvSpPr>
          <p:cNvPr id="19" name="Rectangle: Rounded Corners 18">
            <a:extLst>
              <a:ext uri="{FF2B5EF4-FFF2-40B4-BE49-F238E27FC236}">
                <a16:creationId xmlns:a16="http://schemas.microsoft.com/office/drawing/2014/main" id="{6823784B-1F62-43E2-A7F8-ABD8938AAA2D}"/>
              </a:ext>
            </a:extLst>
          </p:cNvPr>
          <p:cNvSpPr/>
          <p:nvPr/>
        </p:nvSpPr>
        <p:spPr>
          <a:xfrm>
            <a:off x="8425723" y="3458776"/>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ILO, WHO, UNESCO, UNDP</a:t>
            </a:r>
            <a:endParaRPr lang="en-CA" dirty="0"/>
          </a:p>
        </p:txBody>
      </p:sp>
      <p:sp>
        <p:nvSpPr>
          <p:cNvPr id="20" name="Rectangle: Rounded Corners 19">
            <a:extLst>
              <a:ext uri="{FF2B5EF4-FFF2-40B4-BE49-F238E27FC236}">
                <a16:creationId xmlns:a16="http://schemas.microsoft.com/office/drawing/2014/main" id="{095B846A-2EFE-4BB9-9545-799DE750685B}"/>
              </a:ext>
            </a:extLst>
          </p:cNvPr>
          <p:cNvSpPr/>
          <p:nvPr/>
        </p:nvSpPr>
        <p:spPr>
          <a:xfrm>
            <a:off x="8425723" y="4559412"/>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OAS, African Union, Council of Europe</a:t>
            </a:r>
            <a:endParaRPr lang="en-CA" dirty="0"/>
          </a:p>
        </p:txBody>
      </p:sp>
      <p:sp>
        <p:nvSpPr>
          <p:cNvPr id="18" name="Rectangle: Rounded Corners 17">
            <a:extLst>
              <a:ext uri="{FF2B5EF4-FFF2-40B4-BE49-F238E27FC236}">
                <a16:creationId xmlns:a16="http://schemas.microsoft.com/office/drawing/2014/main" id="{F57B595E-498E-491D-BF5A-2D846CD0C180}"/>
              </a:ext>
            </a:extLst>
          </p:cNvPr>
          <p:cNvSpPr/>
          <p:nvPr/>
        </p:nvSpPr>
        <p:spPr>
          <a:xfrm>
            <a:off x="8425723" y="5567075"/>
            <a:ext cx="2809461"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Amnesty International, Human Rights Watch, Anti-Slavery International</a:t>
            </a:r>
            <a:endParaRPr lang="en-CA" sz="1600" dirty="0"/>
          </a:p>
        </p:txBody>
      </p:sp>
    </p:spTree>
    <p:extLst>
      <p:ext uri="{BB962C8B-B14F-4D97-AF65-F5344CB8AC3E}">
        <p14:creationId xmlns:p14="http://schemas.microsoft.com/office/powerpoint/2010/main" val="840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1" name="Picture 3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2" name="Rectangle 32">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Rectangle 34">
            <a:extLst>
              <a:ext uri="{FF2B5EF4-FFF2-40B4-BE49-F238E27FC236}">
                <a16:creationId xmlns:a16="http://schemas.microsoft.com/office/drawing/2014/main" id="{9B4D62A3-4FC4-441C-AA16-33961136E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DFA84285-6CF9-4F3E-A8C8-4A46861363FC}"/>
              </a:ext>
            </a:extLst>
          </p:cNvPr>
          <p:cNvSpPr>
            <a:spLocks noGrp="1"/>
          </p:cNvSpPr>
          <p:nvPr>
            <p:ph type="title"/>
          </p:nvPr>
        </p:nvSpPr>
        <p:spPr>
          <a:xfrm>
            <a:off x="996275" y="570602"/>
            <a:ext cx="5996619" cy="2335596"/>
          </a:xfrm>
        </p:spPr>
        <p:txBody>
          <a:bodyPr vert="horz" lIns="91440" tIns="45720" rIns="91440" bIns="45720" rtlCol="0" anchor="ctr">
            <a:normAutofit/>
          </a:bodyPr>
          <a:lstStyle/>
          <a:p>
            <a:r>
              <a:rPr lang="en-US" sz="5200">
                <a:solidFill>
                  <a:schemeClr val="tx2"/>
                </a:solidFill>
              </a:rPr>
              <a:t>Search strategies </a:t>
            </a:r>
          </a:p>
        </p:txBody>
      </p:sp>
      <p:sp>
        <p:nvSpPr>
          <p:cNvPr id="44" name="Rectangle 36">
            <a:extLst>
              <a:ext uri="{FF2B5EF4-FFF2-40B4-BE49-F238E27FC236}">
                <a16:creationId xmlns:a16="http://schemas.microsoft.com/office/drawing/2014/main" id="{2B145B6B-0C0D-455A-986C-C210A43E0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3734"/>
            <a:ext cx="12192000" cy="3504266"/>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C74813CB-BAA2-4F0F-8B4D-D5F6F0653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4" y="3353732"/>
            <a:ext cx="12191999" cy="3514863"/>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4039863"/>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278</TotalTime>
  <Words>1841</Words>
  <Application>Microsoft Office PowerPoint</Application>
  <PresentationFormat>Widescreen</PresentationFormat>
  <Paragraphs>164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AvenirNext LT Pro Medium</vt:lpstr>
      <vt:lpstr>Arial</vt:lpstr>
      <vt:lpstr>Avenir Next LT Pro</vt:lpstr>
      <vt:lpstr>Wingdings</vt:lpstr>
      <vt:lpstr>BlockprintVTI</vt:lpstr>
      <vt:lpstr>POLI 486 International Relations: The  Global and Regional Governance of Human Rights Library Workshop</vt:lpstr>
      <vt:lpstr>Who am I?</vt:lpstr>
      <vt:lpstr>Library Services</vt:lpstr>
      <vt:lpstr>Breaking down a topic, search strategies and answering a research question</vt:lpstr>
      <vt:lpstr>Has the Council of Europe (and the various bodies within it) done enough to address the human rights of refugees and asylum-seekers in Europe?</vt:lpstr>
      <vt:lpstr>PowerPoint Presentation</vt:lpstr>
      <vt:lpstr>How have advances in digital technology influenced international human rights monitoring?  (You can focus on monitoring by international organizations, NGOs or both)</vt:lpstr>
      <vt:lpstr>PowerPoint Presentation</vt:lpstr>
      <vt:lpstr>Search strategies </vt:lpstr>
      <vt:lpstr>How do we combine search words for the best possible results?</vt:lpstr>
      <vt:lpstr>How do we combine search words for the best possible results?</vt:lpstr>
      <vt:lpstr>Avoid Searching with Linking words</vt:lpstr>
      <vt:lpstr>Course guide link</vt:lpstr>
      <vt:lpstr>Academic Books</vt:lpstr>
      <vt:lpstr>PowerPoint Presentation</vt:lpstr>
      <vt:lpstr>Assessing what you discover in Sofia</vt:lpstr>
      <vt:lpstr>Assessing what you discover in Sofia</vt:lpstr>
      <vt:lpstr>Assessing what you discover in Sofia</vt:lpstr>
      <vt:lpstr>Assessing what  you discover in Sofia </vt:lpstr>
      <vt:lpstr>PowerPoint Presentation</vt:lpstr>
      <vt:lpstr>Expanding your search to other libraries</vt:lpstr>
      <vt:lpstr>PowerPoint Presentation</vt:lpstr>
      <vt:lpstr>Academic journal articles &amp; database searching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Non-academic sources: IGO,NGO, and government publications </vt:lpstr>
      <vt:lpstr>Government Information Search </vt:lpstr>
      <vt:lpstr>Evaluating IGO,NGO and government publications </vt:lpstr>
      <vt:lpstr>Annotated Bibliography &amp; Citation</vt:lpstr>
      <vt:lpstr>Annotated Bibliographies ( adapted from OWL at Purdue)</vt:lpstr>
      <vt:lpstr>Annotations should…</vt:lpstr>
      <vt:lpstr>From your assignment..</vt:lpstr>
      <vt:lpstr>Book Chapter in Chicago style </vt:lpstr>
      <vt:lpstr>Book in Chicago style</vt:lpstr>
      <vt:lpstr>Journal article in Chicago Style </vt:lpstr>
      <vt:lpstr>Government Publication </vt:lpstr>
      <vt:lpstr>NGO website/publication</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486 International Relations: The  Global and Regional Governance of Human Rights Library Workshop</dc:title>
  <dc:creator>Michelle Lake</dc:creator>
  <cp:lastModifiedBy>Michelle Lake</cp:lastModifiedBy>
  <cp:revision>11</cp:revision>
  <dcterms:created xsi:type="dcterms:W3CDTF">2023-03-13T18:39:36Z</dcterms:created>
  <dcterms:modified xsi:type="dcterms:W3CDTF">2023-03-15T16:56:23Z</dcterms:modified>
</cp:coreProperties>
</file>