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9" r:id="rId4"/>
    <p:sldId id="260" r:id="rId5"/>
    <p:sldId id="263" r:id="rId6"/>
    <p:sldId id="257" r:id="rId7"/>
    <p:sldId id="264" r:id="rId8"/>
    <p:sldId id="265" r:id="rId9"/>
    <p:sldId id="266" r:id="rId10"/>
    <p:sldId id="267" r:id="rId11"/>
    <p:sldId id="268" r:id="rId12"/>
    <p:sldId id="269" r:id="rId13"/>
    <p:sldId id="270" r:id="rId14"/>
    <p:sldId id="571" r:id="rId15"/>
    <p:sldId id="572" r:id="rId16"/>
    <p:sldId id="574" r:id="rId17"/>
    <p:sldId id="575" r:id="rId18"/>
    <p:sldId id="576" r:id="rId19"/>
    <p:sldId id="577" r:id="rId20"/>
    <p:sldId id="588" r:id="rId21"/>
    <p:sldId id="578" r:id="rId22"/>
    <p:sldId id="573" r:id="rId23"/>
    <p:sldId id="583" r:id="rId24"/>
    <p:sldId id="560" r:id="rId25"/>
    <p:sldId id="550" r:id="rId26"/>
    <p:sldId id="552" r:id="rId27"/>
    <p:sldId id="273" r:id="rId28"/>
    <p:sldId id="590" r:id="rId29"/>
    <p:sldId id="561" r:id="rId30"/>
    <p:sldId id="562" r:id="rId31"/>
    <p:sldId id="563" r:id="rId32"/>
    <p:sldId id="564" r:id="rId33"/>
    <p:sldId id="579" r:id="rId34"/>
    <p:sldId id="580" r:id="rId35"/>
    <p:sldId id="581" r:id="rId36"/>
    <p:sldId id="565" r:id="rId37"/>
    <p:sldId id="566" r:id="rId38"/>
    <p:sldId id="568" r:id="rId39"/>
    <p:sldId id="569" r:id="rId40"/>
    <p:sldId id="570" r:id="rId41"/>
    <p:sldId id="555" r:id="rId42"/>
    <p:sldId id="582" r:id="rId43"/>
    <p:sldId id="584" r:id="rId44"/>
    <p:sldId id="585" r:id="rId45"/>
    <p:sldId id="586" r:id="rId46"/>
    <p:sldId id="589" r:id="rId47"/>
    <p:sldId id="587" r:id="rId48"/>
    <p:sldId id="591" r:id="rId49"/>
    <p:sldId id="592" r:id="rId50"/>
    <p:sldId id="593" r:id="rId51"/>
    <p:sldId id="6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B050"/>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B050"/>
        </a:solidFill>
      </dgm:spPr>
      <dgm:t>
        <a:bodyPr/>
        <a:lstStyle/>
        <a:p>
          <a:r>
            <a:rPr lang="en-CA" sz="2400" dirty="0"/>
            <a:t>India AND elections</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state OR government</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allows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“regime change”</a:t>
          </a:r>
        </a:p>
        <a:p>
          <a:r>
            <a:rPr lang="en-CA" sz="2400" dirty="0"/>
            <a:t>“economic development”</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5"/>
        </a:solidFill>
      </dgm:spPr>
      <dgm:t>
        <a:bodyPr/>
        <a:lstStyle/>
        <a:p>
          <a:r>
            <a:rPr lang="en-US" dirty="0" err="1"/>
            <a:t>democra</a:t>
          </a:r>
          <a:r>
            <a:rPr lang="en-US" dirty="0"/>
            <a:t>*</a:t>
          </a:r>
        </a:p>
        <a:p>
          <a:r>
            <a:rPr lang="en-US" dirty="0"/>
            <a:t>Finds: democracy, democracies, democratic, democratically, democratization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00B0F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OR: allows you to insert synonyms or alternative terms and increases your results</a:t>
          </a:r>
          <a:endParaRPr lang="en-US" sz="27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India AND elections</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state OR government</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“quotation marks”: </a:t>
          </a:r>
          <a:r>
            <a:rPr lang="en-US" sz="22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 when you add an </a:t>
          </a:r>
          <a:r>
            <a:rPr lang="en-CA" sz="2200" b="0" i="0" kern="1200" dirty="0"/>
            <a:t>asterisk </a:t>
          </a:r>
          <a:r>
            <a:rPr lang="en-US" sz="22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“regime change”</a:t>
          </a:r>
        </a:p>
        <a:p>
          <a:pPr marL="0" lvl="0" indent="0" algn="ctr" defTabSz="1066800">
            <a:lnSpc>
              <a:spcPct val="90000"/>
            </a:lnSpc>
            <a:spcBef>
              <a:spcPct val="0"/>
            </a:spcBef>
            <a:spcAft>
              <a:spcPct val="35000"/>
            </a:spcAft>
            <a:buNone/>
          </a:pPr>
          <a:r>
            <a:rPr lang="en-CA" sz="2400" kern="1200" dirty="0"/>
            <a:t>“economic development”</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democra</a:t>
          </a:r>
          <a:r>
            <a:rPr lang="en-US" sz="2200" kern="1200" dirty="0"/>
            <a:t>*</a:t>
          </a:r>
        </a:p>
        <a:p>
          <a:pPr marL="0" lvl="0" indent="0" algn="ctr" defTabSz="977900">
            <a:lnSpc>
              <a:spcPct val="90000"/>
            </a:lnSpc>
            <a:spcBef>
              <a:spcPct val="0"/>
            </a:spcBef>
            <a:spcAft>
              <a:spcPct val="35000"/>
            </a:spcAft>
            <a:buNone/>
          </a:pPr>
          <a:r>
            <a:rPr lang="en-US" sz="2200" kern="1200" dirty="0"/>
            <a:t>Finds: democracy, democracies, democratic, democratically, democratization</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2/12/2024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58169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2/12/2024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9042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2/12/2024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143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2/12/2024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247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2/12/2024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61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2/12/2024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3876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2/12/2024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8930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2/12/2024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732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2/12/2024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3240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2/12/2024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0394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2/12/2024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7094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2/12/2024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97636878"/>
      </p:ext>
    </p:extLst>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10" r:id="rId8"/>
    <p:sldLayoutId id="2147483707" r:id="rId9"/>
    <p:sldLayoutId id="2147483708" r:id="rId10"/>
    <p:sldLayoutId id="2147483709"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concordiauniversity.on.worldcat.org/oclc/33360018"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oncordia.ca/library/guides/political-science/poli-327-winter-2024.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library.concordia.ca/find/government/index.php"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concordiauniversity.on.worldcat.org/search?queryString=kenya*%20AND%20democra*%20AND%20politic*&amp;databaseLi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oncordia.ca/library/guides/political-science/poli-327-winter-2024.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help/circulation/borrowing.php" TargetMode="External"/><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library.concordia.ca/technology/reproduction/kic-scanners.php" TargetMode="External"/><Relationship Id="rId5" Type="http://schemas.openxmlformats.org/officeDocument/2006/relationships/hyperlink" Target="https://adsys2.concordia.ca/dprintpay/" TargetMode="External"/><Relationship Id="rId4" Type="http://schemas.openxmlformats.org/officeDocument/2006/relationships/hyperlink" Target="https://library.concordia.ca/technology/borrow/"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b.sfu.ca/help/research-assistance/format-type/grey-literature#what-is-grey-literature" TargetMode="External"/><Relationship Id="rId2" Type="http://schemas.openxmlformats.org/officeDocument/2006/relationships/hyperlink" Target="http://www.oecd.org/about/membersandpartner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oncordiauniversity.on.worldcat.org/oclc/1395156320" TargetMode="External"/><Relationship Id="rId7" Type="http://schemas.openxmlformats.org/officeDocument/2006/relationships/hyperlink" Target="https://concordiauniversity.on.worldcat.org/oclc/1350608659" TargetMode="External"/><Relationship Id="rId2" Type="http://schemas.openxmlformats.org/officeDocument/2006/relationships/hyperlink" Target="https://concordiauniversity.on.worldcat.org/oclc/961184975"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oclc/9646421162" TargetMode="External"/><Relationship Id="rId5" Type="http://schemas.openxmlformats.org/officeDocument/2006/relationships/hyperlink" Target="https://concordiauniversity.on.worldcat.org/oclc/9062052681" TargetMode="External"/><Relationship Id="rId4" Type="http://schemas.openxmlformats.org/officeDocument/2006/relationships/hyperlink" Target="https://concordiauniversity.on.worldcat.org/oclc/104698215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scholar.google.ca/scholar?hl=en&amp;as_sdt=0%2C5&amp;q=democratization+%22regime+change%22+authoritarianism+iran&amp;bt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oncordiauniversity.on.worldcat.org/oclc/788272269" TargetMode="External"/><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hyperlink" Target="https://www.tandfonline.com/action/authorSubmission?show=instructions&amp;journalCode=rwaq20#peer-review-and-ethics" TargetMode="External"/><Relationship Id="rId5" Type="http://schemas.openxmlformats.org/officeDocument/2006/relationships/hyperlink" Target="https://concordiauniversity.on.worldcat.org/oclc/908482808" TargetMode="External"/><Relationship Id="rId4" Type="http://schemas.openxmlformats.org/officeDocument/2006/relationships/hyperlink" Target="https://www.tandfonline.com/action/journalInformation?show=aimsScope&amp;journalCode=fdem20"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D14551A-909F-64AA-6860-62C2A1B76E91}"/>
              </a:ext>
            </a:extLst>
          </p:cNvPr>
          <p:cNvSpPr>
            <a:spLocks noGrp="1"/>
          </p:cNvSpPr>
          <p:nvPr>
            <p:ph type="ctrTitle"/>
          </p:nvPr>
        </p:nvSpPr>
        <p:spPr>
          <a:xfrm>
            <a:off x="838200" y="513189"/>
            <a:ext cx="5797883" cy="2667000"/>
          </a:xfrm>
        </p:spPr>
        <p:txBody>
          <a:bodyPr anchor="b">
            <a:normAutofit/>
          </a:bodyPr>
          <a:lstStyle/>
          <a:p>
            <a:pPr algn="l">
              <a:lnSpc>
                <a:spcPct val="90000"/>
              </a:lnSpc>
            </a:pPr>
            <a:r>
              <a:rPr lang="en-US">
                <a:solidFill>
                  <a:schemeClr val="tx2"/>
                </a:solidFill>
              </a:rPr>
              <a:t>POLI 327: Comparative Democratization </a:t>
            </a:r>
            <a:br>
              <a:rPr lang="en-US">
                <a:solidFill>
                  <a:schemeClr val="tx2"/>
                </a:solidFill>
              </a:rPr>
            </a:br>
            <a:r>
              <a:rPr lang="en-US">
                <a:solidFill>
                  <a:schemeClr val="tx2"/>
                </a:solidFill>
              </a:rPr>
              <a:t>Library Workshop</a:t>
            </a:r>
            <a:endParaRPr lang="en-CA">
              <a:solidFill>
                <a:schemeClr val="tx2"/>
              </a:solidFill>
            </a:endParaRPr>
          </a:p>
        </p:txBody>
      </p:sp>
      <p:sp>
        <p:nvSpPr>
          <p:cNvPr id="3" name="Subtitle 2">
            <a:extLst>
              <a:ext uri="{FF2B5EF4-FFF2-40B4-BE49-F238E27FC236}">
                <a16:creationId xmlns:a16="http://schemas.microsoft.com/office/drawing/2014/main" id="{7342E822-762C-C418-8D6C-B7ED2BDEC401}"/>
              </a:ext>
            </a:extLst>
          </p:cNvPr>
          <p:cNvSpPr>
            <a:spLocks noGrp="1"/>
          </p:cNvSpPr>
          <p:nvPr>
            <p:ph type="subTitle" idx="1"/>
          </p:nvPr>
        </p:nvSpPr>
        <p:spPr>
          <a:xfrm>
            <a:off x="838200" y="3408788"/>
            <a:ext cx="5797882" cy="1785690"/>
          </a:xfrm>
        </p:spPr>
        <p:txBody>
          <a:bodyPr anchor="t">
            <a:normAutofit/>
          </a:bodyPr>
          <a:lstStyle/>
          <a:p>
            <a:pPr algn="l"/>
            <a:r>
              <a:rPr lang="en-US" sz="2200">
                <a:solidFill>
                  <a:schemeClr val="tx2"/>
                </a:solidFill>
              </a:rPr>
              <a:t>Michelle Lake</a:t>
            </a:r>
          </a:p>
          <a:p>
            <a:pPr algn="l"/>
            <a:r>
              <a:rPr lang="en-US" sz="2200">
                <a:solidFill>
                  <a:schemeClr val="tx2"/>
                </a:solidFill>
              </a:rPr>
              <a:t>Political Science, SCPA, First Peoples Studies and Government Publications Librarian </a:t>
            </a:r>
            <a:endParaRPr lang="en-CA" sz="2200">
              <a:solidFill>
                <a:schemeClr val="tx2"/>
              </a:solidFill>
            </a:endParaRPr>
          </a:p>
        </p:txBody>
      </p:sp>
      <p:pic>
        <p:nvPicPr>
          <p:cNvPr id="17" name="Picture 16">
            <a:extLst>
              <a:ext uri="{FF2B5EF4-FFF2-40B4-BE49-F238E27FC236}">
                <a16:creationId xmlns:a16="http://schemas.microsoft.com/office/drawing/2014/main" id="{5F4115A9-EEEB-A71C-6F26-472ACA26C005}"/>
              </a:ext>
            </a:extLst>
          </p:cNvPr>
          <p:cNvPicPr>
            <a:picLocks noChangeAspect="1"/>
          </p:cNvPicPr>
          <p:nvPr/>
        </p:nvPicPr>
        <p:blipFill rotWithShape="1">
          <a:blip r:embed="rId2"/>
          <a:srcRect l="25783" r="15258"/>
          <a:stretch/>
        </p:blipFill>
        <p:spPr>
          <a:xfrm>
            <a:off x="7162800" y="10"/>
            <a:ext cx="5029200" cy="5693802"/>
          </a:xfrm>
          <a:prstGeom prst="rect">
            <a:avLst/>
          </a:prstGeom>
        </p:spPr>
      </p:pic>
      <p:sp>
        <p:nvSpPr>
          <p:cNvPr id="13" name="Rectangle 12">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55861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3" name="Picture 2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5" name="Rectangle 2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8948091-F799-9B82-6592-3C9B6BC61062}"/>
              </a:ext>
            </a:extLst>
          </p:cNvPr>
          <p:cNvSpPr>
            <a:spLocks noGrp="1"/>
          </p:cNvSpPr>
          <p:nvPr>
            <p:ph type="title"/>
          </p:nvPr>
        </p:nvSpPr>
        <p:spPr>
          <a:xfrm>
            <a:off x="996275" y="163351"/>
            <a:ext cx="10357525" cy="1979884"/>
          </a:xfrm>
        </p:spPr>
        <p:txBody>
          <a:bodyPr vert="horz" lIns="91440" tIns="45720" rIns="91440" bIns="45720" rtlCol="0" anchor="ctr">
            <a:noAutofit/>
          </a:bodyPr>
          <a:lstStyle/>
          <a:p>
            <a:r>
              <a:rPr lang="en-US" sz="3200" b="0" dirty="0">
                <a:solidFill>
                  <a:schemeClr val="tx2"/>
                </a:solidFill>
              </a:rPr>
              <a:t>Linz, Juan J. and Alfred Stepan. 1996. </a:t>
            </a:r>
            <a:r>
              <a:rPr lang="en-US" sz="3200" b="0" i="1" dirty="0">
                <a:solidFill>
                  <a:schemeClr val="tx2"/>
                </a:solidFill>
              </a:rPr>
              <a:t>Problems of Democratic Transition and Consolidation: Southern Europe, South America, and Post-Communist Europe</a:t>
            </a:r>
            <a:r>
              <a:rPr lang="en-US" sz="3200" b="0" dirty="0">
                <a:solidFill>
                  <a:schemeClr val="tx2"/>
                </a:solidFill>
              </a:rPr>
              <a:t>. Baltimore: John Hopkins University Press.</a:t>
            </a:r>
          </a:p>
        </p:txBody>
      </p:sp>
      <p:sp>
        <p:nvSpPr>
          <p:cNvPr id="29" name="Rectangle 28">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D9CB90A-41A2-FEAB-A13B-AACF741C9383}"/>
              </a:ext>
            </a:extLst>
          </p:cNvPr>
          <p:cNvPicPr>
            <a:picLocks noChangeAspect="1"/>
          </p:cNvPicPr>
          <p:nvPr/>
        </p:nvPicPr>
        <p:blipFill>
          <a:blip r:embed="rId4"/>
          <a:stretch>
            <a:fillRect/>
          </a:stretch>
        </p:blipFill>
        <p:spPr>
          <a:xfrm>
            <a:off x="838200" y="2987731"/>
            <a:ext cx="10515600" cy="2996947"/>
          </a:xfrm>
          <a:prstGeom prst="rect">
            <a:avLst/>
          </a:prstGeom>
        </p:spPr>
      </p:pic>
    </p:spTree>
    <p:extLst>
      <p:ext uri="{BB962C8B-B14F-4D97-AF65-F5344CB8AC3E}">
        <p14:creationId xmlns:p14="http://schemas.microsoft.com/office/powerpoint/2010/main" val="154673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38CC27-E8D4-79CB-95C7-45B2A2910F74}"/>
              </a:ext>
            </a:extLst>
          </p:cNvPr>
          <p:cNvPicPr>
            <a:picLocks noChangeAspect="1"/>
          </p:cNvPicPr>
          <p:nvPr/>
        </p:nvPicPr>
        <p:blipFill>
          <a:blip r:embed="rId2"/>
          <a:stretch>
            <a:fillRect/>
          </a:stretch>
        </p:blipFill>
        <p:spPr>
          <a:xfrm>
            <a:off x="280987" y="757237"/>
            <a:ext cx="11630025" cy="5343525"/>
          </a:xfrm>
          <a:prstGeom prst="rect">
            <a:avLst/>
          </a:prstGeom>
        </p:spPr>
      </p:pic>
      <p:sp>
        <p:nvSpPr>
          <p:cNvPr id="6" name="Arrow: Left 5">
            <a:extLst>
              <a:ext uri="{FF2B5EF4-FFF2-40B4-BE49-F238E27FC236}">
                <a16:creationId xmlns:a16="http://schemas.microsoft.com/office/drawing/2014/main" id="{1DC22338-B258-D0FB-AE33-0B179D9D5942}"/>
              </a:ext>
            </a:extLst>
          </p:cNvPr>
          <p:cNvSpPr/>
          <p:nvPr/>
        </p:nvSpPr>
        <p:spPr>
          <a:xfrm>
            <a:off x="4063365" y="4380865"/>
            <a:ext cx="1960880" cy="599440"/>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BF8A73B3-1879-F3D5-5014-B5C9D91F1D6C}"/>
              </a:ext>
            </a:extLst>
          </p:cNvPr>
          <p:cNvPicPr>
            <a:picLocks noChangeAspect="1"/>
          </p:cNvPicPr>
          <p:nvPr/>
        </p:nvPicPr>
        <p:blipFill>
          <a:blip r:embed="rId3"/>
          <a:stretch>
            <a:fillRect/>
          </a:stretch>
        </p:blipFill>
        <p:spPr>
          <a:xfrm>
            <a:off x="0" y="397757"/>
            <a:ext cx="12192000" cy="6062485"/>
          </a:xfrm>
          <a:prstGeom prst="rect">
            <a:avLst/>
          </a:prstGeom>
        </p:spPr>
      </p:pic>
      <p:sp>
        <p:nvSpPr>
          <p:cNvPr id="9" name="Arrow: Right 8">
            <a:extLst>
              <a:ext uri="{FF2B5EF4-FFF2-40B4-BE49-F238E27FC236}">
                <a16:creationId xmlns:a16="http://schemas.microsoft.com/office/drawing/2014/main" id="{ECDEB365-DFA5-D69A-9AFE-E7A2D62AA81E}"/>
              </a:ext>
            </a:extLst>
          </p:cNvPr>
          <p:cNvSpPr/>
          <p:nvPr/>
        </p:nvSpPr>
        <p:spPr>
          <a:xfrm>
            <a:off x="7343775" y="3981450"/>
            <a:ext cx="1752600" cy="17145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2BBE9EA0-54B2-840F-4439-E98DF1092EF5}"/>
              </a:ext>
            </a:extLst>
          </p:cNvPr>
          <p:cNvPicPr>
            <a:picLocks noChangeAspect="1"/>
          </p:cNvPicPr>
          <p:nvPr/>
        </p:nvPicPr>
        <p:blipFill>
          <a:blip r:embed="rId4"/>
          <a:stretch>
            <a:fillRect/>
          </a:stretch>
        </p:blipFill>
        <p:spPr>
          <a:xfrm>
            <a:off x="1285875" y="938212"/>
            <a:ext cx="9620250" cy="4981575"/>
          </a:xfrm>
          <a:prstGeom prst="rect">
            <a:avLst/>
          </a:prstGeom>
          <a:ln>
            <a:noFill/>
          </a:ln>
          <a:effectLst>
            <a:outerShdw blurRad="292100" dist="139700" dir="2700000" algn="tl" rotWithShape="0">
              <a:srgbClr val="333333">
                <a:alpha val="65000"/>
              </a:srgbClr>
            </a:outerShdw>
          </a:effectLst>
        </p:spPr>
      </p:pic>
      <p:pic>
        <p:nvPicPr>
          <p:cNvPr id="13" name="Picture 12">
            <a:hlinkClick r:id="rId5"/>
            <a:extLst>
              <a:ext uri="{FF2B5EF4-FFF2-40B4-BE49-F238E27FC236}">
                <a16:creationId xmlns:a16="http://schemas.microsoft.com/office/drawing/2014/main" id="{67A4DE6D-F367-BA43-3896-7925FDCD46EB}"/>
              </a:ext>
            </a:extLst>
          </p:cNvPr>
          <p:cNvPicPr>
            <a:picLocks noChangeAspect="1"/>
          </p:cNvPicPr>
          <p:nvPr/>
        </p:nvPicPr>
        <p:blipFill>
          <a:blip r:embed="rId6"/>
          <a:stretch>
            <a:fillRect/>
          </a:stretch>
        </p:blipFill>
        <p:spPr>
          <a:xfrm>
            <a:off x="314325" y="633412"/>
            <a:ext cx="11563350" cy="5591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53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8DBEE602-02D2-420A-AFC1-438A1699A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DA4FD4C-0684-F78B-578F-DDF352D5EFCE}"/>
              </a:ext>
            </a:extLst>
          </p:cNvPr>
          <p:cNvSpPr>
            <a:spLocks noGrp="1"/>
          </p:cNvSpPr>
          <p:nvPr>
            <p:ph type="title"/>
          </p:nvPr>
        </p:nvSpPr>
        <p:spPr>
          <a:xfrm>
            <a:off x="111760" y="1392402"/>
            <a:ext cx="4688840" cy="3108477"/>
          </a:xfrm>
        </p:spPr>
        <p:txBody>
          <a:bodyPr vert="horz" lIns="91440" tIns="45720" rIns="91440" bIns="45720" rtlCol="0" anchor="b">
            <a:normAutofit fontScale="90000"/>
          </a:bodyPr>
          <a:lstStyle/>
          <a:p>
            <a:pPr>
              <a:lnSpc>
                <a:spcPct val="90000"/>
              </a:lnSpc>
            </a:pPr>
            <a:r>
              <a:rPr lang="en-US" sz="2800" dirty="0">
                <a:solidFill>
                  <a:schemeClr val="tx2"/>
                </a:solidFill>
              </a:rPr>
              <a:t>McCoy, Jennifer, and Murat </a:t>
            </a:r>
            <a:r>
              <a:rPr lang="en-US" sz="2800" dirty="0" err="1">
                <a:solidFill>
                  <a:schemeClr val="tx2"/>
                </a:solidFill>
              </a:rPr>
              <a:t>Somer</a:t>
            </a:r>
            <a:r>
              <a:rPr lang="en-US" sz="2800" dirty="0">
                <a:solidFill>
                  <a:schemeClr val="tx2"/>
                </a:solidFill>
              </a:rPr>
              <a:t>, eds.  2019. “Polarizing and the Global Crisis of Democracy,” special issue of </a:t>
            </a:r>
            <a:r>
              <a:rPr lang="en-US" sz="2800" i="1" dirty="0">
                <a:solidFill>
                  <a:schemeClr val="tx2"/>
                </a:solidFill>
              </a:rPr>
              <a:t>The Annals of the American Academy of Political and Social Science </a:t>
            </a:r>
            <a:r>
              <a:rPr lang="en-US" sz="2800" dirty="0">
                <a:solidFill>
                  <a:schemeClr val="tx2"/>
                </a:solidFill>
              </a:rPr>
              <a:t>681, no.1 (January): 8-271. [14 articles]</a:t>
            </a:r>
          </a:p>
        </p:txBody>
      </p:sp>
      <p:pic>
        <p:nvPicPr>
          <p:cNvPr id="5" name="Picture 4">
            <a:extLst>
              <a:ext uri="{FF2B5EF4-FFF2-40B4-BE49-F238E27FC236}">
                <a16:creationId xmlns:a16="http://schemas.microsoft.com/office/drawing/2014/main" id="{721D3D7F-2400-001A-F248-5FA29F673803}"/>
              </a:ext>
            </a:extLst>
          </p:cNvPr>
          <p:cNvPicPr>
            <a:picLocks noChangeAspect="1"/>
          </p:cNvPicPr>
          <p:nvPr/>
        </p:nvPicPr>
        <p:blipFill>
          <a:blip r:embed="rId3"/>
          <a:stretch>
            <a:fillRect/>
          </a:stretch>
        </p:blipFill>
        <p:spPr>
          <a:xfrm>
            <a:off x="4800600" y="489489"/>
            <a:ext cx="7157720" cy="4652518"/>
          </a:xfrm>
          <a:prstGeom prst="rect">
            <a:avLst/>
          </a:prstGeom>
        </p:spPr>
      </p:pic>
      <p:sp>
        <p:nvSpPr>
          <p:cNvPr id="18" name="Rectangle 17">
            <a:extLst>
              <a:ext uri="{FF2B5EF4-FFF2-40B4-BE49-F238E27FC236}">
                <a16:creationId xmlns:a16="http://schemas.microsoft.com/office/drawing/2014/main" id="{B3FAB79E-1E1B-4287-B4EA-26E497404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0812"/>
            <a:ext cx="12192000" cy="1127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A22256D1-A993-4D2E-943C-2E87F8B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0" y="5730813"/>
            <a:ext cx="12191999" cy="11271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A25F1B93-6AF1-9839-117A-446A978B7C57}"/>
              </a:ext>
            </a:extLst>
          </p:cNvPr>
          <p:cNvSpPr/>
          <p:nvPr/>
        </p:nvSpPr>
        <p:spPr>
          <a:xfrm>
            <a:off x="6431280" y="4663440"/>
            <a:ext cx="670560" cy="1392401"/>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957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489A5-9E97-03BD-7976-7B124FEACEC4}"/>
              </a:ext>
            </a:extLst>
          </p:cNvPr>
          <p:cNvPicPr>
            <a:picLocks noChangeAspect="1"/>
          </p:cNvPicPr>
          <p:nvPr/>
        </p:nvPicPr>
        <p:blipFill>
          <a:blip r:embed="rId2"/>
          <a:stretch>
            <a:fillRect/>
          </a:stretch>
        </p:blipFill>
        <p:spPr>
          <a:xfrm>
            <a:off x="0" y="378770"/>
            <a:ext cx="12192000" cy="6100459"/>
          </a:xfrm>
          <a:prstGeom prst="rect">
            <a:avLst/>
          </a:prstGeom>
        </p:spPr>
      </p:pic>
      <p:sp>
        <p:nvSpPr>
          <p:cNvPr id="6" name="Rectangle: Rounded Corners 5">
            <a:extLst>
              <a:ext uri="{FF2B5EF4-FFF2-40B4-BE49-F238E27FC236}">
                <a16:creationId xmlns:a16="http://schemas.microsoft.com/office/drawing/2014/main" id="{32D4777C-3943-8DAC-F858-F25D052948DE}"/>
              </a:ext>
            </a:extLst>
          </p:cNvPr>
          <p:cNvSpPr/>
          <p:nvPr/>
        </p:nvSpPr>
        <p:spPr>
          <a:xfrm>
            <a:off x="2123440" y="3552824"/>
            <a:ext cx="4988560" cy="485775"/>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86322C29-D24D-F1DF-C29E-65537E07F53A}"/>
              </a:ext>
            </a:extLst>
          </p:cNvPr>
          <p:cNvPicPr>
            <a:picLocks noChangeAspect="1"/>
          </p:cNvPicPr>
          <p:nvPr/>
        </p:nvPicPr>
        <p:blipFill>
          <a:blip r:embed="rId3"/>
          <a:stretch>
            <a:fillRect/>
          </a:stretch>
        </p:blipFill>
        <p:spPr>
          <a:xfrm>
            <a:off x="0" y="1326369"/>
            <a:ext cx="12192000" cy="4205262"/>
          </a:xfrm>
          <a:prstGeom prst="rect">
            <a:avLst/>
          </a:prstGeom>
          <a:ln>
            <a:noFill/>
          </a:ln>
          <a:effectLst>
            <a:outerShdw blurRad="292100" dist="139700" dir="2700000" algn="tl" rotWithShape="0">
              <a:srgbClr val="333333">
                <a:alpha val="65000"/>
              </a:srgbClr>
            </a:outerShdw>
          </a:effectLst>
        </p:spPr>
      </p:pic>
      <p:sp>
        <p:nvSpPr>
          <p:cNvPr id="9" name="Arrow: Left 8">
            <a:extLst>
              <a:ext uri="{FF2B5EF4-FFF2-40B4-BE49-F238E27FC236}">
                <a16:creationId xmlns:a16="http://schemas.microsoft.com/office/drawing/2014/main" id="{DE52C3E0-0B3B-EE93-DFEC-02FC2E5A9AF3}"/>
              </a:ext>
            </a:extLst>
          </p:cNvPr>
          <p:cNvSpPr/>
          <p:nvPr/>
        </p:nvSpPr>
        <p:spPr>
          <a:xfrm>
            <a:off x="10782300" y="2781300"/>
            <a:ext cx="885825" cy="419100"/>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0E25E3CD-41A8-AD35-0D91-01F7919A1547}"/>
              </a:ext>
            </a:extLst>
          </p:cNvPr>
          <p:cNvPicPr>
            <a:picLocks noChangeAspect="1"/>
          </p:cNvPicPr>
          <p:nvPr/>
        </p:nvPicPr>
        <p:blipFill>
          <a:blip r:embed="rId4"/>
          <a:stretch>
            <a:fillRect/>
          </a:stretch>
        </p:blipFill>
        <p:spPr>
          <a:xfrm>
            <a:off x="0" y="654996"/>
            <a:ext cx="12192000" cy="5548007"/>
          </a:xfrm>
          <a:prstGeom prst="rect">
            <a:avLst/>
          </a:prstGeom>
        </p:spPr>
      </p:pic>
      <p:sp>
        <p:nvSpPr>
          <p:cNvPr id="12" name="Arrow: Left 11">
            <a:extLst>
              <a:ext uri="{FF2B5EF4-FFF2-40B4-BE49-F238E27FC236}">
                <a16:creationId xmlns:a16="http://schemas.microsoft.com/office/drawing/2014/main" id="{0CE41077-893D-C357-9D7A-2D5C304A7A67}"/>
              </a:ext>
            </a:extLst>
          </p:cNvPr>
          <p:cNvSpPr/>
          <p:nvPr/>
        </p:nvSpPr>
        <p:spPr>
          <a:xfrm>
            <a:off x="9705975" y="4114800"/>
            <a:ext cx="971550" cy="352425"/>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n-CA" dirty="0"/>
          </a:p>
        </p:txBody>
      </p:sp>
      <p:sp>
        <p:nvSpPr>
          <p:cNvPr id="13" name="Arrow: Up 12">
            <a:extLst>
              <a:ext uri="{FF2B5EF4-FFF2-40B4-BE49-F238E27FC236}">
                <a16:creationId xmlns:a16="http://schemas.microsoft.com/office/drawing/2014/main" id="{649E62B5-84D5-FD05-BFA7-7A81BB7745B7}"/>
              </a:ext>
            </a:extLst>
          </p:cNvPr>
          <p:cNvSpPr/>
          <p:nvPr/>
        </p:nvSpPr>
        <p:spPr>
          <a:xfrm>
            <a:off x="7038975" y="5419725"/>
            <a:ext cx="581025" cy="783278"/>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n-CA" dirty="0"/>
          </a:p>
        </p:txBody>
      </p:sp>
      <p:pic>
        <p:nvPicPr>
          <p:cNvPr id="15" name="Picture 14">
            <a:extLst>
              <a:ext uri="{FF2B5EF4-FFF2-40B4-BE49-F238E27FC236}">
                <a16:creationId xmlns:a16="http://schemas.microsoft.com/office/drawing/2014/main" id="{F54A1AF3-2164-DE61-BB1F-0BF1FA047E8D}"/>
              </a:ext>
            </a:extLst>
          </p:cNvPr>
          <p:cNvPicPr>
            <a:picLocks noChangeAspect="1"/>
          </p:cNvPicPr>
          <p:nvPr/>
        </p:nvPicPr>
        <p:blipFill>
          <a:blip r:embed="rId5"/>
          <a:stretch>
            <a:fillRect/>
          </a:stretch>
        </p:blipFill>
        <p:spPr>
          <a:xfrm>
            <a:off x="1209713" y="134823"/>
            <a:ext cx="9772574" cy="6588351"/>
          </a:xfrm>
          <a:prstGeom prst="rect">
            <a:avLst/>
          </a:prstGeom>
          <a:ln>
            <a:noFill/>
          </a:ln>
          <a:effectLst>
            <a:outerShdw blurRad="292100" dist="139700" dir="2700000" algn="tl" rotWithShape="0">
              <a:srgbClr val="333333">
                <a:alpha val="65000"/>
              </a:srgbClr>
            </a:outerShdw>
          </a:effectLst>
        </p:spPr>
      </p:pic>
      <p:sp>
        <p:nvSpPr>
          <p:cNvPr id="16" name="Rectangle: Rounded Corners 15">
            <a:extLst>
              <a:ext uri="{FF2B5EF4-FFF2-40B4-BE49-F238E27FC236}">
                <a16:creationId xmlns:a16="http://schemas.microsoft.com/office/drawing/2014/main" id="{9C70FAC8-98DD-E175-2F31-0DB7D7974597}"/>
              </a:ext>
            </a:extLst>
          </p:cNvPr>
          <p:cNvSpPr/>
          <p:nvPr/>
        </p:nvSpPr>
        <p:spPr>
          <a:xfrm>
            <a:off x="5915025" y="5734050"/>
            <a:ext cx="4162425" cy="857250"/>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a:extLst>
              <a:ext uri="{FF2B5EF4-FFF2-40B4-BE49-F238E27FC236}">
                <a16:creationId xmlns:a16="http://schemas.microsoft.com/office/drawing/2014/main" id="{20B020EF-10FE-AD92-D661-42B2372C134A}"/>
              </a:ext>
            </a:extLst>
          </p:cNvPr>
          <p:cNvPicPr>
            <a:picLocks noChangeAspect="1"/>
          </p:cNvPicPr>
          <p:nvPr/>
        </p:nvPicPr>
        <p:blipFill>
          <a:blip r:embed="rId6"/>
          <a:stretch>
            <a:fillRect/>
          </a:stretch>
        </p:blipFill>
        <p:spPr>
          <a:xfrm>
            <a:off x="0" y="228011"/>
            <a:ext cx="12192000" cy="6401977"/>
          </a:xfrm>
          <a:prstGeom prst="rect">
            <a:avLst/>
          </a:prstGeom>
        </p:spPr>
      </p:pic>
      <p:sp>
        <p:nvSpPr>
          <p:cNvPr id="19" name="Rectangle 18">
            <a:extLst>
              <a:ext uri="{FF2B5EF4-FFF2-40B4-BE49-F238E27FC236}">
                <a16:creationId xmlns:a16="http://schemas.microsoft.com/office/drawing/2014/main" id="{20667034-DDAE-59D0-F4CA-EF0794704132}"/>
              </a:ext>
            </a:extLst>
          </p:cNvPr>
          <p:cNvSpPr/>
          <p:nvPr/>
        </p:nvSpPr>
        <p:spPr>
          <a:xfrm>
            <a:off x="5200650" y="2961160"/>
            <a:ext cx="3409950" cy="1209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Access all 14 articles below</a:t>
            </a:r>
            <a:endParaRPr lang="en-CA" dirty="0"/>
          </a:p>
        </p:txBody>
      </p:sp>
    </p:spTree>
    <p:extLst>
      <p:ext uri="{BB962C8B-B14F-4D97-AF65-F5344CB8AC3E}">
        <p14:creationId xmlns:p14="http://schemas.microsoft.com/office/powerpoint/2010/main" val="15943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D1111-2624-AAE4-C65C-A20BAA5791B8}"/>
              </a:ext>
            </a:extLst>
          </p:cNvPr>
          <p:cNvSpPr>
            <a:spLocks noGrp="1"/>
          </p:cNvSpPr>
          <p:nvPr>
            <p:ph type="title"/>
          </p:nvPr>
        </p:nvSpPr>
        <p:spPr/>
        <p:txBody>
          <a:bodyPr>
            <a:normAutofit/>
          </a:bodyPr>
          <a:lstStyle/>
          <a:p>
            <a:r>
              <a:rPr lang="en-US" sz="7200" dirty="0"/>
              <a:t>Types of sources </a:t>
            </a:r>
            <a:endParaRPr lang="en-CA" sz="7200" dirty="0"/>
          </a:p>
        </p:txBody>
      </p:sp>
    </p:spTree>
    <p:extLst>
      <p:ext uri="{BB962C8B-B14F-4D97-AF65-F5344CB8AC3E}">
        <p14:creationId xmlns:p14="http://schemas.microsoft.com/office/powerpoint/2010/main" val="348373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6" name="Title 5">
            <a:extLst>
              <a:ext uri="{FF2B5EF4-FFF2-40B4-BE49-F238E27FC236}">
                <a16:creationId xmlns:a16="http://schemas.microsoft.com/office/drawing/2014/main" id="{89237090-C592-37FF-A7CD-A23DCD806F61}"/>
              </a:ext>
            </a:extLst>
          </p:cNvPr>
          <p:cNvSpPr>
            <a:spLocks noGrp="1"/>
          </p:cNvSpPr>
          <p:nvPr>
            <p:ph type="title"/>
          </p:nvPr>
        </p:nvSpPr>
        <p:spPr>
          <a:xfrm>
            <a:off x="838201" y="559814"/>
            <a:ext cx="10348146" cy="912526"/>
          </a:xfrm>
        </p:spPr>
        <p:txBody>
          <a:bodyPr anchor="t">
            <a:noAutofit/>
          </a:bodyPr>
          <a:lstStyle/>
          <a:p>
            <a:r>
              <a:rPr lang="en-US" sz="3600" dirty="0">
                <a:solidFill>
                  <a:schemeClr val="tx2"/>
                </a:solidFill>
                <a:latin typeface="+mn-lt"/>
              </a:rPr>
              <a:t>Primary sources &amp; supplementary sources</a:t>
            </a:r>
            <a:endParaRPr lang="en-CA" sz="3600" dirty="0">
              <a:solidFill>
                <a:schemeClr val="tx2"/>
              </a:solidFill>
              <a:latin typeface="+mn-lt"/>
            </a:endParaRPr>
          </a:p>
        </p:txBody>
      </p:sp>
      <p:pic>
        <p:nvPicPr>
          <p:cNvPr id="18" name="Picture 17">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7" name="Content Placeholder 6">
            <a:extLst>
              <a:ext uri="{FF2B5EF4-FFF2-40B4-BE49-F238E27FC236}">
                <a16:creationId xmlns:a16="http://schemas.microsoft.com/office/drawing/2014/main" id="{A639EDC6-EDFE-5F50-BFAA-EB986CCAB257}"/>
              </a:ext>
            </a:extLst>
          </p:cNvPr>
          <p:cNvSpPr>
            <a:spLocks noGrp="1"/>
          </p:cNvSpPr>
          <p:nvPr>
            <p:ph idx="1"/>
          </p:nvPr>
        </p:nvSpPr>
        <p:spPr>
          <a:xfrm>
            <a:off x="4007656" y="2914826"/>
            <a:ext cx="7178691" cy="3709990"/>
          </a:xfrm>
        </p:spPr>
        <p:txBody>
          <a:bodyPr anchor="ctr">
            <a:normAutofit fontScale="92500" lnSpcReduction="10000"/>
          </a:bodyPr>
          <a:lstStyle/>
          <a:p>
            <a:r>
              <a:rPr lang="en-US" sz="1800" dirty="0">
                <a:solidFill>
                  <a:schemeClr val="tx2"/>
                </a:solidFill>
              </a:rPr>
              <a:t>News articles and media </a:t>
            </a:r>
          </a:p>
          <a:p>
            <a:r>
              <a:rPr lang="en-US" sz="1800" dirty="0">
                <a:solidFill>
                  <a:schemeClr val="tx2"/>
                </a:solidFill>
              </a:rPr>
              <a:t>Government documents and information </a:t>
            </a:r>
          </a:p>
          <a:p>
            <a:r>
              <a:rPr lang="en-US" sz="1800" dirty="0">
                <a:solidFill>
                  <a:schemeClr val="tx2"/>
                </a:solidFill>
              </a:rPr>
              <a:t>International organization or NGO reports, and publications </a:t>
            </a:r>
          </a:p>
          <a:p>
            <a:r>
              <a:rPr lang="en-US" sz="1800" dirty="0">
                <a:solidFill>
                  <a:schemeClr val="tx2"/>
                </a:solidFill>
              </a:rPr>
              <a:t>data sources (e.g., Freedom House. V-DEM, World Bank)</a:t>
            </a:r>
          </a:p>
          <a:p>
            <a:r>
              <a:rPr lang="en-US" sz="1800" dirty="0">
                <a:solidFill>
                  <a:schemeClr val="tx2"/>
                </a:solidFill>
              </a:rPr>
              <a:t> Information gleaned from websites of government agencies or international organizations</a:t>
            </a:r>
          </a:p>
          <a:p>
            <a:r>
              <a:rPr lang="en-US" sz="1800" dirty="0">
                <a:solidFill>
                  <a:schemeClr val="tx2"/>
                </a:solidFill>
              </a:rPr>
              <a:t>Textbooks </a:t>
            </a:r>
          </a:p>
          <a:p>
            <a:endParaRPr lang="en-US" sz="1800" dirty="0">
              <a:solidFill>
                <a:schemeClr val="tx2"/>
              </a:solidFill>
            </a:endParaRPr>
          </a:p>
          <a:p>
            <a:pPr marL="0" indent="0">
              <a:buNone/>
            </a:pPr>
            <a:r>
              <a:rPr lang="en-US" sz="1800" dirty="0">
                <a:solidFill>
                  <a:schemeClr val="tx2"/>
                </a:solidFill>
              </a:rPr>
              <a:t>*</a:t>
            </a:r>
            <a:r>
              <a:rPr lang="en-US" sz="1800" b="1" dirty="0">
                <a:solidFill>
                  <a:schemeClr val="tx2"/>
                </a:solidFill>
              </a:rPr>
              <a:t>These sources are not peer reviewed, but represent reliable information </a:t>
            </a:r>
          </a:p>
          <a:p>
            <a:endParaRPr lang="en-CA" sz="1800" dirty="0">
              <a:solidFill>
                <a:schemeClr val="tx2"/>
              </a:solidFill>
            </a:endParaRPr>
          </a:p>
        </p:txBody>
      </p:sp>
      <p:sp>
        <p:nvSpPr>
          <p:cNvPr id="2" name="TextBox 1">
            <a:extLst>
              <a:ext uri="{FF2B5EF4-FFF2-40B4-BE49-F238E27FC236}">
                <a16:creationId xmlns:a16="http://schemas.microsoft.com/office/drawing/2014/main" id="{39AAF78A-0C56-0732-8599-0BA497C2EF2F}"/>
              </a:ext>
            </a:extLst>
          </p:cNvPr>
          <p:cNvSpPr txBox="1"/>
          <p:nvPr/>
        </p:nvSpPr>
        <p:spPr>
          <a:xfrm>
            <a:off x="1278610" y="1650569"/>
            <a:ext cx="9275736" cy="929899"/>
          </a:xfrm>
          <a:prstGeom prst="rect">
            <a:avLst/>
          </a:prstGeom>
          <a:noFill/>
        </p:spPr>
        <p:txBody>
          <a:bodyPr wrap="square" rtlCol="0">
            <a:spAutoFit/>
          </a:bodyPr>
          <a:lstStyle/>
          <a:p>
            <a:r>
              <a:rPr lang="en-CA" sz="1800" b="0" i="0" dirty="0">
                <a:solidFill>
                  <a:srgbClr val="212529"/>
                </a:solidFill>
                <a:effectLst/>
                <a:latin typeface="+mn-lt"/>
              </a:rPr>
              <a:t>&gt; Primary sources provide first-hand testimony or direct evidence concerning a topic under investigation. They are created by witnesses or recorders who experienced the events or conditions being documented.</a:t>
            </a:r>
            <a:endParaRPr lang="en-CA" dirty="0"/>
          </a:p>
        </p:txBody>
      </p:sp>
    </p:spTree>
    <p:extLst>
      <p:ext uri="{BB962C8B-B14F-4D97-AF65-F5344CB8AC3E}">
        <p14:creationId xmlns:p14="http://schemas.microsoft.com/office/powerpoint/2010/main" val="246902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F63C5DA7-55F6-AE3C-E940-B1F25766B55A}"/>
              </a:ext>
            </a:extLst>
          </p:cNvPr>
          <p:cNvPicPr>
            <a:picLocks noChangeAspect="1"/>
          </p:cNvPicPr>
          <p:nvPr/>
        </p:nvPicPr>
        <p:blipFill>
          <a:blip r:embed="rId3"/>
          <a:stretch>
            <a:fillRect/>
          </a:stretch>
        </p:blipFill>
        <p:spPr>
          <a:xfrm>
            <a:off x="2657682" y="0"/>
            <a:ext cx="6876636" cy="6858000"/>
          </a:xfrm>
          <a:prstGeom prst="rect">
            <a:avLst/>
          </a:prstGeom>
        </p:spPr>
      </p:pic>
    </p:spTree>
    <p:extLst>
      <p:ext uri="{BB962C8B-B14F-4D97-AF65-F5344CB8AC3E}">
        <p14:creationId xmlns:p14="http://schemas.microsoft.com/office/powerpoint/2010/main" val="296397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3E3A7-786F-C088-F698-41D371AD5805}"/>
              </a:ext>
            </a:extLst>
          </p:cNvPr>
          <p:cNvPicPr>
            <a:picLocks noChangeAspect="1"/>
          </p:cNvPicPr>
          <p:nvPr/>
        </p:nvPicPr>
        <p:blipFill>
          <a:blip r:embed="rId2"/>
          <a:stretch>
            <a:fillRect/>
          </a:stretch>
        </p:blipFill>
        <p:spPr>
          <a:xfrm>
            <a:off x="0" y="843069"/>
            <a:ext cx="12192000" cy="5171861"/>
          </a:xfrm>
          <a:prstGeom prst="rect">
            <a:avLst/>
          </a:prstGeom>
        </p:spPr>
      </p:pic>
      <p:pic>
        <p:nvPicPr>
          <p:cNvPr id="7" name="Picture 6">
            <a:extLst>
              <a:ext uri="{FF2B5EF4-FFF2-40B4-BE49-F238E27FC236}">
                <a16:creationId xmlns:a16="http://schemas.microsoft.com/office/drawing/2014/main" id="{C9FBE53D-19D1-8AB6-E3D8-B8EBFD79B63C}"/>
              </a:ext>
            </a:extLst>
          </p:cNvPr>
          <p:cNvPicPr>
            <a:picLocks noChangeAspect="1"/>
          </p:cNvPicPr>
          <p:nvPr/>
        </p:nvPicPr>
        <p:blipFill>
          <a:blip r:embed="rId3"/>
          <a:stretch>
            <a:fillRect/>
          </a:stretch>
        </p:blipFill>
        <p:spPr>
          <a:xfrm>
            <a:off x="0" y="492155"/>
            <a:ext cx="12192000" cy="5873689"/>
          </a:xfrm>
          <a:prstGeom prst="rect">
            <a:avLst/>
          </a:prstGeom>
        </p:spPr>
      </p:pic>
      <p:sp>
        <p:nvSpPr>
          <p:cNvPr id="8" name="Arrow: Left 7">
            <a:extLst>
              <a:ext uri="{FF2B5EF4-FFF2-40B4-BE49-F238E27FC236}">
                <a16:creationId xmlns:a16="http://schemas.microsoft.com/office/drawing/2014/main" id="{D16C5C5A-ED36-8DAF-DABD-425B03B1A8FA}"/>
              </a:ext>
            </a:extLst>
          </p:cNvPr>
          <p:cNvSpPr/>
          <p:nvPr/>
        </p:nvSpPr>
        <p:spPr>
          <a:xfrm>
            <a:off x="3280095" y="1350628"/>
            <a:ext cx="1308683" cy="486561"/>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059BD80C-44D7-8653-D1A1-811C62D77074}"/>
              </a:ext>
            </a:extLst>
          </p:cNvPr>
          <p:cNvPicPr>
            <a:picLocks noChangeAspect="1"/>
          </p:cNvPicPr>
          <p:nvPr/>
        </p:nvPicPr>
        <p:blipFill>
          <a:blip r:embed="rId4"/>
          <a:stretch>
            <a:fillRect/>
          </a:stretch>
        </p:blipFill>
        <p:spPr>
          <a:xfrm>
            <a:off x="0" y="770689"/>
            <a:ext cx="12192000" cy="5316622"/>
          </a:xfrm>
          <a:prstGeom prst="rect">
            <a:avLst/>
          </a:prstGeom>
        </p:spPr>
      </p:pic>
      <p:sp>
        <p:nvSpPr>
          <p:cNvPr id="11" name="Arrow: Left 10">
            <a:extLst>
              <a:ext uri="{FF2B5EF4-FFF2-40B4-BE49-F238E27FC236}">
                <a16:creationId xmlns:a16="http://schemas.microsoft.com/office/drawing/2014/main" id="{A7CD3B49-A8BC-E975-8B19-F6ED38A75249}"/>
              </a:ext>
            </a:extLst>
          </p:cNvPr>
          <p:cNvSpPr/>
          <p:nvPr/>
        </p:nvSpPr>
        <p:spPr>
          <a:xfrm>
            <a:off x="3280095" y="4960839"/>
            <a:ext cx="2105637" cy="457200"/>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4DF004D6-1538-D0F2-77FD-A5046FB353A6}"/>
              </a:ext>
            </a:extLst>
          </p:cNvPr>
          <p:cNvPicPr>
            <a:picLocks noChangeAspect="1"/>
          </p:cNvPicPr>
          <p:nvPr/>
        </p:nvPicPr>
        <p:blipFill>
          <a:blip r:embed="rId5"/>
          <a:stretch>
            <a:fillRect/>
          </a:stretch>
        </p:blipFill>
        <p:spPr>
          <a:xfrm>
            <a:off x="662235" y="-1"/>
            <a:ext cx="10867530" cy="6858000"/>
          </a:xfrm>
          <a:prstGeom prst="rect">
            <a:avLst/>
          </a:prstGeom>
          <a:ln>
            <a:noFill/>
          </a:ln>
          <a:effectLst>
            <a:outerShdw blurRad="292100" dist="139700" dir="2700000" algn="tl" rotWithShape="0">
              <a:srgbClr val="333333">
                <a:alpha val="65000"/>
              </a:srgbClr>
            </a:outerShdw>
          </a:effectLst>
        </p:spPr>
      </p:pic>
      <p:sp>
        <p:nvSpPr>
          <p:cNvPr id="14" name="Arrow: Left 13">
            <a:extLst>
              <a:ext uri="{FF2B5EF4-FFF2-40B4-BE49-F238E27FC236}">
                <a16:creationId xmlns:a16="http://schemas.microsoft.com/office/drawing/2014/main" id="{23F1C20A-D482-3647-1392-BD5A3D2AFDF3}"/>
              </a:ext>
            </a:extLst>
          </p:cNvPr>
          <p:cNvSpPr/>
          <p:nvPr/>
        </p:nvSpPr>
        <p:spPr>
          <a:xfrm>
            <a:off x="1963024" y="2726422"/>
            <a:ext cx="704675" cy="2097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Left 14">
            <a:extLst>
              <a:ext uri="{FF2B5EF4-FFF2-40B4-BE49-F238E27FC236}">
                <a16:creationId xmlns:a16="http://schemas.microsoft.com/office/drawing/2014/main" id="{E0952CDA-6191-F372-A566-BD2D438B0C27}"/>
              </a:ext>
            </a:extLst>
          </p:cNvPr>
          <p:cNvSpPr/>
          <p:nvPr/>
        </p:nvSpPr>
        <p:spPr>
          <a:xfrm>
            <a:off x="1963023" y="3921854"/>
            <a:ext cx="704675" cy="2097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27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FE524A87-5702-6A2A-C3CD-FAF3C381DBBC}"/>
              </a:ext>
            </a:extLst>
          </p:cNvPr>
          <p:cNvPicPr>
            <a:picLocks noChangeAspect="1"/>
          </p:cNvPicPr>
          <p:nvPr/>
        </p:nvPicPr>
        <p:blipFill>
          <a:blip r:embed="rId3"/>
          <a:stretch>
            <a:fillRect/>
          </a:stretch>
        </p:blipFill>
        <p:spPr>
          <a:xfrm>
            <a:off x="719137" y="100012"/>
            <a:ext cx="10753725" cy="6657975"/>
          </a:xfrm>
          <a:prstGeom prst="rect">
            <a:avLst/>
          </a:prstGeom>
        </p:spPr>
      </p:pic>
      <p:sp>
        <p:nvSpPr>
          <p:cNvPr id="6" name="Arrow: Left 5">
            <a:extLst>
              <a:ext uri="{FF2B5EF4-FFF2-40B4-BE49-F238E27FC236}">
                <a16:creationId xmlns:a16="http://schemas.microsoft.com/office/drawing/2014/main" id="{2C3B4B01-1D5F-13E4-37CA-B3D3A62E351E}"/>
              </a:ext>
            </a:extLst>
          </p:cNvPr>
          <p:cNvSpPr/>
          <p:nvPr/>
        </p:nvSpPr>
        <p:spPr>
          <a:xfrm>
            <a:off x="10474036" y="3429000"/>
            <a:ext cx="692728" cy="551873"/>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74EBD5AF-DCFD-D531-AA4E-BFA3371D3A8B}"/>
              </a:ext>
            </a:extLst>
          </p:cNvPr>
          <p:cNvPicPr>
            <a:picLocks noChangeAspect="1"/>
          </p:cNvPicPr>
          <p:nvPr/>
        </p:nvPicPr>
        <p:blipFill>
          <a:blip r:embed="rId4"/>
          <a:stretch>
            <a:fillRect/>
          </a:stretch>
        </p:blipFill>
        <p:spPr>
          <a:xfrm>
            <a:off x="3419803" y="0"/>
            <a:ext cx="5352393" cy="68580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7B55ABEE-2C1F-26AA-558D-28DAC0A2F0F2}"/>
              </a:ext>
            </a:extLst>
          </p:cNvPr>
          <p:cNvSpPr/>
          <p:nvPr/>
        </p:nvSpPr>
        <p:spPr>
          <a:xfrm>
            <a:off x="6576969" y="310392"/>
            <a:ext cx="1887523" cy="1434517"/>
          </a:xfrm>
          <a:prstGeom prst="rect">
            <a:avLst/>
          </a:prstGeom>
          <a:solidFill>
            <a:srgbClr val="00206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You’ll find publications from  various international organizations </a:t>
            </a:r>
            <a:endParaRPr lang="en-CA" dirty="0"/>
          </a:p>
        </p:txBody>
      </p:sp>
    </p:spTree>
    <p:extLst>
      <p:ext uri="{BB962C8B-B14F-4D97-AF65-F5344CB8AC3E}">
        <p14:creationId xmlns:p14="http://schemas.microsoft.com/office/powerpoint/2010/main" val="105643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23617-B78E-9552-971F-3B64B7E4F1AD}"/>
              </a:ext>
            </a:extLst>
          </p:cNvPr>
          <p:cNvPicPr>
            <a:picLocks noChangeAspect="1"/>
          </p:cNvPicPr>
          <p:nvPr/>
        </p:nvPicPr>
        <p:blipFill>
          <a:blip r:embed="rId2"/>
          <a:stretch>
            <a:fillRect/>
          </a:stretch>
        </p:blipFill>
        <p:spPr>
          <a:xfrm>
            <a:off x="956534" y="0"/>
            <a:ext cx="10278932" cy="6858000"/>
          </a:xfrm>
          <a:prstGeom prst="rect">
            <a:avLst/>
          </a:prstGeom>
        </p:spPr>
      </p:pic>
      <p:sp>
        <p:nvSpPr>
          <p:cNvPr id="2" name="Rectangle: Rounded Corners 1">
            <a:extLst>
              <a:ext uri="{FF2B5EF4-FFF2-40B4-BE49-F238E27FC236}">
                <a16:creationId xmlns:a16="http://schemas.microsoft.com/office/drawing/2014/main" id="{B4C94B4B-B1F6-68D2-B40F-B1E5BEE0802D}"/>
              </a:ext>
            </a:extLst>
          </p:cNvPr>
          <p:cNvSpPr/>
          <p:nvPr/>
        </p:nvSpPr>
        <p:spPr>
          <a:xfrm>
            <a:off x="1085850" y="1676400"/>
            <a:ext cx="5124450" cy="32385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allout: Left Arrow 2">
            <a:extLst>
              <a:ext uri="{FF2B5EF4-FFF2-40B4-BE49-F238E27FC236}">
                <a16:creationId xmlns:a16="http://schemas.microsoft.com/office/drawing/2014/main" id="{71DE1655-4598-9A8D-84FB-CE005F2D9CD6}"/>
              </a:ext>
            </a:extLst>
          </p:cNvPr>
          <p:cNvSpPr/>
          <p:nvPr/>
        </p:nvSpPr>
        <p:spPr>
          <a:xfrm>
            <a:off x="9663113" y="1390650"/>
            <a:ext cx="2300288" cy="742950"/>
          </a:xfrm>
          <a:prstGeom prst="leftArrow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Combining with AND</a:t>
            </a:r>
            <a:endParaRPr lang="en-CA" dirty="0"/>
          </a:p>
        </p:txBody>
      </p:sp>
      <p:sp>
        <p:nvSpPr>
          <p:cNvPr id="4" name="Callout: Left Arrow 3">
            <a:extLst>
              <a:ext uri="{FF2B5EF4-FFF2-40B4-BE49-F238E27FC236}">
                <a16:creationId xmlns:a16="http://schemas.microsoft.com/office/drawing/2014/main" id="{3DBF5359-F429-8FB2-D877-41F697B121AE}"/>
              </a:ext>
            </a:extLst>
          </p:cNvPr>
          <p:cNvSpPr/>
          <p:nvPr/>
        </p:nvSpPr>
        <p:spPr>
          <a:xfrm>
            <a:off x="10108406" y="2228850"/>
            <a:ext cx="1995488" cy="514350"/>
          </a:xfrm>
          <a:prstGeom prst="leftArrow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a:t>
            </a:r>
            <a:endParaRPr lang="en-CA" dirty="0"/>
          </a:p>
        </p:txBody>
      </p:sp>
      <p:sp>
        <p:nvSpPr>
          <p:cNvPr id="6" name="Rectangle: Rounded Corners 5">
            <a:extLst>
              <a:ext uri="{FF2B5EF4-FFF2-40B4-BE49-F238E27FC236}">
                <a16:creationId xmlns:a16="http://schemas.microsoft.com/office/drawing/2014/main" id="{11098767-A40F-CBA0-0B09-AFB12F78AACD}"/>
              </a:ext>
            </a:extLst>
          </p:cNvPr>
          <p:cNvSpPr/>
          <p:nvPr/>
        </p:nvSpPr>
        <p:spPr>
          <a:xfrm>
            <a:off x="1085850" y="2314575"/>
            <a:ext cx="5124450" cy="32385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43F834F9-13A9-6552-B0C2-27FC47891EB9}"/>
              </a:ext>
            </a:extLst>
          </p:cNvPr>
          <p:cNvSpPr/>
          <p:nvPr/>
        </p:nvSpPr>
        <p:spPr>
          <a:xfrm>
            <a:off x="1085850" y="5019675"/>
            <a:ext cx="5124450" cy="32385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allout: Left Arrow 7">
            <a:extLst>
              <a:ext uri="{FF2B5EF4-FFF2-40B4-BE49-F238E27FC236}">
                <a16:creationId xmlns:a16="http://schemas.microsoft.com/office/drawing/2014/main" id="{57248FC1-05AB-6B20-10E1-B77B4ECC35A4}"/>
              </a:ext>
            </a:extLst>
          </p:cNvPr>
          <p:cNvSpPr/>
          <p:nvPr/>
        </p:nvSpPr>
        <p:spPr>
          <a:xfrm>
            <a:off x="10272713" y="4505325"/>
            <a:ext cx="1831182" cy="1295400"/>
          </a:xfrm>
          <a:prstGeom prst="leftArrow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Gov domain</a:t>
            </a:r>
            <a:endParaRPr lang="en-CA" dirty="0"/>
          </a:p>
        </p:txBody>
      </p:sp>
    </p:spTree>
    <p:extLst>
      <p:ext uri="{BB962C8B-B14F-4D97-AF65-F5344CB8AC3E}">
        <p14:creationId xmlns:p14="http://schemas.microsoft.com/office/powerpoint/2010/main" val="293787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a:xfrm>
            <a:off x="639667" y="573245"/>
            <a:ext cx="4633785" cy="579121"/>
          </a:xfrm>
        </p:spPr>
        <p:txBody>
          <a:bodyPr>
            <a:normAutofit fontScale="90000"/>
          </a:bodyPr>
          <a:lstStyle/>
          <a:p>
            <a:r>
              <a:rPr lang="en-US" dirty="0">
                <a:solidFill>
                  <a:schemeClr val="tx2"/>
                </a:solidFill>
              </a:rPr>
              <a:t>Who am I?</a:t>
            </a:r>
            <a:endParaRPr lang="en-CA" dirty="0">
              <a:solidFill>
                <a:schemeClr val="tx2"/>
              </a:solidFill>
            </a:endParaRPr>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314960" y="1524000"/>
            <a:ext cx="5232400" cy="4927600"/>
          </a:xfrm>
        </p:spPr>
        <p:txBody>
          <a:bodyPr>
            <a:normAutofit fontScale="92500" lnSpcReduction="20000"/>
          </a:bodyPr>
          <a:lstStyle/>
          <a:p>
            <a:pPr marL="0" indent="0">
              <a:lnSpc>
                <a:spcPct val="100000"/>
              </a:lnSpc>
              <a:buNone/>
            </a:pPr>
            <a:r>
              <a:rPr lang="en-US" altLang="en-US" sz="2100" dirty="0">
                <a:solidFill>
                  <a:schemeClr val="tx2"/>
                </a:solidFill>
              </a:rPr>
              <a:t>Michelle Lake, librarian for Political Science, the School of Community and Public Affairs, First Peoples Studies, and Government Publications</a:t>
            </a:r>
          </a:p>
          <a:p>
            <a:pPr marL="0" indent="0">
              <a:lnSpc>
                <a:spcPct val="100000"/>
              </a:lnSpc>
              <a:buNone/>
            </a:pPr>
            <a:endParaRPr lang="en-US" altLang="en-US" sz="2100" dirty="0">
              <a:solidFill>
                <a:schemeClr val="tx2"/>
              </a:solidFill>
              <a:hlinkClick r:id="" action="ppaction://noaction"/>
            </a:endParaRPr>
          </a:p>
          <a:p>
            <a:pPr marL="0" indent="0">
              <a:lnSpc>
                <a:spcPct val="100000"/>
              </a:lnSpc>
              <a:buNone/>
            </a:pPr>
            <a:r>
              <a:rPr lang="en-US" altLang="en-US" sz="2100" dirty="0">
                <a:solidFill>
                  <a:schemeClr val="tx2"/>
                </a:solidFill>
                <a:hlinkClick r:id="" action="ppaction://noaction"/>
              </a:rPr>
              <a:t>Michelle.Lake@Concordia.ca</a:t>
            </a:r>
            <a:r>
              <a:rPr lang="en-US" altLang="en-US" sz="2100" dirty="0">
                <a:solidFill>
                  <a:schemeClr val="tx2"/>
                </a:solidFill>
              </a:rPr>
              <a:t> / Make an appointment or ask a question</a:t>
            </a:r>
          </a:p>
          <a:p>
            <a:pPr marL="0" indent="0">
              <a:lnSpc>
                <a:spcPct val="100000"/>
              </a:lnSpc>
              <a:buNone/>
            </a:pPr>
            <a:endParaRPr lang="en-US" altLang="en-US" sz="2100" dirty="0">
              <a:solidFill>
                <a:schemeClr val="tx2"/>
              </a:solidFill>
            </a:endParaRPr>
          </a:p>
          <a:p>
            <a:pPr marL="0" indent="0">
              <a:lnSpc>
                <a:spcPct val="100000"/>
              </a:lnSpc>
              <a:buNone/>
            </a:pPr>
            <a:r>
              <a:rPr lang="en-US" altLang="en-US" sz="2100" dirty="0">
                <a:solidFill>
                  <a:schemeClr val="tx2"/>
                </a:solidFill>
              </a:rPr>
              <a:t>What do I do?</a:t>
            </a:r>
          </a:p>
          <a:p>
            <a:pPr lvl="1">
              <a:lnSpc>
                <a:spcPct val="100000"/>
              </a:lnSpc>
            </a:pPr>
            <a:r>
              <a:rPr lang="en-US" altLang="en-US" sz="2100" dirty="0">
                <a:solidFill>
                  <a:schemeClr val="tx2"/>
                </a:solidFill>
              </a:rPr>
              <a:t>Provide research support</a:t>
            </a:r>
          </a:p>
          <a:p>
            <a:pPr lvl="1">
              <a:lnSpc>
                <a:spcPct val="100000"/>
              </a:lnSpc>
            </a:pPr>
            <a:r>
              <a:rPr lang="en-US" altLang="en-US" sz="2100" dirty="0">
                <a:solidFill>
                  <a:schemeClr val="tx2"/>
                </a:solidFill>
              </a:rPr>
              <a:t>Help students with search strategies, and navigating library databases  </a:t>
            </a:r>
          </a:p>
          <a:p>
            <a:pPr lvl="1">
              <a:lnSpc>
                <a:spcPct val="100000"/>
              </a:lnSpc>
            </a:pPr>
            <a:r>
              <a:rPr lang="en-US" altLang="en-US" sz="2100" dirty="0">
                <a:solidFill>
                  <a:schemeClr val="tx2"/>
                </a:solidFill>
              </a:rPr>
              <a:t>Help students find and access materials they need</a:t>
            </a:r>
          </a:p>
          <a:p>
            <a:pPr lvl="1">
              <a:lnSpc>
                <a:spcPct val="100000"/>
              </a:lnSpc>
            </a:pPr>
            <a:r>
              <a:rPr lang="en-US" altLang="en-US" sz="2100" dirty="0">
                <a:solidFill>
                  <a:schemeClr val="tx2"/>
                </a:solidFill>
              </a:rPr>
              <a:t>Help with citation issues</a:t>
            </a:r>
          </a:p>
          <a:p>
            <a:pPr lvl="1">
              <a:lnSpc>
                <a:spcPct val="100000"/>
              </a:lnSpc>
            </a:pPr>
            <a:r>
              <a:rPr lang="en-US" altLang="en-US" sz="2100" dirty="0">
                <a:solidFill>
                  <a:schemeClr val="tx2"/>
                </a:solidFill>
              </a:rPr>
              <a:t>Choose the books we buy for the above subject areas</a:t>
            </a:r>
            <a:endParaRPr lang="en-CA" altLang="en-US" sz="2100" dirty="0">
              <a:solidFill>
                <a:schemeClr val="tx2"/>
              </a:solidFill>
            </a:endParaRPr>
          </a:p>
          <a:p>
            <a:pPr>
              <a:lnSpc>
                <a:spcPct val="100000"/>
              </a:lnSpc>
            </a:pPr>
            <a:endParaRPr lang="en-CA" sz="1000" dirty="0">
              <a:solidFill>
                <a:schemeClr val="tx2"/>
              </a:solidFill>
            </a:endParaRPr>
          </a:p>
        </p:txBody>
      </p:sp>
      <p:sp>
        <p:nvSpPr>
          <p:cNvPr id="20" name="Rectangle 19">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lasses on top of a book">
            <a:extLst>
              <a:ext uri="{FF2B5EF4-FFF2-40B4-BE49-F238E27FC236}">
                <a16:creationId xmlns:a16="http://schemas.microsoft.com/office/drawing/2014/main" id="{FD082FB4-3D83-1802-23F8-D93516A43ECA}"/>
              </a:ext>
            </a:extLst>
          </p:cNvPr>
          <p:cNvPicPr>
            <a:picLocks noChangeAspect="1"/>
          </p:cNvPicPr>
          <p:nvPr/>
        </p:nvPicPr>
        <p:blipFill rotWithShape="1">
          <a:blip r:embed="rId3"/>
          <a:srcRect l="4555" r="29197" b="3"/>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6094-BD4C-474B-B54B-C3E3C8258794}"/>
              </a:ext>
            </a:extLst>
          </p:cNvPr>
          <p:cNvSpPr>
            <a:spLocks noGrp="1"/>
          </p:cNvSpPr>
          <p:nvPr>
            <p:ph type="title"/>
          </p:nvPr>
        </p:nvSpPr>
        <p:spPr>
          <a:xfrm>
            <a:off x="838200" y="84388"/>
            <a:ext cx="10515600" cy="1027363"/>
          </a:xfrm>
        </p:spPr>
        <p:txBody>
          <a:bodyPr>
            <a:noAutofit/>
          </a:bodyPr>
          <a:lstStyle/>
          <a:p>
            <a:r>
              <a:rPr lang="en-US" sz="3200" dirty="0"/>
              <a:t>Evaluating IGO,NGO and government publications </a:t>
            </a:r>
            <a:endParaRPr lang="en-CA" sz="3200" dirty="0"/>
          </a:p>
        </p:txBody>
      </p:sp>
      <p:sp>
        <p:nvSpPr>
          <p:cNvPr id="3" name="Content Placeholder 2">
            <a:extLst>
              <a:ext uri="{FF2B5EF4-FFF2-40B4-BE49-F238E27FC236}">
                <a16:creationId xmlns:a16="http://schemas.microsoft.com/office/drawing/2014/main" id="{37A1AA00-3997-4B72-9920-3562BF7CBC35}"/>
              </a:ext>
            </a:extLst>
          </p:cNvPr>
          <p:cNvSpPr>
            <a:spLocks noGrp="1"/>
          </p:cNvSpPr>
          <p:nvPr>
            <p:ph idx="1"/>
          </p:nvPr>
        </p:nvSpPr>
        <p:spPr>
          <a:xfrm>
            <a:off x="838200" y="973259"/>
            <a:ext cx="10515600" cy="4351338"/>
          </a:xfrm>
        </p:spPr>
        <p:txBody>
          <a:bodyPr/>
          <a:lstStyle/>
          <a:p>
            <a:pPr>
              <a:buFont typeface="Wingdings" panose="05000000000000000000" pitchFamily="2" charset="2"/>
              <a:buChar char="ü"/>
            </a:pPr>
            <a:r>
              <a:rPr lang="en-US" dirty="0"/>
              <a:t>Who is the publisher? Is it a government or an organization?</a:t>
            </a:r>
          </a:p>
          <a:p>
            <a:pPr>
              <a:buFont typeface="Wingdings" panose="05000000000000000000" pitchFamily="2" charset="2"/>
              <a:buChar char="ü"/>
            </a:pPr>
            <a:r>
              <a:rPr lang="en-US" dirty="0"/>
              <a:t>What is the date of publication? Is it recent?</a:t>
            </a:r>
          </a:p>
          <a:p>
            <a:pPr>
              <a:buFont typeface="Wingdings" panose="05000000000000000000" pitchFamily="2" charset="2"/>
              <a:buChar char="ü"/>
            </a:pPr>
            <a:r>
              <a:rPr lang="en-US" dirty="0"/>
              <a:t>What is the source of the statistical information or data?</a:t>
            </a:r>
          </a:p>
          <a:p>
            <a:pPr>
              <a:buFont typeface="Wingdings" panose="05000000000000000000" pitchFamily="2" charset="2"/>
              <a:buChar char="ü"/>
            </a:pPr>
            <a:r>
              <a:rPr lang="en-US" dirty="0"/>
              <a:t>Are there any official government crests or logos on the publication?</a:t>
            </a:r>
          </a:p>
          <a:p>
            <a:pPr>
              <a:buFont typeface="Wingdings" panose="05000000000000000000" pitchFamily="2" charset="2"/>
              <a:buChar char="ü"/>
            </a:pPr>
            <a:r>
              <a:rPr lang="en-US" dirty="0"/>
              <a:t>What kind of website is the publication coming from? Is it a recognizable institutional or organization’s domain?</a:t>
            </a:r>
            <a:endParaRPr lang="en-CA" dirty="0"/>
          </a:p>
        </p:txBody>
      </p:sp>
      <p:pic>
        <p:nvPicPr>
          <p:cNvPr id="4" name="Picture 3">
            <a:extLst>
              <a:ext uri="{FF2B5EF4-FFF2-40B4-BE49-F238E27FC236}">
                <a16:creationId xmlns:a16="http://schemas.microsoft.com/office/drawing/2014/main" id="{A37E1BC0-D181-4F80-826F-586676028F8C}"/>
              </a:ext>
            </a:extLst>
          </p:cNvPr>
          <p:cNvPicPr>
            <a:picLocks noChangeAspect="1"/>
          </p:cNvPicPr>
          <p:nvPr/>
        </p:nvPicPr>
        <p:blipFill>
          <a:blip r:embed="rId2"/>
          <a:stretch>
            <a:fillRect/>
          </a:stretch>
        </p:blipFill>
        <p:spPr>
          <a:xfrm>
            <a:off x="156008" y="5146051"/>
            <a:ext cx="3067050" cy="371475"/>
          </a:xfrm>
          <a:prstGeom prst="rect">
            <a:avLst/>
          </a:prstGeom>
        </p:spPr>
      </p:pic>
      <p:pic>
        <p:nvPicPr>
          <p:cNvPr id="5" name="Picture 4">
            <a:extLst>
              <a:ext uri="{FF2B5EF4-FFF2-40B4-BE49-F238E27FC236}">
                <a16:creationId xmlns:a16="http://schemas.microsoft.com/office/drawing/2014/main" id="{0F65AB03-8A08-425C-A261-FB4690AB0941}"/>
              </a:ext>
            </a:extLst>
          </p:cNvPr>
          <p:cNvPicPr>
            <a:picLocks noChangeAspect="1"/>
          </p:cNvPicPr>
          <p:nvPr/>
        </p:nvPicPr>
        <p:blipFill>
          <a:blip r:embed="rId3"/>
          <a:stretch>
            <a:fillRect/>
          </a:stretch>
        </p:blipFill>
        <p:spPr>
          <a:xfrm>
            <a:off x="98697" y="5694968"/>
            <a:ext cx="3105150" cy="323850"/>
          </a:xfrm>
          <a:prstGeom prst="rect">
            <a:avLst/>
          </a:prstGeom>
        </p:spPr>
      </p:pic>
      <p:pic>
        <p:nvPicPr>
          <p:cNvPr id="6" name="Picture 5">
            <a:extLst>
              <a:ext uri="{FF2B5EF4-FFF2-40B4-BE49-F238E27FC236}">
                <a16:creationId xmlns:a16="http://schemas.microsoft.com/office/drawing/2014/main" id="{44D2910A-6E68-4CEE-9CB3-1615B2CE15CD}"/>
              </a:ext>
            </a:extLst>
          </p:cNvPr>
          <p:cNvPicPr>
            <a:picLocks noChangeAspect="1"/>
          </p:cNvPicPr>
          <p:nvPr/>
        </p:nvPicPr>
        <p:blipFill>
          <a:blip r:embed="rId4"/>
          <a:stretch>
            <a:fillRect/>
          </a:stretch>
        </p:blipFill>
        <p:spPr>
          <a:xfrm>
            <a:off x="3728763" y="4963902"/>
            <a:ext cx="3402467" cy="1809710"/>
          </a:xfrm>
          <a:prstGeom prst="rect">
            <a:avLst/>
          </a:prstGeom>
        </p:spPr>
      </p:pic>
      <p:pic>
        <p:nvPicPr>
          <p:cNvPr id="7" name="Picture 6">
            <a:extLst>
              <a:ext uri="{FF2B5EF4-FFF2-40B4-BE49-F238E27FC236}">
                <a16:creationId xmlns:a16="http://schemas.microsoft.com/office/drawing/2014/main" id="{E727CFA1-A06A-48E0-8414-B573AF24200B}"/>
              </a:ext>
            </a:extLst>
          </p:cNvPr>
          <p:cNvPicPr>
            <a:picLocks noChangeAspect="1"/>
          </p:cNvPicPr>
          <p:nvPr/>
        </p:nvPicPr>
        <p:blipFill>
          <a:blip r:embed="rId5"/>
          <a:stretch>
            <a:fillRect/>
          </a:stretch>
        </p:blipFill>
        <p:spPr>
          <a:xfrm>
            <a:off x="7428211" y="4963902"/>
            <a:ext cx="4351796" cy="1809710"/>
          </a:xfrm>
          <a:prstGeom prst="rect">
            <a:avLst/>
          </a:prstGeom>
        </p:spPr>
      </p:pic>
      <p:pic>
        <p:nvPicPr>
          <p:cNvPr id="8" name="Picture 7">
            <a:extLst>
              <a:ext uri="{FF2B5EF4-FFF2-40B4-BE49-F238E27FC236}">
                <a16:creationId xmlns:a16="http://schemas.microsoft.com/office/drawing/2014/main" id="{4DB62BFF-F788-40A8-865B-7A942A86A8E4}"/>
              </a:ext>
            </a:extLst>
          </p:cNvPr>
          <p:cNvPicPr>
            <a:picLocks noChangeAspect="1"/>
          </p:cNvPicPr>
          <p:nvPr/>
        </p:nvPicPr>
        <p:blipFill>
          <a:blip r:embed="rId6"/>
          <a:stretch>
            <a:fillRect/>
          </a:stretch>
        </p:blipFill>
        <p:spPr>
          <a:xfrm>
            <a:off x="71030" y="6196260"/>
            <a:ext cx="4676775" cy="266700"/>
          </a:xfrm>
          <a:prstGeom prst="rect">
            <a:avLst/>
          </a:prstGeom>
        </p:spPr>
      </p:pic>
    </p:spTree>
    <p:extLst>
      <p:ext uri="{BB962C8B-B14F-4D97-AF65-F5344CB8AC3E}">
        <p14:creationId xmlns:p14="http://schemas.microsoft.com/office/powerpoint/2010/main" val="412244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8A9F-06BF-ECF6-116F-A15EAF1087AD}"/>
              </a:ext>
            </a:extLst>
          </p:cNvPr>
          <p:cNvSpPr>
            <a:spLocks noGrp="1"/>
          </p:cNvSpPr>
          <p:nvPr>
            <p:ph type="title"/>
          </p:nvPr>
        </p:nvSpPr>
        <p:spPr>
          <a:xfrm>
            <a:off x="394855" y="125614"/>
            <a:ext cx="10515600" cy="1325563"/>
          </a:xfrm>
        </p:spPr>
        <p:txBody>
          <a:bodyPr/>
          <a:lstStyle/>
          <a:p>
            <a:r>
              <a:rPr lang="en-US" dirty="0"/>
              <a:t>Newspapers</a:t>
            </a:r>
            <a:endParaRPr lang="en-CA" dirty="0"/>
          </a:p>
        </p:txBody>
      </p:sp>
      <p:pic>
        <p:nvPicPr>
          <p:cNvPr id="5" name="Content Placeholder 4">
            <a:extLst>
              <a:ext uri="{FF2B5EF4-FFF2-40B4-BE49-F238E27FC236}">
                <a16:creationId xmlns:a16="http://schemas.microsoft.com/office/drawing/2014/main" id="{3D3E3DF7-C2DC-AE19-D54E-BBC1D8DE8311}"/>
              </a:ext>
            </a:extLst>
          </p:cNvPr>
          <p:cNvPicPr>
            <a:picLocks noGrp="1" noChangeAspect="1"/>
          </p:cNvPicPr>
          <p:nvPr>
            <p:ph idx="1"/>
          </p:nvPr>
        </p:nvPicPr>
        <p:blipFill>
          <a:blip r:embed="rId2"/>
          <a:stretch>
            <a:fillRect/>
          </a:stretch>
        </p:blipFill>
        <p:spPr>
          <a:xfrm>
            <a:off x="394855" y="1336867"/>
            <a:ext cx="10515600" cy="3722447"/>
          </a:xfrm>
        </p:spPr>
      </p:pic>
      <p:pic>
        <p:nvPicPr>
          <p:cNvPr id="7" name="Picture 6">
            <a:extLst>
              <a:ext uri="{FF2B5EF4-FFF2-40B4-BE49-F238E27FC236}">
                <a16:creationId xmlns:a16="http://schemas.microsoft.com/office/drawing/2014/main" id="{726D13CE-CBFB-1B91-21F1-7DD62640E55D}"/>
              </a:ext>
            </a:extLst>
          </p:cNvPr>
          <p:cNvPicPr>
            <a:picLocks noChangeAspect="1"/>
          </p:cNvPicPr>
          <p:nvPr/>
        </p:nvPicPr>
        <p:blipFill>
          <a:blip r:embed="rId3"/>
          <a:stretch>
            <a:fillRect/>
          </a:stretch>
        </p:blipFill>
        <p:spPr>
          <a:xfrm>
            <a:off x="503670" y="4759205"/>
            <a:ext cx="2724150" cy="20574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7AF1E3-F666-312E-F39A-2E5314982E41}"/>
              </a:ext>
            </a:extLst>
          </p:cNvPr>
          <p:cNvPicPr>
            <a:picLocks noChangeAspect="1"/>
          </p:cNvPicPr>
          <p:nvPr/>
        </p:nvPicPr>
        <p:blipFill>
          <a:blip r:embed="rId4"/>
          <a:stretch>
            <a:fillRect/>
          </a:stretch>
        </p:blipFill>
        <p:spPr>
          <a:xfrm>
            <a:off x="3390900" y="4876800"/>
            <a:ext cx="2705100" cy="192405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BFC55CA4-9760-FC97-5F04-30D43285D783}"/>
              </a:ext>
            </a:extLst>
          </p:cNvPr>
          <p:cNvPicPr>
            <a:picLocks noChangeAspect="1"/>
          </p:cNvPicPr>
          <p:nvPr/>
        </p:nvPicPr>
        <p:blipFill>
          <a:blip r:embed="rId5"/>
          <a:stretch>
            <a:fillRect/>
          </a:stretch>
        </p:blipFill>
        <p:spPr>
          <a:xfrm>
            <a:off x="6259080" y="4800600"/>
            <a:ext cx="2952750" cy="207645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651928DB-4265-5659-BCB5-F6AEA3B3EBC9}"/>
              </a:ext>
            </a:extLst>
          </p:cNvPr>
          <p:cNvPicPr>
            <a:picLocks noChangeAspect="1"/>
          </p:cNvPicPr>
          <p:nvPr/>
        </p:nvPicPr>
        <p:blipFill>
          <a:blip r:embed="rId6"/>
          <a:stretch>
            <a:fillRect/>
          </a:stretch>
        </p:blipFill>
        <p:spPr>
          <a:xfrm>
            <a:off x="9374910" y="4825880"/>
            <a:ext cx="2695575" cy="1990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956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D10AB011-E553-B220-FBF7-624AED6C892F}"/>
              </a:ext>
            </a:extLst>
          </p:cNvPr>
          <p:cNvSpPr>
            <a:spLocks noGrp="1"/>
          </p:cNvSpPr>
          <p:nvPr>
            <p:ph type="title"/>
          </p:nvPr>
        </p:nvSpPr>
        <p:spPr>
          <a:xfrm>
            <a:off x="838201" y="559813"/>
            <a:ext cx="10348146" cy="1675009"/>
          </a:xfrm>
        </p:spPr>
        <p:txBody>
          <a:bodyPr anchor="t">
            <a:normAutofit/>
          </a:bodyPr>
          <a:lstStyle/>
          <a:p>
            <a:r>
              <a:rPr lang="en-US" dirty="0">
                <a:solidFill>
                  <a:schemeClr val="tx2"/>
                </a:solidFill>
              </a:rPr>
              <a:t>Blinded peer reviewed sources</a:t>
            </a:r>
            <a:endParaRPr lang="en-CA" dirty="0">
              <a:solidFill>
                <a:schemeClr val="tx2"/>
              </a:solidFill>
            </a:endParaRPr>
          </a:p>
        </p:txBody>
      </p:sp>
      <p:pic>
        <p:nvPicPr>
          <p:cNvPr id="14" name="Picture 13">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Content Placeholder 2">
            <a:extLst>
              <a:ext uri="{FF2B5EF4-FFF2-40B4-BE49-F238E27FC236}">
                <a16:creationId xmlns:a16="http://schemas.microsoft.com/office/drawing/2014/main" id="{4C6B5500-7A13-A715-AD89-78C70FD71321}"/>
              </a:ext>
            </a:extLst>
          </p:cNvPr>
          <p:cNvSpPr>
            <a:spLocks noGrp="1"/>
          </p:cNvSpPr>
          <p:nvPr>
            <p:ph idx="1"/>
          </p:nvPr>
        </p:nvSpPr>
        <p:spPr>
          <a:xfrm>
            <a:off x="2209802" y="1847443"/>
            <a:ext cx="9252524" cy="4350158"/>
          </a:xfrm>
        </p:spPr>
        <p:txBody>
          <a:bodyPr anchor="ctr">
            <a:normAutofit fontScale="92500"/>
          </a:bodyPr>
          <a:lstStyle/>
          <a:p>
            <a:r>
              <a:rPr lang="en-US" sz="2400" dirty="0">
                <a:solidFill>
                  <a:schemeClr val="tx2"/>
                </a:solidFill>
              </a:rPr>
              <a:t>Peer review is a process through which academic articles are read and evaluated by experts in the article’s subject area. </a:t>
            </a:r>
            <a:br>
              <a:rPr lang="en-US" sz="2400" dirty="0">
                <a:solidFill>
                  <a:schemeClr val="tx2"/>
                </a:solidFill>
              </a:rPr>
            </a:br>
            <a:br>
              <a:rPr lang="en-US" sz="2400" dirty="0">
                <a:solidFill>
                  <a:schemeClr val="tx2"/>
                </a:solidFill>
              </a:rPr>
            </a:br>
            <a:r>
              <a:rPr lang="en-US" sz="2400" dirty="0">
                <a:solidFill>
                  <a:schemeClr val="tx2"/>
                </a:solidFill>
              </a:rPr>
              <a:t>The reviewers assess the article’s validity, importance, and originality, and then recommend whether it should be published.</a:t>
            </a:r>
          </a:p>
          <a:p>
            <a:pPr marL="0" indent="0">
              <a:buNone/>
            </a:pPr>
            <a:endParaRPr lang="en-US" sz="2400" dirty="0">
              <a:solidFill>
                <a:schemeClr val="tx2"/>
              </a:solidFill>
            </a:endParaRPr>
          </a:p>
          <a:p>
            <a:r>
              <a:rPr lang="en-US" sz="2400" dirty="0">
                <a:solidFill>
                  <a:schemeClr val="tx2"/>
                </a:solidFill>
              </a:rPr>
              <a:t>Academic books go through a peer review process, which can be single or double blind. This peer review process usually happens at university presses.  The book will also go through editorial approval before it is published. </a:t>
            </a:r>
          </a:p>
          <a:p>
            <a:pPr marL="0" indent="0">
              <a:buNone/>
            </a:pPr>
            <a:endParaRPr lang="en-US" sz="1800" dirty="0">
              <a:solidFill>
                <a:schemeClr val="tx2"/>
              </a:solidFill>
            </a:endParaRPr>
          </a:p>
          <a:p>
            <a:endParaRPr lang="en-CA" sz="1800" dirty="0">
              <a:solidFill>
                <a:schemeClr val="tx2"/>
              </a:solidFill>
            </a:endParaRPr>
          </a:p>
        </p:txBody>
      </p:sp>
    </p:spTree>
    <p:extLst>
      <p:ext uri="{BB962C8B-B14F-4D97-AF65-F5344CB8AC3E}">
        <p14:creationId xmlns:p14="http://schemas.microsoft.com/office/powerpoint/2010/main" val="288596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A63F6A2C-796A-489C-37A0-B0BCBD00E3A4}"/>
              </a:ext>
            </a:extLst>
          </p:cNvPr>
          <p:cNvSpPr>
            <a:spLocks noGrp="1"/>
          </p:cNvSpPr>
          <p:nvPr>
            <p:ph type="title"/>
          </p:nvPr>
        </p:nvSpPr>
        <p:spPr>
          <a:xfrm>
            <a:off x="838201" y="559813"/>
            <a:ext cx="10348146" cy="1675009"/>
          </a:xfrm>
        </p:spPr>
        <p:txBody>
          <a:bodyPr anchor="t">
            <a:normAutofit/>
          </a:bodyPr>
          <a:lstStyle/>
          <a:p>
            <a:r>
              <a:rPr lang="en-US" dirty="0">
                <a:solidFill>
                  <a:schemeClr val="tx2"/>
                </a:solidFill>
              </a:rPr>
              <a:t>Blinded peer reviewed sources</a:t>
            </a:r>
            <a:endParaRPr lang="en-CA" dirty="0">
              <a:solidFill>
                <a:schemeClr val="tx2"/>
              </a:solidFill>
            </a:endParaRPr>
          </a:p>
        </p:txBody>
      </p:sp>
      <p:pic>
        <p:nvPicPr>
          <p:cNvPr id="14" name="Picture 13">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Content Placeholder 2">
            <a:extLst>
              <a:ext uri="{FF2B5EF4-FFF2-40B4-BE49-F238E27FC236}">
                <a16:creationId xmlns:a16="http://schemas.microsoft.com/office/drawing/2014/main" id="{6668AFDF-5849-F40F-D6A0-A3E303BD1626}"/>
              </a:ext>
            </a:extLst>
          </p:cNvPr>
          <p:cNvSpPr>
            <a:spLocks noGrp="1"/>
          </p:cNvSpPr>
          <p:nvPr>
            <p:ph idx="1"/>
          </p:nvPr>
        </p:nvSpPr>
        <p:spPr>
          <a:xfrm>
            <a:off x="2715491" y="2022764"/>
            <a:ext cx="9162473" cy="3906981"/>
          </a:xfrm>
        </p:spPr>
        <p:txBody>
          <a:bodyPr anchor="ctr">
            <a:normAutofit/>
          </a:bodyPr>
          <a:lstStyle/>
          <a:p>
            <a:pPr marL="0" indent="0">
              <a:buNone/>
            </a:pPr>
            <a:r>
              <a:rPr lang="en-US" sz="2400" dirty="0">
                <a:solidFill>
                  <a:schemeClr val="tx2"/>
                </a:solidFill>
              </a:rPr>
              <a:t>Blinded Peer reviewed journal articles can be:</a:t>
            </a:r>
          </a:p>
          <a:p>
            <a:r>
              <a:rPr lang="en-US" sz="2400" dirty="0">
                <a:solidFill>
                  <a:schemeClr val="tx2"/>
                </a:solidFill>
              </a:rPr>
              <a:t> </a:t>
            </a:r>
            <a:r>
              <a:rPr lang="en-US" sz="2400" b="1" dirty="0">
                <a:solidFill>
                  <a:schemeClr val="tx2"/>
                </a:solidFill>
              </a:rPr>
              <a:t>single blind</a:t>
            </a:r>
            <a:r>
              <a:rPr lang="en-US" sz="2400" dirty="0">
                <a:solidFill>
                  <a:schemeClr val="tx2"/>
                </a:solidFill>
              </a:rPr>
              <a:t>, which means the authors do not know who the reviewers are</a:t>
            </a:r>
          </a:p>
          <a:p>
            <a:r>
              <a:rPr lang="en-US" sz="2400" b="1" dirty="0">
                <a:solidFill>
                  <a:schemeClr val="tx2"/>
                </a:solidFill>
              </a:rPr>
              <a:t>double-blind</a:t>
            </a:r>
            <a:r>
              <a:rPr lang="en-US" sz="2400" dirty="0">
                <a:solidFill>
                  <a:schemeClr val="tx2"/>
                </a:solidFill>
              </a:rPr>
              <a:t> which means neither </a:t>
            </a:r>
            <a:r>
              <a:rPr lang="en-CA" sz="2400" b="0" i="0" dirty="0">
                <a:solidFill>
                  <a:schemeClr val="tx2"/>
                </a:solidFill>
                <a:effectLst/>
              </a:rPr>
              <a:t>the authors or the reviewers know who each other are. Only the editor knows the identity of all parties involved.</a:t>
            </a:r>
          </a:p>
          <a:p>
            <a:r>
              <a:rPr lang="en-CA" sz="2400" dirty="0">
                <a:solidFill>
                  <a:schemeClr val="tx2"/>
                </a:solidFill>
              </a:rPr>
              <a:t>This systems helps reduce bias in the review process</a:t>
            </a:r>
          </a:p>
          <a:p>
            <a:endParaRPr lang="en-CA" sz="1800" dirty="0">
              <a:solidFill>
                <a:schemeClr val="tx2"/>
              </a:solidFill>
            </a:endParaRPr>
          </a:p>
        </p:txBody>
      </p:sp>
    </p:spTree>
    <p:extLst>
      <p:ext uri="{BB962C8B-B14F-4D97-AF65-F5344CB8AC3E}">
        <p14:creationId xmlns:p14="http://schemas.microsoft.com/office/powerpoint/2010/main" val="58044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77C7-7CA3-48AA-AF92-795E3CDD3B5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Search Strategies </a:t>
            </a:r>
          </a:p>
        </p:txBody>
      </p:sp>
      <p:pic>
        <p:nvPicPr>
          <p:cNvPr id="4" name="Picture 3" descr="Magnifying glass and question mark">
            <a:extLst>
              <a:ext uri="{FF2B5EF4-FFF2-40B4-BE49-F238E27FC236}">
                <a16:creationId xmlns:a16="http://schemas.microsoft.com/office/drawing/2014/main" id="{987B6DE6-DCC6-E7F8-1AFD-FF97C33B7965}"/>
              </a:ext>
            </a:extLst>
          </p:cNvPr>
          <p:cNvPicPr>
            <a:picLocks noChangeAspect="1"/>
          </p:cNvPicPr>
          <p:nvPr/>
        </p:nvPicPr>
        <p:blipFill rotWithShape="1">
          <a:blip r:embed="rId2"/>
          <a:srcRect l="23000" r="1935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82374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fontScale="90000"/>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1650759044"/>
              </p:ext>
            </p:extLst>
          </p:nvPr>
        </p:nvGraphicFramePr>
        <p:xfrm>
          <a:off x="917448" y="17000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fontScale="90000"/>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679537763"/>
              </p:ext>
            </p:extLst>
          </p:nvPr>
        </p:nvGraphicFramePr>
        <p:xfrm>
          <a:off x="841248" y="15095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991" y="290264"/>
            <a:ext cx="10175631" cy="990600"/>
          </a:xfrm>
        </p:spPr>
        <p:txBody>
          <a:bodyPr rtlCol="0">
            <a:normAutofit fontScale="90000"/>
          </a:bodyPr>
          <a:lstStyle/>
          <a:p>
            <a:pPr>
              <a:defRPr/>
            </a:pPr>
            <a:r>
              <a:rPr lang="en-US" dirty="0"/>
              <a:t>Avoid searching with linking or unnecessary words</a:t>
            </a:r>
            <a:endParaRPr lang="en-CA" dirty="0"/>
          </a:p>
        </p:txBody>
      </p:sp>
      <p:sp>
        <p:nvSpPr>
          <p:cNvPr id="16387" name="Content Placeholder 2"/>
          <p:cNvSpPr>
            <a:spLocks noGrp="1"/>
          </p:cNvSpPr>
          <p:nvPr>
            <p:ph idx="1"/>
          </p:nvPr>
        </p:nvSpPr>
        <p:spPr>
          <a:xfrm>
            <a:off x="1218584" y="1561847"/>
            <a:ext cx="6495766" cy="4910855"/>
          </a:xfrm>
        </p:spPr>
        <p:txBody>
          <a:bodyPr>
            <a:noAutofit/>
          </a:bodyPr>
          <a:lstStyle/>
          <a:p>
            <a:pPr>
              <a:buFont typeface="Arial" panose="020B0604020202020204" pitchFamily="34" charset="0"/>
              <a:buChar char="•"/>
            </a:pPr>
            <a:r>
              <a:rPr lang="en-US" altLang="en-US" sz="2000" dirty="0"/>
              <a:t>Effects  </a:t>
            </a:r>
          </a:p>
          <a:p>
            <a:pPr>
              <a:buFont typeface="Arial" panose="020B0604020202020204" pitchFamily="34" charset="0"/>
              <a:buChar char="•"/>
            </a:pPr>
            <a:r>
              <a:rPr lang="en-US" altLang="en-US" sz="2000" dirty="0"/>
              <a:t>Impact </a:t>
            </a:r>
          </a:p>
          <a:p>
            <a:pPr>
              <a:buFont typeface="Arial" panose="020B0604020202020204" pitchFamily="34" charset="0"/>
              <a:buChar char="•"/>
            </a:pPr>
            <a:r>
              <a:rPr lang="en-US" altLang="en-US" sz="2000" dirty="0"/>
              <a:t>Consequences  </a:t>
            </a:r>
          </a:p>
          <a:p>
            <a:pPr>
              <a:buFont typeface="Arial" panose="020B0604020202020204" pitchFamily="34" charset="0"/>
              <a:buChar char="•"/>
            </a:pPr>
            <a:r>
              <a:rPr lang="en-US" altLang="en-US" sz="2000" dirty="0"/>
              <a:t>Influence </a:t>
            </a:r>
          </a:p>
          <a:p>
            <a:pPr>
              <a:buFont typeface="Arial" panose="020B0604020202020204" pitchFamily="34" charset="0"/>
              <a:buChar char="•"/>
            </a:pPr>
            <a:r>
              <a:rPr lang="en-US" altLang="en-US" sz="2000" dirty="0"/>
              <a:t>Results</a:t>
            </a:r>
          </a:p>
          <a:p>
            <a:pPr>
              <a:buFont typeface="Arial" panose="020B0604020202020204" pitchFamily="34" charset="0"/>
              <a:buChar char="•"/>
            </a:pPr>
            <a:r>
              <a:rPr lang="en-US" altLang="en-US" sz="2000" dirty="0"/>
              <a:t>Importance </a:t>
            </a:r>
          </a:p>
          <a:p>
            <a:pPr>
              <a:buFont typeface="Arial" panose="020B0604020202020204" pitchFamily="34" charset="0"/>
              <a:buChar char="•"/>
            </a:pPr>
            <a:r>
              <a:rPr lang="en-US" altLang="en-US" sz="2000" dirty="0"/>
              <a:t>Significance</a:t>
            </a:r>
          </a:p>
          <a:p>
            <a:pPr>
              <a:buFont typeface="Arial" panose="020B0604020202020204" pitchFamily="34" charset="0"/>
              <a:buChar char="•"/>
            </a:pPr>
            <a:r>
              <a:rPr lang="en-US" altLang="en-US" sz="2000" dirty="0"/>
              <a:t>Response</a:t>
            </a:r>
          </a:p>
          <a:p>
            <a:pPr>
              <a:buFont typeface="Arial" panose="020B0604020202020204" pitchFamily="34" charset="0"/>
              <a:buChar char="•"/>
            </a:pPr>
            <a:r>
              <a:rPr lang="en-US" altLang="en-US" sz="2000" dirty="0"/>
              <a:t>Emphasis</a:t>
            </a:r>
          </a:p>
          <a:p>
            <a:r>
              <a:rPr lang="en-US" altLang="en-US" sz="2000" dirty="0"/>
              <a:t> Causes </a:t>
            </a:r>
            <a:endParaRPr lang="en-CA" altLang="en-US" dirty="0"/>
          </a:p>
        </p:txBody>
      </p:sp>
      <p:sp>
        <p:nvSpPr>
          <p:cNvPr id="4" name="TextBox 3"/>
          <p:cNvSpPr txBox="1"/>
          <p:nvPr/>
        </p:nvSpPr>
        <p:spPr>
          <a:xfrm>
            <a:off x="4185730" y="1457581"/>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6835304" y="3881067"/>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6080-555B-2994-BB58-8A9AB769752F}"/>
              </a:ext>
            </a:extLst>
          </p:cNvPr>
          <p:cNvSpPr>
            <a:spLocks noGrp="1"/>
          </p:cNvSpPr>
          <p:nvPr>
            <p:ph type="title"/>
          </p:nvPr>
        </p:nvSpPr>
        <p:spPr/>
        <p:txBody>
          <a:bodyPr/>
          <a:lstStyle/>
          <a:p>
            <a:r>
              <a:rPr lang="en-US" dirty="0"/>
              <a:t>Developing your topic </a:t>
            </a:r>
            <a:endParaRPr lang="en-CA" dirty="0"/>
          </a:p>
        </p:txBody>
      </p:sp>
      <p:sp>
        <p:nvSpPr>
          <p:cNvPr id="3" name="Content Placeholder 2">
            <a:extLst>
              <a:ext uri="{FF2B5EF4-FFF2-40B4-BE49-F238E27FC236}">
                <a16:creationId xmlns:a16="http://schemas.microsoft.com/office/drawing/2014/main" id="{B9D2BD4F-FE5B-7670-1099-915C44C4A196}"/>
              </a:ext>
            </a:extLst>
          </p:cNvPr>
          <p:cNvSpPr>
            <a:spLocks noGrp="1"/>
          </p:cNvSpPr>
          <p:nvPr>
            <p:ph idx="1"/>
          </p:nvPr>
        </p:nvSpPr>
        <p:spPr>
          <a:xfrm>
            <a:off x="838200" y="1581150"/>
            <a:ext cx="10515600" cy="4564063"/>
          </a:xfrm>
        </p:spPr>
        <p:txBody>
          <a:bodyPr>
            <a:normAutofit fontScale="92500" lnSpcReduction="20000"/>
          </a:bodyPr>
          <a:lstStyle/>
          <a:p>
            <a:r>
              <a:rPr lang="en-US" dirty="0"/>
              <a:t>Democratization: regime change, democracy promotion, authoritarianism </a:t>
            </a:r>
          </a:p>
          <a:p>
            <a:r>
              <a:rPr lang="en-US" dirty="0"/>
              <a:t>Country: singular and plural, e.g. Greece, Greek/Brazil, Brazilian/Nepal, </a:t>
            </a:r>
            <a:r>
              <a:rPr lang="en-US" dirty="0" err="1"/>
              <a:t>Nelpalese</a:t>
            </a:r>
            <a:r>
              <a:rPr lang="en-US" dirty="0"/>
              <a:t>, Nepali, etc. </a:t>
            </a:r>
          </a:p>
          <a:p>
            <a:r>
              <a:rPr lang="en-US" dirty="0"/>
              <a:t>Theme: socio-economic inequality and social mobility </a:t>
            </a:r>
          </a:p>
          <a:p>
            <a:pPr lvl="1"/>
            <a:r>
              <a:rPr lang="en-US" dirty="0"/>
              <a:t>Economic development</a:t>
            </a:r>
          </a:p>
          <a:p>
            <a:pPr lvl="1"/>
            <a:r>
              <a:rPr lang="en-US" dirty="0"/>
              <a:t>Socioeconomic status</a:t>
            </a:r>
          </a:p>
          <a:p>
            <a:pPr lvl="1"/>
            <a:r>
              <a:rPr lang="en-US" dirty="0"/>
              <a:t>Wealth</a:t>
            </a:r>
          </a:p>
          <a:p>
            <a:pPr lvl="1"/>
            <a:r>
              <a:rPr lang="en-US" dirty="0"/>
              <a:t>Educational attainment </a:t>
            </a:r>
          </a:p>
          <a:p>
            <a:pPr lvl="1"/>
            <a:r>
              <a:rPr lang="en-US" dirty="0"/>
              <a:t>Class </a:t>
            </a:r>
          </a:p>
          <a:p>
            <a:pPr lvl="1"/>
            <a:r>
              <a:rPr lang="en-US" dirty="0"/>
              <a:t>Poverty </a:t>
            </a:r>
            <a:endParaRPr lang="en-CA" dirty="0"/>
          </a:p>
        </p:txBody>
      </p:sp>
    </p:spTree>
    <p:extLst>
      <p:ext uri="{BB962C8B-B14F-4D97-AF65-F5344CB8AC3E}">
        <p14:creationId xmlns:p14="http://schemas.microsoft.com/office/powerpoint/2010/main" val="7916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BA91-BCF3-8B4C-7235-98173B886525}"/>
              </a:ext>
            </a:extLst>
          </p:cNvPr>
          <p:cNvSpPr>
            <a:spLocks noGrp="1"/>
          </p:cNvSpPr>
          <p:nvPr>
            <p:ph type="title"/>
          </p:nvPr>
        </p:nvSpPr>
        <p:spPr/>
        <p:txBody>
          <a:bodyPr>
            <a:normAutofit fontScale="90000"/>
          </a:bodyPr>
          <a:lstStyle/>
          <a:p>
            <a:r>
              <a:rPr lang="en-US" dirty="0"/>
              <a:t>Topic: Prospects for democracy in Kenya, based on political agency</a:t>
            </a:r>
            <a:endParaRPr lang="en-CA" dirty="0"/>
          </a:p>
        </p:txBody>
      </p:sp>
      <p:pic>
        <p:nvPicPr>
          <p:cNvPr id="5" name="Content Placeholder 4">
            <a:hlinkClick r:id="rId2"/>
            <a:extLst>
              <a:ext uri="{FF2B5EF4-FFF2-40B4-BE49-F238E27FC236}">
                <a16:creationId xmlns:a16="http://schemas.microsoft.com/office/drawing/2014/main" id="{8B763F21-2EA7-3017-BA3E-654C143AF010}"/>
              </a:ext>
            </a:extLst>
          </p:cNvPr>
          <p:cNvPicPr>
            <a:picLocks noGrp="1" noChangeAspect="1"/>
          </p:cNvPicPr>
          <p:nvPr>
            <p:ph idx="1"/>
          </p:nvPr>
        </p:nvPicPr>
        <p:blipFill>
          <a:blip r:embed="rId3"/>
          <a:stretch>
            <a:fillRect/>
          </a:stretch>
        </p:blipFill>
        <p:spPr>
          <a:xfrm>
            <a:off x="281641" y="2031026"/>
            <a:ext cx="11628718" cy="3323634"/>
          </a:xfrm>
        </p:spPr>
      </p:pic>
      <p:sp>
        <p:nvSpPr>
          <p:cNvPr id="6" name="TextBox 5">
            <a:extLst>
              <a:ext uri="{FF2B5EF4-FFF2-40B4-BE49-F238E27FC236}">
                <a16:creationId xmlns:a16="http://schemas.microsoft.com/office/drawing/2014/main" id="{762DFC18-1837-F6C5-E2ED-65E4A16993F0}"/>
              </a:ext>
            </a:extLst>
          </p:cNvPr>
          <p:cNvSpPr txBox="1"/>
          <p:nvPr/>
        </p:nvSpPr>
        <p:spPr>
          <a:xfrm>
            <a:off x="1955800" y="5844252"/>
            <a:ext cx="7762240" cy="584775"/>
          </a:xfrm>
          <a:prstGeom prst="rect">
            <a:avLst/>
          </a:prstGeom>
          <a:noFill/>
        </p:spPr>
        <p:txBody>
          <a:bodyPr wrap="square" rtlCol="0">
            <a:spAutoFit/>
          </a:bodyPr>
          <a:lstStyle/>
          <a:p>
            <a:pPr algn="ctr"/>
            <a:r>
              <a:rPr lang="en-US" sz="3200" dirty="0">
                <a:solidFill>
                  <a:schemeClr val="bg1"/>
                </a:solidFill>
              </a:rPr>
              <a:t>Kenya* AND </a:t>
            </a:r>
            <a:r>
              <a:rPr lang="en-US" sz="3200" dirty="0" err="1">
                <a:solidFill>
                  <a:schemeClr val="bg1"/>
                </a:solidFill>
              </a:rPr>
              <a:t>democra</a:t>
            </a:r>
            <a:r>
              <a:rPr lang="en-US" sz="3200" dirty="0">
                <a:solidFill>
                  <a:schemeClr val="bg1"/>
                </a:solidFill>
              </a:rPr>
              <a:t>* AND politic*</a:t>
            </a:r>
            <a:endParaRPr lang="en-CA" sz="3200" dirty="0">
              <a:solidFill>
                <a:schemeClr val="bg1"/>
              </a:solidFill>
            </a:endParaRPr>
          </a:p>
        </p:txBody>
      </p:sp>
    </p:spTree>
    <p:extLst>
      <p:ext uri="{BB962C8B-B14F-4D97-AF65-F5344CB8AC3E}">
        <p14:creationId xmlns:p14="http://schemas.microsoft.com/office/powerpoint/2010/main" val="156031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9" name="Rectangle 48">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0" y="586992"/>
            <a:ext cx="4953000" cy="1664573"/>
          </a:xfrm>
        </p:spPr>
        <p:txBody>
          <a:bodyPr>
            <a:normAutofit/>
          </a:bodyPr>
          <a:lstStyle/>
          <a:p>
            <a:r>
              <a:rPr lang="en-US" altLang="en-US" dirty="0">
                <a:solidFill>
                  <a:schemeClr val="tx2"/>
                </a:solidFill>
              </a:rPr>
              <a:t>The </a:t>
            </a:r>
            <a:r>
              <a:rPr lang="en-US" altLang="en-US" dirty="0" err="1">
                <a:solidFill>
                  <a:schemeClr val="tx2"/>
                </a:solidFill>
              </a:rPr>
              <a:t>Librar</a:t>
            </a:r>
            <a:r>
              <a:rPr lang="en-US" altLang="en-US" dirty="0">
                <a:solidFill>
                  <a:schemeClr val="tx2"/>
                </a:solidFill>
              </a:rPr>
              <a:t>(</a:t>
            </a:r>
            <a:r>
              <a:rPr lang="en-US" altLang="en-US" dirty="0" err="1">
                <a:solidFill>
                  <a:schemeClr val="tx2"/>
                </a:solidFill>
              </a:rPr>
              <a:t>ies</a:t>
            </a:r>
            <a:r>
              <a:rPr lang="en-US" altLang="en-US" dirty="0">
                <a:solidFill>
                  <a:schemeClr val="tx2"/>
                </a:solidFill>
              </a:rPr>
              <a:t>)</a:t>
            </a:r>
            <a:endParaRPr lang="en-CA" dirty="0">
              <a:solidFill>
                <a:schemeClr val="tx2"/>
              </a:solidFill>
            </a:endParaRPr>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384048" y="2042160"/>
            <a:ext cx="5407152" cy="4439919"/>
          </a:xfrm>
        </p:spPr>
        <p:txBody>
          <a:bodyPr>
            <a:normAutofit fontScale="92500"/>
          </a:bodyPr>
          <a:lstStyle/>
          <a:p>
            <a:pPr>
              <a:lnSpc>
                <a:spcPct val="100000"/>
              </a:lnSpc>
            </a:pPr>
            <a:r>
              <a:rPr lang="en-US" altLang="en-US" sz="2000" dirty="0">
                <a:solidFill>
                  <a:schemeClr val="tx2"/>
                </a:solidFill>
                <a:cs typeface="Arial" panose="020B0604020202020204" pitchFamily="34" charset="0"/>
              </a:rPr>
              <a:t>24/7 access, with student card, after 11pm</a:t>
            </a:r>
          </a:p>
          <a:p>
            <a:pPr>
              <a:lnSpc>
                <a:spcPct val="100000"/>
              </a:lnSpc>
            </a:pPr>
            <a:r>
              <a:rPr lang="en-US" altLang="en-US" sz="2000" dirty="0">
                <a:solidFill>
                  <a:schemeClr val="tx2"/>
                </a:solidFill>
                <a:cs typeface="Arial" panose="020B0604020202020204" pitchFamily="34" charset="0"/>
              </a:rPr>
              <a:t>Webster Library (LB) – downtown on SGW campus &amp; Vanier Library (VL) on Loyola campus </a:t>
            </a:r>
          </a:p>
          <a:p>
            <a:pPr>
              <a:lnSpc>
                <a:spcPct val="100000"/>
              </a:lnSpc>
            </a:pPr>
            <a:r>
              <a:rPr lang="en-US" altLang="en-US" sz="2000" dirty="0">
                <a:solidFill>
                  <a:schemeClr val="tx2"/>
                </a:solidFill>
                <a:cs typeface="Arial" panose="020B0604020202020204" pitchFamily="34" charset="0"/>
              </a:rPr>
              <a:t>Webster: Social Sciences, Humanities, Business, Engineering &amp; Fine Arts</a:t>
            </a:r>
          </a:p>
          <a:p>
            <a:pPr>
              <a:lnSpc>
                <a:spcPct val="100000"/>
              </a:lnSpc>
            </a:pPr>
            <a:r>
              <a:rPr lang="en-US" altLang="en-US" sz="2000" dirty="0">
                <a:solidFill>
                  <a:schemeClr val="tx2"/>
                </a:solidFill>
                <a:cs typeface="Arial" panose="020B0604020202020204" pitchFamily="34" charset="0"/>
              </a:rPr>
              <a:t>Vanier: Science(s), Health, Communications, Journalism and Psychology</a:t>
            </a:r>
          </a:p>
          <a:p>
            <a:pPr>
              <a:lnSpc>
                <a:spcPct val="100000"/>
              </a:lnSpc>
            </a:pPr>
            <a:r>
              <a:rPr lang="en-US" altLang="en-US" sz="2000" dirty="0">
                <a:solidFill>
                  <a:schemeClr val="tx2"/>
                </a:solidFill>
                <a:cs typeface="Arial" panose="020B0604020202020204" pitchFamily="34" charset="0"/>
                <a:hlinkClick r:id="rId2"/>
              </a:rPr>
              <a:t>Course Reserves Room(s): </a:t>
            </a:r>
            <a:r>
              <a:rPr lang="en-US" altLang="en-US" sz="2000" dirty="0">
                <a:solidFill>
                  <a:schemeClr val="tx2"/>
                </a:solidFill>
                <a:cs typeface="Arial" panose="020B0604020202020204" pitchFamily="34" charset="0"/>
              </a:rPr>
              <a:t>have the required undergraduate print textbooks for the courses taught at that campus (for example: Webster has the Political Science and SCPA course reserves)</a:t>
            </a:r>
          </a:p>
        </p:txBody>
      </p:sp>
      <p:sp>
        <p:nvSpPr>
          <p:cNvPr id="51" name="Rectangle 50">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3" name="Rectangle 52">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5352" y="0"/>
            <a:ext cx="594664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5" name="Rectangle 54">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45352" y="0"/>
            <a:ext cx="59436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50"/>
          <a:stretch/>
        </p:blipFill>
        <p:spPr>
          <a:xfrm>
            <a:off x="6858001" y="567942"/>
            <a:ext cx="4724400" cy="2728151"/>
          </a:xfrm>
          <a:prstGeom prst="rect">
            <a:avLst/>
          </a:pr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41" b="4548"/>
          <a:stretch/>
        </p:blipFill>
        <p:spPr bwMode="auto">
          <a:xfrm>
            <a:off x="6854952" y="3412115"/>
            <a:ext cx="4724400" cy="2728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9508A1-7BCD-42FF-4A25-E5EE3F034A7A}"/>
              </a:ext>
            </a:extLst>
          </p:cNvPr>
          <p:cNvPicPr>
            <a:picLocks noChangeAspect="1"/>
          </p:cNvPicPr>
          <p:nvPr/>
        </p:nvPicPr>
        <p:blipFill>
          <a:blip r:embed="rId2"/>
          <a:stretch>
            <a:fillRect/>
          </a:stretch>
        </p:blipFill>
        <p:spPr>
          <a:xfrm>
            <a:off x="0" y="718476"/>
            <a:ext cx="12192000" cy="5421047"/>
          </a:xfrm>
          <a:prstGeom prst="rect">
            <a:avLst/>
          </a:prstGeom>
        </p:spPr>
      </p:pic>
      <p:sp>
        <p:nvSpPr>
          <p:cNvPr id="6" name="Callout: Left Arrow 5">
            <a:extLst>
              <a:ext uri="{FF2B5EF4-FFF2-40B4-BE49-F238E27FC236}">
                <a16:creationId xmlns:a16="http://schemas.microsoft.com/office/drawing/2014/main" id="{2A865D88-4A43-D1D8-77AB-B04421B8B3B6}"/>
              </a:ext>
            </a:extLst>
          </p:cNvPr>
          <p:cNvSpPr/>
          <p:nvPr/>
        </p:nvSpPr>
        <p:spPr>
          <a:xfrm>
            <a:off x="5247640" y="5094656"/>
            <a:ext cx="3373120" cy="1107440"/>
          </a:xfrm>
          <a:prstGeom prst="leftArrow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find books on similar topics</a:t>
            </a:r>
            <a:endParaRPr lang="en-CA" dirty="0"/>
          </a:p>
        </p:txBody>
      </p:sp>
      <p:sp>
        <p:nvSpPr>
          <p:cNvPr id="8" name="Callout: Left Arrow 7">
            <a:extLst>
              <a:ext uri="{FF2B5EF4-FFF2-40B4-BE49-F238E27FC236}">
                <a16:creationId xmlns:a16="http://schemas.microsoft.com/office/drawing/2014/main" id="{A428D0CA-E88C-A76C-8B78-8CA240467B5B}"/>
              </a:ext>
            </a:extLst>
          </p:cNvPr>
          <p:cNvSpPr/>
          <p:nvPr/>
        </p:nvSpPr>
        <p:spPr>
          <a:xfrm>
            <a:off x="6400800" y="1247222"/>
            <a:ext cx="3267075" cy="1032244"/>
          </a:xfrm>
          <a:prstGeom prst="leftArrow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This book is published by a university press, and is academic</a:t>
            </a:r>
            <a:endParaRPr lang="en-CA" sz="1600" dirty="0"/>
          </a:p>
        </p:txBody>
      </p:sp>
    </p:spTree>
    <p:extLst>
      <p:ext uri="{BB962C8B-B14F-4D97-AF65-F5344CB8AC3E}">
        <p14:creationId xmlns:p14="http://schemas.microsoft.com/office/powerpoint/2010/main" val="959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AD5EF7-FD2A-055B-BB62-EF59733CB4C7}"/>
              </a:ext>
            </a:extLst>
          </p:cNvPr>
          <p:cNvPicPr>
            <a:picLocks noChangeAspect="1"/>
          </p:cNvPicPr>
          <p:nvPr/>
        </p:nvPicPr>
        <p:blipFill>
          <a:blip r:embed="rId2"/>
          <a:stretch>
            <a:fillRect/>
          </a:stretch>
        </p:blipFill>
        <p:spPr>
          <a:xfrm>
            <a:off x="1033158" y="0"/>
            <a:ext cx="10125684" cy="6858000"/>
          </a:xfrm>
          <a:prstGeom prst="rect">
            <a:avLst/>
          </a:prstGeom>
        </p:spPr>
      </p:pic>
      <p:sp>
        <p:nvSpPr>
          <p:cNvPr id="6" name="Rectangle 5">
            <a:extLst>
              <a:ext uri="{FF2B5EF4-FFF2-40B4-BE49-F238E27FC236}">
                <a16:creationId xmlns:a16="http://schemas.microsoft.com/office/drawing/2014/main" id="{17FFC372-ED9C-6BA4-1B59-E2940C4BA863}"/>
              </a:ext>
            </a:extLst>
          </p:cNvPr>
          <p:cNvSpPr/>
          <p:nvPr/>
        </p:nvSpPr>
        <p:spPr>
          <a:xfrm>
            <a:off x="6821170" y="2279015"/>
            <a:ext cx="2846706" cy="864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Is this book academic?</a:t>
            </a:r>
            <a:endParaRPr lang="en-CA" dirty="0"/>
          </a:p>
        </p:txBody>
      </p:sp>
      <p:sp>
        <p:nvSpPr>
          <p:cNvPr id="7" name="Callout: Left Arrow 6">
            <a:extLst>
              <a:ext uri="{FF2B5EF4-FFF2-40B4-BE49-F238E27FC236}">
                <a16:creationId xmlns:a16="http://schemas.microsoft.com/office/drawing/2014/main" id="{2EDB5D90-CCBB-4E4F-F78D-445C40E06D03}"/>
              </a:ext>
            </a:extLst>
          </p:cNvPr>
          <p:cNvSpPr/>
          <p:nvPr/>
        </p:nvSpPr>
        <p:spPr>
          <a:xfrm>
            <a:off x="5762625" y="3609975"/>
            <a:ext cx="4467225" cy="619125"/>
          </a:xfrm>
          <a:prstGeom prst="leftArrow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Length: academic books are generally 200+ pages</a:t>
            </a:r>
            <a:endParaRPr lang="en-CA" dirty="0"/>
          </a:p>
        </p:txBody>
      </p:sp>
    </p:spTree>
    <p:extLst>
      <p:ext uri="{BB962C8B-B14F-4D97-AF65-F5344CB8AC3E}">
        <p14:creationId xmlns:p14="http://schemas.microsoft.com/office/powerpoint/2010/main" val="35388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9A3C07-4BE5-F716-3680-171AA4C0219C}"/>
              </a:ext>
            </a:extLst>
          </p:cNvPr>
          <p:cNvPicPr>
            <a:picLocks noChangeAspect="1"/>
          </p:cNvPicPr>
          <p:nvPr/>
        </p:nvPicPr>
        <p:blipFill>
          <a:blip r:embed="rId2"/>
          <a:stretch>
            <a:fillRect/>
          </a:stretch>
        </p:blipFill>
        <p:spPr>
          <a:xfrm>
            <a:off x="274714" y="0"/>
            <a:ext cx="8201742" cy="6858000"/>
          </a:xfrm>
          <a:prstGeom prst="rect">
            <a:avLst/>
          </a:prstGeom>
        </p:spPr>
      </p:pic>
      <p:pic>
        <p:nvPicPr>
          <p:cNvPr id="5" name="Picture 4">
            <a:extLst>
              <a:ext uri="{FF2B5EF4-FFF2-40B4-BE49-F238E27FC236}">
                <a16:creationId xmlns:a16="http://schemas.microsoft.com/office/drawing/2014/main" id="{6CA02EF7-08E8-78BA-8ED9-C63C744FC11F}"/>
              </a:ext>
            </a:extLst>
          </p:cNvPr>
          <p:cNvPicPr>
            <a:picLocks noChangeAspect="1"/>
          </p:cNvPicPr>
          <p:nvPr/>
        </p:nvPicPr>
        <p:blipFill>
          <a:blip r:embed="rId3"/>
          <a:stretch>
            <a:fillRect/>
          </a:stretch>
        </p:blipFill>
        <p:spPr>
          <a:xfrm>
            <a:off x="6018514" y="3816985"/>
            <a:ext cx="5898772" cy="2645510"/>
          </a:xfrm>
          <a:prstGeom prst="rect">
            <a:avLst/>
          </a:prstGeom>
          <a:ln>
            <a:no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57BB0D96-8323-37A2-7D63-5DA1BCD1B9BE}"/>
              </a:ext>
            </a:extLst>
          </p:cNvPr>
          <p:cNvSpPr/>
          <p:nvPr/>
        </p:nvSpPr>
        <p:spPr>
          <a:xfrm>
            <a:off x="3686175" y="2171700"/>
            <a:ext cx="2076450" cy="495300"/>
          </a:xfrm>
          <a:prstGeom prst="lef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5538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14AA-748C-5FDF-6C77-58238D064E0A}"/>
              </a:ext>
            </a:extLst>
          </p:cNvPr>
          <p:cNvSpPr>
            <a:spLocks noGrp="1"/>
          </p:cNvSpPr>
          <p:nvPr>
            <p:ph type="title"/>
          </p:nvPr>
        </p:nvSpPr>
        <p:spPr/>
        <p:txBody>
          <a:bodyPr/>
          <a:lstStyle/>
          <a:p>
            <a:r>
              <a:rPr lang="en-US" dirty="0"/>
              <a:t>Academic Publishers – Peer reviewed</a:t>
            </a:r>
            <a:endParaRPr lang="en-CA" dirty="0"/>
          </a:p>
        </p:txBody>
      </p:sp>
      <p:sp>
        <p:nvSpPr>
          <p:cNvPr id="3" name="Content Placeholder 2">
            <a:extLst>
              <a:ext uri="{FF2B5EF4-FFF2-40B4-BE49-F238E27FC236}">
                <a16:creationId xmlns:a16="http://schemas.microsoft.com/office/drawing/2014/main" id="{732DB3E0-27EE-D665-88B6-DABF9C9CD93F}"/>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b="0" i="0" u="none" strike="noStrike" dirty="0">
                <a:solidFill>
                  <a:srgbClr val="FFFFFF"/>
                </a:solidFill>
                <a:effectLst/>
              </a:rPr>
              <a:t>University presses, [university name] + Press</a:t>
            </a:r>
            <a:r>
              <a:rPr lang="en-US" b="0" i="0" dirty="0">
                <a:solidFill>
                  <a:srgbClr val="000000"/>
                </a:solidFill>
                <a:effectLst/>
              </a:rPr>
              <a:t>​</a:t>
            </a:r>
          </a:p>
          <a:p>
            <a:pPr lvl="1" fontAlgn="base"/>
            <a:r>
              <a:rPr lang="en-CA" sz="2000" b="0" i="1" u="none" strike="noStrike" dirty="0">
                <a:solidFill>
                  <a:srgbClr val="FFFFFF"/>
                </a:solidFill>
                <a:effectLst/>
              </a:rPr>
              <a:t>Cambridge University Press, McGill-Queen’s University Press, University of Toronto Press, Duke University Press, </a:t>
            </a:r>
            <a:r>
              <a:rPr lang="en-CA" sz="2000" b="0" i="1" u="none" strike="noStrike" dirty="0" err="1">
                <a:solidFill>
                  <a:srgbClr val="FFFFFF"/>
                </a:solidFill>
                <a:effectLst/>
              </a:rPr>
              <a:t>etc</a:t>
            </a:r>
            <a:r>
              <a:rPr lang="en-CA" sz="2000" b="0" i="0" dirty="0">
                <a:solidFill>
                  <a:srgbClr val="000000"/>
                </a:solidFill>
                <a:effectLst/>
              </a:rPr>
              <a:t>​</a:t>
            </a:r>
          </a:p>
          <a:p>
            <a:r>
              <a:rPr lang="en-CA" b="0" i="0" dirty="0">
                <a:effectLst/>
              </a:rPr>
              <a:t>Routle</a:t>
            </a:r>
            <a:r>
              <a:rPr lang="en-CA" dirty="0"/>
              <a:t>dge</a:t>
            </a:r>
          </a:p>
          <a:p>
            <a:r>
              <a:rPr lang="en-CA" b="0" i="0" dirty="0">
                <a:effectLst/>
              </a:rPr>
              <a:t>Palgrave MacMillian </a:t>
            </a:r>
          </a:p>
          <a:p>
            <a:r>
              <a:rPr lang="en-CA" dirty="0"/>
              <a:t>Taylor &amp; Francis </a:t>
            </a:r>
          </a:p>
          <a:p>
            <a:r>
              <a:rPr lang="en-CA" b="0" i="0" dirty="0">
                <a:effectLst/>
              </a:rPr>
              <a:t>Springer</a:t>
            </a:r>
          </a:p>
          <a:p>
            <a:r>
              <a:rPr lang="en-CA" dirty="0">
                <a:hlinkClick r:id="rId2"/>
              </a:rPr>
              <a:t>And more…</a:t>
            </a:r>
            <a:endParaRPr lang="en-CA" b="0" i="0" dirty="0">
              <a:effectLst/>
            </a:endParaRPr>
          </a:p>
          <a:p>
            <a:endParaRPr lang="en-CA" dirty="0"/>
          </a:p>
        </p:txBody>
      </p:sp>
    </p:spTree>
    <p:extLst>
      <p:ext uri="{BB962C8B-B14F-4D97-AF65-F5344CB8AC3E}">
        <p14:creationId xmlns:p14="http://schemas.microsoft.com/office/powerpoint/2010/main" val="1344189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B2FF-0497-EE2D-8F86-828B94102281}"/>
              </a:ext>
            </a:extLst>
          </p:cNvPr>
          <p:cNvSpPr>
            <a:spLocks noGrp="1"/>
          </p:cNvSpPr>
          <p:nvPr>
            <p:ph type="title"/>
          </p:nvPr>
        </p:nvSpPr>
        <p:spPr>
          <a:xfrm>
            <a:off x="838200" y="145674"/>
            <a:ext cx="10515600" cy="567113"/>
          </a:xfrm>
        </p:spPr>
        <p:txBody>
          <a:bodyPr>
            <a:noAutofit/>
          </a:bodyPr>
          <a:lstStyle/>
          <a:p>
            <a:r>
              <a:rPr lang="en-US" sz="2800" dirty="0"/>
              <a:t>Academic Publishers – Textbooks (not peer reviewed)</a:t>
            </a:r>
            <a:endParaRPr lang="en-CA" sz="2800" dirty="0"/>
          </a:p>
        </p:txBody>
      </p:sp>
      <p:pic>
        <p:nvPicPr>
          <p:cNvPr id="5" name="Picture 4">
            <a:extLst>
              <a:ext uri="{FF2B5EF4-FFF2-40B4-BE49-F238E27FC236}">
                <a16:creationId xmlns:a16="http://schemas.microsoft.com/office/drawing/2014/main" id="{7BAE44BB-F87A-70BD-9C5A-C29D650D0D8F}"/>
              </a:ext>
            </a:extLst>
          </p:cNvPr>
          <p:cNvPicPr>
            <a:picLocks noChangeAspect="1"/>
          </p:cNvPicPr>
          <p:nvPr/>
        </p:nvPicPr>
        <p:blipFill>
          <a:blip r:embed="rId2"/>
          <a:stretch>
            <a:fillRect/>
          </a:stretch>
        </p:blipFill>
        <p:spPr>
          <a:xfrm>
            <a:off x="610740" y="755567"/>
            <a:ext cx="9576969" cy="5956759"/>
          </a:xfrm>
          <a:prstGeom prst="rect">
            <a:avLst/>
          </a:prstGeom>
        </p:spPr>
      </p:pic>
      <p:sp>
        <p:nvSpPr>
          <p:cNvPr id="6" name="Callout: Left Arrow 5">
            <a:extLst>
              <a:ext uri="{FF2B5EF4-FFF2-40B4-BE49-F238E27FC236}">
                <a16:creationId xmlns:a16="http://schemas.microsoft.com/office/drawing/2014/main" id="{6927A877-99FD-F4FA-A365-C93F5F09A140}"/>
              </a:ext>
            </a:extLst>
          </p:cNvPr>
          <p:cNvSpPr/>
          <p:nvPr/>
        </p:nvSpPr>
        <p:spPr>
          <a:xfrm>
            <a:off x="4599709" y="1838036"/>
            <a:ext cx="1560946" cy="387928"/>
          </a:xfrm>
          <a:prstGeom prst="leftArrow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dirty="0"/>
              <a:t>Academic publisher</a:t>
            </a:r>
            <a:endParaRPr lang="en-CA" sz="1200" dirty="0"/>
          </a:p>
        </p:txBody>
      </p:sp>
      <p:sp>
        <p:nvSpPr>
          <p:cNvPr id="7" name="Rectangle: Rounded Corners 6">
            <a:extLst>
              <a:ext uri="{FF2B5EF4-FFF2-40B4-BE49-F238E27FC236}">
                <a16:creationId xmlns:a16="http://schemas.microsoft.com/office/drawing/2014/main" id="{4AD34871-509B-4588-5124-E7B637B53A26}"/>
              </a:ext>
            </a:extLst>
          </p:cNvPr>
          <p:cNvSpPr/>
          <p:nvPr/>
        </p:nvSpPr>
        <p:spPr>
          <a:xfrm>
            <a:off x="2363492" y="1838036"/>
            <a:ext cx="1464589" cy="16124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1BB98936-8736-9E9B-9BD0-DE493B0E581D}"/>
              </a:ext>
            </a:extLst>
          </p:cNvPr>
          <p:cNvSpPr/>
          <p:nvPr/>
        </p:nvSpPr>
        <p:spPr>
          <a:xfrm>
            <a:off x="2515892" y="3811487"/>
            <a:ext cx="2381572" cy="16124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16A7D330-F550-9BC4-B87A-0A78F208C813}"/>
              </a:ext>
            </a:extLst>
          </p:cNvPr>
          <p:cNvSpPr/>
          <p:nvPr/>
        </p:nvSpPr>
        <p:spPr>
          <a:xfrm>
            <a:off x="2363491" y="6446198"/>
            <a:ext cx="2169763" cy="16124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FC64C0A1-F82F-D8B8-FE7B-6AE4042FD316}"/>
              </a:ext>
            </a:extLst>
          </p:cNvPr>
          <p:cNvSpPr/>
          <p:nvPr/>
        </p:nvSpPr>
        <p:spPr>
          <a:xfrm>
            <a:off x="7878306" y="1868172"/>
            <a:ext cx="1730643" cy="193103"/>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371CE723-350E-F433-A44A-AC2BDB0A1B90}"/>
              </a:ext>
            </a:extLst>
          </p:cNvPr>
          <p:cNvSpPr/>
          <p:nvPr/>
        </p:nvSpPr>
        <p:spPr>
          <a:xfrm>
            <a:off x="2616631" y="2225964"/>
            <a:ext cx="4303362" cy="16124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079C868-6B85-03EE-0135-AECC1CE362A4}"/>
              </a:ext>
            </a:extLst>
          </p:cNvPr>
          <p:cNvSpPr/>
          <p:nvPr/>
        </p:nvSpPr>
        <p:spPr>
          <a:xfrm>
            <a:off x="2097438" y="1352814"/>
            <a:ext cx="1464589" cy="16124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A597563C-823D-AD20-AC82-5DB27357A4D2}"/>
              </a:ext>
            </a:extLst>
          </p:cNvPr>
          <p:cNvSpPr/>
          <p:nvPr/>
        </p:nvSpPr>
        <p:spPr>
          <a:xfrm>
            <a:off x="7395277" y="3264286"/>
            <a:ext cx="4274947" cy="3343157"/>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to identify a textbook</a:t>
            </a:r>
            <a:r>
              <a:rPr lang="en-US" dirty="0">
                <a:solidFill>
                  <a:schemeClr val="tx1"/>
                </a:solidFill>
              </a:rPr>
              <a:t>:</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Book’s topic is very general and high level</a:t>
            </a:r>
          </a:p>
          <a:p>
            <a:pPr marL="285750" indent="-285750">
              <a:buFont typeface="Arial" panose="020B0604020202020204" pitchFamily="34" charset="0"/>
              <a:buChar char="•"/>
            </a:pPr>
            <a:r>
              <a:rPr lang="en-US" dirty="0">
                <a:solidFill>
                  <a:schemeClr val="tx1"/>
                </a:solidFill>
              </a:rPr>
              <a:t>Multiple editions: 4</a:t>
            </a:r>
            <a:r>
              <a:rPr lang="en-US" baseline="30000" dirty="0">
                <a:solidFill>
                  <a:schemeClr val="tx1"/>
                </a:solidFill>
              </a:rPr>
              <a:t>th</a:t>
            </a:r>
            <a:r>
              <a:rPr lang="en-US" dirty="0">
                <a:solidFill>
                  <a:schemeClr val="tx1"/>
                </a:solidFill>
              </a:rPr>
              <a:t>, 6</a:t>
            </a:r>
            <a:r>
              <a:rPr lang="en-US" baseline="30000" dirty="0">
                <a:solidFill>
                  <a:schemeClr val="tx1"/>
                </a:solidFill>
              </a:rPr>
              <a:t>th</a:t>
            </a:r>
            <a:r>
              <a:rPr lang="en-US" dirty="0">
                <a:solidFill>
                  <a:schemeClr val="tx1"/>
                </a:solidFill>
              </a:rPr>
              <a:t>, 12</a:t>
            </a:r>
            <a:r>
              <a:rPr lang="en-US" baseline="30000" dirty="0">
                <a:solidFill>
                  <a:schemeClr val="tx1"/>
                </a:solidFill>
              </a:rPr>
              <a:t>th</a:t>
            </a:r>
            <a:r>
              <a:rPr lang="en-US" dirty="0">
                <a:solidFill>
                  <a:schemeClr val="tx1"/>
                </a:solidFill>
              </a:rPr>
              <a:t>, etc.</a:t>
            </a:r>
          </a:p>
          <a:p>
            <a:pPr marL="285750" indent="-285750">
              <a:buFont typeface="Arial" panose="020B0604020202020204" pitchFamily="34" charset="0"/>
              <a:buChar char="•"/>
            </a:pPr>
            <a:r>
              <a:rPr lang="en-US" dirty="0">
                <a:solidFill>
                  <a:schemeClr val="tx1"/>
                </a:solidFill>
              </a:rPr>
              <a:t>Mentions what the new edition contains, “new chapters”</a:t>
            </a:r>
          </a:p>
          <a:p>
            <a:pPr marL="285750" indent="-285750">
              <a:buFont typeface="Arial" panose="020B0604020202020204" pitchFamily="34" charset="0"/>
              <a:buChar char="•"/>
            </a:pPr>
            <a:r>
              <a:rPr lang="en-US" dirty="0">
                <a:solidFill>
                  <a:schemeClr val="tx1"/>
                </a:solidFill>
              </a:rPr>
              <a:t>Library services fund textbooks</a:t>
            </a:r>
          </a:p>
          <a:p>
            <a:pPr marL="285750" indent="-285750">
              <a:buFont typeface="Arial" panose="020B0604020202020204" pitchFamily="34" charset="0"/>
              <a:buChar char="•"/>
            </a:pPr>
            <a:r>
              <a:rPr lang="en-US" dirty="0">
                <a:solidFill>
                  <a:schemeClr val="tx1"/>
                </a:solidFill>
              </a:rPr>
              <a:t>“study and teaching “in the subject heading</a:t>
            </a:r>
          </a:p>
          <a:p>
            <a:pPr marL="285750" indent="-285750">
              <a:buFont typeface="Arial" panose="020B0604020202020204" pitchFamily="34" charset="0"/>
              <a:buChar char="•"/>
            </a:pPr>
            <a:r>
              <a:rPr lang="en-US" dirty="0">
                <a:solidFill>
                  <a:schemeClr val="tx1"/>
                </a:solidFill>
              </a:rPr>
              <a:t>Located in the course reserve room</a:t>
            </a:r>
            <a:endParaRPr lang="en-CA" dirty="0">
              <a:solidFill>
                <a:schemeClr val="tx1"/>
              </a:solidFill>
            </a:endParaRPr>
          </a:p>
        </p:txBody>
      </p:sp>
    </p:spTree>
    <p:extLst>
      <p:ext uri="{BB962C8B-B14F-4D97-AF65-F5344CB8AC3E}">
        <p14:creationId xmlns:p14="http://schemas.microsoft.com/office/powerpoint/2010/main" val="285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C20BAA-4664-97DD-357F-A2139EFFE13E}"/>
              </a:ext>
            </a:extLst>
          </p:cNvPr>
          <p:cNvPicPr>
            <a:picLocks noChangeAspect="1"/>
          </p:cNvPicPr>
          <p:nvPr/>
        </p:nvPicPr>
        <p:blipFill>
          <a:blip r:embed="rId2"/>
          <a:stretch>
            <a:fillRect/>
          </a:stretch>
        </p:blipFill>
        <p:spPr>
          <a:xfrm>
            <a:off x="366784" y="0"/>
            <a:ext cx="10183813" cy="6858000"/>
          </a:xfrm>
          <a:prstGeom prst="rect">
            <a:avLst/>
          </a:prstGeom>
        </p:spPr>
      </p:pic>
      <p:sp>
        <p:nvSpPr>
          <p:cNvPr id="8" name="Callout: Left Arrow 7">
            <a:extLst>
              <a:ext uri="{FF2B5EF4-FFF2-40B4-BE49-F238E27FC236}">
                <a16:creationId xmlns:a16="http://schemas.microsoft.com/office/drawing/2014/main" id="{9C994FC0-C1C8-90F3-1EB3-094694DCD144}"/>
              </a:ext>
            </a:extLst>
          </p:cNvPr>
          <p:cNvSpPr/>
          <p:nvPr/>
        </p:nvSpPr>
        <p:spPr>
          <a:xfrm>
            <a:off x="5523346" y="674255"/>
            <a:ext cx="1560946" cy="387928"/>
          </a:xfrm>
          <a:prstGeom prst="leftArrow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dirty="0"/>
              <a:t>Academic publisher</a:t>
            </a:r>
            <a:endParaRPr lang="en-CA" sz="1200" dirty="0"/>
          </a:p>
        </p:txBody>
      </p:sp>
      <p:sp>
        <p:nvSpPr>
          <p:cNvPr id="9" name="Rectangle 8">
            <a:extLst>
              <a:ext uri="{FF2B5EF4-FFF2-40B4-BE49-F238E27FC236}">
                <a16:creationId xmlns:a16="http://schemas.microsoft.com/office/drawing/2014/main" id="{3DDCD1BF-EC8D-41EE-338C-A179ABA481EF}"/>
              </a:ext>
            </a:extLst>
          </p:cNvPr>
          <p:cNvSpPr/>
          <p:nvPr/>
        </p:nvSpPr>
        <p:spPr>
          <a:xfrm>
            <a:off x="7665802" y="3429000"/>
            <a:ext cx="4159414" cy="3025678"/>
          </a:xfrm>
          <a:prstGeom prst="rect">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Academic peer reviewed book:</a:t>
            </a:r>
          </a:p>
          <a:p>
            <a:pPr algn="ctr"/>
            <a:endParaRPr lang="en-US" dirty="0">
              <a:solidFill>
                <a:schemeClr val="tx1"/>
              </a:solidFill>
            </a:endParaRPr>
          </a:p>
          <a:p>
            <a:pPr marL="285750" indent="-285750">
              <a:buFont typeface="Arial" panose="020B0604020202020204" pitchFamily="34" charset="0"/>
              <a:buChar char="•"/>
            </a:pPr>
            <a:r>
              <a:rPr lang="en-US" dirty="0">
                <a:solidFill>
                  <a:schemeClr val="tx1"/>
                </a:solidFill>
              </a:rPr>
              <a:t>Book’s topic is more specific, with collected essays/chapters on different aspects of the topic</a:t>
            </a:r>
          </a:p>
          <a:p>
            <a:pPr marL="285750" indent="-285750">
              <a:buFont typeface="Arial" panose="020B0604020202020204" pitchFamily="34" charset="0"/>
              <a:buChar char="•"/>
            </a:pPr>
            <a:r>
              <a:rPr lang="en-US" dirty="0">
                <a:solidFill>
                  <a:schemeClr val="tx1"/>
                </a:solidFill>
              </a:rPr>
              <a:t>Single edition</a:t>
            </a:r>
          </a:p>
          <a:p>
            <a:pPr marL="285750" indent="-285750">
              <a:buFont typeface="Arial" panose="020B0604020202020204" pitchFamily="34" charset="0"/>
              <a:buChar char="•"/>
            </a:pPr>
            <a:r>
              <a:rPr lang="en-US" dirty="0">
                <a:solidFill>
                  <a:schemeClr val="tx1"/>
                </a:solidFill>
              </a:rPr>
              <a:t>Case studies </a:t>
            </a:r>
          </a:p>
          <a:p>
            <a:pPr marL="285750" indent="-285750">
              <a:buFont typeface="Arial" panose="020B0604020202020204" pitchFamily="34" charset="0"/>
              <a:buChar char="•"/>
            </a:pPr>
            <a:r>
              <a:rPr lang="en-US" dirty="0">
                <a:solidFill>
                  <a:schemeClr val="tx1"/>
                </a:solidFill>
              </a:rPr>
              <a:t>Located in the regular collection</a:t>
            </a:r>
            <a:endParaRPr lang="en-CA" dirty="0">
              <a:solidFill>
                <a:schemeClr val="tx1"/>
              </a:solidFill>
            </a:endParaRPr>
          </a:p>
        </p:txBody>
      </p:sp>
    </p:spTree>
    <p:extLst>
      <p:ext uri="{BB962C8B-B14F-4D97-AF65-F5344CB8AC3E}">
        <p14:creationId xmlns:p14="http://schemas.microsoft.com/office/powerpoint/2010/main" val="265771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A9BA3-3539-C7E7-F6A0-A2193AAA12AD}"/>
              </a:ext>
            </a:extLst>
          </p:cNvPr>
          <p:cNvPicPr>
            <a:picLocks noChangeAspect="1"/>
          </p:cNvPicPr>
          <p:nvPr/>
        </p:nvPicPr>
        <p:blipFill>
          <a:blip r:embed="rId2"/>
          <a:stretch>
            <a:fillRect/>
          </a:stretch>
        </p:blipFill>
        <p:spPr>
          <a:xfrm>
            <a:off x="1534244" y="0"/>
            <a:ext cx="9123511" cy="6858000"/>
          </a:xfrm>
          <a:prstGeom prst="rect">
            <a:avLst/>
          </a:prstGeom>
        </p:spPr>
      </p:pic>
      <p:pic>
        <p:nvPicPr>
          <p:cNvPr id="7" name="Picture 6">
            <a:extLst>
              <a:ext uri="{FF2B5EF4-FFF2-40B4-BE49-F238E27FC236}">
                <a16:creationId xmlns:a16="http://schemas.microsoft.com/office/drawing/2014/main" id="{530E90D5-1FC1-A77B-C5ED-C224820B3C2D}"/>
              </a:ext>
            </a:extLst>
          </p:cNvPr>
          <p:cNvPicPr>
            <a:picLocks noChangeAspect="1"/>
          </p:cNvPicPr>
          <p:nvPr/>
        </p:nvPicPr>
        <p:blipFill>
          <a:blip r:embed="rId3"/>
          <a:stretch>
            <a:fillRect/>
          </a:stretch>
        </p:blipFill>
        <p:spPr>
          <a:xfrm>
            <a:off x="0" y="534347"/>
            <a:ext cx="12192000" cy="5789305"/>
          </a:xfrm>
          <a:prstGeom prst="rect">
            <a:avLst/>
          </a:prstGeom>
        </p:spPr>
      </p:pic>
      <p:sp>
        <p:nvSpPr>
          <p:cNvPr id="8" name="Callout: Up Arrow 7">
            <a:extLst>
              <a:ext uri="{FF2B5EF4-FFF2-40B4-BE49-F238E27FC236}">
                <a16:creationId xmlns:a16="http://schemas.microsoft.com/office/drawing/2014/main" id="{4893E15B-023C-6F1F-02CA-4399A004274F}"/>
              </a:ext>
            </a:extLst>
          </p:cNvPr>
          <p:cNvSpPr/>
          <p:nvPr/>
        </p:nvSpPr>
        <p:spPr>
          <a:xfrm>
            <a:off x="3519848" y="1142999"/>
            <a:ext cx="1962150" cy="1076325"/>
          </a:xfrm>
          <a:prstGeom prst="upArrow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Add focal country with AND</a:t>
            </a:r>
            <a:endParaRPr lang="en-CA" sz="1600" dirty="0"/>
          </a:p>
        </p:txBody>
      </p:sp>
      <p:sp>
        <p:nvSpPr>
          <p:cNvPr id="2" name="Arrow: Left 1">
            <a:extLst>
              <a:ext uri="{FF2B5EF4-FFF2-40B4-BE49-F238E27FC236}">
                <a16:creationId xmlns:a16="http://schemas.microsoft.com/office/drawing/2014/main" id="{2844F5F5-3D56-83F5-B6E5-D01E9CE91617}"/>
              </a:ext>
            </a:extLst>
          </p:cNvPr>
          <p:cNvSpPr/>
          <p:nvPr/>
        </p:nvSpPr>
        <p:spPr>
          <a:xfrm>
            <a:off x="5169975" y="6563532"/>
            <a:ext cx="1852048" cy="294468"/>
          </a:xfrm>
          <a:prstGeom prst="lef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55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2228A3-DDDB-AFF1-8BB3-D6400C09FA31}"/>
              </a:ext>
            </a:extLst>
          </p:cNvPr>
          <p:cNvPicPr>
            <a:picLocks noChangeAspect="1"/>
          </p:cNvPicPr>
          <p:nvPr/>
        </p:nvPicPr>
        <p:blipFill>
          <a:blip r:embed="rId2"/>
          <a:stretch>
            <a:fillRect/>
          </a:stretch>
        </p:blipFill>
        <p:spPr>
          <a:xfrm>
            <a:off x="0" y="526359"/>
            <a:ext cx="12192000" cy="5805282"/>
          </a:xfrm>
          <a:prstGeom prst="rect">
            <a:avLst/>
          </a:prstGeom>
        </p:spPr>
      </p:pic>
      <p:pic>
        <p:nvPicPr>
          <p:cNvPr id="7" name="Picture 6">
            <a:extLst>
              <a:ext uri="{FF2B5EF4-FFF2-40B4-BE49-F238E27FC236}">
                <a16:creationId xmlns:a16="http://schemas.microsoft.com/office/drawing/2014/main" id="{11516488-1A1C-2055-80AF-1185ED78E142}"/>
              </a:ext>
            </a:extLst>
          </p:cNvPr>
          <p:cNvPicPr>
            <a:picLocks noChangeAspect="1"/>
          </p:cNvPicPr>
          <p:nvPr/>
        </p:nvPicPr>
        <p:blipFill>
          <a:blip r:embed="rId3"/>
          <a:stretch>
            <a:fillRect/>
          </a:stretch>
        </p:blipFill>
        <p:spPr>
          <a:xfrm>
            <a:off x="0" y="964865"/>
            <a:ext cx="12192000" cy="4928270"/>
          </a:xfrm>
          <a:prstGeom prst="rect">
            <a:avLst/>
          </a:prstGeom>
        </p:spPr>
      </p:pic>
      <p:sp>
        <p:nvSpPr>
          <p:cNvPr id="8" name="Rectangle 7">
            <a:extLst>
              <a:ext uri="{FF2B5EF4-FFF2-40B4-BE49-F238E27FC236}">
                <a16:creationId xmlns:a16="http://schemas.microsoft.com/office/drawing/2014/main" id="{A9681B26-825F-40FD-25C5-3283D4E4ECCB}"/>
              </a:ext>
            </a:extLst>
          </p:cNvPr>
          <p:cNvSpPr/>
          <p:nvPr/>
        </p:nvSpPr>
        <p:spPr>
          <a:xfrm>
            <a:off x="6096000" y="4846320"/>
            <a:ext cx="2899410" cy="90297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Length: academic articles should be 15+ pages</a:t>
            </a:r>
            <a:endParaRPr lang="en-CA" dirty="0"/>
          </a:p>
        </p:txBody>
      </p:sp>
      <p:sp>
        <p:nvSpPr>
          <p:cNvPr id="9" name="Callout: Left Arrow 8">
            <a:extLst>
              <a:ext uri="{FF2B5EF4-FFF2-40B4-BE49-F238E27FC236}">
                <a16:creationId xmlns:a16="http://schemas.microsoft.com/office/drawing/2014/main" id="{F460197F-5820-0A79-4AE6-C8F542D8CCCD}"/>
              </a:ext>
            </a:extLst>
          </p:cNvPr>
          <p:cNvSpPr/>
          <p:nvPr/>
        </p:nvSpPr>
        <p:spPr>
          <a:xfrm>
            <a:off x="4251960" y="1773733"/>
            <a:ext cx="3497580" cy="902970"/>
          </a:xfrm>
          <a:prstGeom prst="leftArrow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Author affiliations </a:t>
            </a:r>
            <a:endParaRPr lang="en-CA" dirty="0"/>
          </a:p>
        </p:txBody>
      </p:sp>
    </p:spTree>
    <p:extLst>
      <p:ext uri="{BB962C8B-B14F-4D97-AF65-F5344CB8AC3E}">
        <p14:creationId xmlns:p14="http://schemas.microsoft.com/office/powerpoint/2010/main" val="39778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2DB3-B507-AEBC-CBF6-6F7A72428B09}"/>
              </a:ext>
            </a:extLst>
          </p:cNvPr>
          <p:cNvSpPr>
            <a:spLocks noGrp="1"/>
          </p:cNvSpPr>
          <p:nvPr>
            <p:ph type="title"/>
          </p:nvPr>
        </p:nvSpPr>
        <p:spPr/>
        <p:txBody>
          <a:bodyPr/>
          <a:lstStyle/>
          <a:p>
            <a:r>
              <a:rPr lang="en-US" dirty="0"/>
              <a:t>Checking peer review status</a:t>
            </a:r>
            <a:endParaRPr lang="en-CA" dirty="0"/>
          </a:p>
        </p:txBody>
      </p:sp>
      <p:pic>
        <p:nvPicPr>
          <p:cNvPr id="5" name="Picture 4">
            <a:extLst>
              <a:ext uri="{FF2B5EF4-FFF2-40B4-BE49-F238E27FC236}">
                <a16:creationId xmlns:a16="http://schemas.microsoft.com/office/drawing/2014/main" id="{9574C894-BF15-200B-D585-384F4A5AC824}"/>
              </a:ext>
            </a:extLst>
          </p:cNvPr>
          <p:cNvPicPr>
            <a:picLocks noChangeAspect="1"/>
          </p:cNvPicPr>
          <p:nvPr/>
        </p:nvPicPr>
        <p:blipFill>
          <a:blip r:embed="rId2"/>
          <a:stretch>
            <a:fillRect/>
          </a:stretch>
        </p:blipFill>
        <p:spPr>
          <a:xfrm>
            <a:off x="656701" y="1691323"/>
            <a:ext cx="7958979" cy="4684904"/>
          </a:xfrm>
          <a:prstGeom prst="rect">
            <a:avLst/>
          </a:prstGeom>
        </p:spPr>
      </p:pic>
      <p:sp>
        <p:nvSpPr>
          <p:cNvPr id="6" name="Rectangle: Rounded Corners 5">
            <a:extLst>
              <a:ext uri="{FF2B5EF4-FFF2-40B4-BE49-F238E27FC236}">
                <a16:creationId xmlns:a16="http://schemas.microsoft.com/office/drawing/2014/main" id="{E3CBE11D-E731-7DDC-E321-215EC1291EDC}"/>
              </a:ext>
            </a:extLst>
          </p:cNvPr>
          <p:cNvSpPr/>
          <p:nvPr/>
        </p:nvSpPr>
        <p:spPr>
          <a:xfrm>
            <a:off x="4378960" y="3495674"/>
            <a:ext cx="1026160" cy="182245"/>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75FE164B-111F-2F24-BD86-5DAA76D35B57}"/>
              </a:ext>
            </a:extLst>
          </p:cNvPr>
          <p:cNvPicPr>
            <a:picLocks noChangeAspect="1"/>
          </p:cNvPicPr>
          <p:nvPr/>
        </p:nvPicPr>
        <p:blipFill>
          <a:blip r:embed="rId3"/>
          <a:stretch>
            <a:fillRect/>
          </a:stretch>
        </p:blipFill>
        <p:spPr>
          <a:xfrm>
            <a:off x="214312" y="1538287"/>
            <a:ext cx="11763375" cy="3781425"/>
          </a:xfrm>
          <a:prstGeom prst="rect">
            <a:avLst/>
          </a:prstGeom>
        </p:spPr>
      </p:pic>
      <p:pic>
        <p:nvPicPr>
          <p:cNvPr id="10" name="Picture 9">
            <a:extLst>
              <a:ext uri="{FF2B5EF4-FFF2-40B4-BE49-F238E27FC236}">
                <a16:creationId xmlns:a16="http://schemas.microsoft.com/office/drawing/2014/main" id="{95720539-F381-A516-F054-99758F764E45}"/>
              </a:ext>
            </a:extLst>
          </p:cNvPr>
          <p:cNvPicPr>
            <a:picLocks noChangeAspect="1"/>
          </p:cNvPicPr>
          <p:nvPr/>
        </p:nvPicPr>
        <p:blipFill>
          <a:blip r:embed="rId4"/>
          <a:stretch>
            <a:fillRect/>
          </a:stretch>
        </p:blipFill>
        <p:spPr>
          <a:xfrm>
            <a:off x="0" y="963121"/>
            <a:ext cx="12192000" cy="4931758"/>
          </a:xfrm>
          <a:prstGeom prst="rect">
            <a:avLst/>
          </a:prstGeom>
        </p:spPr>
      </p:pic>
      <p:sp>
        <p:nvSpPr>
          <p:cNvPr id="11" name="Arrow: Left 10">
            <a:extLst>
              <a:ext uri="{FF2B5EF4-FFF2-40B4-BE49-F238E27FC236}">
                <a16:creationId xmlns:a16="http://schemas.microsoft.com/office/drawing/2014/main" id="{ED474340-77EF-DA4B-7625-8FF17987D358}"/>
              </a:ext>
            </a:extLst>
          </p:cNvPr>
          <p:cNvSpPr/>
          <p:nvPr/>
        </p:nvSpPr>
        <p:spPr>
          <a:xfrm>
            <a:off x="7458075" y="3495674"/>
            <a:ext cx="1599994" cy="78105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5D00A31E-2704-E0BE-36FE-CF00F1B0E5FE}"/>
              </a:ext>
            </a:extLst>
          </p:cNvPr>
          <p:cNvPicPr>
            <a:picLocks noChangeAspect="1"/>
          </p:cNvPicPr>
          <p:nvPr/>
        </p:nvPicPr>
        <p:blipFill>
          <a:blip r:embed="rId5"/>
          <a:stretch>
            <a:fillRect/>
          </a:stretch>
        </p:blipFill>
        <p:spPr>
          <a:xfrm>
            <a:off x="3038475" y="3347277"/>
            <a:ext cx="8839200" cy="3028950"/>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id="{1D073F5F-FA15-51F9-8695-07CD55B4F0A1}"/>
              </a:ext>
            </a:extLst>
          </p:cNvPr>
          <p:cNvSpPr/>
          <p:nvPr/>
        </p:nvSpPr>
        <p:spPr>
          <a:xfrm>
            <a:off x="3305175" y="3347277"/>
            <a:ext cx="7829550" cy="662748"/>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0525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B832-F4CE-3DC8-FC0C-20F0606BB98A}"/>
              </a:ext>
            </a:extLst>
          </p:cNvPr>
          <p:cNvSpPr>
            <a:spLocks noGrp="1"/>
          </p:cNvSpPr>
          <p:nvPr>
            <p:ph type="title"/>
          </p:nvPr>
        </p:nvSpPr>
        <p:spPr/>
        <p:txBody>
          <a:bodyPr/>
          <a:lstStyle/>
          <a:p>
            <a:r>
              <a:rPr lang="en-US" dirty="0"/>
              <a:t>What else will I find in Sofia?</a:t>
            </a:r>
            <a:endParaRPr lang="en-CA" dirty="0"/>
          </a:p>
        </p:txBody>
      </p:sp>
      <p:sp>
        <p:nvSpPr>
          <p:cNvPr id="3" name="Content Placeholder 2">
            <a:extLst>
              <a:ext uri="{FF2B5EF4-FFF2-40B4-BE49-F238E27FC236}">
                <a16:creationId xmlns:a16="http://schemas.microsoft.com/office/drawing/2014/main" id="{482BB48D-6847-1C56-B1F3-FBFA94FC02E6}"/>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6C3C5B54-331F-F8E6-A84F-350D8B1B012B}"/>
              </a:ext>
            </a:extLst>
          </p:cNvPr>
          <p:cNvPicPr>
            <a:picLocks noChangeAspect="1"/>
          </p:cNvPicPr>
          <p:nvPr/>
        </p:nvPicPr>
        <p:blipFill>
          <a:blip r:embed="rId2"/>
          <a:stretch>
            <a:fillRect/>
          </a:stretch>
        </p:blipFill>
        <p:spPr>
          <a:xfrm>
            <a:off x="0" y="1401813"/>
            <a:ext cx="12192000" cy="5456187"/>
          </a:xfrm>
          <a:prstGeom prst="rect">
            <a:avLst/>
          </a:prstGeom>
        </p:spPr>
      </p:pic>
      <p:sp>
        <p:nvSpPr>
          <p:cNvPr id="6" name="Rectangle: Rounded Corners 5">
            <a:extLst>
              <a:ext uri="{FF2B5EF4-FFF2-40B4-BE49-F238E27FC236}">
                <a16:creationId xmlns:a16="http://schemas.microsoft.com/office/drawing/2014/main" id="{BCB8B8DA-C712-12A2-7EDC-C6394414C8CF}"/>
              </a:ext>
            </a:extLst>
          </p:cNvPr>
          <p:cNvSpPr/>
          <p:nvPr/>
        </p:nvSpPr>
        <p:spPr>
          <a:xfrm>
            <a:off x="2529840" y="3200400"/>
            <a:ext cx="1524000" cy="228600"/>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4D5A621-C3B9-9326-245F-071AEEF18C7D}"/>
              </a:ext>
            </a:extLst>
          </p:cNvPr>
          <p:cNvSpPr/>
          <p:nvPr/>
        </p:nvSpPr>
        <p:spPr>
          <a:xfrm>
            <a:off x="7124700" y="3785076"/>
            <a:ext cx="4086225" cy="195262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Sofia will provide format information, to tell you the type of container the item is in: print book, </a:t>
            </a:r>
            <a:r>
              <a:rPr lang="en-US" dirty="0" err="1"/>
              <a:t>ebook</a:t>
            </a:r>
            <a:r>
              <a:rPr lang="en-US" dirty="0"/>
              <a:t>, article, etc.</a:t>
            </a:r>
          </a:p>
          <a:p>
            <a:pPr algn="ctr"/>
            <a:endParaRPr lang="en-US" dirty="0"/>
          </a:p>
          <a:p>
            <a:pPr algn="ctr"/>
            <a:r>
              <a:rPr lang="en-US" dirty="0"/>
              <a:t>Pay close attention to the authors and publishers.</a:t>
            </a:r>
            <a:endParaRPr lang="en-CA" dirty="0"/>
          </a:p>
        </p:txBody>
      </p:sp>
      <p:sp>
        <p:nvSpPr>
          <p:cNvPr id="8" name="Arrow: Left 7">
            <a:extLst>
              <a:ext uri="{FF2B5EF4-FFF2-40B4-BE49-F238E27FC236}">
                <a16:creationId xmlns:a16="http://schemas.microsoft.com/office/drawing/2014/main" id="{41E335BE-A193-6392-DD48-0B04E4E1EF94}"/>
              </a:ext>
            </a:extLst>
          </p:cNvPr>
          <p:cNvSpPr/>
          <p:nvPr/>
        </p:nvSpPr>
        <p:spPr>
          <a:xfrm>
            <a:off x="8362950" y="2809875"/>
            <a:ext cx="695325" cy="293687"/>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Left 8">
            <a:extLst>
              <a:ext uri="{FF2B5EF4-FFF2-40B4-BE49-F238E27FC236}">
                <a16:creationId xmlns:a16="http://schemas.microsoft.com/office/drawing/2014/main" id="{ED2C1CAA-CA43-7E14-6BB4-5EDD7E5BCFA9}"/>
              </a:ext>
            </a:extLst>
          </p:cNvPr>
          <p:cNvSpPr/>
          <p:nvPr/>
        </p:nvSpPr>
        <p:spPr>
          <a:xfrm>
            <a:off x="6510337" y="3342005"/>
            <a:ext cx="695325" cy="293687"/>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A3F00EEC-F500-0F1C-A672-956A41C774EC}"/>
              </a:ext>
            </a:extLst>
          </p:cNvPr>
          <p:cNvSpPr/>
          <p:nvPr/>
        </p:nvSpPr>
        <p:spPr>
          <a:xfrm>
            <a:off x="4053840" y="5866765"/>
            <a:ext cx="3151822"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is a government document</a:t>
            </a:r>
            <a:endParaRPr lang="en-CA" dirty="0"/>
          </a:p>
        </p:txBody>
      </p:sp>
    </p:spTree>
    <p:extLst>
      <p:ext uri="{BB962C8B-B14F-4D97-AF65-F5344CB8AC3E}">
        <p14:creationId xmlns:p14="http://schemas.microsoft.com/office/powerpoint/2010/main" val="27720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81000"/>
            <a:ext cx="10003218" cy="1600124"/>
          </a:xfrm>
        </p:spPr>
        <p:txBody>
          <a:bodyPr>
            <a:normAutofit/>
          </a:bodyPr>
          <a:lstStyle/>
          <a:p>
            <a:r>
              <a:rPr lang="en-US"/>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233680" y="2489200"/>
            <a:ext cx="5527040" cy="4165600"/>
          </a:xfrm>
        </p:spPr>
        <p:txBody>
          <a:bodyPr anchor="ctr">
            <a:normAutofit fontScale="92500" lnSpcReduction="20000"/>
          </a:bodyPr>
          <a:lstStyle/>
          <a:p>
            <a:pPr marL="0" indent="0">
              <a:lnSpc>
                <a:spcPct val="100000"/>
              </a:lnSpc>
              <a:buNone/>
              <a:defRPr/>
            </a:pPr>
            <a:r>
              <a:rPr lang="en-US" sz="1700" b="1" dirty="0">
                <a:solidFill>
                  <a:schemeClr val="tx2"/>
                </a:solidFill>
              </a:rPr>
              <a:t>Your student card is your library card.  </a:t>
            </a:r>
          </a:p>
          <a:p>
            <a:pPr marL="0" indent="0">
              <a:lnSpc>
                <a:spcPct val="100000"/>
              </a:lnSpc>
              <a:buNone/>
              <a:defRPr/>
            </a:pPr>
            <a:r>
              <a:rPr lang="en-US" sz="1700" dirty="0">
                <a:solidFill>
                  <a:schemeClr val="tx2"/>
                </a:solidFill>
              </a:rPr>
              <a:t>You need it to:</a:t>
            </a:r>
          </a:p>
          <a:p>
            <a:pPr>
              <a:lnSpc>
                <a:spcPct val="100000"/>
              </a:lnSpc>
              <a:defRPr/>
            </a:pPr>
            <a:r>
              <a:rPr lang="en-US" sz="1700" dirty="0">
                <a:solidFill>
                  <a:schemeClr val="tx2"/>
                </a:solidFill>
              </a:rPr>
              <a:t> borrow books (</a:t>
            </a:r>
            <a:r>
              <a:rPr lang="en-US" sz="1700" dirty="0">
                <a:solidFill>
                  <a:schemeClr val="tx2"/>
                </a:solidFill>
                <a:hlinkClick r:id="rId3"/>
              </a:rPr>
              <a:t>up to 100 a time</a:t>
            </a:r>
            <a:r>
              <a:rPr lang="en-US" sz="1700" dirty="0">
                <a:solidFill>
                  <a:schemeClr val="tx2"/>
                </a:solidFill>
              </a:rPr>
              <a:t>)</a:t>
            </a:r>
          </a:p>
          <a:p>
            <a:pPr>
              <a:lnSpc>
                <a:spcPct val="100000"/>
              </a:lnSpc>
              <a:defRPr/>
            </a:pPr>
            <a:r>
              <a:rPr lang="en-US" sz="1700" dirty="0">
                <a:solidFill>
                  <a:schemeClr val="tx2"/>
                </a:solidFill>
              </a:rPr>
              <a:t>borrow a laptop and </a:t>
            </a:r>
            <a:r>
              <a:rPr lang="en-US" sz="1700" dirty="0">
                <a:solidFill>
                  <a:schemeClr val="tx2"/>
                </a:solidFill>
                <a:hlinkClick r:id="rId4"/>
              </a:rPr>
              <a:t>other technology  </a:t>
            </a:r>
            <a:endParaRPr lang="en-US" sz="1700" dirty="0">
              <a:solidFill>
                <a:schemeClr val="tx2"/>
              </a:solidFill>
            </a:endParaRPr>
          </a:p>
          <a:p>
            <a:pPr>
              <a:lnSpc>
                <a:spcPct val="100000"/>
              </a:lnSpc>
              <a:defRPr/>
            </a:pPr>
            <a:r>
              <a:rPr lang="en-US" sz="1700" dirty="0">
                <a:solidFill>
                  <a:schemeClr val="tx2"/>
                </a:solidFill>
              </a:rPr>
              <a:t>print on campus (</a:t>
            </a:r>
            <a:r>
              <a:rPr lang="en-US" sz="1700" dirty="0">
                <a:solidFill>
                  <a:schemeClr val="tx2"/>
                </a:solidFill>
                <a:hlinkClick r:id="rId5"/>
              </a:rPr>
              <a:t>add money to your </a:t>
            </a:r>
            <a:r>
              <a:rPr lang="en-US" sz="1700" dirty="0" err="1">
                <a:solidFill>
                  <a:schemeClr val="tx2"/>
                </a:solidFill>
                <a:hlinkClick r:id="rId5"/>
              </a:rPr>
              <a:t>Dprint</a:t>
            </a:r>
            <a:r>
              <a:rPr lang="en-US" sz="1700" dirty="0">
                <a:solidFill>
                  <a:schemeClr val="tx2"/>
                </a:solidFill>
                <a:hlinkClick r:id="rId5"/>
              </a:rPr>
              <a:t> account</a:t>
            </a:r>
            <a:r>
              <a:rPr lang="en-US" sz="1700" dirty="0">
                <a:solidFill>
                  <a:schemeClr val="tx2"/>
                </a:solidFill>
              </a:rPr>
              <a:t>)</a:t>
            </a:r>
          </a:p>
          <a:p>
            <a:pPr>
              <a:lnSpc>
                <a:spcPct val="100000"/>
              </a:lnSpc>
              <a:defRPr/>
            </a:pPr>
            <a:r>
              <a:rPr lang="en-US" sz="1700" dirty="0">
                <a:solidFill>
                  <a:schemeClr val="tx2"/>
                </a:solidFill>
              </a:rPr>
              <a:t>access the library overnight during 24/7 hours.</a:t>
            </a:r>
          </a:p>
          <a:p>
            <a:pPr marL="45720" indent="0">
              <a:lnSpc>
                <a:spcPct val="100000"/>
              </a:lnSpc>
              <a:buNone/>
              <a:defRPr/>
            </a:pPr>
            <a:endParaRPr lang="en-US" sz="1700" dirty="0">
              <a:solidFill>
                <a:schemeClr val="tx2"/>
              </a:solidFill>
            </a:endParaRPr>
          </a:p>
          <a:p>
            <a:pPr marL="0" indent="0">
              <a:lnSpc>
                <a:spcPct val="100000"/>
              </a:lnSpc>
              <a:buNone/>
              <a:defRPr/>
            </a:pPr>
            <a:r>
              <a:rPr lang="en-US" sz="1700" dirty="0">
                <a:solidFill>
                  <a:schemeClr val="tx2"/>
                </a:solidFill>
              </a:rPr>
              <a:t> Webster library has </a:t>
            </a:r>
            <a:r>
              <a:rPr lang="en-US" sz="1700" dirty="0">
                <a:solidFill>
                  <a:schemeClr val="tx2"/>
                </a:solidFill>
                <a:hlinkClick r:id="rId6"/>
              </a:rPr>
              <a:t>5 book scanners </a:t>
            </a:r>
            <a:r>
              <a:rPr lang="en-US" sz="1700" dirty="0">
                <a:solidFill>
                  <a:schemeClr val="tx2"/>
                </a:solidFill>
              </a:rPr>
              <a:t> (And Vanier has 2!) that can be used for free to scan chapters from our print books and email them to yourself as a PDF.</a:t>
            </a:r>
          </a:p>
          <a:p>
            <a:pPr marL="0" indent="0">
              <a:lnSpc>
                <a:spcPct val="100000"/>
              </a:lnSpc>
              <a:buNone/>
              <a:defRPr/>
            </a:pPr>
            <a:endParaRPr lang="en-US" sz="1700" dirty="0">
              <a:solidFill>
                <a:schemeClr val="tx2"/>
              </a:solidFill>
            </a:endParaRPr>
          </a:p>
          <a:p>
            <a:pPr marL="0" indent="0">
              <a:lnSpc>
                <a:spcPct val="100000"/>
              </a:lnSpc>
              <a:buNone/>
              <a:defRPr/>
            </a:pPr>
            <a:r>
              <a:rPr lang="en-US" sz="1700" dirty="0">
                <a:solidFill>
                  <a:schemeClr val="tx2"/>
                </a:solidFill>
              </a:rPr>
              <a:t>To use Library databases, access online articles and </a:t>
            </a:r>
            <a:r>
              <a:rPr lang="en-US" sz="1700" dirty="0" err="1">
                <a:solidFill>
                  <a:schemeClr val="tx2"/>
                </a:solidFill>
              </a:rPr>
              <a:t>ebooks</a:t>
            </a:r>
            <a:r>
              <a:rPr lang="en-US" sz="1700" dirty="0">
                <a:solidFill>
                  <a:schemeClr val="tx2"/>
                </a:solidFill>
              </a:rPr>
              <a:t> when you are </a:t>
            </a:r>
            <a:r>
              <a:rPr lang="en-US" sz="1700" b="1" dirty="0">
                <a:solidFill>
                  <a:schemeClr val="tx2"/>
                </a:solidFill>
              </a:rPr>
              <a:t>off campus</a:t>
            </a:r>
            <a:r>
              <a:rPr lang="en-US" sz="1700" dirty="0">
                <a:solidFill>
                  <a:schemeClr val="tx2"/>
                </a:solidFill>
              </a:rPr>
              <a:t>, login with your </a:t>
            </a:r>
            <a:r>
              <a:rPr lang="en-US" sz="1700" dirty="0" err="1">
                <a:solidFill>
                  <a:schemeClr val="tx2"/>
                </a:solidFill>
              </a:rPr>
              <a:t>MyConcordia</a:t>
            </a:r>
            <a:r>
              <a:rPr lang="en-US" sz="1700" dirty="0">
                <a:solidFill>
                  <a:schemeClr val="tx2"/>
                </a:solidFill>
              </a:rPr>
              <a:t> </a:t>
            </a:r>
            <a:r>
              <a:rPr lang="en-US" sz="1700" dirty="0" err="1">
                <a:solidFill>
                  <a:schemeClr val="tx2"/>
                </a:solidFill>
              </a:rPr>
              <a:t>Netname</a:t>
            </a:r>
            <a:r>
              <a:rPr lang="en-US" sz="1700" dirty="0">
                <a:solidFill>
                  <a:schemeClr val="tx2"/>
                </a:solidFill>
              </a:rPr>
              <a:t> and password.</a:t>
            </a:r>
            <a:endParaRPr lang="en-CA" sz="1700" dirty="0">
              <a:solidFill>
                <a:schemeClr val="tx2"/>
              </a:solidFill>
            </a:endParaRPr>
          </a:p>
          <a:p>
            <a:pPr>
              <a:lnSpc>
                <a:spcPct val="100000"/>
              </a:lnSpc>
            </a:pPr>
            <a:endParaRPr lang="en-CA" sz="1100" dirty="0">
              <a:solidFill>
                <a:schemeClr val="tx2"/>
              </a:solidFill>
            </a:endParaRPr>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7"/>
          <a:srcRect l="6192" r="4692"/>
          <a:stretch/>
        </p:blipFill>
        <p:spPr>
          <a:xfrm>
            <a:off x="5996628" y="2217529"/>
            <a:ext cx="6195372" cy="4640471"/>
          </a:xfrm>
          <a:prstGeom prst="rect">
            <a:avLst/>
          </a:pr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4919-7972-3FB6-D21C-E2BEDF97CD01}"/>
              </a:ext>
            </a:extLst>
          </p:cNvPr>
          <p:cNvSpPr>
            <a:spLocks noGrp="1"/>
          </p:cNvSpPr>
          <p:nvPr>
            <p:ph type="title"/>
          </p:nvPr>
        </p:nvSpPr>
        <p:spPr/>
        <p:txBody>
          <a:bodyPr/>
          <a:lstStyle/>
          <a:p>
            <a:r>
              <a:rPr lang="en-US" dirty="0"/>
              <a:t>What else will I find in Sofia?</a:t>
            </a:r>
            <a:endParaRPr lang="en-CA" dirty="0"/>
          </a:p>
        </p:txBody>
      </p:sp>
      <p:pic>
        <p:nvPicPr>
          <p:cNvPr id="5" name="Content Placeholder 4">
            <a:extLst>
              <a:ext uri="{FF2B5EF4-FFF2-40B4-BE49-F238E27FC236}">
                <a16:creationId xmlns:a16="http://schemas.microsoft.com/office/drawing/2014/main" id="{8A1AC2B4-F030-3CFA-054E-39889F6C5EA3}"/>
              </a:ext>
            </a:extLst>
          </p:cNvPr>
          <p:cNvPicPr>
            <a:picLocks noGrp="1" noChangeAspect="1"/>
          </p:cNvPicPr>
          <p:nvPr>
            <p:ph idx="1"/>
          </p:nvPr>
        </p:nvPicPr>
        <p:blipFill>
          <a:blip r:embed="rId2"/>
          <a:stretch>
            <a:fillRect/>
          </a:stretch>
        </p:blipFill>
        <p:spPr>
          <a:xfrm>
            <a:off x="1415678" y="1475388"/>
            <a:ext cx="8923764" cy="5106706"/>
          </a:xfrm>
        </p:spPr>
      </p:pic>
      <p:sp>
        <p:nvSpPr>
          <p:cNvPr id="6" name="Arrow: Left 5">
            <a:extLst>
              <a:ext uri="{FF2B5EF4-FFF2-40B4-BE49-F238E27FC236}">
                <a16:creationId xmlns:a16="http://schemas.microsoft.com/office/drawing/2014/main" id="{999F56B3-BD66-2588-ABBA-C2E8434FE4F6}"/>
              </a:ext>
            </a:extLst>
          </p:cNvPr>
          <p:cNvSpPr/>
          <p:nvPr/>
        </p:nvSpPr>
        <p:spPr>
          <a:xfrm>
            <a:off x="7701915" y="2213610"/>
            <a:ext cx="1168400" cy="416560"/>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6572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17FB-7209-46B9-9DCB-36FC2B6BC0F9}"/>
              </a:ext>
            </a:extLst>
          </p:cNvPr>
          <p:cNvSpPr>
            <a:spLocks noGrp="1"/>
          </p:cNvSpPr>
          <p:nvPr>
            <p:ph type="title"/>
          </p:nvPr>
        </p:nvSpPr>
        <p:spPr>
          <a:xfrm>
            <a:off x="745435" y="0"/>
            <a:ext cx="10515600" cy="1325563"/>
          </a:xfrm>
        </p:spPr>
        <p:txBody>
          <a:bodyPr>
            <a:normAutofit/>
          </a:bodyPr>
          <a:lstStyle/>
          <a:p>
            <a:r>
              <a:rPr lang="en-US" sz="3200" dirty="0"/>
              <a:t>OECD publications (available through Sofia and OECD </a:t>
            </a:r>
            <a:r>
              <a:rPr lang="en-US" sz="3200" dirty="0" err="1"/>
              <a:t>iLibrary</a:t>
            </a:r>
            <a:r>
              <a:rPr lang="en-US" sz="3200" dirty="0"/>
              <a:t>)</a:t>
            </a:r>
            <a:endParaRPr lang="en-CA" sz="3200" dirty="0"/>
          </a:p>
        </p:txBody>
      </p:sp>
      <p:sp>
        <p:nvSpPr>
          <p:cNvPr id="3" name="Content Placeholder 2">
            <a:extLst>
              <a:ext uri="{FF2B5EF4-FFF2-40B4-BE49-F238E27FC236}">
                <a16:creationId xmlns:a16="http://schemas.microsoft.com/office/drawing/2014/main" id="{321ED77B-2B98-45B5-AF54-A793507D33EE}"/>
              </a:ext>
            </a:extLst>
          </p:cNvPr>
          <p:cNvSpPr>
            <a:spLocks noGrp="1"/>
          </p:cNvSpPr>
          <p:nvPr>
            <p:ph idx="1"/>
          </p:nvPr>
        </p:nvSpPr>
        <p:spPr>
          <a:xfrm>
            <a:off x="626165" y="1253331"/>
            <a:ext cx="11300791" cy="5067956"/>
          </a:xfrm>
        </p:spPr>
        <p:txBody>
          <a:bodyPr>
            <a:normAutofit/>
          </a:bodyPr>
          <a:lstStyle/>
          <a:p>
            <a:pPr marL="0" indent="0">
              <a:buNone/>
            </a:pPr>
            <a:r>
              <a:rPr lang="en-US" b="1" dirty="0"/>
              <a:t>What is the OECD?</a:t>
            </a:r>
          </a:p>
          <a:p>
            <a:r>
              <a:rPr lang="en-CA" dirty="0"/>
              <a:t>Organisation for Economic Co-operation and Development is an intergovernmental organisation with governments of </a:t>
            </a:r>
            <a:r>
              <a:rPr lang="en-CA" b="1" dirty="0">
                <a:hlinkClick r:id="rId2"/>
              </a:rPr>
              <a:t>38 democracies </a:t>
            </a:r>
            <a:r>
              <a:rPr lang="en-CA" dirty="0"/>
              <a:t> with market-based economies collaborate to develop policy standards to promote sustainable economic growth. A reliable source of evidence-based policy analysis and economic data. </a:t>
            </a:r>
          </a:p>
          <a:p>
            <a:pPr lvl="1"/>
            <a:r>
              <a:rPr lang="en-CA" dirty="0"/>
              <a:t>OCED reports and publications are a type of </a:t>
            </a:r>
            <a:r>
              <a:rPr lang="en-CA" dirty="0">
                <a:hlinkClick r:id="rId3"/>
              </a:rPr>
              <a:t>grey literature</a:t>
            </a:r>
            <a:r>
              <a:rPr lang="en-CA" dirty="0"/>
              <a:t>; this information is reliable, but not scholarly or peer reviewed.</a:t>
            </a:r>
          </a:p>
        </p:txBody>
      </p:sp>
    </p:spTree>
    <p:extLst>
      <p:ext uri="{BB962C8B-B14F-4D97-AF65-F5344CB8AC3E}">
        <p14:creationId xmlns:p14="http://schemas.microsoft.com/office/powerpoint/2010/main" val="417641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B2-2799-C577-87B6-EEE22897617C}"/>
              </a:ext>
            </a:extLst>
          </p:cNvPr>
          <p:cNvSpPr>
            <a:spLocks noGrp="1"/>
          </p:cNvSpPr>
          <p:nvPr>
            <p:ph type="title"/>
          </p:nvPr>
        </p:nvSpPr>
        <p:spPr/>
        <p:txBody>
          <a:bodyPr/>
          <a:lstStyle/>
          <a:p>
            <a:r>
              <a:rPr lang="en-US" dirty="0"/>
              <a:t>What will I find in Sofia?</a:t>
            </a:r>
            <a:endParaRPr lang="en-CA" dirty="0"/>
          </a:p>
        </p:txBody>
      </p:sp>
      <p:sp>
        <p:nvSpPr>
          <p:cNvPr id="3" name="Content Placeholder 2">
            <a:extLst>
              <a:ext uri="{FF2B5EF4-FFF2-40B4-BE49-F238E27FC236}">
                <a16:creationId xmlns:a16="http://schemas.microsoft.com/office/drawing/2014/main" id="{C1C0CA4C-C94D-2558-D23B-E4BB8FBF3587}"/>
              </a:ext>
            </a:extLst>
          </p:cNvPr>
          <p:cNvSpPr>
            <a:spLocks noGrp="1"/>
          </p:cNvSpPr>
          <p:nvPr>
            <p:ph idx="1"/>
          </p:nvPr>
        </p:nvSpPr>
        <p:spPr/>
        <p:txBody>
          <a:bodyPr/>
          <a:lstStyle/>
          <a:p>
            <a:r>
              <a:rPr lang="en-US" dirty="0">
                <a:hlinkClick r:id="rId2"/>
              </a:rPr>
              <a:t>Academic peer reviewed books </a:t>
            </a:r>
            <a:r>
              <a:rPr lang="en-US" dirty="0"/>
              <a:t>(</a:t>
            </a:r>
            <a:r>
              <a:rPr lang="en-US" dirty="0" err="1"/>
              <a:t>ebooks</a:t>
            </a:r>
            <a:r>
              <a:rPr lang="en-US" dirty="0"/>
              <a:t> and print books)</a:t>
            </a:r>
          </a:p>
          <a:p>
            <a:r>
              <a:rPr lang="en-US" dirty="0">
                <a:hlinkClick r:id="rId3"/>
              </a:rPr>
              <a:t>Academic textbooks </a:t>
            </a:r>
            <a:endParaRPr lang="en-US" dirty="0"/>
          </a:p>
          <a:p>
            <a:r>
              <a:rPr lang="en-US" dirty="0">
                <a:hlinkClick r:id="rId4"/>
              </a:rPr>
              <a:t>Non-academic books </a:t>
            </a:r>
            <a:endParaRPr lang="en-US" dirty="0"/>
          </a:p>
          <a:p>
            <a:r>
              <a:rPr lang="en-US" dirty="0"/>
              <a:t>Academic journal articles (</a:t>
            </a:r>
            <a:r>
              <a:rPr lang="en-US" dirty="0">
                <a:hlinkClick r:id="rId5"/>
              </a:rPr>
              <a:t>peer reviewed </a:t>
            </a:r>
            <a:r>
              <a:rPr lang="en-US" dirty="0"/>
              <a:t>and </a:t>
            </a:r>
            <a:r>
              <a:rPr lang="en-US" dirty="0">
                <a:hlinkClick r:id="rId6"/>
              </a:rPr>
              <a:t>non-peer reviewed</a:t>
            </a:r>
            <a:r>
              <a:rPr lang="en-US" dirty="0"/>
              <a:t>)</a:t>
            </a:r>
          </a:p>
          <a:p>
            <a:r>
              <a:rPr lang="en-US" dirty="0">
                <a:hlinkClick r:id="rId7"/>
              </a:rPr>
              <a:t>Government documents</a:t>
            </a:r>
            <a:endParaRPr lang="en-US" dirty="0"/>
          </a:p>
          <a:p>
            <a:r>
              <a:rPr lang="en-US" dirty="0"/>
              <a:t>International Organization publications </a:t>
            </a:r>
          </a:p>
          <a:p>
            <a:endParaRPr lang="en-CA" dirty="0"/>
          </a:p>
        </p:txBody>
      </p:sp>
    </p:spTree>
    <p:extLst>
      <p:ext uri="{BB962C8B-B14F-4D97-AF65-F5344CB8AC3E}">
        <p14:creationId xmlns:p14="http://schemas.microsoft.com/office/powerpoint/2010/main" val="321399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3A2D92-5008-9CAC-2825-308DCF57DC53}"/>
              </a:ext>
            </a:extLst>
          </p:cNvPr>
          <p:cNvSpPr>
            <a:spLocks noGrp="1"/>
          </p:cNvSpPr>
          <p:nvPr>
            <p:ph type="title"/>
          </p:nvPr>
        </p:nvSpPr>
        <p:spPr>
          <a:xfrm>
            <a:off x="1600201" y="1219200"/>
            <a:ext cx="9067799" cy="2681128"/>
          </a:xfrm>
        </p:spPr>
        <p:txBody>
          <a:bodyPr vert="horz" lIns="91440" tIns="45720" rIns="91440" bIns="45720" rtlCol="0" anchor="b">
            <a:normAutofit/>
          </a:bodyPr>
          <a:lstStyle/>
          <a:p>
            <a:pPr algn="ctr"/>
            <a:r>
              <a:rPr lang="en-US" sz="5200" dirty="0">
                <a:solidFill>
                  <a:schemeClr val="tx2"/>
                </a:solidFill>
              </a:rPr>
              <a:t>Journal Article Database Searching</a:t>
            </a:r>
          </a:p>
        </p:txBody>
      </p:sp>
    </p:spTree>
    <p:extLst>
      <p:ext uri="{BB962C8B-B14F-4D97-AF65-F5344CB8AC3E}">
        <p14:creationId xmlns:p14="http://schemas.microsoft.com/office/powerpoint/2010/main" val="52303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BC7F9-55DC-630C-2959-1F065D463C58}"/>
              </a:ext>
            </a:extLst>
          </p:cNvPr>
          <p:cNvSpPr>
            <a:spLocks noGrp="1"/>
          </p:cNvSpPr>
          <p:nvPr>
            <p:ph type="title"/>
          </p:nvPr>
        </p:nvSpPr>
        <p:spPr>
          <a:xfrm>
            <a:off x="838200" y="107407"/>
            <a:ext cx="10515600" cy="1325563"/>
          </a:xfrm>
        </p:spPr>
        <p:txBody>
          <a:bodyPr/>
          <a:lstStyle/>
          <a:p>
            <a:r>
              <a:rPr lang="en-US" dirty="0"/>
              <a:t>Political Science Complete</a:t>
            </a:r>
            <a:endParaRPr lang="en-CA" dirty="0"/>
          </a:p>
        </p:txBody>
      </p:sp>
      <p:pic>
        <p:nvPicPr>
          <p:cNvPr id="7" name="Content Placeholder 6">
            <a:extLst>
              <a:ext uri="{FF2B5EF4-FFF2-40B4-BE49-F238E27FC236}">
                <a16:creationId xmlns:a16="http://schemas.microsoft.com/office/drawing/2014/main" id="{6FE84C56-4107-9708-B6A2-4113B3C72FD0}"/>
              </a:ext>
            </a:extLst>
          </p:cNvPr>
          <p:cNvPicPr>
            <a:picLocks noGrp="1" noChangeAspect="1"/>
          </p:cNvPicPr>
          <p:nvPr>
            <p:ph idx="1"/>
          </p:nvPr>
        </p:nvPicPr>
        <p:blipFill>
          <a:blip r:embed="rId2"/>
          <a:stretch>
            <a:fillRect/>
          </a:stretch>
        </p:blipFill>
        <p:spPr>
          <a:xfrm>
            <a:off x="488019" y="1265120"/>
            <a:ext cx="10248900" cy="2771775"/>
          </a:xfrm>
        </p:spPr>
      </p:pic>
      <p:sp>
        <p:nvSpPr>
          <p:cNvPr id="8" name="Rectangle: Rounded Corners 7">
            <a:extLst>
              <a:ext uri="{FF2B5EF4-FFF2-40B4-BE49-F238E27FC236}">
                <a16:creationId xmlns:a16="http://schemas.microsoft.com/office/drawing/2014/main" id="{2B18E4A8-DC9B-A583-959F-4506B14237B4}"/>
              </a:ext>
            </a:extLst>
          </p:cNvPr>
          <p:cNvSpPr/>
          <p:nvPr/>
        </p:nvSpPr>
        <p:spPr>
          <a:xfrm>
            <a:off x="6484711" y="2162277"/>
            <a:ext cx="1847272" cy="572655"/>
          </a:xfrm>
          <a:prstGeom prst="round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D72523C5-1496-EF63-7286-D8C9AD9D08E1}"/>
              </a:ext>
            </a:extLst>
          </p:cNvPr>
          <p:cNvPicPr>
            <a:picLocks noChangeAspect="1"/>
          </p:cNvPicPr>
          <p:nvPr/>
        </p:nvPicPr>
        <p:blipFill>
          <a:blip r:embed="rId3"/>
          <a:stretch>
            <a:fillRect/>
          </a:stretch>
        </p:blipFill>
        <p:spPr>
          <a:xfrm>
            <a:off x="1159145" y="4320157"/>
            <a:ext cx="1793283" cy="2092164"/>
          </a:xfrm>
          <a:prstGeom prst="rect">
            <a:avLst/>
          </a:prstGeom>
        </p:spPr>
      </p:pic>
      <p:pic>
        <p:nvPicPr>
          <p:cNvPr id="12" name="Picture 11">
            <a:extLst>
              <a:ext uri="{FF2B5EF4-FFF2-40B4-BE49-F238E27FC236}">
                <a16:creationId xmlns:a16="http://schemas.microsoft.com/office/drawing/2014/main" id="{AAAFFA9A-5A1C-81EB-4F52-2DF35A6F1712}"/>
              </a:ext>
            </a:extLst>
          </p:cNvPr>
          <p:cNvPicPr>
            <a:picLocks noChangeAspect="1"/>
          </p:cNvPicPr>
          <p:nvPr/>
        </p:nvPicPr>
        <p:blipFill>
          <a:blip r:embed="rId4"/>
          <a:stretch>
            <a:fillRect/>
          </a:stretch>
        </p:blipFill>
        <p:spPr>
          <a:xfrm>
            <a:off x="3885558" y="4320157"/>
            <a:ext cx="1573971" cy="2152314"/>
          </a:xfrm>
          <a:prstGeom prst="rect">
            <a:avLst/>
          </a:prstGeom>
        </p:spPr>
      </p:pic>
      <p:pic>
        <p:nvPicPr>
          <p:cNvPr id="14" name="Picture 13">
            <a:extLst>
              <a:ext uri="{FF2B5EF4-FFF2-40B4-BE49-F238E27FC236}">
                <a16:creationId xmlns:a16="http://schemas.microsoft.com/office/drawing/2014/main" id="{99570DC6-AC4E-F69F-A11E-6FF1924F475F}"/>
              </a:ext>
            </a:extLst>
          </p:cNvPr>
          <p:cNvPicPr>
            <a:picLocks noChangeAspect="1"/>
          </p:cNvPicPr>
          <p:nvPr/>
        </p:nvPicPr>
        <p:blipFill>
          <a:blip r:embed="rId5"/>
          <a:stretch>
            <a:fillRect/>
          </a:stretch>
        </p:blipFill>
        <p:spPr>
          <a:xfrm>
            <a:off x="6005444" y="3805419"/>
            <a:ext cx="3323885" cy="2977753"/>
          </a:xfrm>
          <a:prstGeom prst="rect">
            <a:avLst/>
          </a:prstGeom>
        </p:spPr>
      </p:pic>
      <p:sp>
        <p:nvSpPr>
          <p:cNvPr id="2" name="Arrow: Right 1">
            <a:extLst>
              <a:ext uri="{FF2B5EF4-FFF2-40B4-BE49-F238E27FC236}">
                <a16:creationId xmlns:a16="http://schemas.microsoft.com/office/drawing/2014/main" id="{7828B1B0-668A-4B0A-BDF5-5432F53D7A82}"/>
              </a:ext>
            </a:extLst>
          </p:cNvPr>
          <p:cNvSpPr/>
          <p:nvPr/>
        </p:nvSpPr>
        <p:spPr>
          <a:xfrm>
            <a:off x="4591050" y="6276975"/>
            <a:ext cx="1343025" cy="27622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354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FD552D-02DC-D3ED-80B6-50FFAD9DEBAB}"/>
              </a:ext>
            </a:extLst>
          </p:cNvPr>
          <p:cNvPicPr>
            <a:picLocks noChangeAspect="1"/>
          </p:cNvPicPr>
          <p:nvPr/>
        </p:nvPicPr>
        <p:blipFill>
          <a:blip r:embed="rId2"/>
          <a:stretch>
            <a:fillRect/>
          </a:stretch>
        </p:blipFill>
        <p:spPr>
          <a:xfrm>
            <a:off x="44344" y="0"/>
            <a:ext cx="12103311" cy="6858000"/>
          </a:xfrm>
          <a:prstGeom prst="rect">
            <a:avLst/>
          </a:prstGeom>
        </p:spPr>
      </p:pic>
      <p:sp>
        <p:nvSpPr>
          <p:cNvPr id="7" name="Callout: Up Arrow 6">
            <a:extLst>
              <a:ext uri="{FF2B5EF4-FFF2-40B4-BE49-F238E27FC236}">
                <a16:creationId xmlns:a16="http://schemas.microsoft.com/office/drawing/2014/main" id="{6CA59550-E758-36E8-EBA4-5617E02E6276}"/>
              </a:ext>
            </a:extLst>
          </p:cNvPr>
          <p:cNvSpPr/>
          <p:nvPr/>
        </p:nvSpPr>
        <p:spPr>
          <a:xfrm>
            <a:off x="3549112" y="4533254"/>
            <a:ext cx="3076413" cy="1542082"/>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Academic affiliations </a:t>
            </a:r>
            <a:endParaRPr lang="en-CA" dirty="0"/>
          </a:p>
        </p:txBody>
      </p:sp>
      <p:sp>
        <p:nvSpPr>
          <p:cNvPr id="8" name="Arrow: Right 7">
            <a:extLst>
              <a:ext uri="{FF2B5EF4-FFF2-40B4-BE49-F238E27FC236}">
                <a16:creationId xmlns:a16="http://schemas.microsoft.com/office/drawing/2014/main" id="{6A9E83E9-4B7F-634F-131E-48D9EA67D5DC}"/>
              </a:ext>
            </a:extLst>
          </p:cNvPr>
          <p:cNvSpPr/>
          <p:nvPr/>
        </p:nvSpPr>
        <p:spPr>
          <a:xfrm>
            <a:off x="604434" y="937647"/>
            <a:ext cx="627681" cy="317716"/>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CFBAF0DA-EB47-983B-E71D-AB39634EAA2F}"/>
              </a:ext>
            </a:extLst>
          </p:cNvPr>
          <p:cNvPicPr>
            <a:picLocks noChangeAspect="1"/>
          </p:cNvPicPr>
          <p:nvPr/>
        </p:nvPicPr>
        <p:blipFill>
          <a:blip r:embed="rId3"/>
          <a:stretch>
            <a:fillRect/>
          </a:stretch>
        </p:blipFill>
        <p:spPr>
          <a:xfrm>
            <a:off x="2013482" y="0"/>
            <a:ext cx="8165036" cy="6858000"/>
          </a:xfrm>
          <a:prstGeom prst="rect">
            <a:avLst/>
          </a:prstGeom>
        </p:spPr>
      </p:pic>
      <p:sp>
        <p:nvSpPr>
          <p:cNvPr id="11" name="Arrow: Left 10">
            <a:extLst>
              <a:ext uri="{FF2B5EF4-FFF2-40B4-BE49-F238E27FC236}">
                <a16:creationId xmlns:a16="http://schemas.microsoft.com/office/drawing/2014/main" id="{85DB1525-B216-7B31-FF9A-EC2A0953CE46}"/>
              </a:ext>
            </a:extLst>
          </p:cNvPr>
          <p:cNvSpPr/>
          <p:nvPr/>
        </p:nvSpPr>
        <p:spPr>
          <a:xfrm>
            <a:off x="8020373" y="3843580"/>
            <a:ext cx="1053885" cy="689674"/>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20DCC96A-6EEF-0190-6447-E4466C084874}"/>
              </a:ext>
            </a:extLst>
          </p:cNvPr>
          <p:cNvPicPr>
            <a:picLocks noChangeAspect="1"/>
          </p:cNvPicPr>
          <p:nvPr/>
        </p:nvPicPr>
        <p:blipFill>
          <a:blip r:embed="rId4"/>
          <a:stretch>
            <a:fillRect/>
          </a:stretch>
        </p:blipFill>
        <p:spPr>
          <a:xfrm>
            <a:off x="2276475" y="28575"/>
            <a:ext cx="7639050" cy="6800850"/>
          </a:xfrm>
          <a:prstGeom prst="rect">
            <a:avLst/>
          </a:prstGeom>
        </p:spPr>
      </p:pic>
      <p:pic>
        <p:nvPicPr>
          <p:cNvPr id="15" name="Picture 14">
            <a:extLst>
              <a:ext uri="{FF2B5EF4-FFF2-40B4-BE49-F238E27FC236}">
                <a16:creationId xmlns:a16="http://schemas.microsoft.com/office/drawing/2014/main" id="{00D2CEF0-7EBC-CB48-18A6-8C81025FA24F}"/>
              </a:ext>
            </a:extLst>
          </p:cNvPr>
          <p:cNvPicPr>
            <a:picLocks noChangeAspect="1"/>
          </p:cNvPicPr>
          <p:nvPr/>
        </p:nvPicPr>
        <p:blipFill>
          <a:blip r:embed="rId5"/>
          <a:stretch>
            <a:fillRect/>
          </a:stretch>
        </p:blipFill>
        <p:spPr>
          <a:xfrm>
            <a:off x="2271712" y="1852612"/>
            <a:ext cx="7648575" cy="3152775"/>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D85617BF-45F1-EEFF-A3D6-8BE96CF62506}"/>
              </a:ext>
            </a:extLst>
          </p:cNvPr>
          <p:cNvSpPr/>
          <p:nvPr/>
        </p:nvSpPr>
        <p:spPr>
          <a:xfrm>
            <a:off x="2752725" y="3076575"/>
            <a:ext cx="2428875" cy="35242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759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197-78F7-4F4D-9DFD-C49C760946E4}"/>
              </a:ext>
            </a:extLst>
          </p:cNvPr>
          <p:cNvPicPr>
            <a:picLocks noChangeAspect="1"/>
          </p:cNvPicPr>
          <p:nvPr/>
        </p:nvPicPr>
        <p:blipFill>
          <a:blip r:embed="rId2"/>
          <a:stretch>
            <a:fillRect/>
          </a:stretch>
        </p:blipFill>
        <p:spPr>
          <a:xfrm>
            <a:off x="0" y="76628"/>
            <a:ext cx="12192000" cy="6704743"/>
          </a:xfrm>
          <a:prstGeom prst="rect">
            <a:avLst/>
          </a:prstGeom>
        </p:spPr>
      </p:pic>
      <p:sp>
        <p:nvSpPr>
          <p:cNvPr id="4" name="Arrow: Left 3">
            <a:extLst>
              <a:ext uri="{FF2B5EF4-FFF2-40B4-BE49-F238E27FC236}">
                <a16:creationId xmlns:a16="http://schemas.microsoft.com/office/drawing/2014/main" id="{249A81DD-ACE0-BB4F-552F-DA9CFE17E684}"/>
              </a:ext>
            </a:extLst>
          </p:cNvPr>
          <p:cNvSpPr/>
          <p:nvPr/>
        </p:nvSpPr>
        <p:spPr>
          <a:xfrm>
            <a:off x="6096000" y="1280160"/>
            <a:ext cx="1625600" cy="7112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95999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9BA12-CA83-00B4-56D0-6A8AA15C09D1}"/>
              </a:ext>
            </a:extLst>
          </p:cNvPr>
          <p:cNvPicPr>
            <a:picLocks noChangeAspect="1"/>
          </p:cNvPicPr>
          <p:nvPr/>
        </p:nvPicPr>
        <p:blipFill>
          <a:blip r:embed="rId2"/>
          <a:stretch>
            <a:fillRect/>
          </a:stretch>
        </p:blipFill>
        <p:spPr>
          <a:xfrm>
            <a:off x="591251" y="0"/>
            <a:ext cx="11009498" cy="6858000"/>
          </a:xfrm>
          <a:prstGeom prst="rect">
            <a:avLst/>
          </a:prstGeom>
        </p:spPr>
      </p:pic>
      <p:sp>
        <p:nvSpPr>
          <p:cNvPr id="4" name="Callout: Left Arrow 3">
            <a:extLst>
              <a:ext uri="{FF2B5EF4-FFF2-40B4-BE49-F238E27FC236}">
                <a16:creationId xmlns:a16="http://schemas.microsoft.com/office/drawing/2014/main" id="{FDD79E2B-CBF8-A95A-83EC-DB5CBBA55DDE}"/>
              </a:ext>
            </a:extLst>
          </p:cNvPr>
          <p:cNvSpPr/>
          <p:nvPr/>
        </p:nvSpPr>
        <p:spPr>
          <a:xfrm>
            <a:off x="2984597" y="1400406"/>
            <a:ext cx="4299606" cy="1136072"/>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Look for: “Journal information” or “about this journal” or submission instructions </a:t>
            </a:r>
            <a:endParaRPr lang="en-CA" dirty="0"/>
          </a:p>
        </p:txBody>
      </p:sp>
      <p:pic>
        <p:nvPicPr>
          <p:cNvPr id="6" name="Picture 5">
            <a:extLst>
              <a:ext uri="{FF2B5EF4-FFF2-40B4-BE49-F238E27FC236}">
                <a16:creationId xmlns:a16="http://schemas.microsoft.com/office/drawing/2014/main" id="{3A82C1E8-3964-F496-5DCD-12546188172F}"/>
              </a:ext>
            </a:extLst>
          </p:cNvPr>
          <p:cNvPicPr>
            <a:picLocks noChangeAspect="1"/>
          </p:cNvPicPr>
          <p:nvPr/>
        </p:nvPicPr>
        <p:blipFill>
          <a:blip r:embed="rId3"/>
          <a:stretch>
            <a:fillRect/>
          </a:stretch>
        </p:blipFill>
        <p:spPr>
          <a:xfrm>
            <a:off x="76200" y="827654"/>
            <a:ext cx="12192000" cy="5202692"/>
          </a:xfrm>
          <a:prstGeom prst="rect">
            <a:avLst/>
          </a:prstGeom>
        </p:spPr>
      </p:pic>
      <p:sp>
        <p:nvSpPr>
          <p:cNvPr id="7" name="Rectangle: Rounded Corners 6">
            <a:extLst>
              <a:ext uri="{FF2B5EF4-FFF2-40B4-BE49-F238E27FC236}">
                <a16:creationId xmlns:a16="http://schemas.microsoft.com/office/drawing/2014/main" id="{07CA3888-F622-D112-3684-98F4512408A7}"/>
              </a:ext>
            </a:extLst>
          </p:cNvPr>
          <p:cNvSpPr/>
          <p:nvPr/>
        </p:nvSpPr>
        <p:spPr>
          <a:xfrm>
            <a:off x="720436" y="4054764"/>
            <a:ext cx="2604655" cy="15609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7E42ED37-AFAC-3982-F0E5-7CEBB548562C}"/>
              </a:ext>
            </a:extLst>
          </p:cNvPr>
          <p:cNvSpPr/>
          <p:nvPr/>
        </p:nvSpPr>
        <p:spPr>
          <a:xfrm>
            <a:off x="6772759" y="3890075"/>
            <a:ext cx="3099661" cy="232474"/>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4258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A386D-931E-DB8D-9232-46B22906F5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D2E88B-E021-CCFC-120B-D1155FF5F350}"/>
              </a:ext>
            </a:extLst>
          </p:cNvPr>
          <p:cNvPicPr>
            <a:picLocks noChangeAspect="1"/>
          </p:cNvPicPr>
          <p:nvPr/>
        </p:nvPicPr>
        <p:blipFill>
          <a:blip r:embed="rId2"/>
          <a:stretch>
            <a:fillRect/>
          </a:stretch>
        </p:blipFill>
        <p:spPr>
          <a:xfrm>
            <a:off x="0" y="881743"/>
            <a:ext cx="12192000" cy="5094514"/>
          </a:xfrm>
          <a:prstGeom prst="rect">
            <a:avLst/>
          </a:prstGeom>
        </p:spPr>
      </p:pic>
      <p:sp>
        <p:nvSpPr>
          <p:cNvPr id="6" name="Arrow: Left 5">
            <a:extLst>
              <a:ext uri="{FF2B5EF4-FFF2-40B4-BE49-F238E27FC236}">
                <a16:creationId xmlns:a16="http://schemas.microsoft.com/office/drawing/2014/main" id="{3F2E4C04-09D7-7A0B-5DD5-4C6A08D29B3B}"/>
              </a:ext>
            </a:extLst>
          </p:cNvPr>
          <p:cNvSpPr/>
          <p:nvPr/>
        </p:nvSpPr>
        <p:spPr>
          <a:xfrm>
            <a:off x="1391920" y="1296035"/>
            <a:ext cx="680720" cy="7315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87685C03-87FA-4A13-8F21-06FFEE69767E}"/>
              </a:ext>
            </a:extLst>
          </p:cNvPr>
          <p:cNvPicPr>
            <a:picLocks noChangeAspect="1"/>
          </p:cNvPicPr>
          <p:nvPr/>
        </p:nvPicPr>
        <p:blipFill>
          <a:blip r:embed="rId3"/>
          <a:stretch>
            <a:fillRect/>
          </a:stretch>
        </p:blipFill>
        <p:spPr>
          <a:xfrm>
            <a:off x="0" y="272775"/>
            <a:ext cx="12192000" cy="6312449"/>
          </a:xfrm>
          <a:prstGeom prst="rect">
            <a:avLst/>
          </a:prstGeom>
        </p:spPr>
      </p:pic>
      <p:sp>
        <p:nvSpPr>
          <p:cNvPr id="9" name="Arrow: Left 8">
            <a:extLst>
              <a:ext uri="{FF2B5EF4-FFF2-40B4-BE49-F238E27FC236}">
                <a16:creationId xmlns:a16="http://schemas.microsoft.com/office/drawing/2014/main" id="{4CBDA32D-70A0-1F8B-EB7F-D64E59FAAD93}"/>
              </a:ext>
            </a:extLst>
          </p:cNvPr>
          <p:cNvSpPr/>
          <p:nvPr/>
        </p:nvSpPr>
        <p:spPr>
          <a:xfrm>
            <a:off x="2181225" y="4838700"/>
            <a:ext cx="685800" cy="476250"/>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A282DA23-A12D-2C33-4560-E694D8EB80E3}"/>
              </a:ext>
            </a:extLst>
          </p:cNvPr>
          <p:cNvPicPr>
            <a:picLocks noChangeAspect="1"/>
          </p:cNvPicPr>
          <p:nvPr/>
        </p:nvPicPr>
        <p:blipFill>
          <a:blip r:embed="rId4"/>
          <a:stretch>
            <a:fillRect/>
          </a:stretch>
        </p:blipFill>
        <p:spPr>
          <a:xfrm>
            <a:off x="1038808" y="0"/>
            <a:ext cx="10114384" cy="6858000"/>
          </a:xfrm>
          <a:prstGeom prst="rect">
            <a:avLst/>
          </a:prstGeom>
        </p:spPr>
      </p:pic>
    </p:spTree>
    <p:extLst>
      <p:ext uri="{BB962C8B-B14F-4D97-AF65-F5344CB8AC3E}">
        <p14:creationId xmlns:p14="http://schemas.microsoft.com/office/powerpoint/2010/main" val="100532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AD7D2E77-F531-070C-BC6C-44DCAA1884AC}"/>
              </a:ext>
            </a:extLst>
          </p:cNvPr>
          <p:cNvPicPr>
            <a:picLocks noChangeAspect="1"/>
          </p:cNvPicPr>
          <p:nvPr/>
        </p:nvPicPr>
        <p:blipFill>
          <a:blip r:embed="rId3"/>
          <a:stretch>
            <a:fillRect/>
          </a:stretch>
        </p:blipFill>
        <p:spPr>
          <a:xfrm>
            <a:off x="847725" y="114300"/>
            <a:ext cx="10496550" cy="6629400"/>
          </a:xfrm>
          <a:prstGeom prst="rect">
            <a:avLst/>
          </a:prstGeom>
        </p:spPr>
      </p:pic>
      <p:sp>
        <p:nvSpPr>
          <p:cNvPr id="4" name="Rectangle 3">
            <a:extLst>
              <a:ext uri="{FF2B5EF4-FFF2-40B4-BE49-F238E27FC236}">
                <a16:creationId xmlns:a16="http://schemas.microsoft.com/office/drawing/2014/main" id="{95DB6E1C-6914-4904-EAE9-FCABFB80852A}"/>
              </a:ext>
            </a:extLst>
          </p:cNvPr>
          <p:cNvSpPr/>
          <p:nvPr/>
        </p:nvSpPr>
        <p:spPr>
          <a:xfrm>
            <a:off x="7877175" y="3698240"/>
            <a:ext cx="4020185" cy="271208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Google Scholar, Google’s academic database. </a:t>
            </a:r>
          </a:p>
          <a:p>
            <a:pPr algn="ctr"/>
            <a:endParaRPr lang="en-US" dirty="0"/>
          </a:p>
          <a:p>
            <a:pPr algn="ctr"/>
            <a:r>
              <a:rPr lang="en-US" dirty="0"/>
              <a:t>Set up Google Scholar to access Concordia resources.</a:t>
            </a:r>
            <a:endParaRPr lang="en-CA" dirty="0"/>
          </a:p>
        </p:txBody>
      </p:sp>
    </p:spTree>
    <p:extLst>
      <p:ext uri="{BB962C8B-B14F-4D97-AF65-F5344CB8AC3E}">
        <p14:creationId xmlns:p14="http://schemas.microsoft.com/office/powerpoint/2010/main" val="282406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blurred public library with bookshelves">
            <a:extLst>
              <a:ext uri="{FF2B5EF4-FFF2-40B4-BE49-F238E27FC236}">
                <a16:creationId xmlns:a16="http://schemas.microsoft.com/office/drawing/2014/main" id="{00656E40-C68A-DDC5-5F5E-F58DF2B5B8F3}"/>
              </a:ext>
            </a:extLst>
          </p:cNvPr>
          <p:cNvPicPr>
            <a:picLocks noChangeAspect="1"/>
          </p:cNvPicPr>
          <p:nvPr/>
        </p:nvPicPr>
        <p:blipFill rotWithShape="1">
          <a:blip r:embed="rId2"/>
          <a:srcRect l="16709" r="17437" b="4946"/>
          <a:stretch/>
        </p:blipFill>
        <p:spPr>
          <a:xfrm>
            <a:off x="20" y="1302606"/>
            <a:ext cx="4413566"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p:spPr>
      </p:pic>
      <p:sp>
        <p:nvSpPr>
          <p:cNvPr id="2" name="Title 1">
            <a:extLst>
              <a:ext uri="{FF2B5EF4-FFF2-40B4-BE49-F238E27FC236}">
                <a16:creationId xmlns:a16="http://schemas.microsoft.com/office/drawing/2014/main" id="{72B80E8B-9E54-4BE8-B117-45565977790F}"/>
              </a:ext>
            </a:extLst>
          </p:cNvPr>
          <p:cNvSpPr>
            <a:spLocks noGrp="1"/>
          </p:cNvSpPr>
          <p:nvPr>
            <p:ph type="title"/>
          </p:nvPr>
        </p:nvSpPr>
        <p:spPr>
          <a:xfrm>
            <a:off x="4978589" y="1828800"/>
            <a:ext cx="6378259" cy="2027941"/>
          </a:xfrm>
        </p:spPr>
        <p:txBody>
          <a:bodyPr vert="horz" lIns="91440" tIns="45720" rIns="91440" bIns="45720" rtlCol="0" anchor="b">
            <a:normAutofit fontScale="90000"/>
          </a:bodyPr>
          <a:lstStyle/>
          <a:p>
            <a:r>
              <a:rPr lang="en-US" sz="4700" dirty="0"/>
              <a:t>How do I find books and articles if I have the citation information?</a:t>
            </a:r>
          </a:p>
        </p:txBody>
      </p:sp>
    </p:spTree>
    <p:extLst>
      <p:ext uri="{BB962C8B-B14F-4D97-AF65-F5344CB8AC3E}">
        <p14:creationId xmlns:p14="http://schemas.microsoft.com/office/powerpoint/2010/main" val="2659122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03C6C-5BEE-D6FD-A91E-C7E6E171325D}"/>
              </a:ext>
            </a:extLst>
          </p:cNvPr>
          <p:cNvPicPr>
            <a:picLocks noChangeAspect="1"/>
          </p:cNvPicPr>
          <p:nvPr/>
        </p:nvPicPr>
        <p:blipFill>
          <a:blip r:embed="rId2"/>
          <a:stretch>
            <a:fillRect/>
          </a:stretch>
        </p:blipFill>
        <p:spPr>
          <a:xfrm>
            <a:off x="0" y="147744"/>
            <a:ext cx="12192000" cy="6562511"/>
          </a:xfrm>
          <a:prstGeom prst="rect">
            <a:avLst/>
          </a:prstGeom>
        </p:spPr>
      </p:pic>
      <p:sp>
        <p:nvSpPr>
          <p:cNvPr id="4" name="Callout: Left Arrow 3">
            <a:extLst>
              <a:ext uri="{FF2B5EF4-FFF2-40B4-BE49-F238E27FC236}">
                <a16:creationId xmlns:a16="http://schemas.microsoft.com/office/drawing/2014/main" id="{B671CB6D-9536-5C35-0923-5BC8B71B57BF}"/>
              </a:ext>
            </a:extLst>
          </p:cNvPr>
          <p:cNvSpPr/>
          <p:nvPr/>
        </p:nvSpPr>
        <p:spPr>
          <a:xfrm>
            <a:off x="9204325" y="1645920"/>
            <a:ext cx="2692400" cy="822960"/>
          </a:xfrm>
          <a:prstGeom prst="left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hlinkClick r:id="rId3"/>
              </a:rPr>
              <a:t>Academic book</a:t>
            </a:r>
            <a:endParaRPr lang="en-CA" dirty="0"/>
          </a:p>
        </p:txBody>
      </p:sp>
      <p:sp>
        <p:nvSpPr>
          <p:cNvPr id="5" name="Callout: Left Arrow 4">
            <a:extLst>
              <a:ext uri="{FF2B5EF4-FFF2-40B4-BE49-F238E27FC236}">
                <a16:creationId xmlns:a16="http://schemas.microsoft.com/office/drawing/2014/main" id="{77E65DCB-D9DA-7E70-286E-645BB5419EDB}"/>
              </a:ext>
            </a:extLst>
          </p:cNvPr>
          <p:cNvSpPr/>
          <p:nvPr/>
        </p:nvSpPr>
        <p:spPr>
          <a:xfrm>
            <a:off x="9204324" y="2895601"/>
            <a:ext cx="2692400" cy="1028700"/>
          </a:xfrm>
          <a:prstGeom prst="left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hlinkClick r:id="rId4"/>
              </a:rPr>
              <a:t>Double blind peer reviewed article </a:t>
            </a:r>
            <a:endParaRPr lang="en-CA" dirty="0"/>
          </a:p>
        </p:txBody>
      </p:sp>
      <p:sp>
        <p:nvSpPr>
          <p:cNvPr id="6" name="Callout: Left Arrow 5">
            <a:extLst>
              <a:ext uri="{FF2B5EF4-FFF2-40B4-BE49-F238E27FC236}">
                <a16:creationId xmlns:a16="http://schemas.microsoft.com/office/drawing/2014/main" id="{5FFE91C9-ECF1-24D3-88C8-79897B8B601F}"/>
              </a:ext>
            </a:extLst>
          </p:cNvPr>
          <p:cNvSpPr/>
          <p:nvPr/>
        </p:nvSpPr>
        <p:spPr>
          <a:xfrm>
            <a:off x="9204324" y="4519080"/>
            <a:ext cx="2686050" cy="1104900"/>
          </a:xfrm>
          <a:prstGeom prst="left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hlinkClick r:id="rId5"/>
              </a:rPr>
              <a:t>Academic book chapter, available through ILL</a:t>
            </a:r>
            <a:endParaRPr lang="en-CA" dirty="0"/>
          </a:p>
        </p:txBody>
      </p:sp>
      <p:sp>
        <p:nvSpPr>
          <p:cNvPr id="7" name="Callout: Left Arrow 6">
            <a:extLst>
              <a:ext uri="{FF2B5EF4-FFF2-40B4-BE49-F238E27FC236}">
                <a16:creationId xmlns:a16="http://schemas.microsoft.com/office/drawing/2014/main" id="{21A10065-09E2-DAB1-3A31-20344BDCD5C3}"/>
              </a:ext>
            </a:extLst>
          </p:cNvPr>
          <p:cNvSpPr/>
          <p:nvPr/>
        </p:nvSpPr>
        <p:spPr>
          <a:xfrm>
            <a:off x="9204324" y="5799241"/>
            <a:ext cx="2836862" cy="822960"/>
          </a:xfrm>
          <a:prstGeom prst="leftArrow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hlinkClick r:id="rId6"/>
              </a:rPr>
              <a:t>Single blind peer reviewed article</a:t>
            </a:r>
            <a:endParaRPr lang="en-CA" dirty="0"/>
          </a:p>
        </p:txBody>
      </p:sp>
    </p:spTree>
    <p:extLst>
      <p:ext uri="{BB962C8B-B14F-4D97-AF65-F5344CB8AC3E}">
        <p14:creationId xmlns:p14="http://schemas.microsoft.com/office/powerpoint/2010/main" val="15181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D9F0-2885-41D7-BA78-FA4AB2E9F16C}"/>
              </a:ext>
            </a:extLst>
          </p:cNvPr>
          <p:cNvPicPr>
            <a:picLocks noChangeAspect="1"/>
          </p:cNvPicPr>
          <p:nvPr/>
        </p:nvPicPr>
        <p:blipFill>
          <a:blip r:embed="rId2"/>
          <a:stretch>
            <a:fillRect/>
          </a:stretch>
        </p:blipFill>
        <p:spPr>
          <a:xfrm>
            <a:off x="566737" y="966787"/>
            <a:ext cx="11058525" cy="4924425"/>
          </a:xfrm>
          <a:prstGeom prst="rect">
            <a:avLst/>
          </a:prstGeom>
        </p:spPr>
      </p:pic>
    </p:spTree>
    <p:extLst>
      <p:ext uri="{BB962C8B-B14F-4D97-AF65-F5344CB8AC3E}">
        <p14:creationId xmlns:p14="http://schemas.microsoft.com/office/powerpoint/2010/main" val="131772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CA1E0892-0C06-09C6-A274-A983C8E62BCA}"/>
              </a:ext>
            </a:extLst>
          </p:cNvPr>
          <p:cNvSpPr>
            <a:spLocks noGrp="1"/>
          </p:cNvSpPr>
          <p:nvPr>
            <p:ph type="title"/>
          </p:nvPr>
        </p:nvSpPr>
        <p:spPr>
          <a:xfrm>
            <a:off x="1179131" y="1600200"/>
            <a:ext cx="9988166" cy="1752600"/>
          </a:xfrm>
        </p:spPr>
        <p:txBody>
          <a:bodyPr anchor="b">
            <a:noAutofit/>
          </a:bodyPr>
          <a:lstStyle/>
          <a:p>
            <a:r>
              <a:rPr lang="en-US" sz="3200" b="0" dirty="0" err="1">
                <a:solidFill>
                  <a:schemeClr val="tx2"/>
                </a:solidFill>
              </a:rPr>
              <a:t>Dahlum</a:t>
            </a:r>
            <a:r>
              <a:rPr lang="en-US" sz="3200" b="0" dirty="0">
                <a:solidFill>
                  <a:schemeClr val="tx2"/>
                </a:solidFill>
              </a:rPr>
              <a:t>, </a:t>
            </a:r>
            <a:r>
              <a:rPr lang="en-US" sz="3200" b="0" dirty="0" err="1">
                <a:solidFill>
                  <a:schemeClr val="tx2"/>
                </a:solidFill>
              </a:rPr>
              <a:t>Sirianne</a:t>
            </a:r>
            <a:r>
              <a:rPr lang="en-US" sz="3200" b="0" dirty="0">
                <a:solidFill>
                  <a:schemeClr val="tx2"/>
                </a:solidFill>
              </a:rPr>
              <a:t>, Carl Henrik </a:t>
            </a:r>
            <a:r>
              <a:rPr lang="en-US" sz="3200" b="0" dirty="0" err="1">
                <a:solidFill>
                  <a:schemeClr val="tx2"/>
                </a:solidFill>
              </a:rPr>
              <a:t>Knutsen</a:t>
            </a:r>
            <a:r>
              <a:rPr lang="en-US" sz="3200" b="0" dirty="0">
                <a:solidFill>
                  <a:schemeClr val="tx2"/>
                </a:solidFill>
              </a:rPr>
              <a:t>, and Tore Wig. 2019. “Who Revolts? Empirically Revisiting the Social Origins of Democracy,” </a:t>
            </a:r>
            <a:r>
              <a:rPr lang="en-US" sz="3200" b="0" i="1" dirty="0">
                <a:solidFill>
                  <a:schemeClr val="tx2"/>
                </a:solidFill>
              </a:rPr>
              <a:t>The Journal of Politics </a:t>
            </a:r>
            <a:r>
              <a:rPr lang="en-US" sz="3200" b="0" dirty="0">
                <a:solidFill>
                  <a:schemeClr val="tx2"/>
                </a:solidFill>
              </a:rPr>
              <a:t>81, no. 4 (October): 1494-1499.</a:t>
            </a:r>
            <a:endParaRPr lang="en-CA" sz="3200" b="0" dirty="0">
              <a:solidFill>
                <a:schemeClr val="tx2"/>
              </a:solidFill>
            </a:endParaRPr>
          </a:p>
        </p:txBody>
      </p:sp>
      <p:sp>
        <p:nvSpPr>
          <p:cNvPr id="18" name="Rectangle 17">
            <a:extLst>
              <a:ext uri="{FF2B5EF4-FFF2-40B4-BE49-F238E27FC236}">
                <a16:creationId xmlns:a16="http://schemas.microsoft.com/office/drawing/2014/main" id="{BF49D5AE-15AF-4BC1-8AC5-F5FA95199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5048" cy="12954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608A5E7-BD2D-419A-8079-3103083AB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12954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A526BF8-B4D5-D83D-8901-FE5DD52213B3}"/>
              </a:ext>
            </a:extLst>
          </p:cNvPr>
          <p:cNvPicPr>
            <a:picLocks noChangeAspect="1"/>
          </p:cNvPicPr>
          <p:nvPr/>
        </p:nvPicPr>
        <p:blipFill>
          <a:blip r:embed="rId3"/>
          <a:stretch>
            <a:fillRect/>
          </a:stretch>
        </p:blipFill>
        <p:spPr>
          <a:xfrm>
            <a:off x="442974" y="3412203"/>
            <a:ext cx="11586466" cy="3387060"/>
          </a:xfrm>
          <a:prstGeom prst="rect">
            <a:avLst/>
          </a:prstGeom>
        </p:spPr>
      </p:pic>
    </p:spTree>
    <p:extLst>
      <p:ext uri="{BB962C8B-B14F-4D97-AF65-F5344CB8AC3E}">
        <p14:creationId xmlns:p14="http://schemas.microsoft.com/office/powerpoint/2010/main" val="391037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684508-1FA0-A972-503C-3EF4E46B7A6C}"/>
              </a:ext>
            </a:extLst>
          </p:cNvPr>
          <p:cNvPicPr>
            <a:picLocks noChangeAspect="1"/>
          </p:cNvPicPr>
          <p:nvPr/>
        </p:nvPicPr>
        <p:blipFill>
          <a:blip r:embed="rId2"/>
          <a:stretch>
            <a:fillRect/>
          </a:stretch>
        </p:blipFill>
        <p:spPr>
          <a:xfrm>
            <a:off x="271462" y="1133475"/>
            <a:ext cx="11649075" cy="4591050"/>
          </a:xfrm>
          <a:prstGeom prst="rect">
            <a:avLst/>
          </a:prstGeom>
        </p:spPr>
      </p:pic>
      <p:sp>
        <p:nvSpPr>
          <p:cNvPr id="14" name="Arrow: Up 13">
            <a:extLst>
              <a:ext uri="{FF2B5EF4-FFF2-40B4-BE49-F238E27FC236}">
                <a16:creationId xmlns:a16="http://schemas.microsoft.com/office/drawing/2014/main" id="{5F79B1EC-C854-16B7-11C0-C1F204D7A9C1}"/>
              </a:ext>
            </a:extLst>
          </p:cNvPr>
          <p:cNvSpPr/>
          <p:nvPr/>
        </p:nvSpPr>
        <p:spPr>
          <a:xfrm>
            <a:off x="1164907" y="5147310"/>
            <a:ext cx="944880" cy="1544320"/>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62F4AF89-3E49-85D3-061D-423426E527B4}"/>
              </a:ext>
            </a:extLst>
          </p:cNvPr>
          <p:cNvPicPr>
            <a:picLocks noChangeAspect="1"/>
          </p:cNvPicPr>
          <p:nvPr/>
        </p:nvPicPr>
        <p:blipFill>
          <a:blip r:embed="rId3"/>
          <a:stretch>
            <a:fillRect/>
          </a:stretch>
        </p:blipFill>
        <p:spPr>
          <a:xfrm>
            <a:off x="161925" y="85725"/>
            <a:ext cx="11868150" cy="6686550"/>
          </a:xfrm>
          <a:prstGeom prst="rect">
            <a:avLst/>
          </a:prstGeom>
        </p:spPr>
      </p:pic>
      <p:sp>
        <p:nvSpPr>
          <p:cNvPr id="17" name="Arrow: Up 16">
            <a:extLst>
              <a:ext uri="{FF2B5EF4-FFF2-40B4-BE49-F238E27FC236}">
                <a16:creationId xmlns:a16="http://schemas.microsoft.com/office/drawing/2014/main" id="{B307BF3A-8843-630A-C3A9-717B6A55CEAE}"/>
              </a:ext>
            </a:extLst>
          </p:cNvPr>
          <p:cNvSpPr/>
          <p:nvPr/>
        </p:nvSpPr>
        <p:spPr>
          <a:xfrm>
            <a:off x="588644" y="1133475"/>
            <a:ext cx="742950" cy="828675"/>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a:extLst>
              <a:ext uri="{FF2B5EF4-FFF2-40B4-BE49-F238E27FC236}">
                <a16:creationId xmlns:a16="http://schemas.microsoft.com/office/drawing/2014/main" id="{263D2F73-F729-F9CB-EFAA-4E856362A06F}"/>
              </a:ext>
            </a:extLst>
          </p:cNvPr>
          <p:cNvPicPr>
            <a:picLocks noChangeAspect="1"/>
          </p:cNvPicPr>
          <p:nvPr/>
        </p:nvPicPr>
        <p:blipFill>
          <a:blip r:embed="rId4"/>
          <a:stretch>
            <a:fillRect/>
          </a:stretch>
        </p:blipFill>
        <p:spPr>
          <a:xfrm>
            <a:off x="129174" y="630331"/>
            <a:ext cx="12062826" cy="5179919"/>
          </a:xfrm>
          <a:prstGeom prst="rect">
            <a:avLst/>
          </a:prstGeom>
          <a:ln>
            <a:noFill/>
          </a:ln>
          <a:effectLst>
            <a:outerShdw blurRad="292100" dist="139700" dir="2700000" algn="tl" rotWithShape="0">
              <a:srgbClr val="333333">
                <a:alpha val="65000"/>
              </a:srgbClr>
            </a:outerShdw>
          </a:effectLst>
        </p:spPr>
      </p:pic>
      <p:sp>
        <p:nvSpPr>
          <p:cNvPr id="20" name="Arrow: Up 19">
            <a:extLst>
              <a:ext uri="{FF2B5EF4-FFF2-40B4-BE49-F238E27FC236}">
                <a16:creationId xmlns:a16="http://schemas.microsoft.com/office/drawing/2014/main" id="{A7C55C37-A9B8-FA7E-8863-2A26EA5E00BE}"/>
              </a:ext>
            </a:extLst>
          </p:cNvPr>
          <p:cNvSpPr/>
          <p:nvPr/>
        </p:nvSpPr>
        <p:spPr>
          <a:xfrm>
            <a:off x="2628900" y="4019550"/>
            <a:ext cx="485775" cy="47625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a:extLst>
              <a:ext uri="{FF2B5EF4-FFF2-40B4-BE49-F238E27FC236}">
                <a16:creationId xmlns:a16="http://schemas.microsoft.com/office/drawing/2014/main" id="{6E2D7852-915A-879F-B74E-B30B26208CFD}"/>
              </a:ext>
            </a:extLst>
          </p:cNvPr>
          <p:cNvPicPr>
            <a:picLocks noChangeAspect="1"/>
          </p:cNvPicPr>
          <p:nvPr/>
        </p:nvPicPr>
        <p:blipFill>
          <a:blip r:embed="rId5"/>
          <a:stretch>
            <a:fillRect/>
          </a:stretch>
        </p:blipFill>
        <p:spPr>
          <a:xfrm>
            <a:off x="1383355" y="66676"/>
            <a:ext cx="9425288" cy="668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27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80C91E7D-E4FD-970E-B6E0-9A5123E085AF}"/>
              </a:ext>
            </a:extLst>
          </p:cNvPr>
          <p:cNvSpPr>
            <a:spLocks noGrp="1"/>
          </p:cNvSpPr>
          <p:nvPr>
            <p:ph type="title"/>
          </p:nvPr>
        </p:nvSpPr>
        <p:spPr>
          <a:xfrm>
            <a:off x="996275" y="163351"/>
            <a:ext cx="10443885" cy="1979884"/>
          </a:xfrm>
        </p:spPr>
        <p:txBody>
          <a:bodyPr vert="horz" lIns="91440" tIns="45720" rIns="91440" bIns="45720" rtlCol="0" anchor="ctr">
            <a:noAutofit/>
          </a:bodyPr>
          <a:lstStyle/>
          <a:p>
            <a:r>
              <a:rPr lang="en-US" sz="3600" b="0" dirty="0">
                <a:solidFill>
                  <a:schemeClr val="tx2"/>
                </a:solidFill>
              </a:rPr>
              <a:t>Albertus, Michael and Victor </a:t>
            </a:r>
            <a:r>
              <a:rPr lang="en-US" sz="3600" b="0" dirty="0" err="1">
                <a:solidFill>
                  <a:schemeClr val="tx2"/>
                </a:solidFill>
              </a:rPr>
              <a:t>Menaldo</a:t>
            </a:r>
            <a:r>
              <a:rPr lang="en-US" sz="3600" b="0" dirty="0">
                <a:solidFill>
                  <a:schemeClr val="tx2"/>
                </a:solidFill>
              </a:rPr>
              <a:t>. 2018. </a:t>
            </a:r>
            <a:r>
              <a:rPr lang="en-US" sz="3600" b="0" i="1" dirty="0">
                <a:solidFill>
                  <a:schemeClr val="tx2"/>
                </a:solidFill>
              </a:rPr>
              <a:t>Authoritarianism and the Elite Origins of Democracy</a:t>
            </a:r>
            <a:r>
              <a:rPr lang="en-US" sz="3600" b="0" dirty="0">
                <a:solidFill>
                  <a:schemeClr val="tx2"/>
                </a:solidFill>
              </a:rPr>
              <a:t>. New York: Cambridge University Press.</a:t>
            </a:r>
          </a:p>
        </p:txBody>
      </p:sp>
      <p:sp>
        <p:nvSpPr>
          <p:cNvPr id="18" name="Rectangle 17">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4CDA02C7-4173-A67A-828F-739F26E3B6DA}"/>
              </a:ext>
            </a:extLst>
          </p:cNvPr>
          <p:cNvPicPr>
            <a:picLocks noGrp="1" noChangeAspect="1"/>
          </p:cNvPicPr>
          <p:nvPr>
            <p:ph idx="1"/>
          </p:nvPr>
        </p:nvPicPr>
        <p:blipFill>
          <a:blip r:embed="rId4"/>
          <a:stretch>
            <a:fillRect/>
          </a:stretch>
        </p:blipFill>
        <p:spPr>
          <a:xfrm>
            <a:off x="838200" y="2987731"/>
            <a:ext cx="10515600" cy="2996947"/>
          </a:xfrm>
          <a:prstGeom prst="rect">
            <a:avLst/>
          </a:prstGeom>
        </p:spPr>
      </p:pic>
    </p:spTree>
    <p:extLst>
      <p:ext uri="{BB962C8B-B14F-4D97-AF65-F5344CB8AC3E}">
        <p14:creationId xmlns:p14="http://schemas.microsoft.com/office/powerpoint/2010/main" val="317231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D0AF6-40F3-7CE3-B73F-166D5D4EF177}"/>
              </a:ext>
            </a:extLst>
          </p:cNvPr>
          <p:cNvPicPr>
            <a:picLocks noChangeAspect="1"/>
          </p:cNvPicPr>
          <p:nvPr/>
        </p:nvPicPr>
        <p:blipFill>
          <a:blip r:embed="rId2"/>
          <a:stretch>
            <a:fillRect/>
          </a:stretch>
        </p:blipFill>
        <p:spPr>
          <a:xfrm>
            <a:off x="204787" y="690562"/>
            <a:ext cx="11782425" cy="5476875"/>
          </a:xfrm>
          <a:prstGeom prst="rect">
            <a:avLst/>
          </a:prstGeom>
        </p:spPr>
      </p:pic>
      <p:sp>
        <p:nvSpPr>
          <p:cNvPr id="6" name="Arrow: Left 5">
            <a:extLst>
              <a:ext uri="{FF2B5EF4-FFF2-40B4-BE49-F238E27FC236}">
                <a16:creationId xmlns:a16="http://schemas.microsoft.com/office/drawing/2014/main" id="{77270C28-B899-9154-D9A1-44789D127846}"/>
              </a:ext>
            </a:extLst>
          </p:cNvPr>
          <p:cNvSpPr/>
          <p:nvPr/>
        </p:nvSpPr>
        <p:spPr>
          <a:xfrm>
            <a:off x="5562600" y="4680585"/>
            <a:ext cx="1371600" cy="518160"/>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4F7568FE-83CC-E0F2-0DE5-E08AF80B7F00}"/>
              </a:ext>
            </a:extLst>
          </p:cNvPr>
          <p:cNvPicPr>
            <a:picLocks noChangeAspect="1"/>
          </p:cNvPicPr>
          <p:nvPr/>
        </p:nvPicPr>
        <p:blipFill>
          <a:blip r:embed="rId3"/>
          <a:stretch>
            <a:fillRect/>
          </a:stretch>
        </p:blipFill>
        <p:spPr>
          <a:xfrm>
            <a:off x="1556819" y="152453"/>
            <a:ext cx="9530281" cy="6553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9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ockprintVTI">
  <a:themeElements>
    <a:clrScheme name="Violet2">
      <a:dk1>
        <a:srgbClr val="000000"/>
      </a:dk1>
      <a:lt1>
        <a:srgbClr val="FFFFFF"/>
      </a:lt1>
      <a:dk2>
        <a:srgbClr val="351835"/>
      </a:dk2>
      <a:lt2>
        <a:srgbClr val="F3F0F3"/>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A6A9B"/>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1402</TotalTime>
  <Words>1492</Words>
  <Application>Microsoft Office PowerPoint</Application>
  <PresentationFormat>Widescreen</PresentationFormat>
  <Paragraphs>169</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AvenirNext LT Pro Medium</vt:lpstr>
      <vt:lpstr>Arial</vt:lpstr>
      <vt:lpstr>Avenir Next LT Pro</vt:lpstr>
      <vt:lpstr>Wingdings</vt:lpstr>
      <vt:lpstr>BlockprintVTI</vt:lpstr>
      <vt:lpstr>POLI 327: Comparative Democratization  Library Workshop</vt:lpstr>
      <vt:lpstr>Who am I?</vt:lpstr>
      <vt:lpstr>The Librar(ies)</vt:lpstr>
      <vt:lpstr>Library Services</vt:lpstr>
      <vt:lpstr>How do I find books and articles if I have the citation information?</vt:lpstr>
      <vt:lpstr>Dahlum, Sirianne, Carl Henrik Knutsen, and Tore Wig. 2019. “Who Revolts? Empirically Revisiting the Social Origins of Democracy,” The Journal of Politics 81, no. 4 (October): 1494-1499.</vt:lpstr>
      <vt:lpstr>PowerPoint Presentation</vt:lpstr>
      <vt:lpstr>Albertus, Michael and Victor Menaldo. 2018. Authoritarianism and the Elite Origins of Democracy. New York: Cambridge University Press.</vt:lpstr>
      <vt:lpstr>PowerPoint Presentation</vt:lpstr>
      <vt:lpstr>Linz, Juan J. and Alfred Stepan. 1996. Problems of Democratic Transition and Consolidation: Southern Europe, South America, and Post-Communist Europe. Baltimore: John Hopkins University Press.</vt:lpstr>
      <vt:lpstr>PowerPoint Presentation</vt:lpstr>
      <vt:lpstr>McCoy, Jennifer, and Murat Somer, eds.  2019. “Polarizing and the Global Crisis of Democracy,” special issue of The Annals of the American Academy of Political and Social Science 681, no.1 (January): 8-271. [14 articles]</vt:lpstr>
      <vt:lpstr>PowerPoint Presentation</vt:lpstr>
      <vt:lpstr>Types of sources </vt:lpstr>
      <vt:lpstr>Primary sources &amp; supplementary sources</vt:lpstr>
      <vt:lpstr>PowerPoint Presentation</vt:lpstr>
      <vt:lpstr>PowerPoint Presentation</vt:lpstr>
      <vt:lpstr>PowerPoint Presentation</vt:lpstr>
      <vt:lpstr>PowerPoint Presentation</vt:lpstr>
      <vt:lpstr>Evaluating IGO,NGO and government publications </vt:lpstr>
      <vt:lpstr>Newspapers</vt:lpstr>
      <vt:lpstr>Blinded peer reviewed sources</vt:lpstr>
      <vt:lpstr>Blinded peer reviewed sources</vt:lpstr>
      <vt:lpstr>Search Strategies </vt:lpstr>
      <vt:lpstr>How do we combine search words for the best possible results?</vt:lpstr>
      <vt:lpstr>How do we combine search words for the best possible results?</vt:lpstr>
      <vt:lpstr>Avoid searching with linking or unnecessary words</vt:lpstr>
      <vt:lpstr>Developing your topic </vt:lpstr>
      <vt:lpstr>Topic: Prospects for democracy in Kenya, based on political agency</vt:lpstr>
      <vt:lpstr>PowerPoint Presentation</vt:lpstr>
      <vt:lpstr>PowerPoint Presentation</vt:lpstr>
      <vt:lpstr>PowerPoint Presentation</vt:lpstr>
      <vt:lpstr>Academic Publishers – Peer reviewed</vt:lpstr>
      <vt:lpstr>Academic Publishers – Textbooks (not peer reviewed)</vt:lpstr>
      <vt:lpstr>PowerPoint Presentation</vt:lpstr>
      <vt:lpstr>PowerPoint Presentation</vt:lpstr>
      <vt:lpstr>PowerPoint Presentation</vt:lpstr>
      <vt:lpstr>Checking peer review status</vt:lpstr>
      <vt:lpstr>What else will I find in Sofia?</vt:lpstr>
      <vt:lpstr>What else will I find in Sofia?</vt:lpstr>
      <vt:lpstr>OECD publications (available through Sofia and OECD iLibrary)</vt:lpstr>
      <vt:lpstr>What will I find in Sofia?</vt:lpstr>
      <vt:lpstr>Journal Article Database Searching</vt:lpstr>
      <vt:lpstr>Political Science Complete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327: Comparative Democratization  Library Workshop</dc:title>
  <dc:creator>Michelle Lake</dc:creator>
  <cp:lastModifiedBy>Michelle Lake</cp:lastModifiedBy>
  <cp:revision>15</cp:revision>
  <dcterms:created xsi:type="dcterms:W3CDTF">2024-02-02T17:03:34Z</dcterms:created>
  <dcterms:modified xsi:type="dcterms:W3CDTF">2024-02-12T21:06:57Z</dcterms:modified>
</cp:coreProperties>
</file>