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46"/>
  </p:notesMasterIdLst>
  <p:sldIdLst>
    <p:sldId id="256" r:id="rId2"/>
    <p:sldId id="258" r:id="rId3"/>
    <p:sldId id="259" r:id="rId4"/>
    <p:sldId id="260" r:id="rId5"/>
    <p:sldId id="264" r:id="rId6"/>
    <p:sldId id="265" r:id="rId7"/>
    <p:sldId id="266" r:id="rId8"/>
    <p:sldId id="257" r:id="rId9"/>
    <p:sldId id="267" r:id="rId10"/>
    <p:sldId id="268" r:id="rId11"/>
    <p:sldId id="269" r:id="rId12"/>
    <p:sldId id="270" r:id="rId13"/>
    <p:sldId id="271" r:id="rId14"/>
    <p:sldId id="272" r:id="rId15"/>
    <p:sldId id="616" r:id="rId16"/>
    <p:sldId id="620" r:id="rId17"/>
    <p:sldId id="621" r:id="rId18"/>
    <p:sldId id="617" r:id="rId19"/>
    <p:sldId id="618" r:id="rId20"/>
    <p:sldId id="619" r:id="rId21"/>
    <p:sldId id="622" r:id="rId22"/>
    <p:sldId id="273" r:id="rId23"/>
    <p:sldId id="550" r:id="rId24"/>
    <p:sldId id="552" r:id="rId25"/>
    <p:sldId id="553" r:id="rId26"/>
    <p:sldId id="612" r:id="rId27"/>
    <p:sldId id="582" r:id="rId28"/>
    <p:sldId id="606" r:id="rId29"/>
    <p:sldId id="607" r:id="rId30"/>
    <p:sldId id="613" r:id="rId31"/>
    <p:sldId id="614" r:id="rId32"/>
    <p:sldId id="615" r:id="rId33"/>
    <p:sldId id="623" r:id="rId34"/>
    <p:sldId id="624" r:id="rId35"/>
    <p:sldId id="625" r:id="rId36"/>
    <p:sldId id="583" r:id="rId37"/>
    <p:sldId id="584" r:id="rId38"/>
    <p:sldId id="300" r:id="rId39"/>
    <p:sldId id="626" r:id="rId40"/>
    <p:sldId id="627" r:id="rId41"/>
    <p:sldId id="628" r:id="rId42"/>
    <p:sldId id="629" r:id="rId43"/>
    <p:sldId id="630" r:id="rId44"/>
    <p:sldId id="605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94660"/>
  </p:normalViewPr>
  <p:slideViewPr>
    <p:cSldViewPr snapToGrid="0">
      <p:cViewPr varScale="1">
        <p:scale>
          <a:sx n="59" d="100"/>
          <a:sy n="59" d="100"/>
        </p:scale>
        <p:origin x="84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40DD7B-7F15-467B-9F19-DAE47C6EF512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4C22CBA-B209-4C1F-99A7-183A3E1BE0E2}">
      <dgm:prSet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dirty="0"/>
            <a:t>AND: combines concepts and limits your results </a:t>
          </a:r>
        </a:p>
      </dgm:t>
    </dgm:pt>
    <dgm:pt modelId="{87AA85F4-82AF-4F27-AEC1-150E9ADB6867}" type="parTrans" cxnId="{797CC188-62C9-42E3-9EEF-12D93091D5AA}">
      <dgm:prSet/>
      <dgm:spPr/>
      <dgm:t>
        <a:bodyPr/>
        <a:lstStyle/>
        <a:p>
          <a:endParaRPr lang="en-US"/>
        </a:p>
      </dgm:t>
    </dgm:pt>
    <dgm:pt modelId="{731110FE-5C44-4D29-9792-B47F281A7ED3}" type="sibTrans" cxnId="{797CC188-62C9-42E3-9EEF-12D93091D5AA}">
      <dgm:prSet/>
      <dgm:spPr/>
      <dgm:t>
        <a:bodyPr/>
        <a:lstStyle/>
        <a:p>
          <a:endParaRPr lang="en-US"/>
        </a:p>
      </dgm:t>
    </dgm:pt>
    <dgm:pt modelId="{48486139-6B2F-4424-93A9-6AB4AD28FD19}">
      <dgm:prSet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CA" sz="2400" dirty="0"/>
            <a:t>politics AND security</a:t>
          </a:r>
          <a:endParaRPr lang="en-US" sz="2400" dirty="0"/>
        </a:p>
      </dgm:t>
    </dgm:pt>
    <dgm:pt modelId="{1DF02FCC-0B15-4763-BFEB-A0E0DA15A08E}" type="parTrans" cxnId="{11C193FC-E330-4DCF-935B-13980A2E5E99}">
      <dgm:prSet/>
      <dgm:spPr/>
      <dgm:t>
        <a:bodyPr/>
        <a:lstStyle/>
        <a:p>
          <a:endParaRPr lang="en-US"/>
        </a:p>
      </dgm:t>
    </dgm:pt>
    <dgm:pt modelId="{007B3E74-1B0F-407B-8F32-7CD2ECD41430}" type="sibTrans" cxnId="{11C193FC-E330-4DCF-935B-13980A2E5E99}">
      <dgm:prSet/>
      <dgm:spPr/>
      <dgm:t>
        <a:bodyPr/>
        <a:lstStyle/>
        <a:p>
          <a:endParaRPr lang="en-US"/>
        </a:p>
      </dgm:t>
    </dgm:pt>
    <dgm:pt modelId="{BAE5F201-4C25-4C4A-9F50-9251E5F4B32B}">
      <dgm:prSet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dirty="0"/>
            <a:t>state OR government</a:t>
          </a:r>
        </a:p>
        <a:p>
          <a:r>
            <a:rPr lang="en-US" dirty="0"/>
            <a:t>election OR voting </a:t>
          </a:r>
        </a:p>
      </dgm:t>
    </dgm:pt>
    <dgm:pt modelId="{D92AA8D1-1021-4446-85BC-5643E524EDD1}" type="parTrans" cxnId="{D8F7DDB7-7EA9-478B-A94F-4FD6617213ED}">
      <dgm:prSet/>
      <dgm:spPr/>
      <dgm:t>
        <a:bodyPr/>
        <a:lstStyle/>
        <a:p>
          <a:endParaRPr lang="en-US"/>
        </a:p>
      </dgm:t>
    </dgm:pt>
    <dgm:pt modelId="{8E20BC77-68AF-4E70-989E-007914532198}" type="sibTrans" cxnId="{D8F7DDB7-7EA9-478B-A94F-4FD6617213ED}">
      <dgm:prSet/>
      <dgm:spPr/>
      <dgm:t>
        <a:bodyPr/>
        <a:lstStyle/>
        <a:p>
          <a:endParaRPr lang="en-US"/>
        </a:p>
      </dgm:t>
    </dgm:pt>
    <dgm:pt modelId="{C8AA66A5-9487-4907-82ED-5CE172E4E829}">
      <dgm:prSet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CA" dirty="0"/>
            <a:t>OR: allows you to insert synonyms or alternative terms and increases your results</a:t>
          </a:r>
          <a:endParaRPr lang="en-US" dirty="0"/>
        </a:p>
      </dgm:t>
    </dgm:pt>
    <dgm:pt modelId="{03A105FF-8BB5-4198-8F11-363FD7BC3688}" type="parTrans" cxnId="{4D0DD005-242C-430B-BE80-444244B7FF17}">
      <dgm:prSet/>
      <dgm:spPr/>
      <dgm:t>
        <a:bodyPr/>
        <a:lstStyle/>
        <a:p>
          <a:endParaRPr lang="en-CA"/>
        </a:p>
      </dgm:t>
    </dgm:pt>
    <dgm:pt modelId="{572C09DB-6166-441F-B564-145F75C6F48C}" type="sibTrans" cxnId="{4D0DD005-242C-430B-BE80-444244B7FF17}">
      <dgm:prSet/>
      <dgm:spPr/>
      <dgm:t>
        <a:bodyPr/>
        <a:lstStyle/>
        <a:p>
          <a:endParaRPr lang="en-CA"/>
        </a:p>
      </dgm:t>
    </dgm:pt>
    <dgm:pt modelId="{39B7A7F6-11DC-41BE-8042-A01BE696672B}" type="pres">
      <dgm:prSet presAssocID="{E740DD7B-7F15-467B-9F19-DAE47C6EF512}" presName="diagram" presStyleCnt="0">
        <dgm:presLayoutVars>
          <dgm:dir/>
          <dgm:resizeHandles val="exact"/>
        </dgm:presLayoutVars>
      </dgm:prSet>
      <dgm:spPr/>
    </dgm:pt>
    <dgm:pt modelId="{0BBD4762-6969-4696-87A5-2D9FE4E175E7}" type="pres">
      <dgm:prSet presAssocID="{74C22CBA-B209-4C1F-99A7-183A3E1BE0E2}" presName="node" presStyleLbl="node1" presStyleIdx="0" presStyleCnt="4">
        <dgm:presLayoutVars>
          <dgm:bulletEnabled val="1"/>
        </dgm:presLayoutVars>
      </dgm:prSet>
      <dgm:spPr/>
    </dgm:pt>
    <dgm:pt modelId="{93E7150E-C55C-4C58-82AA-990617E0E8A2}" type="pres">
      <dgm:prSet presAssocID="{731110FE-5C44-4D29-9792-B47F281A7ED3}" presName="sibTrans" presStyleCnt="0"/>
      <dgm:spPr/>
    </dgm:pt>
    <dgm:pt modelId="{51006447-CB85-42AD-BAAF-414CBC42E9AF}" type="pres">
      <dgm:prSet presAssocID="{C8AA66A5-9487-4907-82ED-5CE172E4E829}" presName="node" presStyleLbl="node1" presStyleIdx="1" presStyleCnt="4">
        <dgm:presLayoutVars>
          <dgm:bulletEnabled val="1"/>
        </dgm:presLayoutVars>
      </dgm:prSet>
      <dgm:spPr/>
    </dgm:pt>
    <dgm:pt modelId="{E87AA084-7F77-4EF2-8DA1-C603726FF572}" type="pres">
      <dgm:prSet presAssocID="{572C09DB-6166-441F-B564-145F75C6F48C}" presName="sibTrans" presStyleCnt="0"/>
      <dgm:spPr/>
    </dgm:pt>
    <dgm:pt modelId="{F0852A59-C41D-421A-A07C-D83664D81F8C}" type="pres">
      <dgm:prSet presAssocID="{48486139-6B2F-4424-93A9-6AB4AD28FD19}" presName="node" presStyleLbl="node1" presStyleIdx="2" presStyleCnt="4">
        <dgm:presLayoutVars>
          <dgm:bulletEnabled val="1"/>
        </dgm:presLayoutVars>
      </dgm:prSet>
      <dgm:spPr/>
    </dgm:pt>
    <dgm:pt modelId="{760F5D5A-55C9-447C-A7E9-CA89D2C2C5A2}" type="pres">
      <dgm:prSet presAssocID="{007B3E74-1B0F-407B-8F32-7CD2ECD41430}" presName="sibTrans" presStyleCnt="0"/>
      <dgm:spPr/>
    </dgm:pt>
    <dgm:pt modelId="{7F1C4418-5817-41F7-9776-5D2DE2F7A3C1}" type="pres">
      <dgm:prSet presAssocID="{BAE5F201-4C25-4C4A-9F50-9251E5F4B32B}" presName="node" presStyleLbl="node1" presStyleIdx="3" presStyleCnt="4">
        <dgm:presLayoutVars>
          <dgm:bulletEnabled val="1"/>
        </dgm:presLayoutVars>
      </dgm:prSet>
      <dgm:spPr/>
    </dgm:pt>
  </dgm:ptLst>
  <dgm:cxnLst>
    <dgm:cxn modelId="{4D0DD005-242C-430B-BE80-444244B7FF17}" srcId="{E740DD7B-7F15-467B-9F19-DAE47C6EF512}" destId="{C8AA66A5-9487-4907-82ED-5CE172E4E829}" srcOrd="1" destOrd="0" parTransId="{03A105FF-8BB5-4198-8F11-363FD7BC3688}" sibTransId="{572C09DB-6166-441F-B564-145F75C6F48C}"/>
    <dgm:cxn modelId="{7C5C1F50-B332-4A8E-B453-06CBE976DC7E}" type="presOf" srcId="{74C22CBA-B209-4C1F-99A7-183A3E1BE0E2}" destId="{0BBD4762-6969-4696-87A5-2D9FE4E175E7}" srcOrd="0" destOrd="0" presId="urn:microsoft.com/office/officeart/2005/8/layout/default"/>
    <dgm:cxn modelId="{DF2B6E72-D546-42AD-94F3-4D6D37A631CF}" type="presOf" srcId="{48486139-6B2F-4424-93A9-6AB4AD28FD19}" destId="{F0852A59-C41D-421A-A07C-D83664D81F8C}" srcOrd="0" destOrd="0" presId="urn:microsoft.com/office/officeart/2005/8/layout/default"/>
    <dgm:cxn modelId="{447B2D73-BE55-4C13-8250-4F333C01A7BB}" type="presOf" srcId="{E740DD7B-7F15-467B-9F19-DAE47C6EF512}" destId="{39B7A7F6-11DC-41BE-8042-A01BE696672B}" srcOrd="0" destOrd="0" presId="urn:microsoft.com/office/officeart/2005/8/layout/default"/>
    <dgm:cxn modelId="{797CC188-62C9-42E3-9EEF-12D93091D5AA}" srcId="{E740DD7B-7F15-467B-9F19-DAE47C6EF512}" destId="{74C22CBA-B209-4C1F-99A7-183A3E1BE0E2}" srcOrd="0" destOrd="0" parTransId="{87AA85F4-82AF-4F27-AEC1-150E9ADB6867}" sibTransId="{731110FE-5C44-4D29-9792-B47F281A7ED3}"/>
    <dgm:cxn modelId="{D8F7DDB7-7EA9-478B-A94F-4FD6617213ED}" srcId="{E740DD7B-7F15-467B-9F19-DAE47C6EF512}" destId="{BAE5F201-4C25-4C4A-9F50-9251E5F4B32B}" srcOrd="3" destOrd="0" parTransId="{D92AA8D1-1021-4446-85BC-5643E524EDD1}" sibTransId="{8E20BC77-68AF-4E70-989E-007914532198}"/>
    <dgm:cxn modelId="{C586D1C6-B7F4-456F-8678-991C092F0F3E}" type="presOf" srcId="{BAE5F201-4C25-4C4A-9F50-9251E5F4B32B}" destId="{7F1C4418-5817-41F7-9776-5D2DE2F7A3C1}" srcOrd="0" destOrd="0" presId="urn:microsoft.com/office/officeart/2005/8/layout/default"/>
    <dgm:cxn modelId="{FE41D2E8-5B5C-4359-8D4D-E51661953B62}" type="presOf" srcId="{C8AA66A5-9487-4907-82ED-5CE172E4E829}" destId="{51006447-CB85-42AD-BAAF-414CBC42E9AF}" srcOrd="0" destOrd="0" presId="urn:microsoft.com/office/officeart/2005/8/layout/default"/>
    <dgm:cxn modelId="{11C193FC-E330-4DCF-935B-13980A2E5E99}" srcId="{E740DD7B-7F15-467B-9F19-DAE47C6EF512}" destId="{48486139-6B2F-4424-93A9-6AB4AD28FD19}" srcOrd="2" destOrd="0" parTransId="{1DF02FCC-0B15-4763-BFEB-A0E0DA15A08E}" sibTransId="{007B3E74-1B0F-407B-8F32-7CD2ECD41430}"/>
    <dgm:cxn modelId="{B576D386-C340-411F-8283-73C5D1EFC188}" type="presParOf" srcId="{39B7A7F6-11DC-41BE-8042-A01BE696672B}" destId="{0BBD4762-6969-4696-87A5-2D9FE4E175E7}" srcOrd="0" destOrd="0" presId="urn:microsoft.com/office/officeart/2005/8/layout/default"/>
    <dgm:cxn modelId="{3AF3F1C0-C3BF-471D-8DD5-51FD8F2E2A30}" type="presParOf" srcId="{39B7A7F6-11DC-41BE-8042-A01BE696672B}" destId="{93E7150E-C55C-4C58-82AA-990617E0E8A2}" srcOrd="1" destOrd="0" presId="urn:microsoft.com/office/officeart/2005/8/layout/default"/>
    <dgm:cxn modelId="{182469CA-F9D3-4E67-B5BE-8ADC51936435}" type="presParOf" srcId="{39B7A7F6-11DC-41BE-8042-A01BE696672B}" destId="{51006447-CB85-42AD-BAAF-414CBC42E9AF}" srcOrd="2" destOrd="0" presId="urn:microsoft.com/office/officeart/2005/8/layout/default"/>
    <dgm:cxn modelId="{4A178510-0F09-4870-9752-F575A6D44297}" type="presParOf" srcId="{39B7A7F6-11DC-41BE-8042-A01BE696672B}" destId="{E87AA084-7F77-4EF2-8DA1-C603726FF572}" srcOrd="3" destOrd="0" presId="urn:microsoft.com/office/officeart/2005/8/layout/default"/>
    <dgm:cxn modelId="{E5BA740D-2FC7-4294-99D6-3A6E5FCCFF57}" type="presParOf" srcId="{39B7A7F6-11DC-41BE-8042-A01BE696672B}" destId="{F0852A59-C41D-421A-A07C-D83664D81F8C}" srcOrd="4" destOrd="0" presId="urn:microsoft.com/office/officeart/2005/8/layout/default"/>
    <dgm:cxn modelId="{4A7EB46C-A451-41C0-BC3B-DF3E29F74054}" type="presParOf" srcId="{39B7A7F6-11DC-41BE-8042-A01BE696672B}" destId="{760F5D5A-55C9-447C-A7E9-CA89D2C2C5A2}" srcOrd="5" destOrd="0" presId="urn:microsoft.com/office/officeart/2005/8/layout/default"/>
    <dgm:cxn modelId="{3F5FDAF3-A6AF-4212-BE42-D7AC285A1DE1}" type="presParOf" srcId="{39B7A7F6-11DC-41BE-8042-A01BE696672B}" destId="{7F1C4418-5817-41F7-9776-5D2DE2F7A3C1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740DD7B-7F15-467B-9F19-DAE47C6EF512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4C22CBA-B209-4C1F-99A7-183A3E1BE0E2}">
      <dgm:prSet/>
      <dgm:spPr>
        <a:solidFill>
          <a:srgbClr val="002060"/>
        </a:solidFill>
      </dgm:spPr>
      <dgm:t>
        <a:bodyPr/>
        <a:lstStyle/>
        <a:p>
          <a:r>
            <a:rPr lang="en-CA" dirty="0"/>
            <a:t>“quotation marks”: </a:t>
          </a:r>
          <a:r>
            <a:rPr lang="en-US" dirty="0"/>
            <a:t>If you put two or more words in quotation marks, that exact phrase will be searched and limits your results.</a:t>
          </a:r>
        </a:p>
      </dgm:t>
    </dgm:pt>
    <dgm:pt modelId="{87AA85F4-82AF-4F27-AEC1-150E9ADB6867}" type="parTrans" cxnId="{797CC188-62C9-42E3-9EEF-12D93091D5AA}">
      <dgm:prSet/>
      <dgm:spPr/>
      <dgm:t>
        <a:bodyPr/>
        <a:lstStyle/>
        <a:p>
          <a:endParaRPr lang="en-US"/>
        </a:p>
      </dgm:t>
    </dgm:pt>
    <dgm:pt modelId="{731110FE-5C44-4D29-9792-B47F281A7ED3}" type="sibTrans" cxnId="{797CC188-62C9-42E3-9EEF-12D93091D5AA}">
      <dgm:prSet/>
      <dgm:spPr/>
      <dgm:t>
        <a:bodyPr/>
        <a:lstStyle/>
        <a:p>
          <a:endParaRPr lang="en-US"/>
        </a:p>
      </dgm:t>
    </dgm:pt>
    <dgm:pt modelId="{48486139-6B2F-4424-93A9-6AB4AD28FD19}">
      <dgm:prSet custT="1"/>
      <dgm:spPr>
        <a:solidFill>
          <a:srgbClr val="002060"/>
        </a:solidFill>
      </dgm:spPr>
      <dgm:t>
        <a:bodyPr/>
        <a:lstStyle/>
        <a:p>
          <a:r>
            <a:rPr lang="en-CA" sz="2400" dirty="0"/>
            <a:t>“political parties”</a:t>
          </a:r>
        </a:p>
        <a:p>
          <a:r>
            <a:rPr lang="en-CA" sz="2400" dirty="0"/>
            <a:t>“foreign policy”</a:t>
          </a:r>
        </a:p>
        <a:p>
          <a:endParaRPr lang="en-US" sz="2400" dirty="0"/>
        </a:p>
      </dgm:t>
    </dgm:pt>
    <dgm:pt modelId="{1DF02FCC-0B15-4763-BFEB-A0E0DA15A08E}" type="parTrans" cxnId="{11C193FC-E330-4DCF-935B-13980A2E5E99}">
      <dgm:prSet/>
      <dgm:spPr/>
      <dgm:t>
        <a:bodyPr/>
        <a:lstStyle/>
        <a:p>
          <a:endParaRPr lang="en-US"/>
        </a:p>
      </dgm:t>
    </dgm:pt>
    <dgm:pt modelId="{007B3E74-1B0F-407B-8F32-7CD2ECD41430}" type="sibTrans" cxnId="{11C193FC-E330-4DCF-935B-13980A2E5E99}">
      <dgm:prSet/>
      <dgm:spPr/>
      <dgm:t>
        <a:bodyPr/>
        <a:lstStyle/>
        <a:p>
          <a:endParaRPr lang="en-US"/>
        </a:p>
      </dgm:t>
    </dgm:pt>
    <dgm:pt modelId="{BAE5F201-4C25-4C4A-9F50-9251E5F4B32B}">
      <dgm:prSet/>
      <dgm:spPr>
        <a:solidFill>
          <a:srgbClr val="7030A0"/>
        </a:solidFill>
      </dgm:spPr>
      <dgm:t>
        <a:bodyPr/>
        <a:lstStyle/>
        <a:p>
          <a:r>
            <a:rPr lang="en-US" dirty="0" err="1"/>
            <a:t>Democra</a:t>
          </a:r>
          <a:r>
            <a:rPr lang="en-US" dirty="0"/>
            <a:t>*</a:t>
          </a:r>
        </a:p>
        <a:p>
          <a:r>
            <a:rPr lang="en-US" dirty="0"/>
            <a:t>Finds: democracy, democracies, democratic, democratically,  democratization</a:t>
          </a:r>
        </a:p>
      </dgm:t>
    </dgm:pt>
    <dgm:pt modelId="{D92AA8D1-1021-4446-85BC-5643E524EDD1}" type="parTrans" cxnId="{D8F7DDB7-7EA9-478B-A94F-4FD6617213ED}">
      <dgm:prSet/>
      <dgm:spPr/>
      <dgm:t>
        <a:bodyPr/>
        <a:lstStyle/>
        <a:p>
          <a:endParaRPr lang="en-US"/>
        </a:p>
      </dgm:t>
    </dgm:pt>
    <dgm:pt modelId="{8E20BC77-68AF-4E70-989E-007914532198}" type="sibTrans" cxnId="{D8F7DDB7-7EA9-478B-A94F-4FD6617213ED}">
      <dgm:prSet/>
      <dgm:spPr/>
      <dgm:t>
        <a:bodyPr/>
        <a:lstStyle/>
        <a:p>
          <a:endParaRPr lang="en-US"/>
        </a:p>
      </dgm:t>
    </dgm:pt>
    <dgm:pt modelId="{C8AA66A5-9487-4907-82ED-5CE172E4E829}">
      <dgm:prSet/>
      <dgm:spPr>
        <a:solidFill>
          <a:srgbClr val="7030A0"/>
        </a:solidFill>
      </dgm:spPr>
      <dgm:t>
        <a:bodyPr/>
        <a:lstStyle/>
        <a:p>
          <a:r>
            <a:rPr lang="en-US" dirty="0"/>
            <a:t>* - when you add an </a:t>
          </a:r>
          <a:r>
            <a:rPr lang="en-CA" b="0" i="0" dirty="0"/>
            <a:t>asterisk </a:t>
          </a:r>
          <a:r>
            <a:rPr lang="en-US" dirty="0"/>
            <a:t>on the end of a word, your results will contain all the words with those endings or suffix </a:t>
          </a:r>
        </a:p>
      </dgm:t>
    </dgm:pt>
    <dgm:pt modelId="{03A105FF-8BB5-4198-8F11-363FD7BC3688}" type="parTrans" cxnId="{4D0DD005-242C-430B-BE80-444244B7FF17}">
      <dgm:prSet/>
      <dgm:spPr/>
      <dgm:t>
        <a:bodyPr/>
        <a:lstStyle/>
        <a:p>
          <a:endParaRPr lang="en-CA"/>
        </a:p>
      </dgm:t>
    </dgm:pt>
    <dgm:pt modelId="{572C09DB-6166-441F-B564-145F75C6F48C}" type="sibTrans" cxnId="{4D0DD005-242C-430B-BE80-444244B7FF17}">
      <dgm:prSet/>
      <dgm:spPr/>
      <dgm:t>
        <a:bodyPr/>
        <a:lstStyle/>
        <a:p>
          <a:endParaRPr lang="en-CA"/>
        </a:p>
      </dgm:t>
    </dgm:pt>
    <dgm:pt modelId="{39B7A7F6-11DC-41BE-8042-A01BE696672B}" type="pres">
      <dgm:prSet presAssocID="{E740DD7B-7F15-467B-9F19-DAE47C6EF512}" presName="diagram" presStyleCnt="0">
        <dgm:presLayoutVars>
          <dgm:dir/>
          <dgm:resizeHandles val="exact"/>
        </dgm:presLayoutVars>
      </dgm:prSet>
      <dgm:spPr/>
    </dgm:pt>
    <dgm:pt modelId="{0BBD4762-6969-4696-87A5-2D9FE4E175E7}" type="pres">
      <dgm:prSet presAssocID="{74C22CBA-B209-4C1F-99A7-183A3E1BE0E2}" presName="node" presStyleLbl="node1" presStyleIdx="0" presStyleCnt="4" custLinFactNeighborY="-6990">
        <dgm:presLayoutVars>
          <dgm:bulletEnabled val="1"/>
        </dgm:presLayoutVars>
      </dgm:prSet>
      <dgm:spPr/>
    </dgm:pt>
    <dgm:pt modelId="{93E7150E-C55C-4C58-82AA-990617E0E8A2}" type="pres">
      <dgm:prSet presAssocID="{731110FE-5C44-4D29-9792-B47F281A7ED3}" presName="sibTrans" presStyleCnt="0"/>
      <dgm:spPr/>
    </dgm:pt>
    <dgm:pt modelId="{51006447-CB85-42AD-BAAF-414CBC42E9AF}" type="pres">
      <dgm:prSet presAssocID="{C8AA66A5-9487-4907-82ED-5CE172E4E829}" presName="node" presStyleLbl="node1" presStyleIdx="1" presStyleCnt="4">
        <dgm:presLayoutVars>
          <dgm:bulletEnabled val="1"/>
        </dgm:presLayoutVars>
      </dgm:prSet>
      <dgm:spPr/>
    </dgm:pt>
    <dgm:pt modelId="{E87AA084-7F77-4EF2-8DA1-C603726FF572}" type="pres">
      <dgm:prSet presAssocID="{572C09DB-6166-441F-B564-145F75C6F48C}" presName="sibTrans" presStyleCnt="0"/>
      <dgm:spPr/>
    </dgm:pt>
    <dgm:pt modelId="{F0852A59-C41D-421A-A07C-D83664D81F8C}" type="pres">
      <dgm:prSet presAssocID="{48486139-6B2F-4424-93A9-6AB4AD28FD19}" presName="node" presStyleLbl="node1" presStyleIdx="2" presStyleCnt="4">
        <dgm:presLayoutVars>
          <dgm:bulletEnabled val="1"/>
        </dgm:presLayoutVars>
      </dgm:prSet>
      <dgm:spPr/>
    </dgm:pt>
    <dgm:pt modelId="{760F5D5A-55C9-447C-A7E9-CA89D2C2C5A2}" type="pres">
      <dgm:prSet presAssocID="{007B3E74-1B0F-407B-8F32-7CD2ECD41430}" presName="sibTrans" presStyleCnt="0"/>
      <dgm:spPr/>
    </dgm:pt>
    <dgm:pt modelId="{7F1C4418-5817-41F7-9776-5D2DE2F7A3C1}" type="pres">
      <dgm:prSet presAssocID="{BAE5F201-4C25-4C4A-9F50-9251E5F4B32B}" presName="node" presStyleLbl="node1" presStyleIdx="3" presStyleCnt="4">
        <dgm:presLayoutVars>
          <dgm:bulletEnabled val="1"/>
        </dgm:presLayoutVars>
      </dgm:prSet>
      <dgm:spPr/>
    </dgm:pt>
  </dgm:ptLst>
  <dgm:cxnLst>
    <dgm:cxn modelId="{4D0DD005-242C-430B-BE80-444244B7FF17}" srcId="{E740DD7B-7F15-467B-9F19-DAE47C6EF512}" destId="{C8AA66A5-9487-4907-82ED-5CE172E4E829}" srcOrd="1" destOrd="0" parTransId="{03A105FF-8BB5-4198-8F11-363FD7BC3688}" sibTransId="{572C09DB-6166-441F-B564-145F75C6F48C}"/>
    <dgm:cxn modelId="{7C5C1F50-B332-4A8E-B453-06CBE976DC7E}" type="presOf" srcId="{74C22CBA-B209-4C1F-99A7-183A3E1BE0E2}" destId="{0BBD4762-6969-4696-87A5-2D9FE4E175E7}" srcOrd="0" destOrd="0" presId="urn:microsoft.com/office/officeart/2005/8/layout/default"/>
    <dgm:cxn modelId="{DF2B6E72-D546-42AD-94F3-4D6D37A631CF}" type="presOf" srcId="{48486139-6B2F-4424-93A9-6AB4AD28FD19}" destId="{F0852A59-C41D-421A-A07C-D83664D81F8C}" srcOrd="0" destOrd="0" presId="urn:microsoft.com/office/officeart/2005/8/layout/default"/>
    <dgm:cxn modelId="{447B2D73-BE55-4C13-8250-4F333C01A7BB}" type="presOf" srcId="{E740DD7B-7F15-467B-9F19-DAE47C6EF512}" destId="{39B7A7F6-11DC-41BE-8042-A01BE696672B}" srcOrd="0" destOrd="0" presId="urn:microsoft.com/office/officeart/2005/8/layout/default"/>
    <dgm:cxn modelId="{797CC188-62C9-42E3-9EEF-12D93091D5AA}" srcId="{E740DD7B-7F15-467B-9F19-DAE47C6EF512}" destId="{74C22CBA-B209-4C1F-99A7-183A3E1BE0E2}" srcOrd="0" destOrd="0" parTransId="{87AA85F4-82AF-4F27-AEC1-150E9ADB6867}" sibTransId="{731110FE-5C44-4D29-9792-B47F281A7ED3}"/>
    <dgm:cxn modelId="{D8F7DDB7-7EA9-478B-A94F-4FD6617213ED}" srcId="{E740DD7B-7F15-467B-9F19-DAE47C6EF512}" destId="{BAE5F201-4C25-4C4A-9F50-9251E5F4B32B}" srcOrd="3" destOrd="0" parTransId="{D92AA8D1-1021-4446-85BC-5643E524EDD1}" sibTransId="{8E20BC77-68AF-4E70-989E-007914532198}"/>
    <dgm:cxn modelId="{C586D1C6-B7F4-456F-8678-991C092F0F3E}" type="presOf" srcId="{BAE5F201-4C25-4C4A-9F50-9251E5F4B32B}" destId="{7F1C4418-5817-41F7-9776-5D2DE2F7A3C1}" srcOrd="0" destOrd="0" presId="urn:microsoft.com/office/officeart/2005/8/layout/default"/>
    <dgm:cxn modelId="{FE41D2E8-5B5C-4359-8D4D-E51661953B62}" type="presOf" srcId="{C8AA66A5-9487-4907-82ED-5CE172E4E829}" destId="{51006447-CB85-42AD-BAAF-414CBC42E9AF}" srcOrd="0" destOrd="0" presId="urn:microsoft.com/office/officeart/2005/8/layout/default"/>
    <dgm:cxn modelId="{11C193FC-E330-4DCF-935B-13980A2E5E99}" srcId="{E740DD7B-7F15-467B-9F19-DAE47C6EF512}" destId="{48486139-6B2F-4424-93A9-6AB4AD28FD19}" srcOrd="2" destOrd="0" parTransId="{1DF02FCC-0B15-4763-BFEB-A0E0DA15A08E}" sibTransId="{007B3E74-1B0F-407B-8F32-7CD2ECD41430}"/>
    <dgm:cxn modelId="{B576D386-C340-411F-8283-73C5D1EFC188}" type="presParOf" srcId="{39B7A7F6-11DC-41BE-8042-A01BE696672B}" destId="{0BBD4762-6969-4696-87A5-2D9FE4E175E7}" srcOrd="0" destOrd="0" presId="urn:microsoft.com/office/officeart/2005/8/layout/default"/>
    <dgm:cxn modelId="{3AF3F1C0-C3BF-471D-8DD5-51FD8F2E2A30}" type="presParOf" srcId="{39B7A7F6-11DC-41BE-8042-A01BE696672B}" destId="{93E7150E-C55C-4C58-82AA-990617E0E8A2}" srcOrd="1" destOrd="0" presId="urn:microsoft.com/office/officeart/2005/8/layout/default"/>
    <dgm:cxn modelId="{182469CA-F9D3-4E67-B5BE-8ADC51936435}" type="presParOf" srcId="{39B7A7F6-11DC-41BE-8042-A01BE696672B}" destId="{51006447-CB85-42AD-BAAF-414CBC42E9AF}" srcOrd="2" destOrd="0" presId="urn:microsoft.com/office/officeart/2005/8/layout/default"/>
    <dgm:cxn modelId="{4A178510-0F09-4870-9752-F575A6D44297}" type="presParOf" srcId="{39B7A7F6-11DC-41BE-8042-A01BE696672B}" destId="{E87AA084-7F77-4EF2-8DA1-C603726FF572}" srcOrd="3" destOrd="0" presId="urn:microsoft.com/office/officeart/2005/8/layout/default"/>
    <dgm:cxn modelId="{E5BA740D-2FC7-4294-99D6-3A6E5FCCFF57}" type="presParOf" srcId="{39B7A7F6-11DC-41BE-8042-A01BE696672B}" destId="{F0852A59-C41D-421A-A07C-D83664D81F8C}" srcOrd="4" destOrd="0" presId="urn:microsoft.com/office/officeart/2005/8/layout/default"/>
    <dgm:cxn modelId="{4A7EB46C-A451-41C0-BC3B-DF3E29F74054}" type="presParOf" srcId="{39B7A7F6-11DC-41BE-8042-A01BE696672B}" destId="{760F5D5A-55C9-447C-A7E9-CA89D2C2C5A2}" srcOrd="5" destOrd="0" presId="urn:microsoft.com/office/officeart/2005/8/layout/default"/>
    <dgm:cxn modelId="{3F5FDAF3-A6AF-4212-BE42-D7AC285A1DE1}" type="presParOf" srcId="{39B7A7F6-11DC-41BE-8042-A01BE696672B}" destId="{7F1C4418-5817-41F7-9776-5D2DE2F7A3C1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BD4762-6969-4696-87A5-2D9FE4E175E7}">
      <dsp:nvSpPr>
        <dsp:cNvPr id="0" name=""/>
        <dsp:cNvSpPr/>
      </dsp:nvSpPr>
      <dsp:spPr>
        <a:xfrm>
          <a:off x="1590332" y="205"/>
          <a:ext cx="3488471" cy="2093083"/>
        </a:xfrm>
        <a:prstGeom prst="rect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AND: combines concepts and limits your results </a:t>
          </a:r>
        </a:p>
      </dsp:txBody>
      <dsp:txXfrm>
        <a:off x="1590332" y="205"/>
        <a:ext cx="3488471" cy="2093083"/>
      </dsp:txXfrm>
    </dsp:sp>
    <dsp:sp modelId="{51006447-CB85-42AD-BAAF-414CBC42E9AF}">
      <dsp:nvSpPr>
        <dsp:cNvPr id="0" name=""/>
        <dsp:cNvSpPr/>
      </dsp:nvSpPr>
      <dsp:spPr>
        <a:xfrm>
          <a:off x="5427651" y="205"/>
          <a:ext cx="3488471" cy="2093083"/>
        </a:xfrm>
        <a:prstGeom prst="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800" kern="1200" dirty="0"/>
            <a:t>OR: allows you to insert synonyms or alternative terms and increases your results</a:t>
          </a:r>
          <a:endParaRPr lang="en-US" sz="2800" kern="1200" dirty="0"/>
        </a:p>
      </dsp:txBody>
      <dsp:txXfrm>
        <a:off x="5427651" y="205"/>
        <a:ext cx="3488471" cy="2093083"/>
      </dsp:txXfrm>
    </dsp:sp>
    <dsp:sp modelId="{F0852A59-C41D-421A-A07C-D83664D81F8C}">
      <dsp:nvSpPr>
        <dsp:cNvPr id="0" name=""/>
        <dsp:cNvSpPr/>
      </dsp:nvSpPr>
      <dsp:spPr>
        <a:xfrm>
          <a:off x="1590332" y="2442135"/>
          <a:ext cx="3488471" cy="2093083"/>
        </a:xfrm>
        <a:prstGeom prst="rect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400" kern="1200" dirty="0"/>
            <a:t>politics AND security</a:t>
          </a:r>
          <a:endParaRPr lang="en-US" sz="2400" kern="1200" dirty="0"/>
        </a:p>
      </dsp:txBody>
      <dsp:txXfrm>
        <a:off x="1590332" y="2442135"/>
        <a:ext cx="3488471" cy="2093083"/>
      </dsp:txXfrm>
    </dsp:sp>
    <dsp:sp modelId="{7F1C4418-5817-41F7-9776-5D2DE2F7A3C1}">
      <dsp:nvSpPr>
        <dsp:cNvPr id="0" name=""/>
        <dsp:cNvSpPr/>
      </dsp:nvSpPr>
      <dsp:spPr>
        <a:xfrm>
          <a:off x="5427651" y="2442135"/>
          <a:ext cx="3488471" cy="2093083"/>
        </a:xfrm>
        <a:prstGeom prst="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state OR government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election OR voting </a:t>
          </a:r>
        </a:p>
      </dsp:txBody>
      <dsp:txXfrm>
        <a:off x="5427651" y="2442135"/>
        <a:ext cx="3488471" cy="209308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BD4762-6969-4696-87A5-2D9FE4E175E7}">
      <dsp:nvSpPr>
        <dsp:cNvPr id="0" name=""/>
        <dsp:cNvSpPr/>
      </dsp:nvSpPr>
      <dsp:spPr>
        <a:xfrm>
          <a:off x="1590332" y="0"/>
          <a:ext cx="3488471" cy="2093083"/>
        </a:xfrm>
        <a:prstGeom prst="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400" kern="1200" dirty="0"/>
            <a:t>“quotation marks”: </a:t>
          </a:r>
          <a:r>
            <a:rPr lang="en-US" sz="2400" kern="1200" dirty="0"/>
            <a:t>If you put two or more words in quotation marks, that exact phrase will be searched and limits your results.</a:t>
          </a:r>
        </a:p>
      </dsp:txBody>
      <dsp:txXfrm>
        <a:off x="1590332" y="0"/>
        <a:ext cx="3488471" cy="2093083"/>
      </dsp:txXfrm>
    </dsp:sp>
    <dsp:sp modelId="{51006447-CB85-42AD-BAAF-414CBC42E9AF}">
      <dsp:nvSpPr>
        <dsp:cNvPr id="0" name=""/>
        <dsp:cNvSpPr/>
      </dsp:nvSpPr>
      <dsp:spPr>
        <a:xfrm>
          <a:off x="5427651" y="205"/>
          <a:ext cx="3488471" cy="2093083"/>
        </a:xfrm>
        <a:prstGeom prst="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* - when you add an </a:t>
          </a:r>
          <a:r>
            <a:rPr lang="en-CA" sz="2400" b="0" i="0" kern="1200" dirty="0"/>
            <a:t>asterisk </a:t>
          </a:r>
          <a:r>
            <a:rPr lang="en-US" sz="2400" kern="1200" dirty="0"/>
            <a:t>on the end of a word, your results will contain all the words with those endings or suffix </a:t>
          </a:r>
        </a:p>
      </dsp:txBody>
      <dsp:txXfrm>
        <a:off x="5427651" y="205"/>
        <a:ext cx="3488471" cy="2093083"/>
      </dsp:txXfrm>
    </dsp:sp>
    <dsp:sp modelId="{F0852A59-C41D-421A-A07C-D83664D81F8C}">
      <dsp:nvSpPr>
        <dsp:cNvPr id="0" name=""/>
        <dsp:cNvSpPr/>
      </dsp:nvSpPr>
      <dsp:spPr>
        <a:xfrm>
          <a:off x="1590332" y="2442135"/>
          <a:ext cx="3488471" cy="2093083"/>
        </a:xfrm>
        <a:prstGeom prst="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400" kern="1200" dirty="0"/>
            <a:t>“political parties”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400" kern="1200" dirty="0"/>
            <a:t>“foreign policy”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>
        <a:off x="1590332" y="2442135"/>
        <a:ext cx="3488471" cy="2093083"/>
      </dsp:txXfrm>
    </dsp:sp>
    <dsp:sp modelId="{7F1C4418-5817-41F7-9776-5D2DE2F7A3C1}">
      <dsp:nvSpPr>
        <dsp:cNvPr id="0" name=""/>
        <dsp:cNvSpPr/>
      </dsp:nvSpPr>
      <dsp:spPr>
        <a:xfrm>
          <a:off x="5427651" y="2442135"/>
          <a:ext cx="3488471" cy="2093083"/>
        </a:xfrm>
        <a:prstGeom prst="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/>
            <a:t>Democra</a:t>
          </a:r>
          <a:r>
            <a:rPr lang="en-US" sz="2400" kern="1200" dirty="0"/>
            <a:t>*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Finds: democracy, democracies, democratic, democratically,  democratization</a:t>
          </a:r>
        </a:p>
      </dsp:txBody>
      <dsp:txXfrm>
        <a:off x="5427651" y="2442135"/>
        <a:ext cx="3488471" cy="20930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A3278D-FB7F-4B7B-9217-B802DDED8335}" type="datetimeFigureOut">
              <a:rPr lang="en-CA" smtClean="0"/>
              <a:t>2025-02-11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6A4EED-AF86-4144-9753-35359814CDA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010513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DE6C8-AB1D-4204-BC9C-3366B0BF0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4088" y="889820"/>
            <a:ext cx="9989574" cy="3598606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7B9009-EE50-4EE5-B6EB-CD6EC83D3F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4088" y="4488426"/>
            <a:ext cx="6991776" cy="130277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8667E-058A-436F-B8EA-5B3A99D43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1EADE-8E88-4C7C-8AC5-FB148DE4940E}" type="datetime1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80305-1AD7-482D-BFFD-6CDB83AB3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762A1-52E9-402D-B65E-DF193E44C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788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359C1-C098-4BF4-A55D-782F4E606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343C7E-1E8B-4D38-9B81-1AA2A8978E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70B00-53AE-4D3F-91BE-A8D789ED9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C8B9C-477D-492A-96AD-1FC2CC997A73}" type="datetime1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47FC7-8124-4F70-A849-B6BCC5189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CEBE4-50DC-47DB-B699-CCC024336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479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418279-D3B8-4C6A-AB74-9DE3777712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42322" y="997974"/>
            <a:ext cx="2349043" cy="498495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8F733C-9309-4197-BACA-207CDC8935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8927" y="997973"/>
            <a:ext cx="8473395" cy="498495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CD4D0-5BE6-412D-B08B-5DFFD5935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AED5-E26D-4E29-B1B3-7847B6779594}" type="datetime1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21651-B786-4A39-A10F-F5231D0A2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04D2D-9379-40DE-9F45-3004BE54F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77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87CA6-BFD9-4CB1-8892-F6B062E82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DA8C3-9C0C-4E52-9A62-E4DB159E6B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3EC35-E02F-41FF-9232-F90692A90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B6794-849E-4626-908B-D15793550EFB}" type="datetime1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13D38-5DF1-443B-8A12-71E834FDC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E644A-4A37-4757-9809-5B035E28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033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6578B-CD85-4BF1-A729-E8E8079B5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383" y="1709738"/>
            <a:ext cx="10632067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448C1-C13F-4826-8347-EEB00A664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383" y="4589463"/>
            <a:ext cx="1063206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6546A-957F-4C4D-9744-1177AD258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B64E7-5594-42A3-ADBF-E95A7ACEAD64}" type="datetime1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B149C-CC63-4E3A-A83D-EF637EB51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94775-7982-41EC-B584-D51224D38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514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E4BD8-507D-48E4-A624-F16A741C3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14400"/>
            <a:ext cx="10691265" cy="13075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A07E4-3A39-457C-A059-7DFB6039D9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4088" y="2221992"/>
            <a:ext cx="5212080" cy="37398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141E17-47CE-4A78-B0FA-0E9786DA67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1344" y="2221992"/>
            <a:ext cx="5212080" cy="37398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F02C13-D3ED-4044-9716-F29D79A18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62B0B-D248-4FFB-8695-AD7FA4B1284A}" type="datetime1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F334AD-FB29-4355-B5CF-85E61B4F3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5AA154-790C-4774-9C21-8C543E733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283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7DD35-7673-4F88-86B0-634883B5E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7" y="929147"/>
            <a:ext cx="10689336" cy="79845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C820D7-3E0B-47C6-A583-C4C839C5A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4088" y="1756538"/>
            <a:ext cx="5212080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839A7B-97D5-400F-B802-A0FF28FE9F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4088" y="2442702"/>
            <a:ext cx="5212080" cy="35191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E0ECA2-DBF1-4681-9DFA-93AFD1B371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81344" y="1756538"/>
            <a:ext cx="5212080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0EBBBB-517F-4ED7-9E51-CF0F7590B4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1344" y="2442702"/>
            <a:ext cx="5212080" cy="35191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11B5C7-1E37-478F-B4B0-C7202FFE4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8EFB-9159-4510-B73F-4F0409ADE937}" type="datetime1">
              <a:rPr lang="en-US" smtClean="0"/>
              <a:t>2/11/2025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53F7EF-507C-4CB3-86C5-8B34FFFC1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E3DEA6-E4EB-4C2A-8B4F-55EC965B6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196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32964-A933-4B98-A141-A4B316DAF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684C9D-23DA-42B0-9DD3-7592F72E8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C9412-2452-4BED-A324-9D8C115361AD}" type="datetime1">
              <a:rPr lang="en-US" smtClean="0"/>
              <a:t>2/11/2025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BF8F05-876F-49D8-AE30-5BB2A91EC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3D20DA-9260-4577-BB51-789570A24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193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2C1F24-E0A1-45A7-8EF5-92CD97993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18F62-D251-40E8-A23C-F4CFE9FEAB41}" type="datetime1">
              <a:rPr lang="en-US" smtClean="0"/>
              <a:t>2/11/2025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021C19-210E-46B0-9036-5D8AECC92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80FEF-487E-44DF-8615-DF2210419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472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568EE-74C8-43A6-90BC-2DDD965CF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1069848"/>
            <a:ext cx="4093599" cy="131673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C35AC-CAE3-48CF-A3E4-A075C9FDD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069848"/>
            <a:ext cx="6172200" cy="47912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9D03EA-5FAD-4609-A2B8-624E426847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4088" y="2551176"/>
            <a:ext cx="4093599" cy="331927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58D2EA-2191-4216-B64D-067BDFE12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76144-149E-4874-93A5-554A0357CF82}" type="datetime1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042128-DAB4-481C-BEE6-3523E8E88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50E382-C500-4A4C-A7C6-43860383A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602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FE98B-EACF-4251-A8AF-0D9EDD17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1066800"/>
            <a:ext cx="4103431" cy="131752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05F473-761A-4002-AF70-9FF878D013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066800"/>
            <a:ext cx="6172200" cy="4794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C2E6A-F834-4540-BB00-E13CB45DC3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4088" y="2552700"/>
            <a:ext cx="4103431" cy="33162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C38EAB-AD63-415C-B263-BA1D8FBE3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A65D8-0540-4835-AE5C-25D29DBA01BE}" type="datetime1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2E5541-B6DE-45E8-BCFE-0DFC4F574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B78D45-289B-46AF-8CB9-E6150BEA1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473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A362AC-B59F-4AC7-B279-57DDD533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14400"/>
            <a:ext cx="10691265" cy="13075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042DB-75BD-4EC1-B6D9-8A72EF940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0635" y="2221992"/>
            <a:ext cx="10691265" cy="3739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D1378-7C96-4079-B44C-3D86B46575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9448" y="6356350"/>
            <a:ext cx="25495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fld id="{E31BA835-12AC-4E8F-955A-EA3F4DE2791F}" type="datetime1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B6B78-577F-43F5-BAEE-BF72484C98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4088" y="6356350"/>
            <a:ext cx="45397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C75B8-AF8F-4D8A-9B3D-D1951A64B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4F9B95-9045-48D2-B9F3-2927E98F54AA}"/>
              </a:ext>
            </a:extLst>
          </p:cNvPr>
          <p:cNvCxnSpPr>
            <a:cxnSpLocks/>
          </p:cNvCxnSpPr>
          <p:nvPr/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5AA86F-6A4D-4BCB-A045-D992CDC2959B}"/>
              </a:ext>
            </a:extLst>
          </p:cNvPr>
          <p:cNvCxnSpPr>
            <a:cxnSpLocks/>
          </p:cNvCxnSpPr>
          <p:nvPr/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7221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66" r:id="rId6"/>
    <p:sldLayoutId id="2147483662" r:id="rId7"/>
    <p:sldLayoutId id="2147483663" r:id="rId8"/>
    <p:sldLayoutId id="2147483664" r:id="rId9"/>
    <p:sldLayoutId id="2147483665" r:id="rId10"/>
    <p:sldLayoutId id="2147483667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cap="all" spc="3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concordiauniversity.on.worldcat.org/oclc/951552375" TargetMode="External"/><Relationship Id="rId3" Type="http://schemas.openxmlformats.org/officeDocument/2006/relationships/hyperlink" Target="https://concordiauniversity.on.worldcat.org/oclc/961184975" TargetMode="External"/><Relationship Id="rId7" Type="http://schemas.openxmlformats.org/officeDocument/2006/relationships/hyperlink" Target="https://concordiauniversity.on.worldcat.org/oclc/9646421162" TargetMode="External"/><Relationship Id="rId2" Type="http://schemas.openxmlformats.org/officeDocument/2006/relationships/hyperlink" Target="https://concordiauniversity.on.worldcat.org/oclc/1061135733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ncordiauniversity.on.worldcat.org/oclc/10316007868" TargetMode="External"/><Relationship Id="rId5" Type="http://schemas.openxmlformats.org/officeDocument/2006/relationships/hyperlink" Target="https://concordiauniversity.on.worldcat.org/oclc/1046982157" TargetMode="External"/><Relationship Id="rId4" Type="http://schemas.openxmlformats.org/officeDocument/2006/relationships/hyperlink" Target="https://concordiauniversity.on.worldcat.org/oclc/1395156320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library.concordia.ca/help/textbooks/?guid=textbook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concordiauniversity.on.worldcat.org/search?queryString=%22south%20africa%22%20AND%20(democratization%20OR%20%22democratic%20transition%22)%20AND%20apartheid%20&amp;databaseList=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library.concordia.ca/technology/borrow/" TargetMode="External"/><Relationship Id="rId2" Type="http://schemas.openxmlformats.org/officeDocument/2006/relationships/hyperlink" Target="https://library.concordia.ca/help/circulation/borrowing.php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hyperlink" Target="https://library.concordia.ca/technology/reproduction/kic-scanners.php" TargetMode="External"/><Relationship Id="rId4" Type="http://schemas.openxmlformats.org/officeDocument/2006/relationships/hyperlink" Target="https://adsys2.concordia.ca/dprintpay/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mailto:Michelle.Lake@Concordia.ca" TargetMode="Externa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EECA69B-4C2A-7F31-8019-E90DB3BD49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pic>
        <p:nvPicPr>
          <p:cNvPr id="14" name="Picture 13" descr="Top view of a background splashed with colors">
            <a:extLst>
              <a:ext uri="{FF2B5EF4-FFF2-40B4-BE49-F238E27FC236}">
                <a16:creationId xmlns:a16="http://schemas.microsoft.com/office/drawing/2014/main" id="{F01761F9-4278-5C8C-601F-76F719CE12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4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57DEAC1-B3AA-6569-0A44-A191DF2F3C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486401"/>
            <a:ext cx="12191999" cy="1371600"/>
          </a:xfrm>
          <a:prstGeom prst="rect">
            <a:avLst/>
          </a:prstGeom>
          <a:solidFill>
            <a:schemeClr val="bg1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13F2AE-DA39-F251-4D6A-EA6E3DD09F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0040" y="5715007"/>
            <a:ext cx="7983070" cy="958655"/>
          </a:xfrm>
          <a:ln>
            <a:noFill/>
          </a:ln>
        </p:spPr>
        <p:txBody>
          <a:bodyPr anchor="ctr">
            <a:normAutofit fontScale="90000"/>
          </a:bodyPr>
          <a:lstStyle/>
          <a:p>
            <a:r>
              <a:rPr lang="en-US" sz="3600" dirty="0"/>
              <a:t>POLI 327: Comparative Democratization Library Workshop</a:t>
            </a:r>
            <a:endParaRPr lang="en-CA" sz="3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FB2AE3-58BA-1A3E-A093-37CA9228BE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03110" y="5715007"/>
            <a:ext cx="3633533" cy="958655"/>
          </a:xfrm>
        </p:spPr>
        <p:txBody>
          <a:bodyPr anchor="ctr">
            <a:normAutofit fontScale="92500" lnSpcReduction="20000"/>
          </a:bodyPr>
          <a:lstStyle/>
          <a:p>
            <a:pPr algn="r"/>
            <a:r>
              <a:rPr lang="en-US" sz="1800" dirty="0"/>
              <a:t>Michelle Lake</a:t>
            </a:r>
          </a:p>
          <a:p>
            <a:pPr algn="r"/>
            <a:r>
              <a:rPr lang="en-US" sz="1800" dirty="0"/>
              <a:t>Political Science, SCPA, FPST and Government Publications Librarian</a:t>
            </a:r>
            <a:endParaRPr lang="en-CA" sz="1800" dirty="0"/>
          </a:p>
        </p:txBody>
      </p:sp>
    </p:spTree>
    <p:extLst>
      <p:ext uri="{BB962C8B-B14F-4D97-AF65-F5344CB8AC3E}">
        <p14:creationId xmlns:p14="http://schemas.microsoft.com/office/powerpoint/2010/main" val="13430423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6D53CA4-4A77-5E4C-14CB-3DBF72082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5573"/>
            <a:ext cx="12192000" cy="6546854"/>
          </a:xfrm>
          <a:prstGeom prst="rect">
            <a:avLst/>
          </a:prstGeom>
        </p:spPr>
      </p:pic>
      <p:sp>
        <p:nvSpPr>
          <p:cNvPr id="6" name="Arrow: Up 5">
            <a:extLst>
              <a:ext uri="{FF2B5EF4-FFF2-40B4-BE49-F238E27FC236}">
                <a16:creationId xmlns:a16="http://schemas.microsoft.com/office/drawing/2014/main" id="{CBF6FCE9-A00B-CADF-E97A-D8A7908CE39B}"/>
              </a:ext>
            </a:extLst>
          </p:cNvPr>
          <p:cNvSpPr/>
          <p:nvPr/>
        </p:nvSpPr>
        <p:spPr>
          <a:xfrm>
            <a:off x="3637935" y="4264613"/>
            <a:ext cx="943897" cy="816077"/>
          </a:xfrm>
          <a:prstGeom prst="upArrow">
            <a:avLst/>
          </a:prstGeom>
          <a:solidFill>
            <a:srgbClr val="7030A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512CF2-CA48-EE6E-FC56-84A654AD6B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7553" y="0"/>
            <a:ext cx="5729774" cy="6858000"/>
          </a:xfrm>
          <a:prstGeom prst="rect">
            <a:avLst/>
          </a:prstGeom>
        </p:spPr>
      </p:pic>
      <p:sp>
        <p:nvSpPr>
          <p:cNvPr id="2" name="Arrow: Left 1">
            <a:extLst>
              <a:ext uri="{FF2B5EF4-FFF2-40B4-BE49-F238E27FC236}">
                <a16:creationId xmlns:a16="http://schemas.microsoft.com/office/drawing/2014/main" id="{B5734F5E-97F8-8E01-9D15-A93EE816291A}"/>
              </a:ext>
            </a:extLst>
          </p:cNvPr>
          <p:cNvSpPr/>
          <p:nvPr/>
        </p:nvSpPr>
        <p:spPr>
          <a:xfrm>
            <a:off x="5880926" y="6256113"/>
            <a:ext cx="1205674" cy="446314"/>
          </a:xfrm>
          <a:prstGeom prst="leftArrow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1251AF7-5BE3-42AC-F672-E547BB0FF3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1733" y="0"/>
            <a:ext cx="79396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095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91E7D-E4FD-970E-B6E0-9A5123E08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915" y="873322"/>
            <a:ext cx="10443885" cy="1979884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600" b="0" dirty="0">
                <a:solidFill>
                  <a:schemeClr val="tx2"/>
                </a:solidFill>
              </a:rPr>
              <a:t>Albertus, Michael and Victor </a:t>
            </a:r>
            <a:r>
              <a:rPr lang="en-US" sz="3600" b="0" dirty="0" err="1">
                <a:solidFill>
                  <a:schemeClr val="tx2"/>
                </a:solidFill>
              </a:rPr>
              <a:t>Menaldo</a:t>
            </a:r>
            <a:r>
              <a:rPr lang="en-US" sz="3600" b="0" dirty="0">
                <a:solidFill>
                  <a:schemeClr val="tx2"/>
                </a:solidFill>
              </a:rPr>
              <a:t>. 2018. </a:t>
            </a:r>
            <a:r>
              <a:rPr lang="en-US" sz="3600" b="0" i="1" dirty="0">
                <a:solidFill>
                  <a:schemeClr val="tx2"/>
                </a:solidFill>
              </a:rPr>
              <a:t>Authoritarianism and the Elite Origins of Democracy</a:t>
            </a:r>
            <a:r>
              <a:rPr lang="en-US" sz="3600" b="0" dirty="0">
                <a:solidFill>
                  <a:schemeClr val="tx2"/>
                </a:solidFill>
              </a:rPr>
              <a:t>. New York: Cambridge University Press.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CDA02C7-4173-A67A-828F-739F26E3B6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987731"/>
            <a:ext cx="10515600" cy="2996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3180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66D0AF6-40F3-7CE3-B73F-166D5D4EF1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87" y="690562"/>
            <a:ext cx="11782425" cy="5476875"/>
          </a:xfrm>
          <a:prstGeom prst="rect">
            <a:avLst/>
          </a:prstGeom>
        </p:spPr>
      </p:pic>
      <p:sp>
        <p:nvSpPr>
          <p:cNvPr id="6" name="Arrow: Left 5">
            <a:extLst>
              <a:ext uri="{FF2B5EF4-FFF2-40B4-BE49-F238E27FC236}">
                <a16:creationId xmlns:a16="http://schemas.microsoft.com/office/drawing/2014/main" id="{77270C28-B899-9154-D9A1-44789D127846}"/>
              </a:ext>
            </a:extLst>
          </p:cNvPr>
          <p:cNvSpPr/>
          <p:nvPr/>
        </p:nvSpPr>
        <p:spPr>
          <a:xfrm>
            <a:off x="5562600" y="4680585"/>
            <a:ext cx="1371600" cy="518160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7568FE-83CC-E0F2-0DE5-E08AF80B7F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6819" y="152453"/>
            <a:ext cx="9530281" cy="65530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940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E9447-2E46-1BD9-9E9D-04D456F30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paper assignment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87E4AE-23C3-2A21-A300-808E2E481E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Students will write a </a:t>
            </a:r>
            <a:r>
              <a:rPr lang="en-US" sz="2400" b="1" i="1" dirty="0"/>
              <a:t>case study research paper </a:t>
            </a:r>
            <a:r>
              <a:rPr lang="en-US" sz="2400" dirty="0"/>
              <a:t>about the success, failure, or an attempt to establish a democratic political system in a country at a historical moment of their choice.</a:t>
            </a:r>
          </a:p>
          <a:p>
            <a:r>
              <a:rPr lang="en-US" sz="2400" b="1" dirty="0"/>
              <a:t>10 sources </a:t>
            </a:r>
            <a:r>
              <a:rPr lang="en-US" sz="2400" dirty="0"/>
              <a:t>located in either the physical or digital collections of the University Library</a:t>
            </a:r>
            <a:endParaRPr lang="en-CA" sz="2400" dirty="0"/>
          </a:p>
        </p:txBody>
      </p:sp>
    </p:spTree>
    <p:extLst>
      <p:ext uri="{BB962C8B-B14F-4D97-AF65-F5344CB8AC3E}">
        <p14:creationId xmlns:p14="http://schemas.microsoft.com/office/powerpoint/2010/main" val="15466766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A648C-42DD-913F-98AD-2B930334F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Topic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51FEB0-8605-557E-FECA-72203FBF37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466" y="1836981"/>
            <a:ext cx="10691265" cy="3739896"/>
          </a:xfrm>
        </p:spPr>
        <p:txBody>
          <a:bodyPr>
            <a:normAutofit/>
          </a:bodyPr>
          <a:lstStyle/>
          <a:p>
            <a:r>
              <a:rPr lang="en-US" sz="2800" dirty="0"/>
              <a:t>Country: South Africa</a:t>
            </a:r>
          </a:p>
          <a:p>
            <a:r>
              <a:rPr lang="en-US" sz="2800" dirty="0"/>
              <a:t>Historical moment: 1948-1994</a:t>
            </a:r>
          </a:p>
          <a:p>
            <a:r>
              <a:rPr lang="en-US" sz="2800" dirty="0"/>
              <a:t>Related keywords and key concepts: democracy, democratization, </a:t>
            </a:r>
            <a:r>
              <a:rPr lang="en-US" sz="2800" dirty="0" err="1"/>
              <a:t>democratisation</a:t>
            </a:r>
            <a:r>
              <a:rPr lang="en-US" sz="2800" dirty="0"/>
              <a:t>, apartheid, post-apartheid,  African National Congress (ANC)</a:t>
            </a:r>
            <a:endParaRPr lang="en-CA" sz="2800" dirty="0"/>
          </a:p>
        </p:txBody>
      </p:sp>
    </p:spTree>
    <p:extLst>
      <p:ext uri="{BB962C8B-B14F-4D97-AF65-F5344CB8AC3E}">
        <p14:creationId xmlns:p14="http://schemas.microsoft.com/office/powerpoint/2010/main" val="14726946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1A8C4F8-261C-7C98-9585-431358419F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A677BD-E709-93E7-D43A-86F652D0C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871759"/>
            <a:ext cx="7467600" cy="391378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8000" dirty="0"/>
              <a:t>Background and primary sources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1AFE2CA-5B3A-141B-BA1D-064BC79E6B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68970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DB3D436-8377-B48C-B7C7-3AB7736725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7750098" cy="5118815"/>
          </a:xfrm>
        </p:spPr>
      </p:pic>
      <p:sp>
        <p:nvSpPr>
          <p:cNvPr id="6" name="Arrow: Left 5">
            <a:extLst>
              <a:ext uri="{FF2B5EF4-FFF2-40B4-BE49-F238E27FC236}">
                <a16:creationId xmlns:a16="http://schemas.microsoft.com/office/drawing/2014/main" id="{94CD40D2-6ACD-4B13-E96F-B5652D124E10}"/>
              </a:ext>
            </a:extLst>
          </p:cNvPr>
          <p:cNvSpPr/>
          <p:nvPr/>
        </p:nvSpPr>
        <p:spPr>
          <a:xfrm>
            <a:off x="5029200" y="3429000"/>
            <a:ext cx="1304693" cy="540834"/>
          </a:xfrm>
          <a:prstGeom prst="leftArrow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D675A9-221D-E483-D3A8-F47E97C6BE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6910" y="186995"/>
            <a:ext cx="8935090" cy="6484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473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2CF5B5-793B-7A9F-617C-4440DAF0C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773"/>
            <a:ext cx="7379079" cy="467384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E3B39A1-B3E9-128E-494D-562F2B4D9DB1}"/>
              </a:ext>
            </a:extLst>
          </p:cNvPr>
          <p:cNvSpPr/>
          <p:nvPr/>
        </p:nvSpPr>
        <p:spPr>
          <a:xfrm>
            <a:off x="256478" y="3429000"/>
            <a:ext cx="1694985" cy="306659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34F41F-3B30-0165-44B3-C2A3A97E3C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0669" y="103068"/>
            <a:ext cx="9614853" cy="683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628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A17602B-C1A3-DE6E-0B41-17B8D8F67A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586" y="828540"/>
            <a:ext cx="8274475" cy="5200917"/>
          </a:xfrm>
          <a:prstGeom prst="rect">
            <a:avLst/>
          </a:prstGeom>
        </p:spPr>
      </p:pic>
      <p:sp>
        <p:nvSpPr>
          <p:cNvPr id="14" name="Callout: Left Arrow 13">
            <a:extLst>
              <a:ext uri="{FF2B5EF4-FFF2-40B4-BE49-F238E27FC236}">
                <a16:creationId xmlns:a16="http://schemas.microsoft.com/office/drawing/2014/main" id="{B1DD805B-A23C-81EB-1687-27C29EFA7A7D}"/>
              </a:ext>
            </a:extLst>
          </p:cNvPr>
          <p:cNvSpPr/>
          <p:nvPr/>
        </p:nvSpPr>
        <p:spPr>
          <a:xfrm>
            <a:off x="8642459" y="3271818"/>
            <a:ext cx="3179427" cy="2561695"/>
          </a:xfrm>
          <a:prstGeom prst="leftArrowCallou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Select which sections might be relevant to your topic: key historical events, constitution and government, government chronology, etc.</a:t>
            </a:r>
            <a:endParaRPr lang="en-CA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97D7323-C764-51B8-77E1-8E647D4CC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946" y="566610"/>
            <a:ext cx="11041301" cy="6306925"/>
          </a:xfrm>
          <a:prstGeom prst="rect">
            <a:avLst/>
          </a:prstGeom>
        </p:spPr>
      </p:pic>
      <p:sp>
        <p:nvSpPr>
          <p:cNvPr id="17" name="Arrow: Left 16">
            <a:extLst>
              <a:ext uri="{FF2B5EF4-FFF2-40B4-BE49-F238E27FC236}">
                <a16:creationId xmlns:a16="http://schemas.microsoft.com/office/drawing/2014/main" id="{0996E3F0-5DFE-707A-0698-27F3B565BD1E}"/>
              </a:ext>
            </a:extLst>
          </p:cNvPr>
          <p:cNvSpPr/>
          <p:nvPr/>
        </p:nvSpPr>
        <p:spPr>
          <a:xfrm>
            <a:off x="9535886" y="1545771"/>
            <a:ext cx="838200" cy="381000"/>
          </a:xfrm>
          <a:prstGeom prst="leftArrow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49430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646D4-5239-38B0-7855-9A6C9D79C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BE6BF7-8613-B2A0-1E4D-AB5AF09D13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4DB1E-251E-DC47-2318-0C0849BC10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703" y="872993"/>
            <a:ext cx="10560593" cy="5112013"/>
          </a:xfrm>
          <a:prstGeom prst="rect">
            <a:avLst/>
          </a:prstGeom>
        </p:spPr>
      </p:pic>
      <p:sp>
        <p:nvSpPr>
          <p:cNvPr id="6" name="Arrow: Up 5">
            <a:extLst>
              <a:ext uri="{FF2B5EF4-FFF2-40B4-BE49-F238E27FC236}">
                <a16:creationId xmlns:a16="http://schemas.microsoft.com/office/drawing/2014/main" id="{8D45482C-DA5E-BD79-F1FA-CB42A502BB40}"/>
              </a:ext>
            </a:extLst>
          </p:cNvPr>
          <p:cNvSpPr/>
          <p:nvPr/>
        </p:nvSpPr>
        <p:spPr>
          <a:xfrm>
            <a:off x="3189249" y="1393902"/>
            <a:ext cx="479502" cy="323386"/>
          </a:xfrm>
          <a:prstGeom prst="upArrow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Arrow: Up 6">
            <a:extLst>
              <a:ext uri="{FF2B5EF4-FFF2-40B4-BE49-F238E27FC236}">
                <a16:creationId xmlns:a16="http://schemas.microsoft.com/office/drawing/2014/main" id="{44ABC680-F959-E25B-74AE-BCFC147CE8F4}"/>
              </a:ext>
            </a:extLst>
          </p:cNvPr>
          <p:cNvSpPr/>
          <p:nvPr/>
        </p:nvSpPr>
        <p:spPr>
          <a:xfrm>
            <a:off x="1524000" y="2002971"/>
            <a:ext cx="468086" cy="849086"/>
          </a:xfrm>
          <a:prstGeom prst="upArrow">
            <a:avLst/>
          </a:prstGeom>
          <a:solidFill>
            <a:srgbClr val="7030A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693D32-82D1-3DEA-61C5-6FAF3C13E5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69847"/>
            <a:ext cx="8871857" cy="6318305"/>
          </a:xfrm>
          <a:prstGeom prst="rect">
            <a:avLst/>
          </a:prstGeom>
        </p:spPr>
      </p:pic>
      <p:sp>
        <p:nvSpPr>
          <p:cNvPr id="10" name="Arrow: Left 9">
            <a:extLst>
              <a:ext uri="{FF2B5EF4-FFF2-40B4-BE49-F238E27FC236}">
                <a16:creationId xmlns:a16="http://schemas.microsoft.com/office/drawing/2014/main" id="{65E18223-9B05-5AA6-5ACF-6EDFAE55C9D7}"/>
              </a:ext>
            </a:extLst>
          </p:cNvPr>
          <p:cNvSpPr/>
          <p:nvPr/>
        </p:nvSpPr>
        <p:spPr>
          <a:xfrm>
            <a:off x="2971800" y="2852057"/>
            <a:ext cx="816429" cy="478972"/>
          </a:xfrm>
          <a:prstGeom prst="leftArrow">
            <a:avLst/>
          </a:prstGeom>
          <a:solidFill>
            <a:schemeClr val="accent6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Arrow: Left 10">
            <a:extLst>
              <a:ext uri="{FF2B5EF4-FFF2-40B4-BE49-F238E27FC236}">
                <a16:creationId xmlns:a16="http://schemas.microsoft.com/office/drawing/2014/main" id="{7880A5AB-BB7C-763A-E7AB-ACEE5D5B4340}"/>
              </a:ext>
            </a:extLst>
          </p:cNvPr>
          <p:cNvSpPr/>
          <p:nvPr/>
        </p:nvSpPr>
        <p:spPr>
          <a:xfrm>
            <a:off x="7293428" y="6048144"/>
            <a:ext cx="1328057" cy="522992"/>
          </a:xfrm>
          <a:prstGeom prst="leftArrow">
            <a:avLst/>
          </a:prstGeom>
          <a:solidFill>
            <a:srgbClr val="7030A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D742B33-D637-4DA4-1F93-7594F0F4D7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58" y="115880"/>
            <a:ext cx="7623316" cy="662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931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DCD5C-4C1F-480D-A5CF-5621A7B65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am I?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5796FA-55DA-4798-A98A-87A6126AFA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371" y="1749308"/>
            <a:ext cx="11452860" cy="432625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altLang="en-US" dirty="0"/>
              <a:t>Michelle Lake, librarian for Political Science, the School of Community and Public Affairs, First Peoples Studies, and Government Publications</a:t>
            </a:r>
          </a:p>
          <a:p>
            <a:pPr marL="0" indent="0">
              <a:buNone/>
            </a:pPr>
            <a:endParaRPr lang="en-US" altLang="en-US" dirty="0">
              <a:hlinkClick r:id="" action="ppaction://noaction"/>
            </a:endParaRPr>
          </a:p>
          <a:p>
            <a:pPr marL="0" indent="0">
              <a:buNone/>
            </a:pPr>
            <a:r>
              <a:rPr lang="en-US" altLang="en-US" dirty="0">
                <a:hlinkClick r:id="" action="ppaction://noaction"/>
              </a:rPr>
              <a:t>Michelle.Lake@Concordia.ca</a:t>
            </a:r>
            <a:r>
              <a:rPr lang="en-US" altLang="en-US" dirty="0"/>
              <a:t> / Make an appointment or ask a question</a:t>
            </a:r>
          </a:p>
          <a:p>
            <a:pPr marL="0" indent="0">
              <a:buNone/>
            </a:pPr>
            <a:endParaRPr lang="en-US" altLang="en-US" dirty="0"/>
          </a:p>
          <a:p>
            <a:pPr marL="0" indent="0">
              <a:buNone/>
            </a:pPr>
            <a:r>
              <a:rPr lang="en-US" altLang="en-US" dirty="0"/>
              <a:t>What do I do?</a:t>
            </a:r>
          </a:p>
          <a:p>
            <a:pPr lvl="1"/>
            <a:r>
              <a:rPr lang="en-US" altLang="en-US" dirty="0"/>
              <a:t>Provide research support, assist with search strategies</a:t>
            </a:r>
          </a:p>
          <a:p>
            <a:pPr lvl="1"/>
            <a:r>
              <a:rPr lang="en-US" altLang="en-US" dirty="0"/>
              <a:t>Help students navigate library databases, assist with selection and evaluation of sources </a:t>
            </a:r>
          </a:p>
          <a:p>
            <a:pPr lvl="1"/>
            <a:r>
              <a:rPr lang="en-US" altLang="en-US" dirty="0"/>
              <a:t>Help students find and access materials they need</a:t>
            </a:r>
          </a:p>
          <a:p>
            <a:pPr lvl="1"/>
            <a:r>
              <a:rPr lang="en-US" altLang="en-US" dirty="0"/>
              <a:t>Build guides, resources and pathfinders to help students locate research materials</a:t>
            </a:r>
          </a:p>
          <a:p>
            <a:pPr lvl="1"/>
            <a:r>
              <a:rPr lang="en-US" altLang="en-US" dirty="0"/>
              <a:t>Help with citation issues</a:t>
            </a:r>
          </a:p>
          <a:p>
            <a:pPr lvl="1"/>
            <a:r>
              <a:rPr lang="en-US" altLang="en-US" dirty="0"/>
              <a:t>Choose the books we buy for the above subject areas</a:t>
            </a:r>
            <a:endParaRPr lang="en-CA" altLang="en-US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3143496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9ADC2D2-AB67-0B4C-ED96-60DEF6E7F3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652" y="863468"/>
            <a:ext cx="10598695" cy="5131064"/>
          </a:xfrm>
          <a:prstGeom prst="rect">
            <a:avLst/>
          </a:prstGeom>
        </p:spPr>
      </p:pic>
      <p:sp>
        <p:nvSpPr>
          <p:cNvPr id="8" name="Arrow: Up 7">
            <a:extLst>
              <a:ext uri="{FF2B5EF4-FFF2-40B4-BE49-F238E27FC236}">
                <a16:creationId xmlns:a16="http://schemas.microsoft.com/office/drawing/2014/main" id="{65A7382F-9799-C40D-8EA8-2ABD89216799}"/>
              </a:ext>
            </a:extLst>
          </p:cNvPr>
          <p:cNvSpPr/>
          <p:nvPr/>
        </p:nvSpPr>
        <p:spPr>
          <a:xfrm>
            <a:off x="2904893" y="1371599"/>
            <a:ext cx="479502" cy="791737"/>
          </a:xfrm>
          <a:prstGeom prst="upArrow">
            <a:avLst/>
          </a:prstGeom>
          <a:solidFill>
            <a:srgbClr val="00B0F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Arrow: Up 8">
            <a:extLst>
              <a:ext uri="{FF2B5EF4-FFF2-40B4-BE49-F238E27FC236}">
                <a16:creationId xmlns:a16="http://schemas.microsoft.com/office/drawing/2014/main" id="{1CABB8F5-BFBE-8619-0224-A017FE4EB955}"/>
              </a:ext>
            </a:extLst>
          </p:cNvPr>
          <p:cNvSpPr/>
          <p:nvPr/>
        </p:nvSpPr>
        <p:spPr>
          <a:xfrm>
            <a:off x="3884608" y="1371598"/>
            <a:ext cx="479502" cy="791737"/>
          </a:xfrm>
          <a:prstGeom prst="upArrow">
            <a:avLst/>
          </a:prstGeom>
          <a:solidFill>
            <a:srgbClr val="00B0F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01CAED2-8E5D-3592-BDC1-75BDD3B525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352" y="216241"/>
            <a:ext cx="9360381" cy="44007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8E0FB1B-9EEF-E34D-F2A8-2DEDCA927E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2119" y="1549303"/>
            <a:ext cx="8007762" cy="37593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DED2278-0A6C-A025-A149-C6FD45CA49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7846" y="1459893"/>
            <a:ext cx="10027165" cy="51818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9918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90E04C-4041-9723-732D-FB81C021BE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542" y="0"/>
            <a:ext cx="9668915" cy="6727672"/>
          </a:xfrm>
          <a:prstGeom prst="rect">
            <a:avLst/>
          </a:prstGeom>
        </p:spPr>
      </p:pic>
      <p:sp>
        <p:nvSpPr>
          <p:cNvPr id="6" name="Callout: Left Arrow 5">
            <a:extLst>
              <a:ext uri="{FF2B5EF4-FFF2-40B4-BE49-F238E27FC236}">
                <a16:creationId xmlns:a16="http://schemas.microsoft.com/office/drawing/2014/main" id="{1783B3A6-7E92-3698-C95A-A2767FE99F80}"/>
              </a:ext>
            </a:extLst>
          </p:cNvPr>
          <p:cNvSpPr/>
          <p:nvPr/>
        </p:nvSpPr>
        <p:spPr>
          <a:xfrm>
            <a:off x="4267731" y="5482417"/>
            <a:ext cx="3468030" cy="1081668"/>
          </a:xfrm>
          <a:prstGeom prst="leftArrowCallou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Select your date range </a:t>
            </a:r>
            <a:endParaRPr lang="en-CA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C7AEE3-8788-0339-5492-C828E02299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17" y="293915"/>
            <a:ext cx="11970365" cy="6270170"/>
          </a:xfrm>
          <a:prstGeom prst="rect">
            <a:avLst/>
          </a:prstGeom>
        </p:spPr>
      </p:pic>
      <p:sp>
        <p:nvSpPr>
          <p:cNvPr id="9" name="Callout: Right Arrow 8">
            <a:extLst>
              <a:ext uri="{FF2B5EF4-FFF2-40B4-BE49-F238E27FC236}">
                <a16:creationId xmlns:a16="http://schemas.microsoft.com/office/drawing/2014/main" id="{F6983667-531C-20AA-C8A4-EA437DE240EB}"/>
              </a:ext>
            </a:extLst>
          </p:cNvPr>
          <p:cNvSpPr/>
          <p:nvPr/>
        </p:nvSpPr>
        <p:spPr>
          <a:xfrm>
            <a:off x="5050971" y="2667000"/>
            <a:ext cx="2775858" cy="1524000"/>
          </a:xfrm>
          <a:prstGeom prst="rightArrowCallou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Select subjects to narrow down your results list</a:t>
            </a:r>
            <a:endParaRPr lang="en-CA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073F178-347D-AC94-ABC3-451763490F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547" y="863468"/>
            <a:ext cx="11798906" cy="513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4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agnifying glass and question mark">
            <a:extLst>
              <a:ext uri="{FF2B5EF4-FFF2-40B4-BE49-F238E27FC236}">
                <a16:creationId xmlns:a16="http://schemas.microsoft.com/office/drawing/2014/main" id="{31A76E1C-53EA-CFE0-B81E-A9ABA812B32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EECEC64-A895-CA5D-7420-2D5BAEDD4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5622" y="4070106"/>
            <a:ext cx="7819987" cy="257964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6000" dirty="0">
                <a:solidFill>
                  <a:srgbClr val="FFFFFF"/>
                </a:solidFill>
              </a:rPr>
              <a:t>Search strategies </a:t>
            </a:r>
          </a:p>
        </p:txBody>
      </p:sp>
    </p:spTree>
    <p:extLst>
      <p:ext uri="{BB962C8B-B14F-4D97-AF65-F5344CB8AC3E}">
        <p14:creationId xmlns:p14="http://schemas.microsoft.com/office/powerpoint/2010/main" val="3441862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968B8-D228-42EA-A6C6-03A99DD1E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296" y="188340"/>
            <a:ext cx="10509504" cy="1076914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n-US" sz="3400" dirty="0"/>
              <a:t>How do we combine search words for the best possible results?</a:t>
            </a:r>
            <a:endParaRPr lang="en-CA" sz="3400" dirty="0"/>
          </a:p>
        </p:txBody>
      </p:sp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C4C68B48-4562-7359-BCA9-426F5568BB8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8844679"/>
              </p:ext>
            </p:extLst>
          </p:nvPr>
        </p:nvGraphicFramePr>
        <p:xfrm>
          <a:off x="844296" y="1421478"/>
          <a:ext cx="10506456" cy="4535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284138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968B8-D228-42EA-A6C6-03A99DD1E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296" y="188340"/>
            <a:ext cx="10509504" cy="1076914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n-US" sz="3400" dirty="0"/>
              <a:t>How do we combine search words for the best possible results?</a:t>
            </a:r>
            <a:endParaRPr lang="en-CA" sz="3400" dirty="0"/>
          </a:p>
        </p:txBody>
      </p:sp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C4C68B48-4562-7359-BCA9-426F5568BB8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99203188"/>
              </p:ext>
            </p:extLst>
          </p:nvPr>
        </p:nvGraphicFramePr>
        <p:xfrm>
          <a:off x="842772" y="1513720"/>
          <a:ext cx="10506456" cy="4535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90770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8522" y="70327"/>
            <a:ext cx="10175631" cy="990600"/>
          </a:xfrm>
        </p:spPr>
        <p:txBody>
          <a:bodyPr rtlCol="0">
            <a:normAutofit/>
          </a:bodyPr>
          <a:lstStyle/>
          <a:p>
            <a:pPr algn="ctr">
              <a:defRPr/>
            </a:pPr>
            <a:r>
              <a:rPr lang="en-US" dirty="0"/>
              <a:t>Avoid Searching with linking words</a:t>
            </a:r>
            <a:endParaRPr lang="en-CA" dirty="0"/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881700" y="1381518"/>
            <a:ext cx="6495766" cy="4910855"/>
          </a:xfrm>
        </p:spPr>
        <p:txBody>
          <a:bodyPr>
            <a:noAutofit/>
          </a:bodyPr>
          <a:lstStyle/>
          <a:p>
            <a:r>
              <a:rPr lang="en-US" altLang="en-US" sz="2000" dirty="0">
                <a:solidFill>
                  <a:schemeClr val="tx1"/>
                </a:solidFill>
              </a:rPr>
              <a:t>Effects  </a:t>
            </a:r>
          </a:p>
          <a:p>
            <a:r>
              <a:rPr lang="en-US" altLang="en-US" sz="2000" dirty="0">
                <a:solidFill>
                  <a:schemeClr val="tx1"/>
                </a:solidFill>
              </a:rPr>
              <a:t>Impact </a:t>
            </a:r>
          </a:p>
          <a:p>
            <a:r>
              <a:rPr lang="en-US" altLang="en-US" sz="2000" dirty="0">
                <a:solidFill>
                  <a:schemeClr val="tx1"/>
                </a:solidFill>
              </a:rPr>
              <a:t>Consequences  </a:t>
            </a:r>
          </a:p>
          <a:p>
            <a:r>
              <a:rPr lang="en-US" altLang="en-US" sz="2000" dirty="0">
                <a:solidFill>
                  <a:schemeClr val="tx1"/>
                </a:solidFill>
              </a:rPr>
              <a:t>Influence </a:t>
            </a:r>
          </a:p>
          <a:p>
            <a:r>
              <a:rPr lang="en-US" altLang="en-US" sz="2000" dirty="0">
                <a:solidFill>
                  <a:schemeClr val="tx1"/>
                </a:solidFill>
              </a:rPr>
              <a:t>Results</a:t>
            </a:r>
          </a:p>
          <a:p>
            <a:r>
              <a:rPr lang="en-US" altLang="en-US" sz="2000" dirty="0">
                <a:solidFill>
                  <a:schemeClr val="tx1"/>
                </a:solidFill>
              </a:rPr>
              <a:t>Importance </a:t>
            </a:r>
          </a:p>
          <a:p>
            <a:r>
              <a:rPr lang="en-US" altLang="en-US" sz="2000" dirty="0">
                <a:solidFill>
                  <a:schemeClr val="tx1"/>
                </a:solidFill>
              </a:rPr>
              <a:t>Significance</a:t>
            </a:r>
          </a:p>
          <a:p>
            <a:r>
              <a:rPr lang="en-US" altLang="en-US" sz="2000" dirty="0">
                <a:solidFill>
                  <a:schemeClr val="tx1"/>
                </a:solidFill>
              </a:rPr>
              <a:t>Response</a:t>
            </a:r>
          </a:p>
          <a:p>
            <a:r>
              <a:rPr lang="en-US" altLang="en-US" sz="2000" dirty="0">
                <a:solidFill>
                  <a:schemeClr val="tx1"/>
                </a:solidFill>
              </a:rPr>
              <a:t>Emphasis</a:t>
            </a:r>
          </a:p>
          <a:p>
            <a:r>
              <a:rPr lang="en-US" altLang="en-US" sz="2000" dirty="0">
                <a:solidFill>
                  <a:schemeClr val="tx1"/>
                </a:solidFill>
              </a:rPr>
              <a:t> </a:t>
            </a:r>
            <a:r>
              <a:rPr lang="en-US" altLang="en-US" sz="2000" dirty="0"/>
              <a:t>C</a:t>
            </a:r>
            <a:r>
              <a:rPr lang="en-US" altLang="en-US" sz="2000" dirty="0">
                <a:solidFill>
                  <a:schemeClr val="tx1"/>
                </a:solidFill>
              </a:rPr>
              <a:t>auses </a:t>
            </a:r>
            <a:endParaRPr lang="en-CA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295197" y="1293954"/>
            <a:ext cx="3347075" cy="2246769"/>
          </a:xfrm>
          <a:prstGeom prst="rect">
            <a:avLst/>
          </a:prstGeom>
          <a:solidFill>
            <a:srgbClr val="FFC00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800" dirty="0"/>
              <a:t>Each author may use different linking words when discussing similar topics</a:t>
            </a:r>
            <a:r>
              <a:rPr lang="en-US" sz="2400" dirty="0"/>
              <a:t>. </a:t>
            </a:r>
            <a:endParaRPr lang="en-CA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6909419" y="3329740"/>
            <a:ext cx="4033838" cy="2146742"/>
          </a:xfrm>
          <a:prstGeom prst="rect">
            <a:avLst/>
          </a:prstGeom>
          <a:solidFill>
            <a:srgbClr val="0070C0"/>
          </a:solidFill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/>
              <a:t>You don’t want your search to be limited to those books and articles that only contain the word “effect” or “consequence”</a:t>
            </a:r>
            <a:endParaRPr lang="en-CA" sz="2400" dirty="0"/>
          </a:p>
          <a:p>
            <a:pPr>
              <a:defRPr/>
            </a:pPr>
            <a:endParaRPr lang="en-CA" sz="1350" dirty="0"/>
          </a:p>
        </p:txBody>
      </p:sp>
    </p:spTree>
    <p:extLst>
      <p:ext uri="{BB962C8B-B14F-4D97-AF65-F5344CB8AC3E}">
        <p14:creationId xmlns:p14="http://schemas.microsoft.com/office/powerpoint/2010/main" val="23054969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FE46685-6263-AFA2-5757-BBFDF83A0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819" y="1076635"/>
            <a:ext cx="6956066" cy="349536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8000" dirty="0"/>
              <a:t>Searching in Sofia</a:t>
            </a:r>
          </a:p>
        </p:txBody>
      </p:sp>
      <p:pic>
        <p:nvPicPr>
          <p:cNvPr id="8" name="Graphic 7" descr="Magnifying glass">
            <a:extLst>
              <a:ext uri="{FF2B5EF4-FFF2-40B4-BE49-F238E27FC236}">
                <a16:creationId xmlns:a16="http://schemas.microsoft.com/office/drawing/2014/main" id="{6D2D0369-76D0-9359-5A67-FEBD0AC7C8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02806" y="1143000"/>
            <a:ext cx="2636159" cy="2636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8543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22B2-2799-C577-87B6-EEE228976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will I find in Sofia?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C0CA4C-C94D-2558-D23B-E4BB8FBF35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hlinkClick r:id="rId2"/>
              </a:rPr>
              <a:t>Academic peer reviewed books</a:t>
            </a:r>
            <a:r>
              <a:rPr lang="en-US" sz="2400" dirty="0">
                <a:hlinkClick r:id="rId3"/>
              </a:rPr>
              <a:t> </a:t>
            </a:r>
            <a:r>
              <a:rPr lang="en-US" sz="2400" dirty="0"/>
              <a:t>(</a:t>
            </a:r>
            <a:r>
              <a:rPr lang="en-US" sz="2400" dirty="0" err="1"/>
              <a:t>ebooks</a:t>
            </a:r>
            <a:r>
              <a:rPr lang="en-US" sz="2400" dirty="0"/>
              <a:t> and print books)</a:t>
            </a:r>
          </a:p>
          <a:p>
            <a:r>
              <a:rPr lang="en-US" sz="2400" dirty="0">
                <a:hlinkClick r:id="rId4"/>
              </a:rPr>
              <a:t>Academic textbooks </a:t>
            </a:r>
            <a:endParaRPr lang="en-US" sz="2400" dirty="0"/>
          </a:p>
          <a:p>
            <a:r>
              <a:rPr lang="en-US" sz="2400" dirty="0">
                <a:hlinkClick r:id="rId5"/>
              </a:rPr>
              <a:t>Non-academic books </a:t>
            </a:r>
            <a:endParaRPr lang="en-US" sz="2400" dirty="0"/>
          </a:p>
          <a:p>
            <a:r>
              <a:rPr lang="en-US" sz="2400" dirty="0"/>
              <a:t>Academic journal articles (</a:t>
            </a:r>
            <a:r>
              <a:rPr lang="en-US" sz="2400" dirty="0">
                <a:hlinkClick r:id="rId6"/>
              </a:rPr>
              <a:t>peer reviewed </a:t>
            </a:r>
            <a:r>
              <a:rPr lang="en-US" sz="2400" dirty="0"/>
              <a:t>and </a:t>
            </a:r>
            <a:r>
              <a:rPr lang="en-US" sz="2400" dirty="0">
                <a:hlinkClick r:id="rId7"/>
              </a:rPr>
              <a:t>non-peer reviewed</a:t>
            </a:r>
            <a:r>
              <a:rPr lang="en-US" sz="2400" dirty="0"/>
              <a:t>)</a:t>
            </a:r>
          </a:p>
          <a:p>
            <a:r>
              <a:rPr lang="en-US" sz="2400" dirty="0">
                <a:hlinkClick r:id="rId8"/>
              </a:rPr>
              <a:t>Government documents</a:t>
            </a:r>
            <a:endParaRPr lang="en-US" sz="2400" dirty="0"/>
          </a:p>
          <a:p>
            <a:r>
              <a:rPr lang="en-US" sz="2400" dirty="0"/>
              <a:t>International Organization publications 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13996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0B4F3C-3218-2B95-1CAA-60D3D4345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741534"/>
            <a:ext cx="6268770" cy="1536192"/>
          </a:xfrm>
        </p:spPr>
        <p:txBody>
          <a:bodyPr anchor="b">
            <a:normAutofit/>
          </a:bodyPr>
          <a:lstStyle/>
          <a:p>
            <a:r>
              <a:rPr lang="en-US" sz="5200" dirty="0"/>
              <a:t>Why books? </a:t>
            </a:r>
            <a:endParaRPr lang="en-CA" sz="5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E6D731-EF6B-0D7D-7D7F-9C9A0CAEE0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2569028"/>
            <a:ext cx="6268770" cy="3450771"/>
          </a:xfrm>
        </p:spPr>
        <p:txBody>
          <a:bodyPr>
            <a:normAutofit fontScale="92500" lnSpcReduction="20000"/>
          </a:bodyPr>
          <a:lstStyle/>
          <a:p>
            <a:r>
              <a:rPr lang="en-CA" sz="2600" b="0" i="0" dirty="0">
                <a:effectLst/>
              </a:rPr>
              <a:t>Books can provide comprehensive overviews or background and introductory information that is not covered in journal articles. </a:t>
            </a:r>
          </a:p>
          <a:p>
            <a:r>
              <a:rPr lang="en-CA" sz="2600" b="0" i="0" dirty="0">
                <a:effectLst/>
              </a:rPr>
              <a:t>Books are much more comprehensive than articles and aim to tell you everything about a topic</a:t>
            </a:r>
            <a:r>
              <a:rPr lang="en-CA" sz="2600" dirty="0"/>
              <a:t> or in the case of edited books, many perspectives on a topic</a:t>
            </a:r>
            <a:endParaRPr lang="en-CA" sz="2600" b="0" i="0" dirty="0">
              <a:effectLst/>
            </a:endParaRPr>
          </a:p>
          <a:p>
            <a:r>
              <a:rPr lang="en-CA" sz="2600" b="0" i="0" dirty="0">
                <a:effectLst/>
              </a:rPr>
              <a:t>Journal articles are much shorter and cover a very specific aspect of a topic.</a:t>
            </a:r>
          </a:p>
          <a:p>
            <a:endParaRPr lang="en-CA" sz="2000" dirty="0"/>
          </a:p>
        </p:txBody>
      </p:sp>
      <p:pic>
        <p:nvPicPr>
          <p:cNvPr id="7" name="Graphic 6" descr="Books">
            <a:extLst>
              <a:ext uri="{FF2B5EF4-FFF2-40B4-BE49-F238E27FC236}">
                <a16:creationId xmlns:a16="http://schemas.microsoft.com/office/drawing/2014/main" id="{4BBC5F87-100E-13CA-0D86-B4A9792D00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94066" y="1272395"/>
            <a:ext cx="4237686" cy="4237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1599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F4D98-DB1B-34D6-024F-4224EDCB3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lang="en-US" sz="4000" dirty="0"/>
              <a:t>Why books?</a:t>
            </a:r>
            <a:endParaRPr lang="en-CA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4F8C43-7862-F97A-89C3-635A2DCD40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143" y="1654629"/>
            <a:ext cx="6185647" cy="4479472"/>
          </a:xfrm>
        </p:spPr>
        <p:txBody>
          <a:bodyPr>
            <a:normAutofit fontScale="92500"/>
          </a:bodyPr>
          <a:lstStyle/>
          <a:p>
            <a:r>
              <a:rPr lang="en-US" sz="2800" dirty="0"/>
              <a:t>An edited scholarly monograph will have multiple chapters on one broad subject, all by different authors/experts, these chapters can be cited separately; one good book can account for several sources</a:t>
            </a:r>
          </a:p>
          <a:p>
            <a:r>
              <a:rPr lang="en-US" sz="2800" dirty="0"/>
              <a:t>Using the Index and table of contents, you can navigate through a book to find the exact sections and chapters you need</a:t>
            </a:r>
            <a:endParaRPr lang="en-CA" sz="2800" dirty="0"/>
          </a:p>
        </p:txBody>
      </p:sp>
      <p:pic>
        <p:nvPicPr>
          <p:cNvPr id="11" name="Picture 10" descr="A close-up of an open book&#10;&#10;Description automatically generated">
            <a:extLst>
              <a:ext uri="{FF2B5EF4-FFF2-40B4-BE49-F238E27FC236}">
                <a16:creationId xmlns:a16="http://schemas.microsoft.com/office/drawing/2014/main" id="{8CBF5AAD-463E-ED5C-D13A-786D255746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966" r="25085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9575244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DE6E4-C1B7-4EF3-B8E3-F0E9142A6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833" y="852236"/>
            <a:ext cx="5120561" cy="784059"/>
          </a:xfrm>
        </p:spPr>
        <p:txBody>
          <a:bodyPr>
            <a:normAutofit/>
          </a:bodyPr>
          <a:lstStyle/>
          <a:p>
            <a:r>
              <a:rPr lang="en-US" altLang="en-US" dirty="0"/>
              <a:t>The Librar(ies)</a:t>
            </a:r>
            <a:endParaRPr lang="en-CA" dirty="0"/>
          </a:p>
        </p:txBody>
      </p:sp>
      <p:sp>
        <p:nvSpPr>
          <p:cNvPr id="23" name="Content Placeholder 8">
            <a:extLst>
              <a:ext uri="{FF2B5EF4-FFF2-40B4-BE49-F238E27FC236}">
                <a16:creationId xmlns:a16="http://schemas.microsoft.com/office/drawing/2014/main" id="{619EA245-FDDF-FF3D-7B44-3BB6CBC7BD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1947" y="1775842"/>
            <a:ext cx="5092194" cy="4351338"/>
          </a:xfrm>
        </p:spPr>
        <p:txBody>
          <a:bodyPr>
            <a:normAutofit fontScale="92500" lnSpcReduction="20000"/>
          </a:bodyPr>
          <a:lstStyle/>
          <a:p>
            <a:r>
              <a:rPr lang="en-US" altLang="en-US" sz="2000" dirty="0">
                <a:cs typeface="Arial" panose="020B0604020202020204" pitchFamily="34" charset="0"/>
              </a:rPr>
              <a:t>24/7 access, with student card, after 11pm</a:t>
            </a:r>
          </a:p>
          <a:p>
            <a:r>
              <a:rPr lang="en-US" altLang="en-US" sz="2000" dirty="0">
                <a:cs typeface="Arial" panose="020B0604020202020204" pitchFamily="34" charset="0"/>
              </a:rPr>
              <a:t>Webster Library (LB) – downtown on SGW campus &amp; Vanier Library (VL) on Loyola campus </a:t>
            </a:r>
          </a:p>
          <a:p>
            <a:r>
              <a:rPr lang="en-US" altLang="en-US" sz="2000" dirty="0">
                <a:cs typeface="Arial" panose="020B0604020202020204" pitchFamily="34" charset="0"/>
              </a:rPr>
              <a:t>Webster: Social Sciences, Humanities, Business, Engineering &amp; Fine Arts</a:t>
            </a:r>
          </a:p>
          <a:p>
            <a:r>
              <a:rPr lang="en-US" altLang="en-US" sz="2000" dirty="0">
                <a:cs typeface="Arial" panose="020B0604020202020204" pitchFamily="34" charset="0"/>
              </a:rPr>
              <a:t>Vanier: Science(s), Health, Communications, Journalism and Psychology</a:t>
            </a:r>
          </a:p>
          <a:p>
            <a:r>
              <a:rPr lang="en-US" altLang="en-US" sz="2000" dirty="0">
                <a:cs typeface="Arial" panose="020B0604020202020204" pitchFamily="34" charset="0"/>
                <a:hlinkClick r:id="rId2"/>
              </a:rPr>
              <a:t>Course Reserves Room(s): </a:t>
            </a:r>
            <a:r>
              <a:rPr lang="en-US" altLang="en-US" sz="2000" dirty="0">
                <a:cs typeface="Arial" panose="020B0604020202020204" pitchFamily="34" charset="0"/>
              </a:rPr>
              <a:t>have the required undergraduate print textbooks for the courses taught at that campus (for example: Webster has the Political Science and SCPA course reserves)</a:t>
            </a:r>
          </a:p>
        </p:txBody>
      </p:sp>
      <p:pic>
        <p:nvPicPr>
          <p:cNvPr id="5" name="Picture 2" descr="Vanier Library">
            <a:extLst>
              <a:ext uri="{FF2B5EF4-FFF2-40B4-BE49-F238E27FC236}">
                <a16:creationId xmlns:a16="http://schemas.microsoft.com/office/drawing/2014/main" id="{DD960AEC-C332-4EA5-BA8C-ADE286C238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78" r="-2" b="-2"/>
          <a:stretch/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pic>
        <p:nvPicPr>
          <p:cNvPr id="4" name="Picture 4" descr="Webster Library">
            <a:extLst>
              <a:ext uri="{FF2B5EF4-FFF2-40B4-BE49-F238E27FC236}">
                <a16:creationId xmlns:a16="http://schemas.microsoft.com/office/drawing/2014/main" id="{F0B08ABB-97BC-4172-915B-AD9BD6FF0A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0" r="4695" b="4"/>
          <a:stretch/>
        </p:blipFill>
        <p:spPr bwMode="auto">
          <a:xfrm>
            <a:off x="6357861" y="0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21673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hlinkClick r:id="rId2"/>
            <a:extLst>
              <a:ext uri="{FF2B5EF4-FFF2-40B4-BE49-F238E27FC236}">
                <a16:creationId xmlns:a16="http://schemas.microsoft.com/office/drawing/2014/main" id="{0CE45652-49C3-B518-14C0-336C6339C8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508" y="825596"/>
            <a:ext cx="10650984" cy="31859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D007C8-027B-3111-E39A-0C3567359873}"/>
              </a:ext>
            </a:extLst>
          </p:cNvPr>
          <p:cNvSpPr txBox="1"/>
          <p:nvPr/>
        </p:nvSpPr>
        <p:spPr>
          <a:xfrm>
            <a:off x="881743" y="4321629"/>
            <a:ext cx="990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“South Africa” &amp; “democratic transition” are in quotation marks because they are phrases, two or more words that I want Sofia to search together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Using AND/OR both should be in ALL CAPS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Group your synonyms/related words together with OR in brackets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22033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F1E9067-9EBB-41D2-AFC8-7789DB78FA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008" y="933321"/>
            <a:ext cx="7467984" cy="5077186"/>
          </a:xfrm>
          <a:prstGeom prst="rect">
            <a:avLst/>
          </a:prstGeom>
        </p:spPr>
      </p:pic>
      <p:sp>
        <p:nvSpPr>
          <p:cNvPr id="6" name="Callout: Left Arrow 5">
            <a:extLst>
              <a:ext uri="{FF2B5EF4-FFF2-40B4-BE49-F238E27FC236}">
                <a16:creationId xmlns:a16="http://schemas.microsoft.com/office/drawing/2014/main" id="{63C18144-5853-84E6-A24D-BFF69A74198C}"/>
              </a:ext>
            </a:extLst>
          </p:cNvPr>
          <p:cNvSpPr/>
          <p:nvPr/>
        </p:nvSpPr>
        <p:spPr>
          <a:xfrm>
            <a:off x="7043057" y="4906537"/>
            <a:ext cx="4038600" cy="1282390"/>
          </a:xfrm>
          <a:prstGeom prst="leftArrowCallou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Use the subject headings to find books and articles on the same subject area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891802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99B32C-14BC-28F0-6610-388EC0AAB0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526" y="863468"/>
            <a:ext cx="9696948" cy="5131064"/>
          </a:xfrm>
          <a:prstGeom prst="rect">
            <a:avLst/>
          </a:prstGeom>
        </p:spPr>
      </p:pic>
      <p:sp>
        <p:nvSpPr>
          <p:cNvPr id="7" name="Callout: Left Arrow 6">
            <a:extLst>
              <a:ext uri="{FF2B5EF4-FFF2-40B4-BE49-F238E27FC236}">
                <a16:creationId xmlns:a16="http://schemas.microsoft.com/office/drawing/2014/main" id="{85AB38B1-28CE-EEF7-092F-88084ED164AF}"/>
              </a:ext>
            </a:extLst>
          </p:cNvPr>
          <p:cNvSpPr/>
          <p:nvPr/>
        </p:nvSpPr>
        <p:spPr>
          <a:xfrm>
            <a:off x="2906486" y="4430485"/>
            <a:ext cx="3635828" cy="1324561"/>
          </a:xfrm>
          <a:prstGeom prst="leftArrowCallou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Limit your search to different formats, like journal articles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421406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84B68-4AA0-983B-D849-206133571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Journal Article Searching: Political Science Complete</a:t>
            </a:r>
            <a:endParaRPr lang="en-CA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F151BE0-FFE8-C272-DEED-753C0047F8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0635" y="2522289"/>
            <a:ext cx="10691812" cy="2382290"/>
          </a:xfrm>
        </p:spPr>
      </p:pic>
      <p:sp>
        <p:nvSpPr>
          <p:cNvPr id="6" name="Arrow: Up 5">
            <a:extLst>
              <a:ext uri="{FF2B5EF4-FFF2-40B4-BE49-F238E27FC236}">
                <a16:creationId xmlns:a16="http://schemas.microsoft.com/office/drawing/2014/main" id="{7BF3CB35-2D61-B86E-D356-B449216635B9}"/>
              </a:ext>
            </a:extLst>
          </p:cNvPr>
          <p:cNvSpPr/>
          <p:nvPr/>
        </p:nvSpPr>
        <p:spPr>
          <a:xfrm>
            <a:off x="4549698" y="3245005"/>
            <a:ext cx="780585" cy="1081668"/>
          </a:xfrm>
          <a:prstGeom prst="upArrow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3DA659-5EAD-6CA4-6BE6-E2FA830719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6267" y="1568196"/>
            <a:ext cx="5740695" cy="513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247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84D5BB-4CF9-7B1B-8964-2ABB6326E6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145" y="0"/>
            <a:ext cx="11849709" cy="28068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7A1657-55F7-A27A-A02B-00B59C0423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0084" y="3280483"/>
            <a:ext cx="2101958" cy="25718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5A03C05-225C-DE72-6C8C-C39118DF1B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2242" y="3045521"/>
            <a:ext cx="2267067" cy="28068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2C52CB3-71F6-5056-77A5-FB4C30F0FD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6506" y="2464367"/>
            <a:ext cx="4156996" cy="35907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DDC3CAEE-ABCF-7679-6137-AEA8866D470E}"/>
              </a:ext>
            </a:extLst>
          </p:cNvPr>
          <p:cNvSpPr/>
          <p:nvPr/>
        </p:nvSpPr>
        <p:spPr>
          <a:xfrm>
            <a:off x="5263376" y="5419493"/>
            <a:ext cx="1694985" cy="432872"/>
          </a:xfrm>
          <a:prstGeom prst="rightArrow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692836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3A1E17F-E38C-47E1-67E3-7C2654896F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2412" y="809490"/>
            <a:ext cx="8287176" cy="5239019"/>
          </a:xfrm>
          <a:prstGeom prst="rect">
            <a:avLst/>
          </a:prstGeom>
        </p:spPr>
      </p:pic>
      <p:sp>
        <p:nvSpPr>
          <p:cNvPr id="6" name="Callout: Left Arrow 5">
            <a:extLst>
              <a:ext uri="{FF2B5EF4-FFF2-40B4-BE49-F238E27FC236}">
                <a16:creationId xmlns:a16="http://schemas.microsoft.com/office/drawing/2014/main" id="{983CC168-F289-1790-4184-1DF7DDDBF3E5}"/>
              </a:ext>
            </a:extLst>
          </p:cNvPr>
          <p:cNvSpPr/>
          <p:nvPr/>
        </p:nvSpPr>
        <p:spPr>
          <a:xfrm>
            <a:off x="7415561" y="1619051"/>
            <a:ext cx="2664610" cy="880946"/>
          </a:xfrm>
          <a:prstGeom prst="leftArrowCallou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Scholarly journals: 10+ pages</a:t>
            </a:r>
            <a:endParaRPr lang="en-CA" dirty="0"/>
          </a:p>
        </p:txBody>
      </p:sp>
      <p:sp>
        <p:nvSpPr>
          <p:cNvPr id="7" name="Callout: Left Arrow 6">
            <a:extLst>
              <a:ext uri="{FF2B5EF4-FFF2-40B4-BE49-F238E27FC236}">
                <a16:creationId xmlns:a16="http://schemas.microsoft.com/office/drawing/2014/main" id="{61AE217B-2477-6367-27A1-B411B5198CEF}"/>
              </a:ext>
            </a:extLst>
          </p:cNvPr>
          <p:cNvSpPr/>
          <p:nvPr/>
        </p:nvSpPr>
        <p:spPr>
          <a:xfrm>
            <a:off x="4433994" y="5421086"/>
            <a:ext cx="2971800" cy="526463"/>
          </a:xfrm>
          <a:prstGeom prst="leftArrowCallou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Academic </a:t>
            </a:r>
            <a:r>
              <a:rPr lang="en-US" dirty="0" err="1"/>
              <a:t>affliation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6813366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fferent coloured question marks">
            <a:extLst>
              <a:ext uri="{FF2B5EF4-FFF2-40B4-BE49-F238E27FC236}">
                <a16:creationId xmlns:a16="http://schemas.microsoft.com/office/drawing/2014/main" id="{C0D1A35E-DAE6-7066-1C68-7EF2D5F8F2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92" r="17420"/>
          <a:stretch/>
        </p:blipFill>
        <p:spPr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9C4519-C938-43F1-84EE-60177D79B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524" y="1826933"/>
            <a:ext cx="4023360" cy="320413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700" dirty="0"/>
              <a:t>What is peer review? </a:t>
            </a:r>
            <a:br>
              <a:rPr lang="en-US" sz="3700" dirty="0"/>
            </a:br>
            <a:br>
              <a:rPr lang="en-US" sz="3700" dirty="0"/>
            </a:br>
            <a:r>
              <a:rPr lang="en-US" sz="3700" dirty="0"/>
              <a:t>What are peer reviewed, scholarly articles?</a:t>
            </a:r>
          </a:p>
        </p:txBody>
      </p:sp>
    </p:spTree>
    <p:extLst>
      <p:ext uri="{BB962C8B-B14F-4D97-AF65-F5344CB8AC3E}">
        <p14:creationId xmlns:p14="http://schemas.microsoft.com/office/powerpoint/2010/main" val="13176065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39FE89-DAE6-43CD-B818-F8BCC34D24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8075" y="0"/>
            <a:ext cx="7095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8588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697" y="335960"/>
            <a:ext cx="5882130" cy="61693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7519" y="564969"/>
            <a:ext cx="4333875" cy="5257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099" y="2501675"/>
            <a:ext cx="4183031" cy="41742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2498" y="1862953"/>
            <a:ext cx="4182454" cy="464235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27017" y="2991394"/>
            <a:ext cx="1123406" cy="339635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9" name="Rounded Rectangle 8"/>
          <p:cNvSpPr/>
          <p:nvPr/>
        </p:nvSpPr>
        <p:spPr>
          <a:xfrm>
            <a:off x="4647519" y="909365"/>
            <a:ext cx="1123406" cy="339635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0" name="Rounded Rectangle 9"/>
          <p:cNvSpPr/>
          <p:nvPr/>
        </p:nvSpPr>
        <p:spPr>
          <a:xfrm>
            <a:off x="7952498" y="1981200"/>
            <a:ext cx="1123406" cy="339635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1" name="Rounded Rectangle 10"/>
          <p:cNvSpPr/>
          <p:nvPr/>
        </p:nvSpPr>
        <p:spPr>
          <a:xfrm>
            <a:off x="3983756" y="5816647"/>
            <a:ext cx="3700411" cy="705394"/>
          </a:xfrm>
          <a:prstGeom prst="round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2" name="Right Arrow 11"/>
          <p:cNvSpPr/>
          <p:nvPr/>
        </p:nvSpPr>
        <p:spPr>
          <a:xfrm>
            <a:off x="3105705" y="3775396"/>
            <a:ext cx="878052" cy="705394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3" name="Rectangle 12"/>
          <p:cNvSpPr/>
          <p:nvPr/>
        </p:nvSpPr>
        <p:spPr>
          <a:xfrm>
            <a:off x="9093762" y="72189"/>
            <a:ext cx="3041190" cy="17325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Look for sections, language, charts, tables, graphs and an extensive reference list or bibliography</a:t>
            </a:r>
            <a:endParaRPr lang="en-CA" sz="2000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0A010B6-EF73-42F2-9278-1668C33C7FE8}"/>
              </a:ext>
            </a:extLst>
          </p:cNvPr>
          <p:cNvSpPr/>
          <p:nvPr/>
        </p:nvSpPr>
        <p:spPr>
          <a:xfrm>
            <a:off x="2309635" y="5646396"/>
            <a:ext cx="1604211" cy="858907"/>
          </a:xfrm>
          <a:prstGeom prst="round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Specialized language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7881176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B8A27B-8E08-5AE2-1F26-526626D4F1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972" y="1206041"/>
            <a:ext cx="5593484" cy="44459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C3309C-B1E8-EB64-DBC3-EE3106E1D4A7}"/>
              </a:ext>
            </a:extLst>
          </p:cNvPr>
          <p:cNvSpPr txBox="1"/>
          <p:nvPr/>
        </p:nvSpPr>
        <p:spPr>
          <a:xfrm>
            <a:off x="6300174" y="1083244"/>
            <a:ext cx="5462854" cy="444591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Scholarly articles will always have reference lists/bibliographies/works cited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These are great places to find more sources!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The researcher or research team are experts in the subject area and have already done a lot of research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Use this expertise by looking up the books and articles they cite in Sofia and using them in your own research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This is a commonly used method in academic research</a:t>
            </a:r>
          </a:p>
        </p:txBody>
      </p:sp>
    </p:spTree>
    <p:extLst>
      <p:ext uri="{BB962C8B-B14F-4D97-AF65-F5344CB8AC3E}">
        <p14:creationId xmlns:p14="http://schemas.microsoft.com/office/powerpoint/2010/main" val="3492745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64CA1-8F1F-4685-BED7-92945EC60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831" y="854409"/>
            <a:ext cx="5387502" cy="821205"/>
          </a:xfrm>
        </p:spPr>
        <p:txBody>
          <a:bodyPr>
            <a:normAutofit/>
          </a:bodyPr>
          <a:lstStyle/>
          <a:p>
            <a:r>
              <a:rPr lang="en-US" dirty="0"/>
              <a:t>Library Services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460C17-62EE-4F12-A5C5-2D0CF70B18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748" y="1675614"/>
            <a:ext cx="6000750" cy="432797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  <a:defRPr/>
            </a:pPr>
            <a:r>
              <a:rPr lang="en-US" sz="1700" b="1" dirty="0"/>
              <a:t>Your student card is your library card.  </a:t>
            </a:r>
          </a:p>
          <a:p>
            <a:pPr marL="0" indent="0">
              <a:buNone/>
              <a:defRPr/>
            </a:pPr>
            <a:r>
              <a:rPr lang="en-US" sz="1700" dirty="0"/>
              <a:t>You need it to:</a:t>
            </a:r>
          </a:p>
          <a:p>
            <a:pPr>
              <a:defRPr/>
            </a:pPr>
            <a:r>
              <a:rPr lang="en-US" sz="1700" dirty="0"/>
              <a:t> borrow books (</a:t>
            </a:r>
            <a:r>
              <a:rPr lang="en-US" sz="1700" dirty="0">
                <a:hlinkClick r:id="rId2"/>
              </a:rPr>
              <a:t>up to 100 a time</a:t>
            </a:r>
            <a:r>
              <a:rPr lang="en-US" sz="1700" dirty="0"/>
              <a:t>)</a:t>
            </a:r>
          </a:p>
          <a:p>
            <a:pPr>
              <a:defRPr/>
            </a:pPr>
            <a:r>
              <a:rPr lang="en-US" sz="1700" dirty="0"/>
              <a:t>borrow a laptop (3 day loan) and </a:t>
            </a:r>
            <a:r>
              <a:rPr lang="en-US" sz="1700" dirty="0">
                <a:hlinkClick r:id="rId3"/>
              </a:rPr>
              <a:t>other technology  </a:t>
            </a:r>
            <a:endParaRPr lang="en-US" sz="1700" dirty="0"/>
          </a:p>
          <a:p>
            <a:pPr>
              <a:defRPr/>
            </a:pPr>
            <a:r>
              <a:rPr lang="en-US" sz="1700" dirty="0"/>
              <a:t>print on campus (</a:t>
            </a:r>
            <a:r>
              <a:rPr lang="en-US" sz="1700" dirty="0">
                <a:hlinkClick r:id="rId4"/>
              </a:rPr>
              <a:t>add money to your Dprint account</a:t>
            </a:r>
            <a:r>
              <a:rPr lang="en-US" sz="1700" dirty="0"/>
              <a:t>)</a:t>
            </a:r>
          </a:p>
          <a:p>
            <a:pPr>
              <a:defRPr/>
            </a:pPr>
            <a:r>
              <a:rPr lang="en-US" sz="1700" dirty="0"/>
              <a:t>access the library overnight during 24/7 hours.</a:t>
            </a:r>
          </a:p>
          <a:p>
            <a:pPr marL="45720" indent="0">
              <a:buNone/>
              <a:defRPr/>
            </a:pPr>
            <a:endParaRPr lang="en-US" sz="1700" dirty="0"/>
          </a:p>
          <a:p>
            <a:pPr marL="0" indent="0">
              <a:buNone/>
              <a:defRPr/>
            </a:pPr>
            <a:r>
              <a:rPr lang="en-US" sz="1700" dirty="0"/>
              <a:t> Webster library has </a:t>
            </a:r>
            <a:r>
              <a:rPr lang="en-US" sz="1700" dirty="0">
                <a:hlinkClick r:id="rId5"/>
              </a:rPr>
              <a:t>5 book scanners </a:t>
            </a:r>
            <a:r>
              <a:rPr lang="en-US" sz="1700" dirty="0"/>
              <a:t> (And Vanier has 2!) that can be used for free to scan chapters from our print books and email them to yourself as a PDF.</a:t>
            </a:r>
          </a:p>
          <a:p>
            <a:pPr marL="0" indent="0">
              <a:buNone/>
              <a:defRPr/>
            </a:pPr>
            <a:endParaRPr lang="en-US" sz="1700" dirty="0"/>
          </a:p>
          <a:p>
            <a:pPr marL="0" indent="0">
              <a:buNone/>
              <a:defRPr/>
            </a:pPr>
            <a:r>
              <a:rPr lang="en-US" sz="1700" dirty="0"/>
              <a:t> To use Library databases, access online articles and ebooks when you are </a:t>
            </a:r>
            <a:r>
              <a:rPr lang="en-US" sz="1700" b="1" dirty="0"/>
              <a:t>off campus</a:t>
            </a:r>
            <a:r>
              <a:rPr lang="en-US" sz="1700" dirty="0"/>
              <a:t>, login with your MyConcordia Netname and password.</a:t>
            </a:r>
            <a:endParaRPr lang="en-CA" sz="1700" dirty="0"/>
          </a:p>
          <a:p>
            <a:endParaRPr lang="en-CA" sz="1500" dirty="0"/>
          </a:p>
        </p:txBody>
      </p:sp>
      <p:pic>
        <p:nvPicPr>
          <p:cNvPr id="5" name="Picture 4" descr="Books stacked on a table">
            <a:extLst>
              <a:ext uri="{FF2B5EF4-FFF2-40B4-BE49-F238E27FC236}">
                <a16:creationId xmlns:a16="http://schemas.microsoft.com/office/drawing/2014/main" id="{1D5678AA-E662-BC9E-BDB7-F17B10A910E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326" r="15828" b="2"/>
          <a:stretch/>
        </p:blipFill>
        <p:spPr>
          <a:xfrm>
            <a:off x="6621294" y="1295416"/>
            <a:ext cx="5570706" cy="5562584"/>
          </a:xfrm>
          <a:custGeom>
            <a:avLst/>
            <a:gdLst/>
            <a:ahLst/>
            <a:cxnLst/>
            <a:rect l="l" t="t" r="r" b="b"/>
            <a:pathLst>
              <a:path w="5570706" h="5562584">
                <a:moveTo>
                  <a:pt x="3374687" y="0"/>
                </a:moveTo>
                <a:cubicBezTo>
                  <a:pt x="4190094" y="0"/>
                  <a:pt x="4937956" y="289196"/>
                  <a:pt x="5521301" y="770615"/>
                </a:cubicBezTo>
                <a:lnTo>
                  <a:pt x="5570706" y="815517"/>
                </a:lnTo>
                <a:lnTo>
                  <a:pt x="5570706" y="5562584"/>
                </a:lnTo>
                <a:lnTo>
                  <a:pt x="808135" y="5562584"/>
                </a:lnTo>
                <a:lnTo>
                  <a:pt x="770615" y="5521302"/>
                </a:lnTo>
                <a:cubicBezTo>
                  <a:pt x="289196" y="4937957"/>
                  <a:pt x="0" y="4190095"/>
                  <a:pt x="0" y="3374687"/>
                </a:cubicBezTo>
                <a:cubicBezTo>
                  <a:pt x="0" y="1510899"/>
                  <a:pt x="1510899" y="0"/>
                  <a:pt x="3374687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668339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4BD19-4500-2F0B-D91A-137ABD5B1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JSTOR</a:t>
            </a:r>
            <a:endParaRPr lang="en-CA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80A51E3-AE7E-F1B2-BA7E-9356D0BF7F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3109" y="1757400"/>
            <a:ext cx="5956304" cy="4186199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F8823F-DAE8-20BB-97EC-CC98D0BBFD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3825" y="2279461"/>
            <a:ext cx="5886753" cy="3664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5778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C8D7FA-84EC-8706-6556-73CE29D1F6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4842" y="815840"/>
            <a:ext cx="9906509" cy="5226319"/>
          </a:xfrm>
          <a:prstGeom prst="rect">
            <a:avLst/>
          </a:prstGeom>
        </p:spPr>
      </p:pic>
      <p:sp>
        <p:nvSpPr>
          <p:cNvPr id="6" name="Callout: Right Arrow 5">
            <a:extLst>
              <a:ext uri="{FF2B5EF4-FFF2-40B4-BE49-F238E27FC236}">
                <a16:creationId xmlns:a16="http://schemas.microsoft.com/office/drawing/2014/main" id="{270049CF-8334-6EFE-0F93-A862D0B33FA5}"/>
              </a:ext>
            </a:extLst>
          </p:cNvPr>
          <p:cNvSpPr/>
          <p:nvPr/>
        </p:nvSpPr>
        <p:spPr>
          <a:xfrm>
            <a:off x="367990" y="3100039"/>
            <a:ext cx="1661532" cy="1951463"/>
          </a:xfrm>
          <a:prstGeom prst="rightArrowCallou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Narrow by subject area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3178588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3A342F8-FBE1-061A-3F1A-539966A74F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903" y="892044"/>
            <a:ext cx="11532193" cy="5073911"/>
          </a:xfrm>
          <a:prstGeom prst="rect">
            <a:avLst/>
          </a:prstGeom>
        </p:spPr>
      </p:pic>
      <p:sp>
        <p:nvSpPr>
          <p:cNvPr id="6" name="Callout: Left Arrow 5">
            <a:extLst>
              <a:ext uri="{FF2B5EF4-FFF2-40B4-BE49-F238E27FC236}">
                <a16:creationId xmlns:a16="http://schemas.microsoft.com/office/drawing/2014/main" id="{4E2B9B91-46DB-AA25-B510-F0D33B02FF20}"/>
              </a:ext>
            </a:extLst>
          </p:cNvPr>
          <p:cNvSpPr/>
          <p:nvPr/>
        </p:nvSpPr>
        <p:spPr>
          <a:xfrm>
            <a:off x="4137102" y="3166946"/>
            <a:ext cx="1806498" cy="1828800"/>
          </a:xfrm>
          <a:prstGeom prst="leftArrowCallou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Check out the related articles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952954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291D4A-2EB8-91D2-950B-37177281F8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97372" cy="21718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1A2930-487E-0105-A970-6AD65C39C0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508" y="2030867"/>
            <a:ext cx="4373902" cy="42807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CB6AC3-86A0-BA75-F7B1-322AC66FBE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8918" y="2030867"/>
            <a:ext cx="4373902" cy="4390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1464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92D9F0-2885-41D7-BA78-FA4AB2E9F1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737" y="276977"/>
            <a:ext cx="11058525" cy="49244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487BD1-9CFC-FA4E-9D01-C1AA93AAA7BE}"/>
              </a:ext>
            </a:extLst>
          </p:cNvPr>
          <p:cNvSpPr txBox="1"/>
          <p:nvPr/>
        </p:nvSpPr>
        <p:spPr>
          <a:xfrm>
            <a:off x="1287030" y="5201402"/>
            <a:ext cx="96179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hlinkClick r:id="rId3"/>
              </a:rPr>
              <a:t>Michelle.Lake@Concordia.ca</a:t>
            </a:r>
            <a:r>
              <a:rPr lang="en-US" sz="4800" dirty="0"/>
              <a:t> </a:t>
            </a:r>
            <a:endParaRPr lang="en-CA" sz="3200" dirty="0"/>
          </a:p>
        </p:txBody>
      </p:sp>
    </p:spTree>
    <p:extLst>
      <p:ext uri="{BB962C8B-B14F-4D97-AF65-F5344CB8AC3E}">
        <p14:creationId xmlns:p14="http://schemas.microsoft.com/office/powerpoint/2010/main" val="13177272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B4EBAC-B44F-423A-931A-6B16A3EDCF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5920" y="17815"/>
            <a:ext cx="9247560" cy="6840185"/>
          </a:xfrm>
          <a:prstGeom prst="rect">
            <a:avLst/>
          </a:prstGeom>
        </p:spPr>
      </p:pic>
      <p:sp>
        <p:nvSpPr>
          <p:cNvPr id="5" name="Right Arrow Callout 5">
            <a:extLst>
              <a:ext uri="{FF2B5EF4-FFF2-40B4-BE49-F238E27FC236}">
                <a16:creationId xmlns:a16="http://schemas.microsoft.com/office/drawing/2014/main" id="{A0AAE68A-F925-40C5-8753-0103B86E404A}"/>
              </a:ext>
            </a:extLst>
          </p:cNvPr>
          <p:cNvSpPr/>
          <p:nvPr/>
        </p:nvSpPr>
        <p:spPr>
          <a:xfrm>
            <a:off x="101284" y="2605980"/>
            <a:ext cx="2262088" cy="2642461"/>
          </a:xfrm>
          <a:prstGeom prst="rightArrowCallou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Use the Sofia Discovery tool to find print books, </a:t>
            </a:r>
            <a:r>
              <a:rPr lang="en-US" sz="1600" dirty="0" err="1"/>
              <a:t>ebooks</a:t>
            </a:r>
            <a:r>
              <a:rPr lang="en-US" sz="1600" dirty="0"/>
              <a:t>, and journal articles from the library.</a:t>
            </a:r>
            <a:endParaRPr lang="en-CA" sz="1600" dirty="0"/>
          </a:p>
        </p:txBody>
      </p:sp>
    </p:spTree>
    <p:extLst>
      <p:ext uri="{BB962C8B-B14F-4D97-AF65-F5344CB8AC3E}">
        <p14:creationId xmlns:p14="http://schemas.microsoft.com/office/powerpoint/2010/main" val="3955024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80E8B-9E54-4BE8-B117-455659777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3" y="1999615"/>
            <a:ext cx="9144000" cy="2764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500" dirty="0"/>
              <a:t>How can I find out if the library has access to an item I’m looking for?</a:t>
            </a:r>
          </a:p>
        </p:txBody>
      </p:sp>
    </p:spTree>
    <p:extLst>
      <p:ext uri="{BB962C8B-B14F-4D97-AF65-F5344CB8AC3E}">
        <p14:creationId xmlns:p14="http://schemas.microsoft.com/office/powerpoint/2010/main" val="26591222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BDDA3-92B2-B1B1-A5EF-0EBE3B365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Linz, Juan J. “The perils of presidentialism”. Journal of Democracy , vol. 1, no. 1, Winter 1990, pp. 51-69.</a:t>
            </a:r>
            <a:endParaRPr lang="en-CA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09AF7DE-5733-70D1-528F-CEDAB746EF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5406" y="3088481"/>
            <a:ext cx="9401175" cy="2657475"/>
          </a:xfrm>
        </p:spPr>
      </p:pic>
    </p:spTree>
    <p:extLst>
      <p:ext uri="{BB962C8B-B14F-4D97-AF65-F5344CB8AC3E}">
        <p14:creationId xmlns:p14="http://schemas.microsoft.com/office/powerpoint/2010/main" val="28601207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29F04-1B36-320C-18C9-FA3AC3DD2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7BD287-C39B-9656-31C5-72912F39EE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3CADE7-DF9D-CBD4-0FD9-852DE1D7AE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5485"/>
            <a:ext cx="12192000" cy="5087029"/>
          </a:xfrm>
          <a:prstGeom prst="rect">
            <a:avLst/>
          </a:prstGeom>
        </p:spPr>
      </p:pic>
      <p:sp>
        <p:nvSpPr>
          <p:cNvPr id="6" name="Arrow: Up 5">
            <a:extLst>
              <a:ext uri="{FF2B5EF4-FFF2-40B4-BE49-F238E27FC236}">
                <a16:creationId xmlns:a16="http://schemas.microsoft.com/office/drawing/2014/main" id="{A627D1A8-2BBF-D31B-80C1-07E51108B14F}"/>
              </a:ext>
            </a:extLst>
          </p:cNvPr>
          <p:cNvSpPr/>
          <p:nvPr/>
        </p:nvSpPr>
        <p:spPr>
          <a:xfrm>
            <a:off x="3755923" y="5496232"/>
            <a:ext cx="658761" cy="924233"/>
          </a:xfrm>
          <a:prstGeom prst="upArrow">
            <a:avLst/>
          </a:prstGeom>
          <a:solidFill>
            <a:srgbClr val="7030A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603C7F-E1B4-928C-6EFB-5AD16CBD8B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3712" y="271462"/>
            <a:ext cx="6124575" cy="631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214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B8B59-19E5-C9B3-1BA1-BD0D2BA31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Howard, Philip N., and Muzammil M. Hussain, ‘Digital media and the Arab spring’, </a:t>
            </a:r>
            <a:r>
              <a:rPr lang="en-US" i="1" dirty="0"/>
              <a:t>Democracy’s Fourth Wave? Digital media and the Arab Spring  </a:t>
            </a:r>
            <a:r>
              <a:rPr lang="en-US" dirty="0"/>
              <a:t>(new work, 2013 Oxford Academic)</a:t>
            </a:r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89C60F-747D-2D9D-8909-90D4AEE120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5739" y="3758802"/>
            <a:ext cx="9364382" cy="278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175097"/>
      </p:ext>
    </p:extLst>
  </p:cSld>
  <p:clrMapOvr>
    <a:masterClrMapping/>
  </p:clrMapOvr>
</p:sld>
</file>

<file path=ppt/theme/theme1.xml><?xml version="1.0" encoding="utf-8"?>
<a:theme xmlns:a="http://schemas.openxmlformats.org/drawingml/2006/main" name="ChronicleVTI">
  <a:themeElements>
    <a:clrScheme name="AnalogousFromRegularSeedRightStep">
      <a:dk1>
        <a:srgbClr val="000000"/>
      </a:dk1>
      <a:lt1>
        <a:srgbClr val="FFFFFF"/>
      </a:lt1>
      <a:dk2>
        <a:srgbClr val="223A3D"/>
      </a:dk2>
      <a:lt2>
        <a:srgbClr val="E2E8E8"/>
      </a:lt2>
      <a:accent1>
        <a:srgbClr val="E73429"/>
      </a:accent1>
      <a:accent2>
        <a:srgbClr val="D57117"/>
      </a:accent2>
      <a:accent3>
        <a:srgbClr val="B4A420"/>
      </a:accent3>
      <a:accent4>
        <a:srgbClr val="80B113"/>
      </a:accent4>
      <a:accent5>
        <a:srgbClr val="4AB821"/>
      </a:accent5>
      <a:accent6>
        <a:srgbClr val="14BC2C"/>
      </a:accent6>
      <a:hlink>
        <a:srgbClr val="329096"/>
      </a:hlink>
      <a:folHlink>
        <a:srgbClr val="7F7F7F"/>
      </a:folHlink>
    </a:clrScheme>
    <a:fontScheme name="Univers Calisto">
      <a:majorFont>
        <a:latin typeface="Univers Condensed"/>
        <a:ea typeface=""/>
        <a:cs typeface=""/>
      </a:majorFont>
      <a:minorFont>
        <a:latin typeface="Calisto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12700" cap="flat" cmpd="sng" algn="ctr">
          <a:noFill/>
          <a:prstDash val="solid"/>
          <a:miter lim="800000"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chemeClr val="accent1">
                  <a:shade val="50000"/>
                </a:schemeClr>
              </a:solidFill>
              <a:prstDash val="solid"/>
              <a:miter lim="800000"/>
            </a14:hiddenLine>
          </a:ext>
        </a:ex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ChronicleVTI" id="{508E4D90-5116-4BF0-876B-3F422DD1F65F}" vid="{AA21DC3D-92A8-43A4-8358-ED428371CD5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540</TotalTime>
  <Words>1135</Words>
  <Application>Microsoft Office PowerPoint</Application>
  <PresentationFormat>Widescreen</PresentationFormat>
  <Paragraphs>114</Paragraphs>
  <Slides>44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9" baseType="lpstr">
      <vt:lpstr>Aptos</vt:lpstr>
      <vt:lpstr>Arial</vt:lpstr>
      <vt:lpstr>Calisto MT</vt:lpstr>
      <vt:lpstr>Univers Condensed</vt:lpstr>
      <vt:lpstr>ChronicleVTI</vt:lpstr>
      <vt:lpstr>POLI 327: Comparative Democratization Library Workshop</vt:lpstr>
      <vt:lpstr>Who am I?</vt:lpstr>
      <vt:lpstr>The Librar(ies)</vt:lpstr>
      <vt:lpstr>Library Services</vt:lpstr>
      <vt:lpstr>PowerPoint Presentation</vt:lpstr>
      <vt:lpstr>How can I find out if the library has access to an item I’m looking for?</vt:lpstr>
      <vt:lpstr>Linz, Juan J. “The perils of presidentialism”. Journal of Democracy , vol. 1, no. 1, Winter 1990, pp. 51-69.</vt:lpstr>
      <vt:lpstr>PowerPoint Presentation</vt:lpstr>
      <vt:lpstr>Howard, Philip N., and Muzammil M. Hussain, ‘Digital media and the Arab spring’, Democracy’s Fourth Wave? Digital media and the Arab Spring  (new work, 2013 Oxford Academic)</vt:lpstr>
      <vt:lpstr>PowerPoint Presentation</vt:lpstr>
      <vt:lpstr>Albertus, Michael and Victor Menaldo. 2018. Authoritarianism and the Elite Origins of Democracy. New York: Cambridge University Press.</vt:lpstr>
      <vt:lpstr>PowerPoint Presentation</vt:lpstr>
      <vt:lpstr>Research paper assignment</vt:lpstr>
      <vt:lpstr>Topic</vt:lpstr>
      <vt:lpstr>Background and primary sources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Search strategies </vt:lpstr>
      <vt:lpstr>How do we combine search words for the best possible results?</vt:lpstr>
      <vt:lpstr>How do we combine search words for the best possible results?</vt:lpstr>
      <vt:lpstr>Avoid Searching with linking words</vt:lpstr>
      <vt:lpstr>Searching in Sofia</vt:lpstr>
      <vt:lpstr>What will I find in Sofia?</vt:lpstr>
      <vt:lpstr>Why books? </vt:lpstr>
      <vt:lpstr>Why books?</vt:lpstr>
      <vt:lpstr>PowerPoint Presentation</vt:lpstr>
      <vt:lpstr>PowerPoint Presentation</vt:lpstr>
      <vt:lpstr>PowerPoint Presentation</vt:lpstr>
      <vt:lpstr>Journal Article Searching: Political Science Complete</vt:lpstr>
      <vt:lpstr>PowerPoint Presentation</vt:lpstr>
      <vt:lpstr>PowerPoint Presentation</vt:lpstr>
      <vt:lpstr>What is peer review?   What are peer reviewed, scholarly articles?</vt:lpstr>
      <vt:lpstr>PowerPoint Presentation</vt:lpstr>
      <vt:lpstr>PowerPoint Presentation</vt:lpstr>
      <vt:lpstr>PowerPoint Presentation</vt:lpstr>
      <vt:lpstr>JSTOR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Michelle Lake</dc:creator>
  <cp:lastModifiedBy>Michelle Lake</cp:lastModifiedBy>
  <cp:revision>6</cp:revision>
  <dcterms:created xsi:type="dcterms:W3CDTF">2025-02-07T17:36:05Z</dcterms:created>
  <dcterms:modified xsi:type="dcterms:W3CDTF">2025-02-11T21:32:06Z</dcterms:modified>
</cp:coreProperties>
</file>