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56" r:id="rId2"/>
    <p:sldId id="258" r:id="rId3"/>
    <p:sldId id="259" r:id="rId4"/>
    <p:sldId id="260" r:id="rId5"/>
    <p:sldId id="261" r:id="rId6"/>
    <p:sldId id="262" r:id="rId7"/>
    <p:sldId id="263" r:id="rId8"/>
    <p:sldId id="264" r:id="rId9"/>
    <p:sldId id="560" r:id="rId10"/>
    <p:sldId id="550" r:id="rId11"/>
    <p:sldId id="552" r:id="rId12"/>
    <p:sldId id="273" r:id="rId13"/>
    <p:sldId id="561" r:id="rId14"/>
    <p:sldId id="562" r:id="rId15"/>
    <p:sldId id="563" r:id="rId16"/>
    <p:sldId id="565" r:id="rId17"/>
    <p:sldId id="564" r:id="rId18"/>
    <p:sldId id="566" r:id="rId19"/>
    <p:sldId id="555" r:id="rId20"/>
    <p:sldId id="567" r:id="rId21"/>
    <p:sldId id="568" r:id="rId22"/>
    <p:sldId id="569" r:id="rId23"/>
    <p:sldId id="570" r:id="rId24"/>
    <p:sldId id="571" r:id="rId25"/>
    <p:sldId id="573" r:id="rId26"/>
    <p:sldId id="300" r:id="rId27"/>
    <p:sldId id="302" r:id="rId28"/>
    <p:sldId id="590" r:id="rId29"/>
    <p:sldId id="591" r:id="rId30"/>
    <p:sldId id="592" r:id="rId31"/>
    <p:sldId id="593" r:id="rId32"/>
    <p:sldId id="594" r:id="rId33"/>
    <p:sldId id="595" r:id="rId34"/>
    <p:sldId id="574" r:id="rId35"/>
    <p:sldId id="575" r:id="rId36"/>
    <p:sldId id="576" r:id="rId37"/>
    <p:sldId id="31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270CB-A091-499B-A46E-9A0A8B43D5C4}" v="9" dt="2023-03-22T16:44:27.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chemeClr val="accent3"/>
        </a:solidFill>
      </dgm:spPr>
      <dgm:t>
        <a:bodyPr/>
        <a:lstStyle/>
        <a:p>
          <a:r>
            <a:rPr lang="en-US" dirty="0"/>
            <a:t>AND: combines concepts and limits your results </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chemeClr val="accent3"/>
        </a:solidFill>
      </dgm:spPr>
      <dgm:t>
        <a:bodyPr/>
        <a:lstStyle/>
        <a:p>
          <a:r>
            <a:rPr lang="en-CA" sz="2400" dirty="0"/>
            <a:t>politics AND development</a:t>
          </a:r>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chemeClr val="accent2"/>
        </a:solidFill>
      </dgm:spPr>
      <dgm:t>
        <a:bodyPr/>
        <a:lstStyle/>
        <a:p>
          <a:r>
            <a:rPr lang="en-US" dirty="0"/>
            <a:t>state OR government</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chemeClr val="accent2"/>
        </a:solidFill>
      </dgm:spPr>
      <dgm:t>
        <a:bodyPr/>
        <a:lstStyle/>
        <a:p>
          <a:r>
            <a:rPr lang="en-CA" dirty="0"/>
            <a:t>OR: allow you to insert synonyms or alternative terms and increases your results</a:t>
          </a:r>
          <a:endParaRPr lang="en-US" dirty="0"/>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rgbClr val="002060"/>
        </a:solidFill>
      </dgm:spPr>
      <dgm:t>
        <a:bodyPr/>
        <a:lstStyle/>
        <a:p>
          <a:r>
            <a:rPr lang="en-CA" dirty="0"/>
            <a:t>“quotation marks”: </a:t>
          </a:r>
          <a:r>
            <a:rPr lang="en-US" dirty="0"/>
            <a:t>If you put two or more words in quotation marks, that exact phrase will be searched and limits your results.</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rgbClr val="002060"/>
        </a:solidFill>
      </dgm:spPr>
      <dgm:t>
        <a:bodyPr/>
        <a:lstStyle/>
        <a:p>
          <a:r>
            <a:rPr lang="en-CA" sz="2400" dirty="0"/>
            <a:t>“foreign aid”</a:t>
          </a:r>
        </a:p>
        <a:p>
          <a:r>
            <a:rPr lang="en-CA" sz="2400" dirty="0"/>
            <a:t>“international cooperation”</a:t>
          </a:r>
        </a:p>
        <a:p>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rgbClr val="7030A0"/>
        </a:solidFill>
      </dgm:spPr>
      <dgm:t>
        <a:bodyPr/>
        <a:lstStyle/>
        <a:p>
          <a:r>
            <a:rPr lang="en-US" dirty="0" err="1"/>
            <a:t>econom</a:t>
          </a:r>
          <a:r>
            <a:rPr lang="en-US" dirty="0"/>
            <a:t>*</a:t>
          </a:r>
        </a:p>
        <a:p>
          <a:r>
            <a:rPr lang="en-US" dirty="0"/>
            <a:t>Finds: economy, economies, economic, economics, economically</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rgbClr val="7030A0"/>
        </a:solidFill>
      </dgm:spPr>
      <dgm:t>
        <a:bodyPr/>
        <a:lstStyle/>
        <a:p>
          <a:r>
            <a:rPr lang="en-US" dirty="0"/>
            <a:t>* - when you add an </a:t>
          </a:r>
          <a:r>
            <a:rPr lang="en-CA" b="0" i="0" dirty="0"/>
            <a:t>asterisk </a:t>
          </a:r>
          <a:r>
            <a:rPr lang="en-US" dirty="0"/>
            <a:t>on the end of a word, your results will contain all the words with those endings or suffix </a:t>
          </a:r>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AND: combines concepts and limits your results </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OR: allow you to insert synonyms or alternative terms and increases your results</a:t>
          </a:r>
          <a:endParaRPr lang="en-US" sz="2800" kern="1200" dirty="0"/>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politics AND development</a:t>
          </a: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state OR government</a:t>
          </a:r>
        </a:p>
      </dsp:txBody>
      <dsp:txXfrm>
        <a:off x="5427651" y="2442135"/>
        <a:ext cx="3488471" cy="2093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“quotation marks”: </a:t>
          </a:r>
          <a:r>
            <a:rPr lang="en-US" sz="2400" kern="1200" dirty="0"/>
            <a:t>If you put two or more words in quotation marks, that exact phrase will be searched and limits your results.</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 - when you add an </a:t>
          </a:r>
          <a:r>
            <a:rPr lang="en-CA" sz="2400" b="0" i="0" kern="1200" dirty="0"/>
            <a:t>asterisk </a:t>
          </a:r>
          <a:r>
            <a:rPr lang="en-US" sz="2400" kern="1200" dirty="0"/>
            <a:t>on the end of a word, your results will contain all the words with those endings or suffix </a:t>
          </a:r>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“foreign aid”</a:t>
          </a:r>
        </a:p>
        <a:p>
          <a:pPr marL="0" lvl="0" indent="0" algn="ctr" defTabSz="1066800">
            <a:lnSpc>
              <a:spcPct val="90000"/>
            </a:lnSpc>
            <a:spcBef>
              <a:spcPct val="0"/>
            </a:spcBef>
            <a:spcAft>
              <a:spcPct val="35000"/>
            </a:spcAft>
            <a:buNone/>
          </a:pPr>
          <a:r>
            <a:rPr lang="en-CA" sz="2400" kern="1200" dirty="0"/>
            <a:t>“international cooperation”</a:t>
          </a:r>
        </a:p>
        <a:p>
          <a:pPr marL="0" lvl="0" indent="0" algn="ctr" defTabSz="1066800">
            <a:lnSpc>
              <a:spcPct val="90000"/>
            </a:lnSpc>
            <a:spcBef>
              <a:spcPct val="0"/>
            </a:spcBef>
            <a:spcAft>
              <a:spcPct val="35000"/>
            </a:spcAft>
            <a:buNone/>
          </a:pP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econom</a:t>
          </a:r>
          <a:r>
            <a:rPr lang="en-US" sz="2400" kern="1200" dirty="0"/>
            <a:t>*</a:t>
          </a:r>
        </a:p>
        <a:p>
          <a:pPr marL="0" lvl="0" indent="0" algn="ctr" defTabSz="1066800">
            <a:lnSpc>
              <a:spcPct val="90000"/>
            </a:lnSpc>
            <a:spcBef>
              <a:spcPct val="0"/>
            </a:spcBef>
            <a:spcAft>
              <a:spcPct val="35000"/>
            </a:spcAft>
            <a:buNone/>
          </a:pPr>
          <a:r>
            <a:rPr lang="en-US" sz="2400" kern="1200" dirty="0"/>
            <a:t>Finds: economy, economies, economic, economics, economically</a:t>
          </a:r>
        </a:p>
      </dsp:txBody>
      <dsp:txXfrm>
        <a:off x="5427651" y="2442135"/>
        <a:ext cx="3488471" cy="2093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3/22/2023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26181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3/22/2023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7335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3/22/2023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30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3/22/2023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2749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3/22/2023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00622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3/22/2023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4651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3/22/2023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607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3/22/2023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7511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3/22/2023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3555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3/22/2023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80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3/22/2023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557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3/22/2023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8224148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1" r:id="rId6"/>
    <p:sldLayoutId id="2147483777" r:id="rId7"/>
    <p:sldLayoutId id="2147483778" r:id="rId8"/>
    <p:sldLayoutId id="2147483779" r:id="rId9"/>
    <p:sldLayoutId id="2147483780" r:id="rId10"/>
    <p:sldLayoutId id="2147483782"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POLI%20205https:/concordiauniversity.on.worldcat.org/search?queryString=globalization%20AND%20%22developing%20countries%22%20AND%20(%22global%20trade%22%20OR%20%22international%20finance%22)%20AND%20development%20&amp;databaseLis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b.sfu.ca/help/research-assistance/format-type/grey-literature#what-is-grey-literature" TargetMode="External"/><Relationship Id="rId2" Type="http://schemas.openxmlformats.org/officeDocument/2006/relationships/hyperlink" Target="http://www.oecd.org/about/membersandpartners/" TargetMode="External"/><Relationship Id="rId1" Type="http://schemas.openxmlformats.org/officeDocument/2006/relationships/slideLayout" Target="../slideLayouts/slideLayout2.xml"/><Relationship Id="rId4" Type="http://schemas.openxmlformats.org/officeDocument/2006/relationships/hyperlink" Target="https://www-oecd-ilibrary-org.lib-ezproxy.concordia.ca/development/the-development-dimension_1990137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ncordiauniversity.on.worldcat.org/oclc/1140152959"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library.concordia.ca/help/questions/" TargetMode="External"/><Relationship Id="rId1" Type="http://schemas.openxmlformats.org/officeDocument/2006/relationships/slideLayout" Target="../slideLayouts/slideLayout2.xml"/><Relationship Id="rId4" Type="http://schemas.openxmlformats.org/officeDocument/2006/relationships/hyperlink" Target="mailto:Michelle.Lake@Concordia.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750F7-6CA3-4A6D-96F3-064B4263DC8E}"/>
              </a:ext>
            </a:extLst>
          </p:cNvPr>
          <p:cNvSpPr>
            <a:spLocks noGrp="1"/>
          </p:cNvSpPr>
          <p:nvPr>
            <p:ph type="ctrTitle"/>
          </p:nvPr>
        </p:nvSpPr>
        <p:spPr>
          <a:xfrm>
            <a:off x="5315736" y="640081"/>
            <a:ext cx="5916145" cy="3812102"/>
          </a:xfrm>
        </p:spPr>
        <p:txBody>
          <a:bodyPr anchor="b">
            <a:normAutofit/>
          </a:bodyPr>
          <a:lstStyle/>
          <a:p>
            <a:pPr algn="l"/>
            <a:r>
              <a:rPr lang="en-US" sz="4800">
                <a:solidFill>
                  <a:schemeClr val="bg1"/>
                </a:solidFill>
              </a:rPr>
              <a:t>POLI 305 International Political Economy </a:t>
            </a:r>
            <a:br>
              <a:rPr lang="en-US" sz="4800">
                <a:solidFill>
                  <a:schemeClr val="bg1"/>
                </a:solidFill>
              </a:rPr>
            </a:br>
            <a:r>
              <a:rPr lang="en-US" sz="4800">
                <a:solidFill>
                  <a:schemeClr val="bg1"/>
                </a:solidFill>
              </a:rPr>
              <a:t>Library Workshop</a:t>
            </a:r>
            <a:endParaRPr lang="en-CA" sz="4800">
              <a:solidFill>
                <a:schemeClr val="bg1"/>
              </a:solidFill>
            </a:endParaRPr>
          </a:p>
        </p:txBody>
      </p:sp>
      <p:sp>
        <p:nvSpPr>
          <p:cNvPr id="3" name="Subtitle 2">
            <a:extLst>
              <a:ext uri="{FF2B5EF4-FFF2-40B4-BE49-F238E27FC236}">
                <a16:creationId xmlns:a16="http://schemas.microsoft.com/office/drawing/2014/main" id="{256E24F8-697E-4BA2-8A9A-8D5E201AC66F}"/>
              </a:ext>
            </a:extLst>
          </p:cNvPr>
          <p:cNvSpPr>
            <a:spLocks noGrp="1"/>
          </p:cNvSpPr>
          <p:nvPr>
            <p:ph type="subTitle" idx="1"/>
          </p:nvPr>
        </p:nvSpPr>
        <p:spPr>
          <a:xfrm>
            <a:off x="5315735" y="4646030"/>
            <a:ext cx="5916145" cy="1344868"/>
          </a:xfrm>
        </p:spPr>
        <p:txBody>
          <a:bodyPr anchor="t">
            <a:normAutofit/>
          </a:bodyPr>
          <a:lstStyle/>
          <a:p>
            <a:pPr algn="l">
              <a:lnSpc>
                <a:spcPct val="91000"/>
              </a:lnSpc>
            </a:pPr>
            <a:r>
              <a:rPr lang="en-US" sz="1400"/>
              <a:t>Michelle Lake </a:t>
            </a:r>
          </a:p>
          <a:p>
            <a:pPr algn="l">
              <a:lnSpc>
                <a:spcPct val="91000"/>
              </a:lnSpc>
            </a:pPr>
            <a:r>
              <a:rPr lang="en-US" sz="1400"/>
              <a:t>Political Science, SCPA, First Peoples Studies and Government Publications Librarian </a:t>
            </a:r>
          </a:p>
          <a:p>
            <a:pPr algn="l">
              <a:lnSpc>
                <a:spcPct val="91000"/>
              </a:lnSpc>
            </a:pPr>
            <a:r>
              <a:rPr lang="en-US" sz="1400"/>
              <a:t>Michelle.Lake@Concordia.ca</a:t>
            </a:r>
            <a:endParaRPr lang="en-CA" sz="1400"/>
          </a:p>
        </p:txBody>
      </p:sp>
      <p:pic>
        <p:nvPicPr>
          <p:cNvPr id="4" name="Picture 3">
            <a:extLst>
              <a:ext uri="{FF2B5EF4-FFF2-40B4-BE49-F238E27FC236}">
                <a16:creationId xmlns:a16="http://schemas.microsoft.com/office/drawing/2014/main" id="{6691D8AB-72DD-0933-791D-299F8FE1BC0D}"/>
              </a:ext>
            </a:extLst>
          </p:cNvPr>
          <p:cNvPicPr>
            <a:picLocks noChangeAspect="1"/>
          </p:cNvPicPr>
          <p:nvPr/>
        </p:nvPicPr>
        <p:blipFill rotWithShape="1">
          <a:blip r:embed="rId2"/>
          <a:srcRect l="25050" r="25374" b="-1"/>
          <a:stretch/>
        </p:blipFill>
        <p:spPr>
          <a:xfrm>
            <a:off x="20" y="10"/>
            <a:ext cx="4657325" cy="6857990"/>
          </a:xfrm>
          <a:prstGeom prst="rect">
            <a:avLst/>
          </a:prstGeom>
        </p:spPr>
      </p:pic>
    </p:spTree>
    <p:extLst>
      <p:ext uri="{BB962C8B-B14F-4D97-AF65-F5344CB8AC3E}">
        <p14:creationId xmlns:p14="http://schemas.microsoft.com/office/powerpoint/2010/main" val="3573453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3933064155"/>
              </p:ext>
            </p:extLst>
          </p:nvPr>
        </p:nvGraphicFramePr>
        <p:xfrm>
          <a:off x="917448" y="170008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41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311968218"/>
              </p:ext>
            </p:extLst>
          </p:nvPr>
        </p:nvGraphicFramePr>
        <p:xfrm>
          <a:off x="841248" y="1987932"/>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7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991" y="290264"/>
            <a:ext cx="10175631" cy="990600"/>
          </a:xfrm>
        </p:spPr>
        <p:txBody>
          <a:bodyPr rtlCol="0">
            <a:normAutofit fontScale="90000"/>
          </a:bodyPr>
          <a:lstStyle/>
          <a:p>
            <a:pPr>
              <a:defRPr/>
            </a:pPr>
            <a:r>
              <a:rPr lang="en-US" dirty="0"/>
              <a:t>Avoid Searching with Linking words</a:t>
            </a:r>
            <a:endParaRPr lang="en-CA" dirty="0"/>
          </a:p>
        </p:txBody>
      </p:sp>
      <p:sp>
        <p:nvSpPr>
          <p:cNvPr id="4" name="TextBox 3"/>
          <p:cNvSpPr txBox="1"/>
          <p:nvPr/>
        </p:nvSpPr>
        <p:spPr>
          <a:xfrm>
            <a:off x="7559357" y="1903750"/>
            <a:ext cx="3347075" cy="2246769"/>
          </a:xfrm>
          <a:prstGeom prst="rect">
            <a:avLst/>
          </a:prstGeom>
          <a:solidFill>
            <a:srgbClr val="FFC00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5415936" y="4420994"/>
            <a:ext cx="4033838" cy="2146742"/>
          </a:xfrm>
          <a:prstGeom prst="rect">
            <a:avLst/>
          </a:prstGeom>
          <a:solidFill>
            <a:srgbClr val="0070C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400" dirty="0"/>
              <a:t>You don’t want your search to be limited to those books and articles that only contain the word “effect” or “consequence”</a:t>
            </a:r>
            <a:endParaRPr lang="en-CA" sz="2400" dirty="0"/>
          </a:p>
          <a:p>
            <a:pPr>
              <a:defRPr/>
            </a:pPr>
            <a:endParaRPr lang="en-CA" sz="1350" dirty="0"/>
          </a:p>
        </p:txBody>
      </p:sp>
      <p:sp>
        <p:nvSpPr>
          <p:cNvPr id="3" name="Rectangle 2">
            <a:extLst>
              <a:ext uri="{FF2B5EF4-FFF2-40B4-BE49-F238E27FC236}">
                <a16:creationId xmlns:a16="http://schemas.microsoft.com/office/drawing/2014/main" id="{11F4E49C-11E9-46DE-92B1-4126B2758BD5}"/>
              </a:ext>
            </a:extLst>
          </p:cNvPr>
          <p:cNvSpPr/>
          <p:nvPr/>
        </p:nvSpPr>
        <p:spPr>
          <a:xfrm>
            <a:off x="1261608" y="2437006"/>
            <a:ext cx="4154328" cy="4401205"/>
          </a:xfrm>
          <a:prstGeom prst="rect">
            <a:avLst/>
          </a:prstGeom>
        </p:spPr>
        <p:txBody>
          <a:bodyPr wrap="square">
            <a:spAutoFit/>
          </a:bodyPr>
          <a:lstStyle/>
          <a:p>
            <a:pPr marL="285750" indent="-285750">
              <a:buFont typeface="Arial" panose="020B0604020202020204" pitchFamily="34" charset="0"/>
              <a:buChar char="•"/>
            </a:pPr>
            <a:r>
              <a:rPr lang="en-US" altLang="en-US" sz="2800" dirty="0"/>
              <a:t>Influence </a:t>
            </a:r>
          </a:p>
          <a:p>
            <a:pPr marL="285750" indent="-285750">
              <a:buFont typeface="Arial" panose="020B0604020202020204" pitchFamily="34" charset="0"/>
              <a:buChar char="•"/>
            </a:pPr>
            <a:r>
              <a:rPr lang="en-US" altLang="en-US" sz="2800" dirty="0"/>
              <a:t>Effects</a:t>
            </a:r>
          </a:p>
          <a:p>
            <a:pPr marL="285750" indent="-285750">
              <a:buFont typeface="Arial" panose="020B0604020202020204" pitchFamily="34" charset="0"/>
              <a:buChar char="•"/>
            </a:pPr>
            <a:r>
              <a:rPr lang="en-US" altLang="en-US" sz="2800" dirty="0"/>
              <a:t>Impact</a:t>
            </a:r>
          </a:p>
          <a:p>
            <a:pPr marL="285750" indent="-285750">
              <a:buFont typeface="Arial" panose="020B0604020202020204" pitchFamily="34" charset="0"/>
              <a:buChar char="•"/>
            </a:pPr>
            <a:r>
              <a:rPr lang="en-US" altLang="en-US" sz="2800" dirty="0"/>
              <a:t>consequences</a:t>
            </a:r>
          </a:p>
          <a:p>
            <a:pPr marL="285750" indent="-285750">
              <a:buFont typeface="Arial" panose="020B0604020202020204" pitchFamily="34" charset="0"/>
              <a:buChar char="•"/>
            </a:pPr>
            <a:r>
              <a:rPr lang="en-US" altLang="en-US" sz="2800" dirty="0"/>
              <a:t>Results</a:t>
            </a:r>
          </a:p>
          <a:p>
            <a:pPr marL="285750" indent="-285750">
              <a:buFont typeface="Arial" panose="020B0604020202020204" pitchFamily="34" charset="0"/>
              <a:buChar char="•"/>
            </a:pPr>
            <a:r>
              <a:rPr lang="en-US" altLang="en-US" sz="2800" dirty="0"/>
              <a:t>Importance </a:t>
            </a:r>
          </a:p>
          <a:p>
            <a:pPr marL="285750" indent="-285750">
              <a:buFont typeface="Arial" panose="020B0604020202020204" pitchFamily="34" charset="0"/>
              <a:buChar char="•"/>
            </a:pPr>
            <a:r>
              <a:rPr lang="en-US" altLang="en-US" sz="2800" dirty="0"/>
              <a:t>Significance</a:t>
            </a:r>
          </a:p>
          <a:p>
            <a:pPr marL="285750" indent="-285750">
              <a:buFont typeface="Arial" panose="020B0604020202020204" pitchFamily="34" charset="0"/>
              <a:buChar char="•"/>
            </a:pPr>
            <a:r>
              <a:rPr lang="en-US" altLang="en-US" sz="2800" dirty="0"/>
              <a:t>Response</a:t>
            </a:r>
          </a:p>
          <a:p>
            <a:pPr marL="285750" indent="-285750">
              <a:buFont typeface="Arial" panose="020B0604020202020204" pitchFamily="34" charset="0"/>
              <a:buChar char="•"/>
            </a:pPr>
            <a:r>
              <a:rPr lang="en-US" altLang="en-US" sz="2800" dirty="0"/>
              <a:t>Emphasis</a:t>
            </a:r>
          </a:p>
          <a:p>
            <a:pPr marL="285750" indent="-285750">
              <a:buFont typeface="Arial" panose="020B0604020202020204" pitchFamily="34" charset="0"/>
              <a:buChar char="•"/>
            </a:pPr>
            <a:r>
              <a:rPr lang="en-US" altLang="en-US" sz="2800" dirty="0"/>
              <a:t>Causes </a:t>
            </a:r>
            <a:endParaRPr lang="en-CA" altLang="en-US" sz="2800" dirty="0"/>
          </a:p>
        </p:txBody>
      </p:sp>
    </p:spTree>
    <p:extLst>
      <p:ext uri="{BB962C8B-B14F-4D97-AF65-F5344CB8AC3E}">
        <p14:creationId xmlns:p14="http://schemas.microsoft.com/office/powerpoint/2010/main" val="230549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9A91-EA4C-4E9C-8DA0-EAC7EE05A85A}"/>
              </a:ext>
            </a:extLst>
          </p:cNvPr>
          <p:cNvSpPr>
            <a:spLocks noGrp="1"/>
          </p:cNvSpPr>
          <p:nvPr>
            <p:ph type="title"/>
          </p:nvPr>
        </p:nvSpPr>
        <p:spPr/>
        <p:txBody>
          <a:bodyPr/>
          <a:lstStyle/>
          <a:p>
            <a:r>
              <a:rPr lang="en-US" dirty="0"/>
              <a:t>Scholarly sources</a:t>
            </a:r>
            <a:endParaRPr lang="en-CA" dirty="0"/>
          </a:p>
        </p:txBody>
      </p:sp>
      <p:sp>
        <p:nvSpPr>
          <p:cNvPr id="3" name="Content Placeholder 2">
            <a:extLst>
              <a:ext uri="{FF2B5EF4-FFF2-40B4-BE49-F238E27FC236}">
                <a16:creationId xmlns:a16="http://schemas.microsoft.com/office/drawing/2014/main" id="{ACB09964-94C0-4243-B236-9D703D40D225}"/>
              </a:ext>
            </a:extLst>
          </p:cNvPr>
          <p:cNvSpPr>
            <a:spLocks noGrp="1"/>
          </p:cNvSpPr>
          <p:nvPr>
            <p:ph idx="1"/>
          </p:nvPr>
        </p:nvSpPr>
        <p:spPr/>
        <p:txBody>
          <a:bodyPr>
            <a:normAutofit lnSpcReduction="10000"/>
          </a:bodyPr>
          <a:lstStyle/>
          <a:p>
            <a:r>
              <a:rPr lang="en-US" dirty="0"/>
              <a:t>8 sources of which 5 must be scholarly sources from outside the reading list…</a:t>
            </a:r>
          </a:p>
          <a:p>
            <a:endParaRPr lang="en-US" dirty="0"/>
          </a:p>
          <a:p>
            <a:r>
              <a:rPr lang="en-US" dirty="0"/>
              <a:t>Scholarly sources include:</a:t>
            </a:r>
          </a:p>
          <a:p>
            <a:pPr marL="457200" indent="-457200">
              <a:buFont typeface="Arial" panose="020B0604020202020204" pitchFamily="34" charset="0"/>
              <a:buChar char="•"/>
            </a:pPr>
            <a:r>
              <a:rPr lang="en-US" dirty="0"/>
              <a:t>Scholarly books</a:t>
            </a:r>
          </a:p>
          <a:p>
            <a:pPr marL="457200" indent="-457200">
              <a:buFont typeface="Arial" panose="020B0604020202020204" pitchFamily="34" charset="0"/>
              <a:buChar char="•"/>
            </a:pPr>
            <a:r>
              <a:rPr lang="en-US" dirty="0"/>
              <a:t>Scholarly book chapters</a:t>
            </a:r>
          </a:p>
          <a:p>
            <a:pPr marL="457200" indent="-457200">
              <a:buFont typeface="Arial" panose="020B0604020202020204" pitchFamily="34" charset="0"/>
              <a:buChar char="•"/>
            </a:pPr>
            <a:r>
              <a:rPr lang="en-US" dirty="0"/>
              <a:t>Scholarly, peer reviewed articles</a:t>
            </a:r>
            <a:endParaRPr lang="en-CA" dirty="0"/>
          </a:p>
        </p:txBody>
      </p:sp>
    </p:spTree>
    <p:extLst>
      <p:ext uri="{BB962C8B-B14F-4D97-AF65-F5344CB8AC3E}">
        <p14:creationId xmlns:p14="http://schemas.microsoft.com/office/powerpoint/2010/main" val="350353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C712-EA2E-44EE-9746-241D4C9260AA}"/>
              </a:ext>
            </a:extLst>
          </p:cNvPr>
          <p:cNvSpPr>
            <a:spLocks noGrp="1"/>
          </p:cNvSpPr>
          <p:nvPr>
            <p:ph type="title"/>
          </p:nvPr>
        </p:nvSpPr>
        <p:spPr/>
        <p:txBody>
          <a:bodyPr/>
          <a:lstStyle/>
          <a:p>
            <a:r>
              <a:rPr lang="en-US" dirty="0"/>
              <a:t>Scholarly Books</a:t>
            </a:r>
            <a:endParaRPr lang="en-CA" dirty="0"/>
          </a:p>
        </p:txBody>
      </p:sp>
      <p:pic>
        <p:nvPicPr>
          <p:cNvPr id="4" name="Content Placeholder 3">
            <a:hlinkClick r:id="rId2"/>
            <a:extLst>
              <a:ext uri="{FF2B5EF4-FFF2-40B4-BE49-F238E27FC236}">
                <a16:creationId xmlns:a16="http://schemas.microsoft.com/office/drawing/2014/main" id="{F0E90954-264D-4FA7-9D27-DD75779C3C9C}"/>
              </a:ext>
            </a:extLst>
          </p:cNvPr>
          <p:cNvPicPr>
            <a:picLocks noGrp="1" noChangeAspect="1"/>
          </p:cNvPicPr>
          <p:nvPr>
            <p:ph idx="1"/>
          </p:nvPr>
        </p:nvPicPr>
        <p:blipFill>
          <a:blip r:embed="rId3"/>
          <a:stretch>
            <a:fillRect/>
          </a:stretch>
        </p:blipFill>
        <p:spPr>
          <a:xfrm>
            <a:off x="960438" y="2786808"/>
            <a:ext cx="10267950" cy="3195733"/>
          </a:xfrm>
          <a:prstGeom prst="rect">
            <a:avLst/>
          </a:prstGeom>
        </p:spPr>
      </p:pic>
    </p:spTree>
    <p:extLst>
      <p:ext uri="{BB962C8B-B14F-4D97-AF65-F5344CB8AC3E}">
        <p14:creationId xmlns:p14="http://schemas.microsoft.com/office/powerpoint/2010/main" val="42849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5BD168-0C1B-47B3-85BC-49EDE49E303B}"/>
              </a:ext>
            </a:extLst>
          </p:cNvPr>
          <p:cNvPicPr>
            <a:picLocks noChangeAspect="1"/>
          </p:cNvPicPr>
          <p:nvPr/>
        </p:nvPicPr>
        <p:blipFill>
          <a:blip r:embed="rId2"/>
          <a:stretch>
            <a:fillRect/>
          </a:stretch>
        </p:blipFill>
        <p:spPr>
          <a:xfrm>
            <a:off x="900752" y="142550"/>
            <a:ext cx="10358651" cy="6552756"/>
          </a:xfrm>
          <a:prstGeom prst="rect">
            <a:avLst/>
          </a:prstGeom>
        </p:spPr>
      </p:pic>
      <p:sp>
        <p:nvSpPr>
          <p:cNvPr id="5" name="Callout: Left Arrow 4">
            <a:extLst>
              <a:ext uri="{FF2B5EF4-FFF2-40B4-BE49-F238E27FC236}">
                <a16:creationId xmlns:a16="http://schemas.microsoft.com/office/drawing/2014/main" id="{E3FD7663-2EF2-409B-B81A-BA8BDD154804}"/>
              </a:ext>
            </a:extLst>
          </p:cNvPr>
          <p:cNvSpPr/>
          <p:nvPr/>
        </p:nvSpPr>
        <p:spPr>
          <a:xfrm>
            <a:off x="7383439" y="5924208"/>
            <a:ext cx="3875964" cy="77109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subject headings to narrow your search</a:t>
            </a:r>
            <a:endParaRPr lang="en-CA" dirty="0"/>
          </a:p>
        </p:txBody>
      </p:sp>
    </p:spTree>
    <p:extLst>
      <p:ext uri="{BB962C8B-B14F-4D97-AF65-F5344CB8AC3E}">
        <p14:creationId xmlns:p14="http://schemas.microsoft.com/office/powerpoint/2010/main" val="3432329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019D88-8959-4DBF-A248-4B7C7AB6D9DB}"/>
              </a:ext>
            </a:extLst>
          </p:cNvPr>
          <p:cNvPicPr>
            <a:picLocks noChangeAspect="1"/>
          </p:cNvPicPr>
          <p:nvPr/>
        </p:nvPicPr>
        <p:blipFill>
          <a:blip r:embed="rId2"/>
          <a:stretch>
            <a:fillRect/>
          </a:stretch>
        </p:blipFill>
        <p:spPr>
          <a:xfrm>
            <a:off x="1309687" y="742950"/>
            <a:ext cx="9572625" cy="5372100"/>
          </a:xfrm>
          <a:prstGeom prst="rect">
            <a:avLst/>
          </a:prstGeom>
        </p:spPr>
      </p:pic>
      <p:sp>
        <p:nvSpPr>
          <p:cNvPr id="3" name="Rectangle 2">
            <a:extLst>
              <a:ext uri="{FF2B5EF4-FFF2-40B4-BE49-F238E27FC236}">
                <a16:creationId xmlns:a16="http://schemas.microsoft.com/office/drawing/2014/main" id="{D36F286C-D418-4035-9448-4E92DB810CE0}"/>
              </a:ext>
            </a:extLst>
          </p:cNvPr>
          <p:cNvSpPr/>
          <p:nvPr/>
        </p:nvSpPr>
        <p:spPr>
          <a:xfrm>
            <a:off x="9771797" y="3029803"/>
            <a:ext cx="2129051" cy="2961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table of contents to locate chapters that will be of use. </a:t>
            </a:r>
          </a:p>
          <a:p>
            <a:pPr algn="ctr"/>
            <a:endParaRPr lang="en-US" dirty="0"/>
          </a:p>
          <a:p>
            <a:pPr algn="ctr"/>
            <a:r>
              <a:rPr lang="en-US" dirty="0"/>
              <a:t>This book has country case studies</a:t>
            </a:r>
            <a:endParaRPr lang="en-CA" dirty="0"/>
          </a:p>
        </p:txBody>
      </p:sp>
    </p:spTree>
    <p:extLst>
      <p:ext uri="{BB962C8B-B14F-4D97-AF65-F5344CB8AC3E}">
        <p14:creationId xmlns:p14="http://schemas.microsoft.com/office/powerpoint/2010/main" val="213536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7E425A-C1B9-4AEB-B020-AA0CBA295248}"/>
              </a:ext>
            </a:extLst>
          </p:cNvPr>
          <p:cNvPicPr>
            <a:picLocks noChangeAspect="1"/>
          </p:cNvPicPr>
          <p:nvPr/>
        </p:nvPicPr>
        <p:blipFill>
          <a:blip r:embed="rId2"/>
          <a:stretch>
            <a:fillRect/>
          </a:stretch>
        </p:blipFill>
        <p:spPr>
          <a:xfrm>
            <a:off x="345175" y="307075"/>
            <a:ext cx="9372600" cy="5943600"/>
          </a:xfrm>
          <a:prstGeom prst="rect">
            <a:avLst/>
          </a:prstGeom>
        </p:spPr>
      </p:pic>
      <p:sp>
        <p:nvSpPr>
          <p:cNvPr id="3" name="Rectangle 2">
            <a:extLst>
              <a:ext uri="{FF2B5EF4-FFF2-40B4-BE49-F238E27FC236}">
                <a16:creationId xmlns:a16="http://schemas.microsoft.com/office/drawing/2014/main" id="{534AFF3B-FB10-4F12-829F-7C916B8FFA9E}"/>
              </a:ext>
            </a:extLst>
          </p:cNvPr>
          <p:cNvSpPr/>
          <p:nvPr/>
        </p:nvSpPr>
        <p:spPr>
          <a:xfrm>
            <a:off x="9594376" y="2784143"/>
            <a:ext cx="2252449" cy="313898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Look at contributor lists in books to find academic affiliations of authors </a:t>
            </a:r>
            <a:endParaRPr lang="en-CA" sz="2000" dirty="0"/>
          </a:p>
        </p:txBody>
      </p:sp>
    </p:spTree>
    <p:extLst>
      <p:ext uri="{BB962C8B-B14F-4D97-AF65-F5344CB8AC3E}">
        <p14:creationId xmlns:p14="http://schemas.microsoft.com/office/powerpoint/2010/main" val="233567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BB5CFB-CEC5-48F0-B705-4D992834D367}"/>
              </a:ext>
            </a:extLst>
          </p:cNvPr>
          <p:cNvPicPr>
            <a:picLocks noChangeAspect="1"/>
          </p:cNvPicPr>
          <p:nvPr/>
        </p:nvPicPr>
        <p:blipFill>
          <a:blip r:embed="rId2"/>
          <a:stretch>
            <a:fillRect/>
          </a:stretch>
        </p:blipFill>
        <p:spPr>
          <a:xfrm>
            <a:off x="285310" y="587280"/>
            <a:ext cx="11219753" cy="5349356"/>
          </a:xfrm>
          <a:prstGeom prst="rect">
            <a:avLst/>
          </a:prstGeom>
        </p:spPr>
      </p:pic>
      <p:sp>
        <p:nvSpPr>
          <p:cNvPr id="3" name="Callout: Left Arrow 2">
            <a:extLst>
              <a:ext uri="{FF2B5EF4-FFF2-40B4-BE49-F238E27FC236}">
                <a16:creationId xmlns:a16="http://schemas.microsoft.com/office/drawing/2014/main" id="{CAAEBC6A-9528-4B56-9960-1A551F8786AC}"/>
              </a:ext>
            </a:extLst>
          </p:cNvPr>
          <p:cNvSpPr/>
          <p:nvPr/>
        </p:nvSpPr>
        <p:spPr>
          <a:xfrm>
            <a:off x="8367329" y="1874132"/>
            <a:ext cx="2129182"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OECD publication</a:t>
            </a:r>
            <a:endParaRPr lang="en-CA" dirty="0"/>
          </a:p>
        </p:txBody>
      </p:sp>
    </p:spTree>
    <p:extLst>
      <p:ext uri="{BB962C8B-B14F-4D97-AF65-F5344CB8AC3E}">
        <p14:creationId xmlns:p14="http://schemas.microsoft.com/office/powerpoint/2010/main" val="403779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317FB-7209-46B9-9DCB-36FC2B6BC0F9}"/>
              </a:ext>
            </a:extLst>
          </p:cNvPr>
          <p:cNvSpPr>
            <a:spLocks noGrp="1"/>
          </p:cNvSpPr>
          <p:nvPr>
            <p:ph type="title"/>
          </p:nvPr>
        </p:nvSpPr>
        <p:spPr>
          <a:xfrm>
            <a:off x="960120" y="643467"/>
            <a:ext cx="3212593" cy="5571066"/>
          </a:xfrm>
        </p:spPr>
        <p:txBody>
          <a:bodyPr>
            <a:normAutofit/>
          </a:bodyPr>
          <a:lstStyle/>
          <a:p>
            <a:r>
              <a:rPr lang="en-US" sz="3600"/>
              <a:t>OECD publications (available through Sofia and OECD </a:t>
            </a:r>
            <a:r>
              <a:rPr lang="en-US" sz="3600" err="1"/>
              <a:t>iLibrary</a:t>
            </a:r>
            <a:r>
              <a:rPr lang="en-US" sz="3600"/>
              <a:t>)</a:t>
            </a:r>
            <a:endParaRPr lang="en-CA" sz="3600"/>
          </a:p>
        </p:txBody>
      </p:sp>
      <p:sp>
        <p:nvSpPr>
          <p:cNvPr id="3" name="Content Placeholder 2">
            <a:extLst>
              <a:ext uri="{FF2B5EF4-FFF2-40B4-BE49-F238E27FC236}">
                <a16:creationId xmlns:a16="http://schemas.microsoft.com/office/drawing/2014/main" id="{321ED77B-2B98-45B5-AF54-A793507D33EE}"/>
              </a:ext>
            </a:extLst>
          </p:cNvPr>
          <p:cNvSpPr>
            <a:spLocks noGrp="1"/>
          </p:cNvSpPr>
          <p:nvPr>
            <p:ph idx="1"/>
          </p:nvPr>
        </p:nvSpPr>
        <p:spPr>
          <a:xfrm>
            <a:off x="5008727" y="643467"/>
            <a:ext cx="6919415" cy="5571066"/>
          </a:xfrm>
        </p:spPr>
        <p:txBody>
          <a:bodyPr anchor="ctr">
            <a:normAutofit lnSpcReduction="10000"/>
          </a:bodyPr>
          <a:lstStyle/>
          <a:p>
            <a:pPr marL="0" indent="0">
              <a:lnSpc>
                <a:spcPct val="91000"/>
              </a:lnSpc>
              <a:buNone/>
            </a:pPr>
            <a:r>
              <a:rPr lang="en-US" sz="2400" b="1" dirty="0"/>
              <a:t>What is the OECD?</a:t>
            </a:r>
          </a:p>
          <a:p>
            <a:pPr>
              <a:lnSpc>
                <a:spcPct val="91000"/>
              </a:lnSpc>
            </a:pPr>
            <a:r>
              <a:rPr lang="en-CA" sz="2400" dirty="0"/>
              <a:t>Organisation for Economic Co-operation and Development is an intergovernmental organisation with governments of </a:t>
            </a:r>
            <a:r>
              <a:rPr lang="en-CA" sz="2400" b="1" dirty="0">
                <a:hlinkClick r:id="rId2"/>
              </a:rPr>
              <a:t>38 democracies </a:t>
            </a:r>
            <a:r>
              <a:rPr lang="en-CA" sz="2400" dirty="0"/>
              <a:t> with market-based economies collaborate to develop policy standards to promote sustainable economic growth. A reliable source of evidence-based policy analysis and economic data. </a:t>
            </a:r>
          </a:p>
          <a:p>
            <a:pPr lvl="1">
              <a:lnSpc>
                <a:spcPct val="91000"/>
              </a:lnSpc>
            </a:pPr>
            <a:r>
              <a:rPr lang="en-CA" sz="2400" dirty="0"/>
              <a:t>OCED reports and publications are a type of </a:t>
            </a:r>
            <a:r>
              <a:rPr lang="en-CA" sz="2400" dirty="0">
                <a:hlinkClick r:id="rId3"/>
              </a:rPr>
              <a:t>grey literature</a:t>
            </a:r>
            <a:r>
              <a:rPr lang="en-CA" sz="2400" dirty="0"/>
              <a:t>; this information is reliable, but not scholarly or peer reviewed.</a:t>
            </a:r>
          </a:p>
          <a:p>
            <a:pPr lvl="1">
              <a:lnSpc>
                <a:spcPct val="91000"/>
              </a:lnSpc>
            </a:pPr>
            <a:r>
              <a:rPr lang="en-CA" sz="2400" dirty="0"/>
              <a:t>Series </a:t>
            </a:r>
            <a:r>
              <a:rPr lang="en-CA" sz="2400" dirty="0">
                <a:hlinkClick r:id="rId4"/>
              </a:rPr>
              <a:t>The Development Dimension </a:t>
            </a:r>
            <a:endParaRPr lang="en-CA" sz="2400" dirty="0"/>
          </a:p>
          <a:p>
            <a:pPr lvl="1">
              <a:lnSpc>
                <a:spcPct val="91000"/>
              </a:lnSpc>
            </a:pPr>
            <a:r>
              <a:rPr lang="en-CA" sz="2400" dirty="0"/>
              <a:t>Books and policy papers on the theme of </a:t>
            </a:r>
            <a:r>
              <a:rPr lang="en-CA" sz="2400" dirty="0">
                <a:hlinkClick r:id="rId4"/>
              </a:rPr>
              <a:t>Development</a:t>
            </a:r>
            <a:endParaRPr lang="en-CA" sz="2400" dirty="0"/>
          </a:p>
        </p:txBody>
      </p:sp>
    </p:spTree>
    <p:extLst>
      <p:ext uri="{BB962C8B-B14F-4D97-AF65-F5344CB8AC3E}">
        <p14:creationId xmlns:p14="http://schemas.microsoft.com/office/powerpoint/2010/main" val="417641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a:xfrm>
            <a:off x="1653363" y="365760"/>
            <a:ext cx="9367203" cy="1188720"/>
          </a:xfrm>
        </p:spPr>
        <p:txBody>
          <a:bodyPr>
            <a:normAutofit/>
          </a:bodyPr>
          <a:lstStyle/>
          <a:p>
            <a:r>
              <a:rPr lang="en-US" dirty="0"/>
              <a:t>Who am I?</a:t>
            </a:r>
            <a:endParaRPr lang="en-CA" dirty="0"/>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1259468" y="2556100"/>
            <a:ext cx="9367204" cy="4041648"/>
          </a:xfrm>
        </p:spPr>
        <p:txBody>
          <a:bodyPr anchor="t">
            <a:normAutofit fontScale="85000" lnSpcReduction="20000"/>
          </a:bodyPr>
          <a:lstStyle/>
          <a:p>
            <a:pPr marL="0" indent="0">
              <a:buNone/>
            </a:pPr>
            <a:r>
              <a:rPr lang="en-US" altLang="en-US" sz="2200" dirty="0"/>
              <a:t>Michelle Lake, librarian for Political Science, the School of Community and Public Affairs, First Peoples Studies, and Government Publications</a:t>
            </a:r>
          </a:p>
          <a:p>
            <a:pPr marL="0" indent="0">
              <a:buNone/>
            </a:pPr>
            <a:endParaRPr lang="en-US" altLang="en-US" sz="2200" dirty="0">
              <a:hlinkClick r:id="" action="ppaction://noaction"/>
            </a:endParaRPr>
          </a:p>
          <a:p>
            <a:pPr marL="0" indent="0">
              <a:buNone/>
            </a:pPr>
            <a:r>
              <a:rPr lang="en-US" altLang="en-US" sz="2200" dirty="0">
                <a:hlinkClick r:id="" action="ppaction://noaction"/>
              </a:rPr>
              <a:t>Michelle.Lake@Concordia.ca</a:t>
            </a:r>
            <a:r>
              <a:rPr lang="en-US" altLang="en-US" sz="2200" dirty="0"/>
              <a:t> / Make an appointment or ask a question</a:t>
            </a:r>
          </a:p>
          <a:p>
            <a:pPr marL="0" indent="0">
              <a:buNone/>
            </a:pPr>
            <a:endParaRPr lang="en-US" altLang="en-US" sz="2200" dirty="0"/>
          </a:p>
          <a:p>
            <a:pPr marL="0" indent="0">
              <a:buNone/>
            </a:pPr>
            <a:r>
              <a:rPr lang="en-US" altLang="en-US" sz="2200" dirty="0"/>
              <a:t>What do I do?</a:t>
            </a:r>
          </a:p>
          <a:p>
            <a:pPr lvl="1"/>
            <a:r>
              <a:rPr lang="en-US" altLang="en-US" sz="2200" dirty="0"/>
              <a:t>Provide research support</a:t>
            </a:r>
          </a:p>
          <a:p>
            <a:pPr lvl="1"/>
            <a:r>
              <a:rPr lang="en-US" altLang="en-US" sz="2200" dirty="0"/>
              <a:t>Help students with library databases  </a:t>
            </a:r>
          </a:p>
          <a:p>
            <a:pPr lvl="1"/>
            <a:r>
              <a:rPr lang="en-US" altLang="en-US" sz="2200" dirty="0"/>
              <a:t>Help students find and access materials they need</a:t>
            </a:r>
          </a:p>
          <a:p>
            <a:pPr lvl="1"/>
            <a:r>
              <a:rPr lang="en-US" altLang="en-US" sz="2200" dirty="0"/>
              <a:t>Help with citation issues</a:t>
            </a:r>
          </a:p>
          <a:p>
            <a:pPr lvl="1"/>
            <a:r>
              <a:rPr lang="en-US" altLang="en-US" sz="2200" dirty="0"/>
              <a:t>Choose the books we buy for the above subject areas</a:t>
            </a:r>
            <a:endParaRPr lang="en-CA" altLang="en-US" sz="2200" dirty="0"/>
          </a:p>
          <a:p>
            <a:endParaRPr lang="en-CA" sz="2000"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BA421-B4C3-4DAA-8398-B57B8F379607}"/>
              </a:ext>
            </a:extLst>
          </p:cNvPr>
          <p:cNvPicPr>
            <a:picLocks noChangeAspect="1"/>
          </p:cNvPicPr>
          <p:nvPr/>
        </p:nvPicPr>
        <p:blipFill>
          <a:blip r:embed="rId2"/>
          <a:stretch>
            <a:fillRect/>
          </a:stretch>
        </p:blipFill>
        <p:spPr>
          <a:xfrm>
            <a:off x="409433" y="154603"/>
            <a:ext cx="11109277" cy="5848809"/>
          </a:xfrm>
          <a:prstGeom prst="rect">
            <a:avLst/>
          </a:prstGeom>
        </p:spPr>
      </p:pic>
      <p:sp>
        <p:nvSpPr>
          <p:cNvPr id="5" name="Callout: Up Arrow 4">
            <a:extLst>
              <a:ext uri="{FF2B5EF4-FFF2-40B4-BE49-F238E27FC236}">
                <a16:creationId xmlns:a16="http://schemas.microsoft.com/office/drawing/2014/main" id="{151D8B8A-999C-4879-B4D7-4BA745C1F09C}"/>
              </a:ext>
            </a:extLst>
          </p:cNvPr>
          <p:cNvSpPr/>
          <p:nvPr/>
        </p:nvSpPr>
        <p:spPr>
          <a:xfrm>
            <a:off x="5459105" y="2306472"/>
            <a:ext cx="2702256" cy="169232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a book is published by a university press, it is a scholarly book</a:t>
            </a:r>
            <a:endParaRPr lang="en-CA" dirty="0"/>
          </a:p>
        </p:txBody>
      </p:sp>
    </p:spTree>
    <p:extLst>
      <p:ext uri="{BB962C8B-B14F-4D97-AF65-F5344CB8AC3E}">
        <p14:creationId xmlns:p14="http://schemas.microsoft.com/office/powerpoint/2010/main" val="4035697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291445-DE8A-4D12-96C0-56A3EE2513DB}"/>
              </a:ext>
            </a:extLst>
          </p:cNvPr>
          <p:cNvPicPr>
            <a:picLocks noChangeAspect="1"/>
          </p:cNvPicPr>
          <p:nvPr/>
        </p:nvPicPr>
        <p:blipFill>
          <a:blip r:embed="rId2"/>
          <a:stretch>
            <a:fillRect/>
          </a:stretch>
        </p:blipFill>
        <p:spPr>
          <a:xfrm>
            <a:off x="805218" y="188960"/>
            <a:ext cx="10581564" cy="2260140"/>
          </a:xfrm>
          <a:prstGeom prst="rect">
            <a:avLst/>
          </a:prstGeom>
        </p:spPr>
      </p:pic>
      <p:sp>
        <p:nvSpPr>
          <p:cNvPr id="3" name="Arrow: Up 2">
            <a:extLst>
              <a:ext uri="{FF2B5EF4-FFF2-40B4-BE49-F238E27FC236}">
                <a16:creationId xmlns:a16="http://schemas.microsoft.com/office/drawing/2014/main" id="{6AAD34BB-E5E8-4A0C-8921-FC46430EB888}"/>
              </a:ext>
            </a:extLst>
          </p:cNvPr>
          <p:cNvSpPr/>
          <p:nvPr/>
        </p:nvSpPr>
        <p:spPr>
          <a:xfrm>
            <a:off x="2606721" y="436728"/>
            <a:ext cx="518615" cy="10781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8528EBE1-C906-4081-A59E-2DD2675131FF}"/>
              </a:ext>
            </a:extLst>
          </p:cNvPr>
          <p:cNvPicPr>
            <a:picLocks noChangeAspect="1"/>
          </p:cNvPicPr>
          <p:nvPr/>
        </p:nvPicPr>
        <p:blipFill>
          <a:blip r:embed="rId3"/>
          <a:stretch>
            <a:fillRect/>
          </a:stretch>
        </p:blipFill>
        <p:spPr>
          <a:xfrm>
            <a:off x="3662007" y="975814"/>
            <a:ext cx="7724775" cy="539115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7E1593E7-7C00-43B7-9191-E9239C2745C4}"/>
              </a:ext>
            </a:extLst>
          </p:cNvPr>
          <p:cNvPicPr>
            <a:picLocks noChangeAspect="1"/>
          </p:cNvPicPr>
          <p:nvPr/>
        </p:nvPicPr>
        <p:blipFill>
          <a:blip r:embed="rId4"/>
          <a:stretch>
            <a:fillRect/>
          </a:stretch>
        </p:blipFill>
        <p:spPr>
          <a:xfrm>
            <a:off x="960976" y="1194889"/>
            <a:ext cx="6915150" cy="5172075"/>
          </a:xfrm>
          <a:prstGeom prst="rect">
            <a:avLst/>
          </a:prstGeom>
        </p:spPr>
      </p:pic>
    </p:spTree>
    <p:extLst>
      <p:ext uri="{BB962C8B-B14F-4D97-AF65-F5344CB8AC3E}">
        <p14:creationId xmlns:p14="http://schemas.microsoft.com/office/powerpoint/2010/main" val="217119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2FF17-908F-68DC-E0B8-36CBBCC30EEF}"/>
              </a:ext>
            </a:extLst>
          </p:cNvPr>
          <p:cNvPicPr>
            <a:picLocks noChangeAspect="1"/>
          </p:cNvPicPr>
          <p:nvPr/>
        </p:nvPicPr>
        <p:blipFill>
          <a:blip r:embed="rId2"/>
          <a:stretch>
            <a:fillRect/>
          </a:stretch>
        </p:blipFill>
        <p:spPr>
          <a:xfrm>
            <a:off x="410547" y="172489"/>
            <a:ext cx="10969084" cy="3055903"/>
          </a:xfrm>
          <a:prstGeom prst="rect">
            <a:avLst/>
          </a:prstGeom>
        </p:spPr>
      </p:pic>
      <p:pic>
        <p:nvPicPr>
          <p:cNvPr id="5" name="Picture 4">
            <a:extLst>
              <a:ext uri="{FF2B5EF4-FFF2-40B4-BE49-F238E27FC236}">
                <a16:creationId xmlns:a16="http://schemas.microsoft.com/office/drawing/2014/main" id="{CC2AF703-268B-B2F9-1C12-D39D3D3D93EC}"/>
              </a:ext>
            </a:extLst>
          </p:cNvPr>
          <p:cNvPicPr>
            <a:picLocks noChangeAspect="1"/>
          </p:cNvPicPr>
          <p:nvPr/>
        </p:nvPicPr>
        <p:blipFill>
          <a:blip r:embed="rId3"/>
          <a:stretch>
            <a:fillRect/>
          </a:stretch>
        </p:blipFill>
        <p:spPr>
          <a:xfrm>
            <a:off x="1210647" y="3629609"/>
            <a:ext cx="2362200" cy="28575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E1CB1DD-16A0-F761-DD0A-F412DA73C800}"/>
              </a:ext>
            </a:extLst>
          </p:cNvPr>
          <p:cNvPicPr>
            <a:picLocks noChangeAspect="1"/>
          </p:cNvPicPr>
          <p:nvPr/>
        </p:nvPicPr>
        <p:blipFill>
          <a:blip r:embed="rId4"/>
          <a:stretch>
            <a:fillRect/>
          </a:stretch>
        </p:blipFill>
        <p:spPr>
          <a:xfrm>
            <a:off x="4415420" y="3543495"/>
            <a:ext cx="2390775" cy="296227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79FDE8AF-DE7B-852B-E44C-7010FE148F19}"/>
              </a:ext>
            </a:extLst>
          </p:cNvPr>
          <p:cNvPicPr>
            <a:picLocks noChangeAspect="1"/>
          </p:cNvPicPr>
          <p:nvPr/>
        </p:nvPicPr>
        <p:blipFill>
          <a:blip r:embed="rId5"/>
          <a:stretch>
            <a:fillRect/>
          </a:stretch>
        </p:blipFill>
        <p:spPr>
          <a:xfrm>
            <a:off x="7648768" y="2609074"/>
            <a:ext cx="4294318" cy="3896696"/>
          </a:xfrm>
          <a:prstGeom prst="rect">
            <a:avLst/>
          </a:prstGeom>
        </p:spPr>
      </p:pic>
      <p:sp>
        <p:nvSpPr>
          <p:cNvPr id="10" name="Arrow: Right 9">
            <a:extLst>
              <a:ext uri="{FF2B5EF4-FFF2-40B4-BE49-F238E27FC236}">
                <a16:creationId xmlns:a16="http://schemas.microsoft.com/office/drawing/2014/main" id="{30CF1BB9-A2E3-6651-EAE6-2AE3791DA2F8}"/>
              </a:ext>
            </a:extLst>
          </p:cNvPr>
          <p:cNvSpPr/>
          <p:nvPr/>
        </p:nvSpPr>
        <p:spPr>
          <a:xfrm>
            <a:off x="5346441" y="6176865"/>
            <a:ext cx="2164702" cy="310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47082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E4C35-47FE-290E-A80C-56B266F5E29D}"/>
              </a:ext>
            </a:extLst>
          </p:cNvPr>
          <p:cNvPicPr>
            <a:picLocks noChangeAspect="1"/>
          </p:cNvPicPr>
          <p:nvPr/>
        </p:nvPicPr>
        <p:blipFill>
          <a:blip r:embed="rId2"/>
          <a:stretch>
            <a:fillRect/>
          </a:stretch>
        </p:blipFill>
        <p:spPr>
          <a:xfrm>
            <a:off x="0" y="276036"/>
            <a:ext cx="12192000" cy="6305928"/>
          </a:xfrm>
          <a:prstGeom prst="rect">
            <a:avLst/>
          </a:prstGeom>
        </p:spPr>
      </p:pic>
      <p:sp>
        <p:nvSpPr>
          <p:cNvPr id="4" name="Callout: Left Arrow 3">
            <a:extLst>
              <a:ext uri="{FF2B5EF4-FFF2-40B4-BE49-F238E27FC236}">
                <a16:creationId xmlns:a16="http://schemas.microsoft.com/office/drawing/2014/main" id="{154C7585-F9F2-340A-9C72-CB4670DAFA67}"/>
              </a:ext>
            </a:extLst>
          </p:cNvPr>
          <p:cNvSpPr/>
          <p:nvPr/>
        </p:nvSpPr>
        <p:spPr>
          <a:xfrm>
            <a:off x="4382648" y="973123"/>
            <a:ext cx="1950098" cy="106642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Length: scholarly articles will be 15+ pages long</a:t>
            </a:r>
            <a:endParaRPr lang="en-CA" sz="1400" dirty="0"/>
          </a:p>
        </p:txBody>
      </p:sp>
      <p:sp>
        <p:nvSpPr>
          <p:cNvPr id="5" name="Callout: Left Arrow 4">
            <a:extLst>
              <a:ext uri="{FF2B5EF4-FFF2-40B4-BE49-F238E27FC236}">
                <a16:creationId xmlns:a16="http://schemas.microsoft.com/office/drawing/2014/main" id="{4E83FF4C-CBF7-EA8A-717A-0D2D85CD5E19}"/>
              </a:ext>
            </a:extLst>
          </p:cNvPr>
          <p:cNvSpPr/>
          <p:nvPr/>
        </p:nvSpPr>
        <p:spPr>
          <a:xfrm>
            <a:off x="4077050" y="5268286"/>
            <a:ext cx="3028425" cy="822121"/>
          </a:xfrm>
          <a:prstGeom prst="lef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Find the author’s academic affiliations </a:t>
            </a:r>
            <a:endParaRPr lang="en-CA" dirty="0"/>
          </a:p>
        </p:txBody>
      </p:sp>
    </p:spTree>
    <p:extLst>
      <p:ext uri="{BB962C8B-B14F-4D97-AF65-F5344CB8AC3E}">
        <p14:creationId xmlns:p14="http://schemas.microsoft.com/office/powerpoint/2010/main" val="1858662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543546-10BB-C2C2-2F14-199BC92E0E67}"/>
              </a:ext>
            </a:extLst>
          </p:cNvPr>
          <p:cNvPicPr>
            <a:picLocks noChangeAspect="1"/>
          </p:cNvPicPr>
          <p:nvPr/>
        </p:nvPicPr>
        <p:blipFill>
          <a:blip r:embed="rId2"/>
          <a:stretch>
            <a:fillRect/>
          </a:stretch>
        </p:blipFill>
        <p:spPr>
          <a:xfrm>
            <a:off x="537617" y="0"/>
            <a:ext cx="4268096" cy="6858000"/>
          </a:xfrm>
          <a:prstGeom prst="rect">
            <a:avLst/>
          </a:prstGeom>
        </p:spPr>
      </p:pic>
      <p:sp>
        <p:nvSpPr>
          <p:cNvPr id="4" name="TextBox 3">
            <a:extLst>
              <a:ext uri="{FF2B5EF4-FFF2-40B4-BE49-F238E27FC236}">
                <a16:creationId xmlns:a16="http://schemas.microsoft.com/office/drawing/2014/main" id="{34357872-ECEC-8CEE-6B51-04B8EEEDAC38}"/>
              </a:ext>
            </a:extLst>
          </p:cNvPr>
          <p:cNvSpPr txBox="1"/>
          <p:nvPr/>
        </p:nvSpPr>
        <p:spPr>
          <a:xfrm>
            <a:off x="5844331" y="643812"/>
            <a:ext cx="5315339" cy="5561522"/>
          </a:xfrm>
          <a:prstGeom prst="rect">
            <a:avLst/>
          </a:prstGeom>
          <a:noFill/>
        </p:spPr>
        <p:txBody>
          <a:bodyPr wrap="square" rtlCol="0">
            <a:spAutoFit/>
          </a:bodyPr>
          <a:lstStyle/>
          <a:p>
            <a:pPr marL="285750" indent="-285750">
              <a:buFont typeface="Arial" panose="020B0604020202020204" pitchFamily="34" charset="0"/>
              <a:buChar char="•"/>
            </a:pPr>
            <a:r>
              <a:rPr lang="en-US" dirty="0"/>
              <a:t>The article should citations throughout (in-text, footnotes, endnotes)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Scholarly articles will have extensive reference lists/bibliographies </a:t>
            </a:r>
          </a:p>
          <a:p>
            <a:pPr marL="285750" indent="-285750">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sz="1800" dirty="0"/>
              <a:t>These are great places to find more sources</a:t>
            </a:r>
          </a:p>
          <a:p>
            <a:pPr indent="-228600">
              <a:lnSpc>
                <a:spcPct val="90000"/>
              </a:lnSpc>
              <a:spcAft>
                <a:spcPts val="600"/>
              </a:spcAft>
              <a:buFont typeface="Arial" panose="020B0604020202020204" pitchFamily="34" charset="0"/>
              <a:buChar char="•"/>
            </a:pPr>
            <a:endParaRPr lang="en-US" sz="1800" dirty="0"/>
          </a:p>
          <a:p>
            <a:pPr indent="-228600">
              <a:lnSpc>
                <a:spcPct val="90000"/>
              </a:lnSpc>
              <a:spcAft>
                <a:spcPts val="600"/>
              </a:spcAft>
              <a:buFont typeface="Arial" panose="020B0604020202020204" pitchFamily="34" charset="0"/>
              <a:buChar char="•"/>
            </a:pPr>
            <a:r>
              <a:rPr lang="en-US" sz="1800" dirty="0"/>
              <a:t>The researcher or research team are experts in the subject area and have already done a lot of research</a:t>
            </a:r>
          </a:p>
          <a:p>
            <a:pPr indent="-228600">
              <a:lnSpc>
                <a:spcPct val="90000"/>
              </a:lnSpc>
              <a:spcAft>
                <a:spcPts val="600"/>
              </a:spcAft>
              <a:buFont typeface="Arial" panose="020B0604020202020204" pitchFamily="34" charset="0"/>
              <a:buChar char="•"/>
            </a:pPr>
            <a:endParaRPr lang="en-US" sz="1800" dirty="0"/>
          </a:p>
          <a:p>
            <a:pPr indent="-228600">
              <a:lnSpc>
                <a:spcPct val="90000"/>
              </a:lnSpc>
              <a:spcAft>
                <a:spcPts val="600"/>
              </a:spcAft>
              <a:buFont typeface="Arial" panose="020B0604020202020204" pitchFamily="34" charset="0"/>
              <a:buChar char="•"/>
            </a:pPr>
            <a:r>
              <a:rPr lang="en-US" sz="1800" dirty="0"/>
              <a:t>Use this expertise by looking up the books and articles they cite in Sofia and using them in your own research</a:t>
            </a:r>
          </a:p>
          <a:p>
            <a:pPr indent="-228600">
              <a:lnSpc>
                <a:spcPct val="90000"/>
              </a:lnSpc>
              <a:spcAft>
                <a:spcPts val="600"/>
              </a:spcAft>
              <a:buFont typeface="Arial" panose="020B0604020202020204" pitchFamily="34" charset="0"/>
              <a:buChar char="•"/>
            </a:pPr>
            <a:endParaRPr lang="en-US" sz="1800" dirty="0"/>
          </a:p>
          <a:p>
            <a:pPr indent="-228600">
              <a:lnSpc>
                <a:spcPct val="90000"/>
              </a:lnSpc>
              <a:spcAft>
                <a:spcPts val="600"/>
              </a:spcAft>
              <a:buFont typeface="Arial" panose="020B0604020202020204" pitchFamily="34" charset="0"/>
              <a:buChar char="•"/>
            </a:pPr>
            <a:r>
              <a:rPr lang="en-US" sz="1800" dirty="0"/>
              <a:t>This is a commonly used method in academic research</a:t>
            </a:r>
          </a:p>
          <a:p>
            <a:endParaRPr lang="en-CA" dirty="0"/>
          </a:p>
        </p:txBody>
      </p:sp>
    </p:spTree>
    <p:extLst>
      <p:ext uri="{BB962C8B-B14F-4D97-AF65-F5344CB8AC3E}">
        <p14:creationId xmlns:p14="http://schemas.microsoft.com/office/powerpoint/2010/main" val="3397205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9FE89-DAE6-43CD-B818-F8BCC34D24E3}"/>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2561858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2697" y="335960"/>
            <a:ext cx="5882130" cy="6169343"/>
          </a:xfrm>
          <a:prstGeom prst="rect">
            <a:avLst/>
          </a:prstGeom>
        </p:spPr>
      </p:pic>
      <p:pic>
        <p:nvPicPr>
          <p:cNvPr id="5" name="Picture 4"/>
          <p:cNvPicPr>
            <a:picLocks noChangeAspect="1"/>
          </p:cNvPicPr>
          <p:nvPr/>
        </p:nvPicPr>
        <p:blipFill>
          <a:blip r:embed="rId3"/>
          <a:stretch>
            <a:fillRect/>
          </a:stretch>
        </p:blipFill>
        <p:spPr>
          <a:xfrm>
            <a:off x="4647519" y="564969"/>
            <a:ext cx="4333875" cy="5257800"/>
          </a:xfrm>
          <a:prstGeom prst="rect">
            <a:avLst/>
          </a:prstGeom>
        </p:spPr>
      </p:pic>
      <p:pic>
        <p:nvPicPr>
          <p:cNvPr id="6" name="Picture 5"/>
          <p:cNvPicPr>
            <a:picLocks noChangeAspect="1"/>
          </p:cNvPicPr>
          <p:nvPr/>
        </p:nvPicPr>
        <p:blipFill>
          <a:blip r:embed="rId4"/>
          <a:stretch>
            <a:fillRect/>
          </a:stretch>
        </p:blipFill>
        <p:spPr>
          <a:xfrm>
            <a:off x="3657099" y="2501675"/>
            <a:ext cx="4183031" cy="4174262"/>
          </a:xfrm>
          <a:prstGeom prst="rect">
            <a:avLst/>
          </a:prstGeom>
        </p:spPr>
      </p:pic>
      <p:pic>
        <p:nvPicPr>
          <p:cNvPr id="7" name="Picture 6"/>
          <p:cNvPicPr>
            <a:picLocks noChangeAspect="1"/>
          </p:cNvPicPr>
          <p:nvPr/>
        </p:nvPicPr>
        <p:blipFill>
          <a:blip r:embed="rId5"/>
          <a:stretch>
            <a:fillRect/>
          </a:stretch>
        </p:blipFill>
        <p:spPr>
          <a:xfrm>
            <a:off x="7952498" y="1862953"/>
            <a:ext cx="4182454" cy="4642350"/>
          </a:xfrm>
          <a:prstGeom prst="rect">
            <a:avLst/>
          </a:prstGeom>
        </p:spPr>
      </p:pic>
      <p:sp>
        <p:nvSpPr>
          <p:cNvPr id="8" name="Rounded Rectangle 7"/>
          <p:cNvSpPr/>
          <p:nvPr/>
        </p:nvSpPr>
        <p:spPr>
          <a:xfrm>
            <a:off x="627017" y="2991394"/>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4647519" y="909365"/>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ounded Rectangle 9"/>
          <p:cNvSpPr/>
          <p:nvPr/>
        </p:nvSpPr>
        <p:spPr>
          <a:xfrm>
            <a:off x="7952498" y="1981200"/>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nvSpPr>
        <p:spPr>
          <a:xfrm>
            <a:off x="3983756" y="5816647"/>
            <a:ext cx="3700411" cy="70539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Arrow 11"/>
          <p:cNvSpPr/>
          <p:nvPr/>
        </p:nvSpPr>
        <p:spPr>
          <a:xfrm>
            <a:off x="3105705" y="3775396"/>
            <a:ext cx="878052" cy="70539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9093762" y="72189"/>
            <a:ext cx="3041190" cy="173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Look for sections, use of specialized language, charts, tables, and graphs</a:t>
            </a:r>
            <a:endParaRPr lang="en-CA" sz="2400" dirty="0"/>
          </a:p>
        </p:txBody>
      </p:sp>
      <p:sp>
        <p:nvSpPr>
          <p:cNvPr id="2" name="Rectangle: Rounded Corners 1">
            <a:extLst>
              <a:ext uri="{FF2B5EF4-FFF2-40B4-BE49-F238E27FC236}">
                <a16:creationId xmlns:a16="http://schemas.microsoft.com/office/drawing/2014/main" id="{20A010B6-EF73-42F2-9278-1668C33C7FE8}"/>
              </a:ext>
            </a:extLst>
          </p:cNvPr>
          <p:cNvSpPr/>
          <p:nvPr/>
        </p:nvSpPr>
        <p:spPr>
          <a:xfrm>
            <a:off x="2309635" y="5646396"/>
            <a:ext cx="1604211" cy="85890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Specialized language</a:t>
            </a:r>
            <a:endParaRPr lang="en-CA" dirty="0"/>
          </a:p>
        </p:txBody>
      </p:sp>
    </p:spTree>
    <p:extLst>
      <p:ext uri="{BB962C8B-B14F-4D97-AF65-F5344CB8AC3E}">
        <p14:creationId xmlns:p14="http://schemas.microsoft.com/office/powerpoint/2010/main" val="178811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8C2E23-C9E7-4172-9044-43A6621550DA}"/>
              </a:ext>
            </a:extLst>
          </p:cNvPr>
          <p:cNvPicPr>
            <a:picLocks noChangeAspect="1"/>
          </p:cNvPicPr>
          <p:nvPr/>
        </p:nvPicPr>
        <p:blipFill>
          <a:blip r:embed="rId2"/>
          <a:stretch>
            <a:fillRect/>
          </a:stretch>
        </p:blipFill>
        <p:spPr>
          <a:xfrm>
            <a:off x="0" y="519062"/>
            <a:ext cx="12192000" cy="5819875"/>
          </a:xfrm>
          <a:prstGeom prst="rect">
            <a:avLst/>
          </a:prstGeom>
        </p:spPr>
      </p:pic>
      <p:sp>
        <p:nvSpPr>
          <p:cNvPr id="2" name="Rectangle: Rounded Corners 1">
            <a:extLst>
              <a:ext uri="{FF2B5EF4-FFF2-40B4-BE49-F238E27FC236}">
                <a16:creationId xmlns:a16="http://schemas.microsoft.com/office/drawing/2014/main" id="{32A70C2B-FA91-44E0-B6C1-C45CA25E7849}"/>
              </a:ext>
            </a:extLst>
          </p:cNvPr>
          <p:cNvSpPr/>
          <p:nvPr/>
        </p:nvSpPr>
        <p:spPr>
          <a:xfrm>
            <a:off x="7239000" y="1819275"/>
            <a:ext cx="3667125" cy="169545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to access articles. </a:t>
            </a:r>
          </a:p>
          <a:p>
            <a:pPr algn="ctr"/>
            <a:r>
              <a:rPr lang="en-US" dirty="0"/>
              <a:t>Look for PDF or HTML full text options, if neither is available, use the Find it @ Concordia to access the article.</a:t>
            </a:r>
            <a:endParaRPr lang="en-CA" dirty="0"/>
          </a:p>
        </p:txBody>
      </p:sp>
      <p:sp>
        <p:nvSpPr>
          <p:cNvPr id="9" name="Rectangle: Rounded Corners 8">
            <a:extLst>
              <a:ext uri="{FF2B5EF4-FFF2-40B4-BE49-F238E27FC236}">
                <a16:creationId xmlns:a16="http://schemas.microsoft.com/office/drawing/2014/main" id="{60CF45F5-057C-4831-9A07-E4BE1CB0D2B7}"/>
              </a:ext>
            </a:extLst>
          </p:cNvPr>
          <p:cNvSpPr/>
          <p:nvPr/>
        </p:nvSpPr>
        <p:spPr>
          <a:xfrm>
            <a:off x="88232" y="930442"/>
            <a:ext cx="1427747" cy="111492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F5A1D17D-92B0-41EC-859D-126C6BBF28DE}"/>
              </a:ext>
            </a:extLst>
          </p:cNvPr>
          <p:cNvPicPr>
            <a:picLocks noChangeAspect="1"/>
          </p:cNvPicPr>
          <p:nvPr/>
        </p:nvPicPr>
        <p:blipFill>
          <a:blip r:embed="rId3"/>
          <a:stretch>
            <a:fillRect/>
          </a:stretch>
        </p:blipFill>
        <p:spPr>
          <a:xfrm>
            <a:off x="695598" y="-1"/>
            <a:ext cx="10945184" cy="6858000"/>
          </a:xfrm>
          <a:prstGeom prst="rect">
            <a:avLst/>
          </a:prstGeom>
        </p:spPr>
      </p:pic>
      <p:sp>
        <p:nvSpPr>
          <p:cNvPr id="11" name="Rectangle: Rounded Corners 10">
            <a:extLst>
              <a:ext uri="{FF2B5EF4-FFF2-40B4-BE49-F238E27FC236}">
                <a16:creationId xmlns:a16="http://schemas.microsoft.com/office/drawing/2014/main" id="{654DEA78-90EF-41E9-8A92-92E90485ED86}"/>
              </a:ext>
            </a:extLst>
          </p:cNvPr>
          <p:cNvSpPr/>
          <p:nvPr/>
        </p:nvSpPr>
        <p:spPr>
          <a:xfrm>
            <a:off x="4443663" y="176463"/>
            <a:ext cx="4130842" cy="4892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Find it @ Concordia</a:t>
            </a:r>
            <a:endParaRPr lang="en-CA" sz="2800" dirty="0"/>
          </a:p>
        </p:txBody>
      </p:sp>
      <p:sp>
        <p:nvSpPr>
          <p:cNvPr id="12" name="Arrow: Left 11">
            <a:extLst>
              <a:ext uri="{FF2B5EF4-FFF2-40B4-BE49-F238E27FC236}">
                <a16:creationId xmlns:a16="http://schemas.microsoft.com/office/drawing/2014/main" id="{49434E52-2AB8-4B3F-8074-925171E9EDA6}"/>
              </a:ext>
            </a:extLst>
          </p:cNvPr>
          <p:cNvSpPr/>
          <p:nvPr/>
        </p:nvSpPr>
        <p:spPr>
          <a:xfrm>
            <a:off x="2743200" y="4002506"/>
            <a:ext cx="1082842" cy="32886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pic>
        <p:nvPicPr>
          <p:cNvPr id="13" name="Picture 12">
            <a:extLst>
              <a:ext uri="{FF2B5EF4-FFF2-40B4-BE49-F238E27FC236}">
                <a16:creationId xmlns:a16="http://schemas.microsoft.com/office/drawing/2014/main" id="{E3C12066-EC34-4E6F-8BE2-CDD15D19BEAE}"/>
              </a:ext>
            </a:extLst>
          </p:cNvPr>
          <p:cNvPicPr>
            <a:picLocks noChangeAspect="1"/>
          </p:cNvPicPr>
          <p:nvPr/>
        </p:nvPicPr>
        <p:blipFill>
          <a:blip r:embed="rId4"/>
          <a:stretch>
            <a:fillRect/>
          </a:stretch>
        </p:blipFill>
        <p:spPr>
          <a:xfrm>
            <a:off x="1817015" y="0"/>
            <a:ext cx="8557970" cy="6858000"/>
          </a:xfrm>
          <a:prstGeom prst="rect">
            <a:avLst/>
          </a:prstGeom>
        </p:spPr>
      </p:pic>
    </p:spTree>
    <p:extLst>
      <p:ext uri="{BB962C8B-B14F-4D97-AF65-F5344CB8AC3E}">
        <p14:creationId xmlns:p14="http://schemas.microsoft.com/office/powerpoint/2010/main" val="28698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51FD02-A495-47DB-8BAE-484790AFA8B9}"/>
              </a:ext>
            </a:extLst>
          </p:cNvPr>
          <p:cNvPicPr>
            <a:picLocks noChangeAspect="1"/>
          </p:cNvPicPr>
          <p:nvPr/>
        </p:nvPicPr>
        <p:blipFill>
          <a:blip r:embed="rId2"/>
          <a:stretch>
            <a:fillRect/>
          </a:stretch>
        </p:blipFill>
        <p:spPr>
          <a:xfrm>
            <a:off x="1787857" y="275774"/>
            <a:ext cx="8311487" cy="1849305"/>
          </a:xfrm>
          <a:prstGeom prst="rect">
            <a:avLst/>
          </a:prstGeom>
        </p:spPr>
      </p:pic>
      <p:sp>
        <p:nvSpPr>
          <p:cNvPr id="3" name="Content Placeholder 2">
            <a:extLst>
              <a:ext uri="{FF2B5EF4-FFF2-40B4-BE49-F238E27FC236}">
                <a16:creationId xmlns:a16="http://schemas.microsoft.com/office/drawing/2014/main" id="{F2935B96-589F-42F0-9B17-413CABB8BFB3}"/>
              </a:ext>
            </a:extLst>
          </p:cNvPr>
          <p:cNvSpPr>
            <a:spLocks noGrp="1"/>
          </p:cNvSpPr>
          <p:nvPr>
            <p:ph idx="1"/>
          </p:nvPr>
        </p:nvSpPr>
        <p:spPr>
          <a:xfrm>
            <a:off x="1787857" y="2787809"/>
            <a:ext cx="8485225" cy="2828102"/>
          </a:xfrm>
        </p:spPr>
        <p:txBody>
          <a:bodyPr anchor="ctr">
            <a:normAutofit/>
          </a:bodyPr>
          <a:lstStyle/>
          <a:p>
            <a:pPr marL="0" indent="0">
              <a:buNone/>
            </a:pPr>
            <a:r>
              <a:rPr lang="en-US" sz="3200" dirty="0"/>
              <a:t>Using Google Scholar in 2 ways:</a:t>
            </a:r>
          </a:p>
          <a:p>
            <a:endParaRPr lang="en-US" sz="3200" dirty="0"/>
          </a:p>
          <a:p>
            <a:pPr lvl="1"/>
            <a:r>
              <a:rPr lang="en-US" dirty="0"/>
              <a:t>Setting up Google Scholar to be effective as a Concordia user</a:t>
            </a:r>
          </a:p>
          <a:p>
            <a:pPr marL="457200" lvl="1" indent="0">
              <a:buNone/>
            </a:pPr>
            <a:endParaRPr lang="en-US" dirty="0"/>
          </a:p>
          <a:p>
            <a:pPr lvl="1"/>
            <a:r>
              <a:rPr lang="en-US" dirty="0"/>
              <a:t>Using Google Scholar for Reverse Citation Searching </a:t>
            </a:r>
            <a:endParaRPr lang="en-CA" dirty="0"/>
          </a:p>
        </p:txBody>
      </p:sp>
    </p:spTree>
    <p:extLst>
      <p:ext uri="{BB962C8B-B14F-4D97-AF65-F5344CB8AC3E}">
        <p14:creationId xmlns:p14="http://schemas.microsoft.com/office/powerpoint/2010/main" val="4058812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4F3FAB-F74E-4071-BC0D-2EEABD5A454B}"/>
              </a:ext>
            </a:extLst>
          </p:cNvPr>
          <p:cNvPicPr>
            <a:picLocks noChangeAspect="1"/>
          </p:cNvPicPr>
          <p:nvPr/>
        </p:nvPicPr>
        <p:blipFill>
          <a:blip r:embed="rId2"/>
          <a:stretch>
            <a:fillRect/>
          </a:stretch>
        </p:blipFill>
        <p:spPr>
          <a:xfrm>
            <a:off x="314325" y="952500"/>
            <a:ext cx="11563350" cy="4953000"/>
          </a:xfrm>
          <a:prstGeom prst="rect">
            <a:avLst/>
          </a:prstGeom>
        </p:spPr>
      </p:pic>
      <p:sp>
        <p:nvSpPr>
          <p:cNvPr id="5" name="Arrow: Down 4">
            <a:extLst>
              <a:ext uri="{FF2B5EF4-FFF2-40B4-BE49-F238E27FC236}">
                <a16:creationId xmlns:a16="http://schemas.microsoft.com/office/drawing/2014/main" id="{AE88C2D7-640B-44CE-8BC2-3481DAE60F8A}"/>
              </a:ext>
            </a:extLst>
          </p:cNvPr>
          <p:cNvSpPr/>
          <p:nvPr/>
        </p:nvSpPr>
        <p:spPr>
          <a:xfrm>
            <a:off x="314325" y="177421"/>
            <a:ext cx="559559" cy="77507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Left 5">
            <a:extLst>
              <a:ext uri="{FF2B5EF4-FFF2-40B4-BE49-F238E27FC236}">
                <a16:creationId xmlns:a16="http://schemas.microsoft.com/office/drawing/2014/main" id="{644B8BEB-00F9-44D6-8B54-152990B8028A}"/>
              </a:ext>
            </a:extLst>
          </p:cNvPr>
          <p:cNvSpPr/>
          <p:nvPr/>
        </p:nvSpPr>
        <p:spPr>
          <a:xfrm>
            <a:off x="1501254" y="3889612"/>
            <a:ext cx="1678674" cy="4230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4D156392-F348-46BC-9FB2-CCA1681FB8EB}"/>
              </a:ext>
            </a:extLst>
          </p:cNvPr>
          <p:cNvPicPr>
            <a:picLocks noChangeAspect="1"/>
          </p:cNvPicPr>
          <p:nvPr/>
        </p:nvPicPr>
        <p:blipFill>
          <a:blip r:embed="rId3"/>
          <a:stretch>
            <a:fillRect/>
          </a:stretch>
        </p:blipFill>
        <p:spPr>
          <a:xfrm>
            <a:off x="3355217" y="461962"/>
            <a:ext cx="8020050" cy="5934075"/>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F4E59529-D655-4C77-8390-4505D76867BA}"/>
              </a:ext>
            </a:extLst>
          </p:cNvPr>
          <p:cNvSpPr/>
          <p:nvPr/>
        </p:nvSpPr>
        <p:spPr>
          <a:xfrm>
            <a:off x="3548418" y="1978925"/>
            <a:ext cx="1241946" cy="3821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53658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84E91EB-52B8-44A6-9CAC-105D961E6DBF}"/>
              </a:ext>
            </a:extLst>
          </p:cNvPr>
          <p:cNvPicPr>
            <a:picLocks noChangeAspect="1"/>
          </p:cNvPicPr>
          <p:nvPr/>
        </p:nvPicPr>
        <p:blipFill>
          <a:blip r:embed="rId3"/>
          <a:stretch>
            <a:fillRect/>
          </a:stretch>
        </p:blipFill>
        <p:spPr>
          <a:xfrm>
            <a:off x="609600" y="2435087"/>
            <a:ext cx="10972800" cy="3204926"/>
          </a:xfrm>
          <a:prstGeom prst="rect">
            <a:avLst/>
          </a:prstGeom>
        </p:spPr>
      </p:pic>
      <p:sp>
        <p:nvSpPr>
          <p:cNvPr id="5" name="TextBox 4">
            <a:extLst>
              <a:ext uri="{FF2B5EF4-FFF2-40B4-BE49-F238E27FC236}">
                <a16:creationId xmlns:a16="http://schemas.microsoft.com/office/drawing/2014/main" id="{9845C6C4-68E4-4C31-8470-D7E9FCBCA48F}"/>
              </a:ext>
            </a:extLst>
          </p:cNvPr>
          <p:cNvSpPr txBox="1"/>
          <p:nvPr/>
        </p:nvSpPr>
        <p:spPr>
          <a:xfrm>
            <a:off x="773723" y="633046"/>
            <a:ext cx="10452295" cy="1323439"/>
          </a:xfrm>
          <a:prstGeom prst="rect">
            <a:avLst/>
          </a:prstGeom>
          <a:noFill/>
        </p:spPr>
        <p:txBody>
          <a:bodyPr wrap="square" rtlCol="0">
            <a:spAutoFit/>
          </a:bodyPr>
          <a:lstStyle/>
          <a:p>
            <a:pPr algn="ctr"/>
            <a:r>
              <a:rPr lang="en-US" sz="4000" dirty="0"/>
              <a:t>John Ravenhill, ed. </a:t>
            </a:r>
            <a:r>
              <a:rPr lang="en-US" sz="4000" i="1" dirty="0"/>
              <a:t>Global Political Economy</a:t>
            </a:r>
            <a:r>
              <a:rPr lang="en-US" sz="4000" dirty="0"/>
              <a:t>. Sixth Edition. Oxford University Press, 2020.</a:t>
            </a:r>
            <a:endParaRPr lang="en-CA" sz="4000" dirty="0"/>
          </a:p>
        </p:txBody>
      </p:sp>
    </p:spTree>
    <p:extLst>
      <p:ext uri="{BB962C8B-B14F-4D97-AF65-F5344CB8AC3E}">
        <p14:creationId xmlns:p14="http://schemas.microsoft.com/office/powerpoint/2010/main" val="865637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A6FBDB-0616-4C01-9E4C-69FA89E96B13}"/>
              </a:ext>
            </a:extLst>
          </p:cNvPr>
          <p:cNvPicPr>
            <a:picLocks noChangeAspect="1"/>
          </p:cNvPicPr>
          <p:nvPr/>
        </p:nvPicPr>
        <p:blipFill>
          <a:blip r:embed="rId2"/>
          <a:stretch>
            <a:fillRect/>
          </a:stretch>
        </p:blipFill>
        <p:spPr>
          <a:xfrm>
            <a:off x="21467" y="0"/>
            <a:ext cx="8354136" cy="4194329"/>
          </a:xfrm>
          <a:prstGeom prst="rect">
            <a:avLst/>
          </a:prstGeom>
        </p:spPr>
      </p:pic>
      <p:sp>
        <p:nvSpPr>
          <p:cNvPr id="3" name="Rectangle: Rounded Corners 2">
            <a:extLst>
              <a:ext uri="{FF2B5EF4-FFF2-40B4-BE49-F238E27FC236}">
                <a16:creationId xmlns:a16="http://schemas.microsoft.com/office/drawing/2014/main" id="{93FA2C7E-7AEF-457E-93D5-512F603B8B22}"/>
              </a:ext>
            </a:extLst>
          </p:cNvPr>
          <p:cNvSpPr/>
          <p:nvPr/>
        </p:nvSpPr>
        <p:spPr>
          <a:xfrm>
            <a:off x="1851544" y="2083517"/>
            <a:ext cx="3411941" cy="19106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38455CE6-D428-D5F7-B8FC-636C731FDD5A}"/>
              </a:ext>
            </a:extLst>
          </p:cNvPr>
          <p:cNvPicPr>
            <a:picLocks noChangeAspect="1"/>
          </p:cNvPicPr>
          <p:nvPr/>
        </p:nvPicPr>
        <p:blipFill>
          <a:blip r:embed="rId3"/>
          <a:stretch>
            <a:fillRect/>
          </a:stretch>
        </p:blipFill>
        <p:spPr>
          <a:xfrm>
            <a:off x="1655165" y="1828276"/>
            <a:ext cx="8210550" cy="3771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504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F8ED26-0AA5-92F2-04F6-222B14D95801}"/>
              </a:ext>
            </a:extLst>
          </p:cNvPr>
          <p:cNvPicPr>
            <a:picLocks noChangeAspect="1"/>
          </p:cNvPicPr>
          <p:nvPr/>
        </p:nvPicPr>
        <p:blipFill>
          <a:blip r:embed="rId2"/>
          <a:stretch>
            <a:fillRect/>
          </a:stretch>
        </p:blipFill>
        <p:spPr>
          <a:xfrm>
            <a:off x="1406392" y="0"/>
            <a:ext cx="9379215" cy="6858000"/>
          </a:xfrm>
          <a:prstGeom prst="rect">
            <a:avLst/>
          </a:prstGeom>
        </p:spPr>
      </p:pic>
      <p:sp>
        <p:nvSpPr>
          <p:cNvPr id="4" name="Callout: Up Arrow 3">
            <a:extLst>
              <a:ext uri="{FF2B5EF4-FFF2-40B4-BE49-F238E27FC236}">
                <a16:creationId xmlns:a16="http://schemas.microsoft.com/office/drawing/2014/main" id="{F6AE2B4A-E0CA-7CBE-70A8-3C6119243844}"/>
              </a:ext>
            </a:extLst>
          </p:cNvPr>
          <p:cNvSpPr/>
          <p:nvPr/>
        </p:nvSpPr>
        <p:spPr>
          <a:xfrm>
            <a:off x="5136630" y="1979674"/>
            <a:ext cx="833535" cy="144932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Find related articles</a:t>
            </a:r>
            <a:endParaRPr lang="en-CA" sz="1400" dirty="0"/>
          </a:p>
        </p:txBody>
      </p:sp>
      <p:sp>
        <p:nvSpPr>
          <p:cNvPr id="5" name="Arrow: Right 4">
            <a:extLst>
              <a:ext uri="{FF2B5EF4-FFF2-40B4-BE49-F238E27FC236}">
                <a16:creationId xmlns:a16="http://schemas.microsoft.com/office/drawing/2014/main" id="{3239B11F-5513-0E0A-3AA8-520C4F1A81C0}"/>
              </a:ext>
            </a:extLst>
          </p:cNvPr>
          <p:cNvSpPr/>
          <p:nvPr/>
        </p:nvSpPr>
        <p:spPr>
          <a:xfrm>
            <a:off x="3229761" y="1652631"/>
            <a:ext cx="1090569" cy="453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34454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5C073C-DB1C-EAEA-96D6-9F5F342F2552}"/>
              </a:ext>
            </a:extLst>
          </p:cNvPr>
          <p:cNvPicPr>
            <a:picLocks noChangeAspect="1"/>
          </p:cNvPicPr>
          <p:nvPr/>
        </p:nvPicPr>
        <p:blipFill>
          <a:blip r:embed="rId2"/>
          <a:stretch>
            <a:fillRect/>
          </a:stretch>
        </p:blipFill>
        <p:spPr>
          <a:xfrm>
            <a:off x="1490708" y="0"/>
            <a:ext cx="9210583" cy="6858000"/>
          </a:xfrm>
          <a:prstGeom prst="rect">
            <a:avLst/>
          </a:prstGeom>
        </p:spPr>
      </p:pic>
      <p:sp>
        <p:nvSpPr>
          <p:cNvPr id="4" name="Rectangle: Rounded Corners 3">
            <a:extLst>
              <a:ext uri="{FF2B5EF4-FFF2-40B4-BE49-F238E27FC236}">
                <a16:creationId xmlns:a16="http://schemas.microsoft.com/office/drawing/2014/main" id="{5413DB1F-D6B8-1A0B-29E3-0C5EC19D9005}"/>
              </a:ext>
            </a:extLst>
          </p:cNvPr>
          <p:cNvSpPr/>
          <p:nvPr/>
        </p:nvSpPr>
        <p:spPr>
          <a:xfrm>
            <a:off x="3135086" y="1119673"/>
            <a:ext cx="1996751" cy="35456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Arrow: Left 4">
            <a:extLst>
              <a:ext uri="{FF2B5EF4-FFF2-40B4-BE49-F238E27FC236}">
                <a16:creationId xmlns:a16="http://schemas.microsoft.com/office/drawing/2014/main" id="{F03E20B4-7CE3-4F61-3C95-DCC8FABCBB63}"/>
              </a:ext>
            </a:extLst>
          </p:cNvPr>
          <p:cNvSpPr/>
          <p:nvPr/>
        </p:nvSpPr>
        <p:spPr>
          <a:xfrm>
            <a:off x="5696125" y="117446"/>
            <a:ext cx="771787" cy="2181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2368236-9E98-2D71-45EE-EEFBF2803173}"/>
              </a:ext>
            </a:extLst>
          </p:cNvPr>
          <p:cNvSpPr/>
          <p:nvPr/>
        </p:nvSpPr>
        <p:spPr>
          <a:xfrm>
            <a:off x="536895" y="3145872"/>
            <a:ext cx="2533476" cy="2936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cited article is from 1991 and has been cited by over 1900 other sources.  </a:t>
            </a:r>
          </a:p>
          <a:p>
            <a:pPr algn="ctr"/>
            <a:endParaRPr lang="en-US" dirty="0"/>
          </a:p>
          <a:p>
            <a:pPr algn="ctr"/>
            <a:r>
              <a:rPr lang="en-US" dirty="0"/>
              <a:t>Search through those citing articles, with  your keywords </a:t>
            </a:r>
            <a:endParaRPr lang="en-CA" dirty="0"/>
          </a:p>
        </p:txBody>
      </p:sp>
    </p:spTree>
    <p:extLst>
      <p:ext uri="{BB962C8B-B14F-4D97-AF65-F5344CB8AC3E}">
        <p14:creationId xmlns:p14="http://schemas.microsoft.com/office/powerpoint/2010/main" val="1622450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7FC529-3C52-439F-BCCA-0F1195CF9F64}"/>
              </a:ext>
            </a:extLst>
          </p:cNvPr>
          <p:cNvPicPr>
            <a:picLocks noChangeAspect="1"/>
          </p:cNvPicPr>
          <p:nvPr/>
        </p:nvPicPr>
        <p:blipFill>
          <a:blip r:embed="rId2"/>
          <a:stretch>
            <a:fillRect/>
          </a:stretch>
        </p:blipFill>
        <p:spPr>
          <a:xfrm>
            <a:off x="0" y="491917"/>
            <a:ext cx="12192000" cy="5874166"/>
          </a:xfrm>
          <a:prstGeom prst="rect">
            <a:avLst/>
          </a:prstGeom>
        </p:spPr>
      </p:pic>
    </p:spTree>
    <p:extLst>
      <p:ext uri="{BB962C8B-B14F-4D97-AF65-F5344CB8AC3E}">
        <p14:creationId xmlns:p14="http://schemas.microsoft.com/office/powerpoint/2010/main" val="1950569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B579-E5FC-4BC6-87CF-2D85E7F474AC}"/>
              </a:ext>
            </a:extLst>
          </p:cNvPr>
          <p:cNvSpPr>
            <a:spLocks noGrp="1"/>
          </p:cNvSpPr>
          <p:nvPr>
            <p:ph type="title"/>
          </p:nvPr>
        </p:nvSpPr>
        <p:spPr/>
        <p:txBody>
          <a:bodyPr>
            <a:normAutofit fontScale="90000"/>
          </a:bodyPr>
          <a:lstStyle/>
          <a:p>
            <a:r>
              <a:rPr lang="en-US" dirty="0"/>
              <a:t>Government Information Search </a:t>
            </a:r>
            <a:endParaRPr lang="en-CA" dirty="0"/>
          </a:p>
        </p:txBody>
      </p:sp>
      <p:pic>
        <p:nvPicPr>
          <p:cNvPr id="4" name="Content Placeholder 3">
            <a:extLst>
              <a:ext uri="{FF2B5EF4-FFF2-40B4-BE49-F238E27FC236}">
                <a16:creationId xmlns:a16="http://schemas.microsoft.com/office/drawing/2014/main" id="{BB720D4D-C28A-4CBB-A60F-79B81CD89377}"/>
              </a:ext>
            </a:extLst>
          </p:cNvPr>
          <p:cNvPicPr>
            <a:picLocks noGrp="1" noChangeAspect="1"/>
          </p:cNvPicPr>
          <p:nvPr>
            <p:ph idx="1"/>
          </p:nvPr>
        </p:nvPicPr>
        <p:blipFill>
          <a:blip r:embed="rId2"/>
          <a:stretch>
            <a:fillRect/>
          </a:stretch>
        </p:blipFill>
        <p:spPr>
          <a:xfrm>
            <a:off x="619240" y="2482254"/>
            <a:ext cx="8428867" cy="4351338"/>
          </a:xfrm>
          <a:prstGeom prst="rect">
            <a:avLst/>
          </a:prstGeom>
        </p:spPr>
      </p:pic>
      <p:sp>
        <p:nvSpPr>
          <p:cNvPr id="5" name="Rectangle: Rounded Corners 4">
            <a:extLst>
              <a:ext uri="{FF2B5EF4-FFF2-40B4-BE49-F238E27FC236}">
                <a16:creationId xmlns:a16="http://schemas.microsoft.com/office/drawing/2014/main" id="{F5441DCA-B8CB-43F3-8E07-C29EB9E88350}"/>
              </a:ext>
            </a:extLst>
          </p:cNvPr>
          <p:cNvSpPr/>
          <p:nvPr/>
        </p:nvSpPr>
        <p:spPr>
          <a:xfrm>
            <a:off x="3297847" y="3944101"/>
            <a:ext cx="2727158" cy="4857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Callout: Left Arrow 5">
            <a:extLst>
              <a:ext uri="{FF2B5EF4-FFF2-40B4-BE49-F238E27FC236}">
                <a16:creationId xmlns:a16="http://schemas.microsoft.com/office/drawing/2014/main" id="{EAB55FAD-3E69-4BA2-9A0C-AB04909A4925}"/>
              </a:ext>
            </a:extLst>
          </p:cNvPr>
          <p:cNvSpPr/>
          <p:nvPr/>
        </p:nvSpPr>
        <p:spPr>
          <a:xfrm>
            <a:off x="8534843" y="3228573"/>
            <a:ext cx="3561345" cy="2098509"/>
          </a:xfrm>
          <a:prstGeom prst="lef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search for information from a specific organization, put the name quotation marks, followed by your other search words</a:t>
            </a:r>
            <a:endParaRPr lang="en-CA" dirty="0"/>
          </a:p>
        </p:txBody>
      </p:sp>
      <p:sp>
        <p:nvSpPr>
          <p:cNvPr id="7" name="Callout: Right Arrow 6">
            <a:extLst>
              <a:ext uri="{FF2B5EF4-FFF2-40B4-BE49-F238E27FC236}">
                <a16:creationId xmlns:a16="http://schemas.microsoft.com/office/drawing/2014/main" id="{0A10BEEB-D612-4914-8399-B21798FF9DB7}"/>
              </a:ext>
            </a:extLst>
          </p:cNvPr>
          <p:cNvSpPr/>
          <p:nvPr/>
        </p:nvSpPr>
        <p:spPr>
          <a:xfrm>
            <a:off x="249765" y="3481738"/>
            <a:ext cx="2891323" cy="1585212"/>
          </a:xfrm>
          <a:prstGeom prst="right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Select Intergovernmental organizations from the drop down menu</a:t>
            </a:r>
            <a:endParaRPr lang="en-CA" sz="1600" dirty="0"/>
          </a:p>
        </p:txBody>
      </p:sp>
    </p:spTree>
    <p:extLst>
      <p:ext uri="{BB962C8B-B14F-4D97-AF65-F5344CB8AC3E}">
        <p14:creationId xmlns:p14="http://schemas.microsoft.com/office/powerpoint/2010/main" val="74197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6094-BD4C-474B-B54B-C3E3C8258794}"/>
              </a:ext>
            </a:extLst>
          </p:cNvPr>
          <p:cNvSpPr>
            <a:spLocks noGrp="1"/>
          </p:cNvSpPr>
          <p:nvPr>
            <p:ph type="title"/>
          </p:nvPr>
        </p:nvSpPr>
        <p:spPr>
          <a:xfrm>
            <a:off x="838200" y="506040"/>
            <a:ext cx="10515600" cy="1027363"/>
          </a:xfrm>
        </p:spPr>
        <p:txBody>
          <a:bodyPr>
            <a:noAutofit/>
          </a:bodyPr>
          <a:lstStyle/>
          <a:p>
            <a:r>
              <a:rPr lang="en-US" sz="4400" dirty="0"/>
              <a:t>Evaluating IGO,NGO and government publications </a:t>
            </a:r>
            <a:endParaRPr lang="en-CA" sz="4400" dirty="0"/>
          </a:p>
        </p:txBody>
      </p:sp>
      <p:sp>
        <p:nvSpPr>
          <p:cNvPr id="3" name="Content Placeholder 2">
            <a:extLst>
              <a:ext uri="{FF2B5EF4-FFF2-40B4-BE49-F238E27FC236}">
                <a16:creationId xmlns:a16="http://schemas.microsoft.com/office/drawing/2014/main" id="{37A1AA00-3997-4B72-9920-3562BF7CBC35}"/>
              </a:ext>
            </a:extLst>
          </p:cNvPr>
          <p:cNvSpPr>
            <a:spLocks noGrp="1"/>
          </p:cNvSpPr>
          <p:nvPr>
            <p:ph idx="1"/>
          </p:nvPr>
        </p:nvSpPr>
        <p:spPr>
          <a:xfrm>
            <a:off x="838200" y="2296530"/>
            <a:ext cx="10515600" cy="4351338"/>
          </a:xfrm>
        </p:spPr>
        <p:txBody>
          <a:bodyPr/>
          <a:lstStyle/>
          <a:p>
            <a:pPr>
              <a:buFont typeface="Wingdings" panose="05000000000000000000" pitchFamily="2" charset="2"/>
              <a:buChar char="ü"/>
            </a:pPr>
            <a:r>
              <a:rPr lang="en-US" dirty="0"/>
              <a:t>Who is the publisher? Is it a government or an organization?</a:t>
            </a:r>
          </a:p>
          <a:p>
            <a:pPr>
              <a:buFont typeface="Wingdings" panose="05000000000000000000" pitchFamily="2" charset="2"/>
              <a:buChar char="ü"/>
            </a:pPr>
            <a:r>
              <a:rPr lang="en-US" dirty="0"/>
              <a:t>What is the date of publication? Is it recent?</a:t>
            </a:r>
          </a:p>
          <a:p>
            <a:pPr>
              <a:buFont typeface="Wingdings" panose="05000000000000000000" pitchFamily="2" charset="2"/>
              <a:buChar char="ü"/>
            </a:pPr>
            <a:r>
              <a:rPr lang="en-US" dirty="0"/>
              <a:t>What is the source of the statistical information or data?</a:t>
            </a:r>
          </a:p>
          <a:p>
            <a:pPr>
              <a:buFont typeface="Wingdings" panose="05000000000000000000" pitchFamily="2" charset="2"/>
              <a:buChar char="ü"/>
            </a:pPr>
            <a:r>
              <a:rPr lang="en-US" dirty="0"/>
              <a:t>Are there any official government crests or logos on the publication?</a:t>
            </a:r>
          </a:p>
          <a:p>
            <a:pPr>
              <a:buFont typeface="Wingdings" panose="05000000000000000000" pitchFamily="2" charset="2"/>
              <a:buChar char="ü"/>
            </a:pPr>
            <a:r>
              <a:rPr lang="en-US" dirty="0"/>
              <a:t>What kind of website is the publication coming from? Is it a recognizable institutional or organization’s domain?</a:t>
            </a:r>
            <a:endParaRPr lang="en-CA" dirty="0"/>
          </a:p>
        </p:txBody>
      </p:sp>
      <p:pic>
        <p:nvPicPr>
          <p:cNvPr id="6" name="Picture 5">
            <a:extLst>
              <a:ext uri="{FF2B5EF4-FFF2-40B4-BE49-F238E27FC236}">
                <a16:creationId xmlns:a16="http://schemas.microsoft.com/office/drawing/2014/main" id="{44D2910A-6E68-4CEE-9CB3-1615B2CE15CD}"/>
              </a:ext>
            </a:extLst>
          </p:cNvPr>
          <p:cNvPicPr>
            <a:picLocks noChangeAspect="1"/>
          </p:cNvPicPr>
          <p:nvPr/>
        </p:nvPicPr>
        <p:blipFill>
          <a:blip r:embed="rId2"/>
          <a:stretch>
            <a:fillRect/>
          </a:stretch>
        </p:blipFill>
        <p:spPr>
          <a:xfrm>
            <a:off x="4229218" y="5423980"/>
            <a:ext cx="2572597" cy="1368317"/>
          </a:xfrm>
          <a:prstGeom prst="rect">
            <a:avLst/>
          </a:prstGeom>
        </p:spPr>
      </p:pic>
      <p:pic>
        <p:nvPicPr>
          <p:cNvPr id="7" name="Picture 6">
            <a:extLst>
              <a:ext uri="{FF2B5EF4-FFF2-40B4-BE49-F238E27FC236}">
                <a16:creationId xmlns:a16="http://schemas.microsoft.com/office/drawing/2014/main" id="{E727CFA1-A06A-48E0-8414-B573AF24200B}"/>
              </a:ext>
            </a:extLst>
          </p:cNvPr>
          <p:cNvPicPr>
            <a:picLocks noChangeAspect="1"/>
          </p:cNvPicPr>
          <p:nvPr/>
        </p:nvPicPr>
        <p:blipFill>
          <a:blip r:embed="rId3"/>
          <a:stretch>
            <a:fillRect/>
          </a:stretch>
        </p:blipFill>
        <p:spPr>
          <a:xfrm>
            <a:off x="7583745" y="5516880"/>
            <a:ext cx="2719677" cy="1130988"/>
          </a:xfrm>
          <a:prstGeom prst="rect">
            <a:avLst/>
          </a:prstGeom>
        </p:spPr>
      </p:pic>
      <p:pic>
        <p:nvPicPr>
          <p:cNvPr id="9" name="Picture 8">
            <a:extLst>
              <a:ext uri="{FF2B5EF4-FFF2-40B4-BE49-F238E27FC236}">
                <a16:creationId xmlns:a16="http://schemas.microsoft.com/office/drawing/2014/main" id="{D469C43A-4055-451B-B728-CF306C4238BF}"/>
              </a:ext>
            </a:extLst>
          </p:cNvPr>
          <p:cNvPicPr>
            <a:picLocks noChangeAspect="1"/>
          </p:cNvPicPr>
          <p:nvPr/>
        </p:nvPicPr>
        <p:blipFill>
          <a:blip r:embed="rId4"/>
          <a:stretch>
            <a:fillRect/>
          </a:stretch>
        </p:blipFill>
        <p:spPr>
          <a:xfrm>
            <a:off x="613355" y="5864317"/>
            <a:ext cx="2971568" cy="487642"/>
          </a:xfrm>
          <a:prstGeom prst="rect">
            <a:avLst/>
          </a:prstGeom>
        </p:spPr>
      </p:pic>
    </p:spTree>
    <p:extLst>
      <p:ext uri="{BB962C8B-B14F-4D97-AF65-F5344CB8AC3E}">
        <p14:creationId xmlns:p14="http://schemas.microsoft.com/office/powerpoint/2010/main" val="4122443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976731-1BE9-4F97-901A-0EDFE7908E8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solidFill>
                  <a:schemeClr val="tx1"/>
                </a:solidFill>
              </a:rPr>
              <a:t>Questions?</a:t>
            </a:r>
          </a:p>
        </p:txBody>
      </p:sp>
      <p:pic>
        <p:nvPicPr>
          <p:cNvPr id="8" name="Picture 7" descr="Yellow question mark">
            <a:extLst>
              <a:ext uri="{FF2B5EF4-FFF2-40B4-BE49-F238E27FC236}">
                <a16:creationId xmlns:a16="http://schemas.microsoft.com/office/drawing/2014/main" id="{341F6A1F-BA87-A7C3-2E95-34BD6ADA8DBA}"/>
              </a:ext>
            </a:extLst>
          </p:cNvPr>
          <p:cNvPicPr>
            <a:picLocks noChangeAspect="1"/>
          </p:cNvPicPr>
          <p:nvPr/>
        </p:nvPicPr>
        <p:blipFill rotWithShape="1">
          <a:blip r:embed="rId2"/>
          <a:srcRect l="36729" r="1780"/>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68216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Need help, ask us!</a:t>
            </a:r>
            <a:endParaRPr lang="en-CA" dirty="0"/>
          </a:p>
        </p:txBody>
      </p:sp>
      <p:sp>
        <p:nvSpPr>
          <p:cNvPr id="4" name="AutoShape 2" descr="data:image/jpeg;base64,/9j/4AAQSkZJRgABAQEAYABgAAD/2wBDAAgGBgcGBQgHBwcJCQgKDBQNDAsLDBkSEw8UHRofHh0aHBwgJC4nICIsIxwcKDcpLDAxNDQ0Hyc5PTgyPC4zNDL/2wBDAQkJCQwLDBgNDRgyIRwhMjIyMjIyMjIyMjIyMjIyMjIyMjIyMjIyMjIyMjIyMjIyMjIyMjIyMjIyMjIyMjIyMjL/wAARCAFXAx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vCPiJ8afEXhLxzqGiWNnpsltbeXsaaNy53RqxzhwOpPagD3e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10/w8+NXiLxb4507RL6z02O2ufM3tDG4cbY2YYy5HUDtQB7xXyB8bP8Akretf9sf/RKV9f18gfGz/kretf8AbH/0SlAHn9FFFABRRRQAUV718HfhVofiHwrJrHiKwa5NxKRbKZXTai8E/KRnJz+Vch8ZvAtn4M8R2zaVbmHTLuHMaF2ba68MMnJ9D1oA80ooqxY2c2oX9vZW67priRYkHqScCgCvRX1Zo3wx8D+AvDovvEUVpcyog+0XV8AyBj2VTx16cZqzYaJ8K/iBYzQaVY6VLtHzfZYfs8ye+AA39KAPkqiur+Ifg5vBHiqbS1uBcW7KJIJMjJQ9m9xWBpMEdzrNjbzLuiluI0dc4yCwBoAp0V9E/FT4ZeEPDfw/u9T0nSfs95G8YWT7RI2AWAPDMRXlfw18A3PjrxEkBV49NgIe7nA6D+6Pc0AcVRXvnxU8NfDjwNonkWuiiTWrpcW6G6lPljvIw3fkO5rwOgAooooAKK7T4bfD+58fa6bbzGgsLcB7mcDkDso9zX0DeeH/AIWfD7Too9VstLjDD5TeRefLJ74IJ/IYoA+SqK+srz4d/Dz4gaEbnRYbKHIxHd6cAmxvRlHH4EZr5m8U+G77wn4hutHv1/ewt8rgcSKejD2IoAxqKu6RBHda3YW8y7opbmNHXOMqWAIr3/4pfDDwf4d+H99qelaT5F5EUCSfaJGxlgDwzEUAfOdFFfS3gv4V+DNW+HGm6te6P5t7NZmWST7RKMtzzgNigD5poqSdQlxIqjAViB+desfA/wAF6B4vn1ZdcsftQt1Qx/vXTbknP3SKAPI6K+qb/wCHfwf0q6NrqKadaXAAJin1R0YA9DgyZqr/AMIb8Ef+fnR//Bw3/wAcoA+YKK0deis4PEGoRaeUNmlw6wlH3DZnjB78V1/wo+Hq+PNelW8kePTbRQ85Q4Zyeig9s0Aef0V9aalbfCXwXJBpep2OjQTMBtSa2858erHBI+prL8bfCXwp4k8Nyav4bS1s7kRGWGW1YCCYAdCBwM+ooA+X6KVlKOysMFTg17R8LfD3w21PwmZ/Fc2npqPnsoFxqBhbZxj5d4oA8Wor6y034V/CzWIWm0yxtb2NDtZ7fUJJAD6Eh6p3fgL4NWF1Ja3jaXb3EZw8UuqurKfQgyZFAHyzRXU/EOy0PT/Gl7beHGhbS1C+UYZvNX7ozhsnPPvXVfBDwhofi/W9Ut9csvtUUFurxr5rptJbGflIoA8sor0L4x+GtJ8K+NF0/RrX7Nam2R9nmM/zHOTliTXnvU4FABRX0V8M/gnpq6TBrfiqEzzzKJY7N2xHEvUF/U+3SuoivPg9dasdGjt/DrXROwAWiBSfQPtwT9DQB8m0V7z8V/gxZaXpc2v+GYnjih+a5s8lgF/vJnnjuK8GoAKK9Y+CHg7QfF+oarFrlj9qSCJGjHmum0k8/dIrT+MfwmsvDdhDrnhy1aKxT5LqHez7D2fLEnHY0AeKUV1/wx0TT/EPj7T9M1SDz7Sbdvj3lc4BPUEGu7+OHgPw34Q0rSZtD077LJcTukh8533AKCPvE0AeK0UoBZgoGSTgCvpvwJ8IfDXh/wANxa14ohgurtoRNKbo/uYFIzjB4PHc0AfMdFfWmlxfCTxlJNpum2WiTzYIMcVqIZCO5U4BP1FeH/Fr4eQeBdbhOnzGTTrsFoldsvER1U+o9DQB53RRRQAUUUUAFFFFABRRUkEEtzcRwQRtJLIwVEUZLE9BQBHRX074M+DXhzwzoi6r4sSC5vAnmTfaW/cQD0x0P1NbOmQ/CXxfNPpem2WhzzAEMkVsInI7lTgE/UGgD5Jor1D4ufC+LwPcw3+mTF9LuWKrHI2Xib09x715fQAUV9UaF8Jfh/N4R07U9Q0lFZ7KOaeZ7uVVyUBJPzgCq3/CG/BH/n50f/wcN/8AHKAPmCiva/ij4e+GumeETceFZtPfUvPRcW+oGZtvf5d5/lXkmhxWk+vWEV+VFo86LMXbaNmecntxQBn0V9QDwZ8EmYKtxo5JOABrDc/+RK17z4RfDPTrRru90uG2tk+9LNfSog+pL4oA+SKK+gvGfhb4S2fg7VbjRbjS21OOAtbiLVDIxfthd5z+VfPtABRRT4gGmRT0LAGgBlFfSfjT4WeDdJ+Gt/q1lpHlX0VoJEl+0SnDcc4LY/SvmygAor6N+F/ww8H+Ivh7Yapqmk+feS+Zvk+0SLnDEDgMB0FfP2rQx22s30EK7YoriREXOcAMQKAKdFekfBbwto3izxbdWOt2n2q3SzaVU8xkwwZRnKkHoTXsmpfDb4R6PMsOpw2FlKy7lS41N4yR6gGSgD5Tor6f/wCEN+CP/Pzo/wD4OG/+OV8/eNLbSrPxlqlvojRtpkc2LcxS+YpXA6Nk5/OgDBor0L4OeGtJ8VeNW0/WbX7Tai1eQJ5jJ8wxg5Ug1pfG/wAIaF4Q1jSoNDsvssc8DvIPNd9xDAD7xNAHldFFFABRXu3wV+Hvhfxb4TvL3W9N+1XEd40Sv58iYXapxhWA6k111z4E+DFncyW9y+lQzxtteOTVmVlPoQZOKAPluivqHVfgd4J1/R/P8Ny/ZJGUmG4guDNE598k5H0Ir5s1jSrrQ9YutLvU2XNrIY5B2yO49qAKNFFFABXoHwT/AOStaL/22/8ARL15/XoHwT/5K1ov/bb/ANEvQB9f18gfGz/kretf9sf/AESlfX9fIHxs/wCSt61/2x/9EpQB5/RRRQAVb0vTp9X1W0062UtNcyrEgA7k4qpXsH7Pvhn+0/F02tTIDb6anyZHWVuB+Qz+dAHtWvavZfC74eWzJHujtFit4oweWOQD+mTWV8XNDi8X/DKS+tAJJbZBewMvOVx8wH1U/pV34lfDq4+IUNjbjWvsFvbMzmP7P5m9jwDncMYGfzre8J+HJfDvhK10K7vhqCwIYhKYtmU7DGT0HHWgD4frS8P6kNG8RadqTLuW2uElZfUA8/pWj478Ot4W8Z6lpRUiKOUtCSOsbcr+h/SsK2tbi9uEt7WCSeZzhY41LM30AoA+x/Eei6R8VPA6w22oYt59s0NxDhtjD1H8xXgmsfCLx34MllvdJeS5iClTPpsrLJs7grw34DNYCx+PPhotrfD7dpCXeTGCw2uR/eTkZ9mGa9e+F/xrvfEmuW+ga9bRfabgEQXMC7dzAZwy/QHkUAfOMxlMz+eXMuTu35znvnNXdB/5GHTP+vuL/wBDFew/tEeF7HT77T9dtIkhlvC0dwqjAdhghvrivHtB/wCRh0z/AK+4v/QxQB9d/E7Qb3xP4IfR7BQbi5niUE9FG7JJ9gK0fDnhi38F+EhpmjQJJNFEWy5x58uOrH3Naer6xY6Bo0+p6jMIbW3Tc7H+Q9Sa8s+G3xffxb401LTL8LBDcHfpyf3Qo5U+pI5/OgD578U6rqus+JL671pmN+ZSsin+Ag42gdgKx69r/aA8Ff2drEXiazixbXp2XIUcLKOh/EfqK8UoAKKKKAPqz4BaZHZfDlLsIBLeXDu7eoB2j9BXz78RtduPEPjvVbydyyrO0USk8KinAA/Kvoj4D3yXfwytoQV8y2mkjcDtzkfoa+dvFPhzUo/iJqeiwWks1412/lRRrlnDHII9sHNAHX/ADXLiw8dnTBI32W+hYMmeN68g/wA66X9pPSkWTRdWRAHcPA7Y5IGCP5moPhl8MPEfhb4j6ZdatbokJtZJi8b7ghxjYx/vc9qu/tKainkaHpoYGQtJMwz0HAH9aAPDdA/5GPS/+vuL/wBDFfVXxt/5JVqX+9H/AOhCvlPQ2CeINNdui3URP/fYr6t+NQMnwo1IqCQDExx6bhQB8h19j/Dn/kkGkf8AXgf5Gvjivsf4f5t/g7pZkUrt04sQ3HGCaAPj25/4+pv99v517t+zV/x9a9/uR/zNeETnNzKR3cn9a93/AGav+PrXv9yP+ZoAT4ufDTxb4n8dzalpGlfaLRoY0Ennxrkgc8MwNeO+IvC+seFL9LHWrT7LcOgkVPMV8r65UkV7z8TfjD4g8GeMZdI0+006W3SJHDTxuWyRz0YCvEvGfjTUfHOrx6lqUNtFNHEIgturBcAk9yeeaAObr2f9nzxTYaRrV9pF9KkBvwpgkc4Bcfw/j2rxitnQfCuveJZxHo2l3N2QcF0XCKfdjwPxNAH0N8TfgvJ4w1eTXNJ1BIb6RFWSG4B2PgYBDDlePY14d4o8N+M/CdnHp2tR30WnKx8oCUvb59sHaCfwNamk/E/xz4HvX02a8eYWrmOS0vh5gUjjGeo/A4r6H8HeJdO+KPgqWW809VRyYLq2f5lzjsfT09KAPjaitfxTpUeheKtU0qJi0dpcvEpPUgHisigD6Y/Zw/5FHVP+vwf+givGfit/yU/Xv+vk/wAhXs37OH/Ioap/1+D/ANBFeM/Fb/kp+vf9fJ/kKAONr279mv8A5GTW/wDr0T/0OvEa9u/Zr/5GTW/+vRP/AEOgDJ/aE/5KKv8A16R/1rh/A2nR6t450WwmGY5rtAw9RnP9K7j9oT/koq/9ekf9a4z4fXsWn/EHQrqZgscd4m4ntk4/rQB9IfG/XJ9D+HM0VoxjkvJFttynG1D1x+AxXyUCQQQcEdCK+rfj5pc+ofDpriBS32O4WVwP7nIJ/UV8pUAfY3wx1N/FPwwsHvz5rtE1tMW/jA+Xn8K+SNcsv7N16/su0Fw8Y47AmvrP4RadJonwu00XYMbOjXDBuNqsc/yr5Q8R3o1HxLqd4v3ZrmRx9CxoA9i/Zr/5C2uf9cI//Qq94ml07WG1DRZwkpWMLcQt3Rxwa8H/AGa/+Qtrn/XCP/0KrHxD8Y3Pgn45QanCS0DWkUdzF/fjPX8R1FAGd4c8F3Hgf496fYMGazlMklpKf40wePqOhrof2lf+QHoP/XzJ/wCgivV0g0vxPFpGuWxSURET2s4HIDDBH4jr9K8o/aV/5Aeg/wDXzJ/6CKAPnWKQxTJIBkowbH0r7H0y60b4nfDj7NHc/ubq2EM6xt88LgDII9iPxr43RHlkWONWd2OFVRkk11sGjeOPBVhH4jit9Q0m3Zwgm3eWSewZeuD7jFAHXa18DvGXhm6+3+H7n7csR3RyWshinX3xnr9Ca8s1E3/2+Yambj7YGxKLjO8H3zzmvbfh/wDHfV59Ys9J8RwxXUVw4iW6iXZIrE4BYDgj6AVuftDeGLCXw5B4iSJY76CZYXdRgyI3QH1xQB82UUUUAFO8t/7jflVnSrqOy1ezu5QzRwzJIwUckAgnFfSX/DRHg7/oGat/34i/+LoA+YyCvUEfWkrvviv410zxx4gtb/S7e5hhig8thcIqknOf4Sa4GgAr0f4H6RFqvxKs3mUNHaI1xgj+ID5f1NecV6h8BL+Oz+JUMUhx9pgkiU++Mj+VAHdftH67Nb6fpWiRSMkdyzTzKP4wvAB/E14Bp17e6XfwX9hLJDcwOHjlTqpFe7ftJ6VKy6LqyqxiQPbuQOFJ5Gaj+FHxU0LR/D+l+GJ7C/lv3nMYaKJChLtxyWB7+lAHiut63q/iC+a+1i8nup2/jlPA9gOgHsKzK+rvj55afDCcYUM11CBx15r5RoA+zYrK41L4PwWVpH5lxPo6RxpkDcxjGBk8V83T/Brx7bW8k8uh7Y4kLuftUJwAMn+KvpWz1GbSPhPaajbqjTW2kxyorglSRGDzivCLv9oTxXeWc9rJYaQEmjaNisUmQCMcfPQB5LRRRQBNZ/8AH9b/APXRf519cfGL/kk+qf7kf/oQr5Is/wDj+t/+ui/zr64+MX/JJ9U/3I//AEIUAfIFFFFABUkP+vj/AN4fzqOpIf8AXx/7w/nQB9peJdDufEnw6uNHs3iS4urNURpSQoOB1wCf0rwn/hnLxd/0ENH/AO/0n/xFe4eMNVvdE+GF5qWnTeTd29krxSbQ204HY5FfN/8Awuz4g/8AQe/8lYf/AIigD6U+Hvhu88JeB7PRr+SGS4g3lmgJKnLEjGQD39K+O9d/5GHUv+vqX/0M19efDDXNR8R/Dyx1PVbj7ReS+Zvk2KucMQOFAHSvkPXf+Rh1L/r6l/8AQzQB6h+zn/yPt9/2D2/9DSur+NXw+8T+LfE1leaJpv2qCO28t386NMNuJxhmFcp+zn/yPt9/2D2/9DSu/wDix8Vdc8C+ILSw0y1sJYprfzWNwjsc5I7MKAPn3xL4O13whNbw65Y/ZZLhS0Q81H3AcH7pPrWFXV+OPiBqvj66s7jVILSFrVGRBbIyggkE5yx9K5SgD1f9nv8A5KO//XlJ/MVs/tJ/8jBon/XtJ/6EKxv2e/8Ako7/APXlJ/MVs/tJ/wDIwaJ/17Sf+hCgDw+iiigD6d/Zy/5EXUP+wg3/AKAleSePfB3ia88ea3cW3h7VZoJLp2SSOzkZWHqCBzXrf7OX/Ii6h/2EG/8AQEqr4j/aB/sDxHf6T/wjfn/ZJjF5v2zbux3xsOPzoA1fgR4b1zw94YvRrNvLarcTh4LeXhlGMEkds+ntXiPxiu7W8+KGrvabSqMsbsvRnCgE/wBPwrrPEf7Q+s6pp72uk6ZFpjSAq05lMrgH+7wAD74NeNu7ySNJIxZ2OWZjkk+tADaKKKACvQPgn/yVrRf+23/ol68/r0D4J/8AJWtF/wC23/ol6APr+vkD42f8lb1r/tj/AOiUr6/r5A+Nn/JW9a/7Y/8AolKAPP6KKKACvqP4War4U8HfDu3S41/SlvZlN1cx/a49+4jhcZzkDAr5cooA67WPiP4p1HWby8h8QapbwzTM8cMV26qik8AAHAwK6z4TfEzUrLxpFD4h126m066Qxs97csyRN1DZY4HTH415LRQB7f8AH1vD+sHTtb0jWNNu7lM288dvco7leqnAPQcj8a8k8Oa9deGfEFnrFkR51tIGCnow7g/UVl0UAfYFjr/gv4teGxZ3LwSlwGks5X2TQv6jvx6iofD/AMOPBPw8u5NaW5KyoDtuL64XEQPXHQfj1r5GBIOQSPpSl2IwWJ+poA9O+NHxBtPGetW1ppTM+nWAYLKRgSuepA9OOK890WRItd0+SR1REuY2ZmOAAGGSao0UAfUHxj8U+HtT+Gl7aWGuabdXDSRFYoLpHY4YZ4BzXzTpmo3Ok6nbahZyGO4t5BJGw7EVVooA+t5vFvg3x98P/s2p63pto99b/vIZ7lEeGT1wT2PNfKF/a/Yb+4tfOim8mQp5kThkfB6gjqKr0UAFFFFAHo3wk+Iy+Btalhv97aTeYE20ZMbDo4Hf3r6EudC8J+OL2w8R2N8v261YNDfWMwDgD+FuufTBGea+NaUMy9GI+hoA++0kjclUkV2XqARkfWvjj4rarquqfELUjq0axS27+THErbgkY6YPfPX8awtF8U654eW6Gk6lPaC6j8ubyz94f0PuOayZJHlkaSR2d2OWZjkk0AICVYMpIIOQR2r6l+H/AMSfD/jbwumha/NbxX5hFvNBcNtW4GMZUnqT6da+WaKAPqqP4EeBIdQ+2s128AO77O9yPK/PG7H41m/FX4oaNo3hubw54fuIZ7yaPyG+zsClvH0IyOM44xXzT5j/AN9vzptABXtn7PuuaTo1xrR1TU7OyEiRhPtM6x7sE9MnmvE6KAPrPX9O+EvifVG1LV9S0e4u2UIZP7V2cDpwrgVl/wDCG/BH/n50f/wcN/8AHK+YKKAOl8fWmjWPjPULbw+0LaWjDyTDN5q4wM4bJzz712Xwa+JsHg67m0rV3ZdKum3CUDPkv0yR/dPevKKKAPrzxD8PPBHxFdNX85TK4GbuwnUeYP8Aa6g/lmn3Wt+DPhH4XNlbzRJsBaO1STfNM57nv+J4r5CDsBgMR9DSEknJJP1oAuavqU2s6xealcY826maVgOxJzVKiigD6F+AXiLRNH8LajDqer2FlK90GVLi4WMkbeoBNeTfEy7tr/4i61dWdxFcW8lwSksThlYYHII4NcnRQAV7D+z9rOl6Nr+sSapqNpZJJaqqNczLGGO7oMnmvHqKAPTfjnqmn6t48W502+t7yD7Ki+Zbyh1zzxkV5mrMjq6khlOQR2NJRQB9S/Dj4qaJ4r0CLRfEE8EGpCPyZEuCAlyuMZBPGSOoq5B8EvAlprH9q+XK0SnettJcAwqeufXHsTivk6neY/8Afb86APpP4tfFnS7DQ5/D/h66juL2dDFLLAQUgToQCOCcccdK+aqKKAPZv2fdb0rRtT1l9U1K0slkhQIbmZYwxz2yeaxPjjqdhq3xA+06de295B9ljXzLeUOuRnjIrzSigD2r4H/EmHRJn8O63dpDp8pL288zhVhbupJ6A/zrR/aC8QaNrOjaKml6tY3rx3Ehdba4WQqCo5ODxXglFAE1ndzWF7Dd27lJoXEiMOxByK+sPCfxB8L/ABI8O/2XqzWyXssfl3NjcELvPqmeo78civkmgEg5FAH1rpPwg8D+GNYGthpD5LeZGt1cAxQkdx0z+JNecfHH4k6br9vD4d0WdbmCKXzLm4TlGYdFU98eteJl3IwWY/jTaACiiigAooooAKKKKACremajc6RqlrqNo5S4tpBJG3uDVSigD668PeNvCXxQ8N/2bqLW63EyBbiwncK271T1HcEcijQfhf4J8D3764sh8yIlo5b24UrB9Og/E5NfIoJByDinF3IwWYj60Aet/Gv4kWfiu6t9H0aUy6daOXkmHAlk6ceoFeRUUUAfYGieJ/B114D07S9R8QaTsfT4oZ4XvUU/cAKn5gQa57/hDfgj/wA/Oj/+Dhv/AI5XzBRQB7/448L/AAnsvBmpXOhT6Y2pxxZtxFqZkYtkdF3nP5V4BRRQBNaELeQMxAAkUkntzX1D8VvFfh3UfhlqVpZa9ptzcOibYobpHZuR0AOa+WKKACiiigAp8JAmjJOAGFMooA+rPHvizw5efCnUrO217TJrp7JVWGO6RnY4HAAOc18p0UUAfUvwi8V+HdN+GWnWl9rum2tynmboprpEZcucZBOa+aNZdJdd1CSNldHuZGVlOQQWOCKo0UAeqfAXVtO0fxreXGp39tZQtYsokuJVjUnevGSeteyeI4PhV4tvY7zW9V0e6njTy1b+1AmF64wrivkeigD6f/4Q34I/8/Oj/wDg4b/45XiXxOsPDum+MpLfws9u+mCBCDBcGZdxzn5iT/OuNooA9N+BeqafpPj5rnUr63s4Pski+ZcShFySOMnvXt3iVPhb4vuIJ9c1bR7qSBSkbf2mEwCcn7rivkSigD6f/wCEN+CP/Pzo/wD4OG/+OV4D45tdIsvGup22gtE2lxyAW5il8xSu0dGyc8571z1FAH0V8BPEmh6P4MvoNT1iwspmvmZY7i4SNiNi84J6V4x49uYLzx7rdxbTRzQSXTskkbBlYeoI61zlFABRRRQAUUUUAFegfBP/AJK1ov8A22/9EvXn9egfBP8A5K1ov/bb/wBEvQB9f18gfGz/AJK3rX/bH/0SlfX9fOHxR+F/jDxF8RNU1TS9I8+yn8ry5PtEa5xGqnhmB6g0AeH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16B8E/8AkrWi/wDbb/0S9H/Ck/iD/wBAH/yah/8Ai66/4XfC7xj4d+Iml6pqmkeRZQeb5kn2iNtuY2UcKxPUigD6QooooAKKKKACiiigAooooAKKKKACiiigAooooAKKKKACiiigAooooAKKKKACiiigAooooAKKKKACiiigAooooAKKKKACiiigAooooAKKKKACiiigAooooAKKKKACiiigAooooAKKKKACiiigAooooAKKKKACiiigAooooAKKKKACiiigAooooAKKKKACiiigAooooAKKKKACiiigAooooAKKKKACiikLKv3iB9TQAtFRfaIB1mj/AO+hR9og/wCe0f8A30KAJaKQMrfdYH6GloAKKKKACiiigAooooAKKKKACiiigAooooAKKKKACiiigAooooAKKKKACiiigAooooAKKKKACiiigAooooAKKKKACiiigAooooAKKKKACiiigAooooAKKKKACiiigAooooAKKKKACiiigAooooAKKKKACiiigAooooAKKKKACiiigAooooAKKKKACiiigAooooAKKKKACiiigAooooAKKKKACiiigAooooAKKKKACiiigAooooAK5Hxh8R/D3gyFhf3QkusfLaw/M5+vp+NcZ8T/AIsyaVdHw34YH2jV5DsklQbvKJ7D1b+VZ/gb4I+e66341ke7vJT5n2VnyB/vnufagDKn+KnxB8Z3DQeEtGa2gY4Egj3H/vo8Clj+FvxP14+drHiVrct1R7lmI/BeK9+tbO2sbdbe0gjghQYVI1CgfgKnoA+fv+FAeIjy3i4Z/wBx/wDGj/hQHiEcr4uGf9x/8a+gaKAPnqT4V/E3Qv32j+JmuCvRFuWQn8G4psPxR+IfgudYfFejtc26nBkMe0/99Divoeobq0t72BoLqCOaFxhkkUMD+BoA5Xwf8SvD3jOJRY3Iiu8fNazHa4+nr+FdhXiPjn4IqjtrXgyR7O+iPmfZkbAJ/wBg9j7Vb+GPxZm1C7HhrxUDb6tGdkc0g2+YR/C3o386APY6KKKACiiigAooooAKKKKACiiigAooooAKKKKACiiigAooooAKKKKACiiigAooooAKKKKACiiigAooooAKKKKACiiigAooooAKKKKACiiigAooooAKKyPEHibSfDFg15ql2kKAcKT8zfQV4leftA6g2uC5stLLaJG218qct757UAfQlFc54U8b6L4wsVn025UyY+eFjh1P0ro6ACiiigAooooAKKKKACiiigAooooAKKKKACiiigAoorxr4mfF6XS73+wPC4FxqTHY8qjcEJ7D1NAHshdQcFgCexNLXzdF8NPifq8ceqXOsSRXJG9Ee4IZc/yrS8H/ABL17wj4h/4Rvxzv8snalxJyV9DnuKAPf6KZDNHcQpNC6vG4yrKcgin0AFFFFABRRRQAUUUUAFFFFABRRRQAUUUUAFFFFABRRRQAUUUUAFFFFABXnXxd8ff8Id4d+z2bZ1S+BjgA/gHdv8K9EZgilmOFAyT6V84adE/xV+N89zOC2laaxIU8jahwo/4EaAOv+Dnw2GlWi+Jtbi8zVrsb4hLyYlPf/eNew0igKoVQAAMADtS0AFFFFABRUF5e22n2kl1eTpBBGMvJI2ABSWN/a6lZx3dlcRz28gyskbZBoAsUUUUAFeQ/GP4brrFk/iTRozHq9oN8gj4Mqjv/ALwr16kIBBBGQeCDQB5z8IPHx8YeHfs17IDqtkAk2esi9m/xr0evm/VoT8Lfjhb3lsPK0zUWyR/Dtc4Yfgea+j1YMoZTkEZBoAWiiigAooooAKKKKACiiigAooooAKKKKACiiigAoorkPFXxJ8O+Eo2F5eLJcAcQRHcxP9KAOvqhqOtaZpMRlv76C3UD/lpIBXzb4j+OniTXZmtdEh+xxMcL5Y3SH8ayNP8Ahx488ZzC4u0uNrnJlu3I/Q0Ae3av8cvB+mbliuZbuQdoU4P41xmoftIoCRp+ikjPBlk7VJo/7ONuoVtX1VnPdIVwPzrtNP8Agl4LsQN1i9wwGCZXJzQB5TcftE+InmJgsbSNOykE03/hoLxWRkWVrj18s17vD8PPCUEaoug2RC9C0QJrQTwvoSReUukWYTGMeSKAPnqD9onxGkwM9jaOg6qAQa3tO/aQjLAahorKM8mKTPFetSeAfCku7foNj83U+SK5/UPgr4LvkIGntA2OsT4oATRfjV4P1gqjXjWkrfwzrgD8a720vbW+hEtpcRTxno0bhh+leE67+zmm1pNE1MhuojnH9a8+m03x98M7vzUN1BEpzujJaJvr2oA+vqK8T8CfHi01J47DxIi21wTtW4X7jfX0r2mGaO4hWWF1eNxlWU5BFAD6KKKACiiigAooooAr3l9a6fbme8uI4IgcF5GwKzf+Ev8ADv8A0GbL/v8ALXG/Hb/km1z/ANdU/nXn/hH4GWPiTwvY6tJq9xE9wm4oqAgUAe5f8Jf4d/6DNl/3+Wj/AIS/w7/0GbL/AL/LXlH/AAzhp3/Qcuf++BR/wzhp3/Qcuf8AvgUAer/8Jf4d/wCgzZf9/lrgPHnxt0vw/G9porJfX5H3lOUT8e9Y/wDwzhp3/Qcuf++BR/wzdpn/AEG7j/v2KAOO0LQZfiFqQ1rxn4jghticrC04DEegGeBXtVonw+stCOjRTaV9iZcMhdTu9yfWuG/4Zw07/oOXP/fAo/4Zw07/AKDlz/3wKAOY8VeDrPwxfnXvA/iK3UxnebcXA3D6c8j2rrvAHx0tdT8vTvEm22u/urcD7j/X0qD/AIZw07/oOXP/AHwKP+GbtM/6Ddx/37FAHq//AAl/h3/oM2X/AH+Wj/hL/Dv/AEGbL/v8teUf8M4ad/0HLn/vgUf8M4ad/wBBy5/74FAHq/8Awl/h3/oM2X/f5aP+Ev8ADv8A0GbL/v8ALXlH/DOGnf8AQcuf++BWP4q+BNj4e8M32qx6xcSvbR7whQAGgD6Asr+01GDz7O4jnizjfG2RVmvLvgH/AMk5T/ru9eo0AFFFFABRRRQAUUUUAFFFFAHm3xi8cnwp4c+x2b/8TK+BSIDqq9zWJ8IPhjHpttF4l1pDLqVwPMiWTnywe5965R0PxF+PjRTZex09yMdtqf4mvo5VCKFUAKBgAdqAFrjfiD8P9P8AHGkNFKqx30YJgnA5B9D7V2VFAHz14C8d6n8P9cPhHxbvW1VtkMz/AMHpz/dr6CiljniWWJ1eNxlWU5BFcd8Qvh7YeOdJaN1WLUI1JguAOQfQ+1eX+APH2p+A9bPg/wAYBkt0bZDO/wDyz9Oe6mgD6EopsciTRrJG6ujDKspyCKdQAV4Z4t8Y/E7S/E10ljpZawSTEWyHeGX617nRQB89Q/HDxbpU23WvDrFARnEbIQPyruvDfxu8L666QXEj2Fw3G2b7ufrXodxY2l4hS5topVPUOgNcB4m+C3hfX43e3t/7PujyJIOBn6UAehwzxXMSywSJJGwyGQ5BqSvmlz47+DN+Czvf6KWxnJZCP/ZTXt/gzxzpHjXTRc6fKBMoHnQMfmQ/4UAdPRRRQAUUUUAFFFFABRRRQAUUUUAFFFFAHPeOtS/snwPrF4G2slq+0+5GBXnP7O2leT4Xv9WcZku7jZuPcL/+uun+NLsnwt1QqcZMYP03CoPgaoX4W2GB96WQn/vqgD0eiio5Z4YELzSpGg5LOwAFAElRXFzDaW8lxcSpFDGpZ3c4AFcL4n+MHhPw3G6/bRfXI+7Dandk+7dBXlNxqHjv403gtrWBtP0Pd83UR49z/GfagCbx14v1H4q+JIvCXhcO2mq/7yXBAkI/ib/ZFN8E+KtT+EnieXwr4mVhpkj5SUZIQno6/wCye9ez+CPAWk+BtM+zWKb7hwPOuXHzSH+g9qf418C6T440v7LqEe2ZATDcKPnjP9R7UAdDa3UF7bR3NtKk0MihkdDkEVNXzVBd+O/greGCaFtQ0IvkdWjx7H+A16r4Y+MXhTxJGiNeCwuiPmhujtwfZuhoA9AoqOGeG4QPDKkiHkMjAg/lUlAHjX7ROkJceE7LVlX99Z3ATd/sv/8AXAr0HwBqh1nwJo96x3O1squfUqMH+VYPxriEvwv1IH+FkYfg1J8EpDJ8LtOz/C8i/wDj1AHodFFFABRRRQAUUUUAFFFFABRRRQAUUUUAFRXFxDaW7z3EixxINzOxwAKkd1jRnchVUZJPYV8x/Fv4mXPibVW8P6JI/wBhjfy2MfWZ84/KgDU+I3xwuLuWTSfC7GOLJR7oD5n/AN2ue8HfB3X/ABhKuo6vLJaWkh3NJLkyP9Aa7/4W/BuDS4otZ8QxLLeMA0VuwyI/c+9e1KoVQqgADoBQByfhj4ceG/CsSiysEecDmaYbmP8AhXWgADAGKKKACiiigAooooAKKKKACori2gu4GhuIkljYYZXXINS0UAeIfEP4F2t7FJqXhhRBdD5mtc/K/wBPQ1x3w2+Juo+CdWOg+IfNNjv2ESZ3QH/CvqCvIfjL8NYte0uTXNMgVdRt13SBR/rVH9aAPWba5hvLaO5t5FkhkUMjqcgg1LXgPwH8eyGRvCupSk4ybVnPI9Vr36gAooooAKKKKAPM/jt/yTW5/wCuqfzra+Ff/JN9H/641zvx6vbWPwBLavPGtxJKpSMt8x59K6L4V/8AJN9H/wCuNAHZUUUUAFFFHQZNABRXnniv4taToN22m6dDJqmqZ2iC3GQD7kVzv9ufF3Wl82y0m1sIjyqy/ex+NAHstFeKyeKvit4bHnarosF/bLy5gHIH4V23gr4laN4zUwwlra/QfvLWbhgfb1oA7SiiigArkviZ/wAk71n/AK4GutrkviZ/yTvWf+uBoA5v4B/8k5j/AOu716jXkvwAv7STwL9jW4jNzHMxaLd8wB9q9aoAKKKKACiiigAooooAKqarciz0i8uTnEUDvx14BNW6y/EnPhfVQP8An0l/9BNAHif7PiC91/xDqrISznhz/tEmvoCvB/2bZk+w61B/y0EiMR7Yr3igAooooAK4X4m+AbHxloEzmMJqNuhaCYDnj+E+oruq5bx74wsfB/hy4u7qUCd0KwR5+Z2xQBwfwE8T3l9pt94fv3Z5dPb92WOSF6Y/CvZa8Q/Z+0W88vVfEd2rIt6+I8j73OSa9voAztZ13TfD9l9s1S6S2gzt3OeprNsPHnhfUtv2bWbVi3ADSAH9ak8W+ENM8Z6WthqauY1fepQ4INeaX/7O2kNETp+p3MEo5BbkUAezxyxyoHjdXU9CpyKfXzVcaV8SPhXL9qtriS/01D82CXXHuO1er/D/AOKWleNoBAxFrqaj57dz973X1oA7a9srbUbOS0u4UmgkXa6OMgivnbxp4S1P4TeIofE3hmST+znf95H1Ceqt7GvpGqmp6ba6vps9heRLJBOhR1I9aAMrwd4rsvGHh6DU7NxlhiWPuj9xXQV83eErq5+FXxXn8P3bsNMvHCoT0IP3T/SvpAEEAg5B6UALRRRQAUUUUAFFFFABRRRQAUUUUAeffGz/AJJZqn+9H/6GKj+B/wDyS3T/APrpJ/6FUnxs/wCSWap/vR/+hivHvB/xd1Hw/wCELTw/ouiNeXURdnkOW6nPCigC7f8AiDx345+Iur6V4a1SWCK2dwqLJ5aqiHbnPua0Y/gn421tx/wkPigiPPIMrzH8sgUz9ntmu/FviG+mXbO6ZYY6FnyR+dfQ9AHmHh34FeFNFdJrtJNSnXnM5+T/AL5r0q3t4LSBILeFIokGFRFAAHsBXI+LPih4a8HXyWOpXMjXTAMY4U3FQe59K6LRNc0/xFpUWpaZcLPay/dYdj6EdjQBo0UUUARz28N1C0NxEksTjDI6ggj6V5r4i+BnhTWnea1jk02ducwH5M/7td/rOs2GgaXNqWpTrBawjLOf5D3rmfCvxT8MeL9Qaw065kW6AJWOZNpcD09aAPMZfgl410RyfD3igmPPAErwn8gSKzLTXPHvgf4gaPpniLVZZYrmRAyNL5isjHHWvpavnn9oZ2tPE/h28hXMyozKPUqwIoA9I+M3/JL9U/4B/Oq/wO/5JbYf9dJP/Qq8m8VfGDUtb8J3nh/W9Da0uJlUxyDK9D3Vq9Z+B3/JLbD/AK6Sf+hUAejUUUUAFFFFABRRRQAUUUUAFFFFABRRRQB5V8cPGbeHvDQ020l23l9lcjqqd6434EfD+O8Y+KNSiDojbbZGHBPdq5T4q38vij4qvYRsWSOVbZB6c4NfUHh/SYND0Gy023QLHBEqcdzjk0AaVFFFABRRRQAUUUUAFFFFABRRRQAUUUUAFIyhlKsMqRgg0tFAHyZ8RtHl8AfFBb2xzHDJILmErxjJ5FfUWg6nHrOhWWoxkFZ4lf8AHHNeSftF6UJ/D+n6kq/PBKUJA7Gt74Eao2ofDyOJyS1rM0fPp1FAHp1FFFADXdI0Z3YKqjJJOAK8h8dfGy00x30vw0n2/UWOzzFGUQ+3qa7r4hMyeA9YZWKn7O3INfLHgjVb3whf2/iWXShd6cZDGzumQD3wexoA2PFPg7xXceGrjxd4nuXWRmURwOctg+3YV9B/Cv8A5Jvo/wD1xrifid4q0vxb8H5b/TJ1dTIm+PPzIc9CK7b4V/8AJN9H/wCuNAHZUUUUAFeVfFjxpe2s1r4T0Ak6tqJCsy9Y1NepSyCKF5G+6ilj+FeG/C+L/hKvilr/AIku/wB59lcxwZ6Lzj+VAHfeA/h1p3g/TlklRbnVJBunuZBk7j1wasa/8TPCvhuYwXupIZx1ji+Yj8q5L4y+OrzSEtvDeisRqV8QGZeqqeBj3NT+Cvg1pGnafHea9F9v1SYb5TKchSe1AGha/GvwXeXCwG9kTfxmSMgVy3xX8JLpkcHjrwzi3uYGEkoi4Dqe/Fc58V9C0m3+IWg6RpdlFbmV1MojTGckV7h4ps4v+ED1G1ZFKJZsoHbhaAF8FeI4/FXhOx1VD80qYkHo4610FeQfs8zu3gq6gOdsd0209ua9foAK5L4mf8k71n/rga62uS+Jn/JO9Z/64GgD518KeCfEzeGYvFvhi6f7RFIweBDhsD09fpXqXgX42QXkq6T4qj+w6gp2eawwrH39DUfwm8SaZ4W+EZ1HVJ1jhSd8D+Jz6Ad68f8AHes3fjXUrrxDbaULbTYWEYkVMZz0ye5oA+x45EmjWSN1dGGVZTkEU6uS+GTs/wAO9HZ2LHyByTXW0AFFFFABRRRQAVFcxCe1lhOMOhXn3FS0UAfPXwTuP7I+JHiDRZcKzs+BjHKsf6V9C185eLAfAvx4tNWA2Wt64Zj2w3DV9FxyLLGsiEMjAFSO4oAdRRRQBznjLxlpvgvRZL+/kBfBEMIPzSN6CvEvDHhnW/jB4mPiPxEXj0eN/wB3H0DD+6vt6mnfHbS7uz8Y6drN9vudIkKr5WThcHkfjXvHhmfTrrw5YTaSiJYvCpiVOijHSgC/ZWdvp9nFaWkSxQRKFRFGABU9FFABRRRQA10SRGSRQyMMFWGQa8C+Kfw1m8O3Y8YeFd0BhfzJ4Y+Nh/vD29RXv9RXEEV1bSW8yB4pFKsp7g0Ach8NPHEPjbw1HcMVW+hGy4jHY+v412lfOHhgv8OfjdNpBJSxvX2qO2G+7X0fQB4x+0DoHn6FZ6/bpi4spQrOo52np+Rrv/h3rn/CQeB9Nvi2ZPKCP/vDin/EDT11PwLq9u+P+PdnGR3AzXn/AOzvfPN4VvrJiCIJ8rzzzQB7LRRRQAUUUUAFFFFABRRRQAUUUUAeT/tA6ubHwCligG6+uFQ+yr8x/kK2fhX4MsvDfgm0cQob69hE00xHJ3DIGfQA1hftCaVJeeBYb+Pn7Fcqz/7rcfzxXV/C/wAR2/iTwHps8Tr5tvEtvMmeVZRjn64zQB5Z8FZfsPxU8Tac/wArMZcA/wCzJ/hX0JXzJ4n1pPh18e7vVoYTNCy+Y8KHBIdcEfnzXVf8NIWH/QAuf+/o/wAKAPIvinDewfEjWRfbvMabcpbuh+7j8K9p/Z1hvE8IX0kwYWz3H7nPTpziuT1/4teDvE80c2r+DZLiWPhZDIA2PQkDkVr2P7QOi6ZZR2dl4Ymgt4hhI43AA/SgD3qivDv+GkLD/oAXP/f0f4Uf8NIWH/QAuf8Av6P8KANL9oiG8k8DWrwBjbx3amcL6YOCfbNeF/DSK7m+IeiizDGQXCs23so6/hivWr39oLRtRs5LS88MzT28o2vG7ggj8qxtB+LHg3wzcSXGk+DZLeaTgyeYCwHoCRwKAPpKvnz42sNQ+JfhnTU5YFAR/vOP8K0v+GkLD/oAXP8A39H+FcloeuJ8R/jtp+pNCbeFcMkTtkjYM/zoA9i+KHg+x8ReCLxpIE+2WcJlhlC/MCozjPocVz/7PmqteeBprBgM2VwQPo3Ndd8S9ft/D3gPU7idwrzRNBEp6szDAxXHfs86XJaeC7q/fpeXBK/ReP8AGgD1+iiigAooooAKKKKACiiigAooooAKZKSInI6hTT6bIC0bKO4IoA+SfDEb6j8bkMuHY3zu272Jr64r5F0Rjo/xuVZ32Fb9kYj3NfXVABRRRQB5H8afiLqHhGG103SsR3NypdpiM7V9q4f4Y/F7XZfFVtpms3H2q1u28sFh8yMelenfFP4Zjx3aQT20wh1C3BCFvusPQ1yXw7+CF3oXiGLVtbnif7Od0UUfOW9TQB7nTXYJGznooJNOpGAZSpGQRg0AfLPjb4yeJLjxLdRaZdG0tLeQoiKOTg9TXsHwg8d3XjTQZhqAH2y1YK7gcOOxrg/GPwE1C98QT3ui3MX2e4cuUkOChPWvTvht4Ci8CaE1sZRNdzHdNIOmfQUAdrXIfEjxc/g3whcalCge5JEcIPTce5rr657xp4Vt/GPhq40m4bYX+aOQD7rDoaAPmjSfjR4ts9Zju7m9+0Ql/wB5Cy8EZ5xX1dpl6upaXa3qKVWeJZAD2yM188aV+zxq39sRjUbyEWKPlmQ/Mwr6Ks7WKxsobSEYihQIo9gMUAT0UUUAebfHOAzfDW7I/gkRj+dcv+ze7HRdWQk7RKpA/Cuk+O05i+G1woYAvKgx681zv7OEEi6Dqk5X928wUH1IFAHt9FFFAHMfET/kQdY/692rz/4I6RY658Lbix1C3Se3kunDKwr0D4if8iDrH/Xu1cb+z3/yT2T/AK+3oA8w+I/wt1XwctxdaU8s+iTNl0XJMf8AvD+tetfBjxZpWqeELTSIZwt9Zptkifgn3HrXpc0MdxE0UyK8bjDKwyCK8H8e/Ce+0G/PiXwW0kbxsZJLdDyvf5fb2oA97oryr4bfF208SKul6yVtNWT5BuOBKf8AGvVaAKWsf8gW+/64P/6Ca8h/Z7K/YtcGRu+08jvXtEsayxPG33XUqfxrwHwPef8ACAfF3VNB1D91bag5MLtwMk5WgClcsmo/tJRrqTbUilAjDdDgfLX0VcTxWtvJPM4SKNSzMTwAK8n+KHwtvfEWqw+IPD84h1KMDcCcbsdCD61k2vgj4k+KY4rLxPq4ttNUgSJEw3SD04oA5rTtbh8cftA212CfsschWH3Cjg17J8Udfg0DwJqEsrqJJ4zDGp6sTxXFeLvhZqmnavputeCPLhuLOIR+WSBnHf3p9h8NvE/ivWbfUvHd8rwW53JaRH5c+9AG98EtEm0f4eW7XClZLtzPtI6A9K9HpkUUcEKRRKFjRQqqBwAKfQAV5v8AGLxXpWj+D7zTLmcG9vIykUS8n6n0FR/Er4sWXhCFtPsCtzq0i4VVORH7n/CuC8CfDHVPGmpL4n8YSStbyHekMhO6T0+goA5j4c/DbWfGy27XsksGgQuW5JG899o/rXqHxg0TT/D3whOn6bbrDBHPGAAOTz1NetWlpb2NrHbWsSRQxjaiIMACvNvj3/yTSb/r4j/nQB0Hwv8A+SdaP/1wFdfXIfC//knWj/8AXAV19ABRRRQAUUUUAFFFFAHl/wAcPCZ1/wAIHULdCbzTj5i46lO9W/g54uTxL4MhglkBvbICKRc8kDoa9CmiSeF4ZVDRupVlPcGvmy6W5+DfxWFwit/Yt62fbYTz+IoA+lqKgs7uC/s4bu2kEkMyh0cHgg1PQBzfjnwtB4v8LXemSAeYyloW/uuOleT/AAV8WT6Jq114H1omOSOQi339mHVf8K98rxD41+BJxJH4y0NWS8tiGuBH1IHRhQB7fRXBfC/4gW/jXQEWWRV1S3ULcR55P+0PrXe0AFFFFABRRRQB8+fHaJbDxt4f1RFIckbmB64YV73YzfaLC3m5/eRq3PuKyvEPhDRvFDWrara+c1s++M5xg1txosUaxoAqqMADsKAK2qWhv9Ju7QYzNCyDPuMV5t8HvAur+Dm1ZtTVEWeQeUqtnIHevVKKACiiigAooooAKKKKACiiigAooooA8++Nf/JLNU/3o/8A0MV4l4J8PeP9K0ODxL4Sk82G5LLJChB+6ccqeDXtvxs/5JZqn+9H/wChio/gf/yS3T/+ukn/AKFQB4pY3GtX3xp0qbxhZql7NLGHikiABXoPlr6e/wCEe0X/AKBFh/4Dp/hXinx5sZtI8TaD4rgQ4jcI7D+8pyB+Wa9u0XVINa0Wz1K2dXiuYlkBB9RyPwoAzbyHwhp83lXkWjW8mM7JUjU4+hqv9o8C/wDPTQP/ACFXM+Mvgvpvi/xFNrEuqXVvLKoDIoDLwMcZ6Vgf8M36V/0Hbz/v2KAPRftHgX/npoH/AJCo+0eBf+emgf8AkKvOv+Gb9K/6Dt5/37FH/DN+lf8AQdvP+/YoA9F+0eBf+emgf+QqsWkXg+/m8mzi0W4lxnZEsbHH0FeZf8M36V/0Hbz/AL9itzwl8EtM8KeIYNXj1W7uJIM7UICgk+uKAPQP+Ee0X/oEWH/gOn+FfM+vzatZfG/UJPCFmrXsDERxRRAgAKN3y9K+ndX1KDR9Iu9RuWCw28TSMT7CvDfgXYz674x13xfcg4ZmRM92c5OPoOPxoA5Pxl4d+IWt6NceIvFkhht7UDZC5A6nsg6V7L8Dv+SW2H/XST/0KrHxm/5Jhqn/AAD+dV/gd/yS2w/66Sf+hUAejUUUUAFFFFABRRRQAUUUUAFFFFABRRRQB8q/GfSpvDvxIXVIVKpcFZ0Yf3gea+j/AAhrsPiTwtYanCwPmxDePRsciua+Lfgv/hLvCcht0BvrTMkRxyfUV5H8FvH58Naq/h3VWKWlxJhC/HlSehoA+nKKQEMoZSCDyCKWgAooooAKKKKACiiigAooooAKKKKACiio5547aCSeZwkcalmY9ABQB4b+0drCJp+maSrDzJHMrjuAOldh8EtIbSvh1as67XuXaY+4PSvDPEV7c/E74riK1BeF5hDF6CNTya+r9MsY9N0y2sogBHBGqAD2FAFqiiigDmPiJ/yIOsf9e7Vxv7Pf/JPZP+vt67L4if8AIg6x/wBe7Vxv7Pf/ACT2T/r7egD1mggEYIyDRRQB5H8SfhBBrTNrXh4C01SP5ykfyiQj+RrH+HvxbutPvF8NeMleG6RvLjuJBj6Bv8a90rg/iF8MtM8bWTSqi2+qIP3Vwoxn2b1oA7qORJY1kjYMjDIYHIIrhPiT8OofGljHcWz/AGfVrbmCYcZ9jXmPhTx5rvwx1keGvFkckmnhsJMckoPUHuK+gdP1G01WxivLKdJoJRlXU5BoA8V0j4n+JPBTDSfGmlTypF8qXca5yB/Ousj+OHgx4Q7XcyMRkoYjkV6Dc2Vrex7Lq3imX0kQGsg+CvDROTollk/9MhQBxVt8ZodZ1i1sdD0W8ukkkCySlCAi+tepA5ANVrTTrKwXbaWkMI/6ZoBUtxcQ2lu89xIscUY3M7HAAoAkZgqlmIAAySe1eL/Er4wG1mfw/wCFv9Jv5P3bzR87Cey+prF8efFHU/Fup/8ACL+C1d45TsknQfM/rj0HvXafDT4S2XhSFNS1RVudYcZLNyIvYe/vQBgfDX4Psk8fiLxVunvXPmJbyc7Se7epr21VVFCqAFAwAB0paKACvMPj3/yTSb/r4j/nXp9eYfHv/kmk3/XxH/OgDoPhf/yTrR/+uArr65D4X/8AJOtH/wCuArr6ACiiigAooooAKKKKACuT+IXgy38a+GprF1UXSAvbyHqrf4V1lFAHgnwg8bXWgarL4H8RExyRyFbZpP4T/dz6ele915J8YPhs2vW3/CQaKhTV7UbmCHBkUf1FS/CP4lL4js10PVSY9XtV2/PwZQOPzoA9WpskaTRNHIoZHGGUjIIp1FAHzh458L6p8LPFSeKvDhb7BK+ZIwOEz1U+1ey+BvHOneNtGS6tXVblQBPATyh/wrob+wtdUspbO8hWaCVdrowyCK+efFXgjXvhZrf/AAkfhR5JNPzmSMDOwejDuPegD6Porg/AHxP0nxtarFvW31NVHmW7nGT6r6iu8oAKKKxfE/inS/CWkvqGqTiOMcKo+859AKANqivny6+OPijVp3bw74fZrZD94ozkj3xXReC/jfDquqJpHiKz/s27c7Vc5Ck+hz0oA9hopAQQCCCD0IpaACiiigAooooAKKKKACiiigAooooA4b4v2N1qHw01O3s4JJ5vkYJGuSQGBPFeM+EPiV4r8H+HINGtvDDzRQsxDvG4Jyc+lfT9N8tP7i/lQB8y+KfiX4k8W6BcaRqHhD91Lgh1jk3Iw6EcVb+DvxEfwtcjwv4iElvaytm3klUr5THsc9jX0f5cf9xfyri/H/w20rxzp4EgFtqEQ/c3KLyPZvUUAbHi3VNU03wtdX+hWYv71FBiiHIbPfjrxzXjH/Czfi1/0Kz/APgBJVa01/4hfCKYWOqWT6no6nCOSWUD/Zft9DXa6Z+0D4Tuoh9tS7s5e6mPcB+IoA5P/hZvxa/6FZ//AAAko/4Wb8Wv+hWf/wAAJK7/AP4Xj4F/6CMv/fhqP+F4+Bf+gjL/AN+GoA4D/hZvxa/6FZ//AAAkr2Twbqurar4Vtr/X7IWF8wJkiI24A6HB6Vw+p/tA+ErWI/Yku7yXsoj2j8zXE3niP4hfFuY2OkWL6bpDHDuMqpH+0/f6CgBfjH8Rn8SXB8LeHC9xbI2bmSEFvNYdhjsKz/CXxI8S+D9Ah0mw8JFo4yWaRo33Ox6k8V7L8PvhnpfgaxLDF1qUo/fXLrz9F9BXb+XH/cX8qAPmXxX8TvFnivw7c6PceGGhinxl0jckYP0r174NWN1p/wANNPgvLeSCXe7bJFwcE8cV3nlx/wBxfyp3TpQAUUUUAFFFFABRRRQAUUUUAFFFFABRRRQAV4F8YvhTI88niTw/Cd5O+5gjHOf7wr32kIDKVYAg8EGgD53+GHxnOniHQ/ErN5SnZHdN1X2avoS2uoLy3Se2lSWJxlXQ5BryH4jfBK111pNT0DZbXxyzw9EkP9DXkvhXxx4o8AeIBpTO8saTCKW0kO4dccelAH17RUVtKZ7WKZkKF0DFT1GR0qWgAooooAKKKKACiiigAoorL1nxFpPh+0a51O+ht0UZwzDJ+goA1CQBk9BXgXxo+KEbxSeGdEn3Ox23MqH/AMdFY/xA+N95rofSfDSSQW7na04H7yT2HpWn8Kfg/NLcx+IPE0J674baTksf7zUAbvwO+HraLp//AAkOpRYvLpf3KMOUT1+pr2WkVVRQqgBQMAAdKWgAooooA5j4if8AIg6x/wBe7Vxv7Pf/ACT2T/r7euy+In/Ig6x/17tXG/s9/wDJPZP+vt6APWaKKKACiiigDnfF3gzSvGWlPZajCNxH7uZR86H1Brwu3vPFPwS1/wAm6WS80GR8DupHqPQ19LVQ1fRrDXdPksdRtkngkGCrDp7igCr4b8T6Z4q0qO/0y4WRGHzJn5kPoRWzXzbrvhfxL8Htb/tvw/LJcaS7/NHgkKPRh/WvSNM+NPhq78KSavcTeTcQqBJan7xb0X1FAHeatq9joemy3+oTrDbxLlmY/wAq+efEXi7xD8XNf/sLw3HLBpQOGbpuH95j/Sof+Kp+N/iPP7yy0KNvfYo/q1e++FvCWl+EdJjsNNgVdo+eUj5nPqTQBk+AvhzpXgjTkWKNZtQYfvrlhyT6D0FdnRRQAUUUUAFeYfHv/kmk3/XxH/OvT68w+Pf/ACTSb/r4j/nQB0Hwv/5J1o//AFwFdfXIfC//AJJ1o/8A1wFdfQAUUUUAFFFFABRRRQAUUUUAFeGfFP4bXWnXzeMvCpeG6hbzJ4YvX+8P6ivc6RlV1KsAykYIPegDzn4X/E628Z2As7xlh1iFcSRnjzPcV6PXz/8AEr4aX/h3VD4t8Jb49jeZLDF1Q+oHp7V3fwy+J1p4zsBa3bLBrEIxJEeN/uKAPRaZLFHNE0UqK8bDDKwyCKfRQB4h46+C0i3ba54Nla1vFO82yttBP+ye30qn4T+Nd9otwui+NrSWOSM7PtOzDD/eH9a97rm/FPgbQvF1qYtSs0MmPlmQYdfxoAZq3j/w9pfhptcOoQzW2392I2BLt2AHrXiOk6Vrvxt8WNqmpmS30G3fCqOmP7q+p9TWqv7Pd0NejhbVS+hq+8qT8+PTHT8a900vS7PRtOhsLCBYbeFdqqooAZpejafo1jHZ2FrFDDGu0BVHP1rh/iZ8LrPxhp5urBEttXhG6ORRgSex/wAa9HooA8M+GHxMutMvv+EP8XFobqFvLhnl4P8Ausf5GvcgQQCDkHoRXnHxP+GVv4wsjfWKrBrEAyki8eZjsa5b4YfE25sL0eEfFhaG6hby4ZpeM/7J/wAaAPcaKQEEZByD3paACiiigAooooAKKKKACiiigAooooAKp6lqtho9m93qN3DbQIMl5WAFch8RPidpngW08ri51SVcxWynp7t6CvKtF8DeMPixeDWvFF9NaaY5zGhGCV/2E6Ae5oA9Zsvin4G1uZrMavbcnG25XYrfi3Brxz+w9D139oWfTXt4JtKlyRHCcIf3YPG33r0PUP2fvCN1aRxWjXdnMi4Mqybt59SD/TFchcfs961p90LnRfEC+av3HYGNh+IoA9I/4Ux4D/6Ag/7/AD/40f8ACmPAf/QEH/f5/wDGvOP+EA+MNodsGvB1HQi8P9RQfAPxhuvlm14Ip65vD/QUAY2paDoegfHyy02C2hg0yNo2aOU5QZHOd1ez33xR8DaFKtmdXthjjbbLvVfrt4FeXwfs+a5qV19p1vxAnmt951zI35muw039n7wlaW0iXj3d7M648xpNm0+oA/rmgD0rS9X0/WrNbvTbyG6gYZDxMCKu184a34B8XfCu7Ot+Fb6a706M7pI+pC/7SdCPcV6j8Ofihp3jq18h9trq0a5ltifve6+ooA76iiigAooooAKKKKACiiigAooooAKKKKACiiigAoorj/GfxH0PwdZu1zcJLd4+S3Q5Yn39KAJPiF4ytfBnhme9lcfaZAUt488sx/wrwH4SeGbrxp45bWr8GS3t5POldhwz5yBWZcXPiL4xeMVBBWLPAz+7gT1r6M8O2/hn4f8Ah6LThqNrEEGZJHcAu3c0Adj0GBRXmmufHDwlpIZILh72YdFhXj868s8RfHnxDrRa10W3Fkj8BkG6Q0Ae+eKPG+h+EbNp9TvEV8fLCpy7H6V51a/tF6DI7C40+6iUfdIwc15x4e+FXi7xxdi+1Z5reBzlprkksfoDXqX/AAz54XNikRnuhOAN0obqfpQBoRfHfwS6KWurhGI5BhPFaKfGHwS8Pmf2wg4+6VOa4m5/Zv0x5M22s3Ea+jIDUH/DNtp/0HZf+/QoA66T46+CY92LydyPSE81z+oftF6LEh+w6dcTNjjf8oqrB+zdp6ygza3O6dwsYBrf074A+ErQhrg3F0Qc4d8D9KAPMdZ+PPinVy0Gl28dmG4HlrvaszS/h7478e3Yub4XCxMfmmu2IH4CvpbSfBHhvRAosNIto2HRim4/ma3wAowoAA7CgDznwP8AB/Q/CWy5nUX2oDnzZBwp9hXo4AAwBgCiigAooooAKKKKAOY+In/Ig6x/17tXG/s9/wDJPZP+vt67L4if8iDrH/Xu1cb+z3/yT2T/AK+3oA9ZooooAKKKKACiiigCOe3huoHhnjWSJxhlYZBFeOap+z/pl34qjvLW6aDS3YvPbjrn0X2r2eigClpOkWOiadFY6fbpBbxLhVUfzq7RRQAUUUUAFFFFABXmHx7/AOSaTf8AXxH/ADr0+vMPj3/yTSb/AK+I/wCdAHQfC/8A5J1o/wD1wFdfXIfC/wD5J1o//XAV19ABRRRQAUUUUAFFFFABRRRQAUUUUAIyhlKsAVIwQR1rw34kfCe7tL5/FPg9mguYz5ktvEcHI7r/AIV7nRQB5H8N/jDb62U0bxBiz1VMIHfgSn+hr1sEEZByDXmHxE+EFh4p3alpRWy1Zedy8LIff0PvXDeGfif4h+H98ugeM7WaS2jO1ZyMso9j/EKAPomis3Rte0zxBYpd6ZeR3ETDPynkfUdq0qACiiigAooooAK81+KHwwt/F1mdQ08LBrEA3I68eZjsfevSqa7rHGzuwVVGST0AoA8f+DPju/1KS48La5n7fYgiN2+8wHBB+lexV86eB5E1n9oO/v8ATlAtIzKXZeh4xn8TX0XQAUUUUAFFFFABRRRQAUUUUAFcj8Q/G9r4H8NyXshD3cuUtoe7P6/QV1pIVSxOABkmvm3UDN8X/jILJCx0bTmIPpsU/Mf+BHigDS+F3w9ufF2ot418W751lkL28Mv/AC0OfvEf3R2FfQCqqIERQqqMAAYAplvbxWtvHbwIEijUIiqOAB0qSgAooooAKKKKACiiigBGVXUqwDKRggjg14F8Uvh3ceGL9fGvhLdbmFxJcQxfwH+8B6eor36o54Y7mCSCZFeKRSrqwyCD2oA5T4c+OLfxz4ajvRtS8iwlzED91vX6Guvr5utlk+EXxnFsrMujaiwABPy7GPH/AHya+kAQygg5BGQaAFooooAKKKKACiiigAooooAKKKKACiiigDyD42614t0y3tItBWdLSUETSwrls+ntXz3JoXiXUZGuJdOv53Y8u0bEmvuF0SRdrqrD0IzSLDEowsaAeyigD410nwj47ERGm6bqMUbnBKKUz9a6Kz+CfjrVnBvCsCk8tPMTX1UAB0AH0paAPB9G/ZxtkKvrGrPIf4o4FwPzNen6B8O/DHhtV+w6ZEZB/wAtJBub9a6migBAAowAAB2FLRRQAUUUUAFFFFABRRRQAUUUUAFFFFABRRRQBzHxE/5EHWP+vdq439nv/knsn/X29d74w0251fwnqNhaKGnnhKoCcZNeA6V8OfipolobXTZvs8JbdsScAZoA+mqK+c/+ER+Mf/QQk/8AAij/AIRH4x/9BCT/AMCKAPoyivnP/hEfjH/0EJP/AAIo/wCER+Mf/QQk/wDAigD6Mor5z/4RH4x/9BCT/wACKP8AhEfjH/0EJP8AwIoA+jKK+c/+ER+Mf/QQk/8AAij/AIRH4x/9BCT/AMCKAPoyivnP/hEfjH/0EJP/AAIo/wCER+Mf/QQk/wDAigD6Mor5z/4RH4x/9BCT/wACKP8AhEfjH/0EJP8AwIoA+jKK+c/+ER+Mf/QQk/8AAij/AIRH4x/9BCT/AMCKAPoyvMPj3/yTSb/r4j/nXBf8Ij8Y/wDoISf+BFUtU+HnxW1myNpqE5uICQxR5wRkUAe1fC//AJJ1o/8A1wFdfXPeBtKutE8G6bp16oW4giCuAcgGuhoAKKKKACiiigAooooAKKKKACiiigAooooAKxfEfhTR/FNg1pqlokqkfK+PmX6GtqigD511b4YeL/AF6+qeD72W4tlOTEp+bHuvetvwz8eollWw8V2T2dwvytKqnGfcdq9vrmPEngDw54piI1HT4zKRxKg2sPxFAGppXiHSdcgWbTb+C4UjPyOCfyrTrwPVPgNqulytc+FtckQjlY3YqfzFUE1z4weEW8u6spr6FeMsm8H8RQB9F0V8+f8AC+vElnF/p3hoKynDMQwFNb47+J9Sj2aV4cBkY4VgrNQB7/dXdvY273F1MkMKDLO5wBXgnj/4m3vjG+HhTwcssgmfZLOn8Y9vb3qjH4O+JXxHuFk165ksbFjkq52jHsor2HwV8PNF8E2m2yhEl0w/eXEgyx+noKAKnw1+Hlt4G0g7j5uo3ABuJf6D2ruaKKACiiigAooooAKKKKACiiigDlviLrQ0DwFq18G2uITHGf8Aabgfzrhf2etDFr4Vu9akGZr6YqGPXav/ANc1Z/aFumh+H0UAPE92gP4ZP9Kn+HfjXwfoXgLSdPn16xhmjhzIjSAEMTk5/OgD1OiuU/4WZ4K/6GTT/wDv6KP+FmeCv+hk0/8A7+igDq6K5T/hZngr/oZNP/7+ij/hZngr/oZNP/7+igDq6K5T/hZngr/oZNP/AO/oo/4WZ4K/6GTT/wDv6KAOrorlP+FmeCv+hk0//v6KP+FmeCv+hk0//v6KAOrorlP+FmeCv+hk0/8A7+ij/hZngr/oZNP/AO/ooA4v9oLQUvfCFvrEaf6TYTAbh12Nwf1xXafDbW21/wAAaTeyNukEIic+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2IwKsUUAFFFFABRRRQAUUUUAFFFFABRRRQAUUUUAYHi7whpnjTSBp2qK/lK4kRo2wysK4T/hnvwl/z3vv+/g/wr1qigDyX/hnvwl/z3vv+/g/wo/4Z78Jf8977/v4P8K9aooA8l/4Z78Jf8977/v4P8KP+Ge/CX/Pe+/7+D/CvWqKAPJf+Ge/CX/Pe+/7+D/Cj/hnvwl/z3vv+/g/wr1qigDyX/hnvwl/z3vv+/g/wo/4Z78Jf8977/v4P8K9aooA8l/4Z78Jf8977/v4P8KP+Ge/CX/Pe+/7+D/CvWqKAPJf+Ge/CX/Pe+/7+D/Cu68I+DtL8F6U2n6Wsnlu5d2kbJY10FFABRRRQAUUUUAFFFFABRRRQAUUUUAFFFFABRRRQAUUVBe3kGn2Fxe3T+Xb28TSyvgnaqjJOBz0FAE9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tHQ/if4P8R6vDpelat9ovZgxjj+zyLnaCx5ZQOgNAHX0UUUAFFFFABRRRQAUUUUAFFFFABRRRQAUUUUAFFFFABRRRQAVh+M/+RF8Qf8AYNuP/RbVuVh+M/8AkRfEH/YNuP8A0W1AHlvwn8M6DqPw5026vdF0+5uHaXdLNbI7NiRgMkjPSu1/4Qvwt/0Lmk/+Acf+Fc/8G/8Akl+l/wC/N/6Nau8r8jzPE1ljayU38Uur7s74JcqMP/hC/C3/AELmk/8AgHH/AIUf8IX4W/6FzSf/AADj/wAK3KK4frVf+d/eyuVdjD/4Qvwt/wBC5pP/AIBx/wCFH/CF+Fv+hc0n/wAA4/8ACtyij61X/nf3sOVdjD/4Qvwt/wBC5pP/AIBx/wCFH/CF+Fv+hc0n/wAA4/8ACtyvM/jLqEunaboci3UsEJ1BfO2MQGQcnOOorqwbxGKrxoqo1fzYpWir2Ow/4Qvwt/0Lmk/+Acf+FH/CF+Fv+hc0n/wDj/wrB0L4seGdd1tNItpLmOaQ7YXmi2pKfQHOfzAri/GvxCttP+Kmnl/7Q+x6UWS5hTGJH5wVGcHr1OK66GAzGrWdGTlFpN63/wA+r0JcoJXPUv8AhC/C3/QuaT/4Bx/4Uf8ACF+Fv+hc0n/wDj/wrzP4s+OofsOjWlob6BpzFevt+UNCc/KcHk8dOldovxJ0dfA6+KDbXwsRL5Pl7F8zOcdN2MfjSng8wjRp1U5PndrXe/Tr1BShdo2P+EL8Lf8AQuaT/wCAcf8AhR/whfhb/oXNJ/8AAOP/AArndJ+MHhXV9Yj06KW5heUhYpZ4tqOx7ZzkfiK0vFnxE0LwdNHb6g08t1Iu8QW6BmC+pyQB+dYPD5kqqotT5nqlqO8LXND/AIQvwt/0Lmk/+Acf+FH/AAhfhb/oXNJ/8A4/8KpwePtCuvCNx4lhkmextwfMXyyHB/u4Pfn1xWxoes2niDRrbVLLf9nuF3LvXDD6isan12mnKbkknbd79hrlexSPgzwqOvh3Sef+nOP/AApf+EL8Lf8AQuaT/wCAcf8AhXF6UT43+Kt1qpJbStBHkW/PyvN3P+faum+IXiP/AIRrwlc3ERzeT/6PbKOpkbgY+nWumdLExrU8PGo3OSV1d6N9N+2rEnGzdi6PBnhU9PDukn/tzj/wo/4Qzwt/0Luk/wDgHH/hXnuvaPceD/gc8Mc8sV9IySXMqOQxdz8wz+laPi5rHyvA5vb3UIJDNH5QtlDB22r97LDH1571tHDVZNclZtOUknr9lXva/UV12Oy/4Qzwt/0Lmk/+Acf+FH/CF+Fv+hc0n/wDj/wrz/x14mj8O/FjRrm/urhdOisy7RJlgWJYD5fWu08JePtE8ZCVdNklSeEZeCddrgevBII/Gsq2Gx1OhHEKUnFq99bLW1hpxbsXP+EL8Lf9C5pP/gHH/hR/whfhb/oXNJ/8A4/8K5a5+NHhm0v57KaHUBPDOYWAhB6HBb73T9fatrxR8QdF8JR2zX63cjXKeZEkEJYkfU4H61Dw2ZKUYNSvLbV6heBf/wCEL8Lf9C5pP/gHH/hR/wAIX4W/6FzSf/AOP/CqvhPx3ovjGKc6a8yzQDMsE6bXUHoepGPxrn1+NXhc3otDFqCzef5BBhB2nON3DdM/j7URw+ZSnKmlK8d1roF4WudV/wAIX4W/6FzSf/AOP/Cj/hC/C3/QuaT/AOAcf+FM03xbYal4m1DQEiuIb2yUOwlUBZFPdcE5H5Utj4ssdR8U32gW0Vw9xYoGnm2jy1J/hznOfwrF/XVe7lor7vZ7P8R+6O/4Qvwt/wBC5pP/AIBx/wCFH/CF+Fv+hc0n/wAA4/8ACpPEfifSvCum/btVuPKiJ2oqjLOfQDvWP4U+JXh/xfdvZ2Lzw3agsILlArMB3GCQfzpwjj50nXjzOC662D3L2NT/AIQvwt/0Lmk/+Acf+FH/AAhfhb/oXNJ/8A4/8KxfE3xT8N+F9SOn3L3FxdLjzEtow3l/UkgfhWva+MdHv/C83iGyma4soY2dwi/OMdRg45qpU8wjCNSXMoy2euoXhew//hC/C3/QuaT/AOAcf+FH/CF+Fv8AoXNJ/wDAOP8AwrkR8cfCRNvxfgS/fPkDEX+9z/LNdnqvifSNG0Iaze3arYsoZHXkvnoFHcmnVo5jRlGNRTTltvqJOD2Iv+EL8Lf9C5pP/gHH/hR/whfhb/oXNJ/8A4/8Kx/DHxR8OeKtR/s+0e4gujkxx3MYXzAP7pBI/Cn+KviZ4e8JXi2V68892QGaG2QMyA9zkgD86fsMy9t7C0ube2u3cLwtc1f+EL8Lf9C5pP8A4Bx/4Uf8IX4W/wChc0n/AMA4/wDCm6L4w0fxBoU2r6bO0sECsZU24dCBkgg965vSfjH4Z1jUrOwt479Zrp/LG+EYRuwYgnr7ZpRo5jPm5VL3d99PULwOm/4Qvwt/0Lmk/wDgHH/hSf8ACGeFv+hc0n/wDj/wrJ8TfE/w74V1NdOvZJ5rngyJbx7vKB7tyPyGTXJ/D/VxrNl44vZr26ltmdmSUMS6x7W+7npx2ranhcdKg8ROUox0tvrd20E5RvZHoX/CGeFj08O6T/4Bx/4Uv/CF+Fv+hc0n/wAA4/8ACud8CarpejfC+LURdX09hBvZpJ4syfe/uqTx+NM0n4x+F9W1WLT1F7bPK2yOS4hARiegyCSPxFTLDY9zqKk5SUG03r0HeGlzpf8AhC/C3/QuaT/4Bx/4Uf8ACF+Fv+hc0n/wDj/wrcrhvEPxZ8M+HNVbTp5Lm4uIziX7NGGER9ySP0zXNh/ruJlyUXKT8mxvlW5u/wDCF+Fv+hc0n/wDj/wo/wCEL8Lf9C5pP/gHH/hTl8V6RJ4YbxFFcGXTVTeXjQsQO42jnNcvpXxk8L6rqsVgovbZpXCRyTwgIxPQZBJH4itadLMailKCk+XffQG4I6b/AIQvwt/0Lmk/+Acf+FJ/whnhXOP+Ed0nPp9jj/wrYubmKztZbmdwkUSF3Y9gBk15n4Ahn16913xxdhlN3vhsQT9yJe4/z60qHt6lKdWVRpRt1erey39X8gdk0rHa/wDCGeFv+hc0n/wDj/wo/wCEL8Lf9C5pP/gHH/hXk/gf4paT4a0GeDWZr66vZb2R22KZCq8YJLEV67H4m0iTw4PEAvEGmmPzPObjA+nXPbFbY3C4/C1OWTk1eyeuvoKMoSRF/wAIX4W/6FzSf/AOP/Cj/hC/C3/QuaT/AOAcf+Fc3pfxi8K6pqqWCvd25kbZHNPFtjcnpzkkfiBUPiC6uB8ZvDdqJ5RbtbSOYg52k8846ZoWGxyqOFaUovlctb9FcLxtdHVf8IX4W/6FzSf/AADj/wAKP+EL8Lf9C5pP/gHH/hWBr3xZ8P8Ah3WbvSr6K++024B/dxBg+eynP88Vv+F/Fuk+L9Pa80qZmCNtkjkXa8Z9CKxqUswp0lWnzKL63dtRpwbsJ/whnhYdfDuk/wDgHH/hQPBnhYjI8O6Sf+3OP/CuY+Kep3E9rYeE9OY/btYlEbbTykQPzGtzUdb0L4c+GLOK8lZIIkEMMaLueQgc4H61ap4p0qcozk5TbtFX2XXfv+Qrxu9Ni5/whfhb/oXNJ/8AAOP/AAo/4Qvwt/0Lmk/+Acf+FYGg/Fnw94i1m00qxivvtNyCR5kQUJgZwxz7ds1u6T4ssdY8RapotvFcLc6aQJmdQEbP90g5/MCoq0swotqpzKyu9Xte1/vGnB7Dv+EL8Lf9C5pP/gHH/hR/whfhb/oXNJ/8A4/8KZofi7T9f1DVbK2jnjfTJPLnaZQFJ55BBPHHfFc3d/Gfwnaao1n5l3Kitte5ihzED9c5P4CnCjmNSbhDmbWr1fXYTcFqdP8A8IX4W/6FzSf/AADj/wAKP+EL8Lf9C5pP/gHH/hTdZ8Y6JoegR63dXYazmA8lohuMuegUVn+F/iNoXiz7Qlh9pjnt0Mjwzx7W2juMEj9alQx7pOqublWjeo/cvY0v+EM8Lf8AQuaT/wCAcf8AhSf8IZ4Wzj/hHdJ/8A4/8K8m8OfEyzPxP1O6uF1KW1vylvaRMAfKOQORuwBn0rtrFrD/AIXRqCpeag179hXdAyjyAOOhzn8MV24jBYzDtqpOS93m6+V1v0vuSpReyOk/4Qvwt/0Lmk/+Acf+FH/CF+Fv+hc0n/wDj/wrC8Q/Fjwz4c1RtOne5ubiM4lFtGGEf1JI/TNbP/CZaQ/hGbxNbSvc6fDGZG8pfn46jBxg/WuOVLMIxjOXMlLbfW+xV4En/CF+Fv8AoXNJ/wDAOP8Awo/4Qvwt/wBC5pP/AIBx/wCFcmvxv8ItLbpm+CygbnMHyxE9m5/lmun8SeNNF8LaXDqGoTs0dx/qEhXc0vGeB9KqeHzKnOMJKactt9RJwauS/wDCF+Fv+hc0n/wDj/wo/wCEL8Lf9C5pP/gHH/hVXwl460bxnHMdNM6Sw4MkM8e1lB6eo/I1l/FLXZtO8OppVgSdS1aQWsCr1AP3j+X86VOnjZYlYaUpRlfq3p5/dqDcbXN0eDPCxGR4d0k/9ucf+FL/AMIX4W/6FzSf/AOP/CpfDGhxeHPDllpUXPkRgO395urH86165qmIqxm1Co2u93r+JSStsYf/AAhfhb/oXNJ/8A4/8KP+EL8Lf9C5pP8A4Bx/4VuUVH1qv/O/vYcq7GH/AMIX4W/6FzSf/AOP/Cj/AIQvwt/0Lmk/+Acf+FblFH1qv/O/vYcq7GH/AMIX4W/6FzSf/AOP/CuDh02w0r9pDQbfTrK3tITpzuY4Iwiltk3OB34H5V6xXmVz/wAnMaB/2DH/APQJq+i4Xr1Z49KUm1Z9TKukoHtVFFFfpBxhRRRQAUUUUAFFFFABRRRQAUUUUAFFFFABRRRQAUUUUAFYfjP/AJEXxB/2Dbj/ANFtW5WH4z/5EXxB/wBg24/9FtQBwXwb/wCSX6X/AL83/o1q7yuD+Df/ACS/S/8Afm/9GtXeV+O5r/v1b/FL82ehD4UFFFFcBYUUUUAFeX/GhVe08OI4BVtTQEHoRXqFVb3TbHURGL6zt7kRPvjE0YfY3qM9DXXgMSsNiI1mr2/yJkuZWPNfibDDH4p8EukaI/20LlRg4yvH0qD4g6nZaH8V/DGpai/k2cUD+ZJsLAcnsBk9a9RutNsb6WCW7s7eeSBt0LSxhjGfVSeh+lJfaVp+qKi6hY210sZ3IJ4lfafUZHFd1DMqcFTjOLajGUXr/Nfb0uS4PWx5p8YryC48J6HqUWTam+il37DwmCc0nxM1vTvEHwikv9Lm861a4jQPsKZIODwQDXp9xYWd5ZmzubWCa2IwYZIwyY+h4rk/H/hObWvBJ0PQ7a3gJmQqgxHGgB5PH9K0wONoc1CEk1yTve+lm+vmKUXq+5514s8UaD4t0Lw7ougBrjVlnhwFgZTDgYPJH8vStj4jjQLXxJY3E3iG70PXorYAXKW7yRuvocd/p+Nem6XoVhpyRTJYWiXoiVJJ44lDMQAD82MmrN/pen6pEItQsba7jByFniVwPzFUs1o06kFTjJQjzdU2+bfdWt5WFyNrU8y8D+NPtHgbW7rxFFFd6fYSFDPFbAC5U/7GACf8ea1/EXjWws/hlFqOhx+X9vQW9hCECEM3GAo4GOeldwunWK2JsVs4BaFdpgEY2Eem3pXN6l4Hh1PxNpGoSXKR6dpa/uNOSEBN/wDeznHpxjtWSxWDq4h1JxcVfmt0dltZLdvrtYfLJKxZ8CeHF8L+E7OwIzcMvm3Dd2kbk/4VyU//ABXPxaS3+/pPh0bn/uvOe34f0r0y5SWW1ljglEUrIQkhXdtOODjvWB4M8JReEdJktftJu7meZpp7lk2mRj7ZP86xo4xL2uJm/wB5LRfPd/JaL1G47LoYvxl/5Jtff9dI/wD0Kuf8e9Ph9/18xf8AoK16te2NpqNs1tfWsNzAxyY5kDqfwNR3GladdfZ/tFjbTfZiDB5kSt5RHQrkcfhVYTMY0IQi435XJ/8AgUbBKF2zynx1q2naH8ZtCv8AVWCWkVmdzbC+3JbBwOaf4c1Gz8UfGmbWNAVjp0NlsnnEZQSMenBH8/SvUrnR9Mvbpbm6061nnVNgllhVmC+mSOlSWOnWWmQeRYWcFrFnOyCMIv5Ctf7TorDqCg+fk5L30s3e9rb/ADFyO55p8KIYn1zxg7RozHUCuSoJxk8VmfEvX76PxrDotxr83h7SFtxIt1DAzl29Pl59uteu2mm2Ng8z2dnb27TtvlaKMKXb1OOppt/pWnarGseo2NtdopyFniVwPzFKOZ0/rrxM4XTVul1oldXTXTqg5Hy2PF/hTcJcfEfWXj1aTVUNngXjxGMy4I5Knn866L4MwQvp/iB2iRmbUnBJUEkeleiWui6XY3DXFpptpbzMgQyRQqrFR2yB0qSy02x01ZFsbOC2WRt7iGMIGb1OOpqsbmsK6qKMWuZQXT7PpZa+SCNNqx5n8SZH8IeLtH8aW8RaMK1rdqv8Qx8v+fan+CLuDwp4Ev8Axjray+bqU5uZNi5cqThQK2/iXomreJdLsdH061ElvNdK13MXUeVGPqck/SutXTLP+y006S3iltFjEflSIGUqB0INVLG0/qNKnPVt2lZ68kXdLy1b+5ByvmbR5T8Q9Stb248HeLHgkn0BJfMmBjztBxgsP89K29F8XeFPEvxAQaPpJvLpbfnU1iKiMDsQwBHpmvQDaWxtPsht4jb7dvlFBsx6Y6YqGw0rTtKjaPT7G2tEY5ZYIlQE/gKwePoPD+zcHeKaj71lZu+umrX3PqPkd7nj/h3xBo/gjxj4pg8UhoLm5uDJFM0JfzIzngYB65+lN8IQu/gDxvqUUDwadetI9qjDHy4PIFew3+j6ZqhQ6hp9rdFDlDPCr7fpkVO9pbSWhtHgia3ZdhiKDYV9MdMVvUzenKN1B80uXm10922ytpewlTZ5Fb21uf2cZCYY8/ZWfO0fe39frVDxNDIPhp4H1KWF7jT7J43u41Gfl45Pt1r2YaVpw03+zRY2wsSu37MIl8vHptxjFTR2dtDZraR28SWyrsEKoAgX0x0xSjnChPnUb++5b9GrW9fMPZ6fI85svGfg/wAR+OdMh0rSDqN2sXy3qw7fsw9wwHT1FYtnremeC/ir4km8TboftuHtbloWcFPQYBP/AOqvWbDSNM0sudP0+1tTIcv5EKpu+uBS3+ladqiKmoWFtdqpyoniVwPzFZxzDDRk4KEvZuPK/e97e907WXpawcj36nlHgPF/J451uxgaHSLsP9nBXaGIU5IH+etb3wXgh/4V1bP5SbmnkYnaMk56136WtvHbfZkgjW327fKVAFx6Y6YptlYWem2wtrG1htoFJIjhQIoJ9hU4rM1Xp1IKNuZxtr0imte7HGFmjx/Tde0nwX8TfFDeJy0L3bh7e4aFnDJ6DAJ//VUfw7ube80Xx9c2oxbys7x/Lj5SjY47V7Be6Tp2pPG99YWty0RzGZolcqfbI4pLfR9MtEuEt9PtYVuf9eI4VUS/72Bz+NbzzWjKk1yPnkop66e7bZW62EqbueO6ZrWpaF8AYLvSiVmMxjaULu8pSxy2K4jWb6GZNLWPxtc65K11HI9vLbOghORyGY/hxX05b6bY2dl9itrO3htcEeTHGFTnr8o4qkvhTw6ibV0LTQu8PgWqfe9enWunD57QpVJzdN3cm/s9ejum9PJol0m1a5Tk8ZaXB4tg8LuZv7QlhEikJ8g4yBn1/CvLvDHiLQ/Bd14q07xTCyX81w7DfCW+0Ic4UEA4B/LmvbDYWZvVvTawG6VdizmMbwvoG64qG90bS9SkSS+060unj5RpoVcr9MivOw2Nw1KLpyg+WSV7PW6d7rTbyLcW9TzXUfEj6f8AB3+1fC+jvo8ckgQIYwTGpODIPX6mvMdav4ZotNEfja51uVrmOR7eW1dBCcjkMx/DivqNoYmhMLRoYiNpQqNuPTFZa+FPDqoUXQtNClt5AtUxu9enWu3BZ1Qw/M3Td22909H0bab08miZU2+pyHxQ1K4ubLTfCWnMftusyBHx1WIfeNdna6bBo/htdOtlCw21sY1H0XrWTaeDvL8dXXii8vftMjRCG1h8raLdfY5OT+A611BAZSrAEEYIPevMxFemqVOhSd0tX5yf+S0+8tJ3bZ5D8NLeCT4Wa+XhjYvLc7iVBzheM1gJY3l/+ztGtoHfybkyyKgySgbn8ute52ulafZWslraWNtBbyEl4oogqsT1yBwc0+zsLPT7UWtlaw29uM4ihjCqM9eBxXc85SqyqRjvNTV/K+hPs9LeR84WWnaV4hl0rTW+IOo3cszqEtHsZWELehy+PbIr0jWk8r41eFoy24pZOufXANegWuiaTY3T3VpplnBcP96WKBVZvqQM1LJp1jNfRX0lnA93ECsc7RgugPYN1FViM6VWpdJ8vLJa8u8lbokJU7I8fbxJo3hn43a5da1N5MMlssaSeUXw3ynsCelaXwxmhvfFXizxBZRmDRZ3HlErtDEck4/P862rPwVPL8Rtb1nU7W0n0u7gWKOKUByxGOSpGMcV0Wu+HzqXhi40XTLiPTEmTyw8UIIRe4CgjrV4nG4ZwVKO8owjJ3uklZvRK90EYy3ON8CRv4s8Z6t40uFJt42NnpwI4CDqw/z3qv8AFF49M8Y+Fdb1KJpdHtpGWbCbgjZyCR/npXomgaLb+HtCtNKtf9Vbxhd2MFj3J+pq7c2tveQNBdQRzQuMNHIoZT9Qa5P7SjHG+1irwS5Utvdtb7+vqVye7Y8aXxJo3ib43aFdaLN50McDo8nlFMnB9QDUlh4l03wV8WPFLa9JJax3m14ZPKZgw49ATXU3PgqdfiTo+rada2trpVhbsjIgCcnPCqB712N5pGm6hLFLe6fa3MkRzG80KuU+hI4rrrY/CxUYJNwdPlauuZe83va1/kSoy363PIfh9Mde/wCE/l04tm7YmDIwTkPjivP9MSyi0CSy1HxtqWmTIzRy6StpI4znpwwU598V9QWmmWFhLNLZ2VvbyTndK0UQUyH1JHWopdD0me+W+l0yzku16TtApcf8Cxmrp59CFWbUGoy5WtrrlVuqa/C4nSbSPNfEOheH9H+Fukabreq3YhikDWt9DbsGRmJIJXnAAPTNUvhx4ovpfG76NHq6a/p725Y3xtTFIm3oCSMn8c9a9int4bmFoZ4kliYYZHUMD+BqvYaTp2lIy6fYW1orHLCCJUz+QrjWaQlhp06sXKUrvW1k31Wl0/R2ZXI7po8p0vXdM0D41eI01OUwm8EcVuPKLb2OMAYHH1rS07/k4DVADz/Zw/8AZa9Dm0fTLm+jvp9PtZbuP7k7wqXX6NjIp66bYpqDagtnbreuuxrgRjzCvoW64pTzKlK7UXdw5HrpdW1/AFB/ieM+EvEmieCNW8T2HilWgvprtpA7wM/nIc4AIB9fpzUfh62mj+DXjG8MLw2d48stqjDHyeoHp2/CvZr7RtL1ORJL/TrS6ePlGmhVyv0yKnms7W4s2tJ7eKS2ddjQugKFfTHTFbTzim/eUHzScXLXT3f5VbS/mCps8l1K1t/+GdISII8i1Rwdo+9u6/Wk8TJ4fl+HnhN9a1K7065WCNrS8giZ/LbYMlsdv1r1ZtK059NGnPY2zWIXaLYxL5ePTb0pz6dYy2K2MlnbvaKoUQNGCgA6Db0xWcM1jGSdn8cpaNXs1a2qf5WYezPLfhb4pv77xLqGkvqEesWMcIlXUhbmJiRgANkAnr39Kt+HgfG3xPvvED/NpmjZtbPPRpP4mH+fSu5utAhTQbvTdFW30pp4yiyQQABCeM7RjJpnhPw3b+E/D1vpNu/m+XlpJSuDI56sRTrY/Dy9rWpLllJKKXl9qWiSu9tPMFF6Jm3RRRXhmoUUUUAFFFFABXmVz/ycxoH/AGDH/wDQJq9NrzK5/wCTmNA/7Bj/APoE1fScK/8AIwXozGv8B7VRRRX6acQUUUUAFFFFABRRRQAUUUUAFFFFABRRRQAUUUUAFFFFABWH4z/5EbxB/wBg24/9FtW5R1oA+avAHxY0Twt4NstHvbLUpLiBpCzQxKVO52YYywPQ+ldN/wAL58Nf9A7WP+/Kf/F17b5af3F/Kjy0/uL+VeBW4bwFapKrNO8m29e5qq0krHiX/C+fDX/QO1j/AL8p/wDF0f8AC+fDX/QO1j/vyn/xde2+Wn9xfyo8tP7i/lWf+quXdn94/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sfw54qs/GP7QGh6nYQXMUCWUkJFwgVtwjlPYnj5hX0L5af3F/KgIoOQoB9hXXgsjwmCq+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8" name="Content Placeholder 7">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954934" y="2075101"/>
            <a:ext cx="8325531" cy="36424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54934" y="5774025"/>
            <a:ext cx="8177349" cy="830997"/>
          </a:xfrm>
          <a:prstGeom prst="rect">
            <a:avLst/>
          </a:prstGeom>
          <a:noFill/>
        </p:spPr>
        <p:txBody>
          <a:bodyPr wrap="square" rtlCol="0">
            <a:spAutoFit/>
          </a:bodyPr>
          <a:lstStyle/>
          <a:p>
            <a:pPr algn="ctr"/>
            <a:r>
              <a:rPr lang="en-US" sz="4800" dirty="0">
                <a:hlinkClick r:id="rId4"/>
              </a:rPr>
              <a:t>Michelle.Lake@Concordia.ca</a:t>
            </a:r>
            <a:r>
              <a:rPr lang="en-US" sz="4800" dirty="0"/>
              <a:t> </a:t>
            </a:r>
            <a:endParaRPr lang="en-CA" sz="3200" dirty="0"/>
          </a:p>
        </p:txBody>
      </p:sp>
    </p:spTree>
    <p:extLst>
      <p:ext uri="{BB962C8B-B14F-4D97-AF65-F5344CB8AC3E}">
        <p14:creationId xmlns:p14="http://schemas.microsoft.com/office/powerpoint/2010/main" val="318479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8F9A-CA0A-4A2B-A54E-DCF984C29CCB}"/>
              </a:ext>
            </a:extLst>
          </p:cNvPr>
          <p:cNvSpPr>
            <a:spLocks noGrp="1"/>
          </p:cNvSpPr>
          <p:nvPr>
            <p:ph type="title"/>
          </p:nvPr>
        </p:nvSpPr>
        <p:spPr/>
        <p:txBody>
          <a:bodyPr/>
          <a:lstStyle/>
          <a:p>
            <a:r>
              <a:rPr lang="en-US" dirty="0"/>
              <a:t>Breaking down a topic</a:t>
            </a:r>
            <a:endParaRPr lang="en-CA" dirty="0"/>
          </a:p>
        </p:txBody>
      </p:sp>
    </p:spTree>
    <p:extLst>
      <p:ext uri="{BB962C8B-B14F-4D97-AF65-F5344CB8AC3E}">
        <p14:creationId xmlns:p14="http://schemas.microsoft.com/office/powerpoint/2010/main" val="267224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7D77D23-8E4F-476B-9ADF-C69D95BE3C42}"/>
              </a:ext>
            </a:extLst>
          </p:cNvPr>
          <p:cNvSpPr txBox="1"/>
          <p:nvPr/>
        </p:nvSpPr>
        <p:spPr>
          <a:xfrm>
            <a:off x="858129" y="858129"/>
            <a:ext cx="10874326" cy="2554545"/>
          </a:xfrm>
          <a:prstGeom prst="rect">
            <a:avLst/>
          </a:prstGeom>
          <a:noFill/>
        </p:spPr>
        <p:txBody>
          <a:bodyPr wrap="square" rtlCol="0">
            <a:spAutoFit/>
          </a:bodyPr>
          <a:lstStyle/>
          <a:p>
            <a:r>
              <a:rPr lang="en-CA" sz="2000" dirty="0"/>
              <a:t>A country’s openness to international trade has different effects on different actors and entities</a:t>
            </a:r>
          </a:p>
          <a:p>
            <a:r>
              <a:rPr lang="en-CA" sz="2000" dirty="0"/>
              <a:t>within a country (workers, consumers, firms, etc.) Trade policy is sometimes understood to be</a:t>
            </a:r>
          </a:p>
          <a:p>
            <a:r>
              <a:rPr lang="en-CA" sz="2000" dirty="0"/>
              <a:t>the outcome of interest group pressure.</a:t>
            </a:r>
          </a:p>
          <a:p>
            <a:r>
              <a:rPr lang="en-CA" sz="2000" dirty="0"/>
              <a:t>Analyzing a specific example of trade policy (e.g. preferential trade agreement; a regional free trade area, a specific set of WTO commitments), answer the following: What evidence is there of lobbying by different interest groups? Do provisions of the trade policy reflect lobbying by affected interest groups, if so, how?</a:t>
            </a:r>
          </a:p>
          <a:p>
            <a:endParaRPr lang="en-CA" sz="2000" dirty="0"/>
          </a:p>
        </p:txBody>
      </p:sp>
      <p:sp>
        <p:nvSpPr>
          <p:cNvPr id="10" name="TextBox 9">
            <a:extLst>
              <a:ext uri="{FF2B5EF4-FFF2-40B4-BE49-F238E27FC236}">
                <a16:creationId xmlns:a16="http://schemas.microsoft.com/office/drawing/2014/main" id="{041FC302-4ADF-4342-AE0A-343933EB9A26}"/>
              </a:ext>
            </a:extLst>
          </p:cNvPr>
          <p:cNvSpPr txBox="1"/>
          <p:nvPr/>
        </p:nvSpPr>
        <p:spPr>
          <a:xfrm>
            <a:off x="1139687" y="3578087"/>
            <a:ext cx="5539409" cy="2215991"/>
          </a:xfrm>
          <a:prstGeom prst="rect">
            <a:avLst/>
          </a:prstGeom>
          <a:noFill/>
        </p:spPr>
        <p:txBody>
          <a:bodyPr wrap="square" rtlCol="0">
            <a:spAutoFit/>
          </a:bodyPr>
          <a:lstStyle/>
          <a:p>
            <a:pPr marL="285750" indent="-285750">
              <a:buFont typeface="Arial" panose="020B0604020202020204" pitchFamily="34" charset="0"/>
              <a:buChar char="•"/>
            </a:pPr>
            <a:r>
              <a:rPr lang="en-CA" sz="2000" dirty="0"/>
              <a:t>(international) Trade policy</a:t>
            </a:r>
          </a:p>
          <a:p>
            <a:pPr marL="285750" indent="-285750">
              <a:buFont typeface="Arial" panose="020B0604020202020204" pitchFamily="34" charset="0"/>
              <a:buChar char="•"/>
            </a:pPr>
            <a:r>
              <a:rPr lang="en-CA" sz="2000" dirty="0"/>
              <a:t>Economy</a:t>
            </a:r>
          </a:p>
          <a:p>
            <a:pPr marL="285750" indent="-285750">
              <a:buFont typeface="Arial" panose="020B0604020202020204" pitchFamily="34" charset="0"/>
              <a:buChar char="•"/>
            </a:pPr>
            <a:r>
              <a:rPr lang="en-CA" sz="2000" dirty="0"/>
              <a:t>Actors (workers, consumers, firms, </a:t>
            </a:r>
            <a:r>
              <a:rPr lang="en-CA" sz="2000" dirty="0" err="1"/>
              <a:t>etc</a:t>
            </a:r>
            <a:r>
              <a:rPr lang="en-CA" sz="2000" dirty="0"/>
              <a:t>)</a:t>
            </a:r>
          </a:p>
          <a:p>
            <a:pPr marL="285750" indent="-285750">
              <a:buFont typeface="Arial" panose="020B0604020202020204" pitchFamily="34" charset="0"/>
              <a:buChar char="•"/>
            </a:pPr>
            <a:r>
              <a:rPr lang="en-CA" sz="2000" dirty="0"/>
              <a:t>Design of policy </a:t>
            </a:r>
          </a:p>
          <a:p>
            <a:pPr marL="285750" indent="-285750">
              <a:buFont typeface="Arial" panose="020B0604020202020204" pitchFamily="34" charset="0"/>
              <a:buChar char="•"/>
            </a:pPr>
            <a:r>
              <a:rPr lang="en-CA" sz="2000" dirty="0"/>
              <a:t>Lobbying </a:t>
            </a:r>
          </a:p>
          <a:p>
            <a:pPr marL="285750" indent="-285750">
              <a:buFont typeface="Arial" panose="020B0604020202020204" pitchFamily="34" charset="0"/>
              <a:buChar char="•"/>
            </a:pPr>
            <a:r>
              <a:rPr lang="en-CA" sz="2000" dirty="0"/>
              <a:t>Interest groups</a:t>
            </a:r>
          </a:p>
          <a:p>
            <a:endParaRPr lang="en-CA" dirty="0"/>
          </a:p>
        </p:txBody>
      </p:sp>
      <p:sp>
        <p:nvSpPr>
          <p:cNvPr id="11" name="TextBox 10">
            <a:extLst>
              <a:ext uri="{FF2B5EF4-FFF2-40B4-BE49-F238E27FC236}">
                <a16:creationId xmlns:a16="http://schemas.microsoft.com/office/drawing/2014/main" id="{3EC60617-8029-49B4-ABBB-4BA09A198B82}"/>
              </a:ext>
            </a:extLst>
          </p:cNvPr>
          <p:cNvSpPr txBox="1"/>
          <p:nvPr/>
        </p:nvSpPr>
        <p:spPr>
          <a:xfrm>
            <a:off x="6679096" y="3578087"/>
            <a:ext cx="367955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Lobbying</a:t>
            </a:r>
          </a:p>
          <a:p>
            <a:pPr marL="742950" lvl="1" indent="-285750">
              <a:buFont typeface="Arial" panose="020B0604020202020204" pitchFamily="34" charset="0"/>
              <a:buChar char="•"/>
            </a:pPr>
            <a:r>
              <a:rPr lang="en-US" dirty="0"/>
              <a:t>Persuasion, influence</a:t>
            </a:r>
          </a:p>
          <a:p>
            <a:pPr marL="742950" lvl="1" indent="-285750">
              <a:buFont typeface="Arial" panose="020B0604020202020204" pitchFamily="34" charset="0"/>
              <a:buChar char="•"/>
            </a:pPr>
            <a:r>
              <a:rPr lang="en-US" dirty="0"/>
              <a:t>Lobbyists </a:t>
            </a:r>
          </a:p>
          <a:p>
            <a:pPr marL="285750" indent="-285750">
              <a:buFont typeface="Arial" panose="020B0604020202020204" pitchFamily="34" charset="0"/>
              <a:buChar char="•"/>
            </a:pPr>
            <a:r>
              <a:rPr lang="en-US" dirty="0"/>
              <a:t>Interest groups </a:t>
            </a:r>
          </a:p>
          <a:p>
            <a:pPr marL="742950" lvl="1" indent="-285750">
              <a:buFont typeface="Arial" panose="020B0604020202020204" pitchFamily="34" charset="0"/>
              <a:buChar char="•"/>
            </a:pPr>
            <a:r>
              <a:rPr lang="en-US" dirty="0"/>
              <a:t>Advocacy group, pressure group  </a:t>
            </a:r>
            <a:endParaRPr lang="en-CA" dirty="0"/>
          </a:p>
        </p:txBody>
      </p:sp>
    </p:spTree>
    <p:extLst>
      <p:ext uri="{BB962C8B-B14F-4D97-AF65-F5344CB8AC3E}">
        <p14:creationId xmlns:p14="http://schemas.microsoft.com/office/powerpoint/2010/main" val="207040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A799F-8044-42A3-B668-CFD28F740B02}"/>
              </a:ext>
            </a:extLst>
          </p:cNvPr>
          <p:cNvSpPr txBox="1"/>
          <p:nvPr/>
        </p:nvSpPr>
        <p:spPr>
          <a:xfrm>
            <a:off x="1417982" y="735595"/>
            <a:ext cx="9806609" cy="2246769"/>
          </a:xfrm>
          <a:prstGeom prst="rect">
            <a:avLst/>
          </a:prstGeom>
          <a:noFill/>
        </p:spPr>
        <p:txBody>
          <a:bodyPr wrap="square" rtlCol="0">
            <a:spAutoFit/>
          </a:bodyPr>
          <a:lstStyle/>
          <a:p>
            <a:r>
              <a:rPr lang="en-CA" sz="2000" dirty="0"/>
              <a:t>There continues to be considerable variety in countries’ exchange rate policies, with some pursuing monetary union, others fixing their exchange rate to the dollar or euro, and others letting their currency float.</a:t>
            </a:r>
          </a:p>
          <a:p>
            <a:r>
              <a:rPr lang="en-CA" sz="2000" dirty="0"/>
              <a:t>Analyzing a specific country’s exchange rate policies, answer the following: What are the</a:t>
            </a:r>
          </a:p>
          <a:p>
            <a:r>
              <a:rPr lang="en-CA" sz="2000" dirty="0"/>
              <a:t>consequences of exchange rate policy choices for the government’s other economic policy objectives? On balance, does the exchange rate policy choice constrain or enable economic policymaking?</a:t>
            </a:r>
          </a:p>
        </p:txBody>
      </p:sp>
      <p:sp>
        <p:nvSpPr>
          <p:cNvPr id="3" name="TextBox 2">
            <a:extLst>
              <a:ext uri="{FF2B5EF4-FFF2-40B4-BE49-F238E27FC236}">
                <a16:creationId xmlns:a16="http://schemas.microsoft.com/office/drawing/2014/main" id="{1E73994A-FEF6-4E8B-85F3-A3EEC9E9A7E0}"/>
              </a:ext>
            </a:extLst>
          </p:cNvPr>
          <p:cNvSpPr txBox="1"/>
          <p:nvPr/>
        </p:nvSpPr>
        <p:spPr>
          <a:xfrm>
            <a:off x="1417982" y="3525079"/>
            <a:ext cx="495631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Exchange rate policies</a:t>
            </a:r>
          </a:p>
          <a:p>
            <a:pPr marL="285750" indent="-285750">
              <a:buFont typeface="Arial" panose="020B0604020202020204" pitchFamily="34" charset="0"/>
              <a:buChar char="•"/>
            </a:pPr>
            <a:r>
              <a:rPr lang="en-US" dirty="0"/>
              <a:t>Monetary union</a:t>
            </a:r>
          </a:p>
          <a:p>
            <a:pPr marL="285750" indent="-285750">
              <a:buFont typeface="Arial" panose="020B0604020202020204" pitchFamily="34" charset="0"/>
              <a:buChar char="•"/>
            </a:pPr>
            <a:r>
              <a:rPr lang="en-US" dirty="0"/>
              <a:t>Fixed exchange rate (dollar to euro)</a:t>
            </a:r>
          </a:p>
          <a:p>
            <a:pPr marL="285750" indent="-285750">
              <a:buFont typeface="Arial" panose="020B0604020202020204" pitchFamily="34" charset="0"/>
              <a:buChar char="•"/>
            </a:pPr>
            <a:r>
              <a:rPr lang="en-US" dirty="0"/>
              <a:t>Floating currency</a:t>
            </a:r>
          </a:p>
          <a:p>
            <a:pPr marL="285750" indent="-285750">
              <a:buFont typeface="Arial" panose="020B0604020202020204" pitchFamily="34" charset="0"/>
              <a:buChar char="•"/>
            </a:pPr>
            <a:r>
              <a:rPr lang="en-US" dirty="0"/>
              <a:t>Government</a:t>
            </a:r>
          </a:p>
          <a:p>
            <a:pPr marL="285750" indent="-285750">
              <a:buFont typeface="Arial" panose="020B0604020202020204" pitchFamily="34" charset="0"/>
              <a:buChar char="•"/>
            </a:pPr>
            <a:r>
              <a:rPr lang="en-US" dirty="0"/>
              <a:t>Economic policy objectives</a:t>
            </a:r>
          </a:p>
          <a:p>
            <a:pPr marL="285750" indent="-285750">
              <a:buFont typeface="Arial" panose="020B0604020202020204" pitchFamily="34" charset="0"/>
              <a:buChar char="•"/>
            </a:pPr>
            <a:r>
              <a:rPr lang="en-US" dirty="0"/>
              <a:t>Constrain or enable</a:t>
            </a:r>
          </a:p>
          <a:p>
            <a:pPr marL="285750" indent="-285750">
              <a:buFont typeface="Arial" panose="020B0604020202020204" pitchFamily="34" charset="0"/>
              <a:buChar char="•"/>
            </a:pPr>
            <a:r>
              <a:rPr lang="en-US" dirty="0"/>
              <a:t>Economic policymaking</a:t>
            </a:r>
            <a:endParaRPr lang="en-CA" dirty="0"/>
          </a:p>
        </p:txBody>
      </p:sp>
      <p:sp>
        <p:nvSpPr>
          <p:cNvPr id="4" name="TextBox 3">
            <a:extLst>
              <a:ext uri="{FF2B5EF4-FFF2-40B4-BE49-F238E27FC236}">
                <a16:creationId xmlns:a16="http://schemas.microsoft.com/office/drawing/2014/main" id="{5E1B18C1-776A-401E-AFDA-C9B2F0C419ED}"/>
              </a:ext>
            </a:extLst>
          </p:cNvPr>
          <p:cNvSpPr txBox="1"/>
          <p:nvPr/>
        </p:nvSpPr>
        <p:spPr>
          <a:xfrm>
            <a:off x="6096000" y="3525079"/>
            <a:ext cx="439912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Monetary union</a:t>
            </a:r>
          </a:p>
          <a:p>
            <a:pPr marL="742950" lvl="1" indent="-285750">
              <a:buFont typeface="Arial" panose="020B0604020202020204" pitchFamily="34" charset="0"/>
              <a:buChar char="•"/>
            </a:pPr>
            <a:r>
              <a:rPr lang="en-US" dirty="0"/>
              <a:t>Currency union, single currency</a:t>
            </a:r>
          </a:p>
          <a:p>
            <a:pPr marL="285750" indent="-285750">
              <a:buFont typeface="Arial" panose="020B0604020202020204" pitchFamily="34" charset="0"/>
              <a:buChar char="•"/>
            </a:pPr>
            <a:r>
              <a:rPr lang="en-CA" dirty="0"/>
              <a:t>Government</a:t>
            </a:r>
          </a:p>
          <a:p>
            <a:pPr marL="742950" lvl="1" indent="-285750">
              <a:buFont typeface="Arial" panose="020B0604020202020204" pitchFamily="34" charset="0"/>
              <a:buChar char="•"/>
            </a:pPr>
            <a:r>
              <a:rPr lang="en-CA" dirty="0"/>
              <a:t>State</a:t>
            </a:r>
          </a:p>
          <a:p>
            <a:pPr marL="285750" indent="-285750">
              <a:buFont typeface="Arial" panose="020B0604020202020204" pitchFamily="34" charset="0"/>
              <a:buChar char="•"/>
            </a:pPr>
            <a:r>
              <a:rPr lang="en-CA" dirty="0"/>
              <a:t>Policymaking</a:t>
            </a:r>
          </a:p>
          <a:p>
            <a:pPr marL="742950" lvl="1" indent="-285750">
              <a:buFont typeface="Arial" panose="020B0604020202020204" pitchFamily="34" charset="0"/>
              <a:buChar char="•"/>
            </a:pPr>
            <a:r>
              <a:rPr lang="en-CA" dirty="0"/>
              <a:t>Policy formulation </a:t>
            </a:r>
          </a:p>
          <a:p>
            <a:pPr lvl="1"/>
            <a:endParaRPr lang="en-CA" dirty="0"/>
          </a:p>
        </p:txBody>
      </p:sp>
    </p:spTree>
    <p:extLst>
      <p:ext uri="{BB962C8B-B14F-4D97-AF65-F5344CB8AC3E}">
        <p14:creationId xmlns:p14="http://schemas.microsoft.com/office/powerpoint/2010/main" val="37829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FC4ABC-8309-497C-8947-822CC3B79B54}"/>
              </a:ext>
            </a:extLst>
          </p:cNvPr>
          <p:cNvSpPr txBox="1"/>
          <p:nvPr/>
        </p:nvSpPr>
        <p:spPr>
          <a:xfrm>
            <a:off x="1311965" y="318052"/>
            <a:ext cx="9037983" cy="3170099"/>
          </a:xfrm>
          <a:prstGeom prst="rect">
            <a:avLst/>
          </a:prstGeom>
          <a:noFill/>
        </p:spPr>
        <p:txBody>
          <a:bodyPr wrap="square" rtlCol="0">
            <a:spAutoFit/>
          </a:bodyPr>
          <a:lstStyle/>
          <a:p>
            <a:r>
              <a:rPr lang="en-CA" sz="2000" b="0" i="0" u="none" strike="noStrike" baseline="0" dirty="0">
                <a:solidFill>
                  <a:srgbClr val="000000"/>
                </a:solidFill>
              </a:rPr>
              <a:t> Globalization can offer opportunities and constraints for developing countries, allowing them to enter globalized supply chains and access to international finance, but also leaving them vulnerable to financial volatility and the pressures of multinational corporations. International organizations recognize the particular position of developing countries in different ways. </a:t>
            </a:r>
          </a:p>
          <a:p>
            <a:endParaRPr lang="en-CA" sz="2000" b="0" i="0" u="none" strike="noStrike" baseline="0" dirty="0">
              <a:solidFill>
                <a:srgbClr val="000000"/>
              </a:solidFill>
            </a:endParaRPr>
          </a:p>
          <a:p>
            <a:r>
              <a:rPr lang="en-CA" sz="2000" b="0" i="0" u="none" strike="noStrike" baseline="0" dirty="0">
                <a:solidFill>
                  <a:srgbClr val="000000"/>
                </a:solidFill>
              </a:rPr>
              <a:t>Analyzing a specific international organization (e.g. WTO, IMF, UNCTAD, World Bank), answer the following questions: How does the organization acknowledge developing countries’ position in the international economy? What reforms have developing countries advocated at the organization? Have they been successful? </a:t>
            </a:r>
            <a:endParaRPr lang="en-CA" sz="2000" dirty="0"/>
          </a:p>
        </p:txBody>
      </p:sp>
      <p:sp>
        <p:nvSpPr>
          <p:cNvPr id="3" name="TextBox 2">
            <a:extLst>
              <a:ext uri="{FF2B5EF4-FFF2-40B4-BE49-F238E27FC236}">
                <a16:creationId xmlns:a16="http://schemas.microsoft.com/office/drawing/2014/main" id="{E487E844-2B0C-40C2-9178-686B4E509EC0}"/>
              </a:ext>
            </a:extLst>
          </p:cNvPr>
          <p:cNvSpPr txBox="1"/>
          <p:nvPr/>
        </p:nvSpPr>
        <p:spPr>
          <a:xfrm>
            <a:off x="1841355" y="3936582"/>
            <a:ext cx="461175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Globalization</a:t>
            </a:r>
          </a:p>
          <a:p>
            <a:pPr marL="285750" indent="-285750">
              <a:buFont typeface="Arial" panose="020B0604020202020204" pitchFamily="34" charset="0"/>
              <a:buChar char="•"/>
            </a:pPr>
            <a:r>
              <a:rPr lang="en-US" dirty="0"/>
              <a:t>Developing countries</a:t>
            </a:r>
          </a:p>
          <a:p>
            <a:pPr marL="285750" indent="-285750">
              <a:buFont typeface="Arial" panose="020B0604020202020204" pitchFamily="34" charset="0"/>
              <a:buChar char="•"/>
            </a:pPr>
            <a:r>
              <a:rPr lang="en-US" dirty="0"/>
              <a:t>Globalized supply chains</a:t>
            </a:r>
          </a:p>
          <a:p>
            <a:pPr marL="285750" indent="-285750">
              <a:buFont typeface="Arial" panose="020B0604020202020204" pitchFamily="34" charset="0"/>
              <a:buChar char="•"/>
            </a:pPr>
            <a:r>
              <a:rPr lang="en-US" dirty="0"/>
              <a:t>International finance</a:t>
            </a:r>
          </a:p>
          <a:p>
            <a:pPr marL="285750" indent="-285750">
              <a:buFont typeface="Arial" panose="020B0604020202020204" pitchFamily="34" charset="0"/>
              <a:buChar char="•"/>
            </a:pPr>
            <a:r>
              <a:rPr lang="en-US" dirty="0"/>
              <a:t>Global trade</a:t>
            </a:r>
          </a:p>
          <a:p>
            <a:pPr marL="285750" indent="-285750">
              <a:buFont typeface="Arial" panose="020B0604020202020204" pitchFamily="34" charset="0"/>
              <a:buChar char="•"/>
            </a:pPr>
            <a:r>
              <a:rPr lang="en-US" dirty="0"/>
              <a:t>Financial volatility</a:t>
            </a:r>
          </a:p>
          <a:p>
            <a:pPr marL="285750" indent="-285750">
              <a:buFont typeface="Arial" panose="020B0604020202020204" pitchFamily="34" charset="0"/>
              <a:buChar char="•"/>
            </a:pPr>
            <a:r>
              <a:rPr lang="en-US" dirty="0"/>
              <a:t>Economic globalization</a:t>
            </a:r>
          </a:p>
        </p:txBody>
      </p:sp>
      <p:sp>
        <p:nvSpPr>
          <p:cNvPr id="4" name="TextBox 3">
            <a:extLst>
              <a:ext uri="{FF2B5EF4-FFF2-40B4-BE49-F238E27FC236}">
                <a16:creationId xmlns:a16="http://schemas.microsoft.com/office/drawing/2014/main" id="{3D008225-442D-4E8A-A2C5-A64A42547661}"/>
              </a:ext>
            </a:extLst>
          </p:cNvPr>
          <p:cNvSpPr txBox="1"/>
          <p:nvPr/>
        </p:nvSpPr>
        <p:spPr>
          <a:xfrm>
            <a:off x="6096000" y="3631782"/>
            <a:ext cx="311169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Globalization</a:t>
            </a:r>
          </a:p>
          <a:p>
            <a:pPr marL="742950" lvl="1" indent="-285750">
              <a:buFont typeface="Arial" panose="020B0604020202020204" pitchFamily="34" charset="0"/>
              <a:buChar char="•"/>
            </a:pPr>
            <a:r>
              <a:rPr lang="en-US" dirty="0" err="1"/>
              <a:t>Globalisation</a:t>
            </a:r>
            <a:endParaRPr lang="en-US" dirty="0"/>
          </a:p>
          <a:p>
            <a:pPr marL="742950" lvl="1" indent="-285750">
              <a:buFont typeface="Arial" panose="020B0604020202020204" pitchFamily="34" charset="0"/>
              <a:buChar char="•"/>
            </a:pPr>
            <a:r>
              <a:rPr lang="en-US" dirty="0"/>
              <a:t>Interaction and integration</a:t>
            </a:r>
          </a:p>
          <a:p>
            <a:pPr marL="285750" indent="-285750">
              <a:buFont typeface="Arial" panose="020B0604020202020204" pitchFamily="34" charset="0"/>
              <a:buChar char="•"/>
            </a:pPr>
            <a:r>
              <a:rPr lang="en-US" dirty="0"/>
              <a:t>Developing countries</a:t>
            </a:r>
          </a:p>
          <a:p>
            <a:pPr marL="742950" lvl="1" indent="-285750">
              <a:buFont typeface="Arial" panose="020B0604020202020204" pitchFamily="34" charset="0"/>
              <a:buChar char="•"/>
            </a:pPr>
            <a:r>
              <a:rPr lang="en-US" dirty="0"/>
              <a:t>Developing nations</a:t>
            </a:r>
          </a:p>
          <a:p>
            <a:pPr marL="742950" lvl="1" indent="-285750">
              <a:buFont typeface="Arial" panose="020B0604020202020204" pitchFamily="34" charset="0"/>
              <a:buChar char="•"/>
            </a:pPr>
            <a:r>
              <a:rPr lang="en-US" dirty="0"/>
              <a:t>Low to middle income countries</a:t>
            </a:r>
          </a:p>
          <a:p>
            <a:pPr marL="285750" indent="-285750">
              <a:buFont typeface="Arial" panose="020B0604020202020204" pitchFamily="34" charset="0"/>
              <a:buChar char="•"/>
            </a:pPr>
            <a:r>
              <a:rPr lang="en-CA" dirty="0"/>
              <a:t>Financial volatility </a:t>
            </a:r>
          </a:p>
          <a:p>
            <a:pPr marL="742950" lvl="1" indent="-285750">
              <a:buFont typeface="Arial" panose="020B0604020202020204" pitchFamily="34" charset="0"/>
              <a:buChar char="•"/>
            </a:pPr>
            <a:r>
              <a:rPr lang="en-CA" dirty="0"/>
              <a:t>Variations </a:t>
            </a:r>
          </a:p>
          <a:p>
            <a:pPr marL="742950" lvl="1"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3899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831E5C-B812-4900-9F8E-B42A7723AEF0}"/>
              </a:ext>
            </a:extLst>
          </p:cNvPr>
          <p:cNvSpPr/>
          <p:nvPr/>
        </p:nvSpPr>
        <p:spPr>
          <a:xfrm>
            <a:off x="1339168" y="383950"/>
            <a:ext cx="8879654" cy="2246769"/>
          </a:xfrm>
          <a:prstGeom prst="rect">
            <a:avLst/>
          </a:prstGeom>
        </p:spPr>
        <p:txBody>
          <a:bodyPr wrap="square">
            <a:spAutoFit/>
          </a:bodyPr>
          <a:lstStyle/>
          <a:p>
            <a:r>
              <a:rPr lang="en-CA" sz="2000" b="0" i="0" u="none" strike="noStrike" baseline="0" dirty="0">
                <a:solidFill>
                  <a:srgbClr val="000000"/>
                </a:solidFill>
              </a:rPr>
              <a:t> Greater economic interdependence creates incentives for cooperation, but it also allows some states to use economic relationships as a tool for influencing other states, playing into geopolitical competition. </a:t>
            </a:r>
          </a:p>
          <a:p>
            <a:endParaRPr lang="en-CA" sz="2000" b="0" i="0" u="none" strike="noStrike" baseline="0" dirty="0">
              <a:solidFill>
                <a:srgbClr val="000000"/>
              </a:solidFill>
            </a:endParaRPr>
          </a:p>
          <a:p>
            <a:r>
              <a:rPr lang="en-CA" sz="2000" b="0" i="0" u="none" strike="noStrike" baseline="0" dirty="0">
                <a:solidFill>
                  <a:srgbClr val="000000"/>
                </a:solidFill>
              </a:rPr>
              <a:t>Analyzing a specific country’s policies, answer the following questions: How has the government used economies policy to achieve foreign policy goals vis-à-vis other countries? Were these influence attempts successful? Why or why not? </a:t>
            </a:r>
            <a:endParaRPr lang="en-CA" sz="2000" dirty="0"/>
          </a:p>
        </p:txBody>
      </p:sp>
      <p:sp>
        <p:nvSpPr>
          <p:cNvPr id="4" name="TextBox 3">
            <a:extLst>
              <a:ext uri="{FF2B5EF4-FFF2-40B4-BE49-F238E27FC236}">
                <a16:creationId xmlns:a16="http://schemas.microsoft.com/office/drawing/2014/main" id="{73663BC6-9D3D-4EE2-BBE8-AA07DA24375C}"/>
              </a:ext>
            </a:extLst>
          </p:cNvPr>
          <p:cNvSpPr txBox="1"/>
          <p:nvPr/>
        </p:nvSpPr>
        <p:spPr>
          <a:xfrm>
            <a:off x="1201065" y="3073120"/>
            <a:ext cx="519485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Economic interdependence  </a:t>
            </a:r>
          </a:p>
          <a:p>
            <a:pPr marL="285750" indent="-285750">
              <a:buFont typeface="Arial" panose="020B0604020202020204" pitchFamily="34" charset="0"/>
              <a:buChar char="•"/>
            </a:pPr>
            <a:r>
              <a:rPr lang="en-US" dirty="0"/>
              <a:t>Cooperation </a:t>
            </a:r>
          </a:p>
          <a:p>
            <a:pPr marL="285750" indent="-285750">
              <a:buFont typeface="Arial" panose="020B0604020202020204" pitchFamily="34" charset="0"/>
              <a:buChar char="•"/>
            </a:pPr>
            <a:r>
              <a:rPr lang="en-US" dirty="0"/>
              <a:t>Geopolitical competition</a:t>
            </a:r>
          </a:p>
          <a:p>
            <a:pPr marL="285750" indent="-285750">
              <a:buFont typeface="Arial" panose="020B0604020202020204" pitchFamily="34" charset="0"/>
              <a:buChar char="•"/>
            </a:pPr>
            <a:r>
              <a:rPr lang="en-US" dirty="0"/>
              <a:t>Economic policy </a:t>
            </a:r>
          </a:p>
          <a:p>
            <a:pPr marL="285750" indent="-285750">
              <a:buFont typeface="Arial" panose="020B0604020202020204" pitchFamily="34" charset="0"/>
              <a:buChar char="•"/>
            </a:pPr>
            <a:r>
              <a:rPr lang="en-US" dirty="0"/>
              <a:t>Government/state</a:t>
            </a:r>
          </a:p>
          <a:p>
            <a:pPr marL="285750" indent="-285750">
              <a:buFont typeface="Arial" panose="020B0604020202020204" pitchFamily="34" charset="0"/>
              <a:buChar char="•"/>
            </a:pPr>
            <a:r>
              <a:rPr lang="en-US" dirty="0"/>
              <a:t>Foreign policy </a:t>
            </a:r>
          </a:p>
        </p:txBody>
      </p:sp>
      <p:sp>
        <p:nvSpPr>
          <p:cNvPr id="5" name="TextBox 4">
            <a:extLst>
              <a:ext uri="{FF2B5EF4-FFF2-40B4-BE49-F238E27FC236}">
                <a16:creationId xmlns:a16="http://schemas.microsoft.com/office/drawing/2014/main" id="{5AF268F8-799E-43B7-95BA-B02D51851571}"/>
              </a:ext>
            </a:extLst>
          </p:cNvPr>
          <p:cNvSpPr txBox="1"/>
          <p:nvPr/>
        </p:nvSpPr>
        <p:spPr>
          <a:xfrm>
            <a:off x="5137310" y="3073120"/>
            <a:ext cx="473765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Policy</a:t>
            </a:r>
          </a:p>
          <a:p>
            <a:pPr marL="742950" lvl="1" indent="-285750">
              <a:buFont typeface="Arial" panose="020B0604020202020204" pitchFamily="34" charset="0"/>
              <a:buChar char="•"/>
            </a:pPr>
            <a:r>
              <a:rPr lang="en-CA" dirty="0"/>
              <a:t>Law</a:t>
            </a:r>
          </a:p>
          <a:p>
            <a:pPr marL="742950" lvl="1" indent="-285750">
              <a:buFont typeface="Arial" panose="020B0604020202020204" pitchFamily="34" charset="0"/>
              <a:buChar char="•"/>
            </a:pPr>
            <a:r>
              <a:rPr lang="en-CA" dirty="0"/>
              <a:t>Regulation</a:t>
            </a:r>
          </a:p>
          <a:p>
            <a:pPr marL="742950" lvl="1" indent="-285750">
              <a:buFont typeface="Arial" panose="020B0604020202020204" pitchFamily="34" charset="0"/>
              <a:buChar char="•"/>
            </a:pPr>
            <a:r>
              <a:rPr lang="en-CA" dirty="0"/>
              <a:t>Procedure</a:t>
            </a:r>
          </a:p>
          <a:p>
            <a:pPr marL="742950" lvl="1" indent="-285750">
              <a:buFont typeface="Arial" panose="020B0604020202020204" pitchFamily="34" charset="0"/>
              <a:buChar char="•"/>
            </a:pPr>
            <a:r>
              <a:rPr lang="en-CA" dirty="0"/>
              <a:t>Fiscal or monetary </a:t>
            </a:r>
          </a:p>
          <a:p>
            <a:pPr marL="285750" indent="-285750">
              <a:buFont typeface="Arial" panose="020B0604020202020204" pitchFamily="34" charset="0"/>
              <a:buChar char="•"/>
            </a:pPr>
            <a:r>
              <a:rPr lang="en-CA" dirty="0"/>
              <a:t>Foreign policy</a:t>
            </a:r>
          </a:p>
          <a:p>
            <a:pPr marL="742950" lvl="1" indent="-285750">
              <a:buFont typeface="Arial" panose="020B0604020202020204" pitchFamily="34" charset="0"/>
              <a:buChar char="•"/>
            </a:pPr>
            <a:r>
              <a:rPr lang="en-CA" dirty="0"/>
              <a:t>External policy</a:t>
            </a:r>
          </a:p>
          <a:p>
            <a:pPr marL="742950" lvl="1" indent="-285750">
              <a:buFont typeface="Arial" panose="020B0604020202020204" pitchFamily="34" charset="0"/>
              <a:buChar char="•"/>
            </a:pPr>
            <a:r>
              <a:rPr lang="en-CA" dirty="0"/>
              <a:t>Security </a:t>
            </a:r>
          </a:p>
          <a:p>
            <a:pPr marL="742950" lvl="1" indent="-285750">
              <a:buFont typeface="Arial" panose="020B0604020202020204" pitchFamily="34" charset="0"/>
              <a:buChar char="•"/>
            </a:pPr>
            <a:r>
              <a:rPr lang="en-CA" dirty="0"/>
              <a:t>Diplomacy </a:t>
            </a:r>
          </a:p>
        </p:txBody>
      </p:sp>
    </p:spTree>
    <p:extLst>
      <p:ext uri="{BB962C8B-B14F-4D97-AF65-F5344CB8AC3E}">
        <p14:creationId xmlns:p14="http://schemas.microsoft.com/office/powerpoint/2010/main" val="110053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77C7-7CA3-48AA-AF92-795E3CDD3B57}"/>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solidFill>
                  <a:schemeClr val="tx1"/>
                </a:solidFill>
              </a:rPr>
              <a:t>Search Strategies </a:t>
            </a:r>
          </a:p>
        </p:txBody>
      </p:sp>
      <p:pic>
        <p:nvPicPr>
          <p:cNvPr id="4" name="Picture 3" descr="Magnifying glass and question mark">
            <a:extLst>
              <a:ext uri="{FF2B5EF4-FFF2-40B4-BE49-F238E27FC236}">
                <a16:creationId xmlns:a16="http://schemas.microsoft.com/office/drawing/2014/main" id="{987B6DE6-DCC6-E7F8-1AFD-FF97C33B7965}"/>
              </a:ext>
            </a:extLst>
          </p:cNvPr>
          <p:cNvPicPr>
            <a:picLocks noChangeAspect="1"/>
          </p:cNvPicPr>
          <p:nvPr/>
        </p:nvPicPr>
        <p:blipFill rotWithShape="1">
          <a:blip r:embed="rId2"/>
          <a:srcRect l="23000" r="1935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82374054"/>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223</TotalTime>
  <Words>1289</Words>
  <Application>Microsoft Office PowerPoint</Application>
  <PresentationFormat>Widescreen</PresentationFormat>
  <Paragraphs>171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Franklin Gothic Demi Cond</vt:lpstr>
      <vt:lpstr>Franklin Gothic Medium</vt:lpstr>
      <vt:lpstr>Wingdings</vt:lpstr>
      <vt:lpstr>JuxtaposeVTI</vt:lpstr>
      <vt:lpstr>POLI 305 International Political Economy  Library Workshop</vt:lpstr>
      <vt:lpstr>Who am I?</vt:lpstr>
      <vt:lpstr>PowerPoint Presentation</vt:lpstr>
      <vt:lpstr>Breaking down a topic</vt:lpstr>
      <vt:lpstr>PowerPoint Presentation</vt:lpstr>
      <vt:lpstr>PowerPoint Presentation</vt:lpstr>
      <vt:lpstr>PowerPoint Presentation</vt:lpstr>
      <vt:lpstr>PowerPoint Presentation</vt:lpstr>
      <vt:lpstr>Search Strategies </vt:lpstr>
      <vt:lpstr>How do we combine search words for the best possible results?</vt:lpstr>
      <vt:lpstr>How do we combine search words for the best possible results?</vt:lpstr>
      <vt:lpstr>Avoid Searching with Linking words</vt:lpstr>
      <vt:lpstr>Scholarly sources</vt:lpstr>
      <vt:lpstr>Scholarly Books</vt:lpstr>
      <vt:lpstr>PowerPoint Presentation</vt:lpstr>
      <vt:lpstr>PowerPoint Presentation</vt:lpstr>
      <vt:lpstr>PowerPoint Presentation</vt:lpstr>
      <vt:lpstr>PowerPoint Presentation</vt:lpstr>
      <vt:lpstr>OECD publications (available through Sofia and OECD iLibrary)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 Information Search </vt:lpstr>
      <vt:lpstr>Evaluating IGO,NGO and government publications </vt:lpstr>
      <vt:lpstr>Questions?</vt:lpstr>
      <vt:lpstr>Need help, ask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305 International Political Economy  Library Workshop</dc:title>
  <dc:creator>Michelle Lake</dc:creator>
  <cp:lastModifiedBy>Michelle Lake</cp:lastModifiedBy>
  <cp:revision>7</cp:revision>
  <dcterms:created xsi:type="dcterms:W3CDTF">2023-03-22T01:03:39Z</dcterms:created>
  <dcterms:modified xsi:type="dcterms:W3CDTF">2023-03-22T18:44:31Z</dcterms:modified>
</cp:coreProperties>
</file>