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0"/>
  </p:notesMasterIdLst>
  <p:sldIdLst>
    <p:sldId id="256" r:id="rId2"/>
    <p:sldId id="258" r:id="rId3"/>
    <p:sldId id="259" r:id="rId4"/>
    <p:sldId id="311" r:id="rId5"/>
    <p:sldId id="261" r:id="rId6"/>
    <p:sldId id="630" r:id="rId7"/>
    <p:sldId id="267" r:id="rId8"/>
    <p:sldId id="257" r:id="rId9"/>
    <p:sldId id="268" r:id="rId10"/>
    <p:sldId id="269" r:id="rId11"/>
    <p:sldId id="270" r:id="rId12"/>
    <p:sldId id="271" r:id="rId13"/>
    <p:sldId id="631" r:id="rId14"/>
    <p:sldId id="273" r:id="rId15"/>
    <p:sldId id="274" r:id="rId16"/>
    <p:sldId id="275" r:id="rId17"/>
    <p:sldId id="276" r:id="rId18"/>
    <p:sldId id="578" r:id="rId19"/>
    <p:sldId id="632" r:id="rId20"/>
    <p:sldId id="633" r:id="rId21"/>
    <p:sldId id="634" r:id="rId22"/>
    <p:sldId id="635" r:id="rId23"/>
    <p:sldId id="636" r:id="rId24"/>
    <p:sldId id="638" r:id="rId25"/>
    <p:sldId id="639" r:id="rId26"/>
    <p:sldId id="312" r:id="rId27"/>
    <p:sldId id="313" r:id="rId28"/>
    <p:sldId id="314" r:id="rId29"/>
    <p:sldId id="277" r:id="rId30"/>
    <p:sldId id="278" r:id="rId31"/>
    <p:sldId id="279" r:id="rId32"/>
    <p:sldId id="282" r:id="rId33"/>
    <p:sldId id="640" r:id="rId34"/>
    <p:sldId id="641" r:id="rId35"/>
    <p:sldId id="647" r:id="rId36"/>
    <p:sldId id="648" r:id="rId37"/>
    <p:sldId id="642" r:id="rId38"/>
    <p:sldId id="643" r:id="rId39"/>
    <p:sldId id="644" r:id="rId40"/>
    <p:sldId id="645" r:id="rId41"/>
    <p:sldId id="307" r:id="rId42"/>
    <p:sldId id="308" r:id="rId43"/>
    <p:sldId id="646" r:id="rId44"/>
    <p:sldId id="652" r:id="rId45"/>
    <p:sldId id="649" r:id="rId46"/>
    <p:sldId id="650" r:id="rId47"/>
    <p:sldId id="651" r:id="rId48"/>
    <p:sldId id="310"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1" d="100"/>
          <a:sy n="111" d="100"/>
        </p:scale>
        <p:origin x="42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0T21:09:31.5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 0,'4176'29'0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0T20:33:20.94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86,'96'2,"110"-4,-89-12,34-1,-100 14,-2 1,73-10,-34 0,0 5,94 5,64-3,-131-10,43-1,262 15,-395-1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0T20:33:23.6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0,'1581'0,"-1557"0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0T20:32:42.1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56 0,'3387'-56'0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0T20:32:46.16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86,'101'2,"112"-4,-176-3,62-15,5 0,-86 17,112-15,160-2,2656 22,-2904 0,59 10,21 2,-76-12,1 2,-1 2,73 19,-91-18,0-2,1 0,41 1,90-7,-62-2,646 3,-720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0T20:32:49.3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86 0,'5024'-85'0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0T20:32:51.79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1 256,'24'-1,"0"-1,37-8,-15 1,56-8,19-3,150-7,10 15,152-2,-414 12,0 0,0-1,0-1,0-1,-1 0,20-10,17-4,-7 4,2 2,-1 1,99-7,-10 5,4 0,389 12,-270 4,333-2,-583 0,1 1,0 0,21 5,-28-4,-1-1,1 0,-1 1,0 0,0 0,0 0,0 0,0 1,0 0,0-1,-1 1,6 6,0 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0T20:32:54.7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1 115 0,'4712'-114'0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0T20:33:07.35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 0,'3019'58'0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0T20:33:11.16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19 0,'1919'0'0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0T20:33:17.6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0,'1661'0,"-1632"2,-1 1,35 7,-32-4,49 3,-15-10,-45-1,-1 1,0 2,1 0,29 5,-31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96AA39-56C1-4B09-BEEB-2C0534FEE602}" type="datetimeFigureOut">
              <a:rPr lang="en-CA" smtClean="0"/>
              <a:t>2025-09-24</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48A2C-E2D1-458B-B5FE-0DA8834CD141}" type="slidenum">
              <a:rPr lang="en-CA" smtClean="0"/>
              <a:t>‹#›</a:t>
            </a:fld>
            <a:endParaRPr lang="en-CA" dirty="0"/>
          </a:p>
        </p:txBody>
      </p:sp>
    </p:spTree>
    <p:extLst>
      <p:ext uri="{BB962C8B-B14F-4D97-AF65-F5344CB8AC3E}">
        <p14:creationId xmlns:p14="http://schemas.microsoft.com/office/powerpoint/2010/main" val="3769384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E7DE45-1681-4FF2-8F77-2DDE2FFE8AFA}" type="datetimeFigureOut">
              <a:rPr lang="en-CA" smtClean="0"/>
              <a:t>2025-09-24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3400C62-2B01-4D8B-ADB7-ACC39F5CFC64}" type="slidenum">
              <a:rPr lang="en-CA" smtClean="0"/>
              <a:t>‹#›</a:t>
            </a:fld>
            <a:endParaRPr lang="en-CA" dirty="0"/>
          </a:p>
        </p:txBody>
      </p:sp>
    </p:spTree>
    <p:extLst>
      <p:ext uri="{BB962C8B-B14F-4D97-AF65-F5344CB8AC3E}">
        <p14:creationId xmlns:p14="http://schemas.microsoft.com/office/powerpoint/2010/main" val="966253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E7DE45-1681-4FF2-8F77-2DDE2FFE8AFA}" type="datetimeFigureOut">
              <a:rPr lang="en-CA" smtClean="0"/>
              <a:t>2025-09-24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3400C62-2B01-4D8B-ADB7-ACC39F5CFC64}" type="slidenum">
              <a:rPr lang="en-CA" smtClean="0"/>
              <a:t>‹#›</a:t>
            </a:fld>
            <a:endParaRPr lang="en-CA" dirty="0"/>
          </a:p>
        </p:txBody>
      </p:sp>
    </p:spTree>
    <p:extLst>
      <p:ext uri="{BB962C8B-B14F-4D97-AF65-F5344CB8AC3E}">
        <p14:creationId xmlns:p14="http://schemas.microsoft.com/office/powerpoint/2010/main" val="879259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E7DE45-1681-4FF2-8F77-2DDE2FFE8AFA}" type="datetimeFigureOut">
              <a:rPr lang="en-CA" smtClean="0"/>
              <a:t>2025-09-24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3400C62-2B01-4D8B-ADB7-ACC39F5CFC64}" type="slidenum">
              <a:rPr lang="en-CA" smtClean="0"/>
              <a:t>‹#›</a:t>
            </a:fld>
            <a:endParaRPr lang="en-CA" dirty="0"/>
          </a:p>
        </p:txBody>
      </p:sp>
    </p:spTree>
    <p:extLst>
      <p:ext uri="{BB962C8B-B14F-4D97-AF65-F5344CB8AC3E}">
        <p14:creationId xmlns:p14="http://schemas.microsoft.com/office/powerpoint/2010/main" val="3388641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E7DE45-1681-4FF2-8F77-2DDE2FFE8AFA}" type="datetimeFigureOut">
              <a:rPr lang="en-CA" smtClean="0"/>
              <a:t>2025-09-24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3400C62-2B01-4D8B-ADB7-ACC39F5CFC64}" type="slidenum">
              <a:rPr lang="en-CA" smtClean="0"/>
              <a:t>‹#›</a:t>
            </a:fld>
            <a:endParaRPr lang="en-CA" dirty="0"/>
          </a:p>
        </p:txBody>
      </p:sp>
    </p:spTree>
    <p:extLst>
      <p:ext uri="{BB962C8B-B14F-4D97-AF65-F5344CB8AC3E}">
        <p14:creationId xmlns:p14="http://schemas.microsoft.com/office/powerpoint/2010/main" val="3653079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E7DE45-1681-4FF2-8F77-2DDE2FFE8AFA}" type="datetimeFigureOut">
              <a:rPr lang="en-CA" smtClean="0"/>
              <a:t>2025-09-24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3400C62-2B01-4D8B-ADB7-ACC39F5CFC64}" type="slidenum">
              <a:rPr lang="en-CA" smtClean="0"/>
              <a:t>‹#›</a:t>
            </a:fld>
            <a:endParaRPr lang="en-CA" dirty="0"/>
          </a:p>
        </p:txBody>
      </p:sp>
    </p:spTree>
    <p:extLst>
      <p:ext uri="{BB962C8B-B14F-4D97-AF65-F5344CB8AC3E}">
        <p14:creationId xmlns:p14="http://schemas.microsoft.com/office/powerpoint/2010/main" val="2823052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E7DE45-1681-4FF2-8F77-2DDE2FFE8AFA}" type="datetimeFigureOut">
              <a:rPr lang="en-CA" smtClean="0"/>
              <a:t>2025-09-24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3400C62-2B01-4D8B-ADB7-ACC39F5CFC64}" type="slidenum">
              <a:rPr lang="en-CA" smtClean="0"/>
              <a:t>‹#›</a:t>
            </a:fld>
            <a:endParaRPr lang="en-CA" dirty="0"/>
          </a:p>
        </p:txBody>
      </p:sp>
    </p:spTree>
    <p:extLst>
      <p:ext uri="{BB962C8B-B14F-4D97-AF65-F5344CB8AC3E}">
        <p14:creationId xmlns:p14="http://schemas.microsoft.com/office/powerpoint/2010/main" val="2429272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E7DE45-1681-4FF2-8F77-2DDE2FFE8AFA}" type="datetimeFigureOut">
              <a:rPr lang="en-CA" smtClean="0"/>
              <a:t>2025-09-24</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73400C62-2B01-4D8B-ADB7-ACC39F5CFC64}" type="slidenum">
              <a:rPr lang="en-CA" smtClean="0"/>
              <a:t>‹#›</a:t>
            </a:fld>
            <a:endParaRPr lang="en-CA" dirty="0"/>
          </a:p>
        </p:txBody>
      </p:sp>
    </p:spTree>
    <p:extLst>
      <p:ext uri="{BB962C8B-B14F-4D97-AF65-F5344CB8AC3E}">
        <p14:creationId xmlns:p14="http://schemas.microsoft.com/office/powerpoint/2010/main" val="3236234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E7DE45-1681-4FF2-8F77-2DDE2FFE8AFA}" type="datetimeFigureOut">
              <a:rPr lang="en-CA" smtClean="0"/>
              <a:t>2025-09-24</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73400C62-2B01-4D8B-ADB7-ACC39F5CFC64}" type="slidenum">
              <a:rPr lang="en-CA" smtClean="0"/>
              <a:t>‹#›</a:t>
            </a:fld>
            <a:endParaRPr lang="en-CA" dirty="0"/>
          </a:p>
        </p:txBody>
      </p:sp>
    </p:spTree>
    <p:extLst>
      <p:ext uri="{BB962C8B-B14F-4D97-AF65-F5344CB8AC3E}">
        <p14:creationId xmlns:p14="http://schemas.microsoft.com/office/powerpoint/2010/main" val="123662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E7DE45-1681-4FF2-8F77-2DDE2FFE8AFA}" type="datetimeFigureOut">
              <a:rPr lang="en-CA" smtClean="0"/>
              <a:t>2025-09-24</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73400C62-2B01-4D8B-ADB7-ACC39F5CFC64}" type="slidenum">
              <a:rPr lang="en-CA" smtClean="0"/>
              <a:t>‹#›</a:t>
            </a:fld>
            <a:endParaRPr lang="en-CA" dirty="0"/>
          </a:p>
        </p:txBody>
      </p:sp>
    </p:spTree>
    <p:extLst>
      <p:ext uri="{BB962C8B-B14F-4D97-AF65-F5344CB8AC3E}">
        <p14:creationId xmlns:p14="http://schemas.microsoft.com/office/powerpoint/2010/main" val="853501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E7DE45-1681-4FF2-8F77-2DDE2FFE8AFA}" type="datetimeFigureOut">
              <a:rPr lang="en-CA" smtClean="0"/>
              <a:t>2025-09-24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3400C62-2B01-4D8B-ADB7-ACC39F5CFC64}" type="slidenum">
              <a:rPr lang="en-CA" smtClean="0"/>
              <a:t>‹#›</a:t>
            </a:fld>
            <a:endParaRPr lang="en-CA" dirty="0"/>
          </a:p>
        </p:txBody>
      </p:sp>
    </p:spTree>
    <p:extLst>
      <p:ext uri="{BB962C8B-B14F-4D97-AF65-F5344CB8AC3E}">
        <p14:creationId xmlns:p14="http://schemas.microsoft.com/office/powerpoint/2010/main" val="6599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E7DE45-1681-4FF2-8F77-2DDE2FFE8AFA}" type="datetimeFigureOut">
              <a:rPr lang="en-CA" smtClean="0"/>
              <a:t>2025-09-24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3400C62-2B01-4D8B-ADB7-ACC39F5CFC64}" type="slidenum">
              <a:rPr lang="en-CA" smtClean="0"/>
              <a:t>‹#›</a:t>
            </a:fld>
            <a:endParaRPr lang="en-CA" dirty="0"/>
          </a:p>
        </p:txBody>
      </p:sp>
    </p:spTree>
    <p:extLst>
      <p:ext uri="{BB962C8B-B14F-4D97-AF65-F5344CB8AC3E}">
        <p14:creationId xmlns:p14="http://schemas.microsoft.com/office/powerpoint/2010/main" val="1959173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BAE7DE45-1681-4FF2-8F77-2DDE2FFE8AFA}" type="datetimeFigureOut">
              <a:rPr lang="en-CA" smtClean="0"/>
              <a:t>2025-09-24</a:t>
            </a:fld>
            <a:endParaRPr lang="en-C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73400C62-2B01-4D8B-ADB7-ACC39F5CFC64}" type="slidenum">
              <a:rPr lang="en-CA" smtClean="0"/>
              <a:t>‹#›</a:t>
            </a:fld>
            <a:endParaRPr lang="en-CA" dirty="0"/>
          </a:p>
        </p:txBody>
      </p:sp>
    </p:spTree>
    <p:extLst>
      <p:ext uri="{BB962C8B-B14F-4D97-AF65-F5344CB8AC3E}">
        <p14:creationId xmlns:p14="http://schemas.microsoft.com/office/powerpoint/2010/main" val="2192950658"/>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ichelle.Lake@Concordia.c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oncordiauniversity.on.worldcat.org/oclc/3464071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oncordiauniversity.on.worldcat.org/search?queryString=Theories%20of%20International%20Politics%20and%20Zombies&amp;databaseLis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concordiauniversity.on.worldcat.org/search?queryString=Frieden%20Lake%20World%20Politics%3A%20Interests%2C%20Interactions%2C%20Institutions&amp;databaseLis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library.concordia.ca/learn/finding-articles/scholarly-articles/"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library.concordia.ca/help/textbooks/?guid=textbooks"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customXml" Target="../ink/ink6.xml"/><Relationship Id="rId18" Type="http://schemas.openxmlformats.org/officeDocument/2006/relationships/image" Target="../media/image51.png"/><Relationship Id="rId3" Type="http://schemas.openxmlformats.org/officeDocument/2006/relationships/image" Target="../media/image43.png"/><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48.png"/><Relationship Id="rId17" Type="http://schemas.openxmlformats.org/officeDocument/2006/relationships/customXml" Target="../ink/ink8.xml"/><Relationship Id="rId2" Type="http://schemas.openxmlformats.org/officeDocument/2006/relationships/image" Target="../media/image42.png"/><Relationship Id="rId16" Type="http://schemas.openxmlformats.org/officeDocument/2006/relationships/image" Target="../media/image50.png"/><Relationship Id="rId20"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image" Target="../media/image45.png"/><Relationship Id="rId11" Type="http://schemas.openxmlformats.org/officeDocument/2006/relationships/customXml" Target="../ink/ink5.xml"/><Relationship Id="rId24" Type="http://schemas.openxmlformats.org/officeDocument/2006/relationships/image" Target="../media/image54.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10" Type="http://schemas.openxmlformats.org/officeDocument/2006/relationships/image" Target="../media/image47.png"/><Relationship Id="rId19" Type="http://schemas.openxmlformats.org/officeDocument/2006/relationships/customXml" Target="../ink/ink9.xml"/><Relationship Id="rId4" Type="http://schemas.openxmlformats.org/officeDocument/2006/relationships/image" Target="../media/image44.png"/><Relationship Id="rId9" Type="http://schemas.openxmlformats.org/officeDocument/2006/relationships/customXml" Target="../ink/ink4.xml"/><Relationship Id="rId14" Type="http://schemas.openxmlformats.org/officeDocument/2006/relationships/image" Target="../media/image49.png"/><Relationship Id="rId22" Type="http://schemas.openxmlformats.org/officeDocument/2006/relationships/image" Target="../media/image5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ibrary.concordia.ca/technology/borrow/" TargetMode="External"/><Relationship Id="rId2" Type="http://schemas.openxmlformats.org/officeDocument/2006/relationships/hyperlink" Target="https://library.concordia.ca/help/circulation/borrowing.php"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library.concordia.ca/technology/reproduction/kic-scanners.php" TargetMode="External"/><Relationship Id="rId4" Type="http://schemas.openxmlformats.org/officeDocument/2006/relationships/hyperlink" Target="https://adsys2.concordia.ca/dprintpay/"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file:///C:\Users\mlake\AppData\Local\Microsoft\Olk\Attachments\ooa-567a6fa7-c794-48dd-b612-987538cd7cee\e3ca39d48e870dd4388ce50991cd5fce4466d05475782d6bf9c8af3f5b5f4ec6\%20https:\www-chicagomanualofstyle-org.lib-ezproxy.concordia.ca\book\ed18\part3\ch13\psec110.html" TargetMode="External"/><Relationship Id="rId2" Type="http://schemas.openxmlformats.org/officeDocument/2006/relationships/hyperlink" Target="https://www.chicagomanualofstyle.org/tools_citationguide/citation-guide-2.html" TargetMode="External"/><Relationship Id="rId1" Type="http://schemas.openxmlformats.org/officeDocument/2006/relationships/slideLayout" Target="../slideLayouts/slideLayout2.xml"/><Relationship Id="rId4" Type="http://schemas.openxmlformats.org/officeDocument/2006/relationships/hyperlink" Target="https://www-chicagomanualofstyle-org.lib-ezproxy.concordia.ca/book/ed18/part3/ch13/psec112.html"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www-jstor-org.lib-ezproxy.concordia.ca/stable/48673701?searchText=%28%28%28covid+OR+coronavirus%29+AND+%28%22international+trade%22%29%29+AND+%28foreign+affairs+OR+politic*%29%29&amp;searchUri=%2Faction%2FdoAdvancedSearch%3Far%3Don%26q0%3Dcovid%2BOR%2Bcoronavirus%26q1%3D%2522international%2Btrade%2522%26f0%3Dall%26c1%3DAND%26f1%3Dall%26acc%3Don%26c2%3DAND%26q2%3Dforeign%2Baffairs%2BOR%2Bpolitic*%26f2%3Dall%26so%3Drel&amp;ab_segments=0%2Fbasic_expensive_solr_cloud%2Fcontrol&amp;refreqid=fastly-default%3A4bcb6c464c07cc3eaaf821ffa200dd26&amp;seq=1"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library.concordia.ca/help/questions/" TargetMode="External"/><Relationship Id="rId2" Type="http://schemas.openxmlformats.org/officeDocument/2006/relationships/hyperlink" Target="mailto:Michelle.Lake@Concordia.ca" TargetMode="Externa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concordiauniversity.on.worldcat.org/oclc/783112843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162567" y="818984"/>
            <a:ext cx="6714699" cy="3178689"/>
          </a:xfrm>
        </p:spPr>
        <p:txBody>
          <a:bodyPr>
            <a:normAutofit/>
          </a:bodyPr>
          <a:lstStyle/>
          <a:p>
            <a:pPr algn="l"/>
            <a:r>
              <a:rPr lang="en-US" sz="4800">
                <a:solidFill>
                  <a:srgbClr val="FFFFFF"/>
                </a:solidFill>
              </a:rPr>
              <a:t>POLI 205 </a:t>
            </a:r>
            <a:br>
              <a:rPr lang="en-US" sz="4800">
                <a:solidFill>
                  <a:srgbClr val="FFFFFF"/>
                </a:solidFill>
              </a:rPr>
            </a:br>
            <a:r>
              <a:rPr lang="en-US" sz="4800">
                <a:solidFill>
                  <a:srgbClr val="FFFFFF"/>
                </a:solidFill>
              </a:rPr>
              <a:t>Library Workshop</a:t>
            </a:r>
            <a:endParaRPr lang="en-CA" sz="4800">
              <a:solidFill>
                <a:srgbClr val="FFFFFF"/>
              </a:solidFill>
            </a:endParaRP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285397" y="4960961"/>
            <a:ext cx="7055893" cy="1078054"/>
          </a:xfrm>
        </p:spPr>
        <p:txBody>
          <a:bodyPr>
            <a:normAutofit/>
          </a:bodyPr>
          <a:lstStyle/>
          <a:p>
            <a:pPr algn="l"/>
            <a:r>
              <a:rPr lang="en-US" sz="2000" dirty="0">
                <a:solidFill>
                  <a:srgbClr val="FFFFFF"/>
                </a:solidFill>
              </a:rPr>
              <a:t>Michelle Lake, Political Science, SCPA, FPST and Government Publications Subject Librarian</a:t>
            </a:r>
            <a:endParaRPr lang="en-US" sz="2000">
              <a:solidFill>
                <a:srgbClr val="FFFFFF"/>
              </a:solidFill>
            </a:endParaRPr>
          </a:p>
          <a:p>
            <a:pPr algn="l"/>
            <a:r>
              <a:rPr lang="en-US" sz="2000" dirty="0">
                <a:solidFill>
                  <a:srgbClr val="FFFFFF"/>
                </a:solidFill>
                <a:hlinkClick r:id="rId2"/>
              </a:rPr>
              <a:t>Michelle.Lake@Concordia.ca</a:t>
            </a:r>
            <a:r>
              <a:rPr lang="en-US" sz="2000" dirty="0">
                <a:solidFill>
                  <a:srgbClr val="FFFFFF"/>
                </a:solidFill>
              </a:rPr>
              <a:t> </a:t>
            </a:r>
            <a:endParaRPr lang="en-CA" sz="2000">
              <a:solidFill>
                <a:srgbClr val="FFFFFF"/>
              </a:solidFill>
            </a:endParaRPr>
          </a:p>
        </p:txBody>
      </p:sp>
    </p:spTree>
    <p:extLst>
      <p:ext uri="{BB962C8B-B14F-4D97-AF65-F5344CB8AC3E}">
        <p14:creationId xmlns:p14="http://schemas.microsoft.com/office/powerpoint/2010/main" val="3219617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7606" y="1182581"/>
            <a:ext cx="10772775" cy="1658198"/>
          </a:xfrm>
        </p:spPr>
        <p:txBody>
          <a:bodyPr>
            <a:normAutofit fontScale="90000"/>
          </a:bodyPr>
          <a:lstStyle/>
          <a:p>
            <a:r>
              <a:rPr lang="en-CA" dirty="0"/>
              <a:t>Martha Finnemore, “Constructing Norms of Humanitarian Intervention,” in Peter J. Katzenstein, ed., </a:t>
            </a:r>
            <a:r>
              <a:rPr lang="en-CA" i="1" dirty="0"/>
              <a:t>The Culture of National Security: Norms and Identity in World Politics </a:t>
            </a:r>
            <a:r>
              <a:rPr lang="en-CA" dirty="0"/>
              <a:t>(New York: Columbia University Press, 1996), 153-185.</a:t>
            </a:r>
          </a:p>
        </p:txBody>
      </p:sp>
      <p:pic>
        <p:nvPicPr>
          <p:cNvPr id="4" name="Picture 3">
            <a:hlinkClick r:id="rId2"/>
            <a:extLst>
              <a:ext uri="{FF2B5EF4-FFF2-40B4-BE49-F238E27FC236}">
                <a16:creationId xmlns:a16="http://schemas.microsoft.com/office/drawing/2014/main" id="{B4645532-8A2F-E46E-DA57-7C94BDFC07FA}"/>
              </a:ext>
            </a:extLst>
          </p:cNvPr>
          <p:cNvPicPr>
            <a:picLocks noChangeAspect="1"/>
          </p:cNvPicPr>
          <p:nvPr/>
        </p:nvPicPr>
        <p:blipFill>
          <a:blip r:embed="rId3"/>
          <a:stretch>
            <a:fillRect/>
          </a:stretch>
        </p:blipFill>
        <p:spPr>
          <a:xfrm>
            <a:off x="374994" y="3593486"/>
            <a:ext cx="11442011" cy="2796163"/>
          </a:xfrm>
          <a:prstGeom prst="rect">
            <a:avLst/>
          </a:prstGeom>
        </p:spPr>
      </p:pic>
    </p:spTree>
    <p:extLst>
      <p:ext uri="{BB962C8B-B14F-4D97-AF65-F5344CB8AC3E}">
        <p14:creationId xmlns:p14="http://schemas.microsoft.com/office/powerpoint/2010/main" val="3471629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48393" y="348817"/>
            <a:ext cx="10740043" cy="5182649"/>
          </a:xfrm>
          <a:prstGeom prst="rect">
            <a:avLst/>
          </a:prstGeom>
        </p:spPr>
      </p:pic>
      <p:sp>
        <p:nvSpPr>
          <p:cNvPr id="5" name="Oval 4"/>
          <p:cNvSpPr/>
          <p:nvPr/>
        </p:nvSpPr>
        <p:spPr>
          <a:xfrm>
            <a:off x="2510444" y="3474720"/>
            <a:ext cx="4472247" cy="144641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Left Arrow 5"/>
          <p:cNvSpPr/>
          <p:nvPr/>
        </p:nvSpPr>
        <p:spPr>
          <a:xfrm>
            <a:off x="5370022" y="4197927"/>
            <a:ext cx="764771" cy="523702"/>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7" name="Picture 6"/>
          <p:cNvPicPr>
            <a:picLocks noChangeAspect="1"/>
          </p:cNvPicPr>
          <p:nvPr/>
        </p:nvPicPr>
        <p:blipFill>
          <a:blip r:embed="rId3"/>
          <a:stretch>
            <a:fillRect/>
          </a:stretch>
        </p:blipFill>
        <p:spPr>
          <a:xfrm>
            <a:off x="1972974" y="244083"/>
            <a:ext cx="8506518" cy="6461274"/>
          </a:xfrm>
          <a:prstGeom prst="rect">
            <a:avLst/>
          </a:prstGeom>
        </p:spPr>
      </p:pic>
      <p:sp>
        <p:nvSpPr>
          <p:cNvPr id="8" name="Rounded Rectangle 7"/>
          <p:cNvSpPr/>
          <p:nvPr/>
        </p:nvSpPr>
        <p:spPr>
          <a:xfrm>
            <a:off x="2128058" y="748145"/>
            <a:ext cx="2842953" cy="2477193"/>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03915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8871"/>
            <a:ext cx="10515600" cy="1325563"/>
          </a:xfrm>
        </p:spPr>
        <p:txBody>
          <a:bodyPr>
            <a:normAutofit fontScale="90000"/>
          </a:bodyPr>
          <a:lstStyle/>
          <a:p>
            <a:r>
              <a:rPr lang="en-US" dirty="0"/>
              <a:t>Daniel W. Drezner. </a:t>
            </a:r>
            <a:r>
              <a:rPr lang="en-US" i="1" dirty="0"/>
              <a:t>Theories of International Politics and Zombies</a:t>
            </a:r>
            <a:r>
              <a:rPr lang="en-US" dirty="0"/>
              <a:t>. Princeton, NJ: Princeton University Press.</a:t>
            </a:r>
            <a:endParaRPr lang="en-CA" dirty="0"/>
          </a:p>
        </p:txBody>
      </p:sp>
      <p:pic>
        <p:nvPicPr>
          <p:cNvPr id="7" name="Picture 6">
            <a:hlinkClick r:id="rId2"/>
            <a:extLst>
              <a:ext uri="{FF2B5EF4-FFF2-40B4-BE49-F238E27FC236}">
                <a16:creationId xmlns:a16="http://schemas.microsoft.com/office/drawing/2014/main" id="{D1872AC4-9D6C-404B-7FAA-1B609F65F36B}"/>
              </a:ext>
            </a:extLst>
          </p:cNvPr>
          <p:cNvPicPr>
            <a:picLocks noChangeAspect="1"/>
          </p:cNvPicPr>
          <p:nvPr/>
        </p:nvPicPr>
        <p:blipFill>
          <a:blip r:embed="rId3"/>
          <a:stretch>
            <a:fillRect/>
          </a:stretch>
        </p:blipFill>
        <p:spPr>
          <a:xfrm>
            <a:off x="459058" y="2816856"/>
            <a:ext cx="11457945" cy="2781055"/>
          </a:xfrm>
          <a:prstGeom prst="rect">
            <a:avLst/>
          </a:prstGeom>
        </p:spPr>
      </p:pic>
    </p:spTree>
    <p:extLst>
      <p:ext uri="{BB962C8B-B14F-4D97-AF65-F5344CB8AC3E}">
        <p14:creationId xmlns:p14="http://schemas.microsoft.com/office/powerpoint/2010/main" val="2730167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56E2B0-B49A-F766-7FA1-22E0493BF1C5}"/>
              </a:ext>
            </a:extLst>
          </p:cNvPr>
          <p:cNvPicPr>
            <a:picLocks noChangeAspect="1"/>
          </p:cNvPicPr>
          <p:nvPr/>
        </p:nvPicPr>
        <p:blipFill>
          <a:blip r:embed="rId2"/>
          <a:stretch>
            <a:fillRect/>
          </a:stretch>
        </p:blipFill>
        <p:spPr>
          <a:xfrm>
            <a:off x="1226634" y="17930"/>
            <a:ext cx="9764326" cy="6840070"/>
          </a:xfrm>
          <a:prstGeom prst="rect">
            <a:avLst/>
          </a:prstGeom>
        </p:spPr>
      </p:pic>
      <p:sp>
        <p:nvSpPr>
          <p:cNvPr id="8" name="Arrow: Left 7">
            <a:extLst>
              <a:ext uri="{FF2B5EF4-FFF2-40B4-BE49-F238E27FC236}">
                <a16:creationId xmlns:a16="http://schemas.microsoft.com/office/drawing/2014/main" id="{D3540360-C9B5-5DAA-8C6D-64A264E7706B}"/>
              </a:ext>
            </a:extLst>
          </p:cNvPr>
          <p:cNvSpPr/>
          <p:nvPr/>
        </p:nvSpPr>
        <p:spPr>
          <a:xfrm>
            <a:off x="8656320" y="2722880"/>
            <a:ext cx="822960" cy="58928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Arrow: Up 8">
            <a:extLst>
              <a:ext uri="{FF2B5EF4-FFF2-40B4-BE49-F238E27FC236}">
                <a16:creationId xmlns:a16="http://schemas.microsoft.com/office/drawing/2014/main" id="{944F4865-8216-0037-838C-4B5603C8B233}"/>
              </a:ext>
            </a:extLst>
          </p:cNvPr>
          <p:cNvSpPr/>
          <p:nvPr/>
        </p:nvSpPr>
        <p:spPr>
          <a:xfrm>
            <a:off x="4236720" y="3017520"/>
            <a:ext cx="589280" cy="89408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Arrow: Right 9">
            <a:extLst>
              <a:ext uri="{FF2B5EF4-FFF2-40B4-BE49-F238E27FC236}">
                <a16:creationId xmlns:a16="http://schemas.microsoft.com/office/drawing/2014/main" id="{A4CC1C66-49E5-1C62-8BF9-8E1A22FB73F9}"/>
              </a:ext>
            </a:extLst>
          </p:cNvPr>
          <p:cNvSpPr/>
          <p:nvPr/>
        </p:nvSpPr>
        <p:spPr>
          <a:xfrm>
            <a:off x="3088640" y="6187440"/>
            <a:ext cx="833120" cy="6526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0343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0725"/>
            <a:ext cx="10515600" cy="1325563"/>
          </a:xfrm>
        </p:spPr>
        <p:txBody>
          <a:bodyPr>
            <a:normAutofit fontScale="90000"/>
          </a:bodyPr>
          <a:lstStyle/>
          <a:p>
            <a:r>
              <a:rPr lang="en-US" dirty="0"/>
              <a:t>Jeffry A. Frieden, David A. Lake and Kenneth A. Schultz, </a:t>
            </a:r>
            <a:r>
              <a:rPr lang="en-US" i="1" dirty="0"/>
              <a:t>World Politics: Interests, Interactions, Institutions</a:t>
            </a:r>
            <a:r>
              <a:rPr lang="en-US" dirty="0"/>
              <a:t>, 5</a:t>
            </a:r>
            <a:r>
              <a:rPr lang="en-US" baseline="30000" dirty="0"/>
              <a:t>th</a:t>
            </a:r>
            <a:r>
              <a:rPr lang="en-US" dirty="0"/>
              <a:t> edition. (New York: W.W. Norton &amp; Company, 2022).</a:t>
            </a:r>
            <a:endParaRPr lang="en-CA" dirty="0"/>
          </a:p>
        </p:txBody>
      </p:sp>
      <p:pic>
        <p:nvPicPr>
          <p:cNvPr id="5" name="Picture 4">
            <a:hlinkClick r:id="rId2"/>
            <a:extLst>
              <a:ext uri="{FF2B5EF4-FFF2-40B4-BE49-F238E27FC236}">
                <a16:creationId xmlns:a16="http://schemas.microsoft.com/office/drawing/2014/main" id="{0A540994-D734-AE3D-D35E-B27D0C232020}"/>
              </a:ext>
            </a:extLst>
          </p:cNvPr>
          <p:cNvPicPr>
            <a:picLocks noChangeAspect="1"/>
          </p:cNvPicPr>
          <p:nvPr/>
        </p:nvPicPr>
        <p:blipFill>
          <a:blip r:embed="rId3"/>
          <a:stretch>
            <a:fillRect/>
          </a:stretch>
        </p:blipFill>
        <p:spPr>
          <a:xfrm>
            <a:off x="151773" y="3073333"/>
            <a:ext cx="11924998" cy="2901460"/>
          </a:xfrm>
          <a:prstGeom prst="rect">
            <a:avLst/>
          </a:prstGeom>
        </p:spPr>
      </p:pic>
    </p:spTree>
    <p:extLst>
      <p:ext uri="{BB962C8B-B14F-4D97-AF65-F5344CB8AC3E}">
        <p14:creationId xmlns:p14="http://schemas.microsoft.com/office/powerpoint/2010/main" val="3863731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1F52A5-3161-2914-3736-E14D78671849}"/>
              </a:ext>
            </a:extLst>
          </p:cNvPr>
          <p:cNvPicPr>
            <a:picLocks noChangeAspect="1"/>
          </p:cNvPicPr>
          <p:nvPr/>
        </p:nvPicPr>
        <p:blipFill>
          <a:blip r:embed="rId2"/>
          <a:stretch>
            <a:fillRect/>
          </a:stretch>
        </p:blipFill>
        <p:spPr>
          <a:xfrm>
            <a:off x="280999" y="1175682"/>
            <a:ext cx="11126699" cy="4790219"/>
          </a:xfrm>
          <a:prstGeom prst="rect">
            <a:avLst/>
          </a:prstGeom>
        </p:spPr>
      </p:pic>
      <p:sp>
        <p:nvSpPr>
          <p:cNvPr id="3" name="Callout: Left Arrow 2">
            <a:extLst>
              <a:ext uri="{FF2B5EF4-FFF2-40B4-BE49-F238E27FC236}">
                <a16:creationId xmlns:a16="http://schemas.microsoft.com/office/drawing/2014/main" id="{9C66F971-B12F-45AC-A235-5AF8C5010C74}"/>
              </a:ext>
            </a:extLst>
          </p:cNvPr>
          <p:cNvSpPr/>
          <p:nvPr/>
        </p:nvSpPr>
        <p:spPr>
          <a:xfrm>
            <a:off x="8616258" y="4317975"/>
            <a:ext cx="3294743" cy="1364343"/>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Available to borrow for 3 hours, from the Webster Library Course Reserves Room</a:t>
            </a:r>
            <a:endParaRPr lang="en-CA" dirty="0"/>
          </a:p>
        </p:txBody>
      </p:sp>
      <p:sp>
        <p:nvSpPr>
          <p:cNvPr id="6" name="Arrow: Left 5">
            <a:extLst>
              <a:ext uri="{FF2B5EF4-FFF2-40B4-BE49-F238E27FC236}">
                <a16:creationId xmlns:a16="http://schemas.microsoft.com/office/drawing/2014/main" id="{992F49C5-1111-C990-6BFC-3DA658D2785F}"/>
              </a:ext>
            </a:extLst>
          </p:cNvPr>
          <p:cNvSpPr/>
          <p:nvPr/>
        </p:nvSpPr>
        <p:spPr>
          <a:xfrm>
            <a:off x="5232400" y="5334000"/>
            <a:ext cx="619760" cy="1524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832DC834-5BC0-F760-8D38-11FDB4E870CB}"/>
              </a:ext>
            </a:extLst>
          </p:cNvPr>
          <p:cNvPicPr>
            <a:picLocks noChangeAspect="1"/>
          </p:cNvPicPr>
          <p:nvPr/>
        </p:nvPicPr>
        <p:blipFill>
          <a:blip r:embed="rId3"/>
          <a:stretch>
            <a:fillRect/>
          </a:stretch>
        </p:blipFill>
        <p:spPr>
          <a:xfrm>
            <a:off x="3563721" y="1878849"/>
            <a:ext cx="7340977" cy="45023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533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33038" y="770467"/>
            <a:ext cx="3740270" cy="3352800"/>
          </a:xfrm>
        </p:spPr>
        <p:txBody>
          <a:bodyPr vert="horz" lIns="91440" tIns="45720" rIns="91440" bIns="45720" rtlCol="0" anchor="b">
            <a:normAutofit/>
          </a:bodyPr>
          <a:lstStyle/>
          <a:p>
            <a:pPr>
              <a:lnSpc>
                <a:spcPct val="80000"/>
              </a:lnSpc>
            </a:pPr>
            <a:r>
              <a:rPr lang="en-US" sz="5000" dirty="0">
                <a:solidFill>
                  <a:schemeClr val="tx1"/>
                </a:solidFill>
              </a:rPr>
              <a:t>Breaking down a topic </a:t>
            </a:r>
            <a:br>
              <a:rPr lang="en-US" sz="5000" dirty="0">
                <a:solidFill>
                  <a:schemeClr val="tx1"/>
                </a:solidFill>
              </a:rPr>
            </a:br>
            <a:r>
              <a:rPr lang="en-US" sz="5000" dirty="0">
                <a:solidFill>
                  <a:schemeClr val="tx1"/>
                </a:solidFill>
              </a:rPr>
              <a:t>&amp; </a:t>
            </a:r>
            <a:br>
              <a:rPr lang="en-US" sz="5000" dirty="0">
                <a:solidFill>
                  <a:schemeClr val="tx1"/>
                </a:solidFill>
              </a:rPr>
            </a:br>
            <a:r>
              <a:rPr lang="en-US" sz="5000" dirty="0">
                <a:solidFill>
                  <a:schemeClr val="tx1"/>
                </a:solidFill>
              </a:rPr>
              <a:t>Search strategies </a:t>
            </a:r>
          </a:p>
        </p:txBody>
      </p:sp>
      <p:pic>
        <p:nvPicPr>
          <p:cNvPr id="4" name="Picture 3" descr="Magnifying glass and question mark">
            <a:extLst>
              <a:ext uri="{FF2B5EF4-FFF2-40B4-BE49-F238E27FC236}">
                <a16:creationId xmlns:a16="http://schemas.microsoft.com/office/drawing/2014/main" id="{3F49D27B-BD75-A686-0E50-2DAF8A248484}"/>
              </a:ext>
            </a:extLst>
          </p:cNvPr>
          <p:cNvPicPr>
            <a:picLocks noChangeAspect="1"/>
          </p:cNvPicPr>
          <p:nvPr/>
        </p:nvPicPr>
        <p:blipFill rotWithShape="1">
          <a:blip r:embed="rId2"/>
          <a:srcRect l="20505" r="17551"/>
          <a:stretch/>
        </p:blipFill>
        <p:spPr>
          <a:xfrm>
            <a:off x="-10287" y="10"/>
            <a:ext cx="7552267" cy="6857990"/>
          </a:xfrm>
          <a:prstGeom prst="rect">
            <a:avLst/>
          </a:prstGeom>
        </p:spPr>
      </p:pic>
    </p:spTree>
    <p:extLst>
      <p:ext uri="{BB962C8B-B14F-4D97-AF65-F5344CB8AC3E}">
        <p14:creationId xmlns:p14="http://schemas.microsoft.com/office/powerpoint/2010/main" val="1689630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03" y="811877"/>
            <a:ext cx="11621193" cy="1712421"/>
          </a:xfrm>
        </p:spPr>
        <p:txBody>
          <a:bodyPr>
            <a:noAutofit/>
          </a:bodyPr>
          <a:lstStyle/>
          <a:p>
            <a:r>
              <a:rPr lang="en-US" sz="3600" b="1" dirty="0"/>
              <a:t>Library research assignment</a:t>
            </a:r>
            <a:br>
              <a:rPr lang="en-US" sz="3600" dirty="0"/>
            </a:br>
            <a:r>
              <a:rPr lang="en-US" sz="3600" dirty="0"/>
              <a:t>Identify five peer reviewed journal articles relevant to a chosen topic and found in Concordia’s online library resources and to format them in a reference list following Chicago author-date style</a:t>
            </a:r>
            <a:r>
              <a:rPr lang="en-US" sz="4000" dirty="0"/>
              <a:t>.</a:t>
            </a:r>
            <a:endParaRPr lang="en-CA" sz="4000" dirty="0"/>
          </a:p>
        </p:txBody>
      </p:sp>
      <p:sp>
        <p:nvSpPr>
          <p:cNvPr id="3" name="Content Placeholder 2"/>
          <p:cNvSpPr>
            <a:spLocks noGrp="1"/>
          </p:cNvSpPr>
          <p:nvPr>
            <p:ph idx="1"/>
          </p:nvPr>
        </p:nvSpPr>
        <p:spPr>
          <a:xfrm>
            <a:off x="388851" y="3429000"/>
            <a:ext cx="11621193" cy="3196243"/>
          </a:xfrm>
        </p:spPr>
        <p:txBody>
          <a:bodyPr>
            <a:normAutofit/>
          </a:bodyPr>
          <a:lstStyle/>
          <a:p>
            <a:pPr marL="0" indent="0">
              <a:buNone/>
            </a:pPr>
            <a:r>
              <a:rPr lang="en-US" b="1" dirty="0"/>
              <a:t>Topics (or an alternative approved by Dr. Lipson)</a:t>
            </a:r>
            <a:r>
              <a:rPr lang="en-US" dirty="0"/>
              <a:t>:</a:t>
            </a:r>
          </a:p>
          <a:p>
            <a:r>
              <a:rPr lang="en-US" dirty="0"/>
              <a:t>Russia’s 2022 Invasion of Ukraine</a:t>
            </a:r>
          </a:p>
          <a:p>
            <a:r>
              <a:rPr lang="en-US" dirty="0"/>
              <a:t>U.S. Tariffs under President Trump</a:t>
            </a:r>
          </a:p>
          <a:p>
            <a:r>
              <a:rPr lang="en-US" dirty="0"/>
              <a:t>The United Kingdom’s withdrawal from the European Union (“Brexit”)</a:t>
            </a:r>
          </a:p>
          <a:p>
            <a:r>
              <a:rPr lang="en-CA" dirty="0"/>
              <a:t>The Paris Agreement on Climate Change</a:t>
            </a:r>
          </a:p>
          <a:p>
            <a:r>
              <a:rPr lang="en-CA" dirty="0"/>
              <a:t>China’s Belt and Road Initiative </a:t>
            </a:r>
          </a:p>
        </p:txBody>
      </p:sp>
    </p:spTree>
    <p:extLst>
      <p:ext uri="{BB962C8B-B14F-4D97-AF65-F5344CB8AC3E}">
        <p14:creationId xmlns:p14="http://schemas.microsoft.com/office/powerpoint/2010/main" val="376503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9A14D-97B4-7C19-79BF-018AEB62AB4F}"/>
              </a:ext>
            </a:extLst>
          </p:cNvPr>
          <p:cNvSpPr>
            <a:spLocks noGrp="1"/>
          </p:cNvSpPr>
          <p:nvPr>
            <p:ph type="title"/>
          </p:nvPr>
        </p:nvSpPr>
        <p:spPr/>
        <p:txBody>
          <a:bodyPr/>
          <a:lstStyle/>
          <a:p>
            <a:r>
              <a:rPr lang="en-US" dirty="0"/>
              <a:t>Limits</a:t>
            </a:r>
            <a:endParaRPr lang="en-CA" dirty="0"/>
          </a:p>
        </p:txBody>
      </p:sp>
      <p:sp>
        <p:nvSpPr>
          <p:cNvPr id="3" name="Content Placeholder 2">
            <a:extLst>
              <a:ext uri="{FF2B5EF4-FFF2-40B4-BE49-F238E27FC236}">
                <a16:creationId xmlns:a16="http://schemas.microsoft.com/office/drawing/2014/main" id="{EF6285D4-FF1D-1255-A9D3-05968E8D16B5}"/>
              </a:ext>
            </a:extLst>
          </p:cNvPr>
          <p:cNvSpPr>
            <a:spLocks noGrp="1"/>
          </p:cNvSpPr>
          <p:nvPr>
            <p:ph idx="1"/>
          </p:nvPr>
        </p:nvSpPr>
        <p:spPr>
          <a:xfrm>
            <a:off x="494664" y="1690688"/>
            <a:ext cx="10753725" cy="4628832"/>
          </a:xfrm>
        </p:spPr>
        <p:txBody>
          <a:bodyPr>
            <a:normAutofit fontScale="92500" lnSpcReduction="10000"/>
          </a:bodyPr>
          <a:lstStyle/>
          <a:p>
            <a:pPr>
              <a:buFont typeface="Arial" panose="020B0604020202020204" pitchFamily="34" charset="0"/>
              <a:buChar char="•"/>
            </a:pPr>
            <a:r>
              <a:rPr lang="en-US" dirty="0"/>
              <a:t>Identify 5 peer reviewed articles in published scholarly journals available online through Concordia’s Library that address your topic</a:t>
            </a:r>
          </a:p>
          <a:p>
            <a:pPr>
              <a:buFont typeface="Arial" panose="020B0604020202020204" pitchFamily="34" charset="0"/>
              <a:buChar char="•"/>
            </a:pPr>
            <a:endParaRPr lang="en-US" dirty="0"/>
          </a:p>
          <a:p>
            <a:pPr>
              <a:buFont typeface="Arial" panose="020B0604020202020204" pitchFamily="34" charset="0"/>
              <a:buChar char="•"/>
            </a:pPr>
            <a:r>
              <a:rPr lang="en-US" dirty="0"/>
              <a:t>No “opinion” or “editorial” or “book review” articles from peer reviewed journals</a:t>
            </a:r>
          </a:p>
          <a:p>
            <a:pPr>
              <a:buFont typeface="Arial" panose="020B0604020202020204" pitchFamily="34" charset="0"/>
              <a:buChar char="•"/>
            </a:pPr>
            <a:endParaRPr lang="en-US" dirty="0"/>
          </a:p>
          <a:p>
            <a:pPr>
              <a:buFont typeface="Arial" panose="020B0604020202020204" pitchFamily="34" charset="0"/>
              <a:buChar char="•"/>
            </a:pPr>
            <a:r>
              <a:rPr lang="en-US" dirty="0"/>
              <a:t>Ensure the articles are peer reviewed, do not include the formats above and are directly relevant to your topic </a:t>
            </a:r>
          </a:p>
          <a:p>
            <a:pPr>
              <a:buFont typeface="Arial" panose="020B0604020202020204" pitchFamily="34" charset="0"/>
              <a:buChar char="•"/>
            </a:pPr>
            <a:endParaRPr lang="en-US" dirty="0"/>
          </a:p>
          <a:p>
            <a:pPr>
              <a:buFont typeface="Arial" panose="020B0604020202020204" pitchFamily="34" charset="0"/>
              <a:buChar char="•"/>
            </a:pPr>
            <a:r>
              <a:rPr lang="en-US" dirty="0"/>
              <a:t>Use Chicago Author-Date citation style, with a hanging indent and including a DOI or web address of the article</a:t>
            </a:r>
            <a:endParaRPr lang="en-CA" dirty="0"/>
          </a:p>
        </p:txBody>
      </p:sp>
    </p:spTree>
    <p:extLst>
      <p:ext uri="{BB962C8B-B14F-4D97-AF65-F5344CB8AC3E}">
        <p14:creationId xmlns:p14="http://schemas.microsoft.com/office/powerpoint/2010/main" val="214466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2686B-053E-41AE-8DA3-0410DEAC2FE4}"/>
            </a:ext>
          </a:extLst>
        </p:cNvPr>
        <p:cNvGrpSpPr/>
        <p:nvPr/>
      </p:nvGrpSpPr>
      <p:grpSpPr>
        <a:xfrm>
          <a:off x="0" y="0"/>
          <a:ext cx="0" cy="0"/>
          <a:chOff x="0" y="0"/>
          <a:chExt cx="0" cy="0"/>
        </a:xfrm>
      </p:grpSpPr>
      <p:pic>
        <p:nvPicPr>
          <p:cNvPr id="4" name="Picture 3" descr="Different coloured question marks">
            <a:extLst>
              <a:ext uri="{FF2B5EF4-FFF2-40B4-BE49-F238E27FC236}">
                <a16:creationId xmlns:a16="http://schemas.microsoft.com/office/drawing/2014/main" id="{9BE411E7-41D4-9BEB-94AE-344B153889D8}"/>
              </a:ext>
            </a:extLst>
          </p:cNvPr>
          <p:cNvPicPr>
            <a:picLocks noChangeAspect="1"/>
          </p:cNvPicPr>
          <p:nvPr/>
        </p:nvPicPr>
        <p:blipFill rotWithShape="1">
          <a:blip r:embed="rId2"/>
          <a:srcRect l="16292" r="17420"/>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2" name="Title 1">
            <a:extLst>
              <a:ext uri="{FF2B5EF4-FFF2-40B4-BE49-F238E27FC236}">
                <a16:creationId xmlns:a16="http://schemas.microsoft.com/office/drawing/2014/main" id="{898B9F7B-86EB-DBC7-5CAF-B6C24C1B1A0E}"/>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700" dirty="0"/>
              <a:t>What is peer review? </a:t>
            </a:r>
            <a:br>
              <a:rPr lang="en-US" sz="3700" dirty="0"/>
            </a:br>
            <a:br>
              <a:rPr lang="en-US" sz="3700" dirty="0"/>
            </a:br>
            <a:r>
              <a:rPr lang="en-US" sz="3700" dirty="0"/>
              <a:t>What are peer reviewed, scholarly articles?</a:t>
            </a:r>
          </a:p>
        </p:txBody>
      </p:sp>
    </p:spTree>
    <p:extLst>
      <p:ext uri="{BB962C8B-B14F-4D97-AF65-F5344CB8AC3E}">
        <p14:creationId xmlns:p14="http://schemas.microsoft.com/office/powerpoint/2010/main" val="1480720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DCD5C-4C1F-480D-A5CF-5621A7B6566C}"/>
              </a:ext>
            </a:extLst>
          </p:cNvPr>
          <p:cNvSpPr>
            <a:spLocks noGrp="1"/>
          </p:cNvSpPr>
          <p:nvPr>
            <p:ph type="title"/>
          </p:nvPr>
        </p:nvSpPr>
        <p:spPr/>
        <p:txBody>
          <a:bodyPr/>
          <a:lstStyle/>
          <a:p>
            <a:r>
              <a:rPr lang="en-US" dirty="0"/>
              <a:t>Who am I?</a:t>
            </a:r>
            <a:endParaRPr lang="en-CA" dirty="0"/>
          </a:p>
        </p:txBody>
      </p:sp>
      <p:sp>
        <p:nvSpPr>
          <p:cNvPr id="3" name="Content Placeholder 2">
            <a:extLst>
              <a:ext uri="{FF2B5EF4-FFF2-40B4-BE49-F238E27FC236}">
                <a16:creationId xmlns:a16="http://schemas.microsoft.com/office/drawing/2014/main" id="{3E5796FA-55DA-4798-A98A-87A6126AFA6E}"/>
              </a:ext>
            </a:extLst>
          </p:cNvPr>
          <p:cNvSpPr>
            <a:spLocks noGrp="1"/>
          </p:cNvSpPr>
          <p:nvPr>
            <p:ph idx="1"/>
          </p:nvPr>
        </p:nvSpPr>
        <p:spPr>
          <a:xfrm>
            <a:off x="457200" y="1800225"/>
            <a:ext cx="11452860" cy="4326255"/>
          </a:xfrm>
        </p:spPr>
        <p:txBody>
          <a:bodyPr>
            <a:normAutofit fontScale="92500" lnSpcReduction="10000"/>
          </a:bodyPr>
          <a:lstStyle/>
          <a:p>
            <a:pPr marL="0" indent="0">
              <a:buNone/>
            </a:pPr>
            <a:r>
              <a:rPr lang="en-US" altLang="en-US" dirty="0"/>
              <a:t>Michelle Lake, librarian for Political Science, the School of Community and Public Affairs, First Peoples Studies, and Government Publications</a:t>
            </a:r>
          </a:p>
          <a:p>
            <a:pPr marL="0" indent="0">
              <a:buNone/>
            </a:pPr>
            <a:endParaRPr lang="en-US" altLang="en-US" dirty="0">
              <a:hlinkClick r:id="" action="ppaction://noaction"/>
            </a:endParaRPr>
          </a:p>
          <a:p>
            <a:pPr marL="0" indent="0">
              <a:buNone/>
            </a:pPr>
            <a:r>
              <a:rPr lang="en-US" altLang="en-US" dirty="0">
                <a:hlinkClick r:id="" action="ppaction://noaction"/>
              </a:rPr>
              <a:t>Michelle.Lake@Concordia.ca</a:t>
            </a:r>
            <a:r>
              <a:rPr lang="en-US" altLang="en-US" dirty="0"/>
              <a:t> / Make an appointment or ask a question</a:t>
            </a:r>
          </a:p>
          <a:p>
            <a:pPr marL="0" indent="0">
              <a:buNone/>
            </a:pPr>
            <a:endParaRPr lang="en-US" altLang="en-US" dirty="0"/>
          </a:p>
          <a:p>
            <a:pPr marL="0" indent="0">
              <a:buNone/>
            </a:pPr>
            <a:r>
              <a:rPr lang="en-US" altLang="en-US" dirty="0"/>
              <a:t>What do I do?</a:t>
            </a:r>
          </a:p>
          <a:p>
            <a:pPr lvl="1"/>
            <a:r>
              <a:rPr lang="en-US" altLang="en-US" dirty="0"/>
              <a:t>Provide research support</a:t>
            </a:r>
          </a:p>
          <a:p>
            <a:pPr lvl="1"/>
            <a:r>
              <a:rPr lang="en-US" altLang="en-US" dirty="0"/>
              <a:t>Help students with search strategies and library databases  </a:t>
            </a:r>
          </a:p>
          <a:p>
            <a:pPr lvl="1"/>
            <a:r>
              <a:rPr lang="en-US" altLang="en-US" dirty="0"/>
              <a:t>Help students find and access materials they need</a:t>
            </a:r>
          </a:p>
          <a:p>
            <a:pPr lvl="1"/>
            <a:r>
              <a:rPr lang="en-US" altLang="en-US" dirty="0"/>
              <a:t>Help with citation issues</a:t>
            </a:r>
          </a:p>
          <a:p>
            <a:pPr lvl="1"/>
            <a:r>
              <a:rPr lang="en-US" altLang="en-US" dirty="0"/>
              <a:t>Choose the books we buy for the above subject areas</a:t>
            </a:r>
            <a:endParaRPr lang="en-CA" altLang="en-US" dirty="0"/>
          </a:p>
          <a:p>
            <a:endParaRPr lang="en-CA" dirty="0"/>
          </a:p>
        </p:txBody>
      </p:sp>
    </p:spTree>
    <p:extLst>
      <p:ext uri="{BB962C8B-B14F-4D97-AF65-F5344CB8AC3E}">
        <p14:creationId xmlns:p14="http://schemas.microsoft.com/office/powerpoint/2010/main" val="3314349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CE158-C642-7629-69D3-3C0113E506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3A66A9-C96C-5E44-B6F7-83B045195949}"/>
              </a:ext>
            </a:extLst>
          </p:cNvPr>
          <p:cNvSpPr>
            <a:spLocks noGrp="1"/>
          </p:cNvSpPr>
          <p:nvPr>
            <p:ph type="title" idx="4294967295"/>
          </p:nvPr>
        </p:nvSpPr>
        <p:spPr>
          <a:xfrm>
            <a:off x="1524000" y="2122170"/>
            <a:ext cx="9144000" cy="2763838"/>
          </a:xfrm>
        </p:spPr>
        <p:txBody>
          <a:bodyPr vert="horz" lIns="91440" tIns="45720" rIns="91440" bIns="45720" rtlCol="0" anchor="ctr">
            <a:noAutofit/>
          </a:bodyPr>
          <a:lstStyle/>
          <a:p>
            <a:pPr marL="45720" indent="0" algn="ctr"/>
            <a:r>
              <a:rPr lang="en-US" sz="2400" dirty="0"/>
              <a:t>Has the article gone through the peer review process?</a:t>
            </a:r>
            <a:br>
              <a:rPr lang="en-US" sz="2400" dirty="0"/>
            </a:br>
            <a:r>
              <a:rPr lang="en-US" sz="2400" b="1" dirty="0"/>
              <a:t>What is peer review?</a:t>
            </a:r>
            <a:br>
              <a:rPr lang="en-US" sz="2400" b="1" dirty="0"/>
            </a:br>
            <a:br>
              <a:rPr lang="en-US" sz="2400" dirty="0"/>
            </a:br>
            <a:r>
              <a:rPr lang="en-US" sz="2400" dirty="0"/>
              <a:t>Peer review is a system used to decide if an article should be published in a peer-reviewed journal. Each paper submitted to a peer-reviewed journal is read and evaluated by experts in the article’s subject area. </a:t>
            </a:r>
            <a:br>
              <a:rPr lang="en-US" sz="2400" dirty="0"/>
            </a:br>
            <a:br>
              <a:rPr lang="en-US" sz="2400" dirty="0"/>
            </a:br>
            <a:r>
              <a:rPr lang="en-US" sz="2400" dirty="0"/>
              <a:t>The reviewers assess the article’s validity, importance, and originality, and then recommend whether it should be printed in the journal. </a:t>
            </a:r>
            <a:br>
              <a:rPr lang="en-US" sz="2400" dirty="0"/>
            </a:br>
            <a:br>
              <a:rPr lang="en-US" sz="2400" dirty="0"/>
            </a:br>
            <a:r>
              <a:rPr lang="en-US" sz="2400" dirty="0"/>
              <a:t>The reviewers’ suggestions are considered by the journal’s editor, who makes the final decision about whether to accept or reject the article.</a:t>
            </a:r>
            <a:br>
              <a:rPr lang="en-US" sz="2400" dirty="0"/>
            </a:br>
            <a:br>
              <a:rPr lang="en-US" sz="2800" dirty="0"/>
            </a:br>
            <a:br>
              <a:rPr lang="en-US" sz="2800" dirty="0"/>
            </a:br>
            <a:r>
              <a:rPr lang="en-US" sz="2800" b="1" dirty="0">
                <a:hlinkClick r:id="rId2"/>
              </a:rPr>
              <a:t>Criteria for evaluating academic or scholarly articles</a:t>
            </a:r>
            <a:br>
              <a:rPr lang="en-US" sz="2800" b="1" dirty="0"/>
            </a:br>
            <a:endParaRPr lang="en-US" sz="2800" dirty="0"/>
          </a:p>
        </p:txBody>
      </p:sp>
    </p:spTree>
    <p:extLst>
      <p:ext uri="{BB962C8B-B14F-4D97-AF65-F5344CB8AC3E}">
        <p14:creationId xmlns:p14="http://schemas.microsoft.com/office/powerpoint/2010/main" val="3499797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C7B92-C37C-B37E-18F0-26F616650A2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7C82D2E-23E6-73AA-2285-6B2C9EAE0C82}"/>
              </a:ext>
            </a:extLst>
          </p:cNvPr>
          <p:cNvPicPr>
            <a:picLocks noChangeAspect="1"/>
          </p:cNvPicPr>
          <p:nvPr/>
        </p:nvPicPr>
        <p:blipFill>
          <a:blip r:embed="rId2"/>
          <a:stretch>
            <a:fillRect/>
          </a:stretch>
        </p:blipFill>
        <p:spPr>
          <a:xfrm>
            <a:off x="2548075" y="0"/>
            <a:ext cx="7095850" cy="6858000"/>
          </a:xfrm>
          <a:prstGeom prst="rect">
            <a:avLst/>
          </a:prstGeom>
        </p:spPr>
      </p:pic>
    </p:spTree>
    <p:extLst>
      <p:ext uri="{BB962C8B-B14F-4D97-AF65-F5344CB8AC3E}">
        <p14:creationId xmlns:p14="http://schemas.microsoft.com/office/powerpoint/2010/main" val="3355567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E3911-F4CA-E8E0-445C-C73F237762B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696B62F-9AFF-D5BD-32F9-23970BA3BEF5}"/>
              </a:ext>
            </a:extLst>
          </p:cNvPr>
          <p:cNvPicPr>
            <a:picLocks noChangeAspect="1"/>
          </p:cNvPicPr>
          <p:nvPr/>
        </p:nvPicPr>
        <p:blipFill>
          <a:blip r:embed="rId2"/>
          <a:stretch>
            <a:fillRect/>
          </a:stretch>
        </p:blipFill>
        <p:spPr>
          <a:xfrm>
            <a:off x="0" y="519062"/>
            <a:ext cx="12192000" cy="5819875"/>
          </a:xfrm>
          <a:prstGeom prst="rect">
            <a:avLst/>
          </a:prstGeom>
        </p:spPr>
      </p:pic>
      <p:sp>
        <p:nvSpPr>
          <p:cNvPr id="3" name="Rectangle: Rounded Corners 2">
            <a:extLst>
              <a:ext uri="{FF2B5EF4-FFF2-40B4-BE49-F238E27FC236}">
                <a16:creationId xmlns:a16="http://schemas.microsoft.com/office/drawing/2014/main" id="{E47E35A4-6F04-A405-1621-2B34D1B83EF5}"/>
              </a:ext>
            </a:extLst>
          </p:cNvPr>
          <p:cNvSpPr/>
          <p:nvPr/>
        </p:nvSpPr>
        <p:spPr>
          <a:xfrm>
            <a:off x="8557460" y="1467853"/>
            <a:ext cx="3486150" cy="1514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Is this a scholarly, peer reviewed article?</a:t>
            </a:r>
            <a:endParaRPr lang="en-CA" sz="2800" dirty="0"/>
          </a:p>
        </p:txBody>
      </p:sp>
      <p:sp>
        <p:nvSpPr>
          <p:cNvPr id="4" name="Callout: Left Arrow 3">
            <a:extLst>
              <a:ext uri="{FF2B5EF4-FFF2-40B4-BE49-F238E27FC236}">
                <a16:creationId xmlns:a16="http://schemas.microsoft.com/office/drawing/2014/main" id="{9989DF54-3D6E-BC3F-E4BA-A201015F0567}"/>
              </a:ext>
            </a:extLst>
          </p:cNvPr>
          <p:cNvSpPr/>
          <p:nvPr/>
        </p:nvSpPr>
        <p:spPr>
          <a:xfrm>
            <a:off x="6248400" y="1223962"/>
            <a:ext cx="1676399" cy="1514475"/>
          </a:xfrm>
          <a:prstGeom prst="left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Page length: Scholarly  journal articles are 10+ pages long</a:t>
            </a:r>
            <a:endParaRPr lang="en-CA" sz="1400" dirty="0"/>
          </a:p>
        </p:txBody>
      </p:sp>
      <p:sp>
        <p:nvSpPr>
          <p:cNvPr id="11" name="Arrow: Left 10">
            <a:extLst>
              <a:ext uri="{FF2B5EF4-FFF2-40B4-BE49-F238E27FC236}">
                <a16:creationId xmlns:a16="http://schemas.microsoft.com/office/drawing/2014/main" id="{ABEC7F74-1A7A-2A21-2B4D-C8ECFF1FA5C1}"/>
              </a:ext>
            </a:extLst>
          </p:cNvPr>
          <p:cNvSpPr/>
          <p:nvPr/>
        </p:nvSpPr>
        <p:spPr>
          <a:xfrm>
            <a:off x="3467099" y="1532021"/>
            <a:ext cx="1313447" cy="449179"/>
          </a:xfrm>
          <a:prstGeom prst="lef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Author</a:t>
            </a:r>
            <a:endParaRPr lang="en-CA" dirty="0"/>
          </a:p>
        </p:txBody>
      </p:sp>
      <p:sp>
        <p:nvSpPr>
          <p:cNvPr id="12" name="Rectangle: Rounded Corners 11">
            <a:extLst>
              <a:ext uri="{FF2B5EF4-FFF2-40B4-BE49-F238E27FC236}">
                <a16:creationId xmlns:a16="http://schemas.microsoft.com/office/drawing/2014/main" id="{8A966723-A973-0C95-AE25-248517BAFC18}"/>
              </a:ext>
            </a:extLst>
          </p:cNvPr>
          <p:cNvSpPr/>
          <p:nvPr/>
        </p:nvSpPr>
        <p:spPr>
          <a:xfrm>
            <a:off x="1860884" y="5783179"/>
            <a:ext cx="5438274" cy="176463"/>
          </a:xfrm>
          <a:prstGeom prst="round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83975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B977F-B308-38B1-E5D0-612B99E31FC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67BF944-750B-8823-C820-989DF6FB1201}"/>
              </a:ext>
            </a:extLst>
          </p:cNvPr>
          <p:cNvPicPr>
            <a:picLocks noChangeAspect="1"/>
          </p:cNvPicPr>
          <p:nvPr/>
        </p:nvPicPr>
        <p:blipFill>
          <a:blip r:embed="rId2"/>
          <a:stretch>
            <a:fillRect/>
          </a:stretch>
        </p:blipFill>
        <p:spPr>
          <a:xfrm>
            <a:off x="352697" y="335960"/>
            <a:ext cx="5882130" cy="6169343"/>
          </a:xfrm>
          <a:prstGeom prst="rect">
            <a:avLst/>
          </a:prstGeom>
        </p:spPr>
      </p:pic>
      <p:pic>
        <p:nvPicPr>
          <p:cNvPr id="5" name="Picture 4">
            <a:extLst>
              <a:ext uri="{FF2B5EF4-FFF2-40B4-BE49-F238E27FC236}">
                <a16:creationId xmlns:a16="http://schemas.microsoft.com/office/drawing/2014/main" id="{AD4E9732-5346-7CDB-956D-C73E0D4AF816}"/>
              </a:ext>
            </a:extLst>
          </p:cNvPr>
          <p:cNvPicPr>
            <a:picLocks noChangeAspect="1"/>
          </p:cNvPicPr>
          <p:nvPr/>
        </p:nvPicPr>
        <p:blipFill>
          <a:blip r:embed="rId3"/>
          <a:stretch>
            <a:fillRect/>
          </a:stretch>
        </p:blipFill>
        <p:spPr>
          <a:xfrm>
            <a:off x="4647519" y="564969"/>
            <a:ext cx="4333875" cy="5257800"/>
          </a:xfrm>
          <a:prstGeom prst="rect">
            <a:avLst/>
          </a:prstGeom>
        </p:spPr>
      </p:pic>
      <p:pic>
        <p:nvPicPr>
          <p:cNvPr id="6" name="Picture 5">
            <a:extLst>
              <a:ext uri="{FF2B5EF4-FFF2-40B4-BE49-F238E27FC236}">
                <a16:creationId xmlns:a16="http://schemas.microsoft.com/office/drawing/2014/main" id="{196C77A4-B078-5893-0884-DEE12F3F0846}"/>
              </a:ext>
            </a:extLst>
          </p:cNvPr>
          <p:cNvPicPr>
            <a:picLocks noChangeAspect="1"/>
          </p:cNvPicPr>
          <p:nvPr/>
        </p:nvPicPr>
        <p:blipFill>
          <a:blip r:embed="rId4"/>
          <a:stretch>
            <a:fillRect/>
          </a:stretch>
        </p:blipFill>
        <p:spPr>
          <a:xfrm>
            <a:off x="3657099" y="2501675"/>
            <a:ext cx="4183031" cy="4174262"/>
          </a:xfrm>
          <a:prstGeom prst="rect">
            <a:avLst/>
          </a:prstGeom>
        </p:spPr>
      </p:pic>
      <p:pic>
        <p:nvPicPr>
          <p:cNvPr id="7" name="Picture 6">
            <a:extLst>
              <a:ext uri="{FF2B5EF4-FFF2-40B4-BE49-F238E27FC236}">
                <a16:creationId xmlns:a16="http://schemas.microsoft.com/office/drawing/2014/main" id="{87578DAB-6EE4-9AA2-CF93-5BC465322B95}"/>
              </a:ext>
            </a:extLst>
          </p:cNvPr>
          <p:cNvPicPr>
            <a:picLocks noChangeAspect="1"/>
          </p:cNvPicPr>
          <p:nvPr/>
        </p:nvPicPr>
        <p:blipFill>
          <a:blip r:embed="rId5"/>
          <a:stretch>
            <a:fillRect/>
          </a:stretch>
        </p:blipFill>
        <p:spPr>
          <a:xfrm>
            <a:off x="7952498" y="1862953"/>
            <a:ext cx="4182454" cy="4642350"/>
          </a:xfrm>
          <a:prstGeom prst="rect">
            <a:avLst/>
          </a:prstGeom>
        </p:spPr>
      </p:pic>
      <p:sp>
        <p:nvSpPr>
          <p:cNvPr id="8" name="Rounded Rectangle 7">
            <a:extLst>
              <a:ext uri="{FF2B5EF4-FFF2-40B4-BE49-F238E27FC236}">
                <a16:creationId xmlns:a16="http://schemas.microsoft.com/office/drawing/2014/main" id="{349D6870-2776-7838-DFA1-117792932FA4}"/>
              </a:ext>
            </a:extLst>
          </p:cNvPr>
          <p:cNvSpPr/>
          <p:nvPr/>
        </p:nvSpPr>
        <p:spPr>
          <a:xfrm>
            <a:off x="627017" y="2991394"/>
            <a:ext cx="1123406" cy="339635"/>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ounded Rectangle 8">
            <a:extLst>
              <a:ext uri="{FF2B5EF4-FFF2-40B4-BE49-F238E27FC236}">
                <a16:creationId xmlns:a16="http://schemas.microsoft.com/office/drawing/2014/main" id="{14BE8583-CFC3-A27A-B813-54146ACAAE8A}"/>
              </a:ext>
            </a:extLst>
          </p:cNvPr>
          <p:cNvSpPr/>
          <p:nvPr/>
        </p:nvSpPr>
        <p:spPr>
          <a:xfrm>
            <a:off x="4647519" y="909365"/>
            <a:ext cx="1123406" cy="339635"/>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ounded Rectangle 9">
            <a:extLst>
              <a:ext uri="{FF2B5EF4-FFF2-40B4-BE49-F238E27FC236}">
                <a16:creationId xmlns:a16="http://schemas.microsoft.com/office/drawing/2014/main" id="{DB1BC512-1068-1896-E061-9461E9BB66A8}"/>
              </a:ext>
            </a:extLst>
          </p:cNvPr>
          <p:cNvSpPr/>
          <p:nvPr/>
        </p:nvSpPr>
        <p:spPr>
          <a:xfrm>
            <a:off x="7952498" y="1981200"/>
            <a:ext cx="1123406" cy="339635"/>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ounded Rectangle 10">
            <a:extLst>
              <a:ext uri="{FF2B5EF4-FFF2-40B4-BE49-F238E27FC236}">
                <a16:creationId xmlns:a16="http://schemas.microsoft.com/office/drawing/2014/main" id="{F38FCBCF-EEB2-CF72-9A74-37D0EFEFE14E}"/>
              </a:ext>
            </a:extLst>
          </p:cNvPr>
          <p:cNvSpPr/>
          <p:nvPr/>
        </p:nvSpPr>
        <p:spPr>
          <a:xfrm>
            <a:off x="3983756" y="5816647"/>
            <a:ext cx="3700411" cy="705394"/>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ight Arrow 11">
            <a:extLst>
              <a:ext uri="{FF2B5EF4-FFF2-40B4-BE49-F238E27FC236}">
                <a16:creationId xmlns:a16="http://schemas.microsoft.com/office/drawing/2014/main" id="{AEE84E6A-FE54-2244-054A-FC82467D811D}"/>
              </a:ext>
            </a:extLst>
          </p:cNvPr>
          <p:cNvSpPr/>
          <p:nvPr/>
        </p:nvSpPr>
        <p:spPr>
          <a:xfrm>
            <a:off x="3105705" y="3775396"/>
            <a:ext cx="878052" cy="705394"/>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A5EFCBBD-071C-35D2-CED3-1A7B3A2C83E7}"/>
              </a:ext>
            </a:extLst>
          </p:cNvPr>
          <p:cNvSpPr/>
          <p:nvPr/>
        </p:nvSpPr>
        <p:spPr>
          <a:xfrm>
            <a:off x="9093762" y="72189"/>
            <a:ext cx="3041190" cy="1732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Look for sections, language, charts, tables, graphs and an extensive reference list or bibliography</a:t>
            </a:r>
            <a:endParaRPr lang="en-CA" sz="2400" dirty="0"/>
          </a:p>
        </p:txBody>
      </p:sp>
      <p:sp>
        <p:nvSpPr>
          <p:cNvPr id="2" name="Rectangle: Rounded Corners 1">
            <a:extLst>
              <a:ext uri="{FF2B5EF4-FFF2-40B4-BE49-F238E27FC236}">
                <a16:creationId xmlns:a16="http://schemas.microsoft.com/office/drawing/2014/main" id="{03A14C53-F333-0A2C-2B7C-6DCC5E1FAA55}"/>
              </a:ext>
            </a:extLst>
          </p:cNvPr>
          <p:cNvSpPr/>
          <p:nvPr/>
        </p:nvSpPr>
        <p:spPr>
          <a:xfrm>
            <a:off x="2309635" y="5646396"/>
            <a:ext cx="1604211" cy="858907"/>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Specialized language</a:t>
            </a:r>
            <a:endParaRPr lang="en-CA" dirty="0"/>
          </a:p>
        </p:txBody>
      </p:sp>
    </p:spTree>
    <p:extLst>
      <p:ext uri="{BB962C8B-B14F-4D97-AF65-F5344CB8AC3E}">
        <p14:creationId xmlns:p14="http://schemas.microsoft.com/office/powerpoint/2010/main" val="1752909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F2417-F8F0-BDC7-C4E0-B6D4EA2C36D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BB57B99-A9B6-A55D-8A12-7E9E9AA2BB08}"/>
              </a:ext>
            </a:extLst>
          </p:cNvPr>
          <p:cNvSpPr txBox="1"/>
          <p:nvPr/>
        </p:nvSpPr>
        <p:spPr>
          <a:xfrm>
            <a:off x="5301574" y="1050587"/>
            <a:ext cx="6060332" cy="5252936"/>
          </a:xfrm>
          <a:prstGeom prst="rect">
            <a:avLst/>
          </a:prstGeom>
        </p:spPr>
        <p:txBody>
          <a:bodyPr vert="horz" lIns="91440" tIns="45720" rIns="91440" bIns="45720" rtlCol="0">
            <a:normAutofit fontScale="92500" lnSpcReduction="10000"/>
          </a:bodyPr>
          <a:lstStyle/>
          <a:p>
            <a:pPr indent="-228600">
              <a:lnSpc>
                <a:spcPct val="90000"/>
              </a:lnSpc>
              <a:spcAft>
                <a:spcPts val="600"/>
              </a:spcAft>
              <a:buFont typeface="Arial" panose="020B0604020202020204" pitchFamily="34" charset="0"/>
              <a:buChar char="•"/>
            </a:pPr>
            <a:r>
              <a:rPr lang="en-US" sz="2400" dirty="0"/>
              <a:t>Scholarly articles will always have extensive reference lists/bibliographies/works cited </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These are lists of other scholarly journal articles, books and primary sources that support the research topic of the article </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The researcher or research team are experts in the subject area and have completed an extensive amount of research</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You can find related articles by examining the reference lists of articles on your topic</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This is a commonly used method in academic research</a:t>
            </a:r>
          </a:p>
        </p:txBody>
      </p:sp>
      <p:pic>
        <p:nvPicPr>
          <p:cNvPr id="6" name="Picture 5">
            <a:extLst>
              <a:ext uri="{FF2B5EF4-FFF2-40B4-BE49-F238E27FC236}">
                <a16:creationId xmlns:a16="http://schemas.microsoft.com/office/drawing/2014/main" id="{2DCF637D-F5F1-AD18-8C5D-FB30CBDB6E24}"/>
              </a:ext>
            </a:extLst>
          </p:cNvPr>
          <p:cNvPicPr>
            <a:picLocks noChangeAspect="1"/>
          </p:cNvPicPr>
          <p:nvPr/>
        </p:nvPicPr>
        <p:blipFill>
          <a:blip r:embed="rId2"/>
          <a:stretch>
            <a:fillRect/>
          </a:stretch>
        </p:blipFill>
        <p:spPr>
          <a:xfrm>
            <a:off x="279002" y="1218602"/>
            <a:ext cx="4649682" cy="4916905"/>
          </a:xfrm>
          <a:prstGeom prst="rect">
            <a:avLst/>
          </a:prstGeom>
        </p:spPr>
      </p:pic>
    </p:spTree>
    <p:extLst>
      <p:ext uri="{BB962C8B-B14F-4D97-AF65-F5344CB8AC3E}">
        <p14:creationId xmlns:p14="http://schemas.microsoft.com/office/powerpoint/2010/main" val="3135517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D9BDE-5A96-06E9-F4ED-A7CB98949079}"/>
              </a:ext>
            </a:extLst>
          </p:cNvPr>
          <p:cNvSpPr>
            <a:spLocks noGrp="1"/>
          </p:cNvSpPr>
          <p:nvPr>
            <p:ph type="title"/>
          </p:nvPr>
        </p:nvSpPr>
        <p:spPr/>
        <p:txBody>
          <a:bodyPr/>
          <a:lstStyle/>
          <a:p>
            <a:r>
              <a:rPr lang="en-US" dirty="0"/>
              <a:t>How to find peer reviewed articles in library sources</a:t>
            </a:r>
            <a:endParaRPr lang="en-CA" dirty="0"/>
          </a:p>
        </p:txBody>
      </p:sp>
    </p:spTree>
    <p:extLst>
      <p:ext uri="{BB962C8B-B14F-4D97-AF65-F5344CB8AC3E}">
        <p14:creationId xmlns:p14="http://schemas.microsoft.com/office/powerpoint/2010/main" val="2485653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CF18D0A-3992-4AA6-8DDD-BB612C24E9C1}" type="slidenum">
              <a:rPr lang="en-US" altLang="en-US" sz="1200" smtClean="0">
                <a:solidFill>
                  <a:srgbClr val="898989"/>
                </a:solidFill>
              </a:rPr>
              <a:pPr>
                <a:spcBef>
                  <a:spcPct val="0"/>
                </a:spcBef>
                <a:buFontTx/>
                <a:buNone/>
              </a:pPr>
              <a:t>26</a:t>
            </a:fld>
            <a:endParaRPr lang="en-US" altLang="en-US" sz="1200" dirty="0">
              <a:solidFill>
                <a:srgbClr val="898989"/>
              </a:solidFill>
            </a:endParaRPr>
          </a:p>
        </p:txBody>
      </p:sp>
      <p:pic>
        <p:nvPicPr>
          <p:cNvPr id="2" name="Picture 1"/>
          <p:cNvPicPr>
            <a:picLocks noChangeAspect="1"/>
          </p:cNvPicPr>
          <p:nvPr/>
        </p:nvPicPr>
        <p:blipFill>
          <a:blip r:embed="rId2"/>
          <a:stretch>
            <a:fillRect/>
          </a:stretch>
        </p:blipFill>
        <p:spPr>
          <a:xfrm>
            <a:off x="1227909" y="382367"/>
            <a:ext cx="9483159" cy="6206586"/>
          </a:xfrm>
          <a:prstGeom prst="rect">
            <a:avLst/>
          </a:prstGeom>
        </p:spPr>
      </p:pic>
      <p:pic>
        <p:nvPicPr>
          <p:cNvPr id="55302" name="Picture 5"/>
          <p:cNvPicPr>
            <a:picLocks noChangeAspect="1"/>
          </p:cNvPicPr>
          <p:nvPr/>
        </p:nvPicPr>
        <p:blipFill>
          <a:blip r:embed="rId3">
            <a:extLst>
              <a:ext uri="{28A0092B-C50C-407E-A947-70E740481C1C}">
                <a14:useLocalDpi xmlns:a14="http://schemas.microsoft.com/office/drawing/2010/main" val="0"/>
              </a:ext>
            </a:extLst>
          </a:blip>
          <a:srcRect l="11713" t="31250" r="69547" b="7291"/>
          <a:stretch>
            <a:fillRect/>
          </a:stretch>
        </p:blipFill>
        <p:spPr bwMode="auto">
          <a:xfrm>
            <a:off x="2157328" y="770663"/>
            <a:ext cx="1944409" cy="3585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42214A5-86AD-4AED-8975-F537FA642924}"/>
              </a:ext>
            </a:extLst>
          </p:cNvPr>
          <p:cNvSpPr/>
          <p:nvPr/>
        </p:nvSpPr>
        <p:spPr>
          <a:xfrm>
            <a:off x="2109424" y="881744"/>
            <a:ext cx="1992313" cy="960120"/>
          </a:xfrm>
          <a:prstGeom prst="rect">
            <a:avLst/>
          </a:prstGeom>
          <a:noFill/>
          <a:ln w="762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Tree>
    <p:extLst>
      <p:ext uri="{BB962C8B-B14F-4D97-AF65-F5344CB8AC3E}">
        <p14:creationId xmlns:p14="http://schemas.microsoft.com/office/powerpoint/2010/main" val="1755766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150821"/>
            <a:ext cx="10772775" cy="1658198"/>
          </a:xfrm>
        </p:spPr>
        <p:txBody>
          <a:bodyPr/>
          <a:lstStyle/>
          <a:p>
            <a:r>
              <a:rPr lang="en-US" dirty="0"/>
              <a:t>Subject Guide: Political Science</a:t>
            </a:r>
            <a:endParaRPr lang="en-CA" dirty="0"/>
          </a:p>
        </p:txBody>
      </p:sp>
      <p:pic>
        <p:nvPicPr>
          <p:cNvPr id="10" name="Picture 9">
            <a:extLst>
              <a:ext uri="{FF2B5EF4-FFF2-40B4-BE49-F238E27FC236}">
                <a16:creationId xmlns:a16="http://schemas.microsoft.com/office/drawing/2014/main" id="{1FBF9BC4-F2BA-5E5F-017A-7B8887539A0A}"/>
              </a:ext>
            </a:extLst>
          </p:cNvPr>
          <p:cNvPicPr>
            <a:picLocks noChangeAspect="1"/>
          </p:cNvPicPr>
          <p:nvPr/>
        </p:nvPicPr>
        <p:blipFill>
          <a:blip r:embed="rId2"/>
          <a:stretch>
            <a:fillRect/>
          </a:stretch>
        </p:blipFill>
        <p:spPr>
          <a:xfrm>
            <a:off x="254548" y="1526258"/>
            <a:ext cx="6363027" cy="4915153"/>
          </a:xfrm>
          <a:prstGeom prst="rect">
            <a:avLst/>
          </a:prstGeom>
        </p:spPr>
      </p:pic>
      <p:pic>
        <p:nvPicPr>
          <p:cNvPr id="12" name="Picture 11">
            <a:extLst>
              <a:ext uri="{FF2B5EF4-FFF2-40B4-BE49-F238E27FC236}">
                <a16:creationId xmlns:a16="http://schemas.microsoft.com/office/drawing/2014/main" id="{0426FE94-B87B-8C06-2E7C-81C0D711368F}"/>
              </a:ext>
            </a:extLst>
          </p:cNvPr>
          <p:cNvPicPr>
            <a:picLocks noChangeAspect="1"/>
          </p:cNvPicPr>
          <p:nvPr/>
        </p:nvPicPr>
        <p:blipFill>
          <a:blip r:embed="rId3"/>
          <a:stretch>
            <a:fillRect/>
          </a:stretch>
        </p:blipFill>
        <p:spPr>
          <a:xfrm>
            <a:off x="5689132" y="2432648"/>
            <a:ext cx="6121715" cy="2616334"/>
          </a:xfrm>
          <a:prstGeom prst="rect">
            <a:avLst/>
          </a:prstGeom>
          <a:ln>
            <a:noFill/>
          </a:ln>
          <a:effectLst>
            <a:outerShdw blurRad="292100" dist="139700" dir="2700000" algn="tl" rotWithShape="0">
              <a:srgbClr val="333333">
                <a:alpha val="65000"/>
              </a:srgbClr>
            </a:outerShdw>
          </a:effectLst>
        </p:spPr>
      </p:pic>
      <p:sp>
        <p:nvSpPr>
          <p:cNvPr id="13" name="Arrow: Up 12">
            <a:extLst>
              <a:ext uri="{FF2B5EF4-FFF2-40B4-BE49-F238E27FC236}">
                <a16:creationId xmlns:a16="http://schemas.microsoft.com/office/drawing/2014/main" id="{F89EAC75-6162-9D9E-2EDD-F262370177F8}"/>
              </a:ext>
            </a:extLst>
          </p:cNvPr>
          <p:cNvSpPr/>
          <p:nvPr/>
        </p:nvSpPr>
        <p:spPr>
          <a:xfrm>
            <a:off x="3624146" y="3657600"/>
            <a:ext cx="446049" cy="84749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Arrow: Left 13">
            <a:extLst>
              <a:ext uri="{FF2B5EF4-FFF2-40B4-BE49-F238E27FC236}">
                <a16:creationId xmlns:a16="http://schemas.microsoft.com/office/drawing/2014/main" id="{44634638-01F2-1F77-D9E6-EBEB50C770C0}"/>
              </a:ext>
            </a:extLst>
          </p:cNvPr>
          <p:cNvSpPr/>
          <p:nvPr/>
        </p:nvSpPr>
        <p:spPr>
          <a:xfrm>
            <a:off x="10119360" y="2432648"/>
            <a:ext cx="1311021" cy="3918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981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088C7B-2DA0-EB72-CF49-5B01BC056BF0}"/>
              </a:ext>
            </a:extLst>
          </p:cNvPr>
          <p:cNvPicPr>
            <a:picLocks noChangeAspect="1"/>
          </p:cNvPicPr>
          <p:nvPr/>
        </p:nvPicPr>
        <p:blipFill>
          <a:blip r:embed="rId2"/>
          <a:stretch>
            <a:fillRect/>
          </a:stretch>
        </p:blipFill>
        <p:spPr>
          <a:xfrm>
            <a:off x="0" y="0"/>
            <a:ext cx="6817360" cy="6893015"/>
          </a:xfrm>
          <a:prstGeom prst="rect">
            <a:avLst/>
          </a:prstGeom>
        </p:spPr>
      </p:pic>
      <p:sp>
        <p:nvSpPr>
          <p:cNvPr id="6" name="Rectangle: Rounded Corners 5">
            <a:extLst>
              <a:ext uri="{FF2B5EF4-FFF2-40B4-BE49-F238E27FC236}">
                <a16:creationId xmlns:a16="http://schemas.microsoft.com/office/drawing/2014/main" id="{06454B77-2A2C-01DD-B9F1-FDD2F50E00C5}"/>
              </a:ext>
            </a:extLst>
          </p:cNvPr>
          <p:cNvSpPr/>
          <p:nvPr/>
        </p:nvSpPr>
        <p:spPr>
          <a:xfrm>
            <a:off x="7223760" y="1391920"/>
            <a:ext cx="4754880" cy="39420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The Political Science Subject Guide is the best place to start your research</a:t>
            </a:r>
          </a:p>
          <a:p>
            <a:pPr algn="ctr"/>
            <a:endParaRPr lang="en-US" sz="2800" dirty="0"/>
          </a:p>
          <a:p>
            <a:pPr algn="ctr"/>
            <a:r>
              <a:rPr lang="en-US" sz="2800" dirty="0"/>
              <a:t>There is a list of recommended journal article databases that contain peer reviewed journal articles</a:t>
            </a:r>
            <a:endParaRPr lang="en-CA" sz="2800" dirty="0"/>
          </a:p>
        </p:txBody>
      </p:sp>
    </p:spTree>
    <p:extLst>
      <p:ext uri="{BB962C8B-B14F-4D97-AF65-F5344CB8AC3E}">
        <p14:creationId xmlns:p14="http://schemas.microsoft.com/office/powerpoint/2010/main" val="161105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51215" y="78897"/>
            <a:ext cx="8079581" cy="1091290"/>
          </a:xfrm>
        </p:spPr>
        <p:txBody>
          <a:bodyPr>
            <a:normAutofit fontScale="90000"/>
          </a:bodyPr>
          <a:lstStyle/>
          <a:p>
            <a:pPr algn="ctr"/>
            <a:r>
              <a:rPr lang="en-US" altLang="en-US" b="1" dirty="0"/>
              <a:t>Breaking down a topic into a search</a:t>
            </a:r>
            <a:endParaRPr lang="en-CA" altLang="en-US" b="1" dirty="0"/>
          </a:p>
        </p:txBody>
      </p:sp>
      <p:sp>
        <p:nvSpPr>
          <p:cNvPr id="3" name="Content Placeholder 2"/>
          <p:cNvSpPr>
            <a:spLocks noGrp="1"/>
          </p:cNvSpPr>
          <p:nvPr>
            <p:ph idx="1"/>
          </p:nvPr>
        </p:nvSpPr>
        <p:spPr>
          <a:xfrm>
            <a:off x="361339" y="1170187"/>
            <a:ext cx="11592363" cy="1106289"/>
          </a:xfrm>
        </p:spPr>
        <p:txBody>
          <a:bodyPr rtlCol="0">
            <a:normAutofit/>
          </a:bodyPr>
          <a:lstStyle/>
          <a:p>
            <a:pPr marL="0" indent="0" algn="ctr">
              <a:buNone/>
              <a:defRPr/>
            </a:pPr>
            <a:r>
              <a:rPr lang="en-US" sz="3200" dirty="0">
                <a:solidFill>
                  <a:schemeClr val="tx1"/>
                </a:solidFill>
              </a:rPr>
              <a:t>The Covid-19 pandemic and its effects on global trade and international relations</a:t>
            </a:r>
            <a:endParaRPr lang="en-US" sz="3200" b="1" dirty="0">
              <a:solidFill>
                <a:schemeClr val="tx1"/>
              </a:solidFill>
            </a:endParaRPr>
          </a:p>
          <a:p>
            <a:pPr marL="0" indent="0" algn="ctr">
              <a:buNone/>
              <a:defRPr/>
            </a:pPr>
            <a:endParaRPr lang="en-US" dirty="0">
              <a:solidFill>
                <a:schemeClr val="tx1">
                  <a:lumMod val="75000"/>
                  <a:lumOff val="25000"/>
                </a:schemeClr>
              </a:solidFill>
            </a:endParaRPr>
          </a:p>
          <a:p>
            <a:pPr algn="ctr">
              <a:buFont typeface="Wingdings 3" charset="2"/>
              <a:buChar char=""/>
              <a:defRPr/>
            </a:pPr>
            <a:endParaRPr lang="en-CA" dirty="0">
              <a:solidFill>
                <a:schemeClr val="tx1">
                  <a:lumMod val="75000"/>
                  <a:lumOff val="25000"/>
                </a:schemeClr>
              </a:solidFill>
            </a:endParaRPr>
          </a:p>
        </p:txBody>
      </p:sp>
      <p:sp>
        <p:nvSpPr>
          <p:cNvPr id="4" name="TextBox 3"/>
          <p:cNvSpPr txBox="1"/>
          <p:nvPr/>
        </p:nvSpPr>
        <p:spPr>
          <a:xfrm>
            <a:off x="1614220" y="2556818"/>
            <a:ext cx="4377287" cy="2369880"/>
          </a:xfrm>
          <a:prstGeom prst="rect">
            <a:avLst/>
          </a:prstGeom>
          <a:noFill/>
        </p:spPr>
        <p:txBody>
          <a:bodyPr wrap="square">
            <a:spAutoFit/>
          </a:bodyPr>
          <a:lstStyle/>
          <a:p>
            <a:pPr>
              <a:defRPr/>
            </a:pPr>
            <a:r>
              <a:rPr lang="en-US" sz="2800" b="1" dirty="0">
                <a:solidFill>
                  <a:schemeClr val="accent1"/>
                </a:solidFill>
              </a:rPr>
              <a:t>Covid-19</a:t>
            </a:r>
          </a:p>
          <a:p>
            <a:pPr marL="285750" indent="-285750">
              <a:buFont typeface="Arial" panose="020B0604020202020204" pitchFamily="34" charset="0"/>
              <a:buChar char="•"/>
              <a:defRPr/>
            </a:pPr>
            <a:r>
              <a:rPr lang="en-US" sz="2800" dirty="0"/>
              <a:t>Coronavirus </a:t>
            </a:r>
          </a:p>
          <a:p>
            <a:pPr marL="285750" indent="-285750">
              <a:buFont typeface="Arial" panose="020B0604020202020204" pitchFamily="34" charset="0"/>
              <a:buChar char="•"/>
              <a:defRPr/>
            </a:pPr>
            <a:r>
              <a:rPr lang="en-US" sz="2800" dirty="0"/>
              <a:t>Covid </a:t>
            </a:r>
          </a:p>
          <a:p>
            <a:pPr marL="285750" indent="-285750">
              <a:buFont typeface="Arial" panose="020B0604020202020204" pitchFamily="34" charset="0"/>
              <a:buChar char="•"/>
              <a:defRPr/>
            </a:pPr>
            <a:r>
              <a:rPr lang="en-CA" sz="2800" dirty="0"/>
              <a:t>SARS-CoV-2</a:t>
            </a:r>
          </a:p>
          <a:p>
            <a:pPr>
              <a:defRPr/>
            </a:pPr>
            <a:endParaRPr lang="en-US" dirty="0"/>
          </a:p>
          <a:p>
            <a:pPr>
              <a:defRPr/>
            </a:pPr>
            <a:endParaRPr lang="en-CA" dirty="0"/>
          </a:p>
        </p:txBody>
      </p:sp>
      <p:sp>
        <p:nvSpPr>
          <p:cNvPr id="5" name="TextBox 4"/>
          <p:cNvSpPr txBox="1"/>
          <p:nvPr/>
        </p:nvSpPr>
        <p:spPr>
          <a:xfrm>
            <a:off x="6894750" y="2362855"/>
            <a:ext cx="3935413" cy="1815882"/>
          </a:xfrm>
          <a:prstGeom prst="rect">
            <a:avLst/>
          </a:prstGeom>
          <a:noFill/>
        </p:spPr>
        <p:txBody>
          <a:bodyPr>
            <a:spAutoFit/>
          </a:bodyPr>
          <a:lstStyle/>
          <a:p>
            <a:pPr>
              <a:defRPr/>
            </a:pPr>
            <a:r>
              <a:rPr lang="en-US" sz="2800" b="1" dirty="0">
                <a:solidFill>
                  <a:schemeClr val="accent1"/>
                </a:solidFill>
              </a:rPr>
              <a:t>Global trade</a:t>
            </a:r>
          </a:p>
          <a:p>
            <a:pPr marL="285750" indent="-285750">
              <a:buFont typeface="Arial" panose="020B0604020202020204" pitchFamily="34" charset="0"/>
              <a:buChar char="•"/>
              <a:defRPr/>
            </a:pPr>
            <a:r>
              <a:rPr lang="en-US" sz="2800" dirty="0"/>
              <a:t>International trade</a:t>
            </a:r>
          </a:p>
          <a:p>
            <a:pPr marL="285750" indent="-285750">
              <a:buFont typeface="Arial" panose="020B0604020202020204" pitchFamily="34" charset="0"/>
              <a:buChar char="•"/>
              <a:defRPr/>
            </a:pPr>
            <a:r>
              <a:rPr lang="en-US" sz="2800" dirty="0"/>
              <a:t>World trade</a:t>
            </a:r>
          </a:p>
          <a:p>
            <a:pPr marL="285750" indent="-285750">
              <a:buFont typeface="Arial" panose="020B0604020202020204" pitchFamily="34" charset="0"/>
              <a:buChar char="•"/>
              <a:defRPr/>
            </a:pPr>
            <a:r>
              <a:rPr lang="en-US" sz="2800" dirty="0"/>
              <a:t>Globalization </a:t>
            </a:r>
            <a:endParaRPr lang="en-CA" sz="2800" dirty="0"/>
          </a:p>
        </p:txBody>
      </p:sp>
      <p:sp>
        <p:nvSpPr>
          <p:cNvPr id="6" name="TextBox 5"/>
          <p:cNvSpPr txBox="1"/>
          <p:nvPr/>
        </p:nvSpPr>
        <p:spPr>
          <a:xfrm>
            <a:off x="1614220" y="4688435"/>
            <a:ext cx="4573354" cy="1384995"/>
          </a:xfrm>
          <a:prstGeom prst="rect">
            <a:avLst/>
          </a:prstGeom>
          <a:noFill/>
        </p:spPr>
        <p:txBody>
          <a:bodyPr wrap="square">
            <a:spAutoFit/>
          </a:bodyPr>
          <a:lstStyle/>
          <a:p>
            <a:pPr>
              <a:defRPr/>
            </a:pPr>
            <a:r>
              <a:rPr lang="en-US" sz="2800" b="1" dirty="0">
                <a:solidFill>
                  <a:schemeClr val="accent1"/>
                </a:solidFill>
              </a:rPr>
              <a:t>Pandemic</a:t>
            </a:r>
          </a:p>
          <a:p>
            <a:pPr marL="285750" indent="-285750">
              <a:buFont typeface="Arial" panose="020B0604020202020204" pitchFamily="34" charset="0"/>
              <a:buChar char="•"/>
              <a:defRPr/>
            </a:pPr>
            <a:r>
              <a:rPr lang="en-US" sz="2800" dirty="0"/>
              <a:t>Epidemic </a:t>
            </a:r>
          </a:p>
          <a:p>
            <a:pPr marL="285750" indent="-285750">
              <a:buFont typeface="Arial" panose="020B0604020202020204" pitchFamily="34" charset="0"/>
              <a:buChar char="•"/>
              <a:defRPr/>
            </a:pPr>
            <a:r>
              <a:rPr lang="en-US" sz="2800" dirty="0"/>
              <a:t>Infectious disease </a:t>
            </a:r>
          </a:p>
        </p:txBody>
      </p:sp>
      <p:sp>
        <p:nvSpPr>
          <p:cNvPr id="7" name="TextBox 6"/>
          <p:cNvSpPr txBox="1"/>
          <p:nvPr/>
        </p:nvSpPr>
        <p:spPr>
          <a:xfrm>
            <a:off x="6752510" y="4265116"/>
            <a:ext cx="3935413" cy="2246769"/>
          </a:xfrm>
          <a:prstGeom prst="rect">
            <a:avLst/>
          </a:prstGeom>
          <a:noFill/>
        </p:spPr>
        <p:txBody>
          <a:bodyPr wrap="square">
            <a:spAutoFit/>
          </a:bodyPr>
          <a:lstStyle/>
          <a:p>
            <a:pPr>
              <a:defRPr/>
            </a:pPr>
            <a:r>
              <a:rPr lang="en-US" sz="2800" b="1" dirty="0">
                <a:solidFill>
                  <a:schemeClr val="accent1"/>
                </a:solidFill>
              </a:rPr>
              <a:t>International relations</a:t>
            </a:r>
            <a:r>
              <a:rPr lang="en-US" sz="2800" b="1" dirty="0"/>
              <a:t> </a:t>
            </a:r>
          </a:p>
          <a:p>
            <a:pPr marL="285750" indent="-285750">
              <a:buFont typeface="Arial" panose="020B0604020202020204" pitchFamily="34" charset="0"/>
              <a:buChar char="•"/>
              <a:defRPr/>
            </a:pPr>
            <a:r>
              <a:rPr lang="en-US" sz="2800" dirty="0"/>
              <a:t>Foreign relations</a:t>
            </a:r>
          </a:p>
          <a:p>
            <a:pPr marL="285750" indent="-285750">
              <a:buFont typeface="Arial" panose="020B0604020202020204" pitchFamily="34" charset="0"/>
              <a:buChar char="•"/>
              <a:defRPr/>
            </a:pPr>
            <a:r>
              <a:rPr lang="en-US" sz="2800" dirty="0"/>
              <a:t>International borders</a:t>
            </a:r>
          </a:p>
          <a:p>
            <a:pPr marL="285750" indent="-285750">
              <a:buFont typeface="Arial" panose="020B0604020202020204" pitchFamily="34" charset="0"/>
              <a:buChar char="•"/>
              <a:defRPr/>
            </a:pPr>
            <a:r>
              <a:rPr lang="en-US" sz="2800" dirty="0"/>
              <a:t>Travel restrictions</a:t>
            </a:r>
          </a:p>
          <a:p>
            <a:pPr marL="285750" indent="-285750">
              <a:buFont typeface="Arial" panose="020B0604020202020204" pitchFamily="34" charset="0"/>
              <a:buChar char="•"/>
              <a:defRPr/>
            </a:pPr>
            <a:r>
              <a:rPr lang="en-US" sz="2800" dirty="0"/>
              <a:t>International politics </a:t>
            </a:r>
          </a:p>
        </p:txBody>
      </p:sp>
    </p:spTree>
    <p:extLst>
      <p:ext uri="{BB962C8B-B14F-4D97-AF65-F5344CB8AC3E}">
        <p14:creationId xmlns:p14="http://schemas.microsoft.com/office/powerpoint/2010/main" val="31990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DE6E4-C1B7-4EF3-B8E3-F0E9142A687A}"/>
              </a:ext>
            </a:extLst>
          </p:cNvPr>
          <p:cNvSpPr>
            <a:spLocks noGrp="1"/>
          </p:cNvSpPr>
          <p:nvPr>
            <p:ph type="title"/>
          </p:nvPr>
        </p:nvSpPr>
        <p:spPr>
          <a:xfrm>
            <a:off x="838201" y="345810"/>
            <a:ext cx="5120561" cy="1325563"/>
          </a:xfrm>
        </p:spPr>
        <p:txBody>
          <a:bodyPr>
            <a:normAutofit/>
          </a:bodyPr>
          <a:lstStyle/>
          <a:p>
            <a:r>
              <a:rPr lang="en-US" altLang="en-US" dirty="0"/>
              <a:t>The Librar(ies)</a:t>
            </a:r>
            <a:endParaRPr lang="en-CA" dirty="0"/>
          </a:p>
        </p:txBody>
      </p:sp>
      <p:sp>
        <p:nvSpPr>
          <p:cNvPr id="23" name="Content Placeholder 8">
            <a:extLst>
              <a:ext uri="{FF2B5EF4-FFF2-40B4-BE49-F238E27FC236}">
                <a16:creationId xmlns:a16="http://schemas.microsoft.com/office/drawing/2014/main" id="{619EA245-FDDF-FF3D-7B44-3BB6CBC7BDFF}"/>
              </a:ext>
            </a:extLst>
          </p:cNvPr>
          <p:cNvSpPr>
            <a:spLocks noGrp="1"/>
          </p:cNvSpPr>
          <p:nvPr>
            <p:ph idx="1"/>
          </p:nvPr>
        </p:nvSpPr>
        <p:spPr>
          <a:xfrm>
            <a:off x="838201" y="1825625"/>
            <a:ext cx="5092194" cy="4351338"/>
          </a:xfrm>
        </p:spPr>
        <p:txBody>
          <a:bodyPr>
            <a:normAutofit lnSpcReduction="10000"/>
          </a:bodyPr>
          <a:lstStyle/>
          <a:p>
            <a:r>
              <a:rPr lang="en-US" altLang="en-US" sz="2000" dirty="0">
                <a:cs typeface="Arial" panose="020B0604020202020204" pitchFamily="34" charset="0"/>
              </a:rPr>
              <a:t>24/7 access, with student card, after 11pm</a:t>
            </a:r>
          </a:p>
          <a:p>
            <a:r>
              <a:rPr lang="en-US" altLang="en-US" sz="2000" dirty="0">
                <a:cs typeface="Arial" panose="020B0604020202020204" pitchFamily="34" charset="0"/>
              </a:rPr>
              <a:t>Webster Library (LB) – downtown on SGW campus &amp; Vanier Library (VL) on Loyola campus </a:t>
            </a:r>
          </a:p>
          <a:p>
            <a:r>
              <a:rPr lang="en-US" altLang="en-US" sz="2000" dirty="0">
                <a:cs typeface="Arial" panose="020B0604020202020204" pitchFamily="34" charset="0"/>
              </a:rPr>
              <a:t>Webster: Social Sciences, Humanities, Business, Engineering &amp; Fine Arts</a:t>
            </a:r>
          </a:p>
          <a:p>
            <a:r>
              <a:rPr lang="en-US" altLang="en-US" sz="2000" dirty="0">
                <a:cs typeface="Arial" panose="020B0604020202020204" pitchFamily="34" charset="0"/>
              </a:rPr>
              <a:t>Vanier: Science(s), Health, Communications, Journalism and Psychology</a:t>
            </a:r>
          </a:p>
          <a:p>
            <a:r>
              <a:rPr lang="en-US" altLang="en-US" sz="2000" dirty="0">
                <a:cs typeface="Arial" panose="020B0604020202020204" pitchFamily="34" charset="0"/>
                <a:hlinkClick r:id="rId2"/>
              </a:rPr>
              <a:t>Course Reserves Room(s): </a:t>
            </a:r>
            <a:r>
              <a:rPr lang="en-US" altLang="en-US" sz="2000" dirty="0">
                <a:cs typeface="Arial" panose="020B0604020202020204" pitchFamily="34" charset="0"/>
              </a:rPr>
              <a:t>have the required undergraduate print textbooks for the courses taught at that campus (for example: Webster has the Political Science and SCPA course reserves)</a:t>
            </a:r>
          </a:p>
        </p:txBody>
      </p:sp>
      <p:pic>
        <p:nvPicPr>
          <p:cNvPr id="5" name="Picture 2" descr="Vanier Library">
            <a:extLst>
              <a:ext uri="{FF2B5EF4-FFF2-40B4-BE49-F238E27FC236}">
                <a16:creationId xmlns:a16="http://schemas.microsoft.com/office/drawing/2014/main" id="{DD960AEC-C332-4EA5-BA8C-ADE286C238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878" r="-2" b="-2"/>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4" name="Picture 4" descr="Webster Library">
            <a:extLst>
              <a:ext uri="{FF2B5EF4-FFF2-40B4-BE49-F238E27FC236}">
                <a16:creationId xmlns:a16="http://schemas.microsoft.com/office/drawing/2014/main" id="{F0B08ABB-97BC-4172-915B-AD9BD6FF0A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210" r="4695" b="4"/>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2167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2016920" y="1"/>
            <a:ext cx="8079581" cy="1116009"/>
          </a:xfrm>
        </p:spPr>
        <p:txBody>
          <a:bodyPr>
            <a:normAutofit/>
          </a:bodyPr>
          <a:lstStyle/>
          <a:p>
            <a:pPr algn="ctr"/>
            <a:r>
              <a:rPr lang="en-US" altLang="en-US" sz="4000" b="1" dirty="0"/>
              <a:t>Search Tips</a:t>
            </a:r>
            <a:endParaRPr lang="en-CA" altLang="en-US" sz="4000" b="1" dirty="0"/>
          </a:p>
        </p:txBody>
      </p:sp>
      <p:sp>
        <p:nvSpPr>
          <p:cNvPr id="3" name="Content Placeholder 2"/>
          <p:cNvSpPr>
            <a:spLocks noGrp="1"/>
          </p:cNvSpPr>
          <p:nvPr>
            <p:ph idx="1"/>
          </p:nvPr>
        </p:nvSpPr>
        <p:spPr>
          <a:xfrm>
            <a:off x="246185" y="1261715"/>
            <a:ext cx="11699630" cy="4647498"/>
          </a:xfrm>
        </p:spPr>
        <p:txBody>
          <a:bodyPr rtlCol="0">
            <a:noAutofit/>
          </a:bodyPr>
          <a:lstStyle/>
          <a:p>
            <a:pPr marL="333756" indent="0" algn="ctr">
              <a:buNone/>
              <a:defRPr/>
            </a:pPr>
            <a:r>
              <a:rPr lang="en-GB" b="1" dirty="0">
                <a:solidFill>
                  <a:schemeClr val="tx1"/>
                </a:solidFill>
              </a:rPr>
              <a:t>AND</a:t>
            </a:r>
            <a:r>
              <a:rPr lang="en-GB" dirty="0">
                <a:solidFill>
                  <a:schemeClr val="tx1"/>
                </a:solidFill>
              </a:rPr>
              <a:t> –limits how many results your search produces</a:t>
            </a:r>
          </a:p>
          <a:p>
            <a:pPr marL="123444" lvl="1" indent="0" algn="ctr">
              <a:spcBef>
                <a:spcPts val="243"/>
              </a:spcBef>
              <a:buNone/>
              <a:defRPr/>
            </a:pPr>
            <a:r>
              <a:rPr lang="en-GB" sz="2800" dirty="0">
                <a:solidFill>
                  <a:srgbClr val="00B050"/>
                </a:solidFill>
              </a:rPr>
              <a:t>Example: security AND politics</a:t>
            </a:r>
          </a:p>
          <a:p>
            <a:pPr marL="123444" lvl="1" indent="0" algn="ctr">
              <a:spcBef>
                <a:spcPts val="243"/>
              </a:spcBef>
              <a:buNone/>
              <a:defRPr/>
            </a:pPr>
            <a:endParaRPr lang="en-GB" sz="2800" b="1" dirty="0"/>
          </a:p>
          <a:p>
            <a:pPr marL="203454" indent="0" algn="ctr">
              <a:spcBef>
                <a:spcPts val="243"/>
              </a:spcBef>
              <a:buNone/>
              <a:defRPr/>
            </a:pPr>
            <a:r>
              <a:rPr lang="en-GB" b="1" dirty="0">
                <a:solidFill>
                  <a:schemeClr val="tx1"/>
                </a:solidFill>
              </a:rPr>
              <a:t>OR</a:t>
            </a:r>
            <a:r>
              <a:rPr lang="en-GB" dirty="0">
                <a:solidFill>
                  <a:schemeClr val="tx1"/>
                </a:solidFill>
              </a:rPr>
              <a:t> –increases the number of results your search produces</a:t>
            </a:r>
          </a:p>
          <a:p>
            <a:pPr marL="123444" lvl="1" indent="0" algn="ctr">
              <a:spcBef>
                <a:spcPts val="243"/>
              </a:spcBef>
              <a:buNone/>
              <a:defRPr/>
            </a:pPr>
            <a:r>
              <a:rPr lang="en-GB" sz="2800" dirty="0">
                <a:solidFill>
                  <a:srgbClr val="7030A0"/>
                </a:solidFill>
              </a:rPr>
              <a:t>Example: </a:t>
            </a:r>
            <a:r>
              <a:rPr lang="en-CA" sz="2800" dirty="0">
                <a:solidFill>
                  <a:srgbClr val="7030A0"/>
                </a:solidFill>
              </a:rPr>
              <a:t>state OR government</a:t>
            </a:r>
          </a:p>
          <a:p>
            <a:pPr marL="123444" lvl="1" indent="0" algn="ctr">
              <a:spcBef>
                <a:spcPts val="243"/>
              </a:spcBef>
              <a:buNone/>
              <a:defRPr/>
            </a:pPr>
            <a:endParaRPr lang="en-GB" sz="2800" b="1" dirty="0"/>
          </a:p>
          <a:p>
            <a:pPr marL="203454" indent="0" algn="ctr">
              <a:spcBef>
                <a:spcPts val="243"/>
              </a:spcBef>
              <a:buNone/>
              <a:defRPr/>
            </a:pPr>
            <a:r>
              <a:rPr lang="en-GB" b="1" dirty="0">
                <a:solidFill>
                  <a:schemeClr val="tx1"/>
                </a:solidFill>
              </a:rPr>
              <a:t>“ ” -</a:t>
            </a:r>
            <a:r>
              <a:rPr lang="en-GB" dirty="0">
                <a:solidFill>
                  <a:schemeClr val="tx1"/>
                </a:solidFill>
              </a:rPr>
              <a:t>exact phrase, limits your search results</a:t>
            </a:r>
          </a:p>
          <a:p>
            <a:pPr marL="123444" lvl="1" indent="0" algn="ctr">
              <a:spcBef>
                <a:spcPts val="243"/>
              </a:spcBef>
              <a:buNone/>
              <a:defRPr/>
            </a:pPr>
            <a:r>
              <a:rPr lang="en-GB" sz="2800" dirty="0">
                <a:solidFill>
                  <a:srgbClr val="C00000"/>
                </a:solidFill>
              </a:rPr>
              <a:t>Example: “international cooperation”</a:t>
            </a:r>
          </a:p>
          <a:p>
            <a:pPr marL="82296" indent="0" algn="ctr">
              <a:buNone/>
              <a:defRPr/>
            </a:pPr>
            <a:endParaRPr lang="en-GB" b="1" dirty="0">
              <a:solidFill>
                <a:schemeClr val="tx1">
                  <a:lumMod val="75000"/>
                  <a:lumOff val="25000"/>
                </a:schemeClr>
              </a:solidFill>
            </a:endParaRPr>
          </a:p>
          <a:p>
            <a:pPr marL="333756" indent="0" algn="ctr">
              <a:buNone/>
              <a:defRPr/>
            </a:pPr>
            <a:r>
              <a:rPr lang="en-GB" b="1" dirty="0">
                <a:solidFill>
                  <a:schemeClr val="tx1"/>
                </a:solidFill>
              </a:rPr>
              <a:t>*</a:t>
            </a:r>
            <a:r>
              <a:rPr lang="en-GB" dirty="0">
                <a:solidFill>
                  <a:schemeClr val="tx1"/>
                </a:solidFill>
              </a:rPr>
              <a:t>- truncation: retrieves all words that start with the letters entered and expands search results</a:t>
            </a:r>
          </a:p>
          <a:p>
            <a:pPr marL="123444" lvl="1" indent="0" algn="ctr">
              <a:spcBef>
                <a:spcPts val="243"/>
              </a:spcBef>
              <a:buNone/>
              <a:defRPr/>
            </a:pPr>
            <a:r>
              <a:rPr lang="en-GB" sz="2800" dirty="0">
                <a:solidFill>
                  <a:srgbClr val="0070C0"/>
                </a:solidFill>
              </a:rPr>
              <a:t>Example: peace* </a:t>
            </a:r>
            <a:r>
              <a:rPr lang="en-GB" sz="2800" dirty="0">
                <a:solidFill>
                  <a:schemeClr val="tx1"/>
                </a:solidFill>
              </a:rPr>
              <a:t>finds</a:t>
            </a:r>
            <a:r>
              <a:rPr lang="en-GB" sz="2800" dirty="0">
                <a:solidFill>
                  <a:srgbClr val="0070C0"/>
                </a:solidFill>
              </a:rPr>
              <a:t> peace, peacebuilding, peacemaking, peacekeeping</a:t>
            </a:r>
          </a:p>
          <a:p>
            <a:pPr>
              <a:buFont typeface="Wingdings 3" charset="2"/>
              <a:buChar char=""/>
              <a:defRPr/>
            </a:pPr>
            <a:endParaRPr lang="en-CA" sz="3200" dirty="0">
              <a:solidFill>
                <a:schemeClr val="tx1">
                  <a:lumMod val="75000"/>
                  <a:lumOff val="25000"/>
                </a:schemeClr>
              </a:solidFill>
            </a:endParaRPr>
          </a:p>
        </p:txBody>
      </p:sp>
    </p:spTree>
    <p:extLst>
      <p:ext uri="{BB962C8B-B14F-4D97-AF65-F5344CB8AC3E}">
        <p14:creationId xmlns:p14="http://schemas.microsoft.com/office/powerpoint/2010/main" val="2621876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522" y="288330"/>
            <a:ext cx="10175631" cy="990600"/>
          </a:xfrm>
        </p:spPr>
        <p:txBody>
          <a:bodyPr rtlCol="0">
            <a:normAutofit/>
          </a:bodyPr>
          <a:lstStyle/>
          <a:p>
            <a:pPr algn="ctr">
              <a:defRPr/>
            </a:pPr>
            <a:r>
              <a:rPr lang="en-US" dirty="0"/>
              <a:t>Avoid Searching with Linking words</a:t>
            </a:r>
            <a:endParaRPr lang="en-CA" dirty="0"/>
          </a:p>
        </p:txBody>
      </p:sp>
      <p:sp>
        <p:nvSpPr>
          <p:cNvPr id="16387" name="Content Placeholder 2"/>
          <p:cNvSpPr>
            <a:spLocks noGrp="1"/>
          </p:cNvSpPr>
          <p:nvPr>
            <p:ph idx="1"/>
          </p:nvPr>
        </p:nvSpPr>
        <p:spPr>
          <a:xfrm>
            <a:off x="1160185" y="1496841"/>
            <a:ext cx="6495766" cy="4910855"/>
          </a:xfrm>
        </p:spPr>
        <p:txBody>
          <a:bodyPr>
            <a:noAutofit/>
          </a:bodyPr>
          <a:lstStyle/>
          <a:p>
            <a:pPr>
              <a:buFont typeface="Arial" panose="020B0604020202020204" pitchFamily="34" charset="0"/>
              <a:buChar char="•"/>
            </a:pPr>
            <a:r>
              <a:rPr lang="en-US" altLang="en-US" sz="3200" dirty="0">
                <a:solidFill>
                  <a:schemeClr val="tx1"/>
                </a:solidFill>
              </a:rPr>
              <a:t>Effects  </a:t>
            </a:r>
          </a:p>
          <a:p>
            <a:pPr>
              <a:buFont typeface="Arial" panose="020B0604020202020204" pitchFamily="34" charset="0"/>
              <a:buChar char="•"/>
            </a:pPr>
            <a:r>
              <a:rPr lang="en-US" altLang="en-US" sz="3200" dirty="0">
                <a:solidFill>
                  <a:schemeClr val="tx1"/>
                </a:solidFill>
              </a:rPr>
              <a:t>Impact </a:t>
            </a:r>
          </a:p>
          <a:p>
            <a:pPr>
              <a:buFont typeface="Arial" panose="020B0604020202020204" pitchFamily="34" charset="0"/>
              <a:buChar char="•"/>
            </a:pPr>
            <a:r>
              <a:rPr lang="en-US" altLang="en-US" sz="3200" dirty="0">
                <a:solidFill>
                  <a:schemeClr val="tx1"/>
                </a:solidFill>
              </a:rPr>
              <a:t>Consequences  </a:t>
            </a:r>
          </a:p>
          <a:p>
            <a:pPr>
              <a:buFont typeface="Arial" panose="020B0604020202020204" pitchFamily="34" charset="0"/>
              <a:buChar char="•"/>
            </a:pPr>
            <a:r>
              <a:rPr lang="en-US" altLang="en-US" sz="3200" dirty="0">
                <a:solidFill>
                  <a:schemeClr val="tx1"/>
                </a:solidFill>
              </a:rPr>
              <a:t>Influence </a:t>
            </a:r>
          </a:p>
          <a:p>
            <a:pPr>
              <a:buFont typeface="Arial" panose="020B0604020202020204" pitchFamily="34" charset="0"/>
              <a:buChar char="•"/>
            </a:pPr>
            <a:r>
              <a:rPr lang="en-US" altLang="en-US" sz="3200" dirty="0">
                <a:solidFill>
                  <a:schemeClr val="tx1"/>
                </a:solidFill>
              </a:rPr>
              <a:t>Results</a:t>
            </a:r>
          </a:p>
          <a:p>
            <a:pPr>
              <a:buFont typeface="Arial" panose="020B0604020202020204" pitchFamily="34" charset="0"/>
              <a:buChar char="•"/>
            </a:pPr>
            <a:r>
              <a:rPr lang="en-US" altLang="en-US" sz="3200" dirty="0">
                <a:solidFill>
                  <a:schemeClr val="tx1"/>
                </a:solidFill>
              </a:rPr>
              <a:t>Importance </a:t>
            </a:r>
          </a:p>
          <a:p>
            <a:pPr>
              <a:buFont typeface="Arial" panose="020B0604020202020204" pitchFamily="34" charset="0"/>
              <a:buChar char="•"/>
            </a:pPr>
            <a:r>
              <a:rPr lang="en-US" altLang="en-US" sz="3200" dirty="0">
                <a:solidFill>
                  <a:schemeClr val="tx1"/>
                </a:solidFill>
              </a:rPr>
              <a:t>Significance</a:t>
            </a:r>
          </a:p>
          <a:p>
            <a:pPr>
              <a:buFont typeface="Arial" panose="020B0604020202020204" pitchFamily="34" charset="0"/>
              <a:buChar char="•"/>
            </a:pPr>
            <a:r>
              <a:rPr lang="en-US" altLang="en-US" sz="3200" dirty="0">
                <a:solidFill>
                  <a:schemeClr val="tx1"/>
                </a:solidFill>
              </a:rPr>
              <a:t>Response</a:t>
            </a:r>
          </a:p>
          <a:p>
            <a:pPr>
              <a:buFont typeface="Arial" panose="020B0604020202020204" pitchFamily="34" charset="0"/>
              <a:buChar char="•"/>
            </a:pPr>
            <a:r>
              <a:rPr lang="en-US" altLang="en-US" sz="3200" dirty="0">
                <a:solidFill>
                  <a:schemeClr val="tx1"/>
                </a:solidFill>
              </a:rPr>
              <a:t>Emphasis</a:t>
            </a:r>
          </a:p>
        </p:txBody>
      </p:sp>
      <p:sp>
        <p:nvSpPr>
          <p:cNvPr id="4" name="TextBox 3"/>
          <p:cNvSpPr txBox="1"/>
          <p:nvPr/>
        </p:nvSpPr>
        <p:spPr>
          <a:xfrm>
            <a:off x="6166337" y="1453637"/>
            <a:ext cx="3347075" cy="2246769"/>
          </a:xfrm>
          <a:prstGeom prst="rect">
            <a:avLst/>
          </a:prstGeom>
          <a:ln/>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sz="2800" dirty="0"/>
              <a:t>Each author may use different linking words when discussing similar topics</a:t>
            </a:r>
            <a:r>
              <a:rPr lang="en-US" sz="2400" dirty="0"/>
              <a:t>. </a:t>
            </a:r>
            <a:endParaRPr lang="en-CA" sz="2400" dirty="0"/>
          </a:p>
        </p:txBody>
      </p:sp>
      <p:sp>
        <p:nvSpPr>
          <p:cNvPr id="6" name="TextBox 5"/>
          <p:cNvSpPr txBox="1"/>
          <p:nvPr/>
        </p:nvSpPr>
        <p:spPr>
          <a:xfrm>
            <a:off x="7220315" y="4145631"/>
            <a:ext cx="4033838" cy="2146742"/>
          </a:xfrm>
          <a:prstGeom prst="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p>
            <a:pPr algn="ctr">
              <a:defRPr/>
            </a:pPr>
            <a:r>
              <a:rPr lang="en-US" sz="2400" dirty="0"/>
              <a:t>You don’t want your search to be limited to those books and articles that only contain the word “effect” or “consequence”</a:t>
            </a:r>
            <a:endParaRPr lang="en-CA" sz="2400" dirty="0"/>
          </a:p>
          <a:p>
            <a:pPr>
              <a:defRPr/>
            </a:pPr>
            <a:endParaRPr lang="en-CA" sz="1350" dirty="0"/>
          </a:p>
        </p:txBody>
      </p:sp>
    </p:spTree>
    <p:extLst>
      <p:ext uri="{BB962C8B-B14F-4D97-AF65-F5344CB8AC3E}">
        <p14:creationId xmlns:p14="http://schemas.microsoft.com/office/powerpoint/2010/main" val="1932147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920" y="8215"/>
            <a:ext cx="8079581" cy="1329267"/>
          </a:xfrm>
        </p:spPr>
        <p:txBody>
          <a:bodyPr/>
          <a:lstStyle/>
          <a:p>
            <a:pPr algn="ctr"/>
            <a:r>
              <a:rPr lang="en-US" b="1" dirty="0"/>
              <a:t>Breaking down your topic</a:t>
            </a:r>
            <a:endParaRPr lang="en-CA" b="1" dirty="0"/>
          </a:p>
        </p:txBody>
      </p:sp>
      <p:sp>
        <p:nvSpPr>
          <p:cNvPr id="3" name="Content Placeholder 2"/>
          <p:cNvSpPr>
            <a:spLocks noGrp="1"/>
          </p:cNvSpPr>
          <p:nvPr>
            <p:ph idx="1"/>
          </p:nvPr>
        </p:nvSpPr>
        <p:spPr>
          <a:xfrm>
            <a:off x="468923" y="1187356"/>
            <a:ext cx="11347939" cy="5072768"/>
          </a:xfrm>
        </p:spPr>
        <p:txBody>
          <a:bodyPr>
            <a:normAutofit/>
          </a:bodyPr>
          <a:lstStyle/>
          <a:p>
            <a:pPr marL="0" indent="0">
              <a:buNone/>
            </a:pPr>
            <a:r>
              <a:rPr lang="en-US" sz="3200" dirty="0"/>
              <a:t>(Covid-19 OR Coronavirus)</a:t>
            </a:r>
          </a:p>
          <a:p>
            <a:pPr marL="0" indent="0">
              <a:buNone/>
            </a:pPr>
            <a:endParaRPr lang="en-US" sz="3200" dirty="0"/>
          </a:p>
          <a:p>
            <a:pPr marL="0" indent="0">
              <a:buNone/>
            </a:pPr>
            <a:r>
              <a:rPr lang="en-US" sz="3200" dirty="0"/>
              <a:t>AND (pandemic OR epidemic)</a:t>
            </a:r>
          </a:p>
          <a:p>
            <a:pPr marL="0" indent="0">
              <a:buNone/>
            </a:pPr>
            <a:endParaRPr lang="en-US" sz="3200" dirty="0"/>
          </a:p>
          <a:p>
            <a:pPr marL="0" indent="0">
              <a:buNone/>
            </a:pPr>
            <a:r>
              <a:rPr lang="en-US" sz="3200" dirty="0"/>
              <a:t>AND (“global trade” OR “international trade” OR “world trade”)</a:t>
            </a:r>
          </a:p>
          <a:p>
            <a:pPr marL="0" indent="0">
              <a:buNone/>
            </a:pPr>
            <a:endParaRPr lang="en-US" sz="3200" dirty="0"/>
          </a:p>
          <a:p>
            <a:pPr marL="0" indent="0">
              <a:buNone/>
            </a:pPr>
            <a:r>
              <a:rPr lang="en-US" sz="3200" dirty="0"/>
              <a:t>AND (politic* OR “foreign relations” OR “international borders”)</a:t>
            </a:r>
          </a:p>
        </p:txBody>
      </p:sp>
    </p:spTree>
    <p:extLst>
      <p:ext uri="{BB962C8B-B14F-4D97-AF65-F5344CB8AC3E}">
        <p14:creationId xmlns:p14="http://schemas.microsoft.com/office/powerpoint/2010/main" val="3998053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CD337D-6E64-B3CF-F58C-D351B87C6A7D}"/>
              </a:ext>
            </a:extLst>
          </p:cNvPr>
          <p:cNvPicPr>
            <a:picLocks noChangeAspect="1"/>
          </p:cNvPicPr>
          <p:nvPr/>
        </p:nvPicPr>
        <p:blipFill>
          <a:blip r:embed="rId2"/>
          <a:stretch>
            <a:fillRect/>
          </a:stretch>
        </p:blipFill>
        <p:spPr>
          <a:xfrm>
            <a:off x="240440" y="24048"/>
            <a:ext cx="11711120" cy="5006504"/>
          </a:xfrm>
          <a:prstGeom prst="rect">
            <a:avLst/>
          </a:prstGeom>
        </p:spPr>
      </p:pic>
      <p:sp>
        <p:nvSpPr>
          <p:cNvPr id="6" name="Callout: Right Arrow 5">
            <a:extLst>
              <a:ext uri="{FF2B5EF4-FFF2-40B4-BE49-F238E27FC236}">
                <a16:creationId xmlns:a16="http://schemas.microsoft.com/office/drawing/2014/main" id="{FB326B4A-46E1-0B14-7D84-25D65C0C43B8}"/>
              </a:ext>
            </a:extLst>
          </p:cNvPr>
          <p:cNvSpPr/>
          <p:nvPr/>
        </p:nvSpPr>
        <p:spPr>
          <a:xfrm>
            <a:off x="1320800" y="782320"/>
            <a:ext cx="1828800" cy="1803400"/>
          </a:xfrm>
          <a:prstGeom prst="righ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Divide up your keywords by AND/OR in different boxes </a:t>
            </a:r>
            <a:endParaRPr lang="en-CA" sz="1600" dirty="0"/>
          </a:p>
        </p:txBody>
      </p:sp>
      <p:sp>
        <p:nvSpPr>
          <p:cNvPr id="8" name="Callout: Left Arrow 7">
            <a:extLst>
              <a:ext uri="{FF2B5EF4-FFF2-40B4-BE49-F238E27FC236}">
                <a16:creationId xmlns:a16="http://schemas.microsoft.com/office/drawing/2014/main" id="{A9F919A8-8AB9-0806-3846-A16B1E19144F}"/>
              </a:ext>
            </a:extLst>
          </p:cNvPr>
          <p:cNvSpPr/>
          <p:nvPr/>
        </p:nvSpPr>
        <p:spPr>
          <a:xfrm>
            <a:off x="4094480" y="3337560"/>
            <a:ext cx="2194560" cy="2495632"/>
          </a:xfrm>
          <a:prstGeom prst="lef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Check off the peer reviewed option to only see peer reviewed articles</a:t>
            </a:r>
            <a:endParaRPr lang="en-CA" dirty="0"/>
          </a:p>
        </p:txBody>
      </p:sp>
      <p:pic>
        <p:nvPicPr>
          <p:cNvPr id="12" name="Picture 11">
            <a:extLst>
              <a:ext uri="{FF2B5EF4-FFF2-40B4-BE49-F238E27FC236}">
                <a16:creationId xmlns:a16="http://schemas.microsoft.com/office/drawing/2014/main" id="{C35D8CF8-BF91-04B0-1D39-5C21DA75FAB2}"/>
              </a:ext>
            </a:extLst>
          </p:cNvPr>
          <p:cNvPicPr>
            <a:picLocks noChangeAspect="1"/>
          </p:cNvPicPr>
          <p:nvPr/>
        </p:nvPicPr>
        <p:blipFill>
          <a:blip r:embed="rId3"/>
          <a:stretch>
            <a:fillRect/>
          </a:stretch>
        </p:blipFill>
        <p:spPr>
          <a:xfrm>
            <a:off x="6590656" y="3952173"/>
            <a:ext cx="5360904" cy="1881019"/>
          </a:xfrm>
          <a:prstGeom prst="rect">
            <a:avLst/>
          </a:prstGeom>
        </p:spPr>
      </p:pic>
      <p:sp>
        <p:nvSpPr>
          <p:cNvPr id="14" name="Callout: Left Arrow 13">
            <a:extLst>
              <a:ext uri="{FF2B5EF4-FFF2-40B4-BE49-F238E27FC236}">
                <a16:creationId xmlns:a16="http://schemas.microsoft.com/office/drawing/2014/main" id="{00BB9070-C0EA-199C-F77F-F5B8E983805B}"/>
              </a:ext>
            </a:extLst>
          </p:cNvPr>
          <p:cNvSpPr/>
          <p:nvPr/>
        </p:nvSpPr>
        <p:spPr>
          <a:xfrm>
            <a:off x="8158480" y="4165600"/>
            <a:ext cx="2966720" cy="1330960"/>
          </a:xfrm>
          <a:prstGeom prst="leftArrowCallou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There are options to choose Academic Journal and Articles only</a:t>
            </a:r>
            <a:endParaRPr lang="en-CA" dirty="0"/>
          </a:p>
        </p:txBody>
      </p:sp>
    </p:spTree>
    <p:extLst>
      <p:ext uri="{BB962C8B-B14F-4D97-AF65-F5344CB8AC3E}">
        <p14:creationId xmlns:p14="http://schemas.microsoft.com/office/powerpoint/2010/main" val="381157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2FCB01-8348-0198-229F-B8D673CC6B80}"/>
              </a:ext>
            </a:extLst>
          </p:cNvPr>
          <p:cNvPicPr>
            <a:picLocks noChangeAspect="1"/>
          </p:cNvPicPr>
          <p:nvPr/>
        </p:nvPicPr>
        <p:blipFill>
          <a:blip r:embed="rId2"/>
          <a:stretch>
            <a:fillRect/>
          </a:stretch>
        </p:blipFill>
        <p:spPr>
          <a:xfrm>
            <a:off x="56839" y="853942"/>
            <a:ext cx="12078321" cy="5150115"/>
          </a:xfrm>
          <a:prstGeom prst="rect">
            <a:avLst/>
          </a:prstGeom>
        </p:spPr>
      </p:pic>
      <p:pic>
        <p:nvPicPr>
          <p:cNvPr id="6" name="Picture 5">
            <a:extLst>
              <a:ext uri="{FF2B5EF4-FFF2-40B4-BE49-F238E27FC236}">
                <a16:creationId xmlns:a16="http://schemas.microsoft.com/office/drawing/2014/main" id="{481CFA8F-9AD0-E608-9428-59CAA7F951D7}"/>
              </a:ext>
            </a:extLst>
          </p:cNvPr>
          <p:cNvPicPr>
            <a:picLocks noChangeAspect="1"/>
          </p:cNvPicPr>
          <p:nvPr/>
        </p:nvPicPr>
        <p:blipFill>
          <a:blip r:embed="rId3"/>
          <a:stretch>
            <a:fillRect/>
          </a:stretch>
        </p:blipFill>
        <p:spPr>
          <a:xfrm>
            <a:off x="9633131" y="853942"/>
            <a:ext cx="2502029" cy="5207268"/>
          </a:xfrm>
          <a:prstGeom prst="rect">
            <a:avLst/>
          </a:prstGeom>
          <a:ln>
            <a:noFill/>
          </a:ln>
          <a:effectLst>
            <a:outerShdw blurRad="292100" dist="139700" dir="2700000" algn="tl" rotWithShape="0">
              <a:srgbClr val="333333">
                <a:alpha val="65000"/>
              </a:srgbClr>
            </a:outerShdw>
          </a:effectLst>
        </p:spPr>
      </p:pic>
      <p:sp>
        <p:nvSpPr>
          <p:cNvPr id="7" name="Arrow: Up 6">
            <a:extLst>
              <a:ext uri="{FF2B5EF4-FFF2-40B4-BE49-F238E27FC236}">
                <a16:creationId xmlns:a16="http://schemas.microsoft.com/office/drawing/2014/main" id="{DD297762-87E6-A8DA-DEF4-374870A9E013}"/>
              </a:ext>
            </a:extLst>
          </p:cNvPr>
          <p:cNvSpPr/>
          <p:nvPr/>
        </p:nvSpPr>
        <p:spPr>
          <a:xfrm>
            <a:off x="2143760" y="2011680"/>
            <a:ext cx="772160" cy="81280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5066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8B595-E0F1-DC5C-DFA6-4BDC21EE5816}"/>
              </a:ext>
            </a:extLst>
          </p:cNvPr>
          <p:cNvSpPr>
            <a:spLocks noGrp="1"/>
          </p:cNvSpPr>
          <p:nvPr>
            <p:ph type="title"/>
          </p:nvPr>
        </p:nvSpPr>
        <p:spPr>
          <a:xfrm>
            <a:off x="838200" y="116846"/>
            <a:ext cx="10515600" cy="1325563"/>
          </a:xfrm>
        </p:spPr>
        <p:txBody>
          <a:bodyPr/>
          <a:lstStyle/>
          <a:p>
            <a:r>
              <a:rPr lang="en-US" dirty="0"/>
              <a:t>Using the subject authority</a:t>
            </a:r>
            <a:endParaRPr lang="en-CA" dirty="0"/>
          </a:p>
        </p:txBody>
      </p:sp>
      <p:pic>
        <p:nvPicPr>
          <p:cNvPr id="6" name="Picture 5">
            <a:extLst>
              <a:ext uri="{FF2B5EF4-FFF2-40B4-BE49-F238E27FC236}">
                <a16:creationId xmlns:a16="http://schemas.microsoft.com/office/drawing/2014/main" id="{2510BEF7-79DE-5731-8A98-99ABCE2DF6EB}"/>
              </a:ext>
            </a:extLst>
          </p:cNvPr>
          <p:cNvPicPr>
            <a:picLocks noChangeAspect="1"/>
          </p:cNvPicPr>
          <p:nvPr/>
        </p:nvPicPr>
        <p:blipFill>
          <a:blip r:embed="rId2"/>
          <a:stretch>
            <a:fillRect/>
          </a:stretch>
        </p:blipFill>
        <p:spPr>
          <a:xfrm>
            <a:off x="180671" y="1416380"/>
            <a:ext cx="11830658" cy="5207268"/>
          </a:xfrm>
          <a:prstGeom prst="rect">
            <a:avLst/>
          </a:prstGeom>
        </p:spPr>
      </p:pic>
      <p:sp>
        <p:nvSpPr>
          <p:cNvPr id="7" name="Arrow: Left 6">
            <a:extLst>
              <a:ext uri="{FF2B5EF4-FFF2-40B4-BE49-F238E27FC236}">
                <a16:creationId xmlns:a16="http://schemas.microsoft.com/office/drawing/2014/main" id="{EE15564A-8A3B-C896-FD4E-2289595E46C4}"/>
              </a:ext>
            </a:extLst>
          </p:cNvPr>
          <p:cNvSpPr/>
          <p:nvPr/>
        </p:nvSpPr>
        <p:spPr>
          <a:xfrm>
            <a:off x="1137424" y="5129561"/>
            <a:ext cx="1248937" cy="43489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2F36F294-DD52-ECA0-F9EA-4A749AD63AC7}"/>
              </a:ext>
            </a:extLst>
          </p:cNvPr>
          <p:cNvSpPr/>
          <p:nvPr/>
        </p:nvSpPr>
        <p:spPr>
          <a:xfrm>
            <a:off x="9977120" y="2794000"/>
            <a:ext cx="1930400" cy="33426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Search for terms related to events, agreements, subjects related to political science</a:t>
            </a:r>
            <a:endParaRPr lang="en-CA" dirty="0"/>
          </a:p>
        </p:txBody>
      </p:sp>
    </p:spTree>
    <p:extLst>
      <p:ext uri="{BB962C8B-B14F-4D97-AF65-F5344CB8AC3E}">
        <p14:creationId xmlns:p14="http://schemas.microsoft.com/office/powerpoint/2010/main" val="2552192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811B9-257D-5C8B-A547-984AD33DEA14}"/>
              </a:ext>
            </a:extLst>
          </p:cNvPr>
          <p:cNvSpPr>
            <a:spLocks noGrp="1"/>
          </p:cNvSpPr>
          <p:nvPr>
            <p:ph type="title"/>
          </p:nvPr>
        </p:nvSpPr>
        <p:spPr>
          <a:xfrm>
            <a:off x="685800" y="42756"/>
            <a:ext cx="10515600" cy="1325563"/>
          </a:xfrm>
        </p:spPr>
        <p:txBody>
          <a:bodyPr/>
          <a:lstStyle/>
          <a:p>
            <a:r>
              <a:rPr lang="en-US" dirty="0"/>
              <a:t>Searching with geographic terms</a:t>
            </a:r>
            <a:endParaRPr lang="en-CA" dirty="0"/>
          </a:p>
        </p:txBody>
      </p:sp>
      <p:pic>
        <p:nvPicPr>
          <p:cNvPr id="4" name="Picture 3">
            <a:extLst>
              <a:ext uri="{FF2B5EF4-FFF2-40B4-BE49-F238E27FC236}">
                <a16:creationId xmlns:a16="http://schemas.microsoft.com/office/drawing/2014/main" id="{77CEABEF-EBBB-1FA0-5426-DAB2E2BB4957}"/>
              </a:ext>
            </a:extLst>
          </p:cNvPr>
          <p:cNvPicPr>
            <a:picLocks noChangeAspect="1"/>
          </p:cNvPicPr>
          <p:nvPr/>
        </p:nvPicPr>
        <p:blipFill>
          <a:blip r:embed="rId2"/>
          <a:stretch>
            <a:fillRect/>
          </a:stretch>
        </p:blipFill>
        <p:spPr>
          <a:xfrm>
            <a:off x="218773" y="1368319"/>
            <a:ext cx="11754454" cy="4121362"/>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FE43F468-E0F5-9342-0086-1FED8A5C829A}"/>
                  </a:ext>
                </a:extLst>
              </p14:cNvPr>
              <p14:cNvContentPartPr/>
              <p14:nvPr/>
            </p14:nvContentPartPr>
            <p14:xfrm>
              <a:off x="9062560" y="4175240"/>
              <a:ext cx="1503720" cy="10800"/>
            </p14:xfrm>
          </p:contentPart>
        </mc:Choice>
        <mc:Fallback xmlns="">
          <p:pic>
            <p:nvPicPr>
              <p:cNvPr id="8" name="Ink 7">
                <a:extLst>
                  <a:ext uri="{FF2B5EF4-FFF2-40B4-BE49-F238E27FC236}">
                    <a16:creationId xmlns:a16="http://schemas.microsoft.com/office/drawing/2014/main" id="{FE43F468-E0F5-9342-0086-1FED8A5C829A}"/>
                  </a:ext>
                </a:extLst>
              </p:cNvPr>
              <p:cNvPicPr/>
              <p:nvPr/>
            </p:nvPicPr>
            <p:blipFill>
              <a:blip r:embed="rId4"/>
              <a:stretch>
                <a:fillRect/>
              </a:stretch>
            </p:blipFill>
            <p:spPr>
              <a:xfrm>
                <a:off x="9008920" y="4067240"/>
                <a:ext cx="1611360" cy="226440"/>
              </a:xfrm>
              <a:prstGeom prst="rect">
                <a:avLst/>
              </a:prstGeom>
            </p:spPr>
          </p:pic>
        </mc:Fallback>
      </mc:AlternateContent>
    </p:spTree>
    <p:extLst>
      <p:ext uri="{BB962C8B-B14F-4D97-AF65-F5344CB8AC3E}">
        <p14:creationId xmlns:p14="http://schemas.microsoft.com/office/powerpoint/2010/main" val="25081679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F682F-F8D8-343F-FCD0-901BA31F872D}"/>
              </a:ext>
            </a:extLst>
          </p:cNvPr>
          <p:cNvSpPr>
            <a:spLocks noGrp="1"/>
          </p:cNvSpPr>
          <p:nvPr>
            <p:ph type="title"/>
          </p:nvPr>
        </p:nvSpPr>
        <p:spPr/>
        <p:txBody>
          <a:bodyPr/>
          <a:lstStyle/>
          <a:p>
            <a:r>
              <a:rPr lang="en-US" dirty="0"/>
              <a:t>Is it a peer reviewed article?</a:t>
            </a:r>
            <a:br>
              <a:rPr lang="en-US" dirty="0"/>
            </a:br>
            <a:r>
              <a:rPr lang="en-US" dirty="0"/>
              <a:t>Page length, author affiliations, abstract </a:t>
            </a:r>
            <a:endParaRPr lang="en-CA" dirty="0"/>
          </a:p>
        </p:txBody>
      </p:sp>
      <p:pic>
        <p:nvPicPr>
          <p:cNvPr id="4" name="Picture 3">
            <a:extLst>
              <a:ext uri="{FF2B5EF4-FFF2-40B4-BE49-F238E27FC236}">
                <a16:creationId xmlns:a16="http://schemas.microsoft.com/office/drawing/2014/main" id="{5C31F21B-CA2F-139C-DC90-D7B955FD55C4}"/>
              </a:ext>
            </a:extLst>
          </p:cNvPr>
          <p:cNvPicPr>
            <a:picLocks noChangeAspect="1"/>
          </p:cNvPicPr>
          <p:nvPr/>
        </p:nvPicPr>
        <p:blipFill>
          <a:blip r:embed="rId2"/>
          <a:stretch>
            <a:fillRect/>
          </a:stretch>
        </p:blipFill>
        <p:spPr>
          <a:xfrm>
            <a:off x="85523" y="1892192"/>
            <a:ext cx="7855354" cy="4191215"/>
          </a:xfrm>
          <a:prstGeom prst="rect">
            <a:avLst/>
          </a:prstGeom>
        </p:spPr>
      </p:pic>
      <p:pic>
        <p:nvPicPr>
          <p:cNvPr id="6" name="Picture 5">
            <a:extLst>
              <a:ext uri="{FF2B5EF4-FFF2-40B4-BE49-F238E27FC236}">
                <a16:creationId xmlns:a16="http://schemas.microsoft.com/office/drawing/2014/main" id="{90567233-2EE3-13DB-F77D-18A57897FB9C}"/>
              </a:ext>
            </a:extLst>
          </p:cNvPr>
          <p:cNvPicPr>
            <a:picLocks noChangeAspect="1"/>
          </p:cNvPicPr>
          <p:nvPr/>
        </p:nvPicPr>
        <p:blipFill>
          <a:blip r:embed="rId3"/>
          <a:stretch>
            <a:fillRect/>
          </a:stretch>
        </p:blipFill>
        <p:spPr>
          <a:xfrm>
            <a:off x="7712599" y="1644558"/>
            <a:ext cx="4305521" cy="3568883"/>
          </a:xfrm>
          <a:prstGeom prst="rect">
            <a:avLst/>
          </a:prstGeom>
        </p:spPr>
      </p:pic>
      <p:pic>
        <p:nvPicPr>
          <p:cNvPr id="8" name="Picture 7">
            <a:extLst>
              <a:ext uri="{FF2B5EF4-FFF2-40B4-BE49-F238E27FC236}">
                <a16:creationId xmlns:a16="http://schemas.microsoft.com/office/drawing/2014/main" id="{C9344F2D-89A2-D044-71A3-CA1357D1BC82}"/>
              </a:ext>
            </a:extLst>
          </p:cNvPr>
          <p:cNvPicPr>
            <a:picLocks noChangeAspect="1"/>
          </p:cNvPicPr>
          <p:nvPr/>
        </p:nvPicPr>
        <p:blipFill>
          <a:blip r:embed="rId4"/>
          <a:stretch>
            <a:fillRect/>
          </a:stretch>
        </p:blipFill>
        <p:spPr>
          <a:xfrm>
            <a:off x="4906122" y="2814588"/>
            <a:ext cx="5324998" cy="3678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9008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516F7-C1B7-1DFE-8909-3BB439A3F983}"/>
              </a:ext>
            </a:extLst>
          </p:cNvPr>
          <p:cNvSpPr>
            <a:spLocks noGrp="1"/>
          </p:cNvSpPr>
          <p:nvPr>
            <p:ph type="title"/>
          </p:nvPr>
        </p:nvSpPr>
        <p:spPr/>
        <p:txBody>
          <a:bodyPr/>
          <a:lstStyle/>
          <a:p>
            <a:r>
              <a:rPr lang="en-US" dirty="0"/>
              <a:t>Figures/tables, citations throughout the article, reference list</a:t>
            </a:r>
            <a:endParaRPr lang="en-CA" dirty="0"/>
          </a:p>
        </p:txBody>
      </p:sp>
      <p:pic>
        <p:nvPicPr>
          <p:cNvPr id="4" name="Picture 3">
            <a:extLst>
              <a:ext uri="{FF2B5EF4-FFF2-40B4-BE49-F238E27FC236}">
                <a16:creationId xmlns:a16="http://schemas.microsoft.com/office/drawing/2014/main" id="{3B800FD5-2A02-B5AD-6FBD-D29DD2989AF0}"/>
              </a:ext>
            </a:extLst>
          </p:cNvPr>
          <p:cNvPicPr>
            <a:picLocks noChangeAspect="1"/>
          </p:cNvPicPr>
          <p:nvPr/>
        </p:nvPicPr>
        <p:blipFill>
          <a:blip r:embed="rId2"/>
          <a:stretch>
            <a:fillRect/>
          </a:stretch>
        </p:blipFill>
        <p:spPr>
          <a:xfrm>
            <a:off x="7588720" y="2033919"/>
            <a:ext cx="4587767" cy="3734474"/>
          </a:xfrm>
          <a:prstGeom prst="rect">
            <a:avLst/>
          </a:prstGeom>
        </p:spPr>
      </p:pic>
      <p:pic>
        <p:nvPicPr>
          <p:cNvPr id="6" name="Picture 5">
            <a:extLst>
              <a:ext uri="{FF2B5EF4-FFF2-40B4-BE49-F238E27FC236}">
                <a16:creationId xmlns:a16="http://schemas.microsoft.com/office/drawing/2014/main" id="{7DBADC7E-3C02-1D05-2BCD-70AA25188B9F}"/>
              </a:ext>
            </a:extLst>
          </p:cNvPr>
          <p:cNvPicPr>
            <a:picLocks noChangeAspect="1"/>
          </p:cNvPicPr>
          <p:nvPr/>
        </p:nvPicPr>
        <p:blipFill>
          <a:blip r:embed="rId3"/>
          <a:stretch>
            <a:fillRect/>
          </a:stretch>
        </p:blipFill>
        <p:spPr>
          <a:xfrm>
            <a:off x="174514" y="1896004"/>
            <a:ext cx="4324572" cy="4102311"/>
          </a:xfrm>
          <a:prstGeom prst="rect">
            <a:avLst/>
          </a:prstGeom>
        </p:spPr>
      </p:pic>
      <p:pic>
        <p:nvPicPr>
          <p:cNvPr id="8" name="Picture 7">
            <a:extLst>
              <a:ext uri="{FF2B5EF4-FFF2-40B4-BE49-F238E27FC236}">
                <a16:creationId xmlns:a16="http://schemas.microsoft.com/office/drawing/2014/main" id="{6B3BBEB9-DA43-31E6-7B98-05D9EA9231F5}"/>
              </a:ext>
            </a:extLst>
          </p:cNvPr>
          <p:cNvPicPr>
            <a:picLocks noChangeAspect="1"/>
          </p:cNvPicPr>
          <p:nvPr/>
        </p:nvPicPr>
        <p:blipFill>
          <a:blip r:embed="rId4"/>
          <a:stretch>
            <a:fillRect/>
          </a:stretch>
        </p:blipFill>
        <p:spPr>
          <a:xfrm>
            <a:off x="3949589" y="2528462"/>
            <a:ext cx="4292821" cy="4178515"/>
          </a:xfrm>
          <a:prstGeom prst="rect">
            <a:avLst/>
          </a:prstGeom>
        </p:spPr>
      </p:pic>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6F93E04F-5B5D-D80D-0FEE-B76AD513A601}"/>
                  </a:ext>
                </a:extLst>
              </p14:cNvPr>
              <p14:cNvContentPartPr/>
              <p14:nvPr/>
            </p14:nvContentPartPr>
            <p14:xfrm>
              <a:off x="6258160" y="2976800"/>
              <a:ext cx="1219680" cy="20520"/>
            </p14:xfrm>
          </p:contentPart>
        </mc:Choice>
        <mc:Fallback xmlns="">
          <p:pic>
            <p:nvPicPr>
              <p:cNvPr id="10" name="Ink 9">
                <a:extLst>
                  <a:ext uri="{FF2B5EF4-FFF2-40B4-BE49-F238E27FC236}">
                    <a16:creationId xmlns:a16="http://schemas.microsoft.com/office/drawing/2014/main" id="{6F93E04F-5B5D-D80D-0FEE-B76AD513A601}"/>
                  </a:ext>
                </a:extLst>
              </p:cNvPr>
              <p:cNvPicPr/>
              <p:nvPr/>
            </p:nvPicPr>
            <p:blipFill>
              <a:blip r:embed="rId6"/>
              <a:stretch>
                <a:fillRect/>
              </a:stretch>
            </p:blipFill>
            <p:spPr>
              <a:xfrm>
                <a:off x="6204160" y="2868800"/>
                <a:ext cx="13273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105271F1-3F8D-E1EC-7295-3D410A40D58F}"/>
                  </a:ext>
                </a:extLst>
              </p14:cNvPr>
              <p14:cNvContentPartPr/>
              <p14:nvPr/>
            </p14:nvContentPartPr>
            <p14:xfrm>
              <a:off x="5557240" y="3423200"/>
              <a:ext cx="2031480" cy="32760"/>
            </p14:xfrm>
          </p:contentPart>
        </mc:Choice>
        <mc:Fallback xmlns="">
          <p:pic>
            <p:nvPicPr>
              <p:cNvPr id="11" name="Ink 10">
                <a:extLst>
                  <a:ext uri="{FF2B5EF4-FFF2-40B4-BE49-F238E27FC236}">
                    <a16:creationId xmlns:a16="http://schemas.microsoft.com/office/drawing/2014/main" id="{105271F1-3F8D-E1EC-7295-3D410A40D58F}"/>
                  </a:ext>
                </a:extLst>
              </p:cNvPr>
              <p:cNvPicPr/>
              <p:nvPr/>
            </p:nvPicPr>
            <p:blipFill>
              <a:blip r:embed="rId8"/>
              <a:stretch>
                <a:fillRect/>
              </a:stretch>
            </p:blipFill>
            <p:spPr>
              <a:xfrm>
                <a:off x="5503240" y="3315200"/>
                <a:ext cx="21391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A2880D43-F338-D4CD-E533-221DD2577B76}"/>
                  </a:ext>
                </a:extLst>
              </p14:cNvPr>
              <p14:cNvContentPartPr/>
              <p14:nvPr/>
            </p14:nvContentPartPr>
            <p14:xfrm>
              <a:off x="4764520" y="3850160"/>
              <a:ext cx="1809000" cy="30960"/>
            </p14:xfrm>
          </p:contentPart>
        </mc:Choice>
        <mc:Fallback xmlns="">
          <p:pic>
            <p:nvPicPr>
              <p:cNvPr id="13" name="Ink 12">
                <a:extLst>
                  <a:ext uri="{FF2B5EF4-FFF2-40B4-BE49-F238E27FC236}">
                    <a16:creationId xmlns:a16="http://schemas.microsoft.com/office/drawing/2014/main" id="{A2880D43-F338-D4CD-E533-221DD2577B76}"/>
                  </a:ext>
                </a:extLst>
              </p:cNvPr>
              <p:cNvPicPr/>
              <p:nvPr/>
            </p:nvPicPr>
            <p:blipFill>
              <a:blip r:embed="rId10"/>
              <a:stretch>
                <a:fillRect/>
              </a:stretch>
            </p:blipFill>
            <p:spPr>
              <a:xfrm>
                <a:off x="4710520" y="3742520"/>
                <a:ext cx="19166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ED541AED-6C47-BE7F-D0D4-0F46BA11AFCF}"/>
                  </a:ext>
                </a:extLst>
              </p14:cNvPr>
              <p14:cNvContentPartPr/>
              <p14:nvPr/>
            </p14:nvContentPartPr>
            <p14:xfrm>
              <a:off x="6603760" y="4459280"/>
              <a:ext cx="1320120" cy="92520"/>
            </p14:xfrm>
          </p:contentPart>
        </mc:Choice>
        <mc:Fallback xmlns="">
          <p:pic>
            <p:nvPicPr>
              <p:cNvPr id="14" name="Ink 13">
                <a:extLst>
                  <a:ext uri="{FF2B5EF4-FFF2-40B4-BE49-F238E27FC236}">
                    <a16:creationId xmlns:a16="http://schemas.microsoft.com/office/drawing/2014/main" id="{ED541AED-6C47-BE7F-D0D4-0F46BA11AFCF}"/>
                  </a:ext>
                </a:extLst>
              </p:cNvPr>
              <p:cNvPicPr/>
              <p:nvPr/>
            </p:nvPicPr>
            <p:blipFill>
              <a:blip r:embed="rId12"/>
              <a:stretch>
                <a:fillRect/>
              </a:stretch>
            </p:blipFill>
            <p:spPr>
              <a:xfrm>
                <a:off x="6550120" y="4351280"/>
                <a:ext cx="142776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603A31EF-3779-7D89-892C-DCFD984977F6}"/>
                  </a:ext>
                </a:extLst>
              </p14:cNvPr>
              <p14:cNvContentPartPr/>
              <p14:nvPr/>
            </p14:nvContentPartPr>
            <p14:xfrm>
              <a:off x="4114720" y="4601840"/>
              <a:ext cx="1696680" cy="41400"/>
            </p14:xfrm>
          </p:contentPart>
        </mc:Choice>
        <mc:Fallback xmlns="">
          <p:pic>
            <p:nvPicPr>
              <p:cNvPr id="16" name="Ink 15">
                <a:extLst>
                  <a:ext uri="{FF2B5EF4-FFF2-40B4-BE49-F238E27FC236}">
                    <a16:creationId xmlns:a16="http://schemas.microsoft.com/office/drawing/2014/main" id="{603A31EF-3779-7D89-892C-DCFD984977F6}"/>
                  </a:ext>
                </a:extLst>
              </p:cNvPr>
              <p:cNvPicPr/>
              <p:nvPr/>
            </p:nvPicPr>
            <p:blipFill>
              <a:blip r:embed="rId14"/>
              <a:stretch>
                <a:fillRect/>
              </a:stretch>
            </p:blipFill>
            <p:spPr>
              <a:xfrm>
                <a:off x="4061080" y="4494200"/>
                <a:ext cx="18043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Ink 19">
                <a:extLst>
                  <a:ext uri="{FF2B5EF4-FFF2-40B4-BE49-F238E27FC236}">
                    <a16:creationId xmlns:a16="http://schemas.microsoft.com/office/drawing/2014/main" id="{035F7699-2A3C-0A06-10D5-4A5AE35C09EA}"/>
                  </a:ext>
                </a:extLst>
              </p14:cNvPr>
              <p14:cNvContentPartPr/>
              <p14:nvPr/>
            </p14:nvContentPartPr>
            <p14:xfrm>
              <a:off x="4754800" y="4967600"/>
              <a:ext cx="1087200" cy="21240"/>
            </p14:xfrm>
          </p:contentPart>
        </mc:Choice>
        <mc:Fallback xmlns="">
          <p:pic>
            <p:nvPicPr>
              <p:cNvPr id="20" name="Ink 19">
                <a:extLst>
                  <a:ext uri="{FF2B5EF4-FFF2-40B4-BE49-F238E27FC236}">
                    <a16:creationId xmlns:a16="http://schemas.microsoft.com/office/drawing/2014/main" id="{035F7699-2A3C-0A06-10D5-4A5AE35C09EA}"/>
                  </a:ext>
                </a:extLst>
              </p:cNvPr>
              <p:cNvPicPr/>
              <p:nvPr/>
            </p:nvPicPr>
            <p:blipFill>
              <a:blip r:embed="rId16"/>
              <a:stretch>
                <a:fillRect/>
              </a:stretch>
            </p:blipFill>
            <p:spPr>
              <a:xfrm>
                <a:off x="4700800" y="4859960"/>
                <a:ext cx="11948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Ink 21">
                <a:extLst>
                  <a:ext uri="{FF2B5EF4-FFF2-40B4-BE49-F238E27FC236}">
                    <a16:creationId xmlns:a16="http://schemas.microsoft.com/office/drawing/2014/main" id="{3330C352-2335-5161-83A9-3FCB1C7D39F9}"/>
                  </a:ext>
                </a:extLst>
              </p14:cNvPr>
              <p14:cNvContentPartPr/>
              <p14:nvPr/>
            </p14:nvContentPartPr>
            <p14:xfrm>
              <a:off x="7223680" y="5272520"/>
              <a:ext cx="691200" cy="720"/>
            </p14:xfrm>
          </p:contentPart>
        </mc:Choice>
        <mc:Fallback xmlns="">
          <p:pic>
            <p:nvPicPr>
              <p:cNvPr id="22" name="Ink 21">
                <a:extLst>
                  <a:ext uri="{FF2B5EF4-FFF2-40B4-BE49-F238E27FC236}">
                    <a16:creationId xmlns:a16="http://schemas.microsoft.com/office/drawing/2014/main" id="{3330C352-2335-5161-83A9-3FCB1C7D39F9}"/>
                  </a:ext>
                </a:extLst>
              </p:cNvPr>
              <p:cNvPicPr/>
              <p:nvPr/>
            </p:nvPicPr>
            <p:blipFill>
              <a:blip r:embed="rId18"/>
              <a:stretch>
                <a:fillRect/>
              </a:stretch>
            </p:blipFill>
            <p:spPr>
              <a:xfrm>
                <a:off x="7169680" y="5056520"/>
                <a:ext cx="79884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3" name="Ink 22">
                <a:extLst>
                  <a:ext uri="{FF2B5EF4-FFF2-40B4-BE49-F238E27FC236}">
                    <a16:creationId xmlns:a16="http://schemas.microsoft.com/office/drawing/2014/main" id="{370E892E-8976-D76F-B2BC-E3E09B0648A3}"/>
                  </a:ext>
                </a:extLst>
              </p14:cNvPr>
              <p14:cNvContentPartPr/>
              <p14:nvPr/>
            </p14:nvContentPartPr>
            <p14:xfrm>
              <a:off x="7142320" y="6187280"/>
              <a:ext cx="757080" cy="14760"/>
            </p14:xfrm>
          </p:contentPart>
        </mc:Choice>
        <mc:Fallback xmlns="">
          <p:pic>
            <p:nvPicPr>
              <p:cNvPr id="23" name="Ink 22">
                <a:extLst>
                  <a:ext uri="{FF2B5EF4-FFF2-40B4-BE49-F238E27FC236}">
                    <a16:creationId xmlns:a16="http://schemas.microsoft.com/office/drawing/2014/main" id="{370E892E-8976-D76F-B2BC-E3E09B0648A3}"/>
                  </a:ext>
                </a:extLst>
              </p:cNvPr>
              <p:cNvPicPr/>
              <p:nvPr/>
            </p:nvPicPr>
            <p:blipFill>
              <a:blip r:embed="rId20"/>
              <a:stretch>
                <a:fillRect/>
              </a:stretch>
            </p:blipFill>
            <p:spPr>
              <a:xfrm>
                <a:off x="7088680" y="6079280"/>
                <a:ext cx="8647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 name="Ink 23">
                <a:extLst>
                  <a:ext uri="{FF2B5EF4-FFF2-40B4-BE49-F238E27FC236}">
                    <a16:creationId xmlns:a16="http://schemas.microsoft.com/office/drawing/2014/main" id="{DA206375-877A-00EC-59A5-3CE23D5C811E}"/>
                  </a:ext>
                </a:extLst>
              </p14:cNvPr>
              <p14:cNvContentPartPr/>
              <p14:nvPr/>
            </p14:nvContentPartPr>
            <p14:xfrm>
              <a:off x="7223680" y="5577440"/>
              <a:ext cx="761040" cy="31680"/>
            </p14:xfrm>
          </p:contentPart>
        </mc:Choice>
        <mc:Fallback xmlns="">
          <p:pic>
            <p:nvPicPr>
              <p:cNvPr id="24" name="Ink 23">
                <a:extLst>
                  <a:ext uri="{FF2B5EF4-FFF2-40B4-BE49-F238E27FC236}">
                    <a16:creationId xmlns:a16="http://schemas.microsoft.com/office/drawing/2014/main" id="{DA206375-877A-00EC-59A5-3CE23D5C811E}"/>
                  </a:ext>
                </a:extLst>
              </p:cNvPr>
              <p:cNvPicPr/>
              <p:nvPr/>
            </p:nvPicPr>
            <p:blipFill>
              <a:blip r:embed="rId22"/>
              <a:stretch>
                <a:fillRect/>
              </a:stretch>
            </p:blipFill>
            <p:spPr>
              <a:xfrm>
                <a:off x="7169680" y="5469800"/>
                <a:ext cx="8686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 name="Ink 24">
                <a:extLst>
                  <a:ext uri="{FF2B5EF4-FFF2-40B4-BE49-F238E27FC236}">
                    <a16:creationId xmlns:a16="http://schemas.microsoft.com/office/drawing/2014/main" id="{12F1C227-197A-2331-DC32-C6AEFA93511C}"/>
                  </a:ext>
                </a:extLst>
              </p14:cNvPr>
              <p14:cNvContentPartPr/>
              <p14:nvPr/>
            </p14:nvContentPartPr>
            <p14:xfrm>
              <a:off x="4114720" y="5679320"/>
              <a:ext cx="578160" cy="360"/>
            </p14:xfrm>
          </p:contentPart>
        </mc:Choice>
        <mc:Fallback xmlns="">
          <p:pic>
            <p:nvPicPr>
              <p:cNvPr id="25" name="Ink 24">
                <a:extLst>
                  <a:ext uri="{FF2B5EF4-FFF2-40B4-BE49-F238E27FC236}">
                    <a16:creationId xmlns:a16="http://schemas.microsoft.com/office/drawing/2014/main" id="{12F1C227-197A-2331-DC32-C6AEFA93511C}"/>
                  </a:ext>
                </a:extLst>
              </p:cNvPr>
              <p:cNvPicPr/>
              <p:nvPr/>
            </p:nvPicPr>
            <p:blipFill>
              <a:blip r:embed="rId24"/>
              <a:stretch>
                <a:fillRect/>
              </a:stretch>
            </p:blipFill>
            <p:spPr>
              <a:xfrm>
                <a:off x="4061080" y="5571320"/>
                <a:ext cx="685800" cy="216000"/>
              </a:xfrm>
              <a:prstGeom prst="rect">
                <a:avLst/>
              </a:prstGeom>
            </p:spPr>
          </p:pic>
        </mc:Fallback>
      </mc:AlternateContent>
    </p:spTree>
    <p:extLst>
      <p:ext uri="{BB962C8B-B14F-4D97-AF65-F5344CB8AC3E}">
        <p14:creationId xmlns:p14="http://schemas.microsoft.com/office/powerpoint/2010/main" val="225794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6E9CE-80A3-DE9E-0867-E01DFF66D9D8}"/>
              </a:ext>
            </a:extLst>
          </p:cNvPr>
          <p:cNvSpPr>
            <a:spLocks noGrp="1"/>
          </p:cNvSpPr>
          <p:nvPr>
            <p:ph type="title"/>
          </p:nvPr>
        </p:nvSpPr>
        <p:spPr/>
        <p:txBody>
          <a:bodyPr/>
          <a:lstStyle/>
          <a:p>
            <a:r>
              <a:rPr lang="en-US" dirty="0"/>
              <a:t>Is it peer reviewed? Is it relevant to your topic?</a:t>
            </a:r>
            <a:endParaRPr lang="en-CA" dirty="0"/>
          </a:p>
        </p:txBody>
      </p:sp>
      <p:sp>
        <p:nvSpPr>
          <p:cNvPr id="3" name="Content Placeholder 2">
            <a:extLst>
              <a:ext uri="{FF2B5EF4-FFF2-40B4-BE49-F238E27FC236}">
                <a16:creationId xmlns:a16="http://schemas.microsoft.com/office/drawing/2014/main" id="{7144E9F0-3847-1FDE-7A16-9175D29B76DC}"/>
              </a:ext>
            </a:extLst>
          </p:cNvPr>
          <p:cNvSpPr>
            <a:spLocks noGrp="1"/>
          </p:cNvSpPr>
          <p:nvPr>
            <p:ph idx="1"/>
          </p:nvPr>
        </p:nvSpPr>
        <p:spPr/>
        <p:txBody>
          <a:bodyPr/>
          <a:lstStyle/>
          <a:p>
            <a:r>
              <a:rPr lang="en-US" b="1" dirty="0"/>
              <a:t>Read the Abstract</a:t>
            </a:r>
            <a:r>
              <a:rPr lang="en-US" dirty="0"/>
              <a:t>: does it describe the article as a study? An analysis or assessment? Does it describe a methodology? Or a political theory?</a:t>
            </a:r>
          </a:p>
          <a:p>
            <a:pPr lvl="1"/>
            <a:r>
              <a:rPr lang="en-US" dirty="0"/>
              <a:t>AVOID: commentary, editorial, opinion</a:t>
            </a:r>
          </a:p>
          <a:p>
            <a:pPr lvl="1"/>
            <a:endParaRPr lang="en-US" dirty="0"/>
          </a:p>
          <a:p>
            <a:r>
              <a:rPr lang="en-CA" dirty="0"/>
              <a:t>Read the introduction &amp; conclusion, review the headings of article, does the article seem relevant to your topic?</a:t>
            </a:r>
          </a:p>
          <a:p>
            <a:endParaRPr lang="en-CA" dirty="0"/>
          </a:p>
          <a:p>
            <a:r>
              <a:rPr lang="en-CA" dirty="0"/>
              <a:t>One final check, search for the name of the journal + peer review to find journal’s policy</a:t>
            </a:r>
          </a:p>
        </p:txBody>
      </p:sp>
    </p:spTree>
    <p:extLst>
      <p:ext uri="{BB962C8B-B14F-4D97-AF65-F5344CB8AC3E}">
        <p14:creationId xmlns:p14="http://schemas.microsoft.com/office/powerpoint/2010/main" val="45520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4CA1-8F1F-4685-BED7-92945EC6069B}"/>
              </a:ext>
            </a:extLst>
          </p:cNvPr>
          <p:cNvSpPr>
            <a:spLocks noGrp="1"/>
          </p:cNvSpPr>
          <p:nvPr>
            <p:ph type="title"/>
          </p:nvPr>
        </p:nvSpPr>
        <p:spPr>
          <a:xfrm>
            <a:off x="838200" y="365125"/>
            <a:ext cx="5387502" cy="1325563"/>
          </a:xfrm>
        </p:spPr>
        <p:txBody>
          <a:bodyPr>
            <a:normAutofit/>
          </a:bodyPr>
          <a:lstStyle/>
          <a:p>
            <a:r>
              <a:rPr lang="en-US" dirty="0"/>
              <a:t>Library Services</a:t>
            </a:r>
            <a:endParaRPr lang="en-CA" dirty="0"/>
          </a:p>
        </p:txBody>
      </p:sp>
      <p:sp>
        <p:nvSpPr>
          <p:cNvPr id="3" name="Content Placeholder 2">
            <a:extLst>
              <a:ext uri="{FF2B5EF4-FFF2-40B4-BE49-F238E27FC236}">
                <a16:creationId xmlns:a16="http://schemas.microsoft.com/office/drawing/2014/main" id="{C1460C17-62EE-4F12-A5C5-2D0CF70B180A}"/>
              </a:ext>
            </a:extLst>
          </p:cNvPr>
          <p:cNvSpPr>
            <a:spLocks noGrp="1"/>
          </p:cNvSpPr>
          <p:nvPr>
            <p:ph idx="1"/>
          </p:nvPr>
        </p:nvSpPr>
        <p:spPr>
          <a:xfrm>
            <a:off x="371475" y="1690688"/>
            <a:ext cx="6000750" cy="4802187"/>
          </a:xfrm>
        </p:spPr>
        <p:txBody>
          <a:bodyPr>
            <a:normAutofit/>
          </a:bodyPr>
          <a:lstStyle/>
          <a:p>
            <a:pPr marL="0" indent="0">
              <a:buNone/>
              <a:defRPr/>
            </a:pPr>
            <a:r>
              <a:rPr lang="en-US" sz="1700" b="1" dirty="0"/>
              <a:t>Your student card is your library card.  </a:t>
            </a:r>
          </a:p>
          <a:p>
            <a:pPr marL="0" indent="0">
              <a:buNone/>
              <a:defRPr/>
            </a:pPr>
            <a:r>
              <a:rPr lang="en-US" sz="1700" dirty="0"/>
              <a:t>You need it to:</a:t>
            </a:r>
          </a:p>
          <a:p>
            <a:pPr>
              <a:defRPr/>
            </a:pPr>
            <a:r>
              <a:rPr lang="en-US" sz="1700" dirty="0"/>
              <a:t> borrow books (</a:t>
            </a:r>
            <a:r>
              <a:rPr lang="en-US" sz="1700" dirty="0">
                <a:hlinkClick r:id="rId2"/>
              </a:rPr>
              <a:t>up to 100 a time</a:t>
            </a:r>
            <a:r>
              <a:rPr lang="en-US" sz="1700" dirty="0"/>
              <a:t>)</a:t>
            </a:r>
          </a:p>
          <a:p>
            <a:pPr>
              <a:defRPr/>
            </a:pPr>
            <a:r>
              <a:rPr lang="en-US" sz="1700" dirty="0"/>
              <a:t>borrow a laptop (for 3 days) and </a:t>
            </a:r>
            <a:r>
              <a:rPr lang="en-US" sz="1700" dirty="0">
                <a:hlinkClick r:id="rId3"/>
              </a:rPr>
              <a:t>other technology</a:t>
            </a:r>
            <a:endParaRPr lang="en-US" sz="1700" dirty="0"/>
          </a:p>
          <a:p>
            <a:pPr>
              <a:defRPr/>
            </a:pPr>
            <a:r>
              <a:rPr lang="en-US" sz="1700" dirty="0"/>
              <a:t>print on campus (</a:t>
            </a:r>
            <a:r>
              <a:rPr lang="en-US" sz="1700" dirty="0">
                <a:hlinkClick r:id="rId4"/>
              </a:rPr>
              <a:t>add money to your Dprint account</a:t>
            </a:r>
            <a:r>
              <a:rPr lang="en-US" sz="1700" dirty="0"/>
              <a:t>)</a:t>
            </a:r>
          </a:p>
          <a:p>
            <a:pPr>
              <a:defRPr/>
            </a:pPr>
            <a:r>
              <a:rPr lang="en-US" sz="1700" dirty="0"/>
              <a:t>access the library overnight during 24/7 hours.</a:t>
            </a:r>
          </a:p>
          <a:p>
            <a:pPr marL="45720" indent="0">
              <a:buNone/>
              <a:defRPr/>
            </a:pPr>
            <a:endParaRPr lang="en-US" sz="1700" dirty="0"/>
          </a:p>
          <a:p>
            <a:pPr marL="0" indent="0">
              <a:buNone/>
              <a:defRPr/>
            </a:pPr>
            <a:r>
              <a:rPr lang="en-US" sz="1700" dirty="0"/>
              <a:t> Webster library has </a:t>
            </a:r>
            <a:r>
              <a:rPr lang="en-US" sz="1700" dirty="0">
                <a:hlinkClick r:id="rId5"/>
              </a:rPr>
              <a:t>5 book scanners </a:t>
            </a:r>
            <a:r>
              <a:rPr lang="en-US" sz="1700" dirty="0"/>
              <a:t> (And Vanier has 2!) that can be used for free to scan chapters from our print books and email them to yourself as a PDF.</a:t>
            </a:r>
          </a:p>
          <a:p>
            <a:pPr marL="0" indent="0">
              <a:buNone/>
              <a:defRPr/>
            </a:pPr>
            <a:endParaRPr lang="en-US" sz="1700" dirty="0"/>
          </a:p>
          <a:p>
            <a:pPr marL="0" indent="0">
              <a:buNone/>
              <a:defRPr/>
            </a:pPr>
            <a:r>
              <a:rPr lang="en-US" sz="1700" dirty="0"/>
              <a:t> To use Library databases, access online articles and ebooks when you are </a:t>
            </a:r>
            <a:r>
              <a:rPr lang="en-US" sz="1700" b="1" dirty="0"/>
              <a:t>off campus</a:t>
            </a:r>
            <a:r>
              <a:rPr lang="en-US" sz="1700" dirty="0"/>
              <a:t>, login with your MyConcordia Netname and password.</a:t>
            </a:r>
            <a:endParaRPr lang="en-CA" sz="1700" dirty="0"/>
          </a:p>
          <a:p>
            <a:endParaRPr lang="en-CA" sz="1500" dirty="0"/>
          </a:p>
        </p:txBody>
      </p:sp>
      <p:pic>
        <p:nvPicPr>
          <p:cNvPr id="5" name="Picture 4" descr="Books stacked on a table">
            <a:extLst>
              <a:ext uri="{FF2B5EF4-FFF2-40B4-BE49-F238E27FC236}">
                <a16:creationId xmlns:a16="http://schemas.microsoft.com/office/drawing/2014/main" id="{1D5678AA-E662-BC9E-BDB7-F17B10A910EE}"/>
              </a:ext>
            </a:extLst>
          </p:cNvPr>
          <p:cNvPicPr>
            <a:picLocks noChangeAspect="1"/>
          </p:cNvPicPr>
          <p:nvPr/>
        </p:nvPicPr>
        <p:blipFill rotWithShape="1">
          <a:blip r:embed="rId6"/>
          <a:srcRect l="17326" r="15828"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Tree>
    <p:extLst>
      <p:ext uri="{BB962C8B-B14F-4D97-AF65-F5344CB8AC3E}">
        <p14:creationId xmlns:p14="http://schemas.microsoft.com/office/powerpoint/2010/main" val="12668339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5BEDC4-3E21-D82A-A5E5-5A0A750D547B}"/>
              </a:ext>
            </a:extLst>
          </p:cNvPr>
          <p:cNvPicPr>
            <a:picLocks noChangeAspect="1"/>
          </p:cNvPicPr>
          <p:nvPr/>
        </p:nvPicPr>
        <p:blipFill>
          <a:blip r:embed="rId2"/>
          <a:stretch>
            <a:fillRect/>
          </a:stretch>
        </p:blipFill>
        <p:spPr>
          <a:xfrm>
            <a:off x="0" y="0"/>
            <a:ext cx="7557394" cy="2495314"/>
          </a:xfrm>
          <a:prstGeom prst="rect">
            <a:avLst/>
          </a:prstGeom>
        </p:spPr>
      </p:pic>
      <p:pic>
        <p:nvPicPr>
          <p:cNvPr id="7" name="Picture 6">
            <a:extLst>
              <a:ext uri="{FF2B5EF4-FFF2-40B4-BE49-F238E27FC236}">
                <a16:creationId xmlns:a16="http://schemas.microsoft.com/office/drawing/2014/main" id="{290AFA2A-53C7-A9FE-3FFF-6FD1EFDB64C8}"/>
              </a:ext>
            </a:extLst>
          </p:cNvPr>
          <p:cNvPicPr>
            <a:picLocks noChangeAspect="1"/>
          </p:cNvPicPr>
          <p:nvPr/>
        </p:nvPicPr>
        <p:blipFill>
          <a:blip r:embed="rId3"/>
          <a:stretch>
            <a:fillRect/>
          </a:stretch>
        </p:blipFill>
        <p:spPr>
          <a:xfrm>
            <a:off x="2464963" y="1669783"/>
            <a:ext cx="8979361" cy="5188217"/>
          </a:xfrm>
          <a:prstGeom prst="rect">
            <a:avLst/>
          </a:prstGeom>
        </p:spPr>
      </p:pic>
      <p:pic>
        <p:nvPicPr>
          <p:cNvPr id="9" name="Picture 8">
            <a:extLst>
              <a:ext uri="{FF2B5EF4-FFF2-40B4-BE49-F238E27FC236}">
                <a16:creationId xmlns:a16="http://schemas.microsoft.com/office/drawing/2014/main" id="{B87CDDEE-2C7F-F640-2FB7-A644CEB1EE75}"/>
              </a:ext>
            </a:extLst>
          </p:cNvPr>
          <p:cNvPicPr>
            <a:picLocks noChangeAspect="1"/>
          </p:cNvPicPr>
          <p:nvPr/>
        </p:nvPicPr>
        <p:blipFill>
          <a:blip r:embed="rId4"/>
          <a:stretch>
            <a:fillRect/>
          </a:stretch>
        </p:blipFill>
        <p:spPr>
          <a:xfrm>
            <a:off x="129868" y="3059971"/>
            <a:ext cx="11932263" cy="3664138"/>
          </a:xfrm>
          <a:prstGeom prst="rect">
            <a:avLst/>
          </a:prstGeom>
        </p:spPr>
      </p:pic>
    </p:spTree>
    <p:extLst>
      <p:ext uri="{BB962C8B-B14F-4D97-AF65-F5344CB8AC3E}">
        <p14:creationId xmlns:p14="http://schemas.microsoft.com/office/powerpoint/2010/main" val="343977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098"/>
            <a:ext cx="10515600" cy="2852737"/>
          </a:xfrm>
        </p:spPr>
        <p:txBody>
          <a:bodyPr/>
          <a:lstStyle/>
          <a:p>
            <a:pPr algn="ctr"/>
            <a:r>
              <a:rPr lang="en-US" dirty="0"/>
              <a:t>Citing your sources</a:t>
            </a:r>
            <a:endParaRPr lang="en-CA" dirty="0"/>
          </a:p>
        </p:txBody>
      </p:sp>
    </p:spTree>
    <p:extLst>
      <p:ext uri="{BB962C8B-B14F-4D97-AF65-F5344CB8AC3E}">
        <p14:creationId xmlns:p14="http://schemas.microsoft.com/office/powerpoint/2010/main" val="19681040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165913"/>
            <a:ext cx="10772775" cy="1658198"/>
          </a:xfrm>
        </p:spPr>
        <p:txBody>
          <a:bodyPr/>
          <a:lstStyle/>
          <a:p>
            <a:r>
              <a:rPr lang="en-US" dirty="0"/>
              <a:t>Citation Resources </a:t>
            </a:r>
            <a:endParaRPr lang="en-CA" dirty="0"/>
          </a:p>
        </p:txBody>
      </p:sp>
      <p:sp>
        <p:nvSpPr>
          <p:cNvPr id="3" name="Content Placeholder 2"/>
          <p:cNvSpPr>
            <a:spLocks noGrp="1"/>
          </p:cNvSpPr>
          <p:nvPr>
            <p:ph idx="1"/>
          </p:nvPr>
        </p:nvSpPr>
        <p:spPr>
          <a:xfrm>
            <a:off x="552950" y="1455142"/>
            <a:ext cx="10753725" cy="5037098"/>
          </a:xfrm>
        </p:spPr>
        <p:txBody>
          <a:bodyPr>
            <a:noAutofit/>
          </a:bodyPr>
          <a:lstStyle/>
          <a:p>
            <a:r>
              <a:rPr lang="en-CA" sz="2400" dirty="0"/>
              <a:t>On Chicago author-date format, see: </a:t>
            </a:r>
            <a:r>
              <a:rPr lang="en-CA" sz="2400" u="sng" dirty="0">
                <a:hlinkClick r:id="rId2"/>
              </a:rPr>
              <a:t>https://www.chicagomanualofstyle.org/tools_citationguide/citation-guide-2.html</a:t>
            </a:r>
            <a:r>
              <a:rPr lang="en-CA" sz="2400" dirty="0"/>
              <a:t>.</a:t>
            </a:r>
          </a:p>
          <a:p>
            <a:r>
              <a:rPr lang="en-CA" sz="2400" dirty="0"/>
              <a:t> For more specific guidelines, see: </a:t>
            </a:r>
            <a:r>
              <a:rPr lang="en-CA" sz="2400" u="sng" dirty="0">
                <a:hlinkClick r:id="rId3"/>
              </a:rPr>
              <a:t> https://www-chicagomanualofstyle-org.lib-ezproxy.concordia.ca/book/ed18/part3/ch13/psec110.html</a:t>
            </a:r>
            <a:r>
              <a:rPr lang="en-CA" sz="2400" dirty="0"/>
              <a:t>. (You will need to log in with Concordia credentials)</a:t>
            </a:r>
          </a:p>
          <a:p>
            <a:r>
              <a:rPr lang="en-CA" sz="2400" dirty="0"/>
              <a:t> See the example of a Chicago author-date formatted reference list at: </a:t>
            </a:r>
            <a:r>
              <a:rPr lang="en-CA" sz="2400" u="sng" dirty="0">
                <a:hlinkClick r:id="rId4"/>
              </a:rPr>
              <a:t>https://www-chicagomanualofstyle-org.lib-ezproxy.concordia.ca/book/ed18/part3/ch13/psec112.html</a:t>
            </a:r>
            <a:endParaRPr lang="en-CA" sz="2400" dirty="0"/>
          </a:p>
          <a:p>
            <a:r>
              <a:rPr lang="en-CA" sz="2400" dirty="0"/>
              <a:t>The DOI or web address should appear at the end of the reference list entry for the article (followed by a period – all reference list entries end with a period), as in the Dittmar and </a:t>
            </a:r>
            <a:r>
              <a:rPr lang="en-CA" sz="2400" dirty="0" err="1"/>
              <a:t>Schemske</a:t>
            </a:r>
            <a:r>
              <a:rPr lang="en-CA" sz="2400" dirty="0"/>
              <a:t> example in the “journal article” section at: </a:t>
            </a:r>
            <a:r>
              <a:rPr lang="en-CA" sz="2400" u="sng" dirty="0">
                <a:hlinkClick r:id="rId2"/>
              </a:rPr>
              <a:t>https://www.chicagomanualofstyle.org/tools_citationguide/citation-guide-2.html</a:t>
            </a:r>
            <a:endParaRPr lang="en-CA" sz="2400" dirty="0"/>
          </a:p>
          <a:p>
            <a:pPr>
              <a:buFont typeface="Wingdings" panose="05000000000000000000" pitchFamily="2" charset="2"/>
              <a:buChar char="§"/>
            </a:pPr>
            <a:endParaRPr lang="en-US" sz="3200" dirty="0"/>
          </a:p>
        </p:txBody>
      </p:sp>
    </p:spTree>
    <p:extLst>
      <p:ext uri="{BB962C8B-B14F-4D97-AF65-F5344CB8AC3E}">
        <p14:creationId xmlns:p14="http://schemas.microsoft.com/office/powerpoint/2010/main" val="635227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3AA983-7AED-5450-8F56-07F0B3F39C48}"/>
              </a:ext>
            </a:extLst>
          </p:cNvPr>
          <p:cNvPicPr>
            <a:picLocks noChangeAspect="1"/>
          </p:cNvPicPr>
          <p:nvPr/>
        </p:nvPicPr>
        <p:blipFill>
          <a:blip r:embed="rId2"/>
          <a:stretch>
            <a:fillRect/>
          </a:stretch>
        </p:blipFill>
        <p:spPr>
          <a:xfrm>
            <a:off x="194745" y="126874"/>
            <a:ext cx="11802509" cy="5288406"/>
          </a:xfrm>
          <a:prstGeom prst="rect">
            <a:avLst/>
          </a:prstGeom>
        </p:spPr>
      </p:pic>
    </p:spTree>
    <p:extLst>
      <p:ext uri="{BB962C8B-B14F-4D97-AF65-F5344CB8AC3E}">
        <p14:creationId xmlns:p14="http://schemas.microsoft.com/office/powerpoint/2010/main" val="1954101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ACB42-1626-DCCA-970B-16F3E3A2AB20}"/>
              </a:ext>
            </a:extLst>
          </p:cNvPr>
          <p:cNvSpPr>
            <a:spLocks noGrp="1"/>
          </p:cNvSpPr>
          <p:nvPr>
            <p:ph type="title"/>
          </p:nvPr>
        </p:nvSpPr>
        <p:spPr>
          <a:xfrm>
            <a:off x="968524" y="83574"/>
            <a:ext cx="10515600" cy="1042219"/>
          </a:xfrm>
        </p:spPr>
        <p:txBody>
          <a:bodyPr/>
          <a:lstStyle/>
          <a:p>
            <a:pPr algn="ctr"/>
            <a:r>
              <a:rPr lang="en-US" dirty="0"/>
              <a:t>What are the parts of a citation?</a:t>
            </a:r>
            <a:endParaRPr lang="en-CA" dirty="0"/>
          </a:p>
        </p:txBody>
      </p:sp>
      <p:sp>
        <p:nvSpPr>
          <p:cNvPr id="3" name="Content Placeholder 2">
            <a:extLst>
              <a:ext uri="{FF2B5EF4-FFF2-40B4-BE49-F238E27FC236}">
                <a16:creationId xmlns:a16="http://schemas.microsoft.com/office/drawing/2014/main" id="{1D89725B-5348-D0E3-1F3B-0375C612D691}"/>
              </a:ext>
            </a:extLst>
          </p:cNvPr>
          <p:cNvSpPr>
            <a:spLocks noGrp="1"/>
          </p:cNvSpPr>
          <p:nvPr>
            <p:ph idx="1"/>
          </p:nvPr>
        </p:nvSpPr>
        <p:spPr>
          <a:xfrm>
            <a:off x="408657" y="1540490"/>
            <a:ext cx="4743446" cy="4712826"/>
          </a:xfrm>
        </p:spPr>
        <p:txBody>
          <a:bodyPr>
            <a:normAutofit fontScale="85000" lnSpcReduction="20000"/>
          </a:bodyPr>
          <a:lstStyle/>
          <a:p>
            <a:r>
              <a:rPr lang="en-US" b="1" dirty="0"/>
              <a:t>Author: </a:t>
            </a:r>
            <a:r>
              <a:rPr lang="en-US" dirty="0"/>
              <a:t>Ou-Yang, Ray.</a:t>
            </a:r>
          </a:p>
          <a:p>
            <a:r>
              <a:rPr lang="en-US" b="1" dirty="0"/>
              <a:t>Year</a:t>
            </a:r>
            <a:r>
              <a:rPr lang="en-US" dirty="0"/>
              <a:t>: 2025</a:t>
            </a:r>
          </a:p>
          <a:p>
            <a:r>
              <a:rPr lang="en-US" b="1" dirty="0"/>
              <a:t>Article title</a:t>
            </a:r>
            <a:r>
              <a:rPr lang="en-US" dirty="0"/>
              <a:t>: “A Self-Fulfilling Vicious Circle? China’s Economic Prospects and Aggressive Geopolitical Posture after the COVID-19 Pandemic.”</a:t>
            </a:r>
          </a:p>
          <a:p>
            <a:r>
              <a:rPr lang="en-US" b="1" dirty="0"/>
              <a:t>Journal title</a:t>
            </a:r>
            <a:r>
              <a:rPr lang="en-US" dirty="0"/>
              <a:t>: </a:t>
            </a:r>
            <a:r>
              <a:rPr lang="en-US" i="1" dirty="0"/>
              <a:t>Issues &amp; Studies</a:t>
            </a:r>
          </a:p>
          <a:p>
            <a:r>
              <a:rPr lang="en-CA" b="1" dirty="0"/>
              <a:t>Volume</a:t>
            </a:r>
            <a:r>
              <a:rPr lang="en-CA" dirty="0"/>
              <a:t>:</a:t>
            </a:r>
            <a:r>
              <a:rPr lang="en-CA" i="1" dirty="0"/>
              <a:t> 61</a:t>
            </a:r>
          </a:p>
          <a:p>
            <a:r>
              <a:rPr lang="en-CA" b="1" dirty="0"/>
              <a:t>Issue</a:t>
            </a:r>
            <a:r>
              <a:rPr lang="en-CA" dirty="0"/>
              <a:t>: (1)</a:t>
            </a:r>
          </a:p>
          <a:p>
            <a:r>
              <a:rPr lang="en-CA" b="1" dirty="0"/>
              <a:t>Pages</a:t>
            </a:r>
            <a:r>
              <a:rPr lang="en-CA" dirty="0"/>
              <a:t>: 1-32.</a:t>
            </a:r>
          </a:p>
          <a:p>
            <a:r>
              <a:rPr lang="en-CA" dirty="0"/>
              <a:t>DOI:10.1142/S101325112550002X.</a:t>
            </a:r>
          </a:p>
        </p:txBody>
      </p:sp>
      <p:pic>
        <p:nvPicPr>
          <p:cNvPr id="5" name="Picture 4">
            <a:extLst>
              <a:ext uri="{FF2B5EF4-FFF2-40B4-BE49-F238E27FC236}">
                <a16:creationId xmlns:a16="http://schemas.microsoft.com/office/drawing/2014/main" id="{67EB6BA4-1459-2B75-8C35-42E56B9598BB}"/>
              </a:ext>
            </a:extLst>
          </p:cNvPr>
          <p:cNvPicPr>
            <a:picLocks noChangeAspect="1"/>
          </p:cNvPicPr>
          <p:nvPr/>
        </p:nvPicPr>
        <p:blipFill>
          <a:blip r:embed="rId2"/>
          <a:stretch>
            <a:fillRect/>
          </a:stretch>
        </p:blipFill>
        <p:spPr>
          <a:xfrm>
            <a:off x="5152103" y="995708"/>
            <a:ext cx="5354259" cy="4162365"/>
          </a:xfrm>
          <a:prstGeom prst="rect">
            <a:avLst/>
          </a:prstGeom>
        </p:spPr>
      </p:pic>
      <p:pic>
        <p:nvPicPr>
          <p:cNvPr id="7" name="Picture 6">
            <a:extLst>
              <a:ext uri="{FF2B5EF4-FFF2-40B4-BE49-F238E27FC236}">
                <a16:creationId xmlns:a16="http://schemas.microsoft.com/office/drawing/2014/main" id="{C2246098-B0AA-9510-8360-91E0A800C855}"/>
              </a:ext>
            </a:extLst>
          </p:cNvPr>
          <p:cNvPicPr>
            <a:picLocks noChangeAspect="1"/>
          </p:cNvPicPr>
          <p:nvPr/>
        </p:nvPicPr>
        <p:blipFill>
          <a:blip r:embed="rId3"/>
          <a:stretch>
            <a:fillRect/>
          </a:stretch>
        </p:blipFill>
        <p:spPr>
          <a:xfrm>
            <a:off x="7151388" y="4041335"/>
            <a:ext cx="5006464" cy="2630262"/>
          </a:xfrm>
          <a:prstGeom prst="rect">
            <a:avLst/>
          </a:prstGeom>
        </p:spPr>
      </p:pic>
    </p:spTree>
    <p:extLst>
      <p:ext uri="{BB962C8B-B14F-4D97-AF65-F5344CB8AC3E}">
        <p14:creationId xmlns:p14="http://schemas.microsoft.com/office/powerpoint/2010/main" val="31378395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79B8853-48F8-D371-DA74-219CF433D82E}"/>
              </a:ext>
            </a:extLst>
          </p:cNvPr>
          <p:cNvSpPr>
            <a:spLocks noGrp="1"/>
          </p:cNvSpPr>
          <p:nvPr>
            <p:ph type="title"/>
          </p:nvPr>
        </p:nvSpPr>
        <p:spPr>
          <a:xfrm>
            <a:off x="510349" y="110669"/>
            <a:ext cx="4784796" cy="1330840"/>
          </a:xfrm>
        </p:spPr>
        <p:txBody>
          <a:bodyPr>
            <a:normAutofit/>
          </a:bodyPr>
          <a:lstStyle/>
          <a:p>
            <a:r>
              <a:rPr lang="en-US" sz="3600" dirty="0"/>
              <a:t>Where to find the DOI?</a:t>
            </a:r>
            <a:endParaRPr lang="en-CA" sz="3600" dirty="0"/>
          </a:p>
        </p:txBody>
      </p:sp>
      <p:pic>
        <p:nvPicPr>
          <p:cNvPr id="7" name="Content Placeholder 6">
            <a:extLst>
              <a:ext uri="{FF2B5EF4-FFF2-40B4-BE49-F238E27FC236}">
                <a16:creationId xmlns:a16="http://schemas.microsoft.com/office/drawing/2014/main" id="{1BFA2867-59F5-B7ED-CEAF-948AD4E58D10}"/>
              </a:ext>
            </a:extLst>
          </p:cNvPr>
          <p:cNvPicPr>
            <a:picLocks noGrp="1" noChangeAspect="1"/>
          </p:cNvPicPr>
          <p:nvPr>
            <p:ph idx="1"/>
          </p:nvPr>
        </p:nvPicPr>
        <p:blipFill>
          <a:blip r:embed="rId2"/>
          <a:stretch>
            <a:fillRect/>
          </a:stretch>
        </p:blipFill>
        <p:spPr>
          <a:xfrm>
            <a:off x="510349" y="1330889"/>
            <a:ext cx="4784796" cy="5161443"/>
          </a:xfrm>
          <a:prstGeom prst="rect">
            <a:avLst/>
          </a:prstGeom>
        </p:spPr>
      </p:pic>
      <p:pic>
        <p:nvPicPr>
          <p:cNvPr id="5" name="Picture 4">
            <a:extLst>
              <a:ext uri="{FF2B5EF4-FFF2-40B4-BE49-F238E27FC236}">
                <a16:creationId xmlns:a16="http://schemas.microsoft.com/office/drawing/2014/main" id="{96A0A2B5-B2D0-FD4E-FDB1-958248BB1ECB}"/>
              </a:ext>
            </a:extLst>
          </p:cNvPr>
          <p:cNvPicPr>
            <a:picLocks noChangeAspect="1"/>
          </p:cNvPicPr>
          <p:nvPr/>
        </p:nvPicPr>
        <p:blipFill>
          <a:blip r:embed="rId3"/>
          <a:stretch>
            <a:fillRect/>
          </a:stretch>
        </p:blipFill>
        <p:spPr>
          <a:xfrm>
            <a:off x="5805494" y="1380076"/>
            <a:ext cx="5876157" cy="5112256"/>
          </a:xfrm>
          <a:prstGeom prst="rect">
            <a:avLst/>
          </a:prstGeom>
        </p:spPr>
      </p:pic>
    </p:spTree>
    <p:extLst>
      <p:ext uri="{BB962C8B-B14F-4D97-AF65-F5344CB8AC3E}">
        <p14:creationId xmlns:p14="http://schemas.microsoft.com/office/powerpoint/2010/main" val="13466959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B77A1-4E29-C12B-FAF2-7C49B19CD909}"/>
              </a:ext>
            </a:extLst>
          </p:cNvPr>
          <p:cNvSpPr>
            <a:spLocks noGrp="1"/>
          </p:cNvSpPr>
          <p:nvPr>
            <p:ph type="title"/>
          </p:nvPr>
        </p:nvSpPr>
        <p:spPr/>
        <p:txBody>
          <a:bodyPr/>
          <a:lstStyle/>
          <a:p>
            <a:r>
              <a:rPr lang="en-US" dirty="0"/>
              <a:t>Where to find the DOI or URL?</a:t>
            </a:r>
            <a:endParaRPr lang="en-CA" dirty="0"/>
          </a:p>
        </p:txBody>
      </p:sp>
      <p:pic>
        <p:nvPicPr>
          <p:cNvPr id="7" name="Picture 6">
            <a:hlinkClick r:id="rId2"/>
            <a:extLst>
              <a:ext uri="{FF2B5EF4-FFF2-40B4-BE49-F238E27FC236}">
                <a16:creationId xmlns:a16="http://schemas.microsoft.com/office/drawing/2014/main" id="{F168AD2A-9445-67F5-ACFA-3DD8AF8F6ACC}"/>
              </a:ext>
            </a:extLst>
          </p:cNvPr>
          <p:cNvPicPr>
            <a:picLocks noChangeAspect="1"/>
          </p:cNvPicPr>
          <p:nvPr/>
        </p:nvPicPr>
        <p:blipFill>
          <a:blip r:embed="rId3"/>
          <a:stretch>
            <a:fillRect/>
          </a:stretch>
        </p:blipFill>
        <p:spPr>
          <a:xfrm>
            <a:off x="285135" y="1546205"/>
            <a:ext cx="11641394" cy="5060092"/>
          </a:xfrm>
          <a:prstGeom prst="rect">
            <a:avLst/>
          </a:prstGeom>
        </p:spPr>
      </p:pic>
    </p:spTree>
    <p:extLst>
      <p:ext uri="{BB962C8B-B14F-4D97-AF65-F5344CB8AC3E}">
        <p14:creationId xmlns:p14="http://schemas.microsoft.com/office/powerpoint/2010/main" val="3385692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044DE3-7631-44C3-30F8-CEC62A53E842}"/>
              </a:ext>
            </a:extLst>
          </p:cNvPr>
          <p:cNvPicPr>
            <a:picLocks noChangeAspect="1"/>
          </p:cNvPicPr>
          <p:nvPr/>
        </p:nvPicPr>
        <p:blipFill>
          <a:blip r:embed="rId2"/>
          <a:stretch>
            <a:fillRect/>
          </a:stretch>
        </p:blipFill>
        <p:spPr>
          <a:xfrm>
            <a:off x="367320" y="1506794"/>
            <a:ext cx="11457360" cy="3844412"/>
          </a:xfrm>
          <a:prstGeom prst="rect">
            <a:avLst/>
          </a:prstGeom>
        </p:spPr>
      </p:pic>
    </p:spTree>
    <p:extLst>
      <p:ext uri="{BB962C8B-B14F-4D97-AF65-F5344CB8AC3E}">
        <p14:creationId xmlns:p14="http://schemas.microsoft.com/office/powerpoint/2010/main" val="27663979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help, ask us!</a:t>
            </a:r>
            <a:endParaRPr lang="en-CA" dirty="0"/>
          </a:p>
        </p:txBody>
      </p:sp>
      <p:sp>
        <p:nvSpPr>
          <p:cNvPr id="4" name="AutoShape 2" descr="data:image/jpeg;base64,/9j/4AAQSkZJRgABAQEAYABgAAD/2wBDAAgGBgcGBQgHBwcJCQgKDBQNDAsLDBkSEw8UHRofHh0aHBwgJC4nICIsIxwcKDcpLDAxNDQ0Hyc5PTgyPC4zNDL/2wBDAQkJCQwLDBgNDRgyIRwhMjIyMjIyMjIyMjIyMjIyMjIyMjIyMjIyMjIyMjIyMjIyMjIyMjIyMjIyMjIyMjIyMjL/wAARCAFXAx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vCPiJ8afEXhLxzqGiWNnpsltbeXsaaNy53RqxzhwOpPagD3e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0f8ADRvi7/oH6P8A9+ZP/i6APp+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0f8ADRvi7/oH6P8A9+ZP/i6APp+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0f8ADRvi7/oH6P8A9+ZP/i6APp+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10/w8+NXiLxb4507RL6z02O2ufM3tDG4cbY2YYy5HUDtQB7xXyB8bP8Akretf9sf/RKV9f18gfGz/kretf8AbH/0SlAHn9FFFABRRRQAUV718HfhVofiHwrJrHiKwa5NxKRbKZXTai8E/KRnJz+Vch8ZvAtn4M8R2zaVbmHTLuHMaF2ba68MMnJ9D1oA80ooqxY2c2oX9vZW67priRYkHqScCgCvRX1Zo3wx8D+AvDovvEUVpcyog+0XV8AyBj2VTx16cZqzYaJ8K/iBYzQaVY6VLtHzfZYfs8ye+AA39KAPkqiur+Ifg5vBHiqbS1uBcW7KJIJMjJQ9m9xWBpMEdzrNjbzLuiluI0dc4yCwBoAp0V9E/FT4ZeEPDfw/u9T0nSfs95G8YWT7RI2AWAPDMRXlfw18A3PjrxEkBV49NgIe7nA6D+6Pc0AcVRXvnxU8NfDjwNonkWuiiTWrpcW6G6lPljvIw3fkO5rwOgAooooAKK7T4bfD+58fa6bbzGgsLcB7mcDkDso9zX0DeeH/AIWfD7Too9VstLjDD5TeRefLJ74IJ/IYoA+SqK+srz4d/Dz4gaEbnRYbKHIxHd6cAmxvRlHH4EZr5m8U+G77wn4hutHv1/ewt8rgcSKejD2IoAxqKu6RBHda3YW8y7opbmNHXOMqWAIr3/4pfDDwf4d+H99qelaT5F5EUCSfaJGxlgDwzEUAfOdFFfS3gv4V+DNW+HGm6te6P5t7NZmWST7RKMtzzgNigD5poqSdQlxIqjAViB+desfA/wAF6B4vn1ZdcsftQt1Qx/vXTbknP3SKAPI6K+qb/wCHfwf0q6NrqKadaXAAJin1R0YA9DgyZqr/AMIb8Ef+fnR//Bw3/wAcoA+YKK0deis4PEGoRaeUNmlw6wlH3DZnjB78V1/wo+Hq+PNelW8kePTbRQ85Q4Zyeig9s0Aef0V9aalbfCXwXJBpep2OjQTMBtSa2858erHBI+prL8bfCXwp4k8Nyav4bS1s7kRGWGW1YCCYAdCBwM+ooA+X6KVlKOysMFTg17R8LfD3w21PwmZ/Fc2npqPnsoFxqBhbZxj5d4oA8Wor6y034V/CzWIWm0yxtb2NDtZ7fUJJAD6Eh6p3fgL4NWF1Ja3jaXb3EZw8UuqurKfQgyZFAHyzRXU/EOy0PT/Gl7beHGhbS1C+UYZvNX7ozhsnPPvXVfBDwhofi/W9Ut9csvtUUFurxr5rptJbGflIoA8sor0L4x+GtJ8K+NF0/RrX7Nam2R9nmM/zHOTliTXnvU4FABRX0V8M/gnpq6TBrfiqEzzzKJY7N2xHEvUF/U+3SuoivPg9dasdGjt/DrXROwAWiBSfQPtwT9DQB8m0V7z8V/gxZaXpc2v+GYnjih+a5s8lgF/vJnnjuK8GoAKK9Y+CHg7QfF+oarFrlj9qSCJGjHmum0k8/dIrT+MfwmsvDdhDrnhy1aKxT5LqHez7D2fLEnHY0AeKUV1/wx0TT/EPj7T9M1SDz7Sbdvj3lc4BPUEGu7+OHgPw34Q0rSZtD077LJcTukh8533AKCPvE0AeK0UoBZgoGSTgCvpvwJ8IfDXh/wANxa14ohgurtoRNKbo/uYFIzjB4PHc0AfMdFfWmlxfCTxlJNpum2WiTzYIMcVqIZCO5U4BP1FeH/Fr4eQeBdbhOnzGTTrsFoldsvER1U+o9DQB53RRRQAUUUUAFFFFABRRUkEEtzcRwQRtJLIwVEUZLE9BQBHRX074M+DXhzwzoi6r4sSC5vAnmTfaW/cQD0x0P1NbOmQ/CXxfNPpem2WhzzAEMkVsInI7lTgE/UGgD5Jor1D4ufC+LwPcw3+mTF9LuWKrHI2Xib09x715fQAUV9UaF8Jfh/N4R07U9Q0lFZ7KOaeZ7uVVyUBJPzgCq3/CG/BH/n50f/wcN/8AHKAPmCiva/ij4e+GumeETceFZtPfUvPRcW+oGZtvf5d5/lXkmhxWk+vWEV+VFo86LMXbaNmecntxQBn0V9QDwZ8EmYKtxo5JOABrDc/+RK17z4RfDPTrRru90uG2tk+9LNfSog+pL4oA+SKK+gvGfhb4S2fg7VbjRbjS21OOAtbiLVDIxfthd5z+VfPtABRRT4gGmRT0LAGgBlFfSfjT4WeDdJ+Gt/q1lpHlX0VoJEl+0SnDcc4LY/SvmygAor6N+F/ww8H+Ivh7Yapqmk+feS+Zvk+0SLnDEDgMB0FfP2rQx22s30EK7YoriREXOcAMQKAKdFekfBbwto3izxbdWOt2n2q3SzaVU8xkwwZRnKkHoTXsmpfDb4R6PMsOpw2FlKy7lS41N4yR6gGSgD5Tor6f/wCEN+CP/Pzo/wD4OG/+OV8/eNLbSrPxlqlvojRtpkc2LcxS+YpXA6Nk5/OgDBor0L4OeGtJ8VeNW0/WbX7Tai1eQJ5jJ8wxg5Ug1pfG/wAIaF4Q1jSoNDsvssc8DvIPNd9xDAD7xNAHldFFFABRXu3wV+Hvhfxb4TvL3W9N+1XEd40Sv58iYXapxhWA6k111z4E+DFncyW9y+lQzxtteOTVmVlPoQZOKAPluivqHVfgd4J1/R/P8Ny/ZJGUmG4guDNE598k5H0Ir5s1jSrrQ9YutLvU2XNrIY5B2yO49qAKNFFFABXoHwT/AOStaL/22/8ARL15/XoHwT/5K1ov/bb/ANEvQB9f18gfGz/kretf9sf/AESlfX9fIHxs/wCSt61/2x/9EpQB5/RRRQAVb0vTp9X1W0062UtNcyrEgA7k4qpXsH7Pvhn+0/F02tTIDb6anyZHWVuB+Qz+dAHtWvavZfC74eWzJHujtFit4oweWOQD+mTWV8XNDi8X/DKS+tAJJbZBewMvOVx8wH1U/pV34lfDq4+IUNjbjWvsFvbMzmP7P5m9jwDncMYGfzre8J+HJfDvhK10K7vhqCwIYhKYtmU7DGT0HHWgD4frS8P6kNG8RadqTLuW2uElZfUA8/pWj478Ot4W8Z6lpRUiKOUtCSOsbcr+h/SsK2tbi9uEt7WCSeZzhY41LM30AoA+x/Eei6R8VPA6w22oYt59s0NxDhtjD1H8xXgmsfCLx34MllvdJeS5iClTPpsrLJs7grw34DNYCx+PPhotrfD7dpCXeTGCw2uR/eTkZ9mGa9e+F/xrvfEmuW+ga9bRfabgEQXMC7dzAZwy/QHkUAfOMxlMz+eXMuTu35znvnNXdB/5GHTP+vuL/wBDFew/tEeF7HT77T9dtIkhlvC0dwqjAdhghvrivHtB/wCRh0z/AK+4v/QxQB9d/E7Qb3xP4IfR7BQbi5niUE9FG7JJ9gK0fDnhi38F+EhpmjQJJNFEWy5x58uOrH3Naer6xY6Bo0+p6jMIbW3Tc7H+Q9Sa8s+G3xffxb401LTL8LBDcHfpyf3Qo5U+pI5/OgD578U6rqus+JL671pmN+ZSsin+Ag42gdgKx69r/aA8Ff2drEXiazixbXp2XIUcLKOh/EfqK8UoAKKKKAPqz4BaZHZfDlLsIBLeXDu7eoB2j9BXz78RtduPEPjvVbydyyrO0USk8KinAA/Kvoj4D3yXfwytoQV8y2mkjcDtzkfoa+dvFPhzUo/iJqeiwWks1412/lRRrlnDHII9sHNAHX/ADXLiw8dnTBI32W+hYMmeN68g/wA66X9pPSkWTRdWRAHcPA7Y5IGCP5moPhl8MPEfhb4j6ZdatbokJtZJi8b7ghxjYx/vc9qu/tKainkaHpoYGQtJMwz0HAH9aAPDdA/5GPS/+vuL/wBDFfVXxt/5JVqX+9H/AOhCvlPQ2CeINNdui3URP/fYr6t+NQMnwo1IqCQDExx6bhQB8h19j/Dn/kkGkf8AXgf5Gvjivsf4f5t/g7pZkUrt04sQ3HGCaAPj25/4+pv99v517t+zV/x9a9/uR/zNeETnNzKR3cn9a93/AGav+PrXv9yP+ZoAT4ufDTxb4n8dzalpGlfaLRoY0Ennxrkgc8MwNeO+IvC+seFL9LHWrT7LcOgkVPMV8r65UkV7z8TfjD4g8GeMZdI0+006W3SJHDTxuWyRz0YCvEvGfjTUfHOrx6lqUNtFNHEIgturBcAk9yeeaAObr2f9nzxTYaRrV9pF9KkBvwpgkc4Bcfw/j2rxitnQfCuveJZxHo2l3N2QcF0XCKfdjwPxNAH0N8TfgvJ4w1eTXNJ1BIb6RFWSG4B2PgYBDDlePY14d4o8N+M/CdnHp2tR30WnKx8oCUvb59sHaCfwNamk/E/xz4HvX02a8eYWrmOS0vh5gUjjGeo/A4r6H8HeJdO+KPgqWW809VRyYLq2f5lzjsfT09KAPjaitfxTpUeheKtU0qJi0dpcvEpPUgHisigD6Y/Zw/5FHVP+vwf+givGfit/yU/Xv+vk/wAhXs37OH/Ioap/1+D/ANBFeM/Fb/kp+vf9fJ/kKAONr279mv8A5GTW/wDr0T/0OvEa9u/Zr/5GTW/+vRP/AEOgDJ/aE/5KKv8A16R/1rh/A2nR6t450WwmGY5rtAw9RnP9K7j9oT/koq/9ekf9a4z4fXsWn/EHQrqZgscd4m4ntk4/rQB9IfG/XJ9D+HM0VoxjkvJFttynG1D1x+AxXyUCQQQcEdCK+rfj5pc+ofDpriBS32O4WVwP7nIJ/UV8pUAfY3wx1N/FPwwsHvz5rtE1tMW/jA+Xn8K+SNcsv7N16/su0Fw8Y47AmvrP4RadJonwu00XYMbOjXDBuNqsc/yr5Q8R3o1HxLqd4v3ZrmRx9CxoA9i/Zr/5C2uf9cI//Qq94ml07WG1DRZwkpWMLcQt3Rxwa8H/AGa/+Qtrn/XCP/0KrHxD8Y3Pgn45QanCS0DWkUdzF/fjPX8R1FAGd4c8F3Hgf496fYMGazlMklpKf40wePqOhrof2lf+QHoP/XzJ/wCgivV0g0vxPFpGuWxSURET2s4HIDDBH4jr9K8o/aV/5Aeg/wDXzJ/6CKAPnWKQxTJIBkowbH0r7H0y60b4nfDj7NHc/ubq2EM6xt88LgDII9iPxr43RHlkWONWd2OFVRkk11sGjeOPBVhH4jit9Q0m3Zwgm3eWSewZeuD7jFAHXa18DvGXhm6+3+H7n7csR3RyWshinX3xnr9Ca8s1E3/2+Yambj7YGxKLjO8H3zzmvbfh/wDHfV59Ys9J8RwxXUVw4iW6iXZIrE4BYDgj6AVuftDeGLCXw5B4iSJY76CZYXdRgyI3QH1xQB82UUUUAFO8t/7jflVnSrqOy1ezu5QzRwzJIwUckAgnFfSX/DRHg7/oGat/34i/+LoA+YyCvUEfWkrvviv410zxx4gtb/S7e5hhig8thcIqknOf4Sa4GgAr0f4H6RFqvxKs3mUNHaI1xgj+ID5f1NecV6h8BL+Oz+JUMUhx9pgkiU++Mj+VAHdftH67Nb6fpWiRSMkdyzTzKP4wvAB/E14Bp17e6XfwX9hLJDcwOHjlTqpFe7ftJ6VKy6LqyqxiQPbuQOFJ5Gaj+FHxU0LR/D+l+GJ7C/lv3nMYaKJChLtxyWB7+lAHiut63q/iC+a+1i8nup2/jlPA9gOgHsKzK+rvj55afDCcYUM11CBx15r5RoA+zYrK41L4PwWVpH5lxPo6RxpkDcxjGBk8V83T/Brx7bW8k8uh7Y4kLuftUJwAMn+KvpWz1GbSPhPaajbqjTW2kxyorglSRGDzivCLv9oTxXeWc9rJYaQEmjaNisUmQCMcfPQB5LRRRQBNZ/8AH9b/APXRf519cfGL/kk+qf7kf/oQr5Is/wDj+t/+ui/zr64+MX/JJ9U/3I//AEIUAfIFFFFABUkP+vj/AN4fzqOpIf8AXx/7w/nQB9peJdDufEnw6uNHs3iS4urNURpSQoOB1wCf0rwn/hnLxd/0ENH/AO/0n/xFe4eMNVvdE+GF5qWnTeTd29krxSbQ204HY5FfN/8Awuz4g/8AQe/8lYf/AIigD6U+Hvhu88JeB7PRr+SGS4g3lmgJKnLEjGQD39K+O9d/5GHUv+vqX/0M19efDDXNR8R/Dyx1PVbj7ReS+Zvk2KucMQOFAHSvkPXf+Rh1L/r6l/8AQzQB6h+zn/yPt9/2D2/9DSur+NXw+8T+LfE1leaJpv2qCO28t386NMNuJxhmFcp+zn/yPt9/2D2/9DSu/wDix8Vdc8C+ILSw0y1sJYprfzWNwjsc5I7MKAPn3xL4O13whNbw65Y/ZZLhS0Q81H3AcH7pPrWFXV+OPiBqvj66s7jVILSFrVGRBbIyggkE5yx9K5SgD1f9nv8A5KO//XlJ/MVs/tJ/8jBon/XtJ/6EKxv2e/8Ako7/APXlJ/MVs/tJ/wDIwaJ/17Sf+hCgDw+iiigD6d/Zy/5EXUP+wg3/AKAleSePfB3ia88ea3cW3h7VZoJLp2SSOzkZWHqCBzXrf7OX/Ii6h/2EG/8AQEqr4j/aB/sDxHf6T/wjfn/ZJjF5v2zbux3xsOPzoA1fgR4b1zw94YvRrNvLarcTh4LeXhlGMEkds+ntXiPxiu7W8+KGrvabSqMsbsvRnCgE/wBPwrrPEf7Q+s6pp72uk6ZFpjSAq05lMrgH+7wAD74NeNu7ySNJIxZ2OWZjkk+tADaKKKACvQPgn/yVrRf+23/ol68/r0D4J/8AJWtF/wC23/ol6APr+vkD42f8lb1r/tj/AOiUr6/r5A+Nn/JW9a/7Y/8AolKAPP6KKKACvqP4War4U8HfDu3S41/SlvZlN1cx/a49+4jhcZzkDAr5cooA67WPiP4p1HWby8h8QapbwzTM8cMV26qik8AAHAwK6z4TfEzUrLxpFD4h126m066Qxs97csyRN1DZY4HTH415LRQB7f8AH1vD+sHTtb0jWNNu7lM288dvco7leqnAPQcj8a8k8Oa9deGfEFnrFkR51tIGCnow7g/UVl0UAfYFjr/gv4teGxZ3LwSlwGks5X2TQv6jvx6iofD/AMOPBPw8u5NaW5KyoDtuL64XEQPXHQfj1r5GBIOQSPpSl2IwWJ+poA9O+NHxBtPGetW1ppTM+nWAYLKRgSuepA9OOK890WRItd0+SR1REuY2ZmOAAGGSao0UAfUHxj8U+HtT+Gl7aWGuabdXDSRFYoLpHY4YZ4BzXzTpmo3Ok6nbahZyGO4t5BJGw7EVVooA+t5vFvg3x98P/s2p63pto99b/vIZ7lEeGT1wT2PNfKF/a/Yb+4tfOim8mQp5kThkfB6gjqKr0UAFFFFAHo3wk+Iy+Btalhv97aTeYE20ZMbDo4Hf3r6EudC8J+OL2w8R2N8v261YNDfWMwDgD+FuufTBGea+NaUMy9GI+hoA++0kjclUkV2XqARkfWvjj4rarquqfELUjq0axS27+THErbgkY6YPfPX8awtF8U654eW6Gk6lPaC6j8ubyz94f0PuOayZJHlkaSR2d2OWZjkk0AICVYMpIIOQR2r6l+H/AMSfD/jbwumha/NbxX5hFvNBcNtW4GMZUnqT6da+WaKAPqqP4EeBIdQ+2s128AO77O9yPK/PG7H41m/FX4oaNo3hubw54fuIZ7yaPyG+zsClvH0IyOM44xXzT5j/AN9vzptABXtn7PuuaTo1xrR1TU7OyEiRhPtM6x7sE9MnmvE6KAPrPX9O+EvifVG1LV9S0e4u2UIZP7V2cDpwrgVl/wDCG/BH/n50f/wcN/8AHK+YKKAOl8fWmjWPjPULbw+0LaWjDyTDN5q4wM4bJzz712Xwa+JsHg67m0rV3ZdKum3CUDPkv0yR/dPevKKKAPrzxD8PPBHxFdNX85TK4GbuwnUeYP8Aa6g/lmn3Wt+DPhH4XNlbzRJsBaO1STfNM57nv+J4r5CDsBgMR9DSEknJJP1oAuavqU2s6xealcY826maVgOxJzVKiigD6F+AXiLRNH8LajDqer2FlK90GVLi4WMkbeoBNeTfEy7tr/4i61dWdxFcW8lwSksThlYYHII4NcnRQAV7D+z9rOl6Nr+sSapqNpZJJaqqNczLGGO7oMnmvHqKAPTfjnqmn6t48W502+t7yD7Ki+Zbyh1zzxkV5mrMjq6khlOQR2NJRQB9S/Dj4qaJ4r0CLRfEE8EGpCPyZEuCAlyuMZBPGSOoq5B8EvAlprH9q+XK0SnettJcAwqeufXHsTivk6neY/8Afb86APpP4tfFnS7DQ5/D/h66juL2dDFLLAQUgToQCOCcccdK+aqKKAPZv2fdb0rRtT1l9U1K0slkhQIbmZYwxz2yeaxPjjqdhq3xA+06de295B9ljXzLeUOuRnjIrzSigD2r4H/EmHRJn8O63dpDp8pL288zhVhbupJ6A/zrR/aC8QaNrOjaKml6tY3rx3Ehdba4WQqCo5ODxXglFAE1ndzWF7Dd27lJoXEiMOxByK+sPCfxB8L/ABI8O/2XqzWyXssfl3NjcELvPqmeo78civkmgEg5FAH1rpPwg8D+GNYGthpD5LeZGt1cAxQkdx0z+JNecfHH4k6br9vD4d0WdbmCKXzLm4TlGYdFU98eteJl3IwWY/jTaACiiigAooooAKKKKACremajc6RqlrqNo5S4tpBJG3uDVSigD668PeNvCXxQ8N/2bqLW63EyBbiwncK271T1HcEcijQfhf4J8D3764sh8yIlo5b24UrB9Og/E5NfIoJByDinF3IwWYj60Aet/Gv4kWfiu6t9H0aUy6daOXkmHAlk6ceoFeRUUUAfYGieJ/B114D07S9R8QaTsfT4oZ4XvUU/cAKn5gQa57/hDfgj/wA/Oj/+Dhv/AI5XzBRQB7/448L/AAnsvBmpXOhT6Y2pxxZtxFqZkYtkdF3nP5V4BRRQBNaELeQMxAAkUkntzX1D8VvFfh3UfhlqVpZa9ptzcOibYobpHZuR0AOa+WKKACiiigAp8JAmjJOAGFMooA+rPHvizw5efCnUrO217TJrp7JVWGO6RnY4HAAOc18p0UUAfUvwi8V+HdN+GWnWl9rum2tynmboprpEZcucZBOa+aNZdJdd1CSNldHuZGVlOQQWOCKo0UAeqfAXVtO0fxreXGp39tZQtYsokuJVjUnevGSeteyeI4PhV4tvY7zW9V0e6njTy1b+1AmF64wrivkeigD6f/4Q34I/8/Oj/wDg4b/45XiXxOsPDum+MpLfws9u+mCBCDBcGZdxzn5iT/OuNooA9N+BeqafpPj5rnUr63s4Pski+ZcShFySOMnvXt3iVPhb4vuIJ9c1bR7qSBSkbf2mEwCcn7rivkSigD6f/wCEN+CP/Pzo/wD4OG/+OV4D45tdIsvGup22gtE2lxyAW5il8xSu0dGyc8571z1FAH0V8BPEmh6P4MvoNT1iwspmvmZY7i4SNiNi84J6V4x49uYLzx7rdxbTRzQSXTskkbBlYeoI61zlFABRRRQAUUUUAFegfBP/AJK1ov8A22/9EvXn9egfBP8A5K1ov/bb/wBEvQB9f18gfGz/AJK3rX/bH/0SlfX9fOHxR+F/jDxF8RNU1TS9I8+yn8ry5PtEa5xGqnhmB6g0AeH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0V6B/wAKT+IP/QB/8mof/i6P+FJ/EH/oA/8Ak1D/APF0Aef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0V6B/wAKT+IP/QB/8mof/i6P+FJ/EH/oA/8Ak1D/APF0Aef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0V6B/wAKT+IP/QB/8mof/i6P+FJ/EH/oA/8Ak1D/APF0Aef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16B8E/8AkrWi/wDbb/0S9H/Ck/iD/wBAH/yah/8Ai66/4XfC7xj4d+Iml6pqmkeRZQeb5kn2iNtuY2UcKxPUigD6QooooAKKKKACiiigAooooAKKKKACiiigAooooAKKKKACiiigAooooAKKKKACiiigAooooAKKKKACiiigAooooAKKKKACiiigAooooAKKKKACiiigAooooAKKKKACiiigAooooAKKKKACiiigAooooAKKKKACiiigAooooAKKKKACiiigAooooAKKKKACiiigAooooAKKKKACiiigAooooAKKKKACiikLKv3iB9TQAtFRfaIB1mj/AO+hR9og/wCe0f8A30KAJaKQMrfdYH6GloAKKKKACiiigAooooAKKKKACiiigAooooAKKKKACiiigAooooAKKKKACiiigAooooAKKKKACiiigAooooAKKKKACiiigAooooAKKKKACiiigAooooAKKKKACiiigAooooAKKKKACiiigAooooAKKKKACiiigAooooAKKKKACiiigAooooAKKKKACiiigAooooAKKKKACiiigAooooAKKKKACiiigAooooAKKKKACiiigAooooAK5Hxh8R/D3gyFhf3QkusfLaw/M5+vp+NcZ8T/AIsyaVdHw34YH2jV5DsklQbvKJ7D1b+VZ/gb4I+e66341ke7vJT5n2VnyB/vnufagDKn+KnxB8Z3DQeEtGa2gY4Egj3H/vo8Clj+FvxP14+drHiVrct1R7lmI/BeK9+tbO2sbdbe0gjghQYVI1CgfgKnoA+fv+FAeIjy3i4Z/wBx/wDGj/hQHiEcr4uGf9x/8a+gaKAPnqT4V/E3Qv32j+JmuCvRFuWQn8G4psPxR+IfgudYfFejtc26nBkMe0/99Divoeobq0t72BoLqCOaFxhkkUMD+BoA5Xwf8SvD3jOJRY3Iiu8fNazHa4+nr+FdhXiPjn4IqjtrXgyR7O+iPmfZkbAJ/wBg9j7Vb+GPxZm1C7HhrxUDb6tGdkc0g2+YR/C3o386APY6KKKACiiigAooooAKKKKACiiigAooooAKKKKACiiigAooooAKKKKACiiigAooooAKKKKACiiigAooooAKKKKACiiigAooooAKKKKACiiigAooooAKKyPEHibSfDFg15ql2kKAcKT8zfQV4leftA6g2uC5stLLaJG218qct757UAfQlFc54U8b6L4wsVn025UyY+eFjh1P0ro6ACiiigAooooAKKKKACiiigAooooAKKKKACiiigAoorxr4mfF6XS73+wPC4FxqTHY8qjcEJ7D1NAHshdQcFgCexNLXzdF8NPifq8ceqXOsSRXJG9Ee4IZc/yrS8H/ABL17wj4h/4Rvxzv8snalxJyV9DnuKAPf6KZDNHcQpNC6vG4yrKcgin0AFFFFABRRRQAUUUUAFFFFABRRRQAUUUUAFFFFABRRRQAUUUUAFFFFABXnXxd8ff8Id4d+z2bZ1S+BjgA/gHdv8K9EZgilmOFAyT6V84adE/xV+N89zOC2laaxIU8jahwo/4EaAOv+Dnw2GlWi+Jtbi8zVrsb4hLyYlPf/eNew0igKoVQAAMADtS0AFFFFABRUF5e22n2kl1eTpBBGMvJI2ABSWN/a6lZx3dlcRz28gyskbZBoAsUUUUAFeQ/GP4brrFk/iTRozHq9oN8gj4Mqjv/ALwr16kIBBBGQeCDQB5z8IPHx8YeHfs17IDqtkAk2esi9m/xr0evm/VoT8Lfjhb3lsPK0zUWyR/Dtc4Yfgea+j1YMoZTkEZBoAWiiigAooooAKKKKACiiigAooooAKKKKACiiigAoorkPFXxJ8O+Eo2F5eLJcAcQRHcxP9KAOvqhqOtaZpMRlv76C3UD/lpIBXzb4j+OniTXZmtdEh+xxMcL5Y3SH8ayNP8Ahx488ZzC4u0uNrnJlu3I/Q0Ae3av8cvB+mbliuZbuQdoU4P41xmoftIoCRp+ikjPBlk7VJo/7ONuoVtX1VnPdIVwPzrtNP8Agl4LsQN1i9wwGCZXJzQB5TcftE+InmJgsbSNOykE03/hoLxWRkWVrj18s17vD8PPCUEaoug2RC9C0QJrQTwvoSReUukWYTGMeSKAPnqD9onxGkwM9jaOg6qAQa3tO/aQjLAahorKM8mKTPFetSeAfCku7foNj83U+SK5/UPgr4LvkIGntA2OsT4oATRfjV4P1gqjXjWkrfwzrgD8a720vbW+hEtpcRTxno0bhh+leE67+zmm1pNE1MhuojnH9a8+m03x98M7vzUN1BEpzujJaJvr2oA+vqK8T8CfHi01J47DxIi21wTtW4X7jfX0r2mGaO4hWWF1eNxlWU5BFAD6KKKACiiigAooooAr3l9a6fbme8uI4IgcF5GwKzf+Ev8ADv8A0GbL/v8ALXG/Hb/km1z/ANdU/nXn/hH4GWPiTwvY6tJq9xE9wm4oqAgUAe5f8Jf4d/6DNl/3+Wj/AIS/w7/0GbL/AL/LXlH/AAzhp3/Qcuf++BR/wzhp3/Qcuf8AvgUAer/8Jf4d/wCgzZf9/lrgPHnxt0vw/G9porJfX5H3lOUT8e9Y/wDwzhp3/Qcuf++BR/wzdpn/AEG7j/v2KAOO0LQZfiFqQ1rxn4jghticrC04DEegGeBXtVonw+stCOjRTaV9iZcMhdTu9yfWuG/4Zw07/oOXP/fAo/4Zw07/AKDlz/3wKAOY8VeDrPwxfnXvA/iK3UxnebcXA3D6c8j2rrvAHx0tdT8vTvEm22u/urcD7j/X0qD/AIZw07/oOXP/AHwKP+GbtM/6Ddx/37FAHq//AAl/h3/oM2X/AH+Wj/hL/Dv/AEGbL/v8teUf8M4ad/0HLn/vgUf8M4ad/wBBy5/74FAHq/8Awl/h3/oM2X/f5aP+Ev8ADv8A0GbL/v8ALXlH/DOGnf8AQcuf++BWP4q+BNj4e8M32qx6xcSvbR7whQAGgD6Asr+01GDz7O4jnizjfG2RVmvLvgH/AMk5T/ru9eo0AFFFFABRRRQAUUUUAFFFFAHm3xi8cnwp4c+x2b/8TK+BSIDqq9zWJ8IPhjHpttF4l1pDLqVwPMiWTnywe5965R0PxF+PjRTZex09yMdtqf4mvo5VCKFUAKBgAdqAFrjfiD8P9P8AHGkNFKqx30YJgnA5B9D7V2VFAHz14C8d6n8P9cPhHxbvW1VtkMz/AMHpz/dr6CiljniWWJ1eNxlWU5BFcd8Qvh7YeOdJaN1WLUI1JguAOQfQ+1eX+APH2p+A9bPg/wAYBkt0bZDO/wDyz9Oe6mgD6EopsciTRrJG6ujDKspyCKdQAV4Z4t8Y/E7S/E10ljpZawSTEWyHeGX617nRQB89Q/HDxbpU23WvDrFARnEbIQPyruvDfxu8L666QXEj2Fw3G2b7ufrXodxY2l4hS5topVPUOgNcB4m+C3hfX43e3t/7PujyJIOBn6UAehwzxXMSywSJJGwyGQ5BqSvmlz47+DN+Czvf6KWxnJZCP/ZTXt/gzxzpHjXTRc6fKBMoHnQMfmQ/4UAdPRRRQAUUUUAFFFFABRRRQAUUUUAFFFFAHPeOtS/snwPrF4G2slq+0+5GBXnP7O2leT4Xv9WcZku7jZuPcL/+uun+NLsnwt1QqcZMYP03CoPgaoX4W2GB96WQn/vqgD0eiio5Z4YELzSpGg5LOwAFAElRXFzDaW8lxcSpFDGpZ3c4AFcL4n+MHhPw3G6/bRfXI+7Dandk+7dBXlNxqHjv403gtrWBtP0Pd83UR49z/GfagCbx14v1H4q+JIvCXhcO2mq/7yXBAkI/ib/ZFN8E+KtT+EnieXwr4mVhpkj5SUZIQno6/wCye9ez+CPAWk+BtM+zWKb7hwPOuXHzSH+g9qf418C6T440v7LqEe2ZATDcKPnjP9R7UAdDa3UF7bR3NtKk0MihkdDkEVNXzVBd+O/greGCaFtQ0IvkdWjx7H+A16r4Y+MXhTxJGiNeCwuiPmhujtwfZuhoA9AoqOGeG4QPDKkiHkMjAg/lUlAHjX7ROkJceE7LVlX99Z3ATd/sv/8AXAr0HwBqh1nwJo96x3O1squfUqMH+VYPxriEvwv1IH+FkYfg1J8EpDJ8LtOz/C8i/wDj1AHodFFFABRRRQAUUUUAFFFFABRRRQAUUUUAFRXFxDaW7z3EixxINzOxwAKkd1jRnchVUZJPYV8x/Fv4mXPibVW8P6JI/wBhjfy2MfWZ84/KgDU+I3xwuLuWTSfC7GOLJR7oD5n/AN2ue8HfB3X/ABhKuo6vLJaWkh3NJLkyP9Aa7/4W/BuDS4otZ8QxLLeMA0VuwyI/c+9e1KoVQqgADoBQByfhj4ceG/CsSiysEecDmaYbmP8AhXWgADAGKKKACiiigAooooAKKKKACori2gu4GhuIkljYYZXXINS0UAeIfEP4F2t7FJqXhhRBdD5mtc/K/wBPQ1x3w2+Juo+CdWOg+IfNNjv2ESZ3QH/CvqCvIfjL8NYte0uTXNMgVdRt13SBR/rVH9aAPWba5hvLaO5t5FkhkUMjqcgg1LXgPwH8eyGRvCupSk4ybVnPI9Vr36gAooooAKKKKAPM/jt/yTW5/wCuqfzra+Ff/JN9H/641zvx6vbWPwBLavPGtxJKpSMt8x59K6L4V/8AJN9H/wCuNAHZUUUUAFFFHQZNABRXnniv4taToN22m6dDJqmqZ2iC3GQD7kVzv9ufF3Wl82y0m1sIjyqy/ex+NAHstFeKyeKvit4bHnarosF/bLy5gHIH4V23gr4laN4zUwwlra/QfvLWbhgfb1oA7SiiigArkviZ/wAk71n/AK4GutrkviZ/yTvWf+uBoA5v4B/8k5j/AOu716jXkvwAv7STwL9jW4jNzHMxaLd8wB9q9aoAKKKKACiiigAooooAKqarciz0i8uTnEUDvx14BNW6y/EnPhfVQP8An0l/9BNAHif7PiC91/xDqrISznhz/tEmvoCvB/2bZk+w61B/y0EiMR7Yr3igAooooAK4X4m+AbHxloEzmMJqNuhaCYDnj+E+oruq5bx74wsfB/hy4u7qUCd0KwR5+Z2xQBwfwE8T3l9pt94fv3Z5dPb92WOSF6Y/CvZa8Q/Z+0W88vVfEd2rIt6+I8j73OSa9voAztZ13TfD9l9s1S6S2gzt3OeprNsPHnhfUtv2bWbVi3ADSAH9ak8W+ENM8Z6WthqauY1fepQ4INeaX/7O2kNETp+p3MEo5BbkUAezxyxyoHjdXU9CpyKfXzVcaV8SPhXL9qtriS/01D82CXXHuO1er/D/AOKWleNoBAxFrqaj57dz973X1oA7a9srbUbOS0u4UmgkXa6OMgivnbxp4S1P4TeIofE3hmST+znf95H1Ceqt7GvpGqmp6ba6vps9heRLJBOhR1I9aAMrwd4rsvGHh6DU7NxlhiWPuj9xXQV83eErq5+FXxXn8P3bsNMvHCoT0IP3T/SvpAEEAg5B6UALRRRQAUUUUAFFFFABRRRQAUUUUAeffGz/AJJZqn+9H/6GKj+B/wDyS3T/APrpJ/6FUnxs/wCSWap/vR/+hivHvB/xd1Hw/wCELTw/ouiNeXURdnkOW6nPCigC7f8AiDx345+Iur6V4a1SWCK2dwqLJ5aqiHbnPua0Y/gn421tx/wkPigiPPIMrzH8sgUz9ntmu/FviG+mXbO6ZYY6FnyR+dfQ9AHmHh34FeFNFdJrtJNSnXnM5+T/AL5r0q3t4LSBILeFIokGFRFAAHsBXI+LPih4a8HXyWOpXMjXTAMY4U3FQe59K6LRNc0/xFpUWpaZcLPay/dYdj6EdjQBo0UUUARz28N1C0NxEksTjDI6ggj6V5r4i+BnhTWnea1jk02ducwH5M/7td/rOs2GgaXNqWpTrBawjLOf5D3rmfCvxT8MeL9Qaw065kW6AJWOZNpcD09aAPMZfgl410RyfD3igmPPAErwn8gSKzLTXPHvgf4gaPpniLVZZYrmRAyNL5isjHHWvpavnn9oZ2tPE/h28hXMyozKPUqwIoA9I+M3/JL9U/4B/Oq/wO/5JbYf9dJP/Qq8m8VfGDUtb8J3nh/W9Da0uJlUxyDK9D3Vq9Z+B3/JLbD/AK6Sf+hUAejUUUUAFFFFABRRRQAUUUUAFFFFABRRRQB5V8cPGbeHvDQ020l23l9lcjqqd6434EfD+O8Y+KNSiDojbbZGHBPdq5T4q38vij4qvYRsWSOVbZB6c4NfUHh/SYND0Gy023QLHBEqcdzjk0AaVFFFABRRRQAUUUUAFFFFABRRRQAUUUUAFIyhlKsMqRgg0tFAHyZ8RtHl8AfFBb2xzHDJILmErxjJ5FfUWg6nHrOhWWoxkFZ4lf8AHHNeSftF6UJ/D+n6kq/PBKUJA7Gt74Eao2ofDyOJyS1rM0fPp1FAHp1FFFADXdI0Z3YKqjJJOAK8h8dfGy00x30vw0n2/UWOzzFGUQ+3qa7r4hMyeA9YZWKn7O3INfLHgjVb3whf2/iWXShd6cZDGzumQD3wexoA2PFPg7xXceGrjxd4nuXWRmURwOctg+3YV9B/Cv8A5Jvo/wD1xrifid4q0vxb8H5b/TJ1dTIm+PPzIc9CK7b4V/8AJN9H/wCuNAHZUUUUAFeVfFjxpe2s1r4T0Ak6tqJCsy9Y1NepSyCKF5G+6ilj+FeG/C+L/hKvilr/AIku/wB59lcxwZ6Lzj+VAHfeA/h1p3g/TlklRbnVJBunuZBk7j1wasa/8TPCvhuYwXupIZx1ji+Yj8q5L4y+OrzSEtvDeisRqV8QGZeqqeBj3NT+Cvg1pGnafHea9F9v1SYb5TKchSe1AGha/GvwXeXCwG9kTfxmSMgVy3xX8JLpkcHjrwzi3uYGEkoi4Dqe/Fc58V9C0m3+IWg6RpdlFbmV1MojTGckV7h4ps4v+ED1G1ZFKJZsoHbhaAF8FeI4/FXhOx1VD80qYkHo4610FeQfs8zu3gq6gOdsd0209ua9foAK5L4mf8k71n/rga62uS+Jn/JO9Z/64GgD518KeCfEzeGYvFvhi6f7RFIweBDhsD09fpXqXgX42QXkq6T4qj+w6gp2eawwrH39DUfwm8SaZ4W+EZ1HVJ1jhSd8D+Jz6Ad68f8AHes3fjXUrrxDbaULbTYWEYkVMZz0ye5oA+x45EmjWSN1dGGVZTkEU6uS+GTs/wAO9HZ2LHyByTXW0AFFFFABRRRQAVFcxCe1lhOMOhXn3FS0UAfPXwTuP7I+JHiDRZcKzs+BjHKsf6V9C185eLAfAvx4tNWA2Wt64Zj2w3DV9FxyLLGsiEMjAFSO4oAdRRRQBznjLxlpvgvRZL+/kBfBEMIPzSN6CvEvDHhnW/jB4mPiPxEXj0eN/wB3H0DD+6vt6mnfHbS7uz8Y6drN9vudIkKr5WThcHkfjXvHhmfTrrw5YTaSiJYvCpiVOijHSgC/ZWdvp9nFaWkSxQRKFRFGABU9FFABRRRQA10SRGSRQyMMFWGQa8C+Kfw1m8O3Y8YeFd0BhfzJ4Y+Nh/vD29RXv9RXEEV1bSW8yB4pFKsp7g0Ach8NPHEPjbw1HcMVW+hGy4jHY+v412lfOHhgv8OfjdNpBJSxvX2qO2G+7X0fQB4x+0DoHn6FZ6/bpi4spQrOo52np+Rrv/h3rn/CQeB9Nvi2ZPKCP/vDin/EDT11PwLq9u+P+PdnGR3AzXn/AOzvfPN4VvrJiCIJ8rzzzQB7LRRRQAUUUUAFFFFABRRRQAUUUUAeT/tA6ubHwCligG6+uFQ+yr8x/kK2fhX4MsvDfgm0cQob69hE00xHJ3DIGfQA1hftCaVJeeBYb+Pn7Fcqz/7rcfzxXV/C/wAR2/iTwHps8Tr5tvEtvMmeVZRjn64zQB5Z8FZfsPxU8Tac/wArMZcA/wCzJ/hX0JXzJ4n1pPh18e7vVoYTNCy+Y8KHBIdcEfnzXVf8NIWH/QAuf+/o/wAKAPIvinDewfEjWRfbvMabcpbuh+7j8K9p/Z1hvE8IX0kwYWz3H7nPTpziuT1/4teDvE80c2r+DZLiWPhZDIA2PQkDkVr2P7QOi6ZZR2dl4Ymgt4hhI43AA/SgD3qivDv+GkLD/oAXP/f0f4Uf8NIWH/QAuf8Av6P8KANL9oiG8k8DWrwBjbx3amcL6YOCfbNeF/DSK7m+IeiizDGQXCs23so6/hivWr39oLRtRs5LS88MzT28o2vG7ggj8qxtB+LHg3wzcSXGk+DZLeaTgyeYCwHoCRwKAPpKvnz42sNQ+JfhnTU5YFAR/vOP8K0v+GkLD/oAXP8A39H+FcloeuJ8R/jtp+pNCbeFcMkTtkjYM/zoA9i+KHg+x8ReCLxpIE+2WcJlhlC/MCozjPocVz/7PmqteeBprBgM2VwQPo3Ndd8S9ft/D3gPU7idwrzRNBEp6szDAxXHfs86XJaeC7q/fpeXBK/ReP8AGgD1+iiigAooooAKKKKACiiigAooooAKZKSInI6hTT6bIC0bKO4IoA+SfDEb6j8bkMuHY3zu272Jr64r5F0Rjo/xuVZ32Fb9kYj3NfXVABRRRQB5H8afiLqHhGG103SsR3NypdpiM7V9q4f4Y/F7XZfFVtpms3H2q1u28sFh8yMelenfFP4Zjx3aQT20wh1C3BCFvusPQ1yXw7+CF3oXiGLVtbnif7Od0UUfOW9TQB7nTXYJGznooJNOpGAZSpGQRg0AfLPjb4yeJLjxLdRaZdG0tLeQoiKOTg9TXsHwg8d3XjTQZhqAH2y1YK7gcOOxrg/GPwE1C98QT3ui3MX2e4cuUkOChPWvTvht4Ci8CaE1sZRNdzHdNIOmfQUAdrXIfEjxc/g3whcalCge5JEcIPTce5rr657xp4Vt/GPhq40m4bYX+aOQD7rDoaAPmjSfjR4ts9Zju7m9+0Ql/wB5Cy8EZ5xX1dpl6upaXa3qKVWeJZAD2yM188aV+zxq39sRjUbyEWKPlmQ/Mwr6Ks7WKxsobSEYihQIo9gMUAT0UUUAebfHOAzfDW7I/gkRj+dcv+ze7HRdWQk7RKpA/Cuk+O05i+G1woYAvKgx681zv7OEEi6Dqk5X928wUH1IFAHt9FFFAHMfET/kQdY/692rz/4I6RY658Lbix1C3Se3kunDKwr0D4if8iDrH/Xu1cb+z3/yT2T/AK+3oA8w+I/wt1XwctxdaU8s+iTNl0XJMf8AvD+tetfBjxZpWqeELTSIZwt9Zptkifgn3HrXpc0MdxE0UyK8bjDKwyCK8H8e/Ce+0G/PiXwW0kbxsZJLdDyvf5fb2oA97oryr4bfF208SKul6yVtNWT5BuOBKf8AGvVaAKWsf8gW+/64P/6Ca8h/Z7K/YtcGRu+08jvXtEsayxPG33XUqfxrwHwPef8ACAfF3VNB1D91bag5MLtwMk5WgClcsmo/tJRrqTbUilAjDdDgfLX0VcTxWtvJPM4SKNSzMTwAK8n+KHwtvfEWqw+IPD84h1KMDcCcbsdCD61k2vgj4k+KY4rLxPq4ttNUgSJEw3SD04oA5rTtbh8cftA212CfsschWH3Cjg17J8Udfg0DwJqEsrqJJ4zDGp6sTxXFeLvhZqmnavputeCPLhuLOIR+WSBnHf3p9h8NvE/ivWbfUvHd8rwW53JaRH5c+9AG98EtEm0f4eW7XClZLtzPtI6A9K9HpkUUcEKRRKFjRQqqBwAKfQAV5v8AGLxXpWj+D7zTLmcG9vIykUS8n6n0FR/Er4sWXhCFtPsCtzq0i4VVORH7n/CuC8CfDHVPGmpL4n8YSStbyHekMhO6T0+goA5j4c/DbWfGy27XsksGgQuW5JG899o/rXqHxg0TT/D3whOn6bbrDBHPGAAOTz1NetWlpb2NrHbWsSRQxjaiIMACvNvj3/yTSb/r4j/nQB0Hwv8A+SdaP/1wFdfXIfC//knWj/8AXAV19ABRRRQAUUUUAFFFFAHl/wAcPCZ1/wAIHULdCbzTj5i46lO9W/g54uTxL4MhglkBvbICKRc8kDoa9CmiSeF4ZVDRupVlPcGvmy6W5+DfxWFwit/Yt62fbYTz+IoA+lqKgs7uC/s4bu2kEkMyh0cHgg1PQBzfjnwtB4v8LXemSAeYyloW/uuOleT/AAV8WT6Jq114H1omOSOQi339mHVf8K98rxD41+BJxJH4y0NWS8tiGuBH1IHRhQB7fRXBfC/4gW/jXQEWWRV1S3ULcR55P+0PrXe0AFFFFABRRRQB8+fHaJbDxt4f1RFIckbmB64YV73YzfaLC3m5/eRq3PuKyvEPhDRvFDWrara+c1s++M5xg1txosUaxoAqqMADsKAK2qWhv9Ju7QYzNCyDPuMV5t8HvAur+Dm1ZtTVEWeQeUqtnIHevVKKACiiigAooooAKKKKACiiigAooooA8++Nf/JLNU/3o/8A0MV4l4J8PeP9K0ODxL4Sk82G5LLJChB+6ccqeDXtvxs/5JZqn+9H/wChio/gf/yS3T/+ukn/AKFQB4pY3GtX3xp0qbxhZql7NLGHikiABXoPlr6e/wCEe0X/AKBFh/4Dp/hXinx5sZtI8TaD4rgQ4jcI7D+8pyB+Wa9u0XVINa0Wz1K2dXiuYlkBB9RyPwoAzbyHwhp83lXkWjW8mM7JUjU4+hqv9o8C/wDPTQP/ACFXM+Mvgvpvi/xFNrEuqXVvLKoDIoDLwMcZ6Vgf8M36V/0Hbz/v2KAPRftHgX/npoH/AJCo+0eBf+emgf8AkKvOv+Gb9K/6Dt5/37FH/DN+lf8AQdvP+/YoA9F+0eBf+emgf+QqsWkXg+/m8mzi0W4lxnZEsbHH0FeZf8M36V/0Hbz/AL9itzwl8EtM8KeIYNXj1W7uJIM7UICgk+uKAPQP+Ee0X/oEWH/gOn+FfM+vzatZfG/UJPCFmrXsDERxRRAgAKN3y9K+ndX1KDR9Iu9RuWCw28TSMT7CvDfgXYz674x13xfcg4ZmRM92c5OPoOPxoA5Pxl4d+IWt6NceIvFkhht7UDZC5A6nsg6V7L8Dv+SW2H/XST/0KrHxm/5Jhqn/AAD+dV/gd/yS2w/66Sf+hUAejUUUUAFFFFABRRRQAUUUUAFFFFABRRRQB8q/GfSpvDvxIXVIVKpcFZ0Yf3gea+j/AAhrsPiTwtYanCwPmxDePRsciua+Lfgv/hLvCcht0BvrTMkRxyfUV5H8FvH58Naq/h3VWKWlxJhC/HlSehoA+nKKQEMoZSCDyCKWgAooooAKKKKACiiigAooooAKKKKACiio5547aCSeZwkcalmY9ABQB4b+0drCJp+maSrDzJHMrjuAOldh8EtIbSvh1as67XuXaY+4PSvDPEV7c/E74riK1BeF5hDF6CNTya+r9MsY9N0y2sogBHBGqAD2FAFqiiigDmPiJ/yIOsf9e7Vxv7Pf/JPZP+vt67L4if8AIg6x/wBe7Vxv7Pf/ACT2T/r7egD1mggEYIyDRRQB5H8SfhBBrTNrXh4C01SP5ykfyiQj+RrH+HvxbutPvF8NeMleG6RvLjuJBj6Bv8a90rg/iF8MtM8bWTSqi2+qIP3Vwoxn2b1oA7qORJY1kjYMjDIYHIIrhPiT8OofGljHcWz/AGfVrbmCYcZ9jXmPhTx5rvwx1keGvFkckmnhsJMckoPUHuK+gdP1G01WxivLKdJoJRlXU5BoA8V0j4n+JPBTDSfGmlTypF8qXca5yB/Ousj+OHgx4Q7XcyMRkoYjkV6Dc2Vrex7Lq3imX0kQGsg+CvDROTollk/9MhQBxVt8ZodZ1i1sdD0W8ukkkCySlCAi+tepA5ANVrTTrKwXbaWkMI/6ZoBUtxcQ2lu89xIscUY3M7HAAoAkZgqlmIAAySe1eL/Er4wG1mfw/wCFv9Jv5P3bzR87Cey+prF8efFHU/Fup/8ACL+C1d45TsknQfM/rj0HvXafDT4S2XhSFNS1RVudYcZLNyIvYe/vQBgfDX4Psk8fiLxVunvXPmJbyc7Se7epr21VVFCqAFAwAB0paKACvMPj3/yTSb/r4j/nXp9eYfHv/kmk3/XxH/OgDoPhf/yTrR/+uArr65D4X/8AJOtH/wCuArr6ACiiigAooooAKKKKACuT+IXgy38a+GprF1UXSAvbyHqrf4V1lFAHgnwg8bXWgarL4H8RExyRyFbZpP4T/dz6ele915J8YPhs2vW3/CQaKhTV7UbmCHBkUf1FS/CP4lL4js10PVSY9XtV2/PwZQOPzoA9WpskaTRNHIoZHGGUjIIp1FAHzh458L6p8LPFSeKvDhb7BK+ZIwOEz1U+1ey+BvHOneNtGS6tXVblQBPATyh/wrob+wtdUspbO8hWaCVdrowyCK+efFXgjXvhZrf/AAkfhR5JNPzmSMDOwejDuPegD6Porg/AHxP0nxtarFvW31NVHmW7nGT6r6iu8oAKKKxfE/inS/CWkvqGqTiOMcKo+859AKANqivny6+OPijVp3bw74fZrZD94ozkj3xXReC/jfDquqJpHiKz/s27c7Vc5Ck+hz0oA9hopAQQCCCD0IpaACiiigAooooAKKKKACiiigAooooA4b4v2N1qHw01O3s4JJ5vkYJGuSQGBPFeM+EPiV4r8H+HINGtvDDzRQsxDvG4Jyc+lfT9N8tP7i/lQB8y+KfiX4k8W6BcaRqHhD91Lgh1jk3Iw6EcVb+DvxEfwtcjwv4iElvaytm3klUr5THsc9jX0f5cf9xfyri/H/w20rxzp4EgFtqEQ/c3KLyPZvUUAbHi3VNU03wtdX+hWYv71FBiiHIbPfjrxzXjH/Czfi1/0Kz/APgBJVa01/4hfCKYWOqWT6no6nCOSWUD/Zft9DXa6Z+0D4Tuoh9tS7s5e6mPcB+IoA5P/hZvxa/6FZ//AAAko/4Wb8Wv+hWf/wAAJK7/AP4Xj4F/6CMv/fhqP+F4+Bf+gjL/AN+GoA4D/hZvxa/6FZ//AAAkr2Twbqurar4Vtr/X7IWF8wJkiI24A6HB6Vw+p/tA+ErWI/Yku7yXsoj2j8zXE3niP4hfFuY2OkWL6bpDHDuMqpH+0/f6CgBfjH8Rn8SXB8LeHC9xbI2bmSEFvNYdhjsKz/CXxI8S+D9Ah0mw8JFo4yWaRo33Ox6k8V7L8PvhnpfgaxLDF1qUo/fXLrz9F9BXb+XH/cX8qAPmXxX8TvFnivw7c6PceGGhinxl0jckYP0r174NWN1p/wANNPgvLeSCXe7bJFwcE8cV3nlx/wBxfyp3TpQAUUUUAFFFFABRRRQAUUUUAFFFFABRRRQAV4F8YvhTI88niTw/Cd5O+5gjHOf7wr32kIDKVYAg8EGgD53+GHxnOniHQ/ErN5SnZHdN1X2avoS2uoLy3Se2lSWJxlXQ5BryH4jfBK111pNT0DZbXxyzw9EkP9DXkvhXxx4o8AeIBpTO8saTCKW0kO4dccelAH17RUVtKZ7WKZkKF0DFT1GR0qWgAooooAKKKKACiiigAoorL1nxFpPh+0a51O+ht0UZwzDJ+goA1CQBk9BXgXxo+KEbxSeGdEn3Ox23MqH/AMdFY/xA+N95rofSfDSSQW7na04H7yT2HpWn8Kfg/NLcx+IPE0J674baTksf7zUAbvwO+HraLp//AAkOpRYvLpf3KMOUT1+pr2WkVVRQqgBQMAAdKWgAooooA5j4if8AIg6x/wBe7Vxv7Pf/ACT2T/r7euy+In/Ig6x/17tXG/s9/wDJPZP+vt6APWaKKKACiiigDnfF3gzSvGWlPZajCNxH7uZR86H1Brwu3vPFPwS1/wAm6WS80GR8DupHqPQ19LVQ1fRrDXdPksdRtkngkGCrDp7igCr4b8T6Z4q0qO/0y4WRGHzJn5kPoRWzXzbrvhfxL8Htb/tvw/LJcaS7/NHgkKPRh/WvSNM+NPhq78KSavcTeTcQqBJan7xb0X1FAHeatq9joemy3+oTrDbxLlmY/wAq+efEXi7xD8XNf/sLw3HLBpQOGbpuH95j/Sof+Kp+N/iPP7yy0KNvfYo/q1e++FvCWl+EdJjsNNgVdo+eUj5nPqTQBk+AvhzpXgjTkWKNZtQYfvrlhyT6D0FdnRRQAUUUUAFeYfHv/kmk3/XxH/OvT68w+Pf/ACTSb/r4j/nQB0Hwv/5J1o//AFwFdfXIfC//AJJ1o/8A1wFdfQAUUUUAFFFFABRRRQAUUUUAFeGfFP4bXWnXzeMvCpeG6hbzJ4YvX+8P6ivc6RlV1KsAykYIPegDzn4X/E628Z2As7xlh1iFcSRnjzPcV6PXz/8AEr4aX/h3VD4t8Jb49jeZLDF1Q+oHp7V3fwy+J1p4zsBa3bLBrEIxJEeN/uKAPRaZLFHNE0UqK8bDDKwyCKfRQB4h46+C0i3ba54Nla1vFO82yttBP+ye30qn4T+Nd9otwui+NrSWOSM7PtOzDD/eH9a97rm/FPgbQvF1qYtSs0MmPlmQYdfxoAZq3j/w9pfhptcOoQzW2392I2BLt2AHrXiOk6Vrvxt8WNqmpmS30G3fCqOmP7q+p9TWqv7Pd0NejhbVS+hq+8qT8+PTHT8a900vS7PRtOhsLCBYbeFdqqooAZpejafo1jHZ2FrFDDGu0BVHP1rh/iZ8LrPxhp5urBEttXhG6ORRgSex/wAa9HooA8M+GHxMutMvv+EP8XFobqFvLhnl4P8Ausf5GvcgQQCDkHoRXnHxP+GVv4wsjfWKrBrEAyki8eZjsa5b4YfE25sL0eEfFhaG6hby4ZpeM/7J/wAaAPcaKQEEZByD3paACiiigAooooAKKKKACiiigAooooAKp6lqtho9m93qN3DbQIMl5WAFch8RPidpngW08ri51SVcxWynp7t6CvKtF8DeMPixeDWvFF9NaaY5zGhGCV/2E6Ae5oA9Zsvin4G1uZrMavbcnG25XYrfi3Brxz+w9D139oWfTXt4JtKlyRHCcIf3YPG33r0PUP2fvCN1aRxWjXdnMi4Mqybt59SD/TFchcfs961p90LnRfEC+av3HYGNh+IoA9I/4Ux4D/6Ag/7/AD/40f8ACmPAf/QEH/f5/wDGvOP+EA+MNodsGvB1HQi8P9RQfAPxhuvlm14Ip65vD/QUAY2paDoegfHyy02C2hg0yNo2aOU5QZHOd1ez33xR8DaFKtmdXthjjbbLvVfrt4FeXwfs+a5qV19p1vxAnmt951zI35muw039n7wlaW0iXj3d7M648xpNm0+oA/rmgD0rS9X0/WrNbvTbyG6gYZDxMCKu184a34B8XfCu7Ot+Fb6a706M7pI+pC/7SdCPcV6j8Ofihp3jq18h9trq0a5ltifve6+ooA76iiigAooooAKKKKACiiigAooooAKKKKACiiigAoorj/GfxH0PwdZu1zcJLd4+S3Q5Yn39KAJPiF4ytfBnhme9lcfaZAUt488sx/wrwH4SeGbrxp45bWr8GS3t5POldhwz5yBWZcXPiL4xeMVBBWLPAz+7gT1r6M8O2/hn4f8Ah6LThqNrEEGZJHcAu3c0Adj0GBRXmmufHDwlpIZILh72YdFhXj868s8RfHnxDrRa10W3Fkj8BkG6Q0Ae+eKPG+h+EbNp9TvEV8fLCpy7H6V51a/tF6DI7C40+6iUfdIwc15x4e+FXi7xxdi+1Z5reBzlprkksfoDXqX/AAz54XNikRnuhOAN0obqfpQBoRfHfwS6KWurhGI5BhPFaKfGHwS8Pmf2wg4+6VOa4m5/Zv0x5M22s3Ea+jIDUH/DNtp/0HZf+/QoA66T46+CY92LydyPSE81z+oftF6LEh+w6dcTNjjf8oqrB+zdp6ygza3O6dwsYBrf074A+ErQhrg3F0Qc4d8D9KAPMdZ+PPinVy0Gl28dmG4HlrvaszS/h7478e3Yub4XCxMfmmu2IH4CvpbSfBHhvRAosNIto2HRim4/ma3wAowoAA7CgDznwP8AB/Q/CWy5nUX2oDnzZBwp9hXo4AAwBgCiigAooooAKKKKAOY+In/Ig6x/17tXG/s9/wDJPZP+vt67L4if8iDrH/Xu1cb+z3/yT2T/AK+3oA9ZooooAKKKKACiiigCOe3huoHhnjWSJxhlYZBFeOap+z/pl34qjvLW6aDS3YvPbjrn0X2r2eigClpOkWOiadFY6fbpBbxLhVUfzq7RRQAUUUUAFFFFABXmHx7/AOSaTf8AXxH/ADr0+vMPj3/yTSb/AK+I/wCdAHQfC/8A5J1o/wD1wFdfXIfC/wD5J1o//XAV19ABRRRQAUUUUAFFFFABRRRQAUUUUAIyhlKsAVIwQR1rw34kfCe7tL5/FPg9mguYz5ktvEcHI7r/AIV7nRQB5H8N/jDb62U0bxBiz1VMIHfgSn+hr1sEEZByDXmHxE+EFh4p3alpRWy1Zedy8LIff0PvXDeGfif4h+H98ugeM7WaS2jO1ZyMso9j/EKAPomis3Rte0zxBYpd6ZeR3ETDPynkfUdq0qACiiigAooooAK81+KHwwt/F1mdQ08LBrEA3I68eZjsfevSqa7rHGzuwVVGST0AoA8f+DPju/1KS48La5n7fYgiN2+8wHBB+lexV86eB5E1n9oO/v8ATlAtIzKXZeh4xn8TX0XQAUUUUAFFFFABRRRQAUUUUAFcj8Q/G9r4H8NyXshD3cuUtoe7P6/QV1pIVSxOABkmvm3UDN8X/jILJCx0bTmIPpsU/Mf+BHigDS+F3w9ufF2ot418W751lkL28Mv/AC0OfvEf3R2FfQCqqIERQqqMAAYAplvbxWtvHbwIEijUIiqOAB0qSgAooooAKKKKACiiigBGVXUqwDKRggjg14F8Uvh3ceGL9fGvhLdbmFxJcQxfwH+8B6eor36o54Y7mCSCZFeKRSrqwyCD2oA5T4c+OLfxz4ajvRtS8iwlzED91vX6Guvr5utlk+EXxnFsrMujaiwABPy7GPH/AHya+kAQygg5BGQaAFooooAKKKKACiiigAooooAKKKKACiiigDyD42614t0y3tItBWdLSUETSwrls+ntXz3JoXiXUZGuJdOv53Y8u0bEmvuF0SRdrqrD0IzSLDEowsaAeyigD410nwj47ERGm6bqMUbnBKKUz9a6Kz+CfjrVnBvCsCk8tPMTX1UAB0AH0paAPB9G/ZxtkKvrGrPIf4o4FwPzNen6B8O/DHhtV+w6ZEZB/wAtJBub9a6migBAAowAAB2FLRRQAUUUUAFFFFABRRRQAUUUUAFFFFABRRRQBzHxE/5EHWP+vdq439nv/knsn/X29d74w0251fwnqNhaKGnnhKoCcZNeA6V8OfipolobXTZvs8JbdsScAZoA+mqK+c/+ER+Mf/QQk/8AAij/AIRH4x/9BCT/AMCKAPoyivnP/hEfjH/0EJP/AAIo/wCER+Mf/QQk/wDAigD6Mor5z/4RH4x/9BCT/wACKP8AhEfjH/0EJP8AwIoA+jKK+c/+ER+Mf/QQk/8AAij/AIRH4x/9BCT/AMCKAPoyivnP/hEfjH/0EJP/AAIo/wCER+Mf/QQk/wDAigD6Mor5z/4RH4x/9BCT/wACKP8AhEfjH/0EJP8AwIoA+jKK+c/+ER+Mf/QQk/8AAij/AIRH4x/9BCT/AMCKAPoyvMPj3/yTSb/r4j/nXBf8Ij8Y/wDoISf+BFUtU+HnxW1myNpqE5uICQxR5wRkUAe1fC//AJJ1o/8A1wFdfXPeBtKutE8G6bp16oW4giCuAcgGuhoAKKKKACiiigAooooAKKKKACiiigAooooAKxfEfhTR/FNg1pqlokqkfK+PmX6GtqigD511b4YeL/AF6+qeD72W4tlOTEp+bHuvetvwz8eollWw8V2T2dwvytKqnGfcdq9vrmPEngDw54piI1HT4zKRxKg2sPxFAGppXiHSdcgWbTb+C4UjPyOCfyrTrwPVPgNqulytc+FtckQjlY3YqfzFUE1z4weEW8u6spr6FeMsm8H8RQB9F0V8+f8AC+vElnF/p3hoKynDMQwFNb47+J9Sj2aV4cBkY4VgrNQB7/dXdvY273F1MkMKDLO5wBXgnj/4m3vjG+HhTwcssgmfZLOn8Y9vb3qjH4O+JXxHuFk165ksbFjkq52jHsor2HwV8PNF8E2m2yhEl0w/eXEgyx+noKAKnw1+Hlt4G0g7j5uo3ABuJf6D2ruaKKACiiigAooooAKKKKACiiigDlviLrQ0DwFq18G2uITHGf8Aabgfzrhf2etDFr4Vu9akGZr6YqGPXav/ANc1Z/aFumh+H0UAPE92gP4ZP9Kn+HfjXwfoXgLSdPn16xhmjhzIjSAEMTk5/OgD1OiuU/4WZ4K/6GTT/wDv6KP+FmeCv+hk0/8A7+igDq6K5T/hZngr/oZNP/7+ij/hZngr/oZNP/7+igDq6K5T/hZngr/oZNP/AO/oo/4WZ4K/6GTT/wDv6KAOrorlP+FmeCv+hk0//v6KP+FmeCv+hk0//v6KAOrorlP+FmeCv+hk0/8A7+ij/hZngr/oZNP/AO/ooA4v9oLQUvfCFvrEaf6TYTAbh12Nwf1xXafDbW21/wAAaTeyNukEIic+rLxn9K5vx9448H6z4G1axg16xmmkgPlosgJZh0xVP9nu6abwBLCTkQ3Tge2cGgD1uiiigAooooAKKKKACiiigAooooAKKKKACiiigAooooAKKKKACiiigAooooAKKKKACiiigAooooAKKKKACiiigAooooAKKKKACiiigAooooAKKKKACiiigAooooAKKKKACiiigAooooAKKKKACiiigAooooAKKKKACiiigAooooAKKKKACiiigApCARggGlooAgksrSZSsltC4PUMgNJDY2luMQ2sMY/2IwKsUUAFFFFABRRRQAUUUUAFFFFABRRRQAUUUUAYHi7whpnjTSBp2qK/lK4kRo2wysK4T/hnvwl/z3vv+/g/wr1qigDyX/hnvwl/z3vv+/g/wo/4Z78Jf8977/v4P8K9aooA8l/4Z78Jf8977/v4P8KP+Ge/CX/Pe+/7+D/CvWqKAPJf+Ge/CX/Pe+/7+D/Cj/hnvwl/z3vv+/g/wr1qigDyX/hnvwl/z3vv+/g/wo/4Z78Jf8977/v4P8K9aooA8l/4Z78Jf8977/v4P8KP+Ge/CX/Pe+/7+D/CvWqKAPJf+Ge/CX/Pe+/7+D/Cu68I+DtL8F6U2n6Wsnlu5d2kbJY10FFABRRRQAUUUUAFFFFABRRRQAUUUUAFFFFABRRRQAUUVBe3kGn2Fxe3T+Xb28TSyvgnaqjJOBz0FAE9Fef/APC7Ph9/0Hv/ACVm/wDiKP8Ahdnw+/6D3/krN/8AEUAegUV5/wD8Ls+H3/Qe/wDJWb/4ij/hdnw+/wCg9/5Kzf8AxFAHoFFef/8AC7Ph9/0Hv/JWb/4ij/hdnw+/6D3/AJKzf/EUAegUV5//AMLs+H3/AEHv/JWb/wCIo/4XZ8Pv+g9/5Kzf/EUAegUV5/8A8Ls+H3/Qe/8AJWb/AOIo/wCF2fD7/oPf+Ss3/wARQB6BRXn/APwuz4ff9B7/AMlZv/iKP+F2fD7/AKD3/krN/wDEUAegUV5//wALs+H3/Qe/8lZv/iKP+F2fD7/oPf8AkrN/8RQB6BRXn/8Awuz4ff8AQe/8lZv/AIij/hdnw+/6D3/krN/8RQB6BRXn/wDwuz4ff9B7/wAlZv8A4ij/AIXZ8Pv+g9/5Kzf/ABFAHoFFef8A/C7Ph9/0Hv8AyVm/+Io/4XZ8Pv8AoPf+Ss3/AMRQB6BRXn//AAuz4ff9B7/yVm/+Io/4XZ8Pv+g9/wCSs3/xFAHoFFef/wDC7Ph9/wBB7/yVm/8AiKP+F2fD7/oPf+Ss3/xFAHoFFef/APC7Ph9/0Hv/ACVm/wDiKP8Ahdnw+/6D3/krN/8AEUAegUV5/wD8Ls+H3/Qe/wDJWb/4ij/hdnw+/wCg9/5Kzf8AxFAHoFFef/8AC7Ph9/0Hv/JWb/4ij/hdnw+/6D3/AJKzf/EUAegUV5//AMLs+H3/AEHv/JWb/wCIo/4XZ8Pv+g9/5Kzf/EUAegUV5/8A8Ls+H3/Qe/8AJWb/AOIo/wCF2fD7/oPf+Ss3/wARQB6BRXn/APwuz4ff9B7/AMlZv/iKP+F2fD7/AKD3/krN/wDEUAegUV5//wALs+H3/Qe/8lZv/iKP+F2fD7/oPf8AkrN/8RQB6BRXn/8Awuz4ff8AQe/8lZv/AIij/hdnw+/6D3/krN/8RQB6BRXn/wDwuz4ff9B7/wAlZv8A4ij/AIXZ8Pv+g9/5Kzf/ABFAHoFFef8A/C7Ph9/0Hv8AyVm/+Io/4XZ8Pv8AoPf+Ss3/AMRQB6BRXn//AAuz4ff9B7/yVm/+Io/4XZ8Pv+g9/wCSs3/xFAHoFFef/wDC7Ph9/wBB7/yVm/8AiKP+F2fD7/oPf+Ss3/xFAHoFFef/APC7Ph9/0Hv/ACVm/wDiKP8Ahdnw+/6D3/krN/8AEUAegUV5/wD8Ls+H3/Qe/wDJWb/4ij/hdnw+/wCg9/5Kzf8AxFAHoFFef/8AC7Ph9/0Hv/JWb/4ij/hdnw+/6D3/AJKzf/EUAegUV5//AMLs+H3/AEHv/JWb/wCIo/4XZ8Pv+g9/5Kzf/EUAegUV5/8A8Ls+H3/Qe/8AJWb/AOIo/wCF2fD7/oPf+Ss3/wARQB6BRXn/APwuz4ff9B7/AMlZv/iKP+F2fD7/AKD3/krN/wDEUAegUV5//wALs+H3/Qe/8lZv/iKP+F2fD7/oPf8AkrN/8RQB6BRXn/8Awuz4ff8AQe/8lZv/AIij/hdnw+/6D3/krN/8RQB6BRXn/wDwuz4ff9B7/wAlZv8A4ij/AIXZ8Pv+g9/5Kzf/ABFAHoFFef8A/C7Ph9/0Hv8AyVm/+Io/4XZ8Pv8AoPf+Ss3/AMRQB6BRXn//AAuz4ff9B7/yVm/+Io/4XZ8Pv+g9/wCSs3/xFAHoFFef/wDC7Ph9/wBB7/yVm/8AiKP+F2fD7/oPf+Ss3/xFAHoFFef/APC7Ph9/0Hv/ACVm/wDiKP8Ahdnw+/6D3/krN/8AEUAegUV5/wD8Ls+H3/Qe/wDJWb/4ij/hdnw+/wCg9/5Kzf8AxFAHoFFef/8AC7Ph9/0Hv/JWb/4itHQ/if4P8R6vDpelat9ovZgxjj+zyLnaCx5ZQOgNAHX0UUUAFFFFABRRRQAUUUUAFFFFABRRRQAUUUUAFFFFABRRRQAVh+M/+RF8Qf8AYNuP/RbVuVh+M/8AkRfEH/YNuP8A0W1AHlvwn8M6DqPw5026vdF0+5uHaXdLNbI7NiRgMkjPSu1/4Qvwt/0Lmk/+Acf+Fc/8G/8Akl+l/wC/N/6Nau8r8jzPE1ljayU38Uur7s74JcqMP/hC/C3/AELmk/8AgHH/AIUf8IX4W/6FzSf/AADj/wAK3KK4frVf+d/eyuVdjD/4Qvwt/wBC5pP/AIBx/wCFH/CF+Fv+hc0n/wAA4/8ACtyij61X/nf3sOVdjD/4Qvwt/wBC5pP/AIBx/wCFH/CF+Fv+hc0n/wAA4/8ACtyvM/jLqEunaboci3UsEJ1BfO2MQGQcnOOorqwbxGKrxoqo1fzYpWir2Ow/4Qvwt/0Lmk/+Acf+FH/CF+Fv+hc0n/wDj/wrB0L4seGdd1tNItpLmOaQ7YXmi2pKfQHOfzAri/GvxCttP+Kmnl/7Q+x6UWS5hTGJH5wVGcHr1OK66GAzGrWdGTlFpN63/wA+r0JcoJXPUv8AhC/C3/QuaT/4Bx/4Uf8ACF+Fv+hc0n/wDj/wrzP4s+OofsOjWlob6BpzFevt+UNCc/KcHk8dOldovxJ0dfA6+KDbXwsRL5Pl7F8zOcdN2MfjSng8wjRp1U5PndrXe/Tr1BShdo2P+EL8Lf8AQuaT/wCAcf8AhR/whfhb/oXNJ/8AAOP/AArndJ+MHhXV9Yj06KW5heUhYpZ4tqOx7ZzkfiK0vFnxE0LwdNHb6g08t1Iu8QW6BmC+pyQB+dYPD5kqqotT5nqlqO8LXND/AIQvwt/0Lmk/+Acf+FH/AAhfhb/oXNJ/8A4/8KpwePtCuvCNx4lhkmextwfMXyyHB/u4Pfn1xWxoes2niDRrbVLLf9nuF3LvXDD6isan12mnKbkknbd79hrlexSPgzwqOvh3Sef+nOP/AApf+EL8Lf8AQuaT/wCAcf8AhXF6UT43+Kt1qpJbStBHkW/PyvN3P+faum+IXiP/AIRrwlc3ERzeT/6PbKOpkbgY+nWumdLExrU8PGo3OSV1d6N9N+2rEnGzdi6PBnhU9PDukn/tzj/wo/4Qzwt/0Luk/wDgHH/hXnuvaPceD/gc8Mc8sV9IySXMqOQxdz8wz+laPi5rHyvA5vb3UIJDNH5QtlDB22r97LDH1571tHDVZNclZtOUknr9lXva/UV12Oy/4Qzwt/0Lmk/+Acf+FH/CF+Fv+hc0n/wDj/wrz/x14mj8O/FjRrm/urhdOisy7RJlgWJYD5fWu08JePtE8ZCVdNklSeEZeCddrgevBII/Gsq2Gx1OhHEKUnFq99bLW1hpxbsXP+EL8Lf9C5pP/gHH/hR/whfhb/oXNJ/8A4/8K5a5+NHhm0v57KaHUBPDOYWAhB6HBb73T9fatrxR8QdF8JR2zX63cjXKeZEkEJYkfU4H61Dw2ZKUYNSvLbV6heBf/wCEL8Lf9C5pP/gHH/hR/wAIX4W/6FzSf/AOP/CqvhPx3ovjGKc6a8yzQDMsE6bXUHoepGPxrn1+NXhc3otDFqCzef5BBhB2nON3DdM/j7URw+ZSnKmlK8d1roF4WudV/wAIX4W/6FzSf/AOP/Cj/hC/C3/QuaT/AOAcf+FM03xbYal4m1DQEiuIb2yUOwlUBZFPdcE5H5Utj4ssdR8U32gW0Vw9xYoGnm2jy1J/hznOfwrF/XVe7lor7vZ7P8R+6O/4Qvwt/wBC5pP/AIBx/wCFH/CF+Fv+hc0n/wAA4/8ACpPEfifSvCum/btVuPKiJ2oqjLOfQDvWP4U+JXh/xfdvZ2Lzw3agsILlArMB3GCQfzpwjj50nXjzOC662D3L2NT/AIQvwt/0Lmk/+Acf+FH/AAhfhb/oXNJ/8A4/8KxfE3xT8N+F9SOn3L3FxdLjzEtow3l/UkgfhWva+MdHv/C83iGyma4soY2dwi/OMdRg45qpU8wjCNSXMoy2euoXhew//hC/C3/QuaT/AOAcf+FH/CF+Fv8AoXNJ/wDAOP8AwrkR8cfCRNvxfgS/fPkDEX+9z/LNdnqvifSNG0Iaze3arYsoZHXkvnoFHcmnVo5jRlGNRTTltvqJOD2Iv+EL8Lf9C5pP/gHH/hR/whfhb/oXNJ/8A4/8Kx/DHxR8OeKtR/s+0e4gujkxx3MYXzAP7pBI/Cn+KviZ4e8JXi2V68892QGaG2QMyA9zkgD86fsMy9t7C0ube2u3cLwtc1f+EL8Lf9C5pP8A4Bx/4Uf8IX4W/wChc0n/AMA4/wDCm6L4w0fxBoU2r6bO0sECsZU24dCBkgg965vSfjH4Z1jUrOwt479Zrp/LG+EYRuwYgnr7ZpRo5jPm5VL3d99PULwOm/4Qvwt/0Lmk/wDgHH/hSf8ACGeFv+hc0n/wDj/wrJ8TfE/w74V1NdOvZJ5rngyJbx7vKB7tyPyGTXJ/D/VxrNl44vZr26ltmdmSUMS6x7W+7npx2ranhcdKg8ROUox0tvrd20E5RvZHoX/CGeFj08O6T/4Bx/4Uv/CF+Fv+hc0n/wAA4/8ACud8CarpejfC+LURdX09hBvZpJ4syfe/uqTx+NM0n4x+F9W1WLT1F7bPK2yOS4hARiegyCSPxFTLDY9zqKk5SUG03r0HeGlzpf8AhC/C3/QuaT/4Bx/4Uf8ACF+Fv+hc0n/wDj/wrcrhvEPxZ8M+HNVbTp5Lm4uIziX7NGGER9ySP0zXNh/ruJlyUXKT8mxvlW5u/wDCF+Fv+hc0n/wDj/wo/wCEL8Lf9C5pP/gHH/hTl8V6RJ4YbxFFcGXTVTeXjQsQO42jnNcvpXxk8L6rqsVgovbZpXCRyTwgIxPQZBJH4itadLMailKCk+XffQG4I6b/AIQvwt/0Lmk/+Acf+FJ/whnhXOP+Ed0nPp9jj/wrYubmKztZbmdwkUSF3Y9gBk15n4Ahn16913xxdhlN3vhsQT9yJe4/z60qHt6lKdWVRpRt1erey39X8gdk0rHa/wDCGeFv+hc0n/wDj/wo/wCEL8Lf9C5pP/gHH/hXk/gf4paT4a0GeDWZr66vZb2R22KZCq8YJLEV67H4m0iTw4PEAvEGmmPzPObjA+nXPbFbY3C4/C1OWTk1eyeuvoKMoSRF/wAIX4W/6FzSf/AOP/Cj/hC/C3/QuaT/AOAcf+Fc3pfxi8K6pqqWCvd25kbZHNPFtjcnpzkkfiBUPiC6uB8ZvDdqJ5RbtbSOYg52k8846ZoWGxyqOFaUovlctb9FcLxtdHVf8IX4W/6FzSf/AADj/wAKP+EL8Lf9C5pP/gHH/hWBr3xZ8P8Ah3WbvSr6K++024B/dxBg+eynP88Vv+F/Fuk+L9Pa80qZmCNtkjkXa8Z9CKxqUswp0lWnzKL63dtRpwbsJ/whnhYdfDuk/wDgHH/hQPBnhYjI8O6Sf+3OP/CuY+Kep3E9rYeE9OY/btYlEbbTykQPzGtzUdb0L4c+GLOK8lZIIkEMMaLueQgc4H61ap4p0qcozk5TbtFX2XXfv+Qrxu9Ni5/whfhb/oXNJ/8AAOP/AAo/4Qvwt/0Lmk/+Acf+FYGg/Fnw94i1m00qxivvtNyCR5kQUJgZwxz7ds1u6T4ssdY8RapotvFcLc6aQJmdQEbP90g5/MCoq0swotqpzKyu9Xte1/vGnB7Dv+EL8Lf9C5pP/gHH/hR/whfhb/oXNJ/8A4/8KZofi7T9f1DVbK2jnjfTJPLnaZQFJ55BBPHHfFc3d/Gfwnaao1n5l3Kitte5ihzED9c5P4CnCjmNSbhDmbWr1fXYTcFqdP8A8IX4W/6FzSf/AADj/wAKP+EL8Lf9C5pP/gHH/hTdZ8Y6JoegR63dXYazmA8lohuMuegUVn+F/iNoXiz7Qlh9pjnt0Mjwzx7W2juMEj9alQx7pOqublWjeo/cvY0v+EM8Lf8AQuaT/wCAcf8AhSf8IZ4Wzj/hHdJ/8A4/8K8m8OfEyzPxP1O6uF1KW1vylvaRMAfKOQORuwBn0rtrFrD/AIXRqCpeag179hXdAyjyAOOhzn8MV24jBYzDtqpOS93m6+V1v0vuSpReyOk/4Qvwt/0Lmk/+Acf+FH/CF+Fv+hc0n/wDj/wrC8Q/Fjwz4c1RtOne5ubiM4lFtGGEf1JI/TNbP/CZaQ/hGbxNbSvc6fDGZG8pfn46jBxg/WuOVLMIxjOXMlLbfW+xV4En/CF+Fv8AoXNJ/wDAOP8Awo/4Qvwt/wBC5pP/AIBx/wCFcmvxv8ItLbpm+CygbnMHyxE9m5/lmun8SeNNF8LaXDqGoTs0dx/qEhXc0vGeB9KqeHzKnOMJKactt9RJwauS/wDCF+Fv+hc0n/wDj/wo/wCEL8Lf9C5pP/gHH/hVXwl460bxnHMdNM6Sw4MkM8e1lB6eo/I1l/FLXZtO8OppVgSdS1aQWsCr1AP3j+X86VOnjZYlYaUpRlfq3p5/dqDcbXN0eDPCxGR4d0k/9ucf+FL/AMIX4W/6FzSf/AOP/CpfDGhxeHPDllpUXPkRgO395urH86165qmIqxm1Co2u93r+JSStsYf/AAhfhb/oXNJ/8A4/8KP+EL8Lf9C5pP8A4Bx/4VuUVH1qv/O/vYcq7GH/AMIX4W/6FzSf/AOP/Cj/AIQvwt/0Lmk/+Acf+FblFH1qv/O/vYcq7GH/AMIX4W/6FzSf/AOP/CuDh02w0r9pDQbfTrK3tITpzuY4Iwiltk3OB34H5V6xXmVz/wAnMaB/2DH/APQJq+i4Xr1Z49KUm1Z9TKukoHtVFFFfpBxhRRRQAUUUUAFFFFABRRRQAUUUUAFFFFABRRRQAUUUUAFYfjP/AJEXxB/2Dbj/ANFtW5WH4z/5EXxB/wBg24/9FtQBwXwb/wCSX6X/AL83/o1q7yuD+Df/ACS/S/8Afm/9GtXeV+O5r/v1b/FL82ehD4UFFFFcBYUUUUAFeX/GhVe08OI4BVtTQEHoRXqFVb3TbHURGL6zt7kRPvjE0YfY3qM9DXXgMSsNiI1mr2/yJkuZWPNfibDDH4p8EukaI/20LlRg4yvH0qD4g6nZaH8V/DGpai/k2cUD+ZJsLAcnsBk9a9RutNsb6WCW7s7eeSBt0LSxhjGfVSeh+lJfaVp+qKi6hY210sZ3IJ4lfafUZHFd1DMqcFTjOLajGUXr/Nfb0uS4PWx5p8YryC48J6HqUWTam+il37DwmCc0nxM1vTvEHwikv9Lm861a4jQPsKZIODwQDXp9xYWd5ZmzubWCa2IwYZIwyY+h4rk/H/hObWvBJ0PQ7a3gJmQqgxHGgB5PH9K0wONoc1CEk1yTve+lm+vmKUXq+5514s8UaD4t0Lw7ougBrjVlnhwFgZTDgYPJH8vStj4jjQLXxJY3E3iG70PXorYAXKW7yRuvocd/p+Nem6XoVhpyRTJYWiXoiVJJ44lDMQAD82MmrN/pen6pEItQsba7jByFniVwPzFUs1o06kFTjJQjzdU2+bfdWt5WFyNrU8y8D+NPtHgbW7rxFFFd6fYSFDPFbAC5U/7GACf8ea1/EXjWws/hlFqOhx+X9vQW9hCECEM3GAo4GOeldwunWK2JsVs4BaFdpgEY2Eem3pXN6l4Hh1PxNpGoSXKR6dpa/uNOSEBN/wDeznHpxjtWSxWDq4h1JxcVfmt0dltZLdvrtYfLJKxZ8CeHF8L+E7OwIzcMvm3Dd2kbk/4VyU//ABXPxaS3+/pPh0bn/uvOe34f0r0y5SWW1ljglEUrIQkhXdtOODjvWB4M8JReEdJktftJu7meZpp7lk2mRj7ZP86xo4xL2uJm/wB5LRfPd/JaL1G47LoYvxl/5Jtff9dI/wD0Kuf8e9Ph9/18xf8AoK16te2NpqNs1tfWsNzAxyY5kDqfwNR3GladdfZ/tFjbTfZiDB5kSt5RHQrkcfhVYTMY0IQi435XJ/8AgUbBKF2zynx1q2naH8ZtCv8AVWCWkVmdzbC+3JbBwOaf4c1Gz8UfGmbWNAVjp0NlsnnEZQSMenBH8/SvUrnR9Mvbpbm6061nnVNgllhVmC+mSOlSWOnWWmQeRYWcFrFnOyCMIv5Ctf7TorDqCg+fk5L30s3e9rb/ADFyO55p8KIYn1zxg7RozHUCuSoJxk8VmfEvX76PxrDotxr83h7SFtxIt1DAzl29Pl59uteu2mm2Ng8z2dnb27TtvlaKMKXb1OOppt/pWnarGseo2NtdopyFniVwPzFKOZ0/rrxM4XTVul1oldXTXTqg5Hy2PF/hTcJcfEfWXj1aTVUNngXjxGMy4I5Knn866L4MwQvp/iB2iRmbUnBJUEkeleiWui6XY3DXFpptpbzMgQyRQqrFR2yB0qSy02x01ZFsbOC2WRt7iGMIGb1OOpqsbmsK6qKMWuZQXT7PpZa+SCNNqx5n8SZH8IeLtH8aW8RaMK1rdqv8Qx8v+fan+CLuDwp4Ev8Axjray+bqU5uZNi5cqThQK2/iXomreJdLsdH061ElvNdK13MXUeVGPqck/SutXTLP+y006S3iltFjEflSIGUqB0INVLG0/qNKnPVt2lZ68kXdLy1b+5ByvmbR5T8Q9Stb248HeLHgkn0BJfMmBjztBxgsP89K29F8XeFPEvxAQaPpJvLpbfnU1iKiMDsQwBHpmvQDaWxtPsht4jb7dvlFBsx6Y6YqGw0rTtKjaPT7G2tEY5ZYIlQE/gKwePoPD+zcHeKaj71lZu+umrX3PqPkd7nj/h3xBo/gjxj4pg8UhoLm5uDJFM0JfzIzngYB65+lN8IQu/gDxvqUUDwadetI9qjDHy4PIFew3+j6ZqhQ6hp9rdFDlDPCr7fpkVO9pbSWhtHgia3ZdhiKDYV9MdMVvUzenKN1B80uXm10922ytpewlTZ5Fb21uf2cZCYY8/ZWfO0fe39frVDxNDIPhp4H1KWF7jT7J43u41Gfl45Pt1r2YaVpw03+zRY2wsSu37MIl8vHptxjFTR2dtDZraR28SWyrsEKoAgX0x0xSjnChPnUb++5b9GrW9fMPZ6fI85svGfg/wAR+OdMh0rSDqN2sXy3qw7fsw9wwHT1FYtnremeC/ir4km8TboftuHtbloWcFPQYBP/AOqvWbDSNM0sudP0+1tTIcv5EKpu+uBS3+ladqiKmoWFtdqpyoniVwPzFZxzDDRk4KEvZuPK/e97e907WXpawcj36nlHgPF/J451uxgaHSLsP9nBXaGIU5IH+etb3wXgh/4V1bP5SbmnkYnaMk56136WtvHbfZkgjW327fKVAFx6Y6YptlYWem2wtrG1htoFJIjhQIoJ9hU4rM1Xp1IKNuZxtr0imte7HGFmjx/Tde0nwX8TfFDeJy0L3bh7e4aFnDJ6DAJ//VUfw7ube80Xx9c2oxbys7x/Lj5SjY47V7Be6Tp2pPG99YWty0RzGZolcqfbI4pLfR9MtEuEt9PtYVuf9eI4VUS/72Bz+NbzzWjKk1yPnkop66e7bZW62EqbueO6ZrWpaF8AYLvSiVmMxjaULu8pSxy2K4jWb6GZNLWPxtc65K11HI9vLbOghORyGY/hxX05b6bY2dl9itrO3htcEeTHGFTnr8o4qkvhTw6ibV0LTQu8PgWqfe9enWunD57QpVJzdN3cm/s9ejum9PJol0m1a5Tk8ZaXB4tg8LuZv7QlhEikJ8g4yBn1/CvLvDHiLQ/Bd14q07xTCyX81w7DfCW+0Ic4UEA4B/LmvbDYWZvVvTawG6VdizmMbwvoG64qG90bS9SkSS+060unj5RpoVcr9MivOw2Nw1KLpyg+WSV7PW6d7rTbyLcW9TzXUfEj6f8AB3+1fC+jvo8ckgQIYwTGpODIPX6mvMdav4ZotNEfja51uVrmOR7eW1dBCcjkMx/DivqNoYmhMLRoYiNpQqNuPTFZa+FPDqoUXQtNClt5AtUxu9enWu3BZ1Qw/M3Td22909H0bab08miZU2+pyHxQ1K4ubLTfCWnMftusyBHx1WIfeNdna6bBo/htdOtlCw21sY1H0XrWTaeDvL8dXXii8vftMjRCG1h8raLdfY5OT+A611BAZSrAEEYIPevMxFemqVOhSd0tX5yf+S0+8tJ3bZ5D8NLeCT4Wa+XhjYvLc7iVBzheM1gJY3l/+ztGtoHfybkyyKgySgbn8ute52ulafZWslraWNtBbyEl4oogqsT1yBwc0+zsLPT7UWtlaw29uM4ihjCqM9eBxXc85SqyqRjvNTV/K+hPs9LeR84WWnaV4hl0rTW+IOo3cszqEtHsZWELehy+PbIr0jWk8r41eFoy24pZOufXANegWuiaTY3T3VpplnBcP96WKBVZvqQM1LJp1jNfRX0lnA93ECsc7RgugPYN1FViM6VWpdJ8vLJa8u8lbokJU7I8fbxJo3hn43a5da1N5MMlssaSeUXw3ynsCelaXwxmhvfFXizxBZRmDRZ3HlErtDEck4/P862rPwVPL8Rtb1nU7W0n0u7gWKOKUByxGOSpGMcV0Wu+HzqXhi40XTLiPTEmTyw8UIIRe4CgjrV4nG4ZwVKO8owjJ3uklZvRK90EYy3ON8CRv4s8Z6t40uFJt42NnpwI4CDqw/z3qv8AFF49M8Y+Fdb1KJpdHtpGWbCbgjZyCR/npXomgaLb+HtCtNKtf9Vbxhd2MFj3J+pq7c2tveQNBdQRzQuMNHIoZT9Qa5P7SjHG+1irwS5Utvdtb7+vqVye7Y8aXxJo3ib43aFdaLN50McDo8nlFMnB9QDUlh4l03wV8WPFLa9JJax3m14ZPKZgw49ATXU3PgqdfiTo+rada2trpVhbsjIgCcnPCqB712N5pGm6hLFLe6fa3MkRzG80KuU+hI4rrrY/CxUYJNwdPlauuZe83va1/kSoy363PIfh9Mde/wCE/l04tm7YmDIwTkPjivP9MSyi0CSy1HxtqWmTIzRy6StpI4znpwwU598V9QWmmWFhLNLZ2VvbyTndK0UQUyH1JHWopdD0me+W+l0yzku16TtApcf8Cxmrp59CFWbUGoy5WtrrlVuqa/C4nSbSPNfEOheH9H+Fukabreq3YhikDWt9DbsGRmJIJXnAAPTNUvhx4ovpfG76NHq6a/p725Y3xtTFIm3oCSMn8c9a9int4bmFoZ4kliYYZHUMD+BqvYaTp2lIy6fYW1orHLCCJUz+QrjWaQlhp06sXKUrvW1k31Wl0/R2ZXI7po8p0vXdM0D41eI01OUwm8EcVuPKLb2OMAYHH1rS07/k4DVADz/Zw/8AZa9Dm0fTLm+jvp9PtZbuP7k7wqXX6NjIp66bYpqDagtnbreuuxrgRjzCvoW64pTzKlK7UXdw5HrpdW1/AFB/ieM+EvEmieCNW8T2HilWgvprtpA7wM/nIc4AIB9fpzUfh62mj+DXjG8MLw2d48stqjDHyeoHp2/CvZr7RtL1ORJL/TrS6ePlGmhVyv0yKnms7W4s2tJ7eKS2ddjQugKFfTHTFbTzim/eUHzScXLXT3f5VbS/mCps8l1K1t/+GdISII8i1Rwdo+9u6/Wk8TJ4fl+HnhN9a1K7065WCNrS8giZ/LbYMlsdv1r1ZtK059NGnPY2zWIXaLYxL5ePTb0pz6dYy2K2MlnbvaKoUQNGCgA6Db0xWcM1jGSdn8cpaNXs1a2qf5WYezPLfhb4pv77xLqGkvqEesWMcIlXUhbmJiRgANkAnr39Kt+HgfG3xPvvED/NpmjZtbPPRpP4mH+fSu5utAhTQbvTdFW30pp4yiyQQABCeM7RjJpnhPw3b+E/D1vpNu/m+XlpJSuDI56sRTrY/Dy9rWpLllJKKXl9qWiSu9tPMFF6Jm3RRRXhmoUUUUAFFFFABXmVz/ycxoH/AGDH/wDQJq9NrzK5/wCTmNA/7Bj/APoE1fScK/8AIwXozGv8B7VRRRX6acQUUUUAFFFFABRRRQAUUUUAFFFFABRRRQAUUUUAFFFFABWH4z/5EbxB/wBg24/9FtW5R1oA+avAHxY0Twt4NstHvbLUpLiBpCzQxKVO52YYywPQ+ldN/wAL58Nf9A7WP+/Kf/F17b5af3F/Kjy0/uL+VeBW4bwFapKrNO8m29e5qq0krHiX/C+fDX/QO1j/AL8p/wDF0f8AC+fDX/QO1j/vyn/xde2+Wn9xfyo8tP7i/lWf+quXdn94/bzPEv8AhfPhr/oHax/35T/4uj/hfPhr/oHax/35T/4uvbfLT+4v5UeWn9xfyo/1Vy7s/vD28zxL/hfPhr/oHax/35T/AOLo/wCF8+Gv+gdrH/flP/i69t8tP7i/lR5af3F/Kj/VXLuz+8PbzPEv+F8+Gv8AoHax/wB+U/8Ai6P+F8+Gv+gdrH/flP8A4uvbfLT+4v5UeWn9xfyo/wBVcu7P7w9vM8S/4Xz4a/6B2sf9+U/+Lo/4Xz4a/wCgdrH/AH5T/wCLr23y0/uL+VHlp/cX8qP9Vcu7P7w9vM8S/wCF8+Gv+gdrH/flP/i6P+F8+Gv+gdrH/flP/i69t8tP7i/lR5af3F/Kj/VXLuz+8PbzPEv+F8+Gv+gdrH/flP8A4uj/AIXz4a/6B2sf9+U/+Lr23y0/uL+VHlp/cX8qP9Vcu7P7w9vM8S/4Xz4a/wCgdrH/AH5T/wCLo/4Xz4a/6B2sf9+U/wDi69t8tP7i/lR5af3F/Kj/AFVy7s/vD28zxL/hfPhr/oHax/35T/4uj/hfPhr/AKB2sf8AflP/AIuvbfLT+4v5UeWn9xfyo/1Vy7s/vD28zxL/AIXz4a/6B2sf9+U/+Lo/4Xz4a/6B2sf9+U/+Lr23y0/uL+VHlp/cX8qP9Vcu7P7w9vM8S/4Xz4a/6B2sf9+U/wDi6P8AhfPhr/oHax/35T/4uvbfLT+4v5UeWn9xfyo/1Vy7s/vD28zxL/hfPhr/AKB2sf8AflP/AIuj/hfPhr/oHax/35T/AOLr23y0/uL+VHlp/cX8qP8AVXLuz+8PbzPEv+F8+Gv+gdrH/flP/i6P+F8+Gv8AoHax/wB+U/8Ai69t8tP7i/lR5af3F/Kj/VXLuz+8PbzPEv8AhfPhr/oHax/35T/4uj/hfPhr/oHax/35T/4uvbfLT+4v5UeWn9xfyo/1Vy7s/vD28zxL/hfPhr/oHax/35T/AOLo/wCF8+Gv+gdrH/flP/i69t8tP7i/lR5af3F/Kj/VXLuz+8PbzPEv+F8+Gv8AoHax/wB+U/8Ai6P+F8+Gv+gdrH/flP8A4uvbfLT+4v5UeWn9xfyo/wBVcu7P7w9vM8S/4Xz4a/6B2sf9+U/+Lo/4Xz4a/wCgdrH/AH5T/wCLr23y0/uL+VHlp/cX8qP9Vcu7P7w9vM8S/wCF8+Gv+gdrH/flP/i6P+F8+Gv+gdrH/flP/i69t8tP7i/lR5af3F/Kj/VXLuz+8PbzPEv+F8+Gv+gdrH/flP8A4uj/AIXz4a/6B2sf9+U/+Lr23y0/uL+VHlp/cX8qP9Vcu7P7w9vM8S/4Xz4a/wCgdrH/AH5T/wCLo/4Xz4a/6B2sf9+U/wDi69t8tP7i/lR5af3F/Kj/AFVy7s/vD28zxL/hfPhr/oHax/35T/4uj/hfPhr/AKB2sf8AflP/AIuvbfLT+4v5UeWn9xfyo/1Vy7s/vD28zxL/AIXz4a/6B2sf9+U/+Lo/4Xz4a/6B2sf9+U/+Lr23y0/uL+VHlp/cX8qP9Vcu7P7w9vM8S/4Xz4a/6B2sf9+U/wDi6P8AhfPhr/oHax/35T/4uvbfLT+4v5UeWn9xfyo/1Vy7s/vD28zxL/hfPhr/AKB2sf8AflP/AIuj/hfPhr/oHax/35T/AOLr23y0/uL+VHlp/cX8qP8AVXLuz+8PbzPEv+F8+Gv+gdrH/flP/i6P+F8+Gv8AoHax/wB+U/8Ai69t8tP7i/lR5af3F/Kj/VXLuz+8PbzPEv8AhfPhr/oHax/35T/4uj/hfPhr/oHax/35T/4uvbfLT+4v5UeWn9xfyo/1Vy7s/vD28zxL/hfPhr/oHax/35T/AOLo/wCF8+Gv+gdrH/flP/i69t8tP7i/lR5af3F/Kj/VXLuz+8PbzPEv+F8+Gv8AoHax/wB+U/8Ai6P+F8+Gv+gdrH/flP8A4uvbfLT+4v5UeWn9xfyo/wBVcu7P7w9vM8S/4Xz4a/6B2sf9+U/+Lo/4Xz4a/wCgdrH/AH5T/wCLr23y0/uL+VHlp/cX8qP9Vcu7P7w9vM8S/wCF8+Gv+gdrH/flP/i6P+F8+Gv+gdrH/flP/i69t8tP7i/lR5af3F/Kj/VXLuz+8PbzPEv+F8+Gv+gdrH/flP8A4uj/AIXz4a/6B2sf9+U/+Lr23y0/uL+VHlp/cX8qP9Vcu7P7w9vM8S/4Xz4a/wCgdrH/AH5T/wCLo/4Xz4a/6B2sf9+U/wDi69t8tP7i/lR5af3F/Kj/AFVy7s/vD28zxL/hfPhr/oHax/35T/4uj/hfPhr/AKB2sf8AflP/AIuvbfLT+4v5UeWn9xfyo/1Vy7s/vD28zxL/AIXz4a/6B2sf9+U/+Lo/4Xz4a/6B2sf9+U/+Lr23y0/uL+VHlp/cX8qP9Vcu7P7w9vM8S/4Xz4a/6B2sf9+U/wDi6P8AhfPhr/oHax/35T/4uvbfLT+4v5UeWn9xfyo/1Vy7s/vD28zxL/hfPhr/AKB2sf8AflP/AIuj/hfPhr/oHax/35T/AOLr23y0/uL+VHlp/cX8qP8AVXLuz+8PbzPEv+F8+Gv+gdrH/flP/i6P+F8+Gv8AoHax/wB+U/8Ai69t8tP7i/lR5af3F/Kj/VXLuz+8PbzPEv8AhfPhr/oHax/35T/4usfw54qs/GP7QGh6nYQXMUCWUkJFwgVtwjlPYnj5hX0L5af3F/KgIoOQoB9hXXgsjwmCq+2op323JlVlJWY6iiivYM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3" name="TextBox 2"/>
          <p:cNvSpPr txBox="1"/>
          <p:nvPr/>
        </p:nvSpPr>
        <p:spPr>
          <a:xfrm>
            <a:off x="2007325" y="5661878"/>
            <a:ext cx="8177349" cy="830997"/>
          </a:xfrm>
          <a:prstGeom prst="rect">
            <a:avLst/>
          </a:prstGeom>
          <a:noFill/>
        </p:spPr>
        <p:txBody>
          <a:bodyPr wrap="square" rtlCol="0">
            <a:spAutoFit/>
          </a:bodyPr>
          <a:lstStyle/>
          <a:p>
            <a:pPr algn="ctr"/>
            <a:r>
              <a:rPr lang="en-US" sz="4800" dirty="0">
                <a:hlinkClick r:id="rId2"/>
              </a:rPr>
              <a:t>Michelle.Lake@Concordia.ca</a:t>
            </a:r>
            <a:r>
              <a:rPr lang="en-US" sz="4800" dirty="0"/>
              <a:t> </a:t>
            </a:r>
            <a:endParaRPr lang="en-CA" sz="3200" dirty="0"/>
          </a:p>
        </p:txBody>
      </p:sp>
      <p:pic>
        <p:nvPicPr>
          <p:cNvPr id="6" name="Content Placeholder 2" descr="image">
            <a:hlinkClick r:id="rId3"/>
            <a:extLst>
              <a:ext uri="{FF2B5EF4-FFF2-40B4-BE49-F238E27FC236}">
                <a16:creationId xmlns:a16="http://schemas.microsoft.com/office/drawing/2014/main" id="{6E7F0158-F446-5B6C-D12A-C3CBE734BF2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96823" y="1842199"/>
            <a:ext cx="7893569" cy="3473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796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7935387-4F62-AE20-0E6A-EA18157B8264}"/>
              </a:ext>
            </a:extLst>
          </p:cNvPr>
          <p:cNvPicPr>
            <a:picLocks noChangeAspect="1"/>
          </p:cNvPicPr>
          <p:nvPr/>
        </p:nvPicPr>
        <p:blipFill>
          <a:blip r:embed="rId2"/>
          <a:stretch>
            <a:fillRect/>
          </a:stretch>
        </p:blipFill>
        <p:spPr>
          <a:xfrm>
            <a:off x="990891" y="0"/>
            <a:ext cx="10048583" cy="6864707"/>
          </a:xfrm>
          <a:prstGeom prst="rect">
            <a:avLst/>
          </a:prstGeom>
        </p:spPr>
      </p:pic>
      <p:sp>
        <p:nvSpPr>
          <p:cNvPr id="2" name="Title 1">
            <a:extLst>
              <a:ext uri="{FF2B5EF4-FFF2-40B4-BE49-F238E27FC236}">
                <a16:creationId xmlns:a16="http://schemas.microsoft.com/office/drawing/2014/main" id="{724F1B79-C507-4D52-A188-5E746DB91E9E}"/>
              </a:ext>
            </a:extLst>
          </p:cNvPr>
          <p:cNvSpPr>
            <a:spLocks noGrp="1"/>
          </p:cNvSpPr>
          <p:nvPr>
            <p:ph type="title"/>
          </p:nvPr>
        </p:nvSpPr>
        <p:spPr>
          <a:xfrm>
            <a:off x="1152526" y="1866901"/>
            <a:ext cx="4557050" cy="1200150"/>
          </a:xfrm>
          <a:solidFill>
            <a:srgbClr val="92D050"/>
          </a:solidFill>
        </p:spPr>
        <p:txBody>
          <a:bodyPr vert="horz" lIns="91440" tIns="45720" rIns="91440" bIns="45720" rtlCol="0" anchor="b">
            <a:normAutofit/>
          </a:bodyPr>
          <a:lstStyle/>
          <a:p>
            <a:pPr algn="ctr"/>
            <a:r>
              <a:rPr lang="en-US" sz="4000" dirty="0"/>
              <a:t>Electronic Course Reserves</a:t>
            </a:r>
          </a:p>
        </p:txBody>
      </p:sp>
      <p:sp>
        <p:nvSpPr>
          <p:cNvPr id="9" name="Rectangle: Rounded Corners 8">
            <a:extLst>
              <a:ext uri="{FF2B5EF4-FFF2-40B4-BE49-F238E27FC236}">
                <a16:creationId xmlns:a16="http://schemas.microsoft.com/office/drawing/2014/main" id="{993A7E5D-4DF9-5DF7-B3DF-3A8C1A1A5F2C}"/>
              </a:ext>
            </a:extLst>
          </p:cNvPr>
          <p:cNvSpPr/>
          <p:nvPr/>
        </p:nvSpPr>
        <p:spPr>
          <a:xfrm>
            <a:off x="6267450" y="3552825"/>
            <a:ext cx="4619625" cy="600075"/>
          </a:xfrm>
          <a:prstGeom prst="round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Arrow: Down 9">
            <a:extLst>
              <a:ext uri="{FF2B5EF4-FFF2-40B4-BE49-F238E27FC236}">
                <a16:creationId xmlns:a16="http://schemas.microsoft.com/office/drawing/2014/main" id="{09C0E8E6-013A-6601-3F5D-33907635023B}"/>
              </a:ext>
            </a:extLst>
          </p:cNvPr>
          <p:cNvSpPr/>
          <p:nvPr/>
        </p:nvSpPr>
        <p:spPr>
          <a:xfrm>
            <a:off x="9320463" y="152400"/>
            <a:ext cx="786063" cy="52938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Rounded Corners 10">
            <a:extLst>
              <a:ext uri="{FF2B5EF4-FFF2-40B4-BE49-F238E27FC236}">
                <a16:creationId xmlns:a16="http://schemas.microsoft.com/office/drawing/2014/main" id="{60909F47-CB80-8A15-A5AE-2EF89605B88F}"/>
              </a:ext>
            </a:extLst>
          </p:cNvPr>
          <p:cNvSpPr/>
          <p:nvPr/>
        </p:nvSpPr>
        <p:spPr>
          <a:xfrm>
            <a:off x="4403558" y="5534527"/>
            <a:ext cx="1524000" cy="1200150"/>
          </a:xfrm>
          <a:prstGeom prst="round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144758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7C9467-34D2-CE28-8682-763637349CC9}"/>
              </a:ext>
            </a:extLst>
          </p:cNvPr>
          <p:cNvPicPr>
            <a:picLocks noChangeAspect="1"/>
          </p:cNvPicPr>
          <p:nvPr/>
        </p:nvPicPr>
        <p:blipFill>
          <a:blip r:embed="rId2"/>
          <a:stretch>
            <a:fillRect/>
          </a:stretch>
        </p:blipFill>
        <p:spPr>
          <a:xfrm>
            <a:off x="505848" y="740932"/>
            <a:ext cx="11382367" cy="5376135"/>
          </a:xfrm>
          <a:prstGeom prst="rect">
            <a:avLst/>
          </a:prstGeom>
        </p:spPr>
      </p:pic>
    </p:spTree>
    <p:extLst>
      <p:ext uri="{BB962C8B-B14F-4D97-AF65-F5344CB8AC3E}">
        <p14:creationId xmlns:p14="http://schemas.microsoft.com/office/powerpoint/2010/main" val="872703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C98CB-282D-4BFD-8DBD-7AE16C216BCE}"/>
              </a:ext>
            </a:extLst>
          </p:cNvPr>
          <p:cNvSpPr txBox="1">
            <a:spLocks/>
          </p:cNvSpPr>
          <p:nvPr/>
        </p:nvSpPr>
        <p:spPr>
          <a:xfrm>
            <a:off x="4566261" y="1067403"/>
            <a:ext cx="5830468" cy="4723194"/>
          </a:xfrm>
          <a:prstGeom prst="rect">
            <a:avLst/>
          </a:prstGeom>
        </p:spPr>
        <p:txBody>
          <a:bodyPr vert="horz" lIns="91440" tIns="45720" rIns="91440" bIns="45720" rtlCol="0" anchor="ctr">
            <a:normAutofit/>
          </a:bodyPr>
          <a:lst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400" eaLnBrk="1" hangingPunct="1">
              <a:lnSpc>
                <a:spcPct val="80000"/>
              </a:lnSpc>
              <a:spcAft>
                <a:spcPts val="600"/>
              </a:spcAft>
              <a:defRPr/>
            </a:pPr>
            <a:r>
              <a:rPr lang="en-US" sz="7200" spc="-120" dirty="0">
                <a:solidFill>
                  <a:srgbClr val="FFFFFF"/>
                </a:solidFill>
                <a:ea typeface="+mj-ea"/>
              </a:rPr>
              <a:t>Locating items when you have the citation information</a:t>
            </a:r>
          </a:p>
        </p:txBody>
      </p:sp>
    </p:spTree>
    <p:extLst>
      <p:ext uri="{BB962C8B-B14F-4D97-AF65-F5344CB8AC3E}">
        <p14:creationId xmlns:p14="http://schemas.microsoft.com/office/powerpoint/2010/main" val="809256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Robert O. Keohane, “International Institutions: Can Interdependence Work?” </a:t>
            </a:r>
            <a:r>
              <a:rPr lang="en-CA" i="1" dirty="0"/>
              <a:t>Foreign Policy </a:t>
            </a:r>
            <a:r>
              <a:rPr lang="en-CA" dirty="0"/>
              <a:t>110 (Spring 1998): 82-96.</a:t>
            </a:r>
          </a:p>
        </p:txBody>
      </p:sp>
      <p:pic>
        <p:nvPicPr>
          <p:cNvPr id="5" name="Picture 4">
            <a:hlinkClick r:id="rId2"/>
            <a:extLst>
              <a:ext uri="{FF2B5EF4-FFF2-40B4-BE49-F238E27FC236}">
                <a16:creationId xmlns:a16="http://schemas.microsoft.com/office/drawing/2014/main" id="{795D5492-21BF-4954-B75D-20E91234FDEA}"/>
              </a:ext>
            </a:extLst>
          </p:cNvPr>
          <p:cNvPicPr>
            <a:picLocks noChangeAspect="1"/>
          </p:cNvPicPr>
          <p:nvPr/>
        </p:nvPicPr>
        <p:blipFill>
          <a:blip r:embed="rId3"/>
          <a:stretch>
            <a:fillRect/>
          </a:stretch>
        </p:blipFill>
        <p:spPr>
          <a:xfrm>
            <a:off x="94031" y="2535483"/>
            <a:ext cx="12003937" cy="2984801"/>
          </a:xfrm>
          <a:prstGeom prst="rect">
            <a:avLst/>
          </a:prstGeom>
        </p:spPr>
      </p:pic>
    </p:spTree>
    <p:extLst>
      <p:ext uri="{BB962C8B-B14F-4D97-AF65-F5344CB8AC3E}">
        <p14:creationId xmlns:p14="http://schemas.microsoft.com/office/powerpoint/2010/main" val="826372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6007" y="398577"/>
            <a:ext cx="10597449" cy="4422805"/>
          </a:xfrm>
          <a:prstGeom prst="rect">
            <a:avLst/>
          </a:prstGeom>
        </p:spPr>
      </p:pic>
      <p:sp>
        <p:nvSpPr>
          <p:cNvPr id="5" name="Up Arrow 4"/>
          <p:cNvSpPr/>
          <p:nvPr/>
        </p:nvSpPr>
        <p:spPr>
          <a:xfrm>
            <a:off x="1729047" y="3906982"/>
            <a:ext cx="665018" cy="27930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5"/>
          <p:cNvPicPr>
            <a:picLocks noChangeAspect="1"/>
          </p:cNvPicPr>
          <p:nvPr/>
        </p:nvPicPr>
        <p:blipFill>
          <a:blip r:embed="rId3"/>
          <a:stretch>
            <a:fillRect/>
          </a:stretch>
        </p:blipFill>
        <p:spPr>
          <a:xfrm>
            <a:off x="261937" y="490537"/>
            <a:ext cx="11668125" cy="5876925"/>
          </a:xfrm>
          <a:prstGeom prst="rect">
            <a:avLst/>
          </a:prstGeom>
        </p:spPr>
      </p:pic>
      <p:sp>
        <p:nvSpPr>
          <p:cNvPr id="7" name="Right Arrow 6"/>
          <p:cNvSpPr/>
          <p:nvPr/>
        </p:nvSpPr>
        <p:spPr>
          <a:xfrm>
            <a:off x="964276" y="1080655"/>
            <a:ext cx="109728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7"/>
          <p:cNvPicPr>
            <a:picLocks noChangeAspect="1"/>
          </p:cNvPicPr>
          <p:nvPr/>
        </p:nvPicPr>
        <p:blipFill>
          <a:blip r:embed="rId4"/>
          <a:stretch>
            <a:fillRect/>
          </a:stretch>
        </p:blipFill>
        <p:spPr>
          <a:xfrm>
            <a:off x="412928" y="1153777"/>
            <a:ext cx="11517134" cy="4283181"/>
          </a:xfrm>
          <a:prstGeom prst="rect">
            <a:avLst/>
          </a:prstGeom>
        </p:spPr>
      </p:pic>
      <p:sp>
        <p:nvSpPr>
          <p:cNvPr id="9" name="Up Arrow 8"/>
          <p:cNvSpPr/>
          <p:nvPr/>
        </p:nvSpPr>
        <p:spPr>
          <a:xfrm>
            <a:off x="10936864" y="1380022"/>
            <a:ext cx="714895" cy="12300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22398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666</TotalTime>
  <Words>1564</Words>
  <Application>Microsoft Office PowerPoint</Application>
  <PresentationFormat>Widescreen</PresentationFormat>
  <Paragraphs>160</Paragraphs>
  <Slides>48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Aptos</vt:lpstr>
      <vt:lpstr>Aptos Display</vt:lpstr>
      <vt:lpstr>Arial</vt:lpstr>
      <vt:lpstr>Calibri</vt:lpstr>
      <vt:lpstr>Wingdings</vt:lpstr>
      <vt:lpstr>Wingdings 3</vt:lpstr>
      <vt:lpstr>Office Theme</vt:lpstr>
      <vt:lpstr>POLI 205  Library Workshop</vt:lpstr>
      <vt:lpstr>Who am I?</vt:lpstr>
      <vt:lpstr>The Librar(ies)</vt:lpstr>
      <vt:lpstr>Library Services</vt:lpstr>
      <vt:lpstr>Electronic Course Reserves</vt:lpstr>
      <vt:lpstr>PowerPoint Presentation</vt:lpstr>
      <vt:lpstr>PowerPoint Presentation</vt:lpstr>
      <vt:lpstr>Robert O. Keohane, “International Institutions: Can Interdependence Work?” Foreign Policy 110 (Spring 1998): 82-96.</vt:lpstr>
      <vt:lpstr>PowerPoint Presentation</vt:lpstr>
      <vt:lpstr>Martha Finnemore, “Constructing Norms of Humanitarian Intervention,” in Peter J. Katzenstein, ed., The Culture of National Security: Norms and Identity in World Politics (New York: Columbia University Press, 1996), 153-185.</vt:lpstr>
      <vt:lpstr>PowerPoint Presentation</vt:lpstr>
      <vt:lpstr>Daniel W. Drezner. Theories of International Politics and Zombies. Princeton, NJ: Princeton University Press.</vt:lpstr>
      <vt:lpstr>PowerPoint Presentation</vt:lpstr>
      <vt:lpstr>Jeffry A. Frieden, David A. Lake and Kenneth A. Schultz, World Politics: Interests, Interactions, Institutions, 5th edition. (New York: W.W. Norton &amp; Company, 2022).</vt:lpstr>
      <vt:lpstr>PowerPoint Presentation</vt:lpstr>
      <vt:lpstr>Breaking down a topic  &amp;  Search strategies </vt:lpstr>
      <vt:lpstr>Library research assignment Identify five peer reviewed journal articles relevant to a chosen topic and found in Concordia’s online library resources and to format them in a reference list following Chicago author-date style.</vt:lpstr>
      <vt:lpstr>Limits</vt:lpstr>
      <vt:lpstr>What is peer review?   What are peer reviewed, scholarly articles?</vt:lpstr>
      <vt:lpstr>Has the article gone through the peer review process? What is peer review?  Peer review is a system used to decide if an article should be published in a peer-reviewed journal. Each paper submitted to a peer-reviewed journal is read and evaluated by experts in the article’s subject area.   The reviewers assess the article’s validity, importance, and originality, and then recommend whether it should be printed in the journal.   The reviewers’ suggestions are considered by the journal’s editor, who makes the final decision about whether to accept or reject the article.   Criteria for evaluating academic or scholarly articles </vt:lpstr>
      <vt:lpstr>PowerPoint Presentation</vt:lpstr>
      <vt:lpstr>PowerPoint Presentation</vt:lpstr>
      <vt:lpstr>PowerPoint Presentation</vt:lpstr>
      <vt:lpstr>PowerPoint Presentation</vt:lpstr>
      <vt:lpstr>How to find peer reviewed articles in library sources</vt:lpstr>
      <vt:lpstr>PowerPoint Presentation</vt:lpstr>
      <vt:lpstr>Subject Guide: Political Science</vt:lpstr>
      <vt:lpstr>PowerPoint Presentation</vt:lpstr>
      <vt:lpstr>Breaking down a topic into a search</vt:lpstr>
      <vt:lpstr>Search Tips</vt:lpstr>
      <vt:lpstr>Avoid Searching with Linking words</vt:lpstr>
      <vt:lpstr>Breaking down your topic</vt:lpstr>
      <vt:lpstr>PowerPoint Presentation</vt:lpstr>
      <vt:lpstr>PowerPoint Presentation</vt:lpstr>
      <vt:lpstr>Using the subject authority</vt:lpstr>
      <vt:lpstr>Searching with geographic terms</vt:lpstr>
      <vt:lpstr>Is it a peer reviewed article? Page length, author affiliations, abstract </vt:lpstr>
      <vt:lpstr>Figures/tables, citations throughout the article, reference list</vt:lpstr>
      <vt:lpstr>Is it peer reviewed? Is it relevant to your topic?</vt:lpstr>
      <vt:lpstr>PowerPoint Presentation</vt:lpstr>
      <vt:lpstr>Citing your sources</vt:lpstr>
      <vt:lpstr>Citation Resources </vt:lpstr>
      <vt:lpstr>PowerPoint Presentation</vt:lpstr>
      <vt:lpstr>What are the parts of a citation?</vt:lpstr>
      <vt:lpstr>Where to find the DOI?</vt:lpstr>
      <vt:lpstr>Where to find the DOI or URL?</vt:lpstr>
      <vt:lpstr>PowerPoint Presentation</vt:lpstr>
      <vt:lpstr>Need help, ask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 205  Library Workshop</dc:title>
  <dc:creator>Michelle Lake</dc:creator>
  <cp:lastModifiedBy>Michelle Lake</cp:lastModifiedBy>
  <cp:revision>14</cp:revision>
  <dcterms:created xsi:type="dcterms:W3CDTF">2022-10-04T19:56:21Z</dcterms:created>
  <dcterms:modified xsi:type="dcterms:W3CDTF">2025-09-24T13:07:45Z</dcterms:modified>
</cp:coreProperties>
</file>