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2"/>
  </p:notesMasterIdLst>
  <p:sldIdLst>
    <p:sldId id="256" r:id="rId2"/>
    <p:sldId id="258" r:id="rId3"/>
    <p:sldId id="259" r:id="rId4"/>
    <p:sldId id="311" r:id="rId5"/>
    <p:sldId id="261" r:id="rId6"/>
    <p:sldId id="262" r:id="rId7"/>
    <p:sldId id="267" r:id="rId8"/>
    <p:sldId id="257" r:id="rId9"/>
    <p:sldId id="268" r:id="rId10"/>
    <p:sldId id="269" r:id="rId11"/>
    <p:sldId id="270" r:id="rId12"/>
    <p:sldId id="271" r:id="rId13"/>
    <p:sldId id="272" r:id="rId14"/>
    <p:sldId id="273" r:id="rId15"/>
    <p:sldId id="274" r:id="rId16"/>
    <p:sldId id="275" r:id="rId17"/>
    <p:sldId id="276" r:id="rId18"/>
    <p:sldId id="281" r:id="rId19"/>
    <p:sldId id="312" r:id="rId20"/>
    <p:sldId id="313" r:id="rId21"/>
    <p:sldId id="314" r:id="rId22"/>
    <p:sldId id="277" r:id="rId23"/>
    <p:sldId id="278" r:id="rId24"/>
    <p:sldId id="279" r:id="rId25"/>
    <p:sldId id="282" r:id="rId26"/>
    <p:sldId id="290" r:id="rId27"/>
    <p:sldId id="283" r:id="rId28"/>
    <p:sldId id="284" r:id="rId29"/>
    <p:sldId id="285" r:id="rId30"/>
    <p:sldId id="286" r:id="rId31"/>
    <p:sldId id="287" r:id="rId32"/>
    <p:sldId id="289" r:id="rId33"/>
    <p:sldId id="291" r:id="rId34"/>
    <p:sldId id="551" r:id="rId35"/>
    <p:sldId id="288" r:id="rId36"/>
    <p:sldId id="297" r:id="rId37"/>
    <p:sldId id="298" r:id="rId38"/>
    <p:sldId id="557" r:id="rId39"/>
    <p:sldId id="558" r:id="rId40"/>
    <p:sldId id="559" r:id="rId41"/>
    <p:sldId id="299" r:id="rId42"/>
    <p:sldId id="300" r:id="rId43"/>
    <p:sldId id="302" r:id="rId44"/>
    <p:sldId id="306" r:id="rId45"/>
    <p:sldId id="560" r:id="rId46"/>
    <p:sldId id="563" r:id="rId47"/>
    <p:sldId id="307" r:id="rId48"/>
    <p:sldId id="308" r:id="rId49"/>
    <p:sldId id="309" r:id="rId50"/>
    <p:sldId id="310"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6AA39-56C1-4B09-BEEB-2C0534FEE602}" type="datetimeFigureOut">
              <a:rPr lang="en-CA" smtClean="0"/>
              <a:t>2022-10-04</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48A2C-E2D1-458B-B5FE-0DA8834CD141}" type="slidenum">
              <a:rPr lang="en-CA" smtClean="0"/>
              <a:t>‹#›</a:t>
            </a:fld>
            <a:endParaRPr lang="en-CA" dirty="0"/>
          </a:p>
        </p:txBody>
      </p:sp>
    </p:spTree>
    <p:extLst>
      <p:ext uri="{BB962C8B-B14F-4D97-AF65-F5344CB8AC3E}">
        <p14:creationId xmlns:p14="http://schemas.microsoft.com/office/powerpoint/2010/main" val="3769384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AE7DE45-1681-4FF2-8F77-2DDE2FFE8AFA}" type="datetimeFigureOut">
              <a:rPr lang="en-CA" smtClean="0"/>
              <a:t>2022-10-04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2722261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7DE45-1681-4FF2-8F77-2DDE2FFE8AFA}" type="datetimeFigureOut">
              <a:rPr lang="en-CA" smtClean="0"/>
              <a:t>2022-10-04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3281269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7DE45-1681-4FF2-8F77-2DDE2FFE8AFA}" type="datetimeFigureOut">
              <a:rPr lang="en-CA" smtClean="0"/>
              <a:t>2022-10-04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4128849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7DE45-1681-4FF2-8F77-2DDE2FFE8AFA}" type="datetimeFigureOut">
              <a:rPr lang="en-CA" smtClean="0"/>
              <a:t>2022-10-04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4185509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E7DE45-1681-4FF2-8F77-2DDE2FFE8AFA}" type="datetimeFigureOut">
              <a:rPr lang="en-CA" smtClean="0"/>
              <a:t>2022-10-04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1530374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E7DE45-1681-4FF2-8F77-2DDE2FFE8AFA}" type="datetimeFigureOut">
              <a:rPr lang="en-CA" smtClean="0"/>
              <a:t>2022-10-04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3960894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E7DE45-1681-4FF2-8F77-2DDE2FFE8AFA}" type="datetimeFigureOut">
              <a:rPr lang="en-CA" smtClean="0"/>
              <a:t>2022-10-04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1371262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E7DE45-1681-4FF2-8F77-2DDE2FFE8AFA}" type="datetimeFigureOut">
              <a:rPr lang="en-CA" smtClean="0"/>
              <a:t>2022-10-04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34477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7DE45-1681-4FF2-8F77-2DDE2FFE8AFA}" type="datetimeFigureOut">
              <a:rPr lang="en-CA" smtClean="0"/>
              <a:t>2022-10-04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416405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BAE7DE45-1681-4FF2-8F77-2DDE2FFE8AFA}" type="datetimeFigureOut">
              <a:rPr lang="en-CA" smtClean="0"/>
              <a:t>2022-10-04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3400C62-2B01-4D8B-ADB7-ACC39F5CFC64}" type="slidenum">
              <a:rPr lang="en-CA" smtClean="0"/>
              <a:t>‹#›</a:t>
            </a:fld>
            <a:endParaRPr lang="en-CA" dirty="0"/>
          </a:p>
        </p:txBody>
      </p:sp>
    </p:spTree>
    <p:extLst>
      <p:ext uri="{BB962C8B-B14F-4D97-AF65-F5344CB8AC3E}">
        <p14:creationId xmlns:p14="http://schemas.microsoft.com/office/powerpoint/2010/main" val="3843771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Date Placeholder 8"/>
          <p:cNvSpPr>
            <a:spLocks noGrp="1"/>
          </p:cNvSpPr>
          <p:nvPr>
            <p:ph type="dt" sz="half" idx="10"/>
          </p:nvPr>
        </p:nvSpPr>
        <p:spPr/>
        <p:txBody>
          <a:bodyPr/>
          <a:lstStyle/>
          <a:p>
            <a:fld id="{BAE7DE45-1681-4FF2-8F77-2DDE2FFE8AFA}" type="datetimeFigureOut">
              <a:rPr lang="en-CA" smtClean="0"/>
              <a:t>2022-10-04</a:t>
            </a:fld>
            <a:endParaRPr lang="en-CA" dirty="0"/>
          </a:p>
        </p:txBody>
      </p:sp>
      <p:sp>
        <p:nvSpPr>
          <p:cNvPr id="10" name="Footer Placeholder 9"/>
          <p:cNvSpPr>
            <a:spLocks noGrp="1"/>
          </p:cNvSpPr>
          <p:nvPr>
            <p:ph type="ftr" sz="quarter" idx="11"/>
          </p:nvPr>
        </p:nvSpPr>
        <p:spPr/>
        <p:txBody>
          <a:bodyPr/>
          <a:lstStyle/>
          <a:p>
            <a:endParaRPr lang="en-CA" dirty="0"/>
          </a:p>
        </p:txBody>
      </p:sp>
      <p:sp>
        <p:nvSpPr>
          <p:cNvPr id="11" name="Slide Number Placeholder 10"/>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1616179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AE7DE45-1681-4FF2-8F77-2DDE2FFE8AFA}" type="datetimeFigureOut">
              <a:rPr lang="en-CA" smtClean="0"/>
              <a:t>2022-10-04</a:t>
            </a:fld>
            <a:endParaRPr lang="en-CA"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CA"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73400C62-2B01-4D8B-ADB7-ACC39F5CFC64}" type="slidenum">
              <a:rPr lang="en-CA" smtClean="0"/>
              <a:t>‹#›</a:t>
            </a:fld>
            <a:endParaRPr lang="en-CA" dirty="0"/>
          </a:p>
        </p:txBody>
      </p:sp>
    </p:spTree>
    <p:extLst>
      <p:ext uri="{BB962C8B-B14F-4D97-AF65-F5344CB8AC3E}">
        <p14:creationId xmlns:p14="http://schemas.microsoft.com/office/powerpoint/2010/main" val="124437934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chelle.Lake@Concordia.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o-gale-com.lib-ezproxy.concordia.ca/ps/i.do?id=GALE%7C4NYT&amp;v=2.1&amp;u=concordi_main&amp;it=aboutBook&amp;p=GVRL&amp;sw=w" TargetMode="External"/><Relationship Id="rId2" Type="http://schemas.openxmlformats.org/officeDocument/2006/relationships/hyperlink" Target="https://concordiauniversity.on.worldcat.org/v2/search?queryString=%22international%20relations%22%20AND%20%22political%20theor%2A%22%20AND%20liberalism&amp;clusterResults=true&amp;groupVariantRecords=fals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concordia.ca/library/guides/political-science/political-theory-.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oncordiauniversity.on.worldcat.org/v2/search?queryString=kw%3A%28%E2%80%9Cfinancial+crisis%E2%80%9D+OR+%E2%80%9Ceconomic+crisis%E2%80%9D+OR+%E2%80%9Cfinancial+collapse%E2%80%9D+OR+%E2%80%9Ceconomic+meltdown%E2%80%9D+OR+%E2%80%9Cmarket+volatility%E2%80%9D%29+AND+kw%3A%28China+OR+Chinese%29+AND+kw%3A%28%E2%80%9Cglobal+economy%E2%80%9D+OR+%E2%80%9Cworld+economy%E2%80%9D+OR++globalization+OR+%E2%80%9Cglobal+financial+system%E2%80%9D%29&amp;databaseList=283%2C638&amp;origPageViewName=pages%2Fadvanced-search-page&amp;clusterResults=true&amp;expandSearch=false&amp;translateSearch=false&amp;scope=wz%3A15304"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concordiauniversity.on.worldcat.org/oclc/82645862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library.concordia.ca/help/textbooks/?guid=textbooks"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hyperlink" Target="https://library.concordia.ca/learn/finding-articles/scholarly-article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ibrary.concordia.ca/technology/borrow/" TargetMode="External"/><Relationship Id="rId2" Type="http://schemas.openxmlformats.org/officeDocument/2006/relationships/hyperlink" Target="https://library.concordia.ca/help/circulation/borrowing.php"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library.concordia.ca/technology/reproduction/kic-scanners.php" TargetMode="External"/><Relationship Id="rId4" Type="http://schemas.openxmlformats.org/officeDocument/2006/relationships/hyperlink" Target="https://adsys2.concordia.ca/dprintpay/"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library.concordia.ca/help/citing/" TargetMode="External"/><Relationship Id="rId2" Type="http://schemas.openxmlformats.org/officeDocument/2006/relationships/hyperlink" Target="https://www-chicagomanualofstyle-org.lib-ezproxy.concordia.ca/tools_citationguide/citation-guide-2.html" TargetMode="External"/><Relationship Id="rId1" Type="http://schemas.openxmlformats.org/officeDocument/2006/relationships/slideLayout" Target="../slideLayouts/slideLayout2.xml"/><Relationship Id="rId4" Type="http://schemas.openxmlformats.org/officeDocument/2006/relationships/hyperlink" Target="https://concordiauniversity.libcal.com/event/3680523"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hyperlink" Target="https://library.concordia.ca/help/questions/" TargetMode="External"/><Relationship Id="rId1" Type="http://schemas.openxmlformats.org/officeDocument/2006/relationships/slideLayout" Target="../slideLayouts/slideLayout2.xml"/><Relationship Id="rId4" Type="http://schemas.openxmlformats.org/officeDocument/2006/relationships/hyperlink" Target="mailto:Michelle.Lake@Concordia.c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24A02E-5FD2-428E-A1E4-FDF96B0B6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808B93E-0C39-407B-943D-71F2BAFB4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03503" y="770466"/>
            <a:ext cx="9292209" cy="4123267"/>
          </a:xfrm>
        </p:spPr>
        <p:txBody>
          <a:bodyPr>
            <a:normAutofit/>
          </a:bodyPr>
          <a:lstStyle/>
          <a:p>
            <a:r>
              <a:rPr lang="en-US" sz="9600" dirty="0">
                <a:solidFill>
                  <a:schemeClr val="accent1">
                    <a:lumMod val="75000"/>
                  </a:schemeClr>
                </a:solidFill>
              </a:rPr>
              <a:t>POLI 205 </a:t>
            </a:r>
            <a:br>
              <a:rPr lang="en-US" sz="9600" dirty="0">
                <a:solidFill>
                  <a:schemeClr val="accent1">
                    <a:lumMod val="75000"/>
                  </a:schemeClr>
                </a:solidFill>
              </a:rPr>
            </a:br>
            <a:r>
              <a:rPr lang="en-US" sz="9600" dirty="0">
                <a:solidFill>
                  <a:schemeClr val="accent1">
                    <a:lumMod val="75000"/>
                  </a:schemeClr>
                </a:solidFill>
              </a:rPr>
              <a:t>Library Workshop</a:t>
            </a:r>
            <a:endParaRPr lang="en-CA" sz="9600" dirty="0">
              <a:solidFill>
                <a:schemeClr val="accent1">
                  <a:lumMod val="75000"/>
                </a:schemeClr>
              </a:solidFill>
            </a:endParaRPr>
          </a:p>
        </p:txBody>
      </p:sp>
      <p:sp>
        <p:nvSpPr>
          <p:cNvPr id="14" name="Rectangle 11">
            <a:extLst>
              <a:ext uri="{FF2B5EF4-FFF2-40B4-BE49-F238E27FC236}">
                <a16:creationId xmlns:a16="http://schemas.microsoft.com/office/drawing/2014/main" id="{7C7E1896-2992-48D4-85AC-95AB8AB1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15466"/>
            <a:ext cx="12192000" cy="1642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67512" y="5537199"/>
            <a:ext cx="9228201" cy="800545"/>
          </a:xfrm>
        </p:spPr>
        <p:txBody>
          <a:bodyPr>
            <a:normAutofit/>
          </a:bodyPr>
          <a:lstStyle/>
          <a:p>
            <a:r>
              <a:rPr lang="en-US" sz="2000" dirty="0">
                <a:solidFill>
                  <a:srgbClr val="FFFFFF"/>
                </a:solidFill>
              </a:rPr>
              <a:t>Michelle Lake, Political Science Subject Librarian</a:t>
            </a:r>
          </a:p>
          <a:p>
            <a:r>
              <a:rPr lang="en-US" sz="2000" dirty="0">
                <a:solidFill>
                  <a:srgbClr val="FFFFFF"/>
                </a:solidFill>
                <a:hlinkClick r:id="rId2"/>
              </a:rPr>
              <a:t>Michelle.Lake@Concordia.ca</a:t>
            </a:r>
            <a:r>
              <a:rPr lang="en-US" sz="2000" dirty="0">
                <a:solidFill>
                  <a:srgbClr val="FFFFFF"/>
                </a:solidFill>
              </a:rPr>
              <a:t> </a:t>
            </a:r>
            <a:endParaRPr lang="en-CA" sz="2000" dirty="0">
              <a:solidFill>
                <a:srgbClr val="FFFFFF"/>
              </a:solidFill>
            </a:endParaRPr>
          </a:p>
        </p:txBody>
      </p:sp>
    </p:spTree>
    <p:extLst>
      <p:ext uri="{BB962C8B-B14F-4D97-AF65-F5344CB8AC3E}">
        <p14:creationId xmlns:p14="http://schemas.microsoft.com/office/powerpoint/2010/main" val="321961786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7606" y="1182581"/>
            <a:ext cx="10772775" cy="1658198"/>
          </a:xfrm>
        </p:spPr>
        <p:txBody>
          <a:bodyPr>
            <a:normAutofit fontScale="90000"/>
          </a:bodyPr>
          <a:lstStyle/>
          <a:p>
            <a:r>
              <a:rPr lang="en-CA" dirty="0"/>
              <a:t>Martha Finnemore, “Constructing Norms of Humanitarian Intervention,” in Peter J. Katzenstein, ed., </a:t>
            </a:r>
            <a:r>
              <a:rPr lang="en-CA" i="1" dirty="0"/>
              <a:t>The Culture of National Security: Norms and Identity in World Politics </a:t>
            </a:r>
            <a:r>
              <a:rPr lang="en-CA" dirty="0"/>
              <a:t>(New York: Columbia University Press, 1996), 153-185.</a:t>
            </a:r>
          </a:p>
        </p:txBody>
      </p:sp>
      <p:pic>
        <p:nvPicPr>
          <p:cNvPr id="5" name="Picture 4"/>
          <p:cNvPicPr>
            <a:picLocks noChangeAspect="1"/>
          </p:cNvPicPr>
          <p:nvPr/>
        </p:nvPicPr>
        <p:blipFill>
          <a:blip r:embed="rId2"/>
          <a:stretch>
            <a:fillRect/>
          </a:stretch>
        </p:blipFill>
        <p:spPr>
          <a:xfrm>
            <a:off x="1022846" y="3896244"/>
            <a:ext cx="10407535" cy="2736464"/>
          </a:xfrm>
          <a:prstGeom prst="rect">
            <a:avLst/>
          </a:prstGeom>
        </p:spPr>
      </p:pic>
    </p:spTree>
    <p:extLst>
      <p:ext uri="{BB962C8B-B14F-4D97-AF65-F5344CB8AC3E}">
        <p14:creationId xmlns:p14="http://schemas.microsoft.com/office/powerpoint/2010/main" val="3471629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48393" y="348817"/>
            <a:ext cx="10740043" cy="5182649"/>
          </a:xfrm>
          <a:prstGeom prst="rect">
            <a:avLst/>
          </a:prstGeom>
        </p:spPr>
      </p:pic>
      <p:sp>
        <p:nvSpPr>
          <p:cNvPr id="5" name="Oval 4"/>
          <p:cNvSpPr/>
          <p:nvPr/>
        </p:nvSpPr>
        <p:spPr>
          <a:xfrm>
            <a:off x="2510444" y="3474720"/>
            <a:ext cx="4472247" cy="144641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Left Arrow 5"/>
          <p:cNvSpPr/>
          <p:nvPr/>
        </p:nvSpPr>
        <p:spPr>
          <a:xfrm>
            <a:off x="5370022" y="4197927"/>
            <a:ext cx="764771" cy="523702"/>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Picture 6"/>
          <p:cNvPicPr>
            <a:picLocks noChangeAspect="1"/>
          </p:cNvPicPr>
          <p:nvPr/>
        </p:nvPicPr>
        <p:blipFill>
          <a:blip r:embed="rId3"/>
          <a:stretch>
            <a:fillRect/>
          </a:stretch>
        </p:blipFill>
        <p:spPr>
          <a:xfrm>
            <a:off x="1972974" y="244083"/>
            <a:ext cx="8506518" cy="6461274"/>
          </a:xfrm>
          <a:prstGeom prst="rect">
            <a:avLst/>
          </a:prstGeom>
        </p:spPr>
      </p:pic>
      <p:sp>
        <p:nvSpPr>
          <p:cNvPr id="8" name="Rounded Rectangle 7"/>
          <p:cNvSpPr/>
          <p:nvPr/>
        </p:nvSpPr>
        <p:spPr>
          <a:xfrm>
            <a:off x="2128058" y="748145"/>
            <a:ext cx="2842953" cy="2477193"/>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03915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Daniel W. Drezner. </a:t>
            </a:r>
            <a:r>
              <a:rPr lang="en-US" i="1" dirty="0"/>
              <a:t>Theories of International Politics and Zombies</a:t>
            </a:r>
            <a:r>
              <a:rPr lang="en-US" dirty="0"/>
              <a:t>. Princeton, NJ: Princeton University Press.</a:t>
            </a:r>
            <a:endParaRPr lang="en-CA" dirty="0"/>
          </a:p>
        </p:txBody>
      </p:sp>
      <p:pic>
        <p:nvPicPr>
          <p:cNvPr id="4" name="Content Placeholder 3"/>
          <p:cNvPicPr>
            <a:picLocks noGrp="1" noChangeAspect="1"/>
          </p:cNvPicPr>
          <p:nvPr>
            <p:ph idx="1"/>
          </p:nvPr>
        </p:nvPicPr>
        <p:blipFill>
          <a:blip r:embed="rId2"/>
          <a:stretch>
            <a:fillRect/>
          </a:stretch>
        </p:blipFill>
        <p:spPr>
          <a:xfrm>
            <a:off x="657224" y="2855897"/>
            <a:ext cx="10753725" cy="3042345"/>
          </a:xfrm>
          <a:prstGeom prst="rect">
            <a:avLst/>
          </a:prstGeom>
        </p:spPr>
      </p:pic>
    </p:spTree>
    <p:extLst>
      <p:ext uri="{BB962C8B-B14F-4D97-AF65-F5344CB8AC3E}">
        <p14:creationId xmlns:p14="http://schemas.microsoft.com/office/powerpoint/2010/main" val="2730167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A14119-4C04-4FB1-9BD1-17C6F227F59A}"/>
              </a:ext>
            </a:extLst>
          </p:cNvPr>
          <p:cNvPicPr>
            <a:picLocks noChangeAspect="1"/>
          </p:cNvPicPr>
          <p:nvPr/>
        </p:nvPicPr>
        <p:blipFill>
          <a:blip r:embed="rId2"/>
          <a:stretch>
            <a:fillRect/>
          </a:stretch>
        </p:blipFill>
        <p:spPr>
          <a:xfrm>
            <a:off x="480112" y="221342"/>
            <a:ext cx="11450631" cy="5904051"/>
          </a:xfrm>
          <a:prstGeom prst="rect">
            <a:avLst/>
          </a:prstGeom>
        </p:spPr>
      </p:pic>
      <p:sp>
        <p:nvSpPr>
          <p:cNvPr id="7" name="Callout: Up Arrow 6">
            <a:extLst>
              <a:ext uri="{FF2B5EF4-FFF2-40B4-BE49-F238E27FC236}">
                <a16:creationId xmlns:a16="http://schemas.microsoft.com/office/drawing/2014/main" id="{1EC14EDD-52F1-4F29-8781-517C7B994166}"/>
              </a:ext>
            </a:extLst>
          </p:cNvPr>
          <p:cNvSpPr/>
          <p:nvPr/>
        </p:nvSpPr>
        <p:spPr>
          <a:xfrm>
            <a:off x="1075319" y="3894877"/>
            <a:ext cx="1669143" cy="76988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Access to 2022 ebook</a:t>
            </a:r>
            <a:endParaRPr lang="en-CA" dirty="0"/>
          </a:p>
        </p:txBody>
      </p:sp>
      <p:sp>
        <p:nvSpPr>
          <p:cNvPr id="8" name="Callout: Left Arrow 7">
            <a:extLst>
              <a:ext uri="{FF2B5EF4-FFF2-40B4-BE49-F238E27FC236}">
                <a16:creationId xmlns:a16="http://schemas.microsoft.com/office/drawing/2014/main" id="{3CC8FB7D-0ECA-4C44-B256-C19C601C1945}"/>
              </a:ext>
            </a:extLst>
          </p:cNvPr>
          <p:cNvSpPr/>
          <p:nvPr/>
        </p:nvSpPr>
        <p:spPr>
          <a:xfrm>
            <a:off x="4532243" y="5420139"/>
            <a:ext cx="2001079" cy="636104"/>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2015 ebook  edition</a:t>
            </a:r>
            <a:endParaRPr lang="en-CA" dirty="0"/>
          </a:p>
        </p:txBody>
      </p:sp>
      <p:sp>
        <p:nvSpPr>
          <p:cNvPr id="9" name="Callout: Down Arrow 8">
            <a:extLst>
              <a:ext uri="{FF2B5EF4-FFF2-40B4-BE49-F238E27FC236}">
                <a16:creationId xmlns:a16="http://schemas.microsoft.com/office/drawing/2014/main" id="{DB06E21B-2871-440A-8710-49C8EC85B37B}"/>
              </a:ext>
            </a:extLst>
          </p:cNvPr>
          <p:cNvSpPr/>
          <p:nvPr/>
        </p:nvSpPr>
        <p:spPr>
          <a:xfrm>
            <a:off x="7779026" y="3988904"/>
            <a:ext cx="2676939" cy="108667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Access to 2015 print edition, in course reserves</a:t>
            </a:r>
            <a:endParaRPr lang="en-CA" dirty="0"/>
          </a:p>
        </p:txBody>
      </p:sp>
    </p:spTree>
    <p:extLst>
      <p:ext uri="{BB962C8B-B14F-4D97-AF65-F5344CB8AC3E}">
        <p14:creationId xmlns:p14="http://schemas.microsoft.com/office/powerpoint/2010/main" val="424933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Jeffry A. Frieden, David A. Lake and Kenneth A. Schultz, </a:t>
            </a:r>
            <a:r>
              <a:rPr lang="en-US" i="1" dirty="0"/>
              <a:t>World Politics: Interests, Interactions, Institutions</a:t>
            </a:r>
            <a:r>
              <a:rPr lang="en-US" dirty="0"/>
              <a:t>, 5</a:t>
            </a:r>
            <a:r>
              <a:rPr lang="en-US" baseline="30000" dirty="0"/>
              <a:t>th</a:t>
            </a:r>
            <a:r>
              <a:rPr lang="en-US" dirty="0"/>
              <a:t> edition. (New York: W.W. Norton &amp; Company, 2022).</a:t>
            </a:r>
            <a:endParaRPr lang="en-CA" dirty="0"/>
          </a:p>
        </p:txBody>
      </p:sp>
      <p:pic>
        <p:nvPicPr>
          <p:cNvPr id="3" name="Picture 2">
            <a:extLst>
              <a:ext uri="{FF2B5EF4-FFF2-40B4-BE49-F238E27FC236}">
                <a16:creationId xmlns:a16="http://schemas.microsoft.com/office/drawing/2014/main" id="{BD562B4E-3B98-42F8-95CF-CE05EF9CED39}"/>
              </a:ext>
            </a:extLst>
          </p:cNvPr>
          <p:cNvPicPr>
            <a:picLocks noChangeAspect="1"/>
          </p:cNvPicPr>
          <p:nvPr/>
        </p:nvPicPr>
        <p:blipFill>
          <a:blip r:embed="rId2"/>
          <a:stretch>
            <a:fillRect/>
          </a:stretch>
        </p:blipFill>
        <p:spPr>
          <a:xfrm>
            <a:off x="307179" y="2819399"/>
            <a:ext cx="11492935" cy="3598571"/>
          </a:xfrm>
          <a:prstGeom prst="rect">
            <a:avLst/>
          </a:prstGeom>
        </p:spPr>
      </p:pic>
    </p:spTree>
    <p:extLst>
      <p:ext uri="{BB962C8B-B14F-4D97-AF65-F5344CB8AC3E}">
        <p14:creationId xmlns:p14="http://schemas.microsoft.com/office/powerpoint/2010/main" val="3863731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383D72-999C-4BAD-8EB7-69602AC6D9FE}"/>
              </a:ext>
            </a:extLst>
          </p:cNvPr>
          <p:cNvPicPr>
            <a:picLocks noChangeAspect="1"/>
          </p:cNvPicPr>
          <p:nvPr/>
        </p:nvPicPr>
        <p:blipFill>
          <a:blip r:embed="rId2"/>
          <a:stretch>
            <a:fillRect/>
          </a:stretch>
        </p:blipFill>
        <p:spPr>
          <a:xfrm>
            <a:off x="478973" y="268286"/>
            <a:ext cx="10827656" cy="5474907"/>
          </a:xfrm>
          <a:prstGeom prst="rect">
            <a:avLst/>
          </a:prstGeom>
        </p:spPr>
      </p:pic>
      <p:sp>
        <p:nvSpPr>
          <p:cNvPr id="3" name="Callout: Left Arrow 2">
            <a:extLst>
              <a:ext uri="{FF2B5EF4-FFF2-40B4-BE49-F238E27FC236}">
                <a16:creationId xmlns:a16="http://schemas.microsoft.com/office/drawing/2014/main" id="{9C66F971-B12F-45AC-A235-5AF8C5010C74}"/>
              </a:ext>
            </a:extLst>
          </p:cNvPr>
          <p:cNvSpPr/>
          <p:nvPr/>
        </p:nvSpPr>
        <p:spPr>
          <a:xfrm>
            <a:off x="8302171" y="3236686"/>
            <a:ext cx="3294743" cy="1364343"/>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Available to borrow for 3 hours, from the Webster Library Course Reserves Room</a:t>
            </a:r>
            <a:endParaRPr lang="en-CA" dirty="0"/>
          </a:p>
        </p:txBody>
      </p:sp>
    </p:spTree>
    <p:extLst>
      <p:ext uri="{BB962C8B-B14F-4D97-AF65-F5344CB8AC3E}">
        <p14:creationId xmlns:p14="http://schemas.microsoft.com/office/powerpoint/2010/main" val="4145336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33038" y="770467"/>
            <a:ext cx="3740270" cy="3352800"/>
          </a:xfrm>
        </p:spPr>
        <p:txBody>
          <a:bodyPr vert="horz" lIns="91440" tIns="45720" rIns="91440" bIns="45720" rtlCol="0" anchor="b">
            <a:normAutofit/>
          </a:bodyPr>
          <a:lstStyle/>
          <a:p>
            <a:pPr>
              <a:lnSpc>
                <a:spcPct val="80000"/>
              </a:lnSpc>
            </a:pPr>
            <a:r>
              <a:rPr lang="en-US" sz="5000" dirty="0">
                <a:solidFill>
                  <a:schemeClr val="tx1"/>
                </a:solidFill>
              </a:rPr>
              <a:t>Breaking down a topic </a:t>
            </a:r>
            <a:br>
              <a:rPr lang="en-US" sz="5000" dirty="0">
                <a:solidFill>
                  <a:schemeClr val="tx1"/>
                </a:solidFill>
              </a:rPr>
            </a:br>
            <a:r>
              <a:rPr lang="en-US" sz="5000" dirty="0">
                <a:solidFill>
                  <a:schemeClr val="tx1"/>
                </a:solidFill>
              </a:rPr>
              <a:t>&amp; </a:t>
            </a:r>
            <a:br>
              <a:rPr lang="en-US" sz="5000" dirty="0">
                <a:solidFill>
                  <a:schemeClr val="tx1"/>
                </a:solidFill>
              </a:rPr>
            </a:br>
            <a:r>
              <a:rPr lang="en-US" sz="5000" dirty="0">
                <a:solidFill>
                  <a:schemeClr val="tx1"/>
                </a:solidFill>
              </a:rPr>
              <a:t>Search strategies </a:t>
            </a:r>
          </a:p>
        </p:txBody>
      </p:sp>
      <p:pic>
        <p:nvPicPr>
          <p:cNvPr id="4" name="Picture 3" descr="Magnifying glass and question mark">
            <a:extLst>
              <a:ext uri="{FF2B5EF4-FFF2-40B4-BE49-F238E27FC236}">
                <a16:creationId xmlns:a16="http://schemas.microsoft.com/office/drawing/2014/main" id="{3F49D27B-BD75-A686-0E50-2DAF8A248484}"/>
              </a:ext>
            </a:extLst>
          </p:cNvPr>
          <p:cNvPicPr>
            <a:picLocks noChangeAspect="1"/>
          </p:cNvPicPr>
          <p:nvPr/>
        </p:nvPicPr>
        <p:blipFill rotWithShape="1">
          <a:blip r:embed="rId2"/>
          <a:srcRect l="20505" r="17551"/>
          <a:stretch/>
        </p:blipFill>
        <p:spPr>
          <a:xfrm>
            <a:off x="-10287" y="10"/>
            <a:ext cx="7552267" cy="6857990"/>
          </a:xfrm>
          <a:prstGeom prst="rect">
            <a:avLst/>
          </a:prstGeom>
        </p:spPr>
      </p:pic>
    </p:spTree>
    <p:extLst>
      <p:ext uri="{BB962C8B-B14F-4D97-AF65-F5344CB8AC3E}">
        <p14:creationId xmlns:p14="http://schemas.microsoft.com/office/powerpoint/2010/main" val="1689630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1" y="232757"/>
            <a:ext cx="11621193" cy="1712421"/>
          </a:xfrm>
        </p:spPr>
        <p:txBody>
          <a:bodyPr>
            <a:noAutofit/>
          </a:bodyPr>
          <a:lstStyle/>
          <a:p>
            <a:r>
              <a:rPr lang="en-US" sz="4400" dirty="0"/>
              <a:t>Discuss what two theories of IR would </a:t>
            </a:r>
            <a:r>
              <a:rPr lang="en-US" sz="4400" i="1" dirty="0"/>
              <a:t>predict</a:t>
            </a:r>
            <a:r>
              <a:rPr lang="en-US" sz="4400" dirty="0"/>
              <a:t> about how states and other international actors would respond to…</a:t>
            </a:r>
            <a:endParaRPr lang="en-CA" sz="4400" dirty="0"/>
          </a:p>
        </p:txBody>
      </p:sp>
      <p:sp>
        <p:nvSpPr>
          <p:cNvPr id="3" name="Content Placeholder 2"/>
          <p:cNvSpPr>
            <a:spLocks noGrp="1"/>
          </p:cNvSpPr>
          <p:nvPr>
            <p:ph idx="1"/>
          </p:nvPr>
        </p:nvSpPr>
        <p:spPr>
          <a:xfrm>
            <a:off x="399011" y="2011680"/>
            <a:ext cx="11621193" cy="3799947"/>
          </a:xfrm>
        </p:spPr>
        <p:txBody>
          <a:bodyPr>
            <a:normAutofit fontScale="92500" lnSpcReduction="10000"/>
          </a:bodyPr>
          <a:lstStyle/>
          <a:p>
            <a:pPr>
              <a:buFont typeface="Arial" panose="020B0604020202020204" pitchFamily="34" charset="0"/>
              <a:buChar char="•"/>
            </a:pPr>
            <a:r>
              <a:rPr lang="en-US" sz="3200" dirty="0"/>
              <a:t>A major financial crisis in China, with  the potential to affect the global economy</a:t>
            </a:r>
          </a:p>
          <a:p>
            <a:pPr>
              <a:buFont typeface="Arial" panose="020B0604020202020204" pitchFamily="34" charset="0"/>
              <a:buChar char="•"/>
            </a:pPr>
            <a:r>
              <a:rPr lang="en-US" sz="3200" dirty="0"/>
              <a:t>A catastrophic effect of climate change (choose one: sea level rise, food shortages, etc.)</a:t>
            </a:r>
          </a:p>
          <a:p>
            <a:pPr>
              <a:buFont typeface="Arial" panose="020B0604020202020204" pitchFamily="34" charset="0"/>
              <a:buChar char="•"/>
            </a:pPr>
            <a:r>
              <a:rPr lang="en-US" sz="3200" dirty="0"/>
              <a:t>Invention by one country’s government scientists of reliable fusion technology (abundant,  cheap, safe, clean, carbon emission-free energy)</a:t>
            </a:r>
          </a:p>
          <a:p>
            <a:pPr>
              <a:buFont typeface="Arial" panose="020B0604020202020204" pitchFamily="34" charset="0"/>
              <a:buChar char="•"/>
            </a:pPr>
            <a:r>
              <a:rPr lang="en-US" sz="3200" dirty="0"/>
              <a:t>A revolt by enslaved intelligent robots</a:t>
            </a:r>
          </a:p>
          <a:p>
            <a:pPr>
              <a:buFont typeface="Arial" panose="020B0604020202020204" pitchFamily="34" charset="0"/>
              <a:buChar char="•"/>
            </a:pPr>
            <a:r>
              <a:rPr lang="en-US" sz="3200" dirty="0"/>
              <a:t>First contact sentient extraterrestrial alien species </a:t>
            </a:r>
          </a:p>
          <a:p>
            <a:pPr>
              <a:buFont typeface="Arial" panose="020B0604020202020204" pitchFamily="34" charset="0"/>
              <a:buChar char="•"/>
            </a:pPr>
            <a:endParaRPr lang="en-CA" dirty="0"/>
          </a:p>
        </p:txBody>
      </p:sp>
      <p:sp>
        <p:nvSpPr>
          <p:cNvPr id="5" name="TextBox 4"/>
          <p:cNvSpPr txBox="1"/>
          <p:nvPr/>
        </p:nvSpPr>
        <p:spPr>
          <a:xfrm>
            <a:off x="8063346" y="5811627"/>
            <a:ext cx="4355132" cy="646331"/>
          </a:xfrm>
          <a:prstGeom prst="rect">
            <a:avLst/>
          </a:prstGeom>
          <a:noFill/>
        </p:spPr>
        <p:txBody>
          <a:bodyPr wrap="square" rtlCol="0">
            <a:spAutoFit/>
          </a:bodyPr>
          <a:lstStyle/>
          <a:p>
            <a:r>
              <a:rPr lang="en-US" sz="3600" dirty="0"/>
              <a:t>…In the near future.</a:t>
            </a:r>
            <a:endParaRPr lang="en-CA" sz="3600" dirty="0"/>
          </a:p>
        </p:txBody>
      </p:sp>
    </p:spTree>
    <p:extLst>
      <p:ext uri="{BB962C8B-B14F-4D97-AF65-F5344CB8AC3E}">
        <p14:creationId xmlns:p14="http://schemas.microsoft.com/office/powerpoint/2010/main" val="3765039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7224" y="936711"/>
            <a:ext cx="2988265" cy="4984578"/>
          </a:xfrm>
        </p:spPr>
        <p:txBody>
          <a:bodyPr>
            <a:normAutofit/>
          </a:bodyPr>
          <a:lstStyle/>
          <a:p>
            <a:r>
              <a:rPr lang="en-US" sz="4400" dirty="0">
                <a:solidFill>
                  <a:srgbClr val="FFFFFF"/>
                </a:solidFill>
              </a:rPr>
              <a:t>Becoming more informed about your theories </a:t>
            </a:r>
            <a:endParaRPr lang="en-CA" sz="4400" dirty="0">
              <a:solidFill>
                <a:srgbClr val="FFFFFF"/>
              </a:solidFill>
            </a:endParaRPr>
          </a:p>
        </p:txBody>
      </p:sp>
      <p:sp>
        <p:nvSpPr>
          <p:cNvPr id="3" name="Content Placeholder 2"/>
          <p:cNvSpPr>
            <a:spLocks noGrp="1"/>
          </p:cNvSpPr>
          <p:nvPr>
            <p:ph idx="1"/>
          </p:nvPr>
        </p:nvSpPr>
        <p:spPr>
          <a:xfrm>
            <a:off x="4614389" y="936711"/>
            <a:ext cx="6815992" cy="4984578"/>
          </a:xfrm>
        </p:spPr>
        <p:txBody>
          <a:bodyPr anchor="ctr">
            <a:normAutofit/>
          </a:bodyPr>
          <a:lstStyle/>
          <a:p>
            <a:pPr fontAlgn="base"/>
            <a:r>
              <a:rPr lang="en-CA" sz="2000" b="1" dirty="0"/>
              <a:t>Course Readings</a:t>
            </a:r>
          </a:p>
          <a:p>
            <a:pPr lvl="1" fontAlgn="base">
              <a:buFont typeface="Arial" panose="020B0604020202020204" pitchFamily="34" charset="0"/>
              <a:buChar char="•"/>
            </a:pPr>
            <a:r>
              <a:rPr lang="en-CA" sz="2000" dirty="0"/>
              <a:t>Frieden, Lake and Schultz chapters </a:t>
            </a:r>
          </a:p>
          <a:p>
            <a:pPr lvl="1" fontAlgn="base">
              <a:buFont typeface="Arial" panose="020B0604020202020204" pitchFamily="34" charset="0"/>
              <a:buChar char="•"/>
            </a:pPr>
            <a:r>
              <a:rPr lang="en-CA" sz="2000" dirty="0"/>
              <a:t>Additional course readings, coursepack or course reserves </a:t>
            </a:r>
          </a:p>
          <a:p>
            <a:pPr fontAlgn="base"/>
            <a:r>
              <a:rPr lang="en-CA" sz="2000" b="1" dirty="0"/>
              <a:t>Sophia </a:t>
            </a:r>
          </a:p>
          <a:p>
            <a:pPr>
              <a:buFont typeface="Arial" panose="020B0604020202020204" pitchFamily="34" charset="0"/>
              <a:buChar char="•"/>
            </a:pPr>
            <a:r>
              <a:rPr lang="en-CA" sz="2000" dirty="0"/>
              <a:t> </a:t>
            </a:r>
            <a:r>
              <a:rPr lang="en-CA" sz="2000" dirty="0">
                <a:hlinkClick r:id="rId2"/>
              </a:rPr>
              <a:t>"International relations" AND "political theor*" AND ___</a:t>
            </a:r>
            <a:endParaRPr lang="en-CA" sz="2000" dirty="0"/>
          </a:p>
          <a:p>
            <a:pPr fontAlgn="base"/>
            <a:endParaRPr lang="en-CA" sz="2000" b="1" dirty="0"/>
          </a:p>
          <a:p>
            <a:pPr fontAlgn="base"/>
            <a:r>
              <a:rPr lang="en-CA" sz="2000" b="1" dirty="0"/>
              <a:t>Political Science Subject Guide </a:t>
            </a:r>
          </a:p>
          <a:p>
            <a:pPr>
              <a:buFont typeface="Arial" panose="020B0604020202020204" pitchFamily="34" charset="0"/>
              <a:buChar char="•"/>
            </a:pPr>
            <a:r>
              <a:rPr lang="en-CA" sz="2000" dirty="0"/>
              <a:t>Political Science Encyclopedia &gt; </a:t>
            </a:r>
            <a:r>
              <a:rPr lang="en-CA" sz="2000" dirty="0">
                <a:hlinkClick r:id="rId3"/>
              </a:rPr>
              <a:t>Encyclopedia of Political Theory </a:t>
            </a:r>
            <a:r>
              <a:rPr lang="en-CA" sz="2000" dirty="0"/>
              <a:t>(e-book) &gt;advanced search &gt; “international relations” and _____</a:t>
            </a:r>
          </a:p>
          <a:p>
            <a:pPr>
              <a:buFont typeface="Arial" panose="020B0604020202020204" pitchFamily="34" charset="0"/>
              <a:buChar char="•"/>
            </a:pPr>
            <a:r>
              <a:rPr lang="en-CA" sz="2000" dirty="0"/>
              <a:t>Political theory books</a:t>
            </a:r>
          </a:p>
          <a:p>
            <a:br>
              <a:rPr lang="en-CA" sz="2000" dirty="0"/>
            </a:br>
            <a:endParaRPr lang="en-CA" sz="2000" dirty="0"/>
          </a:p>
        </p:txBody>
      </p:sp>
    </p:spTree>
    <p:extLst>
      <p:ext uri="{BB962C8B-B14F-4D97-AF65-F5344CB8AC3E}">
        <p14:creationId xmlns:p14="http://schemas.microsoft.com/office/powerpoint/2010/main" val="2390592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CF18D0A-3992-4AA6-8DDD-BB612C24E9C1}" type="slidenum">
              <a:rPr lang="en-US" altLang="en-US" sz="1200" smtClean="0">
                <a:solidFill>
                  <a:srgbClr val="898989"/>
                </a:solidFill>
              </a:rPr>
              <a:pPr>
                <a:spcBef>
                  <a:spcPct val="0"/>
                </a:spcBef>
                <a:buFontTx/>
                <a:buNone/>
              </a:pPr>
              <a:t>19</a:t>
            </a:fld>
            <a:endParaRPr lang="en-US" altLang="en-US" sz="1200" dirty="0">
              <a:solidFill>
                <a:srgbClr val="898989"/>
              </a:solidFill>
            </a:endParaRPr>
          </a:p>
        </p:txBody>
      </p:sp>
      <p:pic>
        <p:nvPicPr>
          <p:cNvPr id="2" name="Picture 1"/>
          <p:cNvPicPr>
            <a:picLocks noChangeAspect="1"/>
          </p:cNvPicPr>
          <p:nvPr/>
        </p:nvPicPr>
        <p:blipFill>
          <a:blip r:embed="rId2"/>
          <a:stretch>
            <a:fillRect/>
          </a:stretch>
        </p:blipFill>
        <p:spPr>
          <a:xfrm>
            <a:off x="1227909" y="382367"/>
            <a:ext cx="9483159" cy="6206586"/>
          </a:xfrm>
          <a:prstGeom prst="rect">
            <a:avLst/>
          </a:prstGeom>
        </p:spPr>
      </p:pic>
      <p:pic>
        <p:nvPicPr>
          <p:cNvPr id="55302" name="Picture 5"/>
          <p:cNvPicPr>
            <a:picLocks noChangeAspect="1"/>
          </p:cNvPicPr>
          <p:nvPr/>
        </p:nvPicPr>
        <p:blipFill>
          <a:blip r:embed="rId3">
            <a:extLst>
              <a:ext uri="{28A0092B-C50C-407E-A947-70E740481C1C}">
                <a14:useLocalDpi xmlns:a14="http://schemas.microsoft.com/office/drawing/2010/main" val="0"/>
              </a:ext>
            </a:extLst>
          </a:blip>
          <a:srcRect l="11713" t="31250" r="69547" b="7291"/>
          <a:stretch>
            <a:fillRect/>
          </a:stretch>
        </p:blipFill>
        <p:spPr bwMode="auto">
          <a:xfrm>
            <a:off x="2157328" y="770663"/>
            <a:ext cx="1944409" cy="358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42214A5-86AD-4AED-8975-F537FA642924}"/>
              </a:ext>
            </a:extLst>
          </p:cNvPr>
          <p:cNvSpPr/>
          <p:nvPr/>
        </p:nvSpPr>
        <p:spPr>
          <a:xfrm>
            <a:off x="2109424" y="881744"/>
            <a:ext cx="1992313" cy="960120"/>
          </a:xfrm>
          <a:prstGeom prst="rect">
            <a:avLst/>
          </a:prstGeom>
          <a:noFill/>
          <a:ln w="762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Tree>
    <p:extLst>
      <p:ext uri="{BB962C8B-B14F-4D97-AF65-F5344CB8AC3E}">
        <p14:creationId xmlns:p14="http://schemas.microsoft.com/office/powerpoint/2010/main" val="175576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CD5C-4C1F-480D-A5CF-5621A7B6566C}"/>
              </a:ext>
            </a:extLst>
          </p:cNvPr>
          <p:cNvSpPr>
            <a:spLocks noGrp="1"/>
          </p:cNvSpPr>
          <p:nvPr>
            <p:ph type="title"/>
          </p:nvPr>
        </p:nvSpPr>
        <p:spPr/>
        <p:txBody>
          <a:bodyPr/>
          <a:lstStyle/>
          <a:p>
            <a:r>
              <a:rPr lang="en-US" dirty="0"/>
              <a:t>Who am I?</a:t>
            </a:r>
            <a:endParaRPr lang="en-CA" dirty="0"/>
          </a:p>
        </p:txBody>
      </p:sp>
      <p:sp>
        <p:nvSpPr>
          <p:cNvPr id="3" name="Content Placeholder 2">
            <a:extLst>
              <a:ext uri="{FF2B5EF4-FFF2-40B4-BE49-F238E27FC236}">
                <a16:creationId xmlns:a16="http://schemas.microsoft.com/office/drawing/2014/main" id="{3E5796FA-55DA-4798-A98A-87A6126AFA6E}"/>
              </a:ext>
            </a:extLst>
          </p:cNvPr>
          <p:cNvSpPr>
            <a:spLocks noGrp="1"/>
          </p:cNvSpPr>
          <p:nvPr>
            <p:ph idx="1"/>
          </p:nvPr>
        </p:nvSpPr>
        <p:spPr>
          <a:xfrm>
            <a:off x="457200" y="1800225"/>
            <a:ext cx="11452860" cy="4326255"/>
          </a:xfrm>
        </p:spPr>
        <p:txBody>
          <a:bodyPr>
            <a:normAutofit lnSpcReduction="10000"/>
          </a:bodyPr>
          <a:lstStyle/>
          <a:p>
            <a:pPr marL="0" indent="0">
              <a:buNone/>
            </a:pPr>
            <a:r>
              <a:rPr lang="en-US" altLang="en-US" dirty="0"/>
              <a:t>Michelle Lake, librarian for Political Science, the School of Community and Public Affairs, First Peoples Studies, and Government Publications</a:t>
            </a:r>
          </a:p>
          <a:p>
            <a:pPr marL="0" indent="0">
              <a:buNone/>
            </a:pPr>
            <a:endParaRPr lang="en-US" altLang="en-US" dirty="0">
              <a:hlinkClick r:id="" action="ppaction://noaction"/>
            </a:endParaRPr>
          </a:p>
          <a:p>
            <a:pPr marL="0" indent="0">
              <a:buNone/>
            </a:pPr>
            <a:r>
              <a:rPr lang="en-US" altLang="en-US" dirty="0">
                <a:hlinkClick r:id="" action="ppaction://noaction"/>
              </a:rPr>
              <a:t>Michelle.Lake@Concordia.ca</a:t>
            </a:r>
            <a:r>
              <a:rPr lang="en-US" altLang="en-US" dirty="0"/>
              <a:t> / Make an appointment or ask a question</a:t>
            </a:r>
          </a:p>
          <a:p>
            <a:pPr marL="0" indent="0">
              <a:buNone/>
            </a:pPr>
            <a:endParaRPr lang="en-US" altLang="en-US" dirty="0"/>
          </a:p>
          <a:p>
            <a:pPr marL="0" indent="0">
              <a:buNone/>
            </a:pPr>
            <a:r>
              <a:rPr lang="en-US" altLang="en-US" dirty="0"/>
              <a:t>What do I do?</a:t>
            </a:r>
          </a:p>
          <a:p>
            <a:pPr lvl="1"/>
            <a:r>
              <a:rPr lang="en-US" altLang="en-US" dirty="0"/>
              <a:t>Provide research support</a:t>
            </a:r>
          </a:p>
          <a:p>
            <a:pPr lvl="1"/>
            <a:r>
              <a:rPr lang="en-US" altLang="en-US" dirty="0"/>
              <a:t>Help students with search strategies and library databases  </a:t>
            </a:r>
          </a:p>
          <a:p>
            <a:pPr lvl="1"/>
            <a:r>
              <a:rPr lang="en-US" altLang="en-US" dirty="0"/>
              <a:t>Help students find and access materials they need</a:t>
            </a:r>
          </a:p>
          <a:p>
            <a:pPr lvl="1"/>
            <a:r>
              <a:rPr lang="en-US" altLang="en-US" dirty="0"/>
              <a:t>Help with citation issues</a:t>
            </a:r>
          </a:p>
          <a:p>
            <a:pPr lvl="1"/>
            <a:r>
              <a:rPr lang="en-US" altLang="en-US" dirty="0"/>
              <a:t>Choose the books we buy for the above subject areas</a:t>
            </a:r>
            <a:endParaRPr lang="en-CA" altLang="en-US" dirty="0"/>
          </a:p>
          <a:p>
            <a:endParaRPr lang="en-CA" dirty="0"/>
          </a:p>
        </p:txBody>
      </p:sp>
    </p:spTree>
    <p:extLst>
      <p:ext uri="{BB962C8B-B14F-4D97-AF65-F5344CB8AC3E}">
        <p14:creationId xmlns:p14="http://schemas.microsoft.com/office/powerpoint/2010/main" val="331434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150821"/>
            <a:ext cx="10772775" cy="1658198"/>
          </a:xfrm>
        </p:spPr>
        <p:txBody>
          <a:bodyPr/>
          <a:lstStyle/>
          <a:p>
            <a:r>
              <a:rPr lang="en-US" dirty="0"/>
              <a:t>Subject Guide: Political Science</a:t>
            </a:r>
            <a:endParaRPr lang="en-CA" dirty="0"/>
          </a:p>
        </p:txBody>
      </p:sp>
      <p:pic>
        <p:nvPicPr>
          <p:cNvPr id="4" name="Content Placeholder 3"/>
          <p:cNvPicPr>
            <a:picLocks noGrp="1" noChangeAspect="1"/>
          </p:cNvPicPr>
          <p:nvPr>
            <p:ph idx="1"/>
          </p:nvPr>
        </p:nvPicPr>
        <p:blipFill>
          <a:blip r:embed="rId2"/>
          <a:stretch>
            <a:fillRect/>
          </a:stretch>
        </p:blipFill>
        <p:spPr>
          <a:xfrm>
            <a:off x="376372" y="1647153"/>
            <a:ext cx="4363795" cy="3767137"/>
          </a:xfrm>
          <a:prstGeom prst="rect">
            <a:avLst/>
          </a:prstGeom>
        </p:spPr>
      </p:pic>
      <p:sp>
        <p:nvSpPr>
          <p:cNvPr id="5" name="Up Arrow 4"/>
          <p:cNvSpPr/>
          <p:nvPr/>
        </p:nvSpPr>
        <p:spPr>
          <a:xfrm>
            <a:off x="798163" y="3530721"/>
            <a:ext cx="418454" cy="883403"/>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p:cNvPicPr>
            <a:picLocks noChangeAspect="1"/>
          </p:cNvPicPr>
          <p:nvPr/>
        </p:nvPicPr>
        <p:blipFill>
          <a:blip r:embed="rId3"/>
          <a:stretch>
            <a:fillRect/>
          </a:stretch>
        </p:blipFill>
        <p:spPr>
          <a:xfrm>
            <a:off x="5506500" y="1296773"/>
            <a:ext cx="5533628" cy="5468238"/>
          </a:xfrm>
          <a:prstGeom prst="rect">
            <a:avLst/>
          </a:prstGeom>
        </p:spPr>
      </p:pic>
      <p:sp>
        <p:nvSpPr>
          <p:cNvPr id="7" name="Right Arrow 6"/>
          <p:cNvSpPr/>
          <p:nvPr/>
        </p:nvSpPr>
        <p:spPr>
          <a:xfrm>
            <a:off x="6607592" y="4974956"/>
            <a:ext cx="767166" cy="27607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39810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29E8C7E3-BF6C-4B01-8A17-13874C3341C0}"/>
              </a:ext>
            </a:extLst>
          </p:cNvPr>
          <p:cNvPicPr>
            <a:picLocks noChangeAspect="1"/>
          </p:cNvPicPr>
          <p:nvPr/>
        </p:nvPicPr>
        <p:blipFill>
          <a:blip r:embed="rId3"/>
          <a:stretch>
            <a:fillRect/>
          </a:stretch>
        </p:blipFill>
        <p:spPr>
          <a:xfrm>
            <a:off x="1100139" y="149929"/>
            <a:ext cx="9844086" cy="6461238"/>
          </a:xfrm>
          <a:prstGeom prst="rect">
            <a:avLst/>
          </a:prstGeom>
        </p:spPr>
      </p:pic>
      <p:sp>
        <p:nvSpPr>
          <p:cNvPr id="2" name="Oval 1">
            <a:extLst>
              <a:ext uri="{FF2B5EF4-FFF2-40B4-BE49-F238E27FC236}">
                <a16:creationId xmlns:a16="http://schemas.microsoft.com/office/drawing/2014/main" id="{E59343F8-3785-402E-A2C1-2B3338AE278E}"/>
              </a:ext>
            </a:extLst>
          </p:cNvPr>
          <p:cNvSpPr/>
          <p:nvPr/>
        </p:nvSpPr>
        <p:spPr>
          <a:xfrm>
            <a:off x="1100139" y="1868558"/>
            <a:ext cx="4266991" cy="530085"/>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110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51215" y="78897"/>
            <a:ext cx="8079581" cy="1091290"/>
          </a:xfrm>
        </p:spPr>
        <p:txBody>
          <a:bodyPr/>
          <a:lstStyle/>
          <a:p>
            <a:pPr algn="ctr"/>
            <a:r>
              <a:rPr lang="en-US" altLang="en-US" dirty="0"/>
              <a:t>Breaking down a topic</a:t>
            </a:r>
            <a:endParaRPr lang="en-CA" altLang="en-US" dirty="0"/>
          </a:p>
        </p:txBody>
      </p:sp>
      <p:sp>
        <p:nvSpPr>
          <p:cNvPr id="3" name="Content Placeholder 2"/>
          <p:cNvSpPr>
            <a:spLocks noGrp="1"/>
          </p:cNvSpPr>
          <p:nvPr>
            <p:ph idx="1"/>
          </p:nvPr>
        </p:nvSpPr>
        <p:spPr>
          <a:xfrm>
            <a:off x="361339" y="1170187"/>
            <a:ext cx="11592363" cy="1106289"/>
          </a:xfrm>
        </p:spPr>
        <p:txBody>
          <a:bodyPr rtlCol="0">
            <a:normAutofit/>
          </a:bodyPr>
          <a:lstStyle/>
          <a:p>
            <a:pPr marL="0" indent="0" algn="ctr">
              <a:buNone/>
              <a:defRPr/>
            </a:pPr>
            <a:r>
              <a:rPr lang="en-US" sz="3200" dirty="0">
                <a:solidFill>
                  <a:schemeClr val="tx1"/>
                </a:solidFill>
              </a:rPr>
              <a:t>A major </a:t>
            </a:r>
            <a:r>
              <a:rPr lang="en-US" sz="3200" b="1" dirty="0">
                <a:solidFill>
                  <a:schemeClr val="tx1"/>
                </a:solidFill>
              </a:rPr>
              <a:t>financial crisis </a:t>
            </a:r>
            <a:r>
              <a:rPr lang="en-US" sz="3200" dirty="0">
                <a:solidFill>
                  <a:schemeClr val="tx1"/>
                </a:solidFill>
              </a:rPr>
              <a:t>in </a:t>
            </a:r>
            <a:r>
              <a:rPr lang="en-US" sz="3200" b="1" dirty="0">
                <a:solidFill>
                  <a:schemeClr val="tx1"/>
                </a:solidFill>
              </a:rPr>
              <a:t>China</a:t>
            </a:r>
            <a:r>
              <a:rPr lang="en-US" sz="3200" dirty="0">
                <a:solidFill>
                  <a:schemeClr val="tx1"/>
                </a:solidFill>
              </a:rPr>
              <a:t>, threatening the </a:t>
            </a:r>
            <a:r>
              <a:rPr lang="en-US" sz="3200" b="1" dirty="0">
                <a:solidFill>
                  <a:schemeClr val="tx1"/>
                </a:solidFill>
              </a:rPr>
              <a:t>global economy.</a:t>
            </a:r>
          </a:p>
          <a:p>
            <a:pPr marL="0" indent="0" algn="ctr">
              <a:buNone/>
              <a:defRPr/>
            </a:pPr>
            <a:endParaRPr lang="en-US" dirty="0">
              <a:solidFill>
                <a:schemeClr val="tx1">
                  <a:lumMod val="75000"/>
                  <a:lumOff val="25000"/>
                </a:schemeClr>
              </a:solidFill>
            </a:endParaRPr>
          </a:p>
          <a:p>
            <a:pPr algn="ctr">
              <a:buFont typeface="Wingdings 3" charset="2"/>
              <a:buChar char=""/>
              <a:defRPr/>
            </a:pPr>
            <a:endParaRPr lang="en-CA" dirty="0">
              <a:solidFill>
                <a:schemeClr val="tx1">
                  <a:lumMod val="75000"/>
                  <a:lumOff val="25000"/>
                </a:schemeClr>
              </a:solidFill>
            </a:endParaRPr>
          </a:p>
        </p:txBody>
      </p:sp>
      <p:sp>
        <p:nvSpPr>
          <p:cNvPr id="4" name="TextBox 3"/>
          <p:cNvSpPr txBox="1"/>
          <p:nvPr/>
        </p:nvSpPr>
        <p:spPr>
          <a:xfrm>
            <a:off x="1614220" y="1895236"/>
            <a:ext cx="4377287" cy="3231654"/>
          </a:xfrm>
          <a:prstGeom prst="rect">
            <a:avLst/>
          </a:prstGeom>
          <a:noFill/>
        </p:spPr>
        <p:txBody>
          <a:bodyPr wrap="square">
            <a:spAutoFit/>
          </a:bodyPr>
          <a:lstStyle/>
          <a:p>
            <a:pPr>
              <a:defRPr/>
            </a:pPr>
            <a:r>
              <a:rPr lang="en-US" sz="2800" b="1" dirty="0">
                <a:solidFill>
                  <a:schemeClr val="accent1"/>
                </a:solidFill>
              </a:rPr>
              <a:t>Financial crisis  </a:t>
            </a:r>
          </a:p>
          <a:p>
            <a:pPr marL="285750" indent="-285750">
              <a:buFont typeface="Arial" panose="020B0604020202020204" pitchFamily="34" charset="0"/>
              <a:buChar char="•"/>
              <a:defRPr/>
            </a:pPr>
            <a:r>
              <a:rPr lang="en-US" sz="2800" dirty="0"/>
              <a:t>Economic crisis</a:t>
            </a:r>
          </a:p>
          <a:p>
            <a:pPr marL="285750" indent="-285750">
              <a:buFont typeface="Arial" panose="020B0604020202020204" pitchFamily="34" charset="0"/>
              <a:buChar char="•"/>
              <a:defRPr/>
            </a:pPr>
            <a:r>
              <a:rPr lang="en-US" sz="2800" dirty="0"/>
              <a:t>Recession</a:t>
            </a:r>
          </a:p>
          <a:p>
            <a:pPr marL="285750" indent="-285750">
              <a:buFont typeface="Arial" panose="020B0604020202020204" pitchFamily="34" charset="0"/>
              <a:buChar char="•"/>
              <a:defRPr/>
            </a:pPr>
            <a:r>
              <a:rPr lang="en-US" sz="2800" dirty="0"/>
              <a:t>Financial collapse</a:t>
            </a:r>
          </a:p>
          <a:p>
            <a:pPr marL="285750" indent="-285750">
              <a:buFont typeface="Arial" panose="020B0604020202020204" pitchFamily="34" charset="0"/>
              <a:buChar char="•"/>
              <a:defRPr/>
            </a:pPr>
            <a:r>
              <a:rPr lang="en-US" sz="2800" dirty="0"/>
              <a:t>Economic meltdown</a:t>
            </a:r>
          </a:p>
          <a:p>
            <a:pPr marL="285750" indent="-285750">
              <a:buFont typeface="Arial" panose="020B0604020202020204" pitchFamily="34" charset="0"/>
              <a:buChar char="•"/>
              <a:defRPr/>
            </a:pPr>
            <a:r>
              <a:rPr lang="en-US" sz="2800" dirty="0"/>
              <a:t>Market volatility </a:t>
            </a:r>
          </a:p>
          <a:p>
            <a:pPr>
              <a:defRPr/>
            </a:pPr>
            <a:endParaRPr lang="en-US" dirty="0"/>
          </a:p>
          <a:p>
            <a:pPr>
              <a:defRPr/>
            </a:pPr>
            <a:endParaRPr lang="en-CA" dirty="0"/>
          </a:p>
        </p:txBody>
      </p:sp>
      <p:sp>
        <p:nvSpPr>
          <p:cNvPr id="5" name="TextBox 4"/>
          <p:cNvSpPr txBox="1"/>
          <p:nvPr/>
        </p:nvSpPr>
        <p:spPr>
          <a:xfrm>
            <a:off x="6904910" y="1925876"/>
            <a:ext cx="3935413" cy="2677656"/>
          </a:xfrm>
          <a:prstGeom prst="rect">
            <a:avLst/>
          </a:prstGeom>
          <a:noFill/>
        </p:spPr>
        <p:txBody>
          <a:bodyPr>
            <a:spAutoFit/>
          </a:bodyPr>
          <a:lstStyle/>
          <a:p>
            <a:pPr>
              <a:defRPr/>
            </a:pPr>
            <a:r>
              <a:rPr lang="en-US" sz="2800" b="1" dirty="0">
                <a:solidFill>
                  <a:schemeClr val="accent1"/>
                </a:solidFill>
              </a:rPr>
              <a:t>Global economy</a:t>
            </a:r>
          </a:p>
          <a:p>
            <a:pPr marL="285750" indent="-285750">
              <a:buFont typeface="Arial" panose="020B0604020202020204" pitchFamily="34" charset="0"/>
              <a:buChar char="•"/>
              <a:defRPr/>
            </a:pPr>
            <a:r>
              <a:rPr lang="en-US" sz="2800" dirty="0"/>
              <a:t>International economic relations</a:t>
            </a:r>
          </a:p>
          <a:p>
            <a:pPr marL="285750" indent="-285750">
              <a:buFont typeface="Arial" panose="020B0604020202020204" pitchFamily="34" charset="0"/>
              <a:buChar char="•"/>
              <a:defRPr/>
            </a:pPr>
            <a:r>
              <a:rPr lang="en-US" sz="2800" dirty="0"/>
              <a:t>World economy</a:t>
            </a:r>
          </a:p>
          <a:p>
            <a:pPr marL="285750" indent="-285750">
              <a:buFont typeface="Arial" panose="020B0604020202020204" pitchFamily="34" charset="0"/>
              <a:buChar char="•"/>
              <a:defRPr/>
            </a:pPr>
            <a:r>
              <a:rPr lang="en-US" sz="2800" dirty="0"/>
              <a:t>Global financial system</a:t>
            </a:r>
          </a:p>
          <a:p>
            <a:pPr marL="285750" indent="-285750">
              <a:buFont typeface="Arial" panose="020B0604020202020204" pitchFamily="34" charset="0"/>
              <a:buChar char="•"/>
              <a:defRPr/>
            </a:pPr>
            <a:r>
              <a:rPr lang="en-US" sz="2800" dirty="0"/>
              <a:t>Globalization </a:t>
            </a:r>
            <a:endParaRPr lang="en-CA" sz="2800" dirty="0"/>
          </a:p>
        </p:txBody>
      </p:sp>
      <p:sp>
        <p:nvSpPr>
          <p:cNvPr id="6" name="TextBox 5"/>
          <p:cNvSpPr txBox="1"/>
          <p:nvPr/>
        </p:nvSpPr>
        <p:spPr>
          <a:xfrm>
            <a:off x="1751215" y="4688435"/>
            <a:ext cx="4573354" cy="1815882"/>
          </a:xfrm>
          <a:prstGeom prst="rect">
            <a:avLst/>
          </a:prstGeom>
          <a:noFill/>
        </p:spPr>
        <p:txBody>
          <a:bodyPr wrap="square">
            <a:spAutoFit/>
          </a:bodyPr>
          <a:lstStyle/>
          <a:p>
            <a:pPr>
              <a:defRPr/>
            </a:pPr>
            <a:r>
              <a:rPr lang="en-US" sz="2800" b="1" dirty="0">
                <a:solidFill>
                  <a:schemeClr val="accent1"/>
                </a:solidFill>
              </a:rPr>
              <a:t>China</a:t>
            </a:r>
          </a:p>
          <a:p>
            <a:pPr marL="285750" indent="-285750">
              <a:buFont typeface="Arial" panose="020B0604020202020204" pitchFamily="34" charset="0"/>
              <a:buChar char="•"/>
              <a:defRPr/>
            </a:pPr>
            <a:r>
              <a:rPr lang="en-US" sz="2800" dirty="0"/>
              <a:t>People’s Republic of China</a:t>
            </a:r>
          </a:p>
          <a:p>
            <a:pPr marL="285750" indent="-285750">
              <a:buFont typeface="Arial" panose="020B0604020202020204" pitchFamily="34" charset="0"/>
              <a:buChar char="•"/>
              <a:defRPr/>
            </a:pPr>
            <a:r>
              <a:rPr lang="en-US" sz="2800" dirty="0"/>
              <a:t>Asia</a:t>
            </a:r>
          </a:p>
          <a:p>
            <a:pPr marL="285750" indent="-285750">
              <a:buFont typeface="Arial" panose="020B0604020202020204" pitchFamily="34" charset="0"/>
              <a:buChar char="•"/>
              <a:defRPr/>
            </a:pPr>
            <a:r>
              <a:rPr lang="en-US" sz="2800" dirty="0"/>
              <a:t>East-Asia</a:t>
            </a:r>
          </a:p>
        </p:txBody>
      </p:sp>
      <p:sp>
        <p:nvSpPr>
          <p:cNvPr id="7" name="TextBox 6"/>
          <p:cNvSpPr txBox="1"/>
          <p:nvPr/>
        </p:nvSpPr>
        <p:spPr>
          <a:xfrm>
            <a:off x="6904910" y="4688435"/>
            <a:ext cx="3935413" cy="1384995"/>
          </a:xfrm>
          <a:prstGeom prst="rect">
            <a:avLst/>
          </a:prstGeom>
          <a:noFill/>
        </p:spPr>
        <p:txBody>
          <a:bodyPr wrap="square">
            <a:spAutoFit/>
          </a:bodyPr>
          <a:lstStyle/>
          <a:p>
            <a:pPr>
              <a:defRPr/>
            </a:pPr>
            <a:r>
              <a:rPr lang="en-US" sz="2800" b="1" dirty="0">
                <a:solidFill>
                  <a:schemeClr val="accent1"/>
                </a:solidFill>
              </a:rPr>
              <a:t>Theories</a:t>
            </a:r>
            <a:r>
              <a:rPr lang="en-US" sz="2800" b="1" dirty="0"/>
              <a:t> </a:t>
            </a:r>
          </a:p>
          <a:p>
            <a:pPr marL="285750" indent="-285750">
              <a:buFont typeface="Arial" panose="020B0604020202020204" pitchFamily="34" charset="0"/>
              <a:buChar char="•"/>
              <a:defRPr/>
            </a:pPr>
            <a:r>
              <a:rPr lang="en-US" sz="2800" dirty="0"/>
              <a:t>Marxism</a:t>
            </a:r>
          </a:p>
          <a:p>
            <a:pPr marL="285750" indent="-285750">
              <a:buFont typeface="Arial" panose="020B0604020202020204" pitchFamily="34" charset="0"/>
              <a:buChar char="•"/>
              <a:defRPr/>
            </a:pPr>
            <a:r>
              <a:rPr lang="en-US" sz="2800" dirty="0"/>
              <a:t>Realism </a:t>
            </a:r>
          </a:p>
        </p:txBody>
      </p:sp>
    </p:spTree>
    <p:extLst>
      <p:ext uri="{BB962C8B-B14F-4D97-AF65-F5344CB8AC3E}">
        <p14:creationId xmlns:p14="http://schemas.microsoft.com/office/powerpoint/2010/main" val="319901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2016920" y="1"/>
            <a:ext cx="8079581" cy="1116009"/>
          </a:xfrm>
        </p:spPr>
        <p:txBody>
          <a:bodyPr>
            <a:normAutofit/>
          </a:bodyPr>
          <a:lstStyle/>
          <a:p>
            <a:pPr algn="ctr"/>
            <a:r>
              <a:rPr lang="en-US" altLang="en-US" sz="4000" dirty="0"/>
              <a:t>Search Tips</a:t>
            </a:r>
            <a:endParaRPr lang="en-CA" altLang="en-US" sz="4000" dirty="0"/>
          </a:p>
        </p:txBody>
      </p:sp>
      <p:sp>
        <p:nvSpPr>
          <p:cNvPr id="3" name="Content Placeholder 2"/>
          <p:cNvSpPr>
            <a:spLocks noGrp="1"/>
          </p:cNvSpPr>
          <p:nvPr>
            <p:ph idx="1"/>
          </p:nvPr>
        </p:nvSpPr>
        <p:spPr>
          <a:xfrm>
            <a:off x="206895" y="885795"/>
            <a:ext cx="11699630" cy="4647498"/>
          </a:xfrm>
        </p:spPr>
        <p:txBody>
          <a:bodyPr rtlCol="0">
            <a:noAutofit/>
          </a:bodyPr>
          <a:lstStyle/>
          <a:p>
            <a:pPr marL="333756" indent="0" algn="ctr">
              <a:buNone/>
              <a:defRPr/>
            </a:pPr>
            <a:r>
              <a:rPr lang="en-GB" sz="3200" b="1" dirty="0">
                <a:solidFill>
                  <a:schemeClr val="tx1"/>
                </a:solidFill>
              </a:rPr>
              <a:t>AND</a:t>
            </a:r>
            <a:r>
              <a:rPr lang="en-GB" sz="3200" dirty="0">
                <a:solidFill>
                  <a:schemeClr val="tx1"/>
                </a:solidFill>
              </a:rPr>
              <a:t> –limits how many results your search produces</a:t>
            </a:r>
          </a:p>
          <a:p>
            <a:pPr marL="123444" lvl="1" indent="0" algn="ctr">
              <a:spcBef>
                <a:spcPts val="243"/>
              </a:spcBef>
              <a:buNone/>
              <a:defRPr/>
            </a:pPr>
            <a:r>
              <a:rPr lang="en-GB" sz="3200" dirty="0">
                <a:solidFill>
                  <a:srgbClr val="00B050"/>
                </a:solidFill>
              </a:rPr>
              <a:t>Example: security AND politics</a:t>
            </a:r>
          </a:p>
          <a:p>
            <a:pPr marL="123444" lvl="1" indent="0" algn="ctr">
              <a:spcBef>
                <a:spcPts val="243"/>
              </a:spcBef>
              <a:buNone/>
              <a:defRPr/>
            </a:pPr>
            <a:endParaRPr lang="en-GB" sz="3200" b="1" dirty="0"/>
          </a:p>
          <a:p>
            <a:pPr marL="203454" indent="0" algn="ctr">
              <a:spcBef>
                <a:spcPts val="243"/>
              </a:spcBef>
              <a:buNone/>
              <a:defRPr/>
            </a:pPr>
            <a:r>
              <a:rPr lang="en-GB" sz="3200" b="1" dirty="0">
                <a:solidFill>
                  <a:schemeClr val="tx1"/>
                </a:solidFill>
              </a:rPr>
              <a:t>OR</a:t>
            </a:r>
            <a:r>
              <a:rPr lang="en-GB" sz="3200" dirty="0">
                <a:solidFill>
                  <a:schemeClr val="tx1"/>
                </a:solidFill>
              </a:rPr>
              <a:t> –increases the number of results your search produces</a:t>
            </a:r>
          </a:p>
          <a:p>
            <a:pPr marL="123444" lvl="1" indent="0" algn="ctr">
              <a:spcBef>
                <a:spcPts val="243"/>
              </a:spcBef>
              <a:buNone/>
              <a:defRPr/>
            </a:pPr>
            <a:r>
              <a:rPr lang="en-GB" sz="3200" dirty="0">
                <a:solidFill>
                  <a:srgbClr val="7030A0"/>
                </a:solidFill>
              </a:rPr>
              <a:t>Example: </a:t>
            </a:r>
            <a:r>
              <a:rPr lang="en-CA" sz="3200" dirty="0">
                <a:solidFill>
                  <a:srgbClr val="7030A0"/>
                </a:solidFill>
              </a:rPr>
              <a:t>state OR government</a:t>
            </a:r>
          </a:p>
          <a:p>
            <a:pPr marL="123444" lvl="1" indent="0" algn="ctr">
              <a:spcBef>
                <a:spcPts val="243"/>
              </a:spcBef>
              <a:buNone/>
              <a:defRPr/>
            </a:pPr>
            <a:endParaRPr lang="en-GB" sz="3200" b="1" dirty="0"/>
          </a:p>
          <a:p>
            <a:pPr marL="203454" indent="0" algn="ctr">
              <a:spcBef>
                <a:spcPts val="243"/>
              </a:spcBef>
              <a:buNone/>
              <a:defRPr/>
            </a:pPr>
            <a:r>
              <a:rPr lang="en-GB" sz="3200" b="1" dirty="0">
                <a:solidFill>
                  <a:schemeClr val="tx1"/>
                </a:solidFill>
              </a:rPr>
              <a:t>“ ” -</a:t>
            </a:r>
            <a:r>
              <a:rPr lang="en-GB" sz="3200" dirty="0">
                <a:solidFill>
                  <a:schemeClr val="tx1"/>
                </a:solidFill>
              </a:rPr>
              <a:t>exact phrase, limits your search results</a:t>
            </a:r>
          </a:p>
          <a:p>
            <a:pPr marL="123444" lvl="1" indent="0" algn="ctr">
              <a:spcBef>
                <a:spcPts val="243"/>
              </a:spcBef>
              <a:buNone/>
              <a:defRPr/>
            </a:pPr>
            <a:r>
              <a:rPr lang="en-GB" sz="3200" dirty="0">
                <a:solidFill>
                  <a:srgbClr val="C00000"/>
                </a:solidFill>
              </a:rPr>
              <a:t>Example: “international cooperation”</a:t>
            </a:r>
          </a:p>
          <a:p>
            <a:pPr marL="82296" indent="0" algn="ctr">
              <a:buNone/>
              <a:defRPr/>
            </a:pPr>
            <a:endParaRPr lang="en-GB" sz="3200" b="1" dirty="0">
              <a:solidFill>
                <a:schemeClr val="tx1">
                  <a:lumMod val="75000"/>
                  <a:lumOff val="25000"/>
                </a:schemeClr>
              </a:solidFill>
            </a:endParaRPr>
          </a:p>
          <a:p>
            <a:pPr marL="333756" indent="0" algn="ctr">
              <a:buNone/>
              <a:defRPr/>
            </a:pPr>
            <a:r>
              <a:rPr lang="en-GB" sz="3200" b="1" dirty="0">
                <a:solidFill>
                  <a:schemeClr val="tx1"/>
                </a:solidFill>
              </a:rPr>
              <a:t>*</a:t>
            </a:r>
            <a:r>
              <a:rPr lang="en-GB" sz="3200" dirty="0">
                <a:solidFill>
                  <a:schemeClr val="tx1"/>
                </a:solidFill>
              </a:rPr>
              <a:t>- truncation: retrieves all words that start with the letters entered and expands search results</a:t>
            </a:r>
          </a:p>
          <a:p>
            <a:pPr marL="123444" lvl="1" indent="0" algn="ctr">
              <a:spcBef>
                <a:spcPts val="243"/>
              </a:spcBef>
              <a:buNone/>
              <a:defRPr/>
            </a:pPr>
            <a:r>
              <a:rPr lang="en-GB" sz="3200" dirty="0">
                <a:solidFill>
                  <a:srgbClr val="0070C0"/>
                </a:solidFill>
              </a:rPr>
              <a:t>Example: peace* </a:t>
            </a:r>
            <a:r>
              <a:rPr lang="en-GB" sz="3200" dirty="0">
                <a:solidFill>
                  <a:schemeClr val="tx1"/>
                </a:solidFill>
              </a:rPr>
              <a:t>finds</a:t>
            </a:r>
            <a:r>
              <a:rPr lang="en-GB" sz="3200" dirty="0">
                <a:solidFill>
                  <a:srgbClr val="0070C0"/>
                </a:solidFill>
              </a:rPr>
              <a:t> peace, peacebuilding, peacemaking, peacekeeping</a:t>
            </a:r>
          </a:p>
          <a:p>
            <a:pPr>
              <a:buFont typeface="Wingdings 3" charset="2"/>
              <a:buChar char=""/>
              <a:defRPr/>
            </a:pPr>
            <a:endParaRPr lang="en-CA" sz="3200" dirty="0">
              <a:solidFill>
                <a:schemeClr val="tx1">
                  <a:lumMod val="75000"/>
                  <a:lumOff val="25000"/>
                </a:schemeClr>
              </a:solidFill>
            </a:endParaRPr>
          </a:p>
        </p:txBody>
      </p:sp>
    </p:spTree>
    <p:extLst>
      <p:ext uri="{BB962C8B-B14F-4D97-AF65-F5344CB8AC3E}">
        <p14:creationId xmlns:p14="http://schemas.microsoft.com/office/powerpoint/2010/main" val="2621876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522" y="288330"/>
            <a:ext cx="10175631" cy="990600"/>
          </a:xfrm>
        </p:spPr>
        <p:txBody>
          <a:bodyPr rtlCol="0">
            <a:normAutofit/>
          </a:bodyPr>
          <a:lstStyle/>
          <a:p>
            <a:pPr algn="ctr">
              <a:defRPr/>
            </a:pPr>
            <a:r>
              <a:rPr lang="en-US" dirty="0"/>
              <a:t>Avoid Searching with Linking words</a:t>
            </a:r>
            <a:endParaRPr lang="en-CA" dirty="0"/>
          </a:p>
        </p:txBody>
      </p:sp>
      <p:sp>
        <p:nvSpPr>
          <p:cNvPr id="16387" name="Content Placeholder 2"/>
          <p:cNvSpPr>
            <a:spLocks noGrp="1"/>
          </p:cNvSpPr>
          <p:nvPr>
            <p:ph idx="1"/>
          </p:nvPr>
        </p:nvSpPr>
        <p:spPr>
          <a:xfrm>
            <a:off x="1851065" y="1264328"/>
            <a:ext cx="6495766" cy="4910855"/>
          </a:xfrm>
        </p:spPr>
        <p:txBody>
          <a:bodyPr>
            <a:noAutofit/>
          </a:bodyPr>
          <a:lstStyle/>
          <a:p>
            <a:pPr>
              <a:buFont typeface="Arial" panose="020B0604020202020204" pitchFamily="34" charset="0"/>
              <a:buChar char="•"/>
            </a:pPr>
            <a:r>
              <a:rPr lang="en-US" altLang="en-US" sz="3200" dirty="0">
                <a:solidFill>
                  <a:schemeClr val="tx1"/>
                </a:solidFill>
              </a:rPr>
              <a:t>Effects  </a:t>
            </a:r>
          </a:p>
          <a:p>
            <a:pPr>
              <a:buFont typeface="Arial" panose="020B0604020202020204" pitchFamily="34" charset="0"/>
              <a:buChar char="•"/>
            </a:pPr>
            <a:r>
              <a:rPr lang="en-US" altLang="en-US" sz="3200" dirty="0">
                <a:solidFill>
                  <a:schemeClr val="tx1"/>
                </a:solidFill>
              </a:rPr>
              <a:t>Impact </a:t>
            </a:r>
          </a:p>
          <a:p>
            <a:pPr>
              <a:buFont typeface="Arial" panose="020B0604020202020204" pitchFamily="34" charset="0"/>
              <a:buChar char="•"/>
            </a:pPr>
            <a:r>
              <a:rPr lang="en-US" altLang="en-US" sz="3200" dirty="0">
                <a:solidFill>
                  <a:schemeClr val="tx1"/>
                </a:solidFill>
              </a:rPr>
              <a:t>Consequences  </a:t>
            </a:r>
          </a:p>
          <a:p>
            <a:pPr>
              <a:buFont typeface="Arial" panose="020B0604020202020204" pitchFamily="34" charset="0"/>
              <a:buChar char="•"/>
            </a:pPr>
            <a:r>
              <a:rPr lang="en-US" altLang="en-US" sz="3200" dirty="0">
                <a:solidFill>
                  <a:schemeClr val="tx1"/>
                </a:solidFill>
              </a:rPr>
              <a:t>Influence </a:t>
            </a:r>
          </a:p>
          <a:p>
            <a:pPr>
              <a:buFont typeface="Arial" panose="020B0604020202020204" pitchFamily="34" charset="0"/>
              <a:buChar char="•"/>
            </a:pPr>
            <a:r>
              <a:rPr lang="en-US" altLang="en-US" sz="3200" dirty="0">
                <a:solidFill>
                  <a:schemeClr val="tx1"/>
                </a:solidFill>
              </a:rPr>
              <a:t>Results</a:t>
            </a:r>
          </a:p>
          <a:p>
            <a:pPr>
              <a:buFont typeface="Arial" panose="020B0604020202020204" pitchFamily="34" charset="0"/>
              <a:buChar char="•"/>
            </a:pPr>
            <a:r>
              <a:rPr lang="en-US" altLang="en-US" sz="3200" dirty="0">
                <a:solidFill>
                  <a:schemeClr val="tx1"/>
                </a:solidFill>
              </a:rPr>
              <a:t>Importance </a:t>
            </a:r>
          </a:p>
          <a:p>
            <a:pPr>
              <a:buFont typeface="Arial" panose="020B0604020202020204" pitchFamily="34" charset="0"/>
              <a:buChar char="•"/>
            </a:pPr>
            <a:r>
              <a:rPr lang="en-US" altLang="en-US" sz="3200" dirty="0">
                <a:solidFill>
                  <a:schemeClr val="tx1"/>
                </a:solidFill>
              </a:rPr>
              <a:t>Significance</a:t>
            </a:r>
          </a:p>
          <a:p>
            <a:pPr>
              <a:buFont typeface="Arial" panose="020B0604020202020204" pitchFamily="34" charset="0"/>
              <a:buChar char="•"/>
            </a:pPr>
            <a:r>
              <a:rPr lang="en-US" altLang="en-US" sz="3200" dirty="0">
                <a:solidFill>
                  <a:schemeClr val="tx1"/>
                </a:solidFill>
              </a:rPr>
              <a:t>Response</a:t>
            </a:r>
          </a:p>
          <a:p>
            <a:pPr>
              <a:buFont typeface="Arial" panose="020B0604020202020204" pitchFamily="34" charset="0"/>
              <a:buChar char="•"/>
            </a:pPr>
            <a:r>
              <a:rPr lang="en-US" altLang="en-US" sz="3200" dirty="0">
                <a:solidFill>
                  <a:schemeClr val="tx1"/>
                </a:solidFill>
              </a:rPr>
              <a:t>Emphasis</a:t>
            </a:r>
          </a:p>
          <a:p>
            <a:r>
              <a:rPr lang="en-US" altLang="en-US" sz="3200" dirty="0">
                <a:solidFill>
                  <a:schemeClr val="tx1"/>
                </a:solidFill>
              </a:rPr>
              <a:t> </a:t>
            </a:r>
            <a:endParaRPr lang="en-CA" altLang="en-US" sz="3200" dirty="0"/>
          </a:p>
        </p:txBody>
      </p:sp>
      <p:sp>
        <p:nvSpPr>
          <p:cNvPr id="4" name="TextBox 3"/>
          <p:cNvSpPr txBox="1"/>
          <p:nvPr/>
        </p:nvSpPr>
        <p:spPr>
          <a:xfrm>
            <a:off x="6166337" y="1453637"/>
            <a:ext cx="3347075" cy="2246769"/>
          </a:xfrm>
          <a:prstGeom prst="rect">
            <a:avLst/>
          </a:prstGeom>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2800" dirty="0"/>
              <a:t>Each author may use different linking words when discussing similar topics</a:t>
            </a:r>
            <a:r>
              <a:rPr lang="en-US" sz="2400" dirty="0"/>
              <a:t>. </a:t>
            </a:r>
            <a:endParaRPr lang="en-CA" sz="2400" dirty="0"/>
          </a:p>
        </p:txBody>
      </p:sp>
      <p:sp>
        <p:nvSpPr>
          <p:cNvPr id="6" name="TextBox 5"/>
          <p:cNvSpPr txBox="1"/>
          <p:nvPr/>
        </p:nvSpPr>
        <p:spPr>
          <a:xfrm>
            <a:off x="7220315" y="4145631"/>
            <a:ext cx="4033838" cy="2454518"/>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p>
            <a:pPr algn="ctr">
              <a:defRPr/>
            </a:pPr>
            <a:r>
              <a:rPr lang="en-US" sz="2800" dirty="0"/>
              <a:t>You don’t want your search to be limited to those books and articles that only contain the word “effect” or “consequence”</a:t>
            </a:r>
            <a:endParaRPr lang="en-CA" sz="2800" dirty="0"/>
          </a:p>
          <a:p>
            <a:pPr>
              <a:defRPr/>
            </a:pPr>
            <a:endParaRPr lang="en-CA" sz="1350" dirty="0"/>
          </a:p>
        </p:txBody>
      </p:sp>
    </p:spTree>
    <p:extLst>
      <p:ext uri="{BB962C8B-B14F-4D97-AF65-F5344CB8AC3E}">
        <p14:creationId xmlns:p14="http://schemas.microsoft.com/office/powerpoint/2010/main" val="1932147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920" y="8215"/>
            <a:ext cx="8079581" cy="1329267"/>
          </a:xfrm>
        </p:spPr>
        <p:txBody>
          <a:bodyPr/>
          <a:lstStyle/>
          <a:p>
            <a:pPr algn="ctr"/>
            <a:r>
              <a:rPr lang="en-US" dirty="0"/>
              <a:t>Breaking down your topic</a:t>
            </a:r>
            <a:endParaRPr lang="en-CA" dirty="0"/>
          </a:p>
        </p:txBody>
      </p:sp>
      <p:sp>
        <p:nvSpPr>
          <p:cNvPr id="3" name="Content Placeholder 2"/>
          <p:cNvSpPr>
            <a:spLocks noGrp="1"/>
          </p:cNvSpPr>
          <p:nvPr>
            <p:ph idx="1"/>
          </p:nvPr>
        </p:nvSpPr>
        <p:spPr>
          <a:xfrm>
            <a:off x="468923" y="1187356"/>
            <a:ext cx="11347939" cy="5072768"/>
          </a:xfrm>
        </p:spPr>
        <p:txBody>
          <a:bodyPr>
            <a:normAutofit/>
          </a:bodyPr>
          <a:lstStyle/>
          <a:p>
            <a:r>
              <a:rPr lang="en-US" sz="4000" dirty="0"/>
              <a:t>“financial crisis” OR “economic crisis” OR “financial collapse” OR “economic meltdown”</a:t>
            </a:r>
          </a:p>
          <a:p>
            <a:endParaRPr lang="en-US" sz="4000" dirty="0"/>
          </a:p>
          <a:p>
            <a:r>
              <a:rPr lang="en-US" sz="4000" dirty="0"/>
              <a:t>AND China OR Chinese</a:t>
            </a:r>
          </a:p>
          <a:p>
            <a:endParaRPr lang="en-US" sz="4000" dirty="0"/>
          </a:p>
          <a:p>
            <a:r>
              <a:rPr lang="en-US" sz="4000" dirty="0"/>
              <a:t>AND state OR government</a:t>
            </a:r>
          </a:p>
          <a:p>
            <a:endParaRPr lang="en-US" sz="3200" dirty="0"/>
          </a:p>
        </p:txBody>
      </p:sp>
    </p:spTree>
    <p:extLst>
      <p:ext uri="{BB962C8B-B14F-4D97-AF65-F5344CB8AC3E}">
        <p14:creationId xmlns:p14="http://schemas.microsoft.com/office/powerpoint/2010/main" val="3998053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413" y="2210768"/>
            <a:ext cx="10772775" cy="1658198"/>
          </a:xfrm>
        </p:spPr>
        <p:txBody>
          <a:bodyPr/>
          <a:lstStyle/>
          <a:p>
            <a:pPr algn="ctr"/>
            <a:r>
              <a:rPr lang="en-US" dirty="0"/>
              <a:t>Scholarly Books</a:t>
            </a:r>
            <a:endParaRPr lang="en-CA" dirty="0"/>
          </a:p>
        </p:txBody>
      </p:sp>
    </p:spTree>
    <p:extLst>
      <p:ext uri="{BB962C8B-B14F-4D97-AF65-F5344CB8AC3E}">
        <p14:creationId xmlns:p14="http://schemas.microsoft.com/office/powerpoint/2010/main" val="142849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44755" y="352425"/>
            <a:ext cx="11477625" cy="3105150"/>
          </a:xfrm>
          <a:prstGeom prst="rect">
            <a:avLst/>
          </a:prstGeom>
        </p:spPr>
      </p:pic>
      <p:sp>
        <p:nvSpPr>
          <p:cNvPr id="6" name="Up Arrow 5"/>
          <p:cNvSpPr/>
          <p:nvPr/>
        </p:nvSpPr>
        <p:spPr>
          <a:xfrm>
            <a:off x="9730153" y="2790092"/>
            <a:ext cx="1899139" cy="16646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 name="Picture 3">
            <a:hlinkClick r:id="rId3"/>
          </p:cNvPr>
          <p:cNvPicPr>
            <a:picLocks noChangeAspect="1"/>
          </p:cNvPicPr>
          <p:nvPr/>
        </p:nvPicPr>
        <p:blipFill>
          <a:blip r:embed="rId4"/>
          <a:stretch>
            <a:fillRect/>
          </a:stretch>
        </p:blipFill>
        <p:spPr>
          <a:xfrm>
            <a:off x="3498239" y="1725490"/>
            <a:ext cx="7915275" cy="4695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4919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5BC4F271-8ED4-4D7F-8553-880007724243}"/>
              </a:ext>
            </a:extLst>
          </p:cNvPr>
          <p:cNvPicPr>
            <a:picLocks noChangeAspect="1"/>
          </p:cNvPicPr>
          <p:nvPr/>
        </p:nvPicPr>
        <p:blipFill>
          <a:blip r:embed="rId3"/>
          <a:stretch>
            <a:fillRect/>
          </a:stretch>
        </p:blipFill>
        <p:spPr>
          <a:xfrm>
            <a:off x="1088571" y="94021"/>
            <a:ext cx="10348686" cy="6669958"/>
          </a:xfrm>
          <a:prstGeom prst="rect">
            <a:avLst/>
          </a:prstGeom>
        </p:spPr>
      </p:pic>
      <p:sp>
        <p:nvSpPr>
          <p:cNvPr id="3" name="Callout: Left Arrow 2">
            <a:extLst>
              <a:ext uri="{FF2B5EF4-FFF2-40B4-BE49-F238E27FC236}">
                <a16:creationId xmlns:a16="http://schemas.microsoft.com/office/drawing/2014/main" id="{835C6E17-5037-45C4-B612-86C3E2D2CD84}"/>
              </a:ext>
            </a:extLst>
          </p:cNvPr>
          <p:cNvSpPr/>
          <p:nvPr/>
        </p:nvSpPr>
        <p:spPr>
          <a:xfrm>
            <a:off x="6458857" y="5500914"/>
            <a:ext cx="3541486" cy="1052286"/>
          </a:xfrm>
          <a:prstGeom prst="leftArrowCallout">
            <a:avLst>
              <a:gd name="adj1" fmla="val 25000"/>
              <a:gd name="adj2" fmla="val 28778"/>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the subject headings to find books on similar, more specific topics</a:t>
            </a:r>
            <a:endParaRPr lang="en-CA" dirty="0"/>
          </a:p>
        </p:txBody>
      </p:sp>
    </p:spTree>
    <p:extLst>
      <p:ext uri="{BB962C8B-B14F-4D97-AF65-F5344CB8AC3E}">
        <p14:creationId xmlns:p14="http://schemas.microsoft.com/office/powerpoint/2010/main" val="17033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3456" y="1624379"/>
            <a:ext cx="11115008" cy="4846760"/>
          </a:xfrm>
          <a:prstGeom prst="rect">
            <a:avLst/>
          </a:prstGeom>
        </p:spPr>
      </p:pic>
      <p:sp>
        <p:nvSpPr>
          <p:cNvPr id="5" name="Title 1"/>
          <p:cNvSpPr>
            <a:spLocks noGrp="1"/>
          </p:cNvSpPr>
          <p:nvPr>
            <p:ph type="title"/>
          </p:nvPr>
        </p:nvSpPr>
        <p:spPr>
          <a:xfrm>
            <a:off x="1078522" y="288330"/>
            <a:ext cx="10175631" cy="990600"/>
          </a:xfrm>
        </p:spPr>
        <p:txBody>
          <a:bodyPr rtlCol="0">
            <a:normAutofit/>
          </a:bodyPr>
          <a:lstStyle/>
          <a:p>
            <a:pPr algn="ctr">
              <a:defRPr/>
            </a:pPr>
            <a:r>
              <a:rPr lang="en-US" dirty="0"/>
              <a:t>Is the book scholarly?</a:t>
            </a:r>
            <a:endParaRPr lang="en-CA" dirty="0"/>
          </a:p>
        </p:txBody>
      </p:sp>
      <p:sp>
        <p:nvSpPr>
          <p:cNvPr id="6" name="Left Arrow Callout 5"/>
          <p:cNvSpPr/>
          <p:nvPr/>
        </p:nvSpPr>
        <p:spPr>
          <a:xfrm>
            <a:off x="4624252" y="2325189"/>
            <a:ext cx="3461657" cy="1123406"/>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Is the publisher a university press?</a:t>
            </a:r>
            <a:endParaRPr lang="en-CA" sz="2000" dirty="0"/>
          </a:p>
        </p:txBody>
      </p:sp>
      <p:sp>
        <p:nvSpPr>
          <p:cNvPr id="7" name="Left Arrow Callout 6"/>
          <p:cNvSpPr/>
          <p:nvPr/>
        </p:nvSpPr>
        <p:spPr>
          <a:xfrm>
            <a:off x="5277394" y="4728754"/>
            <a:ext cx="3291840" cy="809897"/>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Scholarly books are at least several hundred pages long.</a:t>
            </a:r>
            <a:endParaRPr lang="en-CA" dirty="0"/>
          </a:p>
        </p:txBody>
      </p:sp>
    </p:spTree>
    <p:extLst>
      <p:ext uri="{BB962C8B-B14F-4D97-AF65-F5344CB8AC3E}">
        <p14:creationId xmlns:p14="http://schemas.microsoft.com/office/powerpoint/2010/main" val="107054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E6E4-C1B7-4EF3-B8E3-F0E9142A687A}"/>
              </a:ext>
            </a:extLst>
          </p:cNvPr>
          <p:cNvSpPr>
            <a:spLocks noGrp="1"/>
          </p:cNvSpPr>
          <p:nvPr>
            <p:ph type="title"/>
          </p:nvPr>
        </p:nvSpPr>
        <p:spPr>
          <a:xfrm>
            <a:off x="838201" y="345810"/>
            <a:ext cx="5120561" cy="1325563"/>
          </a:xfrm>
        </p:spPr>
        <p:txBody>
          <a:bodyPr>
            <a:normAutofit/>
          </a:bodyPr>
          <a:lstStyle/>
          <a:p>
            <a:r>
              <a:rPr lang="en-US" altLang="en-US" dirty="0"/>
              <a:t>The Librar(ies)</a:t>
            </a:r>
            <a:endParaRPr lang="en-CA" dirty="0"/>
          </a:p>
        </p:txBody>
      </p:sp>
      <p:sp>
        <p:nvSpPr>
          <p:cNvPr id="23" name="Content Placeholder 8">
            <a:extLst>
              <a:ext uri="{FF2B5EF4-FFF2-40B4-BE49-F238E27FC236}">
                <a16:creationId xmlns:a16="http://schemas.microsoft.com/office/drawing/2014/main" id="{619EA245-FDDF-FF3D-7B44-3BB6CBC7BDFF}"/>
              </a:ext>
            </a:extLst>
          </p:cNvPr>
          <p:cNvSpPr>
            <a:spLocks noGrp="1"/>
          </p:cNvSpPr>
          <p:nvPr>
            <p:ph idx="1"/>
          </p:nvPr>
        </p:nvSpPr>
        <p:spPr>
          <a:xfrm>
            <a:off x="838201" y="1825625"/>
            <a:ext cx="5092194" cy="4351338"/>
          </a:xfrm>
        </p:spPr>
        <p:txBody>
          <a:bodyPr>
            <a:normAutofit/>
          </a:bodyPr>
          <a:lstStyle/>
          <a:p>
            <a:r>
              <a:rPr lang="en-US" altLang="en-US" sz="2000" dirty="0">
                <a:cs typeface="Arial" panose="020B0604020202020204" pitchFamily="34" charset="0"/>
              </a:rPr>
              <a:t>24/7 access, with student card, after 11pm</a:t>
            </a:r>
          </a:p>
          <a:p>
            <a:r>
              <a:rPr lang="en-US" altLang="en-US" sz="2000" dirty="0">
                <a:cs typeface="Arial" panose="020B0604020202020204" pitchFamily="34" charset="0"/>
              </a:rPr>
              <a:t>Webster Library (LB) – downtown on SGW campus &amp; Vanier Library (VL) on Loyola campus </a:t>
            </a:r>
          </a:p>
          <a:p>
            <a:r>
              <a:rPr lang="en-US" altLang="en-US" sz="2000" dirty="0">
                <a:cs typeface="Arial" panose="020B0604020202020204" pitchFamily="34" charset="0"/>
              </a:rPr>
              <a:t>Webster: Social Sciences, Humanities, Business, Engineering &amp; Fine Arts</a:t>
            </a:r>
          </a:p>
          <a:p>
            <a:r>
              <a:rPr lang="en-US" altLang="en-US" sz="2000" dirty="0">
                <a:cs typeface="Arial" panose="020B0604020202020204" pitchFamily="34" charset="0"/>
              </a:rPr>
              <a:t>Vanier: Science(s), Health, Communications, Journalism and Psychology</a:t>
            </a:r>
          </a:p>
          <a:p>
            <a:r>
              <a:rPr lang="en-US" altLang="en-US" sz="2000" dirty="0">
                <a:cs typeface="Arial" panose="020B0604020202020204" pitchFamily="34" charset="0"/>
                <a:hlinkClick r:id="rId2"/>
              </a:rPr>
              <a:t>Course Reserves Room(s): </a:t>
            </a:r>
            <a:r>
              <a:rPr lang="en-US" altLang="en-US" sz="2000" dirty="0">
                <a:cs typeface="Arial" panose="020B0604020202020204" pitchFamily="34" charset="0"/>
              </a:rPr>
              <a:t>have the required undergraduate print textbooks for the courses taught at that campus (for example: Webster has the Political Science and SCPA course reserves)</a:t>
            </a:r>
          </a:p>
        </p:txBody>
      </p:sp>
      <p:pic>
        <p:nvPicPr>
          <p:cNvPr id="5" name="Picture 2" descr="Vanier Library">
            <a:extLst>
              <a:ext uri="{FF2B5EF4-FFF2-40B4-BE49-F238E27FC236}">
                <a16:creationId xmlns:a16="http://schemas.microsoft.com/office/drawing/2014/main" id="{DD960AEC-C332-4EA5-BA8C-ADE286C238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878" r="-2" b="-2"/>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4" name="Picture 4" descr="Webster Library">
            <a:extLst>
              <a:ext uri="{FF2B5EF4-FFF2-40B4-BE49-F238E27FC236}">
                <a16:creationId xmlns:a16="http://schemas.microsoft.com/office/drawing/2014/main" id="{F0B08ABB-97BC-4172-915B-AD9BD6FF0A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210" r="4695"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167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8250" y="500062"/>
            <a:ext cx="9715500" cy="5857875"/>
          </a:xfrm>
          <a:prstGeom prst="rect">
            <a:avLst/>
          </a:prstGeom>
        </p:spPr>
      </p:pic>
      <p:sp>
        <p:nvSpPr>
          <p:cNvPr id="5" name="Up Arrow Callout 4"/>
          <p:cNvSpPr/>
          <p:nvPr/>
        </p:nvSpPr>
        <p:spPr>
          <a:xfrm>
            <a:off x="8393430" y="2991393"/>
            <a:ext cx="2560320" cy="258644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are the author’s affiliations? </a:t>
            </a:r>
            <a:endParaRPr lang="en-CA" sz="2400" dirty="0"/>
          </a:p>
        </p:txBody>
      </p:sp>
      <p:pic>
        <p:nvPicPr>
          <p:cNvPr id="6" name="Picture 5"/>
          <p:cNvPicPr>
            <a:picLocks noChangeAspect="1"/>
          </p:cNvPicPr>
          <p:nvPr/>
        </p:nvPicPr>
        <p:blipFill>
          <a:blip r:embed="rId3"/>
          <a:stretch>
            <a:fillRect/>
          </a:stretch>
        </p:blipFill>
        <p:spPr>
          <a:xfrm>
            <a:off x="516527" y="105318"/>
            <a:ext cx="6743700" cy="5772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4611189" y="2246810"/>
            <a:ext cx="2272937" cy="1436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Scholarly books will have extensive reference lists at the end of each chapter or at the end of the book</a:t>
            </a:r>
            <a:endParaRPr lang="en-CA" dirty="0"/>
          </a:p>
        </p:txBody>
      </p:sp>
    </p:spTree>
    <p:extLst>
      <p:ext uri="{BB962C8B-B14F-4D97-AF65-F5344CB8AC3E}">
        <p14:creationId xmlns:p14="http://schemas.microsoft.com/office/powerpoint/2010/main" val="298277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1140" y="232001"/>
            <a:ext cx="9372600" cy="3781425"/>
          </a:xfrm>
          <a:prstGeom prst="rect">
            <a:avLst/>
          </a:prstGeom>
        </p:spPr>
      </p:pic>
      <p:sp>
        <p:nvSpPr>
          <p:cNvPr id="5" name="Left Arrow 4"/>
          <p:cNvSpPr/>
          <p:nvPr/>
        </p:nvSpPr>
        <p:spPr>
          <a:xfrm>
            <a:off x="5486400" y="3357154"/>
            <a:ext cx="1750423" cy="5225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p:cNvPicPr>
            <a:picLocks noChangeAspect="1"/>
          </p:cNvPicPr>
          <p:nvPr/>
        </p:nvPicPr>
        <p:blipFill>
          <a:blip r:embed="rId3"/>
          <a:stretch>
            <a:fillRect/>
          </a:stretch>
        </p:blipFill>
        <p:spPr>
          <a:xfrm>
            <a:off x="2085975" y="542925"/>
            <a:ext cx="8020050" cy="5772150"/>
          </a:xfrm>
          <a:prstGeom prst="rect">
            <a:avLst/>
          </a:prstGeom>
        </p:spPr>
      </p:pic>
      <p:sp>
        <p:nvSpPr>
          <p:cNvPr id="7" name="Rounded Rectangle 6"/>
          <p:cNvSpPr/>
          <p:nvPr/>
        </p:nvSpPr>
        <p:spPr>
          <a:xfrm>
            <a:off x="2377440" y="992777"/>
            <a:ext cx="2390503" cy="243622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10083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82880" y="138383"/>
            <a:ext cx="11834949" cy="1150090"/>
          </a:xfrm>
        </p:spPr>
        <p:txBody>
          <a:bodyPr>
            <a:normAutofit fontScale="90000"/>
          </a:bodyPr>
          <a:lstStyle/>
          <a:p>
            <a:pPr algn="ctr"/>
            <a:r>
              <a:rPr lang="en-US" altLang="en-US" dirty="0"/>
              <a:t>Book collections – print books at Webster Library</a:t>
            </a:r>
            <a:endParaRPr lang="en-CA" altLang="en-US" dirty="0"/>
          </a:p>
        </p:txBody>
      </p:sp>
      <p:sp>
        <p:nvSpPr>
          <p:cNvPr id="8195" name="Content Placeholder 2"/>
          <p:cNvSpPr>
            <a:spLocks noGrp="1"/>
          </p:cNvSpPr>
          <p:nvPr>
            <p:ph idx="1"/>
          </p:nvPr>
        </p:nvSpPr>
        <p:spPr>
          <a:xfrm>
            <a:off x="418011" y="1188720"/>
            <a:ext cx="11599817" cy="5107577"/>
          </a:xfrm>
        </p:spPr>
        <p:txBody>
          <a:bodyPr>
            <a:normAutofit/>
          </a:bodyPr>
          <a:lstStyle/>
          <a:p>
            <a:pPr marL="0" lvl="1" indent="0">
              <a:buNone/>
            </a:pPr>
            <a:endParaRPr lang="en-US" altLang="en-US" sz="2800" dirty="0">
              <a:solidFill>
                <a:schemeClr val="tx1"/>
              </a:solidFill>
            </a:endParaRPr>
          </a:p>
          <a:p>
            <a:pPr marL="0" lvl="1" indent="0">
              <a:buNone/>
            </a:pPr>
            <a:r>
              <a:rPr lang="en-US" altLang="en-US" sz="2800" dirty="0">
                <a:solidFill>
                  <a:srgbClr val="00B050"/>
                </a:solidFill>
              </a:rPr>
              <a:t>Political Science &amp; Government, Political Theory, </a:t>
            </a:r>
            <a:r>
              <a:rPr lang="en-US" altLang="en-US" sz="2800" b="1" dirty="0">
                <a:solidFill>
                  <a:srgbClr val="00B050"/>
                </a:solidFill>
              </a:rPr>
              <a:t>J – JZ </a:t>
            </a:r>
            <a:r>
              <a:rPr lang="en-US" altLang="en-US" sz="2800" dirty="0">
                <a:solidFill>
                  <a:srgbClr val="00B050"/>
                </a:solidFill>
              </a:rPr>
              <a:t>(4</a:t>
            </a:r>
            <a:r>
              <a:rPr lang="en-US" altLang="en-US" sz="2800" baseline="30000" dirty="0">
                <a:solidFill>
                  <a:srgbClr val="00B050"/>
                </a:solidFill>
              </a:rPr>
              <a:t>th</a:t>
            </a:r>
            <a:r>
              <a:rPr lang="en-US" altLang="en-US" sz="2800" dirty="0">
                <a:solidFill>
                  <a:srgbClr val="00B050"/>
                </a:solidFill>
              </a:rPr>
              <a:t> floor)</a:t>
            </a:r>
          </a:p>
          <a:p>
            <a:pPr lvl="2"/>
            <a:r>
              <a:rPr lang="en-CA" sz="2800" dirty="0"/>
              <a:t>Political theory. The state. Theories of the state </a:t>
            </a:r>
            <a:r>
              <a:rPr lang="en-CA" sz="2400" dirty="0"/>
              <a:t>JC11-605</a:t>
            </a:r>
            <a:endParaRPr lang="en-US" altLang="en-US" sz="2400" dirty="0">
              <a:solidFill>
                <a:schemeClr val="tx1"/>
              </a:solidFill>
            </a:endParaRPr>
          </a:p>
          <a:p>
            <a:pPr lvl="2"/>
            <a:r>
              <a:rPr lang="en-US" altLang="en-US" sz="2400" dirty="0">
                <a:solidFill>
                  <a:schemeClr val="tx1"/>
                </a:solidFill>
              </a:rPr>
              <a:t>International Relations, </a:t>
            </a:r>
            <a:r>
              <a:rPr lang="en-CA" sz="2800" dirty="0"/>
              <a:t>JZ5-6530 </a:t>
            </a:r>
          </a:p>
          <a:p>
            <a:pPr lvl="2"/>
            <a:r>
              <a:rPr lang="en-CA" sz="2800" dirty="0"/>
              <a:t>Scope of international relations. Political theory, </a:t>
            </a:r>
            <a:r>
              <a:rPr lang="en-CA" sz="2400" dirty="0"/>
              <a:t>JZ1305-2060 </a:t>
            </a:r>
            <a:endParaRPr lang="en-US" altLang="en-US" sz="2400" dirty="0">
              <a:solidFill>
                <a:schemeClr val="tx1"/>
              </a:solidFill>
            </a:endParaRPr>
          </a:p>
          <a:p>
            <a:pPr lvl="2"/>
            <a:endParaRPr lang="en-US" altLang="en-US" sz="2400" dirty="0">
              <a:solidFill>
                <a:schemeClr val="tx1"/>
              </a:solidFill>
            </a:endParaRPr>
          </a:p>
          <a:p>
            <a:pPr marL="0" lvl="1" indent="0">
              <a:buNone/>
            </a:pPr>
            <a:r>
              <a:rPr lang="en-US" altLang="en-US" sz="2800" dirty="0">
                <a:solidFill>
                  <a:srgbClr val="00B050"/>
                </a:solidFill>
              </a:rPr>
              <a:t>Social Sciences, Statistics, Economics, Public Policy, Terrorism, Socialism, Communism, </a:t>
            </a:r>
            <a:r>
              <a:rPr lang="en-US" altLang="en-US" sz="2800" b="1" dirty="0">
                <a:solidFill>
                  <a:srgbClr val="00B050"/>
                </a:solidFill>
              </a:rPr>
              <a:t>H-HV</a:t>
            </a:r>
            <a:r>
              <a:rPr lang="en-US" altLang="en-US" sz="2800" dirty="0">
                <a:solidFill>
                  <a:srgbClr val="00B050"/>
                </a:solidFill>
              </a:rPr>
              <a:t> (4</a:t>
            </a:r>
            <a:r>
              <a:rPr lang="en-US" altLang="en-US" sz="2800" baseline="30000" dirty="0">
                <a:solidFill>
                  <a:srgbClr val="00B050"/>
                </a:solidFill>
              </a:rPr>
              <a:t>th</a:t>
            </a:r>
            <a:r>
              <a:rPr lang="en-US" altLang="en-US" sz="2800" dirty="0">
                <a:solidFill>
                  <a:srgbClr val="00B050"/>
                </a:solidFill>
              </a:rPr>
              <a:t> floor)</a:t>
            </a:r>
          </a:p>
          <a:p>
            <a:pPr marL="0" lvl="1" indent="0">
              <a:buNone/>
            </a:pPr>
            <a:r>
              <a:rPr lang="en-US" altLang="en-US" sz="2800" i="1" dirty="0">
                <a:solidFill>
                  <a:schemeClr val="tx1"/>
                </a:solidFill>
              </a:rPr>
              <a:t>	Public finance, HJ</a:t>
            </a:r>
          </a:p>
          <a:p>
            <a:pPr marL="457200" lvl="1" indent="0">
              <a:buNone/>
            </a:pPr>
            <a:endParaRPr lang="en-US" altLang="en-US" sz="2800" dirty="0">
              <a:solidFill>
                <a:schemeClr val="tx1"/>
              </a:solidFill>
            </a:endParaRPr>
          </a:p>
          <a:p>
            <a:pPr marL="0" lvl="1" indent="0">
              <a:buNone/>
            </a:pPr>
            <a:r>
              <a:rPr lang="en-US" altLang="en-US" sz="2800" dirty="0">
                <a:solidFill>
                  <a:srgbClr val="00B050"/>
                </a:solidFill>
              </a:rPr>
              <a:t>World History, </a:t>
            </a:r>
            <a:r>
              <a:rPr lang="en-US" altLang="en-US" sz="2800" b="1" dirty="0">
                <a:solidFill>
                  <a:srgbClr val="00B050"/>
                </a:solidFill>
              </a:rPr>
              <a:t>D-DX</a:t>
            </a:r>
            <a:r>
              <a:rPr lang="en-US" altLang="en-US" sz="2800" dirty="0">
                <a:solidFill>
                  <a:srgbClr val="00B050"/>
                </a:solidFill>
              </a:rPr>
              <a:t> (3</a:t>
            </a:r>
            <a:r>
              <a:rPr lang="en-US" altLang="en-US" sz="2800" baseline="30000" dirty="0">
                <a:solidFill>
                  <a:srgbClr val="00B050"/>
                </a:solidFill>
              </a:rPr>
              <a:t>rd</a:t>
            </a:r>
            <a:r>
              <a:rPr lang="en-US" altLang="en-US" sz="2800" dirty="0">
                <a:solidFill>
                  <a:srgbClr val="00B050"/>
                </a:solidFill>
              </a:rPr>
              <a:t> floor)</a:t>
            </a:r>
          </a:p>
        </p:txBody>
      </p:sp>
    </p:spTree>
    <p:extLst>
      <p:ext uri="{BB962C8B-B14F-4D97-AF65-F5344CB8AC3E}">
        <p14:creationId xmlns:p14="http://schemas.microsoft.com/office/powerpoint/2010/main" val="1071966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413" y="2210768"/>
            <a:ext cx="10772775" cy="1658198"/>
          </a:xfrm>
        </p:spPr>
        <p:txBody>
          <a:bodyPr/>
          <a:lstStyle/>
          <a:p>
            <a:pPr algn="ctr"/>
            <a:r>
              <a:rPr lang="en-US" dirty="0"/>
              <a:t>Scholarly, Peer Reviewed Articles</a:t>
            </a:r>
            <a:endParaRPr lang="en-CA" dirty="0"/>
          </a:p>
        </p:txBody>
      </p:sp>
    </p:spTree>
    <p:extLst>
      <p:ext uri="{BB962C8B-B14F-4D97-AF65-F5344CB8AC3E}">
        <p14:creationId xmlns:p14="http://schemas.microsoft.com/office/powerpoint/2010/main" val="3357348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29B8FF-89DE-435E-8371-43D75435A352}"/>
              </a:ext>
            </a:extLst>
          </p:cNvPr>
          <p:cNvPicPr>
            <a:picLocks noChangeAspect="1"/>
          </p:cNvPicPr>
          <p:nvPr/>
        </p:nvPicPr>
        <p:blipFill>
          <a:blip r:embed="rId2"/>
          <a:stretch>
            <a:fillRect/>
          </a:stretch>
        </p:blipFill>
        <p:spPr>
          <a:xfrm>
            <a:off x="2818323" y="126619"/>
            <a:ext cx="6092891" cy="6604761"/>
          </a:xfrm>
          <a:prstGeom prst="rect">
            <a:avLst/>
          </a:prstGeom>
        </p:spPr>
      </p:pic>
      <p:sp>
        <p:nvSpPr>
          <p:cNvPr id="7" name="Arrow: Pentagon 6">
            <a:extLst>
              <a:ext uri="{FF2B5EF4-FFF2-40B4-BE49-F238E27FC236}">
                <a16:creationId xmlns:a16="http://schemas.microsoft.com/office/drawing/2014/main" id="{63BB7449-F642-44EC-A590-ABE39B2D27DC}"/>
              </a:ext>
            </a:extLst>
          </p:cNvPr>
          <p:cNvSpPr/>
          <p:nvPr/>
        </p:nvSpPr>
        <p:spPr>
          <a:xfrm>
            <a:off x="422031" y="3126154"/>
            <a:ext cx="2454031" cy="15552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Political Science Complete is the best place to start your journal article research</a:t>
            </a:r>
            <a:endParaRPr lang="en-CA" dirty="0"/>
          </a:p>
        </p:txBody>
      </p:sp>
    </p:spTree>
    <p:extLst>
      <p:ext uri="{BB962C8B-B14F-4D97-AF65-F5344CB8AC3E}">
        <p14:creationId xmlns:p14="http://schemas.microsoft.com/office/powerpoint/2010/main" val="2348581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49" y="225213"/>
            <a:ext cx="10772775" cy="898193"/>
          </a:xfrm>
        </p:spPr>
        <p:txBody>
          <a:bodyPr/>
          <a:lstStyle/>
          <a:p>
            <a:pPr algn="ctr"/>
            <a:r>
              <a:rPr lang="en-US" dirty="0"/>
              <a:t>Political Science Complete </a:t>
            </a:r>
            <a:endParaRPr lang="en-CA" dirty="0"/>
          </a:p>
        </p:txBody>
      </p:sp>
      <p:pic>
        <p:nvPicPr>
          <p:cNvPr id="4" name="Content Placeholder 3"/>
          <p:cNvPicPr>
            <a:picLocks noGrp="1" noChangeAspect="1"/>
          </p:cNvPicPr>
          <p:nvPr>
            <p:ph idx="1"/>
          </p:nvPr>
        </p:nvPicPr>
        <p:blipFill>
          <a:blip r:embed="rId2"/>
          <a:stretch>
            <a:fillRect/>
          </a:stretch>
        </p:blipFill>
        <p:spPr>
          <a:xfrm>
            <a:off x="1014411" y="1285626"/>
            <a:ext cx="10077450" cy="2971800"/>
          </a:xfrm>
          <a:prstGeom prst="rect">
            <a:avLst/>
          </a:prstGeom>
        </p:spPr>
      </p:pic>
      <p:sp>
        <p:nvSpPr>
          <p:cNvPr id="5" name="Oval 4"/>
          <p:cNvSpPr/>
          <p:nvPr/>
        </p:nvSpPr>
        <p:spPr>
          <a:xfrm>
            <a:off x="3069771" y="1345474"/>
            <a:ext cx="1031966" cy="431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Up Arrow 5"/>
          <p:cNvSpPr/>
          <p:nvPr/>
        </p:nvSpPr>
        <p:spPr>
          <a:xfrm>
            <a:off x="3265714" y="1836397"/>
            <a:ext cx="640080" cy="16720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Picture 6"/>
          <p:cNvPicPr>
            <a:picLocks noChangeAspect="1"/>
          </p:cNvPicPr>
          <p:nvPr/>
        </p:nvPicPr>
        <p:blipFill>
          <a:blip r:embed="rId3"/>
          <a:stretch>
            <a:fillRect/>
          </a:stretch>
        </p:blipFill>
        <p:spPr>
          <a:xfrm>
            <a:off x="2752723" y="975224"/>
            <a:ext cx="6600825" cy="5743575"/>
          </a:xfrm>
          <a:prstGeom prst="rect">
            <a:avLst/>
          </a:prstGeom>
        </p:spPr>
      </p:pic>
      <p:sp>
        <p:nvSpPr>
          <p:cNvPr id="8" name="Oval 7"/>
          <p:cNvSpPr/>
          <p:nvPr/>
        </p:nvSpPr>
        <p:spPr>
          <a:xfrm>
            <a:off x="2939143" y="1123406"/>
            <a:ext cx="1162594" cy="4376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p:nvPr/>
        </p:nvSpPr>
        <p:spPr>
          <a:xfrm>
            <a:off x="3644538" y="6074229"/>
            <a:ext cx="2808514" cy="40494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0098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36E88B0-C59F-486E-A159-B2404F71A104}"/>
              </a:ext>
            </a:extLst>
          </p:cNvPr>
          <p:cNvPicPr>
            <a:picLocks noChangeAspect="1"/>
          </p:cNvPicPr>
          <p:nvPr/>
        </p:nvPicPr>
        <p:blipFill>
          <a:blip r:embed="rId2"/>
          <a:stretch>
            <a:fillRect/>
          </a:stretch>
        </p:blipFill>
        <p:spPr>
          <a:xfrm>
            <a:off x="828412" y="0"/>
            <a:ext cx="10401062" cy="6858000"/>
          </a:xfrm>
          <a:prstGeom prst="rect">
            <a:avLst/>
          </a:prstGeom>
        </p:spPr>
      </p:pic>
      <p:sp>
        <p:nvSpPr>
          <p:cNvPr id="11" name="Callout: Down Arrow 10">
            <a:extLst>
              <a:ext uri="{FF2B5EF4-FFF2-40B4-BE49-F238E27FC236}">
                <a16:creationId xmlns:a16="http://schemas.microsoft.com/office/drawing/2014/main" id="{69B2B0BF-B526-4CF5-9080-8264095301B6}"/>
              </a:ext>
            </a:extLst>
          </p:cNvPr>
          <p:cNvSpPr/>
          <p:nvPr/>
        </p:nvSpPr>
        <p:spPr>
          <a:xfrm>
            <a:off x="240632" y="2959768"/>
            <a:ext cx="2566736" cy="174859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should immediately limit your results to peer reviewed only</a:t>
            </a:r>
            <a:endParaRPr lang="en-CA" dirty="0"/>
          </a:p>
        </p:txBody>
      </p:sp>
      <p:sp>
        <p:nvSpPr>
          <p:cNvPr id="12" name="Oval 11">
            <a:extLst>
              <a:ext uri="{FF2B5EF4-FFF2-40B4-BE49-F238E27FC236}">
                <a16:creationId xmlns:a16="http://schemas.microsoft.com/office/drawing/2014/main" id="{14C9034A-19F9-49D1-9FDE-129D8EF2C273}"/>
              </a:ext>
            </a:extLst>
          </p:cNvPr>
          <p:cNvSpPr/>
          <p:nvPr/>
        </p:nvSpPr>
        <p:spPr>
          <a:xfrm>
            <a:off x="886327" y="5342019"/>
            <a:ext cx="1556084" cy="3529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E8F33448-0BD8-4185-81B5-F2B8D8A5E473}"/>
              </a:ext>
            </a:extLst>
          </p:cNvPr>
          <p:cNvSpPr/>
          <p:nvPr/>
        </p:nvSpPr>
        <p:spPr>
          <a:xfrm>
            <a:off x="7311190" y="401052"/>
            <a:ext cx="3826042" cy="174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dirty="0"/>
              <a:t>(DE "FINANCIAL crises")  OR “economic crisis” OR “financial collapse” OR “economic meltdown”</a:t>
            </a:r>
          </a:p>
          <a:p>
            <a:endParaRPr lang="en-CA" sz="1400" dirty="0"/>
          </a:p>
          <a:p>
            <a:r>
              <a:rPr lang="en-CA" sz="1400" dirty="0"/>
              <a:t>AND china OR Chinese</a:t>
            </a:r>
          </a:p>
          <a:p>
            <a:endParaRPr lang="en-CA" sz="1400" dirty="0"/>
          </a:p>
          <a:p>
            <a:r>
              <a:rPr lang="en-CA" sz="1400" dirty="0"/>
              <a:t>AND state OR government </a:t>
            </a:r>
          </a:p>
        </p:txBody>
      </p:sp>
      <p:sp>
        <p:nvSpPr>
          <p:cNvPr id="14" name="Arrow: Left 13">
            <a:extLst>
              <a:ext uri="{FF2B5EF4-FFF2-40B4-BE49-F238E27FC236}">
                <a16:creationId xmlns:a16="http://schemas.microsoft.com/office/drawing/2014/main" id="{6FFB6CA5-461B-48C9-A5DF-F46D57C0F8A4}"/>
              </a:ext>
            </a:extLst>
          </p:cNvPr>
          <p:cNvSpPr/>
          <p:nvPr/>
        </p:nvSpPr>
        <p:spPr>
          <a:xfrm>
            <a:off x="4186990" y="1957138"/>
            <a:ext cx="1507958" cy="5053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308 results</a:t>
            </a:r>
            <a:endParaRPr lang="en-CA" dirty="0"/>
          </a:p>
        </p:txBody>
      </p:sp>
    </p:spTree>
    <p:extLst>
      <p:ext uri="{BB962C8B-B14F-4D97-AF65-F5344CB8AC3E}">
        <p14:creationId xmlns:p14="http://schemas.microsoft.com/office/powerpoint/2010/main" val="47377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967" y="146836"/>
            <a:ext cx="10772775" cy="1658198"/>
          </a:xfrm>
        </p:spPr>
        <p:txBody>
          <a:bodyPr>
            <a:normAutofit/>
          </a:bodyPr>
          <a:lstStyle/>
          <a:p>
            <a:r>
              <a:rPr lang="en-US" sz="4400" dirty="0"/>
              <a:t>Use the limits on the left hand menu to narrow down your results list</a:t>
            </a:r>
            <a:endParaRPr lang="en-CA" sz="4400" dirty="0"/>
          </a:p>
        </p:txBody>
      </p:sp>
      <p:pic>
        <p:nvPicPr>
          <p:cNvPr id="7" name="Picture 6">
            <a:extLst>
              <a:ext uri="{FF2B5EF4-FFF2-40B4-BE49-F238E27FC236}">
                <a16:creationId xmlns:a16="http://schemas.microsoft.com/office/drawing/2014/main" id="{01A6FE84-8D2D-4932-8394-359E55D6D4CF}"/>
              </a:ext>
            </a:extLst>
          </p:cNvPr>
          <p:cNvPicPr>
            <a:picLocks noChangeAspect="1"/>
          </p:cNvPicPr>
          <p:nvPr/>
        </p:nvPicPr>
        <p:blipFill>
          <a:blip r:embed="rId2"/>
          <a:stretch>
            <a:fillRect/>
          </a:stretch>
        </p:blipFill>
        <p:spPr>
          <a:xfrm>
            <a:off x="1443037" y="2347535"/>
            <a:ext cx="2162175" cy="2686050"/>
          </a:xfrm>
          <a:prstGeom prst="rect">
            <a:avLst/>
          </a:prstGeom>
        </p:spPr>
      </p:pic>
      <p:pic>
        <p:nvPicPr>
          <p:cNvPr id="8" name="Picture 7">
            <a:extLst>
              <a:ext uri="{FF2B5EF4-FFF2-40B4-BE49-F238E27FC236}">
                <a16:creationId xmlns:a16="http://schemas.microsoft.com/office/drawing/2014/main" id="{92D309A9-0714-4EE9-AC49-54AF1B9A7D63}"/>
              </a:ext>
            </a:extLst>
          </p:cNvPr>
          <p:cNvPicPr>
            <a:picLocks noChangeAspect="1"/>
          </p:cNvPicPr>
          <p:nvPr/>
        </p:nvPicPr>
        <p:blipFill>
          <a:blip r:embed="rId3"/>
          <a:stretch>
            <a:fillRect/>
          </a:stretch>
        </p:blipFill>
        <p:spPr>
          <a:xfrm>
            <a:off x="5257800" y="1100137"/>
            <a:ext cx="6115050" cy="5419725"/>
          </a:xfrm>
          <a:prstGeom prst="rect">
            <a:avLst/>
          </a:prstGeom>
        </p:spPr>
      </p:pic>
      <p:sp>
        <p:nvSpPr>
          <p:cNvPr id="9" name="Arrow: Right 8">
            <a:extLst>
              <a:ext uri="{FF2B5EF4-FFF2-40B4-BE49-F238E27FC236}">
                <a16:creationId xmlns:a16="http://schemas.microsoft.com/office/drawing/2014/main" id="{A680D9AE-2E47-4800-8C7C-DE3782BFD0B1}"/>
              </a:ext>
            </a:extLst>
          </p:cNvPr>
          <p:cNvSpPr/>
          <p:nvPr/>
        </p:nvSpPr>
        <p:spPr>
          <a:xfrm>
            <a:off x="2314824" y="4591050"/>
            <a:ext cx="2295525"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55621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fferent coloured question marks">
            <a:extLst>
              <a:ext uri="{FF2B5EF4-FFF2-40B4-BE49-F238E27FC236}">
                <a16:creationId xmlns:a16="http://schemas.microsoft.com/office/drawing/2014/main" id="{C0D1A35E-DAE6-7066-1C68-7EF2D5F8F22A}"/>
              </a:ext>
            </a:extLst>
          </p:cNvPr>
          <p:cNvPicPr>
            <a:picLocks noChangeAspect="1"/>
          </p:cNvPicPr>
          <p:nvPr/>
        </p:nvPicPr>
        <p:blipFill rotWithShape="1">
          <a:blip r:embed="rId2"/>
          <a:srcRect l="16292" r="17420"/>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219C4519-C938-43F1-84EE-60177D79B40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dirty="0"/>
              <a:t>What is peer review? </a:t>
            </a:r>
            <a:br>
              <a:rPr lang="en-US" sz="3700" dirty="0"/>
            </a:br>
            <a:br>
              <a:rPr lang="en-US" sz="3700" dirty="0"/>
            </a:br>
            <a:r>
              <a:rPr lang="en-US" sz="3700" dirty="0"/>
              <a:t>What are peer reviewed, scholarly articles?</a:t>
            </a:r>
          </a:p>
        </p:txBody>
      </p:sp>
    </p:spTree>
    <p:extLst>
      <p:ext uri="{BB962C8B-B14F-4D97-AF65-F5344CB8AC3E}">
        <p14:creationId xmlns:p14="http://schemas.microsoft.com/office/powerpoint/2010/main" val="1317606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E9323-A1D5-446C-9705-6A1238FFF4E3}"/>
              </a:ext>
            </a:extLst>
          </p:cNvPr>
          <p:cNvSpPr>
            <a:spLocks noGrp="1"/>
          </p:cNvSpPr>
          <p:nvPr>
            <p:ph type="title" idx="4294967295"/>
          </p:nvPr>
        </p:nvSpPr>
        <p:spPr>
          <a:xfrm>
            <a:off x="1524003" y="1999615"/>
            <a:ext cx="9144000" cy="2764028"/>
          </a:xfrm>
        </p:spPr>
        <p:txBody>
          <a:bodyPr vert="horz" lIns="91440" tIns="45720" rIns="91440" bIns="45720" rtlCol="0" anchor="ctr">
            <a:noAutofit/>
          </a:bodyPr>
          <a:lstStyle/>
          <a:p>
            <a:pPr marL="45720" indent="0" algn="ctr"/>
            <a:r>
              <a:rPr lang="en-US" sz="2400" dirty="0"/>
              <a:t>Has the article gone through the peer review process?</a:t>
            </a:r>
            <a:br>
              <a:rPr lang="en-US" sz="2400" dirty="0"/>
            </a:br>
            <a:r>
              <a:rPr lang="en-US" sz="2400" b="1" dirty="0"/>
              <a:t>What is peer review?</a:t>
            </a:r>
            <a:br>
              <a:rPr lang="en-US" sz="2400" b="1" dirty="0"/>
            </a:br>
            <a:br>
              <a:rPr lang="en-US" sz="2400" dirty="0"/>
            </a:br>
            <a:r>
              <a:rPr lang="en-US" sz="2400" dirty="0"/>
              <a:t>Peer review is a system used to decide if an article should be published in a peer-reviewed journal. Each paper submitted to a peer-reviewed journal is read and evaluated by experts in the article’s subject area. </a:t>
            </a:r>
            <a:br>
              <a:rPr lang="en-US" sz="2400" dirty="0"/>
            </a:br>
            <a:br>
              <a:rPr lang="en-US" sz="2400" dirty="0"/>
            </a:br>
            <a:r>
              <a:rPr lang="en-US" sz="2400" dirty="0"/>
              <a:t>The reviewers assess the article’s validity, importance, and originality, and then recommend whether it should be printed in the journal. </a:t>
            </a:r>
            <a:br>
              <a:rPr lang="en-US" sz="2400" dirty="0"/>
            </a:br>
            <a:br>
              <a:rPr lang="en-US" sz="2400" dirty="0"/>
            </a:br>
            <a:r>
              <a:rPr lang="en-US" sz="2400" dirty="0"/>
              <a:t>The reviewers’ suggestions are considered by the journal’s editor, who makes the final decision about whether to accept or reject the article.</a:t>
            </a:r>
            <a:br>
              <a:rPr lang="en-US" sz="2400" dirty="0"/>
            </a:br>
            <a:br>
              <a:rPr lang="en-US" sz="2800" dirty="0"/>
            </a:br>
            <a:br>
              <a:rPr lang="en-US" sz="2800" dirty="0"/>
            </a:br>
            <a:r>
              <a:rPr lang="en-US" sz="2800" b="1" dirty="0">
                <a:hlinkClick r:id="rId2"/>
              </a:rPr>
              <a:t>Criteria for evaluating academic or scholarly articles</a:t>
            </a:r>
            <a:br>
              <a:rPr lang="en-US" sz="2800" b="1" dirty="0"/>
            </a:br>
            <a:endParaRPr lang="en-US" sz="2800" dirty="0"/>
          </a:p>
        </p:txBody>
      </p:sp>
    </p:spTree>
    <p:extLst>
      <p:ext uri="{BB962C8B-B14F-4D97-AF65-F5344CB8AC3E}">
        <p14:creationId xmlns:p14="http://schemas.microsoft.com/office/powerpoint/2010/main" val="2544178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4CA1-8F1F-4685-BED7-92945EC6069B}"/>
              </a:ext>
            </a:extLst>
          </p:cNvPr>
          <p:cNvSpPr>
            <a:spLocks noGrp="1"/>
          </p:cNvSpPr>
          <p:nvPr>
            <p:ph type="title"/>
          </p:nvPr>
        </p:nvSpPr>
        <p:spPr>
          <a:xfrm>
            <a:off x="838200" y="365125"/>
            <a:ext cx="5387502" cy="1325563"/>
          </a:xfrm>
        </p:spPr>
        <p:txBody>
          <a:bodyPr>
            <a:normAutofit/>
          </a:bodyPr>
          <a:lstStyle/>
          <a:p>
            <a:r>
              <a:rPr lang="en-US" dirty="0"/>
              <a:t>Library Services</a:t>
            </a:r>
            <a:endParaRPr lang="en-CA" dirty="0"/>
          </a:p>
        </p:txBody>
      </p:sp>
      <p:sp>
        <p:nvSpPr>
          <p:cNvPr id="3" name="Content Placeholder 2">
            <a:extLst>
              <a:ext uri="{FF2B5EF4-FFF2-40B4-BE49-F238E27FC236}">
                <a16:creationId xmlns:a16="http://schemas.microsoft.com/office/drawing/2014/main" id="{C1460C17-62EE-4F12-A5C5-2D0CF70B180A}"/>
              </a:ext>
            </a:extLst>
          </p:cNvPr>
          <p:cNvSpPr>
            <a:spLocks noGrp="1"/>
          </p:cNvSpPr>
          <p:nvPr>
            <p:ph idx="1"/>
          </p:nvPr>
        </p:nvSpPr>
        <p:spPr>
          <a:xfrm>
            <a:off x="371475" y="1690688"/>
            <a:ext cx="6000750" cy="4802187"/>
          </a:xfrm>
        </p:spPr>
        <p:txBody>
          <a:bodyPr>
            <a:normAutofit/>
          </a:bodyPr>
          <a:lstStyle/>
          <a:p>
            <a:pPr marL="0" indent="0">
              <a:buNone/>
              <a:defRPr/>
            </a:pPr>
            <a:r>
              <a:rPr lang="en-US" sz="1700" b="1" dirty="0"/>
              <a:t>Your student card is your library card.  </a:t>
            </a:r>
          </a:p>
          <a:p>
            <a:pPr marL="0" indent="0">
              <a:buNone/>
              <a:defRPr/>
            </a:pPr>
            <a:r>
              <a:rPr lang="en-US" sz="1700" dirty="0"/>
              <a:t>You need it to:</a:t>
            </a:r>
          </a:p>
          <a:p>
            <a:pPr>
              <a:defRPr/>
            </a:pPr>
            <a:r>
              <a:rPr lang="en-US" sz="1700" dirty="0"/>
              <a:t> borrow books (</a:t>
            </a:r>
            <a:r>
              <a:rPr lang="en-US" sz="1700" dirty="0">
                <a:hlinkClick r:id="rId2"/>
              </a:rPr>
              <a:t>up to 100 a time</a:t>
            </a:r>
            <a:r>
              <a:rPr lang="en-US" sz="1700" dirty="0"/>
              <a:t>)</a:t>
            </a:r>
          </a:p>
          <a:p>
            <a:pPr>
              <a:defRPr/>
            </a:pPr>
            <a:r>
              <a:rPr lang="en-US" sz="1700" dirty="0"/>
              <a:t>borrow a laptop and </a:t>
            </a:r>
            <a:r>
              <a:rPr lang="en-US" sz="1700" dirty="0">
                <a:hlinkClick r:id="rId3"/>
              </a:rPr>
              <a:t>other technology  </a:t>
            </a:r>
            <a:r>
              <a:rPr lang="en-US" sz="1700" dirty="0"/>
              <a:t>(for 24 hours)</a:t>
            </a:r>
          </a:p>
          <a:p>
            <a:pPr>
              <a:defRPr/>
            </a:pPr>
            <a:r>
              <a:rPr lang="en-US" sz="1700" dirty="0"/>
              <a:t>print on campus (</a:t>
            </a:r>
            <a:r>
              <a:rPr lang="en-US" sz="1700" dirty="0">
                <a:hlinkClick r:id="rId4"/>
              </a:rPr>
              <a:t>add money to your Dprint account</a:t>
            </a:r>
            <a:r>
              <a:rPr lang="en-US" sz="1700" dirty="0"/>
              <a:t>)</a:t>
            </a:r>
          </a:p>
          <a:p>
            <a:pPr>
              <a:defRPr/>
            </a:pPr>
            <a:r>
              <a:rPr lang="en-US" sz="1700" dirty="0"/>
              <a:t>access the library overnight during 24/7 hours.</a:t>
            </a:r>
          </a:p>
          <a:p>
            <a:pPr marL="45720" indent="0">
              <a:buNone/>
              <a:defRPr/>
            </a:pPr>
            <a:endParaRPr lang="en-US" sz="1700" dirty="0"/>
          </a:p>
          <a:p>
            <a:pPr marL="0" indent="0">
              <a:buNone/>
              <a:defRPr/>
            </a:pPr>
            <a:r>
              <a:rPr lang="en-US" sz="1700" dirty="0"/>
              <a:t> Webster library has </a:t>
            </a:r>
            <a:r>
              <a:rPr lang="en-US" sz="1700" dirty="0">
                <a:hlinkClick r:id="rId5"/>
              </a:rPr>
              <a:t>5 book scanners </a:t>
            </a:r>
            <a:r>
              <a:rPr lang="en-US" sz="1700" dirty="0"/>
              <a:t> (And Vanier has 2!) that can be used for free to scan chapters from our print books and email them to yourself as a PDF.</a:t>
            </a:r>
          </a:p>
          <a:p>
            <a:pPr marL="0" indent="0">
              <a:buNone/>
              <a:defRPr/>
            </a:pPr>
            <a:endParaRPr lang="en-US" sz="1700" dirty="0"/>
          </a:p>
          <a:p>
            <a:pPr marL="0" indent="0">
              <a:buNone/>
              <a:defRPr/>
            </a:pPr>
            <a:r>
              <a:rPr lang="en-US" sz="1700" dirty="0"/>
              <a:t> To use Library databases, access online articles and ebooks when you are </a:t>
            </a:r>
            <a:r>
              <a:rPr lang="en-US" sz="1700" b="1" dirty="0"/>
              <a:t>off campus</a:t>
            </a:r>
            <a:r>
              <a:rPr lang="en-US" sz="1700" dirty="0"/>
              <a:t>, login with your MyConcordia Netname and password.</a:t>
            </a:r>
            <a:endParaRPr lang="en-CA" sz="1700" dirty="0"/>
          </a:p>
          <a:p>
            <a:endParaRPr lang="en-CA" sz="1500" dirty="0"/>
          </a:p>
        </p:txBody>
      </p:sp>
      <p:pic>
        <p:nvPicPr>
          <p:cNvPr id="5" name="Picture 4" descr="Books stacked on a table">
            <a:extLst>
              <a:ext uri="{FF2B5EF4-FFF2-40B4-BE49-F238E27FC236}">
                <a16:creationId xmlns:a16="http://schemas.microsoft.com/office/drawing/2014/main" id="{1D5678AA-E662-BC9E-BDB7-F17B10A910EE}"/>
              </a:ext>
            </a:extLst>
          </p:cNvPr>
          <p:cNvPicPr>
            <a:picLocks noChangeAspect="1"/>
          </p:cNvPicPr>
          <p:nvPr/>
        </p:nvPicPr>
        <p:blipFill rotWithShape="1">
          <a:blip r:embed="rId6"/>
          <a:srcRect l="17326" r="15828"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1266833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39FE89-DAE6-43CD-B818-F8BCC34D24E3}"/>
              </a:ext>
            </a:extLst>
          </p:cNvPr>
          <p:cNvPicPr>
            <a:picLocks noChangeAspect="1"/>
          </p:cNvPicPr>
          <p:nvPr/>
        </p:nvPicPr>
        <p:blipFill>
          <a:blip r:embed="rId2"/>
          <a:stretch>
            <a:fillRect/>
          </a:stretch>
        </p:blipFill>
        <p:spPr>
          <a:xfrm>
            <a:off x="2548075" y="0"/>
            <a:ext cx="7095850" cy="6858000"/>
          </a:xfrm>
          <a:prstGeom prst="rect">
            <a:avLst/>
          </a:prstGeom>
        </p:spPr>
      </p:pic>
    </p:spTree>
    <p:extLst>
      <p:ext uri="{BB962C8B-B14F-4D97-AF65-F5344CB8AC3E}">
        <p14:creationId xmlns:p14="http://schemas.microsoft.com/office/powerpoint/2010/main" val="2561858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546EAF-2772-4782-8799-E514624304ED}"/>
              </a:ext>
            </a:extLst>
          </p:cNvPr>
          <p:cNvPicPr>
            <a:picLocks noChangeAspect="1"/>
          </p:cNvPicPr>
          <p:nvPr/>
        </p:nvPicPr>
        <p:blipFill>
          <a:blip r:embed="rId2"/>
          <a:stretch>
            <a:fillRect/>
          </a:stretch>
        </p:blipFill>
        <p:spPr>
          <a:xfrm>
            <a:off x="0" y="519062"/>
            <a:ext cx="12192000" cy="5819875"/>
          </a:xfrm>
          <a:prstGeom prst="rect">
            <a:avLst/>
          </a:prstGeom>
        </p:spPr>
      </p:pic>
      <p:sp>
        <p:nvSpPr>
          <p:cNvPr id="3" name="Rectangle: Rounded Corners 2">
            <a:extLst>
              <a:ext uri="{FF2B5EF4-FFF2-40B4-BE49-F238E27FC236}">
                <a16:creationId xmlns:a16="http://schemas.microsoft.com/office/drawing/2014/main" id="{A56CB91A-FB88-46CE-9DF0-CB6A3EB05FEF}"/>
              </a:ext>
            </a:extLst>
          </p:cNvPr>
          <p:cNvSpPr/>
          <p:nvPr/>
        </p:nvSpPr>
        <p:spPr>
          <a:xfrm>
            <a:off x="8557460" y="1467853"/>
            <a:ext cx="3486150" cy="1514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Is this a scholarly, peer reviewed article?</a:t>
            </a:r>
            <a:endParaRPr lang="en-CA" sz="2800" dirty="0"/>
          </a:p>
        </p:txBody>
      </p:sp>
      <p:sp>
        <p:nvSpPr>
          <p:cNvPr id="4" name="Callout: Left Arrow 3">
            <a:extLst>
              <a:ext uri="{FF2B5EF4-FFF2-40B4-BE49-F238E27FC236}">
                <a16:creationId xmlns:a16="http://schemas.microsoft.com/office/drawing/2014/main" id="{DFB50607-4381-4782-BA43-63D67DD99D38}"/>
              </a:ext>
            </a:extLst>
          </p:cNvPr>
          <p:cNvSpPr/>
          <p:nvPr/>
        </p:nvSpPr>
        <p:spPr>
          <a:xfrm>
            <a:off x="6248401" y="1628274"/>
            <a:ext cx="1652336" cy="826169"/>
          </a:xfrm>
          <a:prstGeom prst="lef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Scholarly  journal articles are 10-30 pages</a:t>
            </a:r>
            <a:endParaRPr lang="en-CA" sz="1400" dirty="0"/>
          </a:p>
        </p:txBody>
      </p:sp>
      <p:sp>
        <p:nvSpPr>
          <p:cNvPr id="11" name="Arrow: Left 10">
            <a:extLst>
              <a:ext uri="{FF2B5EF4-FFF2-40B4-BE49-F238E27FC236}">
                <a16:creationId xmlns:a16="http://schemas.microsoft.com/office/drawing/2014/main" id="{EB211DFA-A58D-4BE3-AEAC-9EB9D221E218}"/>
              </a:ext>
            </a:extLst>
          </p:cNvPr>
          <p:cNvSpPr/>
          <p:nvPr/>
        </p:nvSpPr>
        <p:spPr>
          <a:xfrm>
            <a:off x="3467099" y="1532021"/>
            <a:ext cx="1313447" cy="449179"/>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Author</a:t>
            </a:r>
            <a:endParaRPr lang="en-CA" dirty="0"/>
          </a:p>
        </p:txBody>
      </p:sp>
      <p:sp>
        <p:nvSpPr>
          <p:cNvPr id="12" name="Rectangle: Rounded Corners 11">
            <a:extLst>
              <a:ext uri="{FF2B5EF4-FFF2-40B4-BE49-F238E27FC236}">
                <a16:creationId xmlns:a16="http://schemas.microsoft.com/office/drawing/2014/main" id="{0D9DC9F3-10FF-4A2E-9F95-2E6135A24CDA}"/>
              </a:ext>
            </a:extLst>
          </p:cNvPr>
          <p:cNvSpPr/>
          <p:nvPr/>
        </p:nvSpPr>
        <p:spPr>
          <a:xfrm>
            <a:off x="1860884" y="5783179"/>
            <a:ext cx="5438274" cy="176463"/>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69125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2697" y="335960"/>
            <a:ext cx="5882130" cy="6169343"/>
          </a:xfrm>
          <a:prstGeom prst="rect">
            <a:avLst/>
          </a:prstGeom>
        </p:spPr>
      </p:pic>
      <p:pic>
        <p:nvPicPr>
          <p:cNvPr id="5" name="Picture 4"/>
          <p:cNvPicPr>
            <a:picLocks noChangeAspect="1"/>
          </p:cNvPicPr>
          <p:nvPr/>
        </p:nvPicPr>
        <p:blipFill>
          <a:blip r:embed="rId3"/>
          <a:stretch>
            <a:fillRect/>
          </a:stretch>
        </p:blipFill>
        <p:spPr>
          <a:xfrm>
            <a:off x="4647519" y="564969"/>
            <a:ext cx="4333875" cy="5257800"/>
          </a:xfrm>
          <a:prstGeom prst="rect">
            <a:avLst/>
          </a:prstGeom>
        </p:spPr>
      </p:pic>
      <p:pic>
        <p:nvPicPr>
          <p:cNvPr id="6" name="Picture 5"/>
          <p:cNvPicPr>
            <a:picLocks noChangeAspect="1"/>
          </p:cNvPicPr>
          <p:nvPr/>
        </p:nvPicPr>
        <p:blipFill>
          <a:blip r:embed="rId4"/>
          <a:stretch>
            <a:fillRect/>
          </a:stretch>
        </p:blipFill>
        <p:spPr>
          <a:xfrm>
            <a:off x="3657099" y="2501675"/>
            <a:ext cx="4183031" cy="4174262"/>
          </a:xfrm>
          <a:prstGeom prst="rect">
            <a:avLst/>
          </a:prstGeom>
        </p:spPr>
      </p:pic>
      <p:pic>
        <p:nvPicPr>
          <p:cNvPr id="7" name="Picture 6"/>
          <p:cNvPicPr>
            <a:picLocks noChangeAspect="1"/>
          </p:cNvPicPr>
          <p:nvPr/>
        </p:nvPicPr>
        <p:blipFill>
          <a:blip r:embed="rId5"/>
          <a:stretch>
            <a:fillRect/>
          </a:stretch>
        </p:blipFill>
        <p:spPr>
          <a:xfrm>
            <a:off x="7952498" y="1862953"/>
            <a:ext cx="4182454" cy="4642350"/>
          </a:xfrm>
          <a:prstGeom prst="rect">
            <a:avLst/>
          </a:prstGeom>
        </p:spPr>
      </p:pic>
      <p:sp>
        <p:nvSpPr>
          <p:cNvPr id="8" name="Rounded Rectangle 7"/>
          <p:cNvSpPr/>
          <p:nvPr/>
        </p:nvSpPr>
        <p:spPr>
          <a:xfrm>
            <a:off x="627017" y="2991394"/>
            <a:ext cx="1123406" cy="33963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ounded Rectangle 8"/>
          <p:cNvSpPr/>
          <p:nvPr/>
        </p:nvSpPr>
        <p:spPr>
          <a:xfrm>
            <a:off x="4647519" y="909365"/>
            <a:ext cx="1123406" cy="33963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ounded Rectangle 9"/>
          <p:cNvSpPr/>
          <p:nvPr/>
        </p:nvSpPr>
        <p:spPr>
          <a:xfrm>
            <a:off x="7952498" y="1981200"/>
            <a:ext cx="1123406" cy="33963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le 10"/>
          <p:cNvSpPr/>
          <p:nvPr/>
        </p:nvSpPr>
        <p:spPr>
          <a:xfrm>
            <a:off x="3983756" y="5816647"/>
            <a:ext cx="3700411" cy="705394"/>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ight Arrow 11"/>
          <p:cNvSpPr/>
          <p:nvPr/>
        </p:nvSpPr>
        <p:spPr>
          <a:xfrm>
            <a:off x="3105705" y="3775396"/>
            <a:ext cx="878052" cy="70539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9093762" y="72189"/>
            <a:ext cx="3041190" cy="173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Look for sections, language, charts, tables, graphs and an extensive reference list or bibliography</a:t>
            </a:r>
            <a:endParaRPr lang="en-CA" sz="2400" dirty="0"/>
          </a:p>
        </p:txBody>
      </p:sp>
      <p:sp>
        <p:nvSpPr>
          <p:cNvPr id="2" name="Rectangle: Rounded Corners 1">
            <a:extLst>
              <a:ext uri="{FF2B5EF4-FFF2-40B4-BE49-F238E27FC236}">
                <a16:creationId xmlns:a16="http://schemas.microsoft.com/office/drawing/2014/main" id="{20A010B6-EF73-42F2-9278-1668C33C7FE8}"/>
              </a:ext>
            </a:extLst>
          </p:cNvPr>
          <p:cNvSpPr/>
          <p:nvPr/>
        </p:nvSpPr>
        <p:spPr>
          <a:xfrm>
            <a:off x="2309635" y="5646396"/>
            <a:ext cx="1604211" cy="858907"/>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Specialized language</a:t>
            </a:r>
            <a:endParaRPr lang="en-CA" dirty="0"/>
          </a:p>
        </p:txBody>
      </p:sp>
    </p:spTree>
    <p:extLst>
      <p:ext uri="{BB962C8B-B14F-4D97-AF65-F5344CB8AC3E}">
        <p14:creationId xmlns:p14="http://schemas.microsoft.com/office/powerpoint/2010/main" val="1788117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8C2E23-C9E7-4172-9044-43A6621550DA}"/>
              </a:ext>
            </a:extLst>
          </p:cNvPr>
          <p:cNvPicPr>
            <a:picLocks noChangeAspect="1"/>
          </p:cNvPicPr>
          <p:nvPr/>
        </p:nvPicPr>
        <p:blipFill>
          <a:blip r:embed="rId2"/>
          <a:stretch>
            <a:fillRect/>
          </a:stretch>
        </p:blipFill>
        <p:spPr>
          <a:xfrm>
            <a:off x="0" y="519062"/>
            <a:ext cx="12192000" cy="5819875"/>
          </a:xfrm>
          <a:prstGeom prst="rect">
            <a:avLst/>
          </a:prstGeom>
        </p:spPr>
      </p:pic>
      <p:sp>
        <p:nvSpPr>
          <p:cNvPr id="2" name="Rectangle: Rounded Corners 1">
            <a:extLst>
              <a:ext uri="{FF2B5EF4-FFF2-40B4-BE49-F238E27FC236}">
                <a16:creationId xmlns:a16="http://schemas.microsoft.com/office/drawing/2014/main" id="{32A70C2B-FA91-44E0-B6C1-C45CA25E7849}"/>
              </a:ext>
            </a:extLst>
          </p:cNvPr>
          <p:cNvSpPr/>
          <p:nvPr/>
        </p:nvSpPr>
        <p:spPr>
          <a:xfrm>
            <a:off x="7239000" y="1819275"/>
            <a:ext cx="3667125" cy="169545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to access articles. </a:t>
            </a:r>
          </a:p>
          <a:p>
            <a:pPr algn="ctr"/>
            <a:r>
              <a:rPr lang="en-US" dirty="0"/>
              <a:t>Look for PDF or HTML full text options, if neither is available, use the Find it @ Concordia to access the article.</a:t>
            </a:r>
            <a:endParaRPr lang="en-CA" dirty="0"/>
          </a:p>
        </p:txBody>
      </p:sp>
      <p:sp>
        <p:nvSpPr>
          <p:cNvPr id="9" name="Rectangle: Rounded Corners 8">
            <a:extLst>
              <a:ext uri="{FF2B5EF4-FFF2-40B4-BE49-F238E27FC236}">
                <a16:creationId xmlns:a16="http://schemas.microsoft.com/office/drawing/2014/main" id="{60CF45F5-057C-4831-9A07-E4BE1CB0D2B7}"/>
              </a:ext>
            </a:extLst>
          </p:cNvPr>
          <p:cNvSpPr/>
          <p:nvPr/>
        </p:nvSpPr>
        <p:spPr>
          <a:xfrm>
            <a:off x="88232" y="930442"/>
            <a:ext cx="1427747" cy="1114926"/>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a:extLst>
              <a:ext uri="{FF2B5EF4-FFF2-40B4-BE49-F238E27FC236}">
                <a16:creationId xmlns:a16="http://schemas.microsoft.com/office/drawing/2014/main" id="{F5A1D17D-92B0-41EC-859D-126C6BBF28DE}"/>
              </a:ext>
            </a:extLst>
          </p:cNvPr>
          <p:cNvPicPr>
            <a:picLocks noChangeAspect="1"/>
          </p:cNvPicPr>
          <p:nvPr/>
        </p:nvPicPr>
        <p:blipFill>
          <a:blip r:embed="rId3"/>
          <a:stretch>
            <a:fillRect/>
          </a:stretch>
        </p:blipFill>
        <p:spPr>
          <a:xfrm>
            <a:off x="695598" y="-1"/>
            <a:ext cx="10945184" cy="6858000"/>
          </a:xfrm>
          <a:prstGeom prst="rect">
            <a:avLst/>
          </a:prstGeom>
        </p:spPr>
      </p:pic>
      <p:sp>
        <p:nvSpPr>
          <p:cNvPr id="11" name="Rectangle: Rounded Corners 10">
            <a:extLst>
              <a:ext uri="{FF2B5EF4-FFF2-40B4-BE49-F238E27FC236}">
                <a16:creationId xmlns:a16="http://schemas.microsoft.com/office/drawing/2014/main" id="{654DEA78-90EF-41E9-8A92-92E90485ED86}"/>
              </a:ext>
            </a:extLst>
          </p:cNvPr>
          <p:cNvSpPr/>
          <p:nvPr/>
        </p:nvSpPr>
        <p:spPr>
          <a:xfrm>
            <a:off x="4443663" y="176463"/>
            <a:ext cx="4130842" cy="48928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Find it @ Concordia</a:t>
            </a:r>
            <a:endParaRPr lang="en-CA" sz="2800" dirty="0"/>
          </a:p>
        </p:txBody>
      </p:sp>
      <p:sp>
        <p:nvSpPr>
          <p:cNvPr id="12" name="Arrow: Left 11">
            <a:extLst>
              <a:ext uri="{FF2B5EF4-FFF2-40B4-BE49-F238E27FC236}">
                <a16:creationId xmlns:a16="http://schemas.microsoft.com/office/drawing/2014/main" id="{49434E52-2AB8-4B3F-8074-925171E9EDA6}"/>
              </a:ext>
            </a:extLst>
          </p:cNvPr>
          <p:cNvSpPr/>
          <p:nvPr/>
        </p:nvSpPr>
        <p:spPr>
          <a:xfrm>
            <a:off x="2743200" y="4002506"/>
            <a:ext cx="1082842" cy="328863"/>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pic>
        <p:nvPicPr>
          <p:cNvPr id="13" name="Picture 12">
            <a:extLst>
              <a:ext uri="{FF2B5EF4-FFF2-40B4-BE49-F238E27FC236}">
                <a16:creationId xmlns:a16="http://schemas.microsoft.com/office/drawing/2014/main" id="{E3C12066-EC34-4E6F-8BE2-CDD15D19BEAE}"/>
              </a:ext>
            </a:extLst>
          </p:cNvPr>
          <p:cNvPicPr>
            <a:picLocks noChangeAspect="1"/>
          </p:cNvPicPr>
          <p:nvPr/>
        </p:nvPicPr>
        <p:blipFill>
          <a:blip r:embed="rId4"/>
          <a:stretch>
            <a:fillRect/>
          </a:stretch>
        </p:blipFill>
        <p:spPr>
          <a:xfrm>
            <a:off x="1817015" y="0"/>
            <a:ext cx="8557970" cy="6858000"/>
          </a:xfrm>
          <a:prstGeom prst="rect">
            <a:avLst/>
          </a:prstGeom>
        </p:spPr>
      </p:pic>
    </p:spTree>
    <p:extLst>
      <p:ext uri="{BB962C8B-B14F-4D97-AF65-F5344CB8AC3E}">
        <p14:creationId xmlns:p14="http://schemas.microsoft.com/office/powerpoint/2010/main" val="286980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0"/>
            <a:ext cx="10772775" cy="1658198"/>
          </a:xfrm>
        </p:spPr>
        <p:txBody>
          <a:bodyPr/>
          <a:lstStyle/>
          <a:p>
            <a:r>
              <a:rPr lang="en-US" dirty="0"/>
              <a:t>Developing your search</a:t>
            </a:r>
            <a:endParaRPr lang="en-CA" dirty="0"/>
          </a:p>
        </p:txBody>
      </p:sp>
      <p:sp>
        <p:nvSpPr>
          <p:cNvPr id="3" name="Content Placeholder 2"/>
          <p:cNvSpPr>
            <a:spLocks noGrp="1"/>
          </p:cNvSpPr>
          <p:nvPr>
            <p:ph idx="1"/>
          </p:nvPr>
        </p:nvSpPr>
        <p:spPr>
          <a:xfrm>
            <a:off x="328246" y="1430216"/>
            <a:ext cx="11558954" cy="4994030"/>
          </a:xfrm>
        </p:spPr>
        <p:txBody>
          <a:bodyPr>
            <a:normAutofit lnSpcReduction="10000"/>
          </a:bodyPr>
          <a:lstStyle/>
          <a:p>
            <a:pPr>
              <a:buFont typeface="Arial" panose="020B0604020202020204" pitchFamily="34" charset="0"/>
              <a:buChar char="•"/>
            </a:pPr>
            <a:r>
              <a:rPr lang="en-US" sz="3200" dirty="0">
                <a:solidFill>
                  <a:schemeClr val="tx1"/>
                </a:solidFill>
              </a:rPr>
              <a:t>Brainstorm synonyms and related terms and use the thesaurus in the journal article database to help you discover terms</a:t>
            </a:r>
          </a:p>
          <a:p>
            <a:pPr>
              <a:buFont typeface="Arial" panose="020B0604020202020204" pitchFamily="34" charset="0"/>
              <a:buChar char="•"/>
            </a:pPr>
            <a:endParaRPr lang="en-US" sz="3200" dirty="0">
              <a:solidFill>
                <a:schemeClr val="tx1"/>
              </a:solidFill>
            </a:endParaRPr>
          </a:p>
          <a:p>
            <a:pPr>
              <a:buFont typeface="Arial" panose="020B0604020202020204" pitchFamily="34" charset="0"/>
              <a:buChar char="•"/>
            </a:pPr>
            <a:r>
              <a:rPr lang="en-US" sz="3200" dirty="0">
                <a:solidFill>
                  <a:schemeClr val="tx1"/>
                </a:solidFill>
              </a:rPr>
              <a:t>Try to find a book on your topic, or an aspect of your topic and it can supply you with more keywords and concepts to develop your search</a:t>
            </a:r>
          </a:p>
          <a:p>
            <a:pPr>
              <a:buFont typeface="Arial" panose="020B0604020202020204" pitchFamily="34" charset="0"/>
              <a:buChar char="•"/>
            </a:pPr>
            <a:endParaRPr lang="en-US" sz="3200" dirty="0">
              <a:solidFill>
                <a:schemeClr val="tx1"/>
              </a:solidFill>
            </a:endParaRPr>
          </a:p>
          <a:p>
            <a:pPr>
              <a:buFont typeface="Arial" panose="020B0604020202020204" pitchFamily="34" charset="0"/>
              <a:buChar char="•"/>
            </a:pPr>
            <a:r>
              <a:rPr lang="en-US" sz="3200" dirty="0">
                <a:solidFill>
                  <a:schemeClr val="tx1"/>
                </a:solidFill>
              </a:rPr>
              <a:t>Try searching without your IR theories (you can do a separate search for them)</a:t>
            </a:r>
          </a:p>
          <a:p>
            <a:pPr>
              <a:buFont typeface="Arial" panose="020B0604020202020204" pitchFamily="34" charset="0"/>
              <a:buChar char="•"/>
            </a:pPr>
            <a:endParaRPr lang="en-US" sz="3200" dirty="0">
              <a:solidFill>
                <a:schemeClr val="tx1"/>
              </a:solidFill>
            </a:endParaRPr>
          </a:p>
          <a:p>
            <a:pPr>
              <a:buFont typeface="Arial" panose="020B0604020202020204" pitchFamily="34" charset="0"/>
              <a:buChar char="•"/>
            </a:pPr>
            <a:r>
              <a:rPr lang="en-US" sz="3200" dirty="0">
                <a:solidFill>
                  <a:schemeClr val="tx1"/>
                </a:solidFill>
              </a:rPr>
              <a:t>Try some searching with your IR theories (one at a time)</a:t>
            </a:r>
            <a:endParaRPr lang="en-CA" sz="3200" dirty="0">
              <a:solidFill>
                <a:schemeClr val="tx1"/>
              </a:solidFill>
            </a:endParaRPr>
          </a:p>
        </p:txBody>
      </p:sp>
    </p:spTree>
    <p:extLst>
      <p:ext uri="{BB962C8B-B14F-4D97-AF65-F5344CB8AC3E}">
        <p14:creationId xmlns:p14="http://schemas.microsoft.com/office/powerpoint/2010/main" val="3003790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8359-CF38-414B-9B63-27746308E83A}"/>
              </a:ext>
            </a:extLst>
          </p:cNvPr>
          <p:cNvSpPr>
            <a:spLocks noGrp="1"/>
          </p:cNvSpPr>
          <p:nvPr>
            <p:ph type="title"/>
          </p:nvPr>
        </p:nvSpPr>
        <p:spPr>
          <a:xfrm>
            <a:off x="8222955" y="770467"/>
            <a:ext cx="3467051" cy="3352800"/>
          </a:xfrm>
        </p:spPr>
        <p:txBody>
          <a:bodyPr vert="horz" lIns="91440" tIns="45720" rIns="91440" bIns="45720" rtlCol="0" anchor="b">
            <a:normAutofit/>
          </a:bodyPr>
          <a:lstStyle/>
          <a:p>
            <a:pPr>
              <a:lnSpc>
                <a:spcPct val="80000"/>
              </a:lnSpc>
            </a:pPr>
            <a:r>
              <a:rPr lang="en-US" sz="6000" dirty="0">
                <a:solidFill>
                  <a:schemeClr val="tx1"/>
                </a:solidFill>
              </a:rPr>
              <a:t>Google Scholar</a:t>
            </a:r>
          </a:p>
        </p:txBody>
      </p:sp>
      <p:sp>
        <p:nvSpPr>
          <p:cNvPr id="8" name="Rectangle 7">
            <a:extLst>
              <a:ext uri="{FF2B5EF4-FFF2-40B4-BE49-F238E27FC236}">
                <a16:creationId xmlns:a16="http://schemas.microsoft.com/office/drawing/2014/main" id="{13148C03-FC63-4BDA-9CCC-E608A1A18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E080A80-E516-40F2-9155-6EB2FF63CBCC}"/>
              </a:ext>
            </a:extLst>
          </p:cNvPr>
          <p:cNvPicPr>
            <a:picLocks noChangeAspect="1"/>
          </p:cNvPicPr>
          <p:nvPr/>
        </p:nvPicPr>
        <p:blipFill>
          <a:blip r:embed="rId2"/>
          <a:stretch>
            <a:fillRect/>
          </a:stretch>
        </p:blipFill>
        <p:spPr>
          <a:xfrm>
            <a:off x="0" y="1580593"/>
            <a:ext cx="7563232" cy="4935008"/>
          </a:xfrm>
          <a:prstGeom prst="rect">
            <a:avLst/>
          </a:prstGeom>
        </p:spPr>
      </p:pic>
      <p:sp>
        <p:nvSpPr>
          <p:cNvPr id="4" name="Rectangle: Rounded Corners 3">
            <a:extLst>
              <a:ext uri="{FF2B5EF4-FFF2-40B4-BE49-F238E27FC236}">
                <a16:creationId xmlns:a16="http://schemas.microsoft.com/office/drawing/2014/main" id="{99B6EEA4-D0B3-429E-A46F-CB9F73C16BA5}"/>
              </a:ext>
            </a:extLst>
          </p:cNvPr>
          <p:cNvSpPr/>
          <p:nvPr/>
        </p:nvSpPr>
        <p:spPr>
          <a:xfrm>
            <a:off x="159393" y="2237873"/>
            <a:ext cx="1074821" cy="85023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Callout: Down Arrow 4">
            <a:extLst>
              <a:ext uri="{FF2B5EF4-FFF2-40B4-BE49-F238E27FC236}">
                <a16:creationId xmlns:a16="http://schemas.microsoft.com/office/drawing/2014/main" id="{EA152DC1-A111-4BFF-BD48-30DA65F0CE94}"/>
              </a:ext>
            </a:extLst>
          </p:cNvPr>
          <p:cNvSpPr/>
          <p:nvPr/>
        </p:nvSpPr>
        <p:spPr>
          <a:xfrm>
            <a:off x="115277" y="578184"/>
            <a:ext cx="1163052" cy="850232"/>
          </a:xfrm>
          <a:prstGeom prst="down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Limit by date</a:t>
            </a:r>
            <a:endParaRPr lang="en-CA" dirty="0"/>
          </a:p>
        </p:txBody>
      </p:sp>
      <p:sp>
        <p:nvSpPr>
          <p:cNvPr id="6" name="Callout: Down Arrow 5">
            <a:extLst>
              <a:ext uri="{FF2B5EF4-FFF2-40B4-BE49-F238E27FC236}">
                <a16:creationId xmlns:a16="http://schemas.microsoft.com/office/drawing/2014/main" id="{FCFA4C12-6CDC-46F0-9FE0-3F760C33C21E}"/>
              </a:ext>
            </a:extLst>
          </p:cNvPr>
          <p:cNvSpPr/>
          <p:nvPr/>
        </p:nvSpPr>
        <p:spPr>
          <a:xfrm>
            <a:off x="5743074" y="128338"/>
            <a:ext cx="1548063" cy="1844842"/>
          </a:xfrm>
          <a:prstGeom prst="down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Access Concordia resources by setting up your profile</a:t>
            </a:r>
            <a:endParaRPr lang="en-CA" sz="1600" dirty="0"/>
          </a:p>
        </p:txBody>
      </p:sp>
    </p:spTree>
    <p:extLst>
      <p:ext uri="{BB962C8B-B14F-4D97-AF65-F5344CB8AC3E}">
        <p14:creationId xmlns:p14="http://schemas.microsoft.com/office/powerpoint/2010/main" val="183715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2D6319-3E4A-4C06-919D-B96B5C761898}"/>
              </a:ext>
            </a:extLst>
          </p:cNvPr>
          <p:cNvPicPr>
            <a:picLocks noChangeAspect="1"/>
          </p:cNvPicPr>
          <p:nvPr/>
        </p:nvPicPr>
        <p:blipFill>
          <a:blip r:embed="rId2"/>
          <a:stretch>
            <a:fillRect/>
          </a:stretch>
        </p:blipFill>
        <p:spPr>
          <a:xfrm>
            <a:off x="176212" y="419100"/>
            <a:ext cx="11839575" cy="6019800"/>
          </a:xfrm>
          <a:prstGeom prst="rect">
            <a:avLst/>
          </a:prstGeom>
        </p:spPr>
      </p:pic>
      <p:sp>
        <p:nvSpPr>
          <p:cNvPr id="3" name="Rectangle: Rounded Corners 2">
            <a:extLst>
              <a:ext uri="{FF2B5EF4-FFF2-40B4-BE49-F238E27FC236}">
                <a16:creationId xmlns:a16="http://schemas.microsoft.com/office/drawing/2014/main" id="{184E9059-C24A-4714-AD48-209069BA2785}"/>
              </a:ext>
            </a:extLst>
          </p:cNvPr>
          <p:cNvSpPr/>
          <p:nvPr/>
        </p:nvSpPr>
        <p:spPr>
          <a:xfrm>
            <a:off x="176212" y="328246"/>
            <a:ext cx="545683" cy="79470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Arrow: Left 3">
            <a:extLst>
              <a:ext uri="{FF2B5EF4-FFF2-40B4-BE49-F238E27FC236}">
                <a16:creationId xmlns:a16="http://schemas.microsoft.com/office/drawing/2014/main" id="{9034EA47-B16F-4B29-9FE5-8B4BADB5D4CE}"/>
              </a:ext>
            </a:extLst>
          </p:cNvPr>
          <p:cNvSpPr/>
          <p:nvPr/>
        </p:nvSpPr>
        <p:spPr>
          <a:xfrm>
            <a:off x="1524000" y="4989095"/>
            <a:ext cx="1155032" cy="65772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 name="Picture 4">
            <a:extLst>
              <a:ext uri="{FF2B5EF4-FFF2-40B4-BE49-F238E27FC236}">
                <a16:creationId xmlns:a16="http://schemas.microsoft.com/office/drawing/2014/main" id="{9CA73DDA-43C7-4D52-B9C2-7A348B781009}"/>
              </a:ext>
            </a:extLst>
          </p:cNvPr>
          <p:cNvPicPr>
            <a:picLocks noChangeAspect="1"/>
          </p:cNvPicPr>
          <p:nvPr/>
        </p:nvPicPr>
        <p:blipFill>
          <a:blip r:embed="rId3"/>
          <a:stretch>
            <a:fillRect/>
          </a:stretch>
        </p:blipFill>
        <p:spPr>
          <a:xfrm>
            <a:off x="2649323" y="1732548"/>
            <a:ext cx="9077657" cy="4507832"/>
          </a:xfrm>
          <a:prstGeom prst="rect">
            <a:avLst/>
          </a:prstGeom>
        </p:spPr>
      </p:pic>
      <p:sp>
        <p:nvSpPr>
          <p:cNvPr id="6" name="Oval 5">
            <a:extLst>
              <a:ext uri="{FF2B5EF4-FFF2-40B4-BE49-F238E27FC236}">
                <a16:creationId xmlns:a16="http://schemas.microsoft.com/office/drawing/2014/main" id="{893C7B08-3040-426D-9A8D-1B72C7C21FF9}"/>
              </a:ext>
            </a:extLst>
          </p:cNvPr>
          <p:cNvSpPr/>
          <p:nvPr/>
        </p:nvSpPr>
        <p:spPr>
          <a:xfrm>
            <a:off x="2855495" y="3224463"/>
            <a:ext cx="1010652" cy="35292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a:extLst>
              <a:ext uri="{FF2B5EF4-FFF2-40B4-BE49-F238E27FC236}">
                <a16:creationId xmlns:a16="http://schemas.microsoft.com/office/drawing/2014/main" id="{AA9D6FD2-7487-4C9F-9B89-43CF3742360E}"/>
              </a:ext>
            </a:extLst>
          </p:cNvPr>
          <p:cNvSpPr/>
          <p:nvPr/>
        </p:nvSpPr>
        <p:spPr>
          <a:xfrm>
            <a:off x="4748463" y="4026568"/>
            <a:ext cx="3320716" cy="32084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92555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104" y="2302208"/>
            <a:ext cx="10772775" cy="1658198"/>
          </a:xfrm>
        </p:spPr>
        <p:txBody>
          <a:bodyPr/>
          <a:lstStyle/>
          <a:p>
            <a:pPr algn="ctr"/>
            <a:r>
              <a:rPr lang="en-US" dirty="0"/>
              <a:t>Citing your sources</a:t>
            </a:r>
            <a:endParaRPr lang="en-CA" dirty="0"/>
          </a:p>
        </p:txBody>
      </p:sp>
    </p:spTree>
    <p:extLst>
      <p:ext uri="{BB962C8B-B14F-4D97-AF65-F5344CB8AC3E}">
        <p14:creationId xmlns:p14="http://schemas.microsoft.com/office/powerpoint/2010/main" val="19681040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165913"/>
            <a:ext cx="10772775" cy="1658198"/>
          </a:xfrm>
        </p:spPr>
        <p:txBody>
          <a:bodyPr/>
          <a:lstStyle/>
          <a:p>
            <a:r>
              <a:rPr lang="en-US" dirty="0"/>
              <a:t>Citation Resources </a:t>
            </a:r>
            <a:endParaRPr lang="en-CA" dirty="0"/>
          </a:p>
        </p:txBody>
      </p:sp>
      <p:sp>
        <p:nvSpPr>
          <p:cNvPr id="3" name="Content Placeholder 2"/>
          <p:cNvSpPr>
            <a:spLocks noGrp="1"/>
          </p:cNvSpPr>
          <p:nvPr>
            <p:ph idx="1"/>
          </p:nvPr>
        </p:nvSpPr>
        <p:spPr>
          <a:xfrm>
            <a:off x="601076" y="1679732"/>
            <a:ext cx="10753725" cy="4328037"/>
          </a:xfrm>
        </p:spPr>
        <p:txBody>
          <a:bodyPr>
            <a:noAutofit/>
          </a:bodyPr>
          <a:lstStyle/>
          <a:p>
            <a:r>
              <a:rPr lang="en-US" sz="4000" dirty="0">
                <a:hlinkClick r:id="rId2"/>
              </a:rPr>
              <a:t>Chicago Manual of Style Online </a:t>
            </a:r>
            <a:r>
              <a:rPr lang="en-US" sz="4000" dirty="0"/>
              <a:t>:Author-date style (you’ll be prompted to login if you’re off campus)</a:t>
            </a:r>
          </a:p>
          <a:p>
            <a:endParaRPr lang="en-US" sz="4000" dirty="0"/>
          </a:p>
          <a:p>
            <a:r>
              <a:rPr lang="en-US" sz="4000" dirty="0"/>
              <a:t>Help and How to: </a:t>
            </a:r>
            <a:r>
              <a:rPr lang="en-US" sz="4000" dirty="0">
                <a:hlinkClick r:id="rId3"/>
              </a:rPr>
              <a:t>How to Cite </a:t>
            </a:r>
            <a:endParaRPr lang="en-US" sz="4000" dirty="0"/>
          </a:p>
          <a:p>
            <a:endParaRPr lang="en-US" sz="4000" dirty="0"/>
          </a:p>
          <a:p>
            <a:r>
              <a:rPr lang="en-US" sz="4000" dirty="0"/>
              <a:t>Workshop: </a:t>
            </a:r>
            <a:r>
              <a:rPr lang="en-US" sz="4000" dirty="0">
                <a:hlinkClick r:id="rId4"/>
              </a:rPr>
              <a:t>Zotero for Bibliographies </a:t>
            </a:r>
            <a:r>
              <a:rPr lang="en-US" sz="4000" dirty="0"/>
              <a:t>(Oct 18</a:t>
            </a:r>
            <a:r>
              <a:rPr lang="en-US" sz="4000" baseline="30000" dirty="0"/>
              <a:t>th</a:t>
            </a:r>
            <a:r>
              <a:rPr lang="en-US" sz="4000" dirty="0"/>
              <a:t>, in person)</a:t>
            </a:r>
            <a:endParaRPr lang="en-CA" sz="4000" dirty="0"/>
          </a:p>
        </p:txBody>
      </p:sp>
    </p:spTree>
    <p:extLst>
      <p:ext uri="{BB962C8B-B14F-4D97-AF65-F5344CB8AC3E}">
        <p14:creationId xmlns:p14="http://schemas.microsoft.com/office/powerpoint/2010/main" val="635227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0"/>
            <a:ext cx="10772775" cy="1658198"/>
          </a:xfrm>
        </p:spPr>
        <p:txBody>
          <a:bodyPr/>
          <a:lstStyle/>
          <a:p>
            <a:r>
              <a:rPr lang="en-US" dirty="0"/>
              <a:t>Wrap up</a:t>
            </a:r>
            <a:endParaRPr lang="en-CA" dirty="0"/>
          </a:p>
        </p:txBody>
      </p:sp>
      <p:sp>
        <p:nvSpPr>
          <p:cNvPr id="3" name="Content Placeholder 2"/>
          <p:cNvSpPr>
            <a:spLocks noGrp="1"/>
          </p:cNvSpPr>
          <p:nvPr>
            <p:ph idx="1"/>
          </p:nvPr>
        </p:nvSpPr>
        <p:spPr>
          <a:xfrm>
            <a:off x="657606" y="1284849"/>
            <a:ext cx="10753725" cy="3766185"/>
          </a:xfrm>
        </p:spPr>
        <p:txBody>
          <a:bodyPr>
            <a:noAutofit/>
          </a:bodyPr>
          <a:lstStyle/>
          <a:p>
            <a:r>
              <a:rPr lang="en-US" sz="3600" dirty="0"/>
              <a:t>Key points:</a:t>
            </a:r>
          </a:p>
          <a:p>
            <a:pPr>
              <a:buFont typeface="Arial" panose="020B0604020202020204" pitchFamily="34" charset="0"/>
              <a:buChar char="•"/>
            </a:pPr>
            <a:r>
              <a:rPr lang="en-US" sz="3600" dirty="0"/>
              <a:t>Political Science subject guide provides quick access to key resources </a:t>
            </a:r>
          </a:p>
          <a:p>
            <a:pPr>
              <a:buFont typeface="Arial" panose="020B0604020202020204" pitchFamily="34" charset="0"/>
              <a:buChar char="•"/>
            </a:pPr>
            <a:r>
              <a:rPr lang="en-US" sz="3600" dirty="0"/>
              <a:t>The poli </a:t>
            </a:r>
            <a:r>
              <a:rPr lang="en-US" sz="3600"/>
              <a:t>sci subject </a:t>
            </a:r>
            <a:r>
              <a:rPr lang="en-US" sz="3600" dirty="0"/>
              <a:t>librarian (Michelle) is here to help</a:t>
            </a:r>
          </a:p>
          <a:p>
            <a:pPr>
              <a:buFont typeface="Arial" panose="020B0604020202020204" pitchFamily="34" charset="0"/>
              <a:buChar char="•"/>
            </a:pPr>
            <a:r>
              <a:rPr lang="en-US" sz="3600" dirty="0"/>
              <a:t>Your sources must collectively answer your research question</a:t>
            </a:r>
          </a:p>
          <a:p>
            <a:pPr>
              <a:buFont typeface="Arial" panose="020B0604020202020204" pitchFamily="34" charset="0"/>
              <a:buChar char="•"/>
            </a:pPr>
            <a:r>
              <a:rPr lang="en-US" sz="3600" dirty="0"/>
              <a:t>IR theory sources give you a head start on finding the sources that you need</a:t>
            </a:r>
          </a:p>
          <a:p>
            <a:pPr>
              <a:buFont typeface="Arial" panose="020B0604020202020204" pitchFamily="34" charset="0"/>
              <a:buChar char="•"/>
            </a:pPr>
            <a:r>
              <a:rPr lang="en-US" sz="3600" dirty="0"/>
              <a:t>Don’t forget to cite your sources!</a:t>
            </a:r>
            <a:endParaRPr lang="en-CA" sz="3600" dirty="0"/>
          </a:p>
        </p:txBody>
      </p:sp>
    </p:spTree>
    <p:extLst>
      <p:ext uri="{BB962C8B-B14F-4D97-AF65-F5344CB8AC3E}">
        <p14:creationId xmlns:p14="http://schemas.microsoft.com/office/powerpoint/2010/main" val="426315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Graphical user interface&#10;&#10;Description automatically generated">
            <a:extLst>
              <a:ext uri="{FF2B5EF4-FFF2-40B4-BE49-F238E27FC236}">
                <a16:creationId xmlns:a16="http://schemas.microsoft.com/office/drawing/2014/main" id="{1228A36A-CE4D-4163-8F33-CC6E40F4265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728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24F1B79-C507-4D52-A188-5E746DB91E9E}"/>
              </a:ext>
            </a:extLst>
          </p:cNvPr>
          <p:cNvSpPr>
            <a:spLocks noGrp="1"/>
          </p:cNvSpPr>
          <p:nvPr>
            <p:ph type="title"/>
          </p:nvPr>
        </p:nvSpPr>
        <p:spPr>
          <a:xfrm>
            <a:off x="2103116" y="5259622"/>
            <a:ext cx="7985759" cy="868823"/>
          </a:xfrm>
          <a:solidFill>
            <a:srgbClr val="92D050"/>
          </a:solidFill>
        </p:spPr>
        <p:txBody>
          <a:bodyPr vert="horz" lIns="91440" tIns="45720" rIns="91440" bIns="45720" rtlCol="0" anchor="b">
            <a:normAutofit/>
          </a:bodyPr>
          <a:lstStyle/>
          <a:p>
            <a:pPr algn="ctr"/>
            <a:r>
              <a:rPr lang="en-US" dirty="0"/>
              <a:t>Electronic Course Reserves</a:t>
            </a:r>
          </a:p>
        </p:txBody>
      </p:sp>
      <p:sp>
        <p:nvSpPr>
          <p:cNvPr id="5" name="Arrow: Down 4">
            <a:extLst>
              <a:ext uri="{FF2B5EF4-FFF2-40B4-BE49-F238E27FC236}">
                <a16:creationId xmlns:a16="http://schemas.microsoft.com/office/drawing/2014/main" id="{91232325-7C0D-4CA1-9467-D9718BE48573}"/>
              </a:ext>
            </a:extLst>
          </p:cNvPr>
          <p:cNvSpPr/>
          <p:nvPr/>
        </p:nvSpPr>
        <p:spPr>
          <a:xfrm>
            <a:off x="10230678" y="304800"/>
            <a:ext cx="704088" cy="51497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p:txBody>
      </p:sp>
      <p:sp>
        <p:nvSpPr>
          <p:cNvPr id="6" name="Rectangle: Rounded Corners 5">
            <a:extLst>
              <a:ext uri="{FF2B5EF4-FFF2-40B4-BE49-F238E27FC236}">
                <a16:creationId xmlns:a16="http://schemas.microsoft.com/office/drawing/2014/main" id="{0C4061DF-2EF0-427B-AA3B-FEB485489602}"/>
              </a:ext>
            </a:extLst>
          </p:cNvPr>
          <p:cNvSpPr/>
          <p:nvPr/>
        </p:nvSpPr>
        <p:spPr>
          <a:xfrm>
            <a:off x="6095995" y="4238421"/>
            <a:ext cx="6095985" cy="868823"/>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144758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help, ask us!</a:t>
            </a:r>
            <a:endParaRPr lang="en-CA" dirty="0"/>
          </a:p>
        </p:txBody>
      </p:sp>
      <p:sp>
        <p:nvSpPr>
          <p:cNvPr id="4" name="AutoShape 2" descr="data:image/jpeg;base64,/9j/4AAQSkZJRgABAQEAYABgAAD/2wBDAAgGBgcGBQgHBwcJCQgKDBQNDAsLDBkSEw8UHRofHh0aHBwgJC4nICIsIxwcKDcpLDAxNDQ0Hyc5PTgyPC4zNDL/2wBDAQkJCQwLDBgNDRgyIRwhMjIyMjIyMjIyMjIyMjIyMjIyMjIyMjIyMjIyMjIyMjIyMjIyMjIyMjIyMjIyMjIyMjL/wAARCAFXAx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vCPiJ8afEXhLxzqGiWNnpsltbeXsaaNy53RqxzhwOpPagD3e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10/w8+NXiLxb4507RL6z02O2ufM3tDG4cbY2YYy5HUDtQB7xXyB8bP8Akretf9sf/RKV9f18gfGz/kretf8AbH/0SlAHn9FFFABRRRQAUV718HfhVofiHwrJrHiKwa5NxKRbKZXTai8E/KRnJz+Vch8ZvAtn4M8R2zaVbmHTLuHMaF2ba68MMnJ9D1oA80ooqxY2c2oX9vZW67priRYkHqScCgCvRX1Zo3wx8D+AvDovvEUVpcyog+0XV8AyBj2VTx16cZqzYaJ8K/iBYzQaVY6VLtHzfZYfs8ye+AA39KAPkqiur+Ifg5vBHiqbS1uBcW7KJIJMjJQ9m9xWBpMEdzrNjbzLuiluI0dc4yCwBoAp0V9E/FT4ZeEPDfw/u9T0nSfs95G8YWT7RI2AWAPDMRXlfw18A3PjrxEkBV49NgIe7nA6D+6Pc0AcVRXvnxU8NfDjwNonkWuiiTWrpcW6G6lPljvIw3fkO5rwOgAooooAKK7T4bfD+58fa6bbzGgsLcB7mcDkDso9zX0DeeH/AIWfD7Too9VstLjDD5TeRefLJ74IJ/IYoA+SqK+srz4d/Dz4gaEbnRYbKHIxHd6cAmxvRlHH4EZr5m8U+G77wn4hutHv1/ewt8rgcSKejD2IoAxqKu6RBHda3YW8y7opbmNHXOMqWAIr3/4pfDDwf4d+H99qelaT5F5EUCSfaJGxlgDwzEUAfOdFFfS3gv4V+DNW+HGm6te6P5t7NZmWST7RKMtzzgNigD5poqSdQlxIqjAViB+desfA/wAF6B4vn1ZdcsftQt1Qx/vXTbknP3SKAPI6K+qb/wCHfwf0q6NrqKadaXAAJin1R0YA9DgyZqr/AMIb8Ef+fnR//Bw3/wAcoA+YKK0deis4PEGoRaeUNmlw6wlH3DZnjB78V1/wo+Hq+PNelW8kePTbRQ85Q4Zyeig9s0Aef0V9aalbfCXwXJBpep2OjQTMBtSa2858erHBI+prL8bfCXwp4k8Nyav4bS1s7kRGWGW1YCCYAdCBwM+ooA+X6KVlKOysMFTg17R8LfD3w21PwmZ/Fc2npqPnsoFxqBhbZxj5d4oA8Wor6y034V/CzWIWm0yxtb2NDtZ7fUJJAD6Eh6p3fgL4NWF1Ja3jaXb3EZw8UuqurKfQgyZFAHyzRXU/EOy0PT/Gl7beHGhbS1C+UYZvNX7ozhsnPPvXVfBDwhofi/W9Ut9csvtUUFurxr5rptJbGflIoA8sor0L4x+GtJ8K+NF0/RrX7Nam2R9nmM/zHOTliTXnvU4FABRX0V8M/gnpq6TBrfiqEzzzKJY7N2xHEvUF/U+3SuoivPg9dasdGjt/DrXROwAWiBSfQPtwT9DQB8m0V7z8V/gxZaXpc2v+GYnjih+a5s8lgF/vJnnjuK8GoAKK9Y+CHg7QfF+oarFrlj9qSCJGjHmum0k8/dIrT+MfwmsvDdhDrnhy1aKxT5LqHez7D2fLEnHY0AeKUV1/wx0TT/EPj7T9M1SDz7Sbdvj3lc4BPUEGu7+OHgPw34Q0rSZtD077LJcTukh8533AKCPvE0AeK0UoBZgoGSTgCvpvwJ8IfDXh/wANxa14ohgurtoRNKbo/uYFIzjB4PHc0AfMdFfWmlxfCTxlJNpum2WiTzYIMcVqIZCO5U4BP1FeH/Fr4eQeBdbhOnzGTTrsFoldsvER1U+o9DQB53RRRQAUUUUAFFFFABRRUkEEtzcRwQRtJLIwVEUZLE9BQBHRX074M+DXhzwzoi6r4sSC5vAnmTfaW/cQD0x0P1NbOmQ/CXxfNPpem2WhzzAEMkVsInI7lTgE/UGgD5Jor1D4ufC+LwPcw3+mTF9LuWKrHI2Xib09x715fQAUV9UaF8Jfh/N4R07U9Q0lFZ7KOaeZ7uVVyUBJPzgCq3/CG/BH/n50f/wcN/8AHKAPmCiva/ij4e+GumeETceFZtPfUvPRcW+oGZtvf5d5/lXkmhxWk+vWEV+VFo86LMXbaNmecntxQBn0V9QDwZ8EmYKtxo5JOABrDc/+RK17z4RfDPTrRru90uG2tk+9LNfSog+pL4oA+SKK+gvGfhb4S2fg7VbjRbjS21OOAtbiLVDIxfthd5z+VfPtABRRT4gGmRT0LAGgBlFfSfjT4WeDdJ+Gt/q1lpHlX0VoJEl+0SnDcc4LY/SvmygAor6N+F/ww8H+Ivh7Yapqmk+feS+Zvk+0SLnDEDgMB0FfP2rQx22s30EK7YoriREXOcAMQKAKdFekfBbwto3izxbdWOt2n2q3SzaVU8xkwwZRnKkHoTXsmpfDb4R6PMsOpw2FlKy7lS41N4yR6gGSgD5Tor6f/wCEN+CP/Pzo/wD4OG/+OV8/eNLbSrPxlqlvojRtpkc2LcxS+YpXA6Nk5/OgDBor0L4OeGtJ8VeNW0/WbX7Tai1eQJ5jJ8wxg5Ug1pfG/wAIaF4Q1jSoNDsvssc8DvIPNd9xDAD7xNAHldFFFABRXu3wV+Hvhfxb4TvL3W9N+1XEd40Sv58iYXapxhWA6k111z4E+DFncyW9y+lQzxtteOTVmVlPoQZOKAPluivqHVfgd4J1/R/P8Ny/ZJGUmG4guDNE598k5H0Ir5s1jSrrQ9YutLvU2XNrIY5B2yO49qAKNFFFABXoHwT/AOStaL/22/8ARL15/XoHwT/5K1ov/bb/ANEvQB9f18gfGz/kretf9sf/AESlfX9fIHxs/wCSt61/2x/9EpQB5/RRRQAVb0vTp9X1W0062UtNcyrEgA7k4qpXsH7Pvhn+0/F02tTIDb6anyZHWVuB+Qz+dAHtWvavZfC74eWzJHujtFit4oweWOQD+mTWV8XNDi8X/DKS+tAJJbZBewMvOVx8wH1U/pV34lfDq4+IUNjbjWvsFvbMzmP7P5m9jwDncMYGfzre8J+HJfDvhK10K7vhqCwIYhKYtmU7DGT0HHWgD4frS8P6kNG8RadqTLuW2uElZfUA8/pWj478Ot4W8Z6lpRUiKOUtCSOsbcr+h/SsK2tbi9uEt7WCSeZzhY41LM30AoA+x/Eei6R8VPA6w22oYt59s0NxDhtjD1H8xXgmsfCLx34MllvdJeS5iClTPpsrLJs7grw34DNYCx+PPhotrfD7dpCXeTGCw2uR/eTkZ9mGa9e+F/xrvfEmuW+ga9bRfabgEQXMC7dzAZwy/QHkUAfOMxlMz+eXMuTu35znvnNXdB/5GHTP+vuL/wBDFew/tEeF7HT77T9dtIkhlvC0dwqjAdhghvrivHtB/wCRh0z/AK+4v/QxQB9d/E7Qb3xP4IfR7BQbi5niUE9FG7JJ9gK0fDnhi38F+EhpmjQJJNFEWy5x58uOrH3Naer6xY6Bo0+p6jMIbW3Tc7H+Q9Sa8s+G3xffxb401LTL8LBDcHfpyf3Qo5U+pI5/OgD578U6rqus+JL671pmN+ZSsin+Ag42gdgKx69r/aA8Ff2drEXiazixbXp2XIUcLKOh/EfqK8UoAKKKKAPqz4BaZHZfDlLsIBLeXDu7eoB2j9BXz78RtduPEPjvVbydyyrO0USk8KinAA/Kvoj4D3yXfwytoQV8y2mkjcDtzkfoa+dvFPhzUo/iJqeiwWks1412/lRRrlnDHII9sHNAHX/ADXLiw8dnTBI32W+hYMmeN68g/wA66X9pPSkWTRdWRAHcPA7Y5IGCP5moPhl8MPEfhb4j6ZdatbokJtZJi8b7ghxjYx/vc9qu/tKainkaHpoYGQtJMwz0HAH9aAPDdA/5GPS/+vuL/wBDFfVXxt/5JVqX+9H/AOhCvlPQ2CeINNdui3URP/fYr6t+NQMnwo1IqCQDExx6bhQB8h19j/Dn/kkGkf8AXgf5Gvjivsf4f5t/g7pZkUrt04sQ3HGCaAPj25/4+pv99v517t+zV/x9a9/uR/zNeETnNzKR3cn9a93/AGav+PrXv9yP+ZoAT4ufDTxb4n8dzalpGlfaLRoY0Ennxrkgc8MwNeO+IvC+seFL9LHWrT7LcOgkVPMV8r65UkV7z8TfjD4g8GeMZdI0+006W3SJHDTxuWyRz0YCvEvGfjTUfHOrx6lqUNtFNHEIgturBcAk9yeeaAObr2f9nzxTYaRrV9pF9KkBvwpgkc4Bcfw/j2rxitnQfCuveJZxHo2l3N2QcF0XCKfdjwPxNAH0N8TfgvJ4w1eTXNJ1BIb6RFWSG4B2PgYBDDlePY14d4o8N+M/CdnHp2tR30WnKx8oCUvb59sHaCfwNamk/E/xz4HvX02a8eYWrmOS0vh5gUjjGeo/A4r6H8HeJdO+KPgqWW809VRyYLq2f5lzjsfT09KAPjaitfxTpUeheKtU0qJi0dpcvEpPUgHisigD6Y/Zw/5FHVP+vwf+givGfit/yU/Xv+vk/wAhXs37OH/Ioap/1+D/ANBFeM/Fb/kp+vf9fJ/kKAONr279mv8A5GTW/wDr0T/0OvEa9u/Zr/5GTW/+vRP/AEOgDJ/aE/5KKv8A16R/1rh/A2nR6t450WwmGY5rtAw9RnP9K7j9oT/koq/9ekf9a4z4fXsWn/EHQrqZgscd4m4ntk4/rQB9IfG/XJ9D+HM0VoxjkvJFttynG1D1x+AxXyUCQQQcEdCK+rfj5pc+ofDpriBS32O4WVwP7nIJ/UV8pUAfY3wx1N/FPwwsHvz5rtE1tMW/jA+Xn8K+SNcsv7N16/su0Fw8Y47AmvrP4RadJonwu00XYMbOjXDBuNqsc/yr5Q8R3o1HxLqd4v3ZrmRx9CxoA9i/Zr/5C2uf9cI//Qq94ml07WG1DRZwkpWMLcQt3Rxwa8H/AGa/+Qtrn/XCP/0KrHxD8Y3Pgn45QanCS0DWkUdzF/fjPX8R1FAGd4c8F3Hgf496fYMGazlMklpKf40wePqOhrof2lf+QHoP/XzJ/wCgivV0g0vxPFpGuWxSURET2s4HIDDBH4jr9K8o/aV/5Aeg/wDXzJ/6CKAPnWKQxTJIBkowbH0r7H0y60b4nfDj7NHc/ubq2EM6xt88LgDII9iPxr43RHlkWONWd2OFVRkk11sGjeOPBVhH4jit9Q0m3Zwgm3eWSewZeuD7jFAHXa18DvGXhm6+3+H7n7csR3RyWshinX3xnr9Ca8s1E3/2+Yambj7YGxKLjO8H3zzmvbfh/wDHfV59Ys9J8RwxXUVw4iW6iXZIrE4BYDgj6AVuftDeGLCXw5B4iSJY76CZYXdRgyI3QH1xQB82UUUUAFO8t/7jflVnSrqOy1ezu5QzRwzJIwUckAgnFfSX/DRHg7/oGat/34i/+LoA+YyCvUEfWkrvviv410zxx4gtb/S7e5hhig8thcIqknOf4Sa4GgAr0f4H6RFqvxKs3mUNHaI1xgj+ID5f1NecV6h8BL+Oz+JUMUhx9pgkiU++Mj+VAHdftH67Nb6fpWiRSMkdyzTzKP4wvAB/E14Bp17e6XfwX9hLJDcwOHjlTqpFe7ftJ6VKy6LqyqxiQPbuQOFJ5Gaj+FHxU0LR/D+l+GJ7C/lv3nMYaKJChLtxyWB7+lAHiut63q/iC+a+1i8nup2/jlPA9gOgHsKzK+rvj55afDCcYUM11CBx15r5RoA+zYrK41L4PwWVpH5lxPo6RxpkDcxjGBk8V83T/Brx7bW8k8uh7Y4kLuftUJwAMn+KvpWz1GbSPhPaajbqjTW2kxyorglSRGDzivCLv9oTxXeWc9rJYaQEmjaNisUmQCMcfPQB5LRRRQBNZ/8AH9b/APXRf519cfGL/kk+qf7kf/oQr5Is/wDj+t/+ui/zr64+MX/JJ9U/3I//AEIUAfIFFFFABUkP+vj/AN4fzqOpIf8AXx/7w/nQB9peJdDufEnw6uNHs3iS4urNURpSQoOB1wCf0rwn/hnLxd/0ENH/AO/0n/xFe4eMNVvdE+GF5qWnTeTd29krxSbQ204HY5FfN/8Awuz4g/8AQe/8lYf/AIigD6U+Hvhu88JeB7PRr+SGS4g3lmgJKnLEjGQD39K+O9d/5GHUv+vqX/0M19efDDXNR8R/Dyx1PVbj7ReS+Zvk2KucMQOFAHSvkPXf+Rh1L/r6l/8AQzQB6h+zn/yPt9/2D2/9DSur+NXw+8T+LfE1leaJpv2qCO28t386NMNuJxhmFcp+zn/yPt9/2D2/9DSu/wDix8Vdc8C+ILSw0y1sJYprfzWNwjsc5I7MKAPn3xL4O13whNbw65Y/ZZLhS0Q81H3AcH7pPrWFXV+OPiBqvj66s7jVILSFrVGRBbIyggkE5yx9K5SgD1f9nv8A5KO//XlJ/MVs/tJ/8jBon/XtJ/6EKxv2e/8Ako7/APXlJ/MVs/tJ/wDIwaJ/17Sf+hCgDw+iiigD6d/Zy/5EXUP+wg3/AKAleSePfB3ia88ea3cW3h7VZoJLp2SSOzkZWHqCBzXrf7OX/Ii6h/2EG/8AQEqr4j/aB/sDxHf6T/wjfn/ZJjF5v2zbux3xsOPzoA1fgR4b1zw94YvRrNvLarcTh4LeXhlGMEkds+ntXiPxiu7W8+KGrvabSqMsbsvRnCgE/wBPwrrPEf7Q+s6pp72uk6ZFpjSAq05lMrgH+7wAD74NeNu7ySNJIxZ2OWZjkk+tADaKKKACvQPgn/yVrRf+23/ol68/r0D4J/8AJWtF/wC23/ol6APr+vkD42f8lb1r/tj/AOiUr6/r5A+Nn/JW9a/7Y/8AolKAPP6KKKACvqP4War4U8HfDu3S41/SlvZlN1cx/a49+4jhcZzkDAr5cooA67WPiP4p1HWby8h8QapbwzTM8cMV26qik8AAHAwK6z4TfEzUrLxpFD4h126m066Qxs97csyRN1DZY4HTH415LRQB7f8AH1vD+sHTtb0jWNNu7lM288dvco7leqnAPQcj8a8k8Oa9deGfEFnrFkR51tIGCnow7g/UVl0UAfYFjr/gv4teGxZ3LwSlwGks5X2TQv6jvx6iofD/AMOPBPw8u5NaW5KyoDtuL64XEQPXHQfj1r5GBIOQSPpSl2IwWJ+poA9O+NHxBtPGetW1ppTM+nWAYLKRgSuepA9OOK890WRItd0+SR1REuY2ZmOAAGGSao0UAfUHxj8U+HtT+Gl7aWGuabdXDSRFYoLpHY4YZ4BzXzTpmo3Ok6nbahZyGO4t5BJGw7EVVooA+t5vFvg3x98P/s2p63pto99b/vIZ7lEeGT1wT2PNfKF/a/Yb+4tfOim8mQp5kThkfB6gjqKr0UAFFFFAHo3wk+Iy+Btalhv97aTeYE20ZMbDo4Hf3r6EudC8J+OL2w8R2N8v261YNDfWMwDgD+FuufTBGea+NaUMy9GI+hoA++0kjclUkV2XqARkfWvjj4rarquqfELUjq0axS27+THErbgkY6YPfPX8awtF8U654eW6Gk6lPaC6j8ubyz94f0PuOayZJHlkaSR2d2OWZjkk0AICVYMpIIOQR2r6l+H/AMSfD/jbwumha/NbxX5hFvNBcNtW4GMZUnqT6da+WaKAPqqP4EeBIdQ+2s128AO77O9yPK/PG7H41m/FX4oaNo3hubw54fuIZ7yaPyG+zsClvH0IyOM44xXzT5j/AN9vzptABXtn7PuuaTo1xrR1TU7OyEiRhPtM6x7sE9MnmvE6KAPrPX9O+EvifVG1LV9S0e4u2UIZP7V2cDpwrgVl/wDCG/BH/n50f/wcN/8AHK+YKKAOl8fWmjWPjPULbw+0LaWjDyTDN5q4wM4bJzz712Xwa+JsHg67m0rV3ZdKum3CUDPkv0yR/dPevKKKAPrzxD8PPBHxFdNX85TK4GbuwnUeYP8Aa6g/lmn3Wt+DPhH4XNlbzRJsBaO1STfNM57nv+J4r5CDsBgMR9DSEknJJP1oAuavqU2s6xealcY826maVgOxJzVKiigD6F+AXiLRNH8LajDqer2FlK90GVLi4WMkbeoBNeTfEy7tr/4i61dWdxFcW8lwSksThlYYHII4NcnRQAV7D+z9rOl6Nr+sSapqNpZJJaqqNczLGGO7oMnmvHqKAPTfjnqmn6t48W502+t7yD7Ki+Zbyh1zzxkV5mrMjq6khlOQR2NJRQB9S/Dj4qaJ4r0CLRfEE8EGpCPyZEuCAlyuMZBPGSOoq5B8EvAlprH9q+XK0SnettJcAwqeufXHsTivk6neY/8Afb86APpP4tfFnS7DQ5/D/h66juL2dDFLLAQUgToQCOCcccdK+aqKKAPZv2fdb0rRtT1l9U1K0slkhQIbmZYwxz2yeaxPjjqdhq3xA+06de295B9ljXzLeUOuRnjIrzSigD2r4H/EmHRJn8O63dpDp8pL288zhVhbupJ6A/zrR/aC8QaNrOjaKml6tY3rx3Ehdba4WQqCo5ODxXglFAE1ndzWF7Dd27lJoXEiMOxByK+sPCfxB8L/ABI8O/2XqzWyXssfl3NjcELvPqmeo78civkmgEg5FAH1rpPwg8D+GNYGthpD5LeZGt1cAxQkdx0z+JNecfHH4k6br9vD4d0WdbmCKXzLm4TlGYdFU98eteJl3IwWY/jTaACiiigAooooAKKKKACremajc6RqlrqNo5S4tpBJG3uDVSigD668PeNvCXxQ8N/2bqLW63EyBbiwncK271T1HcEcijQfhf4J8D3764sh8yIlo5b24UrB9Og/E5NfIoJByDinF3IwWYj60Aet/Gv4kWfiu6t9H0aUy6daOXkmHAlk6ceoFeRUUUAfYGieJ/B114D07S9R8QaTsfT4oZ4XvUU/cAKn5gQa57/hDfgj/wA/Oj/+Dhv/AI5XzBRQB7/448L/AAnsvBmpXOhT6Y2pxxZtxFqZkYtkdF3nP5V4BRRQBNaELeQMxAAkUkntzX1D8VvFfh3UfhlqVpZa9ptzcOibYobpHZuR0AOa+WKKACiiigAp8JAmjJOAGFMooA+rPHvizw5efCnUrO217TJrp7JVWGO6RnY4HAAOc18p0UUAfUvwi8V+HdN+GWnWl9rum2tynmboprpEZcucZBOa+aNZdJdd1CSNldHuZGVlOQQWOCKo0UAeqfAXVtO0fxreXGp39tZQtYsokuJVjUnevGSeteyeI4PhV4tvY7zW9V0e6njTy1b+1AmF64wrivkeigD6f/4Q34I/8/Oj/wDg4b/45XiXxOsPDum+MpLfws9u+mCBCDBcGZdxzn5iT/OuNooA9N+BeqafpPj5rnUr63s4Pski+ZcShFySOMnvXt3iVPhb4vuIJ9c1bR7qSBSkbf2mEwCcn7rivkSigD6f/wCEN+CP/Pzo/wD4OG/+OV4D45tdIsvGup22gtE2lxyAW5il8xSu0dGyc8571z1FAH0V8BPEmh6P4MvoNT1iwspmvmZY7i4SNiNi84J6V4x49uYLzx7rdxbTRzQSXTskkbBlYeoI61zlFABRRRQAUUUUAFegfBP/AJK1ov8A22/9EvXn9egfBP8A5K1ov/bb/wBEvQB9f18gfGz/AJK3rX/bH/0SlfX9fOHxR+F/jDxF8RNU1TS9I8+yn8ry5PtEa5xGqnhmB6g0AeH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16B8E/8AkrWi/wDbb/0S9H/Ck/iD/wBAH/yah/8Ai66/4XfC7xj4d+Iml6pqmkeRZQeb5kn2iNtuY2UcKxPUigD6QooooAKKKKACiiigAooooAKKKKACiiigAooooAKKKKACiiigAooooAKKKKACiiigAooooAKKKKACiiigAooooAKKKKACiiigAooooAKKKKACiiigAooooAKKKKACiiigAooooAKKKKACiiigAooooAKKKKACiiigAooooAKKKKACiiigAooooAKKKKACiiigAooooAKKKKACiiigAooooAKKKKACiikLKv3iB9TQAtFRfaIB1mj/AO+hR9og/wCe0f8A30KAJaKQMrfdYH6GloAKKKKACiiigAooooAKKKKACiiigAooooAKKKKACiiigAooooAKKKKACiiigAooooAKKKKACiiigAooooAKKKKACiiigAooooAKKKKACiiigAooooAKKKKACiiigAooooAKKKKACiiigAooooAKKKKACiiigAooooAKKKKACiiigAooooAKKKKACiiigAooooAKKKKACiiigAooooAKKKKACiiigAooooAKKKKACiiigAooooAK5Hxh8R/D3gyFhf3QkusfLaw/M5+vp+NcZ8T/AIsyaVdHw34YH2jV5DsklQbvKJ7D1b+VZ/gb4I+e66341ke7vJT5n2VnyB/vnufagDKn+KnxB8Z3DQeEtGa2gY4Egj3H/vo8Clj+FvxP14+drHiVrct1R7lmI/BeK9+tbO2sbdbe0gjghQYVI1CgfgKnoA+fv+FAeIjy3i4Z/wBx/wDGj/hQHiEcr4uGf9x/8a+gaKAPnqT4V/E3Qv32j+JmuCvRFuWQn8G4psPxR+IfgudYfFejtc26nBkMe0/99Divoeobq0t72BoLqCOaFxhkkUMD+BoA5Xwf8SvD3jOJRY3Iiu8fNazHa4+nr+FdhXiPjn4IqjtrXgyR7O+iPmfZkbAJ/wBg9j7Vb+GPxZm1C7HhrxUDb6tGdkc0g2+YR/C3o386APY6KKKACiiigAooooAKKKKACiiigAooooAKKKKACiiigAooooAKKKKACiiigAooooAKKKKACiiigAooooAKKKKACiiigAooooAKKKKACiiigAooooAKKyPEHibSfDFg15ql2kKAcKT8zfQV4leftA6g2uC5stLLaJG218qct757UAfQlFc54U8b6L4wsVn025UyY+eFjh1P0ro6ACiiigAooooAKKKKACiiigAooooAKKKKACiiigAoorxr4mfF6XS73+wPC4FxqTHY8qjcEJ7D1NAHshdQcFgCexNLXzdF8NPifq8ceqXOsSRXJG9Ee4IZc/yrS8H/ABL17wj4h/4Rvxzv8snalxJyV9DnuKAPf6KZDNHcQpNC6vG4yrKcgin0AFFFFABRRRQAUUUUAFFFFABRRRQAUUUUAFFFFABRRRQAUUUUAFFFFABXnXxd8ff8Id4d+z2bZ1S+BjgA/gHdv8K9EZgilmOFAyT6V84adE/xV+N89zOC2laaxIU8jahwo/4EaAOv+Dnw2GlWi+Jtbi8zVrsb4hLyYlPf/eNew0igKoVQAAMADtS0AFFFFABRUF5e22n2kl1eTpBBGMvJI2ABSWN/a6lZx3dlcRz28gyskbZBoAsUUUUAFeQ/GP4brrFk/iTRozHq9oN8gj4Mqjv/ALwr16kIBBBGQeCDQB5z8IPHx8YeHfs17IDqtkAk2esi9m/xr0evm/VoT8Lfjhb3lsPK0zUWyR/Dtc4Yfgea+j1YMoZTkEZBoAWiiigAooooAKKKKACiiigAooooAKKKKACiiigAoorkPFXxJ8O+Eo2F5eLJcAcQRHcxP9KAOvqhqOtaZpMRlv76C3UD/lpIBXzb4j+OniTXZmtdEh+xxMcL5Y3SH8ayNP8Ahx488ZzC4u0uNrnJlu3I/Q0Ae3av8cvB+mbliuZbuQdoU4P41xmoftIoCRp+ikjPBlk7VJo/7ONuoVtX1VnPdIVwPzrtNP8Agl4LsQN1i9wwGCZXJzQB5TcftE+InmJgsbSNOykE03/hoLxWRkWVrj18s17vD8PPCUEaoug2RC9C0QJrQTwvoSReUukWYTGMeSKAPnqD9onxGkwM9jaOg6qAQa3tO/aQjLAahorKM8mKTPFetSeAfCku7foNj83U+SK5/UPgr4LvkIGntA2OsT4oATRfjV4P1gqjXjWkrfwzrgD8a720vbW+hEtpcRTxno0bhh+leE67+zmm1pNE1MhuojnH9a8+m03x98M7vzUN1BEpzujJaJvr2oA+vqK8T8CfHi01J47DxIi21wTtW4X7jfX0r2mGaO4hWWF1eNxlWU5BFAD6KKKACiiigAooooAr3l9a6fbme8uI4IgcF5GwKzf+Ev8ADv8A0GbL/v8ALXG/Hb/km1z/ANdU/nXn/hH4GWPiTwvY6tJq9xE9wm4oqAgUAe5f8Jf4d/6DNl/3+Wj/AIS/w7/0GbL/AL/LXlH/AAzhp3/Qcuf++BR/wzhp3/Qcuf8AvgUAer/8Jf4d/wCgzZf9/lrgPHnxt0vw/G9porJfX5H3lOUT8e9Y/wDwzhp3/Qcuf++BR/wzdpn/AEG7j/v2KAOO0LQZfiFqQ1rxn4jghticrC04DEegGeBXtVonw+stCOjRTaV9iZcMhdTu9yfWuG/4Zw07/oOXP/fAo/4Zw07/AKDlz/3wKAOY8VeDrPwxfnXvA/iK3UxnebcXA3D6c8j2rrvAHx0tdT8vTvEm22u/urcD7j/X0qD/AIZw07/oOXP/AHwKP+GbtM/6Ddx/37FAHq//AAl/h3/oM2X/AH+Wj/hL/Dv/AEGbL/v8teUf8M4ad/0HLn/vgUf8M4ad/wBBy5/74FAHq/8Awl/h3/oM2X/f5aP+Ev8ADv8A0GbL/v8ALXlH/DOGnf8AQcuf++BWP4q+BNj4e8M32qx6xcSvbR7whQAGgD6Asr+01GDz7O4jnizjfG2RVmvLvgH/AMk5T/ru9eo0AFFFFABRRRQAUUUUAFFFFAHm3xi8cnwp4c+x2b/8TK+BSIDqq9zWJ8IPhjHpttF4l1pDLqVwPMiWTnywe5965R0PxF+PjRTZex09yMdtqf4mvo5VCKFUAKBgAdqAFrjfiD8P9P8AHGkNFKqx30YJgnA5B9D7V2VFAHz14C8d6n8P9cPhHxbvW1VtkMz/AMHpz/dr6CiljniWWJ1eNxlWU5BFcd8Qvh7YeOdJaN1WLUI1JguAOQfQ+1eX+APH2p+A9bPg/wAYBkt0bZDO/wDyz9Oe6mgD6EopsciTRrJG6ujDKspyCKdQAV4Z4t8Y/E7S/E10ljpZawSTEWyHeGX617nRQB89Q/HDxbpU23WvDrFARnEbIQPyruvDfxu8L666QXEj2Fw3G2b7ufrXodxY2l4hS5topVPUOgNcB4m+C3hfX43e3t/7PujyJIOBn6UAehwzxXMSywSJJGwyGQ5BqSvmlz47+DN+Czvf6KWxnJZCP/ZTXt/gzxzpHjXTRc6fKBMoHnQMfmQ/4UAdPRRRQAUUUUAFFFFABRRRQAUUUUAFFFFAHPeOtS/snwPrF4G2slq+0+5GBXnP7O2leT4Xv9WcZku7jZuPcL/+uun+NLsnwt1QqcZMYP03CoPgaoX4W2GB96WQn/vqgD0eiio5Z4YELzSpGg5LOwAFAElRXFzDaW8lxcSpFDGpZ3c4AFcL4n+MHhPw3G6/bRfXI+7Dandk+7dBXlNxqHjv403gtrWBtP0Pd83UR49z/GfagCbx14v1H4q+JIvCXhcO2mq/7yXBAkI/ib/ZFN8E+KtT+EnieXwr4mVhpkj5SUZIQno6/wCye9ez+CPAWk+BtM+zWKb7hwPOuXHzSH+g9qf418C6T440v7LqEe2ZATDcKPnjP9R7UAdDa3UF7bR3NtKk0MihkdDkEVNXzVBd+O/greGCaFtQ0IvkdWjx7H+A16r4Y+MXhTxJGiNeCwuiPmhujtwfZuhoA9AoqOGeG4QPDKkiHkMjAg/lUlAHjX7ROkJceE7LVlX99Z3ATd/sv/8AXAr0HwBqh1nwJo96x3O1squfUqMH+VYPxriEvwv1IH+FkYfg1J8EpDJ8LtOz/C8i/wDj1AHodFFFABRRRQAUUUUAFFFFABRRRQAUUUUAFRXFxDaW7z3EixxINzOxwAKkd1jRnchVUZJPYV8x/Fv4mXPibVW8P6JI/wBhjfy2MfWZ84/KgDU+I3xwuLuWTSfC7GOLJR7oD5n/AN2ue8HfB3X/ABhKuo6vLJaWkh3NJLkyP9Aa7/4W/BuDS4otZ8QxLLeMA0VuwyI/c+9e1KoVQqgADoBQByfhj4ceG/CsSiysEecDmaYbmP8AhXWgADAGKKKACiiigAooooAKKKKACori2gu4GhuIkljYYZXXINS0UAeIfEP4F2t7FJqXhhRBdD5mtc/K/wBPQ1x3w2+Juo+CdWOg+IfNNjv2ESZ3QH/CvqCvIfjL8NYte0uTXNMgVdRt13SBR/rVH9aAPWba5hvLaO5t5FkhkUMjqcgg1LXgPwH8eyGRvCupSk4ybVnPI9Vr36gAooooAKKKKAPM/jt/yTW5/wCuqfzra+Ff/JN9H/641zvx6vbWPwBLavPGtxJKpSMt8x59K6L4V/8AJN9H/wCuNAHZUUUUAFFFHQZNABRXnniv4taToN22m6dDJqmqZ2iC3GQD7kVzv9ufF3Wl82y0m1sIjyqy/ex+NAHstFeKyeKvit4bHnarosF/bLy5gHIH4V23gr4laN4zUwwlra/QfvLWbhgfb1oA7SiiigArkviZ/wAk71n/AK4GutrkviZ/yTvWf+uBoA5v4B/8k5j/AOu716jXkvwAv7STwL9jW4jNzHMxaLd8wB9q9aoAKKKKACiiigAooooAKqarciz0i8uTnEUDvx14BNW6y/EnPhfVQP8An0l/9BNAHif7PiC91/xDqrISznhz/tEmvoCvB/2bZk+w61B/y0EiMR7Yr3igAooooAK4X4m+AbHxloEzmMJqNuhaCYDnj+E+oruq5bx74wsfB/hy4u7qUCd0KwR5+Z2xQBwfwE8T3l9pt94fv3Z5dPb92WOSF6Y/CvZa8Q/Z+0W88vVfEd2rIt6+I8j73OSa9voAztZ13TfD9l9s1S6S2gzt3OeprNsPHnhfUtv2bWbVi3ADSAH9ak8W+ENM8Z6WthqauY1fepQ4INeaX/7O2kNETp+p3MEo5BbkUAezxyxyoHjdXU9CpyKfXzVcaV8SPhXL9qtriS/01D82CXXHuO1er/D/AOKWleNoBAxFrqaj57dz973X1oA7a9srbUbOS0u4UmgkXa6OMgivnbxp4S1P4TeIofE3hmST+znf95H1Ceqt7GvpGqmp6ba6vps9heRLJBOhR1I9aAMrwd4rsvGHh6DU7NxlhiWPuj9xXQV83eErq5+FXxXn8P3bsNMvHCoT0IP3T/SvpAEEAg5B6UALRRRQAUUUUAFFFFABRRRQAUUUUAeffGz/AJJZqn+9H/6GKj+B/wDyS3T/APrpJ/6FUnxs/wCSWap/vR/+hivHvB/xd1Hw/wCELTw/ouiNeXURdnkOW6nPCigC7f8AiDx345+Iur6V4a1SWCK2dwqLJ5aqiHbnPua0Y/gn421tx/wkPigiPPIMrzH8sgUz9ntmu/FviG+mXbO6ZYY6FnyR+dfQ9AHmHh34FeFNFdJrtJNSnXnM5+T/AL5r0q3t4LSBILeFIokGFRFAAHsBXI+LPih4a8HXyWOpXMjXTAMY4U3FQe59K6LRNc0/xFpUWpaZcLPay/dYdj6EdjQBo0UUUARz28N1C0NxEksTjDI6ggj6V5r4i+BnhTWnea1jk02ducwH5M/7td/rOs2GgaXNqWpTrBawjLOf5D3rmfCvxT8MeL9Qaw065kW6AJWOZNpcD09aAPMZfgl410RyfD3igmPPAErwn8gSKzLTXPHvgf4gaPpniLVZZYrmRAyNL5isjHHWvpavnn9oZ2tPE/h28hXMyozKPUqwIoA9I+M3/JL9U/4B/Oq/wO/5JbYf9dJP/Qq8m8VfGDUtb8J3nh/W9Da0uJlUxyDK9D3Vq9Z+B3/JLbD/AK6Sf+hUAejUUUUAFFFFABRRRQAUUUUAFFFFABRRRQB5V8cPGbeHvDQ020l23l9lcjqqd6434EfD+O8Y+KNSiDojbbZGHBPdq5T4q38vij4qvYRsWSOVbZB6c4NfUHh/SYND0Gy023QLHBEqcdzjk0AaVFFFABRRRQAUUUUAFFFFABRRRQAUUUUAFIyhlKsMqRgg0tFAHyZ8RtHl8AfFBb2xzHDJILmErxjJ5FfUWg6nHrOhWWoxkFZ4lf8AHHNeSftF6UJ/D+n6kq/PBKUJA7Gt74Eao2ofDyOJyS1rM0fPp1FAHp1FFFADXdI0Z3YKqjJJOAK8h8dfGy00x30vw0n2/UWOzzFGUQ+3qa7r4hMyeA9YZWKn7O3INfLHgjVb3whf2/iWXShd6cZDGzumQD3wexoA2PFPg7xXceGrjxd4nuXWRmURwOctg+3YV9B/Cv8A5Jvo/wD1xrifid4q0vxb8H5b/TJ1dTIm+PPzIc9CK7b4V/8AJN9H/wCuNAHZUUUUAFeVfFjxpe2s1r4T0Ak6tqJCsy9Y1NepSyCKF5G+6ilj+FeG/C+L/hKvilr/AIku/wB59lcxwZ6Lzj+VAHfeA/h1p3g/TlklRbnVJBunuZBk7j1wasa/8TPCvhuYwXupIZx1ji+Yj8q5L4y+OrzSEtvDeisRqV8QGZeqqeBj3NT+Cvg1pGnafHea9F9v1SYb5TKchSe1AGha/GvwXeXCwG9kTfxmSMgVy3xX8JLpkcHjrwzi3uYGEkoi4Dqe/Fc58V9C0m3+IWg6RpdlFbmV1MojTGckV7h4ps4v+ED1G1ZFKJZsoHbhaAF8FeI4/FXhOx1VD80qYkHo4610FeQfs8zu3gq6gOdsd0209ua9foAK5L4mf8k71n/rga62uS+Jn/JO9Z/64GgD518KeCfEzeGYvFvhi6f7RFIweBDhsD09fpXqXgX42QXkq6T4qj+w6gp2eawwrH39DUfwm8SaZ4W+EZ1HVJ1jhSd8D+Jz6Ad68f8AHes3fjXUrrxDbaULbTYWEYkVMZz0ye5oA+x45EmjWSN1dGGVZTkEU6uS+GTs/wAO9HZ2LHyByTXW0AFFFFABRRRQAVFcxCe1lhOMOhXn3FS0UAfPXwTuP7I+JHiDRZcKzs+BjHKsf6V9C185eLAfAvx4tNWA2Wt64Zj2w3DV9FxyLLGsiEMjAFSO4oAdRRRQBznjLxlpvgvRZL+/kBfBEMIPzSN6CvEvDHhnW/jB4mPiPxEXj0eN/wB3H0DD+6vt6mnfHbS7uz8Y6drN9vudIkKr5WThcHkfjXvHhmfTrrw5YTaSiJYvCpiVOijHSgC/ZWdvp9nFaWkSxQRKFRFGABU9FFABRRRQA10SRGSRQyMMFWGQa8C+Kfw1m8O3Y8YeFd0BhfzJ4Y+Nh/vD29RXv9RXEEV1bSW8yB4pFKsp7g0Ach8NPHEPjbw1HcMVW+hGy4jHY+v412lfOHhgv8OfjdNpBJSxvX2qO2G+7X0fQB4x+0DoHn6FZ6/bpi4spQrOo52np+Rrv/h3rn/CQeB9Nvi2ZPKCP/vDin/EDT11PwLq9u+P+PdnGR3AzXn/AOzvfPN4VvrJiCIJ8rzzzQB7LRRRQAUUUUAFFFFABRRRQAUUUUAeT/tA6ubHwCligG6+uFQ+yr8x/kK2fhX4MsvDfgm0cQob69hE00xHJ3DIGfQA1hftCaVJeeBYb+Pn7Fcqz/7rcfzxXV/C/wAR2/iTwHps8Tr5tvEtvMmeVZRjn64zQB5Z8FZfsPxU8Tac/wArMZcA/wCzJ/hX0JXzJ4n1pPh18e7vVoYTNCy+Y8KHBIdcEfnzXVf8NIWH/QAuf+/o/wAKAPIvinDewfEjWRfbvMabcpbuh+7j8K9p/Z1hvE8IX0kwYWz3H7nPTpziuT1/4teDvE80c2r+DZLiWPhZDIA2PQkDkVr2P7QOi6ZZR2dl4Ymgt4hhI43AA/SgD3qivDv+GkLD/oAXP/f0f4Uf8NIWH/QAuf8Av6P8KANL9oiG8k8DWrwBjbx3amcL6YOCfbNeF/DSK7m+IeiizDGQXCs23so6/hivWr39oLRtRs5LS88MzT28o2vG7ggj8qxtB+LHg3wzcSXGk+DZLeaTgyeYCwHoCRwKAPpKvnz42sNQ+JfhnTU5YFAR/vOP8K0v+GkLD/oAXP8A39H+FcloeuJ8R/jtp+pNCbeFcMkTtkjYM/zoA9i+KHg+x8ReCLxpIE+2WcJlhlC/MCozjPocVz/7PmqteeBprBgM2VwQPo3Ndd8S9ft/D3gPU7idwrzRNBEp6szDAxXHfs86XJaeC7q/fpeXBK/ReP8AGgD1+iiigAooooAKKKKACiiigAooooAKZKSInI6hTT6bIC0bKO4IoA+SfDEb6j8bkMuHY3zu272Jr64r5F0Rjo/xuVZ32Fb9kYj3NfXVABRRRQB5H8afiLqHhGG103SsR3NypdpiM7V9q4f4Y/F7XZfFVtpms3H2q1u28sFh8yMelenfFP4Zjx3aQT20wh1C3BCFvusPQ1yXw7+CF3oXiGLVtbnif7Od0UUfOW9TQB7nTXYJGznooJNOpGAZSpGQRg0AfLPjb4yeJLjxLdRaZdG0tLeQoiKOTg9TXsHwg8d3XjTQZhqAH2y1YK7gcOOxrg/GPwE1C98QT3ui3MX2e4cuUkOChPWvTvht4Ci8CaE1sZRNdzHdNIOmfQUAdrXIfEjxc/g3whcalCge5JEcIPTce5rr657xp4Vt/GPhq40m4bYX+aOQD7rDoaAPmjSfjR4ts9Zju7m9+0Ql/wB5Cy8EZ5xX1dpl6upaXa3qKVWeJZAD2yM188aV+zxq39sRjUbyEWKPlmQ/Mwr6Ks7WKxsobSEYihQIo9gMUAT0UUUAebfHOAzfDW7I/gkRj+dcv+ze7HRdWQk7RKpA/Cuk+O05i+G1woYAvKgx681zv7OEEi6Dqk5X928wUH1IFAHt9FFFAHMfET/kQdY/692rz/4I6RY658Lbix1C3Se3kunDKwr0D4if8iDrH/Xu1cb+z3/yT2T/AK+3oA8w+I/wt1XwctxdaU8s+iTNl0XJMf8AvD+tetfBjxZpWqeELTSIZwt9Zptkifgn3HrXpc0MdxE0UyK8bjDKwyCK8H8e/Ce+0G/PiXwW0kbxsZJLdDyvf5fb2oA97oryr4bfF208SKul6yVtNWT5BuOBKf8AGvVaAKWsf8gW+/64P/6Ca8h/Z7K/YtcGRu+08jvXtEsayxPG33XUqfxrwHwPef8ACAfF3VNB1D91bag5MLtwMk5WgClcsmo/tJRrqTbUilAjDdDgfLX0VcTxWtvJPM4SKNSzMTwAK8n+KHwtvfEWqw+IPD84h1KMDcCcbsdCD61k2vgj4k+KY4rLxPq4ttNUgSJEw3SD04oA5rTtbh8cftA212CfsschWH3Cjg17J8Udfg0DwJqEsrqJJ4zDGp6sTxXFeLvhZqmnavputeCPLhuLOIR+WSBnHf3p9h8NvE/ivWbfUvHd8rwW53JaRH5c+9AG98EtEm0f4eW7XClZLtzPtI6A9K9HpkUUcEKRRKFjRQqqBwAKfQAV5v8AGLxXpWj+D7zTLmcG9vIykUS8n6n0FR/Er4sWXhCFtPsCtzq0i4VVORH7n/CuC8CfDHVPGmpL4n8YSStbyHekMhO6T0+goA5j4c/DbWfGy27XsksGgQuW5JG899o/rXqHxg0TT/D3whOn6bbrDBHPGAAOTz1NetWlpb2NrHbWsSRQxjaiIMACvNvj3/yTSb/r4j/nQB0Hwv8A+SdaP/1wFdfXIfC//knWj/8AXAV19ABRRRQAUUUUAFFFFAHl/wAcPCZ1/wAIHULdCbzTj5i46lO9W/g54uTxL4MhglkBvbICKRc8kDoa9CmiSeF4ZVDRupVlPcGvmy6W5+DfxWFwit/Yt62fbYTz+IoA+lqKgs7uC/s4bu2kEkMyh0cHgg1PQBzfjnwtB4v8LXemSAeYyloW/uuOleT/AAV8WT6Jq114H1omOSOQi339mHVf8K98rxD41+BJxJH4y0NWS8tiGuBH1IHRhQB7fRXBfC/4gW/jXQEWWRV1S3ULcR55P+0PrXe0AFFFFABRRRQB8+fHaJbDxt4f1RFIckbmB64YV73YzfaLC3m5/eRq3PuKyvEPhDRvFDWrara+c1s++M5xg1txosUaxoAqqMADsKAK2qWhv9Ju7QYzNCyDPuMV5t8HvAur+Dm1ZtTVEWeQeUqtnIHevVKKACiiigAooooAKKKKACiiigAooooA8++Nf/JLNU/3o/8A0MV4l4J8PeP9K0ODxL4Sk82G5LLJChB+6ccqeDXtvxs/5JZqn+9H/wChio/gf/yS3T/+ukn/AKFQB4pY3GtX3xp0qbxhZql7NLGHikiABXoPlr6e/wCEe0X/AKBFh/4Dp/hXinx5sZtI8TaD4rgQ4jcI7D+8pyB+Wa9u0XVINa0Wz1K2dXiuYlkBB9RyPwoAzbyHwhp83lXkWjW8mM7JUjU4+hqv9o8C/wDPTQP/ACFXM+Mvgvpvi/xFNrEuqXVvLKoDIoDLwMcZ6Vgf8M36V/0Hbz/v2KAPRftHgX/npoH/AJCo+0eBf+emgf8AkKvOv+Gb9K/6Dt5/37FH/DN+lf8AQdvP+/YoA9F+0eBf+emgf+QqsWkXg+/m8mzi0W4lxnZEsbHH0FeZf8M36V/0Hbz/AL9itzwl8EtM8KeIYNXj1W7uJIM7UICgk+uKAPQP+Ee0X/oEWH/gOn+FfM+vzatZfG/UJPCFmrXsDERxRRAgAKN3y9K+ndX1KDR9Iu9RuWCw28TSMT7CvDfgXYz674x13xfcg4ZmRM92c5OPoOPxoA5Pxl4d+IWt6NceIvFkhht7UDZC5A6nsg6V7L8Dv+SW2H/XST/0KrHxm/5Jhqn/AAD+dV/gd/yS2w/66Sf+hUAejUUUUAFFFFABRRRQAUUUUAFFFFABRRRQB8q/GfSpvDvxIXVIVKpcFZ0Yf3gea+j/AAhrsPiTwtYanCwPmxDePRsciua+Lfgv/hLvCcht0BvrTMkRxyfUV5H8FvH58Naq/h3VWKWlxJhC/HlSehoA+nKKQEMoZSCDyCKWgAooooAKKKKACiiigAooooAKKKKACiio5547aCSeZwkcalmY9ABQB4b+0drCJp+maSrDzJHMrjuAOldh8EtIbSvh1as67XuXaY+4PSvDPEV7c/E74riK1BeF5hDF6CNTya+r9MsY9N0y2sogBHBGqAD2FAFqiiigDmPiJ/yIOsf9e7Vxv7Pf/JPZP+vt67L4if8AIg6x/wBe7Vxv7Pf/ACT2T/r7egD1mggEYIyDRRQB5H8SfhBBrTNrXh4C01SP5ykfyiQj+RrH+HvxbutPvF8NeMleG6RvLjuJBj6Bv8a90rg/iF8MtM8bWTSqi2+qIP3Vwoxn2b1oA7qORJY1kjYMjDIYHIIrhPiT8OofGljHcWz/AGfVrbmCYcZ9jXmPhTx5rvwx1keGvFkckmnhsJMckoPUHuK+gdP1G01WxivLKdJoJRlXU5BoA8V0j4n+JPBTDSfGmlTypF8qXca5yB/Ousj+OHgx4Q7XcyMRkoYjkV6Dc2Vrex7Lq3imX0kQGsg+CvDROTollk/9MhQBxVt8ZodZ1i1sdD0W8ukkkCySlCAi+tepA5ANVrTTrKwXbaWkMI/6ZoBUtxcQ2lu89xIscUY3M7HAAoAkZgqlmIAAySe1eL/Er4wG1mfw/wCFv9Jv5P3bzR87Cey+prF8efFHU/Fup/8ACL+C1d45TsknQfM/rj0HvXafDT4S2XhSFNS1RVudYcZLNyIvYe/vQBgfDX4Psk8fiLxVunvXPmJbyc7Se7epr21VVFCqAFAwAB0paKACvMPj3/yTSb/r4j/nXp9eYfHv/kmk3/XxH/OgDoPhf/yTrR/+uArr65D4X/8AJOtH/wCuArr6ACiiigAooooAKKKKACuT+IXgy38a+GprF1UXSAvbyHqrf4V1lFAHgnwg8bXWgarL4H8RExyRyFbZpP4T/dz6ele915J8YPhs2vW3/CQaKhTV7UbmCHBkUf1FS/CP4lL4js10PVSY9XtV2/PwZQOPzoA9WpskaTRNHIoZHGGUjIIp1FAHzh458L6p8LPFSeKvDhb7BK+ZIwOEz1U+1ey+BvHOneNtGS6tXVblQBPATyh/wrob+wtdUspbO8hWaCVdrowyCK+efFXgjXvhZrf/AAkfhR5JNPzmSMDOwejDuPegD6Porg/AHxP0nxtarFvW31NVHmW7nGT6r6iu8oAKKKxfE/inS/CWkvqGqTiOMcKo+859AKANqivny6+OPijVp3bw74fZrZD94ozkj3xXReC/jfDquqJpHiKz/s27c7Vc5Ck+hz0oA9hopAQQCCCD0IpaACiiigAooooAKKKKACiiigAooooA4b4v2N1qHw01O3s4JJ5vkYJGuSQGBPFeM+EPiV4r8H+HINGtvDDzRQsxDvG4Jyc+lfT9N8tP7i/lQB8y+KfiX4k8W6BcaRqHhD91Lgh1jk3Iw6EcVb+DvxEfwtcjwv4iElvaytm3klUr5THsc9jX0f5cf9xfyri/H/w20rxzp4EgFtqEQ/c3KLyPZvUUAbHi3VNU03wtdX+hWYv71FBiiHIbPfjrxzXjH/Czfi1/0Kz/APgBJVa01/4hfCKYWOqWT6no6nCOSWUD/Zft9DXa6Z+0D4Tuoh9tS7s5e6mPcB+IoA5P/hZvxa/6FZ//AAAko/4Wb8Wv+hWf/wAAJK7/AP4Xj4F/6CMv/fhqP+F4+Bf+gjL/AN+GoA4D/hZvxa/6FZ//AAAkr2Twbqurar4Vtr/X7IWF8wJkiI24A6HB6Vw+p/tA+ErWI/Yku7yXsoj2j8zXE3niP4hfFuY2OkWL6bpDHDuMqpH+0/f6CgBfjH8Rn8SXB8LeHC9xbI2bmSEFvNYdhjsKz/CXxI8S+D9Ah0mw8JFo4yWaRo33Ox6k8V7L8PvhnpfgaxLDF1qUo/fXLrz9F9BXb+XH/cX8qAPmXxX8TvFnivw7c6PceGGhinxl0jckYP0r174NWN1p/wANNPgvLeSCXe7bJFwcE8cV3nlx/wBxfyp3TpQAUUUUAFFFFABRRRQAUUUUAFFFFABRRRQAV4F8YvhTI88niTw/Cd5O+5gjHOf7wr32kIDKVYAg8EGgD53+GHxnOniHQ/ErN5SnZHdN1X2avoS2uoLy3Se2lSWJxlXQ5BryH4jfBK111pNT0DZbXxyzw9EkP9DXkvhXxx4o8AeIBpTO8saTCKW0kO4dccelAH17RUVtKZ7WKZkKF0DFT1GR0qWgAooooAKKKKACiiigAoorL1nxFpPh+0a51O+ht0UZwzDJ+goA1CQBk9BXgXxo+KEbxSeGdEn3Ox23MqH/AMdFY/xA+N95rofSfDSSQW7na04H7yT2HpWn8Kfg/NLcx+IPE0J674baTksf7zUAbvwO+HraLp//AAkOpRYvLpf3KMOUT1+pr2WkVVRQqgBQMAAdKWgAooooA5j4if8AIg6x/wBe7Vxv7Pf/ACT2T/r7euy+In/Ig6x/17tXG/s9/wDJPZP+vt6APWaKKKACiiigDnfF3gzSvGWlPZajCNxH7uZR86H1Brwu3vPFPwS1/wAm6WS80GR8DupHqPQ19LVQ1fRrDXdPksdRtkngkGCrDp7igCr4b8T6Z4q0qO/0y4WRGHzJn5kPoRWzXzbrvhfxL8Htb/tvw/LJcaS7/NHgkKPRh/WvSNM+NPhq78KSavcTeTcQqBJan7xb0X1FAHeatq9joemy3+oTrDbxLlmY/wAq+efEXi7xD8XNf/sLw3HLBpQOGbpuH95j/Sof+Kp+N/iPP7yy0KNvfYo/q1e++FvCWl+EdJjsNNgVdo+eUj5nPqTQBk+AvhzpXgjTkWKNZtQYfvrlhyT6D0FdnRRQAUUUUAFeYfHv/kmk3/XxH/OvT68w+Pf/ACTSb/r4j/nQB0Hwv/5J1o//AFwFdfXIfC//AJJ1o/8A1wFdfQAUUUUAFFFFABRRRQAUUUUAFeGfFP4bXWnXzeMvCpeG6hbzJ4YvX+8P6ivc6RlV1KsAykYIPegDzn4X/E628Z2As7xlh1iFcSRnjzPcV6PXz/8AEr4aX/h3VD4t8Jb49jeZLDF1Q+oHp7V3fwy+J1p4zsBa3bLBrEIxJEeN/uKAPRaZLFHNE0UqK8bDDKwyCKfRQB4h46+C0i3ba54Nla1vFO82yttBP+ye30qn4T+Nd9otwui+NrSWOSM7PtOzDD/eH9a97rm/FPgbQvF1qYtSs0MmPlmQYdfxoAZq3j/w9pfhptcOoQzW2392I2BLt2AHrXiOk6Vrvxt8WNqmpmS30G3fCqOmP7q+p9TWqv7Pd0NejhbVS+hq+8qT8+PTHT8a900vS7PRtOhsLCBYbeFdqqooAZpejafo1jHZ2FrFDDGu0BVHP1rh/iZ8LrPxhp5urBEttXhG6ORRgSex/wAa9HooA8M+GHxMutMvv+EP8XFobqFvLhnl4P8Ausf5GvcgQQCDkHoRXnHxP+GVv4wsjfWKrBrEAyki8eZjsa5b4YfE25sL0eEfFhaG6hby4ZpeM/7J/wAaAPcaKQEEZByD3paACiiigAooooAKKKKACiiigAooooAKp6lqtho9m93qN3DbQIMl5WAFch8RPidpngW08ri51SVcxWynp7t6CvKtF8DeMPixeDWvFF9NaaY5zGhGCV/2E6Ae5oA9Zsvin4G1uZrMavbcnG25XYrfi3Brxz+w9D139oWfTXt4JtKlyRHCcIf3YPG33r0PUP2fvCN1aRxWjXdnMi4Mqybt59SD/TFchcfs961p90LnRfEC+av3HYGNh+IoA9I/4Ux4D/6Ag/7/AD/40f8ACmPAf/QEH/f5/wDGvOP+EA+MNodsGvB1HQi8P9RQfAPxhuvlm14Ip65vD/QUAY2paDoegfHyy02C2hg0yNo2aOU5QZHOd1ez33xR8DaFKtmdXthjjbbLvVfrt4FeXwfs+a5qV19p1vxAnmt951zI35muw039n7wlaW0iXj3d7M648xpNm0+oA/rmgD0rS9X0/WrNbvTbyG6gYZDxMCKu184a34B8XfCu7Ot+Fb6a706M7pI+pC/7SdCPcV6j8Ofihp3jq18h9trq0a5ltifve6+ooA76iiigAooooAKKKKACiiigAooooAKKKKACiiigAoorj/GfxH0PwdZu1zcJLd4+S3Q5Yn39KAJPiF4ytfBnhme9lcfaZAUt488sx/wrwH4SeGbrxp45bWr8GS3t5POldhwz5yBWZcXPiL4xeMVBBWLPAz+7gT1r6M8O2/hn4f8Ah6LThqNrEEGZJHcAu3c0Adj0GBRXmmufHDwlpIZILh72YdFhXj868s8RfHnxDrRa10W3Fkj8BkG6Q0Ae+eKPG+h+EbNp9TvEV8fLCpy7H6V51a/tF6DI7C40+6iUfdIwc15x4e+FXi7xxdi+1Z5reBzlprkksfoDXqX/AAz54XNikRnuhOAN0obqfpQBoRfHfwS6KWurhGI5BhPFaKfGHwS8Pmf2wg4+6VOa4m5/Zv0x5M22s3Ea+jIDUH/DNtp/0HZf+/QoA66T46+CY92LydyPSE81z+oftF6LEh+w6dcTNjjf8oqrB+zdp6ygza3O6dwsYBrf074A+ErQhrg3F0Qc4d8D9KAPMdZ+PPinVy0Gl28dmG4HlrvaszS/h7478e3Yub4XCxMfmmu2IH4CvpbSfBHhvRAosNIto2HRim4/ma3wAowoAA7CgDznwP8AB/Q/CWy5nUX2oDnzZBwp9hXo4AAwBgCiigAooooAKKKKAOY+In/Ig6x/17tXG/s9/wDJPZP+vt67L4if8iDrH/Xu1cb+z3/yT2T/AK+3oA9ZooooAKKKKACiiigCOe3huoHhnjWSJxhlYZBFeOap+z/pl34qjvLW6aDS3YvPbjrn0X2r2eigClpOkWOiadFY6fbpBbxLhVUfzq7RRQAUUUUAFFFFABXmHx7/AOSaTf8AXxH/ADr0+vMPj3/yTSb/AK+I/wCdAHQfC/8A5J1o/wD1wFdfXIfC/wD5J1o//XAV19ABRRRQAUUUUAFFFFABRRRQAUUUUAIyhlKsAVIwQR1rw34kfCe7tL5/FPg9mguYz5ktvEcHI7r/AIV7nRQB5H8N/jDb62U0bxBiz1VMIHfgSn+hr1sEEZByDXmHxE+EFh4p3alpRWy1Zedy8LIff0PvXDeGfif4h+H98ugeM7WaS2jO1ZyMso9j/EKAPomis3Rte0zxBYpd6ZeR3ETDPynkfUdq0qACiiigAooooAK81+KHwwt/F1mdQ08LBrEA3I68eZjsfevSqa7rHGzuwVVGST0AoA8f+DPju/1KS48La5n7fYgiN2+8wHBB+lexV86eB5E1n9oO/v8ATlAtIzKXZeh4xn8TX0XQAUUUUAFFFFABRRRQAUUUUAFcj8Q/G9r4H8NyXshD3cuUtoe7P6/QV1pIVSxOABkmvm3UDN8X/jILJCx0bTmIPpsU/Mf+BHigDS+F3w9ufF2ot418W751lkL28Mv/AC0OfvEf3R2FfQCqqIERQqqMAAYAplvbxWtvHbwIEijUIiqOAB0qSgAooooAKKKKACiiigBGVXUqwDKRggjg14F8Uvh3ceGL9fGvhLdbmFxJcQxfwH+8B6eor36o54Y7mCSCZFeKRSrqwyCD2oA5T4c+OLfxz4ajvRtS8iwlzED91vX6Guvr5utlk+EXxnFsrMujaiwABPy7GPH/AHya+kAQygg5BGQaAFooooAKKKKACiiigAooooAKKKKACiiigDyD42614t0y3tItBWdLSUETSwrls+ntXz3JoXiXUZGuJdOv53Y8u0bEmvuF0SRdrqrD0IzSLDEowsaAeyigD410nwj47ERGm6bqMUbnBKKUz9a6Kz+CfjrVnBvCsCk8tPMTX1UAB0AH0paAPB9G/ZxtkKvrGrPIf4o4FwPzNen6B8O/DHhtV+w6ZEZB/wAtJBub9a6migBAAowAAB2FLRRQAUUUUAFFFFABRRRQAUUUUAFFFFABRRRQBzHxE/5EHWP+vdq439nv/knsn/X29d74w0251fwnqNhaKGnnhKoCcZNeA6V8OfipolobXTZvs8JbdsScAZoA+mqK+c/+ER+Mf/QQk/8AAij/AIRH4x/9BCT/AMCKAPoyivnP/hEfjH/0EJP/AAIo/wCER+Mf/QQk/wDAigD6Mor5z/4RH4x/9BCT/wACKP8AhEfjH/0EJP8AwIoA+jKK+c/+ER+Mf/QQk/8AAij/AIRH4x/9BCT/AMCKAPoyivnP/hEfjH/0EJP/AAIo/wCER+Mf/QQk/wDAigD6Mor5z/4RH4x/9BCT/wACKP8AhEfjH/0EJP8AwIoA+jKK+c/+ER+Mf/QQk/8AAij/AIRH4x/9BCT/AMCKAPoyvMPj3/yTSb/r4j/nXBf8Ij8Y/wDoISf+BFUtU+HnxW1myNpqE5uICQxR5wRkUAe1fC//AJJ1o/8A1wFdfXPeBtKutE8G6bp16oW4giCuAcgGuhoAKKKKACiiigAooooAKKKKACiiigAooooAKxfEfhTR/FNg1pqlokqkfK+PmX6GtqigD511b4YeL/AF6+qeD72W4tlOTEp+bHuvetvwz8eollWw8V2T2dwvytKqnGfcdq9vrmPEngDw54piI1HT4zKRxKg2sPxFAGppXiHSdcgWbTb+C4UjPyOCfyrTrwPVPgNqulytc+FtckQjlY3YqfzFUE1z4weEW8u6spr6FeMsm8H8RQB9F0V8+f8AC+vElnF/p3hoKynDMQwFNb47+J9Sj2aV4cBkY4VgrNQB7/dXdvY273F1MkMKDLO5wBXgnj/4m3vjG+HhTwcssgmfZLOn8Y9vb3qjH4O+JXxHuFk165ksbFjkq52jHsor2HwV8PNF8E2m2yhEl0w/eXEgyx+noKAKnw1+Hlt4G0g7j5uo3ABuJf6D2ruaKKACiiigAooooAKKKKACiiigDlviLrQ0DwFq18G2uITHGf8Aabgfzrhf2etDFr4Vu9akGZr6YqGPXav/ANc1Z/aFumh+H0UAPE92gP4ZP9Kn+HfjXwfoXgLSdPn16xhmjhzIjSAEMTk5/OgD1OiuU/4WZ4K/6GTT/wDv6KP+FmeCv+hk0/8A7+igDq6K5T/hZngr/oZNP/7+ij/hZngr/oZNP/7+igDq6K5T/hZngr/oZNP/AO/oo/4WZ4K/6GTT/wDv6KAOrorlP+FmeCv+hk0//v6KP+FmeCv+hk0//v6KAOrorlP+FmeCv+hk0/8A7+ij/hZngr/oZNP/AO/ooA4v9oLQUvfCFvrEaf6TYTAbh12Nwf1xXafDbW21/wAAaTeyNukEIic+rLxn9K5vx9448H6z4G1axg16xmmkgPlosgJZh0xVP9nu6abwBLCTkQ3Tge2cGgD1uiiigAooooAKKKKACiiigAooooAKKKKACiiigAooooAKKKKACiiigAooooAKKKKACiiigAooooAKKKKACiiigAooooAKKKKACiiigAooooAKKKKACiiigAooooAKKKKACiiigAooooAKKKKACiiigAooooAKKKKACiiigAooooAKKKKACiiigApCARggGlooAgksrSZSsltC4PUMgNJDY2luMQ2sMY/2IwKsUUAFFFFABRRRQAUUUUAFFFFABRRRQAUUUUAYHi7whpnjTSBp2qK/lK4kRo2wysK4T/hnvwl/z3vv+/g/wr1qigDyX/hnvwl/z3vv+/g/wo/4Z78Jf8977/v4P8K9aooA8l/4Z78Jf8977/v4P8KP+Ge/CX/Pe+/7+D/CvWqKAPJf+Ge/CX/Pe+/7+D/Cj/hnvwl/z3vv+/g/wr1qigDyX/hnvwl/z3vv+/g/wo/4Z78Jf8977/v4P8K9aooA8l/4Z78Jf8977/v4P8KP+Ge/CX/Pe+/7+D/CvWqKAPJf+Ge/CX/Pe+/7+D/Cu68I+DtL8F6U2n6Wsnlu5d2kbJY10FFABRRRQAUUUUAFFFFABRRRQAUUUUAFFFFABRRRQAUUVBe3kGn2Fxe3T+Xb28TSyvgnaqjJOBz0FAE9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tHQ/if4P8R6vDpelat9ovZgxjj+zyLnaCx5ZQOgNAHX0UUUAFFFFABRRRQAUUUUAFFFFABRRRQAUUUUAFFFFABRRRQAVh+M/+RF8Qf8AYNuP/RbVuVh+M/8AkRfEH/YNuP8A0W1AHlvwn8M6DqPw5026vdF0+5uHaXdLNbI7NiRgMkjPSu1/4Qvwt/0Lmk/+Acf+Fc/8G/8Akl+l/wC/N/6Nau8r8jzPE1ljayU38Uur7s74JcqMP/hC/C3/AELmk/8AgHH/AIUf8IX4W/6FzSf/AADj/wAK3KK4frVf+d/eyuVdjD/4Qvwt/wBC5pP/AIBx/wCFH/CF+Fv+hc0n/wAA4/8ACtyij61X/nf3sOVdjD/4Qvwt/wBC5pP/AIBx/wCFH/CF+Fv+hc0n/wAA4/8ACtyvM/jLqEunaboci3UsEJ1BfO2MQGQcnOOorqwbxGKrxoqo1fzYpWir2Ow/4Qvwt/0Lmk/+Acf+FH/CF+Fv+hc0n/wDj/wrB0L4seGdd1tNItpLmOaQ7YXmi2pKfQHOfzAri/GvxCttP+Kmnl/7Q+x6UWS5hTGJH5wVGcHr1OK66GAzGrWdGTlFpN63/wA+r0JcoJXPUv8AhC/C3/QuaT/4Bx/4Uf8ACF+Fv+hc0n/wDj/wrzP4s+OofsOjWlob6BpzFevt+UNCc/KcHk8dOldovxJ0dfA6+KDbXwsRL5Pl7F8zOcdN2MfjSng8wjRp1U5PndrXe/Tr1BShdo2P+EL8Lf8AQuaT/wCAcf8AhR/whfhb/oXNJ/8AAOP/AArndJ+MHhXV9Yj06KW5heUhYpZ4tqOx7ZzkfiK0vFnxE0LwdNHb6g08t1Iu8QW6BmC+pyQB+dYPD5kqqotT5nqlqO8LXND/AIQvwt/0Lmk/+Acf+FH/AAhfhb/oXNJ/8A4/8KpwePtCuvCNx4lhkmextwfMXyyHB/u4Pfn1xWxoes2niDRrbVLLf9nuF3LvXDD6isan12mnKbkknbd79hrlexSPgzwqOvh3Sef+nOP/AApf+EL8Lf8AQuaT/wCAcf8AhXF6UT43+Kt1qpJbStBHkW/PyvN3P+faum+IXiP/AIRrwlc3ERzeT/6PbKOpkbgY+nWumdLExrU8PGo3OSV1d6N9N+2rEnGzdi6PBnhU9PDukn/tzj/wo/4Qzwt/0Luk/wDgHH/hXnuvaPceD/gc8Mc8sV9IySXMqOQxdz8wz+laPi5rHyvA5vb3UIJDNH5QtlDB22r97LDH1571tHDVZNclZtOUknr9lXva/UV12Oy/4Qzwt/0Lmk/+Acf+FH/CF+Fv+hc0n/wDj/wrz/x14mj8O/FjRrm/urhdOisy7RJlgWJYD5fWu08JePtE8ZCVdNklSeEZeCddrgevBII/Gsq2Gx1OhHEKUnFq99bLW1hpxbsXP+EL8Lf9C5pP/gHH/hR/whfhb/oXNJ/8A4/8K5a5+NHhm0v57KaHUBPDOYWAhB6HBb73T9fatrxR8QdF8JR2zX63cjXKeZEkEJYkfU4H61Dw2ZKUYNSvLbV6heBf/wCEL8Lf9C5pP/gHH/hR/wAIX4W/6FzSf/AOP/CqvhPx3ovjGKc6a8yzQDMsE6bXUHoepGPxrn1+NXhc3otDFqCzef5BBhB2nON3DdM/j7URw+ZSnKmlK8d1roF4WudV/wAIX4W/6FzSf/AOP/Cj/hC/C3/QuaT/AOAcf+FM03xbYal4m1DQEiuIb2yUOwlUBZFPdcE5H5Utj4ssdR8U32gW0Vw9xYoGnm2jy1J/hznOfwrF/XVe7lor7vZ7P8R+6O/4Qvwt/wBC5pP/AIBx/wCFH/CF+Fv+hc0n/wAA4/8ACpPEfifSvCum/btVuPKiJ2oqjLOfQDvWP4U+JXh/xfdvZ2Lzw3agsILlArMB3GCQfzpwjj50nXjzOC662D3L2NT/AIQvwt/0Lmk/+Acf+FH/AAhfhb/oXNJ/8A4/8KxfE3xT8N+F9SOn3L3FxdLjzEtow3l/UkgfhWva+MdHv/C83iGyma4soY2dwi/OMdRg45qpU8wjCNSXMoy2euoXhew//hC/C3/QuaT/AOAcf+FH/CF+Fv8AoXNJ/wDAOP8AwrkR8cfCRNvxfgS/fPkDEX+9z/LNdnqvifSNG0Iaze3arYsoZHXkvnoFHcmnVo5jRlGNRTTltvqJOD2Iv+EL8Lf9C5pP/gHH/hR/whfhb/oXNJ/8A4/8Kx/DHxR8OeKtR/s+0e4gujkxx3MYXzAP7pBI/Cn+KviZ4e8JXi2V68892QGaG2QMyA9zkgD86fsMy9t7C0ube2u3cLwtc1f+EL8Lf9C5pP8A4Bx/4Uf8IX4W/wChc0n/AMA4/wDCm6L4w0fxBoU2r6bO0sECsZU24dCBkgg965vSfjH4Z1jUrOwt479Zrp/LG+EYRuwYgnr7ZpRo5jPm5VL3d99PULwOm/4Qvwt/0Lmk/wDgHH/hSf8ACGeFv+hc0n/wDj/wrJ8TfE/w74V1NdOvZJ5rngyJbx7vKB7tyPyGTXJ/D/VxrNl44vZr26ltmdmSUMS6x7W+7npx2ranhcdKg8ROUox0tvrd20E5RvZHoX/CGeFj08O6T/4Bx/4Uv/CF+Fv+hc0n/wAA4/8ACud8CarpejfC+LURdX09hBvZpJ4syfe/uqTx+NM0n4x+F9W1WLT1F7bPK2yOS4hARiegyCSPxFTLDY9zqKk5SUG03r0HeGlzpf8AhC/C3/QuaT/4Bx/4Uf8ACF+Fv+hc0n/wDj/wrcrhvEPxZ8M+HNVbTp5Lm4uIziX7NGGER9ySP0zXNh/ruJlyUXKT8mxvlW5u/wDCF+Fv+hc0n/wDj/wo/wCEL8Lf9C5pP/gHH/hTl8V6RJ4YbxFFcGXTVTeXjQsQO42jnNcvpXxk8L6rqsVgovbZpXCRyTwgIxPQZBJH4itadLMailKCk+XffQG4I6b/AIQvwt/0Lmk/+Acf+FJ/whnhXOP+Ed0nPp9jj/wrYubmKztZbmdwkUSF3Y9gBk15n4Ahn16913xxdhlN3vhsQT9yJe4/z60qHt6lKdWVRpRt1erey39X8gdk0rHa/wDCGeFv+hc0n/wDj/wo/wCEL8Lf9C5pP/gHH/hXk/gf4paT4a0GeDWZr66vZb2R22KZCq8YJLEV67H4m0iTw4PEAvEGmmPzPObjA+nXPbFbY3C4/C1OWTk1eyeuvoKMoSRF/wAIX4W/6FzSf/AOP/Cj/hC/C3/QuaT/AOAcf+Fc3pfxi8K6pqqWCvd25kbZHNPFtjcnpzkkfiBUPiC6uB8ZvDdqJ5RbtbSOYg52k8846ZoWGxyqOFaUovlctb9FcLxtdHVf8IX4W/6FzSf/AADj/wAKP+EL8Lf9C5pP/gHH/hWBr3xZ8P8Ah3WbvSr6K++024B/dxBg+eynP88Vv+F/Fuk+L9Pa80qZmCNtkjkXa8Z9CKxqUswp0lWnzKL63dtRpwbsJ/whnhYdfDuk/wDgHH/hQPBnhYjI8O6Sf+3OP/CuY+Kep3E9rYeE9OY/btYlEbbTykQPzGtzUdb0L4c+GLOK8lZIIkEMMaLueQgc4H61ap4p0qcozk5TbtFX2XXfv+Qrxu9Ni5/whfhb/oXNJ/8AAOP/AAo/4Qvwt/0Lmk/+Acf+FYGg/Fnw94i1m00qxivvtNyCR5kQUJgZwxz7ds1u6T4ssdY8RapotvFcLc6aQJmdQEbP90g5/MCoq0swotqpzKyu9Xte1/vGnB7Dv+EL8Lf9C5pP/gHH/hR/whfhb/oXNJ/8A4/8KZofi7T9f1DVbK2jnjfTJPLnaZQFJ55BBPHHfFc3d/Gfwnaao1n5l3Kitte5ihzED9c5P4CnCjmNSbhDmbWr1fXYTcFqdP8A8IX4W/6FzSf/AADj/wAKP+EL8Lf9C5pP/gHH/hTdZ8Y6JoegR63dXYazmA8lohuMuegUVn+F/iNoXiz7Qlh9pjnt0Mjwzx7W2juMEj9alQx7pOqublWjeo/cvY0v+EM8Lf8AQuaT/wCAcf8AhSf8IZ4Wzj/hHdJ/8A4/8K8m8OfEyzPxP1O6uF1KW1vylvaRMAfKOQORuwBn0rtrFrD/AIXRqCpeag179hXdAyjyAOOhzn8MV24jBYzDtqpOS93m6+V1v0vuSpReyOk/4Qvwt/0Lmk/+Acf+FH/CF+Fv+hc0n/wDj/wrC8Q/Fjwz4c1RtOne5ubiM4lFtGGEf1JI/TNbP/CZaQ/hGbxNbSvc6fDGZG8pfn46jBxg/WuOVLMIxjOXMlLbfW+xV4En/CF+Fv8AoXNJ/wDAOP8Awo/4Qvwt/wBC5pP/AIBx/wCFcmvxv8ItLbpm+CygbnMHyxE9m5/lmun8SeNNF8LaXDqGoTs0dx/qEhXc0vGeB9KqeHzKnOMJKactt9RJwauS/wDCF+Fv+hc0n/wDj/wo/wCEL8Lf9C5pP/gHH/hVXwl460bxnHMdNM6Sw4MkM8e1lB6eo/I1l/FLXZtO8OppVgSdS1aQWsCr1AP3j+X86VOnjZYlYaUpRlfq3p5/dqDcbXN0eDPCxGR4d0k/9ucf+FL/AMIX4W/6FzSf/AOP/CpfDGhxeHPDllpUXPkRgO395urH86165qmIqxm1Co2u93r+JSStsYf/AAhfhb/oXNJ/8A4/8KP+EL8Lf9C5pP8A4Bx/4VuUVH1qv/O/vYcq7GH/AMIX4W/6FzSf/AOP/Cj/AIQvwt/0Lmk/+Acf+FblFH1qv/O/vYcq7GH/AMIX4W/6FzSf/AOP/CuDh02w0r9pDQbfTrK3tITpzuY4Iwiltk3OB34H5V6xXmVz/wAnMaB/2DH/APQJq+i4Xr1Z49KUm1Z9TKukoHtVFFFfpBxhRRRQAUUUUAFFFFABRRRQAUUUUAFFFFABRRRQAUUUUAFYfjP/AJEXxB/2Dbj/ANFtW5WH4z/5EXxB/wBg24/9FtQBwXwb/wCSX6X/AL83/o1q7yuD+Df/ACS/S/8Afm/9GtXeV+O5r/v1b/FL82ehD4UFFFFcBYUUUUAFeX/GhVe08OI4BVtTQEHoRXqFVb3TbHURGL6zt7kRPvjE0YfY3qM9DXXgMSsNiI1mr2/yJkuZWPNfibDDH4p8EukaI/20LlRg4yvH0qD4g6nZaH8V/DGpai/k2cUD+ZJsLAcnsBk9a9RutNsb6WCW7s7eeSBt0LSxhjGfVSeh+lJfaVp+qKi6hY210sZ3IJ4lfafUZHFd1DMqcFTjOLajGUXr/Nfb0uS4PWx5p8YryC48J6HqUWTam+il37DwmCc0nxM1vTvEHwikv9Lm861a4jQPsKZIODwQDXp9xYWd5ZmzubWCa2IwYZIwyY+h4rk/H/hObWvBJ0PQ7a3gJmQqgxHGgB5PH9K0wONoc1CEk1yTve+lm+vmKUXq+5514s8UaD4t0Lw7ougBrjVlnhwFgZTDgYPJH8vStj4jjQLXxJY3E3iG70PXorYAXKW7yRuvocd/p+Nem6XoVhpyRTJYWiXoiVJJ44lDMQAD82MmrN/pen6pEItQsba7jByFniVwPzFUs1o06kFTjJQjzdU2+bfdWt5WFyNrU8y8D+NPtHgbW7rxFFFd6fYSFDPFbAC5U/7GACf8ea1/EXjWws/hlFqOhx+X9vQW9hCECEM3GAo4GOeldwunWK2JsVs4BaFdpgEY2Eem3pXN6l4Hh1PxNpGoSXKR6dpa/uNOSEBN/wDeznHpxjtWSxWDq4h1JxcVfmt0dltZLdvrtYfLJKxZ8CeHF8L+E7OwIzcMvm3Dd2kbk/4VyU//ABXPxaS3+/pPh0bn/uvOe34f0r0y5SWW1ljglEUrIQkhXdtOODjvWB4M8JReEdJktftJu7meZpp7lk2mRj7ZP86xo4xL2uJm/wB5LRfPd/JaL1G47LoYvxl/5Jtff9dI/wD0Kuf8e9Ph9/18xf8AoK16te2NpqNs1tfWsNzAxyY5kDqfwNR3GladdfZ/tFjbTfZiDB5kSt5RHQrkcfhVYTMY0IQi435XJ/8AgUbBKF2zynx1q2naH8ZtCv8AVWCWkVmdzbC+3JbBwOaf4c1Gz8UfGmbWNAVjp0NlsnnEZQSMenBH8/SvUrnR9Mvbpbm6061nnVNgllhVmC+mSOlSWOnWWmQeRYWcFrFnOyCMIv5Ctf7TorDqCg+fk5L30s3e9rb/ADFyO55p8KIYn1zxg7RozHUCuSoJxk8VmfEvX76PxrDotxr83h7SFtxIt1DAzl29Pl59uteu2mm2Ng8z2dnb27TtvlaKMKXb1OOppt/pWnarGseo2NtdopyFniVwPzFKOZ0/rrxM4XTVul1oldXTXTqg5Hy2PF/hTcJcfEfWXj1aTVUNngXjxGMy4I5Knn866L4MwQvp/iB2iRmbUnBJUEkeleiWui6XY3DXFpptpbzMgQyRQqrFR2yB0qSy02x01ZFsbOC2WRt7iGMIGb1OOpqsbmsK6qKMWuZQXT7PpZa+SCNNqx5n8SZH8IeLtH8aW8RaMK1rdqv8Qx8v+fan+CLuDwp4Ev8Axjray+bqU5uZNi5cqThQK2/iXomreJdLsdH061ElvNdK13MXUeVGPqck/SutXTLP+y006S3iltFjEflSIGUqB0INVLG0/qNKnPVt2lZ68kXdLy1b+5ByvmbR5T8Q9Stb248HeLHgkn0BJfMmBjztBxgsP89K29F8XeFPEvxAQaPpJvLpbfnU1iKiMDsQwBHpmvQDaWxtPsht4jb7dvlFBsx6Y6YqGw0rTtKjaPT7G2tEY5ZYIlQE/gKwePoPD+zcHeKaj71lZu+umrX3PqPkd7nj/h3xBo/gjxj4pg8UhoLm5uDJFM0JfzIzngYB65+lN8IQu/gDxvqUUDwadetI9qjDHy4PIFew3+j6ZqhQ6hp9rdFDlDPCr7fpkVO9pbSWhtHgia3ZdhiKDYV9MdMVvUzenKN1B80uXm10922ytpewlTZ5Fb21uf2cZCYY8/ZWfO0fe39frVDxNDIPhp4H1KWF7jT7J43u41Gfl45Pt1r2YaVpw03+zRY2wsSu37MIl8vHptxjFTR2dtDZraR28SWyrsEKoAgX0x0xSjnChPnUb++5b9GrW9fMPZ6fI85svGfg/wAR+OdMh0rSDqN2sXy3qw7fsw9wwHT1FYtnremeC/ir4km8TboftuHtbloWcFPQYBP/AOqvWbDSNM0sudP0+1tTIcv5EKpu+uBS3+ladqiKmoWFtdqpyoniVwPzFZxzDDRk4KEvZuPK/e97e907WXpawcj36nlHgPF/J451uxgaHSLsP9nBXaGIU5IH+etb3wXgh/4V1bP5SbmnkYnaMk56136WtvHbfZkgjW327fKVAFx6Y6YptlYWem2wtrG1htoFJIjhQIoJ9hU4rM1Xp1IKNuZxtr0imte7HGFmjx/Tde0nwX8TfFDeJy0L3bh7e4aFnDJ6DAJ//VUfw7ube80Xx9c2oxbys7x/Lj5SjY47V7Be6Tp2pPG99YWty0RzGZolcqfbI4pLfR9MtEuEt9PtYVuf9eI4VUS/72Bz+NbzzWjKk1yPnkop66e7bZW62EqbueO6ZrWpaF8AYLvSiVmMxjaULu8pSxy2K4jWb6GZNLWPxtc65K11HI9vLbOghORyGY/hxX05b6bY2dl9itrO3htcEeTHGFTnr8o4qkvhTw6ibV0LTQu8PgWqfe9enWunD57QpVJzdN3cm/s9ejum9PJol0m1a5Tk8ZaXB4tg8LuZv7QlhEikJ8g4yBn1/CvLvDHiLQ/Bd14q07xTCyX81w7DfCW+0Ic4UEA4B/LmvbDYWZvVvTawG6VdizmMbwvoG64qG90bS9SkSS+060unj5RpoVcr9MivOw2Nw1KLpyg+WSV7PW6d7rTbyLcW9TzXUfEj6f8AB3+1fC+jvo8ckgQIYwTGpODIPX6mvMdav4ZotNEfja51uVrmOR7eW1dBCcjkMx/DivqNoYmhMLRoYiNpQqNuPTFZa+FPDqoUXQtNClt5AtUxu9enWu3BZ1Qw/M3Td22909H0bab08miZU2+pyHxQ1K4ubLTfCWnMftusyBHx1WIfeNdna6bBo/htdOtlCw21sY1H0XrWTaeDvL8dXXii8vftMjRCG1h8raLdfY5OT+A611BAZSrAEEYIPevMxFemqVOhSd0tX5yf+S0+8tJ3bZ5D8NLeCT4Wa+XhjYvLc7iVBzheM1gJY3l/+ztGtoHfybkyyKgySgbn8ute52ulafZWslraWNtBbyEl4oogqsT1yBwc0+zsLPT7UWtlaw29uM4ihjCqM9eBxXc85SqyqRjvNTV/K+hPs9LeR84WWnaV4hl0rTW+IOo3cszqEtHsZWELehy+PbIr0jWk8r41eFoy24pZOufXANegWuiaTY3T3VpplnBcP96WKBVZvqQM1LJp1jNfRX0lnA93ECsc7RgugPYN1FViM6VWpdJ8vLJa8u8lbokJU7I8fbxJo3hn43a5da1N5MMlssaSeUXw3ynsCelaXwxmhvfFXizxBZRmDRZ3HlErtDEck4/P862rPwVPL8Rtb1nU7W0n0u7gWKOKUByxGOSpGMcV0Wu+HzqXhi40XTLiPTEmTyw8UIIRe4CgjrV4nG4ZwVKO8owjJ3uklZvRK90EYy3ON8CRv4s8Z6t40uFJt42NnpwI4CDqw/z3qv8AFF49M8Y+Fdb1KJpdHtpGWbCbgjZyCR/npXomgaLb+HtCtNKtf9Vbxhd2MFj3J+pq7c2tveQNBdQRzQuMNHIoZT9Qa5P7SjHG+1irwS5Utvdtb7+vqVye7Y8aXxJo3ib43aFdaLN50McDo8nlFMnB9QDUlh4l03wV8WPFLa9JJax3m14ZPKZgw49ATXU3PgqdfiTo+rada2trpVhbsjIgCcnPCqB712N5pGm6hLFLe6fa3MkRzG80KuU+hI4rrrY/CxUYJNwdPlauuZe83va1/kSoy363PIfh9Mde/wCE/l04tm7YmDIwTkPjivP9MSyi0CSy1HxtqWmTIzRy6StpI4znpwwU598V9QWmmWFhLNLZ2VvbyTndK0UQUyH1JHWopdD0me+W+l0yzku16TtApcf8Cxmrp59CFWbUGoy5WtrrlVuqa/C4nSbSPNfEOheH9H+Fukabreq3YhikDWt9DbsGRmJIJXnAAPTNUvhx4ovpfG76NHq6a/p725Y3xtTFIm3oCSMn8c9a9int4bmFoZ4kliYYZHUMD+BqvYaTp2lIy6fYW1orHLCCJUz+QrjWaQlhp06sXKUrvW1k31Wl0/R2ZXI7po8p0vXdM0D41eI01OUwm8EcVuPKLb2OMAYHH1rS07/k4DVADz/Zw/8AZa9Dm0fTLm+jvp9PtZbuP7k7wqXX6NjIp66bYpqDagtnbreuuxrgRjzCvoW64pTzKlK7UXdw5HrpdW1/AFB/ieM+EvEmieCNW8T2HilWgvprtpA7wM/nIc4AIB9fpzUfh62mj+DXjG8MLw2d48stqjDHyeoHp2/CvZr7RtL1ORJL/TrS6ePlGmhVyv0yKnms7W4s2tJ7eKS2ddjQugKFfTHTFbTzim/eUHzScXLXT3f5VbS/mCps8l1K1t/+GdISII8i1Rwdo+9u6/Wk8TJ4fl+HnhN9a1K7065WCNrS8giZ/LbYMlsdv1r1ZtK059NGnPY2zWIXaLYxL5ePTb0pz6dYy2K2MlnbvaKoUQNGCgA6Db0xWcM1jGSdn8cpaNXs1a2qf5WYezPLfhb4pv77xLqGkvqEesWMcIlXUhbmJiRgANkAnr39Kt+HgfG3xPvvED/NpmjZtbPPRpP4mH+fSu5utAhTQbvTdFW30pp4yiyQQABCeM7RjJpnhPw3b+E/D1vpNu/m+XlpJSuDI56sRTrY/Dy9rWpLllJKKXl9qWiSu9tPMFF6Jm3RRRXhmoUUUUAFFFFABXmVz/ycxoH/AGDH/wDQJq9NrzK5/wCTmNA/7Bj/APoE1fScK/8AIwXozGv8B7VRRRX6acQUUUUAFFFFABRRRQAUUUUAFFFFABRRRQAUUUUAFFFFABWH4z/5EbxB/wBg24/9FtW5R1oA+avAHxY0Twt4NstHvbLUpLiBpCzQxKVO52YYywPQ+ldN/wAL58Nf9A7WP+/Kf/F17b5af3F/Kjy0/uL+VeBW4bwFapKrNO8m29e5qq0krHiX/C+fDX/QO1j/AL8p/wDF0f8AC+fDX/QO1j/vyn/xde2+Wn9xfyo8tP7i/lWf+quXdn94/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sfw54qs/GP7QGh6nYQXMUCWUkJFwgVtwjlPYnj5hX0L5af3F/KgIoOQoB9hXXgsjwmCq+2op323JlVlJWY6iiivY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8" name="Content Placeholder 7">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880844" y="1844222"/>
            <a:ext cx="8325531" cy="36424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54934" y="5774025"/>
            <a:ext cx="8177349" cy="830997"/>
          </a:xfrm>
          <a:prstGeom prst="rect">
            <a:avLst/>
          </a:prstGeom>
          <a:noFill/>
        </p:spPr>
        <p:txBody>
          <a:bodyPr wrap="square" rtlCol="0">
            <a:spAutoFit/>
          </a:bodyPr>
          <a:lstStyle/>
          <a:p>
            <a:pPr algn="ctr"/>
            <a:r>
              <a:rPr lang="en-US" sz="4800" dirty="0">
                <a:hlinkClick r:id="rId4"/>
              </a:rPr>
              <a:t>Michelle.Lake@Concordia.ca</a:t>
            </a:r>
            <a:r>
              <a:rPr lang="en-US" sz="4800" dirty="0"/>
              <a:t> </a:t>
            </a:r>
            <a:endParaRPr lang="en-CA" sz="3200" dirty="0"/>
          </a:p>
        </p:txBody>
      </p:sp>
    </p:spTree>
    <p:extLst>
      <p:ext uri="{BB962C8B-B14F-4D97-AF65-F5344CB8AC3E}">
        <p14:creationId xmlns:p14="http://schemas.microsoft.com/office/powerpoint/2010/main" val="3184796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BBEB98E-B00B-465B-BF6E-7157A3959EE8}"/>
              </a:ext>
            </a:extLst>
          </p:cNvPr>
          <p:cNvPicPr>
            <a:picLocks noChangeAspect="1"/>
          </p:cNvPicPr>
          <p:nvPr/>
        </p:nvPicPr>
        <p:blipFill>
          <a:blip r:embed="rId2"/>
          <a:stretch>
            <a:fillRect/>
          </a:stretch>
        </p:blipFill>
        <p:spPr>
          <a:xfrm>
            <a:off x="618978" y="258853"/>
            <a:ext cx="11000936" cy="6424821"/>
          </a:xfrm>
          <a:prstGeom prst="rect">
            <a:avLst/>
          </a:prstGeom>
        </p:spPr>
      </p:pic>
    </p:spTree>
    <p:extLst>
      <p:ext uri="{BB962C8B-B14F-4D97-AF65-F5344CB8AC3E}">
        <p14:creationId xmlns:p14="http://schemas.microsoft.com/office/powerpoint/2010/main" val="172560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1E8DBE92-2331-4285-8226-D398190D3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2C98CB-282D-4BFD-8DBD-7AE16C216BCE}"/>
              </a:ext>
            </a:extLst>
          </p:cNvPr>
          <p:cNvSpPr txBox="1">
            <a:spLocks/>
          </p:cNvSpPr>
          <p:nvPr/>
        </p:nvSpPr>
        <p:spPr>
          <a:xfrm>
            <a:off x="4566261" y="1067403"/>
            <a:ext cx="5830468" cy="4723194"/>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eaLnBrk="1" hangingPunct="1">
              <a:lnSpc>
                <a:spcPct val="80000"/>
              </a:lnSpc>
              <a:spcAft>
                <a:spcPts val="600"/>
              </a:spcAft>
              <a:defRPr/>
            </a:pPr>
            <a:r>
              <a:rPr lang="en-US" sz="7200" spc="-120" dirty="0">
                <a:solidFill>
                  <a:srgbClr val="FFFFFF"/>
                </a:solidFill>
                <a:ea typeface="+mj-ea"/>
              </a:rPr>
              <a:t>Locating items when you have the citation information</a:t>
            </a:r>
          </a:p>
        </p:txBody>
      </p:sp>
      <p:sp>
        <p:nvSpPr>
          <p:cNvPr id="11" name="Rectangle 10">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346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925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Robert O. Keohane, “International Institutions: Can Interdependence Work?” </a:t>
            </a:r>
            <a:r>
              <a:rPr lang="en-CA" i="1" dirty="0"/>
              <a:t>Foreign Policy </a:t>
            </a:r>
            <a:r>
              <a:rPr lang="en-CA" dirty="0"/>
              <a:t>110 (Spring 1998): 82-96.</a:t>
            </a:r>
          </a:p>
        </p:txBody>
      </p:sp>
      <p:pic>
        <p:nvPicPr>
          <p:cNvPr id="4" name="Picture 3"/>
          <p:cNvPicPr>
            <a:picLocks noChangeAspect="1"/>
          </p:cNvPicPr>
          <p:nvPr/>
        </p:nvPicPr>
        <p:blipFill>
          <a:blip r:embed="rId2"/>
          <a:stretch>
            <a:fillRect/>
          </a:stretch>
        </p:blipFill>
        <p:spPr>
          <a:xfrm>
            <a:off x="365760" y="2770042"/>
            <a:ext cx="11495237" cy="3481129"/>
          </a:xfrm>
          <a:prstGeom prst="rect">
            <a:avLst/>
          </a:prstGeom>
        </p:spPr>
      </p:pic>
    </p:spTree>
    <p:extLst>
      <p:ext uri="{BB962C8B-B14F-4D97-AF65-F5344CB8AC3E}">
        <p14:creationId xmlns:p14="http://schemas.microsoft.com/office/powerpoint/2010/main" val="826372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6007" y="398577"/>
            <a:ext cx="10597449" cy="4422805"/>
          </a:xfrm>
          <a:prstGeom prst="rect">
            <a:avLst/>
          </a:prstGeom>
        </p:spPr>
      </p:pic>
      <p:sp>
        <p:nvSpPr>
          <p:cNvPr id="5" name="Up Arrow 4"/>
          <p:cNvSpPr/>
          <p:nvPr/>
        </p:nvSpPr>
        <p:spPr>
          <a:xfrm>
            <a:off x="1729047" y="3906982"/>
            <a:ext cx="665018" cy="27930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p:cNvPicPr>
            <a:picLocks noChangeAspect="1"/>
          </p:cNvPicPr>
          <p:nvPr/>
        </p:nvPicPr>
        <p:blipFill>
          <a:blip r:embed="rId3"/>
          <a:stretch>
            <a:fillRect/>
          </a:stretch>
        </p:blipFill>
        <p:spPr>
          <a:xfrm>
            <a:off x="261937" y="490537"/>
            <a:ext cx="11668125" cy="5876925"/>
          </a:xfrm>
          <a:prstGeom prst="rect">
            <a:avLst/>
          </a:prstGeom>
        </p:spPr>
      </p:pic>
      <p:sp>
        <p:nvSpPr>
          <p:cNvPr id="7" name="Right Arrow 6"/>
          <p:cNvSpPr/>
          <p:nvPr/>
        </p:nvSpPr>
        <p:spPr>
          <a:xfrm>
            <a:off x="964276" y="1080655"/>
            <a:ext cx="109728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p:cNvPicPr>
            <a:picLocks noChangeAspect="1"/>
          </p:cNvPicPr>
          <p:nvPr/>
        </p:nvPicPr>
        <p:blipFill>
          <a:blip r:embed="rId4"/>
          <a:stretch>
            <a:fillRect/>
          </a:stretch>
        </p:blipFill>
        <p:spPr>
          <a:xfrm>
            <a:off x="412928" y="1153777"/>
            <a:ext cx="11517134" cy="4283181"/>
          </a:xfrm>
          <a:prstGeom prst="rect">
            <a:avLst/>
          </a:prstGeom>
        </p:spPr>
      </p:pic>
      <p:sp>
        <p:nvSpPr>
          <p:cNvPr id="9" name="Up Arrow 8"/>
          <p:cNvSpPr/>
          <p:nvPr/>
        </p:nvSpPr>
        <p:spPr>
          <a:xfrm>
            <a:off x="10936864" y="1380022"/>
            <a:ext cx="714895" cy="12300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22398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43B33"/>
      </a:dk2>
      <a:lt2>
        <a:srgbClr val="BFD4C6"/>
      </a:lt2>
      <a:accent1>
        <a:srgbClr val="549E39"/>
      </a:accent1>
      <a:accent2>
        <a:srgbClr val="C7D157"/>
      </a:accent2>
      <a:accent3>
        <a:srgbClr val="F08F1C"/>
      </a:accent3>
      <a:accent4>
        <a:srgbClr val="D05745"/>
      </a:accent4>
      <a:accent5>
        <a:srgbClr val="558569"/>
      </a:accent5>
      <a:accent6>
        <a:srgbClr val="5E99A4"/>
      </a:accent6>
      <a:hlink>
        <a:srgbClr val="00AAD8"/>
      </a:hlink>
      <a:folHlink>
        <a:srgbClr val="6B6B6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5118000A-40C1-40FE-8820-3652223334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1483</Words>
  <Application>Microsoft Office PowerPoint</Application>
  <PresentationFormat>Widescreen</PresentationFormat>
  <Paragraphs>179</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Wingdings 3</vt:lpstr>
      <vt:lpstr>Metropolitan</vt:lpstr>
      <vt:lpstr>POLI 205  Library Workshop</vt:lpstr>
      <vt:lpstr>Who am I?</vt:lpstr>
      <vt:lpstr>The Librar(ies)</vt:lpstr>
      <vt:lpstr>Library Services</vt:lpstr>
      <vt:lpstr>Electronic Course Reserves</vt:lpstr>
      <vt:lpstr>PowerPoint Presentation</vt:lpstr>
      <vt:lpstr>PowerPoint Presentation</vt:lpstr>
      <vt:lpstr>Robert O. Keohane, “International Institutions: Can Interdependence Work?” Foreign Policy 110 (Spring 1998): 82-96.</vt:lpstr>
      <vt:lpstr>PowerPoint Presentation</vt:lpstr>
      <vt:lpstr>Martha Finnemore, “Constructing Norms of Humanitarian Intervention,” in Peter J. Katzenstein, ed., The Culture of National Security: Norms and Identity in World Politics (New York: Columbia University Press, 1996), 153-185.</vt:lpstr>
      <vt:lpstr>PowerPoint Presentation</vt:lpstr>
      <vt:lpstr>Daniel W. Drezner. Theories of International Politics and Zombies. Princeton, NJ: Princeton University Press.</vt:lpstr>
      <vt:lpstr>PowerPoint Presentation</vt:lpstr>
      <vt:lpstr>Jeffry A. Frieden, David A. Lake and Kenneth A. Schultz, World Politics: Interests, Interactions, Institutions, 5th edition. (New York: W.W. Norton &amp; Company, 2022).</vt:lpstr>
      <vt:lpstr>PowerPoint Presentation</vt:lpstr>
      <vt:lpstr>Breaking down a topic  &amp;  Search strategies </vt:lpstr>
      <vt:lpstr>Discuss what two theories of IR would predict about how states and other international actors would respond to…</vt:lpstr>
      <vt:lpstr>Becoming more informed about your theories </vt:lpstr>
      <vt:lpstr>PowerPoint Presentation</vt:lpstr>
      <vt:lpstr>Subject Guide: Political Science</vt:lpstr>
      <vt:lpstr>PowerPoint Presentation</vt:lpstr>
      <vt:lpstr>Breaking down a topic</vt:lpstr>
      <vt:lpstr>Search Tips</vt:lpstr>
      <vt:lpstr>Avoid Searching with Linking words</vt:lpstr>
      <vt:lpstr>Breaking down your topic</vt:lpstr>
      <vt:lpstr>Scholarly Books</vt:lpstr>
      <vt:lpstr>PowerPoint Presentation</vt:lpstr>
      <vt:lpstr>PowerPoint Presentation</vt:lpstr>
      <vt:lpstr>Is the book scholarly?</vt:lpstr>
      <vt:lpstr>PowerPoint Presentation</vt:lpstr>
      <vt:lpstr>PowerPoint Presentation</vt:lpstr>
      <vt:lpstr>Book collections – print books at Webster Library</vt:lpstr>
      <vt:lpstr>Scholarly, Peer Reviewed Articles</vt:lpstr>
      <vt:lpstr>PowerPoint Presentation</vt:lpstr>
      <vt:lpstr>Political Science Complete </vt:lpstr>
      <vt:lpstr>PowerPoint Presentation</vt:lpstr>
      <vt:lpstr>Use the limits on the left hand menu to narrow down your results list</vt:lpstr>
      <vt:lpstr>What is peer review?   What are peer reviewed, scholarly articles?</vt:lpstr>
      <vt:lpstr>Has the article gone through the peer review process? What is peer review?  Peer review is a system used to decide if an article should be published in a peer-reviewed journal. Each paper submitted to a peer-reviewed journal is read and evaluated by experts in the article’s subject area.   The reviewers assess the article’s validity, importance, and originality, and then recommend whether it should be printed in the journal.   The reviewers’ suggestions are considered by the journal’s editor, who makes the final decision about whether to accept or reject the article.   Criteria for evaluating academic or scholarly articles </vt:lpstr>
      <vt:lpstr>PowerPoint Presentation</vt:lpstr>
      <vt:lpstr>PowerPoint Presentation</vt:lpstr>
      <vt:lpstr>PowerPoint Presentation</vt:lpstr>
      <vt:lpstr>PowerPoint Presentation</vt:lpstr>
      <vt:lpstr>Developing your search</vt:lpstr>
      <vt:lpstr>Google Scholar</vt:lpstr>
      <vt:lpstr>PowerPoint Presentation</vt:lpstr>
      <vt:lpstr>Citing your sources</vt:lpstr>
      <vt:lpstr>Citation Resources </vt:lpstr>
      <vt:lpstr>Wrap up</vt:lpstr>
      <vt:lpstr>Need help, ask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 205  Library Workshop</dc:title>
  <dc:creator>Michelle Lake</dc:creator>
  <cp:lastModifiedBy>Michelle Lake</cp:lastModifiedBy>
  <cp:revision>5</cp:revision>
  <dcterms:created xsi:type="dcterms:W3CDTF">2022-10-04T19:56:21Z</dcterms:created>
  <dcterms:modified xsi:type="dcterms:W3CDTF">2022-10-04T21:05:26Z</dcterms:modified>
</cp:coreProperties>
</file>