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57"/>
  </p:notes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305" r:id="rId11"/>
    <p:sldId id="306" r:id="rId12"/>
    <p:sldId id="309" r:id="rId13"/>
    <p:sldId id="265" r:id="rId14"/>
    <p:sldId id="257" r:id="rId15"/>
    <p:sldId id="267" r:id="rId16"/>
    <p:sldId id="268" r:id="rId17"/>
    <p:sldId id="271" r:id="rId18"/>
    <p:sldId id="269" r:id="rId19"/>
    <p:sldId id="270" r:id="rId20"/>
    <p:sldId id="307" r:id="rId21"/>
    <p:sldId id="308" r:id="rId22"/>
    <p:sldId id="272" r:id="rId23"/>
    <p:sldId id="273" r:id="rId24"/>
    <p:sldId id="274" r:id="rId25"/>
    <p:sldId id="276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83" r:id="rId38"/>
    <p:sldId id="290" r:id="rId39"/>
    <p:sldId id="292" r:id="rId40"/>
    <p:sldId id="291" r:id="rId41"/>
    <p:sldId id="293" r:id="rId42"/>
    <p:sldId id="310" r:id="rId43"/>
    <p:sldId id="298" r:id="rId44"/>
    <p:sldId id="299" r:id="rId45"/>
    <p:sldId id="300" r:id="rId46"/>
    <p:sldId id="311" r:id="rId47"/>
    <p:sldId id="312" r:id="rId48"/>
    <p:sldId id="296" r:id="rId49"/>
    <p:sldId id="294" r:id="rId50"/>
    <p:sldId id="295" r:id="rId51"/>
    <p:sldId id="297" r:id="rId52"/>
    <p:sldId id="301" r:id="rId53"/>
    <p:sldId id="302" r:id="rId54"/>
    <p:sldId id="303" r:id="rId55"/>
    <p:sldId id="304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DA76-280B-44E6-A9CB-EB149BC0E8D1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584B0-8574-44A7-813A-B8B65C30E4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48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5220D1-8A01-477A-98D0-B0A0B9E9D46E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211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A4B2D8-CFEF-4BB6-9965-EDF65793E359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020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885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06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7332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49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710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830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362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085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81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8948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83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A6C2ED6-95A6-4427-B891-49A4E041F426}" type="datetimeFigureOut">
              <a:rPr lang="en-CA" smtClean="0"/>
              <a:t>2022-01-24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DE980F91-187C-45D6-A46A-89E8310CA3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013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ibrary.concordia.ca/technology/reproduction/kic-scanners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oncordiauniversity.on.worldcat.org/oclc/181843529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concordia.ca/find/special-collections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concordia.ca/learn/finding-articles/scholarly-articles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concordia.ca/help/technology/scanning.php?guid=book-scanner-locations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concordia.ca/research/ill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library.concordia.ca/help/question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 204 </a:t>
            </a:r>
            <a:br>
              <a:rPr lang="en-US" dirty="0" smtClean="0"/>
            </a:br>
            <a:r>
              <a:rPr lang="en-US" dirty="0" smtClean="0"/>
              <a:t>Library Workshop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Michelle </a:t>
            </a:r>
            <a:r>
              <a:rPr lang="en-US" dirty="0" smtClean="0"/>
              <a:t>Lake, Subject Librarian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Michelle.Lake@Concordia.ca</a:t>
            </a:r>
            <a:endParaRPr lang="en-US" dirty="0" smtClean="0"/>
          </a:p>
          <a:p>
            <a:r>
              <a:rPr lang="en-US" dirty="0" smtClean="0"/>
              <a:t>Winter 2022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9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find your textbook…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James </a:t>
            </a:r>
            <a:r>
              <a:rPr lang="en-US" sz="3600" dirty="0" err="1" smtClean="0"/>
              <a:t>Bickerton</a:t>
            </a:r>
            <a:r>
              <a:rPr lang="en-US" sz="3600" dirty="0" smtClean="0"/>
              <a:t> and Alain-G. Gagnon. Eds. 2020. </a:t>
            </a:r>
            <a:r>
              <a:rPr lang="en-US" sz="3600" i="1" dirty="0" smtClean="0"/>
              <a:t>Canadian Politics, Seventh Edition. </a:t>
            </a:r>
            <a:r>
              <a:rPr lang="en-US" sz="3600" dirty="0" smtClean="0"/>
              <a:t>Toronto: University of Toronto Press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41" y="3669878"/>
            <a:ext cx="10420539" cy="28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46" y="187370"/>
            <a:ext cx="8715375" cy="431482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942217" y="3513909"/>
            <a:ext cx="2063932" cy="718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4702629" y="3873137"/>
            <a:ext cx="705394" cy="35922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053" y="1481001"/>
            <a:ext cx="786765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389" y="3762103"/>
            <a:ext cx="2103120" cy="1959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textbook is located in the Course Reserves room. All required undergraduate print textbooks can be found here.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43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52" y="169548"/>
            <a:ext cx="10772775" cy="1658198"/>
          </a:xfrm>
        </p:spPr>
        <p:txBody>
          <a:bodyPr/>
          <a:lstStyle/>
          <a:p>
            <a:r>
              <a:rPr lang="en-US" dirty="0" smtClean="0"/>
              <a:t>Book Scanners – Course Reserves Room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7224" y="1608747"/>
            <a:ext cx="10753725" cy="1319349"/>
          </a:xfrm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dirty="0" smtClean="0">
                <a:hlinkClick r:id="rId2"/>
              </a:rPr>
              <a:t>book scanners </a:t>
            </a:r>
            <a:r>
              <a:rPr lang="en-US" dirty="0" smtClean="0"/>
              <a:t>located in the course reserves room and on the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floors of Webster library, that you can use to scan chapters from any print book in the library.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1028" name="Picture 4" descr="KIC scanners · Technology · Concordia University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32" y="2709096"/>
            <a:ext cx="5068388" cy="28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7224" y="5695406"/>
            <a:ext cx="1077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scanners are free and easy to use, and allow you to scan multiple pages and email them to yourself as a PDF.</a:t>
            </a:r>
            <a:endParaRPr lang="en-CA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11754" y="1972492"/>
            <a:ext cx="9274175" cy="766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 smtClean="0">
                <a:latin typeface="+mn-lt"/>
              </a:rPr>
              <a:t>Locating items when you have the citation information</a:t>
            </a:r>
            <a:endParaRPr lang="en-CA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2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3" y="636693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n-CA" dirty="0"/>
              <a:t>Donald </a:t>
            </a:r>
            <a:r>
              <a:rPr lang="en-CA" dirty="0" err="1"/>
              <a:t>Savoie</a:t>
            </a:r>
            <a:r>
              <a:rPr lang="en-CA" dirty="0"/>
              <a:t>. 1999. Governing from the Centre: The Concentration of Power in Canadian Politics. Toronto: University of Toronto Press.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23" y="2948940"/>
            <a:ext cx="11688176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>
            <a:off x="3909060" y="3712784"/>
            <a:ext cx="960120" cy="1507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48627"/>
            <a:ext cx="10534650" cy="3049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4" y="1352307"/>
            <a:ext cx="11305222" cy="4720954"/>
          </a:xfrm>
          <a:prstGeom prst="rect">
            <a:avLst/>
          </a:prstGeom>
        </p:spPr>
      </p:pic>
      <p:sp>
        <p:nvSpPr>
          <p:cNvPr id="7" name="Left Arrow Callout 6"/>
          <p:cNvSpPr/>
          <p:nvPr/>
        </p:nvSpPr>
        <p:spPr>
          <a:xfrm>
            <a:off x="2857500" y="2788920"/>
            <a:ext cx="2240280" cy="243165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table of contents to navigate through the </a:t>
            </a:r>
            <a:r>
              <a:rPr lang="en-US" dirty="0" err="1" smtClean="0"/>
              <a:t>ebook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2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2" y="457200"/>
            <a:ext cx="11103884" cy="2134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Patrice </a:t>
            </a:r>
            <a:r>
              <a:rPr lang="en-US" dirty="0" err="1" smtClean="0"/>
              <a:t>Dutil</a:t>
            </a:r>
            <a:r>
              <a:rPr lang="en-US" dirty="0" smtClean="0"/>
              <a:t>. 2018. </a:t>
            </a:r>
            <a:r>
              <a:rPr lang="en-US" i="1" dirty="0" smtClean="0"/>
              <a:t>Prime Ministerial Power: Its Origins Under Macdonald, Laurier and Borden. </a:t>
            </a:r>
            <a:r>
              <a:rPr lang="en-US" dirty="0" smtClean="0"/>
              <a:t>Vancouver: UBC Press.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1" y="3106102"/>
            <a:ext cx="11434995" cy="32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47" y="314324"/>
            <a:ext cx="11467244" cy="4852036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185954" y="4376057"/>
            <a:ext cx="2168435" cy="4049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2063931" y="3513909"/>
            <a:ext cx="5003075" cy="13977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91" y="638971"/>
            <a:ext cx="8737555" cy="5749875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2194560" y="2740342"/>
            <a:ext cx="1776549" cy="2301921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the information you need to locate the book on the shelf.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5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636693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n-CA" dirty="0"/>
              <a:t>Linda A. White. 2014.  “Federalism and Equality Rights Implementation in Canada”, </a:t>
            </a:r>
            <a:r>
              <a:rPr lang="en-CA" i="1" dirty="0" err="1"/>
              <a:t>Publius</a:t>
            </a:r>
            <a:r>
              <a:rPr lang="en-CA" i="1" dirty="0"/>
              <a:t>: The Journal of Federalism </a:t>
            </a:r>
            <a:r>
              <a:rPr lang="en-CA" dirty="0"/>
              <a:t>44(1): 157-182.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8" y="3000375"/>
            <a:ext cx="113633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77" y="231457"/>
            <a:ext cx="9610725" cy="397192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057400" y="3497580"/>
            <a:ext cx="777240" cy="244602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26" y="1273492"/>
            <a:ext cx="9039225" cy="44481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057400" y="1805940"/>
            <a:ext cx="937260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34" y="1107757"/>
            <a:ext cx="5153025" cy="519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5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351693"/>
            <a:ext cx="11388435" cy="6189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Who am I?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Michelle Lake, librarian for </a:t>
            </a:r>
            <a:r>
              <a:rPr lang="en-US" sz="3200" dirty="0" smtClean="0">
                <a:solidFill>
                  <a:schemeClr val="tx1"/>
                </a:solidFill>
              </a:rPr>
              <a:t>Political </a:t>
            </a:r>
            <a:r>
              <a:rPr lang="en-US" sz="3200" dirty="0" smtClean="0">
                <a:solidFill>
                  <a:schemeClr val="tx1"/>
                </a:solidFill>
              </a:rPr>
              <a:t>Science, the School of Community and Public Affairs, </a:t>
            </a:r>
            <a:r>
              <a:rPr lang="en-US" sz="3200" dirty="0">
                <a:solidFill>
                  <a:schemeClr val="tx1"/>
                </a:solidFill>
              </a:rPr>
              <a:t>First Peoples Studies, and </a:t>
            </a:r>
            <a:r>
              <a:rPr lang="en-US" sz="3200" dirty="0" smtClean="0">
                <a:solidFill>
                  <a:schemeClr val="tx1"/>
                </a:solidFill>
              </a:rPr>
              <a:t>Government Publications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Michelle.Lake@Concordia.ca</a:t>
            </a:r>
            <a:r>
              <a:rPr lang="en-US" sz="2800" dirty="0" smtClean="0"/>
              <a:t> / </a:t>
            </a:r>
            <a:r>
              <a:rPr lang="en-US" sz="2800" dirty="0" smtClean="0">
                <a:solidFill>
                  <a:schemeClr val="tx1"/>
                </a:solidFill>
              </a:rPr>
              <a:t>For assistance via email, or to make a Zoom appointment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What do I do?</a:t>
            </a:r>
          </a:p>
          <a:p>
            <a:pPr lvl="1"/>
            <a:r>
              <a:rPr lang="en-US" sz="2400" dirty="0" smtClean="0"/>
              <a:t>Provide research support</a:t>
            </a:r>
          </a:p>
          <a:p>
            <a:pPr lvl="1"/>
            <a:r>
              <a:rPr lang="en-US" sz="2400" dirty="0" smtClean="0"/>
              <a:t>Help students with library databases  </a:t>
            </a:r>
          </a:p>
          <a:p>
            <a:pPr lvl="1"/>
            <a:r>
              <a:rPr lang="en-US" sz="2400" dirty="0" smtClean="0"/>
              <a:t>Help students find and access materials they need</a:t>
            </a:r>
          </a:p>
          <a:p>
            <a:pPr lvl="1"/>
            <a:r>
              <a:rPr lang="en-US" sz="2400" dirty="0" smtClean="0"/>
              <a:t>Help with citation issues</a:t>
            </a:r>
          </a:p>
          <a:p>
            <a:pPr lvl="1"/>
            <a:r>
              <a:rPr lang="en-US" sz="2400" dirty="0" smtClean="0"/>
              <a:t>Choose the books we buy for the above subject areas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216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888153"/>
            <a:ext cx="11155679" cy="1649307"/>
          </a:xfrm>
        </p:spPr>
        <p:txBody>
          <a:bodyPr>
            <a:noAutofit/>
          </a:bodyPr>
          <a:lstStyle/>
          <a:p>
            <a:r>
              <a:rPr lang="en-US" sz="4400" dirty="0" smtClean="0"/>
              <a:t>Ian Stewart. 2002. “Vanishing points: Three paradoxes of political culture research.” In Joanna </a:t>
            </a:r>
            <a:r>
              <a:rPr lang="en-US" sz="4400" dirty="0" err="1" smtClean="0"/>
              <a:t>Everitt</a:t>
            </a:r>
            <a:r>
              <a:rPr lang="en-US" sz="4400" dirty="0" smtClean="0"/>
              <a:t> and Brenda O’Neill, Eds., Citizen </a:t>
            </a:r>
            <a:r>
              <a:rPr lang="en-US" sz="4000" dirty="0" smtClean="0"/>
              <a:t>Politics</a:t>
            </a:r>
            <a:r>
              <a:rPr lang="en-US" sz="4400" dirty="0" smtClean="0"/>
              <a:t>: Research and Theory in Canadian Political Behavior. Toronto: Oxford University Press, pp. 21-39.</a:t>
            </a:r>
            <a:endParaRPr lang="en-CA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16" y="3396614"/>
            <a:ext cx="11218972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22" y="183832"/>
            <a:ext cx="10074795" cy="3793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47" y="630554"/>
            <a:ext cx="11274046" cy="583882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32811" y="4885509"/>
            <a:ext cx="4650378" cy="23513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6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383" y="2224127"/>
            <a:ext cx="8079581" cy="1658198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Breaking down a topic </a:t>
            </a:r>
            <a:br>
              <a:rPr lang="en-US" sz="6000" dirty="0"/>
            </a:br>
            <a:r>
              <a:rPr lang="en-US" sz="6000" dirty="0"/>
              <a:t>&amp; </a:t>
            </a:r>
            <a:br>
              <a:rPr lang="en-US" sz="6000" dirty="0"/>
            </a:br>
            <a:r>
              <a:rPr lang="en-US" sz="6000" dirty="0"/>
              <a:t>Search strategies 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9304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0" y="433314"/>
            <a:ext cx="11272059" cy="5384543"/>
          </a:xfrm>
        </p:spPr>
        <p:txBody>
          <a:bodyPr rtlCol="0">
            <a:noAutofit/>
          </a:bodyPr>
          <a:lstStyle/>
          <a:p>
            <a:pPr marL="333756" indent="0" algn="ctr"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AND</a:t>
            </a:r>
            <a:r>
              <a:rPr lang="en-GB" sz="3200" dirty="0">
                <a:solidFill>
                  <a:schemeClr val="tx1"/>
                </a:solidFill>
              </a:rPr>
              <a:t> –limits how many results your search produces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00B050"/>
                </a:solidFill>
              </a:rPr>
              <a:t>Example: </a:t>
            </a:r>
            <a:r>
              <a:rPr lang="en-GB" sz="3200" dirty="0" smtClean="0">
                <a:solidFill>
                  <a:srgbClr val="00B050"/>
                </a:solidFill>
              </a:rPr>
              <a:t>nationalism </a:t>
            </a:r>
            <a:r>
              <a:rPr lang="en-GB" sz="3200" dirty="0">
                <a:solidFill>
                  <a:srgbClr val="00B050"/>
                </a:solidFill>
              </a:rPr>
              <a:t>AND politics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3454" indent="0" algn="ctr">
              <a:spcBef>
                <a:spcPts val="243"/>
              </a:spcBef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OR</a:t>
            </a:r>
            <a:r>
              <a:rPr lang="en-GB" sz="3200" dirty="0">
                <a:solidFill>
                  <a:schemeClr val="tx1"/>
                </a:solidFill>
              </a:rPr>
              <a:t> –increases the number of results your search produces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7030A0"/>
                </a:solidFill>
              </a:rPr>
              <a:t>Example: </a:t>
            </a:r>
            <a:r>
              <a:rPr lang="en-CA" sz="3200" dirty="0" smtClean="0">
                <a:solidFill>
                  <a:srgbClr val="7030A0"/>
                </a:solidFill>
              </a:rPr>
              <a:t>elect </a:t>
            </a:r>
            <a:r>
              <a:rPr lang="en-CA" sz="3200" dirty="0">
                <a:solidFill>
                  <a:srgbClr val="7030A0"/>
                </a:solidFill>
              </a:rPr>
              <a:t>OR </a:t>
            </a:r>
            <a:r>
              <a:rPr lang="en-CA" sz="3200" dirty="0" smtClean="0">
                <a:solidFill>
                  <a:srgbClr val="7030A0"/>
                </a:solidFill>
              </a:rPr>
              <a:t>vote</a:t>
            </a:r>
            <a:endParaRPr lang="en-CA" sz="3200" dirty="0">
              <a:solidFill>
                <a:srgbClr val="7030A0"/>
              </a:solidFill>
            </a:endParaRPr>
          </a:p>
          <a:p>
            <a:pPr marL="123444" lvl="1" indent="0" algn="ctr">
              <a:spcBef>
                <a:spcPts val="243"/>
              </a:spcBef>
              <a:buNone/>
              <a:defRPr/>
            </a:pP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3454" indent="0" algn="ctr">
              <a:spcBef>
                <a:spcPts val="243"/>
              </a:spcBef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“ ” -</a:t>
            </a:r>
            <a:r>
              <a:rPr lang="en-GB" sz="3200" dirty="0">
                <a:solidFill>
                  <a:schemeClr val="tx1"/>
                </a:solidFill>
              </a:rPr>
              <a:t>exact phrase, </a:t>
            </a:r>
            <a:r>
              <a:rPr lang="en-US" sz="3200" dirty="0" smtClean="0">
                <a:solidFill>
                  <a:schemeClr val="tx1"/>
                </a:solidFill>
              </a:rPr>
              <a:t>searches </a:t>
            </a:r>
            <a:r>
              <a:rPr lang="en-US" sz="3200" dirty="0">
                <a:solidFill>
                  <a:schemeClr val="tx1"/>
                </a:solidFill>
              </a:rPr>
              <a:t>for an exact phrase only, rather than each </a:t>
            </a:r>
            <a:r>
              <a:rPr lang="en-US" sz="3200" dirty="0" smtClean="0">
                <a:solidFill>
                  <a:schemeClr val="tx1"/>
                </a:solidFill>
              </a:rPr>
              <a:t>keyword, </a:t>
            </a:r>
            <a:r>
              <a:rPr lang="en-GB" sz="3200" dirty="0" smtClean="0">
                <a:solidFill>
                  <a:schemeClr val="tx1"/>
                </a:solidFill>
              </a:rPr>
              <a:t>limits </a:t>
            </a:r>
            <a:r>
              <a:rPr lang="en-GB" sz="3200" dirty="0">
                <a:solidFill>
                  <a:schemeClr val="tx1"/>
                </a:solidFill>
              </a:rPr>
              <a:t>your search results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C00000"/>
                </a:solidFill>
              </a:rPr>
              <a:t>Example: </a:t>
            </a:r>
            <a:r>
              <a:rPr lang="en-GB" sz="3200" dirty="0" smtClean="0">
                <a:solidFill>
                  <a:srgbClr val="C00000"/>
                </a:solidFill>
              </a:rPr>
              <a:t>“political parties”</a:t>
            </a:r>
            <a:endParaRPr lang="en-GB" sz="3200" dirty="0">
              <a:solidFill>
                <a:srgbClr val="C00000"/>
              </a:solidFill>
            </a:endParaRPr>
          </a:p>
          <a:p>
            <a:pPr marL="82296" indent="0" algn="ctr">
              <a:buNone/>
              <a:defRPr/>
            </a:pP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3756" indent="0" algn="ctr">
              <a:buNone/>
              <a:defRPr/>
            </a:pPr>
            <a:r>
              <a:rPr lang="en-GB" sz="3200" b="1" dirty="0">
                <a:solidFill>
                  <a:schemeClr val="tx1"/>
                </a:solidFill>
              </a:rPr>
              <a:t>*</a:t>
            </a:r>
            <a:r>
              <a:rPr lang="en-GB" sz="3200" dirty="0">
                <a:solidFill>
                  <a:schemeClr val="tx1"/>
                </a:solidFill>
              </a:rPr>
              <a:t>- truncation: retrieves all words that start with the letters entered and expands search results</a:t>
            </a:r>
          </a:p>
          <a:p>
            <a:pPr marL="123444" lvl="1" indent="0" algn="ctr">
              <a:spcBef>
                <a:spcPts val="243"/>
              </a:spcBef>
              <a:buNone/>
              <a:defRPr/>
            </a:pPr>
            <a:r>
              <a:rPr lang="en-GB" sz="3200" dirty="0">
                <a:solidFill>
                  <a:srgbClr val="0070C0"/>
                </a:solidFill>
              </a:rPr>
              <a:t>Example: </a:t>
            </a:r>
            <a:r>
              <a:rPr lang="en-GB" sz="3200" dirty="0" err="1" smtClean="0">
                <a:solidFill>
                  <a:srgbClr val="0070C0"/>
                </a:solidFill>
              </a:rPr>
              <a:t>democra</a:t>
            </a:r>
            <a:r>
              <a:rPr lang="en-GB" sz="3200" dirty="0" smtClean="0">
                <a:solidFill>
                  <a:srgbClr val="0070C0"/>
                </a:solidFill>
              </a:rPr>
              <a:t>* </a:t>
            </a:r>
            <a:r>
              <a:rPr lang="en-GB" sz="3200" dirty="0">
                <a:solidFill>
                  <a:schemeClr val="tx1"/>
                </a:solidFill>
              </a:rPr>
              <a:t>finds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democracy, democracies, democratic, democratization </a:t>
            </a:r>
            <a:endParaRPr lang="en-GB" sz="3200" dirty="0">
              <a:solidFill>
                <a:srgbClr val="0070C0"/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48" y="101381"/>
            <a:ext cx="9709265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Avoid Searching with Linking words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670857" y="1091981"/>
            <a:ext cx="9709265" cy="4317063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Effects 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Impact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Consequences 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Influence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Results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Cause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Importance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Significance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Response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Emphasis</a:t>
            </a:r>
            <a:endParaRPr lang="en-CA" alt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80761" y="1424469"/>
            <a:ext cx="4054804" cy="1815882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Each author may use different linking words when discussing similar topics. 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54397" y="3354401"/>
            <a:ext cx="2927350" cy="3316292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You don’t want your search to be limited to those books and articles that only contain the word “effect” or “consequence”</a:t>
            </a:r>
            <a:endParaRPr lang="en-CA" sz="2800" dirty="0"/>
          </a:p>
          <a:p>
            <a:pPr>
              <a:defRPr/>
            </a:pP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35237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2" y="280737"/>
            <a:ext cx="11975432" cy="13956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are the causes of women’s underrepresentation in Canadian legislatures?</a:t>
            </a:r>
            <a:endParaRPr lang="en-CA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43264"/>
              </p:ext>
            </p:extLst>
          </p:nvPr>
        </p:nvGraphicFramePr>
        <p:xfrm>
          <a:off x="1193981" y="2199225"/>
          <a:ext cx="10086476" cy="43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3238">
                  <a:extLst>
                    <a:ext uri="{9D8B030D-6E8A-4147-A177-3AD203B41FA5}">
                      <a16:colId xmlns:a16="http://schemas.microsoft.com/office/drawing/2014/main" val="3546153499"/>
                    </a:ext>
                  </a:extLst>
                </a:gridCol>
                <a:gridCol w="5043238">
                  <a:extLst>
                    <a:ext uri="{9D8B030D-6E8A-4147-A177-3AD203B41FA5}">
                      <a16:colId xmlns:a16="http://schemas.microsoft.com/office/drawing/2014/main" val="3022814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</a:t>
                      </a:r>
                      <a:r>
                        <a:rPr lang="en-US" sz="2800" baseline="0" dirty="0" smtClean="0"/>
                        <a:t> Idea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Keywords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02548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Women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woman, female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58779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Underrepresentation</a:t>
                      </a:r>
                      <a:r>
                        <a:rPr lang="en-US" sz="2800" baseline="0" dirty="0" smtClean="0"/>
                        <a:t> 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marginalization, gender inequality, gender gap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07519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Canadian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Canada, provincial,</a:t>
                      </a:r>
                      <a:r>
                        <a:rPr lang="en-US" sz="2800" baseline="0" dirty="0" smtClean="0"/>
                        <a:t> federal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11702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Legislatures 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politicians,</a:t>
                      </a:r>
                      <a:r>
                        <a:rPr lang="en-US" sz="2800" baseline="0" dirty="0" smtClean="0"/>
                        <a:t> elected representatives, elections, parliament, legislature, government, politics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40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6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4" y="2351193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Academic Sources: Books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38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Sofia Advanced Search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6" y="2456448"/>
            <a:ext cx="11197389" cy="300536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9810205" y="4906636"/>
            <a:ext cx="1489166" cy="1468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7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4" y="150359"/>
            <a:ext cx="7458075" cy="446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63" y="601468"/>
            <a:ext cx="8715375" cy="416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357" y="1594245"/>
            <a:ext cx="8620529" cy="48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68" y="157914"/>
            <a:ext cx="10724529" cy="6372114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4575316" y="4866468"/>
            <a:ext cx="3615538" cy="1146875"/>
          </a:xfrm>
          <a:prstGeom prst="leftArrowCallou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related subject headings to see all the books in this subject area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85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ier Libr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5" y="4137394"/>
            <a:ext cx="3303661" cy="22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ster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8" y="1540839"/>
            <a:ext cx="3329738" cy="22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9243" y="4136456"/>
            <a:ext cx="7215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Vanier Library – Loyola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VL – “Vanier Library”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Sciences, Psychology, Communications &amp; Journalism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Special Collections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Print Journal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244" y="1453608"/>
            <a:ext cx="72154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Webster Library – SGW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of LB - “Library Building”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Government Info, Maps, History, Social Sciences, Humanities, Engineering &amp; Fine Arts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Interlibrary Loans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Print Journals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Librar</a:t>
            </a:r>
            <a:r>
              <a:rPr lang="en-US" dirty="0" smtClean="0"/>
              <a:t>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17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44" y="457200"/>
            <a:ext cx="7601919" cy="5724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71" y="371959"/>
            <a:ext cx="2991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do I know this is an academic book?</a:t>
            </a:r>
            <a:endParaRPr lang="en-CA" sz="4800" dirty="0"/>
          </a:p>
        </p:txBody>
      </p:sp>
      <p:sp>
        <p:nvSpPr>
          <p:cNvPr id="5" name="Left Arrow Callout 4"/>
          <p:cNvSpPr/>
          <p:nvPr/>
        </p:nvSpPr>
        <p:spPr>
          <a:xfrm>
            <a:off x="7377193" y="1301857"/>
            <a:ext cx="3161654" cy="108488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 publisher is a university press, it is an academic book</a:t>
            </a:r>
            <a:endParaRPr lang="en-CA" dirty="0"/>
          </a:p>
        </p:txBody>
      </p:sp>
      <p:sp>
        <p:nvSpPr>
          <p:cNvPr id="6" name="Left Arrow Callout 5"/>
          <p:cNvSpPr/>
          <p:nvPr/>
        </p:nvSpPr>
        <p:spPr>
          <a:xfrm>
            <a:off x="6904495" y="3882326"/>
            <a:ext cx="3122908" cy="681925"/>
          </a:xfrm>
          <a:prstGeom prst="lef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Academic books will be at least a couple hundred pages 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8068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471" y="371959"/>
            <a:ext cx="2991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do I know this is an academic book?</a:t>
            </a:r>
            <a:endParaRPr lang="en-CA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37" y="252250"/>
            <a:ext cx="5794314" cy="4784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4475" y="511444"/>
            <a:ext cx="3223647" cy="13328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the book itself look for author affiliations or information about the book’s contributors, are they faculty members at universities?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910" y="1177871"/>
            <a:ext cx="5800725" cy="5324475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>
            <a:off x="2030277" y="3351699"/>
            <a:ext cx="4308529" cy="1472339"/>
          </a:xfrm>
          <a:prstGeom prst="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Academic books will always have a reference list/bibliography/footnotes/endnotes of their 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79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23816" y="138383"/>
            <a:ext cx="9816122" cy="1161028"/>
          </a:xfrm>
        </p:spPr>
        <p:txBody>
          <a:bodyPr/>
          <a:lstStyle/>
          <a:p>
            <a:pPr algn="ctr"/>
            <a:r>
              <a:rPr lang="en-US" altLang="en-US" dirty="0" smtClean="0"/>
              <a:t>Print books at Webster Library</a:t>
            </a:r>
            <a:endParaRPr lang="en-CA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66007" y="1130531"/>
            <a:ext cx="11571317" cy="5469774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tx1"/>
                </a:solidFill>
              </a:rPr>
              <a:t>Political Science &amp; Government: </a:t>
            </a:r>
            <a:r>
              <a:rPr lang="en-US" sz="2800" b="1" dirty="0">
                <a:solidFill>
                  <a:schemeClr val="tx1"/>
                </a:solidFill>
              </a:rPr>
              <a:t>J – JZ </a:t>
            </a:r>
            <a:r>
              <a:rPr lang="en-US" sz="2800" dirty="0" smtClean="0">
                <a:solidFill>
                  <a:schemeClr val="tx1"/>
                </a:solidFill>
              </a:rPr>
              <a:t>(4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floor)</a:t>
            </a:r>
            <a:endParaRPr lang="en-US" sz="2800" dirty="0">
              <a:solidFill>
                <a:schemeClr val="tx1"/>
              </a:solidFill>
            </a:endParaRPr>
          </a:p>
          <a:p>
            <a:pPr lvl="3"/>
            <a:r>
              <a:rPr lang="en-US" sz="2400" dirty="0" smtClean="0">
                <a:solidFill>
                  <a:schemeClr val="tx1"/>
                </a:solidFill>
              </a:rPr>
              <a:t>Political </a:t>
            </a:r>
            <a:r>
              <a:rPr lang="en-US" sz="2400" dirty="0">
                <a:solidFill>
                  <a:schemeClr val="tx1"/>
                </a:solidFill>
              </a:rPr>
              <a:t>institutions and public administration (Canada</a:t>
            </a:r>
            <a:r>
              <a:rPr lang="en-US" sz="2900" dirty="0">
                <a:solidFill>
                  <a:schemeClr val="tx1"/>
                </a:solidFill>
              </a:rPr>
              <a:t>): </a:t>
            </a:r>
            <a:r>
              <a:rPr lang="en-US" sz="2900" b="1" dirty="0">
                <a:solidFill>
                  <a:schemeClr val="tx1"/>
                </a:solidFill>
              </a:rPr>
              <a:t>JL 1 – JL 500</a:t>
            </a:r>
          </a:p>
          <a:p>
            <a:pPr marL="274320" lvl="1" indent="0">
              <a:buNone/>
            </a:pPr>
            <a:endParaRPr lang="en-US" sz="2800" dirty="0"/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Law, </a:t>
            </a:r>
            <a:r>
              <a:rPr lang="en-US" sz="2800" b="1" dirty="0">
                <a:solidFill>
                  <a:schemeClr val="tx1"/>
                </a:solidFill>
              </a:rPr>
              <a:t>K-KZ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(4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floor)</a:t>
            </a:r>
            <a:endParaRPr lang="en-US" sz="2800" dirty="0">
              <a:solidFill>
                <a:schemeClr val="tx1"/>
              </a:solidFill>
            </a:endParaRPr>
          </a:p>
          <a:p>
            <a:pPr lvl="3"/>
            <a:r>
              <a:rPr lang="en-US" sz="2600" dirty="0">
                <a:solidFill>
                  <a:schemeClr val="tx1"/>
                </a:solidFill>
              </a:rPr>
              <a:t>Canadian Law</a:t>
            </a:r>
            <a:r>
              <a:rPr lang="en-US" sz="2600" b="1" dirty="0">
                <a:solidFill>
                  <a:schemeClr val="tx1"/>
                </a:solidFill>
              </a:rPr>
              <a:t>: KE </a:t>
            </a:r>
          </a:p>
          <a:p>
            <a:pPr lvl="2" indent="0">
              <a:buNone/>
            </a:pPr>
            <a:endParaRPr lang="en-US" sz="2800" dirty="0"/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Social Sciences: Public Policy, Economics</a:t>
            </a:r>
            <a:r>
              <a:rPr lang="en-US" sz="2800" dirty="0" smtClean="0">
                <a:solidFill>
                  <a:schemeClr val="tx1"/>
                </a:solidFill>
              </a:rPr>
              <a:t>, Social welfare: </a:t>
            </a:r>
            <a:r>
              <a:rPr lang="en-US" sz="2800" b="1" dirty="0">
                <a:solidFill>
                  <a:schemeClr val="tx1"/>
                </a:solidFill>
              </a:rPr>
              <a:t>H-HV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(4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floor)</a:t>
            </a:r>
            <a:endParaRPr lang="en-US" sz="2800" dirty="0">
              <a:solidFill>
                <a:schemeClr val="tx1"/>
              </a:solidFill>
            </a:endParaRPr>
          </a:p>
          <a:p>
            <a:pPr lvl="3"/>
            <a:r>
              <a:rPr lang="en-US" sz="2600" dirty="0">
                <a:solidFill>
                  <a:schemeClr val="tx1"/>
                </a:solidFill>
              </a:rPr>
              <a:t>Women, </a:t>
            </a:r>
            <a:r>
              <a:rPr lang="en-US" sz="2600" dirty="0" smtClean="0">
                <a:solidFill>
                  <a:schemeClr val="tx1"/>
                </a:solidFill>
              </a:rPr>
              <a:t>Feminism</a:t>
            </a:r>
            <a:r>
              <a:rPr lang="en-US" sz="2600" dirty="0">
                <a:solidFill>
                  <a:schemeClr val="tx1"/>
                </a:solidFill>
              </a:rPr>
              <a:t>: </a:t>
            </a:r>
            <a:r>
              <a:rPr lang="en-US" sz="2600" b="1" dirty="0">
                <a:solidFill>
                  <a:schemeClr val="tx1"/>
                </a:solidFill>
              </a:rPr>
              <a:t>HQ </a:t>
            </a:r>
          </a:p>
          <a:p>
            <a:pPr lvl="3" indent="0">
              <a:buNone/>
            </a:pPr>
            <a:endParaRPr lang="en-US" sz="2600" dirty="0"/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History of North and South America (Canadian history), First peoples and Indigenous studies: </a:t>
            </a:r>
            <a:r>
              <a:rPr lang="en-US" sz="2800" b="1" dirty="0">
                <a:solidFill>
                  <a:schemeClr val="tx1"/>
                </a:solidFill>
              </a:rPr>
              <a:t>E-FC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(3</a:t>
            </a:r>
            <a:r>
              <a:rPr lang="en-US" sz="2800" baseline="30000" dirty="0" smtClean="0">
                <a:solidFill>
                  <a:schemeClr val="tx1"/>
                </a:solidFill>
              </a:rPr>
              <a:t>rd</a:t>
            </a:r>
            <a:r>
              <a:rPr lang="en-US" sz="2800" dirty="0" smtClean="0">
                <a:solidFill>
                  <a:schemeClr val="tx1"/>
                </a:solidFill>
              </a:rPr>
              <a:t> floor)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4" y="2351193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Academic Sources: </a:t>
            </a:r>
            <a:br>
              <a:rPr lang="en-US" dirty="0" smtClean="0"/>
            </a:br>
            <a:r>
              <a:rPr lang="en-US" dirty="0" smtClean="0"/>
              <a:t>Peer reviewed journal articles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17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F41EBD-D078-4C56-9772-70AECE1445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676400" y="609600"/>
            <a:ext cx="8283575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5000" dirty="0" smtClean="0">
                <a:latin typeface="+mn-lt"/>
              </a:rPr>
              <a:t> go </a:t>
            </a:r>
            <a:r>
              <a:rPr lang="en-US" sz="5000" dirty="0">
                <a:latin typeface="+mn-lt"/>
              </a:rPr>
              <a:t>the </a:t>
            </a:r>
            <a:r>
              <a:rPr lang="en-US" sz="5000" b="1" dirty="0">
                <a:solidFill>
                  <a:srgbClr val="C00000"/>
                </a:solidFill>
                <a:latin typeface="+mn-lt"/>
              </a:rPr>
              <a:t>Library</a:t>
            </a:r>
            <a:r>
              <a:rPr lang="en-US" sz="5000" dirty="0">
                <a:solidFill>
                  <a:srgbClr val="C00000"/>
                </a:solidFill>
                <a:latin typeface="+mn-lt"/>
              </a:rPr>
              <a:t> website </a:t>
            </a:r>
            <a:r>
              <a:rPr lang="en-US" sz="5000" dirty="0" smtClean="0">
                <a:latin typeface="+mn-lt"/>
              </a:rPr>
              <a:t>under: </a:t>
            </a:r>
            <a:endParaRPr lang="en-CA" sz="5000" b="1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24000" y="1620838"/>
            <a:ext cx="8283575" cy="665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5000" b="1" dirty="0" smtClean="0">
                <a:latin typeface="+mn-lt"/>
              </a:rPr>
              <a:t>HELP </a:t>
            </a:r>
            <a:r>
              <a:rPr lang="en-US" sz="5000" b="1" dirty="0">
                <a:latin typeface="+mn-lt"/>
              </a:rPr>
              <a:t>&amp; </a:t>
            </a:r>
            <a:r>
              <a:rPr lang="en-US" sz="5000" b="1" dirty="0" smtClean="0">
                <a:latin typeface="+mn-lt"/>
              </a:rPr>
              <a:t>HOW-TO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5293532" y="4432300"/>
            <a:ext cx="7518400" cy="839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500" b="1" dirty="0" smtClean="0">
                <a:latin typeface="+mn-lt"/>
              </a:rPr>
              <a:t>Political Science </a:t>
            </a:r>
            <a:endParaRPr lang="en-CA" sz="4500" b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3025775" y="2528888"/>
            <a:ext cx="6781800" cy="787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800" b="1" dirty="0" smtClean="0">
                <a:latin typeface="+mn-lt"/>
              </a:rPr>
              <a:t>Subject &amp; Course Guides</a:t>
            </a:r>
            <a:endParaRPr lang="en-CA" sz="4800" b="1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4013200" y="3454400"/>
            <a:ext cx="7518400" cy="839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500" b="1" dirty="0" smtClean="0">
                <a:latin typeface="+mn-lt"/>
              </a:rPr>
              <a:t>Social Science </a:t>
            </a:r>
            <a:endParaRPr lang="en-CA" sz="4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17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18D0A-3992-4AA6-8DDD-BB612C24E9C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382367"/>
            <a:ext cx="9483159" cy="6206586"/>
          </a:xfrm>
          <a:prstGeom prst="rect">
            <a:avLst/>
          </a:prstGeom>
        </p:spPr>
      </p:pic>
      <p:pic>
        <p:nvPicPr>
          <p:cNvPr id="553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1250" r="69547" b="7291"/>
          <a:stretch>
            <a:fillRect/>
          </a:stretch>
        </p:blipFill>
        <p:spPr bwMode="auto">
          <a:xfrm>
            <a:off x="2157328" y="770663"/>
            <a:ext cx="1944409" cy="35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214A5-86AD-4AED-8975-F537FA642924}"/>
              </a:ext>
            </a:extLst>
          </p:cNvPr>
          <p:cNvSpPr/>
          <p:nvPr/>
        </p:nvSpPr>
        <p:spPr>
          <a:xfrm>
            <a:off x="2109424" y="881744"/>
            <a:ext cx="1992313" cy="960120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75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150821"/>
            <a:ext cx="10772775" cy="1658198"/>
          </a:xfrm>
        </p:spPr>
        <p:txBody>
          <a:bodyPr/>
          <a:lstStyle/>
          <a:p>
            <a:r>
              <a:rPr lang="en-US" dirty="0" smtClean="0"/>
              <a:t>Subject Guide: Political Science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72" y="1647153"/>
            <a:ext cx="4363795" cy="376713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98163" y="3530721"/>
            <a:ext cx="418454" cy="88340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00" y="1296773"/>
            <a:ext cx="5533628" cy="54682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607592" y="4974956"/>
            <a:ext cx="767166" cy="2760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30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97" y="249858"/>
            <a:ext cx="9492375" cy="63930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753404" y="4422993"/>
            <a:ext cx="2611326" cy="1363851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Callout 5"/>
          <p:cNvSpPr/>
          <p:nvPr/>
        </p:nvSpPr>
        <p:spPr>
          <a:xfrm>
            <a:off x="222290" y="3550883"/>
            <a:ext cx="1844298" cy="26424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Scroll down to locate the database list</a:t>
            </a:r>
            <a:endParaRPr lang="en-C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23" y="132292"/>
            <a:ext cx="5423944" cy="46836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778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360453"/>
            <a:ext cx="9455876" cy="566639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9307171" y="4501270"/>
            <a:ext cx="2759585" cy="1833110"/>
          </a:xfrm>
          <a:prstGeom prst="leftArrow">
            <a:avLst>
              <a:gd name="adj1" fmla="val 50000"/>
              <a:gd name="adj2" fmla="val 3931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3. Ensure Google Scholar is set up to provide you with Concordia sources</a:t>
            </a:r>
            <a:endParaRPr lang="en-CA" sz="1600" dirty="0"/>
          </a:p>
        </p:txBody>
      </p:sp>
      <p:sp>
        <p:nvSpPr>
          <p:cNvPr id="5" name="Left Arrow 4"/>
          <p:cNvSpPr/>
          <p:nvPr/>
        </p:nvSpPr>
        <p:spPr>
          <a:xfrm>
            <a:off x="9307172" y="2157364"/>
            <a:ext cx="2759585" cy="1500235"/>
          </a:xfrm>
          <a:prstGeom prst="leftArrow">
            <a:avLst>
              <a:gd name="adj1" fmla="val 50000"/>
              <a:gd name="adj2" fmla="val 45646"/>
            </a:avLst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2. Good Canadian database, </a:t>
            </a:r>
            <a:r>
              <a:rPr lang="en-US" sz="1400" dirty="0" smtClean="0"/>
              <a:t>social science journals</a:t>
            </a:r>
            <a:endParaRPr lang="en-CA" sz="1400" dirty="0"/>
          </a:p>
        </p:txBody>
      </p:sp>
      <p:sp>
        <p:nvSpPr>
          <p:cNvPr id="4" name="Left Arrow 3"/>
          <p:cNvSpPr/>
          <p:nvPr/>
        </p:nvSpPr>
        <p:spPr>
          <a:xfrm>
            <a:off x="9307173" y="667982"/>
            <a:ext cx="2759585" cy="13877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Start here: Largest POLI database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361995" y="1165417"/>
            <a:ext cx="418011" cy="453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CA" dirty="0"/>
          </a:p>
        </p:txBody>
      </p:sp>
      <p:sp>
        <p:nvSpPr>
          <p:cNvPr id="8" name="Oval 7"/>
          <p:cNvSpPr/>
          <p:nvPr/>
        </p:nvSpPr>
        <p:spPr>
          <a:xfrm>
            <a:off x="359487" y="2424255"/>
            <a:ext cx="420519" cy="4702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359486" y="5182693"/>
            <a:ext cx="420519" cy="4702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72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7" grpId="0" animBg="1"/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2" y="280737"/>
            <a:ext cx="11975432" cy="13956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are the challenges of Indigenous self-government in Canada, and how can be overcome?</a:t>
            </a:r>
            <a:endParaRPr lang="en-CA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27231" y="2282352"/>
          <a:ext cx="10086476" cy="378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3238">
                  <a:extLst>
                    <a:ext uri="{9D8B030D-6E8A-4147-A177-3AD203B41FA5}">
                      <a16:colId xmlns:a16="http://schemas.microsoft.com/office/drawing/2014/main" val="3546153499"/>
                    </a:ext>
                  </a:extLst>
                </a:gridCol>
                <a:gridCol w="5043238">
                  <a:extLst>
                    <a:ext uri="{9D8B030D-6E8A-4147-A177-3AD203B41FA5}">
                      <a16:colId xmlns:a16="http://schemas.microsoft.com/office/drawing/2014/main" val="3022814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</a:t>
                      </a:r>
                      <a:r>
                        <a:rPr lang="en-US" sz="2800" baseline="0" dirty="0" smtClean="0"/>
                        <a:t> Idea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Keywords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02548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Indigenous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Aboriginal,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First Nations, Inuit Metis, First Peoples 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587796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Self-Government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self-determination, Indigenous</a:t>
                      </a:r>
                      <a:r>
                        <a:rPr lang="en-US" sz="2800" baseline="0" dirty="0" smtClean="0"/>
                        <a:t> government, Indigenous governance, land claims, land tenure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075197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Canada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Canadian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11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1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AFD-9057-44F0-81EC-5AAB8BA4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2" y="230234"/>
            <a:ext cx="10772775" cy="1658198"/>
          </a:xfrm>
        </p:spPr>
        <p:txBody>
          <a:bodyPr/>
          <a:lstStyle/>
          <a:p>
            <a:r>
              <a:rPr lang="en-CA" dirty="0"/>
              <a:t>Library: in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DAA4-F586-4832-BDC7-63EF4AB9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77715"/>
            <a:ext cx="11488189" cy="46064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Services </a:t>
            </a:r>
            <a:r>
              <a:rPr lang="en-US" sz="3600" dirty="0">
                <a:solidFill>
                  <a:schemeClr val="tx1"/>
                </a:solidFill>
              </a:rPr>
              <a:t>such as the </a:t>
            </a:r>
            <a:r>
              <a:rPr lang="en-US" sz="3600" dirty="0" smtClean="0">
                <a:solidFill>
                  <a:schemeClr val="tx1"/>
                </a:solidFill>
              </a:rPr>
              <a:t>loans </a:t>
            </a:r>
            <a:r>
              <a:rPr lang="en-US" sz="3600" dirty="0">
                <a:solidFill>
                  <a:schemeClr val="tx1"/>
                </a:solidFill>
              </a:rPr>
              <a:t>desk, </a:t>
            </a:r>
            <a:r>
              <a:rPr lang="en-US" sz="3600" dirty="0" smtClean="0">
                <a:solidFill>
                  <a:schemeClr val="tx1"/>
                </a:solidFill>
              </a:rPr>
              <a:t>Ask Us </a:t>
            </a:r>
            <a:r>
              <a:rPr lang="en-US" sz="3600" dirty="0">
                <a:solidFill>
                  <a:schemeClr val="tx1"/>
                </a:solidFill>
              </a:rPr>
              <a:t>desk and chat help are not open 24/7, check the library website for hours if you </a:t>
            </a:r>
            <a:r>
              <a:rPr lang="en-US" sz="3600" dirty="0" smtClean="0">
                <a:solidFill>
                  <a:schemeClr val="tx1"/>
                </a:solidFill>
              </a:rPr>
              <a:t>need a </a:t>
            </a:r>
            <a:r>
              <a:rPr lang="en-US" sz="3600" dirty="0">
                <a:solidFill>
                  <a:schemeClr val="tx1"/>
                </a:solidFill>
              </a:rPr>
              <a:t>particular service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 Course </a:t>
            </a:r>
            <a:r>
              <a:rPr lang="en-US" sz="3600" dirty="0">
                <a:solidFill>
                  <a:schemeClr val="tx1"/>
                </a:solidFill>
              </a:rPr>
              <a:t>Reserves room is open </a:t>
            </a:r>
            <a:r>
              <a:rPr lang="en-US" sz="3600" dirty="0" smtClean="0">
                <a:solidFill>
                  <a:schemeClr val="tx1"/>
                </a:solidFill>
              </a:rPr>
              <a:t> - you will need to use the call number of a book to locate them in course reserves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chemeClr val="tx1"/>
                </a:solidFill>
              </a:rPr>
              <a:t>Procedural </a:t>
            </a:r>
            <a:r>
              <a:rPr lang="en-CA" sz="3600" dirty="0">
                <a:solidFill>
                  <a:schemeClr val="tx1"/>
                </a:solidFill>
              </a:rPr>
              <a:t>masks need to be worn at all times in the library.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BD243-999F-4474-827B-79FE4670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799" y="278099"/>
            <a:ext cx="1499616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659954"/>
            <a:ext cx="10772775" cy="1658198"/>
          </a:xfrm>
        </p:spPr>
        <p:txBody>
          <a:bodyPr>
            <a:noAutofit/>
          </a:bodyPr>
          <a:lstStyle/>
          <a:p>
            <a:r>
              <a:rPr lang="en-CA" sz="3600" dirty="0" smtClean="0"/>
              <a:t>Indigenous </a:t>
            </a:r>
            <a:r>
              <a:rPr lang="en-CA" sz="3600" dirty="0"/>
              <a:t>OR Aboriginal OR "First Nations" </a:t>
            </a:r>
            <a:r>
              <a:rPr lang="en-CA" sz="3600" dirty="0" smtClean="0"/>
              <a:t>OR Inuit </a:t>
            </a:r>
            <a:r>
              <a:rPr lang="en-CA" sz="3600" dirty="0"/>
              <a:t>OR Metis</a:t>
            </a:r>
            <a:br>
              <a:rPr lang="en-CA" sz="3600" dirty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AND </a:t>
            </a:r>
            <a:r>
              <a:rPr lang="en-CA" sz="3600" dirty="0"/>
              <a:t>self-government OR self-determination OR "Indigenous governance" OR "Indigenous government" OR "land </a:t>
            </a:r>
            <a:r>
              <a:rPr lang="en-CA" sz="3600" dirty="0" smtClean="0"/>
              <a:t>tenure“</a:t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AND </a:t>
            </a:r>
            <a:r>
              <a:rPr lang="en-CA" sz="3600" dirty="0" err="1" smtClean="0"/>
              <a:t>Canad</a:t>
            </a:r>
            <a:r>
              <a:rPr lang="en-CA" sz="3600" dirty="0" smtClean="0"/>
              <a:t>*</a:t>
            </a:r>
            <a:endParaRPr lang="en-CA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7" y="3293644"/>
            <a:ext cx="11639468" cy="27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3642367" y="7487034"/>
            <a:ext cx="1711234" cy="5355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79" y="295835"/>
            <a:ext cx="11882586" cy="6287783"/>
          </a:xfrm>
          <a:prstGeom prst="rect">
            <a:avLst/>
          </a:prstGeom>
        </p:spPr>
      </p:pic>
      <p:sp>
        <p:nvSpPr>
          <p:cNvPr id="7" name="Left Arrow Callout 6"/>
          <p:cNvSpPr/>
          <p:nvPr/>
        </p:nvSpPr>
        <p:spPr>
          <a:xfrm>
            <a:off x="3953435" y="188259"/>
            <a:ext cx="3052482" cy="55133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183 results </a:t>
            </a:r>
            <a:endParaRPr lang="en-CA" dirty="0"/>
          </a:p>
        </p:txBody>
      </p:sp>
      <p:sp>
        <p:nvSpPr>
          <p:cNvPr id="8" name="Left Arrow Callout 7"/>
          <p:cNvSpPr/>
          <p:nvPr/>
        </p:nvSpPr>
        <p:spPr>
          <a:xfrm>
            <a:off x="1936375" y="3697941"/>
            <a:ext cx="3417225" cy="99508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Limit to Scholarly (peer reviewed) journals right away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87383"/>
            <a:ext cx="11753850" cy="6103892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1345475" y="3017519"/>
            <a:ext cx="4193177" cy="101890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up the Subject options, and click on ‘Show More’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219075" y="1672046"/>
            <a:ext cx="901337" cy="3788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731" y="657087"/>
            <a:ext cx="5818959" cy="506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305673" y="822960"/>
            <a:ext cx="2717074" cy="122790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pop window will open, where you can select narrower subject terms to add to your 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581025"/>
            <a:ext cx="10944225" cy="5695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8020" y="1828800"/>
            <a:ext cx="210312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Article title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851072" y="2451463"/>
            <a:ext cx="210312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Author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613174" y="2451463"/>
            <a:ext cx="2365466" cy="1010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Journal title, date, volume, issue, and pages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391886" y="1528354"/>
            <a:ext cx="2664823" cy="5094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274321" y="2194561"/>
            <a:ext cx="2168434" cy="41801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481012"/>
            <a:ext cx="11763375" cy="58959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4354" y="692331"/>
            <a:ext cx="3918857" cy="666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it @ Concordia window</a:t>
            </a:r>
            <a:endParaRPr lang="en-CA" dirty="0"/>
          </a:p>
        </p:txBody>
      </p:sp>
      <p:sp>
        <p:nvSpPr>
          <p:cNvPr id="11" name="Down Arrow 10"/>
          <p:cNvSpPr/>
          <p:nvPr/>
        </p:nvSpPr>
        <p:spPr>
          <a:xfrm>
            <a:off x="1201783" y="4598126"/>
            <a:ext cx="1240972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072" y="1070882"/>
            <a:ext cx="4972050" cy="478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2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714375"/>
            <a:ext cx="11803380" cy="5191301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3630929" y="5003074"/>
            <a:ext cx="3449139" cy="128016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Always select the option for peer reviewed, to avoid newspaper articles in your results</a:t>
            </a:r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8399417" y="4271554"/>
            <a:ext cx="3174274" cy="53557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Up Arrow Callout 6"/>
          <p:cNvSpPr/>
          <p:nvPr/>
        </p:nvSpPr>
        <p:spPr>
          <a:xfrm>
            <a:off x="8288382" y="4978213"/>
            <a:ext cx="3396343" cy="1658983"/>
          </a:xfrm>
          <a:prstGeom prst="up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for Canada as a “Location”, for articles </a:t>
            </a:r>
            <a:r>
              <a:rPr lang="en-US" i="1" dirty="0" smtClean="0"/>
              <a:t>about</a:t>
            </a:r>
            <a:r>
              <a:rPr lang="en-US" dirty="0" smtClean="0"/>
              <a:t> Canada, rather than articles written by authors </a:t>
            </a:r>
            <a:r>
              <a:rPr lang="en-US" i="1" dirty="0" smtClean="0"/>
              <a:t>from</a:t>
            </a:r>
            <a:r>
              <a:rPr lang="en-US" dirty="0" smtClean="0"/>
              <a:t> 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8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" y="202202"/>
            <a:ext cx="12034157" cy="5322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0629" y="1841863"/>
            <a:ext cx="2717074" cy="207699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Left Arrow 7"/>
          <p:cNvSpPr/>
          <p:nvPr/>
        </p:nvSpPr>
        <p:spPr>
          <a:xfrm>
            <a:off x="744583" y="3526972"/>
            <a:ext cx="587828" cy="2873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50" y="1430791"/>
            <a:ext cx="6457950" cy="51720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05945" y="3788229"/>
            <a:ext cx="2508069" cy="13389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window will pop open from which you can include or exclude subject terms in your 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33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24" y="1752192"/>
            <a:ext cx="9643636" cy="48554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4161" y="93994"/>
            <a:ext cx="10772775" cy="1658198"/>
          </a:xfrm>
        </p:spPr>
        <p:txBody>
          <a:bodyPr>
            <a:noAutofit/>
          </a:bodyPr>
          <a:lstStyle/>
          <a:p>
            <a:r>
              <a:rPr lang="en-CA" sz="4400" dirty="0"/>
              <a:t>indigenous OR aboriginal OR "first nations" AND self-government OR sovereignty  AND Canada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950" y="2860765"/>
            <a:ext cx="2390502" cy="2076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Google Scholar allows you to broadly search for scholarly literature across many disciplines and </a:t>
            </a:r>
            <a:r>
              <a:rPr lang="en-CA" dirty="0" smtClean="0"/>
              <a:t>types of sources.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60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14733"/>
            <a:ext cx="11639550" cy="5915025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9326880" y="979714"/>
            <a:ext cx="2325189" cy="218149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If you have “library links” set-up on your Google profile, you will be able to access journal articles through the library’s subscriptions</a:t>
            </a:r>
            <a:endParaRPr lang="en-CA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287383" y="1567543"/>
            <a:ext cx="1449977" cy="141078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572000" y="5590902"/>
            <a:ext cx="7343776" cy="10189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Google Scholar provides fewer options to limit your search and does not have the option to narrow to scholarly (peer reviewed) articles only.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094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89" y="176463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know if an article is academic?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7" y="1203159"/>
            <a:ext cx="11101137" cy="505326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Has the article gone through the peer review process?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What is peer review?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>
                <a:solidFill>
                  <a:schemeClr val="tx1"/>
                </a:solidFill>
              </a:rPr>
              <a:t>Peer review is a system used to decide if an article should be published in a peer-reviewed journal. Each paper submitted to a peer-reviewed journal is read and evaluated by experts in the article’s subject area. </a:t>
            </a: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 smtClean="0">
                <a:solidFill>
                  <a:schemeClr val="tx1"/>
                </a:solidFill>
              </a:rPr>
              <a:t>The </a:t>
            </a:r>
            <a:r>
              <a:rPr lang="en-CA" sz="2400" dirty="0">
                <a:solidFill>
                  <a:schemeClr val="tx1"/>
                </a:solidFill>
              </a:rPr>
              <a:t>reviewers assess the article’s validity, importance, and originality, and then recommend </a:t>
            </a:r>
            <a:r>
              <a:rPr lang="en-CA" sz="2400" dirty="0" smtClean="0">
                <a:solidFill>
                  <a:schemeClr val="tx1"/>
                </a:solidFill>
              </a:rPr>
              <a:t>whether </a:t>
            </a:r>
            <a:r>
              <a:rPr lang="en-CA" sz="2400" dirty="0">
                <a:solidFill>
                  <a:schemeClr val="tx1"/>
                </a:solidFill>
              </a:rPr>
              <a:t>it should be printed in the journal. </a:t>
            </a: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dirty="0" smtClean="0">
                <a:solidFill>
                  <a:schemeClr val="tx1"/>
                </a:solidFill>
              </a:rPr>
              <a:t>The </a:t>
            </a:r>
            <a:r>
              <a:rPr lang="en-CA" sz="2400" dirty="0">
                <a:solidFill>
                  <a:schemeClr val="tx1"/>
                </a:solidFill>
              </a:rPr>
              <a:t>reviewers’ suggestions are considered by the journal’s editor, who makes the final decision about whether to accept or reject the article.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CA" sz="2400" b="1" dirty="0">
                <a:hlinkClick r:id="rId2"/>
              </a:rPr>
              <a:t>Criteria for evaluating academic or scholarly articles</a:t>
            </a:r>
            <a:endParaRPr lang="en-CA" sz="2400" b="1" dirty="0"/>
          </a:p>
          <a:p>
            <a:pPr lvl="1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5" y="247399"/>
            <a:ext cx="10796839" cy="597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433" y="1123627"/>
            <a:ext cx="1666875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93" y="5832448"/>
            <a:ext cx="10525125" cy="942975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8353287" y="663161"/>
            <a:ext cx="2076995" cy="1423852"/>
          </a:xfrm>
          <a:prstGeom prst="lef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articles trend to be 10+ pages long.</a:t>
            </a:r>
            <a:endParaRPr lang="en-CA" dirty="0"/>
          </a:p>
        </p:txBody>
      </p:sp>
      <p:sp>
        <p:nvSpPr>
          <p:cNvPr id="2" name="Down Arrow Callout 1"/>
          <p:cNvSpPr/>
          <p:nvPr/>
        </p:nvSpPr>
        <p:spPr>
          <a:xfrm>
            <a:off x="5975934" y="4069080"/>
            <a:ext cx="3510966" cy="1763368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Author affiliations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978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1" y="144379"/>
            <a:ext cx="9875520" cy="866274"/>
          </a:xfrm>
        </p:spPr>
        <p:txBody>
          <a:bodyPr/>
          <a:lstStyle/>
          <a:p>
            <a:r>
              <a:rPr lang="en-US" dirty="0" smtClean="0"/>
              <a:t>Library Services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3137" y="880025"/>
            <a:ext cx="11309684" cy="55593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Your </a:t>
            </a:r>
            <a:r>
              <a:rPr lang="en-US" sz="2800" dirty="0">
                <a:solidFill>
                  <a:schemeClr val="tx1"/>
                </a:solidFill>
              </a:rPr>
              <a:t>student card is your library card.  You need it to borrow books</a:t>
            </a:r>
            <a:r>
              <a:rPr lang="en-US" sz="2800" dirty="0" smtClean="0">
                <a:solidFill>
                  <a:schemeClr val="tx1"/>
                </a:solidFill>
              </a:rPr>
              <a:t>, borrow a laptop, </a:t>
            </a:r>
            <a:r>
              <a:rPr lang="en-US" sz="2800" dirty="0">
                <a:solidFill>
                  <a:schemeClr val="tx1"/>
                </a:solidFill>
              </a:rPr>
              <a:t>print and access the library during 24/7 hours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You can borrow up to 100 </a:t>
            </a:r>
            <a:r>
              <a:rPr lang="en-US" sz="2800" dirty="0">
                <a:solidFill>
                  <a:schemeClr val="tx1"/>
                </a:solidFill>
              </a:rPr>
              <a:t>print items </a:t>
            </a:r>
            <a:r>
              <a:rPr lang="en-US" sz="2800" dirty="0" smtClean="0">
                <a:solidFill>
                  <a:schemeClr val="tx1"/>
                </a:solidFill>
              </a:rPr>
              <a:t>at </a:t>
            </a: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smtClean="0">
                <a:solidFill>
                  <a:schemeClr val="tx1"/>
                </a:solidFill>
              </a:rPr>
              <a:t>time and renew them online, if no one else requests them. Borrow a laptop for 24 hours or a tablet for 3 days.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chemeClr val="tx1"/>
                </a:solidFill>
              </a:rPr>
              <a:t>Webster library has </a:t>
            </a:r>
            <a:r>
              <a:rPr lang="en-US" sz="2800" dirty="0">
                <a:hlinkClick r:id="rId2"/>
              </a:rPr>
              <a:t>5 book scanners </a:t>
            </a:r>
            <a:r>
              <a:rPr lang="en-US" sz="2800" dirty="0" smtClean="0">
                <a:solidFill>
                  <a:schemeClr val="tx1"/>
                </a:solidFill>
              </a:rPr>
              <a:t>that </a:t>
            </a:r>
            <a:r>
              <a:rPr lang="en-US" sz="2800" dirty="0">
                <a:solidFill>
                  <a:schemeClr val="tx1"/>
                </a:solidFill>
              </a:rPr>
              <a:t>can be used for </a:t>
            </a:r>
            <a:r>
              <a:rPr lang="en-US" sz="2800" dirty="0" smtClean="0">
                <a:solidFill>
                  <a:schemeClr val="tx1"/>
                </a:solidFill>
              </a:rPr>
              <a:t>free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to scan chapters from our print books and email them to yourself as a PDF.</a:t>
            </a: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To use Library databases, access online articles and </a:t>
            </a:r>
            <a:r>
              <a:rPr lang="en-US" sz="2800" dirty="0" err="1" smtClean="0">
                <a:solidFill>
                  <a:schemeClr val="tx1"/>
                </a:solidFill>
              </a:rPr>
              <a:t>ebooks</a:t>
            </a:r>
            <a:r>
              <a:rPr lang="en-US" sz="2800" dirty="0" smtClean="0">
                <a:solidFill>
                  <a:schemeClr val="tx1"/>
                </a:solidFill>
              </a:rPr>
              <a:t> when you are off campus, login with your </a:t>
            </a:r>
            <a:r>
              <a:rPr lang="en-US" sz="2800" dirty="0" err="1" smtClean="0">
                <a:solidFill>
                  <a:schemeClr val="tx1"/>
                </a:solidFill>
              </a:rPr>
              <a:t>MyConcordia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Netname</a:t>
            </a:r>
            <a:r>
              <a:rPr lang="en-US" sz="2800" dirty="0" smtClean="0">
                <a:solidFill>
                  <a:schemeClr val="tx1"/>
                </a:solidFill>
              </a:rPr>
              <a:t> and password.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3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5" y="170319"/>
            <a:ext cx="10495259" cy="654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94" y="5555174"/>
            <a:ext cx="9191625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56" y="949707"/>
            <a:ext cx="4507184" cy="558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551" y="846131"/>
            <a:ext cx="4570924" cy="574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371600" y="1007390"/>
            <a:ext cx="906651" cy="317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8351004" y="2616631"/>
            <a:ext cx="1327688" cy="317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3556861" y="4060556"/>
            <a:ext cx="2045776" cy="192953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272" y="949707"/>
            <a:ext cx="4564221" cy="551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8961120" y="3223260"/>
            <a:ext cx="1763355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Sections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396573" y="4376810"/>
            <a:ext cx="1763355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Citations 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287227" y="1716462"/>
            <a:ext cx="1763355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Extensive reference list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09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" y="243433"/>
            <a:ext cx="1117854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Elements of a scholarly article to look for: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Length</a:t>
            </a:r>
            <a:r>
              <a:rPr lang="en-US" sz="2400" dirty="0" smtClean="0"/>
              <a:t>: scholarly articles are longer, usually between 10-30 pages, including a reference list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Credentials/affiliations</a:t>
            </a:r>
            <a:r>
              <a:rPr lang="en-US" sz="2400" dirty="0" smtClean="0"/>
              <a:t>: authors university departments should be listed, along with contact information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Sections</a:t>
            </a:r>
            <a:r>
              <a:rPr lang="en-US" sz="2400" dirty="0" smtClean="0"/>
              <a:t>: Many scholarly articles will have similar parts and headings like an abstract, introduction, methodology, literature  review and conclusion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Citations</a:t>
            </a:r>
            <a:r>
              <a:rPr lang="en-US" sz="2400" dirty="0" smtClean="0"/>
              <a:t>: Scholarly articles always cite their sources either with in-text citations or footnotes/endnotes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Reference list: </a:t>
            </a:r>
            <a:r>
              <a:rPr lang="en-US" sz="2400" dirty="0" smtClean="0"/>
              <a:t>Scholarly articles always provide an extensive reference list/bibliography/works cited list or endnotes, which is a list of sources at the end of the article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69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148983"/>
            <a:ext cx="11887200" cy="14054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Concordia doesn’t have the journal article?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837" y="978081"/>
            <a:ext cx="9515475" cy="53721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943600" y="2560319"/>
            <a:ext cx="1933303" cy="796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61" y="1680618"/>
            <a:ext cx="9791700" cy="482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662" y="3037113"/>
            <a:ext cx="9667875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0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314" y="84585"/>
            <a:ext cx="9875520" cy="1356360"/>
          </a:xfrm>
        </p:spPr>
        <p:txBody>
          <a:bodyPr/>
          <a:lstStyle/>
          <a:p>
            <a:pPr algn="ctr"/>
            <a:r>
              <a:rPr lang="en-US" dirty="0" smtClean="0"/>
              <a:t>COLOMBO – Interlibrary Loans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7584" y="1506701"/>
            <a:ext cx="11016981" cy="4927349"/>
          </a:xfrm>
        </p:spPr>
        <p:txBody>
          <a:bodyPr>
            <a:normAutofit/>
          </a:bodyPr>
          <a:lstStyle/>
          <a:p>
            <a:pPr marL="0" lvl="3" indent="0" algn="ctr">
              <a:buNone/>
            </a:pPr>
            <a:r>
              <a:rPr lang="en-US" sz="3000" dirty="0"/>
              <a:t>Interlibrary loans/</a:t>
            </a:r>
            <a:r>
              <a:rPr lang="en-US" sz="3000" dirty="0">
                <a:hlinkClick r:id="rId2"/>
              </a:rPr>
              <a:t>COLOMBO</a:t>
            </a:r>
            <a:r>
              <a:rPr lang="en-US" sz="3000" dirty="0"/>
              <a:t>  </a:t>
            </a:r>
          </a:p>
          <a:p>
            <a:pPr marL="0" lvl="3" indent="0" algn="ctr">
              <a:buNone/>
            </a:pPr>
            <a:endParaRPr lang="en-US" sz="3000" dirty="0"/>
          </a:p>
          <a:p>
            <a:pPr marL="0" lvl="3" indent="0">
              <a:buNone/>
            </a:pP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E-Journal Articles</a:t>
            </a:r>
            <a:endParaRPr lang="en-US" sz="3600" b="1" dirty="0">
              <a:solidFill>
                <a:schemeClr val="tx1">
                  <a:lumMod val="95000"/>
                </a:schemeClr>
              </a:solidFill>
            </a:endParaRPr>
          </a:p>
          <a:p>
            <a:pPr marL="128016" lvl="1" indent="0">
              <a:buNone/>
            </a:pP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4572" lvl="1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Request e-journal articles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from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other libraries and a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PDF copy will be delivered to your email within a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week.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128016" lvl="1" indent="0">
              <a:buNone/>
            </a:pP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 marL="4572" lvl="1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Use the ‘Request via Interlibrary loan’ button in the Find it @ Concordia page to request a specific article.</a:t>
            </a:r>
          </a:p>
          <a:p>
            <a:pPr marL="4572" lvl="1" indent="0">
              <a:buNone/>
            </a:pPr>
            <a:endParaRPr lang="en-US" sz="3000" dirty="0"/>
          </a:p>
          <a:p>
            <a:pPr marL="4572" lvl="1" indent="0">
              <a:buNone/>
            </a:pPr>
            <a:endParaRPr lang="en-US" sz="3000" dirty="0"/>
          </a:p>
          <a:p>
            <a:pPr lvl="1"/>
            <a:endParaRPr lang="en-US" sz="2400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39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48" y="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Citation guides </a:t>
            </a:r>
            <a:endParaRPr lang="en-CA" sz="5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074" y="1121016"/>
            <a:ext cx="8749868" cy="552962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722487" y="3721959"/>
            <a:ext cx="1918010" cy="17395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6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help, ask us!</a:t>
            </a:r>
            <a:endParaRPr lang="en-CA" dirty="0"/>
          </a:p>
        </p:txBody>
      </p:sp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743" y="2157731"/>
            <a:ext cx="8325531" cy="36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55BDD4-68C5-4200-AF4D-04FE1E76AA0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381125" y="914400"/>
            <a:ext cx="9274175" cy="766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 smtClean="0">
                <a:latin typeface="+mn-lt"/>
              </a:rPr>
              <a:t>Course Reserves via the </a:t>
            </a:r>
            <a:r>
              <a:rPr lang="en-US" sz="6000" b="1" dirty="0" smtClean="0">
                <a:latin typeface="+mn-lt"/>
              </a:rPr>
              <a:t>Library - </a:t>
            </a:r>
            <a:r>
              <a:rPr lang="en-US" sz="5000" b="1" dirty="0" smtClean="0">
                <a:solidFill>
                  <a:srgbClr val="C00000"/>
                </a:solidFill>
                <a:latin typeface="+mn-lt"/>
              </a:rPr>
              <a:t>library.concordia.ca</a:t>
            </a:r>
            <a:endParaRPr lang="en-CA" sz="5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981200" y="3105150"/>
            <a:ext cx="8283575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>
                <a:latin typeface="+mn-lt"/>
              </a:rPr>
              <a:t>m</a:t>
            </a:r>
            <a:r>
              <a:rPr lang="en-US" sz="6000" dirty="0" smtClean="0">
                <a:latin typeface="+mn-lt"/>
              </a:rPr>
              <a:t>any ways to access:</a:t>
            </a:r>
            <a:endParaRPr lang="en-CA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5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64490B-E932-4DC4-B0F7-4DEC94BAA9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9238"/>
            <a:ext cx="9220200" cy="62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0" y="5410200"/>
            <a:ext cx="990600" cy="11287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" name="Down Arrow 3"/>
          <p:cNvSpPr/>
          <p:nvPr/>
        </p:nvSpPr>
        <p:spPr>
          <a:xfrm>
            <a:off x="8991600" y="249238"/>
            <a:ext cx="685800" cy="58896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6172200" y="3581400"/>
            <a:ext cx="4038600" cy="457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42776-1B16-412C-9692-90E19ADDC94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8961582" cy="5539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97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20" y="671072"/>
            <a:ext cx="6582180" cy="5977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9208" y="121426"/>
            <a:ext cx="758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Library website: </a:t>
            </a:r>
            <a:r>
              <a:rPr lang="en-US" sz="3200" dirty="0">
                <a:hlinkClick r:id="rId3"/>
              </a:rPr>
              <a:t>https://library.concordia.ca/</a:t>
            </a:r>
            <a:r>
              <a:rPr lang="en-US" sz="3200" dirty="0"/>
              <a:t> </a:t>
            </a:r>
            <a:endParaRPr lang="en-CA" sz="3200" dirty="0"/>
          </a:p>
        </p:txBody>
      </p:sp>
      <p:sp>
        <p:nvSpPr>
          <p:cNvPr id="6" name="Right Arrow Callout 5"/>
          <p:cNvSpPr/>
          <p:nvPr/>
        </p:nvSpPr>
        <p:spPr>
          <a:xfrm>
            <a:off x="298232" y="1790054"/>
            <a:ext cx="2758698" cy="264246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Sofia Discovery tool to find print books, </a:t>
            </a:r>
            <a:r>
              <a:rPr lang="en-US" dirty="0" err="1" smtClean="0"/>
              <a:t>ebooks</a:t>
            </a:r>
            <a:r>
              <a:rPr lang="en-US" dirty="0" smtClean="0"/>
              <a:t>, and journal articles from the library.</a:t>
            </a:r>
            <a:endParaRPr lang="en-CA" dirty="0"/>
          </a:p>
        </p:txBody>
      </p:sp>
      <p:sp>
        <p:nvSpPr>
          <p:cNvPr id="7" name="Right Arrow Callout 6"/>
          <p:cNvSpPr/>
          <p:nvPr/>
        </p:nvSpPr>
        <p:spPr>
          <a:xfrm>
            <a:off x="222697" y="5077245"/>
            <a:ext cx="2363491" cy="1480088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your subject  guide for your topic area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84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899</TotalTime>
  <Words>1733</Words>
  <Application>Microsoft Office PowerPoint</Application>
  <PresentationFormat>Widescreen</PresentationFormat>
  <Paragraphs>201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MS PGothic</vt:lpstr>
      <vt:lpstr>Arial</vt:lpstr>
      <vt:lpstr>Calibri</vt:lpstr>
      <vt:lpstr>Calibri Light</vt:lpstr>
      <vt:lpstr>Wingdings 3</vt:lpstr>
      <vt:lpstr>Metropolitan</vt:lpstr>
      <vt:lpstr>POLI 204  Library Workshop</vt:lpstr>
      <vt:lpstr>PowerPoint Presentation</vt:lpstr>
      <vt:lpstr>The Librar(ies)</vt:lpstr>
      <vt:lpstr>Library: in person</vt:lpstr>
      <vt:lpstr>Library Services</vt:lpstr>
      <vt:lpstr>PowerPoint Presentation</vt:lpstr>
      <vt:lpstr>PowerPoint Presentation</vt:lpstr>
      <vt:lpstr>PowerPoint Presentation</vt:lpstr>
      <vt:lpstr>PowerPoint Presentation</vt:lpstr>
      <vt:lpstr>To find your textbook…</vt:lpstr>
      <vt:lpstr>PowerPoint Presentation</vt:lpstr>
      <vt:lpstr>Book Scanners – Course Reserves Room</vt:lpstr>
      <vt:lpstr>PowerPoint Presentation</vt:lpstr>
      <vt:lpstr>Donald Savoie. 1999. Governing from the Centre: The Concentration of Power in Canadian Politics. Toronto: University of Toronto Press.</vt:lpstr>
      <vt:lpstr>PowerPoint Presentation</vt:lpstr>
      <vt:lpstr>Patrice Dutil. 2018. Prime Ministerial Power: Its Origins Under Macdonald, Laurier and Borden. Vancouver: UBC Press.</vt:lpstr>
      <vt:lpstr>PowerPoint Presentation</vt:lpstr>
      <vt:lpstr>Linda A. White. 2014.  “Federalism and Equality Rights Implementation in Canada”, Publius: The Journal of Federalism 44(1): 157-182.</vt:lpstr>
      <vt:lpstr>PowerPoint Presentation</vt:lpstr>
      <vt:lpstr>Ian Stewart. 2002. “Vanishing points: Three paradoxes of political culture research.” In Joanna Everitt and Brenda O’Neill, Eds., Citizen Politics: Research and Theory in Canadian Political Behavior. Toronto: Oxford University Press, pp. 21-39.</vt:lpstr>
      <vt:lpstr>PowerPoint Presentation</vt:lpstr>
      <vt:lpstr>Breaking down a topic  &amp;  Search strategies </vt:lpstr>
      <vt:lpstr>PowerPoint Presentation</vt:lpstr>
      <vt:lpstr>Avoid Searching with Linking words</vt:lpstr>
      <vt:lpstr>What are the causes of women’s underrepresentation in Canadian legislatures?</vt:lpstr>
      <vt:lpstr>Academic Sources: Books</vt:lpstr>
      <vt:lpstr>Using Sofia Advanced Search </vt:lpstr>
      <vt:lpstr>PowerPoint Presentation</vt:lpstr>
      <vt:lpstr>PowerPoint Presentation</vt:lpstr>
      <vt:lpstr>PowerPoint Presentation</vt:lpstr>
      <vt:lpstr>PowerPoint Presentation</vt:lpstr>
      <vt:lpstr>Print books at Webster Library</vt:lpstr>
      <vt:lpstr>Academic Sources:  Peer reviewed journal articles</vt:lpstr>
      <vt:lpstr>PowerPoint Presentation</vt:lpstr>
      <vt:lpstr>PowerPoint Presentation</vt:lpstr>
      <vt:lpstr>Subject Guide: Political Science</vt:lpstr>
      <vt:lpstr>PowerPoint Presentation</vt:lpstr>
      <vt:lpstr>PowerPoint Presentation</vt:lpstr>
      <vt:lpstr>What are the challenges of Indigenous self-government in Canada, and how can be overcome?</vt:lpstr>
      <vt:lpstr>Indigenous OR Aboriginal OR "First Nations" OR Inuit OR Metis  AND self-government OR self-determination OR "Indigenous governance" OR "Indigenous government" OR "land tenure“  AND Canad*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indigenous OR aboriginal OR "first nations" AND self-government OR sovereignty  AND Canada</vt:lpstr>
      <vt:lpstr>PowerPoint Presentation</vt:lpstr>
      <vt:lpstr>How do I know if an article is academic?</vt:lpstr>
      <vt:lpstr>PowerPoint Presentation</vt:lpstr>
      <vt:lpstr>PowerPoint Presentation</vt:lpstr>
      <vt:lpstr>PowerPoint Presentation</vt:lpstr>
      <vt:lpstr>What if Concordia doesn’t have the journal article?</vt:lpstr>
      <vt:lpstr>COLOMBO – Interlibrary Loans</vt:lpstr>
      <vt:lpstr>Citation guides </vt:lpstr>
      <vt:lpstr>Need help, ask us!</vt:lpstr>
    </vt:vector>
  </TitlesOfParts>
  <Company>Concordia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Lake</dc:creator>
  <cp:lastModifiedBy>Michelle Lake</cp:lastModifiedBy>
  <cp:revision>47</cp:revision>
  <dcterms:created xsi:type="dcterms:W3CDTF">2021-10-06T20:56:04Z</dcterms:created>
  <dcterms:modified xsi:type="dcterms:W3CDTF">2022-01-24T22:25:47Z</dcterms:modified>
</cp:coreProperties>
</file>