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8" r:id="rId3"/>
    <p:sldId id="259" r:id="rId4"/>
    <p:sldId id="311" r:id="rId5"/>
    <p:sldId id="312" r:id="rId6"/>
    <p:sldId id="264" r:id="rId7"/>
    <p:sldId id="267" r:id="rId8"/>
    <p:sldId id="313" r:id="rId9"/>
    <p:sldId id="314" r:id="rId10"/>
    <p:sldId id="315" r:id="rId11"/>
    <p:sldId id="316" r:id="rId12"/>
    <p:sldId id="317" r:id="rId13"/>
    <p:sldId id="318" r:id="rId14"/>
    <p:sldId id="275" r:id="rId15"/>
    <p:sldId id="550" r:id="rId16"/>
    <p:sldId id="552" r:id="rId17"/>
    <p:sldId id="553" r:id="rId18"/>
    <p:sldId id="613" r:id="rId19"/>
    <p:sldId id="618" r:id="rId20"/>
    <p:sldId id="612" r:id="rId21"/>
    <p:sldId id="582" r:id="rId22"/>
    <p:sldId id="606" r:id="rId23"/>
    <p:sldId id="607" r:id="rId24"/>
    <p:sldId id="614" r:id="rId25"/>
    <p:sldId id="615" r:id="rId26"/>
    <p:sldId id="616" r:id="rId27"/>
    <p:sldId id="619" r:id="rId28"/>
    <p:sldId id="622" r:id="rId29"/>
    <p:sldId id="617" r:id="rId30"/>
    <p:sldId id="620" r:id="rId31"/>
    <p:sldId id="621" r:id="rId32"/>
    <p:sldId id="628" r:id="rId33"/>
    <p:sldId id="629" r:id="rId34"/>
    <p:sldId id="623" r:id="rId35"/>
    <p:sldId id="624" r:id="rId36"/>
    <p:sldId id="625" r:id="rId37"/>
    <p:sldId id="630" r:id="rId38"/>
    <p:sldId id="583" r:id="rId39"/>
    <p:sldId id="584" r:id="rId40"/>
    <p:sldId id="300" r:id="rId41"/>
    <p:sldId id="626" r:id="rId42"/>
    <p:sldId id="627" r:id="rId43"/>
    <p:sldId id="631" r:id="rId44"/>
    <p:sldId id="632" r:id="rId45"/>
    <p:sldId id="633" r:id="rId46"/>
    <p:sldId id="634" r:id="rId47"/>
    <p:sldId id="635" r:id="rId48"/>
    <p:sldId id="6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US" dirty="0"/>
            <a:t>AND: combines concepts and limits your results </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politics AND security</a:t>
          </a:r>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00B050"/>
        </a:solidFill>
      </dgm:spPr>
      <dgm:t>
        <a:bodyPr/>
        <a:lstStyle/>
        <a:p>
          <a:r>
            <a:rPr lang="en-US" dirty="0"/>
            <a:t>state OR government</a:t>
          </a:r>
        </a:p>
        <a:p>
          <a:r>
            <a:rPr lang="en-US" dirty="0"/>
            <a:t>election OR voting </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00B050"/>
        </a:solidFill>
      </dgm:spPr>
      <dgm:t>
        <a:bodyPr/>
        <a:lstStyle/>
        <a:p>
          <a:r>
            <a:rPr lang="en-CA" dirty="0"/>
            <a:t>OR: allows you to insert synonyms or alternative terms and increases your results</a:t>
          </a:r>
          <a:endParaRPr lang="en-US" dirty="0"/>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0DD7B-7F15-467B-9F19-DAE47C6EF51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74C22CBA-B209-4C1F-99A7-183A3E1BE0E2}">
      <dgm:prSet/>
      <dgm:spPr>
        <a:solidFill>
          <a:srgbClr val="002060"/>
        </a:solidFill>
      </dgm:spPr>
      <dgm:t>
        <a:bodyPr/>
        <a:lstStyle/>
        <a:p>
          <a:r>
            <a:rPr lang="en-CA" dirty="0"/>
            <a:t>“quotation marks”: </a:t>
          </a:r>
          <a:r>
            <a:rPr lang="en-US" dirty="0"/>
            <a:t>If you put two or more words in quotation marks, that exact phrase will be searched and limits your results.</a:t>
          </a:r>
        </a:p>
      </dgm:t>
    </dgm:pt>
    <dgm:pt modelId="{87AA85F4-82AF-4F27-AEC1-150E9ADB6867}" type="parTrans" cxnId="{797CC188-62C9-42E3-9EEF-12D93091D5AA}">
      <dgm:prSet/>
      <dgm:spPr/>
      <dgm:t>
        <a:bodyPr/>
        <a:lstStyle/>
        <a:p>
          <a:endParaRPr lang="en-US"/>
        </a:p>
      </dgm:t>
    </dgm:pt>
    <dgm:pt modelId="{731110FE-5C44-4D29-9792-B47F281A7ED3}" type="sibTrans" cxnId="{797CC188-62C9-42E3-9EEF-12D93091D5AA}">
      <dgm:prSet/>
      <dgm:spPr/>
      <dgm:t>
        <a:bodyPr/>
        <a:lstStyle/>
        <a:p>
          <a:endParaRPr lang="en-US"/>
        </a:p>
      </dgm:t>
    </dgm:pt>
    <dgm:pt modelId="{48486139-6B2F-4424-93A9-6AB4AD28FD19}">
      <dgm:prSet custT="1"/>
      <dgm:spPr>
        <a:solidFill>
          <a:srgbClr val="002060"/>
        </a:solidFill>
      </dgm:spPr>
      <dgm:t>
        <a:bodyPr/>
        <a:lstStyle/>
        <a:p>
          <a:r>
            <a:rPr lang="en-CA" sz="2400" dirty="0"/>
            <a:t>“political parties”</a:t>
          </a:r>
        </a:p>
        <a:p>
          <a:r>
            <a:rPr lang="en-CA" sz="2400" dirty="0"/>
            <a:t>“foreign policy”</a:t>
          </a:r>
        </a:p>
        <a:p>
          <a:endParaRPr lang="en-US" sz="2400" dirty="0"/>
        </a:p>
      </dgm:t>
    </dgm:pt>
    <dgm:pt modelId="{1DF02FCC-0B15-4763-BFEB-A0E0DA15A08E}" type="parTrans" cxnId="{11C193FC-E330-4DCF-935B-13980A2E5E99}">
      <dgm:prSet/>
      <dgm:spPr/>
      <dgm:t>
        <a:bodyPr/>
        <a:lstStyle/>
        <a:p>
          <a:endParaRPr lang="en-US"/>
        </a:p>
      </dgm:t>
    </dgm:pt>
    <dgm:pt modelId="{007B3E74-1B0F-407B-8F32-7CD2ECD41430}" type="sibTrans" cxnId="{11C193FC-E330-4DCF-935B-13980A2E5E99}">
      <dgm:prSet/>
      <dgm:spPr/>
      <dgm:t>
        <a:bodyPr/>
        <a:lstStyle/>
        <a:p>
          <a:endParaRPr lang="en-US"/>
        </a:p>
      </dgm:t>
    </dgm:pt>
    <dgm:pt modelId="{BAE5F201-4C25-4C4A-9F50-9251E5F4B32B}">
      <dgm:prSet/>
      <dgm:spPr>
        <a:solidFill>
          <a:srgbClr val="00B050"/>
        </a:solidFill>
      </dgm:spPr>
      <dgm:t>
        <a:bodyPr/>
        <a:lstStyle/>
        <a:p>
          <a:r>
            <a:rPr lang="en-US" dirty="0" err="1"/>
            <a:t>Democra</a:t>
          </a:r>
          <a:r>
            <a:rPr lang="en-US" dirty="0"/>
            <a:t>*</a:t>
          </a:r>
        </a:p>
        <a:p>
          <a:r>
            <a:rPr lang="en-US" dirty="0"/>
            <a:t>Finds: democracy, democracies, democratic, democratically,  democratization</a:t>
          </a:r>
        </a:p>
      </dgm:t>
    </dgm:pt>
    <dgm:pt modelId="{D92AA8D1-1021-4446-85BC-5643E524EDD1}" type="parTrans" cxnId="{D8F7DDB7-7EA9-478B-A94F-4FD6617213ED}">
      <dgm:prSet/>
      <dgm:spPr/>
      <dgm:t>
        <a:bodyPr/>
        <a:lstStyle/>
        <a:p>
          <a:endParaRPr lang="en-US"/>
        </a:p>
      </dgm:t>
    </dgm:pt>
    <dgm:pt modelId="{8E20BC77-68AF-4E70-989E-007914532198}" type="sibTrans" cxnId="{D8F7DDB7-7EA9-478B-A94F-4FD6617213ED}">
      <dgm:prSet/>
      <dgm:spPr/>
      <dgm:t>
        <a:bodyPr/>
        <a:lstStyle/>
        <a:p>
          <a:endParaRPr lang="en-US"/>
        </a:p>
      </dgm:t>
    </dgm:pt>
    <dgm:pt modelId="{C8AA66A5-9487-4907-82ED-5CE172E4E829}">
      <dgm:prSet/>
      <dgm:spPr>
        <a:solidFill>
          <a:srgbClr val="00B050"/>
        </a:solidFill>
      </dgm:spPr>
      <dgm:t>
        <a:bodyPr/>
        <a:lstStyle/>
        <a:p>
          <a:r>
            <a:rPr lang="en-US" dirty="0"/>
            <a:t>* - when you add an </a:t>
          </a:r>
          <a:r>
            <a:rPr lang="en-CA" b="0" i="0" dirty="0"/>
            <a:t>asterisk </a:t>
          </a:r>
          <a:r>
            <a:rPr lang="en-US" dirty="0"/>
            <a:t>on the end of a word, your results will contain all the words with those endings or suffix </a:t>
          </a:r>
        </a:p>
      </dgm:t>
    </dgm:pt>
    <dgm:pt modelId="{03A105FF-8BB5-4198-8F11-363FD7BC3688}" type="parTrans" cxnId="{4D0DD005-242C-430B-BE80-444244B7FF17}">
      <dgm:prSet/>
      <dgm:spPr/>
      <dgm:t>
        <a:bodyPr/>
        <a:lstStyle/>
        <a:p>
          <a:endParaRPr lang="en-CA"/>
        </a:p>
      </dgm:t>
    </dgm:pt>
    <dgm:pt modelId="{572C09DB-6166-441F-B564-145F75C6F48C}" type="sibTrans" cxnId="{4D0DD005-242C-430B-BE80-444244B7FF17}">
      <dgm:prSet/>
      <dgm:spPr/>
      <dgm:t>
        <a:bodyPr/>
        <a:lstStyle/>
        <a:p>
          <a:endParaRPr lang="en-CA"/>
        </a:p>
      </dgm:t>
    </dgm:pt>
    <dgm:pt modelId="{39B7A7F6-11DC-41BE-8042-A01BE696672B}" type="pres">
      <dgm:prSet presAssocID="{E740DD7B-7F15-467B-9F19-DAE47C6EF512}" presName="diagram" presStyleCnt="0">
        <dgm:presLayoutVars>
          <dgm:dir/>
          <dgm:resizeHandles val="exact"/>
        </dgm:presLayoutVars>
      </dgm:prSet>
      <dgm:spPr/>
    </dgm:pt>
    <dgm:pt modelId="{0BBD4762-6969-4696-87A5-2D9FE4E175E7}" type="pres">
      <dgm:prSet presAssocID="{74C22CBA-B209-4C1F-99A7-183A3E1BE0E2}" presName="node" presStyleLbl="node1" presStyleIdx="0" presStyleCnt="4">
        <dgm:presLayoutVars>
          <dgm:bulletEnabled val="1"/>
        </dgm:presLayoutVars>
      </dgm:prSet>
      <dgm:spPr/>
    </dgm:pt>
    <dgm:pt modelId="{93E7150E-C55C-4C58-82AA-990617E0E8A2}" type="pres">
      <dgm:prSet presAssocID="{731110FE-5C44-4D29-9792-B47F281A7ED3}" presName="sibTrans" presStyleCnt="0"/>
      <dgm:spPr/>
    </dgm:pt>
    <dgm:pt modelId="{51006447-CB85-42AD-BAAF-414CBC42E9AF}" type="pres">
      <dgm:prSet presAssocID="{C8AA66A5-9487-4907-82ED-5CE172E4E829}" presName="node" presStyleLbl="node1" presStyleIdx="1" presStyleCnt="4">
        <dgm:presLayoutVars>
          <dgm:bulletEnabled val="1"/>
        </dgm:presLayoutVars>
      </dgm:prSet>
      <dgm:spPr/>
    </dgm:pt>
    <dgm:pt modelId="{E87AA084-7F77-4EF2-8DA1-C603726FF572}" type="pres">
      <dgm:prSet presAssocID="{572C09DB-6166-441F-B564-145F75C6F48C}" presName="sibTrans" presStyleCnt="0"/>
      <dgm:spPr/>
    </dgm:pt>
    <dgm:pt modelId="{F0852A59-C41D-421A-A07C-D83664D81F8C}" type="pres">
      <dgm:prSet presAssocID="{48486139-6B2F-4424-93A9-6AB4AD28FD19}" presName="node" presStyleLbl="node1" presStyleIdx="2" presStyleCnt="4">
        <dgm:presLayoutVars>
          <dgm:bulletEnabled val="1"/>
        </dgm:presLayoutVars>
      </dgm:prSet>
      <dgm:spPr/>
    </dgm:pt>
    <dgm:pt modelId="{760F5D5A-55C9-447C-A7E9-CA89D2C2C5A2}" type="pres">
      <dgm:prSet presAssocID="{007B3E74-1B0F-407B-8F32-7CD2ECD41430}" presName="sibTrans" presStyleCnt="0"/>
      <dgm:spPr/>
    </dgm:pt>
    <dgm:pt modelId="{7F1C4418-5817-41F7-9776-5D2DE2F7A3C1}" type="pres">
      <dgm:prSet presAssocID="{BAE5F201-4C25-4C4A-9F50-9251E5F4B32B}" presName="node" presStyleLbl="node1" presStyleIdx="3" presStyleCnt="4">
        <dgm:presLayoutVars>
          <dgm:bulletEnabled val="1"/>
        </dgm:presLayoutVars>
      </dgm:prSet>
      <dgm:spPr/>
    </dgm:pt>
  </dgm:ptLst>
  <dgm:cxnLst>
    <dgm:cxn modelId="{4D0DD005-242C-430B-BE80-444244B7FF17}" srcId="{E740DD7B-7F15-467B-9F19-DAE47C6EF512}" destId="{C8AA66A5-9487-4907-82ED-5CE172E4E829}" srcOrd="1" destOrd="0" parTransId="{03A105FF-8BB5-4198-8F11-363FD7BC3688}" sibTransId="{572C09DB-6166-441F-B564-145F75C6F48C}"/>
    <dgm:cxn modelId="{7C5C1F50-B332-4A8E-B453-06CBE976DC7E}" type="presOf" srcId="{74C22CBA-B209-4C1F-99A7-183A3E1BE0E2}" destId="{0BBD4762-6969-4696-87A5-2D9FE4E175E7}" srcOrd="0" destOrd="0" presId="urn:microsoft.com/office/officeart/2005/8/layout/default"/>
    <dgm:cxn modelId="{DF2B6E72-D546-42AD-94F3-4D6D37A631CF}" type="presOf" srcId="{48486139-6B2F-4424-93A9-6AB4AD28FD19}" destId="{F0852A59-C41D-421A-A07C-D83664D81F8C}" srcOrd="0" destOrd="0" presId="urn:microsoft.com/office/officeart/2005/8/layout/default"/>
    <dgm:cxn modelId="{447B2D73-BE55-4C13-8250-4F333C01A7BB}" type="presOf" srcId="{E740DD7B-7F15-467B-9F19-DAE47C6EF512}" destId="{39B7A7F6-11DC-41BE-8042-A01BE696672B}" srcOrd="0" destOrd="0" presId="urn:microsoft.com/office/officeart/2005/8/layout/default"/>
    <dgm:cxn modelId="{797CC188-62C9-42E3-9EEF-12D93091D5AA}" srcId="{E740DD7B-7F15-467B-9F19-DAE47C6EF512}" destId="{74C22CBA-B209-4C1F-99A7-183A3E1BE0E2}" srcOrd="0" destOrd="0" parTransId="{87AA85F4-82AF-4F27-AEC1-150E9ADB6867}" sibTransId="{731110FE-5C44-4D29-9792-B47F281A7ED3}"/>
    <dgm:cxn modelId="{D8F7DDB7-7EA9-478B-A94F-4FD6617213ED}" srcId="{E740DD7B-7F15-467B-9F19-DAE47C6EF512}" destId="{BAE5F201-4C25-4C4A-9F50-9251E5F4B32B}" srcOrd="3" destOrd="0" parTransId="{D92AA8D1-1021-4446-85BC-5643E524EDD1}" sibTransId="{8E20BC77-68AF-4E70-989E-007914532198}"/>
    <dgm:cxn modelId="{C586D1C6-B7F4-456F-8678-991C092F0F3E}" type="presOf" srcId="{BAE5F201-4C25-4C4A-9F50-9251E5F4B32B}" destId="{7F1C4418-5817-41F7-9776-5D2DE2F7A3C1}" srcOrd="0" destOrd="0" presId="urn:microsoft.com/office/officeart/2005/8/layout/default"/>
    <dgm:cxn modelId="{FE41D2E8-5B5C-4359-8D4D-E51661953B62}" type="presOf" srcId="{C8AA66A5-9487-4907-82ED-5CE172E4E829}" destId="{51006447-CB85-42AD-BAAF-414CBC42E9AF}" srcOrd="0" destOrd="0" presId="urn:microsoft.com/office/officeart/2005/8/layout/default"/>
    <dgm:cxn modelId="{11C193FC-E330-4DCF-935B-13980A2E5E99}" srcId="{E740DD7B-7F15-467B-9F19-DAE47C6EF512}" destId="{48486139-6B2F-4424-93A9-6AB4AD28FD19}" srcOrd="2" destOrd="0" parTransId="{1DF02FCC-0B15-4763-BFEB-A0E0DA15A08E}" sibTransId="{007B3E74-1B0F-407B-8F32-7CD2ECD41430}"/>
    <dgm:cxn modelId="{B576D386-C340-411F-8283-73C5D1EFC188}" type="presParOf" srcId="{39B7A7F6-11DC-41BE-8042-A01BE696672B}" destId="{0BBD4762-6969-4696-87A5-2D9FE4E175E7}" srcOrd="0" destOrd="0" presId="urn:microsoft.com/office/officeart/2005/8/layout/default"/>
    <dgm:cxn modelId="{3AF3F1C0-C3BF-471D-8DD5-51FD8F2E2A30}" type="presParOf" srcId="{39B7A7F6-11DC-41BE-8042-A01BE696672B}" destId="{93E7150E-C55C-4C58-82AA-990617E0E8A2}" srcOrd="1" destOrd="0" presId="urn:microsoft.com/office/officeart/2005/8/layout/default"/>
    <dgm:cxn modelId="{182469CA-F9D3-4E67-B5BE-8ADC51936435}" type="presParOf" srcId="{39B7A7F6-11DC-41BE-8042-A01BE696672B}" destId="{51006447-CB85-42AD-BAAF-414CBC42E9AF}" srcOrd="2" destOrd="0" presId="urn:microsoft.com/office/officeart/2005/8/layout/default"/>
    <dgm:cxn modelId="{4A178510-0F09-4870-9752-F575A6D44297}" type="presParOf" srcId="{39B7A7F6-11DC-41BE-8042-A01BE696672B}" destId="{E87AA084-7F77-4EF2-8DA1-C603726FF572}" srcOrd="3" destOrd="0" presId="urn:microsoft.com/office/officeart/2005/8/layout/default"/>
    <dgm:cxn modelId="{E5BA740D-2FC7-4294-99D6-3A6E5FCCFF57}" type="presParOf" srcId="{39B7A7F6-11DC-41BE-8042-A01BE696672B}" destId="{F0852A59-C41D-421A-A07C-D83664D81F8C}" srcOrd="4" destOrd="0" presId="urn:microsoft.com/office/officeart/2005/8/layout/default"/>
    <dgm:cxn modelId="{4A7EB46C-A451-41C0-BC3B-DF3E29F74054}" type="presParOf" srcId="{39B7A7F6-11DC-41BE-8042-A01BE696672B}" destId="{760F5D5A-55C9-447C-A7E9-CA89D2C2C5A2}" srcOrd="5" destOrd="0" presId="urn:microsoft.com/office/officeart/2005/8/layout/default"/>
    <dgm:cxn modelId="{3F5FDAF3-A6AF-4212-BE42-D7AC285A1DE1}" type="presParOf" srcId="{39B7A7F6-11DC-41BE-8042-A01BE696672B}" destId="{7F1C4418-5817-41F7-9776-5D2DE2F7A3C1}"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AND: combines concepts and limits your results </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CA" sz="2800" kern="1200" dirty="0"/>
            <a:t>OR: allows you to insert synonyms or alternative terms and increases your results</a:t>
          </a:r>
          <a:endParaRPr lang="en-US" sz="2800" kern="1200" dirty="0"/>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politics AND security</a:t>
          </a: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state OR government</a:t>
          </a:r>
        </a:p>
        <a:p>
          <a:pPr marL="0" lvl="0" indent="0" algn="ctr" defTabSz="1244600">
            <a:lnSpc>
              <a:spcPct val="90000"/>
            </a:lnSpc>
            <a:spcBef>
              <a:spcPct val="0"/>
            </a:spcBef>
            <a:spcAft>
              <a:spcPct val="35000"/>
            </a:spcAft>
            <a:buNone/>
          </a:pPr>
          <a:r>
            <a:rPr lang="en-US" sz="2800" kern="1200" dirty="0"/>
            <a:t>election OR voting </a:t>
          </a:r>
        </a:p>
      </dsp:txBody>
      <dsp:txXfrm>
        <a:off x="5427651" y="2442135"/>
        <a:ext cx="3488471" cy="2093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D4762-6969-4696-87A5-2D9FE4E175E7}">
      <dsp:nvSpPr>
        <dsp:cNvPr id="0" name=""/>
        <dsp:cNvSpPr/>
      </dsp:nvSpPr>
      <dsp:spPr>
        <a:xfrm>
          <a:off x="1590332" y="20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“quotation marks”: </a:t>
          </a:r>
          <a:r>
            <a:rPr lang="en-US" sz="2400" kern="1200" dirty="0"/>
            <a:t>If you put two or more words in quotation marks, that exact phrase will be searched and limits your results.</a:t>
          </a:r>
        </a:p>
      </dsp:txBody>
      <dsp:txXfrm>
        <a:off x="1590332" y="205"/>
        <a:ext cx="3488471" cy="2093083"/>
      </dsp:txXfrm>
    </dsp:sp>
    <dsp:sp modelId="{51006447-CB85-42AD-BAAF-414CBC42E9AF}">
      <dsp:nvSpPr>
        <dsp:cNvPr id="0" name=""/>
        <dsp:cNvSpPr/>
      </dsp:nvSpPr>
      <dsp:spPr>
        <a:xfrm>
          <a:off x="5427651" y="205"/>
          <a:ext cx="3488471" cy="209308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 when you add an </a:t>
          </a:r>
          <a:r>
            <a:rPr lang="en-CA" sz="2400" b="0" i="0" kern="1200" dirty="0"/>
            <a:t>asterisk </a:t>
          </a:r>
          <a:r>
            <a:rPr lang="en-US" sz="2400" kern="1200" dirty="0"/>
            <a:t>on the end of a word, your results will contain all the words with those endings or suffix </a:t>
          </a:r>
        </a:p>
      </dsp:txBody>
      <dsp:txXfrm>
        <a:off x="5427651" y="205"/>
        <a:ext cx="3488471" cy="2093083"/>
      </dsp:txXfrm>
    </dsp:sp>
    <dsp:sp modelId="{F0852A59-C41D-421A-A07C-D83664D81F8C}">
      <dsp:nvSpPr>
        <dsp:cNvPr id="0" name=""/>
        <dsp:cNvSpPr/>
      </dsp:nvSpPr>
      <dsp:spPr>
        <a:xfrm>
          <a:off x="1590332" y="2442135"/>
          <a:ext cx="3488471" cy="209308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CA" sz="2400" kern="1200" dirty="0"/>
            <a:t>“political parties”</a:t>
          </a:r>
        </a:p>
        <a:p>
          <a:pPr marL="0" lvl="0" indent="0" algn="ctr" defTabSz="1066800">
            <a:lnSpc>
              <a:spcPct val="90000"/>
            </a:lnSpc>
            <a:spcBef>
              <a:spcPct val="0"/>
            </a:spcBef>
            <a:spcAft>
              <a:spcPct val="35000"/>
            </a:spcAft>
            <a:buNone/>
          </a:pPr>
          <a:r>
            <a:rPr lang="en-CA" sz="2400" kern="1200" dirty="0"/>
            <a:t>“foreign policy”</a:t>
          </a:r>
        </a:p>
        <a:p>
          <a:pPr marL="0" lvl="0" indent="0" algn="ctr" defTabSz="1066800">
            <a:lnSpc>
              <a:spcPct val="90000"/>
            </a:lnSpc>
            <a:spcBef>
              <a:spcPct val="0"/>
            </a:spcBef>
            <a:spcAft>
              <a:spcPct val="35000"/>
            </a:spcAft>
            <a:buNone/>
          </a:pPr>
          <a:endParaRPr lang="en-US" sz="2400" kern="1200" dirty="0"/>
        </a:p>
      </dsp:txBody>
      <dsp:txXfrm>
        <a:off x="1590332" y="2442135"/>
        <a:ext cx="3488471" cy="2093083"/>
      </dsp:txXfrm>
    </dsp:sp>
    <dsp:sp modelId="{7F1C4418-5817-41F7-9776-5D2DE2F7A3C1}">
      <dsp:nvSpPr>
        <dsp:cNvPr id="0" name=""/>
        <dsp:cNvSpPr/>
      </dsp:nvSpPr>
      <dsp:spPr>
        <a:xfrm>
          <a:off x="5427651" y="2442135"/>
          <a:ext cx="3488471" cy="2093083"/>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err="1"/>
            <a:t>Democra</a:t>
          </a:r>
          <a:r>
            <a:rPr lang="en-US" sz="2400" kern="1200" dirty="0"/>
            <a:t>*</a:t>
          </a:r>
        </a:p>
        <a:p>
          <a:pPr marL="0" lvl="0" indent="0" algn="ctr" defTabSz="1066800">
            <a:lnSpc>
              <a:spcPct val="90000"/>
            </a:lnSpc>
            <a:spcBef>
              <a:spcPct val="0"/>
            </a:spcBef>
            <a:spcAft>
              <a:spcPct val="35000"/>
            </a:spcAft>
            <a:buNone/>
          </a:pPr>
          <a:r>
            <a:rPr lang="en-US" sz="2400" kern="1200" dirty="0"/>
            <a:t>Finds: democracy, democracies, democratic, democratically,  democratization</a:t>
          </a:r>
        </a:p>
      </dsp:txBody>
      <dsp:txXfrm>
        <a:off x="5427651" y="2442135"/>
        <a:ext cx="3488471" cy="209308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9T20:59:14.9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0,'2088'0,"-2063"0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9T20:59:20.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0,'3267'0,"-3241"0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6-02-09T20:04:53.59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1 213,'8'-1,"1"-1,-1 1,1-1,-1-1,0 1,0-1,0-1,0 0,0 0,8-6,5-2,22-12,1 3,0 1,1 3,1 1,1 3,81-13,71 8,207 9,893 10,-1258 1,78 14,-91-11,35 8,38 5,20-4,146 10,739-24,-455-1,1233 1,-1758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2/9/2026</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125617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2/9/2026</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84027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2/9/2026</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74392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2/9/2026</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58917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2/9/2026</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086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2/9/2026</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77350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2/9/2026</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8246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2/9/2026</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947171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2/9/2026</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49447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2/9/2026</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635184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2/9/2026</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8243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2/9/2026</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422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ichelle.Lake@concordia.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hyperlink" Target="https://concordiauniversity.on.worldcat.org/oclc/1285581770" TargetMode="External"/><Relationship Id="rId3" Type="http://schemas.openxmlformats.org/officeDocument/2006/relationships/hyperlink" Target="https://concordiauniversity.on.worldcat.org/oclc/961184975" TargetMode="External"/><Relationship Id="rId7" Type="http://schemas.openxmlformats.org/officeDocument/2006/relationships/hyperlink" Target="https://concordiauniversity.on.worldcat.org/oclc/951552375" TargetMode="External"/><Relationship Id="rId2" Type="http://schemas.openxmlformats.org/officeDocument/2006/relationships/hyperlink" Target="https://concordiauniversity.on.worldcat.org/oclc/1061135733" TargetMode="External"/><Relationship Id="rId1" Type="http://schemas.openxmlformats.org/officeDocument/2006/relationships/slideLayout" Target="../slideLayouts/slideLayout2.xml"/><Relationship Id="rId6" Type="http://schemas.openxmlformats.org/officeDocument/2006/relationships/hyperlink" Target="https://concordiauniversity.on.worldcat.org/oclc/10986954932" TargetMode="External"/><Relationship Id="rId5" Type="http://schemas.openxmlformats.org/officeDocument/2006/relationships/hyperlink" Target="https://concordiauniversity.on.worldcat.org/oclc/1046982157" TargetMode="External"/><Relationship Id="rId4" Type="http://schemas.openxmlformats.org/officeDocument/2006/relationships/hyperlink" Target="https://concordiauniversity.on.worldcat.org/oclc/13951563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oncordiauniversity.on.worldcat.org/search?queryString=democracy%20AND%20%22political%20regimes%22&amp;databaseLis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oncordiauniversity.on.worldcat.org/search?queryString=nationalism%20AND%20ideology%20AND%20sovereignty%20AND%20government&amp;databaseLis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s://library.concordia.ca/help/textbooks/?guid=textbook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6.png"/><Relationship Id="rId7" Type="http://schemas.openxmlformats.org/officeDocument/2006/relationships/customXml" Target="../ink/ink2.xml"/><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customXml" Target="../ink/ink1.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library.concordia.ca/help/circulation/borrowing.php" TargetMode="Externa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library.concordia.ca/technology/reproduction/kic-scanners.php" TargetMode="External"/><Relationship Id="rId5" Type="http://schemas.openxmlformats.org/officeDocument/2006/relationships/hyperlink" Target="https://adsys2.concordia.ca/dprintpay/" TargetMode="External"/><Relationship Id="rId4" Type="http://schemas.openxmlformats.org/officeDocument/2006/relationships/hyperlink" Target="https://library.concordia.ca/technology/borrow/"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jstor-org.lib-ezproxy.concordia.ca/action/doAdvancedSearch?ar=on&amp;q0=nationalism&amp;q1=government+OR+politics&amp;f0=all&amp;c1=AND&amp;f1=all&amp;acc=on&amp;c2=AND&amp;q2=democracy+OR+sovereignty+&amp;f2=all&amp;so=rel&amp;sd=2016&amp;ed=2026&amp;efqs=eyJkaXNjIjpbImNHOXNhWFJwWTJGc2MyTnBaVzVqWlMxa2FYTmphWEJzYVc1bCJdfQ%3D%3D" TargetMode="Externa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chicagomanualofstyle-org.lib-ezproxy.concordia.ca/tools_citationguide/citation-guide-2.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chicagomanualofstyle-org.lib-ezproxy.concordia.ca/tools_citationguide/citation-guide-2.html"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chicagomanualofstyle-org.lib-ezproxy.concordia.ca/tools_citationguide/citation-guide-2.html" TargetMode="Externa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chicagomanualofstyle-org.lib-ezproxy.concordia.ca/tools_citationguide/citation-guide-2.html" TargetMode="Externa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8.xml.rels><?xml version="1.0" encoding="UTF-8" standalone="yes"?>
<Relationships xmlns="http://schemas.openxmlformats.org/package/2006/relationships"><Relationship Id="rId3" Type="http://schemas.openxmlformats.org/officeDocument/2006/relationships/hyperlink" Target="mailto:Michelle.Lake@Concordia.ca" TargetMode="External"/><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ibrary.concordia.c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5D67320-FCFD-4931-AAF7-C6C853329C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3E0A2-5834-E5CD-DFAC-FF4E9DB9BDE9}"/>
              </a:ext>
            </a:extLst>
          </p:cNvPr>
          <p:cNvSpPr>
            <a:spLocks noGrp="1"/>
          </p:cNvSpPr>
          <p:nvPr>
            <p:ph type="ctrTitle"/>
          </p:nvPr>
        </p:nvSpPr>
        <p:spPr>
          <a:xfrm>
            <a:off x="703400" y="908651"/>
            <a:ext cx="3620882" cy="3640345"/>
          </a:xfrm>
        </p:spPr>
        <p:txBody>
          <a:bodyPr anchor="t">
            <a:normAutofit/>
          </a:bodyPr>
          <a:lstStyle/>
          <a:p>
            <a:pPr>
              <a:lnSpc>
                <a:spcPct val="90000"/>
              </a:lnSpc>
            </a:pPr>
            <a:r>
              <a:rPr lang="en-US" sz="3400" dirty="0"/>
              <a:t>POLI 203: Introduction to Comparative Politics Library Workshop</a:t>
            </a:r>
            <a:endParaRPr lang="en-CA" sz="3400" dirty="0"/>
          </a:p>
        </p:txBody>
      </p:sp>
      <p:sp>
        <p:nvSpPr>
          <p:cNvPr id="3" name="Subtitle 2">
            <a:extLst>
              <a:ext uri="{FF2B5EF4-FFF2-40B4-BE49-F238E27FC236}">
                <a16:creationId xmlns:a16="http://schemas.microsoft.com/office/drawing/2014/main" id="{ADBCD0F1-7FCB-4AC6-F2FD-28D570BA593A}"/>
              </a:ext>
            </a:extLst>
          </p:cNvPr>
          <p:cNvSpPr>
            <a:spLocks noGrp="1"/>
          </p:cNvSpPr>
          <p:nvPr>
            <p:ph type="subTitle" idx="1"/>
          </p:nvPr>
        </p:nvSpPr>
        <p:spPr>
          <a:xfrm>
            <a:off x="703400" y="4945712"/>
            <a:ext cx="3380437" cy="850392"/>
          </a:xfrm>
        </p:spPr>
        <p:txBody>
          <a:bodyPr anchor="b">
            <a:noAutofit/>
          </a:bodyPr>
          <a:lstStyle/>
          <a:p>
            <a:pPr>
              <a:lnSpc>
                <a:spcPct val="100000"/>
              </a:lnSpc>
            </a:pPr>
            <a:r>
              <a:rPr lang="en-US" dirty="0">
                <a:latin typeface="+mj-lt"/>
              </a:rPr>
              <a:t>Michelle Lake</a:t>
            </a:r>
          </a:p>
          <a:p>
            <a:pPr>
              <a:lnSpc>
                <a:spcPct val="100000"/>
              </a:lnSpc>
            </a:pPr>
            <a:r>
              <a:rPr lang="en-US" dirty="0">
                <a:latin typeface="+mj-lt"/>
              </a:rPr>
              <a:t>Subject Librarian, Political Science, SCPA, FPST, and Government Publications</a:t>
            </a:r>
          </a:p>
          <a:p>
            <a:pPr>
              <a:lnSpc>
                <a:spcPct val="100000"/>
              </a:lnSpc>
            </a:pPr>
            <a:r>
              <a:rPr lang="en-US" dirty="0">
                <a:latin typeface="+mj-lt"/>
                <a:hlinkClick r:id="rId2"/>
              </a:rPr>
              <a:t>Michelle.Lake@concordia.ca</a:t>
            </a:r>
            <a:r>
              <a:rPr lang="en-US" dirty="0">
                <a:latin typeface="+mj-lt"/>
              </a:rPr>
              <a:t> </a:t>
            </a:r>
            <a:endParaRPr lang="en-CA" dirty="0">
              <a:latin typeface="+mj-lt"/>
            </a:endParaRPr>
          </a:p>
        </p:txBody>
      </p:sp>
      <p:cxnSp>
        <p:nvCxnSpPr>
          <p:cNvPr id="13" name="Straight Connector 12">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75299EF9-006F-0A7E-5C2F-89CF0D5A4793}"/>
              </a:ext>
            </a:extLst>
          </p:cNvPr>
          <p:cNvPicPr>
            <a:picLocks noChangeAspect="1"/>
          </p:cNvPicPr>
          <p:nvPr/>
        </p:nvPicPr>
        <p:blipFill>
          <a:blip r:embed="rId3"/>
          <a:srcRect l="33594"/>
          <a:stretch>
            <a:fillRect/>
          </a:stretch>
        </p:blipFill>
        <p:spPr>
          <a:xfrm>
            <a:off x="4876158" y="10"/>
            <a:ext cx="7315841" cy="6857990"/>
          </a:xfrm>
          <a:prstGeom prst="rect">
            <a:avLst/>
          </a:prstGeom>
        </p:spPr>
      </p:pic>
    </p:spTree>
    <p:extLst>
      <p:ext uri="{BB962C8B-B14F-4D97-AF65-F5344CB8AC3E}">
        <p14:creationId xmlns:p14="http://schemas.microsoft.com/office/powerpoint/2010/main" val="17052204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6F2A9-A0A9-ECFB-D759-53E493F1D964}"/>
              </a:ext>
            </a:extLst>
          </p:cNvPr>
          <p:cNvSpPr>
            <a:spLocks noGrp="1"/>
          </p:cNvSpPr>
          <p:nvPr>
            <p:ph type="title"/>
          </p:nvPr>
        </p:nvSpPr>
        <p:spPr/>
        <p:txBody>
          <a:bodyPr>
            <a:noAutofit/>
          </a:bodyPr>
          <a:lstStyle/>
          <a:p>
            <a:r>
              <a:rPr lang="en-US" sz="3200" dirty="0"/>
              <a:t>Peters, B. G. (2024). Is there an institutional theory of comparative politics? (pp. 501-513). IN vatter, A. &amp; </a:t>
            </a:r>
            <a:r>
              <a:rPr lang="en-US" sz="3200" dirty="0" err="1"/>
              <a:t>Freiburghaus</a:t>
            </a:r>
            <a:r>
              <a:rPr lang="en-US" sz="3200" dirty="0"/>
              <a:t>, R. (Eds.). </a:t>
            </a:r>
            <a:r>
              <a:rPr lang="en-US" sz="3200" i="1" dirty="0"/>
              <a:t>Handbook of Comparative political institutions</a:t>
            </a:r>
            <a:r>
              <a:rPr lang="en-US" sz="3200" dirty="0"/>
              <a:t>. Edward Elgar publishing.</a:t>
            </a:r>
            <a:br>
              <a:rPr lang="en-US" sz="3200" dirty="0"/>
            </a:br>
            <a:br>
              <a:rPr lang="en-US" sz="3200" dirty="0"/>
            </a:br>
            <a:endParaRPr lang="en-CA" sz="3200" dirty="0"/>
          </a:p>
        </p:txBody>
      </p:sp>
      <p:pic>
        <p:nvPicPr>
          <p:cNvPr id="5" name="Picture 4">
            <a:extLst>
              <a:ext uri="{FF2B5EF4-FFF2-40B4-BE49-F238E27FC236}">
                <a16:creationId xmlns:a16="http://schemas.microsoft.com/office/drawing/2014/main" id="{97E1C5B8-0964-FDE1-B11B-15BC5448311F}"/>
              </a:ext>
            </a:extLst>
          </p:cNvPr>
          <p:cNvPicPr>
            <a:picLocks noChangeAspect="1"/>
          </p:cNvPicPr>
          <p:nvPr/>
        </p:nvPicPr>
        <p:blipFill>
          <a:blip r:embed="rId2"/>
          <a:stretch>
            <a:fillRect/>
          </a:stretch>
        </p:blipFill>
        <p:spPr>
          <a:xfrm>
            <a:off x="1288362" y="3374445"/>
            <a:ext cx="9344733" cy="2397340"/>
          </a:xfrm>
          <a:prstGeom prst="rect">
            <a:avLst/>
          </a:prstGeom>
        </p:spPr>
      </p:pic>
    </p:spTree>
    <p:extLst>
      <p:ext uri="{BB962C8B-B14F-4D97-AF65-F5344CB8AC3E}">
        <p14:creationId xmlns:p14="http://schemas.microsoft.com/office/powerpoint/2010/main" val="1657680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17B279-7266-5BD8-9DE4-785E40FD672A}"/>
              </a:ext>
            </a:extLst>
          </p:cNvPr>
          <p:cNvPicPr>
            <a:picLocks noChangeAspect="1"/>
          </p:cNvPicPr>
          <p:nvPr/>
        </p:nvPicPr>
        <p:blipFill>
          <a:blip r:embed="rId2"/>
          <a:stretch>
            <a:fillRect/>
          </a:stretch>
        </p:blipFill>
        <p:spPr>
          <a:xfrm>
            <a:off x="456910" y="920621"/>
            <a:ext cx="11278180" cy="5016758"/>
          </a:xfrm>
          <a:prstGeom prst="rect">
            <a:avLst/>
          </a:prstGeom>
        </p:spPr>
      </p:pic>
      <p:sp>
        <p:nvSpPr>
          <p:cNvPr id="4" name="Arrow: Up 3">
            <a:extLst>
              <a:ext uri="{FF2B5EF4-FFF2-40B4-BE49-F238E27FC236}">
                <a16:creationId xmlns:a16="http://schemas.microsoft.com/office/drawing/2014/main" id="{6ED5EE16-D93E-0027-DFF6-2E15BBF2A374}"/>
              </a:ext>
            </a:extLst>
          </p:cNvPr>
          <p:cNvSpPr/>
          <p:nvPr/>
        </p:nvSpPr>
        <p:spPr>
          <a:xfrm>
            <a:off x="3690257" y="4735286"/>
            <a:ext cx="968829" cy="1121228"/>
          </a:xfrm>
          <a:prstGeom prst="up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22B9B88C-135D-2DC6-5AD2-43DF168D9AD7}"/>
              </a:ext>
            </a:extLst>
          </p:cNvPr>
          <p:cNvPicPr>
            <a:picLocks noChangeAspect="1"/>
          </p:cNvPicPr>
          <p:nvPr/>
        </p:nvPicPr>
        <p:blipFill>
          <a:blip r:embed="rId3"/>
          <a:stretch>
            <a:fillRect/>
          </a:stretch>
        </p:blipFill>
        <p:spPr>
          <a:xfrm>
            <a:off x="333079" y="819016"/>
            <a:ext cx="11525842" cy="5219968"/>
          </a:xfrm>
          <a:prstGeom prst="rect">
            <a:avLst/>
          </a:prstGeom>
        </p:spPr>
      </p:pic>
    </p:spTree>
    <p:extLst>
      <p:ext uri="{BB962C8B-B14F-4D97-AF65-F5344CB8AC3E}">
        <p14:creationId xmlns:p14="http://schemas.microsoft.com/office/powerpoint/2010/main" val="160122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72D45D-F711-5407-4D1A-AEC4EA47A32D}"/>
              </a:ext>
            </a:extLst>
          </p:cNvPr>
          <p:cNvSpPr>
            <a:spLocks noGrp="1"/>
          </p:cNvSpPr>
          <p:nvPr>
            <p:ph type="title"/>
          </p:nvPr>
        </p:nvSpPr>
        <p:spPr/>
        <p:txBody>
          <a:bodyPr>
            <a:normAutofit fontScale="90000"/>
          </a:bodyPr>
          <a:lstStyle/>
          <a:p>
            <a:r>
              <a:rPr lang="en-US" dirty="0"/>
              <a:t>Munck, </a:t>
            </a:r>
            <a:r>
              <a:rPr lang="en-US" dirty="0" err="1"/>
              <a:t>g.l.</a:t>
            </a:r>
            <a:r>
              <a:rPr lang="en-US" dirty="0"/>
              <a:t> (2025). The comparative politics of </a:t>
            </a:r>
            <a:r>
              <a:rPr lang="en-US" dirty="0" err="1"/>
              <a:t>latin</a:t>
            </a:r>
            <a:r>
              <a:rPr lang="en-US" dirty="0"/>
              <a:t> America: who knows what and how? </a:t>
            </a:r>
            <a:r>
              <a:rPr lang="en-US" i="1" dirty="0"/>
              <a:t>Latin American politics and society 67</a:t>
            </a:r>
            <a:r>
              <a:rPr lang="en-US" dirty="0"/>
              <a:t>(2), 124-130.</a:t>
            </a:r>
            <a:endParaRPr lang="en-CA" dirty="0"/>
          </a:p>
        </p:txBody>
      </p:sp>
      <p:pic>
        <p:nvPicPr>
          <p:cNvPr id="8" name="Picture 7">
            <a:extLst>
              <a:ext uri="{FF2B5EF4-FFF2-40B4-BE49-F238E27FC236}">
                <a16:creationId xmlns:a16="http://schemas.microsoft.com/office/drawing/2014/main" id="{B1E25648-D0E5-5B78-2F36-05B50C4FFDF2}"/>
              </a:ext>
            </a:extLst>
          </p:cNvPr>
          <p:cNvPicPr>
            <a:picLocks noChangeAspect="1"/>
          </p:cNvPicPr>
          <p:nvPr/>
        </p:nvPicPr>
        <p:blipFill>
          <a:blip r:embed="rId2"/>
          <a:stretch>
            <a:fillRect/>
          </a:stretch>
        </p:blipFill>
        <p:spPr>
          <a:xfrm>
            <a:off x="1440354" y="3306485"/>
            <a:ext cx="9311292" cy="2637115"/>
          </a:xfrm>
          <a:prstGeom prst="rect">
            <a:avLst/>
          </a:prstGeom>
        </p:spPr>
      </p:pic>
    </p:spTree>
    <p:extLst>
      <p:ext uri="{BB962C8B-B14F-4D97-AF65-F5344CB8AC3E}">
        <p14:creationId xmlns:p14="http://schemas.microsoft.com/office/powerpoint/2010/main" val="3386616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729ED-7560-B20A-77B0-F58E8408E7CE}"/>
              </a:ext>
            </a:extLst>
          </p:cNvPr>
          <p:cNvPicPr>
            <a:picLocks noChangeAspect="1"/>
          </p:cNvPicPr>
          <p:nvPr/>
        </p:nvPicPr>
        <p:blipFill>
          <a:blip r:embed="rId2"/>
          <a:stretch>
            <a:fillRect/>
          </a:stretch>
        </p:blipFill>
        <p:spPr>
          <a:xfrm>
            <a:off x="314028" y="996825"/>
            <a:ext cx="11563944" cy="4864350"/>
          </a:xfrm>
          <a:prstGeom prst="rect">
            <a:avLst/>
          </a:prstGeom>
        </p:spPr>
      </p:pic>
      <p:sp>
        <p:nvSpPr>
          <p:cNvPr id="4" name="Arrow: Up 3">
            <a:extLst>
              <a:ext uri="{FF2B5EF4-FFF2-40B4-BE49-F238E27FC236}">
                <a16:creationId xmlns:a16="http://schemas.microsoft.com/office/drawing/2014/main" id="{E0987AC6-27B9-C29A-F682-19B2C504B9D4}"/>
              </a:ext>
            </a:extLst>
          </p:cNvPr>
          <p:cNvSpPr/>
          <p:nvPr/>
        </p:nvSpPr>
        <p:spPr>
          <a:xfrm>
            <a:off x="3701143" y="5257800"/>
            <a:ext cx="859971" cy="870858"/>
          </a:xfrm>
          <a:prstGeom prst="up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CCE577A0-1CF9-4ECD-5B95-1F6ED8521541}"/>
              </a:ext>
            </a:extLst>
          </p:cNvPr>
          <p:cNvPicPr>
            <a:picLocks noChangeAspect="1"/>
          </p:cNvPicPr>
          <p:nvPr/>
        </p:nvPicPr>
        <p:blipFill>
          <a:blip r:embed="rId3"/>
          <a:stretch>
            <a:fillRect/>
          </a:stretch>
        </p:blipFill>
        <p:spPr>
          <a:xfrm>
            <a:off x="1604978" y="2412084"/>
            <a:ext cx="10018018" cy="3150516"/>
          </a:xfrm>
          <a:prstGeom prst="rect">
            <a:avLst/>
          </a:prstGeom>
          <a:ln>
            <a:noFill/>
          </a:ln>
          <a:effectLst>
            <a:outerShdw blurRad="292100" dist="139700" dir="2700000" algn="tl" rotWithShape="0">
              <a:srgbClr val="333333">
                <a:alpha val="65000"/>
              </a:srgbClr>
            </a:outerShdw>
          </a:effectLst>
        </p:spPr>
      </p:pic>
      <p:sp>
        <p:nvSpPr>
          <p:cNvPr id="7" name="Arrow: Up 6">
            <a:extLst>
              <a:ext uri="{FF2B5EF4-FFF2-40B4-BE49-F238E27FC236}">
                <a16:creationId xmlns:a16="http://schemas.microsoft.com/office/drawing/2014/main" id="{080A0402-6FC2-2BB8-8077-D8194C3A3D30}"/>
              </a:ext>
            </a:extLst>
          </p:cNvPr>
          <p:cNvSpPr/>
          <p:nvPr/>
        </p:nvSpPr>
        <p:spPr>
          <a:xfrm>
            <a:off x="2155371" y="3429000"/>
            <a:ext cx="664029" cy="555171"/>
          </a:xfrm>
          <a:prstGeom prst="up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a:extLst>
              <a:ext uri="{FF2B5EF4-FFF2-40B4-BE49-F238E27FC236}">
                <a16:creationId xmlns:a16="http://schemas.microsoft.com/office/drawing/2014/main" id="{6347899A-4256-0D34-9B57-7B93A4ABB493}"/>
              </a:ext>
            </a:extLst>
          </p:cNvPr>
          <p:cNvPicPr>
            <a:picLocks noChangeAspect="1"/>
          </p:cNvPicPr>
          <p:nvPr/>
        </p:nvPicPr>
        <p:blipFill>
          <a:blip r:embed="rId4"/>
          <a:stretch>
            <a:fillRect/>
          </a:stretch>
        </p:blipFill>
        <p:spPr>
          <a:xfrm>
            <a:off x="2660577" y="712593"/>
            <a:ext cx="6229922" cy="59879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34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8870" y="1752600"/>
            <a:ext cx="3740270" cy="3352800"/>
          </a:xfrm>
        </p:spPr>
        <p:txBody>
          <a:bodyPr vert="horz" lIns="91440" tIns="45720" rIns="91440" bIns="45720" rtlCol="0" anchor="b">
            <a:normAutofit fontScale="90000"/>
          </a:bodyPr>
          <a:lstStyle/>
          <a:p>
            <a:pPr>
              <a:lnSpc>
                <a:spcPct val="80000"/>
              </a:lnSpc>
            </a:pPr>
            <a:r>
              <a:rPr lang="en-US" sz="5000" dirty="0">
                <a:solidFill>
                  <a:schemeClr val="tx1"/>
                </a:solidFill>
              </a:rPr>
              <a:t>Breaking down a topic </a:t>
            </a:r>
            <a:br>
              <a:rPr lang="en-US" sz="5000" dirty="0">
                <a:solidFill>
                  <a:schemeClr val="tx1"/>
                </a:solidFill>
              </a:rPr>
            </a:br>
            <a:r>
              <a:rPr lang="en-US" sz="5000" dirty="0">
                <a:solidFill>
                  <a:schemeClr val="tx1"/>
                </a:solidFill>
              </a:rPr>
              <a:t>&amp; </a:t>
            </a:r>
            <a:br>
              <a:rPr lang="en-US" sz="5000" dirty="0">
                <a:solidFill>
                  <a:schemeClr val="tx1"/>
                </a:solidFill>
              </a:rPr>
            </a:br>
            <a:r>
              <a:rPr lang="en-US" sz="5000" dirty="0">
                <a:solidFill>
                  <a:schemeClr val="tx1"/>
                </a:solidFill>
              </a:rPr>
              <a:t>Search strategies </a:t>
            </a:r>
          </a:p>
        </p:txBody>
      </p:sp>
      <p:pic>
        <p:nvPicPr>
          <p:cNvPr id="4" name="Picture 3" descr="Magnifying glass and question mark">
            <a:extLst>
              <a:ext uri="{FF2B5EF4-FFF2-40B4-BE49-F238E27FC236}">
                <a16:creationId xmlns:a16="http://schemas.microsoft.com/office/drawing/2014/main" id="{3F49D27B-BD75-A686-0E50-2DAF8A248484}"/>
              </a:ext>
            </a:extLst>
          </p:cNvPr>
          <p:cNvPicPr>
            <a:picLocks noChangeAspect="1"/>
          </p:cNvPicPr>
          <p:nvPr/>
        </p:nvPicPr>
        <p:blipFill rotWithShape="1">
          <a:blip r:embed="rId2"/>
          <a:srcRect l="20505" r="17551"/>
          <a:stretch/>
        </p:blipFill>
        <p:spPr>
          <a:xfrm>
            <a:off x="-10287" y="10"/>
            <a:ext cx="7552267" cy="6857990"/>
          </a:xfrm>
          <a:prstGeom prst="rect">
            <a:avLst/>
          </a:prstGeom>
        </p:spPr>
      </p:pic>
    </p:spTree>
    <p:extLst>
      <p:ext uri="{BB962C8B-B14F-4D97-AF65-F5344CB8AC3E}">
        <p14:creationId xmlns:p14="http://schemas.microsoft.com/office/powerpoint/2010/main" val="1689630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38200" y="792620"/>
            <a:ext cx="10509504" cy="1076914"/>
          </a:xfrm>
        </p:spPr>
        <p:txBody>
          <a:bodyPr anchor="ctr">
            <a:normAutofit fontScale="90000"/>
          </a:bodyPr>
          <a:lstStyle/>
          <a:p>
            <a:pPr algn="ctr"/>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3743418981"/>
              </p:ext>
            </p:extLst>
          </p:nvPr>
        </p:nvGraphicFramePr>
        <p:xfrm>
          <a:off x="844296" y="1869534"/>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413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968B8-D228-42EA-A6C6-03A99DD1E1C6}"/>
              </a:ext>
            </a:extLst>
          </p:cNvPr>
          <p:cNvSpPr>
            <a:spLocks noGrp="1"/>
          </p:cNvSpPr>
          <p:nvPr>
            <p:ph type="title"/>
          </p:nvPr>
        </p:nvSpPr>
        <p:spPr>
          <a:xfrm>
            <a:off x="841248" y="780959"/>
            <a:ext cx="10509504" cy="1076914"/>
          </a:xfrm>
        </p:spPr>
        <p:txBody>
          <a:bodyPr anchor="ctr">
            <a:normAutofit fontScale="90000"/>
          </a:bodyPr>
          <a:lstStyle/>
          <a:p>
            <a:pPr algn="ctr"/>
            <a:r>
              <a:rPr lang="en-US" sz="3400" dirty="0"/>
              <a:t>How do we combine search words for the best possible results?</a:t>
            </a:r>
            <a:endParaRPr lang="en-CA" sz="3400" dirty="0"/>
          </a:p>
        </p:txBody>
      </p:sp>
      <p:graphicFrame>
        <p:nvGraphicFramePr>
          <p:cNvPr id="8" name="Content Placeholder 5">
            <a:extLst>
              <a:ext uri="{FF2B5EF4-FFF2-40B4-BE49-F238E27FC236}">
                <a16:creationId xmlns:a16="http://schemas.microsoft.com/office/drawing/2014/main" id="{C4C68B48-4562-7359-BCA9-426F5568BB8C}"/>
              </a:ext>
            </a:extLst>
          </p:cNvPr>
          <p:cNvGraphicFramePr>
            <a:graphicFrameLocks noGrp="1"/>
          </p:cNvGraphicFramePr>
          <p:nvPr>
            <p:ph idx="1"/>
            <p:extLst>
              <p:ext uri="{D42A27DB-BD31-4B8C-83A1-F6EECF244321}">
                <p14:modId xmlns:p14="http://schemas.microsoft.com/office/powerpoint/2010/main" val="41122642"/>
              </p:ext>
            </p:extLst>
          </p:nvPr>
        </p:nvGraphicFramePr>
        <p:xfrm>
          <a:off x="844296" y="1972662"/>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77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669" y="818052"/>
            <a:ext cx="10175631" cy="990600"/>
          </a:xfrm>
        </p:spPr>
        <p:txBody>
          <a:bodyPr rtlCol="0">
            <a:normAutofit/>
          </a:bodyPr>
          <a:lstStyle/>
          <a:p>
            <a:pPr algn="ctr">
              <a:defRPr/>
            </a:pPr>
            <a:r>
              <a:rPr lang="en-US" dirty="0"/>
              <a:t>Avoid Searching with linking words</a:t>
            </a:r>
            <a:endParaRPr lang="en-CA" dirty="0"/>
          </a:p>
        </p:txBody>
      </p:sp>
      <p:sp>
        <p:nvSpPr>
          <p:cNvPr id="16387" name="Content Placeholder 2"/>
          <p:cNvSpPr>
            <a:spLocks noGrp="1"/>
          </p:cNvSpPr>
          <p:nvPr>
            <p:ph idx="1"/>
          </p:nvPr>
        </p:nvSpPr>
        <p:spPr>
          <a:xfrm>
            <a:off x="881700" y="1533918"/>
            <a:ext cx="6495766" cy="4910855"/>
          </a:xfrm>
        </p:spPr>
        <p:txBody>
          <a:bodyPr>
            <a:noAutofit/>
          </a:bodyPr>
          <a:lstStyle/>
          <a:p>
            <a:r>
              <a:rPr lang="en-US" altLang="en-US" sz="2000" dirty="0">
                <a:solidFill>
                  <a:schemeClr val="tx1"/>
                </a:solidFill>
              </a:rPr>
              <a:t>Effects  </a:t>
            </a:r>
          </a:p>
          <a:p>
            <a:r>
              <a:rPr lang="en-US" altLang="en-US" sz="2000" dirty="0">
                <a:solidFill>
                  <a:schemeClr val="tx1"/>
                </a:solidFill>
              </a:rPr>
              <a:t>Impact </a:t>
            </a:r>
          </a:p>
          <a:p>
            <a:r>
              <a:rPr lang="en-US" altLang="en-US" sz="2000" dirty="0">
                <a:solidFill>
                  <a:schemeClr val="tx1"/>
                </a:solidFill>
              </a:rPr>
              <a:t>Consequences  </a:t>
            </a:r>
          </a:p>
          <a:p>
            <a:r>
              <a:rPr lang="en-US" altLang="en-US" sz="2000" dirty="0">
                <a:solidFill>
                  <a:schemeClr val="tx1"/>
                </a:solidFill>
              </a:rPr>
              <a:t>Influence </a:t>
            </a:r>
          </a:p>
          <a:p>
            <a:r>
              <a:rPr lang="en-US" altLang="en-US" sz="2000" dirty="0">
                <a:solidFill>
                  <a:schemeClr val="tx1"/>
                </a:solidFill>
              </a:rPr>
              <a:t>Results</a:t>
            </a:r>
          </a:p>
          <a:p>
            <a:r>
              <a:rPr lang="en-US" altLang="en-US" sz="2000" dirty="0">
                <a:solidFill>
                  <a:schemeClr val="tx1"/>
                </a:solidFill>
              </a:rPr>
              <a:t>Importance </a:t>
            </a:r>
          </a:p>
          <a:p>
            <a:r>
              <a:rPr lang="en-US" altLang="en-US" sz="2000" dirty="0">
                <a:solidFill>
                  <a:schemeClr val="tx1"/>
                </a:solidFill>
              </a:rPr>
              <a:t>Significance</a:t>
            </a:r>
          </a:p>
          <a:p>
            <a:r>
              <a:rPr lang="en-US" altLang="en-US" sz="2000" dirty="0">
                <a:solidFill>
                  <a:schemeClr val="tx1"/>
                </a:solidFill>
              </a:rPr>
              <a:t>Response</a:t>
            </a:r>
          </a:p>
          <a:p>
            <a:r>
              <a:rPr lang="en-US" altLang="en-US" sz="2000" dirty="0">
                <a:solidFill>
                  <a:schemeClr val="tx1"/>
                </a:solidFill>
              </a:rPr>
              <a:t>Emphasis</a:t>
            </a:r>
          </a:p>
          <a:p>
            <a:r>
              <a:rPr lang="en-US" altLang="en-US" sz="2000" dirty="0">
                <a:solidFill>
                  <a:schemeClr val="tx1"/>
                </a:solidFill>
              </a:rPr>
              <a:t> </a:t>
            </a:r>
            <a:r>
              <a:rPr lang="en-US" altLang="en-US" sz="2000" dirty="0"/>
              <a:t>C</a:t>
            </a:r>
            <a:r>
              <a:rPr lang="en-US" altLang="en-US" sz="2000" dirty="0">
                <a:solidFill>
                  <a:schemeClr val="tx1"/>
                </a:solidFill>
              </a:rPr>
              <a:t>auses </a:t>
            </a:r>
            <a:endParaRPr lang="en-CA" altLang="en-US" dirty="0"/>
          </a:p>
        </p:txBody>
      </p:sp>
      <p:sp>
        <p:nvSpPr>
          <p:cNvPr id="4" name="TextBox 3"/>
          <p:cNvSpPr txBox="1"/>
          <p:nvPr/>
        </p:nvSpPr>
        <p:spPr>
          <a:xfrm>
            <a:off x="4323270" y="2235786"/>
            <a:ext cx="3347075" cy="2246769"/>
          </a:xfrm>
          <a:prstGeom prst="rect">
            <a:avLst/>
          </a:prstGeom>
          <a:solidFill>
            <a:srgbClr val="FFC00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sz="2800" dirty="0"/>
              <a:t>Each author may use different linking words when discussing similar topics</a:t>
            </a:r>
            <a:r>
              <a:rPr lang="en-US" sz="2400" dirty="0"/>
              <a:t>. </a:t>
            </a:r>
            <a:endParaRPr lang="en-CA" sz="2400" dirty="0"/>
          </a:p>
        </p:txBody>
      </p:sp>
      <p:sp>
        <p:nvSpPr>
          <p:cNvPr id="6" name="TextBox 5"/>
          <p:cNvSpPr txBox="1"/>
          <p:nvPr/>
        </p:nvSpPr>
        <p:spPr>
          <a:xfrm>
            <a:off x="7220315" y="4145631"/>
            <a:ext cx="4033838" cy="2146742"/>
          </a:xfrm>
          <a:prstGeom prst="rect">
            <a:avLst/>
          </a:prstGeom>
          <a:solidFill>
            <a:srgbClr val="0070C0"/>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defRPr/>
            </a:pPr>
            <a:r>
              <a:rPr lang="en-US" sz="2400" dirty="0"/>
              <a:t>You don’t want your search to be limited to those books and articles that only contain the word “effect” or “consequence”</a:t>
            </a:r>
            <a:endParaRPr lang="en-CA" sz="2400" dirty="0"/>
          </a:p>
          <a:p>
            <a:pPr>
              <a:defRPr/>
            </a:pPr>
            <a:endParaRPr lang="en-CA" sz="1350" dirty="0"/>
          </a:p>
        </p:txBody>
      </p:sp>
    </p:spTree>
    <p:extLst>
      <p:ext uri="{BB962C8B-B14F-4D97-AF65-F5344CB8AC3E}">
        <p14:creationId xmlns:p14="http://schemas.microsoft.com/office/powerpoint/2010/main" val="230549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BECA-E3AE-511F-3858-D4A2CF261DBA}"/>
              </a:ext>
            </a:extLst>
          </p:cNvPr>
          <p:cNvSpPr>
            <a:spLocks noGrp="1"/>
          </p:cNvSpPr>
          <p:nvPr>
            <p:ph type="title"/>
          </p:nvPr>
        </p:nvSpPr>
        <p:spPr/>
        <p:txBody>
          <a:bodyPr/>
          <a:lstStyle/>
          <a:p>
            <a:r>
              <a:rPr lang="en-US" dirty="0"/>
              <a:t>Breaking down topics</a:t>
            </a:r>
            <a:endParaRPr lang="en-CA" dirty="0"/>
          </a:p>
        </p:txBody>
      </p:sp>
      <p:sp>
        <p:nvSpPr>
          <p:cNvPr id="3" name="Content Placeholder 2">
            <a:extLst>
              <a:ext uri="{FF2B5EF4-FFF2-40B4-BE49-F238E27FC236}">
                <a16:creationId xmlns:a16="http://schemas.microsoft.com/office/drawing/2014/main" id="{56C411CB-F026-A9C7-5C69-FD523471A04A}"/>
              </a:ext>
            </a:extLst>
          </p:cNvPr>
          <p:cNvSpPr>
            <a:spLocks noGrp="1"/>
          </p:cNvSpPr>
          <p:nvPr>
            <p:ph idx="1"/>
          </p:nvPr>
        </p:nvSpPr>
        <p:spPr>
          <a:xfrm>
            <a:off x="545433" y="1957137"/>
            <a:ext cx="10846468" cy="4004751"/>
          </a:xfrm>
        </p:spPr>
        <p:txBody>
          <a:bodyPr>
            <a:normAutofit lnSpcReduction="10000"/>
          </a:bodyPr>
          <a:lstStyle/>
          <a:p>
            <a:r>
              <a:rPr lang="en-CA" sz="3200" b="1" dirty="0"/>
              <a:t>Is the free market the “best” method of economic organization?</a:t>
            </a:r>
          </a:p>
          <a:p>
            <a:pPr lvl="1"/>
            <a:r>
              <a:rPr lang="en-CA" sz="2800" b="1" dirty="0">
                <a:solidFill>
                  <a:srgbClr val="00B050"/>
                </a:solidFill>
              </a:rPr>
              <a:t>free market, economic systems, economic organization</a:t>
            </a:r>
            <a:endParaRPr lang="en-CA" sz="2800" dirty="0">
              <a:solidFill>
                <a:srgbClr val="00B050"/>
              </a:solidFill>
            </a:endParaRPr>
          </a:p>
          <a:p>
            <a:r>
              <a:rPr lang="en-CA" sz="3200" b="1" dirty="0"/>
              <a:t>Is democracy superior to other types of political regimes?</a:t>
            </a:r>
          </a:p>
          <a:p>
            <a:pPr lvl="1"/>
            <a:r>
              <a:rPr lang="en-CA" sz="2800" b="1" dirty="0">
                <a:solidFill>
                  <a:srgbClr val="00B050"/>
                </a:solidFill>
              </a:rPr>
              <a:t>Democracy, political regimes, authoritarianism </a:t>
            </a:r>
            <a:endParaRPr lang="en-CA" sz="2800" dirty="0">
              <a:solidFill>
                <a:srgbClr val="00B050"/>
              </a:solidFill>
            </a:endParaRPr>
          </a:p>
          <a:p>
            <a:r>
              <a:rPr lang="en-CA" sz="3200" b="1" dirty="0"/>
              <a:t>Is nationalism a harmful or a beneficial force?</a:t>
            </a:r>
          </a:p>
          <a:p>
            <a:pPr lvl="1"/>
            <a:r>
              <a:rPr lang="en-CA" sz="2800" b="1" dirty="0">
                <a:solidFill>
                  <a:srgbClr val="00B050"/>
                </a:solidFill>
              </a:rPr>
              <a:t>Nationalism, sovereignty, populism  </a:t>
            </a:r>
            <a:endParaRPr lang="en-CA" sz="2800" dirty="0">
              <a:solidFill>
                <a:srgbClr val="00B050"/>
              </a:solidFill>
            </a:endParaRPr>
          </a:p>
          <a:p>
            <a:endParaRPr lang="en-CA" dirty="0"/>
          </a:p>
        </p:txBody>
      </p:sp>
    </p:spTree>
    <p:extLst>
      <p:ext uri="{BB962C8B-B14F-4D97-AF65-F5344CB8AC3E}">
        <p14:creationId xmlns:p14="http://schemas.microsoft.com/office/powerpoint/2010/main" val="3350906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9BBE7-3C66-309E-4CBA-3FE231BC87D2}"/>
              </a:ext>
            </a:extLst>
          </p:cNvPr>
          <p:cNvSpPr>
            <a:spLocks noGrp="1"/>
          </p:cNvSpPr>
          <p:nvPr>
            <p:ph type="title"/>
          </p:nvPr>
        </p:nvSpPr>
        <p:spPr/>
        <p:txBody>
          <a:bodyPr/>
          <a:lstStyle/>
          <a:p>
            <a:r>
              <a:rPr lang="en-US" dirty="0"/>
              <a:t>Bibliography Assignment</a:t>
            </a:r>
            <a:endParaRPr lang="en-CA" dirty="0"/>
          </a:p>
        </p:txBody>
      </p:sp>
      <p:sp>
        <p:nvSpPr>
          <p:cNvPr id="3" name="Content Placeholder 2">
            <a:extLst>
              <a:ext uri="{FF2B5EF4-FFF2-40B4-BE49-F238E27FC236}">
                <a16:creationId xmlns:a16="http://schemas.microsoft.com/office/drawing/2014/main" id="{11C2D581-C8D8-DD76-E67C-20A1D62F271B}"/>
              </a:ext>
            </a:extLst>
          </p:cNvPr>
          <p:cNvSpPr>
            <a:spLocks noGrp="1"/>
          </p:cNvSpPr>
          <p:nvPr>
            <p:ph idx="1"/>
          </p:nvPr>
        </p:nvSpPr>
        <p:spPr>
          <a:xfrm>
            <a:off x="555171" y="1687286"/>
            <a:ext cx="10836729" cy="4274602"/>
          </a:xfrm>
        </p:spPr>
        <p:txBody>
          <a:bodyPr>
            <a:normAutofit fontScale="85000" lnSpcReduction="10000"/>
          </a:bodyPr>
          <a:lstStyle/>
          <a:p>
            <a:pPr fontAlgn="base"/>
            <a:r>
              <a:rPr lang="en-CA" dirty="0"/>
              <a:t>Prepare a bibliography of </a:t>
            </a:r>
            <a:r>
              <a:rPr lang="en-CA" b="1" dirty="0"/>
              <a:t>five (5) sources</a:t>
            </a:r>
            <a:r>
              <a:rPr lang="en-CA" dirty="0"/>
              <a:t> related to your assigned topic. These sources will be the </a:t>
            </a:r>
            <a:r>
              <a:rPr lang="en-CA" b="1" dirty="0"/>
              <a:t>only materials</a:t>
            </a:r>
            <a:r>
              <a:rPr lang="en-CA" dirty="0"/>
              <a:t> you are permitted to use and cite in your final term paper. For this reason, it is strongly recommended that you select your sources carefully before including them in your bibliography.</a:t>
            </a:r>
          </a:p>
          <a:p>
            <a:pPr fontAlgn="base"/>
            <a:r>
              <a:rPr lang="en-CA" b="1" dirty="0"/>
              <a:t>Important:</a:t>
            </a:r>
            <a:br>
              <a:rPr lang="en-CA" dirty="0"/>
            </a:br>
            <a:r>
              <a:rPr lang="en-CA" dirty="0"/>
              <a:t>Final papers that include sources </a:t>
            </a:r>
            <a:r>
              <a:rPr lang="en-CA" b="1" dirty="0"/>
              <a:t>not listed in the approved bibliography</a:t>
            </a:r>
            <a:r>
              <a:rPr lang="en-CA" dirty="0"/>
              <a:t> will </a:t>
            </a:r>
            <a:r>
              <a:rPr lang="en-CA" b="1" dirty="0"/>
              <a:t>not be accepted</a:t>
            </a:r>
            <a:r>
              <a:rPr lang="en-CA" dirty="0"/>
              <a:t> and </a:t>
            </a:r>
            <a:r>
              <a:rPr lang="en-CA" b="1" dirty="0"/>
              <a:t>will not be eligible for resubmission</a:t>
            </a:r>
            <a:r>
              <a:rPr lang="en-CA" dirty="0"/>
              <a:t>.</a:t>
            </a:r>
          </a:p>
          <a:p>
            <a:pPr fontAlgn="base"/>
            <a:r>
              <a:rPr lang="en-CA" dirty="0"/>
              <a:t>Your bibliography must meet the following requirements:</a:t>
            </a:r>
          </a:p>
          <a:p>
            <a:pPr fontAlgn="base"/>
            <a:r>
              <a:rPr lang="en-CA" dirty="0"/>
              <a:t>A minimum of </a:t>
            </a:r>
            <a:r>
              <a:rPr lang="en-CA" b="1" dirty="0"/>
              <a:t>two (2) journal articles</a:t>
            </a:r>
            <a:endParaRPr lang="en-CA" dirty="0"/>
          </a:p>
          <a:p>
            <a:pPr fontAlgn="base"/>
            <a:r>
              <a:rPr lang="en-CA" dirty="0"/>
              <a:t>At least </a:t>
            </a:r>
            <a:r>
              <a:rPr lang="en-CA" b="1" dirty="0"/>
              <a:t>one (1) book or book chapter</a:t>
            </a:r>
            <a:endParaRPr lang="en-CA" dirty="0"/>
          </a:p>
          <a:p>
            <a:pPr fontAlgn="base"/>
            <a:r>
              <a:rPr lang="en-CA" dirty="0"/>
              <a:t>At least </a:t>
            </a:r>
            <a:r>
              <a:rPr lang="en-CA" b="1" dirty="0"/>
              <a:t>one (1) source published within the last five (5) years</a:t>
            </a:r>
            <a:endParaRPr lang="en-CA" dirty="0"/>
          </a:p>
          <a:p>
            <a:pPr fontAlgn="base"/>
            <a:r>
              <a:rPr lang="en-CA" dirty="0"/>
              <a:t>No more than </a:t>
            </a:r>
            <a:r>
              <a:rPr lang="en-CA" b="1" dirty="0"/>
              <a:t>two (2) sources published within the last twenty-five (25) years</a:t>
            </a:r>
            <a:endParaRPr lang="en-CA" dirty="0"/>
          </a:p>
          <a:p>
            <a:pPr fontAlgn="base"/>
            <a:r>
              <a:rPr lang="en-CA" dirty="0"/>
              <a:t>All sources must be available through the </a:t>
            </a:r>
            <a:r>
              <a:rPr lang="en-CA" b="1" dirty="0"/>
              <a:t>Concordia University Library</a:t>
            </a:r>
            <a:r>
              <a:rPr lang="en-CA" dirty="0"/>
              <a:t>, either electronically or in print</a:t>
            </a:r>
          </a:p>
          <a:p>
            <a:endParaRPr lang="en-CA" dirty="0"/>
          </a:p>
        </p:txBody>
      </p:sp>
    </p:spTree>
    <p:extLst>
      <p:ext uri="{BB962C8B-B14F-4D97-AF65-F5344CB8AC3E}">
        <p14:creationId xmlns:p14="http://schemas.microsoft.com/office/powerpoint/2010/main" val="3062347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CD5C-4C1F-480D-A5CF-5621A7B6566C}"/>
              </a:ext>
            </a:extLst>
          </p:cNvPr>
          <p:cNvSpPr>
            <a:spLocks noGrp="1"/>
          </p:cNvSpPr>
          <p:nvPr>
            <p:ph type="title"/>
          </p:nvPr>
        </p:nvSpPr>
        <p:spPr/>
        <p:txBody>
          <a:bodyPr/>
          <a:lstStyle/>
          <a:p>
            <a:r>
              <a:rPr lang="en-US" dirty="0"/>
              <a:t>Who am I?</a:t>
            </a:r>
            <a:endParaRPr lang="en-CA" dirty="0"/>
          </a:p>
        </p:txBody>
      </p:sp>
      <p:sp>
        <p:nvSpPr>
          <p:cNvPr id="3" name="Content Placeholder 2">
            <a:extLst>
              <a:ext uri="{FF2B5EF4-FFF2-40B4-BE49-F238E27FC236}">
                <a16:creationId xmlns:a16="http://schemas.microsoft.com/office/drawing/2014/main" id="{3E5796FA-55DA-4798-A98A-87A6126AFA6E}"/>
              </a:ext>
            </a:extLst>
          </p:cNvPr>
          <p:cNvSpPr>
            <a:spLocks noGrp="1"/>
          </p:cNvSpPr>
          <p:nvPr>
            <p:ph idx="1"/>
          </p:nvPr>
        </p:nvSpPr>
        <p:spPr>
          <a:xfrm>
            <a:off x="457200" y="1800225"/>
            <a:ext cx="11452860" cy="4326255"/>
          </a:xfrm>
        </p:spPr>
        <p:txBody>
          <a:bodyPr>
            <a:normAutofit lnSpcReduction="10000"/>
          </a:bodyPr>
          <a:lstStyle/>
          <a:p>
            <a:pPr marL="0" indent="0">
              <a:buNone/>
            </a:pPr>
            <a:r>
              <a:rPr lang="en-US" altLang="en-US" dirty="0"/>
              <a:t>Michelle Lake, librarian for Political Science, the School of Community and Public Affairs, First Peoples Studies, and Government Publications</a:t>
            </a:r>
          </a:p>
          <a:p>
            <a:pPr marL="0" indent="0">
              <a:buNone/>
            </a:pPr>
            <a:endParaRPr lang="en-US" altLang="en-US" dirty="0">
              <a:hlinkClick r:id="" action="ppaction://noaction"/>
            </a:endParaRPr>
          </a:p>
          <a:p>
            <a:pPr marL="0" indent="0">
              <a:buNone/>
            </a:pPr>
            <a:r>
              <a:rPr lang="en-US" altLang="en-US" dirty="0">
                <a:hlinkClick r:id="" action="ppaction://noaction"/>
              </a:rPr>
              <a:t>Michelle.Lake@Concordia.ca</a:t>
            </a:r>
            <a:r>
              <a:rPr lang="en-US" altLang="en-US" dirty="0"/>
              <a:t> / Make an appointment or ask a question</a:t>
            </a:r>
          </a:p>
          <a:p>
            <a:pPr marL="0" indent="0">
              <a:buNone/>
            </a:pPr>
            <a:endParaRPr lang="en-US" altLang="en-US" dirty="0"/>
          </a:p>
          <a:p>
            <a:pPr marL="0" indent="0">
              <a:buNone/>
            </a:pPr>
            <a:r>
              <a:rPr lang="en-US" altLang="en-US" dirty="0"/>
              <a:t>What do I do?</a:t>
            </a:r>
          </a:p>
          <a:p>
            <a:pPr lvl="1"/>
            <a:r>
              <a:rPr lang="en-US" altLang="en-US" dirty="0"/>
              <a:t>Provide research support</a:t>
            </a:r>
          </a:p>
          <a:p>
            <a:pPr lvl="1"/>
            <a:r>
              <a:rPr lang="en-US" altLang="en-US" dirty="0"/>
              <a:t>Help students with search strategies and library databases  </a:t>
            </a:r>
          </a:p>
          <a:p>
            <a:pPr lvl="1"/>
            <a:r>
              <a:rPr lang="en-US" altLang="en-US" dirty="0"/>
              <a:t>Help students find and access materials they need</a:t>
            </a:r>
          </a:p>
          <a:p>
            <a:pPr lvl="1"/>
            <a:r>
              <a:rPr lang="en-US" altLang="en-US" dirty="0"/>
              <a:t>Help with citation issues</a:t>
            </a:r>
          </a:p>
          <a:p>
            <a:pPr lvl="1"/>
            <a:r>
              <a:rPr lang="en-US" altLang="en-US" dirty="0"/>
              <a:t>Choose the books we buy for the above subject areas</a:t>
            </a:r>
            <a:endParaRPr lang="en-CA" altLang="en-US" dirty="0"/>
          </a:p>
          <a:p>
            <a:endParaRPr lang="en-CA" dirty="0"/>
          </a:p>
        </p:txBody>
      </p:sp>
    </p:spTree>
    <p:extLst>
      <p:ext uri="{BB962C8B-B14F-4D97-AF65-F5344CB8AC3E}">
        <p14:creationId xmlns:p14="http://schemas.microsoft.com/office/powerpoint/2010/main" val="3314349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E46685-6263-AFA2-5757-BBFDF83A0DE1}"/>
              </a:ext>
            </a:extLst>
          </p:cNvPr>
          <p:cNvSpPr>
            <a:spLocks noGrp="1"/>
          </p:cNvSpPr>
          <p:nvPr>
            <p:ph type="title"/>
          </p:nvPr>
        </p:nvSpPr>
        <p:spPr>
          <a:xfrm>
            <a:off x="1068819" y="1076635"/>
            <a:ext cx="6956066" cy="3495365"/>
          </a:xfrm>
        </p:spPr>
        <p:txBody>
          <a:bodyPr vert="horz" lIns="91440" tIns="45720" rIns="91440" bIns="45720" rtlCol="0" anchor="t">
            <a:normAutofit/>
          </a:bodyPr>
          <a:lstStyle/>
          <a:p>
            <a:r>
              <a:rPr lang="en-US" sz="8000" dirty="0"/>
              <a:t>Searching in Sofia</a:t>
            </a:r>
          </a:p>
        </p:txBody>
      </p:sp>
      <p:pic>
        <p:nvPicPr>
          <p:cNvPr id="8" name="Graphic 7" descr="Magnifying glass">
            <a:extLst>
              <a:ext uri="{FF2B5EF4-FFF2-40B4-BE49-F238E27FC236}">
                <a16:creationId xmlns:a16="http://schemas.microsoft.com/office/drawing/2014/main" id="{6D2D0369-76D0-9359-5A67-FEBD0AC7C8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02806" y="1143000"/>
            <a:ext cx="2636159" cy="2636159"/>
          </a:xfrm>
          <a:prstGeom prst="rect">
            <a:avLst/>
          </a:prstGeom>
        </p:spPr>
      </p:pic>
    </p:spTree>
    <p:extLst>
      <p:ext uri="{BB962C8B-B14F-4D97-AF65-F5344CB8AC3E}">
        <p14:creationId xmlns:p14="http://schemas.microsoft.com/office/powerpoint/2010/main" val="2247854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22B2-2799-C577-87B6-EEE22897617C}"/>
              </a:ext>
            </a:extLst>
          </p:cNvPr>
          <p:cNvSpPr>
            <a:spLocks noGrp="1"/>
          </p:cNvSpPr>
          <p:nvPr>
            <p:ph type="title"/>
          </p:nvPr>
        </p:nvSpPr>
        <p:spPr/>
        <p:txBody>
          <a:bodyPr/>
          <a:lstStyle/>
          <a:p>
            <a:r>
              <a:rPr lang="en-US" dirty="0"/>
              <a:t>What will I find in Sofia?</a:t>
            </a:r>
            <a:endParaRPr lang="en-CA" dirty="0"/>
          </a:p>
        </p:txBody>
      </p:sp>
      <p:sp>
        <p:nvSpPr>
          <p:cNvPr id="3" name="Content Placeholder 2">
            <a:extLst>
              <a:ext uri="{FF2B5EF4-FFF2-40B4-BE49-F238E27FC236}">
                <a16:creationId xmlns:a16="http://schemas.microsoft.com/office/drawing/2014/main" id="{C1C0CA4C-C94D-2558-D23B-E4BB8FBF3587}"/>
              </a:ext>
            </a:extLst>
          </p:cNvPr>
          <p:cNvSpPr>
            <a:spLocks noGrp="1"/>
          </p:cNvSpPr>
          <p:nvPr>
            <p:ph idx="1"/>
          </p:nvPr>
        </p:nvSpPr>
        <p:spPr/>
        <p:txBody>
          <a:bodyPr>
            <a:normAutofit lnSpcReduction="10000"/>
          </a:bodyPr>
          <a:lstStyle/>
          <a:p>
            <a:r>
              <a:rPr lang="en-US" sz="3200" dirty="0">
                <a:hlinkClick r:id="rId2"/>
              </a:rPr>
              <a:t>Academic peer reviewed books</a:t>
            </a:r>
            <a:r>
              <a:rPr lang="en-US" sz="3200" dirty="0">
                <a:hlinkClick r:id="rId3"/>
              </a:rPr>
              <a:t> </a:t>
            </a:r>
            <a:r>
              <a:rPr lang="en-US" sz="3200" dirty="0"/>
              <a:t>(</a:t>
            </a:r>
            <a:r>
              <a:rPr lang="en-US" sz="3200" dirty="0" err="1"/>
              <a:t>ebooks</a:t>
            </a:r>
            <a:r>
              <a:rPr lang="en-US" sz="3200" dirty="0"/>
              <a:t> and print books)</a:t>
            </a:r>
          </a:p>
          <a:p>
            <a:r>
              <a:rPr lang="en-US" sz="3200" dirty="0">
                <a:hlinkClick r:id="rId4"/>
              </a:rPr>
              <a:t>Academic textbooks </a:t>
            </a:r>
            <a:endParaRPr lang="en-US" sz="3200" dirty="0"/>
          </a:p>
          <a:p>
            <a:r>
              <a:rPr lang="en-US" sz="3200" dirty="0">
                <a:hlinkClick r:id="rId5"/>
              </a:rPr>
              <a:t>Non-academic books </a:t>
            </a:r>
            <a:endParaRPr lang="en-US" sz="3200" dirty="0"/>
          </a:p>
          <a:p>
            <a:r>
              <a:rPr lang="en-US" sz="3200" dirty="0">
                <a:hlinkClick r:id="rId6"/>
              </a:rPr>
              <a:t>Journal articles</a:t>
            </a:r>
            <a:endParaRPr lang="en-US" sz="3200" dirty="0"/>
          </a:p>
          <a:p>
            <a:r>
              <a:rPr lang="en-US" sz="3200" dirty="0">
                <a:hlinkClick r:id="rId7"/>
              </a:rPr>
              <a:t>Government documents</a:t>
            </a:r>
            <a:endParaRPr lang="en-US" sz="3200" dirty="0"/>
          </a:p>
          <a:p>
            <a:r>
              <a:rPr lang="en-US" sz="3200" dirty="0">
                <a:hlinkClick r:id="rId8"/>
              </a:rPr>
              <a:t>International Organization publications </a:t>
            </a:r>
            <a:endParaRPr lang="en-US" sz="3200" dirty="0"/>
          </a:p>
          <a:p>
            <a:endParaRPr lang="en-CA" dirty="0"/>
          </a:p>
        </p:txBody>
      </p:sp>
    </p:spTree>
    <p:extLst>
      <p:ext uri="{BB962C8B-B14F-4D97-AF65-F5344CB8AC3E}">
        <p14:creationId xmlns:p14="http://schemas.microsoft.com/office/powerpoint/2010/main" val="321399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B4F3C-3218-2B95-1CAA-60D3D4345A18}"/>
              </a:ext>
            </a:extLst>
          </p:cNvPr>
          <p:cNvSpPr>
            <a:spLocks noGrp="1"/>
          </p:cNvSpPr>
          <p:nvPr>
            <p:ph type="title"/>
          </p:nvPr>
        </p:nvSpPr>
        <p:spPr>
          <a:xfrm>
            <a:off x="612648" y="741534"/>
            <a:ext cx="6268770" cy="1536192"/>
          </a:xfrm>
        </p:spPr>
        <p:txBody>
          <a:bodyPr anchor="b">
            <a:normAutofit/>
          </a:bodyPr>
          <a:lstStyle/>
          <a:p>
            <a:r>
              <a:rPr lang="en-US" sz="5200" dirty="0"/>
              <a:t>Why books? </a:t>
            </a:r>
            <a:endParaRPr lang="en-CA" sz="5200" dirty="0"/>
          </a:p>
        </p:txBody>
      </p:sp>
      <p:sp>
        <p:nvSpPr>
          <p:cNvPr id="3" name="Content Placeholder 2">
            <a:extLst>
              <a:ext uri="{FF2B5EF4-FFF2-40B4-BE49-F238E27FC236}">
                <a16:creationId xmlns:a16="http://schemas.microsoft.com/office/drawing/2014/main" id="{BCE6D731-EF6B-0D7D-7D7F-9C9A0CAEE0BE}"/>
              </a:ext>
            </a:extLst>
          </p:cNvPr>
          <p:cNvSpPr>
            <a:spLocks noGrp="1"/>
          </p:cNvSpPr>
          <p:nvPr>
            <p:ph idx="1"/>
          </p:nvPr>
        </p:nvSpPr>
        <p:spPr>
          <a:xfrm>
            <a:off x="612648" y="2569028"/>
            <a:ext cx="6268770" cy="3450771"/>
          </a:xfrm>
        </p:spPr>
        <p:txBody>
          <a:bodyPr>
            <a:normAutofit fontScale="92500" lnSpcReduction="20000"/>
          </a:bodyPr>
          <a:lstStyle/>
          <a:p>
            <a:r>
              <a:rPr lang="en-CA" sz="2600" b="0" i="0" dirty="0">
                <a:effectLst/>
              </a:rPr>
              <a:t>Books can provide comprehensive overviews or background and introductory information that is not covered in journal articles. </a:t>
            </a:r>
          </a:p>
          <a:p>
            <a:r>
              <a:rPr lang="en-CA" sz="2600" b="0" i="0" dirty="0">
                <a:effectLst/>
              </a:rPr>
              <a:t>Books are much more comprehensive than articles and aim to tell you everything about a topic</a:t>
            </a:r>
            <a:r>
              <a:rPr lang="en-CA" sz="2600" dirty="0"/>
              <a:t> or in the case of edited books, many perspectives on a topic</a:t>
            </a:r>
            <a:endParaRPr lang="en-CA" sz="2600" b="0" i="0" dirty="0">
              <a:effectLst/>
            </a:endParaRPr>
          </a:p>
          <a:p>
            <a:r>
              <a:rPr lang="en-CA" sz="2600" b="0" i="0" dirty="0">
                <a:effectLst/>
              </a:rPr>
              <a:t>Journal articles are much shorter and cover a very specific aspect of a topic.</a:t>
            </a:r>
          </a:p>
          <a:p>
            <a:endParaRPr lang="en-CA" sz="2000" dirty="0"/>
          </a:p>
        </p:txBody>
      </p:sp>
      <p:pic>
        <p:nvPicPr>
          <p:cNvPr id="7" name="Graphic 6" descr="Books">
            <a:extLst>
              <a:ext uri="{FF2B5EF4-FFF2-40B4-BE49-F238E27FC236}">
                <a16:creationId xmlns:a16="http://schemas.microsoft.com/office/drawing/2014/main" id="{4BBC5F87-100E-13CA-0D86-B4A9792D00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94066" y="1272395"/>
            <a:ext cx="4237686" cy="4237686"/>
          </a:xfrm>
          <a:prstGeom prst="rect">
            <a:avLst/>
          </a:prstGeom>
        </p:spPr>
      </p:pic>
    </p:spTree>
    <p:extLst>
      <p:ext uri="{BB962C8B-B14F-4D97-AF65-F5344CB8AC3E}">
        <p14:creationId xmlns:p14="http://schemas.microsoft.com/office/powerpoint/2010/main" val="2556159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4D98-DB1B-34D6-024F-4224EDCB3FF0}"/>
              </a:ext>
            </a:extLst>
          </p:cNvPr>
          <p:cNvSpPr>
            <a:spLocks noGrp="1"/>
          </p:cNvSpPr>
          <p:nvPr>
            <p:ph type="title"/>
          </p:nvPr>
        </p:nvSpPr>
        <p:spPr>
          <a:xfrm>
            <a:off x="704088" y="914400"/>
            <a:ext cx="6151083" cy="1307592"/>
          </a:xfrm>
        </p:spPr>
        <p:txBody>
          <a:bodyPr>
            <a:normAutofit/>
          </a:bodyPr>
          <a:lstStyle/>
          <a:p>
            <a:r>
              <a:rPr lang="en-US"/>
              <a:t>Why books?</a:t>
            </a:r>
            <a:endParaRPr lang="en-CA"/>
          </a:p>
        </p:txBody>
      </p:sp>
      <p:cxnSp>
        <p:nvCxnSpPr>
          <p:cNvPr id="22" name="Straight Connector 21">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3900"/>
            <a:ext cx="10588752"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4F8C43-7862-F97A-89C3-635A2DCD402F}"/>
              </a:ext>
            </a:extLst>
          </p:cNvPr>
          <p:cNvSpPr>
            <a:spLocks noGrp="1"/>
          </p:cNvSpPr>
          <p:nvPr>
            <p:ph idx="1"/>
          </p:nvPr>
        </p:nvSpPr>
        <p:spPr>
          <a:xfrm>
            <a:off x="704088" y="2219183"/>
            <a:ext cx="6151083" cy="3753812"/>
          </a:xfrm>
        </p:spPr>
        <p:txBody>
          <a:bodyPr>
            <a:normAutofit/>
          </a:bodyPr>
          <a:lstStyle/>
          <a:p>
            <a:r>
              <a:rPr lang="en-US"/>
              <a:t>An edited scholarly monograph will have multiple chapters on one broad subject, all by different authors/experts, these chapters can be cited separately; one good book can account for several sources</a:t>
            </a:r>
          </a:p>
          <a:p>
            <a:r>
              <a:rPr lang="en-US"/>
              <a:t>Using the Index and table of contents, you can navigate through a book to find the exact sections and chapters you need</a:t>
            </a:r>
            <a:endParaRPr lang="en-CA"/>
          </a:p>
        </p:txBody>
      </p:sp>
      <p:pic>
        <p:nvPicPr>
          <p:cNvPr id="11" name="Picture 10" descr="A close-up of an open book&#10;&#10;Description automatically generated">
            <a:extLst>
              <a:ext uri="{FF2B5EF4-FFF2-40B4-BE49-F238E27FC236}">
                <a16:creationId xmlns:a16="http://schemas.microsoft.com/office/drawing/2014/main" id="{8CBF5AAD-463E-ED5C-D13A-786D25574619}"/>
              </a:ext>
            </a:extLst>
          </p:cNvPr>
          <p:cNvPicPr>
            <a:picLocks noChangeAspect="1"/>
          </p:cNvPicPr>
          <p:nvPr/>
        </p:nvPicPr>
        <p:blipFill rotWithShape="1">
          <a:blip r:embed="rId2"/>
          <a:srcRect l="32038" r="22481" b="-1"/>
          <a:stretch>
            <a:fillRect/>
          </a:stretch>
        </p:blipFill>
        <p:spPr>
          <a:xfrm>
            <a:off x="7306236" y="902448"/>
            <a:ext cx="4085664" cy="5053104"/>
          </a:xfrm>
          <a:prstGeom prst="rect">
            <a:avLst/>
          </a:prstGeom>
        </p:spPr>
      </p:pic>
      <p:cxnSp>
        <p:nvCxnSpPr>
          <p:cNvPr id="20" name="Straight Connector 19">
            <a:extLst>
              <a:ext uri="{FF2B5EF4-FFF2-40B4-BE49-F238E27FC236}">
                <a16:creationId xmlns:a16="http://schemas.microsoft.com/office/drawing/2014/main" id="{8E0104E4-99BC-494F-8342-F250828E57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9065" y="6145599"/>
            <a:ext cx="105828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524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B9C0E6AB-EAB6-41E0-9D49-369643E873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A7693C2-7C46-4885-8B2F-E56127E15C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C8D232-7D29-4476-9D51-FB25179F1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34100"/>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a:hlinkClick r:id="rId2"/>
            <a:extLst>
              <a:ext uri="{FF2B5EF4-FFF2-40B4-BE49-F238E27FC236}">
                <a16:creationId xmlns:a16="http://schemas.microsoft.com/office/drawing/2014/main" id="{82857DC9-2B20-A559-DF9B-9FD4574A030F}"/>
              </a:ext>
            </a:extLst>
          </p:cNvPr>
          <p:cNvPicPr>
            <a:picLocks noChangeAspect="1"/>
          </p:cNvPicPr>
          <p:nvPr/>
        </p:nvPicPr>
        <p:blipFill>
          <a:blip r:embed="rId3"/>
          <a:stretch>
            <a:fillRect/>
          </a:stretch>
        </p:blipFill>
        <p:spPr>
          <a:xfrm>
            <a:off x="202751" y="1447801"/>
            <a:ext cx="11786497" cy="3204540"/>
          </a:xfrm>
          <a:prstGeom prst="rect">
            <a:avLst/>
          </a:prstGeom>
        </p:spPr>
      </p:pic>
    </p:spTree>
    <p:extLst>
      <p:ext uri="{BB962C8B-B14F-4D97-AF65-F5344CB8AC3E}">
        <p14:creationId xmlns:p14="http://schemas.microsoft.com/office/powerpoint/2010/main" val="83525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F4CF80-4C6F-5B24-5D27-916CDC7C8C83}"/>
              </a:ext>
            </a:extLst>
          </p:cNvPr>
          <p:cNvPicPr>
            <a:picLocks noChangeAspect="1"/>
          </p:cNvPicPr>
          <p:nvPr/>
        </p:nvPicPr>
        <p:blipFill>
          <a:blip r:embed="rId2"/>
          <a:stretch>
            <a:fillRect/>
          </a:stretch>
        </p:blipFill>
        <p:spPr>
          <a:xfrm>
            <a:off x="101292" y="885694"/>
            <a:ext cx="11989416" cy="5086611"/>
          </a:xfrm>
          <a:prstGeom prst="rect">
            <a:avLst/>
          </a:prstGeom>
        </p:spPr>
      </p:pic>
      <p:sp>
        <p:nvSpPr>
          <p:cNvPr id="2" name="Callout: Left Arrow 1">
            <a:extLst>
              <a:ext uri="{FF2B5EF4-FFF2-40B4-BE49-F238E27FC236}">
                <a16:creationId xmlns:a16="http://schemas.microsoft.com/office/drawing/2014/main" id="{70AD2A28-4E53-C9C3-0A1F-CF937A3D4030}"/>
              </a:ext>
            </a:extLst>
          </p:cNvPr>
          <p:cNvSpPr/>
          <p:nvPr/>
        </p:nvSpPr>
        <p:spPr>
          <a:xfrm>
            <a:off x="5736772" y="1981200"/>
            <a:ext cx="1752600" cy="762000"/>
          </a:xfrm>
          <a:prstGeom prst="leftArrowCallou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 years old</a:t>
            </a:r>
            <a:endParaRPr lang="en-CA" dirty="0"/>
          </a:p>
        </p:txBody>
      </p:sp>
      <p:sp>
        <p:nvSpPr>
          <p:cNvPr id="3" name="Rectangle: Rounded Corners 2">
            <a:extLst>
              <a:ext uri="{FF2B5EF4-FFF2-40B4-BE49-F238E27FC236}">
                <a16:creationId xmlns:a16="http://schemas.microsoft.com/office/drawing/2014/main" id="{0FFCB875-BD40-7CEC-A3AB-496896BEFF4A}"/>
              </a:ext>
            </a:extLst>
          </p:cNvPr>
          <p:cNvSpPr/>
          <p:nvPr/>
        </p:nvSpPr>
        <p:spPr>
          <a:xfrm>
            <a:off x="1992085" y="1981200"/>
            <a:ext cx="2002971" cy="272143"/>
          </a:xfrm>
          <a:prstGeom prst="roundRect">
            <a:avLst/>
          </a:prstGeom>
          <a:noFill/>
          <a:ln w="571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67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934834-DCD2-19DE-2E0B-BE2B03530A43}"/>
              </a:ext>
            </a:extLst>
          </p:cNvPr>
          <p:cNvPicPr>
            <a:picLocks noChangeAspect="1"/>
          </p:cNvPicPr>
          <p:nvPr/>
        </p:nvPicPr>
        <p:blipFill>
          <a:blip r:embed="rId2"/>
          <a:stretch>
            <a:fillRect/>
          </a:stretch>
        </p:blipFill>
        <p:spPr>
          <a:xfrm>
            <a:off x="949060" y="930146"/>
            <a:ext cx="10293879" cy="4997707"/>
          </a:xfrm>
          <a:prstGeom prst="rect">
            <a:avLst/>
          </a:prstGeom>
        </p:spPr>
      </p:pic>
      <p:sp>
        <p:nvSpPr>
          <p:cNvPr id="2" name="Callout: Left Arrow 1">
            <a:extLst>
              <a:ext uri="{FF2B5EF4-FFF2-40B4-BE49-F238E27FC236}">
                <a16:creationId xmlns:a16="http://schemas.microsoft.com/office/drawing/2014/main" id="{68D76B83-3323-B2E8-3760-91F6EA7D9E23}"/>
              </a:ext>
            </a:extLst>
          </p:cNvPr>
          <p:cNvSpPr/>
          <p:nvPr/>
        </p:nvSpPr>
        <p:spPr>
          <a:xfrm>
            <a:off x="5094514" y="1850571"/>
            <a:ext cx="2590800" cy="609600"/>
          </a:xfrm>
          <a:prstGeom prst="leftArrowCallou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 years old</a:t>
            </a:r>
            <a:endParaRPr lang="en-CA" dirty="0"/>
          </a:p>
        </p:txBody>
      </p:sp>
      <p:sp>
        <p:nvSpPr>
          <p:cNvPr id="4" name="Rectangle: Rounded Corners 3">
            <a:extLst>
              <a:ext uri="{FF2B5EF4-FFF2-40B4-BE49-F238E27FC236}">
                <a16:creationId xmlns:a16="http://schemas.microsoft.com/office/drawing/2014/main" id="{D9AC3E51-1861-3307-772F-FE3FB0F30E49}"/>
              </a:ext>
            </a:extLst>
          </p:cNvPr>
          <p:cNvSpPr/>
          <p:nvPr/>
        </p:nvSpPr>
        <p:spPr>
          <a:xfrm>
            <a:off x="2667000" y="1872343"/>
            <a:ext cx="968829" cy="239486"/>
          </a:xfrm>
          <a:prstGeom prst="roundRect">
            <a:avLst/>
          </a:prstGeom>
          <a:noFill/>
          <a:ln w="571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allout: Left Arrow 4">
            <a:extLst>
              <a:ext uri="{FF2B5EF4-FFF2-40B4-BE49-F238E27FC236}">
                <a16:creationId xmlns:a16="http://schemas.microsoft.com/office/drawing/2014/main" id="{B1F5E874-44DA-721C-7AA3-50D1688B3BD3}"/>
              </a:ext>
            </a:extLst>
          </p:cNvPr>
          <p:cNvSpPr/>
          <p:nvPr/>
        </p:nvSpPr>
        <p:spPr>
          <a:xfrm>
            <a:off x="5094514" y="5192486"/>
            <a:ext cx="3668485" cy="1197428"/>
          </a:xfrm>
          <a:prstGeom prst="leftArrowCallout">
            <a:avLst/>
          </a:prstGeom>
          <a:solidFill>
            <a:srgbClr val="00B05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Use the subject headings to find more related books and articles</a:t>
            </a:r>
            <a:endParaRPr lang="en-CA" dirty="0"/>
          </a:p>
        </p:txBody>
      </p:sp>
    </p:spTree>
    <p:extLst>
      <p:ext uri="{BB962C8B-B14F-4D97-AF65-F5344CB8AC3E}">
        <p14:creationId xmlns:p14="http://schemas.microsoft.com/office/powerpoint/2010/main" val="34945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EE34CC-C76B-42F3-90AF-10BFA79041A9}"/>
              </a:ext>
            </a:extLst>
          </p:cNvPr>
          <p:cNvPicPr>
            <a:picLocks noChangeAspect="1"/>
          </p:cNvPicPr>
          <p:nvPr/>
        </p:nvPicPr>
        <p:blipFill>
          <a:blip r:embed="rId2"/>
          <a:stretch>
            <a:fillRect/>
          </a:stretch>
        </p:blipFill>
        <p:spPr>
          <a:xfrm>
            <a:off x="749025" y="1606456"/>
            <a:ext cx="10693950" cy="3645087"/>
          </a:xfrm>
          <a:prstGeom prst="rect">
            <a:avLst/>
          </a:prstGeom>
        </p:spPr>
      </p:pic>
      <p:sp>
        <p:nvSpPr>
          <p:cNvPr id="4" name="Callout: Left Arrow 3">
            <a:extLst>
              <a:ext uri="{FF2B5EF4-FFF2-40B4-BE49-F238E27FC236}">
                <a16:creationId xmlns:a16="http://schemas.microsoft.com/office/drawing/2014/main" id="{6C9B3758-007C-FF69-3C71-17B632B5DFA2}"/>
              </a:ext>
            </a:extLst>
          </p:cNvPr>
          <p:cNvSpPr/>
          <p:nvPr/>
        </p:nvSpPr>
        <p:spPr>
          <a:xfrm>
            <a:off x="4833257" y="2569029"/>
            <a:ext cx="2002972" cy="729342"/>
          </a:xfrm>
          <a:prstGeom prst="leftArrowCallou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 years old</a:t>
            </a:r>
            <a:endParaRPr lang="en-CA" dirty="0"/>
          </a:p>
        </p:txBody>
      </p:sp>
      <p:sp>
        <p:nvSpPr>
          <p:cNvPr id="5" name="Rectangle: Rounded Corners 4">
            <a:extLst>
              <a:ext uri="{FF2B5EF4-FFF2-40B4-BE49-F238E27FC236}">
                <a16:creationId xmlns:a16="http://schemas.microsoft.com/office/drawing/2014/main" id="{CF7E82AE-7795-68F9-D1BC-72D3FAF37D76}"/>
              </a:ext>
            </a:extLst>
          </p:cNvPr>
          <p:cNvSpPr/>
          <p:nvPr/>
        </p:nvSpPr>
        <p:spPr>
          <a:xfrm>
            <a:off x="2732314" y="2645229"/>
            <a:ext cx="1001486" cy="250371"/>
          </a:xfrm>
          <a:prstGeom prst="roundRect">
            <a:avLst/>
          </a:prstGeom>
          <a:noFill/>
          <a:ln w="571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1340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634D8B-9D28-7959-8336-32D5DB40C13B}"/>
              </a:ext>
            </a:extLst>
          </p:cNvPr>
          <p:cNvPicPr>
            <a:picLocks noChangeAspect="1"/>
          </p:cNvPicPr>
          <p:nvPr/>
        </p:nvPicPr>
        <p:blipFill>
          <a:blip r:embed="rId2"/>
          <a:stretch>
            <a:fillRect/>
          </a:stretch>
        </p:blipFill>
        <p:spPr>
          <a:xfrm>
            <a:off x="4217574" y="853942"/>
            <a:ext cx="7283824" cy="5150115"/>
          </a:xfrm>
          <a:prstGeom prst="rect">
            <a:avLst/>
          </a:prstGeom>
        </p:spPr>
      </p:pic>
      <p:sp>
        <p:nvSpPr>
          <p:cNvPr id="4" name="Rectangle 3">
            <a:extLst>
              <a:ext uri="{FF2B5EF4-FFF2-40B4-BE49-F238E27FC236}">
                <a16:creationId xmlns:a16="http://schemas.microsoft.com/office/drawing/2014/main" id="{52F89423-978F-6E38-5218-BA6D8AD050D7}"/>
              </a:ext>
            </a:extLst>
          </p:cNvPr>
          <p:cNvSpPr/>
          <p:nvPr/>
        </p:nvSpPr>
        <p:spPr>
          <a:xfrm>
            <a:off x="707571" y="1230086"/>
            <a:ext cx="3113315" cy="420188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Use the limits on the left panel of Sofia to narrow down by format: books, articles, chapters and by date: 5, 10 or 25 years</a:t>
            </a:r>
            <a:endParaRPr lang="en-CA" sz="2800" dirty="0"/>
          </a:p>
        </p:txBody>
      </p:sp>
    </p:spTree>
    <p:extLst>
      <p:ext uri="{BB962C8B-B14F-4D97-AF65-F5344CB8AC3E}">
        <p14:creationId xmlns:p14="http://schemas.microsoft.com/office/powerpoint/2010/main" val="18243573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4A52A339-DA77-C00F-3EF4-AA987CA00093}"/>
              </a:ext>
            </a:extLst>
          </p:cNvPr>
          <p:cNvPicPr>
            <a:picLocks noChangeAspect="1"/>
          </p:cNvPicPr>
          <p:nvPr/>
        </p:nvPicPr>
        <p:blipFill>
          <a:blip r:embed="rId3"/>
          <a:stretch>
            <a:fillRect/>
          </a:stretch>
        </p:blipFill>
        <p:spPr>
          <a:xfrm>
            <a:off x="655290" y="2005262"/>
            <a:ext cx="10912072" cy="2855495"/>
          </a:xfrm>
          <a:prstGeom prst="rect">
            <a:avLst/>
          </a:prstGeom>
        </p:spPr>
      </p:pic>
    </p:spTree>
    <p:extLst>
      <p:ext uri="{BB962C8B-B14F-4D97-AF65-F5344CB8AC3E}">
        <p14:creationId xmlns:p14="http://schemas.microsoft.com/office/powerpoint/2010/main" val="1860731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8DE6E4-C1B7-4EF3-B8E3-F0E9142A687A}"/>
              </a:ext>
            </a:extLst>
          </p:cNvPr>
          <p:cNvSpPr>
            <a:spLocks noGrp="1"/>
          </p:cNvSpPr>
          <p:nvPr>
            <p:ph type="title"/>
          </p:nvPr>
        </p:nvSpPr>
        <p:spPr>
          <a:xfrm>
            <a:off x="4771789" y="909637"/>
            <a:ext cx="6714698" cy="1316736"/>
          </a:xfrm>
        </p:spPr>
        <p:txBody>
          <a:bodyPr>
            <a:normAutofit/>
          </a:bodyPr>
          <a:lstStyle/>
          <a:p>
            <a:r>
              <a:rPr lang="en-US" altLang="en-US" dirty="0"/>
              <a:t>The Librar(ies)</a:t>
            </a:r>
            <a:endParaRPr lang="en-CA" dirty="0"/>
          </a:p>
        </p:txBody>
      </p:sp>
      <p:pic>
        <p:nvPicPr>
          <p:cNvPr id="5" name="Picture 2" descr="Vanier Library">
            <a:extLst>
              <a:ext uri="{FF2B5EF4-FFF2-40B4-BE49-F238E27FC236}">
                <a16:creationId xmlns:a16="http://schemas.microsoft.com/office/drawing/2014/main" id="{DD960AEC-C332-4EA5-BA8C-ADE286C238E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344"/>
          <a:stretch>
            <a:fillRect/>
          </a:stretch>
        </p:blipFill>
        <p:spPr>
          <a:xfrm>
            <a:off x="20" y="2"/>
            <a:ext cx="4046541" cy="3428998"/>
          </a:xfrm>
          <a:prstGeom prst="rect">
            <a:avLst/>
          </a:prstGeom>
        </p:spPr>
      </p:pic>
      <p:cxnSp>
        <p:nvCxnSpPr>
          <p:cNvPr id="30" name="Straight Connector 29">
            <a:extLst>
              <a:ext uri="{FF2B5EF4-FFF2-40B4-BE49-F238E27FC236}">
                <a16:creationId xmlns:a16="http://schemas.microsoft.com/office/drawing/2014/main" id="{D57D541F-8B1D-4D6A-969A-B9D7473AD9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51399" y="723900"/>
            <a:ext cx="65151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4" descr="Webster Library">
            <a:extLst>
              <a:ext uri="{FF2B5EF4-FFF2-40B4-BE49-F238E27FC236}">
                <a16:creationId xmlns:a16="http://schemas.microsoft.com/office/drawing/2014/main" id="{F0B08ABB-97BC-4172-915B-AD9BD6FF0A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31" r="3699" b="2"/>
          <a:stretch>
            <a:fillRect/>
          </a:stretch>
        </p:blipFill>
        <p:spPr bwMode="auto">
          <a:xfrm>
            <a:off x="20" y="3429000"/>
            <a:ext cx="4046541" cy="34289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ontent Placeholder 8">
            <a:extLst>
              <a:ext uri="{FF2B5EF4-FFF2-40B4-BE49-F238E27FC236}">
                <a16:creationId xmlns:a16="http://schemas.microsoft.com/office/drawing/2014/main" id="{619EA245-FDDF-FF3D-7B44-3BB6CBC7BDFF}"/>
              </a:ext>
            </a:extLst>
          </p:cNvPr>
          <p:cNvSpPr>
            <a:spLocks noGrp="1"/>
          </p:cNvSpPr>
          <p:nvPr>
            <p:ph idx="1"/>
          </p:nvPr>
        </p:nvSpPr>
        <p:spPr>
          <a:xfrm>
            <a:off x="4771788" y="2226374"/>
            <a:ext cx="6714698" cy="3603210"/>
          </a:xfrm>
        </p:spPr>
        <p:txBody>
          <a:bodyPr>
            <a:normAutofit/>
          </a:bodyPr>
          <a:lstStyle/>
          <a:p>
            <a:pPr>
              <a:lnSpc>
                <a:spcPct val="100000"/>
              </a:lnSpc>
            </a:pPr>
            <a:r>
              <a:rPr lang="en-US" altLang="en-US" sz="1700">
                <a:cs typeface="Arial" panose="020B0604020202020204" pitchFamily="34" charset="0"/>
              </a:rPr>
              <a:t>24/7 access, with student card, after 11pm</a:t>
            </a:r>
          </a:p>
          <a:p>
            <a:pPr>
              <a:lnSpc>
                <a:spcPct val="100000"/>
              </a:lnSpc>
            </a:pPr>
            <a:r>
              <a:rPr lang="en-US" altLang="en-US" sz="1700">
                <a:cs typeface="Arial" panose="020B0604020202020204" pitchFamily="34" charset="0"/>
              </a:rPr>
              <a:t>Webster Library (LB) – downtown on SGW campus &amp; Vanier Library (VL) on Loyola campus </a:t>
            </a:r>
          </a:p>
          <a:p>
            <a:pPr>
              <a:lnSpc>
                <a:spcPct val="100000"/>
              </a:lnSpc>
            </a:pPr>
            <a:r>
              <a:rPr lang="en-US" altLang="en-US" sz="1700">
                <a:cs typeface="Arial" panose="020B0604020202020204" pitchFamily="34" charset="0"/>
              </a:rPr>
              <a:t>Webster: Social Sciences, Humanities, Business, Engineering &amp; Fine Arts</a:t>
            </a:r>
          </a:p>
          <a:p>
            <a:pPr>
              <a:lnSpc>
                <a:spcPct val="100000"/>
              </a:lnSpc>
            </a:pPr>
            <a:r>
              <a:rPr lang="en-US" altLang="en-US" sz="1700">
                <a:cs typeface="Arial" panose="020B0604020202020204" pitchFamily="34" charset="0"/>
              </a:rPr>
              <a:t>Vanier: Science(s), Health, Communications, Journalism and Psychology</a:t>
            </a:r>
          </a:p>
          <a:p>
            <a:pPr>
              <a:lnSpc>
                <a:spcPct val="100000"/>
              </a:lnSpc>
            </a:pPr>
            <a:r>
              <a:rPr lang="en-US" altLang="en-US" sz="1700">
                <a:cs typeface="Arial" panose="020B0604020202020204" pitchFamily="34" charset="0"/>
                <a:hlinkClick r:id="rId4"/>
              </a:rPr>
              <a:t>Course Reserves Room(s): </a:t>
            </a:r>
            <a:r>
              <a:rPr lang="en-US" altLang="en-US" sz="1700">
                <a:cs typeface="Arial" panose="020B0604020202020204" pitchFamily="34" charset="0"/>
              </a:rPr>
              <a:t>have the required undergraduate print textbooks for the courses taught at that campus (for example: Webster has the Political Science and SCPA course reserves)</a:t>
            </a:r>
          </a:p>
        </p:txBody>
      </p:sp>
      <p:cxnSp>
        <p:nvCxnSpPr>
          <p:cNvPr id="32" name="Straight Connector 31">
            <a:extLst>
              <a:ext uri="{FF2B5EF4-FFF2-40B4-BE49-F238E27FC236}">
                <a16:creationId xmlns:a16="http://schemas.microsoft.com/office/drawing/2014/main" id="{E6523A9E-CB4E-4FB6-AF68-C947B50864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51399" y="6134100"/>
            <a:ext cx="65151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167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7324E2-8831-5D2D-3DEF-9E06DEB52CE6}"/>
              </a:ext>
            </a:extLst>
          </p:cNvPr>
          <p:cNvPicPr>
            <a:picLocks noChangeAspect="1"/>
          </p:cNvPicPr>
          <p:nvPr/>
        </p:nvPicPr>
        <p:blipFill>
          <a:blip r:embed="rId2"/>
          <a:stretch>
            <a:fillRect/>
          </a:stretch>
        </p:blipFill>
        <p:spPr>
          <a:xfrm>
            <a:off x="1549166" y="815840"/>
            <a:ext cx="9093667" cy="5226319"/>
          </a:xfrm>
          <a:prstGeom prst="rect">
            <a:avLst/>
          </a:prstGeom>
        </p:spPr>
      </p:pic>
      <p:sp>
        <p:nvSpPr>
          <p:cNvPr id="5" name="Rectangle 4">
            <a:extLst>
              <a:ext uri="{FF2B5EF4-FFF2-40B4-BE49-F238E27FC236}">
                <a16:creationId xmlns:a16="http://schemas.microsoft.com/office/drawing/2014/main" id="{E546F084-51E7-F2A7-A0FE-E16D1751108F}"/>
              </a:ext>
            </a:extLst>
          </p:cNvPr>
          <p:cNvSpPr/>
          <p:nvPr/>
        </p:nvSpPr>
        <p:spPr>
          <a:xfrm>
            <a:off x="8447314" y="4136571"/>
            <a:ext cx="3211286" cy="2373086"/>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is an example of edited book, where all the chapters are about different aspects of the larger topic</a:t>
            </a:r>
            <a:endParaRPr lang="en-CA" dirty="0"/>
          </a:p>
        </p:txBody>
      </p:sp>
      <p:pic>
        <p:nvPicPr>
          <p:cNvPr id="7" name="Picture 6">
            <a:extLst>
              <a:ext uri="{FF2B5EF4-FFF2-40B4-BE49-F238E27FC236}">
                <a16:creationId xmlns:a16="http://schemas.microsoft.com/office/drawing/2014/main" id="{994D88F5-2F35-6D6E-DC64-C22C9899D8BA}"/>
              </a:ext>
            </a:extLst>
          </p:cNvPr>
          <p:cNvPicPr>
            <a:picLocks noChangeAspect="1"/>
          </p:cNvPicPr>
          <p:nvPr/>
        </p:nvPicPr>
        <p:blipFill>
          <a:blip r:embed="rId3"/>
          <a:stretch>
            <a:fillRect/>
          </a:stretch>
        </p:blipFill>
        <p:spPr>
          <a:xfrm>
            <a:off x="1055914" y="181929"/>
            <a:ext cx="10602686" cy="66760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352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E511AF-8B52-3D07-C6A4-3E04A3788F23}"/>
              </a:ext>
            </a:extLst>
          </p:cNvPr>
          <p:cNvPicPr>
            <a:picLocks noChangeAspect="1"/>
          </p:cNvPicPr>
          <p:nvPr/>
        </p:nvPicPr>
        <p:blipFill>
          <a:blip r:embed="rId2"/>
          <a:stretch>
            <a:fillRect/>
          </a:stretch>
        </p:blipFill>
        <p:spPr>
          <a:xfrm>
            <a:off x="885528" y="947059"/>
            <a:ext cx="10420943" cy="5151068"/>
          </a:xfrm>
          <a:prstGeom prst="rect">
            <a:avLst/>
          </a:prstGeom>
        </p:spPr>
      </p:pic>
      <p:sp>
        <p:nvSpPr>
          <p:cNvPr id="2" name="Rectangle 1">
            <a:extLst>
              <a:ext uri="{FF2B5EF4-FFF2-40B4-BE49-F238E27FC236}">
                <a16:creationId xmlns:a16="http://schemas.microsoft.com/office/drawing/2014/main" id="{95B2ECCA-1207-2EE4-92F0-9919C4B5D7E1}"/>
              </a:ext>
            </a:extLst>
          </p:cNvPr>
          <p:cNvSpPr/>
          <p:nvPr/>
        </p:nvSpPr>
        <p:spPr>
          <a:xfrm>
            <a:off x="2971800" y="2231571"/>
            <a:ext cx="1643743" cy="272143"/>
          </a:xfrm>
          <a:prstGeom prst="rect">
            <a:avLst/>
          </a:prstGeom>
          <a:noFill/>
          <a:ln w="571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a:extLst>
              <a:ext uri="{FF2B5EF4-FFF2-40B4-BE49-F238E27FC236}">
                <a16:creationId xmlns:a16="http://schemas.microsoft.com/office/drawing/2014/main" id="{0E143E4B-DF8A-E6C9-159B-94BFF9DC7D67}"/>
              </a:ext>
            </a:extLst>
          </p:cNvPr>
          <p:cNvSpPr/>
          <p:nvPr/>
        </p:nvSpPr>
        <p:spPr>
          <a:xfrm>
            <a:off x="2884715" y="2808514"/>
            <a:ext cx="1643743" cy="272143"/>
          </a:xfrm>
          <a:prstGeom prst="rect">
            <a:avLst/>
          </a:prstGeom>
          <a:noFill/>
          <a:ln w="571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5D0E71A-4132-BF7F-0E5C-C638C7A34671}"/>
              </a:ext>
            </a:extLst>
          </p:cNvPr>
          <p:cNvSpPr/>
          <p:nvPr/>
        </p:nvSpPr>
        <p:spPr>
          <a:xfrm>
            <a:off x="2971800" y="4942112"/>
            <a:ext cx="2394857" cy="707574"/>
          </a:xfrm>
          <a:prstGeom prst="rect">
            <a:avLst/>
          </a:prstGeom>
          <a:noFill/>
          <a:ln w="57150" cap="flat" cmpd="sng" algn="ctr">
            <a:solidFill>
              <a:schemeClr val="tx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358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F9F855-4CD2-2B6B-697A-BFD5ECC3B67E}"/>
              </a:ext>
            </a:extLst>
          </p:cNvPr>
          <p:cNvPicPr>
            <a:picLocks noChangeAspect="1"/>
          </p:cNvPicPr>
          <p:nvPr/>
        </p:nvPicPr>
        <p:blipFill>
          <a:blip r:embed="rId2"/>
          <a:stretch>
            <a:fillRect/>
          </a:stretch>
        </p:blipFill>
        <p:spPr>
          <a:xfrm>
            <a:off x="229669" y="0"/>
            <a:ext cx="11297231" cy="3810196"/>
          </a:xfrm>
          <a:prstGeom prst="rect">
            <a:avLst/>
          </a:prstGeom>
        </p:spPr>
      </p:pic>
      <p:sp>
        <p:nvSpPr>
          <p:cNvPr id="4" name="Callout: Up Arrow 3">
            <a:extLst>
              <a:ext uri="{FF2B5EF4-FFF2-40B4-BE49-F238E27FC236}">
                <a16:creationId xmlns:a16="http://schemas.microsoft.com/office/drawing/2014/main" id="{AEE0E025-EBE8-1C1C-A4D5-1DBD6CD35D46}"/>
              </a:ext>
            </a:extLst>
          </p:cNvPr>
          <p:cNvSpPr/>
          <p:nvPr/>
        </p:nvSpPr>
        <p:spPr>
          <a:xfrm>
            <a:off x="6096001" y="620583"/>
            <a:ext cx="2536370" cy="3189614"/>
          </a:xfrm>
          <a:prstGeom prst="upArrowCallout">
            <a:avLst/>
          </a:prstGeom>
          <a:solidFill>
            <a:srgbClr val="00206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Share: send yourself the URL/Sofia record</a:t>
            </a:r>
          </a:p>
          <a:p>
            <a:pPr algn="ctr"/>
            <a:endParaRPr lang="en-US" dirty="0"/>
          </a:p>
          <a:p>
            <a:pPr algn="ctr"/>
            <a:r>
              <a:rPr lang="en-US" dirty="0"/>
              <a:t>Save – add to a list, email entire list to yourself</a:t>
            </a:r>
          </a:p>
          <a:p>
            <a:pPr algn="ctr"/>
            <a:endParaRPr lang="en-US" dirty="0"/>
          </a:p>
          <a:p>
            <a:pPr algn="ctr"/>
            <a:endParaRPr lang="en-CA" dirty="0"/>
          </a:p>
        </p:txBody>
      </p:sp>
      <p:pic>
        <p:nvPicPr>
          <p:cNvPr id="6" name="Picture 5">
            <a:extLst>
              <a:ext uri="{FF2B5EF4-FFF2-40B4-BE49-F238E27FC236}">
                <a16:creationId xmlns:a16="http://schemas.microsoft.com/office/drawing/2014/main" id="{52F4EE25-4E54-383C-FF14-5568D2445B4C}"/>
              </a:ext>
            </a:extLst>
          </p:cNvPr>
          <p:cNvPicPr>
            <a:picLocks noChangeAspect="1"/>
          </p:cNvPicPr>
          <p:nvPr/>
        </p:nvPicPr>
        <p:blipFill>
          <a:blip r:embed="rId3"/>
          <a:stretch>
            <a:fillRect/>
          </a:stretch>
        </p:blipFill>
        <p:spPr>
          <a:xfrm>
            <a:off x="1040186" y="3810196"/>
            <a:ext cx="9105300" cy="2897141"/>
          </a:xfrm>
          <a:prstGeom prst="rect">
            <a:avLst/>
          </a:prstGeom>
        </p:spPr>
      </p:pic>
    </p:spTree>
    <p:extLst>
      <p:ext uri="{BB962C8B-B14F-4D97-AF65-F5344CB8AC3E}">
        <p14:creationId xmlns:p14="http://schemas.microsoft.com/office/powerpoint/2010/main" val="375706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4F9B95-9045-48D2-B9F3-2927E98F54A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5AA86F-6A4D-4BCB-A045-D992CDC2959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DEF92653-5D6D-47E6-8744-0DAF76E049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2573B5-12FC-B1D7-19DC-633B7066406E}"/>
              </a:ext>
            </a:extLst>
          </p:cNvPr>
          <p:cNvSpPr>
            <a:spLocks noGrp="1"/>
          </p:cNvSpPr>
          <p:nvPr>
            <p:ph type="title"/>
          </p:nvPr>
        </p:nvSpPr>
        <p:spPr>
          <a:xfrm>
            <a:off x="800102" y="960594"/>
            <a:ext cx="5828114" cy="4936812"/>
          </a:xfrm>
        </p:spPr>
        <p:txBody>
          <a:bodyPr vert="horz" lIns="91440" tIns="45720" rIns="91440" bIns="45720" rtlCol="0" anchor="ctr">
            <a:normAutofit/>
          </a:bodyPr>
          <a:lstStyle/>
          <a:p>
            <a:pPr algn="r"/>
            <a:r>
              <a:rPr lang="en-US" dirty="0"/>
              <a:t>Journal article databases</a:t>
            </a:r>
            <a:endParaRPr lang="en-US"/>
          </a:p>
        </p:txBody>
      </p:sp>
      <p:cxnSp>
        <p:nvCxnSpPr>
          <p:cNvPr id="13" name="Straight Connector 12">
            <a:extLst>
              <a:ext uri="{FF2B5EF4-FFF2-40B4-BE49-F238E27FC236}">
                <a16:creationId xmlns:a16="http://schemas.microsoft.com/office/drawing/2014/main" id="{9CA98CE3-81A7-4FFE-A047-9AA65998D8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315200" y="1733549"/>
            <a:ext cx="0" cy="339090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447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882CD8-0D42-F4AA-0C48-DB25C87041CD}"/>
              </a:ext>
            </a:extLst>
          </p:cNvPr>
          <p:cNvPicPr>
            <a:picLocks noChangeAspect="1"/>
          </p:cNvPicPr>
          <p:nvPr/>
        </p:nvPicPr>
        <p:blipFill>
          <a:blip r:embed="rId2"/>
          <a:stretch>
            <a:fillRect/>
          </a:stretch>
        </p:blipFill>
        <p:spPr>
          <a:xfrm>
            <a:off x="53664" y="825366"/>
            <a:ext cx="12084671" cy="5207268"/>
          </a:xfrm>
          <a:prstGeom prst="rect">
            <a:avLst/>
          </a:prstGeom>
        </p:spPr>
      </p:pic>
      <p:sp>
        <p:nvSpPr>
          <p:cNvPr id="2" name="TextBox 1">
            <a:extLst>
              <a:ext uri="{FF2B5EF4-FFF2-40B4-BE49-F238E27FC236}">
                <a16:creationId xmlns:a16="http://schemas.microsoft.com/office/drawing/2014/main" id="{92B9754E-29AE-C249-1F98-A52DA7E17382}"/>
              </a:ext>
            </a:extLst>
          </p:cNvPr>
          <p:cNvSpPr txBox="1"/>
          <p:nvPr/>
        </p:nvSpPr>
        <p:spPr>
          <a:xfrm>
            <a:off x="2122714" y="0"/>
            <a:ext cx="7707086" cy="646331"/>
          </a:xfrm>
          <a:prstGeom prst="rect">
            <a:avLst/>
          </a:prstGeom>
          <a:noFill/>
        </p:spPr>
        <p:txBody>
          <a:bodyPr wrap="square" rtlCol="0">
            <a:spAutoFit/>
          </a:bodyPr>
          <a:lstStyle/>
          <a:p>
            <a:pPr algn="ctr"/>
            <a:r>
              <a:rPr lang="en-US" sz="3600" dirty="0"/>
              <a:t>Political Science Complete </a:t>
            </a:r>
            <a:endParaRPr lang="en-CA" sz="3600" dirty="0"/>
          </a:p>
        </p:txBody>
      </p:sp>
    </p:spTree>
    <p:extLst>
      <p:ext uri="{BB962C8B-B14F-4D97-AF65-F5344CB8AC3E}">
        <p14:creationId xmlns:p14="http://schemas.microsoft.com/office/powerpoint/2010/main" val="108773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B953ED-E8DC-884A-9388-BC144004B747}"/>
              </a:ext>
            </a:extLst>
          </p:cNvPr>
          <p:cNvPicPr>
            <a:picLocks noChangeAspect="1"/>
          </p:cNvPicPr>
          <p:nvPr/>
        </p:nvPicPr>
        <p:blipFill>
          <a:blip r:embed="rId2"/>
          <a:stretch>
            <a:fillRect/>
          </a:stretch>
        </p:blipFill>
        <p:spPr>
          <a:xfrm>
            <a:off x="37788" y="819016"/>
            <a:ext cx="12116423" cy="5219968"/>
          </a:xfrm>
          <a:prstGeom prst="rect">
            <a:avLst/>
          </a:prstGeom>
        </p:spPr>
      </p:pic>
      <p:pic>
        <p:nvPicPr>
          <p:cNvPr id="7" name="Picture 6">
            <a:extLst>
              <a:ext uri="{FF2B5EF4-FFF2-40B4-BE49-F238E27FC236}">
                <a16:creationId xmlns:a16="http://schemas.microsoft.com/office/drawing/2014/main" id="{3BD58562-1375-F577-0807-57B31EF5FBCF}"/>
              </a:ext>
            </a:extLst>
          </p:cNvPr>
          <p:cNvPicPr>
            <a:picLocks noChangeAspect="1"/>
          </p:cNvPicPr>
          <p:nvPr/>
        </p:nvPicPr>
        <p:blipFill>
          <a:blip r:embed="rId3"/>
          <a:stretch>
            <a:fillRect/>
          </a:stretch>
        </p:blipFill>
        <p:spPr>
          <a:xfrm>
            <a:off x="9658220" y="903377"/>
            <a:ext cx="2533780" cy="5334274"/>
          </a:xfrm>
          <a:prstGeom prst="rect">
            <a:avLst/>
          </a:prstGeom>
          <a:ln>
            <a:noFill/>
          </a:ln>
          <a:effectLst>
            <a:outerShdw blurRad="292100" dist="139700" dir="2700000" algn="tl" rotWithShape="0">
              <a:srgbClr val="333333">
                <a:alpha val="65000"/>
              </a:srgbClr>
            </a:outerShdw>
          </a:effectLst>
        </p:spPr>
      </p:pic>
      <p:sp>
        <p:nvSpPr>
          <p:cNvPr id="8" name="Arrow: Up 7">
            <a:extLst>
              <a:ext uri="{FF2B5EF4-FFF2-40B4-BE49-F238E27FC236}">
                <a16:creationId xmlns:a16="http://schemas.microsoft.com/office/drawing/2014/main" id="{42A48620-ED26-AF97-E9FF-E4CC637D0EFB}"/>
              </a:ext>
            </a:extLst>
          </p:cNvPr>
          <p:cNvSpPr/>
          <p:nvPr/>
        </p:nvSpPr>
        <p:spPr>
          <a:xfrm>
            <a:off x="3799114" y="2046514"/>
            <a:ext cx="457200" cy="468086"/>
          </a:xfrm>
          <a:prstGeom prst="up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Arrow: Up 8">
            <a:extLst>
              <a:ext uri="{FF2B5EF4-FFF2-40B4-BE49-F238E27FC236}">
                <a16:creationId xmlns:a16="http://schemas.microsoft.com/office/drawing/2014/main" id="{F198BC6F-02CA-DACD-B308-C13038D47BD8}"/>
              </a:ext>
            </a:extLst>
          </p:cNvPr>
          <p:cNvSpPr/>
          <p:nvPr/>
        </p:nvSpPr>
        <p:spPr>
          <a:xfrm>
            <a:off x="2318657" y="2046514"/>
            <a:ext cx="457200" cy="468086"/>
          </a:xfrm>
          <a:prstGeom prst="up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a:extLst>
              <a:ext uri="{FF2B5EF4-FFF2-40B4-BE49-F238E27FC236}">
                <a16:creationId xmlns:a16="http://schemas.microsoft.com/office/drawing/2014/main" id="{9252AA29-3DA3-1DDB-4CA1-720393704303}"/>
              </a:ext>
            </a:extLst>
          </p:cNvPr>
          <p:cNvPicPr>
            <a:picLocks noChangeAspect="1"/>
          </p:cNvPicPr>
          <p:nvPr/>
        </p:nvPicPr>
        <p:blipFill>
          <a:blip r:embed="rId4"/>
          <a:stretch>
            <a:fillRect/>
          </a:stretch>
        </p:blipFill>
        <p:spPr>
          <a:xfrm>
            <a:off x="7137453" y="1373732"/>
            <a:ext cx="2482978" cy="526442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mc:Choice xmlns:p14="http://schemas.microsoft.com/office/powerpoint/2010/main" Requires="p14">
          <p:contentPart p14:bwMode="auto" r:id="rId5">
            <p14:nvContentPartPr>
              <p14:cNvPr id="10" name="Ink 9">
                <a:extLst>
                  <a:ext uri="{FF2B5EF4-FFF2-40B4-BE49-F238E27FC236}">
                    <a16:creationId xmlns:a16="http://schemas.microsoft.com/office/drawing/2014/main" id="{A147637B-6BA5-E10F-9082-07F0A0D1DA04}"/>
                  </a:ext>
                </a:extLst>
              </p14:cNvPr>
              <p14:cNvContentPartPr/>
              <p14:nvPr/>
            </p14:nvContentPartPr>
            <p14:xfrm>
              <a:off x="9851623" y="2144280"/>
              <a:ext cx="761040" cy="360"/>
            </p14:xfrm>
          </p:contentPart>
        </mc:Choice>
        <mc:Fallback>
          <p:pic>
            <p:nvPicPr>
              <p:cNvPr id="10" name="Ink 9">
                <a:extLst>
                  <a:ext uri="{FF2B5EF4-FFF2-40B4-BE49-F238E27FC236}">
                    <a16:creationId xmlns:a16="http://schemas.microsoft.com/office/drawing/2014/main" id="{A147637B-6BA5-E10F-9082-07F0A0D1DA04}"/>
                  </a:ext>
                </a:extLst>
              </p:cNvPr>
              <p:cNvPicPr/>
              <p:nvPr/>
            </p:nvPicPr>
            <p:blipFill>
              <a:blip r:embed="rId6"/>
              <a:stretch>
                <a:fillRect/>
              </a:stretch>
            </p:blipFill>
            <p:spPr>
              <a:xfrm>
                <a:off x="9797623" y="2036280"/>
                <a:ext cx="86868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1" name="Ink 10">
                <a:extLst>
                  <a:ext uri="{FF2B5EF4-FFF2-40B4-BE49-F238E27FC236}">
                    <a16:creationId xmlns:a16="http://schemas.microsoft.com/office/drawing/2014/main" id="{304D2DCE-F873-0154-C422-9CE4CE41A554}"/>
                  </a:ext>
                </a:extLst>
              </p14:cNvPr>
              <p14:cNvContentPartPr/>
              <p14:nvPr/>
            </p14:nvContentPartPr>
            <p14:xfrm>
              <a:off x="7216783" y="2906400"/>
              <a:ext cx="1185840" cy="360"/>
            </p14:xfrm>
          </p:contentPart>
        </mc:Choice>
        <mc:Fallback>
          <p:pic>
            <p:nvPicPr>
              <p:cNvPr id="11" name="Ink 10">
                <a:extLst>
                  <a:ext uri="{FF2B5EF4-FFF2-40B4-BE49-F238E27FC236}">
                    <a16:creationId xmlns:a16="http://schemas.microsoft.com/office/drawing/2014/main" id="{304D2DCE-F873-0154-C422-9CE4CE41A554}"/>
                  </a:ext>
                </a:extLst>
              </p:cNvPr>
              <p:cNvPicPr/>
              <p:nvPr/>
            </p:nvPicPr>
            <p:blipFill>
              <a:blip r:embed="rId8"/>
              <a:stretch>
                <a:fillRect/>
              </a:stretch>
            </p:blipFill>
            <p:spPr>
              <a:xfrm>
                <a:off x="7163143" y="2798400"/>
                <a:ext cx="1293480" cy="216000"/>
              </a:xfrm>
              <a:prstGeom prst="rect">
                <a:avLst/>
              </a:prstGeom>
            </p:spPr>
          </p:pic>
        </mc:Fallback>
      </mc:AlternateContent>
    </p:spTree>
    <p:extLst>
      <p:ext uri="{BB962C8B-B14F-4D97-AF65-F5344CB8AC3E}">
        <p14:creationId xmlns:p14="http://schemas.microsoft.com/office/powerpoint/2010/main" val="177769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617C11-6B0F-0DC2-FA6F-C5981CF95F0B}"/>
              </a:ext>
            </a:extLst>
          </p:cNvPr>
          <p:cNvPicPr>
            <a:picLocks noChangeAspect="1"/>
          </p:cNvPicPr>
          <p:nvPr/>
        </p:nvPicPr>
        <p:blipFill>
          <a:blip r:embed="rId2"/>
          <a:stretch>
            <a:fillRect/>
          </a:stretch>
        </p:blipFill>
        <p:spPr>
          <a:xfrm>
            <a:off x="151072" y="300014"/>
            <a:ext cx="6178868" cy="4140413"/>
          </a:xfrm>
          <a:prstGeom prst="rect">
            <a:avLst/>
          </a:prstGeom>
        </p:spPr>
      </p:pic>
      <p:pic>
        <p:nvPicPr>
          <p:cNvPr id="9" name="Picture 8">
            <a:extLst>
              <a:ext uri="{FF2B5EF4-FFF2-40B4-BE49-F238E27FC236}">
                <a16:creationId xmlns:a16="http://schemas.microsoft.com/office/drawing/2014/main" id="{912DB6A5-D0F1-253E-E528-299475D04F15}"/>
              </a:ext>
            </a:extLst>
          </p:cNvPr>
          <p:cNvPicPr>
            <a:picLocks noChangeAspect="1"/>
          </p:cNvPicPr>
          <p:nvPr/>
        </p:nvPicPr>
        <p:blipFill>
          <a:blip r:embed="rId3"/>
          <a:stretch>
            <a:fillRect/>
          </a:stretch>
        </p:blipFill>
        <p:spPr>
          <a:xfrm>
            <a:off x="151072" y="3103229"/>
            <a:ext cx="4106780" cy="3754771"/>
          </a:xfrm>
          <a:prstGeom prst="rect">
            <a:avLst/>
          </a:prstGeom>
        </p:spPr>
      </p:pic>
      <p:sp>
        <p:nvSpPr>
          <p:cNvPr id="4" name="Rectangle: Rounded Corners 3">
            <a:extLst>
              <a:ext uri="{FF2B5EF4-FFF2-40B4-BE49-F238E27FC236}">
                <a16:creationId xmlns:a16="http://schemas.microsoft.com/office/drawing/2014/main" id="{085A05C8-C960-D599-8B6D-F32AD493D693}"/>
              </a:ext>
            </a:extLst>
          </p:cNvPr>
          <p:cNvSpPr/>
          <p:nvPr/>
        </p:nvSpPr>
        <p:spPr>
          <a:xfrm>
            <a:off x="151072" y="300014"/>
            <a:ext cx="2623457" cy="337457"/>
          </a:xfrm>
          <a:prstGeom prst="roundRect">
            <a:avLst/>
          </a:prstGeom>
          <a:noFill/>
          <a:ln w="57150" cap="flat" cmpd="sng" algn="ctr">
            <a:solidFill>
              <a:srgbClr val="00206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Rounded Corners 4">
            <a:extLst>
              <a:ext uri="{FF2B5EF4-FFF2-40B4-BE49-F238E27FC236}">
                <a16:creationId xmlns:a16="http://schemas.microsoft.com/office/drawing/2014/main" id="{B5D622A5-4C94-F5AA-C1C2-B2B7E7157E95}"/>
              </a:ext>
            </a:extLst>
          </p:cNvPr>
          <p:cNvSpPr/>
          <p:nvPr/>
        </p:nvSpPr>
        <p:spPr>
          <a:xfrm>
            <a:off x="2358189" y="1096592"/>
            <a:ext cx="721140" cy="337457"/>
          </a:xfrm>
          <a:prstGeom prst="roundRect">
            <a:avLst/>
          </a:prstGeom>
          <a:noFill/>
          <a:ln w="57150" cap="flat" cmpd="sng" algn="ctr">
            <a:solidFill>
              <a:srgbClr val="002060"/>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A37267B5-6E7D-5769-6094-58E2B0B9F8EF}"/>
              </a:ext>
            </a:extLst>
          </p:cNvPr>
          <p:cNvPicPr>
            <a:picLocks noChangeAspect="1"/>
          </p:cNvPicPr>
          <p:nvPr/>
        </p:nvPicPr>
        <p:blipFill>
          <a:blip r:embed="rId4"/>
          <a:stretch>
            <a:fillRect/>
          </a:stretch>
        </p:blipFill>
        <p:spPr>
          <a:xfrm>
            <a:off x="5704298" y="637471"/>
            <a:ext cx="6074961" cy="5668902"/>
          </a:xfrm>
          <a:prstGeom prst="rect">
            <a:avLst/>
          </a:prstGeom>
        </p:spPr>
      </p:pic>
    </p:spTree>
    <p:extLst>
      <p:ext uri="{BB962C8B-B14F-4D97-AF65-F5344CB8AC3E}">
        <p14:creationId xmlns:p14="http://schemas.microsoft.com/office/powerpoint/2010/main" val="1842693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F95415-9CE6-5E2E-4A08-4A5860F5CA1C}"/>
              </a:ext>
            </a:extLst>
          </p:cNvPr>
          <p:cNvPicPr>
            <a:picLocks noChangeAspect="1"/>
          </p:cNvPicPr>
          <p:nvPr/>
        </p:nvPicPr>
        <p:blipFill>
          <a:blip r:embed="rId2"/>
          <a:stretch>
            <a:fillRect/>
          </a:stretch>
        </p:blipFill>
        <p:spPr>
          <a:xfrm>
            <a:off x="128635" y="84815"/>
            <a:ext cx="9233080" cy="3158247"/>
          </a:xfrm>
          <a:prstGeom prst="rect">
            <a:avLst/>
          </a:prstGeom>
        </p:spPr>
      </p:pic>
      <p:pic>
        <p:nvPicPr>
          <p:cNvPr id="5" name="Picture 4">
            <a:extLst>
              <a:ext uri="{FF2B5EF4-FFF2-40B4-BE49-F238E27FC236}">
                <a16:creationId xmlns:a16="http://schemas.microsoft.com/office/drawing/2014/main" id="{6AEFD270-3224-FEA7-FCF8-D7C4F253560F}"/>
              </a:ext>
            </a:extLst>
          </p:cNvPr>
          <p:cNvPicPr>
            <a:picLocks noChangeAspect="1"/>
          </p:cNvPicPr>
          <p:nvPr/>
        </p:nvPicPr>
        <p:blipFill>
          <a:blip r:embed="rId3"/>
          <a:stretch>
            <a:fillRect/>
          </a:stretch>
        </p:blipFill>
        <p:spPr>
          <a:xfrm>
            <a:off x="901962" y="2774976"/>
            <a:ext cx="4197566" cy="3848298"/>
          </a:xfrm>
          <a:prstGeom prst="rect">
            <a:avLst/>
          </a:prstGeom>
        </p:spPr>
      </p:pic>
      <p:pic>
        <p:nvPicPr>
          <p:cNvPr id="9" name="Picture 8">
            <a:extLst>
              <a:ext uri="{FF2B5EF4-FFF2-40B4-BE49-F238E27FC236}">
                <a16:creationId xmlns:a16="http://schemas.microsoft.com/office/drawing/2014/main" id="{EB6E0EC7-D8A5-622F-A8EA-7A47ECCE371B}"/>
              </a:ext>
            </a:extLst>
          </p:cNvPr>
          <p:cNvPicPr>
            <a:picLocks noChangeAspect="1"/>
          </p:cNvPicPr>
          <p:nvPr/>
        </p:nvPicPr>
        <p:blipFill>
          <a:blip r:embed="rId4"/>
          <a:stretch>
            <a:fillRect/>
          </a:stretch>
        </p:blipFill>
        <p:spPr>
          <a:xfrm>
            <a:off x="5967986" y="2774976"/>
            <a:ext cx="4153113" cy="3892750"/>
          </a:xfrm>
          <a:prstGeom prst="rect">
            <a:avLst/>
          </a:prstGeom>
        </p:spPr>
      </p:pic>
      <p:sp>
        <p:nvSpPr>
          <p:cNvPr id="11" name="Callout: Up Arrow 10">
            <a:extLst>
              <a:ext uri="{FF2B5EF4-FFF2-40B4-BE49-F238E27FC236}">
                <a16:creationId xmlns:a16="http://schemas.microsoft.com/office/drawing/2014/main" id="{9185E5E0-C716-18B1-9891-8E7E35ABAFC2}"/>
              </a:ext>
            </a:extLst>
          </p:cNvPr>
          <p:cNvSpPr/>
          <p:nvPr/>
        </p:nvSpPr>
        <p:spPr>
          <a:xfrm>
            <a:off x="6226628" y="522515"/>
            <a:ext cx="3810000" cy="1698171"/>
          </a:xfrm>
          <a:prstGeom prst="upArrowCallout">
            <a:avLst/>
          </a:prstGeom>
          <a:solidFill>
            <a:srgbClr val="00206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Share and download options</a:t>
            </a:r>
            <a:endParaRPr lang="en-CA" dirty="0"/>
          </a:p>
        </p:txBody>
      </p:sp>
    </p:spTree>
    <p:extLst>
      <p:ext uri="{BB962C8B-B14F-4D97-AF65-F5344CB8AC3E}">
        <p14:creationId xmlns:p14="http://schemas.microsoft.com/office/powerpoint/2010/main" val="10534661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 coloured question marks">
            <a:extLst>
              <a:ext uri="{FF2B5EF4-FFF2-40B4-BE49-F238E27FC236}">
                <a16:creationId xmlns:a16="http://schemas.microsoft.com/office/drawing/2014/main" id="{C0D1A35E-DAE6-7066-1C68-7EF2D5F8F22A}"/>
              </a:ext>
            </a:extLst>
          </p:cNvPr>
          <p:cNvPicPr>
            <a:picLocks noChangeAspect="1"/>
          </p:cNvPicPr>
          <p:nvPr/>
        </p:nvPicPr>
        <p:blipFill rotWithShape="1">
          <a:blip r:embed="rId2"/>
          <a:srcRect l="16292" r="17420"/>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p:nvSpPr>
          <p:cNvPr id="2" name="Title 1">
            <a:extLst>
              <a:ext uri="{FF2B5EF4-FFF2-40B4-BE49-F238E27FC236}">
                <a16:creationId xmlns:a16="http://schemas.microsoft.com/office/drawing/2014/main" id="{219C4519-C938-43F1-84EE-60177D79B406}"/>
              </a:ext>
            </a:extLst>
          </p:cNvPr>
          <p:cNvSpPr>
            <a:spLocks noGrp="1"/>
          </p:cNvSpPr>
          <p:nvPr>
            <p:ph type="title"/>
          </p:nvPr>
        </p:nvSpPr>
        <p:spPr>
          <a:xfrm>
            <a:off x="521524" y="1826933"/>
            <a:ext cx="4023360" cy="3204134"/>
          </a:xfrm>
        </p:spPr>
        <p:txBody>
          <a:bodyPr vert="horz" lIns="91440" tIns="45720" rIns="91440" bIns="45720" rtlCol="0" anchor="b">
            <a:normAutofit fontScale="90000"/>
          </a:bodyPr>
          <a:lstStyle/>
          <a:p>
            <a:r>
              <a:rPr lang="en-US" sz="3700" dirty="0"/>
              <a:t>What is peer review? </a:t>
            </a:r>
            <a:br>
              <a:rPr lang="en-US" sz="3700" dirty="0"/>
            </a:br>
            <a:br>
              <a:rPr lang="en-US" sz="3700" dirty="0"/>
            </a:br>
            <a:r>
              <a:rPr lang="en-US" sz="3700" dirty="0"/>
              <a:t>What are peer reviewed, scholarly articles?</a:t>
            </a:r>
          </a:p>
        </p:txBody>
      </p:sp>
    </p:spTree>
    <p:extLst>
      <p:ext uri="{BB962C8B-B14F-4D97-AF65-F5344CB8AC3E}">
        <p14:creationId xmlns:p14="http://schemas.microsoft.com/office/powerpoint/2010/main" val="13176065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39FE89-DAE6-43CD-B818-F8BCC34D24E3}"/>
              </a:ext>
            </a:extLst>
          </p:cNvPr>
          <p:cNvPicPr>
            <a:picLocks noChangeAspect="1"/>
          </p:cNvPicPr>
          <p:nvPr/>
        </p:nvPicPr>
        <p:blipFill>
          <a:blip r:embed="rId2"/>
          <a:stretch>
            <a:fillRect/>
          </a:stretch>
        </p:blipFill>
        <p:spPr>
          <a:xfrm>
            <a:off x="2548075" y="0"/>
            <a:ext cx="7095850" cy="6858000"/>
          </a:xfrm>
          <a:prstGeom prst="rect">
            <a:avLst/>
          </a:prstGeom>
        </p:spPr>
      </p:pic>
    </p:spTree>
    <p:extLst>
      <p:ext uri="{BB962C8B-B14F-4D97-AF65-F5344CB8AC3E}">
        <p14:creationId xmlns:p14="http://schemas.microsoft.com/office/powerpoint/2010/main" val="2561858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64CA1-8F1F-4685-BED7-92945EC6069B}"/>
              </a:ext>
            </a:extLst>
          </p:cNvPr>
          <p:cNvSpPr>
            <a:spLocks noGrp="1"/>
          </p:cNvSpPr>
          <p:nvPr>
            <p:ph type="title"/>
          </p:nvPr>
        </p:nvSpPr>
        <p:spPr>
          <a:xfrm>
            <a:off x="704088" y="555713"/>
            <a:ext cx="3721629" cy="2648594"/>
          </a:xfrm>
        </p:spPr>
        <p:txBody>
          <a:bodyPr>
            <a:normAutofit/>
          </a:bodyPr>
          <a:lstStyle/>
          <a:p>
            <a:r>
              <a:rPr lang="en-US" dirty="0"/>
              <a:t>Library Services</a:t>
            </a:r>
            <a:endParaRPr lang="en-CA" dirty="0"/>
          </a:p>
        </p:txBody>
      </p:sp>
      <p:pic>
        <p:nvPicPr>
          <p:cNvPr id="5" name="Picture 4" descr="Books stacked on a table">
            <a:extLst>
              <a:ext uri="{FF2B5EF4-FFF2-40B4-BE49-F238E27FC236}">
                <a16:creationId xmlns:a16="http://schemas.microsoft.com/office/drawing/2014/main" id="{1D5678AA-E662-BC9E-BDB7-F17B10A910EE}"/>
              </a:ext>
            </a:extLst>
          </p:cNvPr>
          <p:cNvPicPr>
            <a:picLocks noChangeAspect="1"/>
          </p:cNvPicPr>
          <p:nvPr/>
        </p:nvPicPr>
        <p:blipFill rotWithShape="1">
          <a:blip r:embed="rId2"/>
          <a:srcRect l="3854" r="2355" b="2"/>
          <a:stretch>
            <a:fillRect/>
          </a:stretch>
        </p:blipFill>
        <p:spPr>
          <a:xfrm>
            <a:off x="715365" y="3524790"/>
            <a:ext cx="3721629" cy="2648593"/>
          </a:xfrm>
          <a:prstGeom prst="rect">
            <a:avLst/>
          </a:prstGeom>
        </p:spPr>
      </p:pic>
      <p:cxnSp>
        <p:nvCxnSpPr>
          <p:cNvPr id="12" name="Straight Connector 11">
            <a:extLst>
              <a:ext uri="{FF2B5EF4-FFF2-40B4-BE49-F238E27FC236}">
                <a16:creationId xmlns:a16="http://schemas.microsoft.com/office/drawing/2014/main" id="{40ADC89C-EB4E-4AA5-ABBD-448BEC5FA3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76800" y="723900"/>
            <a:ext cx="0" cy="544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1460C17-62EE-4F12-A5C5-2D0CF70B180A}"/>
              </a:ext>
            </a:extLst>
          </p:cNvPr>
          <p:cNvSpPr>
            <a:spLocks noGrp="1"/>
          </p:cNvSpPr>
          <p:nvPr>
            <p:ph idx="1"/>
          </p:nvPr>
        </p:nvSpPr>
        <p:spPr>
          <a:xfrm>
            <a:off x="5427407" y="555712"/>
            <a:ext cx="6065179" cy="5614416"/>
          </a:xfrm>
        </p:spPr>
        <p:txBody>
          <a:bodyPr>
            <a:normAutofit/>
          </a:bodyPr>
          <a:lstStyle/>
          <a:p>
            <a:pPr marL="0" indent="0">
              <a:lnSpc>
                <a:spcPct val="100000"/>
              </a:lnSpc>
              <a:buNone/>
              <a:defRPr/>
            </a:pPr>
            <a:r>
              <a:rPr lang="en-US" sz="1900" b="1" dirty="0"/>
              <a:t>Your student card is your library card.  </a:t>
            </a:r>
          </a:p>
          <a:p>
            <a:pPr marL="0" indent="0">
              <a:lnSpc>
                <a:spcPct val="100000"/>
              </a:lnSpc>
              <a:buNone/>
              <a:defRPr/>
            </a:pPr>
            <a:r>
              <a:rPr lang="en-US" sz="1900" dirty="0"/>
              <a:t>You need it to:</a:t>
            </a:r>
          </a:p>
          <a:p>
            <a:pPr>
              <a:lnSpc>
                <a:spcPct val="100000"/>
              </a:lnSpc>
              <a:defRPr/>
            </a:pPr>
            <a:r>
              <a:rPr lang="en-US" sz="1900" dirty="0"/>
              <a:t> borrow books (</a:t>
            </a:r>
            <a:r>
              <a:rPr lang="en-US" sz="1900" dirty="0">
                <a:hlinkClick r:id="rId3"/>
              </a:rPr>
              <a:t>up to 100 a time</a:t>
            </a:r>
            <a:r>
              <a:rPr lang="en-US" sz="1900" dirty="0"/>
              <a:t>)</a:t>
            </a:r>
          </a:p>
          <a:p>
            <a:pPr>
              <a:lnSpc>
                <a:spcPct val="100000"/>
              </a:lnSpc>
              <a:defRPr/>
            </a:pPr>
            <a:r>
              <a:rPr lang="en-US" sz="1900" dirty="0"/>
              <a:t>borrow a laptop (for 3 days) and </a:t>
            </a:r>
            <a:r>
              <a:rPr lang="en-US" sz="1900" dirty="0">
                <a:hlinkClick r:id="rId4"/>
              </a:rPr>
              <a:t>other technology</a:t>
            </a:r>
            <a:endParaRPr lang="en-US" sz="1900" dirty="0"/>
          </a:p>
          <a:p>
            <a:pPr>
              <a:lnSpc>
                <a:spcPct val="100000"/>
              </a:lnSpc>
              <a:defRPr/>
            </a:pPr>
            <a:r>
              <a:rPr lang="en-US" sz="1900" dirty="0"/>
              <a:t>print on campus (</a:t>
            </a:r>
            <a:r>
              <a:rPr lang="en-US" sz="1900" dirty="0">
                <a:hlinkClick r:id="rId5"/>
              </a:rPr>
              <a:t>add money to your </a:t>
            </a:r>
            <a:r>
              <a:rPr lang="en-US" sz="1900" dirty="0" err="1">
                <a:hlinkClick r:id="rId5"/>
              </a:rPr>
              <a:t>Dprint</a:t>
            </a:r>
            <a:r>
              <a:rPr lang="en-US" sz="1900" dirty="0">
                <a:hlinkClick r:id="rId5"/>
              </a:rPr>
              <a:t> account</a:t>
            </a:r>
            <a:r>
              <a:rPr lang="en-US" sz="1900" dirty="0"/>
              <a:t>)</a:t>
            </a:r>
          </a:p>
          <a:p>
            <a:pPr>
              <a:lnSpc>
                <a:spcPct val="100000"/>
              </a:lnSpc>
              <a:defRPr/>
            </a:pPr>
            <a:r>
              <a:rPr lang="en-US" sz="1900" dirty="0"/>
              <a:t>access the library overnight during 24/7 hours.</a:t>
            </a:r>
          </a:p>
          <a:p>
            <a:pPr marL="45720" indent="0">
              <a:lnSpc>
                <a:spcPct val="100000"/>
              </a:lnSpc>
              <a:buNone/>
              <a:defRPr/>
            </a:pPr>
            <a:endParaRPr lang="en-US" sz="1900" dirty="0"/>
          </a:p>
          <a:p>
            <a:pPr marL="0" indent="0">
              <a:lnSpc>
                <a:spcPct val="100000"/>
              </a:lnSpc>
              <a:buNone/>
              <a:defRPr/>
            </a:pPr>
            <a:r>
              <a:rPr lang="en-US" sz="1900" dirty="0"/>
              <a:t> Webster library has </a:t>
            </a:r>
            <a:r>
              <a:rPr lang="en-US" sz="1900" dirty="0">
                <a:hlinkClick r:id="rId6"/>
              </a:rPr>
              <a:t>5 book scanners </a:t>
            </a:r>
            <a:r>
              <a:rPr lang="en-US" sz="1900" dirty="0"/>
              <a:t> (And Vanier has 2!) that can be used for free to scan chapters from our print books and email them to yourself as a PDF.</a:t>
            </a:r>
          </a:p>
          <a:p>
            <a:pPr marL="0" indent="0">
              <a:lnSpc>
                <a:spcPct val="100000"/>
              </a:lnSpc>
              <a:buNone/>
              <a:defRPr/>
            </a:pPr>
            <a:endParaRPr lang="en-US" sz="1900" dirty="0"/>
          </a:p>
          <a:p>
            <a:pPr marL="0" indent="0">
              <a:lnSpc>
                <a:spcPct val="100000"/>
              </a:lnSpc>
              <a:buNone/>
              <a:defRPr/>
            </a:pPr>
            <a:r>
              <a:rPr lang="en-US" sz="1900" dirty="0"/>
              <a:t> To use Library databases, access online articles and </a:t>
            </a:r>
            <a:r>
              <a:rPr lang="en-US" sz="1900" dirty="0" err="1"/>
              <a:t>ebooks</a:t>
            </a:r>
            <a:r>
              <a:rPr lang="en-US" sz="1900" dirty="0"/>
              <a:t> when you are </a:t>
            </a:r>
            <a:r>
              <a:rPr lang="en-US" sz="1900" b="1" dirty="0"/>
              <a:t>off campus</a:t>
            </a:r>
            <a:r>
              <a:rPr lang="en-US" sz="1900" dirty="0"/>
              <a:t>, login with your </a:t>
            </a:r>
            <a:r>
              <a:rPr lang="en-US" sz="1900" dirty="0" err="1"/>
              <a:t>MyConcordia</a:t>
            </a:r>
            <a:r>
              <a:rPr lang="en-US" sz="1900" dirty="0"/>
              <a:t> </a:t>
            </a:r>
            <a:r>
              <a:rPr lang="en-US" sz="1900" dirty="0" err="1"/>
              <a:t>Netname</a:t>
            </a:r>
            <a:r>
              <a:rPr lang="en-US" sz="1900" dirty="0"/>
              <a:t> and password.</a:t>
            </a:r>
            <a:endParaRPr lang="en-CA" sz="1900" dirty="0"/>
          </a:p>
          <a:p>
            <a:pPr>
              <a:lnSpc>
                <a:spcPct val="100000"/>
              </a:lnSpc>
            </a:pPr>
            <a:endParaRPr lang="en-CA" sz="1900" dirty="0"/>
          </a:p>
        </p:txBody>
      </p:sp>
    </p:spTree>
    <p:extLst>
      <p:ext uri="{BB962C8B-B14F-4D97-AF65-F5344CB8AC3E}">
        <p14:creationId xmlns:p14="http://schemas.microsoft.com/office/powerpoint/2010/main" val="1266833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697" y="335960"/>
            <a:ext cx="5882130" cy="6169343"/>
          </a:xfrm>
          <a:prstGeom prst="rect">
            <a:avLst/>
          </a:prstGeom>
        </p:spPr>
      </p:pic>
      <p:pic>
        <p:nvPicPr>
          <p:cNvPr id="5" name="Picture 4"/>
          <p:cNvPicPr>
            <a:picLocks noChangeAspect="1"/>
          </p:cNvPicPr>
          <p:nvPr/>
        </p:nvPicPr>
        <p:blipFill>
          <a:blip r:embed="rId3"/>
          <a:stretch>
            <a:fillRect/>
          </a:stretch>
        </p:blipFill>
        <p:spPr>
          <a:xfrm>
            <a:off x="4647519" y="564969"/>
            <a:ext cx="4333875" cy="5257800"/>
          </a:xfrm>
          <a:prstGeom prst="rect">
            <a:avLst/>
          </a:prstGeom>
        </p:spPr>
      </p:pic>
      <p:pic>
        <p:nvPicPr>
          <p:cNvPr id="6" name="Picture 5"/>
          <p:cNvPicPr>
            <a:picLocks noChangeAspect="1"/>
          </p:cNvPicPr>
          <p:nvPr/>
        </p:nvPicPr>
        <p:blipFill>
          <a:blip r:embed="rId4"/>
          <a:stretch>
            <a:fillRect/>
          </a:stretch>
        </p:blipFill>
        <p:spPr>
          <a:xfrm>
            <a:off x="3657099" y="2501675"/>
            <a:ext cx="4183031" cy="4174262"/>
          </a:xfrm>
          <a:prstGeom prst="rect">
            <a:avLst/>
          </a:prstGeom>
        </p:spPr>
      </p:pic>
      <p:pic>
        <p:nvPicPr>
          <p:cNvPr id="7" name="Picture 6"/>
          <p:cNvPicPr>
            <a:picLocks noChangeAspect="1"/>
          </p:cNvPicPr>
          <p:nvPr/>
        </p:nvPicPr>
        <p:blipFill>
          <a:blip r:embed="rId5"/>
          <a:stretch>
            <a:fillRect/>
          </a:stretch>
        </p:blipFill>
        <p:spPr>
          <a:xfrm>
            <a:off x="7952498" y="1862953"/>
            <a:ext cx="4182454" cy="4642350"/>
          </a:xfrm>
          <a:prstGeom prst="rect">
            <a:avLst/>
          </a:prstGeom>
        </p:spPr>
      </p:pic>
      <p:sp>
        <p:nvSpPr>
          <p:cNvPr id="8" name="Rounded Rectangle 7"/>
          <p:cNvSpPr/>
          <p:nvPr/>
        </p:nvSpPr>
        <p:spPr>
          <a:xfrm>
            <a:off x="627017" y="2991394"/>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ounded Rectangle 8"/>
          <p:cNvSpPr/>
          <p:nvPr/>
        </p:nvSpPr>
        <p:spPr>
          <a:xfrm>
            <a:off x="4647519" y="909365"/>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ed Rectangle 9"/>
          <p:cNvSpPr/>
          <p:nvPr/>
        </p:nvSpPr>
        <p:spPr>
          <a:xfrm>
            <a:off x="7952498" y="1981200"/>
            <a:ext cx="1123406" cy="339635"/>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nvSpPr>
        <p:spPr>
          <a:xfrm>
            <a:off x="3983756" y="5816647"/>
            <a:ext cx="3700411" cy="705394"/>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ight Arrow 11"/>
          <p:cNvSpPr/>
          <p:nvPr/>
        </p:nvSpPr>
        <p:spPr>
          <a:xfrm>
            <a:off x="3105705" y="3775396"/>
            <a:ext cx="878052" cy="705394"/>
          </a:xfrm>
          <a:prstGeom prst="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9093762" y="72189"/>
            <a:ext cx="3041190" cy="1732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Look for sections, language, charts, tables, graphs and an extensive reference list or bibliography</a:t>
            </a:r>
            <a:endParaRPr lang="en-CA" sz="2000" dirty="0"/>
          </a:p>
        </p:txBody>
      </p:sp>
      <p:sp>
        <p:nvSpPr>
          <p:cNvPr id="2" name="Rectangle: Rounded Corners 1">
            <a:extLst>
              <a:ext uri="{FF2B5EF4-FFF2-40B4-BE49-F238E27FC236}">
                <a16:creationId xmlns:a16="http://schemas.microsoft.com/office/drawing/2014/main" id="{20A010B6-EF73-42F2-9278-1668C33C7FE8}"/>
              </a:ext>
            </a:extLst>
          </p:cNvPr>
          <p:cNvSpPr/>
          <p:nvPr/>
        </p:nvSpPr>
        <p:spPr>
          <a:xfrm>
            <a:off x="2309635" y="5646396"/>
            <a:ext cx="1604211" cy="858907"/>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Specialized language</a:t>
            </a:r>
            <a:endParaRPr lang="en-CA" dirty="0"/>
          </a:p>
        </p:txBody>
      </p:sp>
    </p:spTree>
    <p:extLst>
      <p:ext uri="{BB962C8B-B14F-4D97-AF65-F5344CB8AC3E}">
        <p14:creationId xmlns:p14="http://schemas.microsoft.com/office/powerpoint/2010/main" val="1788117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8A27B-8E08-5AE2-1F26-526626D4F1C4}"/>
              </a:ext>
            </a:extLst>
          </p:cNvPr>
          <p:cNvPicPr>
            <a:picLocks noChangeAspect="1"/>
          </p:cNvPicPr>
          <p:nvPr/>
        </p:nvPicPr>
        <p:blipFill>
          <a:blip r:embed="rId2"/>
          <a:stretch>
            <a:fillRect/>
          </a:stretch>
        </p:blipFill>
        <p:spPr>
          <a:xfrm>
            <a:off x="428972" y="1206041"/>
            <a:ext cx="5593484" cy="4445918"/>
          </a:xfrm>
          <a:prstGeom prst="rect">
            <a:avLst/>
          </a:prstGeom>
        </p:spPr>
      </p:pic>
      <p:sp>
        <p:nvSpPr>
          <p:cNvPr id="6" name="TextBox 5">
            <a:extLst>
              <a:ext uri="{FF2B5EF4-FFF2-40B4-BE49-F238E27FC236}">
                <a16:creationId xmlns:a16="http://schemas.microsoft.com/office/drawing/2014/main" id="{70C3309C-B1E8-EB64-DBC3-EE3106E1D4A7}"/>
              </a:ext>
            </a:extLst>
          </p:cNvPr>
          <p:cNvSpPr txBox="1"/>
          <p:nvPr/>
        </p:nvSpPr>
        <p:spPr>
          <a:xfrm>
            <a:off x="6300174" y="1083244"/>
            <a:ext cx="5462854" cy="4445918"/>
          </a:xfrm>
          <a:prstGeom prst="rect">
            <a:avLst/>
          </a:prstGeom>
        </p:spPr>
        <p:txBody>
          <a:bodyPr vert="horz" lIns="91440" tIns="45720" rIns="91440" bIns="45720" rtlCol="0">
            <a:normAutofit fontScale="85000" lnSpcReduction="10000"/>
          </a:bodyPr>
          <a:lstStyle/>
          <a:p>
            <a:pPr indent="-228600">
              <a:lnSpc>
                <a:spcPct val="90000"/>
              </a:lnSpc>
              <a:spcAft>
                <a:spcPts val="600"/>
              </a:spcAft>
              <a:buFont typeface="Arial" panose="020B0604020202020204" pitchFamily="34" charset="0"/>
              <a:buChar char="•"/>
            </a:pPr>
            <a:r>
              <a:rPr lang="en-US" sz="2400" dirty="0"/>
              <a:t>Scholarly articles will always have reference lists/bibliographies/works cited </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These are great places to find more sources!</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The researcher or research team are experts in the subject area and have already done a lot of research</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Use this expertise by looking up the books and articles they cite in Sofia and using them in your own research</a:t>
            </a:r>
          </a:p>
          <a:p>
            <a:pPr indent="-228600">
              <a:lnSpc>
                <a:spcPct val="90000"/>
              </a:lnSpc>
              <a:spcAft>
                <a:spcPts val="600"/>
              </a:spcAft>
              <a:buFont typeface="Arial" panose="020B0604020202020204" pitchFamily="34" charset="0"/>
              <a:buChar char="•"/>
            </a:pPr>
            <a:endParaRPr lang="en-US" sz="2400" dirty="0"/>
          </a:p>
          <a:p>
            <a:pPr indent="-228600">
              <a:lnSpc>
                <a:spcPct val="90000"/>
              </a:lnSpc>
              <a:spcAft>
                <a:spcPts val="600"/>
              </a:spcAft>
              <a:buFont typeface="Arial" panose="020B0604020202020204" pitchFamily="34" charset="0"/>
              <a:buChar char="•"/>
            </a:pPr>
            <a:r>
              <a:rPr lang="en-US" sz="2400" dirty="0"/>
              <a:t>This is a commonly used method in academic research</a:t>
            </a:r>
          </a:p>
        </p:txBody>
      </p:sp>
    </p:spTree>
    <p:extLst>
      <p:ext uri="{BB962C8B-B14F-4D97-AF65-F5344CB8AC3E}">
        <p14:creationId xmlns:p14="http://schemas.microsoft.com/office/powerpoint/2010/main" val="349274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A1806D3A-07AA-6437-833B-36B332D877C4}"/>
              </a:ext>
            </a:extLst>
          </p:cNvPr>
          <p:cNvPicPr>
            <a:picLocks noChangeAspect="1"/>
          </p:cNvPicPr>
          <p:nvPr/>
        </p:nvPicPr>
        <p:blipFill>
          <a:blip r:embed="rId3"/>
          <a:stretch>
            <a:fillRect/>
          </a:stretch>
        </p:blipFill>
        <p:spPr>
          <a:xfrm>
            <a:off x="94941" y="847592"/>
            <a:ext cx="12002117" cy="5162815"/>
          </a:xfrm>
          <a:prstGeom prst="rect">
            <a:avLst/>
          </a:prstGeom>
        </p:spPr>
      </p:pic>
      <p:pic>
        <p:nvPicPr>
          <p:cNvPr id="7" name="Picture 6">
            <a:extLst>
              <a:ext uri="{FF2B5EF4-FFF2-40B4-BE49-F238E27FC236}">
                <a16:creationId xmlns:a16="http://schemas.microsoft.com/office/drawing/2014/main" id="{210E85B6-60F6-FB86-427B-614BB8AD5F5F}"/>
              </a:ext>
            </a:extLst>
          </p:cNvPr>
          <p:cNvPicPr>
            <a:picLocks noChangeAspect="1"/>
          </p:cNvPicPr>
          <p:nvPr/>
        </p:nvPicPr>
        <p:blipFill>
          <a:blip r:embed="rId4"/>
          <a:stretch>
            <a:fillRect/>
          </a:stretch>
        </p:blipFill>
        <p:spPr>
          <a:xfrm>
            <a:off x="9097688" y="2544442"/>
            <a:ext cx="2081939" cy="4208175"/>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231D2E28-D08A-EC58-0828-E8C848D06A84}"/>
              </a:ext>
            </a:extLst>
          </p:cNvPr>
          <p:cNvSpPr txBox="1"/>
          <p:nvPr/>
        </p:nvSpPr>
        <p:spPr>
          <a:xfrm>
            <a:off x="3407229" y="-10886"/>
            <a:ext cx="4822371" cy="707886"/>
          </a:xfrm>
          <a:prstGeom prst="rect">
            <a:avLst/>
          </a:prstGeom>
          <a:noFill/>
        </p:spPr>
        <p:txBody>
          <a:bodyPr wrap="square" rtlCol="0">
            <a:spAutoFit/>
          </a:bodyPr>
          <a:lstStyle/>
          <a:p>
            <a:pPr algn="ctr"/>
            <a:r>
              <a:rPr lang="en-US" sz="4000" dirty="0"/>
              <a:t>JSTOR</a:t>
            </a:r>
            <a:endParaRPr lang="en-CA" sz="4000" dirty="0"/>
          </a:p>
        </p:txBody>
      </p:sp>
    </p:spTree>
    <p:extLst>
      <p:ext uri="{BB962C8B-B14F-4D97-AF65-F5344CB8AC3E}">
        <p14:creationId xmlns:p14="http://schemas.microsoft.com/office/powerpoint/2010/main" val="35362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C8401A-CC14-41E1-AD6B-36C5004D4379}"/>
              </a:ext>
            </a:extLst>
          </p:cNvPr>
          <p:cNvPicPr>
            <a:picLocks noChangeAspect="1"/>
          </p:cNvPicPr>
          <p:nvPr/>
        </p:nvPicPr>
        <p:blipFill>
          <a:blip r:embed="rId2"/>
          <a:stretch>
            <a:fillRect/>
          </a:stretch>
        </p:blipFill>
        <p:spPr>
          <a:xfrm>
            <a:off x="190196" y="857118"/>
            <a:ext cx="11811607" cy="5143764"/>
          </a:xfrm>
          <a:prstGeom prst="rect">
            <a:avLst/>
          </a:prstGeom>
        </p:spPr>
      </p:pic>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940906F-7A40-140A-33D9-1F7C6EBA3546}"/>
                  </a:ext>
                </a:extLst>
              </p14:cNvPr>
              <p14:cNvContentPartPr/>
              <p14:nvPr/>
            </p14:nvContentPartPr>
            <p14:xfrm>
              <a:off x="457063" y="2655600"/>
              <a:ext cx="2350080" cy="76680"/>
            </p14:xfrm>
          </p:contentPart>
        </mc:Choice>
        <mc:Fallback>
          <p:pic>
            <p:nvPicPr>
              <p:cNvPr id="4" name="Ink 3">
                <a:extLst>
                  <a:ext uri="{FF2B5EF4-FFF2-40B4-BE49-F238E27FC236}">
                    <a16:creationId xmlns:a16="http://schemas.microsoft.com/office/drawing/2014/main" id="{2940906F-7A40-140A-33D9-1F7C6EBA3546}"/>
                  </a:ext>
                </a:extLst>
              </p:cNvPr>
              <p:cNvPicPr/>
              <p:nvPr/>
            </p:nvPicPr>
            <p:blipFill>
              <a:blip r:embed="rId4"/>
              <a:stretch>
                <a:fillRect/>
              </a:stretch>
            </p:blipFill>
            <p:spPr>
              <a:xfrm>
                <a:off x="403423" y="2547960"/>
                <a:ext cx="2457720" cy="292320"/>
              </a:xfrm>
              <a:prstGeom prst="rect">
                <a:avLst/>
              </a:prstGeom>
            </p:spPr>
          </p:pic>
        </mc:Fallback>
      </mc:AlternateContent>
      <p:sp>
        <p:nvSpPr>
          <p:cNvPr id="5" name="Callout: Left Arrow 4">
            <a:extLst>
              <a:ext uri="{FF2B5EF4-FFF2-40B4-BE49-F238E27FC236}">
                <a16:creationId xmlns:a16="http://schemas.microsoft.com/office/drawing/2014/main" id="{A0276436-64B6-6B4C-11D2-587610D5A3E9}"/>
              </a:ext>
            </a:extLst>
          </p:cNvPr>
          <p:cNvSpPr/>
          <p:nvPr/>
        </p:nvSpPr>
        <p:spPr>
          <a:xfrm>
            <a:off x="3461657" y="1866866"/>
            <a:ext cx="3755571" cy="1730828"/>
          </a:xfrm>
          <a:prstGeom prst="leftArrowCallout">
            <a:avLst/>
          </a:prstGeom>
          <a:solidFill>
            <a:srgbClr val="00206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Stable URL to copy/paste to keep track of the article</a:t>
            </a:r>
            <a:endParaRPr lang="en-CA" dirty="0"/>
          </a:p>
        </p:txBody>
      </p:sp>
    </p:spTree>
    <p:extLst>
      <p:ext uri="{BB962C8B-B14F-4D97-AF65-F5344CB8AC3E}">
        <p14:creationId xmlns:p14="http://schemas.microsoft.com/office/powerpoint/2010/main" val="1197316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0437-9BB7-867F-4514-7C73E6B206CD}"/>
              </a:ext>
            </a:extLst>
          </p:cNvPr>
          <p:cNvSpPr>
            <a:spLocks noGrp="1"/>
          </p:cNvSpPr>
          <p:nvPr>
            <p:ph type="title"/>
          </p:nvPr>
        </p:nvSpPr>
        <p:spPr/>
        <p:txBody>
          <a:bodyPr>
            <a:normAutofit fontScale="90000"/>
          </a:bodyPr>
          <a:lstStyle/>
          <a:p>
            <a:r>
              <a:rPr lang="en-US" dirty="0"/>
              <a:t>Chicago manual of style citation: author-date</a:t>
            </a:r>
            <a:endParaRPr lang="en-CA" dirty="0"/>
          </a:p>
        </p:txBody>
      </p:sp>
      <p:sp>
        <p:nvSpPr>
          <p:cNvPr id="3" name="Content Placeholder 2">
            <a:extLst>
              <a:ext uri="{FF2B5EF4-FFF2-40B4-BE49-F238E27FC236}">
                <a16:creationId xmlns:a16="http://schemas.microsoft.com/office/drawing/2014/main" id="{57B6DBE3-479D-D794-563A-9B0B33C3FE06}"/>
              </a:ext>
            </a:extLst>
          </p:cNvPr>
          <p:cNvSpPr>
            <a:spLocks noGrp="1"/>
          </p:cNvSpPr>
          <p:nvPr>
            <p:ph idx="1"/>
          </p:nvPr>
        </p:nvSpPr>
        <p:spPr>
          <a:xfrm>
            <a:off x="609601" y="1872343"/>
            <a:ext cx="10782300" cy="4089545"/>
          </a:xfrm>
        </p:spPr>
        <p:txBody>
          <a:bodyPr/>
          <a:lstStyle/>
          <a:p>
            <a:r>
              <a:rPr lang="en-CA" dirty="0"/>
              <a:t>Chicago Guide Online: </a:t>
            </a:r>
            <a:r>
              <a:rPr lang="en-CA" dirty="0">
                <a:hlinkClick r:id="rId2"/>
              </a:rPr>
              <a:t>Author-Date</a:t>
            </a:r>
            <a:endParaRPr lang="en-CA" dirty="0"/>
          </a:p>
          <a:p>
            <a:pPr lvl="1"/>
            <a:r>
              <a:rPr lang="en-CA" dirty="0"/>
              <a:t>Book chapter:</a:t>
            </a:r>
          </a:p>
        </p:txBody>
      </p:sp>
      <p:pic>
        <p:nvPicPr>
          <p:cNvPr id="7" name="Picture 6">
            <a:extLst>
              <a:ext uri="{FF2B5EF4-FFF2-40B4-BE49-F238E27FC236}">
                <a16:creationId xmlns:a16="http://schemas.microsoft.com/office/drawing/2014/main" id="{21FEBB94-EA1B-1066-9BF5-4256AA85B716}"/>
              </a:ext>
            </a:extLst>
          </p:cNvPr>
          <p:cNvPicPr>
            <a:picLocks noChangeAspect="1"/>
          </p:cNvPicPr>
          <p:nvPr/>
        </p:nvPicPr>
        <p:blipFill>
          <a:blip r:embed="rId3"/>
          <a:stretch>
            <a:fillRect/>
          </a:stretch>
        </p:blipFill>
        <p:spPr>
          <a:xfrm>
            <a:off x="1656908" y="2731427"/>
            <a:ext cx="8259978" cy="2942160"/>
          </a:xfrm>
          <a:prstGeom prst="rect">
            <a:avLst/>
          </a:prstGeom>
        </p:spPr>
      </p:pic>
    </p:spTree>
    <p:extLst>
      <p:ext uri="{BB962C8B-B14F-4D97-AF65-F5344CB8AC3E}">
        <p14:creationId xmlns:p14="http://schemas.microsoft.com/office/powerpoint/2010/main" val="2972345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D335D-E768-DB68-BB82-07EBA6B6A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2AD67-7D39-F432-1557-E36D48AC334E}"/>
              </a:ext>
            </a:extLst>
          </p:cNvPr>
          <p:cNvSpPr>
            <a:spLocks noGrp="1"/>
          </p:cNvSpPr>
          <p:nvPr>
            <p:ph type="title"/>
          </p:nvPr>
        </p:nvSpPr>
        <p:spPr/>
        <p:txBody>
          <a:bodyPr>
            <a:normAutofit fontScale="90000"/>
          </a:bodyPr>
          <a:lstStyle/>
          <a:p>
            <a:r>
              <a:rPr lang="en-US" dirty="0"/>
              <a:t>Chicago manual of style citation: author-date</a:t>
            </a:r>
            <a:endParaRPr lang="en-CA" dirty="0"/>
          </a:p>
        </p:txBody>
      </p:sp>
      <p:sp>
        <p:nvSpPr>
          <p:cNvPr id="3" name="Content Placeholder 2">
            <a:extLst>
              <a:ext uri="{FF2B5EF4-FFF2-40B4-BE49-F238E27FC236}">
                <a16:creationId xmlns:a16="http://schemas.microsoft.com/office/drawing/2014/main" id="{F8C3CD9F-7D98-FBBE-4A70-B8EF80288255}"/>
              </a:ext>
            </a:extLst>
          </p:cNvPr>
          <p:cNvSpPr>
            <a:spLocks noGrp="1"/>
          </p:cNvSpPr>
          <p:nvPr>
            <p:ph idx="1"/>
          </p:nvPr>
        </p:nvSpPr>
        <p:spPr>
          <a:xfrm>
            <a:off x="609601" y="1872343"/>
            <a:ext cx="10782300" cy="4089545"/>
          </a:xfrm>
        </p:spPr>
        <p:txBody>
          <a:bodyPr/>
          <a:lstStyle/>
          <a:p>
            <a:r>
              <a:rPr lang="en-CA" dirty="0"/>
              <a:t>Chicago Guide Online: </a:t>
            </a:r>
            <a:r>
              <a:rPr lang="en-CA" dirty="0">
                <a:hlinkClick r:id="rId2"/>
              </a:rPr>
              <a:t>Author-Date</a:t>
            </a:r>
            <a:endParaRPr lang="en-CA" dirty="0"/>
          </a:p>
          <a:p>
            <a:pPr lvl="1"/>
            <a:r>
              <a:rPr lang="en-CA" dirty="0"/>
              <a:t>Book:</a:t>
            </a:r>
          </a:p>
          <a:p>
            <a:pPr lvl="1"/>
            <a:endParaRPr lang="en-CA" dirty="0"/>
          </a:p>
        </p:txBody>
      </p:sp>
      <p:pic>
        <p:nvPicPr>
          <p:cNvPr id="5" name="Picture 4">
            <a:extLst>
              <a:ext uri="{FF2B5EF4-FFF2-40B4-BE49-F238E27FC236}">
                <a16:creationId xmlns:a16="http://schemas.microsoft.com/office/drawing/2014/main" id="{59659051-C465-DFF0-CF56-2C62CD00937A}"/>
              </a:ext>
            </a:extLst>
          </p:cNvPr>
          <p:cNvPicPr>
            <a:picLocks noChangeAspect="1"/>
          </p:cNvPicPr>
          <p:nvPr/>
        </p:nvPicPr>
        <p:blipFill>
          <a:blip r:embed="rId3"/>
          <a:stretch>
            <a:fillRect/>
          </a:stretch>
        </p:blipFill>
        <p:spPr>
          <a:xfrm>
            <a:off x="1572984" y="2704661"/>
            <a:ext cx="7886701" cy="3075814"/>
          </a:xfrm>
          <a:prstGeom prst="rect">
            <a:avLst/>
          </a:prstGeom>
        </p:spPr>
      </p:pic>
    </p:spTree>
    <p:extLst>
      <p:ext uri="{BB962C8B-B14F-4D97-AF65-F5344CB8AC3E}">
        <p14:creationId xmlns:p14="http://schemas.microsoft.com/office/powerpoint/2010/main" val="1919778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CB6B4-6317-FD5D-EECB-3E8DE9EC9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95AB9-C5C7-72FB-BF34-27D18A2087AB}"/>
              </a:ext>
            </a:extLst>
          </p:cNvPr>
          <p:cNvSpPr>
            <a:spLocks noGrp="1"/>
          </p:cNvSpPr>
          <p:nvPr>
            <p:ph type="title"/>
          </p:nvPr>
        </p:nvSpPr>
        <p:spPr/>
        <p:txBody>
          <a:bodyPr>
            <a:normAutofit fontScale="90000"/>
          </a:bodyPr>
          <a:lstStyle/>
          <a:p>
            <a:r>
              <a:rPr lang="en-US" dirty="0"/>
              <a:t>Chicago manual of style citation: author-date</a:t>
            </a:r>
            <a:endParaRPr lang="en-CA" dirty="0"/>
          </a:p>
        </p:txBody>
      </p:sp>
      <p:sp>
        <p:nvSpPr>
          <p:cNvPr id="3" name="Content Placeholder 2">
            <a:extLst>
              <a:ext uri="{FF2B5EF4-FFF2-40B4-BE49-F238E27FC236}">
                <a16:creationId xmlns:a16="http://schemas.microsoft.com/office/drawing/2014/main" id="{8041D53B-AC5E-3E2F-553C-FA10A8507366}"/>
              </a:ext>
            </a:extLst>
          </p:cNvPr>
          <p:cNvSpPr>
            <a:spLocks noGrp="1"/>
          </p:cNvSpPr>
          <p:nvPr>
            <p:ph idx="1"/>
          </p:nvPr>
        </p:nvSpPr>
        <p:spPr>
          <a:xfrm>
            <a:off x="609601" y="1872343"/>
            <a:ext cx="10782300" cy="4089545"/>
          </a:xfrm>
        </p:spPr>
        <p:txBody>
          <a:bodyPr/>
          <a:lstStyle/>
          <a:p>
            <a:r>
              <a:rPr lang="en-CA" dirty="0"/>
              <a:t>Chicago Guide Online: </a:t>
            </a:r>
            <a:r>
              <a:rPr lang="en-CA" dirty="0">
                <a:hlinkClick r:id="rId2"/>
              </a:rPr>
              <a:t>Author-Date</a:t>
            </a:r>
            <a:endParaRPr lang="en-CA" dirty="0"/>
          </a:p>
          <a:p>
            <a:pPr lvl="1"/>
            <a:r>
              <a:rPr lang="en-CA" dirty="0"/>
              <a:t>E-Book:</a:t>
            </a:r>
          </a:p>
          <a:p>
            <a:pPr lvl="1"/>
            <a:endParaRPr lang="en-CA" dirty="0"/>
          </a:p>
        </p:txBody>
      </p:sp>
      <p:pic>
        <p:nvPicPr>
          <p:cNvPr id="6" name="Picture 5">
            <a:extLst>
              <a:ext uri="{FF2B5EF4-FFF2-40B4-BE49-F238E27FC236}">
                <a16:creationId xmlns:a16="http://schemas.microsoft.com/office/drawing/2014/main" id="{EF46C44B-005D-A76C-969E-D2D27071CABB}"/>
              </a:ext>
            </a:extLst>
          </p:cNvPr>
          <p:cNvPicPr>
            <a:picLocks noChangeAspect="1"/>
          </p:cNvPicPr>
          <p:nvPr/>
        </p:nvPicPr>
        <p:blipFill>
          <a:blip r:embed="rId3"/>
          <a:stretch>
            <a:fillRect/>
          </a:stretch>
        </p:blipFill>
        <p:spPr>
          <a:xfrm>
            <a:off x="1175053" y="2876510"/>
            <a:ext cx="7185176" cy="1923344"/>
          </a:xfrm>
          <a:prstGeom prst="rect">
            <a:avLst/>
          </a:prstGeom>
        </p:spPr>
      </p:pic>
      <p:pic>
        <p:nvPicPr>
          <p:cNvPr id="8" name="Picture 7">
            <a:extLst>
              <a:ext uri="{FF2B5EF4-FFF2-40B4-BE49-F238E27FC236}">
                <a16:creationId xmlns:a16="http://schemas.microsoft.com/office/drawing/2014/main" id="{FD1583FA-3D7F-9AB4-3496-CBE4A9A4DCA6}"/>
              </a:ext>
            </a:extLst>
          </p:cNvPr>
          <p:cNvPicPr>
            <a:picLocks noChangeAspect="1"/>
          </p:cNvPicPr>
          <p:nvPr/>
        </p:nvPicPr>
        <p:blipFill>
          <a:blip r:embed="rId4"/>
          <a:stretch>
            <a:fillRect/>
          </a:stretch>
        </p:blipFill>
        <p:spPr>
          <a:xfrm>
            <a:off x="6411482" y="4710683"/>
            <a:ext cx="5028397" cy="1340377"/>
          </a:xfrm>
          <a:prstGeom prst="rect">
            <a:avLst/>
          </a:prstGeom>
        </p:spPr>
      </p:pic>
    </p:spTree>
    <p:extLst>
      <p:ext uri="{BB962C8B-B14F-4D97-AF65-F5344CB8AC3E}">
        <p14:creationId xmlns:p14="http://schemas.microsoft.com/office/powerpoint/2010/main" val="3420637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3824D-53C2-011B-32A4-1F7F3E947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CF401-8DE2-F7C1-BF21-E940EFA35178}"/>
              </a:ext>
            </a:extLst>
          </p:cNvPr>
          <p:cNvSpPr>
            <a:spLocks noGrp="1"/>
          </p:cNvSpPr>
          <p:nvPr>
            <p:ph type="title"/>
          </p:nvPr>
        </p:nvSpPr>
        <p:spPr/>
        <p:txBody>
          <a:bodyPr>
            <a:normAutofit fontScale="90000"/>
          </a:bodyPr>
          <a:lstStyle/>
          <a:p>
            <a:r>
              <a:rPr lang="en-US" dirty="0"/>
              <a:t>Chicago manual of style citation: author-date</a:t>
            </a:r>
            <a:endParaRPr lang="en-CA" dirty="0"/>
          </a:p>
        </p:txBody>
      </p:sp>
      <p:sp>
        <p:nvSpPr>
          <p:cNvPr id="3" name="Content Placeholder 2">
            <a:extLst>
              <a:ext uri="{FF2B5EF4-FFF2-40B4-BE49-F238E27FC236}">
                <a16:creationId xmlns:a16="http://schemas.microsoft.com/office/drawing/2014/main" id="{0669CAEE-BC31-69B3-F8EE-6DC6306FB84C}"/>
              </a:ext>
            </a:extLst>
          </p:cNvPr>
          <p:cNvSpPr>
            <a:spLocks noGrp="1"/>
          </p:cNvSpPr>
          <p:nvPr>
            <p:ph idx="1"/>
          </p:nvPr>
        </p:nvSpPr>
        <p:spPr>
          <a:xfrm>
            <a:off x="609601" y="1872343"/>
            <a:ext cx="10782300" cy="4089545"/>
          </a:xfrm>
        </p:spPr>
        <p:txBody>
          <a:bodyPr/>
          <a:lstStyle/>
          <a:p>
            <a:r>
              <a:rPr lang="en-CA" dirty="0"/>
              <a:t>Chicago Guide Online: </a:t>
            </a:r>
            <a:r>
              <a:rPr lang="en-CA" dirty="0">
                <a:hlinkClick r:id="rId2"/>
              </a:rPr>
              <a:t>Author-Date</a:t>
            </a:r>
            <a:endParaRPr lang="en-CA" dirty="0"/>
          </a:p>
          <a:p>
            <a:pPr lvl="1"/>
            <a:r>
              <a:rPr lang="en-CA" dirty="0"/>
              <a:t>Journal Article:</a:t>
            </a:r>
          </a:p>
          <a:p>
            <a:pPr lvl="1"/>
            <a:endParaRPr lang="en-CA" dirty="0"/>
          </a:p>
          <a:p>
            <a:pPr lvl="1"/>
            <a:endParaRPr lang="en-CA" dirty="0"/>
          </a:p>
        </p:txBody>
      </p:sp>
      <p:pic>
        <p:nvPicPr>
          <p:cNvPr id="5" name="Picture 4">
            <a:extLst>
              <a:ext uri="{FF2B5EF4-FFF2-40B4-BE49-F238E27FC236}">
                <a16:creationId xmlns:a16="http://schemas.microsoft.com/office/drawing/2014/main" id="{2B60C4FA-3B4A-023C-C539-7E4C81AC5CC3}"/>
              </a:ext>
            </a:extLst>
          </p:cNvPr>
          <p:cNvPicPr>
            <a:picLocks noChangeAspect="1"/>
          </p:cNvPicPr>
          <p:nvPr/>
        </p:nvPicPr>
        <p:blipFill>
          <a:blip r:embed="rId3"/>
          <a:stretch>
            <a:fillRect/>
          </a:stretch>
        </p:blipFill>
        <p:spPr>
          <a:xfrm>
            <a:off x="609601" y="2831851"/>
            <a:ext cx="6718323" cy="2981121"/>
          </a:xfrm>
          <a:prstGeom prst="rect">
            <a:avLst/>
          </a:prstGeom>
        </p:spPr>
      </p:pic>
      <p:pic>
        <p:nvPicPr>
          <p:cNvPr id="9" name="Picture 8">
            <a:extLst>
              <a:ext uri="{FF2B5EF4-FFF2-40B4-BE49-F238E27FC236}">
                <a16:creationId xmlns:a16="http://schemas.microsoft.com/office/drawing/2014/main" id="{E27534D8-16A6-3A5B-E1A1-2C6B6FFF8E96}"/>
              </a:ext>
            </a:extLst>
          </p:cNvPr>
          <p:cNvPicPr>
            <a:picLocks noChangeAspect="1"/>
          </p:cNvPicPr>
          <p:nvPr/>
        </p:nvPicPr>
        <p:blipFill>
          <a:blip r:embed="rId4"/>
          <a:stretch>
            <a:fillRect/>
          </a:stretch>
        </p:blipFill>
        <p:spPr>
          <a:xfrm>
            <a:off x="7870626" y="4270994"/>
            <a:ext cx="4321374" cy="1536856"/>
          </a:xfrm>
          <a:prstGeom prst="rect">
            <a:avLst/>
          </a:prstGeom>
        </p:spPr>
      </p:pic>
    </p:spTree>
    <p:extLst>
      <p:ext uri="{BB962C8B-B14F-4D97-AF65-F5344CB8AC3E}">
        <p14:creationId xmlns:p14="http://schemas.microsoft.com/office/powerpoint/2010/main" val="2546319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D9F0-2885-41D7-BA78-FA4AB2E9F16C}"/>
              </a:ext>
            </a:extLst>
          </p:cNvPr>
          <p:cNvPicPr>
            <a:picLocks noChangeAspect="1"/>
          </p:cNvPicPr>
          <p:nvPr/>
        </p:nvPicPr>
        <p:blipFill>
          <a:blip r:embed="rId2"/>
          <a:stretch>
            <a:fillRect/>
          </a:stretch>
        </p:blipFill>
        <p:spPr>
          <a:xfrm>
            <a:off x="566737" y="276977"/>
            <a:ext cx="11058525" cy="4924425"/>
          </a:xfrm>
          <a:prstGeom prst="rect">
            <a:avLst/>
          </a:prstGeom>
        </p:spPr>
      </p:pic>
      <p:sp>
        <p:nvSpPr>
          <p:cNvPr id="2" name="TextBox 1">
            <a:extLst>
              <a:ext uri="{FF2B5EF4-FFF2-40B4-BE49-F238E27FC236}">
                <a16:creationId xmlns:a16="http://schemas.microsoft.com/office/drawing/2014/main" id="{20487BD1-9CFC-FA4E-9D01-C1AA93AAA7BE}"/>
              </a:ext>
            </a:extLst>
          </p:cNvPr>
          <p:cNvSpPr txBox="1"/>
          <p:nvPr/>
        </p:nvSpPr>
        <p:spPr>
          <a:xfrm>
            <a:off x="1287030" y="5201402"/>
            <a:ext cx="9617937" cy="830997"/>
          </a:xfrm>
          <a:prstGeom prst="rect">
            <a:avLst/>
          </a:prstGeom>
          <a:noFill/>
        </p:spPr>
        <p:txBody>
          <a:bodyPr wrap="square" rtlCol="0">
            <a:spAutoFit/>
          </a:bodyPr>
          <a:lstStyle/>
          <a:p>
            <a:pPr algn="ctr"/>
            <a:r>
              <a:rPr lang="en-US" sz="4800" dirty="0">
                <a:hlinkClick r:id="rId3"/>
              </a:rPr>
              <a:t>Michelle.Lake@Concordia.ca</a:t>
            </a:r>
            <a:r>
              <a:rPr lang="en-US" sz="4800" dirty="0"/>
              <a:t> </a:t>
            </a:r>
            <a:endParaRPr lang="en-CA" sz="3200" dirty="0"/>
          </a:p>
        </p:txBody>
      </p:sp>
    </p:spTree>
    <p:extLst>
      <p:ext uri="{BB962C8B-B14F-4D97-AF65-F5344CB8AC3E}">
        <p14:creationId xmlns:p14="http://schemas.microsoft.com/office/powerpoint/2010/main" val="131772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A06C1-AB74-432D-E97E-A7AD6CD31FB7}"/>
              </a:ext>
            </a:extLst>
          </p:cNvPr>
          <p:cNvSpPr>
            <a:spLocks noGrp="1"/>
          </p:cNvSpPr>
          <p:nvPr>
            <p:ph type="title"/>
          </p:nvPr>
        </p:nvSpPr>
        <p:spPr/>
        <p:txBody>
          <a:bodyPr/>
          <a:lstStyle/>
          <a:p>
            <a:r>
              <a:rPr lang="en-US" dirty="0"/>
              <a:t>Course reserves</a:t>
            </a:r>
            <a:endParaRPr lang="en-CA" dirty="0"/>
          </a:p>
        </p:txBody>
      </p:sp>
      <p:pic>
        <p:nvPicPr>
          <p:cNvPr id="5" name="Content Placeholder 4">
            <a:extLst>
              <a:ext uri="{FF2B5EF4-FFF2-40B4-BE49-F238E27FC236}">
                <a16:creationId xmlns:a16="http://schemas.microsoft.com/office/drawing/2014/main" id="{87D99F21-061D-0287-455A-2DC34355F139}"/>
              </a:ext>
            </a:extLst>
          </p:cNvPr>
          <p:cNvPicPr>
            <a:picLocks noGrp="1" noChangeAspect="1"/>
          </p:cNvPicPr>
          <p:nvPr>
            <p:ph idx="1"/>
          </p:nvPr>
        </p:nvPicPr>
        <p:blipFill>
          <a:blip r:embed="rId2"/>
          <a:stretch>
            <a:fillRect/>
          </a:stretch>
        </p:blipFill>
        <p:spPr>
          <a:xfrm>
            <a:off x="730720" y="1719943"/>
            <a:ext cx="10927880" cy="4877987"/>
          </a:xfrm>
          <a:prstGeom prst="rect">
            <a:avLst/>
          </a:prstGeom>
        </p:spPr>
      </p:pic>
      <p:sp>
        <p:nvSpPr>
          <p:cNvPr id="6" name="Arrow: Left 5">
            <a:extLst>
              <a:ext uri="{FF2B5EF4-FFF2-40B4-BE49-F238E27FC236}">
                <a16:creationId xmlns:a16="http://schemas.microsoft.com/office/drawing/2014/main" id="{EA20A409-41F4-0FE6-4EE3-3E9D3334C199}"/>
              </a:ext>
            </a:extLst>
          </p:cNvPr>
          <p:cNvSpPr/>
          <p:nvPr/>
        </p:nvSpPr>
        <p:spPr>
          <a:xfrm>
            <a:off x="9174085" y="5802085"/>
            <a:ext cx="1589314" cy="576943"/>
          </a:xfrm>
          <a:prstGeom prst="left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003964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6B45A0-7FFB-6BF9-12E5-9E69DFB19BA1}"/>
              </a:ext>
            </a:extLst>
          </p:cNvPr>
          <p:cNvPicPr>
            <a:picLocks noChangeAspect="1"/>
          </p:cNvPicPr>
          <p:nvPr/>
        </p:nvPicPr>
        <p:blipFill>
          <a:blip r:embed="rId2"/>
          <a:stretch>
            <a:fillRect/>
          </a:stretch>
        </p:blipFill>
        <p:spPr>
          <a:xfrm>
            <a:off x="2165682" y="832394"/>
            <a:ext cx="9863032" cy="4947921"/>
          </a:xfrm>
          <a:prstGeom prst="rect">
            <a:avLst/>
          </a:prstGeom>
        </p:spPr>
      </p:pic>
      <p:sp>
        <p:nvSpPr>
          <p:cNvPr id="5" name="Right Arrow Callout 5">
            <a:extLst>
              <a:ext uri="{FF2B5EF4-FFF2-40B4-BE49-F238E27FC236}">
                <a16:creationId xmlns:a16="http://schemas.microsoft.com/office/drawing/2014/main" id="{A0AAE68A-F925-40C5-8753-0103B86E404A}"/>
              </a:ext>
            </a:extLst>
          </p:cNvPr>
          <p:cNvSpPr/>
          <p:nvPr/>
        </p:nvSpPr>
        <p:spPr>
          <a:xfrm>
            <a:off x="326571" y="1974237"/>
            <a:ext cx="2461343" cy="2663077"/>
          </a:xfrm>
          <a:prstGeom prst="rightArrow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Use the Sofia Discovery tool to find print books, </a:t>
            </a:r>
            <a:r>
              <a:rPr lang="en-US" sz="1600" dirty="0" err="1"/>
              <a:t>ebooks</a:t>
            </a:r>
            <a:r>
              <a:rPr lang="en-US" sz="1600" dirty="0"/>
              <a:t>, and journal articles from the library.</a:t>
            </a:r>
            <a:endParaRPr lang="en-CA" sz="1600" dirty="0"/>
          </a:p>
        </p:txBody>
      </p:sp>
      <p:sp>
        <p:nvSpPr>
          <p:cNvPr id="2" name="TextBox 1">
            <a:extLst>
              <a:ext uri="{FF2B5EF4-FFF2-40B4-BE49-F238E27FC236}">
                <a16:creationId xmlns:a16="http://schemas.microsoft.com/office/drawing/2014/main" id="{3365DDFA-8BC1-0D63-8DC7-3381C6A7ECFC}"/>
              </a:ext>
            </a:extLst>
          </p:cNvPr>
          <p:cNvSpPr txBox="1"/>
          <p:nvPr/>
        </p:nvSpPr>
        <p:spPr>
          <a:xfrm>
            <a:off x="2911642" y="272716"/>
            <a:ext cx="8325853" cy="461665"/>
          </a:xfrm>
          <a:prstGeom prst="rect">
            <a:avLst/>
          </a:prstGeom>
          <a:noFill/>
        </p:spPr>
        <p:txBody>
          <a:bodyPr wrap="square" rtlCol="0">
            <a:spAutoFit/>
          </a:bodyPr>
          <a:lstStyle/>
          <a:p>
            <a:pPr algn="ctr"/>
            <a:r>
              <a:rPr lang="en-CA" sz="2400" dirty="0">
                <a:hlinkClick r:id="rId3"/>
              </a:rPr>
              <a:t>https://library.concordia.ca/</a:t>
            </a:r>
            <a:r>
              <a:rPr lang="en-CA" sz="2400" dirty="0"/>
              <a:t> </a:t>
            </a:r>
          </a:p>
        </p:txBody>
      </p:sp>
      <p:sp>
        <p:nvSpPr>
          <p:cNvPr id="4" name="Arrow: Up 3">
            <a:extLst>
              <a:ext uri="{FF2B5EF4-FFF2-40B4-BE49-F238E27FC236}">
                <a16:creationId xmlns:a16="http://schemas.microsoft.com/office/drawing/2014/main" id="{08F24C41-A77A-6023-BD9E-01E583A6A7B1}"/>
              </a:ext>
            </a:extLst>
          </p:cNvPr>
          <p:cNvSpPr/>
          <p:nvPr/>
        </p:nvSpPr>
        <p:spPr>
          <a:xfrm>
            <a:off x="6096000" y="5780315"/>
            <a:ext cx="1164771" cy="94705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502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C98CB-282D-4BFD-8DBD-7AE16C216BCE}"/>
              </a:ext>
            </a:extLst>
          </p:cNvPr>
          <p:cNvSpPr txBox="1">
            <a:spLocks/>
          </p:cNvSpPr>
          <p:nvPr/>
        </p:nvSpPr>
        <p:spPr>
          <a:xfrm>
            <a:off x="4566261" y="1067403"/>
            <a:ext cx="5830468" cy="4723194"/>
          </a:xfrm>
          <a:prstGeom prst="rect">
            <a:avLst/>
          </a:prstGeom>
        </p:spPr>
        <p:txBody>
          <a:bodyPr vert="horz" lIns="91440" tIns="45720" rIns="91440" bIns="45720" rtlCol="0" anchor="ctr">
            <a:normAutofit/>
          </a:bodyPr>
          <a:lst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eaLnBrk="1" hangingPunct="1">
              <a:lnSpc>
                <a:spcPct val="80000"/>
              </a:lnSpc>
              <a:spcAft>
                <a:spcPts val="600"/>
              </a:spcAft>
              <a:defRPr/>
            </a:pPr>
            <a:r>
              <a:rPr lang="en-US" sz="7200" spc="-120" dirty="0">
                <a:solidFill>
                  <a:srgbClr val="FFFFFF"/>
                </a:solidFill>
                <a:ea typeface="+mj-ea"/>
              </a:rPr>
              <a:t>Locating items when you have the citation information</a:t>
            </a:r>
          </a:p>
        </p:txBody>
      </p:sp>
      <p:sp>
        <p:nvSpPr>
          <p:cNvPr id="3" name="Title 2">
            <a:extLst>
              <a:ext uri="{FF2B5EF4-FFF2-40B4-BE49-F238E27FC236}">
                <a16:creationId xmlns:a16="http://schemas.microsoft.com/office/drawing/2014/main" id="{45438895-094E-DCD8-C001-13F3EC470DE0}"/>
              </a:ext>
            </a:extLst>
          </p:cNvPr>
          <p:cNvSpPr>
            <a:spLocks noGrp="1"/>
          </p:cNvSpPr>
          <p:nvPr>
            <p:ph type="title"/>
          </p:nvPr>
        </p:nvSpPr>
        <p:spPr/>
        <p:txBody>
          <a:bodyPr/>
          <a:lstStyle/>
          <a:p>
            <a:r>
              <a:rPr lang="en-US" dirty="0"/>
              <a:t>How do I find out if Concordia has access to something?</a:t>
            </a:r>
            <a:endParaRPr lang="en-CA" dirty="0"/>
          </a:p>
        </p:txBody>
      </p:sp>
    </p:spTree>
    <p:extLst>
      <p:ext uri="{BB962C8B-B14F-4D97-AF65-F5344CB8AC3E}">
        <p14:creationId xmlns:p14="http://schemas.microsoft.com/office/powerpoint/2010/main" val="809256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0449E4-4234-E3FA-422A-D5BDC16495F9}"/>
              </a:ext>
            </a:extLst>
          </p:cNvPr>
          <p:cNvSpPr>
            <a:spLocks noGrp="1"/>
          </p:cNvSpPr>
          <p:nvPr>
            <p:ph type="title"/>
          </p:nvPr>
        </p:nvSpPr>
        <p:spPr/>
        <p:txBody>
          <a:bodyPr>
            <a:noAutofit/>
          </a:bodyPr>
          <a:lstStyle/>
          <a:p>
            <a:r>
              <a:rPr lang="en-US" sz="3200" dirty="0">
                <a:latin typeface="Aptos" panose="020B0004020202020204" pitchFamily="34" charset="0"/>
              </a:rPr>
              <a:t>Kernell, G. (2025). Inside parties: how party rules shape membership and responsiveness. Cambridge University press.</a:t>
            </a:r>
            <a:endParaRPr lang="en-CA" sz="3200" dirty="0">
              <a:latin typeface="Aptos" panose="020B0004020202020204" pitchFamily="34" charset="0"/>
            </a:endParaRPr>
          </a:p>
        </p:txBody>
      </p:sp>
      <p:pic>
        <p:nvPicPr>
          <p:cNvPr id="9" name="Picture 8">
            <a:extLst>
              <a:ext uri="{FF2B5EF4-FFF2-40B4-BE49-F238E27FC236}">
                <a16:creationId xmlns:a16="http://schemas.microsoft.com/office/drawing/2014/main" id="{CE4B2B5C-9CD0-AF42-CAE4-D39D7B01ABF8}"/>
              </a:ext>
            </a:extLst>
          </p:cNvPr>
          <p:cNvPicPr>
            <a:picLocks noChangeAspect="1"/>
          </p:cNvPicPr>
          <p:nvPr/>
        </p:nvPicPr>
        <p:blipFill>
          <a:blip r:embed="rId2"/>
          <a:stretch>
            <a:fillRect/>
          </a:stretch>
        </p:blipFill>
        <p:spPr>
          <a:xfrm>
            <a:off x="1254111" y="2822185"/>
            <a:ext cx="9683778" cy="2941599"/>
          </a:xfrm>
          <a:prstGeom prst="rect">
            <a:avLst/>
          </a:prstGeom>
        </p:spPr>
      </p:pic>
    </p:spTree>
    <p:extLst>
      <p:ext uri="{BB962C8B-B14F-4D97-AF65-F5344CB8AC3E}">
        <p14:creationId xmlns:p14="http://schemas.microsoft.com/office/powerpoint/2010/main" val="932026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131D70-51CF-7D6D-F7CA-4E80122030C7}"/>
              </a:ext>
            </a:extLst>
          </p:cNvPr>
          <p:cNvPicPr>
            <a:picLocks noChangeAspect="1"/>
          </p:cNvPicPr>
          <p:nvPr/>
        </p:nvPicPr>
        <p:blipFill>
          <a:blip r:embed="rId2"/>
          <a:stretch>
            <a:fillRect/>
          </a:stretch>
        </p:blipFill>
        <p:spPr>
          <a:xfrm>
            <a:off x="501362" y="1000000"/>
            <a:ext cx="11189275" cy="4858000"/>
          </a:xfrm>
          <a:prstGeom prst="rect">
            <a:avLst/>
          </a:prstGeom>
        </p:spPr>
      </p:pic>
      <p:sp>
        <p:nvSpPr>
          <p:cNvPr id="4" name="Arrow: Left 3">
            <a:extLst>
              <a:ext uri="{FF2B5EF4-FFF2-40B4-BE49-F238E27FC236}">
                <a16:creationId xmlns:a16="http://schemas.microsoft.com/office/drawing/2014/main" id="{C71AE688-785E-66A6-BCDB-9BCB3E2445FD}"/>
              </a:ext>
            </a:extLst>
          </p:cNvPr>
          <p:cNvSpPr/>
          <p:nvPr/>
        </p:nvSpPr>
        <p:spPr>
          <a:xfrm>
            <a:off x="6749143" y="5268686"/>
            <a:ext cx="1534886" cy="468086"/>
          </a:xfrm>
          <a:prstGeom prst="leftArrow">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a:extLst>
              <a:ext uri="{FF2B5EF4-FFF2-40B4-BE49-F238E27FC236}">
                <a16:creationId xmlns:a16="http://schemas.microsoft.com/office/drawing/2014/main" id="{7D6E80FB-B745-33BA-56EE-3FCC03EEA9BB}"/>
              </a:ext>
            </a:extLst>
          </p:cNvPr>
          <p:cNvPicPr>
            <a:picLocks noChangeAspect="1"/>
          </p:cNvPicPr>
          <p:nvPr/>
        </p:nvPicPr>
        <p:blipFill>
          <a:blip r:embed="rId3"/>
          <a:stretch>
            <a:fillRect/>
          </a:stretch>
        </p:blipFill>
        <p:spPr>
          <a:xfrm>
            <a:off x="2396935" y="1082554"/>
            <a:ext cx="7398130" cy="4692891"/>
          </a:xfrm>
          <a:prstGeom prst="rect">
            <a:avLst/>
          </a:prstGeom>
        </p:spPr>
      </p:pic>
    </p:spTree>
    <p:extLst>
      <p:ext uri="{BB962C8B-B14F-4D97-AF65-F5344CB8AC3E}">
        <p14:creationId xmlns:p14="http://schemas.microsoft.com/office/powerpoint/2010/main" val="181907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762</TotalTime>
  <Words>1313</Words>
  <Application>Microsoft Office PowerPoint</Application>
  <PresentationFormat>Widescreen</PresentationFormat>
  <Paragraphs>138</Paragraphs>
  <Slides>48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Aptos</vt:lpstr>
      <vt:lpstr>Arial</vt:lpstr>
      <vt:lpstr>Calisto MT</vt:lpstr>
      <vt:lpstr>Univers Condensed</vt:lpstr>
      <vt:lpstr>ChronicleVTI</vt:lpstr>
      <vt:lpstr>POLI 203: Introduction to Comparative Politics Library Workshop</vt:lpstr>
      <vt:lpstr>Who am I?</vt:lpstr>
      <vt:lpstr>The Librar(ies)</vt:lpstr>
      <vt:lpstr>Library Services</vt:lpstr>
      <vt:lpstr>Course reserves</vt:lpstr>
      <vt:lpstr>PowerPoint Presentation</vt:lpstr>
      <vt:lpstr>How do I find out if Concordia has access to something?</vt:lpstr>
      <vt:lpstr>Kernell, G. (2025). Inside parties: how party rules shape membership and responsiveness. Cambridge University press.</vt:lpstr>
      <vt:lpstr>PowerPoint Presentation</vt:lpstr>
      <vt:lpstr>Peters, B. G. (2024). Is there an institutional theory of comparative politics? (pp. 501-513). IN vatter, A. &amp; Freiburghaus, R. (Eds.). Handbook of Comparative political institutions. Edward Elgar publishing.  </vt:lpstr>
      <vt:lpstr>PowerPoint Presentation</vt:lpstr>
      <vt:lpstr>Munck, g.l. (2025). The comparative politics of latin America: who knows what and how? Latin American politics and society 67(2), 124-130.</vt:lpstr>
      <vt:lpstr>PowerPoint Presentation</vt:lpstr>
      <vt:lpstr>Breaking down a topic  &amp;  Search strategies </vt:lpstr>
      <vt:lpstr>How do we combine search words for the best possible results?</vt:lpstr>
      <vt:lpstr>How do we combine search words for the best possible results?</vt:lpstr>
      <vt:lpstr>Avoid Searching with linking words</vt:lpstr>
      <vt:lpstr>Breaking down topics</vt:lpstr>
      <vt:lpstr>Bibliography Assignment</vt:lpstr>
      <vt:lpstr>Searching in Sofia</vt:lpstr>
      <vt:lpstr>What will I find in Sofia?</vt:lpstr>
      <vt:lpstr>Why books? </vt:lpstr>
      <vt:lpstr>Why books?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Journal article databases</vt:lpstr>
      <vt:lpstr>PowerPoint Presentation</vt:lpstr>
      <vt:lpstr>PowerPoint Presentation</vt:lpstr>
      <vt:lpstr>PowerPoint Presentation</vt:lpstr>
      <vt:lpstr>PowerPoint Presentation</vt:lpstr>
      <vt:lpstr>What is peer review?   What are peer reviewed, scholarly articles?</vt:lpstr>
      <vt:lpstr>PowerPoint Presentation</vt:lpstr>
      <vt:lpstr>PowerPoint Presentation</vt:lpstr>
      <vt:lpstr>PowerPoint Presentation</vt:lpstr>
      <vt:lpstr>PowerPoint Presentation</vt:lpstr>
      <vt:lpstr>PowerPoint Presentation</vt:lpstr>
      <vt:lpstr>Chicago manual of style citation: author-date</vt:lpstr>
      <vt:lpstr>Chicago manual of style citation: author-date</vt:lpstr>
      <vt:lpstr>Chicago manual of style citation: author-date</vt:lpstr>
      <vt:lpstr>Chicago manual of style citation: author-date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Lake</dc:creator>
  <cp:lastModifiedBy>Michelle Lake</cp:lastModifiedBy>
  <cp:revision>10</cp:revision>
  <dcterms:created xsi:type="dcterms:W3CDTF">2026-01-06T16:52:03Z</dcterms:created>
  <dcterms:modified xsi:type="dcterms:W3CDTF">2026-02-09T21:15:49Z</dcterms:modified>
</cp:coreProperties>
</file>