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Lst>
  <p:notesMasterIdLst>
    <p:notesMasterId r:id="rId72"/>
  </p:notesMasterIdLst>
  <p:sldIdLst>
    <p:sldId id="256" r:id="rId5"/>
    <p:sldId id="577" r:id="rId6"/>
    <p:sldId id="258" r:id="rId7"/>
    <p:sldId id="259" r:id="rId8"/>
    <p:sldId id="260" r:id="rId9"/>
    <p:sldId id="263" r:id="rId10"/>
    <p:sldId id="257" r:id="rId11"/>
    <p:sldId id="264" r:id="rId12"/>
    <p:sldId id="265" r:id="rId13"/>
    <p:sldId id="266" r:id="rId14"/>
    <p:sldId id="267" r:id="rId15"/>
    <p:sldId id="268" r:id="rId16"/>
    <p:sldId id="315" r:id="rId17"/>
    <p:sldId id="312" r:id="rId18"/>
    <p:sldId id="313" r:id="rId19"/>
    <p:sldId id="314" r:id="rId20"/>
    <p:sldId id="560" r:id="rId21"/>
    <p:sldId id="550" r:id="rId22"/>
    <p:sldId id="552" r:id="rId23"/>
    <p:sldId id="273" r:id="rId24"/>
    <p:sldId id="281" r:id="rId25"/>
    <p:sldId id="553" r:id="rId26"/>
    <p:sldId id="578" r:id="rId27"/>
    <p:sldId id="579" r:id="rId28"/>
    <p:sldId id="555" r:id="rId29"/>
    <p:sldId id="557" r:id="rId30"/>
    <p:sldId id="558" r:id="rId31"/>
    <p:sldId id="559" r:id="rId32"/>
    <p:sldId id="561" r:id="rId33"/>
    <p:sldId id="563" r:id="rId34"/>
    <p:sldId id="562" r:id="rId35"/>
    <p:sldId id="580" r:id="rId36"/>
    <p:sldId id="564" r:id="rId37"/>
    <p:sldId id="565" r:id="rId38"/>
    <p:sldId id="566" r:id="rId39"/>
    <p:sldId id="569" r:id="rId40"/>
    <p:sldId id="570" r:id="rId41"/>
    <p:sldId id="571" r:id="rId42"/>
    <p:sldId id="567" r:id="rId43"/>
    <p:sldId id="568" r:id="rId44"/>
    <p:sldId id="300" r:id="rId45"/>
    <p:sldId id="302" r:id="rId46"/>
    <p:sldId id="572" r:id="rId47"/>
    <p:sldId id="573" r:id="rId48"/>
    <p:sldId id="574" r:id="rId49"/>
    <p:sldId id="575" r:id="rId50"/>
    <p:sldId id="582" r:id="rId51"/>
    <p:sldId id="581" r:id="rId52"/>
    <p:sldId id="587" r:id="rId53"/>
    <p:sldId id="583" r:id="rId54"/>
    <p:sldId id="588" r:id="rId55"/>
    <p:sldId id="303" r:id="rId56"/>
    <p:sldId id="589" r:id="rId57"/>
    <p:sldId id="270" r:id="rId58"/>
    <p:sldId id="585" r:id="rId59"/>
    <p:sldId id="271" r:id="rId60"/>
    <p:sldId id="274" r:id="rId61"/>
    <p:sldId id="279" r:id="rId62"/>
    <p:sldId id="280" r:id="rId63"/>
    <p:sldId id="586" r:id="rId64"/>
    <p:sldId id="590" r:id="rId65"/>
    <p:sldId id="282" r:id="rId66"/>
    <p:sldId id="591" r:id="rId67"/>
    <p:sldId id="592" r:id="rId68"/>
    <p:sldId id="262" r:id="rId69"/>
    <p:sldId id="576" r:id="rId70"/>
    <p:sldId id="31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D46C4-20CB-432C-ADBB-7DFD6562C29E}" v="13" dt="2023-11-15T18:29:32.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0DD7B-7F15-467B-9F19-DAE47C6EF5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4C22CBA-B209-4C1F-99A7-183A3E1BE0E2}">
      <dgm:prSet/>
      <dgm:spPr>
        <a:solidFill>
          <a:schemeClr val="accent1">
            <a:lumMod val="50000"/>
          </a:schemeClr>
        </a:solidFill>
      </dgm:spPr>
      <dgm:t>
        <a:bodyPr/>
        <a:lstStyle/>
        <a:p>
          <a:r>
            <a:rPr lang="en-US" dirty="0"/>
            <a:t>AND: combines concepts and limits your results </a:t>
          </a:r>
        </a:p>
      </dgm:t>
    </dgm:pt>
    <dgm:pt modelId="{87AA85F4-82AF-4F27-AEC1-150E9ADB6867}" type="parTrans" cxnId="{797CC188-62C9-42E3-9EEF-12D93091D5AA}">
      <dgm:prSet/>
      <dgm:spPr/>
      <dgm:t>
        <a:bodyPr/>
        <a:lstStyle/>
        <a:p>
          <a:endParaRPr lang="en-US"/>
        </a:p>
      </dgm:t>
    </dgm:pt>
    <dgm:pt modelId="{731110FE-5C44-4D29-9792-B47F281A7ED3}" type="sibTrans" cxnId="{797CC188-62C9-42E3-9EEF-12D93091D5AA}">
      <dgm:prSet/>
      <dgm:spPr/>
      <dgm:t>
        <a:bodyPr/>
        <a:lstStyle/>
        <a:p>
          <a:endParaRPr lang="en-US"/>
        </a:p>
      </dgm:t>
    </dgm:pt>
    <dgm:pt modelId="{48486139-6B2F-4424-93A9-6AB4AD28FD19}">
      <dgm:prSet custT="1"/>
      <dgm:spPr>
        <a:solidFill>
          <a:schemeClr val="accent1">
            <a:lumMod val="50000"/>
          </a:schemeClr>
        </a:solidFill>
      </dgm:spPr>
      <dgm:t>
        <a:bodyPr/>
        <a:lstStyle/>
        <a:p>
          <a:r>
            <a:rPr lang="en-CA" sz="2400" dirty="0"/>
            <a:t>politics AND development</a:t>
          </a:r>
          <a:endParaRPr lang="en-US" sz="2400" dirty="0"/>
        </a:p>
      </dgm:t>
    </dgm:pt>
    <dgm:pt modelId="{1DF02FCC-0B15-4763-BFEB-A0E0DA15A08E}" type="parTrans" cxnId="{11C193FC-E330-4DCF-935B-13980A2E5E99}">
      <dgm:prSet/>
      <dgm:spPr/>
      <dgm:t>
        <a:bodyPr/>
        <a:lstStyle/>
        <a:p>
          <a:endParaRPr lang="en-US"/>
        </a:p>
      </dgm:t>
    </dgm:pt>
    <dgm:pt modelId="{007B3E74-1B0F-407B-8F32-7CD2ECD41430}" type="sibTrans" cxnId="{11C193FC-E330-4DCF-935B-13980A2E5E99}">
      <dgm:prSet/>
      <dgm:spPr/>
      <dgm:t>
        <a:bodyPr/>
        <a:lstStyle/>
        <a:p>
          <a:endParaRPr lang="en-US"/>
        </a:p>
      </dgm:t>
    </dgm:pt>
    <dgm:pt modelId="{BAE5F201-4C25-4C4A-9F50-9251E5F4B32B}">
      <dgm:prSet/>
      <dgm:spPr>
        <a:solidFill>
          <a:schemeClr val="accent6">
            <a:lumMod val="75000"/>
          </a:schemeClr>
        </a:solidFill>
      </dgm:spPr>
      <dgm:t>
        <a:bodyPr/>
        <a:lstStyle/>
        <a:p>
          <a:r>
            <a:rPr lang="en-US" dirty="0"/>
            <a:t>state OR government</a:t>
          </a:r>
        </a:p>
      </dgm:t>
    </dgm:pt>
    <dgm:pt modelId="{D92AA8D1-1021-4446-85BC-5643E524EDD1}" type="parTrans" cxnId="{D8F7DDB7-7EA9-478B-A94F-4FD6617213ED}">
      <dgm:prSet/>
      <dgm:spPr/>
      <dgm:t>
        <a:bodyPr/>
        <a:lstStyle/>
        <a:p>
          <a:endParaRPr lang="en-US"/>
        </a:p>
      </dgm:t>
    </dgm:pt>
    <dgm:pt modelId="{8E20BC77-68AF-4E70-989E-007914532198}" type="sibTrans" cxnId="{D8F7DDB7-7EA9-478B-A94F-4FD6617213ED}">
      <dgm:prSet/>
      <dgm:spPr/>
      <dgm:t>
        <a:bodyPr/>
        <a:lstStyle/>
        <a:p>
          <a:endParaRPr lang="en-US"/>
        </a:p>
      </dgm:t>
    </dgm:pt>
    <dgm:pt modelId="{C8AA66A5-9487-4907-82ED-5CE172E4E829}">
      <dgm:prSet/>
      <dgm:spPr>
        <a:solidFill>
          <a:schemeClr val="accent6">
            <a:lumMod val="75000"/>
          </a:schemeClr>
        </a:solidFill>
      </dgm:spPr>
      <dgm:t>
        <a:bodyPr/>
        <a:lstStyle/>
        <a:p>
          <a:r>
            <a:rPr lang="en-CA" dirty="0"/>
            <a:t>OR: allows you to insert synonyms or alternative terms and increases your results</a:t>
          </a:r>
          <a:endParaRPr lang="en-US" dirty="0"/>
        </a:p>
      </dgm:t>
    </dgm:pt>
    <dgm:pt modelId="{03A105FF-8BB5-4198-8F11-363FD7BC3688}" type="parTrans" cxnId="{4D0DD005-242C-430B-BE80-444244B7FF17}">
      <dgm:prSet/>
      <dgm:spPr/>
      <dgm:t>
        <a:bodyPr/>
        <a:lstStyle/>
        <a:p>
          <a:endParaRPr lang="en-CA"/>
        </a:p>
      </dgm:t>
    </dgm:pt>
    <dgm:pt modelId="{572C09DB-6166-441F-B564-145F75C6F48C}" type="sibTrans" cxnId="{4D0DD005-242C-430B-BE80-444244B7FF17}">
      <dgm:prSet/>
      <dgm:spPr/>
      <dgm:t>
        <a:bodyPr/>
        <a:lstStyle/>
        <a:p>
          <a:endParaRPr lang="en-CA"/>
        </a:p>
      </dgm:t>
    </dgm:pt>
    <dgm:pt modelId="{39B7A7F6-11DC-41BE-8042-A01BE696672B}" type="pres">
      <dgm:prSet presAssocID="{E740DD7B-7F15-467B-9F19-DAE47C6EF512}" presName="diagram" presStyleCnt="0">
        <dgm:presLayoutVars>
          <dgm:dir/>
          <dgm:resizeHandles val="exact"/>
        </dgm:presLayoutVars>
      </dgm:prSet>
      <dgm:spPr/>
    </dgm:pt>
    <dgm:pt modelId="{0BBD4762-6969-4696-87A5-2D9FE4E175E7}" type="pres">
      <dgm:prSet presAssocID="{74C22CBA-B209-4C1F-99A7-183A3E1BE0E2}" presName="node" presStyleLbl="node1" presStyleIdx="0" presStyleCnt="4">
        <dgm:presLayoutVars>
          <dgm:bulletEnabled val="1"/>
        </dgm:presLayoutVars>
      </dgm:prSet>
      <dgm:spPr/>
    </dgm:pt>
    <dgm:pt modelId="{93E7150E-C55C-4C58-82AA-990617E0E8A2}" type="pres">
      <dgm:prSet presAssocID="{731110FE-5C44-4D29-9792-B47F281A7ED3}" presName="sibTrans" presStyleCnt="0"/>
      <dgm:spPr/>
    </dgm:pt>
    <dgm:pt modelId="{51006447-CB85-42AD-BAAF-414CBC42E9AF}" type="pres">
      <dgm:prSet presAssocID="{C8AA66A5-9487-4907-82ED-5CE172E4E829}" presName="node" presStyleLbl="node1" presStyleIdx="1" presStyleCnt="4">
        <dgm:presLayoutVars>
          <dgm:bulletEnabled val="1"/>
        </dgm:presLayoutVars>
      </dgm:prSet>
      <dgm:spPr/>
    </dgm:pt>
    <dgm:pt modelId="{E87AA084-7F77-4EF2-8DA1-C603726FF572}" type="pres">
      <dgm:prSet presAssocID="{572C09DB-6166-441F-B564-145F75C6F48C}" presName="sibTrans" presStyleCnt="0"/>
      <dgm:spPr/>
    </dgm:pt>
    <dgm:pt modelId="{F0852A59-C41D-421A-A07C-D83664D81F8C}" type="pres">
      <dgm:prSet presAssocID="{48486139-6B2F-4424-93A9-6AB4AD28FD19}" presName="node" presStyleLbl="node1" presStyleIdx="2" presStyleCnt="4">
        <dgm:presLayoutVars>
          <dgm:bulletEnabled val="1"/>
        </dgm:presLayoutVars>
      </dgm:prSet>
      <dgm:spPr/>
    </dgm:pt>
    <dgm:pt modelId="{760F5D5A-55C9-447C-A7E9-CA89D2C2C5A2}" type="pres">
      <dgm:prSet presAssocID="{007B3E74-1B0F-407B-8F32-7CD2ECD41430}" presName="sibTrans" presStyleCnt="0"/>
      <dgm:spPr/>
    </dgm:pt>
    <dgm:pt modelId="{7F1C4418-5817-41F7-9776-5D2DE2F7A3C1}" type="pres">
      <dgm:prSet presAssocID="{BAE5F201-4C25-4C4A-9F50-9251E5F4B32B}" presName="node" presStyleLbl="node1" presStyleIdx="3" presStyleCnt="4">
        <dgm:presLayoutVars>
          <dgm:bulletEnabled val="1"/>
        </dgm:presLayoutVars>
      </dgm:prSet>
      <dgm:spPr/>
    </dgm:pt>
  </dgm:ptLst>
  <dgm:cxnLst>
    <dgm:cxn modelId="{4D0DD005-242C-430B-BE80-444244B7FF17}" srcId="{E740DD7B-7F15-467B-9F19-DAE47C6EF512}" destId="{C8AA66A5-9487-4907-82ED-5CE172E4E829}" srcOrd="1" destOrd="0" parTransId="{03A105FF-8BB5-4198-8F11-363FD7BC3688}" sibTransId="{572C09DB-6166-441F-B564-145F75C6F48C}"/>
    <dgm:cxn modelId="{7C5C1F50-B332-4A8E-B453-06CBE976DC7E}" type="presOf" srcId="{74C22CBA-B209-4C1F-99A7-183A3E1BE0E2}" destId="{0BBD4762-6969-4696-87A5-2D9FE4E175E7}" srcOrd="0" destOrd="0" presId="urn:microsoft.com/office/officeart/2005/8/layout/default"/>
    <dgm:cxn modelId="{DF2B6E72-D546-42AD-94F3-4D6D37A631CF}" type="presOf" srcId="{48486139-6B2F-4424-93A9-6AB4AD28FD19}" destId="{F0852A59-C41D-421A-A07C-D83664D81F8C}" srcOrd="0" destOrd="0" presId="urn:microsoft.com/office/officeart/2005/8/layout/default"/>
    <dgm:cxn modelId="{447B2D73-BE55-4C13-8250-4F333C01A7BB}" type="presOf" srcId="{E740DD7B-7F15-467B-9F19-DAE47C6EF512}" destId="{39B7A7F6-11DC-41BE-8042-A01BE696672B}" srcOrd="0" destOrd="0" presId="urn:microsoft.com/office/officeart/2005/8/layout/default"/>
    <dgm:cxn modelId="{797CC188-62C9-42E3-9EEF-12D93091D5AA}" srcId="{E740DD7B-7F15-467B-9F19-DAE47C6EF512}" destId="{74C22CBA-B209-4C1F-99A7-183A3E1BE0E2}" srcOrd="0" destOrd="0" parTransId="{87AA85F4-82AF-4F27-AEC1-150E9ADB6867}" sibTransId="{731110FE-5C44-4D29-9792-B47F281A7ED3}"/>
    <dgm:cxn modelId="{D8F7DDB7-7EA9-478B-A94F-4FD6617213ED}" srcId="{E740DD7B-7F15-467B-9F19-DAE47C6EF512}" destId="{BAE5F201-4C25-4C4A-9F50-9251E5F4B32B}" srcOrd="3" destOrd="0" parTransId="{D92AA8D1-1021-4446-85BC-5643E524EDD1}" sibTransId="{8E20BC77-68AF-4E70-989E-007914532198}"/>
    <dgm:cxn modelId="{C586D1C6-B7F4-456F-8678-991C092F0F3E}" type="presOf" srcId="{BAE5F201-4C25-4C4A-9F50-9251E5F4B32B}" destId="{7F1C4418-5817-41F7-9776-5D2DE2F7A3C1}" srcOrd="0" destOrd="0" presId="urn:microsoft.com/office/officeart/2005/8/layout/default"/>
    <dgm:cxn modelId="{FE41D2E8-5B5C-4359-8D4D-E51661953B62}" type="presOf" srcId="{C8AA66A5-9487-4907-82ED-5CE172E4E829}" destId="{51006447-CB85-42AD-BAAF-414CBC42E9AF}" srcOrd="0" destOrd="0" presId="urn:microsoft.com/office/officeart/2005/8/layout/default"/>
    <dgm:cxn modelId="{11C193FC-E330-4DCF-935B-13980A2E5E99}" srcId="{E740DD7B-7F15-467B-9F19-DAE47C6EF512}" destId="{48486139-6B2F-4424-93A9-6AB4AD28FD19}" srcOrd="2" destOrd="0" parTransId="{1DF02FCC-0B15-4763-BFEB-A0E0DA15A08E}" sibTransId="{007B3E74-1B0F-407B-8F32-7CD2ECD41430}"/>
    <dgm:cxn modelId="{B576D386-C340-411F-8283-73C5D1EFC188}" type="presParOf" srcId="{39B7A7F6-11DC-41BE-8042-A01BE696672B}" destId="{0BBD4762-6969-4696-87A5-2D9FE4E175E7}" srcOrd="0" destOrd="0" presId="urn:microsoft.com/office/officeart/2005/8/layout/default"/>
    <dgm:cxn modelId="{3AF3F1C0-C3BF-471D-8DD5-51FD8F2E2A30}" type="presParOf" srcId="{39B7A7F6-11DC-41BE-8042-A01BE696672B}" destId="{93E7150E-C55C-4C58-82AA-990617E0E8A2}" srcOrd="1" destOrd="0" presId="urn:microsoft.com/office/officeart/2005/8/layout/default"/>
    <dgm:cxn modelId="{182469CA-F9D3-4E67-B5BE-8ADC51936435}" type="presParOf" srcId="{39B7A7F6-11DC-41BE-8042-A01BE696672B}" destId="{51006447-CB85-42AD-BAAF-414CBC42E9AF}" srcOrd="2" destOrd="0" presId="urn:microsoft.com/office/officeart/2005/8/layout/default"/>
    <dgm:cxn modelId="{4A178510-0F09-4870-9752-F575A6D44297}" type="presParOf" srcId="{39B7A7F6-11DC-41BE-8042-A01BE696672B}" destId="{E87AA084-7F77-4EF2-8DA1-C603726FF572}" srcOrd="3" destOrd="0" presId="urn:microsoft.com/office/officeart/2005/8/layout/default"/>
    <dgm:cxn modelId="{E5BA740D-2FC7-4294-99D6-3A6E5FCCFF57}" type="presParOf" srcId="{39B7A7F6-11DC-41BE-8042-A01BE696672B}" destId="{F0852A59-C41D-421A-A07C-D83664D81F8C}" srcOrd="4" destOrd="0" presId="urn:microsoft.com/office/officeart/2005/8/layout/default"/>
    <dgm:cxn modelId="{4A7EB46C-A451-41C0-BC3B-DF3E29F74054}" type="presParOf" srcId="{39B7A7F6-11DC-41BE-8042-A01BE696672B}" destId="{760F5D5A-55C9-447C-A7E9-CA89D2C2C5A2}" srcOrd="5" destOrd="0" presId="urn:microsoft.com/office/officeart/2005/8/layout/default"/>
    <dgm:cxn modelId="{3F5FDAF3-A6AF-4212-BE42-D7AC285A1DE1}" type="presParOf" srcId="{39B7A7F6-11DC-41BE-8042-A01BE696672B}" destId="{7F1C4418-5817-41F7-9776-5D2DE2F7A3C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0DD7B-7F15-467B-9F19-DAE47C6EF5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4C22CBA-B209-4C1F-99A7-183A3E1BE0E2}">
      <dgm:prSet/>
      <dgm:spPr>
        <a:solidFill>
          <a:srgbClr val="002060"/>
        </a:solidFill>
      </dgm:spPr>
      <dgm:t>
        <a:bodyPr/>
        <a:lstStyle/>
        <a:p>
          <a:r>
            <a:rPr lang="en-CA" dirty="0"/>
            <a:t>“quotation marks”: </a:t>
          </a:r>
          <a:r>
            <a:rPr lang="en-US" dirty="0"/>
            <a:t>If you put two or more words in quotation marks, that exact phrase will be searched and limits your results.</a:t>
          </a:r>
        </a:p>
      </dgm:t>
    </dgm:pt>
    <dgm:pt modelId="{87AA85F4-82AF-4F27-AEC1-150E9ADB6867}" type="parTrans" cxnId="{797CC188-62C9-42E3-9EEF-12D93091D5AA}">
      <dgm:prSet/>
      <dgm:spPr/>
      <dgm:t>
        <a:bodyPr/>
        <a:lstStyle/>
        <a:p>
          <a:endParaRPr lang="en-US"/>
        </a:p>
      </dgm:t>
    </dgm:pt>
    <dgm:pt modelId="{731110FE-5C44-4D29-9792-B47F281A7ED3}" type="sibTrans" cxnId="{797CC188-62C9-42E3-9EEF-12D93091D5AA}">
      <dgm:prSet/>
      <dgm:spPr/>
      <dgm:t>
        <a:bodyPr/>
        <a:lstStyle/>
        <a:p>
          <a:endParaRPr lang="en-US"/>
        </a:p>
      </dgm:t>
    </dgm:pt>
    <dgm:pt modelId="{48486139-6B2F-4424-93A9-6AB4AD28FD19}">
      <dgm:prSet custT="1"/>
      <dgm:spPr>
        <a:solidFill>
          <a:srgbClr val="002060"/>
        </a:solidFill>
      </dgm:spPr>
      <dgm:t>
        <a:bodyPr/>
        <a:lstStyle/>
        <a:p>
          <a:r>
            <a:rPr lang="en-CA" sz="2400" dirty="0"/>
            <a:t>“foreign aid”</a:t>
          </a:r>
        </a:p>
        <a:p>
          <a:r>
            <a:rPr lang="en-CA" sz="2400" dirty="0"/>
            <a:t>“international cooperation”</a:t>
          </a:r>
        </a:p>
        <a:p>
          <a:endParaRPr lang="en-US" sz="2400" dirty="0"/>
        </a:p>
      </dgm:t>
    </dgm:pt>
    <dgm:pt modelId="{1DF02FCC-0B15-4763-BFEB-A0E0DA15A08E}" type="parTrans" cxnId="{11C193FC-E330-4DCF-935B-13980A2E5E99}">
      <dgm:prSet/>
      <dgm:spPr/>
      <dgm:t>
        <a:bodyPr/>
        <a:lstStyle/>
        <a:p>
          <a:endParaRPr lang="en-US"/>
        </a:p>
      </dgm:t>
    </dgm:pt>
    <dgm:pt modelId="{007B3E74-1B0F-407B-8F32-7CD2ECD41430}" type="sibTrans" cxnId="{11C193FC-E330-4DCF-935B-13980A2E5E99}">
      <dgm:prSet/>
      <dgm:spPr/>
      <dgm:t>
        <a:bodyPr/>
        <a:lstStyle/>
        <a:p>
          <a:endParaRPr lang="en-US"/>
        </a:p>
      </dgm:t>
    </dgm:pt>
    <dgm:pt modelId="{BAE5F201-4C25-4C4A-9F50-9251E5F4B32B}">
      <dgm:prSet/>
      <dgm:spPr>
        <a:solidFill>
          <a:srgbClr val="7030A0"/>
        </a:solidFill>
      </dgm:spPr>
      <dgm:t>
        <a:bodyPr/>
        <a:lstStyle/>
        <a:p>
          <a:r>
            <a:rPr lang="en-US" dirty="0" err="1"/>
            <a:t>econom</a:t>
          </a:r>
          <a:r>
            <a:rPr lang="en-US" dirty="0"/>
            <a:t>*</a:t>
          </a:r>
        </a:p>
        <a:p>
          <a:r>
            <a:rPr lang="en-US" dirty="0"/>
            <a:t>Finds: economy, economies, economic, economics, economically</a:t>
          </a:r>
        </a:p>
      </dgm:t>
    </dgm:pt>
    <dgm:pt modelId="{D92AA8D1-1021-4446-85BC-5643E524EDD1}" type="parTrans" cxnId="{D8F7DDB7-7EA9-478B-A94F-4FD6617213ED}">
      <dgm:prSet/>
      <dgm:spPr/>
      <dgm:t>
        <a:bodyPr/>
        <a:lstStyle/>
        <a:p>
          <a:endParaRPr lang="en-US"/>
        </a:p>
      </dgm:t>
    </dgm:pt>
    <dgm:pt modelId="{8E20BC77-68AF-4E70-989E-007914532198}" type="sibTrans" cxnId="{D8F7DDB7-7EA9-478B-A94F-4FD6617213ED}">
      <dgm:prSet/>
      <dgm:spPr/>
      <dgm:t>
        <a:bodyPr/>
        <a:lstStyle/>
        <a:p>
          <a:endParaRPr lang="en-US"/>
        </a:p>
      </dgm:t>
    </dgm:pt>
    <dgm:pt modelId="{C8AA66A5-9487-4907-82ED-5CE172E4E829}">
      <dgm:prSet/>
      <dgm:spPr>
        <a:solidFill>
          <a:srgbClr val="7030A0"/>
        </a:solidFill>
      </dgm:spPr>
      <dgm:t>
        <a:bodyPr/>
        <a:lstStyle/>
        <a:p>
          <a:r>
            <a:rPr lang="en-US" dirty="0"/>
            <a:t>* - when you add an </a:t>
          </a:r>
          <a:r>
            <a:rPr lang="en-CA" b="0" i="0" dirty="0"/>
            <a:t>asterisk </a:t>
          </a:r>
          <a:r>
            <a:rPr lang="en-US" dirty="0"/>
            <a:t>on the end of a word, your results will contain all the words with those endings or suffix </a:t>
          </a:r>
        </a:p>
      </dgm:t>
    </dgm:pt>
    <dgm:pt modelId="{03A105FF-8BB5-4198-8F11-363FD7BC3688}" type="parTrans" cxnId="{4D0DD005-242C-430B-BE80-444244B7FF17}">
      <dgm:prSet/>
      <dgm:spPr/>
      <dgm:t>
        <a:bodyPr/>
        <a:lstStyle/>
        <a:p>
          <a:endParaRPr lang="en-CA"/>
        </a:p>
      </dgm:t>
    </dgm:pt>
    <dgm:pt modelId="{572C09DB-6166-441F-B564-145F75C6F48C}" type="sibTrans" cxnId="{4D0DD005-242C-430B-BE80-444244B7FF17}">
      <dgm:prSet/>
      <dgm:spPr/>
      <dgm:t>
        <a:bodyPr/>
        <a:lstStyle/>
        <a:p>
          <a:endParaRPr lang="en-CA"/>
        </a:p>
      </dgm:t>
    </dgm:pt>
    <dgm:pt modelId="{39B7A7F6-11DC-41BE-8042-A01BE696672B}" type="pres">
      <dgm:prSet presAssocID="{E740DD7B-7F15-467B-9F19-DAE47C6EF512}" presName="diagram" presStyleCnt="0">
        <dgm:presLayoutVars>
          <dgm:dir/>
          <dgm:resizeHandles val="exact"/>
        </dgm:presLayoutVars>
      </dgm:prSet>
      <dgm:spPr/>
    </dgm:pt>
    <dgm:pt modelId="{0BBD4762-6969-4696-87A5-2D9FE4E175E7}" type="pres">
      <dgm:prSet presAssocID="{74C22CBA-B209-4C1F-99A7-183A3E1BE0E2}" presName="node" presStyleLbl="node1" presStyleIdx="0" presStyleCnt="4">
        <dgm:presLayoutVars>
          <dgm:bulletEnabled val="1"/>
        </dgm:presLayoutVars>
      </dgm:prSet>
      <dgm:spPr/>
    </dgm:pt>
    <dgm:pt modelId="{93E7150E-C55C-4C58-82AA-990617E0E8A2}" type="pres">
      <dgm:prSet presAssocID="{731110FE-5C44-4D29-9792-B47F281A7ED3}" presName="sibTrans" presStyleCnt="0"/>
      <dgm:spPr/>
    </dgm:pt>
    <dgm:pt modelId="{51006447-CB85-42AD-BAAF-414CBC42E9AF}" type="pres">
      <dgm:prSet presAssocID="{C8AA66A5-9487-4907-82ED-5CE172E4E829}" presName="node" presStyleLbl="node1" presStyleIdx="1" presStyleCnt="4">
        <dgm:presLayoutVars>
          <dgm:bulletEnabled val="1"/>
        </dgm:presLayoutVars>
      </dgm:prSet>
      <dgm:spPr/>
    </dgm:pt>
    <dgm:pt modelId="{E87AA084-7F77-4EF2-8DA1-C603726FF572}" type="pres">
      <dgm:prSet presAssocID="{572C09DB-6166-441F-B564-145F75C6F48C}" presName="sibTrans" presStyleCnt="0"/>
      <dgm:spPr/>
    </dgm:pt>
    <dgm:pt modelId="{F0852A59-C41D-421A-A07C-D83664D81F8C}" type="pres">
      <dgm:prSet presAssocID="{48486139-6B2F-4424-93A9-6AB4AD28FD19}" presName="node" presStyleLbl="node1" presStyleIdx="2" presStyleCnt="4">
        <dgm:presLayoutVars>
          <dgm:bulletEnabled val="1"/>
        </dgm:presLayoutVars>
      </dgm:prSet>
      <dgm:spPr/>
    </dgm:pt>
    <dgm:pt modelId="{760F5D5A-55C9-447C-A7E9-CA89D2C2C5A2}" type="pres">
      <dgm:prSet presAssocID="{007B3E74-1B0F-407B-8F32-7CD2ECD41430}" presName="sibTrans" presStyleCnt="0"/>
      <dgm:spPr/>
    </dgm:pt>
    <dgm:pt modelId="{7F1C4418-5817-41F7-9776-5D2DE2F7A3C1}" type="pres">
      <dgm:prSet presAssocID="{BAE5F201-4C25-4C4A-9F50-9251E5F4B32B}" presName="node" presStyleLbl="node1" presStyleIdx="3" presStyleCnt="4">
        <dgm:presLayoutVars>
          <dgm:bulletEnabled val="1"/>
        </dgm:presLayoutVars>
      </dgm:prSet>
      <dgm:spPr/>
    </dgm:pt>
  </dgm:ptLst>
  <dgm:cxnLst>
    <dgm:cxn modelId="{4D0DD005-242C-430B-BE80-444244B7FF17}" srcId="{E740DD7B-7F15-467B-9F19-DAE47C6EF512}" destId="{C8AA66A5-9487-4907-82ED-5CE172E4E829}" srcOrd="1" destOrd="0" parTransId="{03A105FF-8BB5-4198-8F11-363FD7BC3688}" sibTransId="{572C09DB-6166-441F-B564-145F75C6F48C}"/>
    <dgm:cxn modelId="{7C5C1F50-B332-4A8E-B453-06CBE976DC7E}" type="presOf" srcId="{74C22CBA-B209-4C1F-99A7-183A3E1BE0E2}" destId="{0BBD4762-6969-4696-87A5-2D9FE4E175E7}" srcOrd="0" destOrd="0" presId="urn:microsoft.com/office/officeart/2005/8/layout/default"/>
    <dgm:cxn modelId="{DF2B6E72-D546-42AD-94F3-4D6D37A631CF}" type="presOf" srcId="{48486139-6B2F-4424-93A9-6AB4AD28FD19}" destId="{F0852A59-C41D-421A-A07C-D83664D81F8C}" srcOrd="0" destOrd="0" presId="urn:microsoft.com/office/officeart/2005/8/layout/default"/>
    <dgm:cxn modelId="{447B2D73-BE55-4C13-8250-4F333C01A7BB}" type="presOf" srcId="{E740DD7B-7F15-467B-9F19-DAE47C6EF512}" destId="{39B7A7F6-11DC-41BE-8042-A01BE696672B}" srcOrd="0" destOrd="0" presId="urn:microsoft.com/office/officeart/2005/8/layout/default"/>
    <dgm:cxn modelId="{797CC188-62C9-42E3-9EEF-12D93091D5AA}" srcId="{E740DD7B-7F15-467B-9F19-DAE47C6EF512}" destId="{74C22CBA-B209-4C1F-99A7-183A3E1BE0E2}" srcOrd="0" destOrd="0" parTransId="{87AA85F4-82AF-4F27-AEC1-150E9ADB6867}" sibTransId="{731110FE-5C44-4D29-9792-B47F281A7ED3}"/>
    <dgm:cxn modelId="{D8F7DDB7-7EA9-478B-A94F-4FD6617213ED}" srcId="{E740DD7B-7F15-467B-9F19-DAE47C6EF512}" destId="{BAE5F201-4C25-4C4A-9F50-9251E5F4B32B}" srcOrd="3" destOrd="0" parTransId="{D92AA8D1-1021-4446-85BC-5643E524EDD1}" sibTransId="{8E20BC77-68AF-4E70-989E-007914532198}"/>
    <dgm:cxn modelId="{C586D1C6-B7F4-456F-8678-991C092F0F3E}" type="presOf" srcId="{BAE5F201-4C25-4C4A-9F50-9251E5F4B32B}" destId="{7F1C4418-5817-41F7-9776-5D2DE2F7A3C1}" srcOrd="0" destOrd="0" presId="urn:microsoft.com/office/officeart/2005/8/layout/default"/>
    <dgm:cxn modelId="{FE41D2E8-5B5C-4359-8D4D-E51661953B62}" type="presOf" srcId="{C8AA66A5-9487-4907-82ED-5CE172E4E829}" destId="{51006447-CB85-42AD-BAAF-414CBC42E9AF}" srcOrd="0" destOrd="0" presId="urn:microsoft.com/office/officeart/2005/8/layout/default"/>
    <dgm:cxn modelId="{11C193FC-E330-4DCF-935B-13980A2E5E99}" srcId="{E740DD7B-7F15-467B-9F19-DAE47C6EF512}" destId="{48486139-6B2F-4424-93A9-6AB4AD28FD19}" srcOrd="2" destOrd="0" parTransId="{1DF02FCC-0B15-4763-BFEB-A0E0DA15A08E}" sibTransId="{007B3E74-1B0F-407B-8F32-7CD2ECD41430}"/>
    <dgm:cxn modelId="{B576D386-C340-411F-8283-73C5D1EFC188}" type="presParOf" srcId="{39B7A7F6-11DC-41BE-8042-A01BE696672B}" destId="{0BBD4762-6969-4696-87A5-2D9FE4E175E7}" srcOrd="0" destOrd="0" presId="urn:microsoft.com/office/officeart/2005/8/layout/default"/>
    <dgm:cxn modelId="{3AF3F1C0-C3BF-471D-8DD5-51FD8F2E2A30}" type="presParOf" srcId="{39B7A7F6-11DC-41BE-8042-A01BE696672B}" destId="{93E7150E-C55C-4C58-82AA-990617E0E8A2}" srcOrd="1" destOrd="0" presId="urn:microsoft.com/office/officeart/2005/8/layout/default"/>
    <dgm:cxn modelId="{182469CA-F9D3-4E67-B5BE-8ADC51936435}" type="presParOf" srcId="{39B7A7F6-11DC-41BE-8042-A01BE696672B}" destId="{51006447-CB85-42AD-BAAF-414CBC42E9AF}" srcOrd="2" destOrd="0" presId="urn:microsoft.com/office/officeart/2005/8/layout/default"/>
    <dgm:cxn modelId="{4A178510-0F09-4870-9752-F575A6D44297}" type="presParOf" srcId="{39B7A7F6-11DC-41BE-8042-A01BE696672B}" destId="{E87AA084-7F77-4EF2-8DA1-C603726FF572}" srcOrd="3" destOrd="0" presId="urn:microsoft.com/office/officeart/2005/8/layout/default"/>
    <dgm:cxn modelId="{E5BA740D-2FC7-4294-99D6-3A6E5FCCFF57}" type="presParOf" srcId="{39B7A7F6-11DC-41BE-8042-A01BE696672B}" destId="{F0852A59-C41D-421A-A07C-D83664D81F8C}" srcOrd="4" destOrd="0" presId="urn:microsoft.com/office/officeart/2005/8/layout/default"/>
    <dgm:cxn modelId="{4A7EB46C-A451-41C0-BC3B-DF3E29F74054}" type="presParOf" srcId="{39B7A7F6-11DC-41BE-8042-A01BE696672B}" destId="{760F5D5A-55C9-447C-A7E9-CA89D2C2C5A2}" srcOrd="5" destOrd="0" presId="urn:microsoft.com/office/officeart/2005/8/layout/default"/>
    <dgm:cxn modelId="{3F5FDAF3-A6AF-4212-BE42-D7AC285A1DE1}" type="presParOf" srcId="{39B7A7F6-11DC-41BE-8042-A01BE696672B}" destId="{7F1C4418-5817-41F7-9776-5D2DE2F7A3C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D4762-6969-4696-87A5-2D9FE4E175E7}">
      <dsp:nvSpPr>
        <dsp:cNvPr id="0" name=""/>
        <dsp:cNvSpPr/>
      </dsp:nvSpPr>
      <dsp:spPr>
        <a:xfrm>
          <a:off x="1590332" y="205"/>
          <a:ext cx="3488471" cy="209308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AND: combines concepts and limits your results </a:t>
          </a:r>
        </a:p>
      </dsp:txBody>
      <dsp:txXfrm>
        <a:off x="1590332" y="205"/>
        <a:ext cx="3488471" cy="2093083"/>
      </dsp:txXfrm>
    </dsp:sp>
    <dsp:sp modelId="{51006447-CB85-42AD-BAAF-414CBC42E9AF}">
      <dsp:nvSpPr>
        <dsp:cNvPr id="0" name=""/>
        <dsp:cNvSpPr/>
      </dsp:nvSpPr>
      <dsp:spPr>
        <a:xfrm>
          <a:off x="5427651" y="205"/>
          <a:ext cx="3488471" cy="209308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CA" sz="2900" kern="1200" dirty="0"/>
            <a:t>OR: allows you to insert synonyms or alternative terms and increases your results</a:t>
          </a:r>
          <a:endParaRPr lang="en-US" sz="2900" kern="1200" dirty="0"/>
        </a:p>
      </dsp:txBody>
      <dsp:txXfrm>
        <a:off x="5427651" y="205"/>
        <a:ext cx="3488471" cy="2093083"/>
      </dsp:txXfrm>
    </dsp:sp>
    <dsp:sp modelId="{F0852A59-C41D-421A-A07C-D83664D81F8C}">
      <dsp:nvSpPr>
        <dsp:cNvPr id="0" name=""/>
        <dsp:cNvSpPr/>
      </dsp:nvSpPr>
      <dsp:spPr>
        <a:xfrm>
          <a:off x="1590332" y="2442135"/>
          <a:ext cx="3488471" cy="209308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politics AND development</a:t>
          </a:r>
          <a:endParaRPr lang="en-US" sz="2400" kern="1200" dirty="0"/>
        </a:p>
      </dsp:txBody>
      <dsp:txXfrm>
        <a:off x="1590332" y="2442135"/>
        <a:ext cx="3488471" cy="2093083"/>
      </dsp:txXfrm>
    </dsp:sp>
    <dsp:sp modelId="{7F1C4418-5817-41F7-9776-5D2DE2F7A3C1}">
      <dsp:nvSpPr>
        <dsp:cNvPr id="0" name=""/>
        <dsp:cNvSpPr/>
      </dsp:nvSpPr>
      <dsp:spPr>
        <a:xfrm>
          <a:off x="5427651" y="2442135"/>
          <a:ext cx="3488471" cy="209308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state OR government</a:t>
          </a:r>
        </a:p>
      </dsp:txBody>
      <dsp:txXfrm>
        <a:off x="5427651" y="2442135"/>
        <a:ext cx="3488471" cy="2093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D4762-6969-4696-87A5-2D9FE4E175E7}">
      <dsp:nvSpPr>
        <dsp:cNvPr id="0" name=""/>
        <dsp:cNvSpPr/>
      </dsp:nvSpPr>
      <dsp:spPr>
        <a:xfrm>
          <a:off x="1590332" y="205"/>
          <a:ext cx="3488471" cy="209308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kern="1200" dirty="0"/>
            <a:t>“quotation marks”: </a:t>
          </a:r>
          <a:r>
            <a:rPr lang="en-US" sz="2300" kern="1200" dirty="0"/>
            <a:t>If you put two or more words in quotation marks, that exact phrase will be searched and limits your results.</a:t>
          </a:r>
        </a:p>
      </dsp:txBody>
      <dsp:txXfrm>
        <a:off x="1590332" y="205"/>
        <a:ext cx="3488471" cy="2093083"/>
      </dsp:txXfrm>
    </dsp:sp>
    <dsp:sp modelId="{51006447-CB85-42AD-BAAF-414CBC42E9AF}">
      <dsp:nvSpPr>
        <dsp:cNvPr id="0" name=""/>
        <dsp:cNvSpPr/>
      </dsp:nvSpPr>
      <dsp:spPr>
        <a:xfrm>
          <a:off x="5427651" y="205"/>
          <a:ext cx="3488471" cy="209308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 - when you add an </a:t>
          </a:r>
          <a:r>
            <a:rPr lang="en-CA" sz="2300" b="0" i="0" kern="1200" dirty="0"/>
            <a:t>asterisk </a:t>
          </a:r>
          <a:r>
            <a:rPr lang="en-US" sz="2300" kern="1200" dirty="0"/>
            <a:t>on the end of a word, your results will contain all the words with those endings or suffix </a:t>
          </a:r>
        </a:p>
      </dsp:txBody>
      <dsp:txXfrm>
        <a:off x="5427651" y="205"/>
        <a:ext cx="3488471" cy="2093083"/>
      </dsp:txXfrm>
    </dsp:sp>
    <dsp:sp modelId="{F0852A59-C41D-421A-A07C-D83664D81F8C}">
      <dsp:nvSpPr>
        <dsp:cNvPr id="0" name=""/>
        <dsp:cNvSpPr/>
      </dsp:nvSpPr>
      <dsp:spPr>
        <a:xfrm>
          <a:off x="1590332" y="2442135"/>
          <a:ext cx="3488471" cy="209308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“foreign aid”</a:t>
          </a:r>
        </a:p>
        <a:p>
          <a:pPr marL="0" lvl="0" indent="0" algn="ctr" defTabSz="1066800">
            <a:lnSpc>
              <a:spcPct val="90000"/>
            </a:lnSpc>
            <a:spcBef>
              <a:spcPct val="0"/>
            </a:spcBef>
            <a:spcAft>
              <a:spcPct val="35000"/>
            </a:spcAft>
            <a:buNone/>
          </a:pPr>
          <a:r>
            <a:rPr lang="en-CA" sz="2400" kern="1200" dirty="0"/>
            <a:t>“international cooperation”</a:t>
          </a:r>
        </a:p>
        <a:p>
          <a:pPr marL="0" lvl="0" indent="0" algn="ctr" defTabSz="1066800">
            <a:lnSpc>
              <a:spcPct val="90000"/>
            </a:lnSpc>
            <a:spcBef>
              <a:spcPct val="0"/>
            </a:spcBef>
            <a:spcAft>
              <a:spcPct val="35000"/>
            </a:spcAft>
            <a:buNone/>
          </a:pPr>
          <a:endParaRPr lang="en-US" sz="2400" kern="1200" dirty="0"/>
        </a:p>
      </dsp:txBody>
      <dsp:txXfrm>
        <a:off x="1590332" y="2442135"/>
        <a:ext cx="3488471" cy="2093083"/>
      </dsp:txXfrm>
    </dsp:sp>
    <dsp:sp modelId="{7F1C4418-5817-41F7-9776-5D2DE2F7A3C1}">
      <dsp:nvSpPr>
        <dsp:cNvPr id="0" name=""/>
        <dsp:cNvSpPr/>
      </dsp:nvSpPr>
      <dsp:spPr>
        <a:xfrm>
          <a:off x="5427651" y="2442135"/>
          <a:ext cx="3488471" cy="209308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econom</a:t>
          </a:r>
          <a:r>
            <a:rPr lang="en-US" sz="2300" kern="1200" dirty="0"/>
            <a:t>*</a:t>
          </a:r>
        </a:p>
        <a:p>
          <a:pPr marL="0" lvl="0" indent="0" algn="ctr" defTabSz="1022350">
            <a:lnSpc>
              <a:spcPct val="90000"/>
            </a:lnSpc>
            <a:spcBef>
              <a:spcPct val="0"/>
            </a:spcBef>
            <a:spcAft>
              <a:spcPct val="35000"/>
            </a:spcAft>
            <a:buNone/>
          </a:pPr>
          <a:r>
            <a:rPr lang="en-US" sz="2300" kern="1200" dirty="0"/>
            <a:t>Finds: economy, economies, economic, economics, economically</a:t>
          </a:r>
        </a:p>
      </dsp:txBody>
      <dsp:txXfrm>
        <a:off x="5427651" y="2442135"/>
        <a:ext cx="3488471" cy="20930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D31CF-5248-465A-8D16-8089AEE981BB}" type="datetimeFigureOut">
              <a:rPr lang="en-CA" smtClean="0"/>
              <a:t>2023-11-15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25DA5-FA20-49CD-9228-9CA6DFB05D64}" type="slidenum">
              <a:rPr lang="en-CA" smtClean="0"/>
              <a:t>‹#›</a:t>
            </a:fld>
            <a:endParaRPr lang="en-CA"/>
          </a:p>
        </p:txBody>
      </p:sp>
    </p:spTree>
    <p:extLst>
      <p:ext uri="{BB962C8B-B14F-4D97-AF65-F5344CB8AC3E}">
        <p14:creationId xmlns:p14="http://schemas.microsoft.com/office/powerpoint/2010/main" val="1408975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48</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48</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59</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59</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305967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60</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60</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61208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e64237fb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e64237fb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63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62</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62</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14843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e64237fb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e64237fb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943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e64237fb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e64237fb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162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C018FA69-9EB6-02A8-D63C-37E199E53321}"/>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12D2C3-A760-4579-BA64-D56C47537A32}"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87C2D2A3-6076-FC93-057B-62932D8392DC}"/>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2C19B4B-FAB8-433E-985E-896909FB23E1}" type="slidenum">
              <a:t>65</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BADD7491-E5A2-1F4E-BBA8-75D67468806B}"/>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48EB01-9D3E-49B4-99E6-7440C92FE80F}" type="slidenum">
              <a:t>65</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76F49ECB-BE94-9AB6-BB5C-6D679ADF5F49}"/>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12E5F78A-E21B-D1D9-8A76-59CE799ACB5E}"/>
              </a:ext>
            </a:extLst>
          </p:cNvPr>
          <p:cNvSpPr txBox="1">
            <a:spLocks noGrp="1"/>
          </p:cNvSpPr>
          <p:nvPr>
            <p:ph type="body" sz="quarter" idx="1"/>
          </p:nvPr>
        </p:nvSpPr>
        <p:spPr>
          <a:xfrm>
            <a:off x="755998" y="5078522"/>
            <a:ext cx="6047640" cy="4811042"/>
          </a:xfrm>
        </p:spPr>
        <p:txBody>
          <a:bodyPr lIns="0" tIns="0" rIns="0" bIns="0"/>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50</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50</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326031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e64237fb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e64237fb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3997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4e64237fbd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4e64237fbd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54</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54</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974609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55</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55</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542584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56</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56</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275697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57</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57</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3907959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A3DC8C1-FDB4-C829-1E6A-45E0897264A3}"/>
              </a:ext>
            </a:extLst>
          </p:cNvPr>
          <p:cNvSpPr txBox="1"/>
          <p:nvPr/>
        </p:nvSpPr>
        <p:spPr>
          <a:xfrm>
            <a:off x="4281485" y="0"/>
            <a:ext cx="3276596" cy="53657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2D536-62A3-4C4F-B66D-80E6482C6B71}" type="datetime1">
              <a:rPr lang="en-CA"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2023-11-15</a:t>
            </a:fld>
            <a:endParaRPr lang="en-US" sz="1200" b="0" i="0" u="none" strike="noStrike" kern="1200" cap="none" spc="0" baseline="0">
              <a:solidFill>
                <a:srgbClr val="000000"/>
              </a:solidFill>
              <a:uFillTx/>
              <a:latin typeface="Calibri"/>
            </a:endParaRPr>
          </a:p>
        </p:txBody>
      </p:sp>
      <p:sp>
        <p:nvSpPr>
          <p:cNvPr id="3" name="Slide Number Placeholder 12">
            <a:extLst>
              <a:ext uri="{FF2B5EF4-FFF2-40B4-BE49-F238E27FC236}">
                <a16:creationId xmlns:a16="http://schemas.microsoft.com/office/drawing/2014/main" id="{0FD569B0-E968-0093-595F-73A853DBE2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3113473-E690-4B63-9702-5EFA10479D00}" type="slidenum">
              <a:t>58</a:t>
            </a:fld>
            <a:endParaRPr lang="en-CA"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4" name="Slide Number Placeholder 6">
            <a:extLst>
              <a:ext uri="{FF2B5EF4-FFF2-40B4-BE49-F238E27FC236}">
                <a16:creationId xmlns:a16="http://schemas.microsoft.com/office/drawing/2014/main" id="{2F5F6B9E-965A-DBE5-800E-6B5DD76F960E}"/>
              </a:ext>
            </a:extLst>
          </p:cNvPr>
          <p:cNvSpPr txBox="1"/>
          <p:nvPr/>
        </p:nvSpPr>
        <p:spPr>
          <a:xfrm>
            <a:off x="4278962" y="10157402"/>
            <a:ext cx="3280684" cy="53423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83CB23-1812-4446-B91A-3B7D59CF1C49}" type="slidenum">
              <a:t>58</a:t>
            </a:fld>
            <a:endParaRPr lang="en-US" sz="1400" b="0" i="0" u="none" strike="noStrike" kern="1200" cap="none" spc="0" baseline="0">
              <a:solidFill>
                <a:srgbClr val="000000"/>
              </a:solidFill>
              <a:uFillTx/>
              <a:latin typeface="Noto Sans Regular" pitchFamily="34"/>
              <a:ea typeface="DejaVu Sans" pitchFamily="2"/>
              <a:cs typeface="Bitstream Vera Sans" pitchFamily="2"/>
            </a:endParaRPr>
          </a:p>
        </p:txBody>
      </p:sp>
      <p:sp>
        <p:nvSpPr>
          <p:cNvPr id="5" name="Slide Image Placeholder 1">
            <a:extLst>
              <a:ext uri="{FF2B5EF4-FFF2-40B4-BE49-F238E27FC236}">
                <a16:creationId xmlns:a16="http://schemas.microsoft.com/office/drawing/2014/main" id="{3B0A5318-5A6D-5F45-4935-B8D8FA7EDE78}"/>
              </a:ext>
            </a:extLst>
          </p:cNvPr>
          <p:cNvSpPr>
            <a:spLocks noGrp="1" noRot="1" noChangeAspect="1"/>
          </p:cNvSpPr>
          <p:nvPr>
            <p:ph type="sldImg"/>
          </p:nvPr>
        </p:nvSpPr>
        <p:spPr>
          <a:xfrm>
            <a:off x="217488" y="812800"/>
            <a:ext cx="7123112" cy="4008438"/>
          </a:xfrm>
          <a:solidFill>
            <a:srgbClr val="729FCF"/>
          </a:solidFill>
          <a:ln w="25402">
            <a:solidFill>
              <a:srgbClr val="3465AF"/>
            </a:solidFill>
            <a:prstDash val="solid"/>
          </a:ln>
        </p:spPr>
      </p:sp>
      <p:sp>
        <p:nvSpPr>
          <p:cNvPr id="6" name="Notes Placeholder 2">
            <a:extLst>
              <a:ext uri="{FF2B5EF4-FFF2-40B4-BE49-F238E27FC236}">
                <a16:creationId xmlns:a16="http://schemas.microsoft.com/office/drawing/2014/main" id="{8878031C-64B0-4E30-3789-5F4A54C2AD1F}"/>
              </a:ext>
            </a:extLst>
          </p:cNvPr>
          <p:cNvSpPr txBox="1">
            <a:spLocks noGrp="1"/>
          </p:cNvSpPr>
          <p:nvPr>
            <p:ph type="body" sz="quarter" idx="1"/>
          </p:nvPr>
        </p:nvSpPr>
        <p:spPr>
          <a:xfrm>
            <a:off x="755998" y="5078522"/>
            <a:ext cx="6047640" cy="4811042"/>
          </a:xfrm>
        </p:spPr>
        <p:txBody>
          <a:bodyPr lIns="0" tIns="0" rIns="0" bIns="0"/>
          <a:lstStyle/>
          <a:p>
            <a:endParaRPr lang="en-CA" dirty="0"/>
          </a:p>
        </p:txBody>
      </p:sp>
    </p:spTree>
    <p:extLst>
      <p:ext uri="{BB962C8B-B14F-4D97-AF65-F5344CB8AC3E}">
        <p14:creationId xmlns:p14="http://schemas.microsoft.com/office/powerpoint/2010/main" val="201544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5D178-3067-41CE-8F16-E18567561F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8123FE5-A9D9-4686-9429-1B1FF1467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7335AE2-A29D-4FBB-8270-9819836D5ABA}"/>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5" name="Footer Placeholder 4">
            <a:extLst>
              <a:ext uri="{FF2B5EF4-FFF2-40B4-BE49-F238E27FC236}">
                <a16:creationId xmlns:a16="http://schemas.microsoft.com/office/drawing/2014/main" id="{46E1367F-18F1-4487-AF83-5481A55CBA65}"/>
              </a:ext>
            </a:extLst>
          </p:cNvPr>
          <p:cNvSpPr>
            <a:spLocks noGrp="1"/>
          </p:cNvSpPr>
          <p:nvPr>
            <p:ph type="ftr" sz="quarter" idx="11"/>
          </p:nvPr>
        </p:nvSpPr>
        <p:spPr/>
        <p:txBody>
          <a:bodyPr/>
          <a:lstStyle/>
          <a:p>
            <a:endParaRPr lang="en-US" dirty="0">
              <a:solidFill>
                <a:schemeClr val="bg1"/>
              </a:solidFill>
            </a:endParaRPr>
          </a:p>
        </p:txBody>
      </p:sp>
      <p:sp>
        <p:nvSpPr>
          <p:cNvPr id="6" name="Slide Number Placeholder 5">
            <a:extLst>
              <a:ext uri="{FF2B5EF4-FFF2-40B4-BE49-F238E27FC236}">
                <a16:creationId xmlns:a16="http://schemas.microsoft.com/office/drawing/2014/main" id="{77E5FDD0-055E-4C04-9E05-1C655EBC83B4}"/>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187864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4F04-D5A6-435E-A4EB-B62ECAEE387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43CD498-9F47-4DF1-960A-6C6D45EB6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A7732C-643A-414B-AB0F-72D2B080A48B}"/>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5" name="Footer Placeholder 4">
            <a:extLst>
              <a:ext uri="{FF2B5EF4-FFF2-40B4-BE49-F238E27FC236}">
                <a16:creationId xmlns:a16="http://schemas.microsoft.com/office/drawing/2014/main" id="{C141371F-0277-4BF5-8B2E-456FFCAA1D37}"/>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A535B51B-B09D-4B79-8813-32E305BCE8F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246947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27D36E-0415-456F-8FB5-D5DF0F9967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9F66A48-5A94-4C53-B41C-6130D81C51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08E783-BB2E-499E-B36D-2698990571CB}"/>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5" name="Footer Placeholder 4">
            <a:extLst>
              <a:ext uri="{FF2B5EF4-FFF2-40B4-BE49-F238E27FC236}">
                <a16:creationId xmlns:a16="http://schemas.microsoft.com/office/drawing/2014/main" id="{4FA54083-1BBB-4931-B831-9A8AEC69DD79}"/>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172EDE38-711F-47C1-A956-3758E2721CF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14517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05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C1B4-27A6-48DF-ADD8-7390B336D97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CFDFB34-FD58-4B0F-B604-3DDC232CA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49BA64-9A9F-45CA-B8F3-2E76E82E8E9A}"/>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5" name="Footer Placeholder 4">
            <a:extLst>
              <a:ext uri="{FF2B5EF4-FFF2-40B4-BE49-F238E27FC236}">
                <a16:creationId xmlns:a16="http://schemas.microsoft.com/office/drawing/2014/main" id="{A0A10CB9-B7AB-4F6A-A6EF-84F1998B1E92}"/>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BBF09BC6-4275-4C1D-8D75-4C577EB65D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28803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8C1B-3224-4AF2-A019-57D2889B70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3FBE350-003E-45E4-8B02-9A1F95A195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9B9D69-F8EE-4E67-9D73-C513FD64F901}"/>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5" name="Footer Placeholder 4">
            <a:extLst>
              <a:ext uri="{FF2B5EF4-FFF2-40B4-BE49-F238E27FC236}">
                <a16:creationId xmlns:a16="http://schemas.microsoft.com/office/drawing/2014/main" id="{4A6477F8-58C2-4E9F-B7DB-ECF90474BA22}"/>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D36B9B30-6BD7-4F62-B1EB-522F8E8D35B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75742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E858-F0EB-46DE-BA2C-4327E2F17FB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C58A225-9C24-455E-88CE-0EB19C2AB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36F62DB-2D37-419C-B669-81BDB234FF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3EBCBA5-3D0A-4B1C-8BFF-CEFCC9207A32}"/>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6" name="Footer Placeholder 5">
            <a:extLst>
              <a:ext uri="{FF2B5EF4-FFF2-40B4-BE49-F238E27FC236}">
                <a16:creationId xmlns:a16="http://schemas.microsoft.com/office/drawing/2014/main" id="{D1214C9E-04F3-4628-9DC6-74C0B91B88C6}"/>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0FB90F24-E75A-44F6-9829-64C985A153D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35907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1B5B-B047-4CDC-B97D-CEC7FAF186F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FD7CF27-0E67-4CAD-9ABE-8CB4A96F20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93F0E-32EF-4D70-BB06-48F5A115FA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C2D06BD-5473-48BA-BC7E-C835A20AE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B665D-4629-4811-B16E-D32D148A1A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8EC6356-F2EF-4623-AFE9-F6434FDDB78D}"/>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8" name="Footer Placeholder 7">
            <a:extLst>
              <a:ext uri="{FF2B5EF4-FFF2-40B4-BE49-F238E27FC236}">
                <a16:creationId xmlns:a16="http://schemas.microsoft.com/office/drawing/2014/main" id="{F74D1E4E-C7A9-446C-B695-3D1D25F0A6E0}"/>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D9EC92A8-E239-484B-9859-12322E32254C}"/>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132841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58A2-15AF-4742-A252-E9AC709345E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498AD3E-4589-4FC7-9308-DB64D893DA30}"/>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4" name="Footer Placeholder 3">
            <a:extLst>
              <a:ext uri="{FF2B5EF4-FFF2-40B4-BE49-F238E27FC236}">
                <a16:creationId xmlns:a16="http://schemas.microsoft.com/office/drawing/2014/main" id="{AE37F1C5-1502-4515-9388-FA9F87B23CC5}"/>
              </a:ext>
            </a:extLst>
          </p:cNvPr>
          <p:cNvSpPr>
            <a:spLocks noGrp="1"/>
          </p:cNvSpPr>
          <p:nvPr>
            <p:ph type="ftr" sz="quarter" idx="11"/>
          </p:nvPr>
        </p:nvSpPr>
        <p:spPr/>
        <p:txBody>
          <a:bodyPr/>
          <a:lstStyle/>
          <a:p>
            <a:endParaRPr lang="en-US" dirty="0">
              <a:solidFill>
                <a:schemeClr val="tx1"/>
              </a:solidFill>
            </a:endParaRPr>
          </a:p>
        </p:txBody>
      </p:sp>
      <p:sp>
        <p:nvSpPr>
          <p:cNvPr id="5" name="Slide Number Placeholder 4">
            <a:extLst>
              <a:ext uri="{FF2B5EF4-FFF2-40B4-BE49-F238E27FC236}">
                <a16:creationId xmlns:a16="http://schemas.microsoft.com/office/drawing/2014/main" id="{F06F055C-EBA0-40E2-BA01-F3620A873FF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9577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41086-91B0-461B-A3C5-874E48065B57}"/>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3" name="Footer Placeholder 2">
            <a:extLst>
              <a:ext uri="{FF2B5EF4-FFF2-40B4-BE49-F238E27FC236}">
                <a16:creationId xmlns:a16="http://schemas.microsoft.com/office/drawing/2014/main" id="{31D0E9FF-79E4-4991-8DC5-14737699AF19}"/>
              </a:ext>
            </a:extLst>
          </p:cNvPr>
          <p:cNvSpPr>
            <a:spLocks noGrp="1"/>
          </p:cNvSpPr>
          <p:nvPr>
            <p:ph type="ftr" sz="quarter" idx="11"/>
          </p:nvPr>
        </p:nvSpPr>
        <p:spPr/>
        <p:txBody>
          <a:bodyPr/>
          <a:lstStyle/>
          <a:p>
            <a:endParaRPr lang="en-US" dirty="0">
              <a:solidFill>
                <a:schemeClr val="tx1"/>
              </a:solidFill>
            </a:endParaRPr>
          </a:p>
        </p:txBody>
      </p:sp>
      <p:sp>
        <p:nvSpPr>
          <p:cNvPr id="4" name="Slide Number Placeholder 3">
            <a:extLst>
              <a:ext uri="{FF2B5EF4-FFF2-40B4-BE49-F238E27FC236}">
                <a16:creationId xmlns:a16="http://schemas.microsoft.com/office/drawing/2014/main" id="{90B763D5-EEBE-4733-97CA-83821A3DC19E}"/>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25356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E1447-32DF-421A-90CA-985732D6F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58AAE6A-645B-4D88-8BBC-85D5DDA75A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0D33028-DD27-4814-9DC6-535AB2239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D3ADB-2C5C-4BB4-B1E6-63F76DF27A70}"/>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6" name="Footer Placeholder 5">
            <a:extLst>
              <a:ext uri="{FF2B5EF4-FFF2-40B4-BE49-F238E27FC236}">
                <a16:creationId xmlns:a16="http://schemas.microsoft.com/office/drawing/2014/main" id="{2DDB07AB-2671-46E7-B4AB-C5C58F332519}"/>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28FF7F7F-831E-4FCA-B527-CA9618246B5C}"/>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53105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F2F4-C031-4D67-8780-332FAE640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30A3893-5399-4358-BE90-BD0B563CAB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A975232-E0AA-494B-829A-2B4241973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3E3A17-9CA9-4D3D-A0B9-7FBD58ECF633}"/>
              </a:ext>
            </a:extLst>
          </p:cNvPr>
          <p:cNvSpPr>
            <a:spLocks noGrp="1"/>
          </p:cNvSpPr>
          <p:nvPr>
            <p:ph type="dt" sz="half" idx="10"/>
          </p:nvPr>
        </p:nvSpPr>
        <p:spPr/>
        <p:txBody>
          <a:bodyPr/>
          <a:lstStyle/>
          <a:p>
            <a:pPr algn="r"/>
            <a:fld id="{A37D6D71-8B28-4ED6-B932-04B197003D23}" type="datetimeFigureOut">
              <a:rPr lang="en-US" smtClean="0"/>
              <a:pPr algn="r"/>
              <a:t>11/15/2023</a:t>
            </a:fld>
            <a:endParaRPr lang="en-US" dirty="0"/>
          </a:p>
        </p:txBody>
      </p:sp>
      <p:sp>
        <p:nvSpPr>
          <p:cNvPr id="6" name="Footer Placeholder 5">
            <a:extLst>
              <a:ext uri="{FF2B5EF4-FFF2-40B4-BE49-F238E27FC236}">
                <a16:creationId xmlns:a16="http://schemas.microsoft.com/office/drawing/2014/main" id="{CB9A59EC-80C7-4BA5-9952-83FAF4987218}"/>
              </a:ext>
            </a:extLst>
          </p:cNvPr>
          <p:cNvSpPr>
            <a:spLocks noGrp="1"/>
          </p:cNvSpPr>
          <p:nvPr>
            <p:ph type="ftr" sz="quarter" idx="11"/>
          </p:nvPr>
        </p:nvSpPr>
        <p:spPr/>
        <p:txBody>
          <a:bodyPr/>
          <a:lstStyle/>
          <a:p>
            <a:endParaRPr lang="en-US" dirty="0">
              <a:effectLst>
                <a:outerShdw blurRad="50800" dist="38100" dir="2700000" algn="tl" rotWithShape="0">
                  <a:prstClr val="black">
                    <a:alpha val="43000"/>
                  </a:prstClr>
                </a:outerShdw>
              </a:effectLst>
            </a:endParaRPr>
          </a:p>
        </p:txBody>
      </p:sp>
      <p:sp>
        <p:nvSpPr>
          <p:cNvPr id="7" name="Slide Number Placeholder 6">
            <a:extLst>
              <a:ext uri="{FF2B5EF4-FFF2-40B4-BE49-F238E27FC236}">
                <a16:creationId xmlns:a16="http://schemas.microsoft.com/office/drawing/2014/main" id="{934F23A1-AED6-428E-8CE4-56F2FBD516CC}"/>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91600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EC9517-C333-47F3-9625-36D83BA86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8A99B72-50A0-4D40-ABAA-93B5AE651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E3CFCBC-46DA-4292-A102-2C6EF0EFEE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37D6D71-8B28-4ED6-B932-04B197003D23}" type="datetimeFigureOut">
              <a:rPr lang="en-US" smtClean="0"/>
              <a:pPr algn="r"/>
              <a:t>11/15/2023</a:t>
            </a:fld>
            <a:endParaRPr lang="en-US" spc="50" dirty="0"/>
          </a:p>
        </p:txBody>
      </p:sp>
      <p:sp>
        <p:nvSpPr>
          <p:cNvPr id="5" name="Footer Placeholder 4">
            <a:extLst>
              <a:ext uri="{FF2B5EF4-FFF2-40B4-BE49-F238E27FC236}">
                <a16:creationId xmlns:a16="http://schemas.microsoft.com/office/drawing/2014/main" id="{978877FB-9B9F-4944-968F-051885D70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pc="50" dirty="0"/>
          </a:p>
        </p:txBody>
      </p:sp>
      <p:sp>
        <p:nvSpPr>
          <p:cNvPr id="6" name="Slide Number Placeholder 5">
            <a:extLst>
              <a:ext uri="{FF2B5EF4-FFF2-40B4-BE49-F238E27FC236}">
                <a16:creationId xmlns:a16="http://schemas.microsoft.com/office/drawing/2014/main" id="{3AC14CB9-1A80-4B58-B57D-3823CA19B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7409263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oncordia.ca/library/guides/political-science/political-theory-.html"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hyperlink" Target="https://www.concordia.ca/library/guides/political-science/poli-486.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oncordiauniversity.on.worldcat.org/search?queryString=%22donor%20interests%22%20AND%20(aid%20OR%20%22foreign%20aid%22%20OR%20humanitarian%20aid%22)%20AND%20development%20AND%20recipients%20&amp;databaseLis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lib.sfu.ca/help/research-assistance/format-type/grey-literature#what-is-grey-literature" TargetMode="External"/><Relationship Id="rId2" Type="http://schemas.openxmlformats.org/officeDocument/2006/relationships/hyperlink" Target="http://www.oecd.org/about/membersandpartners/" TargetMode="External"/><Relationship Id="rId1" Type="http://schemas.openxmlformats.org/officeDocument/2006/relationships/slideLayout" Target="../slideLayouts/slideLayout2.xml"/><Relationship Id="rId4" Type="http://schemas.openxmlformats.org/officeDocument/2006/relationships/hyperlink" Target="https://www-oecd-ilibrary-org.lib-ezproxy.concordia.ca/development/the-development-dimension_1990137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oncordiauniversity.on.worldcat.org/search?queryString=%28%22United%20nations%20sustainable%20development%20goals%22%20OR%20SDG%29%20AND%20%22international%20development%22%20AND%20cooperation&amp;databaseList=&amp;clusterResults=true&amp;groupVariantRecords=fals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library.concordia.ca/learn/finding-articles/scholarly-articles/"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library.concordia.ca/help/textbooks/?guid=textbooks"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library.concordia.ca/technology/borrow/" TargetMode="External"/><Relationship Id="rId2" Type="http://schemas.openxmlformats.org/officeDocument/2006/relationships/hyperlink" Target="https://library.concordia.ca/help/circulation/borrowing.php"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library.concordia.ca/technology/reproduction/kic-scanners.php" TargetMode="External"/><Relationship Id="rId4" Type="http://schemas.openxmlformats.org/officeDocument/2006/relationships/hyperlink" Target="https://adsys2.concordia.ca/dprintpa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https://library.concordia.ca/help/questions/" TargetMode="External"/><Relationship Id="rId1" Type="http://schemas.openxmlformats.org/officeDocument/2006/relationships/slideLayout" Target="../slideLayouts/slideLayout2.xml"/><Relationship Id="rId4" Type="http://schemas.openxmlformats.org/officeDocument/2006/relationships/hyperlink" Target="mailto:Michelle.Lake@Concordia.c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CE877D7A-6970-7134-7D98-BDE5EC7F3A37}"/>
              </a:ext>
            </a:extLst>
          </p:cNvPr>
          <p:cNvPicPr>
            <a:picLocks noChangeAspect="1"/>
          </p:cNvPicPr>
          <p:nvPr/>
        </p:nvPicPr>
        <p:blipFill rotWithShape="1">
          <a:blip r:embed="rId2"/>
          <a:srcRect l="21514" t="5120" r="8814" b="2"/>
          <a:stretch/>
        </p:blipFill>
        <p:spPr>
          <a:xfrm>
            <a:off x="20" y="1302606"/>
            <a:ext cx="4413566" cy="4252313"/>
          </a:xfrm>
          <a:custGeom>
            <a:avLst/>
            <a:gdLst/>
            <a:ahLst/>
            <a:cxnLst/>
            <a:rect l="l" t="t" r="r" b="b"/>
            <a:pathLst>
              <a:path w="4413586" h="4252313">
                <a:moveTo>
                  <a:pt x="0" y="0"/>
                </a:moveTo>
                <a:lnTo>
                  <a:pt x="2062856" y="0"/>
                </a:lnTo>
                <a:lnTo>
                  <a:pt x="2063084" y="493"/>
                </a:lnTo>
                <a:lnTo>
                  <a:pt x="2450944" y="493"/>
                </a:lnTo>
                <a:lnTo>
                  <a:pt x="4413586" y="4252313"/>
                </a:lnTo>
                <a:lnTo>
                  <a:pt x="388087" y="4252313"/>
                </a:lnTo>
                <a:lnTo>
                  <a:pt x="388087" y="4251820"/>
                </a:lnTo>
                <a:lnTo>
                  <a:pt x="0" y="4251820"/>
                </a:lnTo>
                <a:close/>
              </a:path>
            </a:pathLst>
          </a:custGeom>
        </p:spPr>
      </p:pic>
      <p:sp>
        <p:nvSpPr>
          <p:cNvPr id="22" name="Freeform: Shape 21">
            <a:extLst>
              <a:ext uri="{FF2B5EF4-FFF2-40B4-BE49-F238E27FC236}">
                <a16:creationId xmlns:a16="http://schemas.microsoft.com/office/drawing/2014/main" id="{0CBF71E6-C54A-4E15-90AD-354C394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65697" y="1303083"/>
            <a:ext cx="9226303" cy="4251821"/>
          </a:xfrm>
          <a:custGeom>
            <a:avLst/>
            <a:gdLst>
              <a:gd name="connsiteX0" fmla="*/ 0 w 9226303"/>
              <a:gd name="connsiteY0" fmla="*/ 0 h 4251821"/>
              <a:gd name="connsiteX1" fmla="*/ 9226303 w 9226303"/>
              <a:gd name="connsiteY1" fmla="*/ 0 h 4251821"/>
              <a:gd name="connsiteX2" fmla="*/ 7263661 w 9226303"/>
              <a:gd name="connsiteY2" fmla="*/ 4251821 h 4251821"/>
              <a:gd name="connsiteX3" fmla="*/ 0 w 9226303"/>
              <a:gd name="connsiteY3" fmla="*/ 4251821 h 4251821"/>
            </a:gdLst>
            <a:ahLst/>
            <a:cxnLst>
              <a:cxn ang="0">
                <a:pos x="connsiteX0" y="connsiteY0"/>
              </a:cxn>
              <a:cxn ang="0">
                <a:pos x="connsiteX1" y="connsiteY1"/>
              </a:cxn>
              <a:cxn ang="0">
                <a:pos x="connsiteX2" y="connsiteY2"/>
              </a:cxn>
              <a:cxn ang="0">
                <a:pos x="connsiteX3" y="connsiteY3"/>
              </a:cxn>
            </a:cxnLst>
            <a:rect l="l" t="t" r="r" b="b"/>
            <a:pathLst>
              <a:path w="9226303" h="4251821">
                <a:moveTo>
                  <a:pt x="0" y="0"/>
                </a:moveTo>
                <a:lnTo>
                  <a:pt x="9226303" y="0"/>
                </a:lnTo>
                <a:lnTo>
                  <a:pt x="7263661" y="4251821"/>
                </a:lnTo>
                <a:lnTo>
                  <a:pt x="0" y="425182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3" name="Subtitle 2">
            <a:extLst>
              <a:ext uri="{FF2B5EF4-FFF2-40B4-BE49-F238E27FC236}">
                <a16:creationId xmlns:a16="http://schemas.microsoft.com/office/drawing/2014/main" id="{C08D1C30-3B05-4AAB-8B1F-DF1D7BB12FF7}"/>
              </a:ext>
            </a:extLst>
          </p:cNvPr>
          <p:cNvSpPr>
            <a:spLocks noGrp="1"/>
          </p:cNvSpPr>
          <p:nvPr>
            <p:ph type="subTitle" idx="1"/>
          </p:nvPr>
        </p:nvSpPr>
        <p:spPr>
          <a:xfrm>
            <a:off x="5326912" y="3863697"/>
            <a:ext cx="6029936" cy="911117"/>
          </a:xfrm>
        </p:spPr>
        <p:txBody>
          <a:bodyPr>
            <a:normAutofit/>
          </a:bodyPr>
          <a:lstStyle/>
          <a:p>
            <a:pPr algn="l"/>
            <a:r>
              <a:rPr lang="en-US" sz="1300">
                <a:solidFill>
                  <a:srgbClr val="FFFFFF"/>
                </a:solidFill>
              </a:rPr>
              <a:t>Michelle Lake</a:t>
            </a:r>
          </a:p>
          <a:p>
            <a:pPr algn="l"/>
            <a:r>
              <a:rPr lang="en-US" sz="1300">
                <a:solidFill>
                  <a:srgbClr val="FFFFFF"/>
                </a:solidFill>
              </a:rPr>
              <a:t>Political Science, SCPA, First Peoples Studies and Government Publications Librarian</a:t>
            </a:r>
          </a:p>
          <a:p>
            <a:pPr algn="l"/>
            <a:r>
              <a:rPr lang="en-US" sz="1300">
                <a:solidFill>
                  <a:srgbClr val="FFFFFF"/>
                </a:solidFill>
              </a:rPr>
              <a:t>Michelle.Lake@Concordia.ca</a:t>
            </a:r>
            <a:endParaRPr lang="en-CA" sz="1300">
              <a:solidFill>
                <a:srgbClr val="FFFFFF"/>
              </a:solidFill>
            </a:endParaRPr>
          </a:p>
        </p:txBody>
      </p:sp>
      <p:sp>
        <p:nvSpPr>
          <p:cNvPr id="2" name="Title 1">
            <a:extLst>
              <a:ext uri="{FF2B5EF4-FFF2-40B4-BE49-F238E27FC236}">
                <a16:creationId xmlns:a16="http://schemas.microsoft.com/office/drawing/2014/main" id="{8754B17F-06A0-404E-A8BB-83275B6D6DF3}"/>
              </a:ext>
            </a:extLst>
          </p:cNvPr>
          <p:cNvSpPr>
            <a:spLocks noGrp="1"/>
          </p:cNvSpPr>
          <p:nvPr>
            <p:ph type="ctrTitle"/>
          </p:nvPr>
        </p:nvSpPr>
        <p:spPr>
          <a:xfrm>
            <a:off x="4978589" y="1828800"/>
            <a:ext cx="6378259" cy="2027941"/>
          </a:xfrm>
        </p:spPr>
        <p:txBody>
          <a:bodyPr>
            <a:normAutofit/>
          </a:bodyPr>
          <a:lstStyle/>
          <a:p>
            <a:pPr algn="l"/>
            <a:r>
              <a:rPr lang="en-US" sz="3300">
                <a:solidFill>
                  <a:srgbClr val="FFFFFF"/>
                </a:solidFill>
              </a:rPr>
              <a:t>POLI 486  </a:t>
            </a:r>
            <a:br>
              <a:rPr lang="en-US" sz="3300">
                <a:solidFill>
                  <a:srgbClr val="FFFFFF"/>
                </a:solidFill>
              </a:rPr>
            </a:br>
            <a:r>
              <a:rPr lang="en-US" sz="3300">
                <a:solidFill>
                  <a:srgbClr val="FFFFFF"/>
                </a:solidFill>
              </a:rPr>
              <a:t>International Relations: The Politics of International Development</a:t>
            </a:r>
            <a:br>
              <a:rPr lang="en-US" sz="3300">
                <a:solidFill>
                  <a:srgbClr val="FFFFFF"/>
                </a:solidFill>
              </a:rPr>
            </a:br>
            <a:r>
              <a:rPr lang="en-US" sz="3300">
                <a:solidFill>
                  <a:srgbClr val="FFFFFF"/>
                </a:solidFill>
              </a:rPr>
              <a:t>Library Workshop</a:t>
            </a:r>
            <a:endParaRPr lang="en-CA" sz="3300">
              <a:solidFill>
                <a:srgbClr val="FFFFFF"/>
              </a:solidFill>
            </a:endParaRPr>
          </a:p>
        </p:txBody>
      </p:sp>
    </p:spTree>
    <p:extLst>
      <p:ext uri="{BB962C8B-B14F-4D97-AF65-F5344CB8AC3E}">
        <p14:creationId xmlns:p14="http://schemas.microsoft.com/office/powerpoint/2010/main" val="413768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439EF2-FF65-4D7E-B335-54666BF5B5A4}"/>
              </a:ext>
            </a:extLst>
          </p:cNvPr>
          <p:cNvPicPr>
            <a:picLocks noChangeAspect="1"/>
          </p:cNvPicPr>
          <p:nvPr/>
        </p:nvPicPr>
        <p:blipFill>
          <a:blip r:embed="rId2"/>
          <a:stretch>
            <a:fillRect/>
          </a:stretch>
        </p:blipFill>
        <p:spPr>
          <a:xfrm>
            <a:off x="0" y="425659"/>
            <a:ext cx="12192000" cy="6006681"/>
          </a:xfrm>
          <a:prstGeom prst="rect">
            <a:avLst/>
          </a:prstGeom>
        </p:spPr>
      </p:pic>
      <p:sp>
        <p:nvSpPr>
          <p:cNvPr id="5" name="Arrow: Left 4">
            <a:extLst>
              <a:ext uri="{FF2B5EF4-FFF2-40B4-BE49-F238E27FC236}">
                <a16:creationId xmlns:a16="http://schemas.microsoft.com/office/drawing/2014/main" id="{763040A8-E2FF-4278-94EE-B97B1415D191}"/>
              </a:ext>
            </a:extLst>
          </p:cNvPr>
          <p:cNvSpPr/>
          <p:nvPr/>
        </p:nvSpPr>
        <p:spPr>
          <a:xfrm>
            <a:off x="4928435" y="4865771"/>
            <a:ext cx="1095375" cy="419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5B2CFE9F-1FEE-4E28-AB87-729DD9DCB703}"/>
              </a:ext>
            </a:extLst>
          </p:cNvPr>
          <p:cNvPicPr>
            <a:picLocks noChangeAspect="1"/>
          </p:cNvPicPr>
          <p:nvPr/>
        </p:nvPicPr>
        <p:blipFill>
          <a:blip r:embed="rId3"/>
          <a:stretch>
            <a:fillRect/>
          </a:stretch>
        </p:blipFill>
        <p:spPr>
          <a:xfrm>
            <a:off x="1854200" y="0"/>
            <a:ext cx="8483600" cy="6858000"/>
          </a:xfrm>
          <a:prstGeom prst="rect">
            <a:avLst/>
          </a:prstGeom>
        </p:spPr>
      </p:pic>
      <p:sp>
        <p:nvSpPr>
          <p:cNvPr id="7" name="Callout: Down Arrow 6">
            <a:extLst>
              <a:ext uri="{FF2B5EF4-FFF2-40B4-BE49-F238E27FC236}">
                <a16:creationId xmlns:a16="http://schemas.microsoft.com/office/drawing/2014/main" id="{7832255E-4FD1-4E35-9ED3-73ECDF8C235D}"/>
              </a:ext>
            </a:extLst>
          </p:cNvPr>
          <p:cNvSpPr/>
          <p:nvPr/>
        </p:nvSpPr>
        <p:spPr>
          <a:xfrm>
            <a:off x="2141621" y="3088105"/>
            <a:ext cx="1540042" cy="163629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Scroll down to view the chapters</a:t>
            </a:r>
            <a:endParaRPr lang="en-CA" dirty="0"/>
          </a:p>
        </p:txBody>
      </p:sp>
      <p:pic>
        <p:nvPicPr>
          <p:cNvPr id="8" name="Picture 7">
            <a:extLst>
              <a:ext uri="{FF2B5EF4-FFF2-40B4-BE49-F238E27FC236}">
                <a16:creationId xmlns:a16="http://schemas.microsoft.com/office/drawing/2014/main" id="{9149CAC0-1A2C-4F9A-A780-ECF81A71F042}"/>
              </a:ext>
            </a:extLst>
          </p:cNvPr>
          <p:cNvPicPr>
            <a:picLocks noChangeAspect="1"/>
          </p:cNvPicPr>
          <p:nvPr/>
        </p:nvPicPr>
        <p:blipFill>
          <a:blip r:embed="rId4"/>
          <a:stretch>
            <a:fillRect/>
          </a:stretch>
        </p:blipFill>
        <p:spPr>
          <a:xfrm>
            <a:off x="2450344" y="0"/>
            <a:ext cx="7291312" cy="6858000"/>
          </a:xfrm>
          <a:prstGeom prst="rect">
            <a:avLst/>
          </a:prstGeom>
          <a:ln>
            <a:noFill/>
          </a:ln>
          <a:effectLst>
            <a:outerShdw blurRad="292100" dist="139700" dir="2700000" algn="tl" rotWithShape="0">
              <a:srgbClr val="333333">
                <a:alpha val="65000"/>
              </a:srgbClr>
            </a:outerShdw>
          </a:effectLst>
        </p:spPr>
      </p:pic>
      <p:sp>
        <p:nvSpPr>
          <p:cNvPr id="9" name="Arrow: Left 8">
            <a:extLst>
              <a:ext uri="{FF2B5EF4-FFF2-40B4-BE49-F238E27FC236}">
                <a16:creationId xmlns:a16="http://schemas.microsoft.com/office/drawing/2014/main" id="{724D668F-1976-4C85-928F-56987A423F51}"/>
              </a:ext>
            </a:extLst>
          </p:cNvPr>
          <p:cNvSpPr/>
          <p:nvPr/>
        </p:nvSpPr>
        <p:spPr>
          <a:xfrm>
            <a:off x="8414084" y="336884"/>
            <a:ext cx="962527" cy="4411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641AB827-C9F3-4F6F-8613-7E1C6F4932D0}"/>
              </a:ext>
            </a:extLst>
          </p:cNvPr>
          <p:cNvPicPr>
            <a:picLocks noChangeAspect="1"/>
          </p:cNvPicPr>
          <p:nvPr/>
        </p:nvPicPr>
        <p:blipFill>
          <a:blip r:embed="rId5"/>
          <a:stretch>
            <a:fillRect/>
          </a:stretch>
        </p:blipFill>
        <p:spPr>
          <a:xfrm>
            <a:off x="0" y="691021"/>
            <a:ext cx="12192000" cy="5475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31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4F5D-3EF2-4572-A093-857A5253E78F}"/>
              </a:ext>
            </a:extLst>
          </p:cNvPr>
          <p:cNvSpPr>
            <a:spLocks noGrp="1"/>
          </p:cNvSpPr>
          <p:nvPr>
            <p:ph type="title"/>
          </p:nvPr>
        </p:nvSpPr>
        <p:spPr>
          <a:xfrm>
            <a:off x="495300" y="679449"/>
            <a:ext cx="11277600" cy="1635125"/>
          </a:xfrm>
        </p:spPr>
        <p:txBody>
          <a:bodyPr>
            <a:normAutofit fontScale="90000"/>
          </a:bodyPr>
          <a:lstStyle/>
          <a:p>
            <a:r>
              <a:rPr lang="en-US" dirty="0"/>
              <a:t>Lutz </a:t>
            </a:r>
            <a:r>
              <a:rPr lang="en-US" dirty="0" err="1"/>
              <a:t>Leisering</a:t>
            </a:r>
            <a:r>
              <a:rPr lang="en-US" dirty="0"/>
              <a:t>. </a:t>
            </a:r>
            <a:r>
              <a:rPr lang="en-US" i="1" dirty="0"/>
              <a:t>The global rise of social cash transfers: how states and international organizations constructed a new instrument for combating poverty</a:t>
            </a:r>
            <a:r>
              <a:rPr lang="en-US" dirty="0"/>
              <a:t>. Oxford University Press, 2019.</a:t>
            </a:r>
            <a:endParaRPr lang="en-CA" dirty="0"/>
          </a:p>
        </p:txBody>
      </p:sp>
      <p:pic>
        <p:nvPicPr>
          <p:cNvPr id="4" name="Picture 3">
            <a:extLst>
              <a:ext uri="{FF2B5EF4-FFF2-40B4-BE49-F238E27FC236}">
                <a16:creationId xmlns:a16="http://schemas.microsoft.com/office/drawing/2014/main" id="{1A07A611-0149-4C63-8B43-41E3EE43CC38}"/>
              </a:ext>
            </a:extLst>
          </p:cNvPr>
          <p:cNvPicPr>
            <a:picLocks noChangeAspect="1"/>
          </p:cNvPicPr>
          <p:nvPr/>
        </p:nvPicPr>
        <p:blipFill>
          <a:blip r:embed="rId2"/>
          <a:stretch>
            <a:fillRect/>
          </a:stretch>
        </p:blipFill>
        <p:spPr>
          <a:xfrm>
            <a:off x="971550" y="3048002"/>
            <a:ext cx="10248900" cy="2990850"/>
          </a:xfrm>
          <a:prstGeom prst="rect">
            <a:avLst/>
          </a:prstGeom>
        </p:spPr>
      </p:pic>
    </p:spTree>
    <p:extLst>
      <p:ext uri="{BB962C8B-B14F-4D97-AF65-F5344CB8AC3E}">
        <p14:creationId xmlns:p14="http://schemas.microsoft.com/office/powerpoint/2010/main" val="2188838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D36250-B4F4-4AC6-9716-8E7BA9480C11}"/>
              </a:ext>
            </a:extLst>
          </p:cNvPr>
          <p:cNvPicPr>
            <a:picLocks noChangeAspect="1"/>
          </p:cNvPicPr>
          <p:nvPr/>
        </p:nvPicPr>
        <p:blipFill>
          <a:blip r:embed="rId2"/>
          <a:stretch>
            <a:fillRect/>
          </a:stretch>
        </p:blipFill>
        <p:spPr>
          <a:xfrm>
            <a:off x="0" y="46622"/>
            <a:ext cx="10515600" cy="6858000"/>
          </a:xfrm>
          <a:prstGeom prst="rect">
            <a:avLst/>
          </a:prstGeom>
        </p:spPr>
      </p:pic>
      <p:sp>
        <p:nvSpPr>
          <p:cNvPr id="5" name="Callout: Left Arrow 4">
            <a:extLst>
              <a:ext uri="{FF2B5EF4-FFF2-40B4-BE49-F238E27FC236}">
                <a16:creationId xmlns:a16="http://schemas.microsoft.com/office/drawing/2014/main" id="{0C7DC02A-EB3B-4972-8749-136CCFE23B5F}"/>
              </a:ext>
            </a:extLst>
          </p:cNvPr>
          <p:cNvSpPr/>
          <p:nvPr/>
        </p:nvSpPr>
        <p:spPr>
          <a:xfrm>
            <a:off x="9736556" y="1484897"/>
            <a:ext cx="2333625" cy="79057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book</a:t>
            </a:r>
            <a:endParaRPr lang="en-CA" dirty="0"/>
          </a:p>
        </p:txBody>
      </p:sp>
      <p:sp>
        <p:nvSpPr>
          <p:cNvPr id="6" name="Callout: Left Arrow 5">
            <a:extLst>
              <a:ext uri="{FF2B5EF4-FFF2-40B4-BE49-F238E27FC236}">
                <a16:creationId xmlns:a16="http://schemas.microsoft.com/office/drawing/2014/main" id="{42E8829A-B833-40D8-B452-7A9D8029DE69}"/>
              </a:ext>
            </a:extLst>
          </p:cNvPr>
          <p:cNvSpPr/>
          <p:nvPr/>
        </p:nvSpPr>
        <p:spPr>
          <a:xfrm>
            <a:off x="10202779" y="5189621"/>
            <a:ext cx="1780674" cy="80210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book review</a:t>
            </a:r>
            <a:endParaRPr lang="en-CA" dirty="0"/>
          </a:p>
        </p:txBody>
      </p:sp>
      <p:sp>
        <p:nvSpPr>
          <p:cNvPr id="7" name="Oval 6">
            <a:extLst>
              <a:ext uri="{FF2B5EF4-FFF2-40B4-BE49-F238E27FC236}">
                <a16:creationId xmlns:a16="http://schemas.microsoft.com/office/drawing/2014/main" id="{F5FE8F33-EC63-4564-A7E2-F27EA9A83B50}"/>
              </a:ext>
            </a:extLst>
          </p:cNvPr>
          <p:cNvSpPr/>
          <p:nvPr/>
        </p:nvSpPr>
        <p:spPr>
          <a:xfrm>
            <a:off x="4090737" y="3224464"/>
            <a:ext cx="3184358" cy="10507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Arrow: Left 7">
            <a:extLst>
              <a:ext uri="{FF2B5EF4-FFF2-40B4-BE49-F238E27FC236}">
                <a16:creationId xmlns:a16="http://schemas.microsoft.com/office/drawing/2014/main" id="{20909765-6362-4BAB-B982-C21BB8485F16}"/>
              </a:ext>
            </a:extLst>
          </p:cNvPr>
          <p:cNvSpPr/>
          <p:nvPr/>
        </p:nvSpPr>
        <p:spPr>
          <a:xfrm>
            <a:off x="6096000" y="3874168"/>
            <a:ext cx="481263" cy="2165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68C7AFAB-6273-4743-8ED4-9CB8342677AD}"/>
              </a:ext>
            </a:extLst>
          </p:cNvPr>
          <p:cNvPicPr>
            <a:picLocks noChangeAspect="1"/>
          </p:cNvPicPr>
          <p:nvPr/>
        </p:nvPicPr>
        <p:blipFill>
          <a:blip r:embed="rId3"/>
          <a:stretch>
            <a:fillRect/>
          </a:stretch>
        </p:blipFill>
        <p:spPr>
          <a:xfrm>
            <a:off x="996237" y="0"/>
            <a:ext cx="10199526" cy="6858000"/>
          </a:xfrm>
          <a:prstGeom prst="rect">
            <a:avLst/>
          </a:prstGeom>
        </p:spPr>
      </p:pic>
      <p:pic>
        <p:nvPicPr>
          <p:cNvPr id="10" name="Picture 9">
            <a:extLst>
              <a:ext uri="{FF2B5EF4-FFF2-40B4-BE49-F238E27FC236}">
                <a16:creationId xmlns:a16="http://schemas.microsoft.com/office/drawing/2014/main" id="{6406BAAD-BAF5-4EB1-8B27-D7C0677AB7E7}"/>
              </a:ext>
            </a:extLst>
          </p:cNvPr>
          <p:cNvPicPr>
            <a:picLocks noChangeAspect="1"/>
          </p:cNvPicPr>
          <p:nvPr/>
        </p:nvPicPr>
        <p:blipFill>
          <a:blip r:embed="rId4"/>
          <a:stretch>
            <a:fillRect/>
          </a:stretch>
        </p:blipFill>
        <p:spPr>
          <a:xfrm>
            <a:off x="0" y="1362807"/>
            <a:ext cx="12192000" cy="4132385"/>
          </a:xfrm>
          <a:prstGeom prst="rect">
            <a:avLst/>
          </a:prstGeom>
          <a:ln>
            <a:noFill/>
          </a:ln>
          <a:effectLst>
            <a:outerShdw blurRad="292100" dist="139700" dir="2700000" algn="tl" rotWithShape="0">
              <a:srgbClr val="333333">
                <a:alpha val="65000"/>
              </a:srgbClr>
            </a:outerShdw>
          </a:effectLst>
        </p:spPr>
      </p:pic>
      <p:sp>
        <p:nvSpPr>
          <p:cNvPr id="11" name="Callout: Right Arrow 10">
            <a:extLst>
              <a:ext uri="{FF2B5EF4-FFF2-40B4-BE49-F238E27FC236}">
                <a16:creationId xmlns:a16="http://schemas.microsoft.com/office/drawing/2014/main" id="{DB4C5922-E2F4-4224-A88C-705B7D7513E8}"/>
              </a:ext>
            </a:extLst>
          </p:cNvPr>
          <p:cNvSpPr/>
          <p:nvPr/>
        </p:nvSpPr>
        <p:spPr>
          <a:xfrm>
            <a:off x="6577263" y="2687053"/>
            <a:ext cx="2550695" cy="1050758"/>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This is the information to find the book on the shelf yourself</a:t>
            </a:r>
            <a:endParaRPr lang="en-CA" sz="1600" dirty="0"/>
          </a:p>
        </p:txBody>
      </p:sp>
      <p:sp>
        <p:nvSpPr>
          <p:cNvPr id="13" name="Callout: Down Arrow 12">
            <a:extLst>
              <a:ext uri="{FF2B5EF4-FFF2-40B4-BE49-F238E27FC236}">
                <a16:creationId xmlns:a16="http://schemas.microsoft.com/office/drawing/2014/main" id="{DC90229A-7E58-4422-BA96-932DC976A85D}"/>
              </a:ext>
            </a:extLst>
          </p:cNvPr>
          <p:cNvSpPr/>
          <p:nvPr/>
        </p:nvSpPr>
        <p:spPr>
          <a:xfrm>
            <a:off x="8261684" y="160420"/>
            <a:ext cx="3617495" cy="1628275"/>
          </a:xfrm>
          <a:prstGeom prst="downArrow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You can use this button to request one chapter from the book, to be scanned and emailed to you, within 5 days.</a:t>
            </a:r>
            <a:endParaRPr lang="en-CA" dirty="0"/>
          </a:p>
        </p:txBody>
      </p:sp>
    </p:spTree>
    <p:extLst>
      <p:ext uri="{BB962C8B-B14F-4D97-AF65-F5344CB8AC3E}">
        <p14:creationId xmlns:p14="http://schemas.microsoft.com/office/powerpoint/2010/main" val="226914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2CF82C0-79C8-4CC7-9388-FABC5A027531}"/>
              </a:ext>
            </a:extLst>
          </p:cNvPr>
          <p:cNvSpPr>
            <a:spLocks noGrp="1"/>
          </p:cNvSpPr>
          <p:nvPr>
            <p:ph type="title"/>
          </p:nvPr>
        </p:nvSpPr>
        <p:spPr>
          <a:xfrm>
            <a:off x="1772731" y="2002036"/>
            <a:ext cx="9236026" cy="1426964"/>
          </a:xfrm>
        </p:spPr>
        <p:txBody>
          <a:bodyPr vert="horz" lIns="91440" tIns="45720" rIns="91440" bIns="45720" rtlCol="0" anchor="b">
            <a:normAutofit/>
          </a:bodyPr>
          <a:lstStyle/>
          <a:p>
            <a:r>
              <a:rPr lang="en-US" sz="6600" kern="1200" dirty="0">
                <a:solidFill>
                  <a:srgbClr val="FFFFFF"/>
                </a:solidFill>
                <a:latin typeface="+mj-lt"/>
                <a:ea typeface="+mj-ea"/>
                <a:cs typeface="+mj-cs"/>
              </a:rPr>
              <a:t>Scholarly Sources </a:t>
            </a:r>
          </a:p>
        </p:txBody>
      </p:sp>
    </p:spTree>
    <p:extLst>
      <p:ext uri="{BB962C8B-B14F-4D97-AF65-F5344CB8AC3E}">
        <p14:creationId xmlns:p14="http://schemas.microsoft.com/office/powerpoint/2010/main" val="3887190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CF18D0A-3992-4AA6-8DDD-BB612C24E9C1}" type="slidenum">
              <a:rPr lang="en-US" altLang="en-US" sz="1200" smtClean="0">
                <a:solidFill>
                  <a:srgbClr val="898989"/>
                </a:solidFill>
              </a:rPr>
              <a:pPr>
                <a:spcBef>
                  <a:spcPct val="0"/>
                </a:spcBef>
                <a:buFontTx/>
                <a:buNone/>
              </a:pPr>
              <a:t>14</a:t>
            </a:fld>
            <a:endParaRPr lang="en-US" altLang="en-US" sz="1200" dirty="0">
              <a:solidFill>
                <a:srgbClr val="898989"/>
              </a:solidFill>
            </a:endParaRPr>
          </a:p>
        </p:txBody>
      </p:sp>
      <p:pic>
        <p:nvPicPr>
          <p:cNvPr id="2" name="Picture 1"/>
          <p:cNvPicPr>
            <a:picLocks noChangeAspect="1"/>
          </p:cNvPicPr>
          <p:nvPr/>
        </p:nvPicPr>
        <p:blipFill>
          <a:blip r:embed="rId2"/>
          <a:stretch>
            <a:fillRect/>
          </a:stretch>
        </p:blipFill>
        <p:spPr>
          <a:xfrm>
            <a:off x="1227909" y="382367"/>
            <a:ext cx="9483159" cy="6206586"/>
          </a:xfrm>
          <a:prstGeom prst="rect">
            <a:avLst/>
          </a:prstGeom>
        </p:spPr>
      </p:pic>
      <p:pic>
        <p:nvPicPr>
          <p:cNvPr id="55302" name="Picture 5"/>
          <p:cNvPicPr>
            <a:picLocks noChangeAspect="1"/>
          </p:cNvPicPr>
          <p:nvPr/>
        </p:nvPicPr>
        <p:blipFill>
          <a:blip r:embed="rId3">
            <a:extLst>
              <a:ext uri="{28A0092B-C50C-407E-A947-70E740481C1C}">
                <a14:useLocalDpi xmlns:a14="http://schemas.microsoft.com/office/drawing/2010/main" val="0"/>
              </a:ext>
            </a:extLst>
          </a:blip>
          <a:srcRect l="11713" t="31250" r="69547" b="7291"/>
          <a:stretch>
            <a:fillRect/>
          </a:stretch>
        </p:blipFill>
        <p:spPr bwMode="auto">
          <a:xfrm>
            <a:off x="2157328" y="770663"/>
            <a:ext cx="1944409" cy="358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42214A5-86AD-4AED-8975-F537FA642924}"/>
              </a:ext>
            </a:extLst>
          </p:cNvPr>
          <p:cNvSpPr/>
          <p:nvPr/>
        </p:nvSpPr>
        <p:spPr>
          <a:xfrm>
            <a:off x="2109424" y="881744"/>
            <a:ext cx="1992313" cy="960120"/>
          </a:xfrm>
          <a:prstGeom prst="rect">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Tree>
    <p:extLst>
      <p:ext uri="{BB962C8B-B14F-4D97-AF65-F5344CB8AC3E}">
        <p14:creationId xmlns:p14="http://schemas.microsoft.com/office/powerpoint/2010/main" val="1755766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12" y="101640"/>
            <a:ext cx="10772775" cy="1658198"/>
          </a:xfrm>
        </p:spPr>
        <p:txBody>
          <a:bodyPr>
            <a:normAutofit/>
          </a:bodyPr>
          <a:lstStyle/>
          <a:p>
            <a:r>
              <a:rPr lang="en-US" sz="3200" dirty="0"/>
              <a:t>Subject Guide: Political Science</a:t>
            </a:r>
            <a:endParaRPr lang="en-CA" sz="3200" dirty="0"/>
          </a:p>
        </p:txBody>
      </p:sp>
      <p:pic>
        <p:nvPicPr>
          <p:cNvPr id="4" name="Content Placeholder 3"/>
          <p:cNvPicPr>
            <a:picLocks noGrp="1" noChangeAspect="1"/>
          </p:cNvPicPr>
          <p:nvPr>
            <p:ph idx="1"/>
          </p:nvPr>
        </p:nvPicPr>
        <p:blipFill>
          <a:blip r:embed="rId2"/>
          <a:stretch>
            <a:fillRect/>
          </a:stretch>
        </p:blipFill>
        <p:spPr>
          <a:xfrm>
            <a:off x="376372" y="1647153"/>
            <a:ext cx="4363795" cy="3767137"/>
          </a:xfrm>
          <a:prstGeom prst="rect">
            <a:avLst/>
          </a:prstGeom>
          <a:ln>
            <a:noFill/>
          </a:ln>
          <a:effectLst>
            <a:outerShdw blurRad="292100" dist="139700" dir="2700000" algn="tl" rotWithShape="0">
              <a:srgbClr val="333333">
                <a:alpha val="65000"/>
              </a:srgbClr>
            </a:outerShdw>
          </a:effectLst>
        </p:spPr>
      </p:pic>
      <p:sp>
        <p:nvSpPr>
          <p:cNvPr id="5" name="Up Arrow 4"/>
          <p:cNvSpPr/>
          <p:nvPr/>
        </p:nvSpPr>
        <p:spPr>
          <a:xfrm>
            <a:off x="798163" y="3530721"/>
            <a:ext cx="418454" cy="883403"/>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p:cNvPicPr>
            <a:picLocks noChangeAspect="1"/>
          </p:cNvPicPr>
          <p:nvPr/>
        </p:nvPicPr>
        <p:blipFill>
          <a:blip r:embed="rId3"/>
          <a:stretch>
            <a:fillRect/>
          </a:stretch>
        </p:blipFill>
        <p:spPr>
          <a:xfrm>
            <a:off x="5506500" y="1296773"/>
            <a:ext cx="5533628" cy="5468238"/>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a:off x="6607592" y="4974956"/>
            <a:ext cx="767166" cy="27607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3981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29E8C7E3-BF6C-4B01-8A17-13874C3341C0}"/>
              </a:ext>
            </a:extLst>
          </p:cNvPr>
          <p:cNvPicPr>
            <a:picLocks noChangeAspect="1"/>
          </p:cNvPicPr>
          <p:nvPr/>
        </p:nvPicPr>
        <p:blipFill>
          <a:blip r:embed="rId3"/>
          <a:stretch>
            <a:fillRect/>
          </a:stretch>
        </p:blipFill>
        <p:spPr>
          <a:xfrm>
            <a:off x="1100139" y="149929"/>
            <a:ext cx="9844086" cy="6461238"/>
          </a:xfrm>
          <a:prstGeom prst="rect">
            <a:avLst/>
          </a:prstGeom>
        </p:spPr>
      </p:pic>
    </p:spTree>
    <p:extLst>
      <p:ext uri="{BB962C8B-B14F-4D97-AF65-F5344CB8AC3E}">
        <p14:creationId xmlns:p14="http://schemas.microsoft.com/office/powerpoint/2010/main" val="161105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77C7-7CA3-48AA-AF92-795E3CDD3B57}"/>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Search Strategies </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Magnifying glass and question mark">
            <a:extLst>
              <a:ext uri="{FF2B5EF4-FFF2-40B4-BE49-F238E27FC236}">
                <a16:creationId xmlns:a16="http://schemas.microsoft.com/office/drawing/2014/main" id="{987B6DE6-DCC6-E7F8-1AFD-FF97C33B7965}"/>
              </a:ext>
            </a:extLst>
          </p:cNvPr>
          <p:cNvPicPr>
            <a:picLocks noChangeAspect="1"/>
          </p:cNvPicPr>
          <p:nvPr/>
        </p:nvPicPr>
        <p:blipFill rotWithShape="1">
          <a:blip r:embed="rId2"/>
          <a:srcRect l="23000" r="1935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8237405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68B8-D228-42EA-A6C6-03A99DD1E1C6}"/>
              </a:ext>
            </a:extLst>
          </p:cNvPr>
          <p:cNvSpPr>
            <a:spLocks noGrp="1"/>
          </p:cNvSpPr>
          <p:nvPr>
            <p:ph type="title"/>
          </p:nvPr>
        </p:nvSpPr>
        <p:spPr>
          <a:xfrm>
            <a:off x="841248" y="334644"/>
            <a:ext cx="10509504" cy="1076914"/>
          </a:xfrm>
        </p:spPr>
        <p:txBody>
          <a:bodyPr anchor="ctr">
            <a:normAutofit/>
          </a:bodyPr>
          <a:lstStyle/>
          <a:p>
            <a:r>
              <a:rPr lang="en-US" sz="3400" dirty="0"/>
              <a:t>How do we combine search words for the best possible results?</a:t>
            </a:r>
            <a:endParaRPr lang="en-CA" sz="3400" dirty="0"/>
          </a:p>
        </p:txBody>
      </p:sp>
      <p:graphicFrame>
        <p:nvGraphicFramePr>
          <p:cNvPr id="8" name="Content Placeholder 5">
            <a:extLst>
              <a:ext uri="{FF2B5EF4-FFF2-40B4-BE49-F238E27FC236}">
                <a16:creationId xmlns:a16="http://schemas.microsoft.com/office/drawing/2014/main" id="{C4C68B48-4562-7359-BCA9-426F5568BB8C}"/>
              </a:ext>
            </a:extLst>
          </p:cNvPr>
          <p:cNvGraphicFramePr>
            <a:graphicFrameLocks noGrp="1"/>
          </p:cNvGraphicFramePr>
          <p:nvPr>
            <p:ph idx="1"/>
            <p:extLst>
              <p:ext uri="{D42A27DB-BD31-4B8C-83A1-F6EECF244321}">
                <p14:modId xmlns:p14="http://schemas.microsoft.com/office/powerpoint/2010/main" val="914035202"/>
              </p:ext>
            </p:extLst>
          </p:nvPr>
        </p:nvGraphicFramePr>
        <p:xfrm>
          <a:off x="917448" y="1700089"/>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8413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68B8-D228-42EA-A6C6-03A99DD1E1C6}"/>
              </a:ext>
            </a:extLst>
          </p:cNvPr>
          <p:cNvSpPr>
            <a:spLocks noGrp="1"/>
          </p:cNvSpPr>
          <p:nvPr>
            <p:ph type="title"/>
          </p:nvPr>
        </p:nvSpPr>
        <p:spPr>
          <a:xfrm>
            <a:off x="841248" y="334644"/>
            <a:ext cx="10509504" cy="1076914"/>
          </a:xfrm>
        </p:spPr>
        <p:txBody>
          <a:bodyPr anchor="ctr">
            <a:normAutofit/>
          </a:bodyPr>
          <a:lstStyle/>
          <a:p>
            <a:r>
              <a:rPr lang="en-US" sz="3400" dirty="0"/>
              <a:t>How do we combine search words for the best possible results?</a:t>
            </a:r>
            <a:endParaRPr lang="en-CA" sz="3400" dirty="0"/>
          </a:p>
        </p:txBody>
      </p:sp>
      <p:graphicFrame>
        <p:nvGraphicFramePr>
          <p:cNvPr id="8" name="Content Placeholder 5">
            <a:extLst>
              <a:ext uri="{FF2B5EF4-FFF2-40B4-BE49-F238E27FC236}">
                <a16:creationId xmlns:a16="http://schemas.microsoft.com/office/drawing/2014/main" id="{C4C68B48-4562-7359-BCA9-426F5568BB8C}"/>
              </a:ext>
            </a:extLst>
          </p:cNvPr>
          <p:cNvGraphicFramePr>
            <a:graphicFrameLocks noGrp="1"/>
          </p:cNvGraphicFramePr>
          <p:nvPr>
            <p:ph idx="1"/>
            <p:extLst>
              <p:ext uri="{D42A27DB-BD31-4B8C-83A1-F6EECF244321}">
                <p14:modId xmlns:p14="http://schemas.microsoft.com/office/powerpoint/2010/main" val="990058538"/>
              </p:ext>
            </p:extLst>
          </p:nvPr>
        </p:nvGraphicFramePr>
        <p:xfrm>
          <a:off x="841248" y="1509589"/>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077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F85F-5484-492F-A94D-B866D924B390}"/>
              </a:ext>
            </a:extLst>
          </p:cNvPr>
          <p:cNvSpPr>
            <a:spLocks noGrp="1"/>
          </p:cNvSpPr>
          <p:nvPr>
            <p:ph type="title"/>
          </p:nvPr>
        </p:nvSpPr>
        <p:spPr/>
        <p:txBody>
          <a:bodyPr/>
          <a:lstStyle/>
          <a:p>
            <a:r>
              <a:rPr lang="en-US" dirty="0"/>
              <a:t>Course guide with links and </a:t>
            </a:r>
            <a:r>
              <a:rPr lang="en-US" dirty="0" err="1"/>
              <a:t>powerpoint</a:t>
            </a:r>
            <a:r>
              <a:rPr lang="en-US" dirty="0"/>
              <a:t> slides</a:t>
            </a:r>
            <a:endParaRPr lang="en-CA" dirty="0"/>
          </a:p>
        </p:txBody>
      </p:sp>
      <p:sp>
        <p:nvSpPr>
          <p:cNvPr id="3" name="Content Placeholder 2">
            <a:extLst>
              <a:ext uri="{FF2B5EF4-FFF2-40B4-BE49-F238E27FC236}">
                <a16:creationId xmlns:a16="http://schemas.microsoft.com/office/drawing/2014/main" id="{7636F440-3DF8-4A69-A7B9-CE6FFFCA8DFF}"/>
              </a:ext>
            </a:extLst>
          </p:cNvPr>
          <p:cNvSpPr>
            <a:spLocks noGrp="1"/>
          </p:cNvSpPr>
          <p:nvPr>
            <p:ph idx="1"/>
          </p:nvPr>
        </p:nvSpPr>
        <p:spPr>
          <a:xfrm>
            <a:off x="990600" y="2397125"/>
            <a:ext cx="10515600" cy="2460625"/>
          </a:xfrm>
        </p:spPr>
        <p:txBody>
          <a:bodyPr>
            <a:normAutofit/>
          </a:bodyPr>
          <a:lstStyle/>
          <a:p>
            <a:pPr marL="0" indent="0">
              <a:buNone/>
            </a:pPr>
            <a:r>
              <a:rPr lang="en-CA" sz="4800" dirty="0">
                <a:hlinkClick r:id="rId2"/>
              </a:rPr>
              <a:t>https://www.concordia.ca/library/guides/political-science/poli-486.html</a:t>
            </a:r>
            <a:r>
              <a:rPr lang="en-CA" sz="4800" dirty="0"/>
              <a:t> </a:t>
            </a:r>
          </a:p>
        </p:txBody>
      </p:sp>
    </p:spTree>
    <p:extLst>
      <p:ext uri="{BB962C8B-B14F-4D97-AF65-F5344CB8AC3E}">
        <p14:creationId xmlns:p14="http://schemas.microsoft.com/office/powerpoint/2010/main" val="1501630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91" y="290264"/>
            <a:ext cx="10175631" cy="990600"/>
          </a:xfrm>
        </p:spPr>
        <p:txBody>
          <a:bodyPr rtlCol="0">
            <a:normAutofit/>
          </a:bodyPr>
          <a:lstStyle/>
          <a:p>
            <a:pPr>
              <a:defRPr/>
            </a:pPr>
            <a:r>
              <a:rPr lang="en-US" dirty="0"/>
              <a:t>Avoid Searching with Linking words</a:t>
            </a:r>
            <a:endParaRPr lang="en-CA" dirty="0"/>
          </a:p>
        </p:txBody>
      </p:sp>
      <p:sp>
        <p:nvSpPr>
          <p:cNvPr id="16387" name="Content Placeholder 2"/>
          <p:cNvSpPr>
            <a:spLocks noGrp="1"/>
          </p:cNvSpPr>
          <p:nvPr>
            <p:ph idx="1"/>
          </p:nvPr>
        </p:nvSpPr>
        <p:spPr>
          <a:xfrm>
            <a:off x="1218584" y="1561847"/>
            <a:ext cx="6495766" cy="4910855"/>
          </a:xfrm>
        </p:spPr>
        <p:txBody>
          <a:bodyPr>
            <a:noAutofit/>
          </a:bodyPr>
          <a:lstStyle/>
          <a:p>
            <a:pPr>
              <a:buFont typeface="Arial" panose="020B0604020202020204" pitchFamily="34" charset="0"/>
              <a:buChar char="•"/>
            </a:pPr>
            <a:r>
              <a:rPr lang="en-US" altLang="en-US" sz="2000" dirty="0">
                <a:solidFill>
                  <a:schemeClr val="tx1"/>
                </a:solidFill>
              </a:rPr>
              <a:t>Effects  </a:t>
            </a:r>
          </a:p>
          <a:p>
            <a:pPr>
              <a:buFont typeface="Arial" panose="020B0604020202020204" pitchFamily="34" charset="0"/>
              <a:buChar char="•"/>
            </a:pPr>
            <a:r>
              <a:rPr lang="en-US" altLang="en-US" sz="2000" dirty="0">
                <a:solidFill>
                  <a:schemeClr val="tx1"/>
                </a:solidFill>
              </a:rPr>
              <a:t>Impact </a:t>
            </a:r>
          </a:p>
          <a:p>
            <a:pPr>
              <a:buFont typeface="Arial" panose="020B0604020202020204" pitchFamily="34" charset="0"/>
              <a:buChar char="•"/>
            </a:pPr>
            <a:r>
              <a:rPr lang="en-US" altLang="en-US" sz="2000" dirty="0">
                <a:solidFill>
                  <a:schemeClr val="tx1"/>
                </a:solidFill>
              </a:rPr>
              <a:t>Consequences  </a:t>
            </a:r>
          </a:p>
          <a:p>
            <a:pPr>
              <a:buFont typeface="Arial" panose="020B0604020202020204" pitchFamily="34" charset="0"/>
              <a:buChar char="•"/>
            </a:pPr>
            <a:r>
              <a:rPr lang="en-US" altLang="en-US" sz="2000" dirty="0">
                <a:solidFill>
                  <a:schemeClr val="tx1"/>
                </a:solidFill>
              </a:rPr>
              <a:t>Influence </a:t>
            </a:r>
          </a:p>
          <a:p>
            <a:pPr>
              <a:buFont typeface="Arial" panose="020B0604020202020204" pitchFamily="34" charset="0"/>
              <a:buChar char="•"/>
            </a:pPr>
            <a:r>
              <a:rPr lang="en-US" altLang="en-US" sz="2000" dirty="0">
                <a:solidFill>
                  <a:schemeClr val="tx1"/>
                </a:solidFill>
              </a:rPr>
              <a:t>Results</a:t>
            </a:r>
          </a:p>
          <a:p>
            <a:pPr>
              <a:buFont typeface="Arial" panose="020B0604020202020204" pitchFamily="34" charset="0"/>
              <a:buChar char="•"/>
            </a:pPr>
            <a:r>
              <a:rPr lang="en-US" altLang="en-US" sz="2000" dirty="0">
                <a:solidFill>
                  <a:schemeClr val="tx1"/>
                </a:solidFill>
              </a:rPr>
              <a:t>Importance </a:t>
            </a:r>
          </a:p>
          <a:p>
            <a:pPr>
              <a:buFont typeface="Arial" panose="020B0604020202020204" pitchFamily="34" charset="0"/>
              <a:buChar char="•"/>
            </a:pPr>
            <a:r>
              <a:rPr lang="en-US" altLang="en-US" sz="2000" dirty="0">
                <a:solidFill>
                  <a:schemeClr val="tx1"/>
                </a:solidFill>
              </a:rPr>
              <a:t>Significance</a:t>
            </a:r>
          </a:p>
          <a:p>
            <a:pPr>
              <a:buFont typeface="Arial" panose="020B0604020202020204" pitchFamily="34" charset="0"/>
              <a:buChar char="•"/>
            </a:pPr>
            <a:r>
              <a:rPr lang="en-US" altLang="en-US" sz="2000" dirty="0">
                <a:solidFill>
                  <a:schemeClr val="tx1"/>
                </a:solidFill>
              </a:rPr>
              <a:t>Response</a:t>
            </a:r>
          </a:p>
          <a:p>
            <a:pPr>
              <a:buFont typeface="Arial" panose="020B0604020202020204" pitchFamily="34" charset="0"/>
              <a:buChar char="•"/>
            </a:pPr>
            <a:r>
              <a:rPr lang="en-US" altLang="en-US" sz="2000" dirty="0">
                <a:solidFill>
                  <a:schemeClr val="tx1"/>
                </a:solidFill>
              </a:rPr>
              <a:t>Emphasis</a:t>
            </a:r>
          </a:p>
          <a:p>
            <a:r>
              <a:rPr lang="en-US" altLang="en-US" sz="2000" dirty="0">
                <a:solidFill>
                  <a:schemeClr val="tx1"/>
                </a:solidFill>
              </a:rPr>
              <a:t> </a:t>
            </a:r>
            <a:r>
              <a:rPr lang="en-US" altLang="en-US" sz="2000" dirty="0"/>
              <a:t>C</a:t>
            </a:r>
            <a:r>
              <a:rPr lang="en-US" altLang="en-US" sz="2000" dirty="0">
                <a:solidFill>
                  <a:schemeClr val="tx1"/>
                </a:solidFill>
              </a:rPr>
              <a:t>auses </a:t>
            </a:r>
            <a:endParaRPr lang="en-CA" altLang="en-US" dirty="0"/>
          </a:p>
        </p:txBody>
      </p:sp>
      <p:sp>
        <p:nvSpPr>
          <p:cNvPr id="4" name="TextBox 3"/>
          <p:cNvSpPr txBox="1"/>
          <p:nvPr/>
        </p:nvSpPr>
        <p:spPr>
          <a:xfrm>
            <a:off x="4185730" y="1457581"/>
            <a:ext cx="3347075" cy="2246769"/>
          </a:xfrm>
          <a:prstGeom prst="rect">
            <a:avLst/>
          </a:prstGeom>
          <a:solidFill>
            <a:srgbClr val="FFC000"/>
          </a:solidFill>
          <a:ln/>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dirty="0"/>
              <a:t>Each author may use different linking words when discussing similar topics</a:t>
            </a:r>
            <a:r>
              <a:rPr lang="en-US" sz="2400" dirty="0"/>
              <a:t>. </a:t>
            </a:r>
            <a:endParaRPr lang="en-CA" sz="2400" dirty="0"/>
          </a:p>
        </p:txBody>
      </p:sp>
      <p:sp>
        <p:nvSpPr>
          <p:cNvPr id="6" name="TextBox 5"/>
          <p:cNvSpPr txBox="1"/>
          <p:nvPr/>
        </p:nvSpPr>
        <p:spPr>
          <a:xfrm>
            <a:off x="6835304" y="3881067"/>
            <a:ext cx="4033838" cy="2146742"/>
          </a:xfrm>
          <a:prstGeom prst="rect">
            <a:avLst/>
          </a:prstGeom>
          <a:solidFill>
            <a:srgbClr val="0070C0"/>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2400" dirty="0"/>
              <a:t>You don’t want your search to be limited to those books and articles that only contain the word “effect” or “consequence”</a:t>
            </a:r>
            <a:endParaRPr lang="en-CA" sz="2400" dirty="0"/>
          </a:p>
          <a:p>
            <a:pPr>
              <a:defRPr/>
            </a:pPr>
            <a:endParaRPr lang="en-CA" sz="1350" dirty="0"/>
          </a:p>
        </p:txBody>
      </p:sp>
    </p:spTree>
    <p:extLst>
      <p:ext uri="{BB962C8B-B14F-4D97-AF65-F5344CB8AC3E}">
        <p14:creationId xmlns:p14="http://schemas.microsoft.com/office/powerpoint/2010/main" val="2305496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Books on a table">
            <a:extLst>
              <a:ext uri="{FF2B5EF4-FFF2-40B4-BE49-F238E27FC236}">
                <a16:creationId xmlns:a16="http://schemas.microsoft.com/office/drawing/2014/main" id="{BBDD9C39-F9DD-9CEE-72D4-83C907501F50}"/>
              </a:ext>
            </a:extLst>
          </p:cNvPr>
          <p:cNvPicPr>
            <a:picLocks noChangeAspect="1"/>
          </p:cNvPicPr>
          <p:nvPr/>
        </p:nvPicPr>
        <p:blipFill rotWithShape="1">
          <a:blip r:embed="rId2"/>
          <a:srcRect t="15730"/>
          <a:stretch/>
        </p:blipFill>
        <p:spPr>
          <a:xfrm>
            <a:off x="20" y="-22"/>
            <a:ext cx="12191977" cy="6858022"/>
          </a:xfrm>
          <a:prstGeom prst="rect">
            <a:avLst/>
          </a:prstGeom>
        </p:spPr>
      </p:pic>
      <p:sp>
        <p:nvSpPr>
          <p:cNvPr id="2" name="Title 1">
            <a:extLst>
              <a:ext uri="{FF2B5EF4-FFF2-40B4-BE49-F238E27FC236}">
                <a16:creationId xmlns:a16="http://schemas.microsoft.com/office/drawing/2014/main" id="{4D28F7C4-47FA-4A26-9B6C-9D476786C698}"/>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6000" dirty="0">
                <a:solidFill>
                  <a:schemeClr val="bg1"/>
                </a:solidFill>
              </a:rPr>
              <a:t>Scholarly Sources: Books and Articles</a:t>
            </a:r>
          </a:p>
        </p:txBody>
      </p:sp>
    </p:spTree>
    <p:extLst>
      <p:ext uri="{BB962C8B-B14F-4D97-AF65-F5344CB8AC3E}">
        <p14:creationId xmlns:p14="http://schemas.microsoft.com/office/powerpoint/2010/main" val="1516682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0B62-FAB9-4DD9-B6BB-10FEB6C741A8}"/>
              </a:ext>
            </a:extLst>
          </p:cNvPr>
          <p:cNvSpPr>
            <a:spLocks noGrp="1"/>
          </p:cNvSpPr>
          <p:nvPr>
            <p:ph type="title"/>
          </p:nvPr>
        </p:nvSpPr>
        <p:spPr/>
        <p:txBody>
          <a:bodyPr>
            <a:normAutofit fontScale="90000"/>
          </a:bodyPr>
          <a:lstStyle/>
          <a:p>
            <a:pPr algn="l"/>
            <a:br>
              <a:rPr lang="en-CA" sz="1800" b="0" i="0" u="none" strike="noStrike" baseline="0" dirty="0">
                <a:solidFill>
                  <a:srgbClr val="000000"/>
                </a:solidFill>
                <a:latin typeface="Calibri" panose="020F0502020204030204" pitchFamily="34" charset="0"/>
              </a:rPr>
            </a:br>
            <a:r>
              <a:rPr lang="en-CA" sz="3600" b="0" i="0" u="none" strike="noStrike" baseline="0" dirty="0">
                <a:solidFill>
                  <a:srgbClr val="000000"/>
                </a:solidFill>
                <a:latin typeface="Calibri" panose="020F0502020204030204" pitchFamily="34" charset="0"/>
              </a:rPr>
              <a:t>“Even if decisions about aid are determined by donors’ interests, aid can still be effective in recipient countries”. </a:t>
            </a:r>
            <a:br>
              <a:rPr lang="en-CA" sz="3600" b="0" i="0" u="none" strike="noStrike" baseline="0" dirty="0">
                <a:solidFill>
                  <a:srgbClr val="000000"/>
                </a:solidFill>
                <a:latin typeface="Calibri" panose="020F0502020204030204" pitchFamily="34" charset="0"/>
              </a:rPr>
            </a:br>
            <a:r>
              <a:rPr lang="en-CA" sz="3600" b="0" i="0" u="none" strike="noStrike" baseline="0" dirty="0">
                <a:solidFill>
                  <a:srgbClr val="000000"/>
                </a:solidFill>
                <a:latin typeface="Calibri" panose="020F0502020204030204" pitchFamily="34" charset="0"/>
              </a:rPr>
              <a:t>Do you agree? </a:t>
            </a:r>
            <a:br>
              <a:rPr lang="en-CA" sz="1800" b="0" i="0" u="none" strike="noStrike" baseline="0" dirty="0">
                <a:solidFill>
                  <a:srgbClr val="000000"/>
                </a:solidFill>
                <a:latin typeface="Calibri" panose="020F0502020204030204" pitchFamily="34" charset="0"/>
              </a:rPr>
            </a:br>
            <a:endParaRPr lang="en-CA" sz="3600" dirty="0"/>
          </a:p>
        </p:txBody>
      </p:sp>
      <p:sp>
        <p:nvSpPr>
          <p:cNvPr id="3" name="Content Placeholder 2">
            <a:extLst>
              <a:ext uri="{FF2B5EF4-FFF2-40B4-BE49-F238E27FC236}">
                <a16:creationId xmlns:a16="http://schemas.microsoft.com/office/drawing/2014/main" id="{AC0D6FFA-0D4F-49DC-BC00-9AB53724C881}"/>
              </a:ext>
            </a:extLst>
          </p:cNvPr>
          <p:cNvSpPr>
            <a:spLocks noGrp="1"/>
          </p:cNvSpPr>
          <p:nvPr>
            <p:ph idx="1"/>
          </p:nvPr>
        </p:nvSpPr>
        <p:spPr>
          <a:xfrm>
            <a:off x="373743" y="1825625"/>
            <a:ext cx="10515600" cy="4351338"/>
          </a:xfrm>
        </p:spPr>
        <p:txBody>
          <a:bodyPr/>
          <a:lstStyle/>
          <a:p>
            <a:pPr marL="0" indent="0">
              <a:buNone/>
            </a:pPr>
            <a:r>
              <a:rPr lang="en-US" dirty="0"/>
              <a:t>Main concepts:</a:t>
            </a:r>
          </a:p>
          <a:p>
            <a:r>
              <a:rPr lang="en-CA" dirty="0"/>
              <a:t>Aid, foreign aid</a:t>
            </a:r>
          </a:p>
          <a:p>
            <a:r>
              <a:rPr lang="en-CA" dirty="0"/>
              <a:t>Donor interests</a:t>
            </a:r>
          </a:p>
          <a:p>
            <a:r>
              <a:rPr lang="en-CA" dirty="0"/>
              <a:t>Effectiveness</a:t>
            </a:r>
          </a:p>
          <a:p>
            <a:r>
              <a:rPr lang="en-CA" dirty="0"/>
              <a:t>recipients</a:t>
            </a:r>
          </a:p>
          <a:p>
            <a:r>
              <a:rPr lang="en-CA" dirty="0"/>
              <a:t>+ development </a:t>
            </a:r>
          </a:p>
        </p:txBody>
      </p:sp>
      <p:sp>
        <p:nvSpPr>
          <p:cNvPr id="6" name="Rectangle: Rounded Corners 5">
            <a:extLst>
              <a:ext uri="{FF2B5EF4-FFF2-40B4-BE49-F238E27FC236}">
                <a16:creationId xmlns:a16="http://schemas.microsoft.com/office/drawing/2014/main" id="{18CBEAD7-0640-47D7-BD7A-784511F81FAE}"/>
              </a:ext>
            </a:extLst>
          </p:cNvPr>
          <p:cNvSpPr/>
          <p:nvPr/>
        </p:nvSpPr>
        <p:spPr>
          <a:xfrm>
            <a:off x="2126343" y="5571679"/>
            <a:ext cx="7010400" cy="1066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Tip: When using AND / OR in any databases, type them in ALL CAPS, this is especially important in Sofia.</a:t>
            </a:r>
            <a:endParaRPr lang="en-CA" dirty="0"/>
          </a:p>
        </p:txBody>
      </p:sp>
      <p:pic>
        <p:nvPicPr>
          <p:cNvPr id="9" name="Picture 8">
            <a:hlinkClick r:id="rId2"/>
            <a:extLst>
              <a:ext uri="{FF2B5EF4-FFF2-40B4-BE49-F238E27FC236}">
                <a16:creationId xmlns:a16="http://schemas.microsoft.com/office/drawing/2014/main" id="{A3C6B7DC-B46B-D541-31E7-2CF5C3BC6B7B}"/>
              </a:ext>
            </a:extLst>
          </p:cNvPr>
          <p:cNvPicPr>
            <a:picLocks noChangeAspect="1"/>
          </p:cNvPicPr>
          <p:nvPr/>
        </p:nvPicPr>
        <p:blipFill>
          <a:blip r:embed="rId3"/>
          <a:stretch>
            <a:fillRect/>
          </a:stretch>
        </p:blipFill>
        <p:spPr>
          <a:xfrm>
            <a:off x="3485538" y="2464134"/>
            <a:ext cx="8191937" cy="2328477"/>
          </a:xfrm>
          <a:prstGeom prst="rect">
            <a:avLst/>
          </a:prstGeom>
        </p:spPr>
      </p:pic>
    </p:spTree>
    <p:extLst>
      <p:ext uri="{BB962C8B-B14F-4D97-AF65-F5344CB8AC3E}">
        <p14:creationId xmlns:p14="http://schemas.microsoft.com/office/powerpoint/2010/main" val="40120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55FD8-582D-A763-B7A3-91BD598D84A4}"/>
              </a:ext>
            </a:extLst>
          </p:cNvPr>
          <p:cNvPicPr>
            <a:picLocks noChangeAspect="1"/>
          </p:cNvPicPr>
          <p:nvPr/>
        </p:nvPicPr>
        <p:blipFill>
          <a:blip r:embed="rId2"/>
          <a:stretch>
            <a:fillRect/>
          </a:stretch>
        </p:blipFill>
        <p:spPr>
          <a:xfrm>
            <a:off x="1673087" y="0"/>
            <a:ext cx="8845826" cy="6858000"/>
          </a:xfrm>
          <a:prstGeom prst="rect">
            <a:avLst/>
          </a:prstGeom>
        </p:spPr>
      </p:pic>
      <p:sp>
        <p:nvSpPr>
          <p:cNvPr id="6" name="Callout: Left Arrow 5">
            <a:extLst>
              <a:ext uri="{FF2B5EF4-FFF2-40B4-BE49-F238E27FC236}">
                <a16:creationId xmlns:a16="http://schemas.microsoft.com/office/drawing/2014/main" id="{2B902DBC-B271-7151-AA5D-168BA325780C}"/>
              </a:ext>
            </a:extLst>
          </p:cNvPr>
          <p:cNvSpPr/>
          <p:nvPr/>
        </p:nvSpPr>
        <p:spPr>
          <a:xfrm>
            <a:off x="6828639" y="5970864"/>
            <a:ext cx="2944535" cy="805343"/>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Subject headings can lead to a more focused search </a:t>
            </a:r>
            <a:endParaRPr lang="en-CA" sz="1400" dirty="0"/>
          </a:p>
        </p:txBody>
      </p:sp>
    </p:spTree>
    <p:extLst>
      <p:ext uri="{BB962C8B-B14F-4D97-AF65-F5344CB8AC3E}">
        <p14:creationId xmlns:p14="http://schemas.microsoft.com/office/powerpoint/2010/main" val="795634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93062-0B46-9F4E-0F79-CC47635F26BE}"/>
              </a:ext>
            </a:extLst>
          </p:cNvPr>
          <p:cNvPicPr>
            <a:picLocks noChangeAspect="1"/>
          </p:cNvPicPr>
          <p:nvPr/>
        </p:nvPicPr>
        <p:blipFill>
          <a:blip r:embed="rId2"/>
          <a:stretch>
            <a:fillRect/>
          </a:stretch>
        </p:blipFill>
        <p:spPr>
          <a:xfrm>
            <a:off x="1024391" y="0"/>
            <a:ext cx="10143217" cy="6858000"/>
          </a:xfrm>
          <a:prstGeom prst="rect">
            <a:avLst/>
          </a:prstGeom>
        </p:spPr>
      </p:pic>
      <p:sp>
        <p:nvSpPr>
          <p:cNvPr id="4" name="Arrow: Left 3">
            <a:extLst>
              <a:ext uri="{FF2B5EF4-FFF2-40B4-BE49-F238E27FC236}">
                <a16:creationId xmlns:a16="http://schemas.microsoft.com/office/drawing/2014/main" id="{FC53F6EF-9A7B-2415-650F-08297D801E6D}"/>
              </a:ext>
            </a:extLst>
          </p:cNvPr>
          <p:cNvSpPr/>
          <p:nvPr/>
        </p:nvSpPr>
        <p:spPr>
          <a:xfrm>
            <a:off x="7894040" y="5905850"/>
            <a:ext cx="1761688" cy="746620"/>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5" name="Callout: Left Arrow 4">
            <a:extLst>
              <a:ext uri="{FF2B5EF4-FFF2-40B4-BE49-F238E27FC236}">
                <a16:creationId xmlns:a16="http://schemas.microsoft.com/office/drawing/2014/main" id="{81CE0062-B987-9D79-9A31-779A3F51B76C}"/>
              </a:ext>
            </a:extLst>
          </p:cNvPr>
          <p:cNvSpPr/>
          <p:nvPr/>
        </p:nvSpPr>
        <p:spPr>
          <a:xfrm>
            <a:off x="7643749" y="759773"/>
            <a:ext cx="2129182"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OECD publication</a:t>
            </a:r>
            <a:endParaRPr lang="en-CA" dirty="0"/>
          </a:p>
        </p:txBody>
      </p:sp>
    </p:spTree>
    <p:extLst>
      <p:ext uri="{BB962C8B-B14F-4D97-AF65-F5344CB8AC3E}">
        <p14:creationId xmlns:p14="http://schemas.microsoft.com/office/powerpoint/2010/main" val="521230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17FB-7209-46B9-9DCB-36FC2B6BC0F9}"/>
              </a:ext>
            </a:extLst>
          </p:cNvPr>
          <p:cNvSpPr>
            <a:spLocks noGrp="1"/>
          </p:cNvSpPr>
          <p:nvPr>
            <p:ph type="title"/>
          </p:nvPr>
        </p:nvSpPr>
        <p:spPr>
          <a:xfrm>
            <a:off x="745435" y="0"/>
            <a:ext cx="10515600" cy="1325563"/>
          </a:xfrm>
        </p:spPr>
        <p:txBody>
          <a:bodyPr>
            <a:normAutofit/>
          </a:bodyPr>
          <a:lstStyle/>
          <a:p>
            <a:r>
              <a:rPr lang="en-US" sz="3200" dirty="0"/>
              <a:t>OECD publications (available through Sofia and OECD </a:t>
            </a:r>
            <a:r>
              <a:rPr lang="en-US" sz="3200" dirty="0" err="1"/>
              <a:t>iLibrary</a:t>
            </a:r>
            <a:r>
              <a:rPr lang="en-US" sz="3200" dirty="0"/>
              <a:t>)</a:t>
            </a:r>
            <a:endParaRPr lang="en-CA" sz="3200" dirty="0"/>
          </a:p>
        </p:txBody>
      </p:sp>
      <p:sp>
        <p:nvSpPr>
          <p:cNvPr id="3" name="Content Placeholder 2">
            <a:extLst>
              <a:ext uri="{FF2B5EF4-FFF2-40B4-BE49-F238E27FC236}">
                <a16:creationId xmlns:a16="http://schemas.microsoft.com/office/drawing/2014/main" id="{321ED77B-2B98-45B5-AF54-A793507D33EE}"/>
              </a:ext>
            </a:extLst>
          </p:cNvPr>
          <p:cNvSpPr>
            <a:spLocks noGrp="1"/>
          </p:cNvSpPr>
          <p:nvPr>
            <p:ph idx="1"/>
          </p:nvPr>
        </p:nvSpPr>
        <p:spPr>
          <a:xfrm>
            <a:off x="626165" y="1253331"/>
            <a:ext cx="11300791" cy="5067956"/>
          </a:xfrm>
        </p:spPr>
        <p:txBody>
          <a:bodyPr>
            <a:normAutofit/>
          </a:bodyPr>
          <a:lstStyle/>
          <a:p>
            <a:pPr marL="0" indent="0">
              <a:buNone/>
            </a:pPr>
            <a:r>
              <a:rPr lang="en-US" b="1" dirty="0"/>
              <a:t>What is the OECD?</a:t>
            </a:r>
          </a:p>
          <a:p>
            <a:r>
              <a:rPr lang="en-CA" dirty="0"/>
              <a:t>Organisation for Economic Co-operation and Development is an intergovernmental organisation with governments of </a:t>
            </a:r>
            <a:r>
              <a:rPr lang="en-CA" b="1" dirty="0">
                <a:hlinkClick r:id="rId2"/>
              </a:rPr>
              <a:t>38 democracies </a:t>
            </a:r>
            <a:r>
              <a:rPr lang="en-CA" dirty="0"/>
              <a:t> with market-based economies collaborate to develop policy standards to promote sustainable economic growth. A reliable source of evidence-based policy analysis and economic data. </a:t>
            </a:r>
          </a:p>
          <a:p>
            <a:pPr lvl="1"/>
            <a:r>
              <a:rPr lang="en-CA" dirty="0"/>
              <a:t>OCED reports and publications are a type of </a:t>
            </a:r>
            <a:r>
              <a:rPr lang="en-CA" dirty="0">
                <a:hlinkClick r:id="rId3"/>
              </a:rPr>
              <a:t>grey literature</a:t>
            </a:r>
            <a:r>
              <a:rPr lang="en-CA" dirty="0"/>
              <a:t>; this information is reliable, but not scholarly or peer reviewed.</a:t>
            </a:r>
          </a:p>
          <a:p>
            <a:pPr lvl="1"/>
            <a:r>
              <a:rPr lang="en-CA" dirty="0"/>
              <a:t>Series </a:t>
            </a:r>
            <a:r>
              <a:rPr lang="en-CA" dirty="0">
                <a:hlinkClick r:id="rId4"/>
              </a:rPr>
              <a:t>The Development Dimension </a:t>
            </a:r>
            <a:endParaRPr lang="en-CA" dirty="0"/>
          </a:p>
          <a:p>
            <a:pPr lvl="1"/>
            <a:r>
              <a:rPr lang="en-CA" dirty="0"/>
              <a:t>Books and policy papers on the theme of </a:t>
            </a:r>
            <a:r>
              <a:rPr lang="en-CA" dirty="0">
                <a:hlinkClick r:id="rId4"/>
              </a:rPr>
              <a:t>Development</a:t>
            </a:r>
            <a:endParaRPr lang="en-CA" dirty="0"/>
          </a:p>
        </p:txBody>
      </p:sp>
    </p:spTree>
    <p:extLst>
      <p:ext uri="{BB962C8B-B14F-4D97-AF65-F5344CB8AC3E}">
        <p14:creationId xmlns:p14="http://schemas.microsoft.com/office/powerpoint/2010/main" val="4176411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705EA-9F06-46A0-0C54-C0B2D7594C6E}"/>
              </a:ext>
            </a:extLst>
          </p:cNvPr>
          <p:cNvPicPr>
            <a:picLocks noChangeAspect="1"/>
          </p:cNvPicPr>
          <p:nvPr/>
        </p:nvPicPr>
        <p:blipFill>
          <a:blip r:embed="rId2"/>
          <a:stretch>
            <a:fillRect/>
          </a:stretch>
        </p:blipFill>
        <p:spPr>
          <a:xfrm>
            <a:off x="384874" y="0"/>
            <a:ext cx="10985757" cy="6858000"/>
          </a:xfrm>
          <a:prstGeom prst="rect">
            <a:avLst/>
          </a:prstGeom>
        </p:spPr>
      </p:pic>
      <p:sp>
        <p:nvSpPr>
          <p:cNvPr id="5" name="Callout: Left Arrow 4">
            <a:extLst>
              <a:ext uri="{FF2B5EF4-FFF2-40B4-BE49-F238E27FC236}">
                <a16:creationId xmlns:a16="http://schemas.microsoft.com/office/drawing/2014/main" id="{CA1E7480-E9A4-4B55-9A79-9CCB49AEB69A}"/>
              </a:ext>
            </a:extLst>
          </p:cNvPr>
          <p:cNvSpPr/>
          <p:nvPr/>
        </p:nvSpPr>
        <p:spPr>
          <a:xfrm>
            <a:off x="6665119" y="1374937"/>
            <a:ext cx="4180114"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More grey literature, from the World Bank</a:t>
            </a:r>
            <a:endParaRPr lang="en-CA" dirty="0"/>
          </a:p>
        </p:txBody>
      </p:sp>
      <p:pic>
        <p:nvPicPr>
          <p:cNvPr id="6" name="Picture 5">
            <a:extLst>
              <a:ext uri="{FF2B5EF4-FFF2-40B4-BE49-F238E27FC236}">
                <a16:creationId xmlns:a16="http://schemas.microsoft.com/office/drawing/2014/main" id="{27125488-4712-4977-9DC4-2706EEAB948D}"/>
              </a:ext>
            </a:extLst>
          </p:cNvPr>
          <p:cNvPicPr>
            <a:picLocks noChangeAspect="1"/>
          </p:cNvPicPr>
          <p:nvPr/>
        </p:nvPicPr>
        <p:blipFill>
          <a:blip r:embed="rId3"/>
          <a:stretch>
            <a:fillRect/>
          </a:stretch>
        </p:blipFill>
        <p:spPr>
          <a:xfrm>
            <a:off x="8541706" y="4425911"/>
            <a:ext cx="2828925" cy="2181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424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C7FAB-50F7-43AE-8915-F04E855171D6}"/>
              </a:ext>
            </a:extLst>
          </p:cNvPr>
          <p:cNvPicPr>
            <a:picLocks noChangeAspect="1"/>
          </p:cNvPicPr>
          <p:nvPr/>
        </p:nvPicPr>
        <p:blipFill>
          <a:blip r:embed="rId2"/>
          <a:stretch>
            <a:fillRect/>
          </a:stretch>
        </p:blipFill>
        <p:spPr>
          <a:xfrm>
            <a:off x="928914" y="214592"/>
            <a:ext cx="10334171" cy="6428816"/>
          </a:xfrm>
          <a:prstGeom prst="rect">
            <a:avLst/>
          </a:prstGeom>
        </p:spPr>
      </p:pic>
      <p:sp>
        <p:nvSpPr>
          <p:cNvPr id="4" name="Callout: Left Arrow 3">
            <a:extLst>
              <a:ext uri="{FF2B5EF4-FFF2-40B4-BE49-F238E27FC236}">
                <a16:creationId xmlns:a16="http://schemas.microsoft.com/office/drawing/2014/main" id="{6DEC8FCE-C4E2-4A26-AF4C-3897E72DAD66}"/>
              </a:ext>
            </a:extLst>
          </p:cNvPr>
          <p:cNvSpPr/>
          <p:nvPr/>
        </p:nvSpPr>
        <p:spPr>
          <a:xfrm>
            <a:off x="6781957" y="1205947"/>
            <a:ext cx="3422216" cy="1177551"/>
          </a:xfrm>
          <a:prstGeom prst="lef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Books published by University Presses are scholarly books</a:t>
            </a:r>
            <a:endParaRPr lang="en-CA" dirty="0"/>
          </a:p>
        </p:txBody>
      </p:sp>
    </p:spTree>
    <p:extLst>
      <p:ext uri="{BB962C8B-B14F-4D97-AF65-F5344CB8AC3E}">
        <p14:creationId xmlns:p14="http://schemas.microsoft.com/office/powerpoint/2010/main" val="12564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12925-2D94-49AF-90AE-3785F2C5EE0D}"/>
              </a:ext>
            </a:extLst>
          </p:cNvPr>
          <p:cNvPicPr>
            <a:picLocks noChangeAspect="1"/>
          </p:cNvPicPr>
          <p:nvPr/>
        </p:nvPicPr>
        <p:blipFill>
          <a:blip r:embed="rId2"/>
          <a:stretch>
            <a:fillRect/>
          </a:stretch>
        </p:blipFill>
        <p:spPr>
          <a:xfrm>
            <a:off x="0" y="0"/>
            <a:ext cx="12192000" cy="4159082"/>
          </a:xfrm>
          <a:prstGeom prst="rect">
            <a:avLst/>
          </a:prstGeom>
        </p:spPr>
      </p:pic>
      <p:pic>
        <p:nvPicPr>
          <p:cNvPr id="3" name="Picture 2">
            <a:extLst>
              <a:ext uri="{FF2B5EF4-FFF2-40B4-BE49-F238E27FC236}">
                <a16:creationId xmlns:a16="http://schemas.microsoft.com/office/drawing/2014/main" id="{B5096D3A-AD6C-4ED7-8CBD-1DC404AFA9ED}"/>
              </a:ext>
            </a:extLst>
          </p:cNvPr>
          <p:cNvPicPr>
            <a:picLocks noChangeAspect="1"/>
          </p:cNvPicPr>
          <p:nvPr/>
        </p:nvPicPr>
        <p:blipFill>
          <a:blip r:embed="rId3"/>
          <a:stretch>
            <a:fillRect/>
          </a:stretch>
        </p:blipFill>
        <p:spPr>
          <a:xfrm>
            <a:off x="0" y="681111"/>
            <a:ext cx="12192000" cy="5495778"/>
          </a:xfrm>
          <a:prstGeom prst="rect">
            <a:avLst/>
          </a:prstGeom>
        </p:spPr>
      </p:pic>
      <p:pic>
        <p:nvPicPr>
          <p:cNvPr id="4" name="Picture 3">
            <a:extLst>
              <a:ext uri="{FF2B5EF4-FFF2-40B4-BE49-F238E27FC236}">
                <a16:creationId xmlns:a16="http://schemas.microsoft.com/office/drawing/2014/main" id="{70861214-F6C6-412A-8F4E-08D1A39D6ACB}"/>
              </a:ext>
            </a:extLst>
          </p:cNvPr>
          <p:cNvPicPr>
            <a:picLocks noChangeAspect="1"/>
          </p:cNvPicPr>
          <p:nvPr/>
        </p:nvPicPr>
        <p:blipFill>
          <a:blip r:embed="rId4"/>
          <a:stretch>
            <a:fillRect/>
          </a:stretch>
        </p:blipFill>
        <p:spPr>
          <a:xfrm>
            <a:off x="3817937" y="2511330"/>
            <a:ext cx="7400925" cy="4657725"/>
          </a:xfrm>
          <a:prstGeom prst="rect">
            <a:avLst/>
          </a:prstGeom>
          <a:ln>
            <a:noFill/>
          </a:ln>
          <a:effectLst>
            <a:outerShdw blurRad="292100" dist="139700" dir="2700000" algn="tl" rotWithShape="0">
              <a:srgbClr val="333333">
                <a:alpha val="65000"/>
              </a:srgbClr>
            </a:outerShdw>
          </a:effectLst>
        </p:spPr>
      </p:pic>
      <p:sp>
        <p:nvSpPr>
          <p:cNvPr id="5" name="Arrow: Left 4">
            <a:extLst>
              <a:ext uri="{FF2B5EF4-FFF2-40B4-BE49-F238E27FC236}">
                <a16:creationId xmlns:a16="http://schemas.microsoft.com/office/drawing/2014/main" id="{7B4242D4-0B1A-42B2-AA80-06384E3D76E1}"/>
              </a:ext>
            </a:extLst>
          </p:cNvPr>
          <p:cNvSpPr/>
          <p:nvPr/>
        </p:nvSpPr>
        <p:spPr>
          <a:xfrm>
            <a:off x="3273287" y="2981739"/>
            <a:ext cx="344556" cy="225287"/>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C2EB251D-2988-4B20-B736-D2364968BE4A}"/>
              </a:ext>
            </a:extLst>
          </p:cNvPr>
          <p:cNvSpPr/>
          <p:nvPr/>
        </p:nvSpPr>
        <p:spPr>
          <a:xfrm>
            <a:off x="8163339" y="2981739"/>
            <a:ext cx="2703444" cy="230587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for author/editor affiliations, ‘about’ sections, and contributors sections. Scholarly books are written and edited by faculty and researchers from universities </a:t>
            </a:r>
            <a:endParaRPr lang="en-CA" dirty="0"/>
          </a:p>
        </p:txBody>
      </p:sp>
    </p:spTree>
    <p:extLst>
      <p:ext uri="{BB962C8B-B14F-4D97-AF65-F5344CB8AC3E}">
        <p14:creationId xmlns:p14="http://schemas.microsoft.com/office/powerpoint/2010/main" val="368002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3886-0267-49CA-9B48-06A3A1A8106E}"/>
              </a:ext>
            </a:extLst>
          </p:cNvPr>
          <p:cNvSpPr>
            <a:spLocks noGrp="1"/>
          </p:cNvSpPr>
          <p:nvPr>
            <p:ph type="title"/>
          </p:nvPr>
        </p:nvSpPr>
        <p:spPr/>
        <p:txBody>
          <a:bodyPr>
            <a:normAutofit fontScale="90000"/>
          </a:bodyPr>
          <a:lstStyle/>
          <a:p>
            <a:br>
              <a:rPr lang="en-US" b="1" dirty="0"/>
            </a:br>
            <a:r>
              <a:rPr lang="en-US" b="1" dirty="0"/>
              <a:t>Topic</a:t>
            </a:r>
            <a:r>
              <a:rPr lang="en-US" dirty="0"/>
              <a:t>: What are the main impacts of the Sustainable Development Goals (SDGs) on contemporary international development cooperation</a:t>
            </a:r>
            <a:endParaRPr lang="en-CA" dirty="0"/>
          </a:p>
        </p:txBody>
      </p:sp>
      <p:pic>
        <p:nvPicPr>
          <p:cNvPr id="4" name="Picture 3">
            <a:hlinkClick r:id="rId2"/>
            <a:extLst>
              <a:ext uri="{FF2B5EF4-FFF2-40B4-BE49-F238E27FC236}">
                <a16:creationId xmlns:a16="http://schemas.microsoft.com/office/drawing/2014/main" id="{3EE750C0-A078-4CB2-B9CE-B8AD547E4F8C}"/>
              </a:ext>
            </a:extLst>
          </p:cNvPr>
          <p:cNvPicPr>
            <a:picLocks noChangeAspect="1"/>
          </p:cNvPicPr>
          <p:nvPr/>
        </p:nvPicPr>
        <p:blipFill>
          <a:blip r:embed="rId3"/>
          <a:stretch>
            <a:fillRect/>
          </a:stretch>
        </p:blipFill>
        <p:spPr>
          <a:xfrm>
            <a:off x="904875" y="2828925"/>
            <a:ext cx="10382250" cy="2857500"/>
          </a:xfrm>
          <a:prstGeom prst="rect">
            <a:avLst/>
          </a:prstGeom>
        </p:spPr>
      </p:pic>
    </p:spTree>
    <p:extLst>
      <p:ext uri="{BB962C8B-B14F-4D97-AF65-F5344CB8AC3E}">
        <p14:creationId xmlns:p14="http://schemas.microsoft.com/office/powerpoint/2010/main" val="713935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CD5C-4C1F-480D-A5CF-5621A7B6566C}"/>
              </a:ext>
            </a:extLst>
          </p:cNvPr>
          <p:cNvSpPr>
            <a:spLocks noGrp="1"/>
          </p:cNvSpPr>
          <p:nvPr>
            <p:ph type="title"/>
          </p:nvPr>
        </p:nvSpPr>
        <p:spPr>
          <a:xfrm>
            <a:off x="1653363" y="365760"/>
            <a:ext cx="9367203" cy="1188720"/>
          </a:xfrm>
        </p:spPr>
        <p:txBody>
          <a:bodyPr>
            <a:normAutofit/>
          </a:bodyPr>
          <a:lstStyle/>
          <a:p>
            <a:r>
              <a:rPr lang="en-US" dirty="0"/>
              <a:t>Who am I?</a:t>
            </a:r>
            <a:endParaRPr lang="en-CA"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E5796FA-55DA-4798-A98A-87A6126AFA6E}"/>
              </a:ext>
            </a:extLst>
          </p:cNvPr>
          <p:cNvSpPr>
            <a:spLocks noGrp="1"/>
          </p:cNvSpPr>
          <p:nvPr>
            <p:ph idx="1"/>
          </p:nvPr>
        </p:nvSpPr>
        <p:spPr>
          <a:xfrm>
            <a:off x="1653363" y="2176272"/>
            <a:ext cx="9367204" cy="4041648"/>
          </a:xfrm>
        </p:spPr>
        <p:txBody>
          <a:bodyPr anchor="t">
            <a:normAutofit/>
          </a:bodyPr>
          <a:lstStyle/>
          <a:p>
            <a:pPr marL="0" indent="0">
              <a:buNone/>
            </a:pPr>
            <a:r>
              <a:rPr lang="en-US" altLang="en-US" sz="2000"/>
              <a:t>Michelle Lake, librarian for Political Science, the School of Community and Public Affairs, First Peoples Studies, and Government Publications</a:t>
            </a:r>
          </a:p>
          <a:p>
            <a:pPr marL="0" indent="0">
              <a:buNone/>
            </a:pPr>
            <a:endParaRPr lang="en-US" altLang="en-US" sz="2000">
              <a:hlinkClick r:id="" action="ppaction://noaction"/>
            </a:endParaRPr>
          </a:p>
          <a:p>
            <a:pPr marL="0" indent="0">
              <a:buNone/>
            </a:pPr>
            <a:r>
              <a:rPr lang="en-US" altLang="en-US" sz="2000">
                <a:hlinkClick r:id="" action="ppaction://noaction"/>
              </a:rPr>
              <a:t>Michelle.Lake@Concordia.ca</a:t>
            </a:r>
            <a:r>
              <a:rPr lang="en-US" altLang="en-US" sz="2000"/>
              <a:t> / Make an appointment or ask a question</a:t>
            </a:r>
          </a:p>
          <a:p>
            <a:pPr marL="0" indent="0">
              <a:buNone/>
            </a:pPr>
            <a:endParaRPr lang="en-US" altLang="en-US" sz="2000"/>
          </a:p>
          <a:p>
            <a:pPr marL="0" indent="0">
              <a:buNone/>
            </a:pPr>
            <a:r>
              <a:rPr lang="en-US" altLang="en-US" sz="2000"/>
              <a:t>What do I do?</a:t>
            </a:r>
          </a:p>
          <a:p>
            <a:pPr lvl="1"/>
            <a:r>
              <a:rPr lang="en-US" altLang="en-US" sz="2000"/>
              <a:t>Provide research support</a:t>
            </a:r>
          </a:p>
          <a:p>
            <a:pPr lvl="1"/>
            <a:r>
              <a:rPr lang="en-US" altLang="en-US" sz="2000"/>
              <a:t>Help students with library databases  </a:t>
            </a:r>
          </a:p>
          <a:p>
            <a:pPr lvl="1"/>
            <a:r>
              <a:rPr lang="en-US" altLang="en-US" sz="2000"/>
              <a:t>Help students find and access materials they need</a:t>
            </a:r>
          </a:p>
          <a:p>
            <a:pPr lvl="1"/>
            <a:r>
              <a:rPr lang="en-US" altLang="en-US" sz="2000"/>
              <a:t>Help with citation issues</a:t>
            </a:r>
          </a:p>
          <a:p>
            <a:pPr lvl="1"/>
            <a:r>
              <a:rPr lang="en-US" altLang="en-US" sz="2000"/>
              <a:t>Choose the books we buy for the above subject areas</a:t>
            </a:r>
            <a:endParaRPr lang="en-CA" altLang="en-US" sz="2000"/>
          </a:p>
          <a:p>
            <a:endParaRPr lang="en-CA" sz="2000"/>
          </a:p>
        </p:txBody>
      </p:sp>
    </p:spTree>
    <p:extLst>
      <p:ext uri="{BB962C8B-B14F-4D97-AF65-F5344CB8AC3E}">
        <p14:creationId xmlns:p14="http://schemas.microsoft.com/office/powerpoint/2010/main" val="3314349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0B5CB-B81C-424A-B698-2030C122A641}"/>
              </a:ext>
            </a:extLst>
          </p:cNvPr>
          <p:cNvPicPr>
            <a:picLocks noChangeAspect="1"/>
          </p:cNvPicPr>
          <p:nvPr/>
        </p:nvPicPr>
        <p:blipFill>
          <a:blip r:embed="rId2"/>
          <a:stretch>
            <a:fillRect/>
          </a:stretch>
        </p:blipFill>
        <p:spPr>
          <a:xfrm>
            <a:off x="0" y="308139"/>
            <a:ext cx="12192000" cy="6241721"/>
          </a:xfrm>
          <a:prstGeom prst="rect">
            <a:avLst/>
          </a:prstGeom>
        </p:spPr>
      </p:pic>
    </p:spTree>
    <p:extLst>
      <p:ext uri="{BB962C8B-B14F-4D97-AF65-F5344CB8AC3E}">
        <p14:creationId xmlns:p14="http://schemas.microsoft.com/office/powerpoint/2010/main" val="1840962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0AA0C3-9ADC-41BD-B8F4-EE4BCA148F27}"/>
              </a:ext>
            </a:extLst>
          </p:cNvPr>
          <p:cNvPicPr>
            <a:picLocks noChangeAspect="1"/>
          </p:cNvPicPr>
          <p:nvPr/>
        </p:nvPicPr>
        <p:blipFill>
          <a:blip r:embed="rId2"/>
          <a:stretch>
            <a:fillRect/>
          </a:stretch>
        </p:blipFill>
        <p:spPr>
          <a:xfrm>
            <a:off x="450343" y="0"/>
            <a:ext cx="6795513" cy="6858000"/>
          </a:xfrm>
          <a:prstGeom prst="rect">
            <a:avLst/>
          </a:prstGeom>
        </p:spPr>
      </p:pic>
      <p:pic>
        <p:nvPicPr>
          <p:cNvPr id="5" name="Picture 4">
            <a:extLst>
              <a:ext uri="{FF2B5EF4-FFF2-40B4-BE49-F238E27FC236}">
                <a16:creationId xmlns:a16="http://schemas.microsoft.com/office/drawing/2014/main" id="{1DB29FD1-0F16-48EE-811E-6060D53FBE17}"/>
              </a:ext>
            </a:extLst>
          </p:cNvPr>
          <p:cNvPicPr>
            <a:picLocks noChangeAspect="1"/>
          </p:cNvPicPr>
          <p:nvPr/>
        </p:nvPicPr>
        <p:blipFill>
          <a:blip r:embed="rId3"/>
          <a:stretch>
            <a:fillRect/>
          </a:stretch>
        </p:blipFill>
        <p:spPr>
          <a:xfrm>
            <a:off x="7245856" y="0"/>
            <a:ext cx="5213959" cy="6858000"/>
          </a:xfrm>
          <a:prstGeom prst="rect">
            <a:avLst/>
          </a:prstGeom>
        </p:spPr>
      </p:pic>
      <p:sp>
        <p:nvSpPr>
          <p:cNvPr id="6" name="Rectangle: Rounded Corners 5">
            <a:extLst>
              <a:ext uri="{FF2B5EF4-FFF2-40B4-BE49-F238E27FC236}">
                <a16:creationId xmlns:a16="http://schemas.microsoft.com/office/drawing/2014/main" id="{61166413-E488-4E93-83A4-07B00E5B4251}"/>
              </a:ext>
            </a:extLst>
          </p:cNvPr>
          <p:cNvSpPr/>
          <p:nvPr/>
        </p:nvSpPr>
        <p:spPr>
          <a:xfrm>
            <a:off x="5439778" y="2499560"/>
            <a:ext cx="2409825" cy="1976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scholarly books, there will be extensive reference lists and citations, either at the end of each chapter or the end the book.</a:t>
            </a:r>
            <a:endParaRPr lang="en-CA" dirty="0"/>
          </a:p>
        </p:txBody>
      </p:sp>
    </p:spTree>
    <p:extLst>
      <p:ext uri="{BB962C8B-B14F-4D97-AF65-F5344CB8AC3E}">
        <p14:creationId xmlns:p14="http://schemas.microsoft.com/office/powerpoint/2010/main" val="757811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FDBE3-4C6A-CB95-C7A9-0B4419A588F4}"/>
              </a:ext>
            </a:extLst>
          </p:cNvPr>
          <p:cNvPicPr>
            <a:picLocks noChangeAspect="1"/>
          </p:cNvPicPr>
          <p:nvPr/>
        </p:nvPicPr>
        <p:blipFill>
          <a:blip r:embed="rId2"/>
          <a:stretch>
            <a:fillRect/>
          </a:stretch>
        </p:blipFill>
        <p:spPr>
          <a:xfrm>
            <a:off x="1869392" y="0"/>
            <a:ext cx="8453215" cy="6858000"/>
          </a:xfrm>
          <a:prstGeom prst="rect">
            <a:avLst/>
          </a:prstGeom>
        </p:spPr>
      </p:pic>
      <p:sp>
        <p:nvSpPr>
          <p:cNvPr id="4" name="Arrow: Left 3">
            <a:extLst>
              <a:ext uri="{FF2B5EF4-FFF2-40B4-BE49-F238E27FC236}">
                <a16:creationId xmlns:a16="http://schemas.microsoft.com/office/drawing/2014/main" id="{9DD6C09F-E6A4-8721-710B-E35C46A34277}"/>
              </a:ext>
            </a:extLst>
          </p:cNvPr>
          <p:cNvSpPr/>
          <p:nvPr/>
        </p:nvSpPr>
        <p:spPr>
          <a:xfrm>
            <a:off x="7164198" y="6333688"/>
            <a:ext cx="1208015" cy="39428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31318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96206-23DA-4F51-9208-139B7211E643}"/>
              </a:ext>
            </a:extLst>
          </p:cNvPr>
          <p:cNvPicPr>
            <a:picLocks noChangeAspect="1"/>
          </p:cNvPicPr>
          <p:nvPr/>
        </p:nvPicPr>
        <p:blipFill>
          <a:blip r:embed="rId2"/>
          <a:stretch>
            <a:fillRect/>
          </a:stretch>
        </p:blipFill>
        <p:spPr>
          <a:xfrm>
            <a:off x="1476375" y="0"/>
            <a:ext cx="8797880" cy="6858000"/>
          </a:xfrm>
          <a:prstGeom prst="rect">
            <a:avLst/>
          </a:prstGeom>
        </p:spPr>
      </p:pic>
      <p:pic>
        <p:nvPicPr>
          <p:cNvPr id="3" name="Picture 2">
            <a:extLst>
              <a:ext uri="{FF2B5EF4-FFF2-40B4-BE49-F238E27FC236}">
                <a16:creationId xmlns:a16="http://schemas.microsoft.com/office/drawing/2014/main" id="{9D57EC8B-7E24-4535-A249-2533966B6C0B}"/>
              </a:ext>
            </a:extLst>
          </p:cNvPr>
          <p:cNvPicPr>
            <a:picLocks noChangeAspect="1"/>
          </p:cNvPicPr>
          <p:nvPr/>
        </p:nvPicPr>
        <p:blipFill>
          <a:blip r:embed="rId3"/>
          <a:stretch>
            <a:fillRect/>
          </a:stretch>
        </p:blipFill>
        <p:spPr>
          <a:xfrm>
            <a:off x="4953000" y="4967287"/>
            <a:ext cx="6248400" cy="1666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0457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565CF-378C-40CB-B5CA-3E81C7564CBA}"/>
              </a:ext>
            </a:extLst>
          </p:cNvPr>
          <p:cNvSpPr>
            <a:spLocks noGrp="1"/>
          </p:cNvSpPr>
          <p:nvPr>
            <p:ph type="title"/>
          </p:nvPr>
        </p:nvSpPr>
        <p:spPr>
          <a:xfrm>
            <a:off x="838200" y="1117600"/>
            <a:ext cx="10515600" cy="1325563"/>
          </a:xfrm>
        </p:spPr>
        <p:txBody>
          <a:bodyPr>
            <a:normAutofit fontScale="90000"/>
          </a:bodyPr>
          <a:lstStyle/>
          <a:p>
            <a:r>
              <a:rPr lang="en-US" sz="3600" b="1" dirty="0"/>
              <a:t>Topic</a:t>
            </a:r>
            <a:r>
              <a:rPr lang="en-US" sz="3600" dirty="0"/>
              <a:t>: Choose one type of non-state actor involved in international development: either NGOs or multilateral development bank. Is development assistance provided by this actor less politicized than bilateral aid? </a:t>
            </a:r>
            <a:br>
              <a:rPr lang="en-US" dirty="0"/>
            </a:br>
            <a:br>
              <a:rPr lang="en-US" dirty="0"/>
            </a:br>
            <a:br>
              <a:rPr lang="en-US" dirty="0"/>
            </a:br>
            <a:endParaRPr lang="en-CA" dirty="0"/>
          </a:p>
        </p:txBody>
      </p:sp>
      <p:pic>
        <p:nvPicPr>
          <p:cNvPr id="4" name="Picture 3">
            <a:extLst>
              <a:ext uri="{FF2B5EF4-FFF2-40B4-BE49-F238E27FC236}">
                <a16:creationId xmlns:a16="http://schemas.microsoft.com/office/drawing/2014/main" id="{CA50984C-939F-4DF5-B26D-8F7E807DBE80}"/>
              </a:ext>
            </a:extLst>
          </p:cNvPr>
          <p:cNvPicPr>
            <a:picLocks noChangeAspect="1"/>
          </p:cNvPicPr>
          <p:nvPr/>
        </p:nvPicPr>
        <p:blipFill>
          <a:blip r:embed="rId2"/>
          <a:stretch>
            <a:fillRect/>
          </a:stretch>
        </p:blipFill>
        <p:spPr>
          <a:xfrm>
            <a:off x="228600" y="1877681"/>
            <a:ext cx="8696325" cy="2537157"/>
          </a:xfrm>
          <a:prstGeom prst="rect">
            <a:avLst/>
          </a:prstGeom>
        </p:spPr>
      </p:pic>
      <p:pic>
        <p:nvPicPr>
          <p:cNvPr id="5" name="Picture 4">
            <a:extLst>
              <a:ext uri="{FF2B5EF4-FFF2-40B4-BE49-F238E27FC236}">
                <a16:creationId xmlns:a16="http://schemas.microsoft.com/office/drawing/2014/main" id="{6F532729-56A8-4CCD-996C-85338782F553}"/>
              </a:ext>
            </a:extLst>
          </p:cNvPr>
          <p:cNvPicPr>
            <a:picLocks noChangeAspect="1"/>
          </p:cNvPicPr>
          <p:nvPr/>
        </p:nvPicPr>
        <p:blipFill>
          <a:blip r:embed="rId3"/>
          <a:stretch>
            <a:fillRect/>
          </a:stretch>
        </p:blipFill>
        <p:spPr>
          <a:xfrm>
            <a:off x="1552576" y="4530843"/>
            <a:ext cx="1676400" cy="2038113"/>
          </a:xfrm>
          <a:prstGeom prst="rect">
            <a:avLst/>
          </a:prstGeom>
        </p:spPr>
      </p:pic>
      <p:pic>
        <p:nvPicPr>
          <p:cNvPr id="6" name="Picture 5">
            <a:extLst>
              <a:ext uri="{FF2B5EF4-FFF2-40B4-BE49-F238E27FC236}">
                <a16:creationId xmlns:a16="http://schemas.microsoft.com/office/drawing/2014/main" id="{930048B1-A086-42A5-9C89-47D14F43B414}"/>
              </a:ext>
            </a:extLst>
          </p:cNvPr>
          <p:cNvPicPr>
            <a:picLocks noChangeAspect="1"/>
          </p:cNvPicPr>
          <p:nvPr/>
        </p:nvPicPr>
        <p:blipFill>
          <a:blip r:embed="rId4"/>
          <a:stretch>
            <a:fillRect/>
          </a:stretch>
        </p:blipFill>
        <p:spPr>
          <a:xfrm>
            <a:off x="4538662" y="4382758"/>
            <a:ext cx="1752600" cy="2334282"/>
          </a:xfrm>
          <a:prstGeom prst="rect">
            <a:avLst/>
          </a:prstGeom>
        </p:spPr>
      </p:pic>
      <p:pic>
        <p:nvPicPr>
          <p:cNvPr id="7" name="Picture 6">
            <a:extLst>
              <a:ext uri="{FF2B5EF4-FFF2-40B4-BE49-F238E27FC236}">
                <a16:creationId xmlns:a16="http://schemas.microsoft.com/office/drawing/2014/main" id="{64B990D3-B938-40D7-8306-C2810869E926}"/>
              </a:ext>
            </a:extLst>
          </p:cNvPr>
          <p:cNvPicPr>
            <a:picLocks noChangeAspect="1"/>
          </p:cNvPicPr>
          <p:nvPr/>
        </p:nvPicPr>
        <p:blipFill>
          <a:blip r:embed="rId5"/>
          <a:stretch>
            <a:fillRect/>
          </a:stretch>
        </p:blipFill>
        <p:spPr>
          <a:xfrm>
            <a:off x="8215312" y="3429000"/>
            <a:ext cx="3509963" cy="3150804"/>
          </a:xfrm>
          <a:prstGeom prst="rect">
            <a:avLst/>
          </a:prstGeom>
        </p:spPr>
      </p:pic>
      <p:sp>
        <p:nvSpPr>
          <p:cNvPr id="8" name="Arrow: Right 7">
            <a:extLst>
              <a:ext uri="{FF2B5EF4-FFF2-40B4-BE49-F238E27FC236}">
                <a16:creationId xmlns:a16="http://schemas.microsoft.com/office/drawing/2014/main" id="{E28A2ABC-5463-4189-B07F-D085470E3986}"/>
              </a:ext>
            </a:extLst>
          </p:cNvPr>
          <p:cNvSpPr/>
          <p:nvPr/>
        </p:nvSpPr>
        <p:spPr>
          <a:xfrm>
            <a:off x="5181600" y="6442920"/>
            <a:ext cx="2847474" cy="25207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7605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F2929-7821-4319-B478-B32E13EC8DBD}"/>
              </a:ext>
            </a:extLst>
          </p:cNvPr>
          <p:cNvSpPr>
            <a:spLocks noGrp="1"/>
          </p:cNvSpPr>
          <p:nvPr>
            <p:ph type="title"/>
          </p:nvPr>
        </p:nvSpPr>
        <p:spPr/>
        <p:txBody>
          <a:bodyPr>
            <a:normAutofit fontScale="90000"/>
          </a:bodyPr>
          <a:lstStyle/>
          <a:p>
            <a:r>
              <a:rPr lang="en-US" b="1" dirty="0"/>
              <a:t>Topic</a:t>
            </a:r>
            <a:r>
              <a:rPr lang="en-US" dirty="0"/>
              <a:t>: Are ‘new’ donors like China a threat to established donors like Canada? Why or why not?</a:t>
            </a:r>
            <a:endParaRPr lang="en-CA" dirty="0"/>
          </a:p>
        </p:txBody>
      </p:sp>
      <p:pic>
        <p:nvPicPr>
          <p:cNvPr id="8" name="Picture 7">
            <a:extLst>
              <a:ext uri="{FF2B5EF4-FFF2-40B4-BE49-F238E27FC236}">
                <a16:creationId xmlns:a16="http://schemas.microsoft.com/office/drawing/2014/main" id="{04CF742D-0654-45F4-ACAC-5C11403EC6A9}"/>
              </a:ext>
            </a:extLst>
          </p:cNvPr>
          <p:cNvPicPr>
            <a:picLocks noChangeAspect="1"/>
          </p:cNvPicPr>
          <p:nvPr/>
        </p:nvPicPr>
        <p:blipFill>
          <a:blip r:embed="rId2"/>
          <a:stretch>
            <a:fillRect/>
          </a:stretch>
        </p:blipFill>
        <p:spPr>
          <a:xfrm>
            <a:off x="1185862" y="1735931"/>
            <a:ext cx="9515475" cy="2314575"/>
          </a:xfrm>
          <a:prstGeom prst="rect">
            <a:avLst/>
          </a:prstGeom>
        </p:spPr>
      </p:pic>
      <p:pic>
        <p:nvPicPr>
          <p:cNvPr id="9" name="Picture 8">
            <a:extLst>
              <a:ext uri="{FF2B5EF4-FFF2-40B4-BE49-F238E27FC236}">
                <a16:creationId xmlns:a16="http://schemas.microsoft.com/office/drawing/2014/main" id="{7AAC5585-8AC9-4F26-85B9-AAAC7336F93E}"/>
              </a:ext>
            </a:extLst>
          </p:cNvPr>
          <p:cNvPicPr>
            <a:picLocks noChangeAspect="1"/>
          </p:cNvPicPr>
          <p:nvPr/>
        </p:nvPicPr>
        <p:blipFill>
          <a:blip r:embed="rId3"/>
          <a:stretch>
            <a:fillRect/>
          </a:stretch>
        </p:blipFill>
        <p:spPr>
          <a:xfrm>
            <a:off x="1381124" y="4264025"/>
            <a:ext cx="9124950" cy="2228850"/>
          </a:xfrm>
          <a:prstGeom prst="rect">
            <a:avLst/>
          </a:prstGeom>
        </p:spPr>
      </p:pic>
    </p:spTree>
    <p:extLst>
      <p:ext uri="{BB962C8B-B14F-4D97-AF65-F5344CB8AC3E}">
        <p14:creationId xmlns:p14="http://schemas.microsoft.com/office/powerpoint/2010/main" val="1248560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fferent coloured question marks">
            <a:extLst>
              <a:ext uri="{FF2B5EF4-FFF2-40B4-BE49-F238E27FC236}">
                <a16:creationId xmlns:a16="http://schemas.microsoft.com/office/drawing/2014/main" id="{C0D1A35E-DAE6-7066-1C68-7EF2D5F8F22A}"/>
              </a:ext>
            </a:extLst>
          </p:cNvPr>
          <p:cNvPicPr>
            <a:picLocks noChangeAspect="1"/>
          </p:cNvPicPr>
          <p:nvPr/>
        </p:nvPicPr>
        <p:blipFill rotWithShape="1">
          <a:blip r:embed="rId2"/>
          <a:srcRect l="16292" r="17420"/>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219C4519-C938-43F1-84EE-60177D79B40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dirty="0"/>
              <a:t>What is peer review? </a:t>
            </a:r>
            <a:br>
              <a:rPr lang="en-US" sz="3700" dirty="0"/>
            </a:br>
            <a:br>
              <a:rPr lang="en-US" sz="3700" dirty="0"/>
            </a:br>
            <a:r>
              <a:rPr lang="en-US" sz="3700" dirty="0"/>
              <a:t>What are peer reviewed, scholarly articles?</a:t>
            </a:r>
          </a:p>
        </p:txBody>
      </p:sp>
    </p:spTree>
    <p:extLst>
      <p:ext uri="{BB962C8B-B14F-4D97-AF65-F5344CB8AC3E}">
        <p14:creationId xmlns:p14="http://schemas.microsoft.com/office/powerpoint/2010/main" val="1317606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9323-A1D5-446C-9705-6A1238FFF4E3}"/>
              </a:ext>
            </a:extLst>
          </p:cNvPr>
          <p:cNvSpPr>
            <a:spLocks noGrp="1"/>
          </p:cNvSpPr>
          <p:nvPr>
            <p:ph type="title" idx="4294967295"/>
          </p:nvPr>
        </p:nvSpPr>
        <p:spPr>
          <a:xfrm>
            <a:off x="1524003" y="1999615"/>
            <a:ext cx="9144000" cy="2764028"/>
          </a:xfrm>
        </p:spPr>
        <p:txBody>
          <a:bodyPr vert="horz" lIns="91440" tIns="45720" rIns="91440" bIns="45720" rtlCol="0" anchor="ctr">
            <a:noAutofit/>
          </a:bodyPr>
          <a:lstStyle/>
          <a:p>
            <a:pPr marL="45720" indent="0" algn="ctr"/>
            <a:r>
              <a:rPr lang="en-US" sz="2400" dirty="0"/>
              <a:t>Has the article gone through the peer review process?</a:t>
            </a:r>
            <a:br>
              <a:rPr lang="en-US" sz="2400" dirty="0"/>
            </a:br>
            <a:r>
              <a:rPr lang="en-US" sz="2400" b="1" dirty="0"/>
              <a:t>What is peer review?</a:t>
            </a:r>
            <a:br>
              <a:rPr lang="en-US" sz="2400" b="1" dirty="0"/>
            </a:br>
            <a:br>
              <a:rPr lang="en-US" sz="2400" dirty="0"/>
            </a:br>
            <a:r>
              <a:rPr lang="en-US" sz="2400" dirty="0"/>
              <a:t>Peer review is a system used to decide if an article should be published in a peer-reviewed journal. Each paper submitted to a peer-reviewed journal is read and evaluated by experts in the article’s subject area. </a:t>
            </a:r>
            <a:br>
              <a:rPr lang="en-US" sz="2400" dirty="0"/>
            </a:br>
            <a:br>
              <a:rPr lang="en-US" sz="2400" dirty="0"/>
            </a:br>
            <a:r>
              <a:rPr lang="en-US" sz="2400" dirty="0"/>
              <a:t>The reviewers assess the article’s validity, importance, and originality, and then recommend whether it should be printed in the journal. </a:t>
            </a:r>
            <a:br>
              <a:rPr lang="en-US" sz="2400" dirty="0"/>
            </a:br>
            <a:br>
              <a:rPr lang="en-US" sz="2400" dirty="0"/>
            </a:br>
            <a:r>
              <a:rPr lang="en-US" sz="2400" dirty="0"/>
              <a:t>The reviewers’ suggestions are considered by the journal’s editor, who makes the final decision about whether to accept or reject the article.</a:t>
            </a:r>
            <a:br>
              <a:rPr lang="en-US" sz="2400" dirty="0"/>
            </a:br>
            <a:br>
              <a:rPr lang="en-US" sz="2800" dirty="0"/>
            </a:br>
            <a:br>
              <a:rPr lang="en-US" sz="2800" dirty="0"/>
            </a:br>
            <a:r>
              <a:rPr lang="en-US" sz="2800" b="1" dirty="0">
                <a:hlinkClick r:id="rId2"/>
              </a:rPr>
              <a:t>Criteria for evaluating academic or scholarly articles</a:t>
            </a:r>
            <a:br>
              <a:rPr lang="en-US" sz="2800" b="1" dirty="0"/>
            </a:br>
            <a:endParaRPr lang="en-US" sz="2800" dirty="0"/>
          </a:p>
        </p:txBody>
      </p:sp>
    </p:spTree>
    <p:extLst>
      <p:ext uri="{BB962C8B-B14F-4D97-AF65-F5344CB8AC3E}">
        <p14:creationId xmlns:p14="http://schemas.microsoft.com/office/powerpoint/2010/main" val="2544178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39FE89-DAE6-43CD-B818-F8BCC34D24E3}"/>
              </a:ext>
            </a:extLst>
          </p:cNvPr>
          <p:cNvPicPr>
            <a:picLocks noChangeAspect="1"/>
          </p:cNvPicPr>
          <p:nvPr/>
        </p:nvPicPr>
        <p:blipFill>
          <a:blip r:embed="rId2"/>
          <a:stretch>
            <a:fillRect/>
          </a:stretch>
        </p:blipFill>
        <p:spPr>
          <a:xfrm>
            <a:off x="2548075" y="0"/>
            <a:ext cx="7095850" cy="6858000"/>
          </a:xfrm>
          <a:prstGeom prst="rect">
            <a:avLst/>
          </a:prstGeom>
        </p:spPr>
      </p:pic>
    </p:spTree>
    <p:extLst>
      <p:ext uri="{BB962C8B-B14F-4D97-AF65-F5344CB8AC3E}">
        <p14:creationId xmlns:p14="http://schemas.microsoft.com/office/powerpoint/2010/main" val="2561858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D79A2-3D41-4950-BA0E-35513108A0F6}"/>
              </a:ext>
            </a:extLst>
          </p:cNvPr>
          <p:cNvPicPr>
            <a:picLocks noChangeAspect="1"/>
          </p:cNvPicPr>
          <p:nvPr/>
        </p:nvPicPr>
        <p:blipFill>
          <a:blip r:embed="rId2"/>
          <a:stretch>
            <a:fillRect/>
          </a:stretch>
        </p:blipFill>
        <p:spPr>
          <a:xfrm>
            <a:off x="363318" y="0"/>
            <a:ext cx="11465364" cy="6858000"/>
          </a:xfrm>
          <a:prstGeom prst="rect">
            <a:avLst/>
          </a:prstGeom>
        </p:spPr>
      </p:pic>
      <p:sp>
        <p:nvSpPr>
          <p:cNvPr id="5" name="Callout: Left Arrow 4">
            <a:extLst>
              <a:ext uri="{FF2B5EF4-FFF2-40B4-BE49-F238E27FC236}">
                <a16:creationId xmlns:a16="http://schemas.microsoft.com/office/drawing/2014/main" id="{650EEAB5-3F92-40AB-BA57-43C03A808451}"/>
              </a:ext>
            </a:extLst>
          </p:cNvPr>
          <p:cNvSpPr/>
          <p:nvPr/>
        </p:nvSpPr>
        <p:spPr>
          <a:xfrm>
            <a:off x="5357812" y="546434"/>
            <a:ext cx="3409199" cy="712871"/>
          </a:xfrm>
          <a:prstGeom prst="lef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Scholarly articles are generally between 10-30 pages</a:t>
            </a:r>
            <a:endParaRPr lang="en-CA" sz="1600" dirty="0"/>
          </a:p>
        </p:txBody>
      </p:sp>
      <p:sp>
        <p:nvSpPr>
          <p:cNvPr id="6" name="Callout: Left Arrow 5">
            <a:extLst>
              <a:ext uri="{FF2B5EF4-FFF2-40B4-BE49-F238E27FC236}">
                <a16:creationId xmlns:a16="http://schemas.microsoft.com/office/drawing/2014/main" id="{25956263-F0CD-4431-AE55-CF838885EF1C}"/>
              </a:ext>
            </a:extLst>
          </p:cNvPr>
          <p:cNvSpPr/>
          <p:nvPr/>
        </p:nvSpPr>
        <p:spPr>
          <a:xfrm>
            <a:off x="4427621" y="5910512"/>
            <a:ext cx="5261811" cy="859255"/>
          </a:xfrm>
          <a:prstGeom prst="lef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Authors: scholarly articles are written by faculty and researchers at universities and academic institutions </a:t>
            </a:r>
            <a:endParaRPr lang="en-CA" sz="1600" dirty="0"/>
          </a:p>
        </p:txBody>
      </p:sp>
    </p:spTree>
    <p:extLst>
      <p:ext uri="{BB962C8B-B14F-4D97-AF65-F5344CB8AC3E}">
        <p14:creationId xmlns:p14="http://schemas.microsoft.com/office/powerpoint/2010/main" val="256632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DE6E4-C1B7-4EF3-B8E3-F0E9142A687A}"/>
              </a:ext>
            </a:extLst>
          </p:cNvPr>
          <p:cNvSpPr>
            <a:spLocks noGrp="1"/>
          </p:cNvSpPr>
          <p:nvPr>
            <p:ph type="title"/>
          </p:nvPr>
        </p:nvSpPr>
        <p:spPr>
          <a:xfrm>
            <a:off x="838201" y="345810"/>
            <a:ext cx="5120561" cy="1325563"/>
          </a:xfrm>
        </p:spPr>
        <p:txBody>
          <a:bodyPr>
            <a:normAutofit/>
          </a:bodyPr>
          <a:lstStyle/>
          <a:p>
            <a:r>
              <a:rPr lang="en-US" altLang="en-US"/>
              <a:t>The Librar(ies)</a:t>
            </a:r>
            <a:endParaRPr lang="en-CA" dirty="0"/>
          </a:p>
        </p:txBody>
      </p:sp>
      <p:sp>
        <p:nvSpPr>
          <p:cNvPr id="23" name="Content Placeholder 8">
            <a:extLst>
              <a:ext uri="{FF2B5EF4-FFF2-40B4-BE49-F238E27FC236}">
                <a16:creationId xmlns:a16="http://schemas.microsoft.com/office/drawing/2014/main" id="{619EA245-FDDF-FF3D-7B44-3BB6CBC7BDFF}"/>
              </a:ext>
            </a:extLst>
          </p:cNvPr>
          <p:cNvSpPr>
            <a:spLocks noGrp="1"/>
          </p:cNvSpPr>
          <p:nvPr>
            <p:ph idx="1"/>
          </p:nvPr>
        </p:nvSpPr>
        <p:spPr>
          <a:xfrm>
            <a:off x="838201" y="1825625"/>
            <a:ext cx="5092194" cy="4351338"/>
          </a:xfrm>
        </p:spPr>
        <p:txBody>
          <a:bodyPr>
            <a:normAutofit/>
          </a:bodyPr>
          <a:lstStyle/>
          <a:p>
            <a:r>
              <a:rPr lang="en-US" altLang="en-US" sz="2000">
                <a:cs typeface="Arial" panose="020B0604020202020204" pitchFamily="34" charset="0"/>
              </a:rPr>
              <a:t>24/7 access, with student card, after 11pm</a:t>
            </a:r>
          </a:p>
          <a:p>
            <a:r>
              <a:rPr lang="en-US" altLang="en-US" sz="2000">
                <a:cs typeface="Arial" panose="020B0604020202020204" pitchFamily="34" charset="0"/>
              </a:rPr>
              <a:t>Webster Library (LB) – downtown on SGW campus &amp; Vanier Library (VL) on Loyola campus </a:t>
            </a:r>
          </a:p>
          <a:p>
            <a:r>
              <a:rPr lang="en-US" altLang="en-US" sz="2000">
                <a:cs typeface="Arial" panose="020B0604020202020204" pitchFamily="34" charset="0"/>
              </a:rPr>
              <a:t>Webster: Social Sciences, Humanities, Business, Engineering &amp; Fine Arts</a:t>
            </a:r>
          </a:p>
          <a:p>
            <a:r>
              <a:rPr lang="en-US" altLang="en-US" sz="2000">
                <a:cs typeface="Arial" panose="020B0604020202020204" pitchFamily="34" charset="0"/>
              </a:rPr>
              <a:t>Vanier: Science(s), Health, Communications, Journalism and Psychology</a:t>
            </a:r>
          </a:p>
          <a:p>
            <a:r>
              <a:rPr lang="en-US" altLang="en-US" sz="2000">
                <a:cs typeface="Arial" panose="020B0604020202020204" pitchFamily="34" charset="0"/>
                <a:hlinkClick r:id="rId2"/>
              </a:rPr>
              <a:t>Course Reserves Room(s): </a:t>
            </a:r>
            <a:r>
              <a:rPr lang="en-US" altLang="en-US" sz="2000">
                <a:cs typeface="Arial" panose="020B0604020202020204" pitchFamily="34" charset="0"/>
              </a:rPr>
              <a:t>have the required undergraduate print textbooks for the courses taught at that campus (for example: Webster has the Political Science and SCPA course reserves)</a:t>
            </a:r>
          </a:p>
        </p:txBody>
      </p:sp>
      <p:sp>
        <p:nvSpPr>
          <p:cNvPr id="30" name="Oval 2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Vanier Library">
            <a:extLst>
              <a:ext uri="{FF2B5EF4-FFF2-40B4-BE49-F238E27FC236}">
                <a16:creationId xmlns:a16="http://schemas.microsoft.com/office/drawing/2014/main" id="{DD960AEC-C332-4EA5-BA8C-ADE286C238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78" r="-2"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2" name="Arc 3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4" descr="Webster Library">
            <a:extLst>
              <a:ext uri="{FF2B5EF4-FFF2-40B4-BE49-F238E27FC236}">
                <a16:creationId xmlns:a16="http://schemas.microsoft.com/office/drawing/2014/main" id="{F0B08ABB-97BC-4172-915B-AD9BD6FF0A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10" r="4695"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167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8BA99C-7FBA-4B2D-9E5D-1CBC0A31E4D7}"/>
              </a:ext>
            </a:extLst>
          </p:cNvPr>
          <p:cNvPicPr>
            <a:picLocks noChangeAspect="1"/>
          </p:cNvPicPr>
          <p:nvPr/>
        </p:nvPicPr>
        <p:blipFill>
          <a:blip r:embed="rId2"/>
          <a:stretch>
            <a:fillRect/>
          </a:stretch>
        </p:blipFill>
        <p:spPr>
          <a:xfrm>
            <a:off x="5981700" y="142875"/>
            <a:ext cx="6210300" cy="6315075"/>
          </a:xfrm>
          <a:prstGeom prst="rect">
            <a:avLst/>
          </a:prstGeom>
        </p:spPr>
      </p:pic>
      <p:pic>
        <p:nvPicPr>
          <p:cNvPr id="3" name="Picture 2">
            <a:extLst>
              <a:ext uri="{FF2B5EF4-FFF2-40B4-BE49-F238E27FC236}">
                <a16:creationId xmlns:a16="http://schemas.microsoft.com/office/drawing/2014/main" id="{6067B66A-A503-49E8-A8F6-00C3D94AD6BF}"/>
              </a:ext>
            </a:extLst>
          </p:cNvPr>
          <p:cNvPicPr>
            <a:picLocks noChangeAspect="1"/>
          </p:cNvPicPr>
          <p:nvPr/>
        </p:nvPicPr>
        <p:blipFill>
          <a:blip r:embed="rId3"/>
          <a:stretch>
            <a:fillRect/>
          </a:stretch>
        </p:blipFill>
        <p:spPr>
          <a:xfrm>
            <a:off x="646085" y="0"/>
            <a:ext cx="4765729" cy="6858000"/>
          </a:xfrm>
          <a:prstGeom prst="rect">
            <a:avLst/>
          </a:prstGeom>
        </p:spPr>
      </p:pic>
      <p:sp>
        <p:nvSpPr>
          <p:cNvPr id="4" name="Rectangle: Rounded Corners 3">
            <a:extLst>
              <a:ext uri="{FF2B5EF4-FFF2-40B4-BE49-F238E27FC236}">
                <a16:creationId xmlns:a16="http://schemas.microsoft.com/office/drawing/2014/main" id="{6A6BEB43-CC0B-4E15-A9CE-1A387BFA31D0}"/>
              </a:ext>
            </a:extLst>
          </p:cNvPr>
          <p:cNvSpPr/>
          <p:nvPr/>
        </p:nvSpPr>
        <p:spPr>
          <a:xfrm>
            <a:off x="3095625" y="2466975"/>
            <a:ext cx="2152650" cy="1905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id="{441ED50B-4BEF-4CB9-AF0A-9B5ED8A27A99}"/>
              </a:ext>
            </a:extLst>
          </p:cNvPr>
          <p:cNvSpPr/>
          <p:nvPr/>
        </p:nvSpPr>
        <p:spPr>
          <a:xfrm>
            <a:off x="3095625" y="3320716"/>
            <a:ext cx="1428249" cy="1905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5">
            <a:extLst>
              <a:ext uri="{FF2B5EF4-FFF2-40B4-BE49-F238E27FC236}">
                <a16:creationId xmlns:a16="http://schemas.microsoft.com/office/drawing/2014/main" id="{0A1E3821-68FD-40F1-AB32-D0D545E1BA49}"/>
              </a:ext>
            </a:extLst>
          </p:cNvPr>
          <p:cNvSpPr/>
          <p:nvPr/>
        </p:nvSpPr>
        <p:spPr>
          <a:xfrm>
            <a:off x="3882189" y="4742447"/>
            <a:ext cx="1366086" cy="1905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Rounded Corners 6">
            <a:extLst>
              <a:ext uri="{FF2B5EF4-FFF2-40B4-BE49-F238E27FC236}">
                <a16:creationId xmlns:a16="http://schemas.microsoft.com/office/drawing/2014/main" id="{223F7BD2-9A24-49A8-B4A0-FA2E64609B26}"/>
              </a:ext>
            </a:extLst>
          </p:cNvPr>
          <p:cNvSpPr/>
          <p:nvPr/>
        </p:nvSpPr>
        <p:spPr>
          <a:xfrm>
            <a:off x="646085" y="5213684"/>
            <a:ext cx="4602190" cy="2727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A80EBEFA-ABA7-4EBF-B952-76F0B3F039B9}"/>
              </a:ext>
            </a:extLst>
          </p:cNvPr>
          <p:cNvSpPr/>
          <p:nvPr/>
        </p:nvSpPr>
        <p:spPr>
          <a:xfrm>
            <a:off x="646085" y="5887453"/>
            <a:ext cx="1086462" cy="1925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2A294A28-87FE-40AC-904E-E13C28903345}"/>
              </a:ext>
            </a:extLst>
          </p:cNvPr>
          <p:cNvSpPr/>
          <p:nvPr/>
        </p:nvSpPr>
        <p:spPr>
          <a:xfrm>
            <a:off x="3384884" y="6061659"/>
            <a:ext cx="994610" cy="205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B4337849-494E-47EA-938E-DE904EB38140}"/>
              </a:ext>
            </a:extLst>
          </p:cNvPr>
          <p:cNvSpPr/>
          <p:nvPr/>
        </p:nvSpPr>
        <p:spPr>
          <a:xfrm>
            <a:off x="1435768" y="6344652"/>
            <a:ext cx="1371600" cy="1925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871A2C95-4612-415B-B967-34CD250EDD2E}"/>
              </a:ext>
            </a:extLst>
          </p:cNvPr>
          <p:cNvSpPr/>
          <p:nvPr/>
        </p:nvSpPr>
        <p:spPr>
          <a:xfrm>
            <a:off x="3095625" y="441158"/>
            <a:ext cx="3337259" cy="1362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Scholarly articles will have citations/footnotes throughout the text and an extensive reference list/works cited/bibliography/endnotes.</a:t>
            </a:r>
            <a:endParaRPr lang="en-CA" dirty="0"/>
          </a:p>
        </p:txBody>
      </p:sp>
    </p:spTree>
    <p:extLst>
      <p:ext uri="{BB962C8B-B14F-4D97-AF65-F5344CB8AC3E}">
        <p14:creationId xmlns:p14="http://schemas.microsoft.com/office/powerpoint/2010/main" val="820941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2697" y="335960"/>
            <a:ext cx="5882130" cy="6169343"/>
          </a:xfrm>
          <a:prstGeom prst="rect">
            <a:avLst/>
          </a:prstGeom>
        </p:spPr>
      </p:pic>
      <p:pic>
        <p:nvPicPr>
          <p:cNvPr id="5" name="Picture 4"/>
          <p:cNvPicPr>
            <a:picLocks noChangeAspect="1"/>
          </p:cNvPicPr>
          <p:nvPr/>
        </p:nvPicPr>
        <p:blipFill>
          <a:blip r:embed="rId3"/>
          <a:stretch>
            <a:fillRect/>
          </a:stretch>
        </p:blipFill>
        <p:spPr>
          <a:xfrm>
            <a:off x="4647519" y="564969"/>
            <a:ext cx="4333875" cy="5257800"/>
          </a:xfrm>
          <a:prstGeom prst="rect">
            <a:avLst/>
          </a:prstGeom>
        </p:spPr>
      </p:pic>
      <p:pic>
        <p:nvPicPr>
          <p:cNvPr id="6" name="Picture 5"/>
          <p:cNvPicPr>
            <a:picLocks noChangeAspect="1"/>
          </p:cNvPicPr>
          <p:nvPr/>
        </p:nvPicPr>
        <p:blipFill>
          <a:blip r:embed="rId4"/>
          <a:stretch>
            <a:fillRect/>
          </a:stretch>
        </p:blipFill>
        <p:spPr>
          <a:xfrm>
            <a:off x="3657099" y="2501675"/>
            <a:ext cx="4183031" cy="4174262"/>
          </a:xfrm>
          <a:prstGeom prst="rect">
            <a:avLst/>
          </a:prstGeom>
        </p:spPr>
      </p:pic>
      <p:pic>
        <p:nvPicPr>
          <p:cNvPr id="7" name="Picture 6"/>
          <p:cNvPicPr>
            <a:picLocks noChangeAspect="1"/>
          </p:cNvPicPr>
          <p:nvPr/>
        </p:nvPicPr>
        <p:blipFill>
          <a:blip r:embed="rId5"/>
          <a:stretch>
            <a:fillRect/>
          </a:stretch>
        </p:blipFill>
        <p:spPr>
          <a:xfrm>
            <a:off x="7952498" y="1862953"/>
            <a:ext cx="4182454" cy="4642350"/>
          </a:xfrm>
          <a:prstGeom prst="rect">
            <a:avLst/>
          </a:prstGeom>
        </p:spPr>
      </p:pic>
      <p:sp>
        <p:nvSpPr>
          <p:cNvPr id="8" name="Rounded Rectangle 7"/>
          <p:cNvSpPr/>
          <p:nvPr/>
        </p:nvSpPr>
        <p:spPr>
          <a:xfrm>
            <a:off x="627017" y="2991394"/>
            <a:ext cx="1123406" cy="339635"/>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ounded Rectangle 8"/>
          <p:cNvSpPr/>
          <p:nvPr/>
        </p:nvSpPr>
        <p:spPr>
          <a:xfrm>
            <a:off x="4647519" y="909365"/>
            <a:ext cx="1123406" cy="339635"/>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ounded Rectangle 9"/>
          <p:cNvSpPr/>
          <p:nvPr/>
        </p:nvSpPr>
        <p:spPr>
          <a:xfrm>
            <a:off x="7952498" y="1981200"/>
            <a:ext cx="1123406" cy="339635"/>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ounded Rectangle 10"/>
          <p:cNvSpPr/>
          <p:nvPr/>
        </p:nvSpPr>
        <p:spPr>
          <a:xfrm>
            <a:off x="3983756" y="5816647"/>
            <a:ext cx="3700411" cy="705394"/>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ight Arrow 11"/>
          <p:cNvSpPr/>
          <p:nvPr/>
        </p:nvSpPr>
        <p:spPr>
          <a:xfrm>
            <a:off x="3105705" y="3775396"/>
            <a:ext cx="878052" cy="70539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p:nvSpPr>
        <p:spPr>
          <a:xfrm>
            <a:off x="9093762" y="72189"/>
            <a:ext cx="3041190" cy="1732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Look for sections, use of specialized language, charts, tables, and graphs</a:t>
            </a:r>
            <a:endParaRPr lang="en-CA" sz="2400" dirty="0"/>
          </a:p>
        </p:txBody>
      </p:sp>
      <p:sp>
        <p:nvSpPr>
          <p:cNvPr id="2" name="Rectangle: Rounded Corners 1">
            <a:extLst>
              <a:ext uri="{FF2B5EF4-FFF2-40B4-BE49-F238E27FC236}">
                <a16:creationId xmlns:a16="http://schemas.microsoft.com/office/drawing/2014/main" id="{20A010B6-EF73-42F2-9278-1668C33C7FE8}"/>
              </a:ext>
            </a:extLst>
          </p:cNvPr>
          <p:cNvSpPr/>
          <p:nvPr/>
        </p:nvSpPr>
        <p:spPr>
          <a:xfrm>
            <a:off x="2309635" y="5646396"/>
            <a:ext cx="1604211" cy="85890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Specialized language</a:t>
            </a:r>
            <a:endParaRPr lang="en-CA" dirty="0"/>
          </a:p>
        </p:txBody>
      </p:sp>
    </p:spTree>
    <p:extLst>
      <p:ext uri="{BB962C8B-B14F-4D97-AF65-F5344CB8AC3E}">
        <p14:creationId xmlns:p14="http://schemas.microsoft.com/office/powerpoint/2010/main" val="1788117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8C2E23-C9E7-4172-9044-43A6621550DA}"/>
              </a:ext>
            </a:extLst>
          </p:cNvPr>
          <p:cNvPicPr>
            <a:picLocks noChangeAspect="1"/>
          </p:cNvPicPr>
          <p:nvPr/>
        </p:nvPicPr>
        <p:blipFill>
          <a:blip r:embed="rId2"/>
          <a:stretch>
            <a:fillRect/>
          </a:stretch>
        </p:blipFill>
        <p:spPr>
          <a:xfrm>
            <a:off x="0" y="519062"/>
            <a:ext cx="12192000" cy="5819875"/>
          </a:xfrm>
          <a:prstGeom prst="rect">
            <a:avLst/>
          </a:prstGeom>
        </p:spPr>
      </p:pic>
      <p:sp>
        <p:nvSpPr>
          <p:cNvPr id="2" name="Rectangle: Rounded Corners 1">
            <a:extLst>
              <a:ext uri="{FF2B5EF4-FFF2-40B4-BE49-F238E27FC236}">
                <a16:creationId xmlns:a16="http://schemas.microsoft.com/office/drawing/2014/main" id="{32A70C2B-FA91-44E0-B6C1-C45CA25E7849}"/>
              </a:ext>
            </a:extLst>
          </p:cNvPr>
          <p:cNvSpPr/>
          <p:nvPr/>
        </p:nvSpPr>
        <p:spPr>
          <a:xfrm>
            <a:off x="7239000" y="1819275"/>
            <a:ext cx="3667125" cy="169545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to access articles. </a:t>
            </a:r>
          </a:p>
          <a:p>
            <a:pPr algn="ctr"/>
            <a:r>
              <a:rPr lang="en-US" dirty="0"/>
              <a:t>Look for PDF or HTML full text options, if neither is available, use the Find it @ Concordia to access the article.</a:t>
            </a:r>
            <a:endParaRPr lang="en-CA" dirty="0"/>
          </a:p>
        </p:txBody>
      </p:sp>
      <p:sp>
        <p:nvSpPr>
          <p:cNvPr id="9" name="Rectangle: Rounded Corners 8">
            <a:extLst>
              <a:ext uri="{FF2B5EF4-FFF2-40B4-BE49-F238E27FC236}">
                <a16:creationId xmlns:a16="http://schemas.microsoft.com/office/drawing/2014/main" id="{60CF45F5-057C-4831-9A07-E4BE1CB0D2B7}"/>
              </a:ext>
            </a:extLst>
          </p:cNvPr>
          <p:cNvSpPr/>
          <p:nvPr/>
        </p:nvSpPr>
        <p:spPr>
          <a:xfrm>
            <a:off x="88232" y="930442"/>
            <a:ext cx="1427747" cy="111492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a:extLst>
              <a:ext uri="{FF2B5EF4-FFF2-40B4-BE49-F238E27FC236}">
                <a16:creationId xmlns:a16="http://schemas.microsoft.com/office/drawing/2014/main" id="{F5A1D17D-92B0-41EC-859D-126C6BBF28DE}"/>
              </a:ext>
            </a:extLst>
          </p:cNvPr>
          <p:cNvPicPr>
            <a:picLocks noChangeAspect="1"/>
          </p:cNvPicPr>
          <p:nvPr/>
        </p:nvPicPr>
        <p:blipFill>
          <a:blip r:embed="rId3"/>
          <a:stretch>
            <a:fillRect/>
          </a:stretch>
        </p:blipFill>
        <p:spPr>
          <a:xfrm>
            <a:off x="695598" y="-1"/>
            <a:ext cx="10945184" cy="6858000"/>
          </a:xfrm>
          <a:prstGeom prst="rect">
            <a:avLst/>
          </a:prstGeom>
        </p:spPr>
      </p:pic>
      <p:sp>
        <p:nvSpPr>
          <p:cNvPr id="11" name="Rectangle: Rounded Corners 10">
            <a:extLst>
              <a:ext uri="{FF2B5EF4-FFF2-40B4-BE49-F238E27FC236}">
                <a16:creationId xmlns:a16="http://schemas.microsoft.com/office/drawing/2014/main" id="{654DEA78-90EF-41E9-8A92-92E90485ED86}"/>
              </a:ext>
            </a:extLst>
          </p:cNvPr>
          <p:cNvSpPr/>
          <p:nvPr/>
        </p:nvSpPr>
        <p:spPr>
          <a:xfrm>
            <a:off x="4443663" y="176463"/>
            <a:ext cx="4130842" cy="4892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t>Find it @ Concordia</a:t>
            </a:r>
            <a:endParaRPr lang="en-CA" sz="2800" dirty="0"/>
          </a:p>
        </p:txBody>
      </p:sp>
      <p:sp>
        <p:nvSpPr>
          <p:cNvPr id="12" name="Arrow: Left 11">
            <a:extLst>
              <a:ext uri="{FF2B5EF4-FFF2-40B4-BE49-F238E27FC236}">
                <a16:creationId xmlns:a16="http://schemas.microsoft.com/office/drawing/2014/main" id="{49434E52-2AB8-4B3F-8074-925171E9EDA6}"/>
              </a:ext>
            </a:extLst>
          </p:cNvPr>
          <p:cNvSpPr/>
          <p:nvPr/>
        </p:nvSpPr>
        <p:spPr>
          <a:xfrm>
            <a:off x="2743200" y="4002506"/>
            <a:ext cx="1082842" cy="328863"/>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E3C12066-EC34-4E6F-8BE2-CDD15D19BEAE}"/>
              </a:ext>
            </a:extLst>
          </p:cNvPr>
          <p:cNvPicPr>
            <a:picLocks noChangeAspect="1"/>
          </p:cNvPicPr>
          <p:nvPr/>
        </p:nvPicPr>
        <p:blipFill>
          <a:blip r:embed="rId4"/>
          <a:stretch>
            <a:fillRect/>
          </a:stretch>
        </p:blipFill>
        <p:spPr>
          <a:xfrm>
            <a:off x="1817015" y="0"/>
            <a:ext cx="8557970" cy="6858000"/>
          </a:xfrm>
          <a:prstGeom prst="rect">
            <a:avLst/>
          </a:prstGeom>
        </p:spPr>
      </p:pic>
    </p:spTree>
    <p:extLst>
      <p:ext uri="{BB962C8B-B14F-4D97-AF65-F5344CB8AC3E}">
        <p14:creationId xmlns:p14="http://schemas.microsoft.com/office/powerpoint/2010/main" val="286980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8359-CF38-414B-9B63-27746308E83A}"/>
              </a:ext>
            </a:extLst>
          </p:cNvPr>
          <p:cNvSpPr>
            <a:spLocks noGrp="1"/>
          </p:cNvSpPr>
          <p:nvPr>
            <p:ph type="title"/>
          </p:nvPr>
        </p:nvSpPr>
        <p:spPr>
          <a:xfrm>
            <a:off x="9567934" y="1291836"/>
            <a:ext cx="2474998" cy="3352800"/>
          </a:xfrm>
        </p:spPr>
        <p:txBody>
          <a:bodyPr vert="horz" lIns="91440" tIns="45720" rIns="91440" bIns="45720" rtlCol="0" anchor="b">
            <a:normAutofit/>
          </a:bodyPr>
          <a:lstStyle/>
          <a:p>
            <a:pPr>
              <a:lnSpc>
                <a:spcPct val="80000"/>
              </a:lnSpc>
            </a:pPr>
            <a:r>
              <a:rPr lang="en-US" sz="6000" dirty="0">
                <a:solidFill>
                  <a:schemeClr val="tx1"/>
                </a:solidFill>
              </a:rPr>
              <a:t>Google Scholar</a:t>
            </a:r>
          </a:p>
        </p:txBody>
      </p:sp>
      <p:pic>
        <p:nvPicPr>
          <p:cNvPr id="7" name="Picture 6">
            <a:extLst>
              <a:ext uri="{FF2B5EF4-FFF2-40B4-BE49-F238E27FC236}">
                <a16:creationId xmlns:a16="http://schemas.microsoft.com/office/drawing/2014/main" id="{4044DD9D-8AEE-4F21-BF1E-03BFADA6F20C}"/>
              </a:ext>
            </a:extLst>
          </p:cNvPr>
          <p:cNvPicPr>
            <a:picLocks noChangeAspect="1"/>
          </p:cNvPicPr>
          <p:nvPr/>
        </p:nvPicPr>
        <p:blipFill>
          <a:blip r:embed="rId2"/>
          <a:stretch>
            <a:fillRect/>
          </a:stretch>
        </p:blipFill>
        <p:spPr>
          <a:xfrm>
            <a:off x="0" y="0"/>
            <a:ext cx="9215008" cy="6858000"/>
          </a:xfrm>
          <a:prstGeom prst="rect">
            <a:avLst/>
          </a:prstGeom>
        </p:spPr>
      </p:pic>
      <p:sp>
        <p:nvSpPr>
          <p:cNvPr id="5" name="Callout: Down Arrow 4">
            <a:extLst>
              <a:ext uri="{FF2B5EF4-FFF2-40B4-BE49-F238E27FC236}">
                <a16:creationId xmlns:a16="http://schemas.microsoft.com/office/drawing/2014/main" id="{EA152DC1-A111-4BFF-BD48-30DA65F0CE94}"/>
              </a:ext>
            </a:extLst>
          </p:cNvPr>
          <p:cNvSpPr/>
          <p:nvPr/>
        </p:nvSpPr>
        <p:spPr>
          <a:xfrm>
            <a:off x="379972" y="466001"/>
            <a:ext cx="1200176" cy="608932"/>
          </a:xfrm>
          <a:prstGeom prst="down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Limit by date</a:t>
            </a:r>
            <a:endParaRPr lang="en-CA" dirty="0"/>
          </a:p>
        </p:txBody>
      </p:sp>
      <p:sp>
        <p:nvSpPr>
          <p:cNvPr id="6" name="Callout: Down Arrow 5">
            <a:extLst>
              <a:ext uri="{FF2B5EF4-FFF2-40B4-BE49-F238E27FC236}">
                <a16:creationId xmlns:a16="http://schemas.microsoft.com/office/drawing/2014/main" id="{FCFA4C12-6CDC-46F0-9FE0-3F760C33C21E}"/>
              </a:ext>
            </a:extLst>
          </p:cNvPr>
          <p:cNvSpPr/>
          <p:nvPr/>
        </p:nvSpPr>
        <p:spPr>
          <a:xfrm>
            <a:off x="6866021" y="922533"/>
            <a:ext cx="1548063" cy="1844842"/>
          </a:xfrm>
          <a:prstGeom prst="down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Access Concordia resources by setting up your profile</a:t>
            </a:r>
            <a:endParaRPr lang="en-CA" sz="1600" dirty="0"/>
          </a:p>
        </p:txBody>
      </p:sp>
    </p:spTree>
    <p:extLst>
      <p:ext uri="{BB962C8B-B14F-4D97-AF65-F5344CB8AC3E}">
        <p14:creationId xmlns:p14="http://schemas.microsoft.com/office/powerpoint/2010/main" val="183715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2D6319-3E4A-4C06-919D-B96B5C761898}"/>
              </a:ext>
            </a:extLst>
          </p:cNvPr>
          <p:cNvPicPr>
            <a:picLocks noChangeAspect="1"/>
          </p:cNvPicPr>
          <p:nvPr/>
        </p:nvPicPr>
        <p:blipFill>
          <a:blip r:embed="rId2"/>
          <a:stretch>
            <a:fillRect/>
          </a:stretch>
        </p:blipFill>
        <p:spPr>
          <a:xfrm>
            <a:off x="176212" y="419100"/>
            <a:ext cx="11839575" cy="6019800"/>
          </a:xfrm>
          <a:prstGeom prst="rect">
            <a:avLst/>
          </a:prstGeom>
        </p:spPr>
      </p:pic>
      <p:sp>
        <p:nvSpPr>
          <p:cNvPr id="3" name="Rectangle: Rounded Corners 2">
            <a:extLst>
              <a:ext uri="{FF2B5EF4-FFF2-40B4-BE49-F238E27FC236}">
                <a16:creationId xmlns:a16="http://schemas.microsoft.com/office/drawing/2014/main" id="{184E9059-C24A-4714-AD48-209069BA2785}"/>
              </a:ext>
            </a:extLst>
          </p:cNvPr>
          <p:cNvSpPr/>
          <p:nvPr/>
        </p:nvSpPr>
        <p:spPr>
          <a:xfrm>
            <a:off x="176212" y="328246"/>
            <a:ext cx="545683" cy="79470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Arrow: Left 3">
            <a:extLst>
              <a:ext uri="{FF2B5EF4-FFF2-40B4-BE49-F238E27FC236}">
                <a16:creationId xmlns:a16="http://schemas.microsoft.com/office/drawing/2014/main" id="{9034EA47-B16F-4B29-9FE5-8B4BADB5D4CE}"/>
              </a:ext>
            </a:extLst>
          </p:cNvPr>
          <p:cNvSpPr/>
          <p:nvPr/>
        </p:nvSpPr>
        <p:spPr>
          <a:xfrm>
            <a:off x="1524000" y="4989095"/>
            <a:ext cx="1155032" cy="65772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a:extLst>
              <a:ext uri="{FF2B5EF4-FFF2-40B4-BE49-F238E27FC236}">
                <a16:creationId xmlns:a16="http://schemas.microsoft.com/office/drawing/2014/main" id="{9CA73DDA-43C7-4D52-B9C2-7A348B781009}"/>
              </a:ext>
            </a:extLst>
          </p:cNvPr>
          <p:cNvPicPr>
            <a:picLocks noChangeAspect="1"/>
          </p:cNvPicPr>
          <p:nvPr/>
        </p:nvPicPr>
        <p:blipFill>
          <a:blip r:embed="rId3"/>
          <a:stretch>
            <a:fillRect/>
          </a:stretch>
        </p:blipFill>
        <p:spPr>
          <a:xfrm>
            <a:off x="2649323" y="1732548"/>
            <a:ext cx="9077657" cy="4507832"/>
          </a:xfrm>
          <a:prstGeom prst="rect">
            <a:avLst/>
          </a:prstGeom>
        </p:spPr>
      </p:pic>
      <p:sp>
        <p:nvSpPr>
          <p:cNvPr id="6" name="Oval 5">
            <a:extLst>
              <a:ext uri="{FF2B5EF4-FFF2-40B4-BE49-F238E27FC236}">
                <a16:creationId xmlns:a16="http://schemas.microsoft.com/office/drawing/2014/main" id="{893C7B08-3040-426D-9A8D-1B72C7C21FF9}"/>
              </a:ext>
            </a:extLst>
          </p:cNvPr>
          <p:cNvSpPr/>
          <p:nvPr/>
        </p:nvSpPr>
        <p:spPr>
          <a:xfrm>
            <a:off x="2855495" y="3224463"/>
            <a:ext cx="1010652" cy="3529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a:extLst>
              <a:ext uri="{FF2B5EF4-FFF2-40B4-BE49-F238E27FC236}">
                <a16:creationId xmlns:a16="http://schemas.microsoft.com/office/drawing/2014/main" id="{AA9D6FD2-7487-4C9F-9B89-43CF3742360E}"/>
              </a:ext>
            </a:extLst>
          </p:cNvPr>
          <p:cNvSpPr/>
          <p:nvPr/>
        </p:nvSpPr>
        <p:spPr>
          <a:xfrm>
            <a:off x="4748463" y="4026568"/>
            <a:ext cx="3320716" cy="32084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92555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B579-E5FC-4BC6-87CF-2D85E7F474AC}"/>
              </a:ext>
            </a:extLst>
          </p:cNvPr>
          <p:cNvSpPr>
            <a:spLocks noGrp="1"/>
          </p:cNvSpPr>
          <p:nvPr>
            <p:ph type="title"/>
          </p:nvPr>
        </p:nvSpPr>
        <p:spPr/>
        <p:txBody>
          <a:bodyPr/>
          <a:lstStyle/>
          <a:p>
            <a:r>
              <a:rPr lang="en-US" dirty="0"/>
              <a:t>Government Information Search </a:t>
            </a:r>
            <a:endParaRPr lang="en-CA" dirty="0"/>
          </a:p>
        </p:txBody>
      </p:sp>
      <p:pic>
        <p:nvPicPr>
          <p:cNvPr id="4" name="Content Placeholder 3">
            <a:extLst>
              <a:ext uri="{FF2B5EF4-FFF2-40B4-BE49-F238E27FC236}">
                <a16:creationId xmlns:a16="http://schemas.microsoft.com/office/drawing/2014/main" id="{BB720D4D-C28A-4CBB-A60F-79B81CD89377}"/>
              </a:ext>
            </a:extLst>
          </p:cNvPr>
          <p:cNvPicPr>
            <a:picLocks noGrp="1" noChangeAspect="1"/>
          </p:cNvPicPr>
          <p:nvPr>
            <p:ph idx="1"/>
          </p:nvPr>
        </p:nvPicPr>
        <p:blipFill>
          <a:blip r:embed="rId2"/>
          <a:stretch>
            <a:fillRect/>
          </a:stretch>
        </p:blipFill>
        <p:spPr>
          <a:xfrm>
            <a:off x="216568" y="1512804"/>
            <a:ext cx="8428867" cy="4351338"/>
          </a:xfrm>
          <a:prstGeom prst="rect">
            <a:avLst/>
          </a:prstGeom>
        </p:spPr>
      </p:pic>
      <p:sp>
        <p:nvSpPr>
          <p:cNvPr id="5" name="Rectangle: Rounded Corners 4">
            <a:extLst>
              <a:ext uri="{FF2B5EF4-FFF2-40B4-BE49-F238E27FC236}">
                <a16:creationId xmlns:a16="http://schemas.microsoft.com/office/drawing/2014/main" id="{F5441DCA-B8CB-43F3-8E07-C29EB9E88350}"/>
              </a:ext>
            </a:extLst>
          </p:cNvPr>
          <p:cNvSpPr/>
          <p:nvPr/>
        </p:nvSpPr>
        <p:spPr>
          <a:xfrm>
            <a:off x="2919664" y="3048752"/>
            <a:ext cx="2727158" cy="4857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Callout: Left Arrow 5">
            <a:extLst>
              <a:ext uri="{FF2B5EF4-FFF2-40B4-BE49-F238E27FC236}">
                <a16:creationId xmlns:a16="http://schemas.microsoft.com/office/drawing/2014/main" id="{EAB55FAD-3E69-4BA2-9A0C-AB04909A4925}"/>
              </a:ext>
            </a:extLst>
          </p:cNvPr>
          <p:cNvSpPr/>
          <p:nvPr/>
        </p:nvSpPr>
        <p:spPr>
          <a:xfrm>
            <a:off x="8341896" y="2289006"/>
            <a:ext cx="3561345" cy="2098509"/>
          </a:xfrm>
          <a:prstGeom prst="leftArrow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search for information from a specific organization, put the name quotation marks, followed by your other search words</a:t>
            </a:r>
            <a:endParaRPr lang="en-CA" dirty="0"/>
          </a:p>
        </p:txBody>
      </p:sp>
      <p:sp>
        <p:nvSpPr>
          <p:cNvPr id="7" name="Callout: Right Arrow 6">
            <a:extLst>
              <a:ext uri="{FF2B5EF4-FFF2-40B4-BE49-F238E27FC236}">
                <a16:creationId xmlns:a16="http://schemas.microsoft.com/office/drawing/2014/main" id="{0A10BEEB-D612-4914-8399-B21798FF9DB7}"/>
              </a:ext>
            </a:extLst>
          </p:cNvPr>
          <p:cNvSpPr/>
          <p:nvPr/>
        </p:nvSpPr>
        <p:spPr>
          <a:xfrm>
            <a:off x="211299" y="2594811"/>
            <a:ext cx="2636175" cy="1592178"/>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Intergovernmental organizations from the drop down menu</a:t>
            </a:r>
            <a:endParaRPr lang="en-CA" dirty="0"/>
          </a:p>
        </p:txBody>
      </p:sp>
    </p:spTree>
    <p:extLst>
      <p:ext uri="{BB962C8B-B14F-4D97-AF65-F5344CB8AC3E}">
        <p14:creationId xmlns:p14="http://schemas.microsoft.com/office/powerpoint/2010/main" val="74197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56094-BD4C-474B-B54B-C3E3C8258794}"/>
              </a:ext>
            </a:extLst>
          </p:cNvPr>
          <p:cNvSpPr>
            <a:spLocks noGrp="1"/>
          </p:cNvSpPr>
          <p:nvPr>
            <p:ph type="title"/>
          </p:nvPr>
        </p:nvSpPr>
        <p:spPr>
          <a:xfrm>
            <a:off x="838200" y="84388"/>
            <a:ext cx="10515600" cy="1027363"/>
          </a:xfrm>
        </p:spPr>
        <p:txBody>
          <a:bodyPr>
            <a:normAutofit/>
          </a:bodyPr>
          <a:lstStyle/>
          <a:p>
            <a:r>
              <a:rPr lang="en-US" sz="4000" dirty="0"/>
              <a:t>Evaluating IGO,NGO and government publications </a:t>
            </a:r>
            <a:endParaRPr lang="en-CA" sz="4000" dirty="0"/>
          </a:p>
        </p:txBody>
      </p:sp>
      <p:sp>
        <p:nvSpPr>
          <p:cNvPr id="3" name="Content Placeholder 2">
            <a:extLst>
              <a:ext uri="{FF2B5EF4-FFF2-40B4-BE49-F238E27FC236}">
                <a16:creationId xmlns:a16="http://schemas.microsoft.com/office/drawing/2014/main" id="{37A1AA00-3997-4B72-9920-3562BF7CBC35}"/>
              </a:ext>
            </a:extLst>
          </p:cNvPr>
          <p:cNvSpPr>
            <a:spLocks noGrp="1"/>
          </p:cNvSpPr>
          <p:nvPr>
            <p:ph idx="1"/>
          </p:nvPr>
        </p:nvSpPr>
        <p:spPr>
          <a:xfrm>
            <a:off x="838200" y="1111751"/>
            <a:ext cx="10515600" cy="4351338"/>
          </a:xfrm>
        </p:spPr>
        <p:txBody>
          <a:bodyPr/>
          <a:lstStyle/>
          <a:p>
            <a:pPr>
              <a:buFont typeface="Wingdings" panose="05000000000000000000" pitchFamily="2" charset="2"/>
              <a:buChar char="ü"/>
            </a:pPr>
            <a:r>
              <a:rPr lang="en-US" dirty="0"/>
              <a:t>Who is the publisher? Is it a government or an organization?</a:t>
            </a:r>
          </a:p>
          <a:p>
            <a:pPr>
              <a:buFont typeface="Wingdings" panose="05000000000000000000" pitchFamily="2" charset="2"/>
              <a:buChar char="ü"/>
            </a:pPr>
            <a:r>
              <a:rPr lang="en-US" dirty="0"/>
              <a:t>What is the date of publication? Is it recent?</a:t>
            </a:r>
          </a:p>
          <a:p>
            <a:pPr>
              <a:buFont typeface="Wingdings" panose="05000000000000000000" pitchFamily="2" charset="2"/>
              <a:buChar char="ü"/>
            </a:pPr>
            <a:r>
              <a:rPr lang="en-US" dirty="0"/>
              <a:t>What is the source of the statistical information or data?</a:t>
            </a:r>
          </a:p>
          <a:p>
            <a:pPr>
              <a:buFont typeface="Wingdings" panose="05000000000000000000" pitchFamily="2" charset="2"/>
              <a:buChar char="ü"/>
            </a:pPr>
            <a:r>
              <a:rPr lang="en-US" dirty="0"/>
              <a:t>Are there any official government crests or logos on the publication?</a:t>
            </a:r>
          </a:p>
          <a:p>
            <a:pPr>
              <a:buFont typeface="Wingdings" panose="05000000000000000000" pitchFamily="2" charset="2"/>
              <a:buChar char="ü"/>
            </a:pPr>
            <a:r>
              <a:rPr lang="en-US" dirty="0"/>
              <a:t>What kind of website is the publication coming from? Is it a recognizable institutional or organization’s domain?</a:t>
            </a:r>
            <a:endParaRPr lang="en-CA" dirty="0"/>
          </a:p>
        </p:txBody>
      </p:sp>
      <p:pic>
        <p:nvPicPr>
          <p:cNvPr id="4" name="Picture 3">
            <a:extLst>
              <a:ext uri="{FF2B5EF4-FFF2-40B4-BE49-F238E27FC236}">
                <a16:creationId xmlns:a16="http://schemas.microsoft.com/office/drawing/2014/main" id="{A37E1BC0-D181-4F80-826F-586676028F8C}"/>
              </a:ext>
            </a:extLst>
          </p:cNvPr>
          <p:cNvPicPr>
            <a:picLocks noChangeAspect="1"/>
          </p:cNvPicPr>
          <p:nvPr/>
        </p:nvPicPr>
        <p:blipFill>
          <a:blip r:embed="rId2"/>
          <a:stretch>
            <a:fillRect/>
          </a:stretch>
        </p:blipFill>
        <p:spPr>
          <a:xfrm>
            <a:off x="356936" y="4142000"/>
            <a:ext cx="3067050" cy="371475"/>
          </a:xfrm>
          <a:prstGeom prst="rect">
            <a:avLst/>
          </a:prstGeom>
        </p:spPr>
      </p:pic>
      <p:pic>
        <p:nvPicPr>
          <p:cNvPr id="5" name="Picture 4">
            <a:extLst>
              <a:ext uri="{FF2B5EF4-FFF2-40B4-BE49-F238E27FC236}">
                <a16:creationId xmlns:a16="http://schemas.microsoft.com/office/drawing/2014/main" id="{0F65AB03-8A08-425C-A261-FB4690AB0941}"/>
              </a:ext>
            </a:extLst>
          </p:cNvPr>
          <p:cNvPicPr>
            <a:picLocks noChangeAspect="1"/>
          </p:cNvPicPr>
          <p:nvPr/>
        </p:nvPicPr>
        <p:blipFill>
          <a:blip r:embed="rId3"/>
          <a:stretch>
            <a:fillRect/>
          </a:stretch>
        </p:blipFill>
        <p:spPr>
          <a:xfrm>
            <a:off x="3709736" y="4156156"/>
            <a:ext cx="3105150" cy="323850"/>
          </a:xfrm>
          <a:prstGeom prst="rect">
            <a:avLst/>
          </a:prstGeom>
        </p:spPr>
      </p:pic>
      <p:pic>
        <p:nvPicPr>
          <p:cNvPr id="6" name="Picture 5">
            <a:extLst>
              <a:ext uri="{FF2B5EF4-FFF2-40B4-BE49-F238E27FC236}">
                <a16:creationId xmlns:a16="http://schemas.microsoft.com/office/drawing/2014/main" id="{44D2910A-6E68-4CEE-9CB3-1615B2CE15CD}"/>
              </a:ext>
            </a:extLst>
          </p:cNvPr>
          <p:cNvPicPr>
            <a:picLocks noChangeAspect="1"/>
          </p:cNvPicPr>
          <p:nvPr/>
        </p:nvPicPr>
        <p:blipFill>
          <a:blip r:embed="rId4"/>
          <a:stretch>
            <a:fillRect/>
          </a:stretch>
        </p:blipFill>
        <p:spPr>
          <a:xfrm>
            <a:off x="3207418" y="4561470"/>
            <a:ext cx="3864643" cy="2055533"/>
          </a:xfrm>
          <a:prstGeom prst="rect">
            <a:avLst/>
          </a:prstGeom>
        </p:spPr>
      </p:pic>
      <p:pic>
        <p:nvPicPr>
          <p:cNvPr id="7" name="Picture 6">
            <a:extLst>
              <a:ext uri="{FF2B5EF4-FFF2-40B4-BE49-F238E27FC236}">
                <a16:creationId xmlns:a16="http://schemas.microsoft.com/office/drawing/2014/main" id="{E727CFA1-A06A-48E0-8414-B573AF24200B}"/>
              </a:ext>
            </a:extLst>
          </p:cNvPr>
          <p:cNvPicPr>
            <a:picLocks noChangeAspect="1"/>
          </p:cNvPicPr>
          <p:nvPr/>
        </p:nvPicPr>
        <p:blipFill>
          <a:blip r:embed="rId5"/>
          <a:stretch>
            <a:fillRect/>
          </a:stretch>
        </p:blipFill>
        <p:spPr>
          <a:xfrm>
            <a:off x="7036719" y="4561470"/>
            <a:ext cx="4867275" cy="2024074"/>
          </a:xfrm>
          <a:prstGeom prst="rect">
            <a:avLst/>
          </a:prstGeom>
        </p:spPr>
      </p:pic>
      <p:pic>
        <p:nvPicPr>
          <p:cNvPr id="8" name="Picture 7">
            <a:extLst>
              <a:ext uri="{FF2B5EF4-FFF2-40B4-BE49-F238E27FC236}">
                <a16:creationId xmlns:a16="http://schemas.microsoft.com/office/drawing/2014/main" id="{4DB62BFF-F788-40A8-865B-7A942A86A8E4}"/>
              </a:ext>
            </a:extLst>
          </p:cNvPr>
          <p:cNvPicPr>
            <a:picLocks noChangeAspect="1"/>
          </p:cNvPicPr>
          <p:nvPr/>
        </p:nvPicPr>
        <p:blipFill>
          <a:blip r:embed="rId6"/>
          <a:stretch>
            <a:fillRect/>
          </a:stretch>
        </p:blipFill>
        <p:spPr>
          <a:xfrm>
            <a:off x="6962775" y="4157971"/>
            <a:ext cx="4676775" cy="266700"/>
          </a:xfrm>
          <a:prstGeom prst="rect">
            <a:avLst/>
          </a:prstGeom>
        </p:spPr>
      </p:pic>
      <p:pic>
        <p:nvPicPr>
          <p:cNvPr id="9" name="Picture 8">
            <a:extLst>
              <a:ext uri="{FF2B5EF4-FFF2-40B4-BE49-F238E27FC236}">
                <a16:creationId xmlns:a16="http://schemas.microsoft.com/office/drawing/2014/main" id="{D469C43A-4055-451B-B728-CF306C4238BF}"/>
              </a:ext>
            </a:extLst>
          </p:cNvPr>
          <p:cNvPicPr>
            <a:picLocks noChangeAspect="1"/>
          </p:cNvPicPr>
          <p:nvPr/>
        </p:nvPicPr>
        <p:blipFill>
          <a:blip r:embed="rId7"/>
          <a:stretch>
            <a:fillRect/>
          </a:stretch>
        </p:blipFill>
        <p:spPr>
          <a:xfrm>
            <a:off x="288006" y="4836955"/>
            <a:ext cx="2971568" cy="487642"/>
          </a:xfrm>
          <a:prstGeom prst="rect">
            <a:avLst/>
          </a:prstGeom>
        </p:spPr>
      </p:pic>
      <p:pic>
        <p:nvPicPr>
          <p:cNvPr id="10" name="Picture 9">
            <a:extLst>
              <a:ext uri="{FF2B5EF4-FFF2-40B4-BE49-F238E27FC236}">
                <a16:creationId xmlns:a16="http://schemas.microsoft.com/office/drawing/2014/main" id="{6A29B553-34C6-4638-BCB1-D40C774329FE}"/>
              </a:ext>
            </a:extLst>
          </p:cNvPr>
          <p:cNvPicPr>
            <a:picLocks noChangeAspect="1"/>
          </p:cNvPicPr>
          <p:nvPr/>
        </p:nvPicPr>
        <p:blipFill>
          <a:blip r:embed="rId8"/>
          <a:stretch>
            <a:fillRect/>
          </a:stretch>
        </p:blipFill>
        <p:spPr>
          <a:xfrm>
            <a:off x="838200" y="5412337"/>
            <a:ext cx="1976438" cy="1361275"/>
          </a:xfrm>
          <a:prstGeom prst="rect">
            <a:avLst/>
          </a:prstGeom>
        </p:spPr>
      </p:pic>
    </p:spTree>
    <p:extLst>
      <p:ext uri="{BB962C8B-B14F-4D97-AF65-F5344CB8AC3E}">
        <p14:creationId xmlns:p14="http://schemas.microsoft.com/office/powerpoint/2010/main" val="4122443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38704C-03CE-000E-1473-0A3CE4092A90}"/>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Citation management </a:t>
            </a: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749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p:txBody>
          <a:bodyPr/>
          <a:lstStyle/>
          <a:p>
            <a:pPr lvl="0"/>
            <a:r>
              <a:rPr lang="en-CA"/>
              <a:t>What is Zotero?</a:t>
            </a:r>
          </a:p>
        </p:txBody>
      </p:sp>
      <p:sp>
        <p:nvSpPr>
          <p:cNvPr id="4" name="Text Placeholder 2">
            <a:extLst>
              <a:ext uri="{FF2B5EF4-FFF2-40B4-BE49-F238E27FC236}">
                <a16:creationId xmlns:a16="http://schemas.microsoft.com/office/drawing/2014/main" id="{6F2EDC67-816D-E41B-12BB-ED15A9F11D32}"/>
              </a:ext>
            </a:extLst>
          </p:cNvPr>
          <p:cNvSpPr txBox="1">
            <a:spLocks noGrp="1"/>
          </p:cNvSpPr>
          <p:nvPr>
            <p:ph type="body" idx="4294967295"/>
          </p:nvPr>
        </p:nvSpPr>
        <p:spPr/>
        <p:txBody>
          <a:bodyPr/>
          <a:lstStyle/>
          <a:p>
            <a:pPr>
              <a:spcAft>
                <a:spcPts val="2572"/>
              </a:spcAft>
            </a:pPr>
            <a:r>
              <a:rPr lang="en-CA" sz="2903" dirty="0"/>
              <a:t>Management software for:</a:t>
            </a:r>
          </a:p>
          <a:p>
            <a:pPr marL="326591">
              <a:spcAft>
                <a:spcPts val="2572"/>
              </a:spcAft>
              <a:buClr>
                <a:srgbClr val="EF2929"/>
              </a:buClr>
              <a:buSzPct val="45000"/>
              <a:buFont typeface="StarSymbol"/>
              <a:buChar char="●"/>
            </a:pPr>
            <a:r>
              <a:rPr lang="en-CA" sz="2903" dirty="0"/>
              <a:t>References</a:t>
            </a:r>
          </a:p>
          <a:p>
            <a:pPr marL="326591">
              <a:spcAft>
                <a:spcPts val="2572"/>
              </a:spcAft>
              <a:buClr>
                <a:srgbClr val="EF2929"/>
              </a:buClr>
              <a:buSzPct val="45000"/>
              <a:buFont typeface="StarSymbol"/>
              <a:buChar char="●"/>
            </a:pPr>
            <a:r>
              <a:rPr lang="en-CA" sz="2903" dirty="0"/>
              <a:t>Research documents</a:t>
            </a:r>
          </a:p>
          <a:p>
            <a:pPr marL="326591">
              <a:spcAft>
                <a:spcPts val="2572"/>
              </a:spcAft>
              <a:buClr>
                <a:srgbClr val="EF2929"/>
              </a:buClr>
              <a:buSzPct val="45000"/>
              <a:buFont typeface="StarSymbol"/>
              <a:buChar char="●"/>
            </a:pPr>
            <a:r>
              <a:rPr lang="en-CA" sz="2903" dirty="0"/>
              <a:t>Notes</a:t>
            </a:r>
          </a:p>
          <a:p>
            <a:pPr>
              <a:spcAft>
                <a:spcPts val="2572"/>
              </a:spcAft>
              <a:buClr>
                <a:srgbClr val="EF2929"/>
              </a:buClr>
              <a:buSzPct val="45000"/>
              <a:buFont typeface="StarSymbol"/>
              <a:buChar char="●"/>
            </a:pPr>
            <a:r>
              <a:rPr lang="en-CA" sz="2903" dirty="0"/>
              <a:t>but not to find new things...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876BE-1C5F-AE2F-9066-97AE5FA3E248}"/>
              </a:ext>
            </a:extLst>
          </p:cNvPr>
          <p:cNvPicPr>
            <a:picLocks noChangeAspect="1"/>
          </p:cNvPicPr>
          <p:nvPr/>
        </p:nvPicPr>
        <p:blipFill>
          <a:blip r:embed="rId2"/>
          <a:stretch>
            <a:fillRect/>
          </a:stretch>
        </p:blipFill>
        <p:spPr>
          <a:xfrm>
            <a:off x="2084425" y="288758"/>
            <a:ext cx="6891475" cy="6047874"/>
          </a:xfrm>
          <a:prstGeom prst="rect">
            <a:avLst/>
          </a:prstGeom>
        </p:spPr>
      </p:pic>
      <p:sp>
        <p:nvSpPr>
          <p:cNvPr id="5" name="Arrow: Left 4">
            <a:extLst>
              <a:ext uri="{FF2B5EF4-FFF2-40B4-BE49-F238E27FC236}">
                <a16:creationId xmlns:a16="http://schemas.microsoft.com/office/drawing/2014/main" id="{A30297B4-2CA6-30D7-45E4-2F6648563BE3}"/>
              </a:ext>
            </a:extLst>
          </p:cNvPr>
          <p:cNvSpPr/>
          <p:nvPr/>
        </p:nvSpPr>
        <p:spPr>
          <a:xfrm>
            <a:off x="8555729" y="0"/>
            <a:ext cx="1933575" cy="97054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Register for an account</a:t>
            </a:r>
            <a:endParaRPr lang="en-CA" dirty="0"/>
          </a:p>
        </p:txBody>
      </p:sp>
      <p:sp>
        <p:nvSpPr>
          <p:cNvPr id="6" name="Callout: Left Arrow 5">
            <a:extLst>
              <a:ext uri="{FF2B5EF4-FFF2-40B4-BE49-F238E27FC236}">
                <a16:creationId xmlns:a16="http://schemas.microsoft.com/office/drawing/2014/main" id="{3BA92FD1-0DFB-2BEB-99CE-2C702EF55469}"/>
              </a:ext>
            </a:extLst>
          </p:cNvPr>
          <p:cNvSpPr/>
          <p:nvPr/>
        </p:nvSpPr>
        <p:spPr>
          <a:xfrm>
            <a:off x="8968928" y="2149642"/>
            <a:ext cx="2703095" cy="2735179"/>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Download and install the Zotero desktop software and the Zotero connector</a:t>
            </a:r>
            <a:endParaRPr lang="en-CA" dirty="0"/>
          </a:p>
        </p:txBody>
      </p:sp>
    </p:spTree>
    <p:extLst>
      <p:ext uri="{BB962C8B-B14F-4D97-AF65-F5344CB8AC3E}">
        <p14:creationId xmlns:p14="http://schemas.microsoft.com/office/powerpoint/2010/main" val="296895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9264CA1-8F1F-4685-BED7-92945EC6069B}"/>
              </a:ext>
            </a:extLst>
          </p:cNvPr>
          <p:cNvSpPr>
            <a:spLocks noGrp="1"/>
          </p:cNvSpPr>
          <p:nvPr>
            <p:ph type="title"/>
          </p:nvPr>
        </p:nvSpPr>
        <p:spPr>
          <a:xfrm>
            <a:off x="838200" y="365125"/>
            <a:ext cx="5393361" cy="1325563"/>
          </a:xfrm>
        </p:spPr>
        <p:txBody>
          <a:bodyPr>
            <a:normAutofit/>
          </a:bodyPr>
          <a:lstStyle/>
          <a:p>
            <a:r>
              <a:rPr lang="en-US"/>
              <a:t>Library Services</a:t>
            </a:r>
            <a:endParaRPr lang="en-CA" dirty="0"/>
          </a:p>
        </p:txBody>
      </p:sp>
      <p:sp>
        <p:nvSpPr>
          <p:cNvPr id="3" name="Content Placeholder 2">
            <a:extLst>
              <a:ext uri="{FF2B5EF4-FFF2-40B4-BE49-F238E27FC236}">
                <a16:creationId xmlns:a16="http://schemas.microsoft.com/office/drawing/2014/main" id="{C1460C17-62EE-4F12-A5C5-2D0CF70B180A}"/>
              </a:ext>
            </a:extLst>
          </p:cNvPr>
          <p:cNvSpPr>
            <a:spLocks noGrp="1"/>
          </p:cNvSpPr>
          <p:nvPr>
            <p:ph idx="1"/>
          </p:nvPr>
        </p:nvSpPr>
        <p:spPr>
          <a:xfrm>
            <a:off x="838200" y="1825625"/>
            <a:ext cx="5393361" cy="4351338"/>
          </a:xfrm>
        </p:spPr>
        <p:txBody>
          <a:bodyPr>
            <a:normAutofit/>
          </a:bodyPr>
          <a:lstStyle/>
          <a:p>
            <a:pPr marL="0" indent="0">
              <a:buNone/>
              <a:defRPr/>
            </a:pPr>
            <a:r>
              <a:rPr lang="en-US" sz="1500" b="1"/>
              <a:t>Your student card is your library card.  </a:t>
            </a:r>
          </a:p>
          <a:p>
            <a:pPr marL="0" indent="0">
              <a:buNone/>
              <a:defRPr/>
            </a:pPr>
            <a:r>
              <a:rPr lang="en-US" sz="1500"/>
              <a:t>You need it to:</a:t>
            </a:r>
          </a:p>
          <a:p>
            <a:pPr>
              <a:defRPr/>
            </a:pPr>
            <a:r>
              <a:rPr lang="en-US" sz="1500"/>
              <a:t> borrow books (</a:t>
            </a:r>
            <a:r>
              <a:rPr lang="en-US" sz="1500">
                <a:hlinkClick r:id="rId2"/>
              </a:rPr>
              <a:t>up to 100 a time</a:t>
            </a:r>
            <a:r>
              <a:rPr lang="en-US" sz="1500"/>
              <a:t>)</a:t>
            </a:r>
          </a:p>
          <a:p>
            <a:pPr>
              <a:defRPr/>
            </a:pPr>
            <a:r>
              <a:rPr lang="en-US" sz="1500"/>
              <a:t>borrow a laptop and </a:t>
            </a:r>
            <a:r>
              <a:rPr lang="en-US" sz="1500">
                <a:hlinkClick r:id="rId3"/>
              </a:rPr>
              <a:t>other technology  </a:t>
            </a:r>
            <a:r>
              <a:rPr lang="en-US" sz="1500"/>
              <a:t>(for 24 hours)</a:t>
            </a:r>
          </a:p>
          <a:p>
            <a:pPr>
              <a:defRPr/>
            </a:pPr>
            <a:r>
              <a:rPr lang="en-US" sz="1500"/>
              <a:t>print on campus (</a:t>
            </a:r>
            <a:r>
              <a:rPr lang="en-US" sz="1500">
                <a:hlinkClick r:id="rId4"/>
              </a:rPr>
              <a:t>add money to your Dprint account</a:t>
            </a:r>
            <a:r>
              <a:rPr lang="en-US" sz="1500"/>
              <a:t>)</a:t>
            </a:r>
          </a:p>
          <a:p>
            <a:pPr>
              <a:defRPr/>
            </a:pPr>
            <a:r>
              <a:rPr lang="en-US" sz="1500"/>
              <a:t>access the library overnight during 24/7 hours.</a:t>
            </a:r>
          </a:p>
          <a:p>
            <a:pPr marL="45720" indent="0">
              <a:buNone/>
              <a:defRPr/>
            </a:pPr>
            <a:endParaRPr lang="en-US" sz="1500"/>
          </a:p>
          <a:p>
            <a:pPr marL="0" indent="0">
              <a:buNone/>
              <a:defRPr/>
            </a:pPr>
            <a:r>
              <a:rPr lang="en-US" sz="1500"/>
              <a:t> Webster library has </a:t>
            </a:r>
            <a:r>
              <a:rPr lang="en-US" sz="1500">
                <a:hlinkClick r:id="rId5"/>
              </a:rPr>
              <a:t>5 book scanners </a:t>
            </a:r>
            <a:r>
              <a:rPr lang="en-US" sz="1500"/>
              <a:t> (And Vanier has 2!) that can be used for free to scan chapters from our print books and email them to yourself as a PDF.</a:t>
            </a:r>
          </a:p>
          <a:p>
            <a:pPr marL="0" indent="0">
              <a:buNone/>
              <a:defRPr/>
            </a:pPr>
            <a:endParaRPr lang="en-US" sz="1500"/>
          </a:p>
          <a:p>
            <a:pPr marL="0" indent="0">
              <a:buNone/>
              <a:defRPr/>
            </a:pPr>
            <a:r>
              <a:rPr lang="en-US" sz="1500"/>
              <a:t>To use Library databases, access online articles and ebooks when you are </a:t>
            </a:r>
            <a:r>
              <a:rPr lang="en-US" sz="1500" b="1"/>
              <a:t>off campus</a:t>
            </a:r>
            <a:r>
              <a:rPr lang="en-US" sz="1500"/>
              <a:t>, login with your MyConcordia Netname and password.</a:t>
            </a:r>
            <a:endParaRPr lang="en-CA" sz="1500"/>
          </a:p>
          <a:p>
            <a:endParaRPr lang="en-CA" sz="1500"/>
          </a:p>
        </p:txBody>
      </p:sp>
      <p:pic>
        <p:nvPicPr>
          <p:cNvPr id="5" name="Picture 4" descr="Books stacked on a table">
            <a:extLst>
              <a:ext uri="{FF2B5EF4-FFF2-40B4-BE49-F238E27FC236}">
                <a16:creationId xmlns:a16="http://schemas.microsoft.com/office/drawing/2014/main" id="{1D5678AA-E662-BC9E-BDB7-F17B10A910EE}"/>
              </a:ext>
            </a:extLst>
          </p:cNvPr>
          <p:cNvPicPr>
            <a:picLocks noChangeAspect="1"/>
          </p:cNvPicPr>
          <p:nvPr/>
        </p:nvPicPr>
        <p:blipFill rotWithShape="1">
          <a:blip r:embed="rId6"/>
          <a:srcRect l="17375" r="15873"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833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p:txBody>
          <a:bodyPr/>
          <a:lstStyle/>
          <a:p>
            <a:pPr lvl="0"/>
            <a:r>
              <a:rPr lang="en-CA" dirty="0"/>
              <a:t>How do I access Zotero?</a:t>
            </a:r>
          </a:p>
        </p:txBody>
      </p:sp>
      <p:pic>
        <p:nvPicPr>
          <p:cNvPr id="8" name="Picture 7" descr="A screenshot of a computer&#10;&#10;Description automatically generated">
            <a:extLst>
              <a:ext uri="{FF2B5EF4-FFF2-40B4-BE49-F238E27FC236}">
                <a16:creationId xmlns:a16="http://schemas.microsoft.com/office/drawing/2014/main" id="{7F7C4D3A-4A21-E04A-0F50-ACD06EA33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585" y="1397514"/>
            <a:ext cx="4353069" cy="2633142"/>
          </a:xfrm>
          <a:prstGeom prst="rect">
            <a:avLst/>
          </a:prstGeom>
          <a:ln>
            <a:solidFill>
              <a:srgbClr val="C00000"/>
            </a:solidFill>
          </a:ln>
        </p:spPr>
      </p:pic>
      <p:sp>
        <p:nvSpPr>
          <p:cNvPr id="9" name="TextBox 8">
            <a:extLst>
              <a:ext uri="{FF2B5EF4-FFF2-40B4-BE49-F238E27FC236}">
                <a16:creationId xmlns:a16="http://schemas.microsoft.com/office/drawing/2014/main" id="{2C2F4467-EC7C-D0CF-BA50-393480FD8536}"/>
              </a:ext>
            </a:extLst>
          </p:cNvPr>
          <p:cNvSpPr txBox="1"/>
          <p:nvPr/>
        </p:nvSpPr>
        <p:spPr>
          <a:xfrm>
            <a:off x="2613848" y="4030656"/>
            <a:ext cx="2432717" cy="427361"/>
          </a:xfrm>
          <a:prstGeom prst="rect">
            <a:avLst/>
          </a:prstGeom>
          <a:noFill/>
        </p:spPr>
        <p:txBody>
          <a:bodyPr wrap="none" rtlCol="0">
            <a:spAutoFit/>
          </a:bodyPr>
          <a:lstStyle/>
          <a:p>
            <a:r>
              <a:rPr lang="fr-CA" sz="2177" dirty="0"/>
              <a:t>Desktop application</a:t>
            </a:r>
            <a:endParaRPr lang="en-CA" sz="2177" dirty="0"/>
          </a:p>
        </p:txBody>
      </p:sp>
      <p:pic>
        <p:nvPicPr>
          <p:cNvPr id="10" name="Picture 9">
            <a:extLst>
              <a:ext uri="{FF2B5EF4-FFF2-40B4-BE49-F238E27FC236}">
                <a16:creationId xmlns:a16="http://schemas.microsoft.com/office/drawing/2014/main" id="{909952CC-555C-426E-2C3F-08339D5177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6778" y="1397513"/>
            <a:ext cx="4313870" cy="2633142"/>
          </a:xfrm>
          <a:prstGeom prst="rect">
            <a:avLst/>
          </a:prstGeom>
          <a:ln>
            <a:solidFill>
              <a:srgbClr val="C00000"/>
            </a:solidFill>
          </a:ln>
        </p:spPr>
      </p:pic>
      <p:sp>
        <p:nvSpPr>
          <p:cNvPr id="12" name="TextBox 11">
            <a:extLst>
              <a:ext uri="{FF2B5EF4-FFF2-40B4-BE49-F238E27FC236}">
                <a16:creationId xmlns:a16="http://schemas.microsoft.com/office/drawing/2014/main" id="{8E43841E-B6AF-62EE-EA60-159988DA843A}"/>
              </a:ext>
            </a:extLst>
          </p:cNvPr>
          <p:cNvSpPr txBox="1"/>
          <p:nvPr/>
        </p:nvSpPr>
        <p:spPr>
          <a:xfrm>
            <a:off x="7165611" y="4048384"/>
            <a:ext cx="2589107" cy="427361"/>
          </a:xfrm>
          <a:prstGeom prst="rect">
            <a:avLst/>
          </a:prstGeom>
          <a:noFill/>
        </p:spPr>
        <p:txBody>
          <a:bodyPr wrap="none" rtlCol="0">
            <a:spAutoFit/>
          </a:bodyPr>
          <a:lstStyle/>
          <a:p>
            <a:r>
              <a:rPr lang="fr-CA" sz="2177" dirty="0"/>
              <a:t>Web browser version</a:t>
            </a:r>
            <a:endParaRPr lang="en-CA" sz="2177" dirty="0"/>
          </a:p>
        </p:txBody>
      </p:sp>
      <p:pic>
        <p:nvPicPr>
          <p:cNvPr id="14" name="Picture 13">
            <a:extLst>
              <a:ext uri="{FF2B5EF4-FFF2-40B4-BE49-F238E27FC236}">
                <a16:creationId xmlns:a16="http://schemas.microsoft.com/office/drawing/2014/main" id="{F4AE843A-41A6-E0F9-9697-0D249F7F2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586" y="4821434"/>
            <a:ext cx="6436467" cy="262751"/>
          </a:xfrm>
          <a:prstGeom prst="rect">
            <a:avLst/>
          </a:prstGeom>
          <a:ln>
            <a:solidFill>
              <a:srgbClr val="C00000"/>
            </a:solidFill>
          </a:ln>
        </p:spPr>
      </p:pic>
      <p:sp>
        <p:nvSpPr>
          <p:cNvPr id="15" name="TextBox 14">
            <a:extLst>
              <a:ext uri="{FF2B5EF4-FFF2-40B4-BE49-F238E27FC236}">
                <a16:creationId xmlns:a16="http://schemas.microsoft.com/office/drawing/2014/main" id="{0EDBD811-A80E-CD44-B121-922AF55AA995}"/>
              </a:ext>
            </a:extLst>
          </p:cNvPr>
          <p:cNvSpPr txBox="1"/>
          <p:nvPr/>
        </p:nvSpPr>
        <p:spPr>
          <a:xfrm>
            <a:off x="8151233" y="4672312"/>
            <a:ext cx="1448666" cy="650691"/>
          </a:xfrm>
          <a:prstGeom prst="rect">
            <a:avLst/>
          </a:prstGeom>
          <a:noFill/>
        </p:spPr>
        <p:txBody>
          <a:bodyPr wrap="none" rtlCol="0">
            <a:spAutoFit/>
          </a:bodyPr>
          <a:lstStyle/>
          <a:p>
            <a:r>
              <a:rPr lang="fr-CA" sz="1814" dirty="0"/>
              <a:t>Web browser</a:t>
            </a:r>
          </a:p>
          <a:p>
            <a:r>
              <a:rPr lang="fr-CA" sz="1814" dirty="0"/>
              <a:t>extension</a:t>
            </a:r>
            <a:endParaRPr lang="en-CA" sz="1814" dirty="0"/>
          </a:p>
        </p:txBody>
      </p:sp>
      <p:pic>
        <p:nvPicPr>
          <p:cNvPr id="4" name="Picture 3" descr="Screenshot of Microsoft Word with the Zotero extension highlighted at the top">
            <a:extLst>
              <a:ext uri="{FF2B5EF4-FFF2-40B4-BE49-F238E27FC236}">
                <a16:creationId xmlns:a16="http://schemas.microsoft.com/office/drawing/2014/main" id="{0A2119D8-F9D5-4846-7A47-0E9BAF2B9B81}"/>
              </a:ext>
            </a:extLst>
          </p:cNvPr>
          <p:cNvPicPr>
            <a:picLocks noChangeAspect="1"/>
          </p:cNvPicPr>
          <p:nvPr/>
        </p:nvPicPr>
        <p:blipFill>
          <a:blip r:embed="rId6">
            <a:lum/>
            <a:alphaModFix/>
          </a:blip>
          <a:srcRect/>
          <a:stretch>
            <a:fillRect/>
          </a:stretch>
        </p:blipFill>
        <p:spPr>
          <a:xfrm>
            <a:off x="1643586" y="5528993"/>
            <a:ext cx="6507648" cy="972435"/>
          </a:xfrm>
          <a:prstGeom prst="rect">
            <a:avLst/>
          </a:prstGeom>
          <a:noFill/>
          <a:ln w="6483" cap="flat">
            <a:solidFill>
              <a:srgbClr val="333333"/>
            </a:solidFill>
            <a:prstDash val="solid"/>
            <a:miter/>
          </a:ln>
        </p:spPr>
      </p:pic>
      <p:sp>
        <p:nvSpPr>
          <p:cNvPr id="5" name="TextBox 4">
            <a:extLst>
              <a:ext uri="{FF2B5EF4-FFF2-40B4-BE49-F238E27FC236}">
                <a16:creationId xmlns:a16="http://schemas.microsoft.com/office/drawing/2014/main" id="{0C94BAFC-3A4A-226C-CA5E-4E96F5F3A2BB}"/>
              </a:ext>
            </a:extLst>
          </p:cNvPr>
          <p:cNvSpPr txBox="1"/>
          <p:nvPr/>
        </p:nvSpPr>
        <p:spPr>
          <a:xfrm>
            <a:off x="8151233" y="5694119"/>
            <a:ext cx="1777496" cy="650691"/>
          </a:xfrm>
          <a:prstGeom prst="rect">
            <a:avLst/>
          </a:prstGeom>
          <a:noFill/>
        </p:spPr>
        <p:txBody>
          <a:bodyPr wrap="square" rtlCol="0">
            <a:spAutoFit/>
          </a:bodyPr>
          <a:lstStyle/>
          <a:p>
            <a:r>
              <a:rPr lang="fr-CA" sz="1814" dirty="0"/>
              <a:t>Add-on for </a:t>
            </a:r>
            <a:r>
              <a:rPr lang="fr-CA" sz="1814" dirty="0" err="1"/>
              <a:t>writing</a:t>
            </a:r>
            <a:r>
              <a:rPr lang="fr-CA" sz="1814" dirty="0"/>
              <a:t> software</a:t>
            </a:r>
            <a:endParaRPr lang="en-CA" sz="1814" dirty="0"/>
          </a:p>
        </p:txBody>
      </p:sp>
    </p:spTree>
    <p:extLst>
      <p:ext uri="{BB962C8B-B14F-4D97-AF65-F5344CB8AC3E}">
        <p14:creationId xmlns:p14="http://schemas.microsoft.com/office/powerpoint/2010/main" val="1265266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15600" y="176464"/>
            <a:ext cx="11360800" cy="831200"/>
          </a:xfrm>
          <a:prstGeom prst="rect">
            <a:avLst/>
          </a:prstGeom>
        </p:spPr>
        <p:txBody>
          <a:bodyPr spcFirstLastPara="1" vert="horz" wrap="square" lIns="121900" tIns="121900" rIns="121900" bIns="121900" rtlCol="0" anchor="t" anchorCtr="0">
            <a:noAutofit/>
          </a:bodyPr>
          <a:lstStyle/>
          <a:p>
            <a:pPr lvl="0" algn="ctr"/>
            <a:r>
              <a:rPr lang="en" sz="4800" dirty="0"/>
              <a:t>Zotero Web Interface</a:t>
            </a:r>
            <a:endParaRPr sz="4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516" y="1306073"/>
            <a:ext cx="7239368" cy="5318720"/>
          </a:xfrm>
          <a:prstGeom prst="rect">
            <a:avLst/>
          </a:prstGeom>
          <a:ln>
            <a:solidFill>
              <a:schemeClr val="tx1"/>
            </a:solidFill>
          </a:ln>
        </p:spPr>
      </p:pic>
      <p:sp>
        <p:nvSpPr>
          <p:cNvPr id="6" name="Line Callout 2 5"/>
          <p:cNvSpPr/>
          <p:nvPr/>
        </p:nvSpPr>
        <p:spPr>
          <a:xfrm>
            <a:off x="951762" y="2512723"/>
            <a:ext cx="1856329" cy="747252"/>
          </a:xfrm>
          <a:prstGeom prst="borderCallout2">
            <a:avLst>
              <a:gd name="adj1" fmla="val 100855"/>
              <a:gd name="adj2" fmla="val 50989"/>
              <a:gd name="adj3" fmla="val 158750"/>
              <a:gd name="adj4" fmla="val 44350"/>
              <a:gd name="adj5" fmla="val 159869"/>
              <a:gd name="adj6" fmla="val 98672"/>
            </a:avLst>
          </a:prstGeom>
          <a:solidFill>
            <a:srgbClr val="92D050">
              <a:alpha val="8705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rial" panose="020B0604020202020204" pitchFamily="34" charset="0"/>
                <a:ea typeface="Source Sans Pro" panose="020B0503030403020204" pitchFamily="34" charset="0"/>
                <a:cs typeface="Arial" panose="020B0604020202020204" pitchFamily="34" charset="0"/>
              </a:rPr>
              <a:t>Personal library with collections organized as you like.</a:t>
            </a:r>
            <a:endParaRPr lang="en-CA" sz="14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p:txBody>
      </p:sp>
      <p:sp>
        <p:nvSpPr>
          <p:cNvPr id="7" name="Line Callout 2 6"/>
          <p:cNvSpPr/>
          <p:nvPr/>
        </p:nvSpPr>
        <p:spPr>
          <a:xfrm>
            <a:off x="3405894" y="4570034"/>
            <a:ext cx="2375473" cy="1148977"/>
          </a:xfrm>
          <a:prstGeom prst="borderCallout2">
            <a:avLst>
              <a:gd name="adj1" fmla="val 282"/>
              <a:gd name="adj2" fmla="val 55626"/>
              <a:gd name="adj3" fmla="val -69534"/>
              <a:gd name="adj4" fmla="val 55608"/>
              <a:gd name="adj5" fmla="val -69853"/>
              <a:gd name="adj6" fmla="val 65023"/>
            </a:avLst>
          </a:prstGeom>
          <a:solidFill>
            <a:srgbClr val="92D050">
              <a:alpha val="8705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rial" panose="020B0604020202020204" pitchFamily="34" charset="0"/>
                <a:ea typeface="Source Sans Pro" panose="020B0503030403020204" pitchFamily="34" charset="0"/>
                <a:cs typeface="Arial" panose="020B0604020202020204" pitchFamily="34" charset="0"/>
              </a:rPr>
              <a:t>References (journal articles, books, videos, etc.) &amp; research documents  (PDFs), and notes</a:t>
            </a:r>
            <a:endParaRPr lang="en-CA" sz="14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2292198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0" name="Google Shape;120;p21"/>
          <p:cNvSpPr txBox="1">
            <a:spLocks noGrp="1"/>
          </p:cNvSpPr>
          <p:nvPr>
            <p:ph type="title"/>
          </p:nvPr>
        </p:nvSpPr>
        <p:spPr>
          <a:xfrm>
            <a:off x="4085617" y="88699"/>
            <a:ext cx="7703753" cy="83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r>
              <a:rPr lang="en-CA" sz="3733" b="1" kern="0" dirty="0">
                <a:latin typeface="Raleway" panose="020B0003030101060003" pitchFamily="34" charset="0"/>
              </a:rPr>
              <a:t>Zotero Desktop Interface</a:t>
            </a:r>
          </a:p>
        </p:txBody>
      </p:sp>
      <p:pic>
        <p:nvPicPr>
          <p:cNvPr id="2" name="Picture 1" descr="Screenshot of the Zotero desktop interface. The personal library with collections organized as you like is on the left, all of your references appear in the middle section, and bibliographic information about the references appears on the righ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57" y="919899"/>
            <a:ext cx="10268689" cy="5631735"/>
          </a:xfrm>
          <a:prstGeom prst="rect">
            <a:avLst/>
          </a:prstGeom>
          <a:ln>
            <a:noFill/>
          </a:ln>
          <a:effectLst>
            <a:outerShdw blurRad="190500" algn="tl" rotWithShape="0">
              <a:srgbClr val="000000">
                <a:alpha val="70000"/>
              </a:srgbClr>
            </a:outerShdw>
          </a:effectLst>
        </p:spPr>
      </p:pic>
      <p:sp>
        <p:nvSpPr>
          <p:cNvPr id="6" name="Line Callout 2 5"/>
          <p:cNvSpPr/>
          <p:nvPr/>
        </p:nvSpPr>
        <p:spPr>
          <a:xfrm>
            <a:off x="2123768" y="444017"/>
            <a:ext cx="1856329" cy="747252"/>
          </a:xfrm>
          <a:prstGeom prst="borderCallout2">
            <a:avLst>
              <a:gd name="adj1" fmla="val 100855"/>
              <a:gd name="adj2" fmla="val 50989"/>
              <a:gd name="adj3" fmla="val 158750"/>
              <a:gd name="adj4" fmla="val 44350"/>
              <a:gd name="adj5" fmla="val 193553"/>
              <a:gd name="adj6" fmla="val 21977"/>
            </a:avLst>
          </a:prstGeom>
          <a:solidFill>
            <a:srgbClr val="FFF7CC">
              <a:alpha val="8705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33" dirty="0">
                <a:solidFill>
                  <a:schemeClr val="accent1">
                    <a:lumMod val="75000"/>
                  </a:schemeClr>
                </a:solidFill>
                <a:latin typeface="Source Sans Pro" panose="020B0503030403020204" pitchFamily="34" charset="0"/>
                <a:ea typeface="Source Sans Pro" panose="020B0503030403020204" pitchFamily="34" charset="0"/>
              </a:rPr>
              <a:t>Personal library with collections organized as you like.</a:t>
            </a:r>
            <a:endParaRPr lang="en-CA" sz="1333" dirty="0">
              <a:solidFill>
                <a:schemeClr val="accent1">
                  <a:lumMod val="75000"/>
                </a:schemeClr>
              </a:solidFill>
              <a:latin typeface="Source Sans Pro" panose="020B0503030403020204" pitchFamily="34" charset="0"/>
              <a:ea typeface="Source Sans Pro" panose="020B0503030403020204" pitchFamily="34" charset="0"/>
            </a:endParaRPr>
          </a:p>
        </p:txBody>
      </p:sp>
      <p:sp>
        <p:nvSpPr>
          <p:cNvPr id="8" name="Line Callout 2 7"/>
          <p:cNvSpPr/>
          <p:nvPr/>
        </p:nvSpPr>
        <p:spPr>
          <a:xfrm>
            <a:off x="6001610" y="4098086"/>
            <a:ext cx="2375473" cy="985447"/>
          </a:xfrm>
          <a:prstGeom prst="borderCallout2">
            <a:avLst>
              <a:gd name="adj1" fmla="val 282"/>
              <a:gd name="adj2" fmla="val 55626"/>
              <a:gd name="adj3" fmla="val -194851"/>
              <a:gd name="adj4" fmla="val 59913"/>
              <a:gd name="adj5" fmla="val -248649"/>
              <a:gd name="adj6" fmla="val -15772"/>
            </a:avLst>
          </a:prstGeom>
          <a:solidFill>
            <a:srgbClr val="FFF7CC">
              <a:alpha val="8705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33" dirty="0">
                <a:solidFill>
                  <a:schemeClr val="accent1">
                    <a:lumMod val="75000"/>
                  </a:schemeClr>
                </a:solidFill>
                <a:latin typeface="Source Sans Pro" panose="020B0503030403020204" pitchFamily="34" charset="0"/>
                <a:ea typeface="Source Sans Pro" panose="020B0503030403020204" pitchFamily="34" charset="0"/>
              </a:rPr>
              <a:t>References (journal articles, books, videos, etc.) &amp; research documents  (PDFs), and notes</a:t>
            </a:r>
            <a:endParaRPr lang="en-CA" sz="1333" dirty="0">
              <a:solidFill>
                <a:schemeClr val="accent1">
                  <a:lumMod val="75000"/>
                </a:schemeClr>
              </a:solidFill>
              <a:latin typeface="Source Sans Pro" panose="020B0503030403020204" pitchFamily="34" charset="0"/>
              <a:ea typeface="Source Sans Pro" panose="020B0503030403020204" pitchFamily="34" charset="0"/>
            </a:endParaRPr>
          </a:p>
        </p:txBody>
      </p:sp>
      <p:sp>
        <p:nvSpPr>
          <p:cNvPr id="9" name="Line Callout 2 8"/>
          <p:cNvSpPr/>
          <p:nvPr/>
        </p:nvSpPr>
        <p:spPr>
          <a:xfrm>
            <a:off x="8273517" y="5697065"/>
            <a:ext cx="1856329" cy="747252"/>
          </a:xfrm>
          <a:prstGeom prst="borderCallout2">
            <a:avLst>
              <a:gd name="adj1" fmla="val 52434"/>
              <a:gd name="adj2" fmla="val 100565"/>
              <a:gd name="adj3" fmla="val 36644"/>
              <a:gd name="adj4" fmla="val 116383"/>
              <a:gd name="adj5" fmla="val -399078"/>
              <a:gd name="adj6" fmla="val 116469"/>
            </a:avLst>
          </a:prstGeom>
          <a:solidFill>
            <a:srgbClr val="FFF7CC">
              <a:alpha val="8705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33" dirty="0">
                <a:solidFill>
                  <a:schemeClr val="accent1">
                    <a:lumMod val="75000"/>
                  </a:schemeClr>
                </a:solidFill>
                <a:latin typeface="Source Sans Pro" panose="020B0503030403020204" pitchFamily="34" charset="0"/>
                <a:ea typeface="Source Sans Pro" panose="020B0503030403020204" pitchFamily="34" charset="0"/>
              </a:rPr>
              <a:t>Bibliographic information about the reference</a:t>
            </a:r>
            <a:endParaRPr lang="en-CA" sz="1333" dirty="0">
              <a:solidFill>
                <a:schemeClr val="accent1">
                  <a:lumMod val="75000"/>
                </a:schemeClr>
              </a:solidFill>
              <a:latin typeface="Source Sans Pro" panose="020B0503030403020204" pitchFamily="34" charset="0"/>
              <a:ea typeface="Source Sans Pro" panose="020B0503030403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Folder/Library Overview</a:t>
            </a:r>
            <a:endParaRPr lang="en-CA" dirty="0"/>
          </a:p>
        </p:txBody>
      </p:sp>
      <p:pic>
        <p:nvPicPr>
          <p:cNvPr id="4" name="Picture 3"/>
          <p:cNvPicPr>
            <a:picLocks noChangeAspect="1"/>
          </p:cNvPicPr>
          <p:nvPr/>
        </p:nvPicPr>
        <p:blipFill>
          <a:blip r:embed="rId2"/>
          <a:stretch>
            <a:fillRect/>
          </a:stretch>
        </p:blipFill>
        <p:spPr>
          <a:xfrm>
            <a:off x="3565646" y="1880452"/>
            <a:ext cx="5095875" cy="4486275"/>
          </a:xfrm>
          <a:prstGeom prst="rect">
            <a:avLst/>
          </a:prstGeom>
        </p:spPr>
      </p:pic>
      <p:sp>
        <p:nvSpPr>
          <p:cNvPr id="5" name="Right Arrow 4"/>
          <p:cNvSpPr/>
          <p:nvPr/>
        </p:nvSpPr>
        <p:spPr>
          <a:xfrm>
            <a:off x="2919048" y="2664067"/>
            <a:ext cx="738554" cy="298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ight Arrow 5"/>
          <p:cNvSpPr/>
          <p:nvPr/>
        </p:nvSpPr>
        <p:spPr>
          <a:xfrm>
            <a:off x="2795956" y="3189164"/>
            <a:ext cx="861646" cy="439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Left Arrow 7"/>
          <p:cNvSpPr/>
          <p:nvPr/>
        </p:nvSpPr>
        <p:spPr>
          <a:xfrm>
            <a:off x="8960823" y="2963006"/>
            <a:ext cx="694592" cy="1602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80333" y="2340901"/>
            <a:ext cx="2637608" cy="646331"/>
          </a:xfrm>
          <a:prstGeom prst="rect">
            <a:avLst/>
          </a:prstGeom>
          <a:noFill/>
        </p:spPr>
        <p:txBody>
          <a:bodyPr wrap="square" rtlCol="0">
            <a:spAutoFit/>
          </a:bodyPr>
          <a:lstStyle/>
          <a:p>
            <a:r>
              <a:rPr lang="en-US" dirty="0"/>
              <a:t>Personal library contains collections</a:t>
            </a:r>
            <a:endParaRPr lang="en-CA" dirty="0"/>
          </a:p>
        </p:txBody>
      </p:sp>
      <p:sp>
        <p:nvSpPr>
          <p:cNvPr id="10" name="TextBox 9"/>
          <p:cNvSpPr txBox="1"/>
          <p:nvPr/>
        </p:nvSpPr>
        <p:spPr>
          <a:xfrm>
            <a:off x="680333" y="3253607"/>
            <a:ext cx="2511274" cy="646331"/>
          </a:xfrm>
          <a:prstGeom prst="rect">
            <a:avLst/>
          </a:prstGeom>
          <a:noFill/>
        </p:spPr>
        <p:txBody>
          <a:bodyPr wrap="square" rtlCol="0">
            <a:spAutoFit/>
          </a:bodyPr>
          <a:lstStyle/>
          <a:p>
            <a:r>
              <a:rPr lang="en-US" dirty="0"/>
              <a:t>Collections group references </a:t>
            </a:r>
            <a:endParaRPr lang="en-CA" dirty="0"/>
          </a:p>
        </p:txBody>
      </p:sp>
      <p:sp>
        <p:nvSpPr>
          <p:cNvPr id="11" name="TextBox 10"/>
          <p:cNvSpPr txBox="1"/>
          <p:nvPr/>
        </p:nvSpPr>
        <p:spPr>
          <a:xfrm>
            <a:off x="9768254" y="3112477"/>
            <a:ext cx="2268415" cy="1200329"/>
          </a:xfrm>
          <a:prstGeom prst="rect">
            <a:avLst/>
          </a:prstGeom>
          <a:noFill/>
        </p:spPr>
        <p:txBody>
          <a:bodyPr wrap="square" rtlCol="0">
            <a:spAutoFit/>
          </a:bodyPr>
          <a:lstStyle/>
          <a:p>
            <a:r>
              <a:rPr lang="en-US" dirty="0"/>
              <a:t>Drag and drop references into collections to organize them </a:t>
            </a:r>
            <a:endParaRPr lang="en-CA" dirty="0"/>
          </a:p>
        </p:txBody>
      </p:sp>
      <p:sp>
        <p:nvSpPr>
          <p:cNvPr id="12" name="TextBox 11"/>
          <p:cNvSpPr txBox="1"/>
          <p:nvPr/>
        </p:nvSpPr>
        <p:spPr>
          <a:xfrm>
            <a:off x="680333" y="4485774"/>
            <a:ext cx="2351944" cy="923330"/>
          </a:xfrm>
          <a:prstGeom prst="rect">
            <a:avLst/>
          </a:prstGeom>
          <a:noFill/>
        </p:spPr>
        <p:txBody>
          <a:bodyPr wrap="square" rtlCol="0">
            <a:spAutoFit/>
          </a:bodyPr>
          <a:lstStyle/>
          <a:p>
            <a:r>
              <a:rPr lang="en-US" dirty="0"/>
              <a:t>Click on the    </a:t>
            </a:r>
          </a:p>
          <a:p>
            <a:r>
              <a:rPr lang="en-US" dirty="0"/>
              <a:t>symbol to create a new collection</a:t>
            </a:r>
            <a:endParaRPr lang="en-CA" dirty="0"/>
          </a:p>
        </p:txBody>
      </p:sp>
      <p:pic>
        <p:nvPicPr>
          <p:cNvPr id="13" name="Picture 12"/>
          <p:cNvPicPr>
            <a:picLocks noChangeAspect="1"/>
          </p:cNvPicPr>
          <p:nvPr/>
        </p:nvPicPr>
        <p:blipFill>
          <a:blip r:embed="rId3"/>
          <a:stretch>
            <a:fillRect/>
          </a:stretch>
        </p:blipFill>
        <p:spPr>
          <a:xfrm>
            <a:off x="1907538" y="4565648"/>
            <a:ext cx="333375" cy="276225"/>
          </a:xfrm>
          <a:prstGeom prst="rect">
            <a:avLst/>
          </a:prstGeom>
        </p:spPr>
      </p:pic>
    </p:spTree>
    <p:extLst>
      <p:ext uri="{BB962C8B-B14F-4D97-AF65-F5344CB8AC3E}">
        <p14:creationId xmlns:p14="http://schemas.microsoft.com/office/powerpoint/2010/main" val="2060328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7C4D3A-4A21-E04A-0F50-ACD06EA331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61335" y="1661643"/>
            <a:ext cx="8269331" cy="4479819"/>
          </a:xfrm>
          <a:prstGeom prst="rect">
            <a:avLst/>
          </a:prstGeom>
          <a:ln>
            <a:noFill/>
          </a:ln>
        </p:spPr>
      </p:pic>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p:txBody>
          <a:bodyPr/>
          <a:lstStyle/>
          <a:p>
            <a:pPr lvl="0"/>
            <a:r>
              <a:rPr lang="en-CA" sz="2903" dirty="0"/>
              <a:t>Introduction to Zotero for desktop</a:t>
            </a:r>
          </a:p>
        </p:txBody>
      </p:sp>
      <p:sp>
        <p:nvSpPr>
          <p:cNvPr id="4" name="Rectangle 3">
            <a:extLst>
              <a:ext uri="{FF2B5EF4-FFF2-40B4-BE49-F238E27FC236}">
                <a16:creationId xmlns:a16="http://schemas.microsoft.com/office/drawing/2014/main" id="{CD2E56A9-84FA-B89C-8E5A-9096F99C8D18}"/>
              </a:ext>
            </a:extLst>
          </p:cNvPr>
          <p:cNvSpPr/>
          <p:nvPr/>
        </p:nvSpPr>
        <p:spPr>
          <a:xfrm>
            <a:off x="2009334" y="1661644"/>
            <a:ext cx="581190" cy="322744"/>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5" name="Rectangle 4">
            <a:extLst>
              <a:ext uri="{FF2B5EF4-FFF2-40B4-BE49-F238E27FC236}">
                <a16:creationId xmlns:a16="http://schemas.microsoft.com/office/drawing/2014/main" id="{C44AC4F8-4971-277B-900A-E720D0284A10}"/>
              </a:ext>
            </a:extLst>
          </p:cNvPr>
          <p:cNvSpPr/>
          <p:nvPr/>
        </p:nvSpPr>
        <p:spPr>
          <a:xfrm>
            <a:off x="2864208" y="1661643"/>
            <a:ext cx="273684" cy="298663"/>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7" name="Rectangle 6">
            <a:extLst>
              <a:ext uri="{FF2B5EF4-FFF2-40B4-BE49-F238E27FC236}">
                <a16:creationId xmlns:a16="http://schemas.microsoft.com/office/drawing/2014/main" id="{D08287F5-FAAE-EA0E-7FC9-553ECA31F516}"/>
              </a:ext>
            </a:extLst>
          </p:cNvPr>
          <p:cNvSpPr/>
          <p:nvPr/>
        </p:nvSpPr>
        <p:spPr>
          <a:xfrm>
            <a:off x="3158889" y="1644816"/>
            <a:ext cx="273684" cy="322745"/>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11" name="TextBox 10">
            <a:extLst>
              <a:ext uri="{FF2B5EF4-FFF2-40B4-BE49-F238E27FC236}">
                <a16:creationId xmlns:a16="http://schemas.microsoft.com/office/drawing/2014/main" id="{E8075768-6CDB-A91A-C8A7-A315381FF68A}"/>
              </a:ext>
            </a:extLst>
          </p:cNvPr>
          <p:cNvSpPr txBox="1"/>
          <p:nvPr/>
        </p:nvSpPr>
        <p:spPr>
          <a:xfrm>
            <a:off x="10230665" y="5583205"/>
            <a:ext cx="290464" cy="343620"/>
          </a:xfrm>
          <a:prstGeom prst="rect">
            <a:avLst/>
          </a:prstGeom>
          <a:noFill/>
        </p:spPr>
        <p:txBody>
          <a:bodyPr wrap="none" rtlCol="0">
            <a:spAutoFit/>
          </a:bodyPr>
          <a:lstStyle/>
          <a:p>
            <a:r>
              <a:rPr lang="fr-CA" sz="1633" dirty="0">
                <a:solidFill>
                  <a:srgbClr val="0000FF"/>
                </a:solidFill>
              </a:rPr>
              <a:t>2</a:t>
            </a:r>
            <a:endParaRPr lang="en-CA" sz="1633" dirty="0">
              <a:solidFill>
                <a:srgbClr val="0000FF"/>
              </a:solidFill>
            </a:endParaRPr>
          </a:p>
        </p:txBody>
      </p:sp>
      <p:sp>
        <p:nvSpPr>
          <p:cNvPr id="13" name="TextBox 12">
            <a:extLst>
              <a:ext uri="{FF2B5EF4-FFF2-40B4-BE49-F238E27FC236}">
                <a16:creationId xmlns:a16="http://schemas.microsoft.com/office/drawing/2014/main" id="{4FF5E27A-67D8-8C05-26F7-9AC1E6094F9F}"/>
              </a:ext>
            </a:extLst>
          </p:cNvPr>
          <p:cNvSpPr txBox="1"/>
          <p:nvPr/>
        </p:nvSpPr>
        <p:spPr>
          <a:xfrm>
            <a:off x="2932698" y="1372475"/>
            <a:ext cx="136704" cy="343620"/>
          </a:xfrm>
          <a:prstGeom prst="rect">
            <a:avLst/>
          </a:prstGeom>
          <a:noFill/>
        </p:spPr>
        <p:txBody>
          <a:bodyPr wrap="square" rtlCol="0">
            <a:spAutoFit/>
          </a:bodyPr>
          <a:lstStyle/>
          <a:p>
            <a:r>
              <a:rPr lang="fr-CA" sz="1633" dirty="0">
                <a:solidFill>
                  <a:srgbClr val="0000FF"/>
                </a:solidFill>
              </a:rPr>
              <a:t>2</a:t>
            </a:r>
            <a:endParaRPr lang="en-CA" sz="1633" dirty="0">
              <a:solidFill>
                <a:srgbClr val="0000FF"/>
              </a:solidFill>
            </a:endParaRPr>
          </a:p>
        </p:txBody>
      </p:sp>
      <p:sp>
        <p:nvSpPr>
          <p:cNvPr id="16" name="TextBox 15">
            <a:extLst>
              <a:ext uri="{FF2B5EF4-FFF2-40B4-BE49-F238E27FC236}">
                <a16:creationId xmlns:a16="http://schemas.microsoft.com/office/drawing/2014/main" id="{405A8473-916C-BA95-5D1E-914539DEB2D9}"/>
              </a:ext>
            </a:extLst>
          </p:cNvPr>
          <p:cNvSpPr txBox="1"/>
          <p:nvPr/>
        </p:nvSpPr>
        <p:spPr>
          <a:xfrm>
            <a:off x="3411575" y="1741103"/>
            <a:ext cx="175999" cy="343620"/>
          </a:xfrm>
          <a:prstGeom prst="rect">
            <a:avLst/>
          </a:prstGeom>
          <a:noFill/>
        </p:spPr>
        <p:txBody>
          <a:bodyPr wrap="square" rtlCol="0">
            <a:spAutoFit/>
          </a:bodyPr>
          <a:lstStyle/>
          <a:p>
            <a:r>
              <a:rPr lang="fr-CA" sz="1633" dirty="0">
                <a:solidFill>
                  <a:srgbClr val="0000FF"/>
                </a:solidFill>
              </a:rPr>
              <a:t>3</a:t>
            </a:r>
            <a:endParaRPr lang="en-CA" sz="1633" dirty="0">
              <a:solidFill>
                <a:srgbClr val="0000FF"/>
              </a:solidFill>
            </a:endParaRPr>
          </a:p>
        </p:txBody>
      </p:sp>
      <p:sp>
        <p:nvSpPr>
          <p:cNvPr id="17" name="Rectangle 16">
            <a:extLst>
              <a:ext uri="{FF2B5EF4-FFF2-40B4-BE49-F238E27FC236}">
                <a16:creationId xmlns:a16="http://schemas.microsoft.com/office/drawing/2014/main" id="{19966266-E3D7-C93D-A218-CF6FC5CA12F1}"/>
              </a:ext>
            </a:extLst>
          </p:cNvPr>
          <p:cNvSpPr/>
          <p:nvPr/>
        </p:nvSpPr>
        <p:spPr>
          <a:xfrm>
            <a:off x="10034210" y="1661642"/>
            <a:ext cx="196455" cy="3059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18" name="TextBox 17">
            <a:extLst>
              <a:ext uri="{FF2B5EF4-FFF2-40B4-BE49-F238E27FC236}">
                <a16:creationId xmlns:a16="http://schemas.microsoft.com/office/drawing/2014/main" id="{023FE2F4-356D-22E8-FA3B-9F863C030676}"/>
              </a:ext>
            </a:extLst>
          </p:cNvPr>
          <p:cNvSpPr txBox="1"/>
          <p:nvPr/>
        </p:nvSpPr>
        <p:spPr>
          <a:xfrm>
            <a:off x="10015311" y="1365867"/>
            <a:ext cx="290464" cy="343620"/>
          </a:xfrm>
          <a:prstGeom prst="rect">
            <a:avLst/>
          </a:prstGeom>
          <a:noFill/>
        </p:spPr>
        <p:txBody>
          <a:bodyPr wrap="none" rtlCol="0">
            <a:spAutoFit/>
          </a:bodyPr>
          <a:lstStyle/>
          <a:p>
            <a:r>
              <a:rPr lang="fr-CA" sz="1633" dirty="0">
                <a:solidFill>
                  <a:srgbClr val="0000FF"/>
                </a:solidFill>
              </a:rPr>
              <a:t>4</a:t>
            </a:r>
            <a:endParaRPr lang="en-CA" sz="1633" dirty="0">
              <a:solidFill>
                <a:srgbClr val="0000FF"/>
              </a:solidFill>
            </a:endParaRPr>
          </a:p>
        </p:txBody>
      </p:sp>
      <p:sp>
        <p:nvSpPr>
          <p:cNvPr id="10" name="Rectangle 9">
            <a:extLst>
              <a:ext uri="{FF2B5EF4-FFF2-40B4-BE49-F238E27FC236}">
                <a16:creationId xmlns:a16="http://schemas.microsoft.com/office/drawing/2014/main" id="{C3F73AD1-10EB-CE56-670A-C21D484E574C}"/>
              </a:ext>
            </a:extLst>
          </p:cNvPr>
          <p:cNvSpPr/>
          <p:nvPr/>
        </p:nvSpPr>
        <p:spPr>
          <a:xfrm>
            <a:off x="10034211" y="2108605"/>
            <a:ext cx="196455" cy="3730237"/>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12" name="TextBox 11">
            <a:extLst>
              <a:ext uri="{FF2B5EF4-FFF2-40B4-BE49-F238E27FC236}">
                <a16:creationId xmlns:a16="http://schemas.microsoft.com/office/drawing/2014/main" id="{188FFAE1-AC89-56FF-8138-C7743DBEC81E}"/>
              </a:ext>
            </a:extLst>
          </p:cNvPr>
          <p:cNvSpPr txBox="1"/>
          <p:nvPr/>
        </p:nvSpPr>
        <p:spPr>
          <a:xfrm>
            <a:off x="2118359" y="1406052"/>
            <a:ext cx="290464" cy="343620"/>
          </a:xfrm>
          <a:prstGeom prst="rect">
            <a:avLst/>
          </a:prstGeom>
          <a:noFill/>
        </p:spPr>
        <p:txBody>
          <a:bodyPr wrap="none" rtlCol="0">
            <a:spAutoFit/>
          </a:bodyPr>
          <a:lstStyle/>
          <a:p>
            <a:r>
              <a:rPr lang="fr-CA" sz="1633" dirty="0">
                <a:solidFill>
                  <a:srgbClr val="0000FF"/>
                </a:solidFill>
              </a:rPr>
              <a:t>1</a:t>
            </a:r>
            <a:endParaRPr lang="en-CA" sz="1633" dirty="0">
              <a:solidFill>
                <a:srgbClr val="0000FF"/>
              </a:solidFill>
            </a:endParaRPr>
          </a:p>
        </p:txBody>
      </p:sp>
      <p:pic>
        <p:nvPicPr>
          <p:cNvPr id="9" name="Picture 8" descr="A screenshot of a computer&#10;&#10;Description automatically generated">
            <a:extLst>
              <a:ext uri="{FF2B5EF4-FFF2-40B4-BE49-F238E27FC236}">
                <a16:creationId xmlns:a16="http://schemas.microsoft.com/office/drawing/2014/main" id="{A3A11E34-5FF4-6C5C-5F61-95609D691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436" y="2517812"/>
            <a:ext cx="4234905" cy="2885253"/>
          </a:xfrm>
          <a:prstGeom prst="rect">
            <a:avLst/>
          </a:prstGeom>
          <a:ln w="19050">
            <a:solidFill>
              <a:schemeClr val="tx1"/>
            </a:solidFill>
          </a:ln>
        </p:spPr>
      </p:pic>
    </p:spTree>
    <p:extLst>
      <p:ext uri="{BB962C8B-B14F-4D97-AF65-F5344CB8AC3E}">
        <p14:creationId xmlns:p14="http://schemas.microsoft.com/office/powerpoint/2010/main" val="375952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1" grpId="0"/>
      <p:bldP spid="13" grpId="0"/>
      <p:bldP spid="16" grpId="0"/>
      <p:bldP spid="17" grpId="0" animBg="1"/>
      <p:bldP spid="18" grpId="0"/>
      <p:bldP spid="10"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04ABDA-FB8E-4AE3-A917-2014DCA06898}"/>
              </a:ext>
            </a:extLst>
          </p:cNvPr>
          <p:cNvGrpSpPr/>
          <p:nvPr/>
        </p:nvGrpSpPr>
        <p:grpSpPr>
          <a:xfrm>
            <a:off x="2767811" y="1217433"/>
            <a:ext cx="5575194" cy="5283782"/>
            <a:chOff x="1371599" y="1341994"/>
            <a:chExt cx="6145619" cy="5824391"/>
          </a:xfrm>
        </p:grpSpPr>
        <p:pic>
          <p:nvPicPr>
            <p:cNvPr id="8" name="Picture 7">
              <a:extLst>
                <a:ext uri="{FF2B5EF4-FFF2-40B4-BE49-F238E27FC236}">
                  <a16:creationId xmlns:a16="http://schemas.microsoft.com/office/drawing/2014/main" id="{7F7C4D3A-4A21-E04A-0F50-ACD06EA331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48937" y="1341994"/>
              <a:ext cx="5968281" cy="5824391"/>
            </a:xfrm>
            <a:prstGeom prst="rect">
              <a:avLst/>
            </a:prstGeom>
            <a:ln>
              <a:noFill/>
            </a:ln>
          </p:spPr>
        </p:pic>
        <p:sp>
          <p:nvSpPr>
            <p:cNvPr id="6" name="Rectangle 5">
              <a:extLst>
                <a:ext uri="{FF2B5EF4-FFF2-40B4-BE49-F238E27FC236}">
                  <a16:creationId xmlns:a16="http://schemas.microsoft.com/office/drawing/2014/main" id="{C6FF795A-60AF-9C80-34E0-F35A07BD2935}"/>
                </a:ext>
              </a:extLst>
            </p:cNvPr>
            <p:cNvSpPr/>
            <p:nvPr/>
          </p:nvSpPr>
          <p:spPr>
            <a:xfrm>
              <a:off x="1371599" y="1647735"/>
              <a:ext cx="776177" cy="34550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grpSp>
      <p:sp>
        <p:nvSpPr>
          <p:cNvPr id="2" name="Slide Number Placeholder 3">
            <a:extLst>
              <a:ext uri="{FF2B5EF4-FFF2-40B4-BE49-F238E27FC236}">
                <a16:creationId xmlns:a16="http://schemas.microsoft.com/office/drawing/2014/main" id="{76BB0DA8-44F7-51B8-7F40-36FDB83724CD}"/>
              </a:ext>
            </a:extLst>
          </p:cNvPr>
          <p:cNvSpPr txBox="1"/>
          <p:nvPr/>
        </p:nvSpPr>
        <p:spPr>
          <a:xfrm>
            <a:off x="8216895" y="6300289"/>
            <a:ext cx="2130316" cy="472897"/>
          </a:xfrm>
          <a:prstGeom prst="rect">
            <a:avLst/>
          </a:prstGeom>
          <a:noFill/>
          <a:ln cap="flat">
            <a:noFill/>
          </a:ln>
        </p:spPr>
        <p:txBody>
          <a:bodyPr vert="horz" wrap="square" lIns="0" tIns="0" rIns="0" bIns="0" anchor="t" anchorCtr="0" compatLnSpc="1">
            <a:noAutofit/>
          </a:bodyPr>
          <a:lstStyle/>
          <a:p>
            <a:pPr algn="r" defTabSz="829544" hangingPunct="0">
              <a:defRPr sz="1800" b="0" i="0" u="none" strike="noStrike" kern="0" cap="none" spc="0" baseline="0">
                <a:solidFill>
                  <a:srgbClr val="000000"/>
                </a:solidFill>
                <a:uFillTx/>
              </a:defRPr>
            </a:pPr>
            <a:fld id="{64BB6956-5E20-4F6D-9691-55BA020A11B4}" type="slidenum">
              <a:rPr lang="en-CA" sz="1270">
                <a:solidFill>
                  <a:srgbClr val="000000"/>
                </a:solidFill>
                <a:latin typeface="Noto Sans Regular" pitchFamily="2"/>
                <a:ea typeface="DejaVu Sans" pitchFamily="2"/>
                <a:cs typeface="Bitstream Vera Sans" pitchFamily="2"/>
              </a:rPr>
              <a:pPr algn="r" defTabSz="829544" hangingPunct="0">
                <a:defRPr sz="1800" b="0" i="0" u="none" strike="noStrike" kern="0" cap="none" spc="0" baseline="0">
                  <a:solidFill>
                    <a:srgbClr val="000000"/>
                  </a:solidFill>
                  <a:uFillTx/>
                </a:defRPr>
              </a:pPr>
              <a:t>55</a:t>
            </a:fld>
            <a:r>
              <a:rPr lang="en-CA" sz="1270" dirty="0">
                <a:solidFill>
                  <a:srgbClr val="000000"/>
                </a:solidFill>
                <a:latin typeface="Noto Sans Regular" pitchFamily="2"/>
                <a:ea typeface="DejaVu Sans" pitchFamily="2"/>
                <a:cs typeface="Bitstream Vera Sans" pitchFamily="2"/>
              </a:rPr>
              <a:t> /</a:t>
            </a:r>
          </a:p>
        </p:txBody>
      </p:sp>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p:txBody>
          <a:bodyPr/>
          <a:lstStyle/>
          <a:p>
            <a:pPr lvl="0"/>
            <a:r>
              <a:rPr lang="en-CA" sz="2903" dirty="0"/>
              <a:t>Introduction to Zotero for desktop</a:t>
            </a:r>
          </a:p>
        </p:txBody>
      </p:sp>
      <p:sp>
        <p:nvSpPr>
          <p:cNvPr id="4" name="Rectangle 3">
            <a:extLst>
              <a:ext uri="{FF2B5EF4-FFF2-40B4-BE49-F238E27FC236}">
                <a16:creationId xmlns:a16="http://schemas.microsoft.com/office/drawing/2014/main" id="{CD2E56A9-84FA-B89C-8E5A-9096F99C8D18}"/>
              </a:ext>
            </a:extLst>
          </p:cNvPr>
          <p:cNvSpPr/>
          <p:nvPr/>
        </p:nvSpPr>
        <p:spPr>
          <a:xfrm>
            <a:off x="2902935" y="1260283"/>
            <a:ext cx="1060939" cy="2248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5" name="Rectangle 4">
            <a:extLst>
              <a:ext uri="{FF2B5EF4-FFF2-40B4-BE49-F238E27FC236}">
                <a16:creationId xmlns:a16="http://schemas.microsoft.com/office/drawing/2014/main" id="{C44AC4F8-4971-277B-900A-E720D0284A10}"/>
              </a:ext>
            </a:extLst>
          </p:cNvPr>
          <p:cNvSpPr/>
          <p:nvPr/>
        </p:nvSpPr>
        <p:spPr>
          <a:xfrm>
            <a:off x="3743910" y="1482418"/>
            <a:ext cx="704134" cy="224866"/>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7" name="Rectangle 6">
            <a:extLst>
              <a:ext uri="{FF2B5EF4-FFF2-40B4-BE49-F238E27FC236}">
                <a16:creationId xmlns:a16="http://schemas.microsoft.com/office/drawing/2014/main" id="{D08287F5-FAAE-EA0E-7FC9-553ECA31F516}"/>
              </a:ext>
            </a:extLst>
          </p:cNvPr>
          <p:cNvSpPr/>
          <p:nvPr/>
        </p:nvSpPr>
        <p:spPr>
          <a:xfrm>
            <a:off x="3495981" y="1721330"/>
            <a:ext cx="4871060" cy="4779885"/>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11" name="TextBox 10">
            <a:extLst>
              <a:ext uri="{FF2B5EF4-FFF2-40B4-BE49-F238E27FC236}">
                <a16:creationId xmlns:a16="http://schemas.microsoft.com/office/drawing/2014/main" id="{E8075768-6CDB-A91A-C8A7-A315381FF68A}"/>
              </a:ext>
            </a:extLst>
          </p:cNvPr>
          <p:cNvSpPr txBox="1"/>
          <p:nvPr/>
        </p:nvSpPr>
        <p:spPr>
          <a:xfrm>
            <a:off x="3222296" y="6242601"/>
            <a:ext cx="290464" cy="343620"/>
          </a:xfrm>
          <a:prstGeom prst="rect">
            <a:avLst/>
          </a:prstGeom>
          <a:noFill/>
        </p:spPr>
        <p:txBody>
          <a:bodyPr wrap="none" rtlCol="0">
            <a:spAutoFit/>
          </a:bodyPr>
          <a:lstStyle/>
          <a:p>
            <a:r>
              <a:rPr lang="fr-CA" sz="1633" dirty="0">
                <a:solidFill>
                  <a:srgbClr val="0000FF"/>
                </a:solidFill>
              </a:rPr>
              <a:t>1</a:t>
            </a:r>
            <a:endParaRPr lang="en-CA" sz="1633" dirty="0">
              <a:solidFill>
                <a:srgbClr val="0000FF"/>
              </a:solidFill>
            </a:endParaRPr>
          </a:p>
        </p:txBody>
      </p:sp>
      <p:sp>
        <p:nvSpPr>
          <p:cNvPr id="13" name="TextBox 12">
            <a:extLst>
              <a:ext uri="{FF2B5EF4-FFF2-40B4-BE49-F238E27FC236}">
                <a16:creationId xmlns:a16="http://schemas.microsoft.com/office/drawing/2014/main" id="{4FF5E27A-67D8-8C05-26F7-9AC1E6094F9F}"/>
              </a:ext>
            </a:extLst>
          </p:cNvPr>
          <p:cNvSpPr txBox="1"/>
          <p:nvPr/>
        </p:nvSpPr>
        <p:spPr>
          <a:xfrm>
            <a:off x="2675421" y="1217433"/>
            <a:ext cx="136704" cy="343620"/>
          </a:xfrm>
          <a:prstGeom prst="rect">
            <a:avLst/>
          </a:prstGeom>
          <a:noFill/>
        </p:spPr>
        <p:txBody>
          <a:bodyPr wrap="square" rtlCol="0">
            <a:spAutoFit/>
          </a:bodyPr>
          <a:lstStyle/>
          <a:p>
            <a:r>
              <a:rPr lang="fr-CA" sz="1633" dirty="0">
                <a:solidFill>
                  <a:srgbClr val="0000FF"/>
                </a:solidFill>
              </a:rPr>
              <a:t>2</a:t>
            </a:r>
            <a:endParaRPr lang="en-CA" sz="1633" dirty="0">
              <a:solidFill>
                <a:srgbClr val="0000FF"/>
              </a:solidFill>
            </a:endParaRPr>
          </a:p>
        </p:txBody>
      </p:sp>
      <p:sp>
        <p:nvSpPr>
          <p:cNvPr id="16" name="TextBox 15">
            <a:extLst>
              <a:ext uri="{FF2B5EF4-FFF2-40B4-BE49-F238E27FC236}">
                <a16:creationId xmlns:a16="http://schemas.microsoft.com/office/drawing/2014/main" id="{405A8473-916C-BA95-5D1E-914539DEB2D9}"/>
              </a:ext>
            </a:extLst>
          </p:cNvPr>
          <p:cNvSpPr txBox="1"/>
          <p:nvPr/>
        </p:nvSpPr>
        <p:spPr>
          <a:xfrm>
            <a:off x="3562753" y="1477367"/>
            <a:ext cx="175999" cy="343620"/>
          </a:xfrm>
          <a:prstGeom prst="rect">
            <a:avLst/>
          </a:prstGeom>
          <a:noFill/>
        </p:spPr>
        <p:txBody>
          <a:bodyPr wrap="square" rtlCol="0">
            <a:spAutoFit/>
          </a:bodyPr>
          <a:lstStyle/>
          <a:p>
            <a:r>
              <a:rPr lang="fr-CA" sz="1633" dirty="0">
                <a:solidFill>
                  <a:srgbClr val="0000FF"/>
                </a:solidFill>
              </a:rPr>
              <a:t>3</a:t>
            </a:r>
            <a:endParaRPr lang="en-CA" sz="1633" dirty="0">
              <a:solidFill>
                <a:srgbClr val="0000FF"/>
              </a:solidFill>
            </a:endParaRPr>
          </a:p>
        </p:txBody>
      </p:sp>
      <p:sp>
        <p:nvSpPr>
          <p:cNvPr id="17" name="Rectangle 16">
            <a:extLst>
              <a:ext uri="{FF2B5EF4-FFF2-40B4-BE49-F238E27FC236}">
                <a16:creationId xmlns:a16="http://schemas.microsoft.com/office/drawing/2014/main" id="{19966266-E3D7-C93D-A218-CF6FC5CA12F1}"/>
              </a:ext>
            </a:extLst>
          </p:cNvPr>
          <p:cNvSpPr/>
          <p:nvPr/>
        </p:nvSpPr>
        <p:spPr>
          <a:xfrm>
            <a:off x="3963873" y="1265529"/>
            <a:ext cx="279608" cy="2041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18" name="TextBox 17">
            <a:extLst>
              <a:ext uri="{FF2B5EF4-FFF2-40B4-BE49-F238E27FC236}">
                <a16:creationId xmlns:a16="http://schemas.microsoft.com/office/drawing/2014/main" id="{023FE2F4-356D-22E8-FA3B-9F863C030676}"/>
              </a:ext>
            </a:extLst>
          </p:cNvPr>
          <p:cNvSpPr txBox="1"/>
          <p:nvPr/>
        </p:nvSpPr>
        <p:spPr>
          <a:xfrm>
            <a:off x="4261907" y="1180786"/>
            <a:ext cx="290464" cy="343620"/>
          </a:xfrm>
          <a:prstGeom prst="rect">
            <a:avLst/>
          </a:prstGeom>
          <a:noFill/>
        </p:spPr>
        <p:txBody>
          <a:bodyPr wrap="none" rtlCol="0">
            <a:spAutoFit/>
          </a:bodyPr>
          <a:lstStyle/>
          <a:p>
            <a:r>
              <a:rPr lang="fr-CA" sz="1633" dirty="0">
                <a:solidFill>
                  <a:srgbClr val="0000FF"/>
                </a:solidFill>
              </a:rPr>
              <a:t>4</a:t>
            </a:r>
            <a:endParaRPr lang="en-CA" sz="1633" dirty="0">
              <a:solidFill>
                <a:srgbClr val="0000FF"/>
              </a:solidFill>
            </a:endParaRPr>
          </a:p>
        </p:txBody>
      </p:sp>
      <p:pic>
        <p:nvPicPr>
          <p:cNvPr id="12" name="Picture 11" descr="A screenshot of a computer&#10;&#10;Description automatically generated">
            <a:extLst>
              <a:ext uri="{FF2B5EF4-FFF2-40B4-BE49-F238E27FC236}">
                <a16:creationId xmlns:a16="http://schemas.microsoft.com/office/drawing/2014/main" id="{BEF8AFFB-3A8C-DBDA-AD04-2298AEFB4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883" y="1743788"/>
            <a:ext cx="1754349" cy="1685212"/>
          </a:xfrm>
          <a:prstGeom prst="rect">
            <a:avLst/>
          </a:prstGeom>
        </p:spPr>
      </p:pic>
    </p:spTree>
    <p:extLst>
      <p:ext uri="{BB962C8B-B14F-4D97-AF65-F5344CB8AC3E}">
        <p14:creationId xmlns:p14="http://schemas.microsoft.com/office/powerpoint/2010/main" val="135666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1" grpId="0"/>
      <p:bldP spid="13" grpId="0"/>
      <p:bldP spid="16" grpId="0"/>
      <p:bldP spid="17" grpId="0" animBg="1"/>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6BB0DA8-44F7-51B8-7F40-36FDB83724CD}"/>
              </a:ext>
            </a:extLst>
          </p:cNvPr>
          <p:cNvSpPr txBox="1"/>
          <p:nvPr/>
        </p:nvSpPr>
        <p:spPr>
          <a:xfrm>
            <a:off x="8216895" y="6300289"/>
            <a:ext cx="2130316" cy="472897"/>
          </a:xfrm>
          <a:prstGeom prst="rect">
            <a:avLst/>
          </a:prstGeom>
          <a:noFill/>
          <a:ln cap="flat">
            <a:noFill/>
          </a:ln>
        </p:spPr>
        <p:txBody>
          <a:bodyPr vert="horz" wrap="square" lIns="0" tIns="0" rIns="0" bIns="0" anchor="t" anchorCtr="0" compatLnSpc="1">
            <a:noAutofit/>
          </a:bodyPr>
          <a:lstStyle/>
          <a:p>
            <a:pPr algn="r" defTabSz="829544" hangingPunct="0">
              <a:defRPr sz="1800" b="0" i="0" u="none" strike="noStrike" kern="0" cap="none" spc="0" baseline="0">
                <a:solidFill>
                  <a:srgbClr val="000000"/>
                </a:solidFill>
                <a:uFillTx/>
              </a:defRPr>
            </a:pPr>
            <a:fld id="{64BB6956-5E20-4F6D-9691-55BA020A11B4}" type="slidenum">
              <a:rPr lang="en-CA" sz="1270">
                <a:solidFill>
                  <a:srgbClr val="000000"/>
                </a:solidFill>
                <a:latin typeface="Noto Sans Regular" pitchFamily="2"/>
                <a:ea typeface="DejaVu Sans" pitchFamily="2"/>
                <a:cs typeface="Bitstream Vera Sans" pitchFamily="2"/>
              </a:rPr>
              <a:pPr algn="r" defTabSz="829544" hangingPunct="0">
                <a:defRPr sz="1800" b="0" i="0" u="none" strike="noStrike" kern="0" cap="none" spc="0" baseline="0">
                  <a:solidFill>
                    <a:srgbClr val="000000"/>
                  </a:solidFill>
                  <a:uFillTx/>
                </a:defRPr>
              </a:pPr>
              <a:t>56</a:t>
            </a:fld>
            <a:r>
              <a:rPr lang="en-CA" sz="1270" dirty="0">
                <a:solidFill>
                  <a:srgbClr val="000000"/>
                </a:solidFill>
                <a:latin typeface="Noto Sans Regular" pitchFamily="2"/>
                <a:ea typeface="DejaVu Sans" pitchFamily="2"/>
                <a:cs typeface="Bitstream Vera Sans" pitchFamily="2"/>
              </a:rPr>
              <a:t> /</a:t>
            </a:r>
          </a:p>
        </p:txBody>
      </p:sp>
      <p:sp>
        <p:nvSpPr>
          <p:cNvPr id="3" name="Title 1">
            <a:extLst>
              <a:ext uri="{FF2B5EF4-FFF2-40B4-BE49-F238E27FC236}">
                <a16:creationId xmlns:a16="http://schemas.microsoft.com/office/drawing/2014/main" id="{903625D3-40CF-C897-BC23-A35681D035B0}"/>
              </a:ext>
            </a:extLst>
          </p:cNvPr>
          <p:cNvSpPr txBox="1">
            <a:spLocks noGrp="1"/>
          </p:cNvSpPr>
          <p:nvPr>
            <p:ph type="title"/>
          </p:nvPr>
        </p:nvSpPr>
        <p:spPr/>
        <p:txBody>
          <a:bodyPr/>
          <a:lstStyle/>
          <a:p>
            <a:pPr lvl="0"/>
            <a:r>
              <a:rPr lang="en-CA" sz="2903" dirty="0"/>
              <a:t>Some highlights and comparisons</a:t>
            </a:r>
          </a:p>
        </p:txBody>
      </p:sp>
      <p:sp>
        <p:nvSpPr>
          <p:cNvPr id="6" name="Text Placeholder 5">
            <a:extLst>
              <a:ext uri="{FF2B5EF4-FFF2-40B4-BE49-F238E27FC236}">
                <a16:creationId xmlns:a16="http://schemas.microsoft.com/office/drawing/2014/main" id="{A90C7658-CC35-AC6D-CC4C-E5D5076EB247}"/>
              </a:ext>
            </a:extLst>
          </p:cNvPr>
          <p:cNvSpPr>
            <a:spLocks noGrp="1"/>
          </p:cNvSpPr>
          <p:nvPr>
            <p:ph type="body" idx="1"/>
          </p:nvPr>
        </p:nvSpPr>
        <p:spPr>
          <a:xfrm>
            <a:off x="2152866" y="1680655"/>
            <a:ext cx="3869685" cy="431746"/>
          </a:xfrm>
        </p:spPr>
        <p:txBody>
          <a:bodyPr/>
          <a:lstStyle/>
          <a:p>
            <a:r>
              <a:rPr lang="fr-CA" dirty="0"/>
              <a:t>Desktop version</a:t>
            </a:r>
            <a:endParaRPr lang="en-CA" dirty="0"/>
          </a:p>
        </p:txBody>
      </p:sp>
      <p:sp>
        <p:nvSpPr>
          <p:cNvPr id="9" name="Content Placeholder 8">
            <a:extLst>
              <a:ext uri="{FF2B5EF4-FFF2-40B4-BE49-F238E27FC236}">
                <a16:creationId xmlns:a16="http://schemas.microsoft.com/office/drawing/2014/main" id="{F8975A63-AB6E-A26D-8178-D2EDFEF9404E}"/>
              </a:ext>
            </a:extLst>
          </p:cNvPr>
          <p:cNvSpPr>
            <a:spLocks noGrp="1"/>
          </p:cNvSpPr>
          <p:nvPr>
            <p:ph idx="2"/>
          </p:nvPr>
        </p:nvSpPr>
        <p:spPr/>
        <p:txBody>
          <a:bodyPr/>
          <a:lstStyle/>
          <a:p>
            <a:pPr marL="414772" indent="-414772"/>
            <a:r>
              <a:rPr lang="fr-CA" sz="1814" dirty="0"/>
              <a:t>Import </a:t>
            </a:r>
            <a:r>
              <a:rPr lang="fr-CA" sz="1814" dirty="0" err="1"/>
              <a:t>references</a:t>
            </a:r>
            <a:r>
              <a:rPr lang="fr-CA" sz="1814" dirty="0"/>
              <a:t> </a:t>
            </a:r>
            <a:r>
              <a:rPr lang="fr-CA" sz="1814" dirty="0" err="1"/>
              <a:t>from</a:t>
            </a:r>
            <a:r>
              <a:rPr lang="fr-CA" sz="1814" dirty="0"/>
              <a:t> web browser</a:t>
            </a:r>
          </a:p>
          <a:p>
            <a:pPr marL="414772" indent="-414772"/>
            <a:r>
              <a:rPr lang="fr-CA" sz="1814" dirty="0" err="1"/>
              <a:t>Create</a:t>
            </a:r>
            <a:r>
              <a:rPr lang="fr-CA" sz="1814" dirty="0"/>
              <a:t> a </a:t>
            </a:r>
            <a:r>
              <a:rPr lang="fr-CA" sz="1814" dirty="0" err="1"/>
              <a:t>bibliography</a:t>
            </a:r>
            <a:endParaRPr lang="fr-CA" sz="1814" dirty="0"/>
          </a:p>
          <a:p>
            <a:pPr marL="414772" indent="-414772"/>
            <a:r>
              <a:rPr lang="fr-CA" sz="1814" dirty="0" err="1"/>
              <a:t>Add</a:t>
            </a:r>
            <a:r>
              <a:rPr lang="fr-CA" sz="1814" dirty="0"/>
              <a:t>/</a:t>
            </a:r>
            <a:r>
              <a:rPr lang="fr-CA" sz="1814" dirty="0" err="1"/>
              <a:t>edit</a:t>
            </a:r>
            <a:r>
              <a:rPr lang="fr-CA" sz="1814" dirty="0"/>
              <a:t>/</a:t>
            </a:r>
            <a:r>
              <a:rPr lang="fr-CA" sz="1814" dirty="0" err="1"/>
              <a:t>remove</a:t>
            </a:r>
            <a:r>
              <a:rPr lang="fr-CA" sz="1814" dirty="0"/>
              <a:t> </a:t>
            </a:r>
            <a:r>
              <a:rPr lang="fr-CA" sz="1814" dirty="0" err="1"/>
              <a:t>references</a:t>
            </a:r>
            <a:r>
              <a:rPr lang="fr-CA" sz="1814" dirty="0"/>
              <a:t> </a:t>
            </a:r>
            <a:r>
              <a:rPr lang="fr-CA" sz="1814" dirty="0" err="1"/>
              <a:t>from</a:t>
            </a:r>
            <a:r>
              <a:rPr lang="fr-CA" sz="1814" dirty="0"/>
              <a:t> a </a:t>
            </a:r>
            <a:r>
              <a:rPr lang="fr-CA" sz="1814" dirty="0" err="1"/>
              <a:t>shared</a:t>
            </a:r>
            <a:r>
              <a:rPr lang="fr-CA" sz="1814" dirty="0"/>
              <a:t> library</a:t>
            </a:r>
          </a:p>
          <a:p>
            <a:pPr marL="414772" indent="-414772"/>
            <a:r>
              <a:rPr lang="fr-CA" sz="1814" dirty="0"/>
              <a:t>Insert citations in LibreOffice, Microsoft Office or Google Docs</a:t>
            </a:r>
          </a:p>
          <a:p>
            <a:pPr marL="414772" indent="-414772"/>
            <a:r>
              <a:rPr lang="fr-CA" sz="1814" dirty="0" err="1"/>
              <a:t>Add</a:t>
            </a:r>
            <a:r>
              <a:rPr lang="fr-CA" sz="1814" dirty="0"/>
              <a:t> </a:t>
            </a:r>
            <a:r>
              <a:rPr lang="fr-CA" sz="1814" dirty="0" err="1"/>
              <a:t>features</a:t>
            </a:r>
            <a:r>
              <a:rPr lang="fr-CA" sz="1814" dirty="0"/>
              <a:t> (e.g. auto-capture PDF annotations)</a:t>
            </a:r>
            <a:endParaRPr lang="en-CA" sz="1814" dirty="0"/>
          </a:p>
        </p:txBody>
      </p:sp>
      <p:sp>
        <p:nvSpPr>
          <p:cNvPr id="14" name="Text Placeholder 13">
            <a:extLst>
              <a:ext uri="{FF2B5EF4-FFF2-40B4-BE49-F238E27FC236}">
                <a16:creationId xmlns:a16="http://schemas.microsoft.com/office/drawing/2014/main" id="{EAF04551-8869-734E-024F-DBDE7CE9234F}"/>
              </a:ext>
            </a:extLst>
          </p:cNvPr>
          <p:cNvSpPr>
            <a:spLocks noGrp="1"/>
          </p:cNvSpPr>
          <p:nvPr>
            <p:ph type="body" idx="3"/>
          </p:nvPr>
        </p:nvSpPr>
        <p:spPr>
          <a:xfrm>
            <a:off x="6153609" y="1680655"/>
            <a:ext cx="3886964" cy="431746"/>
          </a:xfrm>
        </p:spPr>
        <p:txBody>
          <a:bodyPr/>
          <a:lstStyle/>
          <a:p>
            <a:r>
              <a:rPr lang="fr-CA" dirty="0"/>
              <a:t>Web version</a:t>
            </a:r>
            <a:endParaRPr lang="en-CA" dirty="0"/>
          </a:p>
        </p:txBody>
      </p:sp>
      <p:sp>
        <p:nvSpPr>
          <p:cNvPr id="15" name="Content Placeholder 14">
            <a:extLst>
              <a:ext uri="{FF2B5EF4-FFF2-40B4-BE49-F238E27FC236}">
                <a16:creationId xmlns:a16="http://schemas.microsoft.com/office/drawing/2014/main" id="{4C103677-A27B-24D8-8515-00B3061A0F69}"/>
              </a:ext>
            </a:extLst>
          </p:cNvPr>
          <p:cNvSpPr>
            <a:spLocks noGrp="1"/>
          </p:cNvSpPr>
          <p:nvPr>
            <p:ph idx="4"/>
          </p:nvPr>
        </p:nvSpPr>
        <p:spPr/>
        <p:txBody>
          <a:bodyPr/>
          <a:lstStyle/>
          <a:p>
            <a:pPr marL="311079" indent="-311079"/>
            <a:r>
              <a:rPr lang="fr-CA" sz="1814" dirty="0"/>
              <a:t>Import </a:t>
            </a:r>
            <a:r>
              <a:rPr lang="fr-CA" sz="1814" dirty="0" err="1"/>
              <a:t>references</a:t>
            </a:r>
            <a:r>
              <a:rPr lang="fr-CA" sz="1814" dirty="0"/>
              <a:t> </a:t>
            </a:r>
            <a:r>
              <a:rPr lang="fr-CA" sz="1814" dirty="0" err="1"/>
              <a:t>from</a:t>
            </a:r>
            <a:r>
              <a:rPr lang="fr-CA" sz="1814" dirty="0"/>
              <a:t> a web browser</a:t>
            </a:r>
          </a:p>
          <a:p>
            <a:pPr marL="414772" indent="-414772"/>
            <a:r>
              <a:rPr lang="fr-CA" sz="1814" dirty="0" err="1"/>
              <a:t>Create</a:t>
            </a:r>
            <a:r>
              <a:rPr lang="fr-CA" sz="1814" dirty="0"/>
              <a:t> a </a:t>
            </a:r>
            <a:r>
              <a:rPr lang="fr-CA" sz="1814" dirty="0" err="1"/>
              <a:t>bibliography</a:t>
            </a:r>
            <a:endParaRPr lang="fr-CA" sz="1814" dirty="0"/>
          </a:p>
          <a:p>
            <a:pPr marL="414772" indent="-414772"/>
            <a:r>
              <a:rPr lang="fr-CA" sz="1814" dirty="0" err="1"/>
              <a:t>Add</a:t>
            </a:r>
            <a:r>
              <a:rPr lang="fr-CA" sz="1814" dirty="0"/>
              <a:t>/</a:t>
            </a:r>
            <a:r>
              <a:rPr lang="fr-CA" sz="1814" dirty="0" err="1"/>
              <a:t>edit</a:t>
            </a:r>
            <a:r>
              <a:rPr lang="fr-CA" sz="1814" dirty="0"/>
              <a:t>/</a:t>
            </a:r>
            <a:r>
              <a:rPr lang="fr-CA" sz="1814" dirty="0" err="1"/>
              <a:t>remove</a:t>
            </a:r>
            <a:r>
              <a:rPr lang="fr-CA" sz="1814" dirty="0"/>
              <a:t> </a:t>
            </a:r>
            <a:r>
              <a:rPr lang="fr-CA" sz="1814" dirty="0" err="1"/>
              <a:t>references</a:t>
            </a:r>
            <a:r>
              <a:rPr lang="fr-CA" sz="1814" dirty="0"/>
              <a:t> </a:t>
            </a:r>
            <a:r>
              <a:rPr lang="fr-CA" sz="1814" dirty="0" err="1"/>
              <a:t>from</a:t>
            </a:r>
            <a:r>
              <a:rPr lang="fr-CA" sz="1814" dirty="0"/>
              <a:t> a </a:t>
            </a:r>
            <a:r>
              <a:rPr lang="fr-CA" sz="1814" dirty="0" err="1"/>
              <a:t>shared</a:t>
            </a:r>
            <a:r>
              <a:rPr lang="fr-CA" sz="1814" dirty="0"/>
              <a:t> library</a:t>
            </a:r>
          </a:p>
          <a:p>
            <a:pPr marL="414772" indent="-414772"/>
            <a:r>
              <a:rPr lang="fr-CA" sz="1814" dirty="0" err="1"/>
              <a:t>Create</a:t>
            </a:r>
            <a:r>
              <a:rPr lang="fr-CA" sz="1814" dirty="0"/>
              <a:t> a </a:t>
            </a:r>
            <a:r>
              <a:rPr lang="fr-CA" sz="1814" dirty="0" err="1"/>
              <a:t>shared</a:t>
            </a:r>
            <a:r>
              <a:rPr lang="fr-CA" sz="1814" dirty="0"/>
              <a:t> library</a:t>
            </a:r>
          </a:p>
          <a:p>
            <a:pPr marL="414772" indent="-414772"/>
            <a:r>
              <a:rPr lang="fr-CA" sz="1814" dirty="0"/>
              <a:t>Access </a:t>
            </a:r>
            <a:r>
              <a:rPr lang="fr-CA" sz="1814" dirty="0" err="1"/>
              <a:t>from</a:t>
            </a:r>
            <a:r>
              <a:rPr lang="fr-CA" sz="1814" dirty="0"/>
              <a:t> </a:t>
            </a:r>
            <a:r>
              <a:rPr lang="fr-CA" sz="1814" dirty="0" err="1"/>
              <a:t>any</a:t>
            </a:r>
            <a:r>
              <a:rPr lang="fr-CA" sz="1814" dirty="0"/>
              <a:t> computer</a:t>
            </a:r>
          </a:p>
          <a:p>
            <a:pPr marL="414772" indent="-414772"/>
            <a:r>
              <a:rPr lang="fr-CA" sz="1814" dirty="0" err="1"/>
              <a:t>Requires</a:t>
            </a:r>
            <a:r>
              <a:rPr lang="fr-CA" sz="1814" dirty="0"/>
              <a:t> Internet </a:t>
            </a:r>
            <a:r>
              <a:rPr lang="fr-CA" sz="1814" dirty="0" err="1"/>
              <a:t>connection</a:t>
            </a:r>
            <a:endParaRPr lang="fr-CA" sz="1814" dirty="0"/>
          </a:p>
          <a:p>
            <a:pPr marL="414772" indent="-414772"/>
            <a:r>
              <a:rPr lang="fr-CA" sz="1814" dirty="0"/>
              <a:t>300 MB free </a:t>
            </a:r>
            <a:r>
              <a:rPr lang="fr-CA" sz="1814" dirty="0" err="1"/>
              <a:t>storage</a:t>
            </a:r>
            <a:endParaRPr lang="fr-CA" sz="1814" dirty="0"/>
          </a:p>
          <a:p>
            <a:endParaRPr lang="en-CA" sz="1814" dirty="0"/>
          </a:p>
        </p:txBody>
      </p:sp>
    </p:spTree>
    <p:extLst>
      <p:ext uri="{BB962C8B-B14F-4D97-AF65-F5344CB8AC3E}">
        <p14:creationId xmlns:p14="http://schemas.microsoft.com/office/powerpoint/2010/main" val="4159868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6BB0DA8-44F7-51B8-7F40-36FDB83724CD}"/>
              </a:ext>
            </a:extLst>
          </p:cNvPr>
          <p:cNvSpPr txBox="1"/>
          <p:nvPr/>
        </p:nvSpPr>
        <p:spPr>
          <a:xfrm>
            <a:off x="8216895" y="6300289"/>
            <a:ext cx="2130316" cy="472897"/>
          </a:xfrm>
          <a:prstGeom prst="rect">
            <a:avLst/>
          </a:prstGeom>
          <a:noFill/>
          <a:ln cap="flat">
            <a:noFill/>
          </a:ln>
        </p:spPr>
        <p:txBody>
          <a:bodyPr vert="horz" wrap="square" lIns="0" tIns="0" rIns="0" bIns="0" anchor="t" anchorCtr="0" compatLnSpc="1">
            <a:noAutofit/>
          </a:bodyPr>
          <a:lstStyle/>
          <a:p>
            <a:pPr algn="r" defTabSz="829544" hangingPunct="0">
              <a:defRPr sz="1800" b="0" i="0" u="none" strike="noStrike" kern="0" cap="none" spc="0" baseline="0">
                <a:solidFill>
                  <a:srgbClr val="000000"/>
                </a:solidFill>
                <a:uFillTx/>
              </a:defRPr>
            </a:pPr>
            <a:fld id="{64BB6956-5E20-4F6D-9691-55BA020A11B4}" type="slidenum">
              <a:rPr lang="en-CA" sz="1270">
                <a:solidFill>
                  <a:srgbClr val="000000"/>
                </a:solidFill>
                <a:latin typeface="Noto Sans Regular" pitchFamily="2"/>
                <a:ea typeface="DejaVu Sans" pitchFamily="2"/>
                <a:cs typeface="Bitstream Vera Sans" pitchFamily="2"/>
              </a:rPr>
              <a:pPr algn="r" defTabSz="829544" hangingPunct="0">
                <a:defRPr sz="1800" b="0" i="0" u="none" strike="noStrike" kern="0" cap="none" spc="0" baseline="0">
                  <a:solidFill>
                    <a:srgbClr val="000000"/>
                  </a:solidFill>
                  <a:uFillTx/>
                </a:defRPr>
              </a:pPr>
              <a:t>57</a:t>
            </a:fld>
            <a:r>
              <a:rPr lang="en-CA" sz="1270" dirty="0">
                <a:solidFill>
                  <a:srgbClr val="000000"/>
                </a:solidFill>
                <a:latin typeface="Noto Sans Regular" pitchFamily="2"/>
                <a:ea typeface="DejaVu Sans" pitchFamily="2"/>
                <a:cs typeface="Bitstream Vera Sans" pitchFamily="2"/>
              </a:rPr>
              <a:t> /</a:t>
            </a:r>
          </a:p>
        </p:txBody>
      </p:sp>
      <p:pic>
        <p:nvPicPr>
          <p:cNvPr id="8" name="Picture 7">
            <a:extLst>
              <a:ext uri="{FF2B5EF4-FFF2-40B4-BE49-F238E27FC236}">
                <a16:creationId xmlns:a16="http://schemas.microsoft.com/office/drawing/2014/main" id="{7F7C4D3A-4A21-E04A-0F50-ACD06EA331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61335" y="1856690"/>
            <a:ext cx="8269331" cy="4089723"/>
          </a:xfrm>
          <a:prstGeom prst="rect">
            <a:avLst/>
          </a:prstGeom>
          <a:ln>
            <a:noFill/>
          </a:ln>
        </p:spPr>
      </p:pic>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a:xfrm>
            <a:off x="2176690" y="273023"/>
            <a:ext cx="8053976" cy="1145336"/>
          </a:xfrm>
        </p:spPr>
        <p:txBody>
          <a:bodyPr/>
          <a:lstStyle/>
          <a:p>
            <a:pPr lvl="0"/>
            <a:r>
              <a:rPr lang="en-CA" sz="2903" dirty="0"/>
              <a:t>Building your personal Database of References : importing from Google Scholar</a:t>
            </a:r>
          </a:p>
        </p:txBody>
      </p:sp>
      <p:sp>
        <p:nvSpPr>
          <p:cNvPr id="17" name="Rectangle 16">
            <a:extLst>
              <a:ext uri="{FF2B5EF4-FFF2-40B4-BE49-F238E27FC236}">
                <a16:creationId xmlns:a16="http://schemas.microsoft.com/office/drawing/2014/main" id="{19966266-E3D7-C93D-A218-CF6FC5CA12F1}"/>
              </a:ext>
            </a:extLst>
          </p:cNvPr>
          <p:cNvSpPr/>
          <p:nvPr/>
        </p:nvSpPr>
        <p:spPr>
          <a:xfrm>
            <a:off x="3797765" y="3355537"/>
            <a:ext cx="494177" cy="3059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14" name="Rectangle 13">
            <a:extLst>
              <a:ext uri="{FF2B5EF4-FFF2-40B4-BE49-F238E27FC236}">
                <a16:creationId xmlns:a16="http://schemas.microsoft.com/office/drawing/2014/main" id="{DCD0DBFB-CDC0-17FE-2DF3-21985EB9A559}"/>
              </a:ext>
            </a:extLst>
          </p:cNvPr>
          <p:cNvSpPr/>
          <p:nvPr/>
        </p:nvSpPr>
        <p:spPr>
          <a:xfrm>
            <a:off x="8809367" y="1856691"/>
            <a:ext cx="309824" cy="3059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Tree>
    <p:extLst>
      <p:ext uri="{BB962C8B-B14F-4D97-AF65-F5344CB8AC3E}">
        <p14:creationId xmlns:p14="http://schemas.microsoft.com/office/powerpoint/2010/main" val="1787629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6BB0DA8-44F7-51B8-7F40-36FDB83724CD}"/>
              </a:ext>
            </a:extLst>
          </p:cNvPr>
          <p:cNvSpPr txBox="1"/>
          <p:nvPr/>
        </p:nvSpPr>
        <p:spPr>
          <a:xfrm>
            <a:off x="8216895" y="6300289"/>
            <a:ext cx="2130316" cy="472897"/>
          </a:xfrm>
          <a:prstGeom prst="rect">
            <a:avLst/>
          </a:prstGeom>
          <a:noFill/>
          <a:ln cap="flat">
            <a:noFill/>
          </a:ln>
        </p:spPr>
        <p:txBody>
          <a:bodyPr vert="horz" wrap="square" lIns="0" tIns="0" rIns="0" bIns="0" anchor="t" anchorCtr="0" compatLnSpc="1">
            <a:noAutofit/>
          </a:bodyPr>
          <a:lstStyle/>
          <a:p>
            <a:pPr algn="r" defTabSz="829544" hangingPunct="0">
              <a:defRPr sz="1800" b="0" i="0" u="none" strike="noStrike" kern="0" cap="none" spc="0" baseline="0">
                <a:solidFill>
                  <a:srgbClr val="000000"/>
                </a:solidFill>
                <a:uFillTx/>
              </a:defRPr>
            </a:pPr>
            <a:fld id="{64BB6956-5E20-4F6D-9691-55BA020A11B4}" type="slidenum">
              <a:rPr lang="en-CA" sz="1270">
                <a:solidFill>
                  <a:srgbClr val="000000"/>
                </a:solidFill>
                <a:latin typeface="Noto Sans Regular" pitchFamily="2"/>
                <a:ea typeface="DejaVu Sans" pitchFamily="2"/>
                <a:cs typeface="Bitstream Vera Sans" pitchFamily="2"/>
              </a:rPr>
              <a:pPr algn="r" defTabSz="829544" hangingPunct="0">
                <a:defRPr sz="1800" b="0" i="0" u="none" strike="noStrike" kern="0" cap="none" spc="0" baseline="0">
                  <a:solidFill>
                    <a:srgbClr val="000000"/>
                  </a:solidFill>
                  <a:uFillTx/>
                </a:defRPr>
              </a:pPr>
              <a:t>58</a:t>
            </a:fld>
            <a:r>
              <a:rPr lang="en-CA" sz="1270" dirty="0">
                <a:solidFill>
                  <a:srgbClr val="000000"/>
                </a:solidFill>
                <a:latin typeface="Noto Sans Regular" pitchFamily="2"/>
                <a:ea typeface="DejaVu Sans" pitchFamily="2"/>
                <a:cs typeface="Bitstream Vera Sans" pitchFamily="2"/>
              </a:rPr>
              <a:t> /</a:t>
            </a:r>
          </a:p>
        </p:txBody>
      </p:sp>
      <p:pic>
        <p:nvPicPr>
          <p:cNvPr id="8" name="Picture 7">
            <a:extLst>
              <a:ext uri="{FF2B5EF4-FFF2-40B4-BE49-F238E27FC236}">
                <a16:creationId xmlns:a16="http://schemas.microsoft.com/office/drawing/2014/main" id="{7F7C4D3A-4A21-E04A-0F50-ACD06EA331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1689" y="1757080"/>
            <a:ext cx="7988623" cy="4288944"/>
          </a:xfrm>
          <a:prstGeom prst="rect">
            <a:avLst/>
          </a:prstGeom>
          <a:ln>
            <a:noFill/>
          </a:ln>
        </p:spPr>
      </p:pic>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p:txBody>
          <a:bodyPr/>
          <a:lstStyle/>
          <a:p>
            <a:pPr lvl="0"/>
            <a:r>
              <a:rPr lang="en-CA" sz="2903" dirty="0"/>
              <a:t>Building your personal Database of References: importing from Google Scholar</a:t>
            </a:r>
          </a:p>
        </p:txBody>
      </p:sp>
      <p:sp>
        <p:nvSpPr>
          <p:cNvPr id="17" name="Rectangle 16">
            <a:extLst>
              <a:ext uri="{FF2B5EF4-FFF2-40B4-BE49-F238E27FC236}">
                <a16:creationId xmlns:a16="http://schemas.microsoft.com/office/drawing/2014/main" id="{19966266-E3D7-C93D-A218-CF6FC5CA12F1}"/>
              </a:ext>
            </a:extLst>
          </p:cNvPr>
          <p:cNvSpPr/>
          <p:nvPr/>
        </p:nvSpPr>
        <p:spPr>
          <a:xfrm>
            <a:off x="5496797" y="5157060"/>
            <a:ext cx="579215" cy="2698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Tree>
    <p:extLst>
      <p:ext uri="{BB962C8B-B14F-4D97-AF65-F5344CB8AC3E}">
        <p14:creationId xmlns:p14="http://schemas.microsoft.com/office/powerpoint/2010/main" val="3265173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6BB0DA8-44F7-51B8-7F40-36FDB83724CD}"/>
              </a:ext>
            </a:extLst>
          </p:cNvPr>
          <p:cNvSpPr txBox="1"/>
          <p:nvPr/>
        </p:nvSpPr>
        <p:spPr>
          <a:xfrm>
            <a:off x="8216895" y="6300289"/>
            <a:ext cx="2130316" cy="472897"/>
          </a:xfrm>
          <a:prstGeom prst="rect">
            <a:avLst/>
          </a:prstGeom>
          <a:noFill/>
          <a:ln cap="flat">
            <a:noFill/>
          </a:ln>
        </p:spPr>
        <p:txBody>
          <a:bodyPr vert="horz" wrap="square" lIns="0" tIns="0" rIns="0" bIns="0" anchor="t" anchorCtr="0" compatLnSpc="1">
            <a:noAutofit/>
          </a:bodyPr>
          <a:lstStyle/>
          <a:p>
            <a:pPr algn="r" defTabSz="829544" hangingPunct="0">
              <a:defRPr sz="1800" b="0" i="0" u="none" strike="noStrike" kern="0" cap="none" spc="0" baseline="0">
                <a:solidFill>
                  <a:srgbClr val="000000"/>
                </a:solidFill>
                <a:uFillTx/>
              </a:defRPr>
            </a:pPr>
            <a:fld id="{64BB6956-5E20-4F6D-9691-55BA020A11B4}" type="slidenum">
              <a:rPr lang="en-CA" sz="1270">
                <a:solidFill>
                  <a:srgbClr val="000000"/>
                </a:solidFill>
                <a:latin typeface="Noto Sans Regular" pitchFamily="2"/>
                <a:ea typeface="DejaVu Sans" pitchFamily="2"/>
                <a:cs typeface="Bitstream Vera Sans" pitchFamily="2"/>
              </a:rPr>
              <a:pPr algn="r" defTabSz="829544" hangingPunct="0">
                <a:defRPr sz="1800" b="0" i="0" u="none" strike="noStrike" kern="0" cap="none" spc="0" baseline="0">
                  <a:solidFill>
                    <a:srgbClr val="000000"/>
                  </a:solidFill>
                  <a:uFillTx/>
                </a:defRPr>
              </a:pPr>
              <a:t>59</a:t>
            </a:fld>
            <a:r>
              <a:rPr lang="en-CA" sz="1270" dirty="0">
                <a:solidFill>
                  <a:srgbClr val="000000"/>
                </a:solidFill>
                <a:latin typeface="Noto Sans Regular" pitchFamily="2"/>
                <a:ea typeface="DejaVu Sans" pitchFamily="2"/>
                <a:cs typeface="Bitstream Vera Sans" pitchFamily="2"/>
              </a:rPr>
              <a:t> /</a:t>
            </a:r>
          </a:p>
        </p:txBody>
      </p:sp>
      <p:pic>
        <p:nvPicPr>
          <p:cNvPr id="8" name="Picture 7">
            <a:extLst>
              <a:ext uri="{FF2B5EF4-FFF2-40B4-BE49-F238E27FC236}">
                <a16:creationId xmlns:a16="http://schemas.microsoft.com/office/drawing/2014/main" id="{7F7C4D3A-4A21-E04A-0F50-ACD06EA331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5629" y="1418358"/>
            <a:ext cx="6756423" cy="5041879"/>
          </a:xfrm>
          <a:prstGeom prst="rect">
            <a:avLst/>
          </a:prstGeom>
          <a:ln>
            <a:noFill/>
          </a:ln>
        </p:spPr>
      </p:pic>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p:txBody>
          <a:bodyPr/>
          <a:lstStyle/>
          <a:p>
            <a:pPr lvl="0"/>
            <a:r>
              <a:rPr lang="en-CA" sz="2903" dirty="0"/>
              <a:t>Building your personal Database of References: saving a list of references</a:t>
            </a:r>
          </a:p>
        </p:txBody>
      </p:sp>
      <p:sp>
        <p:nvSpPr>
          <p:cNvPr id="17" name="Rectangle 16">
            <a:extLst>
              <a:ext uri="{FF2B5EF4-FFF2-40B4-BE49-F238E27FC236}">
                <a16:creationId xmlns:a16="http://schemas.microsoft.com/office/drawing/2014/main" id="{19966266-E3D7-C93D-A218-CF6FC5CA12F1}"/>
              </a:ext>
            </a:extLst>
          </p:cNvPr>
          <p:cNvSpPr/>
          <p:nvPr/>
        </p:nvSpPr>
        <p:spPr>
          <a:xfrm>
            <a:off x="8405139" y="1563371"/>
            <a:ext cx="254313" cy="3059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pic>
        <p:nvPicPr>
          <p:cNvPr id="5" name="Picture 4" descr="A screenshot of a computer&#10;&#10;Description automatically generated">
            <a:extLst>
              <a:ext uri="{FF2B5EF4-FFF2-40B4-BE49-F238E27FC236}">
                <a16:creationId xmlns:a16="http://schemas.microsoft.com/office/drawing/2014/main" id="{550D96FC-61DC-55A4-E505-78DB99B97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1213" y="2040663"/>
            <a:ext cx="3520986" cy="3610960"/>
          </a:xfrm>
          <a:prstGeom prst="rect">
            <a:avLst/>
          </a:prstGeom>
          <a:ln w="19050">
            <a:solidFill>
              <a:srgbClr val="FF0000"/>
            </a:solidFill>
          </a:ln>
        </p:spPr>
      </p:pic>
    </p:spTree>
    <p:extLst>
      <p:ext uri="{BB962C8B-B14F-4D97-AF65-F5344CB8AC3E}">
        <p14:creationId xmlns:p14="http://schemas.microsoft.com/office/powerpoint/2010/main" val="100758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blurred public library with bookshelves">
            <a:extLst>
              <a:ext uri="{FF2B5EF4-FFF2-40B4-BE49-F238E27FC236}">
                <a16:creationId xmlns:a16="http://schemas.microsoft.com/office/drawing/2014/main" id="{00656E40-C68A-DDC5-5F5E-F58DF2B5B8F3}"/>
              </a:ext>
            </a:extLst>
          </p:cNvPr>
          <p:cNvPicPr>
            <a:picLocks noChangeAspect="1"/>
          </p:cNvPicPr>
          <p:nvPr/>
        </p:nvPicPr>
        <p:blipFill rotWithShape="1">
          <a:blip r:embed="rId2"/>
          <a:srcRect l="16709" r="17437" b="4946"/>
          <a:stretch/>
        </p:blipFill>
        <p:spPr>
          <a:xfrm>
            <a:off x="20" y="1302606"/>
            <a:ext cx="4413566" cy="4252313"/>
          </a:xfrm>
          <a:custGeom>
            <a:avLst/>
            <a:gdLst/>
            <a:ahLst/>
            <a:cxnLst/>
            <a:rect l="l" t="t" r="r" b="b"/>
            <a:pathLst>
              <a:path w="4413586" h="4252313">
                <a:moveTo>
                  <a:pt x="0" y="0"/>
                </a:moveTo>
                <a:lnTo>
                  <a:pt x="2062856" y="0"/>
                </a:lnTo>
                <a:lnTo>
                  <a:pt x="2063084" y="493"/>
                </a:lnTo>
                <a:lnTo>
                  <a:pt x="2450944" y="493"/>
                </a:lnTo>
                <a:lnTo>
                  <a:pt x="4413586" y="4252313"/>
                </a:lnTo>
                <a:lnTo>
                  <a:pt x="388087" y="4252313"/>
                </a:lnTo>
                <a:lnTo>
                  <a:pt x="388087" y="4251820"/>
                </a:lnTo>
                <a:lnTo>
                  <a:pt x="0" y="4251820"/>
                </a:lnTo>
                <a:close/>
              </a:path>
            </a:pathLst>
          </a:custGeom>
        </p:spPr>
      </p:pic>
      <p:sp>
        <p:nvSpPr>
          <p:cNvPr id="9" name="Freeform: Shape 8">
            <a:extLst>
              <a:ext uri="{FF2B5EF4-FFF2-40B4-BE49-F238E27FC236}">
                <a16:creationId xmlns:a16="http://schemas.microsoft.com/office/drawing/2014/main" id="{0CBF71E6-C54A-4E15-90AD-354C394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65697" y="1303083"/>
            <a:ext cx="9226303" cy="4251821"/>
          </a:xfrm>
          <a:custGeom>
            <a:avLst/>
            <a:gdLst>
              <a:gd name="connsiteX0" fmla="*/ 0 w 9226303"/>
              <a:gd name="connsiteY0" fmla="*/ 0 h 4251821"/>
              <a:gd name="connsiteX1" fmla="*/ 9226303 w 9226303"/>
              <a:gd name="connsiteY1" fmla="*/ 0 h 4251821"/>
              <a:gd name="connsiteX2" fmla="*/ 7263661 w 9226303"/>
              <a:gd name="connsiteY2" fmla="*/ 4251821 h 4251821"/>
              <a:gd name="connsiteX3" fmla="*/ 0 w 9226303"/>
              <a:gd name="connsiteY3" fmla="*/ 4251821 h 4251821"/>
            </a:gdLst>
            <a:ahLst/>
            <a:cxnLst>
              <a:cxn ang="0">
                <a:pos x="connsiteX0" y="connsiteY0"/>
              </a:cxn>
              <a:cxn ang="0">
                <a:pos x="connsiteX1" y="connsiteY1"/>
              </a:cxn>
              <a:cxn ang="0">
                <a:pos x="connsiteX2" y="connsiteY2"/>
              </a:cxn>
              <a:cxn ang="0">
                <a:pos x="connsiteX3" y="connsiteY3"/>
              </a:cxn>
            </a:cxnLst>
            <a:rect l="l" t="t" r="r" b="b"/>
            <a:pathLst>
              <a:path w="9226303" h="4251821">
                <a:moveTo>
                  <a:pt x="0" y="0"/>
                </a:moveTo>
                <a:lnTo>
                  <a:pt x="9226303" y="0"/>
                </a:lnTo>
                <a:lnTo>
                  <a:pt x="7263661" y="4251821"/>
                </a:lnTo>
                <a:lnTo>
                  <a:pt x="0" y="425182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72B80E8B-9E54-4BE8-B117-45565977790F}"/>
              </a:ext>
            </a:extLst>
          </p:cNvPr>
          <p:cNvSpPr>
            <a:spLocks noGrp="1"/>
          </p:cNvSpPr>
          <p:nvPr>
            <p:ph type="title"/>
          </p:nvPr>
        </p:nvSpPr>
        <p:spPr>
          <a:xfrm>
            <a:off x="4978589" y="1828800"/>
            <a:ext cx="6378259" cy="2027941"/>
          </a:xfrm>
        </p:spPr>
        <p:txBody>
          <a:bodyPr vert="horz" lIns="91440" tIns="45720" rIns="91440" bIns="45720" rtlCol="0" anchor="b">
            <a:normAutofit/>
          </a:bodyPr>
          <a:lstStyle/>
          <a:p>
            <a:r>
              <a:rPr lang="en-US" sz="4700">
                <a:solidFill>
                  <a:srgbClr val="FFFFFF"/>
                </a:solidFill>
              </a:rPr>
              <a:t>How can I find out if the library has access to an item I’m looking for?</a:t>
            </a:r>
          </a:p>
        </p:txBody>
      </p:sp>
    </p:spTree>
    <p:extLst>
      <p:ext uri="{BB962C8B-B14F-4D97-AF65-F5344CB8AC3E}">
        <p14:creationId xmlns:p14="http://schemas.microsoft.com/office/powerpoint/2010/main" val="2659122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6BB0DA8-44F7-51B8-7F40-36FDB83724CD}"/>
              </a:ext>
            </a:extLst>
          </p:cNvPr>
          <p:cNvSpPr txBox="1"/>
          <p:nvPr/>
        </p:nvSpPr>
        <p:spPr>
          <a:xfrm>
            <a:off x="8216895" y="6300289"/>
            <a:ext cx="2130316" cy="472897"/>
          </a:xfrm>
          <a:prstGeom prst="rect">
            <a:avLst/>
          </a:prstGeom>
          <a:noFill/>
          <a:ln cap="flat">
            <a:noFill/>
          </a:ln>
        </p:spPr>
        <p:txBody>
          <a:bodyPr vert="horz" wrap="square" lIns="0" tIns="0" rIns="0" bIns="0" anchor="t" anchorCtr="0" compatLnSpc="1">
            <a:noAutofit/>
          </a:bodyPr>
          <a:lstStyle/>
          <a:p>
            <a:pPr algn="r" defTabSz="829544" hangingPunct="0">
              <a:defRPr sz="1800" b="0" i="0" u="none" strike="noStrike" kern="0" cap="none" spc="0" baseline="0">
                <a:solidFill>
                  <a:srgbClr val="000000"/>
                </a:solidFill>
                <a:uFillTx/>
              </a:defRPr>
            </a:pPr>
            <a:fld id="{64BB6956-5E20-4F6D-9691-55BA020A11B4}" type="slidenum">
              <a:rPr lang="en-CA" sz="1270">
                <a:solidFill>
                  <a:srgbClr val="000000"/>
                </a:solidFill>
                <a:latin typeface="Noto Sans Regular" pitchFamily="2"/>
                <a:ea typeface="DejaVu Sans" pitchFamily="2"/>
                <a:cs typeface="Bitstream Vera Sans" pitchFamily="2"/>
              </a:rPr>
              <a:pPr algn="r" defTabSz="829544" hangingPunct="0">
                <a:defRPr sz="1800" b="0" i="0" u="none" strike="noStrike" kern="0" cap="none" spc="0" baseline="0">
                  <a:solidFill>
                    <a:srgbClr val="000000"/>
                  </a:solidFill>
                  <a:uFillTx/>
                </a:defRPr>
              </a:pPr>
              <a:t>60</a:t>
            </a:fld>
            <a:r>
              <a:rPr lang="en-CA" sz="1270" dirty="0">
                <a:solidFill>
                  <a:srgbClr val="000000"/>
                </a:solidFill>
                <a:latin typeface="Noto Sans Regular" pitchFamily="2"/>
                <a:ea typeface="DejaVu Sans" pitchFamily="2"/>
                <a:cs typeface="Bitstream Vera Sans" pitchFamily="2"/>
              </a:rPr>
              <a:t> /</a:t>
            </a:r>
          </a:p>
        </p:txBody>
      </p:sp>
      <p:pic>
        <p:nvPicPr>
          <p:cNvPr id="8" name="Picture 7">
            <a:extLst>
              <a:ext uri="{FF2B5EF4-FFF2-40B4-BE49-F238E27FC236}">
                <a16:creationId xmlns:a16="http://schemas.microsoft.com/office/drawing/2014/main" id="{7F7C4D3A-4A21-E04A-0F50-ACD06EA331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164" y="1437511"/>
            <a:ext cx="8382017" cy="4659013"/>
          </a:xfrm>
          <a:prstGeom prst="rect">
            <a:avLst/>
          </a:prstGeom>
          <a:ln>
            <a:noFill/>
          </a:ln>
        </p:spPr>
      </p:pic>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p:txBody>
          <a:bodyPr/>
          <a:lstStyle/>
          <a:p>
            <a:pPr lvl="0"/>
            <a:r>
              <a:rPr lang="en-CA" sz="2903" dirty="0"/>
              <a:t>Building your personal Database of References: saving one item</a:t>
            </a:r>
          </a:p>
        </p:txBody>
      </p:sp>
      <p:sp>
        <p:nvSpPr>
          <p:cNvPr id="17" name="Rectangle 16">
            <a:extLst>
              <a:ext uri="{FF2B5EF4-FFF2-40B4-BE49-F238E27FC236}">
                <a16:creationId xmlns:a16="http://schemas.microsoft.com/office/drawing/2014/main" id="{19966266-E3D7-C93D-A218-CF6FC5CA12F1}"/>
              </a:ext>
            </a:extLst>
          </p:cNvPr>
          <p:cNvSpPr/>
          <p:nvPr/>
        </p:nvSpPr>
        <p:spPr>
          <a:xfrm>
            <a:off x="9324616" y="1552164"/>
            <a:ext cx="304285" cy="3467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pic>
        <p:nvPicPr>
          <p:cNvPr id="5" name="Picture 4">
            <a:extLst>
              <a:ext uri="{FF2B5EF4-FFF2-40B4-BE49-F238E27FC236}">
                <a16:creationId xmlns:a16="http://schemas.microsoft.com/office/drawing/2014/main" id="{550D96FC-61DC-55A4-E505-78DB99B971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28927" y="2223766"/>
            <a:ext cx="3004076" cy="3610960"/>
          </a:xfrm>
          <a:prstGeom prst="rect">
            <a:avLst/>
          </a:prstGeom>
          <a:ln w="19050">
            <a:solidFill>
              <a:srgbClr val="FF0000"/>
            </a:solidFill>
          </a:ln>
        </p:spPr>
      </p:pic>
    </p:spTree>
    <p:extLst>
      <p:ext uri="{BB962C8B-B14F-4D97-AF65-F5344CB8AC3E}">
        <p14:creationId xmlns:p14="http://schemas.microsoft.com/office/powerpoint/2010/main" val="29997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15600" y="81867"/>
            <a:ext cx="11360800" cy="831200"/>
          </a:xfrm>
          <a:prstGeom prst="rect">
            <a:avLst/>
          </a:prstGeom>
        </p:spPr>
        <p:txBody>
          <a:bodyPr spcFirstLastPara="1" vert="horz" wrap="square" lIns="121900" tIns="121900" rIns="121900" bIns="121900" rtlCol="0" anchor="t" anchorCtr="0">
            <a:noAutofit/>
          </a:bodyPr>
          <a:lstStyle/>
          <a:p>
            <a:pPr lvl="0" algn="ctr"/>
            <a:r>
              <a:rPr lang="en" sz="4400" dirty="0"/>
              <a:t>Zotero Web Interface, Editing a Reference</a:t>
            </a:r>
            <a:endParaRPr sz="4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160" y="1340490"/>
            <a:ext cx="7145680" cy="5249887"/>
          </a:xfrm>
          <a:prstGeom prst="rect">
            <a:avLst/>
          </a:prstGeom>
          <a:ln>
            <a:solidFill>
              <a:schemeClr val="tx1"/>
            </a:solidFill>
          </a:ln>
        </p:spPr>
      </p:pic>
      <p:sp>
        <p:nvSpPr>
          <p:cNvPr id="10" name="Line Callout 2 9"/>
          <p:cNvSpPr/>
          <p:nvPr/>
        </p:nvSpPr>
        <p:spPr>
          <a:xfrm>
            <a:off x="1171696" y="3048001"/>
            <a:ext cx="1769805" cy="1061812"/>
          </a:xfrm>
          <a:prstGeom prst="borderCallout2">
            <a:avLst>
              <a:gd name="adj1" fmla="val 53250"/>
              <a:gd name="adj2" fmla="val 99667"/>
              <a:gd name="adj3" fmla="val 52915"/>
              <a:gd name="adj4" fmla="val 204131"/>
              <a:gd name="adj5" fmla="val -33905"/>
              <a:gd name="adj6" fmla="val 283423"/>
            </a:avLst>
          </a:prstGeom>
          <a:solidFill>
            <a:srgbClr val="92D050">
              <a:alpha val="8705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rial" panose="020B0604020202020204" pitchFamily="34" charset="0"/>
                <a:ea typeface="Source Sans Pro" panose="020B0503030403020204" pitchFamily="34" charset="0"/>
                <a:cs typeface="Arial" panose="020B0604020202020204" pitchFamily="34" charset="0"/>
              </a:rPr>
              <a:t>Click the edit icon to change bibliographic information about a reference</a:t>
            </a:r>
            <a:endParaRPr lang="en-CA" sz="14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622901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6BB0DA8-44F7-51B8-7F40-36FDB83724CD}"/>
              </a:ext>
            </a:extLst>
          </p:cNvPr>
          <p:cNvSpPr txBox="1"/>
          <p:nvPr/>
        </p:nvSpPr>
        <p:spPr>
          <a:xfrm>
            <a:off x="8216895" y="6300289"/>
            <a:ext cx="2130316" cy="472897"/>
          </a:xfrm>
          <a:prstGeom prst="rect">
            <a:avLst/>
          </a:prstGeom>
          <a:noFill/>
          <a:ln cap="flat">
            <a:noFill/>
          </a:ln>
        </p:spPr>
        <p:txBody>
          <a:bodyPr vert="horz" wrap="square" lIns="0" tIns="0" rIns="0" bIns="0" anchor="t" anchorCtr="0" compatLnSpc="1">
            <a:noAutofit/>
          </a:bodyPr>
          <a:lstStyle/>
          <a:p>
            <a:pPr algn="r" defTabSz="829544" hangingPunct="0">
              <a:defRPr sz="1800" b="0" i="0" u="none" strike="noStrike" kern="0" cap="none" spc="0" baseline="0">
                <a:solidFill>
                  <a:srgbClr val="000000"/>
                </a:solidFill>
                <a:uFillTx/>
              </a:defRPr>
            </a:pPr>
            <a:fld id="{64BB6956-5E20-4F6D-9691-55BA020A11B4}" type="slidenum">
              <a:rPr lang="en-CA" sz="1270">
                <a:solidFill>
                  <a:srgbClr val="000000"/>
                </a:solidFill>
                <a:latin typeface="Noto Sans Regular" pitchFamily="2"/>
                <a:ea typeface="DejaVu Sans" pitchFamily="2"/>
                <a:cs typeface="Bitstream Vera Sans" pitchFamily="2"/>
              </a:rPr>
              <a:pPr algn="r" defTabSz="829544" hangingPunct="0">
                <a:defRPr sz="1800" b="0" i="0" u="none" strike="noStrike" kern="0" cap="none" spc="0" baseline="0">
                  <a:solidFill>
                    <a:srgbClr val="000000"/>
                  </a:solidFill>
                  <a:uFillTx/>
                </a:defRPr>
              </a:pPr>
              <a:t>62</a:t>
            </a:fld>
            <a:r>
              <a:rPr lang="en-CA" sz="1270" dirty="0">
                <a:solidFill>
                  <a:srgbClr val="000000"/>
                </a:solidFill>
                <a:latin typeface="Noto Sans Regular" pitchFamily="2"/>
                <a:ea typeface="DejaVu Sans" pitchFamily="2"/>
                <a:cs typeface="Bitstream Vera Sans" pitchFamily="2"/>
              </a:rPr>
              <a:t> /</a:t>
            </a:r>
          </a:p>
        </p:txBody>
      </p:sp>
      <p:pic>
        <p:nvPicPr>
          <p:cNvPr id="8" name="Picture 7">
            <a:extLst>
              <a:ext uri="{FF2B5EF4-FFF2-40B4-BE49-F238E27FC236}">
                <a16:creationId xmlns:a16="http://schemas.microsoft.com/office/drawing/2014/main" id="{7F7C4D3A-4A21-E04A-0F50-ACD06EA331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164" y="1460273"/>
            <a:ext cx="8382017" cy="4613489"/>
          </a:xfrm>
          <a:prstGeom prst="rect">
            <a:avLst/>
          </a:prstGeom>
          <a:ln>
            <a:noFill/>
          </a:ln>
        </p:spPr>
      </p:pic>
      <p:sp>
        <p:nvSpPr>
          <p:cNvPr id="3" name="Title 1">
            <a:extLst>
              <a:ext uri="{FF2B5EF4-FFF2-40B4-BE49-F238E27FC236}">
                <a16:creationId xmlns:a16="http://schemas.microsoft.com/office/drawing/2014/main" id="{903625D3-40CF-C897-BC23-A35681D035B0}"/>
              </a:ext>
            </a:extLst>
          </p:cNvPr>
          <p:cNvSpPr txBox="1">
            <a:spLocks noGrp="1"/>
          </p:cNvSpPr>
          <p:nvPr>
            <p:ph type="title" idx="4294967295"/>
          </p:nvPr>
        </p:nvSpPr>
        <p:spPr/>
        <p:txBody>
          <a:bodyPr/>
          <a:lstStyle/>
          <a:p>
            <a:pPr lvl="0"/>
            <a:r>
              <a:rPr lang="en-CA" sz="2903" dirty="0"/>
              <a:t>Building your personal Database of References: citation button</a:t>
            </a:r>
          </a:p>
        </p:txBody>
      </p:sp>
      <p:sp>
        <p:nvSpPr>
          <p:cNvPr id="17" name="Rectangle 16">
            <a:extLst>
              <a:ext uri="{FF2B5EF4-FFF2-40B4-BE49-F238E27FC236}">
                <a16:creationId xmlns:a16="http://schemas.microsoft.com/office/drawing/2014/main" id="{19966266-E3D7-C93D-A218-CF6FC5CA12F1}"/>
              </a:ext>
            </a:extLst>
          </p:cNvPr>
          <p:cNvSpPr/>
          <p:nvPr/>
        </p:nvSpPr>
        <p:spPr>
          <a:xfrm>
            <a:off x="9129910" y="4200654"/>
            <a:ext cx="988711" cy="3467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
        <p:nvSpPr>
          <p:cNvPr id="4" name="Rectangle 3">
            <a:extLst>
              <a:ext uri="{FF2B5EF4-FFF2-40B4-BE49-F238E27FC236}">
                <a16:creationId xmlns:a16="http://schemas.microsoft.com/office/drawing/2014/main" id="{E45DE024-B0E6-CDE0-6CE5-F4D388DAC13C}"/>
              </a:ext>
            </a:extLst>
          </p:cNvPr>
          <p:cNvSpPr/>
          <p:nvPr/>
        </p:nvSpPr>
        <p:spPr>
          <a:xfrm>
            <a:off x="2041785" y="4898589"/>
            <a:ext cx="6587684" cy="3467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33"/>
          </a:p>
        </p:txBody>
      </p:sp>
    </p:spTree>
    <p:extLst>
      <p:ext uri="{BB962C8B-B14F-4D97-AF65-F5344CB8AC3E}">
        <p14:creationId xmlns:p14="http://schemas.microsoft.com/office/powerpoint/2010/main" val="31237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75495" y="63978"/>
            <a:ext cx="11360800" cy="831200"/>
          </a:xfrm>
          <a:prstGeom prst="rect">
            <a:avLst/>
          </a:prstGeom>
        </p:spPr>
        <p:txBody>
          <a:bodyPr spcFirstLastPara="1" vert="horz" wrap="square" lIns="121900" tIns="121900" rIns="121900" bIns="121900" rtlCol="0" anchor="t" anchorCtr="0">
            <a:noAutofit/>
          </a:bodyPr>
          <a:lstStyle/>
          <a:p>
            <a:pPr lvl="0" algn="ctr"/>
            <a:r>
              <a:rPr lang="en" sz="4000" dirty="0"/>
              <a:t>Zotero Web Interface, Making a Bibliography/Citation</a:t>
            </a:r>
            <a:endParaRPr sz="4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127" y="1012646"/>
            <a:ext cx="7722505" cy="5684933"/>
          </a:xfrm>
          <a:prstGeom prst="rect">
            <a:avLst/>
          </a:prstGeom>
          <a:ln>
            <a:solidFill>
              <a:schemeClr val="tx1"/>
            </a:solidFill>
          </a:ln>
        </p:spPr>
      </p:pic>
      <p:sp>
        <p:nvSpPr>
          <p:cNvPr id="10" name="Line Callout 2 9"/>
          <p:cNvSpPr/>
          <p:nvPr/>
        </p:nvSpPr>
        <p:spPr>
          <a:xfrm>
            <a:off x="8706107" y="2168636"/>
            <a:ext cx="2816575" cy="1102452"/>
          </a:xfrm>
          <a:prstGeom prst="borderCallout2">
            <a:avLst>
              <a:gd name="adj1" fmla="val 48517"/>
              <a:gd name="adj2" fmla="val 78"/>
              <a:gd name="adj3" fmla="val 144823"/>
              <a:gd name="adj4" fmla="val -15896"/>
              <a:gd name="adj5" fmla="val 188118"/>
              <a:gd name="adj6" fmla="val -129983"/>
            </a:avLst>
          </a:prstGeom>
          <a:solidFill>
            <a:srgbClr val="92D050">
              <a:alpha val="8705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ea typeface="Source Sans Pro" panose="020B0503030403020204" pitchFamily="34" charset="0"/>
                <a:cs typeface="Arial" panose="020B0604020202020204" pitchFamily="34" charset="0"/>
              </a:rPr>
              <a:t>Select citation style you want to use (APA, MLA, Chicago, etc.)</a:t>
            </a:r>
            <a:endParaRPr lang="en-CA"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4217463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9347" y="152209"/>
            <a:ext cx="11360800" cy="831200"/>
          </a:xfrm>
          <a:prstGeom prst="rect">
            <a:avLst/>
          </a:prstGeom>
        </p:spPr>
        <p:txBody>
          <a:bodyPr spcFirstLastPara="1" vert="horz" wrap="square" lIns="121900" tIns="121900" rIns="121900" bIns="121900" rtlCol="0" anchor="t" anchorCtr="0">
            <a:noAutofit/>
          </a:bodyPr>
          <a:lstStyle/>
          <a:p>
            <a:pPr lvl="0" algn="ctr"/>
            <a:r>
              <a:rPr lang="en" sz="4000" dirty="0"/>
              <a:t>Zotero Web Interface, Making a Bibliography/Citation</a:t>
            </a:r>
            <a:endParaRPr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84" y="983409"/>
            <a:ext cx="7790455" cy="5723599"/>
          </a:xfrm>
          <a:prstGeom prst="rect">
            <a:avLst/>
          </a:prstGeom>
          <a:ln>
            <a:solidFill>
              <a:schemeClr val="tx1"/>
            </a:solidFill>
          </a:ln>
        </p:spPr>
      </p:pic>
      <p:sp>
        <p:nvSpPr>
          <p:cNvPr id="10" name="Line Callout 2 9"/>
          <p:cNvSpPr/>
          <p:nvPr/>
        </p:nvSpPr>
        <p:spPr>
          <a:xfrm>
            <a:off x="8564476" y="2714068"/>
            <a:ext cx="2816575" cy="1259769"/>
          </a:xfrm>
          <a:prstGeom prst="borderCallout2">
            <a:avLst>
              <a:gd name="adj1" fmla="val 48517"/>
              <a:gd name="adj2" fmla="val 78"/>
              <a:gd name="adj3" fmla="val 117533"/>
              <a:gd name="adj4" fmla="val -11149"/>
              <a:gd name="adj5" fmla="val 119793"/>
              <a:gd name="adj6" fmla="val -94236"/>
            </a:avLst>
          </a:prstGeom>
          <a:solidFill>
            <a:srgbClr val="92D050">
              <a:alpha val="8705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ea typeface="Source Sans Pro" panose="020B0503030403020204" pitchFamily="34" charset="0"/>
                <a:cs typeface="Arial" panose="020B0604020202020204" pitchFamily="34" charset="0"/>
              </a:rPr>
              <a:t>Zotero produces the bibliography (or a single citation). Copy this text and paste it into a Word Processor.</a:t>
            </a:r>
            <a:endParaRPr lang="en-CA" sz="16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872574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C79D0BB-7F8D-051B-D358-F44184EA3D5E}"/>
              </a:ext>
            </a:extLst>
          </p:cNvPr>
          <p:cNvSpPr txBox="1"/>
          <p:nvPr/>
        </p:nvSpPr>
        <p:spPr>
          <a:xfrm>
            <a:off x="8080053" y="6247583"/>
            <a:ext cx="2130316" cy="472897"/>
          </a:xfrm>
          <a:prstGeom prst="rect">
            <a:avLst/>
          </a:prstGeom>
          <a:noFill/>
          <a:ln cap="flat">
            <a:noFill/>
          </a:ln>
        </p:spPr>
        <p:txBody>
          <a:bodyPr vert="horz" wrap="square" lIns="0" tIns="0" rIns="0" bIns="0" anchor="t" anchorCtr="0" compatLnSpc="1">
            <a:noAutofit/>
          </a:bodyPr>
          <a:lstStyle/>
          <a:p>
            <a:pPr algn="r" defTabSz="829544" hangingPunct="0">
              <a:defRPr sz="1800" b="0" i="0" u="none" strike="noStrike" kern="0" cap="none" spc="0" baseline="0">
                <a:solidFill>
                  <a:srgbClr val="000000"/>
                </a:solidFill>
                <a:uFillTx/>
              </a:defRPr>
            </a:pPr>
            <a:fld id="{713118E4-9A1A-4DFD-8FFA-62B9DD3CA654}" type="slidenum">
              <a:rPr lang="en-CA" sz="1270">
                <a:solidFill>
                  <a:srgbClr val="000000"/>
                </a:solidFill>
                <a:latin typeface="Noto Sans Regular" pitchFamily="2"/>
                <a:ea typeface="DejaVu Sans" pitchFamily="2"/>
                <a:cs typeface="Bitstream Vera Sans" pitchFamily="2"/>
              </a:rPr>
              <a:pPr algn="r" defTabSz="829544" hangingPunct="0">
                <a:defRPr sz="1800" b="0" i="0" u="none" strike="noStrike" kern="0" cap="none" spc="0" baseline="0">
                  <a:solidFill>
                    <a:srgbClr val="000000"/>
                  </a:solidFill>
                  <a:uFillTx/>
                </a:defRPr>
              </a:pPr>
              <a:t>65</a:t>
            </a:fld>
            <a:r>
              <a:rPr lang="en-CA" sz="1270">
                <a:solidFill>
                  <a:srgbClr val="000000"/>
                </a:solidFill>
                <a:latin typeface="Noto Sans Regular" pitchFamily="2"/>
                <a:ea typeface="DejaVu Sans" pitchFamily="2"/>
                <a:cs typeface="Bitstream Vera Sans" pitchFamily="2"/>
              </a:rPr>
              <a:t> /</a:t>
            </a:r>
          </a:p>
        </p:txBody>
      </p:sp>
      <p:sp>
        <p:nvSpPr>
          <p:cNvPr id="3" name="Title 1">
            <a:extLst>
              <a:ext uri="{FF2B5EF4-FFF2-40B4-BE49-F238E27FC236}">
                <a16:creationId xmlns:a16="http://schemas.microsoft.com/office/drawing/2014/main" id="{85BC8691-CBED-6306-0C91-0520D9540206}"/>
              </a:ext>
            </a:extLst>
          </p:cNvPr>
          <p:cNvSpPr txBox="1">
            <a:spLocks noGrp="1"/>
          </p:cNvSpPr>
          <p:nvPr>
            <p:ph type="title" idx="4294967295"/>
          </p:nvPr>
        </p:nvSpPr>
        <p:spPr/>
        <p:txBody>
          <a:bodyPr/>
          <a:lstStyle/>
          <a:p>
            <a:pPr lvl="0"/>
            <a:r>
              <a:rPr lang="en-CA"/>
              <a:t>Word processors</a:t>
            </a:r>
          </a:p>
        </p:txBody>
      </p:sp>
      <p:pic>
        <p:nvPicPr>
          <p:cNvPr id="4" name="Picture 3" descr="Screenshot of Microsoft Word with the Zotero extension highlighted at the top">
            <a:extLst>
              <a:ext uri="{FF2B5EF4-FFF2-40B4-BE49-F238E27FC236}">
                <a16:creationId xmlns:a16="http://schemas.microsoft.com/office/drawing/2014/main" id="{6FECBA00-93F3-E76F-D446-C1B20719153E}"/>
              </a:ext>
            </a:extLst>
          </p:cNvPr>
          <p:cNvPicPr>
            <a:picLocks noChangeAspect="1"/>
          </p:cNvPicPr>
          <p:nvPr/>
        </p:nvPicPr>
        <p:blipFill>
          <a:blip r:embed="rId3">
            <a:lum/>
            <a:alphaModFix/>
          </a:blip>
          <a:srcRect/>
          <a:stretch>
            <a:fillRect/>
          </a:stretch>
        </p:blipFill>
        <p:spPr>
          <a:xfrm>
            <a:off x="2242007" y="1828875"/>
            <a:ext cx="7992526" cy="1194319"/>
          </a:xfrm>
          <a:prstGeom prst="rect">
            <a:avLst/>
          </a:prstGeom>
          <a:noFill/>
          <a:ln w="6483" cap="flat">
            <a:solidFill>
              <a:srgbClr val="333333"/>
            </a:solidFill>
            <a:prstDash val="solid"/>
            <a:miter/>
          </a:ln>
        </p:spPr>
      </p:pic>
      <p:pic>
        <p:nvPicPr>
          <p:cNvPr id="5" name="Picture 4" descr="Screenshot of LibreOffice Writer with the Zotero extension icon highlighted on the far left">
            <a:extLst>
              <a:ext uri="{FF2B5EF4-FFF2-40B4-BE49-F238E27FC236}">
                <a16:creationId xmlns:a16="http://schemas.microsoft.com/office/drawing/2014/main" id="{E2C4E2D3-8EE9-0450-5813-10E69C1785CE}"/>
              </a:ext>
            </a:extLst>
          </p:cNvPr>
          <p:cNvPicPr>
            <a:picLocks noChangeAspect="1"/>
          </p:cNvPicPr>
          <p:nvPr/>
        </p:nvPicPr>
        <p:blipFill>
          <a:blip r:embed="rId4">
            <a:lum/>
            <a:alphaModFix/>
          </a:blip>
          <a:srcRect/>
          <a:stretch>
            <a:fillRect/>
          </a:stretch>
        </p:blipFill>
        <p:spPr>
          <a:xfrm>
            <a:off x="2242006" y="3331173"/>
            <a:ext cx="1935021" cy="2587535"/>
          </a:xfrm>
          <a:prstGeom prst="rect">
            <a:avLst/>
          </a:prstGeom>
          <a:noFill/>
          <a:ln w="6483" cap="flat">
            <a:solidFill>
              <a:srgbClr val="333333"/>
            </a:solidFill>
            <a:prstDash val="solid"/>
            <a:miter/>
          </a:ln>
        </p:spPr>
      </p:pic>
      <p:pic>
        <p:nvPicPr>
          <p:cNvPr id="6" name="Picture 5" descr="Screenshot of Google Docs with the Zotero extension highlighted in the top bar">
            <a:extLst>
              <a:ext uri="{FF2B5EF4-FFF2-40B4-BE49-F238E27FC236}">
                <a16:creationId xmlns:a16="http://schemas.microsoft.com/office/drawing/2014/main" id="{A7B73EE4-FCA9-BCC9-3398-089D51EDADF0}"/>
              </a:ext>
            </a:extLst>
          </p:cNvPr>
          <p:cNvPicPr>
            <a:picLocks noChangeAspect="1"/>
          </p:cNvPicPr>
          <p:nvPr/>
        </p:nvPicPr>
        <p:blipFill>
          <a:blip r:embed="rId5">
            <a:lum/>
            <a:alphaModFix/>
          </a:blip>
          <a:srcRect/>
          <a:stretch>
            <a:fillRect/>
          </a:stretch>
        </p:blipFill>
        <p:spPr>
          <a:xfrm>
            <a:off x="4462792" y="3331173"/>
            <a:ext cx="5784483" cy="2310921"/>
          </a:xfrm>
          <a:prstGeom prst="rect">
            <a:avLst/>
          </a:prstGeom>
          <a:noFill/>
          <a:ln w="6483" cap="flat">
            <a:solidFill>
              <a:srgbClr val="333333"/>
            </a:solidFill>
            <a:prstDash val="solid"/>
            <a:miter/>
          </a:ln>
        </p:spPr>
      </p:pic>
      <p:sp>
        <p:nvSpPr>
          <p:cNvPr id="7" name="Freeform: Shape 5">
            <a:extLst>
              <a:ext uri="{FF2B5EF4-FFF2-40B4-BE49-F238E27FC236}">
                <a16:creationId xmlns:a16="http://schemas.microsoft.com/office/drawing/2014/main" id="{F6762512-F728-399B-95E3-04717FD6E58D}"/>
              </a:ext>
            </a:extLst>
          </p:cNvPr>
          <p:cNvSpPr/>
          <p:nvPr/>
        </p:nvSpPr>
        <p:spPr>
          <a:xfrm>
            <a:off x="7222761" y="1353041"/>
            <a:ext cx="1550950" cy="279882"/>
          </a:xfrm>
          <a:custGeom>
            <a:avLst>
              <a:gd name="f0" fmla="val -2651"/>
              <a:gd name="f1" fmla="val 50072"/>
              <a:gd name="f2" fmla="val -1136"/>
              <a:gd name="f3" fmla="val 13972"/>
            </a:avLst>
            <a:gdLst>
              <a:gd name="f4" fmla="val w"/>
              <a:gd name="f5" fmla="val h"/>
              <a:gd name="f6" fmla="val 0"/>
              <a:gd name="f7" fmla="val 21600"/>
              <a:gd name="f8" fmla="val 2147483647"/>
              <a:gd name="f9" fmla="val -2147483647"/>
              <a:gd name="f10" fmla="*/ f4 1 21600"/>
              <a:gd name="f11" fmla="*/ f5 1 21600"/>
              <a:gd name="f12" fmla="+- f7 0 f6"/>
              <a:gd name="f13" fmla="pin -2147483647 f0 2147483647"/>
              <a:gd name="f14" fmla="pin -2147483647 f1 2147483647"/>
              <a:gd name="f15" fmla="pin -2147483647 f2 2147483647"/>
              <a:gd name="f16" fmla="pin -2147483647 f3 2147483647"/>
              <a:gd name="f17" fmla="val f13"/>
              <a:gd name="f18" fmla="val f14"/>
              <a:gd name="f19" fmla="val f15"/>
              <a:gd name="f20" fmla="val f16"/>
              <a:gd name="f21" fmla="*/ f12 1 21600"/>
              <a:gd name="f22" fmla="*/ f13 f10 1"/>
              <a:gd name="f23" fmla="*/ f14 f11 1"/>
              <a:gd name="f24" fmla="*/ f15 f10 1"/>
              <a:gd name="f25" fmla="*/ f16 f11 1"/>
              <a:gd name="f26" fmla="*/ f6 1 f21"/>
              <a:gd name="f27" fmla="*/ f7 1 f21"/>
              <a:gd name="f28" fmla="*/ f26 f10 1"/>
              <a:gd name="f29" fmla="*/ f27 f10 1"/>
              <a:gd name="f30" fmla="*/ f27 f11 1"/>
              <a:gd name="f31" fmla="*/ f26 f11 1"/>
            </a:gdLst>
            <a:ahLst>
              <a:ahXY gdRefX="f0" minX="f9" maxX="f8" gdRefY="f1" minY="f9" maxY="f8">
                <a:pos x="f22" y="f23"/>
              </a:ahXY>
              <a:ahXY gdRefX="f2" minX="f9" maxX="f8" gdRefY="f3" minY="f9" maxY="f8">
                <a:pos x="f24" y="f25"/>
              </a:ahXY>
            </a:ahLst>
            <a:cxnLst>
              <a:cxn ang="3cd4">
                <a:pos x="hc" y="t"/>
              </a:cxn>
              <a:cxn ang="0">
                <a:pos x="r" y="vc"/>
              </a:cxn>
              <a:cxn ang="cd4">
                <a:pos x="hc" y="b"/>
              </a:cxn>
              <a:cxn ang="cd2">
                <a:pos x="l" y="vc"/>
              </a:cxn>
            </a:cxnLst>
            <a:rect l="f28" t="f31" r="f29" b="f30"/>
            <a:pathLst>
              <a:path w="21600" h="21600">
                <a:moveTo>
                  <a:pt x="f6" y="f6"/>
                </a:moveTo>
                <a:lnTo>
                  <a:pt x="f7" y="f6"/>
                </a:lnTo>
                <a:lnTo>
                  <a:pt x="f7" y="f7"/>
                </a:lnTo>
                <a:lnTo>
                  <a:pt x="f6" y="f7"/>
                </a:lnTo>
                <a:close/>
              </a:path>
              <a:path w="21600" h="21600">
                <a:moveTo>
                  <a:pt x="f17" y="f18"/>
                </a:moveTo>
                <a:lnTo>
                  <a:pt x="f19" y="f20"/>
                </a:lnTo>
              </a:path>
            </a:pathLst>
          </a:custGeom>
          <a:noFill/>
          <a:ln w="12600" cap="flat">
            <a:solidFill>
              <a:srgbClr val="FF0000"/>
            </a:solidFill>
            <a:prstDash val="solid"/>
            <a:miter/>
          </a:ln>
        </p:spPr>
        <p:txBody>
          <a:bodyPr vert="horz" wrap="none" lIns="87199" tIns="46370" rIns="87199" bIns="46370" anchor="ctr" anchorCtr="1" compatLnSpc="0">
            <a:noAutofit/>
          </a:bodyPr>
          <a:lstStyle/>
          <a:p>
            <a:pPr algn="ctr" defTabSz="829544" hangingPunct="0">
              <a:defRPr sz="1800" b="0" i="0" u="none" strike="noStrike" kern="0" cap="none" spc="0" baseline="0">
                <a:solidFill>
                  <a:srgbClr val="000000"/>
                </a:solidFill>
                <a:uFillTx/>
              </a:defRPr>
            </a:pPr>
            <a:r>
              <a:rPr lang="en-CA" sz="1633">
                <a:solidFill>
                  <a:srgbClr val="000000"/>
                </a:solidFill>
                <a:latin typeface="Liberation Sans" pitchFamily="18"/>
                <a:ea typeface="DejaVu Sans" pitchFamily="2"/>
                <a:cs typeface="Bitstream Vera Sans" pitchFamily="2"/>
              </a:rPr>
              <a:t>Microsoft Word</a:t>
            </a:r>
          </a:p>
        </p:txBody>
      </p:sp>
      <p:sp>
        <p:nvSpPr>
          <p:cNvPr id="8" name="Freeform: Shape 6">
            <a:extLst>
              <a:ext uri="{FF2B5EF4-FFF2-40B4-BE49-F238E27FC236}">
                <a16:creationId xmlns:a16="http://schemas.microsoft.com/office/drawing/2014/main" id="{7B71F545-C3D7-E680-C1B2-F58A182BB292}"/>
              </a:ext>
            </a:extLst>
          </p:cNvPr>
          <p:cNvSpPr/>
          <p:nvPr/>
        </p:nvSpPr>
        <p:spPr>
          <a:xfrm>
            <a:off x="3091128" y="6074486"/>
            <a:ext cx="1894191" cy="279882"/>
          </a:xfrm>
          <a:custGeom>
            <a:avLst>
              <a:gd name="f0" fmla="val -4516"/>
              <a:gd name="f1" fmla="val -114671"/>
              <a:gd name="f2" fmla="val -934"/>
              <a:gd name="f3" fmla="val 13972"/>
            </a:avLst>
            <a:gdLst>
              <a:gd name="f4" fmla="val w"/>
              <a:gd name="f5" fmla="val h"/>
              <a:gd name="f6" fmla="val 0"/>
              <a:gd name="f7" fmla="val 21600"/>
              <a:gd name="f8" fmla="val 2147483647"/>
              <a:gd name="f9" fmla="val -2147483647"/>
              <a:gd name="f10" fmla="*/ f4 1 21600"/>
              <a:gd name="f11" fmla="*/ f5 1 21600"/>
              <a:gd name="f12" fmla="+- f7 0 f6"/>
              <a:gd name="f13" fmla="pin -2147483647 f0 2147483647"/>
              <a:gd name="f14" fmla="pin -2147483647 f1 2147483647"/>
              <a:gd name="f15" fmla="pin -2147483647 f2 2147483647"/>
              <a:gd name="f16" fmla="pin -2147483647 f3 2147483647"/>
              <a:gd name="f17" fmla="val f13"/>
              <a:gd name="f18" fmla="val f14"/>
              <a:gd name="f19" fmla="val f15"/>
              <a:gd name="f20" fmla="val f16"/>
              <a:gd name="f21" fmla="*/ f12 1 21600"/>
              <a:gd name="f22" fmla="*/ f13 f10 1"/>
              <a:gd name="f23" fmla="*/ f14 f11 1"/>
              <a:gd name="f24" fmla="*/ f15 f10 1"/>
              <a:gd name="f25" fmla="*/ f16 f11 1"/>
              <a:gd name="f26" fmla="*/ f6 1 f21"/>
              <a:gd name="f27" fmla="*/ f7 1 f21"/>
              <a:gd name="f28" fmla="*/ f26 f10 1"/>
              <a:gd name="f29" fmla="*/ f27 f10 1"/>
              <a:gd name="f30" fmla="*/ f27 f11 1"/>
              <a:gd name="f31" fmla="*/ f26 f11 1"/>
            </a:gdLst>
            <a:ahLst>
              <a:ahXY gdRefX="f0" minX="f9" maxX="f8" gdRefY="f1" minY="f9" maxY="f8">
                <a:pos x="f22" y="f23"/>
              </a:ahXY>
              <a:ahXY gdRefX="f2" minX="f9" maxX="f8" gdRefY="f3" minY="f9" maxY="f8">
                <a:pos x="f24" y="f25"/>
              </a:ahXY>
            </a:ahLst>
            <a:cxnLst>
              <a:cxn ang="3cd4">
                <a:pos x="hc" y="t"/>
              </a:cxn>
              <a:cxn ang="0">
                <a:pos x="r" y="vc"/>
              </a:cxn>
              <a:cxn ang="cd4">
                <a:pos x="hc" y="b"/>
              </a:cxn>
              <a:cxn ang="cd2">
                <a:pos x="l" y="vc"/>
              </a:cxn>
            </a:cxnLst>
            <a:rect l="f28" t="f31" r="f29" b="f30"/>
            <a:pathLst>
              <a:path w="21600" h="21600">
                <a:moveTo>
                  <a:pt x="f6" y="f6"/>
                </a:moveTo>
                <a:lnTo>
                  <a:pt x="f7" y="f6"/>
                </a:lnTo>
                <a:lnTo>
                  <a:pt x="f7" y="f7"/>
                </a:lnTo>
                <a:lnTo>
                  <a:pt x="f6" y="f7"/>
                </a:lnTo>
                <a:close/>
              </a:path>
              <a:path w="21600" h="21600">
                <a:moveTo>
                  <a:pt x="f17" y="f18"/>
                </a:moveTo>
                <a:lnTo>
                  <a:pt x="f19" y="f20"/>
                </a:lnTo>
              </a:path>
            </a:pathLst>
          </a:custGeom>
          <a:noFill/>
          <a:ln w="12600" cap="flat">
            <a:solidFill>
              <a:srgbClr val="FF0000"/>
            </a:solidFill>
            <a:prstDash val="solid"/>
            <a:miter/>
          </a:ln>
        </p:spPr>
        <p:txBody>
          <a:bodyPr vert="horz" wrap="none" lIns="87199" tIns="46370" rIns="87199" bIns="46370" anchor="ctr" anchorCtr="1" compatLnSpc="0">
            <a:noAutofit/>
          </a:bodyPr>
          <a:lstStyle/>
          <a:p>
            <a:pPr algn="ctr" defTabSz="829544" hangingPunct="0">
              <a:defRPr sz="1800" b="0" i="0" u="none" strike="noStrike" kern="0" cap="none" spc="0" baseline="0">
                <a:solidFill>
                  <a:srgbClr val="000000"/>
                </a:solidFill>
                <a:uFillTx/>
              </a:defRPr>
            </a:pPr>
            <a:r>
              <a:rPr lang="en-CA" sz="1633">
                <a:solidFill>
                  <a:srgbClr val="000000"/>
                </a:solidFill>
                <a:latin typeface="Liberation Sans" pitchFamily="18"/>
                <a:ea typeface="DejaVu Sans" pitchFamily="2"/>
                <a:cs typeface="Bitstream Vera Sans" pitchFamily="2"/>
              </a:rPr>
              <a:t>LibreOffice Writer</a:t>
            </a:r>
          </a:p>
        </p:txBody>
      </p:sp>
      <p:sp>
        <p:nvSpPr>
          <p:cNvPr id="9" name="Freeform: Shape 7">
            <a:extLst>
              <a:ext uri="{FF2B5EF4-FFF2-40B4-BE49-F238E27FC236}">
                <a16:creationId xmlns:a16="http://schemas.microsoft.com/office/drawing/2014/main" id="{623A70FC-66B4-5661-15BE-700159FE52E6}"/>
              </a:ext>
            </a:extLst>
          </p:cNvPr>
          <p:cNvSpPr/>
          <p:nvPr/>
        </p:nvSpPr>
        <p:spPr>
          <a:xfrm flipH="1">
            <a:off x="6095716" y="4833464"/>
            <a:ext cx="1436972" cy="326585"/>
          </a:xfrm>
          <a:custGeom>
            <a:avLst>
              <a:gd name="f0" fmla="val -7847"/>
              <a:gd name="f1" fmla="val -69029"/>
              <a:gd name="f2" fmla="val -1217"/>
              <a:gd name="f3" fmla="val 11954"/>
            </a:avLst>
            <a:gdLst>
              <a:gd name="f4" fmla="val w"/>
              <a:gd name="f5" fmla="val h"/>
              <a:gd name="f6" fmla="val 0"/>
              <a:gd name="f7" fmla="val 21600"/>
              <a:gd name="f8" fmla="val 2147483647"/>
              <a:gd name="f9" fmla="val -2147483647"/>
              <a:gd name="f10" fmla="*/ f4 1 21600"/>
              <a:gd name="f11" fmla="*/ f5 1 21600"/>
              <a:gd name="f12" fmla="+- f7 0 f6"/>
              <a:gd name="f13" fmla="pin -2147483647 f0 2147483647"/>
              <a:gd name="f14" fmla="pin -2147483647 f1 2147483647"/>
              <a:gd name="f15" fmla="pin -2147483647 f2 2147483647"/>
              <a:gd name="f16" fmla="pin -2147483647 f3 2147483647"/>
              <a:gd name="f17" fmla="val f13"/>
              <a:gd name="f18" fmla="val f14"/>
              <a:gd name="f19" fmla="val f15"/>
              <a:gd name="f20" fmla="val f16"/>
              <a:gd name="f21" fmla="*/ f12 1 21600"/>
              <a:gd name="f22" fmla="*/ f13 f10 1"/>
              <a:gd name="f23" fmla="*/ f14 f11 1"/>
              <a:gd name="f24" fmla="*/ f15 f10 1"/>
              <a:gd name="f25" fmla="*/ f16 f11 1"/>
              <a:gd name="f26" fmla="*/ f6 1 f21"/>
              <a:gd name="f27" fmla="*/ f7 1 f21"/>
              <a:gd name="f28" fmla="*/ f26 f10 1"/>
              <a:gd name="f29" fmla="*/ f27 f10 1"/>
              <a:gd name="f30" fmla="*/ f27 f11 1"/>
              <a:gd name="f31" fmla="*/ f26 f11 1"/>
            </a:gdLst>
            <a:ahLst>
              <a:ahXY gdRefX="f0" minX="f9" maxX="f8" gdRefY="f1" minY="f9" maxY="f8">
                <a:pos x="f22" y="f23"/>
              </a:ahXY>
              <a:ahXY gdRefX="f2" minX="f9" maxX="f8" gdRefY="f3" minY="f9" maxY="f8">
                <a:pos x="f24" y="f25"/>
              </a:ahXY>
            </a:ahLst>
            <a:cxnLst>
              <a:cxn ang="3cd4">
                <a:pos x="hc" y="t"/>
              </a:cxn>
              <a:cxn ang="0">
                <a:pos x="r" y="vc"/>
              </a:cxn>
              <a:cxn ang="cd4">
                <a:pos x="hc" y="b"/>
              </a:cxn>
              <a:cxn ang="cd2">
                <a:pos x="l" y="vc"/>
              </a:cxn>
            </a:cxnLst>
            <a:rect l="f28" t="f31" r="f29" b="f30"/>
            <a:pathLst>
              <a:path w="21600" h="21600">
                <a:moveTo>
                  <a:pt x="f6" y="f6"/>
                </a:moveTo>
                <a:lnTo>
                  <a:pt x="f7" y="f6"/>
                </a:lnTo>
                <a:lnTo>
                  <a:pt x="f7" y="f7"/>
                </a:lnTo>
                <a:lnTo>
                  <a:pt x="f6" y="f7"/>
                </a:lnTo>
                <a:close/>
              </a:path>
              <a:path w="21600" h="21600">
                <a:moveTo>
                  <a:pt x="f17" y="f18"/>
                </a:moveTo>
                <a:lnTo>
                  <a:pt x="f19" y="f20"/>
                </a:lnTo>
              </a:path>
            </a:pathLst>
          </a:custGeom>
          <a:noFill/>
          <a:ln w="12600" cap="flat">
            <a:solidFill>
              <a:srgbClr val="FF0000"/>
            </a:solidFill>
            <a:prstDash val="solid"/>
            <a:miter/>
          </a:ln>
        </p:spPr>
        <p:txBody>
          <a:bodyPr vert="horz" wrap="none" lIns="87199" tIns="46370" rIns="87199" bIns="46370" anchor="ctr" anchorCtr="1" compatLnSpc="0">
            <a:noAutofit/>
          </a:bodyPr>
          <a:lstStyle/>
          <a:p>
            <a:pPr algn="ctr" defTabSz="829544" hangingPunct="0">
              <a:defRPr sz="1800" b="0" i="0" u="none" strike="noStrike" kern="0" cap="none" spc="0" baseline="0">
                <a:solidFill>
                  <a:srgbClr val="000000"/>
                </a:solidFill>
                <a:uFillTx/>
              </a:defRPr>
            </a:pPr>
            <a:r>
              <a:rPr lang="en-CA" sz="1633">
                <a:solidFill>
                  <a:srgbClr val="000000"/>
                </a:solidFill>
                <a:latin typeface="Liberation Sans" pitchFamily="18"/>
                <a:ea typeface="DejaVu Sans" pitchFamily="2"/>
                <a:cs typeface="Bitstream Vera Sans" pitchFamily="2"/>
              </a:rPr>
              <a:t>Google Docs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976731-1BE9-4F97-901A-0EDFE7908E82}"/>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Questions?</a:t>
            </a:r>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Yellow question mark">
            <a:extLst>
              <a:ext uri="{FF2B5EF4-FFF2-40B4-BE49-F238E27FC236}">
                <a16:creationId xmlns:a16="http://schemas.microsoft.com/office/drawing/2014/main" id="{341F6A1F-BA87-A7C3-2E95-34BD6ADA8DBA}"/>
              </a:ext>
            </a:extLst>
          </p:cNvPr>
          <p:cNvPicPr>
            <a:picLocks noChangeAspect="1"/>
          </p:cNvPicPr>
          <p:nvPr/>
        </p:nvPicPr>
        <p:blipFill rotWithShape="1">
          <a:blip r:embed="rId2"/>
          <a:srcRect l="36729" r="178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68216264"/>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help, ask us!</a:t>
            </a:r>
            <a:endParaRPr lang="en-CA" dirty="0"/>
          </a:p>
        </p:txBody>
      </p:sp>
      <p:sp>
        <p:nvSpPr>
          <p:cNvPr id="4" name="AutoShape 2" descr="data:image/jpeg;base64,/9j/4AAQSkZJRgABAQEAYABgAAD/2wBDAAgGBgcGBQgHBwcJCQgKDBQNDAsLDBkSEw8UHRofHh0aHBwgJC4nICIsIxwcKDcpLDAxNDQ0Hyc5PTgyPC4zNDL/2wBDAQkJCQwLDBgNDRgyIRwhMjIyMjIyMjIyMjIyMjIyMjIyMjIyMjIyMjIyMjIyMjIyMjIyMjIyMjIyMjIyMjIyMjL/wAARCAFXAx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vCPiJ8afEXhLxzqGiWNnpsltbeXsaaNy53RqxzhwOpPagD3e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10/w8+NXiLxb4507RL6z02O2ufM3tDG4cbY2YYy5HUDtQB7xXyB8bP8Akretf9sf/RKV9f18gfGz/kretf8AbH/0SlAHn9FFFABRRRQAUV718HfhVofiHwrJrHiKwa5NxKRbKZXTai8E/KRnJz+Vch8ZvAtn4M8R2zaVbmHTLuHMaF2ba68MMnJ9D1oA80ooqxY2c2oX9vZW67priRYkHqScCgCvRX1Zo3wx8D+AvDovvEUVpcyog+0XV8AyBj2VTx16cZqzYaJ8K/iBYzQaVY6VLtHzfZYfs8ye+AA39KAPkqiur+Ifg5vBHiqbS1uBcW7KJIJMjJQ9m9xWBpMEdzrNjbzLuiluI0dc4yCwBoAp0V9E/FT4ZeEPDfw/u9T0nSfs95G8YWT7RI2AWAPDMRXlfw18A3PjrxEkBV49NgIe7nA6D+6Pc0AcVRXvnxU8NfDjwNonkWuiiTWrpcW6G6lPljvIw3fkO5rwOgAooooAKK7T4bfD+58fa6bbzGgsLcB7mcDkDso9zX0DeeH/AIWfD7Too9VstLjDD5TeRefLJ74IJ/IYoA+SqK+srz4d/Dz4gaEbnRYbKHIxHd6cAmxvRlHH4EZr5m8U+G77wn4hutHv1/ewt8rgcSKejD2IoAxqKu6RBHda3YW8y7opbmNHXOMqWAIr3/4pfDDwf4d+H99qelaT5F5EUCSfaJGxlgDwzEUAfOdFFfS3gv4V+DNW+HGm6te6P5t7NZmWST7RKMtzzgNigD5poqSdQlxIqjAViB+desfA/wAF6B4vn1ZdcsftQt1Qx/vXTbknP3SKAPI6K+qb/wCHfwf0q6NrqKadaXAAJin1R0YA9DgyZqr/AMIb8Ef+fnR//Bw3/wAcoA+YKK0deis4PEGoRaeUNmlw6wlH3DZnjB78V1/wo+Hq+PNelW8kePTbRQ85Q4Zyeig9s0Aef0V9aalbfCXwXJBpep2OjQTMBtSa2858erHBI+prL8bfCXwp4k8Nyav4bS1s7kRGWGW1YCCYAdCBwM+ooA+X6KVlKOysMFTg17R8LfD3w21PwmZ/Fc2npqPnsoFxqBhbZxj5d4oA8Wor6y034V/CzWIWm0yxtb2NDtZ7fUJJAD6Eh6p3fgL4NWF1Ja3jaXb3EZw8UuqurKfQgyZFAHyzRXU/EOy0PT/Gl7beHGhbS1C+UYZvNX7ozhsnPPvXVfBDwhofi/W9Ut9csvtUUFurxr5rptJbGflIoA8sor0L4x+GtJ8K+NF0/RrX7Nam2R9nmM/zHOTliTXnvU4FABRX0V8M/gnpq6TBrfiqEzzzKJY7N2xHEvUF/U+3SuoivPg9dasdGjt/DrXROwAWiBSfQPtwT9DQB8m0V7z8V/gxZaXpc2v+GYnjih+a5s8lgF/vJnnjuK8GoAKK9Y+CHg7QfF+oarFrlj9qSCJGjHmum0k8/dIrT+MfwmsvDdhDrnhy1aKxT5LqHez7D2fLEnHY0AeKUV1/wx0TT/EPj7T9M1SDz7Sbdvj3lc4BPUEGu7+OHgPw34Q0rSZtD077LJcTukh8533AKCPvE0AeK0UoBZgoGSTgCvpvwJ8IfDXh/wANxa14ohgurtoRNKbo/uYFIzjB4PHc0AfMdFfWmlxfCTxlJNpum2WiTzYIMcVqIZCO5U4BP1FeH/Fr4eQeBdbhOnzGTTrsFoldsvER1U+o9DQB53RRRQAUUUUAFFFFABRRUkEEtzcRwQRtJLIwVEUZLE9BQBHRX074M+DXhzwzoi6r4sSC5vAnmTfaW/cQD0x0P1NbOmQ/CXxfNPpem2WhzzAEMkVsInI7lTgE/UGgD5Jor1D4ufC+LwPcw3+mTF9LuWKrHI2Xib09x715fQAUV9UaF8Jfh/N4R07U9Q0lFZ7KOaeZ7uVVyUBJPzgCq3/CG/BH/n50f/wcN/8AHKAPmCiva/ij4e+GumeETceFZtPfUvPRcW+oGZtvf5d5/lXkmhxWk+vWEV+VFo86LMXbaNmecntxQBn0V9QDwZ8EmYKtxo5JOABrDc/+RK17z4RfDPTrRru90uG2tk+9LNfSog+pL4oA+SKK+gvGfhb4S2fg7VbjRbjS21OOAtbiLVDIxfthd5z+VfPtABRRT4gGmRT0LAGgBlFfSfjT4WeDdJ+Gt/q1lpHlX0VoJEl+0SnDcc4LY/SvmygAor6N+F/ww8H+Ivh7Yapqmk+feS+Zvk+0SLnDEDgMB0FfP2rQx22s30EK7YoriREXOcAMQKAKdFekfBbwto3izxbdWOt2n2q3SzaVU8xkwwZRnKkHoTXsmpfDb4R6PMsOpw2FlKy7lS41N4yR6gGSgD5Tor6f/wCEN+CP/Pzo/wD4OG/+OV8/eNLbSrPxlqlvojRtpkc2LcxS+YpXA6Nk5/OgDBor0L4OeGtJ8VeNW0/WbX7Tai1eQJ5jJ8wxg5Ug1pfG/wAIaF4Q1jSoNDsvssc8DvIPNd9xDAD7xNAHldFFFABRXu3wV+Hvhfxb4TvL3W9N+1XEd40Sv58iYXapxhWA6k111z4E+DFncyW9y+lQzxtteOTVmVlPoQZOKAPluivqHVfgd4J1/R/P8Ny/ZJGUmG4guDNE598k5H0Ir5s1jSrrQ9YutLvU2XNrIY5B2yO49qAKNFFFABXoHwT/AOStaL/22/8ARL15/XoHwT/5K1ov/bb/ANEvQB9f18gfGz/kretf9sf/AESlfX9fIHxs/wCSt61/2x/9EpQB5/RRRQAVb0vTp9X1W0062UtNcyrEgA7k4qpXsH7Pvhn+0/F02tTIDb6anyZHWVuB+Qz+dAHtWvavZfC74eWzJHujtFit4oweWOQD+mTWV8XNDi8X/DKS+tAJJbZBewMvOVx8wH1U/pV34lfDq4+IUNjbjWvsFvbMzmP7P5m9jwDncMYGfzre8J+HJfDvhK10K7vhqCwIYhKYtmU7DGT0HHWgD4frS8P6kNG8RadqTLuW2uElZfUA8/pWj478Ot4W8Z6lpRUiKOUtCSOsbcr+h/SsK2tbi9uEt7WCSeZzhY41LM30AoA+x/Eei6R8VPA6w22oYt59s0NxDhtjD1H8xXgmsfCLx34MllvdJeS5iClTPpsrLJs7grw34DNYCx+PPhotrfD7dpCXeTGCw2uR/eTkZ9mGa9e+F/xrvfEmuW+ga9bRfabgEQXMC7dzAZwy/QHkUAfOMxlMz+eXMuTu35znvnNXdB/5GHTP+vuL/wBDFew/tEeF7HT77T9dtIkhlvC0dwqjAdhghvrivHtB/wCRh0z/AK+4v/QxQB9d/E7Qb3xP4IfR7BQbi5niUE9FG7JJ9gK0fDnhi38F+EhpmjQJJNFEWy5x58uOrH3Naer6xY6Bo0+p6jMIbW3Tc7H+Q9Sa8s+G3xffxb401LTL8LBDcHfpyf3Qo5U+pI5/OgD578U6rqus+JL671pmN+ZSsin+Ag42gdgKx69r/aA8Ff2drEXiazixbXp2XIUcLKOh/EfqK8UoAKKKKAPqz4BaZHZfDlLsIBLeXDu7eoB2j9BXz78RtduPEPjvVbydyyrO0USk8KinAA/Kvoj4D3yXfwytoQV8y2mkjcDtzkfoa+dvFPhzUo/iJqeiwWks1412/lRRrlnDHII9sHNAHX/ADXLiw8dnTBI32W+hYMmeN68g/wA66X9pPSkWTRdWRAHcPA7Y5IGCP5moPhl8MPEfhb4j6ZdatbokJtZJi8b7ghxjYx/vc9qu/tKainkaHpoYGQtJMwz0HAH9aAPDdA/5GPS/+vuL/wBDFfVXxt/5JVqX+9H/AOhCvlPQ2CeINNdui3URP/fYr6t+NQMnwo1IqCQDExx6bhQB8h19j/Dn/kkGkf8AXgf5Gvjivsf4f5t/g7pZkUrt04sQ3HGCaAPj25/4+pv99v517t+zV/x9a9/uR/zNeETnNzKR3cn9a93/AGav+PrXv9yP+ZoAT4ufDTxb4n8dzalpGlfaLRoY0Ennxrkgc8MwNeO+IvC+seFL9LHWrT7LcOgkVPMV8r65UkV7z8TfjD4g8GeMZdI0+006W3SJHDTxuWyRz0YCvEvGfjTUfHOrx6lqUNtFNHEIgturBcAk9yeeaAObr2f9nzxTYaRrV9pF9KkBvwpgkc4Bcfw/j2rxitnQfCuveJZxHo2l3N2QcF0XCKfdjwPxNAH0N8TfgvJ4w1eTXNJ1BIb6RFWSG4B2PgYBDDlePY14d4o8N+M/CdnHp2tR30WnKx8oCUvb59sHaCfwNamk/E/xz4HvX02a8eYWrmOS0vh5gUjjGeo/A4r6H8HeJdO+KPgqWW809VRyYLq2f5lzjsfT09KAPjaitfxTpUeheKtU0qJi0dpcvEpPUgHisigD6Y/Zw/5FHVP+vwf+givGfit/yU/Xv+vk/wAhXs37OH/Ioap/1+D/ANBFeM/Fb/kp+vf9fJ/kKAONr279mv8A5GTW/wDr0T/0OvEa9u/Zr/5GTW/+vRP/AEOgDJ/aE/5KKv8A16R/1rh/A2nR6t450WwmGY5rtAw9RnP9K7j9oT/koq/9ekf9a4z4fXsWn/EHQrqZgscd4m4ntk4/rQB9IfG/XJ9D+HM0VoxjkvJFttynG1D1x+AxXyUCQQQcEdCK+rfj5pc+ofDpriBS32O4WVwP7nIJ/UV8pUAfY3wx1N/FPwwsHvz5rtE1tMW/jA+Xn8K+SNcsv7N16/su0Fw8Y47AmvrP4RadJonwu00XYMbOjXDBuNqsc/yr5Q8R3o1HxLqd4v3ZrmRx9CxoA9i/Zr/5C2uf9cI//Qq94ml07WG1DRZwkpWMLcQt3Rxwa8H/AGa/+Qtrn/XCP/0KrHxD8Y3Pgn45QanCS0DWkUdzF/fjPX8R1FAGd4c8F3Hgf496fYMGazlMklpKf40wePqOhrof2lf+QHoP/XzJ/wCgivV0g0vxPFpGuWxSURET2s4HIDDBH4jr9K8o/aV/5Aeg/wDXzJ/6CKAPnWKQxTJIBkowbH0r7H0y60b4nfDj7NHc/ubq2EM6xt88LgDII9iPxr43RHlkWONWd2OFVRkk11sGjeOPBVhH4jit9Q0m3Zwgm3eWSewZeuD7jFAHXa18DvGXhm6+3+H7n7csR3RyWshinX3xnr9Ca8s1E3/2+Yambj7YGxKLjO8H3zzmvbfh/wDHfV59Ys9J8RwxXUVw4iW6iXZIrE4BYDgj6AVuftDeGLCXw5B4iSJY76CZYXdRgyI3QH1xQB82UUUUAFO8t/7jflVnSrqOy1ezu5QzRwzJIwUckAgnFfSX/DRHg7/oGat/34i/+LoA+YyCvUEfWkrvviv410zxx4gtb/S7e5hhig8thcIqknOf4Sa4GgAr0f4H6RFqvxKs3mUNHaI1xgj+ID5f1NecV6h8BL+Oz+JUMUhx9pgkiU++Mj+VAHdftH67Nb6fpWiRSMkdyzTzKP4wvAB/E14Bp17e6XfwX9hLJDcwOHjlTqpFe7ftJ6VKy6LqyqxiQPbuQOFJ5Gaj+FHxU0LR/D+l+GJ7C/lv3nMYaKJChLtxyWB7+lAHiut63q/iC+a+1i8nup2/jlPA9gOgHsKzK+rvj55afDCcYUM11CBx15r5RoA+zYrK41L4PwWVpH5lxPo6RxpkDcxjGBk8V83T/Brx7bW8k8uh7Y4kLuftUJwAMn+KvpWz1GbSPhPaajbqjTW2kxyorglSRGDzivCLv9oTxXeWc9rJYaQEmjaNisUmQCMcfPQB5LRRRQBNZ/8AH9b/APXRf519cfGL/kk+qf7kf/oQr5Is/wDj+t/+ui/zr64+MX/JJ9U/3I//AEIUAfIFFFFABUkP+vj/AN4fzqOpIf8AXx/7w/nQB9peJdDufEnw6uNHs3iS4urNURpSQoOB1wCf0rwn/hnLxd/0ENH/AO/0n/xFe4eMNVvdE+GF5qWnTeTd29krxSbQ204HY5FfN/8Awuz4g/8AQe/8lYf/AIigD6U+Hvhu88JeB7PRr+SGS4g3lmgJKnLEjGQD39K+O9d/5GHUv+vqX/0M19efDDXNR8R/Dyx1PVbj7ReS+Zvk2KucMQOFAHSvkPXf+Rh1L/r6l/8AQzQB6h+zn/yPt9/2D2/9DSur+NXw+8T+LfE1leaJpv2qCO28t386NMNuJxhmFcp+zn/yPt9/2D2/9DSu/wDix8Vdc8C+ILSw0y1sJYprfzWNwjsc5I7MKAPn3xL4O13whNbw65Y/ZZLhS0Q81H3AcH7pPrWFXV+OPiBqvj66s7jVILSFrVGRBbIyggkE5yx9K5SgD1f9nv8A5KO//XlJ/MVs/tJ/8jBon/XtJ/6EKxv2e/8Ako7/APXlJ/MVs/tJ/wDIwaJ/17Sf+hCgDw+iiigD6d/Zy/5EXUP+wg3/AKAleSePfB3ia88ea3cW3h7VZoJLp2SSOzkZWHqCBzXrf7OX/Ii6h/2EG/8AQEqr4j/aB/sDxHf6T/wjfn/ZJjF5v2zbux3xsOPzoA1fgR4b1zw94YvRrNvLarcTh4LeXhlGMEkds+ntXiPxiu7W8+KGrvabSqMsbsvRnCgE/wBPwrrPEf7Q+s6pp72uk6ZFpjSAq05lMrgH+7wAD74NeNu7ySNJIxZ2OWZjkk+tADaKKKACvQPgn/yVrRf+23/ol68/r0D4J/8AJWtF/wC23/ol6APr+vkD42f8lb1r/tj/AOiUr6/r5A+Nn/JW9a/7Y/8AolKAPP6KKKACvqP4War4U8HfDu3S41/SlvZlN1cx/a49+4jhcZzkDAr5cooA67WPiP4p1HWby8h8QapbwzTM8cMV26qik8AAHAwK6z4TfEzUrLxpFD4h126m066Qxs97csyRN1DZY4HTH415LRQB7f8AH1vD+sHTtb0jWNNu7lM288dvco7leqnAPQcj8a8k8Oa9deGfEFnrFkR51tIGCnow7g/UVl0UAfYFjr/gv4teGxZ3LwSlwGks5X2TQv6jvx6iofD/AMOPBPw8u5NaW5KyoDtuL64XEQPXHQfj1r5GBIOQSPpSl2IwWJ+poA9O+NHxBtPGetW1ppTM+nWAYLKRgSuepA9OOK890WRItd0+SR1REuY2ZmOAAGGSao0UAfUHxj8U+HtT+Gl7aWGuabdXDSRFYoLpHY4YZ4BzXzTpmo3Ok6nbahZyGO4t5BJGw7EVVooA+t5vFvg3x98P/s2p63pto99b/vIZ7lEeGT1wT2PNfKF/a/Yb+4tfOim8mQp5kThkfB6gjqKr0UAFFFFAHo3wk+Iy+Btalhv97aTeYE20ZMbDo4Hf3r6EudC8J+OL2w8R2N8v261YNDfWMwDgD+FuufTBGea+NaUMy9GI+hoA++0kjclUkV2XqARkfWvjj4rarquqfELUjq0axS27+THErbgkY6YPfPX8awtF8U654eW6Gk6lPaC6j8ubyz94f0PuOayZJHlkaSR2d2OWZjkk0AICVYMpIIOQR2r6l+H/AMSfD/jbwumha/NbxX5hFvNBcNtW4GMZUnqT6da+WaKAPqqP4EeBIdQ+2s128AO77O9yPK/PG7H41m/FX4oaNo3hubw54fuIZ7yaPyG+zsClvH0IyOM44xXzT5j/AN9vzptABXtn7PuuaTo1xrR1TU7OyEiRhPtM6x7sE9MnmvE6KAPrPX9O+EvifVG1LV9S0e4u2UIZP7V2cDpwrgVl/wDCG/BH/n50f/wcN/8AHK+YKKAOl8fWmjWPjPULbw+0LaWjDyTDN5q4wM4bJzz712Xwa+JsHg67m0rV3ZdKum3CUDPkv0yR/dPevKKKAPrzxD8PPBHxFdNX85TK4GbuwnUeYP8Aa6g/lmn3Wt+DPhH4XNlbzRJsBaO1STfNM57nv+J4r5CDsBgMR9DSEknJJP1oAuavqU2s6xealcY826maVgOxJzVKiigD6F+AXiLRNH8LajDqer2FlK90GVLi4WMkbeoBNeTfEy7tr/4i61dWdxFcW8lwSksThlYYHII4NcnRQAV7D+z9rOl6Nr+sSapqNpZJJaqqNczLGGO7oMnmvHqKAPTfjnqmn6t48W502+t7yD7Ki+Zbyh1zzxkV5mrMjq6khlOQR2NJRQB9S/Dj4qaJ4r0CLRfEE8EGpCPyZEuCAlyuMZBPGSOoq5B8EvAlprH9q+XK0SnettJcAwqeufXHsTivk6neY/8Afb86APpP4tfFnS7DQ5/D/h66juL2dDFLLAQUgToQCOCcccdK+aqKKAPZv2fdb0rRtT1l9U1K0slkhQIbmZYwxz2yeaxPjjqdhq3xA+06de295B9ljXzLeUOuRnjIrzSigD2r4H/EmHRJn8O63dpDp8pL288zhVhbupJ6A/zrR/aC8QaNrOjaKml6tY3rx3Ehdba4WQqCo5ODxXglFAE1ndzWF7Dd27lJoXEiMOxByK+sPCfxB8L/ABI8O/2XqzWyXssfl3NjcELvPqmeo78civkmgEg5FAH1rpPwg8D+GNYGthpD5LeZGt1cAxQkdx0z+JNecfHH4k6br9vD4d0WdbmCKXzLm4TlGYdFU98eteJl3IwWY/jTaACiiigAooooAKKKKACremajc6RqlrqNo5S4tpBJG3uDVSigD668PeNvCXxQ8N/2bqLW63EyBbiwncK271T1HcEcijQfhf4J8D3764sh8yIlo5b24UrB9Og/E5NfIoJByDinF3IwWYj60Aet/Gv4kWfiu6t9H0aUy6daOXkmHAlk6ceoFeRUUUAfYGieJ/B114D07S9R8QaTsfT4oZ4XvUU/cAKn5gQa57/hDfgj/wA/Oj/+Dhv/AI5XzBRQB7/448L/AAnsvBmpXOhT6Y2pxxZtxFqZkYtkdF3nP5V4BRRQBNaELeQMxAAkUkntzX1D8VvFfh3UfhlqVpZa9ptzcOibYobpHZuR0AOa+WKKACiiigAp8JAmjJOAGFMooA+rPHvizw5efCnUrO217TJrp7JVWGO6RnY4HAAOc18p0UUAfUvwi8V+HdN+GWnWl9rum2tynmboprpEZcucZBOa+aNZdJdd1CSNldHuZGVlOQQWOCKo0UAeqfAXVtO0fxreXGp39tZQtYsokuJVjUnevGSeteyeI4PhV4tvY7zW9V0e6njTy1b+1AmF64wrivkeigD6f/4Q34I/8/Oj/wDg4b/45XiXxOsPDum+MpLfws9u+mCBCDBcGZdxzn5iT/OuNooA9N+BeqafpPj5rnUr63s4Pski+ZcShFySOMnvXt3iVPhb4vuIJ9c1bR7qSBSkbf2mEwCcn7rivkSigD6f/wCEN+CP/Pzo/wD4OG/+OV4D45tdIsvGup22gtE2lxyAW5il8xSu0dGyc8571z1FAH0V8BPEmh6P4MvoNT1iwspmvmZY7i4SNiNi84J6V4x49uYLzx7rdxbTRzQSXTskkbBlYeoI61zlFABRRRQAUUUUAFegfBP/AJK1ov8A22/9EvXn9egfBP8A5K1ov/bb/wBEvQB9f18gfGz/AJK3rX/bH/0SlfX9fOHxR+F/jDxF8RNU1TS9I8+yn8ry5PtEa5xGqnhmB6g0AeH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16B8E/8AkrWi/wDbb/0S9H/Ck/iD/wBAH/yah/8Ai66/4XfC7xj4d+Iml6pqmkeRZQeb5kn2iNtuY2UcKxPUigD6QooooAKKKKACiiigAooooAKKKKACiiigAooooAKKKKACiiigAooooAKKKKACiiigAooooAKKKKACiiigAooooAKKKKACiiigAooooAKKKKACiiigAooooAKKKKACiiigAooooAKKKKACiiigAooooAKKKKACiiigAooooAKKKKACiiigAooooAKKKKACiiigAooooAKKKKACiiigAooooAKKKKACiikLKv3iB9TQAtFRfaIB1mj/AO+hR9og/wCe0f8A30KAJaKQMrfdYH6GloAKKKKACiiigAooooAKKKKACiiigAooooAKKKKACiiigAooooAKKKKACiiigAooooAKKKKACiiigAooooAKKKKACiiigAooooAKKKKACiiigAooooAKKKKACiiigAooooAKKKKACiiigAooooAKKKKACiiigAooooAKKKKACiiigAooooAKKKKACiiigAooooAKKKKACiiigAooooAKKKKACiiigAooooAKKKKACiiigAooooAK5Hxh8R/D3gyFhf3QkusfLaw/M5+vp+NcZ8T/AIsyaVdHw34YH2jV5DsklQbvKJ7D1b+VZ/gb4I+e66341ke7vJT5n2VnyB/vnufagDKn+KnxB8Z3DQeEtGa2gY4Egj3H/vo8Clj+FvxP14+drHiVrct1R7lmI/BeK9+tbO2sbdbe0gjghQYVI1CgfgKnoA+fv+FAeIjy3i4Z/wBx/wDGj/hQHiEcr4uGf9x/8a+gaKAPnqT4V/E3Qv32j+JmuCvRFuWQn8G4psPxR+IfgudYfFejtc26nBkMe0/99Divoeobq0t72BoLqCOaFxhkkUMD+BoA5Xwf8SvD3jOJRY3Iiu8fNazHa4+nr+FdhXiPjn4IqjtrXgyR7O+iPmfZkbAJ/wBg9j7Vb+GPxZm1C7HhrxUDb6tGdkc0g2+YR/C3o386APY6KKKACiiigAooooAKKKKACiiigAooooAKKKKACiiigAooooAKKKKACiiigAooooAKKKKACiiigAooooAKKKKACiiigAooooAKKKKACiiigAooooAKKyPEHibSfDFg15ql2kKAcKT8zfQV4leftA6g2uC5stLLaJG218qct757UAfQlFc54U8b6L4wsVn025UyY+eFjh1P0ro6ACiiigAooooAKKKKACiiigAooooAKKKKACiiigAoorxr4mfF6XS73+wPC4FxqTHY8qjcEJ7D1NAHshdQcFgCexNLXzdF8NPifq8ceqXOsSRXJG9Ee4IZc/yrS8H/ABL17wj4h/4Rvxzv8snalxJyV9DnuKAPf6KZDNHcQpNC6vG4yrKcgin0AFFFFABRRRQAUUUUAFFFFABRRRQAUUUUAFFFFABRRRQAUUUUAFFFFABXnXxd8ff8Id4d+z2bZ1S+BjgA/gHdv8K9EZgilmOFAyT6V84adE/xV+N89zOC2laaxIU8jahwo/4EaAOv+Dnw2GlWi+Jtbi8zVrsb4hLyYlPf/eNew0igKoVQAAMADtS0AFFFFABRUF5e22n2kl1eTpBBGMvJI2ABSWN/a6lZx3dlcRz28gyskbZBoAsUUUUAFeQ/GP4brrFk/iTRozHq9oN8gj4Mqjv/ALwr16kIBBBGQeCDQB5z8IPHx8YeHfs17IDqtkAk2esi9m/xr0evm/VoT8Lfjhb3lsPK0zUWyR/Dtc4Yfgea+j1YMoZTkEZBoAWiiigAooooAKKKKACiiigAooooAKKKKACiiigAoorkPFXxJ8O+Eo2F5eLJcAcQRHcxP9KAOvqhqOtaZpMRlv76C3UD/lpIBXzb4j+OniTXZmtdEh+xxMcL5Y3SH8ayNP8Ahx488ZzC4u0uNrnJlu3I/Q0Ae3av8cvB+mbliuZbuQdoU4P41xmoftIoCRp+ikjPBlk7VJo/7ONuoVtX1VnPdIVwPzrtNP8Agl4LsQN1i9wwGCZXJzQB5TcftE+InmJgsbSNOykE03/hoLxWRkWVrj18s17vD8PPCUEaoug2RC9C0QJrQTwvoSReUukWYTGMeSKAPnqD9onxGkwM9jaOg6qAQa3tO/aQjLAahorKM8mKTPFetSeAfCku7foNj83U+SK5/UPgr4LvkIGntA2OsT4oATRfjV4P1gqjXjWkrfwzrgD8a720vbW+hEtpcRTxno0bhh+leE67+zmm1pNE1MhuojnH9a8+m03x98M7vzUN1BEpzujJaJvr2oA+vqK8T8CfHi01J47DxIi21wTtW4X7jfX0r2mGaO4hWWF1eNxlWU5BFAD6KKKACiiigAooooAr3l9a6fbme8uI4IgcF5GwKzf+Ev8ADv8A0GbL/v8ALXG/Hb/km1z/ANdU/nXn/hH4GWPiTwvY6tJq9xE9wm4oqAgUAe5f8Jf4d/6DNl/3+Wj/AIS/w7/0GbL/AL/LXlH/AAzhp3/Qcuf++BR/wzhp3/Qcuf8AvgUAer/8Jf4d/wCgzZf9/lrgPHnxt0vw/G9porJfX5H3lOUT8e9Y/wDwzhp3/Qcuf++BR/wzdpn/AEG7j/v2KAOO0LQZfiFqQ1rxn4jghticrC04DEegGeBXtVonw+stCOjRTaV9iZcMhdTu9yfWuG/4Zw07/oOXP/fAo/4Zw07/AKDlz/3wKAOY8VeDrPwxfnXvA/iK3UxnebcXA3D6c8j2rrvAHx0tdT8vTvEm22u/urcD7j/X0qD/AIZw07/oOXP/AHwKP+GbtM/6Ddx/37FAHq//AAl/h3/oM2X/AH+Wj/hL/Dv/AEGbL/v8teUf8M4ad/0HLn/vgUf8M4ad/wBBy5/74FAHq/8Awl/h3/oM2X/f5aP+Ev8ADv8A0GbL/v8ALXlH/DOGnf8AQcuf++BWP4q+BNj4e8M32qx6xcSvbR7whQAGgD6Asr+01GDz7O4jnizjfG2RVmvLvgH/AMk5T/ru9eo0AFFFFABRRRQAUUUUAFFFFAHm3xi8cnwp4c+x2b/8TK+BSIDqq9zWJ8IPhjHpttF4l1pDLqVwPMiWTnywe5965R0PxF+PjRTZex09yMdtqf4mvo5VCKFUAKBgAdqAFrjfiD8P9P8AHGkNFKqx30YJgnA5B9D7V2VFAHz14C8d6n8P9cPhHxbvW1VtkMz/AMHpz/dr6CiljniWWJ1eNxlWU5BFcd8Qvh7YeOdJaN1WLUI1JguAOQfQ+1eX+APH2p+A9bPg/wAYBkt0bZDO/wDyz9Oe6mgD6EopsciTRrJG6ujDKspyCKdQAV4Z4t8Y/E7S/E10ljpZawSTEWyHeGX617nRQB89Q/HDxbpU23WvDrFARnEbIQPyruvDfxu8L666QXEj2Fw3G2b7ufrXodxY2l4hS5topVPUOgNcB4m+C3hfX43e3t/7PujyJIOBn6UAehwzxXMSywSJJGwyGQ5BqSvmlz47+DN+Czvf6KWxnJZCP/ZTXt/gzxzpHjXTRc6fKBMoHnQMfmQ/4UAdPRRRQAUUUUAFFFFABRRRQAUUUUAFFFFAHPeOtS/snwPrF4G2slq+0+5GBXnP7O2leT4Xv9WcZku7jZuPcL/+uun+NLsnwt1QqcZMYP03CoPgaoX4W2GB96WQn/vqgD0eiio5Z4YELzSpGg5LOwAFAElRXFzDaW8lxcSpFDGpZ3c4AFcL4n+MHhPw3G6/bRfXI+7Dandk+7dBXlNxqHjv403gtrWBtP0Pd83UR49z/GfagCbx14v1H4q+JIvCXhcO2mq/7yXBAkI/ib/ZFN8E+KtT+EnieXwr4mVhpkj5SUZIQno6/wCye9ez+CPAWk+BtM+zWKb7hwPOuXHzSH+g9qf418C6T440v7LqEe2ZATDcKPnjP9R7UAdDa3UF7bR3NtKk0MihkdDkEVNXzVBd+O/greGCaFtQ0IvkdWjx7H+A16r4Y+MXhTxJGiNeCwuiPmhujtwfZuhoA9AoqOGeG4QPDKkiHkMjAg/lUlAHjX7ROkJceE7LVlX99Z3ATd/sv/8AXAr0HwBqh1nwJo96x3O1squfUqMH+VYPxriEvwv1IH+FkYfg1J8EpDJ8LtOz/C8i/wDj1AHodFFFABRRRQAUUUUAFFFFABRRRQAUUUUAFRXFxDaW7z3EixxINzOxwAKkd1jRnchVUZJPYV8x/Fv4mXPibVW8P6JI/wBhjfy2MfWZ84/KgDU+I3xwuLuWTSfC7GOLJR7oD5n/AN2ue8HfB3X/ABhKuo6vLJaWkh3NJLkyP9Aa7/4W/BuDS4otZ8QxLLeMA0VuwyI/c+9e1KoVQqgADoBQByfhj4ceG/CsSiysEecDmaYbmP8AhXWgADAGKKKACiiigAooooAKKKKACori2gu4GhuIkljYYZXXINS0UAeIfEP4F2t7FJqXhhRBdD5mtc/K/wBPQ1x3w2+Juo+CdWOg+IfNNjv2ESZ3QH/CvqCvIfjL8NYte0uTXNMgVdRt13SBR/rVH9aAPWba5hvLaO5t5FkhkUMjqcgg1LXgPwH8eyGRvCupSk4ybVnPI9Vr36gAooooAKKKKAPM/jt/yTW5/wCuqfzra+Ff/JN9H/641zvx6vbWPwBLavPGtxJKpSMt8x59K6L4V/8AJN9H/wCuNAHZUUUUAFFFHQZNABRXnniv4taToN22m6dDJqmqZ2iC3GQD7kVzv9ufF3Wl82y0m1sIjyqy/ex+NAHstFeKyeKvit4bHnarosF/bLy5gHIH4V23gr4laN4zUwwlra/QfvLWbhgfb1oA7SiiigArkviZ/wAk71n/AK4GutrkviZ/yTvWf+uBoA5v4B/8k5j/AOu716jXkvwAv7STwL9jW4jNzHMxaLd8wB9q9aoAKKKKACiiigAooooAKqarciz0i8uTnEUDvx14BNW6y/EnPhfVQP8An0l/9BNAHif7PiC91/xDqrISznhz/tEmvoCvB/2bZk+w61B/y0EiMR7Yr3igAooooAK4X4m+AbHxloEzmMJqNuhaCYDnj+E+oruq5bx74wsfB/hy4u7qUCd0KwR5+Z2xQBwfwE8T3l9pt94fv3Z5dPb92WOSF6Y/CvZa8Q/Z+0W88vVfEd2rIt6+I8j73OSa9voAztZ13TfD9l9s1S6S2gzt3OeprNsPHnhfUtv2bWbVi3ADSAH9ak8W+ENM8Z6WthqauY1fepQ4INeaX/7O2kNETp+p3MEo5BbkUAezxyxyoHjdXU9CpyKfXzVcaV8SPhXL9qtriS/01D82CXXHuO1er/D/AOKWleNoBAxFrqaj57dz973X1oA7a9srbUbOS0u4UmgkXa6OMgivnbxp4S1P4TeIofE3hmST+znf95H1Ceqt7GvpGqmp6ba6vps9heRLJBOhR1I9aAMrwd4rsvGHh6DU7NxlhiWPuj9xXQV83eErq5+FXxXn8P3bsNMvHCoT0IP3T/SvpAEEAg5B6UALRRRQAUUUUAFFFFABRRRQAUUUUAeffGz/AJJZqn+9H/6GKj+B/wDyS3T/APrpJ/6FUnxs/wCSWap/vR/+hivHvB/xd1Hw/wCELTw/ouiNeXURdnkOW6nPCigC7f8AiDx345+Iur6V4a1SWCK2dwqLJ5aqiHbnPua0Y/gn421tx/wkPigiPPIMrzH8sgUz9ntmu/FviG+mXbO6ZYY6FnyR+dfQ9AHmHh34FeFNFdJrtJNSnXnM5+T/AL5r0q3t4LSBILeFIokGFRFAAHsBXI+LPih4a8HXyWOpXMjXTAMY4U3FQe59K6LRNc0/xFpUWpaZcLPay/dYdj6EdjQBo0UUUARz28N1C0NxEksTjDI6ggj6V5r4i+BnhTWnea1jk02ducwH5M/7td/rOs2GgaXNqWpTrBawjLOf5D3rmfCvxT8MeL9Qaw065kW6AJWOZNpcD09aAPMZfgl410RyfD3igmPPAErwn8gSKzLTXPHvgf4gaPpniLVZZYrmRAyNL5isjHHWvpavnn9oZ2tPE/h28hXMyozKPUqwIoA9I+M3/JL9U/4B/Oq/wO/5JbYf9dJP/Qq8m8VfGDUtb8J3nh/W9Da0uJlUxyDK9D3Vq9Z+B3/JLbD/AK6Sf+hUAejUUUUAFFFFABRRRQAUUUUAFFFFABRRRQB5V8cPGbeHvDQ020l23l9lcjqqd6434EfD+O8Y+KNSiDojbbZGHBPdq5T4q38vij4qvYRsWSOVbZB6c4NfUHh/SYND0Gy023QLHBEqcdzjk0AaVFFFABRRRQAUUUUAFFFFABRRRQAUUUUAFIyhlKsMqRgg0tFAHyZ8RtHl8AfFBb2xzHDJILmErxjJ5FfUWg6nHrOhWWoxkFZ4lf8AHHNeSftF6UJ/D+n6kq/PBKUJA7Gt74Eao2ofDyOJyS1rM0fPp1FAHp1FFFADXdI0Z3YKqjJJOAK8h8dfGy00x30vw0n2/UWOzzFGUQ+3qa7r4hMyeA9YZWKn7O3INfLHgjVb3whf2/iWXShd6cZDGzumQD3wexoA2PFPg7xXceGrjxd4nuXWRmURwOctg+3YV9B/Cv8A5Jvo/wD1xrifid4q0vxb8H5b/TJ1dTIm+PPzIc9CK7b4V/8AJN9H/wCuNAHZUUUUAFeVfFjxpe2s1r4T0Ak6tqJCsy9Y1NepSyCKF5G+6ilj+FeG/C+L/hKvilr/AIku/wB59lcxwZ6Lzj+VAHfeA/h1p3g/TlklRbnVJBunuZBk7j1wasa/8TPCvhuYwXupIZx1ji+Yj8q5L4y+OrzSEtvDeisRqV8QGZeqqeBj3NT+Cvg1pGnafHea9F9v1SYb5TKchSe1AGha/GvwXeXCwG9kTfxmSMgVy3xX8JLpkcHjrwzi3uYGEkoi4Dqe/Fc58V9C0m3+IWg6RpdlFbmV1MojTGckV7h4ps4v+ED1G1ZFKJZsoHbhaAF8FeI4/FXhOx1VD80qYkHo4610FeQfs8zu3gq6gOdsd0209ua9foAK5L4mf8k71n/rga62uS+Jn/JO9Z/64GgD518KeCfEzeGYvFvhi6f7RFIweBDhsD09fpXqXgX42QXkq6T4qj+w6gp2eawwrH39DUfwm8SaZ4W+EZ1HVJ1jhSd8D+Jz6Ad68f8AHes3fjXUrrxDbaULbTYWEYkVMZz0ye5oA+x45EmjWSN1dGGVZTkEU6uS+GTs/wAO9HZ2LHyByTXW0AFFFFABRRRQAVFcxCe1lhOMOhXn3FS0UAfPXwTuP7I+JHiDRZcKzs+BjHKsf6V9C185eLAfAvx4tNWA2Wt64Zj2w3DV9FxyLLGsiEMjAFSO4oAdRRRQBznjLxlpvgvRZL+/kBfBEMIPzSN6CvEvDHhnW/jB4mPiPxEXj0eN/wB3H0DD+6vt6mnfHbS7uz8Y6drN9vudIkKr5WThcHkfjXvHhmfTrrw5YTaSiJYvCpiVOijHSgC/ZWdvp9nFaWkSxQRKFRFGABU9FFABRRRQA10SRGSRQyMMFWGQa8C+Kfw1m8O3Y8YeFd0BhfzJ4Y+Nh/vD29RXv9RXEEV1bSW8yB4pFKsp7g0Ach8NPHEPjbw1HcMVW+hGy4jHY+v412lfOHhgv8OfjdNpBJSxvX2qO2G+7X0fQB4x+0DoHn6FZ6/bpi4spQrOo52np+Rrv/h3rn/CQeB9Nvi2ZPKCP/vDin/EDT11PwLq9u+P+PdnGR3AzXn/AOzvfPN4VvrJiCIJ8rzzzQB7LRRRQAUUUUAFFFFABRRRQAUUUUAeT/tA6ubHwCligG6+uFQ+yr8x/kK2fhX4MsvDfgm0cQob69hE00xHJ3DIGfQA1hftCaVJeeBYb+Pn7Fcqz/7rcfzxXV/C/wAR2/iTwHps8Tr5tvEtvMmeVZRjn64zQB5Z8FZfsPxU8Tac/wArMZcA/wCzJ/hX0JXzJ4n1pPh18e7vVoYTNCy+Y8KHBIdcEfnzXVf8NIWH/QAuf+/o/wAKAPIvinDewfEjWRfbvMabcpbuh+7j8K9p/Z1hvE8IX0kwYWz3H7nPTpziuT1/4teDvE80c2r+DZLiWPhZDIA2PQkDkVr2P7QOi6ZZR2dl4Ymgt4hhI43AA/SgD3qivDv+GkLD/oAXP/f0f4Uf8NIWH/QAuf8Av6P8KANL9oiG8k8DWrwBjbx3amcL6YOCfbNeF/DSK7m+IeiizDGQXCs23so6/hivWr39oLRtRs5LS88MzT28o2vG7ggj8qxtB+LHg3wzcSXGk+DZLeaTgyeYCwHoCRwKAPpKvnz42sNQ+JfhnTU5YFAR/vOP8K0v+GkLD/oAXP8A39H+FcloeuJ8R/jtp+pNCbeFcMkTtkjYM/zoA9i+KHg+x8ReCLxpIE+2WcJlhlC/MCozjPocVz/7PmqteeBprBgM2VwQPo3Ndd8S9ft/D3gPU7idwrzRNBEp6szDAxXHfs86XJaeC7q/fpeXBK/ReP8AGgD1+iiigAooooAKKKKACiiigAooooAKZKSInI6hTT6bIC0bKO4IoA+SfDEb6j8bkMuHY3zu272Jr64r5F0Rjo/xuVZ32Fb9kYj3NfXVABRRRQB5H8afiLqHhGG103SsR3NypdpiM7V9q4f4Y/F7XZfFVtpms3H2q1u28sFh8yMelenfFP4Zjx3aQT20wh1C3BCFvusPQ1yXw7+CF3oXiGLVtbnif7Od0UUfOW9TQB7nTXYJGznooJNOpGAZSpGQRg0AfLPjb4yeJLjxLdRaZdG0tLeQoiKOTg9TXsHwg8d3XjTQZhqAH2y1YK7gcOOxrg/GPwE1C98QT3ui3MX2e4cuUkOChPWvTvht4Ci8CaE1sZRNdzHdNIOmfQUAdrXIfEjxc/g3whcalCge5JEcIPTce5rr657xp4Vt/GPhq40m4bYX+aOQD7rDoaAPmjSfjR4ts9Zju7m9+0Ql/wB5Cy8EZ5xX1dpl6upaXa3qKVWeJZAD2yM188aV+zxq39sRjUbyEWKPlmQ/Mwr6Ks7WKxsobSEYihQIo9gMUAT0UUUAebfHOAzfDW7I/gkRj+dcv+ze7HRdWQk7RKpA/Cuk+O05i+G1woYAvKgx681zv7OEEi6Dqk5X928wUH1IFAHt9FFFAHMfET/kQdY/692rz/4I6RY658Lbix1C3Se3kunDKwr0D4if8iDrH/Xu1cb+z3/yT2T/AK+3oA8w+I/wt1XwctxdaU8s+iTNl0XJMf8AvD+tetfBjxZpWqeELTSIZwt9Zptkifgn3HrXpc0MdxE0UyK8bjDKwyCK8H8e/Ce+0G/PiXwW0kbxsZJLdDyvf5fb2oA97oryr4bfF208SKul6yVtNWT5BuOBKf8AGvVaAKWsf8gW+/64P/6Ca8h/Z7K/YtcGRu+08jvXtEsayxPG33XUqfxrwHwPef8ACAfF3VNB1D91bag5MLtwMk5WgClcsmo/tJRrqTbUilAjDdDgfLX0VcTxWtvJPM4SKNSzMTwAK8n+KHwtvfEWqw+IPD84h1KMDcCcbsdCD61k2vgj4k+KY4rLxPq4ttNUgSJEw3SD04oA5rTtbh8cftA212CfsschWH3Cjg17J8Udfg0DwJqEsrqJJ4zDGp6sTxXFeLvhZqmnavputeCPLhuLOIR+WSBnHf3p9h8NvE/ivWbfUvHd8rwW53JaRH5c+9AG98EtEm0f4eW7XClZLtzPtI6A9K9HpkUUcEKRRKFjRQqqBwAKfQAV5v8AGLxXpWj+D7zTLmcG9vIykUS8n6n0FR/Er4sWXhCFtPsCtzq0i4VVORH7n/CuC8CfDHVPGmpL4n8YSStbyHekMhO6T0+goA5j4c/DbWfGy27XsksGgQuW5JG899o/rXqHxg0TT/D3whOn6bbrDBHPGAAOTz1NetWlpb2NrHbWsSRQxjaiIMACvNvj3/yTSb/r4j/nQB0Hwv8A+SdaP/1wFdfXIfC//knWj/8AXAV19ABRRRQAUUUUAFFFFAHl/wAcPCZ1/wAIHULdCbzTj5i46lO9W/g54uTxL4MhglkBvbICKRc8kDoa9CmiSeF4ZVDRupVlPcGvmy6W5+DfxWFwit/Yt62fbYTz+IoA+lqKgs7uC/s4bu2kEkMyh0cHgg1PQBzfjnwtB4v8LXemSAeYyloW/uuOleT/AAV8WT6Jq114H1omOSOQi339mHVf8K98rxD41+BJxJH4y0NWS8tiGuBH1IHRhQB7fRXBfC/4gW/jXQEWWRV1S3ULcR55P+0PrXe0AFFFFABRRRQB8+fHaJbDxt4f1RFIckbmB64YV73YzfaLC3m5/eRq3PuKyvEPhDRvFDWrara+c1s++M5xg1txosUaxoAqqMADsKAK2qWhv9Ju7QYzNCyDPuMV5t8HvAur+Dm1ZtTVEWeQeUqtnIHevVKKACiiigAooooAKKKKACiiigAooooA8++Nf/JLNU/3o/8A0MV4l4J8PeP9K0ODxL4Sk82G5LLJChB+6ccqeDXtvxs/5JZqn+9H/wChio/gf/yS3T/+ukn/AKFQB4pY3GtX3xp0qbxhZql7NLGHikiABXoPlr6e/wCEe0X/AKBFh/4Dp/hXinx5sZtI8TaD4rgQ4jcI7D+8pyB+Wa9u0XVINa0Wz1K2dXiuYlkBB9RyPwoAzbyHwhp83lXkWjW8mM7JUjU4+hqv9o8C/wDPTQP/ACFXM+Mvgvpvi/xFNrEuqXVvLKoDIoDLwMcZ6Vgf8M36V/0Hbz/v2KAPRftHgX/npoH/AJCo+0eBf+emgf8AkKvOv+Gb9K/6Dt5/37FH/DN+lf8AQdvP+/YoA9F+0eBf+emgf+QqsWkXg+/m8mzi0W4lxnZEsbHH0FeZf8M36V/0Hbz/AL9itzwl8EtM8KeIYNXj1W7uJIM7UICgk+uKAPQP+Ee0X/oEWH/gOn+FfM+vzatZfG/UJPCFmrXsDERxRRAgAKN3y9K+ndX1KDR9Iu9RuWCw28TSMT7CvDfgXYz674x13xfcg4ZmRM92c5OPoOPxoA5Pxl4d+IWt6NceIvFkhht7UDZC5A6nsg6V7L8Dv+SW2H/XST/0KrHxm/5Jhqn/AAD+dV/gd/yS2w/66Sf+hUAejUUUUAFFFFABRRRQAUUUUAFFFFABRRRQB8q/GfSpvDvxIXVIVKpcFZ0Yf3gea+j/AAhrsPiTwtYanCwPmxDePRsciua+Lfgv/hLvCcht0BvrTMkRxyfUV5H8FvH58Naq/h3VWKWlxJhC/HlSehoA+nKKQEMoZSCDyCKWgAooooAKKKKACiiigAooooAKKKKACiio5547aCSeZwkcalmY9ABQB4b+0drCJp+maSrDzJHMrjuAOldh8EtIbSvh1as67XuXaY+4PSvDPEV7c/E74riK1BeF5hDF6CNTya+r9MsY9N0y2sogBHBGqAD2FAFqiiigDmPiJ/yIOsf9e7Vxv7Pf/JPZP+vt67L4if8AIg6x/wBe7Vxv7Pf/ACT2T/r7egD1mggEYIyDRRQB5H8SfhBBrTNrXh4C01SP5ykfyiQj+RrH+HvxbutPvF8NeMleG6RvLjuJBj6Bv8a90rg/iF8MtM8bWTSqi2+qIP3Vwoxn2b1oA7qORJY1kjYMjDIYHIIrhPiT8OofGljHcWz/AGfVrbmCYcZ9jXmPhTx5rvwx1keGvFkckmnhsJMckoPUHuK+gdP1G01WxivLKdJoJRlXU5BoA8V0j4n+JPBTDSfGmlTypF8qXca5yB/Ousj+OHgx4Q7XcyMRkoYjkV6Dc2Vrex7Lq3imX0kQGsg+CvDROTollk/9MhQBxVt8ZodZ1i1sdD0W8ukkkCySlCAi+tepA5ANVrTTrKwXbaWkMI/6ZoBUtxcQ2lu89xIscUY3M7HAAoAkZgqlmIAAySe1eL/Er4wG1mfw/wCFv9Jv5P3bzR87Cey+prF8efFHU/Fup/8ACL+C1d45TsknQfM/rj0HvXafDT4S2XhSFNS1RVudYcZLNyIvYe/vQBgfDX4Psk8fiLxVunvXPmJbyc7Se7epr21VVFCqAFAwAB0paKACvMPj3/yTSb/r4j/nXp9eYfHv/kmk3/XxH/OgDoPhf/yTrR/+uArr65D4X/8AJOtH/wCuArr6ACiiigAooooAKKKKACuT+IXgy38a+GprF1UXSAvbyHqrf4V1lFAHgnwg8bXWgarL4H8RExyRyFbZpP4T/dz6ele915J8YPhs2vW3/CQaKhTV7UbmCHBkUf1FS/CP4lL4js10PVSY9XtV2/PwZQOPzoA9WpskaTRNHIoZHGGUjIIp1FAHzh458L6p8LPFSeKvDhb7BK+ZIwOEz1U+1ey+BvHOneNtGS6tXVblQBPATyh/wrob+wtdUspbO8hWaCVdrowyCK+efFXgjXvhZrf/AAkfhR5JNPzmSMDOwejDuPegD6Porg/AHxP0nxtarFvW31NVHmW7nGT6r6iu8oAKKKxfE/inS/CWkvqGqTiOMcKo+859AKANqivny6+OPijVp3bw74fZrZD94ozkj3xXReC/jfDquqJpHiKz/s27c7Vc5Ck+hz0oA9hopAQQCCCD0IpaACiiigAooooAKKKKACiiigAooooA4b4v2N1qHw01O3s4JJ5vkYJGuSQGBPFeM+EPiV4r8H+HINGtvDDzRQsxDvG4Jyc+lfT9N8tP7i/lQB8y+KfiX4k8W6BcaRqHhD91Lgh1jk3Iw6EcVb+DvxEfwtcjwv4iElvaytm3klUr5THsc9jX0f5cf9xfyri/H/w20rxzp4EgFtqEQ/c3KLyPZvUUAbHi3VNU03wtdX+hWYv71FBiiHIbPfjrxzXjH/Czfi1/0Kz/APgBJVa01/4hfCKYWOqWT6no6nCOSWUD/Zft9DXa6Z+0D4Tuoh9tS7s5e6mPcB+IoA5P/hZvxa/6FZ//AAAko/4Wb8Wv+hWf/wAAJK7/AP4Xj4F/6CMv/fhqP+F4+Bf+gjL/AN+GoA4D/hZvxa/6FZ//AAAkr2Twbqurar4Vtr/X7IWF8wJkiI24A6HB6Vw+p/tA+ErWI/Yku7yXsoj2j8zXE3niP4hfFuY2OkWL6bpDHDuMqpH+0/f6CgBfjH8Rn8SXB8LeHC9xbI2bmSEFvNYdhjsKz/CXxI8S+D9Ah0mw8JFo4yWaRo33Ox6k8V7L8PvhnpfgaxLDF1qUo/fXLrz9F9BXb+XH/cX8qAPmXxX8TvFnivw7c6PceGGhinxl0jckYP0r174NWN1p/wANNPgvLeSCXe7bJFwcE8cV3nlx/wBxfyp3TpQAUUUUAFFFFABRRRQAUUUUAFFFFABRRRQAV4F8YvhTI88niTw/Cd5O+5gjHOf7wr32kIDKVYAg8EGgD53+GHxnOniHQ/ErN5SnZHdN1X2avoS2uoLy3Se2lSWJxlXQ5BryH4jfBK111pNT0DZbXxyzw9EkP9DXkvhXxx4o8AeIBpTO8saTCKW0kO4dccelAH17RUVtKZ7WKZkKF0DFT1GR0qWgAooooAKKKKACiiigAoorL1nxFpPh+0a51O+ht0UZwzDJ+goA1CQBk9BXgXxo+KEbxSeGdEn3Ox23MqH/AMdFY/xA+N95rofSfDSSQW7na04H7yT2HpWn8Kfg/NLcx+IPE0J674baTksf7zUAbvwO+HraLp//AAkOpRYvLpf3KMOUT1+pr2WkVVRQqgBQMAAdKWgAooooA5j4if8AIg6x/wBe7Vxv7Pf/ACT2T/r7euy+In/Ig6x/17tXG/s9/wDJPZP+vt6APWaKKKACiiigDnfF3gzSvGWlPZajCNxH7uZR86H1Brwu3vPFPwS1/wAm6WS80GR8DupHqPQ19LVQ1fRrDXdPksdRtkngkGCrDp7igCr4b8T6Z4q0qO/0y4WRGHzJn5kPoRWzXzbrvhfxL8Htb/tvw/LJcaS7/NHgkKPRh/WvSNM+NPhq78KSavcTeTcQqBJan7xb0X1FAHeatq9joemy3+oTrDbxLlmY/wAq+efEXi7xD8XNf/sLw3HLBpQOGbpuH95j/Sof+Kp+N/iPP7yy0KNvfYo/q1e++FvCWl+EdJjsNNgVdo+eUj5nPqTQBk+AvhzpXgjTkWKNZtQYfvrlhyT6D0FdnRRQAUUUUAFeYfHv/kmk3/XxH/OvT68w+Pf/ACTSb/r4j/nQB0Hwv/5J1o//AFwFdfXIfC//AJJ1o/8A1wFdfQAUUUUAFFFFABRRRQAUUUUAFeGfFP4bXWnXzeMvCpeG6hbzJ4YvX+8P6ivc6RlV1KsAykYIPegDzn4X/E628Z2As7xlh1iFcSRnjzPcV6PXz/8AEr4aX/h3VD4t8Jb49jeZLDF1Q+oHp7V3fwy+J1p4zsBa3bLBrEIxJEeN/uKAPRaZLFHNE0UqK8bDDKwyCKfRQB4h46+C0i3ba54Nla1vFO82yttBP+ye30qn4T+Nd9otwui+NrSWOSM7PtOzDD/eH9a97rm/FPgbQvF1qYtSs0MmPlmQYdfxoAZq3j/w9pfhptcOoQzW2392I2BLt2AHrXiOk6Vrvxt8WNqmpmS30G3fCqOmP7q+p9TWqv7Pd0NejhbVS+hq+8qT8+PTHT8a900vS7PRtOhsLCBYbeFdqqooAZpejafo1jHZ2FrFDDGu0BVHP1rh/iZ8LrPxhp5urBEttXhG6ORRgSex/wAa9HooA8M+GHxMutMvv+EP8XFobqFvLhnl4P8Ausf5GvcgQQCDkHoRXnHxP+GVv4wsjfWKrBrEAyki8eZjsa5b4YfE25sL0eEfFhaG6hby4ZpeM/7J/wAaAPcaKQEEZByD3paACiiigAooooAKKKKACiiigAooooAKp6lqtho9m93qN3DbQIMl5WAFch8RPidpngW08ri51SVcxWynp7t6CvKtF8DeMPixeDWvFF9NaaY5zGhGCV/2E6Ae5oA9Zsvin4G1uZrMavbcnG25XYrfi3Brxz+w9D139oWfTXt4JtKlyRHCcIf3YPG33r0PUP2fvCN1aRxWjXdnMi4Mqybt59SD/TFchcfs961p90LnRfEC+av3HYGNh+IoA9I/4Ux4D/6Ag/7/AD/40f8ACmPAf/QEH/f5/wDGvOP+EA+MNodsGvB1HQi8P9RQfAPxhuvlm14Ip65vD/QUAY2paDoegfHyy02C2hg0yNo2aOU5QZHOd1ez33xR8DaFKtmdXthjjbbLvVfrt4FeXwfs+a5qV19p1vxAnmt951zI35muw039n7wlaW0iXj3d7M648xpNm0+oA/rmgD0rS9X0/WrNbvTbyG6gYZDxMCKu184a34B8XfCu7Ot+Fb6a706M7pI+pC/7SdCPcV6j8Ofihp3jq18h9trq0a5ltifve6+ooA76iiigAooooAKKKKACiiigAooooAKKKKACiiigAoorj/GfxH0PwdZu1zcJLd4+S3Q5Yn39KAJPiF4ytfBnhme9lcfaZAUt488sx/wrwH4SeGbrxp45bWr8GS3t5POldhwz5yBWZcXPiL4xeMVBBWLPAz+7gT1r6M8O2/hn4f8Ah6LThqNrEEGZJHcAu3c0Adj0GBRXmmufHDwlpIZILh72YdFhXj868s8RfHnxDrRa10W3Fkj8BkG6Q0Ae+eKPG+h+EbNp9TvEV8fLCpy7H6V51a/tF6DI7C40+6iUfdIwc15x4e+FXi7xxdi+1Z5reBzlprkksfoDXqX/AAz54XNikRnuhOAN0obqfpQBoRfHfwS6KWurhGI5BhPFaKfGHwS8Pmf2wg4+6VOa4m5/Zv0x5M22s3Ea+jIDUH/DNtp/0HZf+/QoA66T46+CY92LydyPSE81z+oftF6LEh+w6dcTNjjf8oqrB+zdp6ygza3O6dwsYBrf074A+ErQhrg3F0Qc4d8D9KAPMdZ+PPinVy0Gl28dmG4HlrvaszS/h7478e3Yub4XCxMfmmu2IH4CvpbSfBHhvRAosNIto2HRim4/ma3wAowoAA7CgDznwP8AB/Q/CWy5nUX2oDnzZBwp9hXo4AAwBgCiigAooooAKKKKAOY+In/Ig6x/17tXG/s9/wDJPZP+vt67L4if8iDrH/Xu1cb+z3/yT2T/AK+3oA9ZooooAKKKKACiiigCOe3huoHhnjWSJxhlYZBFeOap+z/pl34qjvLW6aDS3YvPbjrn0X2r2eigClpOkWOiadFY6fbpBbxLhVUfzq7RRQAUUUUAFFFFABXmHx7/AOSaTf8AXxH/ADr0+vMPj3/yTSb/AK+I/wCdAHQfC/8A5J1o/wD1wFdfXIfC/wD5J1o//XAV19ABRRRQAUUUUAFFFFABRRRQAUUUUAIyhlKsAVIwQR1rw34kfCe7tL5/FPg9mguYz5ktvEcHI7r/AIV7nRQB5H8N/jDb62U0bxBiz1VMIHfgSn+hr1sEEZByDXmHxE+EFh4p3alpRWy1Zedy8LIff0PvXDeGfif4h+H98ugeM7WaS2jO1ZyMso9j/EKAPomis3Rte0zxBYpd6ZeR3ETDPynkfUdq0qACiiigAooooAK81+KHwwt/F1mdQ08LBrEA3I68eZjsfevSqa7rHGzuwVVGST0AoA8f+DPju/1KS48La5n7fYgiN2+8wHBB+lexV86eB5E1n9oO/v8ATlAtIzKXZeh4xn8TX0XQAUUUUAFFFFABRRRQAUUUUAFcj8Q/G9r4H8NyXshD3cuUtoe7P6/QV1pIVSxOABkmvm3UDN8X/jILJCx0bTmIPpsU/Mf+BHigDS+F3w9ufF2ot418W751lkL28Mv/AC0OfvEf3R2FfQCqqIERQqqMAAYAplvbxWtvHbwIEijUIiqOAB0qSgAooooAKKKKACiiigBGVXUqwDKRggjg14F8Uvh3ceGL9fGvhLdbmFxJcQxfwH+8B6eor36o54Y7mCSCZFeKRSrqwyCD2oA5T4c+OLfxz4ajvRtS8iwlzED91vX6Guvr5utlk+EXxnFsrMujaiwABPy7GPH/AHya+kAQygg5BGQaAFooooAKKKKACiiigAooooAKKKKACiiigDyD42614t0y3tItBWdLSUETSwrls+ntXz3JoXiXUZGuJdOv53Y8u0bEmvuF0SRdrqrD0IzSLDEowsaAeyigD410nwj47ERGm6bqMUbnBKKUz9a6Kz+CfjrVnBvCsCk8tPMTX1UAB0AH0paAPB9G/ZxtkKvrGrPIf4o4FwPzNen6B8O/DHhtV+w6ZEZB/wAtJBub9a6migBAAowAAB2FLRRQAUUUUAFFFFABRRRQAUUUUAFFFFABRRRQBzHxE/5EHWP+vdq439nv/knsn/X29d74w0251fwnqNhaKGnnhKoCcZNeA6V8OfipolobXTZvs8JbdsScAZoA+mqK+c/+ER+Mf/QQk/8AAij/AIRH4x/9BCT/AMCKAPoyivnP/hEfjH/0EJP/AAIo/wCER+Mf/QQk/wDAigD6Mor5z/4RH4x/9BCT/wACKP8AhEfjH/0EJP8AwIoA+jKK+c/+ER+Mf/QQk/8AAij/AIRH4x/9BCT/AMCKAPoyivnP/hEfjH/0EJP/AAIo/wCER+Mf/QQk/wDAigD6Mor5z/4RH4x/9BCT/wACKP8AhEfjH/0EJP8AwIoA+jKK+c/+ER+Mf/QQk/8AAij/AIRH4x/9BCT/AMCKAPoyvMPj3/yTSb/r4j/nXBf8Ij8Y/wDoISf+BFUtU+HnxW1myNpqE5uICQxR5wRkUAe1fC//AJJ1o/8A1wFdfXPeBtKutE8G6bp16oW4giCuAcgGuhoAKKKKACiiigAooooAKKKKACiiigAooooAKxfEfhTR/FNg1pqlokqkfK+PmX6GtqigD511b4YeL/AF6+qeD72W4tlOTEp+bHuvetvwz8eollWw8V2T2dwvytKqnGfcdq9vrmPEngDw54piI1HT4zKRxKg2sPxFAGppXiHSdcgWbTb+C4UjPyOCfyrTrwPVPgNqulytc+FtckQjlY3YqfzFUE1z4weEW8u6spr6FeMsm8H8RQB9F0V8+f8AC+vElnF/p3hoKynDMQwFNb47+J9Sj2aV4cBkY4VgrNQB7/dXdvY273F1MkMKDLO5wBXgnj/4m3vjG+HhTwcssgmfZLOn8Y9vb3qjH4O+JXxHuFk165ksbFjkq52jHsor2HwV8PNF8E2m2yhEl0w/eXEgyx+noKAKnw1+Hlt4G0g7j5uo3ABuJf6D2ruaKKACiiigAooooAKKKKACiiigDlviLrQ0DwFq18G2uITHGf8Aabgfzrhf2etDFr4Vu9akGZr6YqGPXav/ANc1Z/aFumh+H0UAPE92gP4ZP9Kn+HfjXwfoXgLSdPn16xhmjhzIjSAEMTk5/OgD1OiuU/4WZ4K/6GTT/wDv6KP+FmeCv+hk0/8A7+igDq6K5T/hZngr/oZNP/7+ij/hZngr/oZNP/7+igDq6K5T/hZngr/oZNP/AO/oo/4WZ4K/6GTT/wDv6KAOrorlP+FmeCv+hk0//v6KP+FmeCv+hk0//v6KAOrorlP+FmeCv+hk0/8A7+ij/hZngr/oZNP/AO/ooA4v9oLQUvfCFvrEaf6TYTAbh12Nwf1xXafDbW21/wAAaTeyNukEIic+rLxn9K5vx9448H6z4G1axg16xmmkgPlosgJZh0xVP9nu6abwBLCTkQ3Tge2cGgD1uiiigAooooAKKKKACiiigAooooAKKKKACiiigAooooAKKKKACiiigAooooAKKKKACiiigAooooAKKKKACiiigAooooAKKKKACiiigAooooAKKKKACiiigAooooAKKKKACiiigAooooAKKKKACiiigAooooAKKKKACiiigAooooAKKKKACiiigApCARggGlooAgksrSZSsltC4PUMgNJDY2luMQ2sMY/2IwKsUUAFFFFABRRRQAUUUUAFFFFABRRRQAUUUUAYHi7whpnjTSBp2qK/lK4kRo2wysK4T/hnvwl/z3vv+/g/wr1qigDyX/hnvwl/z3vv+/g/wo/4Z78Jf8977/v4P8K9aooA8l/4Z78Jf8977/v4P8KP+Ge/CX/Pe+/7+D/CvWqKAPJf+Ge/CX/Pe+/7+D/Cj/hnvwl/z3vv+/g/wr1qigDyX/hnvwl/z3vv+/g/wo/4Z78Jf8977/v4P8K9aooA8l/4Z78Jf8977/v4P8KP+Ge/CX/Pe+/7+D/CvWqKAPJf+Ge/CX/Pe+/7+D/Cu68I+DtL8F6U2n6Wsnlu5d2kbJY10FFABRRRQAUUUUAFFFFABRRRQAUUUUAFFFFABRRRQAUUVBe3kGn2Fxe3T+Xb28TSyvgnaqjJOBz0FAE9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tHQ/if4P8R6vDpelat9ovZgxjj+zyLnaCx5ZQOgNAHX0UUUAFFFFABRRRQAUUUUAFFFFABRRRQAUUUUAFFFFABRRRQAVh+M/+RF8Qf8AYNuP/RbVuVh+M/8AkRfEH/YNuP8A0W1AHlvwn8M6DqPw5026vdF0+5uHaXdLNbI7NiRgMkjPSu1/4Qvwt/0Lmk/+Acf+Fc/8G/8Akl+l/wC/N/6Nau8r8jzPE1ljayU38Uur7s74JcqMP/hC/C3/AELmk/8AgHH/AIUf8IX4W/6FzSf/AADj/wAK3KK4frVf+d/eyuVdjD/4Qvwt/wBC5pP/AIBx/wCFH/CF+Fv+hc0n/wAA4/8ACtyij61X/nf3sOVdjD/4Qvwt/wBC5pP/AIBx/wCFH/CF+Fv+hc0n/wAA4/8ACtyvM/jLqEunaboci3UsEJ1BfO2MQGQcnOOorqwbxGKrxoqo1fzYpWir2Ow/4Qvwt/0Lmk/+Acf+FH/CF+Fv+hc0n/wDj/wrB0L4seGdd1tNItpLmOaQ7YXmi2pKfQHOfzAri/GvxCttP+Kmnl/7Q+x6UWS5hTGJH5wVGcHr1OK66GAzGrWdGTlFpN63/wA+r0JcoJXPUv8AhC/C3/QuaT/4Bx/4Uf8ACF+Fv+hc0n/wDj/wrzP4s+OofsOjWlob6BpzFevt+UNCc/KcHk8dOldovxJ0dfA6+KDbXwsRL5Pl7F8zOcdN2MfjSng8wjRp1U5PndrXe/Tr1BShdo2P+EL8Lf8AQuaT/wCAcf8AhR/whfhb/oXNJ/8AAOP/AArndJ+MHhXV9Yj06KW5heUhYpZ4tqOx7ZzkfiK0vFnxE0LwdNHb6g08t1Iu8QW6BmC+pyQB+dYPD5kqqotT5nqlqO8LXND/AIQvwt/0Lmk/+Acf+FH/AAhfhb/oXNJ/8A4/8KpwePtCuvCNx4lhkmextwfMXyyHB/u4Pfn1xWxoes2niDRrbVLLf9nuF3LvXDD6isan12mnKbkknbd79hrlexSPgzwqOvh3Sef+nOP/AApf+EL8Lf8AQuaT/wCAcf8AhXF6UT43+Kt1qpJbStBHkW/PyvN3P+faum+IXiP/AIRrwlc3ERzeT/6PbKOpkbgY+nWumdLExrU8PGo3OSV1d6N9N+2rEnGzdi6PBnhU9PDukn/tzj/wo/4Qzwt/0Luk/wDgHH/hXnuvaPceD/gc8Mc8sV9IySXMqOQxdz8wz+laPi5rHyvA5vb3UIJDNH5QtlDB22r97LDH1571tHDVZNclZtOUknr9lXva/UV12Oy/4Qzwt/0Lmk/+Acf+FH/CF+Fv+hc0n/wDj/wrz/x14mj8O/FjRrm/urhdOisy7RJlgWJYD5fWu08JePtE8ZCVdNklSeEZeCddrgevBII/Gsq2Gx1OhHEKUnFq99bLW1hpxbsXP+EL8Lf9C5pP/gHH/hR/whfhb/oXNJ/8A4/8K5a5+NHhm0v57KaHUBPDOYWAhB6HBb73T9fatrxR8QdF8JR2zX63cjXKeZEkEJYkfU4H61Dw2ZKUYNSvLbV6heBf/wCEL8Lf9C5pP/gHH/hR/wAIX4W/6FzSf/AOP/CqvhPx3ovjGKc6a8yzQDMsE6bXUHoepGPxrn1+NXhc3otDFqCzef5BBhB2nON3DdM/j7URw+ZSnKmlK8d1roF4WudV/wAIX4W/6FzSf/AOP/Cj/hC/C3/QuaT/AOAcf+FM03xbYal4m1DQEiuIb2yUOwlUBZFPdcE5H5Utj4ssdR8U32gW0Vw9xYoGnm2jy1J/hznOfwrF/XVe7lor7vZ7P8R+6O/4Qvwt/wBC5pP/AIBx/wCFH/CF+Fv+hc0n/wAA4/8ACpPEfifSvCum/btVuPKiJ2oqjLOfQDvWP4U+JXh/xfdvZ2Lzw3agsILlArMB3GCQfzpwjj50nXjzOC662D3L2NT/AIQvwt/0Lmk/+Acf+FH/AAhfhb/oXNJ/8A4/8KxfE3xT8N+F9SOn3L3FxdLjzEtow3l/UkgfhWva+MdHv/C83iGyma4soY2dwi/OMdRg45qpU8wjCNSXMoy2euoXhew//hC/C3/QuaT/AOAcf+FH/CF+Fv8AoXNJ/wDAOP8AwrkR8cfCRNvxfgS/fPkDEX+9z/LNdnqvifSNG0Iaze3arYsoZHXkvnoFHcmnVo5jRlGNRTTltvqJOD2Iv+EL8Lf9C5pP/gHH/hR/whfhb/oXNJ/8A4/8Kx/DHxR8OeKtR/s+0e4gujkxx3MYXzAP7pBI/Cn+KviZ4e8JXi2V68892QGaG2QMyA9zkgD86fsMy9t7C0ube2u3cLwtc1f+EL8Lf9C5pP8A4Bx/4Uf8IX4W/wChc0n/AMA4/wDCm6L4w0fxBoU2r6bO0sECsZU24dCBkgg965vSfjH4Z1jUrOwt479Zrp/LG+EYRuwYgnr7ZpRo5jPm5VL3d99PULwOm/4Qvwt/0Lmk/wDgHH/hSf8ACGeFv+hc0n/wDj/wrJ8TfE/w74V1NdOvZJ5rngyJbx7vKB7tyPyGTXJ/D/VxrNl44vZr26ltmdmSUMS6x7W+7npx2ranhcdKg8ROUox0tvrd20E5RvZHoX/CGeFj08O6T/4Bx/4Uv/CF+Fv+hc0n/wAA4/8ACud8CarpejfC+LURdX09hBvZpJ4syfe/uqTx+NM0n4x+F9W1WLT1F7bPK2yOS4hARiegyCSPxFTLDY9zqKk5SUG03r0HeGlzpf8AhC/C3/QuaT/4Bx/4Uf8ACF+Fv+hc0n/wDj/wrcrhvEPxZ8M+HNVbTp5Lm4uIziX7NGGER9ySP0zXNh/ruJlyUXKT8mxvlW5u/wDCF+Fv+hc0n/wDj/wo/wCEL8Lf9C5pP/gHH/hTl8V6RJ4YbxFFcGXTVTeXjQsQO42jnNcvpXxk8L6rqsVgovbZpXCRyTwgIxPQZBJH4itadLMailKCk+XffQG4I6b/AIQvwt/0Lmk/+Acf+FJ/whnhXOP+Ed0nPp9jj/wrYubmKztZbmdwkUSF3Y9gBk15n4Ahn16913xxdhlN3vhsQT9yJe4/z60qHt6lKdWVRpRt1erey39X8gdk0rHa/wDCGeFv+hc0n/wDj/wo/wCEL8Lf9C5pP/gHH/hXk/gf4paT4a0GeDWZr66vZb2R22KZCq8YJLEV67H4m0iTw4PEAvEGmmPzPObjA+nXPbFbY3C4/C1OWTk1eyeuvoKMoSRF/wAIX4W/6FzSf/AOP/Cj/hC/C3/QuaT/AOAcf+Fc3pfxi8K6pqqWCvd25kbZHNPFtjcnpzkkfiBUPiC6uB8ZvDdqJ5RbtbSOYg52k8846ZoWGxyqOFaUovlctb9FcLxtdHVf8IX4W/6FzSf/AADj/wAKP+EL8Lf9C5pP/gHH/hWBr3xZ8P8Ah3WbvSr6K++024B/dxBg+eynP88Vv+F/Fuk+L9Pa80qZmCNtkjkXa8Z9CKxqUswp0lWnzKL63dtRpwbsJ/whnhYdfDuk/wDgHH/hQPBnhYjI8O6Sf+3OP/CuY+Kep3E9rYeE9OY/btYlEbbTykQPzGtzUdb0L4c+GLOK8lZIIkEMMaLueQgc4H61ap4p0qcozk5TbtFX2XXfv+Qrxu9Ni5/whfhb/oXNJ/8AAOP/AAo/4Qvwt/0Lmk/+Acf+FYGg/Fnw94i1m00qxivvtNyCR5kQUJgZwxz7ds1u6T4ssdY8RapotvFcLc6aQJmdQEbP90g5/MCoq0swotqpzKyu9Xte1/vGnB7Dv+EL8Lf9C5pP/gHH/hR/whfhb/oXNJ/8A4/8KZofi7T9f1DVbK2jnjfTJPLnaZQFJ55BBPHHfFc3d/Gfwnaao1n5l3Kitte5ihzED9c5P4CnCjmNSbhDmbWr1fXYTcFqdP8A8IX4W/6FzSf/AADj/wAKP+EL8Lf9C5pP/gHH/hTdZ8Y6JoegR63dXYazmA8lohuMuegUVn+F/iNoXiz7Qlh9pjnt0Mjwzx7W2juMEj9alQx7pOqublWjeo/cvY0v+EM8Lf8AQuaT/wCAcf8AhSf8IZ4Wzj/hHdJ/8A4/8K8m8OfEyzPxP1O6uF1KW1vylvaRMAfKOQORuwBn0rtrFrD/AIXRqCpeag179hXdAyjyAOOhzn8MV24jBYzDtqpOS93m6+V1v0vuSpReyOk/4Qvwt/0Lmk/+Acf+FH/CF+Fv+hc0n/wDj/wrC8Q/Fjwz4c1RtOne5ubiM4lFtGGEf1JI/TNbP/CZaQ/hGbxNbSvc6fDGZG8pfn46jBxg/WuOVLMIxjOXMlLbfW+xV4En/CF+Fv8AoXNJ/wDAOP8Awo/4Qvwt/wBC5pP/AIBx/wCFcmvxv8ItLbpm+CygbnMHyxE9m5/lmun8SeNNF8LaXDqGoTs0dx/qEhXc0vGeB9KqeHzKnOMJKactt9RJwauS/wDCF+Fv+hc0n/wDj/wo/wCEL8Lf9C5pP/gHH/hVXwl460bxnHMdNM6Sw4MkM8e1lB6eo/I1l/FLXZtO8OppVgSdS1aQWsCr1AP3j+X86VOnjZYlYaUpRlfq3p5/dqDcbXN0eDPCxGR4d0k/9ucf+FL/AMIX4W/6FzSf/AOP/CpfDGhxeHPDllpUXPkRgO395urH86165qmIqxm1Co2u93r+JSStsYf/AAhfhb/oXNJ/8A4/8KP+EL8Lf9C5pP8A4Bx/4VuUVH1qv/O/vYcq7GH/AMIX4W/6FzSf/AOP/Cj/AIQvwt/0Lmk/+Acf+FblFH1qv/O/vYcq7GH/AMIX4W/6FzSf/AOP/CuDh02w0r9pDQbfTrK3tITpzuY4Iwiltk3OB34H5V6xXmVz/wAnMaB/2DH/APQJq+i4Xr1Z49KUm1Z9TKukoHtVFFFfpBxhRRRQAUUUUAFFFFABRRRQAUUUUAFFFFABRRRQAUUUUAFYfjP/AJEXxB/2Dbj/ANFtW5WH4z/5EXxB/wBg24/9FtQBwXwb/wCSX6X/AL83/o1q7yuD+Df/ACS/S/8Afm/9GtXeV+O5r/v1b/FL82ehD4UFFFFcBYUUUUAFeX/GhVe08OI4BVtTQEHoRXqFVb3TbHURGL6zt7kRPvjE0YfY3qM9DXXgMSsNiI1mr2/yJkuZWPNfibDDH4p8EukaI/20LlRg4yvH0qD4g6nZaH8V/DGpai/k2cUD+ZJsLAcnsBk9a9RutNsb6WCW7s7eeSBt0LSxhjGfVSeh+lJfaVp+qKi6hY210sZ3IJ4lfafUZHFd1DMqcFTjOLajGUXr/Nfb0uS4PWx5p8YryC48J6HqUWTam+il37DwmCc0nxM1vTvEHwikv9Lm861a4jQPsKZIODwQDXp9xYWd5ZmzubWCa2IwYZIwyY+h4rk/H/hObWvBJ0PQ7a3gJmQqgxHGgB5PH9K0wONoc1CEk1yTve+lm+vmKUXq+5514s8UaD4t0Lw7ougBrjVlnhwFgZTDgYPJH8vStj4jjQLXxJY3E3iG70PXorYAXKW7yRuvocd/p+Nem6XoVhpyRTJYWiXoiVJJ44lDMQAD82MmrN/pen6pEItQsba7jByFniVwPzFUs1o06kFTjJQjzdU2+bfdWt5WFyNrU8y8D+NPtHgbW7rxFFFd6fYSFDPFbAC5U/7GACf8ea1/EXjWws/hlFqOhx+X9vQW9hCECEM3GAo4GOeldwunWK2JsVs4BaFdpgEY2Eem3pXN6l4Hh1PxNpGoSXKR6dpa/uNOSEBN/wDeznHpxjtWSxWDq4h1JxcVfmt0dltZLdvrtYfLJKxZ8CeHF8L+E7OwIzcMvm3Dd2kbk/4VyU//ABXPxaS3+/pPh0bn/uvOe34f0r0y5SWW1ljglEUrIQkhXdtOODjvWB4M8JReEdJktftJu7meZpp7lk2mRj7ZP86xo4xL2uJm/wB5LRfPd/JaL1G47LoYvxl/5Jtff9dI/wD0Kuf8e9Ph9/18xf8AoK16te2NpqNs1tfWsNzAxyY5kDqfwNR3GladdfZ/tFjbTfZiDB5kSt5RHQrkcfhVYTMY0IQi435XJ/8AgUbBKF2zynx1q2naH8ZtCv8AVWCWkVmdzbC+3JbBwOaf4c1Gz8UfGmbWNAVjp0NlsnnEZQSMenBH8/SvUrnR9Mvbpbm6061nnVNgllhVmC+mSOlSWOnWWmQeRYWcFrFnOyCMIv5Ctf7TorDqCg+fk5L30s3e9rb/ADFyO55p8KIYn1zxg7RozHUCuSoJxk8VmfEvX76PxrDotxr83h7SFtxIt1DAzl29Pl59uteu2mm2Ng8z2dnb27TtvlaKMKXb1OOppt/pWnarGseo2NtdopyFniVwPzFKOZ0/rrxM4XTVul1oldXTXTqg5Hy2PF/hTcJcfEfWXj1aTVUNngXjxGMy4I5Knn866L4MwQvp/iB2iRmbUnBJUEkeleiWui6XY3DXFpptpbzMgQyRQqrFR2yB0qSy02x01ZFsbOC2WRt7iGMIGb1OOpqsbmsK6qKMWuZQXT7PpZa+SCNNqx5n8SZH8IeLtH8aW8RaMK1rdqv8Qx8v+fan+CLuDwp4Ev8Axjray+bqU5uZNi5cqThQK2/iXomreJdLsdH061ElvNdK13MXUeVGPqck/SutXTLP+y006S3iltFjEflSIGUqB0INVLG0/qNKnPVt2lZ68kXdLy1b+5ByvmbR5T8Q9Stb248HeLHgkn0BJfMmBjztBxgsP89K29F8XeFPEvxAQaPpJvLpbfnU1iKiMDsQwBHpmvQDaWxtPsht4jb7dvlFBsx6Y6YqGw0rTtKjaPT7G2tEY5ZYIlQE/gKwePoPD+zcHeKaj71lZu+umrX3PqPkd7nj/h3xBo/gjxj4pg8UhoLm5uDJFM0JfzIzngYB65+lN8IQu/gDxvqUUDwadetI9qjDHy4PIFew3+j6ZqhQ6hp9rdFDlDPCr7fpkVO9pbSWhtHgia3ZdhiKDYV9MdMVvUzenKN1B80uXm10922ytpewlTZ5Fb21uf2cZCYY8/ZWfO0fe39frVDxNDIPhp4H1KWF7jT7J43u41Gfl45Pt1r2YaVpw03+zRY2wsSu37MIl8vHptxjFTR2dtDZraR28SWyrsEKoAgX0x0xSjnChPnUb++5b9GrW9fMPZ6fI85svGfg/wAR+OdMh0rSDqN2sXy3qw7fsw9wwHT1FYtnremeC/ir4km8TboftuHtbloWcFPQYBP/AOqvWbDSNM0sudP0+1tTIcv5EKpu+uBS3+ladqiKmoWFtdqpyoniVwPzFZxzDDRk4KEvZuPK/e97e907WXpawcj36nlHgPF/J451uxgaHSLsP9nBXaGIU5IH+etb3wXgh/4V1bP5SbmnkYnaMk56136WtvHbfZkgjW327fKVAFx6Y6YptlYWem2wtrG1htoFJIjhQIoJ9hU4rM1Xp1IKNuZxtr0imte7HGFmjx/Tde0nwX8TfFDeJy0L3bh7e4aFnDJ6DAJ//VUfw7ube80Xx9c2oxbys7x/Lj5SjY47V7Be6Tp2pPG99YWty0RzGZolcqfbI4pLfR9MtEuEt9PtYVuf9eI4VUS/72Bz+NbzzWjKk1yPnkop66e7bZW62EqbueO6ZrWpaF8AYLvSiVmMxjaULu8pSxy2K4jWb6GZNLWPxtc65K11HI9vLbOghORyGY/hxX05b6bY2dl9itrO3htcEeTHGFTnr8o4qkvhTw6ibV0LTQu8PgWqfe9enWunD57QpVJzdN3cm/s9ejum9PJol0m1a5Tk8ZaXB4tg8LuZv7QlhEikJ8g4yBn1/CvLvDHiLQ/Bd14q07xTCyX81w7DfCW+0Ic4UEA4B/LmvbDYWZvVvTawG6VdizmMbwvoG64qG90bS9SkSS+060unj5RpoVcr9MivOw2Nw1KLpyg+WSV7PW6d7rTbyLcW9TzXUfEj6f8AB3+1fC+jvo8ckgQIYwTGpODIPX6mvMdav4ZotNEfja51uVrmOR7eW1dBCcjkMx/DivqNoYmhMLRoYiNpQqNuPTFZa+FPDqoUXQtNClt5AtUxu9enWu3BZ1Qw/M3Td22909H0bab08miZU2+pyHxQ1K4ubLTfCWnMftusyBHx1WIfeNdna6bBo/htdOtlCw21sY1H0XrWTaeDvL8dXXii8vftMjRCG1h8raLdfY5OT+A611BAZSrAEEYIPevMxFemqVOhSd0tX5yf+S0+8tJ3bZ5D8NLeCT4Wa+XhjYvLc7iVBzheM1gJY3l/+ztGtoHfybkyyKgySgbn8ute52ulafZWslraWNtBbyEl4oogqsT1yBwc0+zsLPT7UWtlaw29uM4ihjCqM9eBxXc85SqyqRjvNTV/K+hPs9LeR84WWnaV4hl0rTW+IOo3cszqEtHsZWELehy+PbIr0jWk8r41eFoy24pZOufXANegWuiaTY3T3VpplnBcP96WKBVZvqQM1LJp1jNfRX0lnA93ECsc7RgugPYN1FViM6VWpdJ8vLJa8u8lbokJU7I8fbxJo3hn43a5da1N5MMlssaSeUXw3ynsCelaXwxmhvfFXizxBZRmDRZ3HlErtDEck4/P862rPwVPL8Rtb1nU7W0n0u7gWKOKUByxGOSpGMcV0Wu+HzqXhi40XTLiPTEmTyw8UIIRe4CgjrV4nG4ZwVKO8owjJ3uklZvRK90EYy3ON8CRv4s8Z6t40uFJt42NnpwI4CDqw/z3qv8AFF49M8Y+Fdb1KJpdHtpGWbCbgjZyCR/npXomgaLb+HtCtNKtf9Vbxhd2MFj3J+pq7c2tveQNBdQRzQuMNHIoZT9Qa5P7SjHG+1irwS5Utvdtb7+vqVye7Y8aXxJo3ib43aFdaLN50McDo8nlFMnB9QDUlh4l03wV8WPFLa9JJax3m14ZPKZgw49ATXU3PgqdfiTo+rada2trpVhbsjIgCcnPCqB712N5pGm6hLFLe6fa3MkRzG80KuU+hI4rrrY/CxUYJNwdPlauuZe83va1/kSoy363PIfh9Mde/wCE/l04tm7YmDIwTkPjivP9MSyi0CSy1HxtqWmTIzRy6StpI4znpwwU598V9QWmmWFhLNLZ2VvbyTndK0UQUyH1JHWopdD0me+W+l0yzku16TtApcf8Cxmrp59CFWbUGoy5WtrrlVuqa/C4nSbSPNfEOheH9H+Fukabreq3YhikDWt9DbsGRmJIJXnAAPTNUvhx4ovpfG76NHq6a/p725Y3xtTFIm3oCSMn8c9a9int4bmFoZ4kliYYZHUMD+BqvYaTp2lIy6fYW1orHLCCJUz+QrjWaQlhp06sXKUrvW1k31Wl0/R2ZXI7po8p0vXdM0D41eI01OUwm8EcVuPKLb2OMAYHH1rS07/k4DVADz/Zw/8AZa9Dm0fTLm+jvp9PtZbuP7k7wqXX6NjIp66bYpqDagtnbreuuxrgRjzCvoW64pTzKlK7UXdw5HrpdW1/AFB/ieM+EvEmieCNW8T2HilWgvprtpA7wM/nIc4AIB9fpzUfh62mj+DXjG8MLw2d48stqjDHyeoHp2/CvZr7RtL1ORJL/TrS6ePlGmhVyv0yKnms7W4s2tJ7eKS2ddjQugKFfTHTFbTzim/eUHzScXLXT3f5VbS/mCps8l1K1t/+GdISII8i1Rwdo+9u6/Wk8TJ4fl+HnhN9a1K7065WCNrS8giZ/LbYMlsdv1r1ZtK059NGnPY2zWIXaLYxL5ePTb0pz6dYy2K2MlnbvaKoUQNGCgA6Db0xWcM1jGSdn8cpaNXs1a2qf5WYezPLfhb4pv77xLqGkvqEesWMcIlXUhbmJiRgANkAnr39Kt+HgfG3xPvvED/NpmjZtbPPRpP4mH+fSu5utAhTQbvTdFW30pp4yiyQQABCeM7RjJpnhPw3b+E/D1vpNu/m+XlpJSuDI56sRTrY/Dy9rWpLllJKKXl9qWiSu9tPMFF6Jm3RRRXhmoUUUUAFFFFABXmVz/ycxoH/AGDH/wDQJq9NrzK5/wCTmNA/7Bj/APoE1fScK/8AIwXozGv8B7VRRRX6acQUUUUAFFFFABRRRQAUUUUAFFFFABRRRQAUUUUAFFFFABWH4z/5EbxB/wBg24/9FtW5R1oA+avAHxY0Twt4NstHvbLUpLiBpCzQxKVO52YYywPQ+ldN/wAL58Nf9A7WP+/Kf/F17b5af3F/Kjy0/uL+VeBW4bwFapKrNO8m29e5qq0krHiX/C+fDX/QO1j/AL8p/wDF0f8AC+fDX/QO1j/vyn/xde2+Wn9xfyo8tP7i/lWf+quXdn94/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sfw54qs/GP7QGh6nYQXMUCWUkJFwgVtwjlPYnj5hX0L5af3F/KgIoOQoB9hXXgsjwmCq+2op323JlVlJWY6iiivY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8" name="Content Placeholder 7">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880844" y="1844222"/>
            <a:ext cx="8325531" cy="36424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54934" y="5774025"/>
            <a:ext cx="8177349" cy="830997"/>
          </a:xfrm>
          <a:prstGeom prst="rect">
            <a:avLst/>
          </a:prstGeom>
          <a:noFill/>
        </p:spPr>
        <p:txBody>
          <a:bodyPr wrap="square" rtlCol="0">
            <a:spAutoFit/>
          </a:bodyPr>
          <a:lstStyle/>
          <a:p>
            <a:pPr algn="ctr"/>
            <a:r>
              <a:rPr lang="en-US" sz="4800" dirty="0">
                <a:hlinkClick r:id="rId4"/>
              </a:rPr>
              <a:t>Michelle.Lake@Concordia.ca</a:t>
            </a:r>
            <a:r>
              <a:rPr lang="en-US" sz="4800" dirty="0"/>
              <a:t> </a:t>
            </a:r>
            <a:endParaRPr lang="en-CA" sz="3200" dirty="0"/>
          </a:p>
        </p:txBody>
      </p:sp>
    </p:spTree>
    <p:extLst>
      <p:ext uri="{BB962C8B-B14F-4D97-AF65-F5344CB8AC3E}">
        <p14:creationId xmlns:p14="http://schemas.microsoft.com/office/powerpoint/2010/main" val="3184796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2EF3-4E9D-4389-B78B-F6382D9EFBE1}"/>
              </a:ext>
            </a:extLst>
          </p:cNvPr>
          <p:cNvSpPr>
            <a:spLocks noGrp="1"/>
          </p:cNvSpPr>
          <p:nvPr>
            <p:ph type="title"/>
          </p:nvPr>
        </p:nvSpPr>
        <p:spPr>
          <a:xfrm>
            <a:off x="571500" y="419100"/>
            <a:ext cx="11049000" cy="2219325"/>
          </a:xfrm>
        </p:spPr>
        <p:txBody>
          <a:bodyPr>
            <a:normAutofit fontScale="90000"/>
          </a:bodyPr>
          <a:lstStyle/>
          <a:p>
            <a:r>
              <a:rPr lang="en-US" dirty="0">
                <a:latin typeface="Calibri" panose="020F0502020204030204" pitchFamily="34" charset="0"/>
                <a:cs typeface="Calibri" panose="020F0502020204030204" pitchFamily="34" charset="0"/>
              </a:rPr>
              <a:t>Dan Honig and Catherine Weaver. “A race to the Top? The Aid Transparency Index and the Social Power of Global Performance Indicators.” </a:t>
            </a:r>
            <a:r>
              <a:rPr lang="en-US" i="1" dirty="0">
                <a:latin typeface="Calibri" panose="020F0502020204030204" pitchFamily="34" charset="0"/>
                <a:cs typeface="Calibri" panose="020F0502020204030204" pitchFamily="34" charset="0"/>
              </a:rPr>
              <a:t>International Organization </a:t>
            </a:r>
            <a:r>
              <a:rPr lang="en-US" dirty="0">
                <a:latin typeface="Calibri" panose="020F0502020204030204" pitchFamily="34" charset="0"/>
                <a:cs typeface="Calibri" panose="020F0502020204030204" pitchFamily="34" charset="0"/>
              </a:rPr>
              <a:t>73.03(2019), pp. 579-610</a:t>
            </a:r>
            <a:endParaRPr lang="en-CA"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AFB6196-086B-4C5C-BEA3-2026ED052670}"/>
              </a:ext>
            </a:extLst>
          </p:cNvPr>
          <p:cNvPicPr>
            <a:picLocks noChangeAspect="1"/>
          </p:cNvPicPr>
          <p:nvPr/>
        </p:nvPicPr>
        <p:blipFill>
          <a:blip r:embed="rId2"/>
          <a:stretch>
            <a:fillRect/>
          </a:stretch>
        </p:blipFill>
        <p:spPr>
          <a:xfrm>
            <a:off x="1420227" y="3068804"/>
            <a:ext cx="9239250" cy="2676525"/>
          </a:xfrm>
          <a:prstGeom prst="rect">
            <a:avLst/>
          </a:prstGeom>
        </p:spPr>
      </p:pic>
    </p:spTree>
    <p:extLst>
      <p:ext uri="{BB962C8B-B14F-4D97-AF65-F5344CB8AC3E}">
        <p14:creationId xmlns:p14="http://schemas.microsoft.com/office/powerpoint/2010/main" val="747960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B7B5A-C2A3-41DE-88A9-111255D1ADDA}"/>
              </a:ext>
            </a:extLst>
          </p:cNvPr>
          <p:cNvPicPr>
            <a:picLocks noChangeAspect="1"/>
          </p:cNvPicPr>
          <p:nvPr/>
        </p:nvPicPr>
        <p:blipFill>
          <a:blip r:embed="rId2"/>
          <a:stretch>
            <a:fillRect/>
          </a:stretch>
        </p:blipFill>
        <p:spPr>
          <a:xfrm>
            <a:off x="0" y="118627"/>
            <a:ext cx="12192000" cy="3572747"/>
          </a:xfrm>
          <a:prstGeom prst="rect">
            <a:avLst/>
          </a:prstGeom>
        </p:spPr>
      </p:pic>
      <p:sp>
        <p:nvSpPr>
          <p:cNvPr id="5" name="Arrow: Up 4">
            <a:extLst>
              <a:ext uri="{FF2B5EF4-FFF2-40B4-BE49-F238E27FC236}">
                <a16:creationId xmlns:a16="http://schemas.microsoft.com/office/drawing/2014/main" id="{28C32B44-93C1-4B47-BEC8-CF584EC5A71A}"/>
              </a:ext>
            </a:extLst>
          </p:cNvPr>
          <p:cNvSpPr/>
          <p:nvPr/>
        </p:nvSpPr>
        <p:spPr>
          <a:xfrm>
            <a:off x="3537284" y="3429000"/>
            <a:ext cx="866274" cy="1311442"/>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a:extLst>
              <a:ext uri="{FF2B5EF4-FFF2-40B4-BE49-F238E27FC236}">
                <a16:creationId xmlns:a16="http://schemas.microsoft.com/office/drawing/2014/main" id="{AA5F67CB-5ADC-4D20-BE1E-68016ED7C82B}"/>
              </a:ext>
            </a:extLst>
          </p:cNvPr>
          <p:cNvPicPr>
            <a:picLocks noChangeAspect="1"/>
          </p:cNvPicPr>
          <p:nvPr/>
        </p:nvPicPr>
        <p:blipFill>
          <a:blip r:embed="rId3"/>
          <a:stretch>
            <a:fillRect/>
          </a:stretch>
        </p:blipFill>
        <p:spPr>
          <a:xfrm>
            <a:off x="1109662" y="938414"/>
            <a:ext cx="9972675" cy="5172075"/>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59102F3E-58F2-4671-A025-75BC1ACC1E17}"/>
              </a:ext>
            </a:extLst>
          </p:cNvPr>
          <p:cNvSpPr/>
          <p:nvPr/>
        </p:nvSpPr>
        <p:spPr>
          <a:xfrm>
            <a:off x="1382684" y="1539240"/>
            <a:ext cx="1396538" cy="7315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F45AD6DA-1386-49BD-B94A-35E047E98324}"/>
              </a:ext>
            </a:extLst>
          </p:cNvPr>
          <p:cNvPicPr>
            <a:picLocks noChangeAspect="1"/>
          </p:cNvPicPr>
          <p:nvPr/>
        </p:nvPicPr>
        <p:blipFill>
          <a:blip r:embed="rId4"/>
          <a:stretch>
            <a:fillRect/>
          </a:stretch>
        </p:blipFill>
        <p:spPr>
          <a:xfrm>
            <a:off x="0" y="938414"/>
            <a:ext cx="12192000" cy="5287917"/>
          </a:xfrm>
          <a:prstGeom prst="rect">
            <a:avLst/>
          </a:prstGeom>
        </p:spPr>
      </p:pic>
      <p:sp>
        <p:nvSpPr>
          <p:cNvPr id="8" name="Arrow: Right 7">
            <a:extLst>
              <a:ext uri="{FF2B5EF4-FFF2-40B4-BE49-F238E27FC236}">
                <a16:creationId xmlns:a16="http://schemas.microsoft.com/office/drawing/2014/main" id="{0ECFCF3E-D8F2-4C29-8B40-E1BBBD946ED3}"/>
              </a:ext>
            </a:extLst>
          </p:cNvPr>
          <p:cNvSpPr/>
          <p:nvPr/>
        </p:nvSpPr>
        <p:spPr>
          <a:xfrm>
            <a:off x="2975811" y="4238123"/>
            <a:ext cx="497306" cy="33487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3443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0980-9940-4B29-A305-83C96CAFFE5B}"/>
              </a:ext>
            </a:extLst>
          </p:cNvPr>
          <p:cNvSpPr>
            <a:spLocks noGrp="1"/>
          </p:cNvSpPr>
          <p:nvPr>
            <p:ph type="title"/>
          </p:nvPr>
        </p:nvSpPr>
        <p:spPr>
          <a:xfrm>
            <a:off x="304799" y="1095041"/>
            <a:ext cx="11510211" cy="1375443"/>
          </a:xfrm>
        </p:spPr>
        <p:txBody>
          <a:bodyPr>
            <a:noAutofit/>
          </a:bodyPr>
          <a:lstStyle/>
          <a:p>
            <a:r>
              <a:rPr lang="en-US" sz="3600" dirty="0"/>
              <a:t>Michael Edwards. “Why ‘</a:t>
            </a:r>
            <a:r>
              <a:rPr lang="en-US" sz="3600" dirty="0" err="1"/>
              <a:t>Philanthrocapitalism</a:t>
            </a:r>
            <a:r>
              <a:rPr lang="en-US" sz="3600" dirty="0"/>
              <a:t>’ is not the answer: Private initiatives and international development.” </a:t>
            </a:r>
            <a:r>
              <a:rPr lang="en-US" sz="3600" i="1" dirty="0"/>
              <a:t>Doing Good or Doing Better: Development policies in a globalizing world</a:t>
            </a:r>
            <a:r>
              <a:rPr lang="en-US" sz="3600" dirty="0"/>
              <a:t>. Ed. By Monique Kremer, et al. Amsterdam University Press, 2009. Chap. 10, pp. 237-254. </a:t>
            </a:r>
            <a:endParaRPr lang="en-CA" sz="3600" dirty="0"/>
          </a:p>
        </p:txBody>
      </p:sp>
      <p:pic>
        <p:nvPicPr>
          <p:cNvPr id="6" name="Picture 5">
            <a:extLst>
              <a:ext uri="{FF2B5EF4-FFF2-40B4-BE49-F238E27FC236}">
                <a16:creationId xmlns:a16="http://schemas.microsoft.com/office/drawing/2014/main" id="{267FD735-9548-4D31-A1B8-4C922CB4E1AB}"/>
              </a:ext>
            </a:extLst>
          </p:cNvPr>
          <p:cNvPicPr>
            <a:picLocks noChangeAspect="1"/>
          </p:cNvPicPr>
          <p:nvPr/>
        </p:nvPicPr>
        <p:blipFill>
          <a:blip r:embed="rId2"/>
          <a:stretch>
            <a:fillRect/>
          </a:stretch>
        </p:blipFill>
        <p:spPr>
          <a:xfrm>
            <a:off x="978316" y="3219700"/>
            <a:ext cx="10163175" cy="2905125"/>
          </a:xfrm>
          <a:prstGeom prst="rect">
            <a:avLst/>
          </a:prstGeom>
        </p:spPr>
      </p:pic>
    </p:spTree>
    <p:extLst>
      <p:ext uri="{BB962C8B-B14F-4D97-AF65-F5344CB8AC3E}">
        <p14:creationId xmlns:p14="http://schemas.microsoft.com/office/powerpoint/2010/main" val="2171377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EED6355C096945A4058FB85AA92E40" ma:contentTypeVersion="16" ma:contentTypeDescription="Create a new document." ma:contentTypeScope="" ma:versionID="ed18eaf63b201ba6134be0f1f380d2e7">
  <xsd:schema xmlns:xsd="http://www.w3.org/2001/XMLSchema" xmlns:xs="http://www.w3.org/2001/XMLSchema" xmlns:p="http://schemas.microsoft.com/office/2006/metadata/properties" xmlns:ns3="df612890-7841-47f5-80ba-1d8b1f6749d6" xmlns:ns4="adc77dd0-e9a1-48d3-8f56-a9fe3153d393" targetNamespace="http://schemas.microsoft.com/office/2006/metadata/properties" ma:root="true" ma:fieldsID="500e944c01a6fb97b863803283b5a81a" ns3:_="" ns4:_="">
    <xsd:import namespace="df612890-7841-47f5-80ba-1d8b1f6749d6"/>
    <xsd:import namespace="adc77dd0-e9a1-48d3-8f56-a9fe3153d3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12890-7841-47f5-80ba-1d8b1f674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c77dd0-e9a1-48d3-8f56-a9fe3153d3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f612890-7841-47f5-80ba-1d8b1f6749d6" xsi:nil="true"/>
  </documentManagement>
</p:properties>
</file>

<file path=customXml/itemProps1.xml><?xml version="1.0" encoding="utf-8"?>
<ds:datastoreItem xmlns:ds="http://schemas.openxmlformats.org/officeDocument/2006/customXml" ds:itemID="{949E6312-B1B3-4435-AAE2-C0A8BDF1CD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12890-7841-47f5-80ba-1d8b1f6749d6"/>
    <ds:schemaRef ds:uri="adc77dd0-e9a1-48d3-8f56-a9fe3153d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C7664D-8679-4D38-8837-8C3C26AE8592}">
  <ds:schemaRefs>
    <ds:schemaRef ds:uri="http://schemas.microsoft.com/sharepoint/v3/contenttype/forms"/>
  </ds:schemaRefs>
</ds:datastoreItem>
</file>

<file path=customXml/itemProps3.xml><?xml version="1.0" encoding="utf-8"?>
<ds:datastoreItem xmlns:ds="http://schemas.openxmlformats.org/officeDocument/2006/customXml" ds:itemID="{872D9851-F465-4C11-8802-CAB6592DB23A}">
  <ds:schemaRefs>
    <ds:schemaRef ds:uri="http://purl.org/dc/dcmitype/"/>
    <ds:schemaRef ds:uri="http://purl.org/dc/elements/1.1/"/>
    <ds:schemaRef ds:uri="df612890-7841-47f5-80ba-1d8b1f6749d6"/>
    <ds:schemaRef ds:uri="http://schemas.microsoft.com/office/2006/metadata/properties"/>
    <ds:schemaRef ds:uri="adc77dd0-e9a1-48d3-8f56-a9fe3153d393"/>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151</TotalTime>
  <Words>1837</Words>
  <Application>Microsoft Office PowerPoint</Application>
  <PresentationFormat>Widescreen</PresentationFormat>
  <Paragraphs>231</Paragraphs>
  <Slides>67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Liberation Sans</vt:lpstr>
      <vt:lpstr>Noto Sans Regular</vt:lpstr>
      <vt:lpstr>StarSymbol</vt:lpstr>
      <vt:lpstr>Arial</vt:lpstr>
      <vt:lpstr>Calibri</vt:lpstr>
      <vt:lpstr>Calibri Light</vt:lpstr>
      <vt:lpstr>Raleway</vt:lpstr>
      <vt:lpstr>Source Sans Pro</vt:lpstr>
      <vt:lpstr>Wingdings</vt:lpstr>
      <vt:lpstr>Office Theme</vt:lpstr>
      <vt:lpstr>POLI 486   International Relations: The Politics of International Development Library Workshop</vt:lpstr>
      <vt:lpstr>Course guide with links and powerpoint slides</vt:lpstr>
      <vt:lpstr>Who am I?</vt:lpstr>
      <vt:lpstr>The Librar(ies)</vt:lpstr>
      <vt:lpstr>Library Services</vt:lpstr>
      <vt:lpstr>How can I find out if the library has access to an item I’m looking for?</vt:lpstr>
      <vt:lpstr>Dan Honig and Catherine Weaver. “A race to the Top? The Aid Transparency Index and the Social Power of Global Performance Indicators.” International Organization 73.03(2019), pp. 579-610</vt:lpstr>
      <vt:lpstr>PowerPoint Presentation</vt:lpstr>
      <vt:lpstr>Michael Edwards. “Why ‘Philanthrocapitalism’ is not the answer: Private initiatives and international development.” Doing Good or Doing Better: Development policies in a globalizing world. Ed. By Monique Kremer, et al. Amsterdam University Press, 2009. Chap. 10, pp. 237-254. </vt:lpstr>
      <vt:lpstr>PowerPoint Presentation</vt:lpstr>
      <vt:lpstr>Lutz Leisering. The global rise of social cash transfers: how states and international organizations constructed a new instrument for combating poverty. Oxford University Press, 2019.</vt:lpstr>
      <vt:lpstr>PowerPoint Presentation</vt:lpstr>
      <vt:lpstr>Scholarly Sources </vt:lpstr>
      <vt:lpstr>PowerPoint Presentation</vt:lpstr>
      <vt:lpstr>Subject Guide: Political Science</vt:lpstr>
      <vt:lpstr>PowerPoint Presentation</vt:lpstr>
      <vt:lpstr>Search Strategies </vt:lpstr>
      <vt:lpstr>How do we combine search words for the best possible results?</vt:lpstr>
      <vt:lpstr>How do we combine search words for the best possible results?</vt:lpstr>
      <vt:lpstr>Avoid Searching with Linking words</vt:lpstr>
      <vt:lpstr>Scholarly Sources: Books and Articles</vt:lpstr>
      <vt:lpstr> “Even if decisions about aid are determined by donors’ interests, aid can still be effective in recipient countries”.  Do you agree?  </vt:lpstr>
      <vt:lpstr>PowerPoint Presentation</vt:lpstr>
      <vt:lpstr>PowerPoint Presentation</vt:lpstr>
      <vt:lpstr>OECD publications (available through Sofia and OECD iLibrary)</vt:lpstr>
      <vt:lpstr>PowerPoint Presentation</vt:lpstr>
      <vt:lpstr>PowerPoint Presentation</vt:lpstr>
      <vt:lpstr>PowerPoint Presentation</vt:lpstr>
      <vt:lpstr> Topic: What are the main impacts of the Sustainable Development Goals (SDGs) on contemporary international development cooperation</vt:lpstr>
      <vt:lpstr>PowerPoint Presentation</vt:lpstr>
      <vt:lpstr>PowerPoint Presentation</vt:lpstr>
      <vt:lpstr>PowerPoint Presentation</vt:lpstr>
      <vt:lpstr>PowerPoint Presentation</vt:lpstr>
      <vt:lpstr>Topic: Choose one type of non-state actor involved in international development: either NGOs or multilateral development bank. Is development assistance provided by this actor less politicized than bilateral aid?    </vt:lpstr>
      <vt:lpstr>Topic: Are ‘new’ donors like China a threat to established donors like Canada? Why or why not?</vt:lpstr>
      <vt:lpstr>What is peer review?   What are peer reviewed, scholarly articles?</vt:lpstr>
      <vt:lpstr>Has the article gone through the peer review process? What is peer review?  Peer review is a system used to decide if an article should be published in a peer-reviewed journal. Each paper submitted to a peer-reviewed journal is read and evaluated by experts in the article’s subject area.   The reviewers assess the article’s validity, importance, and originality, and then recommend whether it should be printed in the journal.   The reviewers’ suggestions are considered by the journal’s editor, who makes the final decision about whether to accept or reject the article.   Criteria for evaluating academic or scholarly articles </vt:lpstr>
      <vt:lpstr>PowerPoint Presentation</vt:lpstr>
      <vt:lpstr>PowerPoint Presentation</vt:lpstr>
      <vt:lpstr>PowerPoint Presentation</vt:lpstr>
      <vt:lpstr>PowerPoint Presentation</vt:lpstr>
      <vt:lpstr>PowerPoint Presentation</vt:lpstr>
      <vt:lpstr>Google Scholar</vt:lpstr>
      <vt:lpstr>PowerPoint Presentation</vt:lpstr>
      <vt:lpstr>Government Information Search </vt:lpstr>
      <vt:lpstr>Evaluating IGO,NGO and government publications </vt:lpstr>
      <vt:lpstr>Citation management </vt:lpstr>
      <vt:lpstr>What is Zotero?</vt:lpstr>
      <vt:lpstr>PowerPoint Presentation</vt:lpstr>
      <vt:lpstr>How do I access Zotero?</vt:lpstr>
      <vt:lpstr>Zotero Web Interface</vt:lpstr>
      <vt:lpstr>Zotero Desktop Interface</vt:lpstr>
      <vt:lpstr>Folder/Library Overview</vt:lpstr>
      <vt:lpstr>Introduction to Zotero for desktop</vt:lpstr>
      <vt:lpstr>Introduction to Zotero for desktop</vt:lpstr>
      <vt:lpstr>Some highlights and comparisons</vt:lpstr>
      <vt:lpstr>Building your personal Database of References : importing from Google Scholar</vt:lpstr>
      <vt:lpstr>Building your personal Database of References: importing from Google Scholar</vt:lpstr>
      <vt:lpstr>Building your personal Database of References: saving a list of references</vt:lpstr>
      <vt:lpstr>Building your personal Database of References: saving one item</vt:lpstr>
      <vt:lpstr>Zotero Web Interface, Editing a Reference</vt:lpstr>
      <vt:lpstr>Building your personal Database of References: citation button</vt:lpstr>
      <vt:lpstr>Zotero Web Interface, Making a Bibliography/Citation</vt:lpstr>
      <vt:lpstr>Zotero Web Interface, Making a Bibliography/Citation</vt:lpstr>
      <vt:lpstr>Word processors</vt:lpstr>
      <vt:lpstr>Questions?</vt:lpstr>
      <vt:lpstr>Need help, ask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 486   International Relations: The Politics of International Development Library Workshop</dc:title>
  <dc:creator>Michelle Lake</dc:creator>
  <cp:lastModifiedBy>Michelle Lake</cp:lastModifiedBy>
  <cp:revision>5</cp:revision>
  <dcterms:created xsi:type="dcterms:W3CDTF">2022-11-28T20:20:10Z</dcterms:created>
  <dcterms:modified xsi:type="dcterms:W3CDTF">2023-11-15T18:52:30Z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0x010100E3EED6355C096945A4058FB85AA92E40</vt:lpwstr>
  </property>
</Properties>
</file>