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314" r:id="rId5"/>
    <p:sldId id="259" r:id="rId6"/>
    <p:sldId id="295" r:id="rId7"/>
    <p:sldId id="313" r:id="rId8"/>
    <p:sldId id="312" r:id="rId9"/>
    <p:sldId id="269" r:id="rId10"/>
    <p:sldId id="299" r:id="rId11"/>
    <p:sldId id="315" r:id="rId12"/>
    <p:sldId id="260" r:id="rId13"/>
    <p:sldId id="301" r:id="rId14"/>
    <p:sldId id="261" r:id="rId15"/>
    <p:sldId id="302" r:id="rId16"/>
    <p:sldId id="303" r:id="rId17"/>
    <p:sldId id="304" r:id="rId18"/>
    <p:sldId id="262" r:id="rId19"/>
    <p:sldId id="267" r:id="rId20"/>
    <p:sldId id="268" r:id="rId21"/>
    <p:sldId id="305" r:id="rId22"/>
    <p:sldId id="306" r:id="rId23"/>
    <p:sldId id="307" r:id="rId24"/>
    <p:sldId id="263" r:id="rId25"/>
    <p:sldId id="308" r:id="rId26"/>
    <p:sldId id="264" r:id="rId27"/>
    <p:sldId id="309" r:id="rId28"/>
    <p:sldId id="296" r:id="rId29"/>
    <p:sldId id="310" r:id="rId30"/>
    <p:sldId id="265" r:id="rId31"/>
    <p:sldId id="297" r:id="rId32"/>
    <p:sldId id="311" r:id="rId33"/>
    <p:sldId id="316" r:id="rId34"/>
    <p:sldId id="317" r:id="rId35"/>
    <p:sldId id="318" r:id="rId36"/>
    <p:sldId id="319" r:id="rId37"/>
    <p:sldId id="320" r:id="rId38"/>
    <p:sldId id="321" r:id="rId39"/>
    <p:sldId id="323" r:id="rId40"/>
    <p:sldId id="266" r:id="rId41"/>
    <p:sldId id="276" r:id="rId42"/>
    <p:sldId id="324" r:id="rId43"/>
    <p:sldId id="28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3B876-F382-4076-BB01-02814F4E19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74427C-BDE7-44FF-8549-E15C69D204D0}">
      <dgm:prSet/>
      <dgm:spPr/>
      <dgm:t>
        <a:bodyPr/>
        <a:lstStyle/>
        <a:p>
          <a:r>
            <a:rPr lang="en-US"/>
            <a:t>1) The legislative process in Canada</a:t>
          </a:r>
        </a:p>
      </dgm:t>
    </dgm:pt>
    <dgm:pt modelId="{95BE8DA5-EAF5-4BD9-BC39-1C787837BFD8}" type="parTrans" cxnId="{9AB3DAEA-C1CD-40E3-863E-8315D9E6D8CA}">
      <dgm:prSet/>
      <dgm:spPr/>
      <dgm:t>
        <a:bodyPr/>
        <a:lstStyle/>
        <a:p>
          <a:endParaRPr lang="en-US"/>
        </a:p>
      </dgm:t>
    </dgm:pt>
    <dgm:pt modelId="{A0C93E2D-D12D-4FFA-9679-49D5F5523970}" type="sibTrans" cxnId="{9AB3DAEA-C1CD-40E3-863E-8315D9E6D8CA}">
      <dgm:prSet/>
      <dgm:spPr/>
      <dgm:t>
        <a:bodyPr/>
        <a:lstStyle/>
        <a:p>
          <a:endParaRPr lang="en-US"/>
        </a:p>
      </dgm:t>
    </dgm:pt>
    <dgm:pt modelId="{5872AAE7-8019-45FA-AED5-676997AA5E6F}">
      <dgm:prSet/>
      <dgm:spPr/>
      <dgm:t>
        <a:bodyPr/>
        <a:lstStyle/>
        <a:p>
          <a:r>
            <a:rPr lang="en-US"/>
            <a:t>2) Hansard &amp; Standing Committees</a:t>
          </a:r>
        </a:p>
      </dgm:t>
    </dgm:pt>
    <dgm:pt modelId="{D7B9BBA0-7D9E-4A3C-9D14-577AD45D476F}" type="parTrans" cxnId="{82BCABC1-3393-4D26-99BA-637F773148DC}">
      <dgm:prSet/>
      <dgm:spPr/>
      <dgm:t>
        <a:bodyPr/>
        <a:lstStyle/>
        <a:p>
          <a:endParaRPr lang="en-US"/>
        </a:p>
      </dgm:t>
    </dgm:pt>
    <dgm:pt modelId="{FF8079C7-DC3B-4785-A8A5-D283BA31F80B}" type="sibTrans" cxnId="{82BCABC1-3393-4D26-99BA-637F773148DC}">
      <dgm:prSet/>
      <dgm:spPr/>
      <dgm:t>
        <a:bodyPr/>
        <a:lstStyle/>
        <a:p>
          <a:endParaRPr lang="en-US"/>
        </a:p>
      </dgm:t>
    </dgm:pt>
    <dgm:pt modelId="{50758EE1-83CC-43D7-AD0E-9B7FE96D53A8}">
      <dgm:prSet/>
      <dgm:spPr/>
      <dgm:t>
        <a:bodyPr/>
        <a:lstStyle/>
        <a:p>
          <a:r>
            <a:rPr lang="en-US" dirty="0"/>
            <a:t>3) Parliamentarian information</a:t>
          </a:r>
        </a:p>
      </dgm:t>
    </dgm:pt>
    <dgm:pt modelId="{17C5F3B6-DB6E-45A2-A2BA-C3CB63311DFF}" type="parTrans" cxnId="{12C18483-ED7C-43C5-A581-1FA6CAF7971A}">
      <dgm:prSet/>
      <dgm:spPr/>
      <dgm:t>
        <a:bodyPr/>
        <a:lstStyle/>
        <a:p>
          <a:endParaRPr lang="en-US"/>
        </a:p>
      </dgm:t>
    </dgm:pt>
    <dgm:pt modelId="{1E1025E2-F284-45E3-892A-1923BC225933}" type="sibTrans" cxnId="{12C18483-ED7C-43C5-A581-1FA6CAF7971A}">
      <dgm:prSet/>
      <dgm:spPr/>
      <dgm:t>
        <a:bodyPr/>
        <a:lstStyle/>
        <a:p>
          <a:endParaRPr lang="en-US"/>
        </a:p>
      </dgm:t>
    </dgm:pt>
    <dgm:pt modelId="{10C6833B-4D33-4286-8E77-910D8644F3CD}" type="pres">
      <dgm:prSet presAssocID="{8D23B876-F382-4076-BB01-02814F4E19E2}" presName="linear" presStyleCnt="0">
        <dgm:presLayoutVars>
          <dgm:animLvl val="lvl"/>
          <dgm:resizeHandles val="exact"/>
        </dgm:presLayoutVars>
      </dgm:prSet>
      <dgm:spPr/>
    </dgm:pt>
    <dgm:pt modelId="{979A3E3C-10A3-46E0-BB6E-112DFA5AB8A8}" type="pres">
      <dgm:prSet presAssocID="{1C74427C-BDE7-44FF-8549-E15C69D204D0}" presName="parentText" presStyleLbl="node1" presStyleIdx="0" presStyleCnt="3">
        <dgm:presLayoutVars>
          <dgm:chMax val="0"/>
          <dgm:bulletEnabled val="1"/>
        </dgm:presLayoutVars>
      </dgm:prSet>
      <dgm:spPr/>
    </dgm:pt>
    <dgm:pt modelId="{1553FDD2-6342-4CAE-BFBC-EC6D1D8D113E}" type="pres">
      <dgm:prSet presAssocID="{A0C93E2D-D12D-4FFA-9679-49D5F5523970}" presName="spacer" presStyleCnt="0"/>
      <dgm:spPr/>
    </dgm:pt>
    <dgm:pt modelId="{A4ADBDE7-D7A5-4AF4-806E-210C766AAA18}" type="pres">
      <dgm:prSet presAssocID="{5872AAE7-8019-45FA-AED5-676997AA5E6F}" presName="parentText" presStyleLbl="node1" presStyleIdx="1" presStyleCnt="3">
        <dgm:presLayoutVars>
          <dgm:chMax val="0"/>
          <dgm:bulletEnabled val="1"/>
        </dgm:presLayoutVars>
      </dgm:prSet>
      <dgm:spPr/>
    </dgm:pt>
    <dgm:pt modelId="{E9166AED-4374-46AD-8C41-3C880DC75B4A}" type="pres">
      <dgm:prSet presAssocID="{FF8079C7-DC3B-4785-A8A5-D283BA31F80B}" presName="spacer" presStyleCnt="0"/>
      <dgm:spPr/>
    </dgm:pt>
    <dgm:pt modelId="{814B780A-FE07-4ACD-A010-98D289ECB122}" type="pres">
      <dgm:prSet presAssocID="{50758EE1-83CC-43D7-AD0E-9B7FE96D53A8}" presName="parentText" presStyleLbl="node1" presStyleIdx="2" presStyleCnt="3">
        <dgm:presLayoutVars>
          <dgm:chMax val="0"/>
          <dgm:bulletEnabled val="1"/>
        </dgm:presLayoutVars>
      </dgm:prSet>
      <dgm:spPr/>
    </dgm:pt>
  </dgm:ptLst>
  <dgm:cxnLst>
    <dgm:cxn modelId="{C47FA91D-0548-49B9-8A03-8BFECD96279C}" type="presOf" srcId="{8D23B876-F382-4076-BB01-02814F4E19E2}" destId="{10C6833B-4D33-4286-8E77-910D8644F3CD}" srcOrd="0" destOrd="0" presId="urn:microsoft.com/office/officeart/2005/8/layout/vList2"/>
    <dgm:cxn modelId="{2AD42221-E1E5-49D8-9350-F887A986E70D}" type="presOf" srcId="{5872AAE7-8019-45FA-AED5-676997AA5E6F}" destId="{A4ADBDE7-D7A5-4AF4-806E-210C766AAA18}" srcOrd="0" destOrd="0" presId="urn:microsoft.com/office/officeart/2005/8/layout/vList2"/>
    <dgm:cxn modelId="{7B2F3674-8739-46C1-8421-F45F442FF0A2}" type="presOf" srcId="{50758EE1-83CC-43D7-AD0E-9B7FE96D53A8}" destId="{814B780A-FE07-4ACD-A010-98D289ECB122}" srcOrd="0" destOrd="0" presId="urn:microsoft.com/office/officeart/2005/8/layout/vList2"/>
    <dgm:cxn modelId="{12C18483-ED7C-43C5-A581-1FA6CAF7971A}" srcId="{8D23B876-F382-4076-BB01-02814F4E19E2}" destId="{50758EE1-83CC-43D7-AD0E-9B7FE96D53A8}" srcOrd="2" destOrd="0" parTransId="{17C5F3B6-DB6E-45A2-A2BA-C3CB63311DFF}" sibTransId="{1E1025E2-F284-45E3-892A-1923BC225933}"/>
    <dgm:cxn modelId="{D32A1A8F-C163-463C-A175-08735259126E}" type="presOf" srcId="{1C74427C-BDE7-44FF-8549-E15C69D204D0}" destId="{979A3E3C-10A3-46E0-BB6E-112DFA5AB8A8}" srcOrd="0" destOrd="0" presId="urn:microsoft.com/office/officeart/2005/8/layout/vList2"/>
    <dgm:cxn modelId="{82BCABC1-3393-4D26-99BA-637F773148DC}" srcId="{8D23B876-F382-4076-BB01-02814F4E19E2}" destId="{5872AAE7-8019-45FA-AED5-676997AA5E6F}" srcOrd="1" destOrd="0" parTransId="{D7B9BBA0-7D9E-4A3C-9D14-577AD45D476F}" sibTransId="{FF8079C7-DC3B-4785-A8A5-D283BA31F80B}"/>
    <dgm:cxn modelId="{9AB3DAEA-C1CD-40E3-863E-8315D9E6D8CA}" srcId="{8D23B876-F382-4076-BB01-02814F4E19E2}" destId="{1C74427C-BDE7-44FF-8549-E15C69D204D0}" srcOrd="0" destOrd="0" parTransId="{95BE8DA5-EAF5-4BD9-BC39-1C787837BFD8}" sibTransId="{A0C93E2D-D12D-4FFA-9679-49D5F5523970}"/>
    <dgm:cxn modelId="{59A6004E-B087-4C38-B35D-18C37187B80F}" type="presParOf" srcId="{10C6833B-4D33-4286-8E77-910D8644F3CD}" destId="{979A3E3C-10A3-46E0-BB6E-112DFA5AB8A8}" srcOrd="0" destOrd="0" presId="urn:microsoft.com/office/officeart/2005/8/layout/vList2"/>
    <dgm:cxn modelId="{2839A07A-D099-460F-BEB7-BB91A3A98285}" type="presParOf" srcId="{10C6833B-4D33-4286-8E77-910D8644F3CD}" destId="{1553FDD2-6342-4CAE-BFBC-EC6D1D8D113E}" srcOrd="1" destOrd="0" presId="urn:microsoft.com/office/officeart/2005/8/layout/vList2"/>
    <dgm:cxn modelId="{4281D26D-E654-4122-ADC0-E884838A6EFA}" type="presParOf" srcId="{10C6833B-4D33-4286-8E77-910D8644F3CD}" destId="{A4ADBDE7-D7A5-4AF4-806E-210C766AAA18}" srcOrd="2" destOrd="0" presId="urn:microsoft.com/office/officeart/2005/8/layout/vList2"/>
    <dgm:cxn modelId="{B6946ED8-C5D3-40D8-8803-81F18174A4D7}" type="presParOf" srcId="{10C6833B-4D33-4286-8E77-910D8644F3CD}" destId="{E9166AED-4374-46AD-8C41-3C880DC75B4A}" srcOrd="3" destOrd="0" presId="urn:microsoft.com/office/officeart/2005/8/layout/vList2"/>
    <dgm:cxn modelId="{F73911EA-8941-43EC-A9D2-DF33629338B3}" type="presParOf" srcId="{10C6833B-4D33-4286-8E77-910D8644F3CD}" destId="{814B780A-FE07-4ACD-A010-98D289ECB1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5F5B17-A203-4C75-B8B6-E5720DB19C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144D2D-875D-4C87-88A1-27146C22DE29}">
      <dgm:prSet/>
      <dgm:spPr/>
      <dgm:t>
        <a:bodyPr/>
        <a:lstStyle/>
        <a:p>
          <a:r>
            <a:rPr lang="en-US"/>
            <a:t>Bills can be introduced into one of the 2 chambers, House of Commons or the Senate</a:t>
          </a:r>
        </a:p>
      </dgm:t>
    </dgm:pt>
    <dgm:pt modelId="{9C97E0DD-BE0C-4CFF-80FE-E39F5B15D164}" type="parTrans" cxnId="{48E134D1-70DC-462C-B8F6-E1FCAEC88A72}">
      <dgm:prSet/>
      <dgm:spPr/>
      <dgm:t>
        <a:bodyPr/>
        <a:lstStyle/>
        <a:p>
          <a:endParaRPr lang="en-US"/>
        </a:p>
      </dgm:t>
    </dgm:pt>
    <dgm:pt modelId="{A3FE58CF-37A6-4596-85E9-8711B3B0162E}" type="sibTrans" cxnId="{48E134D1-70DC-462C-B8F6-E1FCAEC88A72}">
      <dgm:prSet/>
      <dgm:spPr/>
      <dgm:t>
        <a:bodyPr/>
        <a:lstStyle/>
        <a:p>
          <a:endParaRPr lang="en-US"/>
        </a:p>
      </dgm:t>
    </dgm:pt>
    <dgm:pt modelId="{0395A19D-1755-4BC4-8B69-17F382E1DBE8}">
      <dgm:prSet/>
      <dgm:spPr/>
      <dgm:t>
        <a:bodyPr/>
        <a:lstStyle/>
        <a:p>
          <a:r>
            <a:rPr lang="en-US" dirty="0"/>
            <a:t>Bills are usually introduced in House of Commons, by a Minister</a:t>
          </a:r>
        </a:p>
      </dgm:t>
    </dgm:pt>
    <dgm:pt modelId="{EBA404D0-D321-4E26-82F4-0AC6C211016E}" type="parTrans" cxnId="{969E0584-214E-49AD-87D4-5DD3EF60CFF9}">
      <dgm:prSet/>
      <dgm:spPr/>
      <dgm:t>
        <a:bodyPr/>
        <a:lstStyle/>
        <a:p>
          <a:endParaRPr lang="en-US"/>
        </a:p>
      </dgm:t>
    </dgm:pt>
    <dgm:pt modelId="{DB3B8D63-6019-4739-ADC0-6D618A98C419}" type="sibTrans" cxnId="{969E0584-214E-49AD-87D4-5DD3EF60CFF9}">
      <dgm:prSet/>
      <dgm:spPr/>
      <dgm:t>
        <a:bodyPr/>
        <a:lstStyle/>
        <a:p>
          <a:endParaRPr lang="en-US"/>
        </a:p>
      </dgm:t>
    </dgm:pt>
    <dgm:pt modelId="{4F09E707-FF8B-46E6-9476-44AAC2F62FFF}">
      <dgm:prSet/>
      <dgm:spPr/>
      <dgm:t>
        <a:bodyPr/>
        <a:lstStyle/>
        <a:p>
          <a:r>
            <a:rPr lang="en-US"/>
            <a:t>Bills calling for the spending of public revenue or imposing taxes must originate in the House of Commons</a:t>
          </a:r>
        </a:p>
      </dgm:t>
    </dgm:pt>
    <dgm:pt modelId="{0E6FD6AB-53CB-4857-93CB-5539E18C823B}" type="parTrans" cxnId="{8ABB1DC7-4588-4779-A5AC-D821124E122D}">
      <dgm:prSet/>
      <dgm:spPr/>
      <dgm:t>
        <a:bodyPr/>
        <a:lstStyle/>
        <a:p>
          <a:endParaRPr lang="en-US"/>
        </a:p>
      </dgm:t>
    </dgm:pt>
    <dgm:pt modelId="{E2EA0349-D923-4F3B-86A2-E8EC6499429F}" type="sibTrans" cxnId="{8ABB1DC7-4588-4779-A5AC-D821124E122D}">
      <dgm:prSet/>
      <dgm:spPr/>
      <dgm:t>
        <a:bodyPr/>
        <a:lstStyle/>
        <a:p>
          <a:endParaRPr lang="en-US"/>
        </a:p>
      </dgm:t>
    </dgm:pt>
    <dgm:pt modelId="{1B3DFF1E-2023-40DD-BF94-6C1E982C7383}">
      <dgm:prSet/>
      <dgm:spPr/>
      <dgm:t>
        <a:bodyPr/>
        <a:lstStyle/>
        <a:p>
          <a:r>
            <a:rPr lang="en-US"/>
            <a:t>Once introduced, bills are subjected to a detailed process of review, debate, examination and amendment through both chambers before final approval</a:t>
          </a:r>
        </a:p>
      </dgm:t>
    </dgm:pt>
    <dgm:pt modelId="{4E2CD4F5-7973-46F9-A479-1C9A6815FE40}" type="parTrans" cxnId="{63060B37-9B0D-40DC-AB19-032499CE9758}">
      <dgm:prSet/>
      <dgm:spPr/>
      <dgm:t>
        <a:bodyPr/>
        <a:lstStyle/>
        <a:p>
          <a:endParaRPr lang="en-US"/>
        </a:p>
      </dgm:t>
    </dgm:pt>
    <dgm:pt modelId="{9F30E10C-B270-4248-A367-FC12D2421A03}" type="sibTrans" cxnId="{63060B37-9B0D-40DC-AB19-032499CE9758}">
      <dgm:prSet/>
      <dgm:spPr/>
      <dgm:t>
        <a:bodyPr/>
        <a:lstStyle/>
        <a:p>
          <a:endParaRPr lang="en-US"/>
        </a:p>
      </dgm:t>
    </dgm:pt>
    <dgm:pt modelId="{E64134DD-43A4-49D8-A2C9-3C455BD36183}">
      <dgm:prSet/>
      <dgm:spPr/>
      <dgm:t>
        <a:bodyPr/>
        <a:lstStyle/>
        <a:p>
          <a:r>
            <a:rPr lang="en-US"/>
            <a:t>House of Commons also considers Private Member’s bills by members who are not cabinet ministers in the executive </a:t>
          </a:r>
        </a:p>
      </dgm:t>
    </dgm:pt>
    <dgm:pt modelId="{7D6B28C8-407B-464B-9E54-03E82F22A7B3}" type="parTrans" cxnId="{F445D01F-31F0-417A-BB8E-C47B61DD8B51}">
      <dgm:prSet/>
      <dgm:spPr/>
      <dgm:t>
        <a:bodyPr/>
        <a:lstStyle/>
        <a:p>
          <a:endParaRPr lang="en-US"/>
        </a:p>
      </dgm:t>
    </dgm:pt>
    <dgm:pt modelId="{59FAB871-9F6A-4317-8DFE-E19F45A33876}" type="sibTrans" cxnId="{F445D01F-31F0-417A-BB8E-C47B61DD8B51}">
      <dgm:prSet/>
      <dgm:spPr/>
      <dgm:t>
        <a:bodyPr/>
        <a:lstStyle/>
        <a:p>
          <a:endParaRPr lang="en-US"/>
        </a:p>
      </dgm:t>
    </dgm:pt>
    <dgm:pt modelId="{4D20AC76-E93E-461C-9503-E722438D2790}">
      <dgm:prSet/>
      <dgm:spPr>
        <a:solidFill>
          <a:srgbClr val="002060"/>
        </a:solidFill>
      </dgm:spPr>
      <dgm:t>
        <a:bodyPr/>
        <a:lstStyle/>
        <a:p>
          <a:r>
            <a:rPr lang="en-US" b="1"/>
            <a:t>To become law all legislation must be adopted by both chambers in identical form and receive royal assent</a:t>
          </a:r>
          <a:endParaRPr lang="en-US"/>
        </a:p>
      </dgm:t>
    </dgm:pt>
    <dgm:pt modelId="{9FA8C9BA-615A-4954-9E89-55E8A564B76E}" type="parTrans" cxnId="{357FAA26-95FC-46CF-889C-ECC8389DC542}">
      <dgm:prSet/>
      <dgm:spPr/>
      <dgm:t>
        <a:bodyPr/>
        <a:lstStyle/>
        <a:p>
          <a:endParaRPr lang="en-US"/>
        </a:p>
      </dgm:t>
    </dgm:pt>
    <dgm:pt modelId="{6DF709F4-6AE1-4A2B-A777-0DA6995517D7}" type="sibTrans" cxnId="{357FAA26-95FC-46CF-889C-ECC8389DC542}">
      <dgm:prSet/>
      <dgm:spPr/>
      <dgm:t>
        <a:bodyPr/>
        <a:lstStyle/>
        <a:p>
          <a:endParaRPr lang="en-US"/>
        </a:p>
      </dgm:t>
    </dgm:pt>
    <dgm:pt modelId="{6A75D634-70AF-463D-AB4B-91BAEEDC7D24}" type="pres">
      <dgm:prSet presAssocID="{655F5B17-A203-4C75-B8B6-E5720DB19C01}" presName="diagram" presStyleCnt="0">
        <dgm:presLayoutVars>
          <dgm:dir/>
          <dgm:resizeHandles val="exact"/>
        </dgm:presLayoutVars>
      </dgm:prSet>
      <dgm:spPr/>
    </dgm:pt>
    <dgm:pt modelId="{C4AEA73A-31B1-4778-96C6-D1877C8B9A3B}" type="pres">
      <dgm:prSet presAssocID="{2E144D2D-875D-4C87-88A1-27146C22DE29}" presName="node" presStyleLbl="node1" presStyleIdx="0" presStyleCnt="6">
        <dgm:presLayoutVars>
          <dgm:bulletEnabled val="1"/>
        </dgm:presLayoutVars>
      </dgm:prSet>
      <dgm:spPr/>
    </dgm:pt>
    <dgm:pt modelId="{B64D8AD2-D0DB-4688-878C-2430E5F847F6}" type="pres">
      <dgm:prSet presAssocID="{A3FE58CF-37A6-4596-85E9-8711B3B0162E}" presName="sibTrans" presStyleCnt="0"/>
      <dgm:spPr/>
    </dgm:pt>
    <dgm:pt modelId="{F433BEBF-573A-45AF-A17E-0C558BCA534E}" type="pres">
      <dgm:prSet presAssocID="{0395A19D-1755-4BC4-8B69-17F382E1DBE8}" presName="node" presStyleLbl="node1" presStyleIdx="1" presStyleCnt="6">
        <dgm:presLayoutVars>
          <dgm:bulletEnabled val="1"/>
        </dgm:presLayoutVars>
      </dgm:prSet>
      <dgm:spPr/>
    </dgm:pt>
    <dgm:pt modelId="{D6C3D334-6B19-4375-83DC-709834CA8FD6}" type="pres">
      <dgm:prSet presAssocID="{DB3B8D63-6019-4739-ADC0-6D618A98C419}" presName="sibTrans" presStyleCnt="0"/>
      <dgm:spPr/>
    </dgm:pt>
    <dgm:pt modelId="{62397C67-0F2B-4848-96AD-057BDF38868F}" type="pres">
      <dgm:prSet presAssocID="{4F09E707-FF8B-46E6-9476-44AAC2F62FFF}" presName="node" presStyleLbl="node1" presStyleIdx="2" presStyleCnt="6">
        <dgm:presLayoutVars>
          <dgm:bulletEnabled val="1"/>
        </dgm:presLayoutVars>
      </dgm:prSet>
      <dgm:spPr/>
    </dgm:pt>
    <dgm:pt modelId="{AB442A6C-E1A0-4C72-9AB9-24856CCD1FD4}" type="pres">
      <dgm:prSet presAssocID="{E2EA0349-D923-4F3B-86A2-E8EC6499429F}" presName="sibTrans" presStyleCnt="0"/>
      <dgm:spPr/>
    </dgm:pt>
    <dgm:pt modelId="{C7741684-8104-4907-A0E4-CB84A7DBDEBA}" type="pres">
      <dgm:prSet presAssocID="{1B3DFF1E-2023-40DD-BF94-6C1E982C7383}" presName="node" presStyleLbl="node1" presStyleIdx="3" presStyleCnt="6">
        <dgm:presLayoutVars>
          <dgm:bulletEnabled val="1"/>
        </dgm:presLayoutVars>
      </dgm:prSet>
      <dgm:spPr/>
    </dgm:pt>
    <dgm:pt modelId="{8CC2417E-EE92-457C-B4CE-4047CC11236B}" type="pres">
      <dgm:prSet presAssocID="{9F30E10C-B270-4248-A367-FC12D2421A03}" presName="sibTrans" presStyleCnt="0"/>
      <dgm:spPr/>
    </dgm:pt>
    <dgm:pt modelId="{248D2D77-793B-4D14-A96D-38FD29FB8441}" type="pres">
      <dgm:prSet presAssocID="{E64134DD-43A4-49D8-A2C9-3C455BD36183}" presName="node" presStyleLbl="node1" presStyleIdx="4" presStyleCnt="6">
        <dgm:presLayoutVars>
          <dgm:bulletEnabled val="1"/>
        </dgm:presLayoutVars>
      </dgm:prSet>
      <dgm:spPr/>
    </dgm:pt>
    <dgm:pt modelId="{D1490502-7C25-492C-9A12-5019D6DDE8CE}" type="pres">
      <dgm:prSet presAssocID="{59FAB871-9F6A-4317-8DFE-E19F45A33876}" presName="sibTrans" presStyleCnt="0"/>
      <dgm:spPr/>
    </dgm:pt>
    <dgm:pt modelId="{B8923259-EA21-4666-B346-9EB1B2686C17}" type="pres">
      <dgm:prSet presAssocID="{4D20AC76-E93E-461C-9503-E722438D2790}" presName="node" presStyleLbl="node1" presStyleIdx="5" presStyleCnt="6">
        <dgm:presLayoutVars>
          <dgm:bulletEnabled val="1"/>
        </dgm:presLayoutVars>
      </dgm:prSet>
      <dgm:spPr/>
    </dgm:pt>
  </dgm:ptLst>
  <dgm:cxnLst>
    <dgm:cxn modelId="{883C5916-5C23-490E-849A-06F12D2BDE35}" type="presOf" srcId="{4F09E707-FF8B-46E6-9476-44AAC2F62FFF}" destId="{62397C67-0F2B-4848-96AD-057BDF38868F}" srcOrd="0" destOrd="0" presId="urn:microsoft.com/office/officeart/2005/8/layout/default"/>
    <dgm:cxn modelId="{EB113717-991B-47AE-B20A-6D64A00638B5}" type="presOf" srcId="{E64134DD-43A4-49D8-A2C9-3C455BD36183}" destId="{248D2D77-793B-4D14-A96D-38FD29FB8441}" srcOrd="0" destOrd="0" presId="urn:microsoft.com/office/officeart/2005/8/layout/default"/>
    <dgm:cxn modelId="{F445D01F-31F0-417A-BB8E-C47B61DD8B51}" srcId="{655F5B17-A203-4C75-B8B6-E5720DB19C01}" destId="{E64134DD-43A4-49D8-A2C9-3C455BD36183}" srcOrd="4" destOrd="0" parTransId="{7D6B28C8-407B-464B-9E54-03E82F22A7B3}" sibTransId="{59FAB871-9F6A-4317-8DFE-E19F45A33876}"/>
    <dgm:cxn modelId="{357FAA26-95FC-46CF-889C-ECC8389DC542}" srcId="{655F5B17-A203-4C75-B8B6-E5720DB19C01}" destId="{4D20AC76-E93E-461C-9503-E722438D2790}" srcOrd="5" destOrd="0" parTransId="{9FA8C9BA-615A-4954-9E89-55E8A564B76E}" sibTransId="{6DF709F4-6AE1-4A2B-A777-0DA6995517D7}"/>
    <dgm:cxn modelId="{63060B37-9B0D-40DC-AB19-032499CE9758}" srcId="{655F5B17-A203-4C75-B8B6-E5720DB19C01}" destId="{1B3DFF1E-2023-40DD-BF94-6C1E982C7383}" srcOrd="3" destOrd="0" parTransId="{4E2CD4F5-7973-46F9-A479-1C9A6815FE40}" sibTransId="{9F30E10C-B270-4248-A367-FC12D2421A03}"/>
    <dgm:cxn modelId="{ED32ED3C-CE4B-4C8F-8253-95CEEDD30A76}" type="presOf" srcId="{655F5B17-A203-4C75-B8B6-E5720DB19C01}" destId="{6A75D634-70AF-463D-AB4B-91BAEEDC7D24}" srcOrd="0" destOrd="0" presId="urn:microsoft.com/office/officeart/2005/8/layout/default"/>
    <dgm:cxn modelId="{8563D540-0102-496B-93A4-C8F0CCA1A97F}" type="presOf" srcId="{1B3DFF1E-2023-40DD-BF94-6C1E982C7383}" destId="{C7741684-8104-4907-A0E4-CB84A7DBDEBA}" srcOrd="0" destOrd="0" presId="urn:microsoft.com/office/officeart/2005/8/layout/default"/>
    <dgm:cxn modelId="{B0F0585C-21F7-4A76-8140-4F249BDC0D95}" type="presOf" srcId="{4D20AC76-E93E-461C-9503-E722438D2790}" destId="{B8923259-EA21-4666-B346-9EB1B2686C17}" srcOrd="0" destOrd="0" presId="urn:microsoft.com/office/officeart/2005/8/layout/default"/>
    <dgm:cxn modelId="{664B3D64-B918-4B5D-984F-7BAB9A47C3A8}" type="presOf" srcId="{2E144D2D-875D-4C87-88A1-27146C22DE29}" destId="{C4AEA73A-31B1-4778-96C6-D1877C8B9A3B}" srcOrd="0" destOrd="0" presId="urn:microsoft.com/office/officeart/2005/8/layout/default"/>
    <dgm:cxn modelId="{969E0584-214E-49AD-87D4-5DD3EF60CFF9}" srcId="{655F5B17-A203-4C75-B8B6-E5720DB19C01}" destId="{0395A19D-1755-4BC4-8B69-17F382E1DBE8}" srcOrd="1" destOrd="0" parTransId="{EBA404D0-D321-4E26-82F4-0AC6C211016E}" sibTransId="{DB3B8D63-6019-4739-ADC0-6D618A98C419}"/>
    <dgm:cxn modelId="{8ABB1DC7-4588-4779-A5AC-D821124E122D}" srcId="{655F5B17-A203-4C75-B8B6-E5720DB19C01}" destId="{4F09E707-FF8B-46E6-9476-44AAC2F62FFF}" srcOrd="2" destOrd="0" parTransId="{0E6FD6AB-53CB-4857-93CB-5539E18C823B}" sibTransId="{E2EA0349-D923-4F3B-86A2-E8EC6499429F}"/>
    <dgm:cxn modelId="{48E134D1-70DC-462C-B8F6-E1FCAEC88A72}" srcId="{655F5B17-A203-4C75-B8B6-E5720DB19C01}" destId="{2E144D2D-875D-4C87-88A1-27146C22DE29}" srcOrd="0" destOrd="0" parTransId="{9C97E0DD-BE0C-4CFF-80FE-E39F5B15D164}" sibTransId="{A3FE58CF-37A6-4596-85E9-8711B3B0162E}"/>
    <dgm:cxn modelId="{752362F1-4533-485D-AD5D-CCBA959D6709}" type="presOf" srcId="{0395A19D-1755-4BC4-8B69-17F382E1DBE8}" destId="{F433BEBF-573A-45AF-A17E-0C558BCA534E}" srcOrd="0" destOrd="0" presId="urn:microsoft.com/office/officeart/2005/8/layout/default"/>
    <dgm:cxn modelId="{91AD0745-3859-45F6-8247-9AE954167964}" type="presParOf" srcId="{6A75D634-70AF-463D-AB4B-91BAEEDC7D24}" destId="{C4AEA73A-31B1-4778-96C6-D1877C8B9A3B}" srcOrd="0" destOrd="0" presId="urn:microsoft.com/office/officeart/2005/8/layout/default"/>
    <dgm:cxn modelId="{21F10718-EFA0-4B70-A6E2-1A1C198B7197}" type="presParOf" srcId="{6A75D634-70AF-463D-AB4B-91BAEEDC7D24}" destId="{B64D8AD2-D0DB-4688-878C-2430E5F847F6}" srcOrd="1" destOrd="0" presId="urn:microsoft.com/office/officeart/2005/8/layout/default"/>
    <dgm:cxn modelId="{68826A4D-C072-45A5-8F4C-FE2ABD6F23D5}" type="presParOf" srcId="{6A75D634-70AF-463D-AB4B-91BAEEDC7D24}" destId="{F433BEBF-573A-45AF-A17E-0C558BCA534E}" srcOrd="2" destOrd="0" presId="urn:microsoft.com/office/officeart/2005/8/layout/default"/>
    <dgm:cxn modelId="{F9CBFB85-8570-4422-9C47-3CC7570AD054}" type="presParOf" srcId="{6A75D634-70AF-463D-AB4B-91BAEEDC7D24}" destId="{D6C3D334-6B19-4375-83DC-709834CA8FD6}" srcOrd="3" destOrd="0" presId="urn:microsoft.com/office/officeart/2005/8/layout/default"/>
    <dgm:cxn modelId="{BFD1CDAF-0E2A-4D44-A263-5242CBEC8B9F}" type="presParOf" srcId="{6A75D634-70AF-463D-AB4B-91BAEEDC7D24}" destId="{62397C67-0F2B-4848-96AD-057BDF38868F}" srcOrd="4" destOrd="0" presId="urn:microsoft.com/office/officeart/2005/8/layout/default"/>
    <dgm:cxn modelId="{50FDE1A9-127B-4456-893E-174256611ADD}" type="presParOf" srcId="{6A75D634-70AF-463D-AB4B-91BAEEDC7D24}" destId="{AB442A6C-E1A0-4C72-9AB9-24856CCD1FD4}" srcOrd="5" destOrd="0" presId="urn:microsoft.com/office/officeart/2005/8/layout/default"/>
    <dgm:cxn modelId="{B57B39BC-E267-4524-B8E6-D6FAAB26511D}" type="presParOf" srcId="{6A75D634-70AF-463D-AB4B-91BAEEDC7D24}" destId="{C7741684-8104-4907-A0E4-CB84A7DBDEBA}" srcOrd="6" destOrd="0" presId="urn:microsoft.com/office/officeart/2005/8/layout/default"/>
    <dgm:cxn modelId="{A3A863A1-0092-476A-9BA1-77BDDDB14A85}" type="presParOf" srcId="{6A75D634-70AF-463D-AB4B-91BAEEDC7D24}" destId="{8CC2417E-EE92-457C-B4CE-4047CC11236B}" srcOrd="7" destOrd="0" presId="urn:microsoft.com/office/officeart/2005/8/layout/default"/>
    <dgm:cxn modelId="{CCD630B7-84A8-4994-9BDA-36F070A8B3B0}" type="presParOf" srcId="{6A75D634-70AF-463D-AB4B-91BAEEDC7D24}" destId="{248D2D77-793B-4D14-A96D-38FD29FB8441}" srcOrd="8" destOrd="0" presId="urn:microsoft.com/office/officeart/2005/8/layout/default"/>
    <dgm:cxn modelId="{06D7E29B-D313-4497-8416-9DAEE14FE632}" type="presParOf" srcId="{6A75D634-70AF-463D-AB4B-91BAEEDC7D24}" destId="{D1490502-7C25-492C-9A12-5019D6DDE8CE}" srcOrd="9" destOrd="0" presId="urn:microsoft.com/office/officeart/2005/8/layout/default"/>
    <dgm:cxn modelId="{CD4AE10B-9415-4ECC-B4F0-3F306027983D}" type="presParOf" srcId="{6A75D634-70AF-463D-AB4B-91BAEEDC7D24}" destId="{B8923259-EA21-4666-B346-9EB1B2686C1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A3E3C-10A3-46E0-BB6E-112DFA5AB8A8}">
      <dsp:nvSpPr>
        <dsp:cNvPr id="0" name=""/>
        <dsp:cNvSpPr/>
      </dsp:nvSpPr>
      <dsp:spPr>
        <a:xfrm>
          <a:off x="0" y="17932"/>
          <a:ext cx="10753725"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1) The legislative process in Canada</a:t>
          </a:r>
        </a:p>
      </dsp:txBody>
      <dsp:txXfrm>
        <a:off x="56201" y="74133"/>
        <a:ext cx="10641323" cy="1038877"/>
      </dsp:txXfrm>
    </dsp:sp>
    <dsp:sp modelId="{A4ADBDE7-D7A5-4AF4-806E-210C766AAA18}">
      <dsp:nvSpPr>
        <dsp:cNvPr id="0" name=""/>
        <dsp:cNvSpPr/>
      </dsp:nvSpPr>
      <dsp:spPr>
        <a:xfrm>
          <a:off x="0" y="1307452"/>
          <a:ext cx="10753725"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2) Hansard &amp; Standing Committees</a:t>
          </a:r>
        </a:p>
      </dsp:txBody>
      <dsp:txXfrm>
        <a:off x="56201" y="1363653"/>
        <a:ext cx="10641323" cy="1038877"/>
      </dsp:txXfrm>
    </dsp:sp>
    <dsp:sp modelId="{814B780A-FE07-4ACD-A010-98D289ECB122}">
      <dsp:nvSpPr>
        <dsp:cNvPr id="0" name=""/>
        <dsp:cNvSpPr/>
      </dsp:nvSpPr>
      <dsp:spPr>
        <a:xfrm>
          <a:off x="0" y="2596972"/>
          <a:ext cx="10753725"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3) Parliamentarian information</a:t>
          </a:r>
        </a:p>
      </dsp:txBody>
      <dsp:txXfrm>
        <a:off x="56201" y="2653173"/>
        <a:ext cx="10641323" cy="1038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A73A-31B1-4778-96C6-D1877C8B9A3B}">
      <dsp:nvSpPr>
        <dsp:cNvPr id="0" name=""/>
        <dsp:cNvSpPr/>
      </dsp:nvSpPr>
      <dsp:spPr>
        <a:xfrm>
          <a:off x="0" y="80625"/>
          <a:ext cx="3360419" cy="2016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Bills can be introduced into one of the 2 chambers, House of Commons or the Senate</a:t>
          </a:r>
        </a:p>
      </dsp:txBody>
      <dsp:txXfrm>
        <a:off x="0" y="80625"/>
        <a:ext cx="3360419" cy="2016251"/>
      </dsp:txXfrm>
    </dsp:sp>
    <dsp:sp modelId="{F433BEBF-573A-45AF-A17E-0C558BCA534E}">
      <dsp:nvSpPr>
        <dsp:cNvPr id="0" name=""/>
        <dsp:cNvSpPr/>
      </dsp:nvSpPr>
      <dsp:spPr>
        <a:xfrm>
          <a:off x="3696461" y="80625"/>
          <a:ext cx="3360419" cy="2016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Bills are usually introduced in House of Commons, by a Minister</a:t>
          </a:r>
        </a:p>
      </dsp:txBody>
      <dsp:txXfrm>
        <a:off x="3696461" y="80625"/>
        <a:ext cx="3360419" cy="2016251"/>
      </dsp:txXfrm>
    </dsp:sp>
    <dsp:sp modelId="{62397C67-0F2B-4848-96AD-057BDF38868F}">
      <dsp:nvSpPr>
        <dsp:cNvPr id="0" name=""/>
        <dsp:cNvSpPr/>
      </dsp:nvSpPr>
      <dsp:spPr>
        <a:xfrm>
          <a:off x="7392923" y="80625"/>
          <a:ext cx="3360419" cy="2016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Bills calling for the spending of public revenue or imposing taxes must originate in the House of Commons</a:t>
          </a:r>
        </a:p>
      </dsp:txBody>
      <dsp:txXfrm>
        <a:off x="7392923" y="80625"/>
        <a:ext cx="3360419" cy="2016251"/>
      </dsp:txXfrm>
    </dsp:sp>
    <dsp:sp modelId="{C7741684-8104-4907-A0E4-CB84A7DBDEBA}">
      <dsp:nvSpPr>
        <dsp:cNvPr id="0" name=""/>
        <dsp:cNvSpPr/>
      </dsp:nvSpPr>
      <dsp:spPr>
        <a:xfrm>
          <a:off x="0" y="2432919"/>
          <a:ext cx="3360419" cy="2016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Once introduced, bills are subjected to a detailed process of review, debate, examination and amendment through both chambers before final approval</a:t>
          </a:r>
        </a:p>
      </dsp:txBody>
      <dsp:txXfrm>
        <a:off x="0" y="2432919"/>
        <a:ext cx="3360419" cy="2016251"/>
      </dsp:txXfrm>
    </dsp:sp>
    <dsp:sp modelId="{248D2D77-793B-4D14-A96D-38FD29FB8441}">
      <dsp:nvSpPr>
        <dsp:cNvPr id="0" name=""/>
        <dsp:cNvSpPr/>
      </dsp:nvSpPr>
      <dsp:spPr>
        <a:xfrm>
          <a:off x="3696461" y="2432919"/>
          <a:ext cx="3360419" cy="2016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House of Commons also considers Private Member’s bills by members who are not cabinet ministers in the executive </a:t>
          </a:r>
        </a:p>
      </dsp:txBody>
      <dsp:txXfrm>
        <a:off x="3696461" y="2432919"/>
        <a:ext cx="3360419" cy="2016251"/>
      </dsp:txXfrm>
    </dsp:sp>
    <dsp:sp modelId="{B8923259-EA21-4666-B346-9EB1B2686C17}">
      <dsp:nvSpPr>
        <dsp:cNvPr id="0" name=""/>
        <dsp:cNvSpPr/>
      </dsp:nvSpPr>
      <dsp:spPr>
        <a:xfrm>
          <a:off x="7392923" y="2432919"/>
          <a:ext cx="3360419" cy="2016251"/>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To become law all legislation must be adopted by both chambers in identical form and receive royal assent</a:t>
          </a:r>
          <a:endParaRPr lang="en-US" sz="2100" kern="1200"/>
        </a:p>
      </dsp:txBody>
      <dsp:txXfrm>
        <a:off x="7392923" y="2432919"/>
        <a:ext cx="3360419" cy="20162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1473809-63D2-4C7B-AB1A-1F035A3B6916}" type="datetimeFigureOut">
              <a:rPr lang="en-CA" smtClean="0"/>
              <a:t>2022-11-22</a:t>
            </a:fld>
            <a:endParaRPr lang="en-C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25C6D04-78E0-465F-9494-18D2B43B6B4A}" type="slidenum">
              <a:rPr lang="en-CA" smtClean="0"/>
              <a:t>‹#›</a:t>
            </a:fld>
            <a:endParaRPr lang="en-CA"/>
          </a:p>
        </p:txBody>
      </p:sp>
    </p:spTree>
    <p:extLst>
      <p:ext uri="{BB962C8B-B14F-4D97-AF65-F5344CB8AC3E}">
        <p14:creationId xmlns:p14="http://schemas.microsoft.com/office/powerpoint/2010/main" val="35958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73809-63D2-4C7B-AB1A-1F035A3B6916}" type="datetimeFigureOut">
              <a:rPr lang="en-CA" smtClean="0"/>
              <a:t>2022-11-22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170004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73809-63D2-4C7B-AB1A-1F035A3B6916}" type="datetimeFigureOut">
              <a:rPr lang="en-CA" smtClean="0"/>
              <a:t>2022-11-22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38383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73809-63D2-4C7B-AB1A-1F035A3B6916}" type="datetimeFigureOut">
              <a:rPr lang="en-CA" smtClean="0"/>
              <a:t>2022-11-22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401932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473809-63D2-4C7B-AB1A-1F035A3B6916}" type="datetimeFigureOut">
              <a:rPr lang="en-CA" smtClean="0"/>
              <a:t>2022-11-22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348977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73809-63D2-4C7B-AB1A-1F035A3B6916}" type="datetimeFigureOut">
              <a:rPr lang="en-CA" smtClean="0"/>
              <a:t>2022-11-22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217027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73809-63D2-4C7B-AB1A-1F035A3B6916}" type="datetimeFigureOut">
              <a:rPr lang="en-CA" smtClean="0"/>
              <a:t>2022-11-22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48480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473809-63D2-4C7B-AB1A-1F035A3B6916}" type="datetimeFigureOut">
              <a:rPr lang="en-CA" smtClean="0"/>
              <a:t>2022-11-22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215506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73809-63D2-4C7B-AB1A-1F035A3B6916}" type="datetimeFigureOut">
              <a:rPr lang="en-CA" smtClean="0"/>
              <a:t>2022-11-22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25C6D04-78E0-465F-9494-18D2B43B6B4A}" type="slidenum">
              <a:rPr lang="en-CA" smtClean="0"/>
              <a:t>‹#›</a:t>
            </a:fld>
            <a:endParaRPr lang="en-CA"/>
          </a:p>
        </p:txBody>
      </p:sp>
    </p:spTree>
    <p:extLst>
      <p:ext uri="{BB962C8B-B14F-4D97-AF65-F5344CB8AC3E}">
        <p14:creationId xmlns:p14="http://schemas.microsoft.com/office/powerpoint/2010/main" val="153365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81473809-63D2-4C7B-AB1A-1F035A3B6916}" type="datetimeFigureOut">
              <a:rPr lang="en-CA" smtClean="0"/>
              <a:t>2022-11-22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25C6D04-78E0-465F-9494-18D2B43B6B4A}" type="slidenum">
              <a:rPr lang="en-CA" smtClean="0"/>
              <a:t>‹#›</a:t>
            </a:fld>
            <a:endParaRPr lang="en-CA"/>
          </a:p>
        </p:txBody>
      </p:sp>
    </p:spTree>
    <p:extLst>
      <p:ext uri="{BB962C8B-B14F-4D97-AF65-F5344CB8AC3E}">
        <p14:creationId xmlns:p14="http://schemas.microsoft.com/office/powerpoint/2010/main" val="214674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1473809-63D2-4C7B-AB1A-1F035A3B6916}" type="datetimeFigureOut">
              <a:rPr lang="en-CA" smtClean="0"/>
              <a:t>2022-11-22</a:t>
            </a:fld>
            <a:endParaRPr lang="en-C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25C6D04-78E0-465F-9494-18D2B43B6B4A}" type="slidenum">
              <a:rPr lang="en-CA" smtClean="0"/>
              <a:t>‹#›</a:t>
            </a:fld>
            <a:endParaRPr lang="en-CA"/>
          </a:p>
        </p:txBody>
      </p:sp>
    </p:spTree>
    <p:extLst>
      <p:ext uri="{BB962C8B-B14F-4D97-AF65-F5344CB8AC3E}">
        <p14:creationId xmlns:p14="http://schemas.microsoft.com/office/powerpoint/2010/main" val="32512478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1473809-63D2-4C7B-AB1A-1F035A3B6916}" type="datetimeFigureOut">
              <a:rPr lang="en-CA" smtClean="0"/>
              <a:t>2022-11-22</a:t>
            </a:fld>
            <a:endParaRPr lang="en-C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25C6D04-78E0-465F-9494-18D2B43B6B4A}" type="slidenum">
              <a:rPr lang="en-CA" smtClean="0"/>
              <a:t>‹#›</a:t>
            </a:fld>
            <a:endParaRPr lang="en-CA"/>
          </a:p>
        </p:txBody>
      </p:sp>
    </p:spTree>
    <p:extLst>
      <p:ext uri="{BB962C8B-B14F-4D97-AF65-F5344CB8AC3E}">
        <p14:creationId xmlns:p14="http://schemas.microsoft.com/office/powerpoint/2010/main" val="342101169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arl.ca/LegisInfo/en/bill/42-1/c-4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arl.ca/LegisInfo/en/bill/42-1/c-45"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parl.canadiana.ca/" TargetMode="External"/><Relationship Id="rId2" Type="http://schemas.openxmlformats.org/officeDocument/2006/relationships/hyperlink" Target="https://www.ourcommons.ca/DocumentViewer/en/42-1/house/sitting-183/hansar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ourcommons.ca/DocumentViewer/en/42-1/HESA/meeting-72/evidence" TargetMode="External"/><Relationship Id="rId2" Type="http://schemas.openxmlformats.org/officeDocument/2006/relationships/hyperlink" Target="https://www.ourcommons.ca/DocumentViewer/en/42-1/HESA/meeting-72/minutes" TargetMode="External"/><Relationship Id="rId1" Type="http://schemas.openxmlformats.org/officeDocument/2006/relationships/slideLayout" Target="../slideLayouts/slideLayout2.xml"/><Relationship Id="rId5" Type="http://schemas.openxmlformats.org/officeDocument/2006/relationships/hyperlink" Target="https://www.ourcommons.ca/DocumentViewer/en/42-1/HESA/report-12/" TargetMode="External"/><Relationship Id="rId4" Type="http://schemas.openxmlformats.org/officeDocument/2006/relationships/hyperlink" Target="https://www.ourcommons.ca/Committees/en/HESA/StudyActivity?studyActivityId=960358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learn.parl.ca/understanding-comprendre/en/how-parliament-works/majority-and-minority-governm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arl.canadiana.ca/" TargetMode="External"/><Relationship Id="rId2" Type="http://schemas.openxmlformats.org/officeDocument/2006/relationships/hyperlink" Target="https://www.ourcommons.ca/DocumentViewer/en/42-1/house/sitting-227/hansar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sencanada.ca/en/Content/Sen/Committee/421/SOCI/45MN-54100-E" TargetMode="External"/><Relationship Id="rId2" Type="http://schemas.openxmlformats.org/officeDocument/2006/relationships/hyperlink" Target="https://sencanada.ca/en/content/sen/chamber/421/debates/162db_2017-11-28-e?language=e#14" TargetMode="External"/><Relationship Id="rId1" Type="http://schemas.openxmlformats.org/officeDocument/2006/relationships/slideLayout" Target="../slideLayouts/slideLayout2.xml"/><Relationship Id="rId6" Type="http://schemas.openxmlformats.org/officeDocument/2006/relationships/hyperlink" Target="https://sencanada.ca/en/committees/SOCI/Report/58666/42-1" TargetMode="External"/><Relationship Id="rId5" Type="http://schemas.openxmlformats.org/officeDocument/2006/relationships/hyperlink" Target="https://sencanada.ca/en/committees/SOCI/Briefs/#?filterSession=42-1" TargetMode="External"/><Relationship Id="rId4" Type="http://schemas.openxmlformats.org/officeDocument/2006/relationships/hyperlink" Target="https://sencanada.ca/en/Content/Sen/Committee/421/SOCI/45EV-54100-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hyperlink" Target="https://www.ourcommons.ca/About/ProcedureAndPractice3rdEdition/ch_16-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arl.ca/DocumentViewer/en/42-1/bill/C-45/royal-assent" TargetMode="External"/><Relationship Id="rId2" Type="http://schemas.openxmlformats.org/officeDocument/2006/relationships/hyperlink" Target="https://sencanada.ca/en/content/sen/chamber/421/debates/225db_2018-06-21-e?language=e" TargetMode="External"/><Relationship Id="rId1" Type="http://schemas.openxmlformats.org/officeDocument/2006/relationships/slideLayout" Target="../slideLayouts/slideLayout2.xml"/><Relationship Id="rId4" Type="http://schemas.openxmlformats.org/officeDocument/2006/relationships/hyperlink" Target="https://gazette.gc.ca/rp-pr/p3/2018/index-eng.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aws.justice.gc.ca/eng/AnnualStatutes/2018_16/"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op.parl.ca/sites/ParlInfo/default/en_C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aws-lois.justice.gc.ca/eng/const/page-12.html#h-39" TargetMode="External"/><Relationship Id="rId2" Type="http://schemas.openxmlformats.org/officeDocument/2006/relationships/hyperlink" Target="https://laws-lois.justice.gc.ca/eng/const/page-1.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thecanadianencyclopedia.ca/en/article/indian-ac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ourcommons.ca/DocumentViewer/en/37-1/AANR/meeting-43/eviden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earn.parl.ca/understanding-comprendre/en/canada-system-of-government/the-branches-of-govern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ourcommons.ca/procedure/our-procedure/ParliamentaryFramework/c_g_parliamentaryframework-e.html"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arl.ca/LegisInfo/en/bill/42-1/c-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3503" y="770466"/>
            <a:ext cx="9292209" cy="4123267"/>
          </a:xfrm>
        </p:spPr>
        <p:txBody>
          <a:bodyPr>
            <a:normAutofit/>
          </a:bodyPr>
          <a:lstStyle/>
          <a:p>
            <a:r>
              <a:rPr lang="en-US" sz="9600">
                <a:solidFill>
                  <a:schemeClr val="accent1">
                    <a:lumMod val="75000"/>
                  </a:schemeClr>
                </a:solidFill>
              </a:rPr>
              <a:t>Legislative Process in Canadian Parliament</a:t>
            </a:r>
            <a:endParaRPr lang="en-CA" sz="9600">
              <a:solidFill>
                <a:schemeClr val="accent1">
                  <a:lumMod val="75000"/>
                </a:schemeClr>
              </a:solidFill>
            </a:endParaRPr>
          </a:p>
        </p:txBody>
      </p:sp>
      <p:sp>
        <p:nvSpPr>
          <p:cNvPr id="12" name="Rectangle 11">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67512" y="5537199"/>
            <a:ext cx="9228201" cy="800545"/>
          </a:xfrm>
        </p:spPr>
        <p:txBody>
          <a:bodyPr>
            <a:normAutofit/>
          </a:bodyPr>
          <a:lstStyle/>
          <a:p>
            <a:r>
              <a:rPr lang="en-US" sz="2000">
                <a:solidFill>
                  <a:srgbClr val="FFFFFF"/>
                </a:solidFill>
              </a:rPr>
              <a:t>Michelle Lake</a:t>
            </a:r>
          </a:p>
          <a:p>
            <a:r>
              <a:rPr lang="en-US" sz="2000">
                <a:solidFill>
                  <a:srgbClr val="FFFFFF"/>
                </a:solidFill>
              </a:rPr>
              <a:t>Government publications, Political science, SCPA &amp; First Peoples studies Librarian</a:t>
            </a:r>
            <a:endParaRPr lang="en-CA" sz="2000">
              <a:solidFill>
                <a:srgbClr val="FFFFFF"/>
              </a:solidFill>
            </a:endParaRPr>
          </a:p>
        </p:txBody>
      </p:sp>
    </p:spTree>
    <p:extLst>
      <p:ext uri="{BB962C8B-B14F-4D97-AF65-F5344CB8AC3E}">
        <p14:creationId xmlns:p14="http://schemas.microsoft.com/office/powerpoint/2010/main" val="55025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3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F2FA38-1A45-4387-B216-8BF3A5A5241B}"/>
              </a:ext>
            </a:extLst>
          </p:cNvPr>
          <p:cNvSpPr txBox="1"/>
          <p:nvPr/>
        </p:nvSpPr>
        <p:spPr>
          <a:xfrm>
            <a:off x="613029" y="1580092"/>
            <a:ext cx="3467051" cy="3352800"/>
          </a:xfrm>
          <a:prstGeom prst="rect">
            <a:avLst/>
          </a:prstGeom>
        </p:spPr>
        <p:txBody>
          <a:bodyPr vert="horz" lIns="91440" tIns="45720" rIns="91440" bIns="45720" rtlCol="0" anchor="b">
            <a:normAutofit fontScale="92500"/>
          </a:bodyPr>
          <a:lstStyle/>
          <a:p>
            <a:pPr defTabSz="914400">
              <a:lnSpc>
                <a:spcPct val="80000"/>
              </a:lnSpc>
              <a:spcBef>
                <a:spcPct val="0"/>
              </a:spcBef>
              <a:spcAft>
                <a:spcPts val="600"/>
              </a:spcAft>
            </a:pPr>
            <a:r>
              <a:rPr lang="en-US" sz="3800" spc="-120" dirty="0">
                <a:solidFill>
                  <a:srgbClr val="FFFFFF"/>
                </a:solidFill>
                <a:latin typeface="+mj-lt"/>
                <a:ea typeface="+mj-ea"/>
                <a:cs typeface="+mj-cs"/>
              </a:rPr>
              <a:t>Legislative Summaries (Library of Parliament):</a:t>
            </a:r>
          </a:p>
          <a:p>
            <a:pPr defTabSz="914400">
              <a:lnSpc>
                <a:spcPct val="80000"/>
              </a:lnSpc>
              <a:spcBef>
                <a:spcPct val="0"/>
              </a:spcBef>
              <a:spcAft>
                <a:spcPts val="600"/>
              </a:spcAft>
            </a:pPr>
            <a:endParaRPr lang="en-US" sz="3800" spc="-120" dirty="0">
              <a:solidFill>
                <a:srgbClr val="FFFFFF"/>
              </a:solidFill>
              <a:latin typeface="+mj-lt"/>
              <a:ea typeface="+mj-ea"/>
              <a:cs typeface="+mj-cs"/>
            </a:endParaRPr>
          </a:p>
          <a:p>
            <a:pPr defTabSz="914400">
              <a:lnSpc>
                <a:spcPct val="80000"/>
              </a:lnSpc>
              <a:spcBef>
                <a:spcPct val="0"/>
              </a:spcBef>
              <a:spcAft>
                <a:spcPts val="600"/>
              </a:spcAft>
            </a:pPr>
            <a:r>
              <a:rPr lang="en-US" sz="3800" spc="-120" dirty="0">
                <a:solidFill>
                  <a:srgbClr val="FFFFFF"/>
                </a:solidFill>
                <a:latin typeface="+mj-lt"/>
                <a:ea typeface="+mj-ea"/>
                <a:cs typeface="+mj-cs"/>
              </a:rPr>
              <a:t>Concise analyses of certain bills before Parliament</a:t>
            </a:r>
          </a:p>
        </p:txBody>
      </p:sp>
      <p:sp>
        <p:nvSpPr>
          <p:cNvPr id="14" name="Rectangle 13">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FA351E-B1B7-4071-BDEC-5D3750F15BC4}"/>
              </a:ext>
            </a:extLst>
          </p:cNvPr>
          <p:cNvPicPr>
            <a:picLocks noChangeAspect="1"/>
          </p:cNvPicPr>
          <p:nvPr/>
        </p:nvPicPr>
        <p:blipFill>
          <a:blip r:embed="rId2"/>
          <a:stretch>
            <a:fillRect/>
          </a:stretch>
        </p:blipFill>
        <p:spPr>
          <a:xfrm>
            <a:off x="4671696" y="769930"/>
            <a:ext cx="7520304" cy="5959839"/>
          </a:xfrm>
          <a:prstGeom prst="rect">
            <a:avLst/>
          </a:prstGeom>
        </p:spPr>
      </p:pic>
    </p:spTree>
    <p:extLst>
      <p:ext uri="{BB962C8B-B14F-4D97-AF65-F5344CB8AC3E}">
        <p14:creationId xmlns:p14="http://schemas.microsoft.com/office/powerpoint/2010/main" val="230709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FC16-F98B-4E94-81EF-35F8F03096FF}"/>
              </a:ext>
            </a:extLst>
          </p:cNvPr>
          <p:cNvSpPr>
            <a:spLocks noGrp="1"/>
          </p:cNvSpPr>
          <p:nvPr>
            <p:ph type="title"/>
          </p:nvPr>
        </p:nvSpPr>
        <p:spPr>
          <a:xfrm>
            <a:off x="709612" y="0"/>
            <a:ext cx="10772775" cy="1658198"/>
          </a:xfrm>
        </p:spPr>
        <p:txBody>
          <a:bodyPr/>
          <a:lstStyle/>
          <a:p>
            <a:pPr algn="ctr"/>
            <a:r>
              <a:rPr lang="en-US" dirty="0"/>
              <a:t>Legislative process</a:t>
            </a:r>
            <a:endParaRPr lang="en-CA" dirty="0"/>
          </a:p>
        </p:txBody>
      </p:sp>
      <p:pic>
        <p:nvPicPr>
          <p:cNvPr id="4" name="Content Placeholder 3">
            <a:extLst>
              <a:ext uri="{FF2B5EF4-FFF2-40B4-BE49-F238E27FC236}">
                <a16:creationId xmlns:a16="http://schemas.microsoft.com/office/drawing/2014/main" id="{3CC73E19-6082-405D-A707-83318F2380B3}"/>
              </a:ext>
            </a:extLst>
          </p:cNvPr>
          <p:cNvPicPr>
            <a:picLocks noGrp="1" noChangeAspect="1"/>
          </p:cNvPicPr>
          <p:nvPr>
            <p:ph idx="1"/>
          </p:nvPr>
        </p:nvPicPr>
        <p:blipFill>
          <a:blip r:embed="rId2"/>
          <a:stretch>
            <a:fillRect/>
          </a:stretch>
        </p:blipFill>
        <p:spPr>
          <a:xfrm>
            <a:off x="231513" y="1648507"/>
            <a:ext cx="9565630" cy="4279149"/>
          </a:xfrm>
          <a:prstGeom prst="rect">
            <a:avLst/>
          </a:prstGeom>
        </p:spPr>
      </p:pic>
      <p:sp>
        <p:nvSpPr>
          <p:cNvPr id="5" name="Rectangle: Rounded Corners 4">
            <a:extLst>
              <a:ext uri="{FF2B5EF4-FFF2-40B4-BE49-F238E27FC236}">
                <a16:creationId xmlns:a16="http://schemas.microsoft.com/office/drawing/2014/main" id="{D09F4024-D537-4340-8218-AD86408FC044}"/>
              </a:ext>
            </a:extLst>
          </p:cNvPr>
          <p:cNvSpPr/>
          <p:nvPr/>
        </p:nvSpPr>
        <p:spPr>
          <a:xfrm>
            <a:off x="6559826" y="1961322"/>
            <a:ext cx="5400661" cy="3405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Notice</a:t>
            </a:r>
            <a:r>
              <a:rPr lang="en-US" dirty="0">
                <a:solidFill>
                  <a:schemeClr val="tx1"/>
                </a:solidFill>
              </a:rPr>
              <a:t>:</a:t>
            </a:r>
          </a:p>
          <a:p>
            <a:pPr algn="ctr"/>
            <a:endParaRPr lang="en-US" dirty="0">
              <a:solidFill>
                <a:schemeClr val="tx1"/>
              </a:solidFill>
            </a:endParaRPr>
          </a:p>
          <a:p>
            <a:pPr algn="ctr"/>
            <a:r>
              <a:rPr lang="en-CA" dirty="0">
                <a:solidFill>
                  <a:schemeClr val="tx1"/>
                </a:solidFill>
              </a:rPr>
              <a:t>A member or a minister who intends to introduce a public bill in the House of Commons must first give 48-hours’ written notice to the Clerk of the House. The title of the bill to be introduced is then placed on the Notice Paper.</a:t>
            </a:r>
          </a:p>
          <a:p>
            <a:pPr algn="ctr"/>
            <a:endParaRPr lang="en-CA" dirty="0">
              <a:solidFill>
                <a:schemeClr val="tx1"/>
              </a:solidFill>
            </a:endParaRPr>
          </a:p>
          <a:p>
            <a:pPr algn="ctr"/>
            <a:r>
              <a:rPr lang="en-CA" dirty="0">
                <a:solidFill>
                  <a:schemeClr val="tx1"/>
                </a:solidFill>
              </a:rPr>
              <a:t>The day after it appears on the Notice Paper, the title of the bill will appear in the Order Paper, making it ready for introduction in the House. </a:t>
            </a:r>
          </a:p>
        </p:txBody>
      </p:sp>
    </p:spTree>
    <p:extLst>
      <p:ext uri="{BB962C8B-B14F-4D97-AF65-F5344CB8AC3E}">
        <p14:creationId xmlns:p14="http://schemas.microsoft.com/office/powerpoint/2010/main" val="359029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pPr algn="ctr"/>
            <a:r>
              <a:rPr lang="en-US" dirty="0"/>
              <a:t>Legislative process</a:t>
            </a:r>
            <a:endParaRPr lang="en-CA" dirty="0"/>
          </a:p>
        </p:txBody>
      </p:sp>
      <p:sp>
        <p:nvSpPr>
          <p:cNvPr id="5" name="Rounded Rectangle 4"/>
          <p:cNvSpPr/>
          <p:nvPr/>
        </p:nvSpPr>
        <p:spPr>
          <a:xfrm>
            <a:off x="267630" y="1271240"/>
            <a:ext cx="3624991" cy="5129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5374888" y="1271241"/>
            <a:ext cx="6483569" cy="5129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r>
              <a:rPr lang="en-US" sz="2200" dirty="0">
                <a:solidFill>
                  <a:schemeClr val="tx1"/>
                </a:solidFill>
              </a:rPr>
              <a:t>Bills originating in the </a:t>
            </a:r>
            <a:r>
              <a:rPr lang="en-US" sz="2200" b="1" dirty="0">
                <a:solidFill>
                  <a:schemeClr val="tx1"/>
                </a:solidFill>
              </a:rPr>
              <a:t>House</a:t>
            </a:r>
            <a:r>
              <a:rPr lang="en-US" sz="2200" dirty="0">
                <a:solidFill>
                  <a:schemeClr val="tx1"/>
                </a:solidFill>
              </a:rPr>
              <a:t> are labelled with the letter </a:t>
            </a:r>
            <a:r>
              <a:rPr lang="en-US" sz="2200" b="1" dirty="0">
                <a:solidFill>
                  <a:schemeClr val="tx1"/>
                </a:solidFill>
              </a:rPr>
              <a:t>‘C’, </a:t>
            </a:r>
            <a:r>
              <a:rPr lang="en-US" sz="2200" dirty="0">
                <a:solidFill>
                  <a:schemeClr val="tx1"/>
                </a:solidFill>
              </a:rPr>
              <a:t>government/public bills, sponsored by Ministers of the Government are numbed C-1 to C-200.  Private Members bills, sponsored by a private member or MP and deal with public policy are numbered C-201 to C-1000.</a:t>
            </a:r>
            <a:endParaRPr lang="en-CA" sz="2200" dirty="0">
              <a:solidFill>
                <a:schemeClr val="tx1"/>
              </a:solidFill>
            </a:endParaRPr>
          </a:p>
          <a:p>
            <a:r>
              <a:rPr lang="en-US" sz="2200" dirty="0">
                <a:solidFill>
                  <a:schemeClr val="tx1"/>
                </a:solidFill>
              </a:rPr>
              <a:t> </a:t>
            </a:r>
            <a:r>
              <a:rPr lang="en-US" sz="2200" b="1" dirty="0">
                <a:solidFill>
                  <a:schemeClr val="tx1"/>
                </a:solidFill>
              </a:rPr>
              <a:t>Senate</a:t>
            </a:r>
            <a:r>
              <a:rPr lang="en-US" sz="2200" dirty="0">
                <a:solidFill>
                  <a:schemeClr val="tx1"/>
                </a:solidFill>
              </a:rPr>
              <a:t> government/public bills are numbered </a:t>
            </a:r>
            <a:r>
              <a:rPr lang="en-US" sz="2200" b="1" dirty="0">
                <a:solidFill>
                  <a:schemeClr val="tx1"/>
                </a:solidFill>
              </a:rPr>
              <a:t>S</a:t>
            </a:r>
            <a:r>
              <a:rPr lang="en-US" sz="2200" dirty="0">
                <a:solidFill>
                  <a:schemeClr val="tx1"/>
                </a:solidFill>
              </a:rPr>
              <a:t>-1 to S-200, are sponsored by the government, but first introduced in the Senate.  Private Senator Public bills, numbered S-201 to S-1000 are sponsored by a private senator and deal with public policy.</a:t>
            </a:r>
            <a:endParaRPr lang="en-CA" sz="2200" dirty="0">
              <a:solidFill>
                <a:schemeClr val="tx1"/>
              </a:solidFill>
            </a:endParaRPr>
          </a:p>
          <a:p>
            <a:r>
              <a:rPr lang="en-US" sz="2200" dirty="0">
                <a:solidFill>
                  <a:schemeClr val="tx1"/>
                </a:solidFill>
              </a:rPr>
              <a:t> Bills are published on </a:t>
            </a:r>
            <a:r>
              <a:rPr lang="en-US" sz="2200" dirty="0">
                <a:solidFill>
                  <a:schemeClr val="tx1"/>
                </a:solidFill>
                <a:hlinkClick r:id="rId2"/>
              </a:rPr>
              <a:t>LEGISinfo</a:t>
            </a:r>
            <a:r>
              <a:rPr lang="en-US" sz="2200" dirty="0">
                <a:solidFill>
                  <a:schemeClr val="tx1"/>
                </a:solidFill>
              </a:rPr>
              <a:t>, historically bills were also published in the Journals, the official record of decisions and other transactions of the House.</a:t>
            </a:r>
            <a:endParaRPr lang="en-CA" sz="2200" dirty="0">
              <a:solidFill>
                <a:schemeClr val="tx1"/>
              </a:solidFill>
            </a:endParaRPr>
          </a:p>
        </p:txBody>
      </p:sp>
      <p:sp>
        <p:nvSpPr>
          <p:cNvPr id="7" name="Rectangle 6"/>
          <p:cNvSpPr/>
          <p:nvPr/>
        </p:nvSpPr>
        <p:spPr>
          <a:xfrm>
            <a:off x="429744" y="1563603"/>
            <a:ext cx="3300761" cy="4544834"/>
          </a:xfrm>
          <a:prstGeom prst="rect">
            <a:avLst/>
          </a:prstGeom>
        </p:spPr>
        <p:txBody>
          <a:bodyPr wrap="square">
            <a:spAutoFit/>
          </a:bodyPr>
          <a:lstStyle/>
          <a:p>
            <a:pPr>
              <a:lnSpc>
                <a:spcPct val="115000"/>
              </a:lnSpc>
              <a:spcAft>
                <a:spcPts val="800"/>
              </a:spcAft>
            </a:pPr>
            <a:r>
              <a:rPr lang="en-US" sz="2000" b="1" dirty="0">
                <a:latin typeface="Calibri" panose="020F0502020204030204" pitchFamily="34" charset="0"/>
                <a:ea typeface="DengXian"/>
                <a:cs typeface="Times New Roman" panose="02020603050405020304" pitchFamily="18" charset="0"/>
              </a:rPr>
              <a:t>Step 1, First Reading</a:t>
            </a:r>
            <a:r>
              <a:rPr lang="en-US" sz="2000" dirty="0">
                <a:latin typeface="Calibri" panose="020F0502020204030204" pitchFamily="34" charset="0"/>
                <a:ea typeface="DengXian"/>
                <a:cs typeface="Times New Roman" panose="02020603050405020304" pitchFamily="18" charset="0"/>
              </a:rPr>
              <a:t>: A bill (proposed law) is introduced in either the House of Commons or the Senate.  </a:t>
            </a:r>
            <a:endParaRPr lang="en-CA" dirty="0">
              <a:latin typeface="Calibri" panose="020F0502020204030204" pitchFamily="34" charset="0"/>
              <a:ea typeface="DengXian"/>
              <a:cs typeface="Times New Roman" panose="02020603050405020304" pitchFamily="18" charset="0"/>
            </a:endParaRPr>
          </a:p>
          <a:p>
            <a:pPr>
              <a:lnSpc>
                <a:spcPct val="115000"/>
              </a:lnSpc>
              <a:spcAft>
                <a:spcPts val="800"/>
              </a:spcAft>
            </a:pPr>
            <a:r>
              <a:rPr lang="en-US" sz="2000" dirty="0">
                <a:latin typeface="Calibri" panose="020F0502020204030204" pitchFamily="34" charset="0"/>
                <a:ea typeface="DengXian"/>
                <a:cs typeface="Times New Roman" panose="02020603050405020304" pitchFamily="18" charset="0"/>
              </a:rPr>
              <a:t> This is the ‘First Reading’ of the bill and also represents the first time the bill is printed and made available publically.  </a:t>
            </a:r>
            <a:endParaRPr lang="en-CA" dirty="0">
              <a:latin typeface="Calibri" panose="020F0502020204030204" pitchFamily="34" charset="0"/>
              <a:ea typeface="DengXian"/>
              <a:cs typeface="Times New Roman" panose="02020603050405020304" pitchFamily="18" charset="0"/>
            </a:endParaRPr>
          </a:p>
          <a:p>
            <a:pPr>
              <a:lnSpc>
                <a:spcPct val="115000"/>
              </a:lnSpc>
              <a:spcAft>
                <a:spcPts val="800"/>
              </a:spcAft>
            </a:pPr>
            <a:r>
              <a:rPr lang="en-US" sz="2000" dirty="0">
                <a:latin typeface="Calibri" panose="020F0502020204030204" pitchFamily="34" charset="0"/>
                <a:ea typeface="DengXian"/>
                <a:cs typeface="Times New Roman" panose="02020603050405020304" pitchFamily="18" charset="0"/>
              </a:rPr>
              <a:t>It is assigned a bill number.  There is no discussion of the bill at this stage.</a:t>
            </a:r>
            <a:endParaRPr lang="en-CA" sz="2000" dirty="0"/>
          </a:p>
        </p:txBody>
      </p:sp>
      <p:sp>
        <p:nvSpPr>
          <p:cNvPr id="8" name="Right Arrow 7"/>
          <p:cNvSpPr/>
          <p:nvPr/>
        </p:nvSpPr>
        <p:spPr>
          <a:xfrm>
            <a:off x="3897773" y="2661038"/>
            <a:ext cx="1650381" cy="1739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a:t>
            </a:r>
          </a:p>
          <a:p>
            <a:pPr algn="ctr"/>
            <a:r>
              <a:rPr lang="en-US" dirty="0"/>
              <a:t>Documents</a:t>
            </a:r>
            <a:endParaRPr lang="en-CA" dirty="0"/>
          </a:p>
        </p:txBody>
      </p:sp>
    </p:spTree>
    <p:extLst>
      <p:ext uri="{BB962C8B-B14F-4D97-AF65-F5344CB8AC3E}">
        <p14:creationId xmlns:p14="http://schemas.microsoft.com/office/powerpoint/2010/main" val="28472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003" y="1501987"/>
            <a:ext cx="3467051" cy="3352800"/>
          </a:xfrm>
        </p:spPr>
        <p:txBody>
          <a:bodyPr vert="horz" lIns="91440" tIns="45720" rIns="91440" bIns="45720" rtlCol="0" anchor="b">
            <a:normAutofit fontScale="90000"/>
          </a:bodyPr>
          <a:lstStyle/>
          <a:p>
            <a:pPr>
              <a:lnSpc>
                <a:spcPct val="80000"/>
              </a:lnSpc>
            </a:pPr>
            <a:r>
              <a:rPr lang="en-US" sz="6000" dirty="0">
                <a:solidFill>
                  <a:srgbClr val="FFFFFF"/>
                </a:solidFill>
              </a:rPr>
              <a:t>Bill C-45</a:t>
            </a:r>
            <a:br>
              <a:rPr lang="en-US" sz="6000" dirty="0">
                <a:solidFill>
                  <a:srgbClr val="FFFFFF"/>
                </a:solidFill>
              </a:rPr>
            </a:br>
            <a:br>
              <a:rPr lang="en-US" sz="6000" dirty="0">
                <a:solidFill>
                  <a:srgbClr val="FFFFFF"/>
                </a:solidFill>
              </a:rPr>
            </a:br>
            <a:r>
              <a:rPr lang="en-US" sz="6000" dirty="0">
                <a:solidFill>
                  <a:srgbClr val="FFFFFF"/>
                </a:solidFill>
              </a:rPr>
              <a:t>Short title: Cannabis Act</a:t>
            </a:r>
          </a:p>
        </p:txBody>
      </p:sp>
      <p:pic>
        <p:nvPicPr>
          <p:cNvPr id="4" name="Picture 3">
            <a:hlinkClick r:id="rId2"/>
            <a:extLst>
              <a:ext uri="{FF2B5EF4-FFF2-40B4-BE49-F238E27FC236}">
                <a16:creationId xmlns:a16="http://schemas.microsoft.com/office/drawing/2014/main" id="{714C06A6-F912-426C-85FD-A1FB40825668}"/>
              </a:ext>
            </a:extLst>
          </p:cNvPr>
          <p:cNvPicPr>
            <a:picLocks noChangeAspect="1"/>
          </p:cNvPicPr>
          <p:nvPr/>
        </p:nvPicPr>
        <p:blipFill>
          <a:blip r:embed="rId3"/>
          <a:stretch>
            <a:fillRect/>
          </a:stretch>
        </p:blipFill>
        <p:spPr>
          <a:xfrm>
            <a:off x="0" y="168758"/>
            <a:ext cx="7152335" cy="6311935"/>
          </a:xfrm>
          <a:prstGeom prst="rect">
            <a:avLst/>
          </a:prstGeom>
        </p:spPr>
      </p:pic>
      <p:sp>
        <p:nvSpPr>
          <p:cNvPr id="3" name="Arrow: Left 2">
            <a:extLst>
              <a:ext uri="{FF2B5EF4-FFF2-40B4-BE49-F238E27FC236}">
                <a16:creationId xmlns:a16="http://schemas.microsoft.com/office/drawing/2014/main" id="{6BBEEAC2-11EC-43C0-A015-84CDA99A2478}"/>
              </a:ext>
            </a:extLst>
          </p:cNvPr>
          <p:cNvSpPr/>
          <p:nvPr/>
        </p:nvSpPr>
        <p:spPr>
          <a:xfrm>
            <a:off x="2303486" y="2809418"/>
            <a:ext cx="753979" cy="272716"/>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DF3A66D6-BCC6-4FD2-9EA8-399D174BA198}"/>
              </a:ext>
            </a:extLst>
          </p:cNvPr>
          <p:cNvPicPr>
            <a:picLocks noChangeAspect="1"/>
          </p:cNvPicPr>
          <p:nvPr/>
        </p:nvPicPr>
        <p:blipFill>
          <a:blip r:embed="rId4"/>
          <a:stretch>
            <a:fillRect/>
          </a:stretch>
        </p:blipFill>
        <p:spPr>
          <a:xfrm>
            <a:off x="5810947" y="2001502"/>
            <a:ext cx="6117742" cy="3356561"/>
          </a:xfrm>
          <a:prstGeom prst="rect">
            <a:avLst/>
          </a:prstGeom>
          <a:ln>
            <a:noFill/>
          </a:ln>
          <a:effectLst>
            <a:outerShdw blurRad="292100" dist="139700" dir="2700000" algn="tl" rotWithShape="0">
              <a:srgbClr val="333333">
                <a:alpha val="65000"/>
              </a:srgbClr>
            </a:outerShdw>
          </a:effectLst>
        </p:spPr>
      </p:pic>
      <p:sp>
        <p:nvSpPr>
          <p:cNvPr id="12" name="Arrow: Left 11">
            <a:extLst>
              <a:ext uri="{FF2B5EF4-FFF2-40B4-BE49-F238E27FC236}">
                <a16:creationId xmlns:a16="http://schemas.microsoft.com/office/drawing/2014/main" id="{2D5F7576-C62E-41CD-8311-9FC153BCEE9C}"/>
              </a:ext>
            </a:extLst>
          </p:cNvPr>
          <p:cNvSpPr/>
          <p:nvPr/>
        </p:nvSpPr>
        <p:spPr>
          <a:xfrm>
            <a:off x="10135603" y="4919412"/>
            <a:ext cx="600075" cy="2762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513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pPr algn="ctr"/>
            <a:r>
              <a:rPr lang="en-US" dirty="0"/>
              <a:t>Legislative process</a:t>
            </a:r>
            <a:endParaRPr lang="en-CA" dirty="0"/>
          </a:p>
        </p:txBody>
      </p:sp>
      <p:sp>
        <p:nvSpPr>
          <p:cNvPr id="5" name="Rounded Rectangle 4"/>
          <p:cNvSpPr/>
          <p:nvPr/>
        </p:nvSpPr>
        <p:spPr>
          <a:xfrm>
            <a:off x="267630" y="1271240"/>
            <a:ext cx="3624991" cy="512956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5374888" y="1271241"/>
            <a:ext cx="6483569" cy="512956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The debates are recorded in the </a:t>
            </a:r>
            <a:r>
              <a:rPr lang="en-US" sz="3200" dirty="0">
                <a:solidFill>
                  <a:schemeClr val="tx1"/>
                </a:solidFill>
                <a:hlinkClick r:id="rId2"/>
              </a:rPr>
              <a:t>Hansard</a:t>
            </a:r>
            <a:r>
              <a:rPr lang="en-US" sz="3200" dirty="0">
                <a:solidFill>
                  <a:schemeClr val="tx1"/>
                </a:solidFill>
              </a:rPr>
              <a:t>, which is available online, and contain everything that is said, verbatim in the House or Senate chamber. (1994 – present)</a:t>
            </a:r>
            <a:endParaRPr lang="en-CA" sz="3200" dirty="0">
              <a:solidFill>
                <a:schemeClr val="tx1"/>
              </a:solidFill>
            </a:endParaRPr>
          </a:p>
          <a:p>
            <a:r>
              <a:rPr lang="en-US" sz="3200" dirty="0">
                <a:solidFill>
                  <a:schemeClr val="tx1"/>
                </a:solidFill>
              </a:rPr>
              <a:t> </a:t>
            </a:r>
            <a:endParaRPr lang="en-CA" sz="3200" dirty="0">
              <a:solidFill>
                <a:schemeClr val="tx1"/>
              </a:solidFill>
            </a:endParaRPr>
          </a:p>
          <a:p>
            <a:r>
              <a:rPr lang="en-US" sz="3200" dirty="0">
                <a:solidFill>
                  <a:schemeClr val="tx1"/>
                </a:solidFill>
              </a:rPr>
              <a:t>Historical Hansard debates are also available in the </a:t>
            </a:r>
            <a:r>
              <a:rPr lang="en-US" sz="3200" dirty="0">
                <a:solidFill>
                  <a:schemeClr val="tx1"/>
                </a:solidFill>
                <a:hlinkClick r:id="rId3"/>
              </a:rPr>
              <a:t>Canadian Parliamentary Historical Resources </a:t>
            </a:r>
            <a:r>
              <a:rPr lang="en-US" sz="3200" dirty="0">
                <a:solidFill>
                  <a:schemeClr val="tx1"/>
                </a:solidFill>
              </a:rPr>
              <a:t>database. (1867-1994)</a:t>
            </a:r>
            <a:r>
              <a:rPr lang="en-US" dirty="0"/>
              <a:t>online.</a:t>
            </a:r>
            <a:endParaRPr lang="en-CA" dirty="0"/>
          </a:p>
        </p:txBody>
      </p:sp>
      <p:sp>
        <p:nvSpPr>
          <p:cNvPr id="7" name="Rectangle 6"/>
          <p:cNvSpPr/>
          <p:nvPr/>
        </p:nvSpPr>
        <p:spPr>
          <a:xfrm>
            <a:off x="429744" y="1658198"/>
            <a:ext cx="3300761" cy="4524315"/>
          </a:xfrm>
          <a:prstGeom prst="rect">
            <a:avLst/>
          </a:prstGeom>
        </p:spPr>
        <p:txBody>
          <a:bodyPr wrap="square">
            <a:spAutoFit/>
          </a:bodyPr>
          <a:lstStyle/>
          <a:p>
            <a:r>
              <a:rPr lang="en-US" sz="2400" b="1" dirty="0"/>
              <a:t>Step 2, Second reading</a:t>
            </a:r>
            <a:r>
              <a:rPr lang="en-US" sz="2400" dirty="0"/>
              <a:t>: Parliamentarians (MPs in the House or Senators in the Senate), debate on the main ideas or principles of the bill and vote to decide whether it should be studied further. </a:t>
            </a:r>
            <a:endParaRPr lang="en-CA" sz="2400" dirty="0"/>
          </a:p>
          <a:p>
            <a:r>
              <a:rPr lang="en-US" sz="2400" dirty="0"/>
              <a:t> </a:t>
            </a:r>
            <a:endParaRPr lang="en-CA" sz="2400" dirty="0"/>
          </a:p>
          <a:p>
            <a:r>
              <a:rPr lang="en-US" sz="2400" dirty="0"/>
              <a:t> This is known as the ‘Second reading.’ </a:t>
            </a:r>
            <a:endParaRPr lang="en-CA" sz="2400" dirty="0"/>
          </a:p>
        </p:txBody>
      </p:sp>
      <p:sp>
        <p:nvSpPr>
          <p:cNvPr id="8" name="Right Arrow 7"/>
          <p:cNvSpPr/>
          <p:nvPr/>
        </p:nvSpPr>
        <p:spPr>
          <a:xfrm>
            <a:off x="3897773" y="2661038"/>
            <a:ext cx="1650381" cy="173959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a:t>
            </a:r>
          </a:p>
          <a:p>
            <a:pPr algn="ctr"/>
            <a:r>
              <a:rPr lang="en-US" dirty="0"/>
              <a:t>Documents</a:t>
            </a:r>
            <a:endParaRPr lang="en-CA" dirty="0"/>
          </a:p>
        </p:txBody>
      </p:sp>
    </p:spTree>
    <p:extLst>
      <p:ext uri="{BB962C8B-B14F-4D97-AF65-F5344CB8AC3E}">
        <p14:creationId xmlns:p14="http://schemas.microsoft.com/office/powerpoint/2010/main" val="371873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9EBC4-CB1A-423A-885D-0ACB3A7E3F34}"/>
              </a:ext>
            </a:extLst>
          </p:cNvPr>
          <p:cNvPicPr>
            <a:picLocks noChangeAspect="1"/>
          </p:cNvPicPr>
          <p:nvPr/>
        </p:nvPicPr>
        <p:blipFill>
          <a:blip r:embed="rId2"/>
          <a:stretch>
            <a:fillRect/>
          </a:stretch>
        </p:blipFill>
        <p:spPr>
          <a:xfrm>
            <a:off x="1802328" y="0"/>
            <a:ext cx="8587344" cy="6858000"/>
          </a:xfrm>
          <a:prstGeom prst="rect">
            <a:avLst/>
          </a:prstGeom>
        </p:spPr>
      </p:pic>
      <p:sp>
        <p:nvSpPr>
          <p:cNvPr id="5" name="Arrow: Left 4">
            <a:extLst>
              <a:ext uri="{FF2B5EF4-FFF2-40B4-BE49-F238E27FC236}">
                <a16:creationId xmlns:a16="http://schemas.microsoft.com/office/drawing/2014/main" id="{88E4B846-23CE-4E35-B890-833A3C7C8F23}"/>
              </a:ext>
            </a:extLst>
          </p:cNvPr>
          <p:cNvSpPr/>
          <p:nvPr/>
        </p:nvSpPr>
        <p:spPr>
          <a:xfrm>
            <a:off x="3906982" y="3574473"/>
            <a:ext cx="1346662" cy="4655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8908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109C15-4CBF-46AB-963E-D7EECA8BCE00}"/>
              </a:ext>
            </a:extLst>
          </p:cNvPr>
          <p:cNvPicPr>
            <a:picLocks noChangeAspect="1"/>
          </p:cNvPicPr>
          <p:nvPr/>
        </p:nvPicPr>
        <p:blipFill>
          <a:blip r:embed="rId2"/>
          <a:stretch>
            <a:fillRect/>
          </a:stretch>
        </p:blipFill>
        <p:spPr>
          <a:xfrm>
            <a:off x="642937" y="433387"/>
            <a:ext cx="10906125" cy="5991225"/>
          </a:xfrm>
          <a:prstGeom prst="rect">
            <a:avLst/>
          </a:prstGeom>
        </p:spPr>
      </p:pic>
      <p:sp>
        <p:nvSpPr>
          <p:cNvPr id="3" name="Oval 2">
            <a:extLst>
              <a:ext uri="{FF2B5EF4-FFF2-40B4-BE49-F238E27FC236}">
                <a16:creationId xmlns:a16="http://schemas.microsoft.com/office/drawing/2014/main" id="{6005D183-B71A-4B6C-89DC-C8731DC63762}"/>
              </a:ext>
            </a:extLst>
          </p:cNvPr>
          <p:cNvSpPr/>
          <p:nvPr/>
        </p:nvSpPr>
        <p:spPr>
          <a:xfrm>
            <a:off x="5902036" y="1230285"/>
            <a:ext cx="3707477" cy="54864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885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B35F60-2776-4DF2-A600-4A9830D2398F}"/>
              </a:ext>
            </a:extLst>
          </p:cNvPr>
          <p:cNvPicPr>
            <a:picLocks noChangeAspect="1"/>
          </p:cNvPicPr>
          <p:nvPr/>
        </p:nvPicPr>
        <p:blipFill>
          <a:blip r:embed="rId2"/>
          <a:stretch>
            <a:fillRect/>
          </a:stretch>
        </p:blipFill>
        <p:spPr>
          <a:xfrm>
            <a:off x="4275245" y="0"/>
            <a:ext cx="7916755" cy="6858000"/>
          </a:xfrm>
          <a:prstGeom prst="rect">
            <a:avLst/>
          </a:prstGeom>
        </p:spPr>
      </p:pic>
      <p:sp>
        <p:nvSpPr>
          <p:cNvPr id="4" name="TextBox 3">
            <a:extLst>
              <a:ext uri="{FF2B5EF4-FFF2-40B4-BE49-F238E27FC236}">
                <a16:creationId xmlns:a16="http://schemas.microsoft.com/office/drawing/2014/main" id="{32113A12-F0B4-4062-AD05-F08ABB8FC301}"/>
              </a:ext>
            </a:extLst>
          </p:cNvPr>
          <p:cNvSpPr txBox="1"/>
          <p:nvPr/>
        </p:nvSpPr>
        <p:spPr>
          <a:xfrm>
            <a:off x="481263" y="1307431"/>
            <a:ext cx="3408948" cy="4401205"/>
          </a:xfrm>
          <a:prstGeom prst="rect">
            <a:avLst/>
          </a:prstGeom>
          <a:noFill/>
        </p:spPr>
        <p:txBody>
          <a:bodyPr wrap="square" rtlCol="0">
            <a:spAutoFit/>
          </a:bodyPr>
          <a:lstStyle/>
          <a:p>
            <a:r>
              <a:rPr lang="en-US" sz="4000" dirty="0"/>
              <a:t>Votes: </a:t>
            </a:r>
          </a:p>
          <a:p>
            <a:r>
              <a:rPr lang="en-US" sz="4000" dirty="0"/>
              <a:t>Explore motion text, sponsor of the motion and vote details, including MP votes</a:t>
            </a:r>
            <a:endParaRPr lang="en-CA" sz="4000" dirty="0"/>
          </a:p>
        </p:txBody>
      </p:sp>
    </p:spTree>
    <p:extLst>
      <p:ext uri="{BB962C8B-B14F-4D97-AF65-F5344CB8AC3E}">
        <p14:creationId xmlns:p14="http://schemas.microsoft.com/office/powerpoint/2010/main" val="239453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pPr algn="ctr"/>
            <a:r>
              <a:rPr lang="en-US" dirty="0"/>
              <a:t>Legislative process</a:t>
            </a:r>
            <a:endParaRPr lang="en-CA" dirty="0"/>
          </a:p>
        </p:txBody>
      </p:sp>
      <p:sp>
        <p:nvSpPr>
          <p:cNvPr id="5" name="Rounded Rectangle 4"/>
          <p:cNvSpPr/>
          <p:nvPr/>
        </p:nvSpPr>
        <p:spPr>
          <a:xfrm>
            <a:off x="267630" y="1271240"/>
            <a:ext cx="3624991" cy="512956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5241074" y="1271240"/>
            <a:ext cx="6617384" cy="539718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en-CA" sz="2800" dirty="0">
                <a:solidFill>
                  <a:schemeClr val="tx1"/>
                </a:solidFill>
              </a:rPr>
              <a:t> Committee </a:t>
            </a:r>
            <a:r>
              <a:rPr lang="en-CA" sz="2800" dirty="0">
                <a:solidFill>
                  <a:schemeClr val="tx1"/>
                </a:solidFill>
                <a:hlinkClick r:id="rId2"/>
              </a:rPr>
              <a:t>Minutes</a:t>
            </a:r>
            <a:r>
              <a:rPr lang="en-CA" sz="2800" dirty="0">
                <a:solidFill>
                  <a:schemeClr val="tx1"/>
                </a:solidFill>
              </a:rPr>
              <a:t> are a brief synopsis of proceedings. </a:t>
            </a:r>
            <a:r>
              <a:rPr lang="en-CA" sz="2800" dirty="0">
                <a:solidFill>
                  <a:schemeClr val="tx1"/>
                </a:solidFill>
                <a:hlinkClick r:id="rId3"/>
              </a:rPr>
              <a:t>Evidence</a:t>
            </a:r>
            <a:r>
              <a:rPr lang="en-CA" sz="2800" dirty="0">
                <a:solidFill>
                  <a:schemeClr val="tx1"/>
                </a:solidFill>
              </a:rPr>
              <a:t> consists of a verbatim transcript of public meetings, including witness testimony. </a:t>
            </a:r>
            <a:r>
              <a:rPr lang="en-CA" sz="2800" dirty="0">
                <a:solidFill>
                  <a:schemeClr val="tx1"/>
                </a:solidFill>
                <a:hlinkClick r:id="rId4"/>
              </a:rPr>
              <a:t>Briefs</a:t>
            </a:r>
            <a:r>
              <a:rPr lang="en-CA" sz="2800" dirty="0">
                <a:solidFill>
                  <a:schemeClr val="tx1"/>
                </a:solidFill>
              </a:rPr>
              <a:t> are written submissions that provide opinions, comments and recommendations, individuals or organizations may submit briefs.</a:t>
            </a:r>
          </a:p>
          <a:p>
            <a:r>
              <a:rPr lang="en-CA" sz="2800" dirty="0">
                <a:solidFill>
                  <a:schemeClr val="tx1"/>
                </a:solidFill>
                <a:hlinkClick r:id="rId5"/>
              </a:rPr>
              <a:t>Final Reports </a:t>
            </a:r>
            <a:r>
              <a:rPr lang="en-CA" sz="2800" dirty="0">
                <a:solidFill>
                  <a:schemeClr val="tx1"/>
                </a:solidFill>
              </a:rPr>
              <a:t>are presented to the House and most often appear in Committee proceedings. </a:t>
            </a:r>
          </a:p>
          <a:p>
            <a:r>
              <a:rPr lang="en-CA" sz="2800" dirty="0">
                <a:solidFill>
                  <a:schemeClr val="tx1"/>
                </a:solidFill>
              </a:rPr>
              <a:t>They may also appear in House Journals, Debates, Votes and Proceedings and Parliamentary Sessional Papers.</a:t>
            </a:r>
          </a:p>
        </p:txBody>
      </p:sp>
      <p:sp>
        <p:nvSpPr>
          <p:cNvPr id="7" name="Rectangle 6"/>
          <p:cNvSpPr/>
          <p:nvPr/>
        </p:nvSpPr>
        <p:spPr>
          <a:xfrm>
            <a:off x="594436" y="1573862"/>
            <a:ext cx="3300761" cy="4801314"/>
          </a:xfrm>
          <a:prstGeom prst="rect">
            <a:avLst/>
          </a:prstGeom>
        </p:spPr>
        <p:txBody>
          <a:bodyPr wrap="square">
            <a:spAutoFit/>
          </a:bodyPr>
          <a:lstStyle/>
          <a:p>
            <a:r>
              <a:rPr lang="en-CA" b="1" dirty="0"/>
              <a:t>Step 3, Committee stage:</a:t>
            </a:r>
            <a:r>
              <a:rPr lang="en-CA" dirty="0"/>
              <a:t> </a:t>
            </a:r>
            <a:r>
              <a:rPr lang="en-US" dirty="0"/>
              <a:t>If the bill passes debate, it is then referred to a Standing Committee/Parliamentary Committee who studies it in depth and may suggest changes.  There may be Witness hearings.  </a:t>
            </a:r>
            <a:endParaRPr lang="en-CA" dirty="0"/>
          </a:p>
          <a:p>
            <a:r>
              <a:rPr lang="en-US" dirty="0"/>
              <a:t> </a:t>
            </a:r>
            <a:endParaRPr lang="en-CA" dirty="0"/>
          </a:p>
          <a:p>
            <a:r>
              <a:rPr lang="en-US" dirty="0"/>
              <a:t>Standing Committees are permanent and review matters under their jurisdiction.  Special and select committees are appointed on a temporary basis, to examine specific bills in detail. Joint committees are composed of members of the House and Senate.</a:t>
            </a:r>
            <a:endParaRPr lang="en-CA" sz="2400" dirty="0"/>
          </a:p>
        </p:txBody>
      </p:sp>
      <p:sp>
        <p:nvSpPr>
          <p:cNvPr id="8" name="Right Arrow 7"/>
          <p:cNvSpPr/>
          <p:nvPr/>
        </p:nvSpPr>
        <p:spPr>
          <a:xfrm>
            <a:off x="3897773" y="2661038"/>
            <a:ext cx="1650381" cy="173959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a:t>
            </a:r>
          </a:p>
          <a:p>
            <a:pPr algn="ctr"/>
            <a:r>
              <a:rPr lang="en-US" dirty="0"/>
              <a:t>Documents</a:t>
            </a:r>
            <a:endParaRPr lang="en-CA" dirty="0"/>
          </a:p>
        </p:txBody>
      </p:sp>
    </p:spTree>
    <p:extLst>
      <p:ext uri="{BB962C8B-B14F-4D97-AF65-F5344CB8AC3E}">
        <p14:creationId xmlns:p14="http://schemas.microsoft.com/office/powerpoint/2010/main" val="7738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r>
              <a:rPr lang="en-US" dirty="0"/>
              <a:t>Standing/Parliamentary Committees</a:t>
            </a:r>
            <a:endParaRPr lang="en-CA" dirty="0"/>
          </a:p>
        </p:txBody>
      </p:sp>
      <p:sp>
        <p:nvSpPr>
          <p:cNvPr id="3" name="Content Placeholder 2"/>
          <p:cNvSpPr>
            <a:spLocks noGrp="1"/>
          </p:cNvSpPr>
          <p:nvPr>
            <p:ph idx="1"/>
          </p:nvPr>
        </p:nvSpPr>
        <p:spPr>
          <a:xfrm>
            <a:off x="349135" y="1454119"/>
            <a:ext cx="11519404" cy="5162812"/>
          </a:xfrm>
        </p:spPr>
        <p:txBody>
          <a:bodyPr>
            <a:normAutofit/>
          </a:bodyPr>
          <a:lstStyle/>
          <a:p>
            <a:r>
              <a:rPr lang="en-CA" dirty="0"/>
              <a:t>In Canada, a </a:t>
            </a:r>
            <a:r>
              <a:rPr lang="en-CA" b="1" dirty="0"/>
              <a:t>standing committee</a:t>
            </a:r>
            <a:r>
              <a:rPr lang="en-CA" dirty="0"/>
              <a:t> is a permanent committee established by Standing Orders of the House of Commons or the Senate. </a:t>
            </a:r>
          </a:p>
          <a:p>
            <a:r>
              <a:rPr lang="en-CA" dirty="0"/>
              <a:t>It may study matters referred to it by special order or, within its area of responsibility in the Standing Orders, may undertake studies on its own initiative.</a:t>
            </a:r>
          </a:p>
          <a:p>
            <a:endParaRPr lang="en-CA" b="1" dirty="0"/>
          </a:p>
          <a:p>
            <a:r>
              <a:rPr lang="en-CA" b="1" dirty="0"/>
              <a:t>Committee roles and responsibilities include:</a:t>
            </a:r>
          </a:p>
          <a:p>
            <a:pPr lvl="2">
              <a:buFont typeface="Arial" panose="020B0604020202020204" pitchFamily="34" charset="0"/>
              <a:buChar char="•"/>
            </a:pPr>
            <a:r>
              <a:rPr lang="en-US" dirty="0"/>
              <a:t> Studying bills, in detail, analyze and vote on each clause</a:t>
            </a:r>
          </a:p>
          <a:p>
            <a:pPr lvl="2">
              <a:buFont typeface="Arial" panose="020B0604020202020204" pitchFamily="34" charset="0"/>
              <a:buChar char="•"/>
            </a:pPr>
            <a:r>
              <a:rPr lang="en-US" dirty="0"/>
              <a:t> Listening to opinions; listen to and gather information from groups and individuals (witnesses), they also gather information (evidence), from written briefs, from individual and organizations</a:t>
            </a:r>
          </a:p>
          <a:p>
            <a:pPr lvl="2">
              <a:buFont typeface="Arial" panose="020B0604020202020204" pitchFamily="34" charset="0"/>
              <a:buChar char="•"/>
            </a:pPr>
            <a:r>
              <a:rPr lang="en-US" dirty="0"/>
              <a:t> Travelling; committees will meet in Ottawa and other locations to hear evidence or hold consultations</a:t>
            </a:r>
          </a:p>
          <a:p>
            <a:pPr lvl="2">
              <a:buFont typeface="Arial" panose="020B0604020202020204" pitchFamily="34" charset="0"/>
              <a:buChar char="•"/>
            </a:pPr>
            <a:r>
              <a:rPr lang="en-US" dirty="0"/>
              <a:t> Suggest amendments; committees can suggest changes to bills, and the bill with its amendments will return to the chamber for further debate</a:t>
            </a:r>
          </a:p>
          <a:p>
            <a:pPr lvl="2">
              <a:buFont typeface="Arial" panose="020B0604020202020204" pitchFamily="34" charset="0"/>
              <a:buChar char="•"/>
            </a:pPr>
            <a:r>
              <a:rPr lang="en-US" dirty="0"/>
              <a:t> Writing reports; once a committee has concluded its work with a bill, they write a report which makes recommendations </a:t>
            </a:r>
          </a:p>
          <a:p>
            <a:endParaRPr lang="en-US" dirty="0"/>
          </a:p>
        </p:txBody>
      </p:sp>
    </p:spTree>
    <p:extLst>
      <p:ext uri="{BB962C8B-B14F-4D97-AF65-F5344CB8AC3E}">
        <p14:creationId xmlns:p14="http://schemas.microsoft.com/office/powerpoint/2010/main" val="84988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en-CA" dirty="0"/>
          </a:p>
        </p:txBody>
      </p:sp>
      <p:graphicFrame>
        <p:nvGraphicFramePr>
          <p:cNvPr id="5" name="Content Placeholder 2">
            <a:extLst>
              <a:ext uri="{FF2B5EF4-FFF2-40B4-BE49-F238E27FC236}">
                <a16:creationId xmlns:a16="http://schemas.microsoft.com/office/drawing/2014/main" id="{9F2182D7-159A-7A43-2470-62A27DCBB558}"/>
              </a:ext>
            </a:extLst>
          </p:cNvPr>
          <p:cNvGraphicFramePr>
            <a:graphicFrameLocks noGrp="1"/>
          </p:cNvGraphicFramePr>
          <p:nvPr>
            <p:ph idx="1"/>
            <p:extLst>
              <p:ext uri="{D42A27DB-BD31-4B8C-83A1-F6EECF244321}">
                <p14:modId xmlns:p14="http://schemas.microsoft.com/office/powerpoint/2010/main" val="141444076"/>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18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130531"/>
          </a:xfrm>
        </p:spPr>
        <p:txBody>
          <a:bodyPr/>
          <a:lstStyle/>
          <a:p>
            <a:pPr algn="ctr"/>
            <a:r>
              <a:rPr lang="en-US" dirty="0"/>
              <a:t>Committee Membership</a:t>
            </a:r>
            <a:endParaRPr lang="en-CA" dirty="0"/>
          </a:p>
        </p:txBody>
      </p:sp>
      <p:sp>
        <p:nvSpPr>
          <p:cNvPr id="3" name="Content Placeholder 2"/>
          <p:cNvSpPr>
            <a:spLocks noGrp="1"/>
          </p:cNvSpPr>
          <p:nvPr>
            <p:ph idx="1"/>
          </p:nvPr>
        </p:nvSpPr>
        <p:spPr>
          <a:xfrm>
            <a:off x="315885" y="964277"/>
            <a:ext cx="11587940" cy="5636028"/>
          </a:xfrm>
        </p:spPr>
        <p:txBody>
          <a:bodyPr>
            <a:normAutofit lnSpcReduction="10000"/>
          </a:bodyPr>
          <a:lstStyle/>
          <a:p>
            <a:pPr marL="0" indent="0">
              <a:buNone/>
            </a:pPr>
            <a:r>
              <a:rPr lang="en-CA" dirty="0"/>
              <a:t>Committees are designed to be smaller-scale versions of the Senate and the House of Commons. This format allows parliamentarians to discuss proposed laws and study important issues while maintaining representation ratios similar to those seen in the chambers. </a:t>
            </a:r>
          </a:p>
          <a:p>
            <a:pPr marL="0" indent="0">
              <a:buNone/>
            </a:pPr>
            <a:endParaRPr lang="en-CA" dirty="0"/>
          </a:p>
          <a:p>
            <a:pPr lvl="1">
              <a:buFont typeface="Wingdings" panose="05000000000000000000" pitchFamily="2" charset="2"/>
              <a:buChar char="Ø"/>
            </a:pPr>
            <a:r>
              <a:rPr lang="en-CA" dirty="0"/>
              <a:t>For example, a political party or group with 20% of the seats in the chamber will hold roughly 20% of the seats on a given committee. </a:t>
            </a:r>
          </a:p>
          <a:p>
            <a:pPr lvl="1">
              <a:buFont typeface="Wingdings" panose="05000000000000000000" pitchFamily="2" charset="2"/>
              <a:buChar char="Ø"/>
            </a:pPr>
            <a:r>
              <a:rPr lang="en-CA" dirty="0"/>
              <a:t>Similarly, a </a:t>
            </a:r>
            <a:r>
              <a:rPr lang="en-CA" u="sng" dirty="0">
                <a:hlinkClick r:id="rId2"/>
              </a:rPr>
              <a:t>majority government</a:t>
            </a:r>
            <a:r>
              <a:rPr lang="en-CA" dirty="0"/>
              <a:t> will hold a majority of seats in a House of Commons committee</a:t>
            </a:r>
          </a:p>
          <a:p>
            <a:pPr marL="0" indent="0">
              <a:buNone/>
            </a:pPr>
            <a:endParaRPr lang="en-CA" dirty="0"/>
          </a:p>
          <a:p>
            <a:pPr marL="0" indent="0">
              <a:buNone/>
            </a:pPr>
            <a:r>
              <a:rPr lang="en-CA" dirty="0"/>
              <a:t>At the beginning of each session of Parliament, both the Senate and the House of Commons create selection committees to choose which parliamentarians will be members of each committee.</a:t>
            </a:r>
          </a:p>
          <a:p>
            <a:pPr marL="0" indent="0">
              <a:buNone/>
            </a:pPr>
            <a:endParaRPr lang="en-CA" dirty="0"/>
          </a:p>
          <a:p>
            <a:pPr lvl="1">
              <a:buFont typeface="Wingdings" panose="05000000000000000000" pitchFamily="2" charset="2"/>
              <a:buChar char="Ø"/>
            </a:pPr>
            <a:r>
              <a:rPr lang="en-CA" dirty="0"/>
              <a:t>All officially recognized parties and groups (a group or party with at least nine seats in the Senate or 12 seats in the House of Commons) are represented in the committees. </a:t>
            </a:r>
          </a:p>
        </p:txBody>
      </p:sp>
    </p:spTree>
    <p:extLst>
      <p:ext uri="{BB962C8B-B14F-4D97-AF65-F5344CB8AC3E}">
        <p14:creationId xmlns:p14="http://schemas.microsoft.com/office/powerpoint/2010/main" val="88630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CC1DF8-DAC3-4D46-948B-C137E1966434}"/>
              </a:ext>
            </a:extLst>
          </p:cNvPr>
          <p:cNvPicPr>
            <a:picLocks noChangeAspect="1"/>
          </p:cNvPicPr>
          <p:nvPr/>
        </p:nvPicPr>
        <p:blipFill>
          <a:blip r:embed="rId2"/>
          <a:stretch>
            <a:fillRect/>
          </a:stretch>
        </p:blipFill>
        <p:spPr>
          <a:xfrm>
            <a:off x="0" y="0"/>
            <a:ext cx="7592261" cy="6858000"/>
          </a:xfrm>
          <a:prstGeom prst="rect">
            <a:avLst/>
          </a:prstGeom>
        </p:spPr>
      </p:pic>
      <p:pic>
        <p:nvPicPr>
          <p:cNvPr id="8" name="Picture 7">
            <a:extLst>
              <a:ext uri="{FF2B5EF4-FFF2-40B4-BE49-F238E27FC236}">
                <a16:creationId xmlns:a16="http://schemas.microsoft.com/office/drawing/2014/main" id="{37966259-2D18-44F4-9AEA-CE908B3F510C}"/>
              </a:ext>
            </a:extLst>
          </p:cNvPr>
          <p:cNvPicPr>
            <a:picLocks noChangeAspect="1"/>
          </p:cNvPicPr>
          <p:nvPr/>
        </p:nvPicPr>
        <p:blipFill>
          <a:blip r:embed="rId3"/>
          <a:stretch>
            <a:fillRect/>
          </a:stretch>
        </p:blipFill>
        <p:spPr>
          <a:xfrm>
            <a:off x="3874168" y="0"/>
            <a:ext cx="8317832" cy="6700078"/>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47CEF4F4-F1E7-4F14-966F-9FB882278627}"/>
              </a:ext>
            </a:extLst>
          </p:cNvPr>
          <p:cNvSpPr/>
          <p:nvPr/>
        </p:nvSpPr>
        <p:spPr>
          <a:xfrm>
            <a:off x="3623677" y="3978442"/>
            <a:ext cx="344905" cy="481263"/>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4B04E44E-E6B3-477C-ACCC-4882ABD94C2C}"/>
              </a:ext>
            </a:extLst>
          </p:cNvPr>
          <p:cNvSpPr/>
          <p:nvPr/>
        </p:nvSpPr>
        <p:spPr>
          <a:xfrm>
            <a:off x="3874169" y="5879432"/>
            <a:ext cx="1082842" cy="82064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516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931FF-CE24-4E06-8DC5-21D02D615589}"/>
              </a:ext>
            </a:extLst>
          </p:cNvPr>
          <p:cNvPicPr>
            <a:picLocks noChangeAspect="1"/>
          </p:cNvPicPr>
          <p:nvPr/>
        </p:nvPicPr>
        <p:blipFill>
          <a:blip r:embed="rId2"/>
          <a:stretch>
            <a:fillRect/>
          </a:stretch>
        </p:blipFill>
        <p:spPr>
          <a:xfrm>
            <a:off x="88385" y="0"/>
            <a:ext cx="5040923" cy="6858000"/>
          </a:xfrm>
          <a:prstGeom prst="rect">
            <a:avLst/>
          </a:prstGeom>
        </p:spPr>
      </p:pic>
      <p:sp>
        <p:nvSpPr>
          <p:cNvPr id="3" name="Callout: Left Arrow 2">
            <a:extLst>
              <a:ext uri="{FF2B5EF4-FFF2-40B4-BE49-F238E27FC236}">
                <a16:creationId xmlns:a16="http://schemas.microsoft.com/office/drawing/2014/main" id="{1E292307-AFE5-4CF0-9B0A-FE7410088C26}"/>
              </a:ext>
            </a:extLst>
          </p:cNvPr>
          <p:cNvSpPr/>
          <p:nvPr/>
        </p:nvSpPr>
        <p:spPr>
          <a:xfrm>
            <a:off x="2608846" y="1965160"/>
            <a:ext cx="2424210" cy="83418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Microphone icon indicates a transcript of testimony from a witness who appeared in person </a:t>
            </a:r>
            <a:endParaRPr lang="en-CA" sz="1100" dirty="0"/>
          </a:p>
        </p:txBody>
      </p:sp>
      <p:sp>
        <p:nvSpPr>
          <p:cNvPr id="4" name="Callout: Left Arrow 3">
            <a:extLst>
              <a:ext uri="{FF2B5EF4-FFF2-40B4-BE49-F238E27FC236}">
                <a16:creationId xmlns:a16="http://schemas.microsoft.com/office/drawing/2014/main" id="{BC076980-C095-408C-A9DE-EAC2B3A0BB7B}"/>
              </a:ext>
            </a:extLst>
          </p:cNvPr>
          <p:cNvSpPr/>
          <p:nvPr/>
        </p:nvSpPr>
        <p:spPr>
          <a:xfrm>
            <a:off x="1101814" y="4628146"/>
            <a:ext cx="3085175" cy="617621"/>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 brief is a written opinions submitted, maximum of 10 pages </a:t>
            </a:r>
            <a:endParaRPr lang="en-CA" sz="1200" dirty="0"/>
          </a:p>
        </p:txBody>
      </p:sp>
      <p:sp>
        <p:nvSpPr>
          <p:cNvPr id="5" name="Oval 4">
            <a:extLst>
              <a:ext uri="{FF2B5EF4-FFF2-40B4-BE49-F238E27FC236}">
                <a16:creationId xmlns:a16="http://schemas.microsoft.com/office/drawing/2014/main" id="{0BD23AA2-A4AA-4841-A2CC-A266D9D2102C}"/>
              </a:ext>
            </a:extLst>
          </p:cNvPr>
          <p:cNvSpPr/>
          <p:nvPr/>
        </p:nvSpPr>
        <p:spPr>
          <a:xfrm>
            <a:off x="88385" y="2943726"/>
            <a:ext cx="1227068" cy="29677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B200B137-BB15-4C3A-B302-A39FD86CD0D0}"/>
              </a:ext>
            </a:extLst>
          </p:cNvPr>
          <p:cNvSpPr/>
          <p:nvPr/>
        </p:nvSpPr>
        <p:spPr>
          <a:xfrm>
            <a:off x="10951" y="6035841"/>
            <a:ext cx="2860586" cy="29677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6C4D2EA9-FF49-4E88-921D-B76052488397}"/>
              </a:ext>
            </a:extLst>
          </p:cNvPr>
          <p:cNvSpPr/>
          <p:nvPr/>
        </p:nvSpPr>
        <p:spPr>
          <a:xfrm>
            <a:off x="3474194" y="3064042"/>
            <a:ext cx="1732548" cy="12994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Evidence, including testimony and briefs can be from individuals or organizations</a:t>
            </a:r>
            <a:endParaRPr lang="en-CA" sz="1400" dirty="0"/>
          </a:p>
        </p:txBody>
      </p:sp>
      <p:pic>
        <p:nvPicPr>
          <p:cNvPr id="8" name="Picture 7">
            <a:extLst>
              <a:ext uri="{FF2B5EF4-FFF2-40B4-BE49-F238E27FC236}">
                <a16:creationId xmlns:a16="http://schemas.microsoft.com/office/drawing/2014/main" id="{1B3AA159-2946-403E-B6FE-9C3DCAE0C5FB}"/>
              </a:ext>
            </a:extLst>
          </p:cNvPr>
          <p:cNvPicPr>
            <a:picLocks noChangeAspect="1"/>
          </p:cNvPicPr>
          <p:nvPr/>
        </p:nvPicPr>
        <p:blipFill>
          <a:blip r:embed="rId3"/>
          <a:stretch>
            <a:fillRect/>
          </a:stretch>
        </p:blipFill>
        <p:spPr>
          <a:xfrm>
            <a:off x="5200418" y="46121"/>
            <a:ext cx="6737663" cy="5506454"/>
          </a:xfrm>
          <a:prstGeom prst="rect">
            <a:avLst/>
          </a:prstGeom>
        </p:spPr>
      </p:pic>
      <p:pic>
        <p:nvPicPr>
          <p:cNvPr id="9" name="Picture 8">
            <a:extLst>
              <a:ext uri="{FF2B5EF4-FFF2-40B4-BE49-F238E27FC236}">
                <a16:creationId xmlns:a16="http://schemas.microsoft.com/office/drawing/2014/main" id="{EE5EEB44-1E9B-4876-A109-FF29FEA73CFD}"/>
              </a:ext>
            </a:extLst>
          </p:cNvPr>
          <p:cNvPicPr>
            <a:picLocks noChangeAspect="1"/>
          </p:cNvPicPr>
          <p:nvPr/>
        </p:nvPicPr>
        <p:blipFill>
          <a:blip r:embed="rId4"/>
          <a:stretch>
            <a:fillRect/>
          </a:stretch>
        </p:blipFill>
        <p:spPr>
          <a:xfrm>
            <a:off x="5200418" y="4749911"/>
            <a:ext cx="6827671" cy="2061969"/>
          </a:xfrm>
          <a:prstGeom prst="rect">
            <a:avLst/>
          </a:prstGeom>
          <a:ln>
            <a:noFill/>
          </a:ln>
          <a:effectLst>
            <a:outerShdw blurRad="292100" dist="139700" dir="2700000" algn="tl" rotWithShape="0">
              <a:srgbClr val="333333">
                <a:alpha val="65000"/>
              </a:srgbClr>
            </a:outerShdw>
          </a:effectLst>
        </p:spPr>
      </p:pic>
      <p:sp>
        <p:nvSpPr>
          <p:cNvPr id="10" name="Callout: Left Arrow 9">
            <a:extLst>
              <a:ext uri="{FF2B5EF4-FFF2-40B4-BE49-F238E27FC236}">
                <a16:creationId xmlns:a16="http://schemas.microsoft.com/office/drawing/2014/main" id="{3F9ECE51-034E-4F2A-BF55-ADBC7A5A91FF}"/>
              </a:ext>
            </a:extLst>
          </p:cNvPr>
          <p:cNvSpPr/>
          <p:nvPr/>
        </p:nvSpPr>
        <p:spPr>
          <a:xfrm>
            <a:off x="9269253" y="1292838"/>
            <a:ext cx="2689808" cy="815252"/>
          </a:xfrm>
          <a:prstGeom prst="leftArrow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view transcripts by witness</a:t>
            </a:r>
            <a:endParaRPr lang="en-CA" dirty="0"/>
          </a:p>
        </p:txBody>
      </p:sp>
      <p:sp>
        <p:nvSpPr>
          <p:cNvPr id="11" name="Callout: Left Arrow 10">
            <a:extLst>
              <a:ext uri="{FF2B5EF4-FFF2-40B4-BE49-F238E27FC236}">
                <a16:creationId xmlns:a16="http://schemas.microsoft.com/office/drawing/2014/main" id="{06394C39-25E7-43C2-B1BA-059BF26CEEE9}"/>
              </a:ext>
            </a:extLst>
          </p:cNvPr>
          <p:cNvSpPr/>
          <p:nvPr/>
        </p:nvSpPr>
        <p:spPr>
          <a:xfrm>
            <a:off x="8414084" y="5693945"/>
            <a:ext cx="2566737" cy="952499"/>
          </a:xfrm>
          <a:prstGeom prst="left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Or you can  watch recordings of the entire meetings, with all witnesses</a:t>
            </a:r>
            <a:endParaRPr lang="en-CA" sz="1600" dirty="0"/>
          </a:p>
        </p:txBody>
      </p:sp>
    </p:spTree>
    <p:extLst>
      <p:ext uri="{BB962C8B-B14F-4D97-AF65-F5344CB8AC3E}">
        <p14:creationId xmlns:p14="http://schemas.microsoft.com/office/powerpoint/2010/main" val="10424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5712E-3A03-4CAE-A5D4-F61E9902C39A}"/>
              </a:ext>
            </a:extLst>
          </p:cNvPr>
          <p:cNvPicPr>
            <a:picLocks noChangeAspect="1"/>
          </p:cNvPicPr>
          <p:nvPr/>
        </p:nvPicPr>
        <p:blipFill>
          <a:blip r:embed="rId2"/>
          <a:stretch>
            <a:fillRect/>
          </a:stretch>
        </p:blipFill>
        <p:spPr>
          <a:xfrm>
            <a:off x="4371243" y="0"/>
            <a:ext cx="8071390" cy="6858000"/>
          </a:xfrm>
          <a:prstGeom prst="rect">
            <a:avLst/>
          </a:prstGeom>
        </p:spPr>
      </p:pic>
      <p:sp>
        <p:nvSpPr>
          <p:cNvPr id="3" name="Rectangle 2">
            <a:extLst>
              <a:ext uri="{FF2B5EF4-FFF2-40B4-BE49-F238E27FC236}">
                <a16:creationId xmlns:a16="http://schemas.microsoft.com/office/drawing/2014/main" id="{6F148CD8-AE25-45A9-98CE-5216A881C43D}"/>
              </a:ext>
            </a:extLst>
          </p:cNvPr>
          <p:cNvSpPr/>
          <p:nvPr/>
        </p:nvSpPr>
        <p:spPr>
          <a:xfrm>
            <a:off x="190500" y="409575"/>
            <a:ext cx="4000500" cy="6067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Final report</a:t>
            </a:r>
          </a:p>
          <a:p>
            <a:pPr algn="ctr"/>
            <a:endParaRPr lang="en-CA" dirty="0"/>
          </a:p>
          <a:p>
            <a:pPr algn="ctr"/>
            <a:r>
              <a:rPr lang="en-CA" dirty="0"/>
              <a:t>Presenting a report to the House is the way a committee makes public its findings and recommendations on a particular topic. </a:t>
            </a:r>
          </a:p>
          <a:p>
            <a:pPr algn="ctr"/>
            <a:endParaRPr lang="en-CA" dirty="0"/>
          </a:p>
          <a:p>
            <a:pPr algn="ctr"/>
            <a:r>
              <a:rPr lang="en-CA" dirty="0"/>
              <a:t>The committee can ask the government to respond to its recommendations within 120 calendar days after the presentation of the report. </a:t>
            </a:r>
          </a:p>
          <a:p>
            <a:pPr algn="ctr"/>
            <a:endParaRPr lang="en-CA" dirty="0"/>
          </a:p>
          <a:p>
            <a:pPr algn="ctr"/>
            <a:r>
              <a:rPr lang="en-CA" dirty="0"/>
              <a:t>Dissenting or supplementary opinions (i.e., a brief text providing additional comment) may be attached to subject-matter reports.</a:t>
            </a:r>
          </a:p>
        </p:txBody>
      </p:sp>
    </p:spTree>
    <p:extLst>
      <p:ext uri="{BB962C8B-B14F-4D97-AF65-F5344CB8AC3E}">
        <p14:creationId xmlns:p14="http://schemas.microsoft.com/office/powerpoint/2010/main" val="188897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pPr algn="ctr"/>
            <a:r>
              <a:rPr lang="en-US" dirty="0"/>
              <a:t>Legislative process</a:t>
            </a:r>
            <a:endParaRPr lang="en-CA" dirty="0"/>
          </a:p>
        </p:txBody>
      </p:sp>
      <p:sp>
        <p:nvSpPr>
          <p:cNvPr id="5" name="Rounded Rectangle 4"/>
          <p:cNvSpPr/>
          <p:nvPr/>
        </p:nvSpPr>
        <p:spPr>
          <a:xfrm>
            <a:off x="267630" y="1271240"/>
            <a:ext cx="3624991" cy="51295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5241074" y="1271240"/>
            <a:ext cx="6617384" cy="539718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r>
              <a:rPr lang="en-US" sz="3600" dirty="0">
                <a:solidFill>
                  <a:schemeClr val="tx1"/>
                </a:solidFill>
              </a:rPr>
              <a:t>The debates are recorded in the </a:t>
            </a:r>
            <a:r>
              <a:rPr lang="en-US" sz="3600" dirty="0">
                <a:solidFill>
                  <a:schemeClr val="tx1"/>
                </a:solidFill>
                <a:hlinkClick r:id="rId2"/>
              </a:rPr>
              <a:t>Hansard</a:t>
            </a:r>
            <a:r>
              <a:rPr lang="en-US" sz="3600" dirty="0">
                <a:solidFill>
                  <a:schemeClr val="tx1"/>
                </a:solidFill>
              </a:rPr>
              <a:t>, which is available online, and contain everything that is said, verbatim in the House or Senate chamber. (1994 – present)</a:t>
            </a:r>
            <a:endParaRPr lang="en-CA" sz="3600" dirty="0">
              <a:solidFill>
                <a:schemeClr val="tx1"/>
              </a:solidFill>
            </a:endParaRPr>
          </a:p>
          <a:p>
            <a:r>
              <a:rPr lang="en-US" sz="3600" dirty="0">
                <a:solidFill>
                  <a:schemeClr val="tx1"/>
                </a:solidFill>
              </a:rPr>
              <a:t> </a:t>
            </a:r>
            <a:endParaRPr lang="en-CA" sz="3600" dirty="0">
              <a:solidFill>
                <a:schemeClr val="tx1"/>
              </a:solidFill>
            </a:endParaRPr>
          </a:p>
          <a:p>
            <a:r>
              <a:rPr lang="en-US" sz="3600" dirty="0">
                <a:solidFill>
                  <a:schemeClr val="tx1"/>
                </a:solidFill>
              </a:rPr>
              <a:t>Historical Hansard debates are also available in the </a:t>
            </a:r>
            <a:r>
              <a:rPr lang="en-US" sz="3600" dirty="0">
                <a:solidFill>
                  <a:schemeClr val="tx1"/>
                </a:solidFill>
                <a:hlinkClick r:id="rId3"/>
              </a:rPr>
              <a:t>Canadian Parliamentary Historical Resources </a:t>
            </a:r>
            <a:r>
              <a:rPr lang="en-US" sz="3600" dirty="0">
                <a:solidFill>
                  <a:schemeClr val="tx1"/>
                </a:solidFill>
              </a:rPr>
              <a:t>database. (1867-1994)</a:t>
            </a:r>
            <a:r>
              <a:rPr lang="en-US" sz="3600" dirty="0"/>
              <a:t>online.</a:t>
            </a:r>
            <a:endParaRPr lang="en-CA" sz="3600" dirty="0"/>
          </a:p>
        </p:txBody>
      </p:sp>
      <p:sp>
        <p:nvSpPr>
          <p:cNvPr id="7" name="Rectangle 6"/>
          <p:cNvSpPr/>
          <p:nvPr/>
        </p:nvSpPr>
        <p:spPr>
          <a:xfrm>
            <a:off x="429744" y="2052275"/>
            <a:ext cx="3300761" cy="3539430"/>
          </a:xfrm>
          <a:prstGeom prst="rect">
            <a:avLst/>
          </a:prstGeom>
        </p:spPr>
        <p:txBody>
          <a:bodyPr wrap="square">
            <a:spAutoFit/>
          </a:bodyPr>
          <a:lstStyle/>
          <a:p>
            <a:r>
              <a:rPr lang="en-CA" sz="2800" b="1" dirty="0"/>
              <a:t>Step 4, Report stage: </a:t>
            </a:r>
            <a:r>
              <a:rPr lang="en-CA" sz="2800" dirty="0"/>
              <a:t>The bill returns to the chamber where it originated, either the House or the Senate, for a final debate and vote. </a:t>
            </a:r>
            <a:r>
              <a:rPr lang="en-US" sz="2800" dirty="0"/>
              <a:t>This is known as the ‘Report stage’.</a:t>
            </a:r>
            <a:endParaRPr lang="en-CA" sz="2800" dirty="0"/>
          </a:p>
        </p:txBody>
      </p:sp>
      <p:sp>
        <p:nvSpPr>
          <p:cNvPr id="8" name="Right Arrow 7"/>
          <p:cNvSpPr/>
          <p:nvPr/>
        </p:nvSpPr>
        <p:spPr>
          <a:xfrm>
            <a:off x="3897773" y="2661038"/>
            <a:ext cx="1650381" cy="173959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a:t>
            </a:r>
          </a:p>
          <a:p>
            <a:pPr algn="ctr"/>
            <a:r>
              <a:rPr lang="en-US" dirty="0"/>
              <a:t>Documents</a:t>
            </a:r>
            <a:endParaRPr lang="en-CA" dirty="0"/>
          </a:p>
        </p:txBody>
      </p:sp>
    </p:spTree>
    <p:extLst>
      <p:ext uri="{BB962C8B-B14F-4D97-AF65-F5344CB8AC3E}">
        <p14:creationId xmlns:p14="http://schemas.microsoft.com/office/powerpoint/2010/main" val="13095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B8B76-BA4D-4165-8367-1F94F32640D4}"/>
              </a:ext>
            </a:extLst>
          </p:cNvPr>
          <p:cNvPicPr>
            <a:picLocks noChangeAspect="1"/>
          </p:cNvPicPr>
          <p:nvPr/>
        </p:nvPicPr>
        <p:blipFill>
          <a:blip r:embed="rId2"/>
          <a:stretch>
            <a:fillRect/>
          </a:stretch>
        </p:blipFill>
        <p:spPr>
          <a:xfrm>
            <a:off x="1291162" y="0"/>
            <a:ext cx="7476075" cy="6858000"/>
          </a:xfrm>
          <a:prstGeom prst="rect">
            <a:avLst/>
          </a:prstGeom>
        </p:spPr>
      </p:pic>
      <p:sp>
        <p:nvSpPr>
          <p:cNvPr id="5" name="Arrow: Right 4">
            <a:extLst>
              <a:ext uri="{FF2B5EF4-FFF2-40B4-BE49-F238E27FC236}">
                <a16:creationId xmlns:a16="http://schemas.microsoft.com/office/drawing/2014/main" id="{D208A36F-F8D8-4F47-BF0D-D367D22C2301}"/>
              </a:ext>
            </a:extLst>
          </p:cNvPr>
          <p:cNvSpPr/>
          <p:nvPr/>
        </p:nvSpPr>
        <p:spPr>
          <a:xfrm>
            <a:off x="247149" y="722898"/>
            <a:ext cx="1148287"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allout: Left Arrow 5">
            <a:extLst>
              <a:ext uri="{FF2B5EF4-FFF2-40B4-BE49-F238E27FC236}">
                <a16:creationId xmlns:a16="http://schemas.microsoft.com/office/drawing/2014/main" id="{C10A68F5-C5B5-46D6-A243-16D4072226BF}"/>
              </a:ext>
            </a:extLst>
          </p:cNvPr>
          <p:cNvSpPr/>
          <p:nvPr/>
        </p:nvSpPr>
        <p:spPr>
          <a:xfrm>
            <a:off x="8847449" y="2013284"/>
            <a:ext cx="2911414" cy="2895600"/>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Publication Explorer to access the Table of Contents, under “Government Orders”, which includes bills under</a:t>
            </a:r>
          </a:p>
          <a:p>
            <a:pPr algn="ctr"/>
            <a:r>
              <a:rPr lang="en-US" dirty="0"/>
              <a:t>consideration</a:t>
            </a:r>
            <a:endParaRPr lang="en-CA" dirty="0"/>
          </a:p>
        </p:txBody>
      </p:sp>
    </p:spTree>
    <p:extLst>
      <p:ext uri="{BB962C8B-B14F-4D97-AF65-F5344CB8AC3E}">
        <p14:creationId xmlns:p14="http://schemas.microsoft.com/office/powerpoint/2010/main" val="312990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pPr algn="ctr"/>
            <a:r>
              <a:rPr lang="en-US" dirty="0"/>
              <a:t>Legislative process</a:t>
            </a:r>
            <a:endParaRPr lang="en-CA" dirty="0"/>
          </a:p>
        </p:txBody>
      </p:sp>
      <p:sp>
        <p:nvSpPr>
          <p:cNvPr id="5" name="Rounded Rectangle 4"/>
          <p:cNvSpPr/>
          <p:nvPr/>
        </p:nvSpPr>
        <p:spPr>
          <a:xfrm>
            <a:off x="267630" y="1271240"/>
            <a:ext cx="3624991" cy="51295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5241074" y="1271240"/>
            <a:ext cx="6617384" cy="539718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CA" sz="2800" dirty="0">
                <a:solidFill>
                  <a:schemeClr val="tx1"/>
                </a:solidFill>
              </a:rPr>
              <a:t>What is said in the Senate chamber is published in the </a:t>
            </a:r>
            <a:r>
              <a:rPr lang="en-CA" sz="2800" dirty="0">
                <a:solidFill>
                  <a:schemeClr val="tx1"/>
                </a:solidFill>
                <a:hlinkClick r:id="rId2"/>
              </a:rPr>
              <a:t>Debates of the Senate of Canada (Hansard).</a:t>
            </a:r>
            <a:r>
              <a:rPr lang="en-CA" sz="2800" dirty="0"/>
              <a:t>of</a:t>
            </a:r>
            <a:endParaRPr lang="en-CA" sz="2800" dirty="0">
              <a:solidFill>
                <a:schemeClr val="tx1"/>
              </a:solidFill>
            </a:endParaRPr>
          </a:p>
          <a:p>
            <a:r>
              <a:rPr lang="en-CA" sz="2800" dirty="0">
                <a:solidFill>
                  <a:schemeClr val="tx1"/>
                </a:solidFill>
                <a:hlinkClick r:id="rId3"/>
              </a:rPr>
              <a:t>Committee Minutes </a:t>
            </a:r>
            <a:r>
              <a:rPr lang="en-CA" sz="2800" dirty="0">
                <a:solidFill>
                  <a:schemeClr val="tx1"/>
                </a:solidFill>
              </a:rPr>
              <a:t>are a brief synopsis of proceedings. </a:t>
            </a:r>
            <a:r>
              <a:rPr lang="en-CA" sz="2800" dirty="0">
                <a:solidFill>
                  <a:schemeClr val="tx1"/>
                </a:solidFill>
                <a:hlinkClick r:id="rId4"/>
              </a:rPr>
              <a:t>Evidence</a:t>
            </a:r>
            <a:r>
              <a:rPr lang="en-CA" sz="2800" dirty="0">
                <a:solidFill>
                  <a:schemeClr val="tx1"/>
                </a:solidFill>
              </a:rPr>
              <a:t> contains a verbatim transcript of public meetings and includes witness testimony and </a:t>
            </a:r>
            <a:r>
              <a:rPr lang="en-CA" sz="2800" dirty="0">
                <a:solidFill>
                  <a:schemeClr val="tx1"/>
                </a:solidFill>
                <a:hlinkClick r:id="rId5"/>
              </a:rPr>
              <a:t>briefs</a:t>
            </a:r>
            <a:r>
              <a:rPr lang="en-CA" sz="2800" dirty="0">
                <a:solidFill>
                  <a:schemeClr val="tx1"/>
                </a:solidFill>
              </a:rPr>
              <a:t>.  </a:t>
            </a:r>
          </a:p>
          <a:p>
            <a:r>
              <a:rPr lang="en-CA" sz="2800" dirty="0">
                <a:solidFill>
                  <a:schemeClr val="tx1"/>
                </a:solidFill>
                <a:hlinkClick r:id="rId6"/>
              </a:rPr>
              <a:t>Final reports </a:t>
            </a:r>
            <a:r>
              <a:rPr lang="en-CA" sz="2800" dirty="0">
                <a:solidFill>
                  <a:schemeClr val="tx1"/>
                </a:solidFill>
              </a:rPr>
              <a:t>are presented to the Senate and most often appear in Committee proceedings.  </a:t>
            </a:r>
            <a:r>
              <a:rPr lang="en-CA" dirty="0"/>
              <a:t>Canada (Hansard).</a:t>
            </a:r>
          </a:p>
        </p:txBody>
      </p:sp>
      <p:sp>
        <p:nvSpPr>
          <p:cNvPr id="7" name="Rectangle 6"/>
          <p:cNvSpPr/>
          <p:nvPr/>
        </p:nvSpPr>
        <p:spPr>
          <a:xfrm>
            <a:off x="429744" y="1658198"/>
            <a:ext cx="3300761" cy="4524315"/>
          </a:xfrm>
          <a:prstGeom prst="rect">
            <a:avLst/>
          </a:prstGeom>
        </p:spPr>
        <p:txBody>
          <a:bodyPr wrap="square">
            <a:spAutoFit/>
          </a:bodyPr>
          <a:lstStyle/>
          <a:p>
            <a:r>
              <a:rPr lang="en-CA" sz="3200" b="1" dirty="0"/>
              <a:t>Step 5, Third reading: </a:t>
            </a:r>
            <a:r>
              <a:rPr lang="en-CA" sz="3200" dirty="0"/>
              <a:t>If the bill passes the vote, it goes to the other chamber, where it goes through the same process as it did in the first chamber.</a:t>
            </a:r>
          </a:p>
        </p:txBody>
      </p:sp>
      <p:sp>
        <p:nvSpPr>
          <p:cNvPr id="8" name="Right Arrow 7"/>
          <p:cNvSpPr/>
          <p:nvPr/>
        </p:nvSpPr>
        <p:spPr>
          <a:xfrm>
            <a:off x="3897773" y="2661038"/>
            <a:ext cx="1650381" cy="173959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a:t>
            </a:r>
          </a:p>
          <a:p>
            <a:pPr algn="ctr"/>
            <a:r>
              <a:rPr lang="en-US" dirty="0"/>
              <a:t>Documents</a:t>
            </a:r>
            <a:endParaRPr lang="en-CA" dirty="0"/>
          </a:p>
        </p:txBody>
      </p:sp>
    </p:spTree>
    <p:extLst>
      <p:ext uri="{BB962C8B-B14F-4D97-AF65-F5344CB8AC3E}">
        <p14:creationId xmlns:p14="http://schemas.microsoft.com/office/powerpoint/2010/main" val="16902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94271D-A5C9-4034-A007-5D1CBC971B47}"/>
              </a:ext>
            </a:extLst>
          </p:cNvPr>
          <p:cNvPicPr>
            <a:picLocks noChangeAspect="1"/>
          </p:cNvPicPr>
          <p:nvPr/>
        </p:nvPicPr>
        <p:blipFill>
          <a:blip r:embed="rId2"/>
          <a:stretch>
            <a:fillRect/>
          </a:stretch>
        </p:blipFill>
        <p:spPr>
          <a:xfrm>
            <a:off x="0" y="0"/>
            <a:ext cx="7939631" cy="6858000"/>
          </a:xfrm>
          <a:prstGeom prst="rect">
            <a:avLst/>
          </a:prstGeom>
        </p:spPr>
      </p:pic>
      <p:pic>
        <p:nvPicPr>
          <p:cNvPr id="4" name="Picture 3">
            <a:extLst>
              <a:ext uri="{FF2B5EF4-FFF2-40B4-BE49-F238E27FC236}">
                <a16:creationId xmlns:a16="http://schemas.microsoft.com/office/drawing/2014/main" id="{AD84D28B-9CB0-4152-B9AE-E8F7608453D6}"/>
              </a:ext>
            </a:extLst>
          </p:cNvPr>
          <p:cNvPicPr>
            <a:picLocks noChangeAspect="1"/>
          </p:cNvPicPr>
          <p:nvPr/>
        </p:nvPicPr>
        <p:blipFill>
          <a:blip r:embed="rId3"/>
          <a:stretch>
            <a:fillRect/>
          </a:stretch>
        </p:blipFill>
        <p:spPr>
          <a:xfrm>
            <a:off x="4783728" y="866274"/>
            <a:ext cx="6311806" cy="5702968"/>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28E93303-D320-421A-A145-76E8D7B20656}"/>
              </a:ext>
            </a:extLst>
          </p:cNvPr>
          <p:cNvSpPr/>
          <p:nvPr/>
        </p:nvSpPr>
        <p:spPr>
          <a:xfrm>
            <a:off x="3298302" y="6253162"/>
            <a:ext cx="1343025" cy="5048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07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309A-62E5-4776-A193-F09E632093D4}"/>
              </a:ext>
            </a:extLst>
          </p:cNvPr>
          <p:cNvSpPr>
            <a:spLocks noGrp="1"/>
          </p:cNvSpPr>
          <p:nvPr>
            <p:ph type="title"/>
          </p:nvPr>
        </p:nvSpPr>
        <p:spPr>
          <a:xfrm>
            <a:off x="657606" y="101968"/>
            <a:ext cx="10772775" cy="1658198"/>
          </a:xfrm>
        </p:spPr>
        <p:txBody>
          <a:bodyPr>
            <a:normAutofit/>
          </a:bodyPr>
          <a:lstStyle/>
          <a:p>
            <a:pPr algn="ctr"/>
            <a:r>
              <a:rPr lang="en-US" sz="4400" dirty="0"/>
              <a:t>Legislative Process: Sent to the other chamber</a:t>
            </a:r>
            <a:endParaRPr lang="en-CA" sz="4400" dirty="0"/>
          </a:p>
        </p:txBody>
      </p:sp>
      <p:sp>
        <p:nvSpPr>
          <p:cNvPr id="3" name="Content Placeholder 2">
            <a:extLst>
              <a:ext uri="{FF2B5EF4-FFF2-40B4-BE49-F238E27FC236}">
                <a16:creationId xmlns:a16="http://schemas.microsoft.com/office/drawing/2014/main" id="{0B11213E-1E1E-4CB5-9292-6F09B84E8F11}"/>
              </a:ext>
            </a:extLst>
          </p:cNvPr>
          <p:cNvSpPr>
            <a:spLocks noGrp="1"/>
          </p:cNvSpPr>
          <p:nvPr>
            <p:ph idx="1"/>
          </p:nvPr>
        </p:nvSpPr>
        <p:spPr/>
        <p:txBody>
          <a:bodyPr/>
          <a:lstStyle/>
          <a:p>
            <a:pPr>
              <a:buFont typeface="Arial" panose="020B0604020202020204" pitchFamily="34" charset="0"/>
              <a:buChar char="•"/>
            </a:pPr>
            <a:r>
              <a:rPr lang="en-CA" dirty="0"/>
              <a:t>Most bills begin in the House of Commons and are sent to the Senate for review. </a:t>
            </a:r>
          </a:p>
          <a:p>
            <a:pPr>
              <a:buFont typeface="Arial" panose="020B0604020202020204" pitchFamily="34" charset="0"/>
              <a:buChar char="•"/>
            </a:pPr>
            <a:r>
              <a:rPr lang="en-CA" dirty="0"/>
              <a:t>Bills can also start in the Senate and then go to the House of Commons for review. </a:t>
            </a:r>
          </a:p>
          <a:p>
            <a:pPr>
              <a:buFont typeface="Arial" panose="020B0604020202020204" pitchFamily="34" charset="0"/>
              <a:buChar char="•"/>
            </a:pPr>
            <a:r>
              <a:rPr lang="en-CA" dirty="0"/>
              <a:t>When a bill is sent from one chamber to the other, the bill is read again for the first time and goes through the same steps.</a:t>
            </a:r>
          </a:p>
          <a:p>
            <a:pPr marL="0" indent="0">
              <a:buNone/>
            </a:pPr>
            <a:br>
              <a:rPr lang="en-CA" dirty="0"/>
            </a:br>
            <a:br>
              <a:rPr lang="en-CA" dirty="0"/>
            </a:br>
            <a:r>
              <a:rPr lang="en-CA" dirty="0"/>
              <a:t>If the reviewing chamber makes any changes, the bill gets sent back to the initial chamber for further review. Messages may go back and forth between the chambers as amendments are debated. Most amendments are intended to clarify, simplify or improve a bill.</a:t>
            </a:r>
          </a:p>
        </p:txBody>
      </p:sp>
    </p:spTree>
    <p:extLst>
      <p:ext uri="{BB962C8B-B14F-4D97-AF65-F5344CB8AC3E}">
        <p14:creationId xmlns:p14="http://schemas.microsoft.com/office/powerpoint/2010/main" val="347666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2E12E6-59D4-48D6-A640-DA116399EBE8}"/>
              </a:ext>
            </a:extLst>
          </p:cNvPr>
          <p:cNvPicPr>
            <a:picLocks noChangeAspect="1"/>
          </p:cNvPicPr>
          <p:nvPr/>
        </p:nvPicPr>
        <p:blipFill>
          <a:blip r:embed="rId2"/>
          <a:stretch>
            <a:fillRect/>
          </a:stretch>
        </p:blipFill>
        <p:spPr>
          <a:xfrm>
            <a:off x="0" y="0"/>
            <a:ext cx="3552854" cy="6858000"/>
          </a:xfrm>
          <a:prstGeom prst="rect">
            <a:avLst/>
          </a:prstGeom>
        </p:spPr>
      </p:pic>
      <p:pic>
        <p:nvPicPr>
          <p:cNvPr id="6" name="Picture 5">
            <a:extLst>
              <a:ext uri="{FF2B5EF4-FFF2-40B4-BE49-F238E27FC236}">
                <a16:creationId xmlns:a16="http://schemas.microsoft.com/office/drawing/2014/main" id="{B087E53A-E58D-474E-89EB-57A2F9AD13AB}"/>
              </a:ext>
            </a:extLst>
          </p:cNvPr>
          <p:cNvPicPr>
            <a:picLocks noChangeAspect="1"/>
          </p:cNvPicPr>
          <p:nvPr/>
        </p:nvPicPr>
        <p:blipFill>
          <a:blip r:embed="rId3"/>
          <a:stretch>
            <a:fillRect/>
          </a:stretch>
        </p:blipFill>
        <p:spPr>
          <a:xfrm>
            <a:off x="3780732" y="0"/>
            <a:ext cx="3452884" cy="6858000"/>
          </a:xfrm>
          <a:prstGeom prst="rect">
            <a:avLst/>
          </a:prstGeom>
        </p:spPr>
      </p:pic>
      <p:pic>
        <p:nvPicPr>
          <p:cNvPr id="7" name="Picture 6">
            <a:extLst>
              <a:ext uri="{FF2B5EF4-FFF2-40B4-BE49-F238E27FC236}">
                <a16:creationId xmlns:a16="http://schemas.microsoft.com/office/drawing/2014/main" id="{F5262F09-B644-41B0-8334-45FD19D27775}"/>
              </a:ext>
            </a:extLst>
          </p:cNvPr>
          <p:cNvPicPr>
            <a:picLocks noChangeAspect="1"/>
          </p:cNvPicPr>
          <p:nvPr/>
        </p:nvPicPr>
        <p:blipFill>
          <a:blip r:embed="rId4"/>
          <a:stretch>
            <a:fillRect/>
          </a:stretch>
        </p:blipFill>
        <p:spPr>
          <a:xfrm>
            <a:off x="7461494" y="610101"/>
            <a:ext cx="4487542" cy="6247899"/>
          </a:xfrm>
          <a:prstGeom prst="rect">
            <a:avLst/>
          </a:prstGeom>
        </p:spPr>
      </p:pic>
    </p:spTree>
    <p:extLst>
      <p:ext uri="{BB962C8B-B14F-4D97-AF65-F5344CB8AC3E}">
        <p14:creationId xmlns:p14="http://schemas.microsoft.com/office/powerpoint/2010/main" val="131817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6299" y="639763"/>
            <a:ext cx="3947998" cy="5492750"/>
          </a:xfrm>
        </p:spPr>
        <p:txBody>
          <a:bodyPr>
            <a:normAutofit/>
          </a:bodyPr>
          <a:lstStyle/>
          <a:p>
            <a:r>
              <a:rPr lang="en-US" sz="6000">
                <a:solidFill>
                  <a:srgbClr val="FFFFFF"/>
                </a:solidFill>
              </a:rPr>
              <a:t>The legislative process in Canada</a:t>
            </a:r>
            <a:endParaRPr lang="en-CA" sz="6000">
              <a:solidFill>
                <a:srgbClr val="FFFFFF"/>
              </a:solidFill>
            </a:endParaRPr>
          </a:p>
        </p:txBody>
      </p:sp>
      <p:cxnSp>
        <p:nvCxnSpPr>
          <p:cNvPr id="10" name="Straight Connector 9">
            <a:extLst>
              <a:ext uri="{FF2B5EF4-FFF2-40B4-BE49-F238E27FC236}">
                <a16:creationId xmlns:a16="http://schemas.microsoft.com/office/drawing/2014/main" id="{9E13708B-D2E3-41E3-BD49-F910056473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88349" y="639764"/>
            <a:ext cx="6142032" cy="5492749"/>
          </a:xfrm>
        </p:spPr>
        <p:txBody>
          <a:bodyPr anchor="ctr">
            <a:normAutofit/>
          </a:bodyPr>
          <a:lstStyle/>
          <a:p>
            <a:r>
              <a:rPr lang="en-CA" sz="2200"/>
              <a:t>A bill (formal legislative proposal) must pass through a number of very specific stages in the House of Commons and the Senate before it becomes law. In parliamentary terminology, these stages make up what is called “the legislative process”. </a:t>
            </a:r>
          </a:p>
          <a:p>
            <a:r>
              <a:rPr lang="en-CA" sz="2200"/>
              <a:t>The passage of a bill by the House of Commons and the Senate is effectively a request that the Crown proclaim its text as the law of the land. Once it has received Royal Assent, it is transformed from a bill into a statute. </a:t>
            </a:r>
          </a:p>
          <a:p>
            <a:r>
              <a:rPr lang="en-CA" sz="2200"/>
              <a:t>Because the process whereby a legislative proposal becomes first a bill, and then a law, takes place in Parliament, the end product—the statute—is often called an “Act of Parliament”.</a:t>
            </a:r>
            <a:r>
              <a:rPr lang="en-CA" sz="2200" baseline="30000"/>
              <a:t> </a:t>
            </a:r>
          </a:p>
          <a:p>
            <a:r>
              <a:rPr lang="en-CA" sz="2200" baseline="30000"/>
              <a:t>(</a:t>
            </a:r>
            <a:r>
              <a:rPr lang="en-CA" sz="2200" u="sng">
                <a:hlinkClick r:id="rId2"/>
              </a:rPr>
              <a:t>https://www.ourcommons.ca/About/ProcedureAndPractice3rdEdition/ch_16-e.html</a:t>
            </a:r>
            <a:r>
              <a:rPr lang="en-CA" sz="2200" u="sng"/>
              <a:t>)</a:t>
            </a:r>
            <a:endParaRPr lang="en-CA" sz="2200"/>
          </a:p>
        </p:txBody>
      </p:sp>
    </p:spTree>
    <p:extLst>
      <p:ext uri="{BB962C8B-B14F-4D97-AF65-F5344CB8AC3E}">
        <p14:creationId xmlns:p14="http://schemas.microsoft.com/office/powerpoint/2010/main" val="2708797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658198"/>
          </a:xfrm>
        </p:spPr>
        <p:txBody>
          <a:bodyPr/>
          <a:lstStyle/>
          <a:p>
            <a:pPr algn="ctr"/>
            <a:r>
              <a:rPr lang="en-US" dirty="0"/>
              <a:t>Legislative process</a:t>
            </a:r>
            <a:endParaRPr lang="en-CA" dirty="0"/>
          </a:p>
        </p:txBody>
      </p:sp>
      <p:sp>
        <p:nvSpPr>
          <p:cNvPr id="5" name="Rounded Rectangle 4"/>
          <p:cNvSpPr/>
          <p:nvPr/>
        </p:nvSpPr>
        <p:spPr>
          <a:xfrm>
            <a:off x="267630" y="1271240"/>
            <a:ext cx="3624991" cy="51295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5241074" y="1271240"/>
            <a:ext cx="6617384" cy="53971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CA" sz="2000" dirty="0">
                <a:solidFill>
                  <a:schemeClr val="tx1"/>
                </a:solidFill>
              </a:rPr>
              <a:t>When a </a:t>
            </a:r>
            <a:r>
              <a:rPr lang="en-CA" sz="2000" b="1" dirty="0">
                <a:solidFill>
                  <a:schemeClr val="tx1"/>
                </a:solidFill>
              </a:rPr>
              <a:t>bill</a:t>
            </a:r>
            <a:r>
              <a:rPr lang="en-CA" sz="2000" dirty="0">
                <a:solidFill>
                  <a:schemeClr val="tx1"/>
                </a:solidFill>
              </a:rPr>
              <a:t> successfully passes through the legislative process and receives </a:t>
            </a:r>
            <a:r>
              <a:rPr lang="en-CA" sz="2000" dirty="0">
                <a:solidFill>
                  <a:schemeClr val="tx1"/>
                </a:solidFill>
                <a:hlinkClick r:id="rId2"/>
              </a:rPr>
              <a:t>Royal Assent</a:t>
            </a:r>
            <a:r>
              <a:rPr lang="en-CA" sz="2000" dirty="0">
                <a:solidFill>
                  <a:schemeClr val="tx1"/>
                </a:solidFill>
              </a:rPr>
              <a:t>, it becomes an </a:t>
            </a:r>
            <a:r>
              <a:rPr lang="en-CA" sz="2000" b="1" dirty="0">
                <a:solidFill>
                  <a:schemeClr val="tx1"/>
                </a:solidFill>
              </a:rPr>
              <a:t>Act</a:t>
            </a:r>
            <a:r>
              <a:rPr lang="en-CA" sz="2000" dirty="0">
                <a:solidFill>
                  <a:schemeClr val="tx1"/>
                </a:solidFill>
              </a:rPr>
              <a:t>. </a:t>
            </a:r>
          </a:p>
          <a:p>
            <a:r>
              <a:rPr lang="en-CA" sz="2000" dirty="0">
                <a:solidFill>
                  <a:schemeClr val="tx1"/>
                </a:solidFill>
              </a:rPr>
              <a:t> Each Act is assigned a chapter number coupled with the name of the reigning sovereign and the regnal year(s) of the session, (</a:t>
            </a:r>
            <a:r>
              <a:rPr lang="en-CA" sz="2000" dirty="0" err="1">
                <a:solidFill>
                  <a:schemeClr val="tx1"/>
                </a:solidFill>
              </a:rPr>
              <a:t>eg.</a:t>
            </a:r>
            <a:r>
              <a:rPr lang="en-CA" sz="2000" dirty="0">
                <a:solidFill>
                  <a:schemeClr val="tx1"/>
                </a:solidFill>
              </a:rPr>
              <a:t> 40-41-42 Elizabeth II, c.44). In bound form, these Acts are commonly known as </a:t>
            </a:r>
            <a:r>
              <a:rPr lang="en-CA" sz="2000" b="1" dirty="0">
                <a:solidFill>
                  <a:schemeClr val="tx1"/>
                </a:solidFill>
                <a:hlinkClick r:id="rId3"/>
              </a:rPr>
              <a:t>Statutes</a:t>
            </a:r>
            <a:r>
              <a:rPr lang="en-CA" sz="2000" dirty="0">
                <a:solidFill>
                  <a:schemeClr val="tx1"/>
                </a:solidFill>
              </a:rPr>
              <a:t>.</a:t>
            </a:r>
          </a:p>
          <a:p>
            <a:r>
              <a:rPr lang="en-CA" sz="2000" dirty="0">
                <a:solidFill>
                  <a:schemeClr val="tx1"/>
                </a:solidFill>
              </a:rPr>
              <a:t> The most recent Public Acts and their enactment proclamations are available in the </a:t>
            </a:r>
            <a:r>
              <a:rPr lang="en-CA" sz="2000" dirty="0">
                <a:solidFill>
                  <a:schemeClr val="tx1"/>
                </a:solidFill>
                <a:hlinkClick r:id="rId4"/>
              </a:rPr>
              <a:t>Canada Gazette, Part III.</a:t>
            </a:r>
            <a:endParaRPr lang="en-CA" sz="2000" dirty="0">
              <a:solidFill>
                <a:schemeClr val="tx1"/>
              </a:solidFill>
            </a:endParaRPr>
          </a:p>
          <a:p>
            <a:r>
              <a:rPr lang="en-CA" sz="2000" dirty="0">
                <a:solidFill>
                  <a:schemeClr val="tx1"/>
                </a:solidFill>
              </a:rPr>
              <a:t>The Canada Gazette is the official news bulletin of the Government of Canada.  It includes new statutes and regulation, proposed regulations, decisions of administrative boards, and notices, as required by Statute.</a:t>
            </a:r>
          </a:p>
        </p:txBody>
      </p:sp>
      <p:sp>
        <p:nvSpPr>
          <p:cNvPr id="7" name="Rectangle 6"/>
          <p:cNvSpPr/>
          <p:nvPr/>
        </p:nvSpPr>
        <p:spPr>
          <a:xfrm>
            <a:off x="429744" y="1512307"/>
            <a:ext cx="3300761" cy="4832092"/>
          </a:xfrm>
          <a:prstGeom prst="rect">
            <a:avLst/>
          </a:prstGeom>
        </p:spPr>
        <p:txBody>
          <a:bodyPr wrap="square">
            <a:spAutoFit/>
          </a:bodyPr>
          <a:lstStyle/>
          <a:p>
            <a:r>
              <a:rPr lang="en-CA" sz="2800" b="1" dirty="0"/>
              <a:t>Step 6, Royal Assent – Becoming a Law</a:t>
            </a:r>
            <a:r>
              <a:rPr lang="en-CA" sz="2800" dirty="0"/>
              <a:t>: Once the bill has been passed by both chambers in identical form, it goes to the Governor General for Royal Assent, comes into force and becomes Canadian law.</a:t>
            </a:r>
            <a:endParaRPr lang="en-CA" sz="4400" dirty="0"/>
          </a:p>
        </p:txBody>
      </p:sp>
      <p:sp>
        <p:nvSpPr>
          <p:cNvPr id="8" name="Right Arrow 7"/>
          <p:cNvSpPr/>
          <p:nvPr/>
        </p:nvSpPr>
        <p:spPr>
          <a:xfrm>
            <a:off x="3897773" y="2661038"/>
            <a:ext cx="1650381" cy="173959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Published </a:t>
            </a:r>
          </a:p>
          <a:p>
            <a:pPr algn="ctr"/>
            <a:r>
              <a:rPr lang="en-US" dirty="0"/>
              <a:t>Documents</a:t>
            </a:r>
            <a:endParaRPr lang="en-CA" dirty="0"/>
          </a:p>
        </p:txBody>
      </p:sp>
    </p:spTree>
    <p:extLst>
      <p:ext uri="{BB962C8B-B14F-4D97-AF65-F5344CB8AC3E}">
        <p14:creationId xmlns:p14="http://schemas.microsoft.com/office/powerpoint/2010/main" val="11302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C210-69A8-4D1E-BDBF-5E80EE7EA962}"/>
              </a:ext>
            </a:extLst>
          </p:cNvPr>
          <p:cNvSpPr>
            <a:spLocks noGrp="1"/>
          </p:cNvSpPr>
          <p:nvPr>
            <p:ph type="title"/>
          </p:nvPr>
        </p:nvSpPr>
        <p:spPr>
          <a:xfrm>
            <a:off x="657606" y="0"/>
            <a:ext cx="10772775" cy="1658198"/>
          </a:xfrm>
        </p:spPr>
        <p:txBody>
          <a:bodyPr/>
          <a:lstStyle/>
          <a:p>
            <a:pPr algn="ctr"/>
            <a:r>
              <a:rPr lang="en-US" dirty="0"/>
              <a:t>Legislative process: Royal Assent</a:t>
            </a:r>
            <a:endParaRPr lang="en-CA" dirty="0"/>
          </a:p>
        </p:txBody>
      </p:sp>
      <p:sp>
        <p:nvSpPr>
          <p:cNvPr id="3" name="Content Placeholder 2">
            <a:extLst>
              <a:ext uri="{FF2B5EF4-FFF2-40B4-BE49-F238E27FC236}">
                <a16:creationId xmlns:a16="http://schemas.microsoft.com/office/drawing/2014/main" id="{01C4C866-055B-40E8-BE85-AF520E543D66}"/>
              </a:ext>
            </a:extLst>
          </p:cNvPr>
          <p:cNvSpPr>
            <a:spLocks noGrp="1"/>
          </p:cNvSpPr>
          <p:nvPr>
            <p:ph idx="1"/>
          </p:nvPr>
        </p:nvSpPr>
        <p:spPr>
          <a:xfrm>
            <a:off x="742569" y="1433303"/>
            <a:ext cx="10753725" cy="3766185"/>
          </a:xfrm>
        </p:spPr>
        <p:txBody>
          <a:bodyPr/>
          <a:lstStyle/>
          <a:p>
            <a:pPr>
              <a:buFont typeface="Arial" panose="020B0604020202020204" pitchFamily="34" charset="0"/>
              <a:buChar char="•"/>
            </a:pPr>
            <a:r>
              <a:rPr lang="en-CA" dirty="0"/>
              <a:t>Royal Assent may be granted by a nod of the head in a traditional Royal Assent ceremony in the Senate Chamber or by the Governor General signing the bill. </a:t>
            </a:r>
          </a:p>
          <a:p>
            <a:pPr>
              <a:buFont typeface="Arial" panose="020B0604020202020204" pitchFamily="34" charset="0"/>
              <a:buChar char="•"/>
            </a:pPr>
            <a:r>
              <a:rPr lang="en-CA" dirty="0"/>
              <a:t>Once the bill receives Royal Assent, it officially becomes a law. </a:t>
            </a:r>
          </a:p>
          <a:p>
            <a:pPr>
              <a:buFont typeface="Arial" panose="020B0604020202020204" pitchFamily="34" charset="0"/>
              <a:buChar char="•"/>
            </a:pPr>
            <a:r>
              <a:rPr lang="en-CA" dirty="0"/>
              <a:t>Royal Assent has </a:t>
            </a:r>
            <a:r>
              <a:rPr lang="en-CA" u="sng" dirty="0"/>
              <a:t>never</a:t>
            </a:r>
            <a:r>
              <a:rPr lang="en-CA" dirty="0"/>
              <a:t> been refused to a federal bill in Canada.</a:t>
            </a:r>
          </a:p>
        </p:txBody>
      </p:sp>
      <p:sp>
        <p:nvSpPr>
          <p:cNvPr id="4" name="Rectangle: Rounded Corners 3">
            <a:extLst>
              <a:ext uri="{FF2B5EF4-FFF2-40B4-BE49-F238E27FC236}">
                <a16:creationId xmlns:a16="http://schemas.microsoft.com/office/drawing/2014/main" id="{894C6B01-2E8B-465C-B4F5-AEBDC4426094}"/>
              </a:ext>
            </a:extLst>
          </p:cNvPr>
          <p:cNvSpPr/>
          <p:nvPr/>
        </p:nvSpPr>
        <p:spPr>
          <a:xfrm>
            <a:off x="537412" y="3429000"/>
            <a:ext cx="11333746" cy="3172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t>Canada is a constitutional monarchy. The Monarch (the King or Queen) is the Head of State, whose powers are defined by the Constitution and constitutional conventions. </a:t>
            </a:r>
          </a:p>
          <a:p>
            <a:endParaRPr lang="en-CA" sz="2000" dirty="0"/>
          </a:p>
          <a:p>
            <a:r>
              <a:rPr lang="en-CA" sz="2000" dirty="0"/>
              <a:t>These responsibilities are carried out by the Governor General (the Monarch’s representative in Canada). Currently,</a:t>
            </a:r>
            <a:r>
              <a:rPr lang="en-CA" dirty="0"/>
              <a:t> </a:t>
            </a:r>
            <a:r>
              <a:rPr lang="en-CA" sz="2000" dirty="0"/>
              <a:t>her Excellency the Right Honourable Mary Simon, is the Governor General of Canada.</a:t>
            </a:r>
          </a:p>
          <a:p>
            <a:endParaRPr lang="en-CA" sz="2000" dirty="0"/>
          </a:p>
          <a:p>
            <a:r>
              <a:rPr lang="en-CA" sz="2000" dirty="0"/>
              <a:t>The positions of Head of State and Head of Government are held by separate people. The Prime Minister is the Head of Government, and the Monarch – currently His Majesty King Charles III – is the Head of State.</a:t>
            </a:r>
          </a:p>
        </p:txBody>
      </p:sp>
    </p:spTree>
    <p:extLst>
      <p:ext uri="{BB962C8B-B14F-4D97-AF65-F5344CB8AC3E}">
        <p14:creationId xmlns:p14="http://schemas.microsoft.com/office/powerpoint/2010/main" val="376931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9CAB1D27-BFC5-4618-B076-1FFD617448D3}"/>
              </a:ext>
            </a:extLst>
          </p:cNvPr>
          <p:cNvPicPr>
            <a:picLocks noChangeAspect="1"/>
          </p:cNvPicPr>
          <p:nvPr/>
        </p:nvPicPr>
        <p:blipFill>
          <a:blip r:embed="rId3"/>
          <a:stretch>
            <a:fillRect/>
          </a:stretch>
        </p:blipFill>
        <p:spPr>
          <a:xfrm>
            <a:off x="3931546" y="0"/>
            <a:ext cx="8260454" cy="6858000"/>
          </a:xfrm>
          <a:prstGeom prst="rect">
            <a:avLst/>
          </a:prstGeom>
        </p:spPr>
      </p:pic>
      <p:sp>
        <p:nvSpPr>
          <p:cNvPr id="5" name="Rectangle 4">
            <a:extLst>
              <a:ext uri="{FF2B5EF4-FFF2-40B4-BE49-F238E27FC236}">
                <a16:creationId xmlns:a16="http://schemas.microsoft.com/office/drawing/2014/main" id="{4BA1091D-B4F6-4B27-AF58-2E33336D700A}"/>
              </a:ext>
            </a:extLst>
          </p:cNvPr>
          <p:cNvSpPr/>
          <p:nvPr/>
        </p:nvSpPr>
        <p:spPr>
          <a:xfrm>
            <a:off x="199505" y="529389"/>
            <a:ext cx="3557848" cy="59046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Justice Laws – Statutes:</a:t>
            </a:r>
          </a:p>
          <a:p>
            <a:pPr algn="ctr"/>
            <a:endParaRPr lang="en-CA" sz="2000" dirty="0"/>
          </a:p>
          <a:p>
            <a:pPr algn="ctr"/>
            <a:r>
              <a:rPr lang="en-CA" sz="2000" dirty="0"/>
              <a:t>The Annual Statutes accessible on the Justice Laws Website are a collection of the Public General Acts in the form in which they were originally enacted by Parliament in a given calendar year.</a:t>
            </a:r>
          </a:p>
          <a:p>
            <a:pPr algn="ctr"/>
            <a:endParaRPr lang="en-CA" sz="2000" dirty="0"/>
          </a:p>
          <a:p>
            <a:pPr algn="ctr"/>
            <a:endParaRPr lang="en-CA" sz="2000" dirty="0"/>
          </a:p>
          <a:p>
            <a:pPr algn="ctr"/>
            <a:r>
              <a:rPr lang="en-CA" sz="2000" dirty="0"/>
              <a:t> They include new Acts as well as Acts and provisions that amend existing Acts.</a:t>
            </a:r>
          </a:p>
        </p:txBody>
      </p:sp>
    </p:spTree>
    <p:extLst>
      <p:ext uri="{BB962C8B-B14F-4D97-AF65-F5344CB8AC3E}">
        <p14:creationId xmlns:p14="http://schemas.microsoft.com/office/powerpoint/2010/main" val="3752782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9D9F-7E88-45C8-B5BD-E4672A8FCC01}"/>
              </a:ext>
            </a:extLst>
          </p:cNvPr>
          <p:cNvSpPr>
            <a:spLocks noGrp="1"/>
          </p:cNvSpPr>
          <p:nvPr>
            <p:ph type="title"/>
          </p:nvPr>
        </p:nvSpPr>
        <p:spPr>
          <a:xfrm>
            <a:off x="666749" y="0"/>
            <a:ext cx="10772775" cy="1658198"/>
          </a:xfrm>
        </p:spPr>
        <p:txBody>
          <a:bodyPr/>
          <a:lstStyle/>
          <a:p>
            <a:pPr algn="ctr"/>
            <a:r>
              <a:rPr lang="en-US" dirty="0"/>
              <a:t>Parliamentarians - </a:t>
            </a:r>
            <a:r>
              <a:rPr lang="en-US" dirty="0" err="1"/>
              <a:t>Parlinfo</a:t>
            </a:r>
            <a:endParaRPr lang="en-CA" dirty="0"/>
          </a:p>
        </p:txBody>
      </p:sp>
      <p:pic>
        <p:nvPicPr>
          <p:cNvPr id="4" name="Content Placeholder 3">
            <a:hlinkClick r:id="rId2"/>
            <a:extLst>
              <a:ext uri="{FF2B5EF4-FFF2-40B4-BE49-F238E27FC236}">
                <a16:creationId xmlns:a16="http://schemas.microsoft.com/office/drawing/2014/main" id="{BE5A5A20-68FF-4684-AF0B-985E813FF797}"/>
              </a:ext>
            </a:extLst>
          </p:cNvPr>
          <p:cNvPicPr>
            <a:picLocks noGrp="1" noChangeAspect="1"/>
          </p:cNvPicPr>
          <p:nvPr>
            <p:ph idx="1"/>
          </p:nvPr>
        </p:nvPicPr>
        <p:blipFill>
          <a:blip r:embed="rId3"/>
          <a:stretch>
            <a:fillRect/>
          </a:stretch>
        </p:blipFill>
        <p:spPr>
          <a:xfrm>
            <a:off x="1027487" y="1163224"/>
            <a:ext cx="10137026" cy="5365648"/>
          </a:xfrm>
          <a:prstGeom prst="rect">
            <a:avLst/>
          </a:prstGeom>
        </p:spPr>
      </p:pic>
      <p:sp>
        <p:nvSpPr>
          <p:cNvPr id="5" name="Arrow: Right 4">
            <a:extLst>
              <a:ext uri="{FF2B5EF4-FFF2-40B4-BE49-F238E27FC236}">
                <a16:creationId xmlns:a16="http://schemas.microsoft.com/office/drawing/2014/main" id="{F5410A51-FFB0-4500-A207-FAF5FF5E6120}"/>
              </a:ext>
            </a:extLst>
          </p:cNvPr>
          <p:cNvSpPr/>
          <p:nvPr/>
        </p:nvSpPr>
        <p:spPr>
          <a:xfrm>
            <a:off x="954157" y="3856383"/>
            <a:ext cx="636104" cy="46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9666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F60A7-85B7-40C6-81FA-C0BEAC4F4462}"/>
              </a:ext>
            </a:extLst>
          </p:cNvPr>
          <p:cNvPicPr>
            <a:picLocks noChangeAspect="1"/>
          </p:cNvPicPr>
          <p:nvPr/>
        </p:nvPicPr>
        <p:blipFill>
          <a:blip r:embed="rId2"/>
          <a:stretch>
            <a:fillRect/>
          </a:stretch>
        </p:blipFill>
        <p:spPr>
          <a:xfrm>
            <a:off x="117701" y="219075"/>
            <a:ext cx="5076825" cy="3371850"/>
          </a:xfrm>
          <a:prstGeom prst="rect">
            <a:avLst/>
          </a:prstGeom>
        </p:spPr>
      </p:pic>
      <p:pic>
        <p:nvPicPr>
          <p:cNvPr id="5" name="Picture 4">
            <a:extLst>
              <a:ext uri="{FF2B5EF4-FFF2-40B4-BE49-F238E27FC236}">
                <a16:creationId xmlns:a16="http://schemas.microsoft.com/office/drawing/2014/main" id="{AC5CA275-95A1-4756-B9B3-E8CCBBB9B466}"/>
              </a:ext>
            </a:extLst>
          </p:cNvPr>
          <p:cNvPicPr>
            <a:picLocks noChangeAspect="1"/>
          </p:cNvPicPr>
          <p:nvPr/>
        </p:nvPicPr>
        <p:blipFill>
          <a:blip r:embed="rId3"/>
          <a:stretch>
            <a:fillRect/>
          </a:stretch>
        </p:blipFill>
        <p:spPr>
          <a:xfrm>
            <a:off x="5050971" y="219075"/>
            <a:ext cx="6574971" cy="3734680"/>
          </a:xfrm>
          <a:prstGeom prst="rect">
            <a:avLst/>
          </a:prstGeom>
        </p:spPr>
      </p:pic>
      <p:pic>
        <p:nvPicPr>
          <p:cNvPr id="6" name="Picture 5">
            <a:extLst>
              <a:ext uri="{FF2B5EF4-FFF2-40B4-BE49-F238E27FC236}">
                <a16:creationId xmlns:a16="http://schemas.microsoft.com/office/drawing/2014/main" id="{7B6F8145-C1E1-4508-A3BF-65474315B2E2}"/>
              </a:ext>
            </a:extLst>
          </p:cNvPr>
          <p:cNvPicPr>
            <a:picLocks noChangeAspect="1"/>
          </p:cNvPicPr>
          <p:nvPr/>
        </p:nvPicPr>
        <p:blipFill>
          <a:blip r:embed="rId4"/>
          <a:stretch>
            <a:fillRect/>
          </a:stretch>
        </p:blipFill>
        <p:spPr>
          <a:xfrm>
            <a:off x="1770742" y="1367518"/>
            <a:ext cx="8650515" cy="5271407"/>
          </a:xfrm>
          <a:prstGeom prst="rect">
            <a:avLst/>
          </a:prstGeom>
        </p:spPr>
      </p:pic>
    </p:spTree>
    <p:extLst>
      <p:ext uri="{BB962C8B-B14F-4D97-AF65-F5344CB8AC3E}">
        <p14:creationId xmlns:p14="http://schemas.microsoft.com/office/powerpoint/2010/main" val="37832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CBF65-B4F1-4982-B085-0ACE942E4CEC}"/>
              </a:ext>
            </a:extLst>
          </p:cNvPr>
          <p:cNvPicPr>
            <a:picLocks noChangeAspect="1"/>
          </p:cNvPicPr>
          <p:nvPr/>
        </p:nvPicPr>
        <p:blipFill>
          <a:blip r:embed="rId2"/>
          <a:stretch>
            <a:fillRect/>
          </a:stretch>
        </p:blipFill>
        <p:spPr>
          <a:xfrm>
            <a:off x="0" y="0"/>
            <a:ext cx="12192000" cy="5064512"/>
          </a:xfrm>
          <a:prstGeom prst="rect">
            <a:avLst/>
          </a:prstGeom>
        </p:spPr>
      </p:pic>
      <p:pic>
        <p:nvPicPr>
          <p:cNvPr id="5" name="Picture 4">
            <a:extLst>
              <a:ext uri="{FF2B5EF4-FFF2-40B4-BE49-F238E27FC236}">
                <a16:creationId xmlns:a16="http://schemas.microsoft.com/office/drawing/2014/main" id="{5601B5C2-6B83-4889-BC78-FE6BE2122CD9}"/>
              </a:ext>
            </a:extLst>
          </p:cNvPr>
          <p:cNvPicPr>
            <a:picLocks noChangeAspect="1"/>
          </p:cNvPicPr>
          <p:nvPr/>
        </p:nvPicPr>
        <p:blipFill>
          <a:blip r:embed="rId3"/>
          <a:stretch>
            <a:fillRect/>
          </a:stretch>
        </p:blipFill>
        <p:spPr>
          <a:xfrm>
            <a:off x="757237" y="973365"/>
            <a:ext cx="10677525" cy="575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35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F725FE-709B-4460-AA4D-E181FF622210}"/>
              </a:ext>
            </a:extLst>
          </p:cNvPr>
          <p:cNvPicPr>
            <a:picLocks noChangeAspect="1"/>
          </p:cNvPicPr>
          <p:nvPr/>
        </p:nvPicPr>
        <p:blipFill>
          <a:blip r:embed="rId2"/>
          <a:stretch>
            <a:fillRect/>
          </a:stretch>
        </p:blipFill>
        <p:spPr>
          <a:xfrm>
            <a:off x="666750" y="0"/>
            <a:ext cx="10858500" cy="2133600"/>
          </a:xfrm>
          <a:prstGeom prst="rect">
            <a:avLst/>
          </a:prstGeom>
        </p:spPr>
      </p:pic>
      <p:pic>
        <p:nvPicPr>
          <p:cNvPr id="3" name="Picture 2">
            <a:extLst>
              <a:ext uri="{FF2B5EF4-FFF2-40B4-BE49-F238E27FC236}">
                <a16:creationId xmlns:a16="http://schemas.microsoft.com/office/drawing/2014/main" id="{483E91C3-DA94-41BA-917F-0BFACEB4B1DE}"/>
              </a:ext>
            </a:extLst>
          </p:cNvPr>
          <p:cNvPicPr>
            <a:picLocks noChangeAspect="1"/>
          </p:cNvPicPr>
          <p:nvPr/>
        </p:nvPicPr>
        <p:blipFill>
          <a:blip r:embed="rId3"/>
          <a:stretch>
            <a:fillRect/>
          </a:stretch>
        </p:blipFill>
        <p:spPr>
          <a:xfrm>
            <a:off x="501196" y="1976173"/>
            <a:ext cx="11024054" cy="4881827"/>
          </a:xfrm>
          <a:prstGeom prst="rect">
            <a:avLst/>
          </a:prstGeom>
        </p:spPr>
      </p:pic>
      <p:sp>
        <p:nvSpPr>
          <p:cNvPr id="4" name="Arrow: Right 3">
            <a:extLst>
              <a:ext uri="{FF2B5EF4-FFF2-40B4-BE49-F238E27FC236}">
                <a16:creationId xmlns:a16="http://schemas.microsoft.com/office/drawing/2014/main" id="{F3C3E07F-9B81-46BD-BE5F-048EEE7BC172}"/>
              </a:ext>
            </a:extLst>
          </p:cNvPr>
          <p:cNvSpPr/>
          <p:nvPr/>
        </p:nvSpPr>
        <p:spPr>
          <a:xfrm>
            <a:off x="4542971" y="566057"/>
            <a:ext cx="11176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Right 4">
            <a:extLst>
              <a:ext uri="{FF2B5EF4-FFF2-40B4-BE49-F238E27FC236}">
                <a16:creationId xmlns:a16="http://schemas.microsoft.com/office/drawing/2014/main" id="{F5E5B7CC-FAD6-4B48-B36A-A3216C9DA5CF}"/>
              </a:ext>
            </a:extLst>
          </p:cNvPr>
          <p:cNvSpPr/>
          <p:nvPr/>
        </p:nvSpPr>
        <p:spPr>
          <a:xfrm>
            <a:off x="371061" y="3604591"/>
            <a:ext cx="530087" cy="10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CF849666-9172-4A28-A921-CBE9F67FEDEE}"/>
              </a:ext>
            </a:extLst>
          </p:cNvPr>
          <p:cNvSpPr/>
          <p:nvPr/>
        </p:nvSpPr>
        <p:spPr>
          <a:xfrm>
            <a:off x="1232452" y="6493565"/>
            <a:ext cx="8163339" cy="265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228D1AA-19B2-4E51-93D4-135D1253CC73}"/>
              </a:ext>
            </a:extLst>
          </p:cNvPr>
          <p:cNvPicPr>
            <a:picLocks noChangeAspect="1"/>
          </p:cNvPicPr>
          <p:nvPr/>
        </p:nvPicPr>
        <p:blipFill>
          <a:blip r:embed="rId4"/>
          <a:stretch>
            <a:fillRect/>
          </a:stretch>
        </p:blipFill>
        <p:spPr>
          <a:xfrm>
            <a:off x="371061" y="4109773"/>
            <a:ext cx="11525250" cy="1266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1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BE5EAC-6B1C-423E-BB3E-E76B470484CB}"/>
              </a:ext>
            </a:extLst>
          </p:cNvPr>
          <p:cNvPicPr>
            <a:picLocks noChangeAspect="1"/>
          </p:cNvPicPr>
          <p:nvPr/>
        </p:nvPicPr>
        <p:blipFill>
          <a:blip r:embed="rId2"/>
          <a:stretch>
            <a:fillRect/>
          </a:stretch>
        </p:blipFill>
        <p:spPr>
          <a:xfrm>
            <a:off x="0" y="0"/>
            <a:ext cx="12192000" cy="5755758"/>
          </a:xfrm>
          <a:prstGeom prst="rect">
            <a:avLst/>
          </a:prstGeom>
        </p:spPr>
      </p:pic>
      <p:sp>
        <p:nvSpPr>
          <p:cNvPr id="3" name="Arrow: Right 2">
            <a:extLst>
              <a:ext uri="{FF2B5EF4-FFF2-40B4-BE49-F238E27FC236}">
                <a16:creationId xmlns:a16="http://schemas.microsoft.com/office/drawing/2014/main" id="{C62FE438-39A8-433F-87A9-1DB67C5AB4FD}"/>
              </a:ext>
            </a:extLst>
          </p:cNvPr>
          <p:cNvSpPr/>
          <p:nvPr/>
        </p:nvSpPr>
        <p:spPr>
          <a:xfrm>
            <a:off x="348343" y="2786743"/>
            <a:ext cx="537028" cy="217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Arrow: Right 3">
            <a:extLst>
              <a:ext uri="{FF2B5EF4-FFF2-40B4-BE49-F238E27FC236}">
                <a16:creationId xmlns:a16="http://schemas.microsoft.com/office/drawing/2014/main" id="{BDB4F928-045E-496E-8F88-838590690D77}"/>
              </a:ext>
            </a:extLst>
          </p:cNvPr>
          <p:cNvSpPr/>
          <p:nvPr/>
        </p:nvSpPr>
        <p:spPr>
          <a:xfrm>
            <a:off x="636104" y="3539750"/>
            <a:ext cx="249267" cy="209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F8F9AFFD-140F-4E2F-8549-5137D14F76F9}"/>
              </a:ext>
            </a:extLst>
          </p:cNvPr>
          <p:cNvSpPr/>
          <p:nvPr/>
        </p:nvSpPr>
        <p:spPr>
          <a:xfrm>
            <a:off x="3299791" y="2252870"/>
            <a:ext cx="2319131" cy="12868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2409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308C1-335C-4481-B591-1B59FBDEEA20}"/>
              </a:ext>
            </a:extLst>
          </p:cNvPr>
          <p:cNvPicPr>
            <a:picLocks noChangeAspect="1"/>
          </p:cNvPicPr>
          <p:nvPr/>
        </p:nvPicPr>
        <p:blipFill>
          <a:blip r:embed="rId2"/>
          <a:stretch>
            <a:fillRect/>
          </a:stretch>
        </p:blipFill>
        <p:spPr>
          <a:xfrm>
            <a:off x="-149452" y="0"/>
            <a:ext cx="9210675" cy="5772150"/>
          </a:xfrm>
          <a:prstGeom prst="rect">
            <a:avLst/>
          </a:prstGeom>
        </p:spPr>
      </p:pic>
      <p:pic>
        <p:nvPicPr>
          <p:cNvPr id="3" name="Picture 2">
            <a:extLst>
              <a:ext uri="{FF2B5EF4-FFF2-40B4-BE49-F238E27FC236}">
                <a16:creationId xmlns:a16="http://schemas.microsoft.com/office/drawing/2014/main" id="{F3514866-B62D-4514-8410-56322A12486B}"/>
              </a:ext>
            </a:extLst>
          </p:cNvPr>
          <p:cNvPicPr>
            <a:picLocks noChangeAspect="1"/>
          </p:cNvPicPr>
          <p:nvPr/>
        </p:nvPicPr>
        <p:blipFill>
          <a:blip r:embed="rId3"/>
          <a:stretch>
            <a:fillRect/>
          </a:stretch>
        </p:blipFill>
        <p:spPr>
          <a:xfrm>
            <a:off x="3343275" y="877433"/>
            <a:ext cx="8848725" cy="5857875"/>
          </a:xfrm>
          <a:prstGeom prst="rect">
            <a:avLst/>
          </a:prstGeom>
          <a:ln>
            <a:noFill/>
          </a:ln>
          <a:effectLst>
            <a:outerShdw blurRad="292100" dist="139700" dir="2700000" algn="tl" rotWithShape="0">
              <a:srgbClr val="333333">
                <a:alpha val="65000"/>
              </a:srgbClr>
            </a:outerShdw>
          </a:effectLst>
        </p:spPr>
      </p:pic>
      <p:sp>
        <p:nvSpPr>
          <p:cNvPr id="4" name="Callout: Down Arrow 3">
            <a:extLst>
              <a:ext uri="{FF2B5EF4-FFF2-40B4-BE49-F238E27FC236}">
                <a16:creationId xmlns:a16="http://schemas.microsoft.com/office/drawing/2014/main" id="{668F8D5C-6CC6-460F-AD38-8006D0E71BCB}"/>
              </a:ext>
            </a:extLst>
          </p:cNvPr>
          <p:cNvSpPr/>
          <p:nvPr/>
        </p:nvSpPr>
        <p:spPr>
          <a:xfrm>
            <a:off x="9766852" y="0"/>
            <a:ext cx="2425148" cy="102041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menu options to narrow down results</a:t>
            </a:r>
            <a:endParaRPr lang="en-CA" dirty="0"/>
          </a:p>
        </p:txBody>
      </p:sp>
    </p:spTree>
    <p:extLst>
      <p:ext uri="{BB962C8B-B14F-4D97-AF65-F5344CB8AC3E}">
        <p14:creationId xmlns:p14="http://schemas.microsoft.com/office/powerpoint/2010/main" val="35171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E8DBE92-2331-4285-8226-D398190D3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1B549-3A82-4429-95AA-4C596F1FFB53}"/>
              </a:ext>
            </a:extLst>
          </p:cNvPr>
          <p:cNvSpPr>
            <a:spLocks noGrp="1"/>
          </p:cNvSpPr>
          <p:nvPr>
            <p:ph type="title"/>
          </p:nvPr>
        </p:nvSpPr>
        <p:spPr>
          <a:xfrm>
            <a:off x="4566261" y="1067403"/>
            <a:ext cx="5830468" cy="4723194"/>
          </a:xfrm>
        </p:spPr>
        <p:txBody>
          <a:bodyPr vert="horz" lIns="91440" tIns="45720" rIns="91440" bIns="45720" rtlCol="0" anchor="ctr">
            <a:normAutofit/>
          </a:bodyPr>
          <a:lstStyle/>
          <a:p>
            <a:pPr>
              <a:lnSpc>
                <a:spcPct val="80000"/>
              </a:lnSpc>
            </a:pPr>
            <a:r>
              <a:rPr lang="en-US" sz="7200">
                <a:solidFill>
                  <a:srgbClr val="FFFFFF"/>
                </a:solidFill>
              </a:rPr>
              <a:t>Historical parliamentary research </a:t>
            </a:r>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53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9B27-7B3D-487B-B8D6-EB7F346C9852}"/>
              </a:ext>
            </a:extLst>
          </p:cNvPr>
          <p:cNvSpPr>
            <a:spLocks noGrp="1"/>
          </p:cNvSpPr>
          <p:nvPr>
            <p:ph type="title"/>
          </p:nvPr>
        </p:nvSpPr>
        <p:spPr>
          <a:xfrm>
            <a:off x="551207" y="0"/>
            <a:ext cx="10772775" cy="1658198"/>
          </a:xfrm>
        </p:spPr>
        <p:txBody>
          <a:bodyPr/>
          <a:lstStyle/>
          <a:p>
            <a:r>
              <a:rPr lang="en-US" dirty="0"/>
              <a:t>The Canadian Constitution </a:t>
            </a:r>
            <a:endParaRPr lang="en-CA" dirty="0"/>
          </a:p>
        </p:txBody>
      </p:sp>
      <p:sp>
        <p:nvSpPr>
          <p:cNvPr id="3" name="Content Placeholder 2">
            <a:extLst>
              <a:ext uri="{FF2B5EF4-FFF2-40B4-BE49-F238E27FC236}">
                <a16:creationId xmlns:a16="http://schemas.microsoft.com/office/drawing/2014/main" id="{9696A440-E7E6-4FA4-A23C-F93823F83877}"/>
              </a:ext>
            </a:extLst>
          </p:cNvPr>
          <p:cNvSpPr>
            <a:spLocks noGrp="1"/>
          </p:cNvSpPr>
          <p:nvPr>
            <p:ph idx="1"/>
          </p:nvPr>
        </p:nvSpPr>
        <p:spPr>
          <a:xfrm>
            <a:off x="551207" y="1311965"/>
            <a:ext cx="11296236" cy="5380383"/>
          </a:xfrm>
        </p:spPr>
        <p:txBody>
          <a:bodyPr>
            <a:normAutofit fontScale="77500" lnSpcReduction="20000"/>
          </a:bodyPr>
          <a:lstStyle/>
          <a:p>
            <a:r>
              <a:rPr lang="en-CA" dirty="0"/>
              <a:t>A constitution provides the fundamental rules and principles that govern a country. It creates many of the institutions and branches of government, and defines their powers.</a:t>
            </a:r>
          </a:p>
          <a:p>
            <a:r>
              <a:rPr lang="en-CA" i="1" dirty="0"/>
              <a:t>Canada was created by an act of the Parliament of the United Kingdom called the</a:t>
            </a:r>
            <a:r>
              <a:rPr lang="en-CA" dirty="0"/>
              <a:t> British North America Act, 1867 </a:t>
            </a:r>
            <a:r>
              <a:rPr lang="en-CA" i="1" dirty="0"/>
              <a:t>(now known as the </a:t>
            </a:r>
            <a:r>
              <a:rPr lang="en-CA" dirty="0">
                <a:hlinkClick r:id="rId2"/>
              </a:rPr>
              <a:t>Constitution Act, 1867</a:t>
            </a:r>
            <a:r>
              <a:rPr lang="en-CA" i="1" dirty="0"/>
              <a:t>) uniting the British colonies of the United Province of Canada, Nova Scotia, and New Brunswick.</a:t>
            </a:r>
            <a:endParaRPr lang="en-CA" dirty="0"/>
          </a:p>
          <a:p>
            <a:r>
              <a:rPr lang="en-CA" dirty="0"/>
              <a:t>The Constitution of Canada includes the </a:t>
            </a:r>
            <a:r>
              <a:rPr lang="en-CA" i="1" dirty="0"/>
              <a:t>Constitution Act, 1867,</a:t>
            </a:r>
            <a:r>
              <a:rPr lang="en-CA" dirty="0"/>
              <a:t> and the </a:t>
            </a:r>
            <a:r>
              <a:rPr lang="en-CA" i="1" dirty="0">
                <a:hlinkClick r:id="rId3"/>
              </a:rPr>
              <a:t>Constitution Act, 1982</a:t>
            </a:r>
            <a:r>
              <a:rPr lang="en-CA" dirty="0"/>
              <a:t>. It is the supreme law of Canada. It reaffirms Canada's dual legal system and also includes Aboriginal rights and treaty rights.</a:t>
            </a:r>
          </a:p>
          <a:p>
            <a:r>
              <a:rPr lang="en-CA" b="1" dirty="0"/>
              <a:t>What does our Constitution say?</a:t>
            </a:r>
          </a:p>
          <a:p>
            <a:r>
              <a:rPr lang="en-CA" dirty="0"/>
              <a:t>The Constitution sets out the basic principles of democratic government in Canada when it defines the powers of the three branches of government:</a:t>
            </a:r>
          </a:p>
          <a:p>
            <a:pPr lvl="1">
              <a:buFont typeface="Wingdings" panose="05000000000000000000" pitchFamily="2" charset="2"/>
              <a:buChar char="v"/>
            </a:pPr>
            <a:r>
              <a:rPr lang="en-CA" dirty="0"/>
              <a:t>the executive</a:t>
            </a:r>
          </a:p>
          <a:p>
            <a:pPr lvl="1">
              <a:buFont typeface="Wingdings" panose="05000000000000000000" pitchFamily="2" charset="2"/>
              <a:buChar char="v"/>
            </a:pPr>
            <a:r>
              <a:rPr lang="en-CA" dirty="0"/>
              <a:t>the legislative</a:t>
            </a:r>
          </a:p>
          <a:p>
            <a:pPr lvl="1">
              <a:buFont typeface="Wingdings" panose="05000000000000000000" pitchFamily="2" charset="2"/>
              <a:buChar char="v"/>
            </a:pPr>
            <a:r>
              <a:rPr lang="en-CA" dirty="0"/>
              <a:t>the judiciary</a:t>
            </a:r>
          </a:p>
          <a:p>
            <a:r>
              <a:rPr lang="en-CA" b="1" i="1" dirty="0"/>
              <a:t>The Constitution was "patriated" from the United Kingdom in 1982.</a:t>
            </a:r>
            <a:endParaRPr lang="en-CA" dirty="0"/>
          </a:p>
          <a:p>
            <a:r>
              <a:rPr lang="en-CA" dirty="0"/>
              <a:t>When Canada was created, it was a self-governing British colony. The British North America Act, 1867, codified many constitutional rules for Canada, but major changes to the Constitution could only be made by the United Kingdom Parliament. </a:t>
            </a:r>
          </a:p>
          <a:p>
            <a:r>
              <a:rPr lang="en-CA" dirty="0"/>
              <a:t>In 1982, the Charter of Rights and Freedoms was enacted as part of Canada's Constitution along with a set of procedures allowing the Constitution to be amended in Canada.</a:t>
            </a:r>
          </a:p>
          <a:p>
            <a:endParaRPr lang="en-CA" dirty="0"/>
          </a:p>
        </p:txBody>
      </p:sp>
    </p:spTree>
    <p:extLst>
      <p:ext uri="{BB962C8B-B14F-4D97-AF65-F5344CB8AC3E}">
        <p14:creationId xmlns:p14="http://schemas.microsoft.com/office/powerpoint/2010/main" val="12378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68" y="24063"/>
            <a:ext cx="9817769" cy="1180374"/>
          </a:xfrm>
        </p:spPr>
        <p:txBody>
          <a:bodyPr/>
          <a:lstStyle/>
          <a:p>
            <a:pPr algn="ctr"/>
            <a:r>
              <a:rPr lang="en-US" dirty="0"/>
              <a:t>Indian Act</a:t>
            </a:r>
            <a:endParaRPr lang="en-CA" dirty="0"/>
          </a:p>
        </p:txBody>
      </p:sp>
      <p:sp>
        <p:nvSpPr>
          <p:cNvPr id="3" name="Content Placeholder 2"/>
          <p:cNvSpPr>
            <a:spLocks noGrp="1"/>
          </p:cNvSpPr>
          <p:nvPr>
            <p:ph idx="1"/>
          </p:nvPr>
        </p:nvSpPr>
        <p:spPr>
          <a:xfrm>
            <a:off x="550506" y="1082352"/>
            <a:ext cx="11243387" cy="5355770"/>
          </a:xfrm>
        </p:spPr>
        <p:txBody>
          <a:bodyPr>
            <a:normAutofit/>
          </a:bodyPr>
          <a:lstStyle/>
          <a:p>
            <a:r>
              <a:rPr lang="en-CA" dirty="0"/>
              <a:t>The </a:t>
            </a:r>
            <a:r>
              <a:rPr lang="en-CA" i="1" dirty="0"/>
              <a:t>Indian Act</a:t>
            </a:r>
            <a:r>
              <a:rPr lang="en-CA" dirty="0"/>
              <a:t> is the principal statute through which the federal government administers Indian status, local First Nations governments and the management of reserve land and communal monies. </a:t>
            </a:r>
          </a:p>
          <a:p>
            <a:endParaRPr lang="en-CA" dirty="0"/>
          </a:p>
          <a:p>
            <a:r>
              <a:rPr lang="en-CA" dirty="0"/>
              <a:t>It was first introduced in 1876 as a consolidation of previous colonial ordinances that aimed to eradicate First Nations culture in favour of assimilation into Euro-Canadian society. </a:t>
            </a:r>
          </a:p>
          <a:p>
            <a:endParaRPr lang="en-CA" dirty="0"/>
          </a:p>
          <a:p>
            <a:r>
              <a:rPr lang="en-CA" dirty="0"/>
              <a:t>The Act has been amended several times, most significantly in 1951 and 1985… </a:t>
            </a:r>
          </a:p>
          <a:p>
            <a:endParaRPr lang="en-CA" dirty="0"/>
          </a:p>
          <a:p>
            <a:r>
              <a:rPr lang="en-CA" dirty="0"/>
              <a:t>(</a:t>
            </a:r>
            <a:r>
              <a:rPr lang="en-CA" dirty="0">
                <a:hlinkClick r:id="rId2"/>
              </a:rPr>
              <a:t>Canadian Encyclopedia – Indian Act</a:t>
            </a:r>
            <a:r>
              <a:rPr lang="en-CA" dirty="0"/>
              <a:t>)</a:t>
            </a:r>
          </a:p>
          <a:p>
            <a:endParaRPr lang="en-US" dirty="0"/>
          </a:p>
          <a:p>
            <a:endParaRPr lang="en-CA" dirty="0"/>
          </a:p>
          <a:p>
            <a:endParaRPr lang="en-CA" dirty="0"/>
          </a:p>
        </p:txBody>
      </p:sp>
    </p:spTree>
    <p:extLst>
      <p:ext uri="{BB962C8B-B14F-4D97-AF65-F5344CB8AC3E}">
        <p14:creationId xmlns:p14="http://schemas.microsoft.com/office/powerpoint/2010/main" val="2388356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0"/>
            <a:ext cx="10772775" cy="1016446"/>
          </a:xfrm>
        </p:spPr>
        <p:txBody>
          <a:bodyPr/>
          <a:lstStyle/>
          <a:p>
            <a:pPr algn="ctr"/>
            <a:r>
              <a:rPr lang="en-US" dirty="0"/>
              <a:t>Indian Act - 1951</a:t>
            </a:r>
            <a:endParaRPr lang="en-CA" dirty="0"/>
          </a:p>
        </p:txBody>
      </p:sp>
      <p:sp>
        <p:nvSpPr>
          <p:cNvPr id="3" name="Content Placeholder 2"/>
          <p:cNvSpPr>
            <a:spLocks noGrp="1"/>
          </p:cNvSpPr>
          <p:nvPr>
            <p:ph idx="1"/>
          </p:nvPr>
        </p:nvSpPr>
        <p:spPr>
          <a:xfrm>
            <a:off x="449179" y="1114925"/>
            <a:ext cx="11478125" cy="5566611"/>
          </a:xfrm>
        </p:spPr>
        <p:txBody>
          <a:bodyPr>
            <a:normAutofit/>
          </a:bodyPr>
          <a:lstStyle/>
          <a:p>
            <a:r>
              <a:rPr lang="en-CA" dirty="0"/>
              <a:t>Between 1946 and 1948, a special joint committee of the Senate and House of Commons examined the operation of the Indian Act and Indian administration. Witnesses were called, including government officials, select native groups, and interested parties.</a:t>
            </a:r>
          </a:p>
          <a:p>
            <a:endParaRPr lang="en-CA" dirty="0"/>
          </a:p>
          <a:p>
            <a:r>
              <a:rPr lang="en-CA" dirty="0"/>
              <a:t>From 1948 to 1950, government officials considered the special joint committee's proposals and rejected most of them: the federal vote, the claims commission, and the notion of Indian band constitutions and incorporation. In June 1950, revised Indian Act legislation was presented to the House of Commons. It was soon withdrawn because Indigenous people and their supporters claimed they had not been formally consulted. </a:t>
            </a:r>
          </a:p>
          <a:p>
            <a:endParaRPr lang="en-CA" dirty="0"/>
          </a:p>
          <a:p>
            <a:r>
              <a:rPr lang="en-CA" dirty="0"/>
              <a:t>A revised bill was reintroduced in the fall of 1950 and was reviewed by select Indigenous leaders in a five-day session in Ottawa in the winter of 1951. A new Indian Act, the one currently in force, was proclaimed in September 1951. </a:t>
            </a:r>
          </a:p>
          <a:p>
            <a:r>
              <a:rPr lang="en-CA" dirty="0"/>
              <a:t>(</a:t>
            </a:r>
            <a:r>
              <a:rPr lang="en-CA" sz="1900" cap="all" dirty="0">
                <a:hlinkClick r:id="rId2"/>
              </a:rPr>
              <a:t>STANDING COMMITTEE ON ABORIGINAL AFFAIRS, NORTHERN DEVELOPMENT AND NATURAL RESOURCES – Committee evidence, 37</a:t>
            </a:r>
            <a:r>
              <a:rPr lang="en-CA" sz="1900" cap="all" baseline="30000" dirty="0">
                <a:hlinkClick r:id="rId2"/>
              </a:rPr>
              <a:t>th</a:t>
            </a:r>
            <a:r>
              <a:rPr lang="en-CA" sz="1900" cap="all" dirty="0">
                <a:hlinkClick r:id="rId2"/>
              </a:rPr>
              <a:t> </a:t>
            </a:r>
            <a:r>
              <a:rPr lang="en-CA" sz="1900" cap="all" dirty="0" err="1">
                <a:hlinkClick r:id="rId2"/>
              </a:rPr>
              <a:t>parl</a:t>
            </a:r>
            <a:r>
              <a:rPr lang="en-CA" sz="1900" cap="all" dirty="0">
                <a:hlinkClick r:id="rId2"/>
              </a:rPr>
              <a:t>, 1</a:t>
            </a:r>
            <a:r>
              <a:rPr lang="en-CA" sz="1900" cap="all" baseline="30000" dirty="0">
                <a:hlinkClick r:id="rId2"/>
              </a:rPr>
              <a:t>st</a:t>
            </a:r>
            <a:r>
              <a:rPr lang="en-CA" sz="1900" cap="all" dirty="0">
                <a:hlinkClick r:id="rId2"/>
              </a:rPr>
              <a:t> session</a:t>
            </a:r>
            <a:r>
              <a:rPr lang="en-CA" sz="1900" cap="all" dirty="0"/>
              <a:t>, 2002)</a:t>
            </a:r>
          </a:p>
          <a:p>
            <a:endParaRPr lang="en-CA" dirty="0"/>
          </a:p>
        </p:txBody>
      </p:sp>
    </p:spTree>
    <p:extLst>
      <p:ext uri="{BB962C8B-B14F-4D97-AF65-F5344CB8AC3E}">
        <p14:creationId xmlns:p14="http://schemas.microsoft.com/office/powerpoint/2010/main" val="21952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7615F-E0AC-4FEA-8FCF-51A6FB3F6002}"/>
              </a:ext>
            </a:extLst>
          </p:cNvPr>
          <p:cNvPicPr>
            <a:picLocks noChangeAspect="1"/>
          </p:cNvPicPr>
          <p:nvPr/>
        </p:nvPicPr>
        <p:blipFill>
          <a:blip r:embed="rId2"/>
          <a:stretch>
            <a:fillRect/>
          </a:stretch>
        </p:blipFill>
        <p:spPr>
          <a:xfrm>
            <a:off x="553416" y="0"/>
            <a:ext cx="11085168" cy="6858000"/>
          </a:xfrm>
          <a:prstGeom prst="rect">
            <a:avLst/>
          </a:prstGeom>
        </p:spPr>
      </p:pic>
    </p:spTree>
    <p:extLst>
      <p:ext uri="{BB962C8B-B14F-4D97-AF65-F5344CB8AC3E}">
        <p14:creationId xmlns:p14="http://schemas.microsoft.com/office/powerpoint/2010/main" val="1280827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25" y="499533"/>
            <a:ext cx="6562726" cy="1658198"/>
          </a:xfrm>
        </p:spPr>
        <p:txBody>
          <a:bodyPr>
            <a:normAutofit/>
          </a:bodyPr>
          <a:lstStyle/>
          <a:p>
            <a:r>
              <a:rPr lang="en-US" dirty="0">
                <a:solidFill>
                  <a:srgbClr val="673529"/>
                </a:solidFill>
              </a:rPr>
              <a:t>Thank you!</a:t>
            </a:r>
            <a:endParaRPr lang="en-CA" dirty="0">
              <a:solidFill>
                <a:srgbClr val="673529"/>
              </a:solidFill>
            </a:endParaRPr>
          </a:p>
        </p:txBody>
      </p:sp>
      <p:pic>
        <p:nvPicPr>
          <p:cNvPr id="5" name="Picture 4" descr="Colourful envelopes">
            <a:extLst>
              <a:ext uri="{FF2B5EF4-FFF2-40B4-BE49-F238E27FC236}">
                <a16:creationId xmlns:a16="http://schemas.microsoft.com/office/drawing/2014/main" id="{050692BE-2769-02AD-2CE0-DCC791767F79}"/>
              </a:ext>
            </a:extLst>
          </p:cNvPr>
          <p:cNvPicPr>
            <a:picLocks noChangeAspect="1"/>
          </p:cNvPicPr>
          <p:nvPr/>
        </p:nvPicPr>
        <p:blipFill rotWithShape="1">
          <a:blip r:embed="rId2"/>
          <a:srcRect l="31010" r="29340" b="-2"/>
          <a:stretch/>
        </p:blipFill>
        <p:spPr>
          <a:xfrm>
            <a:off x="20" y="-6418"/>
            <a:ext cx="4077443" cy="6864418"/>
          </a:xfrm>
          <a:prstGeom prst="rect">
            <a:avLst/>
          </a:prstGeom>
        </p:spPr>
      </p:pic>
      <p:sp>
        <p:nvSpPr>
          <p:cNvPr id="3" name="Content Placeholder 2"/>
          <p:cNvSpPr>
            <a:spLocks noGrp="1"/>
          </p:cNvSpPr>
          <p:nvPr>
            <p:ph idx="1"/>
          </p:nvPr>
        </p:nvSpPr>
        <p:spPr>
          <a:xfrm>
            <a:off x="4702557" y="2011680"/>
            <a:ext cx="6428994" cy="3766185"/>
          </a:xfrm>
        </p:spPr>
        <p:txBody>
          <a:bodyPr>
            <a:normAutofit/>
          </a:bodyPr>
          <a:lstStyle/>
          <a:p>
            <a:endParaRPr lang="en-US" dirty="0"/>
          </a:p>
          <a:p>
            <a:r>
              <a:rPr lang="en-US" sz="4000" dirty="0">
                <a:hlinkClick r:id="rId3"/>
              </a:rPr>
              <a:t>Michelle.Lake@Concordia.ca</a:t>
            </a:r>
            <a:endParaRPr lang="en-CA" sz="4000" dirty="0"/>
          </a:p>
        </p:txBody>
      </p:sp>
    </p:spTree>
    <p:extLst>
      <p:ext uri="{BB962C8B-B14F-4D97-AF65-F5344CB8AC3E}">
        <p14:creationId xmlns:p14="http://schemas.microsoft.com/office/powerpoint/2010/main" val="28841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0772775" cy="1658198"/>
          </a:xfrm>
        </p:spPr>
        <p:txBody>
          <a:bodyPr/>
          <a:lstStyle/>
          <a:p>
            <a:pPr algn="ctr"/>
            <a:r>
              <a:rPr lang="en-US" dirty="0"/>
              <a:t>System of Government </a:t>
            </a:r>
            <a:endParaRPr lang="en-CA" dirty="0"/>
          </a:p>
        </p:txBody>
      </p:sp>
      <p:pic>
        <p:nvPicPr>
          <p:cNvPr id="5" name="Content Placeholder 4">
            <a:hlinkClick r:id="rId2"/>
            <a:extLst>
              <a:ext uri="{FF2B5EF4-FFF2-40B4-BE49-F238E27FC236}">
                <a16:creationId xmlns:a16="http://schemas.microsoft.com/office/drawing/2014/main" id="{BDC3CBD1-68FA-40BB-96CD-5E69BB32F624}"/>
              </a:ext>
            </a:extLst>
          </p:cNvPr>
          <p:cNvPicPr>
            <a:picLocks noGrp="1" noChangeAspect="1"/>
          </p:cNvPicPr>
          <p:nvPr>
            <p:ph idx="1"/>
          </p:nvPr>
        </p:nvPicPr>
        <p:blipFill>
          <a:blip r:embed="rId3"/>
          <a:stretch>
            <a:fillRect/>
          </a:stretch>
        </p:blipFill>
        <p:spPr>
          <a:xfrm>
            <a:off x="785525" y="1381199"/>
            <a:ext cx="10772774" cy="4989234"/>
          </a:xfrm>
          <a:prstGeom prst="rect">
            <a:avLst/>
          </a:prstGeom>
        </p:spPr>
      </p:pic>
    </p:spTree>
    <p:extLst>
      <p:ext uri="{BB962C8B-B14F-4D97-AF65-F5344CB8AC3E}">
        <p14:creationId xmlns:p14="http://schemas.microsoft.com/office/powerpoint/2010/main" val="130945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3389FDA1-A0E0-46A3-BC13-3C61BF99DAE5}"/>
              </a:ext>
            </a:extLst>
          </p:cNvPr>
          <p:cNvPicPr>
            <a:picLocks noGrp="1" noChangeAspect="1"/>
          </p:cNvPicPr>
          <p:nvPr>
            <p:ph idx="1"/>
          </p:nvPr>
        </p:nvPicPr>
        <p:blipFill>
          <a:blip r:embed="rId2"/>
          <a:stretch>
            <a:fillRect/>
          </a:stretch>
        </p:blipFill>
        <p:spPr>
          <a:xfrm>
            <a:off x="674914" y="60908"/>
            <a:ext cx="10853948" cy="6688235"/>
          </a:xfrm>
          <a:prstGeom prst="rect">
            <a:avLst/>
          </a:prstGeom>
        </p:spPr>
      </p:pic>
      <p:pic>
        <p:nvPicPr>
          <p:cNvPr id="1030" name="Picture 6" descr="King Charles' Coronation Date Announced by Buckingham Palace as May 6">
            <a:extLst>
              <a:ext uri="{FF2B5EF4-FFF2-40B4-BE49-F238E27FC236}">
                <a16:creationId xmlns:a16="http://schemas.microsoft.com/office/drawing/2014/main" id="{57E3011A-FBE6-4124-8F42-6A53BFB18A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319" y="1572038"/>
            <a:ext cx="1688031" cy="1856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fficial photo of Her Excellency the Right Honourable Mary Simon Governor General of Canada. She is wearing the collar of chancellor of the Order.">
            <a:extLst>
              <a:ext uri="{FF2B5EF4-FFF2-40B4-BE49-F238E27FC236}">
                <a16:creationId xmlns:a16="http://schemas.microsoft.com/office/drawing/2014/main" id="{479008E3-3BD6-4867-9D6A-D1AF4FE98E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18350" y="1572037"/>
            <a:ext cx="1510750" cy="1856961"/>
          </a:xfrm>
          <a:prstGeom prst="rect">
            <a:avLst/>
          </a:prstGeom>
          <a:noFill/>
          <a:ln>
            <a:noFill/>
          </a:ln>
        </p:spPr>
      </p:pic>
    </p:spTree>
    <p:extLst>
      <p:ext uri="{BB962C8B-B14F-4D97-AF65-F5344CB8AC3E}">
        <p14:creationId xmlns:p14="http://schemas.microsoft.com/office/powerpoint/2010/main" val="416128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3714-389D-4B39-94EC-A4435CA1EEE3}"/>
              </a:ext>
            </a:extLst>
          </p:cNvPr>
          <p:cNvSpPr>
            <a:spLocks noGrp="1"/>
          </p:cNvSpPr>
          <p:nvPr>
            <p:ph type="title"/>
          </p:nvPr>
        </p:nvSpPr>
        <p:spPr>
          <a:xfrm>
            <a:off x="657224" y="0"/>
            <a:ext cx="10772775" cy="1658198"/>
          </a:xfrm>
        </p:spPr>
        <p:txBody>
          <a:bodyPr/>
          <a:lstStyle/>
          <a:p>
            <a:pPr algn="ctr"/>
            <a:r>
              <a:rPr lang="en-US" dirty="0"/>
              <a:t>Bills – proposed legislation</a:t>
            </a:r>
            <a:endParaRPr lang="en-CA" dirty="0"/>
          </a:p>
        </p:txBody>
      </p:sp>
      <p:graphicFrame>
        <p:nvGraphicFramePr>
          <p:cNvPr id="7" name="Content Placeholder 2">
            <a:extLst>
              <a:ext uri="{FF2B5EF4-FFF2-40B4-BE49-F238E27FC236}">
                <a16:creationId xmlns:a16="http://schemas.microsoft.com/office/drawing/2014/main" id="{8E07EE1B-7A11-BB6A-8D32-2720F753CFC6}"/>
              </a:ext>
            </a:extLst>
          </p:cNvPr>
          <p:cNvGraphicFramePr>
            <a:graphicFrameLocks noGrp="1"/>
          </p:cNvGraphicFramePr>
          <p:nvPr>
            <p:ph idx="1"/>
            <p:extLst>
              <p:ext uri="{D42A27DB-BD31-4B8C-83A1-F6EECF244321}">
                <p14:modId xmlns:p14="http://schemas.microsoft.com/office/powerpoint/2010/main" val="3467376989"/>
              </p:ext>
            </p:extLst>
          </p:nvPr>
        </p:nvGraphicFramePr>
        <p:xfrm>
          <a:off x="657224" y="1402080"/>
          <a:ext cx="10753343" cy="452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67D2939-46A3-4C94-9D7D-552CF980CA1B}"/>
              </a:ext>
            </a:extLst>
          </p:cNvPr>
          <p:cNvSpPr/>
          <p:nvPr/>
        </p:nvSpPr>
        <p:spPr>
          <a:xfrm>
            <a:off x="706521" y="6253875"/>
            <a:ext cx="10654748" cy="369332"/>
          </a:xfrm>
          <a:prstGeom prst="rect">
            <a:avLst/>
          </a:prstGeom>
        </p:spPr>
        <p:txBody>
          <a:bodyPr wrap="square">
            <a:spAutoFit/>
          </a:bodyPr>
          <a:lstStyle/>
          <a:p>
            <a:pPr algn="ctr"/>
            <a:r>
              <a:rPr lang="en-CA" dirty="0">
                <a:hlinkClick r:id="rId7"/>
              </a:rPr>
              <a:t>House of Commons – Procedural Info: Canadian Parliamentary System</a:t>
            </a:r>
            <a:endParaRPr lang="en-CA" dirty="0"/>
          </a:p>
        </p:txBody>
      </p:sp>
    </p:spTree>
    <p:extLst>
      <p:ext uri="{BB962C8B-B14F-4D97-AF65-F5344CB8AC3E}">
        <p14:creationId xmlns:p14="http://schemas.microsoft.com/office/powerpoint/2010/main" val="138949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353851"/>
          </a:solidFill>
          <a:ln>
            <a:solidFill>
              <a:srgbClr val="35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A4BBA-8232-4D5C-B004-092C42564545}"/>
              </a:ext>
            </a:extLst>
          </p:cNvPr>
          <p:cNvSpPr>
            <a:spLocks noGrp="1"/>
          </p:cNvSpPr>
          <p:nvPr>
            <p:ph type="title"/>
          </p:nvPr>
        </p:nvSpPr>
        <p:spPr>
          <a:xfrm>
            <a:off x="8173212" y="499533"/>
            <a:ext cx="3401568" cy="951896"/>
          </a:xfrm>
        </p:spPr>
        <p:txBody>
          <a:bodyPr vert="horz" lIns="91440" tIns="45720" rIns="91440" bIns="45720" rtlCol="0" anchor="b">
            <a:normAutofit/>
          </a:bodyPr>
          <a:lstStyle/>
          <a:p>
            <a:r>
              <a:rPr lang="en-US" sz="4000" dirty="0" err="1">
                <a:solidFill>
                  <a:srgbClr val="FFFFFF"/>
                </a:solidFill>
              </a:rPr>
              <a:t>LEGIS</a:t>
            </a:r>
            <a:r>
              <a:rPr lang="en-US" sz="4000" i="1" dirty="0" err="1">
                <a:solidFill>
                  <a:srgbClr val="FFFFFF"/>
                </a:solidFill>
              </a:rPr>
              <a:t>info</a:t>
            </a:r>
            <a:endParaRPr lang="en-US" sz="4000" i="1" dirty="0">
              <a:solidFill>
                <a:srgbClr val="FFFFFF"/>
              </a:solidFill>
            </a:endParaRPr>
          </a:p>
        </p:txBody>
      </p:sp>
      <p:pic>
        <p:nvPicPr>
          <p:cNvPr id="4" name="Content Placeholder 3">
            <a:extLst>
              <a:ext uri="{FF2B5EF4-FFF2-40B4-BE49-F238E27FC236}">
                <a16:creationId xmlns:a16="http://schemas.microsoft.com/office/drawing/2014/main" id="{B8077E19-D08B-4703-859B-C4D1C65CD67B}"/>
              </a:ext>
            </a:extLst>
          </p:cNvPr>
          <p:cNvPicPr>
            <a:picLocks noGrp="1" noChangeAspect="1"/>
          </p:cNvPicPr>
          <p:nvPr>
            <p:ph idx="1"/>
          </p:nvPr>
        </p:nvPicPr>
        <p:blipFill>
          <a:blip r:embed="rId2"/>
          <a:stretch>
            <a:fillRect/>
          </a:stretch>
        </p:blipFill>
        <p:spPr>
          <a:xfrm>
            <a:off x="188686" y="1817408"/>
            <a:ext cx="7146823" cy="3680613"/>
          </a:xfrm>
          <a:prstGeom prst="rect">
            <a:avLst/>
          </a:prstGeom>
        </p:spPr>
      </p:pic>
      <p:sp>
        <p:nvSpPr>
          <p:cNvPr id="5" name="Rectangle 4">
            <a:extLst>
              <a:ext uri="{FF2B5EF4-FFF2-40B4-BE49-F238E27FC236}">
                <a16:creationId xmlns:a16="http://schemas.microsoft.com/office/drawing/2014/main" id="{23318704-5E13-488B-805C-F619798BC1B0}"/>
              </a:ext>
            </a:extLst>
          </p:cNvPr>
          <p:cNvSpPr/>
          <p:nvPr/>
        </p:nvSpPr>
        <p:spPr>
          <a:xfrm>
            <a:off x="7750629" y="1817408"/>
            <a:ext cx="4252685" cy="4699506"/>
          </a:xfrm>
          <a:prstGeom prst="rect">
            <a:avLst/>
          </a:prstGeom>
        </p:spPr>
        <p:txBody>
          <a:bodyPr vert="horz" lIns="91440" tIns="45720" rIns="91440" bIns="45720" rtlCol="0">
            <a:normAutofit fontScale="92500" lnSpcReduction="20000"/>
          </a:bodyPr>
          <a:lstStyle/>
          <a:p>
            <a:pPr defTabSz="914400">
              <a:lnSpc>
                <a:spcPct val="85000"/>
              </a:lnSpc>
              <a:spcAft>
                <a:spcPts val="600"/>
              </a:spcAft>
            </a:pPr>
            <a:r>
              <a:rPr lang="en-US" sz="2000" dirty="0">
                <a:solidFill>
                  <a:srgbClr val="FFFFFF"/>
                </a:solidFill>
              </a:rPr>
              <a:t>The primary source of information regarding legislation before Parliament. </a:t>
            </a:r>
          </a:p>
          <a:p>
            <a:pPr defTabSz="914400">
              <a:lnSpc>
                <a:spcPct val="85000"/>
              </a:lnSpc>
              <a:spcAft>
                <a:spcPts val="600"/>
              </a:spcAft>
            </a:pPr>
            <a:endParaRPr lang="en-US" sz="2000" dirty="0">
              <a:solidFill>
                <a:srgbClr val="FFFFFF"/>
              </a:solidFill>
            </a:endParaRPr>
          </a:p>
          <a:p>
            <a:pPr defTabSz="914400">
              <a:lnSpc>
                <a:spcPct val="85000"/>
              </a:lnSpc>
              <a:spcAft>
                <a:spcPts val="600"/>
              </a:spcAft>
            </a:pPr>
            <a:endParaRPr lang="en-US" sz="2000" dirty="0">
              <a:solidFill>
                <a:srgbClr val="FFFFFF"/>
              </a:solidFill>
            </a:endParaRPr>
          </a:p>
          <a:p>
            <a:pPr defTabSz="914400">
              <a:lnSpc>
                <a:spcPct val="85000"/>
              </a:lnSpc>
              <a:spcAft>
                <a:spcPts val="600"/>
              </a:spcAft>
            </a:pPr>
            <a:r>
              <a:rPr lang="en-US" sz="2000" dirty="0">
                <a:solidFill>
                  <a:srgbClr val="FFFFFF"/>
                </a:solidFill>
              </a:rPr>
              <a:t>The full text of the most recent version of a bill and any previous versions of the bill.</a:t>
            </a:r>
          </a:p>
          <a:p>
            <a:pPr defTabSz="914400">
              <a:lnSpc>
                <a:spcPct val="85000"/>
              </a:lnSpc>
              <a:spcAft>
                <a:spcPts val="600"/>
              </a:spcAft>
              <a:buFont typeface="Arial" pitchFamily="34" charset="0"/>
              <a:buChar char=" "/>
            </a:pPr>
            <a:endParaRPr lang="en-US" sz="2000" dirty="0">
              <a:solidFill>
                <a:srgbClr val="FFFFFF"/>
              </a:solidFill>
            </a:endParaRPr>
          </a:p>
          <a:p>
            <a:pPr defTabSz="914400">
              <a:lnSpc>
                <a:spcPct val="85000"/>
              </a:lnSpc>
              <a:spcAft>
                <a:spcPts val="600"/>
              </a:spcAft>
            </a:pPr>
            <a:r>
              <a:rPr lang="en-US" sz="2000" dirty="0">
                <a:solidFill>
                  <a:srgbClr val="FFFFFF"/>
                </a:solidFill>
              </a:rPr>
              <a:t>The bill's life cycle, from the day it is introduced for first reading until it receives royal assent.</a:t>
            </a:r>
          </a:p>
          <a:p>
            <a:pPr defTabSz="914400">
              <a:lnSpc>
                <a:spcPct val="85000"/>
              </a:lnSpc>
              <a:spcAft>
                <a:spcPts val="600"/>
              </a:spcAft>
            </a:pPr>
            <a:endParaRPr lang="en-US" sz="2000" dirty="0">
              <a:solidFill>
                <a:srgbClr val="FFFFFF"/>
              </a:solidFill>
            </a:endParaRPr>
          </a:p>
          <a:p>
            <a:pPr defTabSz="914400">
              <a:lnSpc>
                <a:spcPct val="85000"/>
              </a:lnSpc>
              <a:spcAft>
                <a:spcPts val="600"/>
              </a:spcAft>
            </a:pPr>
            <a:r>
              <a:rPr lang="en-US" sz="2000" dirty="0">
                <a:solidFill>
                  <a:srgbClr val="FFFFFF"/>
                </a:solidFill>
              </a:rPr>
              <a:t>Links to the relevant content in official parliamentary publications associated with the passage of a bill.</a:t>
            </a:r>
          </a:p>
          <a:p>
            <a:pPr defTabSz="914400">
              <a:lnSpc>
                <a:spcPct val="85000"/>
              </a:lnSpc>
              <a:spcAft>
                <a:spcPts val="600"/>
              </a:spcAft>
            </a:pPr>
            <a:endParaRPr lang="en-US" sz="2000" dirty="0">
              <a:solidFill>
                <a:srgbClr val="FFFFFF"/>
              </a:solidFill>
            </a:endParaRPr>
          </a:p>
          <a:p>
            <a:pPr defTabSz="914400">
              <a:lnSpc>
                <a:spcPct val="85000"/>
              </a:lnSpc>
              <a:spcAft>
                <a:spcPts val="600"/>
              </a:spcAft>
            </a:pPr>
            <a:endParaRPr lang="en-US" sz="2000" dirty="0">
              <a:solidFill>
                <a:srgbClr val="FFFFFF"/>
              </a:solidFill>
            </a:endParaRPr>
          </a:p>
          <a:p>
            <a:pPr defTabSz="914400">
              <a:lnSpc>
                <a:spcPct val="85000"/>
              </a:lnSpc>
              <a:spcAft>
                <a:spcPts val="600"/>
              </a:spcAft>
            </a:pPr>
            <a:r>
              <a:rPr lang="en-US" sz="2000" dirty="0">
                <a:solidFill>
                  <a:srgbClr val="FFFFFF"/>
                </a:solidFill>
              </a:rPr>
              <a:t>Browse all bills from previous sessions going back to the 37th Parliament in 2001. </a:t>
            </a:r>
            <a:endParaRPr lang="en-US" sz="2000" b="0" i="0" dirty="0">
              <a:solidFill>
                <a:srgbClr val="FFFFFF"/>
              </a:solidFill>
              <a:effectLst/>
            </a:endParaRPr>
          </a:p>
        </p:txBody>
      </p:sp>
    </p:spTree>
    <p:extLst>
      <p:ext uri="{BB962C8B-B14F-4D97-AF65-F5344CB8AC3E}">
        <p14:creationId xmlns:p14="http://schemas.microsoft.com/office/powerpoint/2010/main" val="155193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003" y="1501987"/>
            <a:ext cx="3467051" cy="3352800"/>
          </a:xfrm>
        </p:spPr>
        <p:txBody>
          <a:bodyPr vert="horz" lIns="91440" tIns="45720" rIns="91440" bIns="45720" rtlCol="0" anchor="b">
            <a:normAutofit fontScale="90000"/>
          </a:bodyPr>
          <a:lstStyle/>
          <a:p>
            <a:pPr>
              <a:lnSpc>
                <a:spcPct val="80000"/>
              </a:lnSpc>
            </a:pPr>
            <a:r>
              <a:rPr lang="en-US" sz="6000" dirty="0">
                <a:solidFill>
                  <a:srgbClr val="FFFFFF"/>
                </a:solidFill>
              </a:rPr>
              <a:t>Bill C-45</a:t>
            </a:r>
            <a:br>
              <a:rPr lang="en-US" sz="6000" dirty="0">
                <a:solidFill>
                  <a:srgbClr val="FFFFFF"/>
                </a:solidFill>
              </a:rPr>
            </a:br>
            <a:br>
              <a:rPr lang="en-US" sz="6000" dirty="0">
                <a:solidFill>
                  <a:srgbClr val="FFFFFF"/>
                </a:solidFill>
              </a:rPr>
            </a:br>
            <a:r>
              <a:rPr lang="en-US" sz="6000" dirty="0">
                <a:solidFill>
                  <a:srgbClr val="FFFFFF"/>
                </a:solidFill>
              </a:rPr>
              <a:t>Short title: Cannabis Act</a:t>
            </a: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2"/>
            <a:extLst>
              <a:ext uri="{FF2B5EF4-FFF2-40B4-BE49-F238E27FC236}">
                <a16:creationId xmlns:a16="http://schemas.microsoft.com/office/drawing/2014/main" id="{714C06A6-F912-426C-85FD-A1FB40825668}"/>
              </a:ext>
            </a:extLst>
          </p:cNvPr>
          <p:cNvPicPr>
            <a:picLocks noChangeAspect="1"/>
          </p:cNvPicPr>
          <p:nvPr/>
        </p:nvPicPr>
        <p:blipFill>
          <a:blip r:embed="rId3"/>
          <a:stretch>
            <a:fillRect/>
          </a:stretch>
        </p:blipFill>
        <p:spPr>
          <a:xfrm>
            <a:off x="4839360" y="273032"/>
            <a:ext cx="7152335" cy="6311935"/>
          </a:xfrm>
          <a:prstGeom prst="rect">
            <a:avLst/>
          </a:prstGeom>
        </p:spPr>
      </p:pic>
      <p:sp>
        <p:nvSpPr>
          <p:cNvPr id="5" name="Rectangle: Rounded Corners 4">
            <a:extLst>
              <a:ext uri="{FF2B5EF4-FFF2-40B4-BE49-F238E27FC236}">
                <a16:creationId xmlns:a16="http://schemas.microsoft.com/office/drawing/2014/main" id="{885CB1C0-825D-4B9F-906C-69B818287459}"/>
              </a:ext>
            </a:extLst>
          </p:cNvPr>
          <p:cNvSpPr/>
          <p:nvPr/>
        </p:nvSpPr>
        <p:spPr>
          <a:xfrm>
            <a:off x="4839360" y="713873"/>
            <a:ext cx="5186956" cy="63366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25F0AD80-7FD6-4B88-8A7A-202BD97B2679}"/>
              </a:ext>
            </a:extLst>
          </p:cNvPr>
          <p:cNvSpPr/>
          <p:nvPr/>
        </p:nvSpPr>
        <p:spPr>
          <a:xfrm>
            <a:off x="10114547" y="273032"/>
            <a:ext cx="1459832" cy="44084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Arrow: Up 6">
            <a:extLst>
              <a:ext uri="{FF2B5EF4-FFF2-40B4-BE49-F238E27FC236}">
                <a16:creationId xmlns:a16="http://schemas.microsoft.com/office/drawing/2014/main" id="{1BF17B8A-FD89-4508-91D7-DBFF08CA3D66}"/>
              </a:ext>
            </a:extLst>
          </p:cNvPr>
          <p:cNvSpPr/>
          <p:nvPr/>
        </p:nvSpPr>
        <p:spPr>
          <a:xfrm>
            <a:off x="10900611" y="1347536"/>
            <a:ext cx="393031" cy="553453"/>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01B48EF1-738C-464B-8CF4-CF9A95833FD1}"/>
              </a:ext>
            </a:extLst>
          </p:cNvPr>
          <p:cNvSpPr/>
          <p:nvPr/>
        </p:nvSpPr>
        <p:spPr>
          <a:xfrm>
            <a:off x="8109284" y="2221832"/>
            <a:ext cx="582826" cy="2566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40884501-B717-4576-B77E-5B8DD52C15EF}"/>
              </a:ext>
            </a:extLst>
          </p:cNvPr>
          <p:cNvSpPr/>
          <p:nvPr/>
        </p:nvSpPr>
        <p:spPr>
          <a:xfrm>
            <a:off x="10435390" y="2245895"/>
            <a:ext cx="582826" cy="25667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849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Lst>
  </p:timing>
</p:sld>
</file>

<file path=ppt/theme/theme1.xml><?xml version="1.0" encoding="utf-8"?>
<a:theme xmlns:a="http://schemas.openxmlformats.org/drawingml/2006/main" name="Metropolita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2</TotalTime>
  <Words>2719</Words>
  <Application>Microsoft Office PowerPoint</Application>
  <PresentationFormat>Widescreen</PresentationFormat>
  <Paragraphs>182</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Metropolitan</vt:lpstr>
      <vt:lpstr>Legislative Process in Canadian Parliament</vt:lpstr>
      <vt:lpstr>Agenda</vt:lpstr>
      <vt:lpstr>The legislative process in Canada</vt:lpstr>
      <vt:lpstr>The Canadian Constitution </vt:lpstr>
      <vt:lpstr>System of Government </vt:lpstr>
      <vt:lpstr>PowerPoint Presentation</vt:lpstr>
      <vt:lpstr>Bills – proposed legislation</vt:lpstr>
      <vt:lpstr>LEGISinfo</vt:lpstr>
      <vt:lpstr>Bill C-45  Short title: Cannabis Act</vt:lpstr>
      <vt:lpstr>PowerPoint Presentation</vt:lpstr>
      <vt:lpstr>Legislative process</vt:lpstr>
      <vt:lpstr>Legislative process</vt:lpstr>
      <vt:lpstr>Bill C-45  Short title: Cannabis Act</vt:lpstr>
      <vt:lpstr>Legislative process</vt:lpstr>
      <vt:lpstr>PowerPoint Presentation</vt:lpstr>
      <vt:lpstr>PowerPoint Presentation</vt:lpstr>
      <vt:lpstr>PowerPoint Presentation</vt:lpstr>
      <vt:lpstr>Legislative process</vt:lpstr>
      <vt:lpstr>Standing/Parliamentary Committees</vt:lpstr>
      <vt:lpstr>Committee Membership</vt:lpstr>
      <vt:lpstr>PowerPoint Presentation</vt:lpstr>
      <vt:lpstr>PowerPoint Presentation</vt:lpstr>
      <vt:lpstr>PowerPoint Presentation</vt:lpstr>
      <vt:lpstr>Legislative process</vt:lpstr>
      <vt:lpstr>PowerPoint Presentation</vt:lpstr>
      <vt:lpstr>Legislative process</vt:lpstr>
      <vt:lpstr>PowerPoint Presentation</vt:lpstr>
      <vt:lpstr>Legislative Process: Sent to the other chamber</vt:lpstr>
      <vt:lpstr>PowerPoint Presentation</vt:lpstr>
      <vt:lpstr>Legislative process</vt:lpstr>
      <vt:lpstr>Legislative process: Royal Assent</vt:lpstr>
      <vt:lpstr>PowerPoint Presentation</vt:lpstr>
      <vt:lpstr>Parliamentarians - Parlinfo</vt:lpstr>
      <vt:lpstr>PowerPoint Presentation</vt:lpstr>
      <vt:lpstr>PowerPoint Presentation</vt:lpstr>
      <vt:lpstr>PowerPoint Presentation</vt:lpstr>
      <vt:lpstr>PowerPoint Presentation</vt:lpstr>
      <vt:lpstr>PowerPoint Presentation</vt:lpstr>
      <vt:lpstr>Historical parliamentary research </vt:lpstr>
      <vt:lpstr>Indian Act</vt:lpstr>
      <vt:lpstr>Indian Act - 1951</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Process in Canadian Parliament</dc:title>
  <dc:creator>Michelle Lake</dc:creator>
  <cp:lastModifiedBy>Michelle Lake</cp:lastModifiedBy>
  <cp:revision>1</cp:revision>
  <dcterms:created xsi:type="dcterms:W3CDTF">2022-11-22T15:37:15Z</dcterms:created>
  <dcterms:modified xsi:type="dcterms:W3CDTF">2022-11-22T15:39:17Z</dcterms:modified>
</cp:coreProperties>
</file>