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46"/>
  </p:notesMasterIdLst>
  <p:sldIdLst>
    <p:sldId id="256" r:id="rId2"/>
    <p:sldId id="267" r:id="rId3"/>
    <p:sldId id="257" r:id="rId4"/>
    <p:sldId id="258" r:id="rId5"/>
    <p:sldId id="281" r:id="rId6"/>
    <p:sldId id="276" r:id="rId7"/>
    <p:sldId id="316" r:id="rId8"/>
    <p:sldId id="312" r:id="rId9"/>
    <p:sldId id="269" r:id="rId10"/>
    <p:sldId id="277" r:id="rId11"/>
    <p:sldId id="274" r:id="rId12"/>
    <p:sldId id="291" r:id="rId13"/>
    <p:sldId id="292" r:id="rId14"/>
    <p:sldId id="270" r:id="rId15"/>
    <p:sldId id="282" r:id="rId16"/>
    <p:sldId id="275" r:id="rId17"/>
    <p:sldId id="284" r:id="rId18"/>
    <p:sldId id="285" r:id="rId19"/>
    <p:sldId id="290" r:id="rId20"/>
    <p:sldId id="289" r:id="rId21"/>
    <p:sldId id="295" r:id="rId22"/>
    <p:sldId id="293" r:id="rId23"/>
    <p:sldId id="294" r:id="rId24"/>
    <p:sldId id="296" r:id="rId25"/>
    <p:sldId id="297" r:id="rId26"/>
    <p:sldId id="298" r:id="rId27"/>
    <p:sldId id="299" r:id="rId28"/>
    <p:sldId id="311" r:id="rId29"/>
    <p:sldId id="286" r:id="rId30"/>
    <p:sldId id="317" r:id="rId31"/>
    <p:sldId id="301" r:id="rId32"/>
    <p:sldId id="303" r:id="rId33"/>
    <p:sldId id="304" r:id="rId34"/>
    <p:sldId id="314" r:id="rId35"/>
    <p:sldId id="287" r:id="rId36"/>
    <p:sldId id="288" r:id="rId37"/>
    <p:sldId id="313" r:id="rId38"/>
    <p:sldId id="306" r:id="rId39"/>
    <p:sldId id="307" r:id="rId40"/>
    <p:sldId id="315" r:id="rId41"/>
    <p:sldId id="278" r:id="rId42"/>
    <p:sldId id="271" r:id="rId43"/>
    <p:sldId id="308" r:id="rId44"/>
    <p:sldId id="30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95" d="100"/>
          <a:sy n="95" d="100"/>
        </p:scale>
        <p:origin x="84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hyperlink" Target="https://concordiauniversity.on.worldcat.org/search?databaseList=&amp;queryString=ti%3AStarting+with.." TargetMode="External"/><Relationship Id="rId13" Type="http://schemas.openxmlformats.org/officeDocument/2006/relationships/hyperlink" Target="https://concordiauniversity.on.worldcat.org/search?databaseList=&amp;queryString=ti%3A%22oxford+handbook+of%22" TargetMode="External"/><Relationship Id="rId18" Type="http://schemas.openxmlformats.org/officeDocument/2006/relationships/image" Target="../media/image26.svg"/><Relationship Id="rId3" Type="http://schemas.openxmlformats.org/officeDocument/2006/relationships/hyperlink" Target="https://lib-ezproxy.concordia.ca/login?url=http://library.nlx.com/" TargetMode="External"/><Relationship Id="rId7" Type="http://schemas.openxmlformats.org/officeDocument/2006/relationships/hyperlink" Target="https://concordiauniversity.on.worldcat.org/search?databaseList=&amp;queryString=ti%3AGuides+for+the+perplexed" TargetMode="External"/><Relationship Id="rId12" Type="http://schemas.openxmlformats.org/officeDocument/2006/relationships/hyperlink" Target="https://concordiauniversity.on.worldcat.org/search?databaseList=&amp;queryString=ti%3A%22oxford+companion+to%22" TargetMode="External"/><Relationship Id="rId17" Type="http://schemas.openxmlformats.org/officeDocument/2006/relationships/image" Target="../media/image25.svg"/><Relationship Id="rId2" Type="http://schemas.openxmlformats.org/officeDocument/2006/relationships/hyperlink" Target="https://lib-ezproxy.concordia.ca/login?url=http://www.oxfordscholarship.com/" TargetMode="External"/><Relationship Id="rId16" Type="http://schemas.openxmlformats.org/officeDocument/2006/relationships/image" Target="../media/image24.png"/><Relationship Id="rId1" Type="http://schemas.openxmlformats.org/officeDocument/2006/relationships/hyperlink" Target="https://lib-ezproxy.concordia.ca/login?url=https://www.cambridge.org/core/what-we-publish/collections/cambridge-companions" TargetMode="External"/><Relationship Id="rId6" Type="http://schemas.openxmlformats.org/officeDocument/2006/relationships/hyperlink" Target="https://concordiauniversity.on.worldcat.org/search?databaseList=&amp;queryString=%22routledge+key+guides%22" TargetMode="External"/><Relationship Id="rId11" Type="http://schemas.openxmlformats.org/officeDocument/2006/relationships/hyperlink" Target="https://concordiauniversity.on.worldcat.org/search?databaseList=&amp;queryString=%22very+short+introduction%22" TargetMode="External"/><Relationship Id="rId5" Type="http://schemas.openxmlformats.org/officeDocument/2006/relationships/hyperlink" Target="https://concordiauniversity.on.worldcat.org/search?databaseList=283%2C638&amp;queryString=%22no-nonsense+guides%22" TargetMode="External"/><Relationship Id="rId15" Type="http://schemas.openxmlformats.org/officeDocument/2006/relationships/hyperlink" Target="https://concordiauniversity.on.worldcat.org/oclc/467870485" TargetMode="External"/><Relationship Id="rId10" Type="http://schemas.openxmlformats.org/officeDocument/2006/relationships/hyperlink" Target="https://concordiauniversity.on.worldcat.org/search?databaseList=&amp;queryString=%22blackwell+companions+to+philosophy%22" TargetMode="External"/><Relationship Id="rId4" Type="http://schemas.openxmlformats.org/officeDocument/2006/relationships/hyperlink" Target="https://concordiauniversity.libguides.com/az.php?s=132917" TargetMode="External"/><Relationship Id="rId9" Type="http://schemas.openxmlformats.org/officeDocument/2006/relationships/hyperlink" Target="https://concordiauniversity.on.worldcat.org/search?databaseList=&amp;queryString=%22Cambridge+Critical+guides%22" TargetMode="External"/><Relationship Id="rId14" Type="http://schemas.openxmlformats.org/officeDocument/2006/relationships/hyperlink" Target="https://concordiauniversity.on.worldcat.org/search?databaseList=&amp;queryString=ti%3A%22critical+lives%22" TargetMode="Externa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58.png"/><Relationship Id="rId1" Type="http://schemas.openxmlformats.org/officeDocument/2006/relationships/hyperlink" Target="https://library.concordia.ca/help/questions/" TargetMode="Externa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Relationship Id="rId9" Type="http://schemas.openxmlformats.org/officeDocument/2006/relationships/image" Target="../media/image6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hyperlink" Target="https://concordiauniversity.on.worldcat.org/search?databaseList=283%2C638&amp;queryString=%22no-nonsense+guides%22" TargetMode="External"/><Relationship Id="rId13" Type="http://schemas.openxmlformats.org/officeDocument/2006/relationships/hyperlink" Target="https://concordiauniversity.on.worldcat.org/search?databaseList=&amp;queryString=%22blackwell+companions+to+philosophy%22" TargetMode="External"/><Relationship Id="rId18" Type="http://schemas.openxmlformats.org/officeDocument/2006/relationships/hyperlink" Target="https://concordiauniversity.on.worldcat.org/oclc/467870485" TargetMode="External"/><Relationship Id="rId3" Type="http://schemas.openxmlformats.org/officeDocument/2006/relationships/hyperlink" Target="https://lib-ezproxy.concordia.ca/login?url=https://www.cambridge.org/core/what-we-publish/collections/cambridge-companions" TargetMode="External"/><Relationship Id="rId7" Type="http://schemas.openxmlformats.org/officeDocument/2006/relationships/image" Target="../media/image26.svg"/><Relationship Id="rId12" Type="http://schemas.openxmlformats.org/officeDocument/2006/relationships/hyperlink" Target="https://concordiauniversity.on.worldcat.org/search?databaseList=&amp;queryString=%22Cambridge+Critical+guides%22" TargetMode="External"/><Relationship Id="rId17" Type="http://schemas.openxmlformats.org/officeDocument/2006/relationships/hyperlink" Target="https://concordiauniversity.on.worldcat.org/search?databaseList=&amp;queryString=ti%3A%22critical+lives%22" TargetMode="External"/><Relationship Id="rId2" Type="http://schemas.openxmlformats.org/officeDocument/2006/relationships/image" Target="../media/image25.svg"/><Relationship Id="rId16" Type="http://schemas.openxmlformats.org/officeDocument/2006/relationships/hyperlink" Target="https://concordiauniversity.on.worldcat.org/search?databaseList=&amp;queryString=ti%3A%22oxford+handbook+of%22" TargetMode="External"/><Relationship Id="rId1" Type="http://schemas.openxmlformats.org/officeDocument/2006/relationships/image" Target="../media/image24.png"/><Relationship Id="rId6" Type="http://schemas.openxmlformats.org/officeDocument/2006/relationships/hyperlink" Target="https://concordiauniversity.libguides.com/az.php?s=132917" TargetMode="External"/><Relationship Id="rId11" Type="http://schemas.openxmlformats.org/officeDocument/2006/relationships/hyperlink" Target="https://concordiauniversity.on.worldcat.org/search?databaseList=&amp;queryString=ti%3AStarting+with.." TargetMode="External"/><Relationship Id="rId5" Type="http://schemas.openxmlformats.org/officeDocument/2006/relationships/hyperlink" Target="https://lib-ezproxy.concordia.ca/login?url=http://library.nlx.com/" TargetMode="External"/><Relationship Id="rId15" Type="http://schemas.openxmlformats.org/officeDocument/2006/relationships/hyperlink" Target="https://concordiauniversity.on.worldcat.org/search?databaseList=&amp;queryString=ti%3A%22oxford+companion+to%22" TargetMode="External"/><Relationship Id="rId10" Type="http://schemas.openxmlformats.org/officeDocument/2006/relationships/hyperlink" Target="https://concordiauniversity.on.worldcat.org/search?databaseList=&amp;queryString=ti%3AGuides+for+the+perplexed" TargetMode="External"/><Relationship Id="rId4" Type="http://schemas.openxmlformats.org/officeDocument/2006/relationships/hyperlink" Target="https://lib-ezproxy.concordia.ca/login?url=http://www.oxfordscholarship.com/" TargetMode="External"/><Relationship Id="rId9" Type="http://schemas.openxmlformats.org/officeDocument/2006/relationships/hyperlink" Target="https://concordiauniversity.on.worldcat.org/search?databaseList=&amp;queryString=%22routledge+key+guides%22" TargetMode="External"/><Relationship Id="rId14" Type="http://schemas.openxmlformats.org/officeDocument/2006/relationships/hyperlink" Target="https://concordiauniversity.on.worldcat.org/search?databaseList=&amp;queryString=%22very+short+introduction%22" TargetMode="External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Relationship Id="rId9" Type="http://schemas.openxmlformats.org/officeDocument/2006/relationships/hyperlink" Target="https://library.concordia.ca/help/questions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F4C247-D422-460E-9A25-0FA843BF46D7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3CDB98F-9394-4D09-8ED7-4B718284B7B4}">
      <dgm:prSet/>
      <dgm:spPr/>
      <dgm:t>
        <a:bodyPr/>
        <a:lstStyle/>
        <a:p>
          <a:r>
            <a:rPr lang="fr-CA" dirty="0"/>
            <a:t>Talk to </a:t>
          </a:r>
          <a:r>
            <a:rPr lang="fr-CA" dirty="0" err="1"/>
            <a:t>your</a:t>
          </a:r>
          <a:r>
            <a:rPr lang="fr-CA" dirty="0"/>
            <a:t> </a:t>
          </a:r>
          <a:r>
            <a:rPr lang="fr-CA" dirty="0" err="1"/>
            <a:t>neighbour</a:t>
          </a:r>
          <a:r>
            <a:rPr lang="fr-CA" dirty="0"/>
            <a:t> about </a:t>
          </a:r>
          <a:r>
            <a:rPr lang="fr-CA" dirty="0" err="1"/>
            <a:t>your</a:t>
          </a:r>
          <a:r>
            <a:rPr lang="fr-CA" dirty="0"/>
            <a:t> </a:t>
          </a:r>
          <a:r>
            <a:rPr lang="fr-CA" dirty="0" err="1"/>
            <a:t>thesis</a:t>
          </a:r>
          <a:r>
            <a:rPr lang="fr-CA" dirty="0"/>
            <a:t>, </a:t>
          </a:r>
          <a:r>
            <a:rPr lang="fr-CA" dirty="0" err="1"/>
            <a:t>research</a:t>
          </a:r>
          <a:r>
            <a:rPr lang="fr-CA" dirty="0"/>
            <a:t> </a:t>
          </a:r>
          <a:r>
            <a:rPr lang="fr-CA" dirty="0" err="1"/>
            <a:t>project</a:t>
          </a:r>
          <a:r>
            <a:rPr lang="fr-CA" dirty="0"/>
            <a:t> or a </a:t>
          </a:r>
          <a:r>
            <a:rPr lang="fr-CA" dirty="0" err="1"/>
            <a:t>specific</a:t>
          </a:r>
          <a:r>
            <a:rPr lang="fr-CA" dirty="0"/>
            <a:t> </a:t>
          </a:r>
          <a:r>
            <a:rPr lang="fr-CA" dirty="0" err="1"/>
            <a:t>interest</a:t>
          </a:r>
          <a:r>
            <a:rPr lang="fr-CA" dirty="0"/>
            <a:t> in </a:t>
          </a:r>
          <a:r>
            <a:rPr lang="fr-CA" dirty="0" err="1"/>
            <a:t>philosophy</a:t>
          </a:r>
          <a:r>
            <a:rPr lang="fr-CA" dirty="0"/>
            <a:t>. </a:t>
          </a:r>
          <a:endParaRPr lang="en-US" dirty="0"/>
        </a:p>
      </dgm:t>
    </dgm:pt>
    <dgm:pt modelId="{E68DAEE8-E218-4B14-B8DA-2505AEC9B2A7}" type="parTrans" cxnId="{A3DD83E0-A5C0-4AD9-B840-8CB68BAB303F}">
      <dgm:prSet/>
      <dgm:spPr/>
      <dgm:t>
        <a:bodyPr/>
        <a:lstStyle/>
        <a:p>
          <a:endParaRPr lang="en-US"/>
        </a:p>
      </dgm:t>
    </dgm:pt>
    <dgm:pt modelId="{994D7664-5DE8-49E8-B734-95F377506EFD}" type="sibTrans" cxnId="{A3DD83E0-A5C0-4AD9-B840-8CB68BAB303F}">
      <dgm:prSet/>
      <dgm:spPr/>
      <dgm:t>
        <a:bodyPr/>
        <a:lstStyle/>
        <a:p>
          <a:endParaRPr lang="en-US"/>
        </a:p>
      </dgm:t>
    </dgm:pt>
    <dgm:pt modelId="{D6031977-FCA3-49E7-B593-9EAFC39C341D}">
      <dgm:prSet/>
      <dgm:spPr/>
      <dgm:t>
        <a:bodyPr/>
        <a:lstStyle/>
        <a:p>
          <a:r>
            <a:rPr lang="fr-CA"/>
            <a:t>Discuss 3 keywords that describe it. </a:t>
          </a:r>
          <a:endParaRPr lang="en-US"/>
        </a:p>
      </dgm:t>
    </dgm:pt>
    <dgm:pt modelId="{68B48B9A-4129-448C-8FD7-2DBC708E9B6B}" type="parTrans" cxnId="{A843A0F1-9F2D-46F7-A0B9-BCEE95247B7E}">
      <dgm:prSet/>
      <dgm:spPr/>
      <dgm:t>
        <a:bodyPr/>
        <a:lstStyle/>
        <a:p>
          <a:endParaRPr lang="en-US"/>
        </a:p>
      </dgm:t>
    </dgm:pt>
    <dgm:pt modelId="{4A6D3186-42AF-4F81-8305-1A7228B3046B}" type="sibTrans" cxnId="{A843A0F1-9F2D-46F7-A0B9-BCEE95247B7E}">
      <dgm:prSet/>
      <dgm:spPr/>
      <dgm:t>
        <a:bodyPr/>
        <a:lstStyle/>
        <a:p>
          <a:endParaRPr lang="en-US"/>
        </a:p>
      </dgm:t>
    </dgm:pt>
    <dgm:pt modelId="{67EBBE71-5BEE-4BF7-8915-DAA678FFA450}" type="pres">
      <dgm:prSet presAssocID="{B6F4C247-D422-460E-9A25-0FA843BF46D7}" presName="root" presStyleCnt="0">
        <dgm:presLayoutVars>
          <dgm:dir/>
          <dgm:resizeHandles val="exact"/>
        </dgm:presLayoutVars>
      </dgm:prSet>
      <dgm:spPr/>
    </dgm:pt>
    <dgm:pt modelId="{C9A01AA2-06B3-439F-91F9-5294328E4635}" type="pres">
      <dgm:prSet presAssocID="{03CDB98F-9394-4D09-8ED7-4B718284B7B4}" presName="compNode" presStyleCnt="0"/>
      <dgm:spPr/>
    </dgm:pt>
    <dgm:pt modelId="{78E8ED9D-A0D9-44C5-BC3B-6799C05FC300}" type="pres">
      <dgm:prSet presAssocID="{03CDB98F-9394-4D09-8ED7-4B718284B7B4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C06D2934-5BCF-4186-B66E-3F21737C7B48}" type="pres">
      <dgm:prSet presAssocID="{03CDB98F-9394-4D09-8ED7-4B718284B7B4}" presName="spaceRect" presStyleCnt="0"/>
      <dgm:spPr/>
    </dgm:pt>
    <dgm:pt modelId="{E9A6492A-BBEB-4346-A059-AC478A9E4863}" type="pres">
      <dgm:prSet presAssocID="{03CDB98F-9394-4D09-8ED7-4B718284B7B4}" presName="textRect" presStyleLbl="revTx" presStyleIdx="0" presStyleCnt="2">
        <dgm:presLayoutVars>
          <dgm:chMax val="1"/>
          <dgm:chPref val="1"/>
        </dgm:presLayoutVars>
      </dgm:prSet>
      <dgm:spPr/>
    </dgm:pt>
    <dgm:pt modelId="{6D30EC56-7619-46FA-A9D4-73744B6420C9}" type="pres">
      <dgm:prSet presAssocID="{994D7664-5DE8-49E8-B734-95F377506EFD}" presName="sibTrans" presStyleCnt="0"/>
      <dgm:spPr/>
    </dgm:pt>
    <dgm:pt modelId="{5E9FD0DA-639F-4079-BB8B-4E6A4FC4A9D9}" type="pres">
      <dgm:prSet presAssocID="{D6031977-FCA3-49E7-B593-9EAFC39C341D}" presName="compNode" presStyleCnt="0"/>
      <dgm:spPr/>
    </dgm:pt>
    <dgm:pt modelId="{E9F9E9A7-719C-42EA-B8FD-B963AB7369FC}" type="pres">
      <dgm:prSet presAssocID="{D6031977-FCA3-49E7-B593-9EAFC39C341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6A76BDA8-1186-4AC6-9124-3F8ECB7D34A0}" type="pres">
      <dgm:prSet presAssocID="{D6031977-FCA3-49E7-B593-9EAFC39C341D}" presName="spaceRect" presStyleCnt="0"/>
      <dgm:spPr/>
    </dgm:pt>
    <dgm:pt modelId="{9CD3D9CA-4249-430E-881F-99869B173CF8}" type="pres">
      <dgm:prSet presAssocID="{D6031977-FCA3-49E7-B593-9EAFC39C341D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438E9F12-01C0-486A-9A65-25CF1149216D}" type="presOf" srcId="{B6F4C247-D422-460E-9A25-0FA843BF46D7}" destId="{67EBBE71-5BEE-4BF7-8915-DAA678FFA450}" srcOrd="0" destOrd="0" presId="urn:microsoft.com/office/officeart/2018/2/layout/IconLabelList"/>
    <dgm:cxn modelId="{EF3B3231-2A2C-4BFD-95F5-6FD109DDA226}" type="presOf" srcId="{03CDB98F-9394-4D09-8ED7-4B718284B7B4}" destId="{E9A6492A-BBEB-4346-A059-AC478A9E4863}" srcOrd="0" destOrd="0" presId="urn:microsoft.com/office/officeart/2018/2/layout/IconLabelList"/>
    <dgm:cxn modelId="{A68F3ABE-C301-4249-B687-4431BBEEA532}" type="presOf" srcId="{D6031977-FCA3-49E7-B593-9EAFC39C341D}" destId="{9CD3D9CA-4249-430E-881F-99869B173CF8}" srcOrd="0" destOrd="0" presId="urn:microsoft.com/office/officeart/2018/2/layout/IconLabelList"/>
    <dgm:cxn modelId="{A3DD83E0-A5C0-4AD9-B840-8CB68BAB303F}" srcId="{B6F4C247-D422-460E-9A25-0FA843BF46D7}" destId="{03CDB98F-9394-4D09-8ED7-4B718284B7B4}" srcOrd="0" destOrd="0" parTransId="{E68DAEE8-E218-4B14-B8DA-2505AEC9B2A7}" sibTransId="{994D7664-5DE8-49E8-B734-95F377506EFD}"/>
    <dgm:cxn modelId="{A843A0F1-9F2D-46F7-A0B9-BCEE95247B7E}" srcId="{B6F4C247-D422-460E-9A25-0FA843BF46D7}" destId="{D6031977-FCA3-49E7-B593-9EAFC39C341D}" srcOrd="1" destOrd="0" parTransId="{68B48B9A-4129-448C-8FD7-2DBC708E9B6B}" sibTransId="{4A6D3186-42AF-4F81-8305-1A7228B3046B}"/>
    <dgm:cxn modelId="{950AAA26-5308-432C-A2A9-6B0C3C3A6470}" type="presParOf" srcId="{67EBBE71-5BEE-4BF7-8915-DAA678FFA450}" destId="{C9A01AA2-06B3-439F-91F9-5294328E4635}" srcOrd="0" destOrd="0" presId="urn:microsoft.com/office/officeart/2018/2/layout/IconLabelList"/>
    <dgm:cxn modelId="{50D063C8-4398-4562-8F22-13CA69E6883A}" type="presParOf" srcId="{C9A01AA2-06B3-439F-91F9-5294328E4635}" destId="{78E8ED9D-A0D9-44C5-BC3B-6799C05FC300}" srcOrd="0" destOrd="0" presId="urn:microsoft.com/office/officeart/2018/2/layout/IconLabelList"/>
    <dgm:cxn modelId="{8EE34621-7ADE-41FF-B0FD-5F450BB18209}" type="presParOf" srcId="{C9A01AA2-06B3-439F-91F9-5294328E4635}" destId="{C06D2934-5BCF-4186-B66E-3F21737C7B48}" srcOrd="1" destOrd="0" presId="urn:microsoft.com/office/officeart/2018/2/layout/IconLabelList"/>
    <dgm:cxn modelId="{9E7B4E43-8D7A-4C95-A889-8DDDD8F0916F}" type="presParOf" srcId="{C9A01AA2-06B3-439F-91F9-5294328E4635}" destId="{E9A6492A-BBEB-4346-A059-AC478A9E4863}" srcOrd="2" destOrd="0" presId="urn:microsoft.com/office/officeart/2018/2/layout/IconLabelList"/>
    <dgm:cxn modelId="{E193B128-98E4-45D4-8B22-17B3DA365C63}" type="presParOf" srcId="{67EBBE71-5BEE-4BF7-8915-DAA678FFA450}" destId="{6D30EC56-7619-46FA-A9D4-73744B6420C9}" srcOrd="1" destOrd="0" presId="urn:microsoft.com/office/officeart/2018/2/layout/IconLabelList"/>
    <dgm:cxn modelId="{0DC974FE-C2E1-4B92-8BD5-C79E641638F1}" type="presParOf" srcId="{67EBBE71-5BEE-4BF7-8915-DAA678FFA450}" destId="{5E9FD0DA-639F-4079-BB8B-4E6A4FC4A9D9}" srcOrd="2" destOrd="0" presId="urn:microsoft.com/office/officeart/2018/2/layout/IconLabelList"/>
    <dgm:cxn modelId="{7DD3A67F-243D-431B-A01E-95CB1A7D28F5}" type="presParOf" srcId="{5E9FD0DA-639F-4079-BB8B-4E6A4FC4A9D9}" destId="{E9F9E9A7-719C-42EA-B8FD-B963AB7369FC}" srcOrd="0" destOrd="0" presId="urn:microsoft.com/office/officeart/2018/2/layout/IconLabelList"/>
    <dgm:cxn modelId="{D7ED4479-C299-42C0-9BDB-E25543D114DA}" type="presParOf" srcId="{5E9FD0DA-639F-4079-BB8B-4E6A4FC4A9D9}" destId="{6A76BDA8-1186-4AC6-9124-3F8ECB7D34A0}" srcOrd="1" destOrd="0" presId="urn:microsoft.com/office/officeart/2018/2/layout/IconLabelList"/>
    <dgm:cxn modelId="{CCD86EA7-8388-4324-BB48-91E5336B17FF}" type="presParOf" srcId="{5E9FD0DA-639F-4079-BB8B-4E6A4FC4A9D9}" destId="{9CD3D9CA-4249-430E-881F-99869B173CF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1ECEF4-7EBD-456F-85FB-D1A5A862F82A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7978BE58-AD0E-4F3C-9A0A-3CC9E05D091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CA"/>
            <a:t>E-book Collections</a:t>
          </a:r>
          <a:endParaRPr lang="en-US"/>
        </a:p>
      </dgm:t>
    </dgm:pt>
    <dgm:pt modelId="{52550A2D-294D-435B-95B3-AE214C249196}" type="parTrans" cxnId="{FD580B64-EFB4-4912-88CA-5AC44AEE717D}">
      <dgm:prSet/>
      <dgm:spPr/>
      <dgm:t>
        <a:bodyPr/>
        <a:lstStyle/>
        <a:p>
          <a:endParaRPr lang="en-US"/>
        </a:p>
      </dgm:t>
    </dgm:pt>
    <dgm:pt modelId="{883D7435-CF28-473A-B1B1-4F141ED2A6E1}" type="sibTrans" cxnId="{FD580B64-EFB4-4912-88CA-5AC44AEE717D}">
      <dgm:prSet/>
      <dgm:spPr/>
      <dgm:t>
        <a:bodyPr/>
        <a:lstStyle/>
        <a:p>
          <a:endParaRPr lang="en-US"/>
        </a:p>
      </dgm:t>
    </dgm:pt>
    <dgm:pt modelId="{B8870C3B-2826-4290-8A18-95B906B9364B}">
      <dgm:prSet/>
      <dgm:spPr/>
      <dgm:t>
        <a:bodyPr/>
        <a:lstStyle/>
        <a:p>
          <a:pPr algn="l">
            <a:lnSpc>
              <a:spcPct val="100000"/>
            </a:lnSpc>
          </a:pPr>
          <a:r>
            <a:rPr lang="en-CA" dirty="0">
              <a:hlinkClick xmlns:r="http://schemas.openxmlformats.org/officeDocument/2006/relationships" r:id="rId1"/>
            </a:rPr>
            <a:t>Cambridge Companions Complete Collection</a:t>
          </a:r>
          <a:endParaRPr lang="en-US" dirty="0"/>
        </a:p>
      </dgm:t>
    </dgm:pt>
    <dgm:pt modelId="{903B07B0-83F4-4ACD-BA9B-636EFD090397}" type="parTrans" cxnId="{9553DE0C-602B-48B2-B7DE-4A4E8AE7390F}">
      <dgm:prSet/>
      <dgm:spPr/>
      <dgm:t>
        <a:bodyPr/>
        <a:lstStyle/>
        <a:p>
          <a:endParaRPr lang="en-US"/>
        </a:p>
      </dgm:t>
    </dgm:pt>
    <dgm:pt modelId="{FFB9763A-470F-4A37-A211-A87FE4599BCF}" type="sibTrans" cxnId="{9553DE0C-602B-48B2-B7DE-4A4E8AE7390F}">
      <dgm:prSet/>
      <dgm:spPr/>
      <dgm:t>
        <a:bodyPr/>
        <a:lstStyle/>
        <a:p>
          <a:endParaRPr lang="en-US"/>
        </a:p>
      </dgm:t>
    </dgm:pt>
    <dgm:pt modelId="{9B060D32-B7F1-4272-8EDE-1F99B9C6252D}">
      <dgm:prSet/>
      <dgm:spPr/>
      <dgm:t>
        <a:bodyPr/>
        <a:lstStyle/>
        <a:p>
          <a:pPr algn="l">
            <a:lnSpc>
              <a:spcPct val="100000"/>
            </a:lnSpc>
          </a:pPr>
          <a:r>
            <a:rPr lang="en-CA" dirty="0">
              <a:hlinkClick xmlns:r="http://schemas.openxmlformats.org/officeDocument/2006/relationships" r:id="rId2"/>
            </a:rPr>
            <a:t>Oxford Scholarship Online</a:t>
          </a:r>
          <a:endParaRPr lang="en-US" dirty="0"/>
        </a:p>
      </dgm:t>
    </dgm:pt>
    <dgm:pt modelId="{296AC11E-EF94-4E8E-BFF6-53A71CF2B8BB}" type="parTrans" cxnId="{D5880744-0C2E-4839-B281-678F9130F5B9}">
      <dgm:prSet/>
      <dgm:spPr/>
      <dgm:t>
        <a:bodyPr/>
        <a:lstStyle/>
        <a:p>
          <a:endParaRPr lang="en-US"/>
        </a:p>
      </dgm:t>
    </dgm:pt>
    <dgm:pt modelId="{01BCF8BB-71B3-455C-B352-D2B6ACCBD0CB}" type="sibTrans" cxnId="{D5880744-0C2E-4839-B281-678F9130F5B9}">
      <dgm:prSet/>
      <dgm:spPr/>
      <dgm:t>
        <a:bodyPr/>
        <a:lstStyle/>
        <a:p>
          <a:endParaRPr lang="en-US"/>
        </a:p>
      </dgm:t>
    </dgm:pt>
    <dgm:pt modelId="{BEF244B6-3D8F-499F-9A30-8EC67728636D}">
      <dgm:prSet/>
      <dgm:spPr/>
      <dgm:t>
        <a:bodyPr/>
        <a:lstStyle/>
        <a:p>
          <a:pPr algn="l">
            <a:lnSpc>
              <a:spcPct val="100000"/>
            </a:lnSpc>
          </a:pPr>
          <a:r>
            <a:rPr lang="en-CA" dirty="0">
              <a:hlinkClick xmlns:r="http://schemas.openxmlformats.org/officeDocument/2006/relationships" r:id="rId3"/>
            </a:rPr>
            <a:t>Past Masters (</a:t>
          </a:r>
          <a:r>
            <a:rPr lang="en-CA" dirty="0" err="1">
              <a:hlinkClick xmlns:r="http://schemas.openxmlformats.org/officeDocument/2006/relationships" r:id="rId3"/>
            </a:rPr>
            <a:t>InteLex</a:t>
          </a:r>
          <a:r>
            <a:rPr lang="en-CA" dirty="0">
              <a:hlinkClick xmlns:r="http://schemas.openxmlformats.org/officeDocument/2006/relationships" r:id="rId3"/>
            </a:rPr>
            <a:t>)</a:t>
          </a:r>
          <a:endParaRPr lang="en-US" dirty="0"/>
        </a:p>
      </dgm:t>
    </dgm:pt>
    <dgm:pt modelId="{1979F4A9-ADAE-444E-9CC0-83644EE91CAF}" type="parTrans" cxnId="{5D8C73EC-BC24-466D-B291-B1246BAF667E}">
      <dgm:prSet/>
      <dgm:spPr/>
      <dgm:t>
        <a:bodyPr/>
        <a:lstStyle/>
        <a:p>
          <a:endParaRPr lang="en-US"/>
        </a:p>
      </dgm:t>
    </dgm:pt>
    <dgm:pt modelId="{F92ADDB8-F662-4532-9B6E-9199A0C447FC}" type="sibTrans" cxnId="{5D8C73EC-BC24-466D-B291-B1246BAF667E}">
      <dgm:prSet/>
      <dgm:spPr/>
      <dgm:t>
        <a:bodyPr/>
        <a:lstStyle/>
        <a:p>
          <a:endParaRPr lang="en-US"/>
        </a:p>
      </dgm:t>
    </dgm:pt>
    <dgm:pt modelId="{CF66B903-E270-47F2-B59A-F1A3EB006DC9}">
      <dgm:prSet/>
      <dgm:spPr/>
      <dgm:t>
        <a:bodyPr/>
        <a:lstStyle/>
        <a:p>
          <a:pPr algn="l">
            <a:lnSpc>
              <a:spcPct val="100000"/>
            </a:lnSpc>
          </a:pPr>
          <a:r>
            <a:rPr lang="en-CA" dirty="0">
              <a:hlinkClick xmlns:r="http://schemas.openxmlformats.org/officeDocument/2006/relationships" r:id="rId4"/>
            </a:rPr>
            <a:t>More e-books</a:t>
          </a:r>
          <a:endParaRPr lang="en-US" dirty="0"/>
        </a:p>
      </dgm:t>
    </dgm:pt>
    <dgm:pt modelId="{FC9F29D1-A57D-4C03-A2E2-6E99358A7D22}" type="parTrans" cxnId="{EE127523-8D02-4B61-B340-BC75284734F7}">
      <dgm:prSet/>
      <dgm:spPr/>
      <dgm:t>
        <a:bodyPr/>
        <a:lstStyle/>
        <a:p>
          <a:endParaRPr lang="en-US"/>
        </a:p>
      </dgm:t>
    </dgm:pt>
    <dgm:pt modelId="{017C85A8-8AED-406B-8EE8-8DB26147B052}" type="sibTrans" cxnId="{EE127523-8D02-4B61-B340-BC75284734F7}">
      <dgm:prSet/>
      <dgm:spPr/>
      <dgm:t>
        <a:bodyPr/>
        <a:lstStyle/>
        <a:p>
          <a:endParaRPr lang="en-US"/>
        </a:p>
      </dgm:t>
    </dgm:pt>
    <dgm:pt modelId="{0D23F84B-BEC4-4713-8A6E-4DEA8FBDE18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CA"/>
            <a:t>Series, Companions &amp; Handbooks</a:t>
          </a:r>
          <a:endParaRPr lang="en-US"/>
        </a:p>
      </dgm:t>
    </dgm:pt>
    <dgm:pt modelId="{50B78693-9CD5-456D-B73E-CD91C961AD46}" type="parTrans" cxnId="{6C253BE8-094C-48FE-8042-A553026F91C8}">
      <dgm:prSet/>
      <dgm:spPr/>
      <dgm:t>
        <a:bodyPr/>
        <a:lstStyle/>
        <a:p>
          <a:endParaRPr lang="en-US"/>
        </a:p>
      </dgm:t>
    </dgm:pt>
    <dgm:pt modelId="{D2F0BB2F-ADD0-4EC4-9103-617D95E2BD1A}" type="sibTrans" cxnId="{6C253BE8-094C-48FE-8042-A553026F91C8}">
      <dgm:prSet/>
      <dgm:spPr/>
      <dgm:t>
        <a:bodyPr/>
        <a:lstStyle/>
        <a:p>
          <a:endParaRPr lang="en-US"/>
        </a:p>
      </dgm:t>
    </dgm:pt>
    <dgm:pt modelId="{6C4ACC8F-E494-48C3-B81E-607896786AF1}">
      <dgm:prSet/>
      <dgm:spPr/>
      <dgm:t>
        <a:bodyPr/>
        <a:lstStyle/>
        <a:p>
          <a:pPr algn="l">
            <a:lnSpc>
              <a:spcPct val="100000"/>
            </a:lnSpc>
          </a:pPr>
          <a:r>
            <a:rPr lang="en-CA" b="0" i="0" dirty="0">
              <a:hlinkClick xmlns:r="http://schemas.openxmlformats.org/officeDocument/2006/relationships" r:id="rId1"/>
            </a:rPr>
            <a:t>Cambridge Companions Complete Collection</a:t>
          </a:r>
          <a:endParaRPr lang="en-US" dirty="0"/>
        </a:p>
      </dgm:t>
    </dgm:pt>
    <dgm:pt modelId="{CC181DF2-E15A-4BDF-9A0D-E1EE0BC411A2}" type="parTrans" cxnId="{C2F52725-6708-4AD5-B16A-7E780CDEE0DB}">
      <dgm:prSet/>
      <dgm:spPr/>
      <dgm:t>
        <a:bodyPr/>
        <a:lstStyle/>
        <a:p>
          <a:endParaRPr lang="en-US"/>
        </a:p>
      </dgm:t>
    </dgm:pt>
    <dgm:pt modelId="{F1CA0076-0895-411C-ABA2-8F713C849726}" type="sibTrans" cxnId="{C2F52725-6708-4AD5-B16A-7E780CDEE0DB}">
      <dgm:prSet/>
      <dgm:spPr/>
      <dgm:t>
        <a:bodyPr/>
        <a:lstStyle/>
        <a:p>
          <a:endParaRPr lang="en-US"/>
        </a:p>
      </dgm:t>
    </dgm:pt>
    <dgm:pt modelId="{44B1D9BD-910B-4CF6-B2E3-9B8B3067DF5C}">
      <dgm:prSet/>
      <dgm:spPr/>
      <dgm:t>
        <a:bodyPr/>
        <a:lstStyle/>
        <a:p>
          <a:pPr algn="l">
            <a:lnSpc>
              <a:spcPct val="100000"/>
            </a:lnSpc>
          </a:pPr>
          <a:r>
            <a:rPr lang="en-CA" b="0" i="0" dirty="0">
              <a:hlinkClick xmlns:r="http://schemas.openxmlformats.org/officeDocument/2006/relationships" r:id="rId5"/>
            </a:rPr>
            <a:t>No-Nonsense Guides</a:t>
          </a:r>
          <a:endParaRPr lang="en-US" dirty="0"/>
        </a:p>
      </dgm:t>
    </dgm:pt>
    <dgm:pt modelId="{49085D6F-90AE-4651-8172-60747439C618}" type="parTrans" cxnId="{9DE1156F-64FE-489D-9660-A869DFA40623}">
      <dgm:prSet/>
      <dgm:spPr/>
      <dgm:t>
        <a:bodyPr/>
        <a:lstStyle/>
        <a:p>
          <a:endParaRPr lang="en-US"/>
        </a:p>
      </dgm:t>
    </dgm:pt>
    <dgm:pt modelId="{D1C43EC3-D898-4333-9E4B-78A08EA91BDD}" type="sibTrans" cxnId="{9DE1156F-64FE-489D-9660-A869DFA40623}">
      <dgm:prSet/>
      <dgm:spPr/>
      <dgm:t>
        <a:bodyPr/>
        <a:lstStyle/>
        <a:p>
          <a:endParaRPr lang="en-US"/>
        </a:p>
      </dgm:t>
    </dgm:pt>
    <dgm:pt modelId="{3DF8568E-0CDE-4FA4-9972-2E3DF568489F}">
      <dgm:prSet/>
      <dgm:spPr/>
      <dgm:t>
        <a:bodyPr/>
        <a:lstStyle/>
        <a:p>
          <a:pPr algn="l">
            <a:lnSpc>
              <a:spcPct val="100000"/>
            </a:lnSpc>
          </a:pPr>
          <a:r>
            <a:rPr lang="en-CA" b="0" i="0">
              <a:hlinkClick xmlns:r="http://schemas.openxmlformats.org/officeDocument/2006/relationships" r:id="rId6"/>
            </a:rPr>
            <a:t>Routledge Key Guides</a:t>
          </a:r>
          <a:endParaRPr lang="en-US"/>
        </a:p>
      </dgm:t>
    </dgm:pt>
    <dgm:pt modelId="{DCC0D82F-9E43-4321-A9E9-E257133A7FC1}" type="parTrans" cxnId="{081A5814-2960-47CC-BE48-48198A29EBE1}">
      <dgm:prSet/>
      <dgm:spPr/>
      <dgm:t>
        <a:bodyPr/>
        <a:lstStyle/>
        <a:p>
          <a:endParaRPr lang="en-US"/>
        </a:p>
      </dgm:t>
    </dgm:pt>
    <dgm:pt modelId="{21918FC9-303A-40F0-9363-9387AB1920D6}" type="sibTrans" cxnId="{081A5814-2960-47CC-BE48-48198A29EBE1}">
      <dgm:prSet/>
      <dgm:spPr/>
      <dgm:t>
        <a:bodyPr/>
        <a:lstStyle/>
        <a:p>
          <a:endParaRPr lang="en-US"/>
        </a:p>
      </dgm:t>
    </dgm:pt>
    <dgm:pt modelId="{2A771CF8-9CDC-45BC-9AED-24155334AD70}">
      <dgm:prSet/>
      <dgm:spPr/>
      <dgm:t>
        <a:bodyPr/>
        <a:lstStyle/>
        <a:p>
          <a:pPr algn="l">
            <a:lnSpc>
              <a:spcPct val="100000"/>
            </a:lnSpc>
          </a:pPr>
          <a:r>
            <a:rPr lang="en-CA" b="0" i="0" dirty="0">
              <a:hlinkClick xmlns:r="http://schemas.openxmlformats.org/officeDocument/2006/relationships" r:id="rId7"/>
            </a:rPr>
            <a:t>Continuum Guides for the Perplexed</a:t>
          </a:r>
          <a:endParaRPr lang="en-US" dirty="0"/>
        </a:p>
      </dgm:t>
    </dgm:pt>
    <dgm:pt modelId="{E2E2B7BE-3868-4020-8C89-CDB36038250A}" type="parTrans" cxnId="{C9AD4C01-40D9-4B35-9520-5B68FBE4790D}">
      <dgm:prSet/>
      <dgm:spPr/>
      <dgm:t>
        <a:bodyPr/>
        <a:lstStyle/>
        <a:p>
          <a:endParaRPr lang="en-US"/>
        </a:p>
      </dgm:t>
    </dgm:pt>
    <dgm:pt modelId="{B22080BD-5363-4729-BEA1-824396D9EC00}" type="sibTrans" cxnId="{C9AD4C01-40D9-4B35-9520-5B68FBE4790D}">
      <dgm:prSet/>
      <dgm:spPr/>
      <dgm:t>
        <a:bodyPr/>
        <a:lstStyle/>
        <a:p>
          <a:endParaRPr lang="en-US"/>
        </a:p>
      </dgm:t>
    </dgm:pt>
    <dgm:pt modelId="{60CCBDAD-992A-48CA-9BF6-C0751EE0D04C}">
      <dgm:prSet/>
      <dgm:spPr/>
      <dgm:t>
        <a:bodyPr/>
        <a:lstStyle/>
        <a:p>
          <a:pPr algn="l">
            <a:lnSpc>
              <a:spcPct val="100000"/>
            </a:lnSpc>
          </a:pPr>
          <a:r>
            <a:rPr lang="en-CA" b="0" i="0">
              <a:hlinkClick xmlns:r="http://schemas.openxmlformats.org/officeDocument/2006/relationships" r:id="rId8"/>
            </a:rPr>
            <a:t>Starting With...</a:t>
          </a:r>
          <a:endParaRPr lang="en-US"/>
        </a:p>
      </dgm:t>
    </dgm:pt>
    <dgm:pt modelId="{F56980EE-06E0-446C-B8E7-A4850429C9A9}" type="parTrans" cxnId="{3A755E9D-10E3-4996-B0B8-1340EDDD462B}">
      <dgm:prSet/>
      <dgm:spPr/>
      <dgm:t>
        <a:bodyPr/>
        <a:lstStyle/>
        <a:p>
          <a:endParaRPr lang="en-US"/>
        </a:p>
      </dgm:t>
    </dgm:pt>
    <dgm:pt modelId="{B77A8FE2-1E1E-4767-9B6F-6DABE866D997}" type="sibTrans" cxnId="{3A755E9D-10E3-4996-B0B8-1340EDDD462B}">
      <dgm:prSet/>
      <dgm:spPr/>
      <dgm:t>
        <a:bodyPr/>
        <a:lstStyle/>
        <a:p>
          <a:endParaRPr lang="en-US"/>
        </a:p>
      </dgm:t>
    </dgm:pt>
    <dgm:pt modelId="{D887E815-1E7C-4872-A4AD-A6F9880DDB8F}">
      <dgm:prSet/>
      <dgm:spPr/>
      <dgm:t>
        <a:bodyPr/>
        <a:lstStyle/>
        <a:p>
          <a:pPr algn="l">
            <a:lnSpc>
              <a:spcPct val="100000"/>
            </a:lnSpc>
          </a:pPr>
          <a:r>
            <a:rPr lang="en-CA" b="0" i="0" dirty="0">
              <a:hlinkClick xmlns:r="http://schemas.openxmlformats.org/officeDocument/2006/relationships" r:id="rId9"/>
            </a:rPr>
            <a:t>Cambridge Critical guides</a:t>
          </a:r>
          <a:endParaRPr lang="en-US" dirty="0"/>
        </a:p>
      </dgm:t>
    </dgm:pt>
    <dgm:pt modelId="{352F25E8-0EA3-4E67-8010-C0CD950EF541}" type="parTrans" cxnId="{7A59B704-CED6-4558-8F47-2EB6D2BF1D4A}">
      <dgm:prSet/>
      <dgm:spPr/>
      <dgm:t>
        <a:bodyPr/>
        <a:lstStyle/>
        <a:p>
          <a:endParaRPr lang="en-US"/>
        </a:p>
      </dgm:t>
    </dgm:pt>
    <dgm:pt modelId="{E2F3CF15-5CE0-4468-A33F-DBC9EA2BA6F4}" type="sibTrans" cxnId="{7A59B704-CED6-4558-8F47-2EB6D2BF1D4A}">
      <dgm:prSet/>
      <dgm:spPr/>
      <dgm:t>
        <a:bodyPr/>
        <a:lstStyle/>
        <a:p>
          <a:endParaRPr lang="en-US"/>
        </a:p>
      </dgm:t>
    </dgm:pt>
    <dgm:pt modelId="{75184C85-CDB2-446F-A1F3-E85189BF0325}">
      <dgm:prSet/>
      <dgm:spPr/>
      <dgm:t>
        <a:bodyPr/>
        <a:lstStyle/>
        <a:p>
          <a:pPr algn="l">
            <a:lnSpc>
              <a:spcPct val="100000"/>
            </a:lnSpc>
          </a:pPr>
          <a:r>
            <a:rPr lang="en-CA" b="0" i="0">
              <a:hlinkClick xmlns:r="http://schemas.openxmlformats.org/officeDocument/2006/relationships" r:id="rId10"/>
            </a:rPr>
            <a:t>Blackwell Companions to Philosophy</a:t>
          </a:r>
          <a:endParaRPr lang="en-US"/>
        </a:p>
      </dgm:t>
    </dgm:pt>
    <dgm:pt modelId="{5738BB82-9FD4-4F4C-9C22-49B68283BC6F}" type="parTrans" cxnId="{913C89DC-E930-4D8C-8EDE-AED7DD908BDE}">
      <dgm:prSet/>
      <dgm:spPr/>
      <dgm:t>
        <a:bodyPr/>
        <a:lstStyle/>
        <a:p>
          <a:endParaRPr lang="en-US"/>
        </a:p>
      </dgm:t>
    </dgm:pt>
    <dgm:pt modelId="{1CC1BF13-6715-4790-99FA-CED8EE13B98E}" type="sibTrans" cxnId="{913C89DC-E930-4D8C-8EDE-AED7DD908BDE}">
      <dgm:prSet/>
      <dgm:spPr/>
      <dgm:t>
        <a:bodyPr/>
        <a:lstStyle/>
        <a:p>
          <a:endParaRPr lang="en-US"/>
        </a:p>
      </dgm:t>
    </dgm:pt>
    <dgm:pt modelId="{A22D1FB6-35DA-4B59-B15E-B46E5FE9CEDD}">
      <dgm:prSet/>
      <dgm:spPr/>
      <dgm:t>
        <a:bodyPr/>
        <a:lstStyle/>
        <a:p>
          <a:pPr algn="l">
            <a:lnSpc>
              <a:spcPct val="100000"/>
            </a:lnSpc>
          </a:pPr>
          <a:r>
            <a:rPr lang="en-CA" b="0" i="0">
              <a:hlinkClick xmlns:r="http://schemas.openxmlformats.org/officeDocument/2006/relationships" r:id="rId11"/>
            </a:rPr>
            <a:t>Very Short Introduction</a:t>
          </a:r>
          <a:endParaRPr lang="en-US"/>
        </a:p>
      </dgm:t>
    </dgm:pt>
    <dgm:pt modelId="{C3E61FCF-97A6-4771-B461-7BF4328390B9}" type="parTrans" cxnId="{E9019D31-D9A1-4AF8-A05C-4E8A1E55AF3B}">
      <dgm:prSet/>
      <dgm:spPr/>
      <dgm:t>
        <a:bodyPr/>
        <a:lstStyle/>
        <a:p>
          <a:endParaRPr lang="en-US"/>
        </a:p>
      </dgm:t>
    </dgm:pt>
    <dgm:pt modelId="{7131CB21-94AF-41B7-9756-112FC8EF8FB7}" type="sibTrans" cxnId="{E9019D31-D9A1-4AF8-A05C-4E8A1E55AF3B}">
      <dgm:prSet/>
      <dgm:spPr/>
      <dgm:t>
        <a:bodyPr/>
        <a:lstStyle/>
        <a:p>
          <a:endParaRPr lang="en-US"/>
        </a:p>
      </dgm:t>
    </dgm:pt>
    <dgm:pt modelId="{BF1B753D-2DF1-4766-BFCD-368F3A99EC48}">
      <dgm:prSet/>
      <dgm:spPr/>
      <dgm:t>
        <a:bodyPr/>
        <a:lstStyle/>
        <a:p>
          <a:pPr algn="l">
            <a:lnSpc>
              <a:spcPct val="100000"/>
            </a:lnSpc>
          </a:pPr>
          <a:r>
            <a:rPr lang="en-CA" b="0" i="0" dirty="0">
              <a:hlinkClick xmlns:r="http://schemas.openxmlformats.org/officeDocument/2006/relationships" r:id="rId12"/>
            </a:rPr>
            <a:t>Oxford Companion to...</a:t>
          </a:r>
          <a:endParaRPr lang="en-US" dirty="0"/>
        </a:p>
      </dgm:t>
    </dgm:pt>
    <dgm:pt modelId="{7AEDE4C5-3D0C-453B-9D25-2335DB9331A4}" type="parTrans" cxnId="{A994B29A-BC84-4312-AEE3-A35886D8A425}">
      <dgm:prSet/>
      <dgm:spPr/>
      <dgm:t>
        <a:bodyPr/>
        <a:lstStyle/>
        <a:p>
          <a:endParaRPr lang="en-US"/>
        </a:p>
      </dgm:t>
    </dgm:pt>
    <dgm:pt modelId="{BEEA19A2-1FD5-46FA-83DA-3C817D4AD6D7}" type="sibTrans" cxnId="{A994B29A-BC84-4312-AEE3-A35886D8A425}">
      <dgm:prSet/>
      <dgm:spPr/>
      <dgm:t>
        <a:bodyPr/>
        <a:lstStyle/>
        <a:p>
          <a:endParaRPr lang="en-US"/>
        </a:p>
      </dgm:t>
    </dgm:pt>
    <dgm:pt modelId="{81785EA8-AB9A-4D5C-8905-D5294F097938}">
      <dgm:prSet/>
      <dgm:spPr/>
      <dgm:t>
        <a:bodyPr/>
        <a:lstStyle/>
        <a:p>
          <a:pPr algn="l">
            <a:lnSpc>
              <a:spcPct val="100000"/>
            </a:lnSpc>
          </a:pPr>
          <a:r>
            <a:rPr lang="en-CA" b="0" i="0">
              <a:hlinkClick xmlns:r="http://schemas.openxmlformats.org/officeDocument/2006/relationships" r:id="rId13"/>
            </a:rPr>
            <a:t>Oxford Handbooks of...</a:t>
          </a:r>
          <a:endParaRPr lang="en-US"/>
        </a:p>
      </dgm:t>
    </dgm:pt>
    <dgm:pt modelId="{E3FB19B0-FDE5-4B77-AA0D-4A4E2E71EB7B}" type="parTrans" cxnId="{0012D45B-6F46-431D-A08C-6F0041F3632F}">
      <dgm:prSet/>
      <dgm:spPr/>
      <dgm:t>
        <a:bodyPr/>
        <a:lstStyle/>
        <a:p>
          <a:endParaRPr lang="en-US"/>
        </a:p>
      </dgm:t>
    </dgm:pt>
    <dgm:pt modelId="{BDB4ED61-1E75-4620-92F5-D43B9FE47399}" type="sibTrans" cxnId="{0012D45B-6F46-431D-A08C-6F0041F3632F}">
      <dgm:prSet/>
      <dgm:spPr/>
      <dgm:t>
        <a:bodyPr/>
        <a:lstStyle/>
        <a:p>
          <a:endParaRPr lang="en-US"/>
        </a:p>
      </dgm:t>
    </dgm:pt>
    <dgm:pt modelId="{1982D496-C9F5-46B2-917C-6ECC7F63B43E}">
      <dgm:prSet/>
      <dgm:spPr/>
      <dgm:t>
        <a:bodyPr/>
        <a:lstStyle/>
        <a:p>
          <a:pPr algn="l">
            <a:lnSpc>
              <a:spcPct val="100000"/>
            </a:lnSpc>
          </a:pPr>
          <a:r>
            <a:rPr lang="en-CA" b="0" i="0" dirty="0">
              <a:hlinkClick xmlns:r="http://schemas.openxmlformats.org/officeDocument/2006/relationships" r:id="rId14"/>
            </a:rPr>
            <a:t>Critical Lives</a:t>
          </a:r>
          <a:endParaRPr lang="en-US" dirty="0"/>
        </a:p>
      </dgm:t>
    </dgm:pt>
    <dgm:pt modelId="{F42DCE6F-C038-487A-8281-6CE1A5B7F55B}" type="parTrans" cxnId="{5CB48FAD-47DD-4802-8838-B6B3A60B0B08}">
      <dgm:prSet/>
      <dgm:spPr/>
      <dgm:t>
        <a:bodyPr/>
        <a:lstStyle/>
        <a:p>
          <a:endParaRPr lang="en-US"/>
        </a:p>
      </dgm:t>
    </dgm:pt>
    <dgm:pt modelId="{6E5F69A2-0501-40E0-9819-1259D3DA4F01}" type="sibTrans" cxnId="{5CB48FAD-47DD-4802-8838-B6B3A60B0B08}">
      <dgm:prSet/>
      <dgm:spPr/>
      <dgm:t>
        <a:bodyPr/>
        <a:lstStyle/>
        <a:p>
          <a:endParaRPr lang="en-US"/>
        </a:p>
      </dgm:t>
    </dgm:pt>
    <dgm:pt modelId="{F71B575D-F34A-4F36-BDBB-273B516EE16F}">
      <dgm:prSet/>
      <dgm:spPr/>
      <dgm:t>
        <a:bodyPr/>
        <a:lstStyle/>
        <a:p>
          <a:pPr algn="l">
            <a:lnSpc>
              <a:spcPct val="100000"/>
            </a:lnSpc>
          </a:pPr>
          <a:r>
            <a:rPr lang="en-CA" b="0" i="0" dirty="0">
              <a:hlinkClick xmlns:r="http://schemas.openxmlformats.org/officeDocument/2006/relationships" r:id="rId15"/>
            </a:rPr>
            <a:t>Johns Hopkins Guide to Literary Theory and Criticism</a:t>
          </a:r>
          <a:r>
            <a:rPr lang="en-CA" b="0" i="0" dirty="0"/>
            <a:t>  </a:t>
          </a:r>
          <a:endParaRPr lang="en-US" dirty="0"/>
        </a:p>
      </dgm:t>
    </dgm:pt>
    <dgm:pt modelId="{769031C6-824F-4035-B3E2-1A3AB2FA58F6}" type="parTrans" cxnId="{1B211144-BC0C-4C68-88A0-DDE0887DA8F7}">
      <dgm:prSet/>
      <dgm:spPr/>
      <dgm:t>
        <a:bodyPr/>
        <a:lstStyle/>
        <a:p>
          <a:endParaRPr lang="en-US"/>
        </a:p>
      </dgm:t>
    </dgm:pt>
    <dgm:pt modelId="{5DEBF78F-A95C-4F2C-92F7-4B07DD1E29CC}" type="sibTrans" cxnId="{1B211144-BC0C-4C68-88A0-DDE0887DA8F7}">
      <dgm:prSet/>
      <dgm:spPr/>
      <dgm:t>
        <a:bodyPr/>
        <a:lstStyle/>
        <a:p>
          <a:endParaRPr lang="en-US"/>
        </a:p>
      </dgm:t>
    </dgm:pt>
    <dgm:pt modelId="{DE0FDAEC-A961-457E-BFB1-FA9A832B881F}" type="pres">
      <dgm:prSet presAssocID="{6B1ECEF4-7EBD-456F-85FB-D1A5A862F82A}" presName="root" presStyleCnt="0">
        <dgm:presLayoutVars>
          <dgm:dir/>
          <dgm:resizeHandles val="exact"/>
        </dgm:presLayoutVars>
      </dgm:prSet>
      <dgm:spPr/>
    </dgm:pt>
    <dgm:pt modelId="{769CF43D-2C0F-40FF-B85B-CFAB4850D8C2}" type="pres">
      <dgm:prSet presAssocID="{7978BE58-AD0E-4F3C-9A0A-3CC9E05D091B}" presName="compNode" presStyleCnt="0"/>
      <dgm:spPr/>
    </dgm:pt>
    <dgm:pt modelId="{DE7C5763-2147-4E5E-966B-C08C9E57DC22}" type="pres">
      <dgm:prSet presAssocID="{7978BE58-AD0E-4F3C-9A0A-3CC9E05D091B}" presName="iconRect" presStyleLbl="node1" presStyleIdx="0" presStyleCnt="2" custScaleX="3470" custScaleY="27522" custLinFactNeighborX="-10099" custLinFactNeighborY="-59236"/>
      <dgm:spPr>
        <a:blipFill>
          <a:blip xmlns:r="http://schemas.openxmlformats.org/officeDocument/2006/relationships"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 t="-29000" b="-29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with solid fill"/>
        </a:ext>
      </dgm:extLst>
    </dgm:pt>
    <dgm:pt modelId="{4145324D-0BBD-47FF-82BE-DF592ED0FB4A}" type="pres">
      <dgm:prSet presAssocID="{7978BE58-AD0E-4F3C-9A0A-3CC9E05D091B}" presName="iconSpace" presStyleCnt="0"/>
      <dgm:spPr/>
    </dgm:pt>
    <dgm:pt modelId="{22A86C30-C28F-46E4-AC06-EFF52D6449BF}" type="pres">
      <dgm:prSet presAssocID="{7978BE58-AD0E-4F3C-9A0A-3CC9E05D091B}" presName="parTx" presStyleLbl="revTx" presStyleIdx="0" presStyleCnt="4">
        <dgm:presLayoutVars>
          <dgm:chMax val="0"/>
          <dgm:chPref val="0"/>
        </dgm:presLayoutVars>
      </dgm:prSet>
      <dgm:spPr/>
    </dgm:pt>
    <dgm:pt modelId="{482DFE72-82E6-4CAF-AEBF-3E988AAC5252}" type="pres">
      <dgm:prSet presAssocID="{7978BE58-AD0E-4F3C-9A0A-3CC9E05D091B}" presName="txSpace" presStyleCnt="0"/>
      <dgm:spPr/>
    </dgm:pt>
    <dgm:pt modelId="{BFF478DD-77D6-4B6D-B3C2-E232ECCAFFCA}" type="pres">
      <dgm:prSet presAssocID="{7978BE58-AD0E-4F3C-9A0A-3CC9E05D091B}" presName="desTx" presStyleLbl="revTx" presStyleIdx="1" presStyleCnt="4">
        <dgm:presLayoutVars/>
      </dgm:prSet>
      <dgm:spPr/>
    </dgm:pt>
    <dgm:pt modelId="{744B9716-A401-4B95-8A3A-ED515AB35BC8}" type="pres">
      <dgm:prSet presAssocID="{883D7435-CF28-473A-B1B1-4F141ED2A6E1}" presName="sibTrans" presStyleCnt="0"/>
      <dgm:spPr/>
    </dgm:pt>
    <dgm:pt modelId="{88652734-84E0-407B-B18A-CA803849CF07}" type="pres">
      <dgm:prSet presAssocID="{0D23F84B-BEC4-4713-8A6E-4DEA8FBDE181}" presName="compNode" presStyleCnt="0"/>
      <dgm:spPr/>
    </dgm:pt>
    <dgm:pt modelId="{9E075153-FF99-40E9-A56D-1A342F34406B}" type="pres">
      <dgm:prSet presAssocID="{0D23F84B-BEC4-4713-8A6E-4DEA8FBDE181}" presName="iconRect" presStyleLbl="node1" presStyleIdx="1" presStyleCnt="2"/>
      <dgm:spPr>
        <a:blipFill>
          <a:blip xmlns:r="http://schemas.openxmlformats.org/officeDocument/2006/relationships"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F23AC67A-34D2-4970-A31D-A9153ED998AF}" type="pres">
      <dgm:prSet presAssocID="{0D23F84B-BEC4-4713-8A6E-4DEA8FBDE181}" presName="iconSpace" presStyleCnt="0"/>
      <dgm:spPr/>
    </dgm:pt>
    <dgm:pt modelId="{3F776BC3-2CDD-460A-B1F5-34AA06E98883}" type="pres">
      <dgm:prSet presAssocID="{0D23F84B-BEC4-4713-8A6E-4DEA8FBDE181}" presName="parTx" presStyleLbl="revTx" presStyleIdx="2" presStyleCnt="4">
        <dgm:presLayoutVars>
          <dgm:chMax val="0"/>
          <dgm:chPref val="0"/>
        </dgm:presLayoutVars>
      </dgm:prSet>
      <dgm:spPr/>
    </dgm:pt>
    <dgm:pt modelId="{7BFDE2CE-E407-44E4-90D4-C3A165F1BE17}" type="pres">
      <dgm:prSet presAssocID="{0D23F84B-BEC4-4713-8A6E-4DEA8FBDE181}" presName="txSpace" presStyleCnt="0"/>
      <dgm:spPr/>
    </dgm:pt>
    <dgm:pt modelId="{E9A837A4-3504-49B8-9B55-536EF7D4599F}" type="pres">
      <dgm:prSet presAssocID="{0D23F84B-BEC4-4713-8A6E-4DEA8FBDE181}" presName="desTx" presStyleLbl="revTx" presStyleIdx="3" presStyleCnt="4">
        <dgm:presLayoutVars/>
      </dgm:prSet>
      <dgm:spPr/>
    </dgm:pt>
  </dgm:ptLst>
  <dgm:cxnLst>
    <dgm:cxn modelId="{C9AD4C01-40D9-4B35-9520-5B68FBE4790D}" srcId="{0D23F84B-BEC4-4713-8A6E-4DEA8FBDE181}" destId="{2A771CF8-9CDC-45BC-9AED-24155334AD70}" srcOrd="3" destOrd="0" parTransId="{E2E2B7BE-3868-4020-8C89-CDB36038250A}" sibTransId="{B22080BD-5363-4729-BEA1-824396D9EC00}"/>
    <dgm:cxn modelId="{7A59B704-CED6-4558-8F47-2EB6D2BF1D4A}" srcId="{0D23F84B-BEC4-4713-8A6E-4DEA8FBDE181}" destId="{D887E815-1E7C-4872-A4AD-A6F9880DDB8F}" srcOrd="5" destOrd="0" parTransId="{352F25E8-0EA3-4E67-8010-C0CD950EF541}" sibTransId="{E2F3CF15-5CE0-4468-A33F-DBC9EA2BA6F4}"/>
    <dgm:cxn modelId="{9553DE0C-602B-48B2-B7DE-4A4E8AE7390F}" srcId="{7978BE58-AD0E-4F3C-9A0A-3CC9E05D091B}" destId="{B8870C3B-2826-4290-8A18-95B906B9364B}" srcOrd="0" destOrd="0" parTransId="{903B07B0-83F4-4ACD-BA9B-636EFD090397}" sibTransId="{FFB9763A-470F-4A37-A211-A87FE4599BCF}"/>
    <dgm:cxn modelId="{081A5814-2960-47CC-BE48-48198A29EBE1}" srcId="{0D23F84B-BEC4-4713-8A6E-4DEA8FBDE181}" destId="{3DF8568E-0CDE-4FA4-9972-2E3DF568489F}" srcOrd="2" destOrd="0" parTransId="{DCC0D82F-9E43-4321-A9E9-E257133A7FC1}" sibTransId="{21918FC9-303A-40F0-9363-9387AB1920D6}"/>
    <dgm:cxn modelId="{6B2C2E1A-AFA6-4191-870F-900637BE06D3}" type="presOf" srcId="{D887E815-1E7C-4872-A4AD-A6F9880DDB8F}" destId="{E9A837A4-3504-49B8-9B55-536EF7D4599F}" srcOrd="0" destOrd="5" presId="urn:microsoft.com/office/officeart/2018/5/layout/CenteredIconLabelDescriptionList"/>
    <dgm:cxn modelId="{EE127523-8D02-4B61-B340-BC75284734F7}" srcId="{7978BE58-AD0E-4F3C-9A0A-3CC9E05D091B}" destId="{CF66B903-E270-47F2-B59A-F1A3EB006DC9}" srcOrd="3" destOrd="0" parTransId="{FC9F29D1-A57D-4C03-A2E2-6E99358A7D22}" sibTransId="{017C85A8-8AED-406B-8EE8-8DB26147B052}"/>
    <dgm:cxn modelId="{C2F52725-6708-4AD5-B16A-7E780CDEE0DB}" srcId="{0D23F84B-BEC4-4713-8A6E-4DEA8FBDE181}" destId="{6C4ACC8F-E494-48C3-B81E-607896786AF1}" srcOrd="0" destOrd="0" parTransId="{CC181DF2-E15A-4BDF-9A0D-E1EE0BC411A2}" sibTransId="{F1CA0076-0895-411C-ABA2-8F713C849726}"/>
    <dgm:cxn modelId="{2A7BA625-D314-437C-91D8-ED7FD13C5C39}" type="presOf" srcId="{BEF244B6-3D8F-499F-9A30-8EC67728636D}" destId="{BFF478DD-77D6-4B6D-B3C2-E232ECCAFFCA}" srcOrd="0" destOrd="2" presId="urn:microsoft.com/office/officeart/2018/5/layout/CenteredIconLabelDescriptionList"/>
    <dgm:cxn modelId="{E9019D31-D9A1-4AF8-A05C-4E8A1E55AF3B}" srcId="{0D23F84B-BEC4-4713-8A6E-4DEA8FBDE181}" destId="{A22D1FB6-35DA-4B59-B15E-B46E5FE9CEDD}" srcOrd="7" destOrd="0" parTransId="{C3E61FCF-97A6-4771-B461-7BF4328390B9}" sibTransId="{7131CB21-94AF-41B7-9756-112FC8EF8FB7}"/>
    <dgm:cxn modelId="{D2BC8638-69CF-4672-8A5D-4E605093C379}" type="presOf" srcId="{75184C85-CDB2-446F-A1F3-E85189BF0325}" destId="{E9A837A4-3504-49B8-9B55-536EF7D4599F}" srcOrd="0" destOrd="6" presId="urn:microsoft.com/office/officeart/2018/5/layout/CenteredIconLabelDescriptionList"/>
    <dgm:cxn modelId="{B9BFBE40-F1DA-4435-8A35-F4C2B9E71E95}" type="presOf" srcId="{6B1ECEF4-7EBD-456F-85FB-D1A5A862F82A}" destId="{DE0FDAEC-A961-457E-BFB1-FA9A832B881F}" srcOrd="0" destOrd="0" presId="urn:microsoft.com/office/officeart/2018/5/layout/CenteredIconLabelDescriptionList"/>
    <dgm:cxn modelId="{13E79F5B-1584-48C9-88A6-8C471F486A27}" type="presOf" srcId="{F71B575D-F34A-4F36-BDBB-273B516EE16F}" destId="{E9A837A4-3504-49B8-9B55-536EF7D4599F}" srcOrd="0" destOrd="11" presId="urn:microsoft.com/office/officeart/2018/5/layout/CenteredIconLabelDescriptionList"/>
    <dgm:cxn modelId="{0012D45B-6F46-431D-A08C-6F0041F3632F}" srcId="{0D23F84B-BEC4-4713-8A6E-4DEA8FBDE181}" destId="{81785EA8-AB9A-4D5C-8905-D5294F097938}" srcOrd="9" destOrd="0" parTransId="{E3FB19B0-FDE5-4B77-AA0D-4A4E2E71EB7B}" sibTransId="{BDB4ED61-1E75-4620-92F5-D43B9FE47399}"/>
    <dgm:cxn modelId="{4818F342-E68B-4ECB-BFAB-590114057F76}" type="presOf" srcId="{44B1D9BD-910B-4CF6-B2E3-9B8B3067DF5C}" destId="{E9A837A4-3504-49B8-9B55-536EF7D4599F}" srcOrd="0" destOrd="1" presId="urn:microsoft.com/office/officeart/2018/5/layout/CenteredIconLabelDescriptionList"/>
    <dgm:cxn modelId="{B1723563-1DCC-4571-AB47-6773178B6865}" type="presOf" srcId="{9B060D32-B7F1-4272-8EDE-1F99B9C6252D}" destId="{BFF478DD-77D6-4B6D-B3C2-E232ECCAFFCA}" srcOrd="0" destOrd="1" presId="urn:microsoft.com/office/officeart/2018/5/layout/CenteredIconLabelDescriptionList"/>
    <dgm:cxn modelId="{D5880744-0C2E-4839-B281-678F9130F5B9}" srcId="{7978BE58-AD0E-4F3C-9A0A-3CC9E05D091B}" destId="{9B060D32-B7F1-4272-8EDE-1F99B9C6252D}" srcOrd="1" destOrd="0" parTransId="{296AC11E-EF94-4E8E-BFF6-53A71CF2B8BB}" sibTransId="{01BCF8BB-71B3-455C-B352-D2B6ACCBD0CB}"/>
    <dgm:cxn modelId="{FD580B64-EFB4-4912-88CA-5AC44AEE717D}" srcId="{6B1ECEF4-7EBD-456F-85FB-D1A5A862F82A}" destId="{7978BE58-AD0E-4F3C-9A0A-3CC9E05D091B}" srcOrd="0" destOrd="0" parTransId="{52550A2D-294D-435B-95B3-AE214C249196}" sibTransId="{883D7435-CF28-473A-B1B1-4F141ED2A6E1}"/>
    <dgm:cxn modelId="{1B211144-BC0C-4C68-88A0-DDE0887DA8F7}" srcId="{0D23F84B-BEC4-4713-8A6E-4DEA8FBDE181}" destId="{F71B575D-F34A-4F36-BDBB-273B516EE16F}" srcOrd="11" destOrd="0" parTransId="{769031C6-824F-4035-B3E2-1A3AB2FA58F6}" sibTransId="{5DEBF78F-A95C-4F2C-92F7-4B07DD1E29CC}"/>
    <dgm:cxn modelId="{9DE1156F-64FE-489D-9660-A869DFA40623}" srcId="{0D23F84B-BEC4-4713-8A6E-4DEA8FBDE181}" destId="{44B1D9BD-910B-4CF6-B2E3-9B8B3067DF5C}" srcOrd="1" destOrd="0" parTransId="{49085D6F-90AE-4651-8172-60747439C618}" sibTransId="{D1C43EC3-D898-4333-9E4B-78A08EA91BDD}"/>
    <dgm:cxn modelId="{C34E3A74-8574-44E3-AE46-D464578DC26B}" type="presOf" srcId="{2A771CF8-9CDC-45BC-9AED-24155334AD70}" destId="{E9A837A4-3504-49B8-9B55-536EF7D4599F}" srcOrd="0" destOrd="3" presId="urn:microsoft.com/office/officeart/2018/5/layout/CenteredIconLabelDescriptionList"/>
    <dgm:cxn modelId="{37412697-3159-452F-9D67-690D77E7FCD6}" type="presOf" srcId="{7978BE58-AD0E-4F3C-9A0A-3CC9E05D091B}" destId="{22A86C30-C28F-46E4-AC06-EFF52D6449BF}" srcOrd="0" destOrd="0" presId="urn:microsoft.com/office/officeart/2018/5/layout/CenteredIconLabelDescriptionList"/>
    <dgm:cxn modelId="{A994B29A-BC84-4312-AEE3-A35886D8A425}" srcId="{0D23F84B-BEC4-4713-8A6E-4DEA8FBDE181}" destId="{BF1B753D-2DF1-4766-BFCD-368F3A99EC48}" srcOrd="8" destOrd="0" parTransId="{7AEDE4C5-3D0C-453B-9D25-2335DB9331A4}" sibTransId="{BEEA19A2-1FD5-46FA-83DA-3C817D4AD6D7}"/>
    <dgm:cxn modelId="{3A755E9D-10E3-4996-B0B8-1340EDDD462B}" srcId="{0D23F84B-BEC4-4713-8A6E-4DEA8FBDE181}" destId="{60CCBDAD-992A-48CA-9BF6-C0751EE0D04C}" srcOrd="4" destOrd="0" parTransId="{F56980EE-06E0-446C-B8E7-A4850429C9A9}" sibTransId="{B77A8FE2-1E1E-4767-9B6F-6DABE866D997}"/>
    <dgm:cxn modelId="{C5C97EA4-F192-422E-950B-D2FE12038015}" type="presOf" srcId="{6C4ACC8F-E494-48C3-B81E-607896786AF1}" destId="{E9A837A4-3504-49B8-9B55-536EF7D4599F}" srcOrd="0" destOrd="0" presId="urn:microsoft.com/office/officeart/2018/5/layout/CenteredIconLabelDescriptionList"/>
    <dgm:cxn modelId="{78C093A9-B486-4B23-81FD-52D5850EF3A9}" type="presOf" srcId="{81785EA8-AB9A-4D5C-8905-D5294F097938}" destId="{E9A837A4-3504-49B8-9B55-536EF7D4599F}" srcOrd="0" destOrd="9" presId="urn:microsoft.com/office/officeart/2018/5/layout/CenteredIconLabelDescriptionList"/>
    <dgm:cxn modelId="{5CB48FAD-47DD-4802-8838-B6B3A60B0B08}" srcId="{0D23F84B-BEC4-4713-8A6E-4DEA8FBDE181}" destId="{1982D496-C9F5-46B2-917C-6ECC7F63B43E}" srcOrd="10" destOrd="0" parTransId="{F42DCE6F-C038-487A-8281-6CE1A5B7F55B}" sibTransId="{6E5F69A2-0501-40E0-9819-1259D3DA4F01}"/>
    <dgm:cxn modelId="{675D85BC-CDD2-4DC8-8FE1-ED4B74E94BAE}" type="presOf" srcId="{B8870C3B-2826-4290-8A18-95B906B9364B}" destId="{BFF478DD-77D6-4B6D-B3C2-E232ECCAFFCA}" srcOrd="0" destOrd="0" presId="urn:microsoft.com/office/officeart/2018/5/layout/CenteredIconLabelDescriptionList"/>
    <dgm:cxn modelId="{0EDBF8C0-66B9-4781-A0FD-E38474F86AA7}" type="presOf" srcId="{0D23F84B-BEC4-4713-8A6E-4DEA8FBDE181}" destId="{3F776BC3-2CDD-460A-B1F5-34AA06E98883}" srcOrd="0" destOrd="0" presId="urn:microsoft.com/office/officeart/2018/5/layout/CenteredIconLabelDescriptionList"/>
    <dgm:cxn modelId="{35F740D3-84FF-4A8C-9434-17276CA41FC2}" type="presOf" srcId="{3DF8568E-0CDE-4FA4-9972-2E3DF568489F}" destId="{E9A837A4-3504-49B8-9B55-536EF7D4599F}" srcOrd="0" destOrd="2" presId="urn:microsoft.com/office/officeart/2018/5/layout/CenteredIconLabelDescriptionList"/>
    <dgm:cxn modelId="{913C89DC-E930-4D8C-8EDE-AED7DD908BDE}" srcId="{0D23F84B-BEC4-4713-8A6E-4DEA8FBDE181}" destId="{75184C85-CDB2-446F-A1F3-E85189BF0325}" srcOrd="6" destOrd="0" parTransId="{5738BB82-9FD4-4F4C-9C22-49B68283BC6F}" sibTransId="{1CC1BF13-6715-4790-99FA-CED8EE13B98E}"/>
    <dgm:cxn modelId="{442BDCDD-EDAD-4DD1-94E4-E37CD7836218}" type="presOf" srcId="{BF1B753D-2DF1-4766-BFCD-368F3A99EC48}" destId="{E9A837A4-3504-49B8-9B55-536EF7D4599F}" srcOrd="0" destOrd="8" presId="urn:microsoft.com/office/officeart/2018/5/layout/CenteredIconLabelDescriptionList"/>
    <dgm:cxn modelId="{869C54E2-63C3-49AB-8A32-265D5B26285D}" type="presOf" srcId="{1982D496-C9F5-46B2-917C-6ECC7F63B43E}" destId="{E9A837A4-3504-49B8-9B55-536EF7D4599F}" srcOrd="0" destOrd="10" presId="urn:microsoft.com/office/officeart/2018/5/layout/CenteredIconLabelDescriptionList"/>
    <dgm:cxn modelId="{6C253BE8-094C-48FE-8042-A553026F91C8}" srcId="{6B1ECEF4-7EBD-456F-85FB-D1A5A862F82A}" destId="{0D23F84B-BEC4-4713-8A6E-4DEA8FBDE181}" srcOrd="1" destOrd="0" parTransId="{50B78693-9CD5-456D-B73E-CD91C961AD46}" sibTransId="{D2F0BB2F-ADD0-4EC4-9103-617D95E2BD1A}"/>
    <dgm:cxn modelId="{5D8C73EC-BC24-466D-B291-B1246BAF667E}" srcId="{7978BE58-AD0E-4F3C-9A0A-3CC9E05D091B}" destId="{BEF244B6-3D8F-499F-9A30-8EC67728636D}" srcOrd="2" destOrd="0" parTransId="{1979F4A9-ADAE-444E-9CC0-83644EE91CAF}" sibTransId="{F92ADDB8-F662-4532-9B6E-9199A0C447FC}"/>
    <dgm:cxn modelId="{C35172F9-C233-4947-B57F-2B6F6E9A94D7}" type="presOf" srcId="{CF66B903-E270-47F2-B59A-F1A3EB006DC9}" destId="{BFF478DD-77D6-4B6D-B3C2-E232ECCAFFCA}" srcOrd="0" destOrd="3" presId="urn:microsoft.com/office/officeart/2018/5/layout/CenteredIconLabelDescriptionList"/>
    <dgm:cxn modelId="{C8F9AAFB-28E0-491A-9B64-F3AFFDBF178B}" type="presOf" srcId="{60CCBDAD-992A-48CA-9BF6-C0751EE0D04C}" destId="{E9A837A4-3504-49B8-9B55-536EF7D4599F}" srcOrd="0" destOrd="4" presId="urn:microsoft.com/office/officeart/2018/5/layout/CenteredIconLabelDescriptionList"/>
    <dgm:cxn modelId="{3AE561FC-3982-40A8-AF36-E6A14736F9AA}" type="presOf" srcId="{A22D1FB6-35DA-4B59-B15E-B46E5FE9CEDD}" destId="{E9A837A4-3504-49B8-9B55-536EF7D4599F}" srcOrd="0" destOrd="7" presId="urn:microsoft.com/office/officeart/2018/5/layout/CenteredIconLabelDescriptionList"/>
    <dgm:cxn modelId="{EC4FCBAA-4926-4B15-9977-387ACED755F2}" type="presParOf" srcId="{DE0FDAEC-A961-457E-BFB1-FA9A832B881F}" destId="{769CF43D-2C0F-40FF-B85B-CFAB4850D8C2}" srcOrd="0" destOrd="0" presId="urn:microsoft.com/office/officeart/2018/5/layout/CenteredIconLabelDescriptionList"/>
    <dgm:cxn modelId="{47FBEFC9-8296-46FD-AC70-CBC66ADB9F93}" type="presParOf" srcId="{769CF43D-2C0F-40FF-B85B-CFAB4850D8C2}" destId="{DE7C5763-2147-4E5E-966B-C08C9E57DC22}" srcOrd="0" destOrd="0" presId="urn:microsoft.com/office/officeart/2018/5/layout/CenteredIconLabelDescriptionList"/>
    <dgm:cxn modelId="{38579BE9-6FC0-4808-BF55-C1B907691997}" type="presParOf" srcId="{769CF43D-2C0F-40FF-B85B-CFAB4850D8C2}" destId="{4145324D-0BBD-47FF-82BE-DF592ED0FB4A}" srcOrd="1" destOrd="0" presId="urn:microsoft.com/office/officeart/2018/5/layout/CenteredIconLabelDescriptionList"/>
    <dgm:cxn modelId="{D9F52AB8-117A-4329-B329-E05A4AF0E857}" type="presParOf" srcId="{769CF43D-2C0F-40FF-B85B-CFAB4850D8C2}" destId="{22A86C30-C28F-46E4-AC06-EFF52D6449BF}" srcOrd="2" destOrd="0" presId="urn:microsoft.com/office/officeart/2018/5/layout/CenteredIconLabelDescriptionList"/>
    <dgm:cxn modelId="{65E85AA1-262D-47EC-88BA-D593622ECBAD}" type="presParOf" srcId="{769CF43D-2C0F-40FF-B85B-CFAB4850D8C2}" destId="{482DFE72-82E6-4CAF-AEBF-3E988AAC5252}" srcOrd="3" destOrd="0" presId="urn:microsoft.com/office/officeart/2018/5/layout/CenteredIconLabelDescriptionList"/>
    <dgm:cxn modelId="{9CB6E80C-CB2B-48E4-893F-D26628EEBAB1}" type="presParOf" srcId="{769CF43D-2C0F-40FF-B85B-CFAB4850D8C2}" destId="{BFF478DD-77D6-4B6D-B3C2-E232ECCAFFCA}" srcOrd="4" destOrd="0" presId="urn:microsoft.com/office/officeart/2018/5/layout/CenteredIconLabelDescriptionList"/>
    <dgm:cxn modelId="{8FA3FED1-E67E-4C7C-BC40-898E98AAEFAC}" type="presParOf" srcId="{DE0FDAEC-A961-457E-BFB1-FA9A832B881F}" destId="{744B9716-A401-4B95-8A3A-ED515AB35BC8}" srcOrd="1" destOrd="0" presId="urn:microsoft.com/office/officeart/2018/5/layout/CenteredIconLabelDescriptionList"/>
    <dgm:cxn modelId="{630743B1-931C-453F-A6A2-308ADEBA5634}" type="presParOf" srcId="{DE0FDAEC-A961-457E-BFB1-FA9A832B881F}" destId="{88652734-84E0-407B-B18A-CA803849CF07}" srcOrd="2" destOrd="0" presId="urn:microsoft.com/office/officeart/2018/5/layout/CenteredIconLabelDescriptionList"/>
    <dgm:cxn modelId="{85D61E4A-8724-49F3-9EAD-F198D998203D}" type="presParOf" srcId="{88652734-84E0-407B-B18A-CA803849CF07}" destId="{9E075153-FF99-40E9-A56D-1A342F34406B}" srcOrd="0" destOrd="0" presId="urn:microsoft.com/office/officeart/2018/5/layout/CenteredIconLabelDescriptionList"/>
    <dgm:cxn modelId="{1A4F873C-7B4A-45B6-85A1-E42D38A85B4D}" type="presParOf" srcId="{88652734-84E0-407B-B18A-CA803849CF07}" destId="{F23AC67A-34D2-4970-A31D-A9153ED998AF}" srcOrd="1" destOrd="0" presId="urn:microsoft.com/office/officeart/2018/5/layout/CenteredIconLabelDescriptionList"/>
    <dgm:cxn modelId="{819E2FBE-70A7-4964-8406-3EC2CACDAB7F}" type="presParOf" srcId="{88652734-84E0-407B-B18A-CA803849CF07}" destId="{3F776BC3-2CDD-460A-B1F5-34AA06E98883}" srcOrd="2" destOrd="0" presId="urn:microsoft.com/office/officeart/2018/5/layout/CenteredIconLabelDescriptionList"/>
    <dgm:cxn modelId="{CA556DEA-4112-46AA-A548-1250D9618957}" type="presParOf" srcId="{88652734-84E0-407B-B18A-CA803849CF07}" destId="{7BFDE2CE-E407-44E4-90D4-C3A165F1BE17}" srcOrd="3" destOrd="0" presId="urn:microsoft.com/office/officeart/2018/5/layout/CenteredIconLabelDescriptionList"/>
    <dgm:cxn modelId="{EF28C44A-3E8E-4DF0-A083-1C356286825E}" type="presParOf" srcId="{88652734-84E0-407B-B18A-CA803849CF07}" destId="{E9A837A4-3504-49B8-9B55-536EF7D4599F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91B952-B57B-4BB8-98B8-7D26161C4DF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AABC75-3551-43A4-BD26-1710D945349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Your librarian: </a:t>
          </a:r>
          <a:endParaRPr lang="en-US"/>
        </a:p>
      </dgm:t>
    </dgm:pt>
    <dgm:pt modelId="{EE06108C-B052-4949-B168-B6FB36BFDE7C}" type="parTrans" cxnId="{381882D1-2117-4A5B-A141-E7915CFD697C}">
      <dgm:prSet/>
      <dgm:spPr/>
      <dgm:t>
        <a:bodyPr/>
        <a:lstStyle/>
        <a:p>
          <a:endParaRPr lang="en-US"/>
        </a:p>
      </dgm:t>
    </dgm:pt>
    <dgm:pt modelId="{D8144A97-EF1A-46FF-80EB-22B9B5BD15C8}" type="sibTrans" cxnId="{381882D1-2117-4A5B-A141-E7915CFD697C}">
      <dgm:prSet/>
      <dgm:spPr/>
      <dgm:t>
        <a:bodyPr/>
        <a:lstStyle/>
        <a:p>
          <a:endParaRPr lang="en-US"/>
        </a:p>
      </dgm:t>
    </dgm:pt>
    <dgm:pt modelId="{492DA01C-593E-481B-90D1-3F56B6B3915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Éthel Gamache</a:t>
          </a:r>
          <a:endParaRPr lang="en-US"/>
        </a:p>
      </dgm:t>
    </dgm:pt>
    <dgm:pt modelId="{92AD2FF6-85C7-4D5B-84CB-330411B04114}" type="parTrans" cxnId="{6F9CD3A4-77DB-47CA-96FD-F99FA2B99917}">
      <dgm:prSet/>
      <dgm:spPr/>
      <dgm:t>
        <a:bodyPr/>
        <a:lstStyle/>
        <a:p>
          <a:endParaRPr lang="en-US"/>
        </a:p>
      </dgm:t>
    </dgm:pt>
    <dgm:pt modelId="{07782171-2C28-4467-AEC7-AA9CD9A2A007}" type="sibTrans" cxnId="{6F9CD3A4-77DB-47CA-96FD-F99FA2B99917}">
      <dgm:prSet/>
      <dgm:spPr/>
      <dgm:t>
        <a:bodyPr/>
        <a:lstStyle/>
        <a:p>
          <a:endParaRPr lang="en-US"/>
        </a:p>
      </dgm:t>
    </dgm:pt>
    <dgm:pt modelId="{852EC825-205B-4380-ABEE-0D4984CDEB1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solidFill>
                <a:schemeClr val="tx1"/>
              </a:solidFill>
            </a:rPr>
            <a:t>ethel.gamache@concordia.ca</a:t>
          </a:r>
          <a:endParaRPr lang="en-US" dirty="0">
            <a:solidFill>
              <a:schemeClr val="tx1"/>
            </a:solidFill>
          </a:endParaRPr>
        </a:p>
      </dgm:t>
    </dgm:pt>
    <dgm:pt modelId="{AE46DD83-26B2-4252-8874-1EFAE339E76D}" type="parTrans" cxnId="{692FD467-871E-4376-8FFF-F403D0A40CD4}">
      <dgm:prSet/>
      <dgm:spPr/>
      <dgm:t>
        <a:bodyPr/>
        <a:lstStyle/>
        <a:p>
          <a:endParaRPr lang="en-US"/>
        </a:p>
      </dgm:t>
    </dgm:pt>
    <dgm:pt modelId="{B850CB2B-56C1-439A-8CA8-B9959FDD2351}" type="sibTrans" cxnId="{692FD467-871E-4376-8FFF-F403D0A40CD4}">
      <dgm:prSet/>
      <dgm:spPr/>
      <dgm:t>
        <a:bodyPr/>
        <a:lstStyle/>
        <a:p>
          <a:endParaRPr lang="en-US"/>
        </a:p>
      </dgm:t>
    </dgm:pt>
    <dgm:pt modelId="{73E5CD93-E427-41A6-957F-BF8BF2D2C48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solidFill>
                <a:schemeClr val="tx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https://library.concordia.ca/help/questions/</a:t>
          </a:r>
          <a:endParaRPr lang="en-US" dirty="0">
            <a:solidFill>
              <a:schemeClr val="tx1"/>
            </a:solidFill>
          </a:endParaRPr>
        </a:p>
      </dgm:t>
    </dgm:pt>
    <dgm:pt modelId="{71399533-C151-41BE-81D1-1760000992DA}" type="parTrans" cxnId="{230C5CE9-42D3-4113-AFC7-CC57E6BCFB6A}">
      <dgm:prSet/>
      <dgm:spPr/>
      <dgm:t>
        <a:bodyPr/>
        <a:lstStyle/>
        <a:p>
          <a:endParaRPr lang="en-US"/>
        </a:p>
      </dgm:t>
    </dgm:pt>
    <dgm:pt modelId="{C0FE8C67-6568-45C0-9784-E162381D5CF8}" type="sibTrans" cxnId="{230C5CE9-42D3-4113-AFC7-CC57E6BCFB6A}">
      <dgm:prSet/>
      <dgm:spPr/>
      <dgm:t>
        <a:bodyPr/>
        <a:lstStyle/>
        <a:p>
          <a:endParaRPr lang="en-US"/>
        </a:p>
      </dgm:t>
    </dgm:pt>
    <dgm:pt modelId="{D0A3A132-F8A2-4DC8-B1BB-C236C4677149}" type="pres">
      <dgm:prSet presAssocID="{0D91B952-B57B-4BB8-98B8-7D26161C4DFF}" presName="root" presStyleCnt="0">
        <dgm:presLayoutVars>
          <dgm:dir/>
          <dgm:resizeHandles val="exact"/>
        </dgm:presLayoutVars>
      </dgm:prSet>
      <dgm:spPr/>
    </dgm:pt>
    <dgm:pt modelId="{428E046A-3428-463E-AE9D-0B9876C89CB1}" type="pres">
      <dgm:prSet presAssocID="{5CAABC75-3551-43A4-BD26-1710D9453492}" presName="compNode" presStyleCnt="0"/>
      <dgm:spPr/>
    </dgm:pt>
    <dgm:pt modelId="{771B081A-D077-409F-AD52-0C0E8F173FC0}" type="pres">
      <dgm:prSet presAssocID="{5CAABC75-3551-43A4-BD26-1710D9453492}" presName="bgRect" presStyleLbl="bgShp" presStyleIdx="0" presStyleCnt="4"/>
      <dgm:spPr/>
    </dgm:pt>
    <dgm:pt modelId="{73BFA6F9-0B0F-4EF3-9522-845ECF110EE6}" type="pres">
      <dgm:prSet presAssocID="{5CAABC75-3551-43A4-BD26-1710D9453492}" presName="iconRect" presStyleLbl="node1" presStyleIdx="0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812EE439-EF82-49D1-9A92-63FEB6A7A99F}" type="pres">
      <dgm:prSet presAssocID="{5CAABC75-3551-43A4-BD26-1710D9453492}" presName="spaceRect" presStyleCnt="0"/>
      <dgm:spPr/>
    </dgm:pt>
    <dgm:pt modelId="{D7724323-A8B3-45EF-B917-2F03CBB58297}" type="pres">
      <dgm:prSet presAssocID="{5CAABC75-3551-43A4-BD26-1710D9453492}" presName="parTx" presStyleLbl="revTx" presStyleIdx="0" presStyleCnt="4">
        <dgm:presLayoutVars>
          <dgm:chMax val="0"/>
          <dgm:chPref val="0"/>
        </dgm:presLayoutVars>
      </dgm:prSet>
      <dgm:spPr/>
    </dgm:pt>
    <dgm:pt modelId="{31DEA63C-5D4D-4C4F-BC56-E1EAB8E9FD32}" type="pres">
      <dgm:prSet presAssocID="{D8144A97-EF1A-46FF-80EB-22B9B5BD15C8}" presName="sibTrans" presStyleCnt="0"/>
      <dgm:spPr/>
    </dgm:pt>
    <dgm:pt modelId="{20B12D07-B40D-4442-AF5F-141FD23C07A6}" type="pres">
      <dgm:prSet presAssocID="{492DA01C-593E-481B-90D1-3F56B6B3915D}" presName="compNode" presStyleCnt="0"/>
      <dgm:spPr/>
    </dgm:pt>
    <dgm:pt modelId="{A66171DC-8776-435D-833A-4069967FF71C}" type="pres">
      <dgm:prSet presAssocID="{492DA01C-593E-481B-90D1-3F56B6B3915D}" presName="bgRect" presStyleLbl="bgShp" presStyleIdx="1" presStyleCnt="4"/>
      <dgm:spPr/>
    </dgm:pt>
    <dgm:pt modelId="{C0FD74C6-2AED-4883-B6C7-45E542AA3559}" type="pres">
      <dgm:prSet presAssocID="{492DA01C-593E-481B-90D1-3F56B6B3915D}" presName="iconRect" presStyleLbl="node1" presStyleIdx="1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3FBA0EA6-F3CF-4676-9047-2D7EE4FF2727}" type="pres">
      <dgm:prSet presAssocID="{492DA01C-593E-481B-90D1-3F56B6B3915D}" presName="spaceRect" presStyleCnt="0"/>
      <dgm:spPr/>
    </dgm:pt>
    <dgm:pt modelId="{336AC8D1-8D1E-4312-954F-4D71183D078E}" type="pres">
      <dgm:prSet presAssocID="{492DA01C-593E-481B-90D1-3F56B6B3915D}" presName="parTx" presStyleLbl="revTx" presStyleIdx="1" presStyleCnt="4">
        <dgm:presLayoutVars>
          <dgm:chMax val="0"/>
          <dgm:chPref val="0"/>
        </dgm:presLayoutVars>
      </dgm:prSet>
      <dgm:spPr/>
    </dgm:pt>
    <dgm:pt modelId="{E92877D6-BDC2-4426-91F9-EC72DFFF0A07}" type="pres">
      <dgm:prSet presAssocID="{07782171-2C28-4467-AEC7-AA9CD9A2A007}" presName="sibTrans" presStyleCnt="0"/>
      <dgm:spPr/>
    </dgm:pt>
    <dgm:pt modelId="{C60A13FB-3AA5-41D2-978B-55DFD27D4838}" type="pres">
      <dgm:prSet presAssocID="{852EC825-205B-4380-ABEE-0D4984CDEB1B}" presName="compNode" presStyleCnt="0"/>
      <dgm:spPr/>
    </dgm:pt>
    <dgm:pt modelId="{7D4B6770-65FE-41A6-AC47-2B733128AD6D}" type="pres">
      <dgm:prSet presAssocID="{852EC825-205B-4380-ABEE-0D4984CDEB1B}" presName="bgRect" presStyleLbl="bgShp" presStyleIdx="2" presStyleCnt="4" custLinFactNeighborX="-8846" custLinFactNeighborY="3225"/>
      <dgm:spPr/>
    </dgm:pt>
    <dgm:pt modelId="{F3463733-5EB0-4EE2-B6C9-14C755533F9E}" type="pres">
      <dgm:prSet presAssocID="{852EC825-205B-4380-ABEE-0D4984CDEB1B}" presName="iconRect" presStyleLbl="node1" presStyleIdx="2" presStyleCnt="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C5EF20D0-07DE-401B-AB7F-3DFF1CA199E0}" type="pres">
      <dgm:prSet presAssocID="{852EC825-205B-4380-ABEE-0D4984CDEB1B}" presName="spaceRect" presStyleCnt="0"/>
      <dgm:spPr/>
    </dgm:pt>
    <dgm:pt modelId="{68FFAF0C-33B1-4796-8C39-F2870E3D7331}" type="pres">
      <dgm:prSet presAssocID="{852EC825-205B-4380-ABEE-0D4984CDEB1B}" presName="parTx" presStyleLbl="revTx" presStyleIdx="2" presStyleCnt="4">
        <dgm:presLayoutVars>
          <dgm:chMax val="0"/>
          <dgm:chPref val="0"/>
        </dgm:presLayoutVars>
      </dgm:prSet>
      <dgm:spPr/>
    </dgm:pt>
    <dgm:pt modelId="{989F8B7F-76B1-41FD-AB0C-2064E974EB3B}" type="pres">
      <dgm:prSet presAssocID="{B850CB2B-56C1-439A-8CA8-B9959FDD2351}" presName="sibTrans" presStyleCnt="0"/>
      <dgm:spPr/>
    </dgm:pt>
    <dgm:pt modelId="{72DA803B-CCF5-4271-86B3-552D29841563}" type="pres">
      <dgm:prSet presAssocID="{73E5CD93-E427-41A6-957F-BF8BF2D2C484}" presName="compNode" presStyleCnt="0"/>
      <dgm:spPr/>
    </dgm:pt>
    <dgm:pt modelId="{EBEBE106-3FA5-4CFB-92D2-E8879D4F54A7}" type="pres">
      <dgm:prSet presAssocID="{73E5CD93-E427-41A6-957F-BF8BF2D2C484}" presName="bgRect" presStyleLbl="bgShp" presStyleIdx="3" presStyleCnt="4"/>
      <dgm:spPr/>
    </dgm:pt>
    <dgm:pt modelId="{EA4BE122-159B-411D-8227-444F5B27F948}" type="pres">
      <dgm:prSet presAssocID="{73E5CD93-E427-41A6-957F-BF8BF2D2C484}" presName="iconRect" presStyleLbl="node1" presStyleIdx="3" presStyleCnt="4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1C36F8DA-64AB-4964-AFC8-1D41D43A351F}" type="pres">
      <dgm:prSet presAssocID="{73E5CD93-E427-41A6-957F-BF8BF2D2C484}" presName="spaceRect" presStyleCnt="0"/>
      <dgm:spPr/>
    </dgm:pt>
    <dgm:pt modelId="{7411229E-6270-4CF0-9C46-2B9FD6A70CE4}" type="pres">
      <dgm:prSet presAssocID="{73E5CD93-E427-41A6-957F-BF8BF2D2C484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048AC215-C6CB-48BE-B3C7-854C59C7C1BC}" type="presOf" srcId="{852EC825-205B-4380-ABEE-0D4984CDEB1B}" destId="{68FFAF0C-33B1-4796-8C39-F2870E3D7331}" srcOrd="0" destOrd="0" presId="urn:microsoft.com/office/officeart/2018/2/layout/IconVerticalSolidList"/>
    <dgm:cxn modelId="{692FD467-871E-4376-8FFF-F403D0A40CD4}" srcId="{0D91B952-B57B-4BB8-98B8-7D26161C4DFF}" destId="{852EC825-205B-4380-ABEE-0D4984CDEB1B}" srcOrd="2" destOrd="0" parTransId="{AE46DD83-26B2-4252-8874-1EFAE339E76D}" sibTransId="{B850CB2B-56C1-439A-8CA8-B9959FDD2351}"/>
    <dgm:cxn modelId="{6ACA0C4E-526E-432E-A480-4B4CABAEBC7A}" type="presOf" srcId="{73E5CD93-E427-41A6-957F-BF8BF2D2C484}" destId="{7411229E-6270-4CF0-9C46-2B9FD6A70CE4}" srcOrd="0" destOrd="0" presId="urn:microsoft.com/office/officeart/2018/2/layout/IconVerticalSolidList"/>
    <dgm:cxn modelId="{7FB4B0A0-B330-4658-B1EB-8E066ED37479}" type="presOf" srcId="{492DA01C-593E-481B-90D1-3F56B6B3915D}" destId="{336AC8D1-8D1E-4312-954F-4D71183D078E}" srcOrd="0" destOrd="0" presId="urn:microsoft.com/office/officeart/2018/2/layout/IconVerticalSolidList"/>
    <dgm:cxn modelId="{6F9CD3A4-77DB-47CA-96FD-F99FA2B99917}" srcId="{0D91B952-B57B-4BB8-98B8-7D26161C4DFF}" destId="{492DA01C-593E-481B-90D1-3F56B6B3915D}" srcOrd="1" destOrd="0" parTransId="{92AD2FF6-85C7-4D5B-84CB-330411B04114}" sibTransId="{07782171-2C28-4467-AEC7-AA9CD9A2A007}"/>
    <dgm:cxn modelId="{F6D292CC-A6EE-4120-A484-9836A507B67A}" type="presOf" srcId="{0D91B952-B57B-4BB8-98B8-7D26161C4DFF}" destId="{D0A3A132-F8A2-4DC8-B1BB-C236C4677149}" srcOrd="0" destOrd="0" presId="urn:microsoft.com/office/officeart/2018/2/layout/IconVerticalSolidList"/>
    <dgm:cxn modelId="{381882D1-2117-4A5B-A141-E7915CFD697C}" srcId="{0D91B952-B57B-4BB8-98B8-7D26161C4DFF}" destId="{5CAABC75-3551-43A4-BD26-1710D9453492}" srcOrd="0" destOrd="0" parTransId="{EE06108C-B052-4949-B168-B6FB36BFDE7C}" sibTransId="{D8144A97-EF1A-46FF-80EB-22B9B5BD15C8}"/>
    <dgm:cxn modelId="{230C5CE9-42D3-4113-AFC7-CC57E6BCFB6A}" srcId="{0D91B952-B57B-4BB8-98B8-7D26161C4DFF}" destId="{73E5CD93-E427-41A6-957F-BF8BF2D2C484}" srcOrd="3" destOrd="0" parTransId="{71399533-C151-41BE-81D1-1760000992DA}" sibTransId="{C0FE8C67-6568-45C0-9784-E162381D5CF8}"/>
    <dgm:cxn modelId="{676748EF-8325-4185-BD01-FF469F4366D8}" type="presOf" srcId="{5CAABC75-3551-43A4-BD26-1710D9453492}" destId="{D7724323-A8B3-45EF-B917-2F03CBB58297}" srcOrd="0" destOrd="0" presId="urn:microsoft.com/office/officeart/2018/2/layout/IconVerticalSolidList"/>
    <dgm:cxn modelId="{DC20CA0D-DCD2-45D1-B9D2-90DDB15F3BE7}" type="presParOf" srcId="{D0A3A132-F8A2-4DC8-B1BB-C236C4677149}" destId="{428E046A-3428-463E-AE9D-0B9876C89CB1}" srcOrd="0" destOrd="0" presId="urn:microsoft.com/office/officeart/2018/2/layout/IconVerticalSolidList"/>
    <dgm:cxn modelId="{B3E9FDA6-D8E3-447B-B9FB-090F92795038}" type="presParOf" srcId="{428E046A-3428-463E-AE9D-0B9876C89CB1}" destId="{771B081A-D077-409F-AD52-0C0E8F173FC0}" srcOrd="0" destOrd="0" presId="urn:microsoft.com/office/officeart/2018/2/layout/IconVerticalSolidList"/>
    <dgm:cxn modelId="{55ACB934-13EE-43D0-AFFC-93EDF596EC8F}" type="presParOf" srcId="{428E046A-3428-463E-AE9D-0B9876C89CB1}" destId="{73BFA6F9-0B0F-4EF3-9522-845ECF110EE6}" srcOrd="1" destOrd="0" presId="urn:microsoft.com/office/officeart/2018/2/layout/IconVerticalSolidList"/>
    <dgm:cxn modelId="{D1F5D6FB-81CE-46D5-B2B3-2FA8C1557210}" type="presParOf" srcId="{428E046A-3428-463E-AE9D-0B9876C89CB1}" destId="{812EE439-EF82-49D1-9A92-63FEB6A7A99F}" srcOrd="2" destOrd="0" presId="urn:microsoft.com/office/officeart/2018/2/layout/IconVerticalSolidList"/>
    <dgm:cxn modelId="{CD240E49-7C92-4664-8825-517054DE4B43}" type="presParOf" srcId="{428E046A-3428-463E-AE9D-0B9876C89CB1}" destId="{D7724323-A8B3-45EF-B917-2F03CBB58297}" srcOrd="3" destOrd="0" presId="urn:microsoft.com/office/officeart/2018/2/layout/IconVerticalSolidList"/>
    <dgm:cxn modelId="{9FD32023-E057-46CD-9785-FB8C8AFFA738}" type="presParOf" srcId="{D0A3A132-F8A2-4DC8-B1BB-C236C4677149}" destId="{31DEA63C-5D4D-4C4F-BC56-E1EAB8E9FD32}" srcOrd="1" destOrd="0" presId="urn:microsoft.com/office/officeart/2018/2/layout/IconVerticalSolidList"/>
    <dgm:cxn modelId="{7C1EAB05-E971-4E80-B58F-BE629C28ACE2}" type="presParOf" srcId="{D0A3A132-F8A2-4DC8-B1BB-C236C4677149}" destId="{20B12D07-B40D-4442-AF5F-141FD23C07A6}" srcOrd="2" destOrd="0" presId="urn:microsoft.com/office/officeart/2018/2/layout/IconVerticalSolidList"/>
    <dgm:cxn modelId="{AC555311-09C4-4153-AD23-F86FFFF4D3C2}" type="presParOf" srcId="{20B12D07-B40D-4442-AF5F-141FD23C07A6}" destId="{A66171DC-8776-435D-833A-4069967FF71C}" srcOrd="0" destOrd="0" presId="urn:microsoft.com/office/officeart/2018/2/layout/IconVerticalSolidList"/>
    <dgm:cxn modelId="{43981D11-2750-465A-858A-8152F4A3F26A}" type="presParOf" srcId="{20B12D07-B40D-4442-AF5F-141FD23C07A6}" destId="{C0FD74C6-2AED-4883-B6C7-45E542AA3559}" srcOrd="1" destOrd="0" presId="urn:microsoft.com/office/officeart/2018/2/layout/IconVerticalSolidList"/>
    <dgm:cxn modelId="{2678F970-AF4C-4592-9741-2603B7D90EC0}" type="presParOf" srcId="{20B12D07-B40D-4442-AF5F-141FD23C07A6}" destId="{3FBA0EA6-F3CF-4676-9047-2D7EE4FF2727}" srcOrd="2" destOrd="0" presId="urn:microsoft.com/office/officeart/2018/2/layout/IconVerticalSolidList"/>
    <dgm:cxn modelId="{95919BB0-12EA-4C6D-AD80-7FCA56B545D6}" type="presParOf" srcId="{20B12D07-B40D-4442-AF5F-141FD23C07A6}" destId="{336AC8D1-8D1E-4312-954F-4D71183D078E}" srcOrd="3" destOrd="0" presId="urn:microsoft.com/office/officeart/2018/2/layout/IconVerticalSolidList"/>
    <dgm:cxn modelId="{5EE13C2E-CF35-4086-85DA-6A65C3655FAB}" type="presParOf" srcId="{D0A3A132-F8A2-4DC8-B1BB-C236C4677149}" destId="{E92877D6-BDC2-4426-91F9-EC72DFFF0A07}" srcOrd="3" destOrd="0" presId="urn:microsoft.com/office/officeart/2018/2/layout/IconVerticalSolidList"/>
    <dgm:cxn modelId="{7BB0A530-40EE-42DD-BDE0-C0275FB09680}" type="presParOf" srcId="{D0A3A132-F8A2-4DC8-B1BB-C236C4677149}" destId="{C60A13FB-3AA5-41D2-978B-55DFD27D4838}" srcOrd="4" destOrd="0" presId="urn:microsoft.com/office/officeart/2018/2/layout/IconVerticalSolidList"/>
    <dgm:cxn modelId="{C551360B-626F-451D-BB9C-FA81A67273D6}" type="presParOf" srcId="{C60A13FB-3AA5-41D2-978B-55DFD27D4838}" destId="{7D4B6770-65FE-41A6-AC47-2B733128AD6D}" srcOrd="0" destOrd="0" presId="urn:microsoft.com/office/officeart/2018/2/layout/IconVerticalSolidList"/>
    <dgm:cxn modelId="{8136241C-043C-4605-B963-EED9E6047333}" type="presParOf" srcId="{C60A13FB-3AA5-41D2-978B-55DFD27D4838}" destId="{F3463733-5EB0-4EE2-B6C9-14C755533F9E}" srcOrd="1" destOrd="0" presId="urn:microsoft.com/office/officeart/2018/2/layout/IconVerticalSolidList"/>
    <dgm:cxn modelId="{36218F12-6DA5-4953-839B-7A32A498DF73}" type="presParOf" srcId="{C60A13FB-3AA5-41D2-978B-55DFD27D4838}" destId="{C5EF20D0-07DE-401B-AB7F-3DFF1CA199E0}" srcOrd="2" destOrd="0" presId="urn:microsoft.com/office/officeart/2018/2/layout/IconVerticalSolidList"/>
    <dgm:cxn modelId="{EB148753-1CDF-486C-95B0-39390CFBB930}" type="presParOf" srcId="{C60A13FB-3AA5-41D2-978B-55DFD27D4838}" destId="{68FFAF0C-33B1-4796-8C39-F2870E3D7331}" srcOrd="3" destOrd="0" presId="urn:microsoft.com/office/officeart/2018/2/layout/IconVerticalSolidList"/>
    <dgm:cxn modelId="{BD8CCFD9-C900-4FAF-ABDA-BEF0C163D615}" type="presParOf" srcId="{D0A3A132-F8A2-4DC8-B1BB-C236C4677149}" destId="{989F8B7F-76B1-41FD-AB0C-2064E974EB3B}" srcOrd="5" destOrd="0" presId="urn:microsoft.com/office/officeart/2018/2/layout/IconVerticalSolidList"/>
    <dgm:cxn modelId="{E9F8C81A-5E13-4231-871C-E62DD8CCA627}" type="presParOf" srcId="{D0A3A132-F8A2-4DC8-B1BB-C236C4677149}" destId="{72DA803B-CCF5-4271-86B3-552D29841563}" srcOrd="6" destOrd="0" presId="urn:microsoft.com/office/officeart/2018/2/layout/IconVerticalSolidList"/>
    <dgm:cxn modelId="{DBDD49B8-EC07-472E-A759-1DFDEEFBBA38}" type="presParOf" srcId="{72DA803B-CCF5-4271-86B3-552D29841563}" destId="{EBEBE106-3FA5-4CFB-92D2-E8879D4F54A7}" srcOrd="0" destOrd="0" presId="urn:microsoft.com/office/officeart/2018/2/layout/IconVerticalSolidList"/>
    <dgm:cxn modelId="{48E66236-822F-4B74-8551-5D28277A5076}" type="presParOf" srcId="{72DA803B-CCF5-4271-86B3-552D29841563}" destId="{EA4BE122-159B-411D-8227-444F5B27F948}" srcOrd="1" destOrd="0" presId="urn:microsoft.com/office/officeart/2018/2/layout/IconVerticalSolidList"/>
    <dgm:cxn modelId="{A0A9A74A-422C-49BE-927C-B78186BA149C}" type="presParOf" srcId="{72DA803B-CCF5-4271-86B3-552D29841563}" destId="{1C36F8DA-64AB-4964-AFC8-1D41D43A351F}" srcOrd="2" destOrd="0" presId="urn:microsoft.com/office/officeart/2018/2/layout/IconVerticalSolidList"/>
    <dgm:cxn modelId="{C45AB9E5-119B-408E-988C-D2AA6B561C26}" type="presParOf" srcId="{72DA803B-CCF5-4271-86B3-552D29841563}" destId="{7411229E-6270-4CF0-9C46-2B9FD6A70CE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E8ED9D-A0D9-44C5-BC3B-6799C05FC300}">
      <dsp:nvSpPr>
        <dsp:cNvPr id="0" name=""/>
        <dsp:cNvSpPr/>
      </dsp:nvSpPr>
      <dsp:spPr>
        <a:xfrm>
          <a:off x="1747800" y="608594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A6492A-BBEB-4346-A059-AC478A9E4863}">
      <dsp:nvSpPr>
        <dsp:cNvPr id="0" name=""/>
        <dsp:cNvSpPr/>
      </dsp:nvSpPr>
      <dsp:spPr>
        <a:xfrm>
          <a:off x="559800" y="302274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700" kern="1200" dirty="0"/>
            <a:t>Talk to </a:t>
          </a:r>
          <a:r>
            <a:rPr lang="fr-CA" sz="1700" kern="1200" dirty="0" err="1"/>
            <a:t>your</a:t>
          </a:r>
          <a:r>
            <a:rPr lang="fr-CA" sz="1700" kern="1200" dirty="0"/>
            <a:t> </a:t>
          </a:r>
          <a:r>
            <a:rPr lang="fr-CA" sz="1700" kern="1200" dirty="0" err="1"/>
            <a:t>neighbour</a:t>
          </a:r>
          <a:r>
            <a:rPr lang="fr-CA" sz="1700" kern="1200" dirty="0"/>
            <a:t> about </a:t>
          </a:r>
          <a:r>
            <a:rPr lang="fr-CA" sz="1700" kern="1200" dirty="0" err="1"/>
            <a:t>your</a:t>
          </a:r>
          <a:r>
            <a:rPr lang="fr-CA" sz="1700" kern="1200" dirty="0"/>
            <a:t> </a:t>
          </a:r>
          <a:r>
            <a:rPr lang="fr-CA" sz="1700" kern="1200" dirty="0" err="1"/>
            <a:t>thesis</a:t>
          </a:r>
          <a:r>
            <a:rPr lang="fr-CA" sz="1700" kern="1200" dirty="0"/>
            <a:t>, </a:t>
          </a:r>
          <a:r>
            <a:rPr lang="fr-CA" sz="1700" kern="1200" dirty="0" err="1"/>
            <a:t>research</a:t>
          </a:r>
          <a:r>
            <a:rPr lang="fr-CA" sz="1700" kern="1200" dirty="0"/>
            <a:t> </a:t>
          </a:r>
          <a:r>
            <a:rPr lang="fr-CA" sz="1700" kern="1200" dirty="0" err="1"/>
            <a:t>project</a:t>
          </a:r>
          <a:r>
            <a:rPr lang="fr-CA" sz="1700" kern="1200" dirty="0"/>
            <a:t> or a </a:t>
          </a:r>
          <a:r>
            <a:rPr lang="fr-CA" sz="1700" kern="1200" dirty="0" err="1"/>
            <a:t>specific</a:t>
          </a:r>
          <a:r>
            <a:rPr lang="fr-CA" sz="1700" kern="1200" dirty="0"/>
            <a:t> </a:t>
          </a:r>
          <a:r>
            <a:rPr lang="fr-CA" sz="1700" kern="1200" dirty="0" err="1"/>
            <a:t>interest</a:t>
          </a:r>
          <a:r>
            <a:rPr lang="fr-CA" sz="1700" kern="1200" dirty="0"/>
            <a:t> in </a:t>
          </a:r>
          <a:r>
            <a:rPr lang="fr-CA" sz="1700" kern="1200" dirty="0" err="1"/>
            <a:t>philosophy</a:t>
          </a:r>
          <a:r>
            <a:rPr lang="fr-CA" sz="1700" kern="1200" dirty="0"/>
            <a:t>. </a:t>
          </a:r>
          <a:endParaRPr lang="en-US" sz="1700" kern="1200" dirty="0"/>
        </a:p>
      </dsp:txBody>
      <dsp:txXfrm>
        <a:off x="559800" y="3022743"/>
        <a:ext cx="4320000" cy="720000"/>
      </dsp:txXfrm>
    </dsp:sp>
    <dsp:sp modelId="{E9F9E9A7-719C-42EA-B8FD-B963AB7369FC}">
      <dsp:nvSpPr>
        <dsp:cNvPr id="0" name=""/>
        <dsp:cNvSpPr/>
      </dsp:nvSpPr>
      <dsp:spPr>
        <a:xfrm>
          <a:off x="6823800" y="608594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D3D9CA-4249-430E-881F-99869B173CF8}">
      <dsp:nvSpPr>
        <dsp:cNvPr id="0" name=""/>
        <dsp:cNvSpPr/>
      </dsp:nvSpPr>
      <dsp:spPr>
        <a:xfrm>
          <a:off x="5635800" y="302274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700" kern="1200"/>
            <a:t>Discuss 3 keywords that describe it. </a:t>
          </a:r>
          <a:endParaRPr lang="en-US" sz="1700" kern="1200"/>
        </a:p>
      </dsp:txBody>
      <dsp:txXfrm>
        <a:off x="5635800" y="3022743"/>
        <a:ext cx="432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7C5763-2147-4E5E-966B-C08C9E57DC22}">
      <dsp:nvSpPr>
        <dsp:cNvPr id="0" name=""/>
        <dsp:cNvSpPr/>
      </dsp:nvSpPr>
      <dsp:spPr>
        <a:xfrm>
          <a:off x="2928177" y="100117"/>
          <a:ext cx="63" cy="144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9000" b="-29000"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A86C30-C28F-46E4-AC06-EFF52D6449BF}">
      <dsp:nvSpPr>
        <dsp:cNvPr id="0" name=""/>
        <dsp:cNvSpPr/>
      </dsp:nvSpPr>
      <dsp:spPr>
        <a:xfrm>
          <a:off x="770502" y="309277"/>
          <a:ext cx="4315781" cy="460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CA" sz="2100" kern="1200"/>
            <a:t>E-book Collections</a:t>
          </a:r>
          <a:endParaRPr lang="en-US" sz="2100" kern="1200"/>
        </a:p>
      </dsp:txBody>
      <dsp:txXfrm>
        <a:off x="770502" y="309277"/>
        <a:ext cx="4315781" cy="460544"/>
      </dsp:txXfrm>
    </dsp:sp>
    <dsp:sp modelId="{BFF478DD-77D6-4B6D-B3C2-E232ECCAFFCA}">
      <dsp:nvSpPr>
        <dsp:cNvPr id="0" name=""/>
        <dsp:cNvSpPr/>
      </dsp:nvSpPr>
      <dsp:spPr>
        <a:xfrm>
          <a:off x="770502" y="837120"/>
          <a:ext cx="4315781" cy="3761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 dirty="0">
              <a:hlinkClick xmlns:r="http://schemas.openxmlformats.org/officeDocument/2006/relationships" r:id="rId3"/>
            </a:rPr>
            <a:t>Cambridge Companions Complete Collection</a:t>
          </a:r>
          <a:endParaRPr lang="en-US" sz="1600" kern="1200" dirty="0"/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 dirty="0">
              <a:hlinkClick xmlns:r="http://schemas.openxmlformats.org/officeDocument/2006/relationships" r:id="rId4"/>
            </a:rPr>
            <a:t>Oxford Scholarship Online</a:t>
          </a:r>
          <a:endParaRPr lang="en-US" sz="1600" kern="1200" dirty="0"/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 dirty="0">
              <a:hlinkClick xmlns:r="http://schemas.openxmlformats.org/officeDocument/2006/relationships" r:id="rId5"/>
            </a:rPr>
            <a:t>Past Masters (</a:t>
          </a:r>
          <a:r>
            <a:rPr lang="en-CA" sz="1600" kern="1200" dirty="0" err="1">
              <a:hlinkClick xmlns:r="http://schemas.openxmlformats.org/officeDocument/2006/relationships" r:id="rId5"/>
            </a:rPr>
            <a:t>InteLex</a:t>
          </a:r>
          <a:r>
            <a:rPr lang="en-CA" sz="1600" kern="1200" dirty="0">
              <a:hlinkClick xmlns:r="http://schemas.openxmlformats.org/officeDocument/2006/relationships" r:id="rId5"/>
            </a:rPr>
            <a:t>)</a:t>
          </a:r>
          <a:endParaRPr lang="en-US" sz="1600" kern="1200" dirty="0"/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 dirty="0">
              <a:hlinkClick xmlns:r="http://schemas.openxmlformats.org/officeDocument/2006/relationships" r:id="rId6"/>
            </a:rPr>
            <a:t>More e-books</a:t>
          </a:r>
          <a:endParaRPr lang="en-US" sz="1600" kern="1200" dirty="0"/>
        </a:p>
      </dsp:txBody>
      <dsp:txXfrm>
        <a:off x="770502" y="837120"/>
        <a:ext cx="4315781" cy="3761639"/>
      </dsp:txXfrm>
    </dsp:sp>
    <dsp:sp modelId="{9E075153-FF99-40E9-A56D-1A342F34406B}">
      <dsp:nvSpPr>
        <dsp:cNvPr id="0" name=""/>
        <dsp:cNvSpPr/>
      </dsp:nvSpPr>
      <dsp:spPr>
        <a:xfrm>
          <a:off x="7973228" y="121668"/>
          <a:ext cx="52415" cy="524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776BC3-2CDD-460A-B1F5-34AA06E98883}">
      <dsp:nvSpPr>
        <dsp:cNvPr id="0" name=""/>
        <dsp:cNvSpPr/>
      </dsp:nvSpPr>
      <dsp:spPr>
        <a:xfrm>
          <a:off x="5841545" y="318775"/>
          <a:ext cx="4315781" cy="460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CA" sz="2100" kern="1200"/>
            <a:t>Series, Companions &amp; Handbooks</a:t>
          </a:r>
          <a:endParaRPr lang="en-US" sz="2100" kern="1200"/>
        </a:p>
      </dsp:txBody>
      <dsp:txXfrm>
        <a:off x="5841545" y="318775"/>
        <a:ext cx="4315781" cy="460544"/>
      </dsp:txXfrm>
    </dsp:sp>
    <dsp:sp modelId="{E9A837A4-3504-49B8-9B55-536EF7D4599F}">
      <dsp:nvSpPr>
        <dsp:cNvPr id="0" name=""/>
        <dsp:cNvSpPr/>
      </dsp:nvSpPr>
      <dsp:spPr>
        <a:xfrm>
          <a:off x="5841545" y="846617"/>
          <a:ext cx="4315781" cy="3761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0" i="0" kern="1200" dirty="0">
              <a:hlinkClick xmlns:r="http://schemas.openxmlformats.org/officeDocument/2006/relationships" r:id="rId3"/>
            </a:rPr>
            <a:t>Cambridge Companions Complete Collection</a:t>
          </a:r>
          <a:endParaRPr lang="en-US" sz="1600" kern="1200" dirty="0"/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0" i="0" kern="1200" dirty="0">
              <a:hlinkClick xmlns:r="http://schemas.openxmlformats.org/officeDocument/2006/relationships" r:id="rId8"/>
            </a:rPr>
            <a:t>No-Nonsense Guides</a:t>
          </a:r>
          <a:endParaRPr lang="en-US" sz="1600" kern="1200" dirty="0"/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0" i="0" kern="1200">
              <a:hlinkClick xmlns:r="http://schemas.openxmlformats.org/officeDocument/2006/relationships" r:id="rId9"/>
            </a:rPr>
            <a:t>Routledge Key Guides</a:t>
          </a:r>
          <a:endParaRPr lang="en-US" sz="1600" kern="1200"/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0" i="0" kern="1200" dirty="0">
              <a:hlinkClick xmlns:r="http://schemas.openxmlformats.org/officeDocument/2006/relationships" r:id="rId10"/>
            </a:rPr>
            <a:t>Continuum Guides for the Perplexed</a:t>
          </a:r>
          <a:endParaRPr lang="en-US" sz="1600" kern="1200" dirty="0"/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0" i="0" kern="1200">
              <a:hlinkClick xmlns:r="http://schemas.openxmlformats.org/officeDocument/2006/relationships" r:id="rId11"/>
            </a:rPr>
            <a:t>Starting With...</a:t>
          </a:r>
          <a:endParaRPr lang="en-US" sz="1600" kern="1200"/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0" i="0" kern="1200" dirty="0">
              <a:hlinkClick xmlns:r="http://schemas.openxmlformats.org/officeDocument/2006/relationships" r:id="rId12"/>
            </a:rPr>
            <a:t>Cambridge Critical guides</a:t>
          </a:r>
          <a:endParaRPr lang="en-US" sz="1600" kern="1200" dirty="0"/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0" i="0" kern="1200">
              <a:hlinkClick xmlns:r="http://schemas.openxmlformats.org/officeDocument/2006/relationships" r:id="rId13"/>
            </a:rPr>
            <a:t>Blackwell Companions to Philosophy</a:t>
          </a:r>
          <a:endParaRPr lang="en-US" sz="1600" kern="1200"/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0" i="0" kern="1200">
              <a:hlinkClick xmlns:r="http://schemas.openxmlformats.org/officeDocument/2006/relationships" r:id="rId14"/>
            </a:rPr>
            <a:t>Very Short Introduction</a:t>
          </a:r>
          <a:endParaRPr lang="en-US" sz="1600" kern="1200"/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0" i="0" kern="1200" dirty="0">
              <a:hlinkClick xmlns:r="http://schemas.openxmlformats.org/officeDocument/2006/relationships" r:id="rId15"/>
            </a:rPr>
            <a:t>Oxford Companion to...</a:t>
          </a:r>
          <a:endParaRPr lang="en-US" sz="1600" kern="1200" dirty="0"/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0" i="0" kern="1200">
              <a:hlinkClick xmlns:r="http://schemas.openxmlformats.org/officeDocument/2006/relationships" r:id="rId16"/>
            </a:rPr>
            <a:t>Oxford Handbooks of...</a:t>
          </a:r>
          <a:endParaRPr lang="en-US" sz="1600" kern="1200"/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0" i="0" kern="1200" dirty="0">
              <a:hlinkClick xmlns:r="http://schemas.openxmlformats.org/officeDocument/2006/relationships" r:id="rId17"/>
            </a:rPr>
            <a:t>Critical Lives</a:t>
          </a:r>
          <a:endParaRPr lang="en-US" sz="1600" kern="1200" dirty="0"/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0" i="0" kern="1200" dirty="0">
              <a:hlinkClick xmlns:r="http://schemas.openxmlformats.org/officeDocument/2006/relationships" r:id="rId18"/>
            </a:rPr>
            <a:t>Johns Hopkins Guide to Literary Theory and Criticism</a:t>
          </a:r>
          <a:r>
            <a:rPr lang="en-CA" sz="1600" b="0" i="0" kern="1200" dirty="0"/>
            <a:t>  </a:t>
          </a:r>
          <a:endParaRPr lang="en-US" sz="1600" kern="1200" dirty="0"/>
        </a:p>
      </dsp:txBody>
      <dsp:txXfrm>
        <a:off x="5841545" y="846617"/>
        <a:ext cx="4315781" cy="37616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1B081A-D077-409F-AD52-0C0E8F173FC0}">
      <dsp:nvSpPr>
        <dsp:cNvPr id="0" name=""/>
        <dsp:cNvSpPr/>
      </dsp:nvSpPr>
      <dsp:spPr>
        <a:xfrm>
          <a:off x="0" y="1472"/>
          <a:ext cx="5547652" cy="74605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BFA6F9-0B0F-4EF3-9522-845ECF110EE6}">
      <dsp:nvSpPr>
        <dsp:cNvPr id="0" name=""/>
        <dsp:cNvSpPr/>
      </dsp:nvSpPr>
      <dsp:spPr>
        <a:xfrm>
          <a:off x="225681" y="169334"/>
          <a:ext cx="410330" cy="4103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724323-A8B3-45EF-B917-2F03CBB58297}">
      <dsp:nvSpPr>
        <dsp:cNvPr id="0" name=""/>
        <dsp:cNvSpPr/>
      </dsp:nvSpPr>
      <dsp:spPr>
        <a:xfrm>
          <a:off x="861693" y="1472"/>
          <a:ext cx="4685958" cy="746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957" tIns="78957" rIns="78957" bIns="78957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Your librarian: </a:t>
          </a:r>
          <a:endParaRPr lang="en-US" sz="1500" kern="1200"/>
        </a:p>
      </dsp:txBody>
      <dsp:txXfrm>
        <a:off x="861693" y="1472"/>
        <a:ext cx="4685958" cy="746054"/>
      </dsp:txXfrm>
    </dsp:sp>
    <dsp:sp modelId="{A66171DC-8776-435D-833A-4069967FF71C}">
      <dsp:nvSpPr>
        <dsp:cNvPr id="0" name=""/>
        <dsp:cNvSpPr/>
      </dsp:nvSpPr>
      <dsp:spPr>
        <a:xfrm>
          <a:off x="0" y="934040"/>
          <a:ext cx="5547652" cy="74605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FD74C6-2AED-4883-B6C7-45E542AA3559}">
      <dsp:nvSpPr>
        <dsp:cNvPr id="0" name=""/>
        <dsp:cNvSpPr/>
      </dsp:nvSpPr>
      <dsp:spPr>
        <a:xfrm>
          <a:off x="225681" y="1101902"/>
          <a:ext cx="410330" cy="4103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6AC8D1-8D1E-4312-954F-4D71183D078E}">
      <dsp:nvSpPr>
        <dsp:cNvPr id="0" name=""/>
        <dsp:cNvSpPr/>
      </dsp:nvSpPr>
      <dsp:spPr>
        <a:xfrm>
          <a:off x="861693" y="934040"/>
          <a:ext cx="4685958" cy="746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957" tIns="78957" rIns="78957" bIns="78957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Éthel Gamache</a:t>
          </a:r>
          <a:endParaRPr lang="en-US" sz="1500" kern="1200"/>
        </a:p>
      </dsp:txBody>
      <dsp:txXfrm>
        <a:off x="861693" y="934040"/>
        <a:ext cx="4685958" cy="746054"/>
      </dsp:txXfrm>
    </dsp:sp>
    <dsp:sp modelId="{7D4B6770-65FE-41A6-AC47-2B733128AD6D}">
      <dsp:nvSpPr>
        <dsp:cNvPr id="0" name=""/>
        <dsp:cNvSpPr/>
      </dsp:nvSpPr>
      <dsp:spPr>
        <a:xfrm>
          <a:off x="0" y="1890669"/>
          <a:ext cx="5547652" cy="74605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63733-5EB0-4EE2-B6C9-14C755533F9E}">
      <dsp:nvSpPr>
        <dsp:cNvPr id="0" name=""/>
        <dsp:cNvSpPr/>
      </dsp:nvSpPr>
      <dsp:spPr>
        <a:xfrm>
          <a:off x="225681" y="2034471"/>
          <a:ext cx="410330" cy="4103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FFAF0C-33B1-4796-8C39-F2870E3D7331}">
      <dsp:nvSpPr>
        <dsp:cNvPr id="0" name=""/>
        <dsp:cNvSpPr/>
      </dsp:nvSpPr>
      <dsp:spPr>
        <a:xfrm>
          <a:off x="861693" y="1866608"/>
          <a:ext cx="4685958" cy="746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957" tIns="78957" rIns="78957" bIns="78957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/>
              </a:solidFill>
            </a:rPr>
            <a:t>ethel.gamache@concordia.ca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861693" y="1866608"/>
        <a:ext cx="4685958" cy="746054"/>
      </dsp:txXfrm>
    </dsp:sp>
    <dsp:sp modelId="{EBEBE106-3FA5-4CFB-92D2-E8879D4F54A7}">
      <dsp:nvSpPr>
        <dsp:cNvPr id="0" name=""/>
        <dsp:cNvSpPr/>
      </dsp:nvSpPr>
      <dsp:spPr>
        <a:xfrm>
          <a:off x="0" y="2799177"/>
          <a:ext cx="5547652" cy="74605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4BE122-159B-411D-8227-444F5B27F948}">
      <dsp:nvSpPr>
        <dsp:cNvPr id="0" name=""/>
        <dsp:cNvSpPr/>
      </dsp:nvSpPr>
      <dsp:spPr>
        <a:xfrm>
          <a:off x="225681" y="2967039"/>
          <a:ext cx="410330" cy="4103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11229E-6270-4CF0-9C46-2B9FD6A70CE4}">
      <dsp:nvSpPr>
        <dsp:cNvPr id="0" name=""/>
        <dsp:cNvSpPr/>
      </dsp:nvSpPr>
      <dsp:spPr>
        <a:xfrm>
          <a:off x="861693" y="2799177"/>
          <a:ext cx="4685958" cy="746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957" tIns="78957" rIns="78957" bIns="78957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/>
              </a:solidFill>
              <a:hlinkClick xmlns:r="http://schemas.openxmlformats.org/officeDocument/2006/relationships"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https://library.concordia.ca/help/questions/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861693" y="2799177"/>
        <a:ext cx="4685958" cy="7460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A93C2-C09D-4D8E-A922-A2E7EB0FF001}" type="datetimeFigureOut">
              <a:rPr lang="en-CA" smtClean="0"/>
              <a:t>2025-12-02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5A9FD6-B4F1-4906-9951-9EDDB8AD1AB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3889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C178C-A310-4C92-B72A-C63B59C0AA86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3963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C178C-A310-4C92-B72A-C63B59C0AA86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6834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cap="all" spc="300" dirty="0"/>
              <a:t>https://library.concordia.ca/apps/critical-toolkit/course.html?courseID=27594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27667-69B1-4C20-98CC-DF0340171E29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7895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AF6B1-A5EC-E01A-DA03-82A889A83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D44347-2946-B9ED-49A3-31557318EE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873D9-1394-C6B3-2D6C-43249F3F9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FD76-94C1-E084-4E2A-A883A2C91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129AF-B4C3-FDEB-8A07-CC97B93A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96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35D32-A198-8765-E879-F23D0F9CB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CA9CE-2E75-78B6-BEC9-D06E44B21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F870F-64FC-E922-369F-10E7BD9A5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D783B-53CB-A210-8582-2742B1E69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BC01E-1319-8717-C440-D1113567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79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82C024-6A26-221E-009C-96A912A3C6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74627A-8FD3-6085-A6FE-B433E38D90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D9641-3034-29BE-6532-DA2A2FD68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8F7AF-733A-EFE1-1F79-6FCF59E7C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6D564-54BC-D0A4-29CB-E1931A7D0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4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BB167-800D-0FC8-06D3-B61154251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0A51C-4BCE-7344-4886-4B444AF61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943C5-887F-2FD3-6DE5-38CB60ECE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49B7D-5F40-DD8D-233E-D52D26EEC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C1A36-0CE4-96D0-9255-FF90791A1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2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408DA-38F4-3CFF-532C-918460323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0E3F9-D200-CCF9-54BB-F7BFA12C5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33B4E-7E03-7F85-49FC-6D75A1411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C0858-BC38-AF27-5BC8-7282B35FA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58D04-5161-BD84-2404-02CE65E4C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2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D0F5C-34FE-0EC6-75CA-13E594E0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73959-8112-10B4-B1E4-4CA5C12A4E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9ECFDF-E5A2-A106-FFCD-237C56926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F24BDE-2589-37CF-A221-9782F9B25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C05DF6-2CF2-7EB5-95CA-29F81C8CF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4B9AE-7304-B38A-3860-E975AEE93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800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A1ADF-3A20-EF98-010E-A478626A1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481151-9D09-DDEA-15CB-71CC5AB13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5CFF8E-22F6-996E-5C3C-A59A46AC90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59818E-CC55-77CD-10B8-10B47A55C0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2DFB48-9121-D0E2-5BD5-BC620F7BA9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5E7565-2515-C360-BA86-6A0A8CAC4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498565-5F7D-A8EC-3388-4933C38EA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8AABC-0270-F7B6-D9F2-9BD6353D8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23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84804-016B-ABA3-FC8B-18ECD0B5E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38F0D0-9F03-71B9-1915-6E083EB52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F16132-3B21-104B-A8C7-8651F2D75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CB00F5-EC40-04B5-5868-A5F43C579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319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C7D8EF-6E7C-3A0A-6930-82948B52A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892DBC-704A-96D1-FBB3-2BDD1C6A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160F17-8733-F3E9-9F4F-7046D8AD3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86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6373-F0F5-2500-CB4C-4D2EF4A28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ABF93-DEFE-DDBD-C55D-3F5F75E47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4B1FEB-DA0F-678A-1DDB-04BE5FCE6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6A3842-BB3F-92D6-E702-8162BD3D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0FE4A0-1F0A-F5B7-E5C9-652F6D754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05F56-6940-4D2A-B48B-0564943AC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66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9068C-F03B-12C1-8ACA-A0BB089A9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313B39-2170-A9AE-30BF-A78EBAF1C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3FD8AA-5446-0834-F121-6A3709636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547D65-1AA8-F3FF-D51B-B404A70CD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330F59-BFE7-A777-8878-02B38D953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4ADE04-FB16-25E6-A331-1E984B59F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12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161125-569A-312B-4993-9AFFF3AF6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B78F7D-A4B4-C76C-5BDE-E95D563E0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3987B-F636-5B7D-5907-47B1AF126C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1BA835-12AC-4E8F-955A-EA3F4DE2791F}" type="datetime1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E6275-DE8A-FF5C-16B9-0CEC8F0FF0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3E1B4-9D08-A46C-85A1-1A19BA7AA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5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library.concordia.ca/find/databases/" TargetMode="External"/><Relationship Id="rId7" Type="http://schemas.openxmlformats.org/officeDocument/2006/relationships/hyperlink" Target="https://library.concordia.ca/help/citing/index.php" TargetMode="External"/><Relationship Id="rId2" Type="http://schemas.openxmlformats.org/officeDocument/2006/relationships/hyperlink" Target="https://concordiauniversity.on.worldcat.org/advancedsearch?queryString=&amp;databaseList=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library.concordia.ca/help/index.php" TargetMode="External"/><Relationship Id="rId5" Type="http://schemas.openxmlformats.org/officeDocument/2006/relationships/hyperlink" Target="https://library.concordia.ca/help/learn-with-the-library.php" TargetMode="External"/><Relationship Id="rId4" Type="http://schemas.openxmlformats.org/officeDocument/2006/relationships/hyperlink" Target="https://library.concordia.ca/find/special-collection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ncordiauniversity.on.worldcat.org/discovery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ncordiauniversity.on.worldcat.org/search?queryString=au%3A%28Foucault%20OR%20Sch%C3%BCrmann%29%20AND%20ti%3A%28self-constitution%20OR%20ethic%2A%29&amp;databaseList=283%2C638&amp;sortKey=BEST_MATCH&amp;clusterResults=true&amp;groupVariantRecords=false&amp;bookReviews=off&amp;newsArticles=off&amp;idDetect=true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concordiauniversity.on.worldcat.org/search?queryString=kw%3A%28Foucault%20OR%20Sch%C3%BCrmann%3A%29%20AND%20kw%3A%28self-constitution%20OR%20ethic%2A%29&amp;databaseList=283%2C638&amp;sortKey=BEST_MATCH&amp;clusterResults=true&amp;groupVariantRecords=false&amp;bookReviews=off&amp;newsArticles=off&amp;idDetect=true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hilosophicallexicon.com/" TargetMode="External"/><Relationship Id="rId3" Type="http://schemas.openxmlformats.org/officeDocument/2006/relationships/hyperlink" Target="https://lib-ezproxy.concordia.ca/login?url=http://www.oxfordreference.com/" TargetMode="External"/><Relationship Id="rId7" Type="http://schemas.openxmlformats.org/officeDocument/2006/relationships/hyperlink" Target="http://www.iep.utm.edu/" TargetMode="External"/><Relationship Id="rId2" Type="http://schemas.openxmlformats.org/officeDocument/2006/relationships/hyperlink" Target="http://plato.stanford.edu/content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ncordiauniversity.on.worldcat.org/oclc/50959346" TargetMode="External"/><Relationship Id="rId5" Type="http://schemas.openxmlformats.org/officeDocument/2006/relationships/hyperlink" Target="https://uwaterloo.ca/philosophy/undergraduate/students-resources" TargetMode="External"/><Relationship Id="rId4" Type="http://schemas.openxmlformats.org/officeDocument/2006/relationships/hyperlink" Target="http://www.philosophypages.com/dy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scholar.google.com/" TargetMode="External"/><Relationship Id="rId3" Type="http://schemas.openxmlformats.org/officeDocument/2006/relationships/hyperlink" Target="https://lib-ezproxy.concordia.ca/login?url=http://apps.brepolis.net/LTool/Entrance.aspx?w=1" TargetMode="External"/><Relationship Id="rId7" Type="http://schemas.openxmlformats.org/officeDocument/2006/relationships/hyperlink" Target="https://lib-ezproxy.concordia.ca/login?url=https://www.jstor.org/action/showAdvancedSearch" TargetMode="External"/><Relationship Id="rId2" Type="http://schemas.openxmlformats.org/officeDocument/2006/relationships/hyperlink" Target="https://lib-ezproxy.concordia.ca/login?url=https://philpapers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b-ezproxy.concordia.ca/login?url=https://research.ebsco.com/c/kpdas4?db=a9h" TargetMode="External"/><Relationship Id="rId5" Type="http://schemas.openxmlformats.org/officeDocument/2006/relationships/hyperlink" Target="https://lib-ezproxy.concordia.ca/login?url=https://stephanus.tlg.uci.edu/index.php" TargetMode="External"/><Relationship Id="rId4" Type="http://schemas.openxmlformats.org/officeDocument/2006/relationships/hyperlink" Target="https://lib-ezproxy.concordia.ca/login?url=https://search.proquest.com/artshumanities/advanced?accountid=10246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ethel.gamache@concordia.ca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lib-ezproxy.concordia.ca/login?url=https://research.ebsco.com/c/kpdas4?db=a9h" TargetMode="External"/><Relationship Id="rId2" Type="http://schemas.openxmlformats.org/officeDocument/2006/relationships/hyperlink" Target="https://lib-ezproxy.concordia.ca/login?url=https://philpapers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nsplash.com/photos/VBsG1VOgLIU" TargetMode="External"/><Relationship Id="rId5" Type="http://schemas.openxmlformats.org/officeDocument/2006/relationships/hyperlink" Target="https://pixabay.com/photos/dining-court-shopping-mall-corridor-347314/" TargetMode="External"/><Relationship Id="rId4" Type="http://schemas.openxmlformats.org/officeDocument/2006/relationships/image" Target="../media/image4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spectrum.library.concordia.ca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library.concordia.ca/research/orcid/" TargetMode="External"/><Relationship Id="rId3" Type="http://schemas.openxmlformats.org/officeDocument/2006/relationships/hyperlink" Target="https://library.concordia.ca/find/interlibrary-loans/" TargetMode="External"/><Relationship Id="rId7" Type="http://schemas.openxmlformats.org/officeDocument/2006/relationships/hyperlink" Target="https://library.concordia.ca/locations/study-spaces.php?guid=graduate" TargetMode="External"/><Relationship Id="rId12" Type="http://schemas.openxmlformats.org/officeDocument/2006/relationships/image" Target="../media/image4.png"/><Relationship Id="rId2" Type="http://schemas.openxmlformats.org/officeDocument/2006/relationships/hyperlink" Target="https://library.concordia.ca/help/questions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spectrum.library.concordia.ca/" TargetMode="External"/><Relationship Id="rId11" Type="http://schemas.openxmlformats.org/officeDocument/2006/relationships/hyperlink" Target="https://library.concordia.ca/technology/sandbox/" TargetMode="External"/><Relationship Id="rId5" Type="http://schemas.openxmlformats.org/officeDocument/2006/relationships/hyperlink" Target="https://library.concordia.ca/research/copyright/theses.php" TargetMode="External"/><Relationship Id="rId10" Type="http://schemas.openxmlformats.org/officeDocument/2006/relationships/hyperlink" Target="https://library.concordia.ca/learn/finding-other-sources/which-sources/" TargetMode="External"/><Relationship Id="rId4" Type="http://schemas.openxmlformats.org/officeDocument/2006/relationships/hyperlink" Target="https://library.concordia.ca/technology/visualization/" TargetMode="External"/><Relationship Id="rId9" Type="http://schemas.openxmlformats.org/officeDocument/2006/relationships/hyperlink" Target="https://library.concordia.ca/research/data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iangular abstract background">
            <a:extLst>
              <a:ext uri="{FF2B5EF4-FFF2-40B4-BE49-F238E27FC236}">
                <a16:creationId xmlns:a16="http://schemas.microsoft.com/office/drawing/2014/main" id="{E26973F7-76CE-E07C-7A02-07837C6E39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337" b="-1"/>
          <a:stretch>
            <a:fillRect/>
          </a:stretch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9BE417-E10D-0325-8D31-60A921F877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CA" sz="4400"/>
              <a:t>Writing the thesis proposal </a:t>
            </a:r>
            <a:br>
              <a:rPr lang="en-CA" sz="4400"/>
            </a:br>
            <a:r>
              <a:rPr lang="en-CA" sz="4400"/>
              <a:t>– </a:t>
            </a:r>
            <a:br>
              <a:rPr lang="en-CA" sz="4400"/>
            </a:br>
            <a:r>
              <a:rPr lang="en-CA" sz="4400"/>
              <a:t>Library Resources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084A30-45B0-A2E6-B9C0-7A2E21244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208141"/>
          </a:xfrm>
        </p:spPr>
        <p:txBody>
          <a:bodyPr>
            <a:normAutofit/>
          </a:bodyPr>
          <a:lstStyle/>
          <a:p>
            <a:pPr algn="l"/>
            <a:r>
              <a:rPr lang="fr-CA" sz="2000"/>
              <a:t>Éthel Gamache</a:t>
            </a:r>
          </a:p>
          <a:p>
            <a:pPr algn="l"/>
            <a:r>
              <a:rPr lang="fr-CA" sz="2000"/>
              <a:t>Philosophy Subject Librarian</a:t>
            </a:r>
          </a:p>
          <a:p>
            <a:pPr algn="l"/>
            <a:r>
              <a:rPr lang="fr-CA" sz="2000"/>
              <a:t>ethel.gamache@concordia.ca</a:t>
            </a:r>
            <a:endParaRPr lang="en-CA" sz="2000"/>
          </a:p>
        </p:txBody>
      </p:sp>
    </p:spTree>
    <p:extLst>
      <p:ext uri="{BB962C8B-B14F-4D97-AF65-F5344CB8AC3E}">
        <p14:creationId xmlns:p14="http://schemas.microsoft.com/office/powerpoint/2010/main" val="1452663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5793E-54CB-71B2-586F-AA26700AF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Resources </a:t>
            </a:r>
            <a:b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 have access to everything in the Library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7156D7-348E-B26D-E8D9-8ADA314C0A8E}"/>
              </a:ext>
            </a:extLst>
          </p:cNvPr>
          <p:cNvSpPr txBox="1"/>
          <p:nvPr/>
        </p:nvSpPr>
        <p:spPr>
          <a:xfrm>
            <a:off x="411480" y="2684095"/>
            <a:ext cx="4443154" cy="349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Sofia</a:t>
            </a:r>
            <a:r>
              <a:rPr lang="en-US" dirty="0"/>
              <a:t>, the Library Discovery tool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Databases</a:t>
            </a:r>
            <a:r>
              <a:rPr lang="en-US" dirty="0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Special Collections</a:t>
            </a: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hlinkClick r:id="rId5"/>
              </a:rPr>
              <a:t>Learn with the Library </a:t>
            </a:r>
            <a:r>
              <a:rPr lang="en-US" dirty="0"/>
              <a:t>(online learning modules)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hlinkClick r:id="rId6"/>
              </a:rPr>
              <a:t>Help and How to guides</a:t>
            </a: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hlinkClick r:id="rId7"/>
              </a:rPr>
              <a:t>Citation guides</a:t>
            </a: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B1E32E-BE7B-43E2-B9CC-96993CB6D1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6579" y="296509"/>
            <a:ext cx="6440424" cy="54582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AED713-451D-77EA-B228-E20F8C561AD7}"/>
              </a:ext>
            </a:extLst>
          </p:cNvPr>
          <p:cNvSpPr txBox="1"/>
          <p:nvPr/>
        </p:nvSpPr>
        <p:spPr>
          <a:xfrm>
            <a:off x="5471460" y="5754768"/>
            <a:ext cx="6089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/>
              <a:t>https://library.concordia.ca/learn/finding-other-sources/which-sources/</a:t>
            </a:r>
          </a:p>
        </p:txBody>
      </p:sp>
    </p:spTree>
    <p:extLst>
      <p:ext uri="{BB962C8B-B14F-4D97-AF65-F5344CB8AC3E}">
        <p14:creationId xmlns:p14="http://schemas.microsoft.com/office/powerpoint/2010/main" val="2987060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388620"/>
            <a:ext cx="1143036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ED9CC5-DB81-4C1B-34CE-B08644D05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631" y="1125895"/>
            <a:ext cx="7635833" cy="4885365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961B0CE2-ECD6-5B02-BC97-EF8B2E615D56}"/>
              </a:ext>
            </a:extLst>
          </p:cNvPr>
          <p:cNvSpPr/>
          <p:nvPr/>
        </p:nvSpPr>
        <p:spPr>
          <a:xfrm>
            <a:off x="7696198" y="3218892"/>
            <a:ext cx="4396741" cy="3424021"/>
          </a:xfrm>
          <a:prstGeom prst="wedgeEllipseCallout">
            <a:avLst>
              <a:gd name="adj1" fmla="val -28767"/>
              <a:gd name="adj2" fmla="val -53541"/>
            </a:avLst>
          </a:prstGeom>
          <a:blipFill dpi="0" rotWithShape="1">
            <a:blip r:embed="rId4"/>
            <a:srcRect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B7E731-8976-EC25-31F9-4BF0BBD5218E}"/>
              </a:ext>
            </a:extLst>
          </p:cNvPr>
          <p:cNvSpPr txBox="1"/>
          <p:nvPr/>
        </p:nvSpPr>
        <p:spPr>
          <a:xfrm>
            <a:off x="344157" y="388620"/>
            <a:ext cx="11103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/>
              <a:t>https://www.concordia.ca/library/guides/philosophy.html</a:t>
            </a:r>
          </a:p>
        </p:txBody>
      </p:sp>
    </p:spTree>
    <p:extLst>
      <p:ext uri="{BB962C8B-B14F-4D97-AF65-F5344CB8AC3E}">
        <p14:creationId xmlns:p14="http://schemas.microsoft.com/office/powerpoint/2010/main" val="3565522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E20F96-D049-AB3D-58A2-7341EDBC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679731"/>
            <a:ext cx="5167263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Spectrum</a:t>
            </a:r>
            <a:br>
              <a:rPr lang="en-US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https://spectrum.library.concordia.ca/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E79B2-7656-BD44-BF4F-4AD406459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572" y="709518"/>
            <a:ext cx="5608830" cy="532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52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20546F-F8B4-11AA-BFDA-C2C91E842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fr-CA" sz="5200"/>
              <a:t>Activity</a:t>
            </a:r>
            <a:endParaRPr lang="en-CA" sz="520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708C608-0AD8-9074-6C9D-FB80DEFDF1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717262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6535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79777-8016-E323-B7A0-5BC018CB7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672" y="1816427"/>
            <a:ext cx="2971929" cy="23459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Use the Sofia Discovery Tool to explore the collections. </a:t>
            </a:r>
            <a:b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58F0E07-2BDD-BEEF-E036-8A52818EDC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97" b="1"/>
          <a:stretch>
            <a:fillRect/>
          </a:stretch>
        </p:blipFill>
        <p:spPr>
          <a:xfrm>
            <a:off x="4011863" y="667898"/>
            <a:ext cx="6939671" cy="46429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2948BD-B515-6CA0-9FD8-DE0A7629BB01}"/>
              </a:ext>
            </a:extLst>
          </p:cNvPr>
          <p:cNvSpPr txBox="1"/>
          <p:nvPr/>
        </p:nvSpPr>
        <p:spPr>
          <a:xfrm>
            <a:off x="1353880" y="5764063"/>
            <a:ext cx="8541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https://concordiauniversity.on.worldcat.org/discovery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492333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D8E586-82CC-5A67-98C3-BA9E8FE47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D17F53-020E-5A3E-68F7-CD01E8F22C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9303" y="1119116"/>
            <a:ext cx="8275271" cy="2213635"/>
          </a:xfrm>
          <a:prstGeom prst="rect">
            <a:avLst/>
          </a:prstGeom>
        </p:spPr>
      </p:pic>
      <p:sp>
        <p:nvSpPr>
          <p:cNvPr id="9" name="Right Triangle 8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22B156-DEDC-6EE4-4C58-D4AD2EFA7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304" y="3429000"/>
            <a:ext cx="8921672" cy="171330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is this research equation looking for?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1ADDC3-98B5-0A22-EB43-C9E0C4332BFD}"/>
              </a:ext>
            </a:extLst>
          </p:cNvPr>
          <p:cNvSpPr txBox="1"/>
          <p:nvPr/>
        </p:nvSpPr>
        <p:spPr>
          <a:xfrm>
            <a:off x="1289303" y="5142305"/>
            <a:ext cx="7321298" cy="7531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Link 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the results</a:t>
            </a:r>
          </a:p>
        </p:txBody>
      </p:sp>
    </p:spTree>
    <p:extLst>
      <p:ext uri="{BB962C8B-B14F-4D97-AF65-F5344CB8AC3E}">
        <p14:creationId xmlns:p14="http://schemas.microsoft.com/office/powerpoint/2010/main" val="1026521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BA24C-4781-2CC2-A655-AD9A1C58A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What is this research equation looking for?</a:t>
            </a:r>
            <a:endParaRPr lang="en-CA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5113FC-63B1-66AB-9F23-A4266A1A7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338026-54A7-290F-D6C3-AB27B4D2DBB6}"/>
              </a:ext>
            </a:extLst>
          </p:cNvPr>
          <p:cNvSpPr txBox="1"/>
          <p:nvPr/>
        </p:nvSpPr>
        <p:spPr>
          <a:xfrm>
            <a:off x="1216752" y="5280660"/>
            <a:ext cx="7801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>
                <a:hlinkClick r:id="rId2"/>
              </a:rPr>
              <a:t>Link </a:t>
            </a:r>
            <a:r>
              <a:rPr lang="fr-CA" sz="2000"/>
              <a:t>to the results</a:t>
            </a:r>
            <a:endParaRPr lang="en-CA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A5CDFA-8906-3A96-DA7B-A84108C29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05" y="2050998"/>
            <a:ext cx="11415311" cy="291604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8430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A5C716-A233-8AFB-6872-46BDC60AD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863" y="643466"/>
            <a:ext cx="4568274" cy="557106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1AACD3A-003E-A8BF-6770-232F9C2C80DA}"/>
              </a:ext>
            </a:extLst>
          </p:cNvPr>
          <p:cNvSpPr/>
          <p:nvPr/>
        </p:nvSpPr>
        <p:spPr>
          <a:xfrm>
            <a:off x="3646170" y="754380"/>
            <a:ext cx="1223010" cy="4686300"/>
          </a:xfrm>
          <a:prstGeom prst="round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7941B96-79D6-DF4D-891E-7B7651EFE295}"/>
              </a:ext>
            </a:extLst>
          </p:cNvPr>
          <p:cNvSpPr/>
          <p:nvPr/>
        </p:nvSpPr>
        <p:spPr>
          <a:xfrm>
            <a:off x="4869180" y="643466"/>
            <a:ext cx="1836420" cy="292705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E6A944-47F2-7F39-51F5-9FBFBEBD18A5}"/>
              </a:ext>
            </a:extLst>
          </p:cNvPr>
          <p:cNvSpPr txBox="1"/>
          <p:nvPr/>
        </p:nvSpPr>
        <p:spPr>
          <a:xfrm>
            <a:off x="773723" y="1426866"/>
            <a:ext cx="2130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Let’s explore Sofia - demonstration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45981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221202-1004-6652-2E2A-67E24984C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12" y="342565"/>
            <a:ext cx="5962956" cy="6515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1068BC-5A37-09D3-D09A-5C450F82B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964" y="2784014"/>
            <a:ext cx="5850174" cy="373142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8D8B5CD-3A54-17CB-1670-E79D6C366D1B}"/>
              </a:ext>
            </a:extLst>
          </p:cNvPr>
          <p:cNvCxnSpPr/>
          <p:nvPr/>
        </p:nvCxnSpPr>
        <p:spPr>
          <a:xfrm>
            <a:off x="6446520" y="1680210"/>
            <a:ext cx="902970" cy="9601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2FBC6A-67DB-6253-4A16-6541EA5D831F}"/>
              </a:ext>
            </a:extLst>
          </p:cNvPr>
          <p:cNvCxnSpPr/>
          <p:nvPr/>
        </p:nvCxnSpPr>
        <p:spPr>
          <a:xfrm>
            <a:off x="2111829" y="3600282"/>
            <a:ext cx="0" cy="634261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27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71963-A3D6-BCD4-7FF6-503C65FE1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775" y="389058"/>
            <a:ext cx="10044023" cy="877729"/>
          </a:xfrm>
        </p:spPr>
        <p:txBody>
          <a:bodyPr anchor="ctr">
            <a:normAutofit fontScale="90000"/>
          </a:bodyPr>
          <a:lstStyle/>
          <a:p>
            <a:r>
              <a:rPr lang="en-CA" sz="3600" dirty="0"/>
              <a:t>More books and </a:t>
            </a:r>
            <a:r>
              <a:rPr lang="en-CA" sz="3600" dirty="0" err="1"/>
              <a:t>ebooks</a:t>
            </a:r>
            <a:br>
              <a:rPr lang="en-CA" sz="2800" dirty="0"/>
            </a:br>
            <a:endParaRPr lang="en-CA" sz="28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AB8EC69-E6D2-3270-F5D8-E1E3569F42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5233260"/>
              </p:ext>
            </p:extLst>
          </p:nvPr>
        </p:nvGraphicFramePr>
        <p:xfrm>
          <a:off x="483283" y="1064037"/>
          <a:ext cx="10927829" cy="4729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6428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8C5B5-C132-491C-6F93-1EBB543B8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171" y="366739"/>
            <a:ext cx="10890929" cy="743773"/>
          </a:xfrm>
        </p:spPr>
        <p:txBody>
          <a:bodyPr/>
          <a:lstStyle/>
          <a:p>
            <a:r>
              <a:rPr lang="fr-CA" dirty="0"/>
              <a:t>Ice-breaker Activity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F167B-2AAC-0D5F-4DD1-9D346D0A3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171" y="1541307"/>
            <a:ext cx="5551998" cy="3886200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CA" dirty="0"/>
              <a:t>I use or have used online library services. 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/>
              <a:t>I know how to apply </a:t>
            </a:r>
            <a:r>
              <a:rPr lang="en-CA" dirty="0" err="1"/>
              <a:t>boolean</a:t>
            </a:r>
            <a:r>
              <a:rPr lang="en-CA" dirty="0"/>
              <a:t> logic to searching. 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/>
              <a:t>When I search for articles, I often find what I’m looking for. 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/>
              <a:t>I prefer to use Google / Scholar to find scholarly articles.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/>
              <a:t>I have attended a library workshop before.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/>
              <a:t>I’ve met with a librarian to find relevant sources for an assignment.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74C54B-4386-3F91-9FA3-C0092D40217D}"/>
              </a:ext>
            </a:extLst>
          </p:cNvPr>
          <p:cNvSpPr txBox="1"/>
          <p:nvPr/>
        </p:nvSpPr>
        <p:spPr>
          <a:xfrm>
            <a:off x="6950716" y="1536174"/>
            <a:ext cx="41075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CA" sz="2000" dirty="0"/>
              <a:t>Move your fingers</a:t>
            </a:r>
          </a:p>
          <a:p>
            <a:pPr marL="342900" indent="-342900">
              <a:buFont typeface="+mj-lt"/>
              <a:buAutoNum type="arabicPeriod"/>
            </a:pPr>
            <a:endParaRPr lang="en-CA" sz="2000" dirty="0"/>
          </a:p>
          <a:p>
            <a:pPr marL="342900" indent="-342900">
              <a:buFont typeface="+mj-lt"/>
              <a:buAutoNum type="arabicPeriod"/>
            </a:pPr>
            <a:r>
              <a:rPr lang="en-CA" sz="2000" dirty="0"/>
              <a:t>Touch your head</a:t>
            </a:r>
          </a:p>
          <a:p>
            <a:pPr marL="342900" indent="-342900">
              <a:buFont typeface="+mj-lt"/>
              <a:buAutoNum type="arabicPeriod"/>
            </a:pPr>
            <a:endParaRPr lang="en-CA" sz="2000" dirty="0"/>
          </a:p>
          <a:p>
            <a:pPr marL="342900" indent="-342900">
              <a:buFont typeface="+mj-lt"/>
              <a:buAutoNum type="arabicPeriod"/>
            </a:pPr>
            <a:r>
              <a:rPr lang="en-CA" sz="2000" dirty="0"/>
              <a:t>Play air piano</a:t>
            </a:r>
          </a:p>
          <a:p>
            <a:pPr marL="342900" indent="-342900">
              <a:buFont typeface="+mj-lt"/>
              <a:buAutoNum type="arabicPeriod"/>
            </a:pPr>
            <a:endParaRPr lang="en-CA" sz="2000" dirty="0"/>
          </a:p>
          <a:p>
            <a:pPr marL="342900" indent="-342900">
              <a:buFont typeface="+mj-lt"/>
              <a:buAutoNum type="arabicPeriod"/>
            </a:pPr>
            <a:endParaRPr lang="en-CA" sz="2000" dirty="0"/>
          </a:p>
          <a:p>
            <a:pPr marL="342900" indent="-342900">
              <a:buFont typeface="+mj-lt"/>
              <a:buAutoNum type="arabicPeriod"/>
            </a:pPr>
            <a:r>
              <a:rPr lang="en-CA" sz="2000" dirty="0"/>
              <a:t>Wave</a:t>
            </a:r>
          </a:p>
          <a:p>
            <a:pPr marL="342900" indent="-342900">
              <a:buFont typeface="+mj-lt"/>
              <a:buAutoNum type="arabicPeriod"/>
            </a:pPr>
            <a:endParaRPr lang="en-CA" sz="2000" dirty="0"/>
          </a:p>
          <a:p>
            <a:pPr marL="342900" indent="-342900">
              <a:buFont typeface="+mj-lt"/>
              <a:buAutoNum type="arabicPeriod"/>
            </a:pPr>
            <a:r>
              <a:rPr lang="en-CA" sz="2000" dirty="0"/>
              <a:t>Take a bow</a:t>
            </a:r>
          </a:p>
          <a:p>
            <a:pPr marL="342900" indent="-342900">
              <a:buFont typeface="+mj-lt"/>
              <a:buAutoNum type="arabicPeriod"/>
            </a:pPr>
            <a:endParaRPr lang="en-CA" sz="2000" dirty="0"/>
          </a:p>
          <a:p>
            <a:pPr marL="342900" indent="-342900">
              <a:buFont typeface="+mj-lt"/>
              <a:buAutoNum type="arabicPeriod"/>
            </a:pPr>
            <a:r>
              <a:rPr lang="en-CA" sz="2000" dirty="0"/>
              <a:t>Clap your hands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127CBD-9ED7-B6F0-77AF-174088BC840D}"/>
              </a:ext>
            </a:extLst>
          </p:cNvPr>
          <p:cNvSpPr txBox="1"/>
          <p:nvPr/>
        </p:nvSpPr>
        <p:spPr>
          <a:xfrm>
            <a:off x="805218" y="6278831"/>
            <a:ext cx="10583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dirty="0"/>
              <a:t>This </a:t>
            </a:r>
            <a:r>
              <a:rPr lang="fr-CA" sz="1200" dirty="0" err="1"/>
              <a:t>activity</a:t>
            </a:r>
            <a:r>
              <a:rPr lang="fr-CA" sz="1200" dirty="0"/>
              <a:t> </a:t>
            </a:r>
            <a:r>
              <a:rPr lang="fr-CA" sz="1200" dirty="0" err="1"/>
              <a:t>was</a:t>
            </a:r>
            <a:r>
              <a:rPr lang="fr-CA" sz="1200" dirty="0"/>
              <a:t> </a:t>
            </a:r>
            <a:r>
              <a:rPr lang="fr-CA" sz="1200" dirty="0" err="1"/>
              <a:t>created</a:t>
            </a:r>
            <a:r>
              <a:rPr lang="fr-CA" sz="1200" dirty="0"/>
              <a:t> by </a:t>
            </a:r>
            <a:r>
              <a:rPr lang="fr-CA" sz="1200" dirty="0" err="1"/>
              <a:t>K-Lee</a:t>
            </a:r>
            <a:r>
              <a:rPr lang="fr-CA" sz="1200" dirty="0"/>
              <a:t> Fraser, </a:t>
            </a:r>
            <a:r>
              <a:rPr lang="en-CA" sz="1200" dirty="0"/>
              <a:t>University of Toronto Scarborough, </a:t>
            </a:r>
            <a:r>
              <a:rPr lang="en-CA" sz="1200" i="1" dirty="0"/>
              <a:t>K-Lee's Remixed Information Literacy Games</a:t>
            </a:r>
            <a:r>
              <a:rPr lang="fr-CA" sz="1200" dirty="0"/>
              <a:t>. (</a:t>
            </a:r>
            <a:r>
              <a:rPr lang="fr-CA" sz="1200" dirty="0" err="1"/>
              <a:t>unpublished</a:t>
            </a:r>
            <a:r>
              <a:rPr lang="fr-CA" sz="1200" dirty="0"/>
              <a:t>)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82366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3439E-B5AE-1315-7552-3DEF293D9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/>
              <a:t>Reference works</a:t>
            </a:r>
            <a:endParaRPr lang="en-CA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4DEAC-C678-EE2A-FF5B-058A44218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3984" y="1494232"/>
            <a:ext cx="9724031" cy="3683358"/>
          </a:xfrm>
        </p:spPr>
        <p:txBody>
          <a:bodyPr anchor="ctr">
            <a:normAutofit/>
          </a:bodyPr>
          <a:lstStyle/>
          <a:p>
            <a:pPr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CA" sz="2000" b="0" i="0" u="none" strike="noStrike" dirty="0">
                <a:effectLst/>
                <a:latin typeface="Arial" panose="020B0604020202020204" pitchFamily="34" charset="0"/>
                <a:hlinkClick r:id="rId2"/>
              </a:rPr>
              <a:t>Stanford Encyclopedia of Philosophy</a:t>
            </a:r>
            <a:endParaRPr lang="en-CA" sz="2000" b="0" i="0" dirty="0">
              <a:effectLst/>
              <a:latin typeface="Arial" panose="020B0604020202020204" pitchFamily="34" charset="0"/>
            </a:endParaRPr>
          </a:p>
          <a:p>
            <a:pPr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CA" sz="2000" b="0" i="0" u="none" strike="noStrike" dirty="0">
                <a:effectLst/>
                <a:latin typeface="Arial" panose="020B0604020202020204" pitchFamily="34" charset="0"/>
                <a:hlinkClick r:id="rId3"/>
              </a:rPr>
              <a:t>Oxford Reference Premium Online</a:t>
            </a:r>
            <a:endParaRPr lang="en-CA" sz="2000" b="0" i="0" dirty="0">
              <a:effectLst/>
              <a:latin typeface="Arial" panose="020B0604020202020204" pitchFamily="34" charset="0"/>
            </a:endParaRPr>
          </a:p>
          <a:p>
            <a:pPr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CA" sz="2000" b="0" i="0" u="none" strike="noStrike" dirty="0">
                <a:effectLst/>
                <a:latin typeface="Arial" panose="020B0604020202020204" pitchFamily="34" charset="0"/>
                <a:hlinkClick r:id="rId4"/>
              </a:rPr>
              <a:t>Dictionary of Philosophical Terms and Names</a:t>
            </a:r>
            <a:endParaRPr lang="en-CA" sz="2000" b="0" i="0" dirty="0">
              <a:effectLst/>
              <a:latin typeface="Arial" panose="020B0604020202020204" pitchFamily="34" charset="0"/>
            </a:endParaRPr>
          </a:p>
          <a:p>
            <a:pPr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CA" sz="2000" b="0" i="0" u="none" strike="noStrike" dirty="0">
                <a:effectLst/>
                <a:latin typeface="Arial" panose="020B0604020202020204" pitchFamily="34" charset="0"/>
                <a:hlinkClick r:id="rId5"/>
              </a:rPr>
              <a:t>Dictionary of Philosophy of Mind</a:t>
            </a:r>
            <a:endParaRPr lang="en-CA" sz="2000" b="0" i="0" dirty="0">
              <a:effectLst/>
              <a:latin typeface="Arial" panose="020B0604020202020204" pitchFamily="34" charset="0"/>
            </a:endParaRPr>
          </a:p>
          <a:p>
            <a:pPr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CA" sz="2000" b="0" i="0" u="none" strike="noStrike" dirty="0">
                <a:effectLst/>
                <a:latin typeface="Arial" panose="020B0604020202020204" pitchFamily="34" charset="0"/>
                <a:hlinkClick r:id="rId6"/>
              </a:rPr>
              <a:t>Oxford English Dictionary</a:t>
            </a:r>
            <a:endParaRPr lang="en-CA" sz="2000" b="0" i="0" dirty="0">
              <a:effectLst/>
              <a:latin typeface="Arial" panose="020B0604020202020204" pitchFamily="34" charset="0"/>
            </a:endParaRPr>
          </a:p>
          <a:p>
            <a:pPr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CA" sz="2000" b="0" i="0" u="none" strike="noStrike" dirty="0">
                <a:effectLst/>
                <a:latin typeface="Arial" panose="020B0604020202020204" pitchFamily="34" charset="0"/>
                <a:hlinkClick r:id="rId7"/>
              </a:rPr>
              <a:t>The Internet Encyclopedia of Philosophy - IEP</a:t>
            </a:r>
            <a:endParaRPr lang="en-CA" sz="2000" b="0" i="0" dirty="0">
              <a:effectLst/>
              <a:latin typeface="Arial" panose="020B0604020202020204" pitchFamily="34" charset="0"/>
            </a:endParaRPr>
          </a:p>
          <a:p>
            <a:pPr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CA" sz="2000" b="0" i="0" u="none" strike="noStrike" dirty="0">
                <a:effectLst/>
                <a:latin typeface="Arial" panose="020B0604020202020204" pitchFamily="34" charset="0"/>
                <a:hlinkClick r:id="rId8"/>
              </a:rPr>
              <a:t>The Philosophical Lexicon</a:t>
            </a:r>
            <a:endParaRPr lang="en-CA" sz="2000" b="0" i="0" dirty="0">
              <a:effectLst/>
              <a:latin typeface="Arial" panose="020B0604020202020204" pitchFamily="34" charset="0"/>
            </a:endParaRPr>
          </a:p>
          <a:p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1519951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pen book">
            <a:extLst>
              <a:ext uri="{FF2B5EF4-FFF2-40B4-BE49-F238E27FC236}">
                <a16:creationId xmlns:a16="http://schemas.microsoft.com/office/drawing/2014/main" id="{9439283B-7708-EBBA-4A82-B0542F5BC5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0084FE-77B2-9678-9F73-DF184947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8061" y="914400"/>
            <a:ext cx="4892948" cy="34278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Requesting a document via Interlibrary loans (ILL)</a:t>
            </a:r>
          </a:p>
        </p:txBody>
      </p:sp>
    </p:spTree>
    <p:extLst>
      <p:ext uri="{BB962C8B-B14F-4D97-AF65-F5344CB8AC3E}">
        <p14:creationId xmlns:p14="http://schemas.microsoft.com/office/powerpoint/2010/main" val="529612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766218"/>
            <a:ext cx="403905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What is the new Interlibrary Loans (ILL) service?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5491" y="2657826"/>
            <a:ext cx="4966709" cy="2200073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ILL requests are made directly in the Sofia Discovery tool:</a:t>
            </a:r>
            <a:endParaRPr lang="en-CA" sz="2000" b="1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“Request via Interlibrary Loan” button 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CA" sz="1800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CA" sz="1800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Form available under the “Requests” tab in "My Account".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9F35A5-07FA-EE45-72EA-79499BB90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875" y="3505451"/>
            <a:ext cx="2543175" cy="504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0EB3A0-801C-5B0E-3DC6-F9D55CF24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81" y="4643086"/>
            <a:ext cx="1652939" cy="149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5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766218"/>
            <a:ext cx="403905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Concordia article/chapter scan &amp; deliver service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5491" y="2243740"/>
            <a:ext cx="4966709" cy="22000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Book chapter and journal article scans from Concordia’s print collection can now be requested and tracked in Sofia. </a:t>
            </a:r>
          </a:p>
          <a:p>
            <a:pPr>
              <a:lnSpc>
                <a:spcPct val="150000"/>
              </a:lnSpc>
            </a:pPr>
            <a:endParaRPr lang="en-US" sz="1800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Look for the “</a:t>
            </a:r>
            <a:r>
              <a:rPr lang="en-US" sz="18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Chapter Scan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” button in the Access Options panel.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A49BEC-15DC-FCF7-D700-A5542878F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870" y="5113170"/>
            <a:ext cx="26479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2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C38FA-E926-FF18-266D-9B356EDF7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request via Interlibrary loan</a:t>
            </a:r>
            <a:endParaRPr lang="en-CA" dirty="0"/>
          </a:p>
        </p:txBody>
      </p:sp>
      <p:pic>
        <p:nvPicPr>
          <p:cNvPr id="13" name="Picture 12" descr="Concordia Library Sofia Discovery Tool record for print book titled, &quot; God Human, Animal, Machine&quot;">
            <a:extLst>
              <a:ext uri="{FF2B5EF4-FFF2-40B4-BE49-F238E27FC236}">
                <a16:creationId xmlns:a16="http://schemas.microsoft.com/office/drawing/2014/main" id="{4FDBD679-92A8-254C-E5A8-4E1756D5CF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r="2880"/>
          <a:stretch/>
        </p:blipFill>
        <p:spPr>
          <a:xfrm>
            <a:off x="2405103" y="1160288"/>
            <a:ext cx="7622561" cy="4502843"/>
          </a:xfrm>
          <a:prstGeom prst="rect">
            <a:avLst/>
          </a:prstGeom>
        </p:spPr>
      </p:pic>
      <p:pic>
        <p:nvPicPr>
          <p:cNvPr id="10" name="Picture 9" descr="Interlibrary Loan Request form">
            <a:extLst>
              <a:ext uri="{FF2B5EF4-FFF2-40B4-BE49-F238E27FC236}">
                <a16:creationId xmlns:a16="http://schemas.microsoft.com/office/drawing/2014/main" id="{791C82CA-45D8-C188-28C0-BC11A7D7A5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9" t="12952" r="35538" b="18123"/>
          <a:stretch/>
        </p:blipFill>
        <p:spPr>
          <a:xfrm>
            <a:off x="2533006" y="1054768"/>
            <a:ext cx="7372286" cy="9893704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EFDA04F-41F1-C69A-9E87-3D92CB131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0" y="-1469877"/>
            <a:ext cx="12192000" cy="8408911"/>
          </a:xfrm>
          <a:custGeom>
            <a:avLst/>
            <a:gdLst>
              <a:gd name="connsiteX0" fmla="*/ 2412788 w 12192000"/>
              <a:gd name="connsiteY0" fmla="*/ 2166623 h 6892581"/>
              <a:gd name="connsiteX1" fmla="*/ 2412788 w 12192000"/>
              <a:gd name="connsiteY1" fmla="*/ 5697712 h 6892581"/>
              <a:gd name="connsiteX2" fmla="*/ 10027664 w 12192000"/>
              <a:gd name="connsiteY2" fmla="*/ 5697712 h 6892581"/>
              <a:gd name="connsiteX3" fmla="*/ 10027664 w 12192000"/>
              <a:gd name="connsiteY3" fmla="*/ 2166623 h 6892581"/>
              <a:gd name="connsiteX4" fmla="*/ 0 w 12192000"/>
              <a:gd name="connsiteY4" fmla="*/ 0 h 6892581"/>
              <a:gd name="connsiteX5" fmla="*/ 12192000 w 12192000"/>
              <a:gd name="connsiteY5" fmla="*/ 0 h 6892581"/>
              <a:gd name="connsiteX6" fmla="*/ 12192000 w 12192000"/>
              <a:gd name="connsiteY6" fmla="*/ 6892581 h 6892581"/>
              <a:gd name="connsiteX7" fmla="*/ 0 w 12192000"/>
              <a:gd name="connsiteY7" fmla="*/ 6892581 h 689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2581">
                <a:moveTo>
                  <a:pt x="2412788" y="2166623"/>
                </a:moveTo>
                <a:lnTo>
                  <a:pt x="2412788" y="5697712"/>
                </a:lnTo>
                <a:lnTo>
                  <a:pt x="10027664" y="5697712"/>
                </a:lnTo>
                <a:lnTo>
                  <a:pt x="10027664" y="21666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92581"/>
                </a:lnTo>
                <a:lnTo>
                  <a:pt x="0" y="68925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E14053-5F7F-BF5E-D516-5954AA11C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35760" y="0"/>
            <a:ext cx="9367520" cy="808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4" name="Rectangle 3" descr="Red square highlighting the &quot;Request via Interlibrary Loan&quot; button on the Concordia Library Sofia Discovery Tool">
            <a:extLst>
              <a:ext uri="{FF2B5EF4-FFF2-40B4-BE49-F238E27FC236}">
                <a16:creationId xmlns:a16="http://schemas.microsoft.com/office/drawing/2014/main" id="{4EEFC51C-3B9C-4A55-B109-AAC8D05644F8}"/>
              </a:ext>
            </a:extLst>
          </p:cNvPr>
          <p:cNvSpPr>
            <a:spLocks/>
          </p:cNvSpPr>
          <p:nvPr/>
        </p:nvSpPr>
        <p:spPr>
          <a:xfrm>
            <a:off x="8242803" y="2718902"/>
            <a:ext cx="157906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3" name="Arrow: Left 2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852992C9-C42E-25B3-2E96-99CBB85CE35E}"/>
              </a:ext>
            </a:extLst>
          </p:cNvPr>
          <p:cNvSpPr/>
          <p:nvPr/>
        </p:nvSpPr>
        <p:spPr>
          <a:xfrm>
            <a:off x="8837784" y="1968661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Arrow: Left 4" descr="Yellow arrow highlighting the &quot;submit request&quot; button on the request an interlibrary loan form on the Concordia Library Sofia Discovery Tool">
            <a:extLst>
              <a:ext uri="{FF2B5EF4-FFF2-40B4-BE49-F238E27FC236}">
                <a16:creationId xmlns:a16="http://schemas.microsoft.com/office/drawing/2014/main" id="{E3C4D208-0231-DBAE-6542-C63CC23F5C4D}"/>
              </a:ext>
            </a:extLst>
          </p:cNvPr>
          <p:cNvSpPr/>
          <p:nvPr/>
        </p:nvSpPr>
        <p:spPr>
          <a:xfrm rot="19725146">
            <a:off x="3291422" y="4601980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7036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022E-16 L 3.75E-6 -0.77338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71E7E0C-08BD-077C-2847-D89C5F5FE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38554" y="730061"/>
            <a:ext cx="9258731" cy="5555061"/>
            <a:chOff x="1715220" y="0"/>
            <a:chExt cx="11430365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A3F1C9-5AD7-5245-CAD4-E2D23E068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15220" y="0"/>
              <a:ext cx="11430365" cy="6858000"/>
            </a:xfrm>
            <a:prstGeom prst="rect">
              <a:avLst/>
            </a:prstGeom>
          </p:spPr>
        </p:pic>
        <p:pic>
          <p:nvPicPr>
            <p:cNvPr id="3" name="Picture 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5C37D8E7-E017-C231-73D2-F6886BB9B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43" r="15216" b="24527"/>
            <a:stretch/>
          </p:blipFill>
          <p:spPr>
            <a:xfrm>
              <a:off x="3593027" y="1039358"/>
              <a:ext cx="7650224" cy="4623774"/>
            </a:xfrm>
            <a:prstGeom prst="rect">
              <a:avLst/>
            </a:prstGeom>
          </p:spPr>
        </p:pic>
      </p:grp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EEFC51C-3B9C-4A55-B109-AAC8D0564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00151" y="2720220"/>
            <a:ext cx="157906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2304A8-AFF9-F8D5-DA77-46EEF0E397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3451" y="1800148"/>
            <a:ext cx="3430873" cy="37856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Check the status of your request under the "Requests" tab.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02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E11359-8279-8A41-14E2-697FC463A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60647"/>
            <a:ext cx="4525537" cy="13255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latin typeface="Gill Sans Nova Light" panose="020B0402020204020203" pitchFamily="34" charset="0"/>
              </a:rPr>
              <a:t>About</a:t>
            </a:r>
            <a:br>
              <a:rPr lang="en-US" sz="4000" dirty="0">
                <a:latin typeface="Gill Sans Nova Light" panose="020B0402020204020203" pitchFamily="34" charset="0"/>
              </a:rPr>
            </a:br>
            <a:r>
              <a:rPr lang="en-US" sz="4000" dirty="0">
                <a:latin typeface="Gill Sans Nova Light" panose="020B0402020204020203" pitchFamily="34" charset="0"/>
              </a:rPr>
              <a:t>Interlibrary loan </a:t>
            </a:r>
            <a:endParaRPr lang="en-CA" sz="4000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6506" y="1362391"/>
            <a:ext cx="4966709" cy="22000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You will receive email notifications when your ILL request is available for pickup or download. 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Physical items can be picked up at the Circulation/Loans desks at either Vanier or Webster Library.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ILL requests can be borrowed for 30 days, with up to 4 automatic renewals, or until item is recalled.</a:t>
            </a:r>
          </a:p>
        </p:txBody>
      </p:sp>
    </p:spTree>
    <p:extLst>
      <p:ext uri="{BB962C8B-B14F-4D97-AF65-F5344CB8AC3E}">
        <p14:creationId xmlns:p14="http://schemas.microsoft.com/office/powerpoint/2010/main" val="49351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EE000-8F7E-C0F1-0546-287634A2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39" y="1012536"/>
            <a:ext cx="4613300" cy="316322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800" b="1" dirty="0"/>
              <a:t>The peer-review process</a:t>
            </a:r>
            <a:br>
              <a:rPr lang="en-US" sz="4800" b="1" dirty="0"/>
            </a:br>
            <a:br>
              <a:rPr lang="en-US" sz="4800" b="1" dirty="0"/>
            </a:br>
            <a:r>
              <a:rPr lang="en-US" sz="4800" b="1" dirty="0"/>
              <a:t>-</a:t>
            </a:r>
            <a:br>
              <a:rPr lang="en-US" sz="4800" b="1" dirty="0"/>
            </a:br>
            <a:br>
              <a:rPr lang="en-US" sz="4800" b="1" dirty="0"/>
            </a:br>
            <a:r>
              <a:rPr lang="en-US" sz="4800" b="1" dirty="0"/>
              <a:t>Being a part of the scholarly conversation</a:t>
            </a:r>
          </a:p>
        </p:txBody>
      </p:sp>
      <p:pic>
        <p:nvPicPr>
          <p:cNvPr id="5" name="Picture 4" descr="Green dialogue boxes">
            <a:extLst>
              <a:ext uri="{FF2B5EF4-FFF2-40B4-BE49-F238E27FC236}">
                <a16:creationId xmlns:a16="http://schemas.microsoft.com/office/drawing/2014/main" id="{C090A101-506B-BE8D-86D4-B4F6E2C9E0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20" r="10431" b="2"/>
          <a:stretch>
            <a:fillRect/>
          </a:stretch>
        </p:blipFill>
        <p:spPr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09052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147C83-31C8-6CC2-DB7C-615022051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715" y="1895322"/>
            <a:ext cx="4783697" cy="194281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peer-review 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3E4C7A-3B75-DB86-EDCF-FBC28C8AE24B}"/>
              </a:ext>
            </a:extLst>
          </p:cNvPr>
          <p:cNvSpPr txBox="1"/>
          <p:nvPr/>
        </p:nvSpPr>
        <p:spPr>
          <a:xfrm>
            <a:off x="478996" y="5733453"/>
            <a:ext cx="11018856" cy="924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Image source: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Yates, D. [@LegoAcademics]. (2014, August 12). Peer 1: Brillant! Accept with no changes; Peer 2: Groundbreaking! Accept with no changes; Peer 3: Reject. [Tweet]. Twitter. https://twitter.com/LegoAcademics/status/499205005468262400/photo/1</a:t>
            </a:r>
          </a:p>
        </p:txBody>
      </p:sp>
      <p:pic>
        <p:nvPicPr>
          <p:cNvPr id="4" name="Picture 2" descr="screen capture of a Twitter post. Image shows three lego characters. The text reads:&#10;Peer 1: Brillian! Accept with no changes;&#10;Peer 2: Groundbreaking! Accept with no changes;&#10;Peer 3: Reject.">
            <a:extLst>
              <a:ext uri="{FF2B5EF4-FFF2-40B4-BE49-F238E27FC236}">
                <a16:creationId xmlns:a16="http://schemas.microsoft.com/office/drawing/2014/main" id="{69A1F90A-97D0-AAD4-1892-6E10312139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8424" y="666326"/>
            <a:ext cx="5365375" cy="532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324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DA0A62-FBD2-E37E-2FBF-8BC3C5483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fr-CA">
                <a:solidFill>
                  <a:srgbClr val="FFFFFF"/>
                </a:solidFill>
              </a:rPr>
              <a:t>Databases – for scholarly articles and more</a:t>
            </a:r>
            <a:endParaRPr lang="en-CA">
              <a:solidFill>
                <a:srgbClr val="FFFFFF"/>
              </a:solidFill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23151-50B2-8469-33EB-9AAC3DF27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CA" sz="2600" dirty="0" err="1"/>
              <a:t>Disciplinary</a:t>
            </a:r>
            <a:r>
              <a:rPr lang="fr-CA" sz="2600" dirty="0"/>
              <a:t>: Philosophy</a:t>
            </a:r>
          </a:p>
          <a:p>
            <a:r>
              <a:rPr lang="en-CA" sz="2600" b="1" u="sng" dirty="0" err="1">
                <a:hlinkClick r:id="rId2"/>
              </a:rPr>
              <a:t>PhilPapers</a:t>
            </a:r>
            <a:r>
              <a:rPr lang="en-CA" sz="2600" b="1" u="sng" dirty="0">
                <a:hlinkClick r:id="rId2"/>
              </a:rPr>
              <a:t>: Online Research in Philosophy</a:t>
            </a:r>
            <a:endParaRPr lang="en-CA" sz="2600" b="1" u="sng" dirty="0"/>
          </a:p>
          <a:p>
            <a:r>
              <a:rPr lang="en-CA" sz="2600" b="1" u="sng" dirty="0">
                <a:hlinkClick r:id="rId3"/>
              </a:rPr>
              <a:t>Année </a:t>
            </a:r>
            <a:r>
              <a:rPr lang="en-CA" sz="2600" b="1" u="sng" dirty="0" err="1">
                <a:hlinkClick r:id="rId3"/>
              </a:rPr>
              <a:t>philologique</a:t>
            </a:r>
            <a:endParaRPr lang="en-CA" sz="2600" b="1" u="sng" dirty="0"/>
          </a:p>
          <a:p>
            <a:r>
              <a:rPr lang="en-CA" sz="2600" b="1" u="sng" dirty="0">
                <a:hlinkClick r:id="rId4"/>
              </a:rPr>
              <a:t>Arts &amp; Humanities Database (ProQuest)</a:t>
            </a:r>
            <a:endParaRPr lang="fr-CA" sz="2600" dirty="0"/>
          </a:p>
          <a:p>
            <a:r>
              <a:rPr lang="en-CA" sz="2600" b="1" u="sng" dirty="0">
                <a:hlinkClick r:id="rId5"/>
              </a:rPr>
              <a:t>Thesaurus Linguae </a:t>
            </a:r>
            <a:r>
              <a:rPr lang="en-CA" sz="2600" b="1" u="sng" dirty="0" err="1">
                <a:hlinkClick r:id="rId5"/>
              </a:rPr>
              <a:t>Graecae</a:t>
            </a:r>
            <a:r>
              <a:rPr lang="en-CA" sz="2600" b="1" u="sng" dirty="0">
                <a:hlinkClick r:id="rId5"/>
              </a:rPr>
              <a:t> (TLG)</a:t>
            </a:r>
            <a:endParaRPr lang="en-CA" sz="2600" b="1" u="sng" dirty="0"/>
          </a:p>
          <a:p>
            <a:endParaRPr lang="fr-CA" sz="2600" dirty="0"/>
          </a:p>
          <a:p>
            <a:pPr marL="0" indent="0">
              <a:buNone/>
            </a:pPr>
            <a:r>
              <a:rPr lang="fr-CA" sz="2600" dirty="0" err="1"/>
              <a:t>Multidisciplinary</a:t>
            </a:r>
            <a:r>
              <a:rPr lang="fr-CA" sz="2600" dirty="0"/>
              <a:t> (</a:t>
            </a:r>
            <a:r>
              <a:rPr lang="fr-CA" sz="2600" dirty="0" err="1"/>
              <a:t>within</a:t>
            </a:r>
            <a:r>
              <a:rPr lang="fr-CA" sz="2600" dirty="0"/>
              <a:t> the </a:t>
            </a:r>
            <a:r>
              <a:rPr lang="fr-CA" sz="2600" dirty="0" err="1"/>
              <a:t>Humanities</a:t>
            </a:r>
            <a:r>
              <a:rPr lang="fr-CA" sz="2600" dirty="0"/>
              <a:t> and more)</a:t>
            </a:r>
          </a:p>
          <a:p>
            <a:r>
              <a:rPr lang="en-CA" sz="2600" b="1" u="sng" dirty="0">
                <a:hlinkClick r:id="rId6"/>
              </a:rPr>
              <a:t>Academic Search Complete (EBSCO)</a:t>
            </a:r>
            <a:endParaRPr lang="en-CA" sz="2600" b="1" u="sng" dirty="0"/>
          </a:p>
          <a:p>
            <a:r>
              <a:rPr lang="en-CA" sz="2600" b="1" u="sng" dirty="0">
                <a:hlinkClick r:id="rId7"/>
              </a:rPr>
              <a:t>JSTOR</a:t>
            </a:r>
            <a:endParaRPr lang="en-CA" sz="2600" b="1" u="sng" dirty="0"/>
          </a:p>
          <a:p>
            <a:r>
              <a:rPr lang="en-CA" sz="2600" b="1" u="sng" dirty="0">
                <a:hlinkClick r:id="rId8"/>
              </a:rPr>
              <a:t>Google scholar</a:t>
            </a:r>
            <a:endParaRPr lang="en-CA" sz="2600" dirty="0"/>
          </a:p>
        </p:txBody>
      </p:sp>
    </p:spTree>
    <p:extLst>
      <p:ext uri="{BB962C8B-B14F-4D97-AF65-F5344CB8AC3E}">
        <p14:creationId xmlns:p14="http://schemas.microsoft.com/office/powerpoint/2010/main" val="140792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ED284-2452-588D-5102-032140B4D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fr-CA" sz="4000" dirty="0" err="1"/>
              <a:t>Who</a:t>
            </a:r>
            <a:r>
              <a:rPr lang="fr-CA" sz="4000" dirty="0"/>
              <a:t> Am I? </a:t>
            </a:r>
            <a:endParaRPr lang="en-CA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AF9C4-021C-5C2A-E623-C58924E19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CA" sz="2000" b="1" dirty="0"/>
              <a:t>Éthel</a:t>
            </a:r>
            <a:r>
              <a:rPr lang="fr-CA" sz="2000" dirty="0"/>
              <a:t> Gamache, M.A., M.S.I., Philosophy </a:t>
            </a:r>
            <a:r>
              <a:rPr lang="fr-CA" sz="2000"/>
              <a:t>Subject</a:t>
            </a:r>
            <a:r>
              <a:rPr lang="fr-CA" sz="2000" dirty="0"/>
              <a:t> Librarian</a:t>
            </a:r>
          </a:p>
          <a:p>
            <a:pPr marL="0" indent="0">
              <a:buNone/>
            </a:pPr>
            <a:r>
              <a:rPr lang="fr-CA" sz="2000" dirty="0">
                <a:hlinkClick r:id="rId2"/>
              </a:rPr>
              <a:t>ethel.gamache@concordia.ca</a:t>
            </a:r>
            <a:r>
              <a:rPr lang="fr-CA" sz="2000" dirty="0"/>
              <a:t>: email me a question, </a:t>
            </a:r>
            <a:r>
              <a:rPr lang="fr-CA" sz="2000"/>
              <a:t>make</a:t>
            </a:r>
            <a:r>
              <a:rPr lang="fr-CA" sz="2000" dirty="0"/>
              <a:t> an </a:t>
            </a:r>
            <a:r>
              <a:rPr lang="fr-CA" sz="2000"/>
              <a:t>appointment</a:t>
            </a:r>
            <a:r>
              <a:rPr lang="fr-CA" sz="2000" dirty="0"/>
              <a:t> to </a:t>
            </a:r>
            <a:r>
              <a:rPr lang="fr-CA" sz="2000"/>
              <a:t>meet</a:t>
            </a:r>
            <a:r>
              <a:rPr lang="fr-CA" sz="2000" dirty="0"/>
              <a:t> and </a:t>
            </a:r>
            <a:r>
              <a:rPr lang="fr-CA" sz="2000"/>
              <a:t>discuss</a:t>
            </a:r>
            <a:r>
              <a:rPr lang="fr-CA" sz="2000" dirty="0"/>
              <a:t> </a:t>
            </a:r>
            <a:r>
              <a:rPr lang="fr-CA" sz="2000"/>
              <a:t>your</a:t>
            </a:r>
            <a:r>
              <a:rPr lang="fr-CA" sz="2000" dirty="0"/>
              <a:t> </a:t>
            </a:r>
            <a:r>
              <a:rPr lang="fr-CA" sz="2000"/>
              <a:t>research</a:t>
            </a:r>
            <a:endParaRPr lang="fr-CA" sz="2000" dirty="0"/>
          </a:p>
          <a:p>
            <a:pPr marL="0" indent="0">
              <a:buNone/>
            </a:pPr>
            <a:endParaRPr lang="fr-CA" sz="2000" dirty="0"/>
          </a:p>
          <a:p>
            <a:pPr marL="0" indent="0">
              <a:buNone/>
            </a:pPr>
            <a:r>
              <a:rPr lang="fr-CA" sz="2000"/>
              <a:t>What</a:t>
            </a:r>
            <a:r>
              <a:rPr lang="fr-CA" sz="2000" dirty="0"/>
              <a:t> do I do?</a:t>
            </a:r>
          </a:p>
          <a:p>
            <a:pPr lvl="1"/>
            <a:r>
              <a:rPr lang="en-CA" sz="2000" dirty="0"/>
              <a:t>Provide research support, assist with search strategies.</a:t>
            </a:r>
          </a:p>
          <a:p>
            <a:pPr lvl="1"/>
            <a:r>
              <a:rPr lang="en-CA" sz="2000" dirty="0"/>
              <a:t>Help students navigate library databases, assist with selection and evaluation of sources.</a:t>
            </a:r>
          </a:p>
          <a:p>
            <a:pPr lvl="1"/>
            <a:r>
              <a:rPr lang="en-CA" sz="2000" dirty="0"/>
              <a:t>Help students find and access materials (primary, secondary) they need.</a:t>
            </a:r>
          </a:p>
          <a:p>
            <a:pPr lvl="1"/>
            <a:r>
              <a:rPr lang="en-CA" sz="2000" dirty="0"/>
              <a:t>Build guides and resources to help students locate research materials.</a:t>
            </a:r>
          </a:p>
          <a:p>
            <a:pPr lvl="1"/>
            <a:r>
              <a:rPr lang="en-CA" sz="2000" dirty="0"/>
              <a:t>Buy books and </a:t>
            </a:r>
            <a:r>
              <a:rPr lang="en-CA" sz="2000"/>
              <a:t>ebooks</a:t>
            </a:r>
            <a:r>
              <a:rPr lang="en-CA" sz="2000" dirty="0"/>
              <a:t> for the Philosophy, Classics, Modern Languages and Linguistics, Études françaises, Religions and Cultures, and Theological Studies departments.</a:t>
            </a:r>
          </a:p>
          <a:p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3655199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69B837-7F31-C5E5-FF12-C4E513E47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fr-CA" sz="4000"/>
              <a:t>Let’s explore</a:t>
            </a:r>
            <a:endParaRPr lang="en-CA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A5DEF-6885-E2F6-18E9-D1426F7CA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382" y="1899139"/>
            <a:ext cx="4646905" cy="3613149"/>
          </a:xfrm>
        </p:spPr>
        <p:txBody>
          <a:bodyPr anchor="ctr">
            <a:normAutofit/>
          </a:bodyPr>
          <a:lstStyle/>
          <a:p>
            <a:r>
              <a:rPr lang="en-CA" sz="2000" b="1" u="sng" dirty="0" err="1">
                <a:hlinkClick r:id="rId2"/>
              </a:rPr>
              <a:t>PhilPapers</a:t>
            </a:r>
            <a:r>
              <a:rPr lang="en-CA" sz="2000" b="1" u="sng" dirty="0">
                <a:hlinkClick r:id="rId2"/>
              </a:rPr>
              <a:t>: Online Research in Philosophy</a:t>
            </a:r>
            <a:endParaRPr lang="en-CA" sz="2000" b="1" u="sng" dirty="0"/>
          </a:p>
          <a:p>
            <a:pPr marL="0" indent="0">
              <a:buNone/>
            </a:pPr>
            <a:endParaRPr lang="en-CA" sz="2000" b="1" u="sng" dirty="0"/>
          </a:p>
          <a:p>
            <a:r>
              <a:rPr lang="en-CA" sz="2000" b="1" u="sng" dirty="0">
                <a:hlinkClick r:id="rId3"/>
              </a:rPr>
              <a:t>Academic Search Complete (EBSCO)</a:t>
            </a:r>
            <a:endParaRPr lang="en-CA" sz="2000" b="1" u="sng" dirty="0"/>
          </a:p>
          <a:p>
            <a:endParaRPr lang="en-CA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7EF04-F281-E081-8BFC-B1BB9E84BE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694" r="27250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900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8C951-7F02-A05F-9960-C6E471C2B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364" y="1032764"/>
            <a:ext cx="4201836" cy="3224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Link resolver – Find it @Concordia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66DCEDA-CD78-F755-D480-6C23A3403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913" y="178358"/>
            <a:ext cx="6125338" cy="65012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FDB02-0B52-70F8-F75C-436B899BE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8078" y="5009324"/>
            <a:ext cx="1779104" cy="51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179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646A877-31F4-F8F7-0D2D-496BE8632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37" y="1153877"/>
            <a:ext cx="1066800" cy="371475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8C8AA71C-3B22-5E46-5498-CC325CC1EF8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439738"/>
            <a:ext cx="12192000" cy="993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	On using Google Scholar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12" name="Group 11" descr="Comparing Google Scholar to Shopping mall foodcourt.">
            <a:extLst>
              <a:ext uri="{FF2B5EF4-FFF2-40B4-BE49-F238E27FC236}">
                <a16:creationId xmlns:a16="http://schemas.microsoft.com/office/drawing/2014/main" id="{2DC11686-2F9F-FDC8-49FB-9DE23EDF415A}"/>
              </a:ext>
            </a:extLst>
          </p:cNvPr>
          <p:cNvGrpSpPr/>
          <p:nvPr/>
        </p:nvGrpSpPr>
        <p:grpSpPr>
          <a:xfrm>
            <a:off x="885060" y="1616672"/>
            <a:ext cx="4796071" cy="4384938"/>
            <a:chOff x="885060" y="1616672"/>
            <a:chExt cx="4796071" cy="4384938"/>
          </a:xfrm>
        </p:grpSpPr>
        <p:sp>
          <p:nvSpPr>
            <p:cNvPr id="3" name="Text Placeholder 7">
              <a:extLst>
                <a:ext uri="{FF2B5EF4-FFF2-40B4-BE49-F238E27FC236}">
                  <a16:creationId xmlns:a16="http://schemas.microsoft.com/office/drawing/2014/main" id="{7CED7D60-A88C-133D-45B5-1F359CF460F4}"/>
                </a:ext>
              </a:extLst>
            </p:cNvPr>
            <p:cNvSpPr txBox="1">
              <a:spLocks/>
            </p:cNvSpPr>
            <p:nvPr/>
          </p:nvSpPr>
          <p:spPr>
            <a:xfrm>
              <a:off x="885061" y="1616672"/>
              <a:ext cx="3600450" cy="474397"/>
            </a:xfrm>
            <a:prstGeom prst="rect">
              <a:avLst/>
            </a:prstGeom>
          </p:spPr>
          <p:txBody>
            <a:bodyPr>
              <a:normAutofit/>
            </a:bodyPr>
            <a:lstStyle>
              <a:defPPr>
                <a:defRPr lang="en-US"/>
              </a:defPPr>
              <a:lvl1pPr marL="0" indent="-228600" algn="l" defTabSz="685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buNone/>
              </a:pPr>
              <a:r>
                <a:rPr lang="en-CA" sz="2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Google scholar</a:t>
              </a:r>
            </a:p>
          </p:txBody>
        </p:sp>
        <p:pic>
          <p:nvPicPr>
            <p:cNvPr id="4" name="Content Placeholder 13" descr="A food court with tables and chairs&#10;&#10;">
              <a:extLst>
                <a:ext uri="{FF2B5EF4-FFF2-40B4-BE49-F238E27FC236}">
                  <a16:creationId xmlns:a16="http://schemas.microsoft.com/office/drawing/2014/main" id="{420D2A3B-58B7-4779-BDE4-369218791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002" y="2244711"/>
              <a:ext cx="4706129" cy="313251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29DE8A-3BE3-20A7-9669-B7D5CE30C4D8}"/>
                </a:ext>
              </a:extLst>
            </p:cNvPr>
            <p:cNvSpPr/>
            <p:nvPr/>
          </p:nvSpPr>
          <p:spPr>
            <a:xfrm>
              <a:off x="885060" y="5522568"/>
              <a:ext cx="3227800" cy="47904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500" dirty="0">
                  <a:latin typeface="Segoe UI" panose="020B0502040204020203" pitchFamily="34" charset="0"/>
                  <a:cs typeface="Segoe UI" panose="020B0502040204020203" pitchFamily="34" charset="0"/>
                </a:rPr>
                <a:t>Volume | Quantity | Quick</a:t>
              </a:r>
              <a:endParaRPr lang="en-CA" sz="1013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endParaRPr lang="en-CA" sz="1013" dirty="0"/>
            </a:p>
          </p:txBody>
        </p:sp>
      </p:grpSp>
      <p:grpSp>
        <p:nvGrpSpPr>
          <p:cNvPr id="13" name="Group 12" descr="Comparing Library databases to gourmet homecooked meal.">
            <a:extLst>
              <a:ext uri="{FF2B5EF4-FFF2-40B4-BE49-F238E27FC236}">
                <a16:creationId xmlns:a16="http://schemas.microsoft.com/office/drawing/2014/main" id="{48D69F52-18D1-C338-2773-3FF1A5AEBC7D}"/>
              </a:ext>
            </a:extLst>
          </p:cNvPr>
          <p:cNvGrpSpPr/>
          <p:nvPr/>
        </p:nvGrpSpPr>
        <p:grpSpPr>
          <a:xfrm>
            <a:off x="6387935" y="1629612"/>
            <a:ext cx="4791952" cy="4216120"/>
            <a:chOff x="6387935" y="1629612"/>
            <a:chExt cx="4791952" cy="4216120"/>
          </a:xfrm>
        </p:grpSpPr>
        <p:sp>
          <p:nvSpPr>
            <p:cNvPr id="5" name="Text Placeholder 9">
              <a:extLst>
                <a:ext uri="{FF2B5EF4-FFF2-40B4-BE49-F238E27FC236}">
                  <a16:creationId xmlns:a16="http://schemas.microsoft.com/office/drawing/2014/main" id="{FFAE009F-F6B9-59F8-AFCC-ADA2A20954BF}"/>
                </a:ext>
              </a:extLst>
            </p:cNvPr>
            <p:cNvSpPr txBox="1">
              <a:spLocks/>
            </p:cNvSpPr>
            <p:nvPr/>
          </p:nvSpPr>
          <p:spPr>
            <a:xfrm>
              <a:off x="6387935" y="1629612"/>
              <a:ext cx="3600450" cy="474397"/>
            </a:xfrm>
            <a:prstGeom prst="rect">
              <a:avLst/>
            </a:prstGeom>
          </p:spPr>
          <p:txBody>
            <a:bodyPr>
              <a:normAutofit/>
            </a:bodyPr>
            <a:lstStyle>
              <a:defPPr>
                <a:defRPr lang="en-US"/>
              </a:defPPr>
              <a:lvl1pPr marL="0" indent="-228600" algn="l" defTabSz="685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buNone/>
              </a:pPr>
              <a:r>
                <a:rPr lang="en-CA" sz="2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Library databases</a:t>
              </a:r>
            </a:p>
          </p:txBody>
        </p:sp>
        <p:pic>
          <p:nvPicPr>
            <p:cNvPr id="6" name="Content Placeholder 14" descr="A person preparing food in a kitchen. ">
              <a:extLst>
                <a:ext uri="{FF2B5EF4-FFF2-40B4-BE49-F238E27FC236}">
                  <a16:creationId xmlns:a16="http://schemas.microsoft.com/office/drawing/2014/main" id="{ED4369B1-BADE-0A72-1C3D-68DB27EB5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832" y="2244711"/>
              <a:ext cx="4702055" cy="313715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833036-F09A-AA55-15FB-C4F74130E40C}"/>
                </a:ext>
              </a:extLst>
            </p:cNvPr>
            <p:cNvSpPr/>
            <p:nvPr/>
          </p:nvSpPr>
          <p:spPr>
            <a:xfrm>
              <a:off x="6387935" y="5522567"/>
              <a:ext cx="322900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500" dirty="0">
                  <a:latin typeface="Segoe UI" panose="020B0502040204020203" pitchFamily="34" charset="0"/>
                  <a:cs typeface="Segoe UI" panose="020B0502040204020203" pitchFamily="34" charset="0"/>
                </a:rPr>
                <a:t>Depth | Quality | Thorough</a:t>
              </a:r>
              <a:endParaRPr lang="en-CA" sz="1013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EAD3F2D-0A1E-C798-0ACE-4085B51B9DC8}"/>
              </a:ext>
            </a:extLst>
          </p:cNvPr>
          <p:cNvSpPr txBox="1"/>
          <p:nvPr/>
        </p:nvSpPr>
        <p:spPr>
          <a:xfrm>
            <a:off x="505837" y="6184250"/>
            <a:ext cx="10970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Left image: Yinan Chen, Dining Court, public domain, </a:t>
            </a:r>
            <a:r>
              <a:rPr lang="en-CA" sz="12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https://pixabay.com/photos/dining-court-shopping-mall-corridor-347314/</a:t>
            </a:r>
            <a:endParaRPr lang="en-CA" sz="1200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CA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Right image: Jason Briscoe, Cooking, public domain, </a:t>
            </a:r>
            <a:r>
              <a:rPr lang="en-CA" sz="12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https://unsplash.com/photos/VBsG1VOgLIU</a:t>
            </a:r>
            <a:r>
              <a:rPr lang="en-CA" sz="12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08665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BC2EE-98A9-8DEF-295C-0D0FD43C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Google Scholar – select a library access link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7EA5FA-1229-D2EE-FB4F-6E639B421E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" r="45295" b="38647"/>
          <a:stretch/>
        </p:blipFill>
        <p:spPr>
          <a:xfrm>
            <a:off x="2383760" y="858286"/>
            <a:ext cx="7643538" cy="4820948"/>
          </a:xfrm>
          <a:prstGeom prst="rect">
            <a:avLst/>
          </a:prstGeom>
          <a:noFill/>
        </p:spPr>
      </p:pic>
      <p:sp>
        <p:nvSpPr>
          <p:cNvPr id="3" name="Arrow: Left 2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72EC9268-66F9-CE02-BC87-FFEF33E36A0F}"/>
              </a:ext>
            </a:extLst>
          </p:cNvPr>
          <p:cNvSpPr/>
          <p:nvPr/>
        </p:nvSpPr>
        <p:spPr>
          <a:xfrm>
            <a:off x="3341616" y="1362783"/>
            <a:ext cx="614537" cy="233849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Arrow: Left 4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0E58B9C4-472C-3067-A6DB-F34C5D37FAEC}"/>
              </a:ext>
            </a:extLst>
          </p:cNvPr>
          <p:cNvSpPr/>
          <p:nvPr/>
        </p:nvSpPr>
        <p:spPr>
          <a:xfrm>
            <a:off x="3341616" y="2044886"/>
            <a:ext cx="614537" cy="233849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D54301-B021-230A-ECD2-1A437CAD4927}"/>
              </a:ext>
            </a:extLst>
          </p:cNvPr>
          <p:cNvSpPr/>
          <p:nvPr/>
        </p:nvSpPr>
        <p:spPr>
          <a:xfrm>
            <a:off x="4180548" y="2082018"/>
            <a:ext cx="1173194" cy="182649"/>
          </a:xfrm>
          <a:prstGeom prst="rect">
            <a:avLst/>
          </a:prstGeom>
          <a:solidFill>
            <a:srgbClr val="D6A635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ED4FD8-7198-F5D2-F1A0-BE0E6807FDFB}"/>
              </a:ext>
            </a:extLst>
          </p:cNvPr>
          <p:cNvSpPr/>
          <p:nvPr/>
        </p:nvSpPr>
        <p:spPr>
          <a:xfrm>
            <a:off x="4152912" y="2544211"/>
            <a:ext cx="2300004" cy="138173"/>
          </a:xfrm>
          <a:prstGeom prst="rect">
            <a:avLst/>
          </a:prstGeom>
          <a:solidFill>
            <a:srgbClr val="D6A635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Arrow: Left 12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EA19E596-1133-E143-5C5F-32F29CF39C90}"/>
              </a:ext>
            </a:extLst>
          </p:cNvPr>
          <p:cNvSpPr/>
          <p:nvPr/>
        </p:nvSpPr>
        <p:spPr>
          <a:xfrm rot="10800000">
            <a:off x="7269272" y="5029715"/>
            <a:ext cx="614537" cy="233849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3932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58EDD9-0685-44E6-9B72-108BB10E1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E2E7BC-2470-D419-77B7-AD2857CC6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46" y="640081"/>
            <a:ext cx="6562262" cy="384924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/>
              <a:t>Citing, bibliographies and Zotero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E5921D-C1FB-9F9A-8F5D-5EB995A15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446" y="4627755"/>
            <a:ext cx="6562262" cy="1590165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 descr="Stack of magazines on table">
            <a:extLst>
              <a:ext uri="{FF2B5EF4-FFF2-40B4-BE49-F238E27FC236}">
                <a16:creationId xmlns:a16="http://schemas.microsoft.com/office/drawing/2014/main" id="{8DC59C9C-0FDA-26F5-7328-44965645F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774" r="11103" b="-1"/>
          <a:stretch>
            <a:fillRect/>
          </a:stretch>
        </p:blipFill>
        <p:spPr>
          <a:xfrm>
            <a:off x="7552944" y="10"/>
            <a:ext cx="4636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22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A1C84E-372C-3B0E-086F-56E1E15A5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8" y="992094"/>
            <a:ext cx="5255288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Citing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dirty="0"/>
            </a:br>
            <a:r>
              <a:rPr lang="en-US" sz="3600" dirty="0"/>
              <a:t>https://library.concordia.ca/help/citing/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0BB56B-21D0-B21C-2052-B022B60FA8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5751" y="1344627"/>
            <a:ext cx="5708649" cy="413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054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56ECF-05C6-A0EC-0F44-123465A74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353160"/>
            <a:ext cx="10830647" cy="8985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200" b="1" dirty="0"/>
              <a:t>Zotero – to manage your bibliographic references</a:t>
            </a:r>
            <a:br>
              <a:rPr lang="en-US" sz="3200" b="1" dirty="0"/>
            </a:br>
            <a:r>
              <a:rPr lang="en-US" sz="3200" dirty="0"/>
              <a:t>https://library.concordia.ca/help/citing/zotero/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323A6F-9CD2-ADAB-C496-FFABE8AFA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5066" y="2181426"/>
            <a:ext cx="4321770" cy="3997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4DE963-C8B4-0DED-C926-C68B1ED88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165" y="2217815"/>
            <a:ext cx="3997831" cy="399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607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58EDD9-0685-44E6-9B72-108BB10E1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520F93-0292-D1F9-FD68-41917BE5D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46" y="640081"/>
            <a:ext cx="6562262" cy="384924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dirty="0"/>
              <a:t>Evaluating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19FBB-EC5C-7299-D9B6-A6EF9D172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446" y="4627755"/>
            <a:ext cx="6562262" cy="1590165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 descr="Magnifying glass and question mark">
            <a:extLst>
              <a:ext uri="{FF2B5EF4-FFF2-40B4-BE49-F238E27FC236}">
                <a16:creationId xmlns:a16="http://schemas.microsoft.com/office/drawing/2014/main" id="{F1688114-900B-3D28-BB6F-C3DA1BF6C2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812" r="29163"/>
          <a:stretch>
            <a:fillRect/>
          </a:stretch>
        </p:blipFill>
        <p:spPr>
          <a:xfrm>
            <a:off x="7552944" y="10"/>
            <a:ext cx="4636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011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B8D37-6FBF-3C0A-0EE0-382E838F6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535" y="472552"/>
            <a:ext cx="10890929" cy="1097280"/>
          </a:xfrm>
        </p:spPr>
        <p:txBody>
          <a:bodyPr/>
          <a:lstStyle/>
          <a:p>
            <a:r>
              <a:rPr lang="fr-CA" dirty="0" err="1"/>
              <a:t>Evaluating</a:t>
            </a:r>
            <a:r>
              <a:rPr lang="fr-CA" dirty="0"/>
              <a:t> </a:t>
            </a:r>
            <a:r>
              <a:rPr lang="fr-CA" dirty="0" err="1"/>
              <a:t>resources</a:t>
            </a:r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871E1B-D62D-A711-3814-E474A4688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4918" y="1910226"/>
            <a:ext cx="4965182" cy="35655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FFB49D-5187-40A8-1AF2-8AD4B0665BC2}"/>
              </a:ext>
            </a:extLst>
          </p:cNvPr>
          <p:cNvSpPr txBox="1"/>
          <p:nvPr/>
        </p:nvSpPr>
        <p:spPr>
          <a:xfrm>
            <a:off x="660992" y="6082748"/>
            <a:ext cx="5213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https://library.concordia.ca/help/evaluating/evaluating.php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81AEC3-3E32-C3A0-DE33-5F4707786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026" y="2043527"/>
            <a:ext cx="5784574" cy="3565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C26EF1-1CA6-594F-6C07-3817AAC7A8C1}"/>
              </a:ext>
            </a:extLst>
          </p:cNvPr>
          <p:cNvSpPr txBox="1"/>
          <p:nvPr/>
        </p:nvSpPr>
        <p:spPr>
          <a:xfrm>
            <a:off x="6096000" y="6082747"/>
            <a:ext cx="5784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https://library.concordia.ca/apps/critical-toolkit/course.html?courseID=27406</a:t>
            </a:r>
          </a:p>
        </p:txBody>
      </p:sp>
    </p:spTree>
    <p:extLst>
      <p:ext uri="{BB962C8B-B14F-4D97-AF65-F5344CB8AC3E}">
        <p14:creationId xmlns:p14="http://schemas.microsoft.com/office/powerpoint/2010/main" val="249065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5D875-5E54-AE70-72EA-55FD26B3B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0442" y="4474103"/>
            <a:ext cx="7031117" cy="93390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400" dirty="0"/>
              <a:t>Activity (self-standing module)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5CC81D-9DCB-C67E-0016-39883EA27E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92095" y="586410"/>
            <a:ext cx="9429792" cy="37224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A47126-E731-D257-4461-F3C5EE483A6D}"/>
              </a:ext>
            </a:extLst>
          </p:cNvPr>
          <p:cNvSpPr txBox="1"/>
          <p:nvPr/>
        </p:nvSpPr>
        <p:spPr>
          <a:xfrm>
            <a:off x="2580442" y="5765290"/>
            <a:ext cx="7031117" cy="640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buSzPct val="87000"/>
            </a:pPr>
            <a:r>
              <a:rPr lang="en-US" sz="1500" b="1" cap="all" spc="300" dirty="0"/>
              <a:t>https://library.concordia.ca/apps/critical-toolkit/course.html?courseID=27594</a:t>
            </a:r>
          </a:p>
        </p:txBody>
      </p:sp>
    </p:spTree>
    <p:extLst>
      <p:ext uri="{BB962C8B-B14F-4D97-AF65-F5344CB8AC3E}">
        <p14:creationId xmlns:p14="http://schemas.microsoft.com/office/powerpoint/2010/main" val="3443207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56EA3-74AC-C1BF-51EC-FDF4DF834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fr-CA" sz="4000"/>
              <a:t>What does the Library do? </a:t>
            </a:r>
            <a:endParaRPr lang="en-CA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82A8C-2015-8E7D-1330-012315ED8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fr-CA" sz="2000" dirty="0" err="1"/>
              <a:t>Curates</a:t>
            </a:r>
            <a:r>
              <a:rPr lang="fr-CA" sz="2000" dirty="0"/>
              <a:t> </a:t>
            </a:r>
            <a:r>
              <a:rPr lang="fr-CA" sz="2000" dirty="0" err="1"/>
              <a:t>access</a:t>
            </a:r>
            <a:r>
              <a:rPr lang="fr-CA" sz="2000" dirty="0"/>
              <a:t> to </a:t>
            </a:r>
            <a:r>
              <a:rPr lang="fr-CA" sz="2000" dirty="0" err="1"/>
              <a:t>resources</a:t>
            </a:r>
            <a:r>
              <a:rPr lang="fr-CA" sz="2000" dirty="0"/>
              <a:t>: </a:t>
            </a:r>
            <a:r>
              <a:rPr lang="fr-CA" sz="2000" dirty="0" err="1"/>
              <a:t>databases</a:t>
            </a:r>
            <a:r>
              <a:rPr lang="fr-CA" sz="2000" dirty="0"/>
              <a:t>, </a:t>
            </a:r>
            <a:r>
              <a:rPr lang="fr-CA" sz="2000" dirty="0" err="1"/>
              <a:t>journals</a:t>
            </a:r>
            <a:r>
              <a:rPr lang="fr-CA" sz="2000" dirty="0"/>
              <a:t> and </a:t>
            </a:r>
            <a:r>
              <a:rPr lang="fr-CA" sz="2000" dirty="0" err="1"/>
              <a:t>ejournals</a:t>
            </a:r>
            <a:r>
              <a:rPr lang="fr-CA" sz="2000" dirty="0"/>
              <a:t>, books and ebooks, </a:t>
            </a:r>
            <a:r>
              <a:rPr lang="fr-CA" sz="2000" dirty="0" err="1"/>
              <a:t>archival</a:t>
            </a:r>
            <a:r>
              <a:rPr lang="fr-CA" sz="2000" dirty="0"/>
              <a:t> </a:t>
            </a:r>
            <a:r>
              <a:rPr lang="fr-CA" sz="2000" dirty="0" err="1"/>
              <a:t>material</a:t>
            </a:r>
            <a:r>
              <a:rPr lang="fr-CA" sz="2000" dirty="0"/>
              <a:t>, films, …</a:t>
            </a:r>
          </a:p>
          <a:p>
            <a:r>
              <a:rPr lang="fr-CA" sz="2000" dirty="0"/>
              <a:t>Manages </a:t>
            </a:r>
            <a:r>
              <a:rPr lang="fr-CA" sz="2000" dirty="0">
                <a:hlinkClick r:id="rId2"/>
              </a:rPr>
              <a:t>Spectrum</a:t>
            </a:r>
            <a:r>
              <a:rPr lang="fr-CA" sz="2000" dirty="0"/>
              <a:t>, Concordia Research Repository</a:t>
            </a:r>
          </a:p>
          <a:p>
            <a:r>
              <a:rPr lang="fr-CA" sz="2000" dirty="0" err="1"/>
              <a:t>Offers</a:t>
            </a:r>
            <a:r>
              <a:rPr lang="fr-CA" sz="2000" dirty="0"/>
              <a:t> </a:t>
            </a:r>
            <a:r>
              <a:rPr lang="fr-CA" sz="2000" dirty="0" err="1"/>
              <a:t>spaces</a:t>
            </a:r>
            <a:r>
              <a:rPr lang="fr-CA" sz="2000" dirty="0"/>
              <a:t>, </a:t>
            </a:r>
            <a:r>
              <a:rPr lang="fr-CA" sz="2000" dirty="0" err="1"/>
              <a:t>including</a:t>
            </a:r>
            <a:r>
              <a:rPr lang="fr-CA" sz="2000" dirty="0"/>
              <a:t> dissertation </a:t>
            </a:r>
            <a:r>
              <a:rPr lang="fr-CA" sz="2000" dirty="0" err="1"/>
              <a:t>writing</a:t>
            </a:r>
            <a:r>
              <a:rPr lang="fr-CA" sz="2000" dirty="0"/>
              <a:t> </a:t>
            </a:r>
            <a:r>
              <a:rPr lang="fr-CA" sz="2000" dirty="0" err="1"/>
              <a:t>spaces</a:t>
            </a:r>
            <a:r>
              <a:rPr lang="fr-CA" sz="2000" dirty="0"/>
              <a:t> for </a:t>
            </a:r>
            <a:r>
              <a:rPr lang="fr-CA" sz="2000" dirty="0" err="1"/>
              <a:t>graduate</a:t>
            </a:r>
            <a:r>
              <a:rPr lang="fr-CA" sz="2000" dirty="0"/>
              <a:t> </a:t>
            </a:r>
            <a:r>
              <a:rPr lang="fr-CA" sz="2000" dirty="0" err="1"/>
              <a:t>students</a:t>
            </a:r>
            <a:r>
              <a:rPr lang="fr-CA" sz="2000" dirty="0"/>
              <a:t> </a:t>
            </a:r>
          </a:p>
          <a:p>
            <a:r>
              <a:rPr lang="fr-CA" sz="2000" dirty="0" err="1"/>
              <a:t>Teach</a:t>
            </a:r>
            <a:r>
              <a:rPr lang="fr-CA" sz="2000" dirty="0"/>
              <a:t> workshops</a:t>
            </a:r>
          </a:p>
          <a:p>
            <a:r>
              <a:rPr lang="fr-CA" sz="2000" dirty="0"/>
              <a:t>Supports </a:t>
            </a:r>
            <a:r>
              <a:rPr lang="fr-CA" sz="2000" dirty="0" err="1"/>
              <a:t>research</a:t>
            </a:r>
            <a:r>
              <a:rPr lang="fr-CA" sz="2000" dirty="0"/>
              <a:t> </a:t>
            </a:r>
          </a:p>
          <a:p>
            <a:pPr marL="0" indent="0">
              <a:buNone/>
            </a:pPr>
            <a:endParaRPr lang="fr-CA" sz="2000" dirty="0"/>
          </a:p>
          <a:p>
            <a:endParaRPr lang="fr-CA" sz="2000" dirty="0"/>
          </a:p>
          <a:p>
            <a:endParaRPr lang="en-CA" sz="2000" dirty="0"/>
          </a:p>
        </p:txBody>
      </p:sp>
      <p:pic>
        <p:nvPicPr>
          <p:cNvPr id="5" name="Picture 4" descr="A group of people walking in a library&#10;&#10;AI-generated content may be incorrect.">
            <a:extLst>
              <a:ext uri="{FF2B5EF4-FFF2-40B4-BE49-F238E27FC236}">
                <a16:creationId xmlns:a16="http://schemas.microsoft.com/office/drawing/2014/main" id="{E5B534B9-8D22-1190-AA4B-765479A79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8" r="33878" b="-1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487952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lorful adhesive taps and pen on open notebook">
            <a:extLst>
              <a:ext uri="{FF2B5EF4-FFF2-40B4-BE49-F238E27FC236}">
                <a16:creationId xmlns:a16="http://schemas.microsoft.com/office/drawing/2014/main" id="{DE4C97DE-E988-F14C-99C1-D65B3E342D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82" b="-1"/>
          <a:stretch>
            <a:fillRect/>
          </a:stretch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DF99A0-5AD8-529D-75A3-29B5C159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b="1" dirty="0"/>
              <a:t>Key take-aways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52F6F-59C7-3162-1008-4123CE39E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229" y="4629234"/>
            <a:ext cx="397338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2446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in a library&#10;&#10;AI-generated content may be incorrect.">
            <a:extLst>
              <a:ext uri="{FF2B5EF4-FFF2-40B4-BE49-F238E27FC236}">
                <a16:creationId xmlns:a16="http://schemas.microsoft.com/office/drawing/2014/main" id="{2DEA3225-2B3D-B656-B2E9-3CBCCCFEB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" r="21858" b="1"/>
          <a:stretch>
            <a:fillRect/>
          </a:stretch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4" name="Picture 3" descr="A shelf with many books&#10;&#10;AI-generated content may be incorrect.">
            <a:extLst>
              <a:ext uri="{FF2B5EF4-FFF2-40B4-BE49-F238E27FC236}">
                <a16:creationId xmlns:a16="http://schemas.microsoft.com/office/drawing/2014/main" id="{5048192A-D787-188E-DBE5-027D491D3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6" r="2" b="19530"/>
          <a:stretch>
            <a:fillRect/>
          </a:stretch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8" name="Picture 7" descr="A long white table with black chairs&#10;&#10;AI-generated content may be incorrect.">
            <a:extLst>
              <a:ext uri="{FF2B5EF4-FFF2-40B4-BE49-F238E27FC236}">
                <a16:creationId xmlns:a16="http://schemas.microsoft.com/office/drawing/2014/main" id="{4B011F6C-46D7-9A5A-0DF5-42FEE56099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" r="-1" b="25610"/>
          <a:stretch>
            <a:fillRect/>
          </a:stretch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C662E9-79DC-3CFB-0B36-0CBC1F38C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27048"/>
            <a:ext cx="5020056" cy="29746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 are welcome at the library. </a:t>
            </a:r>
          </a:p>
        </p:txBody>
      </p:sp>
    </p:spTree>
    <p:extLst>
      <p:ext uri="{BB962C8B-B14F-4D97-AF65-F5344CB8AC3E}">
        <p14:creationId xmlns:p14="http://schemas.microsoft.com/office/powerpoint/2010/main" val="2707091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7AB032-F05B-7527-4896-5086FCE55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303" y="1119116"/>
            <a:ext cx="9035246" cy="2213635"/>
          </a:xfrm>
          <a:prstGeom prst="rect">
            <a:avLst/>
          </a:prstGeom>
        </p:spPr>
      </p:pic>
      <p:sp>
        <p:nvSpPr>
          <p:cNvPr id="43" name="Right Triangle 42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A4D2D2-BCD5-950B-F6B3-8E4CC5089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304" y="3429000"/>
            <a:ext cx="8921672" cy="171330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Contact the library if you need help – we are here for you.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18A4B56-1B74-0AEC-DF48-CB30A76D8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303" y="5142305"/>
            <a:ext cx="8337018" cy="7531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kern="1200" cap="all" spc="3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https://library.concordia.ca/help/questions/</a:t>
            </a:r>
          </a:p>
        </p:txBody>
      </p:sp>
    </p:spTree>
    <p:extLst>
      <p:ext uri="{BB962C8B-B14F-4D97-AF65-F5344CB8AC3E}">
        <p14:creationId xmlns:p14="http://schemas.microsoft.com/office/powerpoint/2010/main" val="14083908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Neon Pink Question Mark">
            <a:extLst>
              <a:ext uri="{FF2B5EF4-FFF2-40B4-BE49-F238E27FC236}">
                <a16:creationId xmlns:a16="http://schemas.microsoft.com/office/drawing/2014/main" id="{DC47AD87-E2A0-FD62-639B-53A7103371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/>
          </a:blip>
          <a:srcRect r="1" b="285"/>
          <a:stretch/>
        </p:blipFill>
        <p:spPr>
          <a:xfrm>
            <a:off x="-1" y="10"/>
            <a:ext cx="12191999" cy="6857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2B49DB-4E04-DA8C-C184-68ED668AC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83874"/>
            <a:ext cx="5296829" cy="288476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Questions?</a:t>
            </a:r>
            <a:b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Discussion points?  </a:t>
            </a:r>
          </a:p>
        </p:txBody>
      </p:sp>
    </p:spTree>
    <p:extLst>
      <p:ext uri="{BB962C8B-B14F-4D97-AF65-F5344CB8AC3E}">
        <p14:creationId xmlns:p14="http://schemas.microsoft.com/office/powerpoint/2010/main" val="2782743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3A000-F94C-F854-7BC8-0FDFF6A1A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914401"/>
            <a:ext cx="4876801" cy="156951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400" dirty="0"/>
              <a:t>Thank you for your participation!</a:t>
            </a:r>
            <a:br>
              <a:rPr lang="en-US" sz="3400" dirty="0"/>
            </a:br>
            <a:br>
              <a:rPr lang="en-US" sz="3400" dirty="0"/>
            </a:br>
            <a:r>
              <a:rPr lang="en-US" sz="3400" dirty="0"/>
              <a:t>Please don’t hesitate to contact me. </a:t>
            </a:r>
            <a:br>
              <a:rPr lang="en-US" sz="3400" dirty="0"/>
            </a:br>
            <a:endParaRPr lang="en-US" sz="34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E872AB-FA71-5D52-E99A-A347A0D09F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6062" y="3886201"/>
            <a:ext cx="4876801" cy="1569515"/>
          </a:xfrm>
          <a:prstGeom prst="rect">
            <a:avLst/>
          </a:prstGeom>
        </p:spPr>
      </p:pic>
      <p:graphicFrame>
        <p:nvGraphicFramePr>
          <p:cNvPr id="31" name="TextBox 4">
            <a:extLst>
              <a:ext uri="{FF2B5EF4-FFF2-40B4-BE49-F238E27FC236}">
                <a16:creationId xmlns:a16="http://schemas.microsoft.com/office/drawing/2014/main" id="{77C01CA8-8D1D-2958-037F-EFBF530D4500}"/>
              </a:ext>
            </a:extLst>
          </p:cNvPr>
          <p:cNvGraphicFramePr/>
          <p:nvPr/>
        </p:nvGraphicFramePr>
        <p:xfrm>
          <a:off x="6153605" y="1245337"/>
          <a:ext cx="5547652" cy="354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94261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48A17B-9300-19C0-ED05-046C6CBEF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76487-AFC7-A106-AE93-54D0B83C9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494" y="353785"/>
            <a:ext cx="6002110" cy="941616"/>
          </a:xfrm>
        </p:spPr>
        <p:txBody>
          <a:bodyPr>
            <a:normAutofit/>
          </a:bodyPr>
          <a:lstStyle/>
          <a:p>
            <a:r>
              <a:rPr lang="fr-CA" sz="4000" dirty="0" err="1"/>
              <a:t>What</a:t>
            </a:r>
            <a:r>
              <a:rPr lang="fr-CA" sz="4000" dirty="0"/>
              <a:t> </a:t>
            </a:r>
            <a:r>
              <a:rPr lang="fr-CA" sz="4000" dirty="0" err="1"/>
              <a:t>does</a:t>
            </a:r>
            <a:r>
              <a:rPr lang="fr-CA" sz="4000" dirty="0"/>
              <a:t> the Library </a:t>
            </a:r>
            <a:r>
              <a:rPr lang="fr-CA" sz="4000" dirty="0" err="1"/>
              <a:t>offer</a:t>
            </a:r>
            <a:r>
              <a:rPr lang="fr-CA" sz="4000" dirty="0"/>
              <a:t>? </a:t>
            </a:r>
            <a:endParaRPr lang="en-CA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98C2A-78E1-AF82-14F1-D44BED8ED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494" y="1322111"/>
            <a:ext cx="6002110" cy="489363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fr-CA" sz="1400" dirty="0"/>
          </a:p>
          <a:p>
            <a:r>
              <a:rPr lang="en-US" altLang="en-US" sz="2400" dirty="0">
                <a:cs typeface="Arial" panose="020B0604020202020204" pitchFamily="34" charset="0"/>
              </a:rPr>
              <a:t>24/7 access for Concordia students in the Fall and Winter terms</a:t>
            </a:r>
          </a:p>
          <a:p>
            <a:r>
              <a:rPr lang="en-US" altLang="en-US" sz="2400" dirty="0">
                <a:cs typeface="Arial" panose="020B0604020202020204" pitchFamily="34" charset="0"/>
              </a:rPr>
              <a:t>2 libraries: </a:t>
            </a:r>
          </a:p>
          <a:p>
            <a:pPr lvl="1"/>
            <a:r>
              <a:rPr lang="en-US" altLang="en-US" dirty="0">
                <a:cs typeface="Arial" panose="020B0604020202020204" pitchFamily="34" charset="0"/>
              </a:rPr>
              <a:t>Webster Library (LB) – downtown on SGW campus &amp;</a:t>
            </a:r>
          </a:p>
          <a:p>
            <a:pPr lvl="1"/>
            <a:r>
              <a:rPr lang="en-US" altLang="en-US" dirty="0">
                <a:cs typeface="Arial" panose="020B0604020202020204" pitchFamily="34" charset="0"/>
              </a:rPr>
              <a:t> Vanier Library (VL) on Loyola campus </a:t>
            </a:r>
          </a:p>
          <a:p>
            <a:pPr marL="228600" lvl="1">
              <a:spcBef>
                <a:spcPts val="1000"/>
              </a:spcBef>
            </a:pPr>
            <a:r>
              <a:rPr lang="en-US" altLang="en-US" dirty="0">
                <a:cs typeface="Arial" panose="020B0604020202020204" pitchFamily="34" charset="0"/>
              </a:rPr>
              <a:t>One reading room – Grey Nuns (GN)</a:t>
            </a:r>
          </a:p>
          <a:p>
            <a:r>
              <a:rPr lang="en-US" altLang="en-US" sz="2400" dirty="0">
                <a:cs typeface="Arial" panose="020B0604020202020204" pitchFamily="34" charset="0"/>
              </a:rPr>
              <a:t>Bookable Group Study Rooms (3 locations)</a:t>
            </a:r>
          </a:p>
          <a:p>
            <a:r>
              <a:rPr lang="en-US" altLang="en-US" sz="2400" dirty="0">
                <a:cs typeface="Arial" panose="020B0604020202020204" pitchFamily="34" charset="0"/>
              </a:rPr>
              <a:t>Course Reserves: required textbooks</a:t>
            </a:r>
          </a:p>
          <a:p>
            <a:r>
              <a:rPr lang="en-US" altLang="en-US" sz="2400" dirty="0">
                <a:cs typeface="Arial" panose="020B0604020202020204" pitchFamily="34" charset="0"/>
              </a:rPr>
              <a:t>Desktop computers or borrow a laptop</a:t>
            </a:r>
          </a:p>
          <a:p>
            <a:r>
              <a:rPr lang="en-US" altLang="en-US" sz="2400" dirty="0">
                <a:cs typeface="Arial" panose="020B0604020202020204" pitchFamily="34" charset="0"/>
              </a:rPr>
              <a:t>Technology Sandbox (LB-211: maker space, 3D printing, VR, workshops and more) and a Visualization Studio (LB-314)</a:t>
            </a:r>
          </a:p>
          <a:p>
            <a:endParaRPr lang="fr-CA" sz="1400" dirty="0"/>
          </a:p>
          <a:p>
            <a:endParaRPr lang="en-CA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4C1172-C7AC-703F-4C4C-1461E365CF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038" r="15368" b="-1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57934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7E9E5-4093-1F0C-2F03-CA9EE95C3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Services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E567D7-ABE5-3545-B3DC-A61A96B25D23}"/>
              </a:ext>
            </a:extLst>
          </p:cNvPr>
          <p:cNvSpPr txBox="1"/>
          <p:nvPr/>
        </p:nvSpPr>
        <p:spPr>
          <a:xfrm>
            <a:off x="572493" y="2071316"/>
            <a:ext cx="6713552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hlinkClick r:id="rId2"/>
              </a:rPr>
              <a:t>Ask a Librarian</a:t>
            </a:r>
            <a:endParaRPr lang="en-US" sz="19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hlinkClick r:id="rId3"/>
              </a:rPr>
              <a:t>Interlibrary loans</a:t>
            </a:r>
            <a:endParaRPr lang="en-US" sz="19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hlinkClick r:id="rId4"/>
              </a:rPr>
              <a:t>Data visualization</a:t>
            </a:r>
            <a:endParaRPr lang="en-US" sz="19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Theses and dissertations (</a:t>
            </a:r>
            <a:r>
              <a:rPr lang="en-US" sz="1900" dirty="0">
                <a:hlinkClick r:id="rId5"/>
              </a:rPr>
              <a:t>Copyright guide for Thesis preparation</a:t>
            </a:r>
            <a:r>
              <a:rPr lang="en-US" sz="1900" dirty="0"/>
              <a:t>, </a:t>
            </a:r>
            <a:r>
              <a:rPr lang="en-US" sz="1900" dirty="0">
                <a:hlinkClick r:id="rId6"/>
              </a:rPr>
              <a:t>Spectrum Research Repository</a:t>
            </a:r>
            <a:r>
              <a:rPr lang="en-US" sz="1900" dirty="0"/>
              <a:t>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hlinkClick r:id="rId7"/>
              </a:rPr>
              <a:t>Dedicated study spaces </a:t>
            </a:r>
            <a:r>
              <a:rPr lang="en-US" sz="1900" dirty="0"/>
              <a:t>(with small lockers, shelves, kitchenette)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/>
              <a:t>Researcher support: </a:t>
            </a:r>
            <a:r>
              <a:rPr lang="en-US" sz="1900" b="1" dirty="0">
                <a:hlinkClick r:id="rId8"/>
              </a:rPr>
              <a:t>ORCID Id</a:t>
            </a:r>
            <a:r>
              <a:rPr lang="en-US" sz="1900" b="1" dirty="0"/>
              <a:t>, </a:t>
            </a:r>
            <a:r>
              <a:rPr lang="en-US" sz="1900" b="1" dirty="0">
                <a:hlinkClick r:id="rId9"/>
              </a:rPr>
              <a:t>research data management</a:t>
            </a:r>
            <a:endParaRPr lang="en-US" sz="1900" b="1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hlinkClick r:id="rId10"/>
              </a:rPr>
              <a:t>Guides </a:t>
            </a:r>
            <a:r>
              <a:rPr lang="en-US" sz="1900" dirty="0"/>
              <a:t>for finding an array of different material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hlinkClick r:id="rId11"/>
              </a:rPr>
              <a:t>Technology Sandbox</a:t>
            </a:r>
            <a:endParaRPr lang="en-US" sz="1900" dirty="0"/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2AE5B2-BAEF-3818-AEBB-AAF1EDA7060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9807"/>
          <a:stretch/>
        </p:blipFill>
        <p:spPr>
          <a:xfrm>
            <a:off x="7492778" y="1116272"/>
            <a:ext cx="3941064" cy="4096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EF1476-112D-7224-7124-321B0BADB89D}"/>
              </a:ext>
            </a:extLst>
          </p:cNvPr>
          <p:cNvSpPr txBox="1"/>
          <p:nvPr/>
        </p:nvSpPr>
        <p:spPr>
          <a:xfrm>
            <a:off x="3334246" y="5767351"/>
            <a:ext cx="5523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https://library.concordia.ca/help/users/graduates/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41505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AE991-8170-EC49-FE6E-54FA7DCE0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For </a:t>
            </a:r>
            <a:r>
              <a:rPr lang="fr-CA" dirty="0" err="1"/>
              <a:t>graduate</a:t>
            </a:r>
            <a:r>
              <a:rPr lang="fr-CA" dirty="0"/>
              <a:t> </a:t>
            </a:r>
            <a:r>
              <a:rPr lang="fr-CA" dirty="0" err="1"/>
              <a:t>students</a:t>
            </a:r>
            <a:br>
              <a:rPr lang="fr-CA" dirty="0"/>
            </a:br>
            <a:r>
              <a:rPr lang="fr-CA" dirty="0"/>
              <a:t>https://library.concordia.ca/help/users/graduates/</a:t>
            </a:r>
            <a:endParaRPr lang="en-C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1A6C4E-9E7A-B3BC-2266-A82BD65DA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3584" y="1758155"/>
            <a:ext cx="5099651" cy="44188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92701A-D333-B03C-FB18-95E6F3D8E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237" y="1690688"/>
            <a:ext cx="4200211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24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358354-F58D-0D73-F1E1-524F5C0B3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F269BDC9-F5DC-4A16-9583-2F8CE4184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A2673-EE1F-C4E9-8057-996B0B1AF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063296"/>
            <a:ext cx="9144000" cy="11526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Contact the library if you need help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4F5F6B0-27AA-1DF8-D697-4FB3ABB9E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5329534"/>
            <a:ext cx="9144000" cy="64678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b="1" kern="1200" cap="all" spc="3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https://library.concordia.ca/help/questions/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03CE7F4-D1BB-4A5B-8E96-915177640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2"/>
            <a:ext cx="9379192" cy="4251280"/>
          </a:xfrm>
          <a:custGeom>
            <a:avLst/>
            <a:gdLst>
              <a:gd name="connsiteX0" fmla="*/ 9379192 w 9379192"/>
              <a:gd name="connsiteY0" fmla="*/ 3752527 h 3752527"/>
              <a:gd name="connsiteX1" fmla="*/ 3293459 w 9379192"/>
              <a:gd name="connsiteY1" fmla="*/ 3752527 h 3752527"/>
              <a:gd name="connsiteX2" fmla="*/ 3297156 w 9379192"/>
              <a:gd name="connsiteY2" fmla="*/ 3752055 h 3752527"/>
              <a:gd name="connsiteX3" fmla="*/ 3642095 w 9379192"/>
              <a:gd name="connsiteY3" fmla="*/ 3690141 h 3752527"/>
              <a:gd name="connsiteX4" fmla="*/ 2307659 w 9379192"/>
              <a:gd name="connsiteY4" fmla="*/ 3500267 h 3752527"/>
              <a:gd name="connsiteX5" fmla="*/ 2383194 w 9379192"/>
              <a:gd name="connsiteY5" fmla="*/ 3475501 h 3752527"/>
              <a:gd name="connsiteX6" fmla="*/ 2237161 w 9379192"/>
              <a:gd name="connsiteY6" fmla="*/ 3376437 h 3752527"/>
              <a:gd name="connsiteX7" fmla="*/ 1637924 w 9379192"/>
              <a:gd name="connsiteY7" fmla="*/ 3219585 h 3752527"/>
              <a:gd name="connsiteX8" fmla="*/ 2383194 w 9379192"/>
              <a:gd name="connsiteY8" fmla="*/ 2955415 h 3752527"/>
              <a:gd name="connsiteX9" fmla="*/ 1542249 w 9379192"/>
              <a:gd name="connsiteY9" fmla="*/ 2596307 h 3752527"/>
              <a:gd name="connsiteX10" fmla="*/ 1114221 w 9379192"/>
              <a:gd name="connsiteY10" fmla="*/ 2509625 h 3752527"/>
              <a:gd name="connsiteX11" fmla="*/ 2524191 w 9379192"/>
              <a:gd name="connsiteY11" fmla="*/ 2059708 h 3752527"/>
              <a:gd name="connsiteX12" fmla="*/ 238027 w 9379192"/>
              <a:gd name="connsiteY12" fmla="*/ 1836815 h 3752527"/>
              <a:gd name="connsiteX13" fmla="*/ 424343 w 9379192"/>
              <a:gd name="connsiteY13" fmla="*/ 1746006 h 3752527"/>
              <a:gd name="connsiteX14" fmla="*/ 1844384 w 9379192"/>
              <a:gd name="connsiteY14" fmla="*/ 1770772 h 3752527"/>
              <a:gd name="connsiteX15" fmla="*/ 2081058 w 9379192"/>
              <a:gd name="connsiteY15" fmla="*/ 1700602 h 3752527"/>
              <a:gd name="connsiteX16" fmla="*/ 1844384 w 9379192"/>
              <a:gd name="connsiteY16" fmla="*/ 1589154 h 3752527"/>
              <a:gd name="connsiteX17" fmla="*/ 922869 w 9379192"/>
              <a:gd name="connsiteY17" fmla="*/ 1506601 h 3752527"/>
              <a:gd name="connsiteX18" fmla="*/ 681160 w 9379192"/>
              <a:gd name="connsiteY18" fmla="*/ 1320855 h 3752527"/>
              <a:gd name="connsiteX19" fmla="*/ 273276 w 9379192"/>
              <a:gd name="connsiteY19" fmla="*/ 1106216 h 3752527"/>
              <a:gd name="connsiteX20" fmla="*/ 555269 w 9379192"/>
              <a:gd name="connsiteY20" fmla="*/ 928727 h 3752527"/>
              <a:gd name="connsiteX21" fmla="*/ 97029 w 9379192"/>
              <a:gd name="connsiteY21" fmla="*/ 664555 h 3752527"/>
              <a:gd name="connsiteX22" fmla="*/ 227955 w 9379192"/>
              <a:gd name="connsiteY22" fmla="*/ 317831 h 3752527"/>
              <a:gd name="connsiteX23" fmla="*/ 998402 w 9379192"/>
              <a:gd name="connsiteY23" fmla="*/ 235277 h 3752527"/>
              <a:gd name="connsiteX24" fmla="*/ 2030701 w 9379192"/>
              <a:gd name="connsiteY24" fmla="*/ 115575 h 3752527"/>
              <a:gd name="connsiteX25" fmla="*/ 3068036 w 9379192"/>
              <a:gd name="connsiteY25" fmla="*/ 12383 h 3752527"/>
              <a:gd name="connsiteX26" fmla="*/ 4105370 w 9379192"/>
              <a:gd name="connsiteY26" fmla="*/ 12383 h 3752527"/>
              <a:gd name="connsiteX27" fmla="*/ 4402472 w 9379192"/>
              <a:gd name="connsiteY27" fmla="*/ 20638 h 3752527"/>
              <a:gd name="connsiteX28" fmla="*/ 4407507 w 9379192"/>
              <a:gd name="connsiteY28" fmla="*/ 20638 h 3752527"/>
              <a:gd name="connsiteX29" fmla="*/ 5696622 w 9379192"/>
              <a:gd name="connsiteY29" fmla="*/ 57788 h 3752527"/>
              <a:gd name="connsiteX30" fmla="*/ 6175004 w 9379192"/>
              <a:gd name="connsiteY30" fmla="*/ 61915 h 3752527"/>
              <a:gd name="connsiteX31" fmla="*/ 7212339 w 9379192"/>
              <a:gd name="connsiteY31" fmla="*/ 66042 h 3752527"/>
              <a:gd name="connsiteX32" fmla="*/ 8244638 w 9379192"/>
              <a:gd name="connsiteY32" fmla="*/ 49532 h 3752527"/>
              <a:gd name="connsiteX33" fmla="*/ 9292044 w 9379192"/>
              <a:gd name="connsiteY33" fmla="*/ 0 h 3752527"/>
              <a:gd name="connsiteX34" fmla="*/ 9379192 w 9379192"/>
              <a:gd name="connsiteY34" fmla="*/ 2762 h 375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379192" h="3752527">
                <a:moveTo>
                  <a:pt x="9379192" y="3752527"/>
                </a:moveTo>
                <a:lnTo>
                  <a:pt x="3293459" y="3752527"/>
                </a:lnTo>
                <a:lnTo>
                  <a:pt x="3297156" y="3752055"/>
                </a:lnTo>
                <a:cubicBezTo>
                  <a:pt x="3412975" y="3736577"/>
                  <a:pt x="3551454" y="3714906"/>
                  <a:pt x="3642095" y="3690141"/>
                </a:cubicBezTo>
                <a:cubicBezTo>
                  <a:pt x="3380244" y="3686012"/>
                  <a:pt x="2347945" y="3529162"/>
                  <a:pt x="2307659" y="3500267"/>
                </a:cubicBezTo>
                <a:cubicBezTo>
                  <a:pt x="2327803" y="3492012"/>
                  <a:pt x="2358017" y="3483757"/>
                  <a:pt x="2383194" y="3475501"/>
                </a:cubicBezTo>
                <a:cubicBezTo>
                  <a:pt x="2327803" y="3450736"/>
                  <a:pt x="2282482" y="3421842"/>
                  <a:pt x="2237161" y="3376437"/>
                </a:cubicBezTo>
                <a:cubicBezTo>
                  <a:pt x="2091129" y="3223714"/>
                  <a:pt x="1844384" y="3277374"/>
                  <a:pt x="1637924" y="3219585"/>
                </a:cubicBezTo>
                <a:cubicBezTo>
                  <a:pt x="1768850" y="2897627"/>
                  <a:pt x="2116307" y="3017329"/>
                  <a:pt x="2383194" y="2955415"/>
                </a:cubicBezTo>
                <a:cubicBezTo>
                  <a:pt x="1683245" y="2765541"/>
                  <a:pt x="1819207" y="2666477"/>
                  <a:pt x="1542249" y="2596307"/>
                </a:cubicBezTo>
                <a:cubicBezTo>
                  <a:pt x="1194791" y="2509625"/>
                  <a:pt x="1114221" y="2509625"/>
                  <a:pt x="1114221" y="2509625"/>
                </a:cubicBezTo>
                <a:cubicBezTo>
                  <a:pt x="1522105" y="2245455"/>
                  <a:pt x="2010559" y="2530264"/>
                  <a:pt x="2524191" y="2059708"/>
                </a:cubicBezTo>
                <a:cubicBezTo>
                  <a:pt x="2030701" y="1993667"/>
                  <a:pt x="555269" y="1960645"/>
                  <a:pt x="238027" y="1836815"/>
                </a:cubicBezTo>
                <a:cubicBezTo>
                  <a:pt x="358880" y="1882219"/>
                  <a:pt x="368952" y="1746006"/>
                  <a:pt x="424343" y="1746006"/>
                </a:cubicBezTo>
                <a:cubicBezTo>
                  <a:pt x="892655" y="1741879"/>
                  <a:pt x="1371037" y="1820305"/>
                  <a:pt x="1844384" y="1770772"/>
                </a:cubicBezTo>
                <a:cubicBezTo>
                  <a:pt x="1929989" y="1766645"/>
                  <a:pt x="2065951" y="1803793"/>
                  <a:pt x="2081058" y="1700602"/>
                </a:cubicBezTo>
                <a:cubicBezTo>
                  <a:pt x="2096164" y="1572644"/>
                  <a:pt x="1919919" y="1601537"/>
                  <a:pt x="1844384" y="1589154"/>
                </a:cubicBezTo>
                <a:cubicBezTo>
                  <a:pt x="1537212" y="1547877"/>
                  <a:pt x="1235076" y="1531367"/>
                  <a:pt x="922869" y="1506601"/>
                </a:cubicBezTo>
                <a:cubicBezTo>
                  <a:pt x="791943" y="1494218"/>
                  <a:pt x="630804" y="1518984"/>
                  <a:pt x="681160" y="1320855"/>
                </a:cubicBezTo>
                <a:cubicBezTo>
                  <a:pt x="640874" y="1130983"/>
                  <a:pt x="399166" y="1197025"/>
                  <a:pt x="273276" y="1106216"/>
                </a:cubicBezTo>
                <a:cubicBezTo>
                  <a:pt x="333703" y="998897"/>
                  <a:pt x="504913" y="1073196"/>
                  <a:pt x="555269" y="928727"/>
                </a:cubicBezTo>
                <a:cubicBezTo>
                  <a:pt x="313560" y="974131"/>
                  <a:pt x="338738" y="660428"/>
                  <a:pt x="97029" y="664555"/>
                </a:cubicBezTo>
                <a:cubicBezTo>
                  <a:pt x="-104395" y="478810"/>
                  <a:pt x="41638" y="388001"/>
                  <a:pt x="227955" y="317831"/>
                </a:cubicBezTo>
                <a:cubicBezTo>
                  <a:pt x="469664" y="231150"/>
                  <a:pt x="736551" y="251788"/>
                  <a:pt x="998402" y="235277"/>
                </a:cubicBezTo>
                <a:cubicBezTo>
                  <a:pt x="1345860" y="198128"/>
                  <a:pt x="1678209" y="111447"/>
                  <a:pt x="2030701" y="115575"/>
                </a:cubicBezTo>
                <a:cubicBezTo>
                  <a:pt x="2363052" y="28893"/>
                  <a:pt x="2730650" y="123829"/>
                  <a:pt x="3068036" y="12383"/>
                </a:cubicBezTo>
                <a:cubicBezTo>
                  <a:pt x="3410457" y="12383"/>
                  <a:pt x="3757914" y="12383"/>
                  <a:pt x="4105370" y="12383"/>
                </a:cubicBezTo>
                <a:cubicBezTo>
                  <a:pt x="4206084" y="16510"/>
                  <a:pt x="4301759" y="16510"/>
                  <a:pt x="4402472" y="20638"/>
                </a:cubicBezTo>
                <a:cubicBezTo>
                  <a:pt x="4402472" y="20638"/>
                  <a:pt x="4407507" y="20638"/>
                  <a:pt x="4407507" y="20638"/>
                </a:cubicBezTo>
                <a:cubicBezTo>
                  <a:pt x="4840570" y="33022"/>
                  <a:pt x="5268596" y="41276"/>
                  <a:pt x="5696622" y="57788"/>
                </a:cubicBezTo>
                <a:cubicBezTo>
                  <a:pt x="5857761" y="57788"/>
                  <a:pt x="6013864" y="61915"/>
                  <a:pt x="6175004" y="61915"/>
                </a:cubicBezTo>
                <a:cubicBezTo>
                  <a:pt x="6517425" y="82553"/>
                  <a:pt x="6864883" y="94936"/>
                  <a:pt x="7212339" y="66042"/>
                </a:cubicBezTo>
                <a:cubicBezTo>
                  <a:pt x="7559796" y="90809"/>
                  <a:pt x="7897182" y="74298"/>
                  <a:pt x="8244638" y="49532"/>
                </a:cubicBezTo>
                <a:cubicBezTo>
                  <a:pt x="8597130" y="78426"/>
                  <a:pt x="8944587" y="37149"/>
                  <a:pt x="9292044" y="0"/>
                </a:cubicBezTo>
                <a:lnTo>
                  <a:pt x="9379192" y="2762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DADA8F-2E54-31B3-2955-7BBAAE795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8" y="887184"/>
            <a:ext cx="10905064" cy="267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9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C4031-1274-2A33-FDD0-69B48F89E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09" y="608496"/>
            <a:ext cx="4171994" cy="26511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Library website, </a:t>
            </a:r>
            <a:b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library.concordia.ca, </a:t>
            </a:r>
            <a:b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 the key access point to the collection.</a:t>
            </a:r>
            <a:br>
              <a:rPr lang="en-US" sz="3800" kern="1200" dirty="0">
                <a:solidFill>
                  <a:schemeClr val="tx1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rPr>
            </a:br>
            <a:endParaRPr lang="en-US" sz="3800" kern="1200" dirty="0">
              <a:solidFill>
                <a:schemeClr val="tx1"/>
              </a:solidFill>
              <a:highlight>
                <a:srgbClr val="000000"/>
              </a:highlight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AFF3DD-D331-3D90-DC05-F65263EDEC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17"/>
          <a:stretch>
            <a:fillRect/>
          </a:stretch>
        </p:blipFill>
        <p:spPr>
          <a:xfrm>
            <a:off x="5017235" y="855697"/>
            <a:ext cx="6492028" cy="44050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E05D4F-381E-0FA6-461A-3CBA170F0074}"/>
              </a:ext>
            </a:extLst>
          </p:cNvPr>
          <p:cNvSpPr txBox="1"/>
          <p:nvPr/>
        </p:nvSpPr>
        <p:spPr>
          <a:xfrm>
            <a:off x="599609" y="3044317"/>
            <a:ext cx="417199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The Collection has </a:t>
            </a:r>
            <a:r>
              <a:rPr lang="fr-CA" dirty="0" err="1"/>
              <a:t>print</a:t>
            </a:r>
            <a:r>
              <a:rPr lang="fr-CA" dirty="0"/>
              <a:t> books/ ebooks, articles, </a:t>
            </a:r>
            <a:r>
              <a:rPr lang="fr-CA" dirty="0" err="1"/>
              <a:t>journals</a:t>
            </a:r>
            <a:r>
              <a:rPr lang="fr-CA" dirty="0"/>
              <a:t>/</a:t>
            </a:r>
            <a:r>
              <a:rPr lang="fr-CA" dirty="0" err="1"/>
              <a:t>ejournals</a:t>
            </a:r>
            <a:r>
              <a:rPr lang="fr-CA" dirty="0"/>
              <a:t>, </a:t>
            </a:r>
            <a:r>
              <a:rPr lang="fr-CA" dirty="0" err="1"/>
              <a:t>databases</a:t>
            </a:r>
            <a:r>
              <a:rPr lang="fr-CA" dirty="0"/>
              <a:t>, films, art books, </a:t>
            </a:r>
            <a:r>
              <a:rPr lang="fr-CA" dirty="0" err="1"/>
              <a:t>plays</a:t>
            </a:r>
            <a:r>
              <a:rPr lang="fr-CA" dirty="0"/>
              <a:t>, </a:t>
            </a:r>
            <a:r>
              <a:rPr lang="fr-CA" dirty="0" err="1"/>
              <a:t>theatre</a:t>
            </a:r>
            <a:r>
              <a:rPr lang="fr-CA" dirty="0"/>
              <a:t>, </a:t>
            </a:r>
            <a:r>
              <a:rPr lang="fr-CA" dirty="0" err="1"/>
              <a:t>newspapers</a:t>
            </a:r>
            <a:r>
              <a:rPr lang="fr-CA" dirty="0"/>
              <a:t>, </a:t>
            </a:r>
            <a:r>
              <a:rPr lang="fr-CA" dirty="0" err="1"/>
              <a:t>curated</a:t>
            </a:r>
            <a:r>
              <a:rPr lang="fr-CA" dirty="0"/>
              <a:t> open </a:t>
            </a:r>
            <a:r>
              <a:rPr lang="fr-CA" dirty="0" err="1"/>
              <a:t>access</a:t>
            </a:r>
            <a:r>
              <a:rPr lang="fr-CA" dirty="0"/>
              <a:t> content, archives, </a:t>
            </a:r>
            <a:r>
              <a:rPr lang="fr-CA" dirty="0" err="1"/>
              <a:t>theses</a:t>
            </a:r>
            <a:r>
              <a:rPr lang="fr-CA" dirty="0"/>
              <a:t>, </a:t>
            </a:r>
            <a:r>
              <a:rPr lang="fr-CA" dirty="0" err="1"/>
              <a:t>government</a:t>
            </a:r>
            <a:r>
              <a:rPr lang="fr-CA" dirty="0"/>
              <a:t> and </a:t>
            </a:r>
            <a:r>
              <a:rPr lang="fr-CA" dirty="0" err="1"/>
              <a:t>legal</a:t>
            </a:r>
            <a:r>
              <a:rPr lang="fr-CA" dirty="0"/>
              <a:t> information, images, </a:t>
            </a:r>
            <a:r>
              <a:rPr lang="fr-CA" dirty="0" err="1"/>
              <a:t>maps</a:t>
            </a:r>
            <a:r>
              <a:rPr lang="fr-CA" dirty="0"/>
              <a:t>, </a:t>
            </a:r>
            <a:r>
              <a:rPr lang="fr-CA" dirty="0" err="1"/>
              <a:t>geospatial</a:t>
            </a:r>
            <a:r>
              <a:rPr lang="fr-CA" dirty="0"/>
              <a:t> data, </a:t>
            </a:r>
            <a:r>
              <a:rPr lang="fr-CA" dirty="0" err="1"/>
              <a:t>encyclopedias</a:t>
            </a:r>
            <a:r>
              <a:rPr lang="fr-CA" dirty="0"/>
              <a:t>, </a:t>
            </a:r>
            <a:r>
              <a:rPr lang="fr-CA" dirty="0" err="1"/>
              <a:t>handbooks</a:t>
            </a:r>
            <a:r>
              <a:rPr lang="fr-CA" dirty="0"/>
              <a:t>, </a:t>
            </a:r>
            <a:r>
              <a:rPr lang="fr-CA" dirty="0" err="1"/>
              <a:t>policy</a:t>
            </a:r>
            <a:r>
              <a:rPr lang="fr-CA" dirty="0"/>
              <a:t> and </a:t>
            </a:r>
            <a:r>
              <a:rPr lang="fr-CA" dirty="0" err="1"/>
              <a:t>grey</a:t>
            </a:r>
            <a:r>
              <a:rPr lang="fr-CA" dirty="0"/>
              <a:t> </a:t>
            </a:r>
            <a:r>
              <a:rPr lang="fr-CA" dirty="0" err="1"/>
              <a:t>literature</a:t>
            </a:r>
            <a:r>
              <a:rPr lang="fr-CA" dirty="0"/>
              <a:t>,  … </a:t>
            </a:r>
          </a:p>
          <a:p>
            <a:endParaRPr lang="fr-CA" dirty="0"/>
          </a:p>
          <a:p>
            <a:r>
              <a:rPr lang="fr-CA" dirty="0" err="1"/>
              <a:t>What</a:t>
            </a:r>
            <a:r>
              <a:rPr lang="fr-CA" dirty="0"/>
              <a:t> </a:t>
            </a:r>
            <a:r>
              <a:rPr lang="fr-CA" dirty="0" err="1"/>
              <a:t>we</a:t>
            </a:r>
            <a:r>
              <a:rPr lang="fr-CA" dirty="0"/>
              <a:t> </a:t>
            </a:r>
            <a:r>
              <a:rPr lang="fr-CA" dirty="0" err="1"/>
              <a:t>don’t</a:t>
            </a:r>
            <a:r>
              <a:rPr lang="fr-CA" dirty="0"/>
              <a:t> have? You can </a:t>
            </a:r>
            <a:r>
              <a:rPr lang="fr-CA" dirty="0" err="1"/>
              <a:t>request</a:t>
            </a:r>
            <a:r>
              <a:rPr lang="fr-CA" dirty="0"/>
              <a:t> via </a:t>
            </a:r>
            <a:r>
              <a:rPr lang="fr-CA" dirty="0" err="1"/>
              <a:t>interlibrary</a:t>
            </a:r>
            <a:r>
              <a:rPr lang="fr-CA" dirty="0"/>
              <a:t> </a:t>
            </a:r>
            <a:r>
              <a:rPr lang="fr-CA" dirty="0" err="1"/>
              <a:t>loans</a:t>
            </a:r>
            <a:r>
              <a:rPr lang="fr-CA" dirty="0"/>
              <a:t>. 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35FF2F-BDF3-F7B9-50F4-A9B841E0B69C}"/>
              </a:ext>
            </a:extLst>
          </p:cNvPr>
          <p:cNvSpPr txBox="1"/>
          <p:nvPr/>
        </p:nvSpPr>
        <p:spPr>
          <a:xfrm>
            <a:off x="5017235" y="5598863"/>
            <a:ext cx="6394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/>
              <a:t>https://library.concordia.ca/find/</a:t>
            </a:r>
          </a:p>
        </p:txBody>
      </p:sp>
    </p:spTree>
    <p:extLst>
      <p:ext uri="{BB962C8B-B14F-4D97-AF65-F5344CB8AC3E}">
        <p14:creationId xmlns:p14="http://schemas.microsoft.com/office/powerpoint/2010/main" val="274657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3030</TotalTime>
  <Words>1450</Words>
  <Application>Microsoft Office PowerPoint</Application>
  <PresentationFormat>Widescreen</PresentationFormat>
  <Paragraphs>189</Paragraphs>
  <Slides>44</Slides>
  <Notes>3</Notes>
  <HiddenSlides>3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Aptos</vt:lpstr>
      <vt:lpstr>Aptos Display</vt:lpstr>
      <vt:lpstr>Arial</vt:lpstr>
      <vt:lpstr>Gill Sans Nova Light</vt:lpstr>
      <vt:lpstr>Segoe UI</vt:lpstr>
      <vt:lpstr>Office Theme</vt:lpstr>
      <vt:lpstr>Writing the thesis proposal  –  Library Resources</vt:lpstr>
      <vt:lpstr>Ice-breaker Activity</vt:lpstr>
      <vt:lpstr>Who Am I? </vt:lpstr>
      <vt:lpstr>What does the Library do? </vt:lpstr>
      <vt:lpstr>What does the Library offer? </vt:lpstr>
      <vt:lpstr>Services</vt:lpstr>
      <vt:lpstr>For graduate students https://library.concordia.ca/help/users/graduates/</vt:lpstr>
      <vt:lpstr>Contact the library if you need help</vt:lpstr>
      <vt:lpstr>The Library website,  library.concordia.ca,  is the key access point to the collection. </vt:lpstr>
      <vt:lpstr>Resources  You have access to everything in the Library</vt:lpstr>
      <vt:lpstr>PowerPoint Presentation</vt:lpstr>
      <vt:lpstr>Spectrum  https://spectrum.library.concordia.ca/</vt:lpstr>
      <vt:lpstr>Activity</vt:lpstr>
      <vt:lpstr>Use the Sofia Discovery Tool to explore the collections.  </vt:lpstr>
      <vt:lpstr>What is this research equation looking for?</vt:lpstr>
      <vt:lpstr>What is this research equation looking for?</vt:lpstr>
      <vt:lpstr>PowerPoint Presentation</vt:lpstr>
      <vt:lpstr>PowerPoint Presentation</vt:lpstr>
      <vt:lpstr>More books and ebooks </vt:lpstr>
      <vt:lpstr>Reference works</vt:lpstr>
      <vt:lpstr>Requesting a document via Interlibrary loans (ILL)</vt:lpstr>
      <vt:lpstr>What is the new Interlibrary Loans (ILL) service?</vt:lpstr>
      <vt:lpstr>Concordia article/chapter scan &amp; deliver service</vt:lpstr>
      <vt:lpstr>Sofia Discovery Tool request via Interlibrary loan</vt:lpstr>
      <vt:lpstr>Check the status of your request under the "Requests" tab. </vt:lpstr>
      <vt:lpstr>About Interlibrary loan </vt:lpstr>
      <vt:lpstr>The peer-review process  -  Being a part of the scholarly conversation</vt:lpstr>
      <vt:lpstr>The peer-review process</vt:lpstr>
      <vt:lpstr>Databases – for scholarly articles and more</vt:lpstr>
      <vt:lpstr>Let’s explore</vt:lpstr>
      <vt:lpstr>Link resolver – Find it @Concordia</vt:lpstr>
      <vt:lpstr> On using Google Scholar</vt:lpstr>
      <vt:lpstr>Google Scholar – select a library access link</vt:lpstr>
      <vt:lpstr>Citing, bibliographies and Zotero</vt:lpstr>
      <vt:lpstr>Citing  https://library.concordia.ca/help/citing/</vt:lpstr>
      <vt:lpstr>Zotero – to manage your bibliographic references https://library.concordia.ca/help/citing/zotero/</vt:lpstr>
      <vt:lpstr>Evaluating resources</vt:lpstr>
      <vt:lpstr>Evaluating resources</vt:lpstr>
      <vt:lpstr>Activity (self-standing module)</vt:lpstr>
      <vt:lpstr>Key take-aways</vt:lpstr>
      <vt:lpstr>You are welcome at the library. </vt:lpstr>
      <vt:lpstr>Contact the library if you need help – we are here for you.</vt:lpstr>
      <vt:lpstr>Questions?  Discussion points?  </vt:lpstr>
      <vt:lpstr>Thank you for your participation!  Please don’t hesitate to contact me.  </vt:lpstr>
    </vt:vector>
  </TitlesOfParts>
  <Company>Concordia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Ethel Gamache</dc:creator>
  <cp:lastModifiedBy>Ethel Gamache</cp:lastModifiedBy>
  <cp:revision>8</cp:revision>
  <dcterms:created xsi:type="dcterms:W3CDTF">2025-11-28T20:20:49Z</dcterms:created>
  <dcterms:modified xsi:type="dcterms:W3CDTF">2025-12-03T19:03:33Z</dcterms:modified>
</cp:coreProperties>
</file>