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0"/>
  </p:notesMasterIdLst>
  <p:sldIdLst>
    <p:sldId id="256" r:id="rId5"/>
    <p:sldId id="262" r:id="rId6"/>
    <p:sldId id="265" r:id="rId7"/>
    <p:sldId id="266" r:id="rId8"/>
    <p:sldId id="267" r:id="rId9"/>
    <p:sldId id="268" r:id="rId10"/>
    <p:sldId id="269" r:id="rId11"/>
    <p:sldId id="322" r:id="rId12"/>
    <p:sldId id="323" r:id="rId13"/>
    <p:sldId id="324" r:id="rId14"/>
    <p:sldId id="306" r:id="rId15"/>
    <p:sldId id="308" r:id="rId16"/>
    <p:sldId id="325" r:id="rId17"/>
    <p:sldId id="310" r:id="rId18"/>
    <p:sldId id="270" r:id="rId19"/>
    <p:sldId id="271" r:id="rId20"/>
    <p:sldId id="272" r:id="rId21"/>
    <p:sldId id="288" r:id="rId22"/>
    <p:sldId id="275" r:id="rId23"/>
    <p:sldId id="276" r:id="rId24"/>
    <p:sldId id="277" r:id="rId25"/>
    <p:sldId id="279" r:id="rId26"/>
    <p:sldId id="280" r:id="rId27"/>
    <p:sldId id="283" r:id="rId28"/>
    <p:sldId id="284" r:id="rId29"/>
    <p:sldId id="285" r:id="rId30"/>
    <p:sldId id="286" r:id="rId31"/>
    <p:sldId id="289" r:id="rId32"/>
    <p:sldId id="291" r:id="rId33"/>
    <p:sldId id="293" r:id="rId34"/>
    <p:sldId id="294" r:id="rId35"/>
    <p:sldId id="295" r:id="rId36"/>
    <p:sldId id="296" r:id="rId37"/>
    <p:sldId id="314" r:id="rId38"/>
    <p:sldId id="309" r:id="rId39"/>
  </p:sldIdLst>
  <p:sldSz cx="12192000" cy="6858000"/>
  <p:notesSz cx="6858000" cy="9144000"/>
  <p:embeddedFontLst>
    <p:embeddedFont>
      <p:font typeface="Gill Sans Nova" panose="020B0602020104020203" pitchFamily="34" charset="0"/>
      <p:regular r:id="rId41"/>
      <p:bold r:id="rId42"/>
      <p:italic r:id="rId43"/>
      <p:boldItalic r:id="rId44"/>
    </p:embeddedFont>
    <p:embeddedFont>
      <p:font typeface="Gill Sans Nova Light" panose="020B0302020104020203" pitchFamily="34" charset="0"/>
      <p:regular r:id="rId45"/>
      <p:italic r:id="rId46"/>
    </p:embeddedFont>
    <p:embeddedFont>
      <p:font typeface="Segoe UI" panose="020B0502040204020203" pitchFamily="34" charset="0"/>
      <p:regular r:id="rId47"/>
      <p:bold r:id="rId48"/>
      <p:italic r:id="rId49"/>
      <p:boldItalic r:id="rId50"/>
    </p:embeddedFont>
    <p:embeddedFont>
      <p:font typeface="Segoe UI Light" panose="020B0502040204020203" pitchFamily="34" charset="0"/>
      <p:regular r:id="rId51"/>
      <p: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032C"/>
    <a:srgbClr val="D6A635"/>
    <a:srgbClr val="1C3A3D"/>
    <a:srgbClr val="C15C38"/>
    <a:srgbClr val="454545"/>
    <a:srgbClr val="FF6000"/>
    <a:srgbClr val="434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26" autoAdjust="0"/>
    <p:restoredTop sz="89339" autoAdjust="0"/>
  </p:normalViewPr>
  <p:slideViewPr>
    <p:cSldViewPr snapToGrid="0">
      <p:cViewPr varScale="1">
        <p:scale>
          <a:sx n="113" d="100"/>
          <a:sy n="113" d="100"/>
        </p:scale>
        <p:origin x="138" y="168"/>
      </p:cViewPr>
      <p:guideLst/>
    </p:cSldViewPr>
  </p:slideViewPr>
  <p:outlineViewPr>
    <p:cViewPr>
      <p:scale>
        <a:sx n="33" d="100"/>
        <a:sy n="33" d="100"/>
      </p:scale>
      <p:origin x="0" y="-11431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CAB39-5CEF-49E7-810E-BE437CD0DA90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C178C-A310-4C92-B72A-C63B59C0AA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986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963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83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9E1BC-1925-4CDE-8DD4-0D5298F3B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39567-494E-87A8-0B8C-CA806A501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8FD47-8069-2ECB-E87B-556D35093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79617-212C-CB59-1CCC-6002B7C59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3483-87F8-4029-E691-F33A3401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428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3961-F967-DAF8-F540-93D84DB3B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9FB2C-0BA6-6176-F74C-E98A8458E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4544E-3600-0F89-6640-59B2CD2ED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FD8D6-A938-286E-8981-3EF6177E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B10B6-6D89-300F-1FD7-331C08A13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284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73AE4F-EA08-3C9B-963C-EDD0A1C87D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0BCC1-66C5-8895-6EDD-32F7CFA0C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AAB57-18CD-5567-4C8E-B4871CFE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27CA3-5A57-DDF6-C600-1BB3FB0A9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39775-57D4-0C8C-1010-D6D581EB1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5600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BFFB-BDE0-F532-B380-EBE9FA6F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E1A17-C3E7-7B1D-0FD2-6D5F70C8F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C7B38-6E2B-8CF6-E647-0A58AD6B3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A35FD-7401-EC2B-1BBE-3F1B040BE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617D-F53B-3C0C-DB03-36B758F9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366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EEE5-4C32-23C6-5CE2-4893FE693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1F9D2-ECE0-6E49-DD3B-DAD28E82F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37109-660A-4DAB-FE54-BEB48B90D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21BEE-88B6-F737-DD23-5D997316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D3960-E48B-CACE-CF12-E8719182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491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1B20-832C-7341-A1B6-BEACFEB6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1BA69-A7B6-B410-07B3-B55AD43421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3F488-D8ED-29C3-0D66-5B9F96751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92D3C-DF68-F83A-F423-F880377D4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5B662-1029-A4B1-E15E-4462864E7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2D49F-CE05-7EB7-3BB7-14736A4B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557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48599-AD12-8B98-217A-B282143D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A5EEF-63DA-6385-0475-BA44F4DA9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04FC4-866B-3A74-423D-0DE95236B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81734A-DD2C-5D46-710A-58264E1AD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C39D4B-A710-96C8-A406-903E0968C1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8C9989-5064-0F03-2AB7-4F95A73B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D92B50-357D-4E68-0F52-A3026EB8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98F508-E237-8BE3-63BF-D8C2943C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2065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8F01C-A3E4-221F-BF45-7F39B4D32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5FE175-8D03-DB12-9776-8D245187D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DE27C-E45D-69E3-1A7C-094DC1EE4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3C69D-6CEF-0455-EAC2-6304C7BBE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3216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19DDA7-7C62-BBC3-821F-47CD76E10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917C27-F74B-7471-9C7F-3F116FAF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BF1C5-0FAF-41F2-EBCB-4270057A9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102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CE103-A122-BE65-7E3A-C0216450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CCF60-E18B-3301-7D10-2E5BA3570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7CA89-D3A8-4275-F633-1D9BA6E4A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33B88-36A3-76C7-5B2B-F85E116E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64891-9E75-1DFD-9BBF-B8E983A69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362F3-C833-375C-D0E6-C76A1F93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870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6B77B-6761-2C6B-3019-A88332E79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3809E5-F463-E56F-055A-7B9968FF71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46EB6-9B83-C596-B0F8-54F338ADF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F4F33-D7C3-EBFF-19AF-FD8BB1E38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04B11-161E-D936-399A-A450F39D2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CFB8D-1A68-632C-14A9-2BA9DE39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48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53517-33E7-D606-24CC-576C5E7E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ECC6D-2C88-405B-805E-277F491E1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D14EE-323D-0413-E520-A49C7AE07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2AAE6-8350-450A-94E2-C5748B43E443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404D5-EEB4-753D-A1DF-3F7B95078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BDBDF-AF09-7BF5-19C6-71B31AEE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40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library.concordia.ca/find/databases/" TargetMode="External"/><Relationship Id="rId7" Type="http://schemas.openxmlformats.org/officeDocument/2006/relationships/hyperlink" Target="https://library.concordia.ca/help/citing/index.php" TargetMode="External"/><Relationship Id="rId2" Type="http://schemas.openxmlformats.org/officeDocument/2006/relationships/hyperlink" Target="https://concordiauniversity.on.worldcat.org/advancedsearch?queryString=&amp;databaseList=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library.concordia.ca/help/index.php" TargetMode="External"/><Relationship Id="rId5" Type="http://schemas.openxmlformats.org/officeDocument/2006/relationships/hyperlink" Target="https://library.concordia.ca/help/learn-with-the-library.php" TargetMode="External"/><Relationship Id="rId4" Type="http://schemas.openxmlformats.org/officeDocument/2006/relationships/hyperlink" Target="https://library.concordia.ca/find/special-collection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ethel.gamache@concordia.c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library.concordia.ca/research/orcid/" TargetMode="External"/><Relationship Id="rId3" Type="http://schemas.openxmlformats.org/officeDocument/2006/relationships/hyperlink" Target="https://library.concordia.ca/find/interlibrary-loans/" TargetMode="External"/><Relationship Id="rId7" Type="http://schemas.openxmlformats.org/officeDocument/2006/relationships/hyperlink" Target="https://library.concordia.ca/locations/study-spaces.php?guid=graduate" TargetMode="External"/><Relationship Id="rId12" Type="http://schemas.openxmlformats.org/officeDocument/2006/relationships/image" Target="../media/image14.png"/><Relationship Id="rId2" Type="http://schemas.openxmlformats.org/officeDocument/2006/relationships/hyperlink" Target="https://library.concordia.ca/help/questions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pectrum.library.concordia.ca/" TargetMode="External"/><Relationship Id="rId11" Type="http://schemas.openxmlformats.org/officeDocument/2006/relationships/hyperlink" Target="https://library.concordia.ca/technology/sandbox/" TargetMode="External"/><Relationship Id="rId5" Type="http://schemas.openxmlformats.org/officeDocument/2006/relationships/hyperlink" Target="https://library.concordia.ca/research/copyright/theses.php" TargetMode="External"/><Relationship Id="rId10" Type="http://schemas.openxmlformats.org/officeDocument/2006/relationships/hyperlink" Target="https://library.concordia.ca/learn/finding-other-sources/which-sources/" TargetMode="External"/><Relationship Id="rId4" Type="http://schemas.openxmlformats.org/officeDocument/2006/relationships/hyperlink" Target="https://library.concordia.ca/technology/visualization/" TargetMode="External"/><Relationship Id="rId9" Type="http://schemas.openxmlformats.org/officeDocument/2006/relationships/hyperlink" Target="https://library.concordia.ca/research/dat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8CF500-42EB-5482-DDCD-979750E04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0"/>
          <a:stretch/>
        </p:blipFill>
        <p:spPr>
          <a:xfrm>
            <a:off x="0" y="-27843"/>
            <a:ext cx="12192000" cy="5822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3A9C08-F1E9-9A2D-8060-CBDA8AE15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684" y="6170604"/>
            <a:ext cx="1910874" cy="311308"/>
          </a:xfrm>
          <a:prstGeom prst="rect">
            <a:avLst/>
          </a:prstGeom>
        </p:spPr>
      </p:pic>
      <p:sp>
        <p:nvSpPr>
          <p:cNvPr id="4" name="Title 15">
            <a:extLst>
              <a:ext uri="{FF2B5EF4-FFF2-40B4-BE49-F238E27FC236}">
                <a16:creationId xmlns:a16="http://schemas.microsoft.com/office/drawing/2014/main" id="{40606843-5269-43FD-9665-83DED79D5416}"/>
              </a:ext>
            </a:extLst>
          </p:cNvPr>
          <p:cNvSpPr txBox="1">
            <a:spLocks/>
          </p:cNvSpPr>
          <p:nvPr/>
        </p:nvSpPr>
        <p:spPr>
          <a:xfrm>
            <a:off x="1423879" y="1894754"/>
            <a:ext cx="9344242" cy="2675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5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Gill Sans Nova" panose="020B0602020104020203" pitchFamily="34" charset="0"/>
              </a:rPr>
              <a:t>Philosophy MA Student Orientation</a:t>
            </a:r>
          </a:p>
          <a:p>
            <a:pPr algn="ctr">
              <a:lnSpc>
                <a:spcPct val="150000"/>
              </a:lnSpc>
            </a:pPr>
            <a:r>
              <a:rPr lang="en-US" sz="2000" spc="300" dirty="0">
                <a:latin typeface="Gill Sans Nova" panose="020B0602020104020203" pitchFamily="34" charset="0"/>
              </a:rPr>
              <a:t>LIBRARY PRESENTATION</a:t>
            </a:r>
          </a:p>
          <a:p>
            <a:pPr algn="ctr">
              <a:lnSpc>
                <a:spcPct val="150000"/>
              </a:lnSpc>
            </a:pPr>
            <a:endParaRPr lang="en-US" sz="2000" spc="300" dirty="0">
              <a:latin typeface="Gill Sans Nova" panose="020B06020201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Gill Sans Nova" panose="020B0602020104020203" pitchFamily="34" charset="0"/>
              </a:rPr>
              <a:t>Welcome!</a:t>
            </a:r>
          </a:p>
        </p:txBody>
      </p:sp>
      <p:sp>
        <p:nvSpPr>
          <p:cNvPr id="5" name="Subtitle 16">
            <a:extLst>
              <a:ext uri="{FF2B5EF4-FFF2-40B4-BE49-F238E27FC236}">
                <a16:creationId xmlns:a16="http://schemas.microsoft.com/office/drawing/2014/main" id="{E2BD66C7-C00A-7DBD-C1B5-C75E6AE978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794518"/>
            <a:ext cx="12192000" cy="10634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Éthel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Gamache, 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Librarian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| ethel.gamache@concordia.ca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8440B0-FA4A-E2E6-6D46-83567B323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284" y="3337599"/>
            <a:ext cx="16764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1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5793E-54CB-71B2-586F-AA26700A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/>
              <a:t>Resources -</a:t>
            </a:r>
            <a:br>
              <a:rPr lang="en-US" sz="3400" dirty="0"/>
            </a:br>
            <a:r>
              <a:rPr lang="en-US" sz="3400" dirty="0"/>
              <a:t>You have access to everything in the Library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156D7-348E-B26D-E8D9-8ADA314C0A8E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hlinkClick r:id="rId2"/>
              </a:rPr>
              <a:t>Sofia</a:t>
            </a:r>
            <a:r>
              <a:rPr lang="en-US" sz="1700" dirty="0"/>
              <a:t>, the Library Discovery tool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hlinkClick r:id="rId3"/>
              </a:rPr>
              <a:t>Databases</a:t>
            </a:r>
            <a:r>
              <a:rPr lang="en-US" sz="1700" dirty="0"/>
              <a:t> (Philosopher’s Index, </a:t>
            </a:r>
            <a:r>
              <a:rPr lang="en-US" sz="1700" dirty="0" err="1"/>
              <a:t>PhilPapers</a:t>
            </a:r>
            <a:r>
              <a:rPr lang="en-US" sz="1700" dirty="0"/>
              <a:t>, Academic Search Complete, JSTOR, Oxford Handbooks Online, Arts &amp; Humanities Database, DOAJ Free Journals, Google Scholar, …)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hlinkClick r:id="rId4"/>
              </a:rPr>
              <a:t>Special Collections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hlinkClick r:id="rId5"/>
              </a:rPr>
              <a:t>Learn with the Library </a:t>
            </a:r>
            <a:r>
              <a:rPr lang="en-US" sz="1700" dirty="0"/>
              <a:t>(online learning modules)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hlinkClick r:id="rId6"/>
              </a:rPr>
              <a:t>Help and How to guides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hlinkClick r:id="rId7"/>
              </a:rPr>
              <a:t>Citation guides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96E13-579F-D4BD-96E5-28B3A2B056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42" r="24636" b="-1"/>
          <a:stretch/>
        </p:blipFill>
        <p:spPr>
          <a:xfrm>
            <a:off x="5736657" y="10"/>
            <a:ext cx="645382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7060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959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You do have access to many resources!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861E4-D906-1953-2456-8B8021B29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897" y="1885949"/>
            <a:ext cx="3086100" cy="308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798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0232" b="-19642"/>
          <a:stretch/>
        </p:blipFill>
        <p:spPr>
          <a:xfrm>
            <a:off x="-1" y="-27844"/>
            <a:ext cx="15679711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01" y="2766218"/>
            <a:ext cx="663339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Gill Sans Nova Light" panose="020B0402020204020203" pitchFamily="34" charset="0"/>
              </a:rPr>
              <a:t>The Library is there to support you with your research too.</a:t>
            </a:r>
            <a:endParaRPr lang="en-CA" dirty="0">
              <a:latin typeface="Gill Sans Nova Light" panose="020B040202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7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– Ask a Librarian</a:t>
            </a:r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7E84F420-6530-EDB8-C6E1-4F494B45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38F0981B-6976-5141-7955-515D4E2D1A81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398370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8B3CC-9F90-618B-589C-06C72C03E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99" b="2235"/>
          <a:stretch/>
        </p:blipFill>
        <p:spPr>
          <a:xfrm>
            <a:off x="0" y="-27844"/>
            <a:ext cx="12192000" cy="6885843"/>
          </a:xfrm>
          <a:prstGeom prst="rect">
            <a:avLst/>
          </a:prstGeom>
        </p:spPr>
      </p:pic>
      <p:sp>
        <p:nvSpPr>
          <p:cNvPr id="3" name="Title 15">
            <a:extLst>
              <a:ext uri="{FF2B5EF4-FFF2-40B4-BE49-F238E27FC236}">
                <a16:creationId xmlns:a16="http://schemas.microsoft.com/office/drawing/2014/main" id="{92F78916-0ABF-756B-2800-0F569361B7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23879" y="1490022"/>
            <a:ext cx="9344242" cy="26756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Gill Sans Nova" panose="020B0602020104020203" pitchFamily="34" charset="0"/>
              </a:rPr>
              <a:t>The Library is yours!</a:t>
            </a:r>
            <a:endParaRPr kumimoji="0" lang="en-US" sz="2000" b="0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ÉTHEL GAMACHE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  <a:hlinkClick r:id="rId3"/>
              </a:rPr>
              <a:t>ethel.gamache@concordia.ca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</p:txBody>
      </p:sp>
      <p:sp>
        <p:nvSpPr>
          <p:cNvPr id="4" name="Subtitle 16">
            <a:extLst>
              <a:ext uri="{FF2B5EF4-FFF2-40B4-BE49-F238E27FC236}">
                <a16:creationId xmlns:a16="http://schemas.microsoft.com/office/drawing/2014/main" id="{057DBC3E-3544-3657-2533-67D0D422C258}"/>
              </a:ext>
            </a:extLst>
          </p:cNvPr>
          <p:cNvSpPr txBox="1">
            <a:spLocks/>
          </p:cNvSpPr>
          <p:nvPr/>
        </p:nvSpPr>
        <p:spPr>
          <a:xfrm>
            <a:off x="0" y="4239329"/>
            <a:ext cx="12192000" cy="1063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D28D6-B755-598F-245C-E51AB1998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563" y="5765872"/>
            <a:ext cx="1910874" cy="31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1340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HOW TO FIND AND ACCESS RESOURCES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USING SOFIA, THE DISCOVERY TOOL</a:t>
            </a:r>
          </a:p>
        </p:txBody>
      </p:sp>
    </p:spTree>
    <p:extLst>
      <p:ext uri="{BB962C8B-B14F-4D97-AF65-F5344CB8AC3E}">
        <p14:creationId xmlns:p14="http://schemas.microsoft.com/office/powerpoint/2010/main" val="247268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3457A8-5AD4-B706-742C-CABFF402B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Took Advanced Search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F16F26-179E-1074-0491-CC0D84926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121" y="1325563"/>
            <a:ext cx="7428854" cy="40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2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A91C-7ED9-E3EC-6260-E16B27A20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search limiters</a:t>
            </a:r>
            <a:endParaRPr lang="en-CA" dirty="0"/>
          </a:p>
        </p:txBody>
      </p:sp>
      <p:pic>
        <p:nvPicPr>
          <p:cNvPr id="5" name="Picture 4" descr="Search results page from Sofia Discovery Tool highlighting the search limiters.">
            <a:extLst>
              <a:ext uri="{FF2B5EF4-FFF2-40B4-BE49-F238E27FC236}">
                <a16:creationId xmlns:a16="http://schemas.microsoft.com/office/drawing/2014/main" id="{4235023C-3A4A-B501-4647-F57574F36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94" y="1"/>
            <a:ext cx="5623558" cy="6858000"/>
          </a:xfrm>
          <a:prstGeom prst="rect">
            <a:avLst/>
          </a:prstGeom>
          <a:noFill/>
        </p:spPr>
      </p:pic>
      <p:grpSp>
        <p:nvGrpSpPr>
          <p:cNvPr id="26" name="Group 25" descr="bubble highlighting the list of available Library limiters on the Sofia Discovery Tool search results page. ">
            <a:extLst>
              <a:ext uri="{FF2B5EF4-FFF2-40B4-BE49-F238E27FC236}">
                <a16:creationId xmlns:a16="http://schemas.microsoft.com/office/drawing/2014/main" id="{8D508599-AA7D-BD4E-54CB-11C325A34B08}"/>
              </a:ext>
            </a:extLst>
          </p:cNvPr>
          <p:cNvGrpSpPr/>
          <p:nvPr/>
        </p:nvGrpSpPr>
        <p:grpSpPr>
          <a:xfrm>
            <a:off x="411346" y="414941"/>
            <a:ext cx="3707287" cy="2700000"/>
            <a:chOff x="411346" y="414941"/>
            <a:chExt cx="3707287" cy="2700000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BB39F47-C160-4EE1-2DB0-0741236A46BB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60F2F5-8E1F-B639-B642-8D7CBD62D655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>
              <a:blip r:embed="rId3"/>
              <a:stretch>
                <a:fillRect l="-7333" t="-95999" r="-332667" b="-85333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25" name="Group 24" descr="bubble highlighting the list of available format limiters on the Sofia Discovery Tool search results page. ">
            <a:extLst>
              <a:ext uri="{FF2B5EF4-FFF2-40B4-BE49-F238E27FC236}">
                <a16:creationId xmlns:a16="http://schemas.microsoft.com/office/drawing/2014/main" id="{D522327D-F228-E828-FE4B-E73B0D2F45D7}"/>
              </a:ext>
            </a:extLst>
          </p:cNvPr>
          <p:cNvGrpSpPr/>
          <p:nvPr/>
        </p:nvGrpSpPr>
        <p:grpSpPr>
          <a:xfrm>
            <a:off x="4436079" y="1549048"/>
            <a:ext cx="2844723" cy="1800000"/>
            <a:chOff x="4436079" y="1549048"/>
            <a:chExt cx="2844723" cy="1800000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B0973264-D373-3291-7E84-779648A341BB}"/>
                </a:ext>
              </a:extLst>
            </p:cNvPr>
            <p:cNvSpPr/>
            <p:nvPr/>
          </p:nvSpPr>
          <p:spPr>
            <a:xfrm rot="16024121">
              <a:off x="4436079" y="1768258"/>
              <a:ext cx="1542362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050F8A1-2BD3-9078-0167-1CE7CB32C0B1}"/>
                </a:ext>
              </a:extLst>
            </p:cNvPr>
            <p:cNvSpPr/>
            <p:nvPr/>
          </p:nvSpPr>
          <p:spPr>
            <a:xfrm>
              <a:off x="5480802" y="1549048"/>
              <a:ext cx="1800000" cy="1800000"/>
            </a:xfrm>
            <a:prstGeom prst="ellipse">
              <a:avLst/>
            </a:prstGeom>
            <a:blipFill>
              <a:blip r:embed="rId3"/>
              <a:stretch>
                <a:fillRect l="-2001" t="-272998" r="-558001" b="-48998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27" name="Group 26" descr="bubble highlighting the remaining list of available limiters on the Sofia Discovery Tool search results page. Includes the limiters:&#10;- Publication Year&#10;- language&#10;- Topic&#10;- Author/Creator&#10;- Database">
            <a:extLst>
              <a:ext uri="{FF2B5EF4-FFF2-40B4-BE49-F238E27FC236}">
                <a16:creationId xmlns:a16="http://schemas.microsoft.com/office/drawing/2014/main" id="{CD952648-C550-510B-2D68-5E5F40280D47}"/>
              </a:ext>
            </a:extLst>
          </p:cNvPr>
          <p:cNvGrpSpPr/>
          <p:nvPr/>
        </p:nvGrpSpPr>
        <p:grpSpPr>
          <a:xfrm>
            <a:off x="483432" y="3811660"/>
            <a:ext cx="3635201" cy="2700000"/>
            <a:chOff x="483432" y="3811660"/>
            <a:chExt cx="3635201" cy="2700000"/>
          </a:xfrm>
        </p:grpSpPr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96E205AE-BA9D-3D49-B897-D7CFDA1AE913}"/>
                </a:ext>
              </a:extLst>
            </p:cNvPr>
            <p:cNvSpPr/>
            <p:nvPr/>
          </p:nvSpPr>
          <p:spPr>
            <a:xfrm rot="5400000">
              <a:off x="2286861" y="4313999"/>
              <a:ext cx="2121181" cy="1542362"/>
            </a:xfrm>
            <a:prstGeom prst="triangle">
              <a:avLst/>
            </a:prstGeom>
            <a:solidFill>
              <a:srgbClr val="C15C38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3F081C-C5D2-91C2-61FD-66CED3E4A966}"/>
                </a:ext>
              </a:extLst>
            </p:cNvPr>
            <p:cNvSpPr/>
            <p:nvPr/>
          </p:nvSpPr>
          <p:spPr>
            <a:xfrm>
              <a:off x="483432" y="3811660"/>
              <a:ext cx="2700000" cy="2700000"/>
            </a:xfrm>
            <a:prstGeom prst="ellipse">
              <a:avLst/>
            </a:prstGeom>
            <a:blipFill>
              <a:blip r:embed="rId4"/>
              <a:stretch>
                <a:fillRect l="16665" t="-118666" r="-356669" b="-62666"/>
              </a:stretch>
            </a:blipFill>
            <a:ln w="41275">
              <a:solidFill>
                <a:srgbClr val="C15C3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132540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67" y="0"/>
            <a:ext cx="114303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4199BC-F8FF-7ED4-1C62-2654E8F714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74772"/>
            <a:ext cx="3297309" cy="31700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If you have any difficulty finding a document, reach out!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  <p:pic>
        <p:nvPicPr>
          <p:cNvPr id="9" name="Picture 8" descr="the Concordia Library website &quot;Ask a Librarian&quot; webpage.">
            <a:extLst>
              <a:ext uri="{FF2B5EF4-FFF2-40B4-BE49-F238E27FC236}">
                <a16:creationId xmlns:a16="http://schemas.microsoft.com/office/drawing/2014/main" id="{2624496A-163F-DBB7-8351-472733B5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4826068" y="861697"/>
            <a:ext cx="7622850" cy="4797698"/>
          </a:xfrm>
          <a:prstGeom prst="rect">
            <a:avLst/>
          </a:prstGeom>
        </p:spPr>
      </p:pic>
      <p:sp>
        <p:nvSpPr>
          <p:cNvPr id="15" name="Rectangle 14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DA967F94-4CE3-181E-D3A6-1C3AAB01B86C}"/>
              </a:ext>
            </a:extLst>
          </p:cNvPr>
          <p:cNvSpPr>
            <a:spLocks/>
          </p:cNvSpPr>
          <p:nvPr/>
        </p:nvSpPr>
        <p:spPr>
          <a:xfrm>
            <a:off x="6460108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71413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6674"/>
            <a:ext cx="10515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USING INTERLIBRARY LOAN</a:t>
            </a:r>
            <a:b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WITHIN SOFIA</a:t>
            </a:r>
          </a:p>
        </p:txBody>
      </p:sp>
    </p:spTree>
    <p:extLst>
      <p:ext uri="{BB962C8B-B14F-4D97-AF65-F5344CB8AC3E}">
        <p14:creationId xmlns:p14="http://schemas.microsoft.com/office/powerpoint/2010/main" val="387352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1340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HOW TO FIND AND ACCESS RESOURCES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NAVIGATING THE LIBRARY WEBSITE</a:t>
            </a:r>
          </a:p>
        </p:txBody>
      </p:sp>
    </p:spTree>
    <p:extLst>
      <p:ext uri="{BB962C8B-B14F-4D97-AF65-F5344CB8AC3E}">
        <p14:creationId xmlns:p14="http://schemas.microsoft.com/office/powerpoint/2010/main" val="402991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What is the new Interlibrary Loans (ILL) service?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577026"/>
            <a:ext cx="4966709" cy="22000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are made directly in the Sofia Discovery tool:</a:t>
            </a:r>
            <a:endParaRPr lang="en-CA" sz="2000" b="1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“Request via Interlibrary Loan” button </a:t>
            </a:r>
            <a:endParaRPr lang="en-CA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Form available under the “Requests” tab in "My Account".</a:t>
            </a:r>
          </a:p>
        </p:txBody>
      </p:sp>
    </p:spTree>
    <p:extLst>
      <p:ext uri="{BB962C8B-B14F-4D97-AF65-F5344CB8AC3E}">
        <p14:creationId xmlns:p14="http://schemas.microsoft.com/office/powerpoint/2010/main" val="38580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Concordia article/chapter scan &amp; deliver service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243740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Book chapter and journal article scans from Concordia’s print collection can now be requested and tracked in Sofia. 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Look for the “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Chapter Scan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” button in the Access Options panel.</a:t>
            </a:r>
          </a:p>
        </p:txBody>
      </p:sp>
    </p:spTree>
    <p:extLst>
      <p:ext uri="{BB962C8B-B14F-4D97-AF65-F5344CB8AC3E}">
        <p14:creationId xmlns:p14="http://schemas.microsoft.com/office/powerpoint/2010/main" val="40968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VIA INTERLIBRARY LOAN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1105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79178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C38FA-E926-FF18-266D-9B356EDF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request via Interlibrary loan</a:t>
            </a:r>
            <a:endParaRPr lang="en-CA" dirty="0"/>
          </a:p>
        </p:txBody>
      </p:sp>
      <p:pic>
        <p:nvPicPr>
          <p:cNvPr id="13" name="Picture 12" descr="Concordia Library Sofia Discovery Tool record for print book titled, &quot; God Human, Animal, Machine&quot;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880"/>
          <a:stretch/>
        </p:blipFill>
        <p:spPr>
          <a:xfrm>
            <a:off x="2405103" y="1160288"/>
            <a:ext cx="7622561" cy="4502843"/>
          </a:xfrm>
          <a:prstGeom prst="rect">
            <a:avLst/>
          </a:prstGeom>
        </p:spPr>
      </p:pic>
      <p:pic>
        <p:nvPicPr>
          <p:cNvPr id="10" name="Picture 9" descr="Interlibrary Loan Request form">
            <a:extLst>
              <a:ext uri="{FF2B5EF4-FFF2-40B4-BE49-F238E27FC236}">
                <a16:creationId xmlns:a16="http://schemas.microsoft.com/office/drawing/2014/main" id="{791C82CA-45D8-C188-28C0-BC11A7D7A5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9" t="12952" r="35538" b="18123"/>
          <a:stretch/>
        </p:blipFill>
        <p:spPr>
          <a:xfrm>
            <a:off x="2533006" y="1054768"/>
            <a:ext cx="7372286" cy="9893704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EFDA04F-41F1-C69A-9E87-3D92CB131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-1469877"/>
            <a:ext cx="12192000" cy="8408911"/>
          </a:xfrm>
          <a:custGeom>
            <a:avLst/>
            <a:gdLst>
              <a:gd name="connsiteX0" fmla="*/ 2412788 w 12192000"/>
              <a:gd name="connsiteY0" fmla="*/ 2166623 h 6892581"/>
              <a:gd name="connsiteX1" fmla="*/ 2412788 w 12192000"/>
              <a:gd name="connsiteY1" fmla="*/ 5697712 h 6892581"/>
              <a:gd name="connsiteX2" fmla="*/ 10027664 w 12192000"/>
              <a:gd name="connsiteY2" fmla="*/ 5697712 h 6892581"/>
              <a:gd name="connsiteX3" fmla="*/ 10027664 w 12192000"/>
              <a:gd name="connsiteY3" fmla="*/ 2166623 h 6892581"/>
              <a:gd name="connsiteX4" fmla="*/ 0 w 12192000"/>
              <a:gd name="connsiteY4" fmla="*/ 0 h 6892581"/>
              <a:gd name="connsiteX5" fmla="*/ 12192000 w 12192000"/>
              <a:gd name="connsiteY5" fmla="*/ 0 h 6892581"/>
              <a:gd name="connsiteX6" fmla="*/ 12192000 w 12192000"/>
              <a:gd name="connsiteY6" fmla="*/ 6892581 h 6892581"/>
              <a:gd name="connsiteX7" fmla="*/ 0 w 12192000"/>
              <a:gd name="connsiteY7" fmla="*/ 6892581 h 689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2581">
                <a:moveTo>
                  <a:pt x="2412788" y="2166623"/>
                </a:moveTo>
                <a:lnTo>
                  <a:pt x="2412788" y="5697712"/>
                </a:lnTo>
                <a:lnTo>
                  <a:pt x="10027664" y="5697712"/>
                </a:lnTo>
                <a:lnTo>
                  <a:pt x="10027664" y="2166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2581"/>
                </a:lnTo>
                <a:lnTo>
                  <a:pt x="0" y="68925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E14053-5F7F-BF5E-D516-5954AA11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5760" y="0"/>
            <a:ext cx="9367520" cy="808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4" name="Rectangle 3" descr="Red square highlighting the &quot;Request via Interlibrary Loan&quot; button on the Concordia Library Sofia Discovery Tool">
            <a:extLst>
              <a:ext uri="{FF2B5EF4-FFF2-40B4-BE49-F238E27FC236}">
                <a16:creationId xmlns:a16="http://schemas.microsoft.com/office/drawing/2014/main" id="{4EEFC51C-3B9C-4A55-B109-AAC8D05644F8}"/>
              </a:ext>
            </a:extLst>
          </p:cNvPr>
          <p:cNvSpPr>
            <a:spLocks/>
          </p:cNvSpPr>
          <p:nvPr/>
        </p:nvSpPr>
        <p:spPr>
          <a:xfrm>
            <a:off x="8242803" y="2718902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852992C9-C42E-25B3-2E96-99CBB85CE35E}"/>
              </a:ext>
            </a:extLst>
          </p:cNvPr>
          <p:cNvSpPr/>
          <p:nvPr/>
        </p:nvSpPr>
        <p:spPr>
          <a:xfrm>
            <a:off x="8837784" y="1968661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3C4D208-0231-DBAE-6542-C63CC23F5C4D}"/>
              </a:ext>
            </a:extLst>
          </p:cNvPr>
          <p:cNvSpPr/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703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7733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E7E0C-08BD-077C-2847-D89C5F5F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38554" y="730061"/>
            <a:ext cx="9258731" cy="5555061"/>
            <a:chOff x="1715220" y="0"/>
            <a:chExt cx="1143036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5220" y="0"/>
              <a:ext cx="11430365" cy="6858000"/>
            </a:xfrm>
            <a:prstGeom prst="rect">
              <a:avLst/>
            </a:prstGeom>
          </p:spPr>
        </p:pic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C37D8E7-E017-C231-73D2-F6886BB9B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3" r="15216" b="24527"/>
            <a:stretch/>
          </p:blipFill>
          <p:spPr>
            <a:xfrm>
              <a:off x="3593027" y="1039358"/>
              <a:ext cx="7650224" cy="4623774"/>
            </a:xfrm>
            <a:prstGeom prst="rect">
              <a:avLst/>
            </a:prstGeom>
          </p:spPr>
        </p:pic>
      </p:grp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304A8-AFF9-F8D5-DA77-46EEF0E397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00148"/>
            <a:ext cx="3430873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Check the status of your request under the "Requests" tab.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1359-8279-8A41-14E2-697FC463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0647"/>
            <a:ext cx="4525537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latin typeface="Gill Sans Nova Light" panose="020B0402020204020203" pitchFamily="34" charset="0"/>
              </a:rPr>
              <a:t>About</a:t>
            </a:r>
            <a:br>
              <a:rPr lang="en-US" sz="4000" dirty="0">
                <a:latin typeface="Gill Sans Nova Light" panose="020B0402020204020203" pitchFamily="34" charset="0"/>
              </a:rPr>
            </a:br>
            <a:r>
              <a:rPr lang="en-US" sz="4000" dirty="0">
                <a:latin typeface="Gill Sans Nova Light" panose="020B0402020204020203" pitchFamily="34" charset="0"/>
              </a:rPr>
              <a:t>Interlibrary loan </a:t>
            </a:r>
            <a:endParaRPr lang="en-CA" sz="4000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506" y="1362391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will receive email notifications when your ILL request is available for pickup or download. 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Physical items can be picked up at the Circulation/Loans desks at either Vanier or Webster Library.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can be borrowed for 30 days, with up to 4 automatic renewals, or until item is recalled.</a:t>
            </a:r>
          </a:p>
        </p:txBody>
      </p:sp>
    </p:spTree>
    <p:extLst>
      <p:ext uri="{BB962C8B-B14F-4D97-AF65-F5344CB8AC3E}">
        <p14:creationId xmlns:p14="http://schemas.microsoft.com/office/powerpoint/2010/main" val="49351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BLANK FORM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1105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537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A913-E4C4-32BC-A222-41DD8891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Create an Interlibrary Loan request</a:t>
            </a:r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CDBEF9-4498-50FA-CF3D-C69458A7C354}"/>
              </a:ext>
            </a:extLst>
          </p:cNvPr>
          <p:cNvSpPr txBox="1">
            <a:spLocks/>
          </p:cNvSpPr>
          <p:nvPr/>
        </p:nvSpPr>
        <p:spPr>
          <a:xfrm>
            <a:off x="1052434" y="1228927"/>
            <a:ext cx="4396896" cy="2200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Sign in to "My Account" and select "Requests".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Click on "Create request".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Concordia Library Website - Interlibrary Loan Request webpage. My Account dropdown menu.">
            <a:extLst>
              <a:ext uri="{FF2B5EF4-FFF2-40B4-BE49-F238E27FC236}">
                <a16:creationId xmlns:a16="http://schemas.microsoft.com/office/drawing/2014/main" id="{7552BBFB-2824-2A8E-B340-8B79DBE5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012" y="687133"/>
            <a:ext cx="1464875" cy="3490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oncordia Library Interlibrary Loan request page. Create a request button.">
            <a:extLst>
              <a:ext uri="{FF2B5EF4-FFF2-40B4-BE49-F238E27FC236}">
                <a16:creationId xmlns:a16="http://schemas.microsoft.com/office/drawing/2014/main" id="{337963F2-0AD0-D68C-8A39-AD4199BDD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160" b="709"/>
          <a:stretch/>
        </p:blipFill>
        <p:spPr>
          <a:xfrm>
            <a:off x="-11923" y="4424930"/>
            <a:ext cx="11744614" cy="2050011"/>
          </a:xfrm>
        </p:spPr>
      </p:pic>
      <p:sp>
        <p:nvSpPr>
          <p:cNvPr id="3" name="Rectangle 2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29C11415-307C-8FDC-7BF4-0F878558AC62}"/>
              </a:ext>
            </a:extLst>
          </p:cNvPr>
          <p:cNvSpPr>
            <a:spLocks/>
          </p:cNvSpPr>
          <p:nvPr/>
        </p:nvSpPr>
        <p:spPr>
          <a:xfrm>
            <a:off x="8329961" y="1537815"/>
            <a:ext cx="977387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22963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1B53-D801-4209-3AB4-53D3F0E5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request a book form</a:t>
            </a:r>
            <a:endParaRPr lang="en-CA" dirty="0"/>
          </a:p>
        </p:txBody>
      </p:sp>
      <p:grpSp>
        <p:nvGrpSpPr>
          <p:cNvPr id="37" name="Group 36" descr="Form to request an Interlibrary Loan Book using the Concordia Library Sofia Discovery Tool">
            <a:extLst>
              <a:ext uri="{FF2B5EF4-FFF2-40B4-BE49-F238E27FC236}">
                <a16:creationId xmlns:a16="http://schemas.microsoft.com/office/drawing/2014/main" id="{364DFC1F-B10D-9148-D1AF-F9DB1C48C51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33006" y="2081843"/>
            <a:ext cx="7380000" cy="10530802"/>
            <a:chOff x="2533006" y="2081843"/>
            <a:chExt cx="7380000" cy="1053080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90762B8-A8BF-9DC7-7349-730384A8444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3006" y="2081843"/>
              <a:ext cx="7380000" cy="10530802"/>
              <a:chOff x="2533006" y="2081843"/>
              <a:chExt cx="7380000" cy="10530802"/>
            </a:xfrm>
          </p:grpSpPr>
          <p:pic>
            <p:nvPicPr>
              <p:cNvPr id="10" name="Picture 9" descr="Form to request an Interlibrary Loan Book using the Concordia Library Sofia Discovery Tool">
                <a:extLst>
                  <a:ext uri="{FF2B5EF4-FFF2-40B4-BE49-F238E27FC236}">
                    <a16:creationId xmlns:a16="http://schemas.microsoft.com/office/drawing/2014/main" id="{791C82CA-45D8-C188-28C0-BC11A7D7A5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9" t="8744" r="35507" b="17941"/>
              <a:stretch/>
            </p:blipFill>
            <p:spPr>
              <a:xfrm>
                <a:off x="2533006" y="2081843"/>
                <a:ext cx="7380000" cy="1053080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1B9B1AC-3B4B-192B-A9F7-86FE882A7A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D9AAA7-3B22-32C6-D8E6-B6D71F8C2D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2300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69587B0-BBFE-2419-16FA-F7DCDA3DE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10247041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5724B10-ACA2-3B30-F7D9-829780D1F0B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9468565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39C5BA-2015-09CE-AB3A-1B09CB2C17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10463" y="9447901"/>
              <a:ext cx="1376585" cy="205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n>
                  <a:solidFill>
                    <a:schemeClr val="bg1"/>
                  </a:solidFill>
                </a:ln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0CBA74-D25C-4D9D-BAFB-8621ECF22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5" y="-8091"/>
            <a:ext cx="12167999" cy="6844500"/>
          </a:xfrm>
          <a:prstGeom prst="rect">
            <a:avLst/>
          </a:prstGeom>
        </p:spPr>
      </p:pic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46BAEECE-83A8-07F1-6860-F313AD60EC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37784" y="3612629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Arrow: Left 25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2DD3BD7-16F3-F194-B6A8-55539EB404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1D64F3-1FF1-C35A-7253-5A7BF2A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12356" y="9447901"/>
            <a:ext cx="945136" cy="184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063BDD58-EC4D-1A22-6762-8E9F7A72819D}"/>
              </a:ext>
            </a:extLst>
          </p:cNvPr>
          <p:cNvSpPr>
            <a:spLocks/>
          </p:cNvSpPr>
          <p:nvPr/>
        </p:nvSpPr>
        <p:spPr>
          <a:xfrm>
            <a:off x="4404733" y="2713639"/>
            <a:ext cx="1148574" cy="408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35094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-1.009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4" grpId="0" animBg="1"/>
      <p:bldP spid="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387" y="2245602"/>
            <a:ext cx="758661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SEARCHING FOR ARTICLES WITH</a:t>
            </a:r>
            <a:b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GOOGLE SCHOLAR AND THE DATABASE ACADEMIC SEARCH COMPLETE</a:t>
            </a:r>
          </a:p>
        </p:txBody>
      </p:sp>
    </p:spTree>
    <p:extLst>
      <p:ext uri="{BB962C8B-B14F-4D97-AF65-F5344CB8AC3E}">
        <p14:creationId xmlns:p14="http://schemas.microsoft.com/office/powerpoint/2010/main" val="67507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9C9F4-058E-7559-9618-55D87AF3C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</a:t>
            </a:r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33EDA0-6DF6-C146-A15A-85AA6785E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0"/>
            <a:ext cx="11430366" cy="6858000"/>
            <a:chOff x="503365" y="0"/>
            <a:chExt cx="11430366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8" name="Picture 7" descr="Concordia Library Website - Sofia Discovery Tool">
              <a:extLst>
                <a:ext uri="{FF2B5EF4-FFF2-40B4-BE49-F238E27FC236}">
                  <a16:creationId xmlns:a16="http://schemas.microsoft.com/office/drawing/2014/main" id="{4A6B4D97-5AD3-580F-E363-1FF108EC3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8" t="162" r="13669" b="17770"/>
            <a:stretch/>
          </p:blipFill>
          <p:spPr>
            <a:xfrm>
              <a:off x="2384981" y="858475"/>
              <a:ext cx="7673419" cy="4830353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79A0AF02-25DC-7172-029C-FF0D9D97B029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4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-0.0203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8C8AA71C-3B22-5E46-5498-CC325CC1EF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687364"/>
            <a:ext cx="12192000" cy="9941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+mn-ea"/>
                <a:cs typeface="Segoe UI" panose="020B0502040204020203" pitchFamily="34" charset="0"/>
              </a:rPr>
              <a:t>Where should you search?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4B6814-4781-4D8E-28AF-DB18E50D8893}"/>
              </a:ext>
            </a:extLst>
          </p:cNvPr>
          <p:cNvSpPr/>
          <p:nvPr/>
        </p:nvSpPr>
        <p:spPr>
          <a:xfrm>
            <a:off x="4620765" y="2921005"/>
            <a:ext cx="3817961" cy="3132161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Google Scholar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8E54AC-D0D9-3BD6-F4A7-97292F3C4C5E}"/>
              </a:ext>
            </a:extLst>
          </p:cNvPr>
          <p:cNvSpPr/>
          <p:nvPr/>
        </p:nvSpPr>
        <p:spPr>
          <a:xfrm>
            <a:off x="3420920" y="2000822"/>
            <a:ext cx="3173105" cy="2746100"/>
          </a:xfrm>
          <a:prstGeom prst="ellipse">
            <a:avLst/>
          </a:prstGeom>
          <a:noFill/>
          <a:ln w="28575">
            <a:solidFill>
              <a:srgbClr val="C15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Library Discovery Tool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46DB84-9E02-018A-6597-B203BD674E42}"/>
              </a:ext>
            </a:extLst>
          </p:cNvPr>
          <p:cNvSpPr/>
          <p:nvPr/>
        </p:nvSpPr>
        <p:spPr>
          <a:xfrm>
            <a:off x="2368988" y="3196584"/>
            <a:ext cx="3490310" cy="2570990"/>
          </a:xfrm>
          <a:prstGeom prst="ellipse">
            <a:avLst/>
          </a:prstGeom>
          <a:noFill/>
          <a:ln w="28575">
            <a:solidFill>
              <a:srgbClr val="D6A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Eureka.cc</a:t>
            </a:r>
          </a:p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(Library Database)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5D2155-DE63-1942-6BB6-DF159B1097AC}"/>
              </a:ext>
            </a:extLst>
          </p:cNvPr>
          <p:cNvSpPr/>
          <p:nvPr/>
        </p:nvSpPr>
        <p:spPr>
          <a:xfrm>
            <a:off x="5859298" y="2080879"/>
            <a:ext cx="3130550" cy="223140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Academic Search Complete</a:t>
            </a:r>
          </a:p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(Library Database)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1C51B5-6D12-B466-4593-AA8250D8C491}"/>
              </a:ext>
            </a:extLst>
          </p:cNvPr>
          <p:cNvSpPr/>
          <p:nvPr/>
        </p:nvSpPr>
        <p:spPr>
          <a:xfrm>
            <a:off x="5401752" y="3976618"/>
            <a:ext cx="4488409" cy="1289168"/>
          </a:xfrm>
          <a:prstGeom prst="ellipse">
            <a:avLst/>
          </a:prstGeom>
          <a:noFill/>
          <a:ln w="28575">
            <a:solidFill>
              <a:srgbClr val="4203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Grey literature (e.g. government documents, NGO reports, working papers, newsletters, preprints)</a:t>
            </a:r>
          </a:p>
        </p:txBody>
      </p:sp>
    </p:spTree>
    <p:extLst>
      <p:ext uri="{BB962C8B-B14F-4D97-AF65-F5344CB8AC3E}">
        <p14:creationId xmlns:p14="http://schemas.microsoft.com/office/powerpoint/2010/main" val="312387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1340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HOW TO FIND AND ACCESS RESOURCES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USING GOOGLE SCHOLAR</a:t>
            </a:r>
          </a:p>
        </p:txBody>
      </p:sp>
    </p:spTree>
    <p:extLst>
      <p:ext uri="{BB962C8B-B14F-4D97-AF65-F5344CB8AC3E}">
        <p14:creationId xmlns:p14="http://schemas.microsoft.com/office/powerpoint/2010/main" val="184214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0960A-DF4A-9937-7037-3B016FC2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Searching in Google Scholar</a:t>
            </a:r>
            <a:endParaRPr lang="en-CA" dirty="0"/>
          </a:p>
        </p:txBody>
      </p:sp>
      <p:pic>
        <p:nvPicPr>
          <p:cNvPr id="5" name="Picture 4" descr="Google Scholar search results for &quot;women france clothing islam&quot;">
            <a:extLst>
              <a:ext uri="{FF2B5EF4-FFF2-40B4-BE49-F238E27FC236}">
                <a16:creationId xmlns:a16="http://schemas.microsoft.com/office/drawing/2014/main" id="{46F4CBCC-7EA6-10B1-AAA9-0941F7F52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92"/>
          <a:stretch/>
        </p:blipFill>
        <p:spPr>
          <a:xfrm>
            <a:off x="2388694" y="867706"/>
            <a:ext cx="7656259" cy="4806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7932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C4176D4-AC8E-0BD2-8CE4-6317F187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Searching within a search result</a:t>
            </a:r>
            <a:endParaRPr lang="en-CA" dirty="0"/>
          </a:p>
        </p:txBody>
      </p:sp>
      <p:pic>
        <p:nvPicPr>
          <p:cNvPr id="5" name="Picture 4" descr="Google Scholar search for the term &quot;law&quot; within the search results for &quot;why the French don't like headscarves&quot;.">
            <a:extLst>
              <a:ext uri="{FF2B5EF4-FFF2-40B4-BE49-F238E27FC236}">
                <a16:creationId xmlns:a16="http://schemas.microsoft.com/office/drawing/2014/main" id="{46F4CBCC-7EA6-10B1-AAA9-0941F7F52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92"/>
          <a:stretch/>
        </p:blipFill>
        <p:spPr>
          <a:xfrm>
            <a:off x="2388694" y="867706"/>
            <a:ext cx="7656259" cy="4806954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2B979C-4CCA-DAAD-6D9A-9444C97A8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581"/>
          <a:stretch/>
        </p:blipFill>
        <p:spPr>
          <a:xfrm>
            <a:off x="2388693" y="860981"/>
            <a:ext cx="7657153" cy="48069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Arrow: Left 2" descr="Google Scholar website.&#10;Yellow arrow pointing to the search term &quot;Why the French don't like headscarves&quot;.">
            <a:extLst>
              <a:ext uri="{FF2B5EF4-FFF2-40B4-BE49-F238E27FC236}">
                <a16:creationId xmlns:a16="http://schemas.microsoft.com/office/drawing/2014/main" id="{1B4E78FD-A991-E758-2BB8-C8B7D067A2A4}"/>
              </a:ext>
            </a:extLst>
          </p:cNvPr>
          <p:cNvSpPr/>
          <p:nvPr/>
        </p:nvSpPr>
        <p:spPr>
          <a:xfrm rot="10800000">
            <a:off x="3444289" y="1643229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637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select a library access link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r="45295" b="38647"/>
          <a:stretch/>
        </p:blipFill>
        <p:spPr>
          <a:xfrm>
            <a:off x="2383760" y="858286"/>
            <a:ext cx="7643538" cy="4820948"/>
          </a:xfrm>
          <a:prstGeom prst="rect">
            <a:avLst/>
          </a:prstGeom>
          <a:noFill/>
        </p:spPr>
      </p:pic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2EC9268-66F9-CE02-BC87-FFEF33E36A0F}"/>
              </a:ext>
            </a:extLst>
          </p:cNvPr>
          <p:cNvSpPr/>
          <p:nvPr/>
        </p:nvSpPr>
        <p:spPr>
          <a:xfrm>
            <a:off x="3341616" y="1362783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0E58B9C4-472C-3067-A6DB-F34C5D37FAEC}"/>
              </a:ext>
            </a:extLst>
          </p:cNvPr>
          <p:cNvSpPr/>
          <p:nvPr/>
        </p:nvSpPr>
        <p:spPr>
          <a:xfrm>
            <a:off x="3341616" y="2044886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D54301-B021-230A-ECD2-1A437CAD4927}"/>
              </a:ext>
            </a:extLst>
          </p:cNvPr>
          <p:cNvSpPr/>
          <p:nvPr/>
        </p:nvSpPr>
        <p:spPr>
          <a:xfrm>
            <a:off x="4180548" y="2082018"/>
            <a:ext cx="1173194" cy="182649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ED4FD8-7198-F5D2-F1A0-BE0E6807FDFB}"/>
              </a:ext>
            </a:extLst>
          </p:cNvPr>
          <p:cNvSpPr/>
          <p:nvPr/>
        </p:nvSpPr>
        <p:spPr>
          <a:xfrm>
            <a:off x="4152912" y="2544211"/>
            <a:ext cx="2300004" cy="138173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Left 1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EA19E596-1133-E143-5C5F-32F29CF39C90}"/>
              </a:ext>
            </a:extLst>
          </p:cNvPr>
          <p:cNvSpPr/>
          <p:nvPr/>
        </p:nvSpPr>
        <p:spPr>
          <a:xfrm rot="10800000">
            <a:off x="7269272" y="5029715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93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– Ask a Librarian</a:t>
            </a:r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7E84F420-6530-EDB8-C6E1-4F494B45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38F0981B-6976-5141-7955-515D4E2D1A81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8868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069A-A6B3-5141-8565-BAE7551CE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“FIND” dropdown menu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-140221"/>
            <a:ext cx="11430366" cy="6858000"/>
          </a:xfrm>
          <a:prstGeom prst="rect">
            <a:avLst/>
          </a:prstGeom>
        </p:spPr>
      </p:pic>
      <p:pic>
        <p:nvPicPr>
          <p:cNvPr id="13" name="Picture 12" descr="Concordia Library Website - FIND dropdown menu">
            <a:extLst>
              <a:ext uri="{FF2B5EF4-FFF2-40B4-BE49-F238E27FC236}">
                <a16:creationId xmlns:a16="http://schemas.microsoft.com/office/drawing/2014/main" id="{4FDBD679-92A8-254C-E5A8-4E1756D5C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162" r="13669" b="17770"/>
          <a:stretch/>
        </p:blipFill>
        <p:spPr>
          <a:xfrm>
            <a:off x="2384981" y="718254"/>
            <a:ext cx="7673419" cy="4830353"/>
          </a:xfrm>
          <a:prstGeom prst="rect">
            <a:avLst/>
          </a:prstGeom>
        </p:spPr>
      </p:pic>
      <p:pic>
        <p:nvPicPr>
          <p:cNvPr id="8" name="Picture 7" descr="Dropdown menu with title &quot;FIND&quot;on Concordia Library website, highlighting the links:&#10;Database by subject&#10;Intercampus Delivery">
            <a:extLst>
              <a:ext uri="{FF2B5EF4-FFF2-40B4-BE49-F238E27FC236}">
                <a16:creationId xmlns:a16="http://schemas.microsoft.com/office/drawing/2014/main" id="{4A6B4D97-5AD3-580F-E363-1FF108EC35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t="13698" r="55500" b="48612"/>
          <a:stretch/>
        </p:blipFill>
        <p:spPr>
          <a:xfrm>
            <a:off x="3798849" y="1513251"/>
            <a:ext cx="1847654" cy="2198206"/>
          </a:xfrm>
          <a:prstGeom prst="rect">
            <a:avLst/>
          </a:prstGeom>
        </p:spPr>
      </p:pic>
      <p:sp>
        <p:nvSpPr>
          <p:cNvPr id="4" name="Arrow: Left 3" descr="Yello arrow points to down menu item, &quot;Databases by subject&quot;">
            <a:extLst>
              <a:ext uri="{FF2B5EF4-FFF2-40B4-BE49-F238E27FC236}">
                <a16:creationId xmlns:a16="http://schemas.microsoft.com/office/drawing/2014/main" id="{A72DBFD9-75B5-2B4C-D124-87E08C1BE8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594663" y="1974956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Left 8" descr="Purple arrow points to down menu item, &quot;Intercampus Delivery of Bound Periodicals/Microforms&quot;">
            <a:extLst>
              <a:ext uri="{FF2B5EF4-FFF2-40B4-BE49-F238E27FC236}">
                <a16:creationId xmlns:a16="http://schemas.microsoft.com/office/drawing/2014/main" id="{CA2F98B8-D411-0DAF-6EE1-F4B9890C555B}"/>
              </a:ext>
            </a:extLst>
          </p:cNvPr>
          <p:cNvSpPr/>
          <p:nvPr/>
        </p:nvSpPr>
        <p:spPr>
          <a:xfrm>
            <a:off x="5646503" y="2612541"/>
            <a:ext cx="514925" cy="195944"/>
          </a:xfrm>
          <a:prstGeom prst="leftArrow">
            <a:avLst/>
          </a:prstGeom>
          <a:solidFill>
            <a:srgbClr val="420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E46446-B639-B1F7-07DA-26DBB4B1E063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E39A6-E67E-CFBC-A627-25542DA0A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946" y="2710513"/>
            <a:ext cx="1527434" cy="14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4253-398A-5955-CB5D-3094E8AA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“Help &amp; How To” dropdown menu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-139870"/>
            <a:ext cx="11430366" cy="6858000"/>
          </a:xfrm>
          <a:prstGeom prst="rect">
            <a:avLst/>
          </a:prstGeom>
        </p:spPr>
      </p:pic>
      <p:pic>
        <p:nvPicPr>
          <p:cNvPr id="13" name="Picture 12" descr="Concordia Library Website - Help &amp; How-to dropdown menu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162" r="13669" b="17770"/>
          <a:stretch/>
        </p:blipFill>
        <p:spPr>
          <a:xfrm>
            <a:off x="2384981" y="718605"/>
            <a:ext cx="7673419" cy="4830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52D775-17F2-9A09-A046-A24A8E25D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r="11842"/>
          <a:stretch/>
        </p:blipFill>
        <p:spPr>
          <a:xfrm>
            <a:off x="4108269" y="1437973"/>
            <a:ext cx="1293222" cy="2876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4CB48F-9DEC-416E-3596-FF6DA3EBD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t="72830" r="13452" b="20561"/>
          <a:stretch/>
        </p:blipFill>
        <p:spPr>
          <a:xfrm>
            <a:off x="4154784" y="3517106"/>
            <a:ext cx="1113567" cy="187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BEE9F-C18C-A1CB-7BCA-F1074FC1B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36758" r="7026" b="56661"/>
          <a:stretch/>
        </p:blipFill>
        <p:spPr>
          <a:xfrm>
            <a:off x="4154784" y="2470884"/>
            <a:ext cx="1206452" cy="187747"/>
          </a:xfrm>
          <a:prstGeom prst="rect">
            <a:avLst/>
          </a:prstGeom>
        </p:spPr>
      </p:pic>
      <p:sp>
        <p:nvSpPr>
          <p:cNvPr id="12" name="Arrow: Left 11" descr="yellow arrow points to down menu item, &quot;Subject &amp; course guides&quot;">
            <a:extLst>
              <a:ext uri="{FF2B5EF4-FFF2-40B4-BE49-F238E27FC236}">
                <a16:creationId xmlns:a16="http://schemas.microsoft.com/office/drawing/2014/main" id="{4802067F-90E6-FBDC-CF7B-2FFAAFC8DB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10888" y="1976116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Arrow: Left 13" descr="Orange arrow points to down menu item, &quot;Finding...&quot;">
            <a:extLst>
              <a:ext uri="{FF2B5EF4-FFF2-40B4-BE49-F238E27FC236}">
                <a16:creationId xmlns:a16="http://schemas.microsoft.com/office/drawing/2014/main" id="{F1FA7B5B-166F-86A3-57C8-19F790DFD19C}"/>
              </a:ext>
            </a:extLst>
          </p:cNvPr>
          <p:cNvSpPr/>
          <p:nvPr/>
        </p:nvSpPr>
        <p:spPr>
          <a:xfrm>
            <a:off x="4524026" y="2488676"/>
            <a:ext cx="514925" cy="195944"/>
          </a:xfrm>
          <a:prstGeom prst="leftArrow">
            <a:avLst/>
          </a:prstGeom>
          <a:solidFill>
            <a:srgbClr val="C15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Arrow: Left 15" descr="green arrow points to down menu item, &quot;Ask a librarian&quot;">
            <a:extLst>
              <a:ext uri="{FF2B5EF4-FFF2-40B4-BE49-F238E27FC236}">
                <a16:creationId xmlns:a16="http://schemas.microsoft.com/office/drawing/2014/main" id="{85C81D1B-C01D-1977-EFDC-5553C91746C9}"/>
              </a:ext>
            </a:extLst>
          </p:cNvPr>
          <p:cNvSpPr/>
          <p:nvPr/>
        </p:nvSpPr>
        <p:spPr>
          <a:xfrm>
            <a:off x="4705093" y="3513796"/>
            <a:ext cx="514925" cy="195944"/>
          </a:xfrm>
          <a:prstGeom prst="leftArrow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491374-5F26-F8BA-0CC2-0F0864C38177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6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6709" y="-19051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1340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HOW TO FIND AND ACCESS RESOURCES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YOUR SUBJECT GUIDE</a:t>
            </a:r>
          </a:p>
        </p:txBody>
      </p:sp>
    </p:spTree>
    <p:extLst>
      <p:ext uri="{BB962C8B-B14F-4D97-AF65-F5344CB8AC3E}">
        <p14:creationId xmlns:p14="http://schemas.microsoft.com/office/powerpoint/2010/main" val="30962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5A2985-A0BC-139A-DD06-F2DF7A625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Religions and Cultures Subject Guides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31ECE3-2BD7-0F93-2D16-9B5E7DE03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370" y="895148"/>
            <a:ext cx="5951425" cy="4783757"/>
          </a:xfrm>
          <a:prstGeom prst="rect">
            <a:avLst/>
          </a:prstGeom>
        </p:spPr>
      </p:pic>
      <p:sp>
        <p:nvSpPr>
          <p:cNvPr id="8" name="Oval 7" descr="bubble highlighting information on webpage. Contact information for:&#10;Ethel Gamache, Subject Librarian&#10;Phone number: 514-848-2424 ext. 7742&#10;ethel.gamache@concordia.ca&#10;Office location: LB-505-07&#10;Webster Library&#10;1400 de Maisonneuve Blvd. W.">
            <a:extLst>
              <a:ext uri="{FF2B5EF4-FFF2-40B4-BE49-F238E27FC236}">
                <a16:creationId xmlns:a16="http://schemas.microsoft.com/office/drawing/2014/main" id="{D5F18F32-4096-649A-06FE-0762303D4B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396243" y="1093861"/>
            <a:ext cx="3273040" cy="3273040"/>
          </a:xfrm>
          <a:prstGeom prst="ellipse">
            <a:avLst/>
          </a:prstGeom>
          <a:blipFill>
            <a:blip r:embed="rId4"/>
            <a:stretch>
              <a:fillRect l="-312965" t="-68788" r="-167779" b="-161180"/>
            </a:stretch>
          </a:blipFill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552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5228"/>
            <a:ext cx="10515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SUPPORT FOR GRADUATE STUDENTS</a:t>
            </a:r>
          </a:p>
        </p:txBody>
      </p:sp>
    </p:spTree>
    <p:extLst>
      <p:ext uri="{BB962C8B-B14F-4D97-AF65-F5344CB8AC3E}">
        <p14:creationId xmlns:p14="http://schemas.microsoft.com/office/powerpoint/2010/main" val="120202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7E9E5-4093-1F0C-2F03-CA9EE95C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Services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567D7-ABE5-3545-B3DC-A61A96B25D23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hlinkClick r:id="rId2"/>
              </a:rPr>
              <a:t>Ask a Librarian</a:t>
            </a: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hlinkClick r:id="rId3"/>
              </a:rPr>
              <a:t>Interlibrary loans</a:t>
            </a: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hlinkClick r:id="rId4"/>
              </a:rPr>
              <a:t>Data visualization</a:t>
            </a: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Theses and dissertations (</a:t>
            </a:r>
            <a:r>
              <a:rPr lang="en-US" sz="1900" dirty="0">
                <a:hlinkClick r:id="rId5"/>
              </a:rPr>
              <a:t>Copyright guide for Thesis preparation</a:t>
            </a:r>
            <a:r>
              <a:rPr lang="en-US" sz="1900" dirty="0"/>
              <a:t>, </a:t>
            </a:r>
            <a:r>
              <a:rPr lang="en-US" sz="1900" dirty="0">
                <a:hlinkClick r:id="rId6"/>
              </a:rPr>
              <a:t>Spectrum Research Repository</a:t>
            </a:r>
            <a:r>
              <a:rPr lang="en-US" sz="19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hlinkClick r:id="rId7"/>
              </a:rPr>
              <a:t>Dedicated study spaces </a:t>
            </a:r>
            <a:r>
              <a:rPr lang="en-US" sz="1900" dirty="0"/>
              <a:t>(with small lockers, shelves, kitchenette)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Researcher support: </a:t>
            </a:r>
            <a:r>
              <a:rPr lang="en-US" sz="1900" dirty="0">
                <a:hlinkClick r:id="rId8"/>
              </a:rPr>
              <a:t>ORCID Id</a:t>
            </a:r>
            <a:r>
              <a:rPr lang="en-US" sz="1900" dirty="0"/>
              <a:t>, </a:t>
            </a:r>
            <a:r>
              <a:rPr lang="en-US" sz="1900" dirty="0">
                <a:hlinkClick r:id="rId9"/>
              </a:rPr>
              <a:t>research data management</a:t>
            </a: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hlinkClick r:id="rId10"/>
              </a:rPr>
              <a:t>Guides </a:t>
            </a:r>
            <a:r>
              <a:rPr lang="en-US" sz="1900" dirty="0"/>
              <a:t>for finding an array of different material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hlinkClick r:id="rId11"/>
              </a:rPr>
              <a:t>Technology Sandbox</a:t>
            </a:r>
            <a:endParaRPr lang="en-US" sz="19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https://library.concordia.ca/help/users/graduates/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2AE5B2-BAEF-3818-AEBB-AAF1EDA7060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9807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05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ad9f3ef-2d46-4bda-8fa6-e42fb1d13be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65F4A7C444014EACC24337A050BC37" ma:contentTypeVersion="14" ma:contentTypeDescription="Create a new document." ma:contentTypeScope="" ma:versionID="0359051aa61b7a0b3052c9a93bb2fe05">
  <xsd:schema xmlns:xsd="http://www.w3.org/2001/XMLSchema" xmlns:xs="http://www.w3.org/2001/XMLSchema" xmlns:p="http://schemas.microsoft.com/office/2006/metadata/properties" xmlns:ns3="447722b1-6033-4927-a9b8-0bcd0b685009" xmlns:ns4="5ad9f3ef-2d46-4bda-8fa6-e42fb1d13bef" targetNamespace="http://schemas.microsoft.com/office/2006/metadata/properties" ma:root="true" ma:fieldsID="844b1620f0c8d25aa2988fc679cf091f" ns3:_="" ns4:_="">
    <xsd:import namespace="447722b1-6033-4927-a9b8-0bcd0b685009"/>
    <xsd:import namespace="5ad9f3ef-2d46-4bda-8fa6-e42fb1d13be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7722b1-6033-4927-a9b8-0bcd0b68500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9f3ef-2d46-4bda-8fa6-e42fb1d13b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7488EB-CA28-4716-90D0-E97233691F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36F823-70EC-4DC1-A7CE-EFBA16F8865F}">
  <ds:schemaRefs>
    <ds:schemaRef ds:uri="447722b1-6033-4927-a9b8-0bcd0b685009"/>
    <ds:schemaRef ds:uri="http://www.w3.org/XML/1998/namespace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5ad9f3ef-2d46-4bda-8fa6-e42fb1d13bef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930DFCE-906C-474F-97F4-5B3F4A192B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7722b1-6033-4927-a9b8-0bcd0b685009"/>
    <ds:schemaRef ds:uri="5ad9f3ef-2d46-4bda-8fa6-e42fb1d13b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15733</TotalTime>
  <Words>606</Words>
  <Application>Microsoft Office PowerPoint</Application>
  <PresentationFormat>Widescreen</PresentationFormat>
  <Paragraphs>85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Calibri Light</vt:lpstr>
      <vt:lpstr>Segoe UI Light</vt:lpstr>
      <vt:lpstr>Gill Sans Nova Light</vt:lpstr>
      <vt:lpstr>Gill Sans Nova</vt:lpstr>
      <vt:lpstr>Arial</vt:lpstr>
      <vt:lpstr>Segoe UI</vt:lpstr>
      <vt:lpstr>Calibri</vt:lpstr>
      <vt:lpstr>Office Theme</vt:lpstr>
      <vt:lpstr>Éthel Gamache, Librarian | ethel.gamache@concordia.ca</vt:lpstr>
      <vt:lpstr>HOW TO FIND AND ACCESS RESOURCES NAVIGATING THE LIBRARY WEBSITE</vt:lpstr>
      <vt:lpstr>Concordia Library Website</vt:lpstr>
      <vt:lpstr>Concordia Library Website “FIND” dropdown menu</vt:lpstr>
      <vt:lpstr>Concordia Library “Help &amp; How To” dropdown menu</vt:lpstr>
      <vt:lpstr>HOW TO FIND AND ACCESS RESOURCES YOUR SUBJECT GUIDE</vt:lpstr>
      <vt:lpstr>Religions and Cultures Subject Guides</vt:lpstr>
      <vt:lpstr>SUPPORT FOR GRADUATE STUDENTS</vt:lpstr>
      <vt:lpstr>Services</vt:lpstr>
      <vt:lpstr>Resources - You have access to everything in the Library</vt:lpstr>
      <vt:lpstr>You do have access to many resources!</vt:lpstr>
      <vt:lpstr>The Library is there to support you with your research too.</vt:lpstr>
      <vt:lpstr>Concordia Library Website – Ask a Librarian</vt:lpstr>
      <vt:lpstr>The Library is yours! ÉTHEL GAMACHE ethel.gamache@concordia.ca</vt:lpstr>
      <vt:lpstr>HOW TO FIND AND ACCESS RESOURCES USING SOFIA, THE DISCOVERY TOOL</vt:lpstr>
      <vt:lpstr>Sofia Discovery Took Advanced Search</vt:lpstr>
      <vt:lpstr>Sofia Discovery Tool search limiters</vt:lpstr>
      <vt:lpstr>If you have any difficulty finding a document, reach out! </vt:lpstr>
      <vt:lpstr>USING INTERLIBRARY LOAN WITHIN SOFIA</vt:lpstr>
      <vt:lpstr>What is the new Interlibrary Loans (ILL) service?</vt:lpstr>
      <vt:lpstr>Concordia article/chapter scan &amp; deliver service</vt:lpstr>
      <vt:lpstr>REQUEST A BOOK VIA INTERLIBRARY LOAN</vt:lpstr>
      <vt:lpstr>Sofia Discovery Tool request via Interlibrary loan</vt:lpstr>
      <vt:lpstr>Check the status of your request under the "Requests" tab. </vt:lpstr>
      <vt:lpstr>About Interlibrary loan </vt:lpstr>
      <vt:lpstr>REQUEST A BOOK BLANK FORM</vt:lpstr>
      <vt:lpstr>Create an Interlibrary Loan request</vt:lpstr>
      <vt:lpstr>Sofia Discovery Tool – request a book form</vt:lpstr>
      <vt:lpstr>SEARCHING FOR ARTICLES WITH GOOGLE SCHOLAR AND THE DATABASE ACADEMIC SEARCH COMPLETE</vt:lpstr>
      <vt:lpstr>Where should you search?</vt:lpstr>
      <vt:lpstr>HOW TO FIND AND ACCESS RESOURCES USING GOOGLE SCHOLAR</vt:lpstr>
      <vt:lpstr>Searching in Google Scholar</vt:lpstr>
      <vt:lpstr>Google Scholar – Searching within a search result</vt:lpstr>
      <vt:lpstr>Google Scholar – select a library access link</vt:lpstr>
      <vt:lpstr>Concordia Library Website – Ask a Librarian</vt:lpstr>
    </vt:vector>
  </TitlesOfParts>
  <Company>Concordia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Ripley</dc:creator>
  <cp:lastModifiedBy>Ethel Gamache</cp:lastModifiedBy>
  <cp:revision>311</cp:revision>
  <dcterms:created xsi:type="dcterms:W3CDTF">2023-06-09T15:09:37Z</dcterms:created>
  <dcterms:modified xsi:type="dcterms:W3CDTF">2024-09-06T17:30:02Z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0x0101006D65F4A7C444014EACC24337A050BC37</vt:lpwstr>
  </property>
</Properties>
</file>