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54"/>
  </p:notesMasterIdLst>
  <p:sldIdLst>
    <p:sldId id="257" r:id="rId3"/>
    <p:sldId id="259" r:id="rId4"/>
    <p:sldId id="297" r:id="rId5"/>
    <p:sldId id="357" r:id="rId6"/>
    <p:sldId id="359" r:id="rId7"/>
    <p:sldId id="388" r:id="rId8"/>
    <p:sldId id="360" r:id="rId9"/>
    <p:sldId id="364" r:id="rId10"/>
    <p:sldId id="304" r:id="rId11"/>
    <p:sldId id="326" r:id="rId12"/>
    <p:sldId id="345" r:id="rId13"/>
    <p:sldId id="391" r:id="rId14"/>
    <p:sldId id="365" r:id="rId15"/>
    <p:sldId id="328" r:id="rId16"/>
    <p:sldId id="366" r:id="rId17"/>
    <p:sldId id="367" r:id="rId18"/>
    <p:sldId id="333" r:id="rId19"/>
    <p:sldId id="276" r:id="rId20"/>
    <p:sldId id="277" r:id="rId21"/>
    <p:sldId id="279" r:id="rId22"/>
    <p:sldId id="280" r:id="rId23"/>
    <p:sldId id="283" r:id="rId24"/>
    <p:sldId id="369" r:id="rId25"/>
    <p:sldId id="285" r:id="rId26"/>
    <p:sldId id="286" r:id="rId27"/>
    <p:sldId id="289" r:id="rId28"/>
    <p:sldId id="370" r:id="rId29"/>
    <p:sldId id="371" r:id="rId30"/>
    <p:sldId id="346" r:id="rId31"/>
    <p:sldId id="350" r:id="rId32"/>
    <p:sldId id="372" r:id="rId33"/>
    <p:sldId id="373" r:id="rId34"/>
    <p:sldId id="403" r:id="rId35"/>
    <p:sldId id="375" r:id="rId36"/>
    <p:sldId id="376" r:id="rId37"/>
    <p:sldId id="393" r:id="rId38"/>
    <p:sldId id="394" r:id="rId39"/>
    <p:sldId id="402" r:id="rId40"/>
    <p:sldId id="392" r:id="rId41"/>
    <p:sldId id="400" r:id="rId42"/>
    <p:sldId id="301" r:id="rId43"/>
    <p:sldId id="303" r:id="rId44"/>
    <p:sldId id="305" r:id="rId45"/>
    <p:sldId id="401" r:id="rId46"/>
    <p:sldId id="384" r:id="rId47"/>
    <p:sldId id="385" r:id="rId48"/>
    <p:sldId id="387" r:id="rId49"/>
    <p:sldId id="290" r:id="rId50"/>
    <p:sldId id="309" r:id="rId51"/>
    <p:sldId id="310" r:id="rId52"/>
    <p:sldId id="29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0148" autoAdjust="0"/>
  </p:normalViewPr>
  <p:slideViewPr>
    <p:cSldViewPr snapToGrid="0">
      <p:cViewPr varScale="1">
        <p:scale>
          <a:sx n="100" d="100"/>
          <a:sy n="100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1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Google Scholar – finding something to eat in a food court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Library Databases – Cooking at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Speed vs process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364-5DC1-49FC-BD2B-337CF9750922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095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45815-5FDE-40B1-BE50-E82C1789DD22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0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3444-965C-D49B-89E5-312BCBC3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885E-E238-CE32-5632-29771B96F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B87C-86AE-C72F-0854-DA50C23C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4DC4-A2EC-34C2-C7D8-A4416395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1F27-3271-DC6F-7DD5-0A36AB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1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07972-108B-9AB9-74EC-D80A805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3551-908E-08A1-6C79-D74A4FF7B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B955-D182-CBE7-34D7-307884BA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F3DB-597B-4A36-8A1C-18CC7DA46F7D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3019-3917-DBAD-7720-929781C5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2DDF-DE11-B9EA-B9C8-F25489945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3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splash.com/photos/VBsG1VOgLIU" TargetMode="External"/><Relationship Id="rId5" Type="http://schemas.openxmlformats.org/officeDocument/2006/relationships/hyperlink" Target="https://pixabay.com/photos/dining-court-shopping-mall-corridor-347314/" TargetMode="Externa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6sylTfkjydEvvvvvvv&amp;data=05%7C01%7Cethel.gamache%40concordia.ca%7C816968fb74784375110608dbafff6429%7C5569f185d22f4e139850ce5b1abcd2e8%7C0%7C0%7C638297283704002466%7CUnknown%7CTWFpbGZsb3d8eyJWIjoiMC4wLjAwMDAiLCJQIjoiV2luMzIiLCJBTiI6Ik1haWwiLCJXVCI6Mn0%3D%7C3000%7C%7C%7C&amp;sdata=S2Mp4%2B3RwC3kzQyj9CQOuiA04%2BhWbahFm6ERJy7RHVs%3D&amp;reserved=0" TargetMode="External"/><Relationship Id="rId2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n01.safelinks.protection.outlook.com/?url=https%3A%2F%2Fyoutu.be%2FVAINqpF1dwU&amp;data=05%7C01%7Cethel.gamache%40concordia.ca%7C816968fb74784375110608dbafff6429%7C5569f185d22f4e139850ce5b1abcd2e8%7C0%7C0%7C638297283704002466%7CUnknown%7CTWFpbGZsb3d8eyJWIjoiMC4wLjAwMDAiLCJQIjoiV2luMzIiLCJBTiI6Ik1haWwiLCJXVCI6Mn0%3D%7C3000%7C%7C%7C&amp;sdata=TD%2BLCEO5blEdOfA1ttQmfP2CiE6MH0pjsFGFN9yBfBo%3D&amp;reserved=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05" y="299803"/>
            <a:ext cx="6935872" cy="4258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2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PHIL 241/2 Philosophy of </a:t>
            </a:r>
            <a:br>
              <a:rPr lang="en-CA" sz="32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32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Human Rights</a:t>
            </a:r>
            <a:br>
              <a:rPr lang="en-CA" sz="2400" dirty="0">
                <a:solidFill>
                  <a:schemeClr val="tx1"/>
                </a:solidFill>
                <a:latin typeface="Gill Sans Nova" panose="020B0602020104020203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</a:b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LIBRARY WORKSHOP</a:t>
            </a:r>
            <a:br>
              <a:rPr lang="en-CA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cap="none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ethel.gamache@concordia.ca</a:t>
            </a: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Presentation and Resources handout available here: </a:t>
            </a:r>
            <a:endParaRPr lang="en-US" sz="6600" i="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BC0408-5204-AF32-5473-0846F010F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122" y="4606367"/>
            <a:ext cx="18192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0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concordia.ca/library/guides/philosophy.html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2D7D8-25B6-C224-EA1C-E9376F50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58" y="846787"/>
            <a:ext cx="7629805" cy="4917352"/>
          </a:xfrm>
          <a:prstGeom prst="rect">
            <a:avLst/>
          </a:prstGeom>
        </p:spPr>
      </p:pic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01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25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18705" y="542926"/>
            <a:ext cx="4439894" cy="36870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CA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a peer-reviewed article? </a:t>
            </a:r>
            <a:br>
              <a:rPr lang="en-CA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kumimoji="0" lang="en-US" sz="3700" b="0" u="none" strike="noStrik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813736"/>
            <a:ext cx="6505353" cy="52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218706" y="4763386"/>
            <a:ext cx="4439894" cy="1561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</a:t>
            </a:r>
            <a:r>
              <a:rPr lang="en-US" i="1">
                <a:solidFill>
                  <a:schemeClr val="tx2"/>
                </a:solidFill>
              </a:rPr>
              <a:t>: Brillant! </a:t>
            </a:r>
            <a:r>
              <a:rPr lang="en-US" i="1" dirty="0">
                <a:solidFill>
                  <a:schemeClr val="tx2"/>
                </a:solidFill>
              </a:rPr>
              <a:t>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F92DA60F-3B75-0D6F-2EBF-625ABB98B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2" r="10704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B65E9-7F7C-1DA4-C433-0403A638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Where to find peer-reviewed articles?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25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5415A-9E4A-1DDC-5245-A6D846B9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r="-1" b="-1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46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15608-7008-736D-6AF5-DE20FCDC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Sofia and Interlibrary loans</a:t>
            </a:r>
            <a:br>
              <a:rPr lang="en-US" sz="3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EE3BA-42F7-7085-0E70-3B8FEBB4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732" y="4240404"/>
            <a:ext cx="2454227" cy="1577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1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1" y="468352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864CE-A3A7-FDCB-B65C-38248516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318" y="1334707"/>
            <a:ext cx="7570444" cy="47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4" y="480978"/>
            <a:ext cx="114303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0D503B-1817-35A5-94B0-D91FCC12EF76}"/>
              </a:ext>
            </a:extLst>
          </p:cNvPr>
          <p:cNvSpPr txBox="1">
            <a:spLocks/>
          </p:cNvSpPr>
          <p:nvPr/>
        </p:nvSpPr>
        <p:spPr>
          <a:xfrm>
            <a:off x="0" y="470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B89E5-4952-10DD-3986-3C2DAFD5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85" y="1330265"/>
            <a:ext cx="7538935" cy="48078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14437-E50C-ED70-ADF8-FF03591FD0F6}"/>
              </a:ext>
            </a:extLst>
          </p:cNvPr>
          <p:cNvSpPr/>
          <p:nvPr/>
        </p:nvSpPr>
        <p:spPr>
          <a:xfrm>
            <a:off x="2597285" y="3188365"/>
            <a:ext cx="1559718" cy="159886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718C27-DB19-AD44-5354-A1CA6DAD0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70" y="500974"/>
            <a:ext cx="9698477" cy="5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LOANS</a:t>
            </a:r>
            <a:b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8539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30668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036" y="615175"/>
            <a:ext cx="10355928" cy="823912"/>
          </a:xfrm>
        </p:spPr>
        <p:txBody>
          <a:bodyPr>
            <a:normAutofit lnSpcReduction="10000"/>
          </a:bodyPr>
          <a:lstStyle/>
          <a:p>
            <a:r>
              <a:rPr lang="fr-CA" dirty="0"/>
              <a:t>Objective - locating </a:t>
            </a:r>
            <a:r>
              <a:rPr lang="fr-CA" dirty="0" err="1"/>
              <a:t>reviewed</a:t>
            </a:r>
            <a:r>
              <a:rPr lang="fr-CA" dirty="0"/>
              <a:t> journal articles </a:t>
            </a:r>
          </a:p>
          <a:p>
            <a:r>
              <a:rPr lang="fr-CA" dirty="0"/>
              <a:t>Plan 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0093" y="1686366"/>
            <a:ext cx="10355928" cy="4416721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Search strategies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Introduction to the Library website &amp; subject guide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What is a peer-reviewed article?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Where to find them?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Sofia, the Library Discovery tool (and Interlibrary loans)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Academic Search Complete 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Philosopher’s Index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Google Scholar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en-CA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5. Evaluating and citing sources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603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9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25686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717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885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953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1796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C345A-4BA7-16DF-EBFB-0B519469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" r="4814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9AF06-E2AE-2033-8845-53065D0B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4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the database Academic Search Complete to find academic articles</a:t>
            </a:r>
            <a:br>
              <a:rPr lang="en-US" sz="24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4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392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2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3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43">
            <a:extLst>
              <a:ext uri="{FF2B5EF4-FFF2-40B4-BE49-F238E27FC236}">
                <a16:creationId xmlns:a16="http://schemas.microsoft.com/office/drawing/2014/main" id="{3EAA282C-D6AD-4614-A9F7-E9D8CDB6B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0A281409-18C3-7BC5-9C92-8079021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3" name="Rectangle 45">
            <a:extLst>
              <a:ext uri="{FF2B5EF4-FFF2-40B4-BE49-F238E27FC236}">
                <a16:creationId xmlns:a16="http://schemas.microsoft.com/office/drawing/2014/main" id="{85349CB8-0027-49D3-B09C-B3097EB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Search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64" name="Straight Connector 47">
            <a:extLst>
              <a:ext uri="{FF2B5EF4-FFF2-40B4-BE49-F238E27FC236}">
                <a16:creationId xmlns:a16="http://schemas.microsoft.com/office/drawing/2014/main" id="{C4A330F7-C135-4887-BEB7-71589721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9">
            <a:extLst>
              <a:ext uri="{FF2B5EF4-FFF2-40B4-BE49-F238E27FC236}">
                <a16:creationId xmlns:a16="http://schemas.microsoft.com/office/drawing/2014/main" id="{2B4BC022-2321-4FF2-BB92-B4B3F486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E8991A-3FA3-406E-92A6-7021C64B8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486EB5-0FC0-4694-8A6B-5084CCDF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2A2150-2605-46B8-9C26-A96C0BB01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2" y="3109913"/>
            <a:ext cx="3738926" cy="3076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/>
              <a:t>Databases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0B4A16-65C5-9E95-11FD-E960E1886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631" y="420479"/>
            <a:ext cx="5339870" cy="579120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312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88ED5-2CAA-3B4F-150C-37B687561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0" r="15825" b="2"/>
          <a:stretch/>
        </p:blipFill>
        <p:spPr>
          <a:xfrm>
            <a:off x="-19015" y="11"/>
            <a:ext cx="9137156" cy="6857989"/>
          </a:xfrm>
          <a:prstGeom prst="rect">
            <a:avLst/>
          </a:prstGeom>
        </p:spPr>
      </p:pic>
      <p:sp>
        <p:nvSpPr>
          <p:cNvPr id="92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870B-97E2-204D-556E-41B95F1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</a:t>
            </a:r>
            <a:r>
              <a:rPr lang="en-US" sz="41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COmplete</a:t>
            </a:r>
            <a:endParaRPr lang="en-US" sz="4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2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4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870B-97E2-204D-556E-41B95F1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COmplete</a:t>
            </a:r>
          </a:p>
        </p:txBody>
      </p: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E26F6-B193-E32E-863F-A2100DC6D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4253" y="1085790"/>
            <a:ext cx="1426960" cy="1937416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2B865-DFA6-39A2-7CE4-EE72B187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4" y="86737"/>
            <a:ext cx="11985771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8FE5ED-EB4D-485A-B4E7-55467F756B9F}"/>
              </a:ext>
            </a:extLst>
          </p:cNvPr>
          <p:cNvSpPr/>
          <p:nvPr/>
        </p:nvSpPr>
        <p:spPr>
          <a:xfrm>
            <a:off x="1820227" y="6492240"/>
            <a:ext cx="2560320" cy="36576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744C1-4C4C-4026-8353-8FBB1EBB7544}"/>
              </a:ext>
            </a:extLst>
          </p:cNvPr>
          <p:cNvSpPr/>
          <p:nvPr/>
        </p:nvSpPr>
        <p:spPr>
          <a:xfrm>
            <a:off x="31284" y="1729711"/>
            <a:ext cx="1634088" cy="3651914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30744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B93AB-649E-82D7-773D-4C3C22D6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57"/>
            <a:ext cx="12192000" cy="67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9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A05F1-7F46-AB9C-9CC4-20C91B57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2" y="3109913"/>
            <a:ext cx="3738926" cy="3076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Using </a:t>
            </a:r>
            <a:br>
              <a:rPr lang="en-US" dirty="0"/>
            </a:br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link resolver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C7F9697-1D28-F8B5-18B8-831F17B9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3" y="120706"/>
            <a:ext cx="6700795" cy="65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10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93D34-9B04-061D-9E85-34F5149F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the database Philosopher’s Index </a:t>
            </a:r>
            <a:b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5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1E3CE-3B95-B864-8B0C-DF39B9AF8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790" y="1050878"/>
            <a:ext cx="6157951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5E60D-C12B-622B-ED6E-262339E36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5" r="25446" b="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57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CDFE8573-F776-83B1-A080-69AD519F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687" y="4602822"/>
            <a:ext cx="113016" cy="16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DFA41-FE31-AB4A-CF99-5A739A9D0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0939"/>
            <a:ext cx="10153651" cy="44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81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62802F-34A2-6C4E-103E-3CB42B1C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6E324D-9201-4292-875F-C3B15A73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D7D83-A622-4E64-A15F-5715B255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"/>
            <a:ext cx="5683516" cy="28855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7A393F-6750-4B9D-A774-36E66ABA4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835" y="0"/>
            <a:ext cx="3234165" cy="155502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6F3B3-F9A3-4E38-8F8E-5247F74D5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1242929"/>
            <a:ext cx="3559041" cy="5615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125D-D15A-4ADA-929B-DACA6E0D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09656" y="3630223"/>
            <a:ext cx="3282344" cy="32277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C360DB7-BCD9-3EED-B2D7-064B3C06F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D1C41A-9821-C8FB-6855-D438D924F20F}"/>
              </a:ext>
            </a:extLst>
          </p:cNvPr>
          <p:cNvSpPr/>
          <p:nvPr/>
        </p:nvSpPr>
        <p:spPr>
          <a:xfrm>
            <a:off x="8909656" y="2428875"/>
            <a:ext cx="1205894" cy="45668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B4369-E4DA-77E4-26F0-3CE9A23C6C93}"/>
              </a:ext>
            </a:extLst>
          </p:cNvPr>
          <p:cNvCxnSpPr/>
          <p:nvPr/>
        </p:nvCxnSpPr>
        <p:spPr>
          <a:xfrm>
            <a:off x="3774621" y="4465864"/>
            <a:ext cx="0" cy="16900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073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18EE-5888-3E77-556D-4BCD351E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572" y="1033423"/>
            <a:ext cx="6935872" cy="2354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Google Scholar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F72EF-AC38-366B-76AE-D545D925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5335" y="4342282"/>
            <a:ext cx="7110109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800" b="1" cap="all" spc="300" dirty="0">
                <a:solidFill>
                  <a:schemeClr val="tx2"/>
                </a:solidFill>
              </a:rPr>
              <a:t>Are the articles really peer-reviewed?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A7056-30CC-13AD-1C3D-988558C9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6" r="20284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50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2340625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D7E3-D4BA-A23C-D48F-A4B5054B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Google Scholar and a database different?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CA17F-AAA2-A3DA-FBAD-898ABC535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How Google Scholar Can Help You</a:t>
            </a:r>
          </a:p>
          <a:p>
            <a:endParaRPr lang="en-C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2F9728-8BB7-E554-EAB3-3B1787E5C0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25777044"/>
              </p:ext>
            </p:extLst>
          </p:nvPr>
        </p:nvGraphicFramePr>
        <p:xfrm>
          <a:off x="1078787" y="1924051"/>
          <a:ext cx="9653155" cy="3839074"/>
        </p:xfrm>
        <a:graphic>
          <a:graphicData uri="http://schemas.openxmlformats.org/drawingml/2006/table">
            <a:tbl>
              <a:tblPr/>
              <a:tblGrid>
                <a:gridCol w="4890498">
                  <a:extLst>
                    <a:ext uri="{9D8B030D-6E8A-4147-A177-3AD203B41FA5}">
                      <a16:colId xmlns:a16="http://schemas.microsoft.com/office/drawing/2014/main" val="3141169581"/>
                    </a:ext>
                  </a:extLst>
                </a:gridCol>
                <a:gridCol w="4762657">
                  <a:extLst>
                    <a:ext uri="{9D8B030D-6E8A-4147-A177-3AD203B41FA5}">
                      <a16:colId xmlns:a16="http://schemas.microsoft.com/office/drawing/2014/main" val="2307127537"/>
                    </a:ext>
                  </a:extLst>
                </a:gridCol>
              </a:tblGrid>
              <a:tr h="425057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Library Databases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Google Scholar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640953"/>
                  </a:ext>
                </a:extLst>
              </a:tr>
              <a:tr h="400462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218480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Allow users to sort results according to date and relevance.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an easy way to sort articles in your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02822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Allow users to sort results by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Does not clearly specify what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is in the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74143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Contain the ability to limit searches by a variety of criteria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full criteria to limit your search results.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87640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Will never charge you for the full text of an article if the Library has a subscription to that database.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Provides full text of some electronic articles, but is not as helpful in tracking down print articles. Some articles may be available for a fee.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980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4918D7-E482-96BE-347E-4D0055B113DB}"/>
              </a:ext>
            </a:extLst>
          </p:cNvPr>
          <p:cNvSpPr txBox="1"/>
          <p:nvPr/>
        </p:nvSpPr>
        <p:spPr>
          <a:xfrm>
            <a:off x="441789" y="5724434"/>
            <a:ext cx="1120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CA" sz="1800" dirty="0">
                <a:effectLst/>
              </a:rPr>
              <a:t>Source:</a:t>
            </a:r>
            <a:r>
              <a:rPr lang="en-CA" dirty="0">
                <a:effectLst/>
              </a:rPr>
              <a:t> “Library Resources &amp; Services: Use Google Scholar: Library Databases vs. Google Scholar.” </a:t>
            </a:r>
            <a:r>
              <a:rPr lang="en-CA" i="1" dirty="0">
                <a:effectLst/>
              </a:rPr>
              <a:t>Library Databases vs. Google Scholar - Use Google Scholar - Library Resources &amp; Services at Howard Community College</a:t>
            </a:r>
            <a:r>
              <a:rPr lang="en-CA" dirty="0">
                <a:effectLst/>
              </a:rPr>
              <a:t>, Howard Community College, howardcc.libguides.com/</a:t>
            </a:r>
            <a:r>
              <a:rPr lang="en-CA" dirty="0" err="1">
                <a:effectLst/>
              </a:rPr>
              <a:t>c.php?g</a:t>
            </a:r>
            <a:r>
              <a:rPr lang="en-CA" dirty="0">
                <a:effectLst/>
              </a:rPr>
              <a:t>=52041&amp;p=428654. </a:t>
            </a:r>
          </a:p>
          <a:p>
            <a:pPr algn="l" fontAlgn="t"/>
            <a:endParaRPr lang="en-CA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6892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769807" y="1380227"/>
            <a:ext cx="8303341" cy="503782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35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What is the difference?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51679" y="1613033"/>
            <a:ext cx="4800600" cy="632529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rgbClr val="0070C0"/>
                </a:solidFill>
                <a:latin typeface="Bookman Old Style" panose="02050604050505020204" pitchFamily="18" charset="0"/>
              </a:rPr>
              <a:t>Google scholar</a:t>
            </a:r>
          </a:p>
        </p:txBody>
      </p:sp>
      <p:pic>
        <p:nvPicPr>
          <p:cNvPr id="14" name="Content Placeholder 13" descr="A food court with tables and chairs&#10;&#10;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570677"/>
            <a:ext cx="4148923" cy="276162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633864" y="1630286"/>
            <a:ext cx="4800600" cy="632529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rgbClr val="0070C0"/>
                </a:solidFill>
                <a:latin typeface="Bookman Old Style" panose="02050604050505020204" pitchFamily="18" charset="0"/>
              </a:rPr>
              <a:t>Library databases</a:t>
            </a:r>
          </a:p>
        </p:txBody>
      </p:sp>
      <p:pic>
        <p:nvPicPr>
          <p:cNvPr id="15" name="Content Placeholder 14" descr="A person preparing food in a kitchen. 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8" y="2570677"/>
            <a:ext cx="4145331" cy="2765713"/>
          </a:xfrm>
        </p:spPr>
      </p:pic>
      <p:sp>
        <p:nvSpPr>
          <p:cNvPr id="19" name="Rectangle 18"/>
          <p:cNvSpPr/>
          <p:nvPr/>
        </p:nvSpPr>
        <p:spPr>
          <a:xfrm>
            <a:off x="1251678" y="5546100"/>
            <a:ext cx="4303733" cy="607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Volume | Quantity | Quick</a:t>
            </a:r>
            <a:endParaRPr lang="en-CA" sz="1351"/>
          </a:p>
          <a:p>
            <a:endParaRPr lang="en-CA" sz="1351"/>
          </a:p>
        </p:txBody>
      </p:sp>
      <p:sp>
        <p:nvSpPr>
          <p:cNvPr id="20" name="Rectangle 19"/>
          <p:cNvSpPr/>
          <p:nvPr/>
        </p:nvSpPr>
        <p:spPr>
          <a:xfrm>
            <a:off x="6644544" y="5546097"/>
            <a:ext cx="4305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Depth | Quality | Thorough</a:t>
            </a:r>
            <a:endParaRPr lang="en-CA" sz="1351"/>
          </a:p>
        </p:txBody>
      </p:sp>
      <p:sp>
        <p:nvSpPr>
          <p:cNvPr id="2" name="TextBox 1"/>
          <p:cNvSpPr txBox="1"/>
          <p:nvPr/>
        </p:nvSpPr>
        <p:spPr>
          <a:xfrm>
            <a:off x="1315999" y="6560706"/>
            <a:ext cx="1104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Left image: </a:t>
            </a:r>
            <a:r>
              <a:rPr lang="en-CA" sz="800" err="1">
                <a:solidFill>
                  <a:schemeClr val="tx1">
                    <a:lumMod val="50000"/>
                    <a:lumOff val="50000"/>
                  </a:schemeClr>
                </a:solidFill>
              </a:rPr>
              <a:t>Yinan</a:t>
            </a:r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 Chen, Dining Court, public domain, </a:t>
            </a:r>
            <a:r>
              <a:rPr lang="en-CA" sz="800">
                <a:hlinkClick r:id="rId5"/>
              </a:rPr>
              <a:t>https://pixabay.com/photos/dining-court-shopping-mall-corridor-347314/</a:t>
            </a:r>
            <a:endParaRPr lang="en-CA" sz="800"/>
          </a:p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Right image: Jason Briscoe, Cooking, public domain, </a:t>
            </a:r>
            <a:r>
              <a:rPr lang="en-CA" sz="800">
                <a:hlinkClick r:id="rId6"/>
              </a:rPr>
              <a:t>https://unsplash.com/photos/VBsG1VOgLIU</a:t>
            </a:r>
            <a:r>
              <a:rPr lang="en-CA" sz="80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67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/>
              <a:t>Where should you search?</a:t>
            </a:r>
          </a:p>
        </p:txBody>
      </p:sp>
      <p:sp>
        <p:nvSpPr>
          <p:cNvPr id="47" name="Oval 46"/>
          <p:cNvSpPr/>
          <p:nvPr/>
        </p:nvSpPr>
        <p:spPr>
          <a:xfrm>
            <a:off x="4585650" y="2538486"/>
            <a:ext cx="5090615" cy="417621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>
                <a:solidFill>
                  <a:schemeClr val="accent1">
                    <a:lumMod val="50000"/>
                  </a:schemeClr>
                </a:solidFill>
              </a:rPr>
              <a:t>Google Scholar</a:t>
            </a:r>
          </a:p>
        </p:txBody>
      </p:sp>
      <p:sp>
        <p:nvSpPr>
          <p:cNvPr id="48" name="Oval 47"/>
          <p:cNvSpPr/>
          <p:nvPr/>
        </p:nvSpPr>
        <p:spPr>
          <a:xfrm>
            <a:off x="2985857" y="1311575"/>
            <a:ext cx="4230807" cy="366146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>
                <a:solidFill>
                  <a:schemeClr val="accent6">
                    <a:lumMod val="50000"/>
                  </a:schemeClr>
                </a:solidFill>
              </a:rPr>
              <a:t>Library Discovery Tool (Sofia)</a:t>
            </a:r>
          </a:p>
        </p:txBody>
      </p:sp>
      <p:sp>
        <p:nvSpPr>
          <p:cNvPr id="51" name="Oval 50"/>
          <p:cNvSpPr/>
          <p:nvPr/>
        </p:nvSpPr>
        <p:spPr>
          <a:xfrm>
            <a:off x="1583280" y="2905924"/>
            <a:ext cx="4653747" cy="34279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 err="1">
                <a:solidFill>
                  <a:schemeClr val="accent4">
                    <a:lumMod val="50000"/>
                  </a:schemeClr>
                </a:solidFill>
              </a:rPr>
              <a:t>PhilPapers</a:t>
            </a:r>
            <a:endParaRPr lang="en-CA" sz="135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CA" sz="1351" dirty="0">
                <a:solidFill>
                  <a:schemeClr val="accent4">
                    <a:lumMod val="50000"/>
                  </a:schemeClr>
                </a:solidFill>
              </a:rPr>
              <a:t>(Library Database)</a:t>
            </a:r>
          </a:p>
        </p:txBody>
      </p:sp>
      <p:sp>
        <p:nvSpPr>
          <p:cNvPr id="52" name="Oval 51"/>
          <p:cNvSpPr/>
          <p:nvPr/>
        </p:nvSpPr>
        <p:spPr>
          <a:xfrm>
            <a:off x="5848785" y="1572115"/>
            <a:ext cx="4174067" cy="2975212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>
                <a:solidFill>
                  <a:schemeClr val="accent5">
                    <a:lumMod val="50000"/>
                  </a:schemeClr>
                </a:solidFill>
              </a:rPr>
              <a:t>Academic Search Complete</a:t>
            </a:r>
          </a:p>
          <a:p>
            <a:pPr algn="ctr"/>
            <a:r>
              <a:rPr lang="en-CA" sz="1351" dirty="0">
                <a:solidFill>
                  <a:schemeClr val="accent5">
                    <a:lumMod val="50000"/>
                  </a:schemeClr>
                </a:solidFill>
              </a:rPr>
              <a:t>(Library Database)</a:t>
            </a:r>
          </a:p>
        </p:txBody>
      </p:sp>
      <p:sp>
        <p:nvSpPr>
          <p:cNvPr id="53" name="Oval 52"/>
          <p:cNvSpPr/>
          <p:nvPr/>
        </p:nvSpPr>
        <p:spPr>
          <a:xfrm>
            <a:off x="4977882" y="4055320"/>
            <a:ext cx="5984545" cy="1718891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>
                <a:solidFill>
                  <a:schemeClr val="accent3">
                    <a:lumMod val="50000"/>
                  </a:schemeClr>
                </a:solidFill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810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 animBg="1"/>
      <p:bldP spid="52" grpId="0" animBg="1"/>
      <p:bldP spid="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483DA4F-BD31-9F95-18A7-98CE17645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421" y="351064"/>
            <a:ext cx="8899072" cy="615587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541AE4-04AE-116E-5666-49BFB3CA50E2}"/>
              </a:ext>
            </a:extLst>
          </p:cNvPr>
          <p:cNvCxnSpPr/>
          <p:nvPr/>
        </p:nvCxnSpPr>
        <p:spPr>
          <a:xfrm>
            <a:off x="1641388" y="1090529"/>
            <a:ext cx="0" cy="1941815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210AAB-0983-D0BB-258A-D31350D04EA2}"/>
              </a:ext>
            </a:extLst>
          </p:cNvPr>
          <p:cNvSpPr/>
          <p:nvPr/>
        </p:nvSpPr>
        <p:spPr>
          <a:xfrm>
            <a:off x="3110662" y="1485258"/>
            <a:ext cx="4669896" cy="245571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2F0E3C-A123-5C62-BB29-C408BA75FCEF}"/>
              </a:ext>
            </a:extLst>
          </p:cNvPr>
          <p:cNvSpPr/>
          <p:nvPr/>
        </p:nvSpPr>
        <p:spPr>
          <a:xfrm>
            <a:off x="8453510" y="2507478"/>
            <a:ext cx="1857983" cy="603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717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2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Tiger peering through dense forest">
            <a:extLst>
              <a:ext uri="{FF2B5EF4-FFF2-40B4-BE49-F238E27FC236}">
                <a16:creationId xmlns:a16="http://schemas.microsoft.com/office/drawing/2014/main" id="{FB302BAF-15B9-3420-BCD3-ACE6DE0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6" name="Rectangle 24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AAFBD-EF79-64B4-AC28-9C19FF5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Evaluating and citing sources</a:t>
            </a:r>
            <a:b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b="1" i="1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E704-C74C-04CD-73D5-55281787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472752"/>
            <a:ext cx="9144000" cy="6141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1600" b="1" cap="all" spc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6E324D-9201-4292-875F-C3B15A73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D7D83-A622-4E64-A15F-5715B255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"/>
            <a:ext cx="5683516" cy="28855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7A393F-6750-4B9D-A774-36E66ABA4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835" y="0"/>
            <a:ext cx="3234165" cy="155502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6F3B3-F9A3-4E38-8F8E-5247F74D5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1242929"/>
            <a:ext cx="3559041" cy="5615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125D-D15A-4ADA-929B-DACA6E0D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09656" y="3630223"/>
            <a:ext cx="3282344" cy="32277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9E6E102-B216-864E-A1C9-0003747E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3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25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53593-640C-F56E-8896-BC5118FD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01" y="1647824"/>
            <a:ext cx="5065199" cy="14564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library.concordia.ca/help/citing/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E0216-523B-16DE-6F7C-8046F29D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91640"/>
            <a:ext cx="6593401" cy="5274719"/>
          </a:xfrm>
          <a:prstGeom prst="rect">
            <a:avLst/>
          </a:prstGeom>
        </p:spPr>
      </p:pic>
      <p:cxnSp>
        <p:nvCxnSpPr>
          <p:cNvPr id="45" name="Straight Connector 27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14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88" y="1955343"/>
            <a:ext cx="4046462" cy="2947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B82C-2E1A-0553-1598-CE4A1F2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804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search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dirty="0">
                <a:latin typeface="Gill Sans Nova Light" panose="020B0402020204020203" pitchFamily="34" charset="0"/>
              </a:rPr>
              <a:t>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48" y="1674382"/>
            <a:ext cx="6096000" cy="35092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for an exact phrase (</a:t>
            </a:r>
            <a:r>
              <a:rPr lang="fr-CA" altLang="en-US" sz="20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20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): Quotation marks: </a:t>
            </a: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   ”, looks for adjacent words</a:t>
            </a:r>
            <a:endParaRPr lang="fr-CA" altLang="en-US" sz="20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“rite of passage”, “service desk”</a:t>
            </a:r>
          </a:p>
          <a:p>
            <a:pPr>
              <a:lnSpc>
                <a:spcPct val="150000"/>
              </a:lnSpc>
            </a:pPr>
            <a:endParaRPr lang="en-CA" altLang="en-US" sz="20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Truncation: * </a:t>
            </a:r>
          </a:p>
          <a:p>
            <a:pPr lvl="1">
              <a:lnSpc>
                <a:spcPct val="150000"/>
              </a:lnSpc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 err="1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 err="1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endParaRPr lang="en-CA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Thank you for your attention!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cap="none" spc="300" dirty="0">
                <a:latin typeface="Gill Sans Nova" panose="020B0602020104020203" pitchFamily="34" charset="0"/>
              </a:rPr>
              <a:t>ÉTHEL </a:t>
            </a: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2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600445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are on the subject guide, https://www.concordia.ca/library/guides/philosophy/guidesfromyourlibrarian.html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601"/>
            <a:ext cx="9906000" cy="1382156"/>
          </a:xfrm>
        </p:spPr>
        <p:txBody>
          <a:bodyPr/>
          <a:lstStyle/>
          <a:p>
            <a:r>
              <a:rPr lang="fr-CA" dirty="0" err="1"/>
              <a:t>Going</a:t>
            </a:r>
            <a:r>
              <a:rPr lang="fr-CA" dirty="0"/>
              <a:t> </a:t>
            </a:r>
            <a:r>
              <a:rPr lang="fr-CA" dirty="0" err="1"/>
              <a:t>further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33576"/>
            <a:ext cx="9906000" cy="2591179"/>
          </a:xfrm>
        </p:spPr>
        <p:txBody>
          <a:bodyPr/>
          <a:lstStyle/>
          <a:p>
            <a:pPr marL="0" indent="0"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Smarter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,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Faster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fr-CA" sz="1800" dirty="0">
                <a:latin typeface="Calibri" panose="020F0502020204030204" pitchFamily="34" charset="0"/>
                <a:ea typeface="DengXian" panose="02010600030101010101" pitchFamily="2" charset="-122"/>
              </a:rPr>
              <a:t>by 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Sydney University</a:t>
            </a:r>
            <a:endParaRPr lang="en-CA" sz="1800" i="1" u="sng" dirty="0">
              <a:solidFill>
                <a:srgbClr val="0563C1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Types of Information Sources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CA" sz="1800" dirty="0">
                <a:latin typeface="Calibri" panose="020F0502020204030204" pitchFamily="34" charset="0"/>
                <a:ea typeface="DengXian" panose="02010600030101010101" pitchFamily="2" charset="-122"/>
              </a:rPr>
              <a:t>by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CSUN University Library</a:t>
            </a: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4"/>
              </a:rPr>
              <a:t>How do I Select Relevant Web or Online Resources?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 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b</a:t>
            </a:r>
            <a:r>
              <a:rPr lang="fr-CA" sz="1800" dirty="0">
                <a:latin typeface="Calibri" panose="020F0502020204030204" pitchFamily="34" charset="0"/>
                <a:ea typeface="DengXian" panose="02010600030101010101" pitchFamily="2" charset="-122"/>
              </a:rPr>
              <a:t>y 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Concordia University Library </a:t>
            </a:r>
            <a:endParaRPr lang="en-CA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FA9B-0563-1DA2-2852-AFD4DB65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14387"/>
            <a:ext cx="1167765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13626A-F57A-D1DB-9F34-00A7031E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771525"/>
            <a:ext cx="11096638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73A6598E-9A1D-4BEB-F8D2-6A7C5E1C4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5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6C50F-590A-A19D-7A12-544B7EF2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 to the Library website &amp; subject guides</a:t>
            </a:r>
            <a:br>
              <a:rPr lang="en-US" sz="28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2B4DB-467D-FF8D-93CB-9A27271CC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176" y="1116873"/>
            <a:ext cx="2521424" cy="1520669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5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70681"/>
            <a:ext cx="1534137" cy="2571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6457</TotalTime>
  <Words>1048</Words>
  <Application>Microsoft Office PowerPoint</Application>
  <PresentationFormat>Widescreen</PresentationFormat>
  <Paragraphs>120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Bookman Old Style</vt:lpstr>
      <vt:lpstr>Calibri</vt:lpstr>
      <vt:lpstr>Calibri Light</vt:lpstr>
      <vt:lpstr>Gill Sans Nova</vt:lpstr>
      <vt:lpstr>Gill Sans Nova Light</vt:lpstr>
      <vt:lpstr>Open Sans</vt:lpstr>
      <vt:lpstr>Segoe UI</vt:lpstr>
      <vt:lpstr>Segoe UI Light</vt:lpstr>
      <vt:lpstr>Univers Condensed Light</vt:lpstr>
      <vt:lpstr>Walbaum Display Light</vt:lpstr>
      <vt:lpstr>AngleLinesVTI</vt:lpstr>
      <vt:lpstr>Office Theme</vt:lpstr>
      <vt:lpstr>PHIL 241/2 Philosophy of  Human Rights  LIBRARY WORKSHOP   Éthel Gamache  ethel.gamache@concordia.ca    Presentation and Resources handout available here: </vt:lpstr>
      <vt:lpstr>PowerPoint Presentation</vt:lpstr>
      <vt:lpstr>Search Strategies</vt:lpstr>
      <vt:lpstr>The Concept of a Boolean search illustrated</vt:lpstr>
      <vt:lpstr>Other search operators</vt:lpstr>
      <vt:lpstr>PowerPoint Presentation</vt:lpstr>
      <vt:lpstr>PowerPoint Presentation</vt:lpstr>
      <vt:lpstr>Introduction to the Library website &amp; subject guides </vt:lpstr>
      <vt:lpstr>PowerPoint Presentation</vt:lpstr>
      <vt:lpstr>Religions and Cultures Subject Guides</vt:lpstr>
      <vt:lpstr>What is a peer-reviewed article?  </vt:lpstr>
      <vt:lpstr>Where to find peer-reviewed articles? </vt:lpstr>
      <vt:lpstr>Using Sofia and Interlibrary loans </vt:lpstr>
      <vt:lpstr>Advanced search in Sofia</vt:lpstr>
      <vt:lpstr>PowerPoint Presentation</vt:lpstr>
      <vt:lpstr>PowerPoint Presentation</vt:lpstr>
      <vt:lpstr>USING INTERLIBRARY LOANS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Using the database Academic Search Complete to find academic articles </vt:lpstr>
      <vt:lpstr>Sofia Discovery Tool – Databases By Subject</vt:lpstr>
      <vt:lpstr>Databases</vt:lpstr>
      <vt:lpstr>Academic Search COmplete</vt:lpstr>
      <vt:lpstr>Academic Search COmplete</vt:lpstr>
      <vt:lpstr>PowerPoint Presentation</vt:lpstr>
      <vt:lpstr>Using  the  link resolver</vt:lpstr>
      <vt:lpstr>Using the database Philosopher’s Index  </vt:lpstr>
      <vt:lpstr>PowerPoint Presentation</vt:lpstr>
      <vt:lpstr>PowerPoint Presentation</vt:lpstr>
      <vt:lpstr>PowerPoint Presentation</vt:lpstr>
      <vt:lpstr>Using Google Scholar</vt:lpstr>
      <vt:lpstr>How are Google Scholar and a database different?</vt:lpstr>
      <vt:lpstr>What is the difference?</vt:lpstr>
      <vt:lpstr>Where should you search?</vt:lpstr>
      <vt:lpstr>PowerPoint Presentation</vt:lpstr>
      <vt:lpstr>Google Scholar – select a library access link</vt:lpstr>
      <vt:lpstr>Evaluating and citing sources </vt:lpstr>
      <vt:lpstr>PowerPoint Presentation</vt:lpstr>
      <vt:lpstr>library.concordia.ca/help/citing/</vt:lpstr>
      <vt:lpstr>Questions?</vt:lpstr>
      <vt:lpstr>Concordia Library Website – Ask a Librarian</vt:lpstr>
      <vt:lpstr>Thank you for your attention!   ÉTHEL GAMACHE ethel.gamache@concordia.ca</vt:lpstr>
      <vt:lpstr>Going further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28</cp:revision>
  <dcterms:created xsi:type="dcterms:W3CDTF">2023-09-14T15:10:06Z</dcterms:created>
  <dcterms:modified xsi:type="dcterms:W3CDTF">2023-09-27T20:38:21Z</dcterms:modified>
</cp:coreProperties>
</file>