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54"/>
  </p:notesMasterIdLst>
  <p:sldIdLst>
    <p:sldId id="257" r:id="rId3"/>
    <p:sldId id="259" r:id="rId4"/>
    <p:sldId id="297" r:id="rId5"/>
    <p:sldId id="357" r:id="rId6"/>
    <p:sldId id="359" r:id="rId7"/>
    <p:sldId id="360" r:id="rId8"/>
    <p:sldId id="388" r:id="rId9"/>
    <p:sldId id="364" r:id="rId10"/>
    <p:sldId id="304" r:id="rId11"/>
    <p:sldId id="326" r:id="rId12"/>
    <p:sldId id="345" r:id="rId13"/>
    <p:sldId id="391" r:id="rId14"/>
    <p:sldId id="365" r:id="rId15"/>
    <p:sldId id="328" r:id="rId16"/>
    <p:sldId id="366" r:id="rId17"/>
    <p:sldId id="367" r:id="rId18"/>
    <p:sldId id="333" r:id="rId19"/>
    <p:sldId id="276" r:id="rId20"/>
    <p:sldId id="277" r:id="rId21"/>
    <p:sldId id="279" r:id="rId22"/>
    <p:sldId id="280" r:id="rId23"/>
    <p:sldId id="283" r:id="rId24"/>
    <p:sldId id="369" r:id="rId25"/>
    <p:sldId id="285" r:id="rId26"/>
    <p:sldId id="286" r:id="rId27"/>
    <p:sldId id="289" r:id="rId28"/>
    <p:sldId id="370" r:id="rId29"/>
    <p:sldId id="371" r:id="rId30"/>
    <p:sldId id="346" r:id="rId31"/>
    <p:sldId id="350" r:id="rId32"/>
    <p:sldId id="372" r:id="rId33"/>
    <p:sldId id="373" r:id="rId34"/>
    <p:sldId id="389" r:id="rId35"/>
    <p:sldId id="390" r:id="rId36"/>
    <p:sldId id="375" r:id="rId37"/>
    <p:sldId id="376" r:id="rId38"/>
    <p:sldId id="393" r:id="rId39"/>
    <p:sldId id="394" r:id="rId40"/>
    <p:sldId id="392" r:id="rId41"/>
    <p:sldId id="400" r:id="rId42"/>
    <p:sldId id="301" r:id="rId43"/>
    <p:sldId id="303" r:id="rId44"/>
    <p:sldId id="305" r:id="rId45"/>
    <p:sldId id="401" r:id="rId46"/>
    <p:sldId id="384" r:id="rId47"/>
    <p:sldId id="385" r:id="rId48"/>
    <p:sldId id="387" r:id="rId49"/>
    <p:sldId id="290" r:id="rId50"/>
    <p:sldId id="309" r:id="rId51"/>
    <p:sldId id="310" r:id="rId52"/>
    <p:sldId id="299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0148" autoAdjust="0"/>
  </p:normalViewPr>
  <p:slideViewPr>
    <p:cSldViewPr snapToGrid="0">
      <p:cViewPr varScale="1">
        <p:scale>
          <a:sx n="98" d="100"/>
          <a:sy n="98" d="100"/>
        </p:scale>
        <p:origin x="78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B4A50-0673-46A2-BB3B-1FA8651445CB}" type="datetimeFigureOut">
              <a:rPr lang="en-CA" smtClean="0"/>
              <a:t>2023-09-26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3C485-830A-4F1A-9A26-CFF8043484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3841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04FF-99EE-4911-9088-109698A88C5D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1519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3963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Searching in Google Scholar – finding something to eat in a food court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Searching in Library Databases – Cooking at home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Speed vs process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E9364-5DC1-49FC-BD2B-337CF9750922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0951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45815-5FDE-40B1-BE50-E82C1789DD22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701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6834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60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16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79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03444-965C-D49B-89E5-312BCBC38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4885E-E238-CE32-5632-29771B96F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AB87C-86AE-C72F-0854-DA50C23CA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2023-09-26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C4DC4-A2EC-34C2-C7D8-A44163957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41F27-3271-DC6F-7DD5-0A36AB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4152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80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20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6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18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81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18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7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3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2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507972-108B-9AB9-74EC-D80A805A5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C3551-908E-08A1-6C79-D74A4FF7B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DB955-D182-CBE7-34D7-307884BA0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5F3DB-597B-4A36-8A1C-18CC7DA46F7D}" type="datetimeFigureOut">
              <a:rPr lang="en-CA" smtClean="0"/>
              <a:t>2023-09-26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A3019-3917-DBAD-7720-929781C5A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B2DDF-DE11-B9EA-B9C8-F25489945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634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ethel.gamache@concordia.ca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unsplash.com/photos/VBsG1VOgLIU" TargetMode="External"/><Relationship Id="rId5" Type="http://schemas.openxmlformats.org/officeDocument/2006/relationships/hyperlink" Target="https://pixabay.com/photos/dining-court-shopping-mall-corridor-347314/" TargetMode="External"/><Relationship Id="rId4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mailto:ethel.gamache@concordia.ca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can01.safelinks.protection.outlook.com/?url=https%3A%2F%2Fyoutu.be%2F6sylTfkjydEvvvvvvv&amp;data=05%7C01%7Cethel.gamache%40concordia.ca%7C816968fb74784375110608dbafff6429%7C5569f185d22f4e139850ce5b1abcd2e8%7C0%7C0%7C638297283704002466%7CUnknown%7CTWFpbGZsb3d8eyJWIjoiMC4wLjAwMDAiLCJQIjoiV2luMzIiLCJBTiI6Ik1haWwiLCJXVCI6Mn0%3D%7C3000%7C%7C%7C&amp;sdata=S2Mp4%2B3RwC3kzQyj9CQOuiA04%2BhWbahFm6ERJy7RHVs%3D&amp;reserved=0" TargetMode="External"/><Relationship Id="rId2" Type="http://schemas.openxmlformats.org/officeDocument/2006/relationships/hyperlink" Target="https://can01.safelinks.protection.outlook.com/?url=https%3A%2F%2Fyoutu.be%2FOa66AxTbjxA%3Fsi%3D8f_4iefeB6xnxmZ6&amp;data=05%7C01%7Cethel.gamache%40concordia.ca%7C816968fb74784375110608dbafff6429%7C5569f185d22f4e139850ce5b1abcd2e8%7C0%7C0%7C638297283704002466%7CUnknown%7CTWFpbGZsb3d8eyJWIjoiMC4wLjAwMDAiLCJQIjoiV2luMzIiLCJBTiI6Ik1haWwiLCJXVCI6Mn0%3D%7C3000%7C%7C%7C&amp;sdata=P5NuTgfyWxY64ZikDzYBLAnlb0k3U4FuZ3bzFN9NsWs%3D&amp;reserved=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n01.safelinks.protection.outlook.com/?url=https%3A%2F%2Fyoutu.be%2FVAINqpF1dwU&amp;data=05%7C01%7Cethel.gamache%40concordia.ca%7C816968fb74784375110608dbafff6429%7C5569f185d22f4e139850ce5b1abcd2e8%7C0%7C0%7C638297283704002466%7CUnknown%7CTWFpbGZsb3d8eyJWIjoiMC4wLjAwMDAiLCJQIjoiV2luMzIiLCJBTiI6Ik1haWwiLCJXVCI6Mn0%3D%7C3000%7C%7C%7C&amp;sdata=TD%2BLCEO5blEdOfA1ttQmfP2CiE6MH0pjsFGFN9yBfBo%3D&amp;reserved=0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10E4DF-D2CF-1AA9-017C-BD3DD8B6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905" y="299803"/>
            <a:ext cx="6935872" cy="42583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200" i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PHIL 236 /2 Environmental Ethics </a:t>
            </a:r>
            <a:br>
              <a:rPr lang="en-CA" sz="2400" dirty="0">
                <a:solidFill>
                  <a:schemeClr val="tx1"/>
                </a:solidFill>
                <a:latin typeface="Gill Sans Nova" panose="020B0602020104020203" pitchFamily="34" charset="0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</a:br>
            <a:r>
              <a:rPr kumimoji="0" lang="en-US" sz="1800" b="0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LIBRARY WORKSHOP</a:t>
            </a:r>
            <a:br>
              <a:rPr lang="en-CA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CA" sz="1800" i="0" cap="none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Éthel Gamache</a:t>
            </a: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CA" sz="1800" i="0" cap="non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CA" sz="1800" i="0" cap="non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ethel.gamache@concordia.ca</a:t>
            </a:r>
            <a:br>
              <a:rPr lang="en-CA" sz="1800" i="0" cap="non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i="0" cap="non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i="0" cap="non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CA" sz="18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Presentation and Resources handout available here: </a:t>
            </a:r>
            <a:endParaRPr lang="en-US" sz="6600" i="0" kern="1200" cap="all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7842B-1E3B-32AE-9607-3C55899C7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47" r="25789" b="2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9BC0408-5204-AF32-5473-0846F010F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122" y="4606367"/>
            <a:ext cx="181927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94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ED39802-79DF-712B-3583-D7835332B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Religions and Cultures Subject Guides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1D961-8984-B409-404D-5C2258DD4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3AC4DA0-1150-A8B0-2F46-49ED4A761A18}"/>
              </a:ext>
            </a:extLst>
          </p:cNvPr>
          <p:cNvSpPr txBox="1">
            <a:spLocks/>
          </p:cNvSpPr>
          <p:nvPr/>
        </p:nvSpPr>
        <p:spPr>
          <a:xfrm>
            <a:off x="0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concordia.ca/library/guides/philosophy.html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2D7D8-25B6-C224-EA1C-E9376F502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958" y="846787"/>
            <a:ext cx="7629805" cy="4917352"/>
          </a:xfrm>
          <a:prstGeom prst="rect">
            <a:avLst/>
          </a:prstGeom>
        </p:spPr>
      </p:pic>
      <p:sp>
        <p:nvSpPr>
          <p:cNvPr id="10" name="Oval 9" descr="bubble highlighting information on webpage. Contact information for:&#10;Ethel Gamache, Subject Librarian&#10;Phone number: 514-848-2424 ext. 7742&#10;ethel.gamache@concordia.ca&#10;Office location: LB-505-07&#10;Webster Library&#10;1400 de Maisonneuve Blvd. W.">
            <a:extLst>
              <a:ext uri="{FF2B5EF4-FFF2-40B4-BE49-F238E27FC236}">
                <a16:creationId xmlns:a16="http://schemas.microsoft.com/office/drawing/2014/main" id="{AF6EF860-85C7-EDEE-716B-17EE51243B0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8396243" y="1093861"/>
            <a:ext cx="3273040" cy="3273040"/>
          </a:xfrm>
          <a:prstGeom prst="ellipse">
            <a:avLst/>
          </a:prstGeom>
          <a:blipFill>
            <a:blip r:embed="rId4"/>
            <a:stretch>
              <a:fillRect l="-312965" t="-68788" r="-167779" b="-161180"/>
            </a:stretch>
          </a:blipFill>
          <a:ln w="412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014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3">
            <a:extLst>
              <a:ext uri="{FF2B5EF4-FFF2-40B4-BE49-F238E27FC236}">
                <a16:creationId xmlns:a16="http://schemas.microsoft.com/office/drawing/2014/main" id="{F8222250-799A-4AD0-9BD1-BE6EB7A06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25">
            <a:extLst>
              <a:ext uri="{FF2B5EF4-FFF2-40B4-BE49-F238E27FC236}">
                <a16:creationId xmlns:a16="http://schemas.microsoft.com/office/drawing/2014/main" id="{B770432A-C0A6-4D4F-AE2C-705049DAB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244921" y="-5976"/>
            <a:ext cx="5947079" cy="6874927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677452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693787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842978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435688"/>
              <a:gd name="connsiteY0" fmla="*/ 0 h 6874927"/>
              <a:gd name="connsiteX1" fmla="*/ 4435688 w 4435688"/>
              <a:gd name="connsiteY1" fmla="*/ 4763 h 6874927"/>
              <a:gd name="connsiteX2" fmla="*/ 3842978 w 4435688"/>
              <a:gd name="connsiteY2" fmla="*/ 6874927 h 6874927"/>
              <a:gd name="connsiteX3" fmla="*/ 0 w 4435688"/>
              <a:gd name="connsiteY3" fmla="*/ 6863976 h 6874927"/>
              <a:gd name="connsiteX4" fmla="*/ 0 w 4435688"/>
              <a:gd name="connsiteY4" fmla="*/ 0 h 68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688" h="6874927">
                <a:moveTo>
                  <a:pt x="0" y="0"/>
                </a:moveTo>
                <a:lnTo>
                  <a:pt x="4435688" y="4763"/>
                </a:lnTo>
                <a:lnTo>
                  <a:pt x="3842978" y="6874927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1C9F8AA8-4941-C7DF-804B-093553D8D3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18705" y="542926"/>
            <a:ext cx="4439894" cy="368706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CA" sz="37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What is a peer-reviewed article? </a:t>
            </a:r>
            <a:br>
              <a:rPr lang="en-CA" sz="37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kumimoji="0" lang="en-US" sz="3700" b="0" u="none" strike="noStrik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screen capture of a Twitter post. Image shows three lego characters. The text reads:&#10;Peer 1: Brillian! Accept with no changes;&#10;Peer 2: Groundbreaking! Accept with no changes;&#10;Peer 3: Reject.">
            <a:extLst>
              <a:ext uri="{FF2B5EF4-FFF2-40B4-BE49-F238E27FC236}">
                <a16:creationId xmlns:a16="http://schemas.microsoft.com/office/drawing/2014/main" id="{5F73482D-D970-002C-A462-43E7C14AD0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399" y="813736"/>
            <a:ext cx="6505353" cy="523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8FBE787-8B1D-40E5-8468-6F665BB5D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43268" y="0"/>
            <a:ext cx="488370" cy="68804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BD924B2-C6EF-E74D-35AA-67D73564C9DC}"/>
              </a:ext>
            </a:extLst>
          </p:cNvPr>
          <p:cNvSpPr txBox="1"/>
          <p:nvPr/>
        </p:nvSpPr>
        <p:spPr>
          <a:xfrm>
            <a:off x="7218706" y="4763386"/>
            <a:ext cx="4439894" cy="15612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Yates, D. [@LegoAcademics]. (2014, August 12). </a:t>
            </a:r>
            <a:r>
              <a:rPr lang="en-US" i="1" dirty="0">
                <a:solidFill>
                  <a:schemeClr val="tx2"/>
                </a:solidFill>
              </a:rPr>
              <a:t>Peer 1</a:t>
            </a:r>
            <a:r>
              <a:rPr lang="en-US" i="1">
                <a:solidFill>
                  <a:schemeClr val="tx2"/>
                </a:solidFill>
              </a:rPr>
              <a:t>: Brillant! </a:t>
            </a:r>
            <a:r>
              <a:rPr lang="en-US" i="1" dirty="0">
                <a:solidFill>
                  <a:schemeClr val="tx2"/>
                </a:solidFill>
              </a:rPr>
              <a:t>Accept with no changes; Peer 2: Groundbreaking! Accept with no changes; Peer 3: Reject.</a:t>
            </a:r>
            <a:r>
              <a:rPr lang="en-US" dirty="0">
                <a:solidFill>
                  <a:schemeClr val="tx2"/>
                </a:solidFill>
              </a:rPr>
              <a:t> [Tweet]. Twitter. https://twitter.com/LegoAcademics/status/499205005468262400/photo/1</a:t>
            </a:r>
          </a:p>
          <a:p>
            <a:pPr indent="-2286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342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gnifying glass and question mark">
            <a:extLst>
              <a:ext uri="{FF2B5EF4-FFF2-40B4-BE49-F238E27FC236}">
                <a16:creationId xmlns:a16="http://schemas.microsoft.com/office/drawing/2014/main" id="{F92DA60F-3B75-0D6F-2EBF-625ABB98BC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52" r="10704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FB65E9-7F7C-1DA4-C433-0403A6389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1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Where to find peer-reviewed articles?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256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2096EABF-579F-4307-8952-04905085F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5415A-9E4A-1DDC-5245-A6D846B9D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6" r="-1" b="-1"/>
          <a:stretch/>
        </p:blipFill>
        <p:spPr>
          <a:xfrm>
            <a:off x="-33559" y="-3643"/>
            <a:ext cx="12225558" cy="6861643"/>
          </a:xfrm>
          <a:prstGeom prst="rect">
            <a:avLst/>
          </a:prstGeom>
        </p:spPr>
      </p:pic>
      <p:sp>
        <p:nvSpPr>
          <p:cNvPr id="46" name="Rectangle 23">
            <a:extLst>
              <a:ext uri="{FF2B5EF4-FFF2-40B4-BE49-F238E27FC236}">
                <a16:creationId xmlns:a16="http://schemas.microsoft.com/office/drawing/2014/main" id="{233D9D3E-2FB8-42AA-B5E5-1EAB4DA92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3556" y="-14280"/>
            <a:ext cx="4615080" cy="687227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2170935 w 5594726"/>
              <a:gd name="connsiteY0" fmla="*/ 0 h 6868625"/>
              <a:gd name="connsiteX1" fmla="*/ 5594726 w 5594726"/>
              <a:gd name="connsiteY1" fmla="*/ 0 h 6868625"/>
              <a:gd name="connsiteX2" fmla="*/ 5594726 w 5594726"/>
              <a:gd name="connsiteY2" fmla="*/ 6868625 h 6868625"/>
              <a:gd name="connsiteX3" fmla="*/ 0 w 5594726"/>
              <a:gd name="connsiteY3" fmla="*/ 6865085 h 6868625"/>
              <a:gd name="connsiteX4" fmla="*/ 2170935 w 5594726"/>
              <a:gd name="connsiteY4" fmla="*/ 0 h 686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4726" h="6868625">
                <a:moveTo>
                  <a:pt x="2170935" y="0"/>
                </a:moveTo>
                <a:lnTo>
                  <a:pt x="5594726" y="0"/>
                </a:lnTo>
                <a:lnTo>
                  <a:pt x="5594726" y="6868625"/>
                </a:lnTo>
                <a:lnTo>
                  <a:pt x="0" y="6865085"/>
                </a:lnTo>
                <a:lnTo>
                  <a:pt x="217093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E15608-7008-736D-6AF5-DE20FCDC8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1040003"/>
            <a:ext cx="3281149" cy="31501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b="1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Using Sofia and Interlibrary loans</a:t>
            </a:r>
            <a:br>
              <a:rPr lang="en-US" sz="31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3100" i="1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EE3BA-42F7-7085-0E70-3B8FEBB4C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732" y="4240404"/>
            <a:ext cx="2454227" cy="157759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</a:pPr>
            <a:endParaRPr lang="en-US" sz="1600" b="1" cap="all" spc="300">
              <a:solidFill>
                <a:schemeClr val="tx2"/>
              </a:solidFill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9FBE6D3-8499-4BE7-8C12-1BA9F0150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-33558" y="0"/>
            <a:ext cx="6705601" cy="8096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35C1B90-3208-4854-BFDE-310A02639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514060" y="1"/>
            <a:ext cx="510363" cy="68579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FB20B9B-B58D-4A05-87A2-6F8C78BD7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602477" y="365123"/>
            <a:ext cx="589522" cy="649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8CC7CE6-73AD-436F-BC95-066CC9506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9340702" y="-10737"/>
            <a:ext cx="2851297" cy="16800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192C383-6990-4C74-A5FF-EAB4A1EA2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33557" y="6045958"/>
            <a:ext cx="6876857" cy="8120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817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118240-42B6-10A7-7D32-BEB00A6CB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31" y="468352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EACA7A-12FB-1C7A-CDA4-978E4ED6D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Advanced search in Sofia</a:t>
            </a:r>
            <a:endParaRPr lang="en-CA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6E3CD-3830-8A29-72A8-AC612FA0B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639" y="1334707"/>
            <a:ext cx="7559749" cy="481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1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118240-42B6-10A7-7D32-BEB00A6CB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73" y="471251"/>
            <a:ext cx="11430366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E0D503B-1817-35A5-94B0-D91FCC12EF76}"/>
              </a:ext>
            </a:extLst>
          </p:cNvPr>
          <p:cNvSpPr txBox="1">
            <a:spLocks/>
          </p:cNvSpPr>
          <p:nvPr/>
        </p:nvSpPr>
        <p:spPr>
          <a:xfrm>
            <a:off x="0" y="470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>
                <a:latin typeface="Segoe UI Light" panose="020B0502040204020203" pitchFamily="34" charset="0"/>
                <a:cs typeface="Segoe UI Light" panose="020B0502040204020203" pitchFamily="34" charset="0"/>
              </a:rPr>
              <a:t>Advanced search in Sofia</a:t>
            </a:r>
            <a:endParaRPr lang="en-CA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557E56-0110-27E9-1035-0DDEC3AC3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680" y="1330265"/>
            <a:ext cx="7603552" cy="47621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014437-E50C-ED70-ADF8-FF03591FD0F6}"/>
              </a:ext>
            </a:extLst>
          </p:cNvPr>
          <p:cNvSpPr/>
          <p:nvPr/>
        </p:nvSpPr>
        <p:spPr>
          <a:xfrm>
            <a:off x="2574680" y="2892056"/>
            <a:ext cx="1465692" cy="146729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269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3A34CA-205D-A857-0229-4109AFBAA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190500"/>
            <a:ext cx="1003935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19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2EBDF3-DB98-84F4-A5EE-7541B047E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2A53B-5AD2-4883-8E2E-E4838E2AB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500AB5-E7ED-063A-5F65-A8C91E30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  <a:t>USING INTERLIBRARY LOANS</a:t>
            </a:r>
            <a:b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</a:br>
            <a: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  <a:t>WITHIN SOFIA</a:t>
            </a:r>
            <a:endParaRPr lang="en-CA" sz="4000" dirty="0">
              <a:solidFill>
                <a:srgbClr val="D6A63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55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What is the new interlibrary loans (ILL) service?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91" y="2577026"/>
            <a:ext cx="4966709" cy="220007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ILL requests are made directly in the Sofia Discovery tool:</a:t>
            </a:r>
            <a:endParaRPr lang="en-CA" sz="2000" b="1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“Request via Interlibrary Loan” button </a:t>
            </a:r>
            <a:endParaRPr lang="en-CA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Form available under the “Requests” tab in "My Account".</a:t>
            </a:r>
          </a:p>
        </p:txBody>
      </p:sp>
    </p:spTree>
    <p:extLst>
      <p:ext uri="{BB962C8B-B14F-4D97-AF65-F5344CB8AC3E}">
        <p14:creationId xmlns:p14="http://schemas.microsoft.com/office/powerpoint/2010/main" val="85394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Concordia article/chapter scan &amp; deliver service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91" y="2243740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Book chapter and journal article scans from Concordia’s print collection can now be requested and tracked in Sofia. </a:t>
            </a:r>
          </a:p>
          <a:p>
            <a:pPr>
              <a:lnSpc>
                <a:spcPct val="150000"/>
              </a:lnSpc>
            </a:pPr>
            <a:endParaRPr lang="en-US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Look for the “</a:t>
            </a:r>
            <a:r>
              <a:rPr lang="en-US" sz="18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Chapter Scan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” button in the Access Options panel.</a:t>
            </a:r>
          </a:p>
        </p:txBody>
      </p:sp>
    </p:spTree>
    <p:extLst>
      <p:ext uri="{BB962C8B-B14F-4D97-AF65-F5344CB8AC3E}">
        <p14:creationId xmlns:p14="http://schemas.microsoft.com/office/powerpoint/2010/main" val="306685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FFCD27-DAC5-1318-FD10-1738FAA751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8036" y="615175"/>
            <a:ext cx="10355928" cy="823912"/>
          </a:xfrm>
        </p:spPr>
        <p:txBody>
          <a:bodyPr>
            <a:normAutofit lnSpcReduction="10000"/>
          </a:bodyPr>
          <a:lstStyle/>
          <a:p>
            <a:r>
              <a:rPr lang="fr-CA" dirty="0"/>
              <a:t>Objective - locating </a:t>
            </a:r>
            <a:r>
              <a:rPr lang="fr-CA" dirty="0" err="1"/>
              <a:t>reviewed</a:t>
            </a:r>
            <a:r>
              <a:rPr lang="fr-CA" dirty="0"/>
              <a:t> journal articles </a:t>
            </a:r>
          </a:p>
          <a:p>
            <a:r>
              <a:rPr lang="fr-CA" dirty="0"/>
              <a:t>Plan </a:t>
            </a:r>
            <a:endParaRPr lang="en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FE5720-E7BA-48CC-9EFA-B9CA8B937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0093" y="1686366"/>
            <a:ext cx="10355928" cy="4416721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CA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Search strategies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CA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Introduction to the Library website &amp; subject guide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CA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What is a peer-reviewed article?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CA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Where to find them?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Sofia, the Library Discovery tool (and Interlibrary loans)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the database Academic Search Complete 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the database </a:t>
            </a:r>
            <a: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Philosopher’s Index</a:t>
            </a: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Google Scholar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buNone/>
            </a:pPr>
            <a:r>
              <a:rPr lang="en-CA" sz="1900" b="1" dirty="0">
                <a:latin typeface="Segoe UI" panose="020B0502040204020203" pitchFamily="34" charset="0"/>
                <a:cs typeface="Segoe UI" panose="020B0502040204020203" pitchFamily="34" charset="0"/>
              </a:rPr>
              <a:t>5. Evaluating and citing sources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30960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286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REQUEST A BOOK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VIA INTERLIBRARY LOAN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31105" y="2478794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EXAMPLE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4603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ncordia Library Sofia Discovery Tool record for print book titled, &quot; God Human, Animal, Machine&quot;">
            <a:extLst>
              <a:ext uri="{FF2B5EF4-FFF2-40B4-BE49-F238E27FC236}">
                <a16:creationId xmlns:a16="http://schemas.microsoft.com/office/drawing/2014/main" id="{4FDBD679-92A8-254C-E5A8-4E1756D5CF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2880"/>
          <a:stretch/>
        </p:blipFill>
        <p:spPr>
          <a:xfrm>
            <a:off x="2405103" y="1160288"/>
            <a:ext cx="7622561" cy="4502843"/>
          </a:xfrm>
          <a:prstGeom prst="rect">
            <a:avLst/>
          </a:prstGeom>
        </p:spPr>
      </p:pic>
      <p:pic>
        <p:nvPicPr>
          <p:cNvPr id="10" name="Picture 9" descr="Interlibrary Loan Request form">
            <a:extLst>
              <a:ext uri="{FF2B5EF4-FFF2-40B4-BE49-F238E27FC236}">
                <a16:creationId xmlns:a16="http://schemas.microsoft.com/office/drawing/2014/main" id="{791C82CA-45D8-C188-28C0-BC11A7D7A5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9" t="12952" r="35538" b="18123"/>
          <a:stretch/>
        </p:blipFill>
        <p:spPr>
          <a:xfrm>
            <a:off x="2533006" y="1054768"/>
            <a:ext cx="7372286" cy="98937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8BD87D-2FE4-B3C7-26BB-65F7B532730D}"/>
              </a:ext>
            </a:extLst>
          </p:cNvPr>
          <p:cNvSpPr/>
          <p:nvPr/>
        </p:nvSpPr>
        <p:spPr>
          <a:xfrm>
            <a:off x="1993900" y="6057900"/>
            <a:ext cx="87757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C38FA-E926-FF18-266D-9B356EDF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request via Interlibrary loan</a:t>
            </a:r>
            <a:endParaRPr lang="en-CA" dirty="0"/>
          </a:p>
        </p:txBody>
      </p:sp>
      <p:sp>
        <p:nvSpPr>
          <p:cNvPr id="17" name="Freeform: Shape 16" hidden="1">
            <a:extLst>
              <a:ext uri="{FF2B5EF4-FFF2-40B4-BE49-F238E27FC236}">
                <a16:creationId xmlns:a16="http://schemas.microsoft.com/office/drawing/2014/main" id="{9EFDA04F-41F1-C69A-9E87-3D92CB131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-34580"/>
            <a:ext cx="12192000" cy="6742878"/>
          </a:xfrm>
          <a:custGeom>
            <a:avLst/>
            <a:gdLst>
              <a:gd name="connsiteX0" fmla="*/ 2412788 w 12192000"/>
              <a:gd name="connsiteY0" fmla="*/ 2166623 h 6892581"/>
              <a:gd name="connsiteX1" fmla="*/ 2412788 w 12192000"/>
              <a:gd name="connsiteY1" fmla="*/ 5697712 h 6892581"/>
              <a:gd name="connsiteX2" fmla="*/ 10027664 w 12192000"/>
              <a:gd name="connsiteY2" fmla="*/ 5697712 h 6892581"/>
              <a:gd name="connsiteX3" fmla="*/ 10027664 w 12192000"/>
              <a:gd name="connsiteY3" fmla="*/ 2166623 h 6892581"/>
              <a:gd name="connsiteX4" fmla="*/ 0 w 12192000"/>
              <a:gd name="connsiteY4" fmla="*/ 0 h 6892581"/>
              <a:gd name="connsiteX5" fmla="*/ 12192000 w 12192000"/>
              <a:gd name="connsiteY5" fmla="*/ 0 h 6892581"/>
              <a:gd name="connsiteX6" fmla="*/ 12192000 w 12192000"/>
              <a:gd name="connsiteY6" fmla="*/ 6892581 h 6892581"/>
              <a:gd name="connsiteX7" fmla="*/ 0 w 12192000"/>
              <a:gd name="connsiteY7" fmla="*/ 6892581 h 689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2581">
                <a:moveTo>
                  <a:pt x="2412788" y="2166623"/>
                </a:moveTo>
                <a:lnTo>
                  <a:pt x="2412788" y="5697712"/>
                </a:lnTo>
                <a:lnTo>
                  <a:pt x="10027664" y="5697712"/>
                </a:lnTo>
                <a:lnTo>
                  <a:pt x="10027664" y="21666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92581"/>
                </a:lnTo>
                <a:lnTo>
                  <a:pt x="0" y="68925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E14053-5F7F-BF5E-D516-5954AA11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5760" y="0"/>
            <a:ext cx="9367520" cy="808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 descr="Red square highlighting the &quot;Request via Interlibrary Loan&quot; button on the Concordia Library Sofia Discovery Tool">
            <a:extLst>
              <a:ext uri="{FF2B5EF4-FFF2-40B4-BE49-F238E27FC236}">
                <a16:creationId xmlns:a16="http://schemas.microsoft.com/office/drawing/2014/main" id="{4EEFC51C-3B9C-4A55-B109-AAC8D05644F8}"/>
              </a:ext>
            </a:extLst>
          </p:cNvPr>
          <p:cNvSpPr>
            <a:spLocks/>
          </p:cNvSpPr>
          <p:nvPr/>
        </p:nvSpPr>
        <p:spPr>
          <a:xfrm>
            <a:off x="8200151" y="2720220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3" name="Arrow: Left 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852992C9-C42E-25B3-2E96-99CBB85CE35E}"/>
              </a:ext>
            </a:extLst>
          </p:cNvPr>
          <p:cNvSpPr/>
          <p:nvPr/>
        </p:nvSpPr>
        <p:spPr>
          <a:xfrm>
            <a:off x="8837784" y="1968661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Left 4" descr="Yellow arrow highlighting the &quot;submit request&quot; button on the request an interlibrary loan form on the Concordia Library Sofia Discovery Tool">
            <a:extLst>
              <a:ext uri="{FF2B5EF4-FFF2-40B4-BE49-F238E27FC236}">
                <a16:creationId xmlns:a16="http://schemas.microsoft.com/office/drawing/2014/main" id="{E3C4D208-0231-DBAE-6542-C63CC23F5C4D}"/>
              </a:ext>
            </a:extLst>
          </p:cNvPr>
          <p:cNvSpPr/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3.75E-6 -0.7733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1E7E0C-08BD-077C-2847-D89C5F5FE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38554" y="730061"/>
            <a:ext cx="9258731" cy="5555061"/>
            <a:chOff x="1715220" y="0"/>
            <a:chExt cx="11430365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A3F1C9-5AD7-5245-CAD4-E2D23E068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15220" y="0"/>
              <a:ext cx="11430365" cy="6858000"/>
            </a:xfrm>
            <a:prstGeom prst="rect">
              <a:avLst/>
            </a:prstGeom>
          </p:spPr>
        </p:pic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C37D8E7-E017-C231-73D2-F6886BB9B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3" r="15216" b="24527"/>
            <a:stretch/>
          </p:blipFill>
          <p:spPr>
            <a:xfrm>
              <a:off x="3593027" y="1039358"/>
              <a:ext cx="7650224" cy="4623774"/>
            </a:xfrm>
            <a:prstGeom prst="rect">
              <a:avLst/>
            </a:prstGeom>
          </p:spPr>
        </p:pic>
      </p:grp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EFC51C-3B9C-4A55-B109-AAC8D0564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00151" y="2720220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2304A8-AFF9-F8D5-DA77-46EEF0E3974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3451" y="1800148"/>
            <a:ext cx="3430873" cy="3785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Check the status of your request under the "Requests" tab.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95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11359-8279-8A41-14E2-697FC463A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0647"/>
            <a:ext cx="4525537" cy="13255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latin typeface="Gill Sans Nova Light" panose="020B0402020204020203" pitchFamily="34" charset="0"/>
              </a:rPr>
              <a:t>About</a:t>
            </a:r>
            <a:br>
              <a:rPr lang="en-US" sz="4000" dirty="0">
                <a:latin typeface="Gill Sans Nova Light" panose="020B0402020204020203" pitchFamily="34" charset="0"/>
              </a:rPr>
            </a:br>
            <a:r>
              <a:rPr lang="en-US" sz="4000" dirty="0">
                <a:latin typeface="Gill Sans Nova Light" panose="020B0402020204020203" pitchFamily="34" charset="0"/>
              </a:rPr>
              <a:t>Interlibrary loan </a:t>
            </a:r>
            <a:endParaRPr lang="en-CA" sz="4000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6506" y="1362391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You will receive email notifications when your ILL request is available for pickup or download. 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Physical items can be picked up at the Circulation/Loans desks at either Vanier or Webster Library.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ILL requests can be borrowed for 30 days, with up to 4 automatic renewals, or until item is recalled.</a:t>
            </a:r>
          </a:p>
        </p:txBody>
      </p:sp>
    </p:spTree>
    <p:extLst>
      <p:ext uri="{BB962C8B-B14F-4D97-AF65-F5344CB8AC3E}">
        <p14:creationId xmlns:p14="http://schemas.microsoft.com/office/powerpoint/2010/main" val="256867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286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REQUEST A BOOK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BLANK FORM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44947" y="2478794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EXAMPLE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71771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FA913-E4C4-32BC-A222-41DD8891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Create an Interlibrary Loan request</a:t>
            </a:r>
            <a:endParaRPr lang="en-CA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CDBEF9-4498-50FA-CF3D-C69458A7C354}"/>
              </a:ext>
            </a:extLst>
          </p:cNvPr>
          <p:cNvSpPr txBox="1">
            <a:spLocks/>
          </p:cNvSpPr>
          <p:nvPr/>
        </p:nvSpPr>
        <p:spPr>
          <a:xfrm>
            <a:off x="1052434" y="1228927"/>
            <a:ext cx="4396896" cy="2200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Sign in to "My Account" and select "Requests".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Click on "Create request".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4" descr="Concordia Library Website - Interlibrary Loan Request webpage. My Account dropdown menu.">
            <a:extLst>
              <a:ext uri="{FF2B5EF4-FFF2-40B4-BE49-F238E27FC236}">
                <a16:creationId xmlns:a16="http://schemas.microsoft.com/office/drawing/2014/main" id="{7552BBFB-2824-2A8E-B340-8B79DBE55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012" y="687133"/>
            <a:ext cx="1464875" cy="3490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 descr="Concordia Library Interlibrary Loan request page. Create a request button.">
            <a:extLst>
              <a:ext uri="{FF2B5EF4-FFF2-40B4-BE49-F238E27FC236}">
                <a16:creationId xmlns:a16="http://schemas.microsoft.com/office/drawing/2014/main" id="{337963F2-0AD0-D68C-8A39-AD4199BDD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160" b="709"/>
          <a:stretch/>
        </p:blipFill>
        <p:spPr>
          <a:xfrm>
            <a:off x="-11923" y="4424930"/>
            <a:ext cx="11744614" cy="2050011"/>
          </a:xfrm>
        </p:spPr>
      </p:pic>
      <p:sp>
        <p:nvSpPr>
          <p:cNvPr id="3" name="Rectangle 2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29C11415-307C-8FDC-7BF4-0F878558AC62}"/>
              </a:ext>
            </a:extLst>
          </p:cNvPr>
          <p:cNvSpPr>
            <a:spLocks/>
          </p:cNvSpPr>
          <p:nvPr/>
        </p:nvSpPr>
        <p:spPr>
          <a:xfrm>
            <a:off x="8329961" y="1537815"/>
            <a:ext cx="977387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228856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C1B53-D801-4209-3AB4-53D3F0E5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request a book form</a:t>
            </a:r>
            <a:endParaRPr lang="en-CA" dirty="0"/>
          </a:p>
        </p:txBody>
      </p:sp>
      <p:grpSp>
        <p:nvGrpSpPr>
          <p:cNvPr id="37" name="Group 36" descr="Form to request an Interlibrary Loan Book using the Concordia Library Sofia Discovery Tool">
            <a:extLst>
              <a:ext uri="{FF2B5EF4-FFF2-40B4-BE49-F238E27FC236}">
                <a16:creationId xmlns:a16="http://schemas.microsoft.com/office/drawing/2014/main" id="{364DFC1F-B10D-9148-D1AF-F9DB1C48C51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533006" y="2081843"/>
            <a:ext cx="7380000" cy="10530802"/>
            <a:chOff x="2533006" y="2081843"/>
            <a:chExt cx="7380000" cy="1053080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90762B8-A8BF-9DC7-7349-730384A8444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33006" y="2081843"/>
              <a:ext cx="7380000" cy="10530802"/>
              <a:chOff x="2533006" y="2081843"/>
              <a:chExt cx="7380000" cy="10530802"/>
            </a:xfrm>
          </p:grpSpPr>
          <p:pic>
            <p:nvPicPr>
              <p:cNvPr id="10" name="Picture 9" descr="Form to request an Interlibrary Loan Book using the Concordia Library Sofia Discovery Tool">
                <a:extLst>
                  <a:ext uri="{FF2B5EF4-FFF2-40B4-BE49-F238E27FC236}">
                    <a16:creationId xmlns:a16="http://schemas.microsoft.com/office/drawing/2014/main" id="{791C82CA-45D8-C188-28C0-BC11A7D7A5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9" t="8744" r="35507" b="17941"/>
              <a:stretch/>
            </p:blipFill>
            <p:spPr>
              <a:xfrm>
                <a:off x="2533006" y="2081843"/>
                <a:ext cx="7380000" cy="10530802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1B9B1AC-3B4B-192B-A9F7-86FE882A7AC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D9AAA7-3B22-32C6-D8E6-B6D71F8C2D4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2300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69587B0-BBFE-2419-16FA-F7DCDA3DE1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10247041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5724B10-ACA2-3B30-F7D9-829780D1F0B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9468565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F39C5BA-2015-09CE-AB3A-1B09CB2C17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10463" y="9447901"/>
              <a:ext cx="1376585" cy="2050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n>
                  <a:solidFill>
                    <a:schemeClr val="bg1"/>
                  </a:solidFill>
                </a:ln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0CBA74-D25C-4D9D-BAFB-8621ECF22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5" y="-8091"/>
            <a:ext cx="12167999" cy="6844500"/>
          </a:xfrm>
          <a:prstGeom prst="rect">
            <a:avLst/>
          </a:prstGeom>
        </p:spPr>
      </p:pic>
      <p:sp>
        <p:nvSpPr>
          <p:cNvPr id="5" name="Arrow: Left 4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46BAEECE-83A8-07F1-6860-F313AD60EC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37784" y="3612629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Arrow: Left 25" descr="Yellow arrow highlighting the &quot;submit request&quot; button on the request an interlibrary loan form on the Concordia Library Sofia Discovery Tool">
            <a:extLst>
              <a:ext uri="{FF2B5EF4-FFF2-40B4-BE49-F238E27FC236}">
                <a16:creationId xmlns:a16="http://schemas.microsoft.com/office/drawing/2014/main" id="{E2DD3BD7-16F3-F194-B6A8-55539EB404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1D64F3-1FF1-C35A-7253-5A7BF2A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12356" y="9447901"/>
            <a:ext cx="945136" cy="184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Rectangle 3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063BDD58-EC4D-1A22-6762-8E9F7A72819D}"/>
              </a:ext>
            </a:extLst>
          </p:cNvPr>
          <p:cNvSpPr>
            <a:spLocks/>
          </p:cNvSpPr>
          <p:nvPr/>
        </p:nvSpPr>
        <p:spPr>
          <a:xfrm>
            <a:off x="4404733" y="2713639"/>
            <a:ext cx="1148574" cy="4087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29537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3.33333E-6 -1.0099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4" grpId="0" animBg="1"/>
      <p:bldP spid="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67" y="0"/>
            <a:ext cx="1143036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4199BC-F8FF-7ED4-1C62-2654E8F714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3451" y="1874772"/>
            <a:ext cx="3297309" cy="31700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If you have any difficulty finding a document, reach out!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  <p:pic>
        <p:nvPicPr>
          <p:cNvPr id="9" name="Picture 8" descr="the Concordia Library website &quot;Ask a Librarian&quot; webpage.">
            <a:extLst>
              <a:ext uri="{FF2B5EF4-FFF2-40B4-BE49-F238E27FC236}">
                <a16:creationId xmlns:a16="http://schemas.microsoft.com/office/drawing/2014/main" id="{2624496A-163F-DBB7-8351-472733B5A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4826068" y="861697"/>
            <a:ext cx="7622850" cy="4797698"/>
          </a:xfrm>
          <a:prstGeom prst="rect">
            <a:avLst/>
          </a:prstGeom>
        </p:spPr>
      </p:pic>
      <p:sp>
        <p:nvSpPr>
          <p:cNvPr id="15" name="Rectangle 14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DA967F94-4CE3-181E-D3A6-1C3AAB01B86C}"/>
              </a:ext>
            </a:extLst>
          </p:cNvPr>
          <p:cNvSpPr>
            <a:spLocks/>
          </p:cNvSpPr>
          <p:nvPr/>
        </p:nvSpPr>
        <p:spPr>
          <a:xfrm>
            <a:off x="6460108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117966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C345A-4BA7-16DF-EBFB-0B519469A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2" r="4814" b="-1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9AF06-E2AE-2033-8845-53065D0BE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24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Using the database Academic Search Complete to find academic articles</a:t>
            </a:r>
            <a:br>
              <a:rPr lang="en-US" sz="24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2400" i="1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392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51840-A65B-74AE-E940-E3EA3084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Databases By Subject</a:t>
            </a:r>
            <a:endParaRPr lang="en-CA" dirty="0"/>
          </a:p>
        </p:txBody>
      </p:sp>
      <p:pic>
        <p:nvPicPr>
          <p:cNvPr id="9" name="Picture 8" descr="Concordia Library website homepage">
            <a:extLst>
              <a:ext uri="{FF2B5EF4-FFF2-40B4-BE49-F238E27FC236}">
                <a16:creationId xmlns:a16="http://schemas.microsoft.com/office/drawing/2014/main" id="{311F50F8-5255-65B2-EA0D-FF7B832F1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r="6712"/>
          <a:stretch/>
        </p:blipFill>
        <p:spPr>
          <a:xfrm>
            <a:off x="2389387" y="838200"/>
            <a:ext cx="7646038" cy="4848225"/>
          </a:xfrm>
          <a:prstGeom prst="rect">
            <a:avLst/>
          </a:prstGeom>
        </p:spPr>
      </p:pic>
      <p:grpSp>
        <p:nvGrpSpPr>
          <p:cNvPr id="10" name="Group 9" descr="Circle highlighting the &quot;Database by Subject&quot; button on the Concordia Library home page. ">
            <a:extLst>
              <a:ext uri="{FF2B5EF4-FFF2-40B4-BE49-F238E27FC236}">
                <a16:creationId xmlns:a16="http://schemas.microsoft.com/office/drawing/2014/main" id="{60E1C611-F333-55CE-2CC3-E8DDB9C90A02}"/>
              </a:ext>
            </a:extLst>
          </p:cNvPr>
          <p:cNvGrpSpPr/>
          <p:nvPr/>
        </p:nvGrpSpPr>
        <p:grpSpPr>
          <a:xfrm>
            <a:off x="607661" y="2222213"/>
            <a:ext cx="3707287" cy="2700000"/>
            <a:chOff x="411346" y="414941"/>
            <a:chExt cx="3707287" cy="270000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BAF0F9E8-F219-2CBF-4961-EE564A907A09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41547D1-F700-FA06-58F5-83E6C20272EE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219333" t="-262000" r="-560667" b="-184666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88709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2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3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3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3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3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3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4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2" name="Rectangle 43">
            <a:extLst>
              <a:ext uri="{FF2B5EF4-FFF2-40B4-BE49-F238E27FC236}">
                <a16:creationId xmlns:a16="http://schemas.microsoft.com/office/drawing/2014/main" id="{3EAA282C-D6AD-4614-A9F7-E9D8CDB6B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0A281409-18C3-7BC5-9C92-80790215C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3" name="Rectangle 45">
            <a:extLst>
              <a:ext uri="{FF2B5EF4-FFF2-40B4-BE49-F238E27FC236}">
                <a16:creationId xmlns:a16="http://schemas.microsoft.com/office/drawing/2014/main" id="{85349CB8-0027-49D3-B09C-B3097EB0E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49100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C504D-4821-85F7-F518-1AFB41F86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36" y="5284380"/>
            <a:ext cx="10495128" cy="7752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Search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D9C30-8B3B-A5B3-3341-29A92D270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6956" y="6059605"/>
            <a:ext cx="8598089" cy="532263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20000"/>
              </a:lnSpc>
            </a:pPr>
            <a:endParaRPr lang="en-US" sz="1600" b="1" cap="all" spc="300">
              <a:solidFill>
                <a:schemeClr val="tx2"/>
              </a:solidFill>
            </a:endParaRPr>
          </a:p>
        </p:txBody>
      </p:sp>
      <p:cxnSp>
        <p:nvCxnSpPr>
          <p:cNvPr id="64" name="Straight Connector 47">
            <a:extLst>
              <a:ext uri="{FF2B5EF4-FFF2-40B4-BE49-F238E27FC236}">
                <a16:creationId xmlns:a16="http://schemas.microsoft.com/office/drawing/2014/main" id="{C4A330F7-C135-4887-BEB7-715897211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849100"/>
            <a:ext cx="3309581" cy="5281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49">
            <a:extLst>
              <a:ext uri="{FF2B5EF4-FFF2-40B4-BE49-F238E27FC236}">
                <a16:creationId xmlns:a16="http://schemas.microsoft.com/office/drawing/2014/main" id="{2B4BC022-2321-4FF2-BB92-B4B3F486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64221" y="4849100"/>
            <a:ext cx="3327780" cy="5281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6E8991A-3FA3-406E-92A6-7021C64B8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0990" y="4849100"/>
            <a:ext cx="2648592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4486EB5-0FC0-4694-8A6B-5084CCDF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95230" y="5834655"/>
            <a:ext cx="4296771" cy="102334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02A2150-2605-46B8-9C26-A96C0BB01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283588" y="4849100"/>
            <a:ext cx="1460311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09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2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EA3B6404-C37D-4FE3-8124-9FC5ECE5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D61EC8C-9F54-4671-8E82-4AE6101D6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177768" y="0"/>
            <a:ext cx="5014232" cy="6868738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713264 w 4584879"/>
              <a:gd name="connsiteY2" fmla="*/ 6863976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408998"/>
              <a:gd name="connsiteY0" fmla="*/ 4762 h 6868738"/>
              <a:gd name="connsiteX1" fmla="*/ 4408998 w 4408998"/>
              <a:gd name="connsiteY1" fmla="*/ 0 h 6868738"/>
              <a:gd name="connsiteX2" fmla="*/ 2713264 w 4408998"/>
              <a:gd name="connsiteY2" fmla="*/ 6868738 h 6868738"/>
              <a:gd name="connsiteX3" fmla="*/ 0 w 4408998"/>
              <a:gd name="connsiteY3" fmla="*/ 6868738 h 6868738"/>
              <a:gd name="connsiteX4" fmla="*/ 0 w 4408998"/>
              <a:gd name="connsiteY4" fmla="*/ 4762 h 686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8998" h="6868738">
                <a:moveTo>
                  <a:pt x="0" y="4762"/>
                </a:moveTo>
                <a:lnTo>
                  <a:pt x="4408998" y="0"/>
                </a:lnTo>
                <a:lnTo>
                  <a:pt x="2713264" y="6868738"/>
                </a:lnTo>
                <a:lnTo>
                  <a:pt x="0" y="6868738"/>
                </a:lnTo>
                <a:lnTo>
                  <a:pt x="0" y="476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2C5393-ADCF-428F-7D98-7E9761926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752" y="3109913"/>
            <a:ext cx="3738926" cy="30765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/>
              <a:t>Databases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0B4A16-65C5-9E95-11FD-E960E1886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6631" y="420479"/>
            <a:ext cx="5339870" cy="5791200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A5D40F5-A8C4-4952-BCA6-4D0D14F8B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758751" y="0"/>
            <a:ext cx="532263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312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34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36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38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4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42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44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46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8" name="Rectangle 48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56A108-5D04-9328-E8F6-49B044754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6729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69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7870B-97E2-204D-556E-41B95F1E5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1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Academic Search COmplete</a:t>
            </a:r>
          </a:p>
        </p:txBody>
      </p:sp>
      <p:cxnSp>
        <p:nvCxnSpPr>
          <p:cNvPr id="70" name="Straight Connector 52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54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243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34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36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38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4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42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44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46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8" name="Rectangle 48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7870B-97E2-204D-556E-41B95F1E5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1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Academic Search COmplete</a:t>
            </a:r>
          </a:p>
        </p:txBody>
      </p:sp>
      <p:cxnSp>
        <p:nvCxnSpPr>
          <p:cNvPr id="70" name="Straight Connector 52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54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744C1-4C4C-4026-8353-8FBB1EBB7544}"/>
              </a:ext>
            </a:extLst>
          </p:cNvPr>
          <p:cNvSpPr/>
          <p:nvPr/>
        </p:nvSpPr>
        <p:spPr>
          <a:xfrm>
            <a:off x="7157086" y="4025387"/>
            <a:ext cx="1828800" cy="1828800"/>
          </a:xfrm>
          <a:prstGeom prst="rect">
            <a:avLst/>
          </a:prstGeom>
          <a:gradFill>
            <a:gsLst>
              <a:gs pos="1000">
                <a:srgbClr val="489CD1">
                  <a:alpha val="5000"/>
                </a:srgbClr>
              </a:gs>
              <a:gs pos="25000">
                <a:srgbClr val="A9D7B2">
                  <a:alpha val="5000"/>
                </a:srgbClr>
              </a:gs>
              <a:gs pos="50000">
                <a:srgbClr val="B92B65">
                  <a:alpha val="5000"/>
                </a:srgbClr>
              </a:gs>
              <a:gs pos="76000">
                <a:srgbClr val="9B2486">
                  <a:alpha val="5000"/>
                </a:srgbClr>
              </a:gs>
              <a:gs pos="100000">
                <a:srgbClr val="244F85">
                  <a:alpha val="5000"/>
                </a:srgbClr>
              </a:gs>
            </a:gsLst>
          </a:gradFill>
          <a:ln w="36000">
            <a:gradFill>
              <a:gsLst>
                <a:gs pos="1000">
                  <a:srgbClr val="489CD1"/>
                </a:gs>
                <a:gs pos="25000">
                  <a:srgbClr val="A9D7B2"/>
                </a:gs>
                <a:gs pos="50000">
                  <a:srgbClr val="B92B65"/>
                </a:gs>
                <a:gs pos="76000">
                  <a:srgbClr val="9B2486"/>
                </a:gs>
                <a:gs pos="100000">
                  <a:srgbClr val="244F85"/>
                </a:gs>
              </a:gsLst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gradFill>
                <a:gsLst>
                  <a:gs pos="1000">
                    <a:srgbClr val="489CD1"/>
                  </a:gs>
                  <a:gs pos="25000">
                    <a:srgbClr val="A9D7B2"/>
                  </a:gs>
                  <a:gs pos="50000">
                    <a:srgbClr val="B92B65"/>
                  </a:gs>
                  <a:gs pos="76000">
                    <a:srgbClr val="9B2486"/>
                  </a:gs>
                  <a:gs pos="100000">
                    <a:srgbClr val="244F85"/>
                  </a:gs>
                </a:gsLst>
              </a:gra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8FE5ED-EB4D-485A-B4E7-55467F756B9F}"/>
              </a:ext>
            </a:extLst>
          </p:cNvPr>
          <p:cNvSpPr/>
          <p:nvPr/>
        </p:nvSpPr>
        <p:spPr>
          <a:xfrm>
            <a:off x="2350599" y="4703388"/>
            <a:ext cx="2560320" cy="365760"/>
          </a:xfrm>
          <a:prstGeom prst="rect">
            <a:avLst/>
          </a:prstGeom>
          <a:gradFill>
            <a:gsLst>
              <a:gs pos="1000">
                <a:srgbClr val="489CD1">
                  <a:alpha val="5000"/>
                </a:srgbClr>
              </a:gs>
              <a:gs pos="25000">
                <a:srgbClr val="A9D7B2">
                  <a:alpha val="5000"/>
                </a:srgbClr>
              </a:gs>
              <a:gs pos="50000">
                <a:srgbClr val="B92B65">
                  <a:alpha val="5000"/>
                </a:srgbClr>
              </a:gs>
              <a:gs pos="76000">
                <a:srgbClr val="9B2486">
                  <a:alpha val="5000"/>
                </a:srgbClr>
              </a:gs>
              <a:gs pos="100000">
                <a:srgbClr val="244F85">
                  <a:alpha val="5000"/>
                </a:srgbClr>
              </a:gs>
            </a:gsLst>
          </a:gradFill>
          <a:ln w="36000">
            <a:gradFill>
              <a:gsLst>
                <a:gs pos="1000">
                  <a:srgbClr val="489CD1"/>
                </a:gs>
                <a:gs pos="25000">
                  <a:srgbClr val="A9D7B2"/>
                </a:gs>
                <a:gs pos="50000">
                  <a:srgbClr val="B92B65"/>
                </a:gs>
                <a:gs pos="76000">
                  <a:srgbClr val="9B2486"/>
                </a:gs>
                <a:gs pos="100000">
                  <a:srgbClr val="244F85"/>
                </a:gs>
              </a:gsLst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gradFill>
                <a:gsLst>
                  <a:gs pos="1000">
                    <a:srgbClr val="489CD1"/>
                  </a:gs>
                  <a:gs pos="25000">
                    <a:srgbClr val="A9D7B2"/>
                  </a:gs>
                  <a:gs pos="50000">
                    <a:srgbClr val="B92B65"/>
                  </a:gs>
                  <a:gs pos="76000">
                    <a:srgbClr val="9B2486"/>
                  </a:gs>
                  <a:gs pos="100000">
                    <a:srgbClr val="244F85"/>
                  </a:gs>
                </a:gsLst>
              </a:gra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BE26F6-B193-E32E-863F-A2100DC6D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4253" y="1085790"/>
            <a:ext cx="1426960" cy="1937416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BC20F7-9FFF-9D31-03EC-5C856A362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04" y="-929907"/>
            <a:ext cx="8095273" cy="395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44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FAD883-5301-D138-E952-8BB9C6615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718" b="9712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27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58405D-41ED-7F9B-092A-537284640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1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Academic search complete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398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761785-63D9-B6EB-20B6-2C98D0AF3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" y="31956"/>
            <a:ext cx="12191029" cy="68138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8907DE-F19E-BD24-A95F-6676BAB5762E}"/>
              </a:ext>
            </a:extLst>
          </p:cNvPr>
          <p:cNvSpPr/>
          <p:nvPr/>
        </p:nvSpPr>
        <p:spPr>
          <a:xfrm>
            <a:off x="2977918" y="4756549"/>
            <a:ext cx="3646165" cy="442771"/>
          </a:xfrm>
          <a:prstGeom prst="rect">
            <a:avLst/>
          </a:prstGeom>
          <a:gradFill>
            <a:gsLst>
              <a:gs pos="1000">
                <a:srgbClr val="489CD1">
                  <a:alpha val="5000"/>
                </a:srgbClr>
              </a:gs>
              <a:gs pos="25000">
                <a:srgbClr val="A9D7B2">
                  <a:alpha val="5000"/>
                </a:srgbClr>
              </a:gs>
              <a:gs pos="50000">
                <a:srgbClr val="B92B65">
                  <a:alpha val="5000"/>
                </a:srgbClr>
              </a:gs>
              <a:gs pos="76000">
                <a:srgbClr val="9B2486">
                  <a:alpha val="5000"/>
                </a:srgbClr>
              </a:gs>
              <a:gs pos="100000">
                <a:srgbClr val="244F85">
                  <a:alpha val="5000"/>
                </a:srgbClr>
              </a:gs>
            </a:gsLst>
          </a:gradFill>
          <a:ln w="36000">
            <a:gradFill>
              <a:gsLst>
                <a:gs pos="1000">
                  <a:srgbClr val="489CD1"/>
                </a:gs>
                <a:gs pos="25000">
                  <a:srgbClr val="A9D7B2"/>
                </a:gs>
                <a:gs pos="50000">
                  <a:srgbClr val="B92B65"/>
                </a:gs>
                <a:gs pos="76000">
                  <a:srgbClr val="9B2486"/>
                </a:gs>
                <a:gs pos="100000">
                  <a:srgbClr val="244F85"/>
                </a:gs>
              </a:gsLst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gradFill>
                <a:gsLst>
                  <a:gs pos="1000">
                    <a:srgbClr val="489CD1"/>
                  </a:gs>
                  <a:gs pos="25000">
                    <a:srgbClr val="A9D7B2"/>
                  </a:gs>
                  <a:gs pos="50000">
                    <a:srgbClr val="B92B65"/>
                  </a:gs>
                  <a:gs pos="76000">
                    <a:srgbClr val="9B2486"/>
                  </a:gs>
                  <a:gs pos="100000">
                    <a:srgbClr val="244F85"/>
                  </a:gs>
                </a:gsLst>
              </a:gra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C2F96D-6185-A1B7-5A95-FDCC905A3A25}"/>
              </a:ext>
            </a:extLst>
          </p:cNvPr>
          <p:cNvSpPr/>
          <p:nvPr/>
        </p:nvSpPr>
        <p:spPr>
          <a:xfrm>
            <a:off x="139598" y="3057824"/>
            <a:ext cx="1828800" cy="3566260"/>
          </a:xfrm>
          <a:prstGeom prst="rect">
            <a:avLst/>
          </a:prstGeom>
          <a:gradFill>
            <a:gsLst>
              <a:gs pos="1000">
                <a:srgbClr val="489CD1">
                  <a:alpha val="5000"/>
                </a:srgbClr>
              </a:gs>
              <a:gs pos="25000">
                <a:srgbClr val="A9D7B2">
                  <a:alpha val="5000"/>
                </a:srgbClr>
              </a:gs>
              <a:gs pos="50000">
                <a:srgbClr val="B92B65">
                  <a:alpha val="5000"/>
                </a:srgbClr>
              </a:gs>
              <a:gs pos="76000">
                <a:srgbClr val="9B2486">
                  <a:alpha val="5000"/>
                </a:srgbClr>
              </a:gs>
              <a:gs pos="100000">
                <a:srgbClr val="244F85">
                  <a:alpha val="5000"/>
                </a:srgbClr>
              </a:gs>
            </a:gsLst>
          </a:gradFill>
          <a:ln w="36000">
            <a:gradFill>
              <a:gsLst>
                <a:gs pos="1000">
                  <a:srgbClr val="489CD1"/>
                </a:gs>
                <a:gs pos="25000">
                  <a:srgbClr val="A9D7B2"/>
                </a:gs>
                <a:gs pos="50000">
                  <a:srgbClr val="B92B65"/>
                </a:gs>
                <a:gs pos="76000">
                  <a:srgbClr val="9B2486"/>
                </a:gs>
                <a:gs pos="100000">
                  <a:srgbClr val="244F85"/>
                </a:gs>
              </a:gsLst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gradFill>
                <a:gsLst>
                  <a:gs pos="1000">
                    <a:srgbClr val="489CD1"/>
                  </a:gs>
                  <a:gs pos="25000">
                    <a:srgbClr val="A9D7B2"/>
                  </a:gs>
                  <a:gs pos="50000">
                    <a:srgbClr val="B92B65"/>
                  </a:gs>
                  <a:gs pos="76000">
                    <a:srgbClr val="9B2486"/>
                  </a:gs>
                  <a:gs pos="100000">
                    <a:srgbClr val="244F85"/>
                  </a:gs>
                </a:gsLst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77634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EA3B6404-C37D-4FE3-8124-9FC5ECE5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ED61EC8C-9F54-4671-8E82-4AE6101D6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177768" y="0"/>
            <a:ext cx="5014232" cy="6868738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713264 w 4584879"/>
              <a:gd name="connsiteY2" fmla="*/ 6863976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408998"/>
              <a:gd name="connsiteY0" fmla="*/ 4762 h 6868738"/>
              <a:gd name="connsiteX1" fmla="*/ 4408998 w 4408998"/>
              <a:gd name="connsiteY1" fmla="*/ 0 h 6868738"/>
              <a:gd name="connsiteX2" fmla="*/ 2713264 w 4408998"/>
              <a:gd name="connsiteY2" fmla="*/ 6868738 h 6868738"/>
              <a:gd name="connsiteX3" fmla="*/ 0 w 4408998"/>
              <a:gd name="connsiteY3" fmla="*/ 6868738 h 6868738"/>
              <a:gd name="connsiteX4" fmla="*/ 0 w 4408998"/>
              <a:gd name="connsiteY4" fmla="*/ 4762 h 686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8998" h="6868738">
                <a:moveTo>
                  <a:pt x="0" y="4762"/>
                </a:moveTo>
                <a:lnTo>
                  <a:pt x="4408998" y="0"/>
                </a:lnTo>
                <a:lnTo>
                  <a:pt x="2713264" y="6868738"/>
                </a:lnTo>
                <a:lnTo>
                  <a:pt x="0" y="6868738"/>
                </a:lnTo>
                <a:lnTo>
                  <a:pt x="0" y="476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7A05F1-7F46-AB9C-9CC4-20C91B570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752" y="3109913"/>
            <a:ext cx="3738926" cy="30765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/>
              <a:t>Using </a:t>
            </a:r>
            <a:br>
              <a:rPr lang="en-US" dirty="0"/>
            </a:br>
            <a:r>
              <a:rPr lang="en-US" dirty="0"/>
              <a:t>the </a:t>
            </a:r>
            <a:br>
              <a:rPr lang="en-US" dirty="0"/>
            </a:br>
            <a:r>
              <a:rPr lang="en-US" dirty="0"/>
              <a:t>link resolver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A5D40F5-A8C4-4952-BCA6-4D0D14F8B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758751" y="0"/>
            <a:ext cx="532263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42ADABE-9C88-9927-2881-3BD2FF54F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91014" cy="686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101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93D34-9B04-061D-9E85-34F5149F7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869" y="1994264"/>
            <a:ext cx="6935872" cy="39227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1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Using the database Philosopher’s Index </a:t>
            </a:r>
            <a:br>
              <a:rPr lang="en-US" sz="51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5100" i="1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1E3CE-3B95-B864-8B0C-DF39B9AF8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3790" y="1050878"/>
            <a:ext cx="6157951" cy="943386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120000"/>
              </a:lnSpc>
            </a:pPr>
            <a:endParaRPr lang="en-US" sz="1800" b="1" cap="all" spc="30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5E60D-C12B-622B-ED6E-262339E366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45" r="25446" b="1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3571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54519E-E1AD-F92B-A217-2720B1081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67" y="676906"/>
            <a:ext cx="11366206" cy="5504187"/>
          </a:xfrm>
          <a:prstGeom prst="rect">
            <a:avLst/>
          </a:prstGeom>
        </p:spPr>
      </p:pic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CDFE8573-F776-83B1-A080-69AD519F3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4687" y="4602822"/>
            <a:ext cx="113016" cy="16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81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66959-A7A7-5391-2906-245582F39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47" y="574158"/>
            <a:ext cx="11653284" cy="586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A18EE-5888-3E77-556D-4BCD351EE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572" y="1033423"/>
            <a:ext cx="6935872" cy="23543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Using Google Scholar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F72EF-AC38-366B-76AE-D545D9251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5335" y="4342282"/>
            <a:ext cx="7110109" cy="943386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800" b="1" cap="all" spc="300" dirty="0">
                <a:solidFill>
                  <a:schemeClr val="tx2"/>
                </a:solidFill>
              </a:rPr>
              <a:t>Are the articles really peer-reviewed?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DA7056-30CC-13AD-1C3D-988558C93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76" r="20284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503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948F67-6A0D-61A4-74FD-1024171E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Concept of a Boolean search illustrated</a:t>
            </a:r>
            <a:endParaRPr lang="en-CA" dirty="0"/>
          </a:p>
        </p:txBody>
      </p:sp>
      <p:pic>
        <p:nvPicPr>
          <p:cNvPr id="1026" name="Picture 2" descr="booleans as venn diagram">
            <a:extLst>
              <a:ext uri="{FF2B5EF4-FFF2-40B4-BE49-F238E27FC236}">
                <a16:creationId xmlns:a16="http://schemas.microsoft.com/office/drawing/2014/main" id="{1CD16E03-ADFC-48D8-BCEA-ADE50511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7323" y="1355074"/>
            <a:ext cx="9845560" cy="379054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392DE2-B1DE-4A1E-986F-428E548CC80C}"/>
              </a:ext>
            </a:extLst>
          </p:cNvPr>
          <p:cNvSpPr txBox="1"/>
          <p:nvPr/>
        </p:nvSpPr>
        <p:spPr>
          <a:xfrm>
            <a:off x="304799" y="5969001"/>
            <a:ext cx="1176655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67" dirty="0" err="1"/>
              <a:t>From</a:t>
            </a:r>
            <a:r>
              <a:rPr lang="fr-CA" sz="1867" dirty="0"/>
              <a:t>: The Library of </a:t>
            </a:r>
            <a:r>
              <a:rPr lang="fr-CA" sz="1867" dirty="0" err="1"/>
              <a:t>Antiquity</a:t>
            </a:r>
            <a:r>
              <a:rPr lang="fr-CA" sz="1867" dirty="0"/>
              <a:t>, https://libraryofantiquity.wordpress.com/2016/10/07/forgotten-skills-boolean-searches/</a:t>
            </a:r>
            <a:endParaRPr lang="en-CA" sz="1867" dirty="0"/>
          </a:p>
        </p:txBody>
      </p:sp>
    </p:spTree>
    <p:extLst>
      <p:ext uri="{BB962C8B-B14F-4D97-AF65-F5344CB8AC3E}">
        <p14:creationId xmlns:p14="http://schemas.microsoft.com/office/powerpoint/2010/main" val="23406254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D7E3-D4BA-A23C-D48F-A4B5054B7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Google Scholar and a database different?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CA17F-AAA2-A3DA-FBAD-898ABC5359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/>
            <a:r>
              <a:rPr lang="en-CA" b="1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How Google Scholar Can Help You</a:t>
            </a:r>
          </a:p>
          <a:p>
            <a:endParaRPr lang="en-CA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C2F9728-8BB7-E554-EAB3-3B1787E5C01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25777044"/>
              </p:ext>
            </p:extLst>
          </p:nvPr>
        </p:nvGraphicFramePr>
        <p:xfrm>
          <a:off x="1078787" y="1924051"/>
          <a:ext cx="9653155" cy="3839074"/>
        </p:xfrm>
        <a:graphic>
          <a:graphicData uri="http://schemas.openxmlformats.org/drawingml/2006/table">
            <a:tbl>
              <a:tblPr/>
              <a:tblGrid>
                <a:gridCol w="4890498">
                  <a:extLst>
                    <a:ext uri="{9D8B030D-6E8A-4147-A177-3AD203B41FA5}">
                      <a16:colId xmlns:a16="http://schemas.microsoft.com/office/drawing/2014/main" val="3141169581"/>
                    </a:ext>
                  </a:extLst>
                </a:gridCol>
                <a:gridCol w="4762657">
                  <a:extLst>
                    <a:ext uri="{9D8B030D-6E8A-4147-A177-3AD203B41FA5}">
                      <a16:colId xmlns:a16="http://schemas.microsoft.com/office/drawing/2014/main" val="2307127537"/>
                    </a:ext>
                  </a:extLst>
                </a:gridCol>
              </a:tblGrid>
              <a:tr h="425057"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b="1" dirty="0">
                          <a:effectLst/>
                        </a:rPr>
                        <a:t>Library Databases</a:t>
                      </a:r>
                    </a:p>
                    <a:p>
                      <a:pPr algn="l" fontAlgn="t"/>
                      <a:endParaRPr lang="en-CA" sz="1300" dirty="0">
                        <a:effectLst/>
                      </a:endParaRP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b="1" dirty="0">
                          <a:effectLst/>
                        </a:rPr>
                        <a:t>Google Scholar</a:t>
                      </a:r>
                    </a:p>
                    <a:p>
                      <a:pPr algn="l" fontAlgn="t"/>
                      <a:endParaRPr lang="en-CA" sz="1300" dirty="0">
                        <a:effectLst/>
                      </a:endParaRP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640953"/>
                  </a:ext>
                </a:extLst>
              </a:tr>
              <a:tr h="400462"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Provide the ability to focus search by subject area.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Does not have the ability to focus search by subject area.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218480"/>
                  </a:ext>
                </a:extLst>
              </a:tr>
              <a:tr h="572090"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Allow users to sort results according to date and relevance.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Does not have an easy way to sort articles in your results list.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902822"/>
                  </a:ext>
                </a:extLst>
              </a:tr>
              <a:tr h="915343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CA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Allow users to sort results by type of material (academic journal, magazine, newspaper, </a:t>
                      </a:r>
                      <a:r>
                        <a:rPr lang="en-CA" sz="13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etc</a:t>
                      </a:r>
                      <a:r>
                        <a:rPr lang="en-CA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CA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Does not clearly specify what type of material (academic journal, magazine, newspaper, </a:t>
                      </a:r>
                      <a:r>
                        <a:rPr lang="en-CA" sz="13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etc</a:t>
                      </a:r>
                      <a:r>
                        <a:rPr lang="en-CA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is in the results list.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374143"/>
                  </a:ext>
                </a:extLst>
              </a:tr>
              <a:tr h="572090"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Contain the ability to limit searches by a variety of criteria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Does not have full criteria to limit your search results.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687640"/>
                  </a:ext>
                </a:extLst>
              </a:tr>
              <a:tr h="915343"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Will never charge you for the full text of an article if the Library has a subscription to that database.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Provides full text of some electronic articles, but is not as helpful in tracking down print articles. Some articles may be available for a fee.</a:t>
                      </a:r>
                    </a:p>
                    <a:p>
                      <a:pPr algn="l" fontAlgn="t"/>
                      <a:endParaRPr lang="en-CA" sz="1300" dirty="0">
                        <a:effectLst/>
                      </a:endParaRP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69809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F4918D7-E482-96BE-347E-4D0055B113DB}"/>
              </a:ext>
            </a:extLst>
          </p:cNvPr>
          <p:cNvSpPr txBox="1"/>
          <p:nvPr/>
        </p:nvSpPr>
        <p:spPr>
          <a:xfrm>
            <a:off x="441789" y="5724434"/>
            <a:ext cx="11209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CA" sz="1800" dirty="0">
                <a:effectLst/>
              </a:rPr>
              <a:t>Source:</a:t>
            </a:r>
            <a:r>
              <a:rPr lang="en-CA" dirty="0">
                <a:effectLst/>
              </a:rPr>
              <a:t> “Library Resources &amp; Services: Use Google Scholar: Library Databases vs. Google Scholar.” </a:t>
            </a:r>
            <a:r>
              <a:rPr lang="en-CA" i="1" dirty="0">
                <a:effectLst/>
              </a:rPr>
              <a:t>Library Databases vs. Google Scholar - Use Google Scholar - Library Resources &amp; Services at Howard Community College</a:t>
            </a:r>
            <a:r>
              <a:rPr lang="en-CA" dirty="0">
                <a:effectLst/>
              </a:rPr>
              <a:t>, Howard Community College, howardcc.libguides.com/</a:t>
            </a:r>
            <a:r>
              <a:rPr lang="en-CA" dirty="0" err="1">
                <a:effectLst/>
              </a:rPr>
              <a:t>c.php?g</a:t>
            </a:r>
            <a:r>
              <a:rPr lang="en-CA" dirty="0">
                <a:effectLst/>
              </a:rPr>
              <a:t>=52041&amp;p=428654. </a:t>
            </a:r>
          </a:p>
          <a:p>
            <a:pPr algn="l" fontAlgn="t"/>
            <a:endParaRPr lang="en-CA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568929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1769807" y="1380227"/>
            <a:ext cx="8303341" cy="503782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351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What is the difference?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251679" y="1613033"/>
            <a:ext cx="4800600" cy="632529"/>
          </a:xfrm>
        </p:spPr>
        <p:txBody>
          <a:bodyPr>
            <a:normAutofit fontScale="925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>
                <a:solidFill>
                  <a:srgbClr val="0070C0"/>
                </a:solidFill>
                <a:latin typeface="Bookman Old Style" panose="02050604050505020204" pitchFamily="18" charset="0"/>
              </a:rPr>
              <a:t>Google scholar</a:t>
            </a:r>
          </a:p>
        </p:txBody>
      </p:sp>
      <p:pic>
        <p:nvPicPr>
          <p:cNvPr id="14" name="Content Placeholder 13" descr="A food court with tables and chairs&#10;&#10;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2570677"/>
            <a:ext cx="4148923" cy="2761627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633864" y="1630286"/>
            <a:ext cx="4800600" cy="632529"/>
          </a:xfrm>
        </p:spPr>
        <p:txBody>
          <a:bodyPr>
            <a:normAutofit fontScale="925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>
                <a:solidFill>
                  <a:srgbClr val="0070C0"/>
                </a:solidFill>
                <a:latin typeface="Bookman Old Style" panose="02050604050505020204" pitchFamily="18" charset="0"/>
              </a:rPr>
              <a:t>Library databases</a:t>
            </a:r>
          </a:p>
        </p:txBody>
      </p:sp>
      <p:pic>
        <p:nvPicPr>
          <p:cNvPr id="15" name="Content Placeholder 14" descr="A person preparing food in a kitchen. 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728" y="2570677"/>
            <a:ext cx="4145331" cy="2765713"/>
          </a:xfrm>
        </p:spPr>
      </p:pic>
      <p:sp>
        <p:nvSpPr>
          <p:cNvPr id="19" name="Rectangle 18"/>
          <p:cNvSpPr/>
          <p:nvPr/>
        </p:nvSpPr>
        <p:spPr>
          <a:xfrm>
            <a:off x="1251678" y="5546100"/>
            <a:ext cx="4303733" cy="6079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/>
              <a:t>Volume | Quantity | Quick</a:t>
            </a:r>
            <a:endParaRPr lang="en-CA" sz="1351"/>
          </a:p>
          <a:p>
            <a:endParaRPr lang="en-CA" sz="1351"/>
          </a:p>
        </p:txBody>
      </p:sp>
      <p:sp>
        <p:nvSpPr>
          <p:cNvPr id="20" name="Rectangle 19"/>
          <p:cNvSpPr/>
          <p:nvPr/>
        </p:nvSpPr>
        <p:spPr>
          <a:xfrm>
            <a:off x="6644544" y="5546097"/>
            <a:ext cx="4305336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/>
              <a:t>Depth | Quality | Thorough</a:t>
            </a:r>
            <a:endParaRPr lang="en-CA" sz="1351"/>
          </a:p>
        </p:txBody>
      </p:sp>
      <p:sp>
        <p:nvSpPr>
          <p:cNvPr id="2" name="TextBox 1"/>
          <p:cNvSpPr txBox="1"/>
          <p:nvPr/>
        </p:nvSpPr>
        <p:spPr>
          <a:xfrm>
            <a:off x="1315999" y="6560706"/>
            <a:ext cx="11046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800">
                <a:solidFill>
                  <a:schemeClr val="tx1">
                    <a:lumMod val="50000"/>
                    <a:lumOff val="50000"/>
                  </a:schemeClr>
                </a:solidFill>
              </a:rPr>
              <a:t>Left image: </a:t>
            </a:r>
            <a:r>
              <a:rPr lang="en-CA" sz="800" err="1">
                <a:solidFill>
                  <a:schemeClr val="tx1">
                    <a:lumMod val="50000"/>
                    <a:lumOff val="50000"/>
                  </a:schemeClr>
                </a:solidFill>
              </a:rPr>
              <a:t>Yinan</a:t>
            </a:r>
            <a:r>
              <a:rPr lang="en-CA" sz="800">
                <a:solidFill>
                  <a:schemeClr val="tx1">
                    <a:lumMod val="50000"/>
                    <a:lumOff val="50000"/>
                  </a:schemeClr>
                </a:solidFill>
              </a:rPr>
              <a:t> Chen, Dining Court, public domain, </a:t>
            </a:r>
            <a:r>
              <a:rPr lang="en-CA" sz="800">
                <a:hlinkClick r:id="rId5"/>
              </a:rPr>
              <a:t>https://pixabay.com/photos/dining-court-shopping-mall-corridor-347314/</a:t>
            </a:r>
            <a:endParaRPr lang="en-CA" sz="800"/>
          </a:p>
          <a:p>
            <a:r>
              <a:rPr lang="en-CA" sz="800">
                <a:solidFill>
                  <a:schemeClr val="tx1">
                    <a:lumMod val="50000"/>
                    <a:lumOff val="50000"/>
                  </a:schemeClr>
                </a:solidFill>
              </a:rPr>
              <a:t>Right image: Jason Briscoe, Cooking, public domain, </a:t>
            </a:r>
            <a:r>
              <a:rPr lang="en-CA" sz="800">
                <a:hlinkClick r:id="rId6"/>
              </a:rPr>
              <a:t>https://unsplash.com/photos/VBsG1VOgLIU</a:t>
            </a:r>
            <a:r>
              <a:rPr lang="en-CA" sz="80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3672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/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/>
              <a:t>Where should you search?</a:t>
            </a:r>
          </a:p>
        </p:txBody>
      </p:sp>
      <p:sp>
        <p:nvSpPr>
          <p:cNvPr id="47" name="Oval 46"/>
          <p:cNvSpPr/>
          <p:nvPr/>
        </p:nvSpPr>
        <p:spPr>
          <a:xfrm>
            <a:off x="4585650" y="2538486"/>
            <a:ext cx="5090615" cy="417621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351">
                <a:solidFill>
                  <a:schemeClr val="accent1">
                    <a:lumMod val="50000"/>
                  </a:schemeClr>
                </a:solidFill>
              </a:rPr>
              <a:t>Google Scholar</a:t>
            </a:r>
          </a:p>
        </p:txBody>
      </p:sp>
      <p:sp>
        <p:nvSpPr>
          <p:cNvPr id="48" name="Oval 47"/>
          <p:cNvSpPr/>
          <p:nvPr/>
        </p:nvSpPr>
        <p:spPr>
          <a:xfrm>
            <a:off x="2985857" y="1311575"/>
            <a:ext cx="4230807" cy="366146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351" dirty="0">
                <a:solidFill>
                  <a:schemeClr val="accent6">
                    <a:lumMod val="50000"/>
                  </a:schemeClr>
                </a:solidFill>
              </a:rPr>
              <a:t>Library Discovery Tool (Sofia)</a:t>
            </a:r>
          </a:p>
        </p:txBody>
      </p:sp>
      <p:sp>
        <p:nvSpPr>
          <p:cNvPr id="51" name="Oval 50"/>
          <p:cNvSpPr/>
          <p:nvPr/>
        </p:nvSpPr>
        <p:spPr>
          <a:xfrm>
            <a:off x="1583280" y="2905924"/>
            <a:ext cx="4653747" cy="342798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351" dirty="0" err="1">
                <a:solidFill>
                  <a:schemeClr val="accent4">
                    <a:lumMod val="50000"/>
                  </a:schemeClr>
                </a:solidFill>
              </a:rPr>
              <a:t>PhilPapers</a:t>
            </a:r>
            <a:endParaRPr lang="en-CA" sz="135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n-CA" sz="1351" dirty="0">
                <a:solidFill>
                  <a:schemeClr val="accent4">
                    <a:lumMod val="50000"/>
                  </a:schemeClr>
                </a:solidFill>
              </a:rPr>
              <a:t>(Library Database)</a:t>
            </a:r>
          </a:p>
        </p:txBody>
      </p:sp>
      <p:sp>
        <p:nvSpPr>
          <p:cNvPr id="52" name="Oval 51"/>
          <p:cNvSpPr/>
          <p:nvPr/>
        </p:nvSpPr>
        <p:spPr>
          <a:xfrm>
            <a:off x="5848785" y="1572115"/>
            <a:ext cx="4174067" cy="2975212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351" dirty="0">
                <a:solidFill>
                  <a:schemeClr val="accent5">
                    <a:lumMod val="50000"/>
                  </a:schemeClr>
                </a:solidFill>
              </a:rPr>
              <a:t>Academic Search Complete</a:t>
            </a:r>
          </a:p>
          <a:p>
            <a:pPr algn="ctr"/>
            <a:r>
              <a:rPr lang="en-CA" sz="1351" dirty="0">
                <a:solidFill>
                  <a:schemeClr val="accent5">
                    <a:lumMod val="50000"/>
                  </a:schemeClr>
                </a:solidFill>
              </a:rPr>
              <a:t>(Library Database)</a:t>
            </a:r>
          </a:p>
        </p:txBody>
      </p:sp>
      <p:sp>
        <p:nvSpPr>
          <p:cNvPr id="53" name="Oval 52"/>
          <p:cNvSpPr/>
          <p:nvPr/>
        </p:nvSpPr>
        <p:spPr>
          <a:xfrm>
            <a:off x="4977882" y="4055320"/>
            <a:ext cx="5984545" cy="1718891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351" dirty="0">
                <a:solidFill>
                  <a:schemeClr val="accent3">
                    <a:lumMod val="50000"/>
                  </a:schemeClr>
                </a:solidFill>
              </a:rPr>
              <a:t>Grey literature (e.g. government documents, NGO reports, working papers, newsletters, preprints)</a:t>
            </a:r>
          </a:p>
        </p:txBody>
      </p:sp>
    </p:spTree>
    <p:extLst>
      <p:ext uri="{BB962C8B-B14F-4D97-AF65-F5344CB8AC3E}">
        <p14:creationId xmlns:p14="http://schemas.microsoft.com/office/powerpoint/2010/main" val="38101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1" grpId="0" animBg="1"/>
      <p:bldP spid="52" grpId="0" animBg="1"/>
      <p:bldP spid="5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3B91AE-E147-FE5F-5EF3-218AC8C63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443" y="369650"/>
            <a:ext cx="8317148" cy="602142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FA2F0E3C-A123-5C62-BB29-C408BA75FCEF}"/>
              </a:ext>
            </a:extLst>
          </p:cNvPr>
          <p:cNvSpPr/>
          <p:nvPr/>
        </p:nvSpPr>
        <p:spPr>
          <a:xfrm>
            <a:off x="8404698" y="1634247"/>
            <a:ext cx="1857983" cy="603115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E210AAB-0983-D0BB-258A-D31350D04EA2}"/>
              </a:ext>
            </a:extLst>
          </p:cNvPr>
          <p:cNvSpPr/>
          <p:nvPr/>
        </p:nvSpPr>
        <p:spPr>
          <a:xfrm>
            <a:off x="3482939" y="2342508"/>
            <a:ext cx="4191857" cy="184935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5541AE4-04AE-116E-5666-49BFB3CA50E2}"/>
              </a:ext>
            </a:extLst>
          </p:cNvPr>
          <p:cNvCxnSpPr/>
          <p:nvPr/>
        </p:nvCxnSpPr>
        <p:spPr>
          <a:xfrm>
            <a:off x="2188396" y="1078787"/>
            <a:ext cx="0" cy="1941815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7170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Google Scholar – select a library access link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EA5FA-1229-D2EE-FB4F-6E639B421E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r="45295" b="38647"/>
          <a:stretch/>
        </p:blipFill>
        <p:spPr>
          <a:xfrm>
            <a:off x="2383760" y="858286"/>
            <a:ext cx="7643538" cy="4820948"/>
          </a:xfrm>
          <a:prstGeom prst="rect">
            <a:avLst/>
          </a:prstGeom>
          <a:noFill/>
        </p:spPr>
      </p:pic>
      <p:sp>
        <p:nvSpPr>
          <p:cNvPr id="3" name="Arrow: Left 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72EC9268-66F9-CE02-BC87-FFEF33E36A0F}"/>
              </a:ext>
            </a:extLst>
          </p:cNvPr>
          <p:cNvSpPr/>
          <p:nvPr/>
        </p:nvSpPr>
        <p:spPr>
          <a:xfrm>
            <a:off x="3341616" y="1362783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Left 4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0E58B9C4-472C-3067-A6DB-F34C5D37FAEC}"/>
              </a:ext>
            </a:extLst>
          </p:cNvPr>
          <p:cNvSpPr/>
          <p:nvPr/>
        </p:nvSpPr>
        <p:spPr>
          <a:xfrm>
            <a:off x="3341616" y="2044886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D54301-B021-230A-ECD2-1A437CAD4927}"/>
              </a:ext>
            </a:extLst>
          </p:cNvPr>
          <p:cNvSpPr/>
          <p:nvPr/>
        </p:nvSpPr>
        <p:spPr>
          <a:xfrm>
            <a:off x="4180548" y="2082018"/>
            <a:ext cx="1173194" cy="182649"/>
          </a:xfrm>
          <a:prstGeom prst="rect">
            <a:avLst/>
          </a:prstGeom>
          <a:solidFill>
            <a:srgbClr val="D6A63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ED4FD8-7198-F5D2-F1A0-BE0E6807FDFB}"/>
              </a:ext>
            </a:extLst>
          </p:cNvPr>
          <p:cNvSpPr/>
          <p:nvPr/>
        </p:nvSpPr>
        <p:spPr>
          <a:xfrm>
            <a:off x="4152912" y="2544211"/>
            <a:ext cx="2300004" cy="138173"/>
          </a:xfrm>
          <a:prstGeom prst="rect">
            <a:avLst/>
          </a:prstGeom>
          <a:solidFill>
            <a:srgbClr val="D6A63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Arrow: Left 1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EA19E596-1133-E143-5C5F-32F29CF39C90}"/>
              </a:ext>
            </a:extLst>
          </p:cNvPr>
          <p:cNvSpPr/>
          <p:nvPr/>
        </p:nvSpPr>
        <p:spPr>
          <a:xfrm rot="10800000">
            <a:off x="7269272" y="5029715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932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22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" descr="Tiger peering through dense forest">
            <a:extLst>
              <a:ext uri="{FF2B5EF4-FFF2-40B4-BE49-F238E27FC236}">
                <a16:creationId xmlns:a16="http://schemas.microsoft.com/office/drawing/2014/main" id="{FB302BAF-15B9-3420-BCD3-ACE6DE043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6" name="Rectangle 24">
            <a:extLst>
              <a:ext uri="{FF2B5EF4-FFF2-40B4-BE49-F238E27FC236}">
                <a16:creationId xmlns:a16="http://schemas.microsoft.com/office/drawing/2014/main" id="{D3A19439-95A7-4D53-B166-072A2A397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AAFBD-EF79-64B4-AC28-9C19FF5B3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538483"/>
            <a:ext cx="9144000" cy="28250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Evaluating and citing sources</a:t>
            </a:r>
            <a:br>
              <a:rPr lang="en-US" sz="54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5400" b="1" i="1" kern="1200" cap="all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BE704-C74C-04CD-73D5-552817874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5472752"/>
            <a:ext cx="9144000" cy="61414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endParaRPr lang="en-US" sz="1600" b="1" cap="all" spc="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3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46E324D-9201-4292-875F-C3B15A73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AD7D83-A622-4E64-A15F-5715B2553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-1"/>
            <a:ext cx="5683516" cy="28855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7A393F-6750-4B9D-A774-36E66ABA4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7835" y="0"/>
            <a:ext cx="3234165" cy="155502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A6F3B3-F9A3-4E38-8F8E-5247F74D5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" y="1242929"/>
            <a:ext cx="3559041" cy="561507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51125D-D15A-4ADA-929B-DACA6E0D1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909656" y="3630223"/>
            <a:ext cx="3282344" cy="322777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9E6E102-B216-864E-A1C9-0003747EB1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50"/>
          <a:stretch/>
        </p:blipFill>
        <p:spPr>
          <a:xfrm>
            <a:off x="533400" y="533400"/>
            <a:ext cx="11125200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033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1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2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3" name="Rectangle 23">
            <a:extLst>
              <a:ext uri="{FF2B5EF4-FFF2-40B4-BE49-F238E27FC236}">
                <a16:creationId xmlns:a16="http://schemas.microsoft.com/office/drawing/2014/main" id="{EA3B6404-C37D-4FE3-8124-9FC5ECE5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25">
            <a:extLst>
              <a:ext uri="{FF2B5EF4-FFF2-40B4-BE49-F238E27FC236}">
                <a16:creationId xmlns:a16="http://schemas.microsoft.com/office/drawing/2014/main" id="{ED61EC8C-9F54-4671-8E82-4AE6101D6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177768" y="0"/>
            <a:ext cx="5014232" cy="6868738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713264 w 4584879"/>
              <a:gd name="connsiteY2" fmla="*/ 6863976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408998"/>
              <a:gd name="connsiteY0" fmla="*/ 4762 h 6868738"/>
              <a:gd name="connsiteX1" fmla="*/ 4408998 w 4408998"/>
              <a:gd name="connsiteY1" fmla="*/ 0 h 6868738"/>
              <a:gd name="connsiteX2" fmla="*/ 2713264 w 4408998"/>
              <a:gd name="connsiteY2" fmla="*/ 6868738 h 6868738"/>
              <a:gd name="connsiteX3" fmla="*/ 0 w 4408998"/>
              <a:gd name="connsiteY3" fmla="*/ 6868738 h 6868738"/>
              <a:gd name="connsiteX4" fmla="*/ 0 w 4408998"/>
              <a:gd name="connsiteY4" fmla="*/ 4762 h 686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8998" h="6868738">
                <a:moveTo>
                  <a:pt x="0" y="4762"/>
                </a:moveTo>
                <a:lnTo>
                  <a:pt x="4408998" y="0"/>
                </a:lnTo>
                <a:lnTo>
                  <a:pt x="2713264" y="6868738"/>
                </a:lnTo>
                <a:lnTo>
                  <a:pt x="0" y="6868738"/>
                </a:lnTo>
                <a:lnTo>
                  <a:pt x="0" y="476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753593-640C-F56E-8896-BC5118FD1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6801" y="1647824"/>
            <a:ext cx="5065199" cy="145642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b="1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library.concordia.ca/help/citing/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3E0216-523B-16DE-6F7C-8046F29D5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91640"/>
            <a:ext cx="6593401" cy="5274719"/>
          </a:xfrm>
          <a:prstGeom prst="rect">
            <a:avLst/>
          </a:prstGeom>
        </p:spPr>
      </p:pic>
      <p:cxnSp>
        <p:nvCxnSpPr>
          <p:cNvPr id="45" name="Straight Connector 27">
            <a:extLst>
              <a:ext uri="{FF2B5EF4-FFF2-40B4-BE49-F238E27FC236}">
                <a16:creationId xmlns:a16="http://schemas.microsoft.com/office/drawing/2014/main" id="{3A5D40F5-A8C4-4952-BCA6-4D0D14F8B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758751" y="0"/>
            <a:ext cx="532263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6143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388" y="1955343"/>
            <a:ext cx="4046462" cy="29473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67B82C-2E1A-0553-1598-CE4A1F2A83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Questions?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058042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1F33-7B38-2BEE-C380-69567DCBF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EA9FE1-192F-651C-113C-FE2586A8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Website – Ask a Librarian</a:t>
            </a:r>
            <a:endParaRPr lang="en-CA" dirty="0"/>
          </a:p>
        </p:txBody>
      </p:sp>
      <p:pic>
        <p:nvPicPr>
          <p:cNvPr id="7" name="Picture 6" descr="Concordia Library, Ask a Librarian service webpage.">
            <a:extLst>
              <a:ext uri="{FF2B5EF4-FFF2-40B4-BE49-F238E27FC236}">
                <a16:creationId xmlns:a16="http://schemas.microsoft.com/office/drawing/2014/main" id="{7E84F420-6530-EDB8-C6E1-4F494B4500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2401366" y="861697"/>
            <a:ext cx="7622850" cy="4797698"/>
          </a:xfrm>
          <a:prstGeom prst="rect">
            <a:avLst/>
          </a:prstGeom>
        </p:spPr>
      </p:pic>
      <p:sp>
        <p:nvSpPr>
          <p:cNvPr id="8" name="Rectangle 7" descr="Concordia Library, Ask a Librarian service webpage. &#10;Red square highlighting various ways to contact a librarian including:&#10;In-person, Chat, Phone, Email, Related services.">
            <a:extLst>
              <a:ext uri="{FF2B5EF4-FFF2-40B4-BE49-F238E27FC236}">
                <a16:creationId xmlns:a16="http://schemas.microsoft.com/office/drawing/2014/main" id="{38F0981B-6976-5141-7955-515D4E2D1A81}"/>
              </a:ext>
            </a:extLst>
          </p:cNvPr>
          <p:cNvSpPr>
            <a:spLocks/>
          </p:cNvSpPr>
          <p:nvPr/>
        </p:nvSpPr>
        <p:spPr>
          <a:xfrm>
            <a:off x="4035406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88680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859AC-B36B-F3A2-19BC-882BFA994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4F149D-C390-2621-F2DF-DABE993B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79" y="2766218"/>
            <a:ext cx="4096311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Other search</a:t>
            </a:r>
            <a:br>
              <a:rPr lang="en-US" dirty="0">
                <a:latin typeface="Gill Sans Nova Light" panose="020B0402020204020203" pitchFamily="34" charset="0"/>
              </a:rPr>
            </a:br>
            <a:r>
              <a:rPr lang="en-US" dirty="0">
                <a:latin typeface="Gill Sans Nova Light" panose="020B0402020204020203" pitchFamily="34" charset="0"/>
              </a:rPr>
              <a:t>operators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7A9259-D3F8-C2BA-A59B-AC94AF99E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448" y="1674382"/>
            <a:ext cx="6096000" cy="350923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fr-CA" altLang="en-US" sz="20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Searching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 for an exact phrase (</a:t>
            </a:r>
            <a:r>
              <a:rPr lang="fr-CA" altLang="en-US" sz="2000" i="1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phrase </a:t>
            </a:r>
            <a:r>
              <a:rPr lang="fr-CA" altLang="en-US" sz="2000" i="1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searching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): Quotation marks: </a:t>
            </a:r>
            <a:r>
              <a:rPr lang="en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“   ”, looks for adjacent words</a:t>
            </a:r>
            <a:endParaRPr lang="fr-CA" altLang="en-US" sz="2000" dirty="0"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“rite of passage”, “service desk”</a:t>
            </a:r>
          </a:p>
          <a:p>
            <a:pPr>
              <a:lnSpc>
                <a:spcPct val="150000"/>
              </a:lnSpc>
            </a:pPr>
            <a:endParaRPr lang="en-CA" altLang="en-US" sz="2000" dirty="0"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</a:endParaRPr>
          </a:p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Truncation: * </a:t>
            </a:r>
          </a:p>
          <a:p>
            <a:pPr lvl="1">
              <a:lnSpc>
                <a:spcPct val="150000"/>
              </a:lnSpc>
            </a:pPr>
            <a:r>
              <a:rPr lang="en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 </a:t>
            </a:r>
            <a:r>
              <a:rPr lang="fr-CA" altLang="en-US" sz="20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*: relig</a:t>
            </a:r>
            <a:r>
              <a:rPr lang="fr-CA" altLang="en-US" sz="2000" dirty="0">
                <a:solidFill>
                  <a:srgbClr val="FF000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ion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relig</a:t>
            </a:r>
            <a:r>
              <a:rPr lang="fr-CA" altLang="en-US" sz="2000" dirty="0">
                <a:solidFill>
                  <a:srgbClr val="FF000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ions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</a:t>
            </a:r>
            <a:r>
              <a:rPr lang="fr-CA" altLang="en-US" sz="20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2000" dirty="0" err="1">
                <a:solidFill>
                  <a:srgbClr val="FF000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are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</a:t>
            </a:r>
            <a:r>
              <a:rPr lang="fr-CA" altLang="en-US" sz="20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2000" dirty="0" err="1">
                <a:solidFill>
                  <a:srgbClr val="FF000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ious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relig</a:t>
            </a:r>
            <a:r>
              <a:rPr lang="fr-CA" altLang="en-US" sz="2000" dirty="0">
                <a:solidFill>
                  <a:srgbClr val="FF000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ieux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relig</a:t>
            </a:r>
            <a:r>
              <a:rPr lang="fr-CA" altLang="en-US" sz="2000" dirty="0">
                <a:solidFill>
                  <a:srgbClr val="FF000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ieuse</a:t>
            </a:r>
            <a:endParaRPr lang="en-CA" sz="20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2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5">
            <a:extLst>
              <a:ext uri="{FF2B5EF4-FFF2-40B4-BE49-F238E27FC236}">
                <a16:creationId xmlns:a16="http://schemas.microsoft.com/office/drawing/2014/main" id="{92F78916-0ABF-756B-2800-0F569361B7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23879" y="1490022"/>
            <a:ext cx="9344242" cy="26756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Thank you for your attention!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Gill Sans Nova" panose="020B06020201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 panose="020B06020201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cap="none" spc="300" dirty="0">
                <a:latin typeface="Gill Sans Nova" panose="020B0602020104020203" pitchFamily="34" charset="0"/>
              </a:rPr>
              <a:t>ÉTHEL </a:t>
            </a:r>
            <a:r>
              <a:rPr kumimoji="0" lang="en-US" sz="2000" b="0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GAMACHE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  <a:hlinkClick r:id="rId2"/>
              </a:rPr>
              <a:t>ethel.gamache@concordia.ca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 panose="020B0602020104020203" pitchFamily="34" charset="0"/>
              <a:ea typeface="+mj-ea"/>
              <a:cs typeface="+mj-cs"/>
            </a:endParaRPr>
          </a:p>
        </p:txBody>
      </p:sp>
      <p:sp>
        <p:nvSpPr>
          <p:cNvPr id="4" name="Subtitle 16">
            <a:extLst>
              <a:ext uri="{FF2B5EF4-FFF2-40B4-BE49-F238E27FC236}">
                <a16:creationId xmlns:a16="http://schemas.microsoft.com/office/drawing/2014/main" id="{057DBC3E-3544-3657-2533-67D0D422C258}"/>
              </a:ext>
            </a:extLst>
          </p:cNvPr>
          <p:cNvSpPr txBox="1">
            <a:spLocks/>
          </p:cNvSpPr>
          <p:nvPr/>
        </p:nvSpPr>
        <p:spPr>
          <a:xfrm>
            <a:off x="0" y="4600445"/>
            <a:ext cx="12192000" cy="1063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latin typeface="Gill Sans Nova" panose="020B0602020104020203" pitchFamily="34" charset="0"/>
              </a:rPr>
              <a:t>Presentation and handouts are on the subject guide, https://www.concordia.ca/library/guides/philosophy/guidesfromyourlibrarian.html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D28D6-B755-598F-245C-E51AB1998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563" y="5765872"/>
            <a:ext cx="1910874" cy="31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3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D002E-87EF-7A86-82C1-07DE1110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601"/>
            <a:ext cx="9906000" cy="1382156"/>
          </a:xfrm>
        </p:spPr>
        <p:txBody>
          <a:bodyPr/>
          <a:lstStyle/>
          <a:p>
            <a:r>
              <a:rPr lang="fr-CA" dirty="0" err="1"/>
              <a:t>Going</a:t>
            </a:r>
            <a:r>
              <a:rPr lang="fr-CA" dirty="0"/>
              <a:t> </a:t>
            </a:r>
            <a:r>
              <a:rPr lang="fr-CA" dirty="0" err="1"/>
              <a:t>further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2EB69-E4F4-F8FC-FAAB-F188CEEC0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833576"/>
            <a:ext cx="9906000" cy="2591179"/>
          </a:xfrm>
        </p:spPr>
        <p:txBody>
          <a:bodyPr/>
          <a:lstStyle/>
          <a:p>
            <a:pPr marL="0" indent="0">
              <a:buNone/>
            </a:pPr>
            <a: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 </a:t>
            </a:r>
          </a:p>
          <a:p>
            <a:r>
              <a:rPr lang="fr-CA" sz="1800" i="1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Search</a:t>
            </a:r>
            <a:r>
              <a:rPr lang="fr-CA" sz="1800" i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 </a:t>
            </a:r>
            <a:r>
              <a:rPr lang="fr-CA" sz="1800" i="1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Smarter</a:t>
            </a:r>
            <a:r>
              <a:rPr lang="fr-CA" sz="1800" i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, </a:t>
            </a:r>
            <a:r>
              <a:rPr lang="fr-CA" sz="1800" i="1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Search</a:t>
            </a:r>
            <a:r>
              <a:rPr lang="fr-CA" sz="1800" i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 </a:t>
            </a:r>
            <a:r>
              <a:rPr lang="fr-CA" sz="1800" i="1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Faster</a:t>
            </a:r>
            <a:r>
              <a:rPr lang="fr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</a:t>
            </a:r>
            <a:r>
              <a:rPr lang="fr-CA" sz="1800" dirty="0">
                <a:latin typeface="Calibri" panose="020F0502020204030204" pitchFamily="34" charset="0"/>
                <a:ea typeface="DengXian" panose="02010600030101010101" pitchFamily="2" charset="-122"/>
              </a:rPr>
              <a:t>by </a:t>
            </a:r>
            <a:r>
              <a:rPr lang="fr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Sydney University</a:t>
            </a:r>
            <a:endParaRPr lang="en-CA" sz="1800" i="1" u="sng" dirty="0">
              <a:solidFill>
                <a:srgbClr val="0563C1"/>
              </a:solidFill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r>
              <a:rPr lang="en-CA" sz="18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Types of Information Sources</a:t>
            </a:r>
            <a: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</a:t>
            </a:r>
            <a:r>
              <a:rPr lang="en-CA" sz="1800" dirty="0">
                <a:latin typeface="Calibri" panose="020F0502020204030204" pitchFamily="34" charset="0"/>
                <a:ea typeface="DengXian" panose="02010600030101010101" pitchFamily="2" charset="-122"/>
              </a:rPr>
              <a:t>by</a:t>
            </a:r>
            <a: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CSUN University Library</a:t>
            </a:r>
          </a:p>
          <a:p>
            <a:r>
              <a:rPr lang="en-CA" sz="18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4"/>
              </a:rPr>
              <a:t>How do I Select Relevant Web or Online Resources?</a:t>
            </a:r>
            <a: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 </a:t>
            </a:r>
            <a:r>
              <a:rPr lang="fr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b</a:t>
            </a:r>
            <a:r>
              <a:rPr lang="fr-CA" sz="1800" dirty="0">
                <a:latin typeface="Calibri" panose="020F0502020204030204" pitchFamily="34" charset="0"/>
                <a:ea typeface="DengXian" panose="02010600030101010101" pitchFamily="2" charset="-122"/>
              </a:rPr>
              <a:t>y </a:t>
            </a:r>
            <a:r>
              <a:rPr lang="fr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Concordia University Library </a:t>
            </a:r>
            <a:endParaRPr lang="en-CA" sz="18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23552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D23EF01-5C9E-4B1E-85FE-E230C5BC9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8F92FE-E706-460E-95F3-8B49EF548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2743A2-E443-8297-3A74-EDCF17F67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83"/>
          <a:stretch/>
        </p:blipFill>
        <p:spPr>
          <a:xfrm>
            <a:off x="533401" y="533398"/>
            <a:ext cx="11125200" cy="579120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BA8B30-585D-4596-A896-BF3FD1FB2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FD94027-0273-4AF2-87C2-49EB6D65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818708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4870472-9E8A-42D0-BDA3-B312F4C72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2475298"/>
            <a:ext cx="903767" cy="438270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280D8D-93BB-4BD4-86DA-25993A4B5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6033977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9FEC981-EB48-4A49-88DF-0A6DB2ECB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602476" y="1392865"/>
            <a:ext cx="589524" cy="546513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91E5C6-85F3-4BA6-9D1E-794A781F6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DBFF75F-844B-447A-A83D-D0B0D8517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640572" y="0"/>
            <a:ext cx="6551428" cy="10047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887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113D07-9103-0142-1465-ECCCB61B6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940" y="441840"/>
            <a:ext cx="9180119" cy="570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7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73A6598E-9A1D-4BEB-F8D2-6A7C5E1C4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65" b="-1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25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66C50F-590A-A19D-7A12-544B7EF2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28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Introduction to the Library website &amp; subject guides</a:t>
            </a:r>
            <a:br>
              <a:rPr lang="en-US" sz="28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2800" i="1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2B4DB-467D-FF8D-93CB-9A27271CC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7176" y="1116873"/>
            <a:ext cx="2521424" cy="1520669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120000"/>
              </a:lnSpc>
            </a:pPr>
            <a:endParaRPr lang="en-US" sz="1600" b="1" cap="all" spc="300">
              <a:solidFill>
                <a:schemeClr val="tx2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953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>
                <a16:creationId xmlns:a16="http://schemas.microsoft.com/office/drawing/2014/main" id="{53851C1C-90B4-4D68-8D77-ACEDEBF97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66A6C3B0-6FDC-4B35-B7CE-CC75F30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0" y="-10952"/>
            <a:ext cx="5037413" cy="6881907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58016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358016 w 6132997"/>
              <a:gd name="connsiteY4" fmla="*/ 0 h 6881904"/>
              <a:gd name="connsiteX0" fmla="*/ 1916832 w 6132997"/>
              <a:gd name="connsiteY0" fmla="*/ 0 h 6892855"/>
              <a:gd name="connsiteX1" fmla="*/ 6132997 w 6132997"/>
              <a:gd name="connsiteY1" fmla="*/ 10951 h 6892855"/>
              <a:gd name="connsiteX2" fmla="*/ 6132997 w 6132997"/>
              <a:gd name="connsiteY2" fmla="*/ 6868949 h 6892855"/>
              <a:gd name="connsiteX3" fmla="*/ 0 w 6132997"/>
              <a:gd name="connsiteY3" fmla="*/ 6892855 h 6892855"/>
              <a:gd name="connsiteX4" fmla="*/ 1916832 w 6132997"/>
              <a:gd name="connsiteY4" fmla="*/ 0 h 6892855"/>
              <a:gd name="connsiteX0" fmla="*/ 2210210 w 6426375"/>
              <a:gd name="connsiteY0" fmla="*/ 0 h 6881905"/>
              <a:gd name="connsiteX1" fmla="*/ 6426375 w 6426375"/>
              <a:gd name="connsiteY1" fmla="*/ 10951 h 6881905"/>
              <a:gd name="connsiteX2" fmla="*/ 6426375 w 6426375"/>
              <a:gd name="connsiteY2" fmla="*/ 6868949 h 6881905"/>
              <a:gd name="connsiteX3" fmla="*/ 0 w 6426375"/>
              <a:gd name="connsiteY3" fmla="*/ 6881905 h 6881905"/>
              <a:gd name="connsiteX4" fmla="*/ 2210210 w 6426375"/>
              <a:gd name="connsiteY4" fmla="*/ 0 h 6881905"/>
              <a:gd name="connsiteX0" fmla="*/ 2755055 w 6426375"/>
              <a:gd name="connsiteY0" fmla="*/ 0 h 6881905"/>
              <a:gd name="connsiteX1" fmla="*/ 6426375 w 6426375"/>
              <a:gd name="connsiteY1" fmla="*/ 10951 h 6881905"/>
              <a:gd name="connsiteX2" fmla="*/ 6426375 w 6426375"/>
              <a:gd name="connsiteY2" fmla="*/ 6868949 h 6881905"/>
              <a:gd name="connsiteX3" fmla="*/ 0 w 6426375"/>
              <a:gd name="connsiteY3" fmla="*/ 6881905 h 6881905"/>
              <a:gd name="connsiteX4" fmla="*/ 2755055 w 6426375"/>
              <a:gd name="connsiteY4" fmla="*/ 0 h 688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6375" h="6881905">
                <a:moveTo>
                  <a:pt x="2755055" y="0"/>
                </a:moveTo>
                <a:lnTo>
                  <a:pt x="6426375" y="10951"/>
                </a:lnTo>
                <a:lnTo>
                  <a:pt x="6426375" y="6868949"/>
                </a:lnTo>
                <a:lnTo>
                  <a:pt x="0" y="6881905"/>
                </a:lnTo>
                <a:lnTo>
                  <a:pt x="275505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6F135C-352B-4218-8C4A-72DA56E2B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486400" y="0"/>
            <a:ext cx="6705600" cy="199853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58AD04-C5C5-4EED-9739-2CCED6989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68513" y="4035406"/>
            <a:ext cx="4723487" cy="28225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A09171-30F7-4DDD-8406-68606DFBE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434056" y="0"/>
            <a:ext cx="2036307" cy="687095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4671DAE9-56D4-43EC-3B1F-6B09CFE2E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" b="27924"/>
          <a:stretch/>
        </p:blipFill>
        <p:spPr>
          <a:xfrm>
            <a:off x="533400" y="533400"/>
            <a:ext cx="11125200" cy="579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5ACBAC-23DB-0FC7-ADC9-38A59F9B3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870681"/>
            <a:ext cx="1534137" cy="257175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295" endPos="92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3565962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6385</TotalTime>
  <Words>1050</Words>
  <Application>Microsoft Office PowerPoint</Application>
  <PresentationFormat>Widescreen</PresentationFormat>
  <Paragraphs>121</Paragraphs>
  <Slides>51</Slides>
  <Notes>5</Notes>
  <HiddenSlides>2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4" baseType="lpstr">
      <vt:lpstr>Arial</vt:lpstr>
      <vt:lpstr>Bookman Old Style</vt:lpstr>
      <vt:lpstr>Calibri</vt:lpstr>
      <vt:lpstr>Calibri Light</vt:lpstr>
      <vt:lpstr>Gill Sans Nova</vt:lpstr>
      <vt:lpstr>Gill Sans Nova Light</vt:lpstr>
      <vt:lpstr>Open Sans</vt:lpstr>
      <vt:lpstr>Segoe UI</vt:lpstr>
      <vt:lpstr>Segoe UI Light</vt:lpstr>
      <vt:lpstr>Univers Condensed Light</vt:lpstr>
      <vt:lpstr>Walbaum Display Light</vt:lpstr>
      <vt:lpstr>AngleLinesVTI</vt:lpstr>
      <vt:lpstr>Office Theme</vt:lpstr>
      <vt:lpstr>PHIL 236 /2 Environmental Ethics   LIBRARY WORKSHOP   Éthel Gamache  ethel.gamache@concordia.ca    Presentation and Resources handout available here: </vt:lpstr>
      <vt:lpstr>PowerPoint Presentation</vt:lpstr>
      <vt:lpstr>Search Strategies</vt:lpstr>
      <vt:lpstr>The Concept of a Boolean search illustrated</vt:lpstr>
      <vt:lpstr>Other search operators</vt:lpstr>
      <vt:lpstr>PowerPoint Presentation</vt:lpstr>
      <vt:lpstr>PowerPoint Presentation</vt:lpstr>
      <vt:lpstr>Introduction to the Library website &amp; subject guides </vt:lpstr>
      <vt:lpstr>PowerPoint Presentation</vt:lpstr>
      <vt:lpstr>Religions and Cultures Subject Guides</vt:lpstr>
      <vt:lpstr>What is a peer-reviewed article?  </vt:lpstr>
      <vt:lpstr>Where to find peer-reviewed articles? </vt:lpstr>
      <vt:lpstr>Using Sofia and Interlibrary loans </vt:lpstr>
      <vt:lpstr>Advanced search in Sofia</vt:lpstr>
      <vt:lpstr>PowerPoint Presentation</vt:lpstr>
      <vt:lpstr>PowerPoint Presentation</vt:lpstr>
      <vt:lpstr>USING INTERLIBRARY LOANS WITHIN SOFIA</vt:lpstr>
      <vt:lpstr>What is the new interlibrary loans (ILL) service?</vt:lpstr>
      <vt:lpstr>Concordia article/chapter scan &amp; deliver service</vt:lpstr>
      <vt:lpstr>REQUEST A BOOK VIA INTERLIBRARY LOAN</vt:lpstr>
      <vt:lpstr>Sofia Discovery Tool request via Interlibrary loan</vt:lpstr>
      <vt:lpstr>Check the status of your request under the "Requests" tab. </vt:lpstr>
      <vt:lpstr>About Interlibrary loan </vt:lpstr>
      <vt:lpstr>REQUEST A BOOK BLANK FORM</vt:lpstr>
      <vt:lpstr>Create an Interlibrary Loan request</vt:lpstr>
      <vt:lpstr>Sofia Discovery Tool – request a book form</vt:lpstr>
      <vt:lpstr>If you have any difficulty finding a document, reach out! </vt:lpstr>
      <vt:lpstr>Using the database Academic Search Complete to find academic articles </vt:lpstr>
      <vt:lpstr>Sofia Discovery Tool – Databases By Subject</vt:lpstr>
      <vt:lpstr>Databases</vt:lpstr>
      <vt:lpstr>Academic Search COmplete</vt:lpstr>
      <vt:lpstr>Academic Search COmplete</vt:lpstr>
      <vt:lpstr>Academic search complete</vt:lpstr>
      <vt:lpstr>PowerPoint Presentation</vt:lpstr>
      <vt:lpstr>Using  the  link resolver</vt:lpstr>
      <vt:lpstr>Using the database Philosopher’s Index  </vt:lpstr>
      <vt:lpstr>PowerPoint Presentation</vt:lpstr>
      <vt:lpstr>PowerPoint Presentation</vt:lpstr>
      <vt:lpstr>Using Google Scholar</vt:lpstr>
      <vt:lpstr>How are Google Scholar and a database different?</vt:lpstr>
      <vt:lpstr>What is the difference?</vt:lpstr>
      <vt:lpstr>Where should you search?</vt:lpstr>
      <vt:lpstr>PowerPoint Presentation</vt:lpstr>
      <vt:lpstr>Google Scholar – select a library access link</vt:lpstr>
      <vt:lpstr>Evaluating and citing sources </vt:lpstr>
      <vt:lpstr>PowerPoint Presentation</vt:lpstr>
      <vt:lpstr>library.concordia.ca/help/citing/</vt:lpstr>
      <vt:lpstr>Questions?</vt:lpstr>
      <vt:lpstr>Concordia Library Website – Ask a Librarian</vt:lpstr>
      <vt:lpstr>Thank you for your attention!   ÉTHEL GAMACHE ethel.gamache@concordia.ca</vt:lpstr>
      <vt:lpstr>Going further</vt:lpstr>
    </vt:vector>
  </TitlesOfParts>
  <Company>Concordia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Internal Training for the subject fields of  Religions and Cultures,  Theological Studies,  Philosophy,  Études françaises   and  Classics, Modern Languages and Linguistics    Librarian: Éthel Gamache  ethel.gamache@concordia.ca  Thursday, September 14, 2023</dc:title>
  <dc:creator>Ethel Gamache</dc:creator>
  <cp:lastModifiedBy>Ethel Gamache</cp:lastModifiedBy>
  <cp:revision>24</cp:revision>
  <dcterms:created xsi:type="dcterms:W3CDTF">2023-09-14T15:10:06Z</dcterms:created>
  <dcterms:modified xsi:type="dcterms:W3CDTF">2023-09-27T19:26:24Z</dcterms:modified>
</cp:coreProperties>
</file>