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5" r:id="rId3"/>
    <p:sldId id="306" r:id="rId4"/>
    <p:sldId id="298" r:id="rId5"/>
    <p:sldId id="308" r:id="rId6"/>
    <p:sldId id="265" r:id="rId7"/>
    <p:sldId id="300" r:id="rId8"/>
    <p:sldId id="277" r:id="rId9"/>
    <p:sldId id="264" r:id="rId10"/>
    <p:sldId id="310" r:id="rId11"/>
    <p:sldId id="302" r:id="rId12"/>
    <p:sldId id="303" r:id="rId13"/>
    <p:sldId id="311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  <p:sldId id="295" r:id="rId23"/>
    <p:sldId id="260" r:id="rId24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 varScale="1">
        <p:scale>
          <a:sx n="155" d="100"/>
          <a:sy n="155" d="100"/>
        </p:scale>
        <p:origin x="243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14D42E-DF82-4297-9C8B-F5C87DCD34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378B3-EEB3-4731-B887-2C21104623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pPr>
              <a:defRPr/>
            </a:pPr>
            <a:fld id="{A2AFBDCC-FB65-4678-945D-137B12B2CE5C}" type="datetimeFigureOut">
              <a:rPr lang="en-CA"/>
              <a:pPr>
                <a:defRPr/>
              </a:pPr>
              <a:t>2021-10-14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6EB895-508F-4D38-906E-B589500A3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2FF13-2971-425C-9FDA-1DF0745F70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pPr>
              <a:defRPr/>
            </a:pPr>
            <a:fld id="{EA0AF1EE-E6BD-4EEE-A485-6CB055A541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57643E1-821F-47E7-B1C8-766F435C93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9D93A3E-54ED-40D5-89FC-5195094524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CEC6EE6-4917-41DF-A014-AB3D129278A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EC470E9-DBB8-4B90-8652-68BF85F81C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9600"/>
            <a:ext cx="51466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57142747-437C-40D8-B314-D3AD58492B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412FDA9E-AE05-48F2-B1B7-D687E10EE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D0A30B-2DAE-4237-A567-07AADB0605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pitchFamily="-3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5706D3-27D8-4F63-BC4E-B81803F5EF2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05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634CD6E-B073-4250-A5F5-CC6CD86193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F2AF1582-E766-4585-A366-8E944F90E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4968A515-975E-4A04-B80A-B34C7DB799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C91DA63-A76F-4F0F-A52D-11330AC5BAD7}" type="slidenum">
              <a:rPr lang="en-US" altLang="en-US" sz="1200" smtClean="0">
                <a:latin typeface="Arial" panose="020B0604020202020204" pitchFamily="34" charset="0"/>
              </a:rPr>
              <a:pPr/>
              <a:t>7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5706D3-27D8-4F63-BC4E-B81803F5EF2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94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5257800" cy="1295400"/>
          </a:xfrm>
        </p:spPr>
        <p:txBody>
          <a:bodyPr anchor="ctr"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886200"/>
            <a:ext cx="5257800" cy="2133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536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78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8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133600"/>
          </a:xfrm>
        </p:spPr>
        <p:txBody>
          <a:bodyPr/>
          <a:lstStyle>
            <a:lvl1pPr>
              <a:defRPr>
                <a:solidFill>
                  <a:srgbClr val="800000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4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23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656321-A769-4E25-BC6A-0CE9993AB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E813FB-749B-4CFF-80F7-A948508D7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1" r:id="rId2"/>
    <p:sldLayoutId id="2147483792" r:id="rId3"/>
    <p:sldLayoutId id="2147483794" r:id="rId4"/>
    <p:sldLayoutId id="2147483795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Arial Bol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782336"/>
          </a:solidFill>
          <a:latin typeface="GillSans Bold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/>
          <a:ea typeface="ＭＳ Ｐゴシック" pitchFamily="-3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/>
          <a:ea typeface="ＭＳ Ｐゴシック" pitchFamily="-3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3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rary.concordia.ca/find/delivery/login.php?target=articleForm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cordia.ca/library/guides/hiv-aids.html" TargetMode="External"/><Relationship Id="rId2" Type="http://schemas.openxmlformats.org/officeDocument/2006/relationships/hyperlink" Target="https://library.concordia.ca/help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rary.concordia.ca/help/citing/index.php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Rz3TxjUBR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oncordiauniversity-on-worldcat-org.lib-ezproxy.concordia.ca/oclc/31252852" TargetMode="External"/><Relationship Id="rId3" Type="http://schemas.openxmlformats.org/officeDocument/2006/relationships/hyperlink" Target="https://concordiauniversity-on-worldcat-org.lib-ezproxy.concordia.ca/oclc/960464876" TargetMode="External"/><Relationship Id="rId7" Type="http://schemas.openxmlformats.org/officeDocument/2006/relationships/hyperlink" Target="https://concordiauniversity-on-worldcat-org.lib-ezproxy.concordia.ca/oclc/995488100" TargetMode="External"/><Relationship Id="rId2" Type="http://schemas.openxmlformats.org/officeDocument/2006/relationships/hyperlink" Target="https://concordiauniversity-on-worldcat-org.lib-ezproxy.concordia.ca/oclc/8553085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cordiauniversity-on-worldcat-org.lib-ezproxy.concordia.ca/oclc/43343943" TargetMode="External"/><Relationship Id="rId5" Type="http://schemas.openxmlformats.org/officeDocument/2006/relationships/hyperlink" Target="https://concordiauniversity-on-worldcat-org.lib-ezproxy.concordia.ca/oclc/1139866711" TargetMode="External"/><Relationship Id="rId4" Type="http://schemas.openxmlformats.org/officeDocument/2006/relationships/hyperlink" Target="https://concordiauniversity-on-worldcat-org.lib-ezproxy.concordia.ca/oclc/54531048" TargetMode="External"/><Relationship Id="rId9" Type="http://schemas.openxmlformats.org/officeDocument/2006/relationships/hyperlink" Target="https://concordiauniversity-on-worldcat-org.lib-ezproxy.concordia.ca/oclc/4980653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oncordiauniversity-on-worldcat-org.lib-ezproxy.concordia.ca/oclc/995488100" TargetMode="External"/><Relationship Id="rId3" Type="http://schemas.openxmlformats.org/officeDocument/2006/relationships/hyperlink" Target="https://concordiauniversity-on-worldcat-org.lib-ezproxy.concordia.ca/oclc/855308507" TargetMode="External"/><Relationship Id="rId7" Type="http://schemas.openxmlformats.org/officeDocument/2006/relationships/hyperlink" Target="https://concordiauniversity-on-worldcat-org.lib-ezproxy.concordia.ca/oclc/4334394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cordiauniversity-on-worldcat-org.lib-ezproxy.concordia.ca/oclc/1139866711" TargetMode="External"/><Relationship Id="rId5" Type="http://schemas.openxmlformats.org/officeDocument/2006/relationships/hyperlink" Target="https://concordiauniversity-on-worldcat-org.lib-ezproxy.concordia.ca/oclc/54531048" TargetMode="External"/><Relationship Id="rId10" Type="http://schemas.openxmlformats.org/officeDocument/2006/relationships/hyperlink" Target="https://concordiauniversity-on-worldcat-org.lib-ezproxy.concordia.ca/oclc/49806533" TargetMode="External"/><Relationship Id="rId4" Type="http://schemas.openxmlformats.org/officeDocument/2006/relationships/hyperlink" Target="https://concordiauniversity-on-worldcat-org.lib-ezproxy.concordia.ca/oclc/960464876" TargetMode="External"/><Relationship Id="rId9" Type="http://schemas.openxmlformats.org/officeDocument/2006/relationships/hyperlink" Target="https://concordiauniversity-on-worldcat-org.lib-ezproxy.concordia.ca/oclc/3125285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5">
            <a:extLst>
              <a:ext uri="{FF2B5EF4-FFF2-40B4-BE49-F238E27FC236}">
                <a16:creationId xmlns:a16="http://schemas.microsoft.com/office/drawing/2014/main" id="{D4701073-2039-4A32-AFC1-E0FA159C4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350" y="2060575"/>
            <a:ext cx="6986588" cy="1295400"/>
          </a:xfrm>
        </p:spPr>
        <p:txBody>
          <a:bodyPr/>
          <a:lstStyle/>
          <a:p>
            <a:pPr algn="r" eaLnBrk="1" hangingPunct="1"/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Library Orientation for </a:t>
            </a:r>
            <a:b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HIV/AIDS: Cultural, Social, and Scientific Aspects of the Pandemic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171" name="Subtitle 16">
            <a:extLst>
              <a:ext uri="{FF2B5EF4-FFF2-40B4-BE49-F238E27FC236}">
                <a16:creationId xmlns:a16="http://schemas.microsoft.com/office/drawing/2014/main" id="{80F528E6-E5BE-4820-AF02-BB13F1216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08325" y="3933825"/>
            <a:ext cx="5257800" cy="2133600"/>
          </a:xfrm>
        </p:spPr>
        <p:txBody>
          <a:bodyPr/>
          <a:lstStyle/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Thursday, October 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14, 2021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Graziano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Sexuality Studies Librarian</a:t>
            </a:r>
          </a:p>
          <a:p>
            <a:pPr algn="r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A05AB5-3763-431C-8530-A208CA3F32DF}"/>
              </a:ext>
            </a:extLst>
          </p:cNvPr>
          <p:cNvSpPr txBox="1"/>
          <p:nvPr/>
        </p:nvSpPr>
        <p:spPr>
          <a:xfrm>
            <a:off x="1403350" y="1484313"/>
            <a:ext cx="1439863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b="1" dirty="0">
                <a:latin typeface="+mj-lt"/>
                <a:ea typeface="ＭＳ Ｐゴシック" charset="-128"/>
              </a:rPr>
              <a:t>LIBRARY</a:t>
            </a:r>
            <a:endParaRPr lang="en-CA" sz="1400" b="1" dirty="0">
              <a:latin typeface="+mj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Subject Searching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536" y="1412875"/>
            <a:ext cx="8424936" cy="4896445"/>
          </a:xfrm>
        </p:spPr>
        <p:txBody>
          <a:bodyPr/>
          <a:lstStyle/>
          <a:p>
            <a:r>
              <a:rPr lang="en-US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Subject searching is more accurate &amp; specific</a:t>
            </a:r>
            <a:endParaRPr lang="en-CA" altLang="en-US" sz="2800" b="1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Thesaurus or Index</a:t>
            </a:r>
          </a:p>
          <a:p>
            <a:pPr lvl="1"/>
            <a:r>
              <a:rPr lang="en-CA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List of terms used in a database</a:t>
            </a:r>
          </a:p>
          <a:p>
            <a:r>
              <a:rPr lang="en-CA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Subject Headings in Sofia for books</a:t>
            </a:r>
          </a:p>
          <a:p>
            <a:pPr lvl="1"/>
            <a:r>
              <a:rPr lang="en-CA" altLang="en-US" sz="2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Created by the Library of Congress</a:t>
            </a:r>
          </a:p>
          <a:p>
            <a:r>
              <a:rPr lang="en-CA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Subjects include: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People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Places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Events</a:t>
            </a:r>
          </a:p>
          <a:p>
            <a:pPr lvl="1"/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Topical subject headings</a:t>
            </a:r>
          </a:p>
          <a:p>
            <a:endParaRPr lang="en-CA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0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670EECCF-93E1-4F86-BA1A-01DC1A3A7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Sofia for Articles</a:t>
            </a:r>
            <a:endParaRPr lang="en-CA" altLang="en-US" dirty="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Content Placeholder 4">
            <a:extLst>
              <a:ext uri="{FF2B5EF4-FFF2-40B4-BE49-F238E27FC236}">
                <a16:creationId xmlns:a16="http://schemas.microsoft.com/office/drawing/2014/main" id="{F2074838-B520-4399-8082-BB41205F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41148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Use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Advanced Search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more options</a:t>
            </a:r>
          </a:p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Change the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Search INDEX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for better results</a:t>
            </a:r>
          </a:p>
          <a:p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must be capitalized</a:t>
            </a: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60" name="Picture 8">
            <a:extLst>
              <a:ext uri="{FF2B5EF4-FFF2-40B4-BE49-F238E27FC236}">
                <a16:creationId xmlns:a16="http://schemas.microsoft.com/office/drawing/2014/main" id="{F72D9101-3242-4684-8156-F6018055D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2321149"/>
            <a:ext cx="8993187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4373846"/>
            <a:ext cx="51845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Gill Sans MT" panose="020B0502020104020203" pitchFamily="34" charset="0"/>
              </a:rPr>
              <a:t>Use the facets on the left side to refine your search</a:t>
            </a:r>
            <a:r>
              <a:rPr lang="en-US" sz="1600" b="1" dirty="0" smtClean="0">
                <a:latin typeface="Gill Sans MT" panose="020B0502020104020203" pitchFamily="34" charset="0"/>
              </a:rPr>
              <a:t>:</a:t>
            </a:r>
          </a:p>
          <a:p>
            <a:endParaRPr lang="en-US" sz="1600" b="1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Gill Sans MT" panose="020B0502020104020203" pitchFamily="34" charset="0"/>
              </a:rPr>
              <a:t>Select Format: ARTICLE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Gill Sans MT" panose="020B0502020104020203" pitchFamily="34" charset="0"/>
              </a:rPr>
              <a:t>Select Content Type: PEER REVIEWED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Gill Sans MT" panose="020B0502020104020203" pitchFamily="34" charset="0"/>
              </a:rPr>
              <a:t>Select Publication Year: Last X years or Year </a:t>
            </a:r>
            <a:r>
              <a:rPr lang="en-CA" sz="1600" dirty="0" smtClean="0">
                <a:latin typeface="Gill Sans MT" panose="020B0502020104020203" pitchFamily="34" charset="0"/>
              </a:rPr>
              <a:t>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latin typeface="Gill Sans MT" panose="020B0502020104020203" pitchFamily="34" charset="0"/>
              </a:rPr>
              <a:t>Language: English</a:t>
            </a:r>
            <a:endParaRPr lang="en-CA" sz="1600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>
                <a:latin typeface="Gill Sans MT" panose="020B0502020104020203" pitchFamily="34" charset="0"/>
              </a:rPr>
              <a:t>Analyze results</a:t>
            </a:r>
          </a:p>
          <a:p>
            <a:endParaRPr lang="en-US" sz="1600" b="1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0DAD73E-3CA8-49E1-8B71-F6D071F8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>
                <a:latin typeface="Arial Bold" panose="020B0704020202020204" pitchFamily="34" charset="0"/>
                <a:ea typeface="ＭＳ Ｐゴシック" panose="020B0600070205080204" pitchFamily="34" charset="-128"/>
              </a:rPr>
              <a:t>Databases</a:t>
            </a:r>
            <a:endParaRPr lang="en-CA" altLang="en-US" dirty="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367E6223-ECC1-4653-AA07-5526AB124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96300" cy="4454525"/>
          </a:xfrm>
        </p:spPr>
        <p:txBody>
          <a:bodyPr/>
          <a:lstStyle/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Combine 3 databases: </a:t>
            </a:r>
            <a:r>
              <a:rPr lang="en-CA" altLang="en-US" i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en-CA" altLang="en-US" i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Gender Studies Database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, and </a:t>
            </a:r>
            <a:r>
              <a:rPr lang="en-CA" altLang="en-US" i="1" dirty="0" err="1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SocINDEX</a:t>
            </a:r>
            <a:endParaRPr lang="en-CA" altLang="en-US" i="1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Search in </a:t>
            </a:r>
            <a:r>
              <a:rPr lang="en-CA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SU Subject Terms 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for more precise results.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4" name="Picture 1">
            <a:extLst>
              <a:ext uri="{FF2B5EF4-FFF2-40B4-BE49-F238E27FC236}">
                <a16:creationId xmlns:a16="http://schemas.microsoft.com/office/drawing/2014/main" id="{581DD863-C425-468D-8830-8BE3F6D8B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03133"/>
            <a:ext cx="83439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4797152"/>
            <a:ext cx="55446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ill Sans MT" panose="020B0502020104020203" pitchFamily="34" charset="0"/>
              </a:rPr>
              <a:t>Use the facets on the left side to refine your search</a:t>
            </a:r>
            <a:r>
              <a:rPr lang="en-US" sz="1600" b="1" dirty="0" smtClean="0">
                <a:latin typeface="Gill Sans MT" panose="020B0502020104020203" pitchFamily="34" charset="0"/>
              </a:rPr>
              <a:t>:</a:t>
            </a:r>
          </a:p>
          <a:p>
            <a:endParaRPr lang="en-US" sz="1600" b="1" dirty="0">
              <a:latin typeface="Gill Sans MT" panose="020B05020201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Gill Sans MT" panose="020B0502020104020203" pitchFamily="34" charset="0"/>
              </a:rPr>
              <a:t>Scholarly (Peer Reviewed) </a:t>
            </a:r>
            <a:r>
              <a:rPr lang="en-US" sz="1600" dirty="0" smtClean="0">
                <a:latin typeface="Gill Sans MT" panose="020B0502020104020203" pitchFamily="34" charset="0"/>
              </a:rPr>
              <a:t>Journals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ill Sans MT" panose="020B0502020104020203" pitchFamily="34" charset="0"/>
              </a:rPr>
              <a:t>Date 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ill Sans MT" panose="020B0502020104020203" pitchFamily="34" charset="0"/>
              </a:rPr>
              <a:t>Language: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ill Sans MT" panose="020B0502020104020203" pitchFamily="34" charset="0"/>
              </a:rPr>
              <a:t>Analyze results</a:t>
            </a:r>
            <a:endParaRPr lang="en-US" sz="1600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8CAE180-C1C8-4556-8DA4-7EB3A44C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>
                <a:latin typeface="Arial Bold" panose="020B0704020202020204" pitchFamily="34" charset="0"/>
                <a:ea typeface="ＭＳ Ｐゴシック" panose="020B0600070205080204" pitchFamily="34" charset="-128"/>
              </a:rPr>
              <a:t>To Find the Full Text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6C7C7EB4-1FF5-4621-98A0-DE5726210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169368"/>
            <a:ext cx="7772400" cy="5688632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AutoNum type="arabicPeriod"/>
            </a:pP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Use </a:t>
            </a: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                                  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to go to the journal site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Use the                                    to go directly to PDF</a:t>
            </a:r>
            <a:endParaRPr lang="en-CA" altLang="en-US" sz="18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3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.    Search </a:t>
            </a: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Sofia</a:t>
            </a:r>
          </a:p>
          <a:p>
            <a:pPr lvl="1">
              <a:spcBef>
                <a:spcPts val="600"/>
              </a:spcBef>
            </a:pPr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journal</a:t>
            </a:r>
          </a:p>
          <a:p>
            <a:pPr lvl="1">
              <a:spcBef>
                <a:spcPts val="600"/>
              </a:spcBef>
            </a:pPr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Perform a title search for the article</a:t>
            </a:r>
          </a:p>
          <a:p>
            <a:pPr marL="0" indent="0" eaLnBrk="1" hangingPunct="1">
              <a:buNone/>
            </a:pP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4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  <a:r>
              <a:rPr lang="en-CA" altLang="en-US" sz="20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  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Article/Chapter </a:t>
            </a: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Scan &amp; Deliver</a:t>
            </a:r>
          </a:p>
          <a:p>
            <a:pPr lvl="1" eaLnBrk="1" hangingPunct="1"/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Via an online form, articles and chapters from our printed/microform collection will be scanned into PDF and delivered via e-mail</a:t>
            </a:r>
          </a:p>
          <a:p>
            <a:pPr lvl="2" eaLnBrk="1" hangingPunct="1"/>
            <a:r>
              <a:rPr lang="en-CA" altLang="en-US" sz="1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at least 2 days for </a:t>
            </a:r>
            <a:r>
              <a:rPr lang="en-CA" altLang="en-US" sz="14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delivery</a:t>
            </a:r>
            <a:endParaRPr lang="en-CA" altLang="en-US" sz="14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Compliance with Canadian Copyright Act</a:t>
            </a:r>
          </a:p>
          <a:p>
            <a:pPr lvl="1" eaLnBrk="1" hangingPunct="1"/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Request via form</a:t>
            </a:r>
            <a:endParaRPr lang="en-CA" altLang="en-US" sz="1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5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  <a:r>
              <a:rPr lang="en-CA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  <a:r>
              <a:rPr lang="en-CA" altLang="en-US" sz="1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Request </a:t>
            </a:r>
            <a:r>
              <a:rPr lang="en-CA" altLang="en-US" sz="1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 Interlibrary Loan (COLOMBO)</a:t>
            </a:r>
          </a:p>
          <a:p>
            <a:pPr lvl="1">
              <a:spcBef>
                <a:spcPts val="600"/>
              </a:spcBef>
            </a:pPr>
            <a:r>
              <a:rPr lang="en-US" altLang="en-US" sz="1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                                 in Sofia </a:t>
            </a:r>
          </a:p>
          <a:p>
            <a:pPr lvl="2">
              <a:spcBef>
                <a:spcPts val="600"/>
              </a:spcBef>
            </a:pPr>
            <a:r>
              <a:rPr lang="en-US" altLang="en-US" sz="1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This option appears only if we change the search to other QC libraries or libraries worldwide</a:t>
            </a:r>
          </a:p>
          <a:p>
            <a:pPr lvl="1">
              <a:spcBef>
                <a:spcPts val="432"/>
              </a:spcBef>
            </a:pPr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1 to 2 weeks for delivery of printed books</a:t>
            </a:r>
          </a:p>
          <a:p>
            <a:pPr lvl="1">
              <a:spcBef>
                <a:spcPts val="432"/>
              </a:spcBef>
            </a:pPr>
            <a:r>
              <a:rPr lang="en-CA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Allow 2 to 4 days for delivery of articles and chapters by email</a:t>
            </a:r>
          </a:p>
        </p:txBody>
      </p:sp>
      <p:pic>
        <p:nvPicPr>
          <p:cNvPr id="23556" name="Picture 2">
            <a:extLst>
              <a:ext uri="{FF2B5EF4-FFF2-40B4-BE49-F238E27FC236}">
                <a16:creationId xmlns:a16="http://schemas.microsoft.com/office/drawing/2014/main" id="{4899EBCD-BBFB-4BE4-84E8-14923F28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26146"/>
            <a:ext cx="1800200" cy="2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1">
            <a:extLst>
              <a:ext uri="{FF2B5EF4-FFF2-40B4-BE49-F238E27FC236}">
                <a16:creationId xmlns:a16="http://schemas.microsoft.com/office/drawing/2014/main" id="{9E28D61F-3500-4F7E-9B15-408CE456D8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216024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2959" y="1587809"/>
            <a:ext cx="210502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40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1B0CEEA-31FF-4661-B8FF-9945C3DF2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4616450"/>
          </a:xfrm>
        </p:spPr>
        <p:txBody>
          <a:bodyPr/>
          <a:lstStyle/>
          <a:p>
            <a:pPr algn="ctr" eaLnBrk="1" hangingPunct="1"/>
            <a: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  <a:t>EVALUATING SOURCES</a:t>
            </a:r>
            <a:b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  <a:t/>
            </a:r>
            <a:b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  <a:t>for</a:t>
            </a:r>
            <a:b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  <a:t/>
            </a:r>
            <a:b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</a:br>
            <a:r>
              <a:rPr lang="en-CA" altLang="en-US" sz="4800">
                <a:latin typeface="Arial Bold" panose="020B0704020202020204" pitchFamily="34" charset="0"/>
                <a:ea typeface="ＭＳ Ｐゴシック" panose="020B0600070205080204" pitchFamily="34" charset="-128"/>
              </a:rPr>
              <a:t>CREDIBILITY</a:t>
            </a:r>
            <a:endParaRPr lang="en-US" altLang="en-US" sz="4800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0370B726-F4F1-4DE1-82C3-D256E7E9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Evaluation Criteria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00C8D-91D2-41B4-88C9-5CE89046B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413"/>
            <a:ext cx="7772400" cy="4824412"/>
          </a:xfrm>
        </p:spPr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PURPOSE</a:t>
            </a: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AUTHORITY</a:t>
            </a: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ACCURACY</a:t>
            </a: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RELEVANCE</a:t>
            </a: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CURRENCY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OBJECTIVITY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284C5D01-9BDA-4140-8A4A-900A0D8DB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PURPOSE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200603AB-3F79-48F4-A58B-5E8EADE31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purpose of the source? Why was it created?</a:t>
            </a:r>
          </a:p>
          <a:p>
            <a:pPr lvl="1"/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To inform? To sell? To entertain? To amuse? To advance knowledge?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To educate? To teach?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Who is the intended audience?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Experts/scholars? General public? Children? 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readership level appropriate for your research?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3B4D053-2139-45F0-B7A4-E2BCDDF05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AUTHORITY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E930616-6F0A-48A6-9329-6A0D04129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4670425"/>
          </a:xfrm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Who is the author/creator?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are the credentials of the author/creator?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author/creator’s organizational affiliation?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Who is the publisher?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it a university press?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source peer-reviewed?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organization is responsible for the source?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Governmental organization? Learned society?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If you cannot find information regarding the authority of the author or publisher, you should not use the source. 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F13D13DD-0192-4A23-9F6D-18C98B933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ACCURACY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458125C-CDED-42A0-B4CC-4052CA54E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5256212"/>
          </a:xfrm>
        </p:spPr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information accurate and does it have bibliographic references?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are the author’s sources of information?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it well-researched?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Does it provide sufficient evidence?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kind of language, imagery and/or tone is used?</a:t>
            </a:r>
          </a:p>
          <a:p>
            <a:pPr lvl="1"/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it emotional, objective, professional, etc.?</a:t>
            </a: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Fact checking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Can you find other sources that corroborate the evidence?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If you cannot verify that the information is accurate, you should not use the source.</a:t>
            </a: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3F20F064-075B-468E-8898-12BF681D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RELEVANCE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B07FCB5-5D28-45E8-9927-82895E944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How relevant is the source?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information and content relevant to your research paper or project topic?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Does the source provide a superficial treatment, or a detailed analysis?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it an opinion piece? An editorial? A scholarly analysis?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In what medium is the source published?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Book? Journal article? A blog post? A YouTube video?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does the medium tell you about the source?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BCDBF9D-BC52-4965-8B97-FD7C04FE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400">
                <a:latin typeface="Arial Bold" panose="020B0704020202020204" pitchFamily="34" charset="0"/>
                <a:ea typeface="ＭＳ Ｐゴシック" panose="020B0600070205080204" pitchFamily="34" charset="-128"/>
              </a:rPr>
              <a:t>Workshop Outline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F044330C-1E7C-4EB5-9136-B4603239A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68413"/>
            <a:ext cx="8424862" cy="5328939"/>
          </a:xfrm>
        </p:spPr>
        <p:txBody>
          <a:bodyPr/>
          <a:lstStyle/>
          <a:p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Searching Sofia for books and articles</a:t>
            </a:r>
            <a:endParaRPr lang="en-CA" alt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Finding </a:t>
            </a:r>
            <a:r>
              <a:rPr lang="en-US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articles in databases</a:t>
            </a:r>
            <a:endParaRPr lang="en-US" altLang="en-US" sz="28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i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</a:t>
            </a:r>
          </a:p>
          <a:p>
            <a:pPr lvl="1"/>
            <a:r>
              <a:rPr lang="en-US" altLang="en-US" sz="2400" i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LGBTQ+ Source </a:t>
            </a:r>
          </a:p>
          <a:p>
            <a:pPr lvl="1"/>
            <a:r>
              <a:rPr lang="en-US" altLang="en-US" sz="2400" i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Gender Studies Database</a:t>
            </a:r>
          </a:p>
          <a:p>
            <a:pPr lvl="1"/>
            <a:r>
              <a:rPr lang="en-US" altLang="en-US" sz="2400" i="1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PsycINFO</a:t>
            </a:r>
            <a:endParaRPr lang="en-US" altLang="en-US" sz="2400" i="1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i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PubMed </a:t>
            </a:r>
          </a:p>
          <a:p>
            <a:r>
              <a:rPr lang="en-US" altLang="en-US" sz="2600" b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Evaluating sources for </a:t>
            </a:r>
            <a:r>
              <a:rPr lang="en-US" altLang="en-US" sz="2600" b="1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credibility</a:t>
            </a:r>
            <a:endParaRPr lang="en-US" altLang="en-US" sz="2600" b="1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600" b="1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Help is Available</a:t>
            </a:r>
          </a:p>
          <a:p>
            <a:endParaRPr lang="en-US" altLang="en-US" sz="2600" i="1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DCCEA95C-774B-479F-8141-B89D33036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CURRENCY</a:t>
            </a:r>
            <a:endParaRPr lang="en-US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3E80B28E-F950-4A77-B12E-1AF30492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is the copyright, publication, or posting date? 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there a date?</a:t>
            </a:r>
          </a:p>
          <a:p>
            <a:pPr lvl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information outdated?</a:t>
            </a:r>
          </a:p>
          <a:p>
            <a:pPr lvl="1"/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time of publication or writing appropriate for your topic? 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Some sources remain authoritative regardless of them being published less recently, e.g. seminal works.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has changed in your field of study since the publication date? </a:t>
            </a: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5C8DDCE-E864-4E2E-A6FE-29B4F1434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OBJECTIVITY</a:t>
            </a:r>
            <a:endParaRPr lang="en-CA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3BB980BA-C9BB-4DDF-BA02-2C6F49B15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4824413"/>
          </a:xfrm>
        </p:spPr>
        <p:txBody>
          <a:bodyPr/>
          <a:lstStyle/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material objective and free of advertising, bias, and hidden agendas? 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language impartial? 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 the statistical evidence credible?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Conclusions should be based on research and supported evidence</a:t>
            </a:r>
          </a:p>
          <a:p>
            <a:r>
              <a:rPr lang="en-CA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Websites should acknowledge affiliations and associations such as universities, community organizations, social, scientific or government groups or bodies</a:t>
            </a:r>
          </a:p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Media may have a specific intent, and aim to represent a particular stance or bias.</a:t>
            </a:r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CA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CC105D4-0DFF-4259-888A-D5FB6792D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Help is Available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F67A071B-D1EC-43B1-B150-0C43295FC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5327650"/>
          </a:xfrm>
        </p:spPr>
        <p:txBody>
          <a:bodyPr/>
          <a:lstStyle/>
          <a:p>
            <a:r>
              <a:rPr lang="en-CA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hlinkClick r:id="rId2"/>
              </a:rPr>
              <a:t>Library website: help &amp; how-to</a:t>
            </a:r>
            <a:endParaRPr lang="en-CA" alt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HIV/AIDS subject guide</a:t>
            </a:r>
            <a:endParaRPr lang="en-CA" alt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sz="2800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Citation style guides</a:t>
            </a:r>
            <a:endParaRPr lang="en-CA" alt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ts val="600"/>
              </a:spcBef>
            </a:pPr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Ask a Librarian</a:t>
            </a:r>
          </a:p>
          <a:p>
            <a:pPr lvl="1">
              <a:spcBef>
                <a:spcPts val="600"/>
              </a:spcBef>
            </a:pPr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E-mail form</a:t>
            </a:r>
          </a:p>
          <a:p>
            <a:pPr lvl="1">
              <a:spcBef>
                <a:spcPts val="600"/>
              </a:spcBef>
            </a:pPr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Chat </a:t>
            </a:r>
          </a:p>
          <a:p>
            <a:pPr lvl="1">
              <a:spcBef>
                <a:spcPts val="600"/>
              </a:spcBef>
            </a:pPr>
            <a:r>
              <a:rPr lang="en-US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Ask Us Desks</a:t>
            </a:r>
          </a:p>
          <a:p>
            <a:pPr lvl="2">
              <a:spcBef>
                <a:spcPts val="600"/>
              </a:spcBef>
            </a:pPr>
            <a:r>
              <a:rPr lang="en-US" altLang="en-US" sz="22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Entrance to Webster Library</a:t>
            </a:r>
          </a:p>
          <a:p>
            <a:pPr>
              <a:spcBef>
                <a:spcPts val="600"/>
              </a:spcBef>
            </a:pPr>
            <a:r>
              <a:rPr lang="en-CA" altLang="en-US" sz="26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CA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Ask </a:t>
            </a:r>
            <a:r>
              <a:rPr lang="en-CA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Vince:</a:t>
            </a:r>
          </a:p>
          <a:p>
            <a:pPr lvl="1">
              <a:spcBef>
                <a:spcPts val="600"/>
              </a:spcBef>
            </a:pPr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vince.graziano@concordia.ca</a:t>
            </a:r>
          </a:p>
          <a:p>
            <a:pPr lvl="1">
              <a:spcBef>
                <a:spcPts val="600"/>
              </a:spcBef>
            </a:pPr>
            <a:r>
              <a:rPr lang="en-CA" altLang="en-US" sz="24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Office hours: by appointment on ZOOM</a:t>
            </a:r>
          </a:p>
          <a:p>
            <a:pPr>
              <a:spcBef>
                <a:spcPts val="600"/>
              </a:spcBef>
            </a:pP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 advTm="4928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111560FC-907F-47B9-A703-AF420509B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Sofia for books and articles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7046D6D-FA75-4602-9C97-9DFD4BD45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913" y="1268413"/>
            <a:ext cx="7772400" cy="5040312"/>
          </a:xfrm>
        </p:spPr>
        <p:txBody>
          <a:bodyPr/>
          <a:lstStyle/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Now in version 2</a:t>
            </a: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Sofia is the name of the catalogue and discovery service for all Quebec University Libraries</a:t>
            </a: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Catalogue includes all electronic and physical books, videos </a:t>
            </a:r>
            <a:r>
              <a:rPr lang="en-CA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etc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discovery service includes most full-text articles to which Concordia has 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access</a:t>
            </a: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Ability to search QC libraries and libraries worldwide</a:t>
            </a:r>
          </a:p>
          <a:p>
            <a:r>
              <a:rPr lang="en-CA" altLang="en-US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CA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 </a:t>
            </a:r>
            <a:r>
              <a:rPr lang="en-CA" altLang="en-US" b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need to be capitalized</a:t>
            </a:r>
          </a:p>
          <a:p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Does </a:t>
            </a:r>
            <a:r>
              <a:rPr lang="en-CA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NOT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replace databases</a:t>
            </a:r>
          </a:p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Video:</a:t>
            </a:r>
          </a:p>
          <a:p>
            <a:pPr lvl="1"/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  <a:hlinkClick r:id="rId3"/>
              </a:rPr>
              <a:t>Searching Sofia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1753"/>
      </p:ext>
    </p:extLst>
  </p:cSld>
  <p:clrMapOvr>
    <a:masterClrMapping/>
  </p:clrMapOvr>
  <p:transition spd="slow" advTm="4098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677124E-22BF-486A-96AE-14425076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71513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Journals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C67F5DB1-046A-4A96-9643-FA18C5829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6175"/>
            <a:ext cx="7772400" cy="4967288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(Recent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JSTOR (Older issues)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Journals (recent and archive)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Wiley-Blackwell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 (Routledge)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Academic Search Complete (EBSCO)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ProQuest Central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Periodicals </a:t>
            </a:r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Archive Online (1802-2000)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journal collections </a:t>
            </a:r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5E589BA3-CDCA-47BD-892F-8432CDABE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587500"/>
            <a:ext cx="2066925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3">
            <a:extLst>
              <a:ext uri="{FF2B5EF4-FFF2-40B4-BE49-F238E27FC236}">
                <a16:creationId xmlns:a16="http://schemas.microsoft.com/office/drawing/2014/main" id="{7B98EA8B-F060-408C-921E-2357A35E5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781300"/>
            <a:ext cx="665162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4">
            <a:extLst>
              <a:ext uri="{FF2B5EF4-FFF2-40B4-BE49-F238E27FC236}">
                <a16:creationId xmlns:a16="http://schemas.microsoft.com/office/drawing/2014/main" id="{F4F2C129-0A67-40C6-9BAC-240CC30D2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876550"/>
            <a:ext cx="665162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7">
            <a:extLst>
              <a:ext uri="{FF2B5EF4-FFF2-40B4-BE49-F238E27FC236}">
                <a16:creationId xmlns:a16="http://schemas.microsoft.com/office/drawing/2014/main" id="{F97C998D-B73A-487E-A77D-2F50C37F5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50" y="4292600"/>
            <a:ext cx="1847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">
            <a:extLst>
              <a:ext uri="{FF2B5EF4-FFF2-40B4-BE49-F238E27FC236}">
                <a16:creationId xmlns:a16="http://schemas.microsoft.com/office/drawing/2014/main" id="{FD58DB6F-968A-4DB1-B21C-2FB60B5E24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265" y="5141711"/>
            <a:ext cx="2295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1">
            <a:extLst>
              <a:ext uri="{FF2B5EF4-FFF2-40B4-BE49-F238E27FC236}">
                <a16:creationId xmlns:a16="http://schemas.microsoft.com/office/drawing/2014/main" id="{4E7888C2-A30F-4EB3-82CD-A6C9FC705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56515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CA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 spd="slow" advTm="6270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D1BB415-8BB4-4D52-8CE5-BE713C425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71513"/>
          </a:xfrm>
        </p:spPr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Electronic Books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8F096DF-5EF1-4012-A218-23D6D9C0D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052513"/>
            <a:ext cx="7772400" cy="4814887"/>
          </a:xfrm>
        </p:spPr>
        <p:txBody>
          <a:bodyPr/>
          <a:lstStyle/>
          <a:p>
            <a:r>
              <a:rPr lang="en-CA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Collections</a:t>
            </a:r>
            <a:r>
              <a:rPr lang="en-CA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Oxford Scholarship Online 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Cambridge Books Online </a:t>
            </a: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Project MUSE E-books (university presses)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SpringerLink</a:t>
            </a:r>
          </a:p>
          <a:p>
            <a:pPr lvl="2"/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Springer </a:t>
            </a:r>
            <a:r>
              <a:rPr lang="en-US" altLang="en-US" sz="18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endParaRPr lang="en-US" altLang="en-US" sz="18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Palgrave Macmillan </a:t>
            </a:r>
            <a:r>
              <a:rPr lang="en-US" altLang="en-US" sz="18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Ebooks</a:t>
            </a:r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(2010- 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ACLS Humanities E-books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Canadian Publishers Collection (</a:t>
            </a:r>
            <a:r>
              <a:rPr lang="en-CA" altLang="en-US" sz="20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DesLibris</a:t>
            </a:r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/>
            <a:r>
              <a:rPr lang="en-CA" altLang="en-US" sz="2000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Ebook</a:t>
            </a:r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Central (ProQuest)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EBSCO E-books</a:t>
            </a:r>
          </a:p>
          <a:p>
            <a:pPr lvl="1"/>
            <a:r>
              <a:rPr lang="en-US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Taylor &amp; Francis (Routledge)</a:t>
            </a:r>
            <a:endParaRPr lang="en-CA" altLang="en-US" sz="2000" dirty="0">
              <a:solidFill>
                <a:schemeClr val="tx2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/>
            <a:r>
              <a:rPr lang="en-CA" altLang="en-US" sz="20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Many other electronic books </a:t>
            </a: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2787A690-1B94-4303-8F4D-B186633C1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570413"/>
            <a:ext cx="7810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">
            <a:extLst>
              <a:ext uri="{FF2B5EF4-FFF2-40B4-BE49-F238E27FC236}">
                <a16:creationId xmlns:a16="http://schemas.microsoft.com/office/drawing/2014/main" id="{59B82065-1332-4A36-8283-6EF56C115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884238"/>
            <a:ext cx="1981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2">
            <a:extLst>
              <a:ext uri="{FF2B5EF4-FFF2-40B4-BE49-F238E27FC236}">
                <a16:creationId xmlns:a16="http://schemas.microsoft.com/office/drawing/2014/main" id="{30AA5456-00ED-44F7-9923-8F4FD27B1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4570413"/>
            <a:ext cx="22574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3">
            <a:extLst>
              <a:ext uri="{FF2B5EF4-FFF2-40B4-BE49-F238E27FC236}">
                <a16:creationId xmlns:a16="http://schemas.microsoft.com/office/drawing/2014/main" id="{3D9FE21D-48D5-4CAF-8F21-AA20CBC852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138" y="2554288"/>
            <a:ext cx="19812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">
            <a:extLst>
              <a:ext uri="{FF2B5EF4-FFF2-40B4-BE49-F238E27FC236}">
                <a16:creationId xmlns:a16="http://schemas.microsoft.com/office/drawing/2014/main" id="{CB3CF107-14E2-4DC4-9C51-63714599DF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3529013"/>
            <a:ext cx="19621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455103"/>
      </p:ext>
    </p:extLst>
  </p:cSld>
  <p:clrMapOvr>
    <a:masterClrMapping/>
  </p:clrMapOvr>
  <p:transition spd="slow" advTm="7190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9D08678-833B-44B3-AFF3-E53E7CCD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Major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E4233-FF13-4165-8D5B-938DEBD76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196975"/>
            <a:ext cx="7772400" cy="554355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CA" sz="3600" b="1" i="1" dirty="0">
                <a:hlinkClick r:id="rId2"/>
              </a:rPr>
              <a:t>Academic Search Complete</a:t>
            </a:r>
            <a:endParaRPr lang="en-CA" sz="3600" b="1" i="1" dirty="0"/>
          </a:p>
          <a:p>
            <a:pPr lvl="1">
              <a:defRPr/>
            </a:pPr>
            <a:r>
              <a:rPr lang="en-CA" sz="2900" dirty="0">
                <a:solidFill>
                  <a:schemeClr val="tx2"/>
                </a:solidFill>
              </a:rPr>
              <a:t>multidisciplinary</a:t>
            </a:r>
          </a:p>
          <a:p>
            <a:pPr>
              <a:defRPr/>
            </a:pPr>
            <a:r>
              <a:rPr lang="en-US" sz="3600" b="1" i="1" dirty="0">
                <a:hlinkClick r:id="rId3"/>
              </a:rPr>
              <a:t>LGBTQ+ Source</a:t>
            </a:r>
            <a:endParaRPr lang="en-CA" sz="3600" b="1" i="1" dirty="0"/>
          </a:p>
          <a:p>
            <a:pPr>
              <a:defRPr/>
            </a:pPr>
            <a:r>
              <a:rPr lang="en-CA" sz="3600" b="1" i="1" dirty="0">
                <a:hlinkClick r:id="rId4"/>
              </a:rPr>
              <a:t>Gender Studies Database</a:t>
            </a:r>
            <a:endParaRPr lang="en-CA" sz="3600" b="1" i="1" dirty="0"/>
          </a:p>
          <a:p>
            <a:pPr lvl="1">
              <a:defRPr/>
            </a:pPr>
            <a:r>
              <a:rPr lang="en-CA" sz="2900" dirty="0">
                <a:solidFill>
                  <a:schemeClr val="tx2"/>
                </a:solidFill>
              </a:rPr>
              <a:t>women's &amp; men's studies, sexual diversity  </a:t>
            </a:r>
          </a:p>
          <a:p>
            <a:pPr>
              <a:defRPr/>
            </a:pPr>
            <a:r>
              <a:rPr lang="en-US" sz="3600" b="1" i="1" dirty="0" err="1">
                <a:hlinkClick r:id="rId5"/>
              </a:rPr>
              <a:t>SocINDEX</a:t>
            </a:r>
            <a:endParaRPr lang="en-US" sz="3600" b="1" i="1" dirty="0"/>
          </a:p>
          <a:p>
            <a:pPr lvl="1">
              <a:defRPr/>
            </a:pPr>
            <a:r>
              <a:rPr lang="en-CA" sz="2900" dirty="0">
                <a:solidFill>
                  <a:schemeClr val="tx2"/>
                </a:solidFill>
              </a:rPr>
              <a:t>sociology</a:t>
            </a:r>
          </a:p>
          <a:p>
            <a:pPr>
              <a:defRPr/>
            </a:pPr>
            <a:r>
              <a:rPr lang="en-CA" sz="3600" b="1" i="1" dirty="0" err="1">
                <a:hlinkClick r:id="rId6"/>
              </a:rPr>
              <a:t>ARTbibliographies</a:t>
            </a:r>
            <a:r>
              <a:rPr lang="en-CA" sz="3600" b="1" i="1" dirty="0">
                <a:hlinkClick r:id="rId6"/>
              </a:rPr>
              <a:t> Modern</a:t>
            </a:r>
            <a:endParaRPr lang="en-CA" sz="3600" b="1" i="1" dirty="0"/>
          </a:p>
          <a:p>
            <a:pPr lvl="1">
              <a:defRPr/>
            </a:pPr>
            <a:r>
              <a:rPr lang="en-CA" sz="2900" dirty="0">
                <a:solidFill>
                  <a:schemeClr val="tx2"/>
                </a:solidFill>
              </a:rPr>
              <a:t>20</a:t>
            </a:r>
            <a:r>
              <a:rPr lang="en-CA" sz="2900" baseline="30000" dirty="0">
                <a:solidFill>
                  <a:schemeClr val="tx2"/>
                </a:solidFill>
              </a:rPr>
              <a:t>th</a:t>
            </a:r>
            <a:r>
              <a:rPr lang="en-CA" sz="2900" dirty="0">
                <a:solidFill>
                  <a:schemeClr val="tx2"/>
                </a:solidFill>
              </a:rPr>
              <a:t> century art</a:t>
            </a:r>
          </a:p>
          <a:p>
            <a:pPr>
              <a:defRPr/>
            </a:pPr>
            <a:r>
              <a:rPr lang="en-US" sz="3600" b="1" i="1" dirty="0">
                <a:hlinkClick r:id="rId7"/>
              </a:rPr>
              <a:t>ERIC</a:t>
            </a:r>
            <a:endParaRPr lang="en-US" sz="3600" b="1" i="1" dirty="0"/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900" dirty="0">
                <a:solidFill>
                  <a:schemeClr val="tx2"/>
                </a:solidFill>
              </a:rPr>
              <a:t>education</a:t>
            </a:r>
          </a:p>
          <a:p>
            <a:pPr>
              <a:defRPr/>
            </a:pPr>
            <a:r>
              <a:rPr lang="en-US" sz="3600" b="1" i="1" dirty="0">
                <a:hlinkClick r:id="rId8"/>
              </a:rPr>
              <a:t>APA </a:t>
            </a:r>
            <a:r>
              <a:rPr lang="en-US" sz="3600" b="1" i="1" dirty="0" err="1">
                <a:hlinkClick r:id="rId8"/>
              </a:rPr>
              <a:t>PsycINFO</a:t>
            </a:r>
            <a:endParaRPr lang="en-US" sz="3600" b="1" i="1" dirty="0"/>
          </a:p>
          <a:p>
            <a:pPr lvl="1">
              <a:defRPr/>
            </a:pPr>
            <a:r>
              <a:rPr lang="en-CA" sz="2900" dirty="0">
                <a:solidFill>
                  <a:schemeClr val="tx2"/>
                </a:solidFill>
              </a:rPr>
              <a:t>Psychology/psychiatry</a:t>
            </a:r>
          </a:p>
          <a:p>
            <a:pPr>
              <a:defRPr/>
            </a:pPr>
            <a:r>
              <a:rPr lang="en-US" sz="3600" b="1" i="1" dirty="0">
                <a:solidFill>
                  <a:schemeClr val="tx2"/>
                </a:solidFill>
                <a:hlinkClick r:id="rId9"/>
              </a:rPr>
              <a:t>PubMed</a:t>
            </a:r>
            <a:r>
              <a:rPr lang="en-US" sz="3100" dirty="0">
                <a:solidFill>
                  <a:schemeClr val="tx2"/>
                </a:solidFill>
              </a:rPr>
              <a:t> </a:t>
            </a:r>
          </a:p>
          <a:p>
            <a:pPr lvl="1">
              <a:defRPr/>
            </a:pPr>
            <a:r>
              <a:rPr lang="en-US" sz="2900" dirty="0">
                <a:solidFill>
                  <a:schemeClr val="tx2"/>
                </a:solidFill>
              </a:rPr>
              <a:t>Medicine and health issues</a:t>
            </a:r>
            <a:endParaRPr lang="en-CA" sz="2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91EB0257-8443-4706-BE8B-625BE40C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Major Databases: Subjects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ACD3D-B3C9-4D71-88A5-6779B3894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196975"/>
            <a:ext cx="8208962" cy="51847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3600" b="1" dirty="0">
                <a:solidFill>
                  <a:schemeClr val="tx2"/>
                </a:solidFill>
              </a:rPr>
              <a:t>Use: HIV or “AIDS Disease” in Subject Terms</a:t>
            </a:r>
          </a:p>
          <a:p>
            <a:pPr lvl="1">
              <a:lnSpc>
                <a:spcPct val="120000"/>
              </a:lnSpc>
              <a:defRPr/>
            </a:pPr>
            <a:r>
              <a:rPr lang="en-CA" sz="3400" b="1" i="1" dirty="0">
                <a:hlinkClick r:id="rId3"/>
              </a:rPr>
              <a:t>Academic Search Complete</a:t>
            </a:r>
            <a:endParaRPr lang="en-CA" sz="3400" b="1" i="1" dirty="0"/>
          </a:p>
          <a:p>
            <a:pPr lvl="1">
              <a:lnSpc>
                <a:spcPct val="120000"/>
              </a:lnSpc>
              <a:defRPr/>
            </a:pPr>
            <a:r>
              <a:rPr lang="en-US" sz="3600" b="1" i="1" dirty="0">
                <a:hlinkClick r:id="rId4"/>
              </a:rPr>
              <a:t>LGBTQ+ Source</a:t>
            </a:r>
            <a:endParaRPr lang="en-CA" sz="3600" b="1" i="1" dirty="0"/>
          </a:p>
          <a:p>
            <a:pPr lvl="1">
              <a:lnSpc>
                <a:spcPct val="120000"/>
              </a:lnSpc>
              <a:defRPr/>
            </a:pPr>
            <a:r>
              <a:rPr lang="en-CA" sz="3400" b="1" i="1" dirty="0">
                <a:hlinkClick r:id="rId5"/>
              </a:rPr>
              <a:t>Gender Studies Database</a:t>
            </a:r>
            <a:endParaRPr lang="en-CA" sz="3400" b="1" i="1" dirty="0"/>
          </a:p>
          <a:p>
            <a:pPr lvl="1">
              <a:lnSpc>
                <a:spcPct val="120000"/>
              </a:lnSpc>
              <a:defRPr/>
            </a:pPr>
            <a:r>
              <a:rPr lang="en-US" sz="3400" b="1" i="1" dirty="0" err="1">
                <a:hlinkClick r:id="rId6"/>
              </a:rPr>
              <a:t>SocINDEX</a:t>
            </a:r>
            <a:endParaRPr lang="en-US" sz="3400" b="1" i="1" dirty="0"/>
          </a:p>
          <a:p>
            <a:pPr>
              <a:lnSpc>
                <a:spcPct val="120000"/>
              </a:lnSpc>
              <a:defRPr/>
            </a:pPr>
            <a:r>
              <a:rPr lang="en-CA" sz="3600" b="1" dirty="0"/>
              <a:t>Use: AIDS in Subject/Artist </a:t>
            </a:r>
            <a:endParaRPr lang="en-CA" sz="3600" b="1" dirty="0">
              <a:hlinkClick r:id="rId7"/>
            </a:endParaRPr>
          </a:p>
          <a:p>
            <a:pPr lvl="1">
              <a:lnSpc>
                <a:spcPct val="120000"/>
              </a:lnSpc>
              <a:defRPr/>
            </a:pPr>
            <a:r>
              <a:rPr lang="en-CA" sz="3400" b="1" i="1" dirty="0" err="1">
                <a:hlinkClick r:id="rId7"/>
              </a:rPr>
              <a:t>ARTbibliographies</a:t>
            </a:r>
            <a:r>
              <a:rPr lang="en-CA" sz="3400" b="1" i="1" dirty="0">
                <a:hlinkClick r:id="rId7"/>
              </a:rPr>
              <a:t> Modern</a:t>
            </a:r>
            <a:endParaRPr lang="en-CA" sz="3400" b="1" i="1" dirty="0"/>
          </a:p>
          <a:p>
            <a:pPr>
              <a:lnSpc>
                <a:spcPct val="120000"/>
              </a:lnSpc>
              <a:defRPr/>
            </a:pPr>
            <a:r>
              <a:rPr lang="en-CA" sz="3600" b="1" dirty="0">
                <a:solidFill>
                  <a:schemeClr val="tx2"/>
                </a:solidFill>
              </a:rPr>
              <a:t>Use: Acquired Immunodeficiency Syndrome or Acquired Immune Deficiency Syndrome</a:t>
            </a:r>
            <a:r>
              <a:rPr lang="en-US" sz="3600" b="1" dirty="0">
                <a:solidFill>
                  <a:schemeClr val="tx2"/>
                </a:solidFill>
              </a:rPr>
              <a:t> </a:t>
            </a:r>
            <a:r>
              <a:rPr lang="en-US" sz="3600" dirty="0">
                <a:solidFill>
                  <a:schemeClr val="tx2"/>
                </a:solidFill>
              </a:rPr>
              <a:t> 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3400" b="1" i="1" dirty="0">
                <a:hlinkClick r:id="rId8"/>
              </a:rPr>
              <a:t>ERIC</a:t>
            </a:r>
            <a:endParaRPr lang="en-US" sz="3400" b="1" i="1" dirty="0"/>
          </a:p>
          <a:p>
            <a:pPr>
              <a:lnSpc>
                <a:spcPct val="120000"/>
              </a:lnSpc>
              <a:defRPr/>
            </a:pPr>
            <a:r>
              <a:rPr lang="en-CA" sz="3600" b="1" dirty="0">
                <a:solidFill>
                  <a:schemeClr val="tx2"/>
                </a:solidFill>
              </a:rPr>
              <a:t>Use: HIV or AIDS in Index Terms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3400" b="1" i="1" dirty="0">
                <a:hlinkClick r:id="rId9"/>
              </a:rPr>
              <a:t>APA </a:t>
            </a:r>
            <a:r>
              <a:rPr lang="en-US" sz="3400" b="1" i="1" dirty="0" err="1">
                <a:hlinkClick r:id="rId9"/>
              </a:rPr>
              <a:t>PsycINFO</a:t>
            </a:r>
            <a:endParaRPr lang="en-US" sz="3400" b="1" i="1" dirty="0"/>
          </a:p>
          <a:p>
            <a:pPr>
              <a:lnSpc>
                <a:spcPct val="120000"/>
              </a:lnSpc>
              <a:defRPr/>
            </a:pPr>
            <a:r>
              <a:rPr lang="en-CA" sz="3600" b="1" dirty="0">
                <a:solidFill>
                  <a:schemeClr val="tx2"/>
                </a:solidFill>
              </a:rPr>
              <a:t>Use: HIV or Acquired Immunodeficiency Syndrome 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3400" b="1" i="1" dirty="0">
                <a:solidFill>
                  <a:schemeClr val="tx2"/>
                </a:solidFill>
                <a:hlinkClick r:id="rId10"/>
              </a:rPr>
              <a:t>PubMed</a:t>
            </a:r>
            <a:r>
              <a:rPr lang="en-US" sz="2900" dirty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8C76216-39D4-4709-AB73-598DF351F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 Bold" panose="020B0704020202020204" pitchFamily="34" charset="0"/>
                <a:ea typeface="ＭＳ Ｐゴシック" panose="020B0600070205080204" pitchFamily="34" charset="-128"/>
              </a:rPr>
              <a:t>Research Question</a:t>
            </a:r>
            <a:endParaRPr lang="en-CA" altLang="en-US">
              <a:latin typeface="Arial Bold" panose="020B07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793E-13E2-4744-A745-F394D7E93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52513"/>
            <a:ext cx="7772400" cy="511333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How have the risk factors associated with HIV/AIDS affected the sexual behaviour of teenagers in the last 20 years?</a:t>
            </a:r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are the concepts?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HIV/AIDS, teenagers, risk</a:t>
            </a:r>
          </a:p>
          <a:p>
            <a:pPr lvl="1">
              <a:spcBef>
                <a:spcPts val="0"/>
              </a:spcBef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discipline?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Sociology</a:t>
            </a:r>
          </a:p>
          <a:p>
            <a:pPr lvl="1">
              <a:spcBef>
                <a:spcPts val="0"/>
              </a:spcBef>
              <a:defRPr/>
            </a:pPr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lvl="1">
              <a:spcBef>
                <a:spcPts val="0"/>
              </a:spcBef>
              <a:defRPr/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What database(s)?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i="1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SocINDEX</a:t>
            </a:r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 sociology, social issues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Gender Studies Database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 women’s &amp; men’s studies</a:t>
            </a:r>
          </a:p>
          <a:p>
            <a:pPr lvl="2">
              <a:spcBef>
                <a:spcPts val="0"/>
              </a:spcBef>
              <a:defRPr/>
            </a:pPr>
            <a:r>
              <a:rPr lang="en-US" altLang="en-US" i="1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Academic Search Complete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sym typeface="Wingdings" panose="05000000000000000000" pitchFamily="2" charset="2"/>
              </a:rPr>
              <a:t> multidisciplinary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8C7841A-4A98-4B3B-913A-2E08FAD5C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400">
                <a:latin typeface="Arial Bold" panose="020B0704020202020204" pitchFamily="34" charset="0"/>
                <a:ea typeface="ＭＳ Ｐゴシック" panose="020B0600070205080204" pitchFamily="34" charset="-128"/>
              </a:rPr>
              <a:t>Search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83FCC-A11E-4844-9A94-3B5D1F5F5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557338"/>
            <a:ext cx="8964612" cy="4876800"/>
          </a:xfrm>
        </p:spPr>
        <p:txBody>
          <a:bodyPr/>
          <a:lstStyle/>
          <a:p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			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HIV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teenagers</a:t>
            </a:r>
          </a:p>
          <a:p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				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teenagers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adolescents</a:t>
            </a:r>
            <a:endParaRPr lang="en-US" altLang="en-US" sz="2800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800" b="1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“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				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AIDS Disease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</a:p>
          <a:p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		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teen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</a:p>
          <a:p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()		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(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HIV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AIDS Disease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”)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AND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					(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teen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youth </a:t>
            </a:r>
            <a:r>
              <a:rPr lang="en-US" altLang="en-US" sz="28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OR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adolescen</a:t>
            </a:r>
            <a:r>
              <a:rPr lang="en-US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*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)	</a:t>
            </a:r>
            <a:endParaRPr lang="en-CA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UCS-Concordia-Powerpoint-2011">
  <a:themeElements>
    <a:clrScheme name="Concordia-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rdia-PPT">
      <a:majorFont>
        <a:latin typeface="GillSans Bol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32" charset="0"/>
          </a:defRPr>
        </a:defPPr>
      </a:lstStyle>
    </a:lnDef>
  </a:objectDefaults>
  <a:extraClrSchemeLst>
    <a:extraClrScheme>
      <a:clrScheme name="Concordia-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ordia-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ordia-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Concordia-Powerpoint-2010-Template-B.potx</Template>
  <TotalTime>40662</TotalTime>
  <Words>1209</Words>
  <Application>Microsoft Office PowerPoint</Application>
  <PresentationFormat>On-screen Show (4:3)</PresentationFormat>
  <Paragraphs>226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Arial Bold</vt:lpstr>
      <vt:lpstr>Gill Sans MT</vt:lpstr>
      <vt:lpstr>GillSans Bold</vt:lpstr>
      <vt:lpstr>Times</vt:lpstr>
      <vt:lpstr>Wingdings</vt:lpstr>
      <vt:lpstr>UCS-Concordia-Powerpoint-2011</vt:lpstr>
      <vt:lpstr>Library Orientation for  HIV/AIDS: Cultural, Social, and Scientific Aspects of the Pandemic</vt:lpstr>
      <vt:lpstr>Workshop Outline</vt:lpstr>
      <vt:lpstr>Sofia for books and articles</vt:lpstr>
      <vt:lpstr>Electronic Journals</vt:lpstr>
      <vt:lpstr>Electronic Books</vt:lpstr>
      <vt:lpstr>Major Databases</vt:lpstr>
      <vt:lpstr>Major Databases: Subjects</vt:lpstr>
      <vt:lpstr>Research Question</vt:lpstr>
      <vt:lpstr>Search Operators</vt:lpstr>
      <vt:lpstr>Subject Searching</vt:lpstr>
      <vt:lpstr>Sofia for Articles</vt:lpstr>
      <vt:lpstr>Databases</vt:lpstr>
      <vt:lpstr>To Find the Full Text</vt:lpstr>
      <vt:lpstr>EVALUATING SOURCES  for  CREDIBILITY</vt:lpstr>
      <vt:lpstr>Evaluation Criteria</vt:lpstr>
      <vt:lpstr>PURPOSE</vt:lpstr>
      <vt:lpstr>AUTHORITY</vt:lpstr>
      <vt:lpstr>ACCURACY</vt:lpstr>
      <vt:lpstr>RELEVANCE</vt:lpstr>
      <vt:lpstr>CURRENCY</vt:lpstr>
      <vt:lpstr>OBJECTIVITY</vt:lpstr>
      <vt:lpstr>Help is Available</vt:lpstr>
      <vt:lpstr>PowerPoint Presentation</vt:lpstr>
    </vt:vector>
  </TitlesOfParts>
  <Company>Marketing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Alleyne</dc:creator>
  <cp:lastModifiedBy>Vince Graziano</cp:lastModifiedBy>
  <cp:revision>177</cp:revision>
  <cp:lastPrinted>2018-09-26T20:16:21Z</cp:lastPrinted>
  <dcterms:created xsi:type="dcterms:W3CDTF">2011-06-22T22:00:22Z</dcterms:created>
  <dcterms:modified xsi:type="dcterms:W3CDTF">2021-10-14T21:02:28Z</dcterms:modified>
</cp:coreProperties>
</file>