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8" r:id="rId3"/>
    <p:sldId id="259" r:id="rId4"/>
    <p:sldId id="262" r:id="rId5"/>
    <p:sldId id="274" r:id="rId6"/>
    <p:sldId id="275" r:id="rId7"/>
    <p:sldId id="276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8" r:id="rId16"/>
    <p:sldId id="283" r:id="rId17"/>
    <p:sldId id="284" r:id="rId18"/>
    <p:sldId id="307" r:id="rId19"/>
    <p:sldId id="308" r:id="rId20"/>
    <p:sldId id="282" r:id="rId21"/>
    <p:sldId id="285" r:id="rId22"/>
    <p:sldId id="287" r:id="rId23"/>
    <p:sldId id="288" r:id="rId24"/>
    <p:sldId id="279" r:id="rId25"/>
    <p:sldId id="281" r:id="rId26"/>
    <p:sldId id="296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9" r:id="rId36"/>
    <p:sldId id="298" r:id="rId37"/>
    <p:sldId id="300" r:id="rId38"/>
    <p:sldId id="302" r:id="rId39"/>
    <p:sldId id="301" r:id="rId40"/>
    <p:sldId id="306" r:id="rId41"/>
    <p:sldId id="30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7822-F46A-4AC9-8610-92C7C46C1C1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4822-EBBD-4A2A-A60A-689374B0B1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91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So, now we have several possible searches we could try.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Be sure each of your KEY concepts is still in your search and don’t forget the AND!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	(have each search appear one at a time, but not too slowly – no need for viewer to read each, just to get the idea)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>
              <a:defRPr/>
            </a:pPr>
            <a:r>
              <a:rPr lang="en-US" dirty="0">
                <a:ea typeface="+mn-ea"/>
              </a:rPr>
              <a:t>If you find a few good results, in a few different searches, you will have a good set of resources to support your research question!</a:t>
            </a: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B3A592-E28C-42D6-947F-7E2C3E744C77}" type="slidenum">
              <a:rPr lang="en-CA" altLang="en-US" smtClean="0"/>
              <a:pPr/>
              <a:t>16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88757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63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28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46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97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49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9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46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8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3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84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24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8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767B33-C3BF-4D1D-A47C-E7F36770508C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F341A9B-97C1-4366-B841-110F20B1D9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937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.com/susiebreier/gpll245withnotes#/names" TargetMode="External"/><Relationship Id="rId2" Type="http://schemas.openxmlformats.org/officeDocument/2006/relationships/hyperlink" Target="https://www.concordia.ca/library/guides/indigenous-fac-res/terminology-.html#r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ordiauniversity.on.worldcat.org/v2/search?queryString=kw%3A%28Kanien%CA%BCk%C3%A9ha+OR+mohawk%29+AND+kw%3A%28%22language+revitalization%22+OR+%22language+revival%22+OR+%22language+renewal%22+OR+%22language+preservation%22%29&amp;databaseList=283%2C638&amp;origPageViewName=pages%2Fadvanced-search-page&amp;clusterResults=true&amp;expandSearch=false&amp;translateSearch=false&amp;scope=wz%3A153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concordia.ca/library/guides/first-peoples-studie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elle.Lake@Concordia.c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FPST 210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Michelle Lake</a:t>
            </a:r>
          </a:p>
          <a:p>
            <a:r>
              <a:rPr lang="en-US" dirty="0" smtClean="0"/>
              <a:t>First Peoples Studies Librarian</a:t>
            </a:r>
          </a:p>
          <a:p>
            <a:r>
              <a:rPr lang="en-US" dirty="0" smtClean="0">
                <a:hlinkClick r:id="rId2"/>
              </a:rPr>
              <a:t>Michelle.Lake@Concordia.ca</a:t>
            </a:r>
            <a:r>
              <a:rPr lang="en-US" dirty="0" smtClean="0"/>
              <a:t> </a:t>
            </a:r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5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3" y="782002"/>
            <a:ext cx="10994708" cy="505352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666206" y="4833257"/>
            <a:ext cx="2586445" cy="64008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5577" y="4193177"/>
            <a:ext cx="2991394" cy="718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Callout 4"/>
          <p:cNvSpPr/>
          <p:nvPr/>
        </p:nvSpPr>
        <p:spPr>
          <a:xfrm>
            <a:off x="7798526" y="4193177"/>
            <a:ext cx="2795451" cy="1946366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down to access individual chapters and download PDFs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1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438150"/>
            <a:ext cx="6076950" cy="5981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35486" y="1319350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6335485" y="2320836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335485" y="3074943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6335485" y="4497436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335484" y="5332101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3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679269"/>
            <a:ext cx="10332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Graeme, C.S. &amp; </a:t>
            </a:r>
            <a:r>
              <a:rPr lang="en-US" sz="4000" dirty="0" err="1" smtClean="0"/>
              <a:t>Mandawe</a:t>
            </a:r>
            <a:r>
              <a:rPr lang="en-US" sz="4000" dirty="0" smtClean="0"/>
              <a:t>, E. (2017). Indigenous geographies: research as reconciliation. International Policy Journal 8(2): 1-19.</a:t>
            </a:r>
            <a:endParaRPr lang="en-CA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0" y="2804160"/>
            <a:ext cx="11126425" cy="32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79269" y="2534194"/>
            <a:ext cx="1159056" cy="12670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514350"/>
            <a:ext cx="851535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9" y="514350"/>
            <a:ext cx="10372725" cy="581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98" y="895350"/>
            <a:ext cx="5991225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554480" y="1071154"/>
            <a:ext cx="927463" cy="6139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8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731" y="2246811"/>
            <a:ext cx="933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Choosing &amp; </a:t>
            </a:r>
          </a:p>
          <a:p>
            <a:r>
              <a:rPr lang="en-US" sz="7200" dirty="0" smtClean="0"/>
              <a:t>developing a topic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2179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963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Broad topic: Haudenosaunee Language Revitalization </a:t>
            </a:r>
            <a:endParaRPr lang="en-CA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1747"/>
              </p:ext>
            </p:extLst>
          </p:nvPr>
        </p:nvGraphicFramePr>
        <p:xfrm>
          <a:off x="388617" y="1120141"/>
          <a:ext cx="115892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613">
                  <a:extLst>
                    <a:ext uri="{9D8B030D-6E8A-4147-A177-3AD203B41FA5}">
                      <a16:colId xmlns:a16="http://schemas.microsoft.com/office/drawing/2014/main" val="1767768098"/>
                    </a:ext>
                  </a:extLst>
                </a:gridCol>
                <a:gridCol w="5794613">
                  <a:extLst>
                    <a:ext uri="{9D8B030D-6E8A-4147-A177-3AD203B41FA5}">
                      <a16:colId xmlns:a16="http://schemas.microsoft.com/office/drawing/2014/main" val="2805616154"/>
                    </a:ext>
                  </a:extLst>
                </a:gridCol>
              </a:tblGrid>
              <a:tr h="56622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Mohawk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b="1" i="0" dirty="0" err="1" smtClean="0"/>
                        <a:t>Kanienʼkéha</a:t>
                      </a:r>
                      <a:endParaRPr lang="en-CA" sz="36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40684"/>
                  </a:ext>
                </a:extLst>
              </a:tr>
              <a:tr h="153689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Language revitalization 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Language revival, language renewal, language preservation 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2869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444" y="3223262"/>
            <a:ext cx="11963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Broad topic: Oka Land Dispute </a:t>
            </a:r>
            <a:endParaRPr lang="en-CA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12472"/>
              </p:ext>
            </p:extLst>
          </p:nvPr>
        </p:nvGraphicFramePr>
        <p:xfrm>
          <a:off x="388617" y="4320541"/>
          <a:ext cx="1158922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613">
                  <a:extLst>
                    <a:ext uri="{9D8B030D-6E8A-4147-A177-3AD203B41FA5}">
                      <a16:colId xmlns:a16="http://schemas.microsoft.com/office/drawing/2014/main" val="1767768098"/>
                    </a:ext>
                  </a:extLst>
                </a:gridCol>
                <a:gridCol w="5794613">
                  <a:extLst>
                    <a:ext uri="{9D8B030D-6E8A-4147-A177-3AD203B41FA5}">
                      <a16:colId xmlns:a16="http://schemas.microsoft.com/office/drawing/2014/main" val="2805616154"/>
                    </a:ext>
                  </a:extLst>
                </a:gridCol>
              </a:tblGrid>
              <a:tr h="54605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Oka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Kanehsatake</a:t>
                      </a:r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C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40684"/>
                  </a:ext>
                </a:extLst>
              </a:tr>
              <a:tr h="101410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Crisis 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600" dirty="0" smtClean="0"/>
                        <a:t>Standoff, blockade, dispute, </a:t>
                      </a:r>
                      <a:r>
                        <a:rPr lang="en-CA" sz="3600" dirty="0" smtClean="0"/>
                        <a:t>revolt, uprising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28692"/>
                  </a:ext>
                </a:extLst>
              </a:tr>
              <a:tr h="56582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Land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Territory</a:t>
                      </a:r>
                      <a:r>
                        <a:rPr lang="en-US" sz="3600" baseline="0" dirty="0" smtClean="0"/>
                        <a:t> 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5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9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33BDCA-166B-461E-8C2C-F4D6821E21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8050" y="1143000"/>
          <a:ext cx="10439400" cy="516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1868086199"/>
                    </a:ext>
                  </a:extLst>
                </a:gridCol>
                <a:gridCol w="5444064">
                  <a:extLst>
                    <a:ext uri="{9D8B030D-6E8A-4147-A177-3AD203B41FA5}">
                      <a16:colId xmlns:a16="http://schemas.microsoft.com/office/drawing/2014/main" val="965578483"/>
                    </a:ext>
                  </a:extLst>
                </a:gridCol>
                <a:gridCol w="3623735">
                  <a:extLst>
                    <a:ext uri="{9D8B030D-6E8A-4147-A177-3AD203B41FA5}">
                      <a16:colId xmlns:a16="http://schemas.microsoft.com/office/drawing/2014/main" val="1765448624"/>
                    </a:ext>
                  </a:extLst>
                </a:gridCol>
              </a:tblGrid>
              <a:tr h="68273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TIP</a:t>
                      </a:r>
                      <a:endParaRPr lang="en-CA" sz="25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WHAT IT DOES</a:t>
                      </a:r>
                      <a:endParaRPr lang="en-CA" sz="25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EXAMPLE</a:t>
                      </a:r>
                      <a:endParaRPr lang="en-CA" sz="25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4216108638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AND</a:t>
                      </a:r>
                      <a:endParaRPr lang="en-CA" sz="2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Combines</a:t>
                      </a:r>
                      <a:r>
                        <a:rPr lang="en-US" sz="1800" baseline="0" dirty="0" smtClean="0"/>
                        <a:t> concepts. </a:t>
                      </a:r>
                      <a:r>
                        <a:rPr lang="en-GB" sz="1800" i="1" baseline="0" dirty="0" smtClean="0"/>
                        <a:t>L</a:t>
                      </a:r>
                      <a:r>
                        <a:rPr lang="en-GB" sz="1800" i="1" dirty="0" smtClean="0"/>
                        <a:t>imits how many results your search produces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Pipelines</a:t>
                      </a:r>
                    </a:p>
                    <a:p>
                      <a:r>
                        <a:rPr lang="en-US" sz="1800" b="1" dirty="0" smtClean="0"/>
                        <a:t>AND</a:t>
                      </a:r>
                    </a:p>
                    <a:p>
                      <a:r>
                        <a:rPr lang="en-US" sz="1800" dirty="0" smtClean="0"/>
                        <a:t>Activism 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176320652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OR</a:t>
                      </a:r>
                      <a:endParaRPr lang="en-US" sz="2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Lets</a:t>
                      </a:r>
                      <a:r>
                        <a:rPr lang="en-US" sz="1800" baseline="0" dirty="0" smtClean="0"/>
                        <a:t> you insert synonyms or alternative terms. </a:t>
                      </a:r>
                      <a:r>
                        <a:rPr lang="en-GB" sz="1800" i="1" baseline="0" dirty="0" smtClean="0"/>
                        <a:t>I</a:t>
                      </a:r>
                      <a:r>
                        <a:rPr lang="en-GB" sz="1800" i="1" dirty="0" smtClean="0"/>
                        <a:t>ncreases the number of results your search produces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Indigenous </a:t>
                      </a:r>
                      <a:r>
                        <a:rPr lang="en-US" sz="1800" b="1" dirty="0" smtClean="0"/>
                        <a:t>OR</a:t>
                      </a:r>
                      <a:r>
                        <a:rPr lang="en-US" sz="1800" dirty="0" smtClean="0"/>
                        <a:t> Aboriginal</a:t>
                      </a:r>
                      <a:r>
                        <a:rPr lang="en-US" sz="1800" baseline="0" dirty="0" smtClean="0"/>
                        <a:t> 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225874788"/>
                  </a:ext>
                </a:extLst>
              </a:tr>
              <a:tr h="118887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*</a:t>
                      </a:r>
                      <a:endParaRPr lang="en-CA" sz="3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Near</a:t>
                      </a:r>
                      <a:r>
                        <a:rPr lang="en-GB" sz="1800" baseline="0" dirty="0" smtClean="0"/>
                        <a:t> the end of a word, </a:t>
                      </a:r>
                      <a:r>
                        <a:rPr lang="en-GB" sz="1800" dirty="0" smtClean="0"/>
                        <a:t>retrieves all words that start with the letters entered. </a:t>
                      </a:r>
                      <a:r>
                        <a:rPr lang="en-GB" sz="1800" i="1" baseline="0" dirty="0" smtClean="0"/>
                        <a:t>I</a:t>
                      </a:r>
                      <a:r>
                        <a:rPr lang="en-GB" sz="1800" i="1" dirty="0" smtClean="0"/>
                        <a:t>ncreases the number of results your search produces.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Environment*</a:t>
                      </a:r>
                      <a:br>
                        <a:rPr lang="en-US" sz="1800" dirty="0" smtClean="0"/>
                      </a:br>
                      <a:endParaRPr lang="en-US" sz="1800" dirty="0" smtClean="0"/>
                    </a:p>
                    <a:p>
                      <a:r>
                        <a:rPr lang="en-US" sz="1800" dirty="0" smtClean="0"/>
                        <a:t>(retrieves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i="1" baseline="0" dirty="0" smtClean="0"/>
                        <a:t>environmen</a:t>
                      </a:r>
                      <a:r>
                        <a:rPr lang="en-US" sz="1800" b="1" i="1" baseline="0" dirty="0" smtClean="0"/>
                        <a:t>t</a:t>
                      </a:r>
                      <a:r>
                        <a:rPr lang="en-US" sz="1800" b="0" baseline="0" dirty="0" smtClean="0"/>
                        <a:t>, </a:t>
                      </a:r>
                      <a:r>
                        <a:rPr lang="en-US" sz="1800" b="0" i="1" baseline="0" dirty="0" smtClean="0"/>
                        <a:t>environmen</a:t>
                      </a:r>
                      <a:r>
                        <a:rPr lang="en-US" sz="1800" b="1" i="1" baseline="0" dirty="0" smtClean="0"/>
                        <a:t>tal</a:t>
                      </a:r>
                      <a:r>
                        <a:rPr lang="en-US" sz="1800" b="0" i="1" baseline="0" dirty="0" smtClean="0"/>
                        <a:t>, environmen</a:t>
                      </a:r>
                      <a:r>
                        <a:rPr lang="en-US" sz="1800" b="1" i="1" baseline="0" dirty="0" smtClean="0"/>
                        <a:t>talist</a:t>
                      </a:r>
                      <a:r>
                        <a:rPr lang="en-US" sz="1800" b="0" i="1" baseline="0" dirty="0" smtClean="0"/>
                        <a:t>, environmen</a:t>
                      </a:r>
                      <a:r>
                        <a:rPr lang="en-US" sz="1800" b="1" i="1" baseline="0" dirty="0" smtClean="0"/>
                        <a:t>talism</a:t>
                      </a:r>
                      <a:r>
                        <a:rPr lang="en-US" sz="1800" b="1" baseline="0" dirty="0" smtClean="0"/>
                        <a:t>)</a:t>
                      </a:r>
                      <a:endParaRPr lang="en-CA" sz="1800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485521819"/>
                  </a:ext>
                </a:extLst>
              </a:tr>
              <a:tr h="118887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“ ”</a:t>
                      </a:r>
                      <a:endParaRPr lang="en-CA" sz="3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two words or more,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dirty="0" smtClean="0"/>
                        <a:t>searches for an </a:t>
                      </a:r>
                      <a:r>
                        <a:rPr lang="en-US" sz="1800" baseline="0" dirty="0" smtClean="0"/>
                        <a:t>exact phrase only, rather than each keyword. </a:t>
                      </a:r>
                      <a:r>
                        <a:rPr lang="en-GB" sz="1800" i="1" baseline="0" dirty="0" smtClean="0"/>
                        <a:t>L</a:t>
                      </a:r>
                      <a:r>
                        <a:rPr lang="en-GB" sz="1800" i="1" dirty="0" smtClean="0"/>
                        <a:t>imits how many results your search produces.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“First Nations”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(retrieves </a:t>
                      </a:r>
                      <a:r>
                        <a:rPr lang="en-US" sz="1800" b="1" i="1" dirty="0" smtClean="0"/>
                        <a:t>First</a:t>
                      </a:r>
                      <a:r>
                        <a:rPr lang="en-US" sz="1800" b="1" i="1" baseline="0" dirty="0" smtClean="0"/>
                        <a:t> Nations</a:t>
                      </a:r>
                      <a:r>
                        <a:rPr lang="en-US" sz="1800" dirty="0" smtClean="0"/>
                        <a:t>, but not: </a:t>
                      </a:r>
                      <a:r>
                        <a:rPr lang="en-US" sz="1800" b="1" i="1" baseline="0" dirty="0" smtClean="0"/>
                        <a:t>first</a:t>
                      </a:r>
                      <a:r>
                        <a:rPr lang="en-US" sz="1800" i="1" baseline="0" dirty="0" smtClean="0"/>
                        <a:t> there were several </a:t>
                      </a:r>
                      <a:r>
                        <a:rPr lang="en-US" sz="1800" b="1" i="1" baseline="0" dirty="0" smtClean="0"/>
                        <a:t>nations</a:t>
                      </a:r>
                      <a:r>
                        <a:rPr lang="en-US" sz="1800" dirty="0" smtClean="0"/>
                        <a:t>)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672610487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650" y="167640"/>
            <a:ext cx="11506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BEFORE YOU SEARCH: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Tips for Library Databases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24" y="34993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Avoid Searching with Linking words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954" y="1670732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Effects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Impact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Consequences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Influence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Importance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Significance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756490" y="1670732"/>
            <a:ext cx="3904091" cy="120032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author may use different linking words when discussing similar topics.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5123" y="3236180"/>
            <a:ext cx="4558879" cy="1846659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You don’t </a:t>
            </a:r>
            <a:r>
              <a:rPr lang="en-US" sz="2400" dirty="0"/>
              <a:t>want your search to be limited to those books and articles that only contain the word “effect” or “consequence”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2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6" y="1294626"/>
            <a:ext cx="111687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Arial" panose="020B0604020202020204" pitchFamily="34" charset="0"/>
              </a:rPr>
              <a:t>Primary sources provide first-hand testimony or direct evidence concerning a topic under investigation. </a:t>
            </a:r>
            <a:endParaRPr lang="en-CA" dirty="0" smtClean="0">
              <a:latin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</a:rPr>
              <a:t>They </a:t>
            </a:r>
            <a:r>
              <a:rPr lang="en-CA" dirty="0">
                <a:latin typeface="Arial" panose="020B0604020202020204" pitchFamily="34" charset="0"/>
              </a:rPr>
              <a:t>are created by witnesses or recorders who experienced the events or conditions being documented. </a:t>
            </a:r>
            <a:endParaRPr lang="en-CA" dirty="0" smtClean="0">
              <a:latin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</a:rPr>
              <a:t>Often </a:t>
            </a:r>
            <a:r>
              <a:rPr lang="en-CA" dirty="0">
                <a:latin typeface="Arial" panose="020B0604020202020204" pitchFamily="34" charset="0"/>
              </a:rPr>
              <a:t>these sources are created at the time when the events or conditions are occurring, but primary sources can also include autobiographies, memoirs, and oral histories recorded later. </a:t>
            </a:r>
            <a:endParaRPr lang="en-CA" dirty="0" smtClean="0">
              <a:latin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</a:rPr>
              <a:t>Some </a:t>
            </a:r>
            <a:r>
              <a:rPr lang="en-CA" dirty="0">
                <a:latin typeface="Arial" panose="020B0604020202020204" pitchFamily="34" charset="0"/>
              </a:rPr>
              <a:t>examples of primary sources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Letters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Diaries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</a:rPr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Oral histories </a:t>
            </a:r>
            <a:endParaRPr lang="en-CA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</a:rPr>
              <a:t>Proclamations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Treaties </a:t>
            </a:r>
            <a:endParaRPr lang="en-CA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Newspaper and magazine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Government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Autobiographies and memoirs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Works of art, including plays, poetry, films novels, and paintings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Artefacts, including clothing, furniture, and buildings</a:t>
            </a:r>
            <a:endParaRPr lang="en-CA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156754"/>
            <a:ext cx="106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Primary Sources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3426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1451714"/>
            <a:ext cx="11469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</a:rPr>
              <a:t>Secondary </a:t>
            </a:r>
            <a:r>
              <a:rPr lang="en-CA" sz="2000" dirty="0">
                <a:latin typeface="Arial" panose="020B0604020202020204" pitchFamily="34" charset="0"/>
              </a:rPr>
              <a:t>sources </a:t>
            </a:r>
            <a:r>
              <a:rPr lang="en-CA" sz="2000" b="1" dirty="0">
                <a:latin typeface="Arial" panose="020B0604020202020204" pitchFamily="34" charset="0"/>
              </a:rPr>
              <a:t>interpret</a:t>
            </a:r>
            <a:r>
              <a:rPr lang="en-CA" sz="2000" dirty="0">
                <a:latin typeface="Arial" panose="020B0604020202020204" pitchFamily="34" charset="0"/>
              </a:rPr>
              <a:t> and </a:t>
            </a:r>
            <a:r>
              <a:rPr lang="en-CA" sz="2000" b="1" dirty="0">
                <a:latin typeface="Arial" panose="020B0604020202020204" pitchFamily="34" charset="0"/>
              </a:rPr>
              <a:t>analyze</a:t>
            </a:r>
            <a:r>
              <a:rPr lang="en-CA" sz="2000" dirty="0">
                <a:latin typeface="Arial" panose="020B0604020202020204" pitchFamily="34" charset="0"/>
              </a:rPr>
              <a:t> primary sources. </a:t>
            </a:r>
            <a:endParaRPr lang="en-CA" sz="2000" dirty="0" smtClean="0">
              <a:latin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</a:endParaRPr>
          </a:p>
          <a:p>
            <a:r>
              <a:rPr lang="en-CA" sz="2000" dirty="0" smtClean="0">
                <a:latin typeface="Arial" panose="020B0604020202020204" pitchFamily="34" charset="0"/>
              </a:rPr>
              <a:t>These </a:t>
            </a:r>
            <a:r>
              <a:rPr lang="en-CA" sz="2000" dirty="0">
                <a:latin typeface="Arial" panose="020B0604020202020204" pitchFamily="34" charset="0"/>
              </a:rPr>
              <a:t>sources are one or more steps removed from the event. </a:t>
            </a:r>
            <a:endParaRPr lang="en-CA" sz="2000" dirty="0" smtClean="0">
              <a:latin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</a:endParaRPr>
          </a:p>
          <a:p>
            <a:r>
              <a:rPr lang="en-CA" sz="2000" dirty="0" smtClean="0">
                <a:latin typeface="Arial" panose="020B0604020202020204" pitchFamily="34" charset="0"/>
              </a:rPr>
              <a:t>Secondary </a:t>
            </a:r>
            <a:r>
              <a:rPr lang="en-CA" sz="2000" dirty="0">
                <a:latin typeface="Arial" panose="020B0604020202020204" pitchFamily="34" charset="0"/>
              </a:rPr>
              <a:t>sources may have pictures, quotes or graphics of primary sources in them. Some types of </a:t>
            </a:r>
            <a:r>
              <a:rPr lang="en-CA" sz="2000" dirty="0" smtClean="0">
                <a:latin typeface="Arial" panose="020B0604020202020204" pitchFamily="34" charset="0"/>
              </a:rPr>
              <a:t>secondary </a:t>
            </a:r>
            <a:r>
              <a:rPr lang="en-CA" sz="2000" dirty="0">
                <a:latin typeface="Arial" panose="020B0604020202020204" pitchFamily="34" charset="0"/>
              </a:rPr>
              <a:t>sources include:</a:t>
            </a:r>
          </a:p>
          <a:p>
            <a:r>
              <a:rPr lang="en-CA" sz="2000" dirty="0"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Scholarly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Scholarly Books and book chapters</a:t>
            </a:r>
            <a:endParaRPr lang="en-CA" sz="2000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</a:rPr>
              <a:t>Textbooks</a:t>
            </a:r>
            <a:endParaRPr lang="en-CA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</a:rPr>
              <a:t>Encyclopedia or dictionary entries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</a:rPr>
              <a:t>Documentaries</a:t>
            </a:r>
            <a:endParaRPr lang="en-CA" sz="20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" y="182880"/>
            <a:ext cx="106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Secondary Sources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6274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4" y="2223830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Secondary sources: Academic Books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8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352697"/>
            <a:ext cx="8497503" cy="62924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6265" y="2400716"/>
            <a:ext cx="1155031" cy="7456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Callout 6"/>
          <p:cNvSpPr/>
          <p:nvPr/>
        </p:nvSpPr>
        <p:spPr>
          <a:xfrm>
            <a:off x="4376859" y="1137156"/>
            <a:ext cx="1596189" cy="882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E, F and FC books are here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539566" y="1309607"/>
            <a:ext cx="3285641" cy="347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Call number ranges: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E 75 – E 99 Indigenous Peoples in North America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 1-1140 History of British America (Canada)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FC 1-4200 Canada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342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14" y="183665"/>
            <a:ext cx="10772775" cy="16581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14" y="1636123"/>
            <a:ext cx="10502537" cy="4924697"/>
          </a:xfrm>
        </p:spPr>
        <p:txBody>
          <a:bodyPr>
            <a:noAutofit/>
          </a:bodyPr>
          <a:lstStyle/>
          <a:p>
            <a:r>
              <a:rPr lang="en-CA" sz="2800" dirty="0"/>
              <a:t>In the most common university library classification system, Library of Congress Subject Headings (LCSH), the main subject heading for material about Indigenous peoples in Canada and the United States is </a:t>
            </a:r>
            <a:r>
              <a:rPr lang="en-CA" sz="2800" b="1" dirty="0"/>
              <a:t>“</a:t>
            </a:r>
            <a:r>
              <a:rPr lang="en-CA" sz="2800" b="1" i="1" dirty="0"/>
              <a:t>Indians of North America</a:t>
            </a:r>
            <a:r>
              <a:rPr lang="en-CA" sz="2800" b="1" dirty="0"/>
              <a:t>”</a:t>
            </a:r>
            <a:r>
              <a:rPr lang="en-CA" sz="2800" dirty="0"/>
              <a:t>.</a:t>
            </a:r>
          </a:p>
          <a:p>
            <a:pPr marL="45720" indent="0">
              <a:buNone/>
            </a:pPr>
            <a:endParaRPr lang="en-CA" sz="2800" dirty="0"/>
          </a:p>
          <a:p>
            <a:r>
              <a:rPr lang="en-CA" sz="2800" dirty="0"/>
              <a:t>The term </a:t>
            </a:r>
            <a:r>
              <a:rPr lang="en-CA" sz="2800" b="1" dirty="0"/>
              <a:t>Indigenous</a:t>
            </a:r>
            <a:r>
              <a:rPr lang="en-CA" sz="2800" dirty="0"/>
              <a:t> is still new in these systems.</a:t>
            </a:r>
          </a:p>
          <a:p>
            <a:pPr marL="45720" indent="0">
              <a:buNone/>
            </a:pPr>
            <a:endParaRPr lang="en-CA" sz="2800" dirty="0"/>
          </a:p>
          <a:p>
            <a:r>
              <a:rPr lang="en-CA" sz="2800" dirty="0"/>
              <a:t>Though relevant and correct, terms for nations such as the </a:t>
            </a:r>
            <a:r>
              <a:rPr lang="en-CA" sz="2800" b="1" dirty="0" err="1"/>
              <a:t>Kanien’kehá:ka</a:t>
            </a:r>
            <a:r>
              <a:rPr lang="en-CA" sz="2800" b="1" dirty="0"/>
              <a:t> </a:t>
            </a:r>
            <a:r>
              <a:rPr lang="en-CA" sz="2800" dirty="0"/>
              <a:t>or confederacies such as the </a:t>
            </a:r>
            <a:r>
              <a:rPr lang="en-CA" sz="2800" b="1" dirty="0"/>
              <a:t>Haudenosaunee</a:t>
            </a:r>
            <a:r>
              <a:rPr lang="en-CA" sz="2800" dirty="0"/>
              <a:t> are far less prevalent in our </a:t>
            </a:r>
            <a:r>
              <a:rPr lang="en-CA" sz="2800" b="1" dirty="0"/>
              <a:t>Sofia Discovery tool</a:t>
            </a:r>
            <a:r>
              <a:rPr lang="en-CA" sz="2800" dirty="0"/>
              <a:t> than terms such as Mohawk or Iroquois.</a:t>
            </a:r>
          </a:p>
        </p:txBody>
      </p:sp>
    </p:spTree>
    <p:extLst>
      <p:ext uri="{BB962C8B-B14F-4D97-AF65-F5344CB8AC3E}">
        <p14:creationId xmlns:p14="http://schemas.microsoft.com/office/powerpoint/2010/main" val="29534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4" y="0"/>
            <a:ext cx="10772775" cy="16581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1" y="1789611"/>
            <a:ext cx="11128738" cy="449688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CA" sz="3000" dirty="0" smtClean="0"/>
              <a:t>…</a:t>
            </a:r>
            <a:r>
              <a:rPr lang="en-CA" sz="3500" dirty="0" smtClean="0"/>
              <a:t>sometimes </a:t>
            </a:r>
            <a:r>
              <a:rPr lang="en-CA" sz="3500" dirty="0"/>
              <a:t>you will have to include inappropriate or white-settler terms when searching in library databases and search </a:t>
            </a:r>
            <a:r>
              <a:rPr lang="en-CA" sz="3500" dirty="0" smtClean="0"/>
              <a:t>tools. </a:t>
            </a:r>
            <a:r>
              <a:rPr lang="en-CA" sz="3500" b="1" dirty="0"/>
              <a:t>-- </a:t>
            </a:r>
            <a:r>
              <a:rPr lang="en-CA" sz="3500" dirty="0"/>
              <a:t>See for example this </a:t>
            </a:r>
            <a:r>
              <a:rPr lang="en-CA" sz="3500" b="1" dirty="0">
                <a:hlinkClick r:id="rId2"/>
              </a:rPr>
              <a:t>ready-made search strategy</a:t>
            </a:r>
            <a:r>
              <a:rPr lang="en-CA" sz="3500" dirty="0"/>
              <a:t> for topics related to </a:t>
            </a:r>
            <a:r>
              <a:rPr lang="en-CA" sz="3500" b="1" dirty="0"/>
              <a:t>residential schools</a:t>
            </a:r>
            <a:r>
              <a:rPr lang="en-CA" sz="3500" dirty="0"/>
              <a:t>. </a:t>
            </a:r>
            <a:r>
              <a:rPr lang="en-CA" sz="3500" b="1" dirty="0"/>
              <a:t> </a:t>
            </a:r>
            <a:endParaRPr lang="en-CA" sz="3500" b="1" dirty="0" smtClean="0"/>
          </a:p>
          <a:p>
            <a:pPr fontAlgn="base"/>
            <a:endParaRPr lang="en-CA" sz="3500" dirty="0"/>
          </a:p>
          <a:p>
            <a:pPr fontAlgn="base"/>
            <a:r>
              <a:rPr lang="en-CA" sz="3500" dirty="0" smtClean="0"/>
              <a:t>but </a:t>
            </a:r>
            <a:r>
              <a:rPr lang="en-CA" sz="3500" dirty="0"/>
              <a:t>be sure to also learn and include the relevant and </a:t>
            </a:r>
            <a:r>
              <a:rPr lang="en-CA" sz="3500" b="1" dirty="0"/>
              <a:t>specific</a:t>
            </a:r>
            <a:r>
              <a:rPr lang="en-CA" sz="3500" dirty="0"/>
              <a:t> names or terms related to the </a:t>
            </a:r>
            <a:r>
              <a:rPr lang="en-CA" sz="3500" b="1" dirty="0"/>
              <a:t>Indigenous/First Peoples topics</a:t>
            </a:r>
            <a:r>
              <a:rPr lang="en-CA" sz="3500" dirty="0"/>
              <a:t> you are researching. See for instance this short guide to </a:t>
            </a:r>
            <a:r>
              <a:rPr lang="en-CA" sz="3500" b="1" dirty="0">
                <a:hlinkClick r:id="rId3"/>
              </a:rPr>
              <a:t>names and terminology</a:t>
            </a:r>
            <a:r>
              <a:rPr lang="en-CA" sz="3500" b="1" dirty="0"/>
              <a:t> </a:t>
            </a:r>
            <a:r>
              <a:rPr lang="en-CA" sz="3500" dirty="0"/>
              <a:t>in the context of Turtle Island / North America.</a:t>
            </a:r>
          </a:p>
          <a:p>
            <a:pPr marL="45720" indent="0">
              <a:buNone/>
            </a:pPr>
            <a:r>
              <a:rPr lang="en-CA" sz="2600" dirty="0"/>
              <a:t/>
            </a:r>
            <a:br>
              <a:rPr lang="en-CA" sz="2600" dirty="0"/>
            </a:b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5670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340042"/>
            <a:ext cx="8305800" cy="4714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89" y="750570"/>
            <a:ext cx="9620250" cy="407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91" y="956037"/>
            <a:ext cx="9353550" cy="477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818" y="1602241"/>
            <a:ext cx="91630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09562"/>
            <a:ext cx="9134475" cy="6238875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7863840" y="1110343"/>
            <a:ext cx="2690948" cy="164592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publisher a university press? It is likely a scholarly book.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5159828" y="3801291"/>
            <a:ext cx="3461657" cy="1515291"/>
          </a:xfrm>
          <a:prstGeom prst="lef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long is the book? Scholarly books will be several hundred pages long.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6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14325"/>
            <a:ext cx="9534525" cy="622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593679"/>
            <a:ext cx="731520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04" y="1649867"/>
            <a:ext cx="773430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27463" y="757646"/>
            <a:ext cx="3905794" cy="126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Look for the contributors/author affiliations, are they university faculty members? If so, the book is scholarly. This is also a good place to find out information regarding Indigenous contributors, or any community connections.</a:t>
            </a:r>
            <a:endParaRPr lang="en-CA" sz="1600" dirty="0"/>
          </a:p>
        </p:txBody>
      </p:sp>
      <p:sp>
        <p:nvSpPr>
          <p:cNvPr id="8" name="Rectangle 7"/>
          <p:cNvSpPr/>
          <p:nvPr/>
        </p:nvSpPr>
        <p:spPr>
          <a:xfrm>
            <a:off x="8856617" y="4676503"/>
            <a:ext cx="3000102" cy="155448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scholarly books will have extensive reference lists either at the end of each chapter or the end of the book.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7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5" y="1293223"/>
            <a:ext cx="8138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Using the library databases to find scholarly journal articles for your assignments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9183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First Peoples Studies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Course </a:t>
            </a:r>
            <a:r>
              <a:rPr lang="en-US" sz="2800" dirty="0">
                <a:solidFill>
                  <a:schemeClr val="tx1"/>
                </a:solidFill>
              </a:rPr>
              <a:t>Reserves </a:t>
            </a:r>
            <a:r>
              <a:rPr lang="en-US" sz="2800" dirty="0" smtClean="0">
                <a:solidFill>
                  <a:schemeClr val="tx1"/>
                </a:solidFill>
              </a:rPr>
              <a:t>contains at least one copy of every print required undergraduate textbook (when available)  - students need to use the call number of a book to locate them in course </a:t>
            </a:r>
            <a:r>
              <a:rPr lang="en-US" sz="2800" dirty="0" smtClean="0">
                <a:solidFill>
                  <a:schemeClr val="tx1"/>
                </a:solidFill>
              </a:rPr>
              <a:t>reserves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Procedural </a:t>
            </a:r>
            <a:r>
              <a:rPr lang="en-CA" sz="2800" dirty="0">
                <a:solidFill>
                  <a:schemeClr val="tx1"/>
                </a:solidFill>
              </a:rPr>
              <a:t>masks need to be worn at all times in the library</a:t>
            </a:r>
            <a:r>
              <a:rPr lang="en-CA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student card is your library card.  You need it to borrow books, borrow a laptop, 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>
                <a:solidFill>
                  <a:schemeClr val="tx1"/>
                </a:solidFill>
              </a:rPr>
              <a:t>use Library databases, access online articles and </a:t>
            </a:r>
            <a:r>
              <a:rPr lang="en-US" sz="2800" dirty="0" err="1">
                <a:solidFill>
                  <a:schemeClr val="tx1"/>
                </a:solidFill>
              </a:rPr>
              <a:t>ebooks</a:t>
            </a:r>
            <a:r>
              <a:rPr lang="en-US" sz="2800" dirty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>
                <a:solidFill>
                  <a:schemeClr val="tx1"/>
                </a:solidFill>
              </a:rPr>
              <a:t>MyConcordia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Netname</a:t>
            </a:r>
            <a:r>
              <a:rPr lang="en-US" sz="2800" dirty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First Peoples Studies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69585" y="3254644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6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82" y="195772"/>
            <a:ext cx="7284203" cy="6476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027817" y="1567543"/>
            <a:ext cx="2690949" cy="9013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own Arrow Callout 2"/>
          <p:cNvSpPr/>
          <p:nvPr/>
        </p:nvSpPr>
        <p:spPr>
          <a:xfrm>
            <a:off x="352697" y="3344091"/>
            <a:ext cx="1959429" cy="267788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for suggested </a:t>
            </a:r>
          </a:p>
          <a:p>
            <a:pPr algn="ctr"/>
            <a:r>
              <a:rPr lang="en-US" sz="2400" dirty="0" smtClean="0"/>
              <a:t>Article databases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83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3" y="535577"/>
            <a:ext cx="11241234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89" y="132669"/>
            <a:ext cx="10010775" cy="254317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728755" y="587829"/>
            <a:ext cx="1397726" cy="11103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1" y="4876974"/>
            <a:ext cx="5414553" cy="159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86" y="2419078"/>
            <a:ext cx="6029325" cy="4057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0629" y="4441371"/>
            <a:ext cx="2769325" cy="43560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889512" y="5241248"/>
            <a:ext cx="2769325" cy="43560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7817" y="2818495"/>
            <a:ext cx="4271554" cy="162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select both Academic Search Complete and Bibliography of Native North Americans, then click OK.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Choose up to 3 databases maximum to search in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000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33" y="159476"/>
            <a:ext cx="9401175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9" y="1085986"/>
            <a:ext cx="10696575" cy="5495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00409" y="4316438"/>
            <a:ext cx="2392000" cy="13977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1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4" y="223429"/>
            <a:ext cx="9086850" cy="581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75" y="5993130"/>
            <a:ext cx="8524875" cy="361950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7860166" y="1110343"/>
            <a:ext cx="3076575" cy="130628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journal articles are usually 10+ pages long.</a:t>
            </a:r>
            <a:endParaRPr lang="en-CA" dirty="0"/>
          </a:p>
        </p:txBody>
      </p:sp>
      <p:sp>
        <p:nvSpPr>
          <p:cNvPr id="7" name="Left Arrow Callout 6"/>
          <p:cNvSpPr/>
          <p:nvPr/>
        </p:nvSpPr>
        <p:spPr>
          <a:xfrm>
            <a:off x="7860166" y="5560151"/>
            <a:ext cx="3840480" cy="1227908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should be able to locate the author’s affiliations.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11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1" y="358821"/>
            <a:ext cx="10272441" cy="328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0" y="3958726"/>
            <a:ext cx="2981325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400" y="1548901"/>
            <a:ext cx="7448550" cy="50863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528354" y="6021977"/>
            <a:ext cx="65314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8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1" y="268740"/>
            <a:ext cx="6838950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639" y="941478"/>
            <a:ext cx="6991350" cy="5210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4949" y="979715"/>
            <a:ext cx="4049485" cy="23513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404949" y="3182982"/>
            <a:ext cx="3409405" cy="2656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1632856" y="4341222"/>
            <a:ext cx="1240973" cy="29609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18457" y="5021715"/>
            <a:ext cx="3997234" cy="1457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Scholarly articles will feature citations through the text, and have an extensive reference list at the end of the article.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18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53" y="2276081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Primary 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66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226932"/>
            <a:ext cx="11155680" cy="646979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662057" y="1384663"/>
            <a:ext cx="901337" cy="940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7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0" y="153761"/>
            <a:ext cx="5991225" cy="36766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422469" y="2259874"/>
            <a:ext cx="914400" cy="705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55" y="1182461"/>
            <a:ext cx="90963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0" y="160338"/>
            <a:ext cx="10772775" cy="1658198"/>
          </a:xfrm>
        </p:spPr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844" y="1844222"/>
            <a:ext cx="8325531" cy="36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4934" y="5774025"/>
            <a:ext cx="817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4"/>
              </a:rPr>
              <a:t>Michelle.Lake@Concordia.ca</a:t>
            </a:r>
            <a:r>
              <a:rPr lang="en-US" sz="4800" dirty="0" smtClean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574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1" y="2516640"/>
            <a:ext cx="11572875" cy="300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" y="711927"/>
            <a:ext cx="10842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Kimmerer</a:t>
            </a:r>
            <a:r>
              <a:rPr lang="en-US" sz="4000" dirty="0" smtClean="0"/>
              <a:t>, Robin. Braiding </a:t>
            </a:r>
            <a:r>
              <a:rPr lang="en-US" sz="4000" dirty="0" err="1" smtClean="0"/>
              <a:t>Sweetgrass</a:t>
            </a:r>
            <a:r>
              <a:rPr lang="en-US" sz="4000" dirty="0" smtClean="0"/>
              <a:t>. Milkweed Editions, 2013.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230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47" y="181383"/>
            <a:ext cx="9639300" cy="4352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04903" y="3069771"/>
            <a:ext cx="5447211" cy="107115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eft Arrow 3"/>
          <p:cNvSpPr/>
          <p:nvPr/>
        </p:nvSpPr>
        <p:spPr>
          <a:xfrm>
            <a:off x="5538651" y="3605348"/>
            <a:ext cx="979714" cy="535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01" y="860106"/>
            <a:ext cx="8124825" cy="568642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854926" y="3605348"/>
            <a:ext cx="822960" cy="19071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614362"/>
            <a:ext cx="11439525" cy="562927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084217" y="1410789"/>
            <a:ext cx="535577" cy="2377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509587"/>
            <a:ext cx="59150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" y="3487102"/>
            <a:ext cx="10191750" cy="280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831" y="359229"/>
            <a:ext cx="8765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Huaman</a:t>
            </a:r>
            <a:r>
              <a:rPr lang="en-US" sz="4000" dirty="0" smtClean="0"/>
              <a:t>, E.S. &amp; Martin, D.N. (2020). </a:t>
            </a:r>
            <a:r>
              <a:rPr lang="en-US" sz="4000" i="1" dirty="0" smtClean="0"/>
              <a:t>Indigenous knowledge systems and research methodologies: local solutions and global opportunities. </a:t>
            </a:r>
            <a:r>
              <a:rPr lang="en-US" sz="4000" dirty="0" smtClean="0"/>
              <a:t>Vancouver: Canadian Scholars Press.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33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2014538"/>
            <a:ext cx="10748010" cy="299548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9470571" y="3082835"/>
            <a:ext cx="757646" cy="122790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4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287</TotalTime>
  <Words>1205</Words>
  <Application>Microsoft Office PowerPoint</Application>
  <PresentationFormat>Widescreen</PresentationFormat>
  <Paragraphs>160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Gill Sans</vt:lpstr>
      <vt:lpstr>MS PGothic</vt:lpstr>
      <vt:lpstr>Arial</vt:lpstr>
      <vt:lpstr>Calibri</vt:lpstr>
      <vt:lpstr>Calibri Light</vt:lpstr>
      <vt:lpstr>Metropolitan</vt:lpstr>
      <vt:lpstr>FPST 210 Library Workshop</vt:lpstr>
      <vt:lpstr>The Librar(ies)</vt:lpstr>
      <vt:lpstr>Library: in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Broad topic: Haudenosaunee Language Revitalization </vt:lpstr>
      <vt:lpstr>BEFORE YOU SEARCH: Tips for Library Databases</vt:lpstr>
      <vt:lpstr>Avoid Searching with Linking words</vt:lpstr>
      <vt:lpstr>PowerPoint Presentation</vt:lpstr>
      <vt:lpstr>PowerPoint Presentation</vt:lpstr>
      <vt:lpstr>Secondary sources: Academic Books</vt:lpstr>
      <vt:lpstr>PowerPoint Presentation</vt:lpstr>
      <vt:lpstr>Terminology 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Guide: First Peoples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sources</vt:lpstr>
      <vt:lpstr>PowerPoint Presentation</vt:lpstr>
      <vt:lpstr>PowerPoint Presentation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19</cp:revision>
  <dcterms:created xsi:type="dcterms:W3CDTF">2021-10-17T20:38:43Z</dcterms:created>
  <dcterms:modified xsi:type="dcterms:W3CDTF">2021-10-18T22:12:02Z</dcterms:modified>
</cp:coreProperties>
</file>