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58" r:id="rId3"/>
    <p:sldId id="622" r:id="rId4"/>
    <p:sldId id="275" r:id="rId5"/>
    <p:sldId id="260" r:id="rId6"/>
    <p:sldId id="261" r:id="rId7"/>
    <p:sldId id="264" r:id="rId8"/>
    <p:sldId id="265" r:id="rId9"/>
    <p:sldId id="266" r:id="rId10"/>
    <p:sldId id="267" r:id="rId11"/>
    <p:sldId id="636" r:id="rId12"/>
    <p:sldId id="637" r:id="rId13"/>
    <p:sldId id="268" r:id="rId14"/>
    <p:sldId id="269" r:id="rId15"/>
    <p:sldId id="273" r:id="rId16"/>
    <p:sldId id="274" r:id="rId17"/>
    <p:sldId id="582" r:id="rId18"/>
    <p:sldId id="556" r:id="rId19"/>
    <p:sldId id="330" r:id="rId20"/>
    <p:sldId id="331" r:id="rId21"/>
    <p:sldId id="291" r:id="rId22"/>
    <p:sldId id="623" r:id="rId23"/>
    <p:sldId id="334" r:id="rId24"/>
    <p:sldId id="643" r:id="rId25"/>
    <p:sldId id="559" r:id="rId26"/>
    <p:sldId id="560" r:id="rId27"/>
    <p:sldId id="561" r:id="rId28"/>
    <p:sldId id="337" r:id="rId29"/>
    <p:sldId id="338" r:id="rId30"/>
    <p:sldId id="562" r:id="rId31"/>
    <p:sldId id="339" r:id="rId32"/>
    <p:sldId id="599" r:id="rId33"/>
    <p:sldId id="547" r:id="rId34"/>
    <p:sldId id="548" r:id="rId35"/>
    <p:sldId id="549" r:id="rId36"/>
    <p:sldId id="551" r:id="rId37"/>
    <p:sldId id="552" r:id="rId38"/>
    <p:sldId id="553" r:id="rId39"/>
    <p:sldId id="546" r:id="rId40"/>
    <p:sldId id="555" r:id="rId41"/>
    <p:sldId id="564" r:id="rId42"/>
    <p:sldId id="565" r:id="rId43"/>
    <p:sldId id="625" r:id="rId44"/>
    <p:sldId id="626" r:id="rId45"/>
    <p:sldId id="624" r:id="rId46"/>
    <p:sldId id="628" r:id="rId47"/>
    <p:sldId id="627" r:id="rId48"/>
    <p:sldId id="563" r:id="rId49"/>
    <p:sldId id="566" r:id="rId50"/>
    <p:sldId id="567" r:id="rId51"/>
    <p:sldId id="297" r:id="rId52"/>
    <p:sldId id="571" r:id="rId53"/>
    <p:sldId id="573" r:id="rId54"/>
    <p:sldId id="574" r:id="rId55"/>
    <p:sldId id="579" r:id="rId56"/>
    <p:sldId id="575" r:id="rId57"/>
    <p:sldId id="576" r:id="rId58"/>
    <p:sldId id="634" r:id="rId59"/>
    <p:sldId id="577" r:id="rId60"/>
    <p:sldId id="629" r:id="rId61"/>
    <p:sldId id="578" r:id="rId62"/>
    <p:sldId id="630" r:id="rId63"/>
    <p:sldId id="584" r:id="rId64"/>
    <p:sldId id="585" r:id="rId65"/>
    <p:sldId id="586" r:id="rId66"/>
    <p:sldId id="638" r:id="rId67"/>
    <p:sldId id="588" r:id="rId68"/>
    <p:sldId id="589" r:id="rId69"/>
    <p:sldId id="570" r:id="rId70"/>
    <p:sldId id="600" r:id="rId71"/>
    <p:sldId id="644" r:id="rId72"/>
    <p:sldId id="647" r:id="rId73"/>
    <p:sldId id="646" r:id="rId74"/>
    <p:sldId id="645" r:id="rId75"/>
    <p:sldId id="648" r:id="rId76"/>
    <p:sldId id="310" r:id="rId77"/>
    <p:sldId id="311" r:id="rId78"/>
    <p:sldId id="312" r:id="rId79"/>
    <p:sldId id="649" r:id="rId80"/>
    <p:sldId id="650" r:id="rId81"/>
    <p:sldId id="651" r:id="rId82"/>
    <p:sldId id="652" r:id="rId83"/>
    <p:sldId id="602" r:id="rId84"/>
    <p:sldId id="609" r:id="rId85"/>
    <p:sldId id="610" r:id="rId86"/>
    <p:sldId id="611" r:id="rId87"/>
    <p:sldId id="612" r:id="rId88"/>
    <p:sldId id="615" r:id="rId89"/>
    <p:sldId id="616" r:id="rId90"/>
    <p:sldId id="617" r:id="rId91"/>
    <p:sldId id="618" r:id="rId92"/>
    <p:sldId id="635" r:id="rId93"/>
    <p:sldId id="305"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Lake" initials="ML" lastIdx="1" clrIdx="0">
    <p:extLst>
      <p:ext uri="{19B8F6BF-5375-455C-9EA6-DF929625EA0E}">
        <p15:presenceInfo xmlns:p15="http://schemas.microsoft.com/office/powerpoint/2012/main" userId="S::Michelle.Lake@concordia.ca::cb1dce72-67a8-436d-92ef-3808872c2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94660"/>
  </p:normalViewPr>
  <p:slideViewPr>
    <p:cSldViewPr snapToGrid="0">
      <p:cViewPr varScale="1">
        <p:scale>
          <a:sx n="37" d="100"/>
          <a:sy n="37" d="100"/>
        </p:scale>
        <p:origin x="56" y="5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7784-0CED-4624-8B42-DD8881697E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534F35E-B2D7-49BA-9FA5-47D2CCD81A73}">
      <dgm:prSet/>
      <dgm:spPr/>
      <dgm:t>
        <a:bodyPr/>
        <a:lstStyle/>
        <a:p>
          <a:r>
            <a:rPr lang="en-US" b="1" dirty="0"/>
            <a:t>Oka Crisis </a:t>
          </a:r>
          <a:r>
            <a:rPr lang="en-US" dirty="0"/>
            <a:t>– government, western scholars, and western journalists </a:t>
          </a:r>
        </a:p>
      </dgm:t>
    </dgm:pt>
    <dgm:pt modelId="{0E49A010-5A46-4123-A10B-80D7471BD3C4}" type="parTrans" cxnId="{2A70D85E-B5B6-46C2-87C9-0140E9DB6822}">
      <dgm:prSet/>
      <dgm:spPr/>
      <dgm:t>
        <a:bodyPr/>
        <a:lstStyle/>
        <a:p>
          <a:endParaRPr lang="en-US"/>
        </a:p>
      </dgm:t>
    </dgm:pt>
    <dgm:pt modelId="{538682D6-6A2D-44FD-86D0-59D3FFD74092}" type="sibTrans" cxnId="{2A70D85E-B5B6-46C2-87C9-0140E9DB6822}">
      <dgm:prSet/>
      <dgm:spPr/>
      <dgm:t>
        <a:bodyPr/>
        <a:lstStyle/>
        <a:p>
          <a:endParaRPr lang="en-US"/>
        </a:p>
      </dgm:t>
    </dgm:pt>
    <dgm:pt modelId="{EE0DE549-D290-45DE-9859-9E790DF8D59F}">
      <dgm:prSet/>
      <dgm:spPr/>
      <dgm:t>
        <a:bodyPr/>
        <a:lstStyle/>
        <a:p>
          <a:r>
            <a:rPr lang="en-US" b="1" dirty="0"/>
            <a:t>Oka resistance, Oka uprising, Oka revolt </a:t>
          </a:r>
          <a:r>
            <a:rPr lang="en-US" dirty="0"/>
            <a:t>– Indigenous scholars, Indigenous perspectives </a:t>
          </a:r>
        </a:p>
      </dgm:t>
    </dgm:pt>
    <dgm:pt modelId="{249F5D75-598A-4ABE-9BFF-0224101979A3}" type="parTrans" cxnId="{8FE4219F-69F2-43EF-BEA7-3BC4E5DAC7F7}">
      <dgm:prSet/>
      <dgm:spPr/>
      <dgm:t>
        <a:bodyPr/>
        <a:lstStyle/>
        <a:p>
          <a:endParaRPr lang="en-US"/>
        </a:p>
      </dgm:t>
    </dgm:pt>
    <dgm:pt modelId="{11F69F48-2090-4952-B541-52B10254CF37}" type="sibTrans" cxnId="{8FE4219F-69F2-43EF-BEA7-3BC4E5DAC7F7}">
      <dgm:prSet/>
      <dgm:spPr/>
      <dgm:t>
        <a:bodyPr/>
        <a:lstStyle/>
        <a:p>
          <a:endParaRPr lang="en-US"/>
        </a:p>
      </dgm:t>
    </dgm:pt>
    <dgm:pt modelId="{90B9774F-1EAF-47BF-92C8-BDAC36C816AF}">
      <dgm:prSet/>
      <dgm:spPr/>
      <dgm:t>
        <a:bodyPr/>
        <a:lstStyle/>
        <a:p>
          <a:r>
            <a:rPr lang="en-CA" b="1" dirty="0" err="1"/>
            <a:t>Kanehsatake</a:t>
          </a:r>
          <a:r>
            <a:rPr lang="en-CA" b="1" dirty="0"/>
            <a:t>/</a:t>
          </a:r>
          <a:r>
            <a:rPr lang="en-CA" b="1" i="0" dirty="0" err="1"/>
            <a:t>Kanehsatà:ke</a:t>
          </a:r>
          <a:r>
            <a:rPr lang="en-CA" b="1" i="0" dirty="0"/>
            <a:t> </a:t>
          </a:r>
          <a:r>
            <a:rPr lang="en-CA" b="1" dirty="0"/>
            <a:t>Resistance </a:t>
          </a:r>
          <a:r>
            <a:rPr lang="en-CA" dirty="0"/>
            <a:t>– specificity </a:t>
          </a:r>
          <a:endParaRPr lang="en-US" dirty="0"/>
        </a:p>
      </dgm:t>
    </dgm:pt>
    <dgm:pt modelId="{7DB19F6E-A304-487A-A79D-18CBBE6CB019}" type="parTrans" cxnId="{5743FC32-EAB7-4A19-B6DA-3183F921998E}">
      <dgm:prSet/>
      <dgm:spPr/>
      <dgm:t>
        <a:bodyPr/>
        <a:lstStyle/>
        <a:p>
          <a:endParaRPr lang="en-US"/>
        </a:p>
      </dgm:t>
    </dgm:pt>
    <dgm:pt modelId="{D1AB6102-395D-42B1-ABAF-2408B7EBD4CD}" type="sibTrans" cxnId="{5743FC32-EAB7-4A19-B6DA-3183F921998E}">
      <dgm:prSet/>
      <dgm:spPr/>
      <dgm:t>
        <a:bodyPr/>
        <a:lstStyle/>
        <a:p>
          <a:endParaRPr lang="en-US"/>
        </a:p>
      </dgm:t>
    </dgm:pt>
    <dgm:pt modelId="{524B644C-D400-4A51-8E9A-A002B52DD511}" type="pres">
      <dgm:prSet presAssocID="{B9F27784-0CED-4624-8B42-DD8881697E3F}" presName="vert0" presStyleCnt="0">
        <dgm:presLayoutVars>
          <dgm:dir/>
          <dgm:animOne val="branch"/>
          <dgm:animLvl val="lvl"/>
        </dgm:presLayoutVars>
      </dgm:prSet>
      <dgm:spPr/>
    </dgm:pt>
    <dgm:pt modelId="{AF9F057C-F045-4221-804C-5BD6BA7CFA29}" type="pres">
      <dgm:prSet presAssocID="{2534F35E-B2D7-49BA-9FA5-47D2CCD81A73}" presName="thickLine" presStyleLbl="alignNode1" presStyleIdx="0" presStyleCnt="3"/>
      <dgm:spPr/>
    </dgm:pt>
    <dgm:pt modelId="{0E96B460-1764-40F6-998F-AFAB1849C857}" type="pres">
      <dgm:prSet presAssocID="{2534F35E-B2D7-49BA-9FA5-47D2CCD81A73}" presName="horz1" presStyleCnt="0"/>
      <dgm:spPr/>
    </dgm:pt>
    <dgm:pt modelId="{ACDB4B60-6CDB-41DF-8C1E-2F5AC809F272}" type="pres">
      <dgm:prSet presAssocID="{2534F35E-B2D7-49BA-9FA5-47D2CCD81A73}" presName="tx1" presStyleLbl="revTx" presStyleIdx="0" presStyleCnt="3"/>
      <dgm:spPr/>
    </dgm:pt>
    <dgm:pt modelId="{D71351E3-AABE-4A9F-9E3D-A38745DA982F}" type="pres">
      <dgm:prSet presAssocID="{2534F35E-B2D7-49BA-9FA5-47D2CCD81A73}" presName="vert1" presStyleCnt="0"/>
      <dgm:spPr/>
    </dgm:pt>
    <dgm:pt modelId="{CF0B3ACB-3A4F-40A6-9FF7-1D0F4B0A93B0}" type="pres">
      <dgm:prSet presAssocID="{EE0DE549-D290-45DE-9859-9E790DF8D59F}" presName="thickLine" presStyleLbl="alignNode1" presStyleIdx="1" presStyleCnt="3"/>
      <dgm:spPr/>
    </dgm:pt>
    <dgm:pt modelId="{AD744D25-D433-40FC-B1C1-5473A4A22C5E}" type="pres">
      <dgm:prSet presAssocID="{EE0DE549-D290-45DE-9859-9E790DF8D59F}" presName="horz1" presStyleCnt="0"/>
      <dgm:spPr/>
    </dgm:pt>
    <dgm:pt modelId="{81506BA7-5989-44EF-96CF-7C4C79EE99AB}" type="pres">
      <dgm:prSet presAssocID="{EE0DE549-D290-45DE-9859-9E790DF8D59F}" presName="tx1" presStyleLbl="revTx" presStyleIdx="1" presStyleCnt="3"/>
      <dgm:spPr/>
    </dgm:pt>
    <dgm:pt modelId="{26F5084D-5D48-42C0-B7CA-A1DFA8D8AE53}" type="pres">
      <dgm:prSet presAssocID="{EE0DE549-D290-45DE-9859-9E790DF8D59F}" presName="vert1" presStyleCnt="0"/>
      <dgm:spPr/>
    </dgm:pt>
    <dgm:pt modelId="{E5267894-9E57-4FE1-801D-5F089298DD51}" type="pres">
      <dgm:prSet presAssocID="{90B9774F-1EAF-47BF-92C8-BDAC36C816AF}" presName="thickLine" presStyleLbl="alignNode1" presStyleIdx="2" presStyleCnt="3"/>
      <dgm:spPr/>
    </dgm:pt>
    <dgm:pt modelId="{5BA070E3-9A37-4681-9837-D07F2977A245}" type="pres">
      <dgm:prSet presAssocID="{90B9774F-1EAF-47BF-92C8-BDAC36C816AF}" presName="horz1" presStyleCnt="0"/>
      <dgm:spPr/>
    </dgm:pt>
    <dgm:pt modelId="{ECF49DFE-847B-401C-84CB-2EC1FDCC82C5}" type="pres">
      <dgm:prSet presAssocID="{90B9774F-1EAF-47BF-92C8-BDAC36C816AF}" presName="tx1" presStyleLbl="revTx" presStyleIdx="2" presStyleCnt="3"/>
      <dgm:spPr/>
    </dgm:pt>
    <dgm:pt modelId="{AE22C6B2-94F5-42B4-A6BA-15F175307206}" type="pres">
      <dgm:prSet presAssocID="{90B9774F-1EAF-47BF-92C8-BDAC36C816AF}" presName="vert1" presStyleCnt="0"/>
      <dgm:spPr/>
    </dgm:pt>
  </dgm:ptLst>
  <dgm:cxnLst>
    <dgm:cxn modelId="{11CFDE18-F0F0-4419-9A7C-7CD90213EA84}" type="presOf" srcId="{90B9774F-1EAF-47BF-92C8-BDAC36C816AF}" destId="{ECF49DFE-847B-401C-84CB-2EC1FDCC82C5}" srcOrd="0" destOrd="0" presId="urn:microsoft.com/office/officeart/2008/layout/LinedList"/>
    <dgm:cxn modelId="{5743FC32-EAB7-4A19-B6DA-3183F921998E}" srcId="{B9F27784-0CED-4624-8B42-DD8881697E3F}" destId="{90B9774F-1EAF-47BF-92C8-BDAC36C816AF}" srcOrd="2" destOrd="0" parTransId="{7DB19F6E-A304-487A-A79D-18CBBE6CB019}" sibTransId="{D1AB6102-395D-42B1-ABAF-2408B7EBD4CD}"/>
    <dgm:cxn modelId="{2A70D85E-B5B6-46C2-87C9-0140E9DB6822}" srcId="{B9F27784-0CED-4624-8B42-DD8881697E3F}" destId="{2534F35E-B2D7-49BA-9FA5-47D2CCD81A73}" srcOrd="0" destOrd="0" parTransId="{0E49A010-5A46-4123-A10B-80D7471BD3C4}" sibTransId="{538682D6-6A2D-44FD-86D0-59D3FFD74092}"/>
    <dgm:cxn modelId="{8FE4219F-69F2-43EF-BEA7-3BC4E5DAC7F7}" srcId="{B9F27784-0CED-4624-8B42-DD8881697E3F}" destId="{EE0DE549-D290-45DE-9859-9E790DF8D59F}" srcOrd="1" destOrd="0" parTransId="{249F5D75-598A-4ABE-9BFF-0224101979A3}" sibTransId="{11F69F48-2090-4952-B541-52B10254CF37}"/>
    <dgm:cxn modelId="{8CD68BAB-EB62-4F06-B486-80C518A8510E}" type="presOf" srcId="{EE0DE549-D290-45DE-9859-9E790DF8D59F}" destId="{81506BA7-5989-44EF-96CF-7C4C79EE99AB}" srcOrd="0" destOrd="0" presId="urn:microsoft.com/office/officeart/2008/layout/LinedList"/>
    <dgm:cxn modelId="{AEF8F3AF-D6D2-494E-8B0E-042DE2EC0AA7}" type="presOf" srcId="{B9F27784-0CED-4624-8B42-DD8881697E3F}" destId="{524B644C-D400-4A51-8E9A-A002B52DD511}" srcOrd="0" destOrd="0" presId="urn:microsoft.com/office/officeart/2008/layout/LinedList"/>
    <dgm:cxn modelId="{2B72A8F6-6976-4070-8D69-E69C3289253A}" type="presOf" srcId="{2534F35E-B2D7-49BA-9FA5-47D2CCD81A73}" destId="{ACDB4B60-6CDB-41DF-8C1E-2F5AC809F272}" srcOrd="0" destOrd="0" presId="urn:microsoft.com/office/officeart/2008/layout/LinedList"/>
    <dgm:cxn modelId="{40CDA177-B9B0-4DC3-9733-8CE1FA956F8C}" type="presParOf" srcId="{524B644C-D400-4A51-8E9A-A002B52DD511}" destId="{AF9F057C-F045-4221-804C-5BD6BA7CFA29}" srcOrd="0" destOrd="0" presId="urn:microsoft.com/office/officeart/2008/layout/LinedList"/>
    <dgm:cxn modelId="{869E7CB3-0E5D-4827-B95C-430C8E928B55}" type="presParOf" srcId="{524B644C-D400-4A51-8E9A-A002B52DD511}" destId="{0E96B460-1764-40F6-998F-AFAB1849C857}" srcOrd="1" destOrd="0" presId="urn:microsoft.com/office/officeart/2008/layout/LinedList"/>
    <dgm:cxn modelId="{FA58A3ED-E962-4789-B135-E8F192E85ED8}" type="presParOf" srcId="{0E96B460-1764-40F6-998F-AFAB1849C857}" destId="{ACDB4B60-6CDB-41DF-8C1E-2F5AC809F272}" srcOrd="0" destOrd="0" presId="urn:microsoft.com/office/officeart/2008/layout/LinedList"/>
    <dgm:cxn modelId="{66F7BD07-6432-4141-810D-B1E8C653B189}" type="presParOf" srcId="{0E96B460-1764-40F6-998F-AFAB1849C857}" destId="{D71351E3-AABE-4A9F-9E3D-A38745DA982F}" srcOrd="1" destOrd="0" presId="urn:microsoft.com/office/officeart/2008/layout/LinedList"/>
    <dgm:cxn modelId="{81BDA2ED-9CF2-4E4B-816E-35881F6F94B2}" type="presParOf" srcId="{524B644C-D400-4A51-8E9A-A002B52DD511}" destId="{CF0B3ACB-3A4F-40A6-9FF7-1D0F4B0A93B0}" srcOrd="2" destOrd="0" presId="urn:microsoft.com/office/officeart/2008/layout/LinedList"/>
    <dgm:cxn modelId="{485B1ED4-90BD-4327-9934-404535A369D0}" type="presParOf" srcId="{524B644C-D400-4A51-8E9A-A002B52DD511}" destId="{AD744D25-D433-40FC-B1C1-5473A4A22C5E}" srcOrd="3" destOrd="0" presId="urn:microsoft.com/office/officeart/2008/layout/LinedList"/>
    <dgm:cxn modelId="{CB37A4B4-2D87-4740-96CB-F6DBE42BF72F}" type="presParOf" srcId="{AD744D25-D433-40FC-B1C1-5473A4A22C5E}" destId="{81506BA7-5989-44EF-96CF-7C4C79EE99AB}" srcOrd="0" destOrd="0" presId="urn:microsoft.com/office/officeart/2008/layout/LinedList"/>
    <dgm:cxn modelId="{30C21AA5-F5BA-42C7-8420-1A6052B73F6A}" type="presParOf" srcId="{AD744D25-D433-40FC-B1C1-5473A4A22C5E}" destId="{26F5084D-5D48-42C0-B7CA-A1DFA8D8AE53}" srcOrd="1" destOrd="0" presId="urn:microsoft.com/office/officeart/2008/layout/LinedList"/>
    <dgm:cxn modelId="{E9E7F6DC-5304-4388-B8FB-27BC8EAF5408}" type="presParOf" srcId="{524B644C-D400-4A51-8E9A-A002B52DD511}" destId="{E5267894-9E57-4FE1-801D-5F089298DD51}" srcOrd="4" destOrd="0" presId="urn:microsoft.com/office/officeart/2008/layout/LinedList"/>
    <dgm:cxn modelId="{D8719FBB-70B4-4914-92F8-C44ABB22ED10}" type="presParOf" srcId="{524B644C-D400-4A51-8E9A-A002B52DD511}" destId="{5BA070E3-9A37-4681-9837-D07F2977A245}" srcOrd="5" destOrd="0" presId="urn:microsoft.com/office/officeart/2008/layout/LinedList"/>
    <dgm:cxn modelId="{1DFB21A8-BC67-4579-B04C-ADB5C33BCD94}" type="presParOf" srcId="{5BA070E3-9A37-4681-9837-D07F2977A245}" destId="{ECF49DFE-847B-401C-84CB-2EC1FDCC82C5}" srcOrd="0" destOrd="0" presId="urn:microsoft.com/office/officeart/2008/layout/LinedList"/>
    <dgm:cxn modelId="{FAD54E50-00EF-4555-9A1E-520245A06571}" type="presParOf" srcId="{5BA070E3-9A37-4681-9837-D07F2977A245}" destId="{AE22C6B2-94F5-42B4-A6BA-15F1753072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FF654-4B50-4DA1-B513-C433C5054A1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34FA74B-EF15-4E6C-8FC8-851A9F092960}">
      <dgm:prSet/>
      <dgm:spPr/>
      <dgm:t>
        <a:bodyPr/>
        <a:lstStyle/>
        <a:p>
          <a:r>
            <a:rPr lang="en-US"/>
            <a:t>Indigenous studies</a:t>
          </a:r>
        </a:p>
      </dgm:t>
    </dgm:pt>
    <dgm:pt modelId="{DA4BA35D-593F-430E-8F19-FD10CDE38191}" type="parTrans" cxnId="{F6FEFCDF-A19D-445F-B2EC-0936E5F4144A}">
      <dgm:prSet/>
      <dgm:spPr/>
      <dgm:t>
        <a:bodyPr/>
        <a:lstStyle/>
        <a:p>
          <a:endParaRPr lang="en-US"/>
        </a:p>
      </dgm:t>
    </dgm:pt>
    <dgm:pt modelId="{FDAAC055-ADB6-4D3B-AC77-3233837CC170}" type="sibTrans" cxnId="{F6FEFCDF-A19D-445F-B2EC-0936E5F4144A}">
      <dgm:prSet/>
      <dgm:spPr/>
      <dgm:t>
        <a:bodyPr/>
        <a:lstStyle/>
        <a:p>
          <a:endParaRPr lang="en-US"/>
        </a:p>
      </dgm:t>
    </dgm:pt>
    <dgm:pt modelId="{7CA717ED-EF75-4740-8B3C-B0D959C89B6E}">
      <dgm:prSet/>
      <dgm:spPr/>
      <dgm:t>
        <a:bodyPr/>
        <a:lstStyle/>
        <a:p>
          <a:r>
            <a:rPr lang="en-US"/>
            <a:t>Land-based education</a:t>
          </a:r>
        </a:p>
      </dgm:t>
    </dgm:pt>
    <dgm:pt modelId="{98035046-3E0E-41BC-8B99-6272899117E7}" type="parTrans" cxnId="{83F5E9D7-F968-402A-A914-287743E26697}">
      <dgm:prSet/>
      <dgm:spPr/>
      <dgm:t>
        <a:bodyPr/>
        <a:lstStyle/>
        <a:p>
          <a:endParaRPr lang="en-US"/>
        </a:p>
      </dgm:t>
    </dgm:pt>
    <dgm:pt modelId="{5DEA2F21-E052-4411-A2C2-25E8BB0CA38F}" type="sibTrans" cxnId="{83F5E9D7-F968-402A-A914-287743E26697}">
      <dgm:prSet/>
      <dgm:spPr/>
      <dgm:t>
        <a:bodyPr/>
        <a:lstStyle/>
        <a:p>
          <a:endParaRPr lang="en-US"/>
        </a:p>
      </dgm:t>
    </dgm:pt>
    <dgm:pt modelId="{64F3AB02-06F8-49F4-A468-E575716AAA04}">
      <dgm:prSet/>
      <dgm:spPr/>
      <dgm:t>
        <a:bodyPr/>
        <a:lstStyle/>
        <a:p>
          <a:r>
            <a:rPr lang="en-US"/>
            <a:t>Higher education/University</a:t>
          </a:r>
        </a:p>
      </dgm:t>
    </dgm:pt>
    <dgm:pt modelId="{8D65FE0A-03E4-4F9B-A59F-D9707974A554}" type="parTrans" cxnId="{95B7C55A-78D6-4F6E-8DC7-DEEBB585D2F2}">
      <dgm:prSet/>
      <dgm:spPr/>
      <dgm:t>
        <a:bodyPr/>
        <a:lstStyle/>
        <a:p>
          <a:endParaRPr lang="en-US"/>
        </a:p>
      </dgm:t>
    </dgm:pt>
    <dgm:pt modelId="{5D20239E-E053-4CFB-94E0-11E69FD1284A}" type="sibTrans" cxnId="{95B7C55A-78D6-4F6E-8DC7-DEEBB585D2F2}">
      <dgm:prSet/>
      <dgm:spPr/>
      <dgm:t>
        <a:bodyPr/>
        <a:lstStyle/>
        <a:p>
          <a:endParaRPr lang="en-US"/>
        </a:p>
      </dgm:t>
    </dgm:pt>
    <dgm:pt modelId="{9A9C4546-18DB-4D06-8C06-250EB8594383}">
      <dgm:prSet/>
      <dgm:spPr/>
      <dgm:t>
        <a:bodyPr/>
        <a:lstStyle/>
        <a:p>
          <a:r>
            <a:rPr lang="en-CA"/>
            <a:t>Pedagogy/curriculum</a:t>
          </a:r>
          <a:endParaRPr lang="en-US"/>
        </a:p>
      </dgm:t>
    </dgm:pt>
    <dgm:pt modelId="{CF9C3B21-0AB1-424C-AD42-680CE1A9FD2F}" type="parTrans" cxnId="{81C59E6E-0A7D-470F-9D0F-BA76352445E6}">
      <dgm:prSet/>
      <dgm:spPr/>
      <dgm:t>
        <a:bodyPr/>
        <a:lstStyle/>
        <a:p>
          <a:endParaRPr lang="en-US"/>
        </a:p>
      </dgm:t>
    </dgm:pt>
    <dgm:pt modelId="{06B29474-EE0B-4405-ABA8-AE11BCD2F37C}" type="sibTrans" cxnId="{81C59E6E-0A7D-470F-9D0F-BA76352445E6}">
      <dgm:prSet/>
      <dgm:spPr/>
      <dgm:t>
        <a:bodyPr/>
        <a:lstStyle/>
        <a:p>
          <a:endParaRPr lang="en-US"/>
        </a:p>
      </dgm:t>
    </dgm:pt>
    <dgm:pt modelId="{5E25194D-7507-41F3-A182-67D4EE9E723F}">
      <dgm:prSet/>
      <dgm:spPr/>
      <dgm:t>
        <a:bodyPr/>
        <a:lstStyle/>
        <a:p>
          <a:r>
            <a:rPr lang="en-CA"/>
            <a:t>Indigenizing</a:t>
          </a:r>
          <a:endParaRPr lang="en-US"/>
        </a:p>
      </dgm:t>
    </dgm:pt>
    <dgm:pt modelId="{C4B47AFD-FDCE-42AD-AF9C-550817BBF68E}" type="parTrans" cxnId="{B040F739-DBA2-40A4-9C30-5B137216546B}">
      <dgm:prSet/>
      <dgm:spPr/>
      <dgm:t>
        <a:bodyPr/>
        <a:lstStyle/>
        <a:p>
          <a:endParaRPr lang="en-US"/>
        </a:p>
      </dgm:t>
    </dgm:pt>
    <dgm:pt modelId="{DB9C4C42-A3AD-4851-9E4F-59D612B8BDA4}" type="sibTrans" cxnId="{B040F739-DBA2-40A4-9C30-5B137216546B}">
      <dgm:prSet/>
      <dgm:spPr/>
      <dgm:t>
        <a:bodyPr/>
        <a:lstStyle/>
        <a:p>
          <a:endParaRPr lang="en-US"/>
        </a:p>
      </dgm:t>
    </dgm:pt>
    <dgm:pt modelId="{D63A396C-244A-4748-AF78-CD944B835E9F}">
      <dgm:prSet/>
      <dgm:spPr/>
      <dgm:t>
        <a:bodyPr/>
        <a:lstStyle/>
        <a:p>
          <a:r>
            <a:rPr lang="en-CA"/>
            <a:t>Decolonizing </a:t>
          </a:r>
          <a:endParaRPr lang="en-US"/>
        </a:p>
      </dgm:t>
    </dgm:pt>
    <dgm:pt modelId="{D96AC19F-4042-4FFC-B6AC-793A82E5F216}" type="parTrans" cxnId="{BAA6E18F-25DB-4D50-AAA0-A654552B69E0}">
      <dgm:prSet/>
      <dgm:spPr/>
      <dgm:t>
        <a:bodyPr/>
        <a:lstStyle/>
        <a:p>
          <a:endParaRPr lang="en-US"/>
        </a:p>
      </dgm:t>
    </dgm:pt>
    <dgm:pt modelId="{4CE23D65-FF0D-4F7A-90E7-A7194A92500D}" type="sibTrans" cxnId="{BAA6E18F-25DB-4D50-AAA0-A654552B69E0}">
      <dgm:prSet/>
      <dgm:spPr/>
      <dgm:t>
        <a:bodyPr/>
        <a:lstStyle/>
        <a:p>
          <a:endParaRPr lang="en-US"/>
        </a:p>
      </dgm:t>
    </dgm:pt>
    <dgm:pt modelId="{F333FE0F-E3BA-49B6-82B8-EB796E146DAF}" type="pres">
      <dgm:prSet presAssocID="{BBFFF654-4B50-4DA1-B513-C433C5054A16}" presName="vert0" presStyleCnt="0">
        <dgm:presLayoutVars>
          <dgm:dir/>
          <dgm:animOne val="branch"/>
          <dgm:animLvl val="lvl"/>
        </dgm:presLayoutVars>
      </dgm:prSet>
      <dgm:spPr/>
    </dgm:pt>
    <dgm:pt modelId="{8EC60105-4C29-46B4-8132-16418DA39A83}" type="pres">
      <dgm:prSet presAssocID="{E34FA74B-EF15-4E6C-8FC8-851A9F092960}" presName="thickLine" presStyleLbl="alignNode1" presStyleIdx="0" presStyleCnt="6"/>
      <dgm:spPr/>
    </dgm:pt>
    <dgm:pt modelId="{7CDAFAC4-E30E-4B42-91E0-5D1EBBE38BEE}" type="pres">
      <dgm:prSet presAssocID="{E34FA74B-EF15-4E6C-8FC8-851A9F092960}" presName="horz1" presStyleCnt="0"/>
      <dgm:spPr/>
    </dgm:pt>
    <dgm:pt modelId="{5A6F2F94-E319-4527-9715-131D10920A2D}" type="pres">
      <dgm:prSet presAssocID="{E34FA74B-EF15-4E6C-8FC8-851A9F092960}" presName="tx1" presStyleLbl="revTx" presStyleIdx="0" presStyleCnt="6"/>
      <dgm:spPr/>
    </dgm:pt>
    <dgm:pt modelId="{6931B91B-F6F9-4AA2-A05F-ED03C50DBC4D}" type="pres">
      <dgm:prSet presAssocID="{E34FA74B-EF15-4E6C-8FC8-851A9F092960}" presName="vert1" presStyleCnt="0"/>
      <dgm:spPr/>
    </dgm:pt>
    <dgm:pt modelId="{1FF78D39-5469-4081-A8DA-AA2F71C2EE74}" type="pres">
      <dgm:prSet presAssocID="{7CA717ED-EF75-4740-8B3C-B0D959C89B6E}" presName="thickLine" presStyleLbl="alignNode1" presStyleIdx="1" presStyleCnt="6"/>
      <dgm:spPr/>
    </dgm:pt>
    <dgm:pt modelId="{9B9EB864-08D6-46E0-A9EE-3770AF547519}" type="pres">
      <dgm:prSet presAssocID="{7CA717ED-EF75-4740-8B3C-B0D959C89B6E}" presName="horz1" presStyleCnt="0"/>
      <dgm:spPr/>
    </dgm:pt>
    <dgm:pt modelId="{C773142D-38E6-4184-9940-E4FF2A9CB9B2}" type="pres">
      <dgm:prSet presAssocID="{7CA717ED-EF75-4740-8B3C-B0D959C89B6E}" presName="tx1" presStyleLbl="revTx" presStyleIdx="1" presStyleCnt="6"/>
      <dgm:spPr/>
    </dgm:pt>
    <dgm:pt modelId="{AF5BF230-5882-4AAE-BB70-60EDD8AFAF91}" type="pres">
      <dgm:prSet presAssocID="{7CA717ED-EF75-4740-8B3C-B0D959C89B6E}" presName="vert1" presStyleCnt="0"/>
      <dgm:spPr/>
    </dgm:pt>
    <dgm:pt modelId="{F5F4988D-9ECB-4FB6-8F7F-72C5E096BE64}" type="pres">
      <dgm:prSet presAssocID="{64F3AB02-06F8-49F4-A468-E575716AAA04}" presName="thickLine" presStyleLbl="alignNode1" presStyleIdx="2" presStyleCnt="6"/>
      <dgm:spPr/>
    </dgm:pt>
    <dgm:pt modelId="{C0E3C143-3F4D-4FC0-BCCE-DDB1C67E4A27}" type="pres">
      <dgm:prSet presAssocID="{64F3AB02-06F8-49F4-A468-E575716AAA04}" presName="horz1" presStyleCnt="0"/>
      <dgm:spPr/>
    </dgm:pt>
    <dgm:pt modelId="{20E63B2F-901D-4035-AFB8-9883DB5C925D}" type="pres">
      <dgm:prSet presAssocID="{64F3AB02-06F8-49F4-A468-E575716AAA04}" presName="tx1" presStyleLbl="revTx" presStyleIdx="2" presStyleCnt="6"/>
      <dgm:spPr/>
    </dgm:pt>
    <dgm:pt modelId="{05CF6059-004C-4AC3-995F-096814575F11}" type="pres">
      <dgm:prSet presAssocID="{64F3AB02-06F8-49F4-A468-E575716AAA04}" presName="vert1" presStyleCnt="0"/>
      <dgm:spPr/>
    </dgm:pt>
    <dgm:pt modelId="{BBDA6FC3-6A46-4C06-9B7C-2405A12AD109}" type="pres">
      <dgm:prSet presAssocID="{9A9C4546-18DB-4D06-8C06-250EB8594383}" presName="thickLine" presStyleLbl="alignNode1" presStyleIdx="3" presStyleCnt="6"/>
      <dgm:spPr/>
    </dgm:pt>
    <dgm:pt modelId="{6E46C9CB-DC82-42BB-A16B-CE1B2D8BA271}" type="pres">
      <dgm:prSet presAssocID="{9A9C4546-18DB-4D06-8C06-250EB8594383}" presName="horz1" presStyleCnt="0"/>
      <dgm:spPr/>
    </dgm:pt>
    <dgm:pt modelId="{36DD094F-88A1-4B9B-AA00-7DF4444177FA}" type="pres">
      <dgm:prSet presAssocID="{9A9C4546-18DB-4D06-8C06-250EB8594383}" presName="tx1" presStyleLbl="revTx" presStyleIdx="3" presStyleCnt="6"/>
      <dgm:spPr/>
    </dgm:pt>
    <dgm:pt modelId="{BBF0B1BF-FE9B-4501-8365-54EA75883A83}" type="pres">
      <dgm:prSet presAssocID="{9A9C4546-18DB-4D06-8C06-250EB8594383}" presName="vert1" presStyleCnt="0"/>
      <dgm:spPr/>
    </dgm:pt>
    <dgm:pt modelId="{1B073B52-F747-4733-A164-295DF157F9D0}" type="pres">
      <dgm:prSet presAssocID="{5E25194D-7507-41F3-A182-67D4EE9E723F}" presName="thickLine" presStyleLbl="alignNode1" presStyleIdx="4" presStyleCnt="6"/>
      <dgm:spPr/>
    </dgm:pt>
    <dgm:pt modelId="{A34FF778-3F16-4F8D-A1CD-06E2669F443F}" type="pres">
      <dgm:prSet presAssocID="{5E25194D-7507-41F3-A182-67D4EE9E723F}" presName="horz1" presStyleCnt="0"/>
      <dgm:spPr/>
    </dgm:pt>
    <dgm:pt modelId="{ABD1FA4E-CED5-4957-B8D4-A2CB85C21A8D}" type="pres">
      <dgm:prSet presAssocID="{5E25194D-7507-41F3-A182-67D4EE9E723F}" presName="tx1" presStyleLbl="revTx" presStyleIdx="4" presStyleCnt="6"/>
      <dgm:spPr/>
    </dgm:pt>
    <dgm:pt modelId="{CCE01C14-38E2-4A03-B935-B2808412AF19}" type="pres">
      <dgm:prSet presAssocID="{5E25194D-7507-41F3-A182-67D4EE9E723F}" presName="vert1" presStyleCnt="0"/>
      <dgm:spPr/>
    </dgm:pt>
    <dgm:pt modelId="{A724D060-45ED-462B-8D59-7522491181CF}" type="pres">
      <dgm:prSet presAssocID="{D63A396C-244A-4748-AF78-CD944B835E9F}" presName="thickLine" presStyleLbl="alignNode1" presStyleIdx="5" presStyleCnt="6"/>
      <dgm:spPr/>
    </dgm:pt>
    <dgm:pt modelId="{FAB13514-F106-42D9-BB1A-615743B9A0E7}" type="pres">
      <dgm:prSet presAssocID="{D63A396C-244A-4748-AF78-CD944B835E9F}" presName="horz1" presStyleCnt="0"/>
      <dgm:spPr/>
    </dgm:pt>
    <dgm:pt modelId="{B11235FF-3C42-4957-B651-2909FDF71534}" type="pres">
      <dgm:prSet presAssocID="{D63A396C-244A-4748-AF78-CD944B835E9F}" presName="tx1" presStyleLbl="revTx" presStyleIdx="5" presStyleCnt="6"/>
      <dgm:spPr/>
    </dgm:pt>
    <dgm:pt modelId="{ECB1179C-9897-4EDC-9C2B-8E6628529987}" type="pres">
      <dgm:prSet presAssocID="{D63A396C-244A-4748-AF78-CD944B835E9F}" presName="vert1" presStyleCnt="0"/>
      <dgm:spPr/>
    </dgm:pt>
  </dgm:ptLst>
  <dgm:cxnLst>
    <dgm:cxn modelId="{B040F739-DBA2-40A4-9C30-5B137216546B}" srcId="{BBFFF654-4B50-4DA1-B513-C433C5054A16}" destId="{5E25194D-7507-41F3-A182-67D4EE9E723F}" srcOrd="4" destOrd="0" parTransId="{C4B47AFD-FDCE-42AD-AF9C-550817BBF68E}" sibTransId="{DB9C4C42-A3AD-4851-9E4F-59D612B8BDA4}"/>
    <dgm:cxn modelId="{5FFB2C5F-F858-4A06-8CF4-2F3E63D37183}" type="presOf" srcId="{BBFFF654-4B50-4DA1-B513-C433C5054A16}" destId="{F333FE0F-E3BA-49B6-82B8-EB796E146DAF}" srcOrd="0" destOrd="0" presId="urn:microsoft.com/office/officeart/2008/layout/LinedList"/>
    <dgm:cxn modelId="{87BE1A45-FEE6-48B0-9235-02C3495FF4DA}" type="presOf" srcId="{E34FA74B-EF15-4E6C-8FC8-851A9F092960}" destId="{5A6F2F94-E319-4527-9715-131D10920A2D}" srcOrd="0" destOrd="0" presId="urn:microsoft.com/office/officeart/2008/layout/LinedList"/>
    <dgm:cxn modelId="{47B09667-6FF0-4784-9225-186AD96A3CFE}" type="presOf" srcId="{5E25194D-7507-41F3-A182-67D4EE9E723F}" destId="{ABD1FA4E-CED5-4957-B8D4-A2CB85C21A8D}" srcOrd="0" destOrd="0" presId="urn:microsoft.com/office/officeart/2008/layout/LinedList"/>
    <dgm:cxn modelId="{81C59E6E-0A7D-470F-9D0F-BA76352445E6}" srcId="{BBFFF654-4B50-4DA1-B513-C433C5054A16}" destId="{9A9C4546-18DB-4D06-8C06-250EB8594383}" srcOrd="3" destOrd="0" parTransId="{CF9C3B21-0AB1-424C-AD42-680CE1A9FD2F}" sibTransId="{06B29474-EE0B-4405-ABA8-AE11BCD2F37C}"/>
    <dgm:cxn modelId="{95B7C55A-78D6-4F6E-8DC7-DEEBB585D2F2}" srcId="{BBFFF654-4B50-4DA1-B513-C433C5054A16}" destId="{64F3AB02-06F8-49F4-A468-E575716AAA04}" srcOrd="2" destOrd="0" parTransId="{8D65FE0A-03E4-4F9B-A59F-D9707974A554}" sibTransId="{5D20239E-E053-4CFB-94E0-11E69FD1284A}"/>
    <dgm:cxn modelId="{BAA6E18F-25DB-4D50-AAA0-A654552B69E0}" srcId="{BBFFF654-4B50-4DA1-B513-C433C5054A16}" destId="{D63A396C-244A-4748-AF78-CD944B835E9F}" srcOrd="5" destOrd="0" parTransId="{D96AC19F-4042-4FFC-B6AC-793A82E5F216}" sibTransId="{4CE23D65-FF0D-4F7A-90E7-A7194A92500D}"/>
    <dgm:cxn modelId="{07064DA4-C834-4038-A33C-66ECD5A82AE3}" type="presOf" srcId="{64F3AB02-06F8-49F4-A468-E575716AAA04}" destId="{20E63B2F-901D-4035-AFB8-9883DB5C925D}" srcOrd="0" destOrd="0" presId="urn:microsoft.com/office/officeart/2008/layout/LinedList"/>
    <dgm:cxn modelId="{1F8098C7-E48E-4696-ABE8-6F55E596462B}" type="presOf" srcId="{7CA717ED-EF75-4740-8B3C-B0D959C89B6E}" destId="{C773142D-38E6-4184-9940-E4FF2A9CB9B2}" srcOrd="0" destOrd="0" presId="urn:microsoft.com/office/officeart/2008/layout/LinedList"/>
    <dgm:cxn modelId="{0A56F1C7-CFF6-4F20-AEE1-AD6CBC868597}" type="presOf" srcId="{9A9C4546-18DB-4D06-8C06-250EB8594383}" destId="{36DD094F-88A1-4B9B-AA00-7DF4444177FA}" srcOrd="0" destOrd="0" presId="urn:microsoft.com/office/officeart/2008/layout/LinedList"/>
    <dgm:cxn modelId="{7919F3D0-C8EB-457C-9769-B3A52C3351A9}" type="presOf" srcId="{D63A396C-244A-4748-AF78-CD944B835E9F}" destId="{B11235FF-3C42-4957-B651-2909FDF71534}" srcOrd="0" destOrd="0" presId="urn:microsoft.com/office/officeart/2008/layout/LinedList"/>
    <dgm:cxn modelId="{83F5E9D7-F968-402A-A914-287743E26697}" srcId="{BBFFF654-4B50-4DA1-B513-C433C5054A16}" destId="{7CA717ED-EF75-4740-8B3C-B0D959C89B6E}" srcOrd="1" destOrd="0" parTransId="{98035046-3E0E-41BC-8B99-6272899117E7}" sibTransId="{5DEA2F21-E052-4411-A2C2-25E8BB0CA38F}"/>
    <dgm:cxn modelId="{F6FEFCDF-A19D-445F-B2EC-0936E5F4144A}" srcId="{BBFFF654-4B50-4DA1-B513-C433C5054A16}" destId="{E34FA74B-EF15-4E6C-8FC8-851A9F092960}" srcOrd="0" destOrd="0" parTransId="{DA4BA35D-593F-430E-8F19-FD10CDE38191}" sibTransId="{FDAAC055-ADB6-4D3B-AC77-3233837CC170}"/>
    <dgm:cxn modelId="{D381B6A7-A91F-4E03-B95B-B2FC07468FAA}" type="presParOf" srcId="{F333FE0F-E3BA-49B6-82B8-EB796E146DAF}" destId="{8EC60105-4C29-46B4-8132-16418DA39A83}" srcOrd="0" destOrd="0" presId="urn:microsoft.com/office/officeart/2008/layout/LinedList"/>
    <dgm:cxn modelId="{8430E061-C30B-488E-A346-F3AC4F5C2577}" type="presParOf" srcId="{F333FE0F-E3BA-49B6-82B8-EB796E146DAF}" destId="{7CDAFAC4-E30E-4B42-91E0-5D1EBBE38BEE}" srcOrd="1" destOrd="0" presId="urn:microsoft.com/office/officeart/2008/layout/LinedList"/>
    <dgm:cxn modelId="{09A59C8E-B49D-4E49-9ACD-EBC75EADCEDA}" type="presParOf" srcId="{7CDAFAC4-E30E-4B42-91E0-5D1EBBE38BEE}" destId="{5A6F2F94-E319-4527-9715-131D10920A2D}" srcOrd="0" destOrd="0" presId="urn:microsoft.com/office/officeart/2008/layout/LinedList"/>
    <dgm:cxn modelId="{F829EBC9-3757-482E-98C7-EFD42D3BCED2}" type="presParOf" srcId="{7CDAFAC4-E30E-4B42-91E0-5D1EBBE38BEE}" destId="{6931B91B-F6F9-4AA2-A05F-ED03C50DBC4D}" srcOrd="1" destOrd="0" presId="urn:microsoft.com/office/officeart/2008/layout/LinedList"/>
    <dgm:cxn modelId="{7D2F6A6E-2CAB-4BBB-913E-BA9128C4C37B}" type="presParOf" srcId="{F333FE0F-E3BA-49B6-82B8-EB796E146DAF}" destId="{1FF78D39-5469-4081-A8DA-AA2F71C2EE74}" srcOrd="2" destOrd="0" presId="urn:microsoft.com/office/officeart/2008/layout/LinedList"/>
    <dgm:cxn modelId="{172764A2-68E9-4843-B4F1-749E8C3A7728}" type="presParOf" srcId="{F333FE0F-E3BA-49B6-82B8-EB796E146DAF}" destId="{9B9EB864-08D6-46E0-A9EE-3770AF547519}" srcOrd="3" destOrd="0" presId="urn:microsoft.com/office/officeart/2008/layout/LinedList"/>
    <dgm:cxn modelId="{BE4A8BC2-A565-4BC0-BE7E-BD4F605C0D7C}" type="presParOf" srcId="{9B9EB864-08D6-46E0-A9EE-3770AF547519}" destId="{C773142D-38E6-4184-9940-E4FF2A9CB9B2}" srcOrd="0" destOrd="0" presId="urn:microsoft.com/office/officeart/2008/layout/LinedList"/>
    <dgm:cxn modelId="{9A14628D-5613-4345-BD28-BBBDBF856EE5}" type="presParOf" srcId="{9B9EB864-08D6-46E0-A9EE-3770AF547519}" destId="{AF5BF230-5882-4AAE-BB70-60EDD8AFAF91}" srcOrd="1" destOrd="0" presId="urn:microsoft.com/office/officeart/2008/layout/LinedList"/>
    <dgm:cxn modelId="{124D99B7-F292-48FF-B06B-0AA306FFF20D}" type="presParOf" srcId="{F333FE0F-E3BA-49B6-82B8-EB796E146DAF}" destId="{F5F4988D-9ECB-4FB6-8F7F-72C5E096BE64}" srcOrd="4" destOrd="0" presId="urn:microsoft.com/office/officeart/2008/layout/LinedList"/>
    <dgm:cxn modelId="{996399A0-54AC-40F6-95A5-C74BB79D68D5}" type="presParOf" srcId="{F333FE0F-E3BA-49B6-82B8-EB796E146DAF}" destId="{C0E3C143-3F4D-4FC0-BCCE-DDB1C67E4A27}" srcOrd="5" destOrd="0" presId="urn:microsoft.com/office/officeart/2008/layout/LinedList"/>
    <dgm:cxn modelId="{EE1905B6-4D59-458E-9A6D-97D71A4506DE}" type="presParOf" srcId="{C0E3C143-3F4D-4FC0-BCCE-DDB1C67E4A27}" destId="{20E63B2F-901D-4035-AFB8-9883DB5C925D}" srcOrd="0" destOrd="0" presId="urn:microsoft.com/office/officeart/2008/layout/LinedList"/>
    <dgm:cxn modelId="{9C18B818-2A82-4EA6-95E8-6832A923AF91}" type="presParOf" srcId="{C0E3C143-3F4D-4FC0-BCCE-DDB1C67E4A27}" destId="{05CF6059-004C-4AC3-995F-096814575F11}" srcOrd="1" destOrd="0" presId="urn:microsoft.com/office/officeart/2008/layout/LinedList"/>
    <dgm:cxn modelId="{689A1E02-AC90-4D77-8B3B-BFF85ABEA019}" type="presParOf" srcId="{F333FE0F-E3BA-49B6-82B8-EB796E146DAF}" destId="{BBDA6FC3-6A46-4C06-9B7C-2405A12AD109}" srcOrd="6" destOrd="0" presId="urn:microsoft.com/office/officeart/2008/layout/LinedList"/>
    <dgm:cxn modelId="{AB167456-8D88-4CE5-B339-B26C5A9344B1}" type="presParOf" srcId="{F333FE0F-E3BA-49B6-82B8-EB796E146DAF}" destId="{6E46C9CB-DC82-42BB-A16B-CE1B2D8BA271}" srcOrd="7" destOrd="0" presId="urn:microsoft.com/office/officeart/2008/layout/LinedList"/>
    <dgm:cxn modelId="{F0389825-B5C7-480F-A73C-92DC539E7B5A}" type="presParOf" srcId="{6E46C9CB-DC82-42BB-A16B-CE1B2D8BA271}" destId="{36DD094F-88A1-4B9B-AA00-7DF4444177FA}" srcOrd="0" destOrd="0" presId="urn:microsoft.com/office/officeart/2008/layout/LinedList"/>
    <dgm:cxn modelId="{AB631B85-C22F-49CF-9429-18351368C897}" type="presParOf" srcId="{6E46C9CB-DC82-42BB-A16B-CE1B2D8BA271}" destId="{BBF0B1BF-FE9B-4501-8365-54EA75883A83}" srcOrd="1" destOrd="0" presId="urn:microsoft.com/office/officeart/2008/layout/LinedList"/>
    <dgm:cxn modelId="{86B2C577-4583-4C1E-81BC-1DD7E2624072}" type="presParOf" srcId="{F333FE0F-E3BA-49B6-82B8-EB796E146DAF}" destId="{1B073B52-F747-4733-A164-295DF157F9D0}" srcOrd="8" destOrd="0" presId="urn:microsoft.com/office/officeart/2008/layout/LinedList"/>
    <dgm:cxn modelId="{1AAF729F-233A-46A1-A3C6-BE3E6DB9D7F5}" type="presParOf" srcId="{F333FE0F-E3BA-49B6-82B8-EB796E146DAF}" destId="{A34FF778-3F16-4F8D-A1CD-06E2669F443F}" srcOrd="9" destOrd="0" presId="urn:microsoft.com/office/officeart/2008/layout/LinedList"/>
    <dgm:cxn modelId="{773E4A80-3BCA-4CA9-B102-E52CFA15EE05}" type="presParOf" srcId="{A34FF778-3F16-4F8D-A1CD-06E2669F443F}" destId="{ABD1FA4E-CED5-4957-B8D4-A2CB85C21A8D}" srcOrd="0" destOrd="0" presId="urn:microsoft.com/office/officeart/2008/layout/LinedList"/>
    <dgm:cxn modelId="{78CAC1C0-2EDA-4983-A7DA-F0BF1069FC85}" type="presParOf" srcId="{A34FF778-3F16-4F8D-A1CD-06E2669F443F}" destId="{CCE01C14-38E2-4A03-B935-B2808412AF19}" srcOrd="1" destOrd="0" presId="urn:microsoft.com/office/officeart/2008/layout/LinedList"/>
    <dgm:cxn modelId="{3CDD6765-E689-4CC2-8B07-E46435696208}" type="presParOf" srcId="{F333FE0F-E3BA-49B6-82B8-EB796E146DAF}" destId="{A724D060-45ED-462B-8D59-7522491181CF}" srcOrd="10" destOrd="0" presId="urn:microsoft.com/office/officeart/2008/layout/LinedList"/>
    <dgm:cxn modelId="{85AA3030-5B9D-45B3-B536-D149C606D4AF}" type="presParOf" srcId="{F333FE0F-E3BA-49B6-82B8-EB796E146DAF}" destId="{FAB13514-F106-42D9-BB1A-615743B9A0E7}" srcOrd="11" destOrd="0" presId="urn:microsoft.com/office/officeart/2008/layout/LinedList"/>
    <dgm:cxn modelId="{B5BB262D-1D1F-4D59-8FE4-295D41A21E48}" type="presParOf" srcId="{FAB13514-F106-42D9-BB1A-615743B9A0E7}" destId="{B11235FF-3C42-4957-B651-2909FDF71534}" srcOrd="0" destOrd="0" presId="urn:microsoft.com/office/officeart/2008/layout/LinedList"/>
    <dgm:cxn modelId="{59F752A1-5831-48D6-96F6-59E1EFA75084}" type="presParOf" srcId="{FAB13514-F106-42D9-BB1A-615743B9A0E7}" destId="{ECB1179C-9897-4EDC-9C2B-8E662852998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chemeClr val="accent1">
            <a:lumMod val="50000"/>
          </a:schemeClr>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chemeClr val="accent1">
            <a:lumMod val="50000"/>
          </a:schemeClr>
        </a:solidFill>
      </dgm:spPr>
      <dgm:t>
        <a:bodyPr/>
        <a:lstStyle/>
        <a:p>
          <a:r>
            <a:rPr lang="en-CA" sz="2400" dirty="0"/>
            <a:t>Indigenous AND education</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chemeClr val="accent6">
            <a:lumMod val="75000"/>
          </a:schemeClr>
        </a:solidFill>
      </dgm:spPr>
      <dgm:t>
        <a:bodyPr/>
        <a:lstStyle/>
        <a:p>
          <a:r>
            <a:rPr lang="en-US" dirty="0"/>
            <a:t>youth OR teens</a:t>
          </a:r>
        </a:p>
        <a:p>
          <a:r>
            <a:rPr lang="en-US" dirty="0"/>
            <a:t>land OR territory </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chemeClr val="accent6">
            <a:lumMod val="75000"/>
          </a:schemeClr>
        </a:solidFill>
      </dgm:spPr>
      <dgm:t>
        <a:bodyPr/>
        <a:lstStyle/>
        <a:p>
          <a:r>
            <a:rPr lang="en-CA" dirty="0"/>
            <a:t>OR: allow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“First Nations”</a:t>
          </a:r>
        </a:p>
        <a:p>
          <a:r>
            <a:rPr lang="en-CA" sz="2400" dirty="0"/>
            <a:t>“public policy”</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7030A0"/>
        </a:solidFill>
      </dgm:spPr>
      <dgm:t>
        <a:bodyPr/>
        <a:lstStyle/>
        <a:p>
          <a:r>
            <a:rPr lang="en-US" dirty="0" err="1"/>
            <a:t>Democra</a:t>
          </a:r>
          <a:r>
            <a:rPr lang="en-US" dirty="0"/>
            <a:t>*</a:t>
          </a:r>
        </a:p>
        <a:p>
          <a:r>
            <a:rPr lang="en-US" dirty="0"/>
            <a:t>Finds: democracy, democracies, democratization, etc.</a:t>
          </a:r>
        </a:p>
        <a:p>
          <a:endParaRPr lang="en-US" dirty="0"/>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7030A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F057C-F045-4221-804C-5BD6BA7CFA29}">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B4B60-6CDB-41DF-8C1E-2F5AC809F27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Oka Crisis </a:t>
          </a:r>
          <a:r>
            <a:rPr lang="en-US" sz="4000" kern="1200" dirty="0"/>
            <a:t>– government, western scholars, and western journalists </a:t>
          </a:r>
        </a:p>
      </dsp:txBody>
      <dsp:txXfrm>
        <a:off x="0" y="2124"/>
        <a:ext cx="10515600" cy="1449029"/>
      </dsp:txXfrm>
    </dsp:sp>
    <dsp:sp modelId="{CF0B3ACB-3A4F-40A6-9FF7-1D0F4B0A93B0}">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06BA7-5989-44EF-96CF-7C4C79EE99A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t>Oka resistance, Oka uprising, Oka revolt </a:t>
          </a:r>
          <a:r>
            <a:rPr lang="en-US" sz="4000" kern="1200" dirty="0"/>
            <a:t>– Indigenous scholars, Indigenous perspectives </a:t>
          </a:r>
        </a:p>
      </dsp:txBody>
      <dsp:txXfrm>
        <a:off x="0" y="1451154"/>
        <a:ext cx="10515600" cy="1449029"/>
      </dsp:txXfrm>
    </dsp:sp>
    <dsp:sp modelId="{E5267894-9E57-4FE1-801D-5F089298DD51}">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49DFE-847B-401C-84CB-2EC1FDCC82C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CA" sz="4000" b="1" kern="1200" dirty="0" err="1"/>
            <a:t>Kanehsatake</a:t>
          </a:r>
          <a:r>
            <a:rPr lang="en-CA" sz="4000" b="1" kern="1200" dirty="0"/>
            <a:t>/</a:t>
          </a:r>
          <a:r>
            <a:rPr lang="en-CA" sz="4000" b="1" i="0" kern="1200" dirty="0" err="1"/>
            <a:t>Kanehsatà:ke</a:t>
          </a:r>
          <a:r>
            <a:rPr lang="en-CA" sz="4000" b="1" i="0" kern="1200" dirty="0"/>
            <a:t> </a:t>
          </a:r>
          <a:r>
            <a:rPr lang="en-CA" sz="4000" b="1" kern="1200" dirty="0"/>
            <a:t>Resistance </a:t>
          </a:r>
          <a:r>
            <a:rPr lang="en-CA" sz="4000" kern="1200" dirty="0"/>
            <a:t>– specificity </a:t>
          </a:r>
          <a:endParaRPr lang="en-US" sz="4000" kern="1200" dirty="0"/>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60105-4C29-46B4-8132-16418DA39A83}">
      <dsp:nvSpPr>
        <dsp:cNvPr id="0" name=""/>
        <dsp:cNvSpPr/>
      </dsp:nvSpPr>
      <dsp:spPr>
        <a:xfrm>
          <a:off x="0" y="1799"/>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F2F94-E319-4527-9715-131D10920A2D}">
      <dsp:nvSpPr>
        <dsp:cNvPr id="0" name=""/>
        <dsp:cNvSpPr/>
      </dsp:nvSpPr>
      <dsp:spPr>
        <a:xfrm>
          <a:off x="0" y="1799"/>
          <a:ext cx="5157787" cy="61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Indigenous studies</a:t>
          </a:r>
        </a:p>
      </dsp:txBody>
      <dsp:txXfrm>
        <a:off x="0" y="1799"/>
        <a:ext cx="5157787" cy="613498"/>
      </dsp:txXfrm>
    </dsp:sp>
    <dsp:sp modelId="{1FF78D39-5469-4081-A8DA-AA2F71C2EE74}">
      <dsp:nvSpPr>
        <dsp:cNvPr id="0" name=""/>
        <dsp:cNvSpPr/>
      </dsp:nvSpPr>
      <dsp:spPr>
        <a:xfrm>
          <a:off x="0" y="615297"/>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3142D-38E6-4184-9940-E4FF2A9CB9B2}">
      <dsp:nvSpPr>
        <dsp:cNvPr id="0" name=""/>
        <dsp:cNvSpPr/>
      </dsp:nvSpPr>
      <dsp:spPr>
        <a:xfrm>
          <a:off x="0" y="615297"/>
          <a:ext cx="5157787" cy="61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Land-based education</a:t>
          </a:r>
        </a:p>
      </dsp:txBody>
      <dsp:txXfrm>
        <a:off x="0" y="615297"/>
        <a:ext cx="5157787" cy="613498"/>
      </dsp:txXfrm>
    </dsp:sp>
    <dsp:sp modelId="{F5F4988D-9ECB-4FB6-8F7F-72C5E096BE64}">
      <dsp:nvSpPr>
        <dsp:cNvPr id="0" name=""/>
        <dsp:cNvSpPr/>
      </dsp:nvSpPr>
      <dsp:spPr>
        <a:xfrm>
          <a:off x="0" y="1228795"/>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63B2F-901D-4035-AFB8-9883DB5C925D}">
      <dsp:nvSpPr>
        <dsp:cNvPr id="0" name=""/>
        <dsp:cNvSpPr/>
      </dsp:nvSpPr>
      <dsp:spPr>
        <a:xfrm>
          <a:off x="0" y="1228795"/>
          <a:ext cx="5157787" cy="61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Higher education/University</a:t>
          </a:r>
        </a:p>
      </dsp:txBody>
      <dsp:txXfrm>
        <a:off x="0" y="1228795"/>
        <a:ext cx="5157787" cy="613498"/>
      </dsp:txXfrm>
    </dsp:sp>
    <dsp:sp modelId="{BBDA6FC3-6A46-4C06-9B7C-2405A12AD109}">
      <dsp:nvSpPr>
        <dsp:cNvPr id="0" name=""/>
        <dsp:cNvSpPr/>
      </dsp:nvSpPr>
      <dsp:spPr>
        <a:xfrm>
          <a:off x="0" y="1842294"/>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D094F-88A1-4B9B-AA00-7DF4444177FA}">
      <dsp:nvSpPr>
        <dsp:cNvPr id="0" name=""/>
        <dsp:cNvSpPr/>
      </dsp:nvSpPr>
      <dsp:spPr>
        <a:xfrm>
          <a:off x="0" y="1842294"/>
          <a:ext cx="5157787" cy="61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Pedagogy/curriculum</a:t>
          </a:r>
          <a:endParaRPr lang="en-US" sz="2800" kern="1200"/>
        </a:p>
      </dsp:txBody>
      <dsp:txXfrm>
        <a:off x="0" y="1842294"/>
        <a:ext cx="5157787" cy="613498"/>
      </dsp:txXfrm>
    </dsp:sp>
    <dsp:sp modelId="{1B073B52-F747-4733-A164-295DF157F9D0}">
      <dsp:nvSpPr>
        <dsp:cNvPr id="0" name=""/>
        <dsp:cNvSpPr/>
      </dsp:nvSpPr>
      <dsp:spPr>
        <a:xfrm>
          <a:off x="0" y="2455792"/>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1FA4E-CED5-4957-B8D4-A2CB85C21A8D}">
      <dsp:nvSpPr>
        <dsp:cNvPr id="0" name=""/>
        <dsp:cNvSpPr/>
      </dsp:nvSpPr>
      <dsp:spPr>
        <a:xfrm>
          <a:off x="0" y="2455792"/>
          <a:ext cx="5157787" cy="61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Indigenizing</a:t>
          </a:r>
          <a:endParaRPr lang="en-US" sz="2800" kern="1200"/>
        </a:p>
      </dsp:txBody>
      <dsp:txXfrm>
        <a:off x="0" y="2455792"/>
        <a:ext cx="5157787" cy="613498"/>
      </dsp:txXfrm>
    </dsp:sp>
    <dsp:sp modelId="{A724D060-45ED-462B-8D59-7522491181CF}">
      <dsp:nvSpPr>
        <dsp:cNvPr id="0" name=""/>
        <dsp:cNvSpPr/>
      </dsp:nvSpPr>
      <dsp:spPr>
        <a:xfrm>
          <a:off x="0" y="3069290"/>
          <a:ext cx="51577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235FF-3C42-4957-B651-2909FDF71534}">
      <dsp:nvSpPr>
        <dsp:cNvPr id="0" name=""/>
        <dsp:cNvSpPr/>
      </dsp:nvSpPr>
      <dsp:spPr>
        <a:xfrm>
          <a:off x="0" y="3069290"/>
          <a:ext cx="5157787" cy="613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kern="1200"/>
            <a:t>Decolonizing </a:t>
          </a:r>
          <a:endParaRPr lang="en-US" sz="2800" kern="1200"/>
        </a:p>
      </dsp:txBody>
      <dsp:txXfrm>
        <a:off x="0" y="3069290"/>
        <a:ext cx="5157787" cy="613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CA" sz="2900" kern="1200" dirty="0"/>
            <a:t>OR: allow you to insert synonyms or alternative terms and increases your results</a:t>
          </a:r>
          <a:endParaRPr lang="en-US" sz="29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Indigenous AND education</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youth OR teens</a:t>
          </a:r>
        </a:p>
        <a:p>
          <a:pPr marL="0" lvl="0" indent="0" algn="ctr" defTabSz="1289050">
            <a:lnSpc>
              <a:spcPct val="90000"/>
            </a:lnSpc>
            <a:spcBef>
              <a:spcPct val="0"/>
            </a:spcBef>
            <a:spcAft>
              <a:spcPct val="35000"/>
            </a:spcAft>
            <a:buNone/>
          </a:pPr>
          <a:r>
            <a:rPr lang="en-US" sz="2900" kern="1200" dirty="0"/>
            <a:t>land OR territory </a:t>
          </a:r>
        </a:p>
      </dsp:txBody>
      <dsp:txXfrm>
        <a:off x="5427651" y="2442135"/>
        <a:ext cx="3488471" cy="2093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“quotation marks”: </a:t>
          </a:r>
          <a:r>
            <a:rPr lang="en-US" sz="23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 when you add an </a:t>
          </a:r>
          <a:r>
            <a:rPr lang="en-CA" sz="2300" b="0" i="0" kern="1200" dirty="0"/>
            <a:t>asterisk </a:t>
          </a:r>
          <a:r>
            <a:rPr lang="en-US" sz="23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“First Nations”</a:t>
          </a:r>
        </a:p>
        <a:p>
          <a:pPr marL="0" lvl="0" indent="0" algn="ctr" defTabSz="1066800">
            <a:lnSpc>
              <a:spcPct val="90000"/>
            </a:lnSpc>
            <a:spcBef>
              <a:spcPct val="0"/>
            </a:spcBef>
            <a:spcAft>
              <a:spcPct val="35000"/>
            </a:spcAft>
            <a:buNone/>
          </a:pPr>
          <a:r>
            <a:rPr lang="en-CA" sz="2400" kern="1200" dirty="0"/>
            <a:t>“public policy”</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Democra</a:t>
          </a:r>
          <a:r>
            <a:rPr lang="en-US" sz="2300" kern="1200" dirty="0"/>
            <a:t>*</a:t>
          </a:r>
        </a:p>
        <a:p>
          <a:pPr marL="0" lvl="0" indent="0" algn="ctr" defTabSz="1022350">
            <a:lnSpc>
              <a:spcPct val="90000"/>
            </a:lnSpc>
            <a:spcBef>
              <a:spcPct val="0"/>
            </a:spcBef>
            <a:spcAft>
              <a:spcPct val="35000"/>
            </a:spcAft>
            <a:buNone/>
          </a:pPr>
          <a:r>
            <a:rPr lang="en-US" sz="2300" kern="1200" dirty="0"/>
            <a:t>Finds: democracy, democracies, democratization, etc.</a:t>
          </a:r>
        </a:p>
        <a:p>
          <a:pPr marL="0" lvl="0" indent="0" algn="ctr" defTabSz="1022350">
            <a:lnSpc>
              <a:spcPct val="90000"/>
            </a:lnSpc>
            <a:spcBef>
              <a:spcPct val="0"/>
            </a:spcBef>
            <a:spcAft>
              <a:spcPct val="35000"/>
            </a:spcAft>
            <a:buNone/>
          </a:pPr>
          <a:endParaRPr lang="en-US" sz="2300" kern="1200" dirty="0"/>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F657-0245-4D76-AE02-D3E9F7F10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CC80678-E56F-4477-B0E3-A0737164D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B362AE2-4F49-4019-BC62-83FF0E4AB1D5}"/>
              </a:ext>
            </a:extLst>
          </p:cNvPr>
          <p:cNvSpPr>
            <a:spLocks noGrp="1"/>
          </p:cNvSpPr>
          <p:nvPr>
            <p:ph type="dt" sz="half" idx="10"/>
          </p:nvPr>
        </p:nvSpPr>
        <p:spPr/>
        <p:txBody>
          <a:bodyPr/>
          <a:lstStyle/>
          <a:p>
            <a:fld id="{8994394A-E95D-49DE-8614-F37E1FCF0AC3}" type="datetime2">
              <a:rPr lang="en-US" smtClean="0"/>
              <a:pPr/>
              <a:t>Wednesday, January 22, 2025</a:t>
            </a:fld>
            <a:endParaRPr lang="en-US" dirty="0"/>
          </a:p>
        </p:txBody>
      </p:sp>
      <p:sp>
        <p:nvSpPr>
          <p:cNvPr id="5" name="Footer Placeholder 4">
            <a:extLst>
              <a:ext uri="{FF2B5EF4-FFF2-40B4-BE49-F238E27FC236}">
                <a16:creationId xmlns:a16="http://schemas.microsoft.com/office/drawing/2014/main" id="{227BE283-E6C8-491B-8931-264DAD0BA00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D660E35-661E-4216-90FF-25A8B317C019}"/>
              </a:ext>
            </a:extLst>
          </p:cNvPr>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18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338C-0946-458F-9B48-AD40D9316E7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9DB5F06-1189-42B1-98BF-A9CE3D3C2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8BA8266-F7B6-4C3E-8119-8AA702892D87}"/>
              </a:ext>
            </a:extLst>
          </p:cNvPr>
          <p:cNvSpPr>
            <a:spLocks noGrp="1"/>
          </p:cNvSpPr>
          <p:nvPr>
            <p:ph type="dt" sz="half" idx="10"/>
          </p:nvPr>
        </p:nvSpPr>
        <p:spPr/>
        <p:txBody>
          <a:bodyPr/>
          <a:lstStyle/>
          <a:p>
            <a:fld id="{6D51179E-60E8-4F2A-A3F9-6F3CE2ABCAF9}" type="datetime2">
              <a:rPr lang="en-US" smtClean="0"/>
              <a:pPr/>
              <a:t>Wednesday, January 22, 2025</a:t>
            </a:fld>
            <a:endParaRPr lang="en-US" dirty="0">
              <a:latin typeface="+mn-lt"/>
            </a:endParaRPr>
          </a:p>
        </p:txBody>
      </p:sp>
      <p:sp>
        <p:nvSpPr>
          <p:cNvPr id="5" name="Footer Placeholder 4">
            <a:extLst>
              <a:ext uri="{FF2B5EF4-FFF2-40B4-BE49-F238E27FC236}">
                <a16:creationId xmlns:a16="http://schemas.microsoft.com/office/drawing/2014/main" id="{0733806B-FA13-47CE-8761-249EFFE4E577}"/>
              </a:ext>
            </a:extLst>
          </p:cNvPr>
          <p:cNvSpPr>
            <a:spLocks noGrp="1"/>
          </p:cNvSpPr>
          <p:nvPr>
            <p:ph type="ftr" sz="quarter" idx="11"/>
          </p:nvPr>
        </p:nvSpPr>
        <p:spPr/>
        <p:txBody>
          <a:bodyPr/>
          <a:lstStyle/>
          <a:p>
            <a:r>
              <a:rPr lang="en-US"/>
              <a:t>Sample Footer Text</a:t>
            </a:r>
            <a:endParaRPr lang="en-US" dirty="0">
              <a:latin typeface="+mn-lt"/>
            </a:endParaRPr>
          </a:p>
        </p:txBody>
      </p:sp>
      <p:sp>
        <p:nvSpPr>
          <p:cNvPr id="6" name="Slide Number Placeholder 5">
            <a:extLst>
              <a:ext uri="{FF2B5EF4-FFF2-40B4-BE49-F238E27FC236}">
                <a16:creationId xmlns:a16="http://schemas.microsoft.com/office/drawing/2014/main" id="{CFACA2AD-6659-41AB-84B9-0D30A10FF0E6}"/>
              </a:ext>
            </a:extLst>
          </p:cNvPr>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804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11E42-4A90-42F5-B9DD-4BACEA1E1E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37157F9-3E11-478F-88BE-73684694D8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6115A6B-2981-4875-9F2F-911CD6C5D9F4}"/>
              </a:ext>
            </a:extLst>
          </p:cNvPr>
          <p:cNvSpPr>
            <a:spLocks noGrp="1"/>
          </p:cNvSpPr>
          <p:nvPr>
            <p:ph type="dt" sz="half" idx="10"/>
          </p:nvPr>
        </p:nvSpPr>
        <p:spPr/>
        <p:txBody>
          <a:bodyPr/>
          <a:lstStyle/>
          <a:p>
            <a:fld id="{1C32B061-4DDF-403A-A7DB-3B6FD0BE9165}" type="datetime2">
              <a:rPr lang="en-US" smtClean="0"/>
              <a:t>Wednesday, January 22, 2025</a:t>
            </a:fld>
            <a:endParaRPr lang="en-US" dirty="0"/>
          </a:p>
        </p:txBody>
      </p:sp>
      <p:sp>
        <p:nvSpPr>
          <p:cNvPr id="5" name="Footer Placeholder 4">
            <a:extLst>
              <a:ext uri="{FF2B5EF4-FFF2-40B4-BE49-F238E27FC236}">
                <a16:creationId xmlns:a16="http://schemas.microsoft.com/office/drawing/2014/main" id="{B8D6F099-B2E1-45E3-947B-90CFEC20DCB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C0840EE-CB5B-4638-803E-2F3E04E1A5B5}"/>
              </a:ext>
            </a:extLst>
          </p:cNvPr>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41926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4875-03BF-4177-A1B5-0C382ACDCA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CD39179-574E-42D0-B3F3-223D3D9BD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D94CA4-A2C7-41C3-A5F0-10B3C24B257A}"/>
              </a:ext>
            </a:extLst>
          </p:cNvPr>
          <p:cNvSpPr>
            <a:spLocks noGrp="1"/>
          </p:cNvSpPr>
          <p:nvPr>
            <p:ph type="dt" sz="half" idx="10"/>
          </p:nvPr>
        </p:nvSpPr>
        <p:spPr/>
        <p:txBody>
          <a:bodyPr/>
          <a:lstStyle/>
          <a:p>
            <a:fld id="{58D82CC3-100B-41FC-9DB0-99A6D4849F72}" type="datetime2">
              <a:rPr lang="en-US" smtClean="0"/>
              <a:pPr/>
              <a:t>Wednesday, January 22, 2025</a:t>
            </a:fld>
            <a:endParaRPr lang="en-US" dirty="0">
              <a:latin typeface="+mn-lt"/>
            </a:endParaRPr>
          </a:p>
        </p:txBody>
      </p:sp>
      <p:sp>
        <p:nvSpPr>
          <p:cNvPr id="5" name="Footer Placeholder 4">
            <a:extLst>
              <a:ext uri="{FF2B5EF4-FFF2-40B4-BE49-F238E27FC236}">
                <a16:creationId xmlns:a16="http://schemas.microsoft.com/office/drawing/2014/main" id="{A425A230-DE07-4D55-841D-672FAE5EA886}"/>
              </a:ext>
            </a:extLst>
          </p:cNvPr>
          <p:cNvSpPr>
            <a:spLocks noGrp="1"/>
          </p:cNvSpPr>
          <p:nvPr>
            <p:ph type="ftr" sz="quarter" idx="11"/>
          </p:nvPr>
        </p:nvSpPr>
        <p:spPr/>
        <p:txBody>
          <a:bodyPr/>
          <a:lstStyle/>
          <a:p>
            <a:r>
              <a:rPr lang="en-US"/>
              <a:t>Sample Footer Text</a:t>
            </a:r>
            <a:endParaRPr lang="en-US" dirty="0">
              <a:latin typeface="+mn-lt"/>
            </a:endParaRPr>
          </a:p>
        </p:txBody>
      </p:sp>
      <p:sp>
        <p:nvSpPr>
          <p:cNvPr id="6" name="Slide Number Placeholder 5">
            <a:extLst>
              <a:ext uri="{FF2B5EF4-FFF2-40B4-BE49-F238E27FC236}">
                <a16:creationId xmlns:a16="http://schemas.microsoft.com/office/drawing/2014/main" id="{6853897E-B294-4AA1-B95F-2DD739B41EBE}"/>
              </a:ext>
            </a:extLst>
          </p:cNvPr>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23519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403A-C844-4198-8973-3A5BC47E7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717B1C2-1623-4530-A401-DDCB56B05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5D81FA-7AC6-41FC-B1B7-40201BC99CE3}"/>
              </a:ext>
            </a:extLst>
          </p:cNvPr>
          <p:cNvSpPr>
            <a:spLocks noGrp="1"/>
          </p:cNvSpPr>
          <p:nvPr>
            <p:ph type="dt" sz="half" idx="10"/>
          </p:nvPr>
        </p:nvSpPr>
        <p:spPr/>
        <p:txBody>
          <a:bodyPr/>
          <a:lstStyle/>
          <a:p>
            <a:fld id="{3E58FDCC-AC46-4D9F-98DC-C163BFA43704}" type="datetime2">
              <a:rPr lang="en-US" smtClean="0"/>
              <a:t>Wednesday, January 22, 2025</a:t>
            </a:fld>
            <a:endParaRPr lang="en-US" dirty="0"/>
          </a:p>
        </p:txBody>
      </p:sp>
      <p:sp>
        <p:nvSpPr>
          <p:cNvPr id="5" name="Footer Placeholder 4">
            <a:extLst>
              <a:ext uri="{FF2B5EF4-FFF2-40B4-BE49-F238E27FC236}">
                <a16:creationId xmlns:a16="http://schemas.microsoft.com/office/drawing/2014/main" id="{046CE6F0-9B24-422A-8E63-0204F0FF9BAA}"/>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823840E5-2B9C-46AC-A9D7-6540E6E12459}"/>
              </a:ext>
            </a:extLst>
          </p:cNvPr>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78666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E0CF-63BC-4D29-A232-7F6AE671F9D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EE94028-1874-46C8-A1FA-D829D4A840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5762773-E4BE-4088-850A-3BA01FB68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3C93A8B-DEF0-40A4-9C16-9A75B7AC2558}"/>
              </a:ext>
            </a:extLst>
          </p:cNvPr>
          <p:cNvSpPr>
            <a:spLocks noGrp="1"/>
          </p:cNvSpPr>
          <p:nvPr>
            <p:ph type="dt" sz="half" idx="10"/>
          </p:nvPr>
        </p:nvSpPr>
        <p:spPr/>
        <p:txBody>
          <a:bodyPr/>
          <a:lstStyle/>
          <a:p>
            <a:fld id="{45832F11-C374-493A-BB7E-11B09A67FAD0}" type="datetime2">
              <a:rPr lang="en-US" smtClean="0"/>
              <a:t>Wednesday, January 22, 2025</a:t>
            </a:fld>
            <a:endParaRPr lang="en-US" dirty="0"/>
          </a:p>
        </p:txBody>
      </p:sp>
      <p:sp>
        <p:nvSpPr>
          <p:cNvPr id="6" name="Footer Placeholder 5">
            <a:extLst>
              <a:ext uri="{FF2B5EF4-FFF2-40B4-BE49-F238E27FC236}">
                <a16:creationId xmlns:a16="http://schemas.microsoft.com/office/drawing/2014/main" id="{D9B34152-68D9-49A4-B1B9-49882DA219D6}"/>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FF711F1C-E4A8-43B8-BA14-E8053CF86742}"/>
              </a:ext>
            </a:extLst>
          </p:cNvPr>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8509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F49D-777E-4F71-94B2-8B45EA5582C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398E9BB-710B-4A27-8486-236ECCA16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7EE9E-5969-4453-8B06-0203D7BCA7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4531065-A876-40BB-9C2D-3E327B57E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BF326A-40D5-430A-BFA2-A3BB07B6C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880865F-D1DC-4FD5-929C-CDFCD877B915}"/>
              </a:ext>
            </a:extLst>
          </p:cNvPr>
          <p:cNvSpPr>
            <a:spLocks noGrp="1"/>
          </p:cNvSpPr>
          <p:nvPr>
            <p:ph type="dt" sz="half" idx="10"/>
          </p:nvPr>
        </p:nvSpPr>
        <p:spPr/>
        <p:txBody>
          <a:bodyPr/>
          <a:lstStyle/>
          <a:p>
            <a:fld id="{5136546C-EE55-422E-9D57-50E6C4234F80}" type="datetime2">
              <a:rPr lang="en-US" smtClean="0"/>
              <a:t>Wednesday, January 22, 2025</a:t>
            </a:fld>
            <a:endParaRPr lang="en-US" dirty="0"/>
          </a:p>
        </p:txBody>
      </p:sp>
      <p:sp>
        <p:nvSpPr>
          <p:cNvPr id="8" name="Footer Placeholder 7">
            <a:extLst>
              <a:ext uri="{FF2B5EF4-FFF2-40B4-BE49-F238E27FC236}">
                <a16:creationId xmlns:a16="http://schemas.microsoft.com/office/drawing/2014/main" id="{0556AE80-E6B7-4255-BFE2-212491345E42}"/>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0AEC14EC-1108-4243-85ED-DE7CA2CD29BB}"/>
              </a:ext>
            </a:extLst>
          </p:cNvPr>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15346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73ED-D5EB-4624-92F5-88C32EEE359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F823329-A9A9-473C-99BE-7E7351BA2A23}"/>
              </a:ext>
            </a:extLst>
          </p:cNvPr>
          <p:cNvSpPr>
            <a:spLocks noGrp="1"/>
          </p:cNvSpPr>
          <p:nvPr>
            <p:ph type="dt" sz="half" idx="10"/>
          </p:nvPr>
        </p:nvSpPr>
        <p:spPr/>
        <p:txBody>
          <a:bodyPr/>
          <a:lstStyle/>
          <a:p>
            <a:fld id="{83685C8A-A1A1-423D-82D7-1ACC187CCA77}" type="datetime2">
              <a:rPr lang="en-US" smtClean="0"/>
              <a:pPr/>
              <a:t>Wednesday, January 22, 2025</a:t>
            </a:fld>
            <a:endParaRPr lang="en-US" dirty="0">
              <a:latin typeface="+mn-lt"/>
            </a:endParaRPr>
          </a:p>
        </p:txBody>
      </p:sp>
      <p:sp>
        <p:nvSpPr>
          <p:cNvPr id="4" name="Footer Placeholder 3">
            <a:extLst>
              <a:ext uri="{FF2B5EF4-FFF2-40B4-BE49-F238E27FC236}">
                <a16:creationId xmlns:a16="http://schemas.microsoft.com/office/drawing/2014/main" id="{12B49425-A162-4ACE-AC56-38F4AF60F43F}"/>
              </a:ext>
            </a:extLst>
          </p:cNvPr>
          <p:cNvSpPr>
            <a:spLocks noGrp="1"/>
          </p:cNvSpPr>
          <p:nvPr>
            <p:ph type="ftr" sz="quarter" idx="11"/>
          </p:nvPr>
        </p:nvSpPr>
        <p:spPr/>
        <p:txBody>
          <a:bodyPr/>
          <a:lstStyle/>
          <a:p>
            <a:r>
              <a:rPr lang="en-US"/>
              <a:t>Sample Footer Text</a:t>
            </a:r>
            <a:endParaRPr lang="en-US" dirty="0">
              <a:latin typeface="+mn-lt"/>
            </a:endParaRPr>
          </a:p>
        </p:txBody>
      </p:sp>
      <p:sp>
        <p:nvSpPr>
          <p:cNvPr id="5" name="Slide Number Placeholder 4">
            <a:extLst>
              <a:ext uri="{FF2B5EF4-FFF2-40B4-BE49-F238E27FC236}">
                <a16:creationId xmlns:a16="http://schemas.microsoft.com/office/drawing/2014/main" id="{64C1149D-682E-48EC-8DD9-56FB0DD5D013}"/>
              </a:ext>
            </a:extLst>
          </p:cNvPr>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421443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224D4-457E-40B0-AF26-57B52C89887C}"/>
              </a:ext>
            </a:extLst>
          </p:cNvPr>
          <p:cNvSpPr>
            <a:spLocks noGrp="1"/>
          </p:cNvSpPr>
          <p:nvPr>
            <p:ph type="dt" sz="half" idx="10"/>
          </p:nvPr>
        </p:nvSpPr>
        <p:spPr/>
        <p:txBody>
          <a:bodyPr/>
          <a:lstStyle/>
          <a:p>
            <a:fld id="{325DF798-D264-4BC9-8824-70A25106E4C6}" type="datetime2">
              <a:rPr lang="en-US" smtClean="0"/>
              <a:pPr/>
              <a:t>Wednesday, January 22, 2025</a:t>
            </a:fld>
            <a:endParaRPr lang="en-US" dirty="0">
              <a:latin typeface="+mn-lt"/>
            </a:endParaRPr>
          </a:p>
        </p:txBody>
      </p:sp>
      <p:sp>
        <p:nvSpPr>
          <p:cNvPr id="3" name="Footer Placeholder 2">
            <a:extLst>
              <a:ext uri="{FF2B5EF4-FFF2-40B4-BE49-F238E27FC236}">
                <a16:creationId xmlns:a16="http://schemas.microsoft.com/office/drawing/2014/main" id="{04505A66-BD76-43FF-A5C2-F08603DFAE6F}"/>
              </a:ext>
            </a:extLst>
          </p:cNvPr>
          <p:cNvSpPr>
            <a:spLocks noGrp="1"/>
          </p:cNvSpPr>
          <p:nvPr>
            <p:ph type="ftr" sz="quarter" idx="11"/>
          </p:nvPr>
        </p:nvSpPr>
        <p:spPr/>
        <p:txBody>
          <a:bodyPr/>
          <a:lstStyle/>
          <a:p>
            <a:r>
              <a:rPr lang="en-US"/>
              <a:t>Sample Footer Text</a:t>
            </a:r>
            <a:endParaRPr lang="en-US" dirty="0">
              <a:latin typeface="+mn-lt"/>
            </a:endParaRPr>
          </a:p>
        </p:txBody>
      </p:sp>
      <p:sp>
        <p:nvSpPr>
          <p:cNvPr id="4" name="Slide Number Placeholder 3">
            <a:extLst>
              <a:ext uri="{FF2B5EF4-FFF2-40B4-BE49-F238E27FC236}">
                <a16:creationId xmlns:a16="http://schemas.microsoft.com/office/drawing/2014/main" id="{48E0C456-D17A-4307-8EF9-E91ABE84EC35}"/>
              </a:ext>
            </a:extLst>
          </p:cNvPr>
          <p:cNvSpPr>
            <a:spLocks noGrp="1"/>
          </p:cNvSpPr>
          <p:nvPr>
            <p:ph type="sldNum" sz="quarter" idx="12"/>
          </p:nvPr>
        </p:nvSpPr>
        <p:spPr/>
        <p:txBody>
          <a:body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61828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FCB-289D-43FB-A25D-498035A13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464DCDB-2E25-43D1-8892-AE4E4F158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FA9D99C-3CA9-4CE0-AE9F-3B2566E7FD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82FB8-66ED-4B8A-A95B-EA259381D65F}"/>
              </a:ext>
            </a:extLst>
          </p:cNvPr>
          <p:cNvSpPr>
            <a:spLocks noGrp="1"/>
          </p:cNvSpPr>
          <p:nvPr>
            <p:ph type="dt" sz="half" idx="10"/>
          </p:nvPr>
        </p:nvSpPr>
        <p:spPr/>
        <p:txBody>
          <a:bodyPr/>
          <a:lstStyle/>
          <a:p>
            <a:fld id="{29ACAD25-C1CF-4F11-8692-066E6505443C}" type="datetime2">
              <a:rPr lang="en-US" smtClean="0"/>
              <a:t>Wednesday, January 22, 2025</a:t>
            </a:fld>
            <a:endParaRPr lang="en-US" dirty="0"/>
          </a:p>
        </p:txBody>
      </p:sp>
      <p:sp>
        <p:nvSpPr>
          <p:cNvPr id="6" name="Footer Placeholder 5">
            <a:extLst>
              <a:ext uri="{FF2B5EF4-FFF2-40B4-BE49-F238E27FC236}">
                <a16:creationId xmlns:a16="http://schemas.microsoft.com/office/drawing/2014/main" id="{C81DDFEE-F9A6-42A4-BB56-064E8D40E56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C772C8B7-6974-43C2-A8E0-2021EF5D22A9}"/>
              </a:ext>
            </a:extLst>
          </p:cNvPr>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114752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E3E6-2830-4E48-BDD5-C7FD730F8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303ADE2-6BBF-47F0-B894-4809007BE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DA1D30D-A7D4-478E-83F8-431788072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AC634-755C-4318-9020-56187D210A34}"/>
              </a:ext>
            </a:extLst>
          </p:cNvPr>
          <p:cNvSpPr>
            <a:spLocks noGrp="1"/>
          </p:cNvSpPr>
          <p:nvPr>
            <p:ph type="dt" sz="half" idx="10"/>
          </p:nvPr>
        </p:nvSpPr>
        <p:spPr/>
        <p:txBody>
          <a:bodyPr/>
          <a:lstStyle/>
          <a:p>
            <a:fld id="{91688A1C-01B8-42B6-BBF1-2BCF5E311248}" type="datetime2">
              <a:rPr lang="en-US" smtClean="0"/>
              <a:t>Wednesday, January 22, 2025</a:t>
            </a:fld>
            <a:endParaRPr lang="en-US" dirty="0"/>
          </a:p>
        </p:txBody>
      </p:sp>
      <p:sp>
        <p:nvSpPr>
          <p:cNvPr id="6" name="Footer Placeholder 5">
            <a:extLst>
              <a:ext uri="{FF2B5EF4-FFF2-40B4-BE49-F238E27FC236}">
                <a16:creationId xmlns:a16="http://schemas.microsoft.com/office/drawing/2014/main" id="{6CD6F4D7-A026-410C-BF8E-9BF0C7ACB9E6}"/>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CFC5F86F-C217-4815-870D-B6FFDBFCB904}"/>
              </a:ext>
            </a:extLst>
          </p:cNvPr>
          <p:cNvSpPr>
            <a:spLocks noGrp="1"/>
          </p:cNvSpPr>
          <p:nvPr>
            <p:ph type="sldNum" sz="quarter" idx="12"/>
          </p:nvPr>
        </p:nvSpPr>
        <p:spPr/>
        <p:txBody>
          <a:bodyPr/>
          <a:lstStyle/>
          <a:p>
            <a:fld id="{63F9D384-533B-4C4E-B660-F861AA07D173}" type="slidenum">
              <a:rPr lang="en-US" smtClean="0"/>
              <a:pPr/>
              <a:t>‹#›</a:t>
            </a:fld>
            <a:endParaRPr lang="en-US" dirty="0"/>
          </a:p>
        </p:txBody>
      </p:sp>
    </p:spTree>
    <p:extLst>
      <p:ext uri="{BB962C8B-B14F-4D97-AF65-F5344CB8AC3E}">
        <p14:creationId xmlns:p14="http://schemas.microsoft.com/office/powerpoint/2010/main" val="314382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A02BB-F1E9-4890-847E-24CA5F8E0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DD9D24-C159-4325-ADA4-AF30AF56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CD1B78-EF25-4CC2-A862-F8FE30BC4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3BBDD-218C-4B2A-98A0-F5F369754705}" type="datetime2">
              <a:rPr lang="en-US" smtClean="0"/>
              <a:pPr/>
              <a:t>Wednesday, January 22, 2025</a:t>
            </a:fld>
            <a:endParaRPr lang="en-US" dirty="0">
              <a:latin typeface="+mn-lt"/>
            </a:endParaRPr>
          </a:p>
        </p:txBody>
      </p:sp>
      <p:sp>
        <p:nvSpPr>
          <p:cNvPr id="5" name="Footer Placeholder 4">
            <a:extLst>
              <a:ext uri="{FF2B5EF4-FFF2-40B4-BE49-F238E27FC236}">
                <a16:creationId xmlns:a16="http://schemas.microsoft.com/office/drawing/2014/main" id="{C2DE6538-41AE-4DFE-8C65-92F0E4AC72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latin typeface="+mn-lt"/>
            </a:endParaRPr>
          </a:p>
        </p:txBody>
      </p:sp>
      <p:sp>
        <p:nvSpPr>
          <p:cNvPr id="6" name="Slide Number Placeholder 5">
            <a:extLst>
              <a:ext uri="{FF2B5EF4-FFF2-40B4-BE49-F238E27FC236}">
                <a16:creationId xmlns:a16="http://schemas.microsoft.com/office/drawing/2014/main" id="{52D84846-3EF8-4F25-A0B5-B8703C084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52170319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jps.library.utoronto.ca/index.php/des/article/view/18630/1555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thelibrarywiththeleadpipe.org/2014/locating-the-library-in-institutional-oppression/" TargetMode="External"/><Relationship Id="rId2" Type="http://schemas.openxmlformats.org/officeDocument/2006/relationships/hyperlink" Target="https://www.youtube.com/watch?v=n-TlZUTGM9w"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hyperlink" Target="https://www.loc.gov/catdir/cpso/lcc.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econversation.com/libraries-in-the-u-s-and-canada-are-changing-how-they-refer-to-indigenous-peoples-185106" TargetMode="External"/><Relationship Id="rId2" Type="http://schemas.openxmlformats.org/officeDocument/2006/relationships/hyperlink" Target="https://www.loc.gov/aba/cataloging/subject/indigenous.html#guidelines" TargetMode="External"/><Relationship Id="rId1" Type="http://schemas.openxmlformats.org/officeDocument/2006/relationships/slideLayout" Target="../slideLayouts/slideLayout2.xml"/><Relationship Id="rId5" Type="http://schemas.openxmlformats.org/officeDocument/2006/relationships/hyperlink" Target="https://www.nikla-ancla.com/respectful-terminology" TargetMode="External"/><Relationship Id="rId4" Type="http://schemas.openxmlformats.org/officeDocument/2006/relationships/hyperlink" Target="https://nationalindigenousknowledgeandlanguagealliance.home.blog/2019/06/21/first-nations-metis-and-inuit-indigenous-ontologies-fnmii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kana.ca/wp-content/uploads/2022/06/Terminology-guidelines-within-indigenous-contexts-EN-June-2022.pdf" TargetMode="External"/><Relationship Id="rId2" Type="http://schemas.openxmlformats.org/officeDocument/2006/relationships/hyperlink" Target="https://www.concordia.ca/library/guides/indigenous-fac-res/government-reports.html" TargetMode="External"/><Relationship Id="rId1" Type="http://schemas.openxmlformats.org/officeDocument/2006/relationships/slideLayout" Target="../slideLayouts/slideLayout4.xml"/><Relationship Id="rId4" Type="http://schemas.openxmlformats.org/officeDocument/2006/relationships/hyperlink" Target="https://www.un.org/development/desa/indigenouspeoples/about-u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oncordiauniversity.on.worldcat.org/search?queryString=indigenous%20AND%20%28education%20OR%20pedagogy%29%20AND%20%22land-based%22&amp;databaseList=&amp;clusterResults=true&amp;groupVariantRecords=false&amp;newsArticles=of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concordiauniversity.on.worldcat.org/oclc/1149379813" TargetMode="Externa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concordiauniversity.on.worldcat.org/oclc/1028142966" TargetMode="Externa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concordiauniversity.on.worldcat.org/oclc/1049577917" TargetMode="Externa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concordiauniversity.on.worldcat.org/oclc/1242465781" TargetMode="Externa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library.concordia.ca/help/textbooks/?guid=textbook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concordia.ca/library/guides/indigenous-fac-res/indigenous-methods---knowledges.html" TargetMode="External"/><Relationship Id="rId7" Type="http://schemas.openxmlformats.org/officeDocument/2006/relationships/image" Target="../media/image44.png"/><Relationship Id="rId2" Type="http://schemas.openxmlformats.org/officeDocument/2006/relationships/hyperlink" Target="https://www.concordia.ca/library/guides/first-peoples-studies/first-peoples-studies-books--reports--and-government-information.html"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search?queryString=au%3A%28Marie+Battiste%29&amp;databaseList=283%2C638&amp;origPageViewName=pages%2Fadvanced-search-page&amp;clusterResults=&amp;groupVariantRecords=&amp;expandSearch=false&amp;translateSearch=false&amp;queryTranslationLanguage=&amp;lang=en&amp;scope=wz%3A15304" TargetMode="External"/><Relationship Id="rId5" Type="http://schemas.openxmlformats.org/officeDocument/2006/relationships/image" Target="../media/image43.png"/><Relationship Id="rId4" Type="http://schemas.openxmlformats.org/officeDocument/2006/relationships/hyperlink" Target="https://concordiauniversity.on.worldcat.org/advancedsearch?databaseLis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reseaumtlnetwork.com/" TargetMode="External"/><Relationship Id="rId13" Type="http://schemas.openxmlformats.org/officeDocument/2006/relationships/hyperlink" Target="https://nwac.ca/kci-niwesq" TargetMode="External"/><Relationship Id="rId3" Type="http://schemas.openxmlformats.org/officeDocument/2006/relationships/hyperlink" Target="https://guides.library.utoronto.ca/Aboriginalpublishers#s-lg-box-5094605" TargetMode="External"/><Relationship Id="rId7" Type="http://schemas.openxmlformats.org/officeDocument/2006/relationships/hyperlink" Target="https://shekonneechie.ca/features/bibliography/" TargetMode="External"/><Relationship Id="rId12" Type="http://schemas.openxmlformats.org/officeDocument/2006/relationships/hyperlink" Target="https://nwac.ca/journal" TargetMode="External"/><Relationship Id="rId2" Type="http://schemas.openxmlformats.org/officeDocument/2006/relationships/hyperlink" Target="https://guides.library.ubc.ca/indigenouspublishers/publishers" TargetMode="External"/><Relationship Id="rId1" Type="http://schemas.openxmlformats.org/officeDocument/2006/relationships/slideLayout" Target="../slideLayouts/slideLayout2.xml"/><Relationship Id="rId6" Type="http://schemas.openxmlformats.org/officeDocument/2006/relationships/hyperlink" Target="https://shekonneechie.ca/" TargetMode="External"/><Relationship Id="rId11" Type="http://schemas.openxmlformats.org/officeDocument/2006/relationships/hyperlink" Target="https://nwac.ca/knowledge-centre" TargetMode="External"/><Relationship Id="rId5" Type="http://schemas.openxmlformats.org/officeDocument/2006/relationships/hyperlink" Target="https://yellowheadinstitute.org/" TargetMode="External"/><Relationship Id="rId10" Type="http://schemas.openxmlformats.org/officeDocument/2006/relationships/hyperlink" Target="https://nwac.ca/" TargetMode="External"/><Relationship Id="rId4" Type="http://schemas.openxmlformats.org/officeDocument/2006/relationships/hyperlink" Target="https://goodminds.com/" TargetMode="External"/><Relationship Id="rId9" Type="http://schemas.openxmlformats.org/officeDocument/2006/relationships/hyperlink" Target="https://reseaumtlnetwork.com/resource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libguides.reed.edu/c.php?g=338428&amp;p=8514185"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a1BLdXB4Snk1OXBOcDhMWmNpZ1VCY2VpemZXd3xBQ3Jtc0tsenloTXNhTXJMbC1SdEVhQXc2eWhwOEFOZkZWQXFrVldSQlFyOURBZVZxSXNTN2o0cHNLNk1JcjZOU3dyODZ1MmhWTmJsdkhrWk5TZWplLUhXSkFVQ3ZnSXo3Qm1OV1R0RnFTVkFlVWhLbENxZXVfNA&amp;q=https%3A%2F%2Fdocs.google.com%2Fpresentation%2Fd%2Fe%2F2PACX-1vQJK1NbvFmX9NUvJnmmLi_BQiIwBQrJ5RhEJTToscAD0DaOAa1rcYIlYgLwpqk4tQ%2Fpub%3Fstart%3Dfalse%26loop%3Dfalse%26delayms%3D3000" TargetMode="External"/><Relationship Id="rId2" Type="http://schemas.openxmlformats.org/officeDocument/2006/relationships/hyperlink" Target="https://www.youtube.com/watch?v=QGYse9iDPWI"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concordiauniversity.on.worldcat.org/oclc/8049351583"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libguides.norquest.ca/apa/references" TargetMode="External"/><Relationship Id="rId2" Type="http://schemas.openxmlformats.org/officeDocument/2006/relationships/hyperlink" Target="https://www.lib.sfu.ca/help/cite-write/citation-style-guides/apa/indigenous-elders-knowledge-keeper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hyperlink" Target="https://library.concordia.ca/help/questions/" TargetMode="External"/><Relationship Id="rId1" Type="http://schemas.openxmlformats.org/officeDocument/2006/relationships/slideLayout" Target="../slideLayouts/slideLayout2.xml"/><Relationship Id="rId4" Type="http://schemas.openxmlformats.org/officeDocument/2006/relationships/hyperlink" Target="mailto:Michelle.Lake@Concordia.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FC422-9F20-4A79-820B-52983ACAE9E3}"/>
              </a:ext>
            </a:extLst>
          </p:cNvPr>
          <p:cNvSpPr>
            <a:spLocks noGrp="1"/>
          </p:cNvSpPr>
          <p:nvPr>
            <p:ph type="ctrTitle"/>
          </p:nvPr>
        </p:nvSpPr>
        <p:spPr>
          <a:xfrm>
            <a:off x="643467" y="694310"/>
            <a:ext cx="4620584" cy="2734690"/>
          </a:xfrm>
        </p:spPr>
        <p:txBody>
          <a:bodyPr>
            <a:normAutofit/>
          </a:bodyPr>
          <a:lstStyle/>
          <a:p>
            <a:pPr algn="l"/>
            <a:r>
              <a:rPr lang="en-US" sz="4400" dirty="0"/>
              <a:t>FPST 202: Research Strategies in First Peoples Studies </a:t>
            </a:r>
            <a:br>
              <a:rPr lang="en-US" sz="4400" dirty="0"/>
            </a:br>
            <a:r>
              <a:rPr lang="en-US" sz="4400" dirty="0"/>
              <a:t>Library Workshop</a:t>
            </a:r>
            <a:endParaRPr lang="en-CA" sz="4400" dirty="0"/>
          </a:p>
        </p:txBody>
      </p:sp>
      <p:sp>
        <p:nvSpPr>
          <p:cNvPr id="3" name="Subtitle 2">
            <a:extLst>
              <a:ext uri="{FF2B5EF4-FFF2-40B4-BE49-F238E27FC236}">
                <a16:creationId xmlns:a16="http://schemas.microsoft.com/office/drawing/2014/main" id="{A1FB841E-231C-450F-864E-D5F0672A25AB}"/>
              </a:ext>
            </a:extLst>
          </p:cNvPr>
          <p:cNvSpPr>
            <a:spLocks noGrp="1"/>
          </p:cNvSpPr>
          <p:nvPr>
            <p:ph type="subTitle" idx="1"/>
          </p:nvPr>
        </p:nvSpPr>
        <p:spPr>
          <a:xfrm>
            <a:off x="534572" y="4276578"/>
            <a:ext cx="4729479" cy="1776600"/>
          </a:xfrm>
        </p:spPr>
        <p:txBody>
          <a:bodyPr>
            <a:normAutofit fontScale="92500" lnSpcReduction="20000"/>
          </a:bodyPr>
          <a:lstStyle/>
          <a:p>
            <a:pPr algn="l"/>
            <a:r>
              <a:rPr lang="en-US" sz="2800" dirty="0"/>
              <a:t>Michelle Lake</a:t>
            </a:r>
          </a:p>
          <a:p>
            <a:pPr algn="l"/>
            <a:r>
              <a:rPr lang="en-US" sz="2800" dirty="0"/>
              <a:t>Subject Librarian for FPST, SCPA, </a:t>
            </a:r>
            <a:r>
              <a:rPr lang="en-US" sz="2800" dirty="0" err="1"/>
              <a:t>Poli</a:t>
            </a:r>
            <a:r>
              <a:rPr lang="en-US" sz="2800" dirty="0"/>
              <a:t> Sci and Government information</a:t>
            </a:r>
          </a:p>
          <a:p>
            <a:pPr algn="l"/>
            <a:r>
              <a:rPr lang="en-US" sz="2800" dirty="0" err="1"/>
              <a:t>Michelle.Lake@Concordia</a:t>
            </a:r>
            <a:endParaRPr lang="en-CA" sz="2800" dirty="0"/>
          </a:p>
        </p:txBody>
      </p:sp>
      <p:pic>
        <p:nvPicPr>
          <p:cNvPr id="4" name="Picture 3">
            <a:extLst>
              <a:ext uri="{FF2B5EF4-FFF2-40B4-BE49-F238E27FC236}">
                <a16:creationId xmlns:a16="http://schemas.microsoft.com/office/drawing/2014/main" id="{0C348FC1-8CF3-7B1E-7541-04F4274EF8AE}"/>
              </a:ext>
            </a:extLst>
          </p:cNvPr>
          <p:cNvPicPr>
            <a:picLocks noChangeAspect="1"/>
          </p:cNvPicPr>
          <p:nvPr/>
        </p:nvPicPr>
        <p:blipFill rotWithShape="1">
          <a:blip r:embed="rId2"/>
          <a:srcRect l="26486" r="917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9575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4067F-8049-3C98-31FA-682BF413428C}"/>
              </a:ext>
            </a:extLst>
          </p:cNvPr>
          <p:cNvPicPr>
            <a:picLocks noChangeAspect="1"/>
          </p:cNvPicPr>
          <p:nvPr/>
        </p:nvPicPr>
        <p:blipFill>
          <a:blip r:embed="rId2"/>
          <a:stretch>
            <a:fillRect/>
          </a:stretch>
        </p:blipFill>
        <p:spPr>
          <a:xfrm>
            <a:off x="0" y="0"/>
            <a:ext cx="12192000" cy="4787435"/>
          </a:xfrm>
          <a:prstGeom prst="rect">
            <a:avLst/>
          </a:prstGeom>
        </p:spPr>
      </p:pic>
      <p:pic>
        <p:nvPicPr>
          <p:cNvPr id="4" name="Picture 3">
            <a:extLst>
              <a:ext uri="{FF2B5EF4-FFF2-40B4-BE49-F238E27FC236}">
                <a16:creationId xmlns:a16="http://schemas.microsoft.com/office/drawing/2014/main" id="{58006656-13D6-506F-790C-C7CA87B3A2E8}"/>
              </a:ext>
            </a:extLst>
          </p:cNvPr>
          <p:cNvPicPr>
            <a:picLocks noChangeAspect="1"/>
          </p:cNvPicPr>
          <p:nvPr/>
        </p:nvPicPr>
        <p:blipFill>
          <a:blip r:embed="rId3"/>
          <a:stretch>
            <a:fillRect/>
          </a:stretch>
        </p:blipFill>
        <p:spPr>
          <a:xfrm>
            <a:off x="59822" y="0"/>
            <a:ext cx="10084036" cy="6860551"/>
          </a:xfrm>
          <a:prstGeom prst="rect">
            <a:avLst/>
          </a:prstGeom>
        </p:spPr>
      </p:pic>
      <p:sp>
        <p:nvSpPr>
          <p:cNvPr id="5" name="Callout: Up Arrow 4">
            <a:extLst>
              <a:ext uri="{FF2B5EF4-FFF2-40B4-BE49-F238E27FC236}">
                <a16:creationId xmlns:a16="http://schemas.microsoft.com/office/drawing/2014/main" id="{8D6D10F8-9FC1-4C75-B428-D44183F47AC0}"/>
              </a:ext>
            </a:extLst>
          </p:cNvPr>
          <p:cNvSpPr/>
          <p:nvPr/>
        </p:nvSpPr>
        <p:spPr>
          <a:xfrm>
            <a:off x="179621" y="2620560"/>
            <a:ext cx="3737042" cy="3369275"/>
          </a:xfrm>
          <a:prstGeom prst="upArrowCallout">
            <a:avLst>
              <a:gd name="adj1" fmla="val 25000"/>
              <a:gd name="adj2" fmla="val 32112"/>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required textbook, so it is found in the course reserves room for a 3 hour loan. </a:t>
            </a:r>
          </a:p>
          <a:p>
            <a:pPr algn="ctr"/>
            <a:r>
              <a:rPr lang="en-US" dirty="0"/>
              <a:t>There is a book scanner in the course reserves room, where you can scan chapters and email them to yourself for free.</a:t>
            </a:r>
            <a:endParaRPr lang="en-CA" dirty="0"/>
          </a:p>
        </p:txBody>
      </p:sp>
    </p:spTree>
    <p:extLst>
      <p:ext uri="{BB962C8B-B14F-4D97-AF65-F5344CB8AC3E}">
        <p14:creationId xmlns:p14="http://schemas.microsoft.com/office/powerpoint/2010/main" val="151073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4B76-31F3-BCEA-6F61-04E5D3EC72E4}"/>
              </a:ext>
            </a:extLst>
          </p:cNvPr>
          <p:cNvSpPr>
            <a:spLocks noGrp="1"/>
          </p:cNvSpPr>
          <p:nvPr>
            <p:ph type="title"/>
          </p:nvPr>
        </p:nvSpPr>
        <p:spPr/>
        <p:txBody>
          <a:bodyPr>
            <a:normAutofit fontScale="90000"/>
          </a:bodyPr>
          <a:lstStyle/>
          <a:p>
            <a:r>
              <a:rPr lang="en-US" dirty="0"/>
              <a:t>Kovach, M. (2021). Indigenous methodologies:  characteristics, conversations, and contexts. (Second edition). University of Toronto Press. </a:t>
            </a:r>
            <a:endParaRPr lang="en-CA" dirty="0"/>
          </a:p>
        </p:txBody>
      </p:sp>
      <p:pic>
        <p:nvPicPr>
          <p:cNvPr id="5" name="Content Placeholder 4">
            <a:extLst>
              <a:ext uri="{FF2B5EF4-FFF2-40B4-BE49-F238E27FC236}">
                <a16:creationId xmlns:a16="http://schemas.microsoft.com/office/drawing/2014/main" id="{01246745-1978-85FD-7A6B-24D8D1E9A7FE}"/>
              </a:ext>
            </a:extLst>
          </p:cNvPr>
          <p:cNvPicPr>
            <a:picLocks noGrp="1" noChangeAspect="1"/>
          </p:cNvPicPr>
          <p:nvPr>
            <p:ph idx="1"/>
          </p:nvPr>
        </p:nvPicPr>
        <p:blipFill>
          <a:blip r:embed="rId2"/>
          <a:stretch>
            <a:fillRect/>
          </a:stretch>
        </p:blipFill>
        <p:spPr>
          <a:xfrm>
            <a:off x="538480" y="2620169"/>
            <a:ext cx="10922000" cy="3225438"/>
          </a:xfrm>
        </p:spPr>
      </p:pic>
    </p:spTree>
    <p:extLst>
      <p:ext uri="{BB962C8B-B14F-4D97-AF65-F5344CB8AC3E}">
        <p14:creationId xmlns:p14="http://schemas.microsoft.com/office/powerpoint/2010/main" val="215433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AEC3A8-3AA0-1670-7EBA-4F4E6C572953}"/>
              </a:ext>
            </a:extLst>
          </p:cNvPr>
          <p:cNvPicPr>
            <a:picLocks noChangeAspect="1"/>
          </p:cNvPicPr>
          <p:nvPr/>
        </p:nvPicPr>
        <p:blipFill>
          <a:blip r:embed="rId2"/>
          <a:stretch>
            <a:fillRect/>
          </a:stretch>
        </p:blipFill>
        <p:spPr>
          <a:xfrm>
            <a:off x="1095375" y="100012"/>
            <a:ext cx="10001250" cy="6657975"/>
          </a:xfrm>
          <a:prstGeom prst="rect">
            <a:avLst/>
          </a:prstGeom>
        </p:spPr>
      </p:pic>
      <p:sp>
        <p:nvSpPr>
          <p:cNvPr id="6" name="Callout: Up Arrow 5">
            <a:extLst>
              <a:ext uri="{FF2B5EF4-FFF2-40B4-BE49-F238E27FC236}">
                <a16:creationId xmlns:a16="http://schemas.microsoft.com/office/drawing/2014/main" id="{73498DAA-840A-1AA6-7415-5AF95907D8ED}"/>
              </a:ext>
            </a:extLst>
          </p:cNvPr>
          <p:cNvSpPr/>
          <p:nvPr/>
        </p:nvSpPr>
        <p:spPr>
          <a:xfrm>
            <a:off x="987515" y="3538848"/>
            <a:ext cx="2367280" cy="2103120"/>
          </a:xfrm>
          <a:prstGeom prst="up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is available as an </a:t>
            </a:r>
            <a:r>
              <a:rPr lang="en-US" dirty="0" err="1"/>
              <a:t>ebook</a:t>
            </a:r>
            <a:r>
              <a:rPr lang="en-US" dirty="0"/>
              <a:t>, to read online</a:t>
            </a:r>
            <a:endParaRPr lang="en-CA" dirty="0"/>
          </a:p>
        </p:txBody>
      </p:sp>
      <p:sp>
        <p:nvSpPr>
          <p:cNvPr id="7" name="Callout: Up Arrow 6">
            <a:extLst>
              <a:ext uri="{FF2B5EF4-FFF2-40B4-BE49-F238E27FC236}">
                <a16:creationId xmlns:a16="http://schemas.microsoft.com/office/drawing/2014/main" id="{58661609-CAF4-9BC1-503E-BBCC53924452}"/>
              </a:ext>
            </a:extLst>
          </p:cNvPr>
          <p:cNvSpPr/>
          <p:nvPr/>
        </p:nvSpPr>
        <p:spPr>
          <a:xfrm>
            <a:off x="5729012" y="3538848"/>
            <a:ext cx="1880075" cy="2281727"/>
          </a:xfrm>
          <a:prstGeom prst="upArrowCallou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print copy is also available in the course reserves room for a limited loan</a:t>
            </a:r>
            <a:endParaRPr lang="en-CA" dirty="0"/>
          </a:p>
        </p:txBody>
      </p:sp>
    </p:spTree>
    <p:extLst>
      <p:ext uri="{BB962C8B-B14F-4D97-AF65-F5344CB8AC3E}">
        <p14:creationId xmlns:p14="http://schemas.microsoft.com/office/powerpoint/2010/main" val="58637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8F3D-AADC-43DF-98E8-0CA4C295376D}"/>
              </a:ext>
            </a:extLst>
          </p:cNvPr>
          <p:cNvSpPr>
            <a:spLocks noGrp="1"/>
          </p:cNvSpPr>
          <p:nvPr>
            <p:ph type="title"/>
          </p:nvPr>
        </p:nvSpPr>
        <p:spPr/>
        <p:txBody>
          <a:bodyPr>
            <a:normAutofit fontScale="90000"/>
          </a:bodyPr>
          <a:lstStyle/>
          <a:p>
            <a:r>
              <a:rPr lang="en-US" dirty="0"/>
              <a:t>Kovach, M. (2019). Conversational method in Indigenous research. First Peoples Child &amp; Family Review, 14(1), 123-136. </a:t>
            </a:r>
            <a:endParaRPr lang="en-CA" dirty="0"/>
          </a:p>
        </p:txBody>
      </p:sp>
      <p:pic>
        <p:nvPicPr>
          <p:cNvPr id="7" name="Picture 6">
            <a:extLst>
              <a:ext uri="{FF2B5EF4-FFF2-40B4-BE49-F238E27FC236}">
                <a16:creationId xmlns:a16="http://schemas.microsoft.com/office/drawing/2014/main" id="{BFFF7D37-6B72-4444-8AB3-0DBDABF350E9}"/>
              </a:ext>
            </a:extLst>
          </p:cNvPr>
          <p:cNvPicPr>
            <a:picLocks noChangeAspect="1"/>
          </p:cNvPicPr>
          <p:nvPr/>
        </p:nvPicPr>
        <p:blipFill>
          <a:blip r:embed="rId2"/>
          <a:stretch>
            <a:fillRect/>
          </a:stretch>
        </p:blipFill>
        <p:spPr>
          <a:xfrm>
            <a:off x="981075" y="2604061"/>
            <a:ext cx="10229850" cy="3000375"/>
          </a:xfrm>
          <a:prstGeom prst="rect">
            <a:avLst/>
          </a:prstGeom>
        </p:spPr>
      </p:pic>
    </p:spTree>
    <p:extLst>
      <p:ext uri="{BB962C8B-B14F-4D97-AF65-F5344CB8AC3E}">
        <p14:creationId xmlns:p14="http://schemas.microsoft.com/office/powerpoint/2010/main" val="4220414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E229E7-FAC0-4654-B27D-0B4E5F7AF152}"/>
              </a:ext>
            </a:extLst>
          </p:cNvPr>
          <p:cNvPicPr>
            <a:picLocks noChangeAspect="1"/>
          </p:cNvPicPr>
          <p:nvPr/>
        </p:nvPicPr>
        <p:blipFill>
          <a:blip r:embed="rId2"/>
          <a:stretch>
            <a:fillRect/>
          </a:stretch>
        </p:blipFill>
        <p:spPr>
          <a:xfrm>
            <a:off x="853440" y="198560"/>
            <a:ext cx="9753600" cy="4210050"/>
          </a:xfrm>
          <a:prstGeom prst="rect">
            <a:avLst/>
          </a:prstGeom>
        </p:spPr>
      </p:pic>
      <p:pic>
        <p:nvPicPr>
          <p:cNvPr id="5" name="Picture 4">
            <a:extLst>
              <a:ext uri="{FF2B5EF4-FFF2-40B4-BE49-F238E27FC236}">
                <a16:creationId xmlns:a16="http://schemas.microsoft.com/office/drawing/2014/main" id="{93B1C3F5-EA61-4F3C-BF3A-4EB55B223D96}"/>
              </a:ext>
            </a:extLst>
          </p:cNvPr>
          <p:cNvPicPr>
            <a:picLocks noChangeAspect="1"/>
          </p:cNvPicPr>
          <p:nvPr/>
        </p:nvPicPr>
        <p:blipFill>
          <a:blip r:embed="rId3"/>
          <a:stretch>
            <a:fillRect/>
          </a:stretch>
        </p:blipFill>
        <p:spPr>
          <a:xfrm>
            <a:off x="3118485" y="1268290"/>
            <a:ext cx="8220075" cy="5391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154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38DA-E86F-4A89-ACFB-ACA52962B04A}"/>
              </a:ext>
            </a:extLst>
          </p:cNvPr>
          <p:cNvSpPr>
            <a:spLocks noGrp="1"/>
          </p:cNvSpPr>
          <p:nvPr>
            <p:ph type="title"/>
          </p:nvPr>
        </p:nvSpPr>
        <p:spPr>
          <a:xfrm>
            <a:off x="838200" y="716818"/>
            <a:ext cx="10515600" cy="1325563"/>
          </a:xfrm>
        </p:spPr>
        <p:txBody>
          <a:bodyPr>
            <a:normAutofit fontScale="90000"/>
          </a:bodyPr>
          <a:lstStyle/>
          <a:p>
            <a:r>
              <a:rPr lang="en-US" dirty="0"/>
              <a:t>Tilley, Susan A.(2016). Doing respectful research: power, privilege and passion. Winnipeg: Fernwood Publishing</a:t>
            </a:r>
            <a:endParaRPr lang="en-CA" dirty="0"/>
          </a:p>
        </p:txBody>
      </p:sp>
      <p:pic>
        <p:nvPicPr>
          <p:cNvPr id="4" name="Picture 3">
            <a:extLst>
              <a:ext uri="{FF2B5EF4-FFF2-40B4-BE49-F238E27FC236}">
                <a16:creationId xmlns:a16="http://schemas.microsoft.com/office/drawing/2014/main" id="{F5737477-6D70-C989-05F7-72DD9521A945}"/>
              </a:ext>
            </a:extLst>
          </p:cNvPr>
          <p:cNvPicPr>
            <a:picLocks noChangeAspect="1"/>
          </p:cNvPicPr>
          <p:nvPr/>
        </p:nvPicPr>
        <p:blipFill>
          <a:blip r:embed="rId2"/>
          <a:stretch>
            <a:fillRect/>
          </a:stretch>
        </p:blipFill>
        <p:spPr>
          <a:xfrm>
            <a:off x="176589" y="2628764"/>
            <a:ext cx="11838822" cy="3238035"/>
          </a:xfrm>
          <a:prstGeom prst="rect">
            <a:avLst/>
          </a:prstGeom>
        </p:spPr>
      </p:pic>
    </p:spTree>
    <p:extLst>
      <p:ext uri="{BB962C8B-B14F-4D97-AF65-F5344CB8AC3E}">
        <p14:creationId xmlns:p14="http://schemas.microsoft.com/office/powerpoint/2010/main" val="330640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F8F623-9134-AE65-EA7D-8A130A016AC3}"/>
              </a:ext>
            </a:extLst>
          </p:cNvPr>
          <p:cNvPicPr>
            <a:picLocks noChangeAspect="1"/>
          </p:cNvPicPr>
          <p:nvPr/>
        </p:nvPicPr>
        <p:blipFill>
          <a:blip r:embed="rId2"/>
          <a:stretch>
            <a:fillRect/>
          </a:stretch>
        </p:blipFill>
        <p:spPr>
          <a:xfrm>
            <a:off x="0" y="330870"/>
            <a:ext cx="12192000" cy="5593146"/>
          </a:xfrm>
          <a:prstGeom prst="rect">
            <a:avLst/>
          </a:prstGeom>
        </p:spPr>
      </p:pic>
      <p:sp>
        <p:nvSpPr>
          <p:cNvPr id="5" name="Arrow: Left 4">
            <a:extLst>
              <a:ext uri="{FF2B5EF4-FFF2-40B4-BE49-F238E27FC236}">
                <a16:creationId xmlns:a16="http://schemas.microsoft.com/office/drawing/2014/main" id="{E27933E8-A21C-4D05-911D-7BA0C9558115}"/>
              </a:ext>
            </a:extLst>
          </p:cNvPr>
          <p:cNvSpPr/>
          <p:nvPr/>
        </p:nvSpPr>
        <p:spPr>
          <a:xfrm>
            <a:off x="5313297" y="4488962"/>
            <a:ext cx="1195754" cy="5627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768E6571-B804-1395-30CC-F014C2A1CF12}"/>
              </a:ext>
            </a:extLst>
          </p:cNvPr>
          <p:cNvPicPr>
            <a:picLocks noChangeAspect="1"/>
          </p:cNvPicPr>
          <p:nvPr/>
        </p:nvPicPr>
        <p:blipFill>
          <a:blip r:embed="rId3"/>
          <a:stretch>
            <a:fillRect/>
          </a:stretch>
        </p:blipFill>
        <p:spPr>
          <a:xfrm>
            <a:off x="1446508" y="0"/>
            <a:ext cx="9298983" cy="6858000"/>
          </a:xfrm>
          <a:prstGeom prst="rect">
            <a:avLst/>
          </a:prstGeom>
        </p:spPr>
      </p:pic>
    </p:spTree>
    <p:extLst>
      <p:ext uri="{BB962C8B-B14F-4D97-AF65-F5344CB8AC3E}">
        <p14:creationId xmlns:p14="http://schemas.microsoft.com/office/powerpoint/2010/main" val="323388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C09DFB-C539-46A5-8BE7-E9BA9AA452DC}"/>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kern="1200">
                <a:solidFill>
                  <a:schemeClr val="tx1"/>
                </a:solidFill>
                <a:latin typeface="+mj-lt"/>
                <a:ea typeface="+mj-ea"/>
                <a:cs typeface="+mj-cs"/>
              </a:rPr>
              <a:t>Context – searching for Indigenous scholarship in an academic library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72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23EE98-8B1D-493C-8842-F3CEA34969F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Indigenous Peoples and education in Canada</a:t>
            </a:r>
            <a:endParaRPr lang="en-CA" sz="4000" dirty="0">
              <a:solidFill>
                <a:srgbClr val="FFFFFF"/>
              </a:solidFill>
            </a:endParaRPr>
          </a:p>
        </p:txBody>
      </p:sp>
      <p:sp>
        <p:nvSpPr>
          <p:cNvPr id="3" name="Content Placeholder 2">
            <a:extLst>
              <a:ext uri="{FF2B5EF4-FFF2-40B4-BE49-F238E27FC236}">
                <a16:creationId xmlns:a16="http://schemas.microsoft.com/office/drawing/2014/main" id="{A76E412C-D49B-4398-8E54-F83FAA699706}"/>
              </a:ext>
            </a:extLst>
          </p:cNvPr>
          <p:cNvSpPr>
            <a:spLocks noGrp="1"/>
          </p:cNvSpPr>
          <p:nvPr>
            <p:ph idx="1"/>
          </p:nvPr>
        </p:nvSpPr>
        <p:spPr>
          <a:xfrm>
            <a:off x="4367695" y="309490"/>
            <a:ext cx="7702385" cy="6274190"/>
          </a:xfrm>
        </p:spPr>
        <p:txBody>
          <a:bodyPr anchor="ctr">
            <a:normAutofit/>
          </a:bodyPr>
          <a:lstStyle/>
          <a:p>
            <a:r>
              <a:rPr lang="en-US" dirty="0"/>
              <a:t>Education, as controlled and imposed by the church, federal and provincial governments in Canada has been a destructive force in Indigenous communities </a:t>
            </a:r>
          </a:p>
          <a:p>
            <a:pPr marL="0" indent="0">
              <a:buNone/>
            </a:pPr>
            <a:endParaRPr lang="en-US" dirty="0"/>
          </a:p>
          <a:p>
            <a:r>
              <a:rPr lang="en-US" dirty="0"/>
              <a:t>Research at the university level, about Indigenous Peoples and communities has been harmful</a:t>
            </a:r>
          </a:p>
          <a:p>
            <a:pPr marL="0" indent="0">
              <a:buNone/>
            </a:pPr>
            <a:endParaRPr lang="en-US" dirty="0"/>
          </a:p>
          <a:p>
            <a:r>
              <a:rPr lang="en-US" dirty="0"/>
              <a:t>Libraries, as part of the University and education system, are also colonial institutions, with barriers, biases and impediments to enhancing Indigenous scholarship and voices</a:t>
            </a:r>
            <a:endParaRPr lang="en-CA" dirty="0"/>
          </a:p>
        </p:txBody>
      </p:sp>
    </p:spTree>
    <p:extLst>
      <p:ext uri="{BB962C8B-B14F-4D97-AF65-F5344CB8AC3E}">
        <p14:creationId xmlns:p14="http://schemas.microsoft.com/office/powerpoint/2010/main" val="101548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200"/>
              <a:t>Universities &amp; libraries are colonial institutions </a:t>
            </a:r>
            <a:endParaRPr lang="en-CA"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CA" sz="3200" dirty="0"/>
              <a:t>“While Indigenous people have necessarily (and effectively) engaged with </a:t>
            </a:r>
            <a:r>
              <a:rPr lang="en-CA" sz="3200" b="1" dirty="0"/>
              <a:t>Western institutions</a:t>
            </a:r>
            <a:r>
              <a:rPr lang="en-CA" sz="3200" dirty="0"/>
              <a:t>, it is important to remember that this necessity came about largely due to a need to respond to colonial impositions. Colonizers wanted Indigenous lands, and ultimately found</a:t>
            </a:r>
            <a:r>
              <a:rPr lang="en-CA" sz="3200" b="1" dirty="0"/>
              <a:t> imposing institutions</a:t>
            </a:r>
            <a:r>
              <a:rPr lang="en-CA" sz="3200" dirty="0"/>
              <a:t> to be a most effective way of stealing that land.”</a:t>
            </a:r>
          </a:p>
          <a:p>
            <a:pPr marL="0" indent="0">
              <a:buNone/>
            </a:pPr>
            <a:br>
              <a:rPr lang="en-CA" sz="2200" dirty="0"/>
            </a:br>
            <a:r>
              <a:rPr lang="en-CA" sz="2200" dirty="0"/>
              <a:t>Tuck, E. &amp; Yang, K.W. (2012). Decolonization is not a metaphor. Decolonization: Indigeneity, Education &amp; Society, 1(1), 5-6. </a:t>
            </a:r>
            <a:r>
              <a:rPr lang="en-CA" sz="2200" dirty="0">
                <a:hlinkClick r:id="rId2"/>
              </a:rPr>
              <a:t>https://jps.library.utoronto.ca/index.php/des/article/view/18630/15554</a:t>
            </a:r>
            <a:endParaRPr lang="en-CA" sz="2200" dirty="0"/>
          </a:p>
        </p:txBody>
      </p:sp>
    </p:spTree>
    <p:extLst>
      <p:ext uri="{BB962C8B-B14F-4D97-AF65-F5344CB8AC3E}">
        <p14:creationId xmlns:p14="http://schemas.microsoft.com/office/powerpoint/2010/main" val="331484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Who am I?</a:t>
            </a:r>
            <a:endParaRPr lang="en-C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447309" y="910432"/>
            <a:ext cx="6877184" cy="5947568"/>
          </a:xfrm>
        </p:spPr>
        <p:txBody>
          <a:bodyPr anchor="ctr">
            <a:normAutofit lnSpcReduction="10000"/>
          </a:bodyPr>
          <a:lstStyle/>
          <a:p>
            <a:pPr marL="0" indent="0">
              <a:buNone/>
            </a:pPr>
            <a:r>
              <a:rPr lang="en-US" altLang="en-US" sz="2600" dirty="0"/>
              <a:t>Michelle Lake, librarian for First Peoples Studies, the School of Community and Public Affairs, Political Science, and Government Publications</a:t>
            </a:r>
          </a:p>
          <a:p>
            <a:pPr marL="0" indent="0">
              <a:buNone/>
            </a:pPr>
            <a:endParaRPr lang="en-US" altLang="en-US" sz="2600" dirty="0"/>
          </a:p>
          <a:p>
            <a:pPr marL="0" indent="0">
              <a:buNone/>
            </a:pPr>
            <a:r>
              <a:rPr lang="en-US" altLang="en-US" sz="2600" dirty="0"/>
              <a:t>Settler, originally from Ontario. </a:t>
            </a:r>
          </a:p>
          <a:p>
            <a:pPr marL="0" indent="0">
              <a:buNone/>
            </a:pPr>
            <a:endParaRPr lang="en-US" altLang="en-US" sz="2600" dirty="0"/>
          </a:p>
          <a:p>
            <a:pPr marL="0" indent="0">
              <a:buNone/>
            </a:pPr>
            <a:r>
              <a:rPr lang="en-US" altLang="en-US" sz="2600" dirty="0"/>
              <a:t>My hometown is located on the </a:t>
            </a:r>
            <a:r>
              <a:rPr lang="en-CA" sz="2600" dirty="0"/>
              <a:t>traditional territories of the Erie, Neutral, Huron-Wendat, Haudenosaunee and </a:t>
            </a:r>
            <a:r>
              <a:rPr lang="en-CA" sz="2600" dirty="0" err="1"/>
              <a:t>Mississaugas</a:t>
            </a:r>
            <a:r>
              <a:rPr lang="en-CA" sz="2600" dirty="0"/>
              <a:t>, on land covered by the Dish With One Spoon Wampum Belt Covenant. </a:t>
            </a:r>
          </a:p>
          <a:p>
            <a:pPr marL="0" indent="0">
              <a:buNone/>
            </a:pPr>
            <a:endParaRPr lang="en-CA" sz="2600" dirty="0"/>
          </a:p>
          <a:p>
            <a:pPr marL="0" indent="0">
              <a:buNone/>
            </a:pPr>
            <a:r>
              <a:rPr lang="en-CA" sz="2600" dirty="0"/>
              <a:t>I live and work on the unceded Indigenous lands of </a:t>
            </a:r>
            <a:r>
              <a:rPr lang="en-CA" sz="2600" dirty="0" err="1"/>
              <a:t>Tiohtià:ke</a:t>
            </a:r>
            <a:r>
              <a:rPr lang="en-CA" sz="2600" dirty="0"/>
              <a:t>, where the </a:t>
            </a:r>
            <a:r>
              <a:rPr lang="en-CA" sz="2600" dirty="0" err="1"/>
              <a:t>Kanien’kehá:ka</a:t>
            </a:r>
            <a:r>
              <a:rPr lang="en-CA" sz="2600" dirty="0"/>
              <a:t> Nation is recognized as the custodians of those lands and waters.</a:t>
            </a:r>
            <a:endParaRPr lang="en-US" altLang="en-US" sz="2600" dirty="0"/>
          </a:p>
          <a:p>
            <a:pPr marL="0" indent="0">
              <a:buNone/>
            </a:pPr>
            <a:endParaRPr lang="en-US" altLang="en-US" sz="2600" dirty="0">
              <a:hlinkClick r:id="" action="ppaction://noaction"/>
            </a:endParaRPr>
          </a:p>
          <a:p>
            <a:endParaRPr lang="en-CA" sz="2600"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r>
              <a:rPr lang="en-US" sz="4000">
                <a:solidFill>
                  <a:srgbClr val="FFFFFF"/>
                </a:solidFill>
              </a:rPr>
              <a:t>Colonial institutions as ideological structure</a:t>
            </a:r>
            <a:endParaRPr lang="en-CA" sz="4000">
              <a:solidFill>
                <a:srgbClr val="FFFFFF"/>
              </a:solidFill>
            </a:endParaRPr>
          </a:p>
        </p:txBody>
      </p:sp>
      <p:sp>
        <p:nvSpPr>
          <p:cNvPr id="4" name="Content Placeholder 3"/>
          <p:cNvSpPr>
            <a:spLocks noGrp="1"/>
          </p:cNvSpPr>
          <p:nvPr>
            <p:ph sz="half" idx="1"/>
          </p:nvPr>
        </p:nvSpPr>
        <p:spPr>
          <a:xfrm>
            <a:off x="4380855" y="1412489"/>
            <a:ext cx="3427283" cy="4363844"/>
          </a:xfrm>
        </p:spPr>
        <p:txBody>
          <a:bodyPr>
            <a:normAutofit/>
          </a:bodyPr>
          <a:lstStyle/>
          <a:p>
            <a:pPr marL="0" indent="0">
              <a:buNone/>
            </a:pPr>
            <a:r>
              <a:rPr lang="en-CA" sz="2000" dirty="0"/>
              <a:t>“The library is always an ideological structure. It’s not just what goes into the library that matters, but how it’s organized and under which norms.”</a:t>
            </a:r>
          </a:p>
          <a:p>
            <a:pPr marL="0" indent="0">
              <a:buNone/>
            </a:pPr>
            <a:br>
              <a:rPr lang="en-CA" sz="2000" dirty="0"/>
            </a:br>
            <a:r>
              <a:rPr lang="en-CA" sz="2000" dirty="0"/>
              <a:t>Daniel Heath Justice, </a:t>
            </a:r>
            <a:r>
              <a:rPr lang="en-CA" sz="2000" dirty="0" err="1"/>
              <a:t>Ph.D</a:t>
            </a:r>
            <a:r>
              <a:rPr lang="en-CA" sz="2000" dirty="0"/>
              <a:t>, ACRL Choice Webinar: </a:t>
            </a:r>
            <a:r>
              <a:rPr lang="en-CA" sz="2000" dirty="0">
                <a:hlinkClick r:id="rId2"/>
              </a:rPr>
              <a:t>Indigenous Literatures, social justice and the decolonial library</a:t>
            </a:r>
            <a:r>
              <a:rPr lang="en-CA" sz="2000" dirty="0"/>
              <a:t> (2019)</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a:xfrm>
            <a:off x="8451604" y="1412489"/>
            <a:ext cx="3197701" cy="4363844"/>
          </a:xfrm>
        </p:spPr>
        <p:txBody>
          <a:bodyPr>
            <a:normAutofit/>
          </a:bodyPr>
          <a:lstStyle/>
          <a:p>
            <a:pPr marL="0" indent="0">
              <a:buNone/>
            </a:pPr>
            <a:r>
              <a:rPr lang="en-CA" sz="1700" dirty="0"/>
              <a:t>“When we look at collections, the actual ‘information’ contained in libraries and how it is organized, we can see that it </a:t>
            </a:r>
            <a:r>
              <a:rPr lang="en-CA" sz="1700" i="1" dirty="0"/>
              <a:t>(surely by accident)</a:t>
            </a:r>
            <a:r>
              <a:rPr lang="en-CA" sz="1700" dirty="0"/>
              <a:t> somehow manages to construct a reality wherein whiteness is default, normal, civilized and everything else is Other.”  </a:t>
            </a:r>
          </a:p>
          <a:p>
            <a:pPr marL="0" indent="0">
              <a:buNone/>
            </a:pPr>
            <a:r>
              <a:rPr lang="en-CA" sz="1700" dirty="0" err="1"/>
              <a:t>nina</a:t>
            </a:r>
            <a:r>
              <a:rPr lang="en-CA" sz="1700" dirty="0"/>
              <a:t> de </a:t>
            </a:r>
            <a:r>
              <a:rPr lang="en-CA" sz="1700" dirty="0" err="1"/>
              <a:t>jesus</a:t>
            </a:r>
            <a:r>
              <a:rPr lang="en-CA" sz="1700" dirty="0"/>
              <a:t>, </a:t>
            </a:r>
            <a:r>
              <a:rPr lang="en-CA" sz="1700" dirty="0">
                <a:hlinkClick r:id="rId3"/>
              </a:rPr>
              <a:t>Locating the library in institutional oppression</a:t>
            </a:r>
            <a:r>
              <a:rPr lang="en-CA" sz="1700" dirty="0"/>
              <a:t>, In the library with the lead pipe (Sept 24, 2014)</a:t>
            </a:r>
          </a:p>
          <a:p>
            <a:pPr marL="0" indent="0">
              <a:buNone/>
            </a:pPr>
            <a:br>
              <a:rPr lang="en-CA" sz="1700" dirty="0"/>
            </a:br>
            <a:endParaRPr lang="en-CA" sz="1700" dirty="0"/>
          </a:p>
        </p:txBody>
      </p:sp>
    </p:spTree>
    <p:extLst>
      <p:ext uri="{BB962C8B-B14F-4D97-AF65-F5344CB8AC3E}">
        <p14:creationId xmlns:p14="http://schemas.microsoft.com/office/powerpoint/2010/main" val="257507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4297" y="352697"/>
            <a:ext cx="8497503" cy="6292455"/>
          </a:xfrm>
          <a:prstGeom prst="rect">
            <a:avLst/>
          </a:prstGeom>
        </p:spPr>
      </p:pic>
      <p:sp>
        <p:nvSpPr>
          <p:cNvPr id="5" name="Rounded Rectangle 4"/>
          <p:cNvSpPr/>
          <p:nvPr/>
        </p:nvSpPr>
        <p:spPr>
          <a:xfrm>
            <a:off x="4576265" y="2400716"/>
            <a:ext cx="1155031" cy="74560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Down Arrow Callout 6"/>
          <p:cNvSpPr/>
          <p:nvPr/>
        </p:nvSpPr>
        <p:spPr>
          <a:xfrm>
            <a:off x="4376859" y="1137156"/>
            <a:ext cx="1596189" cy="88231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 F and FC books are here</a:t>
            </a:r>
            <a:endParaRPr lang="en-CA" dirty="0"/>
          </a:p>
        </p:txBody>
      </p:sp>
      <p:sp>
        <p:nvSpPr>
          <p:cNvPr id="8" name="Rectangle 7"/>
          <p:cNvSpPr/>
          <p:nvPr/>
        </p:nvSpPr>
        <p:spPr>
          <a:xfrm>
            <a:off x="8539566" y="1309607"/>
            <a:ext cx="3285641" cy="3471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Call number ranges:</a:t>
            </a:r>
          </a:p>
          <a:p>
            <a:pPr algn="ctr"/>
            <a:endParaRPr lang="en-US" sz="2000" dirty="0"/>
          </a:p>
          <a:p>
            <a:pPr algn="ctr"/>
            <a:r>
              <a:rPr lang="en-US" sz="2000" dirty="0"/>
              <a:t>E 75 – E 99 Indigenous Peoples in North America</a:t>
            </a:r>
          </a:p>
          <a:p>
            <a:pPr algn="ctr"/>
            <a:endParaRPr lang="en-US" sz="2000" dirty="0"/>
          </a:p>
          <a:p>
            <a:pPr algn="ctr"/>
            <a:r>
              <a:rPr lang="en-US" sz="2000" dirty="0"/>
              <a:t>F 1-1140 History of British America (Canada)</a:t>
            </a:r>
          </a:p>
          <a:p>
            <a:pPr algn="ctr"/>
            <a:endParaRPr lang="en-US" sz="2000" dirty="0"/>
          </a:p>
          <a:p>
            <a:pPr algn="ctr"/>
            <a:r>
              <a:rPr lang="en-US" sz="2000" dirty="0"/>
              <a:t>FC 1-4200 Canada</a:t>
            </a:r>
            <a:endParaRPr lang="en-CA" sz="2000" dirty="0"/>
          </a:p>
        </p:txBody>
      </p:sp>
    </p:spTree>
    <p:extLst>
      <p:ext uri="{BB962C8B-B14F-4D97-AF65-F5344CB8AC3E}">
        <p14:creationId xmlns:p14="http://schemas.microsoft.com/office/powerpoint/2010/main" val="220369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429D57-4052-45B5-A9F3-9F292585E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62" y="1848831"/>
            <a:ext cx="3297238" cy="4449763"/>
          </a:xfrm>
          <a:prstGeom prst="rect">
            <a:avLst/>
          </a:prstGeom>
        </p:spPr>
      </p:pic>
      <p:sp>
        <p:nvSpPr>
          <p:cNvPr id="2" name="Title 1">
            <a:extLst>
              <a:ext uri="{FF2B5EF4-FFF2-40B4-BE49-F238E27FC236}">
                <a16:creationId xmlns:a16="http://schemas.microsoft.com/office/drawing/2014/main" id="{4B868A62-88C8-4B46-8F72-C00C18A6B85A}"/>
              </a:ext>
            </a:extLst>
          </p:cNvPr>
          <p:cNvSpPr>
            <a:spLocks noGrp="1"/>
          </p:cNvSpPr>
          <p:nvPr>
            <p:ph type="title"/>
          </p:nvPr>
        </p:nvSpPr>
        <p:spPr>
          <a:xfrm>
            <a:off x="838200" y="184805"/>
            <a:ext cx="10515600" cy="1505883"/>
          </a:xfrm>
        </p:spPr>
        <p:txBody>
          <a:bodyPr vert="horz" lIns="91440" tIns="45720" rIns="91440" bIns="45720" rtlCol="0" anchor="ctr">
            <a:noAutofit/>
          </a:bodyPr>
          <a:lstStyle/>
          <a:p>
            <a:br>
              <a:rPr lang="en-US" sz="3600" b="1" kern="1200" dirty="0">
                <a:solidFill>
                  <a:schemeClr val="tx1"/>
                </a:solidFill>
                <a:latin typeface="+mj-lt"/>
                <a:ea typeface="+mj-ea"/>
                <a:cs typeface="+mj-cs"/>
              </a:rPr>
            </a:b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Classification: </a:t>
            </a:r>
            <a:r>
              <a:rPr lang="en-US" sz="3600" kern="1200" dirty="0">
                <a:solidFill>
                  <a:schemeClr val="tx1"/>
                </a:solidFill>
                <a:latin typeface="+mj-lt"/>
                <a:ea typeface="+mj-ea"/>
                <a:cs typeface="+mj-cs"/>
              </a:rPr>
              <a:t>browse the bookshelves </a:t>
            </a:r>
            <a:br>
              <a:rPr lang="en-US" sz="3600" b="0" kern="1200" dirty="0">
                <a:solidFill>
                  <a:schemeClr val="tx1"/>
                </a:solidFill>
                <a:effectLst/>
                <a:latin typeface="+mj-lt"/>
                <a:ea typeface="+mj-ea"/>
                <a:cs typeface="+mj-cs"/>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pic>
        <p:nvPicPr>
          <p:cNvPr id="9" name="Content Placeholder 8">
            <a:extLst>
              <a:ext uri="{FF2B5EF4-FFF2-40B4-BE49-F238E27FC236}">
                <a16:creationId xmlns:a16="http://schemas.microsoft.com/office/drawing/2014/main" id="{189DF532-E662-2C68-9D5C-E393636896FE}"/>
              </a:ext>
            </a:extLst>
          </p:cNvPr>
          <p:cNvPicPr>
            <a:picLocks noGrp="1" noChangeAspect="1"/>
          </p:cNvPicPr>
          <p:nvPr>
            <p:ph idx="1"/>
          </p:nvPr>
        </p:nvPicPr>
        <p:blipFill>
          <a:blip r:embed="rId3"/>
          <a:stretch>
            <a:fillRect/>
          </a:stretch>
        </p:blipFill>
        <p:spPr>
          <a:xfrm>
            <a:off x="9354283" y="1330658"/>
            <a:ext cx="2429820" cy="4967935"/>
          </a:xfrm>
        </p:spPr>
      </p:pic>
      <p:pic>
        <p:nvPicPr>
          <p:cNvPr id="4" name="Picture 3">
            <a:extLst>
              <a:ext uri="{FF2B5EF4-FFF2-40B4-BE49-F238E27FC236}">
                <a16:creationId xmlns:a16="http://schemas.microsoft.com/office/drawing/2014/main" id="{F6FF75C5-1835-8F6D-E3A6-31CE7E8F53C0}"/>
              </a:ext>
            </a:extLst>
          </p:cNvPr>
          <p:cNvPicPr>
            <a:picLocks noChangeAspect="1"/>
          </p:cNvPicPr>
          <p:nvPr/>
        </p:nvPicPr>
        <p:blipFill>
          <a:blip r:embed="rId4"/>
          <a:stretch>
            <a:fillRect/>
          </a:stretch>
        </p:blipFill>
        <p:spPr>
          <a:xfrm>
            <a:off x="4476170" y="1330658"/>
            <a:ext cx="4964115" cy="5136845"/>
          </a:xfrm>
          <a:prstGeom prst="rect">
            <a:avLst/>
          </a:prstGeom>
        </p:spPr>
      </p:pic>
      <p:sp>
        <p:nvSpPr>
          <p:cNvPr id="6" name="Rectangle 5">
            <a:extLst>
              <a:ext uri="{FF2B5EF4-FFF2-40B4-BE49-F238E27FC236}">
                <a16:creationId xmlns:a16="http://schemas.microsoft.com/office/drawing/2014/main" id="{8AB05BAF-2CF1-4A78-A7C7-779C091023B3}"/>
              </a:ext>
            </a:extLst>
          </p:cNvPr>
          <p:cNvSpPr/>
          <p:nvPr/>
        </p:nvSpPr>
        <p:spPr>
          <a:xfrm>
            <a:off x="4629207" y="5127992"/>
            <a:ext cx="7260864" cy="1631216"/>
          </a:xfrm>
          <a:prstGeom prst="rect">
            <a:avLst/>
          </a:prstGeom>
          <a:solidFill>
            <a:schemeClr val="bg2">
              <a:lumMod val="90000"/>
            </a:schemeClr>
          </a:solidFill>
        </p:spPr>
        <p:txBody>
          <a:bodyPr wrap="square">
            <a:spAutoFit/>
          </a:bodyPr>
          <a:lstStyle/>
          <a:p>
            <a:r>
              <a:rPr lang="en-CA" sz="2000" dirty="0">
                <a:solidFill>
                  <a:srgbClr val="000000"/>
                </a:solidFill>
                <a:latin typeface="Arial" panose="020B0604020202020204" pitchFamily="34" charset="0"/>
              </a:rPr>
              <a:t>On </a:t>
            </a:r>
            <a:r>
              <a:rPr lang="en-CA" sz="2000" dirty="0">
                <a:latin typeface="Arial" panose="020B0604020202020204" pitchFamily="34" charset="0"/>
              </a:rPr>
              <a:t>the</a:t>
            </a:r>
            <a:r>
              <a:rPr lang="en-CA" sz="2000" dirty="0">
                <a:solidFill>
                  <a:srgbClr val="000000"/>
                </a:solidFill>
                <a:latin typeface="Arial" panose="020B0604020202020204" pitchFamily="34" charset="0"/>
              </a:rPr>
              <a:t> library shelves, most books about First Nations, Inuit, and </a:t>
            </a:r>
            <a:r>
              <a:rPr lang="en-CA" sz="2000" b="0" i="0" dirty="0">
                <a:solidFill>
                  <a:srgbClr val="202124"/>
                </a:solidFill>
                <a:effectLst/>
                <a:latin typeface="Arial" panose="020B0604020202020204" pitchFamily="34" charset="0"/>
                <a:cs typeface="Arial" panose="020B0604020202020204" pitchFamily="34" charset="0"/>
              </a:rPr>
              <a:t>Métis</a:t>
            </a:r>
            <a:r>
              <a:rPr lang="en-CA" sz="2000" dirty="0">
                <a:solidFill>
                  <a:srgbClr val="000000"/>
                </a:solidFill>
                <a:latin typeface="Arial" panose="020B0604020202020204" pitchFamily="34" charset="0"/>
              </a:rPr>
              <a:t> </a:t>
            </a:r>
            <a:r>
              <a:rPr lang="en-CA" sz="2000" b="1" dirty="0">
                <a:solidFill>
                  <a:srgbClr val="000000"/>
                </a:solidFill>
                <a:latin typeface="Arial" panose="020B0604020202020204" pitchFamily="34" charset="0"/>
              </a:rPr>
              <a:t>peoples and thought </a:t>
            </a:r>
            <a:r>
              <a:rPr lang="en-CA" sz="2000" dirty="0">
                <a:solidFill>
                  <a:srgbClr val="000000"/>
                </a:solidFill>
                <a:latin typeface="Arial" panose="020B0604020202020204" pitchFamily="34" charset="0"/>
              </a:rPr>
              <a:t>are found in the </a:t>
            </a:r>
            <a:r>
              <a:rPr lang="en-CA" sz="2000" u="sng" dirty="0">
                <a:solidFill>
                  <a:srgbClr val="800000"/>
                </a:solidFill>
                <a:latin typeface="Arial" panose="020B0604020202020204" pitchFamily="34" charset="0"/>
              </a:rPr>
              <a:t>E</a:t>
            </a:r>
            <a:r>
              <a:rPr lang="en-CA" sz="2000" dirty="0">
                <a:solidFill>
                  <a:srgbClr val="000000"/>
                </a:solidFill>
                <a:latin typeface="Arial" panose="020B0604020202020204" pitchFamily="34" charset="0"/>
              </a:rPr>
              <a:t> classification area, for </a:t>
            </a:r>
            <a:r>
              <a:rPr lang="en-CA" sz="2000" dirty="0">
                <a:solidFill>
                  <a:srgbClr val="800000"/>
                </a:solidFill>
                <a:latin typeface="Arial" panose="020B0604020202020204" pitchFamily="34" charset="0"/>
              </a:rPr>
              <a:t>“</a:t>
            </a:r>
            <a:r>
              <a:rPr lang="en-CA" sz="2000" b="1" dirty="0">
                <a:solidFill>
                  <a:srgbClr val="800000"/>
                </a:solidFill>
                <a:latin typeface="Arial" panose="020B0604020202020204" pitchFamily="34" charset="0"/>
              </a:rPr>
              <a:t>History</a:t>
            </a:r>
            <a:r>
              <a:rPr lang="en-CA" sz="2000" dirty="0">
                <a:solidFill>
                  <a:srgbClr val="800000"/>
                </a:solidFill>
                <a:latin typeface="Arial" panose="020B0604020202020204" pitchFamily="34" charset="0"/>
              </a:rPr>
              <a:t> of North America”.</a:t>
            </a:r>
            <a:r>
              <a:rPr lang="en-CA" sz="2000" dirty="0">
                <a:solidFill>
                  <a:srgbClr val="000000"/>
                </a:solidFill>
                <a:latin typeface="Arial" panose="020B0604020202020204" pitchFamily="34" charset="0"/>
              </a:rPr>
              <a:t> </a:t>
            </a:r>
            <a:r>
              <a:rPr lang="en-CA" sz="2000" b="1" dirty="0">
                <a:solidFill>
                  <a:srgbClr val="000000"/>
                </a:solidFill>
                <a:latin typeface="Arial" panose="020B0604020202020204" pitchFamily="34" charset="0"/>
              </a:rPr>
              <a:t>This represents an erasure of living peoples, philosophies, and knowledge.</a:t>
            </a:r>
            <a:endParaRPr lang="en-CA" sz="2000" dirty="0"/>
          </a:p>
        </p:txBody>
      </p:sp>
    </p:spTree>
    <p:extLst>
      <p:ext uri="{BB962C8B-B14F-4D97-AF65-F5344CB8AC3E}">
        <p14:creationId xmlns:p14="http://schemas.microsoft.com/office/powerpoint/2010/main" val="191583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Terminology</a:t>
            </a:r>
            <a:endParaRPr lang="en-CA"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CA" sz="2200" dirty="0"/>
              <a:t>In the most common university library classification system, </a:t>
            </a:r>
            <a:r>
              <a:rPr lang="en-CA" sz="2200" dirty="0">
                <a:hlinkClick r:id="rId2"/>
              </a:rPr>
              <a:t>Library of Congress Subject Headings (LCSH)</a:t>
            </a:r>
            <a:r>
              <a:rPr lang="en-CA" sz="2200" dirty="0"/>
              <a:t>, the main subject heading for material about Indigenous Peoples in Canada and the United States is </a:t>
            </a:r>
            <a:r>
              <a:rPr lang="en-CA" sz="2200" b="1" dirty="0"/>
              <a:t>“</a:t>
            </a:r>
            <a:r>
              <a:rPr lang="en-CA" sz="2200" b="1" i="1" dirty="0"/>
              <a:t>Indians of North America</a:t>
            </a:r>
            <a:r>
              <a:rPr lang="en-CA" sz="2200" b="1" dirty="0"/>
              <a:t>”</a:t>
            </a:r>
            <a:r>
              <a:rPr lang="en-CA" sz="2200" dirty="0"/>
              <a:t>.</a:t>
            </a:r>
          </a:p>
          <a:p>
            <a:pPr marL="0" indent="0">
              <a:buNone/>
            </a:pPr>
            <a:endParaRPr lang="en-CA" sz="2200" dirty="0"/>
          </a:p>
          <a:p>
            <a:pPr marL="0" indent="0">
              <a:buNone/>
            </a:pPr>
            <a:r>
              <a:rPr lang="en-CA" sz="2200" dirty="0"/>
              <a:t>The term </a:t>
            </a:r>
            <a:r>
              <a:rPr lang="en-CA" sz="2200" b="1" dirty="0"/>
              <a:t>Indigenous</a:t>
            </a:r>
            <a:r>
              <a:rPr lang="en-CA" sz="2200" dirty="0"/>
              <a:t> is still new in these systems.</a:t>
            </a:r>
          </a:p>
          <a:p>
            <a:pPr marL="0" indent="0">
              <a:buNone/>
            </a:pPr>
            <a:r>
              <a:rPr lang="en-CA" sz="2200" dirty="0"/>
              <a:t> </a:t>
            </a:r>
          </a:p>
          <a:p>
            <a:pPr marL="0" indent="0">
              <a:buNone/>
            </a:pPr>
            <a:r>
              <a:rPr lang="en-CA" sz="2200" dirty="0"/>
              <a:t>Though relevant and correct, terms for nations such as the </a:t>
            </a:r>
            <a:r>
              <a:rPr lang="en-CA" sz="2200" b="1" dirty="0" err="1"/>
              <a:t>Kanien’kehá:ka</a:t>
            </a:r>
            <a:r>
              <a:rPr lang="en-CA" sz="2200" b="1" dirty="0"/>
              <a:t> </a:t>
            </a:r>
            <a:r>
              <a:rPr lang="en-CA" sz="2200" dirty="0"/>
              <a:t>or confederacies such as the </a:t>
            </a:r>
            <a:r>
              <a:rPr lang="en-CA" sz="2200" b="1" dirty="0"/>
              <a:t>Haudenosaunee</a:t>
            </a:r>
            <a:r>
              <a:rPr lang="en-CA" sz="2200" dirty="0"/>
              <a:t> are far less prevalent in our </a:t>
            </a:r>
            <a:r>
              <a:rPr lang="en-CA" sz="2200" b="1" dirty="0"/>
              <a:t>Sofia Discovery tool</a:t>
            </a:r>
            <a:r>
              <a:rPr lang="en-CA" sz="2200" dirty="0"/>
              <a:t> than terms such as Mohawk or Iroquois.</a:t>
            </a:r>
          </a:p>
        </p:txBody>
      </p:sp>
    </p:spTree>
    <p:extLst>
      <p:ext uri="{BB962C8B-B14F-4D97-AF65-F5344CB8AC3E}">
        <p14:creationId xmlns:p14="http://schemas.microsoft.com/office/powerpoint/2010/main" val="229980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8AAA6-84E3-DD2E-E9DD-47445C722FFA}"/>
              </a:ext>
            </a:extLst>
          </p:cNvPr>
          <p:cNvSpPr>
            <a:spLocks noGrp="1"/>
          </p:cNvSpPr>
          <p:nvPr>
            <p:ph type="title"/>
          </p:nvPr>
        </p:nvSpPr>
        <p:spPr>
          <a:xfrm>
            <a:off x="838200" y="365125"/>
            <a:ext cx="10515600" cy="1325563"/>
          </a:xfrm>
        </p:spPr>
        <p:txBody>
          <a:bodyPr>
            <a:normAutofit/>
          </a:bodyPr>
          <a:lstStyle/>
          <a:p>
            <a:r>
              <a:rPr lang="en-US" sz="5400"/>
              <a:t>Terminology</a:t>
            </a:r>
            <a:endParaRPr lang="en-CA"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D600A2-C513-4F5E-A1AD-846C51822BA3}"/>
              </a:ext>
            </a:extLst>
          </p:cNvPr>
          <p:cNvSpPr>
            <a:spLocks noGrp="1"/>
          </p:cNvSpPr>
          <p:nvPr>
            <p:ph idx="1"/>
          </p:nvPr>
        </p:nvSpPr>
        <p:spPr>
          <a:xfrm>
            <a:off x="838200" y="1929384"/>
            <a:ext cx="10515600" cy="4251960"/>
          </a:xfrm>
        </p:spPr>
        <p:txBody>
          <a:bodyPr>
            <a:normAutofit/>
          </a:bodyPr>
          <a:lstStyle/>
          <a:p>
            <a:pPr marL="0" indent="0">
              <a:buNone/>
            </a:pPr>
            <a:endParaRPr lang="en-CA" sz="2200" dirty="0"/>
          </a:p>
          <a:p>
            <a:pPr lvl="1">
              <a:buFont typeface="Wingdings" panose="05000000000000000000" pitchFamily="2" charset="2"/>
              <a:buChar char="Ø"/>
            </a:pPr>
            <a:r>
              <a:rPr lang="en-CA" sz="2200" dirty="0"/>
              <a:t>Library of Congress: </a:t>
            </a:r>
            <a:r>
              <a:rPr lang="en-CA" sz="2200" dirty="0">
                <a:hlinkClick r:id="rId2"/>
              </a:rPr>
              <a:t>Subject Headings for Indigenous Peoples - Evaluation</a:t>
            </a:r>
            <a:endParaRPr lang="en-CA" sz="2200" dirty="0"/>
          </a:p>
          <a:p>
            <a:pPr lvl="1">
              <a:buFont typeface="Wingdings" panose="05000000000000000000" pitchFamily="2" charset="2"/>
              <a:buChar char="Ø"/>
            </a:pPr>
            <a:endParaRPr lang="en-CA" sz="2200" dirty="0"/>
          </a:p>
          <a:p>
            <a:pPr lvl="1">
              <a:buFont typeface="Wingdings" panose="05000000000000000000" pitchFamily="2" charset="2"/>
              <a:buChar char="Ø"/>
            </a:pPr>
            <a:r>
              <a:rPr lang="en-CA" sz="2200" dirty="0">
                <a:hlinkClick r:id="rId3"/>
              </a:rPr>
              <a:t>Libraries in the U.S. and Canada are changing how they refer to Indigenous Peoples</a:t>
            </a:r>
            <a:r>
              <a:rPr lang="en-CA" sz="2200" dirty="0"/>
              <a:t> – The Conversation (Aug 2022)</a:t>
            </a:r>
          </a:p>
          <a:p>
            <a:pPr lvl="1">
              <a:buFont typeface="Wingdings" panose="05000000000000000000" pitchFamily="2" charset="2"/>
              <a:buChar char="Ø"/>
            </a:pPr>
            <a:endParaRPr lang="en-CA" sz="2200" dirty="0"/>
          </a:p>
          <a:p>
            <a:pPr lvl="1">
              <a:buFont typeface="Wingdings" panose="05000000000000000000" pitchFamily="2" charset="2"/>
              <a:buChar char="Ø"/>
            </a:pPr>
            <a:r>
              <a:rPr lang="en-CA" sz="2200" b="0" i="0" u="sng" dirty="0">
                <a:effectLst/>
                <a:hlinkClick r:id="rId4"/>
              </a:rPr>
              <a:t>First Nations, Metis and Inuit – Indigenous Ontologies (FNMIIO) – National Indigenous Knowledge and Language Alliance/Alliance </a:t>
            </a:r>
            <a:r>
              <a:rPr lang="en-CA" sz="2200" b="0" i="0" u="sng" dirty="0" err="1">
                <a:effectLst/>
                <a:hlinkClick r:id="rId4"/>
              </a:rPr>
              <a:t>nationale</a:t>
            </a:r>
            <a:r>
              <a:rPr lang="en-CA" sz="2200" b="0" i="0" u="sng" dirty="0">
                <a:effectLst/>
                <a:hlinkClick r:id="rId4"/>
              </a:rPr>
              <a:t> des </a:t>
            </a:r>
            <a:r>
              <a:rPr lang="en-CA" sz="2200" b="0" i="0" u="sng" dirty="0" err="1">
                <a:effectLst/>
                <a:hlinkClick r:id="rId4"/>
              </a:rPr>
              <a:t>connaissances</a:t>
            </a:r>
            <a:r>
              <a:rPr lang="en-CA" sz="2200" b="0" i="0" u="sng" dirty="0">
                <a:effectLst/>
                <a:hlinkClick r:id="rId4"/>
              </a:rPr>
              <a:t> et des </a:t>
            </a:r>
            <a:r>
              <a:rPr lang="en-CA" sz="2200" b="0" i="0" u="sng" dirty="0" err="1">
                <a:effectLst/>
                <a:hlinkClick r:id="rId4"/>
              </a:rPr>
              <a:t>langues</a:t>
            </a:r>
            <a:r>
              <a:rPr lang="en-CA" sz="2200" b="0" i="0" u="sng" dirty="0">
                <a:effectLst/>
                <a:hlinkClick r:id="rId4"/>
              </a:rPr>
              <a:t> </a:t>
            </a:r>
            <a:r>
              <a:rPr lang="en-CA" sz="2200" b="0" i="0" u="sng" dirty="0" err="1">
                <a:effectLst/>
                <a:hlinkClick r:id="rId4"/>
              </a:rPr>
              <a:t>autochtones</a:t>
            </a:r>
            <a:r>
              <a:rPr lang="en-CA" sz="2200" b="0" i="0" u="sng" dirty="0">
                <a:effectLst/>
                <a:hlinkClick r:id="rId4"/>
              </a:rPr>
              <a:t> NIKLA-ANCLA (</a:t>
            </a:r>
            <a:r>
              <a:rPr lang="en-CA" sz="2200" b="0" i="0" u="sng" dirty="0" err="1">
                <a:effectLst/>
                <a:hlinkClick r:id="rId4"/>
              </a:rPr>
              <a:t>home.blog</a:t>
            </a:r>
            <a:r>
              <a:rPr lang="en-CA" sz="2200" b="0" i="0" u="sng" dirty="0">
                <a:effectLst/>
                <a:hlinkClick r:id="rId4"/>
              </a:rPr>
              <a:t>)</a:t>
            </a:r>
            <a:endParaRPr lang="en-CA" sz="2200" b="0" i="0" dirty="0">
              <a:effectLst/>
            </a:endParaRPr>
          </a:p>
          <a:p>
            <a:pPr lvl="1">
              <a:buFont typeface="Wingdings" panose="05000000000000000000" pitchFamily="2" charset="2"/>
              <a:buChar char="Ø"/>
            </a:pPr>
            <a:endParaRPr lang="en-CA" sz="2200" dirty="0"/>
          </a:p>
          <a:p>
            <a:pPr lvl="1">
              <a:buFont typeface="Wingdings" panose="05000000000000000000" pitchFamily="2" charset="2"/>
              <a:buChar char="Ø"/>
            </a:pPr>
            <a:r>
              <a:rPr lang="en-CA" sz="2200" b="0" i="0" u="sng" dirty="0">
                <a:effectLst/>
                <a:hlinkClick r:id="rId5"/>
              </a:rPr>
              <a:t>Respectful Terminology Platform Project | NIKLA-ANCLA</a:t>
            </a:r>
            <a:endParaRPr lang="en-CA" sz="2200" b="0" i="0" dirty="0">
              <a:effectLst/>
            </a:endParaRPr>
          </a:p>
          <a:p>
            <a:pPr lvl="1">
              <a:buFont typeface="Wingdings" panose="05000000000000000000" pitchFamily="2" charset="2"/>
              <a:buChar char="Ø"/>
            </a:pPr>
            <a:endParaRPr lang="en-CA" sz="2200" dirty="0"/>
          </a:p>
          <a:p>
            <a:endParaRPr lang="en-CA" sz="2200" dirty="0"/>
          </a:p>
        </p:txBody>
      </p:sp>
    </p:spTree>
    <p:extLst>
      <p:ext uri="{BB962C8B-B14F-4D97-AF65-F5344CB8AC3E}">
        <p14:creationId xmlns:p14="http://schemas.microsoft.com/office/powerpoint/2010/main" val="4191480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5F913B-5769-4976-9127-FCE83F4530A7}"/>
              </a:ext>
            </a:extLst>
          </p:cNvPr>
          <p:cNvSpPr>
            <a:spLocks noGrp="1"/>
          </p:cNvSpPr>
          <p:nvPr>
            <p:ph type="title"/>
          </p:nvPr>
        </p:nvSpPr>
        <p:spPr>
          <a:xfrm>
            <a:off x="838200" y="365125"/>
            <a:ext cx="10515600" cy="1325563"/>
          </a:xfrm>
        </p:spPr>
        <p:txBody>
          <a:bodyPr>
            <a:normAutofit fontScale="90000"/>
          </a:bodyPr>
          <a:lstStyle/>
          <a:p>
            <a:pPr algn="ctr"/>
            <a:r>
              <a:rPr lang="en-CA" b="1" dirty="0"/>
              <a:t>Terminology</a:t>
            </a:r>
            <a:r>
              <a:rPr lang="en-CA" dirty="0"/>
              <a:t>: what about the subjects?</a:t>
            </a:r>
            <a:br>
              <a:rPr lang="en-CA" b="0" dirty="0">
                <a:effectLst/>
              </a:rPr>
            </a:br>
            <a:br>
              <a:rPr lang="en-CA" dirty="0"/>
            </a:br>
            <a:endParaRPr lang="en-CA" dirty="0"/>
          </a:p>
        </p:txBody>
      </p:sp>
      <p:pic>
        <p:nvPicPr>
          <p:cNvPr id="5" name="Picture 4">
            <a:extLst>
              <a:ext uri="{FF2B5EF4-FFF2-40B4-BE49-F238E27FC236}">
                <a16:creationId xmlns:a16="http://schemas.microsoft.com/office/drawing/2014/main" id="{BFADECBD-E5CB-4F4C-9287-C0349D6C7900}"/>
              </a:ext>
            </a:extLst>
          </p:cNvPr>
          <p:cNvPicPr>
            <a:picLocks noChangeAspect="1"/>
          </p:cNvPicPr>
          <p:nvPr/>
        </p:nvPicPr>
        <p:blipFill>
          <a:blip r:embed="rId2"/>
          <a:stretch>
            <a:fillRect/>
          </a:stretch>
        </p:blipFill>
        <p:spPr>
          <a:xfrm>
            <a:off x="783348" y="834333"/>
            <a:ext cx="5027754" cy="6023667"/>
          </a:xfrm>
          <a:prstGeom prst="rect">
            <a:avLst/>
          </a:prstGeom>
        </p:spPr>
      </p:pic>
      <p:sp>
        <p:nvSpPr>
          <p:cNvPr id="8" name="TextBox 7">
            <a:extLst>
              <a:ext uri="{FF2B5EF4-FFF2-40B4-BE49-F238E27FC236}">
                <a16:creationId xmlns:a16="http://schemas.microsoft.com/office/drawing/2014/main" id="{6EA26D25-C262-4675-A561-A290BC2D5AC9}"/>
              </a:ext>
            </a:extLst>
          </p:cNvPr>
          <p:cNvSpPr txBox="1"/>
          <p:nvPr/>
        </p:nvSpPr>
        <p:spPr>
          <a:xfrm>
            <a:off x="6384175" y="936302"/>
            <a:ext cx="5024477" cy="2031325"/>
          </a:xfrm>
          <a:prstGeom prst="rect">
            <a:avLst/>
          </a:prstGeom>
          <a:noFill/>
        </p:spPr>
        <p:txBody>
          <a:bodyPr wrap="square" rtlCol="0">
            <a:spAutoFit/>
          </a:bodyPr>
          <a:lstStyle/>
          <a:p>
            <a:r>
              <a:rPr lang="en-US" dirty="0"/>
              <a:t>These books were published in 2019 and 2020 and are about “contemporary issues involving Indigenous peoples in Canada” and Indigenous activism regarding climate change. </a:t>
            </a:r>
          </a:p>
          <a:p>
            <a:endParaRPr lang="en-US" dirty="0"/>
          </a:p>
          <a:p>
            <a:r>
              <a:rPr lang="en-US" dirty="0"/>
              <a:t>However, they are classified within the subject heading: Indians of North America</a:t>
            </a:r>
            <a:endParaRPr lang="en-CA" dirty="0"/>
          </a:p>
        </p:txBody>
      </p:sp>
      <p:pic>
        <p:nvPicPr>
          <p:cNvPr id="9" name="Picture 8">
            <a:extLst>
              <a:ext uri="{FF2B5EF4-FFF2-40B4-BE49-F238E27FC236}">
                <a16:creationId xmlns:a16="http://schemas.microsoft.com/office/drawing/2014/main" id="{1307912B-5A23-46A4-A39E-A9A89C330B32}"/>
              </a:ext>
            </a:extLst>
          </p:cNvPr>
          <p:cNvPicPr>
            <a:picLocks noChangeAspect="1"/>
          </p:cNvPicPr>
          <p:nvPr/>
        </p:nvPicPr>
        <p:blipFill>
          <a:blip r:embed="rId3"/>
          <a:stretch>
            <a:fillRect/>
          </a:stretch>
        </p:blipFill>
        <p:spPr>
          <a:xfrm>
            <a:off x="6341640" y="3147505"/>
            <a:ext cx="5067012" cy="3345370"/>
          </a:xfrm>
          <a:prstGeom prst="rect">
            <a:avLst/>
          </a:prstGeom>
        </p:spPr>
      </p:pic>
      <p:sp>
        <p:nvSpPr>
          <p:cNvPr id="10" name="Oval 9">
            <a:extLst>
              <a:ext uri="{FF2B5EF4-FFF2-40B4-BE49-F238E27FC236}">
                <a16:creationId xmlns:a16="http://schemas.microsoft.com/office/drawing/2014/main" id="{DF4E4847-9403-4694-8535-9C4CCA5B678A}"/>
              </a:ext>
            </a:extLst>
          </p:cNvPr>
          <p:cNvSpPr/>
          <p:nvPr/>
        </p:nvSpPr>
        <p:spPr>
          <a:xfrm>
            <a:off x="2152650" y="6492874"/>
            <a:ext cx="2238375" cy="1485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8C8C6D8F-55F4-4191-9135-BF233C18AD8A}"/>
              </a:ext>
            </a:extLst>
          </p:cNvPr>
          <p:cNvSpPr/>
          <p:nvPr/>
        </p:nvSpPr>
        <p:spPr>
          <a:xfrm>
            <a:off x="7189871" y="5562432"/>
            <a:ext cx="2238375" cy="1485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58647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809E9-5B6C-4981-9CFD-9788ACA253E3}"/>
              </a:ext>
            </a:extLst>
          </p:cNvPr>
          <p:cNvPicPr>
            <a:picLocks noChangeAspect="1"/>
          </p:cNvPicPr>
          <p:nvPr/>
        </p:nvPicPr>
        <p:blipFill>
          <a:blip r:embed="rId2"/>
          <a:stretch>
            <a:fillRect/>
          </a:stretch>
        </p:blipFill>
        <p:spPr>
          <a:xfrm>
            <a:off x="104775" y="252413"/>
            <a:ext cx="5991225" cy="6353175"/>
          </a:xfrm>
          <a:prstGeom prst="rect">
            <a:avLst/>
          </a:prstGeom>
        </p:spPr>
      </p:pic>
      <p:pic>
        <p:nvPicPr>
          <p:cNvPr id="6" name="Picture 5">
            <a:extLst>
              <a:ext uri="{FF2B5EF4-FFF2-40B4-BE49-F238E27FC236}">
                <a16:creationId xmlns:a16="http://schemas.microsoft.com/office/drawing/2014/main" id="{6ECD99E1-02AF-435A-A5C3-EDF6DB78FC7A}"/>
              </a:ext>
            </a:extLst>
          </p:cNvPr>
          <p:cNvPicPr>
            <a:picLocks noChangeAspect="1"/>
          </p:cNvPicPr>
          <p:nvPr/>
        </p:nvPicPr>
        <p:blipFill>
          <a:blip r:embed="rId3"/>
          <a:stretch>
            <a:fillRect/>
          </a:stretch>
        </p:blipFill>
        <p:spPr>
          <a:xfrm>
            <a:off x="6528272" y="0"/>
            <a:ext cx="4958739" cy="6858000"/>
          </a:xfrm>
          <a:prstGeom prst="rect">
            <a:avLst/>
          </a:prstGeom>
        </p:spPr>
      </p:pic>
      <p:pic>
        <p:nvPicPr>
          <p:cNvPr id="7" name="Picture 6">
            <a:extLst>
              <a:ext uri="{FF2B5EF4-FFF2-40B4-BE49-F238E27FC236}">
                <a16:creationId xmlns:a16="http://schemas.microsoft.com/office/drawing/2014/main" id="{39E96181-46E7-4ACA-A9E7-4AA0CAF1FC86}"/>
              </a:ext>
            </a:extLst>
          </p:cNvPr>
          <p:cNvPicPr>
            <a:picLocks noChangeAspect="1"/>
          </p:cNvPicPr>
          <p:nvPr/>
        </p:nvPicPr>
        <p:blipFill>
          <a:blip r:embed="rId4"/>
          <a:stretch>
            <a:fillRect/>
          </a:stretch>
        </p:blipFill>
        <p:spPr>
          <a:xfrm>
            <a:off x="6727188" y="4696012"/>
            <a:ext cx="4560906" cy="2161988"/>
          </a:xfrm>
          <a:prstGeom prst="rect">
            <a:avLst/>
          </a:prstGeom>
        </p:spPr>
      </p:pic>
      <p:sp>
        <p:nvSpPr>
          <p:cNvPr id="2" name="Rectangle: Rounded Corners 1">
            <a:extLst>
              <a:ext uri="{FF2B5EF4-FFF2-40B4-BE49-F238E27FC236}">
                <a16:creationId xmlns:a16="http://schemas.microsoft.com/office/drawing/2014/main" id="{42CB8955-7888-430F-87D5-EB3EDBEE23B6}"/>
              </a:ext>
            </a:extLst>
          </p:cNvPr>
          <p:cNvSpPr/>
          <p:nvPr/>
        </p:nvSpPr>
        <p:spPr>
          <a:xfrm>
            <a:off x="1515762" y="6244281"/>
            <a:ext cx="2891481" cy="29656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4CC2B193-4AE4-408B-9FF7-25D652675EDC}"/>
              </a:ext>
            </a:extLst>
          </p:cNvPr>
          <p:cNvSpPr/>
          <p:nvPr/>
        </p:nvSpPr>
        <p:spPr>
          <a:xfrm>
            <a:off x="6768377" y="5628725"/>
            <a:ext cx="3463018" cy="91211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689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C103FA-BCD8-4257-99BF-6117A89A4B1C}"/>
              </a:ext>
            </a:extLst>
          </p:cNvPr>
          <p:cNvPicPr>
            <a:picLocks noGrp="1" noChangeAspect="1"/>
          </p:cNvPicPr>
          <p:nvPr>
            <p:ph idx="1"/>
          </p:nvPr>
        </p:nvPicPr>
        <p:blipFill>
          <a:blip r:embed="rId2"/>
          <a:stretch>
            <a:fillRect/>
          </a:stretch>
        </p:blipFill>
        <p:spPr>
          <a:xfrm>
            <a:off x="417095" y="180772"/>
            <a:ext cx="5119182" cy="6380667"/>
          </a:xfrm>
          <a:prstGeom prst="rect">
            <a:avLst/>
          </a:prstGeom>
        </p:spPr>
      </p:pic>
      <p:pic>
        <p:nvPicPr>
          <p:cNvPr id="5" name="Picture 4">
            <a:extLst>
              <a:ext uri="{FF2B5EF4-FFF2-40B4-BE49-F238E27FC236}">
                <a16:creationId xmlns:a16="http://schemas.microsoft.com/office/drawing/2014/main" id="{905367B6-14E4-40EE-B3AD-EF4BB38E6078}"/>
              </a:ext>
            </a:extLst>
          </p:cNvPr>
          <p:cNvPicPr>
            <a:picLocks noChangeAspect="1"/>
          </p:cNvPicPr>
          <p:nvPr/>
        </p:nvPicPr>
        <p:blipFill>
          <a:blip r:embed="rId3"/>
          <a:stretch>
            <a:fillRect/>
          </a:stretch>
        </p:blipFill>
        <p:spPr>
          <a:xfrm>
            <a:off x="540167" y="5311942"/>
            <a:ext cx="4181475"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2CB12EF4-F025-4A96-B130-BDF983ECB38A}"/>
              </a:ext>
            </a:extLst>
          </p:cNvPr>
          <p:cNvSpPr/>
          <p:nvPr/>
        </p:nvSpPr>
        <p:spPr>
          <a:xfrm>
            <a:off x="5678905" y="438956"/>
            <a:ext cx="6096000" cy="1508105"/>
          </a:xfrm>
          <a:prstGeom prst="rect">
            <a:avLst/>
          </a:prstGeom>
        </p:spPr>
        <p:txBody>
          <a:bodyPr>
            <a:spAutoFit/>
          </a:bodyPr>
          <a:lstStyle/>
          <a:p>
            <a:pPr algn="ctr"/>
            <a:r>
              <a:rPr lang="en-CA" sz="2800" b="1" dirty="0">
                <a:latin typeface="Arial" panose="020B0604020202020204" pitchFamily="34" charset="0"/>
              </a:rPr>
              <a:t>Terminology</a:t>
            </a:r>
            <a:r>
              <a:rPr lang="en-CA" sz="2800" dirty="0">
                <a:latin typeface="Arial" panose="020B0604020202020204" pitchFamily="34" charset="0"/>
              </a:rPr>
              <a:t>: what about the subjects?</a:t>
            </a:r>
            <a:endParaRPr lang="en-CA" sz="2800" b="0" dirty="0">
              <a:effectLst/>
            </a:endParaRPr>
          </a:p>
          <a:p>
            <a:br>
              <a:rPr lang="en-CA" dirty="0"/>
            </a:br>
            <a:endParaRPr lang="en-CA" dirty="0"/>
          </a:p>
        </p:txBody>
      </p:sp>
      <p:sp>
        <p:nvSpPr>
          <p:cNvPr id="7" name="Rectangle 6">
            <a:extLst>
              <a:ext uri="{FF2B5EF4-FFF2-40B4-BE49-F238E27FC236}">
                <a16:creationId xmlns:a16="http://schemas.microsoft.com/office/drawing/2014/main" id="{369DCE1C-3D28-4937-B3FD-A25EA3F42582}"/>
              </a:ext>
            </a:extLst>
          </p:cNvPr>
          <p:cNvSpPr/>
          <p:nvPr/>
        </p:nvSpPr>
        <p:spPr>
          <a:xfrm>
            <a:off x="5927557" y="1375609"/>
            <a:ext cx="6096000" cy="1392689"/>
          </a:xfrm>
          <a:prstGeom prst="rect">
            <a:avLst/>
          </a:prstGeom>
        </p:spPr>
        <p:txBody>
          <a:bodyPr>
            <a:spAutoFit/>
          </a:bodyPr>
          <a:lstStyle/>
          <a:p>
            <a:pPr>
              <a:spcAft>
                <a:spcPts val="500"/>
              </a:spcAft>
            </a:pPr>
            <a:r>
              <a:rPr lang="en-CA" dirty="0">
                <a:latin typeface="Arial" panose="020B0604020202020204" pitchFamily="34" charset="0"/>
              </a:rPr>
              <a:t>Until recently, the subject heading “</a:t>
            </a:r>
            <a:r>
              <a:rPr lang="en-CA" b="1" dirty="0">
                <a:latin typeface="Arial" panose="020B0604020202020204" pitchFamily="34" charset="0"/>
              </a:rPr>
              <a:t>Residential School</a:t>
            </a:r>
            <a:r>
              <a:rPr lang="en-CA" dirty="0">
                <a:latin typeface="Arial" panose="020B0604020202020204" pitchFamily="34" charset="0"/>
              </a:rPr>
              <a:t>” was less common than subject headings such as:</a:t>
            </a:r>
            <a:endParaRPr lang="en-CA" b="0" dirty="0">
              <a:effectLst/>
            </a:endParaRPr>
          </a:p>
          <a:p>
            <a:pPr marL="368300" fontAlgn="base">
              <a:spcBef>
                <a:spcPts val="1000"/>
              </a:spcBef>
              <a:buFont typeface="Arial" panose="020B0604020202020204" pitchFamily="34" charset="0"/>
              <a:buChar char="•"/>
            </a:pPr>
            <a:r>
              <a:rPr lang="en-CA" dirty="0">
                <a:latin typeface="Arial" panose="020B0604020202020204" pitchFamily="34" charset="0"/>
              </a:rPr>
              <a:t> “Off-reservation boarding schools - Canada”</a:t>
            </a:r>
          </a:p>
          <a:p>
            <a:pPr marL="368300" fontAlgn="base">
              <a:buFont typeface="Arial" panose="020B0604020202020204" pitchFamily="34" charset="0"/>
              <a:buChar char="•"/>
            </a:pPr>
            <a:r>
              <a:rPr lang="en-CA" dirty="0">
                <a:latin typeface="Arial" panose="020B0604020202020204" pitchFamily="34" charset="0"/>
              </a:rPr>
              <a:t> “Indians of North America - Education”</a:t>
            </a:r>
          </a:p>
        </p:txBody>
      </p:sp>
      <p:sp>
        <p:nvSpPr>
          <p:cNvPr id="8" name="Oval 7">
            <a:extLst>
              <a:ext uri="{FF2B5EF4-FFF2-40B4-BE49-F238E27FC236}">
                <a16:creationId xmlns:a16="http://schemas.microsoft.com/office/drawing/2014/main" id="{5BDA0AAF-1796-42E1-A510-29FB78F12019}"/>
              </a:ext>
            </a:extLst>
          </p:cNvPr>
          <p:cNvSpPr/>
          <p:nvPr/>
        </p:nvSpPr>
        <p:spPr>
          <a:xfrm>
            <a:off x="3441032" y="1251283"/>
            <a:ext cx="417094" cy="2486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5E545DFF-A3C5-4C6D-90CF-B0DA2E17DECC}"/>
              </a:ext>
            </a:extLst>
          </p:cNvPr>
          <p:cNvPicPr>
            <a:picLocks noChangeAspect="1"/>
          </p:cNvPicPr>
          <p:nvPr/>
        </p:nvPicPr>
        <p:blipFill>
          <a:blip r:embed="rId4"/>
          <a:stretch>
            <a:fillRect/>
          </a:stretch>
        </p:blipFill>
        <p:spPr>
          <a:xfrm>
            <a:off x="6206327" y="2768298"/>
            <a:ext cx="2971723" cy="3882189"/>
          </a:xfrm>
          <a:prstGeom prst="rect">
            <a:avLst/>
          </a:prstGeom>
        </p:spPr>
      </p:pic>
      <p:pic>
        <p:nvPicPr>
          <p:cNvPr id="10" name="Picture 9">
            <a:extLst>
              <a:ext uri="{FF2B5EF4-FFF2-40B4-BE49-F238E27FC236}">
                <a16:creationId xmlns:a16="http://schemas.microsoft.com/office/drawing/2014/main" id="{2BB8B7B7-21FF-491A-8045-3E4B0C7DA3F7}"/>
              </a:ext>
            </a:extLst>
          </p:cNvPr>
          <p:cNvPicPr>
            <a:picLocks noChangeAspect="1"/>
          </p:cNvPicPr>
          <p:nvPr/>
        </p:nvPicPr>
        <p:blipFill>
          <a:blip r:embed="rId5"/>
          <a:stretch>
            <a:fillRect/>
          </a:stretch>
        </p:blipFill>
        <p:spPr>
          <a:xfrm>
            <a:off x="8167687" y="4621379"/>
            <a:ext cx="3781425" cy="1381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6564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Terminology – Government </a:t>
            </a:r>
            <a:endParaRPr lang="en-CA"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34290" indent="0">
              <a:buNone/>
            </a:pPr>
            <a:r>
              <a:rPr lang="en-US" sz="2000" dirty="0"/>
              <a:t>The government departments responsible for relations with Indigenous Peoples in Canada, has changed 9 times the country’s colonial history.</a:t>
            </a:r>
          </a:p>
          <a:p>
            <a:pPr marL="34290" indent="0">
              <a:buNone/>
            </a:pPr>
            <a:r>
              <a:rPr lang="en-US" sz="2000" dirty="0"/>
              <a:t>1860 - </a:t>
            </a:r>
            <a:r>
              <a:rPr lang="en-CA" sz="2000" dirty="0"/>
              <a:t>Dept of Crown Lands &amp; Hudson's Bay Company, </a:t>
            </a:r>
          </a:p>
          <a:p>
            <a:pPr marL="34290" indent="0">
              <a:buNone/>
            </a:pPr>
            <a:r>
              <a:rPr lang="en-CA" sz="2000" dirty="0"/>
              <a:t>1873 – Dept of the Interior, </a:t>
            </a:r>
          </a:p>
          <a:p>
            <a:pPr marL="34290" indent="0">
              <a:buNone/>
            </a:pPr>
            <a:r>
              <a:rPr lang="en-CA" sz="2000" dirty="0"/>
              <a:t>1880 – Dept of Indian Affairs, </a:t>
            </a:r>
          </a:p>
          <a:p>
            <a:pPr marL="34290" indent="0">
              <a:buNone/>
            </a:pPr>
            <a:r>
              <a:rPr lang="en-CA" sz="2000" dirty="0"/>
              <a:t>1936 – Dept of Mines &amp; resources, </a:t>
            </a:r>
          </a:p>
          <a:p>
            <a:pPr marL="34290" indent="0">
              <a:buNone/>
            </a:pPr>
            <a:r>
              <a:rPr lang="en-CA" sz="2000" dirty="0"/>
              <a:t>1949 – Citizenship &amp; Immigration, </a:t>
            </a:r>
          </a:p>
          <a:p>
            <a:pPr marL="34290" indent="0">
              <a:buNone/>
            </a:pPr>
            <a:r>
              <a:rPr lang="en-CA" sz="2000" dirty="0"/>
              <a:t>1965 – Northern Affairs and National resources, </a:t>
            </a:r>
          </a:p>
          <a:p>
            <a:pPr marL="34290" indent="0">
              <a:buNone/>
            </a:pPr>
            <a:r>
              <a:rPr lang="en-CA" sz="2000" dirty="0"/>
              <a:t>1966 – Indian Affairs and Northern Development</a:t>
            </a:r>
          </a:p>
          <a:p>
            <a:pPr marL="34290" indent="0">
              <a:buNone/>
            </a:pPr>
            <a:r>
              <a:rPr lang="en-US" sz="2000" b="1" dirty="0"/>
              <a:t>Current departments</a:t>
            </a:r>
            <a:r>
              <a:rPr lang="en-US" sz="2000" dirty="0"/>
              <a:t>: 2017- </a:t>
            </a:r>
            <a:r>
              <a:rPr lang="en-CA" sz="2000" dirty="0"/>
              <a:t>Indigenous Services Canada (ISC) and Crown-Indigenous Relations and Northern Affairs Canada (CIRNAC).</a:t>
            </a:r>
          </a:p>
          <a:p>
            <a:pPr marL="34290" indent="0">
              <a:buNone/>
            </a:pPr>
            <a:endParaRPr lang="en-CA" sz="2000" dirty="0"/>
          </a:p>
          <a:p>
            <a:endParaRPr lang="en-CA" sz="2000" dirty="0"/>
          </a:p>
        </p:txBody>
      </p:sp>
    </p:spTree>
    <p:extLst>
      <p:ext uri="{BB962C8B-B14F-4D97-AF65-F5344CB8AC3E}">
        <p14:creationId xmlns:p14="http://schemas.microsoft.com/office/powerpoint/2010/main" val="215074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anchor="t">
            <a:normAutofit/>
          </a:bodyPr>
          <a:lstStyle/>
          <a:p>
            <a:r>
              <a:rPr lang="en-US" sz="4000">
                <a:solidFill>
                  <a:srgbClr val="FFFFFF"/>
                </a:solidFill>
              </a:rPr>
              <a:t>Keywords and subjects for searching scholarly literature</a:t>
            </a:r>
            <a:endParaRPr lang="en-CA" sz="4000">
              <a:solidFill>
                <a:srgbClr val="FFFFFF"/>
              </a:solidFill>
            </a:endParaRPr>
          </a:p>
        </p:txBody>
      </p:sp>
      <p:sp>
        <p:nvSpPr>
          <p:cNvPr id="3" name="Content Placeholder 2"/>
          <p:cNvSpPr>
            <a:spLocks noGrp="1"/>
          </p:cNvSpPr>
          <p:nvPr>
            <p:ph sz="half" idx="1"/>
          </p:nvPr>
        </p:nvSpPr>
        <p:spPr>
          <a:xfrm>
            <a:off x="4380855" y="1412489"/>
            <a:ext cx="3427283" cy="4363844"/>
          </a:xfrm>
        </p:spPr>
        <p:txBody>
          <a:bodyPr>
            <a:normAutofit/>
          </a:bodyPr>
          <a:lstStyle/>
          <a:p>
            <a:pPr lvl="1"/>
            <a:r>
              <a:rPr lang="en-US" sz="2000" dirty="0"/>
              <a:t>Indigenous</a:t>
            </a:r>
          </a:p>
          <a:p>
            <a:pPr lvl="1"/>
            <a:r>
              <a:rPr lang="en-US" sz="2000" dirty="0"/>
              <a:t>Aboriginal</a:t>
            </a:r>
          </a:p>
          <a:p>
            <a:pPr lvl="1"/>
            <a:r>
              <a:rPr lang="en-US" sz="2000" dirty="0"/>
              <a:t>Indian (</a:t>
            </a:r>
            <a:r>
              <a:rPr lang="en-US" sz="2000" dirty="0">
                <a:hlinkClick r:id="rId2"/>
              </a:rPr>
              <a:t>legal significance</a:t>
            </a:r>
            <a:r>
              <a:rPr lang="en-US" sz="2000" dirty="0"/>
              <a:t>)</a:t>
            </a:r>
          </a:p>
          <a:p>
            <a:pPr lvl="1"/>
            <a:r>
              <a:rPr lang="en-US" sz="2000" dirty="0">
                <a:hlinkClick r:id="rId3"/>
              </a:rPr>
              <a:t>First Nations,</a:t>
            </a:r>
            <a:r>
              <a:rPr lang="en-CA" sz="2000" dirty="0">
                <a:hlinkClick r:id="rId3"/>
              </a:rPr>
              <a:t> Métis</a:t>
            </a:r>
            <a:r>
              <a:rPr lang="en-US" sz="2000" dirty="0">
                <a:hlinkClick r:id="rId3"/>
              </a:rPr>
              <a:t>, Inuit</a:t>
            </a:r>
            <a:endParaRPr lang="en-US" sz="2000" dirty="0"/>
          </a:p>
          <a:p>
            <a:pPr lvl="1"/>
            <a:r>
              <a:rPr lang="en-US" sz="2000" dirty="0"/>
              <a:t>First Peoples</a:t>
            </a:r>
          </a:p>
          <a:p>
            <a:pPr lvl="1"/>
            <a:r>
              <a:rPr lang="en-US" sz="2000" dirty="0" err="1"/>
              <a:t>Autochtones</a:t>
            </a:r>
            <a:endParaRPr lang="en-US" sz="2000" dirty="0"/>
          </a:p>
          <a:p>
            <a:pPr lvl="1"/>
            <a:r>
              <a:rPr lang="en-CA" sz="2000" b="0" i="0" dirty="0">
                <a:effectLst/>
              </a:rPr>
              <a:t>Premières Nations</a:t>
            </a:r>
            <a:endParaRPr lang="en-US" sz="2000" dirty="0"/>
          </a:p>
          <a:p>
            <a:pPr marL="457200" lvl="1" indent="0">
              <a:buNone/>
            </a:pPr>
            <a:endParaRPr lang="en-US" sz="2000" dirty="0"/>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sz="half" idx="2"/>
          </p:nvPr>
        </p:nvSpPr>
        <p:spPr>
          <a:xfrm>
            <a:off x="8451604" y="1412489"/>
            <a:ext cx="3197701" cy="4363844"/>
          </a:xfrm>
        </p:spPr>
        <p:txBody>
          <a:bodyPr>
            <a:normAutofit/>
          </a:bodyPr>
          <a:lstStyle/>
          <a:p>
            <a:pPr marL="34290" indent="0">
              <a:buNone/>
            </a:pPr>
            <a:r>
              <a:rPr lang="en-US" sz="2000" b="1" dirty="0"/>
              <a:t>Regional differences:</a:t>
            </a:r>
          </a:p>
          <a:p>
            <a:pPr marL="34290" indent="0">
              <a:buNone/>
            </a:pPr>
            <a:endParaRPr lang="en-US" sz="2000" b="1" dirty="0"/>
          </a:p>
          <a:p>
            <a:pPr marL="457200" lvl="1" indent="0">
              <a:buNone/>
            </a:pPr>
            <a:r>
              <a:rPr lang="en-US" sz="2000" i="1" dirty="0"/>
              <a:t>Aboriginal: </a:t>
            </a:r>
            <a:r>
              <a:rPr lang="en-US" sz="2000" dirty="0"/>
              <a:t>Australia &amp; Canada</a:t>
            </a:r>
          </a:p>
          <a:p>
            <a:pPr marL="457200" lvl="1" indent="0">
              <a:buNone/>
            </a:pPr>
            <a:endParaRPr lang="en-US" sz="2000" i="1" dirty="0"/>
          </a:p>
          <a:p>
            <a:pPr marL="457200" lvl="1" indent="0">
              <a:buNone/>
            </a:pPr>
            <a:r>
              <a:rPr lang="en-US" sz="2000" i="1" dirty="0"/>
              <a:t>Native American or American Indian:</a:t>
            </a:r>
            <a:r>
              <a:rPr lang="en-US" sz="2000" dirty="0"/>
              <a:t> U.S.</a:t>
            </a:r>
          </a:p>
          <a:p>
            <a:pPr marL="457200" lvl="1" indent="0">
              <a:buNone/>
            </a:pPr>
            <a:endParaRPr lang="en-US" sz="2000" i="1" dirty="0"/>
          </a:p>
          <a:p>
            <a:pPr marL="457200" lvl="1" indent="0">
              <a:buNone/>
            </a:pPr>
            <a:r>
              <a:rPr lang="en-US" sz="2000" i="1" dirty="0"/>
              <a:t>First Nations:</a:t>
            </a:r>
            <a:r>
              <a:rPr lang="en-US" sz="2000" dirty="0"/>
              <a:t> Canada</a:t>
            </a:r>
          </a:p>
          <a:p>
            <a:pPr marL="457200" lvl="1" indent="0">
              <a:buNone/>
            </a:pPr>
            <a:endParaRPr lang="en-US" sz="2000" i="1" dirty="0"/>
          </a:p>
          <a:p>
            <a:pPr marL="457200" lvl="1" indent="0">
              <a:buNone/>
            </a:pPr>
            <a:r>
              <a:rPr lang="en-US" sz="2000" i="1" dirty="0">
                <a:hlinkClick r:id="rId4"/>
              </a:rPr>
              <a:t>Indigenous: </a:t>
            </a:r>
            <a:r>
              <a:rPr lang="en-US" sz="2000" i="1" dirty="0"/>
              <a:t> </a:t>
            </a:r>
            <a:r>
              <a:rPr lang="en-US" sz="2000" dirty="0"/>
              <a:t> international</a:t>
            </a:r>
            <a:endParaRPr lang="en-CA" sz="2000" dirty="0"/>
          </a:p>
          <a:p>
            <a:pPr marL="457200" lvl="1" indent="0">
              <a:buNone/>
            </a:pPr>
            <a:endParaRPr lang="en-US" sz="2000" dirty="0"/>
          </a:p>
        </p:txBody>
      </p:sp>
    </p:spTree>
    <p:extLst>
      <p:ext uri="{BB962C8B-B14F-4D97-AF65-F5344CB8AC3E}">
        <p14:creationId xmlns:p14="http://schemas.microsoft.com/office/powerpoint/2010/main" val="265773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FA6D38-B218-C3C0-B835-2F899CFB09D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E86DD-098A-07FA-4A83-0BA5C7815E69}"/>
              </a:ext>
            </a:extLst>
          </p:cNvPr>
          <p:cNvSpPr>
            <a:spLocks noGrp="1"/>
          </p:cNvSpPr>
          <p:nvPr>
            <p:ph type="title"/>
          </p:nvPr>
        </p:nvSpPr>
        <p:spPr>
          <a:xfrm>
            <a:off x="686834" y="1153572"/>
            <a:ext cx="3200400" cy="4461163"/>
          </a:xfrm>
        </p:spPr>
        <p:txBody>
          <a:bodyPr>
            <a:normAutofit/>
          </a:bodyPr>
          <a:lstStyle/>
          <a:p>
            <a:r>
              <a:rPr lang="en-US">
                <a:solidFill>
                  <a:srgbClr val="FFFFFF"/>
                </a:solidFill>
              </a:rPr>
              <a:t>Who am I?</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F96C61A-21EF-0171-781E-0B5B4611D947}"/>
              </a:ext>
            </a:extLst>
          </p:cNvPr>
          <p:cNvSpPr>
            <a:spLocks noGrp="1"/>
          </p:cNvSpPr>
          <p:nvPr>
            <p:ph idx="1"/>
          </p:nvPr>
        </p:nvSpPr>
        <p:spPr>
          <a:xfrm>
            <a:off x="4447308" y="591344"/>
            <a:ext cx="6906491" cy="5585619"/>
          </a:xfrm>
        </p:spPr>
        <p:txBody>
          <a:bodyPr anchor="ctr">
            <a:normAutofit/>
          </a:bodyPr>
          <a:lstStyle/>
          <a:p>
            <a:r>
              <a:rPr lang="en-CA" sz="2600" dirty="0"/>
              <a:t>BA, University of Guelph, MLIS Western University </a:t>
            </a:r>
          </a:p>
          <a:p>
            <a:r>
              <a:rPr lang="en-CA" sz="2600" dirty="0"/>
              <a:t>16 years working at Concordia Library</a:t>
            </a:r>
          </a:p>
          <a:p>
            <a:r>
              <a:rPr lang="en-CA" sz="2600" dirty="0"/>
              <a:t>13 years in my current position, Subject librarian for First Peoples Studies, SCPA, Political Science &amp; Government Information</a:t>
            </a:r>
          </a:p>
          <a:p>
            <a:r>
              <a:rPr lang="en-CA" sz="2600" dirty="0"/>
              <a:t>I am still always learning and working to decolonize my own practice as a librarian </a:t>
            </a:r>
          </a:p>
        </p:txBody>
      </p:sp>
    </p:spTree>
    <p:extLst>
      <p:ext uri="{BB962C8B-B14F-4D97-AF65-F5344CB8AC3E}">
        <p14:creationId xmlns:p14="http://schemas.microsoft.com/office/powerpoint/2010/main" val="875204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07EC-51F2-4087-A921-34CDBB8925D5}"/>
              </a:ext>
            </a:extLst>
          </p:cNvPr>
          <p:cNvSpPr>
            <a:spLocks noGrp="1"/>
          </p:cNvSpPr>
          <p:nvPr>
            <p:ph type="title"/>
          </p:nvPr>
        </p:nvSpPr>
        <p:spPr>
          <a:xfrm>
            <a:off x="838200" y="365125"/>
            <a:ext cx="10515600" cy="1325563"/>
          </a:xfrm>
        </p:spPr>
        <p:txBody>
          <a:bodyPr/>
          <a:lstStyle/>
          <a:p>
            <a:r>
              <a:rPr lang="en-US"/>
              <a:t>Language matters</a:t>
            </a:r>
            <a:endParaRPr lang="en-CA" dirty="0"/>
          </a:p>
        </p:txBody>
      </p:sp>
      <p:graphicFrame>
        <p:nvGraphicFramePr>
          <p:cNvPr id="7" name="Content Placeholder 4">
            <a:extLst>
              <a:ext uri="{FF2B5EF4-FFF2-40B4-BE49-F238E27FC236}">
                <a16:creationId xmlns:a16="http://schemas.microsoft.com/office/drawing/2014/main" id="{CC934A92-9A32-CB65-64D7-7901FE50485A}"/>
              </a:ext>
            </a:extLst>
          </p:cNvPr>
          <p:cNvGraphicFramePr>
            <a:graphicFrameLocks noGrp="1"/>
          </p:cNvGraphicFramePr>
          <p:nvPr>
            <p:ph idx="1"/>
            <p:extLst>
              <p:ext uri="{D42A27DB-BD31-4B8C-83A1-F6EECF244321}">
                <p14:modId xmlns:p14="http://schemas.microsoft.com/office/powerpoint/2010/main" val="9827087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33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5000" y="868059"/>
            <a:ext cx="7404653" cy="3851329"/>
          </a:xfrm>
        </p:spPr>
        <p:txBody>
          <a:bodyPr/>
          <a:lstStyle/>
          <a:p>
            <a:pPr marL="34290" indent="0" algn="ctr">
              <a:buNone/>
            </a:pPr>
            <a:endParaRPr lang="en-US" dirty="0">
              <a:solidFill>
                <a:schemeClr val="tx1"/>
              </a:solidFill>
            </a:endParaRPr>
          </a:p>
          <a:p>
            <a:pPr marL="34290" indent="0" algn="ctr">
              <a:buNone/>
            </a:pPr>
            <a:endParaRPr lang="en-US" sz="3200" dirty="0">
              <a:solidFill>
                <a:schemeClr val="tx1"/>
              </a:solidFill>
            </a:endParaRPr>
          </a:p>
          <a:p>
            <a:pPr marL="34290" indent="0" algn="ctr">
              <a:buNone/>
            </a:pPr>
            <a:r>
              <a:rPr lang="en-US" sz="3200" dirty="0"/>
              <a:t>There is a tension between finding keywords and subjects that will result in the most comprehensive search, and the terminology or way of speaking and writing about Indigenous Peoples, knowledges, and worldviews respectfully.</a:t>
            </a:r>
          </a:p>
          <a:p>
            <a:endParaRPr lang="en-CA" b="1" dirty="0"/>
          </a:p>
        </p:txBody>
      </p:sp>
      <p:sp>
        <p:nvSpPr>
          <p:cNvPr id="2" name="TextBox 1">
            <a:extLst>
              <a:ext uri="{FF2B5EF4-FFF2-40B4-BE49-F238E27FC236}">
                <a16:creationId xmlns:a16="http://schemas.microsoft.com/office/drawing/2014/main" id="{A0511531-00A1-43FF-AFD0-2CA44B496A27}"/>
              </a:ext>
            </a:extLst>
          </p:cNvPr>
          <p:cNvSpPr txBox="1"/>
          <p:nvPr/>
        </p:nvSpPr>
        <p:spPr>
          <a:xfrm>
            <a:off x="10010928" y="6054811"/>
            <a:ext cx="2041028" cy="646331"/>
          </a:xfrm>
          <a:prstGeom prst="rect">
            <a:avLst/>
          </a:prstGeom>
          <a:noFill/>
        </p:spPr>
        <p:txBody>
          <a:bodyPr wrap="square" rtlCol="0">
            <a:spAutoFit/>
          </a:bodyPr>
          <a:lstStyle/>
          <a:p>
            <a:pPr algn="ctr"/>
            <a:r>
              <a:rPr lang="en-US" sz="3600" dirty="0"/>
              <a:t>Pause.</a:t>
            </a:r>
            <a:endParaRPr lang="en-CA" sz="3600" dirty="0"/>
          </a:p>
        </p:txBody>
      </p:sp>
    </p:spTree>
    <p:extLst>
      <p:ext uri="{BB962C8B-B14F-4D97-AF65-F5344CB8AC3E}">
        <p14:creationId xmlns:p14="http://schemas.microsoft.com/office/powerpoint/2010/main" val="212147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FE93B45-89F2-44CA-9F0B-4BE810D2629C}"/>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a:solidFill>
                  <a:schemeClr val="tx1"/>
                </a:solidFill>
                <a:latin typeface="+mj-lt"/>
                <a:ea typeface="+mj-ea"/>
                <a:cs typeface="+mj-cs"/>
              </a:rPr>
              <a:t>Strategies to locate Indigenous Scholars and other research in library databses</a:t>
            </a:r>
            <a:br>
              <a:rPr lang="en-US" sz="4700" kern="1200">
                <a:solidFill>
                  <a:schemeClr val="tx1"/>
                </a:solidFill>
                <a:latin typeface="+mj-lt"/>
                <a:ea typeface="+mj-ea"/>
                <a:cs typeface="+mj-cs"/>
              </a:rPr>
            </a:br>
            <a:endParaRPr lang="en-US" sz="4700" kern="1200">
              <a:solidFill>
                <a:schemeClr val="tx1"/>
              </a:solidFill>
              <a:latin typeface="+mj-lt"/>
              <a:ea typeface="+mj-ea"/>
              <a:cs typeface="+mj-cs"/>
            </a:endParaRPr>
          </a:p>
        </p:txBody>
      </p:sp>
    </p:spTree>
    <p:extLst>
      <p:ext uri="{BB962C8B-B14F-4D97-AF65-F5344CB8AC3E}">
        <p14:creationId xmlns:p14="http://schemas.microsoft.com/office/powerpoint/2010/main" val="516994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2CA5732-6EB4-4117-ADD2-7CCCD05A7DB8}"/>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5600" kern="1200">
                <a:solidFill>
                  <a:schemeClr val="tx1"/>
                </a:solidFill>
                <a:latin typeface="+mj-lt"/>
                <a:ea typeface="+mj-ea"/>
                <a:cs typeface="+mj-cs"/>
              </a:rPr>
              <a:t>Choosing and developing a topic</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789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EF13E9-32F8-4C06-9595-4E5F731FF25F}"/>
              </a:ext>
            </a:extLst>
          </p:cNvPr>
          <p:cNvSpPr>
            <a:spLocks noGrp="1"/>
          </p:cNvSpPr>
          <p:nvPr>
            <p:ph type="title"/>
          </p:nvPr>
        </p:nvSpPr>
        <p:spPr>
          <a:xfrm>
            <a:off x="838200" y="365125"/>
            <a:ext cx="5558489" cy="1325563"/>
          </a:xfrm>
        </p:spPr>
        <p:txBody>
          <a:bodyPr>
            <a:normAutofit/>
          </a:bodyPr>
          <a:lstStyle/>
          <a:p>
            <a:r>
              <a:rPr lang="en-US" dirty="0"/>
              <a:t>Possible topics</a:t>
            </a:r>
            <a:endParaRPr lang="en-CA" dirty="0"/>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D1F0C408-AB3B-4AF4-AC42-1304F52CB80F}"/>
              </a:ext>
            </a:extLst>
          </p:cNvPr>
          <p:cNvSpPr>
            <a:spLocks noGrp="1"/>
          </p:cNvSpPr>
          <p:nvPr>
            <p:ph idx="1"/>
          </p:nvPr>
        </p:nvSpPr>
        <p:spPr>
          <a:xfrm>
            <a:off x="838200" y="1825625"/>
            <a:ext cx="5558489" cy="4351338"/>
          </a:xfrm>
        </p:spPr>
        <p:txBody>
          <a:bodyPr>
            <a:normAutofit/>
          </a:bodyPr>
          <a:lstStyle/>
          <a:p>
            <a:r>
              <a:rPr lang="en-US" dirty="0"/>
              <a:t>I’m interested in Indigenous studies in higher education</a:t>
            </a:r>
          </a:p>
          <a:p>
            <a:r>
              <a:rPr lang="en-US" dirty="0"/>
              <a:t>I’d like to know how land-based education is being incorporated into pedagogy at the university level</a:t>
            </a:r>
          </a:p>
          <a:p>
            <a:r>
              <a:rPr lang="en-US" dirty="0"/>
              <a:t>I want to know how Indigenizing and decolonizing efforts are being integrated into university curriculum </a:t>
            </a:r>
            <a:endParaRPr lang="en-CA" dirty="0"/>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7743F33-6492-4EF4-ACD8-5D933BE3987F}"/>
              </a:ext>
            </a:extLst>
          </p:cNvPr>
          <p:cNvSpPr/>
          <p:nvPr/>
        </p:nvSpPr>
        <p:spPr>
          <a:xfrm>
            <a:off x="3488788" y="1825624"/>
            <a:ext cx="2907901" cy="46741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a:extLst>
              <a:ext uri="{FF2B5EF4-FFF2-40B4-BE49-F238E27FC236}">
                <a16:creationId xmlns:a16="http://schemas.microsoft.com/office/drawing/2014/main" id="{1F667E3D-8BDC-4041-8DBB-C3EEF5510BA1}"/>
              </a:ext>
            </a:extLst>
          </p:cNvPr>
          <p:cNvSpPr/>
          <p:nvPr/>
        </p:nvSpPr>
        <p:spPr>
          <a:xfrm>
            <a:off x="1475975" y="2209963"/>
            <a:ext cx="2694269" cy="42439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a:extLst>
              <a:ext uri="{FF2B5EF4-FFF2-40B4-BE49-F238E27FC236}">
                <a16:creationId xmlns:a16="http://schemas.microsoft.com/office/drawing/2014/main" id="{8C2E82D2-C080-44EC-8B40-67BA50AD0BB9}"/>
              </a:ext>
            </a:extLst>
          </p:cNvPr>
          <p:cNvSpPr/>
          <p:nvPr/>
        </p:nvSpPr>
        <p:spPr>
          <a:xfrm>
            <a:off x="4085150" y="2681344"/>
            <a:ext cx="1844178" cy="42439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id="{58385627-1D38-4B5F-93D1-4FA5F344A4D4}"/>
              </a:ext>
            </a:extLst>
          </p:cNvPr>
          <p:cNvSpPr/>
          <p:nvPr/>
        </p:nvSpPr>
        <p:spPr>
          <a:xfrm>
            <a:off x="1790321" y="3485905"/>
            <a:ext cx="1453951" cy="42439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Rounded Corners 22">
            <a:extLst>
              <a:ext uri="{FF2B5EF4-FFF2-40B4-BE49-F238E27FC236}">
                <a16:creationId xmlns:a16="http://schemas.microsoft.com/office/drawing/2014/main" id="{9EC09175-A466-4786-B87F-7A799FD3FA40}"/>
              </a:ext>
            </a:extLst>
          </p:cNvPr>
          <p:cNvSpPr/>
          <p:nvPr/>
        </p:nvSpPr>
        <p:spPr>
          <a:xfrm>
            <a:off x="4196394" y="3478452"/>
            <a:ext cx="1453950" cy="431845"/>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Rounded Corners 24">
            <a:extLst>
              <a:ext uri="{FF2B5EF4-FFF2-40B4-BE49-F238E27FC236}">
                <a16:creationId xmlns:a16="http://schemas.microsoft.com/office/drawing/2014/main" id="{242BA400-7AD8-4D88-B5BE-C6D230EF3572}"/>
              </a:ext>
            </a:extLst>
          </p:cNvPr>
          <p:cNvSpPr/>
          <p:nvPr/>
        </p:nvSpPr>
        <p:spPr>
          <a:xfrm>
            <a:off x="4065313" y="4420527"/>
            <a:ext cx="1864016" cy="47114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Rounded Corners 26">
            <a:extLst>
              <a:ext uri="{FF2B5EF4-FFF2-40B4-BE49-F238E27FC236}">
                <a16:creationId xmlns:a16="http://schemas.microsoft.com/office/drawing/2014/main" id="{A6C12582-0A30-402D-A2EB-9C9DF9170B1A}"/>
              </a:ext>
            </a:extLst>
          </p:cNvPr>
          <p:cNvSpPr/>
          <p:nvPr/>
        </p:nvSpPr>
        <p:spPr>
          <a:xfrm>
            <a:off x="1790321" y="4728965"/>
            <a:ext cx="1850372" cy="42439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Rounded Corners 27">
            <a:extLst>
              <a:ext uri="{FF2B5EF4-FFF2-40B4-BE49-F238E27FC236}">
                <a16:creationId xmlns:a16="http://schemas.microsoft.com/office/drawing/2014/main" id="{20DFAB5E-ABCA-4AED-80FA-CEC231B85D12}"/>
              </a:ext>
            </a:extLst>
          </p:cNvPr>
          <p:cNvSpPr/>
          <p:nvPr/>
        </p:nvSpPr>
        <p:spPr>
          <a:xfrm>
            <a:off x="867495" y="5547373"/>
            <a:ext cx="2034732" cy="42439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871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animBg="1"/>
      <p:bldP spid="21" grpId="0" animBg="1"/>
      <p:bldP spid="23" grpId="0" animBg="1"/>
      <p:bldP spid="25" grpId="0" animBg="1"/>
      <p:bldP spid="27" grpId="0" animBg="1"/>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4DD5-7491-4485-820E-076BA421EA85}"/>
              </a:ext>
            </a:extLst>
          </p:cNvPr>
          <p:cNvSpPr>
            <a:spLocks noGrp="1"/>
          </p:cNvSpPr>
          <p:nvPr>
            <p:ph type="title"/>
          </p:nvPr>
        </p:nvSpPr>
        <p:spPr/>
        <p:txBody>
          <a:bodyPr/>
          <a:lstStyle/>
          <a:p>
            <a:r>
              <a:rPr lang="en-US" dirty="0"/>
              <a:t>Identifying keywords</a:t>
            </a:r>
            <a:endParaRPr lang="en-CA" dirty="0"/>
          </a:p>
        </p:txBody>
      </p:sp>
      <p:sp>
        <p:nvSpPr>
          <p:cNvPr id="4" name="Text Placeholder 3">
            <a:extLst>
              <a:ext uri="{FF2B5EF4-FFF2-40B4-BE49-F238E27FC236}">
                <a16:creationId xmlns:a16="http://schemas.microsoft.com/office/drawing/2014/main" id="{2F680A6A-9CD4-4614-AB3E-41F2F8BC259B}"/>
              </a:ext>
            </a:extLst>
          </p:cNvPr>
          <p:cNvSpPr>
            <a:spLocks noGrp="1"/>
          </p:cNvSpPr>
          <p:nvPr>
            <p:ph type="body" idx="1"/>
          </p:nvPr>
        </p:nvSpPr>
        <p:spPr/>
        <p:txBody>
          <a:bodyPr/>
          <a:lstStyle/>
          <a:p>
            <a:r>
              <a:rPr lang="en-US" dirty="0"/>
              <a:t>My key concepts</a:t>
            </a:r>
            <a:endParaRPr lang="en-CA" dirty="0"/>
          </a:p>
        </p:txBody>
      </p:sp>
      <p:graphicFrame>
        <p:nvGraphicFramePr>
          <p:cNvPr id="8" name="Content Placeholder 2">
            <a:extLst>
              <a:ext uri="{FF2B5EF4-FFF2-40B4-BE49-F238E27FC236}">
                <a16:creationId xmlns:a16="http://schemas.microsoft.com/office/drawing/2014/main" id="{375004A4-0391-435F-DA3D-A38579AC2177}"/>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D475DF81-7038-4C72-95A7-C595B8A4C3DB}"/>
              </a:ext>
            </a:extLst>
          </p:cNvPr>
          <p:cNvSpPr>
            <a:spLocks noGrp="1"/>
          </p:cNvSpPr>
          <p:nvPr>
            <p:ph type="body" sz="quarter" idx="3"/>
          </p:nvPr>
        </p:nvSpPr>
        <p:spPr/>
        <p:txBody>
          <a:bodyPr/>
          <a:lstStyle/>
          <a:p>
            <a:r>
              <a:rPr lang="en-US" dirty="0">
                <a:solidFill>
                  <a:srgbClr val="00B050"/>
                </a:solidFill>
              </a:rPr>
              <a:t>Alternative or related terms</a:t>
            </a:r>
            <a:endParaRPr lang="en-CA" dirty="0">
              <a:solidFill>
                <a:srgbClr val="00B050"/>
              </a:solidFill>
            </a:endParaRPr>
          </a:p>
        </p:txBody>
      </p:sp>
      <p:sp>
        <p:nvSpPr>
          <p:cNvPr id="6" name="Content Placeholder 5">
            <a:extLst>
              <a:ext uri="{FF2B5EF4-FFF2-40B4-BE49-F238E27FC236}">
                <a16:creationId xmlns:a16="http://schemas.microsoft.com/office/drawing/2014/main" id="{134A5DA7-0FCF-45F1-AF9C-DDBE87FB2D47}"/>
              </a:ext>
            </a:extLst>
          </p:cNvPr>
          <p:cNvSpPr>
            <a:spLocks noGrp="1"/>
          </p:cNvSpPr>
          <p:nvPr>
            <p:ph sz="quarter" idx="4"/>
          </p:nvPr>
        </p:nvSpPr>
        <p:spPr>
          <a:xfrm>
            <a:off x="6172200" y="2636009"/>
            <a:ext cx="5183188" cy="3684588"/>
          </a:xfrm>
        </p:spPr>
        <p:txBody>
          <a:bodyPr/>
          <a:lstStyle/>
          <a:p>
            <a:r>
              <a:rPr lang="en-US" dirty="0"/>
              <a:t>First Peoples Studies</a:t>
            </a:r>
          </a:p>
          <a:p>
            <a:r>
              <a:rPr lang="en-CA" dirty="0"/>
              <a:t>Land-based learning/Place based education</a:t>
            </a:r>
          </a:p>
          <a:p>
            <a:r>
              <a:rPr lang="en-CA" dirty="0"/>
              <a:t>Post-secondary</a:t>
            </a:r>
          </a:p>
          <a:p>
            <a:r>
              <a:rPr lang="en-CA" dirty="0"/>
              <a:t>Teaching </a:t>
            </a:r>
          </a:p>
          <a:p>
            <a:r>
              <a:rPr lang="en-CA" dirty="0"/>
              <a:t>Reconciliation </a:t>
            </a:r>
          </a:p>
        </p:txBody>
      </p:sp>
    </p:spTree>
    <p:extLst>
      <p:ext uri="{BB962C8B-B14F-4D97-AF65-F5344CB8AC3E}">
        <p14:creationId xmlns:p14="http://schemas.microsoft.com/office/powerpoint/2010/main" val="31996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keywords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1112632143"/>
              </p:ext>
            </p:extLst>
          </p:nvPr>
        </p:nvGraphicFramePr>
        <p:xfrm>
          <a:off x="841248" y="1750205"/>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334644"/>
            <a:ext cx="10509504" cy="1076914"/>
          </a:xfrm>
        </p:spPr>
        <p:txBody>
          <a:bodyPr anchor="ctr">
            <a:normAutofit/>
          </a:bodyPr>
          <a:lstStyle/>
          <a:p>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194227172"/>
              </p:ext>
            </p:extLst>
          </p:nvPr>
        </p:nvGraphicFramePr>
        <p:xfrm>
          <a:off x="841248" y="1609528"/>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22" y="514533"/>
            <a:ext cx="10175631" cy="990600"/>
          </a:xfrm>
        </p:spPr>
        <p:txBody>
          <a:bodyPr rtlCol="0">
            <a:noAutofit/>
          </a:bodyPr>
          <a:lstStyle/>
          <a:p>
            <a:pPr algn="ctr">
              <a:defRPr/>
            </a:pPr>
            <a:r>
              <a:rPr lang="en-US" sz="3600" dirty="0"/>
              <a:t>Avoid searching with linking or unnecessary words</a:t>
            </a:r>
            <a:endParaRPr lang="en-CA" sz="3600" dirty="0"/>
          </a:p>
        </p:txBody>
      </p:sp>
      <p:sp>
        <p:nvSpPr>
          <p:cNvPr id="16387" name="Content Placeholder 2"/>
          <p:cNvSpPr>
            <a:spLocks noGrp="1"/>
          </p:cNvSpPr>
          <p:nvPr>
            <p:ph idx="1"/>
          </p:nvPr>
        </p:nvSpPr>
        <p:spPr>
          <a:xfrm>
            <a:off x="937847" y="2163426"/>
            <a:ext cx="6495766" cy="4910855"/>
          </a:xfrm>
        </p:spPr>
        <p:txBody>
          <a:bodyPr>
            <a:noAutofit/>
          </a:bodyPr>
          <a:lstStyle/>
          <a:p>
            <a:pPr>
              <a:buFont typeface="Arial" panose="020B0604020202020204" pitchFamily="34" charset="0"/>
              <a:buChar char="•"/>
            </a:pPr>
            <a:r>
              <a:rPr lang="en-US" altLang="en-US" sz="2000" dirty="0">
                <a:solidFill>
                  <a:schemeClr val="tx1"/>
                </a:solidFill>
              </a:rPr>
              <a:t>Effects  </a:t>
            </a:r>
          </a:p>
          <a:p>
            <a:pPr>
              <a:buFont typeface="Arial" panose="020B0604020202020204" pitchFamily="34" charset="0"/>
              <a:buChar char="•"/>
            </a:pPr>
            <a:r>
              <a:rPr lang="en-US" altLang="en-US" sz="2000" dirty="0">
                <a:solidFill>
                  <a:schemeClr val="tx1"/>
                </a:solidFill>
              </a:rPr>
              <a:t>Impact </a:t>
            </a:r>
          </a:p>
          <a:p>
            <a:pPr>
              <a:buFont typeface="Arial" panose="020B0604020202020204" pitchFamily="34" charset="0"/>
              <a:buChar char="•"/>
            </a:pPr>
            <a:r>
              <a:rPr lang="en-US" altLang="en-US" sz="2000" dirty="0">
                <a:solidFill>
                  <a:schemeClr val="tx1"/>
                </a:solidFill>
              </a:rPr>
              <a:t>Consequences  </a:t>
            </a:r>
          </a:p>
          <a:p>
            <a:pPr>
              <a:buFont typeface="Arial" panose="020B0604020202020204" pitchFamily="34" charset="0"/>
              <a:buChar char="•"/>
            </a:pPr>
            <a:r>
              <a:rPr lang="en-US" altLang="en-US" sz="2000" dirty="0">
                <a:solidFill>
                  <a:schemeClr val="tx1"/>
                </a:solidFill>
              </a:rPr>
              <a:t>Influence </a:t>
            </a:r>
          </a:p>
          <a:p>
            <a:pPr>
              <a:buFont typeface="Arial" panose="020B0604020202020204" pitchFamily="34" charset="0"/>
              <a:buChar char="•"/>
            </a:pPr>
            <a:r>
              <a:rPr lang="en-US" altLang="en-US" sz="2000" dirty="0">
                <a:solidFill>
                  <a:schemeClr val="tx1"/>
                </a:solidFill>
              </a:rPr>
              <a:t>Results</a:t>
            </a:r>
          </a:p>
          <a:p>
            <a:pPr>
              <a:buFont typeface="Arial" panose="020B0604020202020204" pitchFamily="34" charset="0"/>
              <a:buChar char="•"/>
            </a:pPr>
            <a:r>
              <a:rPr lang="en-US" altLang="en-US" sz="2000" dirty="0">
                <a:solidFill>
                  <a:schemeClr val="tx1"/>
                </a:solidFill>
              </a:rPr>
              <a:t>Importance </a:t>
            </a:r>
          </a:p>
          <a:p>
            <a:pPr>
              <a:buFont typeface="Arial" panose="020B0604020202020204" pitchFamily="34" charset="0"/>
              <a:buChar char="•"/>
            </a:pPr>
            <a:r>
              <a:rPr lang="en-US" altLang="en-US" sz="2000" dirty="0">
                <a:solidFill>
                  <a:schemeClr val="tx1"/>
                </a:solidFill>
              </a:rPr>
              <a:t>Significance</a:t>
            </a:r>
          </a:p>
          <a:p>
            <a:pPr>
              <a:buFont typeface="Arial" panose="020B0604020202020204" pitchFamily="34" charset="0"/>
              <a:buChar char="•"/>
            </a:pPr>
            <a:r>
              <a:rPr lang="en-US" altLang="en-US" sz="2000" dirty="0">
                <a:solidFill>
                  <a:schemeClr val="tx1"/>
                </a:solidFill>
              </a:rPr>
              <a:t>Response</a:t>
            </a:r>
          </a:p>
          <a:p>
            <a:pPr>
              <a:buFont typeface="Arial" panose="020B0604020202020204" pitchFamily="34" charset="0"/>
              <a:buChar char="•"/>
            </a:pPr>
            <a:r>
              <a:rPr lang="en-US" altLang="en-US" sz="2000" dirty="0">
                <a:solidFill>
                  <a:schemeClr val="tx1"/>
                </a:solidFill>
              </a:rPr>
              <a:t>Emphasis</a:t>
            </a:r>
          </a:p>
          <a:p>
            <a:r>
              <a:rPr lang="en-US" altLang="en-US" sz="2000" dirty="0">
                <a:solidFill>
                  <a:schemeClr val="tx1"/>
                </a:solidFill>
              </a:rPr>
              <a:t> </a:t>
            </a:r>
            <a:r>
              <a:rPr lang="en-US" altLang="en-US" sz="2000" dirty="0"/>
              <a:t>C</a:t>
            </a:r>
            <a:r>
              <a:rPr lang="en-US" altLang="en-US" sz="2000" dirty="0">
                <a:solidFill>
                  <a:schemeClr val="tx1"/>
                </a:solidFill>
              </a:rPr>
              <a:t>auses </a:t>
            </a:r>
            <a:endParaRPr lang="en-CA" altLang="en-US" dirty="0"/>
          </a:p>
        </p:txBody>
      </p:sp>
      <p:sp>
        <p:nvSpPr>
          <p:cNvPr id="4" name="TextBox 3"/>
          <p:cNvSpPr txBox="1"/>
          <p:nvPr/>
        </p:nvSpPr>
        <p:spPr>
          <a:xfrm>
            <a:off x="4323270" y="2235786"/>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AAB00470-9426-0B1D-ADF2-5B4F826C00A0}"/>
              </a:ext>
            </a:extLst>
          </p:cNvPr>
          <p:cNvPicPr>
            <a:picLocks noChangeAspect="1"/>
          </p:cNvPicPr>
          <p:nvPr/>
        </p:nvPicPr>
        <p:blipFill rotWithShape="1">
          <a:blip r:embed="rId2"/>
          <a:srcRect l="9500" t="9091" r="25864"/>
          <a:stretch/>
        </p:blipFill>
        <p:spPr>
          <a:xfrm>
            <a:off x="3523488" y="10"/>
            <a:ext cx="8668512" cy="6857990"/>
          </a:xfrm>
          <a:prstGeom prst="rect">
            <a:avLst/>
          </a:prstGeom>
        </p:spPr>
      </p:pic>
      <p:sp>
        <p:nvSpPr>
          <p:cNvPr id="18"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DEBA24-0D7C-43A2-8EB8-6124C76ED943}"/>
              </a:ext>
            </a:extLst>
          </p:cNvPr>
          <p:cNvSpPr>
            <a:spLocks noGrp="1"/>
          </p:cNvSpPr>
          <p:nvPr>
            <p:ph type="title"/>
          </p:nvPr>
        </p:nvSpPr>
        <p:spPr>
          <a:xfrm>
            <a:off x="481029" y="1267219"/>
            <a:ext cx="4023360" cy="3204134"/>
          </a:xfrm>
        </p:spPr>
        <p:txBody>
          <a:bodyPr vert="horz" lIns="91440" tIns="45720" rIns="91440" bIns="45720" rtlCol="0" anchor="b">
            <a:normAutofit/>
          </a:bodyPr>
          <a:lstStyle/>
          <a:p>
            <a:r>
              <a:rPr lang="en-US" dirty="0"/>
              <a:t>How do you start your research? </a:t>
            </a:r>
            <a:br>
              <a:rPr lang="en-US" dirty="0"/>
            </a:br>
            <a:br>
              <a:rPr lang="en-US" dirty="0"/>
            </a:br>
            <a:r>
              <a:rPr lang="en-US" dirty="0"/>
              <a:t>Where do you look first?</a:t>
            </a:r>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90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D57AC9-4B77-48DE-9D2A-E9C3612F0D13}"/>
              </a:ext>
            </a:extLst>
          </p:cNvPr>
          <p:cNvSpPr>
            <a:spLocks noGrp="1"/>
          </p:cNvSpPr>
          <p:nvPr>
            <p:ph type="title"/>
          </p:nvPr>
        </p:nvSpPr>
        <p:spPr>
          <a:xfrm>
            <a:off x="838200" y="365125"/>
            <a:ext cx="10515600" cy="1325563"/>
          </a:xfrm>
        </p:spPr>
        <p:txBody>
          <a:bodyPr>
            <a:normAutofit/>
          </a:bodyPr>
          <a:lstStyle/>
          <a:p>
            <a:r>
              <a:rPr lang="en-US" dirty="0"/>
              <a:t>What do I do?</a:t>
            </a:r>
            <a:endParaRPr lang="en-CA"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D4484B5-423E-49E7-BB72-6E227D51D298}"/>
              </a:ext>
            </a:extLst>
          </p:cNvPr>
          <p:cNvSpPr>
            <a:spLocks noGrp="1"/>
          </p:cNvSpPr>
          <p:nvPr>
            <p:ph idx="1"/>
          </p:nvPr>
        </p:nvSpPr>
        <p:spPr>
          <a:xfrm>
            <a:off x="838200" y="1591878"/>
            <a:ext cx="10515600" cy="4351338"/>
          </a:xfrm>
        </p:spPr>
        <p:txBody>
          <a:bodyPr>
            <a:normAutofit/>
          </a:bodyPr>
          <a:lstStyle/>
          <a:p>
            <a:pPr lvl="1"/>
            <a:r>
              <a:rPr lang="en-US" altLang="en-US" dirty="0"/>
              <a:t>Provide research support, teach and assist with search strategies</a:t>
            </a:r>
          </a:p>
          <a:p>
            <a:pPr lvl="1"/>
            <a:r>
              <a:rPr lang="en-US" altLang="en-US" dirty="0"/>
              <a:t>Help students navigate library databases  </a:t>
            </a:r>
          </a:p>
          <a:p>
            <a:pPr lvl="1"/>
            <a:r>
              <a:rPr lang="en-US" altLang="en-US" dirty="0"/>
              <a:t>Help students find and access materials they need</a:t>
            </a:r>
          </a:p>
          <a:p>
            <a:pPr lvl="1"/>
            <a:r>
              <a:rPr lang="en-US" altLang="en-US" dirty="0"/>
              <a:t>Assist with evaluation of sources</a:t>
            </a:r>
          </a:p>
          <a:p>
            <a:pPr lvl="1"/>
            <a:r>
              <a:rPr lang="en-US" altLang="en-US"/>
              <a:t>Build </a:t>
            </a:r>
            <a:r>
              <a:rPr lang="en-US" altLang="en-US" dirty="0"/>
              <a:t>guides, resources and pathfinders to help students locate research materials</a:t>
            </a:r>
          </a:p>
          <a:p>
            <a:pPr lvl="1"/>
            <a:r>
              <a:rPr lang="en-US" altLang="en-US" dirty="0"/>
              <a:t>Help with citation issues</a:t>
            </a:r>
          </a:p>
          <a:p>
            <a:pPr lvl="1"/>
            <a:r>
              <a:rPr lang="en-US" altLang="en-US" dirty="0"/>
              <a:t>Choose the books we buy for my subject areas: First Peoples studies, political science, public policy, community and public affairs and government information</a:t>
            </a:r>
            <a:endParaRPr lang="en-CA" altLang="en-US" dirty="0"/>
          </a:p>
          <a:p>
            <a:endParaRPr lang="en-CA" dirty="0"/>
          </a:p>
        </p:txBody>
      </p:sp>
    </p:spTree>
    <p:extLst>
      <p:ext uri="{BB962C8B-B14F-4D97-AF65-F5344CB8AC3E}">
        <p14:creationId xmlns:p14="http://schemas.microsoft.com/office/powerpoint/2010/main" val="1330225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C0825A8C-511D-4264-9D3B-081C785DBD44}"/>
              </a:ext>
            </a:extLst>
          </p:cNvPr>
          <p:cNvPicPr>
            <a:picLocks noChangeAspect="1"/>
          </p:cNvPicPr>
          <p:nvPr/>
        </p:nvPicPr>
        <p:blipFill>
          <a:blip r:embed="rId3"/>
          <a:stretch>
            <a:fillRect/>
          </a:stretch>
        </p:blipFill>
        <p:spPr>
          <a:xfrm>
            <a:off x="842962" y="266700"/>
            <a:ext cx="10506075" cy="3162300"/>
          </a:xfrm>
          <a:prstGeom prst="rect">
            <a:avLst/>
          </a:prstGeom>
        </p:spPr>
      </p:pic>
      <p:sp>
        <p:nvSpPr>
          <p:cNvPr id="2" name="TextBox 1">
            <a:extLst>
              <a:ext uri="{FF2B5EF4-FFF2-40B4-BE49-F238E27FC236}">
                <a16:creationId xmlns:a16="http://schemas.microsoft.com/office/drawing/2014/main" id="{C68F196D-D642-4683-98D4-6CDECA4367D4}"/>
              </a:ext>
            </a:extLst>
          </p:cNvPr>
          <p:cNvSpPr txBox="1"/>
          <p:nvPr/>
        </p:nvSpPr>
        <p:spPr>
          <a:xfrm>
            <a:off x="842962" y="4005977"/>
            <a:ext cx="10066149"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Searching for some of the main concepts I identified</a:t>
            </a:r>
          </a:p>
          <a:p>
            <a:pPr marL="285750" indent="-285750">
              <a:buFont typeface="Arial" panose="020B0604020202020204" pitchFamily="34" charset="0"/>
              <a:buChar char="•"/>
            </a:pPr>
            <a:r>
              <a:rPr lang="en-US" sz="2400" dirty="0"/>
              <a:t>Keeping my search broad, to see what is out there</a:t>
            </a:r>
          </a:p>
          <a:p>
            <a:pPr marL="285750" indent="-285750">
              <a:buFont typeface="Arial" panose="020B0604020202020204" pitchFamily="34" charset="0"/>
              <a:buChar char="•"/>
            </a:pPr>
            <a:r>
              <a:rPr lang="en-US" sz="2400" b="1" dirty="0"/>
              <a:t>AND/OR need to be in ALL CAPS in Sofia </a:t>
            </a:r>
          </a:p>
          <a:p>
            <a:pPr marL="285750" indent="-285750">
              <a:buFont typeface="Arial" panose="020B0604020202020204" pitchFamily="34" charset="0"/>
              <a:buChar char="•"/>
            </a:pPr>
            <a:r>
              <a:rPr lang="en-US" sz="2400" dirty="0"/>
              <a:t>I can add concepts, as I develop my search</a:t>
            </a:r>
          </a:p>
          <a:p>
            <a:pPr marL="285750" indent="-285750">
              <a:buFont typeface="Arial" panose="020B0604020202020204" pitchFamily="34" charset="0"/>
              <a:buChar char="•"/>
            </a:pPr>
            <a:r>
              <a:rPr lang="en-US" sz="2400" dirty="0"/>
              <a:t>In Sofia, we are searching through books and articles, books can be searched more broadly because we are searching through titles, subjects and table of contents</a:t>
            </a:r>
          </a:p>
          <a:p>
            <a:endParaRPr lang="en-CA" dirty="0"/>
          </a:p>
        </p:txBody>
      </p:sp>
    </p:spTree>
    <p:extLst>
      <p:ext uri="{BB962C8B-B14F-4D97-AF65-F5344CB8AC3E}">
        <p14:creationId xmlns:p14="http://schemas.microsoft.com/office/powerpoint/2010/main" val="391285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90BA3-87A1-4B62-973B-CDF80B40F25F}"/>
              </a:ext>
            </a:extLst>
          </p:cNvPr>
          <p:cNvPicPr>
            <a:picLocks noChangeAspect="1"/>
          </p:cNvPicPr>
          <p:nvPr/>
        </p:nvPicPr>
        <p:blipFill>
          <a:blip r:embed="rId2"/>
          <a:stretch>
            <a:fillRect/>
          </a:stretch>
        </p:blipFill>
        <p:spPr>
          <a:xfrm>
            <a:off x="4496588" y="0"/>
            <a:ext cx="6395103" cy="6858000"/>
          </a:xfrm>
          <a:prstGeom prst="rect">
            <a:avLst/>
          </a:prstGeom>
        </p:spPr>
      </p:pic>
      <p:sp>
        <p:nvSpPr>
          <p:cNvPr id="3" name="Rectangle: Rounded Corners 2">
            <a:extLst>
              <a:ext uri="{FF2B5EF4-FFF2-40B4-BE49-F238E27FC236}">
                <a16:creationId xmlns:a16="http://schemas.microsoft.com/office/drawing/2014/main" id="{BC8EE463-615C-4C99-88B3-9F387CA1A853}"/>
              </a:ext>
            </a:extLst>
          </p:cNvPr>
          <p:cNvSpPr/>
          <p:nvPr/>
        </p:nvSpPr>
        <p:spPr>
          <a:xfrm>
            <a:off x="530112" y="369782"/>
            <a:ext cx="3284005" cy="4251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books in the library are arranged by subject and will have subjects listed in their book record.</a:t>
            </a:r>
          </a:p>
          <a:p>
            <a:pPr algn="ctr"/>
            <a:endParaRPr lang="en-US" dirty="0"/>
          </a:p>
          <a:p>
            <a:pPr algn="ctr"/>
            <a:r>
              <a:rPr lang="en-US" dirty="0"/>
              <a:t>Clicking on one of these subjects will find all the books and some articles that have the same subject attached, at the library.</a:t>
            </a:r>
            <a:endParaRPr lang="en-CA" dirty="0"/>
          </a:p>
        </p:txBody>
      </p:sp>
      <p:sp>
        <p:nvSpPr>
          <p:cNvPr id="4" name="Arrow: Left 3">
            <a:extLst>
              <a:ext uri="{FF2B5EF4-FFF2-40B4-BE49-F238E27FC236}">
                <a16:creationId xmlns:a16="http://schemas.microsoft.com/office/drawing/2014/main" id="{0B4E910A-DAE4-4DF5-8B48-A288421622EE}"/>
              </a:ext>
            </a:extLst>
          </p:cNvPr>
          <p:cNvSpPr/>
          <p:nvPr/>
        </p:nvSpPr>
        <p:spPr>
          <a:xfrm>
            <a:off x="7455243" y="6466703"/>
            <a:ext cx="972065" cy="2883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26738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1F179-4272-40A5-88E6-C3F96B817434}"/>
              </a:ext>
            </a:extLst>
          </p:cNvPr>
          <p:cNvSpPr>
            <a:spLocks noGrp="1"/>
          </p:cNvSpPr>
          <p:nvPr>
            <p:ph type="title"/>
          </p:nvPr>
        </p:nvSpPr>
        <p:spPr>
          <a:xfrm>
            <a:off x="336176" y="548639"/>
            <a:ext cx="4105932" cy="5462195"/>
          </a:xfrm>
        </p:spPr>
        <p:txBody>
          <a:bodyPr>
            <a:normAutofit/>
          </a:bodyPr>
          <a:lstStyle/>
          <a:p>
            <a:r>
              <a:rPr lang="en-US" sz="5400" dirty="0"/>
              <a:t>Who wrote the book?</a:t>
            </a:r>
            <a:br>
              <a:rPr lang="en-US" sz="5400" dirty="0"/>
            </a:br>
            <a:br>
              <a:rPr lang="en-US" sz="5400" dirty="0"/>
            </a:br>
            <a:r>
              <a:rPr lang="en-US" sz="5400" dirty="0"/>
              <a:t>How do we locate Indigenous authors?</a:t>
            </a:r>
            <a:endParaRPr lang="en-CA"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64BF15-293D-4C10-A966-11056D0C4550}"/>
              </a:ext>
            </a:extLst>
          </p:cNvPr>
          <p:cNvSpPr>
            <a:spLocks noGrp="1"/>
          </p:cNvSpPr>
          <p:nvPr>
            <p:ph idx="1"/>
          </p:nvPr>
        </p:nvSpPr>
        <p:spPr>
          <a:xfrm>
            <a:off x="5126417" y="389107"/>
            <a:ext cx="6588020" cy="6070060"/>
          </a:xfrm>
        </p:spPr>
        <p:txBody>
          <a:bodyPr anchor="ctr">
            <a:normAutofit/>
          </a:bodyPr>
          <a:lstStyle/>
          <a:p>
            <a:r>
              <a:rPr lang="en-US" sz="2400" dirty="0"/>
              <a:t>Scholarly books often have editors and each chapter will have different authors</a:t>
            </a:r>
          </a:p>
          <a:p>
            <a:endParaRPr lang="en-US" sz="2400" dirty="0"/>
          </a:p>
          <a:p>
            <a:r>
              <a:rPr lang="en-US" sz="2400" dirty="0"/>
              <a:t>You should look for “Contributors”, which will have a list of individual chapter authors, and  their biographies either at the beginning or very end of the book</a:t>
            </a:r>
          </a:p>
          <a:p>
            <a:endParaRPr lang="en-US" sz="2400" dirty="0"/>
          </a:p>
          <a:p>
            <a:r>
              <a:rPr lang="en-US" sz="2400" dirty="0"/>
              <a:t>If a book has one author, look for “about the author” section or even skim the introduction, where the author will describe themselves</a:t>
            </a:r>
          </a:p>
          <a:p>
            <a:pPr marL="0" indent="0">
              <a:buNone/>
            </a:pPr>
            <a:endParaRPr lang="en-CA" sz="2400" dirty="0"/>
          </a:p>
        </p:txBody>
      </p:sp>
    </p:spTree>
    <p:extLst>
      <p:ext uri="{BB962C8B-B14F-4D97-AF65-F5344CB8AC3E}">
        <p14:creationId xmlns:p14="http://schemas.microsoft.com/office/powerpoint/2010/main" val="39913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077c4f3-60c8-4b8b-badc-686257251880@CANPRD01">
            <a:hlinkClick r:id="rId2"/>
            <a:extLst>
              <a:ext uri="{FF2B5EF4-FFF2-40B4-BE49-F238E27FC236}">
                <a16:creationId xmlns:a16="http://schemas.microsoft.com/office/drawing/2014/main" id="{DD630640-9874-456A-9B0E-791E57A1BD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625"/>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9d6533d8-b8b4-40d5-a388-991d6e55cf96@CANPRD01">
            <a:extLst>
              <a:ext uri="{FF2B5EF4-FFF2-40B4-BE49-F238E27FC236}">
                <a16:creationId xmlns:a16="http://schemas.microsoft.com/office/drawing/2014/main" id="{3D0D5F32-AC9D-4C63-BD6F-CF27731973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25" r="-1"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820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a780989d-f531-4c03-88a4-2cf265daf6bf@CANPRD01">
            <a:hlinkClick r:id="rId2"/>
            <a:extLst>
              <a:ext uri="{FF2B5EF4-FFF2-40B4-BE49-F238E27FC236}">
                <a16:creationId xmlns:a16="http://schemas.microsoft.com/office/drawing/2014/main" id="{801097B2-9F17-40A5-8D5C-3198C8DD88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36" r="-1" b="-1"/>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897caaac-6f9d-4920-a38e-bfc305fde728@CANPRD01">
            <a:hlinkClick r:id="rId2"/>
            <a:extLst>
              <a:ext uri="{FF2B5EF4-FFF2-40B4-BE49-F238E27FC236}">
                <a16:creationId xmlns:a16="http://schemas.microsoft.com/office/drawing/2014/main" id="{1A6BBD17-29AA-4EC9-A5A5-BF4611F518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32" r="1" b="15081"/>
          <a:stretch/>
        </p:blipFill>
        <p:spPr bwMode="auto">
          <a:xfrm>
            <a:off x="5790353" y="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552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279DAA-8796-8FE7-C63D-FE53D762CD2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7041E-6190-FEC5-2A70-E9E572585D14}"/>
              </a:ext>
            </a:extLst>
          </p:cNvPr>
          <p:cNvSpPr>
            <a:spLocks noGrp="1"/>
          </p:cNvSpPr>
          <p:nvPr>
            <p:ph type="title"/>
          </p:nvPr>
        </p:nvSpPr>
        <p:spPr>
          <a:xfrm>
            <a:off x="841248" y="548640"/>
            <a:ext cx="3600860" cy="5431536"/>
          </a:xfrm>
        </p:spPr>
        <p:txBody>
          <a:bodyPr>
            <a:normAutofit/>
          </a:bodyPr>
          <a:lstStyle/>
          <a:p>
            <a:r>
              <a:rPr lang="en-US" sz="5400" dirty="0"/>
              <a:t>Who wrote the book?</a:t>
            </a:r>
            <a:br>
              <a:rPr lang="en-US" sz="5400" dirty="0"/>
            </a:br>
            <a:br>
              <a:rPr lang="en-US" sz="5400" dirty="0"/>
            </a:br>
            <a:r>
              <a:rPr lang="en-US" sz="5400" dirty="0"/>
              <a:t>How do we locate Indigenous authors?</a:t>
            </a:r>
            <a:endParaRPr lang="en-CA"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2BC860-BE53-0C7D-3F5B-78DF9886686F}"/>
              </a:ext>
            </a:extLst>
          </p:cNvPr>
          <p:cNvSpPr>
            <a:spLocks noGrp="1"/>
          </p:cNvSpPr>
          <p:nvPr>
            <p:ph idx="1"/>
          </p:nvPr>
        </p:nvSpPr>
        <p:spPr>
          <a:xfrm>
            <a:off x="5126418" y="552091"/>
            <a:ext cx="6224335" cy="5431536"/>
          </a:xfrm>
        </p:spPr>
        <p:txBody>
          <a:bodyPr anchor="ctr">
            <a:normAutofit/>
          </a:bodyPr>
          <a:lstStyle/>
          <a:p>
            <a:r>
              <a:rPr lang="en-US" sz="2200"/>
              <a:t>The table of contents might also have author information, in the case of Indigenous authors their community or nation may be in brackets following their name</a:t>
            </a:r>
          </a:p>
          <a:p>
            <a:endParaRPr lang="en-US" sz="2200"/>
          </a:p>
          <a:p>
            <a:r>
              <a:rPr lang="en-US" sz="2200" b="1"/>
              <a:t>Indigenous scholars and authors are very likely to self-identify, with details about their nation or community in prefaces, introductions, etc.</a:t>
            </a:r>
            <a:endParaRPr lang="en-CA" sz="2200" b="1"/>
          </a:p>
          <a:p>
            <a:endParaRPr lang="en-CA" sz="2200"/>
          </a:p>
        </p:txBody>
      </p:sp>
    </p:spTree>
    <p:extLst>
      <p:ext uri="{BB962C8B-B14F-4D97-AF65-F5344CB8AC3E}">
        <p14:creationId xmlns:p14="http://schemas.microsoft.com/office/powerpoint/2010/main" val="19768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324febd-4a09-4ce9-9e9b-800a806e3fec@CANPRD01">
            <a:hlinkClick r:id="rId2"/>
            <a:extLst>
              <a:ext uri="{FF2B5EF4-FFF2-40B4-BE49-F238E27FC236}">
                <a16:creationId xmlns:a16="http://schemas.microsoft.com/office/drawing/2014/main" id="{39BE3E62-BCFA-4724-9390-7CF8417E39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1675" y="643466"/>
            <a:ext cx="417829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4920123-efe7-4c38-82fc-abf5036c02ce@CANPRD01">
            <a:extLst>
              <a:ext uri="{FF2B5EF4-FFF2-40B4-BE49-F238E27FC236}">
                <a16:creationId xmlns:a16="http://schemas.microsoft.com/office/drawing/2014/main" id="{7C2AE015-C8EB-4F9E-831B-DCEF0754FFC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95591" y="643467"/>
            <a:ext cx="4011167"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91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80c25e32-5457-40d4-b273-0690dc207a10@CANPRD01">
            <a:hlinkClick r:id="rId2"/>
            <a:extLst>
              <a:ext uri="{FF2B5EF4-FFF2-40B4-BE49-F238E27FC236}">
                <a16:creationId xmlns:a16="http://schemas.microsoft.com/office/drawing/2014/main" id="{1035B84B-CF28-4860-8F8A-1451A985E7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32" y="649225"/>
            <a:ext cx="4169663" cy="5559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22e726cc-0eb7-42f6-83b7-2c80036715f7@CANPRD01">
            <a:extLst>
              <a:ext uri="{FF2B5EF4-FFF2-40B4-BE49-F238E27FC236}">
                <a16:creationId xmlns:a16="http://schemas.microsoft.com/office/drawing/2014/main" id="{70795F13-6AAD-4BAB-879C-B7A12A0A4A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76029" y="484632"/>
            <a:ext cx="6349042" cy="5888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49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5C5EE-1BDE-B34B-B8BB-EA0147218AB2}"/>
              </a:ext>
            </a:extLst>
          </p:cNvPr>
          <p:cNvPicPr>
            <a:picLocks noChangeAspect="1"/>
          </p:cNvPicPr>
          <p:nvPr/>
        </p:nvPicPr>
        <p:blipFill>
          <a:blip r:embed="rId2"/>
          <a:stretch>
            <a:fillRect/>
          </a:stretch>
        </p:blipFill>
        <p:spPr>
          <a:xfrm>
            <a:off x="0" y="0"/>
            <a:ext cx="12192000" cy="6292149"/>
          </a:xfrm>
          <a:prstGeom prst="rect">
            <a:avLst/>
          </a:prstGeom>
        </p:spPr>
      </p:pic>
      <p:sp>
        <p:nvSpPr>
          <p:cNvPr id="6" name="Callout: Up Arrow 5">
            <a:extLst>
              <a:ext uri="{FF2B5EF4-FFF2-40B4-BE49-F238E27FC236}">
                <a16:creationId xmlns:a16="http://schemas.microsoft.com/office/drawing/2014/main" id="{DC4FB4CC-CA5E-4F45-9CBB-B11603554C36}"/>
              </a:ext>
            </a:extLst>
          </p:cNvPr>
          <p:cNvSpPr/>
          <p:nvPr/>
        </p:nvSpPr>
        <p:spPr>
          <a:xfrm>
            <a:off x="9889209" y="939114"/>
            <a:ext cx="1853513" cy="241368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Let’s find out about the contributors</a:t>
            </a:r>
            <a:endParaRPr lang="en-CA" dirty="0"/>
          </a:p>
        </p:txBody>
      </p:sp>
    </p:spTree>
    <p:extLst>
      <p:ext uri="{BB962C8B-B14F-4D97-AF65-F5344CB8AC3E}">
        <p14:creationId xmlns:p14="http://schemas.microsoft.com/office/powerpoint/2010/main" val="18638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0E9C2-7C8C-47FB-A2E0-1BDDA86DD6A4}"/>
              </a:ext>
            </a:extLst>
          </p:cNvPr>
          <p:cNvSpPr>
            <a:spLocks noGrp="1"/>
          </p:cNvSpPr>
          <p:nvPr>
            <p:ph type="title"/>
          </p:nvPr>
        </p:nvSpPr>
        <p:spPr>
          <a:xfrm>
            <a:off x="572493" y="238539"/>
            <a:ext cx="11047013" cy="1434415"/>
          </a:xfrm>
        </p:spPr>
        <p:txBody>
          <a:bodyPr anchor="b">
            <a:normAutofit/>
          </a:bodyPr>
          <a:lstStyle/>
          <a:p>
            <a:r>
              <a:rPr lang="en-US" sz="5400"/>
              <a:t>How to use a scholarly book</a:t>
            </a:r>
            <a:endParaRPr lang="en-CA" sz="5400"/>
          </a:p>
        </p:txBody>
      </p:sp>
      <p:sp>
        <p:nvSpPr>
          <p:cNvPr id="3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book">
            <a:extLst>
              <a:ext uri="{FF2B5EF4-FFF2-40B4-BE49-F238E27FC236}">
                <a16:creationId xmlns:a16="http://schemas.microsoft.com/office/drawing/2014/main" id="{8496D4BA-8233-E54E-584D-C9A72DCBF9F5}"/>
              </a:ext>
            </a:extLst>
          </p:cNvPr>
          <p:cNvPicPr>
            <a:picLocks noChangeAspect="1"/>
          </p:cNvPicPr>
          <p:nvPr/>
        </p:nvPicPr>
        <p:blipFill rotWithShape="1">
          <a:blip r:embed="rId2"/>
          <a:srcRect l="17874" r="19210"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5A712BC6-CFB6-4B0A-943D-CC1B4F35D866}"/>
              </a:ext>
            </a:extLst>
          </p:cNvPr>
          <p:cNvSpPr>
            <a:spLocks noGrp="1"/>
          </p:cNvSpPr>
          <p:nvPr>
            <p:ph idx="1"/>
          </p:nvPr>
        </p:nvSpPr>
        <p:spPr>
          <a:xfrm>
            <a:off x="4905955" y="2071316"/>
            <a:ext cx="6713552" cy="4114800"/>
          </a:xfrm>
        </p:spPr>
        <p:txBody>
          <a:bodyPr anchor="t">
            <a:normAutofit/>
          </a:bodyPr>
          <a:lstStyle/>
          <a:p>
            <a:r>
              <a:rPr lang="en-US" sz="2200" dirty="0"/>
              <a:t>Most scholarly books are edited, and each chapter will be about a different aspect of a broad theme</a:t>
            </a:r>
          </a:p>
          <a:p>
            <a:r>
              <a:rPr lang="en-US" sz="2200" dirty="0"/>
              <a:t>Check the table of contents and the index (at the end of the book) to locate your topic in the book</a:t>
            </a:r>
          </a:p>
          <a:p>
            <a:r>
              <a:rPr lang="en-US" sz="2200" dirty="0"/>
              <a:t>Read the chapter or section about your topic</a:t>
            </a:r>
          </a:p>
          <a:p>
            <a:r>
              <a:rPr lang="en-US" sz="2200" dirty="0"/>
              <a:t>Think of each chapter in an edited book as an article</a:t>
            </a:r>
          </a:p>
          <a:p>
            <a:r>
              <a:rPr lang="en-US" sz="2200" dirty="0"/>
              <a:t>You can cite multiple chapters from an edited book</a:t>
            </a:r>
          </a:p>
          <a:p>
            <a:r>
              <a:rPr lang="en-US" sz="2200" dirty="0"/>
              <a:t>You’re not expected to read the entire book, it’s unnecessary and not how scholarly books are usually used in research</a:t>
            </a:r>
            <a:endParaRPr lang="en-CA" sz="2200" dirty="0"/>
          </a:p>
        </p:txBody>
      </p:sp>
    </p:spTree>
    <p:extLst>
      <p:ext uri="{BB962C8B-B14F-4D97-AF65-F5344CB8AC3E}">
        <p14:creationId xmlns:p14="http://schemas.microsoft.com/office/powerpoint/2010/main" val="33590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897" r="-2" b="1589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63" r="-2" b="13863"/>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448056" y="859536"/>
            <a:ext cx="4832802" cy="1243584"/>
          </a:xfrm>
        </p:spPr>
        <p:txBody>
          <a:bodyPr>
            <a:normAutofit/>
          </a:bodyPr>
          <a:lstStyle/>
          <a:p>
            <a:r>
              <a:rPr lang="en-US" altLang="en-US" sz="3400"/>
              <a:t>The Librar(ies)</a:t>
            </a:r>
            <a:endParaRPr lang="en-CA" sz="3400"/>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448056" y="2512611"/>
            <a:ext cx="4832803" cy="4087950"/>
          </a:xfrm>
        </p:spPr>
        <p:txBody>
          <a:bodyPr>
            <a:normAutofit lnSpcReduction="10000"/>
          </a:bodyPr>
          <a:lstStyle/>
          <a:p>
            <a:r>
              <a:rPr lang="en-US" altLang="en-US" sz="2000" dirty="0">
                <a:cs typeface="Arial" panose="020B0604020202020204" pitchFamily="34" charset="0"/>
              </a:rPr>
              <a:t>24/7 access, with student card, after 11pm</a:t>
            </a:r>
          </a:p>
          <a:p>
            <a:r>
              <a:rPr lang="en-US" altLang="en-US" sz="2000" dirty="0">
                <a:cs typeface="Arial" panose="020B0604020202020204" pitchFamily="34" charset="0"/>
              </a:rPr>
              <a:t>Webster Library (LB) – downtown on SGW campus &amp; Vanier Library (VL) on Loyola campus </a:t>
            </a:r>
          </a:p>
          <a:p>
            <a:r>
              <a:rPr lang="en-US" altLang="en-US" sz="2000" dirty="0">
                <a:cs typeface="Arial" panose="020B0604020202020204" pitchFamily="34" charset="0"/>
              </a:rPr>
              <a:t>Webster: Social Sciences, Humanities, Business, Engineering &amp; Fine Arts</a:t>
            </a:r>
          </a:p>
          <a:p>
            <a:r>
              <a:rPr lang="en-US" altLang="en-US" sz="2000" dirty="0">
                <a:cs typeface="Arial" panose="020B0604020202020204" pitchFamily="34" charset="0"/>
              </a:rPr>
              <a:t>Vanier: Science(s), Health, Communications, Journalism and Psychology</a:t>
            </a:r>
          </a:p>
          <a:p>
            <a:r>
              <a:rPr lang="en-US" altLang="en-US" sz="2000" dirty="0">
                <a:cs typeface="Arial" panose="020B0604020202020204" pitchFamily="34" charset="0"/>
                <a:hlinkClick r:id="rId4"/>
              </a:rPr>
              <a:t>Course Reserves Room(s): </a:t>
            </a:r>
            <a:r>
              <a:rPr lang="en-US" altLang="en-US" sz="2000" dirty="0">
                <a:cs typeface="Arial" panose="020B0604020202020204" pitchFamily="34" charset="0"/>
              </a:rPr>
              <a:t>have the required undergraduate print textbooks for the courses taught at that campus (for example: Webster has the FPST, Political Science and SCPA course reserves)</a:t>
            </a:r>
          </a:p>
        </p:txBody>
      </p:sp>
    </p:spTree>
    <p:extLst>
      <p:ext uri="{BB962C8B-B14F-4D97-AF65-F5344CB8AC3E}">
        <p14:creationId xmlns:p14="http://schemas.microsoft.com/office/powerpoint/2010/main" val="2562167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E828-32CE-4F79-B6E1-1CEE22304360}"/>
              </a:ext>
            </a:extLst>
          </p:cNvPr>
          <p:cNvSpPr>
            <a:spLocks noGrp="1"/>
          </p:cNvSpPr>
          <p:nvPr>
            <p:ph type="title"/>
          </p:nvPr>
        </p:nvSpPr>
        <p:spPr/>
        <p:txBody>
          <a:bodyPr/>
          <a:lstStyle/>
          <a:p>
            <a:r>
              <a:rPr lang="en-US" dirty="0"/>
              <a:t>How else can I locate books by Indigenous authors and scholars?</a:t>
            </a:r>
            <a:endParaRPr lang="en-CA" dirty="0"/>
          </a:p>
        </p:txBody>
      </p:sp>
      <p:sp>
        <p:nvSpPr>
          <p:cNvPr id="3" name="Content Placeholder 2">
            <a:extLst>
              <a:ext uri="{FF2B5EF4-FFF2-40B4-BE49-F238E27FC236}">
                <a16:creationId xmlns:a16="http://schemas.microsoft.com/office/drawing/2014/main" id="{5E2CFDC9-974E-441A-A45C-4CFA68328E7C}"/>
              </a:ext>
            </a:extLst>
          </p:cNvPr>
          <p:cNvSpPr>
            <a:spLocks noGrp="1"/>
          </p:cNvSpPr>
          <p:nvPr>
            <p:ph idx="1"/>
          </p:nvPr>
        </p:nvSpPr>
        <p:spPr/>
        <p:txBody>
          <a:bodyPr/>
          <a:lstStyle/>
          <a:p>
            <a:r>
              <a:rPr lang="en-US" dirty="0">
                <a:hlinkClick r:id="rId2"/>
              </a:rPr>
              <a:t>Indigenous Authors in the Spotlight series</a:t>
            </a:r>
            <a:endParaRPr lang="en-US" dirty="0"/>
          </a:p>
          <a:p>
            <a:pPr marL="0" indent="0">
              <a:buNone/>
            </a:pPr>
            <a:endParaRPr lang="en-US" dirty="0"/>
          </a:p>
          <a:p>
            <a:r>
              <a:rPr lang="en-US" dirty="0"/>
              <a:t>Indigenous Resources guide: </a:t>
            </a:r>
            <a:r>
              <a:rPr lang="en-US" dirty="0">
                <a:hlinkClick r:id="rId3"/>
              </a:rPr>
              <a:t>Knowledges, methods &amp; ethics</a:t>
            </a:r>
            <a:endParaRPr lang="en-US" dirty="0"/>
          </a:p>
          <a:p>
            <a:endParaRPr lang="en-US" dirty="0"/>
          </a:p>
          <a:p>
            <a:r>
              <a:rPr lang="en-US" dirty="0"/>
              <a:t>Sofia </a:t>
            </a:r>
            <a:r>
              <a:rPr lang="en-US" dirty="0">
                <a:hlinkClick r:id="rId4"/>
              </a:rPr>
              <a:t>(Advanced) Author search </a:t>
            </a:r>
            <a:r>
              <a:rPr lang="en-US" dirty="0"/>
              <a:t>for a known scholar</a:t>
            </a:r>
          </a:p>
          <a:p>
            <a:endParaRPr lang="en-CA" dirty="0"/>
          </a:p>
        </p:txBody>
      </p:sp>
      <p:pic>
        <p:nvPicPr>
          <p:cNvPr id="4" name="Picture 3">
            <a:extLst>
              <a:ext uri="{FF2B5EF4-FFF2-40B4-BE49-F238E27FC236}">
                <a16:creationId xmlns:a16="http://schemas.microsoft.com/office/drawing/2014/main" id="{5AC65707-DB8E-464E-A78F-20509DE23385}"/>
              </a:ext>
            </a:extLst>
          </p:cNvPr>
          <p:cNvPicPr>
            <a:picLocks noChangeAspect="1"/>
          </p:cNvPicPr>
          <p:nvPr/>
        </p:nvPicPr>
        <p:blipFill>
          <a:blip r:embed="rId5"/>
          <a:stretch>
            <a:fillRect/>
          </a:stretch>
        </p:blipFill>
        <p:spPr>
          <a:xfrm>
            <a:off x="313765" y="4387850"/>
            <a:ext cx="1600200" cy="2105025"/>
          </a:xfrm>
          <a:prstGeom prst="rect">
            <a:avLst/>
          </a:prstGeom>
        </p:spPr>
      </p:pic>
      <p:sp>
        <p:nvSpPr>
          <p:cNvPr id="5" name="Callout: Right Arrow 4">
            <a:extLst>
              <a:ext uri="{FF2B5EF4-FFF2-40B4-BE49-F238E27FC236}">
                <a16:creationId xmlns:a16="http://schemas.microsoft.com/office/drawing/2014/main" id="{3140BFFB-1D68-4FD6-8CF4-8085FD6AF7E4}"/>
              </a:ext>
            </a:extLst>
          </p:cNvPr>
          <p:cNvSpPr/>
          <p:nvPr/>
        </p:nvSpPr>
        <p:spPr>
          <a:xfrm>
            <a:off x="2072389" y="4578936"/>
            <a:ext cx="3732551" cy="175598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Marie </a:t>
            </a:r>
            <a:r>
              <a:rPr lang="en-US" dirty="0" err="1"/>
              <a:t>Battiste</a:t>
            </a:r>
            <a:r>
              <a:rPr lang="en-US" dirty="0"/>
              <a:t> is a </a:t>
            </a:r>
            <a:r>
              <a:rPr lang="en-CA" dirty="0" err="1"/>
              <a:t>Mi'kmaw</a:t>
            </a:r>
            <a:r>
              <a:rPr lang="en-CA" dirty="0"/>
              <a:t> educator from the </a:t>
            </a:r>
            <a:r>
              <a:rPr lang="en-CA" dirty="0" err="1"/>
              <a:t>Potlotek</a:t>
            </a:r>
            <a:r>
              <a:rPr lang="en-CA" dirty="0"/>
              <a:t> First Nation</a:t>
            </a:r>
          </a:p>
        </p:txBody>
      </p:sp>
      <p:pic>
        <p:nvPicPr>
          <p:cNvPr id="6" name="Picture 5">
            <a:hlinkClick r:id="rId6"/>
            <a:extLst>
              <a:ext uri="{FF2B5EF4-FFF2-40B4-BE49-F238E27FC236}">
                <a16:creationId xmlns:a16="http://schemas.microsoft.com/office/drawing/2014/main" id="{B2D60097-F61A-44DD-9E59-9E89D6D9E620}"/>
              </a:ext>
            </a:extLst>
          </p:cNvPr>
          <p:cNvPicPr>
            <a:picLocks noChangeAspect="1"/>
          </p:cNvPicPr>
          <p:nvPr/>
        </p:nvPicPr>
        <p:blipFill>
          <a:blip r:embed="rId7"/>
          <a:stretch>
            <a:fillRect/>
          </a:stretch>
        </p:blipFill>
        <p:spPr>
          <a:xfrm>
            <a:off x="5804940" y="4455349"/>
            <a:ext cx="5766267" cy="1800592"/>
          </a:xfrm>
          <a:prstGeom prst="rect">
            <a:avLst/>
          </a:prstGeom>
        </p:spPr>
      </p:pic>
    </p:spTree>
    <p:extLst>
      <p:ext uri="{BB962C8B-B14F-4D97-AF65-F5344CB8AC3E}">
        <p14:creationId xmlns:p14="http://schemas.microsoft.com/office/powerpoint/2010/main" val="2449303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A771-866A-449D-B7A4-E30C3FFA4387}"/>
              </a:ext>
            </a:extLst>
          </p:cNvPr>
          <p:cNvSpPr>
            <a:spLocks noGrp="1"/>
          </p:cNvSpPr>
          <p:nvPr>
            <p:ph type="title"/>
          </p:nvPr>
        </p:nvSpPr>
        <p:spPr/>
        <p:txBody>
          <a:bodyPr>
            <a:normAutofit fontScale="90000"/>
          </a:bodyPr>
          <a:lstStyle/>
          <a:p>
            <a:br>
              <a:rPr lang="en-CA" b="1" dirty="0"/>
            </a:br>
            <a:br>
              <a:rPr lang="en-CA" b="1" dirty="0"/>
            </a:br>
            <a:r>
              <a:rPr lang="en-CA" b="1" dirty="0"/>
              <a:t>Indigenous publishers / organizations / institutes </a:t>
            </a:r>
            <a:br>
              <a:rPr lang="en-CA" dirty="0"/>
            </a:br>
            <a:br>
              <a:rPr lang="en-CA" dirty="0"/>
            </a:br>
            <a:endParaRPr lang="en-CA" dirty="0"/>
          </a:p>
        </p:txBody>
      </p:sp>
      <p:sp>
        <p:nvSpPr>
          <p:cNvPr id="3" name="Content Placeholder 2">
            <a:extLst>
              <a:ext uri="{FF2B5EF4-FFF2-40B4-BE49-F238E27FC236}">
                <a16:creationId xmlns:a16="http://schemas.microsoft.com/office/drawing/2014/main" id="{30BA0035-906E-4F76-B04B-C4F219DC537A}"/>
              </a:ext>
            </a:extLst>
          </p:cNvPr>
          <p:cNvSpPr>
            <a:spLocks noGrp="1"/>
          </p:cNvSpPr>
          <p:nvPr>
            <p:ph idx="1"/>
          </p:nvPr>
        </p:nvSpPr>
        <p:spPr/>
        <p:txBody>
          <a:bodyPr>
            <a:normAutofit fontScale="62500" lnSpcReduction="20000"/>
          </a:bodyPr>
          <a:lstStyle/>
          <a:p>
            <a:pPr marL="0" indent="0">
              <a:buNone/>
            </a:pPr>
            <a:r>
              <a:rPr lang="en-CA" dirty="0"/>
              <a:t>Publishers:</a:t>
            </a:r>
          </a:p>
          <a:p>
            <a:pPr fontAlgn="base"/>
            <a:r>
              <a:rPr lang="en-CA" dirty="0"/>
              <a:t>UBC's list of </a:t>
            </a:r>
            <a:r>
              <a:rPr lang="en-CA" i="1" dirty="0">
                <a:hlinkClick r:id="rId2"/>
              </a:rPr>
              <a:t>Indigenous Publishers, Distributors &amp; News Media</a:t>
            </a:r>
            <a:r>
              <a:rPr lang="en-CA" dirty="0"/>
              <a:t> </a:t>
            </a:r>
          </a:p>
          <a:p>
            <a:pPr fontAlgn="base"/>
            <a:r>
              <a:rPr lang="en-CA" dirty="0"/>
              <a:t>UofT's list of </a:t>
            </a:r>
            <a:r>
              <a:rPr lang="en-CA" i="1" dirty="0">
                <a:hlinkClick r:id="rId3"/>
              </a:rPr>
              <a:t>First Nations, Inuit, and Métis Publishers and Distributors</a:t>
            </a:r>
            <a:endParaRPr lang="en-CA" i="1" dirty="0"/>
          </a:p>
          <a:p>
            <a:pPr fontAlgn="base"/>
            <a:r>
              <a:rPr lang="en-CA" dirty="0">
                <a:hlinkClick r:id="rId4"/>
              </a:rPr>
              <a:t>GoodMinds: First Nations, Métis and Inuit Books</a:t>
            </a:r>
            <a:r>
              <a:rPr lang="en-CA" dirty="0"/>
              <a:t> – online bookstore, located at Six Nations of the Grand River</a:t>
            </a:r>
          </a:p>
          <a:p>
            <a:pPr marL="0" indent="0">
              <a:buNone/>
            </a:pPr>
            <a:r>
              <a:rPr lang="en-CA" dirty="0"/>
              <a:t>Organizations and institutes - </a:t>
            </a:r>
            <a:r>
              <a:rPr lang="en-CA" i="1" dirty="0"/>
              <a:t>EXAMPLES</a:t>
            </a:r>
            <a:r>
              <a:rPr lang="en-CA" dirty="0"/>
              <a:t>:</a:t>
            </a:r>
          </a:p>
          <a:p>
            <a:pPr fontAlgn="base"/>
            <a:r>
              <a:rPr lang="en-CA" dirty="0"/>
              <a:t>The </a:t>
            </a:r>
            <a:r>
              <a:rPr lang="en-CA" dirty="0">
                <a:hlinkClick r:id="rId5"/>
              </a:rPr>
              <a:t>Yellowhead Institute</a:t>
            </a:r>
            <a:r>
              <a:rPr lang="en-CA" dirty="0"/>
              <a:t> </a:t>
            </a:r>
          </a:p>
          <a:p>
            <a:pPr fontAlgn="base"/>
            <a:r>
              <a:rPr lang="en-CA" dirty="0" err="1"/>
              <a:t>Shekon</a:t>
            </a:r>
            <a:r>
              <a:rPr lang="en-CA" dirty="0"/>
              <a:t> </a:t>
            </a:r>
            <a:r>
              <a:rPr lang="en-CA" dirty="0" err="1"/>
              <a:t>Neetchie</a:t>
            </a:r>
            <a:r>
              <a:rPr lang="en-CA" dirty="0"/>
              <a:t>: </a:t>
            </a:r>
            <a:r>
              <a:rPr lang="en-CA" dirty="0">
                <a:hlinkClick r:id="rId6"/>
              </a:rPr>
              <a:t>An Indigenous History Site</a:t>
            </a:r>
            <a:r>
              <a:rPr lang="en-CA" dirty="0"/>
              <a:t> -- see their history </a:t>
            </a:r>
            <a:r>
              <a:rPr lang="en-CA" dirty="0">
                <a:hlinkClick r:id="rId7"/>
              </a:rPr>
              <a:t>bibliography</a:t>
            </a:r>
            <a:endParaRPr lang="en-CA" dirty="0"/>
          </a:p>
          <a:p>
            <a:pPr fontAlgn="base"/>
            <a:r>
              <a:rPr lang="en-CA" dirty="0"/>
              <a:t>The </a:t>
            </a:r>
            <a:r>
              <a:rPr lang="en-CA" dirty="0">
                <a:hlinkClick r:id="rId8"/>
              </a:rPr>
              <a:t>Montreal Indigenous Community Network</a:t>
            </a:r>
            <a:r>
              <a:rPr lang="en-CA" dirty="0"/>
              <a:t> -- see their </a:t>
            </a:r>
            <a:r>
              <a:rPr lang="en-CA" dirty="0">
                <a:hlinkClick r:id="rId9"/>
              </a:rPr>
              <a:t>resources</a:t>
            </a:r>
            <a:endParaRPr lang="en-CA" dirty="0"/>
          </a:p>
          <a:p>
            <a:pPr fontAlgn="base"/>
            <a:r>
              <a:rPr lang="en-CA" dirty="0"/>
              <a:t>The </a:t>
            </a:r>
            <a:r>
              <a:rPr lang="en-CA" dirty="0">
                <a:hlinkClick r:id="rId10"/>
              </a:rPr>
              <a:t>Native Women’s Association of Canada </a:t>
            </a:r>
            <a:r>
              <a:rPr lang="en-CA" dirty="0"/>
              <a:t>– See the </a:t>
            </a:r>
            <a:r>
              <a:rPr lang="en-CA" dirty="0">
                <a:hlinkClick r:id="rId11"/>
              </a:rPr>
              <a:t>Knowledge Centre</a:t>
            </a:r>
            <a:r>
              <a:rPr lang="en-CA" dirty="0"/>
              <a:t>, </a:t>
            </a:r>
            <a:r>
              <a:rPr lang="en-CA" dirty="0">
                <a:hlinkClick r:id="rId12"/>
              </a:rPr>
              <a:t>Journal</a:t>
            </a:r>
            <a:r>
              <a:rPr lang="en-CA" dirty="0"/>
              <a:t> and </a:t>
            </a:r>
            <a:r>
              <a:rPr lang="en-CA" dirty="0">
                <a:hlinkClick r:id="rId13"/>
              </a:rPr>
              <a:t>Magazine</a:t>
            </a:r>
            <a:endParaRPr lang="en-CA" dirty="0"/>
          </a:p>
          <a:p>
            <a:pPr marL="0" indent="0">
              <a:buNone/>
            </a:pPr>
            <a:br>
              <a:rPr lang="en-CA" dirty="0"/>
            </a:br>
            <a:r>
              <a:rPr lang="en-CA" dirty="0"/>
              <a:t>.....do </a:t>
            </a:r>
            <a:r>
              <a:rPr lang="en-CA" b="1" dirty="0"/>
              <a:t>YOU </a:t>
            </a:r>
            <a:r>
              <a:rPr lang="en-CA" dirty="0"/>
              <a:t>have tips to offer?</a:t>
            </a:r>
          </a:p>
          <a:p>
            <a:pPr marL="0" indent="0">
              <a:buNone/>
            </a:pPr>
            <a:br>
              <a:rPr lang="en-CA" dirty="0"/>
            </a:br>
            <a:endParaRPr lang="en-CA" dirty="0"/>
          </a:p>
        </p:txBody>
      </p:sp>
    </p:spTree>
    <p:extLst>
      <p:ext uri="{BB962C8B-B14F-4D97-AF65-F5344CB8AC3E}">
        <p14:creationId xmlns:p14="http://schemas.microsoft.com/office/powerpoint/2010/main" val="1028652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5B0BA-1805-4E7E-9C43-0F4DD4754C78}"/>
              </a:ext>
            </a:extLst>
          </p:cNvPr>
          <p:cNvSpPr>
            <a:spLocks noGrp="1"/>
          </p:cNvSpPr>
          <p:nvPr>
            <p:ph type="title"/>
          </p:nvPr>
        </p:nvSpPr>
        <p:spPr>
          <a:xfrm>
            <a:off x="838200" y="0"/>
            <a:ext cx="10515600" cy="1325563"/>
          </a:xfrm>
        </p:spPr>
        <p:txBody>
          <a:bodyPr/>
          <a:lstStyle/>
          <a:p>
            <a:r>
              <a:rPr lang="en-US" dirty="0"/>
              <a:t>Using databases to search for journal articles</a:t>
            </a:r>
            <a:endParaRPr lang="en-CA" dirty="0"/>
          </a:p>
        </p:txBody>
      </p:sp>
      <p:pic>
        <p:nvPicPr>
          <p:cNvPr id="4" name="Picture 3">
            <a:extLst>
              <a:ext uri="{FF2B5EF4-FFF2-40B4-BE49-F238E27FC236}">
                <a16:creationId xmlns:a16="http://schemas.microsoft.com/office/drawing/2014/main" id="{1EE154D6-C97B-4C7F-B5EA-61DD9B6FD2C9}"/>
              </a:ext>
            </a:extLst>
          </p:cNvPr>
          <p:cNvPicPr>
            <a:picLocks noChangeAspect="1"/>
          </p:cNvPicPr>
          <p:nvPr/>
        </p:nvPicPr>
        <p:blipFill>
          <a:blip r:embed="rId2"/>
          <a:stretch>
            <a:fillRect/>
          </a:stretch>
        </p:blipFill>
        <p:spPr>
          <a:xfrm>
            <a:off x="232816" y="1802801"/>
            <a:ext cx="6419850" cy="3971925"/>
          </a:xfrm>
          <a:prstGeom prst="rect">
            <a:avLst/>
          </a:prstGeom>
        </p:spPr>
      </p:pic>
      <p:pic>
        <p:nvPicPr>
          <p:cNvPr id="7" name="Picture 6">
            <a:extLst>
              <a:ext uri="{FF2B5EF4-FFF2-40B4-BE49-F238E27FC236}">
                <a16:creationId xmlns:a16="http://schemas.microsoft.com/office/drawing/2014/main" id="{A4C2D244-E1D9-432D-B13D-DEFE8B1A654E}"/>
              </a:ext>
            </a:extLst>
          </p:cNvPr>
          <p:cNvPicPr>
            <a:picLocks noChangeAspect="1"/>
          </p:cNvPicPr>
          <p:nvPr/>
        </p:nvPicPr>
        <p:blipFill>
          <a:blip r:embed="rId3"/>
          <a:stretch>
            <a:fillRect/>
          </a:stretch>
        </p:blipFill>
        <p:spPr>
          <a:xfrm>
            <a:off x="6652666" y="1528607"/>
            <a:ext cx="5191903" cy="5007106"/>
          </a:xfrm>
          <a:prstGeom prst="rect">
            <a:avLst/>
          </a:prstGeom>
        </p:spPr>
      </p:pic>
      <p:sp>
        <p:nvSpPr>
          <p:cNvPr id="8" name="Arrow: Up 7">
            <a:extLst>
              <a:ext uri="{FF2B5EF4-FFF2-40B4-BE49-F238E27FC236}">
                <a16:creationId xmlns:a16="http://schemas.microsoft.com/office/drawing/2014/main" id="{64F801BC-01DA-40D1-84D9-DC1517CD1C84}"/>
              </a:ext>
            </a:extLst>
          </p:cNvPr>
          <p:cNvSpPr/>
          <p:nvPr/>
        </p:nvSpPr>
        <p:spPr>
          <a:xfrm>
            <a:off x="740028" y="4761134"/>
            <a:ext cx="1199214" cy="139408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45DDCB62-1468-4E41-8C80-AE59F81A5B6C}"/>
              </a:ext>
            </a:extLst>
          </p:cNvPr>
          <p:cNvSpPr/>
          <p:nvPr/>
        </p:nvSpPr>
        <p:spPr>
          <a:xfrm>
            <a:off x="6782937" y="3220872"/>
            <a:ext cx="5061632" cy="54591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CC79F7E7-54AF-44BD-98E0-9F067EEF5EE1}"/>
              </a:ext>
            </a:extLst>
          </p:cNvPr>
          <p:cNvSpPr/>
          <p:nvPr/>
        </p:nvSpPr>
        <p:spPr>
          <a:xfrm>
            <a:off x="6782937" y="5185221"/>
            <a:ext cx="5061632" cy="54591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3853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544F-27F5-46B6-A0E7-76057B33B0A1}"/>
              </a:ext>
            </a:extLst>
          </p:cNvPr>
          <p:cNvSpPr>
            <a:spLocks noGrp="1"/>
          </p:cNvSpPr>
          <p:nvPr>
            <p:ph type="title"/>
          </p:nvPr>
        </p:nvSpPr>
        <p:spPr/>
        <p:txBody>
          <a:bodyPr/>
          <a:lstStyle/>
          <a:p>
            <a:r>
              <a:rPr lang="en-US" dirty="0"/>
              <a:t>Combining databases in EBSCO</a:t>
            </a:r>
            <a:endParaRPr lang="en-CA" dirty="0"/>
          </a:p>
        </p:txBody>
      </p:sp>
      <p:pic>
        <p:nvPicPr>
          <p:cNvPr id="4" name="Content Placeholder 3">
            <a:extLst>
              <a:ext uri="{FF2B5EF4-FFF2-40B4-BE49-F238E27FC236}">
                <a16:creationId xmlns:a16="http://schemas.microsoft.com/office/drawing/2014/main" id="{7029906E-FFCB-4B2F-B547-C4FD38CA07B5}"/>
              </a:ext>
            </a:extLst>
          </p:cNvPr>
          <p:cNvPicPr>
            <a:picLocks noGrp="1" noChangeAspect="1"/>
          </p:cNvPicPr>
          <p:nvPr>
            <p:ph idx="1"/>
          </p:nvPr>
        </p:nvPicPr>
        <p:blipFill>
          <a:blip r:embed="rId2"/>
          <a:stretch>
            <a:fillRect/>
          </a:stretch>
        </p:blipFill>
        <p:spPr>
          <a:xfrm>
            <a:off x="1225758" y="1511599"/>
            <a:ext cx="9410700" cy="2790825"/>
          </a:xfrm>
          <a:prstGeom prst="rect">
            <a:avLst/>
          </a:prstGeom>
        </p:spPr>
      </p:pic>
      <p:sp>
        <p:nvSpPr>
          <p:cNvPr id="5" name="Arrow: Up 4">
            <a:extLst>
              <a:ext uri="{FF2B5EF4-FFF2-40B4-BE49-F238E27FC236}">
                <a16:creationId xmlns:a16="http://schemas.microsoft.com/office/drawing/2014/main" id="{E7499768-ED62-4894-B409-F94ABD0A855B}"/>
              </a:ext>
            </a:extLst>
          </p:cNvPr>
          <p:cNvSpPr/>
          <p:nvPr/>
        </p:nvSpPr>
        <p:spPr>
          <a:xfrm>
            <a:off x="5081666" y="2428407"/>
            <a:ext cx="794478" cy="1798819"/>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F3ACE91C-E6C7-491B-97BD-572755C19EDE}"/>
              </a:ext>
            </a:extLst>
          </p:cNvPr>
          <p:cNvPicPr>
            <a:picLocks noChangeAspect="1"/>
          </p:cNvPicPr>
          <p:nvPr/>
        </p:nvPicPr>
        <p:blipFill>
          <a:blip r:embed="rId3"/>
          <a:stretch>
            <a:fillRect/>
          </a:stretch>
        </p:blipFill>
        <p:spPr>
          <a:xfrm>
            <a:off x="2128916" y="1399334"/>
            <a:ext cx="5905500" cy="4543425"/>
          </a:xfrm>
          <a:prstGeom prst="rect">
            <a:avLst/>
          </a:prstGeom>
        </p:spPr>
      </p:pic>
      <p:pic>
        <p:nvPicPr>
          <p:cNvPr id="7" name="Picture 6">
            <a:extLst>
              <a:ext uri="{FF2B5EF4-FFF2-40B4-BE49-F238E27FC236}">
                <a16:creationId xmlns:a16="http://schemas.microsoft.com/office/drawing/2014/main" id="{81B5963B-D2E6-4ED0-889B-3EB1B9231494}"/>
              </a:ext>
            </a:extLst>
          </p:cNvPr>
          <p:cNvPicPr>
            <a:picLocks noChangeAspect="1"/>
          </p:cNvPicPr>
          <p:nvPr/>
        </p:nvPicPr>
        <p:blipFill>
          <a:blip r:embed="rId4"/>
          <a:stretch>
            <a:fillRect/>
          </a:stretch>
        </p:blipFill>
        <p:spPr>
          <a:xfrm>
            <a:off x="2233691" y="5419901"/>
            <a:ext cx="5800725" cy="895350"/>
          </a:xfrm>
          <a:prstGeom prst="rect">
            <a:avLst/>
          </a:prstGeom>
        </p:spPr>
      </p:pic>
      <p:sp>
        <p:nvSpPr>
          <p:cNvPr id="8" name="Rectangle: Rounded Corners 7">
            <a:extLst>
              <a:ext uri="{FF2B5EF4-FFF2-40B4-BE49-F238E27FC236}">
                <a16:creationId xmlns:a16="http://schemas.microsoft.com/office/drawing/2014/main" id="{8B854269-3333-4F82-81E3-75E2B5058FAA}"/>
              </a:ext>
            </a:extLst>
          </p:cNvPr>
          <p:cNvSpPr/>
          <p:nvPr/>
        </p:nvSpPr>
        <p:spPr>
          <a:xfrm>
            <a:off x="8471647" y="4227226"/>
            <a:ext cx="3455527" cy="20880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can combine the large, multidisciplinary database </a:t>
            </a:r>
            <a:r>
              <a:rPr lang="en-US" b="1" dirty="0"/>
              <a:t>Academic Search Complete </a:t>
            </a:r>
            <a:r>
              <a:rPr lang="en-US" dirty="0"/>
              <a:t>with the subject-specific database </a:t>
            </a:r>
            <a:r>
              <a:rPr lang="en-US" b="1" dirty="0"/>
              <a:t>Bibliography of Indigenous Peoples in North America </a:t>
            </a:r>
            <a:endParaRPr lang="en-CA" b="1" dirty="0"/>
          </a:p>
        </p:txBody>
      </p:sp>
    </p:spTree>
    <p:extLst>
      <p:ext uri="{BB962C8B-B14F-4D97-AF65-F5344CB8AC3E}">
        <p14:creationId xmlns:p14="http://schemas.microsoft.com/office/powerpoint/2010/main" val="145156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0E6709-70CC-476C-BEFE-39EEFEC301D5}"/>
              </a:ext>
            </a:extLst>
          </p:cNvPr>
          <p:cNvPicPr>
            <a:picLocks noChangeAspect="1"/>
          </p:cNvPicPr>
          <p:nvPr/>
        </p:nvPicPr>
        <p:blipFill>
          <a:blip r:embed="rId2"/>
          <a:stretch>
            <a:fillRect/>
          </a:stretch>
        </p:blipFill>
        <p:spPr>
          <a:xfrm>
            <a:off x="716170" y="170670"/>
            <a:ext cx="10429875" cy="3638550"/>
          </a:xfrm>
          <a:prstGeom prst="rect">
            <a:avLst/>
          </a:prstGeom>
        </p:spPr>
      </p:pic>
      <p:sp>
        <p:nvSpPr>
          <p:cNvPr id="5" name="TextBox 4">
            <a:extLst>
              <a:ext uri="{FF2B5EF4-FFF2-40B4-BE49-F238E27FC236}">
                <a16:creationId xmlns:a16="http://schemas.microsoft.com/office/drawing/2014/main" id="{4C003211-D3B1-4EA3-AC3B-1DA23B400930}"/>
              </a:ext>
            </a:extLst>
          </p:cNvPr>
          <p:cNvSpPr txBox="1"/>
          <p:nvPr/>
        </p:nvSpPr>
        <p:spPr>
          <a:xfrm>
            <a:off x="1036818" y="4009674"/>
            <a:ext cx="9788577" cy="2677656"/>
          </a:xfrm>
          <a:prstGeom prst="rect">
            <a:avLst/>
          </a:prstGeom>
          <a:noFill/>
        </p:spPr>
        <p:txBody>
          <a:bodyPr wrap="square" rtlCol="0">
            <a:spAutoFit/>
          </a:bodyPr>
          <a:lstStyle/>
          <a:p>
            <a:r>
              <a:rPr lang="en-US" sz="2400" b="1" dirty="0"/>
              <a:t>Search</a:t>
            </a:r>
            <a:r>
              <a:rPr lang="en-US" sz="2400" dirty="0"/>
              <a:t>:</a:t>
            </a:r>
          </a:p>
          <a:p>
            <a:endParaRPr lang="en-US" sz="2400" dirty="0"/>
          </a:p>
          <a:p>
            <a:r>
              <a:rPr lang="en-CA" sz="2400" dirty="0"/>
              <a:t>Indigenous OR "first nations" OR </a:t>
            </a:r>
            <a:r>
              <a:rPr lang="en-CA" sz="2400" dirty="0" err="1"/>
              <a:t>inuit</a:t>
            </a:r>
            <a:r>
              <a:rPr lang="en-CA" sz="2400" dirty="0"/>
              <a:t> OR metis</a:t>
            </a:r>
          </a:p>
          <a:p>
            <a:r>
              <a:rPr lang="en-CA" sz="2400" dirty="0"/>
              <a:t>AND education</a:t>
            </a:r>
          </a:p>
          <a:p>
            <a:r>
              <a:rPr lang="en-CA" sz="2400" dirty="0"/>
              <a:t>AND university OR "post secondary" OR "higher education“</a:t>
            </a:r>
          </a:p>
          <a:p>
            <a:r>
              <a:rPr lang="en-CA" sz="2400" dirty="0"/>
              <a:t>AND land-based OR "land based“</a:t>
            </a:r>
          </a:p>
          <a:p>
            <a:r>
              <a:rPr lang="en-CA" sz="2400" dirty="0"/>
              <a:t>AND pedagogy OR curriculum</a:t>
            </a:r>
            <a:endParaRPr lang="en-US" sz="2400" dirty="0"/>
          </a:p>
        </p:txBody>
      </p:sp>
    </p:spTree>
    <p:extLst>
      <p:ext uri="{BB962C8B-B14F-4D97-AF65-F5344CB8AC3E}">
        <p14:creationId xmlns:p14="http://schemas.microsoft.com/office/powerpoint/2010/main" val="1816453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E8E5C-18B8-4180-ABFC-A182320767E5}"/>
              </a:ext>
            </a:extLst>
          </p:cNvPr>
          <p:cNvPicPr>
            <a:picLocks noChangeAspect="1"/>
          </p:cNvPicPr>
          <p:nvPr/>
        </p:nvPicPr>
        <p:blipFill>
          <a:blip r:embed="rId2"/>
          <a:stretch>
            <a:fillRect/>
          </a:stretch>
        </p:blipFill>
        <p:spPr>
          <a:xfrm>
            <a:off x="362043" y="0"/>
            <a:ext cx="11467914" cy="6858000"/>
          </a:xfrm>
          <a:prstGeom prst="rect">
            <a:avLst/>
          </a:prstGeom>
        </p:spPr>
      </p:pic>
      <p:sp>
        <p:nvSpPr>
          <p:cNvPr id="4" name="Oval 3">
            <a:extLst>
              <a:ext uri="{FF2B5EF4-FFF2-40B4-BE49-F238E27FC236}">
                <a16:creationId xmlns:a16="http://schemas.microsoft.com/office/drawing/2014/main" id="{89801537-F230-4ACD-B507-8AC0278E7C26}"/>
              </a:ext>
            </a:extLst>
          </p:cNvPr>
          <p:cNvSpPr/>
          <p:nvPr/>
        </p:nvSpPr>
        <p:spPr>
          <a:xfrm>
            <a:off x="418289" y="2344366"/>
            <a:ext cx="982494" cy="1945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Rounded Corners 4">
            <a:extLst>
              <a:ext uri="{FF2B5EF4-FFF2-40B4-BE49-F238E27FC236}">
                <a16:creationId xmlns:a16="http://schemas.microsoft.com/office/drawing/2014/main" id="{BB2AE20B-D0DB-404A-8FB3-A44C8F2CDBDF}"/>
              </a:ext>
            </a:extLst>
          </p:cNvPr>
          <p:cNvSpPr/>
          <p:nvPr/>
        </p:nvSpPr>
        <p:spPr>
          <a:xfrm>
            <a:off x="214184" y="5848865"/>
            <a:ext cx="1565189" cy="100913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a16="http://schemas.microsoft.com/office/drawing/2014/main" id="{03AAFB1F-2AFA-4834-AB4F-7A0FDC20E1AE}"/>
              </a:ext>
            </a:extLst>
          </p:cNvPr>
          <p:cNvSpPr/>
          <p:nvPr/>
        </p:nvSpPr>
        <p:spPr>
          <a:xfrm>
            <a:off x="1721708" y="1820562"/>
            <a:ext cx="2405449" cy="86497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We can narrow down to peer reviewed articles only here</a:t>
            </a:r>
            <a:endParaRPr lang="en-CA" dirty="0"/>
          </a:p>
        </p:txBody>
      </p:sp>
      <p:sp>
        <p:nvSpPr>
          <p:cNvPr id="7" name="Rectangle: Rounded Corners 6">
            <a:extLst>
              <a:ext uri="{FF2B5EF4-FFF2-40B4-BE49-F238E27FC236}">
                <a16:creationId xmlns:a16="http://schemas.microsoft.com/office/drawing/2014/main" id="{92F65BBD-9D00-4F42-8C06-57A8C1BFB644}"/>
              </a:ext>
            </a:extLst>
          </p:cNvPr>
          <p:cNvSpPr/>
          <p:nvPr/>
        </p:nvSpPr>
        <p:spPr>
          <a:xfrm>
            <a:off x="2191265" y="5519351"/>
            <a:ext cx="2290119" cy="100913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t>We can see which database our articles are coming from here</a:t>
            </a:r>
            <a:endParaRPr lang="en-CA" sz="1600" dirty="0"/>
          </a:p>
        </p:txBody>
      </p:sp>
      <p:sp>
        <p:nvSpPr>
          <p:cNvPr id="8" name="Callout: Left Arrow 7">
            <a:extLst>
              <a:ext uri="{FF2B5EF4-FFF2-40B4-BE49-F238E27FC236}">
                <a16:creationId xmlns:a16="http://schemas.microsoft.com/office/drawing/2014/main" id="{847A01CC-E107-4707-B4B6-2F17B6F16D3B}"/>
              </a:ext>
            </a:extLst>
          </p:cNvPr>
          <p:cNvSpPr/>
          <p:nvPr/>
        </p:nvSpPr>
        <p:spPr>
          <a:xfrm>
            <a:off x="2001373" y="3904735"/>
            <a:ext cx="3484605" cy="716692"/>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We can add subjects here</a:t>
            </a:r>
            <a:endParaRPr lang="en-CA" dirty="0"/>
          </a:p>
        </p:txBody>
      </p:sp>
      <p:sp>
        <p:nvSpPr>
          <p:cNvPr id="10" name="Rectangle: Rounded Corners 9">
            <a:extLst>
              <a:ext uri="{FF2B5EF4-FFF2-40B4-BE49-F238E27FC236}">
                <a16:creationId xmlns:a16="http://schemas.microsoft.com/office/drawing/2014/main" id="{8DDA3E81-6644-4E29-9DA0-DE5BB6691542}"/>
              </a:ext>
            </a:extLst>
          </p:cNvPr>
          <p:cNvSpPr/>
          <p:nvPr/>
        </p:nvSpPr>
        <p:spPr>
          <a:xfrm>
            <a:off x="11170508" y="329514"/>
            <a:ext cx="659449" cy="64584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85F72FEE-D4A7-42BE-8130-9A56F99CF964}"/>
              </a:ext>
            </a:extLst>
          </p:cNvPr>
          <p:cNvSpPr/>
          <p:nvPr/>
        </p:nvSpPr>
        <p:spPr>
          <a:xfrm>
            <a:off x="9704173" y="2344366"/>
            <a:ext cx="1268627" cy="108463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We can save our articles here</a:t>
            </a:r>
            <a:endParaRPr lang="en-CA" dirty="0"/>
          </a:p>
        </p:txBody>
      </p:sp>
    </p:spTree>
    <p:extLst>
      <p:ext uri="{BB962C8B-B14F-4D97-AF65-F5344CB8AC3E}">
        <p14:creationId xmlns:p14="http://schemas.microsoft.com/office/powerpoint/2010/main" val="382483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F985749F-2FBD-41C4-8650-CAC23F54DC09}"/>
              </a:ext>
            </a:extLst>
          </p:cNvPr>
          <p:cNvPicPr>
            <a:picLocks noChangeAspect="1"/>
          </p:cNvPicPr>
          <p:nvPr/>
        </p:nvPicPr>
        <p:blipFill>
          <a:blip r:embed="rId2"/>
          <a:stretch>
            <a:fillRect/>
          </a:stretch>
        </p:blipFill>
        <p:spPr>
          <a:xfrm>
            <a:off x="1251594" y="643466"/>
            <a:ext cx="9688811" cy="5571067"/>
          </a:xfrm>
          <a:prstGeom prst="rect">
            <a:avLst/>
          </a:prstGeom>
        </p:spPr>
      </p:pic>
      <p:sp>
        <p:nvSpPr>
          <p:cNvPr id="3" name="Callout: Left Arrow 2">
            <a:extLst>
              <a:ext uri="{FF2B5EF4-FFF2-40B4-BE49-F238E27FC236}">
                <a16:creationId xmlns:a16="http://schemas.microsoft.com/office/drawing/2014/main" id="{3985292F-4319-4317-9BC2-2C15ED9C9C09}"/>
              </a:ext>
            </a:extLst>
          </p:cNvPr>
          <p:cNvSpPr/>
          <p:nvPr/>
        </p:nvSpPr>
        <p:spPr>
          <a:xfrm>
            <a:off x="4513634" y="5313405"/>
            <a:ext cx="3707728" cy="1309817"/>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Author affiliations will provide which universities researchers are from and, in some cases, identify Indigenous authors and communities </a:t>
            </a:r>
            <a:endParaRPr lang="en-CA" sz="1400" dirty="0"/>
          </a:p>
        </p:txBody>
      </p:sp>
      <p:sp>
        <p:nvSpPr>
          <p:cNvPr id="4" name="Callout: Left Arrow 3">
            <a:extLst>
              <a:ext uri="{FF2B5EF4-FFF2-40B4-BE49-F238E27FC236}">
                <a16:creationId xmlns:a16="http://schemas.microsoft.com/office/drawing/2014/main" id="{9F34181E-B691-414E-B8F4-F98B9812325C}"/>
              </a:ext>
            </a:extLst>
          </p:cNvPr>
          <p:cNvSpPr/>
          <p:nvPr/>
        </p:nvSpPr>
        <p:spPr>
          <a:xfrm>
            <a:off x="5750010" y="1145059"/>
            <a:ext cx="3146856" cy="103796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Length: scholarly articles are generally 10+ pages</a:t>
            </a:r>
            <a:endParaRPr lang="en-CA" dirty="0"/>
          </a:p>
        </p:txBody>
      </p:sp>
      <p:sp>
        <p:nvSpPr>
          <p:cNvPr id="5" name="Arrow: Left 4">
            <a:extLst>
              <a:ext uri="{FF2B5EF4-FFF2-40B4-BE49-F238E27FC236}">
                <a16:creationId xmlns:a16="http://schemas.microsoft.com/office/drawing/2014/main" id="{C87DA889-DEB8-40E1-82DD-DEDC06D27853}"/>
              </a:ext>
            </a:extLst>
          </p:cNvPr>
          <p:cNvSpPr/>
          <p:nvPr/>
        </p:nvSpPr>
        <p:spPr>
          <a:xfrm>
            <a:off x="3344562" y="2183027"/>
            <a:ext cx="889687" cy="444843"/>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Down 5">
            <a:extLst>
              <a:ext uri="{FF2B5EF4-FFF2-40B4-BE49-F238E27FC236}">
                <a16:creationId xmlns:a16="http://schemas.microsoft.com/office/drawing/2014/main" id="{C7E5A60D-0BDD-4F37-8DDA-753B640D1026}"/>
              </a:ext>
            </a:extLst>
          </p:cNvPr>
          <p:cNvSpPr/>
          <p:nvPr/>
        </p:nvSpPr>
        <p:spPr>
          <a:xfrm>
            <a:off x="5313405" y="3524880"/>
            <a:ext cx="782594" cy="54369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21965CFC-E824-4DD6-AFBB-3AC1F836FC37}"/>
              </a:ext>
            </a:extLst>
          </p:cNvPr>
          <p:cNvSpPr/>
          <p:nvPr/>
        </p:nvSpPr>
        <p:spPr>
          <a:xfrm>
            <a:off x="4332401" y="2257168"/>
            <a:ext cx="1994816" cy="117183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Read the abstract and  the subjects to see if the article will match your topic</a:t>
            </a:r>
            <a:endParaRPr lang="en-CA" sz="1600" dirty="0"/>
          </a:p>
        </p:txBody>
      </p:sp>
    </p:spTree>
    <p:extLst>
      <p:ext uri="{BB962C8B-B14F-4D97-AF65-F5344CB8AC3E}">
        <p14:creationId xmlns:p14="http://schemas.microsoft.com/office/powerpoint/2010/main" val="174882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3C8F6B-5DD2-482B-B3D8-56D5225E045D}"/>
              </a:ext>
            </a:extLst>
          </p:cNvPr>
          <p:cNvPicPr>
            <a:picLocks noChangeAspect="1"/>
          </p:cNvPicPr>
          <p:nvPr/>
        </p:nvPicPr>
        <p:blipFill>
          <a:blip r:embed="rId2"/>
          <a:stretch>
            <a:fillRect/>
          </a:stretch>
        </p:blipFill>
        <p:spPr>
          <a:xfrm>
            <a:off x="0" y="230230"/>
            <a:ext cx="12192000" cy="6397540"/>
          </a:xfrm>
          <a:prstGeom prst="rect">
            <a:avLst/>
          </a:prstGeom>
        </p:spPr>
      </p:pic>
      <p:sp>
        <p:nvSpPr>
          <p:cNvPr id="3" name="Callout: Left Arrow 2">
            <a:extLst>
              <a:ext uri="{FF2B5EF4-FFF2-40B4-BE49-F238E27FC236}">
                <a16:creationId xmlns:a16="http://schemas.microsoft.com/office/drawing/2014/main" id="{E9FA29AA-993B-4E1B-9166-61DAA6A79C1A}"/>
              </a:ext>
            </a:extLst>
          </p:cNvPr>
          <p:cNvSpPr/>
          <p:nvPr/>
        </p:nvSpPr>
        <p:spPr>
          <a:xfrm>
            <a:off x="5815914" y="5302834"/>
            <a:ext cx="4147226" cy="1424094"/>
          </a:xfrm>
          <a:prstGeom prst="lef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There is an Indigenous author on the research team, affiliations can give this information like “contributors” lists </a:t>
            </a:r>
            <a:endParaRPr lang="en-CA" dirty="0"/>
          </a:p>
        </p:txBody>
      </p:sp>
    </p:spTree>
    <p:extLst>
      <p:ext uri="{BB962C8B-B14F-4D97-AF65-F5344CB8AC3E}">
        <p14:creationId xmlns:p14="http://schemas.microsoft.com/office/powerpoint/2010/main" val="348934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906E0-69CB-8E99-44D9-B2231994513F}"/>
              </a:ext>
            </a:extLst>
          </p:cNvPr>
          <p:cNvPicPr>
            <a:picLocks noChangeAspect="1"/>
          </p:cNvPicPr>
          <p:nvPr/>
        </p:nvPicPr>
        <p:blipFill>
          <a:blip r:embed="rId2"/>
          <a:stretch>
            <a:fillRect/>
          </a:stretch>
        </p:blipFill>
        <p:spPr>
          <a:xfrm>
            <a:off x="0" y="428760"/>
            <a:ext cx="12192000" cy="6000479"/>
          </a:xfrm>
          <a:prstGeom prst="rect">
            <a:avLst/>
          </a:prstGeom>
        </p:spPr>
      </p:pic>
      <p:sp>
        <p:nvSpPr>
          <p:cNvPr id="4" name="Arrow: Right 3">
            <a:extLst>
              <a:ext uri="{FF2B5EF4-FFF2-40B4-BE49-F238E27FC236}">
                <a16:creationId xmlns:a16="http://schemas.microsoft.com/office/drawing/2014/main" id="{A36C22D5-2D2D-15FD-F933-D1D72599E8C7}"/>
              </a:ext>
            </a:extLst>
          </p:cNvPr>
          <p:cNvSpPr/>
          <p:nvPr/>
        </p:nvSpPr>
        <p:spPr>
          <a:xfrm>
            <a:off x="8044543" y="3429000"/>
            <a:ext cx="2536371" cy="1480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Cite!</a:t>
            </a:r>
            <a:endParaRPr lang="en-CA" sz="3200" dirty="0"/>
          </a:p>
        </p:txBody>
      </p:sp>
      <p:pic>
        <p:nvPicPr>
          <p:cNvPr id="6" name="Picture 5">
            <a:extLst>
              <a:ext uri="{FF2B5EF4-FFF2-40B4-BE49-F238E27FC236}">
                <a16:creationId xmlns:a16="http://schemas.microsoft.com/office/drawing/2014/main" id="{F50BEDA9-4305-AA5D-A367-F7E93C5456ED}"/>
              </a:ext>
            </a:extLst>
          </p:cNvPr>
          <p:cNvPicPr>
            <a:picLocks noChangeAspect="1"/>
          </p:cNvPicPr>
          <p:nvPr/>
        </p:nvPicPr>
        <p:blipFill>
          <a:blip r:embed="rId3"/>
          <a:stretch>
            <a:fillRect/>
          </a:stretch>
        </p:blipFill>
        <p:spPr>
          <a:xfrm>
            <a:off x="671512" y="819150"/>
            <a:ext cx="10848975" cy="521970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6928607F-9302-A045-97D5-130304747770}"/>
              </a:ext>
            </a:extLst>
          </p:cNvPr>
          <p:cNvSpPr/>
          <p:nvPr/>
        </p:nvSpPr>
        <p:spPr>
          <a:xfrm>
            <a:off x="1306286" y="3048000"/>
            <a:ext cx="9786257" cy="1752600"/>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04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7A16C4D-5E6F-43AB-B100-80AFC0574BD2}"/>
              </a:ext>
            </a:extLst>
          </p:cNvPr>
          <p:cNvPicPr>
            <a:picLocks noChangeAspect="1"/>
          </p:cNvPicPr>
          <p:nvPr/>
        </p:nvPicPr>
        <p:blipFill rotWithShape="1">
          <a:blip r:embed="rId2"/>
          <a:srcRect t="73" r="3"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19D6CE6-6028-497B-B133-596C8355AFEE}"/>
              </a:ext>
            </a:extLst>
          </p:cNvPr>
          <p:cNvSpPr txBox="1"/>
          <p:nvPr/>
        </p:nvSpPr>
        <p:spPr>
          <a:xfrm>
            <a:off x="5301574" y="1050587"/>
            <a:ext cx="6060332" cy="525293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400" dirty="0"/>
              <a:t>Scholarly articles will always have reference lists/bibliographies/works cited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These are great places to find more sources!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researcher or research team are experts in the subject area and have already done a lot of research</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Use this expertise by looking up the books and articles they cite in Sofia and using them in your own research</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This is a commonly used method in academic research</a:t>
            </a:r>
          </a:p>
        </p:txBody>
      </p:sp>
    </p:spTree>
    <p:extLst>
      <p:ext uri="{BB962C8B-B14F-4D97-AF65-F5344CB8AC3E}">
        <p14:creationId xmlns:p14="http://schemas.microsoft.com/office/powerpoint/2010/main" val="399587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711470" y="316523"/>
            <a:ext cx="5251316" cy="1209822"/>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263382" y="1526345"/>
            <a:ext cx="5962785" cy="5071403"/>
          </a:xfrm>
        </p:spPr>
        <p:txBody>
          <a:bodyPr>
            <a:normAutofit fontScale="85000" lnSpcReduction="10000"/>
          </a:bodyPr>
          <a:lstStyle/>
          <a:p>
            <a:pPr marL="0" indent="0">
              <a:buNone/>
              <a:defRPr/>
            </a:pPr>
            <a:r>
              <a:rPr lang="en-US" sz="2400" b="1" dirty="0"/>
              <a:t>Your student card is your library card.  </a:t>
            </a:r>
          </a:p>
          <a:p>
            <a:pPr marL="0" indent="0">
              <a:buNone/>
              <a:defRPr/>
            </a:pPr>
            <a:r>
              <a:rPr lang="en-US" sz="2400" dirty="0"/>
              <a:t>You need it to:</a:t>
            </a:r>
          </a:p>
          <a:p>
            <a:pPr>
              <a:defRPr/>
            </a:pPr>
            <a:r>
              <a:rPr lang="en-US" sz="2400" dirty="0"/>
              <a:t> borrow books (</a:t>
            </a:r>
            <a:r>
              <a:rPr lang="en-US" sz="2400" dirty="0">
                <a:hlinkClick r:id="rId2"/>
              </a:rPr>
              <a:t>up to 100 a time</a:t>
            </a:r>
            <a:r>
              <a:rPr lang="en-US" sz="2400" dirty="0"/>
              <a:t>)</a:t>
            </a:r>
          </a:p>
          <a:p>
            <a:pPr>
              <a:defRPr/>
            </a:pPr>
            <a:r>
              <a:rPr lang="en-US" sz="2400" dirty="0"/>
              <a:t>borrow a laptop (3 day loan) and </a:t>
            </a:r>
            <a:r>
              <a:rPr lang="en-US" sz="2400" dirty="0">
                <a:hlinkClick r:id="rId3"/>
              </a:rPr>
              <a:t>other technology  </a:t>
            </a:r>
            <a:endParaRPr lang="en-US" sz="2400" dirty="0"/>
          </a:p>
          <a:p>
            <a:pPr>
              <a:defRPr/>
            </a:pPr>
            <a:r>
              <a:rPr lang="en-US" sz="2400" dirty="0"/>
              <a:t>print on campus (</a:t>
            </a:r>
            <a:r>
              <a:rPr lang="en-US" sz="2400" dirty="0">
                <a:hlinkClick r:id="rId4"/>
              </a:rPr>
              <a:t>add money to your </a:t>
            </a:r>
            <a:r>
              <a:rPr lang="en-US" sz="2400" dirty="0" err="1">
                <a:hlinkClick r:id="rId4"/>
              </a:rPr>
              <a:t>Dprint</a:t>
            </a:r>
            <a:r>
              <a:rPr lang="en-US" sz="2400" dirty="0">
                <a:hlinkClick r:id="rId4"/>
              </a:rPr>
              <a:t> account</a:t>
            </a:r>
            <a:r>
              <a:rPr lang="en-US" sz="2400" dirty="0"/>
              <a:t>)</a:t>
            </a:r>
          </a:p>
          <a:p>
            <a:pPr>
              <a:defRPr/>
            </a:pPr>
            <a:r>
              <a:rPr lang="en-US" sz="2400" dirty="0"/>
              <a:t>access the library overnight during 24/7 hours.</a:t>
            </a:r>
          </a:p>
          <a:p>
            <a:pPr marL="45720" indent="0">
              <a:buNone/>
              <a:defRPr/>
            </a:pPr>
            <a:endParaRPr lang="en-US" sz="2400" dirty="0"/>
          </a:p>
          <a:p>
            <a:pPr marL="0" indent="0">
              <a:buNone/>
              <a:defRPr/>
            </a:pPr>
            <a:r>
              <a:rPr lang="en-US" sz="2400" dirty="0"/>
              <a:t> Webster library has </a:t>
            </a:r>
            <a:r>
              <a:rPr lang="en-US" sz="2400" dirty="0">
                <a:hlinkClick r:id="rId5"/>
              </a:rPr>
              <a:t>5 book scanners </a:t>
            </a:r>
            <a:r>
              <a:rPr lang="en-US" sz="2400" dirty="0"/>
              <a:t> (And Vanier has 2!) that can be used for free to scan chapters from our print books and email them to yourself as a PDF.</a:t>
            </a:r>
          </a:p>
          <a:p>
            <a:pPr marL="0" indent="0">
              <a:buNone/>
              <a:defRPr/>
            </a:pPr>
            <a:endParaRPr lang="en-US" sz="2400" dirty="0"/>
          </a:p>
          <a:p>
            <a:pPr marL="0" indent="0">
              <a:buNone/>
              <a:defRPr/>
            </a:pPr>
            <a:r>
              <a:rPr lang="en-US" sz="2400" dirty="0"/>
              <a:t> To use Library databases, access online articles and </a:t>
            </a:r>
            <a:r>
              <a:rPr lang="en-US" sz="2400" dirty="0" err="1"/>
              <a:t>ebooks</a:t>
            </a:r>
            <a:r>
              <a:rPr lang="en-US" sz="2400" dirty="0"/>
              <a:t> when you are </a:t>
            </a:r>
            <a:r>
              <a:rPr lang="en-US" sz="2400" b="1" dirty="0"/>
              <a:t>off campus</a:t>
            </a:r>
            <a:r>
              <a:rPr lang="en-US" sz="2400" dirty="0"/>
              <a:t>, login with your </a:t>
            </a:r>
            <a:r>
              <a:rPr lang="en-US" sz="2400" dirty="0" err="1"/>
              <a:t>MyConcordia</a:t>
            </a:r>
            <a:r>
              <a:rPr lang="en-US" sz="2400" dirty="0"/>
              <a:t> </a:t>
            </a:r>
            <a:r>
              <a:rPr lang="en-US" sz="2400" dirty="0" err="1"/>
              <a:t>Netname</a:t>
            </a:r>
            <a:r>
              <a:rPr lang="en-US" sz="2400" dirty="0"/>
              <a:t> and password</a:t>
            </a:r>
            <a:r>
              <a:rPr lang="en-US" sz="1600" dirty="0"/>
              <a:t>.</a:t>
            </a:r>
            <a:endParaRPr lang="en-CA" sz="1600" dirty="0"/>
          </a:p>
          <a:p>
            <a:endParaRPr lang="en-CA" sz="13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21731" r="202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16C4D-5E6F-43AB-B100-80AFC0574BD2}"/>
              </a:ext>
            </a:extLst>
          </p:cNvPr>
          <p:cNvPicPr>
            <a:picLocks noChangeAspect="1"/>
          </p:cNvPicPr>
          <p:nvPr/>
        </p:nvPicPr>
        <p:blipFill rotWithShape="1">
          <a:blip r:embed="rId2"/>
          <a:srcRect t="73" r="3"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 name="TextBox 2">
            <a:extLst>
              <a:ext uri="{FF2B5EF4-FFF2-40B4-BE49-F238E27FC236}">
                <a16:creationId xmlns:a16="http://schemas.microsoft.com/office/drawing/2014/main" id="{C19D6CE6-6028-497B-B133-596C8355AFEE}"/>
              </a:ext>
            </a:extLst>
          </p:cNvPr>
          <p:cNvSpPr txBox="1"/>
          <p:nvPr/>
        </p:nvSpPr>
        <p:spPr>
          <a:xfrm>
            <a:off x="5301574" y="1050587"/>
            <a:ext cx="6060332" cy="5252936"/>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400" dirty="0"/>
              <a:t>Use the reference list or bibliography from a well designed research study or relevant research article, written by Indigenous authors or with Indigenous contributors to find additional Indigenous research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Indigenous scholars often cite each other’s work</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Those working with Indigenous research methods and worldviews will build on the previous research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Fits within the concept of </a:t>
            </a:r>
            <a:r>
              <a:rPr lang="en-US" sz="2400" dirty="0">
                <a:hlinkClick r:id="rId3"/>
              </a:rPr>
              <a:t>Ethical Citation Practices</a:t>
            </a:r>
            <a:endParaRPr lang="en-US" sz="2400" dirty="0"/>
          </a:p>
        </p:txBody>
      </p:sp>
      <p:sp>
        <p:nvSpPr>
          <p:cNvPr id="4" name="Rectangle: Rounded Corners 3">
            <a:extLst>
              <a:ext uri="{FF2B5EF4-FFF2-40B4-BE49-F238E27FC236}">
                <a16:creationId xmlns:a16="http://schemas.microsoft.com/office/drawing/2014/main" id="{B845C529-4B7A-42AA-81DA-1CAFC6321656}"/>
              </a:ext>
            </a:extLst>
          </p:cNvPr>
          <p:cNvSpPr/>
          <p:nvPr/>
        </p:nvSpPr>
        <p:spPr>
          <a:xfrm>
            <a:off x="168443" y="2229853"/>
            <a:ext cx="4589364" cy="2879557"/>
          </a:xfrm>
          <a:prstGeom prst="roundRect">
            <a:avLst/>
          </a:prstGeom>
          <a:noFill/>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809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FBE465-ED20-42D1-8D77-DDE10BF9D53E}"/>
              </a:ext>
            </a:extLst>
          </p:cNvPr>
          <p:cNvPicPr>
            <a:picLocks noChangeAspect="1"/>
          </p:cNvPicPr>
          <p:nvPr/>
        </p:nvPicPr>
        <p:blipFill>
          <a:blip r:embed="rId2"/>
          <a:stretch>
            <a:fillRect/>
          </a:stretch>
        </p:blipFill>
        <p:spPr>
          <a:xfrm>
            <a:off x="313486" y="138113"/>
            <a:ext cx="7915275" cy="2413724"/>
          </a:xfrm>
          <a:prstGeom prst="rect">
            <a:avLst/>
          </a:prstGeom>
        </p:spPr>
      </p:pic>
      <p:pic>
        <p:nvPicPr>
          <p:cNvPr id="7" name="Picture 6">
            <a:extLst>
              <a:ext uri="{FF2B5EF4-FFF2-40B4-BE49-F238E27FC236}">
                <a16:creationId xmlns:a16="http://schemas.microsoft.com/office/drawing/2014/main" id="{C5F2A70F-9260-4FB3-B202-EF2602507295}"/>
              </a:ext>
            </a:extLst>
          </p:cNvPr>
          <p:cNvPicPr>
            <a:picLocks noChangeAspect="1"/>
          </p:cNvPicPr>
          <p:nvPr/>
        </p:nvPicPr>
        <p:blipFill>
          <a:blip r:embed="rId3"/>
          <a:stretch>
            <a:fillRect/>
          </a:stretch>
        </p:blipFill>
        <p:spPr>
          <a:xfrm>
            <a:off x="547687" y="2701314"/>
            <a:ext cx="8191500" cy="3675673"/>
          </a:xfrm>
          <a:prstGeom prst="rect">
            <a:avLst/>
          </a:prstGeom>
        </p:spPr>
      </p:pic>
      <p:pic>
        <p:nvPicPr>
          <p:cNvPr id="8" name="Picture 7">
            <a:extLst>
              <a:ext uri="{FF2B5EF4-FFF2-40B4-BE49-F238E27FC236}">
                <a16:creationId xmlns:a16="http://schemas.microsoft.com/office/drawing/2014/main" id="{AB43391B-D782-4BF0-821A-679F7253E1E8}"/>
              </a:ext>
            </a:extLst>
          </p:cNvPr>
          <p:cNvPicPr>
            <a:picLocks noChangeAspect="1"/>
          </p:cNvPicPr>
          <p:nvPr/>
        </p:nvPicPr>
        <p:blipFill>
          <a:blip r:embed="rId4"/>
          <a:stretch>
            <a:fillRect/>
          </a:stretch>
        </p:blipFill>
        <p:spPr>
          <a:xfrm>
            <a:off x="5928473" y="0"/>
            <a:ext cx="5621428" cy="6858000"/>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515B259D-88EF-4309-B0E1-C027208E743B}"/>
              </a:ext>
            </a:extLst>
          </p:cNvPr>
          <p:cNvSpPr/>
          <p:nvPr/>
        </p:nvSpPr>
        <p:spPr>
          <a:xfrm>
            <a:off x="5928473" y="6312568"/>
            <a:ext cx="2589885" cy="465221"/>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93B8471B-1E17-4CAA-8A8E-8B6895CF0C95}"/>
              </a:ext>
            </a:extLst>
          </p:cNvPr>
          <p:cNvSpPr/>
          <p:nvPr/>
        </p:nvSpPr>
        <p:spPr>
          <a:xfrm>
            <a:off x="8670758" y="5213683"/>
            <a:ext cx="2879143" cy="156410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13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D80423-7687-4540-9814-3C55092FCC42}"/>
              </a:ext>
            </a:extLst>
          </p:cNvPr>
          <p:cNvPicPr>
            <a:picLocks noChangeAspect="1"/>
          </p:cNvPicPr>
          <p:nvPr/>
        </p:nvPicPr>
        <p:blipFill>
          <a:blip r:embed="rId2"/>
          <a:stretch>
            <a:fillRect/>
          </a:stretch>
        </p:blipFill>
        <p:spPr>
          <a:xfrm>
            <a:off x="126206" y="65131"/>
            <a:ext cx="8624888" cy="2469963"/>
          </a:xfrm>
          <a:prstGeom prst="rect">
            <a:avLst/>
          </a:prstGeom>
        </p:spPr>
      </p:pic>
      <p:pic>
        <p:nvPicPr>
          <p:cNvPr id="4" name="Picture 3">
            <a:extLst>
              <a:ext uri="{FF2B5EF4-FFF2-40B4-BE49-F238E27FC236}">
                <a16:creationId xmlns:a16="http://schemas.microsoft.com/office/drawing/2014/main" id="{DAD5D041-938F-49D8-9053-7EC8F45B65F1}"/>
              </a:ext>
            </a:extLst>
          </p:cNvPr>
          <p:cNvPicPr>
            <a:picLocks noChangeAspect="1"/>
          </p:cNvPicPr>
          <p:nvPr/>
        </p:nvPicPr>
        <p:blipFill>
          <a:blip r:embed="rId3"/>
          <a:stretch>
            <a:fillRect/>
          </a:stretch>
        </p:blipFill>
        <p:spPr>
          <a:xfrm>
            <a:off x="578643" y="2734031"/>
            <a:ext cx="8334376" cy="3906968"/>
          </a:xfrm>
          <a:prstGeom prst="rect">
            <a:avLst/>
          </a:prstGeom>
        </p:spPr>
      </p:pic>
      <p:pic>
        <p:nvPicPr>
          <p:cNvPr id="5122" name="Picture 2" descr="a3ddc24c-794f-4de0-acfc-bc38735af873@CANPRD01">
            <a:extLst>
              <a:ext uri="{FF2B5EF4-FFF2-40B4-BE49-F238E27FC236}">
                <a16:creationId xmlns:a16="http://schemas.microsoft.com/office/drawing/2014/main" id="{73CD8F63-11E0-4901-995F-7249754EE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243" y="318263"/>
            <a:ext cx="4400551" cy="641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99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54C8C6-8B3D-4FEA-8411-A58EB4A1A063}"/>
              </a:ext>
            </a:extLst>
          </p:cNvPr>
          <p:cNvPicPr>
            <a:picLocks noChangeAspect="1"/>
          </p:cNvPicPr>
          <p:nvPr/>
        </p:nvPicPr>
        <p:blipFill>
          <a:blip r:embed="rId2"/>
          <a:stretch>
            <a:fillRect/>
          </a:stretch>
        </p:blipFill>
        <p:spPr>
          <a:xfrm>
            <a:off x="1201003" y="955020"/>
            <a:ext cx="8994907" cy="5377541"/>
          </a:xfrm>
          <a:prstGeom prst="rect">
            <a:avLst/>
          </a:prstGeom>
        </p:spPr>
      </p:pic>
    </p:spTree>
    <p:extLst>
      <p:ext uri="{BB962C8B-B14F-4D97-AF65-F5344CB8AC3E}">
        <p14:creationId xmlns:p14="http://schemas.microsoft.com/office/powerpoint/2010/main" val="326731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C41974BF-277C-465C-953F-19E0669ED537}"/>
              </a:ext>
            </a:extLst>
          </p:cNvPr>
          <p:cNvPicPr>
            <a:picLocks noChangeAspect="1"/>
          </p:cNvPicPr>
          <p:nvPr/>
        </p:nvPicPr>
        <p:blipFill rotWithShape="1">
          <a:blip r:embed="rId2"/>
          <a:srcRect r="1510" b="1"/>
          <a:stretch/>
        </p:blipFill>
        <p:spPr>
          <a:xfrm>
            <a:off x="321733" y="321733"/>
            <a:ext cx="11548534" cy="6214534"/>
          </a:xfrm>
          <a:prstGeom prst="rect">
            <a:avLst/>
          </a:prstGeom>
        </p:spPr>
      </p:pic>
      <p:sp>
        <p:nvSpPr>
          <p:cNvPr id="3" name="Rectangle: Rounded Corners 2">
            <a:extLst>
              <a:ext uri="{FF2B5EF4-FFF2-40B4-BE49-F238E27FC236}">
                <a16:creationId xmlns:a16="http://schemas.microsoft.com/office/drawing/2014/main" id="{63CB7846-2F38-4054-9896-AF6203DCF26F}"/>
              </a:ext>
            </a:extLst>
          </p:cNvPr>
          <p:cNvSpPr/>
          <p:nvPr/>
        </p:nvSpPr>
        <p:spPr>
          <a:xfrm>
            <a:off x="586854" y="2770496"/>
            <a:ext cx="2702256" cy="1692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I-Portal can be browsed by using the Turtle or the list of broad topics</a:t>
            </a:r>
            <a:endParaRPr lang="en-CA" dirty="0"/>
          </a:p>
        </p:txBody>
      </p:sp>
    </p:spTree>
    <p:extLst>
      <p:ext uri="{BB962C8B-B14F-4D97-AF65-F5344CB8AC3E}">
        <p14:creationId xmlns:p14="http://schemas.microsoft.com/office/powerpoint/2010/main" val="2036789604"/>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3FC73B-27F3-40F9-A5AC-90841A15BBED}"/>
              </a:ext>
            </a:extLst>
          </p:cNvPr>
          <p:cNvPicPr>
            <a:picLocks noChangeAspect="1"/>
          </p:cNvPicPr>
          <p:nvPr/>
        </p:nvPicPr>
        <p:blipFill>
          <a:blip r:embed="rId2"/>
          <a:stretch>
            <a:fillRect/>
          </a:stretch>
        </p:blipFill>
        <p:spPr>
          <a:xfrm>
            <a:off x="313899" y="566737"/>
            <a:ext cx="10687476" cy="6236090"/>
          </a:xfrm>
          <a:prstGeom prst="rect">
            <a:avLst/>
          </a:prstGeom>
        </p:spPr>
      </p:pic>
      <p:sp>
        <p:nvSpPr>
          <p:cNvPr id="3" name="Rectangle: Rounded Corners 2">
            <a:extLst>
              <a:ext uri="{FF2B5EF4-FFF2-40B4-BE49-F238E27FC236}">
                <a16:creationId xmlns:a16="http://schemas.microsoft.com/office/drawing/2014/main" id="{9EA48F6C-C598-4980-AEE3-4BDF78D9F6B2}"/>
              </a:ext>
            </a:extLst>
          </p:cNvPr>
          <p:cNvSpPr/>
          <p:nvPr/>
        </p:nvSpPr>
        <p:spPr>
          <a:xfrm>
            <a:off x="6769290" y="4612943"/>
            <a:ext cx="3766782" cy="170597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The record will give you a lot of information about the article including the type of source, peer reviewed, and attached subjects</a:t>
            </a:r>
            <a:endParaRPr lang="en-CA" dirty="0"/>
          </a:p>
        </p:txBody>
      </p:sp>
    </p:spTree>
    <p:extLst>
      <p:ext uri="{BB962C8B-B14F-4D97-AF65-F5344CB8AC3E}">
        <p14:creationId xmlns:p14="http://schemas.microsoft.com/office/powerpoint/2010/main" val="12954874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966EB0-70DC-0C63-2E98-77F59E6C7745}"/>
              </a:ext>
            </a:extLst>
          </p:cNvPr>
          <p:cNvPicPr>
            <a:picLocks noChangeAspect="1"/>
          </p:cNvPicPr>
          <p:nvPr/>
        </p:nvPicPr>
        <p:blipFill>
          <a:blip r:embed="rId2"/>
          <a:stretch>
            <a:fillRect/>
          </a:stretch>
        </p:blipFill>
        <p:spPr>
          <a:xfrm>
            <a:off x="0" y="331536"/>
            <a:ext cx="12192000" cy="6194928"/>
          </a:xfrm>
          <a:prstGeom prst="rect">
            <a:avLst/>
          </a:prstGeom>
        </p:spPr>
      </p:pic>
      <p:sp>
        <p:nvSpPr>
          <p:cNvPr id="3" name="Oval 2">
            <a:extLst>
              <a:ext uri="{FF2B5EF4-FFF2-40B4-BE49-F238E27FC236}">
                <a16:creationId xmlns:a16="http://schemas.microsoft.com/office/drawing/2014/main" id="{5575B6CE-EE0A-4F3C-8969-E761080C105B}"/>
              </a:ext>
            </a:extLst>
          </p:cNvPr>
          <p:cNvSpPr/>
          <p:nvPr/>
        </p:nvSpPr>
        <p:spPr>
          <a:xfrm>
            <a:off x="8742948" y="4035905"/>
            <a:ext cx="1651379" cy="163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Rounded Corners 3">
            <a:extLst>
              <a:ext uri="{FF2B5EF4-FFF2-40B4-BE49-F238E27FC236}">
                <a16:creationId xmlns:a16="http://schemas.microsoft.com/office/drawing/2014/main" id="{3F8E3F22-FC26-4347-A9C6-93117189E5E7}"/>
              </a:ext>
            </a:extLst>
          </p:cNvPr>
          <p:cNvSpPr/>
          <p:nvPr/>
        </p:nvSpPr>
        <p:spPr>
          <a:xfrm>
            <a:off x="5801376" y="499340"/>
            <a:ext cx="4409424" cy="12097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in the same way we searched in the Sofia Discovery Tool</a:t>
            </a:r>
          </a:p>
          <a:p>
            <a:pPr algn="ctr"/>
            <a:endParaRPr lang="en-US" dirty="0"/>
          </a:p>
          <a:p>
            <a:pPr algn="ctr"/>
            <a:r>
              <a:rPr lang="en-US" dirty="0"/>
              <a:t>Options to narrow down, on the right</a:t>
            </a:r>
            <a:endParaRPr lang="en-CA" dirty="0"/>
          </a:p>
        </p:txBody>
      </p:sp>
      <p:sp>
        <p:nvSpPr>
          <p:cNvPr id="7" name="Rectangle: Rounded Corners 6">
            <a:extLst>
              <a:ext uri="{FF2B5EF4-FFF2-40B4-BE49-F238E27FC236}">
                <a16:creationId xmlns:a16="http://schemas.microsoft.com/office/drawing/2014/main" id="{DC01F24F-64F2-AB80-F643-E17B786AB4A9}"/>
              </a:ext>
            </a:extLst>
          </p:cNvPr>
          <p:cNvSpPr/>
          <p:nvPr/>
        </p:nvSpPr>
        <p:spPr>
          <a:xfrm>
            <a:off x="8815137" y="3015916"/>
            <a:ext cx="1651379" cy="163774"/>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30975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83A1D8-7DD7-4872-AEA1-FD80EFEA2717}"/>
              </a:ext>
            </a:extLst>
          </p:cNvPr>
          <p:cNvPicPr>
            <a:picLocks noChangeAspect="1"/>
          </p:cNvPicPr>
          <p:nvPr/>
        </p:nvPicPr>
        <p:blipFill>
          <a:blip r:embed="rId2"/>
          <a:stretch>
            <a:fillRect/>
          </a:stretch>
        </p:blipFill>
        <p:spPr>
          <a:xfrm>
            <a:off x="0" y="828477"/>
            <a:ext cx="12192000" cy="5201045"/>
          </a:xfrm>
          <a:prstGeom prst="rect">
            <a:avLst/>
          </a:prstGeom>
        </p:spPr>
      </p:pic>
      <p:sp>
        <p:nvSpPr>
          <p:cNvPr id="3" name="Arrow: Up 2">
            <a:extLst>
              <a:ext uri="{FF2B5EF4-FFF2-40B4-BE49-F238E27FC236}">
                <a16:creationId xmlns:a16="http://schemas.microsoft.com/office/drawing/2014/main" id="{CC0F2EC0-4870-4B4C-8C55-FDE455EB1F8D}"/>
              </a:ext>
            </a:extLst>
          </p:cNvPr>
          <p:cNvSpPr/>
          <p:nvPr/>
        </p:nvSpPr>
        <p:spPr>
          <a:xfrm>
            <a:off x="7929349" y="1269242"/>
            <a:ext cx="1078173" cy="7096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29741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554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7EFFBBF4-8AFC-42EF-A632-5BD3D8BC0BCF}"/>
              </a:ext>
            </a:extLst>
          </p:cNvPr>
          <p:cNvPicPr>
            <a:picLocks noChangeAspect="1"/>
          </p:cNvPicPr>
          <p:nvPr/>
        </p:nvPicPr>
        <p:blipFill rotWithShape="1">
          <a:blip r:embed="rId2"/>
          <a:srcRect r="1510" b="1"/>
          <a:stretch/>
        </p:blipFill>
        <p:spPr>
          <a:xfrm>
            <a:off x="4086225" y="318935"/>
            <a:ext cx="7313613" cy="3898900"/>
          </a:xfrm>
          <a:prstGeom prst="rect">
            <a:avLst/>
          </a:prstGeom>
        </p:spPr>
      </p:pic>
      <p:pic>
        <p:nvPicPr>
          <p:cNvPr id="4" name="Content Placeholder 3">
            <a:extLst>
              <a:ext uri="{FF2B5EF4-FFF2-40B4-BE49-F238E27FC236}">
                <a16:creationId xmlns:a16="http://schemas.microsoft.com/office/drawing/2014/main" id="{5B244E40-6AAB-46CC-97B9-10B809CC5D78}"/>
              </a:ext>
            </a:extLst>
          </p:cNvPr>
          <p:cNvPicPr>
            <a:picLocks noGrp="1" noChangeAspect="1"/>
          </p:cNvPicPr>
          <p:nvPr>
            <p:ph idx="1"/>
          </p:nvPr>
        </p:nvPicPr>
        <p:blipFill>
          <a:blip r:embed="rId3"/>
          <a:stretch>
            <a:fillRect/>
          </a:stretch>
        </p:blipFill>
        <p:spPr>
          <a:xfrm>
            <a:off x="838200" y="4589615"/>
            <a:ext cx="10296005" cy="2268385"/>
          </a:xfrm>
          <a:prstGeom prst="rect">
            <a:avLst/>
          </a:prstGeom>
        </p:spPr>
      </p:pic>
      <p:sp>
        <p:nvSpPr>
          <p:cNvPr id="2" name="Title 1">
            <a:extLst>
              <a:ext uri="{FF2B5EF4-FFF2-40B4-BE49-F238E27FC236}">
                <a16:creationId xmlns:a16="http://schemas.microsoft.com/office/drawing/2014/main" id="{AB372FBF-74A1-445D-B306-FB61BCA8477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Your turn! </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Use a database to find an article</a:t>
            </a:r>
          </a:p>
        </p:txBody>
      </p:sp>
    </p:spTree>
    <p:extLst>
      <p:ext uri="{BB962C8B-B14F-4D97-AF65-F5344CB8AC3E}">
        <p14:creationId xmlns:p14="http://schemas.microsoft.com/office/powerpoint/2010/main" val="1136997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D33078-A055-4CA6-8F34-5ED04AD61949}"/>
              </a:ext>
            </a:extLst>
          </p:cNvPr>
          <p:cNvSpPr>
            <a:spLocks noGrp="1"/>
          </p:cNvSpPr>
          <p:nvPr>
            <p:ph type="title"/>
          </p:nvPr>
        </p:nvSpPr>
        <p:spPr>
          <a:xfrm>
            <a:off x="643467" y="363915"/>
            <a:ext cx="3096427" cy="2847850"/>
          </a:xfrm>
        </p:spPr>
        <p:txBody>
          <a:bodyPr anchor="ctr">
            <a:normAutofit fontScale="90000"/>
          </a:bodyPr>
          <a:lstStyle/>
          <a:p>
            <a:r>
              <a:rPr lang="en-US" dirty="0">
                <a:solidFill>
                  <a:srgbClr val="FFFFFF"/>
                </a:solidFill>
              </a:rPr>
              <a:t>Your turn!</a:t>
            </a:r>
            <a:br>
              <a:rPr lang="en-US" dirty="0">
                <a:solidFill>
                  <a:srgbClr val="FFFFFF"/>
                </a:solidFill>
              </a:rPr>
            </a:br>
            <a:br>
              <a:rPr lang="en-US" dirty="0">
                <a:solidFill>
                  <a:srgbClr val="FFFFFF"/>
                </a:solidFill>
              </a:rPr>
            </a:br>
            <a:r>
              <a:rPr lang="en-US" dirty="0">
                <a:solidFill>
                  <a:srgbClr val="FFFFFF"/>
                </a:solidFill>
              </a:rPr>
              <a:t>Topics and research strategies </a:t>
            </a:r>
            <a:endParaRPr lang="en-CA" dirty="0">
              <a:solidFill>
                <a:srgbClr val="FFFFFF"/>
              </a:solidFill>
            </a:endParaRPr>
          </a:p>
        </p:txBody>
      </p:sp>
      <p:sp>
        <p:nvSpPr>
          <p:cNvPr id="3" name="Content Placeholder 2">
            <a:extLst>
              <a:ext uri="{FF2B5EF4-FFF2-40B4-BE49-F238E27FC236}">
                <a16:creationId xmlns:a16="http://schemas.microsoft.com/office/drawing/2014/main" id="{30B1115F-7740-4525-9706-1C0CAC6C610F}"/>
              </a:ext>
            </a:extLst>
          </p:cNvPr>
          <p:cNvSpPr>
            <a:spLocks noGrp="1"/>
          </p:cNvSpPr>
          <p:nvPr>
            <p:ph idx="1"/>
          </p:nvPr>
        </p:nvSpPr>
        <p:spPr>
          <a:xfrm>
            <a:off x="4414506" y="170299"/>
            <a:ext cx="7435121" cy="2561188"/>
          </a:xfrm>
        </p:spPr>
        <p:txBody>
          <a:bodyPr anchor="ctr">
            <a:normAutofit lnSpcReduction="10000"/>
          </a:bodyPr>
          <a:lstStyle/>
          <a:p>
            <a:r>
              <a:rPr lang="en-US" dirty="0"/>
              <a:t>Fill in your general topic or research question</a:t>
            </a:r>
          </a:p>
          <a:p>
            <a:r>
              <a:rPr lang="en-US" dirty="0"/>
              <a:t>Break the topic down into the key concepts or ideas, then brainstorm synonyms and related terms</a:t>
            </a:r>
          </a:p>
          <a:p>
            <a:r>
              <a:rPr lang="en-US" dirty="0"/>
              <a:t>How will that search strategy look in the Sofia Discovery Tool?</a:t>
            </a:r>
          </a:p>
        </p:txBody>
      </p:sp>
      <p:graphicFrame>
        <p:nvGraphicFramePr>
          <p:cNvPr id="5" name="Table 4">
            <a:extLst>
              <a:ext uri="{FF2B5EF4-FFF2-40B4-BE49-F238E27FC236}">
                <a16:creationId xmlns:a16="http://schemas.microsoft.com/office/drawing/2014/main" id="{222F34E2-0BA2-A91B-6EA1-66212194304A}"/>
              </a:ext>
            </a:extLst>
          </p:cNvPr>
          <p:cNvGraphicFramePr>
            <a:graphicFrameLocks noGrp="1"/>
          </p:cNvGraphicFramePr>
          <p:nvPr>
            <p:extLst>
              <p:ext uri="{D42A27DB-BD31-4B8C-83A1-F6EECF244321}">
                <p14:modId xmlns:p14="http://schemas.microsoft.com/office/powerpoint/2010/main" val="2400505350"/>
              </p:ext>
            </p:extLst>
          </p:nvPr>
        </p:nvGraphicFramePr>
        <p:xfrm>
          <a:off x="5050172" y="2737778"/>
          <a:ext cx="5851144" cy="2886672"/>
        </p:xfrm>
        <a:graphic>
          <a:graphicData uri="http://schemas.openxmlformats.org/drawingml/2006/table">
            <a:tbl>
              <a:tblPr firstRow="1" bandRow="1">
                <a:tableStyleId>{22838BEF-8BB2-4498-84A7-C5851F593DF1}</a:tableStyleId>
              </a:tblPr>
              <a:tblGrid>
                <a:gridCol w="1462786">
                  <a:extLst>
                    <a:ext uri="{9D8B030D-6E8A-4147-A177-3AD203B41FA5}">
                      <a16:colId xmlns:a16="http://schemas.microsoft.com/office/drawing/2014/main" val="884782758"/>
                    </a:ext>
                  </a:extLst>
                </a:gridCol>
                <a:gridCol w="1462786">
                  <a:extLst>
                    <a:ext uri="{9D8B030D-6E8A-4147-A177-3AD203B41FA5}">
                      <a16:colId xmlns:a16="http://schemas.microsoft.com/office/drawing/2014/main" val="701013890"/>
                    </a:ext>
                  </a:extLst>
                </a:gridCol>
                <a:gridCol w="1462786">
                  <a:extLst>
                    <a:ext uri="{9D8B030D-6E8A-4147-A177-3AD203B41FA5}">
                      <a16:colId xmlns:a16="http://schemas.microsoft.com/office/drawing/2014/main" val="1288331346"/>
                    </a:ext>
                  </a:extLst>
                </a:gridCol>
                <a:gridCol w="1462786">
                  <a:extLst>
                    <a:ext uri="{9D8B030D-6E8A-4147-A177-3AD203B41FA5}">
                      <a16:colId xmlns:a16="http://schemas.microsoft.com/office/drawing/2014/main" val="3863499651"/>
                    </a:ext>
                  </a:extLst>
                </a:gridCol>
              </a:tblGrid>
              <a:tr h="391776">
                <a:tc>
                  <a:txBody>
                    <a:bodyPr/>
                    <a:lstStyle/>
                    <a:p>
                      <a:r>
                        <a:rPr lang="en-US" dirty="0"/>
                        <a:t>Key Concept </a:t>
                      </a:r>
                      <a:endParaRPr lang="en-CA" dirty="0"/>
                    </a:p>
                  </a:txBody>
                  <a:tcPr/>
                </a:tc>
                <a:tc>
                  <a:txBody>
                    <a:bodyPr/>
                    <a:lstStyle/>
                    <a:p>
                      <a:r>
                        <a:rPr lang="en-US" dirty="0"/>
                        <a:t>Key Concept</a:t>
                      </a:r>
                      <a:endParaRPr lang="en-CA" dirty="0"/>
                    </a:p>
                  </a:txBody>
                  <a:tcPr/>
                </a:tc>
                <a:tc>
                  <a:txBody>
                    <a:bodyPr/>
                    <a:lstStyle/>
                    <a:p>
                      <a:r>
                        <a:rPr lang="en-US" dirty="0"/>
                        <a:t>Key Concept </a:t>
                      </a:r>
                      <a:endParaRPr lang="en-CA" dirty="0"/>
                    </a:p>
                  </a:txBody>
                  <a:tcPr/>
                </a:tc>
                <a:tc>
                  <a:txBody>
                    <a:bodyPr/>
                    <a:lstStyle/>
                    <a:p>
                      <a:r>
                        <a:rPr lang="en-US" dirty="0"/>
                        <a:t>Key Concept </a:t>
                      </a:r>
                      <a:endParaRPr lang="en-CA" dirty="0"/>
                    </a:p>
                  </a:txBody>
                  <a:tcPr/>
                </a:tc>
                <a:extLst>
                  <a:ext uri="{0D108BD9-81ED-4DB2-BD59-A6C34878D82A}">
                    <a16:rowId xmlns:a16="http://schemas.microsoft.com/office/drawing/2014/main" val="4254384017"/>
                  </a:ext>
                </a:extLst>
              </a:tr>
              <a:tr h="391776">
                <a:tc>
                  <a:txBody>
                    <a:bodyPr/>
                    <a:lstStyle/>
                    <a:p>
                      <a:r>
                        <a:rPr lang="en-US" dirty="0"/>
                        <a:t>Indigenous </a:t>
                      </a:r>
                      <a:endParaRPr lang="en-CA" dirty="0"/>
                    </a:p>
                  </a:txBody>
                  <a:tcPr/>
                </a:tc>
                <a:tc>
                  <a:txBody>
                    <a:bodyPr/>
                    <a:lstStyle/>
                    <a:p>
                      <a:r>
                        <a:rPr lang="en-US" dirty="0"/>
                        <a:t>education</a:t>
                      </a:r>
                      <a:endParaRPr lang="en-CA" dirty="0"/>
                    </a:p>
                  </a:txBody>
                  <a:tcPr/>
                </a:tc>
                <a:tc>
                  <a:txBody>
                    <a:bodyPr/>
                    <a:lstStyle/>
                    <a:p>
                      <a:r>
                        <a:rPr lang="en-US" dirty="0"/>
                        <a:t>Land-based</a:t>
                      </a:r>
                      <a:endParaRPr lang="en-CA" dirty="0"/>
                    </a:p>
                  </a:txBody>
                  <a:tcPr/>
                </a:tc>
                <a:tc>
                  <a:txBody>
                    <a:bodyPr/>
                    <a:lstStyle/>
                    <a:p>
                      <a:r>
                        <a:rPr lang="en-US" dirty="0"/>
                        <a:t>University </a:t>
                      </a:r>
                      <a:endParaRPr lang="en-CA" dirty="0"/>
                    </a:p>
                  </a:txBody>
                  <a:tcPr/>
                </a:tc>
                <a:extLst>
                  <a:ext uri="{0D108BD9-81ED-4DB2-BD59-A6C34878D82A}">
                    <a16:rowId xmlns:a16="http://schemas.microsoft.com/office/drawing/2014/main" val="1666942654"/>
                  </a:ext>
                </a:extLst>
              </a:tr>
              <a:tr h="391776">
                <a:tc>
                  <a:txBody>
                    <a:bodyPr/>
                    <a:lstStyle/>
                    <a:p>
                      <a:r>
                        <a:rPr lang="en-US" b="1" dirty="0"/>
                        <a:t>Synonym or related terms</a:t>
                      </a:r>
                      <a:endParaRPr lang="en-CA"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Synonym or related terms</a:t>
                      </a:r>
                      <a:endParaRPr lang="en-CA" b="1" dirty="0"/>
                    </a:p>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Synonym or related terms</a:t>
                      </a:r>
                      <a:endParaRPr lang="en-CA" b="1" dirty="0"/>
                    </a:p>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Synonym or related terms</a:t>
                      </a:r>
                      <a:endParaRPr lang="en-CA" b="1" dirty="0"/>
                    </a:p>
                    <a:p>
                      <a:endParaRPr lang="en-CA" dirty="0"/>
                    </a:p>
                  </a:txBody>
                  <a:tcPr/>
                </a:tc>
                <a:extLst>
                  <a:ext uri="{0D108BD9-81ED-4DB2-BD59-A6C34878D82A}">
                    <a16:rowId xmlns:a16="http://schemas.microsoft.com/office/drawing/2014/main" val="1849554778"/>
                  </a:ext>
                </a:extLst>
              </a:tr>
              <a:tr h="391776">
                <a:tc>
                  <a:txBody>
                    <a:bodyPr/>
                    <a:lstStyle/>
                    <a:p>
                      <a:r>
                        <a:rPr lang="en-US" b="0" dirty="0"/>
                        <a:t>First Nations</a:t>
                      </a:r>
                    </a:p>
                    <a:p>
                      <a:r>
                        <a:rPr lang="en-US" b="0" dirty="0"/>
                        <a:t>Metis </a:t>
                      </a:r>
                    </a:p>
                    <a:p>
                      <a:r>
                        <a:rPr lang="en-US" b="0" dirty="0"/>
                        <a:t>Inuit</a:t>
                      </a:r>
                    </a:p>
                    <a:p>
                      <a:r>
                        <a:rPr lang="en-US" b="0" dirty="0"/>
                        <a:t>First Peoples</a:t>
                      </a:r>
                      <a:endParaRPr lang="en-CA" b="0" dirty="0"/>
                    </a:p>
                  </a:txBody>
                  <a:tcPr/>
                </a:tc>
                <a:tc>
                  <a:txBody>
                    <a:bodyPr/>
                    <a:lstStyle/>
                    <a:p>
                      <a:r>
                        <a:rPr lang="en-US" dirty="0"/>
                        <a:t>Pedagogy</a:t>
                      </a:r>
                    </a:p>
                    <a:p>
                      <a:r>
                        <a:rPr lang="en-US" dirty="0"/>
                        <a:t>Learning</a:t>
                      </a:r>
                    </a:p>
                    <a:p>
                      <a:r>
                        <a:rPr lang="en-US" dirty="0"/>
                        <a:t>Teaching </a:t>
                      </a:r>
                      <a:endParaRPr lang="en-CA" dirty="0"/>
                    </a:p>
                  </a:txBody>
                  <a:tcPr/>
                </a:tc>
                <a:tc>
                  <a:txBody>
                    <a:bodyPr/>
                    <a:lstStyle/>
                    <a:p>
                      <a:r>
                        <a:rPr lang="en-US" dirty="0"/>
                        <a:t>Placed based</a:t>
                      </a:r>
                      <a:endParaRPr lang="en-CA" dirty="0"/>
                    </a:p>
                  </a:txBody>
                  <a:tcPr/>
                </a:tc>
                <a:tc>
                  <a:txBody>
                    <a:bodyPr/>
                    <a:lstStyle/>
                    <a:p>
                      <a:r>
                        <a:rPr lang="en-US" dirty="0"/>
                        <a:t>Post-secondary </a:t>
                      </a:r>
                      <a:endParaRPr lang="en-CA" dirty="0"/>
                    </a:p>
                  </a:txBody>
                  <a:tcPr/>
                </a:tc>
                <a:extLst>
                  <a:ext uri="{0D108BD9-81ED-4DB2-BD59-A6C34878D82A}">
                    <a16:rowId xmlns:a16="http://schemas.microsoft.com/office/drawing/2014/main" val="1307599029"/>
                  </a:ext>
                </a:extLst>
              </a:tr>
            </a:tbl>
          </a:graphicData>
        </a:graphic>
      </p:graphicFrame>
      <p:sp>
        <p:nvSpPr>
          <p:cNvPr id="7" name="TextBox 6">
            <a:extLst>
              <a:ext uri="{FF2B5EF4-FFF2-40B4-BE49-F238E27FC236}">
                <a16:creationId xmlns:a16="http://schemas.microsoft.com/office/drawing/2014/main" id="{214BA944-7787-DEE8-528E-3CF807B78AA7}"/>
              </a:ext>
            </a:extLst>
          </p:cNvPr>
          <p:cNvSpPr txBox="1"/>
          <p:nvPr/>
        </p:nvSpPr>
        <p:spPr>
          <a:xfrm>
            <a:off x="4926346" y="5741935"/>
            <a:ext cx="6098796" cy="1032270"/>
          </a:xfrm>
          <a:prstGeom prst="rect">
            <a:avLst/>
          </a:prstGeom>
          <a:noFill/>
          <a:ln>
            <a:solidFill>
              <a:schemeClr val="tx1"/>
            </a:solidFill>
          </a:ln>
        </p:spPr>
        <p:txBody>
          <a:bodyPr wrap="square">
            <a:spAutoFit/>
          </a:bodyPr>
          <a:lstStyle/>
          <a:p>
            <a:pPr>
              <a:lnSpc>
                <a:spcPct val="115000"/>
              </a:lnSpc>
              <a:spcAft>
                <a:spcPts val="800"/>
              </a:spcAft>
            </a:pPr>
            <a:r>
              <a:rPr lang="en-CA" sz="1800" b="1" kern="100" dirty="0">
                <a:effectLst/>
                <a:latin typeface="Aptos" panose="020B0004020202020204" pitchFamily="34" charset="0"/>
                <a:ea typeface="DengXian" panose="02010600030101010101" pitchFamily="2" charset="-122"/>
                <a:cs typeface="Times New Roman" panose="02020603050405020304" pitchFamily="18" charset="0"/>
              </a:rPr>
              <a:t>Sofia Search</a:t>
            </a: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Indigenous AND (education OR pedagogy OR learning OR teaching) AND (“land based” OR “place based”) AND (university OR post secondary)</a:t>
            </a:r>
          </a:p>
        </p:txBody>
      </p:sp>
    </p:spTree>
    <p:extLst>
      <p:ext uri="{BB962C8B-B14F-4D97-AF65-F5344CB8AC3E}">
        <p14:creationId xmlns:p14="http://schemas.microsoft.com/office/powerpoint/2010/main" val="295254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4EBAC-B44F-423A-931A-6B16A3EDCFEB}"/>
              </a:ext>
            </a:extLst>
          </p:cNvPr>
          <p:cNvPicPr>
            <a:picLocks noChangeAspect="1"/>
          </p:cNvPicPr>
          <p:nvPr/>
        </p:nvPicPr>
        <p:blipFill>
          <a:blip r:embed="rId2"/>
          <a:stretch>
            <a:fillRect/>
          </a:stretch>
        </p:blipFill>
        <p:spPr>
          <a:xfrm>
            <a:off x="1645920" y="137389"/>
            <a:ext cx="9247560" cy="6840185"/>
          </a:xfrm>
          <a:prstGeom prst="rect">
            <a:avLst/>
          </a:prstGeom>
        </p:spPr>
      </p:pic>
      <p:sp>
        <p:nvSpPr>
          <p:cNvPr id="5" name="Right Arrow Callout 5">
            <a:extLst>
              <a:ext uri="{FF2B5EF4-FFF2-40B4-BE49-F238E27FC236}">
                <a16:creationId xmlns:a16="http://schemas.microsoft.com/office/drawing/2014/main" id="{A0AAE68A-F925-40C5-8753-0103B86E404A}"/>
              </a:ext>
            </a:extLst>
          </p:cNvPr>
          <p:cNvSpPr/>
          <p:nvPr/>
        </p:nvSpPr>
        <p:spPr>
          <a:xfrm>
            <a:off x="101284" y="2605980"/>
            <a:ext cx="2262088" cy="2642461"/>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Sofia Discovery tool to find print books, </a:t>
            </a:r>
            <a:r>
              <a:rPr lang="en-US" dirty="0" err="1"/>
              <a:t>ebooks</a:t>
            </a:r>
            <a:r>
              <a:rPr lang="en-US" dirty="0"/>
              <a:t>, and journal articles from the library.</a:t>
            </a:r>
            <a:endParaRPr lang="en-CA" dirty="0"/>
          </a:p>
        </p:txBody>
      </p:sp>
    </p:spTree>
    <p:extLst>
      <p:ext uri="{BB962C8B-B14F-4D97-AF65-F5344CB8AC3E}">
        <p14:creationId xmlns:p14="http://schemas.microsoft.com/office/powerpoint/2010/main" val="39550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9EF0AA8-4D64-4C53-B384-57D2EF382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1F7316-FBD5-4937-909E-C5FBEC70A1B6}"/>
              </a:ext>
            </a:extLst>
          </p:cNvPr>
          <p:cNvSpPr>
            <a:spLocks noGrp="1"/>
          </p:cNvSpPr>
          <p:nvPr>
            <p:ph type="title"/>
          </p:nvPr>
        </p:nvSpPr>
        <p:spPr>
          <a:xfrm>
            <a:off x="5799184" y="839537"/>
            <a:ext cx="6035040" cy="4394988"/>
          </a:xfrm>
        </p:spPr>
        <p:txBody>
          <a:bodyPr vert="horz" lIns="91440" tIns="45720" rIns="91440" bIns="45720" rtlCol="0" anchor="ctr">
            <a:normAutofit/>
          </a:bodyPr>
          <a:lstStyle/>
          <a:p>
            <a:pPr algn="ctr"/>
            <a:r>
              <a:rPr lang="en-US" sz="8800" kern="1200">
                <a:solidFill>
                  <a:schemeClr val="tx1"/>
                </a:solidFill>
                <a:latin typeface="+mj-lt"/>
                <a:ea typeface="+mj-ea"/>
                <a:cs typeface="+mj-cs"/>
              </a:rPr>
              <a:t>Citation!</a:t>
            </a:r>
          </a:p>
        </p:txBody>
      </p:sp>
      <p:grpSp>
        <p:nvGrpSpPr>
          <p:cNvPr id="25" name="Group 24">
            <a:extLst>
              <a:ext uri="{FF2B5EF4-FFF2-40B4-BE49-F238E27FC236}">
                <a16:creationId xmlns:a16="http://schemas.microsoft.com/office/drawing/2014/main" id="{CAD19E66-9A79-42B6-9AA2-CC264BEC83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6" name="Freeform 6">
              <a:extLst>
                <a:ext uri="{FF2B5EF4-FFF2-40B4-BE49-F238E27FC236}">
                  <a16:creationId xmlns:a16="http://schemas.microsoft.com/office/drawing/2014/main" id="{DE739263-30CB-4935-9D21-618840D57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CA"/>
            </a:p>
          </p:txBody>
        </p:sp>
        <p:sp>
          <p:nvSpPr>
            <p:cNvPr id="27" name="Freeform 6">
              <a:extLst>
                <a:ext uri="{FF2B5EF4-FFF2-40B4-BE49-F238E27FC236}">
                  <a16:creationId xmlns:a16="http://schemas.microsoft.com/office/drawing/2014/main" id="{A18249B2-7974-4616-94C1-414335D00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CA"/>
            </a:p>
          </p:txBody>
        </p:sp>
      </p:grpSp>
      <p:pic>
        <p:nvPicPr>
          <p:cNvPr id="8" name="Graphic 7" descr="Open Quotation Mark">
            <a:extLst>
              <a:ext uri="{FF2B5EF4-FFF2-40B4-BE49-F238E27FC236}">
                <a16:creationId xmlns:a16="http://schemas.microsoft.com/office/drawing/2014/main" id="{42FD510B-DD5F-45A7-214B-5E33CCADAC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1171" y="1678004"/>
            <a:ext cx="3503729" cy="3503729"/>
          </a:xfrm>
          <a:prstGeom prst="rect">
            <a:avLst/>
          </a:prstGeom>
        </p:spPr>
      </p:pic>
    </p:spTree>
    <p:extLst>
      <p:ext uri="{BB962C8B-B14F-4D97-AF65-F5344CB8AC3E}">
        <p14:creationId xmlns:p14="http://schemas.microsoft.com/office/powerpoint/2010/main" val="819533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91364F9-E381-3D11-D0A6-149AA07B3AC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Elements of Indigenous Style</a:t>
            </a:r>
            <a:endParaRPr lang="en-CA" sz="4000">
              <a:solidFill>
                <a:srgbClr val="FFFFFF"/>
              </a:solidFill>
            </a:endParaRPr>
          </a:p>
        </p:txBody>
      </p:sp>
      <p:sp>
        <p:nvSpPr>
          <p:cNvPr id="5" name="Content Placeholder 4">
            <a:extLst>
              <a:ext uri="{FF2B5EF4-FFF2-40B4-BE49-F238E27FC236}">
                <a16:creationId xmlns:a16="http://schemas.microsoft.com/office/drawing/2014/main" id="{27FB3B06-3A40-0B4A-4DBC-5C318B3C9499}"/>
              </a:ext>
            </a:extLst>
          </p:cNvPr>
          <p:cNvSpPr>
            <a:spLocks noGrp="1"/>
          </p:cNvSpPr>
          <p:nvPr>
            <p:ph idx="1"/>
          </p:nvPr>
        </p:nvSpPr>
        <p:spPr>
          <a:xfrm>
            <a:off x="4810259" y="649480"/>
            <a:ext cx="6555347" cy="5546047"/>
          </a:xfrm>
        </p:spPr>
        <p:txBody>
          <a:bodyPr anchor="ctr">
            <a:normAutofit/>
          </a:bodyPr>
          <a:lstStyle/>
          <a:p>
            <a:pPr marL="0" indent="0">
              <a:buNone/>
            </a:pPr>
            <a:r>
              <a:rPr lang="en-US" dirty="0"/>
              <a:t>The body of literature on Indigenous Peoples in Canada is based on “a colonial practice of transmitting ‘information’ about Indigenous Peoples rather than transmitting Indigenous Peoples’ perspectives about themselves.” </a:t>
            </a:r>
          </a:p>
          <a:p>
            <a:pPr marL="0" indent="0">
              <a:buNone/>
            </a:pPr>
            <a:endParaRPr lang="en-US" dirty="0"/>
          </a:p>
          <a:p>
            <a:pPr marL="0" indent="0">
              <a:buNone/>
            </a:pPr>
            <a:r>
              <a:rPr lang="en-US" dirty="0"/>
              <a:t>(</a:t>
            </a:r>
            <a:r>
              <a:rPr lang="en-US" dirty="0" err="1"/>
              <a:t>Younging</a:t>
            </a:r>
            <a:r>
              <a:rPr lang="en-US" dirty="0"/>
              <a:t>, 2018, p. 1)</a:t>
            </a:r>
          </a:p>
          <a:p>
            <a:endParaRPr lang="en-US" sz="2000" dirty="0"/>
          </a:p>
        </p:txBody>
      </p:sp>
    </p:spTree>
    <p:extLst>
      <p:ext uri="{BB962C8B-B14F-4D97-AF65-F5344CB8AC3E}">
        <p14:creationId xmlns:p14="http://schemas.microsoft.com/office/powerpoint/2010/main" val="30784050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2C112-D169-F0D1-89B5-9AEF1896C296}"/>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Elements of Indigenous Style</a:t>
            </a:r>
            <a:endParaRPr lang="en-CA" sz="4000" dirty="0">
              <a:solidFill>
                <a:srgbClr val="FFFFFF"/>
              </a:solidFill>
            </a:endParaRPr>
          </a:p>
        </p:txBody>
      </p:sp>
      <p:sp>
        <p:nvSpPr>
          <p:cNvPr id="3" name="Content Placeholder 2">
            <a:extLst>
              <a:ext uri="{FF2B5EF4-FFF2-40B4-BE49-F238E27FC236}">
                <a16:creationId xmlns:a16="http://schemas.microsoft.com/office/drawing/2014/main" id="{71C9BEB4-0828-23A1-C595-4A5762A40B1D}"/>
              </a:ext>
            </a:extLst>
          </p:cNvPr>
          <p:cNvSpPr>
            <a:spLocks noGrp="1"/>
          </p:cNvSpPr>
          <p:nvPr>
            <p:ph idx="1"/>
          </p:nvPr>
        </p:nvSpPr>
        <p:spPr>
          <a:xfrm>
            <a:off x="4810259" y="649480"/>
            <a:ext cx="6555347" cy="5546047"/>
          </a:xfrm>
        </p:spPr>
        <p:txBody>
          <a:bodyPr anchor="ctr">
            <a:normAutofit/>
          </a:bodyPr>
          <a:lstStyle/>
          <a:p>
            <a:pPr marL="0" indent="0">
              <a:buNone/>
            </a:pPr>
            <a:r>
              <a:rPr lang="en-US" dirty="0"/>
              <a:t>“Many Indigenous Peoples and authors have cited cultural appropriation, misrepresentation, and a lack of respect for Indigenous cultural Protocols as significant problems in Canadian publishing. Indigenous Peoples have frequently taken the stand that they are best capable of, and morally empowered to, transmit information about themselves. They have the right to tell their own story.” </a:t>
            </a:r>
          </a:p>
          <a:p>
            <a:pPr marL="0" indent="0">
              <a:buNone/>
            </a:pPr>
            <a:endParaRPr lang="en-US" dirty="0"/>
          </a:p>
          <a:p>
            <a:pPr marL="0" indent="0">
              <a:buNone/>
            </a:pPr>
            <a:r>
              <a:rPr lang="en-US" dirty="0"/>
              <a:t>(</a:t>
            </a:r>
            <a:r>
              <a:rPr lang="en-US" dirty="0" err="1"/>
              <a:t>Younging</a:t>
            </a:r>
            <a:r>
              <a:rPr lang="en-US" dirty="0"/>
              <a:t>, 2018, p. 2)</a:t>
            </a:r>
            <a:endParaRPr lang="en-CA" dirty="0"/>
          </a:p>
          <a:p>
            <a:endParaRPr lang="en-CA" sz="2000" dirty="0"/>
          </a:p>
        </p:txBody>
      </p:sp>
    </p:spTree>
    <p:extLst>
      <p:ext uri="{BB962C8B-B14F-4D97-AF65-F5344CB8AC3E}">
        <p14:creationId xmlns:p14="http://schemas.microsoft.com/office/powerpoint/2010/main" val="4730389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E02BC-7D17-892D-C5F3-C62F011F6165}"/>
              </a:ext>
            </a:extLst>
          </p:cNvPr>
          <p:cNvSpPr>
            <a:spLocks noGrp="1"/>
          </p:cNvSpPr>
          <p:nvPr>
            <p:ph type="title"/>
          </p:nvPr>
        </p:nvSpPr>
        <p:spPr>
          <a:xfrm>
            <a:off x="712381" y="557073"/>
            <a:ext cx="6560289" cy="904680"/>
          </a:xfrm>
        </p:spPr>
        <p:txBody>
          <a:bodyPr>
            <a:normAutofit fontScale="90000"/>
          </a:bodyPr>
          <a:lstStyle/>
          <a:p>
            <a:r>
              <a:rPr lang="en-US" sz="3400" dirty="0">
                <a:solidFill>
                  <a:srgbClr val="FFFFFF"/>
                </a:solidFill>
              </a:rPr>
              <a:t>Representations  of Indigenous Peoples</a:t>
            </a:r>
            <a:br>
              <a:rPr lang="en-US" sz="3400" dirty="0">
                <a:solidFill>
                  <a:srgbClr val="FFFFFF"/>
                </a:solidFill>
              </a:rPr>
            </a:br>
            <a:endParaRPr lang="en-CA" sz="3400" dirty="0">
              <a:solidFill>
                <a:srgbClr val="FFFFFF"/>
              </a:solidFill>
            </a:endParaRPr>
          </a:p>
        </p:txBody>
      </p:sp>
      <p:sp>
        <p:nvSpPr>
          <p:cNvPr id="3" name="Content Placeholder 2">
            <a:extLst>
              <a:ext uri="{FF2B5EF4-FFF2-40B4-BE49-F238E27FC236}">
                <a16:creationId xmlns:a16="http://schemas.microsoft.com/office/drawing/2014/main" id="{99A847CE-473A-A7DC-2F8D-82B559B286F1}"/>
              </a:ext>
            </a:extLst>
          </p:cNvPr>
          <p:cNvSpPr>
            <a:spLocks noGrp="1"/>
          </p:cNvSpPr>
          <p:nvPr>
            <p:ph idx="1"/>
          </p:nvPr>
        </p:nvSpPr>
        <p:spPr>
          <a:xfrm>
            <a:off x="1371599" y="2318197"/>
            <a:ext cx="9724031" cy="3683358"/>
          </a:xfrm>
        </p:spPr>
        <p:txBody>
          <a:bodyPr anchor="ctr">
            <a:normAutofit fontScale="92500"/>
          </a:bodyPr>
          <a:lstStyle/>
          <a:p>
            <a:r>
              <a:rPr lang="en-US" sz="2600" dirty="0"/>
              <a:t>Writings about Indigenous Peoples were written by early explorers, missionaries, and anthropologists contained descriptions that are “degrading and offensive” to Indigenous Peoples</a:t>
            </a:r>
          </a:p>
          <a:p>
            <a:r>
              <a:rPr lang="en-US" sz="2600" dirty="0"/>
              <a:t>1980’s to present a “wave of writing by non-Indigenous academics” at universities, and in governments and were established as “authorities” on Indigenous Peoples</a:t>
            </a:r>
          </a:p>
          <a:p>
            <a:r>
              <a:rPr lang="en-US" sz="2600" dirty="0"/>
              <a:t>Much of this academic writing has been “observational and analytical” it has not “expressed Indigeneity and Indigenous epistemologies, it has not expressed Indigenous Peoples’ internal unique perspectives on contemporary Indigenous political and cultural issues.” </a:t>
            </a:r>
          </a:p>
          <a:p>
            <a:pPr marL="0" indent="0">
              <a:buNone/>
            </a:pPr>
            <a:endParaRPr lang="en-US" sz="2000" dirty="0"/>
          </a:p>
        </p:txBody>
      </p:sp>
      <p:sp>
        <p:nvSpPr>
          <p:cNvPr id="4" name="TextBox 3">
            <a:extLst>
              <a:ext uri="{FF2B5EF4-FFF2-40B4-BE49-F238E27FC236}">
                <a16:creationId xmlns:a16="http://schemas.microsoft.com/office/drawing/2014/main" id="{429BBEC9-B93F-A08B-9B1E-059522FEC366}"/>
              </a:ext>
            </a:extLst>
          </p:cNvPr>
          <p:cNvSpPr txBox="1"/>
          <p:nvPr/>
        </p:nvSpPr>
        <p:spPr>
          <a:xfrm>
            <a:off x="8495414" y="520995"/>
            <a:ext cx="2984205" cy="400110"/>
          </a:xfrm>
          <a:prstGeom prst="rect">
            <a:avLst/>
          </a:prstGeom>
          <a:noFill/>
        </p:spPr>
        <p:txBody>
          <a:bodyPr wrap="square" rtlCol="0">
            <a:spAutoFit/>
          </a:bodyPr>
          <a:lstStyle/>
          <a:p>
            <a:r>
              <a:rPr lang="en-US" sz="2000" dirty="0">
                <a:solidFill>
                  <a:schemeClr val="bg1"/>
                </a:solidFill>
              </a:rPr>
              <a:t>(</a:t>
            </a:r>
            <a:r>
              <a:rPr lang="en-US" sz="2000" dirty="0" err="1">
                <a:solidFill>
                  <a:schemeClr val="bg1"/>
                </a:solidFill>
              </a:rPr>
              <a:t>Younging</a:t>
            </a:r>
            <a:r>
              <a:rPr lang="en-US" sz="2000" dirty="0">
                <a:solidFill>
                  <a:schemeClr val="bg1"/>
                </a:solidFill>
              </a:rPr>
              <a:t>, 2018, pp. 8-10)</a:t>
            </a:r>
            <a:endParaRPr lang="en-CA" sz="2000" dirty="0">
              <a:solidFill>
                <a:schemeClr val="bg1"/>
              </a:solidFill>
            </a:endParaRPr>
          </a:p>
        </p:txBody>
      </p:sp>
    </p:spTree>
    <p:extLst>
      <p:ext uri="{BB962C8B-B14F-4D97-AF65-F5344CB8AC3E}">
        <p14:creationId xmlns:p14="http://schemas.microsoft.com/office/powerpoint/2010/main" val="2041546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FC89A-730C-AD01-E38F-5FEC83436B7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Principles of Indigenous Style</a:t>
            </a:r>
          </a:p>
        </p:txBody>
      </p:sp>
      <p:sp>
        <p:nvSpPr>
          <p:cNvPr id="9" name="TextBox 8">
            <a:extLst>
              <a:ext uri="{FF2B5EF4-FFF2-40B4-BE49-F238E27FC236}">
                <a16:creationId xmlns:a16="http://schemas.microsoft.com/office/drawing/2014/main" id="{2C96021A-0030-BDB7-F277-F74EE794642E}"/>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2000" kern="1200" dirty="0">
                <a:solidFill>
                  <a:srgbClr val="FFFFFF"/>
                </a:solidFill>
                <a:latin typeface="+mn-lt"/>
                <a:ea typeface="+mn-ea"/>
                <a:cs typeface="+mn-cs"/>
              </a:rPr>
              <a:t>(</a:t>
            </a:r>
            <a:r>
              <a:rPr lang="en-US" sz="2000" kern="1200" dirty="0" err="1">
                <a:solidFill>
                  <a:srgbClr val="FFFFFF"/>
                </a:solidFill>
                <a:latin typeface="+mn-lt"/>
                <a:ea typeface="+mn-ea"/>
                <a:cs typeface="+mn-cs"/>
              </a:rPr>
              <a:t>Younging</a:t>
            </a:r>
            <a:r>
              <a:rPr lang="en-US" sz="2000" kern="1200" dirty="0">
                <a:solidFill>
                  <a:srgbClr val="FFFFFF"/>
                </a:solidFill>
                <a:latin typeface="+mn-lt"/>
                <a:ea typeface="+mn-ea"/>
                <a:cs typeface="+mn-cs"/>
              </a:rPr>
              <a:t>, 2018, p. 7)</a:t>
            </a:r>
          </a:p>
        </p:txBody>
      </p:sp>
      <p:pic>
        <p:nvPicPr>
          <p:cNvPr id="5" name="Content Placeholder 4" descr="A white rectangular sign with black text&#10;&#10;Description automatically generated">
            <a:extLst>
              <a:ext uri="{FF2B5EF4-FFF2-40B4-BE49-F238E27FC236}">
                <a16:creationId xmlns:a16="http://schemas.microsoft.com/office/drawing/2014/main" id="{9D29A868-CAFB-E7C9-A350-A82F5D07933F}"/>
              </a:ext>
            </a:extLst>
          </p:cNvPr>
          <p:cNvPicPr>
            <a:picLocks noGrp="1" noChangeAspect="1"/>
          </p:cNvPicPr>
          <p:nvPr>
            <p:ph idx="1"/>
          </p:nvPr>
        </p:nvPicPr>
        <p:blipFill>
          <a:blip r:embed="rId2"/>
          <a:stretch>
            <a:fillRect/>
          </a:stretch>
        </p:blipFill>
        <p:spPr>
          <a:xfrm>
            <a:off x="432225" y="2337487"/>
            <a:ext cx="11327549" cy="3709771"/>
          </a:xfrm>
          <a:prstGeom prst="rect">
            <a:avLst/>
          </a:prstGeom>
        </p:spPr>
      </p:pic>
    </p:spTree>
    <p:extLst>
      <p:ext uri="{BB962C8B-B14F-4D97-AF65-F5344CB8AC3E}">
        <p14:creationId xmlns:p14="http://schemas.microsoft.com/office/powerpoint/2010/main" val="1476599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316497-9615-F7D5-8122-AC7D852AD2C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More Principals of Indigenous style</a:t>
            </a:r>
            <a:endParaRPr lang="en-CA" sz="4000">
              <a:solidFill>
                <a:srgbClr val="FFFFFF"/>
              </a:solidFill>
            </a:endParaRPr>
          </a:p>
        </p:txBody>
      </p:sp>
      <p:sp>
        <p:nvSpPr>
          <p:cNvPr id="5" name="Content Placeholder 4">
            <a:extLst>
              <a:ext uri="{FF2B5EF4-FFF2-40B4-BE49-F238E27FC236}">
                <a16:creationId xmlns:a16="http://schemas.microsoft.com/office/drawing/2014/main" id="{D7BC6F13-8BCD-258D-5F9D-025308C71E3D}"/>
              </a:ext>
            </a:extLst>
          </p:cNvPr>
          <p:cNvSpPr>
            <a:spLocks noGrp="1"/>
          </p:cNvSpPr>
          <p:nvPr>
            <p:ph idx="1"/>
          </p:nvPr>
        </p:nvSpPr>
        <p:spPr>
          <a:xfrm>
            <a:off x="4835711" y="1201328"/>
            <a:ext cx="6555347" cy="5546047"/>
          </a:xfrm>
        </p:spPr>
        <p:txBody>
          <a:bodyPr anchor="ctr">
            <a:normAutofit/>
          </a:bodyPr>
          <a:lstStyle/>
          <a:p>
            <a:r>
              <a:rPr lang="en-US" sz="2000" dirty="0"/>
              <a:t>Recognizing Indigenous identity </a:t>
            </a:r>
          </a:p>
          <a:p>
            <a:r>
              <a:rPr lang="en-US" sz="2000" dirty="0"/>
              <a:t>Respecting Indigenous cultural property</a:t>
            </a:r>
          </a:p>
          <a:p>
            <a:r>
              <a:rPr lang="en-US" sz="2000" dirty="0"/>
              <a:t>Collaboration</a:t>
            </a:r>
          </a:p>
          <a:p>
            <a:r>
              <a:rPr lang="en-US" sz="2000" dirty="0"/>
              <a:t>Elders as authentic sources of Indigenous cultural information</a:t>
            </a:r>
          </a:p>
          <a:p>
            <a:r>
              <a:rPr lang="en-US" sz="2000" dirty="0"/>
              <a:t>In working with Traditional Knowledge and Oral Traditions, recognizing that these are Indigenous cultural properties, owned and controlled by Indigenous Peoples</a:t>
            </a:r>
          </a:p>
          <a:p>
            <a:r>
              <a:rPr lang="en-US" sz="2000" dirty="0"/>
              <a:t>Relationship, trust and truth</a:t>
            </a:r>
          </a:p>
          <a:p>
            <a:r>
              <a:rPr lang="en-US" sz="2000" dirty="0"/>
              <a:t>Avoiding inappropriate terminology</a:t>
            </a:r>
          </a:p>
          <a:p>
            <a:r>
              <a:rPr lang="en-US" sz="2000" dirty="0"/>
              <a:t>Naming, capitalization, inappropriate possessives or past tenses</a:t>
            </a:r>
          </a:p>
          <a:p>
            <a:r>
              <a:rPr lang="en-US" sz="2000" dirty="0"/>
              <a:t>Recognizing historical materials may not be appropriate to reuse</a:t>
            </a:r>
          </a:p>
          <a:p>
            <a:pPr marL="0" indent="0">
              <a:buNone/>
            </a:pPr>
            <a:endParaRPr lang="en-US" sz="2000" dirty="0"/>
          </a:p>
          <a:p>
            <a:pPr marL="0" indent="0">
              <a:buNone/>
            </a:pPr>
            <a:endParaRPr lang="en-US" sz="2000" dirty="0"/>
          </a:p>
          <a:p>
            <a:endParaRPr lang="en-CA" sz="2000" dirty="0"/>
          </a:p>
        </p:txBody>
      </p:sp>
    </p:spTree>
    <p:extLst>
      <p:ext uri="{BB962C8B-B14F-4D97-AF65-F5344CB8AC3E}">
        <p14:creationId xmlns:p14="http://schemas.microsoft.com/office/powerpoint/2010/main" val="2860012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133-9812-4A93-B421-4468E6219E34}"/>
              </a:ext>
            </a:extLst>
          </p:cNvPr>
          <p:cNvSpPr>
            <a:spLocks noGrp="1"/>
          </p:cNvSpPr>
          <p:nvPr>
            <p:ph type="title"/>
          </p:nvPr>
        </p:nvSpPr>
        <p:spPr/>
        <p:txBody>
          <a:bodyPr>
            <a:normAutofit fontScale="90000"/>
          </a:bodyPr>
          <a:lstStyle/>
          <a:p>
            <a:pPr algn="ctr"/>
            <a:br>
              <a:rPr lang="en-CA" dirty="0"/>
            </a:br>
            <a:br>
              <a:rPr lang="en-CA" dirty="0"/>
            </a:br>
            <a:r>
              <a:rPr lang="en-CA" b="1" dirty="0"/>
              <a:t>Indigenous </a:t>
            </a:r>
            <a:r>
              <a:rPr lang="en-CA" b="1" dirty="0">
                <a:solidFill>
                  <a:srgbClr val="800000"/>
                </a:solidFill>
              </a:rPr>
              <a:t>Data Sovereignty</a:t>
            </a:r>
            <a:br>
              <a:rPr lang="en-CA" dirty="0"/>
            </a:br>
            <a:r>
              <a:rPr lang="en-CA" b="1" dirty="0"/>
              <a:t>Movements, </a:t>
            </a:r>
            <a:r>
              <a:rPr lang="en-CA" b="1" dirty="0">
                <a:solidFill>
                  <a:srgbClr val="800000"/>
                </a:solidFill>
              </a:rPr>
              <a:t>guidelines, &amp; protocols</a:t>
            </a:r>
            <a:br>
              <a:rPr lang="en-CA" dirty="0"/>
            </a:br>
            <a:br>
              <a:rPr lang="en-CA" dirty="0"/>
            </a:br>
            <a:endParaRPr lang="en-CA" dirty="0"/>
          </a:p>
        </p:txBody>
      </p:sp>
      <p:sp>
        <p:nvSpPr>
          <p:cNvPr id="3" name="Content Placeholder 2">
            <a:extLst>
              <a:ext uri="{FF2B5EF4-FFF2-40B4-BE49-F238E27FC236}">
                <a16:creationId xmlns:a16="http://schemas.microsoft.com/office/drawing/2014/main" id="{82B4AEA0-8EC6-431E-BE29-5DD2F0FA343E}"/>
              </a:ext>
            </a:extLst>
          </p:cNvPr>
          <p:cNvSpPr>
            <a:spLocks noGrp="1"/>
          </p:cNvSpPr>
          <p:nvPr>
            <p:ph idx="1"/>
          </p:nvPr>
        </p:nvSpPr>
        <p:spPr>
          <a:xfrm>
            <a:off x="838200" y="2141537"/>
            <a:ext cx="10515600" cy="4351338"/>
          </a:xfrm>
        </p:spPr>
        <p:txBody>
          <a:bodyPr>
            <a:normAutofit fontScale="92500" lnSpcReduction="10000"/>
          </a:bodyPr>
          <a:lstStyle/>
          <a:p>
            <a:pPr marL="0" indent="0">
              <a:buNone/>
            </a:pPr>
            <a:r>
              <a:rPr lang="en-CA" dirty="0"/>
              <a:t>*Indigenous data includes information:</a:t>
            </a:r>
          </a:p>
          <a:p>
            <a:pPr marL="0" indent="0" fontAlgn="base">
              <a:buNone/>
            </a:pPr>
            <a:endParaRPr lang="en-CA" dirty="0"/>
          </a:p>
          <a:p>
            <a:pPr fontAlgn="base"/>
            <a:r>
              <a:rPr lang="en-CA" dirty="0"/>
              <a:t>related to </a:t>
            </a:r>
            <a:r>
              <a:rPr lang="en-CA" b="1" dirty="0"/>
              <a:t>resources and environments </a:t>
            </a:r>
            <a:r>
              <a:rPr lang="en-CA" dirty="0"/>
              <a:t>(land, geology, water)</a:t>
            </a:r>
            <a:br>
              <a:rPr lang="en-CA" dirty="0"/>
            </a:br>
            <a:r>
              <a:rPr lang="en-CA" dirty="0"/>
              <a:t> </a:t>
            </a:r>
          </a:p>
          <a:p>
            <a:pPr fontAlgn="base"/>
            <a:r>
              <a:rPr lang="en-CA" dirty="0"/>
              <a:t>about </a:t>
            </a:r>
            <a:r>
              <a:rPr lang="en-CA" b="1" dirty="0"/>
              <a:t>demographics and service use</a:t>
            </a:r>
            <a:r>
              <a:rPr lang="en-CA" dirty="0"/>
              <a:t> (legal, social, health, educational)</a:t>
            </a:r>
            <a:br>
              <a:rPr lang="en-CA" dirty="0"/>
            </a:br>
            <a:r>
              <a:rPr lang="en-CA" dirty="0"/>
              <a:t> </a:t>
            </a:r>
          </a:p>
          <a:p>
            <a:pPr fontAlgn="base"/>
            <a:r>
              <a:rPr lang="en-CA" dirty="0"/>
              <a:t>produced </a:t>
            </a:r>
            <a:r>
              <a:rPr lang="en-CA" b="1" dirty="0"/>
              <a:t>BY Indigenous communities</a:t>
            </a:r>
            <a:r>
              <a:rPr lang="en-CA" dirty="0"/>
              <a:t> (stories, archives, traditions).</a:t>
            </a:r>
          </a:p>
          <a:p>
            <a:pPr marL="0" indent="0">
              <a:buNone/>
            </a:pPr>
            <a:br>
              <a:rPr lang="en-CA" dirty="0"/>
            </a:br>
            <a:br>
              <a:rPr lang="en-CA" dirty="0"/>
            </a:br>
            <a:r>
              <a:rPr lang="en-CA" dirty="0"/>
              <a:t>Lar-</a:t>
            </a:r>
            <a:r>
              <a:rPr lang="en-CA" dirty="0" err="1"/>
              <a:t>Son,Kayla</a:t>
            </a:r>
            <a:r>
              <a:rPr lang="en-CA" dirty="0"/>
              <a:t>.  </a:t>
            </a:r>
            <a:r>
              <a:rPr lang="en-CA" dirty="0" err="1"/>
              <a:t>iassistdata</a:t>
            </a:r>
            <a:r>
              <a:rPr lang="en-CA" dirty="0"/>
              <a:t>. (2021). </a:t>
            </a:r>
            <a:r>
              <a:rPr lang="en-CA" i="1" dirty="0">
                <a:hlinkClick r:id="rId2"/>
              </a:rPr>
              <a:t>Data as Relation: Indigenous Data Sovereignty and Ethic of Care</a:t>
            </a:r>
            <a:r>
              <a:rPr lang="en-CA" dirty="0"/>
              <a:t>.  [</a:t>
            </a:r>
            <a:r>
              <a:rPr lang="en-CA" dirty="0">
                <a:hlinkClick r:id="rId3"/>
              </a:rPr>
              <a:t>SLIDES</a:t>
            </a:r>
            <a:r>
              <a:rPr lang="en-CA" dirty="0"/>
              <a:t>]</a:t>
            </a:r>
          </a:p>
        </p:txBody>
      </p:sp>
    </p:spTree>
    <p:extLst>
      <p:ext uri="{BB962C8B-B14F-4D97-AF65-F5344CB8AC3E}">
        <p14:creationId xmlns:p14="http://schemas.microsoft.com/office/powerpoint/2010/main" val="4684415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5810-AB08-491A-AF42-C9A23DF8133B}"/>
              </a:ext>
            </a:extLst>
          </p:cNvPr>
          <p:cNvSpPr>
            <a:spLocks noGrp="1"/>
          </p:cNvSpPr>
          <p:nvPr>
            <p:ph type="title"/>
          </p:nvPr>
        </p:nvSpPr>
        <p:spPr>
          <a:xfrm>
            <a:off x="838200" y="124494"/>
            <a:ext cx="10515600" cy="1134812"/>
          </a:xfrm>
        </p:spPr>
        <p:txBody>
          <a:bodyPr/>
          <a:lstStyle/>
          <a:p>
            <a:pPr algn="ctr"/>
            <a:r>
              <a:rPr lang="en-US" dirty="0"/>
              <a:t>Data Sovereignty </a:t>
            </a:r>
            <a:endParaRPr lang="en-CA" dirty="0"/>
          </a:p>
        </p:txBody>
      </p:sp>
      <p:sp>
        <p:nvSpPr>
          <p:cNvPr id="3" name="Content Placeholder 2">
            <a:extLst>
              <a:ext uri="{FF2B5EF4-FFF2-40B4-BE49-F238E27FC236}">
                <a16:creationId xmlns:a16="http://schemas.microsoft.com/office/drawing/2014/main" id="{B6611E56-C52B-4412-BF69-5766BFEEA68C}"/>
              </a:ext>
            </a:extLst>
          </p:cNvPr>
          <p:cNvSpPr>
            <a:spLocks noGrp="1"/>
          </p:cNvSpPr>
          <p:nvPr>
            <p:ph idx="1"/>
          </p:nvPr>
        </p:nvSpPr>
        <p:spPr>
          <a:xfrm>
            <a:off x="304800" y="1259305"/>
            <a:ext cx="11534273" cy="5474202"/>
          </a:xfrm>
        </p:spPr>
        <p:txBody>
          <a:bodyPr>
            <a:normAutofit fontScale="70000" lnSpcReduction="20000"/>
          </a:bodyPr>
          <a:lstStyle/>
          <a:p>
            <a:pPr marL="0" indent="0">
              <a:buNone/>
            </a:pPr>
            <a:r>
              <a:rPr lang="en-CA" sz="4000" dirty="0"/>
              <a:t>Data sovereignty means “managing information in a way that is consistent with the laws, practices and customs of the nation-state in which it is located”. </a:t>
            </a:r>
          </a:p>
          <a:p>
            <a:pPr marL="0" indent="0">
              <a:buNone/>
            </a:pPr>
            <a:r>
              <a:rPr lang="en-CA" sz="4000" dirty="0"/>
              <a:t>[Indigenous Peoples] have an inherent and constitutionally protected right to self-government. This inherent right stems from sovereignty which existed prior to the arrival of European settlers. </a:t>
            </a:r>
          </a:p>
          <a:p>
            <a:pPr marL="0" indent="0">
              <a:buNone/>
            </a:pPr>
            <a:r>
              <a:rPr lang="en-CA" sz="4000" b="1" dirty="0"/>
              <a:t>This includes jurisdiction over their education, laws, policies, health, and information</a:t>
            </a:r>
            <a:r>
              <a:rPr lang="en-CA" sz="4000" dirty="0"/>
              <a:t>. </a:t>
            </a:r>
          </a:p>
          <a:p>
            <a:pPr marL="0" indent="0">
              <a:buNone/>
            </a:pPr>
            <a:r>
              <a:rPr lang="en-CA" sz="4000" dirty="0"/>
              <a:t>As sovereign nations, First Nations [and other Indigenous Peoples] have the right (inherent and constitutionally-protected) to exercise authority over their data and information...</a:t>
            </a:r>
            <a:r>
              <a:rPr lang="en-CA" sz="4000" b="1" dirty="0"/>
              <a:t>The concept of data sovereignty “is linked with Indigenous peoples’ right to maintain, control, protect and develop their cultural heritage, traditional knowledge and traditional cultural expressions, as well as their right to maintain, control, protect and develop their intellectual property over these</a:t>
            </a:r>
            <a:r>
              <a:rPr lang="en-CA" sz="4000" dirty="0"/>
              <a:t>”. </a:t>
            </a:r>
            <a:endParaRPr lang="en-CA" sz="1900" dirty="0"/>
          </a:p>
          <a:p>
            <a:pPr marL="0" indent="0">
              <a:buNone/>
            </a:pPr>
            <a:endParaRPr lang="en-CA" sz="1900" dirty="0"/>
          </a:p>
          <a:p>
            <a:pPr marL="0" indent="0">
              <a:buNone/>
            </a:pPr>
            <a:r>
              <a:rPr lang="en-CA" sz="2600" dirty="0"/>
              <a:t>First Nations Information Governance Centre. (2019). </a:t>
            </a:r>
            <a:r>
              <a:rPr lang="en-CA" sz="2600" dirty="0">
                <a:hlinkClick r:id="rId2"/>
              </a:rPr>
              <a:t>First Nations data sovereignty</a:t>
            </a:r>
            <a:r>
              <a:rPr lang="en-CA" sz="2600" dirty="0"/>
              <a:t>. </a:t>
            </a:r>
            <a:r>
              <a:rPr lang="en-CA" sz="2600" i="1" dirty="0"/>
              <a:t>Statistical Journal of the IAOS </a:t>
            </a:r>
            <a:r>
              <a:rPr lang="en-CA" sz="2600" dirty="0"/>
              <a:t>35(1), 47-69. </a:t>
            </a:r>
            <a:endParaRPr lang="en-CA" sz="3800" dirty="0"/>
          </a:p>
        </p:txBody>
      </p:sp>
    </p:spTree>
    <p:extLst>
      <p:ext uri="{BB962C8B-B14F-4D97-AF65-F5344CB8AC3E}">
        <p14:creationId xmlns:p14="http://schemas.microsoft.com/office/powerpoint/2010/main" val="4021959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lowchart: Document 10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595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D9C23-D59C-4AE2-A3A4-E99FDCFC99DB}"/>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p>
            <a:br>
              <a:rPr lang="en-US" sz="2000" b="1" kern="1200" dirty="0">
                <a:solidFill>
                  <a:srgbClr val="FFFFFF"/>
                </a:solidFill>
                <a:latin typeface="+mj-lt"/>
                <a:ea typeface="+mj-ea"/>
                <a:cs typeface="+mj-cs"/>
              </a:rPr>
            </a:b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[From Concordia’s Research Data Management guide]</a:t>
            </a:r>
            <a:br>
              <a:rPr lang="en-US" sz="2000" kern="1200" dirty="0">
                <a:solidFill>
                  <a:srgbClr val="FFFFFF"/>
                </a:solidFill>
                <a:latin typeface="+mj-lt"/>
                <a:ea typeface="+mj-ea"/>
                <a:cs typeface="+mj-cs"/>
              </a:rPr>
            </a:br>
            <a:r>
              <a:rPr lang="en-US" sz="2000" b="1" kern="1200" dirty="0">
                <a:solidFill>
                  <a:srgbClr val="FFFFFF"/>
                </a:solidFill>
                <a:latin typeface="+mj-lt"/>
                <a:ea typeface="+mj-ea"/>
                <a:cs typeface="+mj-cs"/>
              </a:rPr>
              <a:t>Research with Indigenous Communities:</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pic>
        <p:nvPicPr>
          <p:cNvPr id="1026" name="Picture 2">
            <a:extLst>
              <a:ext uri="{FF2B5EF4-FFF2-40B4-BE49-F238E27FC236}">
                <a16:creationId xmlns:a16="http://schemas.microsoft.com/office/drawing/2014/main" id="{19F4A0E0-C4FB-47A6-9DC3-1E642BEC03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28747" y="640080"/>
            <a:ext cx="6505908"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423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lowchart: Document 1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131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E1037-B532-1D02-8BC9-5043DF79781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APA Citation Style – 7</a:t>
            </a:r>
            <a:r>
              <a:rPr lang="en-US" sz="3200" kern="1200" baseline="30000">
                <a:solidFill>
                  <a:srgbClr val="FFFFFF"/>
                </a:solidFill>
                <a:latin typeface="+mj-lt"/>
                <a:ea typeface="+mj-ea"/>
                <a:cs typeface="+mj-cs"/>
              </a:rPr>
              <a:t>th</a:t>
            </a:r>
            <a:r>
              <a:rPr lang="en-US" sz="3200" kern="1200">
                <a:solidFill>
                  <a:srgbClr val="FFFFFF"/>
                </a:solidFill>
                <a:latin typeface="+mj-lt"/>
                <a:ea typeface="+mj-ea"/>
                <a:cs typeface="+mj-cs"/>
              </a:rPr>
              <a:t> edition</a:t>
            </a:r>
          </a:p>
        </p:txBody>
      </p:sp>
      <p:pic>
        <p:nvPicPr>
          <p:cNvPr id="9" name="Content Placeholder 8">
            <a:extLst>
              <a:ext uri="{FF2B5EF4-FFF2-40B4-BE49-F238E27FC236}">
                <a16:creationId xmlns:a16="http://schemas.microsoft.com/office/drawing/2014/main" id="{C51A6FF0-4FCC-24FE-5C74-53C78A9E6521}"/>
              </a:ext>
            </a:extLst>
          </p:cNvPr>
          <p:cNvPicPr>
            <a:picLocks noGrp="1" noChangeAspect="1"/>
          </p:cNvPicPr>
          <p:nvPr>
            <p:ph idx="1"/>
          </p:nvPr>
        </p:nvPicPr>
        <p:blipFill>
          <a:blip r:embed="rId2"/>
          <a:stretch>
            <a:fillRect/>
          </a:stretch>
        </p:blipFill>
        <p:spPr>
          <a:xfrm>
            <a:off x="4086225" y="1356736"/>
            <a:ext cx="8082342" cy="4546317"/>
          </a:xfrm>
          <a:prstGeom prst="rect">
            <a:avLst/>
          </a:prstGeom>
        </p:spPr>
      </p:pic>
      <p:sp>
        <p:nvSpPr>
          <p:cNvPr id="10" name="TextBox 9">
            <a:extLst>
              <a:ext uri="{FF2B5EF4-FFF2-40B4-BE49-F238E27FC236}">
                <a16:creationId xmlns:a16="http://schemas.microsoft.com/office/drawing/2014/main" id="{BD493494-BD8F-8A31-6B38-FAD4E0385E0A}"/>
              </a:ext>
            </a:extLst>
          </p:cNvPr>
          <p:cNvSpPr txBox="1"/>
          <p:nvPr/>
        </p:nvSpPr>
        <p:spPr>
          <a:xfrm>
            <a:off x="478466" y="4023936"/>
            <a:ext cx="3083441" cy="1169551"/>
          </a:xfrm>
          <a:prstGeom prst="rect">
            <a:avLst/>
          </a:prstGeom>
          <a:noFill/>
        </p:spPr>
        <p:txBody>
          <a:bodyPr wrap="square" rtlCol="0">
            <a:spAutoFit/>
          </a:bodyPr>
          <a:lstStyle/>
          <a:p>
            <a:r>
              <a:rPr lang="en-US" sz="1400" dirty="0"/>
              <a:t>APA Style Blog (2022). Personal Communications. https://apastyle.apa.org/style-grammar-guidelines/citations/personal-communications</a:t>
            </a:r>
            <a:endParaRPr lang="en-CA" sz="1400" dirty="0"/>
          </a:p>
        </p:txBody>
      </p:sp>
    </p:spTree>
    <p:extLst>
      <p:ext uri="{BB962C8B-B14F-4D97-AF65-F5344CB8AC3E}">
        <p14:creationId xmlns:p14="http://schemas.microsoft.com/office/powerpoint/2010/main" val="149982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0E8B-9E54-4BE8-B117-45565977790F}"/>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4500" dirty="0"/>
              <a:t>How can I find out if the library has access to an item I’m looking for?</a:t>
            </a:r>
          </a:p>
        </p:txBody>
      </p:sp>
    </p:spTree>
    <p:extLst>
      <p:ext uri="{BB962C8B-B14F-4D97-AF65-F5344CB8AC3E}">
        <p14:creationId xmlns:p14="http://schemas.microsoft.com/office/powerpoint/2010/main" val="2659122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1F2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DEC0A-7921-9945-395C-73A4CD8B5AF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APA – Traditional Knowledge or Oral Traditions</a:t>
            </a:r>
          </a:p>
        </p:txBody>
      </p:sp>
      <p:pic>
        <p:nvPicPr>
          <p:cNvPr id="5" name="Content Placeholder 4">
            <a:extLst>
              <a:ext uri="{FF2B5EF4-FFF2-40B4-BE49-F238E27FC236}">
                <a16:creationId xmlns:a16="http://schemas.microsoft.com/office/drawing/2014/main" id="{FC288218-A93D-E04C-FB28-3B59FE4B9EF8}"/>
              </a:ext>
            </a:extLst>
          </p:cNvPr>
          <p:cNvPicPr>
            <a:picLocks noGrp="1" noChangeAspect="1"/>
          </p:cNvPicPr>
          <p:nvPr>
            <p:ph idx="1"/>
          </p:nvPr>
        </p:nvPicPr>
        <p:blipFill>
          <a:blip r:embed="rId2"/>
          <a:stretch>
            <a:fillRect/>
          </a:stretch>
        </p:blipFill>
        <p:spPr>
          <a:xfrm>
            <a:off x="3595892" y="546723"/>
            <a:ext cx="8392649" cy="4594974"/>
          </a:xfrm>
          <a:prstGeom prst="rect">
            <a:avLst/>
          </a:prstGeom>
        </p:spPr>
      </p:pic>
      <p:sp>
        <p:nvSpPr>
          <p:cNvPr id="6" name="TextBox 5">
            <a:extLst>
              <a:ext uri="{FF2B5EF4-FFF2-40B4-BE49-F238E27FC236}">
                <a16:creationId xmlns:a16="http://schemas.microsoft.com/office/drawing/2014/main" id="{C832E92C-2889-B247-92C0-0158F84459B9}"/>
              </a:ext>
            </a:extLst>
          </p:cNvPr>
          <p:cNvSpPr txBox="1"/>
          <p:nvPr/>
        </p:nvSpPr>
        <p:spPr>
          <a:xfrm>
            <a:off x="4031827" y="6049667"/>
            <a:ext cx="7814929" cy="523220"/>
          </a:xfrm>
          <a:prstGeom prst="rect">
            <a:avLst/>
          </a:prstGeom>
          <a:noFill/>
        </p:spPr>
        <p:txBody>
          <a:bodyPr wrap="square" rtlCol="0">
            <a:spAutoFit/>
          </a:bodyPr>
          <a:lstStyle/>
          <a:p>
            <a:r>
              <a:rPr lang="en-US" sz="1400" dirty="0"/>
              <a:t>APA Style Blog (2022). Personal Communications. https://apastyle.apa.org/style-grammar-guidelines/citations/personal-communications</a:t>
            </a:r>
            <a:endParaRPr lang="en-CA" sz="1400" dirty="0"/>
          </a:p>
        </p:txBody>
      </p:sp>
    </p:spTree>
    <p:extLst>
      <p:ext uri="{BB962C8B-B14F-4D97-AF65-F5344CB8AC3E}">
        <p14:creationId xmlns:p14="http://schemas.microsoft.com/office/powerpoint/2010/main" val="7871277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16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D2F85-7DFE-079E-DA41-A4B664E0D2F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APA – Traditional Knowledge or Oral Traditions</a:t>
            </a:r>
          </a:p>
        </p:txBody>
      </p:sp>
      <p:pic>
        <p:nvPicPr>
          <p:cNvPr id="5" name="Content Placeholder 4">
            <a:extLst>
              <a:ext uri="{FF2B5EF4-FFF2-40B4-BE49-F238E27FC236}">
                <a16:creationId xmlns:a16="http://schemas.microsoft.com/office/drawing/2014/main" id="{4C8975F5-4AD4-256F-77F5-3A36DFB3683A}"/>
              </a:ext>
            </a:extLst>
          </p:cNvPr>
          <p:cNvPicPr>
            <a:picLocks noGrp="1" noChangeAspect="1"/>
          </p:cNvPicPr>
          <p:nvPr>
            <p:ph idx="1"/>
          </p:nvPr>
        </p:nvPicPr>
        <p:blipFill>
          <a:blip r:embed="rId2"/>
          <a:stretch>
            <a:fillRect/>
          </a:stretch>
        </p:blipFill>
        <p:spPr>
          <a:xfrm>
            <a:off x="3581804" y="414669"/>
            <a:ext cx="8597710" cy="4986670"/>
          </a:xfrm>
          <a:prstGeom prst="rect">
            <a:avLst/>
          </a:prstGeom>
        </p:spPr>
      </p:pic>
      <p:sp>
        <p:nvSpPr>
          <p:cNvPr id="6" name="TextBox 5">
            <a:extLst>
              <a:ext uri="{FF2B5EF4-FFF2-40B4-BE49-F238E27FC236}">
                <a16:creationId xmlns:a16="http://schemas.microsoft.com/office/drawing/2014/main" id="{DC76DC1A-4AA9-CDEE-BF53-9B0EAEFFA3CD}"/>
              </a:ext>
            </a:extLst>
          </p:cNvPr>
          <p:cNvSpPr txBox="1"/>
          <p:nvPr/>
        </p:nvSpPr>
        <p:spPr>
          <a:xfrm>
            <a:off x="3771175" y="6107293"/>
            <a:ext cx="8218967" cy="523220"/>
          </a:xfrm>
          <a:prstGeom prst="rect">
            <a:avLst/>
          </a:prstGeom>
          <a:noFill/>
        </p:spPr>
        <p:txBody>
          <a:bodyPr wrap="square" rtlCol="0">
            <a:spAutoFit/>
          </a:bodyPr>
          <a:lstStyle/>
          <a:p>
            <a:r>
              <a:rPr lang="en-US" sz="1400" dirty="0"/>
              <a:t>APA Style Blog (2022). Personal Communications. https://apastyle.apa.org/style-grammar-guidelines/citations/personal-communications</a:t>
            </a:r>
            <a:endParaRPr lang="en-CA" sz="1400" dirty="0"/>
          </a:p>
        </p:txBody>
      </p:sp>
    </p:spTree>
    <p:extLst>
      <p:ext uri="{BB962C8B-B14F-4D97-AF65-F5344CB8AC3E}">
        <p14:creationId xmlns:p14="http://schemas.microsoft.com/office/powerpoint/2010/main" val="1679154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D4E0-EBB4-229B-FB41-8DD23233576C}"/>
              </a:ext>
            </a:extLst>
          </p:cNvPr>
          <p:cNvSpPr>
            <a:spLocks noGrp="1"/>
          </p:cNvSpPr>
          <p:nvPr>
            <p:ph type="title"/>
          </p:nvPr>
        </p:nvSpPr>
        <p:spPr/>
        <p:txBody>
          <a:bodyPr/>
          <a:lstStyle/>
          <a:p>
            <a:r>
              <a:rPr lang="en-US" dirty="0"/>
              <a:t>Style guides</a:t>
            </a:r>
            <a:endParaRPr lang="en-CA" dirty="0"/>
          </a:p>
        </p:txBody>
      </p:sp>
      <p:sp>
        <p:nvSpPr>
          <p:cNvPr id="3" name="Content Placeholder 2">
            <a:extLst>
              <a:ext uri="{FF2B5EF4-FFF2-40B4-BE49-F238E27FC236}">
                <a16:creationId xmlns:a16="http://schemas.microsoft.com/office/drawing/2014/main" id="{38064923-9E37-65CD-DC39-D789C0A4607E}"/>
              </a:ext>
            </a:extLst>
          </p:cNvPr>
          <p:cNvSpPr>
            <a:spLocks noGrp="1"/>
          </p:cNvSpPr>
          <p:nvPr>
            <p:ph idx="1"/>
          </p:nvPr>
        </p:nvSpPr>
        <p:spPr/>
        <p:txBody>
          <a:bodyPr/>
          <a:lstStyle/>
          <a:p>
            <a:r>
              <a:rPr lang="en-US" b="1" dirty="0"/>
              <a:t>SFU - Respectful Research</a:t>
            </a:r>
            <a:r>
              <a:rPr lang="en-US" dirty="0"/>
              <a:t>: </a:t>
            </a:r>
            <a:r>
              <a:rPr lang="en-US" dirty="0">
                <a:hlinkClick r:id="rId2"/>
              </a:rPr>
              <a:t>https://www.lib.sfu.ca/help/cite-write/citation-style-guides/apa/indigenous-elders-knowledge-keepers</a:t>
            </a:r>
            <a:r>
              <a:rPr lang="en-US" dirty="0"/>
              <a:t> </a:t>
            </a:r>
          </a:p>
          <a:p>
            <a:endParaRPr lang="en-US" dirty="0"/>
          </a:p>
          <a:p>
            <a:r>
              <a:rPr lang="en-US" b="1" dirty="0" err="1"/>
              <a:t>NorQuest</a:t>
            </a:r>
            <a:r>
              <a:rPr lang="en-US" b="1" dirty="0"/>
              <a:t> College Library - </a:t>
            </a:r>
            <a:r>
              <a:rPr lang="en-CA" b="1" i="0" dirty="0">
                <a:solidFill>
                  <a:srgbClr val="000000"/>
                </a:solidFill>
                <a:effectLst/>
              </a:rPr>
              <a:t>Referencing Indigenous Elders and Knowledge Keepers</a:t>
            </a:r>
            <a:r>
              <a:rPr lang="en-CA" b="0" i="0" dirty="0">
                <a:solidFill>
                  <a:srgbClr val="000000"/>
                </a:solidFill>
                <a:effectLst/>
              </a:rPr>
              <a:t>: </a:t>
            </a:r>
            <a:r>
              <a:rPr lang="en-CA" b="0" i="0" dirty="0">
                <a:solidFill>
                  <a:srgbClr val="000000"/>
                </a:solidFill>
                <a:effectLst/>
                <a:hlinkClick r:id="rId3"/>
              </a:rPr>
              <a:t>https://libguides.norquest.ca/apa/references</a:t>
            </a:r>
            <a:r>
              <a:rPr lang="en-CA" b="0" i="0" dirty="0">
                <a:solidFill>
                  <a:srgbClr val="000000"/>
                </a:solidFill>
                <a:effectLst/>
              </a:rPr>
              <a:t> </a:t>
            </a:r>
            <a:endParaRPr lang="en-CA" dirty="0"/>
          </a:p>
        </p:txBody>
      </p:sp>
    </p:spTree>
    <p:extLst>
      <p:ext uri="{BB962C8B-B14F-4D97-AF65-F5344CB8AC3E}">
        <p14:creationId xmlns:p14="http://schemas.microsoft.com/office/powerpoint/2010/main" val="9038476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534E304-1FB0-431C-A37B-1DA3D9685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23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AF57D80-C6A0-41ED-9004-DE5BC681E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118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59D9606-5543-4604-846D-A4DD6E2CA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203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2906337-A0C7-4762-91C0-8DAAF994F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33"/>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9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9EAEC95-A38A-43A6-81D8-633E5A6D6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3854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B05D0978-7987-415D-BDC1-32BD18F37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439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89D103F7-95F7-4470-AA56-01F439D16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59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F293-3322-4263-910F-DA27089E2758}"/>
              </a:ext>
            </a:extLst>
          </p:cNvPr>
          <p:cNvSpPr>
            <a:spLocks noGrp="1"/>
          </p:cNvSpPr>
          <p:nvPr>
            <p:ph type="title"/>
          </p:nvPr>
        </p:nvSpPr>
        <p:spPr/>
        <p:txBody>
          <a:bodyPr>
            <a:normAutofit fontScale="90000"/>
          </a:bodyPr>
          <a:lstStyle/>
          <a:p>
            <a:r>
              <a:rPr lang="en-US" dirty="0"/>
              <a:t>Wilson, S. (2008). Research is ceremony: Indigenous research methods. Halifax: Fernwood Publishing.</a:t>
            </a:r>
            <a:endParaRPr lang="en-CA" dirty="0"/>
          </a:p>
        </p:txBody>
      </p:sp>
      <p:pic>
        <p:nvPicPr>
          <p:cNvPr id="7" name="Picture 6">
            <a:extLst>
              <a:ext uri="{FF2B5EF4-FFF2-40B4-BE49-F238E27FC236}">
                <a16:creationId xmlns:a16="http://schemas.microsoft.com/office/drawing/2014/main" id="{C787C1A4-2FE5-470A-9549-EB8D8CEB4829}"/>
              </a:ext>
            </a:extLst>
          </p:cNvPr>
          <p:cNvPicPr>
            <a:picLocks noChangeAspect="1"/>
          </p:cNvPicPr>
          <p:nvPr/>
        </p:nvPicPr>
        <p:blipFill>
          <a:blip r:embed="rId2"/>
          <a:stretch>
            <a:fillRect/>
          </a:stretch>
        </p:blipFill>
        <p:spPr>
          <a:xfrm>
            <a:off x="928687" y="2528960"/>
            <a:ext cx="10334625" cy="3009900"/>
          </a:xfrm>
          <a:prstGeom prst="rect">
            <a:avLst/>
          </a:prstGeom>
        </p:spPr>
      </p:pic>
    </p:spTree>
    <p:extLst>
      <p:ext uri="{BB962C8B-B14F-4D97-AF65-F5344CB8AC3E}">
        <p14:creationId xmlns:p14="http://schemas.microsoft.com/office/powerpoint/2010/main" val="35622699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9FE5270F-34CF-49B4-B622-D4B61779C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4667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CD7D26A6-3D55-448A-A0C4-E7E664B81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572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212200-DEED-31F5-6F6A-0998E540E67D}"/>
              </a:ext>
            </a:extLst>
          </p:cNvPr>
          <p:cNvPicPr>
            <a:picLocks noChangeAspect="1"/>
          </p:cNvPicPr>
          <p:nvPr/>
        </p:nvPicPr>
        <p:blipFill>
          <a:blip r:embed="rId2"/>
          <a:stretch>
            <a:fillRect/>
          </a:stretch>
        </p:blipFill>
        <p:spPr>
          <a:xfrm>
            <a:off x="0" y="0"/>
            <a:ext cx="12192000" cy="6319706"/>
          </a:xfrm>
          <a:prstGeom prst="rect">
            <a:avLst/>
          </a:prstGeom>
        </p:spPr>
      </p:pic>
      <p:sp>
        <p:nvSpPr>
          <p:cNvPr id="4" name="Arrow: Up 3">
            <a:extLst>
              <a:ext uri="{FF2B5EF4-FFF2-40B4-BE49-F238E27FC236}">
                <a16:creationId xmlns:a16="http://schemas.microsoft.com/office/drawing/2014/main" id="{E7B80F55-832B-B7E0-7ED8-BBCD5ADB0D2F}"/>
              </a:ext>
            </a:extLst>
          </p:cNvPr>
          <p:cNvSpPr/>
          <p:nvPr/>
        </p:nvSpPr>
        <p:spPr>
          <a:xfrm>
            <a:off x="6849836" y="5554436"/>
            <a:ext cx="484632" cy="978408"/>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84595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0" y="160338"/>
            <a:ext cx="10772775" cy="1658198"/>
          </a:xfrm>
        </p:spPr>
        <p:txBody>
          <a:bodyPr/>
          <a:lstStyle/>
          <a:p>
            <a:r>
              <a:rPr lang="en-US" dirty="0"/>
              <a:t>Need help, ask us!</a:t>
            </a:r>
            <a:endParaRPr lang="en-CA" dirty="0"/>
          </a:p>
        </p:txBody>
      </p:sp>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Content Placeholder 7">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880844" y="1844222"/>
            <a:ext cx="8325531" cy="3642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54934" y="5774025"/>
            <a:ext cx="8177349" cy="830997"/>
          </a:xfrm>
          <a:prstGeom prst="rect">
            <a:avLst/>
          </a:prstGeom>
          <a:noFill/>
        </p:spPr>
        <p:txBody>
          <a:bodyPr wrap="square" rtlCol="0">
            <a:spAutoFit/>
          </a:bodyPr>
          <a:lstStyle/>
          <a:p>
            <a:pPr algn="ctr"/>
            <a:r>
              <a:rPr lang="en-US" sz="4800" dirty="0">
                <a:hlinkClick r:id="rId4"/>
              </a:rPr>
              <a:t>Michelle.Lake@Concordia.ca</a:t>
            </a:r>
            <a:r>
              <a:rPr lang="en-US" sz="4800" dirty="0"/>
              <a:t> </a:t>
            </a:r>
            <a:endParaRPr lang="en-CA" sz="3200" dirty="0"/>
          </a:p>
        </p:txBody>
      </p:sp>
    </p:spTree>
    <p:extLst>
      <p:ext uri="{BB962C8B-B14F-4D97-AF65-F5344CB8AC3E}">
        <p14:creationId xmlns:p14="http://schemas.microsoft.com/office/powerpoint/2010/main" val="1557432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3611</Words>
  <Application>Microsoft Office PowerPoint</Application>
  <PresentationFormat>Widescreen</PresentationFormat>
  <Paragraphs>350</Paragraphs>
  <Slides>93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Aptos</vt:lpstr>
      <vt:lpstr>Arial</vt:lpstr>
      <vt:lpstr>Calibri</vt:lpstr>
      <vt:lpstr>Calibri Light</vt:lpstr>
      <vt:lpstr>Wingdings</vt:lpstr>
      <vt:lpstr>Office Theme</vt:lpstr>
      <vt:lpstr>FPST 202: Research Strategies in First Peoples Studies  Library Workshop</vt:lpstr>
      <vt:lpstr>Who am I?</vt:lpstr>
      <vt:lpstr>Who am I?</vt:lpstr>
      <vt:lpstr>What do I do?</vt:lpstr>
      <vt:lpstr>The Librar(ies)</vt:lpstr>
      <vt:lpstr>Library Services</vt:lpstr>
      <vt:lpstr>PowerPoint Presentation</vt:lpstr>
      <vt:lpstr>How can I find out if the library has access to an item I’m looking for?</vt:lpstr>
      <vt:lpstr>Wilson, S. (2008). Research is ceremony: Indigenous research methods. Halifax: Fernwood Publishing.</vt:lpstr>
      <vt:lpstr>PowerPoint Presentation</vt:lpstr>
      <vt:lpstr>Kovach, M. (2021). Indigenous methodologies:  characteristics, conversations, and contexts. (Second edition). University of Toronto Press. </vt:lpstr>
      <vt:lpstr>PowerPoint Presentation</vt:lpstr>
      <vt:lpstr>Kovach, M. (2019). Conversational method in Indigenous research. First Peoples Child &amp; Family Review, 14(1), 123-136. </vt:lpstr>
      <vt:lpstr>PowerPoint Presentation</vt:lpstr>
      <vt:lpstr>Tilley, Susan A.(2016). Doing respectful research: power, privilege and passion. Winnipeg: Fernwood Publishing</vt:lpstr>
      <vt:lpstr>PowerPoint Presentation</vt:lpstr>
      <vt:lpstr>Context – searching for Indigenous scholarship in an academic library</vt:lpstr>
      <vt:lpstr>Indigenous Peoples and education in Canada</vt:lpstr>
      <vt:lpstr>Universities &amp; libraries are colonial institutions </vt:lpstr>
      <vt:lpstr>Colonial institutions as ideological structure</vt:lpstr>
      <vt:lpstr>PowerPoint Presentation</vt:lpstr>
      <vt:lpstr>  Classification: browse the bookshelves   </vt:lpstr>
      <vt:lpstr>Terminology</vt:lpstr>
      <vt:lpstr>Terminology</vt:lpstr>
      <vt:lpstr>Terminology: what about the subjects?  </vt:lpstr>
      <vt:lpstr>PowerPoint Presentation</vt:lpstr>
      <vt:lpstr>PowerPoint Presentation</vt:lpstr>
      <vt:lpstr>Terminology – Government </vt:lpstr>
      <vt:lpstr>Keywords and subjects for searching scholarly literature</vt:lpstr>
      <vt:lpstr>Language matters</vt:lpstr>
      <vt:lpstr>PowerPoint Presentation</vt:lpstr>
      <vt:lpstr>Strategies to locate Indigenous Scholars and other research in library databses </vt:lpstr>
      <vt:lpstr>Choosing and developing a topic</vt:lpstr>
      <vt:lpstr>Possible topics</vt:lpstr>
      <vt:lpstr>Identifying keywords</vt:lpstr>
      <vt:lpstr>How do we combine keywords for the best possible results?</vt:lpstr>
      <vt:lpstr>How do we combine search words for the best possible results?</vt:lpstr>
      <vt:lpstr>Avoid searching with linking or unnecessary words</vt:lpstr>
      <vt:lpstr>How do you start your research?   Where do you look first?</vt:lpstr>
      <vt:lpstr>PowerPoint Presentation</vt:lpstr>
      <vt:lpstr>PowerPoint Presentation</vt:lpstr>
      <vt:lpstr>Who wrote the book?  How do we locate Indigenous authors?</vt:lpstr>
      <vt:lpstr>PowerPoint Presentation</vt:lpstr>
      <vt:lpstr>PowerPoint Presentation</vt:lpstr>
      <vt:lpstr>Who wrote the book?  How do we locate Indigenous authors?</vt:lpstr>
      <vt:lpstr>PowerPoint Presentation</vt:lpstr>
      <vt:lpstr>PowerPoint Presentation</vt:lpstr>
      <vt:lpstr>PowerPoint Presentation</vt:lpstr>
      <vt:lpstr>How to use a scholarly book</vt:lpstr>
      <vt:lpstr>How else can I locate books by Indigenous authors and scholars?</vt:lpstr>
      <vt:lpstr>  Indigenous publishers / organizations / institutes   </vt:lpstr>
      <vt:lpstr>Using databases to search for journal articles</vt:lpstr>
      <vt:lpstr>Combining databases in EBSCO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turn!   Use a database to find an article</vt:lpstr>
      <vt:lpstr>Your turn!  Topics and research strategies </vt:lpstr>
      <vt:lpstr>Citation!</vt:lpstr>
      <vt:lpstr>Elements of Indigenous Style</vt:lpstr>
      <vt:lpstr>Elements of Indigenous Style</vt:lpstr>
      <vt:lpstr>Representations  of Indigenous Peoples </vt:lpstr>
      <vt:lpstr>Principles of Indigenous Style</vt:lpstr>
      <vt:lpstr>More Principals of Indigenous style</vt:lpstr>
      <vt:lpstr>  Indigenous Data Sovereignty Movements, guidelines, &amp; protocols  </vt:lpstr>
      <vt:lpstr>Data Sovereignty </vt:lpstr>
      <vt:lpstr>  [From Concordia’s Research Data Management guide] Research with Indigenous Communities:  </vt:lpstr>
      <vt:lpstr>APA Citation Style – 7th edition</vt:lpstr>
      <vt:lpstr>APA – Traditional Knowledge or Oral Traditions</vt:lpstr>
      <vt:lpstr>APA – Traditional Knowledge or Oral Traditions</vt:lpstr>
      <vt:lpstr>Style guides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help, 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FPST 202: Research Strategies in First Peoples Studies  Library Workshop</dc:title>
  <dc:creator>Michelle Lake</dc:creator>
  <cp:lastModifiedBy>Michelle Lake</cp:lastModifiedBy>
  <cp:revision>24</cp:revision>
  <dcterms:created xsi:type="dcterms:W3CDTF">2023-02-09T16:32:36Z</dcterms:created>
  <dcterms:modified xsi:type="dcterms:W3CDTF">2025-01-22T16:14:07Z</dcterms:modified>
</cp:coreProperties>
</file>