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8" r:id="rId3"/>
    <p:sldId id="622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631" r:id="rId21"/>
    <p:sldId id="582" r:id="rId22"/>
    <p:sldId id="556" r:id="rId23"/>
    <p:sldId id="330" r:id="rId24"/>
    <p:sldId id="331" r:id="rId25"/>
    <p:sldId id="291" r:id="rId26"/>
    <p:sldId id="623" r:id="rId27"/>
    <p:sldId id="334" r:id="rId28"/>
    <p:sldId id="559" r:id="rId29"/>
    <p:sldId id="560" r:id="rId30"/>
    <p:sldId id="561" r:id="rId31"/>
    <p:sldId id="337" r:id="rId32"/>
    <p:sldId id="338" r:id="rId33"/>
    <p:sldId id="562" r:id="rId34"/>
    <p:sldId id="339" r:id="rId35"/>
    <p:sldId id="632" r:id="rId36"/>
    <p:sldId id="599" r:id="rId37"/>
    <p:sldId id="547" r:id="rId38"/>
    <p:sldId id="548" r:id="rId39"/>
    <p:sldId id="549" r:id="rId40"/>
    <p:sldId id="551" r:id="rId41"/>
    <p:sldId id="552" r:id="rId42"/>
    <p:sldId id="553" r:id="rId43"/>
    <p:sldId id="546" r:id="rId44"/>
    <p:sldId id="554" r:id="rId45"/>
    <p:sldId id="555" r:id="rId46"/>
    <p:sldId id="564" r:id="rId47"/>
    <p:sldId id="565" r:id="rId48"/>
    <p:sldId id="625" r:id="rId49"/>
    <p:sldId id="626" r:id="rId50"/>
    <p:sldId id="624" r:id="rId51"/>
    <p:sldId id="628" r:id="rId52"/>
    <p:sldId id="627" r:id="rId53"/>
    <p:sldId id="563" r:id="rId54"/>
    <p:sldId id="566" r:id="rId55"/>
    <p:sldId id="567" r:id="rId56"/>
    <p:sldId id="296" r:id="rId57"/>
    <p:sldId id="297" r:id="rId58"/>
    <p:sldId id="570" r:id="rId59"/>
    <p:sldId id="572" r:id="rId60"/>
    <p:sldId id="571" r:id="rId61"/>
    <p:sldId id="633" r:id="rId62"/>
    <p:sldId id="573" r:id="rId63"/>
    <p:sldId id="574" r:id="rId64"/>
    <p:sldId id="579" r:id="rId65"/>
    <p:sldId id="575" r:id="rId66"/>
    <p:sldId id="576" r:id="rId67"/>
    <p:sldId id="634" r:id="rId68"/>
    <p:sldId id="577" r:id="rId69"/>
    <p:sldId id="629" r:id="rId70"/>
    <p:sldId id="578" r:id="rId71"/>
    <p:sldId id="630" r:id="rId72"/>
    <p:sldId id="580" r:id="rId73"/>
    <p:sldId id="581" r:id="rId74"/>
    <p:sldId id="568" r:id="rId75"/>
    <p:sldId id="569" r:id="rId76"/>
    <p:sldId id="583" r:id="rId77"/>
    <p:sldId id="584" r:id="rId78"/>
    <p:sldId id="585" r:id="rId79"/>
    <p:sldId id="586" r:id="rId80"/>
    <p:sldId id="587" r:id="rId81"/>
    <p:sldId id="588" r:id="rId82"/>
    <p:sldId id="589" r:id="rId83"/>
    <p:sldId id="590" r:id="rId84"/>
    <p:sldId id="591" r:id="rId85"/>
    <p:sldId id="592" r:id="rId86"/>
    <p:sldId id="593" r:id="rId87"/>
    <p:sldId id="594" r:id="rId88"/>
    <p:sldId id="595" r:id="rId89"/>
    <p:sldId id="596" r:id="rId90"/>
    <p:sldId id="597" r:id="rId91"/>
    <p:sldId id="598" r:id="rId92"/>
    <p:sldId id="600" r:id="rId93"/>
    <p:sldId id="601" r:id="rId94"/>
    <p:sldId id="602" r:id="rId95"/>
    <p:sldId id="609" r:id="rId96"/>
    <p:sldId id="610" r:id="rId97"/>
    <p:sldId id="611" r:id="rId98"/>
    <p:sldId id="612" r:id="rId99"/>
    <p:sldId id="613" r:id="rId100"/>
    <p:sldId id="614" r:id="rId101"/>
    <p:sldId id="615" r:id="rId102"/>
    <p:sldId id="616" r:id="rId103"/>
    <p:sldId id="617" r:id="rId104"/>
    <p:sldId id="618" r:id="rId105"/>
    <p:sldId id="635" r:id="rId106"/>
    <p:sldId id="305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Lake" initials="ML" lastIdx="1" clrIdx="0">
    <p:extLst>
      <p:ext uri="{19B8F6BF-5375-455C-9EA6-DF929625EA0E}">
        <p15:presenceInfo xmlns:p15="http://schemas.microsoft.com/office/powerpoint/2012/main" userId="S::Michelle.Lake@concordia.ca::cb1dce72-67a8-436d-92ef-3808872c29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F27784-0CED-4624-8B42-DD8881697E3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4F35E-B2D7-49BA-9FA5-47D2CCD81A73}">
      <dgm:prSet/>
      <dgm:spPr/>
      <dgm:t>
        <a:bodyPr/>
        <a:lstStyle/>
        <a:p>
          <a:r>
            <a:rPr lang="en-US" b="1" dirty="0"/>
            <a:t>Oka Crisis </a:t>
          </a:r>
          <a:r>
            <a:rPr lang="en-US" dirty="0"/>
            <a:t>– government, western scholars, and western journalists </a:t>
          </a:r>
        </a:p>
      </dgm:t>
    </dgm:pt>
    <dgm:pt modelId="{0E49A010-5A46-4123-A10B-80D7471BD3C4}" type="parTrans" cxnId="{2A70D85E-B5B6-46C2-87C9-0140E9DB6822}">
      <dgm:prSet/>
      <dgm:spPr/>
      <dgm:t>
        <a:bodyPr/>
        <a:lstStyle/>
        <a:p>
          <a:endParaRPr lang="en-US"/>
        </a:p>
      </dgm:t>
    </dgm:pt>
    <dgm:pt modelId="{538682D6-6A2D-44FD-86D0-59D3FFD74092}" type="sibTrans" cxnId="{2A70D85E-B5B6-46C2-87C9-0140E9DB6822}">
      <dgm:prSet/>
      <dgm:spPr/>
      <dgm:t>
        <a:bodyPr/>
        <a:lstStyle/>
        <a:p>
          <a:endParaRPr lang="en-US"/>
        </a:p>
      </dgm:t>
    </dgm:pt>
    <dgm:pt modelId="{EE0DE549-D290-45DE-9859-9E790DF8D59F}">
      <dgm:prSet/>
      <dgm:spPr/>
      <dgm:t>
        <a:bodyPr/>
        <a:lstStyle/>
        <a:p>
          <a:r>
            <a:rPr lang="en-US" b="1" dirty="0"/>
            <a:t>Oka resistance, Oka uprising, Oka revolt </a:t>
          </a:r>
          <a:r>
            <a:rPr lang="en-US" dirty="0"/>
            <a:t>– Indigenous scholars, Indigenous perspectives </a:t>
          </a:r>
        </a:p>
      </dgm:t>
    </dgm:pt>
    <dgm:pt modelId="{249F5D75-598A-4ABE-9BFF-0224101979A3}" type="parTrans" cxnId="{8FE4219F-69F2-43EF-BEA7-3BC4E5DAC7F7}">
      <dgm:prSet/>
      <dgm:spPr/>
      <dgm:t>
        <a:bodyPr/>
        <a:lstStyle/>
        <a:p>
          <a:endParaRPr lang="en-US"/>
        </a:p>
      </dgm:t>
    </dgm:pt>
    <dgm:pt modelId="{11F69F48-2090-4952-B541-52B10254CF37}" type="sibTrans" cxnId="{8FE4219F-69F2-43EF-BEA7-3BC4E5DAC7F7}">
      <dgm:prSet/>
      <dgm:spPr/>
      <dgm:t>
        <a:bodyPr/>
        <a:lstStyle/>
        <a:p>
          <a:endParaRPr lang="en-US"/>
        </a:p>
      </dgm:t>
    </dgm:pt>
    <dgm:pt modelId="{90B9774F-1EAF-47BF-92C8-BDAC36C816AF}">
      <dgm:prSet/>
      <dgm:spPr/>
      <dgm:t>
        <a:bodyPr/>
        <a:lstStyle/>
        <a:p>
          <a:r>
            <a:rPr lang="en-CA" b="1" dirty="0" err="1"/>
            <a:t>Kanehsatake</a:t>
          </a:r>
          <a:r>
            <a:rPr lang="en-CA" b="1" dirty="0"/>
            <a:t> Resistance </a:t>
          </a:r>
          <a:r>
            <a:rPr lang="en-CA" dirty="0"/>
            <a:t>– specificity </a:t>
          </a:r>
          <a:endParaRPr lang="en-US" dirty="0"/>
        </a:p>
      </dgm:t>
    </dgm:pt>
    <dgm:pt modelId="{7DB19F6E-A304-487A-A79D-18CBBE6CB019}" type="parTrans" cxnId="{5743FC32-EAB7-4A19-B6DA-3183F921998E}">
      <dgm:prSet/>
      <dgm:spPr/>
      <dgm:t>
        <a:bodyPr/>
        <a:lstStyle/>
        <a:p>
          <a:endParaRPr lang="en-US"/>
        </a:p>
      </dgm:t>
    </dgm:pt>
    <dgm:pt modelId="{D1AB6102-395D-42B1-ABAF-2408B7EBD4CD}" type="sibTrans" cxnId="{5743FC32-EAB7-4A19-B6DA-3183F921998E}">
      <dgm:prSet/>
      <dgm:spPr/>
      <dgm:t>
        <a:bodyPr/>
        <a:lstStyle/>
        <a:p>
          <a:endParaRPr lang="en-US"/>
        </a:p>
      </dgm:t>
    </dgm:pt>
    <dgm:pt modelId="{524B644C-D400-4A51-8E9A-A002B52DD511}" type="pres">
      <dgm:prSet presAssocID="{B9F27784-0CED-4624-8B42-DD8881697E3F}" presName="vert0" presStyleCnt="0">
        <dgm:presLayoutVars>
          <dgm:dir/>
          <dgm:animOne val="branch"/>
          <dgm:animLvl val="lvl"/>
        </dgm:presLayoutVars>
      </dgm:prSet>
      <dgm:spPr/>
    </dgm:pt>
    <dgm:pt modelId="{AF9F057C-F045-4221-804C-5BD6BA7CFA29}" type="pres">
      <dgm:prSet presAssocID="{2534F35E-B2D7-49BA-9FA5-47D2CCD81A73}" presName="thickLine" presStyleLbl="alignNode1" presStyleIdx="0" presStyleCnt="3"/>
      <dgm:spPr/>
    </dgm:pt>
    <dgm:pt modelId="{0E96B460-1764-40F6-998F-AFAB1849C857}" type="pres">
      <dgm:prSet presAssocID="{2534F35E-B2D7-49BA-9FA5-47D2CCD81A73}" presName="horz1" presStyleCnt="0"/>
      <dgm:spPr/>
    </dgm:pt>
    <dgm:pt modelId="{ACDB4B60-6CDB-41DF-8C1E-2F5AC809F272}" type="pres">
      <dgm:prSet presAssocID="{2534F35E-B2D7-49BA-9FA5-47D2CCD81A73}" presName="tx1" presStyleLbl="revTx" presStyleIdx="0" presStyleCnt="3"/>
      <dgm:spPr/>
    </dgm:pt>
    <dgm:pt modelId="{D71351E3-AABE-4A9F-9E3D-A38745DA982F}" type="pres">
      <dgm:prSet presAssocID="{2534F35E-B2D7-49BA-9FA5-47D2CCD81A73}" presName="vert1" presStyleCnt="0"/>
      <dgm:spPr/>
    </dgm:pt>
    <dgm:pt modelId="{CF0B3ACB-3A4F-40A6-9FF7-1D0F4B0A93B0}" type="pres">
      <dgm:prSet presAssocID="{EE0DE549-D290-45DE-9859-9E790DF8D59F}" presName="thickLine" presStyleLbl="alignNode1" presStyleIdx="1" presStyleCnt="3"/>
      <dgm:spPr/>
    </dgm:pt>
    <dgm:pt modelId="{AD744D25-D433-40FC-B1C1-5473A4A22C5E}" type="pres">
      <dgm:prSet presAssocID="{EE0DE549-D290-45DE-9859-9E790DF8D59F}" presName="horz1" presStyleCnt="0"/>
      <dgm:spPr/>
    </dgm:pt>
    <dgm:pt modelId="{81506BA7-5989-44EF-96CF-7C4C79EE99AB}" type="pres">
      <dgm:prSet presAssocID="{EE0DE549-D290-45DE-9859-9E790DF8D59F}" presName="tx1" presStyleLbl="revTx" presStyleIdx="1" presStyleCnt="3"/>
      <dgm:spPr/>
    </dgm:pt>
    <dgm:pt modelId="{26F5084D-5D48-42C0-B7CA-A1DFA8D8AE53}" type="pres">
      <dgm:prSet presAssocID="{EE0DE549-D290-45DE-9859-9E790DF8D59F}" presName="vert1" presStyleCnt="0"/>
      <dgm:spPr/>
    </dgm:pt>
    <dgm:pt modelId="{E5267894-9E57-4FE1-801D-5F089298DD51}" type="pres">
      <dgm:prSet presAssocID="{90B9774F-1EAF-47BF-92C8-BDAC36C816AF}" presName="thickLine" presStyleLbl="alignNode1" presStyleIdx="2" presStyleCnt="3"/>
      <dgm:spPr/>
    </dgm:pt>
    <dgm:pt modelId="{5BA070E3-9A37-4681-9837-D07F2977A245}" type="pres">
      <dgm:prSet presAssocID="{90B9774F-1EAF-47BF-92C8-BDAC36C816AF}" presName="horz1" presStyleCnt="0"/>
      <dgm:spPr/>
    </dgm:pt>
    <dgm:pt modelId="{ECF49DFE-847B-401C-84CB-2EC1FDCC82C5}" type="pres">
      <dgm:prSet presAssocID="{90B9774F-1EAF-47BF-92C8-BDAC36C816AF}" presName="tx1" presStyleLbl="revTx" presStyleIdx="2" presStyleCnt="3"/>
      <dgm:spPr/>
    </dgm:pt>
    <dgm:pt modelId="{AE22C6B2-94F5-42B4-A6BA-15F175307206}" type="pres">
      <dgm:prSet presAssocID="{90B9774F-1EAF-47BF-92C8-BDAC36C816AF}" presName="vert1" presStyleCnt="0"/>
      <dgm:spPr/>
    </dgm:pt>
  </dgm:ptLst>
  <dgm:cxnLst>
    <dgm:cxn modelId="{11CFDE18-F0F0-4419-9A7C-7CD90213EA84}" type="presOf" srcId="{90B9774F-1EAF-47BF-92C8-BDAC36C816AF}" destId="{ECF49DFE-847B-401C-84CB-2EC1FDCC82C5}" srcOrd="0" destOrd="0" presId="urn:microsoft.com/office/officeart/2008/layout/LinedList"/>
    <dgm:cxn modelId="{5743FC32-EAB7-4A19-B6DA-3183F921998E}" srcId="{B9F27784-0CED-4624-8B42-DD8881697E3F}" destId="{90B9774F-1EAF-47BF-92C8-BDAC36C816AF}" srcOrd="2" destOrd="0" parTransId="{7DB19F6E-A304-487A-A79D-18CBBE6CB019}" sibTransId="{D1AB6102-395D-42B1-ABAF-2408B7EBD4CD}"/>
    <dgm:cxn modelId="{2A70D85E-B5B6-46C2-87C9-0140E9DB6822}" srcId="{B9F27784-0CED-4624-8B42-DD8881697E3F}" destId="{2534F35E-B2D7-49BA-9FA5-47D2CCD81A73}" srcOrd="0" destOrd="0" parTransId="{0E49A010-5A46-4123-A10B-80D7471BD3C4}" sibTransId="{538682D6-6A2D-44FD-86D0-59D3FFD74092}"/>
    <dgm:cxn modelId="{8FE4219F-69F2-43EF-BEA7-3BC4E5DAC7F7}" srcId="{B9F27784-0CED-4624-8B42-DD8881697E3F}" destId="{EE0DE549-D290-45DE-9859-9E790DF8D59F}" srcOrd="1" destOrd="0" parTransId="{249F5D75-598A-4ABE-9BFF-0224101979A3}" sibTransId="{11F69F48-2090-4952-B541-52B10254CF37}"/>
    <dgm:cxn modelId="{8CD68BAB-EB62-4F06-B486-80C518A8510E}" type="presOf" srcId="{EE0DE549-D290-45DE-9859-9E790DF8D59F}" destId="{81506BA7-5989-44EF-96CF-7C4C79EE99AB}" srcOrd="0" destOrd="0" presId="urn:microsoft.com/office/officeart/2008/layout/LinedList"/>
    <dgm:cxn modelId="{AEF8F3AF-D6D2-494E-8B0E-042DE2EC0AA7}" type="presOf" srcId="{B9F27784-0CED-4624-8B42-DD8881697E3F}" destId="{524B644C-D400-4A51-8E9A-A002B52DD511}" srcOrd="0" destOrd="0" presId="urn:microsoft.com/office/officeart/2008/layout/LinedList"/>
    <dgm:cxn modelId="{2B72A8F6-6976-4070-8D69-E69C3289253A}" type="presOf" srcId="{2534F35E-B2D7-49BA-9FA5-47D2CCD81A73}" destId="{ACDB4B60-6CDB-41DF-8C1E-2F5AC809F272}" srcOrd="0" destOrd="0" presId="urn:microsoft.com/office/officeart/2008/layout/LinedList"/>
    <dgm:cxn modelId="{40CDA177-B9B0-4DC3-9733-8CE1FA956F8C}" type="presParOf" srcId="{524B644C-D400-4A51-8E9A-A002B52DD511}" destId="{AF9F057C-F045-4221-804C-5BD6BA7CFA29}" srcOrd="0" destOrd="0" presId="urn:microsoft.com/office/officeart/2008/layout/LinedList"/>
    <dgm:cxn modelId="{869E7CB3-0E5D-4827-B95C-430C8E928B55}" type="presParOf" srcId="{524B644C-D400-4A51-8E9A-A002B52DD511}" destId="{0E96B460-1764-40F6-998F-AFAB1849C857}" srcOrd="1" destOrd="0" presId="urn:microsoft.com/office/officeart/2008/layout/LinedList"/>
    <dgm:cxn modelId="{FA58A3ED-E962-4789-B135-E8F192E85ED8}" type="presParOf" srcId="{0E96B460-1764-40F6-998F-AFAB1849C857}" destId="{ACDB4B60-6CDB-41DF-8C1E-2F5AC809F272}" srcOrd="0" destOrd="0" presId="urn:microsoft.com/office/officeart/2008/layout/LinedList"/>
    <dgm:cxn modelId="{66F7BD07-6432-4141-810D-B1E8C653B189}" type="presParOf" srcId="{0E96B460-1764-40F6-998F-AFAB1849C857}" destId="{D71351E3-AABE-4A9F-9E3D-A38745DA982F}" srcOrd="1" destOrd="0" presId="urn:microsoft.com/office/officeart/2008/layout/LinedList"/>
    <dgm:cxn modelId="{81BDA2ED-9CF2-4E4B-816E-35881F6F94B2}" type="presParOf" srcId="{524B644C-D400-4A51-8E9A-A002B52DD511}" destId="{CF0B3ACB-3A4F-40A6-9FF7-1D0F4B0A93B0}" srcOrd="2" destOrd="0" presId="urn:microsoft.com/office/officeart/2008/layout/LinedList"/>
    <dgm:cxn modelId="{485B1ED4-90BD-4327-9934-404535A369D0}" type="presParOf" srcId="{524B644C-D400-4A51-8E9A-A002B52DD511}" destId="{AD744D25-D433-40FC-B1C1-5473A4A22C5E}" srcOrd="3" destOrd="0" presId="urn:microsoft.com/office/officeart/2008/layout/LinedList"/>
    <dgm:cxn modelId="{CB37A4B4-2D87-4740-96CB-F6DBE42BF72F}" type="presParOf" srcId="{AD744D25-D433-40FC-B1C1-5473A4A22C5E}" destId="{81506BA7-5989-44EF-96CF-7C4C79EE99AB}" srcOrd="0" destOrd="0" presId="urn:microsoft.com/office/officeart/2008/layout/LinedList"/>
    <dgm:cxn modelId="{30C21AA5-F5BA-42C7-8420-1A6052B73F6A}" type="presParOf" srcId="{AD744D25-D433-40FC-B1C1-5473A4A22C5E}" destId="{26F5084D-5D48-42C0-B7CA-A1DFA8D8AE53}" srcOrd="1" destOrd="0" presId="urn:microsoft.com/office/officeart/2008/layout/LinedList"/>
    <dgm:cxn modelId="{E9E7F6DC-5304-4388-B8FB-27BC8EAF5408}" type="presParOf" srcId="{524B644C-D400-4A51-8E9A-A002B52DD511}" destId="{E5267894-9E57-4FE1-801D-5F089298DD51}" srcOrd="4" destOrd="0" presId="urn:microsoft.com/office/officeart/2008/layout/LinedList"/>
    <dgm:cxn modelId="{D8719FBB-70B4-4914-92F8-C44ABB22ED10}" type="presParOf" srcId="{524B644C-D400-4A51-8E9A-A002B52DD511}" destId="{5BA070E3-9A37-4681-9837-D07F2977A245}" srcOrd="5" destOrd="0" presId="urn:microsoft.com/office/officeart/2008/layout/LinedList"/>
    <dgm:cxn modelId="{1DFB21A8-BC67-4579-B04C-ADB5C33BCD94}" type="presParOf" srcId="{5BA070E3-9A37-4681-9837-D07F2977A245}" destId="{ECF49DFE-847B-401C-84CB-2EC1FDCC82C5}" srcOrd="0" destOrd="0" presId="urn:microsoft.com/office/officeart/2008/layout/LinedList"/>
    <dgm:cxn modelId="{FAD54E50-00EF-4555-9A1E-520245A06571}" type="presParOf" srcId="{5BA070E3-9A37-4681-9837-D07F2977A245}" destId="{AE22C6B2-94F5-42B4-A6BA-15F1753072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FFF654-4B50-4DA1-B513-C433C5054A1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4FA74B-EF15-4E6C-8FC8-851A9F092960}">
      <dgm:prSet/>
      <dgm:spPr/>
      <dgm:t>
        <a:bodyPr/>
        <a:lstStyle/>
        <a:p>
          <a:r>
            <a:rPr lang="en-US"/>
            <a:t>Indigenous studies</a:t>
          </a:r>
        </a:p>
      </dgm:t>
    </dgm:pt>
    <dgm:pt modelId="{DA4BA35D-593F-430E-8F19-FD10CDE38191}" type="parTrans" cxnId="{F6FEFCDF-A19D-445F-B2EC-0936E5F4144A}">
      <dgm:prSet/>
      <dgm:spPr/>
      <dgm:t>
        <a:bodyPr/>
        <a:lstStyle/>
        <a:p>
          <a:endParaRPr lang="en-US"/>
        </a:p>
      </dgm:t>
    </dgm:pt>
    <dgm:pt modelId="{FDAAC055-ADB6-4D3B-AC77-3233837CC170}" type="sibTrans" cxnId="{F6FEFCDF-A19D-445F-B2EC-0936E5F4144A}">
      <dgm:prSet/>
      <dgm:spPr/>
      <dgm:t>
        <a:bodyPr/>
        <a:lstStyle/>
        <a:p>
          <a:endParaRPr lang="en-US"/>
        </a:p>
      </dgm:t>
    </dgm:pt>
    <dgm:pt modelId="{7CA717ED-EF75-4740-8B3C-B0D959C89B6E}">
      <dgm:prSet/>
      <dgm:spPr/>
      <dgm:t>
        <a:bodyPr/>
        <a:lstStyle/>
        <a:p>
          <a:r>
            <a:rPr lang="en-US"/>
            <a:t>Land-based education</a:t>
          </a:r>
        </a:p>
      </dgm:t>
    </dgm:pt>
    <dgm:pt modelId="{98035046-3E0E-41BC-8B99-6272899117E7}" type="parTrans" cxnId="{83F5E9D7-F968-402A-A914-287743E26697}">
      <dgm:prSet/>
      <dgm:spPr/>
      <dgm:t>
        <a:bodyPr/>
        <a:lstStyle/>
        <a:p>
          <a:endParaRPr lang="en-US"/>
        </a:p>
      </dgm:t>
    </dgm:pt>
    <dgm:pt modelId="{5DEA2F21-E052-4411-A2C2-25E8BB0CA38F}" type="sibTrans" cxnId="{83F5E9D7-F968-402A-A914-287743E26697}">
      <dgm:prSet/>
      <dgm:spPr/>
      <dgm:t>
        <a:bodyPr/>
        <a:lstStyle/>
        <a:p>
          <a:endParaRPr lang="en-US"/>
        </a:p>
      </dgm:t>
    </dgm:pt>
    <dgm:pt modelId="{64F3AB02-06F8-49F4-A468-E575716AAA04}">
      <dgm:prSet/>
      <dgm:spPr/>
      <dgm:t>
        <a:bodyPr/>
        <a:lstStyle/>
        <a:p>
          <a:r>
            <a:rPr lang="en-US"/>
            <a:t>Higher education/University</a:t>
          </a:r>
        </a:p>
      </dgm:t>
    </dgm:pt>
    <dgm:pt modelId="{8D65FE0A-03E4-4F9B-A59F-D9707974A554}" type="parTrans" cxnId="{95B7C55A-78D6-4F6E-8DC7-DEEBB585D2F2}">
      <dgm:prSet/>
      <dgm:spPr/>
      <dgm:t>
        <a:bodyPr/>
        <a:lstStyle/>
        <a:p>
          <a:endParaRPr lang="en-US"/>
        </a:p>
      </dgm:t>
    </dgm:pt>
    <dgm:pt modelId="{5D20239E-E053-4CFB-94E0-11E69FD1284A}" type="sibTrans" cxnId="{95B7C55A-78D6-4F6E-8DC7-DEEBB585D2F2}">
      <dgm:prSet/>
      <dgm:spPr/>
      <dgm:t>
        <a:bodyPr/>
        <a:lstStyle/>
        <a:p>
          <a:endParaRPr lang="en-US"/>
        </a:p>
      </dgm:t>
    </dgm:pt>
    <dgm:pt modelId="{9A9C4546-18DB-4D06-8C06-250EB8594383}">
      <dgm:prSet/>
      <dgm:spPr/>
      <dgm:t>
        <a:bodyPr/>
        <a:lstStyle/>
        <a:p>
          <a:r>
            <a:rPr lang="en-CA"/>
            <a:t>Pedagogy/curriculum</a:t>
          </a:r>
          <a:endParaRPr lang="en-US"/>
        </a:p>
      </dgm:t>
    </dgm:pt>
    <dgm:pt modelId="{CF9C3B21-0AB1-424C-AD42-680CE1A9FD2F}" type="parTrans" cxnId="{81C59E6E-0A7D-470F-9D0F-BA76352445E6}">
      <dgm:prSet/>
      <dgm:spPr/>
      <dgm:t>
        <a:bodyPr/>
        <a:lstStyle/>
        <a:p>
          <a:endParaRPr lang="en-US"/>
        </a:p>
      </dgm:t>
    </dgm:pt>
    <dgm:pt modelId="{06B29474-EE0B-4405-ABA8-AE11BCD2F37C}" type="sibTrans" cxnId="{81C59E6E-0A7D-470F-9D0F-BA76352445E6}">
      <dgm:prSet/>
      <dgm:spPr/>
      <dgm:t>
        <a:bodyPr/>
        <a:lstStyle/>
        <a:p>
          <a:endParaRPr lang="en-US"/>
        </a:p>
      </dgm:t>
    </dgm:pt>
    <dgm:pt modelId="{5E25194D-7507-41F3-A182-67D4EE9E723F}">
      <dgm:prSet/>
      <dgm:spPr/>
      <dgm:t>
        <a:bodyPr/>
        <a:lstStyle/>
        <a:p>
          <a:r>
            <a:rPr lang="en-CA"/>
            <a:t>Indigenizing</a:t>
          </a:r>
          <a:endParaRPr lang="en-US"/>
        </a:p>
      </dgm:t>
    </dgm:pt>
    <dgm:pt modelId="{C4B47AFD-FDCE-42AD-AF9C-550817BBF68E}" type="parTrans" cxnId="{B040F739-DBA2-40A4-9C30-5B137216546B}">
      <dgm:prSet/>
      <dgm:spPr/>
      <dgm:t>
        <a:bodyPr/>
        <a:lstStyle/>
        <a:p>
          <a:endParaRPr lang="en-US"/>
        </a:p>
      </dgm:t>
    </dgm:pt>
    <dgm:pt modelId="{DB9C4C42-A3AD-4851-9E4F-59D612B8BDA4}" type="sibTrans" cxnId="{B040F739-DBA2-40A4-9C30-5B137216546B}">
      <dgm:prSet/>
      <dgm:spPr/>
      <dgm:t>
        <a:bodyPr/>
        <a:lstStyle/>
        <a:p>
          <a:endParaRPr lang="en-US"/>
        </a:p>
      </dgm:t>
    </dgm:pt>
    <dgm:pt modelId="{D63A396C-244A-4748-AF78-CD944B835E9F}">
      <dgm:prSet/>
      <dgm:spPr/>
      <dgm:t>
        <a:bodyPr/>
        <a:lstStyle/>
        <a:p>
          <a:r>
            <a:rPr lang="en-CA"/>
            <a:t>Decolonizing </a:t>
          </a:r>
          <a:endParaRPr lang="en-US"/>
        </a:p>
      </dgm:t>
    </dgm:pt>
    <dgm:pt modelId="{D96AC19F-4042-4FFC-B6AC-793A82E5F216}" type="parTrans" cxnId="{BAA6E18F-25DB-4D50-AAA0-A654552B69E0}">
      <dgm:prSet/>
      <dgm:spPr/>
      <dgm:t>
        <a:bodyPr/>
        <a:lstStyle/>
        <a:p>
          <a:endParaRPr lang="en-US"/>
        </a:p>
      </dgm:t>
    </dgm:pt>
    <dgm:pt modelId="{4CE23D65-FF0D-4F7A-90E7-A7194A92500D}" type="sibTrans" cxnId="{BAA6E18F-25DB-4D50-AAA0-A654552B69E0}">
      <dgm:prSet/>
      <dgm:spPr/>
      <dgm:t>
        <a:bodyPr/>
        <a:lstStyle/>
        <a:p>
          <a:endParaRPr lang="en-US"/>
        </a:p>
      </dgm:t>
    </dgm:pt>
    <dgm:pt modelId="{F333FE0F-E3BA-49B6-82B8-EB796E146DAF}" type="pres">
      <dgm:prSet presAssocID="{BBFFF654-4B50-4DA1-B513-C433C5054A16}" presName="vert0" presStyleCnt="0">
        <dgm:presLayoutVars>
          <dgm:dir/>
          <dgm:animOne val="branch"/>
          <dgm:animLvl val="lvl"/>
        </dgm:presLayoutVars>
      </dgm:prSet>
      <dgm:spPr/>
    </dgm:pt>
    <dgm:pt modelId="{8EC60105-4C29-46B4-8132-16418DA39A83}" type="pres">
      <dgm:prSet presAssocID="{E34FA74B-EF15-4E6C-8FC8-851A9F092960}" presName="thickLine" presStyleLbl="alignNode1" presStyleIdx="0" presStyleCnt="6"/>
      <dgm:spPr/>
    </dgm:pt>
    <dgm:pt modelId="{7CDAFAC4-E30E-4B42-91E0-5D1EBBE38BEE}" type="pres">
      <dgm:prSet presAssocID="{E34FA74B-EF15-4E6C-8FC8-851A9F092960}" presName="horz1" presStyleCnt="0"/>
      <dgm:spPr/>
    </dgm:pt>
    <dgm:pt modelId="{5A6F2F94-E319-4527-9715-131D10920A2D}" type="pres">
      <dgm:prSet presAssocID="{E34FA74B-EF15-4E6C-8FC8-851A9F092960}" presName="tx1" presStyleLbl="revTx" presStyleIdx="0" presStyleCnt="6"/>
      <dgm:spPr/>
    </dgm:pt>
    <dgm:pt modelId="{6931B91B-F6F9-4AA2-A05F-ED03C50DBC4D}" type="pres">
      <dgm:prSet presAssocID="{E34FA74B-EF15-4E6C-8FC8-851A9F092960}" presName="vert1" presStyleCnt="0"/>
      <dgm:spPr/>
    </dgm:pt>
    <dgm:pt modelId="{1FF78D39-5469-4081-A8DA-AA2F71C2EE74}" type="pres">
      <dgm:prSet presAssocID="{7CA717ED-EF75-4740-8B3C-B0D959C89B6E}" presName="thickLine" presStyleLbl="alignNode1" presStyleIdx="1" presStyleCnt="6"/>
      <dgm:spPr/>
    </dgm:pt>
    <dgm:pt modelId="{9B9EB864-08D6-46E0-A9EE-3770AF547519}" type="pres">
      <dgm:prSet presAssocID="{7CA717ED-EF75-4740-8B3C-B0D959C89B6E}" presName="horz1" presStyleCnt="0"/>
      <dgm:spPr/>
    </dgm:pt>
    <dgm:pt modelId="{C773142D-38E6-4184-9940-E4FF2A9CB9B2}" type="pres">
      <dgm:prSet presAssocID="{7CA717ED-EF75-4740-8B3C-B0D959C89B6E}" presName="tx1" presStyleLbl="revTx" presStyleIdx="1" presStyleCnt="6"/>
      <dgm:spPr/>
    </dgm:pt>
    <dgm:pt modelId="{AF5BF230-5882-4AAE-BB70-60EDD8AFAF91}" type="pres">
      <dgm:prSet presAssocID="{7CA717ED-EF75-4740-8B3C-B0D959C89B6E}" presName="vert1" presStyleCnt="0"/>
      <dgm:spPr/>
    </dgm:pt>
    <dgm:pt modelId="{F5F4988D-9ECB-4FB6-8F7F-72C5E096BE64}" type="pres">
      <dgm:prSet presAssocID="{64F3AB02-06F8-49F4-A468-E575716AAA04}" presName="thickLine" presStyleLbl="alignNode1" presStyleIdx="2" presStyleCnt="6"/>
      <dgm:spPr/>
    </dgm:pt>
    <dgm:pt modelId="{C0E3C143-3F4D-4FC0-BCCE-DDB1C67E4A27}" type="pres">
      <dgm:prSet presAssocID="{64F3AB02-06F8-49F4-A468-E575716AAA04}" presName="horz1" presStyleCnt="0"/>
      <dgm:spPr/>
    </dgm:pt>
    <dgm:pt modelId="{20E63B2F-901D-4035-AFB8-9883DB5C925D}" type="pres">
      <dgm:prSet presAssocID="{64F3AB02-06F8-49F4-A468-E575716AAA04}" presName="tx1" presStyleLbl="revTx" presStyleIdx="2" presStyleCnt="6"/>
      <dgm:spPr/>
    </dgm:pt>
    <dgm:pt modelId="{05CF6059-004C-4AC3-995F-096814575F11}" type="pres">
      <dgm:prSet presAssocID="{64F3AB02-06F8-49F4-A468-E575716AAA04}" presName="vert1" presStyleCnt="0"/>
      <dgm:spPr/>
    </dgm:pt>
    <dgm:pt modelId="{BBDA6FC3-6A46-4C06-9B7C-2405A12AD109}" type="pres">
      <dgm:prSet presAssocID="{9A9C4546-18DB-4D06-8C06-250EB8594383}" presName="thickLine" presStyleLbl="alignNode1" presStyleIdx="3" presStyleCnt="6"/>
      <dgm:spPr/>
    </dgm:pt>
    <dgm:pt modelId="{6E46C9CB-DC82-42BB-A16B-CE1B2D8BA271}" type="pres">
      <dgm:prSet presAssocID="{9A9C4546-18DB-4D06-8C06-250EB8594383}" presName="horz1" presStyleCnt="0"/>
      <dgm:spPr/>
    </dgm:pt>
    <dgm:pt modelId="{36DD094F-88A1-4B9B-AA00-7DF4444177FA}" type="pres">
      <dgm:prSet presAssocID="{9A9C4546-18DB-4D06-8C06-250EB8594383}" presName="tx1" presStyleLbl="revTx" presStyleIdx="3" presStyleCnt="6"/>
      <dgm:spPr/>
    </dgm:pt>
    <dgm:pt modelId="{BBF0B1BF-FE9B-4501-8365-54EA75883A83}" type="pres">
      <dgm:prSet presAssocID="{9A9C4546-18DB-4D06-8C06-250EB8594383}" presName="vert1" presStyleCnt="0"/>
      <dgm:spPr/>
    </dgm:pt>
    <dgm:pt modelId="{1B073B52-F747-4733-A164-295DF157F9D0}" type="pres">
      <dgm:prSet presAssocID="{5E25194D-7507-41F3-A182-67D4EE9E723F}" presName="thickLine" presStyleLbl="alignNode1" presStyleIdx="4" presStyleCnt="6"/>
      <dgm:spPr/>
    </dgm:pt>
    <dgm:pt modelId="{A34FF778-3F16-4F8D-A1CD-06E2669F443F}" type="pres">
      <dgm:prSet presAssocID="{5E25194D-7507-41F3-A182-67D4EE9E723F}" presName="horz1" presStyleCnt="0"/>
      <dgm:spPr/>
    </dgm:pt>
    <dgm:pt modelId="{ABD1FA4E-CED5-4957-B8D4-A2CB85C21A8D}" type="pres">
      <dgm:prSet presAssocID="{5E25194D-7507-41F3-A182-67D4EE9E723F}" presName="tx1" presStyleLbl="revTx" presStyleIdx="4" presStyleCnt="6"/>
      <dgm:spPr/>
    </dgm:pt>
    <dgm:pt modelId="{CCE01C14-38E2-4A03-B935-B2808412AF19}" type="pres">
      <dgm:prSet presAssocID="{5E25194D-7507-41F3-A182-67D4EE9E723F}" presName="vert1" presStyleCnt="0"/>
      <dgm:spPr/>
    </dgm:pt>
    <dgm:pt modelId="{A724D060-45ED-462B-8D59-7522491181CF}" type="pres">
      <dgm:prSet presAssocID="{D63A396C-244A-4748-AF78-CD944B835E9F}" presName="thickLine" presStyleLbl="alignNode1" presStyleIdx="5" presStyleCnt="6"/>
      <dgm:spPr/>
    </dgm:pt>
    <dgm:pt modelId="{FAB13514-F106-42D9-BB1A-615743B9A0E7}" type="pres">
      <dgm:prSet presAssocID="{D63A396C-244A-4748-AF78-CD944B835E9F}" presName="horz1" presStyleCnt="0"/>
      <dgm:spPr/>
    </dgm:pt>
    <dgm:pt modelId="{B11235FF-3C42-4957-B651-2909FDF71534}" type="pres">
      <dgm:prSet presAssocID="{D63A396C-244A-4748-AF78-CD944B835E9F}" presName="tx1" presStyleLbl="revTx" presStyleIdx="5" presStyleCnt="6"/>
      <dgm:spPr/>
    </dgm:pt>
    <dgm:pt modelId="{ECB1179C-9897-4EDC-9C2B-8E6628529987}" type="pres">
      <dgm:prSet presAssocID="{D63A396C-244A-4748-AF78-CD944B835E9F}" presName="vert1" presStyleCnt="0"/>
      <dgm:spPr/>
    </dgm:pt>
  </dgm:ptLst>
  <dgm:cxnLst>
    <dgm:cxn modelId="{B040F739-DBA2-40A4-9C30-5B137216546B}" srcId="{BBFFF654-4B50-4DA1-B513-C433C5054A16}" destId="{5E25194D-7507-41F3-A182-67D4EE9E723F}" srcOrd="4" destOrd="0" parTransId="{C4B47AFD-FDCE-42AD-AF9C-550817BBF68E}" sibTransId="{DB9C4C42-A3AD-4851-9E4F-59D612B8BDA4}"/>
    <dgm:cxn modelId="{5FFB2C5F-F858-4A06-8CF4-2F3E63D37183}" type="presOf" srcId="{BBFFF654-4B50-4DA1-B513-C433C5054A16}" destId="{F333FE0F-E3BA-49B6-82B8-EB796E146DAF}" srcOrd="0" destOrd="0" presId="urn:microsoft.com/office/officeart/2008/layout/LinedList"/>
    <dgm:cxn modelId="{87BE1A45-FEE6-48B0-9235-02C3495FF4DA}" type="presOf" srcId="{E34FA74B-EF15-4E6C-8FC8-851A9F092960}" destId="{5A6F2F94-E319-4527-9715-131D10920A2D}" srcOrd="0" destOrd="0" presId="urn:microsoft.com/office/officeart/2008/layout/LinedList"/>
    <dgm:cxn modelId="{47B09667-6FF0-4784-9225-186AD96A3CFE}" type="presOf" srcId="{5E25194D-7507-41F3-A182-67D4EE9E723F}" destId="{ABD1FA4E-CED5-4957-B8D4-A2CB85C21A8D}" srcOrd="0" destOrd="0" presId="urn:microsoft.com/office/officeart/2008/layout/LinedList"/>
    <dgm:cxn modelId="{81C59E6E-0A7D-470F-9D0F-BA76352445E6}" srcId="{BBFFF654-4B50-4DA1-B513-C433C5054A16}" destId="{9A9C4546-18DB-4D06-8C06-250EB8594383}" srcOrd="3" destOrd="0" parTransId="{CF9C3B21-0AB1-424C-AD42-680CE1A9FD2F}" sibTransId="{06B29474-EE0B-4405-ABA8-AE11BCD2F37C}"/>
    <dgm:cxn modelId="{95B7C55A-78D6-4F6E-8DC7-DEEBB585D2F2}" srcId="{BBFFF654-4B50-4DA1-B513-C433C5054A16}" destId="{64F3AB02-06F8-49F4-A468-E575716AAA04}" srcOrd="2" destOrd="0" parTransId="{8D65FE0A-03E4-4F9B-A59F-D9707974A554}" sibTransId="{5D20239E-E053-4CFB-94E0-11E69FD1284A}"/>
    <dgm:cxn modelId="{BAA6E18F-25DB-4D50-AAA0-A654552B69E0}" srcId="{BBFFF654-4B50-4DA1-B513-C433C5054A16}" destId="{D63A396C-244A-4748-AF78-CD944B835E9F}" srcOrd="5" destOrd="0" parTransId="{D96AC19F-4042-4FFC-B6AC-793A82E5F216}" sibTransId="{4CE23D65-FF0D-4F7A-90E7-A7194A92500D}"/>
    <dgm:cxn modelId="{07064DA4-C834-4038-A33C-66ECD5A82AE3}" type="presOf" srcId="{64F3AB02-06F8-49F4-A468-E575716AAA04}" destId="{20E63B2F-901D-4035-AFB8-9883DB5C925D}" srcOrd="0" destOrd="0" presId="urn:microsoft.com/office/officeart/2008/layout/LinedList"/>
    <dgm:cxn modelId="{1F8098C7-E48E-4696-ABE8-6F55E596462B}" type="presOf" srcId="{7CA717ED-EF75-4740-8B3C-B0D959C89B6E}" destId="{C773142D-38E6-4184-9940-E4FF2A9CB9B2}" srcOrd="0" destOrd="0" presId="urn:microsoft.com/office/officeart/2008/layout/LinedList"/>
    <dgm:cxn modelId="{0A56F1C7-CFF6-4F20-AEE1-AD6CBC868597}" type="presOf" srcId="{9A9C4546-18DB-4D06-8C06-250EB8594383}" destId="{36DD094F-88A1-4B9B-AA00-7DF4444177FA}" srcOrd="0" destOrd="0" presId="urn:microsoft.com/office/officeart/2008/layout/LinedList"/>
    <dgm:cxn modelId="{7919F3D0-C8EB-457C-9769-B3A52C3351A9}" type="presOf" srcId="{D63A396C-244A-4748-AF78-CD944B835E9F}" destId="{B11235FF-3C42-4957-B651-2909FDF71534}" srcOrd="0" destOrd="0" presId="urn:microsoft.com/office/officeart/2008/layout/LinedList"/>
    <dgm:cxn modelId="{83F5E9D7-F968-402A-A914-287743E26697}" srcId="{BBFFF654-4B50-4DA1-B513-C433C5054A16}" destId="{7CA717ED-EF75-4740-8B3C-B0D959C89B6E}" srcOrd="1" destOrd="0" parTransId="{98035046-3E0E-41BC-8B99-6272899117E7}" sibTransId="{5DEA2F21-E052-4411-A2C2-25E8BB0CA38F}"/>
    <dgm:cxn modelId="{F6FEFCDF-A19D-445F-B2EC-0936E5F4144A}" srcId="{BBFFF654-4B50-4DA1-B513-C433C5054A16}" destId="{E34FA74B-EF15-4E6C-8FC8-851A9F092960}" srcOrd="0" destOrd="0" parTransId="{DA4BA35D-593F-430E-8F19-FD10CDE38191}" sibTransId="{FDAAC055-ADB6-4D3B-AC77-3233837CC170}"/>
    <dgm:cxn modelId="{D381B6A7-A91F-4E03-B95B-B2FC07468FAA}" type="presParOf" srcId="{F333FE0F-E3BA-49B6-82B8-EB796E146DAF}" destId="{8EC60105-4C29-46B4-8132-16418DA39A83}" srcOrd="0" destOrd="0" presId="urn:microsoft.com/office/officeart/2008/layout/LinedList"/>
    <dgm:cxn modelId="{8430E061-C30B-488E-A346-F3AC4F5C2577}" type="presParOf" srcId="{F333FE0F-E3BA-49B6-82B8-EB796E146DAF}" destId="{7CDAFAC4-E30E-4B42-91E0-5D1EBBE38BEE}" srcOrd="1" destOrd="0" presId="urn:microsoft.com/office/officeart/2008/layout/LinedList"/>
    <dgm:cxn modelId="{09A59C8E-B49D-4E49-9ACD-EBC75EADCEDA}" type="presParOf" srcId="{7CDAFAC4-E30E-4B42-91E0-5D1EBBE38BEE}" destId="{5A6F2F94-E319-4527-9715-131D10920A2D}" srcOrd="0" destOrd="0" presId="urn:microsoft.com/office/officeart/2008/layout/LinedList"/>
    <dgm:cxn modelId="{F829EBC9-3757-482E-98C7-EFD42D3BCED2}" type="presParOf" srcId="{7CDAFAC4-E30E-4B42-91E0-5D1EBBE38BEE}" destId="{6931B91B-F6F9-4AA2-A05F-ED03C50DBC4D}" srcOrd="1" destOrd="0" presId="urn:microsoft.com/office/officeart/2008/layout/LinedList"/>
    <dgm:cxn modelId="{7D2F6A6E-2CAB-4BBB-913E-BA9128C4C37B}" type="presParOf" srcId="{F333FE0F-E3BA-49B6-82B8-EB796E146DAF}" destId="{1FF78D39-5469-4081-A8DA-AA2F71C2EE74}" srcOrd="2" destOrd="0" presId="urn:microsoft.com/office/officeart/2008/layout/LinedList"/>
    <dgm:cxn modelId="{172764A2-68E9-4843-B4F1-749E8C3A7728}" type="presParOf" srcId="{F333FE0F-E3BA-49B6-82B8-EB796E146DAF}" destId="{9B9EB864-08D6-46E0-A9EE-3770AF547519}" srcOrd="3" destOrd="0" presId="urn:microsoft.com/office/officeart/2008/layout/LinedList"/>
    <dgm:cxn modelId="{BE4A8BC2-A565-4BC0-BE7E-BD4F605C0D7C}" type="presParOf" srcId="{9B9EB864-08D6-46E0-A9EE-3770AF547519}" destId="{C773142D-38E6-4184-9940-E4FF2A9CB9B2}" srcOrd="0" destOrd="0" presId="urn:microsoft.com/office/officeart/2008/layout/LinedList"/>
    <dgm:cxn modelId="{9A14628D-5613-4345-BD28-BBBDBF856EE5}" type="presParOf" srcId="{9B9EB864-08D6-46E0-A9EE-3770AF547519}" destId="{AF5BF230-5882-4AAE-BB70-60EDD8AFAF91}" srcOrd="1" destOrd="0" presId="urn:microsoft.com/office/officeart/2008/layout/LinedList"/>
    <dgm:cxn modelId="{124D99B7-F292-48FF-B06B-0AA306FFF20D}" type="presParOf" srcId="{F333FE0F-E3BA-49B6-82B8-EB796E146DAF}" destId="{F5F4988D-9ECB-4FB6-8F7F-72C5E096BE64}" srcOrd="4" destOrd="0" presId="urn:microsoft.com/office/officeart/2008/layout/LinedList"/>
    <dgm:cxn modelId="{996399A0-54AC-40F6-95A5-C74BB79D68D5}" type="presParOf" srcId="{F333FE0F-E3BA-49B6-82B8-EB796E146DAF}" destId="{C0E3C143-3F4D-4FC0-BCCE-DDB1C67E4A27}" srcOrd="5" destOrd="0" presId="urn:microsoft.com/office/officeart/2008/layout/LinedList"/>
    <dgm:cxn modelId="{EE1905B6-4D59-458E-9A6D-97D71A4506DE}" type="presParOf" srcId="{C0E3C143-3F4D-4FC0-BCCE-DDB1C67E4A27}" destId="{20E63B2F-901D-4035-AFB8-9883DB5C925D}" srcOrd="0" destOrd="0" presId="urn:microsoft.com/office/officeart/2008/layout/LinedList"/>
    <dgm:cxn modelId="{9C18B818-2A82-4EA6-95E8-6832A923AF91}" type="presParOf" srcId="{C0E3C143-3F4D-4FC0-BCCE-DDB1C67E4A27}" destId="{05CF6059-004C-4AC3-995F-096814575F11}" srcOrd="1" destOrd="0" presId="urn:microsoft.com/office/officeart/2008/layout/LinedList"/>
    <dgm:cxn modelId="{689A1E02-AC90-4D77-8B3B-BFF85ABEA019}" type="presParOf" srcId="{F333FE0F-E3BA-49B6-82B8-EB796E146DAF}" destId="{BBDA6FC3-6A46-4C06-9B7C-2405A12AD109}" srcOrd="6" destOrd="0" presId="urn:microsoft.com/office/officeart/2008/layout/LinedList"/>
    <dgm:cxn modelId="{AB167456-8D88-4CE5-B339-B26C5A9344B1}" type="presParOf" srcId="{F333FE0F-E3BA-49B6-82B8-EB796E146DAF}" destId="{6E46C9CB-DC82-42BB-A16B-CE1B2D8BA271}" srcOrd="7" destOrd="0" presId="urn:microsoft.com/office/officeart/2008/layout/LinedList"/>
    <dgm:cxn modelId="{F0389825-B5C7-480F-A73C-92DC539E7B5A}" type="presParOf" srcId="{6E46C9CB-DC82-42BB-A16B-CE1B2D8BA271}" destId="{36DD094F-88A1-4B9B-AA00-7DF4444177FA}" srcOrd="0" destOrd="0" presId="urn:microsoft.com/office/officeart/2008/layout/LinedList"/>
    <dgm:cxn modelId="{AB631B85-C22F-49CF-9429-18351368C897}" type="presParOf" srcId="{6E46C9CB-DC82-42BB-A16B-CE1B2D8BA271}" destId="{BBF0B1BF-FE9B-4501-8365-54EA75883A83}" srcOrd="1" destOrd="0" presId="urn:microsoft.com/office/officeart/2008/layout/LinedList"/>
    <dgm:cxn modelId="{86B2C577-4583-4C1E-81BC-1DD7E2624072}" type="presParOf" srcId="{F333FE0F-E3BA-49B6-82B8-EB796E146DAF}" destId="{1B073B52-F747-4733-A164-295DF157F9D0}" srcOrd="8" destOrd="0" presId="urn:microsoft.com/office/officeart/2008/layout/LinedList"/>
    <dgm:cxn modelId="{1AAF729F-233A-46A1-A3C6-BE3E6DB9D7F5}" type="presParOf" srcId="{F333FE0F-E3BA-49B6-82B8-EB796E146DAF}" destId="{A34FF778-3F16-4F8D-A1CD-06E2669F443F}" srcOrd="9" destOrd="0" presId="urn:microsoft.com/office/officeart/2008/layout/LinedList"/>
    <dgm:cxn modelId="{773E4A80-3BCA-4CA9-B102-E52CFA15EE05}" type="presParOf" srcId="{A34FF778-3F16-4F8D-A1CD-06E2669F443F}" destId="{ABD1FA4E-CED5-4957-B8D4-A2CB85C21A8D}" srcOrd="0" destOrd="0" presId="urn:microsoft.com/office/officeart/2008/layout/LinedList"/>
    <dgm:cxn modelId="{78CAC1C0-2EDA-4983-A7DA-F0BF1069FC85}" type="presParOf" srcId="{A34FF778-3F16-4F8D-A1CD-06E2669F443F}" destId="{CCE01C14-38E2-4A03-B935-B2808412AF19}" srcOrd="1" destOrd="0" presId="urn:microsoft.com/office/officeart/2008/layout/LinedList"/>
    <dgm:cxn modelId="{3CDD6765-E689-4CC2-8B07-E46435696208}" type="presParOf" srcId="{F333FE0F-E3BA-49B6-82B8-EB796E146DAF}" destId="{A724D060-45ED-462B-8D59-7522491181CF}" srcOrd="10" destOrd="0" presId="urn:microsoft.com/office/officeart/2008/layout/LinedList"/>
    <dgm:cxn modelId="{85AA3030-5B9D-45B3-B536-D149C606D4AF}" type="presParOf" srcId="{F333FE0F-E3BA-49B6-82B8-EB796E146DAF}" destId="{FAB13514-F106-42D9-BB1A-615743B9A0E7}" srcOrd="11" destOrd="0" presId="urn:microsoft.com/office/officeart/2008/layout/LinedList"/>
    <dgm:cxn modelId="{B5BB262D-1D1F-4D59-8FE4-295D41A21E48}" type="presParOf" srcId="{FAB13514-F106-42D9-BB1A-615743B9A0E7}" destId="{B11235FF-3C42-4957-B651-2909FDF71534}" srcOrd="0" destOrd="0" presId="urn:microsoft.com/office/officeart/2008/layout/LinedList"/>
    <dgm:cxn modelId="{59F752A1-5831-48D6-96F6-59E1EFA75084}" type="presParOf" srcId="{FAB13514-F106-42D9-BB1A-615743B9A0E7}" destId="{ECB1179C-9897-4EDC-9C2B-8E66285299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40DD7B-7F15-467B-9F19-DAE47C6EF5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22CBA-B209-4C1F-99A7-183A3E1BE0E2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AND: combines concepts and limits your results </a:t>
          </a:r>
        </a:p>
      </dgm:t>
    </dgm:pt>
    <dgm:pt modelId="{87AA85F4-82AF-4F27-AEC1-150E9ADB6867}" type="parTrans" cxnId="{797CC188-62C9-42E3-9EEF-12D93091D5AA}">
      <dgm:prSet/>
      <dgm:spPr/>
      <dgm:t>
        <a:bodyPr/>
        <a:lstStyle/>
        <a:p>
          <a:endParaRPr lang="en-US"/>
        </a:p>
      </dgm:t>
    </dgm:pt>
    <dgm:pt modelId="{731110FE-5C44-4D29-9792-B47F281A7ED3}" type="sibTrans" cxnId="{797CC188-62C9-42E3-9EEF-12D93091D5AA}">
      <dgm:prSet/>
      <dgm:spPr/>
      <dgm:t>
        <a:bodyPr/>
        <a:lstStyle/>
        <a:p>
          <a:endParaRPr lang="en-US"/>
        </a:p>
      </dgm:t>
    </dgm:pt>
    <dgm:pt modelId="{48486139-6B2F-4424-93A9-6AB4AD28FD19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CA" sz="2400" dirty="0"/>
            <a:t>Indigenous AND education</a:t>
          </a:r>
          <a:endParaRPr lang="en-US" sz="2400" dirty="0"/>
        </a:p>
      </dgm:t>
    </dgm:pt>
    <dgm:pt modelId="{1DF02FCC-0B15-4763-BFEB-A0E0DA15A08E}" type="parTrans" cxnId="{11C193FC-E330-4DCF-935B-13980A2E5E99}">
      <dgm:prSet/>
      <dgm:spPr/>
      <dgm:t>
        <a:bodyPr/>
        <a:lstStyle/>
        <a:p>
          <a:endParaRPr lang="en-US"/>
        </a:p>
      </dgm:t>
    </dgm:pt>
    <dgm:pt modelId="{007B3E74-1B0F-407B-8F32-7CD2ECD41430}" type="sibTrans" cxnId="{11C193FC-E330-4DCF-935B-13980A2E5E99}">
      <dgm:prSet/>
      <dgm:spPr/>
      <dgm:t>
        <a:bodyPr/>
        <a:lstStyle/>
        <a:p>
          <a:endParaRPr lang="en-US"/>
        </a:p>
      </dgm:t>
    </dgm:pt>
    <dgm:pt modelId="{BAE5F201-4C25-4C4A-9F50-9251E5F4B32B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youth OR teens</a:t>
          </a:r>
        </a:p>
        <a:p>
          <a:r>
            <a:rPr lang="en-US" dirty="0"/>
            <a:t>land OR territory </a:t>
          </a:r>
        </a:p>
      </dgm:t>
    </dgm:pt>
    <dgm:pt modelId="{D92AA8D1-1021-4446-85BC-5643E524EDD1}" type="parTrans" cxnId="{D8F7DDB7-7EA9-478B-A94F-4FD6617213ED}">
      <dgm:prSet/>
      <dgm:spPr/>
      <dgm:t>
        <a:bodyPr/>
        <a:lstStyle/>
        <a:p>
          <a:endParaRPr lang="en-US"/>
        </a:p>
      </dgm:t>
    </dgm:pt>
    <dgm:pt modelId="{8E20BC77-68AF-4E70-989E-007914532198}" type="sibTrans" cxnId="{D8F7DDB7-7EA9-478B-A94F-4FD6617213ED}">
      <dgm:prSet/>
      <dgm:spPr/>
      <dgm:t>
        <a:bodyPr/>
        <a:lstStyle/>
        <a:p>
          <a:endParaRPr lang="en-US"/>
        </a:p>
      </dgm:t>
    </dgm:pt>
    <dgm:pt modelId="{C8AA66A5-9487-4907-82ED-5CE172E4E8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CA" dirty="0"/>
            <a:t>OR: allow you to insert synonyms or alternative terms and increases your results</a:t>
          </a:r>
          <a:endParaRPr lang="en-US" dirty="0"/>
        </a:p>
      </dgm:t>
    </dgm:pt>
    <dgm:pt modelId="{03A105FF-8BB5-4198-8F11-363FD7BC3688}" type="parTrans" cxnId="{4D0DD005-242C-430B-BE80-444244B7FF17}">
      <dgm:prSet/>
      <dgm:spPr/>
      <dgm:t>
        <a:bodyPr/>
        <a:lstStyle/>
        <a:p>
          <a:endParaRPr lang="en-CA"/>
        </a:p>
      </dgm:t>
    </dgm:pt>
    <dgm:pt modelId="{572C09DB-6166-441F-B564-145F75C6F48C}" type="sibTrans" cxnId="{4D0DD005-242C-430B-BE80-444244B7FF17}">
      <dgm:prSet/>
      <dgm:spPr/>
      <dgm:t>
        <a:bodyPr/>
        <a:lstStyle/>
        <a:p>
          <a:endParaRPr lang="en-CA"/>
        </a:p>
      </dgm:t>
    </dgm:pt>
    <dgm:pt modelId="{39B7A7F6-11DC-41BE-8042-A01BE696672B}" type="pres">
      <dgm:prSet presAssocID="{E740DD7B-7F15-467B-9F19-DAE47C6EF512}" presName="diagram" presStyleCnt="0">
        <dgm:presLayoutVars>
          <dgm:dir/>
          <dgm:resizeHandles val="exact"/>
        </dgm:presLayoutVars>
      </dgm:prSet>
      <dgm:spPr/>
    </dgm:pt>
    <dgm:pt modelId="{0BBD4762-6969-4696-87A5-2D9FE4E175E7}" type="pres">
      <dgm:prSet presAssocID="{74C22CBA-B209-4C1F-99A7-183A3E1BE0E2}" presName="node" presStyleLbl="node1" presStyleIdx="0" presStyleCnt="4">
        <dgm:presLayoutVars>
          <dgm:bulletEnabled val="1"/>
        </dgm:presLayoutVars>
      </dgm:prSet>
      <dgm:spPr/>
    </dgm:pt>
    <dgm:pt modelId="{93E7150E-C55C-4C58-82AA-990617E0E8A2}" type="pres">
      <dgm:prSet presAssocID="{731110FE-5C44-4D29-9792-B47F281A7ED3}" presName="sibTrans" presStyleCnt="0"/>
      <dgm:spPr/>
    </dgm:pt>
    <dgm:pt modelId="{51006447-CB85-42AD-BAAF-414CBC42E9AF}" type="pres">
      <dgm:prSet presAssocID="{C8AA66A5-9487-4907-82ED-5CE172E4E829}" presName="node" presStyleLbl="node1" presStyleIdx="1" presStyleCnt="4">
        <dgm:presLayoutVars>
          <dgm:bulletEnabled val="1"/>
        </dgm:presLayoutVars>
      </dgm:prSet>
      <dgm:spPr/>
    </dgm:pt>
    <dgm:pt modelId="{E87AA084-7F77-4EF2-8DA1-C603726FF572}" type="pres">
      <dgm:prSet presAssocID="{572C09DB-6166-441F-B564-145F75C6F48C}" presName="sibTrans" presStyleCnt="0"/>
      <dgm:spPr/>
    </dgm:pt>
    <dgm:pt modelId="{F0852A59-C41D-421A-A07C-D83664D81F8C}" type="pres">
      <dgm:prSet presAssocID="{48486139-6B2F-4424-93A9-6AB4AD28FD19}" presName="node" presStyleLbl="node1" presStyleIdx="2" presStyleCnt="4">
        <dgm:presLayoutVars>
          <dgm:bulletEnabled val="1"/>
        </dgm:presLayoutVars>
      </dgm:prSet>
      <dgm:spPr/>
    </dgm:pt>
    <dgm:pt modelId="{760F5D5A-55C9-447C-A7E9-CA89D2C2C5A2}" type="pres">
      <dgm:prSet presAssocID="{007B3E74-1B0F-407B-8F32-7CD2ECD41430}" presName="sibTrans" presStyleCnt="0"/>
      <dgm:spPr/>
    </dgm:pt>
    <dgm:pt modelId="{7F1C4418-5817-41F7-9776-5D2DE2F7A3C1}" type="pres">
      <dgm:prSet presAssocID="{BAE5F201-4C25-4C4A-9F50-9251E5F4B32B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DD005-242C-430B-BE80-444244B7FF17}" srcId="{E740DD7B-7F15-467B-9F19-DAE47C6EF512}" destId="{C8AA66A5-9487-4907-82ED-5CE172E4E829}" srcOrd="1" destOrd="0" parTransId="{03A105FF-8BB5-4198-8F11-363FD7BC3688}" sibTransId="{572C09DB-6166-441F-B564-145F75C6F48C}"/>
    <dgm:cxn modelId="{7C5C1F50-B332-4A8E-B453-06CBE976DC7E}" type="presOf" srcId="{74C22CBA-B209-4C1F-99A7-183A3E1BE0E2}" destId="{0BBD4762-6969-4696-87A5-2D9FE4E175E7}" srcOrd="0" destOrd="0" presId="urn:microsoft.com/office/officeart/2005/8/layout/default"/>
    <dgm:cxn modelId="{DF2B6E72-D546-42AD-94F3-4D6D37A631CF}" type="presOf" srcId="{48486139-6B2F-4424-93A9-6AB4AD28FD19}" destId="{F0852A59-C41D-421A-A07C-D83664D81F8C}" srcOrd="0" destOrd="0" presId="urn:microsoft.com/office/officeart/2005/8/layout/default"/>
    <dgm:cxn modelId="{447B2D73-BE55-4C13-8250-4F333C01A7BB}" type="presOf" srcId="{E740DD7B-7F15-467B-9F19-DAE47C6EF512}" destId="{39B7A7F6-11DC-41BE-8042-A01BE696672B}" srcOrd="0" destOrd="0" presId="urn:microsoft.com/office/officeart/2005/8/layout/default"/>
    <dgm:cxn modelId="{797CC188-62C9-42E3-9EEF-12D93091D5AA}" srcId="{E740DD7B-7F15-467B-9F19-DAE47C6EF512}" destId="{74C22CBA-B209-4C1F-99A7-183A3E1BE0E2}" srcOrd="0" destOrd="0" parTransId="{87AA85F4-82AF-4F27-AEC1-150E9ADB6867}" sibTransId="{731110FE-5C44-4D29-9792-B47F281A7ED3}"/>
    <dgm:cxn modelId="{D8F7DDB7-7EA9-478B-A94F-4FD6617213ED}" srcId="{E740DD7B-7F15-467B-9F19-DAE47C6EF512}" destId="{BAE5F201-4C25-4C4A-9F50-9251E5F4B32B}" srcOrd="3" destOrd="0" parTransId="{D92AA8D1-1021-4446-85BC-5643E524EDD1}" sibTransId="{8E20BC77-68AF-4E70-989E-007914532198}"/>
    <dgm:cxn modelId="{C586D1C6-B7F4-456F-8678-991C092F0F3E}" type="presOf" srcId="{BAE5F201-4C25-4C4A-9F50-9251E5F4B32B}" destId="{7F1C4418-5817-41F7-9776-5D2DE2F7A3C1}" srcOrd="0" destOrd="0" presId="urn:microsoft.com/office/officeart/2005/8/layout/default"/>
    <dgm:cxn modelId="{FE41D2E8-5B5C-4359-8D4D-E51661953B62}" type="presOf" srcId="{C8AA66A5-9487-4907-82ED-5CE172E4E829}" destId="{51006447-CB85-42AD-BAAF-414CBC42E9AF}" srcOrd="0" destOrd="0" presId="urn:microsoft.com/office/officeart/2005/8/layout/default"/>
    <dgm:cxn modelId="{11C193FC-E330-4DCF-935B-13980A2E5E99}" srcId="{E740DD7B-7F15-467B-9F19-DAE47C6EF512}" destId="{48486139-6B2F-4424-93A9-6AB4AD28FD19}" srcOrd="2" destOrd="0" parTransId="{1DF02FCC-0B15-4763-BFEB-A0E0DA15A08E}" sibTransId="{007B3E74-1B0F-407B-8F32-7CD2ECD41430}"/>
    <dgm:cxn modelId="{B576D386-C340-411F-8283-73C5D1EFC188}" type="presParOf" srcId="{39B7A7F6-11DC-41BE-8042-A01BE696672B}" destId="{0BBD4762-6969-4696-87A5-2D9FE4E175E7}" srcOrd="0" destOrd="0" presId="urn:microsoft.com/office/officeart/2005/8/layout/default"/>
    <dgm:cxn modelId="{3AF3F1C0-C3BF-471D-8DD5-51FD8F2E2A30}" type="presParOf" srcId="{39B7A7F6-11DC-41BE-8042-A01BE696672B}" destId="{93E7150E-C55C-4C58-82AA-990617E0E8A2}" srcOrd="1" destOrd="0" presId="urn:microsoft.com/office/officeart/2005/8/layout/default"/>
    <dgm:cxn modelId="{182469CA-F9D3-4E67-B5BE-8ADC51936435}" type="presParOf" srcId="{39B7A7F6-11DC-41BE-8042-A01BE696672B}" destId="{51006447-CB85-42AD-BAAF-414CBC42E9AF}" srcOrd="2" destOrd="0" presId="urn:microsoft.com/office/officeart/2005/8/layout/default"/>
    <dgm:cxn modelId="{4A178510-0F09-4870-9752-F575A6D44297}" type="presParOf" srcId="{39B7A7F6-11DC-41BE-8042-A01BE696672B}" destId="{E87AA084-7F77-4EF2-8DA1-C603726FF572}" srcOrd="3" destOrd="0" presId="urn:microsoft.com/office/officeart/2005/8/layout/default"/>
    <dgm:cxn modelId="{E5BA740D-2FC7-4294-99D6-3A6E5FCCFF57}" type="presParOf" srcId="{39B7A7F6-11DC-41BE-8042-A01BE696672B}" destId="{F0852A59-C41D-421A-A07C-D83664D81F8C}" srcOrd="4" destOrd="0" presId="urn:microsoft.com/office/officeart/2005/8/layout/default"/>
    <dgm:cxn modelId="{4A7EB46C-A451-41C0-BC3B-DF3E29F74054}" type="presParOf" srcId="{39B7A7F6-11DC-41BE-8042-A01BE696672B}" destId="{760F5D5A-55C9-447C-A7E9-CA89D2C2C5A2}" srcOrd="5" destOrd="0" presId="urn:microsoft.com/office/officeart/2005/8/layout/default"/>
    <dgm:cxn modelId="{3F5FDAF3-A6AF-4212-BE42-D7AC285A1DE1}" type="presParOf" srcId="{39B7A7F6-11DC-41BE-8042-A01BE696672B}" destId="{7F1C4418-5817-41F7-9776-5D2DE2F7A3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40DD7B-7F15-467B-9F19-DAE47C6EF5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4C22CBA-B209-4C1F-99A7-183A3E1BE0E2}">
      <dgm:prSet/>
      <dgm:spPr>
        <a:solidFill>
          <a:srgbClr val="002060"/>
        </a:solidFill>
      </dgm:spPr>
      <dgm:t>
        <a:bodyPr/>
        <a:lstStyle/>
        <a:p>
          <a:r>
            <a:rPr lang="en-CA" dirty="0"/>
            <a:t>“quotation marks”: </a:t>
          </a:r>
          <a:r>
            <a:rPr lang="en-US" dirty="0"/>
            <a:t>If you put two or more words in quotation marks, that exact phrase will be searched and limits your results.</a:t>
          </a:r>
        </a:p>
      </dgm:t>
    </dgm:pt>
    <dgm:pt modelId="{87AA85F4-82AF-4F27-AEC1-150E9ADB6867}" type="parTrans" cxnId="{797CC188-62C9-42E3-9EEF-12D93091D5AA}">
      <dgm:prSet/>
      <dgm:spPr/>
      <dgm:t>
        <a:bodyPr/>
        <a:lstStyle/>
        <a:p>
          <a:endParaRPr lang="en-US"/>
        </a:p>
      </dgm:t>
    </dgm:pt>
    <dgm:pt modelId="{731110FE-5C44-4D29-9792-B47F281A7ED3}" type="sibTrans" cxnId="{797CC188-62C9-42E3-9EEF-12D93091D5AA}">
      <dgm:prSet/>
      <dgm:spPr/>
      <dgm:t>
        <a:bodyPr/>
        <a:lstStyle/>
        <a:p>
          <a:endParaRPr lang="en-US"/>
        </a:p>
      </dgm:t>
    </dgm:pt>
    <dgm:pt modelId="{48486139-6B2F-4424-93A9-6AB4AD28FD19}">
      <dgm:prSet custT="1"/>
      <dgm:spPr>
        <a:solidFill>
          <a:srgbClr val="002060"/>
        </a:solidFill>
      </dgm:spPr>
      <dgm:t>
        <a:bodyPr/>
        <a:lstStyle/>
        <a:p>
          <a:r>
            <a:rPr lang="en-CA" sz="2400" dirty="0"/>
            <a:t>“First Nations”</a:t>
          </a:r>
        </a:p>
        <a:p>
          <a:r>
            <a:rPr lang="en-CA" sz="2400" dirty="0"/>
            <a:t>“public policy”</a:t>
          </a:r>
        </a:p>
        <a:p>
          <a:endParaRPr lang="en-US" sz="2400" dirty="0"/>
        </a:p>
      </dgm:t>
    </dgm:pt>
    <dgm:pt modelId="{1DF02FCC-0B15-4763-BFEB-A0E0DA15A08E}" type="parTrans" cxnId="{11C193FC-E330-4DCF-935B-13980A2E5E99}">
      <dgm:prSet/>
      <dgm:spPr/>
      <dgm:t>
        <a:bodyPr/>
        <a:lstStyle/>
        <a:p>
          <a:endParaRPr lang="en-US"/>
        </a:p>
      </dgm:t>
    </dgm:pt>
    <dgm:pt modelId="{007B3E74-1B0F-407B-8F32-7CD2ECD41430}" type="sibTrans" cxnId="{11C193FC-E330-4DCF-935B-13980A2E5E99}">
      <dgm:prSet/>
      <dgm:spPr/>
      <dgm:t>
        <a:bodyPr/>
        <a:lstStyle/>
        <a:p>
          <a:endParaRPr lang="en-US"/>
        </a:p>
      </dgm:t>
    </dgm:pt>
    <dgm:pt modelId="{BAE5F201-4C25-4C4A-9F50-9251E5F4B32B}">
      <dgm:prSet/>
      <dgm:spPr>
        <a:solidFill>
          <a:srgbClr val="7030A0"/>
        </a:solidFill>
      </dgm:spPr>
      <dgm:t>
        <a:bodyPr/>
        <a:lstStyle/>
        <a:p>
          <a:r>
            <a:rPr lang="en-US" dirty="0" err="1"/>
            <a:t>Democra</a:t>
          </a:r>
          <a:r>
            <a:rPr lang="en-US" dirty="0"/>
            <a:t>*</a:t>
          </a:r>
        </a:p>
        <a:p>
          <a:r>
            <a:rPr lang="en-US" dirty="0"/>
            <a:t>Finds: democracy, democracies, democratization, etc.</a:t>
          </a:r>
        </a:p>
        <a:p>
          <a:r>
            <a:rPr lang="en-US" dirty="0" err="1"/>
            <a:t>Canad</a:t>
          </a:r>
          <a:r>
            <a:rPr lang="en-US" dirty="0"/>
            <a:t>*</a:t>
          </a:r>
        </a:p>
        <a:p>
          <a:r>
            <a:rPr lang="en-US" dirty="0"/>
            <a:t>Finds: Canada, Canadian</a:t>
          </a:r>
        </a:p>
      </dgm:t>
    </dgm:pt>
    <dgm:pt modelId="{D92AA8D1-1021-4446-85BC-5643E524EDD1}" type="parTrans" cxnId="{D8F7DDB7-7EA9-478B-A94F-4FD6617213ED}">
      <dgm:prSet/>
      <dgm:spPr/>
      <dgm:t>
        <a:bodyPr/>
        <a:lstStyle/>
        <a:p>
          <a:endParaRPr lang="en-US"/>
        </a:p>
      </dgm:t>
    </dgm:pt>
    <dgm:pt modelId="{8E20BC77-68AF-4E70-989E-007914532198}" type="sibTrans" cxnId="{D8F7DDB7-7EA9-478B-A94F-4FD6617213ED}">
      <dgm:prSet/>
      <dgm:spPr/>
      <dgm:t>
        <a:bodyPr/>
        <a:lstStyle/>
        <a:p>
          <a:endParaRPr lang="en-US"/>
        </a:p>
      </dgm:t>
    </dgm:pt>
    <dgm:pt modelId="{C8AA66A5-9487-4907-82ED-5CE172E4E829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* - when you add an </a:t>
          </a:r>
          <a:r>
            <a:rPr lang="en-CA" b="0" i="0" dirty="0"/>
            <a:t>asterisk </a:t>
          </a:r>
          <a:r>
            <a:rPr lang="en-US" dirty="0"/>
            <a:t>on the end of a word, your results will contain all the words with those endings or suffix </a:t>
          </a:r>
        </a:p>
      </dgm:t>
    </dgm:pt>
    <dgm:pt modelId="{03A105FF-8BB5-4198-8F11-363FD7BC3688}" type="parTrans" cxnId="{4D0DD005-242C-430B-BE80-444244B7FF17}">
      <dgm:prSet/>
      <dgm:spPr/>
      <dgm:t>
        <a:bodyPr/>
        <a:lstStyle/>
        <a:p>
          <a:endParaRPr lang="en-CA"/>
        </a:p>
      </dgm:t>
    </dgm:pt>
    <dgm:pt modelId="{572C09DB-6166-441F-B564-145F75C6F48C}" type="sibTrans" cxnId="{4D0DD005-242C-430B-BE80-444244B7FF17}">
      <dgm:prSet/>
      <dgm:spPr/>
      <dgm:t>
        <a:bodyPr/>
        <a:lstStyle/>
        <a:p>
          <a:endParaRPr lang="en-CA"/>
        </a:p>
      </dgm:t>
    </dgm:pt>
    <dgm:pt modelId="{39B7A7F6-11DC-41BE-8042-A01BE696672B}" type="pres">
      <dgm:prSet presAssocID="{E740DD7B-7F15-467B-9F19-DAE47C6EF512}" presName="diagram" presStyleCnt="0">
        <dgm:presLayoutVars>
          <dgm:dir/>
          <dgm:resizeHandles val="exact"/>
        </dgm:presLayoutVars>
      </dgm:prSet>
      <dgm:spPr/>
    </dgm:pt>
    <dgm:pt modelId="{0BBD4762-6969-4696-87A5-2D9FE4E175E7}" type="pres">
      <dgm:prSet presAssocID="{74C22CBA-B209-4C1F-99A7-183A3E1BE0E2}" presName="node" presStyleLbl="node1" presStyleIdx="0" presStyleCnt="4">
        <dgm:presLayoutVars>
          <dgm:bulletEnabled val="1"/>
        </dgm:presLayoutVars>
      </dgm:prSet>
      <dgm:spPr/>
    </dgm:pt>
    <dgm:pt modelId="{93E7150E-C55C-4C58-82AA-990617E0E8A2}" type="pres">
      <dgm:prSet presAssocID="{731110FE-5C44-4D29-9792-B47F281A7ED3}" presName="sibTrans" presStyleCnt="0"/>
      <dgm:spPr/>
    </dgm:pt>
    <dgm:pt modelId="{51006447-CB85-42AD-BAAF-414CBC42E9AF}" type="pres">
      <dgm:prSet presAssocID="{C8AA66A5-9487-4907-82ED-5CE172E4E829}" presName="node" presStyleLbl="node1" presStyleIdx="1" presStyleCnt="4">
        <dgm:presLayoutVars>
          <dgm:bulletEnabled val="1"/>
        </dgm:presLayoutVars>
      </dgm:prSet>
      <dgm:spPr/>
    </dgm:pt>
    <dgm:pt modelId="{E87AA084-7F77-4EF2-8DA1-C603726FF572}" type="pres">
      <dgm:prSet presAssocID="{572C09DB-6166-441F-B564-145F75C6F48C}" presName="sibTrans" presStyleCnt="0"/>
      <dgm:spPr/>
    </dgm:pt>
    <dgm:pt modelId="{F0852A59-C41D-421A-A07C-D83664D81F8C}" type="pres">
      <dgm:prSet presAssocID="{48486139-6B2F-4424-93A9-6AB4AD28FD19}" presName="node" presStyleLbl="node1" presStyleIdx="2" presStyleCnt="4">
        <dgm:presLayoutVars>
          <dgm:bulletEnabled val="1"/>
        </dgm:presLayoutVars>
      </dgm:prSet>
      <dgm:spPr/>
    </dgm:pt>
    <dgm:pt modelId="{760F5D5A-55C9-447C-A7E9-CA89D2C2C5A2}" type="pres">
      <dgm:prSet presAssocID="{007B3E74-1B0F-407B-8F32-7CD2ECD41430}" presName="sibTrans" presStyleCnt="0"/>
      <dgm:spPr/>
    </dgm:pt>
    <dgm:pt modelId="{7F1C4418-5817-41F7-9776-5D2DE2F7A3C1}" type="pres">
      <dgm:prSet presAssocID="{BAE5F201-4C25-4C4A-9F50-9251E5F4B32B}" presName="node" presStyleLbl="node1" presStyleIdx="3" presStyleCnt="4">
        <dgm:presLayoutVars>
          <dgm:bulletEnabled val="1"/>
        </dgm:presLayoutVars>
      </dgm:prSet>
      <dgm:spPr/>
    </dgm:pt>
  </dgm:ptLst>
  <dgm:cxnLst>
    <dgm:cxn modelId="{4D0DD005-242C-430B-BE80-444244B7FF17}" srcId="{E740DD7B-7F15-467B-9F19-DAE47C6EF512}" destId="{C8AA66A5-9487-4907-82ED-5CE172E4E829}" srcOrd="1" destOrd="0" parTransId="{03A105FF-8BB5-4198-8F11-363FD7BC3688}" sibTransId="{572C09DB-6166-441F-B564-145F75C6F48C}"/>
    <dgm:cxn modelId="{7C5C1F50-B332-4A8E-B453-06CBE976DC7E}" type="presOf" srcId="{74C22CBA-B209-4C1F-99A7-183A3E1BE0E2}" destId="{0BBD4762-6969-4696-87A5-2D9FE4E175E7}" srcOrd="0" destOrd="0" presId="urn:microsoft.com/office/officeart/2005/8/layout/default"/>
    <dgm:cxn modelId="{DF2B6E72-D546-42AD-94F3-4D6D37A631CF}" type="presOf" srcId="{48486139-6B2F-4424-93A9-6AB4AD28FD19}" destId="{F0852A59-C41D-421A-A07C-D83664D81F8C}" srcOrd="0" destOrd="0" presId="urn:microsoft.com/office/officeart/2005/8/layout/default"/>
    <dgm:cxn modelId="{447B2D73-BE55-4C13-8250-4F333C01A7BB}" type="presOf" srcId="{E740DD7B-7F15-467B-9F19-DAE47C6EF512}" destId="{39B7A7F6-11DC-41BE-8042-A01BE696672B}" srcOrd="0" destOrd="0" presId="urn:microsoft.com/office/officeart/2005/8/layout/default"/>
    <dgm:cxn modelId="{797CC188-62C9-42E3-9EEF-12D93091D5AA}" srcId="{E740DD7B-7F15-467B-9F19-DAE47C6EF512}" destId="{74C22CBA-B209-4C1F-99A7-183A3E1BE0E2}" srcOrd="0" destOrd="0" parTransId="{87AA85F4-82AF-4F27-AEC1-150E9ADB6867}" sibTransId="{731110FE-5C44-4D29-9792-B47F281A7ED3}"/>
    <dgm:cxn modelId="{D8F7DDB7-7EA9-478B-A94F-4FD6617213ED}" srcId="{E740DD7B-7F15-467B-9F19-DAE47C6EF512}" destId="{BAE5F201-4C25-4C4A-9F50-9251E5F4B32B}" srcOrd="3" destOrd="0" parTransId="{D92AA8D1-1021-4446-85BC-5643E524EDD1}" sibTransId="{8E20BC77-68AF-4E70-989E-007914532198}"/>
    <dgm:cxn modelId="{C586D1C6-B7F4-456F-8678-991C092F0F3E}" type="presOf" srcId="{BAE5F201-4C25-4C4A-9F50-9251E5F4B32B}" destId="{7F1C4418-5817-41F7-9776-5D2DE2F7A3C1}" srcOrd="0" destOrd="0" presId="urn:microsoft.com/office/officeart/2005/8/layout/default"/>
    <dgm:cxn modelId="{FE41D2E8-5B5C-4359-8D4D-E51661953B62}" type="presOf" srcId="{C8AA66A5-9487-4907-82ED-5CE172E4E829}" destId="{51006447-CB85-42AD-BAAF-414CBC42E9AF}" srcOrd="0" destOrd="0" presId="urn:microsoft.com/office/officeart/2005/8/layout/default"/>
    <dgm:cxn modelId="{11C193FC-E330-4DCF-935B-13980A2E5E99}" srcId="{E740DD7B-7F15-467B-9F19-DAE47C6EF512}" destId="{48486139-6B2F-4424-93A9-6AB4AD28FD19}" srcOrd="2" destOrd="0" parTransId="{1DF02FCC-0B15-4763-BFEB-A0E0DA15A08E}" sibTransId="{007B3E74-1B0F-407B-8F32-7CD2ECD41430}"/>
    <dgm:cxn modelId="{B576D386-C340-411F-8283-73C5D1EFC188}" type="presParOf" srcId="{39B7A7F6-11DC-41BE-8042-A01BE696672B}" destId="{0BBD4762-6969-4696-87A5-2D9FE4E175E7}" srcOrd="0" destOrd="0" presId="urn:microsoft.com/office/officeart/2005/8/layout/default"/>
    <dgm:cxn modelId="{3AF3F1C0-C3BF-471D-8DD5-51FD8F2E2A30}" type="presParOf" srcId="{39B7A7F6-11DC-41BE-8042-A01BE696672B}" destId="{93E7150E-C55C-4C58-82AA-990617E0E8A2}" srcOrd="1" destOrd="0" presId="urn:microsoft.com/office/officeart/2005/8/layout/default"/>
    <dgm:cxn modelId="{182469CA-F9D3-4E67-B5BE-8ADC51936435}" type="presParOf" srcId="{39B7A7F6-11DC-41BE-8042-A01BE696672B}" destId="{51006447-CB85-42AD-BAAF-414CBC42E9AF}" srcOrd="2" destOrd="0" presId="urn:microsoft.com/office/officeart/2005/8/layout/default"/>
    <dgm:cxn modelId="{4A178510-0F09-4870-9752-F575A6D44297}" type="presParOf" srcId="{39B7A7F6-11DC-41BE-8042-A01BE696672B}" destId="{E87AA084-7F77-4EF2-8DA1-C603726FF572}" srcOrd="3" destOrd="0" presId="urn:microsoft.com/office/officeart/2005/8/layout/default"/>
    <dgm:cxn modelId="{E5BA740D-2FC7-4294-99D6-3A6E5FCCFF57}" type="presParOf" srcId="{39B7A7F6-11DC-41BE-8042-A01BE696672B}" destId="{F0852A59-C41D-421A-A07C-D83664D81F8C}" srcOrd="4" destOrd="0" presId="urn:microsoft.com/office/officeart/2005/8/layout/default"/>
    <dgm:cxn modelId="{4A7EB46C-A451-41C0-BC3B-DF3E29F74054}" type="presParOf" srcId="{39B7A7F6-11DC-41BE-8042-A01BE696672B}" destId="{760F5D5A-55C9-447C-A7E9-CA89D2C2C5A2}" srcOrd="5" destOrd="0" presId="urn:microsoft.com/office/officeart/2005/8/layout/default"/>
    <dgm:cxn modelId="{3F5FDAF3-A6AF-4212-BE42-D7AC285A1DE1}" type="presParOf" srcId="{39B7A7F6-11DC-41BE-8042-A01BE696672B}" destId="{7F1C4418-5817-41F7-9776-5D2DE2F7A3C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549A39-1BC8-4D39-8A03-10C64C81DDD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37049E-B84D-4FBD-8289-05D383B5E0C6}">
      <dgm:prSet custT="1"/>
      <dgm:spPr/>
      <dgm:t>
        <a:bodyPr/>
        <a:lstStyle/>
        <a:p>
          <a:r>
            <a:rPr lang="en-US" sz="2000" dirty="0"/>
            <a:t>Read the </a:t>
          </a:r>
          <a:r>
            <a:rPr lang="en-US" sz="2000" b="0" dirty="0"/>
            <a:t>abstract</a:t>
          </a:r>
          <a:r>
            <a:rPr lang="en-US" sz="2000" dirty="0"/>
            <a:t> to get a broad overview of the topic and to decide if the article is relevant to your research</a:t>
          </a:r>
        </a:p>
      </dgm:t>
    </dgm:pt>
    <dgm:pt modelId="{8C744FB6-708E-4825-85C2-729CEC26A08A}" type="parTrans" cxnId="{A5B35843-F77E-4CF5-B843-9DA270857CF0}">
      <dgm:prSet/>
      <dgm:spPr/>
      <dgm:t>
        <a:bodyPr/>
        <a:lstStyle/>
        <a:p>
          <a:endParaRPr lang="en-US"/>
        </a:p>
      </dgm:t>
    </dgm:pt>
    <dgm:pt modelId="{AF6431A4-3A14-41F6-AEE7-345895F5F23D}" type="sibTrans" cxnId="{A5B35843-F77E-4CF5-B843-9DA270857CF0}">
      <dgm:prSet/>
      <dgm:spPr/>
      <dgm:t>
        <a:bodyPr/>
        <a:lstStyle/>
        <a:p>
          <a:endParaRPr lang="en-US"/>
        </a:p>
      </dgm:t>
    </dgm:pt>
    <dgm:pt modelId="{F2E4DAEC-5D8D-4877-964C-2489DB3E3E1E}">
      <dgm:prSet custT="1"/>
      <dgm:spPr/>
      <dgm:t>
        <a:bodyPr/>
        <a:lstStyle/>
        <a:p>
          <a:r>
            <a:rPr lang="en-US" sz="2000" dirty="0"/>
            <a:t>Read the introduction and discussion/conclusion</a:t>
          </a:r>
        </a:p>
      </dgm:t>
    </dgm:pt>
    <dgm:pt modelId="{D1B01F20-F583-4737-99AE-7715F1E744C5}" type="parTrans" cxnId="{6C63378B-849C-4CEB-9F6C-36A577E3C652}">
      <dgm:prSet/>
      <dgm:spPr/>
      <dgm:t>
        <a:bodyPr/>
        <a:lstStyle/>
        <a:p>
          <a:endParaRPr lang="en-US"/>
        </a:p>
      </dgm:t>
    </dgm:pt>
    <dgm:pt modelId="{4FE5EA46-9DCA-46B0-888C-EB9B3C17B0A8}" type="sibTrans" cxnId="{6C63378B-849C-4CEB-9F6C-36A577E3C652}">
      <dgm:prSet/>
      <dgm:spPr/>
      <dgm:t>
        <a:bodyPr/>
        <a:lstStyle/>
        <a:p>
          <a:endParaRPr lang="en-US"/>
        </a:p>
      </dgm:t>
    </dgm:pt>
    <dgm:pt modelId="{775A1B44-DB09-44DD-BDDE-0F6EE70523A1}">
      <dgm:prSet custT="1"/>
      <dgm:spPr/>
      <dgm:t>
        <a:bodyPr/>
        <a:lstStyle/>
        <a:p>
          <a:r>
            <a:rPr lang="en-US" sz="2000" dirty="0"/>
            <a:t>Look at the headings of the article sections, is there one or two sections that will be important for your research?</a:t>
          </a:r>
        </a:p>
      </dgm:t>
    </dgm:pt>
    <dgm:pt modelId="{861F7799-A1C6-4D1D-9857-28722F157A25}" type="parTrans" cxnId="{5B43AFD3-ED81-4617-BBD1-AE3874FD896A}">
      <dgm:prSet/>
      <dgm:spPr/>
      <dgm:t>
        <a:bodyPr/>
        <a:lstStyle/>
        <a:p>
          <a:endParaRPr lang="en-US"/>
        </a:p>
      </dgm:t>
    </dgm:pt>
    <dgm:pt modelId="{0EBD4828-591F-418D-B0C9-1BDA7F98EC73}" type="sibTrans" cxnId="{5B43AFD3-ED81-4617-BBD1-AE3874FD896A}">
      <dgm:prSet/>
      <dgm:spPr/>
      <dgm:t>
        <a:bodyPr/>
        <a:lstStyle/>
        <a:p>
          <a:endParaRPr lang="en-US"/>
        </a:p>
      </dgm:t>
    </dgm:pt>
    <dgm:pt modelId="{5B9DF448-1536-4ED3-BC34-5E40F6E72EFE}">
      <dgm:prSet custT="1"/>
      <dgm:spPr/>
      <dgm:t>
        <a:bodyPr/>
        <a:lstStyle/>
        <a:p>
          <a:r>
            <a:rPr lang="en-US" sz="2000" dirty="0"/>
            <a:t>Look at the reference list for further helpful sources, focusing on those cited in the sections that you have selected as most relevant</a:t>
          </a:r>
        </a:p>
      </dgm:t>
    </dgm:pt>
    <dgm:pt modelId="{7D12D67F-C8A6-41B4-BCF7-565F8A1FB740}" type="parTrans" cxnId="{0D5F2A9B-9E20-4E1A-BB1E-0E01647C5E3F}">
      <dgm:prSet/>
      <dgm:spPr/>
      <dgm:t>
        <a:bodyPr/>
        <a:lstStyle/>
        <a:p>
          <a:endParaRPr lang="en-US"/>
        </a:p>
      </dgm:t>
    </dgm:pt>
    <dgm:pt modelId="{44A182E2-E38F-414B-BAD0-03B5954185BB}" type="sibTrans" cxnId="{0D5F2A9B-9E20-4E1A-BB1E-0E01647C5E3F}">
      <dgm:prSet/>
      <dgm:spPr/>
      <dgm:t>
        <a:bodyPr/>
        <a:lstStyle/>
        <a:p>
          <a:endParaRPr lang="en-US"/>
        </a:p>
      </dgm:t>
    </dgm:pt>
    <dgm:pt modelId="{75480DA0-0ACA-4CB3-ADC5-D514E5FC5DDC}">
      <dgm:prSet custT="1"/>
      <dgm:spPr/>
      <dgm:t>
        <a:bodyPr/>
        <a:lstStyle/>
        <a:p>
          <a:r>
            <a:rPr lang="en-US" sz="2000" dirty="0"/>
            <a:t>Use </a:t>
          </a:r>
          <a:r>
            <a:rPr lang="en-US" sz="2000" dirty="0" err="1"/>
            <a:t>Crtl+F</a:t>
          </a:r>
          <a:r>
            <a:rPr lang="en-US" sz="2000" dirty="0"/>
            <a:t> (Windows) or </a:t>
          </a:r>
          <a:r>
            <a:rPr lang="en-US" sz="2000" dirty="0" err="1"/>
            <a:t>Command+F</a:t>
          </a:r>
          <a:r>
            <a:rPr lang="en-US" sz="2000" dirty="0"/>
            <a:t> (Mac) to find a particular name, word or phrase in the text</a:t>
          </a:r>
          <a:endParaRPr lang="en-US" sz="1800" dirty="0"/>
        </a:p>
      </dgm:t>
    </dgm:pt>
    <dgm:pt modelId="{3E0E2707-FB74-4EC2-90A1-C0F3A1835B39}" type="parTrans" cxnId="{61F8C469-2FAE-42DB-B9F4-D023BFE639B8}">
      <dgm:prSet/>
      <dgm:spPr/>
      <dgm:t>
        <a:bodyPr/>
        <a:lstStyle/>
        <a:p>
          <a:endParaRPr lang="en-CA"/>
        </a:p>
      </dgm:t>
    </dgm:pt>
    <dgm:pt modelId="{2E259B8F-890A-4EAC-B173-272A566CB7E1}" type="sibTrans" cxnId="{61F8C469-2FAE-42DB-B9F4-D023BFE639B8}">
      <dgm:prSet/>
      <dgm:spPr/>
      <dgm:t>
        <a:bodyPr/>
        <a:lstStyle/>
        <a:p>
          <a:endParaRPr lang="en-CA"/>
        </a:p>
      </dgm:t>
    </dgm:pt>
    <dgm:pt modelId="{6960EB6F-AE27-4951-BF81-48C7FA3D0F2C}" type="pres">
      <dgm:prSet presAssocID="{E7549A39-1BC8-4D39-8A03-10C64C81DDD3}" presName="vert0" presStyleCnt="0">
        <dgm:presLayoutVars>
          <dgm:dir/>
          <dgm:animOne val="branch"/>
          <dgm:animLvl val="lvl"/>
        </dgm:presLayoutVars>
      </dgm:prSet>
      <dgm:spPr/>
    </dgm:pt>
    <dgm:pt modelId="{7D892C2A-0CE4-4B76-BF82-50D4BE2ADAD5}" type="pres">
      <dgm:prSet presAssocID="{ED37049E-B84D-4FBD-8289-05D383B5E0C6}" presName="thickLine" presStyleLbl="alignNode1" presStyleIdx="0" presStyleCnt="5"/>
      <dgm:spPr/>
    </dgm:pt>
    <dgm:pt modelId="{9C384DC5-0835-4899-ACBD-D0E8094B30BF}" type="pres">
      <dgm:prSet presAssocID="{ED37049E-B84D-4FBD-8289-05D383B5E0C6}" presName="horz1" presStyleCnt="0"/>
      <dgm:spPr/>
    </dgm:pt>
    <dgm:pt modelId="{8C08E559-97A8-4E50-A1C7-6B3A41AEC6A8}" type="pres">
      <dgm:prSet presAssocID="{ED37049E-B84D-4FBD-8289-05D383B5E0C6}" presName="tx1" presStyleLbl="revTx" presStyleIdx="0" presStyleCnt="5"/>
      <dgm:spPr/>
    </dgm:pt>
    <dgm:pt modelId="{2296290C-028E-4C9A-BB5D-A82CA0E8215F}" type="pres">
      <dgm:prSet presAssocID="{ED37049E-B84D-4FBD-8289-05D383B5E0C6}" presName="vert1" presStyleCnt="0"/>
      <dgm:spPr/>
    </dgm:pt>
    <dgm:pt modelId="{86609530-B2C3-4BD5-A7B4-54B9374EC894}" type="pres">
      <dgm:prSet presAssocID="{F2E4DAEC-5D8D-4877-964C-2489DB3E3E1E}" presName="thickLine" presStyleLbl="alignNode1" presStyleIdx="1" presStyleCnt="5"/>
      <dgm:spPr/>
    </dgm:pt>
    <dgm:pt modelId="{DFBC1892-8298-4980-8597-7C3AFECF3D15}" type="pres">
      <dgm:prSet presAssocID="{F2E4DAEC-5D8D-4877-964C-2489DB3E3E1E}" presName="horz1" presStyleCnt="0"/>
      <dgm:spPr/>
    </dgm:pt>
    <dgm:pt modelId="{8E605C26-5282-406B-90DB-ED1B3841AA39}" type="pres">
      <dgm:prSet presAssocID="{F2E4DAEC-5D8D-4877-964C-2489DB3E3E1E}" presName="tx1" presStyleLbl="revTx" presStyleIdx="1" presStyleCnt="5"/>
      <dgm:spPr/>
    </dgm:pt>
    <dgm:pt modelId="{8C04959F-590D-4476-A91C-B27BB9F91B45}" type="pres">
      <dgm:prSet presAssocID="{F2E4DAEC-5D8D-4877-964C-2489DB3E3E1E}" presName="vert1" presStyleCnt="0"/>
      <dgm:spPr/>
    </dgm:pt>
    <dgm:pt modelId="{ADD3F5B4-D778-4DC0-BE8C-2E671B0E9FBE}" type="pres">
      <dgm:prSet presAssocID="{775A1B44-DB09-44DD-BDDE-0F6EE70523A1}" presName="thickLine" presStyleLbl="alignNode1" presStyleIdx="2" presStyleCnt="5"/>
      <dgm:spPr/>
    </dgm:pt>
    <dgm:pt modelId="{40BEEFCE-086B-4A15-A96D-485A03B9B53B}" type="pres">
      <dgm:prSet presAssocID="{775A1B44-DB09-44DD-BDDE-0F6EE70523A1}" presName="horz1" presStyleCnt="0"/>
      <dgm:spPr/>
    </dgm:pt>
    <dgm:pt modelId="{A09469FC-9D5D-44DF-B07B-F3EE36BB8935}" type="pres">
      <dgm:prSet presAssocID="{775A1B44-DB09-44DD-BDDE-0F6EE70523A1}" presName="tx1" presStyleLbl="revTx" presStyleIdx="2" presStyleCnt="5"/>
      <dgm:spPr/>
    </dgm:pt>
    <dgm:pt modelId="{3D7CEB72-EC0E-4CF5-9377-47E32E092B0E}" type="pres">
      <dgm:prSet presAssocID="{775A1B44-DB09-44DD-BDDE-0F6EE70523A1}" presName="vert1" presStyleCnt="0"/>
      <dgm:spPr/>
    </dgm:pt>
    <dgm:pt modelId="{EC34EEBE-1468-429D-A2E3-F3FB85472C37}" type="pres">
      <dgm:prSet presAssocID="{5B9DF448-1536-4ED3-BC34-5E40F6E72EFE}" presName="thickLine" presStyleLbl="alignNode1" presStyleIdx="3" presStyleCnt="5"/>
      <dgm:spPr/>
    </dgm:pt>
    <dgm:pt modelId="{0DB4CC57-CA2B-447E-BF69-D1DEE61B9CDC}" type="pres">
      <dgm:prSet presAssocID="{5B9DF448-1536-4ED3-BC34-5E40F6E72EFE}" presName="horz1" presStyleCnt="0"/>
      <dgm:spPr/>
    </dgm:pt>
    <dgm:pt modelId="{46B63877-3947-47C7-B7CF-13AFF2998977}" type="pres">
      <dgm:prSet presAssocID="{5B9DF448-1536-4ED3-BC34-5E40F6E72EFE}" presName="tx1" presStyleLbl="revTx" presStyleIdx="3" presStyleCnt="5"/>
      <dgm:spPr/>
    </dgm:pt>
    <dgm:pt modelId="{F54CB9A3-597D-4BDC-B9B6-E0D261E1ADDA}" type="pres">
      <dgm:prSet presAssocID="{5B9DF448-1536-4ED3-BC34-5E40F6E72EFE}" presName="vert1" presStyleCnt="0"/>
      <dgm:spPr/>
    </dgm:pt>
    <dgm:pt modelId="{9F23E3DD-B31F-425C-8910-25A2A799D750}" type="pres">
      <dgm:prSet presAssocID="{75480DA0-0ACA-4CB3-ADC5-D514E5FC5DDC}" presName="thickLine" presStyleLbl="alignNode1" presStyleIdx="4" presStyleCnt="5"/>
      <dgm:spPr/>
    </dgm:pt>
    <dgm:pt modelId="{CA407C24-C93F-464A-BEBE-108EECBB2B0B}" type="pres">
      <dgm:prSet presAssocID="{75480DA0-0ACA-4CB3-ADC5-D514E5FC5DDC}" presName="horz1" presStyleCnt="0"/>
      <dgm:spPr/>
    </dgm:pt>
    <dgm:pt modelId="{C828AE18-63BB-47E5-AF00-A33A390CFEA8}" type="pres">
      <dgm:prSet presAssocID="{75480DA0-0ACA-4CB3-ADC5-D514E5FC5DDC}" presName="tx1" presStyleLbl="revTx" presStyleIdx="4" presStyleCnt="5"/>
      <dgm:spPr/>
    </dgm:pt>
    <dgm:pt modelId="{0A7881BD-5F4F-47BA-8073-F9144C3AF33A}" type="pres">
      <dgm:prSet presAssocID="{75480DA0-0ACA-4CB3-ADC5-D514E5FC5DDC}" presName="vert1" presStyleCnt="0"/>
      <dgm:spPr/>
    </dgm:pt>
  </dgm:ptLst>
  <dgm:cxnLst>
    <dgm:cxn modelId="{A5B35843-F77E-4CF5-B843-9DA270857CF0}" srcId="{E7549A39-1BC8-4D39-8A03-10C64C81DDD3}" destId="{ED37049E-B84D-4FBD-8289-05D383B5E0C6}" srcOrd="0" destOrd="0" parTransId="{8C744FB6-708E-4825-85C2-729CEC26A08A}" sibTransId="{AF6431A4-3A14-41F6-AEE7-345895F5F23D}"/>
    <dgm:cxn modelId="{4750D745-46DE-46A8-A664-67E5EFB888A2}" type="presOf" srcId="{E7549A39-1BC8-4D39-8A03-10C64C81DDD3}" destId="{6960EB6F-AE27-4951-BF81-48C7FA3D0F2C}" srcOrd="0" destOrd="0" presId="urn:microsoft.com/office/officeart/2008/layout/LinedList"/>
    <dgm:cxn modelId="{61F8C469-2FAE-42DB-B9F4-D023BFE639B8}" srcId="{E7549A39-1BC8-4D39-8A03-10C64C81DDD3}" destId="{75480DA0-0ACA-4CB3-ADC5-D514E5FC5DDC}" srcOrd="4" destOrd="0" parTransId="{3E0E2707-FB74-4EC2-90A1-C0F3A1835B39}" sibTransId="{2E259B8F-890A-4EAC-B173-272A566CB7E1}"/>
    <dgm:cxn modelId="{CA4B6956-0059-408F-9260-1D24ED05153B}" type="presOf" srcId="{75480DA0-0ACA-4CB3-ADC5-D514E5FC5DDC}" destId="{C828AE18-63BB-47E5-AF00-A33A390CFEA8}" srcOrd="0" destOrd="0" presId="urn:microsoft.com/office/officeart/2008/layout/LinedList"/>
    <dgm:cxn modelId="{A4F4A187-6986-45D3-B630-E5A507877212}" type="presOf" srcId="{5B9DF448-1536-4ED3-BC34-5E40F6E72EFE}" destId="{46B63877-3947-47C7-B7CF-13AFF2998977}" srcOrd="0" destOrd="0" presId="urn:microsoft.com/office/officeart/2008/layout/LinedList"/>
    <dgm:cxn modelId="{6C63378B-849C-4CEB-9F6C-36A577E3C652}" srcId="{E7549A39-1BC8-4D39-8A03-10C64C81DDD3}" destId="{F2E4DAEC-5D8D-4877-964C-2489DB3E3E1E}" srcOrd="1" destOrd="0" parTransId="{D1B01F20-F583-4737-99AE-7715F1E744C5}" sibTransId="{4FE5EA46-9DCA-46B0-888C-EB9B3C17B0A8}"/>
    <dgm:cxn modelId="{0D5F2A9B-9E20-4E1A-BB1E-0E01647C5E3F}" srcId="{E7549A39-1BC8-4D39-8A03-10C64C81DDD3}" destId="{5B9DF448-1536-4ED3-BC34-5E40F6E72EFE}" srcOrd="3" destOrd="0" parTransId="{7D12D67F-C8A6-41B4-BCF7-565F8A1FB740}" sibTransId="{44A182E2-E38F-414B-BAD0-03B5954185BB}"/>
    <dgm:cxn modelId="{5B43AFD3-ED81-4617-BBD1-AE3874FD896A}" srcId="{E7549A39-1BC8-4D39-8A03-10C64C81DDD3}" destId="{775A1B44-DB09-44DD-BDDE-0F6EE70523A1}" srcOrd="2" destOrd="0" parTransId="{861F7799-A1C6-4D1D-9857-28722F157A25}" sibTransId="{0EBD4828-591F-418D-B0C9-1BDA7F98EC73}"/>
    <dgm:cxn modelId="{1F408FD6-7CB6-47CA-8AA0-DE87772EA983}" type="presOf" srcId="{ED37049E-B84D-4FBD-8289-05D383B5E0C6}" destId="{8C08E559-97A8-4E50-A1C7-6B3A41AEC6A8}" srcOrd="0" destOrd="0" presId="urn:microsoft.com/office/officeart/2008/layout/LinedList"/>
    <dgm:cxn modelId="{33D10DF3-EDF8-43D2-A448-83B2D6835771}" type="presOf" srcId="{F2E4DAEC-5D8D-4877-964C-2489DB3E3E1E}" destId="{8E605C26-5282-406B-90DB-ED1B3841AA39}" srcOrd="0" destOrd="0" presId="urn:microsoft.com/office/officeart/2008/layout/LinedList"/>
    <dgm:cxn modelId="{2C47BAFD-7E0E-475B-A9A0-EB820A58BABD}" type="presOf" srcId="{775A1B44-DB09-44DD-BDDE-0F6EE70523A1}" destId="{A09469FC-9D5D-44DF-B07B-F3EE36BB8935}" srcOrd="0" destOrd="0" presId="urn:microsoft.com/office/officeart/2008/layout/LinedList"/>
    <dgm:cxn modelId="{5019F920-30B3-45E3-AC46-735204A3B9E0}" type="presParOf" srcId="{6960EB6F-AE27-4951-BF81-48C7FA3D0F2C}" destId="{7D892C2A-0CE4-4B76-BF82-50D4BE2ADAD5}" srcOrd="0" destOrd="0" presId="urn:microsoft.com/office/officeart/2008/layout/LinedList"/>
    <dgm:cxn modelId="{AAC36DDC-299A-4946-ACF2-F9FA58D72597}" type="presParOf" srcId="{6960EB6F-AE27-4951-BF81-48C7FA3D0F2C}" destId="{9C384DC5-0835-4899-ACBD-D0E8094B30BF}" srcOrd="1" destOrd="0" presId="urn:microsoft.com/office/officeart/2008/layout/LinedList"/>
    <dgm:cxn modelId="{08C55206-CD60-4D9A-A9EF-6392CDC53AC1}" type="presParOf" srcId="{9C384DC5-0835-4899-ACBD-D0E8094B30BF}" destId="{8C08E559-97A8-4E50-A1C7-6B3A41AEC6A8}" srcOrd="0" destOrd="0" presId="urn:microsoft.com/office/officeart/2008/layout/LinedList"/>
    <dgm:cxn modelId="{12C30349-7A60-4624-A91C-57760EDD64A5}" type="presParOf" srcId="{9C384DC5-0835-4899-ACBD-D0E8094B30BF}" destId="{2296290C-028E-4C9A-BB5D-A82CA0E8215F}" srcOrd="1" destOrd="0" presId="urn:microsoft.com/office/officeart/2008/layout/LinedList"/>
    <dgm:cxn modelId="{5C3F15ED-DEA4-4DA0-B00A-EA3F472E96F9}" type="presParOf" srcId="{6960EB6F-AE27-4951-BF81-48C7FA3D0F2C}" destId="{86609530-B2C3-4BD5-A7B4-54B9374EC894}" srcOrd="2" destOrd="0" presId="urn:microsoft.com/office/officeart/2008/layout/LinedList"/>
    <dgm:cxn modelId="{03021B98-4848-47FA-B4E0-80ED872E191F}" type="presParOf" srcId="{6960EB6F-AE27-4951-BF81-48C7FA3D0F2C}" destId="{DFBC1892-8298-4980-8597-7C3AFECF3D15}" srcOrd="3" destOrd="0" presId="urn:microsoft.com/office/officeart/2008/layout/LinedList"/>
    <dgm:cxn modelId="{AAD5F583-9F17-4401-BFCC-1677172B8201}" type="presParOf" srcId="{DFBC1892-8298-4980-8597-7C3AFECF3D15}" destId="{8E605C26-5282-406B-90DB-ED1B3841AA39}" srcOrd="0" destOrd="0" presId="urn:microsoft.com/office/officeart/2008/layout/LinedList"/>
    <dgm:cxn modelId="{5DD45D95-FAFF-461A-84AD-C9730C54589D}" type="presParOf" srcId="{DFBC1892-8298-4980-8597-7C3AFECF3D15}" destId="{8C04959F-590D-4476-A91C-B27BB9F91B45}" srcOrd="1" destOrd="0" presId="urn:microsoft.com/office/officeart/2008/layout/LinedList"/>
    <dgm:cxn modelId="{3C0E6BFC-3599-4CBA-B292-9D783D6FF0DA}" type="presParOf" srcId="{6960EB6F-AE27-4951-BF81-48C7FA3D0F2C}" destId="{ADD3F5B4-D778-4DC0-BE8C-2E671B0E9FBE}" srcOrd="4" destOrd="0" presId="urn:microsoft.com/office/officeart/2008/layout/LinedList"/>
    <dgm:cxn modelId="{DC17F960-F891-41E1-9F1D-9CE2C465D0F2}" type="presParOf" srcId="{6960EB6F-AE27-4951-BF81-48C7FA3D0F2C}" destId="{40BEEFCE-086B-4A15-A96D-485A03B9B53B}" srcOrd="5" destOrd="0" presId="urn:microsoft.com/office/officeart/2008/layout/LinedList"/>
    <dgm:cxn modelId="{87136658-E528-491A-8683-7EA0349B7307}" type="presParOf" srcId="{40BEEFCE-086B-4A15-A96D-485A03B9B53B}" destId="{A09469FC-9D5D-44DF-B07B-F3EE36BB8935}" srcOrd="0" destOrd="0" presId="urn:microsoft.com/office/officeart/2008/layout/LinedList"/>
    <dgm:cxn modelId="{C91541BA-1145-4DBD-8F0B-93F6D67BB00B}" type="presParOf" srcId="{40BEEFCE-086B-4A15-A96D-485A03B9B53B}" destId="{3D7CEB72-EC0E-4CF5-9377-47E32E092B0E}" srcOrd="1" destOrd="0" presId="urn:microsoft.com/office/officeart/2008/layout/LinedList"/>
    <dgm:cxn modelId="{708F3C90-9332-40C0-9F15-E9EF5F474010}" type="presParOf" srcId="{6960EB6F-AE27-4951-BF81-48C7FA3D0F2C}" destId="{EC34EEBE-1468-429D-A2E3-F3FB85472C37}" srcOrd="6" destOrd="0" presId="urn:microsoft.com/office/officeart/2008/layout/LinedList"/>
    <dgm:cxn modelId="{56431B57-35A1-4334-AB60-0246CF7EC13E}" type="presParOf" srcId="{6960EB6F-AE27-4951-BF81-48C7FA3D0F2C}" destId="{0DB4CC57-CA2B-447E-BF69-D1DEE61B9CDC}" srcOrd="7" destOrd="0" presId="urn:microsoft.com/office/officeart/2008/layout/LinedList"/>
    <dgm:cxn modelId="{418433C6-61E4-4730-B50F-D1A2126EBF60}" type="presParOf" srcId="{0DB4CC57-CA2B-447E-BF69-D1DEE61B9CDC}" destId="{46B63877-3947-47C7-B7CF-13AFF2998977}" srcOrd="0" destOrd="0" presId="urn:microsoft.com/office/officeart/2008/layout/LinedList"/>
    <dgm:cxn modelId="{18D6E093-CF39-40A7-BE28-43112C5AE61D}" type="presParOf" srcId="{0DB4CC57-CA2B-447E-BF69-D1DEE61B9CDC}" destId="{F54CB9A3-597D-4BDC-B9B6-E0D261E1ADDA}" srcOrd="1" destOrd="0" presId="urn:microsoft.com/office/officeart/2008/layout/LinedList"/>
    <dgm:cxn modelId="{5B37FDDE-A4CC-466B-98D8-B1FD6AC623AA}" type="presParOf" srcId="{6960EB6F-AE27-4951-BF81-48C7FA3D0F2C}" destId="{9F23E3DD-B31F-425C-8910-25A2A799D750}" srcOrd="8" destOrd="0" presId="urn:microsoft.com/office/officeart/2008/layout/LinedList"/>
    <dgm:cxn modelId="{2AA603ED-5D1C-491B-B361-911403E62A6F}" type="presParOf" srcId="{6960EB6F-AE27-4951-BF81-48C7FA3D0F2C}" destId="{CA407C24-C93F-464A-BEBE-108EECBB2B0B}" srcOrd="9" destOrd="0" presId="urn:microsoft.com/office/officeart/2008/layout/LinedList"/>
    <dgm:cxn modelId="{BBBCFC5D-77ED-40F0-8CB7-C78C1C404017}" type="presParOf" srcId="{CA407C24-C93F-464A-BEBE-108EECBB2B0B}" destId="{C828AE18-63BB-47E5-AF00-A33A390CFEA8}" srcOrd="0" destOrd="0" presId="urn:microsoft.com/office/officeart/2008/layout/LinedList"/>
    <dgm:cxn modelId="{6A125490-3C8F-4A7E-8AA6-FCB7682AA7E1}" type="presParOf" srcId="{CA407C24-C93F-464A-BEBE-108EECBB2B0B}" destId="{0A7881BD-5F4F-47BA-8073-F9144C3AF3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F057C-F045-4221-804C-5BD6BA7CFA2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B4B60-6CDB-41DF-8C1E-2F5AC809F272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Oka Crisis </a:t>
          </a:r>
          <a:r>
            <a:rPr lang="en-US" sz="4000" kern="1200" dirty="0"/>
            <a:t>– government, western scholars, and western journalists </a:t>
          </a:r>
        </a:p>
      </dsp:txBody>
      <dsp:txXfrm>
        <a:off x="0" y="2124"/>
        <a:ext cx="10515600" cy="1449029"/>
      </dsp:txXfrm>
    </dsp:sp>
    <dsp:sp modelId="{CF0B3ACB-3A4F-40A6-9FF7-1D0F4B0A93B0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06BA7-5989-44EF-96CF-7C4C79EE99AB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Oka resistance, Oka uprising, Oka revolt </a:t>
          </a:r>
          <a:r>
            <a:rPr lang="en-US" sz="4000" kern="1200" dirty="0"/>
            <a:t>– Indigenous scholars, Indigenous perspectives </a:t>
          </a:r>
        </a:p>
      </dsp:txBody>
      <dsp:txXfrm>
        <a:off x="0" y="1451154"/>
        <a:ext cx="10515600" cy="1449029"/>
      </dsp:txXfrm>
    </dsp:sp>
    <dsp:sp modelId="{E5267894-9E57-4FE1-801D-5F089298DD51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49DFE-847B-401C-84CB-2EC1FDCC82C5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000" b="1" kern="1200" dirty="0" err="1"/>
            <a:t>Kanehsatake</a:t>
          </a:r>
          <a:r>
            <a:rPr lang="en-CA" sz="4000" b="1" kern="1200" dirty="0"/>
            <a:t> Resistance </a:t>
          </a:r>
          <a:r>
            <a:rPr lang="en-CA" sz="4000" kern="1200" dirty="0"/>
            <a:t>– specificity </a:t>
          </a:r>
          <a:endParaRPr lang="en-US" sz="4000" kern="1200" dirty="0"/>
        </a:p>
      </dsp:txBody>
      <dsp:txXfrm>
        <a:off x="0" y="2900183"/>
        <a:ext cx="10515600" cy="1449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0105-4C29-46B4-8132-16418DA39A83}">
      <dsp:nvSpPr>
        <dsp:cNvPr id="0" name=""/>
        <dsp:cNvSpPr/>
      </dsp:nvSpPr>
      <dsp:spPr>
        <a:xfrm>
          <a:off x="0" y="1799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F2F94-E319-4527-9715-131D10920A2D}">
      <dsp:nvSpPr>
        <dsp:cNvPr id="0" name=""/>
        <dsp:cNvSpPr/>
      </dsp:nvSpPr>
      <dsp:spPr>
        <a:xfrm>
          <a:off x="0" y="1799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Indigenous studies</a:t>
          </a:r>
        </a:p>
      </dsp:txBody>
      <dsp:txXfrm>
        <a:off x="0" y="1799"/>
        <a:ext cx="5157787" cy="613498"/>
      </dsp:txXfrm>
    </dsp:sp>
    <dsp:sp modelId="{1FF78D39-5469-4081-A8DA-AA2F71C2EE74}">
      <dsp:nvSpPr>
        <dsp:cNvPr id="0" name=""/>
        <dsp:cNvSpPr/>
      </dsp:nvSpPr>
      <dsp:spPr>
        <a:xfrm>
          <a:off x="0" y="615297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3142D-38E6-4184-9940-E4FF2A9CB9B2}">
      <dsp:nvSpPr>
        <dsp:cNvPr id="0" name=""/>
        <dsp:cNvSpPr/>
      </dsp:nvSpPr>
      <dsp:spPr>
        <a:xfrm>
          <a:off x="0" y="615297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Land-based education</a:t>
          </a:r>
        </a:p>
      </dsp:txBody>
      <dsp:txXfrm>
        <a:off x="0" y="615297"/>
        <a:ext cx="5157787" cy="613498"/>
      </dsp:txXfrm>
    </dsp:sp>
    <dsp:sp modelId="{F5F4988D-9ECB-4FB6-8F7F-72C5E096BE64}">
      <dsp:nvSpPr>
        <dsp:cNvPr id="0" name=""/>
        <dsp:cNvSpPr/>
      </dsp:nvSpPr>
      <dsp:spPr>
        <a:xfrm>
          <a:off x="0" y="1228795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63B2F-901D-4035-AFB8-9883DB5C925D}">
      <dsp:nvSpPr>
        <dsp:cNvPr id="0" name=""/>
        <dsp:cNvSpPr/>
      </dsp:nvSpPr>
      <dsp:spPr>
        <a:xfrm>
          <a:off x="0" y="1228795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Higher education/University</a:t>
          </a:r>
        </a:p>
      </dsp:txBody>
      <dsp:txXfrm>
        <a:off x="0" y="1228795"/>
        <a:ext cx="5157787" cy="613498"/>
      </dsp:txXfrm>
    </dsp:sp>
    <dsp:sp modelId="{BBDA6FC3-6A46-4C06-9B7C-2405A12AD109}">
      <dsp:nvSpPr>
        <dsp:cNvPr id="0" name=""/>
        <dsp:cNvSpPr/>
      </dsp:nvSpPr>
      <dsp:spPr>
        <a:xfrm>
          <a:off x="0" y="1842294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D094F-88A1-4B9B-AA00-7DF4444177FA}">
      <dsp:nvSpPr>
        <dsp:cNvPr id="0" name=""/>
        <dsp:cNvSpPr/>
      </dsp:nvSpPr>
      <dsp:spPr>
        <a:xfrm>
          <a:off x="0" y="1842294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Pedagogy/curriculum</a:t>
          </a:r>
          <a:endParaRPr lang="en-US" sz="2800" kern="1200"/>
        </a:p>
      </dsp:txBody>
      <dsp:txXfrm>
        <a:off x="0" y="1842294"/>
        <a:ext cx="5157787" cy="613498"/>
      </dsp:txXfrm>
    </dsp:sp>
    <dsp:sp modelId="{1B073B52-F747-4733-A164-295DF157F9D0}">
      <dsp:nvSpPr>
        <dsp:cNvPr id="0" name=""/>
        <dsp:cNvSpPr/>
      </dsp:nvSpPr>
      <dsp:spPr>
        <a:xfrm>
          <a:off x="0" y="2455792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1FA4E-CED5-4957-B8D4-A2CB85C21A8D}">
      <dsp:nvSpPr>
        <dsp:cNvPr id="0" name=""/>
        <dsp:cNvSpPr/>
      </dsp:nvSpPr>
      <dsp:spPr>
        <a:xfrm>
          <a:off x="0" y="2455792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Indigenizing</a:t>
          </a:r>
          <a:endParaRPr lang="en-US" sz="2800" kern="1200"/>
        </a:p>
      </dsp:txBody>
      <dsp:txXfrm>
        <a:off x="0" y="2455792"/>
        <a:ext cx="5157787" cy="613498"/>
      </dsp:txXfrm>
    </dsp:sp>
    <dsp:sp modelId="{A724D060-45ED-462B-8D59-7522491181CF}">
      <dsp:nvSpPr>
        <dsp:cNvPr id="0" name=""/>
        <dsp:cNvSpPr/>
      </dsp:nvSpPr>
      <dsp:spPr>
        <a:xfrm>
          <a:off x="0" y="3069290"/>
          <a:ext cx="51577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235FF-3C42-4957-B651-2909FDF71534}">
      <dsp:nvSpPr>
        <dsp:cNvPr id="0" name=""/>
        <dsp:cNvSpPr/>
      </dsp:nvSpPr>
      <dsp:spPr>
        <a:xfrm>
          <a:off x="0" y="3069290"/>
          <a:ext cx="5157787" cy="613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Decolonizing </a:t>
          </a:r>
          <a:endParaRPr lang="en-US" sz="2800" kern="1200"/>
        </a:p>
      </dsp:txBody>
      <dsp:txXfrm>
        <a:off x="0" y="3069290"/>
        <a:ext cx="5157787" cy="613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D4762-6969-4696-87A5-2D9FE4E175E7}">
      <dsp:nvSpPr>
        <dsp:cNvPr id="0" name=""/>
        <dsp:cNvSpPr/>
      </dsp:nvSpPr>
      <dsp:spPr>
        <a:xfrm>
          <a:off x="1590332" y="205"/>
          <a:ext cx="3488471" cy="209308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AND: combines concepts and limits your results </a:t>
          </a:r>
        </a:p>
      </dsp:txBody>
      <dsp:txXfrm>
        <a:off x="1590332" y="205"/>
        <a:ext cx="3488471" cy="2093083"/>
      </dsp:txXfrm>
    </dsp:sp>
    <dsp:sp modelId="{51006447-CB85-42AD-BAAF-414CBC42E9AF}">
      <dsp:nvSpPr>
        <dsp:cNvPr id="0" name=""/>
        <dsp:cNvSpPr/>
      </dsp:nvSpPr>
      <dsp:spPr>
        <a:xfrm>
          <a:off x="5427651" y="205"/>
          <a:ext cx="3488471" cy="209308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 dirty="0"/>
            <a:t>OR: allow you to insert synonyms or alternative terms and increases your results</a:t>
          </a:r>
          <a:endParaRPr lang="en-US" sz="2900" kern="1200" dirty="0"/>
        </a:p>
      </dsp:txBody>
      <dsp:txXfrm>
        <a:off x="5427651" y="205"/>
        <a:ext cx="3488471" cy="2093083"/>
      </dsp:txXfrm>
    </dsp:sp>
    <dsp:sp modelId="{F0852A59-C41D-421A-A07C-D83664D81F8C}">
      <dsp:nvSpPr>
        <dsp:cNvPr id="0" name=""/>
        <dsp:cNvSpPr/>
      </dsp:nvSpPr>
      <dsp:spPr>
        <a:xfrm>
          <a:off x="1590332" y="2442135"/>
          <a:ext cx="3488471" cy="209308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Indigenous AND education</a:t>
          </a:r>
          <a:endParaRPr lang="en-US" sz="2400" kern="1200" dirty="0"/>
        </a:p>
      </dsp:txBody>
      <dsp:txXfrm>
        <a:off x="1590332" y="2442135"/>
        <a:ext cx="3488471" cy="2093083"/>
      </dsp:txXfrm>
    </dsp:sp>
    <dsp:sp modelId="{7F1C4418-5817-41F7-9776-5D2DE2F7A3C1}">
      <dsp:nvSpPr>
        <dsp:cNvPr id="0" name=""/>
        <dsp:cNvSpPr/>
      </dsp:nvSpPr>
      <dsp:spPr>
        <a:xfrm>
          <a:off x="5427651" y="2442135"/>
          <a:ext cx="3488471" cy="209308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youth OR teens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land OR territory </a:t>
          </a:r>
        </a:p>
      </dsp:txBody>
      <dsp:txXfrm>
        <a:off x="5427651" y="2442135"/>
        <a:ext cx="3488471" cy="2093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D4762-6969-4696-87A5-2D9FE4E175E7}">
      <dsp:nvSpPr>
        <dsp:cNvPr id="0" name=""/>
        <dsp:cNvSpPr/>
      </dsp:nvSpPr>
      <dsp:spPr>
        <a:xfrm>
          <a:off x="1590332" y="205"/>
          <a:ext cx="3488471" cy="20930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“quotation marks”: </a:t>
          </a:r>
          <a:r>
            <a:rPr lang="en-US" sz="2000" kern="1200" dirty="0"/>
            <a:t>If you put two or more words in quotation marks, that exact phrase will be searched and limits your results.</a:t>
          </a:r>
        </a:p>
      </dsp:txBody>
      <dsp:txXfrm>
        <a:off x="1590332" y="205"/>
        <a:ext cx="3488471" cy="2093083"/>
      </dsp:txXfrm>
    </dsp:sp>
    <dsp:sp modelId="{51006447-CB85-42AD-BAAF-414CBC42E9AF}">
      <dsp:nvSpPr>
        <dsp:cNvPr id="0" name=""/>
        <dsp:cNvSpPr/>
      </dsp:nvSpPr>
      <dsp:spPr>
        <a:xfrm>
          <a:off x="5427651" y="205"/>
          <a:ext cx="3488471" cy="209308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 - when you add an </a:t>
          </a:r>
          <a:r>
            <a:rPr lang="en-CA" sz="2000" b="0" i="0" kern="1200" dirty="0"/>
            <a:t>asterisk </a:t>
          </a:r>
          <a:r>
            <a:rPr lang="en-US" sz="2000" kern="1200" dirty="0"/>
            <a:t>on the end of a word, your results will contain all the words with those endings or suffix </a:t>
          </a:r>
        </a:p>
      </dsp:txBody>
      <dsp:txXfrm>
        <a:off x="5427651" y="205"/>
        <a:ext cx="3488471" cy="2093083"/>
      </dsp:txXfrm>
    </dsp:sp>
    <dsp:sp modelId="{F0852A59-C41D-421A-A07C-D83664D81F8C}">
      <dsp:nvSpPr>
        <dsp:cNvPr id="0" name=""/>
        <dsp:cNvSpPr/>
      </dsp:nvSpPr>
      <dsp:spPr>
        <a:xfrm>
          <a:off x="1590332" y="2442135"/>
          <a:ext cx="3488471" cy="2093083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“First Nations”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“public policy”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590332" y="2442135"/>
        <a:ext cx="3488471" cy="2093083"/>
      </dsp:txXfrm>
    </dsp:sp>
    <dsp:sp modelId="{7F1C4418-5817-41F7-9776-5D2DE2F7A3C1}">
      <dsp:nvSpPr>
        <dsp:cNvPr id="0" name=""/>
        <dsp:cNvSpPr/>
      </dsp:nvSpPr>
      <dsp:spPr>
        <a:xfrm>
          <a:off x="5427651" y="2442135"/>
          <a:ext cx="3488471" cy="209308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Democra</a:t>
          </a:r>
          <a:r>
            <a:rPr lang="en-US" sz="2000" kern="1200" dirty="0"/>
            <a:t>*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Finds: democracy, democracies, democratization, etc.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Canad</a:t>
          </a:r>
          <a:r>
            <a:rPr lang="en-US" sz="2000" kern="1200" dirty="0"/>
            <a:t>*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Finds: Canada, Canadian</a:t>
          </a:r>
        </a:p>
      </dsp:txBody>
      <dsp:txXfrm>
        <a:off x="5427651" y="2442135"/>
        <a:ext cx="3488471" cy="20930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92C2A-0CE4-4B76-BF82-50D4BE2ADAD5}">
      <dsp:nvSpPr>
        <dsp:cNvPr id="0" name=""/>
        <dsp:cNvSpPr/>
      </dsp:nvSpPr>
      <dsp:spPr>
        <a:xfrm>
          <a:off x="0" y="66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8E559-97A8-4E50-A1C7-6B3A41AEC6A8}">
      <dsp:nvSpPr>
        <dsp:cNvPr id="0" name=""/>
        <dsp:cNvSpPr/>
      </dsp:nvSpPr>
      <dsp:spPr>
        <a:xfrm>
          <a:off x="0" y="660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Read the </a:t>
          </a:r>
          <a:r>
            <a:rPr lang="en-US" sz="2000" b="0" kern="1200" dirty="0"/>
            <a:t>abstract</a:t>
          </a:r>
          <a:r>
            <a:rPr lang="en-US" sz="2000" kern="1200" dirty="0"/>
            <a:t> to get a broad overview of the topic and to decide if the article is relevant to your research</a:t>
          </a:r>
        </a:p>
      </dsp:txBody>
      <dsp:txXfrm>
        <a:off x="0" y="660"/>
        <a:ext cx="6900512" cy="1081775"/>
      </dsp:txXfrm>
    </dsp:sp>
    <dsp:sp modelId="{86609530-B2C3-4BD5-A7B4-54B9374EC894}">
      <dsp:nvSpPr>
        <dsp:cNvPr id="0" name=""/>
        <dsp:cNvSpPr/>
      </dsp:nvSpPr>
      <dsp:spPr>
        <a:xfrm>
          <a:off x="0" y="1082436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05C26-5282-406B-90DB-ED1B3841AA39}">
      <dsp:nvSpPr>
        <dsp:cNvPr id="0" name=""/>
        <dsp:cNvSpPr/>
      </dsp:nvSpPr>
      <dsp:spPr>
        <a:xfrm>
          <a:off x="0" y="1082436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Read the introduction and discussion/conclusion</a:t>
          </a:r>
        </a:p>
      </dsp:txBody>
      <dsp:txXfrm>
        <a:off x="0" y="1082436"/>
        <a:ext cx="6900512" cy="1081775"/>
      </dsp:txXfrm>
    </dsp:sp>
    <dsp:sp modelId="{ADD3F5B4-D778-4DC0-BE8C-2E671B0E9FBE}">
      <dsp:nvSpPr>
        <dsp:cNvPr id="0" name=""/>
        <dsp:cNvSpPr/>
      </dsp:nvSpPr>
      <dsp:spPr>
        <a:xfrm>
          <a:off x="0" y="2164212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469FC-9D5D-44DF-B07B-F3EE36BB8935}">
      <dsp:nvSpPr>
        <dsp:cNvPr id="0" name=""/>
        <dsp:cNvSpPr/>
      </dsp:nvSpPr>
      <dsp:spPr>
        <a:xfrm>
          <a:off x="0" y="2164212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Look at the headings of the article sections, is there one or two sections that will be important for your research?</a:t>
          </a:r>
        </a:p>
      </dsp:txBody>
      <dsp:txXfrm>
        <a:off x="0" y="2164212"/>
        <a:ext cx="6900512" cy="1081775"/>
      </dsp:txXfrm>
    </dsp:sp>
    <dsp:sp modelId="{EC34EEBE-1468-429D-A2E3-F3FB85472C37}">
      <dsp:nvSpPr>
        <dsp:cNvPr id="0" name=""/>
        <dsp:cNvSpPr/>
      </dsp:nvSpPr>
      <dsp:spPr>
        <a:xfrm>
          <a:off x="0" y="3245987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63877-3947-47C7-B7CF-13AFF2998977}">
      <dsp:nvSpPr>
        <dsp:cNvPr id="0" name=""/>
        <dsp:cNvSpPr/>
      </dsp:nvSpPr>
      <dsp:spPr>
        <a:xfrm>
          <a:off x="0" y="3245987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Look at the reference list for further helpful sources, focusing on those cited in the sections that you have selected as most relevant</a:t>
          </a:r>
        </a:p>
      </dsp:txBody>
      <dsp:txXfrm>
        <a:off x="0" y="3245987"/>
        <a:ext cx="6900512" cy="1081775"/>
      </dsp:txXfrm>
    </dsp:sp>
    <dsp:sp modelId="{9F23E3DD-B31F-425C-8910-25A2A799D750}">
      <dsp:nvSpPr>
        <dsp:cNvPr id="0" name=""/>
        <dsp:cNvSpPr/>
      </dsp:nvSpPr>
      <dsp:spPr>
        <a:xfrm>
          <a:off x="0" y="4327763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8AE18-63BB-47E5-AF00-A33A390CFEA8}">
      <dsp:nvSpPr>
        <dsp:cNvPr id="0" name=""/>
        <dsp:cNvSpPr/>
      </dsp:nvSpPr>
      <dsp:spPr>
        <a:xfrm>
          <a:off x="0" y="4327763"/>
          <a:ext cx="6900512" cy="1081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Use </a:t>
          </a:r>
          <a:r>
            <a:rPr lang="en-US" sz="2000" kern="1200" dirty="0" err="1"/>
            <a:t>Crtl+F</a:t>
          </a:r>
          <a:r>
            <a:rPr lang="en-US" sz="2000" kern="1200" dirty="0"/>
            <a:t> (Windows) or </a:t>
          </a:r>
          <a:r>
            <a:rPr lang="en-US" sz="2000" kern="1200" dirty="0" err="1"/>
            <a:t>Command+F</a:t>
          </a:r>
          <a:r>
            <a:rPr lang="en-US" sz="2000" kern="1200" dirty="0"/>
            <a:t> (Mac) to find a particular name, word or phrase in the text</a:t>
          </a:r>
          <a:endParaRPr lang="en-US" sz="1800" kern="1200" dirty="0"/>
        </a:p>
      </dsp:txBody>
      <dsp:txXfrm>
        <a:off x="0" y="4327763"/>
        <a:ext cx="6900512" cy="1081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F657-0245-4D76-AE02-D3E9F7F10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80678-E56F-4477-B0E3-A0737164D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62AE2-4F49-4019-BC62-83FF0E4A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394A-E95D-49DE-8614-F37E1FCF0AC3}" type="datetime2">
              <a:rPr lang="en-US" smtClean="0"/>
              <a:pPr/>
              <a:t>Tuesday, February 20,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BE283-E6C8-491B-8931-264DAD0B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60E35-661E-4216-90FF-25A8B317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9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338C-0946-458F-9B48-AD40D931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B5F06-1189-42B1-98BF-A9CE3D3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A8266-F7B6-4C3E-8119-8AA70289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179E-60E8-4F2A-A3F9-6F3CE2ABCAF9}" type="datetime2">
              <a:rPr lang="en-US" smtClean="0"/>
              <a:pPr/>
              <a:t>Tuesday, February 20,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3806B-FA13-47CE-8761-249EFFE4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A2AD-6659-41AB-84B9-0D30A10F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47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11E42-4A90-42F5-B9DD-4BACEA1E1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157F9-3E11-478F-88BE-73684694D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15A6B-2981-4875-9F2F-911CD6C5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B061-4DDF-403A-A7DB-3B6FD0BE9165}" type="datetime2">
              <a:rPr lang="en-US" smtClean="0"/>
              <a:t>Tuesday, February 20,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6F099-B2E1-45E3-947B-90CFEC20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840EE-CB5B-4638-803E-2F3E04E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4875-03BF-4177-A1B5-0C382ACD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39179-574E-42D0-B3F3-223D3D9BD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4CA4-A2C7-41C3-A5F0-10B3C24B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C3-100B-41FC-9DB0-99A6D4849F72}" type="datetime2">
              <a:rPr lang="en-US" smtClean="0"/>
              <a:pPr/>
              <a:t>Tuesday, February 20,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5A230-DE07-4D55-841D-672FAE5E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3897E-B294-4AA1-B95F-2DD739B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519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403A-C844-4198-8973-3A5BC47E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7B1C2-1623-4530-A401-DDCB56B0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D81FA-7AC6-41FC-B1B7-40201BC9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8FDCC-AC46-4D9F-98DC-C163BFA43704}" type="datetime2">
              <a:rPr lang="en-US" smtClean="0"/>
              <a:t>Tuesday, February 20,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CE6F0-9B24-422A-8E63-0204F0FF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840E5-2B9C-46AC-A9D7-6540E6E12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61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E0CF-63BC-4D29-A232-7F6AE671F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94028-1874-46C8-A1FA-D829D4A84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62773-E4BE-4088-850A-3BA01FB68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93A8B-DEF0-40A4-9C16-9A75B7AC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32F11-C374-493A-BB7E-11B09A67FAD0}" type="datetime2">
              <a:rPr lang="en-US" smtClean="0"/>
              <a:t>Tuesday, February 20,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34152-68D9-49A4-B1B9-49882DA2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11F1C-E4A8-43B8-BA14-E8053CF8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5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F49D-777E-4F71-94B2-8B45EA55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8E9BB-710B-4A27-8486-236ECCA16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7EE9E-5969-4453-8B06-0203D7BCA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31065-A876-40BB-9C2D-3E327B57E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F326A-40D5-430A-BFA2-A3BB07B6C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0865F-D1DC-4FD5-929C-CDFCD877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546C-EE55-422E-9D57-50E6C4234F80}" type="datetime2">
              <a:rPr lang="en-US" smtClean="0"/>
              <a:t>Tuesday, February 20, 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6AE80-E6B7-4255-BFE2-21249134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C14EC-1108-4243-85ED-DE7CA2CD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6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73ED-D5EB-4624-92F5-88C32EEE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823329-A9A9-473C-99BE-7E7351BA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5C8A-A1A1-423D-82D7-1ACC187CCA77}" type="datetime2">
              <a:rPr lang="en-US" smtClean="0"/>
              <a:pPr/>
              <a:t>Tuesday, February 20, 2024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49425-A162-4ACE-AC56-38F4AF6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1149D-682E-48EC-8DD9-56FB0DD5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43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224D4-457E-40B0-AF26-57B52C89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F798-D264-4BC9-8824-70A25106E4C6}" type="datetime2">
              <a:rPr lang="en-US" smtClean="0"/>
              <a:pPr/>
              <a:t>Tuesday, February 20, 2024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05A66-BD76-43FF-A5C2-F08603DF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0C456-D17A-4307-8EF9-E91ABE84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828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9FCB-289D-43FB-A25D-498035A1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4DCDB-2E25-43D1-8892-AE4E4F158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9D99C-3CA9-4CE0-AE9F-3B2566E7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82FB8-66ED-4B8A-A95B-EA259381D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CAD25-C1CF-4F11-8692-066E6505443C}" type="datetime2">
              <a:rPr lang="en-US" smtClean="0"/>
              <a:t>Tuesday, February 20,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DDFEE-F9A6-42A4-BB56-064E8D40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2C8B7-6974-43C2-A8E0-2021EF5D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2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E3E6-2830-4E48-BDD5-C7FD730F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3ADE2-6BBF-47F0-B894-4809007BE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1D30D-A7D4-478E-83F8-431788072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AC634-755C-4318-9020-56187D21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88A1C-01B8-42B6-BBF1-2BCF5E311248}" type="datetime2">
              <a:rPr lang="en-US" smtClean="0"/>
              <a:t>Tuesday, February 20,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6F4D7-A026-410C-BF8E-9BF0C7AC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5F86F-C217-4815-870D-B6FFDBFC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2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A02BB-F1E9-4890-847E-24CA5F8E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D9D24-C159-4325-ADA4-AF30AF56E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D1B78-EF25-4CC2-A862-F8FE30BC4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3BBDD-218C-4B2A-98A0-F5F369754705}" type="datetime2">
              <a:rPr lang="en-US" smtClean="0"/>
              <a:pPr/>
              <a:t>Tuesday, February 20,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6538-41AE-4DFE-8C65-92F0E4AC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84846-3EF8-4F25-A0B5-B8703C084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70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hyperlink" Target="https://library.concordia.ca/help/question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chelle.Lake@Concordia.ca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library.concordia.ca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jps.library.utoronto.ca/index.php/des/article/view/18630/1555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helibrarywiththeleadpipe.org/2014/locating-the-library-in-institutional-oppression/" TargetMode="External"/><Relationship Id="rId2" Type="http://schemas.openxmlformats.org/officeDocument/2006/relationships/hyperlink" Target="https://www.youtube.com/watch?v=n-TlZUTGM9w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c.gov/catdir/cpso/lcc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kana.ca/wp-content/uploads/2022/06/Terminology-guidelines-within-indigenous-contexts-EN-June-2022.pdf" TargetMode="External"/><Relationship Id="rId2" Type="http://schemas.openxmlformats.org/officeDocument/2006/relationships/hyperlink" Target="https://www.concordia.ca/library/guides/indigenous-fac-res/government-reports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n.org/development/desa/indigenouspeoples/about-us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oncordiauniversity.on.worldcat.org/search?queryString=Indigenous%20AND%20(education%20OR%20pedagogy)%20AND%20%22land%20based%22&amp;databaseList=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concordiauniversity.on.worldcat.org/oclc/114937981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concordiauniversity.on.worldcat.org/oclc/102814296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ary.concordia.ca/help/textbooks/?guid=textbooks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concordiauniversity.on.worldcat.org/oclc/104957791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concordiauniversity.on.worldcat.org/oclc/12424657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cordia.ca/library/guides/indigenous-fac-res/indigenous-methods---knowledges.html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s://www.concordia.ca/library/guides/first-peoples-studies/first-peoples-studies-books--reports--and-government-informati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search?queryString=au%3A%28Marie+Battiste%29&amp;databaseList=283%2C638&amp;origPageViewName=pages%2Fadvanced-search-page&amp;clusterResults=&amp;groupVariantRecords=&amp;expandSearch=false&amp;translateSearch=false&amp;queryTranslationLanguage=&amp;lang=en&amp;scope=wz%3A15304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concordiauniversity.on.worldcat.org/advancedsearch?databaseList=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.concordia.ca/about/news/acquisitions/indigenous/2019-fall.php" TargetMode="External"/><Relationship Id="rId3" Type="http://schemas.openxmlformats.org/officeDocument/2006/relationships/hyperlink" Target="https://www.concordia.ca/indigenous/academic/faculty.html" TargetMode="External"/><Relationship Id="rId7" Type="http://schemas.openxmlformats.org/officeDocument/2006/relationships/hyperlink" Target="https://library.concordia.ca/about/news/acquisitions/indigenous/2018.php" TargetMode="External"/><Relationship Id="rId2" Type="http://schemas.openxmlformats.org/officeDocument/2006/relationships/hyperlink" Target="https://www.ifrc.c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y.concordia.ca/about/news/acquisitions/indigenous/" TargetMode="External"/><Relationship Id="rId11" Type="http://schemas.openxmlformats.org/officeDocument/2006/relationships/hyperlink" Target="https://www.concordia.ca/library/guides/first-peoples-studies/first-peoples-studies-primary-sources-and-newspapers.html#IndigNews" TargetMode="External"/><Relationship Id="rId5" Type="http://schemas.openxmlformats.org/officeDocument/2006/relationships/hyperlink" Target="https://www.concordia.ca/ctl/decolonization.html" TargetMode="External"/><Relationship Id="rId10" Type="http://schemas.openxmlformats.org/officeDocument/2006/relationships/hyperlink" Target="https://library.concordia.ca/about/news/acquisitions/indigenous/2020.php" TargetMode="External"/><Relationship Id="rId4" Type="http://schemas.openxmlformats.org/officeDocument/2006/relationships/hyperlink" Target="https://www.concordia.ca/indigenous/stories/archive.html" TargetMode="External"/><Relationship Id="rId9" Type="http://schemas.openxmlformats.org/officeDocument/2006/relationships/hyperlink" Target="https://library.concordia.ca/about/news/acquisitions/indigenous/2019.php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reseaumtlnetwork.com/" TargetMode="External"/><Relationship Id="rId13" Type="http://schemas.openxmlformats.org/officeDocument/2006/relationships/hyperlink" Target="https://nwac.ca/kci-niwesq" TargetMode="External"/><Relationship Id="rId3" Type="http://schemas.openxmlformats.org/officeDocument/2006/relationships/hyperlink" Target="https://guides.library.utoronto.ca/Aboriginalpublishers#s-lg-box-5094605" TargetMode="External"/><Relationship Id="rId7" Type="http://schemas.openxmlformats.org/officeDocument/2006/relationships/hyperlink" Target="https://shekonneechie.ca/features/bibliography/" TargetMode="External"/><Relationship Id="rId12" Type="http://schemas.openxmlformats.org/officeDocument/2006/relationships/hyperlink" Target="https://nwac.ca/journal" TargetMode="External"/><Relationship Id="rId2" Type="http://schemas.openxmlformats.org/officeDocument/2006/relationships/hyperlink" Target="https://guides.library.ubc.ca/indigenouspublishers/publish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ekonneechie.ca/" TargetMode="External"/><Relationship Id="rId11" Type="http://schemas.openxmlformats.org/officeDocument/2006/relationships/hyperlink" Target="https://nwac.ca/knowledge-centre" TargetMode="External"/><Relationship Id="rId5" Type="http://schemas.openxmlformats.org/officeDocument/2006/relationships/hyperlink" Target="https://yellowheadinstitute.org/" TargetMode="External"/><Relationship Id="rId10" Type="http://schemas.openxmlformats.org/officeDocument/2006/relationships/hyperlink" Target="https://nwac.ca/" TargetMode="External"/><Relationship Id="rId4" Type="http://schemas.openxmlformats.org/officeDocument/2006/relationships/hyperlink" Target="https://goodminds.com/" TargetMode="External"/><Relationship Id="rId9" Type="http://schemas.openxmlformats.org/officeDocument/2006/relationships/hyperlink" Target="https://reseaumtlnetwork.com/resources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concordia.ca/technology/borrow/" TargetMode="External"/><Relationship Id="rId2" Type="http://schemas.openxmlformats.org/officeDocument/2006/relationships/hyperlink" Target="https://library.concordia.ca/help/circulation/borrowing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library.concordia.ca/technology/reproduction/kic-scanners.php" TargetMode="External"/><Relationship Id="rId4" Type="http://schemas.openxmlformats.org/officeDocument/2006/relationships/hyperlink" Target="https://adsys2.concordia.ca/dprintpay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reed.edu/c.php?g=338428&amp;p=8514185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library.concordia.ca/learn/reading-writing-notes/taking-good-notes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uides.library.ubc.ca/aboriginalstudies/findingindigenousperspectives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FC422-9F20-4A79-820B-52983ACAE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94310"/>
            <a:ext cx="4620584" cy="273469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FPST 202: Research Strategies in First Peoples Studies </a:t>
            </a:r>
            <a:br>
              <a:rPr lang="en-US" sz="4400" dirty="0"/>
            </a:br>
            <a:r>
              <a:rPr lang="en-US" sz="4400" dirty="0"/>
              <a:t>Library Workshop</a:t>
            </a:r>
            <a:endParaRPr lang="en-CA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B841E-231C-450F-864E-D5F0672A2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72" y="4276578"/>
            <a:ext cx="4729479" cy="1776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dirty="0"/>
              <a:t>Michelle Lake</a:t>
            </a:r>
          </a:p>
          <a:p>
            <a:pPr algn="l"/>
            <a:r>
              <a:rPr lang="en-US" sz="2800" dirty="0"/>
              <a:t>Subject Librarian for FPST, SCPA, </a:t>
            </a:r>
            <a:r>
              <a:rPr lang="en-US" sz="2800" dirty="0" err="1"/>
              <a:t>Poli</a:t>
            </a:r>
            <a:r>
              <a:rPr lang="en-US" sz="2800" dirty="0"/>
              <a:t> Sci and Government information</a:t>
            </a:r>
          </a:p>
          <a:p>
            <a:pPr algn="l"/>
            <a:r>
              <a:rPr lang="en-US" sz="2800" dirty="0" err="1"/>
              <a:t>Michelle.Lake@Concordia</a:t>
            </a:r>
            <a:endParaRPr lang="en-CA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48FC1-8CF3-7B1E-7541-04F4274EF8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6" r="917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575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0E8B-9E54-4BE8-B117-45565977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dirty="0"/>
              <a:t>How can I find out if the library has access to an item I’m looking for?</a:t>
            </a:r>
          </a:p>
        </p:txBody>
      </p:sp>
    </p:spTree>
    <p:extLst>
      <p:ext uri="{BB962C8B-B14F-4D97-AF65-F5344CB8AC3E}">
        <p14:creationId xmlns:p14="http://schemas.microsoft.com/office/powerpoint/2010/main" val="26591222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7F1850F4-7D67-48E0-971B-C83A6C0E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798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05D0978-7987-415D-BDC1-32BD18F3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8439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9D103F7-95F7-4470-AA56-01F439D1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900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FE5270F-34CF-49B4-B622-D4B61779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667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D7D26A6-3D55-448A-A0C4-E7E664B81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729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12200-DEED-31F5-6F6A-0998E540E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19706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E7B80F55-832B-B7E0-7ED8-BBCD5ADB0D2F}"/>
              </a:ext>
            </a:extLst>
          </p:cNvPr>
          <p:cNvSpPr/>
          <p:nvPr/>
        </p:nvSpPr>
        <p:spPr>
          <a:xfrm>
            <a:off x="6849836" y="5554436"/>
            <a:ext cx="484632" cy="978408"/>
          </a:xfrm>
          <a:prstGeom prst="up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45958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0" y="160338"/>
            <a:ext cx="10772775" cy="1658198"/>
          </a:xfrm>
        </p:spPr>
        <p:txBody>
          <a:bodyPr/>
          <a:lstStyle/>
          <a:p>
            <a:r>
              <a:rPr lang="en-US" dirty="0"/>
              <a:t>Need help, ask us!</a:t>
            </a:r>
            <a:endParaRPr lang="en-CA" dirty="0"/>
          </a:p>
        </p:txBody>
      </p:sp>
      <p:sp>
        <p:nvSpPr>
          <p:cNvPr id="4" name="AutoShape 2" descr="data:image/jpeg;base64,/9j/4AAQSkZJRgABAQEAYABgAAD/2wBDAAgGBgcGBQgHBwcJCQgKDBQNDAsLDBkSEw8UHRofHh0aHBwgJC4nICIsIxwcKDcpLDAxNDQ0Hyc5PTgyPC4zNDL/2wBDAQkJCQwLDBgNDRgyIRwhMjIyMjIyMjIyMjIyMjIyMjIyMjIyMjIyMjIyMjIyMjIyMjIyMjIyMjIyMjIyMjIyMjL/wAARCAFXAx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vCPiJ8afEXhLxzqGiWNnpsltbeXsaaNy53RqxzhwOpPagD3e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0f8ADRvi7/oH6P8A9+ZP/i6APp+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0f8ADRvi7/oH6P8A9+ZP/i6APp+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0f8ADRvi7/oH6P8A9+ZP/i6APp+ivmD/AIaN8Xf9A/R/+/Mn/wAXR/w0b4u/6B+j/wDfmT/4ugD6for5g/4aN8Xf9A/R/wDvzJ/8XR/w0b4u/wCgfo//AH5k/wDi6APp+ivmD/ho3xd/0D9H/wC/Mn/xdH/DRvi7/oH6P/35k/8Ai6APp+ivmD/ho3xd/wBA/R/+/Mn/AMXR/wANG+Lv+gfo/wD35k/+LoA+n6K+YP8Aho3xd/0D9H/78yf/ABdH/DRvi7/oH6P/AN+ZP/i6APp+ivmD/ho3xd/0D9H/AO/Mn/xdH/DRvi7/AKB+j/8AfmT/AOLoA+n6K+YP+GjfF3/QP0f/AL8yf/F0f8NG+Lv+gfo//fmT/wCLoA+n6K+YP+GjfF3/AED9H/78yf8AxdH/AA0b4u/6B+j/APfmT/4ugD6for5g/wCGjfF3/QP0f/vzJ/8AF0f8NG+Lv+gfo/8A35k/+LoA+n6K+YP+GjfF3/QP0f8A78yf/F0f8NG+Lv8AoH6P/wB+ZP8A4ugD6for5g/4aN8Xf9A/R/8AvzJ/8XR/w0b4u/6B+j/9+ZP/AIugD6for5g/4aN8Xf8AQP0f/vzJ/wDF10/w8+NXiLxb4507RL6z02O2ufM3tDG4cbY2YYy5HUDtQB7xXyB8bP8Akretf9sf/RKV9f18gfGz/kretf8AbH/0SlAHn9FFFABRRRQAUV718HfhVofiHwrJrHiKwa5NxKRbKZXTai8E/KRnJz+Vch8ZvAtn4M8R2zaVbmHTLuHMaF2ba68MMnJ9D1oA80ooqxY2c2oX9vZW67priRYkHqScCgCvRX1Zo3wx8D+AvDovvEUVpcyog+0XV8AyBj2VTx16cZqzYaJ8K/iBYzQaVY6VLtHzfZYfs8ye+AA39KAPkqiur+Ifg5vBHiqbS1uBcW7KJIJMjJQ9m9xWBpMEdzrNjbzLuiluI0dc4yCwBoAp0V9E/FT4ZeEPDfw/u9T0nSfs95G8YWT7RI2AWAPDMRXlfw18A3PjrxEkBV49NgIe7nA6D+6Pc0AcVRXvnxU8NfDjwNonkWuiiTWrpcW6G6lPljvIw3fkO5rwOgAooooAKK7T4bfD+58fa6bbzGgsLcB7mcDkDso9zX0DeeH/AIWfD7Too9VstLjDD5TeRefLJ74IJ/IYoA+SqK+srz4d/Dz4gaEbnRYbKHIxHd6cAmxvRlHH4EZr5m8U+G77wn4hutHv1/ewt8rgcSKejD2IoAxqKu6RBHda3YW8y7opbmNHXOMqWAIr3/4pfDDwf4d+H99qelaT5F5EUCSfaJGxlgDwzEUAfOdFFfS3gv4V+DNW+HGm6te6P5t7NZmWST7RKMtzzgNigD5poqSdQlxIqjAViB+desfA/wAF6B4vn1ZdcsftQt1Qx/vXTbknP3SKAPI6K+qb/wCHfwf0q6NrqKadaXAAJin1R0YA9DgyZqr/AMIb8Ef+fnR//Bw3/wAcoA+YKK0deis4PEGoRaeUNmlw6wlH3DZnjB78V1/wo+Hq+PNelW8kePTbRQ85Q4Zyeig9s0Aef0V9aalbfCXwXJBpep2OjQTMBtSa2858erHBI+prL8bfCXwp4k8Nyav4bS1s7kRGWGW1YCCYAdCBwM+ooA+X6KVlKOysMFTg17R8LfD3w21PwmZ/Fc2npqPnsoFxqBhbZxj5d4oA8Wor6y034V/CzWIWm0yxtb2NDtZ7fUJJAD6Eh6p3fgL4NWF1Ja3jaXb3EZw8UuqurKfQgyZFAHyzRXU/EOy0PT/Gl7beHGhbS1C+UYZvNX7ozhsnPPvXVfBDwhofi/W9Ut9csvtUUFurxr5rptJbGflIoA8sor0L4x+GtJ8K+NF0/RrX7Nam2R9nmM/zHOTliTXnvU4FABRX0V8M/gnpq6TBrfiqEzzzKJY7N2xHEvUF/U+3SuoivPg9dasdGjt/DrXROwAWiBSfQPtwT9DQB8m0V7z8V/gxZaXpc2v+GYnjih+a5s8lgF/vJnnjuK8GoAKK9Y+CHg7QfF+oarFrlj9qSCJGjHmum0k8/dIrT+MfwmsvDdhDrnhy1aKxT5LqHez7D2fLEnHY0AeKUV1/wx0TT/EPj7T9M1SDz7Sbdvj3lc4BPUEGu7+OHgPw34Q0rSZtD077LJcTukh8533AKCPvE0AeK0UoBZgoGSTgCvpvwJ8IfDXh/wANxa14ohgurtoRNKbo/uYFIzjB4PHc0AfMdFfWmlxfCTxlJNpum2WiTzYIMcVqIZCO5U4BP1FeH/Fr4eQeBdbhOnzGTTrsFoldsvER1U+o9DQB53RRRQAUUUUAFFFFABRRUkEEtzcRwQRtJLIwVEUZLE9BQBHRX074M+DXhzwzoi6r4sSC5vAnmTfaW/cQD0x0P1NbOmQ/CXxfNPpem2WhzzAEMkVsInI7lTgE/UGgD5Jor1D4ufC+LwPcw3+mTF9LuWKrHI2Xib09x715fQAUV9UaF8Jfh/N4R07U9Q0lFZ7KOaeZ7uVVyUBJPzgCq3/CG/BH/n50f/wcN/8AHKAPmCiva/ij4e+GumeETceFZtPfUvPRcW+oGZtvf5d5/lXkmhxWk+vWEV+VFo86LMXbaNmecntxQBn0V9QDwZ8EmYKtxo5JOABrDc/+RK17z4RfDPTrRru90uG2tk+9LNfSog+pL4oA+SKK+gvGfhb4S2fg7VbjRbjS21OOAtbiLVDIxfthd5z+VfPtABRRT4gGmRT0LAGgBlFfSfjT4WeDdJ+Gt/q1lpHlX0VoJEl+0SnDcc4LY/SvmygAor6N+F/ww8H+Ivh7Yapqmk+feS+Zvk+0SLnDEDgMB0FfP2rQx22s30EK7YoriREXOcAMQKAKdFekfBbwto3izxbdWOt2n2q3SzaVU8xkwwZRnKkHoTXsmpfDb4R6PMsOpw2FlKy7lS41N4yR6gGSgD5Tor6f/wCEN+CP/Pzo/wD4OG/+OV8/eNLbSrPxlqlvojRtpkc2LcxS+YpXA6Nk5/OgDBor0L4OeGtJ8VeNW0/WbX7Tai1eQJ5jJ8wxg5Ug1pfG/wAIaF4Q1jSoNDsvssc8DvIPNd9xDAD7xNAHldFFFABRXu3wV+Hvhfxb4TvL3W9N+1XEd40Sv58iYXapxhWA6k111z4E+DFncyW9y+lQzxtteOTVmVlPoQZOKAPluivqHVfgd4J1/R/P8Ny/ZJGUmG4guDNE598k5H0Ir5s1jSrrQ9YutLvU2XNrIY5B2yO49qAKNFFFABXoHwT/AOStaL/22/8ARL15/XoHwT/5K1ov/bb/ANEvQB9f18gfGz/kretf9sf/AESlfX9fIHxs/wCSt61/2x/9EpQB5/RRRQAVb0vTp9X1W0062UtNcyrEgA7k4qpXsH7Pvhn+0/F02tTIDb6anyZHWVuB+Qz+dAHtWvavZfC74eWzJHujtFit4oweWOQD+mTWV8XNDi8X/DKS+tAJJbZBewMvOVx8wH1U/pV34lfDq4+IUNjbjWvsFvbMzmP7P5m9jwDncMYGfzre8J+HJfDvhK10K7vhqCwIYhKYtmU7DGT0HHWgD4frS8P6kNG8RadqTLuW2uElZfUA8/pWj478Ot4W8Z6lpRUiKOUtCSOsbcr+h/SsK2tbi9uEt7WCSeZzhY41LM30AoA+x/Eei6R8VPA6w22oYt59s0NxDhtjD1H8xXgmsfCLx34MllvdJeS5iClTPpsrLJs7grw34DNYCx+PPhotrfD7dpCXeTGCw2uR/eTkZ9mGa9e+F/xrvfEmuW+ga9bRfabgEQXMC7dzAZwy/QHkUAfOMxlMz+eXMuTu35znvnNXdB/5GHTP+vuL/wBDFew/tEeF7HT77T9dtIkhlvC0dwqjAdhghvrivHtB/wCRh0z/AK+4v/QxQB9d/E7Qb3xP4IfR7BQbi5niUE9FG7JJ9gK0fDnhi38F+EhpmjQJJNFEWy5x58uOrH3Naer6xY6Bo0+p6jMIbW3Tc7H+Q9Sa8s+G3xffxb401LTL8LBDcHfpyf3Qo5U+pI5/OgD578U6rqus+JL671pmN+ZSsin+Ag42gdgKx69r/aA8Ff2drEXiazixbXp2XIUcLKOh/EfqK8UoAKKKKAPqz4BaZHZfDlLsIBLeXDu7eoB2j9BXz78RtduPEPjvVbydyyrO0USk8KinAA/Kvoj4D3yXfwytoQV8y2mkjcDtzkfoa+dvFPhzUo/iJqeiwWks1412/lRRrlnDHII9sHNAHX/ADXLiw8dnTBI32W+hYMmeN68g/wA66X9pPSkWTRdWRAHcPA7Y5IGCP5moPhl8MPEfhb4j6ZdatbokJtZJi8b7ghxjYx/vc9qu/tKainkaHpoYGQtJMwz0HAH9aAPDdA/5GPS/+vuL/wBDFfVXxt/5JVqX+9H/AOhCvlPQ2CeINNdui3URP/fYr6t+NQMnwo1IqCQDExx6bhQB8h19j/Dn/kkGkf8AXgf5Gvjivsf4f5t/g7pZkUrt04sQ3HGCaAPj25/4+pv99v517t+zV/x9a9/uR/zNeETnNzKR3cn9a93/AGav+PrXv9yP+ZoAT4ufDTxb4n8dzalpGlfaLRoY0Ennxrkgc8MwNeO+IvC+seFL9LHWrT7LcOgkVPMV8r65UkV7z8TfjD4g8GeMZdI0+006W3SJHDTxuWyRz0YCvEvGfjTUfHOrx6lqUNtFNHEIgturBcAk9yeeaAObr2f9nzxTYaRrV9pF9KkBvwpgkc4Bcfw/j2rxitnQfCuveJZxHo2l3N2QcF0XCKfdjwPxNAH0N8TfgvJ4w1eTXNJ1BIb6RFWSG4B2PgYBDDlePY14d4o8N+M/CdnHp2tR30WnKx8oCUvb59sHaCfwNamk/E/xz4HvX02a8eYWrmOS0vh5gUjjGeo/A4r6H8HeJdO+KPgqWW809VRyYLq2f5lzjsfT09KAPjaitfxTpUeheKtU0qJi0dpcvEpPUgHisigD6Y/Zw/5FHVP+vwf+givGfit/yU/Xv+vk/wAhXs37OH/Ioap/1+D/ANBFeM/Fb/kp+vf9fJ/kKAONr279mv8A5GTW/wDr0T/0OvEa9u/Zr/5GTW/+vRP/AEOgDJ/aE/5KKv8A16R/1rh/A2nR6t450WwmGY5rtAw9RnP9K7j9oT/koq/9ekf9a4z4fXsWn/EHQrqZgscd4m4ntk4/rQB9IfG/XJ9D+HM0VoxjkvJFttynG1D1x+AxXyUCQQQcEdCK+rfj5pc+ofDpriBS32O4WVwP7nIJ/UV8pUAfY3wx1N/FPwwsHvz5rtE1tMW/jA+Xn8K+SNcsv7N16/su0Fw8Y47AmvrP4RadJonwu00XYMbOjXDBuNqsc/yr5Q8R3o1HxLqd4v3ZrmRx9CxoA9i/Zr/5C2uf9cI//Qq94ml07WG1DRZwkpWMLcQt3Rxwa8H/AGa/+Qtrn/XCP/0KrHxD8Y3Pgn45QanCS0DWkUdzF/fjPX8R1FAGd4c8F3Hgf496fYMGazlMklpKf40wePqOhrof2lf+QHoP/XzJ/wCgivV0g0vxPFpGuWxSURET2s4HIDDBH4jr9K8o/aV/5Aeg/wDXzJ/6CKAPnWKQxTJIBkowbH0r7H0y60b4nfDj7NHc/ubq2EM6xt88LgDII9iPxr43RHlkWONWd2OFVRkk11sGjeOPBVhH4jit9Q0m3Zwgm3eWSewZeuD7jFAHXa18DvGXhm6+3+H7n7csR3RyWshinX3xnr9Ca8s1E3/2+Yambj7YGxKLjO8H3zzmvbfh/wDHfV59Ys9J8RwxXUVw4iW6iXZIrE4BYDgj6AVuftDeGLCXw5B4iSJY76CZYXdRgyI3QH1xQB82UUUUAFO8t/7jflVnSrqOy1ezu5QzRwzJIwUckAgnFfSX/DRHg7/oGat/34i/+LoA+YyCvUEfWkrvviv410zxx4gtb/S7e5hhig8thcIqknOf4Sa4GgAr0f4H6RFqvxKs3mUNHaI1xgj+ID5f1NecV6h8BL+Oz+JUMUhx9pgkiU++Mj+VAHdftH67Nb6fpWiRSMkdyzTzKP4wvAB/E14Bp17e6XfwX9hLJDcwOHjlTqpFe7ftJ6VKy6LqyqxiQPbuQOFJ5Gaj+FHxU0LR/D+l+GJ7C/lv3nMYaKJChLtxyWB7+lAHiut63q/iC+a+1i8nup2/jlPA9gOgHsKzK+rvj55afDCcYUM11CBx15r5RoA+zYrK41L4PwWVpH5lxPo6RxpkDcxjGBk8V83T/Brx7bW8k8uh7Y4kLuftUJwAMn+KvpWz1GbSPhPaajbqjTW2kxyorglSRGDzivCLv9oTxXeWc9rJYaQEmjaNisUmQCMcfPQB5LRRRQBNZ/8AH9b/APXRf519cfGL/kk+qf7kf/oQr5Is/wDj+t/+ui/zr64+MX/JJ9U/3I//AEIUAfIFFFFABUkP+vj/AN4fzqOpIf8AXx/7w/nQB9peJdDufEnw6uNHs3iS4urNURpSQoOB1wCf0rwn/hnLxd/0ENH/AO/0n/xFe4eMNVvdE+GF5qWnTeTd29krxSbQ204HY5FfN/8Awuz4g/8AQe/8lYf/AIigD6U+Hvhu88JeB7PRr+SGS4g3lmgJKnLEjGQD39K+O9d/5GHUv+vqX/0M19efDDXNR8R/Dyx1PVbj7ReS+Zvk2KucMQOFAHSvkPXf+Rh1L/r6l/8AQzQB6h+zn/yPt9/2D2/9DSur+NXw+8T+LfE1leaJpv2qCO28t386NMNuJxhmFcp+zn/yPt9/2D2/9DSu/wDix8Vdc8C+ILSw0y1sJYprfzWNwjsc5I7MKAPn3xL4O13whNbw65Y/ZZLhS0Q81H3AcH7pPrWFXV+OPiBqvj66s7jVILSFrVGRBbIyggkE5yx9K5SgD1f9nv8A5KO//XlJ/MVs/tJ/8jBon/XtJ/6EKxv2e/8Ako7/APXlJ/MVs/tJ/wDIwaJ/17Sf+hCgDw+iiigD6d/Zy/5EXUP+wg3/AKAleSePfB3ia88ea3cW3h7VZoJLp2SSOzkZWHqCBzXrf7OX/Ii6h/2EG/8AQEqr4j/aB/sDxHf6T/wjfn/ZJjF5v2zbux3xsOPzoA1fgR4b1zw94YvRrNvLarcTh4LeXhlGMEkds+ntXiPxiu7W8+KGrvabSqMsbsvRnCgE/wBPwrrPEf7Q+s6pp72uk6ZFpjSAq05lMrgH+7wAD74NeNu7ySNJIxZ2OWZjkk+tADaKKKACvQPgn/yVrRf+23/ol68/r0D4J/8AJWtF/wC23/ol6APr+vkD42f8lb1r/tj/AOiUr6/r5A+Nn/JW9a/7Y/8AolKAPP6KKKACvqP4War4U8HfDu3S41/SlvZlN1cx/a49+4jhcZzkDAr5cooA67WPiP4p1HWby8h8QapbwzTM8cMV26qik8AAHAwK6z4TfEzUrLxpFD4h126m066Qxs97csyRN1DZY4HTH415LRQB7f8AH1vD+sHTtb0jWNNu7lM288dvco7leqnAPQcj8a8k8Oa9deGfEFnrFkR51tIGCnow7g/UVl0UAfYFjr/gv4teGxZ3LwSlwGks5X2TQv6jvx6iofD/AMOPBPw8u5NaW5KyoDtuL64XEQPXHQfj1r5GBIOQSPpSl2IwWJ+poA9O+NHxBtPGetW1ppTM+nWAYLKRgSuepA9OOK890WRItd0+SR1REuY2ZmOAAGGSao0UAfUHxj8U+HtT+Gl7aWGuabdXDSRFYoLpHY4YZ4BzXzTpmo3Ok6nbahZyGO4t5BJGw7EVVooA+t5vFvg3x98P/s2p63pto99b/vIZ7lEeGT1wT2PNfKF/a/Yb+4tfOim8mQp5kThkfB6gjqKr0UAFFFFAHo3wk+Iy+Btalhv97aTeYE20ZMbDo4Hf3r6EudC8J+OL2w8R2N8v261YNDfWMwDgD+FuufTBGea+NaUMy9GI+hoA++0kjclUkV2XqARkfWvjj4rarquqfELUjq0axS27+THErbgkY6YPfPX8awtF8U654eW6Gk6lPaC6j8ubyz94f0PuOayZJHlkaSR2d2OWZjkk0AICVYMpIIOQR2r6l+H/AMSfD/jbwumha/NbxX5hFvNBcNtW4GMZUnqT6da+WaKAPqqP4EeBIdQ+2s128AO77O9yPK/PG7H41m/FX4oaNo3hubw54fuIZ7yaPyG+zsClvH0IyOM44xXzT5j/AN9vzptABXtn7PuuaTo1xrR1TU7OyEiRhPtM6x7sE9MnmvE6KAPrPX9O+EvifVG1LV9S0e4u2UIZP7V2cDpwrgVl/wDCG/BH/n50f/wcN/8AHK+YKKAOl8fWmjWPjPULbw+0LaWjDyTDN5q4wM4bJzz712Xwa+JsHg67m0rV3ZdKum3CUDPkv0yR/dPevKKKAPrzxD8PPBHxFdNX85TK4GbuwnUeYP8Aa6g/lmn3Wt+DPhH4XNlbzRJsBaO1STfNM57nv+J4r5CDsBgMR9DSEknJJP1oAuavqU2s6xealcY826maVgOxJzVKiigD6F+AXiLRNH8LajDqer2FlK90GVLi4WMkbeoBNeTfEy7tr/4i61dWdxFcW8lwSksThlYYHII4NcnRQAV7D+z9rOl6Nr+sSapqNpZJJaqqNczLGGO7oMnmvHqKAPTfjnqmn6t48W502+t7yD7Ki+Zbyh1zzxkV5mrMjq6khlOQR2NJRQB9S/Dj4qaJ4r0CLRfEE8EGpCPyZEuCAlyuMZBPGSOoq5B8EvAlprH9q+XK0SnettJcAwqeufXHsTivk6neY/8Afb86APpP4tfFnS7DQ5/D/h66juL2dDFLLAQUgToQCOCcccdK+aqKKAPZv2fdb0rRtT1l9U1K0slkhQIbmZYwxz2yeaxPjjqdhq3xA+06de295B9ljXzLeUOuRnjIrzSigD2r4H/EmHRJn8O63dpDp8pL288zhVhbupJ6A/zrR/aC8QaNrOjaKml6tY3rx3Ehdba4WQqCo5ODxXglFAE1ndzWF7Dd27lJoXEiMOxByK+sPCfxB8L/ABI8O/2XqzWyXssfl3NjcELvPqmeo78civkmgEg5FAH1rpPwg8D+GNYGthpD5LeZGt1cAxQkdx0z+JNecfHH4k6br9vD4d0WdbmCKXzLm4TlGYdFU98eteJl3IwWY/jTaACiiigAooooAKKKKACremajc6RqlrqNo5S4tpBJG3uDVSigD668PeNvCXxQ8N/2bqLW63EyBbiwncK271T1HcEcijQfhf4J8D3764sh8yIlo5b24UrB9Og/E5NfIoJByDinF3IwWYj60Aet/Gv4kWfiu6t9H0aUy6daOXkmHAlk6ceoFeRUUUAfYGieJ/B114D07S9R8QaTsfT4oZ4XvUU/cAKn5gQa57/hDfgj/wA/Oj/+Dhv/AI5XzBRQB7/448L/AAnsvBmpXOhT6Y2pxxZtxFqZkYtkdF3nP5V4BRRQBNaELeQMxAAkUkntzX1D8VvFfh3UfhlqVpZa9ptzcOibYobpHZuR0AOa+WKKACiiigAp8JAmjJOAGFMooA+rPHvizw5efCnUrO217TJrp7JVWGO6RnY4HAAOc18p0UUAfUvwi8V+HdN+GWnWl9rum2tynmboprpEZcucZBOa+aNZdJdd1CSNldHuZGVlOQQWOCKo0UAeqfAXVtO0fxreXGp39tZQtYsokuJVjUnevGSeteyeI4PhV4tvY7zW9V0e6njTy1b+1AmF64wrivkeigD6f/4Q34I/8/Oj/wDg4b/45XiXxOsPDum+MpLfws9u+mCBCDBcGZdxzn5iT/OuNooA9N+BeqafpPj5rnUr63s4Pski+ZcShFySOMnvXt3iVPhb4vuIJ9c1bR7qSBSkbf2mEwCcn7rivkSigD6f/wCEN+CP/Pzo/wD4OG/+OV4D45tdIsvGup22gtE2lxyAW5il8xSu0dGyc8571z1FAH0V8BPEmh6P4MvoNT1iwspmvmZY7i4SNiNi84J6V4x49uYLzx7rdxbTRzQSXTskkbBlYeoI61zlFABRRRQAUUUUAFegfBP/AJK1ov8A22/9EvXn9egfBP8A5K1ov/bb/wBEvQB9f18gfGz/AJK3rX/bH/0SlfX9fOHxR+F/jDxF8RNU1TS9I8+yn8ry5PtEa5xGqnhmB6g0AeH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0V6B/wAKT+IP/QB/8mof/i6P+FJ/EH/oA/8Ak1D/APF0Aef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0V6B/wAKT+IP/QB/8mof/i6P+FJ/EH/oA/8Ak1D/APF0Aef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0V6B/wAKT+IP/QB/8mof/i6P+FJ/EH/oA/8Ak1D/APF0Aef0V6B/wpP4g/8AQB/8mof/AIuj/hSfxB/6AP8A5NQ//F0Aef0V6B/wpP4g/wDQB/8AJqH/AOLo/wCFJ/EH/oA/+TUP/wAXQB5/RXoH/Ck/iD/0Af8Ayah/+Lo/4Un8Qf8AoA/+TUP/AMXQB5/RXoH/AApP4g/9AH/yah/+Lo/4Un8Qf+gD/wCTUP8A8XQB5/RXoH/Ck/iD/wBAH/yah/8Ai6P+FJ/EH/oA/wDk1D/8XQB5/RXoH/Ck/iD/ANAH/wAmof8A4uj/AIUn8Qf+gD/5NQ//ABdAHn9Fegf8KT+IP/QB/wDJqH/4uj/hSfxB/wCgD/5NQ/8AxdAHn9Fegf8ACk/iD/0Af/JqH/4uj/hSfxB/6AP/AJNQ/wDxdAHn9Fegf8KT+IP/AEAf/JqH/wCLo/4Un8Qf+gD/AOTUP/xdAHn9Fegf8KT+IP8A0Af/ACah/wDi6P8AhSfxB/6AP/k1D/8AF0Aef0V6B/wpP4g/9AH/AMmof/i6P+FJ/EH/AKAP/k1D/wDF0Aef16B8E/8AkrWi/wDbb/0S9H/Ck/iD/wBAH/yah/8Ai66/4XfC7xj4d+Iml6pqmkeRZQeb5kn2iNtuY2UcKxPUigD6QooooAKKKKACiiigAooooAKKKKACiiigAooooAKKKKACiiigAooooAKKKKACiiigAooooAKKKKACiiigAooooAKKKKACiiigAooooAKKKKACiiigAooooAKKKKACiiigAooooAKKKKACiiigAooooAKKKKACiiigAooooAKKKKACiiigAooooAKKKKACiiigAooooAKKKKACiiigAooooAKKKKACiikLKv3iB9TQAtFRfaIB1mj/AO+hR9og/wCe0f8A30KAJaKQMrfdYH6GloAKKKKACiiigAooooAKKKKACiiigAooooAKKKKACiiigAooooAKKKKACiiigAooooAKKKKACiiigAooooAKKKKACiiigAooooAKKKKACiiigAooooAKKKKACiiigAooooAKKKKACiiigAooooAKKKKACiiigAooooAKKKKACiiigAooooAKKKKACiiigAooooAKKKKACiiigAooooAKKKKACiiigAooooAKKKKACiiigAooooAK5Hxh8R/D3gyFhf3QkusfLaw/M5+vp+NcZ8T/AIsyaVdHw34YH2jV5DsklQbvKJ7D1b+VZ/gb4I+e66341ke7vJT5n2VnyB/vnufagDKn+KnxB8Z3DQeEtGa2gY4Egj3H/vo8Clj+FvxP14+drHiVrct1R7lmI/BeK9+tbO2sbdbe0gjghQYVI1CgfgKnoA+fv+FAeIjy3i4Z/wBx/wDGj/hQHiEcr4uGf9x/8a+gaKAPnqT4V/E3Qv32j+JmuCvRFuWQn8G4psPxR+IfgudYfFejtc26nBkMe0/99Divoeobq0t72BoLqCOaFxhkkUMD+BoA5Xwf8SvD3jOJRY3Iiu8fNazHa4+nr+FdhXiPjn4IqjtrXgyR7O+iPmfZkbAJ/wBg9j7Vb+GPxZm1C7HhrxUDb6tGdkc0g2+YR/C3o386APY6KKKACiiigAooooAKKKKACiiigAooooAKKKKACiiigAooooAKKKKACiiigAooooAKKKKACiiigAooooAKKKKACiiigAooooAKKKKACiiigAooooAKKyPEHibSfDFg15ql2kKAcKT8zfQV4leftA6g2uC5stLLaJG218qct757UAfQlFc54U8b6L4wsVn025UyY+eFjh1P0ro6ACiiigAooooAKKKKACiiigAooooAKKKKACiiigAoorxr4mfF6XS73+wPC4FxqTHY8qjcEJ7D1NAHshdQcFgCexNLXzdF8NPifq8ceqXOsSRXJG9Ee4IZc/yrS8H/ABL17wj4h/4Rvxzv8snalxJyV9DnuKAPf6KZDNHcQpNC6vG4yrKcgin0AFFFFABRRRQAUUUUAFFFFABRRRQAUUUUAFFFFABRRRQAUUUUAFFFFABXnXxd8ff8Id4d+z2bZ1S+BjgA/gHdv8K9EZgilmOFAyT6V84adE/xV+N89zOC2laaxIU8jahwo/4EaAOv+Dnw2GlWi+Jtbi8zVrsb4hLyYlPf/eNew0igKoVQAAMADtS0AFFFFABRUF5e22n2kl1eTpBBGMvJI2ABSWN/a6lZx3dlcRz28gyskbZBoAsUUUUAFeQ/GP4brrFk/iTRozHq9oN8gj4Mqjv/ALwr16kIBBBGQeCDQB5z8IPHx8YeHfs17IDqtkAk2esi9m/xr0evm/VoT8Lfjhb3lsPK0zUWyR/Dtc4Yfgea+j1YMoZTkEZBoAWiiigAooooAKKKKACiiigAooooAKKKKACiiigAoorkPFXxJ8O+Eo2F5eLJcAcQRHcxP9KAOvqhqOtaZpMRlv76C3UD/lpIBXzb4j+OniTXZmtdEh+xxMcL5Y3SH8ayNP8Ahx488ZzC4u0uNrnJlu3I/Q0Ae3av8cvB+mbliuZbuQdoU4P41xmoftIoCRp+ikjPBlk7VJo/7ONuoVtX1VnPdIVwPzrtNP8Agl4LsQN1i9wwGCZXJzQB5TcftE+InmJgsbSNOykE03/hoLxWRkWVrj18s17vD8PPCUEaoug2RC9C0QJrQTwvoSReUukWYTGMeSKAPnqD9onxGkwM9jaOg6qAQa3tO/aQjLAahorKM8mKTPFetSeAfCku7foNj83U+SK5/UPgr4LvkIGntA2OsT4oATRfjV4P1gqjXjWkrfwzrgD8a720vbW+hEtpcRTxno0bhh+leE67+zmm1pNE1MhuojnH9a8+m03x98M7vzUN1BEpzujJaJvr2oA+vqK8T8CfHi01J47DxIi21wTtW4X7jfX0r2mGaO4hWWF1eNxlWU5BFAD6KKKACiiigAooooAr3l9a6fbme8uI4IgcF5GwKzf+Ev8ADv8A0GbL/v8ALXG/Hb/km1z/ANdU/nXn/hH4GWPiTwvY6tJq9xE9wm4oqAgUAe5f8Jf4d/6DNl/3+Wj/AIS/w7/0GbL/AL/LXlH/AAzhp3/Qcuf++BR/wzhp3/Qcuf8AvgUAer/8Jf4d/wCgzZf9/lrgPHnxt0vw/G9porJfX5H3lOUT8e9Y/wDwzhp3/Qcuf++BR/wzdpn/AEG7j/v2KAOO0LQZfiFqQ1rxn4jghticrC04DEegGeBXtVonw+stCOjRTaV9iZcMhdTu9yfWuG/4Zw07/oOXP/fAo/4Zw07/AKDlz/3wKAOY8VeDrPwxfnXvA/iK3UxnebcXA3D6c8j2rrvAHx0tdT8vTvEm22u/urcD7j/X0qD/AIZw07/oOXP/AHwKP+GbtM/6Ddx/37FAHq//AAl/h3/oM2X/AH+Wj/hL/Dv/AEGbL/v8teUf8M4ad/0HLn/vgUf8M4ad/wBBy5/74FAHq/8Awl/h3/oM2X/f5aP+Ev8ADv8A0GbL/v8ALXlH/DOGnf8AQcuf++BWP4q+BNj4e8M32qx6xcSvbR7whQAGgD6Asr+01GDz7O4jnizjfG2RVmvLvgH/AMk5T/ru9eo0AFFFFABRRRQAUUUUAFFFFAHm3xi8cnwp4c+x2b/8TK+BSIDqq9zWJ8IPhjHpttF4l1pDLqVwPMiWTnywe5965R0PxF+PjRTZex09yMdtqf4mvo5VCKFUAKBgAdqAFrjfiD8P9P8AHGkNFKqx30YJgnA5B9D7V2VFAHz14C8d6n8P9cPhHxbvW1VtkMz/AMHpz/dr6CiljniWWJ1eNxlWU5BFcd8Qvh7YeOdJaN1WLUI1JguAOQfQ+1eX+APH2p+A9bPg/wAYBkt0bZDO/wDyz9Oe6mgD6EopsciTRrJG6ujDKspyCKdQAV4Z4t8Y/E7S/E10ljpZawSTEWyHeGX617nRQB89Q/HDxbpU23WvDrFARnEbIQPyruvDfxu8L666QXEj2Fw3G2b7ufrXodxY2l4hS5topVPUOgNcB4m+C3hfX43e3t/7PujyJIOBn6UAehwzxXMSywSJJGwyGQ5BqSvmlz47+DN+Czvf6KWxnJZCP/ZTXt/gzxzpHjXTRc6fKBMoHnQMfmQ/4UAdPRRRQAUUUUAFFFFABRRRQAUUUUAFFFFAHPeOtS/snwPrF4G2slq+0+5GBXnP7O2leT4Xv9WcZku7jZuPcL/+uun+NLsnwt1QqcZMYP03CoPgaoX4W2GB96WQn/vqgD0eiio5Z4YELzSpGg5LOwAFAElRXFzDaW8lxcSpFDGpZ3c4AFcL4n+MHhPw3G6/bRfXI+7Dandk+7dBXlNxqHjv403gtrWBtP0Pd83UR49z/GfagCbx14v1H4q+JIvCXhcO2mq/7yXBAkI/ib/ZFN8E+KtT+EnieXwr4mVhpkj5SUZIQno6/wCye9ez+CPAWk+BtM+zWKb7hwPOuXHzSH+g9qf418C6T440v7LqEe2ZATDcKPnjP9R7UAdDa3UF7bR3NtKk0MihkdDkEVNXzVBd+O/greGCaFtQ0IvkdWjx7H+A16r4Y+MXhTxJGiNeCwuiPmhujtwfZuhoA9AoqOGeG4QPDKkiHkMjAg/lUlAHjX7ROkJceE7LVlX99Z3ATd/sv/8AXAr0HwBqh1nwJo96x3O1squfUqMH+VYPxriEvwv1IH+FkYfg1J8EpDJ8LtOz/C8i/wDj1AHodFFFABRRRQAUUUUAFFFFABRRRQAUUUUAFRXFxDaW7z3EixxINzOxwAKkd1jRnchVUZJPYV8x/Fv4mXPibVW8P6JI/wBhjfy2MfWZ84/KgDU+I3xwuLuWTSfC7GOLJR7oD5n/AN2ue8HfB3X/ABhKuo6vLJaWkh3NJLkyP9Aa7/4W/BuDS4otZ8QxLLeMA0VuwyI/c+9e1KoVQqgADoBQByfhj4ceG/CsSiysEecDmaYbmP8AhXWgADAGKKKACiiigAooooAKKKKACori2gu4GhuIkljYYZXXINS0UAeIfEP4F2t7FJqXhhRBdD5mtc/K/wBPQ1x3w2+Juo+CdWOg+IfNNjv2ESZ3QH/CvqCvIfjL8NYte0uTXNMgVdRt13SBR/rVH9aAPWba5hvLaO5t5FkhkUMjqcgg1LXgPwH8eyGRvCupSk4ybVnPI9Vr36gAooooAKKKKAPM/jt/yTW5/wCuqfzra+Ff/JN9H/641zvx6vbWPwBLavPGtxJKpSMt8x59K6L4V/8AJN9H/wCuNAHZUUUUAFFFHQZNABRXnniv4taToN22m6dDJqmqZ2iC3GQD7kVzv9ufF3Wl82y0m1sIjyqy/ex+NAHstFeKyeKvit4bHnarosF/bLy5gHIH4V23gr4laN4zUwwlra/QfvLWbhgfb1oA7SiiigArkviZ/wAk71n/AK4GutrkviZ/yTvWf+uBoA5v4B/8k5j/AOu716jXkvwAv7STwL9jW4jNzHMxaLd8wB9q9aoAKKKKACiiigAooooAKqarciz0i8uTnEUDvx14BNW6y/EnPhfVQP8An0l/9BNAHif7PiC91/xDqrISznhz/tEmvoCvB/2bZk+w61B/y0EiMR7Yr3igAooooAK4X4m+AbHxloEzmMJqNuhaCYDnj+E+oruq5bx74wsfB/hy4u7qUCd0KwR5+Z2xQBwfwE8T3l9pt94fv3Z5dPb92WOSF6Y/CvZa8Q/Z+0W88vVfEd2rIt6+I8j73OSa9voAztZ13TfD9l9s1S6S2gzt3OeprNsPHnhfUtv2bWbVi3ADSAH9ak8W+ENM8Z6WthqauY1fepQ4INeaX/7O2kNETp+p3MEo5BbkUAezxyxyoHjdXU9CpyKfXzVcaV8SPhXL9qtriS/01D82CXXHuO1er/D/AOKWleNoBAxFrqaj57dz973X1oA7a9srbUbOS0u4UmgkXa6OMgivnbxp4S1P4TeIofE3hmST+znf95H1Ceqt7GvpGqmp6ba6vps9heRLJBOhR1I9aAMrwd4rsvGHh6DU7NxlhiWPuj9xXQV83eErq5+FXxXn8P3bsNMvHCoT0IP3T/SvpAEEAg5B6UALRRRQAUUUUAFFFFABRRRQAUUUUAeffGz/AJJZqn+9H/6GKj+B/wDyS3T/APrpJ/6FUnxs/wCSWap/vR/+hivHvB/xd1Hw/wCELTw/ouiNeXURdnkOW6nPCigC7f8AiDx345+Iur6V4a1SWCK2dwqLJ5aqiHbnPua0Y/gn421tx/wkPigiPPIMrzH8sgUz9ntmu/FviG+mXbO6ZYY6FnyR+dfQ9AHmHh34FeFNFdJrtJNSnXnM5+T/AL5r0q3t4LSBILeFIokGFRFAAHsBXI+LPih4a8HXyWOpXMjXTAMY4U3FQe59K6LRNc0/xFpUWpaZcLPay/dYdj6EdjQBo0UUUARz28N1C0NxEksTjDI6ggj6V5r4i+BnhTWnea1jk02ducwH5M/7td/rOs2GgaXNqWpTrBawjLOf5D3rmfCvxT8MeL9Qaw065kW6AJWOZNpcD09aAPMZfgl410RyfD3igmPPAErwn8gSKzLTXPHvgf4gaPpniLVZZYrmRAyNL5isjHHWvpavnn9oZ2tPE/h28hXMyozKPUqwIoA9I+M3/JL9U/4B/Oq/wO/5JbYf9dJP/Qq8m8VfGDUtb8J3nh/W9Da0uJlUxyDK9D3Vq9Z+B3/JLbD/AK6Sf+hUAejUUUUAFFFFABRRRQAUUUUAFFFFABRRRQB5V8cPGbeHvDQ020l23l9lcjqqd6434EfD+O8Y+KNSiDojbbZGHBPdq5T4q38vij4qvYRsWSOVbZB6c4NfUHh/SYND0Gy023QLHBEqcdzjk0AaVFFFABRRRQAUUUUAFFFFABRRRQAUUUUAFIyhlKsMqRgg0tFAHyZ8RtHl8AfFBb2xzHDJILmErxjJ5FfUWg6nHrOhWWoxkFZ4lf8AHHNeSftF6UJ/D+n6kq/PBKUJA7Gt74Eao2ofDyOJyS1rM0fPp1FAHp1FFFADXdI0Z3YKqjJJOAK8h8dfGy00x30vw0n2/UWOzzFGUQ+3qa7r4hMyeA9YZWKn7O3INfLHgjVb3whf2/iWXShd6cZDGzumQD3wexoA2PFPg7xXceGrjxd4nuXWRmURwOctg+3YV9B/Cv8A5Jvo/wD1xrifid4q0vxb8H5b/TJ1dTIm+PPzIc9CK7b4V/8AJN9H/wCuNAHZUUUUAFeVfFjxpe2s1r4T0Ak6tqJCsy9Y1NepSyCKF5G+6ilj+FeG/C+L/hKvilr/AIku/wB59lcxwZ6Lzj+VAHfeA/h1p3g/TlklRbnVJBunuZBk7j1wasa/8TPCvhuYwXupIZx1ji+Yj8q5L4y+OrzSEtvDeisRqV8QGZeqqeBj3NT+Cvg1pGnafHea9F9v1SYb5TKchSe1AGha/GvwXeXCwG9kTfxmSMgVy3xX8JLpkcHjrwzi3uYGEkoi4Dqe/Fc58V9C0m3+IWg6RpdlFbmV1MojTGckV7h4ps4v+ED1G1ZFKJZsoHbhaAF8FeI4/FXhOx1VD80qYkHo4610FeQfs8zu3gq6gOdsd0209ua9foAK5L4mf8k71n/rga62uS+Jn/JO9Z/64GgD518KeCfEzeGYvFvhi6f7RFIweBDhsD09fpXqXgX42QXkq6T4qj+w6gp2eawwrH39DUfwm8SaZ4W+EZ1HVJ1jhSd8D+Jz6Ad68f8AHes3fjXUrrxDbaULbTYWEYkVMZz0ye5oA+x45EmjWSN1dGGVZTkEU6uS+GTs/wAO9HZ2LHyByTXW0AFFFFABRRRQAVFcxCe1lhOMOhXn3FS0UAfPXwTuP7I+JHiDRZcKzs+BjHKsf6V9C185eLAfAvx4tNWA2Wt64Zj2w3DV9FxyLLGsiEMjAFSO4oAdRRRQBznjLxlpvgvRZL+/kBfBEMIPzSN6CvEvDHhnW/jB4mPiPxEXj0eN/wB3H0DD+6vt6mnfHbS7uz8Y6drN9vudIkKr5WThcHkfjXvHhmfTrrw5YTaSiJYvCpiVOijHSgC/ZWdvp9nFaWkSxQRKFRFGABU9FFABRRRQA10SRGSRQyMMFWGQa8C+Kfw1m8O3Y8YeFd0BhfzJ4Y+Nh/vD29RXv9RXEEV1bSW8yB4pFKsp7g0Ach8NPHEPjbw1HcMVW+hGy4jHY+v412lfOHhgv8OfjdNpBJSxvX2qO2G+7X0fQB4x+0DoHn6FZ6/bpi4spQrOo52np+Rrv/h3rn/CQeB9Nvi2ZPKCP/vDin/EDT11PwLq9u+P+PdnGR3AzXn/AOzvfPN4VvrJiCIJ8rzzzQB7LRRRQAUUUUAFFFFABRRRQAUUUUAeT/tA6ubHwCligG6+uFQ+yr8x/kK2fhX4MsvDfgm0cQob69hE00xHJ3DIGfQA1hftCaVJeeBYb+Pn7Fcqz/7rcfzxXV/C/wAR2/iTwHps8Tr5tvEtvMmeVZRjn64zQB5Z8FZfsPxU8Tac/wArMZcA/wCzJ/hX0JXzJ4n1pPh18e7vVoYTNCy+Y8KHBIdcEfnzXVf8NIWH/QAuf+/o/wAKAPIvinDewfEjWRfbvMabcpbuh+7j8K9p/Z1hvE8IX0kwYWz3H7nPTpziuT1/4teDvE80c2r+DZLiWPhZDIA2PQkDkVr2P7QOi6ZZR2dl4Ymgt4hhI43AA/SgD3qivDv+GkLD/oAXP/f0f4Uf8NIWH/QAuf8Av6P8KANL9oiG8k8DWrwBjbx3amcL6YOCfbNeF/DSK7m+IeiizDGQXCs23so6/hivWr39oLRtRs5LS88MzT28o2vG7ggj8qxtB+LHg3wzcSXGk+DZLeaTgyeYCwHoCRwKAPpKvnz42sNQ+JfhnTU5YFAR/vOP8K0v+GkLD/oAXP8A39H+FcloeuJ8R/jtp+pNCbeFcMkTtkjYM/zoA9i+KHg+x8ReCLxpIE+2WcJlhlC/MCozjPocVz/7PmqteeBprBgM2VwQPo3Ndd8S9ft/D3gPU7idwrzRNBEp6szDAxXHfs86XJaeC7q/fpeXBK/ReP8AGgD1+iiigAooooAKKKKACiiigAooooAKZKSInI6hTT6bIC0bKO4IoA+SfDEb6j8bkMuHY3zu272Jr64r5F0Rjo/xuVZ32Fb9kYj3NfXVABRRRQB5H8afiLqHhGG103SsR3NypdpiM7V9q4f4Y/F7XZfFVtpms3H2q1u28sFh8yMelenfFP4Zjx3aQT20wh1C3BCFvusPQ1yXw7+CF3oXiGLVtbnif7Od0UUfOW9TQB7nTXYJGznooJNOpGAZSpGQRg0AfLPjb4yeJLjxLdRaZdG0tLeQoiKOTg9TXsHwg8d3XjTQZhqAH2y1YK7gcOOxrg/GPwE1C98QT3ui3MX2e4cuUkOChPWvTvht4Ci8CaE1sZRNdzHdNIOmfQUAdrXIfEjxc/g3whcalCge5JEcIPTce5rr657xp4Vt/GPhq40m4bYX+aOQD7rDoaAPmjSfjR4ts9Zju7m9+0Ql/wB5Cy8EZ5xX1dpl6upaXa3qKVWeJZAD2yM188aV+zxq39sRjUbyEWKPlmQ/Mwr6Ks7WKxsobSEYihQIo9gMUAT0UUUAebfHOAzfDW7I/gkRj+dcv+ze7HRdWQk7RKpA/Cuk+O05i+G1woYAvKgx681zv7OEEi6Dqk5X928wUH1IFAHt9FFFAHMfET/kQdY/692rz/4I6RY658Lbix1C3Se3kunDKwr0D4if8iDrH/Xu1cb+z3/yT2T/AK+3oA8w+I/wt1XwctxdaU8s+iTNl0XJMf8AvD+tetfBjxZpWqeELTSIZwt9Zptkifgn3HrXpc0MdxE0UyK8bjDKwyCK8H8e/Ce+0G/PiXwW0kbxsZJLdDyvf5fb2oA97oryr4bfF208SKul6yVtNWT5BuOBKf8AGvVaAKWsf8gW+/64P/6Ca8h/Z7K/YtcGRu+08jvXtEsayxPG33XUqfxrwHwPef8ACAfF3VNB1D91bag5MLtwMk5WgClcsmo/tJRrqTbUilAjDdDgfLX0VcTxWtvJPM4SKNSzMTwAK8n+KHwtvfEWqw+IPD84h1KMDcCcbsdCD61k2vgj4k+KY4rLxPq4ttNUgSJEw3SD04oA5rTtbh8cftA212CfsschWH3Cjg17J8Udfg0DwJqEsrqJJ4zDGp6sTxXFeLvhZqmnavputeCPLhuLOIR+WSBnHf3p9h8NvE/ivWbfUvHd8rwW53JaRH5c+9AG98EtEm0f4eW7XClZLtzPtI6A9K9HpkUUcEKRRKFjRQqqBwAKfQAV5v8AGLxXpWj+D7zTLmcG9vIykUS8n6n0FR/Er4sWXhCFtPsCtzq0i4VVORH7n/CuC8CfDHVPGmpL4n8YSStbyHekMhO6T0+goA5j4c/DbWfGy27XsksGgQuW5JG899o/rXqHxg0TT/D3whOn6bbrDBHPGAAOTz1NetWlpb2NrHbWsSRQxjaiIMACvNvj3/yTSb/r4j/nQB0Hwv8A+SdaP/1wFdfXIfC//knWj/8AXAV19ABRRRQAUUUUAFFFFAHl/wAcPCZ1/wAIHULdCbzTj5i46lO9W/g54uTxL4MhglkBvbICKRc8kDoa9CmiSeF4ZVDRupVlPcGvmy6W5+DfxWFwit/Yt62fbYTz+IoA+lqKgs7uC/s4bu2kEkMyh0cHgg1PQBzfjnwtB4v8LXemSAeYyloW/uuOleT/AAV8WT6Jq114H1omOSOQi339mHVf8K98rxD41+BJxJH4y0NWS8tiGuBH1IHRhQB7fRXBfC/4gW/jXQEWWRV1S3ULcR55P+0PrXe0AFFFFABRRRQB8+fHaJbDxt4f1RFIckbmB64YV73YzfaLC3m5/eRq3PuKyvEPhDRvFDWrara+c1s++M5xg1txosUaxoAqqMADsKAK2qWhv9Ju7QYzNCyDPuMV5t8HvAur+Dm1ZtTVEWeQeUqtnIHevVKKACiiigAooooAKKKKACiiigAooooA8++Nf/JLNU/3o/8A0MV4l4J8PeP9K0ODxL4Sk82G5LLJChB+6ccqeDXtvxs/5JZqn+9H/wChio/gf/yS3T/+ukn/AKFQB4pY3GtX3xp0qbxhZql7NLGHikiABXoPlr6e/wCEe0X/AKBFh/4Dp/hXinx5sZtI8TaD4rgQ4jcI7D+8pyB+Wa9u0XVINa0Wz1K2dXiuYlkBB9RyPwoAzbyHwhp83lXkWjW8mM7JUjU4+hqv9o8C/wDPTQP/ACFXM+Mvgvpvi/xFNrEuqXVvLKoDIoDLwMcZ6Vgf8M36V/0Hbz/v2KAPRftHgX/npoH/AJCo+0eBf+emgf8AkKvOv+Gb9K/6Dt5/37FH/DN+lf8AQdvP+/YoA9F+0eBf+emgf+QqsWkXg+/m8mzi0W4lxnZEsbHH0FeZf8M36V/0Hbz/AL9itzwl8EtM8KeIYNXj1W7uJIM7UICgk+uKAPQP+Ee0X/oEWH/gOn+FfM+vzatZfG/UJPCFmrXsDERxRRAgAKN3y9K+ndX1KDR9Iu9RuWCw28TSMT7CvDfgXYz674x13xfcg4ZmRM92c5OPoOPxoA5Pxl4d+IWt6NceIvFkhht7UDZC5A6nsg6V7L8Dv+SW2H/XST/0KrHxm/5Jhqn/AAD+dV/gd/yS2w/66Sf+hUAejUUUUAFFFFABRRRQAUUUUAFFFFABRRRQB8q/GfSpvDvxIXVIVKpcFZ0Yf3gea+j/AAhrsPiTwtYanCwPmxDePRsciua+Lfgv/hLvCcht0BvrTMkRxyfUV5H8FvH58Naq/h3VWKWlxJhC/HlSehoA+nKKQEMoZSCDyCKWgAooooAKKKKACiiigAooooAKKKKACiio5547aCSeZwkcalmY9ABQB4b+0drCJp+maSrDzJHMrjuAOldh8EtIbSvh1as67XuXaY+4PSvDPEV7c/E74riK1BeF5hDF6CNTya+r9MsY9N0y2sogBHBGqAD2FAFqiiigDmPiJ/yIOsf9e7Vxv7Pf/JPZP+vt67L4if8AIg6x/wBe7Vxv7Pf/ACT2T/r7egD1mggEYIyDRRQB5H8SfhBBrTNrXh4C01SP5ykfyiQj+RrH+HvxbutPvF8NeMleG6RvLjuJBj6Bv8a90rg/iF8MtM8bWTSqi2+qIP3Vwoxn2b1oA7qORJY1kjYMjDIYHIIrhPiT8OofGljHcWz/AGfVrbmCYcZ9jXmPhTx5rvwx1keGvFkckmnhsJMckoPUHuK+gdP1G01WxivLKdJoJRlXU5BoA8V0j4n+JPBTDSfGmlTypF8qXca5yB/Ousj+OHgx4Q7XcyMRkoYjkV6Dc2Vrex7Lq3imX0kQGsg+CvDROTollk/9MhQBxVt8ZodZ1i1sdD0W8ukkkCySlCAi+tepA5ANVrTTrKwXbaWkMI/6ZoBUtxcQ2lu89xIscUY3M7HAAoAkZgqlmIAAySe1eL/Er4wG1mfw/wCFv9Jv5P3bzR87Cey+prF8efFHU/Fup/8ACL+C1d45TsknQfM/rj0HvXafDT4S2XhSFNS1RVudYcZLNyIvYe/vQBgfDX4Psk8fiLxVunvXPmJbyc7Se7epr21VVFCqAFAwAB0paKACvMPj3/yTSb/r4j/nXp9eYfHv/kmk3/XxH/OgDoPhf/yTrR/+uArr65D4X/8AJOtH/wCuArr6ACiiigAooooAKKKKACuT+IXgy38a+GprF1UXSAvbyHqrf4V1lFAHgnwg8bXWgarL4H8RExyRyFbZpP4T/dz6ele915J8YPhs2vW3/CQaKhTV7UbmCHBkUf1FS/CP4lL4js10PVSY9XtV2/PwZQOPzoA9WpskaTRNHIoZHGGUjIIp1FAHzh458L6p8LPFSeKvDhb7BK+ZIwOEz1U+1ey+BvHOneNtGS6tXVblQBPATyh/wrob+wtdUspbO8hWaCVdrowyCK+efFXgjXvhZrf/AAkfhR5JNPzmSMDOwejDuPegD6Porg/AHxP0nxtarFvW31NVHmW7nGT6r6iu8oAKKKxfE/inS/CWkvqGqTiOMcKo+859AKANqivny6+OPijVp3bw74fZrZD94ozkj3xXReC/jfDquqJpHiKz/s27c7Vc5Ck+hz0oA9hopAQQCCCD0IpaACiiigAooooAKKKKACiiigAooooA4b4v2N1qHw01O3s4JJ5vkYJGuSQGBPFeM+EPiV4r8H+HINGtvDDzRQsxDvG4Jyc+lfT9N8tP7i/lQB8y+KfiX4k8W6BcaRqHhD91Lgh1jk3Iw6EcVb+DvxEfwtcjwv4iElvaytm3klUr5THsc9jX0f5cf9xfyri/H/w20rxzp4EgFtqEQ/c3KLyPZvUUAbHi3VNU03wtdX+hWYv71FBiiHIbPfjrxzXjH/Czfi1/0Kz/APgBJVa01/4hfCKYWOqWT6no6nCOSWUD/Zft9DXa6Z+0D4Tuoh9tS7s5e6mPcB+IoA5P/hZvxa/6FZ//AAAko/4Wb8Wv+hWf/wAAJK7/AP4Xj4F/6CMv/fhqP+F4+Bf+gjL/AN+GoA4D/hZvxa/6FZ//AAAkr2Twbqurar4Vtr/X7IWF8wJkiI24A6HB6Vw+p/tA+ErWI/Yku7yXsoj2j8zXE3niP4hfFuY2OkWL6bpDHDuMqpH+0/f6CgBfjH8Rn8SXB8LeHC9xbI2bmSEFvNYdhjsKz/CXxI8S+D9Ah0mw8JFo4yWaRo33Ox6k8V7L8PvhnpfgaxLDF1qUo/fXLrz9F9BXb+XH/cX8qAPmXxX8TvFnivw7c6PceGGhinxl0jckYP0r174NWN1p/wANNPgvLeSCXe7bJFwcE8cV3nlx/wBxfyp3TpQAUUUUAFFFFABRRRQAUUUUAFFFFABRRRQAV4F8YvhTI88niTw/Cd5O+5gjHOf7wr32kIDKVYAg8EGgD53+GHxnOniHQ/ErN5SnZHdN1X2avoS2uoLy3Se2lSWJxlXQ5BryH4jfBK111pNT0DZbXxyzw9EkP9DXkvhXxx4o8AeIBpTO8saTCKW0kO4dccelAH17RUVtKZ7WKZkKF0DFT1GR0qWgAooooAKKKKACiiigAoorL1nxFpPh+0a51O+ht0UZwzDJ+goA1CQBk9BXgXxo+KEbxSeGdEn3Ox23MqH/AMdFY/xA+N95rofSfDSSQW7na04H7yT2HpWn8Kfg/NLcx+IPE0J674baTksf7zUAbvwO+HraLp//AAkOpRYvLpf3KMOUT1+pr2WkVVRQqgBQMAAdKWgAooooA5j4if8AIg6x/wBe7Vxv7Pf/ACT2T/r7euy+In/Ig6x/17tXG/s9/wDJPZP+vt6APWaKKKACiiigDnfF3gzSvGWlPZajCNxH7uZR86H1Brwu3vPFPwS1/wAm6WS80GR8DupHqPQ19LVQ1fRrDXdPksdRtkngkGCrDp7igCr4b8T6Z4q0qO/0y4WRGHzJn5kPoRWzXzbrvhfxL8Htb/tvw/LJcaS7/NHgkKPRh/WvSNM+NPhq78KSavcTeTcQqBJan7xb0X1FAHeatq9joemy3+oTrDbxLlmY/wAq+efEXi7xD8XNf/sLw3HLBpQOGbpuH95j/Sof+Kp+N/iPP7yy0KNvfYo/q1e++FvCWl+EdJjsNNgVdo+eUj5nPqTQBk+AvhzpXgjTkWKNZtQYfvrlhyT6D0FdnRRQAUUUUAFeYfHv/kmk3/XxH/OvT68w+Pf/ACTSb/r4j/nQB0Hwv/5J1o//AFwFdfXIfC//AJJ1o/8A1wFdfQAUUUUAFFFFABRRRQAUUUUAFeGfFP4bXWnXzeMvCpeG6hbzJ4YvX+8P6ivc6RlV1KsAykYIPegDzn4X/E628Z2As7xlh1iFcSRnjzPcV6PXz/8AEr4aX/h3VD4t8Jb49jeZLDF1Q+oHp7V3fwy+J1p4zsBa3bLBrEIxJEeN/uKAPRaZLFHNE0UqK8bDDKwyCKfRQB4h46+C0i3ba54Nla1vFO82yttBP+ye30qn4T+Nd9otwui+NrSWOSM7PtOzDD/eH9a97rm/FPgbQvF1qYtSs0MmPlmQYdfxoAZq3j/w9pfhptcOoQzW2392I2BLt2AHrXiOk6Vrvxt8WNqmpmS30G3fCqOmP7q+p9TWqv7Pd0NejhbVS+hq+8qT8+PTHT8a900vS7PRtOhsLCBYbeFdqqooAZpejafo1jHZ2FrFDDGu0BVHP1rh/iZ8LrPxhp5urBEttXhG6ORRgSex/wAa9HooA8M+GHxMutMvv+EP8XFobqFvLhnl4P8Ausf5GvcgQQCDkHoRXnHxP+GVv4wsjfWKrBrEAyki8eZjsa5b4YfE25sL0eEfFhaG6hby4ZpeM/7J/wAaAPcaKQEEZByD3paACiiigAooooAKKKKACiiigAooooAKp6lqtho9m93qN3DbQIMl5WAFch8RPidpngW08ri51SVcxWynp7t6CvKtF8DeMPixeDWvFF9NaaY5zGhGCV/2E6Ae5oA9Zsvin4G1uZrMavbcnG25XYrfi3Brxz+w9D139oWfTXt4JtKlyRHCcIf3YPG33r0PUP2fvCN1aRxWjXdnMi4Mqybt59SD/TFchcfs961p90LnRfEC+av3HYGNh+IoA9I/4Ux4D/6Ag/7/AD/40f8ACmPAf/QEH/f5/wDGvOP+EA+MNodsGvB1HQi8P9RQfAPxhuvlm14Ip65vD/QUAY2paDoegfHyy02C2hg0yNo2aOU5QZHOd1ez33xR8DaFKtmdXthjjbbLvVfrt4FeXwfs+a5qV19p1vxAnmt951zI35muw039n7wlaW0iXj3d7M648xpNm0+oA/rmgD0rS9X0/WrNbvTbyG6gYZDxMCKu184a34B8XfCu7Ot+Fb6a706M7pI+pC/7SdCPcV6j8Ofihp3jq18h9trq0a5ltifve6+ooA76iiigAooooAKKKKACiiigAooooAKKKKACiiigAoorj/GfxH0PwdZu1zcJLd4+S3Q5Yn39KAJPiF4ytfBnhme9lcfaZAUt488sx/wrwH4SeGbrxp45bWr8GS3t5POldhwz5yBWZcXPiL4xeMVBBWLPAz+7gT1r6M8O2/hn4f8Ah6LThqNrEEGZJHcAu3c0Adj0GBRXmmufHDwlpIZILh72YdFhXj868s8RfHnxDrRa10W3Fkj8BkG6Q0Ae+eKPG+h+EbNp9TvEV8fLCpy7H6V51a/tF6DI7C40+6iUfdIwc15x4e+FXi7xxdi+1Z5reBzlprkksfoDXqX/AAz54XNikRnuhOAN0obqfpQBoRfHfwS6KWurhGI5BhPFaKfGHwS8Pmf2wg4+6VOa4m5/Zv0x5M22s3Ea+jIDUH/DNtp/0HZf+/QoA66T46+CY92LydyPSE81z+oftF6LEh+w6dcTNjjf8oqrB+zdp6ygza3O6dwsYBrf074A+ErQhrg3F0Qc4d8D9KAPMdZ+PPinVy0Gl28dmG4HlrvaszS/h7478e3Yub4XCxMfmmu2IH4CvpbSfBHhvRAosNIto2HRim4/ma3wAowoAA7CgDznwP8AB/Q/CWy5nUX2oDnzZBwp9hXo4AAwBgCiigAooooAKKKKAOY+In/Ig6x/17tXG/s9/wDJPZP+vt67L4if8iDrH/Xu1cb+z3/yT2T/AK+3oA9ZooooAKKKKACiiigCOe3huoHhnjWSJxhlYZBFeOap+z/pl34qjvLW6aDS3YvPbjrn0X2r2eigClpOkWOiadFY6fbpBbxLhVUfzq7RRQAUUUUAFFFFABXmHx7/AOSaTf8AXxH/ADr0+vMPj3/yTSb/AK+I/wCdAHQfC/8A5J1o/wD1wFdfXIfC/wD5J1o//XAV19ABRRRQAUUUUAFFFFABRRRQAUUUUAIyhlKsAVIwQR1rw34kfCe7tL5/FPg9mguYz5ktvEcHI7r/AIV7nRQB5H8N/jDb62U0bxBiz1VMIHfgSn+hr1sEEZByDXmHxE+EFh4p3alpRWy1Zedy8LIff0PvXDeGfif4h+H98ugeM7WaS2jO1ZyMso9j/EKAPomis3Rte0zxBYpd6ZeR3ETDPynkfUdq0qACiiigAooooAK81+KHwwt/F1mdQ08LBrEA3I68eZjsfevSqa7rHGzuwVVGST0AoA8f+DPju/1KS48La5n7fYgiN2+8wHBB+lexV86eB5E1n9oO/v8ATlAtIzKXZeh4xn8TX0XQAUUUUAFFFFABRRRQAUUUUAFcj8Q/G9r4H8NyXshD3cuUtoe7P6/QV1pIVSxOABkmvm3UDN8X/jILJCx0bTmIPpsU/Mf+BHigDS+F3w9ufF2ot418W751lkL28Mv/AC0OfvEf3R2FfQCqqIERQqqMAAYAplvbxWtvHbwIEijUIiqOAB0qSgAooooAKKKKACiiigBGVXUqwDKRggjg14F8Uvh3ceGL9fGvhLdbmFxJcQxfwH+8B6eor36o54Y7mCSCZFeKRSrqwyCD2oA5T4c+OLfxz4ajvRtS8iwlzED91vX6Guvr5utlk+EXxnFsrMujaiwABPy7GPH/AHya+kAQygg5BGQaAFooooAKKKKACiiigAooooAKKKKACiiigDyD42614t0y3tItBWdLSUETSwrls+ntXz3JoXiXUZGuJdOv53Y8u0bEmvuF0SRdrqrD0IzSLDEowsaAeyigD410nwj47ERGm6bqMUbnBKKUz9a6Kz+CfjrVnBvCsCk8tPMTX1UAB0AH0paAPB9G/ZxtkKvrGrPIf4o4FwPzNen6B8O/DHhtV+w6ZEZB/wAtJBub9a6migBAAowAAB2FLRRQAUUUUAFFFFABRRRQAUUUUAFFFFABRRRQBzHxE/5EHWP+vdq439nv/knsn/X29d74w0251fwnqNhaKGnnhKoCcZNeA6V8OfipolobXTZvs8JbdsScAZoA+mqK+c/+ER+Mf/QQk/8AAij/AIRH4x/9BCT/AMCKAPoyivnP/hEfjH/0EJP/AAIo/wCER+Mf/QQk/wDAigD6Mor5z/4RH4x/9BCT/wACKP8AhEfjH/0EJP8AwIoA+jKK+c/+ER+Mf/QQk/8AAij/AIRH4x/9BCT/AMCKAPoyivnP/hEfjH/0EJP/AAIo/wCER+Mf/QQk/wDAigD6Mor5z/4RH4x/9BCT/wACKP8AhEfjH/0EJP8AwIoA+jKK+c/+ER+Mf/QQk/8AAij/AIRH4x/9BCT/AMCKAPoyvMPj3/yTSb/r4j/nXBf8Ij8Y/wDoISf+BFUtU+HnxW1myNpqE5uICQxR5wRkUAe1fC//AJJ1o/8A1wFdfXPeBtKutE8G6bp16oW4giCuAcgGuhoAKKKKACiiigAooooAKKKKACiiigAooooAKxfEfhTR/FNg1pqlokqkfK+PmX6GtqigD511b4YeL/AF6+qeD72W4tlOTEp+bHuvetvwz8eollWw8V2T2dwvytKqnGfcdq9vrmPEngDw54piI1HT4zKRxKg2sPxFAGppXiHSdcgWbTb+C4UjPyOCfyrTrwPVPgNqulytc+FtckQjlY3YqfzFUE1z4weEW8u6spr6FeMsm8H8RQB9F0V8+f8AC+vElnF/p3hoKynDMQwFNb47+J9Sj2aV4cBkY4VgrNQB7/dXdvY273F1MkMKDLO5wBXgnj/4m3vjG+HhTwcssgmfZLOn8Y9vb3qjH4O+JXxHuFk165ksbFjkq52jHsor2HwV8PNF8E2m2yhEl0w/eXEgyx+noKAKnw1+Hlt4G0g7j5uo3ABuJf6D2ruaKKACiiigAooooAKKKKACiiigDlviLrQ0DwFq18G2uITHGf8Aabgfzrhf2etDFr4Vu9akGZr6YqGPXav/ANc1Z/aFumh+H0UAPE92gP4ZP9Kn+HfjXwfoXgLSdPn16xhmjhzIjSAEMTk5/OgD1OiuU/4WZ4K/6GTT/wDv6KP+FmeCv+hk0/8A7+igDq6K5T/hZngr/oZNP/7+ij/hZngr/oZNP/7+igDq6K5T/hZngr/oZNP/AO/oo/4WZ4K/6GTT/wDv6KAOrorlP+FmeCv+hk0//v6KP+FmeCv+hk0//v6KAOrorlP+FmeCv+hk0/8A7+ij/hZngr/oZNP/AO/ooA4v9oLQUvfCFvrEaf6TYTAbh12Nwf1xXafDbW21/wAAaTeyNukEIic+rLxn9K5vx9448H6z4G1axg16xmmkgPlosgJZh0xVP9nu6abwBLCTkQ3Tge2cGgD1uiiigAooooAKKKKACiiigAooooAKKKKACiiigAooooAKKKKACiiigAooooAKKKKACiiigAooooAKKKKACiiigAooooAKKKKACiiigAooooAKKKKACiiigAooooAKKKKACiiigAooooAKKKKACiiigAooooAKKKKACiiigAooooAKKKKACiiigApCARggGlooAgksrSZSsltC4PUMgNJDY2luMQ2sMY/2IwKsUUAFFFFABRRRQAUUUUAFFFFABRRRQAUUUUAYHi7whpnjTSBp2qK/lK4kRo2wysK4T/hnvwl/z3vv+/g/wr1qigDyX/hnvwl/z3vv+/g/wo/4Z78Jf8977/v4P8K9aooA8l/4Z78Jf8977/v4P8KP+Ge/CX/Pe+/7+D/CvWqKAPJf+Ge/CX/Pe+/7+D/Cj/hnvwl/z3vv+/g/wr1qigDyX/hnvwl/z3vv+/g/wo/4Z78Jf8977/v4P8K9aooA8l/4Z78Jf8977/v4P8KP+Ge/CX/Pe+/7+D/CvWqKAPJf+Ge/CX/Pe+/7+D/Cu68I+DtL8F6U2n6Wsnlu5d2kbJY10FFABRRRQAUUUUAFFFFABRRRQAUUUUAFFFFABRRRQAUUVBe3kGn2Fxe3T+Xb28TSyvgnaqjJOBz0FAE9Fef/APC7Ph9/0Hv/ACVm/wDiKP8Ahdnw+/6D3/krN/8AEUAegUV5/wD8Ls+H3/Qe/wDJWb/4ij/hdnw+/wCg9/5Kzf8AxFAHoFFef/8AC7Ph9/0Hv/JWb/4ij/hdnw+/6D3/AJKzf/EUAegUV5//AMLs+H3/AEHv/JWb/wCIo/4XZ8Pv+g9/5Kzf/EUAegUV5/8A8Ls+H3/Qe/8AJWb/AOIo/wCF2fD7/oPf+Ss3/wARQB6BRXn/APwuz4ff9B7/AMlZv/iKP+F2fD7/AKD3/krN/wDEUAegUV5//wALs+H3/Qe/8lZv/iKP+F2fD7/oPf8AkrN/8RQB6BRXn/8Awuz4ff8AQe/8lZv/AIij/hdnw+/6D3/krN/8RQB6BRXn/wDwuz4ff9B7/wAlZv8A4ij/AIXZ8Pv+g9/5Kzf/ABFAHoFFef8A/C7Ph9/0Hv8AyVm/+Io/4XZ8Pv8AoPf+Ss3/AMRQB6BRXn//AAuz4ff9B7/yVm/+Io/4XZ8Pv+g9/wCSs3/xFAHoFFef/wDC7Ph9/wBB7/yVm/8AiKP+F2fD7/oPf+Ss3/xFAHoFFef/APC7Ph9/0Hv/ACVm/wDiKP8Ahdnw+/6D3/krN/8AEUAegUV5/wD8Ls+H3/Qe/wDJWb/4ij/hdnw+/wCg9/5Kzf8AxFAHoFFef/8AC7Ph9/0Hv/JWb/4ij/hdnw+/6D3/AJKzf/EUAegUV5//AMLs+H3/AEHv/JWb/wCIo/4XZ8Pv+g9/5Kzf/EUAegUV5/8A8Ls+H3/Qe/8AJWb/AOIo/wCF2fD7/oPf+Ss3/wARQB6BRXn/APwuz4ff9B7/AMlZv/iKP+F2fD7/AKD3/krN/wDEUAegUV5//wALs+H3/Qe/8lZv/iKP+F2fD7/oPf8AkrN/8RQB6BRXn/8Awuz4ff8AQe/8lZv/AIij/hdnw+/6D3/krN/8RQB6BRXn/wDwuz4ff9B7/wAlZv8A4ij/AIXZ8Pv+g9/5Kzf/ABFAHoFFef8A/C7Ph9/0Hv8AyVm/+Io/4XZ8Pv8AoPf+Ss3/AMRQB6BRXn//AAuz4ff9B7/yVm/+Io/4XZ8Pv+g9/wCSs3/xFAHoFFef/wDC7Ph9/wBB7/yVm/8AiKP+F2fD7/oPf+Ss3/xFAHoFFef/APC7Ph9/0Hv/ACVm/wDiKP8Ahdnw+/6D3/krN/8AEUAegUV5/wD8Ls+H3/Qe/wDJWb/4ij/hdnw+/wCg9/5Kzf8AxFAHoFFef/8AC7Ph9/0Hv/JWb/4ij/hdnw+/6D3/AJKzf/EUAegUV5//AMLs+H3/AEHv/JWb/wCIo/4XZ8Pv+g9/5Kzf/EUAegUV5/8A8Ls+H3/Qe/8AJWb/AOIo/wCF2fD7/oPf+Ss3/wARQB6BRXn/APwuz4ff9B7/AMlZv/iKP+F2fD7/AKD3/krN/wDEUAegUV5//wALs+H3/Qe/8lZv/iKP+F2fD7/oPf8AkrN/8RQB6BRXn/8Awuz4ff8AQe/8lZv/AIij/hdnw+/6D3/krN/8RQB6BRXn/wDwuz4ff9B7/wAlZv8A4ij/AIXZ8Pv+g9/5Kzf/ABFAHoFFef8A/C7Ph9/0Hv8AyVm/+Io/4XZ8Pv8AoPf+Ss3/AMRQB6BRXn//AAuz4ff9B7/yVm/+Io/4XZ8Pv+g9/wCSs3/xFAHoFFef/wDC7Ph9/wBB7/yVm/8AiKP+F2fD7/oPf+Ss3/xFAHoFFef/APC7Ph9/0Hv/ACVm/wDiKP8Ahdnw+/6D3/krN/8AEUAegUV5/wD8Ls+H3/Qe/wDJWb/4ij/hdnw+/wCg9/5Kzf8AxFAHoFFef/8AC7Ph9/0Hv/JWb/4itHQ/if4P8R6vDpelat9ovZgxjj+zyLnaCx5ZQOgNAHX0UUUAFFFFABRRRQAUUUUAFFFFABRRRQAUUUUAFFFFABRRRQAVh+M/+RF8Qf8AYNuP/RbVuVh+M/8AkRfEH/YNuP8A0W1AHlvwn8M6DqPw5026vdF0+5uHaXdLNbI7NiRgMkjPSu1/4Qvwt/0Lmk/+Acf+Fc/8G/8Akl+l/wC/N/6Nau8r8jzPE1ljayU38Uur7s74JcqMP/hC/C3/AELmk/8AgHH/AIUf8IX4W/6FzSf/AADj/wAK3KK4frVf+d/eyuVdjD/4Qvwt/wBC5pP/AIBx/wCFH/CF+Fv+hc0n/wAA4/8ACtyij61X/nf3sOVdjD/4Qvwt/wBC5pP/AIBx/wCFH/CF+Fv+hc0n/wAA4/8ACtyvM/jLqEunaboci3UsEJ1BfO2MQGQcnOOorqwbxGKrxoqo1fzYpWir2Ow/4Qvwt/0Lmk/+Acf+FH/CF+Fv+hc0n/wDj/wrB0L4seGdd1tNItpLmOaQ7YXmi2pKfQHOfzAri/GvxCttP+Kmnl/7Q+x6UWS5hTGJH5wVGcHr1OK66GAzGrWdGTlFpN63/wA+r0JcoJXPUv8AhC/C3/QuaT/4Bx/4Uf8ACF+Fv+hc0n/wDj/wrzP4s+OofsOjWlob6BpzFevt+UNCc/KcHk8dOldovxJ0dfA6+KDbXwsRL5Pl7F8zOcdN2MfjSng8wjRp1U5PndrXe/Tr1BShdo2P+EL8Lf8AQuaT/wCAcf8AhR/whfhb/oXNJ/8AAOP/AArndJ+MHhXV9Yj06KW5heUhYpZ4tqOx7ZzkfiK0vFnxE0LwdNHb6g08t1Iu8QW6BmC+pyQB+dYPD5kqqotT5nqlqO8LXND/AIQvwt/0Lmk/+Acf+FH/AAhfhb/oXNJ/8A4/8KpwePtCuvCNx4lhkmextwfMXyyHB/u4Pfn1xWxoes2niDRrbVLLf9nuF3LvXDD6isan12mnKbkknbd79hrlexSPgzwqOvh3Sef+nOP/AApf+EL8Lf8AQuaT/wCAcf8AhXF6UT43+Kt1qpJbStBHkW/PyvN3P+faum+IXiP/AIRrwlc3ERzeT/6PbKOpkbgY+nWumdLExrU8PGo3OSV1d6N9N+2rEnGzdi6PBnhU9PDukn/tzj/wo/4Qzwt/0Luk/wDgHH/hXnuvaPceD/gc8Mc8sV9IySXMqOQxdz8wz+laPi5rHyvA5vb3UIJDNH5QtlDB22r97LDH1571tHDVZNclZtOUknr9lXva/UV12Oy/4Qzwt/0Lmk/+Acf+FH/CF+Fv+hc0n/wDj/wrz/x14mj8O/FjRrm/urhdOisy7RJlgWJYD5fWu08JePtE8ZCVdNklSeEZeCddrgevBII/Gsq2Gx1OhHEKUnFq99bLW1hpxbsXP+EL8Lf9C5pP/gHH/hR/whfhb/oXNJ/8A4/8K5a5+NHhm0v57KaHUBPDOYWAhB6HBb73T9fatrxR8QdF8JR2zX63cjXKeZEkEJYkfU4H61Dw2ZKUYNSvLbV6heBf/wCEL8Lf9C5pP/gHH/hR/wAIX4W/6FzSf/AOP/CqvhPx3ovjGKc6a8yzQDMsE6bXUHoepGPxrn1+NXhc3otDFqCzef5BBhB2nON3DdM/j7URw+ZSnKmlK8d1roF4WudV/wAIX4W/6FzSf/AOP/Cj/hC/C3/QuaT/AOAcf+FM03xbYal4m1DQEiuIb2yUOwlUBZFPdcE5H5Utj4ssdR8U32gW0Vw9xYoGnm2jy1J/hznOfwrF/XVe7lor7vZ7P8R+6O/4Qvwt/wBC5pP/AIBx/wCFH/CF+Fv+hc0n/wAA4/8ACpPEfifSvCum/btVuPKiJ2oqjLOfQDvWP4U+JXh/xfdvZ2Lzw3agsILlArMB3GCQfzpwjj50nXjzOC662D3L2NT/AIQvwt/0Lmk/+Acf+FH/AAhfhb/oXNJ/8A4/8KxfE3xT8N+F9SOn3L3FxdLjzEtow3l/UkgfhWva+MdHv/C83iGyma4soY2dwi/OMdRg45qpU8wjCNSXMoy2euoXhew//hC/C3/QuaT/AOAcf+FH/CF+Fv8AoXNJ/wDAOP8AwrkR8cfCRNvxfgS/fPkDEX+9z/LNdnqvifSNG0Iaze3arYsoZHXkvnoFHcmnVo5jRlGNRTTltvqJOD2Iv+EL8Lf9C5pP/gHH/hR/whfhb/oXNJ/8A4/8Kx/DHxR8OeKtR/s+0e4gujkxx3MYXzAP7pBI/Cn+KviZ4e8JXi2V68892QGaG2QMyA9zkgD86fsMy9t7C0ube2u3cLwtc1f+EL8Lf9C5pP8A4Bx/4Uf8IX4W/wChc0n/AMA4/wDCm6L4w0fxBoU2r6bO0sECsZU24dCBkgg965vSfjH4Z1jUrOwt479Zrp/LG+EYRuwYgnr7ZpRo5jPm5VL3d99PULwOm/4Qvwt/0Lmk/wDgHH/hSf8ACGeFv+hc0n/wDj/wrJ8TfE/w74V1NdOvZJ5rngyJbx7vKB7tyPyGTXJ/D/VxrNl44vZr26ltmdmSUMS6x7W+7npx2ranhcdKg8ROUox0tvrd20E5RvZHoX/CGeFj08O6T/4Bx/4Uv/CF+Fv+hc0n/wAA4/8ACud8CarpejfC+LURdX09hBvZpJ4syfe/uqTx+NM0n4x+F9W1WLT1F7bPK2yOS4hARiegyCSPxFTLDY9zqKk5SUG03r0HeGlzpf8AhC/C3/QuaT/4Bx/4Uf8ACF+Fv+hc0n/wDj/wrcrhvEPxZ8M+HNVbTp5Lm4uIziX7NGGER9ySP0zXNh/ruJlyUXKT8mxvlW5u/wDCF+Fv+hc0n/wDj/wo/wCEL8Lf9C5pP/gHH/hTl8V6RJ4YbxFFcGXTVTeXjQsQO42jnNcvpXxk8L6rqsVgovbZpXCRyTwgIxPQZBJH4itadLMailKCk+XffQG4I6b/AIQvwt/0Lmk/+Acf+FJ/whnhXOP+Ed0nPp9jj/wrYubmKztZbmdwkUSF3Y9gBk15n4Ahn16913xxdhlN3vhsQT9yJe4/z60qHt6lKdWVRpRt1erey39X8gdk0rHa/wDCGeFv+hc0n/wDj/wo/wCEL8Lf9C5pP/gHH/hXk/gf4paT4a0GeDWZr66vZb2R22KZCq8YJLEV67H4m0iTw4PEAvEGmmPzPObjA+nXPbFbY3C4/C1OWTk1eyeuvoKMoSRF/wAIX4W/6FzSf/AOP/Cj/hC/C3/QuaT/AOAcf+Fc3pfxi8K6pqqWCvd25kbZHNPFtjcnpzkkfiBUPiC6uB8ZvDdqJ5RbtbSOYg52k8846ZoWGxyqOFaUovlctb9FcLxtdHVf8IX4W/6FzSf/AADj/wAKP+EL8Lf9C5pP/gHH/hWBr3xZ8P8Ah3WbvSr6K++024B/dxBg+eynP88Vv+F/Fuk+L9Pa80qZmCNtkjkXa8Z9CKxqUswp0lWnzKL63dtRpwbsJ/whnhYdfDuk/wDgHH/hQPBnhYjI8O6Sf+3OP/CuY+Kep3E9rYeE9OY/btYlEbbTykQPzGtzUdb0L4c+GLOK8lZIIkEMMaLueQgc4H61ap4p0qcozk5TbtFX2XXfv+Qrxu9Ni5/whfhb/oXNJ/8AAOP/AAo/4Qvwt/0Lmk/+Acf+FYGg/Fnw94i1m00qxivvtNyCR5kQUJgZwxz7ds1u6T4ssdY8RapotvFcLc6aQJmdQEbP90g5/MCoq0swotqpzKyu9Xte1/vGnB7Dv+EL8Lf9C5pP/gHH/hR/whfhb/oXNJ/8A4/8KZofi7T9f1DVbK2jnjfTJPLnaZQFJ55BBPHHfFc3d/Gfwnaao1n5l3Kitte5ihzED9c5P4CnCjmNSbhDmbWr1fXYTcFqdP8A8IX4W/6FzSf/AADj/wAKP+EL8Lf9C5pP/gHH/hTdZ8Y6JoegR63dXYazmA8lohuMuegUVn+F/iNoXiz7Qlh9pjnt0Mjwzx7W2juMEj9alQx7pOqublWjeo/cvY0v+EM8Lf8AQuaT/wCAcf8AhSf8IZ4Wzj/hHdJ/8A4/8K8m8OfEyzPxP1O6uF1KW1vylvaRMAfKOQORuwBn0rtrFrD/AIXRqCpeag179hXdAyjyAOOhzn8MV24jBYzDtqpOS93m6+V1v0vuSpReyOk/4Qvwt/0Lmk/+Acf+FH/CF+Fv+hc0n/wDj/wrC8Q/Fjwz4c1RtOne5ubiM4lFtGGEf1JI/TNbP/CZaQ/hGbxNbSvc6fDGZG8pfn46jBxg/WuOVLMIxjOXMlLbfW+xV4En/CF+Fv8AoXNJ/wDAOP8Awo/4Qvwt/wBC5pP/AIBx/wCFcmvxv8ItLbpm+CygbnMHyxE9m5/lmun8SeNNF8LaXDqGoTs0dx/qEhXc0vGeB9KqeHzKnOMJKactt9RJwauS/wDCF+Fv+hc0n/wDj/wo/wCEL8Lf9C5pP/gHH/hVXwl460bxnHMdNM6Sw4MkM8e1lB6eo/I1l/FLXZtO8OppVgSdS1aQWsCr1AP3j+X86VOnjZYlYaUpRlfq3p5/dqDcbXN0eDPCxGR4d0k/9ucf+FL/AMIX4W/6FzSf/AOP/CpfDGhxeHPDllpUXPkRgO395urH86165qmIqxm1Co2u93r+JSStsYf/AAhfhb/oXNJ/8A4/8KP+EL8Lf9C5pP8A4Bx/4VuUVH1qv/O/vYcq7GH/AMIX4W/6FzSf/AOP/Cj/AIQvwt/0Lmk/+Acf+FblFH1qv/O/vYcq7GH/AMIX4W/6FzSf/AOP/CuDh02w0r9pDQbfTrK3tITpzuY4Iwiltk3OB34H5V6xXmVz/wAnMaB/2DH/APQJq+i4Xr1Z49KUm1Z9TKukoHtVFFFfpBxhRRRQAUUUUAFFFFABRRRQAUUUUAFFFFABRRRQAUUUUAFYfjP/AJEXxB/2Dbj/ANFtW5WH4z/5EXxB/wBg24/9FtQBwXwb/wCSX6X/AL83/o1q7yuD+Df/ACS/S/8Afm/9GtXeV+O5r/v1b/FL82ehD4UFFFFcBYUUUUAFeX/GhVe08OI4BVtTQEHoRXqFVb3TbHURGL6zt7kRPvjE0YfY3qM9DXXgMSsNiI1mr2/yJkuZWPNfibDDH4p8EukaI/20LlRg4yvH0qD4g6nZaH8V/DGpai/k2cUD+ZJsLAcnsBk9a9RutNsb6WCW7s7eeSBt0LSxhjGfVSeh+lJfaVp+qKi6hY210sZ3IJ4lfafUZHFd1DMqcFTjOLajGUXr/Nfb0uS4PWx5p8YryC48J6HqUWTam+il37DwmCc0nxM1vTvEHwikv9Lm861a4jQPsKZIODwQDXp9xYWd5ZmzubWCa2IwYZIwyY+h4rk/H/hObWvBJ0PQ7a3gJmQqgxHGgB5PH9K0wONoc1CEk1yTve+lm+vmKUXq+5514s8UaD4t0Lw7ougBrjVlnhwFgZTDgYPJH8vStj4jjQLXxJY3E3iG70PXorYAXKW7yRuvocd/p+Nem6XoVhpyRTJYWiXoiVJJ44lDMQAD82MmrN/pen6pEItQsba7jByFniVwPzFUs1o06kFTjJQjzdU2+bfdWt5WFyNrU8y8D+NPtHgbW7rxFFFd6fYSFDPFbAC5U/7GACf8ea1/EXjWws/hlFqOhx+X9vQW9hCECEM3GAo4GOeldwunWK2JsVs4BaFdpgEY2Eem3pXN6l4Hh1PxNpGoSXKR6dpa/uNOSEBN/wDeznHpxjtWSxWDq4h1JxcVfmt0dltZLdvrtYfLJKxZ8CeHF8L+E7OwIzcMvm3Dd2kbk/4VyU//ABXPxaS3+/pPh0bn/uvOe34f0r0y5SWW1ljglEUrIQkhXdtOODjvWB4M8JReEdJktftJu7meZpp7lk2mRj7ZP86xo4xL2uJm/wB5LRfPd/JaL1G47LoYvxl/5Jtff9dI/wD0Kuf8e9Ph9/18xf8AoK16te2NpqNs1tfWsNzAxyY5kDqfwNR3GladdfZ/tFjbTfZiDB5kSt5RHQrkcfhVYTMY0IQi435XJ/8AgUbBKF2zynx1q2naH8ZtCv8AVWCWkVmdzbC+3JbBwOaf4c1Gz8UfGmbWNAVjp0NlsnnEZQSMenBH8/SvUrnR9Mvbpbm6061nnVNgllhVmC+mSOlSWOnWWmQeRYWcFrFnOyCMIv5Ctf7TorDqCg+fk5L30s3e9rb/ADFyO55p8KIYn1zxg7RozHUCuSoJxk8VmfEvX76PxrDotxr83h7SFtxIt1DAzl29Pl59uteu2mm2Ng8z2dnb27TtvlaKMKXb1OOppt/pWnarGseo2NtdopyFniVwPzFKOZ0/rrxM4XTVul1oldXTXTqg5Hy2PF/hTcJcfEfWXj1aTVUNngXjxGMy4I5Knn866L4MwQvp/iB2iRmbUnBJUEkeleiWui6XY3DXFpptpbzMgQyRQqrFR2yB0qSy02x01ZFsbOC2WRt7iGMIGb1OOpqsbmsK6qKMWuZQXT7PpZa+SCNNqx5n8SZH8IeLtH8aW8RaMK1rdqv8Qx8v+fan+CLuDwp4Ev8Axjray+bqU5uZNi5cqThQK2/iXomreJdLsdH061ElvNdK13MXUeVGPqck/SutXTLP+y006S3iltFjEflSIGUqB0INVLG0/qNKnPVt2lZ68kXdLy1b+5ByvmbR5T8Q9Stb248HeLHgkn0BJfMmBjztBxgsP89K29F8XeFPEvxAQaPpJvLpbfnU1iKiMDsQwBHpmvQDaWxtPsht4jb7dvlFBsx6Y6YqGw0rTtKjaPT7G2tEY5ZYIlQE/gKwePoPD+zcHeKaj71lZu+umrX3PqPkd7nj/h3xBo/gjxj4pg8UhoLm5uDJFM0JfzIzngYB65+lN8IQu/gDxvqUUDwadetI9qjDHy4PIFew3+j6ZqhQ6hp9rdFDlDPCr7fpkVO9pbSWhtHgia3ZdhiKDYV9MdMVvUzenKN1B80uXm10922ytpewlTZ5Fb21uf2cZCYY8/ZWfO0fe39frVDxNDIPhp4H1KWF7jT7J43u41Gfl45Pt1r2YaVpw03+zRY2wsSu37MIl8vHptxjFTR2dtDZraR28SWyrsEKoAgX0x0xSjnChPnUb++5b9GrW9fMPZ6fI85svGfg/wAR+OdMh0rSDqN2sXy3qw7fsw9wwHT1FYtnremeC/ir4km8TboftuHtbloWcFPQYBP/AOqvWbDSNM0sudP0+1tTIcv5EKpu+uBS3+ladqiKmoWFtdqpyoniVwPzFZxzDDRk4KEvZuPK/e97e907WXpawcj36nlHgPF/J451uxgaHSLsP9nBXaGIU5IH+etb3wXgh/4V1bP5SbmnkYnaMk56136WtvHbfZkgjW327fKVAFx6Y6YptlYWem2wtrG1htoFJIjhQIoJ9hU4rM1Xp1IKNuZxtr0imte7HGFmjx/Tde0nwX8TfFDeJy0L3bh7e4aFnDJ6DAJ//VUfw7ube80Xx9c2oxbys7x/Lj5SjY47V7Be6Tp2pPG99YWty0RzGZolcqfbI4pLfR9MtEuEt9PtYVuf9eI4VUS/72Bz+NbzzWjKk1yPnkop66e7bZW62EqbueO6ZrWpaF8AYLvSiVmMxjaULu8pSxy2K4jWb6GZNLWPxtc65K11HI9vLbOghORyGY/hxX05b6bY2dl9itrO3htcEeTHGFTnr8o4qkvhTw6ibV0LTQu8PgWqfe9enWunD57QpVJzdN3cm/s9ejum9PJol0m1a5Tk8ZaXB4tg8LuZv7QlhEikJ8g4yBn1/CvLvDHiLQ/Bd14q07xTCyX81w7DfCW+0Ic4UEA4B/LmvbDYWZvVvTawG6VdizmMbwvoG64qG90bS9SkSS+060unj5RpoVcr9MivOw2Nw1KLpyg+WSV7PW6d7rTbyLcW9TzXUfEj6f8AB3+1fC+jvo8ckgQIYwTGpODIPX6mvMdav4ZotNEfja51uVrmOR7eW1dBCcjkMx/DivqNoYmhMLRoYiNpQqNuPTFZa+FPDqoUXQtNClt5AtUxu9enWu3BZ1Qw/M3Td22909H0bab08miZU2+pyHxQ1K4ubLTfCWnMftusyBHx1WIfeNdna6bBo/htdOtlCw21sY1H0XrWTaeDvL8dXXii8vftMjRCG1h8raLdfY5OT+A611BAZSrAEEYIPevMxFemqVOhSd0tX5yf+S0+8tJ3bZ5D8NLeCT4Wa+XhjYvLc7iVBzheM1gJY3l/+ztGtoHfybkyyKgySgbn8ute52ulafZWslraWNtBbyEl4oogqsT1yBwc0+zsLPT7UWtlaw29uM4ihjCqM9eBxXc85SqyqRjvNTV/K+hPs9LeR84WWnaV4hl0rTW+IOo3cszqEtHsZWELehy+PbIr0jWk8r41eFoy24pZOufXANegWuiaTY3T3VpplnBcP96WKBVZvqQM1LJp1jNfRX0lnA93ECsc7RgugPYN1FViM6VWpdJ8vLJa8u8lbokJU7I8fbxJo3hn43a5da1N5MMlssaSeUXw3ynsCelaXwxmhvfFXizxBZRmDRZ3HlErtDEck4/P862rPwVPL8Rtb1nU7W0n0u7gWKOKUByxGOSpGMcV0Wu+HzqXhi40XTLiPTEmTyw8UIIRe4CgjrV4nG4ZwVKO8owjJ3uklZvRK90EYy3ON8CRv4s8Z6t40uFJt42NnpwI4CDqw/z3qv8AFF49M8Y+Fdb1KJpdHtpGWbCbgjZyCR/npXomgaLb+HtCtNKtf9Vbxhd2MFj3J+pq7c2tveQNBdQRzQuMNHIoZT9Qa5P7SjHG+1irwS5Utvdtb7+vqVye7Y8aXxJo3ib43aFdaLN50McDo8nlFMnB9QDUlh4l03wV8WPFLa9JJax3m14ZPKZgw49ATXU3PgqdfiTo+rada2trpVhbsjIgCcnPCqB712N5pGm6hLFLe6fa3MkRzG80KuU+hI4rrrY/CxUYJNwdPlauuZe83va1/kSoy363PIfh9Mde/wCE/l04tm7YmDIwTkPjivP9MSyi0CSy1HxtqWmTIzRy6StpI4znpwwU598V9QWmmWFhLNLZ2VvbyTndK0UQUyH1JHWopdD0me+W+l0yzku16TtApcf8Cxmrp59CFWbUGoy5WtrrlVuqa/C4nSbSPNfEOheH9H+Fukabreq3YhikDWt9DbsGRmJIJXnAAPTNUvhx4ovpfG76NHq6a/p725Y3xtTFIm3oCSMn8c9a9int4bmFoZ4kliYYZHUMD+BqvYaTp2lIy6fYW1orHLCCJUz+QrjWaQlhp06sXKUrvW1k31Wl0/R2ZXI7po8p0vXdM0D41eI01OUwm8EcVuPKLb2OMAYHH1rS07/k4DVADz/Zw/8AZa9Dm0fTLm+jvp9PtZbuP7k7wqXX6NjIp66bYpqDagtnbreuuxrgRjzCvoW64pTzKlK7UXdw5HrpdW1/AFB/ieM+EvEmieCNW8T2HilWgvprtpA7wM/nIc4AIB9fpzUfh62mj+DXjG8MLw2d48stqjDHyeoHp2/CvZr7RtL1ORJL/TrS6ePlGmhVyv0yKnms7W4s2tJ7eKS2ddjQugKFfTHTFbTzim/eUHzScXLXT3f5VbS/mCps8l1K1t/+GdISII8i1Rwdo+9u6/Wk8TJ4fl+HnhN9a1K7065WCNrS8giZ/LbYMlsdv1r1ZtK059NGnPY2zWIXaLYxL5ePTb0pz6dYy2K2MlnbvaKoUQNGCgA6Db0xWcM1jGSdn8cpaNXs1a2qf5WYezPLfhb4pv77xLqGkvqEesWMcIlXUhbmJiRgANkAnr39Kt+HgfG3xPvvED/NpmjZtbPPRpP4mH+fSu5utAhTQbvTdFW30pp4yiyQQABCeM7RjJpnhPw3b+E/D1vpNu/m+XlpJSuDI56sRTrY/Dy9rWpLllJKKXl9qWiSu9tPMFF6Jm3RRRXhmoUUUUAFFFFABXmVz/ycxoH/AGDH/wDQJq9NrzK5/wCTmNA/7Bj/APoE1fScK/8AIwXozGv8B7VRRRX6acQUUUUAFFFFABRRRQAUUUUAFFFFABRRRQAUUUUAFFFFABWH4z/5EbxB/wBg24/9FtW5R1oA+avAHxY0Twt4NstHvbLUpLiBpCzQxKVO52YYywPQ+ldN/wAL58Nf9A7WP+/Kf/F17b5af3F/Kjy0/uL+VeBW4bwFapKrNO8m29e5qq0krHiX/C+fDX/QO1j/AL8p/wDF0f8AC+fDX/QO1j/vyn/xde2+Wn9xfyo8tP7i/lWf+quXdn94/bzPEv8AhfPhr/oHax/35T/4uj/hfPhr/oHax/35T/4uvbfLT+4v5UeWn9xfyo/1Vy7s/vD28zxL/hfPhr/oHax/35T/AOLo/wCF8+Gv+gdrH/flP/i69t8tP7i/lR5af3F/Kj/VXLuz+8PbzPEv+F8+Gv8AoHax/wB+U/8Ai6P+F8+Gv+gdrH/flP8A4uvbfLT+4v5UeWn9xfyo/wBVcu7P7w9vM8S/4Xz4a/6B2sf9+U/+Lo/4Xz4a/wCgdrH/AH5T/wCLr23y0/uL+VHlp/cX8qP9Vcu7P7w9vM8S/wCF8+Gv+gdrH/flP/i6P+F8+Gv+gdrH/flP/i69t8tP7i/lR5af3F/Kj/VXLuz+8PbzPEv+F8+Gv+gdrH/flP8A4uj/AIXz4a/6B2sf9+U/+Lr23y0/uL+VHlp/cX8qP9Vcu7P7w9vM8S/4Xz4a/wCgdrH/AH5T/wCLo/4Xz4a/6B2sf9+U/wDi69t8tP7i/lR5af3F/Kj/AFVy7s/vD28zxL/hfPhr/oHax/35T/4uj/hfPhr/AKB2sf8AflP/AIuvbfLT+4v5UeWn9xfyo/1Vy7s/vD28zxL/AIXz4a/6B2sf9+U/+Lo/4Xz4a/6B2sf9+U/+Lr23y0/uL+VHlp/cX8qP9Vcu7P7w9vM8S/4Xz4a/6B2sf9+U/wDi6P8AhfPhr/oHax/35T/4uvbfLT+4v5UeWn9xfyo/1Vy7s/vD28zxL/hfPhr/AKB2sf8AflP/AIuj/hfPhr/oHax/35T/AOLr23y0/uL+VHlp/cX8qP8AVXLuz+8PbzPEv+F8+Gv+gdrH/flP/i6P+F8+Gv8AoHax/wB+U/8Ai69t8tP7i/lR5af3F/Kj/VXLuz+8PbzPEv8AhfPhr/oHax/35T/4uj/hfPhr/oHax/35T/4uvbfLT+4v5UeWn9xfyo/1Vy7s/vD28zxL/hfPhr/oHax/35T/AOLo/wCF8+Gv+gdrH/flP/i69t8tP7i/lR5af3F/Kj/VXLuz+8PbzPEv+F8+Gv8AoHax/wB+U/8Ai6P+F8+Gv+gdrH/flP8A4uvbfLT+4v5UeWn9xfyo/wBVcu7P7w9vM8S/4Xz4a/6B2sf9+U/+Lo/4Xz4a/wCgdrH/AH5T/wCLr23y0/uL+VHlp/cX8qP9Vcu7P7w9vM8S/wCF8+Gv+gdrH/flP/i6P+F8+Gv+gdrH/flP/i69t8tP7i/lR5af3F/Kj/VXLuz+8PbzPEv+F8+Gv+gdrH/flP8A4uj/AIXz4a/6B2sf9+U/+Lr23y0/uL+VHlp/cX8qP9Vcu7P7w9vM8S/4Xz4a/wCgdrH/AH5T/wCLo/4Xz4a/6B2sf9+U/wDi69t8tP7i/lR5af3F/Kj/AFVy7s/vD28zxL/hfPhr/oHax/35T/4uj/hfPhr/AKB2sf8AflP/AIuvbfLT+4v5UeWn9xfyo/1Vy7s/vD28zxL/AIXz4a/6B2sf9+U/+Lo/4Xz4a/6B2sf9+U/+Lr23y0/uL+VHlp/cX8qP9Vcu7P7w9vM8S/4Xz4a/6B2sf9+U/wDi6P8AhfPhr/oHax/35T/4uvbfLT+4v5UeWn9xfyo/1Vy7s/vD28zxL/hfPhr/AKB2sf8AflP/AIuj/hfPhr/oHax/35T/AOLr23y0/uL+VHlp/cX8qP8AVXLuz+8PbzPEv+F8+Gv+gdrH/flP/i6P+F8+Gv8AoHax/wB+U/8Ai69t8tP7i/lR5af3F/Kj/VXLuz+8PbzPEv8AhfPhr/oHax/35T/4uj/hfPhr/oHax/35T/4uvbfLT+4v5UeWn9xfyo/1Vy7s/vD28zxL/hfPhr/oHax/35T/AOLo/wCF8+Gv+gdrH/flP/i69t8tP7i/lR5af3F/Kj/VXLuz+8PbzPEv+F8+Gv8AoHax/wB+U/8Ai6P+F8+Gv+gdrH/flP8A4uvbfLT+4v5UeWn9xfyo/wBVcu7P7w9vM8S/4Xz4a/6B2sf9+U/+Lo/4Xz4a/wCgdrH/AH5T/wCLr23y0/uL+VHlp/cX8qP9Vcu7P7w9vM8S/wCF8+Gv+gdrH/flP/i6P+F8+Gv+gdrH/flP/i69t8tP7i/lR5af3F/Kj/VXLuz+8PbzPEv+F8+Gv+gdrH/flP8A4uj/AIXz4a/6B2sf9+U/+Lr23y0/uL+VHlp/cX8qP9Vcu7P7w9vM8S/4Xz4a/wCgdrH/AH5T/wCLo/4Xz4a/6B2sf9+U/wDi69t8tP7i/lR5af3F/Kj/AFVy7s/vD28zxL/hfPhr/oHax/35T/4uj/hfPhr/AKB2sf8AflP/AIuvbfLT+4v5UeWn9xfyo/1Vy7s/vD28zxL/AIXz4a/6B2sf9+U/+Lo/4Xz4a/6B2sf9+U/+Lr23y0/uL+VHlp/cX8qP9Vcu7P7w9vM8S/4Xz4a/6B2sf9+U/wDi6P8AhfPhr/oHax/35T/4uvbfLT+4v5UeWn9xfyo/1Vy7s/vD28zxL/hfPhr/AKB2sf8AflP/AIuj/hfPhr/oHax/35T/AOLr23y0/uL+VHlp/cX8qP8AVXLuz+8PbzPEv+F8+Gv+gdrH/flP/i6P+F8+Gv8AoHax/wB+U/8Ai69t8tP7i/lR5af3F/Kj/VXLuz+8PbzPEv8AhfPhr/oHax/35T/4usfw54qs/GP7QGh6nYQXMUCWUkJFwgVtwjlPYnj5hX0L5af3F/KgIoOQoB9hXXgsjwmCq+2op323JlVlJWY6iiivYM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8" name="Content Placeholder 7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0844" y="1844222"/>
            <a:ext cx="8325531" cy="36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4934" y="5774025"/>
            <a:ext cx="817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hlinkClick r:id="rId4"/>
              </a:rPr>
              <a:t>Michelle.Lake@Concordia.ca</a:t>
            </a:r>
            <a:r>
              <a:rPr lang="en-US" sz="4800" dirty="0"/>
              <a:t>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55743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F293-3322-4263-910F-DA27089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Wilson, S. (2008). Research is ceremony: Indigenous research methods. Halifax: Fernwood Publishing.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7C1A4-2FE5-470A-9549-EB8D8CEB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2528960"/>
            <a:ext cx="103346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4067F-8049-3C98-31FA-682BF4134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87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E40AB-80F1-4945-1B90-5DAC3B7B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692"/>
            <a:ext cx="12192000" cy="6044616"/>
          </a:xfrm>
          <a:prstGeom prst="rect">
            <a:avLst/>
          </a:prstGeom>
        </p:spPr>
      </p:pic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8D6D10F8-9FC1-4C75-B428-D44183F47AC0}"/>
              </a:ext>
            </a:extLst>
          </p:cNvPr>
          <p:cNvSpPr/>
          <p:nvPr/>
        </p:nvSpPr>
        <p:spPr>
          <a:xfrm>
            <a:off x="299500" y="3082033"/>
            <a:ext cx="3737042" cy="3369275"/>
          </a:xfrm>
          <a:prstGeom prst="upArrowCallout">
            <a:avLst>
              <a:gd name="adj1" fmla="val 25000"/>
              <a:gd name="adj2" fmla="val 32112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a required textbook, so it is found in the course reserves room for a 3 hour loan. </a:t>
            </a:r>
          </a:p>
          <a:p>
            <a:pPr algn="ctr"/>
            <a:r>
              <a:rPr lang="en-US" dirty="0"/>
              <a:t>There is a book scanner in the course reserves room, where you can scan chapters and email them to yourself for free.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07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8F3D-AADC-43DF-98E8-0CA4C2953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Kovach, M. (2019). Conversational method in Indigenous research. First Peoples Child &amp; Family Review, 5(1), 40-48. 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F7D37-6B72-4444-8AB3-0DBDABF3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604061"/>
            <a:ext cx="102298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229E7-FAC0-4654-B27D-0B4E5F7A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198560"/>
            <a:ext cx="9753600" cy="4210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1C3F5-EA61-4F3C-BF3A-4EB55B223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485" y="1268290"/>
            <a:ext cx="8220075" cy="5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54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BA04-FC2B-4CC0-B8E9-ADEBB461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213"/>
            <a:ext cx="10515600" cy="1852295"/>
          </a:xfrm>
        </p:spPr>
        <p:txBody>
          <a:bodyPr>
            <a:noAutofit/>
          </a:bodyPr>
          <a:lstStyle/>
          <a:p>
            <a:r>
              <a:rPr lang="en-US" sz="3600" dirty="0"/>
              <a:t>Tenorio, R. (2020). </a:t>
            </a:r>
            <a:r>
              <a:rPr lang="en-US" sz="3600" i="1" dirty="0"/>
              <a:t>Indigenizing Research Participant Recruitment. </a:t>
            </a:r>
            <a:r>
              <a:rPr lang="en-US" sz="3600" dirty="0"/>
              <a:t>In E.S. </a:t>
            </a:r>
            <a:r>
              <a:rPr lang="en-US" sz="3600" dirty="0" err="1"/>
              <a:t>Huaman</a:t>
            </a:r>
            <a:r>
              <a:rPr lang="en-US" sz="3600" dirty="0"/>
              <a:t> &amp; N.D. Martin (Eds).</a:t>
            </a:r>
            <a:r>
              <a:rPr lang="en-US" sz="3600" i="1" dirty="0"/>
              <a:t> </a:t>
            </a:r>
            <a:r>
              <a:rPr lang="en-US" sz="3600" dirty="0"/>
              <a:t>Indigenous Knowledge Systems and Research Methodologies: local solutions and global opportunities. (pp. 145-164). Canadian Scholars. </a:t>
            </a:r>
            <a:endParaRPr lang="en-CA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BD8758-6590-40F2-BF68-A8F8F7730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26" y="3057308"/>
            <a:ext cx="11820948" cy="34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C71121-5B00-426F-9DDC-045F3268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67875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06033-3501-4E10-99A7-269EFC5E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231"/>
            <a:ext cx="11839575" cy="5895975"/>
          </a:xfrm>
          <a:prstGeom prst="rect">
            <a:avLst/>
          </a:prstGeo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D305D1F2-6479-436C-A173-B30A2CCB20AC}"/>
              </a:ext>
            </a:extLst>
          </p:cNvPr>
          <p:cNvSpPr/>
          <p:nvPr/>
        </p:nvSpPr>
        <p:spPr>
          <a:xfrm>
            <a:off x="675861" y="3531704"/>
            <a:ext cx="940904" cy="1192696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7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6C787A-7AE4-4570-9B93-D35C1050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12" y="158408"/>
            <a:ext cx="6477000" cy="51625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16D4BC-1FAA-4A64-A337-8059ED98A4CD}"/>
              </a:ext>
            </a:extLst>
          </p:cNvPr>
          <p:cNvSpPr/>
          <p:nvPr/>
        </p:nvSpPr>
        <p:spPr>
          <a:xfrm>
            <a:off x="0" y="2739683"/>
            <a:ext cx="6564573" cy="68931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B090D-5B3C-4610-A0A5-9254D92B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60" y="694611"/>
            <a:ext cx="12192000" cy="51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538DA-E86F-4A89-ACFB-ACA52962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8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Tilley, Susan A.(2016). Doing respectful research: power, privilege and passion. Winnipeg: Fernwood Publishing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2935F-A0EB-DD0E-43BA-028A4BDE8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46" y="2740566"/>
            <a:ext cx="93821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09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8F623-9134-AE65-EA7D-8A130A016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870"/>
            <a:ext cx="12192000" cy="559314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E27933E8-A21C-4D05-911D-7BA0C9558115}"/>
              </a:ext>
            </a:extLst>
          </p:cNvPr>
          <p:cNvSpPr/>
          <p:nvPr/>
        </p:nvSpPr>
        <p:spPr>
          <a:xfrm>
            <a:off x="5313297" y="4488962"/>
            <a:ext cx="1195754" cy="5627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8E6571-B804-1395-30CC-F014C2A1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508" y="0"/>
            <a:ext cx="9298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DCD5C-4C1F-480D-A5CF-5621A7B6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Who am I?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796FA-55DA-4798-A98A-87A6126AF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9" y="910432"/>
            <a:ext cx="6877184" cy="594756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altLang="en-US" sz="2600" dirty="0"/>
              <a:t>Michelle Lake, librarian for Political Science, the School of Community and Public Affairs, First Peoples Studies, and Government Publications</a:t>
            </a:r>
          </a:p>
          <a:p>
            <a:pPr marL="0" indent="0">
              <a:buNone/>
            </a:pPr>
            <a:endParaRPr lang="en-US" altLang="en-US" sz="2600" dirty="0"/>
          </a:p>
          <a:p>
            <a:pPr marL="0" indent="0">
              <a:buNone/>
            </a:pPr>
            <a:r>
              <a:rPr lang="en-US" altLang="en-US" sz="2600" dirty="0"/>
              <a:t>Settler, originally from Ontario. </a:t>
            </a:r>
          </a:p>
          <a:p>
            <a:pPr marL="0" indent="0">
              <a:buNone/>
            </a:pPr>
            <a:endParaRPr lang="en-US" altLang="en-US" sz="2600" dirty="0"/>
          </a:p>
          <a:p>
            <a:pPr marL="0" indent="0">
              <a:buNone/>
            </a:pPr>
            <a:r>
              <a:rPr lang="en-US" altLang="en-US" sz="2600" dirty="0"/>
              <a:t>My hometown is located on the </a:t>
            </a:r>
            <a:r>
              <a:rPr lang="en-CA" sz="2600" dirty="0"/>
              <a:t>traditional territories of the Erie, Neutral, Huron-Wendat, Haudenosaunee and </a:t>
            </a:r>
            <a:r>
              <a:rPr lang="en-CA" sz="2600" dirty="0" err="1"/>
              <a:t>Mississaugas</a:t>
            </a:r>
            <a:r>
              <a:rPr lang="en-CA" sz="2600" dirty="0"/>
              <a:t>, on land covered by the Dish With One Spoon Wampum Belt Covenant. 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r>
              <a:rPr lang="en-CA" sz="2600" dirty="0"/>
              <a:t>I live and work on the unceded Indigenous lands of </a:t>
            </a:r>
            <a:r>
              <a:rPr lang="en-CA" sz="2600" dirty="0" err="1"/>
              <a:t>Tiohtià:ke</a:t>
            </a:r>
            <a:r>
              <a:rPr lang="en-CA" sz="2600" dirty="0"/>
              <a:t>, where the </a:t>
            </a:r>
            <a:r>
              <a:rPr lang="en-CA" sz="2600" dirty="0" err="1"/>
              <a:t>Kanien’kehá:ka</a:t>
            </a:r>
            <a:r>
              <a:rPr lang="en-CA" sz="2600" dirty="0"/>
              <a:t> Nation is recognized as the custodians of those lands and waters.</a:t>
            </a:r>
            <a:endParaRPr lang="en-US" altLang="en-US" sz="2600" dirty="0"/>
          </a:p>
          <a:p>
            <a:pPr marL="0" indent="0">
              <a:buNone/>
            </a:pPr>
            <a:endParaRPr lang="en-US" altLang="en-US" sz="2600" dirty="0">
              <a:hlinkClick r:id="" action="ppaction://noaction"/>
            </a:endParaRPr>
          </a:p>
          <a:p>
            <a:endParaRPr lang="en-CA" sz="2600" dirty="0"/>
          </a:p>
        </p:txBody>
      </p:sp>
    </p:spTree>
    <p:extLst>
      <p:ext uri="{BB962C8B-B14F-4D97-AF65-F5344CB8AC3E}">
        <p14:creationId xmlns:p14="http://schemas.microsoft.com/office/powerpoint/2010/main" val="3314349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AAEA9-D0FD-22C4-FC0F-BD8AE509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1638300"/>
            <a:ext cx="5760719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Your Turn!</a:t>
            </a:r>
            <a:b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Find and identify the sources.</a:t>
            </a:r>
            <a:b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000" dirty="0">
                <a:solidFill>
                  <a:schemeClr val="tx2"/>
                </a:solidFill>
              </a:rPr>
              <a:t>Individually or in pairs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8A8EC-83C6-BC17-64AC-EAC9B388D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2357" y="1638300"/>
            <a:ext cx="3330531" cy="3581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**Hint: Use the Sofia Discovery Tool on the Concordia Library website: </a:t>
            </a:r>
            <a:r>
              <a:rPr lang="en-US" b="1" kern="1200">
                <a:solidFill>
                  <a:schemeClr val="tx2"/>
                </a:solidFill>
                <a:latin typeface="+mn-lt"/>
                <a:ea typeface="+mn-ea"/>
                <a:cs typeface="+mn-cs"/>
                <a:hlinkClick r:id="rId2"/>
              </a:rPr>
              <a:t>https://library.concordia.ca/</a:t>
            </a:r>
            <a:r>
              <a:rPr lang="en-US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190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09DFB-C539-46A5-8BE7-E9BA9AA4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 – searching for Indigenous scholarship in an academic library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29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3EE98-8B1D-493C-8842-F3CEA349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Indigenous Peoples and education in Canada</a:t>
            </a:r>
            <a:endParaRPr lang="en-CA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E412C-D49B-4398-8E54-F83FAA699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309490"/>
            <a:ext cx="7702385" cy="6274190"/>
          </a:xfrm>
        </p:spPr>
        <p:txBody>
          <a:bodyPr anchor="ctr">
            <a:normAutofit/>
          </a:bodyPr>
          <a:lstStyle/>
          <a:p>
            <a:r>
              <a:rPr lang="en-US" dirty="0"/>
              <a:t>Education, as controlled and imposed by the church, federal and provincial governments in Canada has been a destructive force in Indigenous communities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Research at the university level, about Indigenous Peoples and communities has been harmful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Libraries, as part of the University and education system, are also colonial institutions, with barriers, biases and impediments to enhancing Indigenous scholarship and voices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5487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/>
              <a:t>Universities &amp; libraries are colonial institutions </a:t>
            </a:r>
            <a:endParaRPr lang="en-CA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“While Indigenous people have necessarily (and effectively) engaged with </a:t>
            </a:r>
            <a:r>
              <a:rPr lang="en-CA" sz="3200" b="1" dirty="0"/>
              <a:t>Western institutions</a:t>
            </a:r>
            <a:r>
              <a:rPr lang="en-CA" sz="3200" dirty="0"/>
              <a:t>, it is important to remember that this necessity came about largely due to a need to respond to colonial impositions. Colonizers wanted Indigenous lands, and ultimately found</a:t>
            </a:r>
            <a:r>
              <a:rPr lang="en-CA" sz="3200" b="1" dirty="0"/>
              <a:t> imposing institutions</a:t>
            </a:r>
            <a:r>
              <a:rPr lang="en-CA" sz="3200" dirty="0"/>
              <a:t> to be a most effective way of stealing that land.”</a:t>
            </a:r>
          </a:p>
          <a:p>
            <a:pPr marL="0" indent="0">
              <a:buNone/>
            </a:pPr>
            <a:br>
              <a:rPr lang="en-CA" sz="2200" dirty="0"/>
            </a:br>
            <a:r>
              <a:rPr lang="en-CA" sz="2200" dirty="0"/>
              <a:t>Tuck, E. &amp; Yang, K.W. (2012). Decolonization is not a metaphor. Decolonization: Indigeneity, Education &amp; Society, 1(1), 5-6. </a:t>
            </a:r>
            <a:r>
              <a:rPr lang="en-CA" sz="2200" dirty="0">
                <a:hlinkClick r:id="rId2"/>
              </a:rPr>
              <a:t>https://jps.library.utoronto.ca/index.php/des/article/view/18630/15554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14842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Colonial institutions as ideological structure</a:t>
            </a:r>
            <a:endParaRPr lang="en-CA" sz="400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000" dirty="0"/>
              <a:t>“The library is always an ideological structure. It’s not just what goes into the library that matters, but how it’s organized and under which norms.”</a:t>
            </a:r>
          </a:p>
          <a:p>
            <a:pPr marL="0" indent="0">
              <a:buNone/>
            </a:pPr>
            <a:br>
              <a:rPr lang="en-CA" sz="2000" dirty="0"/>
            </a:br>
            <a:r>
              <a:rPr lang="en-CA" sz="2000" dirty="0"/>
              <a:t>Daniel Heath Justice, </a:t>
            </a:r>
            <a:r>
              <a:rPr lang="en-CA" sz="2000" dirty="0" err="1"/>
              <a:t>Ph.D</a:t>
            </a:r>
            <a:r>
              <a:rPr lang="en-CA" sz="2000" dirty="0"/>
              <a:t>, ACRL Choice Webinar: </a:t>
            </a:r>
            <a:r>
              <a:rPr lang="en-CA" sz="2000" dirty="0">
                <a:hlinkClick r:id="rId2"/>
              </a:rPr>
              <a:t>Indigenous Literatures, social justice and the decolonial library</a:t>
            </a:r>
            <a:r>
              <a:rPr lang="en-CA" sz="2000" dirty="0"/>
              <a:t> (2019)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700" dirty="0"/>
              <a:t>“When we look at collections, the actual ‘information’ contained in libraries and how it is organized, we can see that it </a:t>
            </a:r>
            <a:r>
              <a:rPr lang="en-CA" sz="1700" i="1" dirty="0"/>
              <a:t>(surely by accident)</a:t>
            </a:r>
            <a:r>
              <a:rPr lang="en-CA" sz="1700" dirty="0"/>
              <a:t> somehow manages to construct a reality wherein whiteness is default, normal, civilized and everything else is Other.”  </a:t>
            </a:r>
          </a:p>
          <a:p>
            <a:pPr marL="0" indent="0">
              <a:buNone/>
            </a:pPr>
            <a:r>
              <a:rPr lang="en-CA" sz="1700" dirty="0" err="1"/>
              <a:t>nina</a:t>
            </a:r>
            <a:r>
              <a:rPr lang="en-CA" sz="1700" dirty="0"/>
              <a:t> de </a:t>
            </a:r>
            <a:r>
              <a:rPr lang="en-CA" sz="1700" dirty="0" err="1"/>
              <a:t>jesus</a:t>
            </a:r>
            <a:r>
              <a:rPr lang="en-CA" sz="1700" dirty="0"/>
              <a:t>, </a:t>
            </a:r>
            <a:r>
              <a:rPr lang="en-CA" sz="1700" dirty="0">
                <a:hlinkClick r:id="rId3"/>
              </a:rPr>
              <a:t>Locating the library in institutional oppression</a:t>
            </a:r>
            <a:r>
              <a:rPr lang="en-CA" sz="1700" dirty="0"/>
              <a:t>, In the library with the lead pipe (Sept 24, 2014)</a:t>
            </a:r>
          </a:p>
          <a:p>
            <a:pPr marL="0" indent="0">
              <a:buNone/>
            </a:pPr>
            <a:br>
              <a:rPr lang="en-CA" sz="1700" dirty="0"/>
            </a:br>
            <a:endParaRPr lang="en-CA" sz="1700" dirty="0"/>
          </a:p>
        </p:txBody>
      </p:sp>
    </p:spTree>
    <p:extLst>
      <p:ext uri="{BB962C8B-B14F-4D97-AF65-F5344CB8AC3E}">
        <p14:creationId xmlns:p14="http://schemas.microsoft.com/office/powerpoint/2010/main" val="2575076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7" y="352697"/>
            <a:ext cx="8497503" cy="62924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6265" y="2400716"/>
            <a:ext cx="1155031" cy="74560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Callout 6"/>
          <p:cNvSpPr/>
          <p:nvPr/>
        </p:nvSpPr>
        <p:spPr>
          <a:xfrm>
            <a:off x="4376859" y="1137156"/>
            <a:ext cx="1596189" cy="88231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E, F and FC books are here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8539566" y="1309607"/>
            <a:ext cx="3285641" cy="3471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Call number ranges: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E 75 – E 99 Indigenous Peoples in North America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 1-1140 History of British America (Canada)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FC 1-4200 Canada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203690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29D57-4052-45B5-A9F3-9F292585E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2" y="1848831"/>
            <a:ext cx="3297238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868A62-88C8-4B46-8F72-C00C18A6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Classification: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browse the bookshelves </a:t>
            </a:r>
            <a:br>
              <a:rPr lang="en-US" sz="36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9DF532-E662-2C68-9D5C-E39363689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54283" y="1330658"/>
            <a:ext cx="2429820" cy="496793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12A57-DFDB-CFDC-A00E-75085399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546" y="1330657"/>
            <a:ext cx="4673737" cy="4967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B05BAF-2CF1-4A78-A7C7-779C091023B3}"/>
              </a:ext>
            </a:extLst>
          </p:cNvPr>
          <p:cNvSpPr/>
          <p:nvPr/>
        </p:nvSpPr>
        <p:spPr>
          <a:xfrm>
            <a:off x="4523239" y="4777803"/>
            <a:ext cx="7260864" cy="1631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000000"/>
                </a:solidFill>
                <a:latin typeface="Arial" panose="020B0604020202020204" pitchFamily="34" charset="0"/>
              </a:rPr>
              <a:t>On </a:t>
            </a:r>
            <a:r>
              <a:rPr lang="en-CA" sz="2000" dirty="0">
                <a:latin typeface="Arial" panose="020B0604020202020204" pitchFamily="34" charset="0"/>
              </a:rPr>
              <a:t>the</a:t>
            </a:r>
            <a:r>
              <a:rPr lang="en-CA" sz="2000" dirty="0">
                <a:solidFill>
                  <a:srgbClr val="000000"/>
                </a:solidFill>
                <a:latin typeface="Arial" panose="020B0604020202020204" pitchFamily="34" charset="0"/>
              </a:rPr>
              <a:t> library shelves, most books about First Nations, Inuit, and </a:t>
            </a:r>
            <a:r>
              <a:rPr lang="en-CA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Métis</a:t>
            </a:r>
            <a:r>
              <a:rPr lang="en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CA" sz="2000" b="1" dirty="0">
                <a:solidFill>
                  <a:srgbClr val="000000"/>
                </a:solidFill>
                <a:latin typeface="Arial" panose="020B0604020202020204" pitchFamily="34" charset="0"/>
              </a:rPr>
              <a:t>peoples and thought </a:t>
            </a:r>
            <a:r>
              <a:rPr lang="en-CA" sz="2000" dirty="0">
                <a:solidFill>
                  <a:srgbClr val="000000"/>
                </a:solidFill>
                <a:latin typeface="Arial" panose="020B0604020202020204" pitchFamily="34" charset="0"/>
              </a:rPr>
              <a:t>are found in the </a:t>
            </a:r>
            <a:r>
              <a:rPr lang="en-CA" sz="2000" u="sng" dirty="0">
                <a:solidFill>
                  <a:srgbClr val="800000"/>
                </a:solidFill>
                <a:latin typeface="Arial" panose="020B0604020202020204" pitchFamily="34" charset="0"/>
              </a:rPr>
              <a:t>E</a:t>
            </a:r>
            <a:r>
              <a:rPr lang="en-CA" sz="2000" dirty="0">
                <a:solidFill>
                  <a:srgbClr val="000000"/>
                </a:solidFill>
                <a:latin typeface="Arial" panose="020B0604020202020204" pitchFamily="34" charset="0"/>
              </a:rPr>
              <a:t> classification area, for </a:t>
            </a:r>
            <a:r>
              <a:rPr lang="en-CA" sz="2000" dirty="0">
                <a:solidFill>
                  <a:srgbClr val="800000"/>
                </a:solidFill>
                <a:latin typeface="Arial" panose="020B0604020202020204" pitchFamily="34" charset="0"/>
              </a:rPr>
              <a:t>“</a:t>
            </a:r>
            <a:r>
              <a:rPr lang="en-CA" sz="2000" b="1" dirty="0">
                <a:solidFill>
                  <a:srgbClr val="800000"/>
                </a:solidFill>
                <a:latin typeface="Arial" panose="020B0604020202020204" pitchFamily="34" charset="0"/>
              </a:rPr>
              <a:t>History</a:t>
            </a:r>
            <a:r>
              <a:rPr lang="en-CA" sz="2000" dirty="0">
                <a:solidFill>
                  <a:srgbClr val="800000"/>
                </a:solidFill>
                <a:latin typeface="Arial" panose="020B0604020202020204" pitchFamily="34" charset="0"/>
              </a:rPr>
              <a:t> of North America”.</a:t>
            </a:r>
            <a:r>
              <a:rPr lang="en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CA" sz="2000" b="1" dirty="0">
                <a:solidFill>
                  <a:srgbClr val="000000"/>
                </a:solidFill>
                <a:latin typeface="Arial" panose="020B0604020202020204" pitchFamily="34" charset="0"/>
              </a:rPr>
              <a:t>This represents an erasure of living peoples, philosophies, and knowledge.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91583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Terminology</a:t>
            </a:r>
            <a:endParaRPr lang="en-CA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200" dirty="0"/>
              <a:t>In the most common university library classification system, </a:t>
            </a:r>
            <a:r>
              <a:rPr lang="en-CA" sz="2200" dirty="0">
                <a:hlinkClick r:id="rId2"/>
              </a:rPr>
              <a:t>Library of Congress Subject Headings (LCSH)</a:t>
            </a:r>
            <a:r>
              <a:rPr lang="en-CA" sz="2200" dirty="0"/>
              <a:t>, the main subject heading for material about Indigenous peoples in Canada and the United States is </a:t>
            </a:r>
            <a:r>
              <a:rPr lang="en-CA" sz="2200" b="1" dirty="0"/>
              <a:t>“</a:t>
            </a:r>
            <a:r>
              <a:rPr lang="en-CA" sz="2200" b="1" i="1" dirty="0"/>
              <a:t>Indians of North America</a:t>
            </a:r>
            <a:r>
              <a:rPr lang="en-CA" sz="2200" b="1" dirty="0"/>
              <a:t>”</a:t>
            </a:r>
            <a:r>
              <a:rPr lang="en-CA" sz="2200" dirty="0"/>
              <a:t>.</a:t>
            </a:r>
          </a:p>
          <a:p>
            <a:pPr marL="0" indent="0">
              <a:buNone/>
            </a:pPr>
            <a:endParaRPr lang="en-CA" sz="2200" dirty="0"/>
          </a:p>
          <a:p>
            <a:pPr marL="0" indent="0">
              <a:buNone/>
            </a:pPr>
            <a:r>
              <a:rPr lang="en-CA" sz="2200" dirty="0"/>
              <a:t>The term </a:t>
            </a:r>
            <a:r>
              <a:rPr lang="en-CA" sz="2200" b="1" dirty="0"/>
              <a:t>Indigenous</a:t>
            </a:r>
            <a:r>
              <a:rPr lang="en-CA" sz="2200" dirty="0"/>
              <a:t> is still new in these systems.</a:t>
            </a:r>
          </a:p>
          <a:p>
            <a:pPr marL="0" indent="0">
              <a:buNone/>
            </a:pPr>
            <a:r>
              <a:rPr lang="en-CA" sz="2200" dirty="0"/>
              <a:t> </a:t>
            </a:r>
          </a:p>
          <a:p>
            <a:pPr marL="0" indent="0">
              <a:buNone/>
            </a:pPr>
            <a:r>
              <a:rPr lang="en-CA" sz="2200" dirty="0"/>
              <a:t>Though relevant and correct, terms for nations such as the </a:t>
            </a:r>
            <a:r>
              <a:rPr lang="en-CA" sz="2200" b="1" dirty="0" err="1"/>
              <a:t>Kanien’kehá:ka</a:t>
            </a:r>
            <a:r>
              <a:rPr lang="en-CA" sz="2200" b="1" dirty="0"/>
              <a:t> </a:t>
            </a:r>
            <a:r>
              <a:rPr lang="en-CA" sz="2200" dirty="0"/>
              <a:t>or confederacies such as the </a:t>
            </a:r>
            <a:r>
              <a:rPr lang="en-CA" sz="2200" b="1" dirty="0"/>
              <a:t>Haudenosaunee</a:t>
            </a:r>
            <a:r>
              <a:rPr lang="en-CA" sz="2200" dirty="0"/>
              <a:t> are far less prevalent in our </a:t>
            </a:r>
            <a:r>
              <a:rPr lang="en-CA" sz="2200" b="1" dirty="0"/>
              <a:t>Sofia Discovery tool</a:t>
            </a:r>
            <a:r>
              <a:rPr lang="en-CA" sz="2200" dirty="0"/>
              <a:t> than terms such as Mohawk or Iroquois.</a:t>
            </a:r>
          </a:p>
        </p:txBody>
      </p:sp>
    </p:spTree>
    <p:extLst>
      <p:ext uri="{BB962C8B-B14F-4D97-AF65-F5344CB8AC3E}">
        <p14:creationId xmlns:p14="http://schemas.microsoft.com/office/powerpoint/2010/main" val="229980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5F913B-5769-4976-9127-FCE83F45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/>
              <a:t>Terminology</a:t>
            </a:r>
            <a:r>
              <a:rPr lang="en-CA" dirty="0"/>
              <a:t>: what about the subjects?</a:t>
            </a:r>
            <a:br>
              <a:rPr lang="en-CA" b="0" dirty="0">
                <a:effectLst/>
              </a:rPr>
            </a:br>
            <a:br>
              <a:rPr lang="en-CA" dirty="0"/>
            </a:b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DECBD-E5CB-4F4C-9287-C0349D6C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48" y="834333"/>
            <a:ext cx="5027754" cy="6023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A26D25-C262-4675-A561-A290BC2D5AC9}"/>
              </a:ext>
            </a:extLst>
          </p:cNvPr>
          <p:cNvSpPr txBox="1"/>
          <p:nvPr/>
        </p:nvSpPr>
        <p:spPr>
          <a:xfrm>
            <a:off x="6384175" y="936302"/>
            <a:ext cx="50244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books were published in 2019 and 2020 and are about “contemporary issues involving Indigenous peoples in Canada” and Indigenous activism regarding climate change. </a:t>
            </a:r>
          </a:p>
          <a:p>
            <a:endParaRPr lang="en-US" dirty="0"/>
          </a:p>
          <a:p>
            <a:r>
              <a:rPr lang="en-US" dirty="0"/>
              <a:t>However, they are classified within the subject heading: Indians of North America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7912B-5A23-46A4-A39E-A9A89C330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640" y="3147505"/>
            <a:ext cx="5067012" cy="33453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4E4847-9403-4694-8535-9C4CCA5B678A}"/>
              </a:ext>
            </a:extLst>
          </p:cNvPr>
          <p:cNvSpPr/>
          <p:nvPr/>
        </p:nvSpPr>
        <p:spPr>
          <a:xfrm>
            <a:off x="2152650" y="6492874"/>
            <a:ext cx="2238375" cy="148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8C6D8F-55F4-4191-9135-BF233C18AD8A}"/>
              </a:ext>
            </a:extLst>
          </p:cNvPr>
          <p:cNvSpPr/>
          <p:nvPr/>
        </p:nvSpPr>
        <p:spPr>
          <a:xfrm>
            <a:off x="7189871" y="5562432"/>
            <a:ext cx="2238375" cy="1485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8647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809E9-5B6C-4981-9CFD-9788ACA25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252413"/>
            <a:ext cx="5991225" cy="6353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D99E1-02AF-435A-A5C3-EDF6DB78F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72" y="0"/>
            <a:ext cx="495873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96181-46E7-4ACA-A9E7-4AA0CAF1F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188" y="4696012"/>
            <a:ext cx="4560906" cy="21619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CB8955-7888-430F-87D5-EB3EDBEE23B6}"/>
              </a:ext>
            </a:extLst>
          </p:cNvPr>
          <p:cNvSpPr/>
          <p:nvPr/>
        </p:nvSpPr>
        <p:spPr>
          <a:xfrm>
            <a:off x="1515762" y="6244281"/>
            <a:ext cx="2891481" cy="29656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C2B193-4AE4-408B-9FF7-25D652675EDC}"/>
              </a:ext>
            </a:extLst>
          </p:cNvPr>
          <p:cNvSpPr/>
          <p:nvPr/>
        </p:nvSpPr>
        <p:spPr>
          <a:xfrm>
            <a:off x="6768377" y="5628725"/>
            <a:ext cx="3463018" cy="91211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689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FA6D38-B218-C3C0-B835-2F899CFB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E86DD-098A-07FA-4A83-0BA5C781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Who am I?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C61A-21EF-0171-781E-0B5B4611D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CA" sz="2600" dirty="0"/>
              <a:t>BA, University of Guelph, MA Western University </a:t>
            </a:r>
          </a:p>
          <a:p>
            <a:r>
              <a:rPr lang="en-CA" sz="2600" dirty="0"/>
              <a:t>15 years working at Concordia Library</a:t>
            </a:r>
          </a:p>
          <a:p>
            <a:r>
              <a:rPr lang="en-CA" sz="2600" dirty="0"/>
              <a:t>12 years in my current position, Subject librarian for First Peoples Studies, SCPA, Political Science &amp; Government Information</a:t>
            </a:r>
          </a:p>
          <a:p>
            <a:r>
              <a:rPr lang="en-CA" sz="2600" dirty="0"/>
              <a:t>I am still always learning and working to decolonize my own practice as a librarian </a:t>
            </a:r>
          </a:p>
        </p:txBody>
      </p:sp>
    </p:spTree>
    <p:extLst>
      <p:ext uri="{BB962C8B-B14F-4D97-AF65-F5344CB8AC3E}">
        <p14:creationId xmlns:p14="http://schemas.microsoft.com/office/powerpoint/2010/main" val="875204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C103FA-BCD8-4257-99BF-6117A89A4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095" y="180772"/>
            <a:ext cx="5119182" cy="6380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367B6-14E4-40EE-B3AD-EF4BB38E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67" y="5311942"/>
            <a:ext cx="4181475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B12EF4-F025-4A96-B130-BDF983ECB38A}"/>
              </a:ext>
            </a:extLst>
          </p:cNvPr>
          <p:cNvSpPr/>
          <p:nvPr/>
        </p:nvSpPr>
        <p:spPr>
          <a:xfrm>
            <a:off x="5678905" y="438956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</a:rPr>
              <a:t>Terminology</a:t>
            </a:r>
            <a:r>
              <a:rPr lang="en-CA" sz="2800" dirty="0">
                <a:latin typeface="Arial" panose="020B0604020202020204" pitchFamily="34" charset="0"/>
              </a:rPr>
              <a:t>: what about the subjects?</a:t>
            </a:r>
            <a:endParaRPr lang="en-CA" sz="2800" b="0" dirty="0">
              <a:effectLst/>
            </a:endParaRPr>
          </a:p>
          <a:p>
            <a:br>
              <a:rPr lang="en-CA" dirty="0"/>
            </a:b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9DCE1C-3D28-4937-B3FD-A25EA3F42582}"/>
              </a:ext>
            </a:extLst>
          </p:cNvPr>
          <p:cNvSpPr/>
          <p:nvPr/>
        </p:nvSpPr>
        <p:spPr>
          <a:xfrm>
            <a:off x="5927557" y="1375609"/>
            <a:ext cx="6096000" cy="13926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500"/>
              </a:spcAft>
            </a:pPr>
            <a:r>
              <a:rPr lang="en-CA" dirty="0">
                <a:latin typeface="Arial" panose="020B0604020202020204" pitchFamily="34" charset="0"/>
              </a:rPr>
              <a:t>Until recently, the subject heading “</a:t>
            </a:r>
            <a:r>
              <a:rPr lang="en-CA" b="1" dirty="0">
                <a:latin typeface="Arial" panose="020B0604020202020204" pitchFamily="34" charset="0"/>
              </a:rPr>
              <a:t>Residential School</a:t>
            </a:r>
            <a:r>
              <a:rPr lang="en-CA" dirty="0">
                <a:latin typeface="Arial" panose="020B0604020202020204" pitchFamily="34" charset="0"/>
              </a:rPr>
              <a:t>” was less common than subject headings such as:</a:t>
            </a:r>
            <a:endParaRPr lang="en-CA" b="0" dirty="0">
              <a:effectLst/>
            </a:endParaRPr>
          </a:p>
          <a:p>
            <a:pPr marL="3683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</a:rPr>
              <a:t> “Off-reservation boarding schools - Canada”</a:t>
            </a:r>
          </a:p>
          <a:p>
            <a:pPr marL="368300" fontAlgn="base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</a:rPr>
              <a:t> “Indians of North America - Education”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DA0AAF-1796-42E1-A510-29FB78F12019}"/>
              </a:ext>
            </a:extLst>
          </p:cNvPr>
          <p:cNvSpPr/>
          <p:nvPr/>
        </p:nvSpPr>
        <p:spPr>
          <a:xfrm>
            <a:off x="3441032" y="1251283"/>
            <a:ext cx="417094" cy="2486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545DFF-A3C5-4C6D-90CF-B0DA2E17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327" y="2768298"/>
            <a:ext cx="2971723" cy="38821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8B7B7-21FF-491A-8045-3E4B0C7DA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687" y="4621379"/>
            <a:ext cx="3781425" cy="1381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564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Terminology – Government </a:t>
            </a:r>
            <a:endParaRPr lang="en-CA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000" dirty="0"/>
              <a:t>The government departments responsible for relations with Indigenous peoples in Canada, has changed 9 times the country’s colonial history.</a:t>
            </a:r>
          </a:p>
          <a:p>
            <a:pPr marL="34290" indent="0">
              <a:buNone/>
            </a:pPr>
            <a:r>
              <a:rPr lang="en-US" sz="2000" dirty="0"/>
              <a:t>1860 - </a:t>
            </a:r>
            <a:r>
              <a:rPr lang="en-CA" sz="2000" dirty="0"/>
              <a:t>Dept of Crown Lands &amp; Hudson's Bay Company, </a:t>
            </a:r>
          </a:p>
          <a:p>
            <a:pPr marL="34290" indent="0">
              <a:buNone/>
            </a:pPr>
            <a:r>
              <a:rPr lang="en-CA" sz="2000" dirty="0"/>
              <a:t>1873 – Dept of the Interior, </a:t>
            </a:r>
          </a:p>
          <a:p>
            <a:pPr marL="34290" indent="0">
              <a:buNone/>
            </a:pPr>
            <a:r>
              <a:rPr lang="en-CA" sz="2000" dirty="0"/>
              <a:t>1880 – Dept of Indian Affairs, </a:t>
            </a:r>
          </a:p>
          <a:p>
            <a:pPr marL="34290" indent="0">
              <a:buNone/>
            </a:pPr>
            <a:r>
              <a:rPr lang="en-CA" sz="2000" dirty="0"/>
              <a:t>1936 – Dept of Mines &amp; resources, </a:t>
            </a:r>
          </a:p>
          <a:p>
            <a:pPr marL="34290" indent="0">
              <a:buNone/>
            </a:pPr>
            <a:r>
              <a:rPr lang="en-CA" sz="2000" dirty="0"/>
              <a:t>1949 – Citizenship &amp; Immigration, </a:t>
            </a:r>
          </a:p>
          <a:p>
            <a:pPr marL="34290" indent="0">
              <a:buNone/>
            </a:pPr>
            <a:r>
              <a:rPr lang="en-CA" sz="2000" dirty="0"/>
              <a:t>1965 – Northern Affairs and National resources, </a:t>
            </a:r>
          </a:p>
          <a:p>
            <a:pPr marL="34290" indent="0">
              <a:buNone/>
            </a:pPr>
            <a:r>
              <a:rPr lang="en-CA" sz="2000" dirty="0"/>
              <a:t>1966 – Indian Affairs and Northern Development</a:t>
            </a:r>
          </a:p>
          <a:p>
            <a:pPr marL="34290" indent="0">
              <a:buNone/>
            </a:pPr>
            <a:r>
              <a:rPr lang="en-US" sz="2000" b="1" dirty="0"/>
              <a:t>Current departments</a:t>
            </a:r>
            <a:r>
              <a:rPr lang="en-US" sz="2000" dirty="0"/>
              <a:t>: 2017- </a:t>
            </a:r>
            <a:r>
              <a:rPr lang="en-CA" sz="2000" dirty="0"/>
              <a:t>Indigenous Services Canada (ISC) and Crown-Indigenous Relations and Northern Affairs Canada (CIRNAC).</a:t>
            </a:r>
          </a:p>
          <a:p>
            <a:pPr marL="34290" indent="0">
              <a:buNone/>
            </a:pPr>
            <a:endParaRPr lang="en-CA" sz="2000" dirty="0"/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150740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Keywords and subjects for searching scholarly literature</a:t>
            </a:r>
            <a:endParaRPr lang="en-CA" sz="40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Indigenous</a:t>
            </a:r>
          </a:p>
          <a:p>
            <a:pPr lvl="1"/>
            <a:r>
              <a:rPr lang="en-US" sz="2000" dirty="0"/>
              <a:t>Aboriginal</a:t>
            </a:r>
          </a:p>
          <a:p>
            <a:pPr lvl="1"/>
            <a:r>
              <a:rPr lang="en-US" sz="2000" dirty="0"/>
              <a:t>Native**</a:t>
            </a:r>
          </a:p>
          <a:p>
            <a:pPr lvl="1"/>
            <a:r>
              <a:rPr lang="en-US" sz="2000" dirty="0"/>
              <a:t>Indian (</a:t>
            </a:r>
            <a:r>
              <a:rPr lang="en-US" sz="2000" dirty="0">
                <a:hlinkClick r:id="rId2"/>
              </a:rPr>
              <a:t>legal significance</a:t>
            </a:r>
            <a:r>
              <a:rPr lang="en-US" sz="2000" dirty="0"/>
              <a:t>)</a:t>
            </a:r>
          </a:p>
          <a:p>
            <a:pPr lvl="1"/>
            <a:r>
              <a:rPr lang="en-US" sz="2000" dirty="0">
                <a:hlinkClick r:id="rId3"/>
              </a:rPr>
              <a:t>First Nations,</a:t>
            </a:r>
            <a:r>
              <a:rPr lang="en-CA" sz="2000" dirty="0">
                <a:hlinkClick r:id="rId3"/>
              </a:rPr>
              <a:t> Métis</a:t>
            </a:r>
            <a:r>
              <a:rPr lang="en-US" sz="2000" dirty="0">
                <a:hlinkClick r:id="rId3"/>
              </a:rPr>
              <a:t>, Inuit</a:t>
            </a:r>
            <a:endParaRPr lang="en-US" sz="2000" dirty="0"/>
          </a:p>
          <a:p>
            <a:pPr lvl="1"/>
            <a:r>
              <a:rPr lang="en-US" sz="2000" dirty="0"/>
              <a:t>First peoples</a:t>
            </a:r>
          </a:p>
          <a:p>
            <a:pPr lvl="1"/>
            <a:r>
              <a:rPr lang="en-US" sz="2000" dirty="0" err="1"/>
              <a:t>Autochtone</a:t>
            </a:r>
            <a:r>
              <a:rPr lang="en-US" sz="2000" dirty="0"/>
              <a:t> (native)</a:t>
            </a:r>
          </a:p>
          <a:p>
            <a:pPr lvl="1"/>
            <a:r>
              <a:rPr lang="en-US" sz="2000" dirty="0" err="1"/>
              <a:t>Autochtones</a:t>
            </a:r>
            <a:r>
              <a:rPr lang="en-US" sz="2000" dirty="0"/>
              <a:t> (indigenous)</a:t>
            </a:r>
          </a:p>
          <a:p>
            <a:pPr lvl="1"/>
            <a:r>
              <a:rPr lang="en-CA" sz="2000" dirty="0" err="1"/>
              <a:t>Amérindien</a:t>
            </a:r>
            <a:r>
              <a:rPr lang="en-CA" sz="2000" dirty="0"/>
              <a:t> (Indian)</a:t>
            </a:r>
          </a:p>
          <a:p>
            <a:pPr lvl="1"/>
            <a:endParaRPr lang="en-US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000" b="1" dirty="0"/>
              <a:t>Regional differences:</a:t>
            </a:r>
          </a:p>
          <a:p>
            <a:pPr marL="34290" indent="0">
              <a:buNone/>
            </a:pPr>
            <a:endParaRPr lang="en-US" sz="2000" b="1" dirty="0"/>
          </a:p>
          <a:p>
            <a:pPr marL="457200" lvl="1" indent="0">
              <a:buNone/>
            </a:pPr>
            <a:r>
              <a:rPr lang="en-US" sz="2000" i="1" dirty="0"/>
              <a:t>Aboriginal: </a:t>
            </a:r>
            <a:r>
              <a:rPr lang="en-US" sz="2000" dirty="0"/>
              <a:t>Australia &amp; Canada</a:t>
            </a:r>
          </a:p>
          <a:p>
            <a:pPr marL="457200" lvl="1" indent="0">
              <a:buNone/>
            </a:pPr>
            <a:endParaRPr lang="en-US" sz="2000" i="1" dirty="0"/>
          </a:p>
          <a:p>
            <a:pPr marL="457200" lvl="1" indent="0">
              <a:buNone/>
            </a:pPr>
            <a:r>
              <a:rPr lang="en-US" sz="2000" i="1" dirty="0"/>
              <a:t>Native American or American Indian:</a:t>
            </a:r>
            <a:r>
              <a:rPr lang="en-US" sz="2000" dirty="0"/>
              <a:t> U.S.</a:t>
            </a:r>
          </a:p>
          <a:p>
            <a:pPr marL="457200" lvl="1" indent="0">
              <a:buNone/>
            </a:pPr>
            <a:endParaRPr lang="en-US" sz="2000" i="1" dirty="0"/>
          </a:p>
          <a:p>
            <a:pPr marL="457200" lvl="1" indent="0">
              <a:buNone/>
            </a:pPr>
            <a:r>
              <a:rPr lang="en-US" sz="2000" i="1" dirty="0"/>
              <a:t>First Nations:</a:t>
            </a:r>
            <a:r>
              <a:rPr lang="en-US" sz="2000" dirty="0"/>
              <a:t> Canada</a:t>
            </a:r>
          </a:p>
          <a:p>
            <a:pPr marL="457200" lvl="1" indent="0">
              <a:buNone/>
            </a:pPr>
            <a:endParaRPr lang="en-US" sz="2000" i="1" dirty="0"/>
          </a:p>
          <a:p>
            <a:pPr marL="457200" lvl="1" indent="0">
              <a:buNone/>
            </a:pPr>
            <a:r>
              <a:rPr lang="en-US" sz="2000" i="1" dirty="0">
                <a:hlinkClick r:id="rId4"/>
              </a:rPr>
              <a:t>Indigenous: </a:t>
            </a:r>
            <a:r>
              <a:rPr lang="en-US" sz="2000" i="1" dirty="0"/>
              <a:t> </a:t>
            </a:r>
            <a:r>
              <a:rPr lang="en-US" sz="2000" dirty="0"/>
              <a:t> international</a:t>
            </a:r>
            <a:endParaRPr lang="en-CA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7739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07EC-51F2-4087-A921-34CDBB89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Language matters</a:t>
            </a:r>
            <a:endParaRPr lang="en-CA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C934A92-9A32-CB65-64D7-7901FE5048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4330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5000" y="868059"/>
            <a:ext cx="7404653" cy="3851329"/>
          </a:xfrm>
        </p:spPr>
        <p:txBody>
          <a:bodyPr/>
          <a:lstStyle/>
          <a:p>
            <a:pPr marL="34290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34290" indent="0" algn="ctr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34290" indent="0" algn="ctr">
              <a:buNone/>
            </a:pPr>
            <a:r>
              <a:rPr lang="en-US" sz="3200" dirty="0"/>
              <a:t>There is a tension between finding keywords and subjects that will result in the most comprehensive search, and the terminology or way of speaking and writing about Indigenous Peoples, knowledges, and worldviews respectfully.</a:t>
            </a:r>
          </a:p>
          <a:p>
            <a:endParaRPr lang="en-CA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11531-00A1-43FF-AFD0-2CA44B496A27}"/>
              </a:ext>
            </a:extLst>
          </p:cNvPr>
          <p:cNvSpPr txBox="1"/>
          <p:nvPr/>
        </p:nvSpPr>
        <p:spPr>
          <a:xfrm>
            <a:off x="10010928" y="6054811"/>
            <a:ext cx="204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Pause.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1214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32E484-7BA9-41B6-8E6D-0537F48B6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549C77-1C99-46BB-9682-EBF5B18D8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6A9DBE-437D-4315-B28A-B92343E86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162F61D-5DC3-488F-B9BB-1F1F600A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0600"/>
            <a:ext cx="117348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B4D30-E436-4154-A0CA-8FEA867E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76400"/>
            <a:ext cx="4038600" cy="3505200"/>
          </a:xfrm>
        </p:spPr>
        <p:txBody>
          <a:bodyPr anchor="t">
            <a:normAutofit/>
          </a:bodyPr>
          <a:lstStyle/>
          <a:p>
            <a:pPr algn="ctr"/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Reflection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C6E77-6221-4C25-AC7B-DA8B01F04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1" y="1676400"/>
            <a:ext cx="5638799" cy="350520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>
                    <a:alpha val="55000"/>
                  </a:schemeClr>
                </a:solidFill>
              </a:rPr>
              <a:t>What barriers have you encountered in accessing resources from the library?</a:t>
            </a:r>
          </a:p>
          <a:p>
            <a:r>
              <a:rPr lang="en-US" sz="2400">
                <a:solidFill>
                  <a:schemeClr val="tx1">
                    <a:alpha val="55000"/>
                  </a:schemeClr>
                </a:solidFill>
              </a:rPr>
              <a:t>How can we address this tension?</a:t>
            </a:r>
          </a:p>
          <a:p>
            <a:r>
              <a:rPr lang="en-US" sz="2400">
                <a:solidFill>
                  <a:schemeClr val="tx1">
                    <a:alpha val="55000"/>
                  </a:schemeClr>
                </a:solidFill>
              </a:rPr>
              <a:t>What are some strategies you have used to locate resources and materials from Indigenous voices in scholarship?</a:t>
            </a:r>
          </a:p>
          <a:p>
            <a:r>
              <a:rPr lang="en-US" sz="2400">
                <a:solidFill>
                  <a:schemeClr val="tx1">
                    <a:alpha val="55000"/>
                  </a:schemeClr>
                </a:solidFill>
              </a:rPr>
              <a:t>Thoughts or questions about what we’ve just covered?</a:t>
            </a:r>
            <a:endParaRPr lang="en-CA" sz="2400">
              <a:solidFill>
                <a:schemeClr val="tx1">
                  <a:alpha val="5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51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E93B45-89F2-44CA-9F0B-4BE810D2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Strategies to locate Indigenous Scholars and other research in library databses</a:t>
            </a:r>
            <a:b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6994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A5732-6EB4-4117-ADD2-7CCCD05A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Choosing and developing a topic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89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EF13E9-32F8-4C06-9595-4E5F731F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Possible topics</a:t>
            </a:r>
            <a:endParaRPr lang="en-CA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F0C408-AB3B-4AF4-AC42-1304F52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r>
              <a:rPr lang="en-US" dirty="0"/>
              <a:t>I’m interested in Indigenous studies in higher education</a:t>
            </a:r>
          </a:p>
          <a:p>
            <a:r>
              <a:rPr lang="en-US" dirty="0"/>
              <a:t>I’d like to know how land-based education is being incorporated into pedagogy at the university level</a:t>
            </a:r>
          </a:p>
          <a:p>
            <a:r>
              <a:rPr lang="en-US" dirty="0"/>
              <a:t>I want to know how Indigenizing and decolonizing efforts are being integrated into university curriculum </a:t>
            </a:r>
            <a:endParaRPr lang="en-C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43F33-6492-4EF4-ACD8-5D933BE3987F}"/>
              </a:ext>
            </a:extLst>
          </p:cNvPr>
          <p:cNvSpPr/>
          <p:nvPr/>
        </p:nvSpPr>
        <p:spPr>
          <a:xfrm>
            <a:off x="3488788" y="1825624"/>
            <a:ext cx="2907901" cy="46741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667E3D-8BDC-4041-8DBB-C3EEF5510BA1}"/>
              </a:ext>
            </a:extLst>
          </p:cNvPr>
          <p:cNvSpPr/>
          <p:nvPr/>
        </p:nvSpPr>
        <p:spPr>
          <a:xfrm>
            <a:off x="1475975" y="2209963"/>
            <a:ext cx="2694269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C2E82D2-C080-44EC-8B40-67BA50AD0BB9}"/>
              </a:ext>
            </a:extLst>
          </p:cNvPr>
          <p:cNvSpPr/>
          <p:nvPr/>
        </p:nvSpPr>
        <p:spPr>
          <a:xfrm>
            <a:off x="4085150" y="2681344"/>
            <a:ext cx="1844178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385627-1D38-4B5F-93D1-4FA5F344A4D4}"/>
              </a:ext>
            </a:extLst>
          </p:cNvPr>
          <p:cNvSpPr/>
          <p:nvPr/>
        </p:nvSpPr>
        <p:spPr>
          <a:xfrm>
            <a:off x="1790321" y="3485905"/>
            <a:ext cx="1453951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C09175-A466-4786-B87F-7A799FD3FA40}"/>
              </a:ext>
            </a:extLst>
          </p:cNvPr>
          <p:cNvSpPr/>
          <p:nvPr/>
        </p:nvSpPr>
        <p:spPr>
          <a:xfrm>
            <a:off x="4196394" y="3478452"/>
            <a:ext cx="1453950" cy="43184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2BA400-7AD8-4D88-B5BE-C6D230EF3572}"/>
              </a:ext>
            </a:extLst>
          </p:cNvPr>
          <p:cNvSpPr/>
          <p:nvPr/>
        </p:nvSpPr>
        <p:spPr>
          <a:xfrm>
            <a:off x="4065313" y="4420527"/>
            <a:ext cx="1864016" cy="47114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6C12582-0A30-402D-A2EB-9C9DF9170B1A}"/>
              </a:ext>
            </a:extLst>
          </p:cNvPr>
          <p:cNvSpPr/>
          <p:nvPr/>
        </p:nvSpPr>
        <p:spPr>
          <a:xfrm>
            <a:off x="1790321" y="4728965"/>
            <a:ext cx="1850372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0DFAB5E-ABCA-4AED-80FA-CEC231B85D12}"/>
              </a:ext>
            </a:extLst>
          </p:cNvPr>
          <p:cNvSpPr/>
          <p:nvPr/>
        </p:nvSpPr>
        <p:spPr>
          <a:xfrm>
            <a:off x="867495" y="5547373"/>
            <a:ext cx="2034732" cy="42439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1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4DD5-7491-4485-820E-076BA421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keywords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80A6A-9CD4-4614-AB3E-41F2F8BC2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key concepts</a:t>
            </a:r>
            <a:endParaRPr lang="en-CA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75004A4-0391-435F-DA3D-A38579AC217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5DF81-7038-4C72-95A7-C595B8A4C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Alternative or related terms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5DA7-0FCF-45F1-AF9C-DDBE87FB2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6009"/>
            <a:ext cx="5183188" cy="3684588"/>
          </a:xfrm>
        </p:spPr>
        <p:txBody>
          <a:bodyPr/>
          <a:lstStyle/>
          <a:p>
            <a:r>
              <a:rPr lang="en-US" dirty="0"/>
              <a:t>First Peoples Studies</a:t>
            </a:r>
          </a:p>
          <a:p>
            <a:r>
              <a:rPr lang="en-CA" dirty="0"/>
              <a:t>Land-based learning/Place based education</a:t>
            </a:r>
          </a:p>
          <a:p>
            <a:r>
              <a:rPr lang="en-CA" dirty="0"/>
              <a:t>Post-secondary</a:t>
            </a:r>
          </a:p>
          <a:p>
            <a:r>
              <a:rPr lang="en-CA" dirty="0"/>
              <a:t>Teaching </a:t>
            </a:r>
          </a:p>
          <a:p>
            <a:r>
              <a:rPr lang="en-CA" dirty="0"/>
              <a:t>Reconciliation </a:t>
            </a:r>
          </a:p>
        </p:txBody>
      </p:sp>
    </p:spTree>
    <p:extLst>
      <p:ext uri="{BB962C8B-B14F-4D97-AF65-F5344CB8AC3E}">
        <p14:creationId xmlns:p14="http://schemas.microsoft.com/office/powerpoint/2010/main" val="31996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57AC9-4B77-48DE-9D2A-E9C3612F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do I do?</a:t>
            </a:r>
            <a:endParaRPr lang="en-CA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484B5-423E-49E7-BB72-6E227D51D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878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altLang="en-US" dirty="0"/>
              <a:t>Provide research support, teach and assist with search strategies</a:t>
            </a:r>
          </a:p>
          <a:p>
            <a:pPr lvl="1"/>
            <a:r>
              <a:rPr lang="en-US" altLang="en-US" dirty="0"/>
              <a:t>Help students navigate library databases  </a:t>
            </a:r>
          </a:p>
          <a:p>
            <a:pPr lvl="1"/>
            <a:r>
              <a:rPr lang="en-US" altLang="en-US" dirty="0"/>
              <a:t>Help students find and access materials they need</a:t>
            </a:r>
          </a:p>
          <a:p>
            <a:pPr lvl="1"/>
            <a:r>
              <a:rPr lang="en-US" altLang="en-US" dirty="0"/>
              <a:t>Assist with evaluation of sources</a:t>
            </a:r>
          </a:p>
          <a:p>
            <a:pPr lvl="1"/>
            <a:r>
              <a:rPr lang="en-US" altLang="en-US"/>
              <a:t>Build </a:t>
            </a:r>
            <a:r>
              <a:rPr lang="en-US" altLang="en-US" dirty="0"/>
              <a:t>guides, resources and pathfinders to help students locate research materials</a:t>
            </a:r>
          </a:p>
          <a:p>
            <a:pPr lvl="1"/>
            <a:r>
              <a:rPr lang="en-US" altLang="en-US" dirty="0"/>
              <a:t>Help with citation issues</a:t>
            </a:r>
          </a:p>
          <a:p>
            <a:pPr lvl="1"/>
            <a:r>
              <a:rPr lang="en-US" altLang="en-US" dirty="0"/>
              <a:t>Choose the books we buy for my subject areas: First Peoples studies, political science, public policy, community and public affairs and government information</a:t>
            </a:r>
            <a:endParaRPr lang="en-CA" alt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0225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68B8-D228-42EA-A6C6-03A99DD1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3400" dirty="0"/>
              <a:t>How do we combine keywords for the best possible results?</a:t>
            </a:r>
            <a:endParaRPr lang="en-CA" sz="340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4C68B48-4562-7359-BCA9-426F5568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632143"/>
              </p:ext>
            </p:extLst>
          </p:nvPr>
        </p:nvGraphicFramePr>
        <p:xfrm>
          <a:off x="841248" y="1750205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8413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68B8-D228-42EA-A6C6-03A99DD1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3400" dirty="0"/>
              <a:t>How do we combine search words for the best possible results?</a:t>
            </a:r>
            <a:endParaRPr lang="en-CA" sz="340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4C68B48-4562-7359-BCA9-426F5568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327376"/>
              </p:ext>
            </p:extLst>
          </p:nvPr>
        </p:nvGraphicFramePr>
        <p:xfrm>
          <a:off x="841248" y="1609528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077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522" y="514533"/>
            <a:ext cx="10175631" cy="99060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600" dirty="0"/>
              <a:t>Avoid searching with linking or unnecessary words</a:t>
            </a:r>
            <a:endParaRPr lang="en-CA" sz="3600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937847" y="2163426"/>
            <a:ext cx="6495766" cy="491085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Effects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Impact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Consequences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Influence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Results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Importance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Significance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Emphasis</a:t>
            </a:r>
          </a:p>
          <a:p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/>
              <a:t>C</a:t>
            </a:r>
            <a:r>
              <a:rPr lang="en-US" altLang="en-US" sz="2000" dirty="0">
                <a:solidFill>
                  <a:schemeClr val="tx1"/>
                </a:solidFill>
              </a:rPr>
              <a:t>auses </a:t>
            </a:r>
            <a:endParaRPr lang="en-CA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23270" y="2235786"/>
            <a:ext cx="3347075" cy="2246769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Each author may use different linking words when discussing similar topics</a:t>
            </a:r>
            <a:r>
              <a:rPr lang="en-US" sz="2400" dirty="0"/>
              <a:t>. 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220315" y="4145631"/>
            <a:ext cx="4033838" cy="2146742"/>
          </a:xfrm>
          <a:prstGeom prst="rect">
            <a:avLst/>
          </a:prstGeom>
          <a:solidFill>
            <a:srgbClr val="0070C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/>
              <a:t>You don’t want your search to be limited to those books and articles that only contain the word “effect” or “consequence”</a:t>
            </a:r>
            <a:endParaRPr lang="en-CA" sz="2400" dirty="0"/>
          </a:p>
          <a:p>
            <a:pPr>
              <a:defRPr/>
            </a:pPr>
            <a:endParaRPr lang="en-CA" sz="1350" dirty="0"/>
          </a:p>
        </p:txBody>
      </p:sp>
    </p:spTree>
    <p:extLst>
      <p:ext uri="{BB962C8B-B14F-4D97-AF65-F5344CB8AC3E}">
        <p14:creationId xmlns:p14="http://schemas.microsoft.com/office/powerpoint/2010/main" val="2305496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AAB00470-9426-0B1D-ADF2-5B4F826C0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0" t="9091" r="258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DEBA24-0D7C-43A2-8EB8-6124C76E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How do you start your research?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Where do you look first?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908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036-0A4C-41F3-9EF3-F5D0434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steps….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8D08C-6301-4F2A-B505-9303C736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Combine the keywords with AND/OR</a:t>
            </a:r>
          </a:p>
          <a:p>
            <a:r>
              <a:rPr lang="en-US" dirty="0"/>
              <a:t>Search for them in a database to find sources for my research </a:t>
            </a:r>
          </a:p>
          <a:p>
            <a:r>
              <a:rPr lang="en-US" dirty="0"/>
              <a:t>What’s the best place to search?</a:t>
            </a:r>
          </a:p>
          <a:p>
            <a:pPr lvl="1"/>
            <a:r>
              <a:rPr lang="en-US" b="1" dirty="0"/>
              <a:t>Sofia Discovery Tool</a:t>
            </a:r>
            <a:r>
              <a:rPr lang="en-US" dirty="0"/>
              <a:t>: all the </a:t>
            </a:r>
            <a:r>
              <a:rPr lang="en-US" dirty="0" err="1"/>
              <a:t>ebooks</a:t>
            </a:r>
            <a:r>
              <a:rPr lang="en-US" dirty="0"/>
              <a:t> and print books at Concordia Library, journal articles from many disciplines, government documents and print books in collections outside of Concordia</a:t>
            </a:r>
          </a:p>
          <a:p>
            <a:pPr lvl="1"/>
            <a:r>
              <a:rPr lang="en-US" b="1" dirty="0"/>
              <a:t>Academic Search Complete (EBSCO): </a:t>
            </a:r>
            <a:r>
              <a:rPr lang="en-US" dirty="0"/>
              <a:t>a journal article database with articles from multiple disciplines and good limiters, plus the opportunity to combine searches</a:t>
            </a:r>
          </a:p>
          <a:p>
            <a:pPr lvl="1"/>
            <a:r>
              <a:rPr lang="en-US" b="1" dirty="0" err="1"/>
              <a:t>iPortal</a:t>
            </a:r>
            <a:r>
              <a:rPr lang="en-US" b="1" dirty="0"/>
              <a:t>: </a:t>
            </a:r>
            <a:r>
              <a:rPr lang="en-US" dirty="0"/>
              <a:t>an Indigenous focused research portal with journal articles</a:t>
            </a:r>
          </a:p>
          <a:p>
            <a:pPr lvl="1"/>
            <a:r>
              <a:rPr lang="en-US" b="1" dirty="0"/>
              <a:t>Google Scholar</a:t>
            </a:r>
            <a:r>
              <a:rPr lang="en-US" dirty="0"/>
              <a:t>: an academic database of journal articles, fewer limiters, wide scope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79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0825A8C-511D-4264-9D3B-081C785D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66700"/>
            <a:ext cx="10506075" cy="316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8F196D-D642-4683-98D4-6CDECA4367D4}"/>
              </a:ext>
            </a:extLst>
          </p:cNvPr>
          <p:cNvSpPr txBox="1"/>
          <p:nvPr/>
        </p:nvSpPr>
        <p:spPr>
          <a:xfrm>
            <a:off x="842962" y="4005977"/>
            <a:ext cx="100661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Searching for some of the main concepts I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Keeping my search broad, to see what is out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AND/OR need to be in ALL CAPS in Sofia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can add concepts, as I develop my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Sofia, we are searching through books and articles, books can be searched more broadly because we are searching through titles, subjects and table of contents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285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690BA3-87A1-4B62-973B-CDF80B40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588" y="0"/>
            <a:ext cx="639510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EE463-615C-4C99-88B3-9F387CA1A853}"/>
              </a:ext>
            </a:extLst>
          </p:cNvPr>
          <p:cNvSpPr/>
          <p:nvPr/>
        </p:nvSpPr>
        <p:spPr>
          <a:xfrm>
            <a:off x="530112" y="369782"/>
            <a:ext cx="3284005" cy="4251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All books in the library are arranged by subject and will have subjects listed in their book record.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Clicking on one of these subjects will find all the books and some articles that have the same subject attached, at the library.</a:t>
            </a:r>
            <a:endParaRPr lang="en-CA" dirty="0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0B4E910A-DAE4-4DF5-8B48-A288421622EE}"/>
              </a:ext>
            </a:extLst>
          </p:cNvPr>
          <p:cNvSpPr/>
          <p:nvPr/>
        </p:nvSpPr>
        <p:spPr>
          <a:xfrm>
            <a:off x="7455243" y="6466703"/>
            <a:ext cx="972065" cy="2883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738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1F179-4272-40A5-88E6-C3F96B81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548639"/>
            <a:ext cx="4105932" cy="5462195"/>
          </a:xfrm>
        </p:spPr>
        <p:txBody>
          <a:bodyPr>
            <a:normAutofit/>
          </a:bodyPr>
          <a:lstStyle/>
          <a:p>
            <a:r>
              <a:rPr lang="en-US" sz="5400" dirty="0"/>
              <a:t>Who wrote the book?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How do we locate Indigenous authors?</a:t>
            </a:r>
            <a:endParaRPr lang="en-CA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BF15-293D-4C10-A966-11056D0C4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7" y="389107"/>
            <a:ext cx="6588020" cy="60700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Scholarly books often have editors and each chapter will have different authors</a:t>
            </a:r>
          </a:p>
          <a:p>
            <a:endParaRPr lang="en-US" sz="2400" dirty="0"/>
          </a:p>
          <a:p>
            <a:r>
              <a:rPr lang="en-US" sz="2400" dirty="0"/>
              <a:t>You should look for “Contributors”, which will have a list of individual chapter authors, and  their biographies either at the beginning or very end of the book</a:t>
            </a:r>
          </a:p>
          <a:p>
            <a:endParaRPr lang="en-US" sz="2400" dirty="0"/>
          </a:p>
          <a:p>
            <a:r>
              <a:rPr lang="en-US" sz="2400" dirty="0"/>
              <a:t>If a book has one author, look for “about the author” section or even skim the introduction, where the author will describe themselves</a:t>
            </a:r>
          </a:p>
          <a:p>
            <a:pPr marL="0" indent="0">
              <a:buNone/>
            </a:pP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9913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077c4f3-60c8-4b8b-badc-686257251880@CANPRD01">
            <a:hlinkClick r:id="rId2"/>
            <a:extLst>
              <a:ext uri="{FF2B5EF4-FFF2-40B4-BE49-F238E27FC236}">
                <a16:creationId xmlns:a16="http://schemas.microsoft.com/office/drawing/2014/main" id="{DD630640-9874-456A-9B0E-791E57A1B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9d6533d8-b8b4-40d5-a388-991d6e55cf96@CANPRD01">
            <a:extLst>
              <a:ext uri="{FF2B5EF4-FFF2-40B4-BE49-F238E27FC236}">
                <a16:creationId xmlns:a16="http://schemas.microsoft.com/office/drawing/2014/main" id="{3D0D5F32-AC9D-4C63-BD6F-CF2773197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r="-1" b="-1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20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a780989d-f531-4c03-88a4-2cf265daf6bf@CANPRD01">
            <a:hlinkClick r:id="rId2"/>
            <a:extLst>
              <a:ext uri="{FF2B5EF4-FFF2-40B4-BE49-F238E27FC236}">
                <a16:creationId xmlns:a16="http://schemas.microsoft.com/office/drawing/2014/main" id="{801097B2-9F17-40A5-8D5C-3198C8DD8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r="-1" b="-1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897caaac-6f9d-4920-a38e-bfc305fde728@CANPRD01">
            <a:hlinkClick r:id="rId2"/>
            <a:extLst>
              <a:ext uri="{FF2B5EF4-FFF2-40B4-BE49-F238E27FC236}">
                <a16:creationId xmlns:a16="http://schemas.microsoft.com/office/drawing/2014/main" id="{1A6BBD17-29AA-4EC9-A5A5-BF4611F51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" r="1" b="15081"/>
          <a:stretch/>
        </p:blipFill>
        <p:spPr bwMode="auto">
          <a:xfrm>
            <a:off x="5790353" y="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552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anier Library">
            <a:extLst>
              <a:ext uri="{FF2B5EF4-FFF2-40B4-BE49-F238E27FC236}">
                <a16:creationId xmlns:a16="http://schemas.microsoft.com/office/drawing/2014/main" id="{DD960AEC-C332-4EA5-BA8C-ADE286C23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7" r="-2" b="1589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4" descr="Webster Library">
            <a:extLst>
              <a:ext uri="{FF2B5EF4-FFF2-40B4-BE49-F238E27FC236}">
                <a16:creationId xmlns:a16="http://schemas.microsoft.com/office/drawing/2014/main" id="{F0B08ABB-97BC-4172-915B-AD9BD6FF0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r="-2" b="13863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8DE6E4-C1B7-4EF3-B8E3-F0E9142A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altLang="en-US" sz="3400"/>
              <a:t>The Librar(ies)</a:t>
            </a:r>
            <a:endParaRPr lang="en-CA" sz="3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619EA245-FDDF-FF3D-7B44-3BB6CBC7B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4087950"/>
          </a:xfrm>
        </p:spPr>
        <p:txBody>
          <a:bodyPr>
            <a:normAutofit lnSpcReduction="10000"/>
          </a:bodyPr>
          <a:lstStyle/>
          <a:p>
            <a:r>
              <a:rPr lang="en-US" altLang="en-US" sz="2000" dirty="0">
                <a:cs typeface="Arial" panose="020B0604020202020204" pitchFamily="34" charset="0"/>
              </a:rPr>
              <a:t>24/7 access, with student card, after 11pm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Webster Library (LB) – downtown on SGW campus &amp; Vanier Library (VL) on Loyola campus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Webster: Social Sciences, Humanities, Business, Engineering &amp; Fine Arts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Vanier: Science(s), Health, Communications, Journalism and Psychology</a:t>
            </a:r>
          </a:p>
          <a:p>
            <a:r>
              <a:rPr lang="en-US" altLang="en-US" sz="2000" dirty="0">
                <a:cs typeface="Arial" panose="020B0604020202020204" pitchFamily="34" charset="0"/>
                <a:hlinkClick r:id="rId4"/>
              </a:rPr>
              <a:t>Course Reserves Room(s): </a:t>
            </a:r>
            <a:r>
              <a:rPr lang="en-US" altLang="en-US" sz="2000" dirty="0">
                <a:cs typeface="Arial" panose="020B0604020202020204" pitchFamily="34" charset="0"/>
              </a:rPr>
              <a:t>have the required undergraduate print textbooks for the courses taught at that campus (for example: Webster has the FPST, Political Science and SCPA course reserves)</a:t>
            </a:r>
          </a:p>
        </p:txBody>
      </p:sp>
    </p:spTree>
    <p:extLst>
      <p:ext uri="{BB962C8B-B14F-4D97-AF65-F5344CB8AC3E}">
        <p14:creationId xmlns:p14="http://schemas.microsoft.com/office/powerpoint/2010/main" val="2562167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79DAA-8796-8FE7-C63D-FE53D762C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7041E-6190-FEC5-2A70-E9E572585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Who wrote the book?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How do we locate Indigenous authors?</a:t>
            </a:r>
            <a:endParaRPr lang="en-CA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BC860-BE53-0C7D-3F5B-78DF98866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The table of contents might also have author information, in the case of Indigenous authors their community or nation may be in brackets following their name</a:t>
            </a:r>
          </a:p>
          <a:p>
            <a:endParaRPr lang="en-US" sz="2200"/>
          </a:p>
          <a:p>
            <a:r>
              <a:rPr lang="en-US" sz="2200" b="1"/>
              <a:t>Indigenous scholars and authors are very likely to self-identify, with details about their nation or community in prefaces, introductions, etc.</a:t>
            </a:r>
            <a:endParaRPr lang="en-CA" sz="2200" b="1"/>
          </a:p>
          <a:p>
            <a:endParaRPr lang="en-CA" sz="2200"/>
          </a:p>
        </p:txBody>
      </p:sp>
    </p:spTree>
    <p:extLst>
      <p:ext uri="{BB962C8B-B14F-4D97-AF65-F5344CB8AC3E}">
        <p14:creationId xmlns:p14="http://schemas.microsoft.com/office/powerpoint/2010/main" val="19768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324febd-4a09-4ce9-9e9b-800a806e3fec@CANPRD01">
            <a:hlinkClick r:id="rId2"/>
            <a:extLst>
              <a:ext uri="{FF2B5EF4-FFF2-40B4-BE49-F238E27FC236}">
                <a16:creationId xmlns:a16="http://schemas.microsoft.com/office/drawing/2014/main" id="{39BE3E62-BCFA-4724-9390-7CF8417E3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1675" y="643466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4920123-efe7-4c38-82fc-abf5036c02ce@CANPRD01">
            <a:extLst>
              <a:ext uri="{FF2B5EF4-FFF2-40B4-BE49-F238E27FC236}">
                <a16:creationId xmlns:a16="http://schemas.microsoft.com/office/drawing/2014/main" id="{7C2AE015-C8EB-4F9E-831B-DCEF0754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5591" y="643467"/>
            <a:ext cx="401116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291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0c25e32-5457-40d4-b273-0690dc207a10@CANPRD01">
            <a:hlinkClick r:id="rId2"/>
            <a:extLst>
              <a:ext uri="{FF2B5EF4-FFF2-40B4-BE49-F238E27FC236}">
                <a16:creationId xmlns:a16="http://schemas.microsoft.com/office/drawing/2014/main" id="{1035B84B-CF28-4860-8F8A-1451A985E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649225"/>
            <a:ext cx="4169663" cy="55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22e726cc-0eb7-42f6-83b7-2c80036715f7@CANPRD01">
            <a:extLst>
              <a:ext uri="{FF2B5EF4-FFF2-40B4-BE49-F238E27FC236}">
                <a16:creationId xmlns:a16="http://schemas.microsoft.com/office/drawing/2014/main" id="{70795F13-6AAD-4BAB-879C-B7A12A0A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6029" y="484632"/>
            <a:ext cx="6349042" cy="58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49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5C5EE-1BDE-B34B-B8BB-EA0147218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92149"/>
          </a:xfrm>
          <a:prstGeom prst="rect">
            <a:avLst/>
          </a:prstGeom>
        </p:spPr>
      </p:pic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DC4FB4CC-CA5E-4F45-9CBB-B11603554C36}"/>
              </a:ext>
            </a:extLst>
          </p:cNvPr>
          <p:cNvSpPr/>
          <p:nvPr/>
        </p:nvSpPr>
        <p:spPr>
          <a:xfrm>
            <a:off x="9889209" y="939114"/>
            <a:ext cx="1853513" cy="241368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Let’s find out about the contributors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38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0E9C2-7C8C-47FB-A2E0-1BDDA86D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How to use a scholarly book</a:t>
            </a:r>
            <a:endParaRPr lang="en-CA" sz="540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pen book">
            <a:extLst>
              <a:ext uri="{FF2B5EF4-FFF2-40B4-BE49-F238E27FC236}">
                <a16:creationId xmlns:a16="http://schemas.microsoft.com/office/drawing/2014/main" id="{8496D4BA-8233-E54E-584D-C9A72DCBF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4" r="19210" b="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12BC6-CFB6-4B0A-943D-CC1B4F3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en-US" sz="2200" dirty="0"/>
              <a:t>Most scholarly books are edited, and each chapter will be about a different aspect of a broad theme</a:t>
            </a:r>
          </a:p>
          <a:p>
            <a:r>
              <a:rPr lang="en-US" sz="2200" dirty="0"/>
              <a:t>Check the table of contents and the index (at the end of the book) to locate your topic in the book</a:t>
            </a:r>
          </a:p>
          <a:p>
            <a:r>
              <a:rPr lang="en-US" sz="2200" dirty="0"/>
              <a:t>Read the chapter or section about your topic</a:t>
            </a:r>
          </a:p>
          <a:p>
            <a:r>
              <a:rPr lang="en-US" sz="2200" dirty="0"/>
              <a:t>Think of each chapter in an edited book as an article</a:t>
            </a:r>
          </a:p>
          <a:p>
            <a:r>
              <a:rPr lang="en-US" sz="2200" dirty="0"/>
              <a:t>You can cite multiple chapters from an edited book</a:t>
            </a:r>
          </a:p>
          <a:p>
            <a:r>
              <a:rPr lang="en-US" sz="2200" dirty="0"/>
              <a:t>You’re not expected to read the entire book, it’s unnecessary and not how scholarly books are usually used in research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590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0E828-32CE-4F79-B6E1-1CEE22304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else can I locate books by Indigenous authors and scholars?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FDC9-974E-441A-A45C-4CFA68328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Indigenous Authors in the Spotlight series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Indigenous Resources guide: </a:t>
            </a:r>
            <a:r>
              <a:rPr lang="en-US" dirty="0">
                <a:hlinkClick r:id="rId3"/>
              </a:rPr>
              <a:t>Knowledges, methods &amp; ethics</a:t>
            </a:r>
            <a:endParaRPr lang="en-US" dirty="0"/>
          </a:p>
          <a:p>
            <a:endParaRPr lang="en-US" dirty="0"/>
          </a:p>
          <a:p>
            <a:r>
              <a:rPr lang="en-US" dirty="0"/>
              <a:t>Sofia </a:t>
            </a:r>
            <a:r>
              <a:rPr lang="en-US" dirty="0">
                <a:hlinkClick r:id="rId4"/>
              </a:rPr>
              <a:t>(Advanced) Author search </a:t>
            </a:r>
            <a:r>
              <a:rPr lang="en-US" dirty="0"/>
              <a:t>for a known scholar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65707-DB8E-464E-A78F-20509DE23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65" y="4387850"/>
            <a:ext cx="1600200" cy="2105025"/>
          </a:xfrm>
          <a:prstGeom prst="rect">
            <a:avLst/>
          </a:prstGeom>
        </p:spPr>
      </p:pic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3140BFFB-1D68-4FD6-8CF4-8085FD6AF7E4}"/>
              </a:ext>
            </a:extLst>
          </p:cNvPr>
          <p:cNvSpPr/>
          <p:nvPr/>
        </p:nvSpPr>
        <p:spPr>
          <a:xfrm>
            <a:off x="2072389" y="4578936"/>
            <a:ext cx="3732551" cy="175598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Marie </a:t>
            </a:r>
            <a:r>
              <a:rPr lang="en-US" dirty="0" err="1"/>
              <a:t>Battiste</a:t>
            </a:r>
            <a:r>
              <a:rPr lang="en-US" dirty="0"/>
              <a:t> is a </a:t>
            </a:r>
            <a:r>
              <a:rPr lang="en-CA" dirty="0" err="1"/>
              <a:t>Mi'kmaw</a:t>
            </a:r>
            <a:r>
              <a:rPr lang="en-CA" dirty="0"/>
              <a:t> educator from the </a:t>
            </a:r>
            <a:r>
              <a:rPr lang="en-CA" dirty="0" err="1"/>
              <a:t>Potlotek</a:t>
            </a:r>
            <a:r>
              <a:rPr lang="en-CA" dirty="0"/>
              <a:t> First Nation</a:t>
            </a:r>
          </a:p>
        </p:txBody>
      </p: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B2D60097-F61A-44DD-9E59-9E89D6D9E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940" y="4455349"/>
            <a:ext cx="5766267" cy="18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03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E215-537B-42F4-90C9-3F4FC33C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Indigenous Authors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99958-AF4A-4480-96F0-F98626EAB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/>
              <a:t>Search for Indigenous authors on </a:t>
            </a:r>
            <a:r>
              <a:rPr lang="en-CA" b="1" dirty="0"/>
              <a:t>Google</a:t>
            </a:r>
            <a:r>
              <a:rPr lang="en-CA" dirty="0"/>
              <a:t>, or stay close to home:</a:t>
            </a:r>
            <a:br>
              <a:rPr lang="en-CA" dirty="0"/>
            </a:br>
            <a:r>
              <a:rPr lang="en-CA" dirty="0"/>
              <a:t> </a:t>
            </a:r>
          </a:p>
          <a:p>
            <a:pPr fontAlgn="base"/>
            <a:r>
              <a:rPr lang="en-CA" dirty="0"/>
              <a:t>Concordia's </a:t>
            </a:r>
            <a:r>
              <a:rPr lang="en-CA" dirty="0">
                <a:hlinkClick r:id="rId2"/>
              </a:rPr>
              <a:t>Indigenous Futures Research Centre</a:t>
            </a:r>
            <a:endParaRPr lang="en-CA" dirty="0"/>
          </a:p>
          <a:p>
            <a:pPr fontAlgn="base"/>
            <a:r>
              <a:rPr lang="en-CA" dirty="0">
                <a:hlinkClick r:id="rId3"/>
              </a:rPr>
              <a:t>Indigenous Faculty Members</a:t>
            </a:r>
            <a:r>
              <a:rPr lang="en-CA" dirty="0"/>
              <a:t> at Concordia </a:t>
            </a:r>
          </a:p>
          <a:p>
            <a:pPr fontAlgn="base"/>
            <a:r>
              <a:rPr lang="en-CA" dirty="0"/>
              <a:t>Concordia’s Indigenous Directions </a:t>
            </a:r>
            <a:r>
              <a:rPr lang="en-CA" dirty="0">
                <a:hlinkClick r:id="rId4"/>
              </a:rPr>
              <a:t>Stories &amp; Events</a:t>
            </a:r>
            <a:endParaRPr lang="en-CA" dirty="0"/>
          </a:p>
          <a:p>
            <a:pPr fontAlgn="base"/>
            <a:r>
              <a:rPr lang="en-CA" dirty="0"/>
              <a:t>Concordia CTL </a:t>
            </a:r>
            <a:r>
              <a:rPr lang="en-CA" dirty="0">
                <a:hlinkClick r:id="rId5"/>
              </a:rPr>
              <a:t>Decolonization Hub</a:t>
            </a:r>
            <a:br>
              <a:rPr lang="en-CA" dirty="0"/>
            </a:br>
            <a:r>
              <a:rPr lang="en-CA" dirty="0"/>
              <a:t> </a:t>
            </a:r>
          </a:p>
          <a:p>
            <a:pPr fontAlgn="base"/>
            <a:r>
              <a:rPr lang="en-CA" dirty="0"/>
              <a:t>Concordia Library's </a:t>
            </a:r>
            <a:r>
              <a:rPr lang="en-CA" dirty="0">
                <a:hlinkClick r:id="rId6"/>
              </a:rPr>
              <a:t>Indigenous authors in the spotlight</a:t>
            </a:r>
            <a:br>
              <a:rPr lang="en-CA" dirty="0">
                <a:hlinkClick r:id="rId6"/>
              </a:rPr>
            </a:br>
            <a:r>
              <a:rPr lang="en-CA" dirty="0"/>
              <a:t>-see for instance: </a:t>
            </a:r>
            <a:r>
              <a:rPr lang="en-CA" dirty="0">
                <a:hlinkClick r:id="rId7"/>
              </a:rPr>
              <a:t>research methods</a:t>
            </a:r>
            <a:r>
              <a:rPr lang="en-CA" dirty="0"/>
              <a:t>; </a:t>
            </a:r>
            <a:r>
              <a:rPr lang="en-CA" dirty="0">
                <a:hlinkClick r:id="rId8"/>
              </a:rPr>
              <a:t>futurisms</a:t>
            </a:r>
            <a:r>
              <a:rPr lang="en-CA" dirty="0"/>
              <a:t>; </a:t>
            </a:r>
            <a:r>
              <a:rPr lang="en-CA" dirty="0">
                <a:hlinkClick r:id="rId9"/>
              </a:rPr>
              <a:t>poetry</a:t>
            </a:r>
            <a:r>
              <a:rPr lang="en-CA" dirty="0"/>
              <a:t>; </a:t>
            </a:r>
            <a:r>
              <a:rPr lang="en-CA" dirty="0">
                <a:hlinkClick r:id="rId10"/>
              </a:rPr>
              <a:t>feminisms</a:t>
            </a:r>
          </a:p>
          <a:p>
            <a:pPr fontAlgn="base"/>
            <a:r>
              <a:rPr lang="en-CA" dirty="0"/>
              <a:t>First People’s Studies Subject Guide: </a:t>
            </a:r>
            <a:r>
              <a:rPr lang="en-CA" dirty="0">
                <a:hlinkClick r:id="rId11"/>
              </a:rPr>
              <a:t>Indigenous Newspapers and magazines</a:t>
            </a:r>
            <a:br>
              <a:rPr lang="en-CA" dirty="0"/>
            </a:br>
            <a:r>
              <a:rPr lang="en-CA" dirty="0"/>
              <a:t> </a:t>
            </a:r>
          </a:p>
          <a:p>
            <a:pPr marL="0" indent="0">
              <a:buNone/>
            </a:pPr>
            <a:r>
              <a:rPr lang="en-CA" dirty="0"/>
              <a:t>watch for </a:t>
            </a:r>
            <a:r>
              <a:rPr lang="en-CA" b="1" i="1" dirty="0"/>
              <a:t>affiliations</a:t>
            </a:r>
            <a:r>
              <a:rPr lang="en-CA" b="1" dirty="0"/>
              <a:t> </a:t>
            </a:r>
            <a:r>
              <a:rPr lang="en-CA" dirty="0"/>
              <a:t>and </a:t>
            </a:r>
            <a:r>
              <a:rPr lang="en-CA" b="1" i="1" dirty="0"/>
              <a:t>acknowledgements</a:t>
            </a:r>
            <a:r>
              <a:rPr lang="en-CA" dirty="0"/>
              <a:t> in the articles you find</a:t>
            </a:r>
          </a:p>
          <a:p>
            <a:pPr marL="0" indent="0">
              <a:buNone/>
            </a:pP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4963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0A771-866A-449D-B7A4-E30C3FFA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b="1" dirty="0"/>
            </a:br>
            <a:br>
              <a:rPr lang="en-CA" b="1" dirty="0"/>
            </a:br>
            <a:r>
              <a:rPr lang="en-CA" b="1" dirty="0"/>
              <a:t>Indigenous publishers / organizations / institutes </a:t>
            </a:r>
            <a:br>
              <a:rPr lang="en-CA" dirty="0"/>
            </a:b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0035-906E-4F76-B04B-C4F219DC5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dirty="0"/>
              <a:t>Publishers:</a:t>
            </a:r>
          </a:p>
          <a:p>
            <a:pPr fontAlgn="base"/>
            <a:r>
              <a:rPr lang="en-CA" dirty="0"/>
              <a:t>UBC's list of </a:t>
            </a:r>
            <a:r>
              <a:rPr lang="en-CA" i="1" dirty="0">
                <a:hlinkClick r:id="rId2"/>
              </a:rPr>
              <a:t>Indigenous Publishers, Distributors &amp; News Media</a:t>
            </a:r>
            <a:r>
              <a:rPr lang="en-CA" dirty="0"/>
              <a:t> </a:t>
            </a:r>
          </a:p>
          <a:p>
            <a:pPr fontAlgn="base"/>
            <a:r>
              <a:rPr lang="en-CA" dirty="0"/>
              <a:t>UofT's list of </a:t>
            </a:r>
            <a:r>
              <a:rPr lang="en-CA" i="1" dirty="0">
                <a:hlinkClick r:id="rId3"/>
              </a:rPr>
              <a:t>First Nations, Inuit, and Métis Publishers and Distributors</a:t>
            </a:r>
            <a:endParaRPr lang="en-CA" i="1" dirty="0"/>
          </a:p>
          <a:p>
            <a:pPr fontAlgn="base"/>
            <a:r>
              <a:rPr lang="en-CA" dirty="0">
                <a:hlinkClick r:id="rId4"/>
              </a:rPr>
              <a:t>GoodMinds: First Nations, Métis and Inuit Books</a:t>
            </a:r>
            <a:r>
              <a:rPr lang="en-CA" dirty="0"/>
              <a:t> – online bookstore, located at Six Nations of the Grand River</a:t>
            </a:r>
          </a:p>
          <a:p>
            <a:pPr marL="0" indent="0">
              <a:buNone/>
            </a:pPr>
            <a:r>
              <a:rPr lang="en-CA" dirty="0"/>
              <a:t>Organizations and institutes - </a:t>
            </a:r>
            <a:r>
              <a:rPr lang="en-CA" i="1" dirty="0"/>
              <a:t>EXAMPLES</a:t>
            </a:r>
            <a:r>
              <a:rPr lang="en-CA" dirty="0"/>
              <a:t>:</a:t>
            </a:r>
          </a:p>
          <a:p>
            <a:pPr fontAlgn="base"/>
            <a:r>
              <a:rPr lang="en-CA" dirty="0"/>
              <a:t>The </a:t>
            </a:r>
            <a:r>
              <a:rPr lang="en-CA" dirty="0">
                <a:hlinkClick r:id="rId5"/>
              </a:rPr>
              <a:t>Yellowhead Institute</a:t>
            </a:r>
            <a:r>
              <a:rPr lang="en-CA" dirty="0"/>
              <a:t> </a:t>
            </a:r>
          </a:p>
          <a:p>
            <a:pPr fontAlgn="base"/>
            <a:r>
              <a:rPr lang="en-CA" dirty="0" err="1"/>
              <a:t>Shekon</a:t>
            </a:r>
            <a:r>
              <a:rPr lang="en-CA" dirty="0"/>
              <a:t> </a:t>
            </a:r>
            <a:r>
              <a:rPr lang="en-CA" dirty="0" err="1"/>
              <a:t>Neetchie</a:t>
            </a:r>
            <a:r>
              <a:rPr lang="en-CA" dirty="0"/>
              <a:t>: </a:t>
            </a:r>
            <a:r>
              <a:rPr lang="en-CA" dirty="0">
                <a:hlinkClick r:id="rId6"/>
              </a:rPr>
              <a:t>An Indigenous History Site</a:t>
            </a:r>
            <a:r>
              <a:rPr lang="en-CA" dirty="0"/>
              <a:t> -- see their history </a:t>
            </a:r>
            <a:r>
              <a:rPr lang="en-CA" dirty="0">
                <a:hlinkClick r:id="rId7"/>
              </a:rPr>
              <a:t>bibliography</a:t>
            </a:r>
            <a:endParaRPr lang="en-CA" dirty="0"/>
          </a:p>
          <a:p>
            <a:pPr fontAlgn="base"/>
            <a:r>
              <a:rPr lang="en-CA" dirty="0"/>
              <a:t>The </a:t>
            </a:r>
            <a:r>
              <a:rPr lang="en-CA" dirty="0">
                <a:hlinkClick r:id="rId8"/>
              </a:rPr>
              <a:t>Montreal Indigenous Community Network</a:t>
            </a:r>
            <a:r>
              <a:rPr lang="en-CA" dirty="0"/>
              <a:t> -- see their </a:t>
            </a:r>
            <a:r>
              <a:rPr lang="en-CA" dirty="0">
                <a:hlinkClick r:id="rId9"/>
              </a:rPr>
              <a:t>resources</a:t>
            </a:r>
            <a:endParaRPr lang="en-CA" dirty="0"/>
          </a:p>
          <a:p>
            <a:pPr fontAlgn="base"/>
            <a:r>
              <a:rPr lang="en-CA" dirty="0"/>
              <a:t>The </a:t>
            </a:r>
            <a:r>
              <a:rPr lang="en-CA" dirty="0">
                <a:hlinkClick r:id="rId10"/>
              </a:rPr>
              <a:t>Native Women’s Association of Canada </a:t>
            </a:r>
            <a:r>
              <a:rPr lang="en-CA" dirty="0"/>
              <a:t>– See the </a:t>
            </a:r>
            <a:r>
              <a:rPr lang="en-CA" dirty="0">
                <a:hlinkClick r:id="rId11"/>
              </a:rPr>
              <a:t>Knowledge Centre</a:t>
            </a:r>
            <a:r>
              <a:rPr lang="en-CA" dirty="0"/>
              <a:t>, </a:t>
            </a:r>
            <a:r>
              <a:rPr lang="en-CA" dirty="0">
                <a:hlinkClick r:id="rId12"/>
              </a:rPr>
              <a:t>Journal</a:t>
            </a:r>
            <a:r>
              <a:rPr lang="en-CA" dirty="0"/>
              <a:t> and </a:t>
            </a:r>
            <a:r>
              <a:rPr lang="en-CA" dirty="0">
                <a:hlinkClick r:id="rId13"/>
              </a:rPr>
              <a:t>Magazine</a:t>
            </a:r>
            <a:endParaRPr lang="en-CA" dirty="0"/>
          </a:p>
          <a:p>
            <a:pPr marL="0" indent="0">
              <a:buNone/>
            </a:pPr>
            <a:br>
              <a:rPr lang="en-CA" dirty="0"/>
            </a:br>
            <a:r>
              <a:rPr lang="en-CA" dirty="0"/>
              <a:t>.....do </a:t>
            </a:r>
            <a:r>
              <a:rPr lang="en-CA" b="1" dirty="0"/>
              <a:t>YOU </a:t>
            </a:r>
            <a:r>
              <a:rPr lang="en-CA" dirty="0"/>
              <a:t>have tips to offer?</a:t>
            </a:r>
          </a:p>
          <a:p>
            <a:pPr marL="0" indent="0">
              <a:buNone/>
            </a:pP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8652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33078-A055-4CA6-8F34-5ED04AD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63915"/>
            <a:ext cx="3096427" cy="2847850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turn!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Topics and research strategies 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1115F-7740-4525-9706-1C0CAC6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506" y="170299"/>
            <a:ext cx="7435121" cy="256118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Fill in your general topic or research question</a:t>
            </a:r>
          </a:p>
          <a:p>
            <a:r>
              <a:rPr lang="en-US" dirty="0"/>
              <a:t>Break the topic down into the key concepts or ideas, then brainstorm synonyms and related terms</a:t>
            </a:r>
          </a:p>
          <a:p>
            <a:r>
              <a:rPr lang="en-US" dirty="0"/>
              <a:t>How will that search strategy look in the Sofia Discovery Tool?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2F34E2-0BA2-A91B-6EA1-662121943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505350"/>
              </p:ext>
            </p:extLst>
          </p:nvPr>
        </p:nvGraphicFramePr>
        <p:xfrm>
          <a:off x="5050172" y="2737778"/>
          <a:ext cx="5851144" cy="28866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462786">
                  <a:extLst>
                    <a:ext uri="{9D8B030D-6E8A-4147-A177-3AD203B41FA5}">
                      <a16:colId xmlns:a16="http://schemas.microsoft.com/office/drawing/2014/main" val="884782758"/>
                    </a:ext>
                  </a:extLst>
                </a:gridCol>
                <a:gridCol w="1462786">
                  <a:extLst>
                    <a:ext uri="{9D8B030D-6E8A-4147-A177-3AD203B41FA5}">
                      <a16:colId xmlns:a16="http://schemas.microsoft.com/office/drawing/2014/main" val="701013890"/>
                    </a:ext>
                  </a:extLst>
                </a:gridCol>
                <a:gridCol w="1462786">
                  <a:extLst>
                    <a:ext uri="{9D8B030D-6E8A-4147-A177-3AD203B41FA5}">
                      <a16:colId xmlns:a16="http://schemas.microsoft.com/office/drawing/2014/main" val="1288331346"/>
                    </a:ext>
                  </a:extLst>
                </a:gridCol>
                <a:gridCol w="1462786">
                  <a:extLst>
                    <a:ext uri="{9D8B030D-6E8A-4147-A177-3AD203B41FA5}">
                      <a16:colId xmlns:a16="http://schemas.microsoft.com/office/drawing/2014/main" val="3863499651"/>
                    </a:ext>
                  </a:extLst>
                </a:gridCol>
              </a:tblGrid>
              <a:tr h="391776">
                <a:tc>
                  <a:txBody>
                    <a:bodyPr/>
                    <a:lstStyle/>
                    <a:p>
                      <a:r>
                        <a:rPr lang="en-US" dirty="0"/>
                        <a:t>Key Concept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Key Concept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Key Concept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Key Concept 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384017"/>
                  </a:ext>
                </a:extLst>
              </a:tr>
              <a:tr h="391776">
                <a:tc>
                  <a:txBody>
                    <a:bodyPr/>
                    <a:lstStyle/>
                    <a:p>
                      <a:r>
                        <a:rPr lang="en-US" dirty="0"/>
                        <a:t>Indigenous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education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Land-based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University 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942654"/>
                  </a:ext>
                </a:extLst>
              </a:tr>
              <a:tr h="391776">
                <a:tc>
                  <a:txBody>
                    <a:bodyPr/>
                    <a:lstStyle/>
                    <a:p>
                      <a:r>
                        <a:rPr lang="en-US" b="1" dirty="0"/>
                        <a:t>Synonym or related terms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Synonym or related terms</a:t>
                      </a:r>
                      <a:endParaRPr lang="en-CA" b="1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Synonym or related terms</a:t>
                      </a:r>
                      <a:endParaRPr lang="en-CA" b="1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Synonym or related terms</a:t>
                      </a:r>
                      <a:endParaRPr lang="en-CA" b="1" dirty="0"/>
                    </a:p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554778"/>
                  </a:ext>
                </a:extLst>
              </a:tr>
              <a:tr h="391776">
                <a:tc>
                  <a:txBody>
                    <a:bodyPr/>
                    <a:lstStyle/>
                    <a:p>
                      <a:r>
                        <a:rPr lang="en-US" b="0" dirty="0"/>
                        <a:t>First Nations</a:t>
                      </a:r>
                    </a:p>
                    <a:p>
                      <a:r>
                        <a:rPr lang="en-US" b="0" dirty="0"/>
                        <a:t>Metis </a:t>
                      </a:r>
                    </a:p>
                    <a:p>
                      <a:r>
                        <a:rPr lang="en-US" b="0" dirty="0"/>
                        <a:t>Inuit</a:t>
                      </a:r>
                    </a:p>
                    <a:p>
                      <a:r>
                        <a:rPr lang="en-US" b="0" dirty="0"/>
                        <a:t>First Peoples</a:t>
                      </a:r>
                      <a:endParaRPr lang="en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Pedagogy</a:t>
                      </a:r>
                    </a:p>
                    <a:p>
                      <a:r>
                        <a:rPr lang="en-US" dirty="0"/>
                        <a:t>Learning</a:t>
                      </a:r>
                    </a:p>
                    <a:p>
                      <a:r>
                        <a:rPr lang="en-US" dirty="0"/>
                        <a:t>Teaching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Placed based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Post-secondary 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59902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4BA944-7787-DEE8-528E-3CF807B78AA7}"/>
              </a:ext>
            </a:extLst>
          </p:cNvPr>
          <p:cNvSpPr txBox="1"/>
          <p:nvPr/>
        </p:nvSpPr>
        <p:spPr>
          <a:xfrm>
            <a:off x="4926346" y="5741935"/>
            <a:ext cx="6098796" cy="1032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Sofia Search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Indigenous AND (education OR pedagogy OR learning OR teaching) AND (“land based” OR “place based”) AND (university OR post secondary)</a:t>
            </a:r>
          </a:p>
        </p:txBody>
      </p:sp>
    </p:spTree>
    <p:extLst>
      <p:ext uri="{BB962C8B-B14F-4D97-AF65-F5344CB8AC3E}">
        <p14:creationId xmlns:p14="http://schemas.microsoft.com/office/powerpoint/2010/main" val="29525481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2508-64EB-41D1-A3FE-9DA17C85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sz="4100" dirty="0"/>
              <a:t>Scholarly, peer reviewed journal articles</a:t>
            </a:r>
            <a:endParaRPr lang="en-CA" sz="4100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8503486D-8850-8C4C-F2E4-253D5FAD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3" r="31403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F18B-900E-436A-9C40-3DAB9DB47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333296"/>
            <a:ext cx="5570606" cy="4258003"/>
          </a:xfrm>
        </p:spPr>
        <p:txBody>
          <a:bodyPr>
            <a:normAutofit lnSpcReduction="10000"/>
          </a:bodyPr>
          <a:lstStyle/>
          <a:p>
            <a:r>
              <a:rPr lang="en-CA" sz="2000" dirty="0"/>
              <a:t>A scholarly journal article is the best of what we know; it builds on previous research.</a:t>
            </a:r>
          </a:p>
          <a:p>
            <a:r>
              <a:rPr lang="en-CA" sz="2000" dirty="0"/>
              <a:t>The purpose of a </a:t>
            </a:r>
            <a:r>
              <a:rPr lang="en-CA" sz="2000" b="1" dirty="0"/>
              <a:t>scholarly journal</a:t>
            </a:r>
            <a:r>
              <a:rPr lang="en-CA" sz="2000" dirty="0"/>
              <a:t> is to report on research conducted by scholars, and professionals in the field. </a:t>
            </a:r>
          </a:p>
          <a:p>
            <a:pPr lvl="1"/>
            <a:r>
              <a:rPr lang="en-CA" sz="2000" dirty="0"/>
              <a:t>Scholarly journals provide in-depth articles that cover specific issues or research questions, while the language and content is geared toward scholars and professionals in the field. </a:t>
            </a:r>
          </a:p>
          <a:p>
            <a:pPr lvl="1"/>
            <a:r>
              <a:rPr lang="en-CA" sz="2000" dirty="0"/>
              <a:t>Some articles contain tables and graphs and most contain bibliographies (or reference lists or works cited)</a:t>
            </a:r>
          </a:p>
          <a:p>
            <a:pPr lvl="1"/>
            <a:r>
              <a:rPr lang="en-CA" sz="2000" dirty="0"/>
              <a:t>articles in scholarly journals are </a:t>
            </a:r>
            <a:r>
              <a:rPr lang="en-CA" sz="2000" b="1" dirty="0"/>
              <a:t>peer reviewed</a:t>
            </a:r>
            <a:r>
              <a:rPr lang="en-CA" sz="2000" dirty="0"/>
              <a:t>.</a:t>
            </a: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34793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64CA1-8F1F-4685-BED7-92945EC6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70" y="316523"/>
            <a:ext cx="5251316" cy="1209822"/>
          </a:xfrm>
        </p:spPr>
        <p:txBody>
          <a:bodyPr>
            <a:normAutofit/>
          </a:bodyPr>
          <a:lstStyle/>
          <a:p>
            <a:r>
              <a:rPr lang="en-US" dirty="0"/>
              <a:t>Library Services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60C17-62EE-4F12-A5C5-2D0CF70B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82" y="1526345"/>
            <a:ext cx="5962785" cy="507140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sz="2400" b="1" dirty="0"/>
              <a:t>Your student card is your library card.  </a:t>
            </a:r>
          </a:p>
          <a:p>
            <a:pPr marL="0" indent="0">
              <a:buNone/>
              <a:defRPr/>
            </a:pPr>
            <a:r>
              <a:rPr lang="en-US" sz="2400" dirty="0"/>
              <a:t>You need it to:</a:t>
            </a:r>
          </a:p>
          <a:p>
            <a:pPr>
              <a:defRPr/>
            </a:pPr>
            <a:r>
              <a:rPr lang="en-US" sz="2400" dirty="0"/>
              <a:t> borrow books (</a:t>
            </a:r>
            <a:r>
              <a:rPr lang="en-US" sz="2400" dirty="0">
                <a:hlinkClick r:id="rId2"/>
              </a:rPr>
              <a:t>up to 100 a time</a:t>
            </a:r>
            <a:r>
              <a:rPr lang="en-US" sz="2400" dirty="0"/>
              <a:t>)</a:t>
            </a:r>
          </a:p>
          <a:p>
            <a:pPr>
              <a:defRPr/>
            </a:pPr>
            <a:r>
              <a:rPr lang="en-US" sz="2400" dirty="0"/>
              <a:t>borrow a laptop and </a:t>
            </a:r>
            <a:r>
              <a:rPr lang="en-US" sz="2400" dirty="0">
                <a:hlinkClick r:id="rId3"/>
              </a:rPr>
              <a:t>other technology  </a:t>
            </a:r>
            <a:r>
              <a:rPr lang="en-US" sz="2400" dirty="0"/>
              <a:t>(for 24 hours)</a:t>
            </a:r>
          </a:p>
          <a:p>
            <a:pPr>
              <a:defRPr/>
            </a:pPr>
            <a:r>
              <a:rPr lang="en-US" sz="2400" dirty="0"/>
              <a:t>print on campus (</a:t>
            </a:r>
            <a:r>
              <a:rPr lang="en-US" sz="2400" dirty="0">
                <a:hlinkClick r:id="rId4"/>
              </a:rPr>
              <a:t>add money to your </a:t>
            </a:r>
            <a:r>
              <a:rPr lang="en-US" sz="2400" dirty="0" err="1">
                <a:hlinkClick r:id="rId4"/>
              </a:rPr>
              <a:t>Dprint</a:t>
            </a:r>
            <a:r>
              <a:rPr lang="en-US" sz="2400" dirty="0">
                <a:hlinkClick r:id="rId4"/>
              </a:rPr>
              <a:t> account</a:t>
            </a:r>
            <a:r>
              <a:rPr lang="en-US" sz="2400" dirty="0"/>
              <a:t>)</a:t>
            </a:r>
          </a:p>
          <a:p>
            <a:pPr>
              <a:defRPr/>
            </a:pPr>
            <a:r>
              <a:rPr lang="en-US" sz="2400" dirty="0"/>
              <a:t>access the library overnight during 24/7 hours.</a:t>
            </a:r>
          </a:p>
          <a:p>
            <a:pPr marL="4572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Webster library has </a:t>
            </a:r>
            <a:r>
              <a:rPr lang="en-US" sz="2400" dirty="0">
                <a:hlinkClick r:id="rId5"/>
              </a:rPr>
              <a:t>5 book scanners </a:t>
            </a:r>
            <a:r>
              <a:rPr lang="en-US" sz="2400" dirty="0"/>
              <a:t> (And Vanier has 2!) that can be used for free to scan chapters from our print books and email them to yourself as a PDF.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To use Library databases, access online articles and </a:t>
            </a:r>
            <a:r>
              <a:rPr lang="en-US" sz="2400" dirty="0" err="1"/>
              <a:t>ebooks</a:t>
            </a:r>
            <a:r>
              <a:rPr lang="en-US" sz="2400" dirty="0"/>
              <a:t> when you are </a:t>
            </a:r>
            <a:r>
              <a:rPr lang="en-US" sz="2400" b="1" dirty="0"/>
              <a:t>off campus</a:t>
            </a:r>
            <a:r>
              <a:rPr lang="en-US" sz="2400" dirty="0"/>
              <a:t>, login with your </a:t>
            </a:r>
            <a:r>
              <a:rPr lang="en-US" sz="2400" dirty="0" err="1"/>
              <a:t>MyConcordia</a:t>
            </a:r>
            <a:r>
              <a:rPr lang="en-US" sz="2400" dirty="0"/>
              <a:t> </a:t>
            </a:r>
            <a:r>
              <a:rPr lang="en-US" sz="2400" dirty="0" err="1"/>
              <a:t>Netname</a:t>
            </a:r>
            <a:r>
              <a:rPr lang="en-US" sz="2400" dirty="0"/>
              <a:t> and password</a:t>
            </a:r>
            <a:r>
              <a:rPr lang="en-US" sz="1600" dirty="0"/>
              <a:t>.</a:t>
            </a:r>
            <a:endParaRPr lang="en-CA" sz="1600" dirty="0"/>
          </a:p>
          <a:p>
            <a:endParaRPr lang="en-CA" sz="1300" dirty="0"/>
          </a:p>
        </p:txBody>
      </p:sp>
      <p:pic>
        <p:nvPicPr>
          <p:cNvPr id="5" name="Picture 4" descr="Books stacked on a table">
            <a:extLst>
              <a:ext uri="{FF2B5EF4-FFF2-40B4-BE49-F238E27FC236}">
                <a16:creationId xmlns:a16="http://schemas.microsoft.com/office/drawing/2014/main" id="{1D5678AA-E662-BC9E-BDB7-F17B10A910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31" r="202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68339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B0BA-1805-4E7E-9C43-0F4DD475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Using databases to search for journal articles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154D6-C97B-4C7F-B5EA-61DD9B6F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6" y="1802801"/>
            <a:ext cx="6419850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2D244-E1D9-432D-B13D-DEFE8B1A6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666" y="1528607"/>
            <a:ext cx="5191903" cy="5007106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64F801BC-01DA-40D1-84D9-DC1517CD1C84}"/>
              </a:ext>
            </a:extLst>
          </p:cNvPr>
          <p:cNvSpPr/>
          <p:nvPr/>
        </p:nvSpPr>
        <p:spPr>
          <a:xfrm>
            <a:off x="740028" y="4761134"/>
            <a:ext cx="1199214" cy="1394085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DDCB62-1468-4E41-8C80-AE59F81A5B6C}"/>
              </a:ext>
            </a:extLst>
          </p:cNvPr>
          <p:cNvSpPr/>
          <p:nvPr/>
        </p:nvSpPr>
        <p:spPr>
          <a:xfrm>
            <a:off x="6782937" y="3220872"/>
            <a:ext cx="5061632" cy="54591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79F7E7-54AF-44BD-98E0-9F067EEF5EE1}"/>
              </a:ext>
            </a:extLst>
          </p:cNvPr>
          <p:cNvSpPr/>
          <p:nvPr/>
        </p:nvSpPr>
        <p:spPr>
          <a:xfrm>
            <a:off x="6782937" y="5185221"/>
            <a:ext cx="5061632" cy="54591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85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AB60090-361C-232B-8B6C-607992C7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800"/>
            <a:ext cx="10515600" cy="5872163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Database: Academic Search Complete</a:t>
            </a:r>
            <a:endParaRPr lang="en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7718C6-A761-C83F-BE8B-261718DADA74}"/>
              </a:ext>
            </a:extLst>
          </p:cNvPr>
          <p:cNvSpPr/>
          <p:nvPr/>
        </p:nvSpPr>
        <p:spPr>
          <a:xfrm>
            <a:off x="1819275" y="2009775"/>
            <a:ext cx="8724900" cy="416718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Journal: International Review of Education</a:t>
            </a:r>
            <a:endParaRPr lang="en-CA" sz="2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BD092-0BAD-761E-BE06-BB049685E834}"/>
              </a:ext>
            </a:extLst>
          </p:cNvPr>
          <p:cNvSpPr/>
          <p:nvPr/>
        </p:nvSpPr>
        <p:spPr>
          <a:xfrm>
            <a:off x="3409950" y="4638675"/>
            <a:ext cx="5572125" cy="1538287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Article: Educate to perpetuate: land-based pedagogies and community resurgence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657096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544F-27F5-46B6-A0E7-76057B33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databases in EBSCO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29906E-FFCB-4B2F-B547-C4FD38CA0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758" y="1511599"/>
            <a:ext cx="9410700" cy="2790825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E7499768-ED62-4894-B409-F94ABD0A855B}"/>
              </a:ext>
            </a:extLst>
          </p:cNvPr>
          <p:cNvSpPr/>
          <p:nvPr/>
        </p:nvSpPr>
        <p:spPr>
          <a:xfrm>
            <a:off x="5081666" y="2428407"/>
            <a:ext cx="794478" cy="1798819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CE91C-E6C7-491B-97BD-572755C19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16" y="1399334"/>
            <a:ext cx="5905500" cy="4543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5963B-D2E6-4ED0-889B-3EB1B9231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91" y="5419901"/>
            <a:ext cx="5800725" cy="89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854269-3333-4F82-81E3-75E2B5058FAA}"/>
              </a:ext>
            </a:extLst>
          </p:cNvPr>
          <p:cNvSpPr/>
          <p:nvPr/>
        </p:nvSpPr>
        <p:spPr>
          <a:xfrm>
            <a:off x="8471647" y="4227226"/>
            <a:ext cx="3455527" cy="208802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combine the large, multidisciplinary database </a:t>
            </a:r>
            <a:r>
              <a:rPr lang="en-US" b="1" dirty="0"/>
              <a:t>Academic Search Complete </a:t>
            </a:r>
            <a:r>
              <a:rPr lang="en-US" dirty="0"/>
              <a:t>with the subject-specific database </a:t>
            </a:r>
            <a:r>
              <a:rPr lang="en-US" b="1" dirty="0"/>
              <a:t>Bibliography of Indigenous Peoples in North America 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4515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E6709-70CC-476C-BEFE-39EEFEC30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70" y="170670"/>
            <a:ext cx="10429875" cy="3638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003211-D3B1-4EA3-AC3B-1DA23B400930}"/>
              </a:ext>
            </a:extLst>
          </p:cNvPr>
          <p:cNvSpPr txBox="1"/>
          <p:nvPr/>
        </p:nvSpPr>
        <p:spPr>
          <a:xfrm>
            <a:off x="1036818" y="4009674"/>
            <a:ext cx="9788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Search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CA" sz="2400" dirty="0"/>
              <a:t>Indigenous OR "first nations" OR </a:t>
            </a:r>
            <a:r>
              <a:rPr lang="en-CA" sz="2400" dirty="0" err="1"/>
              <a:t>inuit</a:t>
            </a:r>
            <a:r>
              <a:rPr lang="en-CA" sz="2400" dirty="0"/>
              <a:t> OR metis</a:t>
            </a:r>
          </a:p>
          <a:p>
            <a:r>
              <a:rPr lang="en-CA" sz="2400" dirty="0"/>
              <a:t>AND education</a:t>
            </a:r>
          </a:p>
          <a:p>
            <a:r>
              <a:rPr lang="en-CA" sz="2400" dirty="0"/>
              <a:t>AND university OR "post secondary" OR "higher education“</a:t>
            </a:r>
          </a:p>
          <a:p>
            <a:r>
              <a:rPr lang="en-CA" sz="2400" dirty="0"/>
              <a:t>AND land-based OR "land based“</a:t>
            </a:r>
          </a:p>
          <a:p>
            <a:r>
              <a:rPr lang="en-CA" sz="2400" dirty="0"/>
              <a:t>AND pedagogy OR curriculum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64535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E8E5C-18B8-4180-ABFC-A1823207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43" y="0"/>
            <a:ext cx="1146791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9801537-F230-4ACD-B507-8AC0278E7C26}"/>
              </a:ext>
            </a:extLst>
          </p:cNvPr>
          <p:cNvSpPr/>
          <p:nvPr/>
        </p:nvSpPr>
        <p:spPr>
          <a:xfrm>
            <a:off x="418289" y="2344366"/>
            <a:ext cx="982494" cy="1945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2AE20B-D0DB-404A-8FB3-A44C8F2CDBDF}"/>
              </a:ext>
            </a:extLst>
          </p:cNvPr>
          <p:cNvSpPr/>
          <p:nvPr/>
        </p:nvSpPr>
        <p:spPr>
          <a:xfrm>
            <a:off x="214184" y="5848865"/>
            <a:ext cx="1565189" cy="100913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AAFB1F-2AFA-4834-AB4F-7A0FDC20E1AE}"/>
              </a:ext>
            </a:extLst>
          </p:cNvPr>
          <p:cNvSpPr/>
          <p:nvPr/>
        </p:nvSpPr>
        <p:spPr>
          <a:xfrm>
            <a:off x="1721708" y="1820562"/>
            <a:ext cx="2405449" cy="8649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narrow down to peer reviewed articles only here</a:t>
            </a:r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F65BBD-9D00-4F42-8C06-57A8C1BFB644}"/>
              </a:ext>
            </a:extLst>
          </p:cNvPr>
          <p:cNvSpPr/>
          <p:nvPr/>
        </p:nvSpPr>
        <p:spPr>
          <a:xfrm>
            <a:off x="2191265" y="5519351"/>
            <a:ext cx="2290119" cy="100913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We can see which database our articles are coming from here</a:t>
            </a:r>
            <a:endParaRPr lang="en-CA" sz="1600" dirty="0"/>
          </a:p>
        </p:txBody>
      </p:sp>
      <p:sp>
        <p:nvSpPr>
          <p:cNvPr id="8" name="Callout: Left Arrow 7">
            <a:extLst>
              <a:ext uri="{FF2B5EF4-FFF2-40B4-BE49-F238E27FC236}">
                <a16:creationId xmlns:a16="http://schemas.microsoft.com/office/drawing/2014/main" id="{847A01CC-E107-4707-B4B6-2F17B6F16D3B}"/>
              </a:ext>
            </a:extLst>
          </p:cNvPr>
          <p:cNvSpPr/>
          <p:nvPr/>
        </p:nvSpPr>
        <p:spPr>
          <a:xfrm>
            <a:off x="2001373" y="3904735"/>
            <a:ext cx="3484605" cy="716692"/>
          </a:xfrm>
          <a:prstGeom prst="lef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add subjects here</a:t>
            </a:r>
            <a:endParaRPr lang="en-CA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DA3E81-6644-4E29-9DA0-DE5BB6691542}"/>
              </a:ext>
            </a:extLst>
          </p:cNvPr>
          <p:cNvSpPr/>
          <p:nvPr/>
        </p:nvSpPr>
        <p:spPr>
          <a:xfrm>
            <a:off x="11170508" y="329514"/>
            <a:ext cx="659449" cy="64584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F72FEE-D4A7-42BE-8130-9A56F99CF964}"/>
              </a:ext>
            </a:extLst>
          </p:cNvPr>
          <p:cNvSpPr/>
          <p:nvPr/>
        </p:nvSpPr>
        <p:spPr>
          <a:xfrm>
            <a:off x="9704173" y="2344366"/>
            <a:ext cx="1268627" cy="10846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save our articles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48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85749F-2FBD-41C4-8650-CAC23F54D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94" y="643466"/>
            <a:ext cx="9688811" cy="5571067"/>
          </a:xfrm>
          <a:prstGeom prst="rect">
            <a:avLst/>
          </a:prstGeom>
        </p:spPr>
      </p:pic>
      <p:sp>
        <p:nvSpPr>
          <p:cNvPr id="3" name="Callout: Left Arrow 2">
            <a:extLst>
              <a:ext uri="{FF2B5EF4-FFF2-40B4-BE49-F238E27FC236}">
                <a16:creationId xmlns:a16="http://schemas.microsoft.com/office/drawing/2014/main" id="{3985292F-4319-4317-9BC2-2C15ED9C9C09}"/>
              </a:ext>
            </a:extLst>
          </p:cNvPr>
          <p:cNvSpPr/>
          <p:nvPr/>
        </p:nvSpPr>
        <p:spPr>
          <a:xfrm>
            <a:off x="4513634" y="5313405"/>
            <a:ext cx="3707728" cy="1309817"/>
          </a:xfrm>
          <a:prstGeom prst="lef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Author affiliations will provide which universities researchers are from and, in some cases, identify Indigenous authors and communities </a:t>
            </a:r>
            <a:endParaRPr lang="en-CA" sz="1400" dirty="0"/>
          </a:p>
        </p:txBody>
      </p:sp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9F34181E-B691-414E-B8F4-F98B9812325C}"/>
              </a:ext>
            </a:extLst>
          </p:cNvPr>
          <p:cNvSpPr/>
          <p:nvPr/>
        </p:nvSpPr>
        <p:spPr>
          <a:xfrm>
            <a:off x="5750010" y="1145059"/>
            <a:ext cx="3146856" cy="103796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Length: scholarly articles are generally 10+ pages</a:t>
            </a:r>
            <a:endParaRPr lang="en-CA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87DA889-DEB8-40E1-82DD-DEDC06D27853}"/>
              </a:ext>
            </a:extLst>
          </p:cNvPr>
          <p:cNvSpPr/>
          <p:nvPr/>
        </p:nvSpPr>
        <p:spPr>
          <a:xfrm>
            <a:off x="3344562" y="2183027"/>
            <a:ext cx="889687" cy="444843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7E5A60D-0BDD-4F37-8DDA-753B640D1026}"/>
              </a:ext>
            </a:extLst>
          </p:cNvPr>
          <p:cNvSpPr/>
          <p:nvPr/>
        </p:nvSpPr>
        <p:spPr>
          <a:xfrm>
            <a:off x="5313405" y="3524880"/>
            <a:ext cx="782594" cy="54369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965CFC-E824-4DD6-AFBB-3AC1F836FC37}"/>
              </a:ext>
            </a:extLst>
          </p:cNvPr>
          <p:cNvSpPr/>
          <p:nvPr/>
        </p:nvSpPr>
        <p:spPr>
          <a:xfrm>
            <a:off x="4332401" y="2257168"/>
            <a:ext cx="1994816" cy="117183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Read the abstract and  the subjects to see if the article will match your topic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74882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3C8F6B-5DD2-482B-B3D8-56D5225E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230"/>
            <a:ext cx="12192000" cy="6397540"/>
          </a:xfrm>
          <a:prstGeom prst="rect">
            <a:avLst/>
          </a:prstGeom>
        </p:spPr>
      </p:pic>
      <p:sp>
        <p:nvSpPr>
          <p:cNvPr id="3" name="Callout: Left Arrow 2">
            <a:extLst>
              <a:ext uri="{FF2B5EF4-FFF2-40B4-BE49-F238E27FC236}">
                <a16:creationId xmlns:a16="http://schemas.microsoft.com/office/drawing/2014/main" id="{E9FA29AA-993B-4E1B-9166-61DAA6A79C1A}"/>
              </a:ext>
            </a:extLst>
          </p:cNvPr>
          <p:cNvSpPr/>
          <p:nvPr/>
        </p:nvSpPr>
        <p:spPr>
          <a:xfrm>
            <a:off x="5815914" y="5302834"/>
            <a:ext cx="4147226" cy="1424094"/>
          </a:xfrm>
          <a:prstGeom prst="left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is an Indigenous author on the research team, affiliations can give this information like “contributors” lists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93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906E0-69CB-8E99-44D9-B22319945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760"/>
            <a:ext cx="12192000" cy="600047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36C22D5-2D2D-15FD-F933-D1D72599E8C7}"/>
              </a:ext>
            </a:extLst>
          </p:cNvPr>
          <p:cNvSpPr/>
          <p:nvPr/>
        </p:nvSpPr>
        <p:spPr>
          <a:xfrm>
            <a:off x="8044543" y="3429000"/>
            <a:ext cx="2536371" cy="14804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Cite!</a:t>
            </a:r>
            <a:endParaRPr lang="en-C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BEDA9-4305-AA5D-A367-F7E93C545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819150"/>
            <a:ext cx="10848975" cy="521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8607F-9302-A045-97D5-130304747770}"/>
              </a:ext>
            </a:extLst>
          </p:cNvPr>
          <p:cNvSpPr/>
          <p:nvPr/>
        </p:nvSpPr>
        <p:spPr>
          <a:xfrm>
            <a:off x="1306286" y="3048000"/>
            <a:ext cx="9786257" cy="1752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48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A16C4D-5E6F-43AB-B100-80AFC0574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" r="3" b="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D6CE6-6028-497B-B133-596C8355AFEE}"/>
              </a:ext>
            </a:extLst>
          </p:cNvPr>
          <p:cNvSpPr txBox="1"/>
          <p:nvPr/>
        </p:nvSpPr>
        <p:spPr>
          <a:xfrm>
            <a:off x="5301574" y="1050587"/>
            <a:ext cx="6060332" cy="52529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Scholarly articles will always have reference lists/bibliographies/works cited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These are great places to find more sources!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researcher or research team are experts in the subject area and have already done a lot of research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this expertise by looking up the books and articles they cite in Sofia and using them in your own research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This is a commonly used method in academic research</a:t>
            </a:r>
          </a:p>
        </p:txBody>
      </p:sp>
    </p:spTree>
    <p:extLst>
      <p:ext uri="{BB962C8B-B14F-4D97-AF65-F5344CB8AC3E}">
        <p14:creationId xmlns:p14="http://schemas.microsoft.com/office/powerpoint/2010/main" val="3995876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16C4D-5E6F-43AB-B100-80AFC0574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" r="3" b="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D6CE6-6028-497B-B133-596C8355AFEE}"/>
              </a:ext>
            </a:extLst>
          </p:cNvPr>
          <p:cNvSpPr txBox="1"/>
          <p:nvPr/>
        </p:nvSpPr>
        <p:spPr>
          <a:xfrm>
            <a:off x="5301574" y="1050587"/>
            <a:ext cx="6060332" cy="52529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the reference list or bibliography from a well designed research study or relevant research article, written by Indigenous authors or with Indigenous contributors to find additional Indigenous research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Indigenous scholars often cite each other’s work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Those working with Indigenous research methods and worldviews will build on the previous research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Fits within the concept of </a:t>
            </a:r>
            <a:r>
              <a:rPr lang="en-US" sz="2400" dirty="0">
                <a:hlinkClick r:id="rId3"/>
              </a:rPr>
              <a:t>Ethical Citation Practices</a:t>
            </a:r>
            <a:endParaRPr lang="en-US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45C529-4B7A-42AA-81DA-1CAFC6321656}"/>
              </a:ext>
            </a:extLst>
          </p:cNvPr>
          <p:cNvSpPr/>
          <p:nvPr/>
        </p:nvSpPr>
        <p:spPr>
          <a:xfrm>
            <a:off x="168443" y="2229853"/>
            <a:ext cx="4589364" cy="2879557"/>
          </a:xfrm>
          <a:prstGeom prst="roundRect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9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1228A36A-CE4D-4163-8F33-CC6E40F42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4F1B79-C507-4D52-A188-5E746DB9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16" y="5259622"/>
            <a:ext cx="7985759" cy="868823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Electronic Course Reserves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1232325-7C0D-4CA1-9467-D9718BE48573}"/>
              </a:ext>
            </a:extLst>
          </p:cNvPr>
          <p:cNvSpPr/>
          <p:nvPr/>
        </p:nvSpPr>
        <p:spPr>
          <a:xfrm>
            <a:off x="10230678" y="304800"/>
            <a:ext cx="704088" cy="51497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4061DF-2EF0-427B-AA3B-FEB485489602}"/>
              </a:ext>
            </a:extLst>
          </p:cNvPr>
          <p:cNvSpPr/>
          <p:nvPr/>
        </p:nvSpPr>
        <p:spPr>
          <a:xfrm>
            <a:off x="6095995" y="4238421"/>
            <a:ext cx="6095985" cy="868823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4758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FBE465-ED20-42D1-8D77-DDE10BF9D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86" y="138113"/>
            <a:ext cx="7915275" cy="2413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2A70F-9260-4FB3-B202-EF260250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7" y="2701314"/>
            <a:ext cx="8191500" cy="3675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43391B-D782-4BF0-821A-679F7253E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473" y="0"/>
            <a:ext cx="562142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5B259D-88EF-4309-B0E1-C027208E743B}"/>
              </a:ext>
            </a:extLst>
          </p:cNvPr>
          <p:cNvSpPr/>
          <p:nvPr/>
        </p:nvSpPr>
        <p:spPr>
          <a:xfrm>
            <a:off x="5928473" y="6312568"/>
            <a:ext cx="2589885" cy="46522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B8471B-1E17-4CAA-8A8E-8B6895CF0C95}"/>
              </a:ext>
            </a:extLst>
          </p:cNvPr>
          <p:cNvSpPr/>
          <p:nvPr/>
        </p:nvSpPr>
        <p:spPr>
          <a:xfrm>
            <a:off x="8670758" y="5213683"/>
            <a:ext cx="2879143" cy="156410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3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80423-7687-4540-9814-3C55092F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" y="65131"/>
            <a:ext cx="8624888" cy="2469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5D041-938F-49D8-9053-7EC8F45B6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3" y="2734031"/>
            <a:ext cx="8334376" cy="3906968"/>
          </a:xfrm>
          <a:prstGeom prst="rect">
            <a:avLst/>
          </a:prstGeom>
        </p:spPr>
      </p:pic>
      <p:pic>
        <p:nvPicPr>
          <p:cNvPr id="5122" name="Picture 2" descr="a3ddc24c-794f-4de0-acfc-bc38735af873@CANPRD01">
            <a:extLst>
              <a:ext uri="{FF2B5EF4-FFF2-40B4-BE49-F238E27FC236}">
                <a16:creationId xmlns:a16="http://schemas.microsoft.com/office/drawing/2014/main" id="{73CD8F63-11E0-4901-995F-7249754EE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243" y="318263"/>
            <a:ext cx="4400551" cy="641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9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AA359-D05E-480C-A674-B65682160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How to read an academic article </a:t>
            </a:r>
            <a:endParaRPr lang="en-CA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F1B20D-9038-0963-5E64-08C22A1E98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683354"/>
              </p:ext>
            </p:extLst>
          </p:nvPr>
        </p:nvGraphicFramePr>
        <p:xfrm>
          <a:off x="4648018" y="640822"/>
          <a:ext cx="6900512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01229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03C7F-5392-48E8-9CDF-E7B385CB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997" y="0"/>
            <a:ext cx="51787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5AE39-0B5A-4E4C-945A-52746967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357" y="0"/>
            <a:ext cx="463260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219AB-CEDB-4489-8CA6-6B14B6DA8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911" y="0"/>
            <a:ext cx="461303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388C77-B506-4D88-9C0C-23D53DD2B6EC}"/>
              </a:ext>
            </a:extLst>
          </p:cNvPr>
          <p:cNvSpPr/>
          <p:nvPr/>
        </p:nvSpPr>
        <p:spPr>
          <a:xfrm>
            <a:off x="1071663" y="3354859"/>
            <a:ext cx="2733472" cy="5885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 the abstract and introduction</a:t>
            </a:r>
            <a:endParaRPr lang="en-CA" dirty="0"/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BF924100-9553-426D-A2CE-F0CFD7174791}"/>
              </a:ext>
            </a:extLst>
          </p:cNvPr>
          <p:cNvSpPr/>
          <p:nvPr/>
        </p:nvSpPr>
        <p:spPr>
          <a:xfrm>
            <a:off x="4917989" y="3155092"/>
            <a:ext cx="2246217" cy="205945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found this section on land-based pedagogy, so I will read this in detail</a:t>
            </a:r>
            <a:endParaRPr lang="en-CA" dirty="0"/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02959AD7-CB4C-4676-A938-EDBCFF27A9B4}"/>
              </a:ext>
            </a:extLst>
          </p:cNvPr>
          <p:cNvSpPr/>
          <p:nvPr/>
        </p:nvSpPr>
        <p:spPr>
          <a:xfrm>
            <a:off x="8641492" y="1318054"/>
            <a:ext cx="2669059" cy="128510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 the conclusion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947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2ACF2-2BE6-4EA2-8E7F-D7849E79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Reading &amp; notetaking</a:t>
            </a:r>
            <a:endParaRPr lang="en-CA" sz="5400" dirty="0"/>
          </a:p>
        </p:txBody>
      </p:sp>
      <p:pic>
        <p:nvPicPr>
          <p:cNvPr id="5" name="Picture 4" descr="An open book and on top are eyeglasses and pen">
            <a:extLst>
              <a:ext uri="{FF2B5EF4-FFF2-40B4-BE49-F238E27FC236}">
                <a16:creationId xmlns:a16="http://schemas.microsoft.com/office/drawing/2014/main" id="{900E8244-EFC9-46F9-62E2-1B3213461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r="3700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0F90B-A5B3-4FB7-A817-657952CEE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CA" sz="2200" b="1" dirty="0"/>
              <a:t>Read actively and selectively.</a:t>
            </a:r>
            <a:r>
              <a:rPr lang="en-CA" sz="2200" dirty="0"/>
              <a:t> Make decisions about what is essential. Once you’ve read what is most relevant, you may not need to read the rest.</a:t>
            </a:r>
          </a:p>
          <a:p>
            <a:r>
              <a:rPr lang="en-CA" sz="2200" b="1" dirty="0"/>
              <a:t>Read to answer your questions.</a:t>
            </a:r>
            <a:r>
              <a:rPr lang="en-CA" sz="2200" dirty="0"/>
              <a:t> What do you need to find out? Actively look for the evidence that will answer these questions.</a:t>
            </a:r>
          </a:p>
          <a:p>
            <a:r>
              <a:rPr lang="en-CA" sz="2200" b="1" dirty="0"/>
              <a:t>Break reading into manageable segments.</a:t>
            </a:r>
            <a:r>
              <a:rPr lang="en-CA" sz="2200" dirty="0"/>
              <a:t> Read only one chapter, an individual article, or a specific number of pages. Reward yourself with a break once you’ve completed the task.</a:t>
            </a:r>
          </a:p>
          <a:p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2881214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02E55-5370-4E95-9BBF-46AD68B51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Reading &amp; notetaking</a:t>
            </a:r>
            <a:endParaRPr lang="en-CA" sz="5400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D6A7B-BD88-46BB-95A4-6379A5874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2" y="2071316"/>
            <a:ext cx="7195279" cy="4640380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Try a two-step process: </a:t>
            </a:r>
            <a:r>
              <a:rPr lang="en-CA" sz="2400" dirty="0"/>
              <a:t>When you first search for books and articles, sort them into folders or piles and take only minimal notes; for example, two or three lines summarizing the key argument. </a:t>
            </a:r>
          </a:p>
          <a:p>
            <a:r>
              <a:rPr lang="en-CA" sz="2400" dirty="0"/>
              <a:t>Flag articles as "high," "medium," or "low" priority. Once you have identified book chapters or articles that are relevant to your assignment, take in-depth notes.</a:t>
            </a:r>
          </a:p>
          <a:p>
            <a:r>
              <a:rPr lang="en-CA" sz="2400" dirty="0"/>
              <a:t>When taking notes, always put quotation marks around direct quotes. </a:t>
            </a:r>
          </a:p>
          <a:p>
            <a:r>
              <a:rPr lang="en-CA" sz="2400" dirty="0"/>
              <a:t>You may want to consider dividing your page into two columns: </a:t>
            </a:r>
            <a:r>
              <a:rPr lang="en-CA" sz="2400" dirty="0">
                <a:hlinkClick r:id="rId2"/>
              </a:rPr>
              <a:t>they say/I say. </a:t>
            </a:r>
            <a:r>
              <a:rPr lang="en-CA" sz="2400" dirty="0"/>
              <a:t>This way you will always know which words are someone else's, whether it's direct quotes or paraphrases.</a:t>
            </a:r>
          </a:p>
        </p:txBody>
      </p:sp>
      <p:pic>
        <p:nvPicPr>
          <p:cNvPr id="5" name="Picture 4" descr="Different coloured organisers">
            <a:extLst>
              <a:ext uri="{FF2B5EF4-FFF2-40B4-BE49-F238E27FC236}">
                <a16:creationId xmlns:a16="http://schemas.microsoft.com/office/drawing/2014/main" id="{CE6D4B32-D1B4-5334-F3C5-05588D8F1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9" r="20488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036-0A4C-41F3-9EF3-F5D0434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steps….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8D08C-6301-4F2A-B505-9303C736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515599" cy="4396213"/>
          </a:xfrm>
        </p:spPr>
        <p:txBody>
          <a:bodyPr>
            <a:normAutofit fontScale="92500"/>
          </a:bodyPr>
          <a:lstStyle/>
          <a:p>
            <a:r>
              <a:rPr lang="en-US" strike="sngStrike" dirty="0"/>
              <a:t>Combine the keywords with AND/OR</a:t>
            </a:r>
          </a:p>
          <a:p>
            <a:r>
              <a:rPr lang="en-US" strike="sngStrike" dirty="0"/>
              <a:t>Search for them in a database to find sources for my research </a:t>
            </a:r>
          </a:p>
          <a:p>
            <a:r>
              <a:rPr lang="en-US" strike="sngStrike" dirty="0"/>
              <a:t>What’s the best place to search?</a:t>
            </a:r>
          </a:p>
          <a:p>
            <a:pPr lvl="1"/>
            <a:r>
              <a:rPr lang="en-US" b="1" strike="sngStrike" dirty="0"/>
              <a:t>Sofia Discovery Tool</a:t>
            </a:r>
            <a:r>
              <a:rPr lang="en-US" strike="sngStrike" dirty="0"/>
              <a:t>: all the </a:t>
            </a:r>
            <a:r>
              <a:rPr lang="en-US" strike="sngStrike" dirty="0" err="1"/>
              <a:t>ebooks</a:t>
            </a:r>
            <a:r>
              <a:rPr lang="en-US" strike="sngStrike" dirty="0"/>
              <a:t> and print books at Concordia Library, journal articles from many disciplines, government documents and print books in collections outside of Concordia</a:t>
            </a:r>
          </a:p>
          <a:p>
            <a:pPr lvl="1"/>
            <a:r>
              <a:rPr lang="en-US" b="1" strike="sngStrike" dirty="0"/>
              <a:t>Academic Search Complete (EBSCO): </a:t>
            </a:r>
            <a:r>
              <a:rPr lang="en-US" strike="sngStrike" dirty="0"/>
              <a:t>a journal article database with articles from multiple disciplines and good limiters, plus the opportunity to combine searches</a:t>
            </a:r>
          </a:p>
          <a:p>
            <a:pPr lvl="1"/>
            <a:r>
              <a:rPr lang="en-US" b="1" dirty="0" err="1">
                <a:highlight>
                  <a:srgbClr val="FFFF00"/>
                </a:highlight>
              </a:rPr>
              <a:t>iPortal</a:t>
            </a:r>
            <a:r>
              <a:rPr lang="en-US" b="1" dirty="0">
                <a:highlight>
                  <a:srgbClr val="FFFF00"/>
                </a:highlight>
              </a:rPr>
              <a:t>: </a:t>
            </a:r>
            <a:r>
              <a:rPr lang="en-US" dirty="0">
                <a:highlight>
                  <a:srgbClr val="FFFF00"/>
                </a:highlight>
              </a:rPr>
              <a:t>an Indigenous focused research portal with journal articles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b="1" dirty="0">
                <a:highlight>
                  <a:srgbClr val="FFFF00"/>
                </a:highlight>
              </a:rPr>
              <a:t>Google Scholar</a:t>
            </a:r>
            <a:r>
              <a:rPr lang="en-US" dirty="0">
                <a:highlight>
                  <a:srgbClr val="FFFF00"/>
                </a:highlight>
              </a:rPr>
              <a:t>: an academic database of journal articles, fewer limiters, wide scope</a:t>
            </a:r>
            <a:endParaRPr lang="en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828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54C8C6-8B3D-4FEA-8411-A58EB4A1A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03" y="955020"/>
            <a:ext cx="8994907" cy="53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1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C41974BF-277C-465C-953F-19E0669ED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0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CB7846-2F38-4054-9896-AF6203DCF26F}"/>
              </a:ext>
            </a:extLst>
          </p:cNvPr>
          <p:cNvSpPr/>
          <p:nvPr/>
        </p:nvSpPr>
        <p:spPr>
          <a:xfrm>
            <a:off x="586854" y="2770496"/>
            <a:ext cx="2702256" cy="1692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I-Portal can be browsed by using the Turtle or the list of broad topics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6789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FC73B-27F3-40F9-A5AC-90841A15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9" y="566737"/>
            <a:ext cx="10687476" cy="62360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A48F6C-C598-4980-AEE3-4BDF78D9F6B2}"/>
              </a:ext>
            </a:extLst>
          </p:cNvPr>
          <p:cNvSpPr/>
          <p:nvPr/>
        </p:nvSpPr>
        <p:spPr>
          <a:xfrm>
            <a:off x="6769290" y="4612943"/>
            <a:ext cx="3766782" cy="17059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record will give you a lot of information about the article including the type of source, peer reviewed, and attached subjects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548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BEB98E-B00B-465B-BF6E-7157A3959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8" y="258853"/>
            <a:ext cx="11000936" cy="64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0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16F77-E057-4A68-9D6B-CE766B7A7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505"/>
            <a:ext cx="12192000" cy="56889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575B6CE-EE0A-4F3C-8969-E761080C105B}"/>
              </a:ext>
            </a:extLst>
          </p:cNvPr>
          <p:cNvSpPr/>
          <p:nvPr/>
        </p:nvSpPr>
        <p:spPr>
          <a:xfrm>
            <a:off x="8229600" y="5745707"/>
            <a:ext cx="1651379" cy="163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8E3F22-FC26-4347-A9C6-93117189E5E7}"/>
              </a:ext>
            </a:extLst>
          </p:cNvPr>
          <p:cNvSpPr/>
          <p:nvPr/>
        </p:nvSpPr>
        <p:spPr>
          <a:xfrm>
            <a:off x="2456597" y="948519"/>
            <a:ext cx="5145206" cy="11941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Search in the same way we searched in the Sofia Discovery Tool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Options to narrow down, on the right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70335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3A1D8-7DD7-4872-AEA1-FD80EFEA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477"/>
            <a:ext cx="12192000" cy="5201045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CC0F2EC0-4870-4B4C-8C55-FDE455EB1F8D}"/>
              </a:ext>
            </a:extLst>
          </p:cNvPr>
          <p:cNvSpPr/>
          <p:nvPr/>
        </p:nvSpPr>
        <p:spPr>
          <a:xfrm>
            <a:off x="7929349" y="1269242"/>
            <a:ext cx="1078173" cy="70968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97415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55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EFFBBF4-8AFC-42EF-A632-5BD3D8BC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0" b="1"/>
          <a:stretch/>
        </p:blipFill>
        <p:spPr>
          <a:xfrm>
            <a:off x="4086225" y="318935"/>
            <a:ext cx="7313613" cy="38989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244E40-6AAB-46CC-97B9-10B809CC5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589615"/>
            <a:ext cx="10296005" cy="2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72FBF-74A1-445D-B306-FB61BCA84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Your turn!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Use a database to find an article</a:t>
            </a:r>
          </a:p>
        </p:txBody>
      </p:sp>
    </p:spTree>
    <p:extLst>
      <p:ext uri="{BB962C8B-B14F-4D97-AF65-F5344CB8AC3E}">
        <p14:creationId xmlns:p14="http://schemas.microsoft.com/office/powerpoint/2010/main" val="1136997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1FD02-A495-47DB-8BAE-484790AF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41" y="275774"/>
            <a:ext cx="8311487" cy="18493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35B96-589F-42F0-9B17-413CABB8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857" y="2125079"/>
            <a:ext cx="8485225" cy="28281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Using Google Scholar in 2 ways:</a:t>
            </a:r>
          </a:p>
          <a:p>
            <a:endParaRPr lang="en-US" sz="3200" dirty="0"/>
          </a:p>
          <a:p>
            <a:pPr lvl="1"/>
            <a:r>
              <a:rPr lang="en-US" dirty="0"/>
              <a:t>Setting up Google Scholar to be effective as a Concordia user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Using Google Scholar for Reverse Citation Searching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8812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4F3FAB-F74E-4071-BC0D-2EEABD5A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952500"/>
            <a:ext cx="11563350" cy="49530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AE88C2D7-640B-44CE-8BC2-3481DAE60F8A}"/>
              </a:ext>
            </a:extLst>
          </p:cNvPr>
          <p:cNvSpPr/>
          <p:nvPr/>
        </p:nvSpPr>
        <p:spPr>
          <a:xfrm>
            <a:off x="314325" y="177421"/>
            <a:ext cx="559559" cy="77507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644B8BEB-00F9-44D6-8B54-152990B8028A}"/>
              </a:ext>
            </a:extLst>
          </p:cNvPr>
          <p:cNvSpPr/>
          <p:nvPr/>
        </p:nvSpPr>
        <p:spPr>
          <a:xfrm>
            <a:off x="1501254" y="3889612"/>
            <a:ext cx="1678674" cy="4230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56392-F348-46BC-9FB2-CCA1681FB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217" y="461962"/>
            <a:ext cx="8020050" cy="593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4E59529-D655-4C77-8390-4505D76867BA}"/>
              </a:ext>
            </a:extLst>
          </p:cNvPr>
          <p:cNvSpPr/>
          <p:nvPr/>
        </p:nvSpPr>
        <p:spPr>
          <a:xfrm>
            <a:off x="3548418" y="1978925"/>
            <a:ext cx="1241946" cy="3821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65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6FBDB-0616-4C01-9E4C-69FA89E9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" y="0"/>
            <a:ext cx="8354136" cy="41943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FA2C7E-7AEF-457E-93D5-512F603B8B22}"/>
              </a:ext>
            </a:extLst>
          </p:cNvPr>
          <p:cNvSpPr/>
          <p:nvPr/>
        </p:nvSpPr>
        <p:spPr>
          <a:xfrm>
            <a:off x="1851544" y="2083517"/>
            <a:ext cx="3411941" cy="1910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FB04F-903D-48CF-97AF-B7624E89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" y="1810890"/>
            <a:ext cx="12130546" cy="476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0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62B2D8-1EFE-4681-B102-0EE3008D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11506200" cy="5791200"/>
          </a:xfrm>
          <a:prstGeom prst="rect">
            <a:avLst/>
          </a:prstGeom>
        </p:spPr>
      </p:pic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CCCF239B-EFBD-430C-9478-2D2D328E9059}"/>
              </a:ext>
            </a:extLst>
          </p:cNvPr>
          <p:cNvSpPr/>
          <p:nvPr/>
        </p:nvSpPr>
        <p:spPr>
          <a:xfrm>
            <a:off x="8748215" y="122830"/>
            <a:ext cx="2361063" cy="117370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Concordia access</a:t>
            </a:r>
            <a:endParaRPr lang="en-CA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739731-AD91-4900-AF7A-6C1929B09577}"/>
              </a:ext>
            </a:extLst>
          </p:cNvPr>
          <p:cNvSpPr/>
          <p:nvPr/>
        </p:nvSpPr>
        <p:spPr>
          <a:xfrm>
            <a:off x="342900" y="1460310"/>
            <a:ext cx="1908981" cy="120100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890457-DD54-44AF-8FA7-90A90752C68F}"/>
              </a:ext>
            </a:extLst>
          </p:cNvPr>
          <p:cNvSpPr/>
          <p:nvPr/>
        </p:nvSpPr>
        <p:spPr>
          <a:xfrm>
            <a:off x="342900" y="4531057"/>
            <a:ext cx="2004515" cy="120100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Limit your results by date</a:t>
            </a:r>
            <a:endParaRPr lang="en-CA" dirty="0"/>
          </a:p>
        </p:txBody>
      </p:sp>
      <p:sp>
        <p:nvSpPr>
          <p:cNvPr id="6" name="Callout: Left Arrow 5">
            <a:extLst>
              <a:ext uri="{FF2B5EF4-FFF2-40B4-BE49-F238E27FC236}">
                <a16:creationId xmlns:a16="http://schemas.microsoft.com/office/drawing/2014/main" id="{5CE87652-34DD-4EED-918A-D56BEB164FC5}"/>
              </a:ext>
            </a:extLst>
          </p:cNvPr>
          <p:cNvSpPr/>
          <p:nvPr/>
        </p:nvSpPr>
        <p:spPr>
          <a:xfrm>
            <a:off x="5445456" y="3439236"/>
            <a:ext cx="2004515" cy="832514"/>
          </a:xfrm>
          <a:prstGeom prst="leftArrow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related articles link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87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cover image for Decolonizing methodologies : research and indigenous peoples">
            <a:extLst>
              <a:ext uri="{FF2B5EF4-FFF2-40B4-BE49-F238E27FC236}">
                <a16:creationId xmlns:a16="http://schemas.microsoft.com/office/drawing/2014/main" id="{C699C589-8FA2-492E-BF89-7ED932B5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9" y="1573270"/>
            <a:ext cx="1690095" cy="26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679E3-1EB5-4487-B2FA-1931BA73605C}"/>
              </a:ext>
            </a:extLst>
          </p:cNvPr>
          <p:cNvSpPr txBox="1"/>
          <p:nvPr/>
        </p:nvSpPr>
        <p:spPr>
          <a:xfrm>
            <a:off x="636485" y="4394799"/>
            <a:ext cx="2882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Title: Decolonizing Methodologies: Research and Indigenous Peoples</a:t>
            </a:r>
          </a:p>
          <a:p>
            <a:endParaRPr lang="en-US" dirty="0"/>
          </a:p>
          <a:p>
            <a:r>
              <a:rPr lang="en-US" dirty="0"/>
              <a:t>Author: Linda Tuhiwai Smith</a:t>
            </a:r>
          </a:p>
          <a:p>
            <a:endParaRPr lang="en-US" dirty="0"/>
          </a:p>
          <a:p>
            <a:r>
              <a:rPr lang="en-US" dirty="0"/>
              <a:t>Date: 2012* 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B65B2-17FA-4EB1-ACF1-A66E8D07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405" y="1284168"/>
            <a:ext cx="7741408" cy="324085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5C5AFA9-34FB-4AC7-A49D-6D91050F5F69}"/>
              </a:ext>
            </a:extLst>
          </p:cNvPr>
          <p:cNvSpPr/>
          <p:nvPr/>
        </p:nvSpPr>
        <p:spPr>
          <a:xfrm>
            <a:off x="3147238" y="2385870"/>
            <a:ext cx="1214651" cy="818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EB64C2-FC36-44E6-977A-63518D2F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21" y="88829"/>
            <a:ext cx="10515600" cy="1325563"/>
          </a:xfrm>
        </p:spPr>
        <p:txBody>
          <a:bodyPr/>
          <a:lstStyle/>
          <a:p>
            <a:r>
              <a:rPr lang="en-US" dirty="0">
                <a:hlinkClick r:id="rId4"/>
              </a:rPr>
              <a:t>Reverse Citation Searching </a:t>
            </a:r>
            <a:r>
              <a:rPr lang="en-US" dirty="0"/>
              <a:t>– Google Scholar</a:t>
            </a:r>
            <a:endParaRPr lang="en-CA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C66AC7-CDA8-4C57-9222-CD0186DABEE5}"/>
              </a:ext>
            </a:extLst>
          </p:cNvPr>
          <p:cNvSpPr/>
          <p:nvPr/>
        </p:nvSpPr>
        <p:spPr>
          <a:xfrm>
            <a:off x="6273421" y="5375465"/>
            <a:ext cx="4342389" cy="9552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*When doing a reverse citation search, it is important to pick a title that has been available for several years, as it will have time to have been read and cited.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3874579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B8C9E-0D57-4086-A33B-64D425E5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42" y="600501"/>
            <a:ext cx="10648950" cy="4438650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6B152E0F-2818-42EA-8353-EECEBC56B9C6}"/>
              </a:ext>
            </a:extLst>
          </p:cNvPr>
          <p:cNvSpPr/>
          <p:nvPr/>
        </p:nvSpPr>
        <p:spPr>
          <a:xfrm>
            <a:off x="3903261" y="2361062"/>
            <a:ext cx="1160059" cy="1214651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17B69-F582-4088-9800-C458C3FEF90F}"/>
              </a:ext>
            </a:extLst>
          </p:cNvPr>
          <p:cNvSpPr txBox="1"/>
          <p:nvPr/>
        </p:nvSpPr>
        <p:spPr>
          <a:xfrm>
            <a:off x="1530823" y="5322384"/>
            <a:ext cx="8911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You are searching for the citation of your title, to find what other scholars and research have cited it. </a:t>
            </a:r>
            <a:r>
              <a:rPr lang="en-CA" sz="2400" dirty="0"/>
              <a:t>Click "cited by“ to find resources that cite a specified publication</a:t>
            </a:r>
            <a:r>
              <a:rPr lang="en-CA" dirty="0"/>
              <a:t>.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34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06E8F-9284-489D-A5C1-B09BC397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2" y="0"/>
            <a:ext cx="10639425" cy="5695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8A4C22-4D64-4F28-8AC3-F2888FCA0B65}"/>
              </a:ext>
            </a:extLst>
          </p:cNvPr>
          <p:cNvSpPr txBox="1"/>
          <p:nvPr/>
        </p:nvSpPr>
        <p:spPr>
          <a:xfrm>
            <a:off x="1107742" y="5594266"/>
            <a:ext cx="8939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Now you have a list of books and articles that have cited the title you searched. </a:t>
            </a:r>
            <a:r>
              <a:rPr lang="en-CA" sz="2400" dirty="0"/>
              <a:t>Select "Search within citing articles" and try performing a keyword search to narrow your results.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7B6B1F-B345-435F-8E24-D6AA67087AD8}"/>
              </a:ext>
            </a:extLst>
          </p:cNvPr>
          <p:cNvSpPr/>
          <p:nvPr/>
        </p:nvSpPr>
        <p:spPr>
          <a:xfrm>
            <a:off x="2379259" y="1344305"/>
            <a:ext cx="2042615" cy="31389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73BCCB3A-3581-4D82-8AAB-E3A13D3BC482}"/>
              </a:ext>
            </a:extLst>
          </p:cNvPr>
          <p:cNvSpPr/>
          <p:nvPr/>
        </p:nvSpPr>
        <p:spPr>
          <a:xfrm>
            <a:off x="7137779" y="874452"/>
            <a:ext cx="3862316" cy="783751"/>
          </a:xfrm>
          <a:prstGeom prst="leftArrow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are looking at books and articles that have cited this book.</a:t>
            </a:r>
            <a:endParaRPr lang="en-CA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F370B6E1-1C07-4D06-AD07-04B7FC167667}"/>
              </a:ext>
            </a:extLst>
          </p:cNvPr>
          <p:cNvSpPr/>
          <p:nvPr/>
        </p:nvSpPr>
        <p:spPr>
          <a:xfrm>
            <a:off x="3357349" y="0"/>
            <a:ext cx="682388" cy="545910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53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4EBAC-B44F-423A-931A-6B16A3ED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37389"/>
            <a:ext cx="9247560" cy="6840185"/>
          </a:xfrm>
          <a:prstGeom prst="rect">
            <a:avLst/>
          </a:prstGeom>
        </p:spPr>
      </p:pic>
      <p:sp>
        <p:nvSpPr>
          <p:cNvPr id="5" name="Right Arrow Callout 5">
            <a:extLst>
              <a:ext uri="{FF2B5EF4-FFF2-40B4-BE49-F238E27FC236}">
                <a16:creationId xmlns:a16="http://schemas.microsoft.com/office/drawing/2014/main" id="{A0AAE68A-F925-40C5-8753-0103B86E404A}"/>
              </a:ext>
            </a:extLst>
          </p:cNvPr>
          <p:cNvSpPr/>
          <p:nvPr/>
        </p:nvSpPr>
        <p:spPr>
          <a:xfrm>
            <a:off x="101284" y="2605980"/>
            <a:ext cx="2262088" cy="2642461"/>
          </a:xfrm>
          <a:prstGeom prst="right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the Sofia Discovery tool to find print books, </a:t>
            </a:r>
            <a:r>
              <a:rPr lang="en-US" dirty="0" err="1"/>
              <a:t>ebooks</a:t>
            </a:r>
            <a:r>
              <a:rPr lang="en-US" dirty="0"/>
              <a:t>, and journal articles from the library.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502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2D6476-9DAB-4BE5-A5CA-57A2B4B5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70" y="135412"/>
            <a:ext cx="9648683" cy="5198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6F3003-5EDF-423D-8914-3A6CFF9741C7}"/>
              </a:ext>
            </a:extLst>
          </p:cNvPr>
          <p:cNvSpPr txBox="1"/>
          <p:nvPr/>
        </p:nvSpPr>
        <p:spPr>
          <a:xfrm>
            <a:off x="1351413" y="5522259"/>
            <a:ext cx="889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</a:t>
            </a:r>
            <a:r>
              <a:rPr lang="en-CA" sz="2400" dirty="0"/>
              <a:t>Look for author self-identification or biographies which identify authors as Indigenous within articles. Indigenous scholars often cite Indigenous research.</a:t>
            </a:r>
          </a:p>
        </p:txBody>
      </p:sp>
    </p:spTree>
    <p:extLst>
      <p:ext uri="{BB962C8B-B14F-4D97-AF65-F5344CB8AC3E}">
        <p14:creationId xmlns:p14="http://schemas.microsoft.com/office/powerpoint/2010/main" val="7846303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048A0-2D6E-47E5-81AC-FF93B9DC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49361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 muddiest point</a:t>
            </a:r>
            <a:r>
              <a:rPr lang="en-US" sz="4800" dirty="0"/>
              <a:t> about the research process?</a:t>
            </a:r>
            <a:br>
              <a:rPr lang="en-US" sz="4800" dirty="0"/>
            </a:br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unclear or a bit confusing?</a:t>
            </a:r>
          </a:p>
        </p:txBody>
      </p:sp>
      <p:pic>
        <p:nvPicPr>
          <p:cNvPr id="25" name="Graphic 24" descr="Questions">
            <a:extLst>
              <a:ext uri="{FF2B5EF4-FFF2-40B4-BE49-F238E27FC236}">
                <a16:creationId xmlns:a16="http://schemas.microsoft.com/office/drawing/2014/main" id="{481A0F85-D66D-DF0B-F364-C870C9CFA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27" name="Graphic 26" descr="Questions">
            <a:extLst>
              <a:ext uri="{FF2B5EF4-FFF2-40B4-BE49-F238E27FC236}">
                <a16:creationId xmlns:a16="http://schemas.microsoft.com/office/drawing/2014/main" id="{187709EF-7F82-4128-8DEE-2F07838D1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547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9EF0AA8-4D64-4C53-B384-57D2EF382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F7316-FBD5-4937-909E-C5FBEC70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839537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Citation!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D19E66-9A79-42B6-9AA2-CC264BEC8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E739263-30CB-4935-9D21-618840D57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18249B2-7974-4616-94C1-414335D00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8" name="Graphic 7" descr="Open Quotation Mark">
            <a:extLst>
              <a:ext uri="{FF2B5EF4-FFF2-40B4-BE49-F238E27FC236}">
                <a16:creationId xmlns:a16="http://schemas.microsoft.com/office/drawing/2014/main" id="{42FD510B-DD5F-45A7-214B-5E33CCADA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171" y="1678004"/>
            <a:ext cx="3503729" cy="35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335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10D36CC-89E6-45DA-AE35-C91B2F3D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2929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534E304-1FB0-431C-A37B-1DA3D968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237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AF57D80-C6A0-41ED-9004-DE5BC681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1183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59D9606-5543-4604-846D-A4DD6E2C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203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2906337-A0C7-4762-91C0-8DAAF994F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93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9EAEC95-A38A-43A6-81D8-633E5A6D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854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3491FC1-BFBE-4CAF-8E0C-C2C9C540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80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3898</Words>
  <Application>Microsoft Office PowerPoint</Application>
  <PresentationFormat>Widescreen</PresentationFormat>
  <Paragraphs>374</Paragraphs>
  <Slides>106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1" baseType="lpstr">
      <vt:lpstr>Aptos</vt:lpstr>
      <vt:lpstr>Arial</vt:lpstr>
      <vt:lpstr>Calibri</vt:lpstr>
      <vt:lpstr>Calibri Light</vt:lpstr>
      <vt:lpstr>Office Theme</vt:lpstr>
      <vt:lpstr>FPST 202: Research Strategies in First Peoples Studies  Library Workshop</vt:lpstr>
      <vt:lpstr>Who am I?</vt:lpstr>
      <vt:lpstr>Who am I?</vt:lpstr>
      <vt:lpstr>What do I do?</vt:lpstr>
      <vt:lpstr>The Librar(ies)</vt:lpstr>
      <vt:lpstr>Library Services</vt:lpstr>
      <vt:lpstr>Electronic Course Reserves</vt:lpstr>
      <vt:lpstr>PowerPoint Presentation</vt:lpstr>
      <vt:lpstr>PowerPoint Presentation</vt:lpstr>
      <vt:lpstr>How can I find out if the library has access to an item I’m looking for?</vt:lpstr>
      <vt:lpstr>Wilson, S. (2008). Research is ceremony: Indigenous research methods. Halifax: Fernwood Publishing.</vt:lpstr>
      <vt:lpstr>PowerPoint Presentation</vt:lpstr>
      <vt:lpstr>Kovach, M. (2019). Conversational method in Indigenous research. First Peoples Child &amp; Family Review, 5(1), 40-48. </vt:lpstr>
      <vt:lpstr>PowerPoint Presentation</vt:lpstr>
      <vt:lpstr>Tenorio, R. (2020). Indigenizing Research Participant Recruitment. In E.S. Huaman &amp; N.D. Martin (Eds). Indigenous Knowledge Systems and Research Methodologies: local solutions and global opportunities. (pp. 145-164). Canadian Scholars. </vt:lpstr>
      <vt:lpstr>PowerPoint Presentation</vt:lpstr>
      <vt:lpstr>PowerPoint Presentation</vt:lpstr>
      <vt:lpstr>Tilley, Susan A.(2016). Doing respectful research: power, privilege and passion. Winnipeg: Fernwood Publishing</vt:lpstr>
      <vt:lpstr>PowerPoint Presentation</vt:lpstr>
      <vt:lpstr>Your Turn!  Find and identify the sources.  Individually or in pairs</vt:lpstr>
      <vt:lpstr>Context – searching for Indigenous scholarship in an academic library</vt:lpstr>
      <vt:lpstr>Indigenous Peoples and education in Canada</vt:lpstr>
      <vt:lpstr>Universities &amp; libraries are colonial institutions </vt:lpstr>
      <vt:lpstr>Colonial institutions as ideological structure</vt:lpstr>
      <vt:lpstr>PowerPoint Presentation</vt:lpstr>
      <vt:lpstr>  Classification: browse the bookshelves   </vt:lpstr>
      <vt:lpstr>Terminology</vt:lpstr>
      <vt:lpstr>Terminology: what about the subjects?  </vt:lpstr>
      <vt:lpstr>PowerPoint Presentation</vt:lpstr>
      <vt:lpstr>PowerPoint Presentation</vt:lpstr>
      <vt:lpstr>Terminology – Government </vt:lpstr>
      <vt:lpstr>Keywords and subjects for searching scholarly literature</vt:lpstr>
      <vt:lpstr>Language matters</vt:lpstr>
      <vt:lpstr>PowerPoint Presentation</vt:lpstr>
      <vt:lpstr>  Reflection</vt:lpstr>
      <vt:lpstr>Strategies to locate Indigenous Scholars and other research in library databses </vt:lpstr>
      <vt:lpstr>Choosing and developing a topic</vt:lpstr>
      <vt:lpstr>Possible topics</vt:lpstr>
      <vt:lpstr>Identifying keywords</vt:lpstr>
      <vt:lpstr>How do we combine keywords for the best possible results?</vt:lpstr>
      <vt:lpstr>How do we combine search words for the best possible results?</vt:lpstr>
      <vt:lpstr>Avoid searching with linking or unnecessary words</vt:lpstr>
      <vt:lpstr>How do you start your research?   Where do you look first?</vt:lpstr>
      <vt:lpstr>Next steps….</vt:lpstr>
      <vt:lpstr>PowerPoint Presentation</vt:lpstr>
      <vt:lpstr>PowerPoint Presentation</vt:lpstr>
      <vt:lpstr>Who wrote the book?  How do we locate Indigenous authors?</vt:lpstr>
      <vt:lpstr>PowerPoint Presentation</vt:lpstr>
      <vt:lpstr>PowerPoint Presentation</vt:lpstr>
      <vt:lpstr>Who wrote the book?  How do we locate Indigenous authors?</vt:lpstr>
      <vt:lpstr>PowerPoint Presentation</vt:lpstr>
      <vt:lpstr>PowerPoint Presentation</vt:lpstr>
      <vt:lpstr>PowerPoint Presentation</vt:lpstr>
      <vt:lpstr>How to use a scholarly book</vt:lpstr>
      <vt:lpstr>How else can I locate books by Indigenous authors and scholars?</vt:lpstr>
      <vt:lpstr>Indigenous Authors</vt:lpstr>
      <vt:lpstr>  Indigenous publishers / organizations / institutes   </vt:lpstr>
      <vt:lpstr>Your turn!  Topics and research strategies </vt:lpstr>
      <vt:lpstr>Scholarly, peer reviewed journal articles</vt:lpstr>
      <vt:lpstr>Using databases to search for journal articles</vt:lpstr>
      <vt:lpstr>PowerPoint Presentation</vt:lpstr>
      <vt:lpstr>Combining databases in EBSCO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read an academic article </vt:lpstr>
      <vt:lpstr>PowerPoint Presentation</vt:lpstr>
      <vt:lpstr>Reading &amp; notetaking</vt:lpstr>
      <vt:lpstr>Reading &amp; notetaking</vt:lpstr>
      <vt:lpstr>Next steps….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turn!   Use a database to find an article</vt:lpstr>
      <vt:lpstr>PowerPoint Presentation</vt:lpstr>
      <vt:lpstr>PowerPoint Presentation</vt:lpstr>
      <vt:lpstr>PowerPoint Presentation</vt:lpstr>
      <vt:lpstr>PowerPoint Presentation</vt:lpstr>
      <vt:lpstr>Reverse Citation Searching – Google Scholar</vt:lpstr>
      <vt:lpstr>PowerPoint Presentation</vt:lpstr>
      <vt:lpstr>PowerPoint Presentation</vt:lpstr>
      <vt:lpstr>PowerPoint Presentation</vt:lpstr>
      <vt:lpstr>What is the muddiest point about the research process?  What is unclear or a bit confusing?</vt:lpstr>
      <vt:lpstr>Citation!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help, ask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FPST 202: Research Strategies in First Peoples Studies  Library Workshop</dc:title>
  <dc:creator>Michelle Lake</dc:creator>
  <cp:lastModifiedBy>Michelle Lake</cp:lastModifiedBy>
  <cp:revision>13</cp:revision>
  <dcterms:created xsi:type="dcterms:W3CDTF">2023-02-09T16:32:36Z</dcterms:created>
  <dcterms:modified xsi:type="dcterms:W3CDTF">2024-02-20T21:18:17Z</dcterms:modified>
</cp:coreProperties>
</file>