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9"/>
  </p:notes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4" r:id="rId20"/>
    <p:sldId id="275" r:id="rId21"/>
    <p:sldId id="276" r:id="rId22"/>
    <p:sldId id="277" r:id="rId23"/>
    <p:sldId id="280" r:id="rId24"/>
    <p:sldId id="281" r:id="rId25"/>
    <p:sldId id="282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9" r:id="rId35"/>
    <p:sldId id="308" r:id="rId36"/>
    <p:sldId id="30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10" r:id="rId53"/>
    <p:sldId id="311" r:id="rId54"/>
    <p:sldId id="312" r:id="rId55"/>
    <p:sldId id="313" r:id="rId56"/>
    <p:sldId id="315" r:id="rId57"/>
    <p:sldId id="31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Lake" initials="ML" lastIdx="1" clrIdx="0">
    <p:extLst>
      <p:ext uri="{19B8F6BF-5375-455C-9EA6-DF929625EA0E}">
        <p15:presenceInfo xmlns:p15="http://schemas.microsoft.com/office/powerpoint/2012/main" userId="S-1-5-21-2025429265-616249376-725345543-15593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7A953-80EE-4AD9-8371-70CC29DCBD62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3EFD0-647A-4EF7-9455-C7A72FA84D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249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5220D1-8A01-477A-98D0-B0A0B9E9D46E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593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So, now we have several possible searches we could try.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Be sure each of your KEY concepts is still in your search and don’t forget the AND!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solidFill>
                  <a:schemeClr val="dk1"/>
                </a:solidFill>
                <a:ea typeface="Gill Sans"/>
                <a:cs typeface="Gill Sans"/>
                <a:sym typeface="Gill Sans"/>
              </a:rPr>
              <a:t>	(have each search appear one at a time, but not too slowly – no need for viewer to read each, just to get the idea)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>
              <a:defRPr/>
            </a:pPr>
            <a:r>
              <a:rPr lang="en-US" dirty="0">
                <a:ea typeface="+mn-ea"/>
              </a:rPr>
              <a:t>If you find a few good results, in a few different searches, you will have a good set of resources to support your research question!</a:t>
            </a:r>
            <a:endParaRPr lang="en-CA" dirty="0">
              <a:solidFill>
                <a:schemeClr val="dk1"/>
              </a:solidFill>
              <a:ea typeface="Gill Sans"/>
              <a:cs typeface="Gill Sans"/>
              <a:sym typeface="Gill Sans"/>
            </a:endParaRPr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B3A592-E28C-42D6-947F-7E2C3E744C77}" type="slidenum">
              <a:rPr lang="en-CA" altLang="en-US" smtClean="0"/>
              <a:pPr/>
              <a:t>26</a:t>
            </a:fld>
            <a:endParaRPr lang="en-CA" altLang="en-US" smtClean="0"/>
          </a:p>
        </p:txBody>
      </p:sp>
    </p:spTree>
    <p:extLst>
      <p:ext uri="{BB962C8B-B14F-4D97-AF65-F5344CB8AC3E}">
        <p14:creationId xmlns:p14="http://schemas.microsoft.com/office/powerpoint/2010/main" val="1042318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CA4B2D8-CFEF-4BB6-9965-EDF65793E359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9547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43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17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280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91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48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431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8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9997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4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71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31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189BEE5-3420-4063-8FB2-1D473312B08F}" type="datetimeFigureOut">
              <a:rPr lang="en-CA" smtClean="0"/>
              <a:t>2021-10-05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881BDFC-06D6-4FF5-A4CF-0F4C2D1E3F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57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ichelle.Lake@Concordia.c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ncordiauniversity.on.worldcat.org/v2/search?queryString=(Indigenous%20OR%20%22First%20Nations%22%20OR%20Metis%20OR%20Inuit)%20AND%20(universit*%20OR%20post-secondary)%20AND%20(Curriculum%20OR%20pedagogy)%20AND%20(%22Indigenous%20knowledge%22%20OR%20%22traditional%20knowledge%22%20OR%20indigenization%20OR%20decolonization)%20AND%20Canad*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concordia.ca/find/special-collection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.com/susiebreier/gpll245withnotes#/names" TargetMode="External"/><Relationship Id="rId2" Type="http://schemas.openxmlformats.org/officeDocument/2006/relationships/hyperlink" Target="https://www.concordia.ca/library/guides/indigenous-fac-res/terminology-.html#r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concordia.ca/library/guides/first-peoples-studies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youtu.be/NglzUuQSGPQ" TargetMode="Externa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library.concordia.ca/learn/finding-articles/scholarly-articles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hyperlink" Target="https://encore.concordia.ca/iii/encore/plus/C__SPro-environmental%20marketing%20and%20sustainable%20products%20in%20compliance%20with%20regulation:%20a%20study%20in%20the%20south%20of%20Brazil.%20__Orightresult__U?lang=eng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library.concordia.ca/help/technology/scanning.php?guid=book-scanner-locations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concordia.ca/library/guides/first-peoples-studies.html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hyperlink" Target="https://library.concordia.ca/help/question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concordia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Fpst</a:t>
            </a:r>
            <a:r>
              <a:rPr lang="en-US" dirty="0" smtClean="0"/>
              <a:t> 202 </a:t>
            </a:r>
            <a:br>
              <a:rPr lang="en-US" dirty="0" smtClean="0"/>
            </a:br>
            <a:r>
              <a:rPr lang="en-US" dirty="0" smtClean="0"/>
              <a:t>Library workshop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Michelle Lake</a:t>
            </a:r>
          </a:p>
          <a:p>
            <a:r>
              <a:rPr lang="en-US" sz="3200" dirty="0" smtClean="0">
                <a:hlinkClick r:id="rId2"/>
              </a:rPr>
              <a:t>Michelle.Lake@Concordia.ca</a:t>
            </a:r>
            <a:endParaRPr lang="en-US" sz="3200" dirty="0" smtClean="0"/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12663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11754" y="1972492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Locating items when you have the citation information</a:t>
            </a:r>
            <a:endParaRPr lang="en-CA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2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5" y="3087596"/>
            <a:ext cx="10220325" cy="2962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2227" y="38936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Minthorn</a:t>
            </a:r>
            <a:r>
              <a:rPr lang="en-US" sz="4000" dirty="0" smtClean="0"/>
              <a:t>, R.S., </a:t>
            </a:r>
            <a:r>
              <a:rPr lang="en-US" sz="4000" dirty="0" err="1" smtClean="0"/>
              <a:t>Shotton</a:t>
            </a:r>
            <a:r>
              <a:rPr lang="en-US" sz="4000" dirty="0" smtClean="0"/>
              <a:t>, H.J., </a:t>
            </a:r>
            <a:r>
              <a:rPr lang="en-US" sz="4000" dirty="0" err="1" smtClean="0"/>
              <a:t>Brayboy</a:t>
            </a:r>
            <a:r>
              <a:rPr lang="en-US" sz="4000" dirty="0" smtClean="0"/>
              <a:t>, B.M. (</a:t>
            </a:r>
            <a:r>
              <a:rPr lang="en-US" sz="4000" dirty="0" err="1" smtClean="0"/>
              <a:t>Eds</a:t>
            </a:r>
            <a:r>
              <a:rPr lang="en-US" sz="4000" dirty="0" smtClean="0"/>
              <a:t>). (2018). </a:t>
            </a:r>
            <a:r>
              <a:rPr lang="en-US" sz="4000" i="1" dirty="0" smtClean="0"/>
              <a:t>Reclaiming Indigenous research in higher education</a:t>
            </a:r>
            <a:r>
              <a:rPr lang="en-US" sz="4000" dirty="0" smtClean="0"/>
              <a:t>. New Jersey: Rutgers University Press.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3111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" y="661988"/>
            <a:ext cx="11260455" cy="3303406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8435340" y="2423160"/>
            <a:ext cx="914400" cy="708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15" y="817924"/>
            <a:ext cx="79533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2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" y="3487102"/>
            <a:ext cx="10191750" cy="280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4831" y="359229"/>
            <a:ext cx="876517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Huaman</a:t>
            </a:r>
            <a:r>
              <a:rPr lang="en-US" sz="4000" dirty="0" smtClean="0"/>
              <a:t>, E.S. &amp; Martin, D.N. (2020). </a:t>
            </a:r>
            <a:r>
              <a:rPr lang="en-US" sz="4000" i="1" dirty="0" smtClean="0"/>
              <a:t>Indigenous knowledge systems and research methodologies: local solutions and global opportunities. </a:t>
            </a:r>
            <a:r>
              <a:rPr lang="en-US" sz="4000" dirty="0" smtClean="0"/>
              <a:t>Vancouver: Canadian Scholars Press.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424119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" y="2014538"/>
            <a:ext cx="10748010" cy="299548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9470571" y="3082835"/>
            <a:ext cx="757646" cy="122790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13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33" y="782002"/>
            <a:ext cx="10994708" cy="5053523"/>
          </a:xfrm>
          <a:prstGeom prst="rect">
            <a:avLst/>
          </a:prstGeom>
        </p:spPr>
      </p:pic>
      <p:sp>
        <p:nvSpPr>
          <p:cNvPr id="3" name="&quot;No&quot; Symbol 2"/>
          <p:cNvSpPr/>
          <p:nvPr/>
        </p:nvSpPr>
        <p:spPr>
          <a:xfrm>
            <a:off x="666206" y="4833257"/>
            <a:ext cx="2586445" cy="64008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35577" y="4193177"/>
            <a:ext cx="2991394" cy="718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Down Arrow Callout 4"/>
          <p:cNvSpPr/>
          <p:nvPr/>
        </p:nvSpPr>
        <p:spPr>
          <a:xfrm>
            <a:off x="7798526" y="4193177"/>
            <a:ext cx="2795451" cy="1946366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Scroll down to access individual chapters and download PDFs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4992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438150"/>
            <a:ext cx="6076950" cy="59817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335486" y="1319350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6335485" y="2320836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335485" y="3074943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6335485" y="4497436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335484" y="5332101"/>
            <a:ext cx="1489165" cy="58782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5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903" y="679269"/>
            <a:ext cx="10332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Graeme, C.S. &amp; </a:t>
            </a:r>
            <a:r>
              <a:rPr lang="en-US" sz="4000" dirty="0" err="1" smtClean="0"/>
              <a:t>Mandawe</a:t>
            </a:r>
            <a:r>
              <a:rPr lang="en-US" sz="4000" dirty="0" smtClean="0"/>
              <a:t>, E. (2017). Indigenous geographies: research as reconciliation. International Policy Journal 8(2): 1-19.</a:t>
            </a:r>
            <a:endParaRPr lang="en-CA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50" y="2804160"/>
            <a:ext cx="11126425" cy="32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679269" y="2534194"/>
            <a:ext cx="1159056" cy="12670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325" y="514350"/>
            <a:ext cx="8515350" cy="3543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09" y="514350"/>
            <a:ext cx="10372725" cy="581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998" y="895350"/>
            <a:ext cx="5991225" cy="504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1554480" y="1071154"/>
            <a:ext cx="927463" cy="6139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83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8697" y="2594729"/>
            <a:ext cx="7615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Types of Sources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233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89" y="351693"/>
            <a:ext cx="11388435" cy="6189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Who am I?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Michelle Lake, librarian for </a:t>
            </a:r>
            <a:r>
              <a:rPr lang="en-US" sz="3200" dirty="0">
                <a:solidFill>
                  <a:schemeClr val="tx1"/>
                </a:solidFill>
              </a:rPr>
              <a:t>First Peoples </a:t>
            </a:r>
            <a:r>
              <a:rPr lang="en-US" sz="3200" dirty="0" smtClean="0">
                <a:solidFill>
                  <a:schemeClr val="tx1"/>
                </a:solidFill>
              </a:rPr>
              <a:t>Studies, Political Science, the School of Community and Public Affairs, and Government Publications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Michelle.Lake@Concordia.ca</a:t>
            </a:r>
            <a:r>
              <a:rPr lang="en-US" sz="2800" dirty="0" smtClean="0"/>
              <a:t> / </a:t>
            </a:r>
            <a:r>
              <a:rPr lang="en-US" sz="2800" dirty="0" smtClean="0">
                <a:solidFill>
                  <a:schemeClr val="tx1"/>
                </a:solidFill>
              </a:rPr>
              <a:t>Zoom Office Hours – Wednesdays 2-4pm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What do I do?</a:t>
            </a:r>
          </a:p>
          <a:p>
            <a:pPr lvl="1"/>
            <a:r>
              <a:rPr lang="en-US" sz="2400" dirty="0" smtClean="0"/>
              <a:t>Provide research support</a:t>
            </a:r>
          </a:p>
          <a:p>
            <a:pPr lvl="1"/>
            <a:r>
              <a:rPr lang="en-US" sz="2400" dirty="0" smtClean="0"/>
              <a:t>Help students with library databases  </a:t>
            </a:r>
          </a:p>
          <a:p>
            <a:pPr lvl="1"/>
            <a:r>
              <a:rPr lang="en-US" sz="2400" dirty="0" smtClean="0"/>
              <a:t>Help students find and access materials they need</a:t>
            </a:r>
          </a:p>
          <a:p>
            <a:pPr lvl="1"/>
            <a:r>
              <a:rPr lang="en-US" sz="2400" dirty="0" smtClean="0"/>
              <a:t>Help with citation issues</a:t>
            </a:r>
          </a:p>
          <a:p>
            <a:pPr lvl="1"/>
            <a:r>
              <a:rPr lang="en-US" sz="2400" dirty="0" smtClean="0"/>
              <a:t>Choose the books we buy for the above subject areas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5934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29" y="1568946"/>
            <a:ext cx="111687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Primary sources provide first-hand testimony or direct evidence concerning a topic under investigation. 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</a:rPr>
              <a:t>They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are created by witnesses or recorders who experienced the events or conditions being documented. 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</a:rPr>
              <a:t>Often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these sources are created at the time when the events or conditions are occurring, but primary sources can also include autobiographies, memoirs, and oral histories recorded later. </a:t>
            </a:r>
            <a:endParaRPr lang="en-CA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</a:rPr>
              <a:t>Some </a:t>
            </a: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examples of primary sources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Letters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Diaries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Maps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Proclamations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Newspaper and magazine 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Government documents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Autobiographies and memoirs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Works of art, including plays, poetry, films novels, and paintings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anose="020B0604020202020204" pitchFamily="34" charset="0"/>
              </a:rPr>
              <a:t>Artefacts, including clothing, furniture, and buildings</a:t>
            </a:r>
            <a:endParaRPr lang="en-CA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509451"/>
            <a:ext cx="106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Primary Sources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82458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1" y="1686845"/>
            <a:ext cx="114691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Secondary 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sources </a:t>
            </a: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interpret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 and </a:t>
            </a:r>
            <a:r>
              <a:rPr lang="en-CA" sz="2000" b="1" dirty="0">
                <a:solidFill>
                  <a:srgbClr val="000000"/>
                </a:solidFill>
                <a:latin typeface="Arial" panose="020B0604020202020204" pitchFamily="34" charset="0"/>
              </a:rPr>
              <a:t>analyze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 primary sources. </a:t>
            </a:r>
            <a:endParaRPr lang="en-CA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These 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sources are one or more steps removed from the event. </a:t>
            </a:r>
            <a:endParaRPr lang="en-CA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CA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Secondary 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sources may have pictures, quotes or graphics of primary sources in them. Some types of </a:t>
            </a: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secondary </a:t>
            </a: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sources include:</a:t>
            </a:r>
          </a:p>
          <a:p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Scholarly Articles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Scholarly Books and book chapters</a:t>
            </a:r>
            <a:endParaRPr lang="en-CA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Textbooks</a:t>
            </a:r>
            <a:endParaRPr lang="en-CA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latin typeface="Arial" panose="020B0604020202020204" pitchFamily="34" charset="0"/>
              </a:rPr>
              <a:t>Encyclopedia or dictionary entries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Documentaries</a:t>
            </a:r>
            <a:endParaRPr lang="en-CA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211" y="509451"/>
            <a:ext cx="10646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Secondary Sources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128758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731" y="2246811"/>
            <a:ext cx="9339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Choosing &amp; </a:t>
            </a:r>
          </a:p>
          <a:p>
            <a:r>
              <a:rPr lang="en-US" sz="7200" dirty="0" smtClean="0"/>
              <a:t>developing a topic</a:t>
            </a:r>
            <a:endParaRPr lang="en-CA" sz="7200" dirty="0"/>
          </a:p>
        </p:txBody>
      </p:sp>
    </p:spTree>
    <p:extLst>
      <p:ext uri="{BB962C8B-B14F-4D97-AF65-F5344CB8AC3E}">
        <p14:creationId xmlns:p14="http://schemas.microsoft.com/office/powerpoint/2010/main" val="21785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0"/>
            <a:ext cx="10772775" cy="16581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Topics and Keywords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59" y="1185159"/>
            <a:ext cx="11097872" cy="433145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What is your broad topic?</a:t>
            </a:r>
          </a:p>
          <a:p>
            <a:r>
              <a:rPr lang="en-US" sz="3200" dirty="0" smtClean="0"/>
              <a:t>First Peoples studies and Indigenous education in Canadian universities.</a:t>
            </a:r>
          </a:p>
          <a:p>
            <a:r>
              <a:rPr lang="en-US" sz="3200" b="1" dirty="0" smtClean="0">
                <a:solidFill>
                  <a:srgbClr val="00B050"/>
                </a:solidFill>
              </a:rPr>
              <a:t>What are your research questions?</a:t>
            </a:r>
          </a:p>
          <a:p>
            <a:r>
              <a:rPr lang="en-US" sz="3200" dirty="0" smtClean="0"/>
              <a:t>Are Canadian universities Indigenizing their curriculums? </a:t>
            </a:r>
          </a:p>
          <a:p>
            <a:r>
              <a:rPr lang="en-US" sz="3200" dirty="0" smtClean="0"/>
              <a:t>How are Canadian universities responding to the TRC Calls to Action and implementing educational policies for reconciliation?</a:t>
            </a:r>
          </a:p>
          <a:p>
            <a:r>
              <a:rPr lang="en-US" sz="3200" dirty="0" smtClean="0"/>
              <a:t>Are Indigenous </a:t>
            </a:r>
            <a:r>
              <a:rPr lang="en-US" sz="3200" dirty="0" err="1" smtClean="0"/>
              <a:t>knowledges</a:t>
            </a:r>
            <a:r>
              <a:rPr lang="en-US" sz="3200" dirty="0" smtClean="0"/>
              <a:t> being incorporated into teacher education programs at Canadian universities?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02902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0"/>
            <a:ext cx="10772775" cy="110955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Topics and Keywords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92" y="1109558"/>
            <a:ext cx="11105802" cy="455972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What are the keywords you can use to search for books and articles?</a:t>
            </a:r>
          </a:p>
          <a:p>
            <a:r>
              <a:rPr lang="en-US" sz="2800" dirty="0" smtClean="0"/>
              <a:t>Indigenous / Education / Universities / Canada / Curriculum / Indigenous knowledge</a:t>
            </a:r>
          </a:p>
          <a:p>
            <a:endParaRPr lang="en-US" sz="2800" dirty="0">
              <a:solidFill>
                <a:srgbClr val="00B0F0"/>
              </a:solidFill>
            </a:endParaRPr>
          </a:p>
          <a:p>
            <a:pPr marL="4572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What are some synonyms or alternative words that you can add to this search?</a:t>
            </a:r>
          </a:p>
          <a:p>
            <a:r>
              <a:rPr lang="en-US" sz="2800" b="1" dirty="0" smtClean="0"/>
              <a:t>Indigenous</a:t>
            </a:r>
            <a:r>
              <a:rPr lang="en-US" sz="2800" dirty="0" smtClean="0"/>
              <a:t> &gt; First peoples, First Nations, Metis, Inuit, Aboriginal </a:t>
            </a:r>
          </a:p>
          <a:p>
            <a:r>
              <a:rPr lang="en-US" sz="2800" b="1" dirty="0" smtClean="0"/>
              <a:t>University</a:t>
            </a:r>
            <a:r>
              <a:rPr lang="en-US" sz="2800" dirty="0" smtClean="0"/>
              <a:t> &gt; post-secondary, higher education, college</a:t>
            </a:r>
          </a:p>
          <a:p>
            <a:r>
              <a:rPr lang="en-US" sz="2800" b="1" dirty="0" smtClean="0"/>
              <a:t>Curriculum</a:t>
            </a:r>
            <a:r>
              <a:rPr lang="en-US" sz="2800" dirty="0" smtClean="0"/>
              <a:t> &gt; educational program, pedagogy, course of study</a:t>
            </a:r>
          </a:p>
          <a:p>
            <a:r>
              <a:rPr lang="en-US" sz="2800" b="1" dirty="0" smtClean="0"/>
              <a:t>Indigenous knowledge </a:t>
            </a:r>
            <a:r>
              <a:rPr lang="en-US" sz="2800" dirty="0"/>
              <a:t>&gt;</a:t>
            </a:r>
            <a:r>
              <a:rPr lang="en-US" sz="2800" dirty="0" smtClean="0"/>
              <a:t>Traditional knowledge, Indigenous worldviews, local knowledge, Indigenize, decolonize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8848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47" y="2062326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Search Strategies</a:t>
            </a:r>
            <a:endParaRPr lang="en-CA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33BDCA-166B-461E-8C2C-F4D6821E2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5206"/>
              </p:ext>
            </p:extLst>
          </p:nvPr>
        </p:nvGraphicFramePr>
        <p:xfrm>
          <a:off x="908050" y="1143000"/>
          <a:ext cx="10439400" cy="516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1">
                  <a:extLst>
                    <a:ext uri="{9D8B030D-6E8A-4147-A177-3AD203B41FA5}">
                      <a16:colId xmlns:a16="http://schemas.microsoft.com/office/drawing/2014/main" val="1868086199"/>
                    </a:ext>
                  </a:extLst>
                </a:gridCol>
                <a:gridCol w="5444064">
                  <a:extLst>
                    <a:ext uri="{9D8B030D-6E8A-4147-A177-3AD203B41FA5}">
                      <a16:colId xmlns:a16="http://schemas.microsoft.com/office/drawing/2014/main" val="965578483"/>
                    </a:ext>
                  </a:extLst>
                </a:gridCol>
                <a:gridCol w="3623735">
                  <a:extLst>
                    <a:ext uri="{9D8B030D-6E8A-4147-A177-3AD203B41FA5}">
                      <a16:colId xmlns:a16="http://schemas.microsoft.com/office/drawing/2014/main" val="1765448624"/>
                    </a:ext>
                  </a:extLst>
                </a:gridCol>
              </a:tblGrid>
              <a:tr h="682730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TIP</a:t>
                      </a:r>
                      <a:endParaRPr lang="en-CA" sz="25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WHAT IT DOES</a:t>
                      </a:r>
                      <a:endParaRPr lang="en-CA" sz="25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EXAMPLE</a:t>
                      </a:r>
                      <a:endParaRPr lang="en-CA" sz="25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4216108638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AND</a:t>
                      </a:r>
                      <a:endParaRPr lang="en-CA" sz="2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Combines</a:t>
                      </a:r>
                      <a:r>
                        <a:rPr lang="en-US" sz="1800" baseline="0" dirty="0" smtClean="0"/>
                        <a:t> concepts. </a:t>
                      </a:r>
                      <a:r>
                        <a:rPr lang="en-GB" sz="1800" i="1" baseline="0" dirty="0" smtClean="0"/>
                        <a:t>L</a:t>
                      </a:r>
                      <a:r>
                        <a:rPr lang="en-GB" sz="1800" i="1" dirty="0" smtClean="0"/>
                        <a:t>imits how many results your search produces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Pipelines</a:t>
                      </a:r>
                    </a:p>
                    <a:p>
                      <a:r>
                        <a:rPr lang="en-US" sz="1800" b="1" dirty="0" smtClean="0"/>
                        <a:t>AND</a:t>
                      </a:r>
                    </a:p>
                    <a:p>
                      <a:r>
                        <a:rPr lang="en-US" sz="1800" dirty="0" smtClean="0"/>
                        <a:t>Activism </a:t>
                      </a:r>
                      <a:endParaRPr lang="en-CA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176320652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r>
                        <a:rPr lang="en-US" sz="2500" b="1" dirty="0" smtClean="0"/>
                        <a:t>OR</a:t>
                      </a:r>
                      <a:endParaRPr lang="en-US" sz="2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Lets</a:t>
                      </a:r>
                      <a:r>
                        <a:rPr lang="en-US" sz="1800" baseline="0" dirty="0" smtClean="0"/>
                        <a:t> you insert synonyms or alternative terms. </a:t>
                      </a:r>
                      <a:r>
                        <a:rPr lang="en-GB" sz="1800" i="1" baseline="0" dirty="0" smtClean="0"/>
                        <a:t>I</a:t>
                      </a:r>
                      <a:r>
                        <a:rPr lang="en-GB" sz="1800" i="1" dirty="0" smtClean="0"/>
                        <a:t>ncreases the number of results your search produces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Indigenous </a:t>
                      </a:r>
                      <a:r>
                        <a:rPr lang="en-US" sz="1800" b="1" dirty="0" smtClean="0"/>
                        <a:t>OR</a:t>
                      </a:r>
                      <a:r>
                        <a:rPr lang="en-US" sz="1800" dirty="0" smtClean="0"/>
                        <a:t> Aboriginal</a:t>
                      </a:r>
                      <a:r>
                        <a:rPr lang="en-US" sz="1800" baseline="0" dirty="0" smtClean="0"/>
                        <a:t> </a:t>
                      </a:r>
                      <a:endParaRPr lang="en-CA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225874788"/>
                  </a:ext>
                </a:extLst>
              </a:tr>
              <a:tr h="118887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*</a:t>
                      </a:r>
                      <a:endParaRPr lang="en-CA" sz="3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Near</a:t>
                      </a:r>
                      <a:r>
                        <a:rPr lang="en-GB" sz="1800" baseline="0" dirty="0" smtClean="0"/>
                        <a:t> the end of a word, </a:t>
                      </a:r>
                      <a:r>
                        <a:rPr lang="en-GB" sz="1800" dirty="0" smtClean="0"/>
                        <a:t>retrieves all words that start with the letters entered. </a:t>
                      </a:r>
                      <a:r>
                        <a:rPr lang="en-GB" sz="1800" i="1" baseline="0" dirty="0" smtClean="0"/>
                        <a:t>I</a:t>
                      </a:r>
                      <a:r>
                        <a:rPr lang="en-GB" sz="1800" i="1" dirty="0" smtClean="0"/>
                        <a:t>ncreases the number of results your search produces.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Environment*</a:t>
                      </a:r>
                      <a:br>
                        <a:rPr lang="en-US" sz="1800" dirty="0" smtClean="0"/>
                      </a:br>
                      <a:endParaRPr lang="en-US" sz="1800" dirty="0" smtClean="0"/>
                    </a:p>
                    <a:p>
                      <a:r>
                        <a:rPr lang="en-US" sz="1800" dirty="0" smtClean="0"/>
                        <a:t>(retrieves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i="1" baseline="0" dirty="0" smtClean="0"/>
                        <a:t>environmen</a:t>
                      </a:r>
                      <a:r>
                        <a:rPr lang="en-US" sz="1800" b="1" i="1" baseline="0" dirty="0" smtClean="0"/>
                        <a:t>t</a:t>
                      </a:r>
                      <a:r>
                        <a:rPr lang="en-US" sz="1800" b="0" baseline="0" dirty="0" smtClean="0"/>
                        <a:t>, </a:t>
                      </a:r>
                      <a:r>
                        <a:rPr lang="en-US" sz="1800" b="0" i="1" baseline="0" dirty="0" smtClean="0"/>
                        <a:t>environmen</a:t>
                      </a:r>
                      <a:r>
                        <a:rPr lang="en-US" sz="1800" b="1" i="1" baseline="0" dirty="0" smtClean="0"/>
                        <a:t>tal</a:t>
                      </a:r>
                      <a:r>
                        <a:rPr lang="en-US" sz="1800" b="0" i="1" baseline="0" dirty="0" smtClean="0"/>
                        <a:t>, environmen</a:t>
                      </a:r>
                      <a:r>
                        <a:rPr lang="en-US" sz="1800" b="1" i="1" baseline="0" dirty="0" smtClean="0"/>
                        <a:t>talist</a:t>
                      </a:r>
                      <a:r>
                        <a:rPr lang="en-US" sz="1800" b="0" i="1" baseline="0" dirty="0" smtClean="0"/>
                        <a:t>, environmen</a:t>
                      </a:r>
                      <a:r>
                        <a:rPr lang="en-US" sz="1800" b="1" i="1" baseline="0" dirty="0" smtClean="0"/>
                        <a:t>talism</a:t>
                      </a:r>
                      <a:r>
                        <a:rPr lang="en-US" sz="1800" b="1" baseline="0" dirty="0" smtClean="0"/>
                        <a:t>)</a:t>
                      </a:r>
                      <a:endParaRPr lang="en-CA" sz="1800" b="1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485521819"/>
                  </a:ext>
                </a:extLst>
              </a:tr>
              <a:tr h="1188870">
                <a:tc>
                  <a:txBody>
                    <a:bodyPr/>
                    <a:lstStyle/>
                    <a:p>
                      <a:r>
                        <a:rPr lang="en-US" sz="3500" b="1" dirty="0" smtClean="0"/>
                        <a:t>“ ”</a:t>
                      </a:r>
                      <a:endParaRPr lang="en-CA" sz="3500" b="1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For two words or more,</a:t>
                      </a:r>
                      <a:r>
                        <a:rPr lang="en-US" sz="1800" baseline="0" dirty="0" smtClean="0"/>
                        <a:t>  </a:t>
                      </a:r>
                      <a:r>
                        <a:rPr lang="en-US" sz="1800" dirty="0" smtClean="0"/>
                        <a:t>searches for an </a:t>
                      </a:r>
                      <a:r>
                        <a:rPr lang="en-US" sz="1800" baseline="0" dirty="0" smtClean="0"/>
                        <a:t>exact phrase only, rather than each keyword. </a:t>
                      </a:r>
                      <a:r>
                        <a:rPr lang="en-GB" sz="1800" i="1" baseline="0" dirty="0" smtClean="0"/>
                        <a:t>L</a:t>
                      </a:r>
                      <a:r>
                        <a:rPr lang="en-GB" sz="1800" i="1" dirty="0" smtClean="0"/>
                        <a:t>imits how many results your search produces.</a:t>
                      </a:r>
                    </a:p>
                    <a:p>
                      <a:endParaRPr lang="en-CA" sz="18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“First Nations”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(retrieves </a:t>
                      </a:r>
                      <a:r>
                        <a:rPr lang="en-US" sz="1800" b="1" i="1" dirty="0" smtClean="0"/>
                        <a:t>First</a:t>
                      </a:r>
                      <a:r>
                        <a:rPr lang="en-US" sz="1800" b="1" i="1" baseline="0" dirty="0" smtClean="0"/>
                        <a:t> Nations</a:t>
                      </a:r>
                      <a:r>
                        <a:rPr lang="en-US" sz="1800" dirty="0" smtClean="0"/>
                        <a:t>, but not: </a:t>
                      </a:r>
                      <a:r>
                        <a:rPr lang="en-US" sz="1800" b="1" i="1" baseline="0" dirty="0" smtClean="0"/>
                        <a:t>first</a:t>
                      </a:r>
                      <a:r>
                        <a:rPr lang="en-US" sz="1800" i="1" baseline="0" dirty="0" smtClean="0"/>
                        <a:t> there were several </a:t>
                      </a:r>
                      <a:r>
                        <a:rPr lang="en-US" sz="1800" b="1" i="1" baseline="0" dirty="0" smtClean="0"/>
                        <a:t>nations</a:t>
                      </a:r>
                      <a:r>
                        <a:rPr lang="en-US" sz="1800" dirty="0" smtClean="0"/>
                        <a:t>)</a:t>
                      </a:r>
                      <a:endParaRPr lang="en-CA" sz="1800" dirty="0"/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3672610487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67640"/>
            <a:ext cx="11049000" cy="1143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b="1" dirty="0" smtClean="0">
                <a:solidFill>
                  <a:schemeClr val="tx1"/>
                </a:solidFill>
              </a:rPr>
              <a:t>BEFORE YOU SEARCH: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Tips for Library Databases</a:t>
            </a:r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24" y="34993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Avoid Searching with Linking words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732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Effects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Impact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Consequences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Influence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Results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Importance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Significance 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756490" y="1670732"/>
            <a:ext cx="3904091" cy="1200329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Each author may use different linking words when discussing similar topics. </a:t>
            </a:r>
            <a:endParaRPr lang="en-C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15123" y="3236180"/>
            <a:ext cx="4558879" cy="1846659"/>
          </a:xfrm>
          <a:prstGeom prst="rect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You don’t </a:t>
            </a:r>
            <a:r>
              <a:rPr lang="en-US" sz="2400" dirty="0"/>
              <a:t>want your search to be limited to those books and articles that only contain the word “effect” or “consequence”</a:t>
            </a:r>
            <a:endParaRPr lang="en-CA" sz="24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60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7224" y="1048214"/>
            <a:ext cx="10772775" cy="1370773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tx1"/>
                </a:solidFill>
              </a:rPr>
              <a:t>Using Sofia to find books and articles</a:t>
            </a:r>
            <a:br>
              <a:rPr lang="en-US" sz="5300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CA" sz="3100" dirty="0">
                <a:solidFill>
                  <a:schemeClr val="tx1"/>
                </a:solidFill>
              </a:rPr>
              <a:t>(Indigenous OR "First Nations" OR Metis OR Inuit) AND (</a:t>
            </a:r>
            <a:r>
              <a:rPr lang="en-CA" sz="3100" dirty="0" err="1">
                <a:solidFill>
                  <a:schemeClr val="tx1"/>
                </a:solidFill>
              </a:rPr>
              <a:t>universit</a:t>
            </a:r>
            <a:r>
              <a:rPr lang="en-CA" sz="3100" dirty="0">
                <a:solidFill>
                  <a:schemeClr val="tx1"/>
                </a:solidFill>
              </a:rPr>
              <a:t>* OR post-secondary) AND (Curriculum OR pedagogy) AND ("Indigenous knowledge" OR "traditional knowledge" OR indigenization OR decolonization</a:t>
            </a:r>
            <a:r>
              <a:rPr lang="en-CA" sz="3100" dirty="0" smtClean="0">
                <a:solidFill>
                  <a:schemeClr val="tx1"/>
                </a:solidFill>
              </a:rPr>
              <a:t>) AND </a:t>
            </a:r>
            <a:r>
              <a:rPr lang="en-CA" sz="3100" dirty="0" err="1" smtClean="0">
                <a:solidFill>
                  <a:schemeClr val="tx1"/>
                </a:solidFill>
              </a:rPr>
              <a:t>Canad</a:t>
            </a:r>
            <a:r>
              <a:rPr lang="en-CA" sz="3100" dirty="0" smtClean="0">
                <a:solidFill>
                  <a:schemeClr val="tx1"/>
                </a:solidFill>
              </a:rPr>
              <a:t>* </a:t>
            </a:r>
            <a:endParaRPr lang="en-CA" sz="31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4" y="3300548"/>
            <a:ext cx="10929529" cy="311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" y="424406"/>
            <a:ext cx="9963150" cy="467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59" y="424406"/>
            <a:ext cx="9334500" cy="584835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>
            <a:off x="4554583" y="2067706"/>
            <a:ext cx="1306286" cy="35269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1284" y="424406"/>
            <a:ext cx="786765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6675120" y="2860766"/>
            <a:ext cx="3670935" cy="20769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</a:t>
            </a:r>
            <a:r>
              <a:rPr lang="en-US" dirty="0" err="1" smtClean="0"/>
              <a:t>ebook</a:t>
            </a:r>
            <a:r>
              <a:rPr lang="en-US" dirty="0" smtClean="0"/>
              <a:t> provides the author’s affiliations, and we can see that they are both university professors and experts in the field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32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nier Librar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5" y="4137394"/>
            <a:ext cx="3303661" cy="22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ter Libr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8" y="1540839"/>
            <a:ext cx="3329738" cy="222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243" y="4136456"/>
            <a:ext cx="7215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Vanier Library – Loyola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2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VL – “Vanier Library”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Sciences, Psychology, Communications &amp; Journalism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Special Collections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Journal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9244" y="1453608"/>
            <a:ext cx="72154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Webster Library – SGW Campus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24/7 access, with student card, after 11pm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and 5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of LB - “Library Building”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Government Info, Maps, History, Social Sciences, Humanities, Engineering &amp; Fine Arts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Interlibrary Loans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Current Print Journals</a:t>
            </a:r>
          </a:p>
          <a:p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Librar</a:t>
            </a:r>
            <a:r>
              <a:rPr lang="en-US" dirty="0" smtClean="0"/>
              <a:t>(</a:t>
            </a:r>
            <a:r>
              <a:rPr lang="en-US" dirty="0" err="1" smtClean="0"/>
              <a:t>ies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59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59" y="391614"/>
            <a:ext cx="9201150" cy="432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309" y="391614"/>
            <a:ext cx="9029700" cy="45339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3004457" y="1554480"/>
            <a:ext cx="744583" cy="64008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5831" y="1042443"/>
            <a:ext cx="5438775" cy="519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732" y="2828380"/>
            <a:ext cx="6067425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58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315" y="521833"/>
            <a:ext cx="9467850" cy="463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0228" y="3832450"/>
            <a:ext cx="3895725" cy="1152525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635931" y="4036423"/>
            <a:ext cx="1802674" cy="535577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58" y="2394857"/>
            <a:ext cx="11441685" cy="3941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44" y="4123097"/>
            <a:ext cx="3243595" cy="2475004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2442754" y="4984975"/>
            <a:ext cx="1267097" cy="932499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5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03" y="725261"/>
            <a:ext cx="11631153" cy="47872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8804366" y="2468880"/>
            <a:ext cx="1123405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616" y="535849"/>
            <a:ext cx="80581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97" y="352697"/>
            <a:ext cx="8497503" cy="629245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576265" y="2400716"/>
            <a:ext cx="1155031" cy="74560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Callout 6"/>
          <p:cNvSpPr/>
          <p:nvPr/>
        </p:nvSpPr>
        <p:spPr>
          <a:xfrm>
            <a:off x="4376859" y="1137156"/>
            <a:ext cx="1596189" cy="8823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E, F and FC books are here</a:t>
            </a:r>
            <a:endParaRPr lang="en-CA" dirty="0"/>
          </a:p>
        </p:txBody>
      </p:sp>
      <p:sp>
        <p:nvSpPr>
          <p:cNvPr id="8" name="Rectangle 7"/>
          <p:cNvSpPr/>
          <p:nvPr/>
        </p:nvSpPr>
        <p:spPr>
          <a:xfrm>
            <a:off x="8539566" y="1309607"/>
            <a:ext cx="3285641" cy="3471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Call number ranges: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E 75 – E 99 Indigenous Peoples in North America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F 1-1140 History of British America (Canada)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FC 1-4200 Canada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2036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229" y="243497"/>
            <a:ext cx="9759026" cy="122122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Collections: Print books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612" y="1464724"/>
            <a:ext cx="11742820" cy="485586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Webster Library</a:t>
            </a:r>
            <a:r>
              <a:rPr lang="en-US" sz="2800" dirty="0" smtClean="0"/>
              <a:t>:</a:t>
            </a:r>
          </a:p>
          <a:p>
            <a:pPr lvl="1"/>
            <a:r>
              <a:rPr lang="en-US" sz="2800" dirty="0"/>
              <a:t>Social Sciences/Sociology/social issues </a:t>
            </a:r>
            <a:r>
              <a:rPr lang="en-US" sz="2800" b="1" dirty="0" smtClean="0"/>
              <a:t>H-HV</a:t>
            </a:r>
            <a:r>
              <a:rPr lang="en-US" sz="2800" dirty="0" smtClean="0"/>
              <a:t>: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</a:t>
            </a:r>
          </a:p>
          <a:p>
            <a:pPr lvl="1"/>
            <a:r>
              <a:rPr lang="en-US" sz="2800" dirty="0" smtClean="0"/>
              <a:t>Political Science &amp; Government </a:t>
            </a:r>
            <a:r>
              <a:rPr lang="en-US" sz="2800" b="1" dirty="0" smtClean="0"/>
              <a:t>J</a:t>
            </a:r>
            <a:r>
              <a:rPr lang="en-US" sz="2800" b="1" dirty="0"/>
              <a:t> </a:t>
            </a:r>
            <a:r>
              <a:rPr lang="en-US" sz="2800" b="1" dirty="0" smtClean="0"/>
              <a:t>– JZ: </a:t>
            </a: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</a:t>
            </a:r>
          </a:p>
          <a:p>
            <a:pPr lvl="1"/>
            <a:r>
              <a:rPr lang="en-US" sz="2800" dirty="0" smtClean="0"/>
              <a:t>Canadian &amp; Indigenous </a:t>
            </a:r>
            <a:r>
              <a:rPr lang="en-US" sz="2800" dirty="0"/>
              <a:t>Law </a:t>
            </a:r>
            <a:r>
              <a:rPr lang="en-US" sz="2800" b="1" dirty="0" smtClean="0"/>
              <a:t>KE</a:t>
            </a:r>
            <a:r>
              <a:rPr lang="en-US" sz="2800" dirty="0" smtClean="0"/>
              <a:t>: 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</a:t>
            </a:r>
            <a:endParaRPr lang="en-US" sz="2800" dirty="0"/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General world history </a:t>
            </a:r>
            <a:r>
              <a:rPr lang="en-US" sz="2800" b="1" dirty="0" smtClean="0"/>
              <a:t>D</a:t>
            </a:r>
            <a:r>
              <a:rPr lang="en-US" sz="2800" dirty="0" smtClean="0"/>
              <a:t>: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floor</a:t>
            </a:r>
          </a:p>
          <a:p>
            <a:pPr lvl="1"/>
            <a:r>
              <a:rPr lang="en-US" sz="2800" dirty="0" smtClean="0"/>
              <a:t>History of the Americas (Canada &amp; U.S.), Indigenous peoples </a:t>
            </a:r>
            <a:r>
              <a:rPr lang="en-US" sz="2800" b="1" dirty="0" smtClean="0"/>
              <a:t>E: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floor</a:t>
            </a:r>
          </a:p>
          <a:p>
            <a:pPr lvl="1"/>
            <a:r>
              <a:rPr lang="en-US" sz="2800" dirty="0" smtClean="0"/>
              <a:t>History of South America, Indigenous peoples </a:t>
            </a:r>
            <a:r>
              <a:rPr lang="en-US" sz="2800" b="1" dirty="0" smtClean="0"/>
              <a:t>F: </a:t>
            </a:r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floor</a:t>
            </a:r>
          </a:p>
          <a:p>
            <a:pPr lvl="1"/>
            <a:r>
              <a:rPr lang="en-US" sz="2800" dirty="0" smtClean="0"/>
              <a:t>Canada </a:t>
            </a:r>
            <a:r>
              <a:rPr lang="en-US" sz="2800" b="1" dirty="0" smtClean="0"/>
              <a:t>FC</a:t>
            </a:r>
            <a:r>
              <a:rPr lang="en-US" sz="2800" dirty="0" smtClean="0"/>
              <a:t>: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floor </a:t>
            </a:r>
          </a:p>
        </p:txBody>
      </p:sp>
    </p:spTree>
    <p:extLst>
      <p:ext uri="{BB962C8B-B14F-4D97-AF65-F5344CB8AC3E}">
        <p14:creationId xmlns:p14="http://schemas.microsoft.com/office/powerpoint/2010/main" val="23050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6834" y="1841863"/>
            <a:ext cx="10502537" cy="4254137"/>
          </a:xfrm>
        </p:spPr>
        <p:txBody>
          <a:bodyPr>
            <a:normAutofit/>
          </a:bodyPr>
          <a:lstStyle/>
          <a:p>
            <a:r>
              <a:rPr lang="en-CA" sz="2400" dirty="0"/>
              <a:t>In the most common university library classification system, Library of Congress Subject Headings (LCSH), the main subject heading for material about Indigenous peoples in Canada and the United States is </a:t>
            </a:r>
            <a:r>
              <a:rPr lang="en-CA" sz="2400" b="1" dirty="0"/>
              <a:t>“</a:t>
            </a:r>
            <a:r>
              <a:rPr lang="en-CA" sz="2400" b="1" i="1" dirty="0"/>
              <a:t>Indians of North America</a:t>
            </a:r>
            <a:r>
              <a:rPr lang="en-CA" sz="2400" b="1" dirty="0"/>
              <a:t>”</a:t>
            </a:r>
            <a:r>
              <a:rPr lang="en-CA" sz="2400" dirty="0"/>
              <a:t>.</a:t>
            </a:r>
          </a:p>
          <a:p>
            <a:pPr marL="45720" indent="0">
              <a:buNone/>
            </a:pPr>
            <a:endParaRPr lang="en-CA" sz="2400" dirty="0"/>
          </a:p>
          <a:p>
            <a:r>
              <a:rPr lang="en-CA" sz="2400" dirty="0"/>
              <a:t>The term </a:t>
            </a:r>
            <a:r>
              <a:rPr lang="en-CA" sz="2400" b="1" dirty="0"/>
              <a:t>Indigenous</a:t>
            </a:r>
            <a:r>
              <a:rPr lang="en-CA" sz="2400" dirty="0"/>
              <a:t> is still new in these systems.</a:t>
            </a:r>
          </a:p>
          <a:p>
            <a:pPr marL="45720" indent="0">
              <a:buNone/>
            </a:pPr>
            <a:endParaRPr lang="en-CA" sz="2400" dirty="0"/>
          </a:p>
          <a:p>
            <a:r>
              <a:rPr lang="en-CA" sz="2400" dirty="0"/>
              <a:t>Though relevant and correct, terms for nations such as the </a:t>
            </a:r>
            <a:r>
              <a:rPr lang="en-CA" sz="2400" b="1" dirty="0" err="1"/>
              <a:t>Kanien’kehá:ka</a:t>
            </a:r>
            <a:r>
              <a:rPr lang="en-CA" sz="2400" b="1" dirty="0"/>
              <a:t> </a:t>
            </a:r>
            <a:r>
              <a:rPr lang="en-CA" sz="2400" dirty="0"/>
              <a:t>or confederacies such as the </a:t>
            </a:r>
            <a:r>
              <a:rPr lang="en-CA" sz="2400" b="1" dirty="0"/>
              <a:t>Haudenosaunee</a:t>
            </a:r>
            <a:r>
              <a:rPr lang="en-CA" sz="2400" dirty="0"/>
              <a:t> are far less prevalent in our </a:t>
            </a:r>
            <a:r>
              <a:rPr lang="en-CA" sz="2400" b="1" dirty="0"/>
              <a:t>Sofia Discovery tool</a:t>
            </a:r>
            <a:r>
              <a:rPr lang="en-CA" sz="2400" dirty="0"/>
              <a:t> than terms such as Mohawk or Iroquois.</a:t>
            </a:r>
          </a:p>
        </p:txBody>
      </p:sp>
    </p:spTree>
    <p:extLst>
      <p:ext uri="{BB962C8B-B14F-4D97-AF65-F5344CB8AC3E}">
        <p14:creationId xmlns:p14="http://schemas.microsoft.com/office/powerpoint/2010/main" val="2290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Terminology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4" y="1789611"/>
            <a:ext cx="10179848" cy="4306389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CA" sz="3000" dirty="0"/>
              <a:t> sometimes you will have to include inappropriate or white-settler terms when searching in library databases and search tools*. </a:t>
            </a:r>
            <a:r>
              <a:rPr lang="en-CA" sz="3000" b="1" dirty="0"/>
              <a:t>-- </a:t>
            </a:r>
            <a:r>
              <a:rPr lang="en-CA" sz="3000" dirty="0"/>
              <a:t>See for example this </a:t>
            </a:r>
            <a:r>
              <a:rPr lang="en-CA" sz="3000" b="1" dirty="0">
                <a:hlinkClick r:id="rId2"/>
              </a:rPr>
              <a:t>ready-made search strategy</a:t>
            </a:r>
            <a:r>
              <a:rPr lang="en-CA" sz="3000" dirty="0"/>
              <a:t> for topics related to </a:t>
            </a:r>
            <a:r>
              <a:rPr lang="en-CA" sz="3000" b="1" dirty="0"/>
              <a:t>residential schools</a:t>
            </a:r>
            <a:r>
              <a:rPr lang="en-CA" sz="3000" dirty="0"/>
              <a:t>. </a:t>
            </a:r>
            <a:r>
              <a:rPr lang="en-CA" sz="3000" b="1" dirty="0"/>
              <a:t> </a:t>
            </a:r>
            <a:endParaRPr lang="en-CA" sz="3000" b="1" dirty="0" smtClean="0"/>
          </a:p>
          <a:p>
            <a:pPr fontAlgn="base"/>
            <a:endParaRPr lang="en-CA" sz="3000" dirty="0"/>
          </a:p>
          <a:p>
            <a:pPr fontAlgn="base"/>
            <a:r>
              <a:rPr lang="en-CA" sz="3000" dirty="0" smtClean="0"/>
              <a:t>but </a:t>
            </a:r>
            <a:r>
              <a:rPr lang="en-CA" sz="3000" dirty="0"/>
              <a:t>be sure to also learn and include the relevant and </a:t>
            </a:r>
            <a:r>
              <a:rPr lang="en-CA" sz="3000" b="1" dirty="0"/>
              <a:t>specific</a:t>
            </a:r>
            <a:r>
              <a:rPr lang="en-CA" sz="3000" dirty="0"/>
              <a:t> names or terms related to the </a:t>
            </a:r>
            <a:r>
              <a:rPr lang="en-CA" sz="3000" b="1" dirty="0"/>
              <a:t>Indigenous/First Peoples topics</a:t>
            </a:r>
            <a:r>
              <a:rPr lang="en-CA" sz="3000" dirty="0"/>
              <a:t> you are researching. See for instance this short guide to </a:t>
            </a:r>
            <a:r>
              <a:rPr lang="en-CA" sz="3000" b="1" dirty="0">
                <a:hlinkClick r:id="rId3"/>
              </a:rPr>
              <a:t>names and terminology</a:t>
            </a:r>
            <a:r>
              <a:rPr lang="en-CA" sz="3000" b="1" dirty="0"/>
              <a:t> </a:t>
            </a:r>
            <a:r>
              <a:rPr lang="en-CA" sz="3000" dirty="0"/>
              <a:t>in the context of Turtle Island / North America.</a:t>
            </a:r>
          </a:p>
          <a:p>
            <a:pPr marL="45720" indent="0">
              <a:buNone/>
            </a:pP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3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685" y="1293223"/>
            <a:ext cx="8138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Using the library databases to find scholarly journal articles for your assignments 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33260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F41EBD-D078-4C56-9772-70AECE144548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676400" y="609600"/>
            <a:ext cx="8283575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5000" dirty="0" smtClean="0">
                <a:latin typeface="+mn-lt"/>
              </a:rPr>
              <a:t> go </a:t>
            </a:r>
            <a:r>
              <a:rPr lang="en-US" sz="5000" dirty="0">
                <a:latin typeface="+mn-lt"/>
              </a:rPr>
              <a:t>the </a:t>
            </a:r>
            <a:r>
              <a:rPr lang="en-US" sz="5000" b="1" dirty="0">
                <a:solidFill>
                  <a:srgbClr val="C00000"/>
                </a:solidFill>
                <a:latin typeface="+mn-lt"/>
              </a:rPr>
              <a:t>Library</a:t>
            </a:r>
            <a:r>
              <a:rPr lang="en-US" sz="5000" dirty="0">
                <a:solidFill>
                  <a:srgbClr val="C00000"/>
                </a:solidFill>
                <a:latin typeface="+mn-lt"/>
              </a:rPr>
              <a:t> website </a:t>
            </a:r>
            <a:r>
              <a:rPr lang="en-US" sz="5000" dirty="0" smtClean="0">
                <a:latin typeface="+mn-lt"/>
              </a:rPr>
              <a:t>under: </a:t>
            </a:r>
            <a:endParaRPr lang="en-CA" sz="5000" b="1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524000" y="1620838"/>
            <a:ext cx="8283575" cy="665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5000" b="1" dirty="0" smtClean="0">
                <a:latin typeface="+mn-lt"/>
              </a:rPr>
              <a:t>HELP </a:t>
            </a:r>
            <a:r>
              <a:rPr lang="en-US" sz="5000" b="1" dirty="0">
                <a:latin typeface="+mn-lt"/>
              </a:rPr>
              <a:t>&amp; </a:t>
            </a:r>
            <a:r>
              <a:rPr lang="en-US" sz="5000" b="1" dirty="0" smtClean="0">
                <a:latin typeface="+mn-lt"/>
              </a:rPr>
              <a:t>HOW-TO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4013200" y="3454400"/>
            <a:ext cx="7518400" cy="8397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500" b="1" dirty="0" smtClean="0">
                <a:latin typeface="+mn-lt"/>
              </a:rPr>
              <a:t>First Peoples Studies </a:t>
            </a:r>
            <a:endParaRPr lang="en-CA" sz="4500" b="1" dirty="0">
              <a:latin typeface="+mn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3025775" y="2528888"/>
            <a:ext cx="6781800" cy="787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800" b="1" dirty="0" smtClean="0">
                <a:latin typeface="+mn-lt"/>
              </a:rPr>
              <a:t>Subject &amp; Course Guides</a:t>
            </a:r>
            <a:endParaRPr lang="en-CA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208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F18D0A-3992-4AA6-8DDD-BB612C24E9C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09" y="382367"/>
            <a:ext cx="9483159" cy="6206586"/>
          </a:xfrm>
          <a:prstGeom prst="rect">
            <a:avLst/>
          </a:prstGeom>
        </p:spPr>
      </p:pic>
      <p:pic>
        <p:nvPicPr>
          <p:cNvPr id="553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1250" r="69547" b="7291"/>
          <a:stretch>
            <a:fillRect/>
          </a:stretch>
        </p:blipFill>
        <p:spPr bwMode="auto">
          <a:xfrm>
            <a:off x="2157328" y="770663"/>
            <a:ext cx="1944409" cy="35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214A5-86AD-4AED-8975-F537FA642924}"/>
              </a:ext>
            </a:extLst>
          </p:cNvPr>
          <p:cNvSpPr/>
          <p:nvPr/>
        </p:nvSpPr>
        <p:spPr>
          <a:xfrm>
            <a:off x="2109424" y="881744"/>
            <a:ext cx="1992313" cy="960120"/>
          </a:xfrm>
          <a:prstGeom prst="rect">
            <a:avLst/>
          </a:prstGeom>
          <a:noFill/>
          <a:ln w="762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4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6AFD-9057-44F0-81EC-5AAB8BA4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" y="230234"/>
            <a:ext cx="10772775" cy="1658198"/>
          </a:xfrm>
        </p:spPr>
        <p:txBody>
          <a:bodyPr/>
          <a:lstStyle/>
          <a:p>
            <a:r>
              <a:rPr lang="en-CA" dirty="0"/>
              <a:t>Library: in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AA4-F586-4832-BDC7-63EF4AB9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777715"/>
            <a:ext cx="11488189" cy="46064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Services </a:t>
            </a:r>
            <a:r>
              <a:rPr lang="en-US" sz="3600" dirty="0">
                <a:solidFill>
                  <a:schemeClr val="tx1"/>
                </a:solidFill>
              </a:rPr>
              <a:t>such as the </a:t>
            </a:r>
            <a:r>
              <a:rPr lang="en-US" sz="3600" dirty="0" smtClean="0">
                <a:solidFill>
                  <a:schemeClr val="tx1"/>
                </a:solidFill>
              </a:rPr>
              <a:t>loans </a:t>
            </a:r>
            <a:r>
              <a:rPr lang="en-US" sz="3600" dirty="0">
                <a:solidFill>
                  <a:schemeClr val="tx1"/>
                </a:solidFill>
              </a:rPr>
              <a:t>desk, </a:t>
            </a:r>
            <a:r>
              <a:rPr lang="en-US" sz="3600" dirty="0" smtClean="0">
                <a:solidFill>
                  <a:schemeClr val="tx1"/>
                </a:solidFill>
              </a:rPr>
              <a:t>Ask Us </a:t>
            </a:r>
            <a:r>
              <a:rPr lang="en-US" sz="3600" dirty="0">
                <a:solidFill>
                  <a:schemeClr val="tx1"/>
                </a:solidFill>
              </a:rPr>
              <a:t>desk and chat help are not open 24/7, check the library website for hours if you </a:t>
            </a:r>
            <a:r>
              <a:rPr lang="en-US" sz="3600" dirty="0" smtClean="0">
                <a:solidFill>
                  <a:schemeClr val="tx1"/>
                </a:solidFill>
              </a:rPr>
              <a:t>need a </a:t>
            </a:r>
            <a:r>
              <a:rPr lang="en-US" sz="3600" dirty="0">
                <a:solidFill>
                  <a:schemeClr val="tx1"/>
                </a:solidFill>
              </a:rPr>
              <a:t>particular service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 Course </a:t>
            </a:r>
            <a:r>
              <a:rPr lang="en-US" sz="3600" dirty="0">
                <a:solidFill>
                  <a:schemeClr val="tx1"/>
                </a:solidFill>
              </a:rPr>
              <a:t>Reserves room is open </a:t>
            </a:r>
            <a:r>
              <a:rPr lang="en-US" sz="3600" dirty="0" smtClean="0">
                <a:solidFill>
                  <a:schemeClr val="tx1"/>
                </a:solidFill>
              </a:rPr>
              <a:t> - need to use the call number of a book to locate them in course reserves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3600" dirty="0" smtClean="0">
                <a:solidFill>
                  <a:schemeClr val="tx1"/>
                </a:solidFill>
              </a:rPr>
              <a:t>Procedural </a:t>
            </a:r>
            <a:r>
              <a:rPr lang="en-CA" sz="3600" dirty="0">
                <a:solidFill>
                  <a:schemeClr val="tx1"/>
                </a:solidFill>
              </a:rPr>
              <a:t>masks need to be worn at all times in the library.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BD243-999F-4474-827B-79FE4670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99" y="278099"/>
            <a:ext cx="1499616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9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06" y="150821"/>
            <a:ext cx="10772775" cy="1658198"/>
          </a:xfrm>
        </p:spPr>
        <p:txBody>
          <a:bodyPr/>
          <a:lstStyle/>
          <a:p>
            <a:r>
              <a:rPr lang="en-US" dirty="0" smtClean="0"/>
              <a:t>Subject Guide: First Peoples Studies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372" y="1647153"/>
            <a:ext cx="4363795" cy="3767137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798163" y="3530721"/>
            <a:ext cx="418454" cy="883403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500" y="1296773"/>
            <a:ext cx="5533628" cy="546823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669585" y="3254644"/>
            <a:ext cx="767166" cy="27607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990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82" y="195772"/>
            <a:ext cx="7284203" cy="6476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7027817" y="1567543"/>
            <a:ext cx="2690949" cy="901337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Down Arrow Callout 2"/>
          <p:cNvSpPr/>
          <p:nvPr/>
        </p:nvSpPr>
        <p:spPr>
          <a:xfrm>
            <a:off x="352697" y="3344091"/>
            <a:ext cx="1959429" cy="2677886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Scroll down for suggested </a:t>
            </a:r>
          </a:p>
          <a:p>
            <a:pPr algn="ctr"/>
            <a:r>
              <a:rPr lang="en-US" sz="2400" dirty="0" smtClean="0"/>
              <a:t>Article databases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91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43" y="535577"/>
            <a:ext cx="11241234" cy="56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88" y="593815"/>
            <a:ext cx="108013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478835"/>
            <a:ext cx="10624321" cy="594843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48149" y="404949"/>
            <a:ext cx="2534194" cy="53557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ed Rectangle 5"/>
          <p:cNvSpPr/>
          <p:nvPr/>
        </p:nvSpPr>
        <p:spPr>
          <a:xfrm>
            <a:off x="418011" y="3453053"/>
            <a:ext cx="2429692" cy="169371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92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0FDC7E-677B-4E12-8979-5CD8E77677F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37" y="618308"/>
            <a:ext cx="9461500" cy="5357813"/>
          </a:xfrm>
          <a:prstGeom prst="rect">
            <a:avLst/>
          </a:prstGeom>
          <a:ln w="5715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5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FC5B0-DA64-4704-8DC1-791A2E5AA64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4035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11125"/>
            <a:ext cx="895985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C26D9ACF-2AC0-433C-B3E2-BC9B253CF898}"/>
              </a:ext>
            </a:extLst>
          </p:cNvPr>
          <p:cNvSpPr/>
          <p:nvPr/>
        </p:nvSpPr>
        <p:spPr>
          <a:xfrm>
            <a:off x="1685925" y="111125"/>
            <a:ext cx="8982075" cy="6442075"/>
          </a:xfrm>
          <a:prstGeom prst="rect">
            <a:avLst/>
          </a:prstGeom>
          <a:solidFill>
            <a:schemeClr val="tx1">
              <a:lumMod val="65000"/>
              <a:lumOff val="35000"/>
              <a:alpha val="50196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509" t="8719"/>
          <a:stretch/>
        </p:blipFill>
        <p:spPr>
          <a:xfrm>
            <a:off x="6188075" y="5907088"/>
            <a:ext cx="4267200" cy="531812"/>
          </a:xfrm>
          <a:prstGeom prst="rect">
            <a:avLst/>
          </a:prstGeom>
          <a:ln w="38100">
            <a:solidFill>
              <a:srgbClr val="0000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1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797786"/>
            <a:ext cx="11363325" cy="52101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48640" y="2534194"/>
            <a:ext cx="2220686" cy="263869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Left Arrow 3"/>
          <p:cNvSpPr/>
          <p:nvPr/>
        </p:nvSpPr>
        <p:spPr>
          <a:xfrm>
            <a:off x="1436914" y="4898571"/>
            <a:ext cx="914400" cy="404949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891" y="421548"/>
            <a:ext cx="6810375" cy="5962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7158446" y="797785"/>
            <a:ext cx="2625634" cy="15012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more subjects you click to include, the narrower and more specific your results become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8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50" y="369842"/>
            <a:ext cx="8982075" cy="462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45" y="5231130"/>
            <a:ext cx="7534275" cy="4191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68880" y="5133703"/>
            <a:ext cx="7210697" cy="516527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Arrow Callout 5"/>
          <p:cNvSpPr/>
          <p:nvPr/>
        </p:nvSpPr>
        <p:spPr>
          <a:xfrm>
            <a:off x="9587727" y="1097280"/>
            <a:ext cx="2076995" cy="1423852"/>
          </a:xfrm>
          <a:prstGeom prst="lef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Scholarly articles trend to be 10+ pages long.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67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0" y="538842"/>
            <a:ext cx="5476875" cy="5257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65" y="385626"/>
            <a:ext cx="5248275" cy="4362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613" y="3033576"/>
            <a:ext cx="4695825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245" y="4839514"/>
            <a:ext cx="6468368" cy="7658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2390503" y="4245429"/>
            <a:ext cx="1267097" cy="3396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7871730" y="369025"/>
            <a:ext cx="1267097" cy="3396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8505278" y="3083105"/>
            <a:ext cx="1267097" cy="33963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778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31" y="144379"/>
            <a:ext cx="9875520" cy="866274"/>
          </a:xfrm>
        </p:spPr>
        <p:txBody>
          <a:bodyPr/>
          <a:lstStyle/>
          <a:p>
            <a:r>
              <a:rPr lang="en-US" dirty="0" smtClean="0"/>
              <a:t>Library Services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3137" y="880025"/>
            <a:ext cx="11309684" cy="555939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Your </a:t>
            </a:r>
            <a:r>
              <a:rPr lang="en-US" sz="2800" dirty="0">
                <a:solidFill>
                  <a:schemeClr val="tx1"/>
                </a:solidFill>
              </a:rPr>
              <a:t>student card is your library card.  You need it to borrow books</a:t>
            </a:r>
            <a:r>
              <a:rPr lang="en-US" sz="2800" dirty="0" smtClean="0">
                <a:solidFill>
                  <a:schemeClr val="tx1"/>
                </a:solidFill>
              </a:rPr>
              <a:t>, borrow a laptop, </a:t>
            </a:r>
            <a:r>
              <a:rPr lang="en-US" sz="2800" dirty="0">
                <a:solidFill>
                  <a:schemeClr val="tx1"/>
                </a:solidFill>
              </a:rPr>
              <a:t>print and access the library during 24/7 hours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You can borrow up to 100 </a:t>
            </a:r>
            <a:r>
              <a:rPr lang="en-US" sz="2800" dirty="0">
                <a:solidFill>
                  <a:schemeClr val="tx1"/>
                </a:solidFill>
              </a:rPr>
              <a:t>print items </a:t>
            </a:r>
            <a:r>
              <a:rPr lang="en-US" sz="2800" dirty="0" smtClean="0">
                <a:solidFill>
                  <a:schemeClr val="tx1"/>
                </a:solidFill>
              </a:rPr>
              <a:t>at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smtClean="0">
                <a:solidFill>
                  <a:schemeClr val="tx1"/>
                </a:solidFill>
              </a:rPr>
              <a:t>time and renew them online, if no one else requests them. Borrow a laptop for 24 hours or a tablet for 3 days.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chemeClr val="tx1"/>
                </a:solidFill>
              </a:rPr>
              <a:t>Webster library has </a:t>
            </a:r>
            <a:r>
              <a:rPr lang="en-US" sz="2800" dirty="0">
                <a:hlinkClick r:id="rId2"/>
              </a:rPr>
              <a:t>5 book scanners </a:t>
            </a:r>
            <a:r>
              <a:rPr lang="en-US" sz="2800" dirty="0" smtClean="0">
                <a:solidFill>
                  <a:schemeClr val="tx1"/>
                </a:solidFill>
              </a:rPr>
              <a:t>that </a:t>
            </a:r>
            <a:r>
              <a:rPr lang="en-US" sz="2800" dirty="0">
                <a:solidFill>
                  <a:schemeClr val="tx1"/>
                </a:solidFill>
              </a:rPr>
              <a:t>can be used for </a:t>
            </a:r>
            <a:r>
              <a:rPr lang="en-US" sz="2800" dirty="0" smtClean="0">
                <a:solidFill>
                  <a:schemeClr val="tx1"/>
                </a:solidFill>
              </a:rPr>
              <a:t>free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to scan chapters from our print books and email them to yourself as a PDF.</a:t>
            </a:r>
          </a:p>
          <a:p>
            <a:pPr marL="4572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To use Library databases, access online articles and </a:t>
            </a:r>
            <a:r>
              <a:rPr lang="en-US" sz="2800" dirty="0" err="1" smtClean="0">
                <a:solidFill>
                  <a:schemeClr val="tx1"/>
                </a:solidFill>
              </a:rPr>
              <a:t>ebooks</a:t>
            </a:r>
            <a:r>
              <a:rPr lang="en-US" sz="2800" dirty="0" smtClean="0">
                <a:solidFill>
                  <a:schemeClr val="tx1"/>
                </a:solidFill>
              </a:rPr>
              <a:t> when you are off campus, login with your </a:t>
            </a:r>
            <a:r>
              <a:rPr lang="en-US" sz="2800" dirty="0" err="1" smtClean="0">
                <a:solidFill>
                  <a:schemeClr val="tx1"/>
                </a:solidFill>
              </a:rPr>
              <a:t>MyConcordia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Netname</a:t>
            </a:r>
            <a:r>
              <a:rPr lang="en-US" sz="2800" dirty="0" smtClean="0">
                <a:solidFill>
                  <a:schemeClr val="tx1"/>
                </a:solidFill>
              </a:rPr>
              <a:t> and password.</a:t>
            </a:r>
            <a:endParaRPr lang="en-CA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52" y="677772"/>
            <a:ext cx="5200650" cy="526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1502" y="677772"/>
            <a:ext cx="56075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Elements of a scholarly article to look for: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Length</a:t>
            </a:r>
            <a:r>
              <a:rPr lang="en-US" dirty="0" smtClean="0"/>
              <a:t>: scholarly articles are longer, usually between 10-30 pages, including a reference list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Credentials/affiliations</a:t>
            </a:r>
            <a:r>
              <a:rPr lang="en-US" dirty="0" smtClean="0"/>
              <a:t>: authors university departments should be listed, along with contact information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Sections</a:t>
            </a:r>
            <a:r>
              <a:rPr lang="en-US" dirty="0" smtClean="0"/>
              <a:t>: Many scholarly articles will have similar parts and headings like an abstract, introduction, methodology, literature  review and conclusion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Citations</a:t>
            </a:r>
            <a:r>
              <a:rPr lang="en-US" dirty="0" smtClean="0"/>
              <a:t>: Scholarly articles always cite their sources either with in-text citations or footnotes/endnotes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Reference list: </a:t>
            </a:r>
            <a:r>
              <a:rPr lang="en-US" dirty="0" smtClean="0"/>
              <a:t>Scholarly articles always provide an extensive reference list/bibliography/works cited list or endnotes, which is a list of sources at the end of the article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63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43" y="535577"/>
            <a:ext cx="11241234" cy="5695405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7289074" y="3370217"/>
            <a:ext cx="1306286" cy="67926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153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Using a Subject-specific database to browse for article</a:t>
            </a:r>
            <a:endParaRPr lang="en-CA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lh5.googleusercontent.com/dmRevJ2MNkkXYVDuBxiKrCn5Yj04Xjmr7n4o0bOoOh1JNGb1nKOp9c1q1EpEJSZABj40yxlih7Jo2sq3zadWUn0rs_brUl12kB0Jlg3_2IJOq0Gq638m6awuYntLdzgDysO_xF69bAc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30" y="1965960"/>
            <a:ext cx="7578059" cy="41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2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telhHtQ4lGlddiwyyaRg1tvmEPV8zkKfDClaX2K0AWEGZf0UDXXhWP4d6nCIlWVSYD1peN8WaACt77pUi3tVACWvgcEXpQ3mzQcmyiNBdoFuZlceELzUDbOp_eRbmAp5bBKHVbwkxO8=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04346"/>
            <a:ext cx="98679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382" y="1780721"/>
            <a:ext cx="8210710" cy="480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6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7" y="481012"/>
            <a:ext cx="968692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4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461" y="337488"/>
            <a:ext cx="7868128" cy="6128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2918" y="483326"/>
            <a:ext cx="2805193" cy="5649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Each of these topic areas has suggested readings, which may include journal articles, books, websites and even films. 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Not all of the materials are  by Indigenous authors, but again this is a good place to browse.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9965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3479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Citation guides </a:t>
            </a:r>
            <a:endParaRPr lang="en-CA" sz="5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652" y="1499839"/>
            <a:ext cx="7624216" cy="481824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709424" y="3434576"/>
            <a:ext cx="1918010" cy="17395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20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help, ask us!</a:t>
            </a:r>
            <a:endParaRPr lang="en-CA" dirty="0"/>
          </a:p>
        </p:txBody>
      </p:sp>
      <p:sp>
        <p:nvSpPr>
          <p:cNvPr id="4" name="AutoShape 2" descr="data:image/jpeg;base64,/9j/4AAQSkZJRgABAQEAYABgAAD/2wBDAAgGBgcGBQgHBwcJCQgKDBQNDAsLDBkSEw8UHRofHh0aHBwgJC4nICIsIxwcKDcpLDAxNDQ0Hyc5PTgyPC4zNDL/2wBDAQkJCQwLDBgNDRgyIRwhMjIyMjIyMjIyMjIyMjIyMjIyMjIyMjIyMjIyMjIyMjIyMjIyMjIyMjIyMjIyMjIyMjL/wAARCAFXAx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vCPiJ8afEXhLxzqGiWNnpsltbeXsaaNy53RqxzhwOpPagD3e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0f8ADRvi7/oH6P8A9+ZP/i6APp+ivmD/AIaN8Xf9A/R/+/Mn/wAXR/w0b4u/6B+j/wDfmT/4ugD6for5g/4aN8Xf9A/R/wDvzJ/8XR/w0b4u/wCgfo//AH5k/wDi6APp+ivmD/ho3xd/0D9H/wC/Mn/xdH/DRvi7/oH6P/35k/8Ai6APp+ivmD/ho3xd/wBA/R/+/Mn/AMXR/wANG+Lv+gfo/wD35k/+LoA+n6K+YP8Aho3xd/0D9H/78yf/ABdH/DRvi7/oH6P/AN+ZP/i6APp+ivmD/ho3xd/0D9H/AO/Mn/xdH/DRvi7/AKB+j/8AfmT/AOLoA+n6K+YP+GjfF3/QP0f/AL8yf/F0f8NG+Lv+gfo//fmT/wCLoA+n6K+YP+GjfF3/AED9H/78yf8AxdH/AA0b4u/6B+j/APfmT/4ugD6for5g/wCGjfF3/QP0f/vzJ/8AF0f8NG+Lv+gfo/8A35k/+LoA+n6K+YP+GjfF3/QP0f8A78yf/F0f8NG+Lv8AoH6P/wB+ZP8A4ugD6for5g/4aN8Xf9A/R/8AvzJ/8XR/w0b4u/6B+j/9+ZP/AIugD6for5g/4aN8Xf8AQP0f/vzJ/wDF10/w8+NXiLxb4507RL6z02O2ufM3tDG4cbY2YYy5HUDtQB7xXyB8bP8Akretf9sf/RKV9f18gfGz/kretf8AbH/0SlAHn9FFFABRRRQAUV718HfhVofiHwrJrHiKwa5NxKRbKZXTai8E/KRnJz+Vch8ZvAtn4M8R2zaVbmHTLuHMaF2ba68MMnJ9D1oA80ooqxY2c2oX9vZW67priRYkHqScCgCvRX1Zo3wx8D+AvDovvEUVpcyog+0XV8AyBj2VTx16cZqzYaJ8K/iBYzQaVY6VLtHzfZYfs8ye+AA39KAPkqiur+Ifg5vBHiqbS1uBcW7KJIJMjJQ9m9xWBpMEdzrNjbzLuiluI0dc4yCwBoAp0V9E/FT4ZeEPDfw/u9T0nSfs95G8YWT7RI2AWAPDMRXlfw18A3PjrxEkBV49NgIe7nA6D+6Pc0AcVRXvnxU8NfDjwNonkWuiiTWrpcW6G6lPljvIw3fkO5rwOgAooooAKK7T4bfD+58fa6bbzGgsLcB7mcDkDso9zX0DeeH/AIWfD7Too9VstLjDD5TeRefLJ74IJ/IYoA+SqK+srz4d/Dz4gaEbnRYbKHIxHd6cAmxvRlHH4EZr5m8U+G77wn4hutHv1/ewt8rgcSKejD2IoAxqKu6RBHda3YW8y7opbmNHXOMqWAIr3/4pfDDwf4d+H99qelaT5F5EUCSfaJGxlgDwzEUAfOdFFfS3gv4V+DNW+HGm6te6P5t7NZmWST7RKMtzzgNigD5poqSdQlxIqjAViB+desfA/wAF6B4vn1ZdcsftQt1Qx/vXTbknP3SKAPI6K+qb/wCHfwf0q6NrqKadaXAAJin1R0YA9DgyZqr/AMIb8Ef+fnR//Bw3/wAcoA+YKK0deis4PEGoRaeUNmlw6wlH3DZnjB78V1/wo+Hq+PNelW8kePTbRQ85Q4Zyeig9s0Aef0V9aalbfCXwXJBpep2OjQTMBtSa2858erHBI+prL8bfCXwp4k8Nyav4bS1s7kRGWGW1YCCYAdCBwM+ooA+X6KVlKOysMFTg17R8LfD3w21PwmZ/Fc2npqPnsoFxqBhbZxj5d4oA8Wor6y034V/CzWIWm0yxtb2NDtZ7fUJJAD6Eh6p3fgL4NWF1Ja3jaXb3EZw8UuqurKfQgyZFAHyzRXU/EOy0PT/Gl7beHGhbS1C+UYZvNX7ozhsnPPvXVfBDwhofi/W9Ut9csvtUUFurxr5rptJbGflIoA8sor0L4x+GtJ8K+NF0/RrX7Nam2R9nmM/zHOTliTXnvU4FABRX0V8M/gnpq6TBrfiqEzzzKJY7N2xHEvUF/U+3SuoivPg9dasdGjt/DrXROwAWiBSfQPtwT9DQB8m0V7z8V/gxZaXpc2v+GYnjih+a5s8lgF/vJnnjuK8GoAKK9Y+CHg7QfF+oarFrlj9qSCJGjHmum0k8/dIrT+MfwmsvDdhDrnhy1aKxT5LqHez7D2fLEnHY0AeKUV1/wx0TT/EPj7T9M1SDz7Sbdvj3lc4BPUEGu7+OHgPw34Q0rSZtD077LJcTukh8533AKCPvE0AeK0UoBZgoGSTgCvpvwJ8IfDXh/wANxa14ohgurtoRNKbo/uYFIzjB4PHc0AfMdFfWmlxfCTxlJNpum2WiTzYIMcVqIZCO5U4BP1FeH/Fr4eQeBdbhOnzGTTrsFoldsvER1U+o9DQB53RRRQAUUUUAFFFFABRRUkEEtzcRwQRtJLIwVEUZLE9BQBHRX074M+DXhzwzoi6r4sSC5vAnmTfaW/cQD0x0P1NbOmQ/CXxfNPpem2WhzzAEMkVsInI7lTgE/UGgD5Jor1D4ufC+LwPcw3+mTF9LuWKrHI2Xib09x715fQAUV9UaF8Jfh/N4R07U9Q0lFZ7KOaeZ7uVVyUBJPzgCq3/CG/BH/n50f/wcN/8AHKAPmCiva/ij4e+GumeETceFZtPfUvPRcW+oGZtvf5d5/lXkmhxWk+vWEV+VFo86LMXbaNmecntxQBn0V9QDwZ8EmYKtxo5JOABrDc/+RK17z4RfDPTrRru90uG2tk+9LNfSog+pL4oA+SKK+gvGfhb4S2fg7VbjRbjS21OOAtbiLVDIxfthd5z+VfPtABRRT4gGmRT0LAGgBlFfSfjT4WeDdJ+Gt/q1lpHlX0VoJEl+0SnDcc4LY/SvmygAor6N+F/ww8H+Ivh7Yapqmk+feS+Zvk+0SLnDEDgMB0FfP2rQx22s30EK7YoriREXOcAMQKAKdFekfBbwto3izxbdWOt2n2q3SzaVU8xkwwZRnKkHoTXsmpfDb4R6PMsOpw2FlKy7lS41N4yR6gGSgD5Tor6f/wCEN+CP/Pzo/wD4OG/+OV8/eNLbSrPxlqlvojRtpkc2LcxS+YpXA6Nk5/OgDBor0L4OeGtJ8VeNW0/WbX7Tai1eQJ5jJ8wxg5Ug1pfG/wAIaF4Q1jSoNDsvssc8DvIPNd9xDAD7xNAHldFFFABRXu3wV+Hvhfxb4TvL3W9N+1XEd40Sv58iYXapxhWA6k111z4E+DFncyW9y+lQzxtteOTVmVlPoQZOKAPluivqHVfgd4J1/R/P8Ny/ZJGUmG4guDNE598k5H0Ir5s1jSrrQ9YutLvU2XNrIY5B2yO49qAKNFFFABXoHwT/AOStaL/22/8ARL15/XoHwT/5K1ov/bb/ANEvQB9f18gfGz/kretf9sf/AESlfX9fIHxs/wCSt61/2x/9EpQB5/RRRQAVb0vTp9X1W0062UtNcyrEgA7k4qpXsH7Pvhn+0/F02tTIDb6anyZHWVuB+Qz+dAHtWvavZfC74eWzJHujtFit4oweWOQD+mTWV8XNDi8X/DKS+tAJJbZBewMvOVx8wH1U/pV34lfDq4+IUNjbjWvsFvbMzmP7P5m9jwDncMYGfzre8J+HJfDvhK10K7vhqCwIYhKYtmU7DGT0HHWgD4frS8P6kNG8RadqTLuW2uElZfUA8/pWj478Ot4W8Z6lpRUiKOUtCSOsbcr+h/SsK2tbi9uEt7WCSeZzhY41LM30AoA+x/Eei6R8VPA6w22oYt59s0NxDhtjD1H8xXgmsfCLx34MllvdJeS5iClTPpsrLJs7grw34DNYCx+PPhotrfD7dpCXeTGCw2uR/eTkZ9mGa9e+F/xrvfEmuW+ga9bRfabgEQXMC7dzAZwy/QHkUAfOMxlMz+eXMuTu35znvnNXdB/5GHTP+vuL/wBDFew/tEeF7HT77T9dtIkhlvC0dwqjAdhghvrivHtB/wCRh0z/AK+4v/QxQB9d/E7Qb3xP4IfR7BQbi5niUE9FG7JJ9gK0fDnhi38F+EhpmjQJJNFEWy5x58uOrH3Naer6xY6Bo0+p6jMIbW3Tc7H+Q9Sa8s+G3xffxb401LTL8LBDcHfpyf3Qo5U+pI5/OgD578U6rqus+JL671pmN+ZSsin+Ag42gdgKx69r/aA8Ff2drEXiazixbXp2XIUcLKOh/EfqK8UoAKKKKAPqz4BaZHZfDlLsIBLeXDu7eoB2j9BXz78RtduPEPjvVbydyyrO0USk8KinAA/Kvoj4D3yXfwytoQV8y2mkjcDtzkfoa+dvFPhzUo/iJqeiwWks1412/lRRrlnDHII9sHNAHX/ADXLiw8dnTBI32W+hYMmeN68g/wA66X9pPSkWTRdWRAHcPA7Y5IGCP5moPhl8MPEfhb4j6ZdatbokJtZJi8b7ghxjYx/vc9qu/tKainkaHpoYGQtJMwz0HAH9aAPDdA/5GPS/+vuL/wBDFfVXxt/5JVqX+9H/AOhCvlPQ2CeINNdui3URP/fYr6t+NQMnwo1IqCQDExx6bhQB8h19j/Dn/kkGkf8AXgf5Gvjivsf4f5t/g7pZkUrt04sQ3HGCaAPj25/4+pv99v517t+zV/x9a9/uR/zNeETnNzKR3cn9a93/AGav+PrXv9yP+ZoAT4ufDTxb4n8dzalpGlfaLRoY0Ennxrkgc8MwNeO+IvC+seFL9LHWrT7LcOgkVPMV8r65UkV7z8TfjD4g8GeMZdI0+006W3SJHDTxuWyRz0YCvEvGfjTUfHOrx6lqUNtFNHEIgturBcAk9yeeaAObr2f9nzxTYaRrV9pF9KkBvwpgkc4Bcfw/j2rxitnQfCuveJZxHo2l3N2QcF0XCKfdjwPxNAH0N8TfgvJ4w1eTXNJ1BIb6RFWSG4B2PgYBDDlePY14d4o8N+M/CdnHp2tR30WnKx8oCUvb59sHaCfwNamk/E/xz4HvX02a8eYWrmOS0vh5gUjjGeo/A4r6H8HeJdO+KPgqWW809VRyYLq2f5lzjsfT09KAPjaitfxTpUeheKtU0qJi0dpcvEpPUgHisigD6Y/Zw/5FHVP+vwf+givGfit/yU/Xv+vk/wAhXs37OH/Ioap/1+D/ANBFeM/Fb/kp+vf9fJ/kKAONr279mv8A5GTW/wDr0T/0OvEa9u/Zr/5GTW/+vRP/AEOgDJ/aE/5KKv8A16R/1rh/A2nR6t450WwmGY5rtAw9RnP9K7j9oT/koq/9ekf9a4z4fXsWn/EHQrqZgscd4m4ntk4/rQB9IfG/XJ9D+HM0VoxjkvJFttynG1D1x+AxXyUCQQQcEdCK+rfj5pc+ofDpriBS32O4WVwP7nIJ/UV8pUAfY3wx1N/FPwwsHvz5rtE1tMW/jA+Xn8K+SNcsv7N16/su0Fw8Y47AmvrP4RadJonwu00XYMbOjXDBuNqsc/yr5Q8R3o1HxLqd4v3ZrmRx9CxoA9i/Zr/5C2uf9cI//Qq94ml07WG1DRZwkpWMLcQt3Rxwa8H/AGa/+Qtrn/XCP/0KrHxD8Y3Pgn45QanCS0DWkUdzF/fjPX8R1FAGd4c8F3Hgf496fYMGazlMklpKf40wePqOhrof2lf+QHoP/XzJ/wCgivV0g0vxPFpGuWxSURET2s4HIDDBH4jr9K8o/aV/5Aeg/wDXzJ/6CKAPnWKQxTJIBkowbH0r7H0y60b4nfDj7NHc/ubq2EM6xt88LgDII9iPxr43RHlkWONWd2OFVRkk11sGjeOPBVhH4jit9Q0m3Zwgm3eWSewZeuD7jFAHXa18DvGXhm6+3+H7n7csR3RyWshinX3xnr9Ca8s1E3/2+Yambj7YGxKLjO8H3zzmvbfh/wDHfV59Ys9J8RwxXUVw4iW6iXZIrE4BYDgj6AVuftDeGLCXw5B4iSJY76CZYXdRgyI3QH1xQB82UUUUAFO8t/7jflVnSrqOy1ezu5QzRwzJIwUckAgnFfSX/DRHg7/oGat/34i/+LoA+YyCvUEfWkrvviv410zxx4gtb/S7e5hhig8thcIqknOf4Sa4GgAr0f4H6RFqvxKs3mUNHaI1xgj+ID5f1NecV6h8BL+Oz+JUMUhx9pgkiU++Mj+VAHdftH67Nb6fpWiRSMkdyzTzKP4wvAB/E14Bp17e6XfwX9hLJDcwOHjlTqpFe7ftJ6VKy6LqyqxiQPbuQOFJ5Gaj+FHxU0LR/D+l+GJ7C/lv3nMYaKJChLtxyWB7+lAHiut63q/iC+a+1i8nup2/jlPA9gOgHsKzK+rvj55afDCcYUM11CBx15r5RoA+zYrK41L4PwWVpH5lxPo6RxpkDcxjGBk8V83T/Brx7bW8k8uh7Y4kLuftUJwAMn+KvpWz1GbSPhPaajbqjTW2kxyorglSRGDzivCLv9oTxXeWc9rJYaQEmjaNisUmQCMcfPQB5LRRRQBNZ/8AH9b/APXRf519cfGL/kk+qf7kf/oQr5Is/wDj+t/+ui/zr64+MX/JJ9U/3I//AEIUAfIFFFFABUkP+vj/AN4fzqOpIf8AXx/7w/nQB9peJdDufEnw6uNHs3iS4urNURpSQoOB1wCf0rwn/hnLxd/0ENH/AO/0n/xFe4eMNVvdE+GF5qWnTeTd29krxSbQ204HY5FfN/8Awuz4g/8AQe/8lYf/AIigD6U+Hvhu88JeB7PRr+SGS4g3lmgJKnLEjGQD39K+O9d/5GHUv+vqX/0M19efDDXNR8R/Dyx1PVbj7ReS+Zvk2KucMQOFAHSvkPXf+Rh1L/r6l/8AQzQB6h+zn/yPt9/2D2/9DSur+NXw+8T+LfE1leaJpv2qCO28t386NMNuJxhmFcp+zn/yPt9/2D2/9DSu/wDix8Vdc8C+ILSw0y1sJYprfzWNwjsc5I7MKAPn3xL4O13whNbw65Y/ZZLhS0Q81H3AcH7pPrWFXV+OPiBqvj66s7jVILSFrVGRBbIyggkE5yx9K5SgD1f9nv8A5KO//XlJ/MVs/tJ/8jBon/XtJ/6EKxv2e/8Ako7/APXlJ/MVs/tJ/wDIwaJ/17Sf+hCgDw+iiigD6d/Zy/5EXUP+wg3/AKAleSePfB3ia88ea3cW3h7VZoJLp2SSOzkZWHqCBzXrf7OX/Ii6h/2EG/8AQEqr4j/aB/sDxHf6T/wjfn/ZJjF5v2zbux3xsOPzoA1fgR4b1zw94YvRrNvLarcTh4LeXhlGMEkds+ntXiPxiu7W8+KGrvabSqMsbsvRnCgE/wBPwrrPEf7Q+s6pp72uk6ZFpjSAq05lMrgH+7wAD74NeNu7ySNJIxZ2OWZjkk+tADaKKKACvQPgn/yVrRf+23/ol68/r0D4J/8AJWtF/wC23/ol6APr+vkD42f8lb1r/tj/AOiUr6/r5A+Nn/JW9a/7Y/8AolKAPP6KKKACvqP4War4U8HfDu3S41/SlvZlN1cx/a49+4jhcZzkDAr5cooA67WPiP4p1HWby8h8QapbwzTM8cMV26qik8AAHAwK6z4TfEzUrLxpFD4h126m066Qxs97csyRN1DZY4HTH415LRQB7f8AH1vD+sHTtb0jWNNu7lM288dvco7leqnAPQcj8a8k8Oa9deGfEFnrFkR51tIGCnow7g/UVl0UAfYFjr/gv4teGxZ3LwSlwGks5X2TQv6jvx6iofD/AMOPBPw8u5NaW5KyoDtuL64XEQPXHQfj1r5GBIOQSPpSl2IwWJ+poA9O+NHxBtPGetW1ppTM+nWAYLKRgSuepA9OOK890WRItd0+SR1REuY2ZmOAAGGSao0UAfUHxj8U+HtT+Gl7aWGuabdXDSRFYoLpHY4YZ4BzXzTpmo3Ok6nbahZyGO4t5BJGw7EVVooA+t5vFvg3x98P/s2p63pto99b/vIZ7lEeGT1wT2PNfKF/a/Yb+4tfOim8mQp5kThkfB6gjqKr0UAFFFFAHo3wk+Iy+Btalhv97aTeYE20ZMbDo4Hf3r6EudC8J+OL2w8R2N8v261YNDfWMwDgD+FuufTBGea+NaUMy9GI+hoA++0kjclUkV2XqARkfWvjj4rarquqfELUjq0axS27+THErbgkY6YPfPX8awtF8U654eW6Gk6lPaC6j8ubyz94f0PuOayZJHlkaSR2d2OWZjkk0AICVYMpIIOQR2r6l+H/AMSfD/jbwumha/NbxX5hFvNBcNtW4GMZUnqT6da+WaKAPqqP4EeBIdQ+2s128AO77O9yPK/PG7H41m/FX4oaNo3hubw54fuIZ7yaPyG+zsClvH0IyOM44xXzT5j/AN9vzptABXtn7PuuaTo1xrR1TU7OyEiRhPtM6x7sE9MnmvE6KAPrPX9O+EvifVG1LV9S0e4u2UIZP7V2cDpwrgVl/wDCG/BH/n50f/wcN/8AHK+YKKAOl8fWmjWPjPULbw+0LaWjDyTDN5q4wM4bJzz712Xwa+JsHg67m0rV3ZdKum3CUDPkv0yR/dPevKKKAPrzxD8PPBHxFdNX85TK4GbuwnUeYP8Aa6g/lmn3Wt+DPhH4XNlbzRJsBaO1STfNM57nv+J4r5CDsBgMR9DSEknJJP1oAuavqU2s6xealcY826maVgOxJzVKiigD6F+AXiLRNH8LajDqer2FlK90GVLi4WMkbeoBNeTfEy7tr/4i61dWdxFcW8lwSksThlYYHII4NcnRQAV7D+z9rOl6Nr+sSapqNpZJJaqqNczLGGO7oMnmvHqKAPTfjnqmn6t48W502+t7yD7Ki+Zbyh1zzxkV5mrMjq6khlOQR2NJRQB9S/Dj4qaJ4r0CLRfEE8EGpCPyZEuCAlyuMZBPGSOoq5B8EvAlprH9q+XK0SnettJcAwqeufXHsTivk6neY/8Afb86APpP4tfFnS7DQ5/D/h66juL2dDFLLAQUgToQCOCcccdK+aqKKAPZv2fdb0rRtT1l9U1K0slkhQIbmZYwxz2yeaxPjjqdhq3xA+06de295B9ljXzLeUOuRnjIrzSigD2r4H/EmHRJn8O63dpDp8pL288zhVhbupJ6A/zrR/aC8QaNrOjaKml6tY3rx3Ehdba4WQqCo5ODxXglFAE1ndzWF7Dd27lJoXEiMOxByK+sPCfxB8L/ABI8O/2XqzWyXssfl3NjcELvPqmeo78civkmgEg5FAH1rpPwg8D+GNYGthpD5LeZGt1cAxQkdx0z+JNecfHH4k6br9vD4d0WdbmCKXzLm4TlGYdFU98eteJl3IwWY/jTaACiiigAooooAKKKKACremajc6RqlrqNo5S4tpBJG3uDVSigD668PeNvCXxQ8N/2bqLW63EyBbiwncK271T1HcEcijQfhf4J8D3764sh8yIlo5b24UrB9Og/E5NfIoJByDinF3IwWYj60Aet/Gv4kWfiu6t9H0aUy6daOXkmHAlk6ceoFeRUUUAfYGieJ/B114D07S9R8QaTsfT4oZ4XvUU/cAKn5gQa57/hDfgj/wA/Oj/+Dhv/AI5XzBRQB7/448L/AAnsvBmpXOhT6Y2pxxZtxFqZkYtkdF3nP5V4BRRQBNaELeQMxAAkUkntzX1D8VvFfh3UfhlqVpZa9ptzcOibYobpHZuR0AOa+WKKACiiigAp8JAmjJOAGFMooA+rPHvizw5efCnUrO217TJrp7JVWGO6RnY4HAAOc18p0UUAfUvwi8V+HdN+GWnWl9rum2tynmboprpEZcucZBOa+aNZdJdd1CSNldHuZGVlOQQWOCKo0UAeqfAXVtO0fxreXGp39tZQtYsokuJVjUnevGSeteyeI4PhV4tvY7zW9V0e6njTy1b+1AmF64wrivkeigD6f/4Q34I/8/Oj/wDg4b/45XiXxOsPDum+MpLfws9u+mCBCDBcGZdxzn5iT/OuNooA9N+BeqafpPj5rnUr63s4Pski+ZcShFySOMnvXt3iVPhb4vuIJ9c1bR7qSBSkbf2mEwCcn7rivkSigD6f/wCEN+CP/Pzo/wD4OG/+OV4D45tdIsvGup22gtE2lxyAW5il8xSu0dGyc8571z1FAH0V8BPEmh6P4MvoNT1iwspmvmZY7i4SNiNi84J6V4x49uYLzx7rdxbTRzQSXTskkbBlYeoI61zlFABRRRQAUUUUAFegfBP/AJK1ov8A22/9EvXn9egfBP8A5K1ov/bb/wBEvQB9f18gfGz/AJK3rX/bH/0SlfX9fOHxR+F/jDxF8RNU1TS9I8+yn8ry5PtEa5xGqnhmB6g0AeH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0V6B/wAKT+IP/QB/8mof/i6P+FJ/EH/oA/8Ak1D/APF0Aef0V6B/wpP4g/8AQB/8mof/AIuj/hSfxB/6AP8A5NQ//F0Aef0V6B/wpP4g/wDQB/8AJqH/AOLo/wCFJ/EH/oA/+TUP/wAXQB5/RXoH/Ck/iD/0Af8Ayah/+Lo/4Un8Qf8AoA/+TUP/AMXQB5/RXoH/AApP4g/9AH/yah/+Lo/4Un8Qf+gD/wCTUP8A8XQB5/RXoH/Ck/iD/wBAH/yah/8Ai6P+FJ/EH/oA/wDk1D/8XQB5/RXoH/Ck/iD/ANAH/wAmof8A4uj/AIUn8Qf+gD/5NQ//ABdAHn9Fegf8KT+IP/QB/wDJqH/4uj/hSfxB/wCgD/5NQ/8AxdAHn9Fegf8ACk/iD/0Af/JqH/4uj/hSfxB/6AP/AJNQ/wDxdAHn9Fegf8KT+IP/AEAf/JqH/wCLo/4Un8Qf+gD/AOTUP/xdAHn9Fegf8KT+IP8A0Af/ACah/wDi6P8AhSfxB/6AP/k1D/8AF0Aef0V6B/wpP4g/9AH/AMmof/i6P+FJ/EH/AKAP/k1D/wDF0Aef16B8E/8AkrWi/wDbb/0S9H/Ck/iD/wBAH/yah/8Ai66/4XfC7xj4d+Iml6pqmkeRZQeb5kn2iNtuY2UcKxPUigD6QooooAKKKKACiiigAooooAKKKKACiiigAooooAKKKKACiiigAooooAKKKKACiiigAooooAKKKKACiiigAooooAKKKKACiiigAooooAKKKKACiiigAooooAKKKKACiiigAooooAKKKKACiiigAooooAKKKKACiiigAooooAKKKKACiiigAooooAKKKKACiiigAooooAKKKKACiiigAooooAKKKKACiikLKv3iB9TQAtFRfaIB1mj/AO+hR9og/wCe0f8A30KAJaKQMrfdYH6GloAKKKKACiiigAooooAKKKKACiiigAooooAKKKKACiiigAooooAKKKKACiiigAooooAKKKKACiiigAooooAKKKKACiiigAooooAKKKKACiiigAooooAKKKKACiiigAooooAKKKKACiiigAooooAKKKKACiiigAooooAKKKKACiiigAooooAKKKKACiiigAooooAKKKKACiiigAooooAKKKKACiiigAooooAKKKKACiiigAooooAK5Hxh8R/D3gyFhf3QkusfLaw/M5+vp+NcZ8T/AIsyaVdHw34YH2jV5DsklQbvKJ7D1b+VZ/gb4I+e66341ke7vJT5n2VnyB/vnufagDKn+KnxB8Z3DQeEtGa2gY4Egj3H/vo8Clj+FvxP14+drHiVrct1R7lmI/BeK9+tbO2sbdbe0gjghQYVI1CgfgKnoA+fv+FAeIjy3i4Z/wBx/wDGj/hQHiEcr4uGf9x/8a+gaKAPnqT4V/E3Qv32j+JmuCvRFuWQn8G4psPxR+IfgudYfFejtc26nBkMe0/99Divoeobq0t72BoLqCOaFxhkkUMD+BoA5Xwf8SvD3jOJRY3Iiu8fNazHa4+nr+FdhXiPjn4IqjtrXgyR7O+iPmfZkbAJ/wBg9j7Vb+GPxZm1C7HhrxUDb6tGdkc0g2+YR/C3o386APY6KKKACiiigAooooAKKKKACiiigAooooAKKKKACiiigAooooAKKKKACiiigAooooAKKKKACiiigAooooAKKKKACiiigAooooAKKKKACiiigAooooAKKyPEHibSfDFg15ql2kKAcKT8zfQV4leftA6g2uC5stLLaJG218qct757UAfQlFc54U8b6L4wsVn025UyY+eFjh1P0ro6ACiiigAooooAKKKKACiiigAooooAKKKKACiiigAoorxr4mfF6XS73+wPC4FxqTHY8qjcEJ7D1NAHshdQcFgCexNLXzdF8NPifq8ceqXOsSRXJG9Ee4IZc/yrS8H/ABL17wj4h/4Rvxzv8snalxJyV9DnuKAPf6KZDNHcQpNC6vG4yrKcgin0AFFFFABRRRQAUUUUAFFFFABRRRQAUUUUAFFFFABRRRQAUUUUAFFFFABXnXxd8ff8Id4d+z2bZ1S+BjgA/gHdv8K9EZgilmOFAyT6V84adE/xV+N89zOC2laaxIU8jahwo/4EaAOv+Dnw2GlWi+Jtbi8zVrsb4hLyYlPf/eNew0igKoVQAAMADtS0AFFFFABRUF5e22n2kl1eTpBBGMvJI2ABSWN/a6lZx3dlcRz28gyskbZBoAsUUUUAFeQ/GP4brrFk/iTRozHq9oN8gj4Mqjv/ALwr16kIBBBGQeCDQB5z8IPHx8YeHfs17IDqtkAk2esi9m/xr0evm/VoT8Lfjhb3lsPK0zUWyR/Dtc4Yfgea+j1YMoZTkEZBoAWiiigAooooAKKKKACiiigAooooAKKKKACiiigAoorkPFXxJ8O+Eo2F5eLJcAcQRHcxP9KAOvqhqOtaZpMRlv76C3UD/lpIBXzb4j+OniTXZmtdEh+xxMcL5Y3SH8ayNP8Ahx488ZzC4u0uNrnJlu3I/Q0Ae3av8cvB+mbliuZbuQdoU4P41xmoftIoCRp+ikjPBlk7VJo/7ONuoVtX1VnPdIVwPzrtNP8Agl4LsQN1i9wwGCZXJzQB5TcftE+InmJgsbSNOykE03/hoLxWRkWVrj18s17vD8PPCUEaoug2RC9C0QJrQTwvoSReUukWYTGMeSKAPnqD9onxGkwM9jaOg6qAQa3tO/aQjLAahorKM8mKTPFetSeAfCku7foNj83U+SK5/UPgr4LvkIGntA2OsT4oATRfjV4P1gqjXjWkrfwzrgD8a720vbW+hEtpcRTxno0bhh+leE67+zmm1pNE1MhuojnH9a8+m03x98M7vzUN1BEpzujJaJvr2oA+vqK8T8CfHi01J47DxIi21wTtW4X7jfX0r2mGaO4hWWF1eNxlWU5BFAD6KKKACiiigAooooAr3l9a6fbme8uI4IgcF5GwKzf+Ev8ADv8A0GbL/v8ALXG/Hb/km1z/ANdU/nXn/hH4GWPiTwvY6tJq9xE9wm4oqAgUAe5f8Jf4d/6DNl/3+Wj/AIS/w7/0GbL/AL/LXlH/AAzhp3/Qcuf++BR/wzhp3/Qcuf8AvgUAer/8Jf4d/wCgzZf9/lrgPHnxt0vw/G9porJfX5H3lOUT8e9Y/wDwzhp3/Qcuf++BR/wzdpn/AEG7j/v2KAOO0LQZfiFqQ1rxn4jghticrC04DEegGeBXtVonw+stCOjRTaV9iZcMhdTu9yfWuG/4Zw07/oOXP/fAo/4Zw07/AKDlz/3wKAOY8VeDrPwxfnXvA/iK3UxnebcXA3D6c8j2rrvAHx0tdT8vTvEm22u/urcD7j/X0qD/AIZw07/oOXP/AHwKP+GbtM/6Ddx/37FAHq//AAl/h3/oM2X/AH+Wj/hL/Dv/AEGbL/v8teUf8M4ad/0HLn/vgUf8M4ad/wBBy5/74FAHq/8Awl/h3/oM2X/f5aP+Ev8ADv8A0GbL/v8ALXlH/DOGnf8AQcuf++BWP4q+BNj4e8M32qx6xcSvbR7whQAGgD6Asr+01GDz7O4jnizjfG2RVmvLvgH/AMk5T/ru9eo0AFFFFABRRRQAUUUUAFFFFAHm3xi8cnwp4c+x2b/8TK+BSIDqq9zWJ8IPhjHpttF4l1pDLqVwPMiWTnywe5965R0PxF+PjRTZex09yMdtqf4mvo5VCKFUAKBgAdqAFrjfiD8P9P8AHGkNFKqx30YJgnA5B9D7V2VFAHz14C8d6n8P9cPhHxbvW1VtkMz/AMHpz/dr6CiljniWWJ1eNxlWU5BFcd8Qvh7YeOdJaN1WLUI1JguAOQfQ+1eX+APH2p+A9bPg/wAYBkt0bZDO/wDyz9Oe6mgD6EopsciTRrJG6ujDKspyCKdQAV4Z4t8Y/E7S/E10ljpZawSTEWyHeGX617nRQB89Q/HDxbpU23WvDrFARnEbIQPyruvDfxu8L666QXEj2Fw3G2b7ufrXodxY2l4hS5topVPUOgNcB4m+C3hfX43e3t/7PujyJIOBn6UAehwzxXMSywSJJGwyGQ5BqSvmlz47+DN+Czvf6KWxnJZCP/ZTXt/gzxzpHjXTRc6fKBMoHnQMfmQ/4UAdPRRRQAUUUUAFFFFABRRRQAUUUUAFFFFAHPeOtS/snwPrF4G2slq+0+5GBXnP7O2leT4Xv9WcZku7jZuPcL/+uun+NLsnwt1QqcZMYP03CoPgaoX4W2GB96WQn/vqgD0eiio5Z4YELzSpGg5LOwAFAElRXFzDaW8lxcSpFDGpZ3c4AFcL4n+MHhPw3G6/bRfXI+7Dandk+7dBXlNxqHjv403gtrWBtP0Pd83UR49z/GfagCbx14v1H4q+JIvCXhcO2mq/7yXBAkI/ib/ZFN8E+KtT+EnieXwr4mVhpkj5SUZIQno6/wCye9ez+CPAWk+BtM+zWKb7hwPOuXHzSH+g9qf418C6T440v7LqEe2ZATDcKPnjP9R7UAdDa3UF7bR3NtKk0MihkdDkEVNXzVBd+O/greGCaFtQ0IvkdWjx7H+A16r4Y+MXhTxJGiNeCwuiPmhujtwfZuhoA9AoqOGeG4QPDKkiHkMjAg/lUlAHjX7ROkJceE7LVlX99Z3ATd/sv/8AXAr0HwBqh1nwJo96x3O1squfUqMH+VYPxriEvwv1IH+FkYfg1J8EpDJ8LtOz/C8i/wDj1AHodFFFABRRRQAUUUUAFFFFABRRRQAUUUUAFRXFxDaW7z3EixxINzOxwAKkd1jRnchVUZJPYV8x/Fv4mXPibVW8P6JI/wBhjfy2MfWZ84/KgDU+I3xwuLuWTSfC7GOLJR7oD5n/AN2ue8HfB3X/ABhKuo6vLJaWkh3NJLkyP9Aa7/4W/BuDS4otZ8QxLLeMA0VuwyI/c+9e1KoVQqgADoBQByfhj4ceG/CsSiysEecDmaYbmP8AhXWgADAGKKKACiiigAooooAKKKKACori2gu4GhuIkljYYZXXINS0UAeIfEP4F2t7FJqXhhRBdD5mtc/K/wBPQ1x3w2+Juo+CdWOg+IfNNjv2ESZ3QH/CvqCvIfjL8NYte0uTXNMgVdRt13SBR/rVH9aAPWba5hvLaO5t5FkhkUMjqcgg1LXgPwH8eyGRvCupSk4ybVnPI9Vr36gAooooAKKKKAPM/jt/yTW5/wCuqfzra+Ff/JN9H/641zvx6vbWPwBLavPGtxJKpSMt8x59K6L4V/8AJN9H/wCuNAHZUUUUAFFFHQZNABRXnniv4taToN22m6dDJqmqZ2iC3GQD7kVzv9ufF3Wl82y0m1sIjyqy/ex+NAHstFeKyeKvit4bHnarosF/bLy5gHIH4V23gr4laN4zUwwlra/QfvLWbhgfb1oA7SiiigArkviZ/wAk71n/AK4GutrkviZ/yTvWf+uBoA5v4B/8k5j/AOu716jXkvwAv7STwL9jW4jNzHMxaLd8wB9q9aoAKKKKACiiigAooooAKqarciz0i8uTnEUDvx14BNW6y/EnPhfVQP8An0l/9BNAHif7PiC91/xDqrISznhz/tEmvoCvB/2bZk+w61B/y0EiMR7Yr3igAooooAK4X4m+AbHxloEzmMJqNuhaCYDnj+E+oruq5bx74wsfB/hy4u7qUCd0KwR5+Z2xQBwfwE8T3l9pt94fv3Z5dPb92WOSF6Y/CvZa8Q/Z+0W88vVfEd2rIt6+I8j73OSa9voAztZ13TfD9l9s1S6S2gzt3OeprNsPHnhfUtv2bWbVi3ADSAH9ak8W+ENM8Z6WthqauY1fepQ4INeaX/7O2kNETp+p3MEo5BbkUAezxyxyoHjdXU9CpyKfXzVcaV8SPhXL9qtriS/01D82CXXHuO1er/D/AOKWleNoBAxFrqaj57dz973X1oA7a9srbUbOS0u4UmgkXa6OMgivnbxp4S1P4TeIofE3hmST+znf95H1Ceqt7GvpGqmp6ba6vps9heRLJBOhR1I9aAMrwd4rsvGHh6DU7NxlhiWPuj9xXQV83eErq5+FXxXn8P3bsNMvHCoT0IP3T/SvpAEEAg5B6UALRRRQAUUUUAFFFFABRRRQAUUUUAeffGz/AJJZqn+9H/6GKj+B/wDyS3T/APrpJ/6FUnxs/wCSWap/vR/+hivHvB/xd1Hw/wCELTw/ouiNeXURdnkOW6nPCigC7f8AiDx345+Iur6V4a1SWCK2dwqLJ5aqiHbnPua0Y/gn421tx/wkPigiPPIMrzH8sgUz9ntmu/FviG+mXbO6ZYY6FnyR+dfQ9AHmHh34FeFNFdJrtJNSnXnM5+T/AL5r0q3t4LSBILeFIokGFRFAAHsBXI+LPih4a8HXyWOpXMjXTAMY4U3FQe59K6LRNc0/xFpUWpaZcLPay/dYdj6EdjQBo0UUUARz28N1C0NxEksTjDI6ggj6V5r4i+BnhTWnea1jk02ducwH5M/7td/rOs2GgaXNqWpTrBawjLOf5D3rmfCvxT8MeL9Qaw065kW6AJWOZNpcD09aAPMZfgl410RyfD3igmPPAErwn8gSKzLTXPHvgf4gaPpniLVZZYrmRAyNL5isjHHWvpavnn9oZ2tPE/h28hXMyozKPUqwIoA9I+M3/JL9U/4B/Oq/wO/5JbYf9dJP/Qq8m8VfGDUtb8J3nh/W9Da0uJlUxyDK9D3Vq9Z+B3/JLbD/AK6Sf+hUAejUUUUAFFFFABRRRQAUUUUAFFFFABRRRQB5V8cPGbeHvDQ020l23l9lcjqqd6434EfD+O8Y+KNSiDojbbZGHBPdq5T4q38vij4qvYRsWSOVbZB6c4NfUHh/SYND0Gy023QLHBEqcdzjk0AaVFFFABRRRQAUUUUAFFFFABRRRQAUUUUAFIyhlKsMqRgg0tFAHyZ8RtHl8AfFBb2xzHDJILmErxjJ5FfUWg6nHrOhWWoxkFZ4lf8AHHNeSftF6UJ/D+n6kq/PBKUJA7Gt74Eao2ofDyOJyS1rM0fPp1FAHp1FFFADXdI0Z3YKqjJJOAK8h8dfGy00x30vw0n2/UWOzzFGUQ+3qa7r4hMyeA9YZWKn7O3INfLHgjVb3whf2/iWXShd6cZDGzumQD3wexoA2PFPg7xXceGrjxd4nuXWRmURwOctg+3YV9B/Cv8A5Jvo/wD1xrifid4q0vxb8H5b/TJ1dTIm+PPzIc9CK7b4V/8AJN9H/wCuNAHZUUUUAFeVfFjxpe2s1r4T0Ak6tqJCsy9Y1NepSyCKF5G+6ilj+FeG/C+L/hKvilr/AIku/wB59lcxwZ6Lzj+VAHfeA/h1p3g/TlklRbnVJBunuZBk7j1wasa/8TPCvhuYwXupIZx1ji+Yj8q5L4y+OrzSEtvDeisRqV8QGZeqqeBj3NT+Cvg1pGnafHea9F9v1SYb5TKchSe1AGha/GvwXeXCwG9kTfxmSMgVy3xX8JLpkcHjrwzi3uYGEkoi4Dqe/Fc58V9C0m3+IWg6RpdlFbmV1MojTGckV7h4ps4v+ED1G1ZFKJZsoHbhaAF8FeI4/FXhOx1VD80qYkHo4610FeQfs8zu3gq6gOdsd0209ua9foAK5L4mf8k71n/rga62uS+Jn/JO9Z/64GgD518KeCfEzeGYvFvhi6f7RFIweBDhsD09fpXqXgX42QXkq6T4qj+w6gp2eawwrH39DUfwm8SaZ4W+EZ1HVJ1jhSd8D+Jz6Ad68f8AHes3fjXUrrxDbaULbTYWEYkVMZz0ye5oA+x45EmjWSN1dGGVZTkEU6uS+GTs/wAO9HZ2LHyByTXW0AFFFFABRRRQAVFcxCe1lhOMOhXn3FS0UAfPXwTuP7I+JHiDRZcKzs+BjHKsf6V9C185eLAfAvx4tNWA2Wt64Zj2w3DV9FxyLLGsiEMjAFSO4oAdRRRQBznjLxlpvgvRZL+/kBfBEMIPzSN6CvEvDHhnW/jB4mPiPxEXj0eN/wB3H0DD+6vt6mnfHbS7uz8Y6drN9vudIkKr5WThcHkfjXvHhmfTrrw5YTaSiJYvCpiVOijHSgC/ZWdvp9nFaWkSxQRKFRFGABU9FFABRRRQA10SRGSRQyMMFWGQa8C+Kfw1m8O3Y8YeFd0BhfzJ4Y+Nh/vD29RXv9RXEEV1bSW8yB4pFKsp7g0Ach8NPHEPjbw1HcMVW+hGy4jHY+v412lfOHhgv8OfjdNpBJSxvX2qO2G+7X0fQB4x+0DoHn6FZ6/bpi4spQrOo52np+Rrv/h3rn/CQeB9Nvi2ZPKCP/vDin/EDT11PwLq9u+P+PdnGR3AzXn/AOzvfPN4VvrJiCIJ8rzzzQB7LRRRQAUUUUAFFFFABRRRQAUUUUAeT/tA6ubHwCligG6+uFQ+yr8x/kK2fhX4MsvDfgm0cQob69hE00xHJ3DIGfQA1hftCaVJeeBYb+Pn7Fcqz/7rcfzxXV/C/wAR2/iTwHps8Tr5tvEtvMmeVZRjn64zQB5Z8FZfsPxU8Tac/wArMZcA/wCzJ/hX0JXzJ4n1pPh18e7vVoYTNCy+Y8KHBIdcEfnzXVf8NIWH/QAuf+/o/wAKAPIvinDewfEjWRfbvMabcpbuh+7j8K9p/Z1hvE8IX0kwYWz3H7nPTpziuT1/4teDvE80c2r+DZLiWPhZDIA2PQkDkVr2P7QOi6ZZR2dl4Ymgt4hhI43AA/SgD3qivDv+GkLD/oAXP/f0f4Uf8NIWH/QAuf8Av6P8KANL9oiG8k8DWrwBjbx3amcL6YOCfbNeF/DSK7m+IeiizDGQXCs23so6/hivWr39oLRtRs5LS88MzT28o2vG7ggj8qxtB+LHg3wzcSXGk+DZLeaTgyeYCwHoCRwKAPpKvnz42sNQ+JfhnTU5YFAR/vOP8K0v+GkLD/oAXP8A39H+FcloeuJ8R/jtp+pNCbeFcMkTtkjYM/zoA9i+KHg+x8ReCLxpIE+2WcJlhlC/MCozjPocVz/7PmqteeBprBgM2VwQPo3Ndd8S9ft/D3gPU7idwrzRNBEp6szDAxXHfs86XJaeC7q/fpeXBK/ReP8AGgD1+iiigAooooAKKKKACiiigAooooAKZKSInI6hTT6bIC0bKO4IoA+SfDEb6j8bkMuHY3zu272Jr64r5F0Rjo/xuVZ32Fb9kYj3NfXVABRRRQB5H8afiLqHhGG103SsR3NypdpiM7V9q4f4Y/F7XZfFVtpms3H2q1u28sFh8yMelenfFP4Zjx3aQT20wh1C3BCFvusPQ1yXw7+CF3oXiGLVtbnif7Od0UUfOW9TQB7nTXYJGznooJNOpGAZSpGQRg0AfLPjb4yeJLjxLdRaZdG0tLeQoiKOTg9TXsHwg8d3XjTQZhqAH2y1YK7gcOOxrg/GPwE1C98QT3ui3MX2e4cuUkOChPWvTvht4Ci8CaE1sZRNdzHdNIOmfQUAdrXIfEjxc/g3whcalCge5JEcIPTce5rr657xp4Vt/GPhq40m4bYX+aOQD7rDoaAPmjSfjR4ts9Zju7m9+0Ql/wB5Cy8EZ5xX1dpl6upaXa3qKVWeJZAD2yM188aV+zxq39sRjUbyEWKPlmQ/Mwr6Ks7WKxsobSEYihQIo9gMUAT0UUUAebfHOAzfDW7I/gkRj+dcv+ze7HRdWQk7RKpA/Cuk+O05i+G1woYAvKgx681zv7OEEi6Dqk5X928wUH1IFAHt9FFFAHMfET/kQdY/692rz/4I6RY658Lbix1C3Se3kunDKwr0D4if8iDrH/Xu1cb+z3/yT2T/AK+3oA8w+I/wt1XwctxdaU8s+iTNl0XJMf8AvD+tetfBjxZpWqeELTSIZwt9Zptkifgn3HrXpc0MdxE0UyK8bjDKwyCK8H8e/Ce+0G/PiXwW0kbxsZJLdDyvf5fb2oA97oryr4bfF208SKul6yVtNWT5BuOBKf8AGvVaAKWsf8gW+/64P/6Ca8h/Z7K/YtcGRu+08jvXtEsayxPG33XUqfxrwHwPef8ACAfF3VNB1D91bag5MLtwMk5WgClcsmo/tJRrqTbUilAjDdDgfLX0VcTxWtvJPM4SKNSzMTwAK8n+KHwtvfEWqw+IPD84h1KMDcCcbsdCD61k2vgj4k+KY4rLxPq4ttNUgSJEw3SD04oA5rTtbh8cftA212CfsschWH3Cjg17J8Udfg0DwJqEsrqJJ4zDGp6sTxXFeLvhZqmnavputeCPLhuLOIR+WSBnHf3p9h8NvE/ivWbfUvHd8rwW53JaRH5c+9AG98EtEm0f4eW7XClZLtzPtI6A9K9HpkUUcEKRRKFjRQqqBwAKfQAV5v8AGLxXpWj+D7zTLmcG9vIykUS8n6n0FR/Er4sWXhCFtPsCtzq0i4VVORH7n/CuC8CfDHVPGmpL4n8YSStbyHekMhO6T0+goA5j4c/DbWfGy27XsksGgQuW5JG899o/rXqHxg0TT/D3whOn6bbrDBHPGAAOTz1NetWlpb2NrHbWsSRQxjaiIMACvNvj3/yTSb/r4j/nQB0Hwv8A+SdaP/1wFdfXIfC//knWj/8AXAV19ABRRRQAUUUUAFFFFAHl/wAcPCZ1/wAIHULdCbzTj5i46lO9W/g54uTxL4MhglkBvbICKRc8kDoa9CmiSeF4ZVDRupVlPcGvmy6W5+DfxWFwit/Yt62fbYTz+IoA+lqKgs7uC/s4bu2kEkMyh0cHgg1PQBzfjnwtB4v8LXemSAeYyloW/uuOleT/AAV8WT6Jq114H1omOSOQi339mHVf8K98rxD41+BJxJH4y0NWS8tiGuBH1IHRhQB7fRXBfC/4gW/jXQEWWRV1S3ULcR55P+0PrXe0AFFFFABRRRQB8+fHaJbDxt4f1RFIckbmB64YV73YzfaLC3m5/eRq3PuKyvEPhDRvFDWrara+c1s++M5xg1txosUaxoAqqMADsKAK2qWhv9Ju7QYzNCyDPuMV5t8HvAur+Dm1ZtTVEWeQeUqtnIHevVKKACiiigAooooAKKKKACiiigAooooA8++Nf/JLNU/3o/8A0MV4l4J8PeP9K0ODxL4Sk82G5LLJChB+6ccqeDXtvxs/5JZqn+9H/wChio/gf/yS3T/+ukn/AKFQB4pY3GtX3xp0qbxhZql7NLGHikiABXoPlr6e/wCEe0X/AKBFh/4Dp/hXinx5sZtI8TaD4rgQ4jcI7D+8pyB+Wa9u0XVINa0Wz1K2dXiuYlkBB9RyPwoAzbyHwhp83lXkWjW8mM7JUjU4+hqv9o8C/wDPTQP/ACFXM+Mvgvpvi/xFNrEuqXVvLKoDIoDLwMcZ6Vgf8M36V/0Hbz/v2KAPRftHgX/npoH/AJCo+0eBf+emgf8AkKvOv+Gb9K/6Dt5/37FH/DN+lf8AQdvP+/YoA9F+0eBf+emgf+QqsWkXg+/m8mzi0W4lxnZEsbHH0FeZf8M36V/0Hbz/AL9itzwl8EtM8KeIYNXj1W7uJIM7UICgk+uKAPQP+Ee0X/oEWH/gOn+FfM+vzatZfG/UJPCFmrXsDERxRRAgAKN3y9K+ndX1KDR9Iu9RuWCw28TSMT7CvDfgXYz674x13xfcg4ZmRM92c5OPoOPxoA5Pxl4d+IWt6NceIvFkhht7UDZC5A6nsg6V7L8Dv+SW2H/XST/0KrHxm/5Jhqn/AAD+dV/gd/yS2w/66Sf+hUAejUUUUAFFFFABRRRQAUUUUAFFFFABRRRQB8q/GfSpvDvxIXVIVKpcFZ0Yf3gea+j/AAhrsPiTwtYanCwPmxDePRsciua+Lfgv/hLvCcht0BvrTMkRxyfUV5H8FvH58Naq/h3VWKWlxJhC/HlSehoA+nKKQEMoZSCDyCKWgAooooAKKKKACiiigAooooAKKKKACiio5547aCSeZwkcalmY9ABQB4b+0drCJp+maSrDzJHMrjuAOldh8EtIbSvh1as67XuXaY+4PSvDPEV7c/E74riK1BeF5hDF6CNTya+r9MsY9N0y2sogBHBGqAD2FAFqiiigDmPiJ/yIOsf9e7Vxv7Pf/JPZP+vt67L4if8AIg6x/wBe7Vxv7Pf/ACT2T/r7egD1mggEYIyDRRQB5H8SfhBBrTNrXh4C01SP5ykfyiQj+RrH+HvxbutPvF8NeMleG6RvLjuJBj6Bv8a90rg/iF8MtM8bWTSqi2+qIP3Vwoxn2b1oA7qORJY1kjYMjDIYHIIrhPiT8OofGljHcWz/AGfVrbmCYcZ9jXmPhTx5rvwx1keGvFkckmnhsJMckoPUHuK+gdP1G01WxivLKdJoJRlXU5BoA8V0j4n+JPBTDSfGmlTypF8qXca5yB/Ousj+OHgx4Q7XcyMRkoYjkV6Dc2Vrex7Lq3imX0kQGsg+CvDROTollk/9MhQBxVt8ZodZ1i1sdD0W8ukkkCySlCAi+tepA5ANVrTTrKwXbaWkMI/6ZoBUtxcQ2lu89xIscUY3M7HAAoAkZgqlmIAAySe1eL/Er4wG1mfw/wCFv9Jv5P3bzR87Cey+prF8efFHU/Fup/8ACL+C1d45TsknQfM/rj0HvXafDT4S2XhSFNS1RVudYcZLNyIvYe/vQBgfDX4Psk8fiLxVunvXPmJbyc7Se7epr21VVFCqAFAwAB0paKACvMPj3/yTSb/r4j/nXp9eYfHv/kmk3/XxH/OgDoPhf/yTrR/+uArr65D4X/8AJOtH/wCuArr6ACiiigAooooAKKKKACuT+IXgy38a+GprF1UXSAvbyHqrf4V1lFAHgnwg8bXWgarL4H8RExyRyFbZpP4T/dz6ele915J8YPhs2vW3/CQaKhTV7UbmCHBkUf1FS/CP4lL4js10PVSY9XtV2/PwZQOPzoA9WpskaTRNHIoZHGGUjIIp1FAHzh458L6p8LPFSeKvDhb7BK+ZIwOEz1U+1ey+BvHOneNtGS6tXVblQBPATyh/wrob+wtdUspbO8hWaCVdrowyCK+efFXgjXvhZrf/AAkfhR5JNPzmSMDOwejDuPegD6Porg/AHxP0nxtarFvW31NVHmW7nGT6r6iu8oAKKKxfE/inS/CWkvqGqTiOMcKo+859AKANqivny6+OPijVp3bw74fZrZD94ozkj3xXReC/jfDquqJpHiKz/s27c7Vc5Ck+hz0oA9hopAQQCCCD0IpaACiiigAooooAKKKKACiiigAooooA4b4v2N1qHw01O3s4JJ5vkYJGuSQGBPFeM+EPiV4r8H+HINGtvDDzRQsxDvG4Jyc+lfT9N8tP7i/lQB8y+KfiX4k8W6BcaRqHhD91Lgh1jk3Iw6EcVb+DvxEfwtcjwv4iElvaytm3klUr5THsc9jX0f5cf9xfyri/H/w20rxzp4EgFtqEQ/c3KLyPZvUUAbHi3VNU03wtdX+hWYv71FBiiHIbPfjrxzXjH/Czfi1/0Kz/APgBJVa01/4hfCKYWOqWT6no6nCOSWUD/Zft9DXa6Z+0D4Tuoh9tS7s5e6mPcB+IoA5P/hZvxa/6FZ//AAAko/4Wb8Wv+hWf/wAAJK7/AP4Xj4F/6CMv/fhqP+F4+Bf+gjL/AN+GoA4D/hZvxa/6FZ//AAAkr2Twbqurar4Vtr/X7IWF8wJkiI24A6HB6Vw+p/tA+ErWI/Yku7yXsoj2j8zXE3niP4hfFuY2OkWL6bpDHDuMqpH+0/f6CgBfjH8Rn8SXB8LeHC9xbI2bmSEFvNYdhjsKz/CXxI8S+D9Ah0mw8JFo4yWaRo33Ox6k8V7L8PvhnpfgaxLDF1qUo/fXLrz9F9BXb+XH/cX8qAPmXxX8TvFnivw7c6PceGGhinxl0jckYP0r174NWN1p/wANNPgvLeSCXe7bJFwcE8cV3nlx/wBxfyp3TpQAUUUUAFFFFABRRRQAUUUUAFFFFABRRRQAV4F8YvhTI88niTw/Cd5O+5gjHOf7wr32kIDKVYAg8EGgD53+GHxnOniHQ/ErN5SnZHdN1X2avoS2uoLy3Se2lSWJxlXQ5BryH4jfBK111pNT0DZbXxyzw9EkP9DXkvhXxx4o8AeIBpTO8saTCKW0kO4dccelAH17RUVtKZ7WKZkKF0DFT1GR0qWgAooooAKKKKACiiigAoorL1nxFpPh+0a51O+ht0UZwzDJ+goA1CQBk9BXgXxo+KEbxSeGdEn3Ox23MqH/AMdFY/xA+N95rofSfDSSQW7na04H7yT2HpWn8Kfg/NLcx+IPE0J674baTksf7zUAbvwO+HraLp//AAkOpRYvLpf3KMOUT1+pr2WkVVRQqgBQMAAdKWgAooooA5j4if8AIg6x/wBe7Vxv7Pf/ACT2T/r7euy+In/Ig6x/17tXG/s9/wDJPZP+vt6APWaKKKACiiigDnfF3gzSvGWlPZajCNxH7uZR86H1Brwu3vPFPwS1/wAm6WS80GR8DupHqPQ19LVQ1fRrDXdPksdRtkngkGCrDp7igCr4b8T6Z4q0qO/0y4WRGHzJn5kPoRWzXzbrvhfxL8Htb/tvw/LJcaS7/NHgkKPRh/WvSNM+NPhq78KSavcTeTcQqBJan7xb0X1FAHeatq9joemy3+oTrDbxLlmY/wAq+efEXi7xD8XNf/sLw3HLBpQOGbpuH95j/Sof+Kp+N/iPP7yy0KNvfYo/q1e++FvCWl+EdJjsNNgVdo+eUj5nPqTQBk+AvhzpXgjTkWKNZtQYfvrlhyT6D0FdnRRQAUUUUAFeYfHv/kmk3/XxH/OvT68w+Pf/ACTSb/r4j/nQB0Hwv/5J1o//AFwFdfXIfC//AJJ1o/8A1wFdfQAUUUUAFFFFABRRRQAUUUUAFeGfFP4bXWnXzeMvCpeG6hbzJ4YvX+8P6ivc6RlV1KsAykYIPegDzn4X/E628Z2As7xlh1iFcSRnjzPcV6PXz/8AEr4aX/h3VD4t8Jb49jeZLDF1Q+oHp7V3fwy+J1p4zsBa3bLBrEIxJEeN/uKAPRaZLFHNE0UqK8bDDKwyCKfRQB4h46+C0i3ba54Nla1vFO82yttBP+ye30qn4T+Nd9otwui+NrSWOSM7PtOzDD/eH9a97rm/FPgbQvF1qYtSs0MmPlmQYdfxoAZq3j/w9pfhptcOoQzW2392I2BLt2AHrXiOk6Vrvxt8WNqmpmS30G3fCqOmP7q+p9TWqv7Pd0NejhbVS+hq+8qT8+PTHT8a900vS7PRtOhsLCBYbeFdqqooAZpejafo1jHZ2FrFDDGu0BVHP1rh/iZ8LrPxhp5urBEttXhG6ORRgSex/wAa9HooA8M+GHxMutMvv+EP8XFobqFvLhnl4P8Ausf5GvcgQQCDkHoRXnHxP+GVv4wsjfWKrBrEAyki8eZjsa5b4YfE25sL0eEfFhaG6hby4ZpeM/7J/wAaAPcaKQEEZByD3paACiiigAooooAKKKKACiiigAooooAKp6lqtho9m93qN3DbQIMl5WAFch8RPidpngW08ri51SVcxWynp7t6CvKtF8DeMPixeDWvFF9NaaY5zGhGCV/2E6Ae5oA9Zsvin4G1uZrMavbcnG25XYrfi3Brxz+w9D139oWfTXt4JtKlyRHCcIf3YPG33r0PUP2fvCN1aRxWjXdnMi4Mqybt59SD/TFchcfs961p90LnRfEC+av3HYGNh+IoA9I/4Ux4D/6Ag/7/AD/40f8ACmPAf/QEH/f5/wDGvOP+EA+MNodsGvB1HQi8P9RQfAPxhuvlm14Ip65vD/QUAY2paDoegfHyy02C2hg0yNo2aOU5QZHOd1ez33xR8DaFKtmdXthjjbbLvVfrt4FeXwfs+a5qV19p1vxAnmt951zI35muw039n7wlaW0iXj3d7M648xpNm0+oA/rmgD0rS9X0/WrNbvTbyG6gYZDxMCKu184a34B8XfCu7Ot+Fb6a706M7pI+pC/7SdCPcV6j8Ofihp3jq18h9trq0a5ltifve6+ooA76iiigAooooAKKKKACiiigAooooAKKKKACiiigAoorj/GfxH0PwdZu1zcJLd4+S3Q5Yn39KAJPiF4ytfBnhme9lcfaZAUt488sx/wrwH4SeGbrxp45bWr8GS3t5POldhwz5yBWZcXPiL4xeMVBBWLPAz+7gT1r6M8O2/hn4f8Ah6LThqNrEEGZJHcAu3c0Adj0GBRXmmufHDwlpIZILh72YdFhXj868s8RfHnxDrRa10W3Fkj8BkG6Q0Ae+eKPG+h+EbNp9TvEV8fLCpy7H6V51a/tF6DI7C40+6iUfdIwc15x4e+FXi7xxdi+1Z5reBzlprkksfoDXqX/AAz54XNikRnuhOAN0obqfpQBoRfHfwS6KWurhGI5BhPFaKfGHwS8Pmf2wg4+6VOa4m5/Zv0x5M22s3Ea+jIDUH/DNtp/0HZf+/QoA66T46+CY92LydyPSE81z+oftF6LEh+w6dcTNjjf8oqrB+zdp6ygza3O6dwsYBrf074A+ErQhrg3F0Qc4d8D9KAPMdZ+PPinVy0Gl28dmG4HlrvaszS/h7478e3Yub4XCxMfmmu2IH4CvpbSfBHhvRAosNIto2HRim4/ma3wAowoAA7CgDznwP8AB/Q/CWy5nUX2oDnzZBwp9hXo4AAwBgCiigAooooAKKKKAOY+In/Ig6x/17tXG/s9/wDJPZP+vt67L4if8iDrH/Xu1cb+z3/yT2T/AK+3oA9ZooooAKKKKACiiigCOe3huoHhnjWSJxhlYZBFeOap+z/pl34qjvLW6aDS3YvPbjrn0X2r2eigClpOkWOiadFY6fbpBbxLhVUfzq7RRQAUUUUAFFFFABXmHx7/AOSaTf8AXxH/ADr0+vMPj3/yTSb/AK+I/wCdAHQfC/8A5J1o/wD1wFdfXIfC/wD5J1o//XAV19ABRRRQAUUUUAFFFFABRRRQAUUUUAIyhlKsAVIwQR1rw34kfCe7tL5/FPg9mguYz5ktvEcHI7r/AIV7nRQB5H8N/jDb62U0bxBiz1VMIHfgSn+hr1sEEZByDXmHxE+EFh4p3alpRWy1Zedy8LIff0PvXDeGfif4h+H98ugeM7WaS2jO1ZyMso9j/EKAPomis3Rte0zxBYpd6ZeR3ETDPynkfUdq0qACiiigAooooAK81+KHwwt/F1mdQ08LBrEA3I68eZjsfevSqa7rHGzuwVVGST0AoA8f+DPju/1KS48La5n7fYgiN2+8wHBB+lexV86eB5E1n9oO/v8ATlAtIzKXZeh4xn8TX0XQAUUUUAFFFFABRRRQAUUUUAFcj8Q/G9r4H8NyXshD3cuUtoe7P6/QV1pIVSxOABkmvm3UDN8X/jILJCx0bTmIPpsU/Mf+BHigDS+F3w9ufF2ot418W751lkL28Mv/AC0OfvEf3R2FfQCqqIERQqqMAAYAplvbxWtvHbwIEijUIiqOAB0qSgAooooAKKKKACiiigBGVXUqwDKRggjg14F8Uvh3ceGL9fGvhLdbmFxJcQxfwH+8B6eor36o54Y7mCSCZFeKRSrqwyCD2oA5T4c+OLfxz4ajvRtS8iwlzED91vX6Guvr5utlk+EXxnFsrMujaiwABPy7GPH/AHya+kAQygg5BGQaAFooooAKKKKACiiigAooooAKKKKACiiigDyD42614t0y3tItBWdLSUETSwrls+ntXz3JoXiXUZGuJdOv53Y8u0bEmvuF0SRdrqrD0IzSLDEowsaAeyigD410nwj47ERGm6bqMUbnBKKUz9a6Kz+CfjrVnBvCsCk8tPMTX1UAB0AH0paAPB9G/ZxtkKvrGrPIf4o4FwPzNen6B8O/DHhtV+w6ZEZB/wAtJBub9a6migBAAowAAB2FLRRQAUUUUAFFFFABRRRQAUUUUAFFFFABRRRQBzHxE/5EHWP+vdq439nv/knsn/X29d74w0251fwnqNhaKGnnhKoCcZNeA6V8OfipolobXTZvs8JbdsScAZoA+mqK+c/+ER+Mf/QQk/8AAij/AIRH4x/9BCT/AMCKAPoyivnP/hEfjH/0EJP/AAIo/wCER+Mf/QQk/wDAigD6Mor5z/4RH4x/9BCT/wACKP8AhEfjH/0EJP8AwIoA+jKK+c/+ER+Mf/QQk/8AAij/AIRH4x/9BCT/AMCKAPoyivnP/hEfjH/0EJP/AAIo/wCER+Mf/QQk/wDAigD6Mor5z/4RH4x/9BCT/wACKP8AhEfjH/0EJP8AwIoA+jKK+c/+ER+Mf/QQk/8AAij/AIRH4x/9BCT/AMCKAPoyvMPj3/yTSb/r4j/nXBf8Ij8Y/wDoISf+BFUtU+HnxW1myNpqE5uICQxR5wRkUAe1fC//AJJ1o/8A1wFdfXPeBtKutE8G6bp16oW4giCuAcgGuhoAKKKKACiiigAooooAKKKKACiiigAooooAKxfEfhTR/FNg1pqlokqkfK+PmX6GtqigD511b4YeL/AF6+qeD72W4tlOTEp+bHuvetvwz8eollWw8V2T2dwvytKqnGfcdq9vrmPEngDw54piI1HT4zKRxKg2sPxFAGppXiHSdcgWbTb+C4UjPyOCfyrTrwPVPgNqulytc+FtckQjlY3YqfzFUE1z4weEW8u6spr6FeMsm8H8RQB9F0V8+f8AC+vElnF/p3hoKynDMQwFNb47+J9Sj2aV4cBkY4VgrNQB7/dXdvY273F1MkMKDLO5wBXgnj/4m3vjG+HhTwcssgmfZLOn8Y9vb3qjH4O+JXxHuFk165ksbFjkq52jHsor2HwV8PNF8E2m2yhEl0w/eXEgyx+noKAKnw1+Hlt4G0g7j5uo3ABuJf6D2ruaKKACiiigAooooAKKKKACiiigDlviLrQ0DwFq18G2uITHGf8Aabgfzrhf2etDFr4Vu9akGZr6YqGPXav/ANc1Z/aFumh+H0UAPE92gP4ZP9Kn+HfjXwfoXgLSdPn16xhmjhzIjSAEMTk5/OgD1OiuU/4WZ4K/6GTT/wDv6KP+FmeCv+hk0/8A7+igDq6K5T/hZngr/oZNP/7+ij/hZngr/oZNP/7+igDq6K5T/hZngr/oZNP/AO/oo/4WZ4K/6GTT/wDv6KAOrorlP+FmeCv+hk0//v6KP+FmeCv+hk0//v6KAOrorlP+FmeCv+hk0/8A7+ij/hZngr/oZNP/AO/ooA4v9oLQUvfCFvrEaf6TYTAbh12Nwf1xXafDbW21/wAAaTeyNukEIic+rLxn9K5vx9448H6z4G1axg16xmmkgPlosgJZh0xVP9nu6abwBLCTkQ3Tge2cGgD1uiiigAooooAKKKKACiiigAooooAKKKKACiiigAooooAKKKKACiiigAooooAKKKKACiiigAooooAKKKKACiiigAooooAKKKKACiiigAooooAKKKKACiiigAooooAKKKKACiiigAooooAKKKKACiiigAooooAKKKKACiiigAooooAKKKKACiiigApCARggGlooAgksrSZSsltC4PUMgNJDY2luMQ2sMY/2IwKsUUAFFFFABRRRQAUUUUAFFFFABRRRQAUUUUAYHi7whpnjTSBp2qK/lK4kRo2wysK4T/hnvwl/z3vv+/g/wr1qigDyX/hnvwl/z3vv+/g/wo/4Z78Jf8977/v4P8K9aooA8l/4Z78Jf8977/v4P8KP+Ge/CX/Pe+/7+D/CvWqKAPJf+Ge/CX/Pe+/7+D/Cj/hnvwl/z3vv+/g/wr1qigDyX/hnvwl/z3vv+/g/wo/4Z78Jf8977/v4P8K9aooA8l/4Z78Jf8977/v4P8KP+Ge/CX/Pe+/7+D/CvWqKAPJf+Ge/CX/Pe+/7+D/Cu68I+DtL8F6U2n6Wsnlu5d2kbJY10FFABRRRQAUUUUAFFFFABRRRQAUUUUAFFFFABRRRQAUUVBe3kGn2Fxe3T+Xb28TSyvgnaqjJOBz0FAE9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j/hdnw+/6D3/AJKzf/EUAegUV5//AMLs+H3/AEHv/JWb/wCIo/4XZ8Pv+g9/5Kzf/EUAegUV5/8A8Ls+H3/Qe/8AJWb/AOIo/wCF2fD7/oPf+Ss3/wARQB6BRXn/APwuz4ff9B7/AMlZv/iKP+F2fD7/AKD3/krN/wDEUAegUV5//wALs+H3/Qe/8lZv/iKP+F2fD7/oPf8AkrN/8RQB6BRXn/8Awuz4ff8AQe/8lZv/AIij/hdnw+/6D3/krN/8RQB6BRXn/wDwuz4ff9B7/wAlZv8A4ij/AIXZ8Pv+g9/5Kzf/ABFAHoFFef8A/C7Ph9/0Hv8AyVm/+Io/4XZ8Pv8AoPf+Ss3/AMRQB6BRXn//AAuz4ff9B7/yVm/+Io/4XZ8Pv+g9/wCSs3/xFAHoFFef/wDC7Ph9/wBB7/yVm/8AiKP+F2fD7/oPf+Ss3/xFAHoFFef/APC7Ph9/0Hv/ACVm/wDiKP8Ahdnw+/6D3/krN/8AEUAegUV5/wD8Ls+H3/Qe/wDJWb/4ij/hdnw+/wCg9/5Kzf8AxFAHoFFef/8AC7Ph9/0Hv/JWb/4itHQ/if4P8R6vDpelat9ovZgxjj+zyLnaCx5ZQOgNAHX0UUUAFFFFABRRRQAUUUUAFFFFABRRRQAUUUUAFFFFABRRRQAVh+M/+RF8Qf8AYNuP/RbVuVh+M/8AkRfEH/YNuP8A0W1AHlvwn8M6DqPw5026vdF0+5uHaXdLNbI7NiRgMkjPSu1/4Qvwt/0Lmk/+Acf+Fc/8G/8Akl+l/wC/N/6Nau8r8jzPE1ljayU38Uur7s74JcqMP/hC/C3/AELmk/8AgHH/AIUf8IX4W/6FzSf/AADj/wAK3KK4frVf+d/eyuVdjD/4Qvwt/wBC5pP/AIBx/wCFH/CF+Fv+hc0n/wAA4/8ACtyij61X/nf3sOVdjD/4Qvwt/wBC5pP/AIBx/wCFH/CF+Fv+hc0n/wAA4/8ACtyvM/jLqEunaboci3UsEJ1BfO2MQGQcnOOorqwbxGKrxoqo1fzYpWir2Ow/4Qvwt/0Lmk/+Acf+FH/CF+Fv+hc0n/wDj/wrB0L4seGdd1tNItpLmOaQ7YXmi2pKfQHOfzAri/GvxCttP+Kmnl/7Q+x6UWS5hTGJH5wVGcHr1OK66GAzGrWdGTlFpN63/wA+r0JcoJXPUv8AhC/C3/QuaT/4Bx/4Uf8ACF+Fv+hc0n/wDj/wrzP4s+OofsOjWlob6BpzFevt+UNCc/KcHk8dOldovxJ0dfA6+KDbXwsRL5Pl7F8zOcdN2MfjSng8wjRp1U5PndrXe/Tr1BShdo2P+EL8Lf8AQuaT/wCAcf8AhR/whfhb/oXNJ/8AAOP/AArndJ+MHhXV9Yj06KW5heUhYpZ4tqOx7ZzkfiK0vFnxE0LwdNHb6g08t1Iu8QW6BmC+pyQB+dYPD5kqqotT5nqlqO8LXND/AIQvwt/0Lmk/+Acf+FH/AAhfhb/oXNJ/8A4/8KpwePtCuvCNx4lhkmextwfMXyyHB/u4Pfn1xWxoes2niDRrbVLLf9nuF3LvXDD6isan12mnKbkknbd79hrlexSPgzwqOvh3Sef+nOP/AApf+EL8Lf8AQuaT/wCAcf8AhXF6UT43+Kt1qpJbStBHkW/PyvN3P+faum+IXiP/AIRrwlc3ERzeT/6PbKOpkbgY+nWumdLExrU8PGo3OSV1d6N9N+2rEnGzdi6PBnhU9PDukn/tzj/wo/4Qzwt/0Luk/wDgHH/hXnuvaPceD/gc8Mc8sV9IySXMqOQxdz8wz+laPi5rHyvA5vb3UIJDNH5QtlDB22r97LDH1571tHDVZNclZtOUknr9lXva/UV12Oy/4Qzwt/0Lmk/+Acf+FH/CF+Fv+hc0n/wDj/wrz/x14mj8O/FjRrm/urhdOisy7RJlgWJYD5fWu08JePtE8ZCVdNklSeEZeCddrgevBII/Gsq2Gx1OhHEKUnFq99bLW1hpxbsXP+EL8Lf9C5pP/gHH/hR/whfhb/oXNJ/8A4/8K5a5+NHhm0v57KaHUBPDOYWAhB6HBb73T9fatrxR8QdF8JR2zX63cjXKeZEkEJYkfU4H61Dw2ZKUYNSvLbV6heBf/wCEL8Lf9C5pP/gHH/hR/wAIX4W/6FzSf/AOP/CqvhPx3ovjGKc6a8yzQDMsE6bXUHoepGPxrn1+NXhc3otDFqCzef5BBhB2nON3DdM/j7URw+ZSnKmlK8d1roF4WudV/wAIX4W/6FzSf/AOP/Cj/hC/C3/QuaT/AOAcf+FM03xbYal4m1DQEiuIb2yUOwlUBZFPdcE5H5Utj4ssdR8U32gW0Vw9xYoGnm2jy1J/hznOfwrF/XVe7lor7vZ7P8R+6O/4Qvwt/wBC5pP/AIBx/wCFH/CF+Fv+hc0n/wAA4/8ACpPEfifSvCum/btVuPKiJ2oqjLOfQDvWP4U+JXh/xfdvZ2Lzw3agsILlArMB3GCQfzpwjj50nXjzOC662D3L2NT/AIQvwt/0Lmk/+Acf+FH/AAhfhb/oXNJ/8A4/8KxfE3xT8N+F9SOn3L3FxdLjzEtow3l/UkgfhWva+MdHv/C83iGyma4soY2dwi/OMdRg45qpU8wjCNSXMoy2euoXhew//hC/C3/QuaT/AOAcf+FH/CF+Fv8AoXNJ/wDAOP8AwrkR8cfCRNvxfgS/fPkDEX+9z/LNdnqvifSNG0Iaze3arYsoZHXkvnoFHcmnVo5jRlGNRTTltvqJOD2Iv+EL8Lf9C5pP/gHH/hR/whfhb/oXNJ/8A4/8Kx/DHxR8OeKtR/s+0e4gujkxx3MYXzAP7pBI/Cn+KviZ4e8JXi2V68892QGaG2QMyA9zkgD86fsMy9t7C0ube2u3cLwtc1f+EL8Lf9C5pP8A4Bx/4Uf8IX4W/wChc0n/AMA4/wDCm6L4w0fxBoU2r6bO0sECsZU24dCBkgg965vSfjH4Z1jUrOwt479Zrp/LG+EYRuwYgnr7ZpRo5jPm5VL3d99PULwOm/4Qvwt/0Lmk/wDgHH/hSf8ACGeFv+hc0n/wDj/wrJ8TfE/w74V1NdOvZJ5rngyJbx7vKB7tyPyGTXJ/D/VxrNl44vZr26ltmdmSUMS6x7W+7npx2ranhcdKg8ROUox0tvrd20E5RvZHoX/CGeFj08O6T/4Bx/4Uv/CF+Fv+hc0n/wAA4/8ACud8CarpejfC+LURdX09hBvZpJ4syfe/uqTx+NM0n4x+F9W1WLT1F7bPK2yOS4hARiegyCSPxFTLDY9zqKk5SUG03r0HeGlzpf8AhC/C3/QuaT/4Bx/4Uf8ACF+Fv+hc0n/wDj/wrcrhvEPxZ8M+HNVbTp5Lm4uIziX7NGGER9ySP0zXNh/ruJlyUXKT8mxvlW5u/wDCF+Fv+hc0n/wDj/wo/wCEL8Lf9C5pP/gHH/hTl8V6RJ4YbxFFcGXTVTeXjQsQO42jnNcvpXxk8L6rqsVgovbZpXCRyTwgIxPQZBJH4itadLMailKCk+XffQG4I6b/AIQvwt/0Lmk/+Acf+FJ/whnhXOP+Ed0nPp9jj/wrYubmKztZbmdwkUSF3Y9gBk15n4Ahn16913xxdhlN3vhsQT9yJe4/z60qHt6lKdWVRpRt1erey39X8gdk0rHa/wDCGeFv+hc0n/wDj/wo/wCEL8Lf9C5pP/gHH/hXk/gf4paT4a0GeDWZr66vZb2R22KZCq8YJLEV67H4m0iTw4PEAvEGmmPzPObjA+nXPbFbY3C4/C1OWTk1eyeuvoKMoSRF/wAIX4W/6FzSf/AOP/Cj/hC/C3/QuaT/AOAcf+Fc3pfxi8K6pqqWCvd25kbZHNPFtjcnpzkkfiBUPiC6uB8ZvDdqJ5RbtbSOYg52k8846ZoWGxyqOFaUovlctb9FcLxtdHVf8IX4W/6FzSf/AADj/wAKP+EL8Lf9C5pP/gHH/hWBr3xZ8P8Ah3WbvSr6K++024B/dxBg+eynP88Vv+F/Fuk+L9Pa80qZmCNtkjkXa8Z9CKxqUswp0lWnzKL63dtRpwbsJ/whnhYdfDuk/wDgHH/hQPBnhYjI8O6Sf+3OP/CuY+Kep3E9rYeE9OY/btYlEbbTykQPzGtzUdb0L4c+GLOK8lZIIkEMMaLueQgc4H61ap4p0qcozk5TbtFX2XXfv+Qrxu9Ni5/whfhb/oXNJ/8AAOP/AAo/4Qvwt/0Lmk/+Acf+FYGg/Fnw94i1m00qxivvtNyCR5kQUJgZwxz7ds1u6T4ssdY8RapotvFcLc6aQJmdQEbP90g5/MCoq0swotqpzKyu9Xte1/vGnB7Dv+EL8Lf9C5pP/gHH/hR/whfhb/oXNJ/8A4/8KZofi7T9f1DVbK2jnjfTJPLnaZQFJ55BBPHHfFc3d/Gfwnaao1n5l3Kitte5ihzED9c5P4CnCjmNSbhDmbWr1fXYTcFqdP8A8IX4W/6FzSf/AADj/wAKP+EL8Lf9C5pP/gHH/hTdZ8Y6JoegR63dXYazmA8lohuMuegUVn+F/iNoXiz7Qlh9pjnt0Mjwzx7W2juMEj9alQx7pOqublWjeo/cvY0v+EM8Lf8AQuaT/wCAcf8AhSf8IZ4Wzj/hHdJ/8A4/8K8m8OfEyzPxP1O6uF1KW1vylvaRMAfKOQORuwBn0rtrFrD/AIXRqCpeag179hXdAyjyAOOhzn8MV24jBYzDtqpOS93m6+V1v0vuSpReyOk/4Qvwt/0Lmk/+Acf+FH/CF+Fv+hc0n/wDj/wrC8Q/Fjwz4c1RtOne5ubiM4lFtGGEf1JI/TNbP/CZaQ/hGbxNbSvc6fDGZG8pfn46jBxg/WuOVLMIxjOXMlLbfW+xV4En/CF+Fv8AoXNJ/wDAOP8Awo/4Qvwt/wBC5pP/AIBx/wCFcmvxv8ItLbpm+CygbnMHyxE9m5/lmun8SeNNF8LaXDqGoTs0dx/qEhXc0vGeB9KqeHzKnOMJKactt9RJwauS/wDCF+Fv+hc0n/wDj/wo/wCEL8Lf9C5pP/gHH/hVXwl460bxnHMdNM6Sw4MkM8e1lB6eo/I1l/FLXZtO8OppVgSdS1aQWsCr1AP3j+X86VOnjZYlYaUpRlfq3p5/dqDcbXN0eDPCxGR4d0k/9ucf+FL/AMIX4W/6FzSf/AOP/CpfDGhxeHPDllpUXPkRgO395urH86165qmIqxm1Co2u93r+JSStsYf/AAhfhb/oXNJ/8A4/8KP+EL8Lf9C5pP8A4Bx/4VuUVH1qv/O/vYcq7GH/AMIX4W/6FzSf/AOP/Cj/AIQvwt/0Lmk/+Acf+FblFH1qv/O/vYcq7GH/AMIX4W/6FzSf/AOP/CuDh02w0r9pDQbfTrK3tITpzuY4Iwiltk3OB34H5V6xXmVz/wAnMaB/2DH/APQJq+i4Xr1Z49KUm1Z9TKukoHtVFFFfpBxhRRRQAUUUUAFFFFABRRRQAUUUUAFFFFABRRRQAUUUUAFYfjP/AJEXxB/2Dbj/ANFtW5WH4z/5EXxB/wBg24/9FtQBwXwb/wCSX6X/AL83/o1q7yuD+Df/ACS/S/8Afm/9GtXeV+O5r/v1b/FL82ehD4UFFFFcBYUUUUAFeX/GhVe08OI4BVtTQEHoRXqFVb3TbHURGL6zt7kRPvjE0YfY3qM9DXXgMSsNiI1mr2/yJkuZWPNfibDDH4p8EukaI/20LlRg4yvH0qD4g6nZaH8V/DGpai/k2cUD+ZJsLAcnsBk9a9RutNsb6WCW7s7eeSBt0LSxhjGfVSeh+lJfaVp+qKi6hY210sZ3IJ4lfafUZHFd1DMqcFTjOLajGUXr/Nfb0uS4PWx5p8YryC48J6HqUWTam+il37DwmCc0nxM1vTvEHwikv9Lm861a4jQPsKZIODwQDXp9xYWd5ZmzubWCa2IwYZIwyY+h4rk/H/hObWvBJ0PQ7a3gJmQqgxHGgB5PH9K0wONoc1CEk1yTve+lm+vmKUXq+5514s8UaD4t0Lw7ougBrjVlnhwFgZTDgYPJH8vStj4jjQLXxJY3E3iG70PXorYAXKW7yRuvocd/p+Nem6XoVhpyRTJYWiXoiVJJ44lDMQAD82MmrN/pen6pEItQsba7jByFniVwPzFUs1o06kFTjJQjzdU2+bfdWt5WFyNrU8y8D+NPtHgbW7rxFFFd6fYSFDPFbAC5U/7GACf8ea1/EXjWws/hlFqOhx+X9vQW9hCECEM3GAo4GOeldwunWK2JsVs4BaFdpgEY2Eem3pXN6l4Hh1PxNpGoSXKR6dpa/uNOSEBN/wDeznHpxjtWSxWDq4h1JxcVfmt0dltZLdvrtYfLJKxZ8CeHF8L+E7OwIzcMvm3Dd2kbk/4VyU//ABXPxaS3+/pPh0bn/uvOe34f0r0y5SWW1ljglEUrIQkhXdtOODjvWB4M8JReEdJktftJu7meZpp7lk2mRj7ZP86xo4xL2uJm/wB5LRfPd/JaL1G47LoYvxl/5Jtff9dI/wD0Kuf8e9Ph9/18xf8AoK16te2NpqNs1tfWsNzAxyY5kDqfwNR3GladdfZ/tFjbTfZiDB5kSt5RHQrkcfhVYTMY0IQi435XJ/8AgUbBKF2zynx1q2naH8ZtCv8AVWCWkVmdzbC+3JbBwOaf4c1Gz8UfGmbWNAVjp0NlsnnEZQSMenBH8/SvUrnR9Mvbpbm6061nnVNgllhVmC+mSOlSWOnWWmQeRYWcFrFnOyCMIv5Ctf7TorDqCg+fk5L30s3e9rb/ADFyO55p8KIYn1zxg7RozHUCuSoJxk8VmfEvX76PxrDotxr83h7SFtxIt1DAzl29Pl59uteu2mm2Ng8z2dnb27TtvlaKMKXb1OOppt/pWnarGseo2NtdopyFniVwPzFKOZ0/rrxM4XTVul1oldXTXTqg5Hy2PF/hTcJcfEfWXj1aTVUNngXjxGMy4I5Knn866L4MwQvp/iB2iRmbUnBJUEkeleiWui6XY3DXFpptpbzMgQyRQqrFR2yB0qSy02x01ZFsbOC2WRt7iGMIGb1OOpqsbmsK6qKMWuZQXT7PpZa+SCNNqx5n8SZH8IeLtH8aW8RaMK1rdqv8Qx8v+fan+CLuDwp4Ev8Axjray+bqU5uZNi5cqThQK2/iXomreJdLsdH061ElvNdK13MXUeVGPqck/SutXTLP+y006S3iltFjEflSIGUqB0INVLG0/qNKnPVt2lZ68kXdLy1b+5ByvmbR5T8Q9Stb248HeLHgkn0BJfMmBjztBxgsP89K29F8XeFPEvxAQaPpJvLpbfnU1iKiMDsQwBHpmvQDaWxtPsht4jb7dvlFBsx6Y6YqGw0rTtKjaPT7G2tEY5ZYIlQE/gKwePoPD+zcHeKaj71lZu+umrX3PqPkd7nj/h3xBo/gjxj4pg8UhoLm5uDJFM0JfzIzngYB65+lN8IQu/gDxvqUUDwadetI9qjDHy4PIFew3+j6ZqhQ6hp9rdFDlDPCr7fpkVO9pbSWhtHgia3ZdhiKDYV9MdMVvUzenKN1B80uXm10922ytpewlTZ5Fb21uf2cZCYY8/ZWfO0fe39frVDxNDIPhp4H1KWF7jT7J43u41Gfl45Pt1r2YaVpw03+zRY2wsSu37MIl8vHptxjFTR2dtDZraR28SWyrsEKoAgX0x0xSjnChPnUb++5b9GrW9fMPZ6fI85svGfg/wAR+OdMh0rSDqN2sXy3qw7fsw9wwHT1FYtnremeC/ir4km8TboftuHtbloWcFPQYBP/AOqvWbDSNM0sudP0+1tTIcv5EKpu+uBS3+ladqiKmoWFtdqpyoniVwPzFZxzDDRk4KEvZuPK/e97e907WXpawcj36nlHgPF/J451uxgaHSLsP9nBXaGIU5IH+etb3wXgh/4V1bP5SbmnkYnaMk56136WtvHbfZkgjW327fKVAFx6Y6YptlYWem2wtrG1htoFJIjhQIoJ9hU4rM1Xp1IKNuZxtr0imte7HGFmjx/Tde0nwX8TfFDeJy0L3bh7e4aFnDJ6DAJ//VUfw7ube80Xx9c2oxbys7x/Lj5SjY47V7Be6Tp2pPG99YWty0RzGZolcqfbI4pLfR9MtEuEt9PtYVuf9eI4VUS/72Bz+NbzzWjKk1yPnkop66e7bZW62EqbueO6ZrWpaF8AYLvSiVmMxjaULu8pSxy2K4jWb6GZNLWPxtc65K11HI9vLbOghORyGY/hxX05b6bY2dl9itrO3htcEeTHGFTnr8o4qkvhTw6ibV0LTQu8PgWqfe9enWunD57QpVJzdN3cm/s9ejum9PJol0m1a5Tk8ZaXB4tg8LuZv7QlhEikJ8g4yBn1/CvLvDHiLQ/Bd14q07xTCyX81w7DfCW+0Ic4UEA4B/LmvbDYWZvVvTawG6VdizmMbwvoG64qG90bS9SkSS+060unj5RpoVcr9MivOw2Nw1KLpyg+WSV7PW6d7rTbyLcW9TzXUfEj6f8AB3+1fC+jvo8ckgQIYwTGpODIPX6mvMdav4ZotNEfja51uVrmOR7eW1dBCcjkMx/DivqNoYmhMLRoYiNpQqNuPTFZa+FPDqoUXQtNClt5AtUxu9enWu3BZ1Qw/M3Td22909H0bab08miZU2+pyHxQ1K4ubLTfCWnMftusyBHx1WIfeNdna6bBo/htdOtlCw21sY1H0XrWTaeDvL8dXXii8vftMjRCG1h8raLdfY5OT+A611BAZSrAEEYIPevMxFemqVOhSd0tX5yf+S0+8tJ3bZ5D8NLeCT4Wa+XhjYvLc7iVBzheM1gJY3l/+ztGtoHfybkyyKgySgbn8ute52ulafZWslraWNtBbyEl4oogqsT1yBwc0+zsLPT7UWtlaw29uM4ihjCqM9eBxXc85SqyqRjvNTV/K+hPs9LeR84WWnaV4hl0rTW+IOo3cszqEtHsZWELehy+PbIr0jWk8r41eFoy24pZOufXANegWuiaTY3T3VpplnBcP96WKBVZvqQM1LJp1jNfRX0lnA93ECsc7RgugPYN1FViM6VWpdJ8vLJa8u8lbokJU7I8fbxJo3hn43a5da1N5MMlssaSeUXw3ynsCelaXwxmhvfFXizxBZRmDRZ3HlErtDEck4/P862rPwVPL8Rtb1nU7W0n0u7gWKOKUByxGOSpGMcV0Wu+HzqXhi40XTLiPTEmTyw8UIIRe4CgjrV4nG4ZwVKO8owjJ3uklZvRK90EYy3ON8CRv4s8Z6t40uFJt42NnpwI4CDqw/z3qv8AFF49M8Y+Fdb1KJpdHtpGWbCbgjZyCR/npXomgaLb+HtCtNKtf9Vbxhd2MFj3J+pq7c2tveQNBdQRzQuMNHIoZT9Qa5P7SjHG+1irwS5Utvdtb7+vqVye7Y8aXxJo3ib43aFdaLN50McDo8nlFMnB9QDUlh4l03wV8WPFLa9JJax3m14ZPKZgw49ATXU3PgqdfiTo+rada2trpVhbsjIgCcnPCqB712N5pGm6hLFLe6fa3MkRzG80KuU+hI4rrrY/CxUYJNwdPlauuZe83va1/kSoy363PIfh9Mde/wCE/l04tm7YmDIwTkPjivP9MSyi0CSy1HxtqWmTIzRy6StpI4znpwwU598V9QWmmWFhLNLZ2VvbyTndK0UQUyH1JHWopdD0me+W+l0yzku16TtApcf8Cxmrp59CFWbUGoy5WtrrlVuqa/C4nSbSPNfEOheH9H+Fukabreq3YhikDWt9DbsGRmJIJXnAAPTNUvhx4ovpfG76NHq6a/p725Y3xtTFIm3oCSMn8c9a9int4bmFoZ4kliYYZHUMD+BqvYaTp2lIy6fYW1orHLCCJUz+QrjWaQlhp06sXKUrvW1k31Wl0/R2ZXI7po8p0vXdM0D41eI01OUwm8EcVuPKLb2OMAYHH1rS07/k4DVADz/Zw/8AZa9Dm0fTLm+jvp9PtZbuP7k7wqXX6NjIp66bYpqDagtnbreuuxrgRjzCvoW64pTzKlK7UXdw5HrpdW1/AFB/ieM+EvEmieCNW8T2HilWgvprtpA7wM/nIc4AIB9fpzUfh62mj+DXjG8MLw2d48stqjDHyeoHp2/CvZr7RtL1ORJL/TrS6ePlGmhVyv0yKnms7W4s2tJ7eKS2ddjQugKFfTHTFbTzim/eUHzScXLXT3f5VbS/mCps8l1K1t/+GdISII8i1Rwdo+9u6/Wk8TJ4fl+HnhN9a1K7065WCNrS8giZ/LbYMlsdv1r1ZtK059NGnPY2zWIXaLYxL5ePTb0pz6dYy2K2MlnbvaKoUQNGCgA6Db0xWcM1jGSdn8cpaNXs1a2qf5WYezPLfhb4pv77xLqGkvqEesWMcIlXUhbmJiRgANkAnr39Kt+HgfG3xPvvED/NpmjZtbPPRpP4mH+fSu5utAhTQbvTdFW30pp4yiyQQABCeM7RjJpnhPw3b+E/D1vpNu/m+XlpJSuDI56sRTrY/Dy9rWpLllJKKXl9qWiSu9tPMFF6Jm3RRRXhmoUUUUAFFFFABXmVz/ycxoH/AGDH/wDQJq9NrzK5/wCTmNA/7Bj/APoE1fScK/8AIwXozGv8B7VRRRX6acQUUUUAFFFFABRRRQAUUUUAFFFFABRRRQAUUUUAFFFFABWH4z/5EbxB/wBg24/9FtW5R1oA+avAHxY0Twt4NstHvbLUpLiBpCzQxKVO52YYywPQ+ldN/wAL58Nf9A7WP+/Kf/F17b5af3F/Kjy0/uL+VeBW4bwFapKrNO8m29e5qq0krHiX/C+fDX/QO1j/AL8p/wDF0f8AC+fDX/QO1j/vyn/xde2+Wn9xfyo8tP7i/lWf+quXdn94/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j/hfPhr/oHax/35T/4uvbfLT+4v5UeWn9xfyo/1Vy7s/vD28zxL/hfPhr/oHax/35T/AOLo/wCF8+Gv+gdrH/flP/i69t8tP7i/lR5af3F/Kj/VXLuz+8PbzPEv+F8+Gv8AoHax/wB+U/8Ai6P+F8+Gv+gdrH/flP8A4uvbfLT+4v5UeWn9xfyo/wBVcu7P7w9vM8S/4Xz4a/6B2sf9+U/+Lo/4Xz4a/wCgdrH/AH5T/wCLr23y0/uL+VHlp/cX8qP9Vcu7P7w9vM8S/wCF8+Gv+gdrH/flP/i6P+F8+Gv+gdrH/flP/i69t8tP7i/lR5af3F/Kj/VXLuz+8PbzPEv+F8+Gv+gdrH/flP8A4uj/AIXz4a/6B2sf9+U/+Lr23y0/uL+VHlp/cX8qP9Vcu7P7w9vM8S/4Xz4a/wCgdrH/AH5T/wCLo/4Xz4a/6B2sf9+U/wDi69t8tP7i/lR5af3F/Kj/AFVy7s/vD28zxL/hfPhr/oHax/35T/4uj/hfPhr/AKB2sf8AflP/AIuvbfLT+4v5UeWn9xfyo/1Vy7s/vD28zxL/AIXz4a/6B2sf9+U/+Lo/4Xz4a/6B2sf9+U/+Lr23y0/uL+VHlp/cX8qP9Vcu7P7w9vM8S/4Xz4a/6B2sf9+U/wDi6P8AhfPhr/oHax/35T/4uvbfLT+4v5UeWn9xfyo/1Vy7s/vD28zxL/hfPhr/AKB2sf8AflP/AIuj/hfPhr/oHax/35T/AOLr23y0/uL+VHlp/cX8qP8AVXLuz+8PbzPEv+F8+Gv+gdrH/flP/i6P+F8+Gv8AoHax/wB+U/8Ai69t8tP7i/lR5af3F/Kj/VXLuz+8PbzPEv8AhfPhr/oHax/35T/4usfw54qs/GP7QGh6nYQXMUCWUkJFwgVtwjlPYnj5hX0L5af3F/KgIoOQoB9hXXgsjwmCq+2op323JlVlJWY6iiivYM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Content Placeholder 7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788" y="2639219"/>
            <a:ext cx="74676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2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55BDD4-68C5-4200-AF4D-04FE1E76AA0C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381125" y="914400"/>
            <a:ext cx="9274175" cy="766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 smtClean="0">
                <a:latin typeface="+mn-lt"/>
              </a:rPr>
              <a:t>Course Reserves via the </a:t>
            </a:r>
            <a:r>
              <a:rPr lang="en-US" sz="6000" b="1" dirty="0" smtClean="0">
                <a:latin typeface="+mn-lt"/>
              </a:rPr>
              <a:t>Library - </a:t>
            </a:r>
            <a:r>
              <a:rPr lang="en-US" sz="5000" b="1" dirty="0" smtClean="0">
                <a:solidFill>
                  <a:srgbClr val="C00000"/>
                </a:solidFill>
                <a:latin typeface="+mn-lt"/>
              </a:rPr>
              <a:t>library.concordia.ca</a:t>
            </a:r>
            <a:endParaRPr lang="en-CA" sz="5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2C98CB-282D-4BFD-8DBD-7AE16C216BCE}"/>
              </a:ext>
            </a:extLst>
          </p:cNvPr>
          <p:cNvSpPr txBox="1">
            <a:spLocks/>
          </p:cNvSpPr>
          <p:nvPr/>
        </p:nvSpPr>
        <p:spPr>
          <a:xfrm>
            <a:off x="1981200" y="3105150"/>
            <a:ext cx="8283575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6000" dirty="0">
                <a:latin typeface="+mn-lt"/>
              </a:rPr>
              <a:t>m</a:t>
            </a:r>
            <a:r>
              <a:rPr lang="en-US" sz="6000" dirty="0" smtClean="0">
                <a:latin typeface="+mn-lt"/>
              </a:rPr>
              <a:t>any ways to access:</a:t>
            </a:r>
            <a:endParaRPr lang="en-CA" sz="6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64490B-E932-4DC4-B0F7-4DEC94BAA949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1126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9238"/>
            <a:ext cx="9220200" cy="626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72000" y="5410200"/>
            <a:ext cx="990600" cy="112871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" name="Down Arrow 3"/>
          <p:cNvSpPr/>
          <p:nvPr/>
        </p:nvSpPr>
        <p:spPr>
          <a:xfrm>
            <a:off x="8991600" y="249238"/>
            <a:ext cx="685800" cy="58896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6172200" y="3581400"/>
            <a:ext cx="4038600" cy="457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82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442776-1B16-412C-9692-90E19ADDC94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8961582" cy="55391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89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220" y="671072"/>
            <a:ext cx="6582180" cy="5977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49208" y="121426"/>
            <a:ext cx="75806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Library website: </a:t>
            </a:r>
            <a:r>
              <a:rPr lang="en-US" sz="3200" dirty="0">
                <a:hlinkClick r:id="rId3"/>
              </a:rPr>
              <a:t>https://library.concordia.ca/</a:t>
            </a:r>
            <a:r>
              <a:rPr lang="en-US" sz="3200" dirty="0"/>
              <a:t> </a:t>
            </a:r>
            <a:endParaRPr lang="en-CA" sz="3200" dirty="0"/>
          </a:p>
        </p:txBody>
      </p:sp>
      <p:sp>
        <p:nvSpPr>
          <p:cNvPr id="6" name="Right Arrow Callout 5"/>
          <p:cNvSpPr/>
          <p:nvPr/>
        </p:nvSpPr>
        <p:spPr>
          <a:xfrm>
            <a:off x="298232" y="1790054"/>
            <a:ext cx="2758698" cy="2642461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 the Sofia Discovery tool to find print books, </a:t>
            </a:r>
            <a:r>
              <a:rPr lang="en-US" dirty="0" err="1" smtClean="0"/>
              <a:t>ebooks</a:t>
            </a:r>
            <a:r>
              <a:rPr lang="en-US" dirty="0" smtClean="0"/>
              <a:t>, and journal articles from the library.</a:t>
            </a:r>
            <a:endParaRPr lang="en-CA" dirty="0"/>
          </a:p>
        </p:txBody>
      </p:sp>
      <p:sp>
        <p:nvSpPr>
          <p:cNvPr id="7" name="Right Arrow Callout 6"/>
          <p:cNvSpPr/>
          <p:nvPr/>
        </p:nvSpPr>
        <p:spPr>
          <a:xfrm>
            <a:off x="222697" y="5077245"/>
            <a:ext cx="2363491" cy="1480088"/>
          </a:xfrm>
          <a:prstGeom prst="right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your subject  guide for your topic area</a:t>
            </a:r>
            <a:endParaRPr lang="en-CA" dirty="0"/>
          </a:p>
        </p:txBody>
      </p:sp>
      <p:sp>
        <p:nvSpPr>
          <p:cNvPr id="10" name="Left Arrow Callout 9"/>
          <p:cNvSpPr/>
          <p:nvPr/>
        </p:nvSpPr>
        <p:spPr>
          <a:xfrm>
            <a:off x="9043261" y="3828083"/>
            <a:ext cx="2828440" cy="1611824"/>
          </a:xfrm>
          <a:prstGeom prst="left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Book a study room in the library for 2 or more people to use for up to 3 hours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5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Basi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558</TotalTime>
  <Words>1720</Words>
  <Application>Microsoft Office PowerPoint</Application>
  <PresentationFormat>Widescreen</PresentationFormat>
  <Paragraphs>207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Gill Sans</vt:lpstr>
      <vt:lpstr>MS PGothic</vt:lpstr>
      <vt:lpstr>Arial</vt:lpstr>
      <vt:lpstr>Calibri</vt:lpstr>
      <vt:lpstr>Corbel</vt:lpstr>
      <vt:lpstr>Basis</vt:lpstr>
      <vt:lpstr>Fpst 202  Library workshop</vt:lpstr>
      <vt:lpstr>PowerPoint Presentation</vt:lpstr>
      <vt:lpstr>The Librar(ies)</vt:lpstr>
      <vt:lpstr>Library: in person</vt:lpstr>
      <vt:lpstr>Library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Topics and Keywords</vt:lpstr>
      <vt:lpstr>Topics and Keywords</vt:lpstr>
      <vt:lpstr>Search Strategies</vt:lpstr>
      <vt:lpstr>BEFORE YOU SEARCH: Tips for Library Databases</vt:lpstr>
      <vt:lpstr>Avoid Searching with Linking words</vt:lpstr>
      <vt:lpstr>Using Sofia to find books and articles  (Indigenous OR "First Nations" OR Metis OR Inuit) AND (universit* OR post-secondary) AND (Curriculum OR pedagogy) AND ("Indigenous knowledge" OR "traditional knowledge" OR indigenization OR decolonization) AND Canad*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Collections: Print books</vt:lpstr>
      <vt:lpstr>Terminology </vt:lpstr>
      <vt:lpstr>Terminology</vt:lpstr>
      <vt:lpstr>PowerPoint Presentation</vt:lpstr>
      <vt:lpstr>PowerPoint Presentation</vt:lpstr>
      <vt:lpstr>PowerPoint Presentation</vt:lpstr>
      <vt:lpstr>Subject Guide: First Peoples Studies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 Subject-specific database to browse for article</vt:lpstr>
      <vt:lpstr>PowerPoint Presentation</vt:lpstr>
      <vt:lpstr>PowerPoint Presentation</vt:lpstr>
      <vt:lpstr>PowerPoint Presentation</vt:lpstr>
      <vt:lpstr>Citation guides </vt:lpstr>
      <vt:lpstr>Need help, ask us!</vt:lpstr>
    </vt:vector>
  </TitlesOfParts>
  <Company>Concordia University Libraries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Lake</dc:creator>
  <cp:lastModifiedBy>Michelle Lake</cp:lastModifiedBy>
  <cp:revision>35</cp:revision>
  <dcterms:created xsi:type="dcterms:W3CDTF">2021-10-02T19:32:15Z</dcterms:created>
  <dcterms:modified xsi:type="dcterms:W3CDTF">2021-10-05T13:36:57Z</dcterms:modified>
</cp:coreProperties>
</file>