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57" r:id="rId6"/>
    <p:sldId id="264" r:id="rId7"/>
    <p:sldId id="258" r:id="rId8"/>
    <p:sldId id="259" r:id="rId9"/>
    <p:sldId id="260" r:id="rId10"/>
    <p:sldId id="261" r:id="rId11"/>
    <p:sldId id="262" r:id="rId12"/>
    <p:sldId id="26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47A7D-8B43-4C49-9540-8EDAF48AAE9B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5F030-40AA-4CFE-A9A2-36804F8D4C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640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169E90-B2CE-4B3C-AFDC-B14450FE4DBD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580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C8BAF8-FC13-4C6F-8599-8F49B943069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7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13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704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046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569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20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75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870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41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537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078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935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2B0CC-D056-4C57-9DD8-CBAAC4D044FD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7C459-049B-4366-BEAD-436E9EC278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653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concordia.ca/help/citing/chicago.ph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owl.purdue.edu/owl/research_and_citation/chicago_manual_17th_edition/cmos_formatting_and_style_guide/cmos_nb_sample_pap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-chicagomanualofstyle-org.lib-ezproxy.concordia.ca/book/ed17/part2/ch08/psec005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Chicago Notes &amp; Bibliography citations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6000" dirty="0" smtClean="0"/>
              <a:t>17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Edition</a:t>
            </a:r>
          </a:p>
          <a:p>
            <a:r>
              <a:rPr lang="en-US" sz="6000" dirty="0" smtClean="0">
                <a:hlinkClick r:id="rId2"/>
              </a:rPr>
              <a:t>Concordia Chicago Quick Guide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628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CHICAGO/Notes &amp; Bib – Print Journal Article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6" y="1690688"/>
            <a:ext cx="11616267" cy="464449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 smtClean="0"/>
              <a:t>NOTES</a:t>
            </a:r>
            <a:endParaRPr lang="en-CA" u="sng" dirty="0" smtClean="0"/>
          </a:p>
          <a:p>
            <a:pPr>
              <a:buNone/>
            </a:pPr>
            <a:r>
              <a:rPr lang="en-CA" dirty="0" smtClean="0">
                <a:solidFill>
                  <a:srgbClr val="D802EE"/>
                </a:solidFill>
              </a:rPr>
              <a:t>	4. Tom Langford, and J. Rick Ponting, </a:t>
            </a:r>
            <a:r>
              <a:rPr lang="en-CA" dirty="0" smtClean="0">
                <a:solidFill>
                  <a:srgbClr val="002060"/>
                </a:solidFill>
              </a:rPr>
              <a:t>“Canadians’ Responses to Aboriginal Issues: The Roles of Prejudice, Perceived Group Conflict and Economic Conservatism,” </a:t>
            </a:r>
            <a:r>
              <a:rPr lang="en-CA" i="1" dirty="0" smtClean="0">
                <a:solidFill>
                  <a:srgbClr val="00B050"/>
                </a:solidFill>
              </a:rPr>
              <a:t>Canadian Review of Sociology &amp; Anthropology </a:t>
            </a:r>
            <a:r>
              <a:rPr lang="en-CA" dirty="0" smtClean="0">
                <a:solidFill>
                  <a:srgbClr val="7030A0"/>
                </a:solidFill>
              </a:rPr>
              <a:t>29, no. 2 </a:t>
            </a:r>
            <a:r>
              <a:rPr lang="en-CA" dirty="0" smtClean="0">
                <a:solidFill>
                  <a:srgbClr val="C00000"/>
                </a:solidFill>
              </a:rPr>
              <a:t>(1992):</a:t>
            </a:r>
            <a:r>
              <a:rPr lang="en-CA" dirty="0" smtClean="0">
                <a:solidFill>
                  <a:srgbClr val="7030A0"/>
                </a:solidFill>
              </a:rPr>
              <a:t> </a:t>
            </a:r>
            <a:r>
              <a:rPr lang="en-CA" dirty="0" smtClean="0">
                <a:solidFill>
                  <a:srgbClr val="CCCC00"/>
                </a:solidFill>
              </a:rPr>
              <a:t>140-166.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>
              <a:buNone/>
            </a:pPr>
            <a:r>
              <a:rPr lang="en-US" dirty="0" smtClean="0">
                <a:solidFill>
                  <a:srgbClr val="D802EE"/>
                </a:solidFill>
              </a:rPr>
              <a:t>	5. Langford and Ponting, </a:t>
            </a:r>
            <a:r>
              <a:rPr lang="en-CA" dirty="0">
                <a:solidFill>
                  <a:srgbClr val="002060"/>
                </a:solidFill>
              </a:rPr>
              <a:t>“Canadians’ Responses to Aboriginal </a:t>
            </a:r>
            <a:r>
              <a:rPr lang="en-CA" dirty="0" smtClean="0">
                <a:solidFill>
                  <a:srgbClr val="002060"/>
                </a:solidFill>
              </a:rPr>
              <a:t>Issues”, </a:t>
            </a:r>
            <a:r>
              <a:rPr lang="en-CA" dirty="0">
                <a:solidFill>
                  <a:srgbClr val="CCCC00"/>
                </a:solidFill>
              </a:rPr>
              <a:t>140-166.</a:t>
            </a:r>
          </a:p>
          <a:p>
            <a:pPr>
              <a:buNone/>
            </a:pPr>
            <a:endParaRPr lang="en-CA" dirty="0" smtClean="0">
              <a:solidFill>
                <a:srgbClr val="CCCC00"/>
              </a:solidFill>
            </a:endParaRPr>
          </a:p>
          <a:p>
            <a:pPr>
              <a:buNone/>
            </a:pPr>
            <a:r>
              <a:rPr lang="en-US" u="sng" dirty="0"/>
              <a:t>BIBLIOGRAPHY ENTRY</a:t>
            </a:r>
            <a:endParaRPr lang="en-CA" u="sng" dirty="0"/>
          </a:p>
          <a:p>
            <a:pPr>
              <a:buNone/>
            </a:pPr>
            <a:r>
              <a:rPr lang="en-CA" dirty="0" smtClean="0">
                <a:solidFill>
                  <a:srgbClr val="D802EE"/>
                </a:solidFill>
              </a:rPr>
              <a:t>Langford</a:t>
            </a:r>
            <a:r>
              <a:rPr lang="en-CA" dirty="0">
                <a:solidFill>
                  <a:srgbClr val="D802EE"/>
                </a:solidFill>
              </a:rPr>
              <a:t>, </a:t>
            </a:r>
            <a:r>
              <a:rPr lang="en-CA" dirty="0" smtClean="0">
                <a:solidFill>
                  <a:srgbClr val="D802EE"/>
                </a:solidFill>
              </a:rPr>
              <a:t>Tom., and J. Rick Ponting. </a:t>
            </a:r>
            <a:r>
              <a:rPr lang="en-CA" dirty="0" smtClean="0">
                <a:solidFill>
                  <a:srgbClr val="002060"/>
                </a:solidFill>
              </a:rPr>
              <a:t>“Canadians</a:t>
            </a:r>
            <a:r>
              <a:rPr lang="en-CA" dirty="0">
                <a:solidFill>
                  <a:srgbClr val="002060"/>
                </a:solidFill>
              </a:rPr>
              <a:t>’ </a:t>
            </a:r>
            <a:r>
              <a:rPr lang="en-CA" dirty="0" smtClean="0">
                <a:solidFill>
                  <a:srgbClr val="002060"/>
                </a:solidFill>
              </a:rPr>
              <a:t>Responses </a:t>
            </a:r>
            <a:r>
              <a:rPr lang="en-CA" dirty="0">
                <a:solidFill>
                  <a:srgbClr val="002060"/>
                </a:solidFill>
              </a:rPr>
              <a:t>to </a:t>
            </a:r>
            <a:r>
              <a:rPr lang="en-CA" dirty="0" smtClean="0">
                <a:solidFill>
                  <a:srgbClr val="002060"/>
                </a:solidFill>
              </a:rPr>
              <a:t>Aboriginal Issues</a:t>
            </a:r>
            <a:r>
              <a:rPr lang="en-CA" dirty="0">
                <a:solidFill>
                  <a:srgbClr val="002060"/>
                </a:solidFill>
              </a:rPr>
              <a:t>: The </a:t>
            </a:r>
            <a:r>
              <a:rPr lang="en-CA" dirty="0" smtClean="0">
                <a:solidFill>
                  <a:srgbClr val="002060"/>
                </a:solidFill>
              </a:rPr>
              <a:t>Roles </a:t>
            </a:r>
            <a:r>
              <a:rPr lang="en-CA" dirty="0">
                <a:solidFill>
                  <a:srgbClr val="002060"/>
                </a:solidFill>
              </a:rPr>
              <a:t>of 	</a:t>
            </a:r>
            <a:r>
              <a:rPr lang="en-CA" dirty="0" smtClean="0">
                <a:solidFill>
                  <a:srgbClr val="002060"/>
                </a:solidFill>
              </a:rPr>
              <a:t>Prejudice</a:t>
            </a:r>
            <a:r>
              <a:rPr lang="en-CA" dirty="0">
                <a:solidFill>
                  <a:srgbClr val="002060"/>
                </a:solidFill>
              </a:rPr>
              <a:t>, </a:t>
            </a:r>
            <a:r>
              <a:rPr lang="en-CA" dirty="0" smtClean="0">
                <a:solidFill>
                  <a:srgbClr val="002060"/>
                </a:solidFill>
              </a:rPr>
              <a:t>Perceived Group Conflict </a:t>
            </a:r>
            <a:r>
              <a:rPr lang="en-CA" dirty="0">
                <a:solidFill>
                  <a:srgbClr val="002060"/>
                </a:solidFill>
              </a:rPr>
              <a:t>and </a:t>
            </a:r>
            <a:r>
              <a:rPr lang="en-CA" dirty="0" smtClean="0">
                <a:solidFill>
                  <a:srgbClr val="002060"/>
                </a:solidFill>
              </a:rPr>
              <a:t>Economic </a:t>
            </a:r>
            <a:r>
              <a:rPr lang="en-CA" dirty="0">
                <a:solidFill>
                  <a:srgbClr val="002060"/>
                </a:solidFill>
              </a:rPr>
              <a:t>C</a:t>
            </a:r>
            <a:r>
              <a:rPr lang="en-CA" dirty="0" smtClean="0">
                <a:solidFill>
                  <a:srgbClr val="002060"/>
                </a:solidFill>
              </a:rPr>
              <a:t>onservatism.” </a:t>
            </a:r>
            <a:r>
              <a:rPr lang="en-CA" i="1" dirty="0">
                <a:solidFill>
                  <a:srgbClr val="00B050"/>
                </a:solidFill>
              </a:rPr>
              <a:t>Canadian Review </a:t>
            </a:r>
            <a:r>
              <a:rPr lang="en-CA" i="1" dirty="0" smtClean="0">
                <a:solidFill>
                  <a:srgbClr val="00B050"/>
                </a:solidFill>
              </a:rPr>
              <a:t>of 	Sociology </a:t>
            </a:r>
            <a:r>
              <a:rPr lang="en-CA" i="1" dirty="0">
                <a:solidFill>
                  <a:srgbClr val="00B050"/>
                </a:solidFill>
              </a:rPr>
              <a:t>&amp; </a:t>
            </a:r>
            <a:r>
              <a:rPr lang="en-CA" i="1" dirty="0" smtClean="0">
                <a:solidFill>
                  <a:srgbClr val="00B050"/>
                </a:solidFill>
              </a:rPr>
              <a:t>Anthropology </a:t>
            </a:r>
            <a:r>
              <a:rPr lang="en-CA" dirty="0" smtClean="0">
                <a:solidFill>
                  <a:srgbClr val="7030A0"/>
                </a:solidFill>
              </a:rPr>
              <a:t>29, no. 2 </a:t>
            </a:r>
            <a:r>
              <a:rPr lang="en-CA" dirty="0">
                <a:solidFill>
                  <a:srgbClr val="C00000"/>
                </a:solidFill>
              </a:rPr>
              <a:t>(1992</a:t>
            </a:r>
            <a:r>
              <a:rPr lang="en-CA" dirty="0" smtClean="0">
                <a:solidFill>
                  <a:srgbClr val="C00000"/>
                </a:solidFill>
              </a:rPr>
              <a:t>):</a:t>
            </a:r>
            <a:r>
              <a:rPr lang="en-CA" dirty="0" smtClean="0">
                <a:solidFill>
                  <a:srgbClr val="7030A0"/>
                </a:solidFill>
              </a:rPr>
              <a:t> </a:t>
            </a:r>
            <a:r>
              <a:rPr lang="en-CA" dirty="0">
                <a:solidFill>
                  <a:srgbClr val="CCCC00"/>
                </a:solidFill>
              </a:rPr>
              <a:t>140-166.</a:t>
            </a:r>
          </a:p>
          <a:p>
            <a:pPr>
              <a:buNone/>
            </a:pPr>
            <a:endParaRPr lang="en-US" dirty="0">
              <a:solidFill>
                <a:srgbClr val="CCCC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CCCC00"/>
                </a:solidFill>
              </a:rPr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517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CHICAGO/Notes &amp; Bib – e-Journal Article with DOI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417638"/>
            <a:ext cx="11773285" cy="49997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NOTES</a:t>
            </a:r>
            <a:endParaRPr lang="en-CA" u="sng" dirty="0" smtClean="0"/>
          </a:p>
          <a:p>
            <a:pPr marL="0" indent="0">
              <a:buNone/>
            </a:pPr>
            <a:r>
              <a:rPr lang="en-CA" dirty="0" smtClean="0">
                <a:solidFill>
                  <a:srgbClr val="D802EE"/>
                </a:solidFill>
              </a:rPr>
              <a:t>6. Duane Champagne, </a:t>
            </a:r>
            <a:r>
              <a:rPr lang="en-CA" dirty="0" smtClean="0">
                <a:solidFill>
                  <a:srgbClr val="002060"/>
                </a:solidFill>
              </a:rPr>
              <a:t>“From </a:t>
            </a:r>
            <a:r>
              <a:rPr lang="en-CA" dirty="0">
                <a:solidFill>
                  <a:srgbClr val="002060"/>
                </a:solidFill>
              </a:rPr>
              <a:t>First Nations to S</a:t>
            </a:r>
            <a:r>
              <a:rPr lang="en-CA" dirty="0" smtClean="0">
                <a:solidFill>
                  <a:srgbClr val="002060"/>
                </a:solidFill>
              </a:rPr>
              <a:t>elf-Government</a:t>
            </a:r>
            <a:r>
              <a:rPr lang="en-CA" dirty="0">
                <a:solidFill>
                  <a:srgbClr val="002060"/>
                </a:solidFill>
              </a:rPr>
              <a:t>: A </a:t>
            </a:r>
            <a:r>
              <a:rPr lang="en-CA" dirty="0" smtClean="0">
                <a:solidFill>
                  <a:srgbClr val="002060"/>
                </a:solidFill>
              </a:rPr>
              <a:t>Political Legacy </a:t>
            </a:r>
            <a:r>
              <a:rPr lang="en-CA" dirty="0">
                <a:solidFill>
                  <a:srgbClr val="002060"/>
                </a:solidFill>
              </a:rPr>
              <a:t>of </a:t>
            </a:r>
            <a:r>
              <a:rPr lang="en-CA" dirty="0" smtClean="0">
                <a:solidFill>
                  <a:srgbClr val="002060"/>
                </a:solidFill>
              </a:rPr>
              <a:t>Indigenous Nations </a:t>
            </a:r>
            <a:r>
              <a:rPr lang="en-CA" dirty="0">
                <a:solidFill>
                  <a:srgbClr val="002060"/>
                </a:solidFill>
              </a:rPr>
              <a:t>in the United </a:t>
            </a:r>
            <a:r>
              <a:rPr lang="en-CA" dirty="0" smtClean="0">
                <a:solidFill>
                  <a:srgbClr val="002060"/>
                </a:solidFill>
              </a:rPr>
              <a:t>States</a:t>
            </a:r>
            <a:r>
              <a:rPr lang="en-CA" dirty="0">
                <a:solidFill>
                  <a:srgbClr val="002060"/>
                </a:solidFill>
              </a:rPr>
              <a:t>,</a:t>
            </a:r>
            <a:r>
              <a:rPr lang="en-CA" dirty="0" smtClean="0">
                <a:solidFill>
                  <a:srgbClr val="002060"/>
                </a:solidFill>
              </a:rPr>
              <a:t>” </a:t>
            </a:r>
            <a:r>
              <a:rPr lang="en-CA" i="1" dirty="0">
                <a:solidFill>
                  <a:srgbClr val="00B050"/>
                </a:solidFill>
              </a:rPr>
              <a:t>American </a:t>
            </a:r>
            <a:r>
              <a:rPr lang="en-CA" i="1" dirty="0" smtClean="0">
                <a:solidFill>
                  <a:srgbClr val="00B050"/>
                </a:solidFill>
              </a:rPr>
              <a:t>Behavioral Scientist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7030A0"/>
                </a:solidFill>
              </a:rPr>
              <a:t>51, no. 12 </a:t>
            </a:r>
            <a:r>
              <a:rPr lang="en-CA" dirty="0">
                <a:solidFill>
                  <a:srgbClr val="C00000"/>
                </a:solidFill>
              </a:rPr>
              <a:t>(2008</a:t>
            </a:r>
            <a:r>
              <a:rPr lang="en-CA" dirty="0" smtClean="0">
                <a:solidFill>
                  <a:srgbClr val="C00000"/>
                </a:solidFill>
              </a:rPr>
              <a:t>):</a:t>
            </a:r>
            <a:r>
              <a:rPr lang="en-CA" dirty="0" smtClean="0">
                <a:solidFill>
                  <a:srgbClr val="7030A0"/>
                </a:solidFill>
              </a:rPr>
              <a:t> </a:t>
            </a:r>
            <a:r>
              <a:rPr lang="en-CA" dirty="0" smtClean="0">
                <a:solidFill>
                  <a:srgbClr val="CCCC00"/>
                </a:solidFill>
              </a:rPr>
              <a:t>1674,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  <a:r>
              <a:rPr lang="en-CA" dirty="0" err="1">
                <a:solidFill>
                  <a:srgbClr val="0070C0"/>
                </a:solidFill>
              </a:rPr>
              <a:t>doi</a:t>
            </a:r>
            <a:r>
              <a:rPr lang="en-CA" dirty="0">
                <a:solidFill>
                  <a:srgbClr val="0070C0"/>
                </a:solidFill>
              </a:rPr>
              <a:t>: </a:t>
            </a:r>
            <a:r>
              <a:rPr lang="en-CA" dirty="0" smtClean="0">
                <a:solidFill>
                  <a:srgbClr val="0070C0"/>
                </a:solidFill>
              </a:rPr>
              <a:t>10.1177/0002764208318925.</a:t>
            </a: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D802EE"/>
                </a:solidFill>
              </a:rPr>
              <a:t>7</a:t>
            </a:r>
            <a:r>
              <a:rPr lang="en-US" sz="2600" dirty="0">
                <a:solidFill>
                  <a:srgbClr val="D802EE"/>
                </a:solidFill>
              </a:rPr>
              <a:t>. </a:t>
            </a:r>
            <a:r>
              <a:rPr lang="en-CA" sz="2600" dirty="0">
                <a:solidFill>
                  <a:srgbClr val="D802EE"/>
                </a:solidFill>
              </a:rPr>
              <a:t>Champagne, </a:t>
            </a:r>
            <a:r>
              <a:rPr lang="en-CA" sz="2600" dirty="0">
                <a:solidFill>
                  <a:srgbClr val="002060"/>
                </a:solidFill>
              </a:rPr>
              <a:t>“From First Nations to </a:t>
            </a:r>
            <a:r>
              <a:rPr lang="en-CA" sz="2600" dirty="0" smtClean="0">
                <a:solidFill>
                  <a:srgbClr val="002060"/>
                </a:solidFill>
              </a:rPr>
              <a:t>Self-Government</a:t>
            </a:r>
            <a:r>
              <a:rPr lang="en-CA" sz="2600" dirty="0">
                <a:solidFill>
                  <a:srgbClr val="002060"/>
                </a:solidFill>
              </a:rPr>
              <a:t>”, </a:t>
            </a:r>
            <a:r>
              <a:rPr lang="en-CA" sz="2600" dirty="0">
                <a:solidFill>
                  <a:srgbClr val="CCCC00"/>
                </a:solidFill>
              </a:rPr>
              <a:t>1677.</a:t>
            </a:r>
          </a:p>
          <a:p>
            <a:pPr marL="0" indent="0">
              <a:buNone/>
            </a:pPr>
            <a:endParaRPr lang="en-CA" dirty="0">
              <a:solidFill>
                <a:srgbClr val="CCCC00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 BIBLIOGRAPHY ENTRY</a:t>
            </a:r>
            <a:endParaRPr lang="en-CA" u="sng" dirty="0"/>
          </a:p>
          <a:p>
            <a:pPr marL="0" indent="0">
              <a:buNone/>
            </a:pPr>
            <a:r>
              <a:rPr lang="en-CA" dirty="0" smtClean="0">
                <a:solidFill>
                  <a:srgbClr val="D802EE"/>
                </a:solidFill>
              </a:rPr>
              <a:t>Champagne</a:t>
            </a:r>
            <a:r>
              <a:rPr lang="en-CA" dirty="0">
                <a:solidFill>
                  <a:srgbClr val="D802EE"/>
                </a:solidFill>
              </a:rPr>
              <a:t>, </a:t>
            </a:r>
            <a:r>
              <a:rPr lang="en-CA" dirty="0" smtClean="0">
                <a:solidFill>
                  <a:srgbClr val="D802EE"/>
                </a:solidFill>
              </a:rPr>
              <a:t>Duane. </a:t>
            </a:r>
            <a:r>
              <a:rPr lang="en-CA" dirty="0">
                <a:solidFill>
                  <a:srgbClr val="002060"/>
                </a:solidFill>
              </a:rPr>
              <a:t>“From First Nations to </a:t>
            </a:r>
            <a:r>
              <a:rPr lang="en-CA" dirty="0" smtClean="0">
                <a:solidFill>
                  <a:srgbClr val="002060"/>
                </a:solidFill>
              </a:rPr>
              <a:t>Self-government</a:t>
            </a:r>
            <a:r>
              <a:rPr lang="en-CA" dirty="0">
                <a:solidFill>
                  <a:srgbClr val="002060"/>
                </a:solidFill>
              </a:rPr>
              <a:t>: A Political </a:t>
            </a:r>
            <a:r>
              <a:rPr lang="en-CA" dirty="0" smtClean="0">
                <a:solidFill>
                  <a:srgbClr val="002060"/>
                </a:solidFill>
              </a:rPr>
              <a:t>Legacy </a:t>
            </a:r>
            <a:r>
              <a:rPr lang="en-CA" dirty="0">
                <a:solidFill>
                  <a:srgbClr val="002060"/>
                </a:solidFill>
              </a:rPr>
              <a:t>of </a:t>
            </a:r>
            <a:r>
              <a:rPr lang="en-CA" dirty="0" smtClean="0">
                <a:solidFill>
                  <a:srgbClr val="002060"/>
                </a:solidFill>
              </a:rPr>
              <a:t>	Indigenous Nations </a:t>
            </a:r>
            <a:r>
              <a:rPr lang="en-CA" dirty="0">
                <a:solidFill>
                  <a:srgbClr val="002060"/>
                </a:solidFill>
              </a:rPr>
              <a:t>in the United States.” </a:t>
            </a:r>
            <a:r>
              <a:rPr lang="en-CA" i="1" dirty="0" smtClean="0">
                <a:solidFill>
                  <a:srgbClr val="00B050"/>
                </a:solidFill>
              </a:rPr>
              <a:t>American Behavioral Scientist </a:t>
            </a:r>
            <a:r>
              <a:rPr lang="en-CA" dirty="0" smtClean="0">
                <a:solidFill>
                  <a:srgbClr val="7030A0"/>
                </a:solidFill>
              </a:rPr>
              <a:t>51, no. 	12 </a:t>
            </a:r>
            <a:r>
              <a:rPr lang="en-CA" dirty="0">
                <a:solidFill>
                  <a:srgbClr val="C00000"/>
                </a:solidFill>
              </a:rPr>
              <a:t>(</a:t>
            </a:r>
            <a:r>
              <a:rPr lang="en-CA" dirty="0" smtClean="0">
                <a:solidFill>
                  <a:srgbClr val="C00000"/>
                </a:solidFill>
              </a:rPr>
              <a:t>2008): </a:t>
            </a:r>
            <a:r>
              <a:rPr lang="en-CA" dirty="0" smtClean="0">
                <a:solidFill>
                  <a:srgbClr val="CCCC00"/>
                </a:solidFill>
              </a:rPr>
              <a:t>1672-1693</a:t>
            </a:r>
            <a:r>
              <a:rPr lang="en-CA" dirty="0">
                <a:solidFill>
                  <a:srgbClr val="CCCC00"/>
                </a:solidFill>
              </a:rPr>
              <a:t>.</a:t>
            </a:r>
            <a:r>
              <a:rPr lang="en-CA" dirty="0">
                <a:solidFill>
                  <a:srgbClr val="0070C0"/>
                </a:solidFill>
              </a:rPr>
              <a:t> </a:t>
            </a:r>
            <a:r>
              <a:rPr lang="en-CA" dirty="0" err="1">
                <a:solidFill>
                  <a:srgbClr val="0070C0"/>
                </a:solidFill>
              </a:rPr>
              <a:t>doi</a:t>
            </a:r>
            <a:r>
              <a:rPr lang="en-CA" dirty="0">
                <a:solidFill>
                  <a:srgbClr val="0070C0"/>
                </a:solidFill>
              </a:rPr>
              <a:t>: </a:t>
            </a:r>
            <a:r>
              <a:rPr lang="en-CA" dirty="0" smtClean="0">
                <a:solidFill>
                  <a:srgbClr val="0070C0"/>
                </a:solidFill>
              </a:rPr>
              <a:t>10.1177/0002764208318925.</a:t>
            </a:r>
            <a:endParaRPr lang="en-CA" dirty="0">
              <a:solidFill>
                <a:srgbClr val="0070C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31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67" y="365125"/>
            <a:ext cx="11531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CHCAGO/Notes &amp; Bib – e-Journal article without DOI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1690688"/>
            <a:ext cx="11531600" cy="47439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NOTES</a:t>
            </a:r>
            <a:endParaRPr lang="en-CA" u="sng" dirty="0" smtClean="0"/>
          </a:p>
          <a:p>
            <a:pPr marL="0" indent="0">
              <a:buNone/>
            </a:pPr>
            <a:r>
              <a:rPr lang="en-CA" dirty="0" smtClean="0">
                <a:solidFill>
                  <a:srgbClr val="D802EE"/>
                </a:solidFill>
              </a:rPr>
              <a:t>12. </a:t>
            </a:r>
            <a:r>
              <a:rPr lang="en-CA" dirty="0">
                <a:solidFill>
                  <a:srgbClr val="D802EE"/>
                </a:solidFill>
              </a:rPr>
              <a:t>Duane </a:t>
            </a:r>
            <a:r>
              <a:rPr lang="en-CA" dirty="0" smtClean="0">
                <a:solidFill>
                  <a:srgbClr val="D802EE"/>
                </a:solidFill>
              </a:rPr>
              <a:t>Champagne, </a:t>
            </a:r>
            <a:r>
              <a:rPr lang="en-CA" dirty="0">
                <a:solidFill>
                  <a:srgbClr val="002060"/>
                </a:solidFill>
              </a:rPr>
              <a:t>“From First Nations to self-Government: A Political Legacy of Indigenous Nations in the United States.” </a:t>
            </a:r>
            <a:r>
              <a:rPr lang="en-CA" i="1" dirty="0">
                <a:solidFill>
                  <a:srgbClr val="00B050"/>
                </a:solidFill>
              </a:rPr>
              <a:t>American </a:t>
            </a:r>
            <a:r>
              <a:rPr lang="en-CA" i="1" dirty="0" smtClean="0">
                <a:solidFill>
                  <a:srgbClr val="00B050"/>
                </a:solidFill>
              </a:rPr>
              <a:t>Behavioral Scientist </a:t>
            </a:r>
            <a:r>
              <a:rPr lang="en-CA" dirty="0" smtClean="0">
                <a:solidFill>
                  <a:srgbClr val="7030A0"/>
                </a:solidFill>
              </a:rPr>
              <a:t>51, </a:t>
            </a:r>
            <a:r>
              <a:rPr lang="en-CA" dirty="0">
                <a:solidFill>
                  <a:srgbClr val="7030A0"/>
                </a:solidFill>
              </a:rPr>
              <a:t>no. 12 </a:t>
            </a:r>
            <a:r>
              <a:rPr lang="en-CA" dirty="0">
                <a:solidFill>
                  <a:srgbClr val="C00000"/>
                </a:solidFill>
              </a:rPr>
              <a:t>(2008): </a:t>
            </a:r>
            <a:r>
              <a:rPr lang="en-CA" dirty="0" smtClean="0">
                <a:solidFill>
                  <a:srgbClr val="CCCC00"/>
                </a:solidFill>
              </a:rPr>
              <a:t>1680,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  <a:r>
              <a:rPr lang="fr-FR" dirty="0">
                <a:solidFill>
                  <a:srgbClr val="0070C0"/>
                </a:solidFill>
              </a:rPr>
              <a:t>http://</a:t>
            </a:r>
            <a:r>
              <a:rPr lang="fr-FR" dirty="0" smtClean="0">
                <a:solidFill>
                  <a:srgbClr val="0070C0"/>
                </a:solidFill>
              </a:rPr>
              <a:t>abs.sagepub.com/content/51/12/1672.</a:t>
            </a: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D802EE"/>
                </a:solidFill>
              </a:rPr>
              <a:t>13. </a:t>
            </a:r>
            <a:r>
              <a:rPr lang="en-CA" dirty="0">
                <a:solidFill>
                  <a:srgbClr val="D802EE"/>
                </a:solidFill>
              </a:rPr>
              <a:t>Champagne, </a:t>
            </a:r>
            <a:r>
              <a:rPr lang="en-CA" dirty="0">
                <a:solidFill>
                  <a:srgbClr val="002060"/>
                </a:solidFill>
              </a:rPr>
              <a:t>“From First Nations to </a:t>
            </a:r>
            <a:r>
              <a:rPr lang="en-CA" dirty="0" smtClean="0">
                <a:solidFill>
                  <a:srgbClr val="002060"/>
                </a:solidFill>
              </a:rPr>
              <a:t>Self-government</a:t>
            </a:r>
            <a:r>
              <a:rPr lang="en-CA" dirty="0">
                <a:solidFill>
                  <a:srgbClr val="002060"/>
                </a:solidFill>
              </a:rPr>
              <a:t>”, </a:t>
            </a:r>
            <a:r>
              <a:rPr lang="en-CA" dirty="0" smtClean="0">
                <a:solidFill>
                  <a:srgbClr val="CCCC00"/>
                </a:solidFill>
              </a:rPr>
              <a:t>1683.</a:t>
            </a:r>
            <a:endParaRPr lang="en-CA" dirty="0">
              <a:solidFill>
                <a:srgbClr val="CCCC00"/>
              </a:solidFill>
            </a:endParaRPr>
          </a:p>
          <a:p>
            <a:pPr marL="0" indent="0">
              <a:buNone/>
            </a:pPr>
            <a:endParaRPr lang="en-CA" dirty="0" smtClean="0">
              <a:solidFill>
                <a:srgbClr val="D802EE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BIBLIOGRAPHY ENTRY</a:t>
            </a:r>
            <a:endParaRPr lang="en-CA" u="sng" dirty="0"/>
          </a:p>
          <a:p>
            <a:pPr marL="0" indent="0">
              <a:buNone/>
            </a:pPr>
            <a:r>
              <a:rPr lang="en-CA" dirty="0" smtClean="0">
                <a:solidFill>
                  <a:srgbClr val="D802EE"/>
                </a:solidFill>
              </a:rPr>
              <a:t>Champagne</a:t>
            </a:r>
            <a:r>
              <a:rPr lang="en-CA" dirty="0">
                <a:solidFill>
                  <a:srgbClr val="D802EE"/>
                </a:solidFill>
              </a:rPr>
              <a:t>, Duane. </a:t>
            </a:r>
            <a:r>
              <a:rPr lang="en-CA" dirty="0">
                <a:solidFill>
                  <a:srgbClr val="002060"/>
                </a:solidFill>
              </a:rPr>
              <a:t>“From First Nations to </a:t>
            </a:r>
            <a:r>
              <a:rPr lang="en-CA" dirty="0" smtClean="0">
                <a:solidFill>
                  <a:srgbClr val="002060"/>
                </a:solidFill>
              </a:rPr>
              <a:t>Self-government</a:t>
            </a:r>
            <a:r>
              <a:rPr lang="en-CA" dirty="0">
                <a:solidFill>
                  <a:srgbClr val="002060"/>
                </a:solidFill>
              </a:rPr>
              <a:t>: A </a:t>
            </a:r>
            <a:r>
              <a:rPr lang="en-CA" dirty="0" smtClean="0">
                <a:solidFill>
                  <a:srgbClr val="002060"/>
                </a:solidFill>
              </a:rPr>
              <a:t>Political </a:t>
            </a:r>
            <a:r>
              <a:rPr lang="en-CA" dirty="0">
                <a:solidFill>
                  <a:srgbClr val="002060"/>
                </a:solidFill>
              </a:rPr>
              <a:t>Legacy of </a:t>
            </a:r>
            <a:r>
              <a:rPr lang="en-CA" dirty="0" smtClean="0">
                <a:solidFill>
                  <a:srgbClr val="002060"/>
                </a:solidFill>
              </a:rPr>
              <a:t>	Indigenous Nations </a:t>
            </a:r>
            <a:r>
              <a:rPr lang="en-CA" dirty="0">
                <a:solidFill>
                  <a:srgbClr val="002060"/>
                </a:solidFill>
              </a:rPr>
              <a:t>in the United States.” </a:t>
            </a:r>
            <a:r>
              <a:rPr lang="en-CA" i="1" dirty="0" smtClean="0">
                <a:solidFill>
                  <a:srgbClr val="00B050"/>
                </a:solidFill>
              </a:rPr>
              <a:t>American Behavioral Scientist </a:t>
            </a:r>
            <a:r>
              <a:rPr lang="en-CA" dirty="0" smtClean="0">
                <a:solidFill>
                  <a:srgbClr val="7030A0"/>
                </a:solidFill>
              </a:rPr>
              <a:t>51, 	no</a:t>
            </a:r>
            <a:r>
              <a:rPr lang="en-CA" dirty="0">
                <a:solidFill>
                  <a:srgbClr val="7030A0"/>
                </a:solidFill>
              </a:rPr>
              <a:t>. 12 </a:t>
            </a:r>
            <a:r>
              <a:rPr lang="en-CA" dirty="0">
                <a:solidFill>
                  <a:srgbClr val="C00000"/>
                </a:solidFill>
              </a:rPr>
              <a:t>(2008): </a:t>
            </a:r>
            <a:r>
              <a:rPr lang="en-CA" dirty="0" smtClean="0">
                <a:solidFill>
                  <a:srgbClr val="CCCC00"/>
                </a:solidFill>
              </a:rPr>
              <a:t>1672-1693.</a:t>
            </a:r>
            <a:r>
              <a:rPr lang="en-CA" dirty="0" smtClean="0">
                <a:solidFill>
                  <a:srgbClr val="0070C0"/>
                </a:solidFill>
              </a:rPr>
              <a:t> 	</a:t>
            </a:r>
            <a:r>
              <a:rPr lang="fr-FR" dirty="0" smtClean="0">
                <a:solidFill>
                  <a:srgbClr val="0070C0"/>
                </a:solidFill>
              </a:rPr>
              <a:t>http</a:t>
            </a:r>
            <a:r>
              <a:rPr lang="fr-FR" dirty="0">
                <a:solidFill>
                  <a:srgbClr val="0070C0"/>
                </a:solidFill>
              </a:rPr>
              <a:t>://abs.sagepub.com/content/51/12/1672</a:t>
            </a:r>
            <a:endParaRPr lang="en-CA" dirty="0">
              <a:solidFill>
                <a:srgbClr val="0070C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03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Chicago: Notes &amp; Bibliography Sample Paper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OWL at Purdue has a good example of what a Chicago, Notes &amp; Bibliography style paper should look like: </a:t>
            </a:r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owl.purdue.edu/owl/research_and_citation/chicago_manual_17th_edition/cmos_formatting_and_style_guide/cmos_nb_sample_paper.html</a:t>
            </a:r>
            <a:endParaRPr lang="en-CA" dirty="0" smtClean="0"/>
          </a:p>
          <a:p>
            <a:endParaRPr lang="en-US" dirty="0"/>
          </a:p>
          <a:p>
            <a:r>
              <a:rPr lang="en-US" dirty="0" smtClean="0"/>
              <a:t>It will give you the proper format for the Notes at the bottom of each page and show you how the bibliography at the end of the paper should be formatted.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539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and Bibliography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Notes and bibliography (N &amp; B)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This system is used primarily by those writing in the humanities (literature, history, classics etc.) Sources are cited in numbered footnotes or endnotes. Each </a:t>
            </a:r>
            <a:r>
              <a:rPr lang="en-CA" b="1" dirty="0"/>
              <a:t>note</a:t>
            </a:r>
            <a:r>
              <a:rPr lang="en-CA" dirty="0"/>
              <a:t> corresponds to a superscript number within the text. Additionally, sources are listed in a separate </a:t>
            </a:r>
            <a:r>
              <a:rPr lang="en-CA" b="1" dirty="0"/>
              <a:t>bibliography</a:t>
            </a:r>
            <a:r>
              <a:rPr lang="en-CA" dirty="0"/>
              <a:t>. </a:t>
            </a:r>
          </a:p>
          <a:p>
            <a:endParaRPr lang="en-US" dirty="0"/>
          </a:p>
          <a:p>
            <a:r>
              <a:rPr lang="en-US" dirty="0" smtClean="0"/>
              <a:t>Each slide will give an example of the Note, a Shortened note (</a:t>
            </a:r>
            <a:r>
              <a:rPr lang="en-CA" dirty="0" smtClean="0"/>
              <a:t>a shortened note will follow a full note for the same source), and a Bibliography entry.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38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 A bibliography entry starts with a capital letter unless the first word would normally be lowercased (as in a last name that begins with a lowercase particle; see </a:t>
            </a:r>
            <a:r>
              <a:rPr lang="en-CA" dirty="0">
                <a:hlinkClick r:id="rId2"/>
              </a:rPr>
              <a:t>8.5</a:t>
            </a:r>
            <a:r>
              <a:rPr lang="en-CA" dirty="0"/>
              <a:t>). </a:t>
            </a: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As </a:t>
            </a:r>
            <a:r>
              <a:rPr lang="en-CA" dirty="0"/>
              <a:t>in a note, titles are capitalized headline-style unless they are in another language; titles of larger works (e.g., books and journals) are italicized; and titles of smaller works (e.g., chapters, articles) or unpublished works are presented in roman and enclosed in quotation marks</a:t>
            </a:r>
          </a:p>
        </p:txBody>
      </p:sp>
    </p:spTree>
    <p:extLst>
      <p:ext uri="{BB962C8B-B14F-4D97-AF65-F5344CB8AC3E}">
        <p14:creationId xmlns:p14="http://schemas.microsoft.com/office/powerpoint/2010/main" val="17742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365125"/>
            <a:ext cx="10871662" cy="1325563"/>
          </a:xfrm>
        </p:spPr>
        <p:txBody>
          <a:bodyPr/>
          <a:lstStyle/>
          <a:p>
            <a:r>
              <a:rPr lang="en-US" dirty="0" smtClean="0"/>
              <a:t>Authors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138" y="1825625"/>
            <a:ext cx="10871662" cy="42094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u="sng" dirty="0"/>
              <a:t>Note</a:t>
            </a:r>
            <a:r>
              <a:rPr lang="en-US" dirty="0"/>
              <a:t>, the author should be listed:</a:t>
            </a:r>
          </a:p>
          <a:p>
            <a:pPr marL="0" indent="0">
              <a:buNone/>
            </a:pPr>
            <a:r>
              <a:rPr lang="en-US" dirty="0" smtClean="0"/>
              <a:t>First </a:t>
            </a:r>
            <a:r>
              <a:rPr lang="en-US" dirty="0"/>
              <a:t>name Last </a:t>
            </a:r>
            <a:r>
              <a:rPr lang="en-US" dirty="0" smtClean="0"/>
              <a:t>name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John Smith.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/>
              <a:t>In the </a:t>
            </a:r>
            <a:r>
              <a:rPr lang="en-US" u="sng" dirty="0" smtClean="0"/>
              <a:t>bibliographic entry</a:t>
            </a:r>
            <a:r>
              <a:rPr lang="en-US" dirty="0" smtClean="0"/>
              <a:t>, the author should be listed: </a:t>
            </a:r>
          </a:p>
          <a:p>
            <a:pPr marL="0" indent="0">
              <a:buNone/>
            </a:pPr>
            <a:r>
              <a:rPr lang="en-US" dirty="0" smtClean="0"/>
              <a:t>Last name, first name.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Smith, John.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bibliography is in alphabetical order, by author’s last names.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31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CHICAGO/Notes &amp; Bib- Books (Print)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414000" cy="48513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u="sng" dirty="0" smtClean="0"/>
              <a:t>NOTES</a:t>
            </a:r>
          </a:p>
          <a:p>
            <a:pPr marL="514350" indent="-514350">
              <a:buAutoNum type="arabicPeriod"/>
            </a:pPr>
            <a:r>
              <a:rPr lang="en-US" sz="3000" dirty="0" smtClean="0">
                <a:solidFill>
                  <a:srgbClr val="EB43AF"/>
                </a:solidFill>
              </a:rPr>
              <a:t>Michael </a:t>
            </a:r>
            <a:r>
              <a:rPr lang="en-US" sz="3000" dirty="0">
                <a:solidFill>
                  <a:srgbClr val="EB43AF"/>
                </a:solidFill>
              </a:rPr>
              <a:t>Posluns, </a:t>
            </a:r>
            <a:r>
              <a:rPr lang="en-US" sz="3000" i="1" dirty="0">
                <a:solidFill>
                  <a:srgbClr val="00B050"/>
                </a:solidFill>
              </a:rPr>
              <a:t>Speaking with Authority: the Emergence of the Vocabulary of First Nations’ Self-government</a:t>
            </a:r>
            <a:r>
              <a:rPr lang="en-US" sz="3000" dirty="0">
                <a:solidFill>
                  <a:srgbClr val="00B050"/>
                </a:solidFill>
              </a:rPr>
              <a:t>.</a:t>
            </a:r>
            <a:r>
              <a:rPr lang="en-US" sz="3000" dirty="0"/>
              <a:t> (</a:t>
            </a:r>
            <a:r>
              <a:rPr lang="en-US" sz="3000" dirty="0">
                <a:solidFill>
                  <a:srgbClr val="7030A0"/>
                </a:solidFill>
              </a:rPr>
              <a:t>New York: </a:t>
            </a:r>
            <a:r>
              <a:rPr lang="en-US" sz="3000" dirty="0">
                <a:solidFill>
                  <a:srgbClr val="B7591F"/>
                </a:solidFill>
              </a:rPr>
              <a:t>Routledge, </a:t>
            </a:r>
            <a:r>
              <a:rPr lang="en-US" sz="3000" dirty="0">
                <a:solidFill>
                  <a:srgbClr val="C00000"/>
                </a:solidFill>
              </a:rPr>
              <a:t>2007</a:t>
            </a:r>
            <a:r>
              <a:rPr lang="en-US" sz="3000" dirty="0"/>
              <a:t>)</a:t>
            </a:r>
            <a:r>
              <a:rPr lang="en-US" sz="3000" dirty="0">
                <a:solidFill>
                  <a:srgbClr val="C00000"/>
                </a:solidFill>
              </a:rPr>
              <a:t>. </a:t>
            </a:r>
            <a:endParaRPr lang="en-US" sz="3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u="sng" dirty="0" smtClean="0"/>
          </a:p>
          <a:p>
            <a:pPr marL="0" indent="0">
              <a:buNone/>
            </a:pPr>
            <a:r>
              <a:rPr lang="en-US" sz="3200" u="sng" dirty="0" smtClean="0"/>
              <a:t>SHORTENED </a:t>
            </a:r>
            <a:r>
              <a:rPr lang="en-US" sz="3200" u="sng" dirty="0"/>
              <a:t>NOTE </a:t>
            </a:r>
            <a:endParaRPr lang="en-US" sz="3200" u="sng" dirty="0" smtClean="0"/>
          </a:p>
          <a:p>
            <a:pPr marL="0" indent="0">
              <a:buNone/>
            </a:pPr>
            <a:r>
              <a:rPr lang="en-US" sz="3200" dirty="0" smtClean="0">
                <a:solidFill>
                  <a:srgbClr val="EB43AF"/>
                </a:solidFill>
              </a:rPr>
              <a:t>2. </a:t>
            </a:r>
            <a:r>
              <a:rPr lang="en-US" sz="3000" dirty="0" err="1" smtClean="0">
                <a:solidFill>
                  <a:srgbClr val="EB43AF"/>
                </a:solidFill>
              </a:rPr>
              <a:t>Posluns</a:t>
            </a:r>
            <a:r>
              <a:rPr lang="en-US" sz="3000" dirty="0" smtClean="0">
                <a:solidFill>
                  <a:srgbClr val="C00000"/>
                </a:solidFill>
              </a:rPr>
              <a:t>, </a:t>
            </a:r>
            <a:r>
              <a:rPr lang="en-US" sz="3000" dirty="0" smtClean="0">
                <a:solidFill>
                  <a:srgbClr val="00B050"/>
                </a:solidFill>
              </a:rPr>
              <a:t>“</a:t>
            </a:r>
            <a:r>
              <a:rPr lang="en-US" sz="3000" i="1" dirty="0" smtClean="0">
                <a:solidFill>
                  <a:srgbClr val="00B050"/>
                </a:solidFill>
              </a:rPr>
              <a:t>Speaking </a:t>
            </a:r>
            <a:r>
              <a:rPr lang="en-US" sz="3000" i="1" dirty="0">
                <a:solidFill>
                  <a:srgbClr val="00B050"/>
                </a:solidFill>
              </a:rPr>
              <a:t>with </a:t>
            </a:r>
            <a:r>
              <a:rPr lang="en-US" sz="3000" i="1" dirty="0" smtClean="0">
                <a:solidFill>
                  <a:srgbClr val="00B050"/>
                </a:solidFill>
              </a:rPr>
              <a:t>Authority”, </a:t>
            </a:r>
            <a:r>
              <a:rPr lang="en-US" sz="3000" i="1" dirty="0" smtClean="0">
                <a:solidFill>
                  <a:srgbClr val="FFC000"/>
                </a:solidFill>
              </a:rPr>
              <a:t>47-48.</a:t>
            </a:r>
            <a:endParaRPr lang="en-US" sz="30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rgbClr val="EB43AF"/>
              </a:solidFill>
            </a:endParaRPr>
          </a:p>
          <a:p>
            <a:pPr marL="0" indent="0">
              <a:buNone/>
            </a:pPr>
            <a:r>
              <a:rPr lang="en-US" sz="3000" u="sng" dirty="0" smtClean="0"/>
              <a:t>BIBLIOGRAPHY ENTRY</a:t>
            </a:r>
            <a:endParaRPr lang="en-US" sz="3000" u="sng" dirty="0"/>
          </a:p>
          <a:p>
            <a:pPr marL="0" indent="0">
              <a:buNone/>
            </a:pPr>
            <a:r>
              <a:rPr lang="en-US" sz="3000" dirty="0">
                <a:solidFill>
                  <a:srgbClr val="EB43AF"/>
                </a:solidFill>
              </a:rPr>
              <a:t>Posluns, Michael. </a:t>
            </a:r>
            <a:r>
              <a:rPr lang="en-US" sz="3000" i="1" dirty="0">
                <a:solidFill>
                  <a:srgbClr val="00B050"/>
                </a:solidFill>
              </a:rPr>
              <a:t>Speaking with Authority: the </a:t>
            </a:r>
            <a:r>
              <a:rPr lang="en-US" sz="3000" i="1" dirty="0" smtClean="0">
                <a:solidFill>
                  <a:srgbClr val="00B050"/>
                </a:solidFill>
              </a:rPr>
              <a:t>Emergence </a:t>
            </a:r>
            <a:r>
              <a:rPr lang="en-US" sz="3000" i="1" dirty="0">
                <a:solidFill>
                  <a:srgbClr val="00B050"/>
                </a:solidFill>
              </a:rPr>
              <a:t>of the </a:t>
            </a:r>
            <a:r>
              <a:rPr lang="en-US" sz="3000" i="1" dirty="0" smtClean="0">
                <a:solidFill>
                  <a:srgbClr val="00B050"/>
                </a:solidFill>
              </a:rPr>
              <a:t>	Vocabulary </a:t>
            </a:r>
            <a:r>
              <a:rPr lang="en-US" sz="3000" i="1" dirty="0">
                <a:solidFill>
                  <a:srgbClr val="00B050"/>
                </a:solidFill>
              </a:rPr>
              <a:t>of First Nations’ </a:t>
            </a:r>
            <a:r>
              <a:rPr lang="en-US" sz="3000" i="1" dirty="0" smtClean="0">
                <a:solidFill>
                  <a:srgbClr val="00B050"/>
                </a:solidFill>
              </a:rPr>
              <a:t>Self-government</a:t>
            </a:r>
            <a:r>
              <a:rPr lang="en-US" sz="3000" dirty="0">
                <a:solidFill>
                  <a:srgbClr val="00B050"/>
                </a:solidFill>
              </a:rPr>
              <a:t>.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7030A0"/>
                </a:solidFill>
              </a:rPr>
              <a:t>New </a:t>
            </a:r>
            <a:r>
              <a:rPr lang="en-US" sz="3000" dirty="0" smtClean="0">
                <a:solidFill>
                  <a:srgbClr val="7030A0"/>
                </a:solidFill>
              </a:rPr>
              <a:t>York: 	</a:t>
            </a:r>
            <a:r>
              <a:rPr lang="en-US" sz="3000" dirty="0" smtClean="0">
                <a:solidFill>
                  <a:srgbClr val="B7591F"/>
                </a:solidFill>
              </a:rPr>
              <a:t>Routledge</a:t>
            </a:r>
            <a:r>
              <a:rPr lang="en-US" sz="3000" dirty="0">
                <a:solidFill>
                  <a:srgbClr val="B7591F"/>
                </a:solidFill>
              </a:rPr>
              <a:t>, </a:t>
            </a:r>
            <a:r>
              <a:rPr lang="en-US" sz="3000" dirty="0">
                <a:solidFill>
                  <a:srgbClr val="C00000"/>
                </a:solidFill>
              </a:rPr>
              <a:t>2007. 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B7591F"/>
                </a:solidFill>
              </a:rPr>
              <a:t> </a:t>
            </a:r>
            <a:endParaRPr 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B7591F"/>
              </a:solidFill>
            </a:endParaRP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8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192" y="0"/>
            <a:ext cx="10515600" cy="1325563"/>
          </a:xfrm>
        </p:spPr>
        <p:txBody>
          <a:bodyPr/>
          <a:lstStyle/>
          <a:p>
            <a:r>
              <a:rPr lang="en-US" dirty="0" smtClean="0"/>
              <a:t>Books with multiple authors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07" y="1512916"/>
            <a:ext cx="11804073" cy="48380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/>
              <a:t>NOTES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EB43AF"/>
                </a:solidFill>
              </a:rPr>
              <a:t>2. </a:t>
            </a:r>
            <a:r>
              <a:rPr lang="en-US" dirty="0" smtClean="0">
                <a:solidFill>
                  <a:srgbClr val="EB43AF"/>
                </a:solidFill>
              </a:rPr>
              <a:t>Stephen J. Farnsworth, S. Robert </a:t>
            </a:r>
            <a:r>
              <a:rPr lang="en-US" dirty="0" err="1" smtClean="0">
                <a:solidFill>
                  <a:srgbClr val="EB43AF"/>
                </a:solidFill>
              </a:rPr>
              <a:t>Lichter</a:t>
            </a:r>
            <a:r>
              <a:rPr lang="en-US" dirty="0" smtClean="0">
                <a:solidFill>
                  <a:srgbClr val="EB43AF"/>
                </a:solidFill>
              </a:rPr>
              <a:t>, and Roland Schatz, </a:t>
            </a:r>
            <a:r>
              <a:rPr lang="en-CA" i="1" dirty="0" smtClean="0">
                <a:solidFill>
                  <a:srgbClr val="00B050"/>
                </a:solidFill>
              </a:rPr>
              <a:t>The Global </a:t>
            </a:r>
            <a:r>
              <a:rPr lang="en-CA" i="1" dirty="0">
                <a:solidFill>
                  <a:srgbClr val="00B050"/>
                </a:solidFill>
              </a:rPr>
              <a:t>P</a:t>
            </a:r>
            <a:r>
              <a:rPr lang="en-CA" i="1" dirty="0" smtClean="0">
                <a:solidFill>
                  <a:srgbClr val="00B050"/>
                </a:solidFill>
              </a:rPr>
              <a:t>resident: International Media and the US Government</a:t>
            </a:r>
            <a:r>
              <a:rPr lang="en-CA" dirty="0" smtClean="0">
                <a:solidFill>
                  <a:srgbClr val="00B050"/>
                </a:solidFill>
              </a:rPr>
              <a:t>. </a:t>
            </a:r>
            <a:r>
              <a:rPr lang="en-CA" dirty="0" smtClean="0">
                <a:solidFill>
                  <a:srgbClr val="002060"/>
                </a:solidFill>
              </a:rPr>
              <a:t>2</a:t>
            </a:r>
            <a:r>
              <a:rPr lang="en-CA" baseline="30000" dirty="0" smtClean="0">
                <a:solidFill>
                  <a:srgbClr val="002060"/>
                </a:solidFill>
              </a:rPr>
              <a:t>nd</a:t>
            </a:r>
            <a:r>
              <a:rPr lang="en-CA" dirty="0" smtClean="0">
                <a:solidFill>
                  <a:srgbClr val="002060"/>
                </a:solidFill>
              </a:rPr>
              <a:t> ed. </a:t>
            </a:r>
            <a:r>
              <a:rPr lang="en-CA" dirty="0" smtClean="0">
                <a:solidFill>
                  <a:srgbClr val="7030A0"/>
                </a:solidFill>
              </a:rPr>
              <a:t>(Lanham, MD.</a:t>
            </a:r>
            <a:r>
              <a:rPr lang="en-CA" dirty="0" smtClean="0"/>
              <a:t>: </a:t>
            </a:r>
            <a:r>
              <a:rPr lang="en-CA" dirty="0" smtClean="0">
                <a:solidFill>
                  <a:srgbClr val="B7591F"/>
                </a:solidFill>
              </a:rPr>
              <a:t>Rowan &amp; Littlefield, </a:t>
            </a:r>
            <a:r>
              <a:rPr lang="en-CA" dirty="0" smtClean="0">
                <a:solidFill>
                  <a:srgbClr val="C00000"/>
                </a:solidFill>
              </a:rPr>
              <a:t>2013)</a:t>
            </a:r>
            <a:r>
              <a:rPr lang="en-CA" dirty="0" smtClean="0"/>
              <a:t>. </a:t>
            </a:r>
            <a:r>
              <a:rPr lang="en-CA" dirty="0" smtClean="0">
                <a:solidFill>
                  <a:srgbClr val="00B0F0"/>
                </a:solidFill>
              </a:rPr>
              <a:t>216-19.</a:t>
            </a:r>
            <a:endParaRPr lang="en-CA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EB43AF"/>
              </a:solidFill>
            </a:endParaRPr>
          </a:p>
          <a:p>
            <a:pPr marL="0" indent="0">
              <a:buNone/>
            </a:pPr>
            <a:r>
              <a:rPr lang="en-US" u="sng" dirty="0" smtClean="0"/>
              <a:t>SHORTENED NOTE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3</a:t>
            </a:r>
            <a:r>
              <a:rPr lang="en-US" dirty="0">
                <a:solidFill>
                  <a:srgbClr val="EB43AF"/>
                </a:solidFill>
              </a:rPr>
              <a:t>. </a:t>
            </a:r>
            <a:r>
              <a:rPr lang="en-US" dirty="0" smtClean="0">
                <a:solidFill>
                  <a:srgbClr val="EB43AF"/>
                </a:solidFill>
              </a:rPr>
              <a:t>Farnsworth, </a:t>
            </a:r>
            <a:r>
              <a:rPr lang="en-US" dirty="0" err="1" smtClean="0">
                <a:solidFill>
                  <a:srgbClr val="EB43AF"/>
                </a:solidFill>
              </a:rPr>
              <a:t>Lichter</a:t>
            </a:r>
            <a:r>
              <a:rPr lang="en-US" dirty="0" smtClean="0">
                <a:solidFill>
                  <a:srgbClr val="EB43AF"/>
                </a:solidFill>
              </a:rPr>
              <a:t> and Schatz, </a:t>
            </a:r>
            <a:r>
              <a:rPr lang="en-CA" i="1" dirty="0" smtClean="0">
                <a:solidFill>
                  <a:srgbClr val="00B050"/>
                </a:solidFill>
              </a:rPr>
              <a:t>The Global President, </a:t>
            </a:r>
            <a:r>
              <a:rPr lang="en-CA" dirty="0" smtClean="0">
                <a:solidFill>
                  <a:srgbClr val="CCCC00"/>
                </a:solidFill>
              </a:rPr>
              <a:t>216-19. </a:t>
            </a:r>
          </a:p>
          <a:p>
            <a:pPr marL="0" indent="0">
              <a:buNone/>
            </a:pPr>
            <a:r>
              <a:rPr lang="en-CA" dirty="0" smtClean="0"/>
              <a:t>(Authors: only the last names of the authors are necessary in a shortened note, </a:t>
            </a:r>
            <a:r>
              <a:rPr lang="en-CA" dirty="0"/>
              <a:t>If a work has two or three authors, give the last name of each; for more than three, the last name of the first author followed by </a:t>
            </a:r>
            <a:r>
              <a:rPr lang="en-CA" i="1" dirty="0"/>
              <a:t>et al</a:t>
            </a:r>
            <a:r>
              <a:rPr lang="en-CA" i="1" dirty="0" smtClean="0"/>
              <a:t>.)</a:t>
            </a:r>
            <a:endParaRPr lang="en-CA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BIBLIOGRAPHY ENTRY</a:t>
            </a:r>
            <a:endParaRPr lang="en-CA" u="sng" dirty="0"/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Farnsworth, Stephen </a:t>
            </a:r>
            <a:r>
              <a:rPr lang="en-US" dirty="0">
                <a:solidFill>
                  <a:srgbClr val="EB43AF"/>
                </a:solidFill>
              </a:rPr>
              <a:t>J</a:t>
            </a:r>
            <a:r>
              <a:rPr lang="en-US" dirty="0" smtClean="0">
                <a:solidFill>
                  <a:srgbClr val="EB43AF"/>
                </a:solidFill>
              </a:rPr>
              <a:t>., </a:t>
            </a:r>
            <a:r>
              <a:rPr lang="en-US" dirty="0">
                <a:solidFill>
                  <a:srgbClr val="EB43AF"/>
                </a:solidFill>
              </a:rPr>
              <a:t>S. Robert </a:t>
            </a:r>
            <a:r>
              <a:rPr lang="en-US" dirty="0" err="1">
                <a:solidFill>
                  <a:srgbClr val="EB43AF"/>
                </a:solidFill>
              </a:rPr>
              <a:t>Lichter</a:t>
            </a:r>
            <a:r>
              <a:rPr lang="en-US" dirty="0">
                <a:solidFill>
                  <a:srgbClr val="EB43AF"/>
                </a:solidFill>
              </a:rPr>
              <a:t>, and Roland </a:t>
            </a:r>
            <a:r>
              <a:rPr lang="en-US" dirty="0" smtClean="0">
                <a:solidFill>
                  <a:srgbClr val="EB43AF"/>
                </a:solidFill>
              </a:rPr>
              <a:t>Schatz. </a:t>
            </a:r>
            <a:r>
              <a:rPr lang="en-CA" i="1" dirty="0">
                <a:solidFill>
                  <a:srgbClr val="00B050"/>
                </a:solidFill>
              </a:rPr>
              <a:t>The Global </a:t>
            </a:r>
            <a:r>
              <a:rPr lang="en-CA" i="1" dirty="0" smtClean="0">
                <a:solidFill>
                  <a:srgbClr val="00B050"/>
                </a:solidFill>
              </a:rPr>
              <a:t>President: International 	Media </a:t>
            </a:r>
            <a:r>
              <a:rPr lang="en-CA" i="1" dirty="0">
                <a:solidFill>
                  <a:srgbClr val="00B050"/>
                </a:solidFill>
              </a:rPr>
              <a:t>and the US Government</a:t>
            </a:r>
            <a:r>
              <a:rPr lang="en-CA" dirty="0">
                <a:solidFill>
                  <a:srgbClr val="00B050"/>
                </a:solidFill>
              </a:rPr>
              <a:t>. </a:t>
            </a:r>
            <a:r>
              <a:rPr lang="en-CA" dirty="0">
                <a:solidFill>
                  <a:srgbClr val="002060"/>
                </a:solidFill>
              </a:rPr>
              <a:t>2</a:t>
            </a:r>
            <a:r>
              <a:rPr lang="en-CA" baseline="30000" dirty="0">
                <a:solidFill>
                  <a:srgbClr val="002060"/>
                </a:solidFill>
              </a:rPr>
              <a:t>nd</a:t>
            </a:r>
            <a:r>
              <a:rPr lang="en-CA" dirty="0">
                <a:solidFill>
                  <a:srgbClr val="002060"/>
                </a:solidFill>
              </a:rPr>
              <a:t> ed. </a:t>
            </a:r>
            <a:r>
              <a:rPr lang="en-CA" dirty="0" smtClean="0">
                <a:solidFill>
                  <a:srgbClr val="7030A0"/>
                </a:solidFill>
              </a:rPr>
              <a:t>Lanham</a:t>
            </a:r>
            <a:r>
              <a:rPr lang="en-CA" dirty="0">
                <a:solidFill>
                  <a:srgbClr val="7030A0"/>
                </a:solidFill>
              </a:rPr>
              <a:t>, MD.</a:t>
            </a:r>
            <a:r>
              <a:rPr lang="en-CA" dirty="0"/>
              <a:t>: </a:t>
            </a:r>
            <a:r>
              <a:rPr lang="en-CA" dirty="0">
                <a:solidFill>
                  <a:srgbClr val="B7591F"/>
                </a:solidFill>
              </a:rPr>
              <a:t>Rowan &amp; Littlefield, </a:t>
            </a:r>
            <a:r>
              <a:rPr lang="en-CA" dirty="0" smtClean="0">
                <a:solidFill>
                  <a:srgbClr val="C00000"/>
                </a:solidFill>
              </a:rPr>
              <a:t>2013.</a:t>
            </a:r>
            <a:endParaRPr lang="en-CA" dirty="0">
              <a:solidFill>
                <a:srgbClr val="00B0F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95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CHICAGO/ Notes &amp; Bib – </a:t>
            </a:r>
            <a:r>
              <a:rPr lang="en-US" dirty="0" err="1" smtClean="0"/>
              <a:t>ebooks</a:t>
            </a:r>
            <a:r>
              <a:rPr lang="en-US" dirty="0" smtClean="0"/>
              <a:t> without DOI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219200"/>
            <a:ext cx="11704320" cy="5248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NOTES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2. Dan </a:t>
            </a:r>
            <a:r>
              <a:rPr lang="en-CA" dirty="0" smtClean="0">
                <a:solidFill>
                  <a:srgbClr val="EB43AF"/>
                </a:solidFill>
              </a:rPr>
              <a:t>Russell,</a:t>
            </a:r>
            <a:r>
              <a:rPr lang="en-CA" dirty="0" smtClean="0"/>
              <a:t> </a:t>
            </a:r>
            <a:r>
              <a:rPr lang="en-CA" i="1" dirty="0">
                <a:solidFill>
                  <a:srgbClr val="00B050"/>
                </a:solidFill>
              </a:rPr>
              <a:t>A People’s Dream: Aboriginal Self-Government in Canada</a:t>
            </a:r>
            <a:r>
              <a:rPr lang="en-CA" dirty="0">
                <a:solidFill>
                  <a:srgbClr val="00B050"/>
                </a:solidFill>
              </a:rPr>
              <a:t>. </a:t>
            </a:r>
            <a:r>
              <a:rPr lang="en-CA" dirty="0" smtClean="0">
                <a:solidFill>
                  <a:srgbClr val="7030A0"/>
                </a:solidFill>
              </a:rPr>
              <a:t>(Vancouver</a:t>
            </a:r>
            <a:r>
              <a:rPr lang="en-CA" dirty="0">
                <a:solidFill>
                  <a:srgbClr val="7030A0"/>
                </a:solidFill>
              </a:rPr>
              <a:t>, BC</a:t>
            </a:r>
            <a:r>
              <a:rPr lang="en-CA" dirty="0"/>
              <a:t>: </a:t>
            </a:r>
            <a:r>
              <a:rPr lang="en-CA" dirty="0">
                <a:solidFill>
                  <a:srgbClr val="B7591F"/>
                </a:solidFill>
              </a:rPr>
              <a:t>UBC Press, </a:t>
            </a:r>
            <a:r>
              <a:rPr lang="en-CA" dirty="0" smtClean="0">
                <a:solidFill>
                  <a:srgbClr val="C00000"/>
                </a:solidFill>
              </a:rPr>
              <a:t>2000)</a:t>
            </a:r>
            <a:r>
              <a:rPr lang="en-CA" dirty="0" smtClean="0"/>
              <a:t>. </a:t>
            </a:r>
            <a:r>
              <a:rPr lang="en-CA" dirty="0" smtClean="0">
                <a:solidFill>
                  <a:srgbClr val="00B0F0"/>
                </a:solidFill>
              </a:rPr>
              <a:t>http</a:t>
            </a:r>
            <a:r>
              <a:rPr lang="en-CA" dirty="0">
                <a:solidFill>
                  <a:srgbClr val="00B0F0"/>
                </a:solidFill>
              </a:rPr>
              <a:t>://</a:t>
            </a:r>
            <a:r>
              <a:rPr lang="en-CA" dirty="0" smtClean="0">
                <a:solidFill>
                  <a:srgbClr val="00B0F0"/>
                </a:solidFill>
              </a:rPr>
              <a:t>clues.concordia.ca/record=b2351667.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EB43AF"/>
                </a:solidFill>
              </a:rPr>
              <a:t>3. Russell, </a:t>
            </a:r>
            <a:r>
              <a:rPr lang="en-CA" i="1" dirty="0" smtClean="0">
                <a:solidFill>
                  <a:srgbClr val="00B050"/>
                </a:solidFill>
              </a:rPr>
              <a:t>A </a:t>
            </a:r>
            <a:r>
              <a:rPr lang="en-CA" i="1" dirty="0">
                <a:solidFill>
                  <a:srgbClr val="00B050"/>
                </a:solidFill>
              </a:rPr>
              <a:t>People’s </a:t>
            </a:r>
            <a:r>
              <a:rPr lang="en-CA" i="1" dirty="0" smtClean="0">
                <a:solidFill>
                  <a:srgbClr val="00B050"/>
                </a:solidFill>
              </a:rPr>
              <a:t>Dream, </a:t>
            </a:r>
            <a:r>
              <a:rPr lang="en-CA" dirty="0" smtClean="0">
                <a:solidFill>
                  <a:srgbClr val="CCCC00"/>
                </a:solidFill>
              </a:rPr>
              <a:t>107-109.</a:t>
            </a:r>
            <a:endParaRPr lang="en-CA" dirty="0">
              <a:solidFill>
                <a:srgbClr val="CCCC00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BIBLIOGRAPHY ENTRY</a:t>
            </a:r>
            <a:endParaRPr lang="en-CA" u="sng" dirty="0" smtClean="0"/>
          </a:p>
          <a:p>
            <a:pPr marL="0" indent="0">
              <a:buNone/>
            </a:pPr>
            <a:r>
              <a:rPr lang="en-CA" dirty="0" smtClean="0">
                <a:solidFill>
                  <a:srgbClr val="EB43AF"/>
                </a:solidFill>
              </a:rPr>
              <a:t>Russell</a:t>
            </a:r>
            <a:r>
              <a:rPr lang="en-CA" dirty="0">
                <a:solidFill>
                  <a:srgbClr val="EB43AF"/>
                </a:solidFill>
              </a:rPr>
              <a:t>, Dan</a:t>
            </a:r>
            <a:r>
              <a:rPr lang="en-CA" dirty="0"/>
              <a:t>. </a:t>
            </a:r>
            <a:r>
              <a:rPr lang="en-CA" i="1" dirty="0">
                <a:solidFill>
                  <a:srgbClr val="00B050"/>
                </a:solidFill>
              </a:rPr>
              <a:t>A People’s Dream: Aboriginal </a:t>
            </a:r>
            <a:r>
              <a:rPr lang="en-CA" i="1" dirty="0" smtClean="0">
                <a:solidFill>
                  <a:srgbClr val="00B050"/>
                </a:solidFill>
              </a:rPr>
              <a:t>Self-Government </a:t>
            </a:r>
            <a:r>
              <a:rPr lang="en-CA" i="1" dirty="0">
                <a:solidFill>
                  <a:srgbClr val="00B050"/>
                </a:solidFill>
              </a:rPr>
              <a:t>in Canada</a:t>
            </a:r>
            <a:r>
              <a:rPr lang="en-CA" dirty="0">
                <a:solidFill>
                  <a:srgbClr val="00B050"/>
                </a:solidFill>
              </a:rPr>
              <a:t>. </a:t>
            </a:r>
            <a:r>
              <a:rPr lang="en-CA" dirty="0" smtClean="0">
                <a:solidFill>
                  <a:srgbClr val="00B050"/>
                </a:solidFill>
              </a:rPr>
              <a:t>	</a:t>
            </a:r>
            <a:r>
              <a:rPr lang="en-CA" dirty="0" smtClean="0">
                <a:solidFill>
                  <a:srgbClr val="7030A0"/>
                </a:solidFill>
              </a:rPr>
              <a:t>Vancouver</a:t>
            </a:r>
            <a:r>
              <a:rPr lang="en-CA" dirty="0">
                <a:solidFill>
                  <a:srgbClr val="7030A0"/>
                </a:solidFill>
              </a:rPr>
              <a:t>, </a:t>
            </a:r>
            <a:r>
              <a:rPr lang="en-CA" dirty="0" smtClean="0">
                <a:solidFill>
                  <a:srgbClr val="7030A0"/>
                </a:solidFill>
              </a:rPr>
              <a:t>BC</a:t>
            </a:r>
            <a:r>
              <a:rPr lang="en-CA" dirty="0" smtClean="0"/>
              <a:t>: </a:t>
            </a:r>
            <a:r>
              <a:rPr lang="en-CA" dirty="0">
                <a:solidFill>
                  <a:srgbClr val="B7591F"/>
                </a:solidFill>
              </a:rPr>
              <a:t>UBC </a:t>
            </a:r>
            <a:r>
              <a:rPr lang="en-CA" dirty="0" smtClean="0">
                <a:solidFill>
                  <a:srgbClr val="B7591F"/>
                </a:solidFill>
              </a:rPr>
              <a:t>Press</a:t>
            </a:r>
            <a:r>
              <a:rPr lang="en-CA" dirty="0">
                <a:solidFill>
                  <a:srgbClr val="B7591F"/>
                </a:solidFill>
              </a:rPr>
              <a:t>, </a:t>
            </a:r>
            <a:r>
              <a:rPr lang="en-CA" dirty="0">
                <a:solidFill>
                  <a:srgbClr val="C00000"/>
                </a:solidFill>
              </a:rPr>
              <a:t>2000</a:t>
            </a:r>
            <a:r>
              <a:rPr lang="en-CA" dirty="0"/>
              <a:t>. </a:t>
            </a:r>
            <a:r>
              <a:rPr lang="en-CA" dirty="0" smtClean="0">
                <a:solidFill>
                  <a:srgbClr val="002060"/>
                </a:solidFill>
              </a:rPr>
              <a:t>	</a:t>
            </a:r>
            <a:r>
              <a:rPr lang="en-CA" dirty="0" smtClean="0">
                <a:solidFill>
                  <a:srgbClr val="00B0F0"/>
                </a:solidFill>
              </a:rPr>
              <a:t>http</a:t>
            </a:r>
            <a:r>
              <a:rPr lang="en-CA" dirty="0">
                <a:solidFill>
                  <a:srgbClr val="00B0F0"/>
                </a:solidFill>
              </a:rPr>
              <a:t>://</a:t>
            </a:r>
            <a:r>
              <a:rPr lang="en-CA" dirty="0" smtClean="0">
                <a:solidFill>
                  <a:srgbClr val="00B0F0"/>
                </a:solidFill>
              </a:rPr>
              <a:t>clues.concordia.ca/record=b2351667.</a:t>
            </a:r>
            <a:endParaRPr lang="en-CA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CHICAGO/ Notes &amp; Bib – </a:t>
            </a:r>
            <a:r>
              <a:rPr lang="en-US" dirty="0" err="1"/>
              <a:t>ebooks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DOI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825625"/>
            <a:ext cx="11463867" cy="45921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NOTES</a:t>
            </a:r>
            <a:endParaRPr lang="en-US" u="sng" dirty="0"/>
          </a:p>
          <a:p>
            <a:pPr marL="0" indent="0">
              <a:buNone/>
            </a:pPr>
            <a:r>
              <a:rPr lang="en-US" dirty="0" smtClean="0">
                <a:solidFill>
                  <a:srgbClr val="D802EE"/>
                </a:solidFill>
              </a:rPr>
              <a:t>1. </a:t>
            </a:r>
            <a:r>
              <a:rPr lang="en-US" dirty="0">
                <a:solidFill>
                  <a:srgbClr val="D802EE"/>
                </a:solidFill>
              </a:rPr>
              <a:t>Bettina </a:t>
            </a:r>
            <a:r>
              <a:rPr lang="en-US" dirty="0" smtClean="0">
                <a:solidFill>
                  <a:srgbClr val="D802EE"/>
                </a:solidFill>
              </a:rPr>
              <a:t>Von </a:t>
            </a:r>
            <a:r>
              <a:rPr lang="en-US" dirty="0" err="1">
                <a:solidFill>
                  <a:srgbClr val="D802EE"/>
                </a:solidFill>
              </a:rPr>
              <a:t>Lieres</a:t>
            </a:r>
            <a:r>
              <a:rPr lang="en-US" dirty="0" smtClean="0">
                <a:solidFill>
                  <a:srgbClr val="D802EE"/>
                </a:solidFill>
              </a:rPr>
              <a:t>, </a:t>
            </a:r>
            <a:r>
              <a:rPr lang="en-US" dirty="0">
                <a:solidFill>
                  <a:srgbClr val="D802EE"/>
                </a:solidFill>
              </a:rPr>
              <a:t>and Laurence Piper, editors. </a:t>
            </a:r>
            <a:r>
              <a:rPr lang="en-US" i="1" dirty="0">
                <a:solidFill>
                  <a:srgbClr val="00B050"/>
                </a:solidFill>
              </a:rPr>
              <a:t>Mediated C</a:t>
            </a:r>
            <a:r>
              <a:rPr lang="en-US" i="1" dirty="0" smtClean="0">
                <a:solidFill>
                  <a:srgbClr val="00B050"/>
                </a:solidFill>
              </a:rPr>
              <a:t>itizenship</a:t>
            </a:r>
            <a:r>
              <a:rPr lang="en-US" i="1" dirty="0">
                <a:solidFill>
                  <a:srgbClr val="00B050"/>
                </a:solidFill>
              </a:rPr>
              <a:t>: The </a:t>
            </a:r>
            <a:r>
              <a:rPr lang="en-US" i="1" dirty="0" smtClean="0">
                <a:solidFill>
                  <a:srgbClr val="00B050"/>
                </a:solidFill>
              </a:rPr>
              <a:t>Informal Politics </a:t>
            </a:r>
            <a:r>
              <a:rPr lang="en-US" i="1" dirty="0">
                <a:solidFill>
                  <a:srgbClr val="00B050"/>
                </a:solidFill>
              </a:rPr>
              <a:t>of </a:t>
            </a:r>
            <a:r>
              <a:rPr lang="en-US" i="1" dirty="0" smtClean="0">
                <a:solidFill>
                  <a:srgbClr val="00B050"/>
                </a:solidFill>
              </a:rPr>
              <a:t>Speaking </a:t>
            </a:r>
            <a:r>
              <a:rPr lang="en-US" i="1" dirty="0">
                <a:solidFill>
                  <a:srgbClr val="00B050"/>
                </a:solidFill>
              </a:rPr>
              <a:t>for </a:t>
            </a:r>
            <a:r>
              <a:rPr lang="en-US" i="1" dirty="0" smtClean="0">
                <a:solidFill>
                  <a:srgbClr val="00B050"/>
                </a:solidFill>
              </a:rPr>
              <a:t>Citizens </a:t>
            </a:r>
            <a:r>
              <a:rPr lang="en-US" i="1" dirty="0">
                <a:solidFill>
                  <a:srgbClr val="00B050"/>
                </a:solidFill>
              </a:rPr>
              <a:t>in the </a:t>
            </a:r>
            <a:r>
              <a:rPr lang="en-US" i="1" dirty="0" smtClean="0">
                <a:solidFill>
                  <a:srgbClr val="00B050"/>
                </a:solidFill>
              </a:rPr>
              <a:t>Global South</a:t>
            </a:r>
            <a:r>
              <a:rPr lang="en-US" i="1" dirty="0">
                <a:solidFill>
                  <a:srgbClr val="00B050"/>
                </a:solidFill>
              </a:rPr>
              <a:t>. </a:t>
            </a:r>
            <a:r>
              <a:rPr lang="en-US" dirty="0" smtClean="0"/>
              <a:t>(</a:t>
            </a:r>
            <a:r>
              <a:rPr lang="en-CA" dirty="0" smtClean="0">
                <a:solidFill>
                  <a:srgbClr val="7030A0"/>
                </a:solidFill>
              </a:rPr>
              <a:t>Basingstoke</a:t>
            </a:r>
            <a:r>
              <a:rPr lang="en-CA" dirty="0"/>
              <a:t>: </a:t>
            </a:r>
            <a:r>
              <a:rPr lang="en-CA" dirty="0">
                <a:solidFill>
                  <a:srgbClr val="B7591F"/>
                </a:solidFill>
              </a:rPr>
              <a:t>Palgrave Macmillan</a:t>
            </a:r>
            <a:r>
              <a:rPr lang="en-CA" dirty="0"/>
              <a:t>, </a:t>
            </a:r>
            <a:r>
              <a:rPr lang="en-US" dirty="0" smtClean="0">
                <a:solidFill>
                  <a:srgbClr val="C00000"/>
                </a:solidFill>
              </a:rPr>
              <a:t>2008),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doi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CA" dirty="0">
                <a:solidFill>
                  <a:srgbClr val="0070C0"/>
                </a:solidFill>
              </a:rPr>
              <a:t>10.1057/9781137405319. 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D802EE"/>
                </a:solidFill>
              </a:rPr>
              <a:t>2. Von </a:t>
            </a:r>
            <a:r>
              <a:rPr lang="en-US" dirty="0" err="1" smtClean="0">
                <a:solidFill>
                  <a:srgbClr val="D802EE"/>
                </a:solidFill>
              </a:rPr>
              <a:t>Lieres</a:t>
            </a:r>
            <a:r>
              <a:rPr lang="en-US" dirty="0" smtClean="0">
                <a:solidFill>
                  <a:srgbClr val="D802EE"/>
                </a:solidFill>
              </a:rPr>
              <a:t> and Piper, </a:t>
            </a:r>
            <a:r>
              <a:rPr lang="en-US" i="1" dirty="0">
                <a:solidFill>
                  <a:srgbClr val="00B050"/>
                </a:solidFill>
              </a:rPr>
              <a:t>Mediated C</a:t>
            </a:r>
            <a:r>
              <a:rPr lang="en-US" i="1" dirty="0" smtClean="0">
                <a:solidFill>
                  <a:srgbClr val="00B050"/>
                </a:solidFill>
              </a:rPr>
              <a:t>itizenship.</a:t>
            </a:r>
            <a:endParaRPr lang="en-US" dirty="0">
              <a:solidFill>
                <a:srgbClr val="D802EE"/>
              </a:solidFill>
            </a:endParaRP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BIBLIOGRAPHY </a:t>
            </a:r>
            <a:r>
              <a:rPr lang="en-US" u="sng" dirty="0"/>
              <a:t>ENTRY</a:t>
            </a:r>
            <a:endParaRPr lang="en-CA" u="sng" dirty="0"/>
          </a:p>
          <a:p>
            <a:pPr marL="0" indent="0">
              <a:buNone/>
            </a:pPr>
            <a:r>
              <a:rPr lang="en-US" dirty="0" smtClean="0">
                <a:solidFill>
                  <a:srgbClr val="D802EE"/>
                </a:solidFill>
              </a:rPr>
              <a:t>Von </a:t>
            </a:r>
            <a:r>
              <a:rPr lang="en-US" dirty="0" err="1">
                <a:solidFill>
                  <a:srgbClr val="D802EE"/>
                </a:solidFill>
              </a:rPr>
              <a:t>Lieres</a:t>
            </a:r>
            <a:r>
              <a:rPr lang="en-US" dirty="0">
                <a:solidFill>
                  <a:srgbClr val="D802EE"/>
                </a:solidFill>
              </a:rPr>
              <a:t>, </a:t>
            </a:r>
            <a:r>
              <a:rPr lang="en-US" dirty="0" smtClean="0">
                <a:solidFill>
                  <a:srgbClr val="D802EE"/>
                </a:solidFill>
              </a:rPr>
              <a:t>Bettina, and Laurence Piper, editors. </a:t>
            </a:r>
            <a:r>
              <a:rPr lang="en-US" i="1" dirty="0">
                <a:solidFill>
                  <a:srgbClr val="00B050"/>
                </a:solidFill>
              </a:rPr>
              <a:t>Mediated </a:t>
            </a:r>
            <a:r>
              <a:rPr lang="en-US" i="1" dirty="0" smtClean="0">
                <a:solidFill>
                  <a:srgbClr val="00B050"/>
                </a:solidFill>
              </a:rPr>
              <a:t>Citizenship</a:t>
            </a:r>
            <a:r>
              <a:rPr lang="en-US" i="1" dirty="0">
                <a:solidFill>
                  <a:srgbClr val="00B050"/>
                </a:solidFill>
              </a:rPr>
              <a:t>: The </a:t>
            </a:r>
            <a:r>
              <a:rPr lang="en-US" i="1" dirty="0" smtClean="0">
                <a:solidFill>
                  <a:srgbClr val="00B050"/>
                </a:solidFill>
              </a:rPr>
              <a:t>	Informal 	Politics </a:t>
            </a:r>
            <a:r>
              <a:rPr lang="en-US" i="1" dirty="0">
                <a:solidFill>
                  <a:srgbClr val="00B050"/>
                </a:solidFill>
              </a:rPr>
              <a:t>of Speaking for </a:t>
            </a:r>
            <a:r>
              <a:rPr lang="en-US" i="1" dirty="0" smtClean="0">
                <a:solidFill>
                  <a:srgbClr val="00B050"/>
                </a:solidFill>
              </a:rPr>
              <a:t>Citizens </a:t>
            </a:r>
            <a:r>
              <a:rPr lang="en-US" i="1" dirty="0">
                <a:solidFill>
                  <a:srgbClr val="00B050"/>
                </a:solidFill>
              </a:rPr>
              <a:t>in the Global </a:t>
            </a:r>
            <a:r>
              <a:rPr lang="en-US" i="1" dirty="0" smtClean="0">
                <a:solidFill>
                  <a:srgbClr val="00B050"/>
                </a:solidFill>
              </a:rPr>
              <a:t>South. </a:t>
            </a:r>
            <a:r>
              <a:rPr lang="en-CA" dirty="0" smtClean="0">
                <a:solidFill>
                  <a:srgbClr val="7030A0"/>
                </a:solidFill>
              </a:rPr>
              <a:t>Basingstoke</a:t>
            </a:r>
            <a:r>
              <a:rPr lang="en-CA" dirty="0"/>
              <a:t>: </a:t>
            </a:r>
            <a:r>
              <a:rPr lang="en-CA" dirty="0">
                <a:solidFill>
                  <a:srgbClr val="B7591F"/>
                </a:solidFill>
              </a:rPr>
              <a:t>Palgrave </a:t>
            </a:r>
            <a:r>
              <a:rPr lang="en-CA" dirty="0" smtClean="0">
                <a:solidFill>
                  <a:srgbClr val="B7591F"/>
                </a:solidFill>
              </a:rPr>
              <a:t>	Macmillan</a:t>
            </a:r>
            <a:r>
              <a:rPr lang="en-CA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2008.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doi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CA" dirty="0" smtClean="0">
                <a:solidFill>
                  <a:srgbClr val="0070C0"/>
                </a:solidFill>
              </a:rPr>
              <a:t>10.1057/9781137405319.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CA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90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17885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CHICAGO/Notes &amp; Bib – Book Chapter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1295400"/>
            <a:ext cx="11667067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en-US" u="sng" dirty="0" smtClean="0"/>
              <a:t>NOTES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D802EE"/>
                </a:solidFill>
              </a:rPr>
              <a:t>6. </a:t>
            </a:r>
            <a:r>
              <a:rPr lang="en-US" dirty="0">
                <a:solidFill>
                  <a:srgbClr val="D802EE"/>
                </a:solidFill>
              </a:rPr>
              <a:t>Peter </a:t>
            </a:r>
            <a:r>
              <a:rPr lang="en-US" dirty="0" err="1" smtClean="0">
                <a:solidFill>
                  <a:srgbClr val="D802EE"/>
                </a:solidFill>
              </a:rPr>
              <a:t>Whitridge</a:t>
            </a:r>
            <a:r>
              <a:rPr lang="en-US" dirty="0" smtClean="0">
                <a:solidFill>
                  <a:srgbClr val="D802EE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“</a:t>
            </a:r>
            <a:r>
              <a:rPr lang="en-US" dirty="0">
                <a:solidFill>
                  <a:srgbClr val="002060"/>
                </a:solidFill>
              </a:rPr>
              <a:t>Invented </a:t>
            </a:r>
            <a:r>
              <a:rPr lang="en-US" dirty="0" smtClean="0">
                <a:solidFill>
                  <a:srgbClr val="002060"/>
                </a:solidFill>
              </a:rPr>
              <a:t>Places</a:t>
            </a:r>
            <a:r>
              <a:rPr lang="en-US" dirty="0">
                <a:solidFill>
                  <a:srgbClr val="002060"/>
                </a:solidFill>
              </a:rPr>
              <a:t>: Environmental </a:t>
            </a:r>
            <a:r>
              <a:rPr lang="en-US" dirty="0" smtClean="0">
                <a:solidFill>
                  <a:srgbClr val="002060"/>
                </a:solidFill>
              </a:rPr>
              <a:t>Imaginaries and the Inuit Colonization </a:t>
            </a:r>
            <a:r>
              <a:rPr lang="en-US" dirty="0">
                <a:solidFill>
                  <a:srgbClr val="002060"/>
                </a:solidFill>
              </a:rPr>
              <a:t>of Labrador.” </a:t>
            </a:r>
            <a:r>
              <a:rPr lang="en-US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 </a:t>
            </a:r>
            <a:r>
              <a:rPr lang="en-US" i="1" dirty="0" smtClean="0">
                <a:solidFill>
                  <a:srgbClr val="00B050"/>
                </a:solidFill>
              </a:rPr>
              <a:t>Settlement, </a:t>
            </a:r>
            <a:r>
              <a:rPr lang="en-US" i="1" dirty="0">
                <a:solidFill>
                  <a:srgbClr val="00B050"/>
                </a:solidFill>
              </a:rPr>
              <a:t>Subsistence, and </a:t>
            </a:r>
            <a:r>
              <a:rPr lang="en-US" i="1" dirty="0" smtClean="0">
                <a:solidFill>
                  <a:srgbClr val="00B050"/>
                </a:solidFill>
              </a:rPr>
              <a:t>Change Among </a:t>
            </a:r>
            <a:r>
              <a:rPr lang="en-US" i="1" dirty="0">
                <a:solidFill>
                  <a:srgbClr val="00B050"/>
                </a:solidFill>
              </a:rPr>
              <a:t>the Labrador Inuit: the </a:t>
            </a:r>
            <a:r>
              <a:rPr lang="en-US" i="1" dirty="0" err="1">
                <a:solidFill>
                  <a:srgbClr val="00B050"/>
                </a:solidFill>
              </a:rPr>
              <a:t>Nunatsiavummiut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Experience</a:t>
            </a:r>
            <a:r>
              <a:rPr lang="en-US" i="1" dirty="0">
                <a:solidFill>
                  <a:srgbClr val="00B050"/>
                </a:solidFill>
              </a:rPr>
              <a:t>. </a:t>
            </a:r>
            <a:r>
              <a:rPr lang="en-US" dirty="0" smtClean="0">
                <a:solidFill>
                  <a:srgbClr val="00B0F0"/>
                </a:solidFill>
              </a:rPr>
              <a:t>ed. David </a:t>
            </a:r>
            <a:r>
              <a:rPr lang="en-US" dirty="0">
                <a:solidFill>
                  <a:srgbClr val="00B0F0"/>
                </a:solidFill>
              </a:rPr>
              <a:t>C. </a:t>
            </a:r>
            <a:r>
              <a:rPr lang="en-US" dirty="0" err="1">
                <a:solidFill>
                  <a:srgbClr val="00B0F0"/>
                </a:solidFill>
              </a:rPr>
              <a:t>Natcher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smtClean="0">
                <a:solidFill>
                  <a:srgbClr val="00B0F0"/>
                </a:solidFill>
              </a:rPr>
              <a:t>et al. </a:t>
            </a:r>
            <a:r>
              <a:rPr lang="en-US" dirty="0" smtClean="0">
                <a:solidFill>
                  <a:srgbClr val="7030A0"/>
                </a:solidFill>
              </a:rPr>
              <a:t>(Winnipeg</a:t>
            </a:r>
            <a:r>
              <a:rPr lang="en-US" dirty="0">
                <a:solidFill>
                  <a:srgbClr val="7030A0"/>
                </a:solidFill>
              </a:rPr>
              <a:t>, MN: </a:t>
            </a:r>
            <a:r>
              <a:rPr lang="en-US" dirty="0">
                <a:solidFill>
                  <a:srgbClr val="B7591F"/>
                </a:solidFill>
              </a:rPr>
              <a:t>University of Manitoba Press, </a:t>
            </a:r>
            <a:r>
              <a:rPr lang="en-US" dirty="0" smtClean="0">
                <a:solidFill>
                  <a:srgbClr val="C00000"/>
                </a:solidFill>
              </a:rPr>
              <a:t>2012) </a:t>
            </a:r>
            <a:r>
              <a:rPr lang="en-US" dirty="0">
                <a:solidFill>
                  <a:srgbClr val="CCCC00"/>
                </a:solidFill>
              </a:rPr>
              <a:t>43-60</a:t>
            </a:r>
            <a:r>
              <a:rPr lang="en-US" dirty="0" smtClean="0">
                <a:solidFill>
                  <a:srgbClr val="CCCC00"/>
                </a:solidFill>
              </a:rPr>
              <a:t>.</a:t>
            </a:r>
          </a:p>
          <a:p>
            <a:pPr>
              <a:buNone/>
              <a:defRPr/>
            </a:pPr>
            <a:endParaRPr lang="en-US" u="sng" dirty="0"/>
          </a:p>
          <a:p>
            <a:pPr>
              <a:buNone/>
              <a:defRPr/>
            </a:pPr>
            <a:r>
              <a:rPr lang="en-US" u="sng" dirty="0" smtClean="0"/>
              <a:t>SHORTENED </a:t>
            </a:r>
            <a:r>
              <a:rPr lang="en-US" u="sng" dirty="0"/>
              <a:t>NOTE 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D802EE"/>
                </a:solidFill>
              </a:rPr>
              <a:t>7. </a:t>
            </a:r>
            <a:r>
              <a:rPr lang="en-US" dirty="0" err="1" smtClean="0">
                <a:solidFill>
                  <a:srgbClr val="D802EE"/>
                </a:solidFill>
              </a:rPr>
              <a:t>Whitridge</a:t>
            </a:r>
            <a:r>
              <a:rPr lang="en-US" dirty="0" smtClean="0">
                <a:solidFill>
                  <a:srgbClr val="D802EE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“Invented Places,” </a:t>
            </a:r>
            <a:r>
              <a:rPr lang="en-US" dirty="0">
                <a:solidFill>
                  <a:srgbClr val="CCCC00"/>
                </a:solidFill>
              </a:rPr>
              <a:t>43-60.</a:t>
            </a:r>
          </a:p>
          <a:p>
            <a:pPr>
              <a:buNone/>
              <a:defRPr/>
            </a:pPr>
            <a:endParaRPr lang="en-US" b="1" dirty="0" smtClean="0"/>
          </a:p>
          <a:p>
            <a:pPr>
              <a:buNone/>
              <a:defRPr/>
            </a:pPr>
            <a:r>
              <a:rPr lang="en-US" u="sng" dirty="0"/>
              <a:t>BIBLIOGRAPHY ENTRY</a:t>
            </a:r>
            <a:endParaRPr lang="en-CA" u="sng" dirty="0"/>
          </a:p>
          <a:p>
            <a:pPr>
              <a:buNone/>
              <a:defRPr/>
            </a:pPr>
            <a:r>
              <a:rPr lang="en-US" b="1" dirty="0">
                <a:solidFill>
                  <a:srgbClr val="D802EE"/>
                </a:solidFill>
              </a:rPr>
              <a:t>	</a:t>
            </a:r>
            <a:r>
              <a:rPr lang="en-US" dirty="0" err="1" smtClean="0">
                <a:solidFill>
                  <a:srgbClr val="D802EE"/>
                </a:solidFill>
              </a:rPr>
              <a:t>Whitridge</a:t>
            </a:r>
            <a:r>
              <a:rPr lang="en-US" dirty="0">
                <a:solidFill>
                  <a:srgbClr val="D802EE"/>
                </a:solidFill>
              </a:rPr>
              <a:t>, </a:t>
            </a:r>
            <a:r>
              <a:rPr lang="en-US" dirty="0" smtClean="0">
                <a:solidFill>
                  <a:srgbClr val="D802EE"/>
                </a:solidFill>
              </a:rPr>
              <a:t>Peter. </a:t>
            </a:r>
            <a:r>
              <a:rPr lang="en-US" dirty="0" smtClean="0">
                <a:solidFill>
                  <a:srgbClr val="002060"/>
                </a:solidFill>
              </a:rPr>
              <a:t>“Invented Places</a:t>
            </a:r>
            <a:r>
              <a:rPr lang="en-US" dirty="0">
                <a:solidFill>
                  <a:srgbClr val="002060"/>
                </a:solidFill>
              </a:rPr>
              <a:t>: Environmental I</a:t>
            </a:r>
            <a:r>
              <a:rPr lang="en-US" dirty="0" smtClean="0">
                <a:solidFill>
                  <a:srgbClr val="002060"/>
                </a:solidFill>
              </a:rPr>
              <a:t>maginaries </a:t>
            </a:r>
            <a:r>
              <a:rPr lang="en-US" dirty="0">
                <a:solidFill>
                  <a:srgbClr val="002060"/>
                </a:solidFill>
              </a:rPr>
              <a:t>and t</a:t>
            </a:r>
            <a:r>
              <a:rPr lang="en-US" dirty="0" smtClean="0">
                <a:solidFill>
                  <a:srgbClr val="002060"/>
                </a:solidFill>
              </a:rPr>
              <a:t>he </a:t>
            </a:r>
            <a:r>
              <a:rPr lang="en-US" dirty="0">
                <a:solidFill>
                  <a:srgbClr val="002060"/>
                </a:solidFill>
              </a:rPr>
              <a:t>Inuit </a:t>
            </a:r>
            <a:r>
              <a:rPr lang="en-US" dirty="0" smtClean="0">
                <a:solidFill>
                  <a:srgbClr val="002060"/>
                </a:solidFill>
              </a:rPr>
              <a:t>	Colonization </a:t>
            </a:r>
            <a:r>
              <a:rPr lang="en-US" dirty="0">
                <a:solidFill>
                  <a:srgbClr val="002060"/>
                </a:solidFill>
              </a:rPr>
              <a:t>of Labrador</a:t>
            </a:r>
            <a:r>
              <a:rPr lang="en-US" dirty="0" smtClean="0">
                <a:solidFill>
                  <a:srgbClr val="002060"/>
                </a:solidFill>
              </a:rPr>
              <a:t>.” </a:t>
            </a:r>
            <a:r>
              <a:rPr lang="en-US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US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US" i="1" dirty="0">
                <a:solidFill>
                  <a:srgbClr val="00B050"/>
                </a:solidFill>
              </a:rPr>
              <a:t>Settlement, Subsistence, </a:t>
            </a:r>
            <a:r>
              <a:rPr lang="en-US" i="1" dirty="0" smtClean="0">
                <a:solidFill>
                  <a:srgbClr val="00B050"/>
                </a:solidFill>
              </a:rPr>
              <a:t>and </a:t>
            </a:r>
            <a:r>
              <a:rPr lang="en-US" i="1" dirty="0">
                <a:solidFill>
                  <a:srgbClr val="00B050"/>
                </a:solidFill>
              </a:rPr>
              <a:t>Change Among the </a:t>
            </a:r>
            <a:r>
              <a:rPr lang="en-US" i="1" dirty="0" smtClean="0">
                <a:solidFill>
                  <a:srgbClr val="00B050"/>
                </a:solidFill>
              </a:rPr>
              <a:t>	Labrador </a:t>
            </a:r>
            <a:r>
              <a:rPr lang="en-US" i="1" dirty="0">
                <a:solidFill>
                  <a:srgbClr val="00B050"/>
                </a:solidFill>
              </a:rPr>
              <a:t>Inuit: the </a:t>
            </a:r>
            <a:r>
              <a:rPr lang="en-US" i="1" dirty="0" err="1">
                <a:solidFill>
                  <a:srgbClr val="00B050"/>
                </a:solidFill>
              </a:rPr>
              <a:t>Nunatsiavummiut</a:t>
            </a:r>
            <a:r>
              <a:rPr lang="en-US" i="1" dirty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Experience. </a:t>
            </a:r>
            <a:r>
              <a:rPr lang="en-US" dirty="0" smtClean="0">
                <a:solidFill>
                  <a:srgbClr val="00B0F0"/>
                </a:solidFill>
              </a:rPr>
              <a:t>Edited by</a:t>
            </a:r>
            <a:r>
              <a:rPr lang="en-US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David C</a:t>
            </a:r>
            <a:r>
              <a:rPr lang="en-US" dirty="0">
                <a:solidFill>
                  <a:srgbClr val="00B0F0"/>
                </a:solidFill>
              </a:rPr>
              <a:t>. </a:t>
            </a:r>
            <a:r>
              <a:rPr lang="en-US" dirty="0" err="1">
                <a:solidFill>
                  <a:srgbClr val="00B0F0"/>
                </a:solidFill>
              </a:rPr>
              <a:t>Natcher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dirty="0" smtClean="0">
                <a:solidFill>
                  <a:srgbClr val="00B0F0"/>
                </a:solidFill>
              </a:rPr>
              <a:t>	Lawrence </a:t>
            </a:r>
            <a:r>
              <a:rPr lang="en-US" dirty="0">
                <a:solidFill>
                  <a:srgbClr val="00B0F0"/>
                </a:solidFill>
              </a:rPr>
              <a:t>Felt  &amp; </a:t>
            </a:r>
            <a:r>
              <a:rPr lang="en-US" dirty="0" smtClean="0">
                <a:solidFill>
                  <a:srgbClr val="00B0F0"/>
                </a:solidFill>
              </a:rPr>
              <a:t>Andrea 	Procter, </a:t>
            </a:r>
            <a:r>
              <a:rPr lang="en-US" dirty="0" smtClean="0">
                <a:solidFill>
                  <a:srgbClr val="CCCC00"/>
                </a:solidFill>
              </a:rPr>
              <a:t>43-60. </a:t>
            </a:r>
            <a:r>
              <a:rPr lang="en-US" dirty="0" smtClean="0">
                <a:solidFill>
                  <a:srgbClr val="7030A0"/>
                </a:solidFill>
              </a:rPr>
              <a:t>Winnipeg</a:t>
            </a:r>
            <a:r>
              <a:rPr lang="en-US" dirty="0">
                <a:solidFill>
                  <a:srgbClr val="7030A0"/>
                </a:solidFill>
              </a:rPr>
              <a:t>, MN: </a:t>
            </a:r>
            <a:r>
              <a:rPr lang="en-US" dirty="0">
                <a:solidFill>
                  <a:srgbClr val="B7591F"/>
                </a:solidFill>
              </a:rPr>
              <a:t>University of </a:t>
            </a:r>
            <a:r>
              <a:rPr lang="en-US" dirty="0" smtClean="0">
                <a:solidFill>
                  <a:srgbClr val="B7591F"/>
                </a:solidFill>
              </a:rPr>
              <a:t>	Manitoba Press, </a:t>
            </a:r>
            <a:r>
              <a:rPr lang="en-US" dirty="0" smtClean="0">
                <a:solidFill>
                  <a:srgbClr val="C00000"/>
                </a:solidFill>
              </a:rPr>
              <a:t>2012. </a:t>
            </a:r>
            <a:endParaRPr lang="en-US" dirty="0">
              <a:solidFill>
                <a:srgbClr val="B7591F"/>
              </a:solidFill>
            </a:endParaRPr>
          </a:p>
          <a:p>
            <a:pPr>
              <a:buNone/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58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543</Words>
  <Application>Microsoft Office PowerPoint</Application>
  <PresentationFormat>Widescreen</PresentationFormat>
  <Paragraphs>103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Chicago Notes &amp; Bibliography citations</vt:lpstr>
      <vt:lpstr>Notes and Bibliography Style</vt:lpstr>
      <vt:lpstr>Capitalization</vt:lpstr>
      <vt:lpstr>Authors</vt:lpstr>
      <vt:lpstr>CHICAGO/Notes &amp; Bib- Books (Print)</vt:lpstr>
      <vt:lpstr>Books with multiple authors</vt:lpstr>
      <vt:lpstr>CHICAGO/ Notes &amp; Bib – ebooks without DOI</vt:lpstr>
      <vt:lpstr>CHICAGO/ Notes &amp; Bib – ebooks with DOI</vt:lpstr>
      <vt:lpstr>CHICAGO/Notes &amp; Bib – Book Chapter</vt:lpstr>
      <vt:lpstr>CHICAGO/Notes &amp; Bib – Print Journal Article</vt:lpstr>
      <vt:lpstr>CHICAGO/Notes &amp; Bib – e-Journal Article with DOI</vt:lpstr>
      <vt:lpstr>CHCAGO/Notes &amp; Bib – e-Journal article without DOI</vt:lpstr>
      <vt:lpstr>Chicago: Notes &amp; Bibliography Sample Paper</vt:lpstr>
    </vt:vector>
  </TitlesOfParts>
  <Company>Concordia University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Chicago Notes &amp; Bibliography citations</dc:title>
  <dc:creator>Michelle Lake</dc:creator>
  <cp:lastModifiedBy>Michelle Lake</cp:lastModifiedBy>
  <cp:revision>7</cp:revision>
  <dcterms:created xsi:type="dcterms:W3CDTF">2017-03-03T17:45:35Z</dcterms:created>
  <dcterms:modified xsi:type="dcterms:W3CDTF">2019-10-25T15:47:14Z</dcterms:modified>
</cp:coreProperties>
</file>