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57" r:id="rId6"/>
    <p:sldId id="263" r:id="rId7"/>
    <p:sldId id="258" r:id="rId8"/>
    <p:sldId id="259" r:id="rId9"/>
    <p:sldId id="260" r:id="rId10"/>
    <p:sldId id="261" r:id="rId11"/>
    <p:sldId id="262" r:id="rId12"/>
    <p:sldId id="264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0" y="16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8980-671E-4B2A-B0C9-8FFFD10B7413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2775-32F8-416B-951F-85073CDF7C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4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8980-671E-4B2A-B0C9-8FFFD10B7413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2775-32F8-416B-951F-85073CDF7C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971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8980-671E-4B2A-B0C9-8FFFD10B7413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2775-32F8-416B-951F-85073CDF7C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249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8980-671E-4B2A-B0C9-8FFFD10B7413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2775-32F8-416B-951F-85073CDF7C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146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8980-671E-4B2A-B0C9-8FFFD10B7413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2775-32F8-416B-951F-85073CDF7C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657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8980-671E-4B2A-B0C9-8FFFD10B7413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2775-32F8-416B-951F-85073CDF7C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510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8980-671E-4B2A-B0C9-8FFFD10B7413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2775-32F8-416B-951F-85073CDF7C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396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8980-671E-4B2A-B0C9-8FFFD10B7413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2775-32F8-416B-951F-85073CDF7C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570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8980-671E-4B2A-B0C9-8FFFD10B7413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2775-32F8-416B-951F-85073CDF7C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5429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8980-671E-4B2A-B0C9-8FFFD10B7413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2775-32F8-416B-951F-85073CDF7C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87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8980-671E-4B2A-B0C9-8FFFD10B7413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2775-32F8-416B-951F-85073CDF7C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273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98980-671E-4B2A-B0C9-8FFFD10B7413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D2775-32F8-416B-951F-85073CDF7C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62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ibrary.concordia.ca/help/citing/chicago.ph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owl.purdue.edu/owl/research_and_citation/chicago_manual_17th_edition/cmos_formatting_and_style_guide/cmos_author_date_sample_paper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Chicago author-date citations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dirty="0" smtClean="0"/>
              <a:t>17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Edition</a:t>
            </a:r>
          </a:p>
          <a:p>
            <a:r>
              <a:rPr lang="en-US" sz="5400" dirty="0">
                <a:hlinkClick r:id="rId2"/>
              </a:rPr>
              <a:t>Concordia Chicago Quick Guide</a:t>
            </a:r>
            <a:endParaRPr lang="en-CA" sz="54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8675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CHICAGO/Author-Date </a:t>
            </a:r>
            <a:r>
              <a:rPr lang="en-US" sz="4000" dirty="0"/>
              <a:t>– </a:t>
            </a:r>
            <a:r>
              <a:rPr lang="en-US" sz="4000" dirty="0" smtClean="0"/>
              <a:t>e-Journal </a:t>
            </a:r>
            <a:r>
              <a:rPr lang="en-US" sz="4000" dirty="0"/>
              <a:t>Article with DOI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IN-TEXT CITATION</a:t>
            </a:r>
            <a:endParaRPr lang="en-CA" u="sng" dirty="0"/>
          </a:p>
          <a:p>
            <a:pPr marL="0" indent="0">
              <a:buNone/>
            </a:pPr>
            <a:r>
              <a:rPr lang="en-CA" sz="2600" dirty="0">
                <a:solidFill>
                  <a:srgbClr val="D802EE"/>
                </a:solidFill>
              </a:rPr>
              <a:t>(Champagne </a:t>
            </a:r>
            <a:r>
              <a:rPr lang="en-CA" sz="2600" dirty="0">
                <a:solidFill>
                  <a:srgbClr val="C00000"/>
                </a:solidFill>
              </a:rPr>
              <a:t>2008,</a:t>
            </a:r>
            <a:r>
              <a:rPr lang="en-CA" sz="2600" dirty="0">
                <a:solidFill>
                  <a:srgbClr val="002060"/>
                </a:solidFill>
              </a:rPr>
              <a:t> </a:t>
            </a:r>
            <a:r>
              <a:rPr lang="en-CA" sz="2600" dirty="0">
                <a:solidFill>
                  <a:srgbClr val="CCCC00"/>
                </a:solidFill>
              </a:rPr>
              <a:t>1677).</a:t>
            </a:r>
          </a:p>
          <a:p>
            <a:pPr marL="0" indent="0">
              <a:buNone/>
            </a:pPr>
            <a:endParaRPr lang="en-CA" dirty="0">
              <a:solidFill>
                <a:srgbClr val="CCCC00"/>
              </a:solidFill>
            </a:endParaRPr>
          </a:p>
          <a:p>
            <a:pPr marL="0" indent="0">
              <a:buNone/>
            </a:pPr>
            <a:r>
              <a:rPr lang="en-US" u="sng" dirty="0"/>
              <a:t> </a:t>
            </a:r>
            <a:r>
              <a:rPr lang="en-US" u="sng" dirty="0" smtClean="0"/>
              <a:t>REFERNECE LIST ENTRY</a:t>
            </a:r>
            <a:endParaRPr lang="en-CA" u="sng" dirty="0"/>
          </a:p>
          <a:p>
            <a:pPr marL="0" indent="0">
              <a:buNone/>
            </a:pPr>
            <a:r>
              <a:rPr lang="en-CA" dirty="0">
                <a:solidFill>
                  <a:srgbClr val="D802EE"/>
                </a:solidFill>
              </a:rPr>
              <a:t>Champagne, Duane</a:t>
            </a:r>
            <a:r>
              <a:rPr lang="en-CA" dirty="0" smtClean="0">
                <a:solidFill>
                  <a:srgbClr val="D802EE"/>
                </a:solidFill>
              </a:rPr>
              <a:t>. </a:t>
            </a:r>
            <a:r>
              <a:rPr lang="en-CA" dirty="0" smtClean="0">
                <a:solidFill>
                  <a:srgbClr val="C00000"/>
                </a:solidFill>
              </a:rPr>
              <a:t>2008. </a:t>
            </a:r>
            <a:r>
              <a:rPr lang="en-CA" dirty="0">
                <a:solidFill>
                  <a:srgbClr val="002060"/>
                </a:solidFill>
              </a:rPr>
              <a:t>“From First Nations </a:t>
            </a:r>
            <a:r>
              <a:rPr lang="en-CA" dirty="0" smtClean="0">
                <a:solidFill>
                  <a:srgbClr val="002060"/>
                </a:solidFill>
              </a:rPr>
              <a:t>to Self-Government</a:t>
            </a:r>
            <a:r>
              <a:rPr lang="en-CA" dirty="0">
                <a:solidFill>
                  <a:srgbClr val="002060"/>
                </a:solidFill>
              </a:rPr>
              <a:t>: A </a:t>
            </a:r>
            <a:r>
              <a:rPr lang="en-CA" dirty="0" smtClean="0">
                <a:solidFill>
                  <a:srgbClr val="002060"/>
                </a:solidFill>
              </a:rPr>
              <a:t>	Political </a:t>
            </a:r>
            <a:r>
              <a:rPr lang="en-CA" dirty="0">
                <a:solidFill>
                  <a:srgbClr val="002060"/>
                </a:solidFill>
              </a:rPr>
              <a:t>Legacy of </a:t>
            </a:r>
            <a:r>
              <a:rPr lang="en-CA" dirty="0" smtClean="0">
                <a:solidFill>
                  <a:srgbClr val="002060"/>
                </a:solidFill>
              </a:rPr>
              <a:t>Indigenous </a:t>
            </a:r>
            <a:r>
              <a:rPr lang="en-CA" dirty="0">
                <a:solidFill>
                  <a:srgbClr val="002060"/>
                </a:solidFill>
              </a:rPr>
              <a:t>Nations in the United States.” </a:t>
            </a:r>
            <a:r>
              <a:rPr lang="en-CA" dirty="0" smtClean="0">
                <a:solidFill>
                  <a:srgbClr val="002060"/>
                </a:solidFill>
              </a:rPr>
              <a:t>	</a:t>
            </a:r>
            <a:r>
              <a:rPr lang="en-CA" i="1" dirty="0" smtClean="0">
                <a:solidFill>
                  <a:srgbClr val="00B050"/>
                </a:solidFill>
              </a:rPr>
              <a:t>American Behavioral Scientist </a:t>
            </a:r>
            <a:r>
              <a:rPr lang="en-CA" dirty="0" smtClean="0">
                <a:solidFill>
                  <a:srgbClr val="7030A0"/>
                </a:solidFill>
              </a:rPr>
              <a:t>51, </a:t>
            </a:r>
            <a:r>
              <a:rPr lang="en-CA" dirty="0">
                <a:solidFill>
                  <a:srgbClr val="7030A0"/>
                </a:solidFill>
              </a:rPr>
              <a:t>no. </a:t>
            </a:r>
            <a:r>
              <a:rPr lang="en-CA" dirty="0" smtClean="0">
                <a:solidFill>
                  <a:srgbClr val="7030A0"/>
                </a:solidFill>
              </a:rPr>
              <a:t>12</a:t>
            </a:r>
            <a:r>
              <a:rPr lang="en-CA" dirty="0" smtClean="0"/>
              <a:t>:</a:t>
            </a:r>
            <a:r>
              <a:rPr lang="en-CA" dirty="0" smtClean="0">
                <a:solidFill>
                  <a:srgbClr val="C00000"/>
                </a:solidFill>
              </a:rPr>
              <a:t> </a:t>
            </a:r>
            <a:r>
              <a:rPr lang="en-CA" dirty="0" smtClean="0">
                <a:solidFill>
                  <a:srgbClr val="CCCC00"/>
                </a:solidFill>
              </a:rPr>
              <a:t>1672-1693</a:t>
            </a:r>
            <a:r>
              <a:rPr lang="en-CA" dirty="0">
                <a:solidFill>
                  <a:srgbClr val="CCCC00"/>
                </a:solidFill>
              </a:rPr>
              <a:t>.</a:t>
            </a:r>
            <a:r>
              <a:rPr lang="en-CA" dirty="0">
                <a:solidFill>
                  <a:srgbClr val="0070C0"/>
                </a:solidFill>
              </a:rPr>
              <a:t> </a:t>
            </a:r>
            <a:r>
              <a:rPr lang="en-CA" dirty="0" err="1" smtClean="0">
                <a:solidFill>
                  <a:srgbClr val="0070C0"/>
                </a:solidFill>
              </a:rPr>
              <a:t>doi</a:t>
            </a:r>
            <a:r>
              <a:rPr lang="en-CA" dirty="0" smtClean="0">
                <a:solidFill>
                  <a:srgbClr val="0070C0"/>
                </a:solidFill>
              </a:rPr>
              <a:t>: 	10.1177/0002764208318925</a:t>
            </a:r>
            <a:r>
              <a:rPr lang="en-CA" dirty="0">
                <a:solidFill>
                  <a:srgbClr val="0070C0"/>
                </a:solidFill>
              </a:rPr>
              <a:t>.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105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CHCAGO/Notes &amp; Bib – e-Journal article with URL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667" y="1690688"/>
            <a:ext cx="11531600" cy="4743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IN-TEXT CITATION</a:t>
            </a:r>
            <a:endParaRPr lang="en-CA" u="sng" dirty="0" smtClean="0"/>
          </a:p>
          <a:p>
            <a:pPr marL="0" indent="0">
              <a:buNone/>
            </a:pPr>
            <a:r>
              <a:rPr lang="en-CA" dirty="0">
                <a:solidFill>
                  <a:srgbClr val="D802EE"/>
                </a:solidFill>
              </a:rPr>
              <a:t>(Champagne </a:t>
            </a:r>
            <a:r>
              <a:rPr lang="en-CA" dirty="0">
                <a:solidFill>
                  <a:srgbClr val="C00000"/>
                </a:solidFill>
              </a:rPr>
              <a:t>2008,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>
                <a:solidFill>
                  <a:srgbClr val="CCCC00"/>
                </a:solidFill>
              </a:rPr>
              <a:t>1677).</a:t>
            </a:r>
          </a:p>
          <a:p>
            <a:pPr marL="0" indent="0">
              <a:buNone/>
            </a:pPr>
            <a:endParaRPr lang="en-CA" dirty="0" smtClean="0">
              <a:solidFill>
                <a:srgbClr val="D802EE"/>
              </a:solidFill>
            </a:endParaRPr>
          </a:p>
          <a:p>
            <a:pPr marL="0" indent="0">
              <a:buNone/>
            </a:pPr>
            <a:r>
              <a:rPr lang="en-US" u="sng" dirty="0" smtClean="0"/>
              <a:t>REFERENCE LIST ENTRY</a:t>
            </a:r>
            <a:endParaRPr lang="en-CA" u="sng" dirty="0"/>
          </a:p>
          <a:p>
            <a:pPr marL="0" indent="0">
              <a:buNone/>
            </a:pPr>
            <a:r>
              <a:rPr lang="en-CA" dirty="0">
                <a:solidFill>
                  <a:srgbClr val="D802EE"/>
                </a:solidFill>
              </a:rPr>
              <a:t>Champagne, Duane. </a:t>
            </a:r>
            <a:r>
              <a:rPr lang="en-CA" dirty="0">
                <a:solidFill>
                  <a:srgbClr val="C00000"/>
                </a:solidFill>
              </a:rPr>
              <a:t>2008. </a:t>
            </a:r>
            <a:r>
              <a:rPr lang="en-CA" dirty="0">
                <a:solidFill>
                  <a:srgbClr val="002060"/>
                </a:solidFill>
              </a:rPr>
              <a:t>“From First Nations to Self-Government: A 	Political Legacy of Indigenous Nations in the United States.” 	</a:t>
            </a:r>
            <a:r>
              <a:rPr lang="en-CA" i="1" dirty="0">
                <a:solidFill>
                  <a:srgbClr val="00B050"/>
                </a:solidFill>
              </a:rPr>
              <a:t>American Behavioral Scientist </a:t>
            </a:r>
            <a:r>
              <a:rPr lang="en-CA" dirty="0">
                <a:solidFill>
                  <a:srgbClr val="7030A0"/>
                </a:solidFill>
              </a:rPr>
              <a:t>51, no. 12</a:t>
            </a:r>
            <a:r>
              <a:rPr lang="en-CA" dirty="0"/>
              <a:t>:</a:t>
            </a:r>
            <a:r>
              <a:rPr lang="en-CA" dirty="0">
                <a:solidFill>
                  <a:srgbClr val="C00000"/>
                </a:solidFill>
              </a:rPr>
              <a:t> </a:t>
            </a:r>
            <a:r>
              <a:rPr lang="en-CA" dirty="0">
                <a:solidFill>
                  <a:srgbClr val="CCCC00"/>
                </a:solidFill>
              </a:rPr>
              <a:t>1672-1693. </a:t>
            </a:r>
            <a:r>
              <a:rPr lang="en-CA" dirty="0" smtClean="0">
                <a:solidFill>
                  <a:srgbClr val="0070C0"/>
                </a:solidFill>
              </a:rPr>
              <a:t>	</a:t>
            </a:r>
            <a:r>
              <a:rPr lang="fr-FR" dirty="0" smtClean="0">
                <a:solidFill>
                  <a:srgbClr val="0070C0"/>
                </a:solidFill>
              </a:rPr>
              <a:t>http</a:t>
            </a:r>
            <a:r>
              <a:rPr lang="fr-FR" dirty="0">
                <a:solidFill>
                  <a:srgbClr val="0070C0"/>
                </a:solidFill>
              </a:rPr>
              <a:t>://abs.sagepub.com/content/51/12/1672</a:t>
            </a:r>
            <a:endParaRPr lang="en-CA" dirty="0">
              <a:solidFill>
                <a:srgbClr val="0070C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76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509" y="54350"/>
            <a:ext cx="11205556" cy="1009679"/>
          </a:xfrm>
        </p:spPr>
        <p:txBody>
          <a:bodyPr/>
          <a:lstStyle/>
          <a:p>
            <a:r>
              <a:rPr lang="en-US" dirty="0" smtClean="0"/>
              <a:t>Website content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1064029"/>
            <a:ext cx="11859491" cy="55196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IN-TEXT CITATIONS</a:t>
            </a:r>
          </a:p>
          <a:p>
            <a:pPr marL="0" indent="0">
              <a:buNone/>
            </a:pPr>
            <a:r>
              <a:rPr lang="en-CA" dirty="0"/>
              <a:t>(</a:t>
            </a:r>
            <a:r>
              <a:rPr lang="en-CA" dirty="0" err="1">
                <a:solidFill>
                  <a:srgbClr val="FF00FF"/>
                </a:solidFill>
              </a:rPr>
              <a:t>Bouman</a:t>
            </a:r>
            <a:r>
              <a:rPr lang="en-CA" dirty="0"/>
              <a:t> </a:t>
            </a:r>
            <a:r>
              <a:rPr lang="en-CA" dirty="0">
                <a:solidFill>
                  <a:srgbClr val="C00000"/>
                </a:solidFill>
              </a:rPr>
              <a:t>2016</a:t>
            </a:r>
            <a:r>
              <a:rPr lang="en-CA" dirty="0"/>
              <a:t>)</a:t>
            </a:r>
          </a:p>
          <a:p>
            <a:pPr marL="0" indent="0">
              <a:buNone/>
            </a:pPr>
            <a:r>
              <a:rPr lang="en-CA" dirty="0"/>
              <a:t>(</a:t>
            </a:r>
            <a:r>
              <a:rPr lang="en-CA" dirty="0">
                <a:solidFill>
                  <a:srgbClr val="FF00FF"/>
                </a:solidFill>
              </a:rPr>
              <a:t>Google</a:t>
            </a:r>
            <a:r>
              <a:rPr lang="en-CA" dirty="0"/>
              <a:t> </a:t>
            </a:r>
            <a:r>
              <a:rPr lang="en-CA" dirty="0">
                <a:solidFill>
                  <a:srgbClr val="C00000"/>
                </a:solidFill>
              </a:rPr>
              <a:t>2017</a:t>
            </a:r>
            <a:r>
              <a:rPr lang="en-CA" dirty="0"/>
              <a:t>)</a:t>
            </a:r>
          </a:p>
          <a:p>
            <a:pPr marL="0" indent="0">
              <a:buNone/>
            </a:pPr>
            <a:r>
              <a:rPr lang="en-CA" dirty="0"/>
              <a:t>(</a:t>
            </a:r>
            <a:r>
              <a:rPr lang="en-CA" dirty="0">
                <a:solidFill>
                  <a:srgbClr val="FF00FF"/>
                </a:solidFill>
              </a:rPr>
              <a:t>Yale University, </a:t>
            </a:r>
            <a:r>
              <a:rPr lang="en-CA" dirty="0" err="1">
                <a:solidFill>
                  <a:srgbClr val="C00000"/>
                </a:solidFill>
              </a:rPr>
              <a:t>n.d</a:t>
            </a:r>
            <a:r>
              <a:rPr lang="en-CA" dirty="0" err="1" smtClean="0">
                <a:solidFill>
                  <a:srgbClr val="C00000"/>
                </a:solidFill>
              </a:rPr>
              <a:t>.</a:t>
            </a:r>
            <a:r>
              <a:rPr lang="en-CA" dirty="0" smtClean="0"/>
              <a:t>)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REFERENCE </a:t>
            </a:r>
            <a:r>
              <a:rPr lang="en-US" u="sng" dirty="0"/>
              <a:t>LIST </a:t>
            </a:r>
            <a:r>
              <a:rPr lang="en-US" u="sng" dirty="0" smtClean="0"/>
              <a:t>ENTRIES</a:t>
            </a:r>
            <a:endParaRPr lang="en-CA" u="sng" dirty="0"/>
          </a:p>
          <a:p>
            <a:pPr marL="0" indent="0">
              <a:buNone/>
            </a:pPr>
            <a:r>
              <a:rPr lang="en-CA" dirty="0" err="1">
                <a:solidFill>
                  <a:srgbClr val="FF00FF"/>
                </a:solidFill>
              </a:rPr>
              <a:t>Bouman</a:t>
            </a:r>
            <a:r>
              <a:rPr lang="en-CA" dirty="0">
                <a:solidFill>
                  <a:srgbClr val="FF00FF"/>
                </a:solidFill>
              </a:rPr>
              <a:t>, Katie.</a:t>
            </a:r>
            <a:r>
              <a:rPr lang="en-CA" dirty="0"/>
              <a:t> </a:t>
            </a:r>
            <a:r>
              <a:rPr lang="en-CA" dirty="0">
                <a:solidFill>
                  <a:srgbClr val="C00000"/>
                </a:solidFill>
              </a:rPr>
              <a:t>2016.</a:t>
            </a:r>
            <a:r>
              <a:rPr lang="en-CA" dirty="0"/>
              <a:t> </a:t>
            </a:r>
            <a:r>
              <a:rPr lang="en-CA" dirty="0">
                <a:solidFill>
                  <a:srgbClr val="002060"/>
                </a:solidFill>
              </a:rPr>
              <a:t>“How to Take a Picture of a Black Hole</a:t>
            </a:r>
            <a:r>
              <a:rPr lang="en-CA" dirty="0">
                <a:solidFill>
                  <a:srgbClr val="00B050"/>
                </a:solidFill>
              </a:rPr>
              <a:t>.” Filmed November </a:t>
            </a:r>
            <a:r>
              <a:rPr lang="en-CA" dirty="0" smtClean="0">
                <a:solidFill>
                  <a:srgbClr val="00B050"/>
                </a:solidFill>
              </a:rPr>
              <a:t>	2016 </a:t>
            </a:r>
            <a:r>
              <a:rPr lang="en-CA" dirty="0">
                <a:solidFill>
                  <a:srgbClr val="00B050"/>
                </a:solidFill>
              </a:rPr>
              <a:t>at </a:t>
            </a:r>
            <a:r>
              <a:rPr lang="en-CA" dirty="0" err="1">
                <a:solidFill>
                  <a:srgbClr val="00B050"/>
                </a:solidFill>
              </a:rPr>
              <a:t>TEDxBeaconStreet</a:t>
            </a:r>
            <a:r>
              <a:rPr lang="en-CA" dirty="0">
                <a:solidFill>
                  <a:srgbClr val="00B050"/>
                </a:solidFill>
              </a:rPr>
              <a:t>, Brookline, MA.</a:t>
            </a:r>
            <a:r>
              <a:rPr lang="en-CA" dirty="0"/>
              <a:t> </a:t>
            </a:r>
            <a:r>
              <a:rPr lang="en-CA" dirty="0">
                <a:solidFill>
                  <a:srgbClr val="7030A0"/>
                </a:solidFill>
              </a:rPr>
              <a:t>Video, 12:51. </a:t>
            </a:r>
            <a:r>
              <a:rPr lang="en-CA" dirty="0" smtClean="0">
                <a:solidFill>
                  <a:srgbClr val="7030A0"/>
                </a:solidFill>
              </a:rPr>
              <a:t>	</a:t>
            </a:r>
            <a:r>
              <a:rPr lang="en-CA" dirty="0" smtClean="0">
                <a:solidFill>
                  <a:srgbClr val="00B0F0"/>
                </a:solidFill>
              </a:rPr>
              <a:t>https</a:t>
            </a:r>
            <a:r>
              <a:rPr lang="en-CA" dirty="0">
                <a:solidFill>
                  <a:srgbClr val="00B0F0"/>
                </a:solidFill>
              </a:rPr>
              <a:t>://</a:t>
            </a:r>
            <a:r>
              <a:rPr lang="en-CA" dirty="0" smtClean="0">
                <a:solidFill>
                  <a:srgbClr val="00B0F0"/>
                </a:solidFill>
              </a:rPr>
              <a:t>www.ted.com/talks/katie_bouman_what_does_a_black_hole_loo	</a:t>
            </a:r>
            <a:r>
              <a:rPr lang="en-CA" dirty="0" err="1" smtClean="0">
                <a:solidFill>
                  <a:srgbClr val="00B0F0"/>
                </a:solidFill>
              </a:rPr>
              <a:t>k_like</a:t>
            </a:r>
            <a:r>
              <a:rPr lang="en-CA" dirty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endParaRPr lang="en-CA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r>
              <a:rPr lang="en-CA" dirty="0" smtClean="0">
                <a:solidFill>
                  <a:srgbClr val="FF00FF"/>
                </a:solidFill>
              </a:rPr>
              <a:t>Google</a:t>
            </a:r>
            <a:r>
              <a:rPr lang="en-CA" dirty="0">
                <a:solidFill>
                  <a:srgbClr val="FF00FF"/>
                </a:solidFill>
              </a:rPr>
              <a:t>.</a:t>
            </a:r>
            <a:r>
              <a:rPr lang="en-CA" dirty="0"/>
              <a:t> </a:t>
            </a:r>
            <a:r>
              <a:rPr lang="en-CA" dirty="0">
                <a:solidFill>
                  <a:srgbClr val="C00000"/>
                </a:solidFill>
              </a:rPr>
              <a:t>2017.</a:t>
            </a:r>
            <a:r>
              <a:rPr lang="en-CA" dirty="0"/>
              <a:t> </a:t>
            </a:r>
            <a:r>
              <a:rPr lang="en-CA" dirty="0">
                <a:solidFill>
                  <a:srgbClr val="002060"/>
                </a:solidFill>
              </a:rPr>
              <a:t>“Privacy Policy.”</a:t>
            </a:r>
            <a:r>
              <a:rPr lang="en-CA" dirty="0"/>
              <a:t> </a:t>
            </a:r>
            <a:r>
              <a:rPr lang="en-CA" dirty="0">
                <a:solidFill>
                  <a:srgbClr val="00B050"/>
                </a:solidFill>
              </a:rPr>
              <a:t>Privacy &amp; Terms. </a:t>
            </a:r>
            <a:r>
              <a:rPr lang="en-CA" dirty="0">
                <a:solidFill>
                  <a:srgbClr val="7030A0"/>
                </a:solidFill>
              </a:rPr>
              <a:t>Last modified April 17, 2017. </a:t>
            </a:r>
            <a:r>
              <a:rPr lang="en-CA" dirty="0" smtClean="0">
                <a:solidFill>
                  <a:srgbClr val="7030A0"/>
                </a:solidFill>
              </a:rPr>
              <a:t>	</a:t>
            </a:r>
            <a:r>
              <a:rPr lang="en-CA" dirty="0" smtClean="0">
                <a:solidFill>
                  <a:srgbClr val="00B0F0"/>
                </a:solidFill>
              </a:rPr>
              <a:t>https</a:t>
            </a:r>
            <a:r>
              <a:rPr lang="en-CA" dirty="0">
                <a:solidFill>
                  <a:srgbClr val="00B0F0"/>
                </a:solidFill>
              </a:rPr>
              <a:t>://www-google-com.lib-ezproxy.concordia.ca/policies/privacy/.</a:t>
            </a:r>
          </a:p>
          <a:p>
            <a:pPr marL="0" indent="0">
              <a:buNone/>
            </a:pPr>
            <a:endParaRPr lang="en-CA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r>
              <a:rPr lang="en-CA" dirty="0" smtClean="0">
                <a:solidFill>
                  <a:srgbClr val="FF00FF"/>
                </a:solidFill>
              </a:rPr>
              <a:t>Yale </a:t>
            </a:r>
            <a:r>
              <a:rPr lang="en-CA" dirty="0">
                <a:solidFill>
                  <a:srgbClr val="FF00FF"/>
                </a:solidFill>
              </a:rPr>
              <a:t>University</a:t>
            </a:r>
            <a:r>
              <a:rPr lang="en-CA" dirty="0">
                <a:solidFill>
                  <a:srgbClr val="C00000"/>
                </a:solidFill>
              </a:rPr>
              <a:t>. </a:t>
            </a:r>
            <a:r>
              <a:rPr lang="en-CA" dirty="0" err="1">
                <a:solidFill>
                  <a:srgbClr val="C00000"/>
                </a:solidFill>
              </a:rPr>
              <a:t>n.d.</a:t>
            </a:r>
            <a:r>
              <a:rPr lang="en-CA" dirty="0">
                <a:solidFill>
                  <a:srgbClr val="C00000"/>
                </a:solidFill>
              </a:rPr>
              <a:t> </a:t>
            </a:r>
            <a:r>
              <a:rPr lang="en-CA" dirty="0">
                <a:solidFill>
                  <a:srgbClr val="002060"/>
                </a:solidFill>
              </a:rPr>
              <a:t>“About Yale: Yale Facts.” </a:t>
            </a:r>
            <a:r>
              <a:rPr lang="en-CA" dirty="0">
                <a:solidFill>
                  <a:srgbClr val="7030A0"/>
                </a:solidFill>
              </a:rPr>
              <a:t>Accessed May 1, 2017. </a:t>
            </a:r>
            <a:r>
              <a:rPr lang="en-CA" dirty="0" smtClean="0">
                <a:solidFill>
                  <a:srgbClr val="7030A0"/>
                </a:solidFill>
              </a:rPr>
              <a:t>	</a:t>
            </a:r>
            <a:r>
              <a:rPr lang="en-CA" dirty="0" smtClean="0">
                <a:solidFill>
                  <a:srgbClr val="00B0F0"/>
                </a:solidFill>
              </a:rPr>
              <a:t>https</a:t>
            </a:r>
            <a:r>
              <a:rPr lang="en-CA" dirty="0">
                <a:solidFill>
                  <a:srgbClr val="00B0F0"/>
                </a:solidFill>
              </a:rPr>
              <a:t>://www.yale.edu/about-yale/yale-facts.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u="sng" dirty="0"/>
          </a:p>
        </p:txBody>
      </p:sp>
    </p:spTree>
    <p:extLst>
      <p:ext uri="{BB962C8B-B14F-4D97-AF65-F5344CB8AC3E}">
        <p14:creationId xmlns:p14="http://schemas.microsoft.com/office/powerpoint/2010/main" val="304307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Chicago: </a:t>
            </a:r>
            <a:r>
              <a:rPr lang="en-US" dirty="0" smtClean="0"/>
              <a:t>Author-</a:t>
            </a:r>
            <a:r>
              <a:rPr lang="en-US" dirty="0" smtClean="0"/>
              <a:t>Date style </a:t>
            </a:r>
            <a:r>
              <a:rPr lang="en-US" dirty="0" smtClean="0"/>
              <a:t>Sample </a:t>
            </a:r>
            <a:r>
              <a:rPr lang="en-US" dirty="0" smtClean="0"/>
              <a:t>Paper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OWL at Purdue has a good example of what a Chicago, </a:t>
            </a:r>
            <a:r>
              <a:rPr lang="en-US" dirty="0" smtClean="0"/>
              <a:t>Author-Date </a:t>
            </a:r>
            <a:r>
              <a:rPr lang="en-US" dirty="0" smtClean="0"/>
              <a:t>style paper should look </a:t>
            </a:r>
            <a:r>
              <a:rPr lang="en-US" dirty="0" smtClean="0"/>
              <a:t>like:</a:t>
            </a:r>
            <a:r>
              <a:rPr lang="en-CA" dirty="0">
                <a:hlinkClick r:id="rId2"/>
              </a:rPr>
              <a:t>https://</a:t>
            </a:r>
            <a:r>
              <a:rPr lang="en-CA" dirty="0" smtClean="0">
                <a:hlinkClick r:id="rId2"/>
              </a:rPr>
              <a:t>owl.purdue.edu/owl/research_and_citation/chicago_manual_17th_edition/cmos_formatting_and_style_guide/cmos_author_date_sample_paper.html</a:t>
            </a:r>
            <a:endParaRPr lang="en-CA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It will give you the proper format for the </a:t>
            </a:r>
            <a:r>
              <a:rPr lang="en-US" dirty="0" smtClean="0"/>
              <a:t>in-text citations within the body of the paper </a:t>
            </a:r>
            <a:r>
              <a:rPr lang="en-US" dirty="0" smtClean="0"/>
              <a:t>and show you how the </a:t>
            </a:r>
            <a:r>
              <a:rPr lang="en-US" dirty="0" smtClean="0"/>
              <a:t>reference list </a:t>
            </a:r>
            <a:r>
              <a:rPr lang="en-US" dirty="0" smtClean="0"/>
              <a:t>at the end of the paper should be formatted.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4916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Chicago Author-Date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b="1" dirty="0"/>
              <a:t>Author-date (T-R)</a:t>
            </a:r>
            <a:r>
              <a:rPr lang="en-CA" dirty="0"/>
              <a:t/>
            </a:r>
            <a:br>
              <a:rPr lang="en-CA" dirty="0"/>
            </a:br>
            <a:r>
              <a:rPr lang="en-CA" dirty="0"/>
              <a:t>This system is more common in the sciences and social sciences (biology, anthropology, psychology etc.). Here, sources are cited </a:t>
            </a:r>
            <a:r>
              <a:rPr lang="en-CA" dirty="0" smtClean="0"/>
              <a:t>parenthetically (in brackets) </a:t>
            </a:r>
            <a:r>
              <a:rPr lang="en-CA" dirty="0"/>
              <a:t>within the </a:t>
            </a:r>
            <a:r>
              <a:rPr lang="en-CA" b="1" dirty="0"/>
              <a:t>text</a:t>
            </a:r>
            <a:r>
              <a:rPr lang="en-CA" dirty="0"/>
              <a:t>, by author’s last name and year of publication. </a:t>
            </a:r>
            <a:endParaRPr lang="en-CA" dirty="0" smtClean="0"/>
          </a:p>
          <a:p>
            <a:endParaRPr lang="en-CA" dirty="0"/>
          </a:p>
          <a:p>
            <a:r>
              <a:rPr lang="en-CA" dirty="0" smtClean="0"/>
              <a:t>Each </a:t>
            </a:r>
            <a:r>
              <a:rPr lang="en-CA" dirty="0"/>
              <a:t>of these citations then match up with an entry in a </a:t>
            </a:r>
            <a:r>
              <a:rPr lang="en-CA" b="1" dirty="0"/>
              <a:t>reference</a:t>
            </a:r>
            <a:r>
              <a:rPr lang="en-CA" dirty="0"/>
              <a:t> list, where the full bibliographic information is included</a:t>
            </a:r>
            <a:r>
              <a:rPr lang="en-CA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Each slide will give an example of an In-text cation and a Reference list entry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682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Capitalization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English-language titles of works are capitalized headline-style in source citations. In headline style, the first and last words of title and subtitle and all other major words are </a:t>
            </a:r>
            <a:r>
              <a:rPr lang="en-CA" dirty="0" smtClean="0"/>
              <a:t>capitalized.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873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138" y="365125"/>
            <a:ext cx="10871662" cy="1325563"/>
          </a:xfrm>
        </p:spPr>
        <p:txBody>
          <a:bodyPr/>
          <a:lstStyle/>
          <a:p>
            <a:r>
              <a:rPr lang="en-US" dirty="0" smtClean="0"/>
              <a:t>Authors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138" y="1825625"/>
            <a:ext cx="10871662" cy="420941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</a:t>
            </a:r>
            <a:r>
              <a:rPr lang="en-US" dirty="0"/>
              <a:t>a </a:t>
            </a:r>
            <a:r>
              <a:rPr lang="en-US" u="sng" dirty="0" smtClean="0"/>
              <a:t>In-text citation</a:t>
            </a:r>
            <a:r>
              <a:rPr lang="en-US" dirty="0" smtClean="0"/>
              <a:t>, </a:t>
            </a:r>
            <a:r>
              <a:rPr lang="en-US" dirty="0"/>
              <a:t>the author should be listed:</a:t>
            </a:r>
          </a:p>
          <a:p>
            <a:pPr marL="0" indent="0">
              <a:buNone/>
            </a:pPr>
            <a:r>
              <a:rPr lang="en-US" dirty="0" smtClean="0"/>
              <a:t>Last names only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Smith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Smith and Jones</a:t>
            </a:r>
            <a:endParaRPr lang="en-US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r>
              <a:rPr lang="en-US" dirty="0" smtClean="0"/>
              <a:t>In the </a:t>
            </a:r>
            <a:r>
              <a:rPr lang="en-US" u="sng" dirty="0" smtClean="0"/>
              <a:t>reference list </a:t>
            </a:r>
            <a:r>
              <a:rPr lang="en-US" u="sng" dirty="0" smtClean="0"/>
              <a:t>entry</a:t>
            </a:r>
            <a:r>
              <a:rPr lang="en-US" dirty="0" smtClean="0"/>
              <a:t>, the author should be listed: </a:t>
            </a:r>
          </a:p>
          <a:p>
            <a:pPr marL="0" indent="0">
              <a:buNone/>
            </a:pPr>
            <a:r>
              <a:rPr lang="en-US" dirty="0" smtClean="0"/>
              <a:t>Last name, first name.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Smith, John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Smith John and Michelle Jones.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/>
              <a:t>reference list </a:t>
            </a:r>
            <a:r>
              <a:rPr lang="en-US" dirty="0" smtClean="0"/>
              <a:t>is in alphabetical order, by author’s last names.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3821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CHICAGO/Author-Date - </a:t>
            </a:r>
            <a:r>
              <a:rPr lang="en-US" dirty="0"/>
              <a:t>Books (Print)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IN-TEXT CITATION</a:t>
            </a:r>
            <a:endParaRPr lang="en-US" u="sng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>
                <a:solidFill>
                  <a:srgbClr val="EB43AF"/>
                </a:solidFill>
              </a:rPr>
              <a:t>Posluns </a:t>
            </a:r>
            <a:r>
              <a:rPr lang="en-US" dirty="0">
                <a:solidFill>
                  <a:srgbClr val="C00000"/>
                </a:solidFill>
              </a:rPr>
              <a:t>2007,</a:t>
            </a:r>
            <a:r>
              <a:rPr lang="en-US" dirty="0">
                <a:solidFill>
                  <a:srgbClr val="EB43AF"/>
                </a:solidFill>
              </a:rPr>
              <a:t> </a:t>
            </a:r>
            <a:r>
              <a:rPr lang="en-US" dirty="0">
                <a:solidFill>
                  <a:srgbClr val="CCCC00"/>
                </a:solidFill>
              </a:rPr>
              <a:t>105-106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REFERENCE </a:t>
            </a:r>
            <a:r>
              <a:rPr lang="en-US" u="sng" dirty="0"/>
              <a:t>LIST ENTRY</a:t>
            </a:r>
            <a:endParaRPr lang="en-CA" u="sng" dirty="0"/>
          </a:p>
          <a:p>
            <a:pPr marL="0" indent="0">
              <a:buNone/>
            </a:pPr>
            <a:r>
              <a:rPr lang="en-US" dirty="0" err="1" smtClean="0">
                <a:solidFill>
                  <a:srgbClr val="EB43AF"/>
                </a:solidFill>
              </a:rPr>
              <a:t>Posluns</a:t>
            </a:r>
            <a:r>
              <a:rPr lang="en-US" dirty="0">
                <a:solidFill>
                  <a:srgbClr val="EB43AF"/>
                </a:solidFill>
              </a:rPr>
              <a:t>, Michael. </a:t>
            </a:r>
            <a:r>
              <a:rPr lang="en-US" dirty="0">
                <a:solidFill>
                  <a:srgbClr val="C00000"/>
                </a:solidFill>
              </a:rPr>
              <a:t>2007. </a:t>
            </a:r>
            <a:r>
              <a:rPr lang="en-US" i="1" dirty="0">
                <a:solidFill>
                  <a:srgbClr val="00B050"/>
                </a:solidFill>
              </a:rPr>
              <a:t>Speaking with Authority: the Emergence of the </a:t>
            </a:r>
            <a:r>
              <a:rPr lang="en-US" i="1" dirty="0" smtClean="0">
                <a:solidFill>
                  <a:srgbClr val="00B050"/>
                </a:solidFill>
              </a:rPr>
              <a:t>	Vocabulary </a:t>
            </a:r>
            <a:r>
              <a:rPr lang="en-US" i="1" dirty="0">
                <a:solidFill>
                  <a:srgbClr val="00B050"/>
                </a:solidFill>
              </a:rPr>
              <a:t>of First Nations’ Self-government</a:t>
            </a:r>
            <a:r>
              <a:rPr lang="en-US" dirty="0">
                <a:solidFill>
                  <a:srgbClr val="00B050"/>
                </a:solidFill>
              </a:rPr>
              <a:t>.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New York: </a:t>
            </a:r>
            <a:r>
              <a:rPr lang="en-US" dirty="0" smtClean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B7591F"/>
                </a:solidFill>
              </a:rPr>
              <a:t>Routledge.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7972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Books with multiple authors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IN-TEXT CITATION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smtClean="0">
                <a:solidFill>
                  <a:srgbClr val="EB43AF"/>
                </a:solidFill>
              </a:rPr>
              <a:t>Farnsworth, </a:t>
            </a:r>
            <a:r>
              <a:rPr lang="en-US" dirty="0" err="1" smtClean="0">
                <a:solidFill>
                  <a:srgbClr val="EB43AF"/>
                </a:solidFill>
              </a:rPr>
              <a:t>Litchter</a:t>
            </a:r>
            <a:r>
              <a:rPr lang="en-US" dirty="0" smtClean="0">
                <a:solidFill>
                  <a:srgbClr val="EB43AF"/>
                </a:solidFill>
              </a:rPr>
              <a:t>, and </a:t>
            </a:r>
            <a:r>
              <a:rPr lang="en-US" dirty="0" err="1" smtClean="0">
                <a:solidFill>
                  <a:srgbClr val="EB43AF"/>
                </a:solidFill>
              </a:rPr>
              <a:t>Schartz</a:t>
            </a:r>
            <a:r>
              <a:rPr lang="en-US" dirty="0" smtClean="0">
                <a:solidFill>
                  <a:srgbClr val="EB43AF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2013,</a:t>
            </a:r>
            <a:r>
              <a:rPr lang="en-US" dirty="0" smtClean="0">
                <a:solidFill>
                  <a:srgbClr val="EB43AF"/>
                </a:solidFill>
              </a:rPr>
              <a:t> </a:t>
            </a:r>
            <a:r>
              <a:rPr lang="en-US" dirty="0" smtClean="0">
                <a:solidFill>
                  <a:srgbClr val="CCCC00"/>
                </a:solidFill>
              </a:rPr>
              <a:t>216-19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REFERENCE LIST ENTRY</a:t>
            </a:r>
            <a:endParaRPr lang="en-CA" u="sng" dirty="0"/>
          </a:p>
          <a:p>
            <a:pPr marL="0" indent="0">
              <a:buNone/>
            </a:pPr>
            <a:r>
              <a:rPr lang="en-US" dirty="0" smtClean="0">
                <a:solidFill>
                  <a:srgbClr val="EB43AF"/>
                </a:solidFill>
              </a:rPr>
              <a:t>Farnsworth, Stephen J., S. Robert </a:t>
            </a:r>
            <a:r>
              <a:rPr lang="en-US" dirty="0" err="1" smtClean="0">
                <a:solidFill>
                  <a:srgbClr val="EB43AF"/>
                </a:solidFill>
              </a:rPr>
              <a:t>Lichter</a:t>
            </a:r>
            <a:r>
              <a:rPr lang="en-US" dirty="0" smtClean="0">
                <a:solidFill>
                  <a:srgbClr val="EB43AF"/>
                </a:solidFill>
              </a:rPr>
              <a:t>, and Roland Schatz. </a:t>
            </a:r>
            <a:r>
              <a:rPr lang="en-US" dirty="0" smtClean="0">
                <a:solidFill>
                  <a:srgbClr val="C00000"/>
                </a:solidFill>
              </a:rPr>
              <a:t>2013. </a:t>
            </a:r>
            <a:r>
              <a:rPr lang="en-US" i="1" dirty="0" smtClean="0">
                <a:solidFill>
                  <a:srgbClr val="00B050"/>
                </a:solidFill>
              </a:rPr>
              <a:t>The Global President: International Media and the US Government. </a:t>
            </a:r>
            <a:r>
              <a:rPr lang="en-US" i="1" dirty="0" smtClean="0">
                <a:solidFill>
                  <a:srgbClr val="002060"/>
                </a:solidFill>
              </a:rPr>
              <a:t>2</a:t>
            </a:r>
            <a:r>
              <a:rPr lang="en-US" i="1" baseline="30000" dirty="0" smtClean="0">
                <a:solidFill>
                  <a:srgbClr val="002060"/>
                </a:solidFill>
              </a:rPr>
              <a:t>nd</a:t>
            </a:r>
            <a:r>
              <a:rPr lang="en-US" i="1" dirty="0" smtClean="0">
                <a:solidFill>
                  <a:srgbClr val="002060"/>
                </a:solidFill>
              </a:rPr>
              <a:t> ed.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7030A0"/>
                </a:solidFill>
              </a:rPr>
              <a:t>New York: </a:t>
            </a:r>
            <a:r>
              <a:rPr lang="en-US" dirty="0" smtClean="0">
                <a:solidFill>
                  <a:srgbClr val="B7591F"/>
                </a:solidFill>
              </a:rPr>
              <a:t>Routledge</a:t>
            </a:r>
            <a:r>
              <a:rPr lang="en-US" dirty="0">
                <a:solidFill>
                  <a:srgbClr val="B7591F"/>
                </a:solidFill>
              </a:rPr>
              <a:t>.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0036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CHICAGO/ </a:t>
            </a:r>
            <a:r>
              <a:rPr lang="en-US" dirty="0" smtClean="0"/>
              <a:t>Author-Date- </a:t>
            </a:r>
            <a:r>
              <a:rPr lang="en-US" dirty="0" err="1"/>
              <a:t>ebooks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IN-TEXT CITATION</a:t>
            </a:r>
            <a:endParaRPr lang="en-US" u="sng" dirty="0"/>
          </a:p>
          <a:p>
            <a:pPr marL="0" indent="0">
              <a:buNone/>
            </a:pPr>
            <a:r>
              <a:rPr lang="en-US" dirty="0" smtClean="0">
                <a:solidFill>
                  <a:srgbClr val="EB43AF"/>
                </a:solidFill>
              </a:rPr>
              <a:t>(</a:t>
            </a:r>
            <a:r>
              <a:rPr lang="en-CA" dirty="0" smtClean="0">
                <a:solidFill>
                  <a:srgbClr val="EB43AF"/>
                </a:solidFill>
              </a:rPr>
              <a:t>Russell </a:t>
            </a:r>
            <a:r>
              <a:rPr lang="en-CA" dirty="0" smtClean="0">
                <a:solidFill>
                  <a:srgbClr val="C00000"/>
                </a:solidFill>
              </a:rPr>
              <a:t>2000</a:t>
            </a:r>
            <a:r>
              <a:rPr lang="en-CA" dirty="0">
                <a:solidFill>
                  <a:srgbClr val="C00000"/>
                </a:solidFill>
              </a:rPr>
              <a:t>)</a:t>
            </a:r>
            <a:r>
              <a:rPr lang="en-CA" dirty="0"/>
              <a:t>. </a:t>
            </a:r>
            <a:endParaRPr lang="en-CA" dirty="0" smtClean="0"/>
          </a:p>
          <a:p>
            <a:pPr marL="0" indent="0">
              <a:buNone/>
            </a:pPr>
            <a:endParaRPr lang="en-CA" u="sng" dirty="0"/>
          </a:p>
          <a:p>
            <a:pPr marL="0" indent="0">
              <a:buNone/>
            </a:pPr>
            <a:r>
              <a:rPr lang="en-US" u="sng" dirty="0" smtClean="0"/>
              <a:t>REFERENCE LIST </a:t>
            </a:r>
            <a:r>
              <a:rPr lang="en-US" u="sng" dirty="0"/>
              <a:t>ENTRY</a:t>
            </a:r>
            <a:endParaRPr lang="en-CA" u="sng" dirty="0"/>
          </a:p>
          <a:p>
            <a:pPr marL="0" indent="0">
              <a:buNone/>
            </a:pPr>
            <a:r>
              <a:rPr lang="en-CA" dirty="0">
                <a:solidFill>
                  <a:srgbClr val="EB43AF"/>
                </a:solidFill>
              </a:rPr>
              <a:t>Russell, Dan</a:t>
            </a:r>
            <a:r>
              <a:rPr lang="en-CA" dirty="0"/>
              <a:t>. </a:t>
            </a:r>
            <a:r>
              <a:rPr lang="en-CA" dirty="0" smtClean="0">
                <a:solidFill>
                  <a:srgbClr val="C00000"/>
                </a:solidFill>
              </a:rPr>
              <a:t>2000. </a:t>
            </a:r>
            <a:r>
              <a:rPr lang="en-CA" i="1" dirty="0" smtClean="0">
                <a:solidFill>
                  <a:srgbClr val="00B050"/>
                </a:solidFill>
              </a:rPr>
              <a:t>A </a:t>
            </a:r>
            <a:r>
              <a:rPr lang="en-CA" i="1" dirty="0">
                <a:solidFill>
                  <a:srgbClr val="00B050"/>
                </a:solidFill>
              </a:rPr>
              <a:t>People’s Dream: Aboriginal </a:t>
            </a:r>
            <a:r>
              <a:rPr lang="en-CA" i="1" dirty="0" smtClean="0">
                <a:solidFill>
                  <a:srgbClr val="00B050"/>
                </a:solidFill>
              </a:rPr>
              <a:t>Self-Government in 	Canada</a:t>
            </a:r>
            <a:r>
              <a:rPr lang="en-CA" dirty="0" smtClean="0">
                <a:solidFill>
                  <a:srgbClr val="00B050"/>
                </a:solidFill>
              </a:rPr>
              <a:t>. </a:t>
            </a:r>
            <a:r>
              <a:rPr lang="en-CA" dirty="0" smtClean="0">
                <a:solidFill>
                  <a:srgbClr val="7030A0"/>
                </a:solidFill>
              </a:rPr>
              <a:t>Vancouver, BC</a:t>
            </a:r>
            <a:r>
              <a:rPr lang="en-CA" dirty="0" smtClean="0"/>
              <a:t>: </a:t>
            </a:r>
            <a:r>
              <a:rPr lang="en-CA" dirty="0" smtClean="0">
                <a:solidFill>
                  <a:srgbClr val="B7591F"/>
                </a:solidFill>
              </a:rPr>
              <a:t>UBC Press.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002060"/>
                </a:solidFill>
              </a:rPr>
              <a:t> </a:t>
            </a:r>
            <a:r>
              <a:rPr lang="en-CA" dirty="0" smtClean="0">
                <a:solidFill>
                  <a:srgbClr val="002060"/>
                </a:solidFill>
              </a:rPr>
              <a:t>	</a:t>
            </a:r>
            <a:r>
              <a:rPr lang="en-CA" dirty="0" smtClean="0">
                <a:solidFill>
                  <a:srgbClr val="00B0F0"/>
                </a:solidFill>
              </a:rPr>
              <a:t>http://clues.concordia.ca/record=b2351667.</a:t>
            </a:r>
            <a:endParaRPr lang="en-CA" dirty="0">
              <a:solidFill>
                <a:srgbClr val="00B0F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6259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CHICAGO/Author-Date – Book Chapter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en-US" u="sng" dirty="0" smtClean="0"/>
              <a:t>IN-TEXT CITATION</a:t>
            </a:r>
            <a:endParaRPr lang="en-US" u="sng" dirty="0"/>
          </a:p>
          <a:p>
            <a:pPr>
              <a:buNone/>
              <a:defRPr/>
            </a:pPr>
            <a:r>
              <a:rPr lang="en-US" dirty="0">
                <a:solidFill>
                  <a:srgbClr val="D802EE"/>
                </a:solidFill>
              </a:rPr>
              <a:t>	</a:t>
            </a:r>
            <a:r>
              <a:rPr lang="en-US" dirty="0" smtClean="0">
                <a:solidFill>
                  <a:srgbClr val="D802EE"/>
                </a:solidFill>
              </a:rPr>
              <a:t>(</a:t>
            </a:r>
            <a:r>
              <a:rPr lang="en-US" dirty="0" err="1" smtClean="0">
                <a:solidFill>
                  <a:srgbClr val="D802EE"/>
                </a:solidFill>
              </a:rPr>
              <a:t>Whitridge</a:t>
            </a:r>
            <a:r>
              <a:rPr lang="en-US" dirty="0" smtClean="0">
                <a:solidFill>
                  <a:srgbClr val="D802EE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2012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CCCC00"/>
                </a:solidFill>
              </a:rPr>
              <a:t>43-60).</a:t>
            </a:r>
            <a:endParaRPr lang="en-US" dirty="0">
              <a:solidFill>
                <a:srgbClr val="CCCC00"/>
              </a:solidFill>
            </a:endParaRPr>
          </a:p>
          <a:p>
            <a:pPr>
              <a:buNone/>
              <a:defRPr/>
            </a:pPr>
            <a:endParaRPr lang="en-US" b="1" dirty="0"/>
          </a:p>
          <a:p>
            <a:pPr>
              <a:buNone/>
              <a:defRPr/>
            </a:pPr>
            <a:r>
              <a:rPr lang="en-US" u="sng" dirty="0" smtClean="0"/>
              <a:t>REFERENCE LIST </a:t>
            </a:r>
            <a:r>
              <a:rPr lang="en-US" u="sng" dirty="0"/>
              <a:t>ENTRY</a:t>
            </a:r>
            <a:endParaRPr lang="en-CA" u="sng" dirty="0"/>
          </a:p>
          <a:p>
            <a:pPr>
              <a:buNone/>
              <a:defRPr/>
            </a:pPr>
            <a:r>
              <a:rPr lang="en-US" dirty="0" err="1" smtClean="0">
                <a:solidFill>
                  <a:srgbClr val="D802EE"/>
                </a:solidFill>
              </a:rPr>
              <a:t>Whitridge</a:t>
            </a:r>
            <a:r>
              <a:rPr lang="en-US" dirty="0">
                <a:solidFill>
                  <a:srgbClr val="D802EE"/>
                </a:solidFill>
              </a:rPr>
              <a:t>, Peter</a:t>
            </a:r>
            <a:r>
              <a:rPr lang="en-US" dirty="0" smtClean="0">
                <a:solidFill>
                  <a:srgbClr val="D802EE"/>
                </a:solidFill>
              </a:rPr>
              <a:t>. </a:t>
            </a:r>
            <a:r>
              <a:rPr lang="en-US" dirty="0" smtClean="0">
                <a:solidFill>
                  <a:srgbClr val="C00000"/>
                </a:solidFill>
              </a:rPr>
              <a:t>2012.</a:t>
            </a:r>
            <a:r>
              <a:rPr lang="en-US" dirty="0" smtClean="0">
                <a:solidFill>
                  <a:srgbClr val="D802EE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“Invented </a:t>
            </a:r>
            <a:r>
              <a:rPr lang="en-US" dirty="0" smtClean="0">
                <a:solidFill>
                  <a:srgbClr val="002060"/>
                </a:solidFill>
              </a:rPr>
              <a:t>Places</a:t>
            </a:r>
            <a:r>
              <a:rPr lang="en-US" dirty="0">
                <a:solidFill>
                  <a:srgbClr val="002060"/>
                </a:solidFill>
              </a:rPr>
              <a:t>: Environmental </a:t>
            </a:r>
            <a:r>
              <a:rPr lang="en-US" dirty="0" smtClean="0">
                <a:solidFill>
                  <a:srgbClr val="002060"/>
                </a:solidFill>
              </a:rPr>
              <a:t>Imaginaries 	and the </a:t>
            </a:r>
            <a:r>
              <a:rPr lang="en-US" dirty="0">
                <a:solidFill>
                  <a:srgbClr val="002060"/>
                </a:solidFill>
              </a:rPr>
              <a:t>Inuit </a:t>
            </a:r>
            <a:r>
              <a:rPr lang="en-US" dirty="0" smtClean="0">
                <a:solidFill>
                  <a:srgbClr val="002060"/>
                </a:solidFill>
              </a:rPr>
              <a:t>Colonization of </a:t>
            </a:r>
            <a:r>
              <a:rPr lang="en-US" dirty="0">
                <a:solidFill>
                  <a:srgbClr val="002060"/>
                </a:solidFill>
              </a:rPr>
              <a:t>Labrador.” </a:t>
            </a:r>
            <a:r>
              <a:rPr lang="en-US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</a:t>
            </a:r>
            <a:r>
              <a:rPr lang="en-US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</a:t>
            </a:r>
            <a:r>
              <a:rPr lang="en-US" i="1" dirty="0" smtClean="0">
                <a:solidFill>
                  <a:srgbClr val="00B050"/>
                </a:solidFill>
              </a:rPr>
              <a:t>Settlement, 	Subsistence</a:t>
            </a:r>
            <a:r>
              <a:rPr lang="en-US" i="1" dirty="0">
                <a:solidFill>
                  <a:srgbClr val="00B050"/>
                </a:solidFill>
              </a:rPr>
              <a:t>, </a:t>
            </a:r>
            <a:r>
              <a:rPr lang="en-US" i="1" dirty="0" smtClean="0">
                <a:solidFill>
                  <a:srgbClr val="00B050"/>
                </a:solidFill>
              </a:rPr>
              <a:t>and </a:t>
            </a:r>
            <a:r>
              <a:rPr lang="en-US" i="1" dirty="0">
                <a:solidFill>
                  <a:srgbClr val="00B050"/>
                </a:solidFill>
              </a:rPr>
              <a:t>C</a:t>
            </a:r>
            <a:r>
              <a:rPr lang="en-US" i="1" dirty="0" smtClean="0">
                <a:solidFill>
                  <a:srgbClr val="00B050"/>
                </a:solidFill>
              </a:rPr>
              <a:t>hange Among </a:t>
            </a:r>
            <a:r>
              <a:rPr lang="en-US" i="1" dirty="0">
                <a:solidFill>
                  <a:srgbClr val="00B050"/>
                </a:solidFill>
              </a:rPr>
              <a:t>the Labrador Inuit: the </a:t>
            </a:r>
            <a:r>
              <a:rPr lang="en-US" i="1" dirty="0" smtClean="0">
                <a:solidFill>
                  <a:srgbClr val="00B050"/>
                </a:solidFill>
              </a:rPr>
              <a:t>	</a:t>
            </a:r>
            <a:r>
              <a:rPr lang="en-US" i="1" dirty="0" err="1" smtClean="0">
                <a:solidFill>
                  <a:srgbClr val="00B050"/>
                </a:solidFill>
              </a:rPr>
              <a:t>Nunatsiavummiut</a:t>
            </a:r>
            <a:r>
              <a:rPr lang="en-US" i="1" dirty="0" smtClean="0">
                <a:solidFill>
                  <a:srgbClr val="00B050"/>
                </a:solidFill>
              </a:rPr>
              <a:t> </a:t>
            </a:r>
            <a:r>
              <a:rPr lang="en-US" i="1" dirty="0" smtClean="0">
                <a:solidFill>
                  <a:srgbClr val="00B050"/>
                </a:solidFill>
              </a:rPr>
              <a:t>Experience</a:t>
            </a:r>
            <a:r>
              <a:rPr lang="en-US" i="1" dirty="0">
                <a:solidFill>
                  <a:srgbClr val="00B050"/>
                </a:solidFill>
              </a:rPr>
              <a:t>,</a:t>
            </a:r>
            <a:r>
              <a:rPr lang="en-US" i="1" dirty="0" smtClean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e</a:t>
            </a:r>
            <a:r>
              <a:rPr lang="en-US" dirty="0" smtClean="0">
                <a:solidFill>
                  <a:srgbClr val="00B0F0"/>
                </a:solidFill>
              </a:rPr>
              <a:t>dited </a:t>
            </a:r>
            <a:r>
              <a:rPr lang="en-US" dirty="0">
                <a:solidFill>
                  <a:srgbClr val="00B0F0"/>
                </a:solidFill>
              </a:rPr>
              <a:t>by</a:t>
            </a:r>
            <a:r>
              <a:rPr lang="en-US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David C. </a:t>
            </a:r>
            <a:r>
              <a:rPr lang="en-US" dirty="0" err="1">
                <a:solidFill>
                  <a:srgbClr val="00B0F0"/>
                </a:solidFill>
              </a:rPr>
              <a:t>Natcher</a:t>
            </a:r>
            <a:r>
              <a:rPr lang="en-US" dirty="0">
                <a:solidFill>
                  <a:srgbClr val="00B0F0"/>
                </a:solidFill>
              </a:rPr>
              <a:t>, </a:t>
            </a:r>
            <a:r>
              <a:rPr lang="en-US" dirty="0" smtClean="0">
                <a:solidFill>
                  <a:srgbClr val="00B0F0"/>
                </a:solidFill>
              </a:rPr>
              <a:t>	Lawrence Felt  </a:t>
            </a:r>
            <a:r>
              <a:rPr lang="en-US" dirty="0">
                <a:solidFill>
                  <a:srgbClr val="00B0F0"/>
                </a:solidFill>
              </a:rPr>
              <a:t>&amp; </a:t>
            </a:r>
            <a:r>
              <a:rPr lang="en-US" dirty="0" smtClean="0">
                <a:solidFill>
                  <a:srgbClr val="00B0F0"/>
                </a:solidFill>
              </a:rPr>
              <a:t>Andrea </a:t>
            </a:r>
            <a:r>
              <a:rPr lang="en-US" dirty="0">
                <a:solidFill>
                  <a:srgbClr val="00B0F0"/>
                </a:solidFill>
              </a:rPr>
              <a:t>Procter, </a:t>
            </a:r>
            <a:r>
              <a:rPr lang="en-US" dirty="0">
                <a:solidFill>
                  <a:srgbClr val="CCCC00"/>
                </a:solidFill>
              </a:rPr>
              <a:t>43-60. </a:t>
            </a:r>
            <a:r>
              <a:rPr lang="en-US" dirty="0">
                <a:solidFill>
                  <a:srgbClr val="7030A0"/>
                </a:solidFill>
              </a:rPr>
              <a:t>Winnipeg, MN: </a:t>
            </a:r>
            <a:r>
              <a:rPr lang="en-US" dirty="0" smtClean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B7591F"/>
                </a:solidFill>
              </a:rPr>
              <a:t>University </a:t>
            </a:r>
            <a:r>
              <a:rPr lang="en-US" dirty="0">
                <a:solidFill>
                  <a:srgbClr val="B7591F"/>
                </a:solidFill>
              </a:rPr>
              <a:t>of Manitoba </a:t>
            </a:r>
            <a:r>
              <a:rPr lang="en-US" dirty="0" smtClean="0">
                <a:solidFill>
                  <a:srgbClr val="B7591F"/>
                </a:solidFill>
              </a:rPr>
              <a:t>Press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endParaRPr lang="en-US" dirty="0">
              <a:solidFill>
                <a:srgbClr val="B7591F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63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CHICAGO/Author-Date – Print Journal Article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IN-TEXT CITATION</a:t>
            </a:r>
            <a:endParaRPr lang="en-CA" u="sng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D802EE"/>
                </a:solidFill>
              </a:rPr>
              <a:t>(Langford and Ponting </a:t>
            </a:r>
            <a:r>
              <a:rPr lang="en-US" dirty="0" smtClean="0">
                <a:solidFill>
                  <a:srgbClr val="C00000"/>
                </a:solidFill>
              </a:rPr>
              <a:t>1992,</a:t>
            </a:r>
            <a:r>
              <a:rPr lang="en-US" dirty="0" smtClean="0">
                <a:solidFill>
                  <a:srgbClr val="D802EE"/>
                </a:solidFill>
              </a:rPr>
              <a:t> </a:t>
            </a:r>
            <a:r>
              <a:rPr lang="en-US" dirty="0" smtClean="0">
                <a:solidFill>
                  <a:srgbClr val="CCCC00"/>
                </a:solidFill>
              </a:rPr>
              <a:t>143)</a:t>
            </a:r>
          </a:p>
          <a:p>
            <a:pPr marL="0" indent="0">
              <a:buNone/>
            </a:pPr>
            <a:endParaRPr lang="en-US" dirty="0" smtClean="0">
              <a:solidFill>
                <a:srgbClr val="D802EE"/>
              </a:solidFill>
            </a:endParaRPr>
          </a:p>
          <a:p>
            <a:pPr marL="0" indent="0">
              <a:buNone/>
            </a:pPr>
            <a:r>
              <a:rPr lang="en-US" u="sng" dirty="0" smtClean="0"/>
              <a:t>REFERENCE LIST ENTRY</a:t>
            </a:r>
            <a:endParaRPr lang="en-CA" u="sng" dirty="0"/>
          </a:p>
          <a:p>
            <a:pPr marL="0" indent="0">
              <a:buNone/>
            </a:pPr>
            <a:r>
              <a:rPr lang="en-CA" dirty="0" smtClean="0">
                <a:solidFill>
                  <a:srgbClr val="D802EE"/>
                </a:solidFill>
              </a:rPr>
              <a:t>Langford</a:t>
            </a:r>
            <a:r>
              <a:rPr lang="en-CA" dirty="0">
                <a:solidFill>
                  <a:srgbClr val="D802EE"/>
                </a:solidFill>
              </a:rPr>
              <a:t>, </a:t>
            </a:r>
            <a:r>
              <a:rPr lang="en-CA" dirty="0" smtClean="0">
                <a:solidFill>
                  <a:srgbClr val="D802EE"/>
                </a:solidFill>
              </a:rPr>
              <a:t>Tom, </a:t>
            </a:r>
            <a:r>
              <a:rPr lang="en-CA" dirty="0">
                <a:solidFill>
                  <a:srgbClr val="D802EE"/>
                </a:solidFill>
              </a:rPr>
              <a:t>and J. Rick Ponting</a:t>
            </a:r>
            <a:r>
              <a:rPr lang="en-CA" dirty="0" smtClean="0">
                <a:solidFill>
                  <a:srgbClr val="D802EE"/>
                </a:solidFill>
              </a:rPr>
              <a:t>. </a:t>
            </a:r>
            <a:r>
              <a:rPr lang="en-CA" dirty="0" smtClean="0">
                <a:solidFill>
                  <a:srgbClr val="C00000"/>
                </a:solidFill>
              </a:rPr>
              <a:t>1992.</a:t>
            </a:r>
            <a:r>
              <a:rPr lang="en-CA" dirty="0" smtClean="0">
                <a:solidFill>
                  <a:srgbClr val="D802EE"/>
                </a:solidFill>
              </a:rPr>
              <a:t> </a:t>
            </a:r>
            <a:r>
              <a:rPr lang="en-CA" dirty="0" smtClean="0">
                <a:solidFill>
                  <a:srgbClr val="002060"/>
                </a:solidFill>
              </a:rPr>
              <a:t>“</a:t>
            </a:r>
            <a:r>
              <a:rPr lang="en-CA" dirty="0">
                <a:solidFill>
                  <a:srgbClr val="002060"/>
                </a:solidFill>
              </a:rPr>
              <a:t>Canadians’ Responses to </a:t>
            </a:r>
            <a:r>
              <a:rPr lang="en-CA" dirty="0" smtClean="0">
                <a:solidFill>
                  <a:srgbClr val="002060"/>
                </a:solidFill>
              </a:rPr>
              <a:t>	Aboriginal </a:t>
            </a:r>
            <a:r>
              <a:rPr lang="en-CA" dirty="0">
                <a:solidFill>
                  <a:srgbClr val="002060"/>
                </a:solidFill>
              </a:rPr>
              <a:t>Issues: </a:t>
            </a:r>
            <a:r>
              <a:rPr lang="en-CA" dirty="0" smtClean="0">
                <a:solidFill>
                  <a:srgbClr val="002060"/>
                </a:solidFill>
              </a:rPr>
              <a:t>The </a:t>
            </a:r>
            <a:r>
              <a:rPr lang="en-CA" dirty="0">
                <a:solidFill>
                  <a:srgbClr val="002060"/>
                </a:solidFill>
              </a:rPr>
              <a:t>Roles of Prejudice, Perceived Group </a:t>
            </a:r>
            <a:r>
              <a:rPr lang="en-CA" dirty="0" smtClean="0">
                <a:solidFill>
                  <a:srgbClr val="002060"/>
                </a:solidFill>
              </a:rPr>
              <a:t>	Conflict </a:t>
            </a:r>
            <a:r>
              <a:rPr lang="en-CA" dirty="0">
                <a:solidFill>
                  <a:srgbClr val="002060"/>
                </a:solidFill>
              </a:rPr>
              <a:t>and Economic Conservatism.” </a:t>
            </a:r>
            <a:r>
              <a:rPr lang="en-CA" i="1" dirty="0" smtClean="0">
                <a:solidFill>
                  <a:srgbClr val="00B050"/>
                </a:solidFill>
              </a:rPr>
              <a:t>Canadian </a:t>
            </a:r>
            <a:r>
              <a:rPr lang="en-CA" i="1" dirty="0">
                <a:solidFill>
                  <a:srgbClr val="00B050"/>
                </a:solidFill>
              </a:rPr>
              <a:t>Review of </a:t>
            </a:r>
            <a:r>
              <a:rPr lang="en-CA" i="1" dirty="0" smtClean="0">
                <a:solidFill>
                  <a:srgbClr val="00B050"/>
                </a:solidFill>
              </a:rPr>
              <a:t>	Sociology </a:t>
            </a:r>
            <a:r>
              <a:rPr lang="en-CA" i="1" dirty="0">
                <a:solidFill>
                  <a:srgbClr val="00B050"/>
                </a:solidFill>
              </a:rPr>
              <a:t>&amp; Anthropology </a:t>
            </a:r>
            <a:r>
              <a:rPr lang="en-CA" dirty="0" smtClean="0">
                <a:solidFill>
                  <a:srgbClr val="7030A0"/>
                </a:solidFill>
              </a:rPr>
              <a:t>29</a:t>
            </a:r>
            <a:r>
              <a:rPr lang="en-CA" dirty="0">
                <a:solidFill>
                  <a:srgbClr val="7030A0"/>
                </a:solidFill>
              </a:rPr>
              <a:t>, no. </a:t>
            </a:r>
            <a:r>
              <a:rPr lang="en-CA" dirty="0" smtClean="0">
                <a:solidFill>
                  <a:srgbClr val="7030A0"/>
                </a:solidFill>
              </a:rPr>
              <a:t>2: </a:t>
            </a:r>
            <a:r>
              <a:rPr lang="en-CA" dirty="0">
                <a:solidFill>
                  <a:srgbClr val="CCCC00"/>
                </a:solidFill>
              </a:rPr>
              <a:t>140-166.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366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429</Words>
  <Application>Microsoft Office PowerPoint</Application>
  <PresentationFormat>Widescreen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Chicago author-date citations</vt:lpstr>
      <vt:lpstr>Chicago Author-Date Style</vt:lpstr>
      <vt:lpstr>Capitalization</vt:lpstr>
      <vt:lpstr>Authors</vt:lpstr>
      <vt:lpstr>CHICAGO/Author-Date - Books (Print)</vt:lpstr>
      <vt:lpstr>Books with multiple authors</vt:lpstr>
      <vt:lpstr>CHICAGO/ Author-Date- ebooks</vt:lpstr>
      <vt:lpstr>CHICAGO/Author-Date – Book Chapter</vt:lpstr>
      <vt:lpstr>CHICAGO/Author-Date – Print Journal Article</vt:lpstr>
      <vt:lpstr>CHICAGO/Author-Date – e-Journal Article with DOI</vt:lpstr>
      <vt:lpstr>CHCAGO/Notes &amp; Bib – e-Journal article with URL</vt:lpstr>
      <vt:lpstr>Website content</vt:lpstr>
      <vt:lpstr>Chicago: Author-Date style Sample Paper</vt:lpstr>
    </vt:vector>
  </TitlesOfParts>
  <Company>Concordia University Libraries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Chicago author-date citations</dc:title>
  <dc:creator>Michelle Lake</dc:creator>
  <cp:lastModifiedBy>Michelle Lake</cp:lastModifiedBy>
  <cp:revision>5</cp:revision>
  <dcterms:created xsi:type="dcterms:W3CDTF">2017-03-03T17:41:44Z</dcterms:created>
  <dcterms:modified xsi:type="dcterms:W3CDTF">2019-10-25T15:47:07Z</dcterms:modified>
</cp:coreProperties>
</file>