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80" r:id="rId2"/>
    <p:sldMasterId id="2147483668" r:id="rId3"/>
  </p:sldMasterIdLst>
  <p:notesMasterIdLst>
    <p:notesMasterId r:id="rId55"/>
  </p:notesMasterIdLst>
  <p:sldIdLst>
    <p:sldId id="256" r:id="rId4"/>
    <p:sldId id="257" r:id="rId5"/>
    <p:sldId id="331" r:id="rId6"/>
    <p:sldId id="333" r:id="rId7"/>
    <p:sldId id="334" r:id="rId8"/>
    <p:sldId id="335" r:id="rId9"/>
    <p:sldId id="336" r:id="rId10"/>
    <p:sldId id="337" r:id="rId11"/>
    <p:sldId id="308" r:id="rId12"/>
    <p:sldId id="261" r:id="rId13"/>
    <p:sldId id="309" r:id="rId14"/>
    <p:sldId id="262" r:id="rId15"/>
    <p:sldId id="263" r:id="rId16"/>
    <p:sldId id="266" r:id="rId17"/>
    <p:sldId id="276" r:id="rId18"/>
    <p:sldId id="264" r:id="rId19"/>
    <p:sldId id="265" r:id="rId20"/>
    <p:sldId id="277" r:id="rId21"/>
    <p:sldId id="293" r:id="rId22"/>
    <p:sldId id="278" r:id="rId23"/>
    <p:sldId id="294" r:id="rId24"/>
    <p:sldId id="320" r:id="rId25"/>
    <p:sldId id="321" r:id="rId26"/>
    <p:sldId id="322" r:id="rId27"/>
    <p:sldId id="324" r:id="rId28"/>
    <p:sldId id="325" r:id="rId29"/>
    <p:sldId id="326" r:id="rId30"/>
    <p:sldId id="314" r:id="rId31"/>
    <p:sldId id="315" r:id="rId32"/>
    <p:sldId id="316" r:id="rId33"/>
    <p:sldId id="317" r:id="rId34"/>
    <p:sldId id="318" r:id="rId35"/>
    <p:sldId id="319" r:id="rId36"/>
    <p:sldId id="310" r:id="rId37"/>
    <p:sldId id="281" r:id="rId38"/>
    <p:sldId id="311" r:id="rId39"/>
    <p:sldId id="282" r:id="rId40"/>
    <p:sldId id="284" r:id="rId41"/>
    <p:sldId id="312" r:id="rId42"/>
    <p:sldId id="285" r:id="rId43"/>
    <p:sldId id="287" r:id="rId44"/>
    <p:sldId id="279" r:id="rId45"/>
    <p:sldId id="288" r:id="rId46"/>
    <p:sldId id="289" r:id="rId47"/>
    <p:sldId id="286" r:id="rId48"/>
    <p:sldId id="274" r:id="rId49"/>
    <p:sldId id="283" r:id="rId50"/>
    <p:sldId id="329" r:id="rId51"/>
    <p:sldId id="330" r:id="rId52"/>
    <p:sldId id="291" r:id="rId53"/>
    <p:sldId id="260" r:id="rId54"/>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6" autoAdjust="0"/>
    <p:restoredTop sz="94660"/>
  </p:normalViewPr>
  <p:slideViewPr>
    <p:cSldViewPr>
      <p:cViewPr varScale="1">
        <p:scale>
          <a:sx n="88" d="100"/>
          <a:sy n="88" d="100"/>
        </p:scale>
        <p:origin x="356"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BF710-394C-4D51-B6F3-4B03F6E42B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4E9FC8-7DA6-478F-AA4F-F8E873294A20}">
      <dgm:prSet custT="1"/>
      <dgm:spPr/>
      <dgm:t>
        <a:bodyPr/>
        <a:lstStyle/>
        <a:p>
          <a:r>
            <a:rPr lang="en-US" sz="2400" dirty="0">
              <a:solidFill>
                <a:schemeClr val="accent1"/>
              </a:solidFill>
            </a:rPr>
            <a:t>Livres </a:t>
          </a:r>
          <a:r>
            <a:rPr lang="en-US" sz="1600" dirty="0">
              <a:solidFill>
                <a:schemeClr val="accent1"/>
              </a:solidFill>
            </a:rPr>
            <a:t>(</a:t>
          </a:r>
          <a:r>
            <a:rPr lang="en-US" sz="1600" dirty="0" err="1">
              <a:solidFill>
                <a:schemeClr val="accent1"/>
              </a:solidFill>
            </a:rPr>
            <a:t>imprimés</a:t>
          </a:r>
          <a:r>
            <a:rPr lang="en-US" sz="1600" dirty="0">
              <a:solidFill>
                <a:schemeClr val="accent1"/>
              </a:solidFill>
            </a:rPr>
            <a:t> </a:t>
          </a:r>
          <a:r>
            <a:rPr lang="en-US" sz="1600" dirty="0" err="1">
              <a:solidFill>
                <a:schemeClr val="accent1"/>
              </a:solidFill>
            </a:rPr>
            <a:t>ou</a:t>
          </a:r>
          <a:r>
            <a:rPr lang="en-US" sz="1600" dirty="0">
              <a:solidFill>
                <a:schemeClr val="accent1"/>
              </a:solidFill>
            </a:rPr>
            <a:t> </a:t>
          </a:r>
          <a:r>
            <a:rPr lang="en-US" sz="1600" dirty="0" err="1">
              <a:solidFill>
                <a:schemeClr val="accent1"/>
              </a:solidFill>
            </a:rPr>
            <a:t>électroniques</a:t>
          </a:r>
          <a:r>
            <a:rPr lang="en-US" sz="1600" dirty="0">
              <a:solidFill>
                <a:schemeClr val="accent1"/>
              </a:solidFill>
            </a:rPr>
            <a:t>)</a:t>
          </a:r>
          <a:r>
            <a:rPr lang="en-US" sz="1600" dirty="0"/>
            <a:t> </a:t>
          </a:r>
        </a:p>
      </dgm:t>
    </dgm:pt>
    <dgm:pt modelId="{2488AFF3-1839-4690-A505-62C0C3685EDF}" type="parTrans" cxnId="{8BE5B2B2-02B7-40A4-A9DB-17D457774F22}">
      <dgm:prSet/>
      <dgm:spPr/>
      <dgm:t>
        <a:bodyPr/>
        <a:lstStyle/>
        <a:p>
          <a:endParaRPr lang="en-US"/>
        </a:p>
      </dgm:t>
    </dgm:pt>
    <dgm:pt modelId="{25E7900C-66C0-43B8-8B5F-455D31D454E5}" type="sibTrans" cxnId="{8BE5B2B2-02B7-40A4-A9DB-17D457774F22}">
      <dgm:prSet/>
      <dgm:spPr/>
      <dgm:t>
        <a:bodyPr/>
        <a:lstStyle/>
        <a:p>
          <a:endParaRPr lang="en-US"/>
        </a:p>
      </dgm:t>
    </dgm:pt>
    <dgm:pt modelId="{AFD365A7-2013-44BE-8915-14B6153F26C4}">
      <dgm:prSet custT="1"/>
      <dgm:spPr/>
      <dgm:t>
        <a:bodyPr/>
        <a:lstStyle/>
        <a:p>
          <a:r>
            <a:rPr lang="en-US" sz="2400" dirty="0" err="1">
              <a:solidFill>
                <a:schemeClr val="accent1"/>
              </a:solidFill>
            </a:rPr>
            <a:t>Périodiques</a:t>
          </a:r>
          <a:r>
            <a:rPr lang="en-US" sz="2400" dirty="0">
              <a:solidFill>
                <a:schemeClr val="accent1"/>
              </a:solidFill>
            </a:rPr>
            <a:t> (Journals)</a:t>
          </a:r>
        </a:p>
      </dgm:t>
    </dgm:pt>
    <dgm:pt modelId="{B4AF9C0F-3E28-47E4-BFCE-FAD2803494BB}" type="parTrans" cxnId="{94A95097-958C-4C9D-9B3A-186900BD8990}">
      <dgm:prSet/>
      <dgm:spPr/>
      <dgm:t>
        <a:bodyPr/>
        <a:lstStyle/>
        <a:p>
          <a:endParaRPr lang="en-US"/>
        </a:p>
      </dgm:t>
    </dgm:pt>
    <dgm:pt modelId="{229187F7-1461-4A10-BB98-CAE226E69C57}" type="sibTrans" cxnId="{94A95097-958C-4C9D-9B3A-186900BD8990}">
      <dgm:prSet/>
      <dgm:spPr/>
      <dgm:t>
        <a:bodyPr/>
        <a:lstStyle/>
        <a:p>
          <a:endParaRPr lang="en-US"/>
        </a:p>
      </dgm:t>
    </dgm:pt>
    <dgm:pt modelId="{99F4F8FB-4FE4-4E0A-805F-39EE10F47219}">
      <dgm:prSet custT="1"/>
      <dgm:spPr/>
      <dgm:t>
        <a:bodyPr/>
        <a:lstStyle/>
        <a:p>
          <a:r>
            <a:rPr lang="en-US" sz="2400" dirty="0" err="1">
              <a:solidFill>
                <a:schemeClr val="accent1"/>
              </a:solidFill>
            </a:rPr>
            <a:t>Journaux</a:t>
          </a:r>
          <a:r>
            <a:rPr lang="en-US" sz="2400" dirty="0">
              <a:solidFill>
                <a:schemeClr val="accent1"/>
              </a:solidFill>
            </a:rPr>
            <a:t> (Newspapers)</a:t>
          </a:r>
        </a:p>
      </dgm:t>
    </dgm:pt>
    <dgm:pt modelId="{DF5F504D-DDE3-4E2C-BFE8-0EE94B0B76EF}" type="parTrans" cxnId="{BA8CE222-F228-49CF-8D24-F6E4D1DD61DB}">
      <dgm:prSet/>
      <dgm:spPr/>
      <dgm:t>
        <a:bodyPr/>
        <a:lstStyle/>
        <a:p>
          <a:endParaRPr lang="en-US"/>
        </a:p>
      </dgm:t>
    </dgm:pt>
    <dgm:pt modelId="{1A565BE5-6EC5-430C-B8AF-AA84DFA09CB8}" type="sibTrans" cxnId="{BA8CE222-F228-49CF-8D24-F6E4D1DD61DB}">
      <dgm:prSet/>
      <dgm:spPr/>
      <dgm:t>
        <a:bodyPr/>
        <a:lstStyle/>
        <a:p>
          <a:endParaRPr lang="en-US"/>
        </a:p>
      </dgm:t>
    </dgm:pt>
    <dgm:pt modelId="{412A5B67-FCD8-4392-A37E-4D46BBCE320E}">
      <dgm:prSet custT="1"/>
      <dgm:spPr/>
      <dgm:t>
        <a:bodyPr/>
        <a:lstStyle/>
        <a:p>
          <a:r>
            <a:rPr lang="en-US" sz="2400" dirty="0">
              <a:solidFill>
                <a:schemeClr val="accent1"/>
              </a:solidFill>
            </a:rPr>
            <a:t>Videos (films, </a:t>
          </a:r>
          <a:r>
            <a:rPr lang="en-US" sz="2400" dirty="0" err="1">
              <a:solidFill>
                <a:schemeClr val="accent1"/>
              </a:solidFill>
            </a:rPr>
            <a:t>théâtre</a:t>
          </a:r>
          <a:r>
            <a:rPr lang="en-US" sz="2400" dirty="0">
              <a:solidFill>
                <a:schemeClr val="accent1"/>
              </a:solidFill>
            </a:rPr>
            <a:t>, </a:t>
          </a:r>
          <a:r>
            <a:rPr lang="en-US" sz="2400" dirty="0" err="1">
              <a:solidFill>
                <a:schemeClr val="accent1"/>
              </a:solidFill>
            </a:rPr>
            <a:t>danse</a:t>
          </a:r>
          <a:r>
            <a:rPr lang="en-US" sz="2400" dirty="0">
              <a:solidFill>
                <a:schemeClr val="accent1"/>
              </a:solidFill>
            </a:rPr>
            <a:t>,…)</a:t>
          </a:r>
        </a:p>
      </dgm:t>
    </dgm:pt>
    <dgm:pt modelId="{2EE474CF-7A45-4DF3-8711-55702C14AF76}" type="parTrans" cxnId="{E528354F-C866-41C9-9AA1-819973FA9F25}">
      <dgm:prSet/>
      <dgm:spPr/>
      <dgm:t>
        <a:bodyPr/>
        <a:lstStyle/>
        <a:p>
          <a:endParaRPr lang="en-US"/>
        </a:p>
      </dgm:t>
    </dgm:pt>
    <dgm:pt modelId="{F5B0643F-7902-4B07-BCD1-D7774DC4FF4D}" type="sibTrans" cxnId="{E528354F-C866-41C9-9AA1-819973FA9F25}">
      <dgm:prSet/>
      <dgm:spPr/>
      <dgm:t>
        <a:bodyPr/>
        <a:lstStyle/>
        <a:p>
          <a:endParaRPr lang="en-US"/>
        </a:p>
      </dgm:t>
    </dgm:pt>
    <dgm:pt modelId="{B75AC63C-C830-44FF-940A-0A129E8A887A}">
      <dgm:prSet custT="1"/>
      <dgm:spPr/>
      <dgm:t>
        <a:bodyPr/>
        <a:lstStyle/>
        <a:p>
          <a:r>
            <a:rPr lang="en-US" sz="2400" dirty="0">
              <a:solidFill>
                <a:schemeClr val="accent1"/>
              </a:solidFill>
            </a:rPr>
            <a:t>Musique (partitions, sons)</a:t>
          </a:r>
        </a:p>
      </dgm:t>
    </dgm:pt>
    <dgm:pt modelId="{34B87C88-F650-40FD-8082-03BC7F73F8EB}" type="parTrans" cxnId="{3DA9B852-27E4-4140-A372-A7BEE5702D16}">
      <dgm:prSet/>
      <dgm:spPr/>
      <dgm:t>
        <a:bodyPr/>
        <a:lstStyle/>
        <a:p>
          <a:endParaRPr lang="en-US"/>
        </a:p>
      </dgm:t>
    </dgm:pt>
    <dgm:pt modelId="{BC35B0D8-16B2-4F7B-9394-BC2D0834D21A}" type="sibTrans" cxnId="{3DA9B852-27E4-4140-A372-A7BEE5702D16}">
      <dgm:prSet/>
      <dgm:spPr/>
      <dgm:t>
        <a:bodyPr/>
        <a:lstStyle/>
        <a:p>
          <a:endParaRPr lang="en-US"/>
        </a:p>
      </dgm:t>
    </dgm:pt>
    <dgm:pt modelId="{F53CC217-7082-40C0-8CC9-E0A39C6BB8C8}">
      <dgm:prSet custT="1"/>
      <dgm:spPr/>
      <dgm:t>
        <a:bodyPr/>
        <a:lstStyle/>
        <a:p>
          <a:r>
            <a:rPr lang="en-US" sz="2400" b="1" dirty="0">
              <a:solidFill>
                <a:schemeClr val="accent1"/>
              </a:solidFill>
            </a:rPr>
            <a:t>*</a:t>
          </a:r>
          <a:r>
            <a:rPr lang="en-US" sz="2400" b="1" dirty="0" err="1">
              <a:solidFill>
                <a:schemeClr val="accent1"/>
              </a:solidFill>
            </a:rPr>
            <a:t>En</a:t>
          </a:r>
          <a:r>
            <a:rPr lang="en-US" sz="2400" b="1" dirty="0">
              <a:solidFill>
                <a:schemeClr val="accent1"/>
              </a:solidFill>
            </a:rPr>
            <a:t> </a:t>
          </a:r>
          <a:r>
            <a:rPr lang="en-US" sz="2400" b="1" dirty="0" err="1">
              <a:solidFill>
                <a:schemeClr val="accent1"/>
              </a:solidFill>
            </a:rPr>
            <a:t>ligne</a:t>
          </a:r>
          <a:r>
            <a:rPr lang="en-US" sz="2400" b="1" dirty="0">
              <a:solidFill>
                <a:schemeClr val="accent1"/>
              </a:solidFill>
            </a:rPr>
            <a:t> or </a:t>
          </a:r>
          <a:r>
            <a:rPr lang="en-US" sz="2400" b="1" dirty="0" err="1">
              <a:solidFill>
                <a:schemeClr val="accent1"/>
              </a:solidFill>
            </a:rPr>
            <a:t>imprimé</a:t>
          </a:r>
          <a:r>
            <a:rPr lang="en-US" sz="2400" b="1" dirty="0">
              <a:solidFill>
                <a:schemeClr val="accent1"/>
              </a:solidFill>
            </a:rPr>
            <a:t>*</a:t>
          </a:r>
        </a:p>
      </dgm:t>
    </dgm:pt>
    <dgm:pt modelId="{232C664D-ACBC-47AE-9A26-6902DA1E1C18}" type="parTrans" cxnId="{C25E841C-2ED4-46F1-AE12-E536DEE1C335}">
      <dgm:prSet/>
      <dgm:spPr/>
      <dgm:t>
        <a:bodyPr/>
        <a:lstStyle/>
        <a:p>
          <a:endParaRPr lang="en-US"/>
        </a:p>
      </dgm:t>
    </dgm:pt>
    <dgm:pt modelId="{A7F276EC-EEB3-492B-9A5F-D986B246C10F}" type="sibTrans" cxnId="{C25E841C-2ED4-46F1-AE12-E536DEE1C335}">
      <dgm:prSet/>
      <dgm:spPr/>
      <dgm:t>
        <a:bodyPr/>
        <a:lstStyle/>
        <a:p>
          <a:endParaRPr lang="en-US"/>
        </a:p>
      </dgm:t>
    </dgm:pt>
    <dgm:pt modelId="{8C8A6C11-B12F-4258-BF01-B7594F508E2A}">
      <dgm:prSet custT="1"/>
      <dgm:spPr/>
      <dgm:t>
        <a:bodyPr/>
        <a:lstStyle/>
        <a:p>
          <a:r>
            <a:rPr lang="en-US" sz="1800" dirty="0" err="1">
              <a:solidFill>
                <a:srgbClr val="764B55"/>
              </a:solidFill>
            </a:rPr>
            <a:t>Équipment</a:t>
          </a:r>
          <a:r>
            <a:rPr lang="en-US" sz="1800" dirty="0">
              <a:solidFill>
                <a:srgbClr val="764B55"/>
              </a:solidFill>
            </a:rPr>
            <a:t>: </a:t>
          </a:r>
          <a:r>
            <a:rPr lang="en-US" sz="1800" dirty="0" err="1">
              <a:solidFill>
                <a:srgbClr val="764B55"/>
              </a:solidFill>
            </a:rPr>
            <a:t>tablette</a:t>
          </a:r>
          <a:r>
            <a:rPr lang="en-US" sz="1800" dirty="0">
              <a:solidFill>
                <a:srgbClr val="764B55"/>
              </a:solidFill>
            </a:rPr>
            <a:t>, portables, </a:t>
          </a:r>
          <a:r>
            <a:rPr lang="en-US" sz="1800" dirty="0" err="1">
              <a:solidFill>
                <a:srgbClr val="764B55"/>
              </a:solidFill>
            </a:rPr>
            <a:t>caméras</a:t>
          </a:r>
          <a:r>
            <a:rPr lang="en-US" sz="1800" dirty="0">
              <a:solidFill>
                <a:srgbClr val="764B55"/>
              </a:solidFill>
            </a:rPr>
            <a:t>, et plus</a:t>
          </a:r>
        </a:p>
      </dgm:t>
    </dgm:pt>
    <dgm:pt modelId="{25A05FC0-9DD3-42DC-8743-823B4DC722A0}" type="parTrans" cxnId="{EFA78DB6-82C3-4C3F-9D46-0222E50B342C}">
      <dgm:prSet/>
      <dgm:spPr/>
      <dgm:t>
        <a:bodyPr/>
        <a:lstStyle/>
        <a:p>
          <a:endParaRPr lang="en-US"/>
        </a:p>
      </dgm:t>
    </dgm:pt>
    <dgm:pt modelId="{FA9BE024-3576-49EC-AD8E-6BEE1E3FF7A3}" type="sibTrans" cxnId="{EFA78DB6-82C3-4C3F-9D46-0222E50B342C}">
      <dgm:prSet/>
      <dgm:spPr/>
      <dgm:t>
        <a:bodyPr/>
        <a:lstStyle/>
        <a:p>
          <a:endParaRPr lang="en-US"/>
        </a:p>
      </dgm:t>
    </dgm:pt>
    <dgm:pt modelId="{44D88798-7DB0-46AA-BF30-A0313DDA5BDB}" type="pres">
      <dgm:prSet presAssocID="{A44BF710-394C-4D51-B6F3-4B03F6E42B00}" presName="root" presStyleCnt="0">
        <dgm:presLayoutVars>
          <dgm:dir/>
          <dgm:resizeHandles val="exact"/>
        </dgm:presLayoutVars>
      </dgm:prSet>
      <dgm:spPr/>
    </dgm:pt>
    <dgm:pt modelId="{08B58A6F-4EBA-416F-9225-11B4EC1126F5}" type="pres">
      <dgm:prSet presAssocID="{9F4E9FC8-7DA6-478F-AA4F-F8E873294A20}" presName="compNode" presStyleCnt="0"/>
      <dgm:spPr/>
    </dgm:pt>
    <dgm:pt modelId="{A851FC3A-F0DA-42BA-98D2-6FD7D4C9A3E3}" type="pres">
      <dgm:prSet presAssocID="{9F4E9FC8-7DA6-478F-AA4F-F8E873294A20}" presName="bgRect" presStyleLbl="bgShp" presStyleIdx="0" presStyleCnt="7"/>
      <dgm:spPr/>
    </dgm:pt>
    <dgm:pt modelId="{D72747CC-C5B1-45CB-B12F-3A36121B0146}" type="pres">
      <dgm:prSet presAssocID="{9F4E9FC8-7DA6-478F-AA4F-F8E873294A2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icon" title="Books icon"/>
        </a:ext>
      </dgm:extLst>
    </dgm:pt>
    <dgm:pt modelId="{DFBC3458-ED46-4A55-9D49-CA93C2CFDCF2}" type="pres">
      <dgm:prSet presAssocID="{9F4E9FC8-7DA6-478F-AA4F-F8E873294A20}" presName="spaceRect" presStyleCnt="0"/>
      <dgm:spPr/>
    </dgm:pt>
    <dgm:pt modelId="{9E1DFA89-56EA-4F88-8C2A-272EF3244D80}" type="pres">
      <dgm:prSet presAssocID="{9F4E9FC8-7DA6-478F-AA4F-F8E873294A20}" presName="parTx" presStyleLbl="revTx" presStyleIdx="0" presStyleCnt="7">
        <dgm:presLayoutVars>
          <dgm:chMax val="0"/>
          <dgm:chPref val="0"/>
        </dgm:presLayoutVars>
      </dgm:prSet>
      <dgm:spPr/>
    </dgm:pt>
    <dgm:pt modelId="{2D2E15E7-3418-4805-A63E-6359670393C6}" type="pres">
      <dgm:prSet presAssocID="{25E7900C-66C0-43B8-8B5F-455D31D454E5}" presName="sibTrans" presStyleCnt="0"/>
      <dgm:spPr/>
    </dgm:pt>
    <dgm:pt modelId="{9F1AF150-EEF6-4E1B-B04F-6237BE7C6473}" type="pres">
      <dgm:prSet presAssocID="{AFD365A7-2013-44BE-8915-14B6153F26C4}" presName="compNode" presStyleCnt="0"/>
      <dgm:spPr/>
    </dgm:pt>
    <dgm:pt modelId="{E79771EC-BF0E-47A5-9D42-B88CCA0ACCC7}" type="pres">
      <dgm:prSet presAssocID="{AFD365A7-2013-44BE-8915-14B6153F26C4}" presName="bgRect" presStyleLbl="bgShp" presStyleIdx="1" presStyleCnt="7"/>
      <dgm:spPr/>
    </dgm:pt>
    <dgm:pt modelId="{813B454C-0313-440F-BC4F-439C93EFA563}" type="pres">
      <dgm:prSet presAssocID="{AFD365A7-2013-44BE-8915-14B6153F26C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icon" title="Closed book icon"/>
        </a:ext>
      </dgm:extLst>
    </dgm:pt>
    <dgm:pt modelId="{0E4DFA85-DBD2-4E31-A551-F393FC15D0AD}" type="pres">
      <dgm:prSet presAssocID="{AFD365A7-2013-44BE-8915-14B6153F26C4}" presName="spaceRect" presStyleCnt="0"/>
      <dgm:spPr/>
    </dgm:pt>
    <dgm:pt modelId="{9B31B223-DE10-401E-ADF3-8EE31D3E12AE}" type="pres">
      <dgm:prSet presAssocID="{AFD365A7-2013-44BE-8915-14B6153F26C4}" presName="parTx" presStyleLbl="revTx" presStyleIdx="1" presStyleCnt="7">
        <dgm:presLayoutVars>
          <dgm:chMax val="0"/>
          <dgm:chPref val="0"/>
        </dgm:presLayoutVars>
      </dgm:prSet>
      <dgm:spPr/>
    </dgm:pt>
    <dgm:pt modelId="{60C91E01-E56F-43BB-B76E-C288C379CFA9}" type="pres">
      <dgm:prSet presAssocID="{229187F7-1461-4A10-BB98-CAE226E69C57}" presName="sibTrans" presStyleCnt="0"/>
      <dgm:spPr/>
    </dgm:pt>
    <dgm:pt modelId="{D635903D-477B-4648-9A67-46C268E8CA20}" type="pres">
      <dgm:prSet presAssocID="{99F4F8FB-4FE4-4E0A-805F-39EE10F47219}" presName="compNode" presStyleCnt="0"/>
      <dgm:spPr/>
    </dgm:pt>
    <dgm:pt modelId="{3799EDAB-E90C-4F50-8FD4-1FDCFB963F1C}" type="pres">
      <dgm:prSet presAssocID="{99F4F8FB-4FE4-4E0A-805F-39EE10F47219}" presName="bgRect" presStyleLbl="bgShp" presStyleIdx="2" presStyleCnt="7"/>
      <dgm:spPr/>
    </dgm:pt>
    <dgm:pt modelId="{2774D796-E0B7-48A0-8E28-F0E8AE29DC9B}" type="pres">
      <dgm:prSet presAssocID="{99F4F8FB-4FE4-4E0A-805F-39EE10F4721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icon" title="Newspaper icon"/>
        </a:ext>
      </dgm:extLst>
    </dgm:pt>
    <dgm:pt modelId="{AD88468A-4DF9-4454-92F3-503C384683B8}" type="pres">
      <dgm:prSet presAssocID="{99F4F8FB-4FE4-4E0A-805F-39EE10F47219}" presName="spaceRect" presStyleCnt="0"/>
      <dgm:spPr/>
    </dgm:pt>
    <dgm:pt modelId="{76D4B392-AD45-4625-B886-23BF9FCD3458}" type="pres">
      <dgm:prSet presAssocID="{99F4F8FB-4FE4-4E0A-805F-39EE10F47219}" presName="parTx" presStyleLbl="revTx" presStyleIdx="2" presStyleCnt="7">
        <dgm:presLayoutVars>
          <dgm:chMax val="0"/>
          <dgm:chPref val="0"/>
        </dgm:presLayoutVars>
      </dgm:prSet>
      <dgm:spPr/>
    </dgm:pt>
    <dgm:pt modelId="{CEE8FA8B-1789-412D-A0ED-4D2367540B1E}" type="pres">
      <dgm:prSet presAssocID="{1A565BE5-6EC5-430C-B8AF-AA84DFA09CB8}" presName="sibTrans" presStyleCnt="0"/>
      <dgm:spPr/>
    </dgm:pt>
    <dgm:pt modelId="{629740D9-5AB5-40D4-B6B0-B5C138E7975D}" type="pres">
      <dgm:prSet presAssocID="{412A5B67-FCD8-4392-A37E-4D46BBCE320E}" presName="compNode" presStyleCnt="0"/>
      <dgm:spPr/>
    </dgm:pt>
    <dgm:pt modelId="{9F537BBC-03B9-4CAD-B682-5967951672A5}" type="pres">
      <dgm:prSet presAssocID="{412A5B67-FCD8-4392-A37E-4D46BBCE320E}" presName="bgRect" presStyleLbl="bgShp" presStyleIdx="3" presStyleCnt="7"/>
      <dgm:spPr/>
    </dgm:pt>
    <dgm:pt modelId="{BE63A8C7-3E07-410F-8785-9B2735E48542}" type="pres">
      <dgm:prSet presAssocID="{412A5B67-FCD8-4392-A37E-4D46BBCE320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deo camera icon" title="Video camera icon"/>
        </a:ext>
      </dgm:extLst>
    </dgm:pt>
    <dgm:pt modelId="{D722D172-254C-42C7-AAE5-98A9EC45819C}" type="pres">
      <dgm:prSet presAssocID="{412A5B67-FCD8-4392-A37E-4D46BBCE320E}" presName="spaceRect" presStyleCnt="0"/>
      <dgm:spPr/>
    </dgm:pt>
    <dgm:pt modelId="{551F2D55-DEC2-425C-BBB7-F9411A4526E9}" type="pres">
      <dgm:prSet presAssocID="{412A5B67-FCD8-4392-A37E-4D46BBCE320E}" presName="parTx" presStyleLbl="revTx" presStyleIdx="3" presStyleCnt="7">
        <dgm:presLayoutVars>
          <dgm:chMax val="0"/>
          <dgm:chPref val="0"/>
        </dgm:presLayoutVars>
      </dgm:prSet>
      <dgm:spPr/>
    </dgm:pt>
    <dgm:pt modelId="{342BA771-7F54-48BC-84EA-48E079CF0A08}" type="pres">
      <dgm:prSet presAssocID="{F5B0643F-7902-4B07-BCD1-D7774DC4FF4D}" presName="sibTrans" presStyleCnt="0"/>
      <dgm:spPr/>
    </dgm:pt>
    <dgm:pt modelId="{F522CF61-FB0A-48E0-8764-61FA5B9776C9}" type="pres">
      <dgm:prSet presAssocID="{B75AC63C-C830-44FF-940A-0A129E8A887A}" presName="compNode" presStyleCnt="0"/>
      <dgm:spPr/>
    </dgm:pt>
    <dgm:pt modelId="{10B86708-6CD3-4853-AAF3-4FBD9509B5DE}" type="pres">
      <dgm:prSet presAssocID="{B75AC63C-C830-44FF-940A-0A129E8A887A}" presName="bgRect" presStyleLbl="bgShp" presStyleIdx="4" presStyleCnt="7"/>
      <dgm:spPr/>
    </dgm:pt>
    <dgm:pt modelId="{6D3BC484-0E6F-4B61-BC55-B315A2EA3122}" type="pres">
      <dgm:prSet presAssocID="{B75AC63C-C830-44FF-940A-0A129E8A887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reble clef" title="Treble clef"/>
        </a:ext>
      </dgm:extLst>
    </dgm:pt>
    <dgm:pt modelId="{64C22800-064D-4C46-89C8-A6BC375882AC}" type="pres">
      <dgm:prSet presAssocID="{B75AC63C-C830-44FF-940A-0A129E8A887A}" presName="spaceRect" presStyleCnt="0"/>
      <dgm:spPr/>
    </dgm:pt>
    <dgm:pt modelId="{BFB98C13-9004-4466-A1D4-B201B70BC19E}" type="pres">
      <dgm:prSet presAssocID="{B75AC63C-C830-44FF-940A-0A129E8A887A}" presName="parTx" presStyleLbl="revTx" presStyleIdx="4" presStyleCnt="7">
        <dgm:presLayoutVars>
          <dgm:chMax val="0"/>
          <dgm:chPref val="0"/>
        </dgm:presLayoutVars>
      </dgm:prSet>
      <dgm:spPr/>
    </dgm:pt>
    <dgm:pt modelId="{B150EDFB-E321-494A-A3EC-219155DBFB91}" type="pres">
      <dgm:prSet presAssocID="{BC35B0D8-16B2-4F7B-9394-BC2D0834D21A}" presName="sibTrans" presStyleCnt="0"/>
      <dgm:spPr/>
    </dgm:pt>
    <dgm:pt modelId="{69A82A14-3037-4294-B4BC-045518CEADA6}" type="pres">
      <dgm:prSet presAssocID="{F53CC217-7082-40C0-8CC9-E0A39C6BB8C8}" presName="compNode" presStyleCnt="0"/>
      <dgm:spPr/>
    </dgm:pt>
    <dgm:pt modelId="{F57913CE-E4B3-4E74-BFEE-8F0750E6424D}" type="pres">
      <dgm:prSet presAssocID="{F53CC217-7082-40C0-8CC9-E0A39C6BB8C8}" presName="bgRect" presStyleLbl="bgShp" presStyleIdx="5" presStyleCnt="7"/>
      <dgm:spPr/>
    </dgm:pt>
    <dgm:pt modelId="{1DF6909F-B44C-4677-95F1-4AED95549217}" type="pres">
      <dgm:prSet presAssocID="{F53CC217-7082-40C0-8CC9-E0A39C6BB8C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icon" title="Laptop icon"/>
        </a:ext>
      </dgm:extLst>
    </dgm:pt>
    <dgm:pt modelId="{B1661AB1-DE48-44CC-9E88-48F1F268C8F6}" type="pres">
      <dgm:prSet presAssocID="{F53CC217-7082-40C0-8CC9-E0A39C6BB8C8}" presName="spaceRect" presStyleCnt="0"/>
      <dgm:spPr/>
    </dgm:pt>
    <dgm:pt modelId="{BEE0657A-5349-431B-A723-97EE31D74F4D}" type="pres">
      <dgm:prSet presAssocID="{F53CC217-7082-40C0-8CC9-E0A39C6BB8C8}" presName="parTx" presStyleLbl="revTx" presStyleIdx="5" presStyleCnt="7">
        <dgm:presLayoutVars>
          <dgm:chMax val="0"/>
          <dgm:chPref val="0"/>
        </dgm:presLayoutVars>
      </dgm:prSet>
      <dgm:spPr/>
    </dgm:pt>
    <dgm:pt modelId="{575D2405-2827-4840-9928-D53DD4B42504}" type="pres">
      <dgm:prSet presAssocID="{A7F276EC-EEB3-492B-9A5F-D986B246C10F}" presName="sibTrans" presStyleCnt="0"/>
      <dgm:spPr/>
    </dgm:pt>
    <dgm:pt modelId="{A5CB975A-AC74-4BD4-A2DB-D7B683423F2D}" type="pres">
      <dgm:prSet presAssocID="{8C8A6C11-B12F-4258-BF01-B7594F508E2A}" presName="compNode" presStyleCnt="0"/>
      <dgm:spPr/>
    </dgm:pt>
    <dgm:pt modelId="{A864D0C0-D1CA-4D9D-AF35-CA09CAE2F8A6}" type="pres">
      <dgm:prSet presAssocID="{8C8A6C11-B12F-4258-BF01-B7594F508E2A}" presName="bgRect" presStyleLbl="bgShp" presStyleIdx="6" presStyleCnt="7"/>
      <dgm:spPr/>
    </dgm:pt>
    <dgm:pt modelId="{011C5789-15E4-4061-BA80-EC1DBDA23872}" type="pres">
      <dgm:prSet presAssocID="{8C8A6C11-B12F-4258-BF01-B7594F508E2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ools icon" title="Tools icon"/>
        </a:ext>
      </dgm:extLst>
    </dgm:pt>
    <dgm:pt modelId="{874C682F-AE43-4246-92A6-81622CEFE096}" type="pres">
      <dgm:prSet presAssocID="{8C8A6C11-B12F-4258-BF01-B7594F508E2A}" presName="spaceRect" presStyleCnt="0"/>
      <dgm:spPr/>
    </dgm:pt>
    <dgm:pt modelId="{C51F1252-4844-49AD-A860-FA7211B4E9C8}" type="pres">
      <dgm:prSet presAssocID="{8C8A6C11-B12F-4258-BF01-B7594F508E2A}" presName="parTx" presStyleLbl="revTx" presStyleIdx="6" presStyleCnt="7">
        <dgm:presLayoutVars>
          <dgm:chMax val="0"/>
          <dgm:chPref val="0"/>
        </dgm:presLayoutVars>
      </dgm:prSet>
      <dgm:spPr/>
    </dgm:pt>
  </dgm:ptLst>
  <dgm:cxnLst>
    <dgm:cxn modelId="{C39D6519-0609-4A41-A6C4-7FCD39A95F23}" type="presOf" srcId="{9F4E9FC8-7DA6-478F-AA4F-F8E873294A20}" destId="{9E1DFA89-56EA-4F88-8C2A-272EF3244D80}" srcOrd="0" destOrd="0" presId="urn:microsoft.com/office/officeart/2018/2/layout/IconVerticalSolidList"/>
    <dgm:cxn modelId="{C25E841C-2ED4-46F1-AE12-E536DEE1C335}" srcId="{A44BF710-394C-4D51-B6F3-4B03F6E42B00}" destId="{F53CC217-7082-40C0-8CC9-E0A39C6BB8C8}" srcOrd="5" destOrd="0" parTransId="{232C664D-ACBC-47AE-9A26-6902DA1E1C18}" sibTransId="{A7F276EC-EEB3-492B-9A5F-D986B246C10F}"/>
    <dgm:cxn modelId="{BA8CE222-F228-49CF-8D24-F6E4D1DD61DB}" srcId="{A44BF710-394C-4D51-B6F3-4B03F6E42B00}" destId="{99F4F8FB-4FE4-4E0A-805F-39EE10F47219}" srcOrd="2" destOrd="0" parTransId="{DF5F504D-DDE3-4E2C-BFE8-0EE94B0B76EF}" sibTransId="{1A565BE5-6EC5-430C-B8AF-AA84DFA09CB8}"/>
    <dgm:cxn modelId="{28A2F134-418B-4A61-88AB-59A43666719A}" type="presOf" srcId="{A44BF710-394C-4D51-B6F3-4B03F6E42B00}" destId="{44D88798-7DB0-46AA-BF30-A0313DDA5BDB}" srcOrd="0" destOrd="0" presId="urn:microsoft.com/office/officeart/2018/2/layout/IconVerticalSolidList"/>
    <dgm:cxn modelId="{E528354F-C866-41C9-9AA1-819973FA9F25}" srcId="{A44BF710-394C-4D51-B6F3-4B03F6E42B00}" destId="{412A5B67-FCD8-4392-A37E-4D46BBCE320E}" srcOrd="3" destOrd="0" parTransId="{2EE474CF-7A45-4DF3-8711-55702C14AF76}" sibTransId="{F5B0643F-7902-4B07-BCD1-D7774DC4FF4D}"/>
    <dgm:cxn modelId="{3DA9B852-27E4-4140-A372-A7BEE5702D16}" srcId="{A44BF710-394C-4D51-B6F3-4B03F6E42B00}" destId="{B75AC63C-C830-44FF-940A-0A129E8A887A}" srcOrd="4" destOrd="0" parTransId="{34B87C88-F650-40FD-8082-03BC7F73F8EB}" sibTransId="{BC35B0D8-16B2-4F7B-9394-BC2D0834D21A}"/>
    <dgm:cxn modelId="{FE570696-A185-4B39-B933-25AC8F8F6605}" type="presOf" srcId="{412A5B67-FCD8-4392-A37E-4D46BBCE320E}" destId="{551F2D55-DEC2-425C-BBB7-F9411A4526E9}" srcOrd="0" destOrd="0" presId="urn:microsoft.com/office/officeart/2018/2/layout/IconVerticalSolidList"/>
    <dgm:cxn modelId="{94A95097-958C-4C9D-9B3A-186900BD8990}" srcId="{A44BF710-394C-4D51-B6F3-4B03F6E42B00}" destId="{AFD365A7-2013-44BE-8915-14B6153F26C4}" srcOrd="1" destOrd="0" parTransId="{B4AF9C0F-3E28-47E4-BFCE-FAD2803494BB}" sibTransId="{229187F7-1461-4A10-BB98-CAE226E69C57}"/>
    <dgm:cxn modelId="{8BE5B2B2-02B7-40A4-A9DB-17D457774F22}" srcId="{A44BF710-394C-4D51-B6F3-4B03F6E42B00}" destId="{9F4E9FC8-7DA6-478F-AA4F-F8E873294A20}" srcOrd="0" destOrd="0" parTransId="{2488AFF3-1839-4690-A505-62C0C3685EDF}" sibTransId="{25E7900C-66C0-43B8-8B5F-455D31D454E5}"/>
    <dgm:cxn modelId="{EFA78DB6-82C3-4C3F-9D46-0222E50B342C}" srcId="{A44BF710-394C-4D51-B6F3-4B03F6E42B00}" destId="{8C8A6C11-B12F-4258-BF01-B7594F508E2A}" srcOrd="6" destOrd="0" parTransId="{25A05FC0-9DD3-42DC-8743-823B4DC722A0}" sibTransId="{FA9BE024-3576-49EC-AD8E-6BEE1E3FF7A3}"/>
    <dgm:cxn modelId="{11F124D1-D412-4763-97EA-7356D6FAF798}" type="presOf" srcId="{99F4F8FB-4FE4-4E0A-805F-39EE10F47219}" destId="{76D4B392-AD45-4625-B886-23BF9FCD3458}" srcOrd="0" destOrd="0" presId="urn:microsoft.com/office/officeart/2018/2/layout/IconVerticalSolidList"/>
    <dgm:cxn modelId="{8ECFD4D3-D2B0-4809-97F8-0BD7E56E360D}" type="presOf" srcId="{F53CC217-7082-40C0-8CC9-E0A39C6BB8C8}" destId="{BEE0657A-5349-431B-A723-97EE31D74F4D}" srcOrd="0" destOrd="0" presId="urn:microsoft.com/office/officeart/2018/2/layout/IconVerticalSolidList"/>
    <dgm:cxn modelId="{1B91C1D9-CF3B-4D9F-8DD4-BF29C4883BDD}" type="presOf" srcId="{B75AC63C-C830-44FF-940A-0A129E8A887A}" destId="{BFB98C13-9004-4466-A1D4-B201B70BC19E}" srcOrd="0" destOrd="0" presId="urn:microsoft.com/office/officeart/2018/2/layout/IconVerticalSolidList"/>
    <dgm:cxn modelId="{F412E3E9-46D8-4A29-A9CE-CAA38D550078}" type="presOf" srcId="{8C8A6C11-B12F-4258-BF01-B7594F508E2A}" destId="{C51F1252-4844-49AD-A860-FA7211B4E9C8}" srcOrd="0" destOrd="0" presId="urn:microsoft.com/office/officeart/2018/2/layout/IconVerticalSolidList"/>
    <dgm:cxn modelId="{5C5F37FF-65DA-40E3-B243-6F0AE559094C}" type="presOf" srcId="{AFD365A7-2013-44BE-8915-14B6153F26C4}" destId="{9B31B223-DE10-401E-ADF3-8EE31D3E12AE}" srcOrd="0" destOrd="0" presId="urn:microsoft.com/office/officeart/2018/2/layout/IconVerticalSolidList"/>
    <dgm:cxn modelId="{A2F072F1-2AEE-4732-8DB2-60866869F892}" type="presParOf" srcId="{44D88798-7DB0-46AA-BF30-A0313DDA5BDB}" destId="{08B58A6F-4EBA-416F-9225-11B4EC1126F5}" srcOrd="0" destOrd="0" presId="urn:microsoft.com/office/officeart/2018/2/layout/IconVerticalSolidList"/>
    <dgm:cxn modelId="{849A8E46-1B90-4B7B-A699-E44D5B23B05B}" type="presParOf" srcId="{08B58A6F-4EBA-416F-9225-11B4EC1126F5}" destId="{A851FC3A-F0DA-42BA-98D2-6FD7D4C9A3E3}" srcOrd="0" destOrd="0" presId="urn:microsoft.com/office/officeart/2018/2/layout/IconVerticalSolidList"/>
    <dgm:cxn modelId="{11E50B63-17E1-4BB7-8DBB-0875654AC981}" type="presParOf" srcId="{08B58A6F-4EBA-416F-9225-11B4EC1126F5}" destId="{D72747CC-C5B1-45CB-B12F-3A36121B0146}" srcOrd="1" destOrd="0" presId="urn:microsoft.com/office/officeart/2018/2/layout/IconVerticalSolidList"/>
    <dgm:cxn modelId="{CD9310D9-442C-4D4F-9C86-589C2EF90047}" type="presParOf" srcId="{08B58A6F-4EBA-416F-9225-11B4EC1126F5}" destId="{DFBC3458-ED46-4A55-9D49-CA93C2CFDCF2}" srcOrd="2" destOrd="0" presId="urn:microsoft.com/office/officeart/2018/2/layout/IconVerticalSolidList"/>
    <dgm:cxn modelId="{EEDF2B0A-B557-4804-8914-EE1DD3D4CE9E}" type="presParOf" srcId="{08B58A6F-4EBA-416F-9225-11B4EC1126F5}" destId="{9E1DFA89-56EA-4F88-8C2A-272EF3244D80}" srcOrd="3" destOrd="0" presId="urn:microsoft.com/office/officeart/2018/2/layout/IconVerticalSolidList"/>
    <dgm:cxn modelId="{607BC372-D788-4F14-9D0A-E4D7F811A3AF}" type="presParOf" srcId="{44D88798-7DB0-46AA-BF30-A0313DDA5BDB}" destId="{2D2E15E7-3418-4805-A63E-6359670393C6}" srcOrd="1" destOrd="0" presId="urn:microsoft.com/office/officeart/2018/2/layout/IconVerticalSolidList"/>
    <dgm:cxn modelId="{BA3E664D-EA3D-451B-9B42-91051739A849}" type="presParOf" srcId="{44D88798-7DB0-46AA-BF30-A0313DDA5BDB}" destId="{9F1AF150-EEF6-4E1B-B04F-6237BE7C6473}" srcOrd="2" destOrd="0" presId="urn:microsoft.com/office/officeart/2018/2/layout/IconVerticalSolidList"/>
    <dgm:cxn modelId="{66E7932A-24C4-423C-B598-6C75544ED37A}" type="presParOf" srcId="{9F1AF150-EEF6-4E1B-B04F-6237BE7C6473}" destId="{E79771EC-BF0E-47A5-9D42-B88CCA0ACCC7}" srcOrd="0" destOrd="0" presId="urn:microsoft.com/office/officeart/2018/2/layout/IconVerticalSolidList"/>
    <dgm:cxn modelId="{80CCF180-4683-4753-BE50-2EF793F69D1B}" type="presParOf" srcId="{9F1AF150-EEF6-4E1B-B04F-6237BE7C6473}" destId="{813B454C-0313-440F-BC4F-439C93EFA563}" srcOrd="1" destOrd="0" presId="urn:microsoft.com/office/officeart/2018/2/layout/IconVerticalSolidList"/>
    <dgm:cxn modelId="{4092FC3C-6E58-4173-A66F-FE2C23C4B717}" type="presParOf" srcId="{9F1AF150-EEF6-4E1B-B04F-6237BE7C6473}" destId="{0E4DFA85-DBD2-4E31-A551-F393FC15D0AD}" srcOrd="2" destOrd="0" presId="urn:microsoft.com/office/officeart/2018/2/layout/IconVerticalSolidList"/>
    <dgm:cxn modelId="{E8A5C69A-F7D5-4DBF-925E-6B7116DF5B96}" type="presParOf" srcId="{9F1AF150-EEF6-4E1B-B04F-6237BE7C6473}" destId="{9B31B223-DE10-401E-ADF3-8EE31D3E12AE}" srcOrd="3" destOrd="0" presId="urn:microsoft.com/office/officeart/2018/2/layout/IconVerticalSolidList"/>
    <dgm:cxn modelId="{59F67557-4643-458F-8A15-533C32D19339}" type="presParOf" srcId="{44D88798-7DB0-46AA-BF30-A0313DDA5BDB}" destId="{60C91E01-E56F-43BB-B76E-C288C379CFA9}" srcOrd="3" destOrd="0" presId="urn:microsoft.com/office/officeart/2018/2/layout/IconVerticalSolidList"/>
    <dgm:cxn modelId="{78974AA5-E55F-4E16-820F-C04FEFF6E4B5}" type="presParOf" srcId="{44D88798-7DB0-46AA-BF30-A0313DDA5BDB}" destId="{D635903D-477B-4648-9A67-46C268E8CA20}" srcOrd="4" destOrd="0" presId="urn:microsoft.com/office/officeart/2018/2/layout/IconVerticalSolidList"/>
    <dgm:cxn modelId="{F81E196D-207C-4F79-A267-02D3094B2A7F}" type="presParOf" srcId="{D635903D-477B-4648-9A67-46C268E8CA20}" destId="{3799EDAB-E90C-4F50-8FD4-1FDCFB963F1C}" srcOrd="0" destOrd="0" presId="urn:microsoft.com/office/officeart/2018/2/layout/IconVerticalSolidList"/>
    <dgm:cxn modelId="{D3ED7DFA-D180-49F7-B7AE-C206497671A7}" type="presParOf" srcId="{D635903D-477B-4648-9A67-46C268E8CA20}" destId="{2774D796-E0B7-48A0-8E28-F0E8AE29DC9B}" srcOrd="1" destOrd="0" presId="urn:microsoft.com/office/officeart/2018/2/layout/IconVerticalSolidList"/>
    <dgm:cxn modelId="{E2209EDF-710C-457F-9E28-8E93CB689657}" type="presParOf" srcId="{D635903D-477B-4648-9A67-46C268E8CA20}" destId="{AD88468A-4DF9-4454-92F3-503C384683B8}" srcOrd="2" destOrd="0" presId="urn:microsoft.com/office/officeart/2018/2/layout/IconVerticalSolidList"/>
    <dgm:cxn modelId="{37F3072F-6D0C-4220-A8DD-EE2B247FE50D}" type="presParOf" srcId="{D635903D-477B-4648-9A67-46C268E8CA20}" destId="{76D4B392-AD45-4625-B886-23BF9FCD3458}" srcOrd="3" destOrd="0" presId="urn:microsoft.com/office/officeart/2018/2/layout/IconVerticalSolidList"/>
    <dgm:cxn modelId="{B195016C-0338-4C23-AF3D-EE6F496C8052}" type="presParOf" srcId="{44D88798-7DB0-46AA-BF30-A0313DDA5BDB}" destId="{CEE8FA8B-1789-412D-A0ED-4D2367540B1E}" srcOrd="5" destOrd="0" presId="urn:microsoft.com/office/officeart/2018/2/layout/IconVerticalSolidList"/>
    <dgm:cxn modelId="{5C2CE90D-74C5-4CFF-8EFE-9D22FFE6F140}" type="presParOf" srcId="{44D88798-7DB0-46AA-BF30-A0313DDA5BDB}" destId="{629740D9-5AB5-40D4-B6B0-B5C138E7975D}" srcOrd="6" destOrd="0" presId="urn:microsoft.com/office/officeart/2018/2/layout/IconVerticalSolidList"/>
    <dgm:cxn modelId="{6D99A140-23F2-4690-AA9A-70CF65F084C6}" type="presParOf" srcId="{629740D9-5AB5-40D4-B6B0-B5C138E7975D}" destId="{9F537BBC-03B9-4CAD-B682-5967951672A5}" srcOrd="0" destOrd="0" presId="urn:microsoft.com/office/officeart/2018/2/layout/IconVerticalSolidList"/>
    <dgm:cxn modelId="{77E71241-E88C-4393-9B6B-3589D7C5DE87}" type="presParOf" srcId="{629740D9-5AB5-40D4-B6B0-B5C138E7975D}" destId="{BE63A8C7-3E07-410F-8785-9B2735E48542}" srcOrd="1" destOrd="0" presId="urn:microsoft.com/office/officeart/2018/2/layout/IconVerticalSolidList"/>
    <dgm:cxn modelId="{D0C126C1-B0AF-4FF2-B754-E57EED21CE65}" type="presParOf" srcId="{629740D9-5AB5-40D4-B6B0-B5C138E7975D}" destId="{D722D172-254C-42C7-AAE5-98A9EC45819C}" srcOrd="2" destOrd="0" presId="urn:microsoft.com/office/officeart/2018/2/layout/IconVerticalSolidList"/>
    <dgm:cxn modelId="{A35F5DF6-119E-49A0-8C0B-23D07C18132E}" type="presParOf" srcId="{629740D9-5AB5-40D4-B6B0-B5C138E7975D}" destId="{551F2D55-DEC2-425C-BBB7-F9411A4526E9}" srcOrd="3" destOrd="0" presId="urn:microsoft.com/office/officeart/2018/2/layout/IconVerticalSolidList"/>
    <dgm:cxn modelId="{C4044AA2-2F34-428E-9381-69286F8BFCED}" type="presParOf" srcId="{44D88798-7DB0-46AA-BF30-A0313DDA5BDB}" destId="{342BA771-7F54-48BC-84EA-48E079CF0A08}" srcOrd="7" destOrd="0" presId="urn:microsoft.com/office/officeart/2018/2/layout/IconVerticalSolidList"/>
    <dgm:cxn modelId="{08D79AD8-BB7C-452C-9690-6887CA121B47}" type="presParOf" srcId="{44D88798-7DB0-46AA-BF30-A0313DDA5BDB}" destId="{F522CF61-FB0A-48E0-8764-61FA5B9776C9}" srcOrd="8" destOrd="0" presId="urn:microsoft.com/office/officeart/2018/2/layout/IconVerticalSolidList"/>
    <dgm:cxn modelId="{972440AE-AA8D-42D6-9F48-2F7518365397}" type="presParOf" srcId="{F522CF61-FB0A-48E0-8764-61FA5B9776C9}" destId="{10B86708-6CD3-4853-AAF3-4FBD9509B5DE}" srcOrd="0" destOrd="0" presId="urn:microsoft.com/office/officeart/2018/2/layout/IconVerticalSolidList"/>
    <dgm:cxn modelId="{EA6C16F0-22D2-4615-8470-C6563FAEE727}" type="presParOf" srcId="{F522CF61-FB0A-48E0-8764-61FA5B9776C9}" destId="{6D3BC484-0E6F-4B61-BC55-B315A2EA3122}" srcOrd="1" destOrd="0" presId="urn:microsoft.com/office/officeart/2018/2/layout/IconVerticalSolidList"/>
    <dgm:cxn modelId="{3E7768D1-BC6B-4CE1-B002-F40954A69F29}" type="presParOf" srcId="{F522CF61-FB0A-48E0-8764-61FA5B9776C9}" destId="{64C22800-064D-4C46-89C8-A6BC375882AC}" srcOrd="2" destOrd="0" presId="urn:microsoft.com/office/officeart/2018/2/layout/IconVerticalSolidList"/>
    <dgm:cxn modelId="{FF854B00-0B48-4B32-B816-F77E6C3EBFEE}" type="presParOf" srcId="{F522CF61-FB0A-48E0-8764-61FA5B9776C9}" destId="{BFB98C13-9004-4466-A1D4-B201B70BC19E}" srcOrd="3" destOrd="0" presId="urn:microsoft.com/office/officeart/2018/2/layout/IconVerticalSolidList"/>
    <dgm:cxn modelId="{7183CA14-6803-454D-8D8F-8DC607472A0F}" type="presParOf" srcId="{44D88798-7DB0-46AA-BF30-A0313DDA5BDB}" destId="{B150EDFB-E321-494A-A3EC-219155DBFB91}" srcOrd="9" destOrd="0" presId="urn:microsoft.com/office/officeart/2018/2/layout/IconVerticalSolidList"/>
    <dgm:cxn modelId="{DBBFE720-13E1-4DF9-BB01-84FC7E78A44C}" type="presParOf" srcId="{44D88798-7DB0-46AA-BF30-A0313DDA5BDB}" destId="{69A82A14-3037-4294-B4BC-045518CEADA6}" srcOrd="10" destOrd="0" presId="urn:microsoft.com/office/officeart/2018/2/layout/IconVerticalSolidList"/>
    <dgm:cxn modelId="{8B71AEED-DEEC-4BD7-BCAF-86C34562F166}" type="presParOf" srcId="{69A82A14-3037-4294-B4BC-045518CEADA6}" destId="{F57913CE-E4B3-4E74-BFEE-8F0750E6424D}" srcOrd="0" destOrd="0" presId="urn:microsoft.com/office/officeart/2018/2/layout/IconVerticalSolidList"/>
    <dgm:cxn modelId="{D7F3B98D-900D-45A2-ABA6-08D429899A93}" type="presParOf" srcId="{69A82A14-3037-4294-B4BC-045518CEADA6}" destId="{1DF6909F-B44C-4677-95F1-4AED95549217}" srcOrd="1" destOrd="0" presId="urn:microsoft.com/office/officeart/2018/2/layout/IconVerticalSolidList"/>
    <dgm:cxn modelId="{855CE5A7-A793-464B-A77D-57A0D80A2F3C}" type="presParOf" srcId="{69A82A14-3037-4294-B4BC-045518CEADA6}" destId="{B1661AB1-DE48-44CC-9E88-48F1F268C8F6}" srcOrd="2" destOrd="0" presId="urn:microsoft.com/office/officeart/2018/2/layout/IconVerticalSolidList"/>
    <dgm:cxn modelId="{3761EC89-E134-402F-9A02-C4F7A3671FFC}" type="presParOf" srcId="{69A82A14-3037-4294-B4BC-045518CEADA6}" destId="{BEE0657A-5349-431B-A723-97EE31D74F4D}" srcOrd="3" destOrd="0" presId="urn:microsoft.com/office/officeart/2018/2/layout/IconVerticalSolidList"/>
    <dgm:cxn modelId="{FD1AAE01-9788-4805-990B-61847B041F92}" type="presParOf" srcId="{44D88798-7DB0-46AA-BF30-A0313DDA5BDB}" destId="{575D2405-2827-4840-9928-D53DD4B42504}" srcOrd="11" destOrd="0" presId="urn:microsoft.com/office/officeart/2018/2/layout/IconVerticalSolidList"/>
    <dgm:cxn modelId="{FA585703-D6F5-41C2-B97F-AD16B473B44F}" type="presParOf" srcId="{44D88798-7DB0-46AA-BF30-A0313DDA5BDB}" destId="{A5CB975A-AC74-4BD4-A2DB-D7B683423F2D}" srcOrd="12" destOrd="0" presId="urn:microsoft.com/office/officeart/2018/2/layout/IconVerticalSolidList"/>
    <dgm:cxn modelId="{8CC3AB67-811A-4786-AEB4-11DBD08091CB}" type="presParOf" srcId="{A5CB975A-AC74-4BD4-A2DB-D7B683423F2D}" destId="{A864D0C0-D1CA-4D9D-AF35-CA09CAE2F8A6}" srcOrd="0" destOrd="0" presId="urn:microsoft.com/office/officeart/2018/2/layout/IconVerticalSolidList"/>
    <dgm:cxn modelId="{D1B5FDE9-5A56-4932-9013-2E41167C6023}" type="presParOf" srcId="{A5CB975A-AC74-4BD4-A2DB-D7B683423F2D}" destId="{011C5789-15E4-4061-BA80-EC1DBDA23872}" srcOrd="1" destOrd="0" presId="urn:microsoft.com/office/officeart/2018/2/layout/IconVerticalSolidList"/>
    <dgm:cxn modelId="{214F0BA2-51EA-436D-8814-6EDB9FE6745F}" type="presParOf" srcId="{A5CB975A-AC74-4BD4-A2DB-D7B683423F2D}" destId="{874C682F-AE43-4246-92A6-81622CEFE096}" srcOrd="2" destOrd="0" presId="urn:microsoft.com/office/officeart/2018/2/layout/IconVerticalSolidList"/>
    <dgm:cxn modelId="{0E17960C-F58D-411E-9D6F-B22A4C304CF4}" type="presParOf" srcId="{A5CB975A-AC74-4BD4-A2DB-D7B683423F2D}" destId="{C51F1252-4844-49AD-A860-FA7211B4E9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1FC3A-F0DA-42BA-98D2-6FD7D4C9A3E3}">
      <dsp:nvSpPr>
        <dsp:cNvPr id="0" name=""/>
        <dsp:cNvSpPr/>
      </dsp:nvSpPr>
      <dsp:spPr>
        <a:xfrm>
          <a:off x="0" y="2450"/>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747CC-C5B1-45CB-B12F-3A36121B0146}">
      <dsp:nvSpPr>
        <dsp:cNvPr id="0" name=""/>
        <dsp:cNvSpPr/>
      </dsp:nvSpPr>
      <dsp:spPr>
        <a:xfrm>
          <a:off x="124617" y="95141"/>
          <a:ext cx="226798" cy="226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DFA89-56EA-4F88-8C2A-272EF3244D80}">
      <dsp:nvSpPr>
        <dsp:cNvPr id="0" name=""/>
        <dsp:cNvSpPr/>
      </dsp:nvSpPr>
      <dsp:spPr>
        <a:xfrm>
          <a:off x="476033" y="2450"/>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Livres </a:t>
          </a:r>
          <a:r>
            <a:rPr lang="en-US" sz="1600" kern="1200" dirty="0">
              <a:solidFill>
                <a:schemeClr val="accent1"/>
              </a:solidFill>
            </a:rPr>
            <a:t>(</a:t>
          </a:r>
          <a:r>
            <a:rPr lang="en-US" sz="1600" kern="1200" dirty="0" err="1">
              <a:solidFill>
                <a:schemeClr val="accent1"/>
              </a:solidFill>
            </a:rPr>
            <a:t>imprimés</a:t>
          </a:r>
          <a:r>
            <a:rPr lang="en-US" sz="1600" kern="1200" dirty="0">
              <a:solidFill>
                <a:schemeClr val="accent1"/>
              </a:solidFill>
            </a:rPr>
            <a:t> </a:t>
          </a:r>
          <a:r>
            <a:rPr lang="en-US" sz="1600" kern="1200" dirty="0" err="1">
              <a:solidFill>
                <a:schemeClr val="accent1"/>
              </a:solidFill>
            </a:rPr>
            <a:t>ou</a:t>
          </a:r>
          <a:r>
            <a:rPr lang="en-US" sz="1600" kern="1200" dirty="0">
              <a:solidFill>
                <a:schemeClr val="accent1"/>
              </a:solidFill>
            </a:rPr>
            <a:t> </a:t>
          </a:r>
          <a:r>
            <a:rPr lang="en-US" sz="1600" kern="1200" dirty="0" err="1">
              <a:solidFill>
                <a:schemeClr val="accent1"/>
              </a:solidFill>
            </a:rPr>
            <a:t>électroniques</a:t>
          </a:r>
          <a:r>
            <a:rPr lang="en-US" sz="1600" kern="1200" dirty="0">
              <a:solidFill>
                <a:schemeClr val="accent1"/>
              </a:solidFill>
            </a:rPr>
            <a:t>)</a:t>
          </a:r>
          <a:r>
            <a:rPr lang="en-US" sz="1600" kern="1200" dirty="0"/>
            <a:t> </a:t>
          </a:r>
        </a:p>
      </dsp:txBody>
      <dsp:txXfrm>
        <a:off x="476033" y="2450"/>
        <a:ext cx="4062112" cy="502074"/>
      </dsp:txXfrm>
    </dsp:sp>
    <dsp:sp modelId="{E79771EC-BF0E-47A5-9D42-B88CCA0ACCC7}">
      <dsp:nvSpPr>
        <dsp:cNvPr id="0" name=""/>
        <dsp:cNvSpPr/>
      </dsp:nvSpPr>
      <dsp:spPr>
        <a:xfrm>
          <a:off x="0" y="630043"/>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B454C-0313-440F-BC4F-439C93EFA563}">
      <dsp:nvSpPr>
        <dsp:cNvPr id="0" name=""/>
        <dsp:cNvSpPr/>
      </dsp:nvSpPr>
      <dsp:spPr>
        <a:xfrm>
          <a:off x="124617" y="722734"/>
          <a:ext cx="226798" cy="226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31B223-DE10-401E-ADF3-8EE31D3E12AE}">
      <dsp:nvSpPr>
        <dsp:cNvPr id="0" name=""/>
        <dsp:cNvSpPr/>
      </dsp:nvSpPr>
      <dsp:spPr>
        <a:xfrm>
          <a:off x="476033" y="630043"/>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accent1"/>
              </a:solidFill>
            </a:rPr>
            <a:t>Périodiques</a:t>
          </a:r>
          <a:r>
            <a:rPr lang="en-US" sz="2400" kern="1200" dirty="0">
              <a:solidFill>
                <a:schemeClr val="accent1"/>
              </a:solidFill>
            </a:rPr>
            <a:t> (Journals)</a:t>
          </a:r>
        </a:p>
      </dsp:txBody>
      <dsp:txXfrm>
        <a:off x="476033" y="630043"/>
        <a:ext cx="4062112" cy="502074"/>
      </dsp:txXfrm>
    </dsp:sp>
    <dsp:sp modelId="{3799EDAB-E90C-4F50-8FD4-1FDCFB963F1C}">
      <dsp:nvSpPr>
        <dsp:cNvPr id="0" name=""/>
        <dsp:cNvSpPr/>
      </dsp:nvSpPr>
      <dsp:spPr>
        <a:xfrm>
          <a:off x="0" y="1257636"/>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4D796-E0B7-48A0-8E28-F0E8AE29DC9B}">
      <dsp:nvSpPr>
        <dsp:cNvPr id="0" name=""/>
        <dsp:cNvSpPr/>
      </dsp:nvSpPr>
      <dsp:spPr>
        <a:xfrm>
          <a:off x="124617" y="1350327"/>
          <a:ext cx="226798" cy="226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D4B392-AD45-4625-B886-23BF9FCD3458}">
      <dsp:nvSpPr>
        <dsp:cNvPr id="0" name=""/>
        <dsp:cNvSpPr/>
      </dsp:nvSpPr>
      <dsp:spPr>
        <a:xfrm>
          <a:off x="476033" y="1257636"/>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accent1"/>
              </a:solidFill>
            </a:rPr>
            <a:t>Journaux</a:t>
          </a:r>
          <a:r>
            <a:rPr lang="en-US" sz="2400" kern="1200" dirty="0">
              <a:solidFill>
                <a:schemeClr val="accent1"/>
              </a:solidFill>
            </a:rPr>
            <a:t> (Newspapers)</a:t>
          </a:r>
        </a:p>
      </dsp:txBody>
      <dsp:txXfrm>
        <a:off x="476033" y="1257636"/>
        <a:ext cx="4062112" cy="502074"/>
      </dsp:txXfrm>
    </dsp:sp>
    <dsp:sp modelId="{9F537BBC-03B9-4CAD-B682-5967951672A5}">
      <dsp:nvSpPr>
        <dsp:cNvPr id="0" name=""/>
        <dsp:cNvSpPr/>
      </dsp:nvSpPr>
      <dsp:spPr>
        <a:xfrm>
          <a:off x="0" y="1885229"/>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3A8C7-3E07-410F-8785-9B2735E48542}">
      <dsp:nvSpPr>
        <dsp:cNvPr id="0" name=""/>
        <dsp:cNvSpPr/>
      </dsp:nvSpPr>
      <dsp:spPr>
        <a:xfrm>
          <a:off x="124617" y="1977920"/>
          <a:ext cx="226798" cy="2265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1F2D55-DEC2-425C-BBB7-F9411A4526E9}">
      <dsp:nvSpPr>
        <dsp:cNvPr id="0" name=""/>
        <dsp:cNvSpPr/>
      </dsp:nvSpPr>
      <dsp:spPr>
        <a:xfrm>
          <a:off x="476033" y="1885229"/>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Videos (films, </a:t>
          </a:r>
          <a:r>
            <a:rPr lang="en-US" sz="2400" kern="1200" dirty="0" err="1">
              <a:solidFill>
                <a:schemeClr val="accent1"/>
              </a:solidFill>
            </a:rPr>
            <a:t>théâtre</a:t>
          </a:r>
          <a:r>
            <a:rPr lang="en-US" sz="2400" kern="1200" dirty="0">
              <a:solidFill>
                <a:schemeClr val="accent1"/>
              </a:solidFill>
            </a:rPr>
            <a:t>, </a:t>
          </a:r>
          <a:r>
            <a:rPr lang="en-US" sz="2400" kern="1200" dirty="0" err="1">
              <a:solidFill>
                <a:schemeClr val="accent1"/>
              </a:solidFill>
            </a:rPr>
            <a:t>danse</a:t>
          </a:r>
          <a:r>
            <a:rPr lang="en-US" sz="2400" kern="1200" dirty="0">
              <a:solidFill>
                <a:schemeClr val="accent1"/>
              </a:solidFill>
            </a:rPr>
            <a:t>,…)</a:t>
          </a:r>
        </a:p>
      </dsp:txBody>
      <dsp:txXfrm>
        <a:off x="476033" y="1885229"/>
        <a:ext cx="4062112" cy="502074"/>
      </dsp:txXfrm>
    </dsp:sp>
    <dsp:sp modelId="{10B86708-6CD3-4853-AAF3-4FBD9509B5DE}">
      <dsp:nvSpPr>
        <dsp:cNvPr id="0" name=""/>
        <dsp:cNvSpPr/>
      </dsp:nvSpPr>
      <dsp:spPr>
        <a:xfrm>
          <a:off x="0" y="2512822"/>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BC484-0E6F-4B61-BC55-B315A2EA3122}">
      <dsp:nvSpPr>
        <dsp:cNvPr id="0" name=""/>
        <dsp:cNvSpPr/>
      </dsp:nvSpPr>
      <dsp:spPr>
        <a:xfrm>
          <a:off x="124617" y="2605513"/>
          <a:ext cx="226798" cy="2265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B98C13-9004-4466-A1D4-B201B70BC19E}">
      <dsp:nvSpPr>
        <dsp:cNvPr id="0" name=""/>
        <dsp:cNvSpPr/>
      </dsp:nvSpPr>
      <dsp:spPr>
        <a:xfrm>
          <a:off x="476033" y="2512822"/>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Musique (partitions, sons)</a:t>
          </a:r>
        </a:p>
      </dsp:txBody>
      <dsp:txXfrm>
        <a:off x="476033" y="2512822"/>
        <a:ext cx="4062112" cy="502074"/>
      </dsp:txXfrm>
    </dsp:sp>
    <dsp:sp modelId="{F57913CE-E4B3-4E74-BFEE-8F0750E6424D}">
      <dsp:nvSpPr>
        <dsp:cNvPr id="0" name=""/>
        <dsp:cNvSpPr/>
      </dsp:nvSpPr>
      <dsp:spPr>
        <a:xfrm>
          <a:off x="0" y="3140415"/>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6909F-B44C-4677-95F1-4AED95549217}">
      <dsp:nvSpPr>
        <dsp:cNvPr id="0" name=""/>
        <dsp:cNvSpPr/>
      </dsp:nvSpPr>
      <dsp:spPr>
        <a:xfrm>
          <a:off x="124617" y="3233106"/>
          <a:ext cx="226798" cy="2265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E0657A-5349-431B-A723-97EE31D74F4D}">
      <dsp:nvSpPr>
        <dsp:cNvPr id="0" name=""/>
        <dsp:cNvSpPr/>
      </dsp:nvSpPr>
      <dsp:spPr>
        <a:xfrm>
          <a:off x="476033" y="3140415"/>
          <a:ext cx="4062112"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a:t>
          </a:r>
          <a:r>
            <a:rPr lang="en-US" sz="2400" b="1" kern="1200" dirty="0" err="1">
              <a:solidFill>
                <a:schemeClr val="accent1"/>
              </a:solidFill>
            </a:rPr>
            <a:t>En</a:t>
          </a:r>
          <a:r>
            <a:rPr lang="en-US" sz="2400" b="1" kern="1200" dirty="0">
              <a:solidFill>
                <a:schemeClr val="accent1"/>
              </a:solidFill>
            </a:rPr>
            <a:t> </a:t>
          </a:r>
          <a:r>
            <a:rPr lang="en-US" sz="2400" b="1" kern="1200" dirty="0" err="1">
              <a:solidFill>
                <a:schemeClr val="accent1"/>
              </a:solidFill>
            </a:rPr>
            <a:t>ligne</a:t>
          </a:r>
          <a:r>
            <a:rPr lang="en-US" sz="2400" b="1" kern="1200" dirty="0">
              <a:solidFill>
                <a:schemeClr val="accent1"/>
              </a:solidFill>
            </a:rPr>
            <a:t> or </a:t>
          </a:r>
          <a:r>
            <a:rPr lang="en-US" sz="2400" b="1" kern="1200" dirty="0" err="1">
              <a:solidFill>
                <a:schemeClr val="accent1"/>
              </a:solidFill>
            </a:rPr>
            <a:t>imprimé</a:t>
          </a:r>
          <a:r>
            <a:rPr lang="en-US" sz="2400" b="1" kern="1200" dirty="0">
              <a:solidFill>
                <a:schemeClr val="accent1"/>
              </a:solidFill>
            </a:rPr>
            <a:t>*</a:t>
          </a:r>
        </a:p>
      </dsp:txBody>
      <dsp:txXfrm>
        <a:off x="476033" y="3140415"/>
        <a:ext cx="4062112" cy="502074"/>
      </dsp:txXfrm>
    </dsp:sp>
    <dsp:sp modelId="{A864D0C0-D1CA-4D9D-AF35-CA09CAE2F8A6}">
      <dsp:nvSpPr>
        <dsp:cNvPr id="0" name=""/>
        <dsp:cNvSpPr/>
      </dsp:nvSpPr>
      <dsp:spPr>
        <a:xfrm>
          <a:off x="0" y="3768008"/>
          <a:ext cx="4588002" cy="4119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C5789-15E4-4061-BA80-EC1DBDA23872}">
      <dsp:nvSpPr>
        <dsp:cNvPr id="0" name=""/>
        <dsp:cNvSpPr/>
      </dsp:nvSpPr>
      <dsp:spPr>
        <a:xfrm>
          <a:off x="124739" y="3860699"/>
          <a:ext cx="226798" cy="22657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1F1252-4844-49AD-A860-FA7211B4E9C8}">
      <dsp:nvSpPr>
        <dsp:cNvPr id="0" name=""/>
        <dsp:cNvSpPr/>
      </dsp:nvSpPr>
      <dsp:spPr>
        <a:xfrm>
          <a:off x="476277" y="3768008"/>
          <a:ext cx="4007539" cy="5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36" tIns="53136" rIns="53136" bIns="53136"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rgbClr val="764B55"/>
              </a:solidFill>
            </a:rPr>
            <a:t>Équipment</a:t>
          </a:r>
          <a:r>
            <a:rPr lang="en-US" sz="1800" kern="1200" dirty="0">
              <a:solidFill>
                <a:srgbClr val="764B55"/>
              </a:solidFill>
            </a:rPr>
            <a:t>: </a:t>
          </a:r>
          <a:r>
            <a:rPr lang="en-US" sz="1800" kern="1200" dirty="0" err="1">
              <a:solidFill>
                <a:srgbClr val="764B55"/>
              </a:solidFill>
            </a:rPr>
            <a:t>tablette</a:t>
          </a:r>
          <a:r>
            <a:rPr lang="en-US" sz="1800" kern="1200" dirty="0">
              <a:solidFill>
                <a:srgbClr val="764B55"/>
              </a:solidFill>
            </a:rPr>
            <a:t>, portables, </a:t>
          </a:r>
          <a:r>
            <a:rPr lang="en-US" sz="1800" kern="1200" dirty="0" err="1">
              <a:solidFill>
                <a:srgbClr val="764B55"/>
              </a:solidFill>
            </a:rPr>
            <a:t>caméras</a:t>
          </a:r>
          <a:r>
            <a:rPr lang="en-US" sz="1800" kern="1200" dirty="0">
              <a:solidFill>
                <a:srgbClr val="764B55"/>
              </a:solidFill>
            </a:rPr>
            <a:t>, et plus</a:t>
          </a:r>
        </a:p>
      </dsp:txBody>
      <dsp:txXfrm>
        <a:off x="476277" y="3768008"/>
        <a:ext cx="4007539" cy="5020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5</a:t>
            </a:fld>
            <a:endParaRPr lang="en-US"/>
          </a:p>
        </p:txBody>
      </p:sp>
    </p:spTree>
    <p:extLst>
      <p:ext uri="{BB962C8B-B14F-4D97-AF65-F5344CB8AC3E}">
        <p14:creationId xmlns:p14="http://schemas.microsoft.com/office/powerpoint/2010/main" val="275413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If users need an article that is found in a print periodical (e.g. journals, magazines, newspapers and conferences) available at Concordia Library, they can use the “Chapter Scan” button to request a scan of the article.</a:t>
            </a:r>
          </a:p>
          <a:p>
            <a:r>
              <a:rPr lang="en-US" dirty="0">
                <a:ea typeface="ＭＳ Ｐゴシック"/>
                <a:cs typeface="Arial"/>
              </a:rPr>
              <a:t>These requests will now all be done in Sofia. The article/chapter scan &amp; deliver page on the library website will update to reflect this information. Within the backend of Tipasa these requests will get put through a "document delivery" queue to be fulfilled. </a:t>
            </a:r>
          </a:p>
          <a:p>
            <a:r>
              <a:rPr lang="en-US" dirty="0">
                <a:ea typeface="ＭＳ Ｐゴシック"/>
                <a:cs typeface="Arial"/>
              </a:rPr>
              <a:t>So if the user is in need of a scan, lets say for this print article found at Vanier, they would need to click on the "chapter scan/put on reserve" button in the access options panel.</a:t>
            </a:r>
          </a:p>
          <a:p>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32</a:t>
            </a:fld>
            <a:endParaRPr lang="en-US" dirty="0"/>
          </a:p>
        </p:txBody>
      </p:sp>
    </p:spTree>
    <p:extLst>
      <p:ext uri="{BB962C8B-B14F-4D97-AF65-F5344CB8AC3E}">
        <p14:creationId xmlns:p14="http://schemas.microsoft.com/office/powerpoint/2010/main" val="238823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48</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49</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24</a:t>
            </a:fld>
            <a:endParaRPr lang="en-US" dirty="0"/>
          </a:p>
        </p:txBody>
      </p:sp>
    </p:spTree>
    <p:extLst>
      <p:ext uri="{BB962C8B-B14F-4D97-AF65-F5344CB8AC3E}">
        <p14:creationId xmlns:p14="http://schemas.microsoft.com/office/powerpoint/2010/main" val="259908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304595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228124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184390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28</a:t>
            </a:fld>
            <a:endParaRPr lang="en-US" dirty="0"/>
          </a:p>
        </p:txBody>
      </p:sp>
    </p:spTree>
    <p:extLst>
      <p:ext uri="{BB962C8B-B14F-4D97-AF65-F5344CB8AC3E}">
        <p14:creationId xmlns:p14="http://schemas.microsoft.com/office/powerpoint/2010/main" val="113687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29</a:t>
            </a:fld>
            <a:endParaRPr lang="en-US" dirty="0"/>
          </a:p>
        </p:txBody>
      </p:sp>
    </p:spTree>
    <p:extLst>
      <p:ext uri="{BB962C8B-B14F-4D97-AF65-F5344CB8AC3E}">
        <p14:creationId xmlns:p14="http://schemas.microsoft.com/office/powerpoint/2010/main" val="200823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30</a:t>
            </a:fld>
            <a:endParaRPr lang="en-US" dirty="0"/>
          </a:p>
        </p:txBody>
      </p:sp>
    </p:spTree>
    <p:extLst>
      <p:ext uri="{BB962C8B-B14F-4D97-AF65-F5344CB8AC3E}">
        <p14:creationId xmlns:p14="http://schemas.microsoft.com/office/powerpoint/2010/main" val="169547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31</a:t>
            </a:fld>
            <a:endParaRPr lang="en-US" dirty="0"/>
          </a:p>
        </p:txBody>
      </p:sp>
    </p:spTree>
    <p:extLst>
      <p:ext uri="{BB962C8B-B14F-4D97-AF65-F5344CB8AC3E}">
        <p14:creationId xmlns:p14="http://schemas.microsoft.com/office/powerpoint/2010/main" val="2552537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2022-09-15</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268289" y="1563558"/>
            <a:ext cx="2637472" cy="2322642"/>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4271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268289" y="1563558"/>
            <a:ext cx="2637472" cy="2322642"/>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423931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9" r:id="rId1"/>
    <p:sldLayoutId id="2147483669" r:id="rId2"/>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7" r:id="rId1"/>
    <p:sldLayoutId id="2147483670" r:id="rId2"/>
    <p:sldLayoutId id="2147483678" r:id="rId3"/>
  </p:sldLayoutIdLst>
  <p:hf hdr="0" ftr="0" dt="0"/>
  <p:txStyles>
    <p:titleStyle>
      <a:lvl1pPr algn="l" rtl="0" eaLnBrk="1" fontAlgn="base" hangingPunct="1">
        <a:spcBef>
          <a:spcPct val="0"/>
        </a:spcBef>
        <a:spcAft>
          <a:spcPct val="0"/>
        </a:spcAft>
        <a:defRPr sz="3600">
          <a:solidFill>
            <a:srgbClr val="782336"/>
          </a:solidFill>
          <a:latin typeface="+mj-lt"/>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library.concordia.ca/research/internet/encyclopedias.php" TargetMode="External"/><Relationship Id="rId3" Type="http://schemas.openxmlformats.org/officeDocument/2006/relationships/hyperlink" Target="https://concordiauniversity.on.worldcat.org/oclc/1249442513" TargetMode="External"/><Relationship Id="rId7" Type="http://schemas.openxmlformats.org/officeDocument/2006/relationships/hyperlink" Target="http://library.concordia.ca/find/encyclopedias.php" TargetMode="External"/><Relationship Id="rId2" Type="http://schemas.openxmlformats.org/officeDocument/2006/relationships/hyperlink" Target="http://library.concordia.ca/find/dictionaries.php" TargetMode="External"/><Relationship Id="rId1" Type="http://schemas.openxmlformats.org/officeDocument/2006/relationships/slideLayout" Target="../slideLayouts/slideLayout2.xml"/><Relationship Id="rId6" Type="http://schemas.openxmlformats.org/officeDocument/2006/relationships/hyperlink" Target="https://library.concordia.ca/locations/floor-plans/webster-library.php" TargetMode="External"/><Relationship Id="rId5" Type="http://schemas.openxmlformats.org/officeDocument/2006/relationships/hyperlink" Target="https://concordiauniversity.on.worldcat.org/oclc/173734251" TargetMode="External"/><Relationship Id="rId4" Type="http://schemas.openxmlformats.org/officeDocument/2006/relationships/hyperlink" Target="https://concordiauniversity.on.worldcat.org/oclc/5095934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ncordiauniversity.on.worldcat.org/oclc/62324867" TargetMode="External"/><Relationship Id="rId2" Type="http://schemas.openxmlformats.org/officeDocument/2006/relationships/hyperlink" Target="https://www-oxfordreference-com.lib-ezproxy.concordia.ca/" TargetMode="External"/><Relationship Id="rId1" Type="http://schemas.openxmlformats.org/officeDocument/2006/relationships/slideLayout" Target="../slideLayouts/slideLayout2.xml"/><Relationship Id="rId5" Type="http://schemas.openxmlformats.org/officeDocument/2006/relationships/hyperlink" Target="https://www.concordia.ca/library/guides/encs/standards-patents.html" TargetMode="External"/><Relationship Id="rId4" Type="http://schemas.openxmlformats.org/officeDocument/2006/relationships/hyperlink" Target="https://link-gale-com.lib-ezproxy.concordia.ca/apps/menu?u=concordi_mai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vitrinelinguistique.oqlf.gouv.qc.ca/" TargetMode="External"/><Relationship Id="rId2" Type="http://schemas.openxmlformats.org/officeDocument/2006/relationships/hyperlink" Target="https://www.btb.termiumplus.gc.ca/tpv2alpha/alpha-fra.html?lang=fra" TargetMode="External"/><Relationship Id="rId1" Type="http://schemas.openxmlformats.org/officeDocument/2006/relationships/slideLayout" Target="../slideLayouts/slideLayout2.xml"/><Relationship Id="rId5" Type="http://schemas.openxmlformats.org/officeDocument/2006/relationships/hyperlink" Target="https://unterm.un.org/unterm/portal/welcome" TargetMode="External"/><Relationship Id="rId4" Type="http://schemas.openxmlformats.org/officeDocument/2006/relationships/hyperlink" Target="https://iate.europa.eu/hom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tb.termiumplus.gc.ca/tpv2alpha/alpha-fra.html?lang=fra&amp;srchtxt=&amp;i=1&amp;index=alt&amp;codom2nd_wet=1&amp;page=publications-fra#resultrecs" TargetMode="External"/><Relationship Id="rId7" Type="http://schemas.openxmlformats.org/officeDocument/2006/relationships/hyperlink" Target="http://bibliotheque.isit-paris.fr/-Lexiques-et-glossaires-specialises-.html" TargetMode="External"/><Relationship Id="rId2" Type="http://schemas.openxmlformats.org/officeDocument/2006/relationships/hyperlink" Target="https://concordiauniversity.on.worldcat.org/search?queryString=au%3D%22Office%20que%CC%81be%CC%81cois%20de%20la%20langue%20franc%CC%A7aise.%22&amp;databaseList=283,638&amp;translateSearch=false&amp;expandSearch=false&amp;queryTranslationLanguage=fr&amp;clusterResults=on" TargetMode="External"/><Relationship Id="rId1" Type="http://schemas.openxmlformats.org/officeDocument/2006/relationships/slideLayout" Target="../slideLayouts/slideLayout2.xml"/><Relationship Id="rId6" Type="http://schemas.openxmlformats.org/officeDocument/2006/relationships/hyperlink" Target="https://sites.univaasa.fi/terminologyforum/special-field-glossaries/" TargetMode="External"/><Relationship Id="rId5" Type="http://schemas.openxmlformats.org/officeDocument/2006/relationships/hyperlink" Target="https://sites.univaasa.fi/terminologyforum/" TargetMode="External"/><Relationship Id="rId4" Type="http://schemas.openxmlformats.org/officeDocument/2006/relationships/hyperlink" Target="https://www.tpsgc-pwgsc.gc.ca/bt-tb/index-fra.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hyperlink" Target="https://lib-ezproxy.concordia.ca/login?url=https://search.proquest.com/canadiannews/advanced?accountid=10246" TargetMode="External"/><Relationship Id="rId2" Type="http://schemas.openxmlformats.org/officeDocument/2006/relationships/hyperlink" Target="https://lib-ezproxy.concordia.ca/login?url=https://nouveau.eureka.cc/access/ip/default.aspx?un=concor00" TargetMode="External"/><Relationship Id="rId1" Type="http://schemas.openxmlformats.org/officeDocument/2006/relationships/slideLayout" Target="../slideLayouts/slideLayout2.xml"/><Relationship Id="rId4" Type="http://schemas.openxmlformats.org/officeDocument/2006/relationships/hyperlink" Target="https://lib-ezproxy.concordia.ca/login?url=https://global.factiva.com/en/sess/login.asp?xsid=S00YszkYszoZGb75DEs5DEnM92uMpIpNpNyMHmnRsIuMcNG1pRRQUFBQUFBQUFBQUFBQUFBQUFBQUFBQUFBQUFBQUFBQUFBQQAA"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lib-ezproxy.concordia.ca/login?url=https://repere4.sdmliaisons.org" TargetMode="External"/><Relationship Id="rId7" Type="http://schemas.openxmlformats.org/officeDocument/2006/relationships/hyperlink" Target="https://lib-ezproxy.concordia.ca/login?url=https://www.jstor.org/action/showAdvancedSearch" TargetMode="External"/><Relationship Id="rId2" Type="http://schemas.openxmlformats.org/officeDocument/2006/relationships/hyperlink" Target="https://lib-ezproxy.concordia.ca/login?url=https://www.erudit.org/" TargetMode="External"/><Relationship Id="rId1" Type="http://schemas.openxmlformats.org/officeDocument/2006/relationships/slideLayout" Target="../slideLayouts/slideLayout2.xml"/><Relationship Id="rId6" Type="http://schemas.openxmlformats.org/officeDocument/2006/relationships/hyperlink" Target="http://library.concordia.ca/research/databases/index.php?action=SeeInfo&amp;RID=698" TargetMode="External"/><Relationship Id="rId5" Type="http://schemas.openxmlformats.org/officeDocument/2006/relationships/hyperlink" Target="https://lib-ezproxy.concordia.ca/login?url=https://search.ebscohost.com/login.aspx?authtype=ip,uid&amp;profile=ehost&amp;defaultdb=a9h" TargetMode="External"/><Relationship Id="rId4" Type="http://schemas.openxmlformats.org/officeDocument/2006/relationships/hyperlink" Target="http://library.concordia.ca/services/collections/newspapers/cannewspapers.php"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lib-ezproxy.concordia.ca/login?url=https://search.ebscohost.com/login.aspx?direct=true&amp;db=a9h&amp;bquery=(+gender+or+sexual+)+AND+identit*&amp;cli0=RV&amp;clv0=Y&amp;cli1=DT1&amp;clv1=201001-202112&amp;type=1&amp;searchMode=Standard&amp;site=ehost-live&amp;scope=site"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ib-ezproxy.concordia.ca/login?url=https://search.ebscohost.com/login.aspx?direct=true&amp;db=a9h&amp;AN=148657981&amp;site=ehost-live&amp;scope=sit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library.concordia.ca/find/interlibrary-loans/" TargetMode="External"/><Relationship Id="rId2" Type="http://schemas.openxmlformats.org/officeDocument/2006/relationships/hyperlink" Target="https://library.concordia.ca/find/delivery/login.php?target=articleForm.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library.concordia.ca/help/guides.php?guid=evaluating"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library.concordia.ca/find/google-scholar.ph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unsplash.com/photos/VBsG1VOgLIU" TargetMode="External"/><Relationship Id="rId5" Type="http://schemas.openxmlformats.org/officeDocument/2006/relationships/hyperlink" Target="https://pixabay.com/photos/dining-court-shopping-mall-corridor-347314/" TargetMode="External"/><Relationship Id="rId4" Type="http://schemas.openxmlformats.org/officeDocument/2006/relationships/image" Target="../media/image54.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library.concordia.ca/help/questio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995686"/>
            <a:ext cx="7344816" cy="809532"/>
          </a:xfrm>
        </p:spPr>
        <p:txBody>
          <a:bodyPr/>
          <a:lstStyle/>
          <a:p>
            <a:r>
              <a:rPr lang="en-US" dirty="0">
                <a:latin typeface="Arial Bold" charset="0"/>
              </a:rPr>
              <a:t>FTRA 600 </a:t>
            </a:r>
            <a:r>
              <a:rPr lang="fr-FR" dirty="0">
                <a:latin typeface="Arial Bold" charset="0"/>
              </a:rPr>
              <a:t>Méthodologie générale de la recherche en traduction</a:t>
            </a:r>
            <a:br>
              <a:rPr lang="fr-CA" dirty="0"/>
            </a:br>
            <a:br>
              <a:rPr lang="fr-CA" dirty="0"/>
            </a:br>
            <a:r>
              <a:rPr lang="fr-CA" dirty="0"/>
              <a:t>Formation documentaire</a:t>
            </a:r>
            <a:endParaRPr lang="en-US" dirty="0">
              <a:latin typeface="Arial Bold" charset="0"/>
            </a:endParaRPr>
          </a:p>
        </p:txBody>
      </p:sp>
      <p:sp>
        <p:nvSpPr>
          <p:cNvPr id="7170" name="Subtitle 16"/>
          <p:cNvSpPr>
            <a:spLocks noGrp="1"/>
          </p:cNvSpPr>
          <p:nvPr>
            <p:ph type="subTitle" idx="1"/>
          </p:nvPr>
        </p:nvSpPr>
        <p:spPr>
          <a:xfrm>
            <a:off x="1115616" y="3579862"/>
            <a:ext cx="5257800" cy="575202"/>
          </a:xfrm>
        </p:spPr>
        <p:txBody>
          <a:bodyPr/>
          <a:lstStyle/>
          <a:p>
            <a:pPr eaLnBrk="1" hangingPunct="1"/>
            <a:r>
              <a:rPr lang="en-US" sz="1600" dirty="0">
                <a:latin typeface="Arial" charset="0"/>
              </a:rPr>
              <a:t>Éthel Gamache</a:t>
            </a:r>
          </a:p>
          <a:p>
            <a:pPr eaLnBrk="1" hangingPunct="1"/>
            <a:r>
              <a:rPr lang="en-US" sz="1600" dirty="0" err="1">
                <a:latin typeface="Arial" charset="0"/>
              </a:rPr>
              <a:t>Bibliothécaire</a:t>
            </a:r>
            <a:endParaRPr lang="en-US" sz="1600" dirty="0">
              <a:latin typeface="Arial" charset="0"/>
            </a:endParaRPr>
          </a:p>
          <a:p>
            <a:pPr eaLnBrk="1" hangingPunct="1"/>
            <a:r>
              <a:rPr lang="en-US" sz="1600" dirty="0">
                <a:latin typeface="Arial" charset="0"/>
              </a:rPr>
              <a:t>ethel.gamache@concordia.ca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30C9-D985-4F02-9878-D61E55BED506}"/>
              </a:ext>
            </a:extLst>
          </p:cNvPr>
          <p:cNvSpPr>
            <a:spLocks noGrp="1"/>
          </p:cNvSpPr>
          <p:nvPr>
            <p:ph type="title"/>
          </p:nvPr>
        </p:nvSpPr>
        <p:spPr/>
        <p:txBody>
          <a:bodyPr/>
          <a:lstStyle/>
          <a:p>
            <a:r>
              <a:rPr lang="fr-CA" dirty="0"/>
              <a:t>Site web de la bibliothèque</a:t>
            </a:r>
            <a:endParaRPr lang="en-CA" dirty="0"/>
          </a:p>
        </p:txBody>
      </p:sp>
      <p:pic>
        <p:nvPicPr>
          <p:cNvPr id="8" name="Content Placeholder 7">
            <a:extLst>
              <a:ext uri="{FF2B5EF4-FFF2-40B4-BE49-F238E27FC236}">
                <a16:creationId xmlns:a16="http://schemas.microsoft.com/office/drawing/2014/main" id="{419D8890-0B89-449F-B24A-0B957C64DA6F}"/>
              </a:ext>
            </a:extLst>
          </p:cNvPr>
          <p:cNvPicPr>
            <a:picLocks noGrp="1" noChangeAspect="1"/>
          </p:cNvPicPr>
          <p:nvPr>
            <p:ph idx="1"/>
          </p:nvPr>
        </p:nvPicPr>
        <p:blipFill>
          <a:blip r:embed="rId2"/>
          <a:stretch>
            <a:fillRect/>
          </a:stretch>
        </p:blipFill>
        <p:spPr>
          <a:xfrm>
            <a:off x="2436077" y="1275606"/>
            <a:ext cx="4271845" cy="3086100"/>
          </a:xfrm>
          <a:prstGeom prst="rect">
            <a:avLst/>
          </a:prstGeom>
        </p:spPr>
      </p:pic>
      <p:pic>
        <p:nvPicPr>
          <p:cNvPr id="9" name="Picture 8">
            <a:extLst>
              <a:ext uri="{FF2B5EF4-FFF2-40B4-BE49-F238E27FC236}">
                <a16:creationId xmlns:a16="http://schemas.microsoft.com/office/drawing/2014/main" id="{F16B6E11-B190-4215-981B-E70F1A4EAE75}"/>
              </a:ext>
            </a:extLst>
          </p:cNvPr>
          <p:cNvPicPr>
            <a:picLocks noChangeAspect="1"/>
          </p:cNvPicPr>
          <p:nvPr/>
        </p:nvPicPr>
        <p:blipFill>
          <a:blip r:embed="rId3"/>
          <a:stretch>
            <a:fillRect/>
          </a:stretch>
        </p:blipFill>
        <p:spPr>
          <a:xfrm>
            <a:off x="691063" y="2313632"/>
            <a:ext cx="1238250" cy="257175"/>
          </a:xfrm>
          <a:prstGeom prst="rect">
            <a:avLst/>
          </a:prstGeom>
        </p:spPr>
      </p:pic>
    </p:spTree>
    <p:extLst>
      <p:ext uri="{BB962C8B-B14F-4D97-AF65-F5344CB8AC3E}">
        <p14:creationId xmlns:p14="http://schemas.microsoft.com/office/powerpoint/2010/main" val="91298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5F7-D792-4089-B394-C9B729F8BD41}"/>
              </a:ext>
            </a:extLst>
          </p:cNvPr>
          <p:cNvSpPr>
            <a:spLocks noGrp="1"/>
          </p:cNvSpPr>
          <p:nvPr>
            <p:ph type="title"/>
          </p:nvPr>
        </p:nvSpPr>
        <p:spPr>
          <a:xfrm>
            <a:off x="685800" y="1779662"/>
            <a:ext cx="7772400" cy="1512168"/>
          </a:xfrm>
        </p:spPr>
        <p:txBody>
          <a:bodyPr/>
          <a:lstStyle/>
          <a:p>
            <a:r>
              <a:rPr lang="fr-FR" dirty="0">
                <a:latin typeface="Arial Bold" panose="020B0704020202020204" pitchFamily="34" charset="0"/>
                <a:cs typeface="Arial Bold" panose="020B0704020202020204" pitchFamily="34" charset="0"/>
              </a:rPr>
              <a:t>Dictionnaires, encyclopédies et autres ouvrages de référence</a:t>
            </a:r>
            <a:br>
              <a:rPr lang="fr-FR" dirty="0">
                <a:latin typeface="Arial" charset="0"/>
              </a:rPr>
            </a:br>
            <a:endParaRPr lang="en-CA" dirty="0"/>
          </a:p>
        </p:txBody>
      </p:sp>
    </p:spTree>
    <p:extLst>
      <p:ext uri="{BB962C8B-B14F-4D97-AF65-F5344CB8AC3E}">
        <p14:creationId xmlns:p14="http://schemas.microsoft.com/office/powerpoint/2010/main" val="421213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DDDC-616D-4C6B-B591-AA1A4E569287}"/>
              </a:ext>
            </a:extLst>
          </p:cNvPr>
          <p:cNvSpPr>
            <a:spLocks noGrp="1"/>
          </p:cNvSpPr>
          <p:nvPr>
            <p:ph type="title"/>
          </p:nvPr>
        </p:nvSpPr>
        <p:spPr/>
        <p:txBody>
          <a:bodyPr/>
          <a:lstStyle/>
          <a:p>
            <a:r>
              <a:rPr lang="en-CA" dirty="0" err="1"/>
              <a:t>Dictionnaires</a:t>
            </a:r>
            <a:r>
              <a:rPr lang="en-CA" dirty="0"/>
              <a:t> et </a:t>
            </a:r>
            <a:r>
              <a:rPr lang="en-CA" dirty="0" err="1"/>
              <a:t>encyclopédies</a:t>
            </a:r>
            <a:endParaRPr lang="en-CA" dirty="0"/>
          </a:p>
        </p:txBody>
      </p:sp>
      <p:sp>
        <p:nvSpPr>
          <p:cNvPr id="3" name="Content Placeholder 2">
            <a:extLst>
              <a:ext uri="{FF2B5EF4-FFF2-40B4-BE49-F238E27FC236}">
                <a16:creationId xmlns:a16="http://schemas.microsoft.com/office/drawing/2014/main" id="{545333B9-11C0-4216-ADCD-4B58873F297B}"/>
              </a:ext>
            </a:extLst>
          </p:cNvPr>
          <p:cNvSpPr>
            <a:spLocks noGrp="1"/>
          </p:cNvSpPr>
          <p:nvPr>
            <p:ph idx="1"/>
          </p:nvPr>
        </p:nvSpPr>
        <p:spPr>
          <a:xfrm>
            <a:off x="611560" y="1028700"/>
            <a:ext cx="7772400" cy="3086100"/>
          </a:xfrm>
        </p:spPr>
        <p:txBody>
          <a:bodyPr/>
          <a:lstStyle/>
          <a:p>
            <a:r>
              <a:rPr lang="fr-CA" altLang="en-US" sz="1400" dirty="0">
                <a:ea typeface="ＭＳ Ｐゴシック" panose="020B0600070205080204" pitchFamily="34" charset="-128"/>
                <a:hlinkClick r:id="rId2"/>
              </a:rPr>
              <a:t>Dictionnaires en ligne</a:t>
            </a:r>
            <a:endParaRPr lang="fr-CA" altLang="en-US" sz="1400" dirty="0">
              <a:ea typeface="ＭＳ Ｐゴシック" panose="020B0600070205080204" pitchFamily="34" charset="-128"/>
            </a:endParaRPr>
          </a:p>
          <a:p>
            <a:pPr lvl="1"/>
            <a:r>
              <a:rPr lang="fr-FR" altLang="en-US" sz="1400" dirty="0">
                <a:ea typeface="ＭＳ Ｐゴシック" panose="020B0600070205080204" pitchFamily="34" charset="-128"/>
                <a:hlinkClick r:id="rId3"/>
              </a:rPr>
              <a:t>Petit Robert de la langue française</a:t>
            </a:r>
            <a:r>
              <a:rPr lang="fr-FR" altLang="en-US" sz="1400" dirty="0">
                <a:ea typeface="ＭＳ Ｐゴシック" panose="020B0600070205080204" pitchFamily="34" charset="-128"/>
              </a:rPr>
              <a:t> (français)</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Oxford English Dictionary </a:t>
            </a:r>
            <a:r>
              <a:rPr lang="en-US" altLang="en-US" sz="1400" dirty="0">
                <a:ea typeface="ＭＳ Ｐゴシック" panose="020B0600070205080204" pitchFamily="34" charset="-128"/>
              </a:rPr>
              <a:t>(</a:t>
            </a:r>
            <a:r>
              <a:rPr lang="en-US" altLang="en-US" sz="1400" dirty="0" err="1">
                <a:ea typeface="ＭＳ Ｐゴシック" panose="020B0600070205080204" pitchFamily="34" charset="-128"/>
              </a:rPr>
              <a:t>anglais</a:t>
            </a:r>
            <a:r>
              <a:rPr lang="en-US" altLang="en-US" sz="1400" dirty="0">
                <a:ea typeface="ＭＳ Ｐゴシック" panose="020B0600070205080204" pitchFamily="34" charset="-128"/>
              </a:rPr>
              <a:t>)</a:t>
            </a:r>
          </a:p>
          <a:p>
            <a:pPr lvl="1"/>
            <a:r>
              <a:rPr lang="en-US" altLang="en-US" sz="1400" dirty="0" err="1">
                <a:ea typeface="ＭＳ Ｐゴシック" panose="020B0600070205080204" pitchFamily="34" charset="-128"/>
                <a:hlinkClick r:id="rId5"/>
              </a:rPr>
              <a:t>Lexibase</a:t>
            </a:r>
            <a:r>
              <a:rPr lang="en-US" altLang="en-US" sz="1400" dirty="0">
                <a:ea typeface="ＭＳ Ｐゴシック" panose="020B0600070205080204" pitchFamily="34" charset="-128"/>
                <a:hlinkClick r:id="rId5"/>
              </a:rPr>
              <a:t> Intranet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dictionnaire</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multilingue</a:t>
            </a:r>
            <a:r>
              <a:rPr lang="en-US" altLang="en-US" sz="1400" dirty="0">
                <a:ea typeface="ＭＳ Ｐゴシック" panose="020B0600070205080204" pitchFamily="34" charset="-128"/>
              </a:rPr>
              <a:t>)</a:t>
            </a:r>
          </a:p>
          <a:p>
            <a:pPr marL="0" indent="0">
              <a:buNone/>
            </a:pPr>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Dictionnaires imprimés à la bibliothèque (dans la </a:t>
            </a:r>
            <a:r>
              <a:rPr lang="fr-CA" altLang="en-US" sz="1400" dirty="0">
                <a:ea typeface="ＭＳ Ｐゴシック" panose="020B0600070205080204" pitchFamily="34" charset="-128"/>
                <a:hlinkClick r:id="rId6"/>
              </a:rPr>
              <a:t>collection de la référence</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Dictionnaires français: sous la cote </a:t>
            </a:r>
            <a:r>
              <a:rPr lang="fr-CA" altLang="en-US" sz="1400" dirty="0">
                <a:solidFill>
                  <a:schemeClr val="tx2"/>
                </a:solidFill>
                <a:ea typeface="ＭＳ Ｐゴシック" panose="020B0600070205080204" pitchFamily="34" charset="-128"/>
              </a:rPr>
              <a:t>PC</a:t>
            </a:r>
          </a:p>
          <a:p>
            <a:pPr lvl="1"/>
            <a:r>
              <a:rPr lang="fr-CA" altLang="en-US" sz="1400" dirty="0">
                <a:ea typeface="ＭＳ Ｐゴシック" panose="020B0600070205080204" pitchFamily="34" charset="-128"/>
              </a:rPr>
              <a:t>Dictionnaires anglais: sous la cote </a:t>
            </a:r>
            <a:r>
              <a:rPr lang="fr-CA" altLang="en-US" sz="1400" dirty="0">
                <a:solidFill>
                  <a:schemeClr val="tx2"/>
                </a:solidFill>
                <a:ea typeface="ＭＳ Ｐゴシック" panose="020B0600070205080204" pitchFamily="34" charset="-128"/>
              </a:rPr>
              <a:t>PE</a:t>
            </a:r>
          </a:p>
          <a:p>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hlinkClick r:id="rId7"/>
              </a:rPr>
              <a:t>Encyclopédies</a:t>
            </a:r>
            <a:endParaRPr lang="fr-CA" altLang="en-US" sz="1400" dirty="0">
              <a:ea typeface="ＭＳ Ｐゴシック" panose="020B0600070205080204" pitchFamily="34" charset="-128"/>
              <a:hlinkClick r:id="rId8"/>
            </a:endParaRPr>
          </a:p>
          <a:p>
            <a:endParaRPr lang="en-CA" sz="1200" dirty="0"/>
          </a:p>
        </p:txBody>
      </p:sp>
    </p:spTree>
    <p:extLst>
      <p:ext uri="{BB962C8B-B14F-4D97-AF65-F5344CB8AC3E}">
        <p14:creationId xmlns:p14="http://schemas.microsoft.com/office/powerpoint/2010/main" val="314593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CC7A-051F-4D34-87C9-18C47DAD4B40}"/>
              </a:ext>
            </a:extLst>
          </p:cNvPr>
          <p:cNvSpPr>
            <a:spLocks noGrp="1"/>
          </p:cNvSpPr>
          <p:nvPr>
            <p:ph type="title"/>
          </p:nvPr>
        </p:nvSpPr>
        <p:spPr>
          <a:xfrm>
            <a:off x="685800" y="285750"/>
            <a:ext cx="7772400" cy="857250"/>
          </a:xfrm>
        </p:spPr>
        <p:txBody>
          <a:bodyPr/>
          <a:lstStyle/>
          <a:p>
            <a:r>
              <a:rPr lang="en-CA" dirty="0" err="1"/>
              <a:t>Autres</a:t>
            </a:r>
            <a:r>
              <a:rPr lang="en-CA" dirty="0"/>
              <a:t> </a:t>
            </a:r>
            <a:r>
              <a:rPr lang="en-CA" dirty="0" err="1"/>
              <a:t>ouvrages</a:t>
            </a:r>
            <a:r>
              <a:rPr lang="en-CA" dirty="0"/>
              <a:t> de </a:t>
            </a:r>
            <a:r>
              <a:rPr lang="en-CA" dirty="0" err="1"/>
              <a:t>référence</a:t>
            </a:r>
            <a:endParaRPr lang="en-CA" dirty="0"/>
          </a:p>
        </p:txBody>
      </p:sp>
      <p:sp>
        <p:nvSpPr>
          <p:cNvPr id="3" name="Content Placeholder 2">
            <a:extLst>
              <a:ext uri="{FF2B5EF4-FFF2-40B4-BE49-F238E27FC236}">
                <a16:creationId xmlns:a16="http://schemas.microsoft.com/office/drawing/2014/main" id="{F8AE9341-EA51-4EC1-A201-DC60AF4D7C53}"/>
              </a:ext>
            </a:extLst>
          </p:cNvPr>
          <p:cNvSpPr>
            <a:spLocks noGrp="1"/>
          </p:cNvSpPr>
          <p:nvPr>
            <p:ph idx="1"/>
          </p:nvPr>
        </p:nvSpPr>
        <p:spPr/>
        <p:txBody>
          <a:bodyPr/>
          <a:lstStyle/>
          <a:p>
            <a:r>
              <a:rPr lang="fr-CA" altLang="en-US" sz="1400" dirty="0">
                <a:ea typeface="ＭＳ Ｐゴシック" panose="020B0600070205080204" pitchFamily="34" charset="-128"/>
              </a:rPr>
              <a:t>Ouvrages de référence</a:t>
            </a:r>
          </a:p>
          <a:p>
            <a:pPr lvl="1"/>
            <a:r>
              <a:rPr lang="en-US" altLang="en-US" sz="1400" dirty="0">
                <a:ea typeface="ＭＳ Ｐゴシック" panose="020B0600070205080204" pitchFamily="34" charset="-128"/>
                <a:hlinkClick r:id="rId2"/>
              </a:rPr>
              <a:t>Oxford Reference Online Premium</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3"/>
              </a:rPr>
              <a:t>Canadian Oxford Dictionary</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Gale Virtual Reference Library</a:t>
            </a:r>
            <a:endParaRPr lang="en-US" altLang="en-US" sz="1400" dirty="0">
              <a:ea typeface="ＭＳ Ｐゴシック" panose="020B0600070205080204" pitchFamily="34" charset="-128"/>
            </a:endParaRPr>
          </a:p>
          <a:p>
            <a:pPr lvl="1"/>
            <a:endParaRPr lang="en-US" altLang="en-US" sz="1400" dirty="0">
              <a:ea typeface="ＭＳ Ｐゴシック" panose="020B0600070205080204" pitchFamily="34" charset="-128"/>
            </a:endParaRPr>
          </a:p>
          <a:p>
            <a:r>
              <a:rPr lang="fr-CA" altLang="en-US" sz="1400" dirty="0">
                <a:ea typeface="ＭＳ Ｐゴシック" panose="020B0600070205080204" pitchFamily="34" charset="-128"/>
              </a:rPr>
              <a:t>Manuels (</a:t>
            </a:r>
            <a:r>
              <a:rPr lang="fr-CA" altLang="en-US" sz="1400" dirty="0" err="1">
                <a:ea typeface="ＭＳ Ｐゴシック" panose="020B0600070205080204" pitchFamily="34" charset="-128"/>
              </a:rPr>
              <a:t>handbooks</a:t>
            </a:r>
            <a:r>
              <a:rPr lang="fr-CA" altLang="en-US" sz="1400" dirty="0">
                <a:ea typeface="ＭＳ Ｐゴシック" panose="020B0600070205080204" pitchFamily="34" charset="-128"/>
              </a:rPr>
              <a:t>, </a:t>
            </a:r>
            <a:r>
              <a:rPr lang="fr-CA" altLang="en-US" sz="1400" dirty="0" err="1">
                <a:ea typeface="ＭＳ Ｐゴシック" panose="020B0600070205080204" pitchFamily="34" charset="-128"/>
              </a:rPr>
              <a:t>textbooks</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Très utiles pour les domaines techniques</a:t>
            </a:r>
          </a:p>
          <a:p>
            <a:pPr lvl="1"/>
            <a:r>
              <a:rPr lang="fr-CA" altLang="en-US" sz="1400" dirty="0">
                <a:ea typeface="ＭＳ Ｐゴシック" panose="020B0600070205080204" pitchFamily="34" charset="-128"/>
              </a:rPr>
              <a:t>Les chercher avec des mots-clés dans Sofia</a:t>
            </a:r>
          </a:p>
          <a:p>
            <a:pPr lvl="1"/>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Normes (</a:t>
            </a:r>
            <a:r>
              <a:rPr lang="fr-CA" altLang="en-US" sz="1400" dirty="0">
                <a:ea typeface="ＭＳ Ｐゴシック" panose="020B0600070205080204" pitchFamily="34" charset="-128"/>
                <a:hlinkClick r:id="rId5"/>
              </a:rPr>
              <a:t>page web </a:t>
            </a:r>
            <a:r>
              <a:rPr lang="fr-CA" altLang="en-US" sz="1400" dirty="0">
                <a:ea typeface="ＭＳ Ｐゴシック" panose="020B0600070205080204" pitchFamily="34" charset="-128"/>
              </a:rPr>
              <a:t>de la bibliothèque sur les </a:t>
            </a:r>
            <a:r>
              <a:rPr lang="en-CA" sz="1400" dirty="0">
                <a:ea typeface="ＭＳ Ｐゴシック" panose="020B0600070205080204" pitchFamily="34" charset="-128"/>
              </a:rPr>
              <a:t>Standards, patents &amp; trademarks</a:t>
            </a:r>
            <a:r>
              <a:rPr lang="fr-CA" altLang="en-US" sz="1400" dirty="0">
                <a:ea typeface="ＭＳ Ｐゴシック" panose="020B0600070205080204" pitchFamily="34" charset="-128"/>
              </a:rPr>
              <a:t>)</a:t>
            </a:r>
          </a:p>
          <a:p>
            <a:endParaRPr lang="en-CA" sz="1400" dirty="0"/>
          </a:p>
        </p:txBody>
      </p:sp>
    </p:spTree>
    <p:extLst>
      <p:ext uri="{BB962C8B-B14F-4D97-AF65-F5344CB8AC3E}">
        <p14:creationId xmlns:p14="http://schemas.microsoft.com/office/powerpoint/2010/main" val="334967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0AE6A-7B14-42A1-A9FD-E972412C2FB8}"/>
              </a:ext>
            </a:extLst>
          </p:cNvPr>
          <p:cNvSpPr/>
          <p:nvPr/>
        </p:nvSpPr>
        <p:spPr>
          <a:xfrm>
            <a:off x="827584" y="1491630"/>
            <a:ext cx="5976664" cy="1754326"/>
          </a:xfrm>
          <a:prstGeom prst="rect">
            <a:avLst/>
          </a:prstGeom>
        </p:spPr>
        <p:txBody>
          <a:bodyPr wrap="square">
            <a:spAutoFit/>
          </a:bodyPr>
          <a:lstStyle/>
          <a:p>
            <a:r>
              <a:rPr lang="fr-CA" sz="3600" dirty="0">
                <a:solidFill>
                  <a:srgbClr val="782336"/>
                </a:solidFill>
                <a:latin typeface="Arial Bold"/>
              </a:rPr>
              <a:t>Stratégies de recherche </a:t>
            </a:r>
            <a:r>
              <a:rPr lang="fr-FR" sz="3600" dirty="0">
                <a:solidFill>
                  <a:srgbClr val="782336"/>
                </a:solidFill>
                <a:latin typeface="Arial Bold"/>
              </a:rPr>
              <a:t>et l’outil de recherche Sofia</a:t>
            </a:r>
          </a:p>
          <a:p>
            <a:endParaRPr lang="en-CA" sz="3600" dirty="0">
              <a:solidFill>
                <a:srgbClr val="782336"/>
              </a:solidFill>
              <a:latin typeface="Arial Bold"/>
            </a:endParaRPr>
          </a:p>
        </p:txBody>
      </p:sp>
    </p:spTree>
    <p:extLst>
      <p:ext uri="{BB962C8B-B14F-4D97-AF65-F5344CB8AC3E}">
        <p14:creationId xmlns:p14="http://schemas.microsoft.com/office/powerpoint/2010/main" val="422513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5486"/>
            <a:ext cx="6945424" cy="965262"/>
          </a:xfrm>
        </p:spPr>
        <p:txBody>
          <a:bodyPr/>
          <a:lstStyle/>
          <a:p>
            <a:r>
              <a:rPr lang="fr-CA" dirty="0"/>
              <a:t>Opérateurs de recherche</a:t>
            </a:r>
            <a:endParaRPr lang="en-CA" dirty="0"/>
          </a:p>
        </p:txBody>
      </p:sp>
      <p:sp>
        <p:nvSpPr>
          <p:cNvPr id="3" name="Content Placeholder 2"/>
          <p:cNvSpPr>
            <a:spLocks noGrp="1"/>
          </p:cNvSpPr>
          <p:nvPr>
            <p:ph idx="1"/>
          </p:nvPr>
        </p:nvSpPr>
        <p:spPr>
          <a:xfrm>
            <a:off x="685800" y="1160748"/>
            <a:ext cx="7772400" cy="3239802"/>
          </a:xfrm>
        </p:spPr>
        <p:txBody>
          <a:bodyPr/>
          <a:lstStyle/>
          <a:p>
            <a:r>
              <a:rPr lang="fr-CA" dirty="0"/>
              <a:t>OU / OR</a:t>
            </a:r>
          </a:p>
          <a:p>
            <a:endParaRPr lang="fr-CA" dirty="0"/>
          </a:p>
          <a:p>
            <a:endParaRPr lang="fr-CA" dirty="0"/>
          </a:p>
          <a:p>
            <a:r>
              <a:rPr lang="fr-CA" dirty="0"/>
              <a:t>NOT / SAUF</a:t>
            </a:r>
          </a:p>
          <a:p>
            <a:pPr marL="0" indent="0">
              <a:buNone/>
            </a:pPr>
            <a:endParaRPr lang="fr-CA" dirty="0"/>
          </a:p>
          <a:p>
            <a:pPr marL="0" indent="0">
              <a:buNone/>
            </a:pPr>
            <a:endParaRPr lang="fr-CA" dirty="0"/>
          </a:p>
          <a:p>
            <a:r>
              <a:rPr lang="fr-CA" dirty="0"/>
              <a:t>ET / AND</a:t>
            </a:r>
          </a:p>
          <a:p>
            <a:endParaRPr lang="fr-CA" dirty="0"/>
          </a:p>
          <a:p>
            <a:endParaRPr lang="en-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19" y="1036272"/>
            <a:ext cx="1998221"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F64EC87-FF41-49A3-AEC3-A8B4A157B587}"/>
              </a:ext>
            </a:extLst>
          </p:cNvPr>
          <p:cNvSpPr txBox="1"/>
          <p:nvPr/>
        </p:nvSpPr>
        <p:spPr>
          <a:xfrm>
            <a:off x="5868738" y="1170262"/>
            <a:ext cx="2376264" cy="830997"/>
          </a:xfrm>
          <a:prstGeom prst="rect">
            <a:avLst/>
          </a:prstGeom>
          <a:noFill/>
        </p:spPr>
        <p:txBody>
          <a:bodyPr wrap="square" rtlCol="0">
            <a:spAutoFit/>
          </a:bodyPr>
          <a:lstStyle/>
          <a:p>
            <a:pPr>
              <a:spcBef>
                <a:spcPct val="20000"/>
              </a:spcBef>
            </a:pPr>
            <a:r>
              <a:rPr lang="fr-CA" dirty="0">
                <a:latin typeface="Arial"/>
              </a:rPr>
              <a:t>pour les synonymes </a:t>
            </a:r>
            <a:endParaRPr lang="en-CA" dirty="0">
              <a:latin typeface="Arial"/>
            </a:endParaRPr>
          </a:p>
        </p:txBody>
      </p:sp>
      <p:sp>
        <p:nvSpPr>
          <p:cNvPr id="5" name="TextBox 4">
            <a:extLst>
              <a:ext uri="{FF2B5EF4-FFF2-40B4-BE49-F238E27FC236}">
                <a16:creationId xmlns:a16="http://schemas.microsoft.com/office/drawing/2014/main" id="{2D16285E-FD97-4A8D-BE18-0000D6277BF7}"/>
              </a:ext>
            </a:extLst>
          </p:cNvPr>
          <p:cNvSpPr txBox="1"/>
          <p:nvPr/>
        </p:nvSpPr>
        <p:spPr>
          <a:xfrm>
            <a:off x="5840262" y="2326318"/>
            <a:ext cx="3052218" cy="1200329"/>
          </a:xfrm>
          <a:prstGeom prst="rect">
            <a:avLst/>
          </a:prstGeom>
          <a:noFill/>
        </p:spPr>
        <p:txBody>
          <a:bodyPr wrap="square" rtlCol="0">
            <a:spAutoFit/>
          </a:bodyPr>
          <a:lstStyle/>
          <a:p>
            <a:pPr>
              <a:spcBef>
                <a:spcPct val="20000"/>
              </a:spcBef>
            </a:pPr>
            <a:r>
              <a:rPr lang="fr-CA" dirty="0">
                <a:latin typeface="Arial"/>
              </a:rPr>
              <a:t>pour exclure une expression de recherche</a:t>
            </a:r>
            <a:endParaRPr lang="en-CA" dirty="0">
              <a:latin typeface="Arial"/>
            </a:endParaRPr>
          </a:p>
        </p:txBody>
      </p:sp>
      <p:sp>
        <p:nvSpPr>
          <p:cNvPr id="6" name="TextBox 5">
            <a:extLst>
              <a:ext uri="{FF2B5EF4-FFF2-40B4-BE49-F238E27FC236}">
                <a16:creationId xmlns:a16="http://schemas.microsoft.com/office/drawing/2014/main" id="{5A895345-09D4-48C1-8AFC-F30507092A90}"/>
              </a:ext>
            </a:extLst>
          </p:cNvPr>
          <p:cNvSpPr txBox="1"/>
          <p:nvPr/>
        </p:nvSpPr>
        <p:spPr>
          <a:xfrm>
            <a:off x="5927795" y="3722306"/>
            <a:ext cx="2530405" cy="830997"/>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pour trouver une union</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20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432C-81FC-4403-B580-72C6F95F5AB1}"/>
              </a:ext>
            </a:extLst>
          </p:cNvPr>
          <p:cNvSpPr>
            <a:spLocks noGrp="1"/>
          </p:cNvSpPr>
          <p:nvPr>
            <p:ph type="title"/>
          </p:nvPr>
        </p:nvSpPr>
        <p:spPr/>
        <p:txBody>
          <a:bodyPr/>
          <a:lstStyle/>
          <a:p>
            <a:r>
              <a:rPr lang="en-CA" dirty="0" err="1"/>
              <a:t>Autres</a:t>
            </a:r>
            <a:r>
              <a:rPr lang="en-CA" dirty="0"/>
              <a:t> </a:t>
            </a:r>
            <a:r>
              <a:rPr lang="en-CA" dirty="0" err="1"/>
              <a:t>opérateurs</a:t>
            </a:r>
            <a:r>
              <a:rPr lang="en-CA" dirty="0"/>
              <a:t> de recherche</a:t>
            </a:r>
          </a:p>
        </p:txBody>
      </p:sp>
      <p:sp>
        <p:nvSpPr>
          <p:cNvPr id="3" name="Content Placeholder 2">
            <a:extLst>
              <a:ext uri="{FF2B5EF4-FFF2-40B4-BE49-F238E27FC236}">
                <a16:creationId xmlns:a16="http://schemas.microsoft.com/office/drawing/2014/main" id="{5B7AA22F-0B92-427B-80F5-94C73A0D3141}"/>
              </a:ext>
            </a:extLst>
          </p:cNvPr>
          <p:cNvSpPr>
            <a:spLocks noGrp="1"/>
          </p:cNvSpPr>
          <p:nvPr>
            <p:ph idx="1"/>
          </p:nvPr>
        </p:nvSpPr>
        <p:spPr/>
        <p:txBody>
          <a:bodyPr/>
          <a:lstStyle/>
          <a:p>
            <a:pPr marL="320040" lvl="1" indent="-320040">
              <a:spcBef>
                <a:spcPts val="700"/>
              </a:spcBef>
              <a:buClr>
                <a:schemeClr val="accent2"/>
              </a:buClr>
              <a:buSzPct val="60000"/>
              <a:buFont typeface="Wingdings"/>
              <a:buChar char=""/>
            </a:pPr>
            <a:r>
              <a:rPr lang="fr-CA" altLang="en-US" sz="2000" dirty="0">
                <a:ea typeface="ＭＳ Ｐゴシック" panose="020B0600070205080204" pitchFamily="34" charset="-128"/>
              </a:rPr>
              <a:t>Recherche d’occurrences exactes (</a:t>
            </a:r>
            <a:r>
              <a:rPr lang="fr-CA" altLang="en-US" sz="2000" i="1" dirty="0">
                <a:ea typeface="ＭＳ Ｐゴシック" panose="020B0600070205080204" pitchFamily="34" charset="-128"/>
              </a:rPr>
              <a:t>phrase </a:t>
            </a:r>
            <a:r>
              <a:rPr lang="fr-CA" altLang="en-US" sz="2000" i="1" dirty="0" err="1">
                <a:ea typeface="ＭＳ Ｐゴシック" panose="020B0600070205080204" pitchFamily="34" charset="-128"/>
              </a:rPr>
              <a:t>searching</a:t>
            </a:r>
            <a:r>
              <a:rPr lang="fr-CA" altLang="en-US" sz="2000" dirty="0">
                <a:ea typeface="ＭＳ Ｐゴシック" panose="020B0600070205080204" pitchFamily="34" charset="-128"/>
              </a:rPr>
              <a:t>): </a:t>
            </a:r>
            <a:br>
              <a:rPr lang="fr-CA" altLang="en-US" sz="2000" dirty="0">
                <a:ea typeface="ＭＳ Ｐゴシック" panose="020B0600070205080204" pitchFamily="34" charset="-128"/>
              </a:rPr>
            </a:br>
            <a:r>
              <a:rPr lang="fr-CA" altLang="en-US" sz="2000" dirty="0">
                <a:ea typeface="ＭＳ Ｐゴシック" panose="020B0600070205080204" pitchFamily="34" charset="-128"/>
              </a:rPr>
              <a:t>Guillemets anglais: </a:t>
            </a:r>
            <a:r>
              <a:rPr lang="en-CA" altLang="en-US" sz="2000" dirty="0">
                <a:ea typeface="ＭＳ Ｐゴシック" panose="020B0600070205080204" pitchFamily="34" charset="-128"/>
              </a:rPr>
              <a:t>“   ”</a:t>
            </a:r>
            <a:endParaRPr lang="fr-CA" altLang="en-US" sz="2000" dirty="0">
              <a:ea typeface="ＭＳ Ｐゴシック" panose="020B0600070205080204" pitchFamily="34" charset="-128"/>
            </a:endParaRPr>
          </a:p>
          <a:p>
            <a:pPr lvl="1"/>
            <a:r>
              <a:rPr lang="fr-CA" altLang="en-US" sz="2000" dirty="0">
                <a:solidFill>
                  <a:schemeClr val="tx2"/>
                </a:solidFill>
                <a:ea typeface="ＭＳ Ｐゴシック" panose="020B0600070205080204" pitchFamily="34" charset="-128"/>
              </a:rPr>
              <a:t>Exemple: </a:t>
            </a:r>
            <a:r>
              <a:rPr lang="en-CA" altLang="en-US" sz="2000" dirty="0">
                <a:solidFill>
                  <a:schemeClr val="tx2"/>
                </a:solidFill>
                <a:ea typeface="ＭＳ Ｐゴシック" panose="020B0600070205080204" pitchFamily="34" charset="-128"/>
              </a:rPr>
              <a:t>“</a:t>
            </a:r>
            <a:r>
              <a:rPr lang="en-CA" altLang="en-US" sz="2000" dirty="0" err="1">
                <a:solidFill>
                  <a:schemeClr val="tx2"/>
                </a:solidFill>
                <a:ea typeface="ＭＳ Ｐゴシック" panose="020B0600070205080204" pitchFamily="34" charset="-128"/>
              </a:rPr>
              <a:t>littérature</a:t>
            </a:r>
            <a:r>
              <a:rPr lang="en-CA" altLang="en-US" sz="2000" dirty="0">
                <a:solidFill>
                  <a:schemeClr val="tx2"/>
                </a:solidFill>
                <a:ea typeface="ＭＳ Ｐゴシック" panose="020B0600070205080204" pitchFamily="34" charset="-128"/>
              </a:rPr>
              <a:t> </a:t>
            </a:r>
            <a:r>
              <a:rPr lang="en-CA" altLang="en-US" sz="2000" dirty="0" err="1">
                <a:solidFill>
                  <a:schemeClr val="tx2"/>
                </a:solidFill>
                <a:ea typeface="ＭＳ Ｐゴシック" panose="020B0600070205080204" pitchFamily="34" charset="-128"/>
              </a:rPr>
              <a:t>québécoise</a:t>
            </a:r>
            <a:r>
              <a:rPr lang="en-CA" altLang="en-US" sz="2000" dirty="0">
                <a:solidFill>
                  <a:schemeClr val="tx2"/>
                </a:solidFill>
                <a:ea typeface="ＭＳ Ｐゴシック" panose="020B0600070205080204" pitchFamily="34" charset="-128"/>
              </a:rPr>
              <a:t>”, “service desk”</a:t>
            </a:r>
          </a:p>
          <a:p>
            <a:endParaRPr lang="en-CA" altLang="en-US" sz="2000" dirty="0">
              <a:ea typeface="ＭＳ Ｐゴシック" panose="020B0600070205080204" pitchFamily="34" charset="-128"/>
            </a:endParaRPr>
          </a:p>
          <a:p>
            <a:pPr marL="320040" lvl="1" indent="-320040">
              <a:spcBef>
                <a:spcPts val="700"/>
              </a:spcBef>
              <a:buClr>
                <a:schemeClr val="accent2"/>
              </a:buClr>
              <a:buSzPct val="60000"/>
              <a:buFont typeface="Wingdings"/>
              <a:buChar char=""/>
            </a:pPr>
            <a:r>
              <a:rPr lang="en-CA" altLang="en-US" sz="2000" dirty="0" err="1">
                <a:ea typeface="ＭＳ Ｐゴシック" panose="020B0600070205080204" pitchFamily="34" charset="-128"/>
              </a:rPr>
              <a:t>Troncature</a:t>
            </a:r>
            <a:r>
              <a:rPr lang="en-CA" altLang="en-US" sz="2000" dirty="0">
                <a:ea typeface="ＭＳ Ｐゴシック" panose="020B0600070205080204" pitchFamily="34" charset="-128"/>
              </a:rPr>
              <a:t>: *</a:t>
            </a:r>
          </a:p>
          <a:p>
            <a:pPr lvl="1"/>
            <a:r>
              <a:rPr lang="en-CA" altLang="en-US" sz="2000" dirty="0" err="1">
                <a:solidFill>
                  <a:schemeClr val="tx2"/>
                </a:solidFill>
                <a:ea typeface="ＭＳ Ｐゴシック" panose="020B0600070205080204" pitchFamily="34" charset="-128"/>
              </a:rPr>
              <a:t>Exemple</a:t>
            </a:r>
            <a:r>
              <a:rPr lang="en-CA" altLang="en-US" sz="2000" dirty="0">
                <a:solidFill>
                  <a:schemeClr val="tx2"/>
                </a:solidFill>
                <a:ea typeface="ＭＳ Ｐゴシック" panose="020B0600070205080204" pitchFamily="34" charset="-128"/>
              </a:rPr>
              <a:t>: </a:t>
            </a:r>
            <a:r>
              <a:rPr lang="en-CA" altLang="en-US" sz="2000" dirty="0" err="1">
                <a:solidFill>
                  <a:schemeClr val="tx2"/>
                </a:solidFill>
                <a:ea typeface="ＭＳ Ｐゴシック" panose="020B0600070205080204" pitchFamily="34" charset="-128"/>
              </a:rPr>
              <a:t>média</a:t>
            </a:r>
            <a:r>
              <a:rPr lang="en-CA" altLang="en-US" sz="2000" dirty="0">
                <a:solidFill>
                  <a:schemeClr val="tx2"/>
                </a:solidFill>
                <a:ea typeface="ＭＳ Ｐゴシック" panose="020B0600070205080204" pitchFamily="34" charset="-128"/>
              </a:rPr>
              <a:t>* (la </a:t>
            </a:r>
            <a:r>
              <a:rPr lang="en-CA" altLang="en-US" sz="2000" dirty="0" err="1">
                <a:solidFill>
                  <a:schemeClr val="tx2"/>
                </a:solidFill>
                <a:ea typeface="ＭＳ Ｐゴシック" panose="020B0600070205080204" pitchFamily="34" charset="-128"/>
              </a:rPr>
              <a:t>troncature</a:t>
            </a:r>
            <a:r>
              <a:rPr lang="en-CA" altLang="en-US" sz="2000" dirty="0">
                <a:solidFill>
                  <a:schemeClr val="tx2"/>
                </a:solidFill>
                <a:ea typeface="ＭＳ Ｐゴシック" panose="020B0600070205080204" pitchFamily="34" charset="-128"/>
              </a:rPr>
              <a:t> rep</a:t>
            </a:r>
            <a:r>
              <a:rPr lang="fr-CA" altLang="en-US" sz="2000" dirty="0">
                <a:solidFill>
                  <a:schemeClr val="tx2"/>
                </a:solidFill>
                <a:ea typeface="ＭＳ Ｐゴシック" panose="020B0600070205080204" pitchFamily="34" charset="-128"/>
              </a:rPr>
              <a:t>ère médias, médiatique, médiatiques)</a:t>
            </a:r>
          </a:p>
          <a:p>
            <a:pPr marL="457200" lvl="1" indent="0">
              <a:buNone/>
            </a:pP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ions</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are</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ious</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ieux</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ieuse</a:t>
            </a:r>
          </a:p>
          <a:p>
            <a:endParaRPr lang="en-CA" sz="1200" dirty="0"/>
          </a:p>
        </p:txBody>
      </p:sp>
    </p:spTree>
    <p:extLst>
      <p:ext uri="{BB962C8B-B14F-4D97-AF65-F5344CB8AC3E}">
        <p14:creationId xmlns:p14="http://schemas.microsoft.com/office/powerpoint/2010/main" val="97537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FD9C-E6B8-443D-B0E9-2F036B12CB2C}"/>
              </a:ext>
            </a:extLst>
          </p:cNvPr>
          <p:cNvSpPr>
            <a:spLocks noGrp="1"/>
          </p:cNvSpPr>
          <p:nvPr>
            <p:ph type="title"/>
          </p:nvPr>
        </p:nvSpPr>
        <p:spPr/>
        <p:txBody>
          <a:bodyPr/>
          <a:lstStyle/>
          <a:p>
            <a:r>
              <a:rPr lang="fr-CA" dirty="0"/>
              <a:t>Outil de découverte </a:t>
            </a:r>
            <a:r>
              <a:rPr lang="fr-CA" i="1" dirty="0"/>
              <a:t>Sofia</a:t>
            </a:r>
            <a:endParaRPr lang="en-CA" i="1" dirty="0"/>
          </a:p>
        </p:txBody>
      </p:sp>
      <p:pic>
        <p:nvPicPr>
          <p:cNvPr id="4" name="Content Placeholder 3">
            <a:extLst>
              <a:ext uri="{FF2B5EF4-FFF2-40B4-BE49-F238E27FC236}">
                <a16:creationId xmlns:a16="http://schemas.microsoft.com/office/drawing/2014/main" id="{D136F2F0-D44D-43FB-819B-DC1040130E14}"/>
              </a:ext>
            </a:extLst>
          </p:cNvPr>
          <p:cNvPicPr>
            <a:picLocks noGrp="1" noChangeAspect="1"/>
          </p:cNvPicPr>
          <p:nvPr>
            <p:ph idx="1"/>
          </p:nvPr>
        </p:nvPicPr>
        <p:blipFill>
          <a:blip r:embed="rId2"/>
          <a:stretch>
            <a:fillRect/>
          </a:stretch>
        </p:blipFill>
        <p:spPr>
          <a:xfrm>
            <a:off x="611560" y="1059582"/>
            <a:ext cx="7772400" cy="2490280"/>
          </a:xfrm>
          <a:prstGeom prst="rect">
            <a:avLst/>
          </a:prstGeom>
        </p:spPr>
      </p:pic>
      <p:sp>
        <p:nvSpPr>
          <p:cNvPr id="5" name="TextBox 4">
            <a:extLst>
              <a:ext uri="{FF2B5EF4-FFF2-40B4-BE49-F238E27FC236}">
                <a16:creationId xmlns:a16="http://schemas.microsoft.com/office/drawing/2014/main" id="{55223998-46E2-4FA2-A5A9-92119857175D}"/>
              </a:ext>
            </a:extLst>
          </p:cNvPr>
          <p:cNvSpPr txBox="1"/>
          <p:nvPr/>
        </p:nvSpPr>
        <p:spPr>
          <a:xfrm>
            <a:off x="899592" y="3651870"/>
            <a:ext cx="7416824" cy="523220"/>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Afin d’être reconnus comme tels par Sofia, les opérateurs booléens doivent être saisis en lettres MAJUSCULES, en français ou en anglais.</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12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pic>
        <p:nvPicPr>
          <p:cNvPr id="4" name="Content Placeholder 3">
            <a:extLst>
              <a:ext uri="{FF2B5EF4-FFF2-40B4-BE49-F238E27FC236}">
                <a16:creationId xmlns:a16="http://schemas.microsoft.com/office/drawing/2014/main" id="{17805393-08EA-4094-994C-54620A162BE4}"/>
              </a:ext>
            </a:extLst>
          </p:cNvPr>
          <p:cNvPicPr>
            <a:picLocks noGrp="1" noChangeAspect="1"/>
          </p:cNvPicPr>
          <p:nvPr>
            <p:ph idx="1"/>
          </p:nvPr>
        </p:nvPicPr>
        <p:blipFill>
          <a:blip r:embed="rId2"/>
          <a:stretch>
            <a:fillRect/>
          </a:stretch>
        </p:blipFill>
        <p:spPr>
          <a:xfrm>
            <a:off x="1331640" y="987574"/>
            <a:ext cx="6480720" cy="3543300"/>
          </a:xfrm>
          <a:prstGeom prst="rect">
            <a:avLst/>
          </a:prstGeom>
        </p:spPr>
      </p:pic>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Rectangle: Rounded Corners 5">
            <a:extLst>
              <a:ext uri="{FF2B5EF4-FFF2-40B4-BE49-F238E27FC236}">
                <a16:creationId xmlns:a16="http://schemas.microsoft.com/office/drawing/2014/main" id="{07B7E1DF-F041-40AB-8B25-C93FC8156142}"/>
              </a:ext>
            </a:extLst>
          </p:cNvPr>
          <p:cNvSpPr/>
          <p:nvPr/>
        </p:nvSpPr>
        <p:spPr bwMode="auto">
          <a:xfrm>
            <a:off x="1187624" y="1491630"/>
            <a:ext cx="1584177" cy="3168352"/>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64445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1" name="Content Placeholder 10">
            <a:extLst>
              <a:ext uri="{FF2B5EF4-FFF2-40B4-BE49-F238E27FC236}">
                <a16:creationId xmlns:a16="http://schemas.microsoft.com/office/drawing/2014/main" id="{4BC4C1E4-8DAE-4F34-88AF-026F9718C25C}"/>
              </a:ext>
            </a:extLst>
          </p:cNvPr>
          <p:cNvSpPr>
            <a:spLocks noGrp="1"/>
          </p:cNvSpPr>
          <p:nvPr>
            <p:ph idx="1"/>
          </p:nvPr>
        </p:nvSpPr>
        <p:spPr/>
        <p:txBody>
          <a:bodyPr/>
          <a:lstStyle/>
          <a:p>
            <a:endParaRPr lang="en-CA" dirty="0"/>
          </a:p>
        </p:txBody>
      </p:sp>
      <p:pic>
        <p:nvPicPr>
          <p:cNvPr id="12" name="Picture 11">
            <a:extLst>
              <a:ext uri="{FF2B5EF4-FFF2-40B4-BE49-F238E27FC236}">
                <a16:creationId xmlns:a16="http://schemas.microsoft.com/office/drawing/2014/main" id="{FCA703F3-D22B-431E-94F1-02C37CE83E8C}"/>
              </a:ext>
            </a:extLst>
          </p:cNvPr>
          <p:cNvPicPr>
            <a:picLocks noChangeAspect="1"/>
          </p:cNvPicPr>
          <p:nvPr/>
        </p:nvPicPr>
        <p:blipFill>
          <a:blip r:embed="rId2"/>
          <a:stretch>
            <a:fillRect/>
          </a:stretch>
        </p:blipFill>
        <p:spPr>
          <a:xfrm>
            <a:off x="1475656" y="800100"/>
            <a:ext cx="5931022" cy="4114800"/>
          </a:xfrm>
          <a:prstGeom prst="rect">
            <a:avLst/>
          </a:prstGeom>
        </p:spPr>
      </p:pic>
      <p:sp>
        <p:nvSpPr>
          <p:cNvPr id="6" name="Rectangle: Rounded Corners 5">
            <a:extLst>
              <a:ext uri="{FF2B5EF4-FFF2-40B4-BE49-F238E27FC236}">
                <a16:creationId xmlns:a16="http://schemas.microsoft.com/office/drawing/2014/main" id="{07B7E1DF-F041-40AB-8B25-C93FC8156142}"/>
              </a:ext>
            </a:extLst>
          </p:cNvPr>
          <p:cNvSpPr/>
          <p:nvPr/>
        </p:nvSpPr>
        <p:spPr bwMode="auto">
          <a:xfrm>
            <a:off x="1403648" y="742950"/>
            <a:ext cx="1584177" cy="4277072"/>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23001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Plan </a:t>
            </a:r>
          </a:p>
        </p:txBody>
      </p:sp>
      <p:sp>
        <p:nvSpPr>
          <p:cNvPr id="8194" name="Content Placeholder 10"/>
          <p:cNvSpPr>
            <a:spLocks noGrp="1"/>
          </p:cNvSpPr>
          <p:nvPr>
            <p:ph idx="1"/>
          </p:nvPr>
        </p:nvSpPr>
        <p:spPr>
          <a:xfrm>
            <a:off x="651025" y="1491630"/>
            <a:ext cx="7772400" cy="3086100"/>
          </a:xfrm>
        </p:spPr>
        <p:txBody>
          <a:bodyPr/>
          <a:lstStyle/>
          <a:p>
            <a:r>
              <a:rPr lang="fr-FR" dirty="0">
                <a:latin typeface="Arial" charset="0"/>
              </a:rPr>
              <a:t>Visite de la bi</a:t>
            </a:r>
            <a:r>
              <a:rPr lang="fr-CA" dirty="0" err="1">
                <a:latin typeface="Arial" charset="0"/>
              </a:rPr>
              <a:t>bliothèque</a:t>
            </a:r>
            <a:r>
              <a:rPr lang="fr-CA" dirty="0">
                <a:latin typeface="Arial" charset="0"/>
              </a:rPr>
              <a:t> Webster </a:t>
            </a:r>
          </a:p>
          <a:p>
            <a:r>
              <a:rPr lang="fr-FR" dirty="0">
                <a:latin typeface="Arial" charset="0"/>
              </a:rPr>
              <a:t>Site web de la bibliothèque </a:t>
            </a:r>
          </a:p>
          <a:p>
            <a:r>
              <a:rPr lang="fr-FR" dirty="0">
                <a:latin typeface="Arial" charset="0"/>
              </a:rPr>
              <a:t>Stratégies de recherche et l’outil de recherche Sofia </a:t>
            </a:r>
          </a:p>
          <a:p>
            <a:r>
              <a:rPr lang="fr-FR" dirty="0">
                <a:latin typeface="Arial" charset="0"/>
              </a:rPr>
              <a:t>Périodiques et bases de données</a:t>
            </a:r>
          </a:p>
          <a:p>
            <a:pPr marL="0" indent="0" eaLnBrk="1" hangingPunct="1">
              <a:buNone/>
            </a:pPr>
            <a:endParaRPr lang="en-US"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4" name="Content Placeholder 3">
            <a:extLst>
              <a:ext uri="{FF2B5EF4-FFF2-40B4-BE49-F238E27FC236}">
                <a16:creationId xmlns:a16="http://schemas.microsoft.com/office/drawing/2014/main" id="{21F6CAC0-105F-4C08-98DD-9EA9346B8998}"/>
              </a:ext>
            </a:extLst>
          </p:cNvPr>
          <p:cNvPicPr>
            <a:picLocks noGrp="1" noChangeAspect="1"/>
          </p:cNvPicPr>
          <p:nvPr>
            <p:ph idx="1"/>
          </p:nvPr>
        </p:nvPicPr>
        <p:blipFill>
          <a:blip r:embed="rId2"/>
          <a:stretch>
            <a:fillRect/>
          </a:stretch>
        </p:blipFill>
        <p:spPr>
          <a:xfrm>
            <a:off x="971600" y="1013892"/>
            <a:ext cx="7200800" cy="3816424"/>
          </a:xfrm>
          <a:prstGeom prst="rect">
            <a:avLst/>
          </a:prstGeom>
        </p:spPr>
      </p:pic>
      <p:pic>
        <p:nvPicPr>
          <p:cNvPr id="5" name="Picture 4">
            <a:extLst>
              <a:ext uri="{FF2B5EF4-FFF2-40B4-BE49-F238E27FC236}">
                <a16:creationId xmlns:a16="http://schemas.microsoft.com/office/drawing/2014/main" id="{22250DC1-D46C-47F8-A57C-6B3FFAB3B94E}"/>
              </a:ext>
            </a:extLst>
          </p:cNvPr>
          <p:cNvPicPr>
            <a:picLocks noChangeAspect="1"/>
          </p:cNvPicPr>
          <p:nvPr/>
        </p:nvPicPr>
        <p:blipFill>
          <a:blip r:embed="rId3"/>
          <a:stretch>
            <a:fillRect/>
          </a:stretch>
        </p:blipFill>
        <p:spPr>
          <a:xfrm>
            <a:off x="2987824" y="2499742"/>
            <a:ext cx="5619750" cy="733425"/>
          </a:xfrm>
          <a:prstGeom prst="rect">
            <a:avLst/>
          </a:prstGeom>
          <a:solidFill>
            <a:schemeClr val="tx2">
              <a:lumMod val="95000"/>
              <a:lumOff val="5000"/>
            </a:schemeClr>
          </a:solidFill>
          <a:ln>
            <a:solidFill>
              <a:srgbClr val="7030A0"/>
            </a:solidFill>
          </a:ln>
          <a:effectLst>
            <a:innerShdw blurRad="63500" dist="101600" dir="8100000">
              <a:schemeClr val="accent2">
                <a:lumMod val="50000"/>
                <a:alpha val="50000"/>
              </a:schemeClr>
            </a:innerShdw>
          </a:effectLst>
        </p:spPr>
      </p:pic>
    </p:spTree>
    <p:extLst>
      <p:ext uri="{BB962C8B-B14F-4D97-AF65-F5344CB8AC3E}">
        <p14:creationId xmlns:p14="http://schemas.microsoft.com/office/powerpoint/2010/main" val="333634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5" name="Picture 4">
            <a:extLst>
              <a:ext uri="{FF2B5EF4-FFF2-40B4-BE49-F238E27FC236}">
                <a16:creationId xmlns:a16="http://schemas.microsoft.com/office/drawing/2014/main" id="{22250DC1-D46C-47F8-A57C-6B3FFAB3B94E}"/>
              </a:ext>
            </a:extLst>
          </p:cNvPr>
          <p:cNvPicPr>
            <a:picLocks noChangeAspect="1"/>
          </p:cNvPicPr>
          <p:nvPr/>
        </p:nvPicPr>
        <p:blipFill>
          <a:blip r:embed="rId2"/>
          <a:stretch>
            <a:fillRect/>
          </a:stretch>
        </p:blipFill>
        <p:spPr>
          <a:xfrm>
            <a:off x="2987824" y="2499742"/>
            <a:ext cx="5619750" cy="733425"/>
          </a:xfrm>
          <a:prstGeom prst="rect">
            <a:avLst/>
          </a:prstGeom>
          <a:solidFill>
            <a:schemeClr val="tx2">
              <a:lumMod val="95000"/>
              <a:lumOff val="5000"/>
            </a:schemeClr>
          </a:solidFill>
          <a:ln>
            <a:solidFill>
              <a:srgbClr val="7030A0"/>
            </a:solidFill>
          </a:ln>
          <a:effectLst>
            <a:innerShdw blurRad="63500" dist="101600" dir="8100000">
              <a:schemeClr val="accent2">
                <a:lumMod val="50000"/>
                <a:alpha val="50000"/>
              </a:schemeClr>
            </a:innerShdw>
          </a:effectLst>
        </p:spPr>
      </p:pic>
      <p:sp>
        <p:nvSpPr>
          <p:cNvPr id="6" name="Content Placeholder 5">
            <a:extLst>
              <a:ext uri="{FF2B5EF4-FFF2-40B4-BE49-F238E27FC236}">
                <a16:creationId xmlns:a16="http://schemas.microsoft.com/office/drawing/2014/main" id="{93A29F71-67F7-46BA-A9B2-6B0D87056E00}"/>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8156476-588A-4320-8797-A854682394B2}"/>
              </a:ext>
            </a:extLst>
          </p:cNvPr>
          <p:cNvPicPr>
            <a:picLocks noChangeAspect="1"/>
          </p:cNvPicPr>
          <p:nvPr/>
        </p:nvPicPr>
        <p:blipFill>
          <a:blip r:embed="rId3"/>
          <a:stretch>
            <a:fillRect/>
          </a:stretch>
        </p:blipFill>
        <p:spPr>
          <a:xfrm>
            <a:off x="107504" y="843558"/>
            <a:ext cx="8928992" cy="4299942"/>
          </a:xfrm>
          <a:prstGeom prst="rect">
            <a:avLst/>
          </a:prstGeom>
        </p:spPr>
      </p:pic>
      <p:pic>
        <p:nvPicPr>
          <p:cNvPr id="8" name="Picture 7">
            <a:extLst>
              <a:ext uri="{FF2B5EF4-FFF2-40B4-BE49-F238E27FC236}">
                <a16:creationId xmlns:a16="http://schemas.microsoft.com/office/drawing/2014/main" id="{0B904E97-6CF5-464F-8D68-BEAF321522B0}"/>
              </a:ext>
            </a:extLst>
          </p:cNvPr>
          <p:cNvPicPr>
            <a:picLocks noChangeAspect="1"/>
          </p:cNvPicPr>
          <p:nvPr/>
        </p:nvPicPr>
        <p:blipFill>
          <a:blip r:embed="rId4"/>
          <a:stretch>
            <a:fillRect/>
          </a:stretch>
        </p:blipFill>
        <p:spPr>
          <a:xfrm>
            <a:off x="3680048" y="1851521"/>
            <a:ext cx="5067300" cy="2581275"/>
          </a:xfrm>
          <a:prstGeom prst="rect">
            <a:avLst/>
          </a:prstGeom>
          <a:effectLst>
            <a:outerShdw blurRad="50800" dist="114300" dir="8100000" algn="tr" rotWithShape="0">
              <a:srgbClr val="C00000">
                <a:alpha val="40000"/>
              </a:srgbClr>
            </a:outerShdw>
          </a:effectLst>
        </p:spPr>
      </p:pic>
      <p:sp>
        <p:nvSpPr>
          <p:cNvPr id="9" name="Left Bracket 8">
            <a:extLst>
              <a:ext uri="{FF2B5EF4-FFF2-40B4-BE49-F238E27FC236}">
                <a16:creationId xmlns:a16="http://schemas.microsoft.com/office/drawing/2014/main" id="{77803071-03B3-49DA-BFB7-B830FDC3908B}"/>
              </a:ext>
            </a:extLst>
          </p:cNvPr>
          <p:cNvSpPr/>
          <p:nvPr/>
        </p:nvSpPr>
        <p:spPr bwMode="auto">
          <a:xfrm>
            <a:off x="179512" y="3147814"/>
            <a:ext cx="792088" cy="857250"/>
          </a:xfrm>
          <a:prstGeom prst="leftBracke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18200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DAA5-3B3D-415C-9D7D-B2629A1B23B3}"/>
              </a:ext>
            </a:extLst>
          </p:cNvPr>
          <p:cNvSpPr>
            <a:spLocks noGrp="1"/>
          </p:cNvSpPr>
          <p:nvPr>
            <p:ph type="title"/>
          </p:nvPr>
        </p:nvSpPr>
        <p:spPr/>
        <p:txBody>
          <a:bodyPr/>
          <a:lstStyle/>
          <a:p>
            <a:r>
              <a:rPr lang="fr-CA" dirty="0"/>
              <a:t>Utiliser le prêt entre bibliothèques avec Sofia</a:t>
            </a:r>
            <a:endParaRPr lang="en-CA" dirty="0"/>
          </a:p>
        </p:txBody>
      </p:sp>
      <p:sp>
        <p:nvSpPr>
          <p:cNvPr id="3" name="Content Placeholder 2">
            <a:extLst>
              <a:ext uri="{FF2B5EF4-FFF2-40B4-BE49-F238E27FC236}">
                <a16:creationId xmlns:a16="http://schemas.microsoft.com/office/drawing/2014/main" id="{EBB7A853-C8B9-45AD-95BD-CBBD08B7AC4F}"/>
              </a:ext>
            </a:extLst>
          </p:cNvPr>
          <p:cNvSpPr>
            <a:spLocks noGrp="1"/>
          </p:cNvSpPr>
          <p:nvPr>
            <p:ph idx="1"/>
          </p:nvPr>
        </p:nvSpPr>
        <p:spPr/>
        <p:txBody>
          <a:bodyPr/>
          <a:lstStyle/>
          <a:p>
            <a:endParaRPr lang="fr-CA" dirty="0"/>
          </a:p>
          <a:p>
            <a:r>
              <a:rPr lang="en-CA" dirty="0"/>
              <a:t>Les </a:t>
            </a:r>
            <a:r>
              <a:rPr lang="en-CA" dirty="0" err="1"/>
              <a:t>demandes</a:t>
            </a:r>
            <a:r>
              <a:rPr lang="en-CA" dirty="0"/>
              <a:t> de PEB </a:t>
            </a:r>
            <a:r>
              <a:rPr lang="en-CA" dirty="0" err="1"/>
              <a:t>sont</a:t>
            </a:r>
            <a:r>
              <a:rPr lang="en-CA" dirty="0"/>
              <a:t> </a:t>
            </a:r>
            <a:r>
              <a:rPr lang="en-CA" dirty="0" err="1"/>
              <a:t>faites</a:t>
            </a:r>
            <a:r>
              <a:rPr lang="en-CA" dirty="0"/>
              <a:t> </a:t>
            </a:r>
            <a:r>
              <a:rPr lang="en-CA" dirty="0" err="1"/>
              <a:t>directement</a:t>
            </a:r>
            <a:r>
              <a:rPr lang="en-CA" dirty="0"/>
              <a:t> dans Sofia.</a:t>
            </a:r>
          </a:p>
          <a:p>
            <a:pPr lvl="1"/>
            <a:r>
              <a:rPr lang="en-CA" dirty="0"/>
              <a:t>Bouton “Request via Interlibrary Loan’’</a:t>
            </a:r>
          </a:p>
          <a:p>
            <a:pPr lvl="1"/>
            <a:r>
              <a:rPr lang="en-CA" dirty="0" err="1"/>
              <a:t>Depuis</a:t>
            </a:r>
            <a:r>
              <a:rPr lang="en-CA" dirty="0"/>
              <a:t> un </a:t>
            </a:r>
            <a:r>
              <a:rPr lang="en-CA" dirty="0" err="1"/>
              <a:t>formulaire</a:t>
            </a:r>
            <a:r>
              <a:rPr lang="en-CA" dirty="0"/>
              <a:t> vide/ non </a:t>
            </a:r>
            <a:r>
              <a:rPr lang="en-CA" dirty="0" err="1"/>
              <a:t>prépopulé</a:t>
            </a:r>
            <a:r>
              <a:rPr lang="en-CA" dirty="0"/>
              <a:t> sous ‘’Requests’’ dans ‘’My Account’’.</a:t>
            </a:r>
          </a:p>
        </p:txBody>
      </p:sp>
    </p:spTree>
    <p:extLst>
      <p:ext uri="{BB962C8B-B14F-4D97-AF65-F5344CB8AC3E}">
        <p14:creationId xmlns:p14="http://schemas.microsoft.com/office/powerpoint/2010/main" val="245286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2ECA-8512-458A-840E-F9D5A5FE687D}"/>
              </a:ext>
            </a:extLst>
          </p:cNvPr>
          <p:cNvSpPr>
            <a:spLocks noGrp="1"/>
          </p:cNvSpPr>
          <p:nvPr>
            <p:ph type="title"/>
          </p:nvPr>
        </p:nvSpPr>
        <p:spPr/>
        <p:txBody>
          <a:bodyPr/>
          <a:lstStyle/>
          <a:p>
            <a:r>
              <a:rPr lang="fr-CA" dirty="0"/>
              <a:t>Le service article/</a:t>
            </a:r>
            <a:r>
              <a:rPr lang="fr-CA" dirty="0" err="1"/>
              <a:t>chapter</a:t>
            </a:r>
            <a:r>
              <a:rPr lang="fr-CA" dirty="0"/>
              <a:t> scan &amp; </a:t>
            </a:r>
            <a:r>
              <a:rPr lang="fr-CA" dirty="0" err="1"/>
              <a:t>deliver</a:t>
            </a:r>
            <a:r>
              <a:rPr lang="fr-CA" dirty="0"/>
              <a:t> service</a:t>
            </a:r>
            <a:endParaRPr lang="en-CA" dirty="0"/>
          </a:p>
        </p:txBody>
      </p:sp>
      <p:sp>
        <p:nvSpPr>
          <p:cNvPr id="3" name="Content Placeholder 2">
            <a:extLst>
              <a:ext uri="{FF2B5EF4-FFF2-40B4-BE49-F238E27FC236}">
                <a16:creationId xmlns:a16="http://schemas.microsoft.com/office/drawing/2014/main" id="{3F9B97A9-89AF-4464-B696-A201EDCB9182}"/>
              </a:ext>
            </a:extLst>
          </p:cNvPr>
          <p:cNvSpPr>
            <a:spLocks noGrp="1"/>
          </p:cNvSpPr>
          <p:nvPr>
            <p:ph idx="1"/>
          </p:nvPr>
        </p:nvSpPr>
        <p:spPr/>
        <p:txBody>
          <a:bodyPr/>
          <a:lstStyle/>
          <a:p>
            <a:r>
              <a:rPr lang="fr-CA" dirty="0"/>
              <a:t>Pour un chapitre de livre ou un article de périodique de la collection imprimée de la bibliothèque de Concordia. Le document est scanné et vous est envoyé par courriel. La demande est faite, puis suivie, à partir de Sofia.</a:t>
            </a:r>
          </a:p>
          <a:p>
            <a:r>
              <a:rPr lang="fr-CA" dirty="0"/>
              <a:t>Utilisez le bouton ‘’</a:t>
            </a:r>
            <a:r>
              <a:rPr lang="fr-CA" dirty="0" err="1"/>
              <a:t>Chapter</a:t>
            </a:r>
            <a:r>
              <a:rPr lang="fr-CA" dirty="0"/>
              <a:t> Scan’’ dans la section ‘’Access Options’’ (colonne de droite lorsque vous êtes dans une entrée de Sofia).</a:t>
            </a:r>
            <a:endParaRPr lang="en-CA" dirty="0"/>
          </a:p>
        </p:txBody>
      </p:sp>
    </p:spTree>
    <p:extLst>
      <p:ext uri="{BB962C8B-B14F-4D97-AF65-F5344CB8AC3E}">
        <p14:creationId xmlns:p14="http://schemas.microsoft.com/office/powerpoint/2010/main" val="186921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6707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922590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2674309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Arial"/>
                <a:ea typeface="ＭＳ Ｐゴシック"/>
              </a:rPr>
              <a:t>Vérifier</a:t>
            </a:r>
            <a:r>
              <a:rPr lang="en-US" dirty="0">
                <a:latin typeface="Arial"/>
                <a:ea typeface="ＭＳ Ｐゴシック"/>
              </a:rPr>
              <a:t> </a:t>
            </a:r>
            <a:r>
              <a:rPr lang="en-US" dirty="0" err="1">
                <a:latin typeface="Arial"/>
                <a:ea typeface="ＭＳ Ｐゴシック"/>
              </a:rPr>
              <a:t>l’état</a:t>
            </a:r>
            <a:r>
              <a:rPr lang="en-US" dirty="0">
                <a:latin typeface="Arial"/>
                <a:ea typeface="ＭＳ Ｐゴシック"/>
              </a:rPr>
              <a:t> de </a:t>
            </a:r>
            <a:r>
              <a:rPr lang="en-US" dirty="0" err="1">
                <a:latin typeface="Arial"/>
                <a:ea typeface="ＭＳ Ｐゴシック"/>
              </a:rPr>
              <a:t>votre</a:t>
            </a:r>
            <a:r>
              <a:rPr lang="en-US" dirty="0">
                <a:latin typeface="Arial"/>
                <a:ea typeface="ＭＳ Ｐゴシック"/>
              </a:rPr>
              <a:t> </a:t>
            </a:r>
            <a:r>
              <a:rPr lang="en-US" dirty="0" err="1">
                <a:latin typeface="Arial"/>
                <a:ea typeface="ＭＳ Ｐゴシック"/>
              </a:rPr>
              <a:t>requête</a:t>
            </a:r>
            <a:r>
              <a:rPr lang="en-US" dirty="0">
                <a:latin typeface="Arial"/>
                <a:ea typeface="ＭＳ Ｐゴシック"/>
              </a:rPr>
              <a:t> sous </a:t>
            </a:r>
            <a:r>
              <a:rPr lang="en-US" dirty="0" err="1">
                <a:latin typeface="Arial"/>
                <a:ea typeface="ＭＳ Ｐゴシック"/>
              </a:rPr>
              <a:t>l’onglet</a:t>
            </a:r>
            <a:r>
              <a:rPr lang="en-US" dirty="0">
                <a:latin typeface="Arial"/>
                <a:ea typeface="ＭＳ Ｐゴシック"/>
              </a:rPr>
              <a:t> "Requests".</a:t>
            </a:r>
            <a:endParaRPr lang="en-US" dirty="0">
              <a:latin typeface="Arial"/>
            </a:endParaRPr>
          </a:p>
        </p:txBody>
      </p:sp>
    </p:spTree>
    <p:extLst>
      <p:ext uri="{BB962C8B-B14F-4D97-AF65-F5344CB8AC3E}">
        <p14:creationId xmlns:p14="http://schemas.microsoft.com/office/powerpoint/2010/main" val="4497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267494"/>
            <a:ext cx="8464215" cy="3582402"/>
          </a:xfrm>
        </p:spPr>
        <p:txBody>
          <a:bodyPr/>
          <a:lstStyle/>
          <a:p>
            <a:pPr>
              <a:lnSpc>
                <a:spcPct val="150000"/>
              </a:lnSpc>
              <a:spcBef>
                <a:spcPts val="0"/>
              </a:spcBef>
              <a:spcAft>
                <a:spcPts val="0"/>
              </a:spcAft>
            </a:pP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recevrez</a:t>
            </a:r>
            <a:r>
              <a:rPr lang="en-US" sz="2000" dirty="0">
                <a:ea typeface="ＭＳ Ｐゴシック"/>
                <a:cs typeface="Arial"/>
              </a:rPr>
              <a:t> </a:t>
            </a:r>
            <a:r>
              <a:rPr lang="en-US" sz="2000" dirty="0" err="1">
                <a:ea typeface="ＭＳ Ｐゴシック"/>
                <a:cs typeface="Arial"/>
              </a:rPr>
              <a:t>une</a:t>
            </a:r>
            <a:r>
              <a:rPr lang="en-US" sz="2000" dirty="0">
                <a:ea typeface="ＭＳ Ｐゴシック"/>
                <a:cs typeface="Arial"/>
              </a:rPr>
              <a:t> notification par </a:t>
            </a:r>
            <a:r>
              <a:rPr lang="en-US" sz="2000" dirty="0" err="1">
                <a:ea typeface="ＭＳ Ｐゴシック"/>
                <a:cs typeface="Arial"/>
              </a:rPr>
              <a:t>courriel</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que </a:t>
            </a:r>
            <a:r>
              <a:rPr lang="en-US" sz="2000" dirty="0" err="1">
                <a:ea typeface="ＭＳ Ｐゴシック"/>
                <a:cs typeface="Arial"/>
              </a:rPr>
              <a:t>demande</a:t>
            </a:r>
            <a:r>
              <a:rPr lang="en-US" sz="2000" dirty="0">
                <a:ea typeface="ＭＳ Ｐゴシック"/>
                <a:cs typeface="Arial"/>
              </a:rPr>
              <a:t> de PEB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prête</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récupérée</a:t>
            </a:r>
            <a:r>
              <a:rPr lang="en-US" sz="2000" dirty="0">
                <a:ea typeface="ＭＳ Ｐゴシック"/>
                <a:cs typeface="Arial"/>
              </a:rPr>
              <a:t> </a:t>
            </a:r>
            <a:r>
              <a:rPr lang="en-US" sz="2000" dirty="0" err="1">
                <a:ea typeface="ＭＳ Ｐゴシック"/>
                <a:cs typeface="Arial"/>
              </a:rPr>
              <a:t>ou</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téléchargée</a:t>
            </a:r>
            <a:r>
              <a:rPr lang="en-US" sz="2000" dirty="0">
                <a:ea typeface="ＭＳ Ｐゴシック"/>
                <a:cs typeface="Arial"/>
              </a:rPr>
              <a:t>. </a:t>
            </a:r>
          </a:p>
          <a:p>
            <a:pPr>
              <a:lnSpc>
                <a:spcPct val="150000"/>
              </a:lnSpc>
              <a:spcBef>
                <a:spcPts val="0"/>
              </a:spcBef>
              <a:spcAft>
                <a:spcPts val="0"/>
              </a:spcAft>
            </a:pPr>
            <a:endParaRPr lang="en-US" sz="2000" dirty="0">
              <a:ea typeface="ＭＳ Ｐゴシック"/>
              <a:cs typeface="Arial"/>
            </a:endParaRPr>
          </a:p>
          <a:p>
            <a:pPr>
              <a:lnSpc>
                <a:spcPct val="150000"/>
              </a:lnSpc>
              <a:spcBef>
                <a:spcPts val="0"/>
              </a:spcBef>
              <a:spcAft>
                <a:spcPts val="0"/>
              </a:spcAft>
            </a:pPr>
            <a:r>
              <a:rPr lang="en-US" sz="2000" dirty="0">
                <a:ea typeface="ＭＳ Ｐゴシック"/>
                <a:cs typeface="Arial"/>
              </a:rPr>
              <a:t>Les items </a:t>
            </a:r>
            <a:r>
              <a:rPr lang="en-US" sz="2000" dirty="0" err="1">
                <a:ea typeface="ＭＳ Ｐゴシック"/>
                <a:cs typeface="Arial"/>
              </a:rPr>
              <a:t>peuvent</a:t>
            </a:r>
            <a:r>
              <a:rPr lang="en-US" sz="2000" dirty="0">
                <a:ea typeface="ＭＳ Ｐゴシック"/>
                <a:cs typeface="Arial"/>
              </a:rPr>
              <a:t> </a:t>
            </a:r>
            <a:r>
              <a:rPr lang="en-US" sz="2000" dirty="0" err="1">
                <a:ea typeface="ＭＳ Ｐゴシック"/>
                <a:cs typeface="Arial"/>
              </a:rPr>
              <a:t>êtes</a:t>
            </a:r>
            <a:r>
              <a:rPr lang="en-US" sz="2000" dirty="0">
                <a:ea typeface="ＭＳ Ｐゴシック"/>
                <a:cs typeface="Arial"/>
              </a:rPr>
              <a:t> </a:t>
            </a:r>
            <a:r>
              <a:rPr lang="en-US" sz="2000" dirty="0" err="1">
                <a:ea typeface="ＭＳ Ｐゴシック"/>
                <a:cs typeface="Arial"/>
              </a:rPr>
              <a:t>empruntés</a:t>
            </a:r>
            <a:r>
              <a:rPr lang="en-US" sz="2000" dirty="0">
                <a:ea typeface="ＭＳ Ｐゴシック"/>
                <a:cs typeface="Arial"/>
              </a:rPr>
              <a:t> au </a:t>
            </a:r>
            <a:r>
              <a:rPr lang="en-US" sz="2000" dirty="0" err="1">
                <a:ea typeface="ＭＳ Ｐゴシック"/>
                <a:cs typeface="Arial"/>
              </a:rPr>
              <a:t>comptoir</a:t>
            </a:r>
            <a:r>
              <a:rPr lang="en-US" sz="2000" dirty="0">
                <a:ea typeface="ＭＳ Ｐゴシック"/>
                <a:cs typeface="Arial"/>
              </a:rPr>
              <a:t> de circulation des </a:t>
            </a:r>
            <a:r>
              <a:rPr lang="en-US" sz="2000" dirty="0" err="1">
                <a:ea typeface="ＭＳ Ｐゴシック"/>
                <a:cs typeface="Arial"/>
              </a:rPr>
              <a:t>bibliothèques</a:t>
            </a:r>
            <a:r>
              <a:rPr lang="en-US" sz="2000" dirty="0">
                <a:ea typeface="ＭＳ Ｐゴシック"/>
                <a:cs typeface="Arial"/>
              </a:rPr>
              <a:t> Webster (SGW) </a:t>
            </a:r>
            <a:r>
              <a:rPr lang="en-US" sz="2000" dirty="0" err="1">
                <a:ea typeface="ＭＳ Ｐゴシック"/>
                <a:cs typeface="Arial"/>
              </a:rPr>
              <a:t>ou</a:t>
            </a:r>
            <a:r>
              <a:rPr lang="en-US" sz="2000" dirty="0">
                <a:ea typeface="ＭＳ Ｐゴシック"/>
                <a:cs typeface="Arial"/>
              </a:rPr>
              <a:t> Vanier (Loyola).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aurez</a:t>
            </a:r>
            <a:r>
              <a:rPr lang="en-US" sz="2000" dirty="0">
                <a:ea typeface="ＭＳ Ｐゴシック"/>
                <a:cs typeface="Arial"/>
              </a:rPr>
              <a:t> </a:t>
            </a:r>
            <a:r>
              <a:rPr lang="en-US" sz="2000" dirty="0" err="1">
                <a:ea typeface="ＭＳ Ｐゴシック"/>
                <a:cs typeface="Arial"/>
              </a:rPr>
              <a:t>choisi</a:t>
            </a:r>
            <a:r>
              <a:rPr lang="en-US" sz="2000" dirty="0">
                <a:ea typeface="ＭＳ Ｐゴシック"/>
                <a:cs typeface="Arial"/>
              </a:rPr>
              <a:t> </a:t>
            </a:r>
            <a:r>
              <a:rPr lang="en-US" sz="2000" dirty="0" err="1">
                <a:ea typeface="ＭＳ Ｐゴシック"/>
                <a:cs typeface="Arial"/>
              </a:rPr>
              <a:t>l’emplacement</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avez</a:t>
            </a:r>
            <a:r>
              <a:rPr lang="en-US" sz="2000" dirty="0">
                <a:ea typeface="ＭＳ Ｐゴシック"/>
                <a:cs typeface="Arial"/>
              </a:rPr>
              <a:t> </a:t>
            </a:r>
            <a:r>
              <a:rPr lang="en-US" sz="2000" dirty="0" err="1">
                <a:ea typeface="ＭＳ Ｐゴシック"/>
                <a:cs typeface="Arial"/>
              </a:rPr>
              <a:t>rempli</a:t>
            </a:r>
            <a:r>
              <a:rPr lang="en-US" sz="2000" dirty="0">
                <a:ea typeface="ＭＳ Ｐゴシック"/>
                <a:cs typeface="Arial"/>
              </a:rPr>
              <a:t> le </a:t>
            </a:r>
            <a:r>
              <a:rPr lang="en-US" sz="2000" dirty="0" err="1">
                <a:ea typeface="ＭＳ Ｐゴシック"/>
                <a:cs typeface="Arial"/>
              </a:rPr>
              <a:t>formulaire</a:t>
            </a:r>
            <a:r>
              <a:rPr lang="en-US" sz="2000" dirty="0">
                <a:ea typeface="ＭＳ Ｐゴシック"/>
                <a:cs typeface="Arial"/>
              </a:rPr>
              <a:t>.  </a:t>
            </a:r>
          </a:p>
          <a:p>
            <a:pPr>
              <a:lnSpc>
                <a:spcPct val="150000"/>
              </a:lnSpc>
              <a:spcBef>
                <a:spcPts val="0"/>
              </a:spcBef>
              <a:spcAft>
                <a:spcPts val="0"/>
              </a:spcAft>
            </a:pPr>
            <a:endParaRPr lang="en-US" sz="2000" dirty="0">
              <a:cs typeface="Arial"/>
            </a:endParaRPr>
          </a:p>
          <a:p>
            <a:pPr>
              <a:lnSpc>
                <a:spcPct val="150000"/>
              </a:lnSpc>
              <a:spcBef>
                <a:spcPts val="0"/>
              </a:spcBef>
              <a:spcAft>
                <a:spcPts val="0"/>
              </a:spcAft>
            </a:pPr>
            <a:r>
              <a:rPr lang="en-US" sz="2000" dirty="0">
                <a:ea typeface="ＭＳ Ｐゴシック"/>
                <a:cs typeface="Arial"/>
              </a:rPr>
              <a:t>Les </a:t>
            </a:r>
            <a:r>
              <a:rPr lang="en-US" sz="2000" dirty="0" err="1">
                <a:ea typeface="ＭＳ Ｐゴシック"/>
                <a:cs typeface="Arial"/>
              </a:rPr>
              <a:t>emprunts</a:t>
            </a:r>
            <a:r>
              <a:rPr lang="en-US" sz="2000" dirty="0">
                <a:ea typeface="ＭＳ Ｐゴシック"/>
                <a:cs typeface="Arial"/>
              </a:rPr>
              <a:t> PEB </a:t>
            </a:r>
            <a:r>
              <a:rPr lang="en-US" sz="2000" dirty="0" err="1">
                <a:ea typeface="ＭＳ Ｐゴシック"/>
                <a:cs typeface="Arial"/>
              </a:rPr>
              <a:t>ont</a:t>
            </a:r>
            <a:r>
              <a:rPr lang="en-US" sz="2000" dirty="0">
                <a:ea typeface="ＭＳ Ｐゴシック"/>
                <a:cs typeface="Arial"/>
              </a:rPr>
              <a:t> des </a:t>
            </a:r>
            <a:r>
              <a:rPr lang="en-US" sz="2000" dirty="0" err="1">
                <a:ea typeface="ＭＳ Ｐゴシック"/>
                <a:cs typeface="Arial"/>
              </a:rPr>
              <a:t>emprunts</a:t>
            </a:r>
            <a:r>
              <a:rPr lang="en-US" sz="2000" dirty="0">
                <a:ea typeface="ＭＳ Ｐゴシック"/>
                <a:cs typeface="Arial"/>
              </a:rPr>
              <a:t> </a:t>
            </a:r>
            <a:r>
              <a:rPr lang="en-US" sz="2000" dirty="0" err="1">
                <a:ea typeface="ＭＳ Ｐゴシック"/>
                <a:cs typeface="Arial"/>
              </a:rPr>
              <a:t>d’une</a:t>
            </a:r>
            <a:r>
              <a:rPr lang="en-US" sz="2000" dirty="0">
                <a:ea typeface="ＭＳ Ｐゴシック"/>
                <a:cs typeface="Arial"/>
              </a:rPr>
              <a:t> durée de 30 </a:t>
            </a:r>
            <a:r>
              <a:rPr lang="en-US" sz="2000" dirty="0" err="1">
                <a:ea typeface="ＭＳ Ｐゴシック"/>
                <a:cs typeface="Arial"/>
              </a:rPr>
              <a:t>jours</a:t>
            </a:r>
            <a:r>
              <a:rPr lang="en-US" sz="2000" dirty="0">
                <a:ea typeface="ＭＳ Ｐゴシック"/>
                <a:cs typeface="Arial"/>
              </a:rPr>
              <a:t>, et </a:t>
            </a:r>
            <a:r>
              <a:rPr lang="en-US" sz="2000" dirty="0" err="1">
                <a:ea typeface="ＭＳ Ｐゴシック"/>
                <a:cs typeface="Arial"/>
              </a:rPr>
              <a:t>sont</a:t>
            </a:r>
            <a:r>
              <a:rPr lang="en-US" sz="2000" dirty="0">
                <a:ea typeface="ＭＳ Ｐゴシック"/>
                <a:cs typeface="Arial"/>
              </a:rPr>
              <a:t> </a:t>
            </a:r>
            <a:r>
              <a:rPr lang="en-US" sz="2000" dirty="0" err="1">
                <a:ea typeface="ＭＳ Ｐゴシック"/>
                <a:cs typeface="Arial"/>
              </a:rPr>
              <a:t>renouvelés</a:t>
            </a:r>
            <a:r>
              <a:rPr lang="en-US" sz="2000" dirty="0">
                <a:ea typeface="ＭＳ Ｐゴシック"/>
                <a:cs typeface="Arial"/>
              </a:rPr>
              <a:t> </a:t>
            </a:r>
            <a:r>
              <a:rPr lang="en-US" sz="2000" dirty="0" err="1">
                <a:ea typeface="ＭＳ Ｐゴシック"/>
                <a:cs typeface="Arial"/>
              </a:rPr>
              <a:t>automatiquement</a:t>
            </a:r>
            <a:r>
              <a:rPr lang="en-US" sz="2000" dirty="0">
                <a:ea typeface="ＭＳ Ｐゴシック"/>
                <a:cs typeface="Arial"/>
              </a:rPr>
              <a:t> 4 </a:t>
            </a:r>
            <a:r>
              <a:rPr lang="en-US" sz="2000" dirty="0" err="1">
                <a:ea typeface="ＭＳ Ｐゴシック"/>
                <a:cs typeface="Arial"/>
              </a:rPr>
              <a:t>fois</a:t>
            </a:r>
            <a:r>
              <a:rPr lang="en-US" sz="2000" dirty="0">
                <a:ea typeface="ＭＳ Ｐゴシック"/>
                <a:cs typeface="Arial"/>
              </a:rPr>
              <a:t>, </a:t>
            </a:r>
            <a:r>
              <a:rPr lang="en-US" sz="2000" dirty="0" err="1">
                <a:ea typeface="ＭＳ Ｐゴシック"/>
                <a:cs typeface="Arial"/>
              </a:rPr>
              <a:t>sauf</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a:t>
            </a:r>
            <a:r>
              <a:rPr lang="en-US" sz="2000" dirty="0" err="1">
                <a:ea typeface="ＭＳ Ｐゴシック"/>
                <a:cs typeface="Arial"/>
              </a:rPr>
              <a:t>quelqu’un.e</a:t>
            </a:r>
            <a:r>
              <a:rPr lang="en-US" sz="2000" dirty="0">
                <a:ea typeface="ＭＳ Ｐゴシック"/>
                <a:cs typeface="Arial"/>
              </a:rPr>
              <a:t> </a:t>
            </a:r>
            <a:r>
              <a:rPr lang="en-US" sz="2000" dirty="0" err="1">
                <a:ea typeface="ＭＳ Ｐゴシック"/>
                <a:cs typeface="Arial"/>
              </a:rPr>
              <a:t>d’autre</a:t>
            </a:r>
            <a:r>
              <a:rPr lang="en-US" sz="2000" dirty="0">
                <a:ea typeface="ＭＳ Ｐゴシック"/>
                <a:cs typeface="Arial"/>
              </a:rPr>
              <a:t> </a:t>
            </a:r>
            <a:r>
              <a:rPr lang="en-US" sz="2000" dirty="0" err="1">
                <a:ea typeface="ＭＳ Ｐゴシック"/>
                <a:cs typeface="Arial"/>
              </a:rPr>
              <a:t>en</a:t>
            </a:r>
            <a:r>
              <a:rPr lang="en-US" sz="2000" dirty="0">
                <a:ea typeface="ＭＳ Ｐゴシック"/>
                <a:cs typeface="Arial"/>
              </a:rPr>
              <a:t> fait la </a:t>
            </a:r>
            <a:r>
              <a:rPr lang="en-US" sz="2000" dirty="0" err="1">
                <a:ea typeface="ＭＳ Ｐゴシック"/>
                <a:cs typeface="Arial"/>
              </a:rPr>
              <a:t>demande</a:t>
            </a:r>
            <a:r>
              <a:rPr lang="en-US" sz="2000" dirty="0">
                <a:ea typeface="ＭＳ Ｐゴシック"/>
                <a:cs typeface="Arial"/>
              </a:rPr>
              <a:t>.)</a:t>
            </a:r>
            <a:endParaRPr lang="en-US" sz="2000" dirty="0">
              <a:ea typeface="ＭＳ Ｐゴシック"/>
            </a:endParaRPr>
          </a:p>
        </p:txBody>
      </p:sp>
    </p:spTree>
    <p:extLst>
      <p:ext uri="{BB962C8B-B14F-4D97-AF65-F5344CB8AC3E}">
        <p14:creationId xmlns:p14="http://schemas.microsoft.com/office/powerpoint/2010/main" val="49950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err="1">
                <a:latin typeface="Arial"/>
                <a:ea typeface="ＭＳ Ｐゴシック"/>
              </a:rPr>
              <a:t>S’identifiez</a:t>
            </a:r>
            <a:r>
              <a:rPr lang="en-US" sz="2000" dirty="0">
                <a:latin typeface="Arial"/>
                <a:ea typeface="ＭＳ Ｐゴシック"/>
              </a:rPr>
              <a:t> dans "My Account" et </a:t>
            </a:r>
            <a:r>
              <a:rPr lang="en-US" sz="2000" dirty="0" err="1">
                <a:latin typeface="Arial"/>
                <a:ea typeface="ＭＳ Ｐゴシック"/>
              </a:rPr>
              <a:t>sélectionner</a:t>
            </a:r>
            <a:r>
              <a:rPr lang="en-US" sz="2000" dirty="0">
                <a:latin typeface="Arial"/>
                <a:ea typeface="ＭＳ Ｐゴシック"/>
              </a:rPr>
              <a:t> "Requests".</a:t>
            </a:r>
          </a:p>
          <a:p>
            <a:pPr marL="457200" indent="-457200">
              <a:buAutoNum type="arabicPeriod"/>
            </a:pPr>
            <a:r>
              <a:rPr lang="en-US" sz="2000" dirty="0" err="1">
                <a:latin typeface="Arial"/>
                <a:ea typeface="ＭＳ Ｐゴシック"/>
              </a:rPr>
              <a:t>Cliquez</a:t>
            </a:r>
            <a:r>
              <a:rPr lang="en-US" sz="2000" dirty="0">
                <a:latin typeface="Arial"/>
                <a:ea typeface="ＭＳ Ｐゴシック"/>
              </a:rPr>
              <a:t> sur "Create request".</a:t>
            </a:r>
            <a:endParaRPr lang="en-US" sz="2000" dirty="0">
              <a:latin typeface="Arial"/>
            </a:endParaRPr>
          </a:p>
        </p:txBody>
      </p:sp>
    </p:spTree>
    <p:extLst>
      <p:ext uri="{BB962C8B-B14F-4D97-AF65-F5344CB8AC3E}">
        <p14:creationId xmlns:p14="http://schemas.microsoft.com/office/powerpoint/2010/main" val="217950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E1F0-67DD-4535-BA09-2B37292ED250}"/>
              </a:ext>
            </a:extLst>
          </p:cNvPr>
          <p:cNvSpPr>
            <a:spLocks noGrp="1"/>
          </p:cNvSpPr>
          <p:nvPr>
            <p:ph type="title"/>
          </p:nvPr>
        </p:nvSpPr>
        <p:spPr>
          <a:xfrm>
            <a:off x="539552" y="1686074"/>
            <a:ext cx="7846640" cy="857250"/>
          </a:xfrm>
        </p:spPr>
        <p:txBody>
          <a:bodyPr/>
          <a:lstStyle/>
          <a:p>
            <a:r>
              <a:rPr lang="fr-CA" dirty="0"/>
              <a:t>Visite de la bibliothèque Webster</a:t>
            </a:r>
            <a:endParaRPr lang="en-CA" dirty="0"/>
          </a:p>
        </p:txBody>
      </p:sp>
    </p:spTree>
    <p:extLst>
      <p:ext uri="{BB962C8B-B14F-4D97-AF65-F5344CB8AC3E}">
        <p14:creationId xmlns:p14="http://schemas.microsoft.com/office/powerpoint/2010/main" val="282061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6599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326218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8360C-16F8-6AD6-FD9A-7CCFA52BE4CC}"/>
              </a:ext>
            </a:extLst>
          </p:cNvPr>
          <p:cNvSpPr/>
          <p:nvPr/>
        </p:nvSpPr>
        <p:spPr bwMode="auto">
          <a:xfrm>
            <a:off x="6450806" y="871538"/>
            <a:ext cx="792957" cy="928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pic>
        <p:nvPicPr>
          <p:cNvPr id="7" name="Picture 7" descr="Graphical user interface, text, application, email&#10;&#10;Description automatically generated">
            <a:extLst>
              <a:ext uri="{FF2B5EF4-FFF2-40B4-BE49-F238E27FC236}">
                <a16:creationId xmlns:a16="http://schemas.microsoft.com/office/drawing/2014/main" id="{06DD5401-8A5A-ABE0-799F-7CE41C12A8DF}"/>
              </a:ext>
            </a:extLst>
          </p:cNvPr>
          <p:cNvPicPr>
            <a:picLocks noChangeAspect="1"/>
          </p:cNvPicPr>
          <p:nvPr/>
        </p:nvPicPr>
        <p:blipFill>
          <a:blip r:embed="rId3"/>
          <a:stretch>
            <a:fillRect/>
          </a:stretch>
        </p:blipFill>
        <p:spPr>
          <a:xfrm>
            <a:off x="1478756" y="25159"/>
            <a:ext cx="6793706" cy="5100325"/>
          </a:xfrm>
          <a:prstGeom prst="rect">
            <a:avLst/>
          </a:prstGeom>
        </p:spPr>
      </p:pic>
      <p:cxnSp>
        <p:nvCxnSpPr>
          <p:cNvPr id="9" name="Straight Arrow Connector 8">
            <a:extLst>
              <a:ext uri="{FF2B5EF4-FFF2-40B4-BE49-F238E27FC236}">
                <a16:creationId xmlns:a16="http://schemas.microsoft.com/office/drawing/2014/main" id="{7A8AF8D9-8599-5F77-B3C5-E1EAD3FD9DCC}"/>
              </a:ext>
            </a:extLst>
          </p:cNvPr>
          <p:cNvCxnSpPr/>
          <p:nvPr/>
        </p:nvCxnSpPr>
        <p:spPr bwMode="auto">
          <a:xfrm flipV="1">
            <a:off x="5786438" y="542925"/>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55D8509D-F483-80EF-02F6-F90FC42AFFCA}"/>
              </a:ext>
            </a:extLst>
          </p:cNvPr>
          <p:cNvCxnSpPr/>
          <p:nvPr/>
        </p:nvCxnSpPr>
        <p:spPr bwMode="auto">
          <a:xfrm flipH="1">
            <a:off x="2457451" y="4321970"/>
            <a:ext cx="700086" cy="714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3997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E627310-AC43-C677-CD96-7511E0AD6231}"/>
              </a:ext>
            </a:extLst>
          </p:cNvPr>
          <p:cNvPicPr>
            <a:picLocks noChangeAspect="1"/>
          </p:cNvPicPr>
          <p:nvPr/>
        </p:nvPicPr>
        <p:blipFill>
          <a:blip r:embed="rId2"/>
          <a:stretch>
            <a:fillRect/>
          </a:stretch>
        </p:blipFill>
        <p:spPr>
          <a:xfrm>
            <a:off x="2057400" y="1232214"/>
            <a:ext cx="4900612" cy="1600366"/>
          </a:xfrm>
          <a:prstGeom prst="rect">
            <a:avLst/>
          </a:prstGeom>
        </p:spPr>
      </p:pic>
    </p:spTree>
    <p:extLst>
      <p:ext uri="{BB962C8B-B14F-4D97-AF65-F5344CB8AC3E}">
        <p14:creationId xmlns:p14="http://schemas.microsoft.com/office/powerpoint/2010/main" val="139610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208F-84EB-4324-9AB0-10A296739072}"/>
              </a:ext>
            </a:extLst>
          </p:cNvPr>
          <p:cNvSpPr>
            <a:spLocks noGrp="1"/>
          </p:cNvSpPr>
          <p:nvPr>
            <p:ph type="title"/>
          </p:nvPr>
        </p:nvSpPr>
        <p:spPr>
          <a:xfrm>
            <a:off x="467544" y="2143125"/>
            <a:ext cx="7772400" cy="857250"/>
          </a:xfrm>
        </p:spPr>
        <p:txBody>
          <a:bodyPr/>
          <a:lstStyle/>
          <a:p>
            <a:r>
              <a:rPr lang="fr-FR" dirty="0">
                <a:latin typeface="Arial Bold" panose="020B0704020202020204" pitchFamily="34" charset="0"/>
                <a:cs typeface="Arial Bold" panose="020B0704020202020204" pitchFamily="34" charset="0"/>
              </a:rPr>
              <a:t>Dictionnaires terminologiques</a:t>
            </a:r>
            <a:br>
              <a:rPr lang="fr-FR" dirty="0">
                <a:latin typeface="Arial" charset="0"/>
              </a:rPr>
            </a:br>
            <a:endParaRPr lang="en-CA" dirty="0"/>
          </a:p>
        </p:txBody>
      </p:sp>
    </p:spTree>
    <p:extLst>
      <p:ext uri="{BB962C8B-B14F-4D97-AF65-F5344CB8AC3E}">
        <p14:creationId xmlns:p14="http://schemas.microsoft.com/office/powerpoint/2010/main" val="2753102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9F4-F270-49B6-97CC-81003EA743F9}"/>
              </a:ext>
            </a:extLst>
          </p:cNvPr>
          <p:cNvSpPr>
            <a:spLocks noGrp="1"/>
          </p:cNvSpPr>
          <p:nvPr>
            <p:ph type="title"/>
          </p:nvPr>
        </p:nvSpPr>
        <p:spPr/>
        <p:txBody>
          <a:bodyPr/>
          <a:lstStyle/>
          <a:p>
            <a:r>
              <a:rPr lang="en-CA" sz="2800" dirty="0" err="1"/>
              <a:t>Dictionnaires</a:t>
            </a:r>
            <a:r>
              <a:rPr lang="en-CA" sz="2800" dirty="0"/>
              <a:t> </a:t>
            </a:r>
            <a:r>
              <a:rPr lang="en-CA" sz="2800" dirty="0" err="1"/>
              <a:t>terminologiques</a:t>
            </a:r>
            <a:r>
              <a:rPr lang="en-CA" sz="2800" dirty="0"/>
              <a:t> </a:t>
            </a:r>
            <a:r>
              <a:rPr lang="en-CA" sz="2800" dirty="0" err="1"/>
              <a:t>multidisciplinaires</a:t>
            </a:r>
            <a:endParaRPr lang="en-CA" sz="2800" dirty="0"/>
          </a:p>
        </p:txBody>
      </p:sp>
      <p:sp>
        <p:nvSpPr>
          <p:cNvPr id="3" name="Content Placeholder 2">
            <a:extLst>
              <a:ext uri="{FF2B5EF4-FFF2-40B4-BE49-F238E27FC236}">
                <a16:creationId xmlns:a16="http://schemas.microsoft.com/office/drawing/2014/main" id="{E937BBE1-0FBC-4463-801D-1125628413AC}"/>
              </a:ext>
            </a:extLst>
          </p:cNvPr>
          <p:cNvSpPr>
            <a:spLocks noGrp="1"/>
          </p:cNvSpPr>
          <p:nvPr>
            <p:ph idx="1"/>
          </p:nvPr>
        </p:nvSpPr>
        <p:spPr>
          <a:xfrm>
            <a:off x="395536" y="1275606"/>
            <a:ext cx="7772400" cy="3582144"/>
          </a:xfrm>
        </p:spPr>
        <p:txBody>
          <a:bodyPr/>
          <a:lstStyle/>
          <a:p>
            <a:r>
              <a:rPr lang="fr-FR" sz="1800" dirty="0" err="1">
                <a:hlinkClick r:id="rId2"/>
              </a:rPr>
              <a:t>Termium</a:t>
            </a:r>
            <a:r>
              <a:rPr lang="fr-FR" sz="1800" dirty="0">
                <a:hlinkClick r:id="rId2"/>
              </a:rPr>
              <a:t> Plus</a:t>
            </a:r>
            <a:br>
              <a:rPr lang="fr-FR" sz="1800" dirty="0"/>
            </a:br>
            <a:r>
              <a:rPr lang="fr-FR" sz="1800" dirty="0"/>
              <a:t>(Bureau de la traduction)</a:t>
            </a:r>
          </a:p>
          <a:p>
            <a:endParaRPr lang="fr-FR" sz="1800" dirty="0"/>
          </a:p>
          <a:p>
            <a:r>
              <a:rPr lang="en-CA" sz="1800" dirty="0">
                <a:hlinkClick r:id="rId3"/>
              </a:rPr>
              <a:t>Vitrine </a:t>
            </a:r>
            <a:r>
              <a:rPr lang="en-CA" sz="1800" dirty="0" err="1">
                <a:hlinkClick r:id="rId3"/>
              </a:rPr>
              <a:t>linguistique</a:t>
            </a:r>
            <a:br>
              <a:rPr lang="fr-FR" sz="1800" dirty="0"/>
            </a:br>
            <a:r>
              <a:rPr lang="fr-FR" sz="1800" dirty="0"/>
              <a:t>(Office québécois de la langue française)</a:t>
            </a:r>
          </a:p>
          <a:p>
            <a:endParaRPr lang="fr-FR" sz="1800" dirty="0"/>
          </a:p>
          <a:p>
            <a:r>
              <a:rPr lang="fr-FR" sz="1800" dirty="0">
                <a:hlinkClick r:id="rId4"/>
              </a:rPr>
              <a:t>Interactive </a:t>
            </a:r>
            <a:r>
              <a:rPr lang="fr-FR" sz="1800" dirty="0" err="1">
                <a:hlinkClick r:id="rId4"/>
              </a:rPr>
              <a:t>Terminology</a:t>
            </a:r>
            <a:r>
              <a:rPr lang="fr-FR" sz="1800" dirty="0">
                <a:hlinkClick r:id="rId4"/>
              </a:rPr>
              <a:t> for Europe </a:t>
            </a:r>
            <a:r>
              <a:rPr lang="fr-FR" sz="1800" dirty="0"/>
              <a:t>(IATE)</a:t>
            </a:r>
          </a:p>
          <a:p>
            <a:endParaRPr lang="fr-FR" sz="1800" dirty="0"/>
          </a:p>
          <a:p>
            <a:r>
              <a:rPr lang="fr-FR" sz="1800" dirty="0">
                <a:hlinkClick r:id="rId5"/>
              </a:rPr>
              <a:t>UNTERM</a:t>
            </a:r>
            <a:endParaRPr lang="fr-FR" sz="1800" dirty="0"/>
          </a:p>
          <a:p>
            <a:pPr marL="0" indent="0">
              <a:buNone/>
            </a:pPr>
            <a:r>
              <a:rPr lang="fr-FR" sz="1800" dirty="0"/>
              <a:t>     </a:t>
            </a:r>
            <a:r>
              <a:rPr lang="en-CA" sz="1800" dirty="0"/>
              <a:t>(Base de </a:t>
            </a:r>
            <a:r>
              <a:rPr lang="en-CA" sz="1800" dirty="0" err="1"/>
              <a:t>donn</a:t>
            </a:r>
            <a:r>
              <a:rPr lang="fr-CA" sz="1800" dirty="0" err="1"/>
              <a:t>ées</a:t>
            </a:r>
            <a:r>
              <a:rPr lang="fr-CA" sz="1800" dirty="0"/>
              <a:t> terminologiques de l’ONU)</a:t>
            </a:r>
            <a:endParaRPr lang="en-CA" sz="1800" dirty="0"/>
          </a:p>
        </p:txBody>
      </p:sp>
    </p:spTree>
    <p:extLst>
      <p:ext uri="{BB962C8B-B14F-4D97-AF65-F5344CB8AC3E}">
        <p14:creationId xmlns:p14="http://schemas.microsoft.com/office/powerpoint/2010/main" val="12229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718-DA3E-4861-9C65-88C0FE5BC246}"/>
              </a:ext>
            </a:extLst>
          </p:cNvPr>
          <p:cNvSpPr>
            <a:spLocks noGrp="1"/>
          </p:cNvSpPr>
          <p:nvPr>
            <p:ph type="title"/>
          </p:nvPr>
        </p:nvSpPr>
        <p:spPr>
          <a:xfrm>
            <a:off x="611560" y="1995686"/>
            <a:ext cx="7772400" cy="857250"/>
          </a:xfrm>
        </p:spPr>
        <p:txBody>
          <a:bodyPr/>
          <a:lstStyle/>
          <a:p>
            <a:r>
              <a:rPr lang="fr-FR" dirty="0">
                <a:latin typeface="Arial Bold" panose="020B0704020202020204" pitchFamily="34" charset="0"/>
                <a:cs typeface="Arial Bold" panose="020B0704020202020204" pitchFamily="34" charset="0"/>
              </a:rPr>
              <a:t>Lexiques et autres ressources en ligne</a:t>
            </a:r>
            <a:br>
              <a:rPr lang="fr-FR" dirty="0">
                <a:latin typeface="Arial" charset="0"/>
              </a:rPr>
            </a:br>
            <a:endParaRPr lang="en-CA" dirty="0"/>
          </a:p>
        </p:txBody>
      </p:sp>
    </p:spTree>
    <p:extLst>
      <p:ext uri="{BB962C8B-B14F-4D97-AF65-F5344CB8AC3E}">
        <p14:creationId xmlns:p14="http://schemas.microsoft.com/office/powerpoint/2010/main" val="381689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9246-C254-4BBB-A799-D2C2917D5747}"/>
              </a:ext>
            </a:extLst>
          </p:cNvPr>
          <p:cNvSpPr>
            <a:spLocks noGrp="1"/>
          </p:cNvSpPr>
          <p:nvPr>
            <p:ph type="title"/>
          </p:nvPr>
        </p:nvSpPr>
        <p:spPr/>
        <p:txBody>
          <a:bodyPr/>
          <a:lstStyle/>
          <a:p>
            <a:r>
              <a:rPr lang="fr-CA" altLang="en-US" sz="3200" dirty="0">
                <a:ea typeface="ＭＳ Ｐゴシック" panose="020B0600070205080204" pitchFamily="34" charset="-128"/>
              </a:rPr>
              <a:t>Lexiques et autres ressources en ligne</a:t>
            </a:r>
            <a:endParaRPr lang="en-CA" sz="3200" dirty="0"/>
          </a:p>
        </p:txBody>
      </p:sp>
      <p:sp>
        <p:nvSpPr>
          <p:cNvPr id="3" name="Content Placeholder 2">
            <a:extLst>
              <a:ext uri="{FF2B5EF4-FFF2-40B4-BE49-F238E27FC236}">
                <a16:creationId xmlns:a16="http://schemas.microsoft.com/office/drawing/2014/main" id="{2468B887-54BD-4EFD-AB1A-2378487A63EE}"/>
              </a:ext>
            </a:extLst>
          </p:cNvPr>
          <p:cNvSpPr>
            <a:spLocks noGrp="1"/>
          </p:cNvSpPr>
          <p:nvPr>
            <p:ph idx="1"/>
          </p:nvPr>
        </p:nvSpPr>
        <p:spPr>
          <a:xfrm>
            <a:off x="685800" y="987574"/>
            <a:ext cx="7772400" cy="3412976"/>
          </a:xfrm>
        </p:spPr>
        <p:txBody>
          <a:bodyPr/>
          <a:lstStyle/>
          <a:p>
            <a:r>
              <a:rPr lang="fr-CA" altLang="en-US" sz="2000" dirty="0">
                <a:ea typeface="ＭＳ Ｐゴシック" panose="020B0600070205080204" pitchFamily="34" charset="-128"/>
              </a:rPr>
              <a:t>Lexiques et vocabulaires de </a:t>
            </a:r>
            <a:r>
              <a:rPr lang="fr-FR" altLang="en-US" sz="2000" dirty="0">
                <a:ea typeface="ＭＳ Ｐゴシック" panose="020B0600070205080204" pitchFamily="34" charset="-128"/>
              </a:rPr>
              <a:t>l’Office </a:t>
            </a:r>
            <a:r>
              <a:rPr lang="fr-FR" altLang="en-US" sz="2000" dirty="0" err="1">
                <a:ea typeface="ＭＳ Ｐゴシック" panose="020B0600070205080204" pitchFamily="34" charset="-128"/>
              </a:rPr>
              <a:t>québécois</a:t>
            </a:r>
            <a:r>
              <a:rPr lang="fr-FR" altLang="en-US" sz="2000" dirty="0">
                <a:ea typeface="ＭＳ Ｐゴシック" panose="020B0600070205080204" pitchFamily="34" charset="-128"/>
              </a:rPr>
              <a:t> de la langue </a:t>
            </a:r>
            <a:r>
              <a:rPr lang="fr-FR" altLang="en-US" sz="2000" dirty="0" err="1">
                <a:ea typeface="ＭＳ Ｐゴシック" panose="020B0600070205080204" pitchFamily="34" charset="-128"/>
              </a:rPr>
              <a:t>française</a:t>
            </a:r>
            <a:r>
              <a:rPr lang="fr-FR" altLang="en-US" sz="2000" dirty="0">
                <a:ea typeface="ＭＳ Ｐゴシック" panose="020B0600070205080204" pitchFamily="34" charset="-128"/>
              </a:rPr>
              <a:t>. </a:t>
            </a:r>
            <a:br>
              <a:rPr lang="fr-FR" altLang="en-US" sz="2000" dirty="0">
                <a:ea typeface="ＭＳ Ｐゴシック" panose="020B0600070205080204" pitchFamily="34" charset="-128"/>
              </a:rPr>
            </a:br>
            <a:r>
              <a:rPr lang="fr-FR" altLang="en-US" sz="2000" dirty="0">
                <a:ea typeface="ＭＳ Ｐゴシック" panose="020B0600070205080204" pitchFamily="34" charset="-128"/>
              </a:rPr>
              <a:t>	</a:t>
            </a:r>
            <a:r>
              <a:rPr lang="fr-CA" altLang="en-US" sz="2000" dirty="0">
                <a:ea typeface="ＭＳ Ｐゴシック" panose="020B0600070205080204" pitchFamily="34" charset="-128"/>
                <a:hlinkClick r:id="rId2"/>
              </a:rPr>
              <a:t>Certains</a:t>
            </a:r>
            <a:r>
              <a:rPr lang="fr-CA" altLang="en-US" sz="2000" dirty="0">
                <a:ea typeface="ＭＳ Ｐゴシック" panose="020B0600070205080204" pitchFamily="34" charset="-128"/>
              </a:rPr>
              <a:t> de ces ouvrages sont à la bibliothèque.</a:t>
            </a:r>
          </a:p>
          <a:p>
            <a:r>
              <a:rPr lang="fr-CA" altLang="en-US" sz="2000" dirty="0">
                <a:ea typeface="ＭＳ Ｐゴシック" panose="020B0600070205080204" pitchFamily="34" charset="-128"/>
                <a:hlinkClick r:id="rId3"/>
              </a:rPr>
              <a:t>Lexiques et vocabulaires </a:t>
            </a:r>
            <a:r>
              <a:rPr lang="fr-CA" altLang="en-US" sz="2000" dirty="0">
                <a:ea typeface="ＭＳ Ｐゴシック" panose="020B0600070205080204" pitchFamily="34" charset="-128"/>
              </a:rPr>
              <a:t>du </a:t>
            </a:r>
            <a:r>
              <a:rPr lang="fr-CA" altLang="en-US" sz="2000" dirty="0">
                <a:ea typeface="ＭＳ Ｐゴシック" panose="020B0600070205080204" pitchFamily="34" charset="-128"/>
                <a:hlinkClick r:id="rId4"/>
              </a:rPr>
              <a:t>Bureau de la traduction</a:t>
            </a:r>
            <a:r>
              <a:rPr lang="fr-CA" altLang="en-US" sz="2000" dirty="0">
                <a:ea typeface="ＭＳ Ｐゴシック" panose="020B0600070205080204" pitchFamily="34" charset="-128"/>
              </a:rPr>
              <a:t>.</a:t>
            </a:r>
          </a:p>
          <a:p>
            <a:r>
              <a:rPr lang="fr-CA" altLang="en-US" sz="2000" dirty="0">
                <a:ea typeface="ＭＳ Ｐゴシック" panose="020B0600070205080204" pitchFamily="34" charset="-128"/>
                <a:hlinkClick r:id="rId5"/>
              </a:rPr>
              <a:t>Forum terminologique</a:t>
            </a:r>
            <a:r>
              <a:rPr lang="fr-CA" altLang="en-US" sz="2000" dirty="0">
                <a:ea typeface="ＭＳ Ｐゴシック" panose="020B0600070205080204" pitchFamily="34" charset="-128"/>
              </a:rPr>
              <a:t> et ses </a:t>
            </a:r>
            <a:r>
              <a:rPr lang="fr-CA" altLang="en-US" sz="2000" dirty="0">
                <a:ea typeface="ＭＳ Ｐゴシック" panose="020B0600070205080204" pitchFamily="34" charset="-128"/>
                <a:hlinkClick r:id="rId6"/>
              </a:rPr>
              <a:t>glossaires</a:t>
            </a:r>
            <a:r>
              <a:rPr lang="fr-CA" altLang="en-US" sz="2000" dirty="0">
                <a:ea typeface="ＭＳ Ｐゴシック" panose="020B0600070205080204" pitchFamily="34" charset="-128"/>
              </a:rPr>
              <a:t>, de l’Université de Vaasa, Finlande</a:t>
            </a:r>
          </a:p>
          <a:p>
            <a:r>
              <a:rPr lang="fr-CA" altLang="en-US" sz="2000" dirty="0">
                <a:ea typeface="ＭＳ Ｐゴシック" panose="020B0600070205080204" pitchFamily="34" charset="-128"/>
                <a:hlinkClick r:id="rId7"/>
              </a:rPr>
              <a:t>Lexiques et glossaires de l’ISIT</a:t>
            </a:r>
            <a:r>
              <a:rPr lang="fr-CA" altLang="en-US" sz="2000" dirty="0">
                <a:ea typeface="ＭＳ Ｐゴシック" panose="020B0600070205080204" pitchFamily="34" charset="-128"/>
              </a:rPr>
              <a:t> (anciennement </a:t>
            </a:r>
            <a:r>
              <a:rPr lang="fr-FR" altLang="en-US" sz="2000" dirty="0">
                <a:ea typeface="ＭＳ Ｐゴシック" panose="020B0600070205080204" pitchFamily="34" charset="-128"/>
              </a:rPr>
              <a:t> Institut supérieur d'interprétation et traduction, France)</a:t>
            </a:r>
            <a:endParaRPr lang="fr-CA" altLang="en-US" sz="2000" dirty="0">
              <a:ea typeface="ＭＳ Ｐゴシック" panose="020B0600070205080204" pitchFamily="34" charset="-128"/>
            </a:endParaRPr>
          </a:p>
          <a:p>
            <a:pPr lvl="1"/>
            <a:endParaRPr lang="fr-CA" altLang="en-US" sz="2000" dirty="0">
              <a:ea typeface="ＭＳ Ｐゴシック" panose="020B0600070205080204" pitchFamily="34" charset="-128"/>
            </a:endParaRPr>
          </a:p>
          <a:p>
            <a:pPr marL="0" indent="0">
              <a:buNone/>
            </a:pPr>
            <a:endParaRPr lang="en-CA" dirty="0"/>
          </a:p>
        </p:txBody>
      </p:sp>
    </p:spTree>
    <p:extLst>
      <p:ext uri="{BB962C8B-B14F-4D97-AF65-F5344CB8AC3E}">
        <p14:creationId xmlns:p14="http://schemas.microsoft.com/office/powerpoint/2010/main" val="1027576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C894-955A-4FAA-970C-6A30EB83D870}"/>
              </a:ext>
            </a:extLst>
          </p:cNvPr>
          <p:cNvSpPr>
            <a:spLocks noGrp="1"/>
          </p:cNvSpPr>
          <p:nvPr>
            <p:ph type="title"/>
          </p:nvPr>
        </p:nvSpPr>
        <p:spPr/>
        <p:txBody>
          <a:bodyPr/>
          <a:lstStyle/>
          <a:p>
            <a:r>
              <a:rPr lang="fr-CA" altLang="en-US" dirty="0">
                <a:ea typeface="ＭＳ Ｐゴシック" panose="020B0600070205080204" pitchFamily="34" charset="-128"/>
              </a:rPr>
              <a:t>Ressources en ligne: sites utiles</a:t>
            </a:r>
            <a:endParaRPr lang="en-CA" dirty="0"/>
          </a:p>
        </p:txBody>
      </p:sp>
      <p:sp>
        <p:nvSpPr>
          <p:cNvPr id="3" name="Content Placeholder 2">
            <a:extLst>
              <a:ext uri="{FF2B5EF4-FFF2-40B4-BE49-F238E27FC236}">
                <a16:creationId xmlns:a16="http://schemas.microsoft.com/office/drawing/2014/main" id="{5F934C07-2059-426F-859E-A1CA4734FF25}"/>
              </a:ext>
            </a:extLst>
          </p:cNvPr>
          <p:cNvSpPr>
            <a:spLocks noGrp="1"/>
          </p:cNvSpPr>
          <p:nvPr>
            <p:ph idx="1"/>
          </p:nvPr>
        </p:nvSpPr>
        <p:spPr>
          <a:xfrm>
            <a:off x="692603" y="1143000"/>
            <a:ext cx="7772400" cy="3086100"/>
          </a:xfrm>
        </p:spPr>
        <p:txBody>
          <a:bodyPr/>
          <a:lstStyle/>
          <a:p>
            <a:r>
              <a:rPr lang="fr-FR" dirty="0"/>
              <a:t>Site web du gouvernement fédéral</a:t>
            </a:r>
          </a:p>
          <a:p>
            <a:r>
              <a:rPr lang="fr-FR" dirty="0"/>
              <a:t>Autres sites gouvernementaux ou d’organisations internationales  </a:t>
            </a:r>
          </a:p>
          <a:p>
            <a:r>
              <a:rPr lang="fr-FR" dirty="0"/>
              <a:t>Sites d’universités ou d’institutions de recherche ou d’enseignement</a:t>
            </a:r>
          </a:p>
          <a:p>
            <a:r>
              <a:rPr lang="fr-FR" dirty="0"/>
              <a:t>Sites spécialisés en traduction ou terminologie</a:t>
            </a:r>
          </a:p>
          <a:p>
            <a:r>
              <a:rPr lang="fr-FR" dirty="0"/>
              <a:t>Sites d’entreprises ou d’associations</a:t>
            </a:r>
          </a:p>
          <a:p>
            <a:endParaRPr lang="en-CA" dirty="0"/>
          </a:p>
        </p:txBody>
      </p:sp>
    </p:spTree>
    <p:extLst>
      <p:ext uri="{BB962C8B-B14F-4D97-AF65-F5344CB8AC3E}">
        <p14:creationId xmlns:p14="http://schemas.microsoft.com/office/powerpoint/2010/main" val="1016780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A3A1-3D60-4AA7-BC43-FCBB2AA8F87A}"/>
              </a:ext>
            </a:extLst>
          </p:cNvPr>
          <p:cNvSpPr>
            <a:spLocks noGrp="1"/>
          </p:cNvSpPr>
          <p:nvPr>
            <p:ph type="title"/>
          </p:nvPr>
        </p:nvSpPr>
        <p:spPr>
          <a:xfrm>
            <a:off x="467544" y="1995686"/>
            <a:ext cx="7772400" cy="857250"/>
          </a:xfrm>
        </p:spPr>
        <p:txBody>
          <a:bodyPr/>
          <a:lstStyle/>
          <a:p>
            <a:r>
              <a:rPr lang="fr-FR" dirty="0">
                <a:latin typeface="Arial Bold" panose="020B0704020202020204" pitchFamily="34" charset="0"/>
                <a:cs typeface="Arial Bold" panose="020B0704020202020204" pitchFamily="34" charset="0"/>
              </a:rPr>
              <a:t>Périodiques et bases de données</a:t>
            </a:r>
            <a:br>
              <a:rPr lang="fr-FR" dirty="0">
                <a:latin typeface="Arial" charset="0"/>
              </a:rPr>
            </a:br>
            <a:endParaRPr lang="en-CA" dirty="0"/>
          </a:p>
        </p:txBody>
      </p:sp>
    </p:spTree>
    <p:extLst>
      <p:ext uri="{BB962C8B-B14F-4D97-AF65-F5344CB8AC3E}">
        <p14:creationId xmlns:p14="http://schemas.microsoft.com/office/powerpoint/2010/main" val="420290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4384-87D2-4796-9666-E9466171C67B}"/>
              </a:ext>
            </a:extLst>
          </p:cNvPr>
          <p:cNvSpPr>
            <a:spLocks noGrp="1"/>
          </p:cNvSpPr>
          <p:nvPr>
            <p:ph type="title" idx="4294967295"/>
          </p:nvPr>
        </p:nvSpPr>
        <p:spPr>
          <a:xfrm>
            <a:off x="413538" y="1366149"/>
            <a:ext cx="7772400" cy="857250"/>
          </a:xfrm>
        </p:spPr>
        <p:txBody>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r>
              <a:rPr lang="en-US" sz="3000" dirty="0">
                <a:solidFill>
                  <a:schemeClr val="accent5"/>
                </a:solidFill>
                <a:latin typeface="Gill Sans MT"/>
              </a:rPr>
              <a:t>Les </a:t>
            </a:r>
            <a:r>
              <a:rPr lang="en-US" sz="3000" dirty="0" err="1">
                <a:solidFill>
                  <a:schemeClr val="accent5"/>
                </a:solidFill>
                <a:latin typeface="Gill Sans MT"/>
              </a:rPr>
              <a:t>bibliothèques</a:t>
            </a:r>
            <a:r>
              <a:rPr lang="en-US" sz="3000" dirty="0">
                <a:solidFill>
                  <a:schemeClr val="accent5"/>
                </a:solidFill>
                <a:latin typeface="Gill Sans MT"/>
              </a:rPr>
              <a:t> et la salle de lecture</a:t>
            </a:r>
            <a:endParaRPr lang="en-CA" sz="3000" dirty="0">
              <a:solidFill>
                <a:schemeClr val="accent5"/>
              </a:solidFill>
              <a:latin typeface="Gill Sans MT"/>
            </a:endParaRPr>
          </a:p>
        </p:txBody>
      </p:sp>
      <p:pic>
        <p:nvPicPr>
          <p:cNvPr id="4" name="Google Shape;50;p3" descr="Ground floor of the J. W. McConnell Building">
            <a:extLst>
              <a:ext uri="{FF2B5EF4-FFF2-40B4-BE49-F238E27FC236}">
                <a16:creationId xmlns:a16="http://schemas.microsoft.com/office/drawing/2014/main" id="{12695523-B912-46A6-96DD-E78126E8CB2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01" y="2330742"/>
            <a:ext cx="1997869" cy="1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51;p3" descr="A person sitting on a ledge outside of the Vanier library reading a book&#10;">
            <a:extLst>
              <a:ext uri="{FF2B5EF4-FFF2-40B4-BE49-F238E27FC236}">
                <a16:creationId xmlns:a16="http://schemas.microsoft.com/office/drawing/2014/main" id="{60575E9D-0919-4909-A9AE-29B878D537A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645" y="2297404"/>
            <a:ext cx="2020491"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52;p3" descr="Interior of the Grey Nuns Reading Room">
            <a:extLst>
              <a:ext uri="{FF2B5EF4-FFF2-40B4-BE49-F238E27FC236}">
                <a16:creationId xmlns:a16="http://schemas.microsoft.com/office/drawing/2014/main" id="{AF138E0D-12F3-48CC-82E9-E96959B4213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570" y="2330742"/>
            <a:ext cx="1997869" cy="1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53;p3">
            <a:extLst>
              <a:ext uri="{FF2B5EF4-FFF2-40B4-BE49-F238E27FC236}">
                <a16:creationId xmlns:a16="http://schemas.microsoft.com/office/drawing/2014/main" id="{1661E445-D316-4692-8E2A-9253B23A5592}"/>
              </a:ext>
            </a:extLst>
          </p:cNvPr>
          <p:cNvSpPr txBox="1"/>
          <p:nvPr/>
        </p:nvSpPr>
        <p:spPr>
          <a:xfrm>
            <a:off x="1207101" y="3777351"/>
            <a:ext cx="1997869" cy="276969"/>
          </a:xfrm>
          <a:prstGeom prst="rect">
            <a:avLst/>
          </a:prstGeom>
          <a:noFill/>
          <a:ln>
            <a:noFill/>
          </a:ln>
        </p:spPr>
        <p:txBody>
          <a:bodyPr spcFirstLastPara="1" wrap="square" lIns="68569" tIns="34275" rIns="68569" bIns="34275">
            <a:sp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ctr">
              <a:spcBef>
                <a:spcPts val="0"/>
              </a:spcBef>
              <a:spcAft>
                <a:spcPts val="0"/>
              </a:spcAft>
              <a:defRPr/>
            </a:pPr>
            <a:r>
              <a:rPr lang="en-US" sz="1350">
                <a:latin typeface="+mn-lt"/>
                <a:ea typeface="Gill Sans"/>
                <a:cs typeface="Gill Sans"/>
                <a:sym typeface="Gill Sans"/>
              </a:rPr>
              <a:t>Webster (SGW)</a:t>
            </a:r>
            <a:endParaRPr sz="1350">
              <a:latin typeface="+mn-lt"/>
            </a:endParaRPr>
          </a:p>
        </p:txBody>
      </p:sp>
      <p:sp>
        <p:nvSpPr>
          <p:cNvPr id="8" name="Google Shape;54;p3">
            <a:extLst>
              <a:ext uri="{FF2B5EF4-FFF2-40B4-BE49-F238E27FC236}">
                <a16:creationId xmlns:a16="http://schemas.microsoft.com/office/drawing/2014/main" id="{9C8D422C-E8CB-44C6-BA61-4375BD93550B}"/>
              </a:ext>
            </a:extLst>
          </p:cNvPr>
          <p:cNvSpPr txBox="1"/>
          <p:nvPr/>
        </p:nvSpPr>
        <p:spPr>
          <a:xfrm>
            <a:off x="3394280" y="3777351"/>
            <a:ext cx="1997869" cy="484718"/>
          </a:xfrm>
          <a:prstGeom prst="rect">
            <a:avLst/>
          </a:prstGeom>
          <a:noFill/>
          <a:ln>
            <a:noFill/>
          </a:ln>
        </p:spPr>
        <p:txBody>
          <a:bodyPr spcFirstLastPara="1" wrap="square" lIns="68569" tIns="34275" rIns="68569" bIns="34275">
            <a:sp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ctr">
              <a:spcBef>
                <a:spcPts val="0"/>
              </a:spcBef>
              <a:spcAft>
                <a:spcPts val="0"/>
              </a:spcAft>
              <a:defRPr/>
            </a:pPr>
            <a:r>
              <a:rPr lang="en-US" sz="1350" dirty="0">
                <a:latin typeface="+mn-lt"/>
                <a:ea typeface="Gill Sans"/>
                <a:cs typeface="Gill Sans"/>
                <a:sym typeface="Gill Sans"/>
              </a:rPr>
              <a:t>Grey Nuns </a:t>
            </a:r>
            <a:br>
              <a:rPr lang="en-US" sz="1350" dirty="0">
                <a:latin typeface="+mn-lt"/>
                <a:ea typeface="Gill Sans"/>
                <a:cs typeface="Gill Sans"/>
                <a:sym typeface="Gill Sans"/>
              </a:rPr>
            </a:br>
            <a:r>
              <a:rPr lang="en-US" sz="1350" dirty="0">
                <a:latin typeface="+mn-lt"/>
                <a:ea typeface="Gill Sans"/>
                <a:cs typeface="Gill Sans"/>
                <a:sym typeface="Gill Sans"/>
              </a:rPr>
              <a:t>Reading Room (SGW)</a:t>
            </a:r>
            <a:endParaRPr sz="1350" dirty="0">
              <a:latin typeface="+mn-lt"/>
            </a:endParaRPr>
          </a:p>
        </p:txBody>
      </p:sp>
      <p:sp>
        <p:nvSpPr>
          <p:cNvPr id="9" name="Google Shape;55;p3">
            <a:extLst>
              <a:ext uri="{FF2B5EF4-FFF2-40B4-BE49-F238E27FC236}">
                <a16:creationId xmlns:a16="http://schemas.microsoft.com/office/drawing/2014/main" id="{FEE020F6-4B51-448F-8302-87027A900027}"/>
              </a:ext>
            </a:extLst>
          </p:cNvPr>
          <p:cNvSpPr txBox="1"/>
          <p:nvPr/>
        </p:nvSpPr>
        <p:spPr>
          <a:xfrm>
            <a:off x="5431439" y="3777351"/>
            <a:ext cx="1999060" cy="276969"/>
          </a:xfrm>
          <a:prstGeom prst="rect">
            <a:avLst/>
          </a:prstGeom>
          <a:noFill/>
          <a:ln>
            <a:noFill/>
          </a:ln>
        </p:spPr>
        <p:txBody>
          <a:bodyPr spcFirstLastPara="1" wrap="square" lIns="68569" tIns="34275" rIns="68569" bIns="34275">
            <a:sp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ctr">
              <a:spcBef>
                <a:spcPts val="0"/>
              </a:spcBef>
              <a:spcAft>
                <a:spcPts val="0"/>
              </a:spcAft>
              <a:defRPr/>
            </a:pPr>
            <a:r>
              <a:rPr lang="en-US" sz="1350">
                <a:latin typeface="+mn-lt"/>
                <a:ea typeface="Gill Sans"/>
                <a:cs typeface="Gill Sans"/>
                <a:sym typeface="Gill Sans"/>
              </a:rPr>
              <a:t>Vanier (Loyola)</a:t>
            </a:r>
            <a:endParaRPr sz="1350">
              <a:latin typeface="+mn-lt"/>
            </a:endParaRPr>
          </a:p>
        </p:txBody>
      </p:sp>
      <p:sp>
        <p:nvSpPr>
          <p:cNvPr id="10" name="TextBox 9">
            <a:extLst>
              <a:ext uri="{FF2B5EF4-FFF2-40B4-BE49-F238E27FC236}">
                <a16:creationId xmlns:a16="http://schemas.microsoft.com/office/drawing/2014/main" id="{2BB22966-3190-4CF1-AAA2-4C53D788D46D}"/>
              </a:ext>
            </a:extLst>
          </p:cNvPr>
          <p:cNvSpPr txBox="1"/>
          <p:nvPr/>
        </p:nvSpPr>
        <p:spPr>
          <a:xfrm rot="20898542">
            <a:off x="3144274" y="2350323"/>
            <a:ext cx="2580453" cy="1218009"/>
          </a:xfrm>
          <a:prstGeom prst="hexagon">
            <a:avLst/>
          </a:prstGeom>
          <a:solidFill>
            <a:srgbClr val="FFFF00">
              <a:alpha val="74902"/>
            </a:srgbClr>
          </a:solidFill>
          <a:ln w="19050">
            <a:solidFill>
              <a:schemeClr val="accent2">
                <a:lumMod val="75000"/>
              </a:schemeClr>
            </a:solidFill>
          </a:ln>
        </p:spPr>
        <p:txBody>
          <a:bodyPr wrap="square">
            <a:sp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ctr">
              <a:defRPr/>
            </a:pPr>
            <a:r>
              <a:rPr lang="en-CA" b="1" dirty="0" err="1">
                <a:solidFill>
                  <a:schemeClr val="accent2">
                    <a:lumMod val="50000"/>
                  </a:schemeClr>
                </a:solidFill>
                <a:latin typeface="+mn-lt"/>
              </a:rPr>
              <a:t>Fermée</a:t>
            </a:r>
            <a:r>
              <a:rPr lang="en-CA" b="1" dirty="0">
                <a:solidFill>
                  <a:schemeClr val="accent2">
                    <a:lumMod val="50000"/>
                  </a:schemeClr>
                </a:solidFill>
                <a:latin typeface="+mn-lt"/>
              </a:rPr>
              <a:t> </a:t>
            </a:r>
            <a:r>
              <a:rPr lang="en-CA" b="1" dirty="0" err="1">
                <a:solidFill>
                  <a:schemeClr val="accent2">
                    <a:lumMod val="50000"/>
                  </a:schemeClr>
                </a:solidFill>
                <a:latin typeface="+mn-lt"/>
              </a:rPr>
              <a:t>jusqu’au</a:t>
            </a:r>
            <a:r>
              <a:rPr lang="en-CA" b="1" dirty="0">
                <a:solidFill>
                  <a:schemeClr val="accent2">
                    <a:lumMod val="50000"/>
                  </a:schemeClr>
                </a:solidFill>
                <a:latin typeface="+mn-lt"/>
              </a:rPr>
              <a:t> 11 </a:t>
            </a:r>
            <a:r>
              <a:rPr lang="en-CA" b="1" dirty="0" err="1">
                <a:solidFill>
                  <a:schemeClr val="accent2">
                    <a:lumMod val="50000"/>
                  </a:schemeClr>
                </a:solidFill>
                <a:latin typeface="+mn-lt"/>
              </a:rPr>
              <a:t>octobre</a:t>
            </a:r>
            <a:r>
              <a:rPr lang="en-CA" b="1" dirty="0">
                <a:solidFill>
                  <a:schemeClr val="accent2">
                    <a:lumMod val="50000"/>
                  </a:schemeClr>
                </a:solidFill>
                <a:latin typeface="+mn-lt"/>
              </a:rPr>
              <a:t> </a:t>
            </a:r>
            <a:r>
              <a:rPr lang="en-CA" sz="1800" b="1" dirty="0">
                <a:solidFill>
                  <a:schemeClr val="accent2">
                    <a:lumMod val="50000"/>
                  </a:schemeClr>
                </a:solidFill>
                <a:latin typeface="+mn-lt"/>
              </a:rPr>
              <a:t>2022</a:t>
            </a:r>
          </a:p>
        </p:txBody>
      </p:sp>
      <p:sp>
        <p:nvSpPr>
          <p:cNvPr id="3" name="TextBox 2">
            <a:extLst>
              <a:ext uri="{FF2B5EF4-FFF2-40B4-BE49-F238E27FC236}">
                <a16:creationId xmlns:a16="http://schemas.microsoft.com/office/drawing/2014/main" id="{55673CAB-CA5A-4E14-89AE-90DC170C1157}"/>
              </a:ext>
            </a:extLst>
          </p:cNvPr>
          <p:cNvSpPr txBox="1"/>
          <p:nvPr/>
        </p:nvSpPr>
        <p:spPr>
          <a:xfrm>
            <a:off x="539552" y="4371950"/>
            <a:ext cx="5400600" cy="415498"/>
          </a:xfrm>
          <a:prstGeom prst="rect">
            <a:avLst/>
          </a:prstGeom>
          <a:noFill/>
        </p:spPr>
        <p:txBody>
          <a:bodyPr wrap="square" rtlCol="0">
            <a:spAutoFit/>
          </a:bodyPr>
          <a:lstStyle/>
          <a:p>
            <a:r>
              <a:rPr lang="fr-CA" sz="1050" dirty="0">
                <a:latin typeface="Arial" panose="020B0604020202020204" pitchFamily="34" charset="0"/>
                <a:cs typeface="Arial" panose="020B0604020202020204" pitchFamily="34" charset="0"/>
              </a:rPr>
              <a:t>En savoir plus sur la salle de lecture des Sœurs grises: https://library.concordia.ca/locations/grey-nuns.php</a:t>
            </a:r>
            <a:endParaRPr lang="en-CA"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2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551C-D6DB-46BA-8CEE-261285A98728}"/>
              </a:ext>
            </a:extLst>
          </p:cNvPr>
          <p:cNvSpPr>
            <a:spLocks noGrp="1"/>
          </p:cNvSpPr>
          <p:nvPr>
            <p:ph type="title"/>
          </p:nvPr>
        </p:nvSpPr>
        <p:spPr/>
        <p:txBody>
          <a:bodyPr/>
          <a:lstStyle/>
          <a:p>
            <a:r>
              <a:rPr lang="fr-CA" dirty="0"/>
              <a:t>Journaux (</a:t>
            </a:r>
            <a:r>
              <a:rPr lang="fr-CA" dirty="0" err="1"/>
              <a:t>newspapers</a:t>
            </a:r>
            <a:r>
              <a:rPr lang="fr-CA" dirty="0"/>
              <a:t>)</a:t>
            </a:r>
            <a:endParaRPr lang="en-CA" dirty="0"/>
          </a:p>
        </p:txBody>
      </p:sp>
      <p:sp>
        <p:nvSpPr>
          <p:cNvPr id="3" name="Content Placeholder 2">
            <a:extLst>
              <a:ext uri="{FF2B5EF4-FFF2-40B4-BE49-F238E27FC236}">
                <a16:creationId xmlns:a16="http://schemas.microsoft.com/office/drawing/2014/main" id="{C4C33927-FC9B-46A5-A301-5CBBE6B0FE68}"/>
              </a:ext>
            </a:extLst>
          </p:cNvPr>
          <p:cNvSpPr>
            <a:spLocks noGrp="1"/>
          </p:cNvSpPr>
          <p:nvPr>
            <p:ph idx="1"/>
          </p:nvPr>
        </p:nvSpPr>
        <p:spPr/>
        <p:txBody>
          <a:bodyPr/>
          <a:lstStyle/>
          <a:p>
            <a:pPr lvl="1"/>
            <a:r>
              <a:rPr lang="fr-CA" altLang="en-US" dirty="0">
                <a:ea typeface="ＭＳ Ｐゴシック" panose="020B0600070205080204" pitchFamily="34" charset="-128"/>
              </a:rPr>
              <a:t>Bases de données</a:t>
            </a:r>
          </a:p>
          <a:p>
            <a:pPr lvl="2"/>
            <a:r>
              <a:rPr lang="en-US" altLang="en-US" dirty="0">
                <a:ea typeface="ＭＳ Ｐゴシック" panose="020B0600070205080204" pitchFamily="34" charset="-128"/>
                <a:hlinkClick r:id="rId2"/>
              </a:rPr>
              <a:t>Eureka.cc </a:t>
            </a:r>
            <a:r>
              <a:rPr lang="en-US" altLang="en-US" dirty="0">
                <a:ea typeface="ＭＳ Ｐゴシック" panose="020B0600070205080204" pitchFamily="34" charset="-128"/>
              </a:rPr>
              <a:t>(</a:t>
            </a:r>
            <a:r>
              <a:rPr lang="en-US" altLang="en-US" dirty="0" err="1">
                <a:ea typeface="ＭＳ Ｐゴシック" panose="020B0600070205080204" pitchFamily="34" charset="-128"/>
              </a:rPr>
              <a:t>quotidiens</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fran</a:t>
            </a:r>
            <a:r>
              <a:rPr lang="fr-CA" altLang="en-US" dirty="0" err="1">
                <a:ea typeface="ＭＳ Ｐゴシック" panose="020B0600070205080204" pitchFamily="34" charset="-128"/>
              </a:rPr>
              <a:t>çais</a:t>
            </a:r>
            <a:r>
              <a:rPr lang="fr-CA" altLang="en-US" dirty="0">
                <a:ea typeface="ＭＳ Ｐゴシック" panose="020B0600070205080204" pitchFamily="34" charset="-128"/>
              </a:rPr>
              <a:t> et en anglais)</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hlinkClick r:id="rId3"/>
              </a:rPr>
              <a:t>Canadian </a:t>
            </a:r>
            <a:r>
              <a:rPr lang="en-US" altLang="en-US" dirty="0" err="1">
                <a:ea typeface="ＭＳ Ｐゴシック" panose="020B0600070205080204" pitchFamily="34" charset="-128"/>
                <a:hlinkClick r:id="rId3"/>
              </a:rPr>
              <a:t>Newsstream</a:t>
            </a:r>
            <a:r>
              <a:rPr lang="en-US" altLang="en-US" dirty="0">
                <a:ea typeface="ＭＳ Ｐゴシック" panose="020B0600070205080204" pitchFamily="34" charset="-128"/>
              </a:rPr>
              <a:t> </a:t>
            </a:r>
            <a:r>
              <a:rPr lang="en-CA" dirty="0"/>
              <a:t> (major dailies)</a:t>
            </a:r>
            <a:endParaRPr lang="en-US" altLang="en-US" dirty="0">
              <a:ea typeface="ＭＳ Ｐゴシック" panose="020B0600070205080204" pitchFamily="34" charset="-128"/>
            </a:endParaRPr>
          </a:p>
          <a:p>
            <a:pPr lvl="2"/>
            <a:r>
              <a:rPr lang="fr-CA" altLang="en-US" dirty="0" err="1">
                <a:ea typeface="ＭＳ Ｐゴシック" panose="020B0600070205080204" pitchFamily="34" charset="-128"/>
                <a:hlinkClick r:id="rId4"/>
              </a:rPr>
              <a:t>Factiva</a:t>
            </a:r>
            <a:r>
              <a:rPr lang="fr-CA" altLang="en-US" dirty="0">
                <a:ea typeface="ＭＳ Ｐゴシック" panose="020B0600070205080204" pitchFamily="34" charset="-128"/>
              </a:rPr>
              <a:t> (couverture internationale)</a:t>
            </a:r>
            <a:endParaRPr lang="en-CA" dirty="0"/>
          </a:p>
        </p:txBody>
      </p:sp>
    </p:spTree>
    <p:extLst>
      <p:ext uri="{BB962C8B-B14F-4D97-AF65-F5344CB8AC3E}">
        <p14:creationId xmlns:p14="http://schemas.microsoft.com/office/powerpoint/2010/main" val="114683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FB29-7EE6-487A-A538-30231E2F3A23}"/>
              </a:ext>
            </a:extLst>
          </p:cNvPr>
          <p:cNvSpPr>
            <a:spLocks noGrp="1"/>
          </p:cNvSpPr>
          <p:nvPr>
            <p:ph type="title"/>
          </p:nvPr>
        </p:nvSpPr>
        <p:spPr/>
        <p:txBody>
          <a:bodyPr/>
          <a:lstStyle/>
          <a:p>
            <a:r>
              <a:rPr lang="fr-CA" altLang="en-US" dirty="0">
                <a:ea typeface="ＭＳ Ｐゴシック" panose="020B0600070205080204" pitchFamily="34" charset="-128"/>
              </a:rPr>
              <a:t>Périodiques </a:t>
            </a:r>
            <a:r>
              <a:rPr lang="fr-CA" altLang="en-US" sz="2400" dirty="0">
                <a:ea typeface="ＭＳ Ｐゴシック" panose="020B0600070205080204" pitchFamily="34" charset="-128"/>
              </a:rPr>
              <a:t>(revues savantes et magazines)</a:t>
            </a:r>
            <a:endParaRPr lang="en-CA" sz="2400" dirty="0"/>
          </a:p>
        </p:txBody>
      </p:sp>
      <p:sp>
        <p:nvSpPr>
          <p:cNvPr id="3" name="Content Placeholder 2">
            <a:extLst>
              <a:ext uri="{FF2B5EF4-FFF2-40B4-BE49-F238E27FC236}">
                <a16:creationId xmlns:a16="http://schemas.microsoft.com/office/drawing/2014/main" id="{56E8C2E8-FEB9-44FF-A5CC-738588839FFB}"/>
              </a:ext>
            </a:extLst>
          </p:cNvPr>
          <p:cNvSpPr>
            <a:spLocks noGrp="1"/>
          </p:cNvSpPr>
          <p:nvPr>
            <p:ph idx="1"/>
          </p:nvPr>
        </p:nvSpPr>
        <p:spPr/>
        <p:txBody>
          <a:bodyPr/>
          <a:lstStyle/>
          <a:p>
            <a:pPr lvl="1"/>
            <a:r>
              <a:rPr lang="fr-FR" altLang="en-US" dirty="0">
                <a:ea typeface="ＭＳ Ｐゴシック" panose="020B0600070205080204" pitchFamily="34" charset="-128"/>
                <a:hlinkClick r:id="rId2"/>
              </a:rPr>
              <a:t>Érudit</a:t>
            </a:r>
            <a:r>
              <a:rPr lang="fr-FR" altLang="en-US" dirty="0">
                <a:ea typeface="ＭＳ Ｐゴシック" panose="020B0600070205080204" pitchFamily="34" charset="-128"/>
              </a:rPr>
              <a:t> (Canada)</a:t>
            </a:r>
          </a:p>
          <a:p>
            <a:pPr lvl="1"/>
            <a:r>
              <a:rPr lang="fr-CA" altLang="en-US" dirty="0">
                <a:ea typeface="ＭＳ Ｐゴシック" panose="020B0600070205080204" pitchFamily="34" charset="-128"/>
                <a:hlinkClick r:id="rId3"/>
              </a:rPr>
              <a:t>Repère</a:t>
            </a:r>
            <a:endParaRPr lang="fr-CA" altLang="en-US" dirty="0">
              <a:ea typeface="ＭＳ Ｐゴシック" panose="020B0600070205080204" pitchFamily="34" charset="-128"/>
              <a:hlinkClick r:id="rId4"/>
            </a:endParaRPr>
          </a:p>
          <a:p>
            <a:pPr lvl="1"/>
            <a:r>
              <a:rPr lang="en-US" altLang="en-US" dirty="0">
                <a:ea typeface="ＭＳ Ｐゴシック" panose="020B0600070205080204" pitchFamily="34" charset="-128"/>
                <a:hlinkClick r:id="rId5"/>
              </a:rPr>
              <a:t>Academic Search Complete</a:t>
            </a:r>
            <a:endParaRPr lang="en-US" altLang="en-US" dirty="0">
              <a:ea typeface="ＭＳ Ｐゴシック" panose="020B0600070205080204" pitchFamily="34" charset="-128"/>
              <a:hlinkClick r:id="rId6"/>
            </a:endParaRPr>
          </a:p>
          <a:p>
            <a:pPr lvl="1"/>
            <a:r>
              <a:rPr lang="en-US" altLang="en-US" dirty="0">
                <a:ea typeface="ＭＳ Ｐゴシック" panose="020B0600070205080204" pitchFamily="34" charset="-128"/>
                <a:hlinkClick r:id="rId7"/>
              </a:rPr>
              <a:t>JSTOR</a:t>
            </a:r>
            <a:endParaRPr lang="en-US" altLang="en-US" dirty="0">
              <a:ea typeface="ＭＳ Ｐゴシック" panose="020B0600070205080204" pitchFamily="34" charset="-128"/>
            </a:endParaRPr>
          </a:p>
          <a:p>
            <a:endParaRPr lang="en-CA" dirty="0"/>
          </a:p>
          <a:p>
            <a:pPr marL="0" indent="0">
              <a:buNone/>
            </a:pPr>
            <a:r>
              <a:rPr lang="en-CA" dirty="0" err="1"/>
              <a:t>Explorez</a:t>
            </a:r>
            <a:r>
              <a:rPr lang="en-CA" dirty="0"/>
              <a:t> </a:t>
            </a:r>
            <a:r>
              <a:rPr lang="en-CA" dirty="0" err="1"/>
              <a:t>toutes</a:t>
            </a:r>
            <a:r>
              <a:rPr lang="en-CA" dirty="0"/>
              <a:t> les bases de </a:t>
            </a:r>
            <a:r>
              <a:rPr lang="en-CA" dirty="0" err="1"/>
              <a:t>données</a:t>
            </a:r>
            <a:r>
              <a:rPr lang="en-CA" dirty="0"/>
              <a:t>: https://library.concordia.ca/find/databases/</a:t>
            </a:r>
          </a:p>
        </p:txBody>
      </p:sp>
    </p:spTree>
    <p:extLst>
      <p:ext uri="{BB962C8B-B14F-4D97-AF65-F5344CB8AC3E}">
        <p14:creationId xmlns:p14="http://schemas.microsoft.com/office/powerpoint/2010/main" val="2681229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750"/>
            <a:ext cx="7091114" cy="1043862"/>
          </a:xfrm>
        </p:spPr>
        <p:txBody>
          <a:bodyPr/>
          <a:lstStyle/>
          <a:p>
            <a:r>
              <a:rPr lang="fr-FR" sz="2400" dirty="0"/>
              <a:t>Articles de périodiques / revues savantes – le processus de révision par les pairs</a:t>
            </a:r>
            <a:endParaRPr lang="en-C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203598"/>
            <a:ext cx="453650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F516E79-5818-4974-BA67-1FF8F755678F}"/>
              </a:ext>
            </a:extLst>
          </p:cNvPr>
          <p:cNvSpPr/>
          <p:nvPr/>
        </p:nvSpPr>
        <p:spPr>
          <a:xfrm>
            <a:off x="1331640" y="4371950"/>
            <a:ext cx="7091114" cy="738664"/>
          </a:xfrm>
          <a:prstGeom prst="rect">
            <a:avLst/>
          </a:prstGeom>
        </p:spPr>
        <p:txBody>
          <a:bodyPr wrap="square">
            <a:spAutoFit/>
          </a:bodyPr>
          <a:lstStyle/>
          <a:p>
            <a:r>
              <a:rPr lang="en-CA" sz="1400" dirty="0"/>
              <a:t>Yates, D. [@</a:t>
            </a:r>
            <a:r>
              <a:rPr lang="en-CA" sz="1400" dirty="0" err="1"/>
              <a:t>LegoAcademics</a:t>
            </a:r>
            <a:r>
              <a:rPr lang="en-CA" sz="1400" dirty="0"/>
              <a:t>]. (2014, August 12). </a:t>
            </a:r>
            <a:r>
              <a:rPr lang="en-CA" sz="1400" i="1" dirty="0"/>
              <a:t>Peer 1: </a:t>
            </a:r>
            <a:r>
              <a:rPr lang="en-CA" sz="1400" i="1" dirty="0" err="1"/>
              <a:t>Brillant</a:t>
            </a:r>
            <a:r>
              <a:rPr lang="en-CA" sz="1400" i="1" dirty="0"/>
              <a:t>! Accept with no changes; Peer 2: </a:t>
            </a:r>
            <a:r>
              <a:rPr lang="en-CA" sz="1400" i="1" dirty="0" err="1"/>
              <a:t>Groundbreaking</a:t>
            </a:r>
            <a:r>
              <a:rPr lang="en-CA" sz="1400" i="1" dirty="0"/>
              <a:t>! Accept with no changes; Peer 3: Reject.</a:t>
            </a:r>
            <a:r>
              <a:rPr lang="en-CA" sz="1400" dirty="0"/>
              <a:t> [Tweet]. Twitter. https://twitter.com/LegoAcademics/status/499205005468262400/photo/1</a:t>
            </a:r>
          </a:p>
        </p:txBody>
      </p:sp>
    </p:spTree>
    <p:extLst>
      <p:ext uri="{BB962C8B-B14F-4D97-AF65-F5344CB8AC3E}">
        <p14:creationId xmlns:p14="http://schemas.microsoft.com/office/powerpoint/2010/main" val="400611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5CAF-10AD-49B9-BA00-AC6FACEF0549}"/>
              </a:ext>
            </a:extLst>
          </p:cNvPr>
          <p:cNvSpPr>
            <a:spLocks noGrp="1"/>
          </p:cNvSpPr>
          <p:nvPr>
            <p:ph type="title"/>
          </p:nvPr>
        </p:nvSpPr>
        <p:spPr/>
        <p:txBody>
          <a:bodyPr/>
          <a:lstStyle/>
          <a:p>
            <a:r>
              <a:rPr lang="fr-CA" dirty="0"/>
              <a:t>-</a:t>
            </a:r>
            <a:endParaRPr lang="en-CA" dirty="0"/>
          </a:p>
        </p:txBody>
      </p:sp>
      <p:pic>
        <p:nvPicPr>
          <p:cNvPr id="4" name="Content Placeholder 3">
            <a:extLst>
              <a:ext uri="{FF2B5EF4-FFF2-40B4-BE49-F238E27FC236}">
                <a16:creationId xmlns:a16="http://schemas.microsoft.com/office/drawing/2014/main" id="{5F2CAE52-EB0C-499F-A4E7-39C811FE6068}"/>
              </a:ext>
            </a:extLst>
          </p:cNvPr>
          <p:cNvPicPr>
            <a:picLocks noGrp="1" noChangeAspect="1"/>
          </p:cNvPicPr>
          <p:nvPr>
            <p:ph idx="1"/>
          </p:nvPr>
        </p:nvPicPr>
        <p:blipFill>
          <a:blip r:embed="rId2"/>
          <a:stretch>
            <a:fillRect/>
          </a:stretch>
        </p:blipFill>
        <p:spPr>
          <a:xfrm>
            <a:off x="1043608" y="1028700"/>
            <a:ext cx="6120680" cy="3086100"/>
          </a:xfrm>
          <a:prstGeom prst="rect">
            <a:avLst/>
          </a:prstGeom>
        </p:spPr>
      </p:pic>
      <p:sp>
        <p:nvSpPr>
          <p:cNvPr id="5" name="TextBox 4">
            <a:extLst>
              <a:ext uri="{FF2B5EF4-FFF2-40B4-BE49-F238E27FC236}">
                <a16:creationId xmlns:a16="http://schemas.microsoft.com/office/drawing/2014/main" id="{CF05A3AD-E937-4AA8-B8AB-AD57164EB10D}"/>
              </a:ext>
            </a:extLst>
          </p:cNvPr>
          <p:cNvSpPr txBox="1"/>
          <p:nvPr/>
        </p:nvSpPr>
        <p:spPr>
          <a:xfrm>
            <a:off x="3995936" y="4299942"/>
            <a:ext cx="4104456" cy="461665"/>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hlinkClick r:id="rId3"/>
              </a:rPr>
              <a:t>Lien</a:t>
            </a:r>
            <a:r>
              <a:rPr lang="fr-CA" dirty="0">
                <a:latin typeface="Arial" panose="020B0604020202020204" pitchFamily="34" charset="0"/>
                <a:cs typeface="Arial" panose="020B0604020202020204" pitchFamily="34" charset="0"/>
              </a:rPr>
              <a:t> vers cette recherche </a:t>
            </a: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1C89D01-5AEC-4923-8623-8F4DBD728131}"/>
              </a:ext>
            </a:extLst>
          </p:cNvPr>
          <p:cNvSpPr/>
          <p:nvPr/>
        </p:nvSpPr>
        <p:spPr bwMode="auto">
          <a:xfrm>
            <a:off x="2438977" y="2283718"/>
            <a:ext cx="1368152" cy="288032"/>
          </a:xfrm>
          <a:prstGeom prst="ellipse">
            <a:avLst/>
          </a:pr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7" name="Oval 6">
            <a:extLst>
              <a:ext uri="{FF2B5EF4-FFF2-40B4-BE49-F238E27FC236}">
                <a16:creationId xmlns:a16="http://schemas.microsoft.com/office/drawing/2014/main" id="{63911F8A-991A-4E80-9B28-414C8B97EC45}"/>
              </a:ext>
            </a:extLst>
          </p:cNvPr>
          <p:cNvSpPr/>
          <p:nvPr/>
        </p:nvSpPr>
        <p:spPr bwMode="auto">
          <a:xfrm>
            <a:off x="2267744" y="3919339"/>
            <a:ext cx="1368152" cy="28803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15014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F0D-25FF-4B35-A0BF-880BF40C5C7A}"/>
              </a:ext>
            </a:extLst>
          </p:cNvPr>
          <p:cNvSpPr>
            <a:spLocks noGrp="1"/>
          </p:cNvSpPr>
          <p:nvPr>
            <p:ph type="title"/>
          </p:nvPr>
        </p:nvSpPr>
        <p:spPr/>
        <p:txBody>
          <a:bodyPr/>
          <a:lstStyle/>
          <a:p>
            <a:r>
              <a:rPr lang="fr-CA" sz="2800" dirty="0"/>
              <a:t>De ‘’</a:t>
            </a:r>
            <a:r>
              <a:rPr lang="fr-CA" sz="2800" dirty="0" err="1"/>
              <a:t>Find</a:t>
            </a:r>
            <a:r>
              <a:rPr lang="fr-CA" sz="2800" dirty="0"/>
              <a:t> </a:t>
            </a:r>
            <a:r>
              <a:rPr lang="fr-CA" sz="2800" dirty="0" err="1"/>
              <a:t>it</a:t>
            </a:r>
            <a:r>
              <a:rPr lang="fr-CA" sz="2800" dirty="0"/>
              <a:t> @ Concordia’’ au texte intégral grâce au </a:t>
            </a:r>
            <a:r>
              <a:rPr lang="fr-CA" sz="2800" i="1" dirty="0" err="1"/>
              <a:t>link</a:t>
            </a:r>
            <a:r>
              <a:rPr lang="fr-CA" sz="2800" i="1" dirty="0"/>
              <a:t> </a:t>
            </a:r>
            <a:r>
              <a:rPr lang="fr-CA" sz="2800" i="1" dirty="0" err="1"/>
              <a:t>resolver</a:t>
            </a:r>
            <a:endParaRPr lang="en-CA" sz="2800" i="1" dirty="0"/>
          </a:p>
        </p:txBody>
      </p:sp>
      <p:pic>
        <p:nvPicPr>
          <p:cNvPr id="4" name="Content Placeholder 3">
            <a:extLst>
              <a:ext uri="{FF2B5EF4-FFF2-40B4-BE49-F238E27FC236}">
                <a16:creationId xmlns:a16="http://schemas.microsoft.com/office/drawing/2014/main" id="{2CDD06BE-881E-4199-9EBE-C5B8CFFD3049}"/>
              </a:ext>
            </a:extLst>
          </p:cNvPr>
          <p:cNvPicPr>
            <a:picLocks noGrp="1" noChangeAspect="1"/>
          </p:cNvPicPr>
          <p:nvPr>
            <p:ph idx="1"/>
          </p:nvPr>
        </p:nvPicPr>
        <p:blipFill>
          <a:blip r:embed="rId2"/>
          <a:stretch>
            <a:fillRect/>
          </a:stretch>
        </p:blipFill>
        <p:spPr>
          <a:xfrm>
            <a:off x="1835696" y="1275606"/>
            <a:ext cx="5256584" cy="3417540"/>
          </a:xfrm>
          <a:prstGeom prst="rect">
            <a:avLst/>
          </a:prstGeom>
        </p:spPr>
      </p:pic>
      <p:sp>
        <p:nvSpPr>
          <p:cNvPr id="3" name="TextBox 2">
            <a:extLst>
              <a:ext uri="{FF2B5EF4-FFF2-40B4-BE49-F238E27FC236}">
                <a16:creationId xmlns:a16="http://schemas.microsoft.com/office/drawing/2014/main" id="{3D4F938E-133D-426E-8188-7558867C42EF}"/>
              </a:ext>
            </a:extLst>
          </p:cNvPr>
          <p:cNvSpPr txBox="1"/>
          <p:nvPr/>
        </p:nvSpPr>
        <p:spPr>
          <a:xfrm>
            <a:off x="7668344" y="4299942"/>
            <a:ext cx="1224136" cy="276999"/>
          </a:xfrm>
          <a:prstGeom prst="rect">
            <a:avLst/>
          </a:prstGeom>
          <a:noFill/>
        </p:spPr>
        <p:txBody>
          <a:bodyPr wrap="square" rtlCol="0">
            <a:spAutoFit/>
          </a:bodyPr>
          <a:lstStyle/>
          <a:p>
            <a:r>
              <a:rPr lang="fr-CA" sz="1200" dirty="0"/>
              <a:t>Cet </a:t>
            </a:r>
            <a:r>
              <a:rPr lang="fr-CA" sz="1200" dirty="0">
                <a:hlinkClick r:id="rId3"/>
              </a:rPr>
              <a:t>article</a:t>
            </a:r>
            <a:endParaRPr lang="en-CA" sz="1200" dirty="0"/>
          </a:p>
        </p:txBody>
      </p:sp>
    </p:spTree>
    <p:extLst>
      <p:ext uri="{BB962C8B-B14F-4D97-AF65-F5344CB8AC3E}">
        <p14:creationId xmlns:p14="http://schemas.microsoft.com/office/powerpoint/2010/main" val="335256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0AD5-E690-46E4-9C33-B6344ADC736C}"/>
              </a:ext>
            </a:extLst>
          </p:cNvPr>
          <p:cNvSpPr>
            <a:spLocks noGrp="1"/>
          </p:cNvSpPr>
          <p:nvPr>
            <p:ph type="title"/>
          </p:nvPr>
        </p:nvSpPr>
        <p:spPr/>
        <p:txBody>
          <a:bodyPr/>
          <a:lstStyle/>
          <a:p>
            <a:r>
              <a:rPr lang="fr-CA" sz="2800" dirty="0"/>
              <a:t>Accédez au texte intégral – résumé des étapes à suivre</a:t>
            </a:r>
            <a:endParaRPr lang="en-CA" sz="2800" dirty="0"/>
          </a:p>
        </p:txBody>
      </p:sp>
      <p:sp>
        <p:nvSpPr>
          <p:cNvPr id="3" name="Content Placeholder 2">
            <a:extLst>
              <a:ext uri="{FF2B5EF4-FFF2-40B4-BE49-F238E27FC236}">
                <a16:creationId xmlns:a16="http://schemas.microsoft.com/office/drawing/2014/main" id="{60DE183D-2CB6-4587-8D5E-54CCA7EE9168}"/>
              </a:ext>
            </a:extLst>
          </p:cNvPr>
          <p:cNvSpPr>
            <a:spLocks noGrp="1"/>
          </p:cNvSpPr>
          <p:nvPr>
            <p:ph idx="1"/>
          </p:nvPr>
        </p:nvSpPr>
        <p:spPr>
          <a:xfrm>
            <a:off x="685800" y="1144166"/>
            <a:ext cx="7772400" cy="3312368"/>
          </a:xfrm>
        </p:spPr>
        <p:txBody>
          <a:bodyPr/>
          <a:lstStyle/>
          <a:p>
            <a:pPr marL="0" indent="0">
              <a:buNone/>
            </a:pPr>
            <a:r>
              <a:rPr lang="fr-CA" sz="2000" dirty="0"/>
              <a:t>Plan A –  document disponible intégralement en format PDF ou 	HTML </a:t>
            </a:r>
          </a:p>
          <a:p>
            <a:pPr marL="0" indent="0">
              <a:buNone/>
            </a:pPr>
            <a:r>
              <a:rPr lang="fr-CA" sz="2000" dirty="0"/>
              <a:t>Plan B – Utiliser le </a:t>
            </a:r>
            <a:r>
              <a:rPr lang="fr-CA" sz="2000" i="1" dirty="0" err="1"/>
              <a:t>link</a:t>
            </a:r>
            <a:r>
              <a:rPr lang="fr-CA" sz="2000" i="1" dirty="0"/>
              <a:t> </a:t>
            </a:r>
            <a:r>
              <a:rPr lang="fr-CA" sz="2000" i="1" dirty="0" err="1"/>
              <a:t>resolver</a:t>
            </a:r>
            <a:r>
              <a:rPr lang="fr-CA" sz="2000" i="1" dirty="0"/>
              <a:t> </a:t>
            </a:r>
            <a:r>
              <a:rPr lang="fr-CA" sz="2000" dirty="0"/>
              <a:t>(</a:t>
            </a:r>
            <a:r>
              <a:rPr lang="fr-CA" sz="2000" i="1" dirty="0" err="1"/>
              <a:t>find</a:t>
            </a:r>
            <a:r>
              <a:rPr lang="fr-CA" sz="2000" i="1" dirty="0"/>
              <a:t> </a:t>
            </a:r>
            <a:r>
              <a:rPr lang="fr-CA" sz="2000" i="1" dirty="0" err="1"/>
              <a:t>it</a:t>
            </a:r>
            <a:r>
              <a:rPr lang="fr-CA" sz="2000" i="1" dirty="0"/>
              <a:t> @Concordia</a:t>
            </a:r>
            <a:r>
              <a:rPr lang="fr-CA" sz="2000" dirty="0"/>
              <a:t>) pour accéder 	au plein texte dans une autre base de données</a:t>
            </a:r>
          </a:p>
          <a:p>
            <a:pPr marL="0" indent="0">
              <a:buNone/>
            </a:pPr>
            <a:r>
              <a:rPr lang="fr-CA" sz="2000" dirty="0"/>
              <a:t>Plan C – Vérifier si la bibliothèque a le document en format 	imprimé (puis le demander avec</a:t>
            </a:r>
          </a:p>
          <a:p>
            <a:pPr marL="0" indent="0">
              <a:buNone/>
            </a:pPr>
            <a:r>
              <a:rPr lang="fr-CA" sz="2000" dirty="0"/>
              <a:t>	 </a:t>
            </a:r>
            <a:r>
              <a:rPr lang="fr-CA" sz="2000" dirty="0">
                <a:hlinkClick r:id="rId2"/>
              </a:rPr>
              <a:t>Article/</a:t>
            </a:r>
            <a:r>
              <a:rPr lang="fr-CA" sz="2000" dirty="0" err="1">
                <a:hlinkClick r:id="rId2"/>
              </a:rPr>
              <a:t>Chapter</a:t>
            </a:r>
            <a:r>
              <a:rPr lang="fr-CA" sz="2000" dirty="0">
                <a:hlinkClick r:id="rId2"/>
              </a:rPr>
              <a:t> Scan &amp; </a:t>
            </a:r>
            <a:r>
              <a:rPr lang="fr-CA" sz="2000" dirty="0" err="1">
                <a:hlinkClick r:id="rId2"/>
              </a:rPr>
              <a:t>Deliver</a:t>
            </a:r>
            <a:r>
              <a:rPr lang="fr-CA" sz="2000" dirty="0"/>
              <a:t>)</a:t>
            </a:r>
          </a:p>
          <a:p>
            <a:pPr marL="0" indent="0">
              <a:buNone/>
            </a:pPr>
            <a:r>
              <a:rPr lang="fr-CA" sz="2000" dirty="0"/>
              <a:t>Plan D – demander le document dans une autre bibliothèque à 	partir de votre compte personnel dans Sofia (</a:t>
            </a:r>
            <a:r>
              <a:rPr lang="fr-CA" sz="2000" dirty="0">
                <a:hlinkClick r:id="rId3"/>
              </a:rPr>
              <a:t>prêt entre 	bibliothèques</a:t>
            </a:r>
            <a:r>
              <a:rPr lang="fr-CA" sz="2000" dirty="0"/>
              <a:t>)</a:t>
            </a:r>
            <a:endParaRPr lang="en-CA" sz="2000" dirty="0"/>
          </a:p>
        </p:txBody>
      </p:sp>
    </p:spTree>
    <p:extLst>
      <p:ext uri="{BB962C8B-B14F-4D97-AF65-F5344CB8AC3E}">
        <p14:creationId xmlns:p14="http://schemas.microsoft.com/office/powerpoint/2010/main" val="1621652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Évaluer</a:t>
            </a:r>
            <a:r>
              <a:rPr lang="en-CA" dirty="0"/>
              <a:t> les sources et </a:t>
            </a:r>
            <a:r>
              <a:rPr lang="en-CA" dirty="0" err="1"/>
              <a:t>ressources</a:t>
            </a:r>
            <a:endParaRPr lang="en-CA" dirty="0"/>
          </a:p>
        </p:txBody>
      </p:sp>
      <p:sp>
        <p:nvSpPr>
          <p:cNvPr id="3" name="Content Placeholder 2"/>
          <p:cNvSpPr>
            <a:spLocks noGrp="1"/>
          </p:cNvSpPr>
          <p:nvPr>
            <p:ph idx="1"/>
          </p:nvPr>
        </p:nvSpPr>
        <p:spPr>
          <a:xfrm>
            <a:off x="685800" y="1314450"/>
            <a:ext cx="7772400" cy="3390900"/>
          </a:xfrm>
        </p:spPr>
        <p:txBody>
          <a:bodyPr/>
          <a:lstStyle/>
          <a:p>
            <a:r>
              <a:rPr lang="fr-FR" dirty="0"/>
              <a:t>Critères d’évaluation :</a:t>
            </a:r>
          </a:p>
          <a:p>
            <a:pPr lvl="2"/>
            <a:r>
              <a:rPr lang="fr-FR" dirty="0"/>
              <a:t>Qui </a:t>
            </a:r>
          </a:p>
          <a:p>
            <a:pPr lvl="2"/>
            <a:r>
              <a:rPr lang="fr-FR" dirty="0"/>
              <a:t>Quand </a:t>
            </a:r>
          </a:p>
          <a:p>
            <a:pPr lvl="2"/>
            <a:r>
              <a:rPr lang="fr-FR" dirty="0"/>
              <a:t>Processus éditorial</a:t>
            </a:r>
          </a:p>
          <a:p>
            <a:pPr lvl="2"/>
            <a:r>
              <a:rPr lang="fr-FR" dirty="0"/>
              <a:t>Références</a:t>
            </a:r>
          </a:p>
          <a:p>
            <a:pPr lvl="2"/>
            <a:r>
              <a:rPr lang="fr-FR" dirty="0"/>
              <a:t>Public </a:t>
            </a:r>
          </a:p>
          <a:p>
            <a:pPr lvl="2"/>
            <a:r>
              <a:rPr lang="fr-FR" dirty="0"/>
              <a:t>Contexte</a:t>
            </a:r>
          </a:p>
          <a:p>
            <a:pPr marL="0" indent="0">
              <a:buNone/>
            </a:pPr>
            <a:endParaRPr lang="fr-CA" sz="1800" dirty="0"/>
          </a:p>
        </p:txBody>
      </p:sp>
      <p:pic>
        <p:nvPicPr>
          <p:cNvPr id="4" name="Picture 3">
            <a:extLst>
              <a:ext uri="{FF2B5EF4-FFF2-40B4-BE49-F238E27FC236}">
                <a16:creationId xmlns:a16="http://schemas.microsoft.com/office/drawing/2014/main" id="{E21EDB88-6FF1-4AB0-B74C-0315573B0353}"/>
              </a:ext>
            </a:extLst>
          </p:cNvPr>
          <p:cNvPicPr>
            <a:picLocks noChangeAspect="1"/>
          </p:cNvPicPr>
          <p:nvPr/>
        </p:nvPicPr>
        <p:blipFill>
          <a:blip r:embed="rId2"/>
          <a:stretch>
            <a:fillRect/>
          </a:stretch>
        </p:blipFill>
        <p:spPr>
          <a:xfrm>
            <a:off x="4572000" y="1491630"/>
            <a:ext cx="4464497" cy="2473077"/>
          </a:xfrm>
          <a:prstGeom prst="rect">
            <a:avLst/>
          </a:prstGeom>
        </p:spPr>
      </p:pic>
      <p:sp>
        <p:nvSpPr>
          <p:cNvPr id="5" name="TextBox 4">
            <a:extLst>
              <a:ext uri="{FF2B5EF4-FFF2-40B4-BE49-F238E27FC236}">
                <a16:creationId xmlns:a16="http://schemas.microsoft.com/office/drawing/2014/main" id="{097878EF-E98D-4595-811C-09BA8A923841}"/>
              </a:ext>
            </a:extLst>
          </p:cNvPr>
          <p:cNvSpPr txBox="1"/>
          <p:nvPr/>
        </p:nvSpPr>
        <p:spPr>
          <a:xfrm>
            <a:off x="685800" y="4289851"/>
            <a:ext cx="8136904" cy="738664"/>
          </a:xfrm>
          <a:prstGeom prst="rect">
            <a:avLst/>
          </a:prstGeom>
          <a:noFill/>
        </p:spPr>
        <p:txBody>
          <a:bodyPr wrap="square" rtlCol="0">
            <a:spAutoFit/>
          </a:bodyPr>
          <a:lstStyle/>
          <a:p>
            <a:r>
              <a:rPr lang="fr-FR" sz="1800" dirty="0">
                <a:hlinkClick r:id="rId3"/>
              </a:rPr>
              <a:t>https://library.concordia.ca/help/guides.php?guid=evaluating</a:t>
            </a:r>
            <a:r>
              <a:rPr lang="fr-FR" sz="1800" dirty="0"/>
              <a:t> </a:t>
            </a:r>
          </a:p>
          <a:p>
            <a:endParaRPr lang="en-CA" dirty="0"/>
          </a:p>
        </p:txBody>
      </p:sp>
    </p:spTree>
    <p:extLst>
      <p:ext uri="{BB962C8B-B14F-4D97-AF65-F5344CB8AC3E}">
        <p14:creationId xmlns:p14="http://schemas.microsoft.com/office/powerpoint/2010/main" val="392880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9583-55B2-4824-B1C0-82AD6A15682D}"/>
              </a:ext>
            </a:extLst>
          </p:cNvPr>
          <p:cNvSpPr>
            <a:spLocks noGrp="1"/>
          </p:cNvSpPr>
          <p:nvPr>
            <p:ph type="title"/>
          </p:nvPr>
        </p:nvSpPr>
        <p:spPr/>
        <p:txBody>
          <a:bodyPr/>
          <a:lstStyle/>
          <a:p>
            <a:r>
              <a:rPr lang="fr-CA" dirty="0"/>
              <a:t>Google Scholar</a:t>
            </a:r>
            <a:endParaRPr lang="en-CA" dirty="0"/>
          </a:p>
        </p:txBody>
      </p:sp>
      <p:sp>
        <p:nvSpPr>
          <p:cNvPr id="3" name="Content Placeholder 2">
            <a:extLst>
              <a:ext uri="{FF2B5EF4-FFF2-40B4-BE49-F238E27FC236}">
                <a16:creationId xmlns:a16="http://schemas.microsoft.com/office/drawing/2014/main" id="{53A4E80E-C1F0-4C14-8342-DD26C0BEE52F}"/>
              </a:ext>
            </a:extLst>
          </p:cNvPr>
          <p:cNvSpPr>
            <a:spLocks noGrp="1"/>
          </p:cNvSpPr>
          <p:nvPr>
            <p:ph idx="1"/>
          </p:nvPr>
        </p:nvSpPr>
        <p:spPr>
          <a:xfrm>
            <a:off x="611560" y="1059582"/>
            <a:ext cx="7772400" cy="3086100"/>
          </a:xfrm>
        </p:spPr>
        <p:txBody>
          <a:bodyPr/>
          <a:lstStyle/>
          <a:p>
            <a:pPr marL="0" indent="0">
              <a:buNone/>
            </a:pPr>
            <a:r>
              <a:rPr lang="fr-CA" dirty="0"/>
              <a:t>Réglez les paramètres de Google Scholar pour repérer plus facilement quelles ressources sont disponibles à l’Université Concordia</a:t>
            </a:r>
          </a:p>
          <a:p>
            <a:pPr lvl="1"/>
            <a:r>
              <a:rPr lang="en-CA" dirty="0">
                <a:hlinkClick r:id="rId2"/>
              </a:rPr>
              <a:t>http://library.concordia.ca/find/google-scholar.php</a:t>
            </a:r>
            <a:endParaRPr lang="en-CA" dirty="0"/>
          </a:p>
          <a:p>
            <a:endParaRPr lang="en-CA" dirty="0"/>
          </a:p>
        </p:txBody>
      </p:sp>
      <p:pic>
        <p:nvPicPr>
          <p:cNvPr id="4" name="Picture 3">
            <a:extLst>
              <a:ext uri="{FF2B5EF4-FFF2-40B4-BE49-F238E27FC236}">
                <a16:creationId xmlns:a16="http://schemas.microsoft.com/office/drawing/2014/main" id="{CB75D93A-D6B7-49FA-B8EB-55AE4680D6A2}"/>
              </a:ext>
            </a:extLst>
          </p:cNvPr>
          <p:cNvPicPr>
            <a:picLocks noChangeAspect="1"/>
          </p:cNvPicPr>
          <p:nvPr/>
        </p:nvPicPr>
        <p:blipFill>
          <a:blip r:embed="rId3"/>
          <a:stretch>
            <a:fillRect/>
          </a:stretch>
        </p:blipFill>
        <p:spPr>
          <a:xfrm>
            <a:off x="1835696" y="2574403"/>
            <a:ext cx="5791200" cy="2283347"/>
          </a:xfrm>
          <a:prstGeom prst="rect">
            <a:avLst/>
          </a:prstGeom>
        </p:spPr>
      </p:pic>
    </p:spTree>
    <p:extLst>
      <p:ext uri="{BB962C8B-B14F-4D97-AF65-F5344CB8AC3E}">
        <p14:creationId xmlns:p14="http://schemas.microsoft.com/office/powerpoint/2010/main" val="1923155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27355" y="1035170"/>
            <a:ext cx="6227506" cy="37783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7" name="Title 6"/>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dirty="0"/>
              <a:t>Q</a:t>
            </a:r>
            <a:r>
              <a:rPr lang="en-CA" dirty="0" err="1"/>
              <a:t>uelles</a:t>
            </a:r>
            <a:r>
              <a:rPr lang="en-CA" dirty="0"/>
              <a:t> differences? </a:t>
            </a:r>
          </a:p>
        </p:txBody>
      </p:sp>
      <p:sp>
        <p:nvSpPr>
          <p:cNvPr id="8" name="Text Placeholder 7"/>
          <p:cNvSpPr>
            <a:spLocks noGrp="1"/>
          </p:cNvSpPr>
          <p:nvPr>
            <p:ph type="body" idx="1"/>
          </p:nvPr>
        </p:nvSpPr>
        <p:spPr>
          <a:xfrm>
            <a:off x="938759" y="120977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Google scholar</a:t>
            </a:r>
          </a:p>
        </p:txBody>
      </p:sp>
      <p:pic>
        <p:nvPicPr>
          <p:cNvPr id="14" name="Content Placeholder 13" descr="A food court with tables and chairs&#10;&#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701" y="1928008"/>
            <a:ext cx="3111692" cy="2071220"/>
          </a:xfrm>
        </p:spPr>
      </p:pic>
      <p:sp>
        <p:nvSpPr>
          <p:cNvPr id="10" name="Text Placeholder 9"/>
          <p:cNvSpPr>
            <a:spLocks noGrp="1"/>
          </p:cNvSpPr>
          <p:nvPr>
            <p:ph type="body" sz="quarter" idx="3"/>
          </p:nvPr>
        </p:nvSpPr>
        <p:spPr>
          <a:xfrm>
            <a:off x="4975398" y="122271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Bases de données de la </a:t>
            </a:r>
            <a:r>
              <a:rPr lang="en-CA" sz="2100" dirty="0" err="1">
                <a:solidFill>
                  <a:srgbClr val="0070C0"/>
                </a:solidFill>
                <a:latin typeface="Bookman Old Style" panose="02050604050505020204" pitchFamily="18" charset="0"/>
              </a:rPr>
              <a:t>bibliothèque</a:t>
            </a:r>
            <a:endParaRPr lang="en-CA" sz="2100" dirty="0">
              <a:solidFill>
                <a:srgbClr val="0070C0"/>
              </a:solidFill>
              <a:latin typeface="Bookman Old Style" panose="02050604050505020204" pitchFamily="18" charset="0"/>
            </a:endParaRPr>
          </a:p>
        </p:txBody>
      </p:sp>
      <p:pic>
        <p:nvPicPr>
          <p:cNvPr id="15" name="Content Placeholder 14" descr="A person preparing food in a kitchen.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5296" y="1928007"/>
            <a:ext cx="3108998" cy="2074285"/>
          </a:xfrm>
        </p:spPr>
      </p:pic>
      <p:sp>
        <p:nvSpPr>
          <p:cNvPr id="19" name="Rectangle 18"/>
          <p:cNvSpPr/>
          <p:nvPr/>
        </p:nvSpPr>
        <p:spPr>
          <a:xfrm>
            <a:off x="938758" y="4159574"/>
            <a:ext cx="3227800" cy="47904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a:t>Volume | </a:t>
            </a:r>
            <a:r>
              <a:rPr lang="en-CA" sz="1500" dirty="0" err="1"/>
              <a:t>Quantité</a:t>
            </a:r>
            <a:r>
              <a:rPr lang="en-CA" sz="1500" dirty="0"/>
              <a:t> | </a:t>
            </a:r>
            <a:r>
              <a:rPr lang="en-CA" sz="1500" dirty="0" err="1"/>
              <a:t>Rapidité</a:t>
            </a:r>
            <a:endParaRPr lang="en-CA" sz="1013" dirty="0"/>
          </a:p>
          <a:p>
            <a:endParaRPr lang="en-CA" sz="1013" dirty="0"/>
          </a:p>
        </p:txBody>
      </p:sp>
      <p:sp>
        <p:nvSpPr>
          <p:cNvPr id="20" name="Rectangle 19"/>
          <p:cNvSpPr/>
          <p:nvPr/>
        </p:nvSpPr>
        <p:spPr>
          <a:xfrm>
            <a:off x="4983408" y="4159573"/>
            <a:ext cx="3229002" cy="32316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err="1"/>
              <a:t>Profondeur</a:t>
            </a:r>
            <a:r>
              <a:rPr lang="en-CA" sz="1500" dirty="0"/>
              <a:t> | </a:t>
            </a:r>
            <a:r>
              <a:rPr lang="en-CA" sz="1500" dirty="0" err="1"/>
              <a:t>Qualité</a:t>
            </a:r>
            <a:r>
              <a:rPr lang="en-CA" sz="1500" dirty="0"/>
              <a:t> | </a:t>
            </a:r>
            <a:r>
              <a:rPr lang="en-CA" sz="1500" dirty="0" err="1"/>
              <a:t>Approfondi</a:t>
            </a:r>
            <a:endParaRPr lang="en-CA" sz="1013" dirty="0"/>
          </a:p>
        </p:txBody>
      </p:sp>
      <p:sp>
        <p:nvSpPr>
          <p:cNvPr id="2" name="TextBox 1"/>
          <p:cNvSpPr txBox="1"/>
          <p:nvPr/>
        </p:nvSpPr>
        <p:spPr>
          <a:xfrm>
            <a:off x="986999" y="4920529"/>
            <a:ext cx="828490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600">
                <a:solidFill>
                  <a:schemeClr val="tx1">
                    <a:lumMod val="50000"/>
                    <a:lumOff val="50000"/>
                  </a:schemeClr>
                </a:solidFill>
              </a:rPr>
              <a:t>Left image: </a:t>
            </a:r>
            <a:r>
              <a:rPr lang="en-CA" sz="600" err="1">
                <a:solidFill>
                  <a:schemeClr val="tx1">
                    <a:lumMod val="50000"/>
                    <a:lumOff val="50000"/>
                  </a:schemeClr>
                </a:solidFill>
              </a:rPr>
              <a:t>Yinan</a:t>
            </a:r>
            <a:r>
              <a:rPr lang="en-CA" sz="600">
                <a:solidFill>
                  <a:schemeClr val="tx1">
                    <a:lumMod val="50000"/>
                    <a:lumOff val="50000"/>
                  </a:schemeClr>
                </a:solidFill>
              </a:rPr>
              <a:t> Chen, Dining Court, public domain, </a:t>
            </a:r>
            <a:r>
              <a:rPr lang="en-CA" sz="600">
                <a:hlinkClick r:id="rId5"/>
              </a:rPr>
              <a:t>https://pixabay.com/photos/dining-court-shopping-mall-corridor-347314/</a:t>
            </a:r>
            <a:endParaRPr lang="en-CA" sz="600"/>
          </a:p>
          <a:p>
            <a:r>
              <a:rPr lang="en-CA" sz="600">
                <a:solidFill>
                  <a:schemeClr val="tx1">
                    <a:lumMod val="50000"/>
                    <a:lumOff val="50000"/>
                  </a:schemeClr>
                </a:solidFill>
              </a:rPr>
              <a:t>Right image: Jason Briscoe, Cooking, public domain, </a:t>
            </a:r>
            <a:r>
              <a:rPr lang="en-CA" sz="600">
                <a:hlinkClick r:id="rId6"/>
              </a:rPr>
              <a:t>https://unsplash.com/photos/VBsG1VOgLIU</a:t>
            </a:r>
            <a:r>
              <a:rPr lang="en-CA" sz="600"/>
              <a:t>   </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dirty="0" err="1"/>
              <a:t>O</a:t>
            </a:r>
            <a:r>
              <a:rPr lang="en-CA" dirty="0" err="1">
                <a:latin typeface="Calibri" panose="020F0502020204030204" pitchFamily="34" charset="0"/>
                <a:cs typeface="Calibri" panose="020F0502020204030204" pitchFamily="34" charset="0"/>
              </a:rPr>
              <a:t>ù</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chercher</a:t>
            </a:r>
            <a:r>
              <a:rPr lang="en-CA" dirty="0">
                <a:latin typeface="Calibri" panose="020F0502020204030204" pitchFamily="34" charset="0"/>
                <a:cs typeface="Calibri" panose="020F0502020204030204" pitchFamily="34" charset="0"/>
              </a:rPr>
              <a:t>? </a:t>
            </a:r>
            <a:endParaRPr lang="en-CA" dirty="0"/>
          </a:p>
        </p:txBody>
      </p:sp>
      <p:sp>
        <p:nvSpPr>
          <p:cNvPr id="47" name="Oval 46"/>
          <p:cNvSpPr/>
          <p:nvPr/>
        </p:nvSpPr>
        <p:spPr>
          <a:xfrm>
            <a:off x="3439237" y="1903864"/>
            <a:ext cx="3817961" cy="31321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a:solidFill>
                  <a:schemeClr val="accent1">
                    <a:lumMod val="50000"/>
                  </a:schemeClr>
                </a:solidFill>
              </a:rPr>
              <a:t>Google Scholar</a:t>
            </a:r>
          </a:p>
        </p:txBody>
      </p:sp>
      <p:sp>
        <p:nvSpPr>
          <p:cNvPr id="48" name="Oval 47"/>
          <p:cNvSpPr/>
          <p:nvPr/>
        </p:nvSpPr>
        <p:spPr>
          <a:xfrm>
            <a:off x="2239392" y="983681"/>
            <a:ext cx="3173105" cy="27461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6">
                    <a:lumMod val="50000"/>
                  </a:schemeClr>
                </a:solidFill>
              </a:rPr>
              <a:t>Sofia, </a:t>
            </a:r>
            <a:r>
              <a:rPr lang="en-CA" sz="1013" dirty="0" err="1">
                <a:solidFill>
                  <a:schemeClr val="accent6">
                    <a:lumMod val="50000"/>
                  </a:schemeClr>
                </a:solidFill>
              </a:rPr>
              <a:t>outil</a:t>
            </a:r>
            <a:r>
              <a:rPr lang="en-CA" sz="1013" dirty="0">
                <a:solidFill>
                  <a:schemeClr val="accent6">
                    <a:lumMod val="50000"/>
                  </a:schemeClr>
                </a:solidFill>
              </a:rPr>
              <a:t> de </a:t>
            </a:r>
            <a:r>
              <a:rPr lang="en-CA" sz="1013" dirty="0" err="1">
                <a:solidFill>
                  <a:schemeClr val="accent6">
                    <a:lumMod val="50000"/>
                  </a:schemeClr>
                </a:solidFill>
              </a:rPr>
              <a:t>découverte</a:t>
            </a:r>
            <a:r>
              <a:rPr lang="en-CA" sz="1013" dirty="0">
                <a:solidFill>
                  <a:schemeClr val="accent6">
                    <a:lumMod val="50000"/>
                  </a:schemeClr>
                </a:solidFill>
              </a:rPr>
              <a:t> de la </a:t>
            </a:r>
            <a:r>
              <a:rPr lang="en-CA" sz="1013" dirty="0" err="1">
                <a:solidFill>
                  <a:schemeClr val="accent6">
                    <a:lumMod val="50000"/>
                  </a:schemeClr>
                </a:solidFill>
              </a:rPr>
              <a:t>bibliothèque</a:t>
            </a:r>
            <a:endParaRPr lang="en-CA" sz="1013" dirty="0">
              <a:solidFill>
                <a:schemeClr val="accent6">
                  <a:lumMod val="50000"/>
                </a:schemeClr>
              </a:solidFill>
            </a:endParaRPr>
          </a:p>
        </p:txBody>
      </p:sp>
      <p:sp>
        <p:nvSpPr>
          <p:cNvPr id="51" name="Oval 50"/>
          <p:cNvSpPr/>
          <p:nvPr/>
        </p:nvSpPr>
        <p:spPr>
          <a:xfrm>
            <a:off x="1187460" y="2179443"/>
            <a:ext cx="3490310" cy="257099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4">
                    <a:lumMod val="50000"/>
                  </a:schemeClr>
                </a:solidFill>
              </a:rPr>
              <a:t>Eureka.cc</a:t>
            </a:r>
          </a:p>
          <a:p>
            <a:pPr algn="ctr"/>
            <a:r>
              <a:rPr lang="en-CA" sz="1013" dirty="0">
                <a:solidFill>
                  <a:schemeClr val="accent4">
                    <a:lumMod val="50000"/>
                  </a:schemeClr>
                </a:solidFill>
              </a:rPr>
              <a:t>(Base de données)</a:t>
            </a:r>
          </a:p>
        </p:txBody>
      </p:sp>
      <p:sp>
        <p:nvSpPr>
          <p:cNvPr id="52" name="Oval 51"/>
          <p:cNvSpPr/>
          <p:nvPr/>
        </p:nvSpPr>
        <p:spPr>
          <a:xfrm>
            <a:off x="4386589" y="1179086"/>
            <a:ext cx="3130550" cy="22314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5">
                    <a:lumMod val="50000"/>
                  </a:schemeClr>
                </a:solidFill>
              </a:rPr>
              <a:t>Academic Search Complete</a:t>
            </a:r>
          </a:p>
          <a:p>
            <a:pPr algn="ctr"/>
            <a:r>
              <a:rPr lang="en-CA" sz="1013" dirty="0">
                <a:solidFill>
                  <a:schemeClr val="accent5">
                    <a:lumMod val="50000"/>
                  </a:schemeClr>
                </a:solidFill>
              </a:rPr>
              <a:t>(Base de données)</a:t>
            </a:r>
          </a:p>
        </p:txBody>
      </p:sp>
      <p:sp>
        <p:nvSpPr>
          <p:cNvPr id="53" name="Oval 52"/>
          <p:cNvSpPr/>
          <p:nvPr/>
        </p:nvSpPr>
        <p:spPr>
          <a:xfrm>
            <a:off x="3733411" y="3041490"/>
            <a:ext cx="4488409" cy="128916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3">
                    <a:lumMod val="50000"/>
                  </a:schemeClr>
                </a:solidFill>
              </a:rPr>
              <a:t>     </a:t>
            </a:r>
            <a:r>
              <a:rPr lang="en-CA" sz="1013" dirty="0" err="1">
                <a:solidFill>
                  <a:schemeClr val="accent3">
                    <a:lumMod val="50000"/>
                  </a:schemeClr>
                </a:solidFill>
              </a:rPr>
              <a:t>Littérature</a:t>
            </a:r>
            <a:r>
              <a:rPr lang="en-CA" sz="1013" dirty="0">
                <a:solidFill>
                  <a:schemeClr val="accent3">
                    <a:lumMod val="50000"/>
                  </a:schemeClr>
                </a:solidFill>
              </a:rPr>
              <a:t> grise (</a:t>
            </a:r>
            <a:r>
              <a:rPr lang="en-CA" sz="1013" dirty="0" err="1">
                <a:solidFill>
                  <a:schemeClr val="accent3">
                    <a:lumMod val="50000"/>
                  </a:schemeClr>
                </a:solidFill>
              </a:rPr>
              <a:t>ex.documents</a:t>
            </a:r>
            <a:r>
              <a:rPr lang="en-CA" sz="1013" dirty="0">
                <a:solidFill>
                  <a:schemeClr val="accent3">
                    <a:lumMod val="50000"/>
                  </a:schemeClr>
                </a:solidFill>
              </a:rPr>
              <a:t> </a:t>
            </a:r>
            <a:r>
              <a:rPr lang="en-CA" sz="1013" dirty="0" err="1">
                <a:solidFill>
                  <a:schemeClr val="accent3">
                    <a:lumMod val="50000"/>
                  </a:schemeClr>
                </a:solidFill>
              </a:rPr>
              <a:t>gouvernementaux</a:t>
            </a:r>
            <a:r>
              <a:rPr lang="en-CA" sz="1013" dirty="0">
                <a:solidFill>
                  <a:schemeClr val="accent3">
                    <a:lumMod val="50000"/>
                  </a:schemeClr>
                </a:solidFill>
              </a:rPr>
              <a:t>, rapports </a:t>
            </a:r>
            <a:r>
              <a:rPr lang="en-CA" sz="1013" dirty="0" err="1">
                <a:solidFill>
                  <a:schemeClr val="accent3">
                    <a:lumMod val="50000"/>
                  </a:schemeClr>
                </a:solidFill>
              </a:rPr>
              <a:t>d’ONG</a:t>
            </a:r>
            <a:r>
              <a:rPr lang="en-CA" sz="1013" dirty="0">
                <a:solidFill>
                  <a:schemeClr val="accent3">
                    <a:lumMod val="50000"/>
                  </a:schemeClr>
                </a:solidFill>
              </a:rPr>
              <a:t>, documents de travail, bulletins </a:t>
            </a:r>
            <a:r>
              <a:rPr lang="en-CA" sz="1013" dirty="0" err="1">
                <a:solidFill>
                  <a:schemeClr val="accent3">
                    <a:lumMod val="50000"/>
                  </a:schemeClr>
                </a:solidFill>
              </a:rPr>
              <a:t>d’informaitons</a:t>
            </a:r>
            <a:r>
              <a:rPr lang="en-CA" sz="1013" dirty="0">
                <a:solidFill>
                  <a:schemeClr val="accent3">
                    <a:lumMod val="50000"/>
                  </a:schemeClr>
                </a:solidFill>
              </a:rPr>
              <a:t>,  </a:t>
            </a:r>
            <a:r>
              <a:rPr lang="en-CA" sz="1013" dirty="0" err="1">
                <a:solidFill>
                  <a:schemeClr val="accent3">
                    <a:lumMod val="50000"/>
                  </a:schemeClr>
                </a:solidFill>
              </a:rPr>
              <a:t>prépublications</a:t>
            </a:r>
            <a:r>
              <a:rPr lang="en-CA" sz="1013" dirty="0">
                <a:solidFill>
                  <a:schemeClr val="accent3">
                    <a:lumMod val="50000"/>
                  </a:schemeClr>
                </a:solidFill>
              </a:rPr>
              <a:t>,…)</a:t>
            </a:r>
          </a:p>
        </p:txBody>
      </p:sp>
    </p:spTree>
    <p:extLst>
      <p:ext uri="{BB962C8B-B14F-4D97-AF65-F5344CB8AC3E}">
        <p14:creationId xmlns:p14="http://schemas.microsoft.com/office/powerpoint/2010/main" val="3810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1307-E7DE-45F3-8A93-E52EC7B78C6C}"/>
              </a:ext>
            </a:extLst>
          </p:cNvPr>
          <p:cNvSpPr>
            <a:spLocks noGrp="1"/>
          </p:cNvSpPr>
          <p:nvPr>
            <p:ph type="title"/>
          </p:nvPr>
        </p:nvSpPr>
        <p:spPr>
          <a:xfrm>
            <a:off x="445770" y="906815"/>
            <a:ext cx="2907636" cy="3048694"/>
          </a:xfrm>
        </p:spPr>
        <p:txBody>
          <a:bodyPr anchor="ctr">
            <a:norm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r>
              <a:rPr lang="en-US" sz="3750" dirty="0"/>
              <a:t>Types de documents à la </a:t>
            </a:r>
            <a:r>
              <a:rPr lang="en-US" sz="3750" dirty="0" err="1"/>
              <a:t>bibliothèque</a:t>
            </a:r>
            <a:endParaRPr lang="en-CA" sz="3750" dirty="0"/>
          </a:p>
        </p:txBody>
      </p:sp>
      <p:sp>
        <p:nvSpPr>
          <p:cNvPr id="4" name="Slide Number Placeholder 3">
            <a:extLst>
              <a:ext uri="{FF2B5EF4-FFF2-40B4-BE49-F238E27FC236}">
                <a16:creationId xmlns:a16="http://schemas.microsoft.com/office/drawing/2014/main" id="{3BA744B2-5F73-41F0-989A-D68E1D30F7B7}"/>
              </a:ext>
            </a:extLst>
          </p:cNvPr>
          <p:cNvSpPr>
            <a:spLocks noGrp="1"/>
          </p:cNvSpPr>
          <p:nvPr>
            <p:ph type="sldNum" sz="quarter" idx="12"/>
          </p:nvPr>
        </p:nvSpPr>
        <p:spPr>
          <a:xfrm>
            <a:off x="6457950" y="4767264"/>
            <a:ext cx="2057400" cy="273844"/>
          </a:xfrm>
          <a:prstGeom prst="rect">
            <a:avLst/>
          </a:prstGeom>
        </p:spPr>
        <p:txBody>
          <a:bodyPr vert="horz" lIns="68580" tIns="34290" rIns="68580" bIns="34290" rtlCol="0" anchor="ctr">
            <a:normAutofit lnSpcReduction="10000"/>
          </a:bodyPr>
          <a:lstStyle>
            <a:defPPr>
              <a:defRPr lang="en-US"/>
            </a:defPPr>
            <a:lvl1pPr algn="l" rtl="0" fontAlgn="base">
              <a:spcBef>
                <a:spcPct val="0"/>
              </a:spcBef>
              <a:spcAft>
                <a:spcPct val="0"/>
              </a:spcAft>
              <a:defRPr sz="1350" kern="1200">
                <a:solidFill>
                  <a:schemeClr val="tx1"/>
                </a:solidFill>
                <a:latin typeface="Times" charset="0"/>
                <a:ea typeface="ＭＳ Ｐゴシック" charset="0"/>
                <a:cs typeface="ＭＳ Ｐゴシック" charset="0"/>
              </a:defRPr>
            </a:lvl1pPr>
            <a:lvl2pPr marL="257175" algn="l" rtl="0" fontAlgn="base">
              <a:spcBef>
                <a:spcPct val="0"/>
              </a:spcBef>
              <a:spcAft>
                <a:spcPct val="0"/>
              </a:spcAft>
              <a:defRPr sz="1350" kern="1200">
                <a:solidFill>
                  <a:schemeClr val="tx1"/>
                </a:solidFill>
                <a:latin typeface="Times" charset="0"/>
                <a:ea typeface="ＭＳ Ｐゴシック" charset="0"/>
                <a:cs typeface="ＭＳ Ｐゴシック" charset="0"/>
              </a:defRPr>
            </a:lvl2pPr>
            <a:lvl3pPr marL="514350" algn="l" rtl="0" fontAlgn="base">
              <a:spcBef>
                <a:spcPct val="0"/>
              </a:spcBef>
              <a:spcAft>
                <a:spcPct val="0"/>
              </a:spcAft>
              <a:defRPr sz="1350" kern="1200">
                <a:solidFill>
                  <a:schemeClr val="tx1"/>
                </a:solidFill>
                <a:latin typeface="Times" charset="0"/>
                <a:ea typeface="ＭＳ Ｐゴシック" charset="0"/>
                <a:cs typeface="ＭＳ Ｐゴシック" charset="0"/>
              </a:defRPr>
            </a:lvl3pPr>
            <a:lvl4pPr marL="771525" algn="l" rtl="0" fontAlgn="base">
              <a:spcBef>
                <a:spcPct val="0"/>
              </a:spcBef>
              <a:spcAft>
                <a:spcPct val="0"/>
              </a:spcAft>
              <a:defRPr sz="1350" kern="1200">
                <a:solidFill>
                  <a:schemeClr val="tx1"/>
                </a:solidFill>
                <a:latin typeface="Times" charset="0"/>
                <a:ea typeface="ＭＳ Ｐゴシック" charset="0"/>
                <a:cs typeface="ＭＳ Ｐゴシック" charset="0"/>
              </a:defRPr>
            </a:lvl4pPr>
            <a:lvl5pPr marL="1028700" algn="l" rtl="0" fontAlgn="base">
              <a:spcBef>
                <a:spcPct val="0"/>
              </a:spcBef>
              <a:spcAft>
                <a:spcPct val="0"/>
              </a:spcAft>
              <a:defRPr sz="1350" kern="1200">
                <a:solidFill>
                  <a:schemeClr val="tx1"/>
                </a:solidFill>
                <a:latin typeface="Times" charset="0"/>
                <a:ea typeface="ＭＳ Ｐゴシック" charset="0"/>
                <a:cs typeface="ＭＳ Ｐゴシック" charset="0"/>
              </a:defRPr>
            </a:lvl5pPr>
            <a:lvl6pPr marL="1285875" algn="l" defTabSz="257175" rtl="0" eaLnBrk="1" latinLnBrk="0" hangingPunct="1">
              <a:defRPr sz="1350" kern="1200">
                <a:solidFill>
                  <a:schemeClr val="tx1"/>
                </a:solidFill>
                <a:latin typeface="Times" charset="0"/>
                <a:ea typeface="ＭＳ Ｐゴシック" charset="0"/>
                <a:cs typeface="ＭＳ Ｐゴシック" charset="0"/>
              </a:defRPr>
            </a:lvl6pPr>
            <a:lvl7pPr marL="1543050" algn="l" defTabSz="257175" rtl="0" eaLnBrk="1" latinLnBrk="0" hangingPunct="1">
              <a:defRPr sz="1350" kern="1200">
                <a:solidFill>
                  <a:schemeClr val="tx1"/>
                </a:solidFill>
                <a:latin typeface="Times" charset="0"/>
                <a:ea typeface="ＭＳ Ｐゴシック" charset="0"/>
                <a:cs typeface="ＭＳ Ｐゴシック" charset="0"/>
              </a:defRPr>
            </a:lvl7pPr>
            <a:lvl8pPr marL="1800225" algn="l" defTabSz="257175" rtl="0" eaLnBrk="1" latinLnBrk="0" hangingPunct="1">
              <a:defRPr sz="1350" kern="1200">
                <a:solidFill>
                  <a:schemeClr val="tx1"/>
                </a:solidFill>
                <a:latin typeface="Times" charset="0"/>
                <a:ea typeface="ＭＳ Ｐゴシック" charset="0"/>
                <a:cs typeface="ＭＳ Ｐゴシック" charset="0"/>
              </a:defRPr>
            </a:lvl8pPr>
            <a:lvl9pPr marL="2057400" algn="l" defTabSz="257175" rtl="0" eaLnBrk="1" latinLnBrk="0" hangingPunct="1">
              <a:defRPr sz="1350" kern="1200">
                <a:solidFill>
                  <a:schemeClr val="tx1"/>
                </a:solidFill>
                <a:latin typeface="Times" charset="0"/>
                <a:ea typeface="ＭＳ Ｐゴシック" charset="0"/>
                <a:cs typeface="ＭＳ Ｐゴシック" charset="0"/>
              </a:defRPr>
            </a:lvl9pPr>
          </a:lstStyle>
          <a:p>
            <a:pPr>
              <a:spcAft>
                <a:spcPts val="450"/>
              </a:spcAft>
            </a:pPr>
            <a:endParaRPr lang="en-CA" dirty="0">
              <a:solidFill>
                <a:schemeClr val="bg1"/>
              </a:solidFill>
            </a:endParaRPr>
          </a:p>
        </p:txBody>
      </p:sp>
      <p:graphicFrame>
        <p:nvGraphicFramePr>
          <p:cNvPr id="7" name="Content Placeholder 4" descr="Books, journals, newspapers, videos and games, music, online and/or physical, equiptment: ipads, laptops, cameras, electronics, and more" title="Materials at the library">
            <a:extLst>
              <a:ext uri="{FF2B5EF4-FFF2-40B4-BE49-F238E27FC236}">
                <a16:creationId xmlns:a16="http://schemas.microsoft.com/office/drawing/2014/main" id="{FF1DF1C9-269A-424E-A3C3-5E772B7E241D}"/>
              </a:ext>
            </a:extLst>
          </p:cNvPr>
          <p:cNvGraphicFramePr>
            <a:graphicFrameLocks noGrp="1"/>
          </p:cNvGraphicFramePr>
          <p:nvPr>
            <p:ph idx="1"/>
            <p:extLst>
              <p:ext uri="{D42A27DB-BD31-4B8C-83A1-F6EECF244321}">
                <p14:modId xmlns:p14="http://schemas.microsoft.com/office/powerpoint/2010/main" val="950907915"/>
              </p:ext>
            </p:extLst>
          </p:nvPr>
        </p:nvGraphicFramePr>
        <p:xfrm>
          <a:off x="4210812" y="342900"/>
          <a:ext cx="4588002" cy="427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429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B195-6522-4C85-961A-2C7A0F29893A}"/>
              </a:ext>
            </a:extLst>
          </p:cNvPr>
          <p:cNvSpPr>
            <a:spLocks noGrp="1"/>
          </p:cNvSpPr>
          <p:nvPr>
            <p:ph type="title"/>
          </p:nvPr>
        </p:nvSpPr>
        <p:spPr/>
        <p:txBody>
          <a:bodyPr/>
          <a:lstStyle/>
          <a:p>
            <a:r>
              <a:rPr lang="fr-CA" dirty="0"/>
              <a:t>Questions? </a:t>
            </a:r>
            <a:endParaRPr lang="en-CA" dirty="0"/>
          </a:p>
        </p:txBody>
      </p:sp>
      <p:sp>
        <p:nvSpPr>
          <p:cNvPr id="3" name="Content Placeholder 2">
            <a:extLst>
              <a:ext uri="{FF2B5EF4-FFF2-40B4-BE49-F238E27FC236}">
                <a16:creationId xmlns:a16="http://schemas.microsoft.com/office/drawing/2014/main" id="{228D4F29-E3B6-497B-8FB6-3188D6C2750E}"/>
              </a:ext>
            </a:extLst>
          </p:cNvPr>
          <p:cNvSpPr>
            <a:spLocks noGrp="1"/>
          </p:cNvSpPr>
          <p:nvPr>
            <p:ph idx="1"/>
          </p:nvPr>
        </p:nvSpPr>
        <p:spPr/>
        <p:txBody>
          <a:bodyPr/>
          <a:lstStyle/>
          <a:p>
            <a:pPr marL="0" indent="0">
              <a:buNone/>
            </a:pPr>
            <a:r>
              <a:rPr lang="fr-CA" dirty="0"/>
              <a:t>Si vous avez besoin d’aide, communiquez avec </a:t>
            </a:r>
            <a:r>
              <a:rPr lang="fr-CA" dirty="0" err="1"/>
              <a:t>un.e</a:t>
            </a:r>
            <a:r>
              <a:rPr lang="fr-CA" dirty="0"/>
              <a:t> bibliothécaire:</a:t>
            </a:r>
          </a:p>
          <a:p>
            <a:pPr marL="0" indent="0">
              <a:buNone/>
            </a:pPr>
            <a:r>
              <a:rPr lang="fr-CA" altLang="en-US" dirty="0">
                <a:ea typeface="ＭＳ Ｐゴシック" panose="020B0600070205080204" pitchFamily="34" charset="-128"/>
                <a:hlinkClick r:id="rId2"/>
              </a:rPr>
              <a:t>http://library.concordia.ca/help/questions/</a:t>
            </a:r>
            <a:endParaRPr lang="fr-CA" altLang="en-US" dirty="0">
              <a:ea typeface="ＭＳ Ｐゴシック" panose="020B0600070205080204" pitchFamily="34" charset="-128"/>
            </a:endParaRPr>
          </a:p>
          <a:p>
            <a:pPr marL="0" indent="0">
              <a:buNone/>
            </a:pPr>
            <a:endParaRPr lang="fr-CA" altLang="en-US" dirty="0">
              <a:ea typeface="ＭＳ Ｐゴシック" panose="020B0600070205080204" pitchFamily="34" charset="-128"/>
            </a:endParaRPr>
          </a:p>
          <a:p>
            <a:pPr marL="0" indent="0">
              <a:buNone/>
            </a:pPr>
            <a:r>
              <a:rPr lang="fr-CA" altLang="en-US" dirty="0">
                <a:ea typeface="ＭＳ Ｐゴシック" panose="020B0600070205080204" pitchFamily="34" charset="-128"/>
              </a:rPr>
              <a:t>ethel.gamache@concordia.ca</a:t>
            </a:r>
          </a:p>
          <a:p>
            <a:endParaRPr lang="en-CA" dirty="0"/>
          </a:p>
        </p:txBody>
      </p:sp>
      <p:pic>
        <p:nvPicPr>
          <p:cNvPr id="5" name="Picture 4">
            <a:extLst>
              <a:ext uri="{FF2B5EF4-FFF2-40B4-BE49-F238E27FC236}">
                <a16:creationId xmlns:a16="http://schemas.microsoft.com/office/drawing/2014/main" id="{CC01314E-3979-43CB-8B32-701609B785BD}"/>
              </a:ext>
            </a:extLst>
          </p:cNvPr>
          <p:cNvPicPr>
            <a:picLocks noChangeAspect="1"/>
          </p:cNvPicPr>
          <p:nvPr/>
        </p:nvPicPr>
        <p:blipFill>
          <a:blip r:embed="rId3"/>
          <a:stretch>
            <a:fillRect/>
          </a:stretch>
        </p:blipFill>
        <p:spPr>
          <a:xfrm>
            <a:off x="2123728" y="3429000"/>
            <a:ext cx="5391150" cy="1714500"/>
          </a:xfrm>
          <a:prstGeom prst="rect">
            <a:avLst/>
          </a:prstGeom>
        </p:spPr>
      </p:pic>
    </p:spTree>
    <p:extLst>
      <p:ext uri="{BB962C8B-B14F-4D97-AF65-F5344CB8AC3E}">
        <p14:creationId xmlns:p14="http://schemas.microsoft.com/office/powerpoint/2010/main" val="251978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45460" y="1270590"/>
            <a:ext cx="7554258" cy="3581734"/>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l"/>
            <a:r>
              <a:rPr lang="en-US" sz="3000" dirty="0" err="1">
                <a:solidFill>
                  <a:srgbClr val="D53B20"/>
                </a:solidFill>
                <a:latin typeface="Gill Sans MT"/>
              </a:rPr>
              <a:t>Votre</a:t>
            </a:r>
            <a:r>
              <a:rPr lang="en-US" sz="3000" dirty="0">
                <a:solidFill>
                  <a:srgbClr val="D53B20"/>
                </a:solidFill>
                <a:latin typeface="Gill Sans MT"/>
              </a:rPr>
              <a:t> carte </a:t>
            </a:r>
            <a:r>
              <a:rPr lang="en-US" sz="3000" dirty="0" err="1">
                <a:solidFill>
                  <a:srgbClr val="D53B20"/>
                </a:solidFill>
                <a:latin typeface="Gill Sans MT"/>
              </a:rPr>
              <a:t>étudiante</a:t>
            </a:r>
            <a:r>
              <a:rPr lang="en-US" sz="3000" dirty="0">
                <a:solidFill>
                  <a:srgbClr val="D53B20"/>
                </a:solidFill>
                <a:latin typeface="Gill Sans MT"/>
              </a:rPr>
              <a:t> (Concordia ID card) </a:t>
            </a:r>
            <a:r>
              <a:rPr lang="en-US" sz="3000" dirty="0" err="1">
                <a:solidFill>
                  <a:srgbClr val="D53B20"/>
                </a:solidFill>
                <a:latin typeface="Gill Sans MT"/>
              </a:rPr>
              <a:t>est</a:t>
            </a:r>
            <a:r>
              <a:rPr lang="en-US" sz="3000" dirty="0">
                <a:solidFill>
                  <a:srgbClr val="D53B20"/>
                </a:solidFill>
                <a:latin typeface="Gill Sans MT"/>
              </a:rPr>
              <a:t> </a:t>
            </a:r>
            <a:r>
              <a:rPr lang="en-US" sz="3000" dirty="0" err="1">
                <a:solidFill>
                  <a:srgbClr val="D53B20"/>
                </a:solidFill>
                <a:latin typeface="Gill Sans MT"/>
              </a:rPr>
              <a:t>votre</a:t>
            </a:r>
            <a:r>
              <a:rPr lang="en-US" sz="3000" dirty="0">
                <a:solidFill>
                  <a:srgbClr val="D53B20"/>
                </a:solidFill>
                <a:latin typeface="Gill Sans MT"/>
              </a:rPr>
              <a:t> carte de </a:t>
            </a:r>
            <a:r>
              <a:rPr lang="en-US" sz="3000" dirty="0" err="1">
                <a:solidFill>
                  <a:srgbClr val="D53B20"/>
                </a:solidFill>
                <a:latin typeface="Gill Sans MT"/>
              </a:rPr>
              <a:t>bibliothèque</a:t>
            </a:r>
            <a:r>
              <a:rPr lang="en-US" sz="3000" dirty="0">
                <a:solidFill>
                  <a:srgbClr val="D53B20"/>
                </a:solidFill>
                <a:latin typeface="Gill Sans MT"/>
              </a:rPr>
              <a:t> </a:t>
            </a:r>
            <a:br>
              <a:rPr lang="en-US" sz="3000" dirty="0">
                <a:latin typeface="Gill Sans MT"/>
              </a:rPr>
            </a:br>
            <a:endParaRPr lang="en-US" sz="3000" dirty="0">
              <a:solidFill>
                <a:srgbClr val="D53B20"/>
              </a:solidFill>
              <a:latin typeface="Gill Sans MT"/>
            </a:endParaRPr>
          </a:p>
          <a:p>
            <a:pPr algn="l"/>
            <a:r>
              <a:rPr lang="en-US" sz="2400" dirty="0" err="1">
                <a:solidFill>
                  <a:schemeClr val="tx1"/>
                </a:solidFill>
                <a:latin typeface="Gill Sans MT"/>
              </a:rPr>
              <a:t>Utilisez</a:t>
            </a:r>
            <a:r>
              <a:rPr lang="en-US" sz="2400" dirty="0">
                <a:latin typeface="Gill Sans MT"/>
              </a:rPr>
              <a:t>-</a:t>
            </a:r>
            <a:r>
              <a:rPr lang="en-US" sz="2400" dirty="0">
                <a:solidFill>
                  <a:schemeClr val="tx1"/>
                </a:solidFill>
                <a:latin typeface="Gill Sans MT"/>
              </a:rPr>
              <a:t>la pour </a:t>
            </a:r>
            <a:r>
              <a:rPr lang="en-US" sz="2400" dirty="0" err="1">
                <a:solidFill>
                  <a:schemeClr val="tx1"/>
                </a:solidFill>
                <a:latin typeface="Gill Sans MT"/>
              </a:rPr>
              <a:t>emprunter</a:t>
            </a:r>
            <a:r>
              <a:rPr lang="en-US" sz="2400" dirty="0">
                <a:solidFill>
                  <a:schemeClr val="tx1"/>
                </a:solidFill>
                <a:latin typeface="Gill Sans MT"/>
              </a:rPr>
              <a:t> des documents</a:t>
            </a:r>
          </a:p>
          <a:p>
            <a:pPr algn="l"/>
            <a:r>
              <a:rPr lang="en-US" sz="2400" dirty="0">
                <a:solidFill>
                  <a:schemeClr val="tx1"/>
                </a:solidFill>
                <a:latin typeface="Gill Sans MT"/>
              </a:rPr>
              <a:t>et de </a:t>
            </a:r>
            <a:r>
              <a:rPr lang="en-US" sz="2400" dirty="0" err="1">
                <a:solidFill>
                  <a:schemeClr val="tx1"/>
                </a:solidFill>
                <a:latin typeface="Gill Sans MT"/>
              </a:rPr>
              <a:t>l’équipement</a:t>
            </a:r>
            <a:r>
              <a:rPr lang="en-US" sz="2400" dirty="0">
                <a:solidFill>
                  <a:schemeClr val="tx1"/>
                </a:solidFill>
                <a:latin typeface="Gill Sans MT"/>
              </a:rPr>
              <a:t> du </a:t>
            </a:r>
            <a:r>
              <a:rPr lang="en-US" sz="2400" dirty="0" err="1">
                <a:solidFill>
                  <a:schemeClr val="tx1"/>
                </a:solidFill>
                <a:latin typeface="Gill Sans MT"/>
              </a:rPr>
              <a:t>comptoir</a:t>
            </a:r>
            <a:r>
              <a:rPr lang="en-US" sz="2400" dirty="0">
                <a:solidFill>
                  <a:schemeClr val="tx1"/>
                </a:solidFill>
                <a:latin typeface="Gill Sans MT"/>
              </a:rPr>
              <a:t> de</a:t>
            </a:r>
          </a:p>
          <a:p>
            <a:pPr algn="l"/>
            <a:r>
              <a:rPr lang="en-US" sz="2400" dirty="0">
                <a:solidFill>
                  <a:schemeClr val="tx1"/>
                </a:solidFill>
                <a:latin typeface="Gill Sans MT"/>
              </a:rPr>
              <a:t>Circulation (Loans &amp; Returns desk).</a:t>
            </a:r>
            <a:endParaRPr lang="en-CA" sz="2400" dirty="0">
              <a:solidFill>
                <a:schemeClr val="tx1"/>
              </a:solidFill>
              <a:latin typeface="Gill Sans MT"/>
            </a:endParaRPr>
          </a:p>
        </p:txBody>
      </p:sp>
      <p:pic>
        <p:nvPicPr>
          <p:cNvPr id="4" name="Picture 3" descr="A simple icon of an ID c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938299"/>
            <a:ext cx="3946338" cy="3946338"/>
          </a:xfrm>
          <a:prstGeom prst="rect">
            <a:avLst/>
          </a:prstGeom>
        </p:spPr>
      </p:pic>
    </p:spTree>
    <p:extLst>
      <p:ext uri="{BB962C8B-B14F-4D97-AF65-F5344CB8AC3E}">
        <p14:creationId xmlns:p14="http://schemas.microsoft.com/office/powerpoint/2010/main" val="35364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45460" y="1270590"/>
            <a:ext cx="3602504" cy="3581734"/>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l"/>
            <a:r>
              <a:rPr lang="en-US" sz="3000" dirty="0" err="1">
                <a:solidFill>
                  <a:srgbClr val="D53B20"/>
                </a:solidFill>
                <a:latin typeface="Gill Sans MT"/>
              </a:rPr>
              <a:t>Accès</a:t>
            </a:r>
            <a:r>
              <a:rPr lang="en-US" sz="3000" dirty="0">
                <a:solidFill>
                  <a:srgbClr val="D53B20"/>
                </a:solidFill>
                <a:latin typeface="Gill Sans MT"/>
              </a:rPr>
              <a:t> hors-campus</a:t>
            </a:r>
          </a:p>
          <a:p>
            <a:pPr algn="l"/>
            <a:endParaRPr lang="en-US" sz="3000" dirty="0">
              <a:solidFill>
                <a:srgbClr val="D53B20"/>
              </a:solidFill>
            </a:endParaRPr>
          </a:p>
          <a:p>
            <a:r>
              <a:rPr lang="en-US" sz="2400" dirty="0" err="1">
                <a:solidFill>
                  <a:schemeClr val="tx1"/>
                </a:solidFill>
                <a:latin typeface="Gill Sans MT"/>
              </a:rPr>
              <a:t>Utilisez</a:t>
            </a:r>
            <a:r>
              <a:rPr lang="en-US" sz="2400" dirty="0">
                <a:solidFill>
                  <a:schemeClr val="tx1"/>
                </a:solidFill>
                <a:latin typeface="Gill Sans MT"/>
              </a:rPr>
              <a:t> </a:t>
            </a:r>
            <a:r>
              <a:rPr lang="en-US" sz="2400" dirty="0" err="1">
                <a:solidFill>
                  <a:schemeClr val="tx1"/>
                </a:solidFill>
                <a:latin typeface="Gill Sans MT"/>
              </a:rPr>
              <a:t>votre</a:t>
            </a:r>
            <a:r>
              <a:rPr lang="en-US" sz="2400" dirty="0">
                <a:solidFill>
                  <a:schemeClr val="tx1"/>
                </a:solidFill>
                <a:latin typeface="Gill Sans MT"/>
              </a:rPr>
              <a:t> </a:t>
            </a:r>
            <a:r>
              <a:rPr lang="en-US" sz="2400" dirty="0" err="1">
                <a:solidFill>
                  <a:schemeClr val="tx1"/>
                </a:solidFill>
                <a:latin typeface="Gill Sans MT"/>
              </a:rPr>
              <a:t>identifiant</a:t>
            </a:r>
            <a:r>
              <a:rPr lang="en-US" sz="2400" dirty="0">
                <a:solidFill>
                  <a:schemeClr val="tx1"/>
                </a:solidFill>
                <a:latin typeface="Gill Sans MT"/>
              </a:rPr>
              <a:t> </a:t>
            </a:r>
            <a:r>
              <a:rPr lang="en-US" sz="2400" dirty="0">
                <a:latin typeface="Gill Sans MT"/>
              </a:rPr>
              <a:t>Concordia (Concordia </a:t>
            </a:r>
            <a:r>
              <a:rPr lang="en-US" sz="2400" dirty="0" err="1">
                <a:latin typeface="Gill Sans MT"/>
              </a:rPr>
              <a:t>netname</a:t>
            </a:r>
            <a:r>
              <a:rPr lang="en-US" sz="2400" dirty="0">
                <a:latin typeface="Gill Sans MT"/>
              </a:rPr>
              <a:t> </a:t>
            </a:r>
            <a:r>
              <a:rPr lang="en-US" sz="2400" dirty="0" err="1">
                <a:latin typeface="Gill Sans MT"/>
              </a:rPr>
              <a:t>ou</a:t>
            </a:r>
            <a:r>
              <a:rPr lang="en-US" sz="2400" dirty="0">
                <a:latin typeface="Gill Sans MT"/>
              </a:rPr>
              <a:t> username) et son</a:t>
            </a:r>
            <a:r>
              <a:rPr lang="en-US" sz="2400" dirty="0">
                <a:solidFill>
                  <a:schemeClr val="tx1"/>
                </a:solidFill>
                <a:latin typeface="Gill Sans MT"/>
              </a:rPr>
              <a:t> mot de </a:t>
            </a:r>
            <a:r>
              <a:rPr lang="en-US" sz="2400" dirty="0" err="1">
                <a:solidFill>
                  <a:schemeClr val="tx1"/>
                </a:solidFill>
                <a:latin typeface="Gill Sans MT"/>
              </a:rPr>
              <a:t>passe</a:t>
            </a:r>
            <a:r>
              <a:rPr lang="en-US" sz="2400" dirty="0">
                <a:latin typeface="Gill Sans MT"/>
              </a:rPr>
              <a:t>.</a:t>
            </a:r>
          </a:p>
          <a:p>
            <a:pPr algn="l"/>
            <a:r>
              <a:rPr lang="en-US" sz="2400" dirty="0">
                <a:solidFill>
                  <a:schemeClr val="tx1"/>
                </a:solidFill>
                <a:latin typeface="Gill Sans MT"/>
              </a:rPr>
              <a:t> </a:t>
            </a:r>
            <a:endParaRPr lang="en-CA" sz="2400" dirty="0">
              <a:solidFill>
                <a:schemeClr val="tx1"/>
              </a:solidFill>
              <a:latin typeface="Gill Sans MT"/>
            </a:endParaRPr>
          </a:p>
        </p:txBody>
      </p:sp>
      <p:pic>
        <p:nvPicPr>
          <p:cNvPr id="4" name="Picture 3" descr="Screenshot of the Concordia sign-in page"/>
          <p:cNvPicPr>
            <a:picLocks noChangeAspect="1"/>
          </p:cNvPicPr>
          <p:nvPr/>
        </p:nvPicPr>
        <p:blipFill>
          <a:blip r:embed="rId2"/>
          <a:srcRect/>
          <a:stretch/>
        </p:blipFill>
        <p:spPr>
          <a:xfrm>
            <a:off x="4896038" y="1287732"/>
            <a:ext cx="3514290" cy="2953355"/>
          </a:xfrm>
          <a:prstGeom prst="rect">
            <a:avLst/>
          </a:prstGeom>
        </p:spPr>
      </p:pic>
    </p:spTree>
    <p:extLst>
      <p:ext uri="{BB962C8B-B14F-4D97-AF65-F5344CB8AC3E}">
        <p14:creationId xmlns:p14="http://schemas.microsoft.com/office/powerpoint/2010/main" val="389059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4463988" y="1275607"/>
            <a:ext cx="4234375" cy="1232981"/>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l"/>
            <a:r>
              <a:rPr lang="en-CA" sz="3000" dirty="0" err="1">
                <a:solidFill>
                  <a:srgbClr val="0088C3"/>
                </a:solidFill>
                <a:latin typeface="Gill Sans MT"/>
              </a:rPr>
              <a:t>Imprimez</a:t>
            </a:r>
            <a:r>
              <a:rPr lang="en-CA" sz="3000" dirty="0">
                <a:solidFill>
                  <a:srgbClr val="0088C3"/>
                </a:solidFill>
                <a:latin typeface="Gill Sans MT"/>
              </a:rPr>
              <a:t> </a:t>
            </a:r>
            <a:r>
              <a:rPr lang="en-CA" sz="3000" dirty="0" err="1">
                <a:solidFill>
                  <a:srgbClr val="0088C3"/>
                </a:solidFill>
                <a:latin typeface="Gill Sans MT"/>
              </a:rPr>
              <a:t>en</a:t>
            </a:r>
            <a:r>
              <a:rPr lang="en-CA" sz="3000" dirty="0">
                <a:solidFill>
                  <a:srgbClr val="0088C3"/>
                </a:solidFill>
                <a:latin typeface="Gill Sans MT"/>
              </a:rPr>
              <a:t> </a:t>
            </a:r>
            <a:r>
              <a:rPr lang="en-CA" sz="3000" dirty="0" err="1">
                <a:solidFill>
                  <a:srgbClr val="0088C3"/>
                </a:solidFill>
                <a:latin typeface="Gill Sans MT"/>
              </a:rPr>
              <a:t>utilisant</a:t>
            </a:r>
            <a:r>
              <a:rPr lang="en-CA" sz="3000" dirty="0">
                <a:solidFill>
                  <a:srgbClr val="0088C3"/>
                </a:solidFill>
                <a:latin typeface="Gill Sans MT"/>
              </a:rPr>
              <a:t>  </a:t>
            </a:r>
            <a:r>
              <a:rPr lang="en-CA" sz="3000" dirty="0" err="1">
                <a:solidFill>
                  <a:srgbClr val="0088C3"/>
                </a:solidFill>
                <a:latin typeface="Gill Sans MT"/>
              </a:rPr>
              <a:t>WebPrint</a:t>
            </a:r>
            <a:r>
              <a:rPr lang="en-CA" sz="3000" dirty="0">
                <a:solidFill>
                  <a:srgbClr val="0088C3"/>
                </a:solidFill>
                <a:latin typeface="Gill Sans MT"/>
              </a:rPr>
              <a:t> pour </a:t>
            </a:r>
            <a:r>
              <a:rPr lang="en-CA" sz="3000" dirty="0" err="1">
                <a:solidFill>
                  <a:srgbClr val="0088C3"/>
                </a:solidFill>
                <a:latin typeface="Gill Sans MT"/>
              </a:rPr>
              <a:t>envoyer</a:t>
            </a:r>
            <a:r>
              <a:rPr lang="en-CA" sz="3000" dirty="0">
                <a:solidFill>
                  <a:srgbClr val="0088C3"/>
                </a:solidFill>
                <a:latin typeface="Gill Sans MT"/>
              </a:rPr>
              <a:t> </a:t>
            </a:r>
            <a:r>
              <a:rPr lang="en-CA" sz="3000" dirty="0" err="1">
                <a:solidFill>
                  <a:srgbClr val="0088C3"/>
                </a:solidFill>
                <a:latin typeface="Gill Sans MT"/>
              </a:rPr>
              <a:t>vos</a:t>
            </a:r>
            <a:r>
              <a:rPr lang="en-CA" sz="3000" dirty="0">
                <a:solidFill>
                  <a:srgbClr val="0088C3"/>
                </a:solidFill>
                <a:latin typeface="Gill Sans MT"/>
              </a:rPr>
              <a:t> documents aux </a:t>
            </a:r>
            <a:r>
              <a:rPr lang="en-CA" sz="3000" dirty="0" err="1">
                <a:solidFill>
                  <a:srgbClr val="0088C3"/>
                </a:solidFill>
                <a:latin typeface="Gill Sans MT"/>
              </a:rPr>
              <a:t>imprimantes</a:t>
            </a:r>
            <a:r>
              <a:rPr lang="en-CA" sz="3000" dirty="0">
                <a:solidFill>
                  <a:srgbClr val="0088C3"/>
                </a:solidFill>
                <a:latin typeface="Gill Sans MT"/>
              </a:rPr>
              <a:t> </a:t>
            </a:r>
            <a:r>
              <a:rPr lang="en-CA" sz="3000" dirty="0" err="1">
                <a:solidFill>
                  <a:srgbClr val="0088C3"/>
                </a:solidFill>
                <a:latin typeface="Gill Sans MT"/>
              </a:rPr>
              <a:t>Dprint</a:t>
            </a:r>
            <a:r>
              <a:rPr lang="en-CA" sz="3000" dirty="0">
                <a:solidFill>
                  <a:srgbClr val="0088C3"/>
                </a:solidFill>
                <a:latin typeface="Gill Sans MT"/>
              </a:rPr>
              <a:t>.</a:t>
            </a:r>
            <a:endParaRPr lang="en-US" sz="3000" dirty="0">
              <a:solidFill>
                <a:srgbClr val="0088C3"/>
              </a:solidFill>
              <a:latin typeface="Gill Sans MT"/>
            </a:endParaRPr>
          </a:p>
        </p:txBody>
      </p:sp>
      <p:sp>
        <p:nvSpPr>
          <p:cNvPr id="12" name="Text Placeholder 2"/>
          <p:cNvSpPr txBox="1">
            <a:spLocks/>
          </p:cNvSpPr>
          <p:nvPr/>
        </p:nvSpPr>
        <p:spPr>
          <a:xfrm>
            <a:off x="4572000" y="3353223"/>
            <a:ext cx="4328159" cy="524321"/>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l"/>
            <a:r>
              <a:rPr lang="en-CA" sz="2175" dirty="0">
                <a:solidFill>
                  <a:schemeClr val="tx1"/>
                </a:solidFill>
                <a:latin typeface="Gill Sans MT"/>
              </a:rPr>
              <a:t>webprint.concordia.ca</a:t>
            </a:r>
            <a:endParaRPr lang="en-US" sz="2175" dirty="0">
              <a:solidFill>
                <a:schemeClr val="tx1"/>
              </a:solidFill>
              <a:latin typeface="Gill Sans MT"/>
            </a:endParaRPr>
          </a:p>
        </p:txBody>
      </p:sp>
      <p:pic>
        <p:nvPicPr>
          <p:cNvPr id="2050" name="Picture 2" descr="A row of printers and scanners in the Webster Library">
            <a:extLst>
              <a:ext uri="{FF2B5EF4-FFF2-40B4-BE49-F238E27FC236}">
                <a16:creationId xmlns:a16="http://schemas.microsoft.com/office/drawing/2014/main" id="{4E4D0682-810F-4183-8FB2-3A5322109C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800"/>
          <a:stretch/>
        </p:blipFill>
        <p:spPr bwMode="auto">
          <a:xfrm>
            <a:off x="539751" y="1461721"/>
            <a:ext cx="3645388"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47C68950-59D2-4192-946D-1F9699D13BE5}"/>
              </a:ext>
            </a:extLst>
          </p:cNvPr>
          <p:cNvSpPr txBox="1">
            <a:spLocks/>
          </p:cNvSpPr>
          <p:nvPr/>
        </p:nvSpPr>
        <p:spPr>
          <a:xfrm>
            <a:off x="544054" y="4033471"/>
            <a:ext cx="8261491" cy="1232981"/>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1800" kern="1200">
                <a:solidFill>
                  <a:schemeClr val="tx1"/>
                </a:solidFill>
                <a:latin typeface="Times" charset="0"/>
                <a:ea typeface="ＭＳ Ｐゴシック" charset="0"/>
                <a:cs typeface="ＭＳ Ｐゴシック" charset="0"/>
              </a:defRPr>
            </a:lvl1pPr>
            <a:lvl2pPr marL="342900" algn="l" rtl="0" fontAlgn="base">
              <a:spcBef>
                <a:spcPct val="0"/>
              </a:spcBef>
              <a:spcAft>
                <a:spcPct val="0"/>
              </a:spcAft>
              <a:defRPr sz="1800" kern="1200">
                <a:solidFill>
                  <a:schemeClr val="tx1"/>
                </a:solidFill>
                <a:latin typeface="Times" charset="0"/>
                <a:ea typeface="ＭＳ Ｐゴシック" charset="0"/>
                <a:cs typeface="ＭＳ Ｐゴシック" charset="0"/>
              </a:defRPr>
            </a:lvl2pPr>
            <a:lvl3pPr marL="685800" algn="l" rtl="0" fontAlgn="base">
              <a:spcBef>
                <a:spcPct val="0"/>
              </a:spcBef>
              <a:spcAft>
                <a:spcPct val="0"/>
              </a:spcAft>
              <a:defRPr sz="1800" kern="1200">
                <a:solidFill>
                  <a:schemeClr val="tx1"/>
                </a:solidFill>
                <a:latin typeface="Times" charset="0"/>
                <a:ea typeface="ＭＳ Ｐゴシック" charset="0"/>
                <a:cs typeface="ＭＳ Ｐゴシック" charset="0"/>
              </a:defRPr>
            </a:lvl3pPr>
            <a:lvl4pPr marL="1028700" algn="l" rtl="0" fontAlgn="base">
              <a:spcBef>
                <a:spcPct val="0"/>
              </a:spcBef>
              <a:spcAft>
                <a:spcPct val="0"/>
              </a:spcAft>
              <a:defRPr sz="1800" kern="1200">
                <a:solidFill>
                  <a:schemeClr val="tx1"/>
                </a:solidFill>
                <a:latin typeface="Times" charset="0"/>
                <a:ea typeface="ＭＳ Ｐゴシック" charset="0"/>
                <a:cs typeface="ＭＳ Ｐゴシック" charset="0"/>
              </a:defRPr>
            </a:lvl4pPr>
            <a:lvl5pPr marL="1371600" algn="l" rtl="0" fontAlgn="base">
              <a:spcBef>
                <a:spcPct val="0"/>
              </a:spcBef>
              <a:spcAft>
                <a:spcPct val="0"/>
              </a:spcAft>
              <a:defRPr sz="1800" kern="1200">
                <a:solidFill>
                  <a:schemeClr val="tx1"/>
                </a:solidFill>
                <a:latin typeface="Times" charset="0"/>
                <a:ea typeface="ＭＳ Ｐゴシック" charset="0"/>
                <a:cs typeface="ＭＳ Ｐゴシック" charset="0"/>
              </a:defRPr>
            </a:lvl5pPr>
            <a:lvl6pPr marL="1714500" algn="l" defTabSz="342900" rtl="0" eaLnBrk="1" latinLnBrk="0" hangingPunct="1">
              <a:defRPr sz="1800" kern="1200">
                <a:solidFill>
                  <a:schemeClr val="tx1"/>
                </a:solidFill>
                <a:latin typeface="Times" charset="0"/>
                <a:ea typeface="ＭＳ Ｐゴシック" charset="0"/>
                <a:cs typeface="ＭＳ Ｐゴシック" charset="0"/>
              </a:defRPr>
            </a:lvl6pPr>
            <a:lvl7pPr marL="2057400" algn="l" defTabSz="342900" rtl="0" eaLnBrk="1" latinLnBrk="0" hangingPunct="1">
              <a:defRPr sz="1800" kern="1200">
                <a:solidFill>
                  <a:schemeClr val="tx1"/>
                </a:solidFill>
                <a:latin typeface="Times" charset="0"/>
                <a:ea typeface="ＭＳ Ｐゴシック" charset="0"/>
                <a:cs typeface="ＭＳ Ｐゴシック" charset="0"/>
              </a:defRPr>
            </a:lvl7pPr>
            <a:lvl8pPr marL="2400300" algn="l" defTabSz="342900" rtl="0" eaLnBrk="1" latinLnBrk="0" hangingPunct="1">
              <a:defRPr sz="1800" kern="1200">
                <a:solidFill>
                  <a:schemeClr val="tx1"/>
                </a:solidFill>
                <a:latin typeface="Times" charset="0"/>
                <a:ea typeface="ＭＳ Ｐゴシック" charset="0"/>
                <a:cs typeface="ＭＳ Ｐゴシック" charset="0"/>
              </a:defRPr>
            </a:lvl8pPr>
            <a:lvl9pPr marL="2743200" algn="l" defTabSz="342900" rtl="0" eaLnBrk="1" latinLnBrk="0" hangingPunct="1">
              <a:defRPr sz="1800" kern="1200">
                <a:solidFill>
                  <a:schemeClr val="tx1"/>
                </a:solidFill>
                <a:latin typeface="Times" charset="0"/>
                <a:ea typeface="ＭＳ Ｐゴシック" charset="0"/>
                <a:cs typeface="ＭＳ Ｐゴシック" charset="0"/>
              </a:defRPr>
            </a:lvl9pPr>
          </a:lstStyle>
          <a:p>
            <a:pPr algn="l"/>
            <a:r>
              <a:rPr lang="en-CA" sz="3000" dirty="0" err="1">
                <a:solidFill>
                  <a:srgbClr val="0088C3"/>
                </a:solidFill>
                <a:latin typeface="Gill Sans MT"/>
              </a:rPr>
              <a:t>Ajoutez</a:t>
            </a:r>
            <a:r>
              <a:rPr lang="en-CA" sz="3000" dirty="0">
                <a:solidFill>
                  <a:srgbClr val="0088C3"/>
                </a:solidFill>
                <a:latin typeface="Gill Sans MT"/>
              </a:rPr>
              <a:t> de </a:t>
            </a:r>
            <a:r>
              <a:rPr lang="en-CA" sz="3000" dirty="0" err="1">
                <a:solidFill>
                  <a:srgbClr val="0088C3"/>
                </a:solidFill>
                <a:latin typeface="Gill Sans MT"/>
              </a:rPr>
              <a:t>l’argent</a:t>
            </a:r>
            <a:r>
              <a:rPr lang="en-CA" sz="3000" dirty="0">
                <a:solidFill>
                  <a:srgbClr val="0088C3"/>
                </a:solidFill>
                <a:latin typeface="Gill Sans MT"/>
              </a:rPr>
              <a:t> à </a:t>
            </a:r>
            <a:r>
              <a:rPr lang="en-CA" sz="3000" dirty="0" err="1">
                <a:solidFill>
                  <a:srgbClr val="0088C3"/>
                </a:solidFill>
                <a:latin typeface="Gill Sans MT"/>
              </a:rPr>
              <a:t>votre</a:t>
            </a:r>
            <a:r>
              <a:rPr lang="en-CA" sz="3000" dirty="0">
                <a:solidFill>
                  <a:srgbClr val="0088C3"/>
                </a:solidFill>
                <a:latin typeface="Gill Sans MT"/>
              </a:rPr>
              <a:t> </a:t>
            </a:r>
            <a:r>
              <a:rPr lang="en-CA" sz="3000" dirty="0" err="1">
                <a:solidFill>
                  <a:srgbClr val="0088C3"/>
                </a:solidFill>
                <a:latin typeface="Gill Sans MT"/>
              </a:rPr>
              <a:t>compte</a:t>
            </a:r>
            <a:r>
              <a:rPr lang="en-CA" sz="3000" dirty="0">
                <a:solidFill>
                  <a:srgbClr val="0088C3"/>
                </a:solidFill>
                <a:latin typeface="Gill Sans MT"/>
              </a:rPr>
              <a:t> </a:t>
            </a:r>
            <a:r>
              <a:rPr lang="en-CA" sz="3000" dirty="0" err="1">
                <a:solidFill>
                  <a:srgbClr val="0088C3"/>
                </a:solidFill>
                <a:latin typeface="Gill Sans MT"/>
              </a:rPr>
              <a:t>DPrint</a:t>
            </a:r>
            <a:r>
              <a:rPr lang="en-CA" sz="3000" dirty="0">
                <a:solidFill>
                  <a:srgbClr val="0088C3"/>
                </a:solidFill>
                <a:latin typeface="Gill Sans MT"/>
              </a:rPr>
              <a:t> pour commencer. </a:t>
            </a:r>
            <a:endParaRPr lang="en-US" sz="3000" dirty="0">
              <a:solidFill>
                <a:srgbClr val="0088C3"/>
              </a:solidFill>
              <a:latin typeface="Gill Sans MT"/>
            </a:endParaRPr>
          </a:p>
        </p:txBody>
      </p:sp>
    </p:spTree>
    <p:extLst>
      <p:ext uri="{BB962C8B-B14F-4D97-AF65-F5344CB8AC3E}">
        <p14:creationId xmlns:p14="http://schemas.microsoft.com/office/powerpoint/2010/main" val="36754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3303-74C7-4901-A355-551068C67E8A}"/>
              </a:ext>
            </a:extLst>
          </p:cNvPr>
          <p:cNvSpPr>
            <a:spLocks noGrp="1"/>
          </p:cNvSpPr>
          <p:nvPr>
            <p:ph type="title"/>
          </p:nvPr>
        </p:nvSpPr>
        <p:spPr>
          <a:xfrm>
            <a:off x="685800" y="1635646"/>
            <a:ext cx="7772400" cy="936104"/>
          </a:xfrm>
        </p:spPr>
        <p:txBody>
          <a:bodyPr/>
          <a:lstStyle/>
          <a:p>
            <a:r>
              <a:rPr lang="fr-FR" dirty="0">
                <a:latin typeface="Arial Bold" panose="020B0704020202020204" pitchFamily="34" charset="0"/>
                <a:cs typeface="Arial Bold" panose="020B0704020202020204" pitchFamily="34" charset="0"/>
              </a:rPr>
              <a:t>Site web de la bibliothèque</a:t>
            </a:r>
            <a:br>
              <a:rPr lang="fr-FR" dirty="0">
                <a:latin typeface="Arial" charset="0"/>
              </a:rPr>
            </a:br>
            <a:endParaRPr lang="en-CA" dirty="0"/>
          </a:p>
        </p:txBody>
      </p:sp>
    </p:spTree>
    <p:extLst>
      <p:ext uri="{BB962C8B-B14F-4D97-AF65-F5344CB8AC3E}">
        <p14:creationId xmlns:p14="http://schemas.microsoft.com/office/powerpoint/2010/main" val="1979506006"/>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rdia-Powerpoint-template-2016-16x9">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txDef>
      <a:spPr>
        <a:noFill/>
      </a:spPr>
      <a:bodyPr wrap="squar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CAD7B42D-26BB-844A-B7D3-08D0EC73E735}" vid="{309F79FC-094A-6240-B548-66DB9EB65C0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T17-32986-LIBR-Powerpoint-Template-16x9-v1 (1)</Template>
  <TotalTime>5242</TotalTime>
  <Words>2142</Words>
  <Application>Microsoft Office PowerPoint</Application>
  <PresentationFormat>On-screen Show (16:9)</PresentationFormat>
  <Paragraphs>219</Paragraphs>
  <Slides>51</Slides>
  <Notes>12</Notes>
  <HiddenSlides>10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Gill Sans</vt:lpstr>
      <vt:lpstr>GillSans Bold</vt:lpstr>
      <vt:lpstr>Arial</vt:lpstr>
      <vt:lpstr>Arial Bold</vt:lpstr>
      <vt:lpstr>Bookman Old Style</vt:lpstr>
      <vt:lpstr>Calibri</vt:lpstr>
      <vt:lpstr>Gill Sans MT</vt:lpstr>
      <vt:lpstr>Times</vt:lpstr>
      <vt:lpstr>Wingdings</vt:lpstr>
      <vt:lpstr>T17-32986-LIBR-Powerpoint-Template-16x9-v1</vt:lpstr>
      <vt:lpstr>T17-32986-LIBR-Powerpoint-Template-16x9-v1</vt:lpstr>
      <vt:lpstr>Concordia-Powerpoint-template-2016-16x9</vt:lpstr>
      <vt:lpstr>FTRA 600 Méthodologie générale de la recherche en traduction  Formation documentaire</vt:lpstr>
      <vt:lpstr>Plan </vt:lpstr>
      <vt:lpstr>Visite de la bibliothèque Webster</vt:lpstr>
      <vt:lpstr>Les bibliothèques et la salle de lecture</vt:lpstr>
      <vt:lpstr>Types de documents à la bibliothèque</vt:lpstr>
      <vt:lpstr>PowerPoint Presentation</vt:lpstr>
      <vt:lpstr>PowerPoint Presentation</vt:lpstr>
      <vt:lpstr>PowerPoint Presentation</vt:lpstr>
      <vt:lpstr>Site web de la bibliothèque </vt:lpstr>
      <vt:lpstr>Site web de la bibliothèque</vt:lpstr>
      <vt:lpstr>Dictionnaires, encyclopédies et autres ouvrages de référence </vt:lpstr>
      <vt:lpstr>Dictionnaires et encyclopédies</vt:lpstr>
      <vt:lpstr>Autres ouvrages de référence</vt:lpstr>
      <vt:lpstr>PowerPoint Presentation</vt:lpstr>
      <vt:lpstr>Opérateurs de recherche</vt:lpstr>
      <vt:lpstr>Autres opérateurs de recherche</vt:lpstr>
      <vt:lpstr>Outil de découverte Sofia</vt:lpstr>
      <vt:lpstr>Présentation des résultats dans Sofia</vt:lpstr>
      <vt:lpstr>Présentation des résultats dans Sofia</vt:lpstr>
      <vt:lpstr>Ouvrir un résultat</vt:lpstr>
      <vt:lpstr>Ouvrir un résultat</vt:lpstr>
      <vt:lpstr>Utiliser le prêt entre bibliothèques avec Sofia</vt:lpstr>
      <vt:lpstr>Le service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Dictionnaires terminologiques </vt:lpstr>
      <vt:lpstr>Dictionnaires terminologiques multidisciplinaires</vt:lpstr>
      <vt:lpstr>Lexiques et autres ressources en ligne </vt:lpstr>
      <vt:lpstr>Lexiques et autres ressources en ligne</vt:lpstr>
      <vt:lpstr>Ressources en ligne: sites utiles</vt:lpstr>
      <vt:lpstr>Périodiques et bases de données </vt:lpstr>
      <vt:lpstr>Journaux (newspapers)</vt:lpstr>
      <vt:lpstr>Périodiques (revues savantes et magazines)</vt:lpstr>
      <vt:lpstr>Articles de périodiques / revues savantes – le processus de révision par les pairs</vt:lpstr>
      <vt:lpstr>-</vt:lpstr>
      <vt:lpstr>De ‘’Find it @ Concordia’’ au texte intégral grâce au link resolver</vt:lpstr>
      <vt:lpstr>Accédez au texte intégral – résumé des étapes à suivre</vt:lpstr>
      <vt:lpstr>Évaluer les sources et ressources</vt:lpstr>
      <vt:lpstr>Google Scholar</vt:lpstr>
      <vt:lpstr>Quelles differences? </vt:lpstr>
      <vt:lpstr>Où chercher? </vt:lpstr>
      <vt:lpstr>Questions? </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ETHEL GAMACHE</dc:creator>
  <cp:lastModifiedBy>Ethel Gamache</cp:lastModifiedBy>
  <cp:revision>61</cp:revision>
  <dcterms:created xsi:type="dcterms:W3CDTF">2021-05-10T13:18:34Z</dcterms:created>
  <dcterms:modified xsi:type="dcterms:W3CDTF">2022-09-15T16:05:05Z</dcterms:modified>
</cp:coreProperties>
</file>