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0" r:id="rId2"/>
  </p:sldMasterIdLst>
  <p:notesMasterIdLst>
    <p:notesMasterId r:id="rId51"/>
  </p:notesMasterIdLst>
  <p:sldIdLst>
    <p:sldId id="256" r:id="rId3"/>
    <p:sldId id="257" r:id="rId4"/>
    <p:sldId id="308" r:id="rId5"/>
    <p:sldId id="261" r:id="rId6"/>
    <p:sldId id="309" r:id="rId7"/>
    <p:sldId id="262" r:id="rId8"/>
    <p:sldId id="263" r:id="rId9"/>
    <p:sldId id="266" r:id="rId10"/>
    <p:sldId id="292" r:id="rId11"/>
    <p:sldId id="276" r:id="rId12"/>
    <p:sldId id="264" r:id="rId13"/>
    <p:sldId id="265" r:id="rId14"/>
    <p:sldId id="277" r:id="rId15"/>
    <p:sldId id="293" r:id="rId16"/>
    <p:sldId id="278" r:id="rId17"/>
    <p:sldId id="294" r:id="rId18"/>
    <p:sldId id="320" r:id="rId19"/>
    <p:sldId id="321" r:id="rId20"/>
    <p:sldId id="322" r:id="rId21"/>
    <p:sldId id="324" r:id="rId22"/>
    <p:sldId id="325" r:id="rId23"/>
    <p:sldId id="326" r:id="rId24"/>
    <p:sldId id="314" r:id="rId25"/>
    <p:sldId id="315" r:id="rId26"/>
    <p:sldId id="316" r:id="rId27"/>
    <p:sldId id="317" r:id="rId28"/>
    <p:sldId id="318" r:id="rId29"/>
    <p:sldId id="319" r:id="rId30"/>
    <p:sldId id="280" r:id="rId31"/>
    <p:sldId id="310" r:id="rId32"/>
    <p:sldId id="281" r:id="rId33"/>
    <p:sldId id="311" r:id="rId34"/>
    <p:sldId id="282" r:id="rId35"/>
    <p:sldId id="284" r:id="rId36"/>
    <p:sldId id="274" r:id="rId37"/>
    <p:sldId id="312" r:id="rId38"/>
    <p:sldId id="285" r:id="rId39"/>
    <p:sldId id="287" r:id="rId40"/>
    <p:sldId id="279" r:id="rId41"/>
    <p:sldId id="288" r:id="rId42"/>
    <p:sldId id="289" r:id="rId43"/>
    <p:sldId id="286" r:id="rId44"/>
    <p:sldId id="283" r:id="rId45"/>
    <p:sldId id="329" r:id="rId46"/>
    <p:sldId id="330" r:id="rId47"/>
    <p:sldId id="290" r:id="rId48"/>
    <p:sldId id="291" r:id="rId49"/>
    <p:sldId id="260" r:id="rId5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6" autoAdjust="0"/>
    <p:restoredTop sz="94660"/>
  </p:normalViewPr>
  <p:slideViewPr>
    <p:cSldViewPr>
      <p:cViewPr varScale="1">
        <p:scale>
          <a:sx n="148" d="100"/>
          <a:sy n="148" d="100"/>
        </p:scale>
        <p:origin x="132" y="5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Let's take a look first at requesting a book via libraries worldwide. If users are having trouble finding an item through Concordia Library or one of the Quebec university libraries, they can expand their search to "libraries worldwide" in Sofia.</a:t>
            </a:r>
            <a:endParaRPr lang="en-US" dirty="0">
              <a:cs typeface="Arial"/>
            </a:endParaRPr>
          </a:p>
          <a:p>
            <a:pPr>
              <a:spcBef>
                <a:spcPts val="0"/>
              </a:spcBef>
              <a:spcAft>
                <a:spcPts val="0"/>
              </a:spcAft>
            </a:pPr>
            <a:r>
              <a:rPr lang="en-US" dirty="0">
                <a:ea typeface="ＭＳ Ｐゴシック"/>
                <a:cs typeface="Arial"/>
              </a:rPr>
              <a:t>If a user was looking to request this book, we can see that there is no "request" button through Concordia or network loans. Users will need to place an ILL request by selecting the "request via interlibrary loan" under the "access options panel". If they wanted a specific chapter scan, they would be able to select the "chapter scan" button, but we will take a look at that process later in today's presentation.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19</a:t>
            </a:fld>
            <a:endParaRPr lang="en-US" dirty="0"/>
          </a:p>
        </p:txBody>
      </p:sp>
    </p:spTree>
    <p:extLst>
      <p:ext uri="{BB962C8B-B14F-4D97-AF65-F5344CB8AC3E}">
        <p14:creationId xmlns:p14="http://schemas.microsoft.com/office/powerpoint/2010/main" val="259908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44</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45</a:t>
            </a:fld>
            <a:endParaRPr lang="en-CA"/>
          </a:p>
        </p:txBody>
      </p:sp>
    </p:spTree>
    <p:extLst>
      <p:ext uri="{BB962C8B-B14F-4D97-AF65-F5344CB8AC3E}">
        <p14:creationId xmlns:p14="http://schemas.microsoft.com/office/powerpoint/2010/main" val="5170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The user will need to login to their Sofia account, and will then be brought to this form for book requests (this is a partial view of the form on the screen here). We want to encourage users to try as often as they can to find the record in Sofia, as if they place the ILL through the "request via ILL button", the request form will autofill a lot of information from the record such as ISBN, OCLC#, title, etc. Which is very helpful for staff. </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The form will default to a "LOAN" service type. There is messaging to the right explaining that users should select LOAN for a complete document. For a scanned chapter they can select "copy". If by chance users wanted a chapter scan and request it in this way, it won't necessarily be a big issue as the request will still appear in Tipasa. I'll explain this in more detail when we go over article/chapter scan requests.</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Be sure to specify the pickup location as Webster or Vanier. It defaults to Webster – we could not get the form to have a blank default for this field. </a:t>
            </a:r>
          </a:p>
          <a:p>
            <a:pPr>
              <a:spcBef>
                <a:spcPts val="0"/>
              </a:spcBef>
              <a:spcAft>
                <a:spcPts val="0"/>
              </a:spcAft>
            </a:pPr>
            <a:endParaRPr lang="en-US" dirty="0">
              <a:ea typeface="ＭＳ Ｐゴシック"/>
              <a:cs typeface="Arial"/>
            </a:endParaRPr>
          </a:p>
          <a:p>
            <a:pPr>
              <a:spcBef>
                <a:spcPts val="0"/>
              </a:spcBef>
              <a:spcAft>
                <a:spcPts val="0"/>
              </a:spcAft>
            </a:pPr>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20</a:t>
            </a:fld>
            <a:endParaRPr lang="en-US" dirty="0"/>
          </a:p>
        </p:txBody>
      </p:sp>
    </p:spTree>
    <p:extLst>
      <p:ext uri="{BB962C8B-B14F-4D97-AF65-F5344CB8AC3E}">
        <p14:creationId xmlns:p14="http://schemas.microsoft.com/office/powerpoint/2010/main" val="304595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21</a:t>
            </a:fld>
            <a:endParaRPr lang="en-US" dirty="0"/>
          </a:p>
        </p:txBody>
      </p:sp>
    </p:spTree>
    <p:extLst>
      <p:ext uri="{BB962C8B-B14F-4D97-AF65-F5344CB8AC3E}">
        <p14:creationId xmlns:p14="http://schemas.microsoft.com/office/powerpoint/2010/main" val="228124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The request can then be found in the requests tab, along with the status. I will show you examples later on of all the different kinds of statuses a user might see, along with how they can monitor their requests. </a:t>
            </a:r>
          </a:p>
          <a:p>
            <a:r>
              <a:rPr lang="en-US" dirty="0">
                <a:latin typeface="Calibri"/>
                <a:ea typeface="ＭＳ Ｐゴシック"/>
                <a:cs typeface="Calibri"/>
              </a:rPr>
              <a:t>This "unknown" status shows up for a few moments right after placing a request, it will update quickly to a "submitted" status.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22</a:t>
            </a:fld>
            <a:endParaRPr lang="en-US" dirty="0"/>
          </a:p>
        </p:txBody>
      </p:sp>
    </p:spTree>
    <p:extLst>
      <p:ext uri="{BB962C8B-B14F-4D97-AF65-F5344CB8AC3E}">
        <p14:creationId xmlns:p14="http://schemas.microsoft.com/office/powerpoint/2010/main" val="184390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a:p>
            <a:pPr>
              <a:spcBef>
                <a:spcPts val="0"/>
              </a:spcBef>
              <a:spcAft>
                <a:spcPts val="0"/>
              </a:spcAft>
            </a:pPr>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23</a:t>
            </a:fld>
            <a:endParaRPr lang="en-US" dirty="0"/>
          </a:p>
        </p:txBody>
      </p:sp>
    </p:spTree>
    <p:extLst>
      <p:ext uri="{BB962C8B-B14F-4D97-AF65-F5344CB8AC3E}">
        <p14:creationId xmlns:p14="http://schemas.microsoft.com/office/powerpoint/2010/main" val="113687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users might have all the information on hand for their request, or simply just have a difficult time finding the record in Sofia. </a:t>
            </a:r>
            <a:endParaRPr lang="en-US" dirty="0">
              <a:latin typeface="Calibri"/>
              <a:cs typeface="Calibri"/>
            </a:endParaRPr>
          </a:p>
          <a:p>
            <a:r>
              <a:rPr lang="en-US" dirty="0">
                <a:latin typeface="Calibri"/>
                <a:ea typeface="ＭＳ Ｐゴシック"/>
                <a:cs typeface="Calibri"/>
              </a:rPr>
              <a:t>Their other option for placing a book request via ILL is to fill out the blank book request form.</a:t>
            </a:r>
          </a:p>
          <a:p>
            <a:r>
              <a:rPr lang="en-US" dirty="0">
                <a:latin typeface="Calibri"/>
                <a:ea typeface="ＭＳ Ｐゴシック"/>
                <a:cs typeface="Calibri"/>
              </a:rPr>
              <a:t>Users will need to sign into their My account, and go to the requests option in the drop down menu. Then click on create request</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24</a:t>
            </a:fld>
            <a:endParaRPr lang="en-US" dirty="0"/>
          </a:p>
        </p:txBody>
      </p:sp>
    </p:spTree>
    <p:extLst>
      <p:ext uri="{BB962C8B-B14F-4D97-AF65-F5344CB8AC3E}">
        <p14:creationId xmlns:p14="http://schemas.microsoft.com/office/powerpoint/2010/main" val="200823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Select the “Book” form. Fill out the form by providing as much detail as they can to help us locate the item. For the complete book, be sure to select “</a:t>
            </a:r>
            <a:r>
              <a:rPr lang="en-US" b="1" dirty="0">
                <a:ea typeface="ＭＳ Ｐゴシック"/>
                <a:cs typeface="Arial"/>
              </a:rPr>
              <a:t>LOAN</a:t>
            </a:r>
            <a:r>
              <a:rPr lang="en-US" dirty="0">
                <a:ea typeface="ＭＳ Ｐゴシック"/>
                <a:cs typeface="Arial"/>
              </a:rPr>
              <a:t>”. Select the desired pickup location.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25</a:t>
            </a:fld>
            <a:endParaRPr lang="en-US" dirty="0"/>
          </a:p>
        </p:txBody>
      </p:sp>
    </p:spTree>
    <p:extLst>
      <p:ext uri="{BB962C8B-B14F-4D97-AF65-F5344CB8AC3E}">
        <p14:creationId xmlns:p14="http://schemas.microsoft.com/office/powerpoint/2010/main" val="169547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Submit the request and then the user can go to their requests tab to view all their requests.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26</a:t>
            </a:fld>
            <a:endParaRPr lang="en-US" dirty="0"/>
          </a:p>
        </p:txBody>
      </p:sp>
    </p:spTree>
    <p:extLst>
      <p:ext uri="{BB962C8B-B14F-4D97-AF65-F5344CB8AC3E}">
        <p14:creationId xmlns:p14="http://schemas.microsoft.com/office/powerpoint/2010/main" val="255253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If users need an article that is found in a print periodical (e.g. journals, magazines, newspapers and conferences) available at Concordia Library, they can use the “Chapter Scan” button to request a scan of the article.</a:t>
            </a:r>
          </a:p>
          <a:p>
            <a:r>
              <a:rPr lang="en-US" dirty="0">
                <a:ea typeface="ＭＳ Ｐゴシック"/>
                <a:cs typeface="Arial"/>
              </a:rPr>
              <a:t>These requests will now all be done in Sofia. The article/chapter scan &amp; deliver page on the library website will update to reflect this information. Within the backend of Tipasa these requests will get put through a "document delivery" queue to be fulfilled. </a:t>
            </a:r>
          </a:p>
          <a:p>
            <a:r>
              <a:rPr lang="en-US" dirty="0">
                <a:ea typeface="ＭＳ Ｐゴシック"/>
                <a:cs typeface="Arial"/>
              </a:rPr>
              <a:t>So if the user is in need of a scan, lets say for this print article found at Vanier, they would need to click on the "chapter scan/put on reserve" button in the access options panel.</a:t>
            </a:r>
          </a:p>
          <a:p>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27</a:t>
            </a:fld>
            <a:endParaRPr lang="en-US" dirty="0"/>
          </a:p>
        </p:txBody>
      </p:sp>
    </p:spTree>
    <p:extLst>
      <p:ext uri="{BB962C8B-B14F-4D97-AF65-F5344CB8AC3E}">
        <p14:creationId xmlns:p14="http://schemas.microsoft.com/office/powerpoint/2010/main" val="2388236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A4A-F30D-4434-B0D6-435DF2741392}"/>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EF9DFA-8BA4-49B6-965C-A6D1795CAC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A97D6-D528-4538-9D93-02D77F3C32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1B6E85-7266-4F5F-8A9E-9A5FCEE6F46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9611C-4DA0-4EE6-94AE-27F1780317D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A7B9C-726C-4420-AB2F-FF8D1E255301}"/>
              </a:ext>
            </a:extLst>
          </p:cNvPr>
          <p:cNvSpPr>
            <a:spLocks noGrp="1"/>
          </p:cNvSpPr>
          <p:nvPr>
            <p:ph type="dt" sz="half" idx="10"/>
          </p:nvPr>
        </p:nvSpPr>
        <p:spPr/>
        <p:txBody>
          <a:bodyPr/>
          <a:lstStyle/>
          <a:p>
            <a:fld id="{945318BA-6551-4C52-A5EE-B205C0FDECAD}" type="datetimeFigureOut">
              <a:rPr lang="en-CA" smtClean="0"/>
              <a:t>2022-09-13</a:t>
            </a:fld>
            <a:endParaRPr lang="en-CA"/>
          </a:p>
        </p:txBody>
      </p:sp>
      <p:sp>
        <p:nvSpPr>
          <p:cNvPr id="8" name="Footer Placeholder 7">
            <a:extLst>
              <a:ext uri="{FF2B5EF4-FFF2-40B4-BE49-F238E27FC236}">
                <a16:creationId xmlns:a16="http://schemas.microsoft.com/office/drawing/2014/main" id="{3E165AC7-8A0D-4A3B-9A19-79078C2979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AC926-3B1B-42C3-A09D-F4BD1868FDBD}"/>
              </a:ext>
            </a:extLst>
          </p:cNvPr>
          <p:cNvSpPr>
            <a:spLocks noGrp="1"/>
          </p:cNvSpPr>
          <p:nvPr>
            <p:ph type="sldNum" sz="quarter" idx="12"/>
          </p:nvPr>
        </p:nvSpPr>
        <p:spPr/>
        <p:txBody>
          <a:bodyPr/>
          <a:lstStyle/>
          <a:p>
            <a:fld id="{0F0E6DC6-6B45-4871-B3A3-525CBA4881A2}" type="slidenum">
              <a:rPr lang="en-CA" smtClean="0"/>
              <a:t>‹#›</a:t>
            </a:fld>
            <a:endParaRPr lang="en-CA"/>
          </a:p>
        </p:txBody>
      </p:sp>
    </p:spTree>
    <p:extLst>
      <p:ext uri="{BB962C8B-B14F-4D97-AF65-F5344CB8AC3E}">
        <p14:creationId xmlns:p14="http://schemas.microsoft.com/office/powerpoint/2010/main" val="1660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itrinelinguistique.oqlf.gouv.qc.ca/" TargetMode="External"/><Relationship Id="rId2" Type="http://schemas.openxmlformats.org/officeDocument/2006/relationships/hyperlink" Target="https://www.btb.termiumplus.gc.ca/tpv2alpha/alpha-fra.html?lang=fra" TargetMode="External"/><Relationship Id="rId1" Type="http://schemas.openxmlformats.org/officeDocument/2006/relationships/slideLayout" Target="../slideLayouts/slideLayout2.xml"/><Relationship Id="rId5" Type="http://schemas.openxmlformats.org/officeDocument/2006/relationships/hyperlink" Target="https://unterm.un.org/unterm/portal/welcome" TargetMode="External"/><Relationship Id="rId4" Type="http://schemas.openxmlformats.org/officeDocument/2006/relationships/hyperlink" Target="https://iate.europa.eu/hom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tb.termiumplus.gc.ca/tpv2alpha/alpha-fra.html?lang=fra&amp;srchtxt=&amp;i=1&amp;index=alt&amp;codom2nd_wet=1&amp;page=publications-fra#resultrecs" TargetMode="External"/><Relationship Id="rId7" Type="http://schemas.openxmlformats.org/officeDocument/2006/relationships/hyperlink" Target="http://bibliotheque.isit-paris.fr/-Lexiques-et-glossaires-specialises-.html" TargetMode="External"/><Relationship Id="rId2" Type="http://schemas.openxmlformats.org/officeDocument/2006/relationships/hyperlink" Target="https://concordiauniversity.on.worldcat.org/search?queryString=au%3D%22Office%20que%CC%81be%CC%81cois%20de%20la%20langue%20franc%CC%A7aise.%22&amp;databaseList=283,638&amp;translateSearch=false&amp;expandSearch=false&amp;queryTranslationLanguage=fr&amp;clusterResults=on" TargetMode="External"/><Relationship Id="rId1" Type="http://schemas.openxmlformats.org/officeDocument/2006/relationships/slideLayout" Target="../slideLayouts/slideLayout2.xml"/><Relationship Id="rId6" Type="http://schemas.openxmlformats.org/officeDocument/2006/relationships/hyperlink" Target="https://sites.univaasa.fi/terminologyforum/special-field-glossaries/" TargetMode="External"/><Relationship Id="rId5" Type="http://schemas.openxmlformats.org/officeDocument/2006/relationships/hyperlink" Target="https://sites.univaasa.fi/terminologyforum/" TargetMode="External"/><Relationship Id="rId4" Type="http://schemas.openxmlformats.org/officeDocument/2006/relationships/hyperlink" Target="https://www.tpsgc-pwgsc.gc.ca/bt-tb/index-fra.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ibrary.concordia.ca/help/guides.php?guid=evaluati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b-ezproxy.concordia.ca/login?url=https://search.proquest.com/canadiannews/advanced?accountid=10246" TargetMode="External"/><Relationship Id="rId2" Type="http://schemas.openxmlformats.org/officeDocument/2006/relationships/hyperlink" Target="https://lib-ezproxy.concordia.ca/login?url=https://nouveau.eureka.cc/access/ip/default.aspx?un=concor00" TargetMode="External"/><Relationship Id="rId1" Type="http://schemas.openxmlformats.org/officeDocument/2006/relationships/slideLayout" Target="../slideLayouts/slideLayout2.xml"/><Relationship Id="rId4" Type="http://schemas.openxmlformats.org/officeDocument/2006/relationships/hyperlink" Target="https://lib-ezproxy.concordia.ca/login?url=https://global.factiva.com/en/sess/login.asp?xsid=S00YszkYszoZGb75DEs5DEnM92uMpIpNpNyMHmnRsIuMcNG1pRRQUFBQUFBQUFBQUFBQUFBQUFBQUFBQUFBQUFBQUFBQUFBQQA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ib-ezproxy.concordia.ca/login?url=https://repere4.sdmliaisons.org" TargetMode="External"/><Relationship Id="rId7" Type="http://schemas.openxmlformats.org/officeDocument/2006/relationships/hyperlink" Target="https://lib-ezproxy.concordia.ca/login?url=https://www.jstor.org/action/showAdvancedSearch" TargetMode="External"/><Relationship Id="rId2" Type="http://schemas.openxmlformats.org/officeDocument/2006/relationships/hyperlink" Target="https://lib-ezproxy.concordia.ca/login?url=https://www.erudit.org/" TargetMode="External"/><Relationship Id="rId1" Type="http://schemas.openxmlformats.org/officeDocument/2006/relationships/slideLayout" Target="../slideLayouts/slideLayout2.xml"/><Relationship Id="rId6" Type="http://schemas.openxmlformats.org/officeDocument/2006/relationships/hyperlink" Target="http://library.concordia.ca/research/databases/index.php?action=SeeInfo&amp;RID=698" TargetMode="External"/><Relationship Id="rId5" Type="http://schemas.openxmlformats.org/officeDocument/2006/relationships/hyperlink" Target="https://lib-ezproxy.concordia.ca/login?url=https://search.ebscohost.com/login.aspx?authtype=ip,uid&amp;profile=ehost&amp;defaultdb=a9h" TargetMode="External"/><Relationship Id="rId4" Type="http://schemas.openxmlformats.org/officeDocument/2006/relationships/hyperlink" Target="http://library.concordia.ca/services/collections/newspapers/cannewspapers.php"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b-ezproxy.concordia.ca/login?url=https://search.ebscohost.com/login.aspx?direct=true&amp;db=a9h&amp;bquery=(+gender+or+sexual+)+AND+identit*&amp;cli0=RV&amp;clv0=Y&amp;cli1=DT1&amp;clv1=201001-202112&amp;type=1&amp;searchMode=Standard&amp;site=ehost-live&amp;scope=sit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ib-ezproxy.concordia.ca/login?url=https://search.ebscohost.com/login.aspx?direct=true&amp;db=a9h&amp;AN=148657981&amp;site=ehost-live&amp;scope=site"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brary.concordia.ca/find/interlibrary-loans/" TargetMode="External"/><Relationship Id="rId2" Type="http://schemas.openxmlformats.org/officeDocument/2006/relationships/hyperlink" Target="https://library.concordia.ca/find/delivery/login.php?target=articleForm.ph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library.concordia.ca/find/google-scholar.ph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unsplash.com/photos/VBsG1VOgLIU" TargetMode="External"/><Relationship Id="rId5" Type="http://schemas.openxmlformats.org/officeDocument/2006/relationships/hyperlink" Target="https://pixabay.com/photos/dining-court-shopping-mall-corridor-347314/" TargetMode="External"/><Relationship Id="rId4" Type="http://schemas.openxmlformats.org/officeDocument/2006/relationships/image" Target="../media/image32.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library.concordia.ca/help/questio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library.concordia.ca/research/internet/encyclopedias.php" TargetMode="External"/><Relationship Id="rId3" Type="http://schemas.openxmlformats.org/officeDocument/2006/relationships/hyperlink" Target="https://concordiauniversity.on.worldcat.org/oclc/1249442513" TargetMode="External"/><Relationship Id="rId7" Type="http://schemas.openxmlformats.org/officeDocument/2006/relationships/hyperlink" Target="http://library.concordia.ca/find/encyclopedias.php" TargetMode="External"/><Relationship Id="rId2" Type="http://schemas.openxmlformats.org/officeDocument/2006/relationships/hyperlink" Target="http://library.concordia.ca/find/dictionaries.php" TargetMode="External"/><Relationship Id="rId1" Type="http://schemas.openxmlformats.org/officeDocument/2006/relationships/slideLayout" Target="../slideLayouts/slideLayout2.xml"/><Relationship Id="rId6" Type="http://schemas.openxmlformats.org/officeDocument/2006/relationships/hyperlink" Target="https://library.concordia.ca/locations/floor-plans/webster-library.php" TargetMode="External"/><Relationship Id="rId5" Type="http://schemas.openxmlformats.org/officeDocument/2006/relationships/hyperlink" Target="https://concordiauniversity.on.worldcat.org/oclc/173734251" TargetMode="External"/><Relationship Id="rId4" Type="http://schemas.openxmlformats.org/officeDocument/2006/relationships/hyperlink" Target="https://concordiauniversity.on.worldcat.org/oclc/5095934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ncordiauniversity.on.worldcat.org/oclc/62324867" TargetMode="External"/><Relationship Id="rId2" Type="http://schemas.openxmlformats.org/officeDocument/2006/relationships/hyperlink" Target="https://www-oxfordreference-com.lib-ezproxy.concordia.ca/" TargetMode="External"/><Relationship Id="rId1" Type="http://schemas.openxmlformats.org/officeDocument/2006/relationships/slideLayout" Target="../slideLayouts/slideLayout2.xml"/><Relationship Id="rId5" Type="http://schemas.openxmlformats.org/officeDocument/2006/relationships/hyperlink" Target="https://www.concordia.ca/library/guides/encs/standards-patents.html" TargetMode="External"/><Relationship Id="rId4" Type="http://schemas.openxmlformats.org/officeDocument/2006/relationships/hyperlink" Target="https://link-gale-com.lib-ezproxy.concordia.ca/apps/menu?u=concordi_mai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617644"/>
            <a:ext cx="7344816" cy="1187574"/>
          </a:xfrm>
        </p:spPr>
        <p:txBody>
          <a:bodyPr/>
          <a:lstStyle/>
          <a:p>
            <a:r>
              <a:rPr lang="en-US" dirty="0">
                <a:latin typeface="Arial Bold" charset="0"/>
              </a:rPr>
              <a:t>FTRA 310 </a:t>
            </a:r>
            <a:r>
              <a:rPr lang="fr-CA" dirty="0"/>
              <a:t>Initiation à la recherche documentaire et terminologique </a:t>
            </a:r>
            <a:br>
              <a:rPr lang="fr-CA" dirty="0"/>
            </a:br>
            <a:br>
              <a:rPr lang="fr-CA" dirty="0"/>
            </a:br>
            <a:r>
              <a:rPr lang="fr-CA" dirty="0"/>
              <a:t>Formation documentaire</a:t>
            </a:r>
            <a:endParaRPr lang="en-US" dirty="0">
              <a:latin typeface="Arial Bold" charset="0"/>
            </a:endParaRPr>
          </a:p>
        </p:txBody>
      </p:sp>
      <p:sp>
        <p:nvSpPr>
          <p:cNvPr id="7170" name="Subtitle 16"/>
          <p:cNvSpPr>
            <a:spLocks noGrp="1"/>
          </p:cNvSpPr>
          <p:nvPr>
            <p:ph type="subTitle" idx="1"/>
          </p:nvPr>
        </p:nvSpPr>
        <p:spPr>
          <a:xfrm>
            <a:off x="1115616" y="3579862"/>
            <a:ext cx="5257800" cy="575202"/>
          </a:xfrm>
        </p:spPr>
        <p:txBody>
          <a:bodyPr/>
          <a:lstStyle/>
          <a:p>
            <a:pPr eaLnBrk="1" hangingPunct="1"/>
            <a:r>
              <a:rPr lang="en-US" sz="1600" dirty="0">
                <a:latin typeface="Arial" charset="0"/>
              </a:rPr>
              <a:t>Éthel Gamache</a:t>
            </a:r>
          </a:p>
          <a:p>
            <a:pPr eaLnBrk="1" hangingPunct="1"/>
            <a:r>
              <a:rPr lang="en-US" sz="1600" dirty="0" err="1">
                <a:latin typeface="Arial" charset="0"/>
              </a:rPr>
              <a:t>Bibliothécaire</a:t>
            </a:r>
            <a:endParaRPr lang="en-US" sz="1600" dirty="0">
              <a:latin typeface="Arial" charset="0"/>
            </a:endParaRPr>
          </a:p>
          <a:p>
            <a:pPr eaLnBrk="1" hangingPunct="1"/>
            <a:r>
              <a:rPr lang="en-US" sz="1600" dirty="0">
                <a:latin typeface="Arial" charset="0"/>
              </a:rPr>
              <a:t>ethel.gamache@concordia.ca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5486"/>
            <a:ext cx="6945424" cy="965262"/>
          </a:xfrm>
        </p:spPr>
        <p:txBody>
          <a:bodyPr/>
          <a:lstStyle/>
          <a:p>
            <a:r>
              <a:rPr lang="fr-CA" dirty="0"/>
              <a:t>Opérateurs de recherche</a:t>
            </a:r>
            <a:endParaRPr lang="en-CA" dirty="0"/>
          </a:p>
        </p:txBody>
      </p:sp>
      <p:sp>
        <p:nvSpPr>
          <p:cNvPr id="3" name="Content Placeholder 2"/>
          <p:cNvSpPr>
            <a:spLocks noGrp="1"/>
          </p:cNvSpPr>
          <p:nvPr>
            <p:ph idx="1"/>
          </p:nvPr>
        </p:nvSpPr>
        <p:spPr>
          <a:xfrm>
            <a:off x="685800" y="1160748"/>
            <a:ext cx="7772400" cy="3239802"/>
          </a:xfrm>
        </p:spPr>
        <p:txBody>
          <a:bodyPr/>
          <a:lstStyle/>
          <a:p>
            <a:r>
              <a:rPr lang="fr-CA" dirty="0"/>
              <a:t>OU / OR</a:t>
            </a:r>
          </a:p>
          <a:p>
            <a:endParaRPr lang="fr-CA" dirty="0"/>
          </a:p>
          <a:p>
            <a:endParaRPr lang="fr-CA" dirty="0"/>
          </a:p>
          <a:p>
            <a:r>
              <a:rPr lang="fr-CA" dirty="0"/>
              <a:t>NOT / SAUF</a:t>
            </a:r>
          </a:p>
          <a:p>
            <a:pPr marL="0" indent="0">
              <a:buNone/>
            </a:pPr>
            <a:endParaRPr lang="fr-CA" dirty="0"/>
          </a:p>
          <a:p>
            <a:pPr marL="0" indent="0">
              <a:buNone/>
            </a:pPr>
            <a:endParaRPr lang="fr-CA" dirty="0"/>
          </a:p>
          <a:p>
            <a:r>
              <a:rPr lang="fr-CA" dirty="0"/>
              <a:t>ET / AND</a:t>
            </a:r>
          </a:p>
          <a:p>
            <a:endParaRPr lang="fr-CA" dirty="0"/>
          </a:p>
          <a:p>
            <a:endParaRPr lang="en-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319" y="1036272"/>
            <a:ext cx="1998221" cy="3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F64EC87-FF41-49A3-AEC3-A8B4A157B587}"/>
              </a:ext>
            </a:extLst>
          </p:cNvPr>
          <p:cNvSpPr txBox="1"/>
          <p:nvPr/>
        </p:nvSpPr>
        <p:spPr>
          <a:xfrm>
            <a:off x="5868738" y="1170262"/>
            <a:ext cx="2376264" cy="830997"/>
          </a:xfrm>
          <a:prstGeom prst="rect">
            <a:avLst/>
          </a:prstGeom>
          <a:noFill/>
        </p:spPr>
        <p:txBody>
          <a:bodyPr wrap="square" rtlCol="0">
            <a:spAutoFit/>
          </a:bodyPr>
          <a:lstStyle/>
          <a:p>
            <a:pPr>
              <a:spcBef>
                <a:spcPct val="20000"/>
              </a:spcBef>
            </a:pPr>
            <a:r>
              <a:rPr lang="fr-CA" dirty="0">
                <a:latin typeface="Arial"/>
              </a:rPr>
              <a:t>pour les synonymes </a:t>
            </a:r>
            <a:endParaRPr lang="en-CA" dirty="0">
              <a:latin typeface="Arial"/>
            </a:endParaRPr>
          </a:p>
        </p:txBody>
      </p:sp>
      <p:sp>
        <p:nvSpPr>
          <p:cNvPr id="5" name="TextBox 4">
            <a:extLst>
              <a:ext uri="{FF2B5EF4-FFF2-40B4-BE49-F238E27FC236}">
                <a16:creationId xmlns:a16="http://schemas.microsoft.com/office/drawing/2014/main" id="{2D16285E-FD97-4A8D-BE18-0000D6277BF7}"/>
              </a:ext>
            </a:extLst>
          </p:cNvPr>
          <p:cNvSpPr txBox="1"/>
          <p:nvPr/>
        </p:nvSpPr>
        <p:spPr>
          <a:xfrm>
            <a:off x="5840262" y="2326318"/>
            <a:ext cx="3052218" cy="1200329"/>
          </a:xfrm>
          <a:prstGeom prst="rect">
            <a:avLst/>
          </a:prstGeom>
          <a:noFill/>
        </p:spPr>
        <p:txBody>
          <a:bodyPr wrap="square" rtlCol="0">
            <a:spAutoFit/>
          </a:bodyPr>
          <a:lstStyle/>
          <a:p>
            <a:pPr>
              <a:spcBef>
                <a:spcPct val="20000"/>
              </a:spcBef>
            </a:pPr>
            <a:r>
              <a:rPr lang="fr-CA" dirty="0">
                <a:latin typeface="Arial"/>
              </a:rPr>
              <a:t>pour exclure une expression de recherche</a:t>
            </a:r>
            <a:endParaRPr lang="en-CA" dirty="0">
              <a:latin typeface="Arial"/>
            </a:endParaRPr>
          </a:p>
        </p:txBody>
      </p:sp>
      <p:sp>
        <p:nvSpPr>
          <p:cNvPr id="6" name="TextBox 5">
            <a:extLst>
              <a:ext uri="{FF2B5EF4-FFF2-40B4-BE49-F238E27FC236}">
                <a16:creationId xmlns:a16="http://schemas.microsoft.com/office/drawing/2014/main" id="{5A895345-09D4-48C1-8AFC-F30507092A90}"/>
              </a:ext>
            </a:extLst>
          </p:cNvPr>
          <p:cNvSpPr txBox="1"/>
          <p:nvPr/>
        </p:nvSpPr>
        <p:spPr>
          <a:xfrm>
            <a:off x="5927795" y="3722306"/>
            <a:ext cx="2530405" cy="830997"/>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pour trouver une union</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20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432C-81FC-4403-B580-72C6F95F5AB1}"/>
              </a:ext>
            </a:extLst>
          </p:cNvPr>
          <p:cNvSpPr>
            <a:spLocks noGrp="1"/>
          </p:cNvSpPr>
          <p:nvPr>
            <p:ph type="title"/>
          </p:nvPr>
        </p:nvSpPr>
        <p:spPr/>
        <p:txBody>
          <a:bodyPr/>
          <a:lstStyle/>
          <a:p>
            <a:r>
              <a:rPr lang="en-CA" dirty="0" err="1"/>
              <a:t>Autres</a:t>
            </a:r>
            <a:r>
              <a:rPr lang="en-CA" dirty="0"/>
              <a:t> </a:t>
            </a:r>
            <a:r>
              <a:rPr lang="en-CA" dirty="0" err="1"/>
              <a:t>opérateurs</a:t>
            </a:r>
            <a:r>
              <a:rPr lang="en-CA" dirty="0"/>
              <a:t> de recherche</a:t>
            </a:r>
          </a:p>
        </p:txBody>
      </p:sp>
      <p:sp>
        <p:nvSpPr>
          <p:cNvPr id="3" name="Content Placeholder 2">
            <a:extLst>
              <a:ext uri="{FF2B5EF4-FFF2-40B4-BE49-F238E27FC236}">
                <a16:creationId xmlns:a16="http://schemas.microsoft.com/office/drawing/2014/main" id="{5B7AA22F-0B92-427B-80F5-94C73A0D3141}"/>
              </a:ext>
            </a:extLst>
          </p:cNvPr>
          <p:cNvSpPr>
            <a:spLocks noGrp="1"/>
          </p:cNvSpPr>
          <p:nvPr>
            <p:ph idx="1"/>
          </p:nvPr>
        </p:nvSpPr>
        <p:spPr/>
        <p:txBody>
          <a:bodyPr/>
          <a:lstStyle/>
          <a:p>
            <a:pPr marL="320040" lvl="1" indent="-320040">
              <a:spcBef>
                <a:spcPts val="700"/>
              </a:spcBef>
              <a:buClr>
                <a:schemeClr val="accent2"/>
              </a:buClr>
              <a:buSzPct val="60000"/>
              <a:buFont typeface="Wingdings"/>
              <a:buChar char=""/>
            </a:pPr>
            <a:r>
              <a:rPr lang="fr-CA" altLang="en-US" sz="2000" dirty="0">
                <a:ea typeface="ＭＳ Ｐゴシック" panose="020B0600070205080204" pitchFamily="34" charset="-128"/>
              </a:rPr>
              <a:t>Recherche d’occurrences exactes (</a:t>
            </a:r>
            <a:r>
              <a:rPr lang="fr-CA" altLang="en-US" sz="2000" i="1" dirty="0">
                <a:ea typeface="ＭＳ Ｐゴシック" panose="020B0600070205080204" pitchFamily="34" charset="-128"/>
              </a:rPr>
              <a:t>phrase </a:t>
            </a:r>
            <a:r>
              <a:rPr lang="fr-CA" altLang="en-US" sz="2000" i="1" dirty="0" err="1">
                <a:ea typeface="ＭＳ Ｐゴシック" panose="020B0600070205080204" pitchFamily="34" charset="-128"/>
              </a:rPr>
              <a:t>searching</a:t>
            </a:r>
            <a:r>
              <a:rPr lang="fr-CA" altLang="en-US" sz="2000" dirty="0">
                <a:ea typeface="ＭＳ Ｐゴシック" panose="020B0600070205080204" pitchFamily="34" charset="-128"/>
              </a:rPr>
              <a:t>): </a:t>
            </a:r>
            <a:br>
              <a:rPr lang="fr-CA" altLang="en-US" sz="2000" dirty="0">
                <a:ea typeface="ＭＳ Ｐゴシック" panose="020B0600070205080204" pitchFamily="34" charset="-128"/>
              </a:rPr>
            </a:br>
            <a:r>
              <a:rPr lang="fr-CA" altLang="en-US" sz="2000" dirty="0">
                <a:ea typeface="ＭＳ Ｐゴシック" panose="020B0600070205080204" pitchFamily="34" charset="-128"/>
              </a:rPr>
              <a:t>Guillemets anglais: </a:t>
            </a:r>
            <a:r>
              <a:rPr lang="en-CA" altLang="en-US" sz="2000" dirty="0">
                <a:ea typeface="ＭＳ Ｐゴシック" panose="020B0600070205080204" pitchFamily="34" charset="-128"/>
              </a:rPr>
              <a:t>“   ”</a:t>
            </a:r>
            <a:endParaRPr lang="fr-CA" altLang="en-US" sz="2000" dirty="0">
              <a:ea typeface="ＭＳ Ｐゴシック" panose="020B0600070205080204" pitchFamily="34" charset="-128"/>
            </a:endParaRPr>
          </a:p>
          <a:p>
            <a:pPr lvl="1"/>
            <a:r>
              <a:rPr lang="fr-CA" altLang="en-US" sz="2000" dirty="0">
                <a:solidFill>
                  <a:schemeClr val="tx2"/>
                </a:solidFill>
                <a:ea typeface="ＭＳ Ｐゴシック" panose="020B0600070205080204" pitchFamily="34" charset="-128"/>
              </a:rPr>
              <a:t>Exemple: </a:t>
            </a:r>
            <a:r>
              <a:rPr lang="en-CA" altLang="en-US" sz="2000" dirty="0">
                <a:solidFill>
                  <a:schemeClr val="tx2"/>
                </a:solidFill>
                <a:ea typeface="ＭＳ Ｐゴシック" panose="020B0600070205080204" pitchFamily="34" charset="-128"/>
              </a:rPr>
              <a:t>“</a:t>
            </a:r>
            <a:r>
              <a:rPr lang="en-CA" altLang="en-US" sz="2000" dirty="0" err="1">
                <a:solidFill>
                  <a:schemeClr val="tx2"/>
                </a:solidFill>
                <a:ea typeface="ＭＳ Ｐゴシック" panose="020B0600070205080204" pitchFamily="34" charset="-128"/>
              </a:rPr>
              <a:t>littérature</a:t>
            </a:r>
            <a:r>
              <a:rPr lang="en-CA" altLang="en-US" sz="2000" dirty="0">
                <a:solidFill>
                  <a:schemeClr val="tx2"/>
                </a:solidFill>
                <a:ea typeface="ＭＳ Ｐゴシック" panose="020B0600070205080204" pitchFamily="34" charset="-128"/>
              </a:rPr>
              <a:t> </a:t>
            </a:r>
            <a:r>
              <a:rPr lang="en-CA" altLang="en-US" sz="2000" dirty="0" err="1">
                <a:solidFill>
                  <a:schemeClr val="tx2"/>
                </a:solidFill>
                <a:ea typeface="ＭＳ Ｐゴシック" panose="020B0600070205080204" pitchFamily="34" charset="-128"/>
              </a:rPr>
              <a:t>québécoise</a:t>
            </a:r>
            <a:r>
              <a:rPr lang="en-CA" altLang="en-US" sz="2000" dirty="0">
                <a:solidFill>
                  <a:schemeClr val="tx2"/>
                </a:solidFill>
                <a:ea typeface="ＭＳ Ｐゴシック" panose="020B0600070205080204" pitchFamily="34" charset="-128"/>
              </a:rPr>
              <a:t>”, “service desk”</a:t>
            </a:r>
          </a:p>
          <a:p>
            <a:endParaRPr lang="en-CA" altLang="en-US" sz="2000" dirty="0">
              <a:ea typeface="ＭＳ Ｐゴシック" panose="020B0600070205080204" pitchFamily="34" charset="-128"/>
            </a:endParaRPr>
          </a:p>
          <a:p>
            <a:pPr marL="320040" lvl="1" indent="-320040">
              <a:spcBef>
                <a:spcPts val="700"/>
              </a:spcBef>
              <a:buClr>
                <a:schemeClr val="accent2"/>
              </a:buClr>
              <a:buSzPct val="60000"/>
              <a:buFont typeface="Wingdings"/>
              <a:buChar char=""/>
            </a:pPr>
            <a:r>
              <a:rPr lang="en-CA" altLang="en-US" sz="2000" dirty="0" err="1">
                <a:ea typeface="ＭＳ Ｐゴシック" panose="020B0600070205080204" pitchFamily="34" charset="-128"/>
              </a:rPr>
              <a:t>Troncature</a:t>
            </a:r>
            <a:r>
              <a:rPr lang="en-CA" altLang="en-US" sz="2000" dirty="0">
                <a:ea typeface="ＭＳ Ｐゴシック" panose="020B0600070205080204" pitchFamily="34" charset="-128"/>
              </a:rPr>
              <a:t>: *</a:t>
            </a:r>
          </a:p>
          <a:p>
            <a:pPr lvl="1"/>
            <a:r>
              <a:rPr lang="en-CA" altLang="en-US" sz="2000" dirty="0" err="1">
                <a:solidFill>
                  <a:schemeClr val="tx2"/>
                </a:solidFill>
                <a:ea typeface="ＭＳ Ｐゴシック" panose="020B0600070205080204" pitchFamily="34" charset="-128"/>
              </a:rPr>
              <a:t>Exemple</a:t>
            </a:r>
            <a:r>
              <a:rPr lang="en-CA" altLang="en-US" sz="2000" dirty="0">
                <a:solidFill>
                  <a:schemeClr val="tx2"/>
                </a:solidFill>
                <a:ea typeface="ＭＳ Ｐゴシック" panose="020B0600070205080204" pitchFamily="34" charset="-128"/>
              </a:rPr>
              <a:t>: </a:t>
            </a:r>
            <a:r>
              <a:rPr lang="en-CA" altLang="en-US" sz="2000" dirty="0" err="1">
                <a:solidFill>
                  <a:schemeClr val="tx2"/>
                </a:solidFill>
                <a:ea typeface="ＭＳ Ｐゴシック" panose="020B0600070205080204" pitchFamily="34" charset="-128"/>
              </a:rPr>
              <a:t>média</a:t>
            </a:r>
            <a:r>
              <a:rPr lang="en-CA" altLang="en-US" sz="2000" dirty="0">
                <a:solidFill>
                  <a:schemeClr val="tx2"/>
                </a:solidFill>
                <a:ea typeface="ＭＳ Ｐゴシック" panose="020B0600070205080204" pitchFamily="34" charset="-128"/>
              </a:rPr>
              <a:t>* (la </a:t>
            </a:r>
            <a:r>
              <a:rPr lang="en-CA" altLang="en-US" sz="2000" dirty="0" err="1">
                <a:solidFill>
                  <a:schemeClr val="tx2"/>
                </a:solidFill>
                <a:ea typeface="ＭＳ Ｐゴシック" panose="020B0600070205080204" pitchFamily="34" charset="-128"/>
              </a:rPr>
              <a:t>troncature</a:t>
            </a:r>
            <a:r>
              <a:rPr lang="en-CA" altLang="en-US" sz="2000" dirty="0">
                <a:solidFill>
                  <a:schemeClr val="tx2"/>
                </a:solidFill>
                <a:ea typeface="ＭＳ Ｐゴシック" panose="020B0600070205080204" pitchFamily="34" charset="-128"/>
              </a:rPr>
              <a:t> rep</a:t>
            </a:r>
            <a:r>
              <a:rPr lang="fr-CA" altLang="en-US" sz="2000" dirty="0">
                <a:solidFill>
                  <a:schemeClr val="tx2"/>
                </a:solidFill>
                <a:ea typeface="ＭＳ Ｐゴシック" panose="020B0600070205080204" pitchFamily="34" charset="-128"/>
              </a:rPr>
              <a:t>ère médias, médiatique, médiatiques)</a:t>
            </a:r>
          </a:p>
          <a:p>
            <a:pPr marL="457200" lvl="1" indent="0">
              <a:buNone/>
            </a:pP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ions</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are</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ious</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ieux</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ieuse</a:t>
            </a:r>
          </a:p>
          <a:p>
            <a:endParaRPr lang="en-CA" sz="1200" dirty="0"/>
          </a:p>
        </p:txBody>
      </p:sp>
    </p:spTree>
    <p:extLst>
      <p:ext uri="{BB962C8B-B14F-4D97-AF65-F5344CB8AC3E}">
        <p14:creationId xmlns:p14="http://schemas.microsoft.com/office/powerpoint/2010/main" val="97537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FD9C-E6B8-443D-B0E9-2F036B12CB2C}"/>
              </a:ext>
            </a:extLst>
          </p:cNvPr>
          <p:cNvSpPr>
            <a:spLocks noGrp="1"/>
          </p:cNvSpPr>
          <p:nvPr>
            <p:ph type="title"/>
          </p:nvPr>
        </p:nvSpPr>
        <p:spPr/>
        <p:txBody>
          <a:bodyPr/>
          <a:lstStyle/>
          <a:p>
            <a:r>
              <a:rPr lang="fr-CA" dirty="0"/>
              <a:t>Outil de découverte </a:t>
            </a:r>
            <a:r>
              <a:rPr lang="fr-CA" i="1" dirty="0"/>
              <a:t>Sofia</a:t>
            </a:r>
            <a:endParaRPr lang="en-CA" i="1" dirty="0"/>
          </a:p>
        </p:txBody>
      </p:sp>
      <p:pic>
        <p:nvPicPr>
          <p:cNvPr id="4" name="Content Placeholder 3">
            <a:extLst>
              <a:ext uri="{FF2B5EF4-FFF2-40B4-BE49-F238E27FC236}">
                <a16:creationId xmlns:a16="http://schemas.microsoft.com/office/drawing/2014/main" id="{D136F2F0-D44D-43FB-819B-DC1040130E14}"/>
              </a:ext>
            </a:extLst>
          </p:cNvPr>
          <p:cNvPicPr>
            <a:picLocks noGrp="1" noChangeAspect="1"/>
          </p:cNvPicPr>
          <p:nvPr>
            <p:ph idx="1"/>
          </p:nvPr>
        </p:nvPicPr>
        <p:blipFill>
          <a:blip r:embed="rId2"/>
          <a:stretch>
            <a:fillRect/>
          </a:stretch>
        </p:blipFill>
        <p:spPr>
          <a:xfrm>
            <a:off x="611560" y="1059582"/>
            <a:ext cx="7772400" cy="2490280"/>
          </a:xfrm>
          <a:prstGeom prst="rect">
            <a:avLst/>
          </a:prstGeom>
        </p:spPr>
      </p:pic>
      <p:sp>
        <p:nvSpPr>
          <p:cNvPr id="5" name="TextBox 4">
            <a:extLst>
              <a:ext uri="{FF2B5EF4-FFF2-40B4-BE49-F238E27FC236}">
                <a16:creationId xmlns:a16="http://schemas.microsoft.com/office/drawing/2014/main" id="{55223998-46E2-4FA2-A5A9-92119857175D}"/>
              </a:ext>
            </a:extLst>
          </p:cNvPr>
          <p:cNvSpPr txBox="1"/>
          <p:nvPr/>
        </p:nvSpPr>
        <p:spPr>
          <a:xfrm>
            <a:off x="899592" y="3651870"/>
            <a:ext cx="7416824" cy="523220"/>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Afin d’être reconnus comme tels par Sofia, les opérateurs booléens doivent être saisis en lettres MAJUSCULES, en français ou en anglais.</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12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6F4D-2A29-4517-9DA3-6D1F69F16E37}"/>
              </a:ext>
            </a:extLst>
          </p:cNvPr>
          <p:cNvSpPr>
            <a:spLocks noGrp="1"/>
          </p:cNvSpPr>
          <p:nvPr>
            <p:ph type="title"/>
          </p:nvPr>
        </p:nvSpPr>
        <p:spPr>
          <a:xfrm>
            <a:off x="663191" y="285750"/>
            <a:ext cx="7795009" cy="857250"/>
          </a:xfrm>
        </p:spPr>
        <p:txBody>
          <a:bodyPr/>
          <a:lstStyle/>
          <a:p>
            <a:r>
              <a:rPr lang="fr-CA" sz="3200" dirty="0"/>
              <a:t>Présentation des résultats dans Sofia</a:t>
            </a:r>
            <a:endParaRPr lang="en-CA" sz="3200" dirty="0"/>
          </a:p>
        </p:txBody>
      </p:sp>
      <p:pic>
        <p:nvPicPr>
          <p:cNvPr id="4" name="Content Placeholder 3">
            <a:extLst>
              <a:ext uri="{FF2B5EF4-FFF2-40B4-BE49-F238E27FC236}">
                <a16:creationId xmlns:a16="http://schemas.microsoft.com/office/drawing/2014/main" id="{17805393-08EA-4094-994C-54620A162BE4}"/>
              </a:ext>
            </a:extLst>
          </p:cNvPr>
          <p:cNvPicPr>
            <a:picLocks noGrp="1" noChangeAspect="1"/>
          </p:cNvPicPr>
          <p:nvPr>
            <p:ph idx="1"/>
          </p:nvPr>
        </p:nvPicPr>
        <p:blipFill>
          <a:blip r:embed="rId2"/>
          <a:stretch>
            <a:fillRect/>
          </a:stretch>
        </p:blipFill>
        <p:spPr>
          <a:xfrm>
            <a:off x="1331640" y="987574"/>
            <a:ext cx="6480720" cy="3543300"/>
          </a:xfrm>
          <a:prstGeom prst="rect">
            <a:avLst/>
          </a:prstGeom>
        </p:spPr>
      </p:pic>
      <p:sp>
        <p:nvSpPr>
          <p:cNvPr id="5" name="Rectangle: Rounded Corners 4">
            <a:extLst>
              <a:ext uri="{FF2B5EF4-FFF2-40B4-BE49-F238E27FC236}">
                <a16:creationId xmlns:a16="http://schemas.microsoft.com/office/drawing/2014/main" id="{281325D6-B237-4116-A1E0-B94C37099D19}"/>
              </a:ext>
            </a:extLst>
          </p:cNvPr>
          <p:cNvSpPr/>
          <p:nvPr/>
        </p:nvSpPr>
        <p:spPr bwMode="auto">
          <a:xfrm>
            <a:off x="1311699" y="1401366"/>
            <a:ext cx="1584176" cy="3456384"/>
          </a:xfrm>
          <a:prstGeom prst="roundRect">
            <a:avLst/>
          </a:prstGeom>
          <a:noFill/>
          <a:ln w="9525" cap="flat" cmpd="sng" algn="ctr">
            <a:solidFill>
              <a:srgbClr val="FFFF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Rectangle: Rounded Corners 5">
            <a:extLst>
              <a:ext uri="{FF2B5EF4-FFF2-40B4-BE49-F238E27FC236}">
                <a16:creationId xmlns:a16="http://schemas.microsoft.com/office/drawing/2014/main" id="{07B7E1DF-F041-40AB-8B25-C93FC8156142}"/>
              </a:ext>
            </a:extLst>
          </p:cNvPr>
          <p:cNvSpPr/>
          <p:nvPr/>
        </p:nvSpPr>
        <p:spPr bwMode="auto">
          <a:xfrm>
            <a:off x="1187624" y="1491630"/>
            <a:ext cx="1584177" cy="3168352"/>
          </a:xfrm>
          <a:prstGeom prst="roundRect">
            <a:avLst/>
          </a:pr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64445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6F4D-2A29-4517-9DA3-6D1F69F16E37}"/>
              </a:ext>
            </a:extLst>
          </p:cNvPr>
          <p:cNvSpPr>
            <a:spLocks noGrp="1"/>
          </p:cNvSpPr>
          <p:nvPr>
            <p:ph type="title"/>
          </p:nvPr>
        </p:nvSpPr>
        <p:spPr>
          <a:xfrm>
            <a:off x="663191" y="285750"/>
            <a:ext cx="7795009" cy="857250"/>
          </a:xfrm>
        </p:spPr>
        <p:txBody>
          <a:bodyPr/>
          <a:lstStyle/>
          <a:p>
            <a:r>
              <a:rPr lang="fr-CA" sz="3200" dirty="0"/>
              <a:t>Présentation des résultats dans Sofia</a:t>
            </a:r>
            <a:endParaRPr lang="en-CA" sz="3200" dirty="0"/>
          </a:p>
        </p:txBody>
      </p:sp>
      <p:sp>
        <p:nvSpPr>
          <p:cNvPr id="5" name="Rectangle: Rounded Corners 4">
            <a:extLst>
              <a:ext uri="{FF2B5EF4-FFF2-40B4-BE49-F238E27FC236}">
                <a16:creationId xmlns:a16="http://schemas.microsoft.com/office/drawing/2014/main" id="{281325D6-B237-4116-A1E0-B94C37099D19}"/>
              </a:ext>
            </a:extLst>
          </p:cNvPr>
          <p:cNvSpPr/>
          <p:nvPr/>
        </p:nvSpPr>
        <p:spPr bwMode="auto">
          <a:xfrm>
            <a:off x="1311699" y="1401366"/>
            <a:ext cx="1584176" cy="3456384"/>
          </a:xfrm>
          <a:prstGeom prst="roundRect">
            <a:avLst/>
          </a:prstGeom>
          <a:noFill/>
          <a:ln w="9525" cap="flat" cmpd="sng" algn="ctr">
            <a:solidFill>
              <a:srgbClr val="FFFF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1" name="Content Placeholder 10">
            <a:extLst>
              <a:ext uri="{FF2B5EF4-FFF2-40B4-BE49-F238E27FC236}">
                <a16:creationId xmlns:a16="http://schemas.microsoft.com/office/drawing/2014/main" id="{4BC4C1E4-8DAE-4F34-88AF-026F9718C25C}"/>
              </a:ext>
            </a:extLst>
          </p:cNvPr>
          <p:cNvSpPr>
            <a:spLocks noGrp="1"/>
          </p:cNvSpPr>
          <p:nvPr>
            <p:ph idx="1"/>
          </p:nvPr>
        </p:nvSpPr>
        <p:spPr/>
        <p:txBody>
          <a:bodyPr/>
          <a:lstStyle/>
          <a:p>
            <a:endParaRPr lang="en-CA" dirty="0"/>
          </a:p>
        </p:txBody>
      </p:sp>
      <p:pic>
        <p:nvPicPr>
          <p:cNvPr id="12" name="Picture 11">
            <a:extLst>
              <a:ext uri="{FF2B5EF4-FFF2-40B4-BE49-F238E27FC236}">
                <a16:creationId xmlns:a16="http://schemas.microsoft.com/office/drawing/2014/main" id="{FCA703F3-D22B-431E-94F1-02C37CE83E8C}"/>
              </a:ext>
            </a:extLst>
          </p:cNvPr>
          <p:cNvPicPr>
            <a:picLocks noChangeAspect="1"/>
          </p:cNvPicPr>
          <p:nvPr/>
        </p:nvPicPr>
        <p:blipFill>
          <a:blip r:embed="rId2"/>
          <a:stretch>
            <a:fillRect/>
          </a:stretch>
        </p:blipFill>
        <p:spPr>
          <a:xfrm>
            <a:off x="1475656" y="800100"/>
            <a:ext cx="5931022" cy="4114800"/>
          </a:xfrm>
          <a:prstGeom prst="rect">
            <a:avLst/>
          </a:prstGeom>
        </p:spPr>
      </p:pic>
      <p:sp>
        <p:nvSpPr>
          <p:cNvPr id="6" name="Rectangle: Rounded Corners 5">
            <a:extLst>
              <a:ext uri="{FF2B5EF4-FFF2-40B4-BE49-F238E27FC236}">
                <a16:creationId xmlns:a16="http://schemas.microsoft.com/office/drawing/2014/main" id="{07B7E1DF-F041-40AB-8B25-C93FC8156142}"/>
              </a:ext>
            </a:extLst>
          </p:cNvPr>
          <p:cNvSpPr/>
          <p:nvPr/>
        </p:nvSpPr>
        <p:spPr bwMode="auto">
          <a:xfrm>
            <a:off x="1403648" y="742950"/>
            <a:ext cx="1584177" cy="4277072"/>
          </a:xfrm>
          <a:prstGeom prst="roundRect">
            <a:avLst/>
          </a:prstGeom>
          <a:noFill/>
          <a:ln w="508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23001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E936-9175-43AA-95D0-9F3D82C072F0}"/>
              </a:ext>
            </a:extLst>
          </p:cNvPr>
          <p:cNvSpPr>
            <a:spLocks noGrp="1"/>
          </p:cNvSpPr>
          <p:nvPr>
            <p:ph type="title"/>
          </p:nvPr>
        </p:nvSpPr>
        <p:spPr/>
        <p:txBody>
          <a:bodyPr/>
          <a:lstStyle/>
          <a:p>
            <a:r>
              <a:rPr lang="fr-CA" dirty="0"/>
              <a:t>Ouvrir un résultat</a:t>
            </a:r>
            <a:endParaRPr lang="en-CA" dirty="0"/>
          </a:p>
        </p:txBody>
      </p:sp>
      <p:pic>
        <p:nvPicPr>
          <p:cNvPr id="4" name="Content Placeholder 3">
            <a:extLst>
              <a:ext uri="{FF2B5EF4-FFF2-40B4-BE49-F238E27FC236}">
                <a16:creationId xmlns:a16="http://schemas.microsoft.com/office/drawing/2014/main" id="{21F6CAC0-105F-4C08-98DD-9EA9346B8998}"/>
              </a:ext>
            </a:extLst>
          </p:cNvPr>
          <p:cNvPicPr>
            <a:picLocks noGrp="1" noChangeAspect="1"/>
          </p:cNvPicPr>
          <p:nvPr>
            <p:ph idx="1"/>
          </p:nvPr>
        </p:nvPicPr>
        <p:blipFill>
          <a:blip r:embed="rId2"/>
          <a:stretch>
            <a:fillRect/>
          </a:stretch>
        </p:blipFill>
        <p:spPr>
          <a:xfrm>
            <a:off x="971600" y="1013892"/>
            <a:ext cx="7200800" cy="3816424"/>
          </a:xfrm>
          <a:prstGeom prst="rect">
            <a:avLst/>
          </a:prstGeom>
        </p:spPr>
      </p:pic>
      <p:pic>
        <p:nvPicPr>
          <p:cNvPr id="5" name="Picture 4">
            <a:extLst>
              <a:ext uri="{FF2B5EF4-FFF2-40B4-BE49-F238E27FC236}">
                <a16:creationId xmlns:a16="http://schemas.microsoft.com/office/drawing/2014/main" id="{22250DC1-D46C-47F8-A57C-6B3FFAB3B94E}"/>
              </a:ext>
            </a:extLst>
          </p:cNvPr>
          <p:cNvPicPr>
            <a:picLocks noChangeAspect="1"/>
          </p:cNvPicPr>
          <p:nvPr/>
        </p:nvPicPr>
        <p:blipFill>
          <a:blip r:embed="rId3"/>
          <a:stretch>
            <a:fillRect/>
          </a:stretch>
        </p:blipFill>
        <p:spPr>
          <a:xfrm>
            <a:off x="2987824" y="2499742"/>
            <a:ext cx="5619750" cy="733425"/>
          </a:xfrm>
          <a:prstGeom prst="rect">
            <a:avLst/>
          </a:prstGeom>
          <a:solidFill>
            <a:schemeClr val="tx2">
              <a:lumMod val="95000"/>
              <a:lumOff val="5000"/>
            </a:schemeClr>
          </a:solidFill>
          <a:ln>
            <a:solidFill>
              <a:srgbClr val="7030A0"/>
            </a:solidFill>
          </a:ln>
          <a:effectLst>
            <a:innerShdw blurRad="63500" dist="101600" dir="8100000">
              <a:schemeClr val="accent2">
                <a:lumMod val="50000"/>
                <a:alpha val="50000"/>
              </a:schemeClr>
            </a:innerShdw>
          </a:effectLst>
        </p:spPr>
      </p:pic>
    </p:spTree>
    <p:extLst>
      <p:ext uri="{BB962C8B-B14F-4D97-AF65-F5344CB8AC3E}">
        <p14:creationId xmlns:p14="http://schemas.microsoft.com/office/powerpoint/2010/main" val="333634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E936-9175-43AA-95D0-9F3D82C072F0}"/>
              </a:ext>
            </a:extLst>
          </p:cNvPr>
          <p:cNvSpPr>
            <a:spLocks noGrp="1"/>
          </p:cNvSpPr>
          <p:nvPr>
            <p:ph type="title"/>
          </p:nvPr>
        </p:nvSpPr>
        <p:spPr/>
        <p:txBody>
          <a:bodyPr/>
          <a:lstStyle/>
          <a:p>
            <a:r>
              <a:rPr lang="fr-CA" dirty="0"/>
              <a:t>Ouvrir un résultat</a:t>
            </a:r>
            <a:endParaRPr lang="en-CA" dirty="0"/>
          </a:p>
        </p:txBody>
      </p:sp>
      <p:pic>
        <p:nvPicPr>
          <p:cNvPr id="5" name="Picture 4">
            <a:extLst>
              <a:ext uri="{FF2B5EF4-FFF2-40B4-BE49-F238E27FC236}">
                <a16:creationId xmlns:a16="http://schemas.microsoft.com/office/drawing/2014/main" id="{22250DC1-D46C-47F8-A57C-6B3FFAB3B94E}"/>
              </a:ext>
            </a:extLst>
          </p:cNvPr>
          <p:cNvPicPr>
            <a:picLocks noChangeAspect="1"/>
          </p:cNvPicPr>
          <p:nvPr/>
        </p:nvPicPr>
        <p:blipFill>
          <a:blip r:embed="rId2"/>
          <a:stretch>
            <a:fillRect/>
          </a:stretch>
        </p:blipFill>
        <p:spPr>
          <a:xfrm>
            <a:off x="2987824" y="2499742"/>
            <a:ext cx="5619750" cy="733425"/>
          </a:xfrm>
          <a:prstGeom prst="rect">
            <a:avLst/>
          </a:prstGeom>
          <a:solidFill>
            <a:schemeClr val="tx2">
              <a:lumMod val="95000"/>
              <a:lumOff val="5000"/>
            </a:schemeClr>
          </a:solidFill>
          <a:ln>
            <a:solidFill>
              <a:srgbClr val="7030A0"/>
            </a:solidFill>
          </a:ln>
          <a:effectLst>
            <a:innerShdw blurRad="63500" dist="101600" dir="8100000">
              <a:schemeClr val="accent2">
                <a:lumMod val="50000"/>
                <a:alpha val="50000"/>
              </a:schemeClr>
            </a:innerShdw>
          </a:effectLst>
        </p:spPr>
      </p:pic>
      <p:sp>
        <p:nvSpPr>
          <p:cNvPr id="6" name="Content Placeholder 5">
            <a:extLst>
              <a:ext uri="{FF2B5EF4-FFF2-40B4-BE49-F238E27FC236}">
                <a16:creationId xmlns:a16="http://schemas.microsoft.com/office/drawing/2014/main" id="{93A29F71-67F7-46BA-A9B2-6B0D87056E00}"/>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78156476-588A-4320-8797-A854682394B2}"/>
              </a:ext>
            </a:extLst>
          </p:cNvPr>
          <p:cNvPicPr>
            <a:picLocks noChangeAspect="1"/>
          </p:cNvPicPr>
          <p:nvPr/>
        </p:nvPicPr>
        <p:blipFill>
          <a:blip r:embed="rId3"/>
          <a:stretch>
            <a:fillRect/>
          </a:stretch>
        </p:blipFill>
        <p:spPr>
          <a:xfrm>
            <a:off x="107504" y="843558"/>
            <a:ext cx="8928992" cy="4299942"/>
          </a:xfrm>
          <a:prstGeom prst="rect">
            <a:avLst/>
          </a:prstGeom>
        </p:spPr>
      </p:pic>
      <p:pic>
        <p:nvPicPr>
          <p:cNvPr id="8" name="Picture 7">
            <a:extLst>
              <a:ext uri="{FF2B5EF4-FFF2-40B4-BE49-F238E27FC236}">
                <a16:creationId xmlns:a16="http://schemas.microsoft.com/office/drawing/2014/main" id="{0B904E97-6CF5-464F-8D68-BEAF321522B0}"/>
              </a:ext>
            </a:extLst>
          </p:cNvPr>
          <p:cNvPicPr>
            <a:picLocks noChangeAspect="1"/>
          </p:cNvPicPr>
          <p:nvPr/>
        </p:nvPicPr>
        <p:blipFill>
          <a:blip r:embed="rId4"/>
          <a:stretch>
            <a:fillRect/>
          </a:stretch>
        </p:blipFill>
        <p:spPr>
          <a:xfrm>
            <a:off x="3680048" y="1851521"/>
            <a:ext cx="5067300" cy="2581275"/>
          </a:xfrm>
          <a:prstGeom prst="rect">
            <a:avLst/>
          </a:prstGeom>
          <a:effectLst>
            <a:outerShdw blurRad="50800" dist="114300" dir="8100000" algn="tr" rotWithShape="0">
              <a:srgbClr val="C00000">
                <a:alpha val="40000"/>
              </a:srgbClr>
            </a:outerShdw>
          </a:effectLst>
        </p:spPr>
      </p:pic>
      <p:sp>
        <p:nvSpPr>
          <p:cNvPr id="9" name="Left Bracket 8">
            <a:extLst>
              <a:ext uri="{FF2B5EF4-FFF2-40B4-BE49-F238E27FC236}">
                <a16:creationId xmlns:a16="http://schemas.microsoft.com/office/drawing/2014/main" id="{77803071-03B3-49DA-BFB7-B830FDC3908B}"/>
              </a:ext>
            </a:extLst>
          </p:cNvPr>
          <p:cNvSpPr/>
          <p:nvPr/>
        </p:nvSpPr>
        <p:spPr bwMode="auto">
          <a:xfrm>
            <a:off x="179512" y="3147814"/>
            <a:ext cx="792088" cy="857250"/>
          </a:xfrm>
          <a:prstGeom prst="leftBracke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18200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DAA5-3B3D-415C-9D7D-B2629A1B23B3}"/>
              </a:ext>
            </a:extLst>
          </p:cNvPr>
          <p:cNvSpPr>
            <a:spLocks noGrp="1"/>
          </p:cNvSpPr>
          <p:nvPr>
            <p:ph type="title"/>
          </p:nvPr>
        </p:nvSpPr>
        <p:spPr/>
        <p:txBody>
          <a:bodyPr/>
          <a:lstStyle/>
          <a:p>
            <a:r>
              <a:rPr lang="fr-CA" dirty="0"/>
              <a:t>Utiliser le prêt entre bibliothèques avec Sofia</a:t>
            </a:r>
            <a:endParaRPr lang="en-CA" dirty="0"/>
          </a:p>
        </p:txBody>
      </p:sp>
      <p:sp>
        <p:nvSpPr>
          <p:cNvPr id="3" name="Content Placeholder 2">
            <a:extLst>
              <a:ext uri="{FF2B5EF4-FFF2-40B4-BE49-F238E27FC236}">
                <a16:creationId xmlns:a16="http://schemas.microsoft.com/office/drawing/2014/main" id="{EBB7A853-C8B9-45AD-95BD-CBBD08B7AC4F}"/>
              </a:ext>
            </a:extLst>
          </p:cNvPr>
          <p:cNvSpPr>
            <a:spLocks noGrp="1"/>
          </p:cNvSpPr>
          <p:nvPr>
            <p:ph idx="1"/>
          </p:nvPr>
        </p:nvSpPr>
        <p:spPr/>
        <p:txBody>
          <a:bodyPr/>
          <a:lstStyle/>
          <a:p>
            <a:endParaRPr lang="fr-CA" dirty="0"/>
          </a:p>
          <a:p>
            <a:r>
              <a:rPr lang="en-CA" dirty="0"/>
              <a:t>Les </a:t>
            </a:r>
            <a:r>
              <a:rPr lang="en-CA" dirty="0" err="1"/>
              <a:t>demandes</a:t>
            </a:r>
            <a:r>
              <a:rPr lang="en-CA" dirty="0"/>
              <a:t> de PEB </a:t>
            </a:r>
            <a:r>
              <a:rPr lang="en-CA" dirty="0" err="1"/>
              <a:t>sont</a:t>
            </a:r>
            <a:r>
              <a:rPr lang="en-CA" dirty="0"/>
              <a:t> </a:t>
            </a:r>
            <a:r>
              <a:rPr lang="en-CA" dirty="0" err="1"/>
              <a:t>faites</a:t>
            </a:r>
            <a:r>
              <a:rPr lang="en-CA" dirty="0"/>
              <a:t> </a:t>
            </a:r>
            <a:r>
              <a:rPr lang="en-CA" dirty="0" err="1"/>
              <a:t>directement</a:t>
            </a:r>
            <a:r>
              <a:rPr lang="en-CA" dirty="0"/>
              <a:t> dans Sofia.</a:t>
            </a:r>
          </a:p>
          <a:p>
            <a:pPr lvl="1"/>
            <a:r>
              <a:rPr lang="en-CA" dirty="0"/>
              <a:t>Bouton “Request via Interlibrary Loan’’</a:t>
            </a:r>
          </a:p>
          <a:p>
            <a:pPr lvl="1"/>
            <a:r>
              <a:rPr lang="en-CA" dirty="0" err="1"/>
              <a:t>Depuis</a:t>
            </a:r>
            <a:r>
              <a:rPr lang="en-CA" dirty="0"/>
              <a:t> un </a:t>
            </a:r>
            <a:r>
              <a:rPr lang="en-CA" dirty="0" err="1"/>
              <a:t>formulaire</a:t>
            </a:r>
            <a:r>
              <a:rPr lang="en-CA" dirty="0"/>
              <a:t> vide/ non </a:t>
            </a:r>
            <a:r>
              <a:rPr lang="en-CA" dirty="0" err="1"/>
              <a:t>prépopulé</a:t>
            </a:r>
            <a:r>
              <a:rPr lang="en-CA" dirty="0"/>
              <a:t> sous ‘’Requests’’ dans ‘’My Account’’.</a:t>
            </a:r>
          </a:p>
        </p:txBody>
      </p:sp>
    </p:spTree>
    <p:extLst>
      <p:ext uri="{BB962C8B-B14F-4D97-AF65-F5344CB8AC3E}">
        <p14:creationId xmlns:p14="http://schemas.microsoft.com/office/powerpoint/2010/main" val="245286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2ECA-8512-458A-840E-F9D5A5FE687D}"/>
              </a:ext>
            </a:extLst>
          </p:cNvPr>
          <p:cNvSpPr>
            <a:spLocks noGrp="1"/>
          </p:cNvSpPr>
          <p:nvPr>
            <p:ph type="title"/>
          </p:nvPr>
        </p:nvSpPr>
        <p:spPr/>
        <p:txBody>
          <a:bodyPr/>
          <a:lstStyle/>
          <a:p>
            <a:r>
              <a:rPr lang="fr-CA" dirty="0"/>
              <a:t>Le service article/</a:t>
            </a:r>
            <a:r>
              <a:rPr lang="fr-CA" dirty="0" err="1"/>
              <a:t>chapter</a:t>
            </a:r>
            <a:r>
              <a:rPr lang="fr-CA" dirty="0"/>
              <a:t> scan &amp; </a:t>
            </a:r>
            <a:r>
              <a:rPr lang="fr-CA" dirty="0" err="1"/>
              <a:t>deliver</a:t>
            </a:r>
            <a:r>
              <a:rPr lang="fr-CA" dirty="0"/>
              <a:t> service</a:t>
            </a:r>
            <a:endParaRPr lang="en-CA" dirty="0"/>
          </a:p>
        </p:txBody>
      </p:sp>
      <p:sp>
        <p:nvSpPr>
          <p:cNvPr id="3" name="Content Placeholder 2">
            <a:extLst>
              <a:ext uri="{FF2B5EF4-FFF2-40B4-BE49-F238E27FC236}">
                <a16:creationId xmlns:a16="http://schemas.microsoft.com/office/drawing/2014/main" id="{3F9B97A9-89AF-4464-B696-A201EDCB9182}"/>
              </a:ext>
            </a:extLst>
          </p:cNvPr>
          <p:cNvSpPr>
            <a:spLocks noGrp="1"/>
          </p:cNvSpPr>
          <p:nvPr>
            <p:ph idx="1"/>
          </p:nvPr>
        </p:nvSpPr>
        <p:spPr/>
        <p:txBody>
          <a:bodyPr/>
          <a:lstStyle/>
          <a:p>
            <a:r>
              <a:rPr lang="fr-CA" dirty="0"/>
              <a:t>Pour un chapitre de livre ou un article de périodique de la collection imprimée de la bibliothèque de Concordia. Le document est scanné et vous est envoyé par courriel. La demande est faite, puis suivie, à partir de Sofia.</a:t>
            </a:r>
          </a:p>
          <a:p>
            <a:r>
              <a:rPr lang="fr-CA" dirty="0"/>
              <a:t>Utilisez le bouton ‘’</a:t>
            </a:r>
            <a:r>
              <a:rPr lang="fr-CA" dirty="0" err="1"/>
              <a:t>Chapter</a:t>
            </a:r>
            <a:r>
              <a:rPr lang="fr-CA" dirty="0"/>
              <a:t> Scan’’ dans la section ‘’Access Options’’ (colonne de droite lorsque vous êtes dans une entrée de Sofia).</a:t>
            </a:r>
            <a:endParaRPr lang="en-CA" dirty="0"/>
          </a:p>
        </p:txBody>
      </p:sp>
    </p:spTree>
    <p:extLst>
      <p:ext uri="{BB962C8B-B14F-4D97-AF65-F5344CB8AC3E}">
        <p14:creationId xmlns:p14="http://schemas.microsoft.com/office/powerpoint/2010/main" val="186921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49B1C68-5525-CBEE-78BC-B8316BB07E8C}"/>
              </a:ext>
            </a:extLst>
          </p:cNvPr>
          <p:cNvPicPr>
            <a:picLocks noGrp="1" noChangeAspect="1"/>
          </p:cNvPicPr>
          <p:nvPr>
            <p:ph idx="1"/>
          </p:nvPr>
        </p:nvPicPr>
        <p:blipFill>
          <a:blip r:embed="rId3"/>
          <a:stretch>
            <a:fillRect/>
          </a:stretch>
        </p:blipFill>
        <p:spPr>
          <a:xfrm>
            <a:off x="223635" y="1501862"/>
            <a:ext cx="8696730" cy="2128992"/>
          </a:xfrm>
        </p:spPr>
      </p:pic>
      <p:sp>
        <p:nvSpPr>
          <p:cNvPr id="5" name="Oval 4">
            <a:extLst>
              <a:ext uri="{FF2B5EF4-FFF2-40B4-BE49-F238E27FC236}">
                <a16:creationId xmlns:a16="http://schemas.microsoft.com/office/drawing/2014/main" id="{A6BF9313-6EBD-4F5D-9A14-77BAC1F0FAD2}"/>
              </a:ext>
            </a:extLst>
          </p:cNvPr>
          <p:cNvSpPr/>
          <p:nvPr/>
        </p:nvSpPr>
        <p:spPr bwMode="auto">
          <a:xfrm>
            <a:off x="6804248" y="2576790"/>
            <a:ext cx="2088232" cy="504056"/>
          </a:xfrm>
          <a:prstGeom prst="ellipse">
            <a:avLst/>
          </a:prstGeom>
          <a:noFill/>
          <a:ln w="603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6707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Plan </a:t>
            </a:r>
          </a:p>
        </p:txBody>
      </p:sp>
      <p:sp>
        <p:nvSpPr>
          <p:cNvPr id="8194" name="Content Placeholder 10"/>
          <p:cNvSpPr>
            <a:spLocks noGrp="1"/>
          </p:cNvSpPr>
          <p:nvPr>
            <p:ph idx="1"/>
          </p:nvPr>
        </p:nvSpPr>
        <p:spPr>
          <a:xfrm>
            <a:off x="657356" y="915566"/>
            <a:ext cx="7772400" cy="3086100"/>
          </a:xfrm>
        </p:spPr>
        <p:txBody>
          <a:bodyPr/>
          <a:lstStyle/>
          <a:p>
            <a:r>
              <a:rPr lang="fr-FR" dirty="0">
                <a:latin typeface="Arial" charset="0"/>
              </a:rPr>
              <a:t>Site web de la bibliothèque</a:t>
            </a:r>
          </a:p>
          <a:p>
            <a:r>
              <a:rPr lang="fr-FR" dirty="0">
                <a:latin typeface="Arial" charset="0"/>
              </a:rPr>
              <a:t>Dictionnaires, encyclopédies et autres ouvrages de référence</a:t>
            </a:r>
          </a:p>
          <a:p>
            <a:r>
              <a:rPr lang="fr-FR" dirty="0">
                <a:latin typeface="Arial" charset="0"/>
              </a:rPr>
              <a:t>Stratégies de recherche et l’outil de recherche Sofia</a:t>
            </a:r>
          </a:p>
          <a:p>
            <a:pPr lvl="1"/>
            <a:r>
              <a:rPr lang="fr-FR" dirty="0">
                <a:latin typeface="Arial" charset="0"/>
              </a:rPr>
              <a:t>Exercice A </a:t>
            </a:r>
          </a:p>
          <a:p>
            <a:r>
              <a:rPr lang="fr-FR" dirty="0">
                <a:latin typeface="Arial" charset="0"/>
              </a:rPr>
              <a:t>Dictionnaires terminologiques</a:t>
            </a:r>
          </a:p>
          <a:p>
            <a:r>
              <a:rPr lang="fr-FR" dirty="0">
                <a:latin typeface="Arial" charset="0"/>
              </a:rPr>
              <a:t>Lexiques et autres ressources en ligne</a:t>
            </a:r>
          </a:p>
          <a:p>
            <a:r>
              <a:rPr lang="fr-FR" dirty="0">
                <a:latin typeface="Arial" charset="0"/>
              </a:rPr>
              <a:t>Périodiques et bases de données</a:t>
            </a:r>
          </a:p>
          <a:p>
            <a:pPr lvl="1"/>
            <a:r>
              <a:rPr lang="fr-FR" dirty="0">
                <a:latin typeface="Arial" charset="0"/>
              </a:rPr>
              <a:t>Exercice B</a:t>
            </a:r>
          </a:p>
          <a:p>
            <a:pPr eaLnBrk="1" hangingPunct="1"/>
            <a:endParaRPr lang="en-US"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aphical user interface&#10;&#10;Description automatically generated">
            <a:extLst>
              <a:ext uri="{FF2B5EF4-FFF2-40B4-BE49-F238E27FC236}">
                <a16:creationId xmlns:a16="http://schemas.microsoft.com/office/drawing/2014/main" id="{1D70CD8A-90D6-F441-5970-5B7309ED7B2C}"/>
              </a:ext>
            </a:extLst>
          </p:cNvPr>
          <p:cNvPicPr>
            <a:picLocks noGrp="1" noChangeAspect="1"/>
          </p:cNvPicPr>
          <p:nvPr>
            <p:ph idx="1"/>
          </p:nvPr>
        </p:nvPicPr>
        <p:blipFill>
          <a:blip r:embed="rId3"/>
          <a:stretch>
            <a:fillRect/>
          </a:stretch>
        </p:blipFill>
        <p:spPr>
          <a:xfrm>
            <a:off x="1765618" y="46640"/>
            <a:ext cx="5983256" cy="4945117"/>
          </a:xfrm>
        </p:spPr>
      </p:pic>
      <p:sp>
        <p:nvSpPr>
          <p:cNvPr id="2" name="Rectangle 1">
            <a:extLst>
              <a:ext uri="{FF2B5EF4-FFF2-40B4-BE49-F238E27FC236}">
                <a16:creationId xmlns:a16="http://schemas.microsoft.com/office/drawing/2014/main" id="{E314E181-556A-7D11-B4EE-7B95BE8AE3BE}"/>
              </a:ext>
            </a:extLst>
          </p:cNvPr>
          <p:cNvSpPr/>
          <p:nvPr/>
        </p:nvSpPr>
        <p:spPr bwMode="auto">
          <a:xfrm>
            <a:off x="4902200" y="1416050"/>
            <a:ext cx="1968500" cy="838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192259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267430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1C4621B5-155E-E6BD-C173-12590C7F3CB0}"/>
              </a:ext>
            </a:extLst>
          </p:cNvPr>
          <p:cNvPicPr>
            <a:picLocks noGrp="1" noChangeAspect="1"/>
          </p:cNvPicPr>
          <p:nvPr>
            <p:ph idx="1"/>
          </p:nvPr>
        </p:nvPicPr>
        <p:blipFill rotWithShape="1">
          <a:blip r:embed="rId3"/>
          <a:srcRect r="11621" b="-370"/>
          <a:stretch/>
        </p:blipFill>
        <p:spPr>
          <a:xfrm>
            <a:off x="305210" y="795059"/>
            <a:ext cx="8541208" cy="2677436"/>
          </a:xfrm>
        </p:spPr>
      </p:pic>
      <p:sp>
        <p:nvSpPr>
          <p:cNvPr id="2" name="TextBox 1">
            <a:extLst>
              <a:ext uri="{FF2B5EF4-FFF2-40B4-BE49-F238E27FC236}">
                <a16:creationId xmlns:a16="http://schemas.microsoft.com/office/drawing/2014/main" id="{F953115B-A28D-C91E-3781-7960DFD23083}"/>
              </a:ext>
            </a:extLst>
          </p:cNvPr>
          <p:cNvSpPr txBox="1"/>
          <p:nvPr/>
        </p:nvSpPr>
        <p:spPr>
          <a:xfrm>
            <a:off x="550068" y="3971924"/>
            <a:ext cx="8236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Arial"/>
                <a:ea typeface="ＭＳ Ｐゴシック"/>
              </a:rPr>
              <a:t>Vérifier</a:t>
            </a:r>
            <a:r>
              <a:rPr lang="en-US" dirty="0">
                <a:latin typeface="Arial"/>
                <a:ea typeface="ＭＳ Ｐゴシック"/>
              </a:rPr>
              <a:t> </a:t>
            </a:r>
            <a:r>
              <a:rPr lang="en-US" dirty="0" err="1">
                <a:latin typeface="Arial"/>
                <a:ea typeface="ＭＳ Ｐゴシック"/>
              </a:rPr>
              <a:t>l’état</a:t>
            </a:r>
            <a:r>
              <a:rPr lang="en-US" dirty="0">
                <a:latin typeface="Arial"/>
                <a:ea typeface="ＭＳ Ｐゴシック"/>
              </a:rPr>
              <a:t> de </a:t>
            </a:r>
            <a:r>
              <a:rPr lang="en-US" dirty="0" err="1">
                <a:latin typeface="Arial"/>
                <a:ea typeface="ＭＳ Ｐゴシック"/>
              </a:rPr>
              <a:t>votre</a:t>
            </a:r>
            <a:r>
              <a:rPr lang="en-US" dirty="0">
                <a:latin typeface="Arial"/>
                <a:ea typeface="ＭＳ Ｐゴシック"/>
              </a:rPr>
              <a:t> </a:t>
            </a:r>
            <a:r>
              <a:rPr lang="en-US" dirty="0" err="1">
                <a:latin typeface="Arial"/>
                <a:ea typeface="ＭＳ Ｐゴシック"/>
              </a:rPr>
              <a:t>requête</a:t>
            </a:r>
            <a:r>
              <a:rPr lang="en-US" dirty="0">
                <a:latin typeface="Arial"/>
                <a:ea typeface="ＭＳ Ｐゴシック"/>
              </a:rPr>
              <a:t> sous </a:t>
            </a:r>
            <a:r>
              <a:rPr lang="en-US" dirty="0" err="1">
                <a:latin typeface="Arial"/>
                <a:ea typeface="ＭＳ Ｐゴシック"/>
              </a:rPr>
              <a:t>l’onglet</a:t>
            </a:r>
            <a:r>
              <a:rPr lang="en-US" dirty="0">
                <a:latin typeface="Arial"/>
                <a:ea typeface="ＭＳ Ｐゴシック"/>
              </a:rPr>
              <a:t> "Requests".</a:t>
            </a:r>
            <a:endParaRPr lang="en-US" dirty="0">
              <a:latin typeface="Arial"/>
            </a:endParaRPr>
          </a:p>
        </p:txBody>
      </p:sp>
    </p:spTree>
    <p:extLst>
      <p:ext uri="{BB962C8B-B14F-4D97-AF65-F5344CB8AC3E}">
        <p14:creationId xmlns:p14="http://schemas.microsoft.com/office/powerpoint/2010/main" val="44970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0268-C80B-2863-03B3-17E1DE763832}"/>
              </a:ext>
            </a:extLst>
          </p:cNvPr>
          <p:cNvSpPr>
            <a:spLocks noGrp="1"/>
          </p:cNvSpPr>
          <p:nvPr>
            <p:ph idx="1"/>
          </p:nvPr>
        </p:nvSpPr>
        <p:spPr>
          <a:xfrm>
            <a:off x="339892" y="339502"/>
            <a:ext cx="8464215" cy="3582402"/>
          </a:xfrm>
        </p:spPr>
        <p:txBody>
          <a:bodyPr/>
          <a:lstStyle/>
          <a:p>
            <a:pPr>
              <a:lnSpc>
                <a:spcPct val="150000"/>
              </a:lnSpc>
              <a:spcBef>
                <a:spcPts val="0"/>
              </a:spcBef>
              <a:spcAft>
                <a:spcPts val="0"/>
              </a:spcAft>
            </a:pP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recevrez</a:t>
            </a:r>
            <a:r>
              <a:rPr lang="en-US" sz="2000" dirty="0">
                <a:ea typeface="ＭＳ Ｐゴシック"/>
                <a:cs typeface="Arial"/>
              </a:rPr>
              <a:t> </a:t>
            </a:r>
            <a:r>
              <a:rPr lang="en-US" sz="2000" dirty="0" err="1">
                <a:ea typeface="ＭＳ Ｐゴシック"/>
                <a:cs typeface="Arial"/>
              </a:rPr>
              <a:t>une</a:t>
            </a:r>
            <a:r>
              <a:rPr lang="en-US" sz="2000" dirty="0">
                <a:ea typeface="ＭＳ Ｐゴシック"/>
                <a:cs typeface="Arial"/>
              </a:rPr>
              <a:t> notification par </a:t>
            </a:r>
            <a:r>
              <a:rPr lang="en-US" sz="2000" dirty="0" err="1">
                <a:ea typeface="ＭＳ Ｐゴシック"/>
                <a:cs typeface="Arial"/>
              </a:rPr>
              <a:t>courriel</a:t>
            </a:r>
            <a:r>
              <a:rPr lang="en-US" sz="2000" dirty="0">
                <a:ea typeface="ＭＳ Ｐゴシック"/>
                <a:cs typeface="Arial"/>
              </a:rPr>
              <a:t> </a:t>
            </a:r>
            <a:r>
              <a:rPr lang="en-US" sz="2000" dirty="0" err="1">
                <a:ea typeface="ＭＳ Ｐゴシック"/>
                <a:cs typeface="Arial"/>
              </a:rPr>
              <a:t>lorsque</a:t>
            </a:r>
            <a:r>
              <a:rPr lang="en-US" sz="2000" dirty="0">
                <a:ea typeface="ＭＳ Ｐゴシック"/>
                <a:cs typeface="Arial"/>
              </a:rPr>
              <a:t> que </a:t>
            </a:r>
            <a:r>
              <a:rPr lang="en-US" sz="2000" dirty="0" err="1">
                <a:ea typeface="ＭＳ Ｐゴシック"/>
                <a:cs typeface="Arial"/>
              </a:rPr>
              <a:t>demande</a:t>
            </a:r>
            <a:r>
              <a:rPr lang="en-US" sz="2000" dirty="0">
                <a:ea typeface="ＭＳ Ｐゴシック"/>
                <a:cs typeface="Arial"/>
              </a:rPr>
              <a:t> de PEB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prête</a:t>
            </a:r>
            <a:r>
              <a:rPr lang="en-US" sz="2000" dirty="0">
                <a:ea typeface="ＭＳ Ｐゴシック"/>
                <a:cs typeface="Arial"/>
              </a:rPr>
              <a:t> à </a:t>
            </a:r>
            <a:r>
              <a:rPr lang="en-US" sz="2000" dirty="0" err="1">
                <a:ea typeface="ＭＳ Ｐゴシック"/>
                <a:cs typeface="Arial"/>
              </a:rPr>
              <a:t>être</a:t>
            </a:r>
            <a:r>
              <a:rPr lang="en-US" sz="2000" dirty="0">
                <a:ea typeface="ＭＳ Ｐゴシック"/>
                <a:cs typeface="Arial"/>
              </a:rPr>
              <a:t> </a:t>
            </a:r>
            <a:r>
              <a:rPr lang="en-US" sz="2000" dirty="0" err="1">
                <a:ea typeface="ＭＳ Ｐゴシック"/>
                <a:cs typeface="Arial"/>
              </a:rPr>
              <a:t>récupérée</a:t>
            </a:r>
            <a:r>
              <a:rPr lang="en-US" sz="2000" dirty="0">
                <a:ea typeface="ＭＳ Ｐゴシック"/>
                <a:cs typeface="Arial"/>
              </a:rPr>
              <a:t> </a:t>
            </a:r>
            <a:r>
              <a:rPr lang="en-US" sz="2000" dirty="0" err="1">
                <a:ea typeface="ＭＳ Ｐゴシック"/>
                <a:cs typeface="Arial"/>
              </a:rPr>
              <a:t>ou</a:t>
            </a:r>
            <a:r>
              <a:rPr lang="en-US" sz="2000" dirty="0">
                <a:ea typeface="ＭＳ Ｐゴシック"/>
                <a:cs typeface="Arial"/>
              </a:rPr>
              <a:t> à </a:t>
            </a:r>
            <a:r>
              <a:rPr lang="en-US" sz="2000" dirty="0" err="1">
                <a:ea typeface="ＭＳ Ｐゴシック"/>
                <a:cs typeface="Arial"/>
              </a:rPr>
              <a:t>être</a:t>
            </a:r>
            <a:r>
              <a:rPr lang="en-US" sz="2000" dirty="0">
                <a:ea typeface="ＭＳ Ｐゴシック"/>
                <a:cs typeface="Arial"/>
              </a:rPr>
              <a:t> </a:t>
            </a:r>
            <a:r>
              <a:rPr lang="en-US" sz="2000" dirty="0" err="1">
                <a:ea typeface="ＭＳ Ｐゴシック"/>
                <a:cs typeface="Arial"/>
              </a:rPr>
              <a:t>téléchargée</a:t>
            </a:r>
            <a:r>
              <a:rPr lang="en-US" sz="2000" dirty="0">
                <a:ea typeface="ＭＳ Ｐゴシック"/>
                <a:cs typeface="Arial"/>
              </a:rPr>
              <a:t>. </a:t>
            </a:r>
          </a:p>
          <a:p>
            <a:pPr>
              <a:lnSpc>
                <a:spcPct val="150000"/>
              </a:lnSpc>
              <a:spcBef>
                <a:spcPts val="0"/>
              </a:spcBef>
              <a:spcAft>
                <a:spcPts val="0"/>
              </a:spcAft>
            </a:pPr>
            <a:endParaRPr lang="en-US" sz="2000" dirty="0">
              <a:ea typeface="ＭＳ Ｐゴシック"/>
              <a:cs typeface="Arial"/>
            </a:endParaRPr>
          </a:p>
          <a:p>
            <a:pPr>
              <a:lnSpc>
                <a:spcPct val="150000"/>
              </a:lnSpc>
              <a:spcBef>
                <a:spcPts val="0"/>
              </a:spcBef>
              <a:spcAft>
                <a:spcPts val="0"/>
              </a:spcAft>
            </a:pPr>
            <a:r>
              <a:rPr lang="en-US" sz="2000" dirty="0">
                <a:ea typeface="ＭＳ Ｐゴシック"/>
                <a:cs typeface="Arial"/>
              </a:rPr>
              <a:t>Les items </a:t>
            </a:r>
            <a:r>
              <a:rPr lang="en-US" sz="2000" dirty="0" err="1">
                <a:ea typeface="ＭＳ Ｐゴシック"/>
                <a:cs typeface="Arial"/>
              </a:rPr>
              <a:t>peuvent</a:t>
            </a:r>
            <a:r>
              <a:rPr lang="en-US" sz="2000" dirty="0">
                <a:ea typeface="ＭＳ Ｐゴシック"/>
                <a:cs typeface="Arial"/>
              </a:rPr>
              <a:t> </a:t>
            </a:r>
            <a:r>
              <a:rPr lang="en-US" sz="2000" dirty="0" err="1">
                <a:ea typeface="ＭＳ Ｐゴシック"/>
                <a:cs typeface="Arial"/>
              </a:rPr>
              <a:t>êtes</a:t>
            </a:r>
            <a:r>
              <a:rPr lang="en-US" sz="2000" dirty="0">
                <a:ea typeface="ＭＳ Ｐゴシック"/>
                <a:cs typeface="Arial"/>
              </a:rPr>
              <a:t> </a:t>
            </a:r>
            <a:r>
              <a:rPr lang="en-US" sz="2000" dirty="0" err="1">
                <a:ea typeface="ＭＳ Ｐゴシック"/>
                <a:cs typeface="Arial"/>
              </a:rPr>
              <a:t>empruntés</a:t>
            </a:r>
            <a:r>
              <a:rPr lang="en-US" sz="2000" dirty="0">
                <a:ea typeface="ＭＳ Ｐゴシック"/>
                <a:cs typeface="Arial"/>
              </a:rPr>
              <a:t> au </a:t>
            </a:r>
            <a:r>
              <a:rPr lang="en-US" sz="2000" dirty="0" err="1">
                <a:ea typeface="ＭＳ Ｐゴシック"/>
                <a:cs typeface="Arial"/>
              </a:rPr>
              <a:t>comptoir</a:t>
            </a:r>
            <a:r>
              <a:rPr lang="en-US" sz="2000" dirty="0">
                <a:ea typeface="ＭＳ Ｐゴシック"/>
                <a:cs typeface="Arial"/>
              </a:rPr>
              <a:t> de circulation des </a:t>
            </a:r>
            <a:r>
              <a:rPr lang="en-US" sz="2000" dirty="0" err="1">
                <a:ea typeface="ＭＳ Ｐゴシック"/>
                <a:cs typeface="Arial"/>
              </a:rPr>
              <a:t>bibliothèques</a:t>
            </a:r>
            <a:r>
              <a:rPr lang="en-US" sz="2000" dirty="0">
                <a:ea typeface="ＭＳ Ｐゴシック"/>
                <a:cs typeface="Arial"/>
              </a:rPr>
              <a:t> Webster (SGW) </a:t>
            </a:r>
            <a:r>
              <a:rPr lang="en-US" sz="2000" dirty="0" err="1">
                <a:ea typeface="ＭＳ Ｐゴシック"/>
                <a:cs typeface="Arial"/>
              </a:rPr>
              <a:t>ou</a:t>
            </a:r>
            <a:r>
              <a:rPr lang="en-US" sz="2000" dirty="0">
                <a:ea typeface="ＭＳ Ｐゴシック"/>
                <a:cs typeface="Arial"/>
              </a:rPr>
              <a:t> Vanier (Loyola). </a:t>
            </a: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aurez</a:t>
            </a:r>
            <a:r>
              <a:rPr lang="en-US" sz="2000" dirty="0">
                <a:ea typeface="ＭＳ Ｐゴシック"/>
                <a:cs typeface="Arial"/>
              </a:rPr>
              <a:t> </a:t>
            </a:r>
            <a:r>
              <a:rPr lang="en-US" sz="2000" dirty="0" err="1">
                <a:ea typeface="ＭＳ Ｐゴシック"/>
                <a:cs typeface="Arial"/>
              </a:rPr>
              <a:t>choisi</a:t>
            </a:r>
            <a:r>
              <a:rPr lang="en-US" sz="2000" dirty="0">
                <a:ea typeface="ＭＳ Ｐゴシック"/>
                <a:cs typeface="Arial"/>
              </a:rPr>
              <a:t> </a:t>
            </a:r>
            <a:r>
              <a:rPr lang="en-US" sz="2000" dirty="0" err="1">
                <a:ea typeface="ＭＳ Ｐゴシック"/>
                <a:cs typeface="Arial"/>
              </a:rPr>
              <a:t>l’emplacement</a:t>
            </a:r>
            <a:r>
              <a:rPr lang="en-US" sz="2000" dirty="0">
                <a:ea typeface="ＭＳ Ｐゴシック"/>
                <a:cs typeface="Arial"/>
              </a:rPr>
              <a:t> </a:t>
            </a:r>
            <a:r>
              <a:rPr lang="en-US" sz="2000" dirty="0" err="1">
                <a:ea typeface="ＭＳ Ｐゴシック"/>
                <a:cs typeface="Arial"/>
              </a:rPr>
              <a:t>lorsque</a:t>
            </a:r>
            <a:r>
              <a:rPr lang="en-US" sz="2000" dirty="0">
                <a:ea typeface="ＭＳ Ｐゴシック"/>
                <a:cs typeface="Arial"/>
              </a:rPr>
              <a:t> </a:t>
            </a:r>
            <a:r>
              <a:rPr lang="en-US" sz="2000" dirty="0" err="1">
                <a:ea typeface="ＭＳ Ｐゴシック"/>
                <a:cs typeface="Arial"/>
              </a:rPr>
              <a:t>vous</a:t>
            </a:r>
            <a:r>
              <a:rPr lang="en-US" sz="2000" dirty="0">
                <a:ea typeface="ＭＳ Ｐゴシック"/>
                <a:cs typeface="Arial"/>
              </a:rPr>
              <a:t> </a:t>
            </a:r>
            <a:r>
              <a:rPr lang="en-US" sz="2000" dirty="0" err="1">
                <a:ea typeface="ＭＳ Ｐゴシック"/>
                <a:cs typeface="Arial"/>
              </a:rPr>
              <a:t>avez</a:t>
            </a:r>
            <a:r>
              <a:rPr lang="en-US" sz="2000" dirty="0">
                <a:ea typeface="ＭＳ Ｐゴシック"/>
                <a:cs typeface="Arial"/>
              </a:rPr>
              <a:t> </a:t>
            </a:r>
            <a:r>
              <a:rPr lang="en-US" sz="2000" dirty="0" err="1">
                <a:ea typeface="ＭＳ Ｐゴシック"/>
                <a:cs typeface="Arial"/>
              </a:rPr>
              <a:t>rempli</a:t>
            </a:r>
            <a:r>
              <a:rPr lang="en-US" sz="2000" dirty="0">
                <a:ea typeface="ＭＳ Ｐゴシック"/>
                <a:cs typeface="Arial"/>
              </a:rPr>
              <a:t> le </a:t>
            </a:r>
            <a:r>
              <a:rPr lang="en-US" sz="2000" dirty="0" err="1">
                <a:ea typeface="ＭＳ Ｐゴシック"/>
                <a:cs typeface="Arial"/>
              </a:rPr>
              <a:t>formulaire</a:t>
            </a:r>
            <a:r>
              <a:rPr lang="en-US" sz="2000" dirty="0">
                <a:ea typeface="ＭＳ Ｐゴシック"/>
                <a:cs typeface="Arial"/>
              </a:rPr>
              <a:t>.  </a:t>
            </a:r>
          </a:p>
          <a:p>
            <a:pPr>
              <a:lnSpc>
                <a:spcPct val="150000"/>
              </a:lnSpc>
              <a:spcBef>
                <a:spcPts val="0"/>
              </a:spcBef>
              <a:spcAft>
                <a:spcPts val="0"/>
              </a:spcAft>
            </a:pPr>
            <a:endParaRPr lang="en-US" sz="2000" dirty="0">
              <a:cs typeface="Arial"/>
            </a:endParaRPr>
          </a:p>
          <a:p>
            <a:pPr>
              <a:lnSpc>
                <a:spcPct val="150000"/>
              </a:lnSpc>
              <a:spcBef>
                <a:spcPts val="0"/>
              </a:spcBef>
              <a:spcAft>
                <a:spcPts val="0"/>
              </a:spcAft>
            </a:pPr>
            <a:r>
              <a:rPr lang="en-US" sz="2000" dirty="0">
                <a:ea typeface="ＭＳ Ｐゴシック"/>
                <a:cs typeface="Arial"/>
              </a:rPr>
              <a:t>Les </a:t>
            </a:r>
            <a:r>
              <a:rPr lang="en-US" sz="2000" dirty="0" err="1">
                <a:ea typeface="ＭＳ Ｐゴシック"/>
                <a:cs typeface="Arial"/>
              </a:rPr>
              <a:t>emprunts</a:t>
            </a:r>
            <a:r>
              <a:rPr lang="en-US" sz="2000" dirty="0">
                <a:ea typeface="ＭＳ Ｐゴシック"/>
                <a:cs typeface="Arial"/>
              </a:rPr>
              <a:t> PEB </a:t>
            </a:r>
            <a:r>
              <a:rPr lang="en-US" sz="2000" dirty="0" err="1">
                <a:ea typeface="ＭＳ Ｐゴシック"/>
                <a:cs typeface="Arial"/>
              </a:rPr>
              <a:t>ont</a:t>
            </a:r>
            <a:r>
              <a:rPr lang="en-US" sz="2000" dirty="0">
                <a:ea typeface="ＭＳ Ｐゴシック"/>
                <a:cs typeface="Arial"/>
              </a:rPr>
              <a:t> des </a:t>
            </a:r>
            <a:r>
              <a:rPr lang="en-US" sz="2000" dirty="0" err="1">
                <a:ea typeface="ＭＳ Ｐゴシック"/>
                <a:cs typeface="Arial"/>
              </a:rPr>
              <a:t>emprunts</a:t>
            </a:r>
            <a:r>
              <a:rPr lang="en-US" sz="2000" dirty="0">
                <a:ea typeface="ＭＳ Ｐゴシック"/>
                <a:cs typeface="Arial"/>
              </a:rPr>
              <a:t> </a:t>
            </a:r>
            <a:r>
              <a:rPr lang="en-US" sz="2000" dirty="0" err="1">
                <a:ea typeface="ＭＳ Ｐゴシック"/>
                <a:cs typeface="Arial"/>
              </a:rPr>
              <a:t>d’une</a:t>
            </a:r>
            <a:r>
              <a:rPr lang="en-US" sz="2000" dirty="0">
                <a:ea typeface="ＭＳ Ｐゴシック"/>
                <a:cs typeface="Arial"/>
              </a:rPr>
              <a:t> durée de 30 </a:t>
            </a:r>
            <a:r>
              <a:rPr lang="en-US" sz="2000" dirty="0" err="1">
                <a:ea typeface="ＭＳ Ｐゴシック"/>
                <a:cs typeface="Arial"/>
              </a:rPr>
              <a:t>jours</a:t>
            </a:r>
            <a:r>
              <a:rPr lang="en-US" sz="2000" dirty="0">
                <a:ea typeface="ＭＳ Ｐゴシック"/>
                <a:cs typeface="Arial"/>
              </a:rPr>
              <a:t>, et </a:t>
            </a:r>
            <a:r>
              <a:rPr lang="en-US" sz="2000" dirty="0" err="1">
                <a:ea typeface="ＭＳ Ｐゴシック"/>
                <a:cs typeface="Arial"/>
              </a:rPr>
              <a:t>sont</a:t>
            </a:r>
            <a:r>
              <a:rPr lang="en-US" sz="2000" dirty="0">
                <a:ea typeface="ＭＳ Ｐゴシック"/>
                <a:cs typeface="Arial"/>
              </a:rPr>
              <a:t> </a:t>
            </a:r>
            <a:r>
              <a:rPr lang="en-US" sz="2000" dirty="0" err="1">
                <a:ea typeface="ＭＳ Ｐゴシック"/>
                <a:cs typeface="Arial"/>
              </a:rPr>
              <a:t>renouvelés</a:t>
            </a:r>
            <a:r>
              <a:rPr lang="en-US" sz="2000" dirty="0">
                <a:ea typeface="ＭＳ Ｐゴシック"/>
                <a:cs typeface="Arial"/>
              </a:rPr>
              <a:t> </a:t>
            </a:r>
            <a:r>
              <a:rPr lang="en-US" sz="2000" dirty="0" err="1">
                <a:ea typeface="ＭＳ Ｐゴシック"/>
                <a:cs typeface="Arial"/>
              </a:rPr>
              <a:t>automatiquement</a:t>
            </a:r>
            <a:r>
              <a:rPr lang="en-US" sz="2000" dirty="0">
                <a:ea typeface="ＭＳ Ｐゴシック"/>
                <a:cs typeface="Arial"/>
              </a:rPr>
              <a:t> 4 </a:t>
            </a:r>
            <a:r>
              <a:rPr lang="en-US" sz="2000" dirty="0" err="1">
                <a:ea typeface="ＭＳ Ｐゴシック"/>
                <a:cs typeface="Arial"/>
              </a:rPr>
              <a:t>fois</a:t>
            </a:r>
            <a:r>
              <a:rPr lang="en-US" sz="2000" dirty="0">
                <a:ea typeface="ＭＳ Ｐゴシック"/>
                <a:cs typeface="Arial"/>
              </a:rPr>
              <a:t>, </a:t>
            </a:r>
            <a:r>
              <a:rPr lang="en-US" sz="2000" dirty="0" err="1">
                <a:ea typeface="ＭＳ Ｐゴシック"/>
                <a:cs typeface="Arial"/>
              </a:rPr>
              <a:t>sauf</a:t>
            </a:r>
            <a:r>
              <a:rPr lang="en-US" sz="2000" dirty="0">
                <a:ea typeface="ＭＳ Ｐゴシック"/>
                <a:cs typeface="Arial"/>
              </a:rPr>
              <a:t> </a:t>
            </a:r>
            <a:r>
              <a:rPr lang="en-US" sz="2000" dirty="0" err="1">
                <a:ea typeface="ＭＳ Ｐゴシック"/>
                <a:cs typeface="Arial"/>
              </a:rPr>
              <a:t>si</a:t>
            </a:r>
            <a:r>
              <a:rPr lang="en-US" sz="2000" dirty="0">
                <a:ea typeface="ＭＳ Ｐゴシック"/>
                <a:cs typeface="Arial"/>
              </a:rPr>
              <a:t> un item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rappellé</a:t>
            </a:r>
            <a:r>
              <a:rPr lang="en-US" sz="2000" dirty="0">
                <a:ea typeface="ＭＳ Ｐゴシック"/>
                <a:cs typeface="Arial"/>
              </a:rPr>
              <a:t>. (Un item </a:t>
            </a:r>
            <a:r>
              <a:rPr lang="en-US" sz="2000" dirty="0" err="1">
                <a:ea typeface="ＭＳ Ｐゴシック"/>
                <a:cs typeface="Arial"/>
              </a:rPr>
              <a:t>est</a:t>
            </a:r>
            <a:r>
              <a:rPr lang="en-US" sz="2000" dirty="0">
                <a:ea typeface="ＭＳ Ｐゴシック"/>
                <a:cs typeface="Arial"/>
              </a:rPr>
              <a:t> </a:t>
            </a:r>
            <a:r>
              <a:rPr lang="en-US" sz="2000" dirty="0" err="1">
                <a:ea typeface="ＭＳ Ｐゴシック"/>
                <a:cs typeface="Arial"/>
              </a:rPr>
              <a:t>rappellé</a:t>
            </a:r>
            <a:r>
              <a:rPr lang="en-US" sz="2000" dirty="0">
                <a:ea typeface="ＭＳ Ｐゴシック"/>
                <a:cs typeface="Arial"/>
              </a:rPr>
              <a:t> </a:t>
            </a:r>
            <a:r>
              <a:rPr lang="en-US" sz="2000" dirty="0" err="1">
                <a:ea typeface="ＭＳ Ｐゴシック"/>
                <a:cs typeface="Arial"/>
              </a:rPr>
              <a:t>si</a:t>
            </a:r>
            <a:r>
              <a:rPr lang="en-US" sz="2000" dirty="0">
                <a:ea typeface="ＭＳ Ｐゴシック"/>
                <a:cs typeface="Arial"/>
              </a:rPr>
              <a:t> </a:t>
            </a:r>
            <a:r>
              <a:rPr lang="en-US" sz="2000" dirty="0" err="1">
                <a:ea typeface="ＭＳ Ｐゴシック"/>
                <a:cs typeface="Arial"/>
              </a:rPr>
              <a:t>quelqu’un.e</a:t>
            </a:r>
            <a:r>
              <a:rPr lang="en-US" sz="2000" dirty="0">
                <a:ea typeface="ＭＳ Ｐゴシック"/>
                <a:cs typeface="Arial"/>
              </a:rPr>
              <a:t> </a:t>
            </a:r>
            <a:r>
              <a:rPr lang="en-US" sz="2000" dirty="0" err="1">
                <a:ea typeface="ＭＳ Ｐゴシック"/>
                <a:cs typeface="Arial"/>
              </a:rPr>
              <a:t>d’autre</a:t>
            </a:r>
            <a:r>
              <a:rPr lang="en-US" sz="2000" dirty="0">
                <a:ea typeface="ＭＳ Ｐゴシック"/>
                <a:cs typeface="Arial"/>
              </a:rPr>
              <a:t> </a:t>
            </a:r>
            <a:r>
              <a:rPr lang="en-US" sz="2000" dirty="0" err="1">
                <a:ea typeface="ＭＳ Ｐゴシック"/>
                <a:cs typeface="Arial"/>
              </a:rPr>
              <a:t>en</a:t>
            </a:r>
            <a:r>
              <a:rPr lang="en-US" sz="2000" dirty="0">
                <a:ea typeface="ＭＳ Ｐゴシック"/>
                <a:cs typeface="Arial"/>
              </a:rPr>
              <a:t> fait la </a:t>
            </a:r>
            <a:r>
              <a:rPr lang="en-US" sz="2000" dirty="0" err="1">
                <a:ea typeface="ＭＳ Ｐゴシック"/>
                <a:cs typeface="Arial"/>
              </a:rPr>
              <a:t>demande</a:t>
            </a:r>
            <a:r>
              <a:rPr lang="en-US" sz="2000" dirty="0">
                <a:ea typeface="ＭＳ Ｐゴシック"/>
                <a:cs typeface="Arial"/>
              </a:rPr>
              <a:t>.)</a:t>
            </a:r>
            <a:endParaRPr lang="en-US" sz="2000" dirty="0">
              <a:ea typeface="ＭＳ Ｐゴシック"/>
            </a:endParaRPr>
          </a:p>
        </p:txBody>
      </p:sp>
    </p:spTree>
    <p:extLst>
      <p:ext uri="{BB962C8B-B14F-4D97-AF65-F5344CB8AC3E}">
        <p14:creationId xmlns:p14="http://schemas.microsoft.com/office/powerpoint/2010/main" val="49950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BB90522-3BD8-489C-A7B5-AC6C3D2B8C9D}"/>
              </a:ext>
            </a:extLst>
          </p:cNvPr>
          <p:cNvPicPr>
            <a:picLocks noGrp="1" noChangeAspect="1"/>
          </p:cNvPicPr>
          <p:nvPr>
            <p:ph idx="1"/>
          </p:nvPr>
        </p:nvPicPr>
        <p:blipFill rotWithShape="1">
          <a:blip r:embed="rId3"/>
          <a:srcRect r="11160" b="709"/>
          <a:stretch/>
        </p:blipFill>
        <p:spPr>
          <a:xfrm>
            <a:off x="-3746" y="3621740"/>
            <a:ext cx="9107326" cy="1589675"/>
          </a:xfrm>
        </p:spPr>
      </p:pic>
      <p:pic>
        <p:nvPicPr>
          <p:cNvPr id="3" name="Picture 4" descr="Graphical user interface, application&#10;&#10;Description automatically generated">
            <a:extLst>
              <a:ext uri="{FF2B5EF4-FFF2-40B4-BE49-F238E27FC236}">
                <a16:creationId xmlns:a16="http://schemas.microsoft.com/office/drawing/2014/main" id="{749C2AAC-751D-8776-27DB-78360606BDF5}"/>
              </a:ext>
            </a:extLst>
          </p:cNvPr>
          <p:cNvPicPr>
            <a:picLocks noChangeAspect="1"/>
          </p:cNvPicPr>
          <p:nvPr/>
        </p:nvPicPr>
        <p:blipFill>
          <a:blip r:embed="rId4"/>
          <a:stretch>
            <a:fillRect/>
          </a:stretch>
        </p:blipFill>
        <p:spPr>
          <a:xfrm>
            <a:off x="1348650" y="101893"/>
            <a:ext cx="1464875" cy="3490661"/>
          </a:xfrm>
          <a:prstGeom prst="rect">
            <a:avLst/>
          </a:prstGeom>
        </p:spPr>
      </p:pic>
      <p:sp>
        <p:nvSpPr>
          <p:cNvPr id="5" name="Rectangle: Rounded Corners 4">
            <a:extLst>
              <a:ext uri="{FF2B5EF4-FFF2-40B4-BE49-F238E27FC236}">
                <a16:creationId xmlns:a16="http://schemas.microsoft.com/office/drawing/2014/main" id="{91642EB6-5989-B118-A1A7-DE8D1142AF4E}"/>
              </a:ext>
            </a:extLst>
          </p:cNvPr>
          <p:cNvSpPr/>
          <p:nvPr/>
        </p:nvSpPr>
        <p:spPr bwMode="auto">
          <a:xfrm>
            <a:off x="1240380" y="965158"/>
            <a:ext cx="1561097" cy="28274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TextBox 8">
            <a:extLst>
              <a:ext uri="{FF2B5EF4-FFF2-40B4-BE49-F238E27FC236}">
                <a16:creationId xmlns:a16="http://schemas.microsoft.com/office/drawing/2014/main" id="{3BF95C45-FECB-5CF8-5CCA-AE7A7ACFFC2F}"/>
              </a:ext>
            </a:extLst>
          </p:cNvPr>
          <p:cNvSpPr txBox="1"/>
          <p:nvPr/>
        </p:nvSpPr>
        <p:spPr>
          <a:xfrm>
            <a:off x="3407569" y="964406"/>
            <a:ext cx="52220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err="1">
                <a:latin typeface="Arial"/>
                <a:ea typeface="ＭＳ Ｐゴシック"/>
              </a:rPr>
              <a:t>S’identifiez</a:t>
            </a:r>
            <a:r>
              <a:rPr lang="en-US" sz="2000" dirty="0">
                <a:latin typeface="Arial"/>
                <a:ea typeface="ＭＳ Ｐゴシック"/>
              </a:rPr>
              <a:t> dans "My Account" et </a:t>
            </a:r>
            <a:r>
              <a:rPr lang="en-US" sz="2000" dirty="0" err="1">
                <a:latin typeface="Arial"/>
                <a:ea typeface="ＭＳ Ｐゴシック"/>
              </a:rPr>
              <a:t>sélectionner</a:t>
            </a:r>
            <a:r>
              <a:rPr lang="en-US" sz="2000" dirty="0">
                <a:latin typeface="Arial"/>
                <a:ea typeface="ＭＳ Ｐゴシック"/>
              </a:rPr>
              <a:t> "Requests".</a:t>
            </a:r>
          </a:p>
          <a:p>
            <a:pPr marL="457200" indent="-457200">
              <a:buAutoNum type="arabicPeriod"/>
            </a:pPr>
            <a:r>
              <a:rPr lang="en-US" sz="2000" dirty="0" err="1">
                <a:latin typeface="Arial"/>
                <a:ea typeface="ＭＳ Ｐゴシック"/>
              </a:rPr>
              <a:t>Cliquez</a:t>
            </a:r>
            <a:r>
              <a:rPr lang="en-US" sz="2000" dirty="0">
                <a:latin typeface="Arial"/>
                <a:ea typeface="ＭＳ Ｐゴシック"/>
              </a:rPr>
              <a:t> sur "Create request".</a:t>
            </a:r>
            <a:endParaRPr lang="en-US" sz="2000" dirty="0">
              <a:latin typeface="Arial"/>
            </a:endParaRPr>
          </a:p>
        </p:txBody>
      </p:sp>
    </p:spTree>
    <p:extLst>
      <p:ext uri="{BB962C8B-B14F-4D97-AF65-F5344CB8AC3E}">
        <p14:creationId xmlns:p14="http://schemas.microsoft.com/office/powerpoint/2010/main" val="2179502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0CC532C5-B6C7-6DB2-2C3A-8E1704140C66}"/>
              </a:ext>
            </a:extLst>
          </p:cNvPr>
          <p:cNvPicPr>
            <a:picLocks noGrp="1" noChangeAspect="1"/>
          </p:cNvPicPr>
          <p:nvPr>
            <p:ph idx="1"/>
          </p:nvPr>
        </p:nvPicPr>
        <p:blipFill>
          <a:blip r:embed="rId3"/>
          <a:stretch>
            <a:fillRect/>
          </a:stretch>
        </p:blipFill>
        <p:spPr>
          <a:xfrm>
            <a:off x="1718849" y="52837"/>
            <a:ext cx="5878830" cy="5048609"/>
          </a:xfrm>
        </p:spPr>
      </p:pic>
      <p:sp>
        <p:nvSpPr>
          <p:cNvPr id="3" name="Rectangle: Rounded Corners 2">
            <a:extLst>
              <a:ext uri="{FF2B5EF4-FFF2-40B4-BE49-F238E27FC236}">
                <a16:creationId xmlns:a16="http://schemas.microsoft.com/office/drawing/2014/main" id="{EE765F59-DC7F-AFD4-1CF4-1970A3A9E7F1}"/>
              </a:ext>
            </a:extLst>
          </p:cNvPr>
          <p:cNvSpPr/>
          <p:nvPr/>
        </p:nvSpPr>
        <p:spPr bwMode="auto">
          <a:xfrm>
            <a:off x="1611855" y="2143877"/>
            <a:ext cx="2304047" cy="55420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6" name="TextBox 5">
            <a:extLst>
              <a:ext uri="{FF2B5EF4-FFF2-40B4-BE49-F238E27FC236}">
                <a16:creationId xmlns:a16="http://schemas.microsoft.com/office/drawing/2014/main" id="{19406099-C451-270F-8491-3BE7DCF7D86F}"/>
              </a:ext>
            </a:extLst>
          </p:cNvPr>
          <p:cNvSpPr txBox="1"/>
          <p:nvPr/>
        </p:nvSpPr>
        <p:spPr>
          <a:xfrm>
            <a:off x="92869" y="2700338"/>
            <a:ext cx="16287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ea typeface="ＭＳ Ｐゴシック"/>
              </a:rPr>
              <a:t>Select Webster or Vanier Library.</a:t>
            </a:r>
          </a:p>
        </p:txBody>
      </p:sp>
      <p:cxnSp>
        <p:nvCxnSpPr>
          <p:cNvPr id="7" name="Straight Arrow Connector 6">
            <a:extLst>
              <a:ext uri="{FF2B5EF4-FFF2-40B4-BE49-F238E27FC236}">
                <a16:creationId xmlns:a16="http://schemas.microsoft.com/office/drawing/2014/main" id="{1EA0351C-9EA7-D51D-DA7D-6573EF6EC5CE}"/>
              </a:ext>
            </a:extLst>
          </p:cNvPr>
          <p:cNvCxnSpPr/>
          <p:nvPr/>
        </p:nvCxnSpPr>
        <p:spPr bwMode="auto">
          <a:xfrm flipV="1">
            <a:off x="778669" y="2400300"/>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6599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7C18EF2-C768-600B-E877-152B686F744B}"/>
              </a:ext>
            </a:extLst>
          </p:cNvPr>
          <p:cNvPicPr>
            <a:picLocks noGrp="1" noChangeAspect="1"/>
          </p:cNvPicPr>
          <p:nvPr>
            <p:ph idx="1"/>
          </p:nvPr>
        </p:nvPicPr>
        <p:blipFill>
          <a:blip r:embed="rId3"/>
          <a:stretch>
            <a:fillRect/>
          </a:stretch>
        </p:blipFill>
        <p:spPr>
          <a:xfrm>
            <a:off x="685800" y="1124670"/>
            <a:ext cx="7772400" cy="1873624"/>
          </a:xfrm>
        </p:spPr>
      </p:pic>
    </p:spTree>
    <p:extLst>
      <p:ext uri="{BB962C8B-B14F-4D97-AF65-F5344CB8AC3E}">
        <p14:creationId xmlns:p14="http://schemas.microsoft.com/office/powerpoint/2010/main" val="326218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88360C-16F8-6AD6-FD9A-7CCFA52BE4CC}"/>
              </a:ext>
            </a:extLst>
          </p:cNvPr>
          <p:cNvSpPr/>
          <p:nvPr/>
        </p:nvSpPr>
        <p:spPr bwMode="auto">
          <a:xfrm>
            <a:off x="6450806" y="871538"/>
            <a:ext cx="792957" cy="928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pic>
        <p:nvPicPr>
          <p:cNvPr id="7" name="Picture 7" descr="Graphical user interface, text, application, email&#10;&#10;Description automatically generated">
            <a:extLst>
              <a:ext uri="{FF2B5EF4-FFF2-40B4-BE49-F238E27FC236}">
                <a16:creationId xmlns:a16="http://schemas.microsoft.com/office/drawing/2014/main" id="{06DD5401-8A5A-ABE0-799F-7CE41C12A8DF}"/>
              </a:ext>
            </a:extLst>
          </p:cNvPr>
          <p:cNvPicPr>
            <a:picLocks noChangeAspect="1"/>
          </p:cNvPicPr>
          <p:nvPr/>
        </p:nvPicPr>
        <p:blipFill>
          <a:blip r:embed="rId3"/>
          <a:stretch>
            <a:fillRect/>
          </a:stretch>
        </p:blipFill>
        <p:spPr>
          <a:xfrm>
            <a:off x="1478756" y="25159"/>
            <a:ext cx="6793706" cy="5100325"/>
          </a:xfrm>
          <a:prstGeom prst="rect">
            <a:avLst/>
          </a:prstGeom>
        </p:spPr>
      </p:pic>
      <p:cxnSp>
        <p:nvCxnSpPr>
          <p:cNvPr id="9" name="Straight Arrow Connector 8">
            <a:extLst>
              <a:ext uri="{FF2B5EF4-FFF2-40B4-BE49-F238E27FC236}">
                <a16:creationId xmlns:a16="http://schemas.microsoft.com/office/drawing/2014/main" id="{7A8AF8D9-8599-5F77-B3C5-E1EAD3FD9DCC}"/>
              </a:ext>
            </a:extLst>
          </p:cNvPr>
          <p:cNvCxnSpPr/>
          <p:nvPr/>
        </p:nvCxnSpPr>
        <p:spPr bwMode="auto">
          <a:xfrm flipV="1">
            <a:off x="5786438" y="542925"/>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55D8509D-F483-80EF-02F6-F90FC42AFFCA}"/>
              </a:ext>
            </a:extLst>
          </p:cNvPr>
          <p:cNvCxnSpPr/>
          <p:nvPr/>
        </p:nvCxnSpPr>
        <p:spPr bwMode="auto">
          <a:xfrm flipH="1">
            <a:off x="2457451" y="4321970"/>
            <a:ext cx="700086" cy="714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3997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3E627310-AC43-C677-CD96-7511E0AD6231}"/>
              </a:ext>
            </a:extLst>
          </p:cNvPr>
          <p:cNvPicPr>
            <a:picLocks noChangeAspect="1"/>
          </p:cNvPicPr>
          <p:nvPr/>
        </p:nvPicPr>
        <p:blipFill>
          <a:blip r:embed="rId2"/>
          <a:stretch>
            <a:fillRect/>
          </a:stretch>
        </p:blipFill>
        <p:spPr>
          <a:xfrm>
            <a:off x="2057400" y="1232214"/>
            <a:ext cx="4900612" cy="1600366"/>
          </a:xfrm>
          <a:prstGeom prst="rect">
            <a:avLst/>
          </a:prstGeom>
        </p:spPr>
      </p:pic>
    </p:spTree>
    <p:extLst>
      <p:ext uri="{BB962C8B-B14F-4D97-AF65-F5344CB8AC3E}">
        <p14:creationId xmlns:p14="http://schemas.microsoft.com/office/powerpoint/2010/main" val="1396104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D751-1EF9-430B-A86B-BAE3B6128150}"/>
              </a:ext>
            </a:extLst>
          </p:cNvPr>
          <p:cNvSpPr>
            <a:spLocks noGrp="1"/>
          </p:cNvSpPr>
          <p:nvPr>
            <p:ph type="title"/>
          </p:nvPr>
        </p:nvSpPr>
        <p:spPr>
          <a:xfrm>
            <a:off x="685800" y="1314450"/>
            <a:ext cx="7772400" cy="742950"/>
          </a:xfrm>
        </p:spPr>
        <p:txBody>
          <a:bodyPr/>
          <a:lstStyle/>
          <a:p>
            <a:r>
              <a:rPr lang="fr-CA" dirty="0"/>
              <a:t>Exercice A</a:t>
            </a:r>
            <a:br>
              <a:rPr lang="fr-CA" dirty="0"/>
            </a:br>
            <a:br>
              <a:rPr lang="fr-CA" dirty="0"/>
            </a:br>
            <a:br>
              <a:rPr lang="fr-CA" dirty="0"/>
            </a:br>
            <a:r>
              <a:rPr lang="fr-CA" sz="2000" dirty="0"/>
              <a:t>Première tâche, trouver la feuille d’exercices sur le guide de recherches en Études françaises… </a:t>
            </a:r>
            <a:br>
              <a:rPr lang="en-CA" dirty="0"/>
            </a:br>
            <a:endParaRPr lang="en-CA" dirty="0"/>
          </a:p>
        </p:txBody>
      </p:sp>
      <p:sp>
        <p:nvSpPr>
          <p:cNvPr id="3" name="Content Placeholder 2">
            <a:extLst>
              <a:ext uri="{FF2B5EF4-FFF2-40B4-BE49-F238E27FC236}">
                <a16:creationId xmlns:a16="http://schemas.microsoft.com/office/drawing/2014/main" id="{172428C3-F482-4CD6-83C4-F726E7208485}"/>
              </a:ext>
            </a:extLst>
          </p:cNvPr>
          <p:cNvSpPr>
            <a:spLocks noGrp="1"/>
          </p:cNvSpPr>
          <p:nvPr>
            <p:ph idx="1"/>
          </p:nvPr>
        </p:nvSpPr>
        <p:spPr>
          <a:xfrm>
            <a:off x="685800" y="2859782"/>
            <a:ext cx="2518048" cy="936104"/>
          </a:xfrm>
        </p:spPr>
        <p:txBody>
          <a:bodyPr/>
          <a:lstStyle/>
          <a:p>
            <a:pPr marL="0" indent="0">
              <a:buNone/>
            </a:pPr>
            <a:endParaRPr lang="en-CA" dirty="0"/>
          </a:p>
        </p:txBody>
      </p:sp>
    </p:spTree>
    <p:extLst>
      <p:ext uri="{BB962C8B-B14F-4D97-AF65-F5344CB8AC3E}">
        <p14:creationId xmlns:p14="http://schemas.microsoft.com/office/powerpoint/2010/main" val="54892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3303-74C7-4901-A355-551068C67E8A}"/>
              </a:ext>
            </a:extLst>
          </p:cNvPr>
          <p:cNvSpPr>
            <a:spLocks noGrp="1"/>
          </p:cNvSpPr>
          <p:nvPr>
            <p:ph type="title"/>
          </p:nvPr>
        </p:nvSpPr>
        <p:spPr>
          <a:xfrm>
            <a:off x="685800" y="1635646"/>
            <a:ext cx="7772400" cy="936104"/>
          </a:xfrm>
        </p:spPr>
        <p:txBody>
          <a:bodyPr/>
          <a:lstStyle/>
          <a:p>
            <a:r>
              <a:rPr lang="fr-FR" dirty="0">
                <a:latin typeface="Arial Bold" panose="020B0704020202020204" pitchFamily="34" charset="0"/>
                <a:cs typeface="Arial Bold" panose="020B0704020202020204" pitchFamily="34" charset="0"/>
              </a:rPr>
              <a:t>Site web de la bibliothèque</a:t>
            </a:r>
            <a:br>
              <a:rPr lang="fr-FR" dirty="0">
                <a:latin typeface="Arial" charset="0"/>
              </a:rPr>
            </a:br>
            <a:endParaRPr lang="en-CA" dirty="0"/>
          </a:p>
        </p:txBody>
      </p:sp>
    </p:spTree>
    <p:extLst>
      <p:ext uri="{BB962C8B-B14F-4D97-AF65-F5344CB8AC3E}">
        <p14:creationId xmlns:p14="http://schemas.microsoft.com/office/powerpoint/2010/main" val="1979506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208F-84EB-4324-9AB0-10A296739072}"/>
              </a:ext>
            </a:extLst>
          </p:cNvPr>
          <p:cNvSpPr>
            <a:spLocks noGrp="1"/>
          </p:cNvSpPr>
          <p:nvPr>
            <p:ph type="title"/>
          </p:nvPr>
        </p:nvSpPr>
        <p:spPr>
          <a:xfrm>
            <a:off x="467544" y="2143125"/>
            <a:ext cx="7772400" cy="857250"/>
          </a:xfrm>
        </p:spPr>
        <p:txBody>
          <a:bodyPr/>
          <a:lstStyle/>
          <a:p>
            <a:r>
              <a:rPr lang="fr-FR" dirty="0">
                <a:latin typeface="Arial Bold" panose="020B0704020202020204" pitchFamily="34" charset="0"/>
                <a:cs typeface="Arial Bold" panose="020B0704020202020204" pitchFamily="34" charset="0"/>
              </a:rPr>
              <a:t>Dictionnaires terminologiques</a:t>
            </a:r>
            <a:br>
              <a:rPr lang="fr-FR" dirty="0">
                <a:latin typeface="Arial" charset="0"/>
              </a:rPr>
            </a:br>
            <a:endParaRPr lang="en-CA" dirty="0"/>
          </a:p>
        </p:txBody>
      </p:sp>
    </p:spTree>
    <p:extLst>
      <p:ext uri="{BB962C8B-B14F-4D97-AF65-F5344CB8AC3E}">
        <p14:creationId xmlns:p14="http://schemas.microsoft.com/office/powerpoint/2010/main" val="275310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9F4-F270-49B6-97CC-81003EA743F9}"/>
              </a:ext>
            </a:extLst>
          </p:cNvPr>
          <p:cNvSpPr>
            <a:spLocks noGrp="1"/>
          </p:cNvSpPr>
          <p:nvPr>
            <p:ph type="title"/>
          </p:nvPr>
        </p:nvSpPr>
        <p:spPr/>
        <p:txBody>
          <a:bodyPr/>
          <a:lstStyle/>
          <a:p>
            <a:r>
              <a:rPr lang="en-CA" sz="2800" dirty="0" err="1"/>
              <a:t>Dictionnaires</a:t>
            </a:r>
            <a:r>
              <a:rPr lang="en-CA" sz="2800" dirty="0"/>
              <a:t> </a:t>
            </a:r>
            <a:r>
              <a:rPr lang="en-CA" sz="2800" dirty="0" err="1"/>
              <a:t>terminologiques</a:t>
            </a:r>
            <a:r>
              <a:rPr lang="en-CA" sz="2800" dirty="0"/>
              <a:t> </a:t>
            </a:r>
            <a:r>
              <a:rPr lang="en-CA" sz="2800" dirty="0" err="1"/>
              <a:t>multidisciplinaires</a:t>
            </a:r>
            <a:endParaRPr lang="en-CA" sz="2800" dirty="0"/>
          </a:p>
        </p:txBody>
      </p:sp>
      <p:sp>
        <p:nvSpPr>
          <p:cNvPr id="3" name="Content Placeholder 2">
            <a:extLst>
              <a:ext uri="{FF2B5EF4-FFF2-40B4-BE49-F238E27FC236}">
                <a16:creationId xmlns:a16="http://schemas.microsoft.com/office/drawing/2014/main" id="{E937BBE1-0FBC-4463-801D-1125628413AC}"/>
              </a:ext>
            </a:extLst>
          </p:cNvPr>
          <p:cNvSpPr>
            <a:spLocks noGrp="1"/>
          </p:cNvSpPr>
          <p:nvPr>
            <p:ph idx="1"/>
          </p:nvPr>
        </p:nvSpPr>
        <p:spPr>
          <a:xfrm>
            <a:off x="395536" y="1275606"/>
            <a:ext cx="7772400" cy="3582144"/>
          </a:xfrm>
        </p:spPr>
        <p:txBody>
          <a:bodyPr/>
          <a:lstStyle/>
          <a:p>
            <a:r>
              <a:rPr lang="fr-FR" sz="1800" dirty="0" err="1">
                <a:hlinkClick r:id="rId2"/>
              </a:rPr>
              <a:t>Termium</a:t>
            </a:r>
            <a:r>
              <a:rPr lang="fr-FR" sz="1800" dirty="0">
                <a:hlinkClick r:id="rId2"/>
              </a:rPr>
              <a:t> Plus</a:t>
            </a:r>
            <a:br>
              <a:rPr lang="fr-FR" sz="1800" dirty="0"/>
            </a:br>
            <a:r>
              <a:rPr lang="fr-FR" sz="1800" dirty="0"/>
              <a:t>(Bureau de la traduction)</a:t>
            </a:r>
          </a:p>
          <a:p>
            <a:endParaRPr lang="fr-FR" sz="1800" dirty="0"/>
          </a:p>
          <a:p>
            <a:r>
              <a:rPr lang="en-CA" sz="1800" dirty="0">
                <a:hlinkClick r:id="rId3"/>
              </a:rPr>
              <a:t>Vitrine </a:t>
            </a:r>
            <a:r>
              <a:rPr lang="en-CA" sz="1800" dirty="0" err="1">
                <a:hlinkClick r:id="rId3"/>
              </a:rPr>
              <a:t>linguistique</a:t>
            </a:r>
            <a:br>
              <a:rPr lang="fr-FR" sz="1800" dirty="0"/>
            </a:br>
            <a:r>
              <a:rPr lang="fr-FR" sz="1800" dirty="0"/>
              <a:t>(Office québécois de la langue française)</a:t>
            </a:r>
          </a:p>
          <a:p>
            <a:endParaRPr lang="fr-FR" sz="1800" dirty="0"/>
          </a:p>
          <a:p>
            <a:r>
              <a:rPr lang="fr-FR" sz="1800" dirty="0">
                <a:hlinkClick r:id="rId4"/>
              </a:rPr>
              <a:t>Interactive </a:t>
            </a:r>
            <a:r>
              <a:rPr lang="fr-FR" sz="1800" dirty="0" err="1">
                <a:hlinkClick r:id="rId4"/>
              </a:rPr>
              <a:t>Terminology</a:t>
            </a:r>
            <a:r>
              <a:rPr lang="fr-FR" sz="1800" dirty="0">
                <a:hlinkClick r:id="rId4"/>
              </a:rPr>
              <a:t> for Europe </a:t>
            </a:r>
            <a:r>
              <a:rPr lang="fr-FR" sz="1800" dirty="0"/>
              <a:t>(IATE)</a:t>
            </a:r>
          </a:p>
          <a:p>
            <a:endParaRPr lang="fr-FR" sz="1800" dirty="0"/>
          </a:p>
          <a:p>
            <a:r>
              <a:rPr lang="fr-FR" sz="1800" dirty="0">
                <a:hlinkClick r:id="rId5"/>
              </a:rPr>
              <a:t>UNTERM</a:t>
            </a:r>
            <a:endParaRPr lang="fr-FR" sz="1800" dirty="0"/>
          </a:p>
          <a:p>
            <a:pPr marL="0" indent="0">
              <a:buNone/>
            </a:pPr>
            <a:r>
              <a:rPr lang="fr-FR" sz="1800" dirty="0"/>
              <a:t>     </a:t>
            </a:r>
            <a:r>
              <a:rPr lang="en-CA" sz="1800" dirty="0"/>
              <a:t>(Base de </a:t>
            </a:r>
            <a:r>
              <a:rPr lang="en-CA" sz="1800" dirty="0" err="1"/>
              <a:t>donn</a:t>
            </a:r>
            <a:r>
              <a:rPr lang="fr-CA" sz="1800" dirty="0" err="1"/>
              <a:t>ées</a:t>
            </a:r>
            <a:r>
              <a:rPr lang="fr-CA" sz="1800" dirty="0"/>
              <a:t> terminologiques de l’ONU)</a:t>
            </a:r>
            <a:endParaRPr lang="en-CA" sz="1800" dirty="0"/>
          </a:p>
        </p:txBody>
      </p:sp>
    </p:spTree>
    <p:extLst>
      <p:ext uri="{BB962C8B-B14F-4D97-AF65-F5344CB8AC3E}">
        <p14:creationId xmlns:p14="http://schemas.microsoft.com/office/powerpoint/2010/main" val="12229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718-DA3E-4861-9C65-88C0FE5BC246}"/>
              </a:ext>
            </a:extLst>
          </p:cNvPr>
          <p:cNvSpPr>
            <a:spLocks noGrp="1"/>
          </p:cNvSpPr>
          <p:nvPr>
            <p:ph type="title"/>
          </p:nvPr>
        </p:nvSpPr>
        <p:spPr>
          <a:xfrm>
            <a:off x="611560" y="1995686"/>
            <a:ext cx="7772400" cy="857250"/>
          </a:xfrm>
        </p:spPr>
        <p:txBody>
          <a:bodyPr/>
          <a:lstStyle/>
          <a:p>
            <a:r>
              <a:rPr lang="fr-FR" dirty="0">
                <a:latin typeface="Arial Bold" panose="020B0704020202020204" pitchFamily="34" charset="0"/>
                <a:cs typeface="Arial Bold" panose="020B0704020202020204" pitchFamily="34" charset="0"/>
              </a:rPr>
              <a:t>Lexiques et autres ressources en ligne</a:t>
            </a:r>
            <a:br>
              <a:rPr lang="fr-FR" dirty="0">
                <a:latin typeface="Arial" charset="0"/>
              </a:rPr>
            </a:br>
            <a:endParaRPr lang="en-CA" dirty="0"/>
          </a:p>
        </p:txBody>
      </p:sp>
    </p:spTree>
    <p:extLst>
      <p:ext uri="{BB962C8B-B14F-4D97-AF65-F5344CB8AC3E}">
        <p14:creationId xmlns:p14="http://schemas.microsoft.com/office/powerpoint/2010/main" val="3816896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9246-C254-4BBB-A799-D2C2917D5747}"/>
              </a:ext>
            </a:extLst>
          </p:cNvPr>
          <p:cNvSpPr>
            <a:spLocks noGrp="1"/>
          </p:cNvSpPr>
          <p:nvPr>
            <p:ph type="title"/>
          </p:nvPr>
        </p:nvSpPr>
        <p:spPr/>
        <p:txBody>
          <a:bodyPr/>
          <a:lstStyle/>
          <a:p>
            <a:r>
              <a:rPr lang="fr-CA" altLang="en-US" sz="3200" dirty="0">
                <a:ea typeface="ＭＳ Ｐゴシック" panose="020B0600070205080204" pitchFamily="34" charset="-128"/>
              </a:rPr>
              <a:t>Lexiques et autres ressources en ligne</a:t>
            </a:r>
            <a:endParaRPr lang="en-CA" sz="3200" dirty="0"/>
          </a:p>
        </p:txBody>
      </p:sp>
      <p:sp>
        <p:nvSpPr>
          <p:cNvPr id="3" name="Content Placeholder 2">
            <a:extLst>
              <a:ext uri="{FF2B5EF4-FFF2-40B4-BE49-F238E27FC236}">
                <a16:creationId xmlns:a16="http://schemas.microsoft.com/office/drawing/2014/main" id="{2468B887-54BD-4EFD-AB1A-2378487A63EE}"/>
              </a:ext>
            </a:extLst>
          </p:cNvPr>
          <p:cNvSpPr>
            <a:spLocks noGrp="1"/>
          </p:cNvSpPr>
          <p:nvPr>
            <p:ph idx="1"/>
          </p:nvPr>
        </p:nvSpPr>
        <p:spPr>
          <a:xfrm>
            <a:off x="685800" y="987574"/>
            <a:ext cx="7772400" cy="3412976"/>
          </a:xfrm>
        </p:spPr>
        <p:txBody>
          <a:bodyPr/>
          <a:lstStyle/>
          <a:p>
            <a:r>
              <a:rPr lang="fr-CA" altLang="en-US" sz="2000" dirty="0">
                <a:ea typeface="ＭＳ Ｐゴシック" panose="020B0600070205080204" pitchFamily="34" charset="-128"/>
              </a:rPr>
              <a:t>Lexiques et vocabulaires de </a:t>
            </a:r>
            <a:r>
              <a:rPr lang="fr-FR" altLang="en-US" sz="2000" dirty="0">
                <a:ea typeface="ＭＳ Ｐゴシック" panose="020B0600070205080204" pitchFamily="34" charset="-128"/>
              </a:rPr>
              <a:t>l’Office </a:t>
            </a:r>
            <a:r>
              <a:rPr lang="fr-FR" altLang="en-US" sz="2000" dirty="0" err="1">
                <a:ea typeface="ＭＳ Ｐゴシック" panose="020B0600070205080204" pitchFamily="34" charset="-128"/>
              </a:rPr>
              <a:t>québécois</a:t>
            </a:r>
            <a:r>
              <a:rPr lang="fr-FR" altLang="en-US" sz="2000" dirty="0">
                <a:ea typeface="ＭＳ Ｐゴシック" panose="020B0600070205080204" pitchFamily="34" charset="-128"/>
              </a:rPr>
              <a:t> de la langue </a:t>
            </a:r>
            <a:r>
              <a:rPr lang="fr-FR" altLang="en-US" sz="2000" dirty="0" err="1">
                <a:ea typeface="ＭＳ Ｐゴシック" panose="020B0600070205080204" pitchFamily="34" charset="-128"/>
              </a:rPr>
              <a:t>française</a:t>
            </a:r>
            <a:r>
              <a:rPr lang="fr-FR" altLang="en-US" sz="2000" dirty="0">
                <a:ea typeface="ＭＳ Ｐゴシック" panose="020B0600070205080204" pitchFamily="34" charset="-128"/>
              </a:rPr>
              <a:t>. </a:t>
            </a:r>
            <a:br>
              <a:rPr lang="fr-FR" altLang="en-US" sz="2000" dirty="0">
                <a:ea typeface="ＭＳ Ｐゴシック" panose="020B0600070205080204" pitchFamily="34" charset="-128"/>
              </a:rPr>
            </a:br>
            <a:r>
              <a:rPr lang="fr-FR" altLang="en-US" sz="2000" dirty="0">
                <a:ea typeface="ＭＳ Ｐゴシック" panose="020B0600070205080204" pitchFamily="34" charset="-128"/>
              </a:rPr>
              <a:t>	</a:t>
            </a:r>
            <a:r>
              <a:rPr lang="fr-CA" altLang="en-US" sz="2000" dirty="0">
                <a:ea typeface="ＭＳ Ｐゴシック" panose="020B0600070205080204" pitchFamily="34" charset="-128"/>
                <a:hlinkClick r:id="rId2"/>
              </a:rPr>
              <a:t>Certains</a:t>
            </a:r>
            <a:r>
              <a:rPr lang="fr-CA" altLang="en-US" sz="2000" dirty="0">
                <a:ea typeface="ＭＳ Ｐゴシック" panose="020B0600070205080204" pitchFamily="34" charset="-128"/>
              </a:rPr>
              <a:t> de ces ouvrages sont à la bibliothèque.</a:t>
            </a:r>
          </a:p>
          <a:p>
            <a:r>
              <a:rPr lang="fr-CA" altLang="en-US" sz="2000" dirty="0">
                <a:ea typeface="ＭＳ Ｐゴシック" panose="020B0600070205080204" pitchFamily="34" charset="-128"/>
                <a:hlinkClick r:id="rId3"/>
              </a:rPr>
              <a:t>Lexiques et vocabulaires </a:t>
            </a:r>
            <a:r>
              <a:rPr lang="fr-CA" altLang="en-US" sz="2000" dirty="0">
                <a:ea typeface="ＭＳ Ｐゴシック" panose="020B0600070205080204" pitchFamily="34" charset="-128"/>
              </a:rPr>
              <a:t>du </a:t>
            </a:r>
            <a:r>
              <a:rPr lang="fr-CA" altLang="en-US" sz="2000" dirty="0">
                <a:ea typeface="ＭＳ Ｐゴシック" panose="020B0600070205080204" pitchFamily="34" charset="-128"/>
                <a:hlinkClick r:id="rId4"/>
              </a:rPr>
              <a:t>Bureau de la traduction</a:t>
            </a:r>
            <a:r>
              <a:rPr lang="fr-CA" altLang="en-US" sz="2000" dirty="0">
                <a:ea typeface="ＭＳ Ｐゴシック" panose="020B0600070205080204" pitchFamily="34" charset="-128"/>
              </a:rPr>
              <a:t>.</a:t>
            </a:r>
          </a:p>
          <a:p>
            <a:r>
              <a:rPr lang="fr-CA" altLang="en-US" sz="2000" dirty="0">
                <a:ea typeface="ＭＳ Ｐゴシック" panose="020B0600070205080204" pitchFamily="34" charset="-128"/>
                <a:hlinkClick r:id="rId5"/>
              </a:rPr>
              <a:t>Forum terminologique</a:t>
            </a:r>
            <a:r>
              <a:rPr lang="fr-CA" altLang="en-US" sz="2000" dirty="0">
                <a:ea typeface="ＭＳ Ｐゴシック" panose="020B0600070205080204" pitchFamily="34" charset="-128"/>
              </a:rPr>
              <a:t> et ses </a:t>
            </a:r>
            <a:r>
              <a:rPr lang="fr-CA" altLang="en-US" sz="2000" dirty="0">
                <a:ea typeface="ＭＳ Ｐゴシック" panose="020B0600070205080204" pitchFamily="34" charset="-128"/>
                <a:hlinkClick r:id="rId6"/>
              </a:rPr>
              <a:t>glossaires</a:t>
            </a:r>
            <a:r>
              <a:rPr lang="fr-CA" altLang="en-US" sz="2000" dirty="0">
                <a:ea typeface="ＭＳ Ｐゴシック" panose="020B0600070205080204" pitchFamily="34" charset="-128"/>
              </a:rPr>
              <a:t>, de l’Université de Vaasa, Finlande</a:t>
            </a:r>
          </a:p>
          <a:p>
            <a:r>
              <a:rPr lang="fr-CA" altLang="en-US" sz="2000" dirty="0">
                <a:ea typeface="ＭＳ Ｐゴシック" panose="020B0600070205080204" pitchFamily="34" charset="-128"/>
                <a:hlinkClick r:id="rId7"/>
              </a:rPr>
              <a:t>Lexiques et glossaires de l’ISIT</a:t>
            </a:r>
            <a:r>
              <a:rPr lang="fr-CA" altLang="en-US" sz="2000" dirty="0">
                <a:ea typeface="ＭＳ Ｐゴシック" panose="020B0600070205080204" pitchFamily="34" charset="-128"/>
              </a:rPr>
              <a:t> (anciennement </a:t>
            </a:r>
            <a:r>
              <a:rPr lang="fr-FR" altLang="en-US" sz="2000" dirty="0">
                <a:ea typeface="ＭＳ Ｐゴシック" panose="020B0600070205080204" pitchFamily="34" charset="-128"/>
              </a:rPr>
              <a:t> Institut supérieur d'interprétation et traduction, France)</a:t>
            </a:r>
            <a:endParaRPr lang="fr-CA" altLang="en-US" sz="2000" dirty="0">
              <a:ea typeface="ＭＳ Ｐゴシック" panose="020B0600070205080204" pitchFamily="34" charset="-128"/>
            </a:endParaRPr>
          </a:p>
          <a:p>
            <a:pPr lvl="1"/>
            <a:endParaRPr lang="fr-CA" altLang="en-US" sz="2000" dirty="0">
              <a:ea typeface="ＭＳ Ｐゴシック" panose="020B0600070205080204" pitchFamily="34" charset="-128"/>
            </a:endParaRPr>
          </a:p>
          <a:p>
            <a:pPr marL="0" indent="0">
              <a:buNone/>
            </a:pPr>
            <a:endParaRPr lang="en-CA" dirty="0"/>
          </a:p>
        </p:txBody>
      </p:sp>
    </p:spTree>
    <p:extLst>
      <p:ext uri="{BB962C8B-B14F-4D97-AF65-F5344CB8AC3E}">
        <p14:creationId xmlns:p14="http://schemas.microsoft.com/office/powerpoint/2010/main" val="102757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C894-955A-4FAA-970C-6A30EB83D870}"/>
              </a:ext>
            </a:extLst>
          </p:cNvPr>
          <p:cNvSpPr>
            <a:spLocks noGrp="1"/>
          </p:cNvSpPr>
          <p:nvPr>
            <p:ph type="title"/>
          </p:nvPr>
        </p:nvSpPr>
        <p:spPr/>
        <p:txBody>
          <a:bodyPr/>
          <a:lstStyle/>
          <a:p>
            <a:r>
              <a:rPr lang="fr-CA" altLang="en-US" dirty="0">
                <a:ea typeface="ＭＳ Ｐゴシック" panose="020B0600070205080204" pitchFamily="34" charset="-128"/>
              </a:rPr>
              <a:t>Ressources en ligne: sites utiles</a:t>
            </a:r>
            <a:endParaRPr lang="en-CA" dirty="0"/>
          </a:p>
        </p:txBody>
      </p:sp>
      <p:sp>
        <p:nvSpPr>
          <p:cNvPr id="3" name="Content Placeholder 2">
            <a:extLst>
              <a:ext uri="{FF2B5EF4-FFF2-40B4-BE49-F238E27FC236}">
                <a16:creationId xmlns:a16="http://schemas.microsoft.com/office/drawing/2014/main" id="{5F934C07-2059-426F-859E-A1CA4734FF25}"/>
              </a:ext>
            </a:extLst>
          </p:cNvPr>
          <p:cNvSpPr>
            <a:spLocks noGrp="1"/>
          </p:cNvSpPr>
          <p:nvPr>
            <p:ph idx="1"/>
          </p:nvPr>
        </p:nvSpPr>
        <p:spPr>
          <a:xfrm>
            <a:off x="692603" y="1143000"/>
            <a:ext cx="7772400" cy="3086100"/>
          </a:xfrm>
        </p:spPr>
        <p:txBody>
          <a:bodyPr/>
          <a:lstStyle/>
          <a:p>
            <a:r>
              <a:rPr lang="fr-FR" dirty="0"/>
              <a:t>Site web du gouvernement fédéral</a:t>
            </a:r>
          </a:p>
          <a:p>
            <a:r>
              <a:rPr lang="fr-FR" dirty="0"/>
              <a:t>Autres sites gouvernementaux ou d’organisations internationales  </a:t>
            </a:r>
          </a:p>
          <a:p>
            <a:r>
              <a:rPr lang="fr-FR" dirty="0"/>
              <a:t>Sites d’universités ou d’institutions de recherche ou d’enseignement</a:t>
            </a:r>
          </a:p>
          <a:p>
            <a:r>
              <a:rPr lang="fr-FR" dirty="0"/>
              <a:t>Sites spécialisés en traduction ou terminologie</a:t>
            </a:r>
          </a:p>
          <a:p>
            <a:r>
              <a:rPr lang="fr-FR" dirty="0"/>
              <a:t>Sites d’entreprises ou d’associations</a:t>
            </a:r>
          </a:p>
          <a:p>
            <a:endParaRPr lang="en-CA" dirty="0"/>
          </a:p>
        </p:txBody>
      </p:sp>
    </p:spTree>
    <p:extLst>
      <p:ext uri="{BB962C8B-B14F-4D97-AF65-F5344CB8AC3E}">
        <p14:creationId xmlns:p14="http://schemas.microsoft.com/office/powerpoint/2010/main" val="1016780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Évaluer</a:t>
            </a:r>
            <a:r>
              <a:rPr lang="en-CA" dirty="0"/>
              <a:t> les sources et </a:t>
            </a:r>
            <a:r>
              <a:rPr lang="en-CA" dirty="0" err="1"/>
              <a:t>ressources</a:t>
            </a:r>
            <a:endParaRPr lang="en-CA" dirty="0"/>
          </a:p>
        </p:txBody>
      </p:sp>
      <p:sp>
        <p:nvSpPr>
          <p:cNvPr id="3" name="Content Placeholder 2"/>
          <p:cNvSpPr>
            <a:spLocks noGrp="1"/>
          </p:cNvSpPr>
          <p:nvPr>
            <p:ph idx="1"/>
          </p:nvPr>
        </p:nvSpPr>
        <p:spPr>
          <a:xfrm>
            <a:off x="685800" y="1314450"/>
            <a:ext cx="7772400" cy="3390900"/>
          </a:xfrm>
        </p:spPr>
        <p:txBody>
          <a:bodyPr/>
          <a:lstStyle/>
          <a:p>
            <a:r>
              <a:rPr lang="fr-FR" dirty="0"/>
              <a:t>Critères d’évaluation :</a:t>
            </a:r>
          </a:p>
          <a:p>
            <a:pPr lvl="2"/>
            <a:r>
              <a:rPr lang="fr-FR" dirty="0"/>
              <a:t>Qui </a:t>
            </a:r>
          </a:p>
          <a:p>
            <a:pPr lvl="2"/>
            <a:r>
              <a:rPr lang="fr-FR" dirty="0"/>
              <a:t>Quand </a:t>
            </a:r>
          </a:p>
          <a:p>
            <a:pPr lvl="2"/>
            <a:r>
              <a:rPr lang="fr-FR" dirty="0"/>
              <a:t>Processus éditorial</a:t>
            </a:r>
          </a:p>
          <a:p>
            <a:pPr lvl="2"/>
            <a:r>
              <a:rPr lang="fr-FR" dirty="0"/>
              <a:t>Références</a:t>
            </a:r>
          </a:p>
          <a:p>
            <a:pPr lvl="2"/>
            <a:r>
              <a:rPr lang="fr-FR" dirty="0"/>
              <a:t>Public </a:t>
            </a:r>
          </a:p>
          <a:p>
            <a:pPr lvl="2"/>
            <a:r>
              <a:rPr lang="fr-FR" dirty="0"/>
              <a:t>Contexte</a:t>
            </a:r>
          </a:p>
          <a:p>
            <a:pPr marL="0" indent="0">
              <a:buNone/>
            </a:pPr>
            <a:endParaRPr lang="fr-CA" sz="1800" dirty="0"/>
          </a:p>
        </p:txBody>
      </p:sp>
      <p:pic>
        <p:nvPicPr>
          <p:cNvPr id="4" name="Picture 3">
            <a:extLst>
              <a:ext uri="{FF2B5EF4-FFF2-40B4-BE49-F238E27FC236}">
                <a16:creationId xmlns:a16="http://schemas.microsoft.com/office/drawing/2014/main" id="{E21EDB88-6FF1-4AB0-B74C-0315573B0353}"/>
              </a:ext>
            </a:extLst>
          </p:cNvPr>
          <p:cNvPicPr>
            <a:picLocks noChangeAspect="1"/>
          </p:cNvPicPr>
          <p:nvPr/>
        </p:nvPicPr>
        <p:blipFill>
          <a:blip r:embed="rId2"/>
          <a:stretch>
            <a:fillRect/>
          </a:stretch>
        </p:blipFill>
        <p:spPr>
          <a:xfrm>
            <a:off x="4572000" y="1491630"/>
            <a:ext cx="4464497" cy="2473077"/>
          </a:xfrm>
          <a:prstGeom prst="rect">
            <a:avLst/>
          </a:prstGeom>
        </p:spPr>
      </p:pic>
      <p:sp>
        <p:nvSpPr>
          <p:cNvPr id="5" name="TextBox 4">
            <a:extLst>
              <a:ext uri="{FF2B5EF4-FFF2-40B4-BE49-F238E27FC236}">
                <a16:creationId xmlns:a16="http://schemas.microsoft.com/office/drawing/2014/main" id="{097878EF-E98D-4595-811C-09BA8A923841}"/>
              </a:ext>
            </a:extLst>
          </p:cNvPr>
          <p:cNvSpPr txBox="1"/>
          <p:nvPr/>
        </p:nvSpPr>
        <p:spPr>
          <a:xfrm>
            <a:off x="685800" y="4289851"/>
            <a:ext cx="8136904" cy="738664"/>
          </a:xfrm>
          <a:prstGeom prst="rect">
            <a:avLst/>
          </a:prstGeom>
          <a:noFill/>
        </p:spPr>
        <p:txBody>
          <a:bodyPr wrap="square" rtlCol="0">
            <a:spAutoFit/>
          </a:bodyPr>
          <a:lstStyle/>
          <a:p>
            <a:r>
              <a:rPr lang="fr-FR" sz="1800" dirty="0">
                <a:hlinkClick r:id="rId3"/>
              </a:rPr>
              <a:t>https://library.concordia.ca/help/guides.php?guid=evaluating</a:t>
            </a:r>
            <a:r>
              <a:rPr lang="fr-FR" sz="1800" dirty="0"/>
              <a:t> </a:t>
            </a:r>
          </a:p>
          <a:p>
            <a:endParaRPr lang="en-CA" dirty="0"/>
          </a:p>
        </p:txBody>
      </p:sp>
    </p:spTree>
    <p:extLst>
      <p:ext uri="{BB962C8B-B14F-4D97-AF65-F5344CB8AC3E}">
        <p14:creationId xmlns:p14="http://schemas.microsoft.com/office/powerpoint/2010/main" val="3928805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A3A1-3D60-4AA7-BC43-FCBB2AA8F87A}"/>
              </a:ext>
            </a:extLst>
          </p:cNvPr>
          <p:cNvSpPr>
            <a:spLocks noGrp="1"/>
          </p:cNvSpPr>
          <p:nvPr>
            <p:ph type="title"/>
          </p:nvPr>
        </p:nvSpPr>
        <p:spPr>
          <a:xfrm>
            <a:off x="467544" y="1995686"/>
            <a:ext cx="7772400" cy="857250"/>
          </a:xfrm>
        </p:spPr>
        <p:txBody>
          <a:bodyPr/>
          <a:lstStyle/>
          <a:p>
            <a:r>
              <a:rPr lang="fr-FR" dirty="0">
                <a:latin typeface="Arial Bold" panose="020B0704020202020204" pitchFamily="34" charset="0"/>
                <a:cs typeface="Arial Bold" panose="020B0704020202020204" pitchFamily="34" charset="0"/>
              </a:rPr>
              <a:t>Périodiques et bases de données</a:t>
            </a:r>
            <a:br>
              <a:rPr lang="fr-FR" dirty="0">
                <a:latin typeface="Arial" charset="0"/>
              </a:rPr>
            </a:br>
            <a:endParaRPr lang="en-CA" dirty="0"/>
          </a:p>
        </p:txBody>
      </p:sp>
    </p:spTree>
    <p:extLst>
      <p:ext uri="{BB962C8B-B14F-4D97-AF65-F5344CB8AC3E}">
        <p14:creationId xmlns:p14="http://schemas.microsoft.com/office/powerpoint/2010/main" val="4202903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551C-D6DB-46BA-8CEE-261285A98728}"/>
              </a:ext>
            </a:extLst>
          </p:cNvPr>
          <p:cNvSpPr>
            <a:spLocks noGrp="1"/>
          </p:cNvSpPr>
          <p:nvPr>
            <p:ph type="title"/>
          </p:nvPr>
        </p:nvSpPr>
        <p:spPr/>
        <p:txBody>
          <a:bodyPr/>
          <a:lstStyle/>
          <a:p>
            <a:r>
              <a:rPr lang="fr-CA" dirty="0"/>
              <a:t>Journaux (</a:t>
            </a:r>
            <a:r>
              <a:rPr lang="fr-CA" dirty="0" err="1"/>
              <a:t>newspapers</a:t>
            </a:r>
            <a:r>
              <a:rPr lang="fr-CA" dirty="0"/>
              <a:t>)</a:t>
            </a:r>
            <a:endParaRPr lang="en-CA" dirty="0"/>
          </a:p>
        </p:txBody>
      </p:sp>
      <p:sp>
        <p:nvSpPr>
          <p:cNvPr id="3" name="Content Placeholder 2">
            <a:extLst>
              <a:ext uri="{FF2B5EF4-FFF2-40B4-BE49-F238E27FC236}">
                <a16:creationId xmlns:a16="http://schemas.microsoft.com/office/drawing/2014/main" id="{C4C33927-FC9B-46A5-A301-5CBBE6B0FE68}"/>
              </a:ext>
            </a:extLst>
          </p:cNvPr>
          <p:cNvSpPr>
            <a:spLocks noGrp="1"/>
          </p:cNvSpPr>
          <p:nvPr>
            <p:ph idx="1"/>
          </p:nvPr>
        </p:nvSpPr>
        <p:spPr/>
        <p:txBody>
          <a:bodyPr/>
          <a:lstStyle/>
          <a:p>
            <a:pPr lvl="1"/>
            <a:r>
              <a:rPr lang="fr-CA" altLang="en-US" dirty="0">
                <a:ea typeface="ＭＳ Ｐゴシック" panose="020B0600070205080204" pitchFamily="34" charset="-128"/>
              </a:rPr>
              <a:t>Bases de données</a:t>
            </a:r>
          </a:p>
          <a:p>
            <a:pPr lvl="2"/>
            <a:r>
              <a:rPr lang="en-US" altLang="en-US" dirty="0">
                <a:ea typeface="ＭＳ Ｐゴシック" panose="020B0600070205080204" pitchFamily="34" charset="-128"/>
                <a:hlinkClick r:id="rId2"/>
              </a:rPr>
              <a:t>Eureka.cc </a:t>
            </a:r>
            <a:r>
              <a:rPr lang="en-US" altLang="en-US" dirty="0">
                <a:ea typeface="ＭＳ Ｐゴシック" panose="020B0600070205080204" pitchFamily="34" charset="-128"/>
              </a:rPr>
              <a:t>(</a:t>
            </a:r>
            <a:r>
              <a:rPr lang="en-US" altLang="en-US" dirty="0" err="1">
                <a:ea typeface="ＭＳ Ｐゴシック" panose="020B0600070205080204" pitchFamily="34" charset="-128"/>
              </a:rPr>
              <a:t>quotidiens</a:t>
            </a:r>
            <a:r>
              <a:rPr lang="en-US" altLang="en-US" dirty="0">
                <a:ea typeface="ＭＳ Ｐゴシック" panose="020B0600070205080204" pitchFamily="34" charset="-128"/>
              </a:rPr>
              <a:t>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fran</a:t>
            </a:r>
            <a:r>
              <a:rPr lang="fr-CA" altLang="en-US" dirty="0" err="1">
                <a:ea typeface="ＭＳ Ｐゴシック" panose="020B0600070205080204" pitchFamily="34" charset="-128"/>
              </a:rPr>
              <a:t>çais</a:t>
            </a:r>
            <a:r>
              <a:rPr lang="fr-CA" altLang="en-US" dirty="0">
                <a:ea typeface="ＭＳ Ｐゴシック" panose="020B0600070205080204" pitchFamily="34" charset="-128"/>
              </a:rPr>
              <a:t> et en anglais)</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hlinkClick r:id="rId3"/>
              </a:rPr>
              <a:t>Canadian </a:t>
            </a:r>
            <a:r>
              <a:rPr lang="en-US" altLang="en-US" dirty="0" err="1">
                <a:ea typeface="ＭＳ Ｐゴシック" panose="020B0600070205080204" pitchFamily="34" charset="-128"/>
                <a:hlinkClick r:id="rId3"/>
              </a:rPr>
              <a:t>Newsstream</a:t>
            </a:r>
            <a:r>
              <a:rPr lang="en-US" altLang="en-US" dirty="0">
                <a:ea typeface="ＭＳ Ｐゴシック" panose="020B0600070205080204" pitchFamily="34" charset="-128"/>
              </a:rPr>
              <a:t> </a:t>
            </a:r>
            <a:r>
              <a:rPr lang="en-CA" dirty="0"/>
              <a:t> (major dailies)</a:t>
            </a:r>
            <a:endParaRPr lang="en-US" altLang="en-US" dirty="0">
              <a:ea typeface="ＭＳ Ｐゴシック" panose="020B0600070205080204" pitchFamily="34" charset="-128"/>
            </a:endParaRPr>
          </a:p>
          <a:p>
            <a:pPr lvl="2"/>
            <a:r>
              <a:rPr lang="fr-CA" altLang="en-US" dirty="0" err="1">
                <a:ea typeface="ＭＳ Ｐゴシック" panose="020B0600070205080204" pitchFamily="34" charset="-128"/>
                <a:hlinkClick r:id="rId4"/>
              </a:rPr>
              <a:t>Factiva</a:t>
            </a:r>
            <a:r>
              <a:rPr lang="fr-CA" altLang="en-US" dirty="0">
                <a:ea typeface="ＭＳ Ｐゴシック" panose="020B0600070205080204" pitchFamily="34" charset="-128"/>
              </a:rPr>
              <a:t> (couverture internationale)</a:t>
            </a:r>
            <a:endParaRPr lang="en-CA" dirty="0"/>
          </a:p>
        </p:txBody>
      </p:sp>
    </p:spTree>
    <p:extLst>
      <p:ext uri="{BB962C8B-B14F-4D97-AF65-F5344CB8AC3E}">
        <p14:creationId xmlns:p14="http://schemas.microsoft.com/office/powerpoint/2010/main" val="11468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FB29-7EE6-487A-A538-30231E2F3A23}"/>
              </a:ext>
            </a:extLst>
          </p:cNvPr>
          <p:cNvSpPr>
            <a:spLocks noGrp="1"/>
          </p:cNvSpPr>
          <p:nvPr>
            <p:ph type="title"/>
          </p:nvPr>
        </p:nvSpPr>
        <p:spPr/>
        <p:txBody>
          <a:bodyPr/>
          <a:lstStyle/>
          <a:p>
            <a:r>
              <a:rPr lang="fr-CA" altLang="en-US" dirty="0">
                <a:ea typeface="ＭＳ Ｐゴシック" panose="020B0600070205080204" pitchFamily="34" charset="-128"/>
              </a:rPr>
              <a:t>Périodiques </a:t>
            </a:r>
            <a:r>
              <a:rPr lang="fr-CA" altLang="en-US" sz="2400" dirty="0">
                <a:ea typeface="ＭＳ Ｐゴシック" panose="020B0600070205080204" pitchFamily="34" charset="-128"/>
              </a:rPr>
              <a:t>(revues savantes et magazines)</a:t>
            </a:r>
            <a:endParaRPr lang="en-CA" sz="2400" dirty="0"/>
          </a:p>
        </p:txBody>
      </p:sp>
      <p:sp>
        <p:nvSpPr>
          <p:cNvPr id="3" name="Content Placeholder 2">
            <a:extLst>
              <a:ext uri="{FF2B5EF4-FFF2-40B4-BE49-F238E27FC236}">
                <a16:creationId xmlns:a16="http://schemas.microsoft.com/office/drawing/2014/main" id="{56E8C2E8-FEB9-44FF-A5CC-738588839FFB}"/>
              </a:ext>
            </a:extLst>
          </p:cNvPr>
          <p:cNvSpPr>
            <a:spLocks noGrp="1"/>
          </p:cNvSpPr>
          <p:nvPr>
            <p:ph idx="1"/>
          </p:nvPr>
        </p:nvSpPr>
        <p:spPr/>
        <p:txBody>
          <a:bodyPr/>
          <a:lstStyle/>
          <a:p>
            <a:pPr lvl="1"/>
            <a:r>
              <a:rPr lang="fr-FR" altLang="en-US" dirty="0">
                <a:ea typeface="ＭＳ Ｐゴシック" panose="020B0600070205080204" pitchFamily="34" charset="-128"/>
                <a:hlinkClick r:id="rId2"/>
              </a:rPr>
              <a:t>Érudit</a:t>
            </a:r>
            <a:r>
              <a:rPr lang="fr-FR" altLang="en-US" dirty="0">
                <a:ea typeface="ＭＳ Ｐゴシック" panose="020B0600070205080204" pitchFamily="34" charset="-128"/>
              </a:rPr>
              <a:t> (Canada)</a:t>
            </a:r>
          </a:p>
          <a:p>
            <a:pPr lvl="1"/>
            <a:r>
              <a:rPr lang="fr-CA" altLang="en-US" dirty="0">
                <a:ea typeface="ＭＳ Ｐゴシック" panose="020B0600070205080204" pitchFamily="34" charset="-128"/>
                <a:hlinkClick r:id="rId3"/>
              </a:rPr>
              <a:t>Repère</a:t>
            </a:r>
            <a:endParaRPr lang="fr-CA" altLang="en-US" dirty="0">
              <a:ea typeface="ＭＳ Ｐゴシック" panose="020B0600070205080204" pitchFamily="34" charset="-128"/>
              <a:hlinkClick r:id="rId4"/>
            </a:endParaRPr>
          </a:p>
          <a:p>
            <a:pPr lvl="1"/>
            <a:r>
              <a:rPr lang="en-US" altLang="en-US" dirty="0">
                <a:ea typeface="ＭＳ Ｐゴシック" panose="020B0600070205080204" pitchFamily="34" charset="-128"/>
                <a:hlinkClick r:id="rId5"/>
              </a:rPr>
              <a:t>Academic Search Complete</a:t>
            </a:r>
            <a:endParaRPr lang="en-US" altLang="en-US" dirty="0">
              <a:ea typeface="ＭＳ Ｐゴシック" panose="020B0600070205080204" pitchFamily="34" charset="-128"/>
              <a:hlinkClick r:id="rId6"/>
            </a:endParaRPr>
          </a:p>
          <a:p>
            <a:pPr lvl="1"/>
            <a:r>
              <a:rPr lang="en-US" altLang="en-US" dirty="0">
                <a:ea typeface="ＭＳ Ｐゴシック" panose="020B0600070205080204" pitchFamily="34" charset="-128"/>
                <a:hlinkClick r:id="rId7"/>
              </a:rPr>
              <a:t>JSTOR</a:t>
            </a:r>
            <a:endParaRPr lang="en-US" altLang="en-US" dirty="0">
              <a:ea typeface="ＭＳ Ｐゴシック" panose="020B0600070205080204" pitchFamily="34" charset="-128"/>
            </a:endParaRPr>
          </a:p>
          <a:p>
            <a:endParaRPr lang="en-CA" dirty="0"/>
          </a:p>
          <a:p>
            <a:pPr marL="0" indent="0">
              <a:buNone/>
            </a:pPr>
            <a:r>
              <a:rPr lang="en-CA" dirty="0" err="1"/>
              <a:t>Explorez</a:t>
            </a:r>
            <a:r>
              <a:rPr lang="en-CA" dirty="0"/>
              <a:t> </a:t>
            </a:r>
            <a:r>
              <a:rPr lang="en-CA" dirty="0" err="1"/>
              <a:t>toutes</a:t>
            </a:r>
            <a:r>
              <a:rPr lang="en-CA" dirty="0"/>
              <a:t> les bases de </a:t>
            </a:r>
            <a:r>
              <a:rPr lang="en-CA" dirty="0" err="1"/>
              <a:t>données</a:t>
            </a:r>
            <a:r>
              <a:rPr lang="en-CA" dirty="0"/>
              <a:t>: https://library.concordia.ca/find/databases/</a:t>
            </a:r>
          </a:p>
        </p:txBody>
      </p:sp>
    </p:spTree>
    <p:extLst>
      <p:ext uri="{BB962C8B-B14F-4D97-AF65-F5344CB8AC3E}">
        <p14:creationId xmlns:p14="http://schemas.microsoft.com/office/powerpoint/2010/main" val="268122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750"/>
            <a:ext cx="7091114" cy="1043862"/>
          </a:xfrm>
        </p:spPr>
        <p:txBody>
          <a:bodyPr/>
          <a:lstStyle/>
          <a:p>
            <a:r>
              <a:rPr lang="fr-FR" sz="2400" dirty="0"/>
              <a:t>Articles de périodiques / revues savantes – le processus de révision par les pairs</a:t>
            </a:r>
            <a:endParaRPr lang="en-CA"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203598"/>
            <a:ext cx="453650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F516E79-5818-4974-BA67-1FF8F755678F}"/>
              </a:ext>
            </a:extLst>
          </p:cNvPr>
          <p:cNvSpPr/>
          <p:nvPr/>
        </p:nvSpPr>
        <p:spPr>
          <a:xfrm>
            <a:off x="1331640" y="4371950"/>
            <a:ext cx="7091114" cy="738664"/>
          </a:xfrm>
          <a:prstGeom prst="rect">
            <a:avLst/>
          </a:prstGeom>
        </p:spPr>
        <p:txBody>
          <a:bodyPr wrap="square">
            <a:spAutoFit/>
          </a:bodyPr>
          <a:lstStyle/>
          <a:p>
            <a:r>
              <a:rPr lang="en-CA" sz="1400" dirty="0"/>
              <a:t>Yates, D. [@</a:t>
            </a:r>
            <a:r>
              <a:rPr lang="en-CA" sz="1400" dirty="0" err="1"/>
              <a:t>LegoAcademics</a:t>
            </a:r>
            <a:r>
              <a:rPr lang="en-CA" sz="1400" dirty="0"/>
              <a:t>]. (2014, August 12). </a:t>
            </a:r>
            <a:r>
              <a:rPr lang="en-CA" sz="1400" i="1" dirty="0"/>
              <a:t>Peer 1: </a:t>
            </a:r>
            <a:r>
              <a:rPr lang="en-CA" sz="1400" i="1" dirty="0" err="1"/>
              <a:t>Brillant</a:t>
            </a:r>
            <a:r>
              <a:rPr lang="en-CA" sz="1400" i="1" dirty="0"/>
              <a:t>! Accept with no changes; Peer 2: </a:t>
            </a:r>
            <a:r>
              <a:rPr lang="en-CA" sz="1400" i="1" dirty="0" err="1"/>
              <a:t>Groundbreaking</a:t>
            </a:r>
            <a:r>
              <a:rPr lang="en-CA" sz="1400" i="1" dirty="0"/>
              <a:t>! Accept with no changes; Peer 3: Reject.</a:t>
            </a:r>
            <a:r>
              <a:rPr lang="en-CA" sz="1400" dirty="0"/>
              <a:t> [Tweet]. Twitter. https://twitter.com/LegoAcademics/status/499205005468262400/photo/1</a:t>
            </a:r>
          </a:p>
        </p:txBody>
      </p:sp>
    </p:spTree>
    <p:extLst>
      <p:ext uri="{BB962C8B-B14F-4D97-AF65-F5344CB8AC3E}">
        <p14:creationId xmlns:p14="http://schemas.microsoft.com/office/powerpoint/2010/main" val="400611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30C9-D985-4F02-9878-D61E55BED506}"/>
              </a:ext>
            </a:extLst>
          </p:cNvPr>
          <p:cNvSpPr>
            <a:spLocks noGrp="1"/>
          </p:cNvSpPr>
          <p:nvPr>
            <p:ph type="title"/>
          </p:nvPr>
        </p:nvSpPr>
        <p:spPr/>
        <p:txBody>
          <a:bodyPr/>
          <a:lstStyle/>
          <a:p>
            <a:r>
              <a:rPr lang="fr-CA" dirty="0"/>
              <a:t>Site web de la bibliothèque</a:t>
            </a:r>
            <a:endParaRPr lang="en-CA" dirty="0"/>
          </a:p>
        </p:txBody>
      </p:sp>
      <p:pic>
        <p:nvPicPr>
          <p:cNvPr id="8" name="Content Placeholder 7">
            <a:extLst>
              <a:ext uri="{FF2B5EF4-FFF2-40B4-BE49-F238E27FC236}">
                <a16:creationId xmlns:a16="http://schemas.microsoft.com/office/drawing/2014/main" id="{419D8890-0B89-449F-B24A-0B957C64DA6F}"/>
              </a:ext>
            </a:extLst>
          </p:cNvPr>
          <p:cNvPicPr>
            <a:picLocks noGrp="1" noChangeAspect="1"/>
          </p:cNvPicPr>
          <p:nvPr>
            <p:ph idx="1"/>
          </p:nvPr>
        </p:nvPicPr>
        <p:blipFill>
          <a:blip r:embed="rId2"/>
          <a:stretch>
            <a:fillRect/>
          </a:stretch>
        </p:blipFill>
        <p:spPr>
          <a:xfrm>
            <a:off x="2436077" y="1275606"/>
            <a:ext cx="4271845" cy="3086100"/>
          </a:xfrm>
          <a:prstGeom prst="rect">
            <a:avLst/>
          </a:prstGeom>
        </p:spPr>
      </p:pic>
      <p:pic>
        <p:nvPicPr>
          <p:cNvPr id="9" name="Picture 8">
            <a:extLst>
              <a:ext uri="{FF2B5EF4-FFF2-40B4-BE49-F238E27FC236}">
                <a16:creationId xmlns:a16="http://schemas.microsoft.com/office/drawing/2014/main" id="{F16B6E11-B190-4215-981B-E70F1A4EAE75}"/>
              </a:ext>
            </a:extLst>
          </p:cNvPr>
          <p:cNvPicPr>
            <a:picLocks noChangeAspect="1"/>
          </p:cNvPicPr>
          <p:nvPr/>
        </p:nvPicPr>
        <p:blipFill>
          <a:blip r:embed="rId3"/>
          <a:stretch>
            <a:fillRect/>
          </a:stretch>
        </p:blipFill>
        <p:spPr>
          <a:xfrm>
            <a:off x="691063" y="2313632"/>
            <a:ext cx="1238250" cy="257175"/>
          </a:xfrm>
          <a:prstGeom prst="rect">
            <a:avLst/>
          </a:prstGeom>
        </p:spPr>
      </p:pic>
    </p:spTree>
    <p:extLst>
      <p:ext uri="{BB962C8B-B14F-4D97-AF65-F5344CB8AC3E}">
        <p14:creationId xmlns:p14="http://schemas.microsoft.com/office/powerpoint/2010/main" val="91298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5CAF-10AD-49B9-BA00-AC6FACEF0549}"/>
              </a:ext>
            </a:extLst>
          </p:cNvPr>
          <p:cNvSpPr>
            <a:spLocks noGrp="1"/>
          </p:cNvSpPr>
          <p:nvPr>
            <p:ph type="title"/>
          </p:nvPr>
        </p:nvSpPr>
        <p:spPr/>
        <p:txBody>
          <a:bodyPr/>
          <a:lstStyle/>
          <a:p>
            <a:r>
              <a:rPr lang="fr-CA" dirty="0"/>
              <a:t>-</a:t>
            </a:r>
            <a:endParaRPr lang="en-CA" dirty="0"/>
          </a:p>
        </p:txBody>
      </p:sp>
      <p:pic>
        <p:nvPicPr>
          <p:cNvPr id="4" name="Content Placeholder 3">
            <a:extLst>
              <a:ext uri="{FF2B5EF4-FFF2-40B4-BE49-F238E27FC236}">
                <a16:creationId xmlns:a16="http://schemas.microsoft.com/office/drawing/2014/main" id="{5F2CAE52-EB0C-499F-A4E7-39C811FE6068}"/>
              </a:ext>
            </a:extLst>
          </p:cNvPr>
          <p:cNvPicPr>
            <a:picLocks noGrp="1" noChangeAspect="1"/>
          </p:cNvPicPr>
          <p:nvPr>
            <p:ph idx="1"/>
          </p:nvPr>
        </p:nvPicPr>
        <p:blipFill>
          <a:blip r:embed="rId2"/>
          <a:stretch>
            <a:fillRect/>
          </a:stretch>
        </p:blipFill>
        <p:spPr>
          <a:xfrm>
            <a:off x="1043608" y="1028700"/>
            <a:ext cx="6120680" cy="3086100"/>
          </a:xfrm>
          <a:prstGeom prst="rect">
            <a:avLst/>
          </a:prstGeom>
        </p:spPr>
      </p:pic>
      <p:sp>
        <p:nvSpPr>
          <p:cNvPr id="5" name="TextBox 4">
            <a:extLst>
              <a:ext uri="{FF2B5EF4-FFF2-40B4-BE49-F238E27FC236}">
                <a16:creationId xmlns:a16="http://schemas.microsoft.com/office/drawing/2014/main" id="{CF05A3AD-E937-4AA8-B8AB-AD57164EB10D}"/>
              </a:ext>
            </a:extLst>
          </p:cNvPr>
          <p:cNvSpPr txBox="1"/>
          <p:nvPr/>
        </p:nvSpPr>
        <p:spPr>
          <a:xfrm>
            <a:off x="3995936" y="4299942"/>
            <a:ext cx="4104456" cy="461665"/>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hlinkClick r:id="rId3"/>
              </a:rPr>
              <a:t>Lien</a:t>
            </a:r>
            <a:r>
              <a:rPr lang="fr-CA" dirty="0">
                <a:latin typeface="Arial" panose="020B0604020202020204" pitchFamily="34" charset="0"/>
                <a:cs typeface="Arial" panose="020B0604020202020204" pitchFamily="34" charset="0"/>
              </a:rPr>
              <a:t> vers cette recherche </a:t>
            </a:r>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1C89D01-5AEC-4923-8623-8F4DBD728131}"/>
              </a:ext>
            </a:extLst>
          </p:cNvPr>
          <p:cNvSpPr/>
          <p:nvPr/>
        </p:nvSpPr>
        <p:spPr bwMode="auto">
          <a:xfrm>
            <a:off x="2438977" y="2283718"/>
            <a:ext cx="1368152" cy="288032"/>
          </a:xfrm>
          <a:prstGeom prst="ellipse">
            <a:avLst/>
          </a:prstGeom>
          <a:noFill/>
          <a:ln w="349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7" name="Oval 6">
            <a:extLst>
              <a:ext uri="{FF2B5EF4-FFF2-40B4-BE49-F238E27FC236}">
                <a16:creationId xmlns:a16="http://schemas.microsoft.com/office/drawing/2014/main" id="{63911F8A-991A-4E80-9B28-414C8B97EC45}"/>
              </a:ext>
            </a:extLst>
          </p:cNvPr>
          <p:cNvSpPr/>
          <p:nvPr/>
        </p:nvSpPr>
        <p:spPr bwMode="auto">
          <a:xfrm>
            <a:off x="2267744" y="3919339"/>
            <a:ext cx="1368152" cy="28803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150146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F0D-25FF-4B35-A0BF-880BF40C5C7A}"/>
              </a:ext>
            </a:extLst>
          </p:cNvPr>
          <p:cNvSpPr>
            <a:spLocks noGrp="1"/>
          </p:cNvSpPr>
          <p:nvPr>
            <p:ph type="title"/>
          </p:nvPr>
        </p:nvSpPr>
        <p:spPr/>
        <p:txBody>
          <a:bodyPr/>
          <a:lstStyle/>
          <a:p>
            <a:r>
              <a:rPr lang="fr-CA" sz="2800" dirty="0"/>
              <a:t>De ‘’</a:t>
            </a:r>
            <a:r>
              <a:rPr lang="fr-CA" sz="2800" dirty="0" err="1"/>
              <a:t>Find</a:t>
            </a:r>
            <a:r>
              <a:rPr lang="fr-CA" sz="2800" dirty="0"/>
              <a:t> </a:t>
            </a:r>
            <a:r>
              <a:rPr lang="fr-CA" sz="2800" dirty="0" err="1"/>
              <a:t>it</a:t>
            </a:r>
            <a:r>
              <a:rPr lang="fr-CA" sz="2800" dirty="0"/>
              <a:t> @ Concordia’’ au texte intégral grâce au </a:t>
            </a:r>
            <a:r>
              <a:rPr lang="fr-CA" sz="2800" i="1" dirty="0" err="1"/>
              <a:t>link</a:t>
            </a:r>
            <a:r>
              <a:rPr lang="fr-CA" sz="2800" i="1" dirty="0"/>
              <a:t> </a:t>
            </a:r>
            <a:r>
              <a:rPr lang="fr-CA" sz="2800" i="1" dirty="0" err="1"/>
              <a:t>resolver</a:t>
            </a:r>
            <a:endParaRPr lang="en-CA" sz="2800" i="1" dirty="0"/>
          </a:p>
        </p:txBody>
      </p:sp>
      <p:pic>
        <p:nvPicPr>
          <p:cNvPr id="4" name="Content Placeholder 3">
            <a:extLst>
              <a:ext uri="{FF2B5EF4-FFF2-40B4-BE49-F238E27FC236}">
                <a16:creationId xmlns:a16="http://schemas.microsoft.com/office/drawing/2014/main" id="{2CDD06BE-881E-4199-9EBE-C5B8CFFD3049}"/>
              </a:ext>
            </a:extLst>
          </p:cNvPr>
          <p:cNvPicPr>
            <a:picLocks noGrp="1" noChangeAspect="1"/>
          </p:cNvPicPr>
          <p:nvPr>
            <p:ph idx="1"/>
          </p:nvPr>
        </p:nvPicPr>
        <p:blipFill>
          <a:blip r:embed="rId2"/>
          <a:stretch>
            <a:fillRect/>
          </a:stretch>
        </p:blipFill>
        <p:spPr>
          <a:xfrm>
            <a:off x="1835696" y="1275606"/>
            <a:ext cx="5256584" cy="3417540"/>
          </a:xfrm>
          <a:prstGeom prst="rect">
            <a:avLst/>
          </a:prstGeom>
        </p:spPr>
      </p:pic>
      <p:sp>
        <p:nvSpPr>
          <p:cNvPr id="3" name="TextBox 2">
            <a:extLst>
              <a:ext uri="{FF2B5EF4-FFF2-40B4-BE49-F238E27FC236}">
                <a16:creationId xmlns:a16="http://schemas.microsoft.com/office/drawing/2014/main" id="{3D4F938E-133D-426E-8188-7558867C42EF}"/>
              </a:ext>
            </a:extLst>
          </p:cNvPr>
          <p:cNvSpPr txBox="1"/>
          <p:nvPr/>
        </p:nvSpPr>
        <p:spPr>
          <a:xfrm>
            <a:off x="7668344" y="4299942"/>
            <a:ext cx="1224136" cy="276999"/>
          </a:xfrm>
          <a:prstGeom prst="rect">
            <a:avLst/>
          </a:prstGeom>
          <a:noFill/>
        </p:spPr>
        <p:txBody>
          <a:bodyPr wrap="square" rtlCol="0">
            <a:spAutoFit/>
          </a:bodyPr>
          <a:lstStyle/>
          <a:p>
            <a:r>
              <a:rPr lang="fr-CA" sz="1200" dirty="0"/>
              <a:t>Cet </a:t>
            </a:r>
            <a:r>
              <a:rPr lang="fr-CA" sz="1200" dirty="0">
                <a:hlinkClick r:id="rId3"/>
              </a:rPr>
              <a:t>article</a:t>
            </a:r>
            <a:endParaRPr lang="en-CA" sz="1200" dirty="0"/>
          </a:p>
        </p:txBody>
      </p:sp>
    </p:spTree>
    <p:extLst>
      <p:ext uri="{BB962C8B-B14F-4D97-AF65-F5344CB8AC3E}">
        <p14:creationId xmlns:p14="http://schemas.microsoft.com/office/powerpoint/2010/main" val="335256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0AD5-E690-46E4-9C33-B6344ADC736C}"/>
              </a:ext>
            </a:extLst>
          </p:cNvPr>
          <p:cNvSpPr>
            <a:spLocks noGrp="1"/>
          </p:cNvSpPr>
          <p:nvPr>
            <p:ph type="title"/>
          </p:nvPr>
        </p:nvSpPr>
        <p:spPr/>
        <p:txBody>
          <a:bodyPr/>
          <a:lstStyle/>
          <a:p>
            <a:r>
              <a:rPr lang="fr-CA" sz="2800" dirty="0"/>
              <a:t>Accédez au texte intégral – résumé des étapes à suivre</a:t>
            </a:r>
            <a:endParaRPr lang="en-CA" sz="2800" dirty="0"/>
          </a:p>
        </p:txBody>
      </p:sp>
      <p:sp>
        <p:nvSpPr>
          <p:cNvPr id="3" name="Content Placeholder 2">
            <a:extLst>
              <a:ext uri="{FF2B5EF4-FFF2-40B4-BE49-F238E27FC236}">
                <a16:creationId xmlns:a16="http://schemas.microsoft.com/office/drawing/2014/main" id="{60DE183D-2CB6-4587-8D5E-54CCA7EE9168}"/>
              </a:ext>
            </a:extLst>
          </p:cNvPr>
          <p:cNvSpPr>
            <a:spLocks noGrp="1"/>
          </p:cNvSpPr>
          <p:nvPr>
            <p:ph idx="1"/>
          </p:nvPr>
        </p:nvSpPr>
        <p:spPr>
          <a:xfrm>
            <a:off x="685800" y="1144166"/>
            <a:ext cx="7772400" cy="3312368"/>
          </a:xfrm>
        </p:spPr>
        <p:txBody>
          <a:bodyPr/>
          <a:lstStyle/>
          <a:p>
            <a:pPr marL="0" indent="0">
              <a:buNone/>
            </a:pPr>
            <a:r>
              <a:rPr lang="fr-CA" sz="2000" dirty="0"/>
              <a:t>Plan A –  document disponible intégralement en format PDF ou 	HTML </a:t>
            </a:r>
          </a:p>
          <a:p>
            <a:pPr marL="0" indent="0">
              <a:buNone/>
            </a:pPr>
            <a:r>
              <a:rPr lang="fr-CA" sz="2000" dirty="0"/>
              <a:t>Plan B – Utiliser le </a:t>
            </a:r>
            <a:r>
              <a:rPr lang="fr-CA" sz="2000" i="1" dirty="0" err="1"/>
              <a:t>link</a:t>
            </a:r>
            <a:r>
              <a:rPr lang="fr-CA" sz="2000" i="1" dirty="0"/>
              <a:t> </a:t>
            </a:r>
            <a:r>
              <a:rPr lang="fr-CA" sz="2000" i="1" dirty="0" err="1"/>
              <a:t>resolver</a:t>
            </a:r>
            <a:r>
              <a:rPr lang="fr-CA" sz="2000" i="1" dirty="0"/>
              <a:t> </a:t>
            </a:r>
            <a:r>
              <a:rPr lang="fr-CA" sz="2000" dirty="0"/>
              <a:t>(</a:t>
            </a:r>
            <a:r>
              <a:rPr lang="fr-CA" sz="2000" i="1" dirty="0" err="1"/>
              <a:t>find</a:t>
            </a:r>
            <a:r>
              <a:rPr lang="fr-CA" sz="2000" i="1" dirty="0"/>
              <a:t> </a:t>
            </a:r>
            <a:r>
              <a:rPr lang="fr-CA" sz="2000" i="1" dirty="0" err="1"/>
              <a:t>it</a:t>
            </a:r>
            <a:r>
              <a:rPr lang="fr-CA" sz="2000" i="1" dirty="0"/>
              <a:t> @Concordia</a:t>
            </a:r>
            <a:r>
              <a:rPr lang="fr-CA" sz="2000" dirty="0"/>
              <a:t>) pour accéder 	au plein texte dans une autre base de données</a:t>
            </a:r>
          </a:p>
          <a:p>
            <a:pPr marL="0" indent="0">
              <a:buNone/>
            </a:pPr>
            <a:r>
              <a:rPr lang="fr-CA" sz="2000" dirty="0"/>
              <a:t>Plan C – Vérifier si la bibliothèque a le document en format 	imprimé (puis le demander avec</a:t>
            </a:r>
          </a:p>
          <a:p>
            <a:pPr marL="0" indent="0">
              <a:buNone/>
            </a:pPr>
            <a:r>
              <a:rPr lang="fr-CA" sz="2000" dirty="0"/>
              <a:t>	 </a:t>
            </a:r>
            <a:r>
              <a:rPr lang="fr-CA" sz="2000" dirty="0">
                <a:hlinkClick r:id="rId2"/>
              </a:rPr>
              <a:t>Article/</a:t>
            </a:r>
            <a:r>
              <a:rPr lang="fr-CA" sz="2000" dirty="0" err="1">
                <a:hlinkClick r:id="rId2"/>
              </a:rPr>
              <a:t>Chapter</a:t>
            </a:r>
            <a:r>
              <a:rPr lang="fr-CA" sz="2000" dirty="0">
                <a:hlinkClick r:id="rId2"/>
              </a:rPr>
              <a:t> Scan &amp; </a:t>
            </a:r>
            <a:r>
              <a:rPr lang="fr-CA" sz="2000" dirty="0" err="1">
                <a:hlinkClick r:id="rId2"/>
              </a:rPr>
              <a:t>Deliver</a:t>
            </a:r>
            <a:r>
              <a:rPr lang="fr-CA" sz="2000" dirty="0"/>
              <a:t>)</a:t>
            </a:r>
          </a:p>
          <a:p>
            <a:pPr marL="0" indent="0">
              <a:buNone/>
            </a:pPr>
            <a:r>
              <a:rPr lang="fr-CA" sz="2000" dirty="0"/>
              <a:t>Plan D – demander le document dans une autre bibliothèque à 	partir de votre compte personnel dans Sofia (</a:t>
            </a:r>
            <a:r>
              <a:rPr lang="fr-CA" sz="2000" dirty="0">
                <a:hlinkClick r:id="rId3"/>
              </a:rPr>
              <a:t>prêt entre 	bibliothèques</a:t>
            </a:r>
            <a:r>
              <a:rPr lang="fr-CA" sz="2000" dirty="0"/>
              <a:t>)</a:t>
            </a:r>
            <a:endParaRPr lang="en-CA" sz="2000" dirty="0"/>
          </a:p>
        </p:txBody>
      </p:sp>
    </p:spTree>
    <p:extLst>
      <p:ext uri="{BB962C8B-B14F-4D97-AF65-F5344CB8AC3E}">
        <p14:creationId xmlns:p14="http://schemas.microsoft.com/office/powerpoint/2010/main" val="1621652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9583-55B2-4824-B1C0-82AD6A15682D}"/>
              </a:ext>
            </a:extLst>
          </p:cNvPr>
          <p:cNvSpPr>
            <a:spLocks noGrp="1"/>
          </p:cNvSpPr>
          <p:nvPr>
            <p:ph type="title"/>
          </p:nvPr>
        </p:nvSpPr>
        <p:spPr/>
        <p:txBody>
          <a:bodyPr/>
          <a:lstStyle/>
          <a:p>
            <a:r>
              <a:rPr lang="fr-CA" dirty="0"/>
              <a:t>Google Scholar</a:t>
            </a:r>
            <a:endParaRPr lang="en-CA" dirty="0"/>
          </a:p>
        </p:txBody>
      </p:sp>
      <p:sp>
        <p:nvSpPr>
          <p:cNvPr id="3" name="Content Placeholder 2">
            <a:extLst>
              <a:ext uri="{FF2B5EF4-FFF2-40B4-BE49-F238E27FC236}">
                <a16:creationId xmlns:a16="http://schemas.microsoft.com/office/drawing/2014/main" id="{53A4E80E-C1F0-4C14-8342-DD26C0BEE52F}"/>
              </a:ext>
            </a:extLst>
          </p:cNvPr>
          <p:cNvSpPr>
            <a:spLocks noGrp="1"/>
          </p:cNvSpPr>
          <p:nvPr>
            <p:ph idx="1"/>
          </p:nvPr>
        </p:nvSpPr>
        <p:spPr>
          <a:xfrm>
            <a:off x="611560" y="1059582"/>
            <a:ext cx="7772400" cy="3086100"/>
          </a:xfrm>
        </p:spPr>
        <p:txBody>
          <a:bodyPr/>
          <a:lstStyle/>
          <a:p>
            <a:pPr marL="0" indent="0">
              <a:buNone/>
            </a:pPr>
            <a:r>
              <a:rPr lang="fr-CA" dirty="0"/>
              <a:t>Réglez les paramètres de Google Scholar pour repérer plus facilement quelles ressources sont disponibles à l’Université Concordia</a:t>
            </a:r>
          </a:p>
          <a:p>
            <a:pPr lvl="1"/>
            <a:r>
              <a:rPr lang="en-CA" dirty="0">
                <a:hlinkClick r:id="rId2"/>
              </a:rPr>
              <a:t>http://library.concordia.ca/find/google-scholar.php</a:t>
            </a:r>
            <a:endParaRPr lang="en-CA" dirty="0"/>
          </a:p>
          <a:p>
            <a:endParaRPr lang="en-CA" dirty="0"/>
          </a:p>
        </p:txBody>
      </p:sp>
      <p:pic>
        <p:nvPicPr>
          <p:cNvPr id="4" name="Picture 3">
            <a:extLst>
              <a:ext uri="{FF2B5EF4-FFF2-40B4-BE49-F238E27FC236}">
                <a16:creationId xmlns:a16="http://schemas.microsoft.com/office/drawing/2014/main" id="{CB75D93A-D6B7-49FA-B8EB-55AE4680D6A2}"/>
              </a:ext>
            </a:extLst>
          </p:cNvPr>
          <p:cNvPicPr>
            <a:picLocks noChangeAspect="1"/>
          </p:cNvPicPr>
          <p:nvPr/>
        </p:nvPicPr>
        <p:blipFill>
          <a:blip r:embed="rId3"/>
          <a:stretch>
            <a:fillRect/>
          </a:stretch>
        </p:blipFill>
        <p:spPr>
          <a:xfrm>
            <a:off x="1835696" y="2574403"/>
            <a:ext cx="5791200" cy="2283347"/>
          </a:xfrm>
          <a:prstGeom prst="rect">
            <a:avLst/>
          </a:prstGeom>
        </p:spPr>
      </p:pic>
    </p:spTree>
    <p:extLst>
      <p:ext uri="{BB962C8B-B14F-4D97-AF65-F5344CB8AC3E}">
        <p14:creationId xmlns:p14="http://schemas.microsoft.com/office/powerpoint/2010/main" val="1923155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327355" y="1035170"/>
            <a:ext cx="6227506" cy="377837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7" name="Title 6"/>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CA" dirty="0"/>
              <a:t>Q</a:t>
            </a:r>
            <a:r>
              <a:rPr lang="en-CA" dirty="0" err="1"/>
              <a:t>uelles</a:t>
            </a:r>
            <a:r>
              <a:rPr lang="en-CA" dirty="0"/>
              <a:t> differences? </a:t>
            </a:r>
          </a:p>
        </p:txBody>
      </p:sp>
      <p:sp>
        <p:nvSpPr>
          <p:cNvPr id="8" name="Text Placeholder 7"/>
          <p:cNvSpPr>
            <a:spLocks noGrp="1"/>
          </p:cNvSpPr>
          <p:nvPr>
            <p:ph type="body" idx="1"/>
          </p:nvPr>
        </p:nvSpPr>
        <p:spPr>
          <a:xfrm>
            <a:off x="938759" y="1209774"/>
            <a:ext cx="3600450" cy="474397"/>
          </a:xfrm>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Google scholar</a:t>
            </a:r>
          </a:p>
        </p:txBody>
      </p:sp>
      <p:pic>
        <p:nvPicPr>
          <p:cNvPr id="14" name="Content Placeholder 13" descr="A food court with tables and chairs&#10;&#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8701" y="1928008"/>
            <a:ext cx="3111692" cy="2071220"/>
          </a:xfrm>
        </p:spPr>
      </p:pic>
      <p:sp>
        <p:nvSpPr>
          <p:cNvPr id="10" name="Text Placeholder 9"/>
          <p:cNvSpPr>
            <a:spLocks noGrp="1"/>
          </p:cNvSpPr>
          <p:nvPr>
            <p:ph type="body" sz="quarter" idx="3"/>
          </p:nvPr>
        </p:nvSpPr>
        <p:spPr>
          <a:xfrm>
            <a:off x="4975398" y="1222714"/>
            <a:ext cx="3600450" cy="474397"/>
          </a:xfrm>
        </p:spPr>
        <p:txBody>
          <a:bodyPr>
            <a:normAutofit fontScale="7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dirty="0">
                <a:solidFill>
                  <a:srgbClr val="0070C0"/>
                </a:solidFill>
                <a:latin typeface="Bookman Old Style" panose="02050604050505020204" pitchFamily="18" charset="0"/>
              </a:rPr>
              <a:t>Bases de données de la </a:t>
            </a:r>
            <a:r>
              <a:rPr lang="en-CA" sz="2100" dirty="0" err="1">
                <a:solidFill>
                  <a:srgbClr val="0070C0"/>
                </a:solidFill>
                <a:latin typeface="Bookman Old Style" panose="02050604050505020204" pitchFamily="18" charset="0"/>
              </a:rPr>
              <a:t>bibliothèque</a:t>
            </a:r>
            <a:endParaRPr lang="en-CA" sz="2100" dirty="0">
              <a:solidFill>
                <a:srgbClr val="0070C0"/>
              </a:solidFill>
              <a:latin typeface="Bookman Old Style" panose="02050604050505020204" pitchFamily="18" charset="0"/>
            </a:endParaRPr>
          </a:p>
        </p:txBody>
      </p:sp>
      <p:pic>
        <p:nvPicPr>
          <p:cNvPr id="15" name="Content Placeholder 14" descr="A person preparing food in a kitchen. "/>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65296" y="1928007"/>
            <a:ext cx="3108998" cy="2074285"/>
          </a:xfrm>
        </p:spPr>
      </p:pic>
      <p:sp>
        <p:nvSpPr>
          <p:cNvPr id="19" name="Rectangle 18"/>
          <p:cNvSpPr/>
          <p:nvPr/>
        </p:nvSpPr>
        <p:spPr>
          <a:xfrm>
            <a:off x="938758" y="4159574"/>
            <a:ext cx="3227800" cy="47904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dirty="0"/>
              <a:t>Volume | </a:t>
            </a:r>
            <a:r>
              <a:rPr lang="en-CA" sz="1500" dirty="0" err="1"/>
              <a:t>Quantité</a:t>
            </a:r>
            <a:r>
              <a:rPr lang="en-CA" sz="1500" dirty="0"/>
              <a:t> | </a:t>
            </a:r>
            <a:r>
              <a:rPr lang="en-CA" sz="1500" dirty="0" err="1"/>
              <a:t>Rapidité</a:t>
            </a:r>
            <a:endParaRPr lang="en-CA" sz="1013" dirty="0"/>
          </a:p>
          <a:p>
            <a:endParaRPr lang="en-CA" sz="1013" dirty="0"/>
          </a:p>
        </p:txBody>
      </p:sp>
      <p:sp>
        <p:nvSpPr>
          <p:cNvPr id="20" name="Rectangle 19"/>
          <p:cNvSpPr/>
          <p:nvPr/>
        </p:nvSpPr>
        <p:spPr>
          <a:xfrm>
            <a:off x="4983408" y="4159573"/>
            <a:ext cx="3229002" cy="32316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dirty="0" err="1"/>
              <a:t>Profondeur</a:t>
            </a:r>
            <a:r>
              <a:rPr lang="en-CA" sz="1500" dirty="0"/>
              <a:t> | </a:t>
            </a:r>
            <a:r>
              <a:rPr lang="en-CA" sz="1500" dirty="0" err="1"/>
              <a:t>Qualité</a:t>
            </a:r>
            <a:r>
              <a:rPr lang="en-CA" sz="1500" dirty="0"/>
              <a:t> | </a:t>
            </a:r>
            <a:r>
              <a:rPr lang="en-CA" sz="1500" dirty="0" err="1"/>
              <a:t>Approfondi</a:t>
            </a:r>
            <a:endParaRPr lang="en-CA" sz="1013" dirty="0"/>
          </a:p>
        </p:txBody>
      </p:sp>
      <p:sp>
        <p:nvSpPr>
          <p:cNvPr id="2" name="TextBox 1"/>
          <p:cNvSpPr txBox="1"/>
          <p:nvPr/>
        </p:nvSpPr>
        <p:spPr>
          <a:xfrm>
            <a:off x="986999" y="4920529"/>
            <a:ext cx="8284907"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600">
                <a:solidFill>
                  <a:schemeClr val="tx1">
                    <a:lumMod val="50000"/>
                    <a:lumOff val="50000"/>
                  </a:schemeClr>
                </a:solidFill>
              </a:rPr>
              <a:t>Left image: </a:t>
            </a:r>
            <a:r>
              <a:rPr lang="en-CA" sz="600" err="1">
                <a:solidFill>
                  <a:schemeClr val="tx1">
                    <a:lumMod val="50000"/>
                    <a:lumOff val="50000"/>
                  </a:schemeClr>
                </a:solidFill>
              </a:rPr>
              <a:t>Yinan</a:t>
            </a:r>
            <a:r>
              <a:rPr lang="en-CA" sz="600">
                <a:solidFill>
                  <a:schemeClr val="tx1">
                    <a:lumMod val="50000"/>
                    <a:lumOff val="50000"/>
                  </a:schemeClr>
                </a:solidFill>
              </a:rPr>
              <a:t> Chen, Dining Court, public domain, </a:t>
            </a:r>
            <a:r>
              <a:rPr lang="en-CA" sz="600">
                <a:hlinkClick r:id="rId5"/>
              </a:rPr>
              <a:t>https://pixabay.com/photos/dining-court-shopping-mall-corridor-347314/</a:t>
            </a:r>
            <a:endParaRPr lang="en-CA" sz="600"/>
          </a:p>
          <a:p>
            <a:r>
              <a:rPr lang="en-CA" sz="600">
                <a:solidFill>
                  <a:schemeClr val="tx1">
                    <a:lumMod val="50000"/>
                    <a:lumOff val="50000"/>
                  </a:schemeClr>
                </a:solidFill>
              </a:rPr>
              <a:t>Right image: Jason Briscoe, Cooking, public domain, </a:t>
            </a:r>
            <a:r>
              <a:rPr lang="en-CA" sz="600">
                <a:hlinkClick r:id="rId6"/>
              </a:rPr>
              <a:t>https://unsplash.com/photos/VBsG1VOgLIU</a:t>
            </a:r>
            <a:r>
              <a:rPr lang="en-CA" sz="600"/>
              <a:t>   </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dirty="0" err="1"/>
              <a:t>O</a:t>
            </a:r>
            <a:r>
              <a:rPr lang="en-CA" dirty="0" err="1">
                <a:latin typeface="Calibri" panose="020F0502020204030204" pitchFamily="34" charset="0"/>
                <a:cs typeface="Calibri" panose="020F0502020204030204" pitchFamily="34" charset="0"/>
              </a:rPr>
              <a:t>ù</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chercher</a:t>
            </a:r>
            <a:r>
              <a:rPr lang="en-CA" dirty="0">
                <a:latin typeface="Calibri" panose="020F0502020204030204" pitchFamily="34" charset="0"/>
                <a:cs typeface="Calibri" panose="020F0502020204030204" pitchFamily="34" charset="0"/>
              </a:rPr>
              <a:t>? </a:t>
            </a:r>
            <a:endParaRPr lang="en-CA" dirty="0"/>
          </a:p>
        </p:txBody>
      </p:sp>
      <p:sp>
        <p:nvSpPr>
          <p:cNvPr id="47" name="Oval 46"/>
          <p:cNvSpPr/>
          <p:nvPr/>
        </p:nvSpPr>
        <p:spPr>
          <a:xfrm>
            <a:off x="3439237" y="1903864"/>
            <a:ext cx="3817961" cy="31321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a:solidFill>
                  <a:schemeClr val="accent1">
                    <a:lumMod val="50000"/>
                  </a:schemeClr>
                </a:solidFill>
              </a:rPr>
              <a:t>Google Scholar</a:t>
            </a:r>
          </a:p>
        </p:txBody>
      </p:sp>
      <p:sp>
        <p:nvSpPr>
          <p:cNvPr id="48" name="Oval 47"/>
          <p:cNvSpPr/>
          <p:nvPr/>
        </p:nvSpPr>
        <p:spPr>
          <a:xfrm>
            <a:off x="2239392" y="983681"/>
            <a:ext cx="3173105" cy="27461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6">
                    <a:lumMod val="50000"/>
                  </a:schemeClr>
                </a:solidFill>
              </a:rPr>
              <a:t>Sofia, </a:t>
            </a:r>
            <a:r>
              <a:rPr lang="en-CA" sz="1013" dirty="0" err="1">
                <a:solidFill>
                  <a:schemeClr val="accent6">
                    <a:lumMod val="50000"/>
                  </a:schemeClr>
                </a:solidFill>
              </a:rPr>
              <a:t>outil</a:t>
            </a:r>
            <a:r>
              <a:rPr lang="en-CA" sz="1013" dirty="0">
                <a:solidFill>
                  <a:schemeClr val="accent6">
                    <a:lumMod val="50000"/>
                  </a:schemeClr>
                </a:solidFill>
              </a:rPr>
              <a:t> de </a:t>
            </a:r>
            <a:r>
              <a:rPr lang="en-CA" sz="1013" dirty="0" err="1">
                <a:solidFill>
                  <a:schemeClr val="accent6">
                    <a:lumMod val="50000"/>
                  </a:schemeClr>
                </a:solidFill>
              </a:rPr>
              <a:t>découverte</a:t>
            </a:r>
            <a:r>
              <a:rPr lang="en-CA" sz="1013" dirty="0">
                <a:solidFill>
                  <a:schemeClr val="accent6">
                    <a:lumMod val="50000"/>
                  </a:schemeClr>
                </a:solidFill>
              </a:rPr>
              <a:t> de la </a:t>
            </a:r>
            <a:r>
              <a:rPr lang="en-CA" sz="1013" dirty="0" err="1">
                <a:solidFill>
                  <a:schemeClr val="accent6">
                    <a:lumMod val="50000"/>
                  </a:schemeClr>
                </a:solidFill>
              </a:rPr>
              <a:t>bibliothèque</a:t>
            </a:r>
            <a:endParaRPr lang="en-CA" sz="1013" dirty="0">
              <a:solidFill>
                <a:schemeClr val="accent6">
                  <a:lumMod val="50000"/>
                </a:schemeClr>
              </a:solidFill>
            </a:endParaRPr>
          </a:p>
        </p:txBody>
      </p:sp>
      <p:sp>
        <p:nvSpPr>
          <p:cNvPr id="51" name="Oval 50"/>
          <p:cNvSpPr/>
          <p:nvPr/>
        </p:nvSpPr>
        <p:spPr>
          <a:xfrm>
            <a:off x="1187460" y="2179443"/>
            <a:ext cx="3490310" cy="257099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4">
                    <a:lumMod val="50000"/>
                  </a:schemeClr>
                </a:solidFill>
              </a:rPr>
              <a:t>Eureka.cc</a:t>
            </a:r>
          </a:p>
          <a:p>
            <a:pPr algn="ctr"/>
            <a:r>
              <a:rPr lang="en-CA" sz="1013" dirty="0">
                <a:solidFill>
                  <a:schemeClr val="accent4">
                    <a:lumMod val="50000"/>
                  </a:schemeClr>
                </a:solidFill>
              </a:rPr>
              <a:t>(Base de données)</a:t>
            </a:r>
          </a:p>
        </p:txBody>
      </p:sp>
      <p:sp>
        <p:nvSpPr>
          <p:cNvPr id="52" name="Oval 51"/>
          <p:cNvSpPr/>
          <p:nvPr/>
        </p:nvSpPr>
        <p:spPr>
          <a:xfrm>
            <a:off x="4386589" y="1179086"/>
            <a:ext cx="3130550" cy="22314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5">
                    <a:lumMod val="50000"/>
                  </a:schemeClr>
                </a:solidFill>
              </a:rPr>
              <a:t>Academic Search Complete</a:t>
            </a:r>
          </a:p>
          <a:p>
            <a:pPr algn="ctr"/>
            <a:r>
              <a:rPr lang="en-CA" sz="1013" dirty="0">
                <a:solidFill>
                  <a:schemeClr val="accent5">
                    <a:lumMod val="50000"/>
                  </a:schemeClr>
                </a:solidFill>
              </a:rPr>
              <a:t>(Base de données)</a:t>
            </a:r>
          </a:p>
        </p:txBody>
      </p:sp>
      <p:sp>
        <p:nvSpPr>
          <p:cNvPr id="53" name="Oval 52"/>
          <p:cNvSpPr/>
          <p:nvPr/>
        </p:nvSpPr>
        <p:spPr>
          <a:xfrm>
            <a:off x="3733411" y="3041490"/>
            <a:ext cx="4488409" cy="128916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3">
                    <a:lumMod val="50000"/>
                  </a:schemeClr>
                </a:solidFill>
              </a:rPr>
              <a:t>     </a:t>
            </a:r>
            <a:r>
              <a:rPr lang="en-CA" sz="1013" dirty="0" err="1">
                <a:solidFill>
                  <a:schemeClr val="accent3">
                    <a:lumMod val="50000"/>
                  </a:schemeClr>
                </a:solidFill>
              </a:rPr>
              <a:t>Littérature</a:t>
            </a:r>
            <a:r>
              <a:rPr lang="en-CA" sz="1013" dirty="0">
                <a:solidFill>
                  <a:schemeClr val="accent3">
                    <a:lumMod val="50000"/>
                  </a:schemeClr>
                </a:solidFill>
              </a:rPr>
              <a:t> grise (</a:t>
            </a:r>
            <a:r>
              <a:rPr lang="en-CA" sz="1013" dirty="0" err="1">
                <a:solidFill>
                  <a:schemeClr val="accent3">
                    <a:lumMod val="50000"/>
                  </a:schemeClr>
                </a:solidFill>
              </a:rPr>
              <a:t>ex.documents</a:t>
            </a:r>
            <a:r>
              <a:rPr lang="en-CA" sz="1013" dirty="0">
                <a:solidFill>
                  <a:schemeClr val="accent3">
                    <a:lumMod val="50000"/>
                  </a:schemeClr>
                </a:solidFill>
              </a:rPr>
              <a:t> </a:t>
            </a:r>
            <a:r>
              <a:rPr lang="en-CA" sz="1013" dirty="0" err="1">
                <a:solidFill>
                  <a:schemeClr val="accent3">
                    <a:lumMod val="50000"/>
                  </a:schemeClr>
                </a:solidFill>
              </a:rPr>
              <a:t>gouvernementaux</a:t>
            </a:r>
            <a:r>
              <a:rPr lang="en-CA" sz="1013" dirty="0">
                <a:solidFill>
                  <a:schemeClr val="accent3">
                    <a:lumMod val="50000"/>
                  </a:schemeClr>
                </a:solidFill>
              </a:rPr>
              <a:t>, rapports </a:t>
            </a:r>
            <a:r>
              <a:rPr lang="en-CA" sz="1013" dirty="0" err="1">
                <a:solidFill>
                  <a:schemeClr val="accent3">
                    <a:lumMod val="50000"/>
                  </a:schemeClr>
                </a:solidFill>
              </a:rPr>
              <a:t>d’ONG</a:t>
            </a:r>
            <a:r>
              <a:rPr lang="en-CA" sz="1013" dirty="0">
                <a:solidFill>
                  <a:schemeClr val="accent3">
                    <a:lumMod val="50000"/>
                  </a:schemeClr>
                </a:solidFill>
              </a:rPr>
              <a:t>, documents de travail, bulletins </a:t>
            </a:r>
            <a:r>
              <a:rPr lang="en-CA" sz="1013" dirty="0" err="1">
                <a:solidFill>
                  <a:schemeClr val="accent3">
                    <a:lumMod val="50000"/>
                  </a:schemeClr>
                </a:solidFill>
              </a:rPr>
              <a:t>d’informaitons</a:t>
            </a:r>
            <a:r>
              <a:rPr lang="en-CA" sz="1013" dirty="0">
                <a:solidFill>
                  <a:schemeClr val="accent3">
                    <a:lumMod val="50000"/>
                  </a:schemeClr>
                </a:solidFill>
              </a:rPr>
              <a:t>,  </a:t>
            </a:r>
            <a:r>
              <a:rPr lang="en-CA" sz="1013" dirty="0" err="1">
                <a:solidFill>
                  <a:schemeClr val="accent3">
                    <a:lumMod val="50000"/>
                  </a:schemeClr>
                </a:solidFill>
              </a:rPr>
              <a:t>prépublications</a:t>
            </a:r>
            <a:r>
              <a:rPr lang="en-CA" sz="1013" dirty="0">
                <a:solidFill>
                  <a:schemeClr val="accent3">
                    <a:lumMod val="50000"/>
                  </a:schemeClr>
                </a:solidFill>
              </a:rPr>
              <a:t>,…)</a:t>
            </a:r>
          </a:p>
        </p:txBody>
      </p:sp>
    </p:spTree>
    <p:extLst>
      <p:ext uri="{BB962C8B-B14F-4D97-AF65-F5344CB8AC3E}">
        <p14:creationId xmlns:p14="http://schemas.microsoft.com/office/powerpoint/2010/main" val="3810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2CA4-68AA-4A68-ADF5-5CD97B065BD2}"/>
              </a:ext>
            </a:extLst>
          </p:cNvPr>
          <p:cNvSpPr>
            <a:spLocks noGrp="1"/>
          </p:cNvSpPr>
          <p:nvPr>
            <p:ph type="title"/>
          </p:nvPr>
        </p:nvSpPr>
        <p:spPr>
          <a:xfrm>
            <a:off x="687554" y="1305394"/>
            <a:ext cx="7772400" cy="857250"/>
          </a:xfrm>
        </p:spPr>
        <p:txBody>
          <a:bodyPr/>
          <a:lstStyle/>
          <a:p>
            <a:r>
              <a:rPr lang="fr-CA" dirty="0"/>
              <a:t>Exercice B</a:t>
            </a:r>
            <a:endParaRPr lang="en-CA" dirty="0"/>
          </a:p>
        </p:txBody>
      </p:sp>
      <p:sp>
        <p:nvSpPr>
          <p:cNvPr id="3" name="Content Placeholder 2">
            <a:extLst>
              <a:ext uri="{FF2B5EF4-FFF2-40B4-BE49-F238E27FC236}">
                <a16:creationId xmlns:a16="http://schemas.microsoft.com/office/drawing/2014/main" id="{AB53E8E3-7D9B-4B16-8899-172A92401FA8}"/>
              </a:ext>
            </a:extLst>
          </p:cNvPr>
          <p:cNvSpPr>
            <a:spLocks noGrp="1"/>
          </p:cNvSpPr>
          <p:nvPr>
            <p:ph idx="1"/>
          </p:nvPr>
        </p:nvSpPr>
        <p:spPr>
          <a:xfrm>
            <a:off x="3635896" y="2643758"/>
            <a:ext cx="3384376" cy="648072"/>
          </a:xfrm>
        </p:spPr>
        <p:txBody>
          <a:bodyPr/>
          <a:lstStyle/>
          <a:p>
            <a:pPr marL="0" indent="0">
              <a:buNone/>
            </a:pPr>
            <a:endParaRPr lang="en-CA" dirty="0"/>
          </a:p>
        </p:txBody>
      </p:sp>
    </p:spTree>
    <p:extLst>
      <p:ext uri="{BB962C8B-B14F-4D97-AF65-F5344CB8AC3E}">
        <p14:creationId xmlns:p14="http://schemas.microsoft.com/office/powerpoint/2010/main" val="492302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B195-6522-4C85-961A-2C7A0F29893A}"/>
              </a:ext>
            </a:extLst>
          </p:cNvPr>
          <p:cNvSpPr>
            <a:spLocks noGrp="1"/>
          </p:cNvSpPr>
          <p:nvPr>
            <p:ph type="title"/>
          </p:nvPr>
        </p:nvSpPr>
        <p:spPr/>
        <p:txBody>
          <a:bodyPr/>
          <a:lstStyle/>
          <a:p>
            <a:r>
              <a:rPr lang="fr-CA" dirty="0"/>
              <a:t>Questions? </a:t>
            </a:r>
            <a:endParaRPr lang="en-CA" dirty="0"/>
          </a:p>
        </p:txBody>
      </p:sp>
      <p:sp>
        <p:nvSpPr>
          <p:cNvPr id="3" name="Content Placeholder 2">
            <a:extLst>
              <a:ext uri="{FF2B5EF4-FFF2-40B4-BE49-F238E27FC236}">
                <a16:creationId xmlns:a16="http://schemas.microsoft.com/office/drawing/2014/main" id="{228D4F29-E3B6-497B-8FB6-3188D6C2750E}"/>
              </a:ext>
            </a:extLst>
          </p:cNvPr>
          <p:cNvSpPr>
            <a:spLocks noGrp="1"/>
          </p:cNvSpPr>
          <p:nvPr>
            <p:ph idx="1"/>
          </p:nvPr>
        </p:nvSpPr>
        <p:spPr/>
        <p:txBody>
          <a:bodyPr/>
          <a:lstStyle/>
          <a:p>
            <a:pPr marL="0" indent="0">
              <a:buNone/>
            </a:pPr>
            <a:r>
              <a:rPr lang="fr-CA" dirty="0"/>
              <a:t>Si vous avez besoin d’aide, communiquez avec </a:t>
            </a:r>
            <a:r>
              <a:rPr lang="fr-CA" dirty="0" err="1"/>
              <a:t>un.e</a:t>
            </a:r>
            <a:r>
              <a:rPr lang="fr-CA" dirty="0"/>
              <a:t> bibliothécaire:</a:t>
            </a:r>
          </a:p>
          <a:p>
            <a:pPr marL="0" indent="0">
              <a:buNone/>
            </a:pPr>
            <a:r>
              <a:rPr lang="fr-CA" altLang="en-US" dirty="0">
                <a:ea typeface="ＭＳ Ｐゴシック" panose="020B0600070205080204" pitchFamily="34" charset="-128"/>
                <a:hlinkClick r:id="rId2"/>
              </a:rPr>
              <a:t>http://library.concordia.ca/help/questions/</a:t>
            </a:r>
            <a:endParaRPr lang="fr-CA" altLang="en-US" dirty="0">
              <a:ea typeface="ＭＳ Ｐゴシック" panose="020B0600070205080204" pitchFamily="34" charset="-128"/>
            </a:endParaRPr>
          </a:p>
          <a:p>
            <a:pPr marL="0" indent="0">
              <a:buNone/>
            </a:pPr>
            <a:endParaRPr lang="fr-CA" altLang="en-US" dirty="0">
              <a:ea typeface="ＭＳ Ｐゴシック" panose="020B0600070205080204" pitchFamily="34" charset="-128"/>
            </a:endParaRPr>
          </a:p>
          <a:p>
            <a:pPr marL="0" indent="0">
              <a:buNone/>
            </a:pPr>
            <a:r>
              <a:rPr lang="fr-CA" altLang="en-US" dirty="0">
                <a:ea typeface="ＭＳ Ｐゴシック" panose="020B0600070205080204" pitchFamily="34" charset="-128"/>
              </a:rPr>
              <a:t>ethel.gamache@concordia.ca</a:t>
            </a:r>
          </a:p>
          <a:p>
            <a:endParaRPr lang="en-CA" dirty="0"/>
          </a:p>
        </p:txBody>
      </p:sp>
      <p:pic>
        <p:nvPicPr>
          <p:cNvPr id="5" name="Picture 4">
            <a:extLst>
              <a:ext uri="{FF2B5EF4-FFF2-40B4-BE49-F238E27FC236}">
                <a16:creationId xmlns:a16="http://schemas.microsoft.com/office/drawing/2014/main" id="{CC01314E-3979-43CB-8B32-701609B785BD}"/>
              </a:ext>
            </a:extLst>
          </p:cNvPr>
          <p:cNvPicPr>
            <a:picLocks noChangeAspect="1"/>
          </p:cNvPicPr>
          <p:nvPr/>
        </p:nvPicPr>
        <p:blipFill>
          <a:blip r:embed="rId3"/>
          <a:stretch>
            <a:fillRect/>
          </a:stretch>
        </p:blipFill>
        <p:spPr>
          <a:xfrm>
            <a:off x="2123728" y="3429000"/>
            <a:ext cx="5391150" cy="1714500"/>
          </a:xfrm>
          <a:prstGeom prst="rect">
            <a:avLst/>
          </a:prstGeom>
        </p:spPr>
      </p:pic>
    </p:spTree>
    <p:extLst>
      <p:ext uri="{BB962C8B-B14F-4D97-AF65-F5344CB8AC3E}">
        <p14:creationId xmlns:p14="http://schemas.microsoft.com/office/powerpoint/2010/main" val="2519786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5F7-D792-4089-B394-C9B729F8BD41}"/>
              </a:ext>
            </a:extLst>
          </p:cNvPr>
          <p:cNvSpPr>
            <a:spLocks noGrp="1"/>
          </p:cNvSpPr>
          <p:nvPr>
            <p:ph type="title"/>
          </p:nvPr>
        </p:nvSpPr>
        <p:spPr>
          <a:xfrm>
            <a:off x="685800" y="1779662"/>
            <a:ext cx="7772400" cy="1512168"/>
          </a:xfrm>
        </p:spPr>
        <p:txBody>
          <a:bodyPr/>
          <a:lstStyle/>
          <a:p>
            <a:r>
              <a:rPr lang="fr-FR" dirty="0">
                <a:latin typeface="Arial Bold" panose="020B0704020202020204" pitchFamily="34" charset="0"/>
                <a:cs typeface="Arial Bold" panose="020B0704020202020204" pitchFamily="34" charset="0"/>
              </a:rPr>
              <a:t>Dictionnaires, encyclopédies et autres ouvrages de référence</a:t>
            </a:r>
            <a:br>
              <a:rPr lang="fr-FR" dirty="0">
                <a:latin typeface="Arial" charset="0"/>
              </a:rPr>
            </a:br>
            <a:endParaRPr lang="en-CA" dirty="0"/>
          </a:p>
        </p:txBody>
      </p:sp>
    </p:spTree>
    <p:extLst>
      <p:ext uri="{BB962C8B-B14F-4D97-AF65-F5344CB8AC3E}">
        <p14:creationId xmlns:p14="http://schemas.microsoft.com/office/powerpoint/2010/main" val="421213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DDDC-616D-4C6B-B591-AA1A4E569287}"/>
              </a:ext>
            </a:extLst>
          </p:cNvPr>
          <p:cNvSpPr>
            <a:spLocks noGrp="1"/>
          </p:cNvSpPr>
          <p:nvPr>
            <p:ph type="title"/>
          </p:nvPr>
        </p:nvSpPr>
        <p:spPr/>
        <p:txBody>
          <a:bodyPr/>
          <a:lstStyle/>
          <a:p>
            <a:r>
              <a:rPr lang="en-CA" dirty="0" err="1"/>
              <a:t>Dictionnaires</a:t>
            </a:r>
            <a:r>
              <a:rPr lang="en-CA" dirty="0"/>
              <a:t> et </a:t>
            </a:r>
            <a:r>
              <a:rPr lang="en-CA" dirty="0" err="1"/>
              <a:t>encyclopédies</a:t>
            </a:r>
            <a:endParaRPr lang="en-CA" dirty="0"/>
          </a:p>
        </p:txBody>
      </p:sp>
      <p:sp>
        <p:nvSpPr>
          <p:cNvPr id="3" name="Content Placeholder 2">
            <a:extLst>
              <a:ext uri="{FF2B5EF4-FFF2-40B4-BE49-F238E27FC236}">
                <a16:creationId xmlns:a16="http://schemas.microsoft.com/office/drawing/2014/main" id="{545333B9-11C0-4216-ADCD-4B58873F297B}"/>
              </a:ext>
            </a:extLst>
          </p:cNvPr>
          <p:cNvSpPr>
            <a:spLocks noGrp="1"/>
          </p:cNvSpPr>
          <p:nvPr>
            <p:ph idx="1"/>
          </p:nvPr>
        </p:nvSpPr>
        <p:spPr>
          <a:xfrm>
            <a:off x="611560" y="1028700"/>
            <a:ext cx="7772400" cy="3086100"/>
          </a:xfrm>
        </p:spPr>
        <p:txBody>
          <a:bodyPr/>
          <a:lstStyle/>
          <a:p>
            <a:r>
              <a:rPr lang="fr-CA" altLang="en-US" sz="1400" dirty="0">
                <a:ea typeface="ＭＳ Ｐゴシック" panose="020B0600070205080204" pitchFamily="34" charset="-128"/>
                <a:hlinkClick r:id="rId2"/>
              </a:rPr>
              <a:t>Dictionnaires en ligne</a:t>
            </a:r>
            <a:endParaRPr lang="fr-CA" altLang="en-US" sz="1400" dirty="0">
              <a:ea typeface="ＭＳ Ｐゴシック" panose="020B0600070205080204" pitchFamily="34" charset="-128"/>
            </a:endParaRPr>
          </a:p>
          <a:p>
            <a:pPr lvl="1"/>
            <a:r>
              <a:rPr lang="fr-FR" altLang="en-US" sz="1400" dirty="0">
                <a:ea typeface="ＭＳ Ｐゴシック" panose="020B0600070205080204" pitchFamily="34" charset="-128"/>
                <a:hlinkClick r:id="rId3"/>
              </a:rPr>
              <a:t>Petit Robert de la langue française</a:t>
            </a:r>
            <a:r>
              <a:rPr lang="fr-FR" altLang="en-US" sz="1400" dirty="0">
                <a:ea typeface="ＭＳ Ｐゴシック" panose="020B0600070205080204" pitchFamily="34" charset="-128"/>
              </a:rPr>
              <a:t> (français)</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4"/>
              </a:rPr>
              <a:t>Oxford English Dictionary </a:t>
            </a:r>
            <a:r>
              <a:rPr lang="en-US" altLang="en-US" sz="1400" dirty="0">
                <a:ea typeface="ＭＳ Ｐゴシック" panose="020B0600070205080204" pitchFamily="34" charset="-128"/>
              </a:rPr>
              <a:t>(</a:t>
            </a:r>
            <a:r>
              <a:rPr lang="en-US" altLang="en-US" sz="1400" dirty="0" err="1">
                <a:ea typeface="ＭＳ Ｐゴシック" panose="020B0600070205080204" pitchFamily="34" charset="-128"/>
              </a:rPr>
              <a:t>anglais</a:t>
            </a:r>
            <a:r>
              <a:rPr lang="en-US" altLang="en-US" sz="1400" dirty="0">
                <a:ea typeface="ＭＳ Ｐゴシック" panose="020B0600070205080204" pitchFamily="34" charset="-128"/>
              </a:rPr>
              <a:t>)</a:t>
            </a:r>
          </a:p>
          <a:p>
            <a:pPr lvl="1"/>
            <a:r>
              <a:rPr lang="en-US" altLang="en-US" sz="1400" dirty="0" err="1">
                <a:ea typeface="ＭＳ Ｐゴシック" panose="020B0600070205080204" pitchFamily="34" charset="-128"/>
                <a:hlinkClick r:id="rId5"/>
              </a:rPr>
              <a:t>Lexibase</a:t>
            </a:r>
            <a:r>
              <a:rPr lang="en-US" altLang="en-US" sz="1400" dirty="0">
                <a:ea typeface="ＭＳ Ｐゴシック" panose="020B0600070205080204" pitchFamily="34" charset="-128"/>
                <a:hlinkClick r:id="rId5"/>
              </a:rPr>
              <a:t> Intranet</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dictionnaire</a:t>
            </a:r>
            <a:r>
              <a:rPr lang="en-US" altLang="en-US" sz="1400" dirty="0">
                <a:ea typeface="ＭＳ Ｐゴシック" panose="020B0600070205080204" pitchFamily="34" charset="-128"/>
              </a:rPr>
              <a:t> </a:t>
            </a:r>
            <a:r>
              <a:rPr lang="en-US" altLang="en-US" sz="1400" dirty="0" err="1">
                <a:ea typeface="ＭＳ Ｐゴシック" panose="020B0600070205080204" pitchFamily="34" charset="-128"/>
              </a:rPr>
              <a:t>multilingue</a:t>
            </a:r>
            <a:r>
              <a:rPr lang="en-US" altLang="en-US" sz="1400" dirty="0">
                <a:ea typeface="ＭＳ Ｐゴシック" panose="020B0600070205080204" pitchFamily="34" charset="-128"/>
              </a:rPr>
              <a:t>)</a:t>
            </a:r>
          </a:p>
          <a:p>
            <a:pPr marL="0" indent="0">
              <a:buNone/>
            </a:pPr>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rPr>
              <a:t>Dictionnaires imprimés à la bibliothèque (dans la </a:t>
            </a:r>
            <a:r>
              <a:rPr lang="fr-CA" altLang="en-US" sz="1400" dirty="0">
                <a:ea typeface="ＭＳ Ｐゴシック" panose="020B0600070205080204" pitchFamily="34" charset="-128"/>
                <a:hlinkClick r:id="rId6"/>
              </a:rPr>
              <a:t>collection de la référence</a:t>
            </a:r>
            <a:r>
              <a:rPr lang="fr-CA" altLang="en-US" sz="1400" dirty="0">
                <a:ea typeface="ＭＳ Ｐゴシック" panose="020B0600070205080204" pitchFamily="34" charset="-128"/>
              </a:rPr>
              <a:t>)</a:t>
            </a:r>
          </a:p>
          <a:p>
            <a:pPr lvl="1"/>
            <a:r>
              <a:rPr lang="fr-CA" altLang="en-US" sz="1400" dirty="0">
                <a:ea typeface="ＭＳ Ｐゴシック" panose="020B0600070205080204" pitchFamily="34" charset="-128"/>
              </a:rPr>
              <a:t>Dictionnaires français: sous la cote </a:t>
            </a:r>
            <a:r>
              <a:rPr lang="fr-CA" altLang="en-US" sz="1400" dirty="0">
                <a:solidFill>
                  <a:schemeClr val="tx2"/>
                </a:solidFill>
                <a:ea typeface="ＭＳ Ｐゴシック" panose="020B0600070205080204" pitchFamily="34" charset="-128"/>
              </a:rPr>
              <a:t>PC</a:t>
            </a:r>
          </a:p>
          <a:p>
            <a:pPr lvl="1"/>
            <a:r>
              <a:rPr lang="fr-CA" altLang="en-US" sz="1400" dirty="0">
                <a:ea typeface="ＭＳ Ｐゴシック" panose="020B0600070205080204" pitchFamily="34" charset="-128"/>
              </a:rPr>
              <a:t>Dictionnaires anglais: sous la cote </a:t>
            </a:r>
            <a:r>
              <a:rPr lang="fr-CA" altLang="en-US" sz="1400" dirty="0">
                <a:solidFill>
                  <a:schemeClr val="tx2"/>
                </a:solidFill>
                <a:ea typeface="ＭＳ Ｐゴシック" panose="020B0600070205080204" pitchFamily="34" charset="-128"/>
              </a:rPr>
              <a:t>PE</a:t>
            </a:r>
          </a:p>
          <a:p>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hlinkClick r:id="rId7"/>
              </a:rPr>
              <a:t>Encyclopédies</a:t>
            </a:r>
            <a:endParaRPr lang="fr-CA" altLang="en-US" sz="1400" dirty="0">
              <a:ea typeface="ＭＳ Ｐゴシック" panose="020B0600070205080204" pitchFamily="34" charset="-128"/>
              <a:hlinkClick r:id="rId8"/>
            </a:endParaRPr>
          </a:p>
          <a:p>
            <a:endParaRPr lang="en-CA" sz="1200" dirty="0"/>
          </a:p>
        </p:txBody>
      </p:sp>
    </p:spTree>
    <p:extLst>
      <p:ext uri="{BB962C8B-B14F-4D97-AF65-F5344CB8AC3E}">
        <p14:creationId xmlns:p14="http://schemas.microsoft.com/office/powerpoint/2010/main" val="314593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CC7A-051F-4D34-87C9-18C47DAD4B40}"/>
              </a:ext>
            </a:extLst>
          </p:cNvPr>
          <p:cNvSpPr>
            <a:spLocks noGrp="1"/>
          </p:cNvSpPr>
          <p:nvPr>
            <p:ph type="title"/>
          </p:nvPr>
        </p:nvSpPr>
        <p:spPr>
          <a:xfrm>
            <a:off x="685800" y="285750"/>
            <a:ext cx="7772400" cy="857250"/>
          </a:xfrm>
        </p:spPr>
        <p:txBody>
          <a:bodyPr/>
          <a:lstStyle/>
          <a:p>
            <a:r>
              <a:rPr lang="en-CA" dirty="0" err="1"/>
              <a:t>Autres</a:t>
            </a:r>
            <a:r>
              <a:rPr lang="en-CA" dirty="0"/>
              <a:t> </a:t>
            </a:r>
            <a:r>
              <a:rPr lang="en-CA" dirty="0" err="1"/>
              <a:t>ouvrages</a:t>
            </a:r>
            <a:r>
              <a:rPr lang="en-CA" dirty="0"/>
              <a:t> de </a:t>
            </a:r>
            <a:r>
              <a:rPr lang="en-CA" dirty="0" err="1"/>
              <a:t>référence</a:t>
            </a:r>
            <a:endParaRPr lang="en-CA" dirty="0"/>
          </a:p>
        </p:txBody>
      </p:sp>
      <p:sp>
        <p:nvSpPr>
          <p:cNvPr id="3" name="Content Placeholder 2">
            <a:extLst>
              <a:ext uri="{FF2B5EF4-FFF2-40B4-BE49-F238E27FC236}">
                <a16:creationId xmlns:a16="http://schemas.microsoft.com/office/drawing/2014/main" id="{F8AE9341-EA51-4EC1-A201-DC60AF4D7C53}"/>
              </a:ext>
            </a:extLst>
          </p:cNvPr>
          <p:cNvSpPr>
            <a:spLocks noGrp="1"/>
          </p:cNvSpPr>
          <p:nvPr>
            <p:ph idx="1"/>
          </p:nvPr>
        </p:nvSpPr>
        <p:spPr/>
        <p:txBody>
          <a:bodyPr/>
          <a:lstStyle/>
          <a:p>
            <a:r>
              <a:rPr lang="fr-CA" altLang="en-US" sz="1400" dirty="0">
                <a:ea typeface="ＭＳ Ｐゴシック" panose="020B0600070205080204" pitchFamily="34" charset="-128"/>
              </a:rPr>
              <a:t>Ouvrages de référence</a:t>
            </a:r>
          </a:p>
          <a:p>
            <a:pPr lvl="1"/>
            <a:r>
              <a:rPr lang="en-US" altLang="en-US" sz="1400" dirty="0">
                <a:ea typeface="ＭＳ Ｐゴシック" panose="020B0600070205080204" pitchFamily="34" charset="-128"/>
                <a:hlinkClick r:id="rId2"/>
              </a:rPr>
              <a:t>Oxford Reference Online Premium</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3"/>
              </a:rPr>
              <a:t>Canadian Oxford Dictionary</a:t>
            </a:r>
            <a:endParaRPr lang="en-US" altLang="en-US" sz="1400" dirty="0">
              <a:ea typeface="ＭＳ Ｐゴシック" panose="020B0600070205080204" pitchFamily="34" charset="-128"/>
            </a:endParaRPr>
          </a:p>
          <a:p>
            <a:pPr lvl="1"/>
            <a:r>
              <a:rPr lang="en-US" altLang="en-US" sz="1400" dirty="0">
                <a:ea typeface="ＭＳ Ｐゴシック" panose="020B0600070205080204" pitchFamily="34" charset="-128"/>
                <a:hlinkClick r:id="rId4"/>
              </a:rPr>
              <a:t>Gale Virtual Reference Library</a:t>
            </a:r>
            <a:endParaRPr lang="en-US" altLang="en-US" sz="1400" dirty="0">
              <a:ea typeface="ＭＳ Ｐゴシック" panose="020B0600070205080204" pitchFamily="34" charset="-128"/>
            </a:endParaRPr>
          </a:p>
          <a:p>
            <a:pPr lvl="1"/>
            <a:endParaRPr lang="en-US" altLang="en-US" sz="1400" dirty="0">
              <a:ea typeface="ＭＳ Ｐゴシック" panose="020B0600070205080204" pitchFamily="34" charset="-128"/>
            </a:endParaRPr>
          </a:p>
          <a:p>
            <a:r>
              <a:rPr lang="fr-CA" altLang="en-US" sz="1400" dirty="0">
                <a:ea typeface="ＭＳ Ｐゴシック" panose="020B0600070205080204" pitchFamily="34" charset="-128"/>
              </a:rPr>
              <a:t>Manuels (</a:t>
            </a:r>
            <a:r>
              <a:rPr lang="fr-CA" altLang="en-US" sz="1400" dirty="0" err="1">
                <a:ea typeface="ＭＳ Ｐゴシック" panose="020B0600070205080204" pitchFamily="34" charset="-128"/>
              </a:rPr>
              <a:t>handbooks</a:t>
            </a:r>
            <a:r>
              <a:rPr lang="fr-CA" altLang="en-US" sz="1400" dirty="0">
                <a:ea typeface="ＭＳ Ｐゴシック" panose="020B0600070205080204" pitchFamily="34" charset="-128"/>
              </a:rPr>
              <a:t>, </a:t>
            </a:r>
            <a:r>
              <a:rPr lang="fr-CA" altLang="en-US" sz="1400" dirty="0" err="1">
                <a:ea typeface="ＭＳ Ｐゴシック" panose="020B0600070205080204" pitchFamily="34" charset="-128"/>
              </a:rPr>
              <a:t>textbooks</a:t>
            </a:r>
            <a:r>
              <a:rPr lang="fr-CA" altLang="en-US" sz="1400" dirty="0">
                <a:ea typeface="ＭＳ Ｐゴシック" panose="020B0600070205080204" pitchFamily="34" charset="-128"/>
              </a:rPr>
              <a:t>)</a:t>
            </a:r>
          </a:p>
          <a:p>
            <a:pPr lvl="1"/>
            <a:r>
              <a:rPr lang="fr-CA" altLang="en-US" sz="1400" dirty="0">
                <a:ea typeface="ＭＳ Ｐゴシック" panose="020B0600070205080204" pitchFamily="34" charset="-128"/>
              </a:rPr>
              <a:t>Très utiles pour les domaines techniques</a:t>
            </a:r>
          </a:p>
          <a:p>
            <a:pPr lvl="1"/>
            <a:r>
              <a:rPr lang="fr-CA" altLang="en-US" sz="1400" dirty="0">
                <a:ea typeface="ＭＳ Ｐゴシック" panose="020B0600070205080204" pitchFamily="34" charset="-128"/>
              </a:rPr>
              <a:t>Les chercher avec des mots-clés dans Sofia</a:t>
            </a:r>
          </a:p>
          <a:p>
            <a:pPr lvl="1"/>
            <a:endParaRPr lang="fr-CA" altLang="en-US" sz="1400" dirty="0">
              <a:ea typeface="ＭＳ Ｐゴシック" panose="020B0600070205080204" pitchFamily="34" charset="-128"/>
            </a:endParaRPr>
          </a:p>
          <a:p>
            <a:r>
              <a:rPr lang="fr-CA" altLang="en-US" sz="1400" dirty="0">
                <a:ea typeface="ＭＳ Ｐゴシック" panose="020B0600070205080204" pitchFamily="34" charset="-128"/>
              </a:rPr>
              <a:t>Normes (</a:t>
            </a:r>
            <a:r>
              <a:rPr lang="fr-CA" altLang="en-US" sz="1400" dirty="0">
                <a:ea typeface="ＭＳ Ｐゴシック" panose="020B0600070205080204" pitchFamily="34" charset="-128"/>
                <a:hlinkClick r:id="rId5"/>
              </a:rPr>
              <a:t>page web </a:t>
            </a:r>
            <a:r>
              <a:rPr lang="fr-CA" altLang="en-US" sz="1400" dirty="0">
                <a:ea typeface="ＭＳ Ｐゴシック" panose="020B0600070205080204" pitchFamily="34" charset="-128"/>
              </a:rPr>
              <a:t>de la bibliothèque sur les </a:t>
            </a:r>
            <a:r>
              <a:rPr lang="en-CA" sz="1400" dirty="0">
                <a:ea typeface="ＭＳ Ｐゴシック" panose="020B0600070205080204" pitchFamily="34" charset="-128"/>
              </a:rPr>
              <a:t>Standards, patents &amp; trademarks</a:t>
            </a:r>
            <a:r>
              <a:rPr lang="fr-CA" altLang="en-US" sz="1400" dirty="0">
                <a:ea typeface="ＭＳ Ｐゴシック" panose="020B0600070205080204" pitchFamily="34" charset="-128"/>
              </a:rPr>
              <a:t>)</a:t>
            </a:r>
          </a:p>
          <a:p>
            <a:endParaRPr lang="en-CA" sz="1400" dirty="0"/>
          </a:p>
        </p:txBody>
      </p:sp>
    </p:spTree>
    <p:extLst>
      <p:ext uri="{BB962C8B-B14F-4D97-AF65-F5344CB8AC3E}">
        <p14:creationId xmlns:p14="http://schemas.microsoft.com/office/powerpoint/2010/main" val="334967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F0AE6A-7B14-42A1-A9FD-E972412C2FB8}"/>
              </a:ext>
            </a:extLst>
          </p:cNvPr>
          <p:cNvSpPr/>
          <p:nvPr/>
        </p:nvSpPr>
        <p:spPr>
          <a:xfrm>
            <a:off x="827584" y="1491630"/>
            <a:ext cx="5976664" cy="1754326"/>
          </a:xfrm>
          <a:prstGeom prst="rect">
            <a:avLst/>
          </a:prstGeom>
        </p:spPr>
        <p:txBody>
          <a:bodyPr wrap="square">
            <a:spAutoFit/>
          </a:bodyPr>
          <a:lstStyle/>
          <a:p>
            <a:r>
              <a:rPr lang="fr-CA" sz="3600" dirty="0">
                <a:solidFill>
                  <a:srgbClr val="782336"/>
                </a:solidFill>
                <a:latin typeface="Arial Bold"/>
              </a:rPr>
              <a:t>Stratégies de recherche </a:t>
            </a:r>
            <a:r>
              <a:rPr lang="fr-FR" sz="3600" dirty="0">
                <a:solidFill>
                  <a:srgbClr val="782336"/>
                </a:solidFill>
                <a:latin typeface="Arial Bold"/>
              </a:rPr>
              <a:t>et l’outil de recherche Sofia</a:t>
            </a:r>
          </a:p>
          <a:p>
            <a:endParaRPr lang="en-CA" sz="3600" dirty="0">
              <a:solidFill>
                <a:srgbClr val="782336"/>
              </a:solidFill>
              <a:latin typeface="Arial Bold"/>
            </a:endParaRPr>
          </a:p>
        </p:txBody>
      </p:sp>
    </p:spTree>
    <p:extLst>
      <p:ext uri="{BB962C8B-B14F-4D97-AF65-F5344CB8AC3E}">
        <p14:creationId xmlns:p14="http://schemas.microsoft.com/office/powerpoint/2010/main" val="422513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6451-ADB3-4296-A48B-B00E70B5E369}"/>
              </a:ext>
            </a:extLst>
          </p:cNvPr>
          <p:cNvSpPr>
            <a:spLocks noGrp="1"/>
          </p:cNvSpPr>
          <p:nvPr>
            <p:ph type="title"/>
          </p:nvPr>
        </p:nvSpPr>
        <p:spPr/>
        <p:txBody>
          <a:bodyPr/>
          <a:lstStyle/>
          <a:p>
            <a:r>
              <a:rPr lang="fr-CA" sz="3200" dirty="0"/>
              <a:t>Retour sur la vidéo </a:t>
            </a:r>
            <a:r>
              <a:rPr lang="fr-CA" sz="3200" i="1" dirty="0" err="1"/>
              <a:t>Search</a:t>
            </a:r>
            <a:r>
              <a:rPr lang="fr-CA" sz="3200" i="1" dirty="0"/>
              <a:t> </a:t>
            </a:r>
            <a:r>
              <a:rPr lang="fr-CA" sz="3200" i="1" dirty="0" err="1"/>
              <a:t>Smarter</a:t>
            </a:r>
            <a:r>
              <a:rPr lang="fr-CA" sz="3200" i="1" dirty="0"/>
              <a:t>, </a:t>
            </a:r>
            <a:r>
              <a:rPr lang="fr-CA" sz="3200" i="1" dirty="0" err="1"/>
              <a:t>Search</a:t>
            </a:r>
            <a:r>
              <a:rPr lang="fr-CA" sz="3200" i="1" dirty="0"/>
              <a:t> </a:t>
            </a:r>
            <a:r>
              <a:rPr lang="fr-CA" sz="3200" i="1" dirty="0" err="1"/>
              <a:t>Faster</a:t>
            </a:r>
            <a:endParaRPr lang="en-CA" sz="3200" i="1" dirty="0"/>
          </a:p>
        </p:txBody>
      </p:sp>
      <p:pic>
        <p:nvPicPr>
          <p:cNvPr id="4" name="Content Placeholder 3">
            <a:extLst>
              <a:ext uri="{FF2B5EF4-FFF2-40B4-BE49-F238E27FC236}">
                <a16:creationId xmlns:a16="http://schemas.microsoft.com/office/drawing/2014/main" id="{96912C71-9168-4E5C-B90C-975D7546D427}"/>
              </a:ext>
            </a:extLst>
          </p:cNvPr>
          <p:cNvPicPr>
            <a:picLocks noGrp="1" noChangeAspect="1"/>
          </p:cNvPicPr>
          <p:nvPr>
            <p:ph idx="1"/>
          </p:nvPr>
        </p:nvPicPr>
        <p:blipFill>
          <a:blip r:embed="rId2"/>
          <a:stretch>
            <a:fillRect/>
          </a:stretch>
        </p:blipFill>
        <p:spPr>
          <a:xfrm>
            <a:off x="755576" y="1563638"/>
            <a:ext cx="4037008" cy="3086100"/>
          </a:xfrm>
          <a:prstGeom prst="rect">
            <a:avLst/>
          </a:prstGeom>
        </p:spPr>
      </p:pic>
      <p:sp>
        <p:nvSpPr>
          <p:cNvPr id="5" name="TextBox 4">
            <a:extLst>
              <a:ext uri="{FF2B5EF4-FFF2-40B4-BE49-F238E27FC236}">
                <a16:creationId xmlns:a16="http://schemas.microsoft.com/office/drawing/2014/main" id="{0D005B41-F013-4094-A705-75FA26271E01}"/>
              </a:ext>
            </a:extLst>
          </p:cNvPr>
          <p:cNvSpPr txBox="1"/>
          <p:nvPr/>
        </p:nvSpPr>
        <p:spPr>
          <a:xfrm>
            <a:off x="5148064" y="2283718"/>
            <a:ext cx="3816424" cy="1077218"/>
          </a:xfrm>
          <a:prstGeom prst="rect">
            <a:avLst/>
          </a:prstGeom>
          <a:noFill/>
        </p:spPr>
        <p:txBody>
          <a:bodyPr wrap="square" rtlCol="0">
            <a:spAutoFit/>
          </a:bodyPr>
          <a:lstStyle/>
          <a:p>
            <a:r>
              <a:rPr lang="en-CA" sz="1600" dirty="0" err="1"/>
              <a:t>Universty</a:t>
            </a:r>
            <a:r>
              <a:rPr lang="en-CA" sz="1600" dirty="0"/>
              <a:t> of Sydney Library. [The University of Sydney]. (2008). Search Smarter, Search Faster [Video]. YouTube. URL: https://youtu.be/jZJXprBaxwM</a:t>
            </a:r>
          </a:p>
        </p:txBody>
      </p:sp>
    </p:spTree>
    <p:extLst>
      <p:ext uri="{BB962C8B-B14F-4D97-AF65-F5344CB8AC3E}">
        <p14:creationId xmlns:p14="http://schemas.microsoft.com/office/powerpoint/2010/main" val="1732907050"/>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T17-32986-LIBR-Powerpoint-Template-16x9-v1 (1)</Template>
  <TotalTime>4337</TotalTime>
  <Words>2035</Words>
  <Application>Microsoft Office PowerPoint</Application>
  <PresentationFormat>On-screen Show (16:9)</PresentationFormat>
  <Paragraphs>200</Paragraphs>
  <Slides>48</Slides>
  <Notes>11</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Gill Sans</vt:lpstr>
      <vt:lpstr>GillSans Bold</vt:lpstr>
      <vt:lpstr>Arial</vt:lpstr>
      <vt:lpstr>Arial Bold</vt:lpstr>
      <vt:lpstr>Bookman Old Style</vt:lpstr>
      <vt:lpstr>Calibri</vt:lpstr>
      <vt:lpstr>Times</vt:lpstr>
      <vt:lpstr>Wingdings</vt:lpstr>
      <vt:lpstr>T17-32986-LIBR-Powerpoint-Template-16x9-v1</vt:lpstr>
      <vt:lpstr>T17-32986-LIBR-Powerpoint-Template-16x9-v1</vt:lpstr>
      <vt:lpstr>FTRA 310 Initiation à la recherche documentaire et terminologique   Formation documentaire</vt:lpstr>
      <vt:lpstr>Plan </vt:lpstr>
      <vt:lpstr>Site web de la bibliothèque </vt:lpstr>
      <vt:lpstr>Site web de la bibliothèque</vt:lpstr>
      <vt:lpstr>Dictionnaires, encyclopédies et autres ouvrages de référence </vt:lpstr>
      <vt:lpstr>Dictionnaires et encyclopédies</vt:lpstr>
      <vt:lpstr>Autres ouvrages de référence</vt:lpstr>
      <vt:lpstr>PowerPoint Presentation</vt:lpstr>
      <vt:lpstr>Retour sur la vidéo Search Smarter, Search Faster</vt:lpstr>
      <vt:lpstr>Opérateurs de recherche</vt:lpstr>
      <vt:lpstr>Autres opérateurs de recherche</vt:lpstr>
      <vt:lpstr>Outil de découverte Sofia</vt:lpstr>
      <vt:lpstr>Présentation des résultats dans Sofia</vt:lpstr>
      <vt:lpstr>Présentation des résultats dans Sofia</vt:lpstr>
      <vt:lpstr>Ouvrir un résultat</vt:lpstr>
      <vt:lpstr>Ouvrir un résultat</vt:lpstr>
      <vt:lpstr>Utiliser le prêt entre bibliothèques avec Sofia</vt:lpstr>
      <vt:lpstr>Le service article/chapter scan &amp; deliver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Exercice A   Première tâche, trouver la feuille d’exercices sur le guide de recherches en Études françaises…  </vt:lpstr>
      <vt:lpstr>Dictionnaires terminologiques </vt:lpstr>
      <vt:lpstr>Dictionnaires terminologiques multidisciplinaires</vt:lpstr>
      <vt:lpstr>Lexiques et autres ressources en ligne </vt:lpstr>
      <vt:lpstr>Lexiques et autres ressources en ligne</vt:lpstr>
      <vt:lpstr>Ressources en ligne: sites utiles</vt:lpstr>
      <vt:lpstr>Évaluer les sources et ressources</vt:lpstr>
      <vt:lpstr>Périodiques et bases de données </vt:lpstr>
      <vt:lpstr>Journaux (newspapers)</vt:lpstr>
      <vt:lpstr>Périodiques (revues savantes et magazines)</vt:lpstr>
      <vt:lpstr>Articles de périodiques / revues savantes – le processus de révision par les pairs</vt:lpstr>
      <vt:lpstr>-</vt:lpstr>
      <vt:lpstr>De ‘’Find it @ Concordia’’ au texte intégral grâce au link resolver</vt:lpstr>
      <vt:lpstr>Accédez au texte intégral – résumé des étapes à suivre</vt:lpstr>
      <vt:lpstr>Google Scholar</vt:lpstr>
      <vt:lpstr>Quelles differences? </vt:lpstr>
      <vt:lpstr>Où chercher? </vt:lpstr>
      <vt:lpstr>Exercice B</vt:lpstr>
      <vt:lpstr>Questions? </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ETHEL GAMACHE</dc:creator>
  <cp:lastModifiedBy>Ethel Gamache</cp:lastModifiedBy>
  <cp:revision>55</cp:revision>
  <dcterms:created xsi:type="dcterms:W3CDTF">2021-05-10T13:18:34Z</dcterms:created>
  <dcterms:modified xsi:type="dcterms:W3CDTF">2022-09-13T15:12:59Z</dcterms:modified>
</cp:coreProperties>
</file>