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257" r:id="rId2"/>
    <p:sldId id="259" r:id="rId3"/>
    <p:sldId id="409" r:id="rId4"/>
    <p:sldId id="297" r:id="rId5"/>
    <p:sldId id="298" r:id="rId6"/>
    <p:sldId id="300" r:id="rId7"/>
    <p:sldId id="356" r:id="rId8"/>
    <p:sldId id="304" r:id="rId9"/>
    <p:sldId id="328" r:id="rId10"/>
    <p:sldId id="358" r:id="rId11"/>
    <p:sldId id="299" r:id="rId12"/>
    <p:sldId id="323" r:id="rId13"/>
    <p:sldId id="359" r:id="rId14"/>
    <p:sldId id="307" r:id="rId15"/>
    <p:sldId id="357" r:id="rId16"/>
    <p:sldId id="332" r:id="rId17"/>
    <p:sldId id="360" r:id="rId18"/>
    <p:sldId id="331" r:id="rId19"/>
    <p:sldId id="361" r:id="rId20"/>
    <p:sldId id="362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3" r:id="rId30"/>
    <p:sldId id="344" r:id="rId31"/>
    <p:sldId id="351" r:id="rId32"/>
    <p:sldId id="287" r:id="rId33"/>
    <p:sldId id="288" r:id="rId34"/>
    <p:sldId id="364" r:id="rId35"/>
    <p:sldId id="365" r:id="rId36"/>
    <p:sldId id="349" r:id="rId37"/>
    <p:sldId id="345" r:id="rId38"/>
    <p:sldId id="346" r:id="rId39"/>
    <p:sldId id="350" r:id="rId40"/>
    <p:sldId id="284" r:id="rId41"/>
    <p:sldId id="352" r:id="rId42"/>
    <p:sldId id="292" r:id="rId43"/>
    <p:sldId id="366" r:id="rId44"/>
    <p:sldId id="367" r:id="rId45"/>
    <p:sldId id="368" r:id="rId46"/>
    <p:sldId id="392" r:id="rId47"/>
    <p:sldId id="400" r:id="rId48"/>
    <p:sldId id="301" r:id="rId49"/>
    <p:sldId id="303" r:id="rId50"/>
    <p:sldId id="305" r:id="rId51"/>
    <p:sldId id="408" r:id="rId52"/>
    <p:sldId id="406" r:id="rId53"/>
    <p:sldId id="401" r:id="rId54"/>
    <p:sldId id="384" r:id="rId55"/>
    <p:sldId id="394" r:id="rId56"/>
    <p:sldId id="385" r:id="rId57"/>
    <p:sldId id="403" r:id="rId58"/>
    <p:sldId id="387" r:id="rId59"/>
    <p:sldId id="404" r:id="rId60"/>
    <p:sldId id="402" r:id="rId61"/>
    <p:sldId id="309" r:id="rId62"/>
    <p:sldId id="29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FC1"/>
    <a:srgbClr val="013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69001" autoAdjust="0"/>
  </p:normalViewPr>
  <p:slideViewPr>
    <p:cSldViewPr snapToGrid="0">
      <p:cViewPr varScale="1">
        <p:scale>
          <a:sx n="87" d="100"/>
          <a:sy n="87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09T17:08:23.45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742.6499"/>
      <inkml:brushProperty name="anchorY" value="-4191.69678"/>
      <inkml:brushProperty name="scaleFactor" value="0.5"/>
    </inkml:brush>
  </inkml:definitions>
  <inkml:trace contextRef="#ctx0" brushRef="#br0">50 1 24575,'0'0'0,"-6"6"0,-10 2 0,2 7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09T17:09:35.178"/>
    </inkml:context>
    <inkml:brush xml:id="br0">
      <inkml:brushProperty name="width" value="0.4" units="cm"/>
      <inkml:brushProperty name="height" value="0.8" units="cm"/>
      <inkml:brushProperty name="color" value="#FFFFFF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1T14:15:00.22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24575,'1561'0'0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1T14:15:20.3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84.98962"/>
      <inkml:brushProperty name="anchorY" value="618.17206"/>
      <inkml:brushProperty name="scaleFactor" value="0.5"/>
    </inkml:brush>
  </inkml:definitions>
  <inkml:trace contextRef="#ctx0" brushRef="#br0">1 325 24575,'0'0'0,"0"-6"0,0-13 0,0-6 0,6 1 0,6-2 0,1-2 0,4 6 0,-2-1 0,4 5 0,2-1 0,3 5 0,-3-3 0,2-3 0,1 3 0,1-2 0,3 4 0,-6 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1T14:15:22.63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425.64648"/>
      <inkml:brushProperty name="anchorY" value="-327.6843"/>
      <inkml:brushProperty name="scaleFactor" value="0.5"/>
    </inkml:brush>
  </inkml:definitions>
  <inkml:trace contextRef="#ctx0" brushRef="#br0">1 0 24575,'0'0'0,"5"5"0,8 9 0,6-2 0,-2 6 0,5 3 0,1 4 0,4 3 0,1-5 0,-5 1 0,-5 1 0,0-5 0,-4-5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1T14:15:27.78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922.86792"/>
      <inkml:brushProperty name="anchorY" value="-1828.04333"/>
      <inkml:brushProperty name="scaleFactor" value="0.5"/>
    </inkml:brush>
  </inkml:definitions>
  <inkml:trace contextRef="#ctx0" brushRef="#br0">0 0 24575,'0'857'0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1T14:16:13.74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641.07813"/>
      <inkml:brushProperty name="anchorY" value="-6118.98486"/>
      <inkml:brushProperty name="scaleFactor" value="0.5"/>
    </inkml:brush>
  </inkml:definitions>
  <inkml:trace contextRef="#ctx0" brushRef="#br0">0 371 24575,'0'0'0,"0"-5"0,0-8 0,0-6 0,6-4 0,7-5 0,6-2 0,-1-1 0,3-1 0,3 0 0,-4 0 0,1 1 0,3 6 0,-5 0 0,2 7 0,1 5 0,3 5 0,2 4 0,1 2 0,1 8 0,-4 7 0,-1 1 0,1-2 0,-5 3 0,1-1 0,1 2 0,2 4 0,3-3 0,7 2 0,-4-3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B4A50-0673-46A2-BB3B-1FA8651445CB}" type="datetimeFigureOut">
              <a:rPr lang="en-CA" smtClean="0"/>
              <a:t>2025-09-30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3C485-830A-4F1A-9A26-CFF804348481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384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ofantiquity.wordpress.com/2016/10/07/forgotten-skills-boolean-searche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556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Un exemple de recherche avancée utilisant des boîtes de recherche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1543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963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Data </a:t>
            </a:r>
            <a:r>
              <a:rPr lang="fr-CA" dirty="0" err="1"/>
              <a:t>farming</a:t>
            </a:r>
            <a:endParaRPr lang="fr-CA" dirty="0"/>
          </a:p>
          <a:p>
            <a:r>
              <a:rPr lang="fr-CA" dirty="0"/>
              <a:t>Hashtag</a:t>
            </a:r>
          </a:p>
          <a:p>
            <a:r>
              <a:rPr lang="fr-CA" dirty="0"/>
              <a:t>ONU</a:t>
            </a:r>
          </a:p>
          <a:p>
            <a:r>
              <a:rPr lang="fr-CA" dirty="0"/>
              <a:t>Pouding </a:t>
            </a:r>
            <a:r>
              <a:rPr lang="fr-CA" dirty="0" err="1"/>
              <a:t>chomeur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923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Hashtag</a:t>
            </a:r>
          </a:p>
          <a:p>
            <a:r>
              <a:rPr lang="fr-CA" dirty="0"/>
              <a:t>Communauté de pratiques</a:t>
            </a:r>
          </a:p>
          <a:p>
            <a:r>
              <a:rPr lang="fr-CA" dirty="0"/>
              <a:t>Feux de circulation</a:t>
            </a:r>
          </a:p>
          <a:p>
            <a:r>
              <a:rPr lang="fr-CA" dirty="0"/>
              <a:t>Carte d’affaires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Pouding </a:t>
            </a:r>
            <a:r>
              <a:rPr lang="fr-CA" dirty="0" err="1"/>
              <a:t>chomeur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521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Naviguer un océan de données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040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Academic </a:t>
            </a:r>
            <a:r>
              <a:rPr lang="fr-CA" dirty="0" err="1"/>
              <a:t>Search</a:t>
            </a:r>
            <a:r>
              <a:rPr lang="fr-CA" dirty="0"/>
              <a:t> Complete</a:t>
            </a:r>
          </a:p>
          <a:p>
            <a:r>
              <a:rPr lang="fr-CA" dirty="0"/>
              <a:t>Érudit</a:t>
            </a:r>
          </a:p>
          <a:p>
            <a:r>
              <a:rPr lang="fr-CA" dirty="0"/>
              <a:t>Eureka.cc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79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Academic </a:t>
            </a:r>
            <a:r>
              <a:rPr lang="fr-CA" dirty="0" err="1"/>
              <a:t>Search</a:t>
            </a:r>
            <a:r>
              <a:rPr lang="fr-CA" dirty="0"/>
              <a:t> Complete</a:t>
            </a:r>
          </a:p>
          <a:p>
            <a:r>
              <a:rPr lang="fr-CA" dirty="0"/>
              <a:t>Érudit</a:t>
            </a:r>
          </a:p>
          <a:p>
            <a:r>
              <a:rPr lang="fr-CA" dirty="0"/>
              <a:t>Eureka.cc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0815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Google Scholar – finding something to eat in a food court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Searching in Library Databases – Cooking at home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Speed vs process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2E9364-5DC1-49FC-BD2B-337CF9750922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0951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445815-5FDE-40B1-BE50-E82C1789DD22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701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C178C-A310-4C92-B72A-C63B59C0AA86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6834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0433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67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Types de documents à la </a:t>
            </a:r>
            <a:r>
              <a:rPr lang="en-US" sz="1200" dirty="0" err="1"/>
              <a:t>bibliothèque</a:t>
            </a:r>
            <a:r>
              <a:rPr lang="en-US" sz="1200" dirty="0"/>
              <a:t>: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Livres </a:t>
            </a:r>
            <a:r>
              <a:rPr lang="en-US" sz="1000" dirty="0">
                <a:solidFill>
                  <a:schemeClr val="accent1"/>
                </a:solidFill>
              </a:rPr>
              <a:t>(</a:t>
            </a:r>
            <a:r>
              <a:rPr lang="en-US" sz="1000" dirty="0" err="1">
                <a:solidFill>
                  <a:schemeClr val="accent1"/>
                </a:solidFill>
              </a:rPr>
              <a:t>imprimés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ou</a:t>
            </a:r>
            <a:r>
              <a:rPr lang="en-US" sz="1000" dirty="0">
                <a:solidFill>
                  <a:schemeClr val="accent1"/>
                </a:solidFill>
              </a:rPr>
              <a:t> </a:t>
            </a:r>
            <a:r>
              <a:rPr lang="en-US" sz="1000" dirty="0" err="1">
                <a:solidFill>
                  <a:schemeClr val="accent1"/>
                </a:solidFill>
              </a:rPr>
              <a:t>électroniques</a:t>
            </a:r>
            <a:r>
              <a:rPr lang="en-US" sz="1000" dirty="0">
                <a:solidFill>
                  <a:schemeClr val="accent1"/>
                </a:solidFill>
              </a:rPr>
              <a:t>)</a:t>
            </a:r>
            <a:r>
              <a:rPr lang="en-US" sz="1000" dirty="0"/>
              <a:t> 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Périodiques</a:t>
            </a:r>
            <a:r>
              <a:rPr lang="en-US" sz="1200" dirty="0">
                <a:solidFill>
                  <a:schemeClr val="accent1"/>
                </a:solidFill>
              </a:rPr>
              <a:t> (Journals)</a:t>
            </a:r>
          </a:p>
          <a:p>
            <a:pPr lvl="0"/>
            <a:r>
              <a:rPr lang="en-US" sz="1200" dirty="0" err="1">
                <a:solidFill>
                  <a:schemeClr val="accent1"/>
                </a:solidFill>
              </a:rPr>
              <a:t>Journaux</a:t>
            </a:r>
            <a:r>
              <a:rPr lang="en-US" sz="1200" dirty="0">
                <a:solidFill>
                  <a:schemeClr val="accent1"/>
                </a:solidFill>
              </a:rPr>
              <a:t> (Newspapers)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Videos (films, </a:t>
            </a:r>
            <a:r>
              <a:rPr lang="en-US" sz="1200" dirty="0" err="1">
                <a:solidFill>
                  <a:schemeClr val="accent1"/>
                </a:solidFill>
              </a:rPr>
              <a:t>théâtre</a:t>
            </a:r>
            <a:r>
              <a:rPr lang="en-US" sz="1200" dirty="0">
                <a:solidFill>
                  <a:schemeClr val="accent1"/>
                </a:solidFill>
              </a:rPr>
              <a:t>, danse,…)</a:t>
            </a:r>
          </a:p>
          <a:p>
            <a:pPr lvl="0"/>
            <a:r>
              <a:rPr lang="en-US" sz="1200" dirty="0">
                <a:solidFill>
                  <a:schemeClr val="accent1"/>
                </a:solidFill>
              </a:rPr>
              <a:t>Musique (partitions, sons)</a:t>
            </a:r>
          </a:p>
          <a:p>
            <a:pPr lvl="0"/>
            <a:r>
              <a:rPr lang="en-US" sz="1200" b="1" dirty="0">
                <a:solidFill>
                  <a:schemeClr val="accent1"/>
                </a:solidFill>
              </a:rPr>
              <a:t>*En </a:t>
            </a:r>
            <a:r>
              <a:rPr lang="en-US" sz="1200" b="1" dirty="0" err="1">
                <a:solidFill>
                  <a:schemeClr val="accent1"/>
                </a:solidFill>
              </a:rPr>
              <a:t>ligne</a:t>
            </a:r>
            <a:r>
              <a:rPr lang="en-US" sz="1200" b="1" dirty="0">
                <a:solidFill>
                  <a:schemeClr val="accent1"/>
                </a:solidFill>
              </a:rPr>
              <a:t> or </a:t>
            </a:r>
            <a:r>
              <a:rPr lang="en-US" sz="1200" b="1" dirty="0" err="1">
                <a:solidFill>
                  <a:schemeClr val="accent1"/>
                </a:solidFill>
              </a:rPr>
              <a:t>imprimé</a:t>
            </a:r>
            <a:r>
              <a:rPr lang="en-US" sz="1200" b="1" dirty="0">
                <a:solidFill>
                  <a:schemeClr val="accent1"/>
                </a:solidFill>
              </a:rPr>
              <a:t>*</a:t>
            </a:r>
          </a:p>
          <a:p>
            <a:pPr lvl="0"/>
            <a:r>
              <a:rPr lang="en-US" sz="1050" dirty="0" err="1">
                <a:solidFill>
                  <a:srgbClr val="764B55"/>
                </a:solidFill>
              </a:rPr>
              <a:t>Équipment</a:t>
            </a:r>
            <a:r>
              <a:rPr lang="en-US" sz="1050" dirty="0">
                <a:solidFill>
                  <a:srgbClr val="764B55"/>
                </a:solidFill>
              </a:rPr>
              <a:t>: </a:t>
            </a:r>
            <a:r>
              <a:rPr lang="en-US" sz="1050" dirty="0" err="1">
                <a:solidFill>
                  <a:srgbClr val="764B55"/>
                </a:solidFill>
              </a:rPr>
              <a:t>tablette</a:t>
            </a:r>
            <a:r>
              <a:rPr lang="en-US" sz="1050" dirty="0">
                <a:solidFill>
                  <a:srgbClr val="764B55"/>
                </a:solidFill>
              </a:rPr>
              <a:t>, portables, </a:t>
            </a:r>
            <a:r>
              <a:rPr lang="en-US" sz="1050" dirty="0" err="1">
                <a:solidFill>
                  <a:srgbClr val="764B55"/>
                </a:solidFill>
              </a:rPr>
              <a:t>caméras</a:t>
            </a:r>
            <a:r>
              <a:rPr lang="en-US" sz="1050" dirty="0">
                <a:solidFill>
                  <a:srgbClr val="764B55"/>
                </a:solidFill>
              </a:rPr>
              <a:t>, et plus</a:t>
            </a:r>
          </a:p>
          <a:p>
            <a:endParaRPr lang="en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bibliothèque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pPr algn="l"/>
            <a:endParaRPr lang="en-US" sz="1200" dirty="0">
              <a:solidFill>
                <a:schemeClr val="tx1"/>
              </a:solidFill>
              <a:latin typeface="Gill Sans MT"/>
            </a:endParaRP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Soeurs-Grises:https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://www.concordia.ca/fr/a-propos/patrimoine-soeurs-grises.html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01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Les mêmes que vous utilisez pour Moodle, par exemple.</a:t>
            </a:r>
          </a:p>
          <a:p>
            <a:endParaRPr lang="fr-CA" dirty="0"/>
          </a:p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bibliothèque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3822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étudiante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(Concordia ID card)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est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</a:t>
            </a:r>
            <a:r>
              <a:rPr lang="en-US" sz="1600" dirty="0" err="1">
                <a:solidFill>
                  <a:srgbClr val="D53B20"/>
                </a:solidFill>
                <a:latin typeface="Gill Sans MT"/>
              </a:rPr>
              <a:t>votre</a:t>
            </a:r>
            <a:r>
              <a:rPr lang="en-US" sz="1600" dirty="0">
                <a:solidFill>
                  <a:srgbClr val="D53B20"/>
                </a:solidFill>
                <a:latin typeface="Gill Sans MT"/>
              </a:rPr>
              <a:t> carte de bibliothèque :</a:t>
            </a:r>
          </a:p>
          <a:p>
            <a:pPr algn="l"/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Utilisez</a:t>
            </a:r>
            <a:r>
              <a:rPr lang="en-US" sz="1200" dirty="0">
                <a:latin typeface="Gill Sans MT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la pour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emprunter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des documents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et de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l’équipement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du </a:t>
            </a:r>
            <a:r>
              <a:rPr lang="en-US" sz="1200" dirty="0" err="1">
                <a:solidFill>
                  <a:schemeClr val="tx1"/>
                </a:solidFill>
                <a:latin typeface="Gill Sans MT"/>
              </a:rPr>
              <a:t>comptoir</a:t>
            </a:r>
            <a:r>
              <a:rPr lang="en-US" sz="1200" dirty="0">
                <a:solidFill>
                  <a:schemeClr val="tx1"/>
                </a:solidFill>
                <a:latin typeface="Gill Sans MT"/>
              </a:rPr>
              <a:t> de</a:t>
            </a:r>
          </a:p>
          <a:p>
            <a:pPr algn="l"/>
            <a:r>
              <a:rPr lang="en-US" sz="1200" dirty="0">
                <a:solidFill>
                  <a:schemeClr val="tx1"/>
                </a:solidFill>
                <a:latin typeface="Gill Sans MT"/>
              </a:rPr>
              <a:t>Circulation (Loans &amp; Returns desk).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359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69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effectLst/>
              </a:rPr>
              <a:t>library0fantiquity. « Forgotten Skills: Boolean Searches ». </a:t>
            </a:r>
            <a:r>
              <a:rPr lang="en-CA" i="1" dirty="0">
                <a:effectLst/>
              </a:rPr>
              <a:t>The Library of Antiquity</a:t>
            </a:r>
            <a:r>
              <a:rPr lang="en-CA" dirty="0">
                <a:effectLst/>
              </a:rPr>
              <a:t>, 8 </a:t>
            </a:r>
            <a:r>
              <a:rPr lang="en-CA" dirty="0" err="1">
                <a:effectLst/>
              </a:rPr>
              <a:t>octobre</a:t>
            </a:r>
            <a:r>
              <a:rPr lang="en-CA" dirty="0">
                <a:effectLst/>
              </a:rPr>
              <a:t> 2016. </a:t>
            </a:r>
            <a:r>
              <a:rPr lang="en-CA" dirty="0">
                <a:effectLst/>
                <a:hlinkClick r:id="rId3"/>
              </a:rPr>
              <a:t>https://libraryofantiquity.wordpress.com/2016/10/07/forgotten-skills-boolean-searches/</a:t>
            </a:r>
            <a:r>
              <a:rPr lang="en-CA" dirty="0">
                <a:effectLst/>
              </a:rPr>
              <a:t>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2082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Exemples tirés de https://www-erudit-org.lib-ezproxy.concordia.ca/public/documents/Guide_recherche.pdf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A04FF-99EE-4911-9088-109698A88C5D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1519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Megafauna</a:t>
            </a:r>
            <a:r>
              <a:rPr lang="fr-CA" dirty="0"/>
              <a:t> OR </a:t>
            </a:r>
            <a:r>
              <a:rPr lang="fr-CA" dirty="0" err="1"/>
              <a:t>dinosaurs</a:t>
            </a:r>
            <a:r>
              <a:rPr lang="fr-CA" dirty="0"/>
              <a:t> OR </a:t>
            </a:r>
            <a:r>
              <a:rPr lang="fr-CA" dirty="0" err="1"/>
              <a:t>prehistoric</a:t>
            </a:r>
            <a:r>
              <a:rPr lang="fr-CA" dirty="0"/>
              <a:t> animal</a:t>
            </a:r>
          </a:p>
          <a:p>
            <a:r>
              <a:rPr lang="fr-CA" dirty="0"/>
              <a:t>Ice Age OR Extinction OR </a:t>
            </a:r>
            <a:r>
              <a:rPr lang="fr-CA" dirty="0" err="1"/>
              <a:t>Meteorite</a:t>
            </a:r>
            <a:endParaRPr lang="fr-CA" dirty="0"/>
          </a:p>
          <a:p>
            <a:r>
              <a:rPr lang="fr-CA" dirty="0"/>
              <a:t>Asia-Pacific OR </a:t>
            </a:r>
            <a:r>
              <a:rPr lang="fr-CA" dirty="0" err="1"/>
              <a:t>Australia</a:t>
            </a:r>
            <a:r>
              <a:rPr lang="fr-CA" dirty="0"/>
              <a:t> </a:t>
            </a:r>
            <a:r>
              <a:rPr lang="fr-CA"/>
              <a:t>OR Oceania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3C485-830A-4F1A-9A26-CFF804348481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5610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60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316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7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20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18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81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1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7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35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9/30/2025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27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thel.gamache@concordia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libraryofantiquity.wordpress.com/2016/10/07/forgotten-skills-boolean-searche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an01.safelinks.protection.outlook.com/?url=https%3A%2F%2Fyoutu.be%2FOa66AxTbjxA%3Fsi%3D8f_4iefeB6xnxmZ6&amp;data=05%7C01%7Cethel.gamache%40concordia.ca%7C816968fb74784375110608dbafff6429%7C5569f185d22f4e139850ce5b1abcd2e8%7C0%7C0%7C638297283704002466%7CUnknown%7CTWFpbGZsb3d8eyJWIjoiMC4wLjAwMDAiLCJQIjoiV2luMzIiLCJBTiI6Ik1haWwiLCJXVCI6Mn0%3D%7C3000%7C%7C%7C&amp;sdata=P5NuTgfyWxY64ZikDzYBLAnlb0k3U4FuZ3bzFN9NsWs%3D&amp;reserved=0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noslangues-ourlanguages.gc.ca/fr" TargetMode="External"/><Relationship Id="rId5" Type="http://schemas.openxmlformats.org/officeDocument/2006/relationships/hyperlink" Target="https://www.btb.termiumplus.gc.ca/" TargetMode="Externa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trinelinguistique.oqlf.gouv.qc.ca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50959346" TargetMode="External"/><Relationship Id="rId7" Type="http://schemas.openxmlformats.org/officeDocument/2006/relationships/hyperlink" Target="https://concordiauniversity.on.worldcat.org/oclc/74329797" TargetMode="External"/><Relationship Id="rId2" Type="http://schemas.openxmlformats.org/officeDocument/2006/relationships/hyperlink" Target="https://concordiauniversity.on.worldcat.org/oclc/124944251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62324867" TargetMode="External"/><Relationship Id="rId5" Type="http://schemas.openxmlformats.org/officeDocument/2006/relationships/hyperlink" Target="https://concordiauniversity.on.worldcat.org/oclc/56044346" TargetMode="External"/><Relationship Id="rId4" Type="http://schemas.openxmlformats.org/officeDocument/2006/relationships/hyperlink" Target="https://concordiauniversity.on.worldcat.org/oclc/173734251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881756883" TargetMode="External"/><Relationship Id="rId7" Type="http://schemas.openxmlformats.org/officeDocument/2006/relationships/hyperlink" Target="https://concordiauniversity.on.worldcat.org/oclc/858342346" TargetMode="External"/><Relationship Id="rId2" Type="http://schemas.openxmlformats.org/officeDocument/2006/relationships/hyperlink" Target="https://concordiauniversity.on.worldcat.org/oclc/4232715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40898883" TargetMode="External"/><Relationship Id="rId5" Type="http://schemas.openxmlformats.org/officeDocument/2006/relationships/hyperlink" Target="https://concordiauniversity.on.worldcat.org/oclc/53012945" TargetMode="External"/><Relationship Id="rId4" Type="http://schemas.openxmlformats.org/officeDocument/2006/relationships/hyperlink" Target="https://concordiauniversity.on.worldcat.org/oclc/6052447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cordiauniversity.on.worldcat.org/oclc/46609535" TargetMode="External"/><Relationship Id="rId7" Type="http://schemas.openxmlformats.org/officeDocument/2006/relationships/hyperlink" Target="https://concordiauniversity.on.worldcat.org/oclc/49835545" TargetMode="External"/><Relationship Id="rId2" Type="http://schemas.openxmlformats.org/officeDocument/2006/relationships/hyperlink" Target="https://concordiauniversity.on.worldcat.org/oclc/8553085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cordiauniversity.on.worldcat.org/oclc/818696097" TargetMode="External"/><Relationship Id="rId5" Type="http://schemas.openxmlformats.org/officeDocument/2006/relationships/hyperlink" Target="https://news.google.com/newspapers/" TargetMode="External"/><Relationship Id="rId4" Type="http://schemas.openxmlformats.org/officeDocument/2006/relationships/hyperlink" Target="https://concordiauniversity.on.worldcat.org/oclc/665135487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b.termiumplus.gc.ca/publications-fra.html" TargetMode="External"/><Relationship Id="rId2" Type="http://schemas.openxmlformats.org/officeDocument/2006/relationships/hyperlink" Target="https://www.oqlf.gouv.qc.ca/ressources/bibliotheque/dictionnaires/index_lexvoc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lliancecan.ca/fr/nos-services/gestion-des-donnees-de-recherche/apprentissage-et-ressources/glossaires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unsplash.com/photos/VBsG1VOgLIU" TargetMode="External"/><Relationship Id="rId5" Type="http://schemas.openxmlformats.org/officeDocument/2006/relationships/hyperlink" Target="https://pixabay.com/photos/dining-court-shopping-mall-corridor-347314/" TargetMode="External"/><Relationship Id="rId4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customXml" Target="../ink/ink2.xml"/><Relationship Id="rId4" Type="http://schemas.openxmlformats.org/officeDocument/2006/relationships/image" Target="../media/image60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customXml" Target="../ink/ink7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library.concordia.ca/apps/critical-toolkit/course.html?courseID=274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0E4DF-D2CF-1AA9-017C-BD3DD8B6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665" y="1037655"/>
            <a:ext cx="6935872" cy="4753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FTRA 200</a:t>
            </a:r>
            <a:br>
              <a:rPr lang="en-US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fr-FR" sz="2800" b="1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Méthodologie de la traduction</a:t>
            </a:r>
            <a:br>
              <a:rPr lang="fr-FR" sz="28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fr-FR" sz="1100" dirty="0">
                <a:latin typeface="Arial Bold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fr-CA" sz="2000" i="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Formation documentaire</a:t>
            </a: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US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Bibliothécaire: Éthel Gamache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solidFill>
                  <a:srgbClr val="01366A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CA" sz="1800" i="0" dirty="0">
                <a:solidFill>
                  <a:srgbClr val="01366A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ethel.gamache@concordia.ca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 </a:t>
            </a: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jeudi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2 </a:t>
            </a:r>
            <a:r>
              <a:rPr lang="en-CA" sz="1800" i="0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octobre</a:t>
            </a:r>
            <a: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2025</a:t>
            </a:r>
            <a:br>
              <a:rPr lang="en-CA" sz="1800" i="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6600" i="0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17842B-1E3B-32AE-9607-3C55899C77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47" r="25789" b="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894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0A281409-18C3-7BC5-9C92-80790215C4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36" y="5284380"/>
            <a:ext cx="10495128" cy="775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StratÉgies</a:t>
            </a:r>
            <a:r>
              <a:rPr lang="en-US" sz="4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recherche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96956" y="6059605"/>
            <a:ext cx="8598089" cy="532263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endParaRPr lang="en-US" sz="1600" b="1" cap="all" spc="3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32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capture of a video using cards on a table to showcase a boolean search.">
            <a:extLst>
              <a:ext uri="{FF2B5EF4-FFF2-40B4-BE49-F238E27FC236}">
                <a16:creationId xmlns:a16="http://schemas.microsoft.com/office/drawing/2014/main" id="{5B7E84B6-6E29-ACBE-BB41-DC883BF80F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9" r="3276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D002E-87EF-7A86-82C1-07DE11108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>
            <a:normAutofit/>
          </a:bodyPr>
          <a:lstStyle/>
          <a:p>
            <a:r>
              <a:rPr lang="fr-CA" dirty="0"/>
              <a:t>Retour </a:t>
            </a:r>
            <a:r>
              <a:rPr lang="fr-CA" dirty="0" err="1"/>
              <a:t>suR</a:t>
            </a:r>
            <a:r>
              <a:rPr lang="fr-CA" dirty="0"/>
              <a:t> le tutoriel </a:t>
            </a:r>
            <a:r>
              <a:rPr lang="fr-CA" dirty="0" err="1"/>
              <a:t>video</a:t>
            </a:r>
            <a:endParaRPr lang="en-C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EB69-E4F4-F8FC-FAAB-F188CEEC0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2" y="2206255"/>
            <a:ext cx="5487146" cy="41183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 </a:t>
            </a:r>
          </a:p>
          <a:p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Search</a:t>
            </a:r>
            <a:r>
              <a:rPr lang="fr-CA" i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 </a:t>
            </a:r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Smarter</a:t>
            </a:r>
            <a:r>
              <a:rPr lang="fr-CA" i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, </a:t>
            </a:r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Search</a:t>
            </a:r>
            <a:r>
              <a:rPr lang="fr-CA" i="1" u="sng" dirty="0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 </a:t>
            </a:r>
            <a:r>
              <a:rPr lang="fr-CA" i="1" u="sng" dirty="0" err="1">
                <a:effectLst/>
                <a:latin typeface="Calibri" panose="020F0502020204030204" pitchFamily="34" charset="0"/>
                <a:ea typeface="DengXian" panose="02010600030101010101" pitchFamily="2" charset="-122"/>
                <a:hlinkClick r:id="rId3"/>
              </a:rPr>
              <a:t>Faster</a:t>
            </a:r>
            <a:r>
              <a:rPr lang="fr-CA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par l’Université de Sydney </a:t>
            </a:r>
            <a:endParaRPr lang="en-CA" i="1" u="sng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235527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948F67-6A0D-61A4-74FD-1024171E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 Concept of a Boolean search illustrated</a:t>
            </a:r>
            <a:endParaRPr lang="en-CA" dirty="0"/>
          </a:p>
        </p:txBody>
      </p:sp>
      <p:pic>
        <p:nvPicPr>
          <p:cNvPr id="1026" name="Picture 2" descr="booleans as venn diagram">
            <a:extLst>
              <a:ext uri="{FF2B5EF4-FFF2-40B4-BE49-F238E27FC236}">
                <a16:creationId xmlns:a16="http://schemas.microsoft.com/office/drawing/2014/main" id="{1CD16E03-ADFC-48D8-BCEA-ADE50511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7323" y="1355074"/>
            <a:ext cx="9845560" cy="379054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392DE2-B1DE-4A1E-986F-428E548CC80C}"/>
              </a:ext>
            </a:extLst>
          </p:cNvPr>
          <p:cNvSpPr txBox="1"/>
          <p:nvPr/>
        </p:nvSpPr>
        <p:spPr>
          <a:xfrm>
            <a:off x="304799" y="5969001"/>
            <a:ext cx="1176655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867" dirty="0"/>
              <a:t>Source: </a:t>
            </a:r>
            <a:r>
              <a:rPr lang="en-CA" sz="2000" dirty="0"/>
              <a:t>L</a:t>
            </a:r>
            <a:r>
              <a:rPr lang="en-CA" sz="2000" dirty="0">
                <a:effectLst/>
              </a:rPr>
              <a:t>ibrary 0f Antiquity. « Forgotten Skills: Boolean Searches ». </a:t>
            </a:r>
            <a:r>
              <a:rPr lang="en-CA" sz="2000" i="1" dirty="0">
                <a:effectLst/>
              </a:rPr>
              <a:t>The Library of Antiquity</a:t>
            </a:r>
            <a:r>
              <a:rPr lang="en-CA" sz="2000" dirty="0">
                <a:effectLst/>
              </a:rPr>
              <a:t>, 8 </a:t>
            </a:r>
            <a:r>
              <a:rPr lang="en-CA" sz="2000" dirty="0" err="1">
                <a:effectLst/>
              </a:rPr>
              <a:t>octobre</a:t>
            </a:r>
            <a:r>
              <a:rPr lang="en-CA" sz="2000" dirty="0">
                <a:effectLst/>
              </a:rPr>
              <a:t> 2016. 	</a:t>
            </a:r>
            <a:r>
              <a:rPr lang="en-CA" sz="2000" dirty="0">
                <a:effectLst/>
                <a:hlinkClick r:id="rId4"/>
              </a:rPr>
              <a:t>https://libraryofantiquity.wordpress.com/2016/10/07/forgotten-skills-boolean-searches/</a:t>
            </a:r>
            <a:r>
              <a:rPr lang="en-CA" sz="2000" dirty="0">
                <a:effectLst/>
              </a:rPr>
              <a:t>.</a:t>
            </a:r>
          </a:p>
          <a:p>
            <a:endParaRPr lang="en-CA" sz="1867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750AF2-160C-90E0-C829-72BF8E5A3B21}"/>
              </a:ext>
            </a:extLst>
          </p:cNvPr>
          <p:cNvSpPr/>
          <p:nvPr/>
        </p:nvSpPr>
        <p:spPr>
          <a:xfrm>
            <a:off x="10300447" y="681318"/>
            <a:ext cx="1461247" cy="1730188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527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859AC-B36B-F3A2-19BC-882BFA994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1127050"/>
            <a:ext cx="2764465" cy="71949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4F149D-C390-2621-F2DF-DABE993BD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84" y="2766218"/>
            <a:ext cx="2892056" cy="1325563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ill Sans Nova Light" panose="020B0402020204020203" pitchFamily="34" charset="0"/>
              </a:rPr>
              <a:t>Autres</a:t>
            </a:r>
            <a:r>
              <a:rPr lang="en-US" dirty="0">
                <a:latin typeface="Gill Sans Nova Light" panose="020B0402020204020203" pitchFamily="34" charset="0"/>
              </a:rPr>
              <a:t> </a:t>
            </a:r>
            <a:r>
              <a:rPr lang="en-US" dirty="0" err="1">
                <a:latin typeface="Gill Sans Nova Light" panose="020B0402020204020203" pitchFamily="34" charset="0"/>
              </a:rPr>
              <a:t>Opérateurs</a:t>
            </a:r>
            <a:r>
              <a:rPr lang="en-US" dirty="0">
                <a:latin typeface="Gill Sans Nova Light" panose="020B0402020204020203" pitchFamily="34" charset="0"/>
              </a:rPr>
              <a:t> de recherche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7A9259-D3F8-C2BA-A59B-AC94AF99E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888" y="204553"/>
            <a:ext cx="8053625" cy="644889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b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Recherche d’une expression exacte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Les guillemets droits ("...") permettent de chercher une expression dans la forme exacte dans laquelle elle est inscrite (</a:t>
            </a:r>
            <a:r>
              <a:rPr lang="fr-CA" altLang="en-US" sz="1800" i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phrase </a:t>
            </a:r>
            <a:r>
              <a:rPr lang="fr-CA" altLang="en-US" sz="1800" i="1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searching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). Ils sont utiles pour les expressions contenant plus d'un mot.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Par exemple, "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rite de passage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" ou “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service desk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" repérera ces mots écrits ensemble, sans leurs variantes, dans cet ordre. 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endParaRPr lang="fr-FR" sz="1800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altLang="en-US" sz="1800" b="1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La troncature</a:t>
            </a:r>
            <a:endParaRPr lang="en-CA" altLang="en-US" sz="1800" b="1" dirty="0">
              <a:latin typeface="Segoe UI" panose="020B0502040204020203" pitchFamily="34" charset="0"/>
              <a:ea typeface="ＭＳ Ｐゴシック" panose="020B0600070205080204" pitchFamily="34" charset="-128"/>
              <a:cs typeface="Segoe UI" panose="020B0502040204020203" pitchFamily="34" charset="0"/>
            </a:endParaRP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L’astérisque (*), placé à la fin d’un mot, remplace 0, 1 ou plusieurs caractères. Par exemple </a:t>
            </a:r>
            <a:r>
              <a:rPr lang="fr-FR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exemple</a:t>
            </a:r>
            <a:r>
              <a:rPr lang="fr-FR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chat* trouvera chat, chats, chatte, chaton, mais aussi château, Chateaubriand, Châtelaine... Il ne trouvera pas cependant minet, matou ou félin. </a:t>
            </a:r>
          </a:p>
          <a:p>
            <a:pPr marL="0" lvl="1" indent="0">
              <a:lnSpc>
                <a:spcPct val="150000"/>
              </a:lnSpc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en-CA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Autre</a:t>
            </a:r>
            <a:r>
              <a:rPr lang="en-CA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en-CA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exemple</a:t>
            </a:r>
            <a:r>
              <a:rPr lang="en-CA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: </a:t>
            </a:r>
            <a:r>
              <a:rPr lang="en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*: relig</a:t>
            </a:r>
            <a:r>
              <a:rPr lang="fr-CA" altLang="en-US" sz="1800" b="1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b="1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ions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b="1" dirty="0" err="1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are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</a:t>
            </a:r>
            <a:r>
              <a:rPr lang="fr-CA" altLang="en-US" sz="1800" dirty="0" err="1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relig</a:t>
            </a:r>
            <a:r>
              <a:rPr lang="fr-CA" altLang="en-US" sz="1800" b="1" dirty="0" err="1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ious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b="1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ieux</a:t>
            </a:r>
            <a:r>
              <a:rPr lang="fr-CA" altLang="en-US" sz="1800" dirty="0"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, relig</a:t>
            </a:r>
            <a:r>
              <a:rPr lang="fr-CA" altLang="en-US" sz="1800" b="1" dirty="0">
                <a:solidFill>
                  <a:srgbClr val="94CFC1"/>
                </a:solidFill>
                <a:latin typeface="Segoe UI" panose="020B0502040204020203" pitchFamily="34" charset="0"/>
                <a:ea typeface="ＭＳ Ｐゴシック" panose="020B0600070205080204" pitchFamily="34" charset="-128"/>
                <a:cs typeface="Segoe UI" panose="020B0502040204020203" pitchFamily="34" charset="0"/>
              </a:rPr>
              <a:t>ieuse</a:t>
            </a:r>
            <a:endParaRPr lang="en-CA" sz="1800" b="1" dirty="0">
              <a:solidFill>
                <a:srgbClr val="94CFC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2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0935C02-3FA2-C673-6747-8E0A69FA8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03365" y="0"/>
            <a:ext cx="11430366" cy="6858000"/>
            <a:chOff x="503365" y="0"/>
            <a:chExt cx="11430366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B31D3-9452-3D4A-FA01-4FF2FBF5F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65" y="0"/>
              <a:ext cx="11430366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D1AAE1-44F8-0973-7DFD-AAF4C79F86A7}"/>
                </a:ext>
              </a:extLst>
            </p:cNvPr>
            <p:cNvSpPr/>
            <p:nvPr/>
          </p:nvSpPr>
          <p:spPr>
            <a:xfrm>
              <a:off x="2379643" y="859315"/>
              <a:ext cx="7656723" cy="4819043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5" descr="Screencapture of a video using cards on a table to showcase a boolean search.">
              <a:extLst>
                <a:ext uri="{FF2B5EF4-FFF2-40B4-BE49-F238E27FC236}">
                  <a16:creationId xmlns:a16="http://schemas.microsoft.com/office/drawing/2014/main" id="{BE85C848-9C2B-993A-8B7B-8488EA214F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05" t="1070"/>
            <a:stretch/>
          </p:blipFill>
          <p:spPr>
            <a:xfrm>
              <a:off x="2379519" y="1179641"/>
              <a:ext cx="7675986" cy="4312267"/>
            </a:xfrm>
            <a:prstGeom prst="rect">
              <a:avLst/>
            </a:prstGeom>
            <a:no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8FFD46C-47D9-2503-678C-62B1B81F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is a Boolean Search?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1FCA0-F38E-6054-3A5B-A425E41ADAB4}"/>
              </a:ext>
            </a:extLst>
          </p:cNvPr>
          <p:cNvSpPr txBox="1"/>
          <p:nvPr/>
        </p:nvSpPr>
        <p:spPr>
          <a:xfrm>
            <a:off x="2620107" y="6321669"/>
            <a:ext cx="80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Extrait du vidéo </a:t>
            </a:r>
            <a:r>
              <a:rPr lang="fr-CA" i="1" u="sng" dirty="0" err="1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Search</a:t>
            </a:r>
            <a:r>
              <a:rPr lang="fr-CA" i="1" u="sng" dirty="0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 </a:t>
            </a:r>
            <a:r>
              <a:rPr lang="fr-CA" i="1" u="sng" dirty="0" err="1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Smarter</a:t>
            </a:r>
            <a:r>
              <a:rPr lang="fr-CA" i="1" u="sng" dirty="0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, </a:t>
            </a:r>
            <a:r>
              <a:rPr lang="fr-CA" i="1" u="sng" dirty="0" err="1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Search</a:t>
            </a:r>
            <a:r>
              <a:rPr lang="fr-CA" i="1" u="sng" dirty="0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 </a:t>
            </a:r>
            <a:r>
              <a:rPr lang="fr-CA" i="1" u="sng" dirty="0" err="1">
                <a:latin typeface="Calibri" panose="020F0502020204030204" pitchFamily="34" charset="0"/>
                <a:ea typeface="DengXian" panose="02010600030101010101" pitchFamily="2" charset="-122"/>
                <a:hlinkClick r:id="rId5"/>
              </a:rPr>
              <a:t>Faster</a:t>
            </a:r>
            <a:r>
              <a:rPr lang="fr-CA" dirty="0">
                <a:latin typeface="Calibri" panose="020F0502020204030204" pitchFamily="34" charset="0"/>
                <a:ea typeface="DengXian" panose="02010600030101010101" pitchFamily="2" charset="-122"/>
              </a:rPr>
              <a:t> de l’Université de Sydney. </a:t>
            </a:r>
            <a:endParaRPr lang="en-CA" i="1" u="sng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5582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9E5177-8828-6337-D202-A64C44A0A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" y="1004887"/>
            <a:ext cx="11610975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4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85DEE1-BBE6-4007-5335-0FDDC5D4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Sofia et le Prêt entre bibliothèques (PEB)</a:t>
            </a:r>
            <a:br>
              <a:rPr lang="en-US" sz="5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51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Bibliothèque publique floue abstraite avec des étagères à livres">
            <a:extLst>
              <a:ext uri="{FF2B5EF4-FFF2-40B4-BE49-F238E27FC236}">
                <a16:creationId xmlns:a16="http://schemas.microsoft.com/office/drawing/2014/main" id="{4E7F754A-15DA-FF8B-0BF3-DFB26E332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5" r="37755" b="-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51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818EA9-1536-F5BE-A772-624AF4FFC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56" y="1828800"/>
            <a:ext cx="11687088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5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96C4E-E2C7-37DC-6D4C-462F97D3E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827" y="287080"/>
            <a:ext cx="7322517" cy="6443330"/>
          </a:xfrm>
          <a:prstGeom prst="rect">
            <a:avLst/>
          </a:prstGeom>
        </p:spPr>
      </p:pic>
      <p:grpSp>
        <p:nvGrpSpPr>
          <p:cNvPr id="4" name="Group 3" descr="bubble highlighting the list of available Library limiters on the Sofia Discovery Tool search results page. ">
            <a:extLst>
              <a:ext uri="{FF2B5EF4-FFF2-40B4-BE49-F238E27FC236}">
                <a16:creationId xmlns:a16="http://schemas.microsoft.com/office/drawing/2014/main" id="{174F0E95-DAA1-603C-2D14-9410957B5919}"/>
              </a:ext>
            </a:extLst>
          </p:cNvPr>
          <p:cNvGrpSpPr/>
          <p:nvPr/>
        </p:nvGrpSpPr>
        <p:grpSpPr>
          <a:xfrm>
            <a:off x="0" y="1685693"/>
            <a:ext cx="2296633" cy="1663563"/>
            <a:chOff x="411346" y="414941"/>
            <a:chExt cx="3707287" cy="27000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3726D5A3-9483-BF42-ECE9-DFAA772D147E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42032C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28E503B-2858-0AA3-15A1-0A081272BF08}"/>
                </a:ext>
              </a:extLst>
            </p:cNvPr>
            <p:cNvSpPr/>
            <p:nvPr/>
          </p:nvSpPr>
          <p:spPr>
            <a:xfrm>
              <a:off x="411346" y="414941"/>
              <a:ext cx="2699999" cy="2700000"/>
            </a:xfrm>
            <a:prstGeom prst="ellipse">
              <a:avLst/>
            </a:prstGeom>
            <a:blipFill>
              <a:blip r:embed="rId3"/>
              <a:stretch>
                <a:fillRect l="-38603" t="-238455" r="-759247" b="-226639"/>
              </a:stretch>
            </a:blipFill>
            <a:ln w="41275">
              <a:solidFill>
                <a:srgbClr val="42032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1120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01C80-19F6-BB1D-E305-B2E39A72F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219" y="481012"/>
            <a:ext cx="8705850" cy="589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FFCD27-DAC5-1318-FD10-1738FAA75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50334" y="883720"/>
            <a:ext cx="9792403" cy="823912"/>
          </a:xfrm>
        </p:spPr>
        <p:txBody>
          <a:bodyPr/>
          <a:lstStyle/>
          <a:p>
            <a:r>
              <a:rPr lang="fr-CA" dirty="0"/>
              <a:t>Plan</a:t>
            </a: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FE5720-E7BA-48CC-9EFA-B9CA8B937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50334" y="1892595"/>
            <a:ext cx="10005053" cy="4350230"/>
          </a:xfrm>
        </p:spPr>
        <p:txBody>
          <a:bodyPr>
            <a:normAutofit/>
          </a:bodyPr>
          <a:lstStyle/>
          <a:p>
            <a:r>
              <a:rPr lang="fr-CA" dirty="0"/>
              <a:t>La bibliothèque: site web et services</a:t>
            </a:r>
          </a:p>
          <a:p>
            <a:r>
              <a:rPr lang="fr-CA" dirty="0"/>
              <a:t>Stratégies de recherche</a:t>
            </a:r>
          </a:p>
          <a:p>
            <a:r>
              <a:rPr lang="fr-CA" dirty="0"/>
              <a:t>Sofia et le Prêt entre bibliothèques (PEB)</a:t>
            </a:r>
          </a:p>
          <a:p>
            <a:r>
              <a:rPr lang="fr-CA" dirty="0"/>
              <a:t>Dictionnaires terminologiques</a:t>
            </a:r>
          </a:p>
          <a:p>
            <a:r>
              <a:rPr lang="fr-CA" dirty="0"/>
              <a:t>Autres documents de référence</a:t>
            </a:r>
          </a:p>
          <a:p>
            <a:r>
              <a:rPr lang="fr-CA" dirty="0"/>
              <a:t>Bases de données (pour les articles populaires et ceux revus par les pairs) </a:t>
            </a:r>
          </a:p>
          <a:p>
            <a:r>
              <a:rPr lang="fr-CA" dirty="0"/>
              <a:t>Ressources générales sur le web </a:t>
            </a:r>
          </a:p>
          <a:p>
            <a:r>
              <a:rPr lang="fr-CA" dirty="0"/>
              <a:t>Évaluer et citer ses sources</a:t>
            </a:r>
            <a:endParaRPr lang="en-CA" sz="180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endParaRPr lang="fr-FR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0960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4A65E-D89F-7BF2-6487-06F9C6BA7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369" y="321524"/>
            <a:ext cx="8705850" cy="589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10A3B-8921-D8CB-CF5A-5045DDA9E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58" y="1262726"/>
            <a:ext cx="7313325" cy="541197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2CFB16-D55C-41E9-03D2-5D5ECE86F9A6}"/>
              </a:ext>
            </a:extLst>
          </p:cNvPr>
          <p:cNvCxnSpPr/>
          <p:nvPr/>
        </p:nvCxnSpPr>
        <p:spPr>
          <a:xfrm flipH="1">
            <a:off x="8548577" y="2828260"/>
            <a:ext cx="1977656" cy="0"/>
          </a:xfrm>
          <a:prstGeom prst="straightConnector1">
            <a:avLst/>
          </a:prstGeom>
          <a:ln w="857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5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Comment </a:t>
            </a:r>
            <a:r>
              <a:rPr lang="en-US" dirty="0" err="1">
                <a:latin typeface="Gill Sans Nova Light" panose="020B0402020204020203" pitchFamily="34" charset="0"/>
              </a:rPr>
              <a:t>fonctionne</a:t>
            </a:r>
            <a:r>
              <a:rPr lang="en-US" dirty="0">
                <a:latin typeface="Gill Sans Nova Light" panose="020B0402020204020203" pitchFamily="34" charset="0"/>
              </a:rPr>
              <a:t> le service de Prêt Entre Bibliothèques (PEB)?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229" y="1796144"/>
            <a:ext cx="5558971" cy="316774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PEB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sont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faites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directement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dans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l’outil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</a:t>
            </a:r>
            <a:r>
              <a:rPr lang="en-US" sz="20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découverte</a:t>
            </a:r>
            <a:r>
              <a:rPr lang="en-US" sz="20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Sofia:</a:t>
            </a:r>
          </a:p>
          <a:p>
            <a:pPr marL="0" indent="0">
              <a:lnSpc>
                <a:spcPct val="100000"/>
              </a:lnSpc>
              <a:buNone/>
            </a:pPr>
            <a:endParaRPr lang="en-CA" sz="2000" b="1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Bouton “Request via Interlibrary Loan”  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CA" sz="20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Depuis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un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formulaire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disponible sous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l’onglet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“Requests” dans "My Account".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endParaRPr lang="en-US" sz="20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D3D027-2874-E7BA-A8BA-D94095B9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3598" y="3472961"/>
            <a:ext cx="2273417" cy="4064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CDE171-1A74-3E15-8D82-EF7EAC3AB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229" y="4963886"/>
            <a:ext cx="5558971" cy="12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5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36A66-0654-8A0F-6322-7E456BA41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766218"/>
            <a:ext cx="403905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ill Sans Nova Light" panose="020B0402020204020203" pitchFamily="34" charset="0"/>
              </a:rPr>
              <a:t>Concordia article/chapter scan &amp; deliver service</a:t>
            </a:r>
            <a:endParaRPr lang="en-CA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29" y="1403768"/>
            <a:ext cx="4966709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chapitres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livres et les articles de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périodiques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la collection de Concordia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sont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scannés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à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(dans le respect du droit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d’auteur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-e). Le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suivi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demandes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est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fait dans Sofia. </a:t>
            </a:r>
          </a:p>
          <a:p>
            <a:pPr>
              <a:lnSpc>
                <a:spcPct val="150000"/>
              </a:lnSpc>
            </a:pPr>
            <a:endParaRPr lang="en-US" sz="1800" dirty="0">
              <a:latin typeface="Segoe UI" panose="020B0502040204020203" pitchFamily="34" charset="0"/>
              <a:ea typeface="ＭＳ Ｐゴシック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Cherchez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le bouton “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Chapter Scan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” dans la section “Access Options”.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C05FA1-AA30-C1BB-3D51-43CB0D5B0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107" y="4990088"/>
            <a:ext cx="2369959" cy="10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4308"/>
            <a:ext cx="1051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Demander un </a:t>
            </a:r>
            <a:r>
              <a:rPr lang="en-US" sz="2000" kern="0" spc="3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LIvre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VIA INTERLIBRARY LOAN</a:t>
            </a:r>
            <a:b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</a:b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(Prêt entre </a:t>
            </a:r>
            <a:r>
              <a:rPr lang="en-US" kern="0" dirty="0" err="1">
                <a:solidFill>
                  <a:srgbClr val="D6A635"/>
                </a:solidFill>
                <a:latin typeface="Gill Sans Nova" panose="020B0602020104020203" pitchFamily="34" charset="0"/>
              </a:rPr>
              <a:t>bibliothèques</a:t>
            </a: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31105" y="2333180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EXEMPLE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79178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oncordia Library Sofia Discovery Tool record for print book titled, &quot; God Human, Animal, Machine&quot;">
            <a:extLst>
              <a:ext uri="{FF2B5EF4-FFF2-40B4-BE49-F238E27FC236}">
                <a16:creationId xmlns:a16="http://schemas.microsoft.com/office/drawing/2014/main" id="{4FDBD679-92A8-254C-E5A8-4E1756D5CF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880"/>
          <a:stretch/>
        </p:blipFill>
        <p:spPr>
          <a:xfrm>
            <a:off x="2405103" y="1160288"/>
            <a:ext cx="7622561" cy="4502843"/>
          </a:xfrm>
          <a:prstGeom prst="rect">
            <a:avLst/>
          </a:prstGeom>
        </p:spPr>
      </p:pic>
      <p:pic>
        <p:nvPicPr>
          <p:cNvPr id="10" name="Picture 9" descr="Interlibrary Loan Request form">
            <a:extLst>
              <a:ext uri="{FF2B5EF4-FFF2-40B4-BE49-F238E27FC236}">
                <a16:creationId xmlns:a16="http://schemas.microsoft.com/office/drawing/2014/main" id="{791C82CA-45D8-C188-28C0-BC11A7D7A5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9" t="12952" r="35538" b="18123"/>
          <a:stretch/>
        </p:blipFill>
        <p:spPr>
          <a:xfrm>
            <a:off x="2533006" y="1054768"/>
            <a:ext cx="7372286" cy="98937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8BD87D-2FE4-B3C7-26BB-65F7B532730D}"/>
              </a:ext>
            </a:extLst>
          </p:cNvPr>
          <p:cNvSpPr/>
          <p:nvPr/>
        </p:nvSpPr>
        <p:spPr>
          <a:xfrm>
            <a:off x="1993900" y="6057900"/>
            <a:ext cx="8775700" cy="80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C38FA-E926-FF18-266D-9B356EDF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request via Interlibrary loan</a:t>
            </a:r>
            <a:endParaRPr lang="en-CA" dirty="0"/>
          </a:p>
        </p:txBody>
      </p:sp>
      <p:sp>
        <p:nvSpPr>
          <p:cNvPr id="17" name="Freeform: Shape 16" hidden="1">
            <a:extLst>
              <a:ext uri="{FF2B5EF4-FFF2-40B4-BE49-F238E27FC236}">
                <a16:creationId xmlns:a16="http://schemas.microsoft.com/office/drawing/2014/main" id="{9EFDA04F-41F1-C69A-9E87-3D92CB131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>
            <a:off x="0" y="-34580"/>
            <a:ext cx="12192000" cy="6742878"/>
          </a:xfrm>
          <a:custGeom>
            <a:avLst/>
            <a:gdLst>
              <a:gd name="connsiteX0" fmla="*/ 2412788 w 12192000"/>
              <a:gd name="connsiteY0" fmla="*/ 2166623 h 6892581"/>
              <a:gd name="connsiteX1" fmla="*/ 2412788 w 12192000"/>
              <a:gd name="connsiteY1" fmla="*/ 5697712 h 6892581"/>
              <a:gd name="connsiteX2" fmla="*/ 10027664 w 12192000"/>
              <a:gd name="connsiteY2" fmla="*/ 5697712 h 6892581"/>
              <a:gd name="connsiteX3" fmla="*/ 10027664 w 12192000"/>
              <a:gd name="connsiteY3" fmla="*/ 2166623 h 6892581"/>
              <a:gd name="connsiteX4" fmla="*/ 0 w 12192000"/>
              <a:gd name="connsiteY4" fmla="*/ 0 h 6892581"/>
              <a:gd name="connsiteX5" fmla="*/ 12192000 w 12192000"/>
              <a:gd name="connsiteY5" fmla="*/ 0 h 6892581"/>
              <a:gd name="connsiteX6" fmla="*/ 12192000 w 12192000"/>
              <a:gd name="connsiteY6" fmla="*/ 6892581 h 6892581"/>
              <a:gd name="connsiteX7" fmla="*/ 0 w 12192000"/>
              <a:gd name="connsiteY7" fmla="*/ 6892581 h 689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92581">
                <a:moveTo>
                  <a:pt x="2412788" y="2166623"/>
                </a:moveTo>
                <a:lnTo>
                  <a:pt x="2412788" y="5697712"/>
                </a:lnTo>
                <a:lnTo>
                  <a:pt x="10027664" y="5697712"/>
                </a:lnTo>
                <a:lnTo>
                  <a:pt x="10027664" y="21666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2581"/>
                </a:lnTo>
                <a:lnTo>
                  <a:pt x="0" y="68925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E14053-5F7F-BF5E-D516-5954AA11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35760" y="0"/>
            <a:ext cx="9367520" cy="80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 descr="Red square highlighting the &quot;Request via Interlibrary Loan&quot; button on the Concordia Library Sofia Discovery Tool">
            <a:extLst>
              <a:ext uri="{FF2B5EF4-FFF2-40B4-BE49-F238E27FC236}">
                <a16:creationId xmlns:a16="http://schemas.microsoft.com/office/drawing/2014/main" id="{4EEFC51C-3B9C-4A55-B109-AAC8D05644F8}"/>
              </a:ext>
            </a:extLst>
          </p:cNvPr>
          <p:cNvSpPr>
            <a:spLocks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852992C9-C42E-25B3-2E96-99CBB85CE35E}"/>
              </a:ext>
            </a:extLst>
          </p:cNvPr>
          <p:cNvSpPr/>
          <p:nvPr/>
        </p:nvSpPr>
        <p:spPr>
          <a:xfrm>
            <a:off x="8837784" y="1968661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3C4D208-0231-DBAE-6542-C63CC23F5C4D}"/>
              </a:ext>
            </a:extLst>
          </p:cNvPr>
          <p:cNvSpPr/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6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77338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1E7E0C-08BD-077C-2847-D89C5F5FE3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038554" y="730061"/>
            <a:ext cx="9258731" cy="5555061"/>
            <a:chOff x="1715220" y="0"/>
            <a:chExt cx="11430365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A3F1C9-5AD7-5245-CAD4-E2D23E068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15220" y="0"/>
              <a:ext cx="11430365" cy="6858000"/>
            </a:xfrm>
            <a:prstGeom prst="rect">
              <a:avLst/>
            </a:prstGeom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5C37D8E7-E017-C231-73D2-F6886BB9B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43" r="15216" b="24527"/>
            <a:stretch/>
          </p:blipFill>
          <p:spPr>
            <a:xfrm>
              <a:off x="3593027" y="1039358"/>
              <a:ext cx="7650224" cy="4623774"/>
            </a:xfrm>
            <a:prstGeom prst="rect">
              <a:avLst/>
            </a:prstGeom>
          </p:spPr>
        </p:pic>
      </p:grp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4EEFC51C-3B9C-4A55-B109-AAC8D0564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00151" y="2720220"/>
            <a:ext cx="1579061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42304A8-AFF9-F8D5-DA77-46EEF0E3974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451" y="1800148"/>
            <a:ext cx="3430873" cy="37856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Suivez le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statut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de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votre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demande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sous </a:t>
            </a:r>
            <a:r>
              <a:rPr lang="en-US" sz="4000" i="0" cap="none" dirty="0" err="1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l’onglet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"Requests</a:t>
            </a:r>
            <a:r>
              <a:rPr lang="en-US" sz="4000" i="0" cap="none" dirty="0">
                <a:solidFill>
                  <a:schemeClr val="tx1"/>
                </a:solidFill>
                <a:latin typeface="Gill Sans Nova Light" panose="020B0402020204020203" pitchFamily="34" charset="0"/>
                <a:ea typeface="ＭＳ Ｐゴシック"/>
                <a:cs typeface="+mn-cs"/>
              </a:rPr>
              <a:t>"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2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EBE87-C450-ABE1-D8FD-C6ADC0291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9939" b="-19642"/>
          <a:stretch/>
        </p:blipFill>
        <p:spPr>
          <a:xfrm>
            <a:off x="0" y="-27844"/>
            <a:ext cx="5250730" cy="8349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1359-8279-8A41-14E2-697FC463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0647"/>
            <a:ext cx="4525537" cy="13255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latin typeface="Gill Sans Nova Light" panose="020B0402020204020203" pitchFamily="34" charset="0"/>
              </a:rPr>
              <a:t>Au </a:t>
            </a:r>
            <a:r>
              <a:rPr lang="en-US" sz="4000" dirty="0" err="1">
                <a:latin typeface="Gill Sans Nova Light" panose="020B0402020204020203" pitchFamily="34" charset="0"/>
              </a:rPr>
              <a:t>sujet</a:t>
            </a:r>
            <a:r>
              <a:rPr lang="en-US" sz="4000" dirty="0">
                <a:latin typeface="Gill Sans Nova Light" panose="020B0402020204020203" pitchFamily="34" charset="0"/>
              </a:rPr>
              <a:t> du PEB </a:t>
            </a:r>
            <a:endParaRPr lang="en-CA" sz="4000" dirty="0">
              <a:latin typeface="Gill Sans Nova Light" panose="020B040202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13FD5-F351-8DB6-F4D5-9430F540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1" y="990251"/>
            <a:ext cx="6139444" cy="220007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Vous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recevrez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une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notification par </a:t>
            </a:r>
            <a:r>
              <a:rPr lang="en-US" sz="18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courriel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lorsque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prêt PEB sera prêt à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téléchargé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documents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imprimés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“physiques”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peuvent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aux </a:t>
            </a:r>
            <a:r>
              <a:rPr lang="en-US" sz="18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comptoirs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de circulation 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de Vanier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ou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Webster.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Les documents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obtenus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par PEB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peuvent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être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empruntés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pour 30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jours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, avec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jusqu’à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quatre </a:t>
            </a:r>
            <a:r>
              <a:rPr lang="en-US" sz="18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renouvellements</a:t>
            </a:r>
            <a:r>
              <a:rPr lang="en-US" sz="18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possibles </a:t>
            </a:r>
            <a:r>
              <a:rPr lang="en-US" sz="18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si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le document </a:t>
            </a:r>
            <a:r>
              <a:rPr lang="en-US" sz="18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n’est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pas </a:t>
            </a:r>
            <a:r>
              <a:rPr lang="en-US" sz="1800" b="1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rappelé</a:t>
            </a:r>
            <a:r>
              <a:rPr lang="en-US" sz="1800" b="1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351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FA1795-850B-8E47-305E-B7274915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1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91584E-0056-5920-8C42-409AD854A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2001" y="0"/>
            <a:ext cx="13716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EE5CB52-BE5B-5450-62A6-A89326AAB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2862"/>
            <a:ext cx="1051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</a:pP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Demander un livre à </a:t>
            </a:r>
            <a:r>
              <a:rPr lang="en-US" sz="2000" kern="0" spc="300" dirty="0" err="1">
                <a:solidFill>
                  <a:schemeClr val="bg1"/>
                </a:solidFill>
                <a:latin typeface="Gill Sans Nova" panose="020B0602020104020203" pitchFamily="34" charset="0"/>
              </a:rPr>
              <a:t>partir</a:t>
            </a:r>
            <a:r>
              <a:rPr lang="en-US" sz="2000" kern="0" spc="300" dirty="0">
                <a:solidFill>
                  <a:schemeClr val="bg1"/>
                </a:solidFill>
                <a:latin typeface="Gill Sans Nova" panose="020B0602020104020203" pitchFamily="34" charset="0"/>
              </a:rPr>
              <a:t> d’un </a:t>
            </a:r>
            <a:br>
              <a:rPr lang="en-US" kern="0" dirty="0">
                <a:solidFill>
                  <a:srgbClr val="782336"/>
                </a:solidFill>
                <a:latin typeface="Gill Sans Nova" panose="020B0602020104020203" pitchFamily="34" charset="0"/>
              </a:rPr>
            </a:br>
            <a:r>
              <a:rPr lang="en-US" kern="0" dirty="0" err="1">
                <a:solidFill>
                  <a:srgbClr val="D6A635"/>
                </a:solidFill>
                <a:latin typeface="Gill Sans Nova" panose="020B0602020104020203" pitchFamily="34" charset="0"/>
              </a:rPr>
              <a:t>FORMulaire</a:t>
            </a:r>
            <a:r>
              <a:rPr lang="en-US" kern="0" dirty="0">
                <a:solidFill>
                  <a:srgbClr val="D6A635"/>
                </a:solidFill>
                <a:latin typeface="Gill Sans Nova" panose="020B0602020104020203" pitchFamily="34" charset="0"/>
              </a:rPr>
              <a:t> vide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135EDF-C153-3380-8942-FA3F2A294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244947" y="2478794"/>
            <a:ext cx="1702107" cy="521271"/>
            <a:chOff x="5131105" y="2126255"/>
            <a:chExt cx="1702107" cy="52127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F9DA32-19C0-871A-AEB5-184BB28CB80D}"/>
                </a:ext>
              </a:extLst>
            </p:cNvPr>
            <p:cNvSpPr txBox="1"/>
            <p:nvPr/>
          </p:nvSpPr>
          <p:spPr>
            <a:xfrm>
              <a:off x="5131105" y="2210355"/>
              <a:ext cx="17021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D6A635"/>
                  </a:solidFill>
                  <a:latin typeface="Gill Sans Nova" panose="020B0602020104020203" pitchFamily="34" charset="0"/>
                  <a:cs typeface="Segoe UI" panose="020B0502040204020203" pitchFamily="34" charset="0"/>
                </a:rPr>
                <a:t>EXAMPLE</a:t>
              </a:r>
              <a:endParaRPr lang="en-CA" sz="2000" dirty="0">
                <a:solidFill>
                  <a:srgbClr val="D6A635"/>
                </a:solidFill>
                <a:latin typeface="Gill Sans Nova" panose="020B06020201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DC24F9-66F5-9990-5E74-850F53510696}"/>
                </a:ext>
              </a:extLst>
            </p:cNvPr>
            <p:cNvSpPr/>
            <p:nvPr/>
          </p:nvSpPr>
          <p:spPr>
            <a:xfrm>
              <a:off x="5221995" y="2126255"/>
              <a:ext cx="1487277" cy="52127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5373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A913-E4C4-32BC-A222-41DD889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Create an Interlibrary Loan request</a:t>
            </a:r>
            <a:endParaRPr lang="en-C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ACDBEF9-4498-50FA-CF3D-C69458A7C354}"/>
              </a:ext>
            </a:extLst>
          </p:cNvPr>
          <p:cNvSpPr txBox="1">
            <a:spLocks/>
          </p:cNvSpPr>
          <p:nvPr/>
        </p:nvSpPr>
        <p:spPr>
          <a:xfrm>
            <a:off x="1052434" y="1228927"/>
            <a:ext cx="4396896" cy="2200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Inscrivez-vous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dans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votre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compte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"My Account" et </a:t>
            </a: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sélectionnez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"Requests".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000" dirty="0" err="1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Cliquez</a:t>
            </a:r>
            <a:r>
              <a:rPr lang="en-US" sz="2000" dirty="0"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rPr>
              <a:t> "Create request".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4" descr="Concordia Library Website - Interlibrary Loan Request webpage. My Account dropdown menu.">
            <a:extLst>
              <a:ext uri="{FF2B5EF4-FFF2-40B4-BE49-F238E27FC236}">
                <a16:creationId xmlns:a16="http://schemas.microsoft.com/office/drawing/2014/main" id="{7552BBFB-2824-2A8E-B340-8B79DBE5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12" y="687133"/>
            <a:ext cx="1464875" cy="3490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Concordia Library Interlibrary Loan request page. Create a request button.">
            <a:extLst>
              <a:ext uri="{FF2B5EF4-FFF2-40B4-BE49-F238E27FC236}">
                <a16:creationId xmlns:a16="http://schemas.microsoft.com/office/drawing/2014/main" id="{337963F2-0AD0-D68C-8A39-AD4199BDD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160" b="709"/>
          <a:stretch/>
        </p:blipFill>
        <p:spPr>
          <a:xfrm>
            <a:off x="-11923" y="4424930"/>
            <a:ext cx="11744614" cy="2050011"/>
          </a:xfrm>
        </p:spPr>
      </p:pic>
      <p:sp>
        <p:nvSpPr>
          <p:cNvPr id="3" name="Rectangle 2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29C11415-307C-8FDC-7BF4-0F878558AC62}"/>
              </a:ext>
            </a:extLst>
          </p:cNvPr>
          <p:cNvSpPr>
            <a:spLocks/>
          </p:cNvSpPr>
          <p:nvPr/>
        </p:nvSpPr>
        <p:spPr>
          <a:xfrm>
            <a:off x="8329961" y="1537815"/>
            <a:ext cx="977387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229634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B53-D801-4209-3AB4-53D3F0E51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request a book form</a:t>
            </a:r>
            <a:endParaRPr lang="en-CA" dirty="0"/>
          </a:p>
        </p:txBody>
      </p:sp>
      <p:grpSp>
        <p:nvGrpSpPr>
          <p:cNvPr id="37" name="Group 36" descr="Form to request an Interlibrary Loan Book using the Concordia Library Sofia Discovery Tool">
            <a:extLst>
              <a:ext uri="{FF2B5EF4-FFF2-40B4-BE49-F238E27FC236}">
                <a16:creationId xmlns:a16="http://schemas.microsoft.com/office/drawing/2014/main" id="{364DFC1F-B10D-9148-D1AF-F9DB1C48C51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533006" y="2081843"/>
            <a:ext cx="7380000" cy="10530802"/>
            <a:chOff x="2533006" y="2081843"/>
            <a:chExt cx="7380000" cy="1053080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0762B8-A8BF-9DC7-7349-730384A8444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2533006" y="2081843"/>
              <a:ext cx="7380000" cy="10530802"/>
              <a:chOff x="2533006" y="2081843"/>
              <a:chExt cx="7380000" cy="10530802"/>
            </a:xfrm>
          </p:grpSpPr>
          <p:pic>
            <p:nvPicPr>
              <p:cNvPr id="10" name="Picture 9" descr="Form to request an Interlibrary Loan Book using the Concordia Library Sofia Discovery Tool">
                <a:extLst>
                  <a:ext uri="{FF2B5EF4-FFF2-40B4-BE49-F238E27FC236}">
                    <a16:creationId xmlns:a16="http://schemas.microsoft.com/office/drawing/2014/main" id="{791C82CA-45D8-C188-28C0-BC11A7D7A5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559" t="8744" r="35507" b="17941"/>
              <a:stretch/>
            </p:blipFill>
            <p:spPr>
              <a:xfrm>
                <a:off x="2533006" y="2081843"/>
                <a:ext cx="7380000" cy="1053080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1B9B1AC-3B4B-192B-A9F7-86FE882A7AC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6D9AAA7-3B22-32C6-D8E6-B6D71F8C2D4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6223006" y="8682958"/>
                <a:ext cx="338098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69587B0-BBFE-2419-16FA-F7DCDA3DE1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10247041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5724B10-ACA2-3B30-F7D9-829780D1F0B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812356" y="9468565"/>
                <a:ext cx="945136" cy="18441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39C5BA-2015-09CE-AB3A-1B09CB2C17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10463" y="9447901"/>
              <a:ext cx="1376585" cy="2050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n>
                  <a:solidFill>
                    <a:schemeClr val="bg1"/>
                  </a:solidFill>
                </a:ln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0CBA74-D25C-4D9D-BAFB-8621ECF22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85" y="-8091"/>
            <a:ext cx="12167999" cy="6844500"/>
          </a:xfrm>
          <a:prstGeom prst="rect">
            <a:avLst/>
          </a:prstGeom>
        </p:spPr>
      </p:pic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46BAEECE-83A8-07F1-6860-F313AD60EC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837784" y="3612629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Arrow: Left 25" descr="Yellow arrow highlighting the &quot;submit request&quot; button on the request an interlibrary loan form on the Concordia Library Sofia Discovery Tool">
            <a:extLst>
              <a:ext uri="{FF2B5EF4-FFF2-40B4-BE49-F238E27FC236}">
                <a16:creationId xmlns:a16="http://schemas.microsoft.com/office/drawing/2014/main" id="{E2DD3BD7-16F3-F194-B6A8-55539EB404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9725146">
            <a:off x="3291422" y="4601980"/>
            <a:ext cx="900932" cy="342831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71D64F3-1FF1-C35A-7253-5A7BF2A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12356" y="9447901"/>
            <a:ext cx="945136" cy="184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4" name="Rectangle 3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063BDD58-EC4D-1A22-6762-8E9F7A72819D}"/>
              </a:ext>
            </a:extLst>
          </p:cNvPr>
          <p:cNvSpPr>
            <a:spLocks/>
          </p:cNvSpPr>
          <p:nvPr/>
        </p:nvSpPr>
        <p:spPr>
          <a:xfrm>
            <a:off x="4404733" y="2713639"/>
            <a:ext cx="1148574" cy="4087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350941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3.33333E-6 -1.0099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8C5B5-C132-491C-6F93-1EBB543B8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704" y="520232"/>
            <a:ext cx="10890929" cy="1097280"/>
          </a:xfrm>
        </p:spPr>
        <p:txBody>
          <a:bodyPr>
            <a:normAutofit/>
          </a:bodyPr>
          <a:lstStyle/>
          <a:p>
            <a:r>
              <a:rPr lang="fr-CA" dirty="0" err="1"/>
              <a:t>ActivitÉ</a:t>
            </a:r>
            <a:r>
              <a:rPr lang="fr-CA" dirty="0"/>
              <a:t> d’introduction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F167B-2AAC-0D5F-4DD1-9D346D0A3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70" y="2012263"/>
            <a:ext cx="5551998" cy="388620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CA" dirty="0" err="1"/>
              <a:t>J’ai</a:t>
            </a:r>
            <a:r>
              <a:rPr lang="en-CA" dirty="0"/>
              <a:t> déjà </a:t>
            </a:r>
            <a:r>
              <a:rPr lang="en-CA" dirty="0" err="1"/>
              <a:t>utilisé</a:t>
            </a:r>
            <a:r>
              <a:rPr lang="en-CA" dirty="0"/>
              <a:t> les services de la bibliothèque.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Je </a:t>
            </a:r>
            <a:r>
              <a:rPr lang="en-CA" dirty="0" err="1"/>
              <a:t>sais</a:t>
            </a:r>
            <a:r>
              <a:rPr lang="en-CA" dirty="0"/>
              <a:t> comment appliquer la </a:t>
            </a:r>
            <a:r>
              <a:rPr lang="en-CA" dirty="0" err="1"/>
              <a:t>logique</a:t>
            </a:r>
            <a:r>
              <a:rPr lang="en-CA" dirty="0"/>
              <a:t> </a:t>
            </a:r>
            <a:r>
              <a:rPr lang="en-CA" dirty="0" err="1"/>
              <a:t>booléenne</a:t>
            </a:r>
            <a:r>
              <a:rPr lang="en-CA" dirty="0"/>
              <a:t> à </a:t>
            </a:r>
            <a:r>
              <a:rPr lang="en-CA" dirty="0" err="1"/>
              <a:t>mes</a:t>
            </a:r>
            <a:r>
              <a:rPr lang="en-CA" dirty="0"/>
              <a:t> questions de recherche. 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Quand je </a:t>
            </a:r>
            <a:r>
              <a:rPr lang="en-CA" dirty="0" err="1"/>
              <a:t>cherche</a:t>
            </a:r>
            <a:r>
              <a:rPr lang="en-CA" dirty="0"/>
              <a:t> des articles </a:t>
            </a:r>
            <a:r>
              <a:rPr lang="en-CA" dirty="0" err="1"/>
              <a:t>scientifiques</a:t>
            </a:r>
            <a:r>
              <a:rPr lang="en-CA" dirty="0"/>
              <a:t>, </a:t>
            </a:r>
            <a:r>
              <a:rPr lang="en-CA" dirty="0" err="1"/>
              <a:t>souvent</a:t>
            </a:r>
            <a:r>
              <a:rPr lang="en-CA" dirty="0"/>
              <a:t> je ne </a:t>
            </a:r>
            <a:r>
              <a:rPr lang="en-CA" dirty="0" err="1"/>
              <a:t>trouve</a:t>
            </a:r>
            <a:r>
              <a:rPr lang="en-CA" dirty="0"/>
              <a:t> pas </a:t>
            </a:r>
            <a:r>
              <a:rPr lang="en-CA" dirty="0" err="1"/>
              <a:t>ce</a:t>
            </a:r>
            <a:r>
              <a:rPr lang="en-CA" dirty="0"/>
              <a:t> que je recherche. 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/>
              <a:t>Je </a:t>
            </a:r>
            <a:r>
              <a:rPr lang="en-CA" dirty="0" err="1"/>
              <a:t>préfère</a:t>
            </a:r>
            <a:r>
              <a:rPr lang="en-CA" dirty="0"/>
              <a:t> </a:t>
            </a:r>
            <a:r>
              <a:rPr lang="en-CA" dirty="0" err="1"/>
              <a:t>utiliser</a:t>
            </a:r>
            <a:r>
              <a:rPr lang="en-CA" dirty="0"/>
              <a:t> les </a:t>
            </a:r>
            <a:r>
              <a:rPr lang="en-CA" dirty="0" err="1"/>
              <a:t>moteurs</a:t>
            </a:r>
            <a:r>
              <a:rPr lang="en-CA" dirty="0"/>
              <a:t> de recherche Google </a:t>
            </a:r>
            <a:r>
              <a:rPr lang="en-CA" dirty="0" err="1"/>
              <a:t>ou</a:t>
            </a:r>
            <a:r>
              <a:rPr lang="en-CA" dirty="0"/>
              <a:t> Google Scholar pour </a:t>
            </a:r>
            <a:r>
              <a:rPr lang="en-CA" dirty="0" err="1"/>
              <a:t>repérer</a:t>
            </a:r>
            <a:r>
              <a:rPr lang="en-CA" dirty="0"/>
              <a:t> des articles </a:t>
            </a:r>
            <a:r>
              <a:rPr lang="en-CA" dirty="0" err="1"/>
              <a:t>scientifiques</a:t>
            </a:r>
            <a:r>
              <a:rPr lang="en-CA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err="1"/>
              <a:t>J’ai</a:t>
            </a:r>
            <a:r>
              <a:rPr lang="en-CA" dirty="0"/>
              <a:t> déjà </a:t>
            </a:r>
            <a:r>
              <a:rPr lang="en-CA" dirty="0" err="1"/>
              <a:t>participé</a:t>
            </a:r>
            <a:r>
              <a:rPr lang="en-CA" dirty="0"/>
              <a:t> à </a:t>
            </a:r>
            <a:r>
              <a:rPr lang="en-CA" dirty="0" err="1"/>
              <a:t>une</a:t>
            </a:r>
            <a:r>
              <a:rPr lang="en-CA" dirty="0"/>
              <a:t> formation </a:t>
            </a:r>
            <a:r>
              <a:rPr lang="en-CA" dirty="0" err="1"/>
              <a:t>en</a:t>
            </a:r>
            <a:r>
              <a:rPr lang="en-CA" dirty="0"/>
              <a:t> bibliothèque. </a:t>
            </a:r>
          </a:p>
          <a:p>
            <a:pPr marL="457200" indent="-457200">
              <a:buFont typeface="+mj-lt"/>
              <a:buAutoNum type="arabicPeriod"/>
            </a:pPr>
            <a:r>
              <a:rPr lang="en-CA" dirty="0" err="1"/>
              <a:t>J’ai</a:t>
            </a:r>
            <a:r>
              <a:rPr lang="en-CA" dirty="0"/>
              <a:t> déjà </a:t>
            </a:r>
            <a:r>
              <a:rPr lang="en-CA" dirty="0" err="1"/>
              <a:t>rencontré</a:t>
            </a:r>
            <a:r>
              <a:rPr lang="en-CA" dirty="0"/>
              <a:t> un-e </a:t>
            </a:r>
            <a:r>
              <a:rPr lang="en-CA" dirty="0" err="1"/>
              <a:t>bibliothécaire</a:t>
            </a:r>
            <a:r>
              <a:rPr lang="en-CA" dirty="0"/>
              <a:t> pour </a:t>
            </a:r>
            <a:r>
              <a:rPr lang="en-CA" dirty="0" err="1"/>
              <a:t>avoir</a:t>
            </a:r>
            <a:r>
              <a:rPr lang="en-CA" dirty="0"/>
              <a:t> de </a:t>
            </a:r>
            <a:r>
              <a:rPr lang="en-CA" dirty="0" err="1"/>
              <a:t>l’aide</a:t>
            </a:r>
            <a:r>
              <a:rPr lang="en-CA" dirty="0"/>
              <a:t> dans </a:t>
            </a:r>
            <a:r>
              <a:rPr lang="en-CA" dirty="0" err="1"/>
              <a:t>mes</a:t>
            </a:r>
            <a:r>
              <a:rPr lang="en-CA" dirty="0"/>
              <a:t> </a:t>
            </a:r>
            <a:r>
              <a:rPr lang="en-CA" dirty="0" err="1"/>
              <a:t>recherches</a:t>
            </a:r>
            <a:r>
              <a:rPr lang="en-CA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74C54B-4386-3F91-9FA3-C0092D40217D}"/>
              </a:ext>
            </a:extLst>
          </p:cNvPr>
          <p:cNvSpPr txBox="1"/>
          <p:nvPr/>
        </p:nvSpPr>
        <p:spPr>
          <a:xfrm>
            <a:off x="7040345" y="2012263"/>
            <a:ext cx="41075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CA" sz="2000" dirty="0" err="1"/>
              <a:t>Bouger</a:t>
            </a:r>
            <a:r>
              <a:rPr lang="en-CA" sz="2000" dirty="0"/>
              <a:t> </a:t>
            </a:r>
            <a:r>
              <a:rPr lang="en-CA" sz="2000" dirty="0" err="1"/>
              <a:t>vos</a:t>
            </a:r>
            <a:r>
              <a:rPr lang="en-CA" sz="2000" dirty="0"/>
              <a:t> </a:t>
            </a:r>
            <a:r>
              <a:rPr lang="en-CA" sz="2000" dirty="0" err="1"/>
              <a:t>doigts</a:t>
            </a:r>
            <a:r>
              <a:rPr lang="en-CA" sz="2000" dirty="0"/>
              <a:t>. 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Toucher </a:t>
            </a:r>
            <a:r>
              <a:rPr lang="en-CA" sz="2000" dirty="0" err="1"/>
              <a:t>votre</a:t>
            </a:r>
            <a:r>
              <a:rPr lang="en-CA" sz="2000" dirty="0"/>
              <a:t> tête. 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 err="1"/>
              <a:t>Mettre</a:t>
            </a:r>
            <a:r>
              <a:rPr lang="en-CA" sz="2000" dirty="0"/>
              <a:t> </a:t>
            </a:r>
            <a:r>
              <a:rPr lang="en-CA" sz="2000" dirty="0" err="1"/>
              <a:t>une</a:t>
            </a:r>
            <a:r>
              <a:rPr lang="en-CA" sz="2000" dirty="0"/>
              <a:t> main </a:t>
            </a:r>
            <a:r>
              <a:rPr lang="en-CA" sz="2000" dirty="0" err="1"/>
              <a:t>devant</a:t>
            </a:r>
            <a:r>
              <a:rPr lang="en-CA" sz="2000" dirty="0"/>
              <a:t> les </a:t>
            </a:r>
            <a:r>
              <a:rPr lang="en-CA" sz="2000" dirty="0" err="1"/>
              <a:t>yeux</a:t>
            </a:r>
            <a:r>
              <a:rPr lang="en-CA" sz="2000" dirty="0"/>
              <a:t>.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 err="1"/>
              <a:t>Saluer</a:t>
            </a:r>
            <a:r>
              <a:rPr lang="en-CA" sz="2000" dirty="0"/>
              <a:t> de la main. 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Faire la vague. </a:t>
            </a:r>
          </a:p>
          <a:p>
            <a:pPr marL="342900" indent="-342900">
              <a:buFont typeface="+mj-lt"/>
              <a:buAutoNum type="arabicPeriod"/>
            </a:pPr>
            <a:endParaRPr lang="en-CA" sz="2000" dirty="0"/>
          </a:p>
          <a:p>
            <a:pPr marL="342900" indent="-342900">
              <a:buFont typeface="+mj-lt"/>
              <a:buAutoNum type="arabicPeriod"/>
            </a:pPr>
            <a:r>
              <a:rPr lang="en-CA" sz="2000" dirty="0"/>
              <a:t>Taper des mains!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127CBD-9ED7-B6F0-77AF-174088BC840D}"/>
              </a:ext>
            </a:extLst>
          </p:cNvPr>
          <p:cNvSpPr txBox="1"/>
          <p:nvPr/>
        </p:nvSpPr>
        <p:spPr>
          <a:xfrm>
            <a:off x="400175" y="6102626"/>
            <a:ext cx="1165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Cette activité a été adaptée de K-Lee Fraser, Université de Toronto Scarborough, </a:t>
            </a:r>
            <a:r>
              <a:rPr lang="fr-FR" i="1" dirty="0" err="1"/>
              <a:t>K-Lee's</a:t>
            </a:r>
            <a:r>
              <a:rPr lang="fr-FR" i="1" dirty="0"/>
              <a:t> </a:t>
            </a:r>
            <a:r>
              <a:rPr lang="fr-FR" i="1" dirty="0" err="1"/>
              <a:t>Remixed</a:t>
            </a:r>
            <a:r>
              <a:rPr lang="fr-FR" i="1" dirty="0"/>
              <a:t> Information </a:t>
            </a:r>
            <a:r>
              <a:rPr lang="fr-FR" i="1" dirty="0" err="1"/>
              <a:t>Literacy</a:t>
            </a:r>
            <a:r>
              <a:rPr lang="fr-FR" i="1" dirty="0"/>
              <a:t> Games</a:t>
            </a:r>
            <a:r>
              <a:rPr lang="fr-FR" dirty="0"/>
              <a:t>. (non publié)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9201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A3F1C9-5AD7-5245-CAD4-E2D23E068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67" y="0"/>
            <a:ext cx="11430366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64199BC-F8FF-7ED4-1C62-2654E8F7142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5349" y="1059943"/>
            <a:ext cx="3297309" cy="44012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Si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vous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avez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quelque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difficulté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à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trouver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un document,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contactez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 la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bibliothèque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 Nova Light" panose="020B0402020204020203" pitchFamily="34" charset="0"/>
                <a:ea typeface="ＭＳ Ｐゴシック"/>
                <a:cs typeface="+mn-cs"/>
              </a:rPr>
              <a:t>. </a:t>
            </a:r>
            <a:endParaRPr kumimoji="0" lang="en-CA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 Nova Light" panose="020B0402020204020203" pitchFamily="34" charset="0"/>
              <a:ea typeface="+mn-ea"/>
              <a:cs typeface="+mn-cs"/>
            </a:endParaRPr>
          </a:p>
        </p:txBody>
      </p:sp>
      <p:pic>
        <p:nvPicPr>
          <p:cNvPr id="9" name="Picture 8" descr="the Concordia Library website &quot;Ask a Librarian&quot; webpage.">
            <a:extLst>
              <a:ext uri="{FF2B5EF4-FFF2-40B4-BE49-F238E27FC236}">
                <a16:creationId xmlns:a16="http://schemas.microsoft.com/office/drawing/2014/main" id="{2624496A-163F-DBB7-8351-472733B5AC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4826068" y="861697"/>
            <a:ext cx="7622850" cy="4797698"/>
          </a:xfrm>
          <a:prstGeom prst="rect">
            <a:avLst/>
          </a:prstGeom>
        </p:spPr>
      </p:pic>
      <p:sp>
        <p:nvSpPr>
          <p:cNvPr id="15" name="Rectangle 14" descr="red square highlighting various chat options on the Concordia Library website Ask a Librarian service. Chat options are:&#10;In-person&#10;Chat&#10;Phone&#10;Email&#10;Related services">
            <a:extLst>
              <a:ext uri="{FF2B5EF4-FFF2-40B4-BE49-F238E27FC236}">
                <a16:creationId xmlns:a16="http://schemas.microsoft.com/office/drawing/2014/main" id="{DA967F94-4CE3-181E-D3A6-1C3AAB01B86C}"/>
              </a:ext>
            </a:extLst>
          </p:cNvPr>
          <p:cNvSpPr>
            <a:spLocks/>
          </p:cNvSpPr>
          <p:nvPr/>
        </p:nvSpPr>
        <p:spPr>
          <a:xfrm>
            <a:off x="6460108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7141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D62DB5-F1F9-0009-3DF0-DE5DEA71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Dictionnaires termonologiques </a:t>
            </a:r>
          </a:p>
        </p:txBody>
      </p:sp>
      <p:pic>
        <p:nvPicPr>
          <p:cNvPr id="4" name="Picture 3" descr="Gros plan de pages de livre">
            <a:extLst>
              <a:ext uri="{FF2B5EF4-FFF2-40B4-BE49-F238E27FC236}">
                <a16:creationId xmlns:a16="http://schemas.microsoft.com/office/drawing/2014/main" id="{D4DA9533-CA8F-44C5-3FE9-2FAB53A5A9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58" r="5274" b="-2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8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590DAC5-BA81-4AF8-B0CA-D66712B30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AB7E7E-14BD-4509-AD05-57C2EF74C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B7D68-3D15-7CA1-900D-205CBFA9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/>
          <a:p>
            <a:r>
              <a:rPr lang="fr-CA" err="1"/>
              <a:t>Termium</a:t>
            </a:r>
            <a:r>
              <a:rPr lang="fr-CA"/>
              <a:t> Plus</a:t>
            </a:r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24A07-EC5A-7E7B-29AF-B39152B81F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4392"/>
          <a:stretch/>
        </p:blipFill>
        <p:spPr>
          <a:xfrm>
            <a:off x="6" y="10"/>
            <a:ext cx="4742121" cy="3434306"/>
          </a:xfrm>
          <a:custGeom>
            <a:avLst/>
            <a:gdLst/>
            <a:ahLst/>
            <a:cxnLst/>
            <a:rect l="l" t="t" r="r" b="b"/>
            <a:pathLst>
              <a:path w="4742121" h="3429000">
                <a:moveTo>
                  <a:pt x="0" y="0"/>
                </a:moveTo>
                <a:lnTo>
                  <a:pt x="4306186" y="0"/>
                </a:lnTo>
                <a:lnTo>
                  <a:pt x="4742121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05B7A-B8FD-23A2-7E7D-4783D31C5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" r="928"/>
          <a:stretch/>
        </p:blipFill>
        <p:spPr>
          <a:xfrm>
            <a:off x="-5" y="3429000"/>
            <a:ext cx="5178056" cy="3429000"/>
          </a:xfrm>
          <a:custGeom>
            <a:avLst/>
            <a:gdLst/>
            <a:ahLst/>
            <a:cxnLst/>
            <a:rect l="l" t="t" r="r" b="b"/>
            <a:pathLst>
              <a:path w="5178056" h="3429000">
                <a:moveTo>
                  <a:pt x="0" y="0"/>
                </a:moveTo>
                <a:lnTo>
                  <a:pt x="4742121" y="0"/>
                </a:lnTo>
                <a:lnTo>
                  <a:pt x="517805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93EA3-6F97-6C77-2975-324468357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/>
          <a:p>
            <a:r>
              <a:rPr lang="fr-CA" dirty="0">
                <a:hlinkClick r:id="rId5"/>
              </a:rPr>
              <a:t>https://www.btb.termiumplus.gc.ca</a:t>
            </a:r>
            <a:endParaRPr lang="fr-CA" dirty="0"/>
          </a:p>
          <a:p>
            <a:r>
              <a:rPr lang="fr-CA" dirty="0"/>
              <a:t>Disponible gratuitement en ligne</a:t>
            </a:r>
          </a:p>
          <a:p>
            <a:r>
              <a:rPr lang="fr-FR" dirty="0">
                <a:hlinkClick r:id="rId6"/>
              </a:rPr>
              <a:t>Ressources du Portail linguistique du Canada</a:t>
            </a:r>
            <a:endParaRPr lang="fr-FR" dirty="0"/>
          </a:p>
          <a:p>
            <a:endParaRPr lang="fr-CA" dirty="0"/>
          </a:p>
          <a:p>
            <a:endParaRPr lang="en-CA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36AB60-5854-4E5A-BBFD-9E71A8600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884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F54DC5-75B2-F1FC-5259-8850D4C7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957" y="685800"/>
            <a:ext cx="4409889" cy="1382233"/>
          </a:xfrm>
        </p:spPr>
        <p:txBody>
          <a:bodyPr>
            <a:normAutofit/>
          </a:bodyPr>
          <a:lstStyle/>
          <a:p>
            <a:r>
              <a:rPr lang="fr-CA" dirty="0"/>
              <a:t>Vitrine linguistique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8E195A-EEFA-8B33-064E-AE4234BA8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88" r="24916"/>
          <a:stretch/>
        </p:blipFill>
        <p:spPr>
          <a:xfrm>
            <a:off x="20" y="-7444"/>
            <a:ext cx="6833173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C00AE-DC63-A2DF-A205-CD9A81AF9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3193" y="2291316"/>
            <a:ext cx="5157708" cy="4022650"/>
          </a:xfrm>
        </p:spPr>
        <p:txBody>
          <a:bodyPr>
            <a:normAutofit/>
          </a:bodyPr>
          <a:lstStyle/>
          <a:p>
            <a:r>
              <a:rPr lang="fr-CA" dirty="0">
                <a:hlinkClick r:id="rId4"/>
              </a:rPr>
              <a:t>https://vitrinelinguistique.oqlf.gouv.qc.ca/</a:t>
            </a:r>
            <a:r>
              <a:rPr lang="fr-CA" dirty="0"/>
              <a:t> de l’Office de la langue française</a:t>
            </a:r>
          </a:p>
          <a:p>
            <a:r>
              <a:rPr lang="fr-CA" dirty="0"/>
              <a:t>Inclus le Grand dictionnaire terminologique</a:t>
            </a:r>
          </a:p>
          <a:p>
            <a:r>
              <a:rPr lang="fr-CA" dirty="0"/>
              <a:t>Disponible gratuitement en ligne</a:t>
            </a:r>
          </a:p>
          <a:p>
            <a:endParaRPr lang="en-CA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7100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2580E-92D4-7A2A-EC8B-F7CF5DCA8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0"/>
            <a:ext cx="10393326" cy="1476153"/>
          </a:xfrm>
        </p:spPr>
        <p:txBody>
          <a:bodyPr>
            <a:normAutofit fontScale="90000"/>
          </a:bodyPr>
          <a:lstStyle/>
          <a:p>
            <a:r>
              <a:rPr lang="fr-CA" dirty="0"/>
              <a:t>Autres documents de référence</a:t>
            </a:r>
            <a:br>
              <a:rPr lang="fr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7D9DB-E7E1-0F97-6D1D-3933EA334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Dictionnaires de langue en ligne</a:t>
            </a:r>
          </a:p>
          <a:p>
            <a:pPr lvl="2"/>
            <a:r>
              <a:rPr lang="fr-FR" dirty="0">
                <a:hlinkClick r:id="rId2"/>
              </a:rPr>
              <a:t>Petit Robert de la langue française</a:t>
            </a:r>
            <a:endParaRPr lang="fr-FR" dirty="0"/>
          </a:p>
          <a:p>
            <a:pPr lvl="2"/>
            <a:r>
              <a:rPr lang="fr-FR" dirty="0">
                <a:hlinkClick r:id="rId3"/>
              </a:rPr>
              <a:t>Oxford English </a:t>
            </a:r>
            <a:r>
              <a:rPr lang="fr-FR" dirty="0" err="1">
                <a:hlinkClick r:id="rId3"/>
              </a:rPr>
              <a:t>Dictionary</a:t>
            </a:r>
            <a:r>
              <a:rPr lang="fr-FR" dirty="0">
                <a:hlinkClick r:id="rId3"/>
              </a:rPr>
              <a:t> (OED online)</a:t>
            </a:r>
            <a:endParaRPr lang="fr-FR" dirty="0"/>
          </a:p>
          <a:p>
            <a:pPr marL="1143000" lvl="4">
              <a:spcBef>
                <a:spcPts val="1000"/>
              </a:spcBef>
            </a:pPr>
            <a:r>
              <a:rPr lang="fr-FR" sz="1800" dirty="0" err="1">
                <a:hlinkClick r:id="rId4"/>
              </a:rPr>
              <a:t>Lexibase</a:t>
            </a:r>
            <a:r>
              <a:rPr lang="fr-FR" sz="1800" dirty="0">
                <a:hlinkClick r:id="rId4"/>
              </a:rPr>
              <a:t> (Collins)</a:t>
            </a:r>
            <a:endParaRPr lang="fr-FR" sz="1800" dirty="0"/>
          </a:p>
          <a:p>
            <a:pPr lvl="2"/>
            <a:endParaRPr lang="fr-FR" dirty="0"/>
          </a:p>
          <a:p>
            <a:r>
              <a:rPr lang="en-CA" dirty="0"/>
              <a:t>Collections </a:t>
            </a:r>
            <a:r>
              <a:rPr lang="en-CA" dirty="0" err="1"/>
              <a:t>d’ouvrages</a:t>
            </a:r>
            <a:r>
              <a:rPr lang="en-CA" dirty="0"/>
              <a:t> de </a:t>
            </a:r>
            <a:r>
              <a:rPr lang="en-CA" dirty="0" err="1"/>
              <a:t>référence</a:t>
            </a:r>
            <a:endParaRPr lang="en-CA" dirty="0"/>
          </a:p>
          <a:p>
            <a:pPr lvl="2"/>
            <a:r>
              <a:rPr lang="en-CA" dirty="0">
                <a:hlinkClick r:id="rId5"/>
              </a:rPr>
              <a:t>Oxford Reference </a:t>
            </a:r>
            <a:endParaRPr lang="en-CA" dirty="0"/>
          </a:p>
          <a:p>
            <a:pPr lvl="2"/>
            <a:r>
              <a:rPr lang="en-CA" dirty="0">
                <a:hlinkClick r:id="rId6"/>
              </a:rPr>
              <a:t>Canadian Oxford Dictionary</a:t>
            </a:r>
            <a:endParaRPr lang="en-CA" dirty="0"/>
          </a:p>
          <a:p>
            <a:pPr lvl="2"/>
            <a:r>
              <a:rPr lang="en-CA" dirty="0">
                <a:hlinkClick r:id="rId7"/>
              </a:rPr>
              <a:t>Gale </a:t>
            </a:r>
            <a:r>
              <a:rPr lang="en-CA" dirty="0" err="1">
                <a:hlinkClick r:id="rId7"/>
              </a:rPr>
              <a:t>ebooks</a:t>
            </a:r>
            <a:r>
              <a:rPr lang="en-CA" dirty="0">
                <a:hlinkClick r:id="rId7"/>
              </a:rPr>
              <a:t> </a:t>
            </a:r>
            <a:r>
              <a:rPr lang="en-CA" dirty="0"/>
              <a:t>(Collection </a:t>
            </a:r>
            <a:r>
              <a:rPr lang="en-CA" dirty="0" err="1"/>
              <a:t>d’encyclopédies</a:t>
            </a:r>
            <a:r>
              <a:rPr lang="en-CA" dirty="0"/>
              <a:t>)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82263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B6558-9CFC-6AC6-87A5-3317057DE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Différents types d’ouvrages de référence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7F538-299B-3E5A-6D18-91EDA1787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Dictionnaires … </a:t>
            </a:r>
            <a:r>
              <a:rPr lang="fr-FR" sz="2400" dirty="0"/>
              <a:t>pour les définitions, prononciation, étymologie </a:t>
            </a:r>
          </a:p>
          <a:p>
            <a:r>
              <a:rPr lang="fr-FR" dirty="0"/>
              <a:t>Encyclopédies … </a:t>
            </a:r>
            <a:r>
              <a:rPr lang="fr-FR" sz="2400" dirty="0"/>
              <a:t>pour mieux connaître un sujet</a:t>
            </a:r>
          </a:p>
          <a:p>
            <a:r>
              <a:rPr lang="fr-FR" dirty="0"/>
              <a:t>Glossaires … </a:t>
            </a:r>
            <a:r>
              <a:rPr lang="fr-FR" sz="2400" dirty="0"/>
              <a:t>pour l'indexation d'un vocabulaire spécialisé (ex. dialecte, sciences)</a:t>
            </a:r>
          </a:p>
          <a:p>
            <a:r>
              <a:rPr lang="fr-FR" dirty="0"/>
              <a:t>Guides /manuels (« </a:t>
            </a:r>
            <a:r>
              <a:rPr lang="fr-FR" dirty="0" err="1"/>
              <a:t>handbooks</a:t>
            </a:r>
            <a:r>
              <a:rPr lang="fr-FR" dirty="0"/>
              <a:t> ») … </a:t>
            </a:r>
            <a:r>
              <a:rPr lang="fr-FR" sz="2400" dirty="0"/>
              <a:t>pour de l’information spécifique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0135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Navigation de voilier">
            <a:extLst>
              <a:ext uri="{FF2B5EF4-FFF2-40B4-BE49-F238E27FC236}">
                <a16:creationId xmlns:a16="http://schemas.microsoft.com/office/drawing/2014/main" id="{981B83EC-A249-6E72-24BE-41E8A49AC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A19439-95A7-4D53-B166-072A2A397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CE9ED-1805-93DE-26EA-069D54ED5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bases de données</a:t>
            </a:r>
          </a:p>
        </p:txBody>
      </p:sp>
    </p:spTree>
    <p:extLst>
      <p:ext uri="{BB962C8B-B14F-4D97-AF65-F5344CB8AC3E}">
        <p14:creationId xmlns:p14="http://schemas.microsoft.com/office/powerpoint/2010/main" val="1622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FBE127-D2A6-4FA3-A6B9-B8FD1DE4B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1C9F8AA8-4941-C7DF-804B-093553D8D3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10595" y="1897856"/>
            <a:ext cx="3917752" cy="169068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0000"/>
          </a:bodyPr>
          <a:lstStyle>
            <a:defPPr>
              <a:defRPr lang="en-US"/>
            </a:defPPr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</a:t>
            </a:r>
            <a:r>
              <a:rPr kumimoji="0" lang="en-US" sz="4400" b="0" u="none" strike="noStrik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révision</a:t>
            </a:r>
            <a:r>
              <a:rPr kumimoji="0" lang="en-US" sz="4400" b="0" u="none" strike="noStrik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par les pairs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D9C044-4B08-47CC-852C-B22B09675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4948518" cy="13245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033687E-2F83-4E90-B11A-4B998C1540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92DBC3-1A72-41ED-8432-D0D64FD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1" y="2743200"/>
            <a:ext cx="4477872" cy="4114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screen capture of a Twitter post. Image shows three lego characters. The text reads:&#10;Peer 1: Brillian! Accept with no changes;&#10;Peer 2: Groundbreaking! Accept with no changes;&#10;Peer 3: Reject.">
            <a:extLst>
              <a:ext uri="{FF2B5EF4-FFF2-40B4-BE49-F238E27FC236}">
                <a16:creationId xmlns:a16="http://schemas.microsoft.com/office/drawing/2014/main" id="{5F73482D-D970-002C-A462-43E7C14AD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399" y="668559"/>
            <a:ext cx="6909391" cy="565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D924B2-C6EF-E74D-35AA-67D73564C9DC}"/>
              </a:ext>
            </a:extLst>
          </p:cNvPr>
          <p:cNvSpPr txBox="1"/>
          <p:nvPr/>
        </p:nvSpPr>
        <p:spPr>
          <a:xfrm>
            <a:off x="7714131" y="5100810"/>
            <a:ext cx="3540086" cy="1223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dirty="0">
                <a:solidFill>
                  <a:schemeClr val="tx2"/>
                </a:solidFill>
              </a:rPr>
              <a:t>Yates, D. [@LegoAcademics]. (2014, August 12). </a:t>
            </a:r>
            <a:r>
              <a:rPr lang="en-US" i="1" dirty="0">
                <a:solidFill>
                  <a:schemeClr val="tx2"/>
                </a:solidFill>
              </a:rPr>
              <a:t>Peer 1: </a:t>
            </a:r>
            <a:r>
              <a:rPr lang="en-US" i="1" dirty="0" err="1">
                <a:solidFill>
                  <a:schemeClr val="tx2"/>
                </a:solidFill>
              </a:rPr>
              <a:t>Brillant</a:t>
            </a:r>
            <a:r>
              <a:rPr lang="en-US" i="1" dirty="0">
                <a:solidFill>
                  <a:schemeClr val="tx2"/>
                </a:solidFill>
              </a:rPr>
              <a:t>! Accept with no changes; Peer 2: Groundbreaking! Accept with no changes; Peer 3: Reject.</a:t>
            </a:r>
            <a:r>
              <a:rPr lang="en-US" dirty="0">
                <a:solidFill>
                  <a:schemeClr val="tx2"/>
                </a:solidFill>
              </a:rPr>
              <a:t> [Tweet]. Twitter. https://twitter.com/LegoAcademics/status/499205005468262400/photo/1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309E4A-5F81-4CAB-B5DB-AB4EB90C71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7" y="2548218"/>
            <a:ext cx="589522" cy="43097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342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51840-A65B-74AE-E940-E3EA308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Sofia Discovery Tool – Databases By Subject</a:t>
            </a:r>
            <a:endParaRPr lang="en-CA" dirty="0"/>
          </a:p>
        </p:txBody>
      </p:sp>
      <p:pic>
        <p:nvPicPr>
          <p:cNvPr id="9" name="Picture 8" descr="Concordia Library website homepage">
            <a:extLst>
              <a:ext uri="{FF2B5EF4-FFF2-40B4-BE49-F238E27FC236}">
                <a16:creationId xmlns:a16="http://schemas.microsoft.com/office/drawing/2014/main" id="{311F50F8-5255-65B2-EA0D-FF7B832F1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9" r="6712"/>
          <a:stretch/>
        </p:blipFill>
        <p:spPr>
          <a:xfrm>
            <a:off x="2389387" y="838200"/>
            <a:ext cx="7646038" cy="4848225"/>
          </a:xfrm>
          <a:prstGeom prst="rect">
            <a:avLst/>
          </a:prstGeom>
        </p:spPr>
      </p:pic>
      <p:grpSp>
        <p:nvGrpSpPr>
          <p:cNvPr id="10" name="Group 9" descr="Circle highlighting the &quot;Database by Subject&quot; button on the Concordia Library home page. ">
            <a:extLst>
              <a:ext uri="{FF2B5EF4-FFF2-40B4-BE49-F238E27FC236}">
                <a16:creationId xmlns:a16="http://schemas.microsoft.com/office/drawing/2014/main" id="{60E1C611-F333-55CE-2CC3-E8DDB9C90A02}"/>
              </a:ext>
            </a:extLst>
          </p:cNvPr>
          <p:cNvGrpSpPr/>
          <p:nvPr/>
        </p:nvGrpSpPr>
        <p:grpSpPr>
          <a:xfrm>
            <a:off x="607661" y="2222213"/>
            <a:ext cx="3707287" cy="2700000"/>
            <a:chOff x="411346" y="414941"/>
            <a:chExt cx="3707287" cy="2700000"/>
          </a:xfrm>
        </p:grpSpPr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BAF0F9E8-F219-2CBF-4961-EE564A907A09}"/>
                </a:ext>
              </a:extLst>
            </p:cNvPr>
            <p:cNvSpPr/>
            <p:nvPr/>
          </p:nvSpPr>
          <p:spPr>
            <a:xfrm rot="5400000">
              <a:off x="2286861" y="958649"/>
              <a:ext cx="2121181" cy="1542362"/>
            </a:xfrm>
            <a:prstGeom prst="triangle">
              <a:avLst/>
            </a:prstGeom>
            <a:solidFill>
              <a:srgbClr val="D6A635">
                <a:alpha val="63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41547D1-F700-FA06-58F5-83E6C20272EE}"/>
                </a:ext>
              </a:extLst>
            </p:cNvPr>
            <p:cNvSpPr/>
            <p:nvPr/>
          </p:nvSpPr>
          <p:spPr>
            <a:xfrm>
              <a:off x="411346" y="414941"/>
              <a:ext cx="2700000" cy="270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219333" t="-262000" r="-560667" b="-184666"/>
              </a:stretch>
            </a:blipFill>
            <a:ln w="41275">
              <a:solidFill>
                <a:srgbClr val="D6A63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88709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5393-ADCF-428F-7D98-7E9761926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Bases de données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DC81-7B2B-E0AC-BB54-935A62C12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dirty="0"/>
              <a:t>Disciplinaires</a:t>
            </a:r>
          </a:p>
          <a:p>
            <a:endParaRPr lang="fr-CA" dirty="0"/>
          </a:p>
          <a:p>
            <a:r>
              <a:rPr lang="fr-CA" dirty="0">
                <a:hlinkClick r:id="rId2"/>
              </a:rPr>
              <a:t>Érudit</a:t>
            </a:r>
            <a:endParaRPr lang="fr-CA" dirty="0"/>
          </a:p>
          <a:p>
            <a:r>
              <a:rPr lang="fr-CA" dirty="0">
                <a:hlinkClick r:id="rId3"/>
              </a:rPr>
              <a:t>CAIRN</a:t>
            </a:r>
            <a:endParaRPr lang="fr-CA" dirty="0"/>
          </a:p>
          <a:p>
            <a:r>
              <a:rPr lang="fr-CA" dirty="0">
                <a:hlinkClick r:id="rId4"/>
              </a:rPr>
              <a:t>Persée</a:t>
            </a:r>
            <a:endParaRPr lang="fr-CA" dirty="0"/>
          </a:p>
          <a:p>
            <a:r>
              <a:rPr lang="fr-CA" dirty="0">
                <a:hlinkClick r:id="rId5"/>
              </a:rPr>
              <a:t>MLA Directory of </a:t>
            </a:r>
            <a:r>
              <a:rPr lang="fr-CA" dirty="0" err="1">
                <a:hlinkClick r:id="rId5"/>
              </a:rPr>
              <a:t>Periodicals</a:t>
            </a:r>
            <a:endParaRPr lang="fr-CA" dirty="0"/>
          </a:p>
          <a:p>
            <a:r>
              <a:rPr lang="en-CA" dirty="0">
                <a:hlinkClick r:id="rId6"/>
              </a:rPr>
              <a:t>Linguistics &amp; language behavior abstracts (LLBA)</a:t>
            </a:r>
            <a:endParaRPr lang="en-CA" dirty="0"/>
          </a:p>
          <a:p>
            <a:r>
              <a:rPr lang="en-CA" dirty="0">
                <a:hlinkClick r:id="rId7"/>
              </a:rPr>
              <a:t>MLA International Bibliography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4931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13969F2-ED52-4E5C-B3FC-01E01B8B9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C504D-4821-85F7-F518-1AFB41F8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70" y="749595"/>
            <a:ext cx="5645888" cy="39021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bibliothèque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D9C30-8B3B-A5B3-3341-29A92D27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1870" y="4651745"/>
            <a:ext cx="4890977" cy="9994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89331A-192A-389F-050E-168A99000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" r="7694" b="1"/>
          <a:stretch/>
        </p:blipFill>
        <p:spPr>
          <a:xfrm>
            <a:off x="5879804" y="-6350"/>
            <a:ext cx="6312196" cy="6874330"/>
          </a:xfrm>
          <a:custGeom>
            <a:avLst/>
            <a:gdLst/>
            <a:ahLst/>
            <a:cxnLst/>
            <a:rect l="l" t="t" r="r" b="b"/>
            <a:pathLst>
              <a:path w="6312196" h="6874330">
                <a:moveTo>
                  <a:pt x="2047193" y="0"/>
                </a:moveTo>
                <a:lnTo>
                  <a:pt x="6312196" y="0"/>
                </a:lnTo>
                <a:lnTo>
                  <a:pt x="6312196" y="6874330"/>
                </a:lnTo>
                <a:lnTo>
                  <a:pt x="0" y="6874330"/>
                </a:lnTo>
                <a:close/>
              </a:path>
            </a:pathLst>
          </a:cu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634715" y="0"/>
            <a:ext cx="914401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093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E17EF-F621-3B20-2DCC-C9D857525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416788"/>
            <a:ext cx="9906000" cy="4024424"/>
          </a:xfrm>
        </p:spPr>
        <p:txBody>
          <a:bodyPr/>
          <a:lstStyle/>
          <a:p>
            <a:r>
              <a:rPr lang="en-CA" dirty="0" err="1"/>
              <a:t>Multidisciplinaires</a:t>
            </a:r>
            <a:endParaRPr lang="en-CA" dirty="0"/>
          </a:p>
          <a:p>
            <a:pPr lvl="1"/>
            <a:r>
              <a:rPr lang="fr-CA" dirty="0">
                <a:hlinkClick r:id="rId2"/>
              </a:rPr>
              <a:t>Academic </a:t>
            </a:r>
            <a:r>
              <a:rPr lang="fr-CA" dirty="0" err="1">
                <a:hlinkClick r:id="rId2"/>
              </a:rPr>
              <a:t>Search</a:t>
            </a:r>
            <a:r>
              <a:rPr lang="fr-CA" dirty="0">
                <a:hlinkClick r:id="rId2"/>
              </a:rPr>
              <a:t> Complete</a:t>
            </a:r>
            <a:endParaRPr lang="fr-CA" dirty="0"/>
          </a:p>
          <a:p>
            <a:pPr lvl="1"/>
            <a:r>
              <a:rPr lang="fr-CA" dirty="0">
                <a:hlinkClick r:id="rId3"/>
              </a:rPr>
              <a:t>JSTOR</a:t>
            </a:r>
            <a:endParaRPr lang="fr-CA" dirty="0"/>
          </a:p>
          <a:p>
            <a:endParaRPr lang="en-CA" dirty="0"/>
          </a:p>
          <a:p>
            <a:r>
              <a:rPr lang="en-CA" dirty="0" err="1"/>
              <a:t>Autres</a:t>
            </a:r>
            <a:endParaRPr lang="en-CA" dirty="0"/>
          </a:p>
          <a:p>
            <a:pPr lvl="1"/>
            <a:r>
              <a:rPr lang="fr-CA" dirty="0">
                <a:hlinkClick r:id="rId4"/>
              </a:rPr>
              <a:t>Eureka.cc </a:t>
            </a:r>
            <a:endParaRPr lang="fr-CA" dirty="0"/>
          </a:p>
          <a:p>
            <a:pPr lvl="1"/>
            <a:r>
              <a:rPr lang="fr-CA" dirty="0">
                <a:hlinkClick r:id="rId5"/>
              </a:rPr>
              <a:t>Google News (Archives)</a:t>
            </a:r>
            <a:r>
              <a:rPr lang="fr-CA" dirty="0"/>
              <a:t> </a:t>
            </a:r>
            <a:r>
              <a:rPr lang="fr-CA" sz="1800" dirty="0"/>
              <a:t>(journaux et revues)</a:t>
            </a:r>
          </a:p>
          <a:p>
            <a:pPr lvl="1"/>
            <a:r>
              <a:rPr lang="fr-CA" dirty="0">
                <a:hlinkClick r:id="rId6"/>
              </a:rPr>
              <a:t>Canadian </a:t>
            </a:r>
            <a:r>
              <a:rPr lang="fr-CA" dirty="0" err="1">
                <a:hlinkClick r:id="rId6"/>
              </a:rPr>
              <a:t>Newsstream</a:t>
            </a:r>
            <a:r>
              <a:rPr lang="fr-CA" dirty="0">
                <a:hlinkClick r:id="rId6"/>
              </a:rPr>
              <a:t> </a:t>
            </a:r>
            <a:endParaRPr lang="fr-CA" dirty="0"/>
          </a:p>
          <a:p>
            <a:pPr lvl="1"/>
            <a:r>
              <a:rPr lang="fr-CA" dirty="0" err="1">
                <a:hlinkClick r:id="rId7"/>
              </a:rPr>
              <a:t>Factiva</a:t>
            </a:r>
            <a:r>
              <a:rPr lang="fr-CA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50678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B1AB48C-975A-4A22-A0B1-E10B5D3B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ADCCFD-6F6D-40B8-9B9F-AB05B44E9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E1578946-45B3-DD27-82E3-1A8C6B783F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656" r="33922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AD01838-A3FE-E166-8776-646695C5F1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17243" r="16642" b="1"/>
          <a:stretch/>
        </p:blipFill>
        <p:spPr>
          <a:xfrm>
            <a:off x="5976" y="-594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76531-FAA7-3172-3626-B43C6E1C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085" y="1122363"/>
            <a:ext cx="529556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 dirty="0" err="1">
                <a:solidFill>
                  <a:schemeClr val="tx1"/>
                </a:solidFill>
              </a:rPr>
              <a:t>Démonstrations</a:t>
            </a:r>
            <a:endParaRPr lang="en-US" sz="4100" b="1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F76DA6-30B2-482B-99AC-6D9D8B25D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52274" y="-17903"/>
            <a:ext cx="2178657" cy="686992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1717595-1686-4B1A-AB52-A85F814BD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4575356" y="-11925"/>
            <a:ext cx="7616644" cy="134766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D08CAA0-C9C8-446F-8FD3-D92AEF1E4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54595"/>
            <a:ext cx="3849804" cy="14153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2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8EC8595-CD76-CD57-DFD2-69F02178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4" y="1122363"/>
            <a:ext cx="3316463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Eureka.cc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A5765DC-A417-9CE3-F2AC-3EB0F1618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88359" y="528860"/>
            <a:ext cx="6316883" cy="57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039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EA9AF7-600F-2EB3-A762-9B6396118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869" y="1994264"/>
            <a:ext cx="6935872" cy="39227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Ressources générales sur le web </a:t>
            </a:r>
            <a:b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66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A1E1-7F91-033A-4824-973F38186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3790" y="1050878"/>
            <a:ext cx="6157951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endParaRPr lang="en-US" sz="1800" b="1" cap="all" spc="30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2640-8B89-0771-5473-D3AB1D3544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1" r="27474" b="1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5635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8A40E-97EC-2DEC-FD48-34A258F5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Sites web utiles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AF4DD-6E27-F98E-B31D-A3F270E1D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pages web du gouvernement fédéral (.ca)</a:t>
            </a:r>
          </a:p>
          <a:p>
            <a:r>
              <a:rPr lang="fr-FR" dirty="0"/>
              <a:t>Autres gouvernements ou organisations internationales  </a:t>
            </a:r>
          </a:p>
          <a:p>
            <a:pPr lvl="2"/>
            <a:r>
              <a:rPr lang="fr-FR" sz="2000" dirty="0"/>
              <a:t>Suisse, Belgique</a:t>
            </a:r>
          </a:p>
          <a:p>
            <a:pPr lvl="2"/>
            <a:r>
              <a:rPr lang="fr-FR" sz="2000" dirty="0"/>
              <a:t>ONU, UNESCO</a:t>
            </a:r>
          </a:p>
          <a:p>
            <a:r>
              <a:rPr lang="fr-FR" dirty="0"/>
              <a:t>Universités ou institutions de recherche ou d’enseignement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54736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0BF1F-62E4-7742-FA21-475045319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/>
              <a:t>Lexiques et autres ressources en ligne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3A45D-7EA7-AEB7-350E-033D6AF2D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630040"/>
            <a:ext cx="9906000" cy="4024424"/>
          </a:xfrm>
        </p:spPr>
        <p:txBody>
          <a:bodyPr/>
          <a:lstStyle/>
          <a:p>
            <a:r>
              <a:rPr lang="fr-CA" altLang="en-US" dirty="0">
                <a:ea typeface="ＭＳ Ｐゴシック" panose="020B0600070205080204" pitchFamily="34" charset="-128"/>
                <a:hlinkClick r:id="rId2"/>
              </a:rPr>
              <a:t>Lexiques et vocabulaires </a:t>
            </a:r>
            <a:r>
              <a:rPr lang="fr-CA" altLang="en-US" dirty="0">
                <a:ea typeface="ＭＳ Ｐゴシック" panose="020B0600070205080204" pitchFamily="34" charset="-128"/>
              </a:rPr>
              <a:t>de l’</a:t>
            </a:r>
            <a:r>
              <a:rPr lang="fr-FR" altLang="en-US" dirty="0">
                <a:ea typeface="ＭＳ Ｐゴシック" panose="020B0600070205080204" pitchFamily="34" charset="-128"/>
              </a:rPr>
              <a:t>Office québécois de la langue française (</a:t>
            </a:r>
            <a:r>
              <a:rPr lang="fr-CA" altLang="en-US" dirty="0">
                <a:ea typeface="ＭＳ Ｐゴシック" panose="020B0600070205080204" pitchFamily="34" charset="-128"/>
              </a:rPr>
              <a:t>OQLF)</a:t>
            </a:r>
          </a:p>
          <a:p>
            <a:r>
              <a:rPr lang="fr-CA" altLang="en-US" dirty="0">
                <a:ea typeface="ＭＳ Ｐゴシック" panose="020B0600070205080204" pitchFamily="34" charset="-128"/>
                <a:hlinkClick r:id="rId3"/>
              </a:rPr>
              <a:t>Lexiques et vocabulaires </a:t>
            </a:r>
            <a:r>
              <a:rPr lang="fr-CA" altLang="en-US" dirty="0">
                <a:ea typeface="ＭＳ Ｐゴシック" panose="020B0600070205080204" pitchFamily="34" charset="-128"/>
              </a:rPr>
              <a:t>du Bureau de la traduction </a:t>
            </a:r>
          </a:p>
          <a:p>
            <a:r>
              <a:rPr lang="fr-CA" altLang="en-US" dirty="0">
                <a:ea typeface="ＭＳ Ｐゴシック" panose="020B0600070205080204" pitchFamily="34" charset="-128"/>
                <a:hlinkClick r:id="rId4"/>
              </a:rPr>
              <a:t>Glossaires</a:t>
            </a:r>
            <a:r>
              <a:rPr lang="fr-CA" altLang="en-US" dirty="0">
                <a:ea typeface="ＭＳ Ｐゴシック" panose="020B0600070205080204" pitchFamily="34" charset="-128"/>
              </a:rPr>
              <a:t> de l’Alliance de recherche numérique du Canada</a:t>
            </a:r>
          </a:p>
        </p:txBody>
      </p:sp>
    </p:spTree>
    <p:extLst>
      <p:ext uri="{BB962C8B-B14F-4D97-AF65-F5344CB8AC3E}">
        <p14:creationId xmlns:p14="http://schemas.microsoft.com/office/powerpoint/2010/main" val="20785635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18EE-5888-3E77-556D-4BCD351E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572" y="1033423"/>
            <a:ext cx="5984628" cy="235435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66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Utiliser</a:t>
            </a:r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Google Scholar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F72EF-AC38-366B-76AE-D545D9251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5335" y="4342282"/>
            <a:ext cx="7110109" cy="943386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sz="1800" b="1" cap="all" spc="300" dirty="0">
                <a:solidFill>
                  <a:schemeClr val="tx2"/>
                </a:solidFill>
              </a:rPr>
              <a:t>De quelle </a:t>
            </a:r>
            <a:r>
              <a:rPr lang="en-US" sz="1800" b="1" cap="all" spc="300" dirty="0" err="1">
                <a:solidFill>
                  <a:schemeClr val="tx2"/>
                </a:solidFill>
              </a:rPr>
              <a:t>qualité</a:t>
            </a:r>
            <a:r>
              <a:rPr lang="en-US" sz="1800" b="1" cap="all" spc="300" dirty="0">
                <a:solidFill>
                  <a:schemeClr val="tx2"/>
                </a:solidFill>
              </a:rPr>
              <a:t> </a:t>
            </a:r>
            <a:r>
              <a:rPr lang="en-US" sz="1800" b="1" cap="all" spc="300" dirty="0" err="1">
                <a:solidFill>
                  <a:schemeClr val="tx2"/>
                </a:solidFill>
              </a:rPr>
              <a:t>sont</a:t>
            </a:r>
            <a:r>
              <a:rPr lang="en-US" sz="1800" b="1" cap="all" spc="300" dirty="0">
                <a:solidFill>
                  <a:schemeClr val="tx2"/>
                </a:solidFill>
              </a:rPr>
              <a:t> les articles </a:t>
            </a:r>
            <a:r>
              <a:rPr lang="en-US" sz="1800" b="1" cap="all" spc="300" dirty="0" err="1">
                <a:solidFill>
                  <a:schemeClr val="tx2"/>
                </a:solidFill>
              </a:rPr>
              <a:t>repérés</a:t>
            </a:r>
            <a:r>
              <a:rPr lang="en-US" sz="1800" b="1" cap="all" spc="300" dirty="0">
                <a:solidFill>
                  <a:schemeClr val="tx2"/>
                </a:solidFill>
              </a:rPr>
              <a:t> sur google scholar?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DA7056-30CC-13AD-1C3D-988558C9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6" r="20284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75035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D7E3-D4BA-A23C-D48F-A4B5054B7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Google Scholar and a database different?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CA17F-AAA2-A3DA-FBAD-898ABC5359E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l"/>
            <a:r>
              <a:rPr lang="en-CA" b="1" i="0" dirty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How Google Scholar Can Help You</a:t>
            </a:r>
          </a:p>
          <a:p>
            <a:endParaRPr lang="en-CA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C2F9728-8BB7-E554-EAB3-3B1787E5C01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078787" y="1924051"/>
          <a:ext cx="9653155" cy="3839074"/>
        </p:xfrm>
        <a:graphic>
          <a:graphicData uri="http://schemas.openxmlformats.org/drawingml/2006/table">
            <a:tbl>
              <a:tblPr/>
              <a:tblGrid>
                <a:gridCol w="4890498">
                  <a:extLst>
                    <a:ext uri="{9D8B030D-6E8A-4147-A177-3AD203B41FA5}">
                      <a16:colId xmlns:a16="http://schemas.microsoft.com/office/drawing/2014/main" val="3141169581"/>
                    </a:ext>
                  </a:extLst>
                </a:gridCol>
                <a:gridCol w="4762657">
                  <a:extLst>
                    <a:ext uri="{9D8B030D-6E8A-4147-A177-3AD203B41FA5}">
                      <a16:colId xmlns:a16="http://schemas.microsoft.com/office/drawing/2014/main" val="2307127537"/>
                    </a:ext>
                  </a:extLst>
                </a:gridCol>
              </a:tblGrid>
              <a:tr h="425057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Library Databases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b="1" dirty="0">
                          <a:effectLst/>
                        </a:rPr>
                        <a:t>Google Scholar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640953"/>
                  </a:ext>
                </a:extLst>
              </a:tr>
              <a:tr h="400462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the ability to focus search by subject area.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218480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Allow users to sort results according to date and relevance.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an easy way to sort articles in your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902822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Allow users to sort results by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Does not clearly specify what type of material (academic journal, magazine, newspaper, </a:t>
                      </a:r>
                      <a:r>
                        <a:rPr lang="en-CA" sz="13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etc</a:t>
                      </a:r>
                      <a:r>
                        <a:rPr lang="en-CA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is in the results list.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374143"/>
                  </a:ext>
                </a:extLst>
              </a:tr>
              <a:tr h="572090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Contain the ability to limit searches by a variety of criteria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Does not have full criteria to limit your search results.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87640"/>
                  </a:ext>
                </a:extLst>
              </a:tr>
              <a:tr h="915343"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Will never charge you for the full text of an article if the Library has a subscription to that database.</a:t>
                      </a: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CA" sz="1300" dirty="0">
                          <a:effectLst/>
                        </a:rPr>
                        <a:t>• Provides full text of some electronic articles, but is not as helpful in tracking down print articles. Some articles may be available for a fee.</a:t>
                      </a:r>
                    </a:p>
                    <a:p>
                      <a:pPr algn="l" fontAlgn="t"/>
                      <a:endParaRPr lang="en-CA" sz="1300" dirty="0">
                        <a:effectLst/>
                      </a:endParaRPr>
                    </a:p>
                  </a:txBody>
                  <a:tcPr marL="67507" marR="67507" marT="33753" marB="3375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9809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F4918D7-E482-96BE-347E-4D0055B113DB}"/>
              </a:ext>
            </a:extLst>
          </p:cNvPr>
          <p:cNvSpPr txBox="1"/>
          <p:nvPr/>
        </p:nvSpPr>
        <p:spPr>
          <a:xfrm>
            <a:off x="441789" y="5724434"/>
            <a:ext cx="11209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CA" sz="1800" dirty="0">
                <a:effectLst/>
              </a:rPr>
              <a:t>Source:</a:t>
            </a:r>
            <a:r>
              <a:rPr lang="en-CA" dirty="0">
                <a:effectLst/>
              </a:rPr>
              <a:t> “Library Resources &amp; Services: Use Google Scholar: Library Databases vs. Google Scholar.” </a:t>
            </a:r>
            <a:r>
              <a:rPr lang="en-CA" i="1" dirty="0">
                <a:effectLst/>
              </a:rPr>
              <a:t>Library Databases vs. Google Scholar - Use Google Scholar - Library Resources &amp; Services at Howard Community College</a:t>
            </a:r>
            <a:r>
              <a:rPr lang="en-CA" dirty="0">
                <a:effectLst/>
              </a:rPr>
              <a:t>, Howard Community College, howardcc.libguides.com/</a:t>
            </a:r>
            <a:r>
              <a:rPr lang="en-CA" dirty="0" err="1">
                <a:effectLst/>
              </a:rPr>
              <a:t>c.php?g</a:t>
            </a:r>
            <a:r>
              <a:rPr lang="en-CA" dirty="0">
                <a:effectLst/>
              </a:rPr>
              <a:t>=52041&amp;p=428654. </a:t>
            </a:r>
          </a:p>
          <a:p>
            <a:pPr algn="l" fontAlgn="t"/>
            <a:endParaRPr lang="en-CA" sz="1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6892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>
            <a:off x="1769807" y="1380227"/>
            <a:ext cx="8303341" cy="5037827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35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 err="1"/>
              <a:t>Quelles</a:t>
            </a:r>
            <a:r>
              <a:rPr lang="en-CA" sz="2800" dirty="0"/>
              <a:t> </a:t>
            </a:r>
            <a:r>
              <a:rPr lang="en-CA" sz="2800" dirty="0" err="1"/>
              <a:t>sont</a:t>
            </a:r>
            <a:r>
              <a:rPr lang="en-CA" sz="2800" dirty="0"/>
              <a:t> les </a:t>
            </a:r>
            <a:r>
              <a:rPr lang="en-CA" sz="2800" dirty="0" err="1"/>
              <a:t>Différences</a:t>
            </a:r>
            <a:r>
              <a:rPr lang="en-CA" sz="2800" dirty="0"/>
              <a:t>?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51679" y="1613033"/>
            <a:ext cx="4800600" cy="632529"/>
          </a:xfrm>
        </p:spPr>
        <p:txBody>
          <a:bodyPr>
            <a:normAutofit fontScale="77500" lnSpcReduction="2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Google scholar</a:t>
            </a:r>
          </a:p>
        </p:txBody>
      </p:sp>
      <p:pic>
        <p:nvPicPr>
          <p:cNvPr id="14" name="Content Placeholder 13" descr="A food court with tables and chairs&#10;&#10;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2570677"/>
            <a:ext cx="4148923" cy="2761627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6633864" y="1630286"/>
            <a:ext cx="4800600" cy="632529"/>
          </a:xfrm>
        </p:spPr>
        <p:txBody>
          <a:bodyPr>
            <a:normAutofit fontScale="77500" lnSpcReduction="20000"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Bases de </a:t>
            </a:r>
            <a:r>
              <a:rPr lang="en-CA" sz="28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donn</a:t>
            </a:r>
            <a:r>
              <a:rPr lang="fr-CA" sz="2800" dirty="0" err="1">
                <a:solidFill>
                  <a:srgbClr val="0070C0"/>
                </a:solidFill>
                <a:latin typeface="Bookman Old Style" panose="02050604050505020204" pitchFamily="18" charset="0"/>
              </a:rPr>
              <a:t>Ées</a:t>
            </a:r>
            <a:r>
              <a:rPr lang="fr-CA" sz="2800" dirty="0">
                <a:solidFill>
                  <a:srgbClr val="0070C0"/>
                </a:solidFill>
                <a:latin typeface="Bookman Old Style" panose="02050604050505020204" pitchFamily="18" charset="0"/>
              </a:rPr>
              <a:t> de la bibliothèque</a:t>
            </a:r>
            <a:endParaRPr lang="en-CA" sz="2800" dirty="0">
              <a:solidFill>
                <a:srgbClr val="0070C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Content Placeholder 14" descr="A person preparing food in a kitchen. 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728" y="2570677"/>
            <a:ext cx="4145331" cy="2765713"/>
          </a:xfrm>
        </p:spPr>
      </p:pic>
      <p:sp>
        <p:nvSpPr>
          <p:cNvPr id="19" name="Rectangle 18"/>
          <p:cNvSpPr/>
          <p:nvPr/>
        </p:nvSpPr>
        <p:spPr>
          <a:xfrm>
            <a:off x="1251678" y="5546100"/>
            <a:ext cx="4303733" cy="6079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Volume | </a:t>
            </a:r>
            <a:r>
              <a:rPr lang="en-CA" sz="2000" dirty="0" err="1"/>
              <a:t>Quantité</a:t>
            </a:r>
            <a:r>
              <a:rPr lang="en-CA" sz="2000" dirty="0"/>
              <a:t> | </a:t>
            </a:r>
            <a:r>
              <a:rPr lang="en-CA" sz="2000" dirty="0" err="1"/>
              <a:t>Rapidité</a:t>
            </a:r>
            <a:endParaRPr lang="en-CA" sz="1351" dirty="0"/>
          </a:p>
          <a:p>
            <a:endParaRPr lang="en-CA" sz="1351" dirty="0"/>
          </a:p>
        </p:txBody>
      </p:sp>
      <p:sp>
        <p:nvSpPr>
          <p:cNvPr id="20" name="Rectangle 19"/>
          <p:cNvSpPr/>
          <p:nvPr/>
        </p:nvSpPr>
        <p:spPr>
          <a:xfrm>
            <a:off x="6644544" y="5546097"/>
            <a:ext cx="4305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 err="1"/>
              <a:t>Profondeur</a:t>
            </a:r>
            <a:r>
              <a:rPr lang="en-CA" sz="2000" dirty="0"/>
              <a:t> | </a:t>
            </a:r>
            <a:r>
              <a:rPr lang="en-CA" sz="2000" dirty="0" err="1"/>
              <a:t>Qualité</a:t>
            </a:r>
            <a:r>
              <a:rPr lang="en-CA" sz="2000" dirty="0"/>
              <a:t> | Appliqué</a:t>
            </a:r>
            <a:endParaRPr lang="en-CA" sz="1351" dirty="0"/>
          </a:p>
        </p:txBody>
      </p:sp>
      <p:sp>
        <p:nvSpPr>
          <p:cNvPr id="2" name="TextBox 1"/>
          <p:cNvSpPr txBox="1"/>
          <p:nvPr/>
        </p:nvSpPr>
        <p:spPr>
          <a:xfrm>
            <a:off x="1315999" y="6560706"/>
            <a:ext cx="11046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Left image: </a:t>
            </a:r>
            <a:r>
              <a:rPr lang="en-CA" sz="800" err="1">
                <a:solidFill>
                  <a:schemeClr val="tx1">
                    <a:lumMod val="50000"/>
                    <a:lumOff val="50000"/>
                  </a:schemeClr>
                </a:solidFill>
              </a:rPr>
              <a:t>Yinan</a:t>
            </a:r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 Chen, Dining Court, public domain, </a:t>
            </a:r>
            <a:r>
              <a:rPr lang="en-CA" sz="800">
                <a:hlinkClick r:id="rId5"/>
              </a:rPr>
              <a:t>https://pixabay.com/photos/dining-court-shopping-mall-corridor-347314/</a:t>
            </a:r>
            <a:endParaRPr lang="en-CA" sz="800"/>
          </a:p>
          <a:p>
            <a:r>
              <a:rPr lang="en-CA" sz="800">
                <a:solidFill>
                  <a:schemeClr val="tx1">
                    <a:lumMod val="50000"/>
                    <a:lumOff val="50000"/>
                  </a:schemeClr>
                </a:solidFill>
              </a:rPr>
              <a:t>Right image: Jason Briscoe, Cooking, public domain, </a:t>
            </a:r>
            <a:r>
              <a:rPr lang="en-CA" sz="800">
                <a:hlinkClick r:id="rId6"/>
              </a:rPr>
              <a:t>https://unsplash.com/photos/VBsG1VOgLIU</a:t>
            </a:r>
            <a:r>
              <a:rPr lang="en-CA" sz="80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67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/>
      <p:bldP spid="2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3200" dirty="0"/>
              <a:t>OÙ </a:t>
            </a:r>
            <a:r>
              <a:rPr lang="en-CA" sz="3200" dirty="0" err="1"/>
              <a:t>chercher</a:t>
            </a:r>
            <a:r>
              <a:rPr lang="en-CA" sz="3200" dirty="0"/>
              <a:t>? </a:t>
            </a:r>
          </a:p>
        </p:txBody>
      </p:sp>
      <p:sp>
        <p:nvSpPr>
          <p:cNvPr id="47" name="Oval 46"/>
          <p:cNvSpPr/>
          <p:nvPr/>
        </p:nvSpPr>
        <p:spPr>
          <a:xfrm>
            <a:off x="4357988" y="2284013"/>
            <a:ext cx="5090615" cy="4176215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C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CA" sz="16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CA" sz="1600" dirty="0">
                <a:solidFill>
                  <a:schemeClr val="accent1">
                    <a:lumMod val="50000"/>
                  </a:schemeClr>
                </a:solidFill>
              </a:rPr>
              <a:t>Google Scholar</a:t>
            </a:r>
          </a:p>
        </p:txBody>
      </p:sp>
      <p:sp>
        <p:nvSpPr>
          <p:cNvPr id="48" name="Oval 47"/>
          <p:cNvSpPr/>
          <p:nvPr/>
        </p:nvSpPr>
        <p:spPr>
          <a:xfrm>
            <a:off x="2793806" y="958450"/>
            <a:ext cx="4230807" cy="366146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Outil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de recherche </a:t>
            </a:r>
            <a:r>
              <a:rPr lang="en-CA" sz="1600" dirty="0" err="1">
                <a:solidFill>
                  <a:schemeClr val="accent6">
                    <a:lumMod val="50000"/>
                  </a:schemeClr>
                </a:solidFill>
              </a:rPr>
              <a:t>documentaire</a:t>
            </a:r>
            <a:r>
              <a:rPr lang="en-CA" sz="1600" dirty="0">
                <a:solidFill>
                  <a:schemeClr val="accent6">
                    <a:lumMod val="50000"/>
                  </a:schemeClr>
                </a:solidFill>
              </a:rPr>
              <a:t> (Sofia</a:t>
            </a:r>
            <a:r>
              <a:rPr lang="en-CA" sz="1351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1" name="Oval 50"/>
          <p:cNvSpPr/>
          <p:nvPr/>
        </p:nvSpPr>
        <p:spPr>
          <a:xfrm>
            <a:off x="1583280" y="2905924"/>
            <a:ext cx="4653747" cy="3427987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>
                <a:solidFill>
                  <a:schemeClr val="accent4">
                    <a:lumMod val="50000"/>
                  </a:schemeClr>
                </a:solidFill>
              </a:rPr>
              <a:t>Érudit</a:t>
            </a:r>
          </a:p>
          <a:p>
            <a:pPr algn="ctr"/>
            <a:r>
              <a:rPr lang="en-CA" sz="1600" dirty="0"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en-CA" sz="1600" dirty="0">
                <a:solidFill>
                  <a:schemeClr val="accent5">
                    <a:lumMod val="50000"/>
                  </a:schemeClr>
                </a:solidFill>
              </a:rPr>
              <a:t>Base de données</a:t>
            </a:r>
            <a:r>
              <a:rPr lang="en-CA" sz="1600" dirty="0">
                <a:solidFill>
                  <a:schemeClr val="accent4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2" name="Oval 51"/>
          <p:cNvSpPr/>
          <p:nvPr/>
        </p:nvSpPr>
        <p:spPr>
          <a:xfrm>
            <a:off x="5480147" y="1659892"/>
            <a:ext cx="4319174" cy="3274021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>
                <a:solidFill>
                  <a:schemeClr val="accent5">
                    <a:lumMod val="50000"/>
                  </a:schemeClr>
                </a:solidFill>
              </a:rPr>
              <a:t>Academic Search Complete</a:t>
            </a:r>
          </a:p>
          <a:p>
            <a:pPr algn="ctr"/>
            <a:r>
              <a:rPr lang="en-CA" sz="1600" dirty="0">
                <a:solidFill>
                  <a:schemeClr val="accent5">
                    <a:lumMod val="50000"/>
                  </a:schemeClr>
                </a:solidFill>
              </a:rPr>
              <a:t>(Base de données)</a:t>
            </a:r>
          </a:p>
        </p:txBody>
      </p:sp>
      <p:sp>
        <p:nvSpPr>
          <p:cNvPr id="53" name="Oval 52"/>
          <p:cNvSpPr/>
          <p:nvPr/>
        </p:nvSpPr>
        <p:spPr>
          <a:xfrm>
            <a:off x="4808936" y="3687881"/>
            <a:ext cx="5984545" cy="1718891"/>
          </a:xfrm>
          <a:prstGeom prst="ellipse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1600" dirty="0" err="1">
                <a:solidFill>
                  <a:schemeClr val="accent3">
                    <a:lumMod val="50000"/>
                  </a:schemeClr>
                </a:solidFill>
              </a:rPr>
              <a:t>Littérature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 grise (e.g. documents </a:t>
            </a:r>
            <a:r>
              <a:rPr lang="en-CA" sz="1600" dirty="0" err="1">
                <a:solidFill>
                  <a:schemeClr val="accent3">
                    <a:lumMod val="50000"/>
                  </a:schemeClr>
                </a:solidFill>
              </a:rPr>
              <a:t>gouvernementaux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 rapport </a:t>
            </a:r>
            <a:r>
              <a:rPr lang="en-CA" sz="1600" dirty="0" err="1">
                <a:solidFill>
                  <a:schemeClr val="accent3">
                    <a:lumMod val="50000"/>
                  </a:schemeClr>
                </a:solidFill>
              </a:rPr>
              <a:t>d’ONG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CA" sz="1600" i="1" dirty="0">
                <a:solidFill>
                  <a:schemeClr val="accent3">
                    <a:lumMod val="50000"/>
                  </a:schemeClr>
                </a:solidFill>
              </a:rPr>
              <a:t>working papers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CA" sz="1600" i="1" dirty="0">
                <a:solidFill>
                  <a:schemeClr val="accent3">
                    <a:lumMod val="50000"/>
                  </a:schemeClr>
                </a:solidFill>
              </a:rPr>
              <a:t>newsletters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,</a:t>
            </a:r>
            <a:r>
              <a:rPr lang="en-CA" sz="1600" i="1" dirty="0">
                <a:solidFill>
                  <a:schemeClr val="accent3">
                    <a:lumMod val="50000"/>
                  </a:schemeClr>
                </a:solidFill>
              </a:rPr>
              <a:t> preprints</a:t>
            </a:r>
            <a:r>
              <a:rPr lang="en-CA" sz="160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10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1" grpId="0" animBg="1"/>
      <p:bldP spid="52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id="{B64CD7FE-A713-4F49-85A1-1288513C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28">
            <a:extLst>
              <a:ext uri="{FF2B5EF4-FFF2-40B4-BE49-F238E27FC236}">
                <a16:creationId xmlns:a16="http://schemas.microsoft.com/office/drawing/2014/main" id="{945D1022-1095-4170-84E8-BBA5C08F1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1"/>
            <a:ext cx="502617" cy="51533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0">
            <a:extLst>
              <a:ext uri="{FF2B5EF4-FFF2-40B4-BE49-F238E27FC236}">
                <a16:creationId xmlns:a16="http://schemas.microsoft.com/office/drawing/2014/main" id="{89BAAD23-0119-402F-8301-E5F5CD03F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2790967" cy="9007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AE3C22F-EDA2-4D06-924A-8184ADCD1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240684" y="0"/>
            <a:ext cx="3951316" cy="14685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DBA64B4-435A-2E7D-1592-01D5A72C4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878573"/>
            <a:ext cx="9905998" cy="10040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Les bibliothèques et la salle de lecture</a:t>
            </a:r>
          </a:p>
        </p:txBody>
      </p:sp>
      <p:pic>
        <p:nvPicPr>
          <p:cNvPr id="5" name="Google Shape;52;p3" descr="Interior of the Grey Nuns Reading Room">
            <a:extLst>
              <a:ext uri="{FF2B5EF4-FFF2-40B4-BE49-F238E27FC236}">
                <a16:creationId xmlns:a16="http://schemas.microsoft.com/office/drawing/2014/main" id="{87B745BD-9424-C49B-61C7-BF43C8DB7A3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1310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50;p3" descr="Ground floor of the J. W. McConnell Building">
            <a:extLst>
              <a:ext uri="{FF2B5EF4-FFF2-40B4-BE49-F238E27FC236}">
                <a16:creationId xmlns:a16="http://schemas.microsoft.com/office/drawing/2014/main" id="{DBBC0DC5-39E3-7197-0B72-D125134212E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6062" y="1972894"/>
            <a:ext cx="2573279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oogle Shape;51;p3" descr="A person sitting on a ledge outside of the Vanier library reading a book&#10;">
            <a:extLst>
              <a:ext uri="{FF2B5EF4-FFF2-40B4-BE49-F238E27FC236}">
                <a16:creationId xmlns:a16="http://schemas.microsoft.com/office/drawing/2014/main" id="{F4002A70-7B16-A492-AE14-D6D04896FC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593" y="1972894"/>
            <a:ext cx="2563642" cy="171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679AB-EB21-D0EF-B22D-8A791A558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3949995"/>
            <a:ext cx="3014228" cy="1334386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err="1"/>
              <a:t>Pavillon</a:t>
            </a:r>
            <a:r>
              <a:rPr lang="en-US" dirty="0"/>
              <a:t> des </a:t>
            </a:r>
            <a:r>
              <a:rPr lang="en-US" dirty="0" err="1"/>
              <a:t>Soeurs-Grises</a:t>
            </a:r>
            <a:r>
              <a:rPr lang="en-US" dirty="0"/>
              <a:t>/</a:t>
            </a:r>
          </a:p>
          <a:p>
            <a:pPr marL="0" indent="0" algn="ctr">
              <a:buNone/>
            </a:pPr>
            <a:r>
              <a:rPr lang="en-US" dirty="0"/>
              <a:t>Grey Nuns</a:t>
            </a:r>
          </a:p>
          <a:p>
            <a:pPr marL="0" indent="0" algn="ctr">
              <a:buNone/>
            </a:pPr>
            <a:r>
              <a:rPr lang="en-US" dirty="0"/>
              <a:t>Salle de lecture (SGW)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B92B40A-D71A-4D53-A8B2-41176E222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133513" y="0"/>
            <a:ext cx="1058487" cy="44014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A89759-1F78-4414-80AF-0441C3F13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20500" y="1955968"/>
            <a:ext cx="571500" cy="490203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DBE683A2-26AE-7B34-BF9F-8C9FD065DF06}"/>
              </a:ext>
            </a:extLst>
          </p:cNvPr>
          <p:cNvSpPr txBox="1">
            <a:spLocks/>
          </p:cNvSpPr>
          <p:nvPr/>
        </p:nvSpPr>
        <p:spPr>
          <a:xfrm>
            <a:off x="4509187" y="4009188"/>
            <a:ext cx="3201546" cy="12751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Webster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(campus Sir George Williams)</a:t>
            </a:r>
          </a:p>
        </p:txBody>
      </p:sp>
      <p:sp>
        <p:nvSpPr>
          <p:cNvPr id="10" name="Vertical Text Placeholder 2">
            <a:extLst>
              <a:ext uri="{FF2B5EF4-FFF2-40B4-BE49-F238E27FC236}">
                <a16:creationId xmlns:a16="http://schemas.microsoft.com/office/drawing/2014/main" id="{4B5BADD3-0903-AA14-CC29-09158ED59DDE}"/>
              </a:ext>
            </a:extLst>
          </p:cNvPr>
          <p:cNvSpPr txBox="1">
            <a:spLocks/>
          </p:cNvSpPr>
          <p:nvPr/>
        </p:nvSpPr>
        <p:spPr>
          <a:xfrm>
            <a:off x="8085105" y="4034090"/>
            <a:ext cx="2840962" cy="1066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Bibliothèque</a:t>
            </a:r>
            <a:r>
              <a:rPr lang="en-US" dirty="0"/>
              <a:t> Vanier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(campus Loyola)</a:t>
            </a:r>
          </a:p>
        </p:txBody>
      </p:sp>
    </p:spTree>
    <p:extLst>
      <p:ext uri="{BB962C8B-B14F-4D97-AF65-F5344CB8AC3E}">
        <p14:creationId xmlns:p14="http://schemas.microsoft.com/office/powerpoint/2010/main" val="24704234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483DA4F-BD31-9F95-18A7-98CE17645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932767"/>
            <a:ext cx="7772400" cy="557416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5541AE4-04AE-116E-5666-49BFB3CA50E2}"/>
              </a:ext>
            </a:extLst>
          </p:cNvPr>
          <p:cNvCxnSpPr/>
          <p:nvPr/>
        </p:nvCxnSpPr>
        <p:spPr>
          <a:xfrm>
            <a:off x="1641388" y="1090529"/>
            <a:ext cx="0" cy="1941815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E210AAB-0983-D0BB-258A-D31350D04EA2}"/>
              </a:ext>
            </a:extLst>
          </p:cNvPr>
          <p:cNvSpPr/>
          <p:nvPr/>
        </p:nvSpPr>
        <p:spPr>
          <a:xfrm>
            <a:off x="3110662" y="1485258"/>
            <a:ext cx="4669896" cy="245571"/>
          </a:xfrm>
          <a:prstGeom prst="round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2F0E3C-A123-5C62-BB29-C408BA75FCEF}"/>
              </a:ext>
            </a:extLst>
          </p:cNvPr>
          <p:cNvSpPr/>
          <p:nvPr/>
        </p:nvSpPr>
        <p:spPr>
          <a:xfrm>
            <a:off x="8453510" y="2507478"/>
            <a:ext cx="1857983" cy="603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9184FC-0A2B-3673-DB61-09A5E27EF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001" y="561055"/>
            <a:ext cx="15957395" cy="901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170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4176D4-AC8E-0BD2-8CE4-6317F187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Searching within a search result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Left 2" descr="Google Scholar website.&#10;Yellow arrow pointing to the search term &quot;Why the French don't like headscarves&quot;.">
            <a:extLst>
              <a:ext uri="{FF2B5EF4-FFF2-40B4-BE49-F238E27FC236}">
                <a16:creationId xmlns:a16="http://schemas.microsoft.com/office/drawing/2014/main" id="{1B4E78FD-A991-E758-2BB8-C8B7D067A2A4}"/>
              </a:ext>
            </a:extLst>
          </p:cNvPr>
          <p:cNvSpPr/>
          <p:nvPr/>
        </p:nvSpPr>
        <p:spPr>
          <a:xfrm rot="10800000">
            <a:off x="3444289" y="164322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5ECD62-AB84-932D-05F8-0BD0E09B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996" y="826718"/>
            <a:ext cx="7665930" cy="486009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8744F28-EED5-5D40-9643-E4FA2CC9498D}"/>
              </a:ext>
            </a:extLst>
          </p:cNvPr>
          <p:cNvSpPr/>
          <p:nvPr/>
        </p:nvSpPr>
        <p:spPr>
          <a:xfrm>
            <a:off x="3250435" y="686552"/>
            <a:ext cx="692498" cy="484632"/>
          </a:xfrm>
          <a:custGeom>
            <a:avLst/>
            <a:gdLst>
              <a:gd name="connsiteX0" fmla="*/ 0 w 692498"/>
              <a:gd name="connsiteY0" fmla="*/ 121158 h 484632"/>
              <a:gd name="connsiteX1" fmla="*/ 450182 w 692498"/>
              <a:gd name="connsiteY1" fmla="*/ 121158 h 484632"/>
              <a:gd name="connsiteX2" fmla="*/ 450182 w 692498"/>
              <a:gd name="connsiteY2" fmla="*/ 0 h 484632"/>
              <a:gd name="connsiteX3" fmla="*/ 692498 w 692498"/>
              <a:gd name="connsiteY3" fmla="*/ 242316 h 484632"/>
              <a:gd name="connsiteX4" fmla="*/ 450182 w 692498"/>
              <a:gd name="connsiteY4" fmla="*/ 484632 h 484632"/>
              <a:gd name="connsiteX5" fmla="*/ 450182 w 692498"/>
              <a:gd name="connsiteY5" fmla="*/ 363474 h 484632"/>
              <a:gd name="connsiteX6" fmla="*/ 0 w 692498"/>
              <a:gd name="connsiteY6" fmla="*/ 363474 h 484632"/>
              <a:gd name="connsiteX7" fmla="*/ 0 w 692498"/>
              <a:gd name="connsiteY7" fmla="*/ 121158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498" h="484632" fill="none" extrusionOk="0">
                <a:moveTo>
                  <a:pt x="0" y="121158"/>
                </a:moveTo>
                <a:cubicBezTo>
                  <a:pt x="142750" y="84212"/>
                  <a:pt x="298859" y="125143"/>
                  <a:pt x="450182" y="121158"/>
                </a:cubicBezTo>
                <a:cubicBezTo>
                  <a:pt x="449103" y="88360"/>
                  <a:pt x="460403" y="41652"/>
                  <a:pt x="450182" y="0"/>
                </a:cubicBezTo>
                <a:cubicBezTo>
                  <a:pt x="565098" y="114295"/>
                  <a:pt x="586128" y="155626"/>
                  <a:pt x="692498" y="242316"/>
                </a:cubicBezTo>
                <a:cubicBezTo>
                  <a:pt x="588057" y="351998"/>
                  <a:pt x="562918" y="365025"/>
                  <a:pt x="450182" y="484632"/>
                </a:cubicBezTo>
                <a:cubicBezTo>
                  <a:pt x="438450" y="437145"/>
                  <a:pt x="464324" y="415039"/>
                  <a:pt x="450182" y="363474"/>
                </a:cubicBezTo>
                <a:cubicBezTo>
                  <a:pt x="225977" y="364075"/>
                  <a:pt x="179702" y="351573"/>
                  <a:pt x="0" y="363474"/>
                </a:cubicBezTo>
                <a:cubicBezTo>
                  <a:pt x="-17365" y="266126"/>
                  <a:pt x="18895" y="184566"/>
                  <a:pt x="0" y="121158"/>
                </a:cubicBezTo>
                <a:close/>
              </a:path>
              <a:path w="692498" h="484632" stroke="0" extrusionOk="0">
                <a:moveTo>
                  <a:pt x="0" y="121158"/>
                </a:moveTo>
                <a:cubicBezTo>
                  <a:pt x="195049" y="88453"/>
                  <a:pt x="334904" y="152512"/>
                  <a:pt x="450182" y="121158"/>
                </a:cubicBezTo>
                <a:cubicBezTo>
                  <a:pt x="438828" y="73487"/>
                  <a:pt x="460256" y="31510"/>
                  <a:pt x="450182" y="0"/>
                </a:cubicBezTo>
                <a:cubicBezTo>
                  <a:pt x="534669" y="52016"/>
                  <a:pt x="637997" y="196905"/>
                  <a:pt x="692498" y="242316"/>
                </a:cubicBezTo>
                <a:cubicBezTo>
                  <a:pt x="624612" y="354606"/>
                  <a:pt x="532048" y="386916"/>
                  <a:pt x="450182" y="484632"/>
                </a:cubicBezTo>
                <a:cubicBezTo>
                  <a:pt x="438919" y="442784"/>
                  <a:pt x="455499" y="417752"/>
                  <a:pt x="450182" y="363474"/>
                </a:cubicBezTo>
                <a:cubicBezTo>
                  <a:pt x="360039" y="411799"/>
                  <a:pt x="205816" y="323743"/>
                  <a:pt x="0" y="363474"/>
                </a:cubicBezTo>
                <a:cubicBezTo>
                  <a:pt x="-21184" y="267879"/>
                  <a:pt x="8238" y="217127"/>
                  <a:pt x="0" y="121158"/>
                </a:cubicBezTo>
                <a:close/>
              </a:path>
            </a:pathLst>
          </a:custGeom>
          <a:solidFill>
            <a:srgbClr val="94CFC1"/>
          </a:solidFill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BB71A3-B61B-5A0E-FD4B-41BCEDE90A96}"/>
              </a:ext>
            </a:extLst>
          </p:cNvPr>
          <p:cNvSpPr/>
          <p:nvPr/>
        </p:nvSpPr>
        <p:spPr>
          <a:xfrm>
            <a:off x="8232789" y="1171184"/>
            <a:ext cx="1900768" cy="4265112"/>
          </a:xfrm>
          <a:custGeom>
            <a:avLst/>
            <a:gdLst>
              <a:gd name="connsiteX0" fmla="*/ 0 w 1900768"/>
              <a:gd name="connsiteY0" fmla="*/ 316801 h 4265112"/>
              <a:gd name="connsiteX1" fmla="*/ 316801 w 1900768"/>
              <a:gd name="connsiteY1" fmla="*/ 0 h 4265112"/>
              <a:gd name="connsiteX2" fmla="*/ 764533 w 1900768"/>
              <a:gd name="connsiteY2" fmla="*/ 0 h 4265112"/>
              <a:gd name="connsiteX3" fmla="*/ 1174250 w 1900768"/>
              <a:gd name="connsiteY3" fmla="*/ 0 h 4265112"/>
              <a:gd name="connsiteX4" fmla="*/ 1583967 w 1900768"/>
              <a:gd name="connsiteY4" fmla="*/ 0 h 4265112"/>
              <a:gd name="connsiteX5" fmla="*/ 1900768 w 1900768"/>
              <a:gd name="connsiteY5" fmla="*/ 316801 h 4265112"/>
              <a:gd name="connsiteX6" fmla="*/ 1900768 w 1900768"/>
              <a:gd name="connsiteY6" fmla="*/ 762958 h 4265112"/>
              <a:gd name="connsiteX7" fmla="*/ 1900768 w 1900768"/>
              <a:gd name="connsiteY7" fmla="*/ 1209115 h 4265112"/>
              <a:gd name="connsiteX8" fmla="*/ 1900768 w 1900768"/>
              <a:gd name="connsiteY8" fmla="*/ 1800532 h 4265112"/>
              <a:gd name="connsiteX9" fmla="*/ 1900768 w 1900768"/>
              <a:gd name="connsiteY9" fmla="*/ 2210374 h 4265112"/>
              <a:gd name="connsiteX10" fmla="*/ 1900768 w 1900768"/>
              <a:gd name="connsiteY10" fmla="*/ 2729161 h 4265112"/>
              <a:gd name="connsiteX11" fmla="*/ 1900768 w 1900768"/>
              <a:gd name="connsiteY11" fmla="*/ 3247948 h 4265112"/>
              <a:gd name="connsiteX12" fmla="*/ 1900768 w 1900768"/>
              <a:gd name="connsiteY12" fmla="*/ 3948311 h 4265112"/>
              <a:gd name="connsiteX13" fmla="*/ 1583967 w 1900768"/>
              <a:gd name="connsiteY13" fmla="*/ 4265112 h 4265112"/>
              <a:gd name="connsiteX14" fmla="*/ 1161578 w 1900768"/>
              <a:gd name="connsiteY14" fmla="*/ 4265112 h 4265112"/>
              <a:gd name="connsiteX15" fmla="*/ 739190 w 1900768"/>
              <a:gd name="connsiteY15" fmla="*/ 4265112 h 4265112"/>
              <a:gd name="connsiteX16" fmla="*/ 316801 w 1900768"/>
              <a:gd name="connsiteY16" fmla="*/ 4265112 h 4265112"/>
              <a:gd name="connsiteX17" fmla="*/ 0 w 1900768"/>
              <a:gd name="connsiteY17" fmla="*/ 3948311 h 4265112"/>
              <a:gd name="connsiteX18" fmla="*/ 0 w 1900768"/>
              <a:gd name="connsiteY18" fmla="*/ 3538469 h 4265112"/>
              <a:gd name="connsiteX19" fmla="*/ 0 w 1900768"/>
              <a:gd name="connsiteY19" fmla="*/ 2947052 h 4265112"/>
              <a:gd name="connsiteX20" fmla="*/ 0 w 1900768"/>
              <a:gd name="connsiteY20" fmla="*/ 2428265 h 4265112"/>
              <a:gd name="connsiteX21" fmla="*/ 0 w 1900768"/>
              <a:gd name="connsiteY21" fmla="*/ 1982108 h 4265112"/>
              <a:gd name="connsiteX22" fmla="*/ 0 w 1900768"/>
              <a:gd name="connsiteY22" fmla="*/ 1463321 h 4265112"/>
              <a:gd name="connsiteX23" fmla="*/ 0 w 1900768"/>
              <a:gd name="connsiteY23" fmla="*/ 1053479 h 4265112"/>
              <a:gd name="connsiteX24" fmla="*/ 0 w 1900768"/>
              <a:gd name="connsiteY24" fmla="*/ 316801 h 4265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00768" h="4265112" extrusionOk="0">
                <a:moveTo>
                  <a:pt x="0" y="316801"/>
                </a:moveTo>
                <a:cubicBezTo>
                  <a:pt x="-10371" y="135440"/>
                  <a:pt x="100258" y="15605"/>
                  <a:pt x="316801" y="0"/>
                </a:cubicBezTo>
                <a:cubicBezTo>
                  <a:pt x="490015" y="-26253"/>
                  <a:pt x="579535" y="24492"/>
                  <a:pt x="764533" y="0"/>
                </a:cubicBezTo>
                <a:cubicBezTo>
                  <a:pt x="949531" y="-24492"/>
                  <a:pt x="987131" y="47328"/>
                  <a:pt x="1174250" y="0"/>
                </a:cubicBezTo>
                <a:cubicBezTo>
                  <a:pt x="1361369" y="-47328"/>
                  <a:pt x="1498137" y="18694"/>
                  <a:pt x="1583967" y="0"/>
                </a:cubicBezTo>
                <a:cubicBezTo>
                  <a:pt x="1757030" y="-6123"/>
                  <a:pt x="1907049" y="118593"/>
                  <a:pt x="1900768" y="316801"/>
                </a:cubicBezTo>
                <a:cubicBezTo>
                  <a:pt x="1905334" y="453709"/>
                  <a:pt x="1869431" y="554642"/>
                  <a:pt x="1900768" y="762958"/>
                </a:cubicBezTo>
                <a:cubicBezTo>
                  <a:pt x="1932105" y="971274"/>
                  <a:pt x="1871499" y="1054496"/>
                  <a:pt x="1900768" y="1209115"/>
                </a:cubicBezTo>
                <a:cubicBezTo>
                  <a:pt x="1930037" y="1363734"/>
                  <a:pt x="1891330" y="1565933"/>
                  <a:pt x="1900768" y="1800532"/>
                </a:cubicBezTo>
                <a:cubicBezTo>
                  <a:pt x="1910206" y="2035131"/>
                  <a:pt x="1886981" y="2086269"/>
                  <a:pt x="1900768" y="2210374"/>
                </a:cubicBezTo>
                <a:cubicBezTo>
                  <a:pt x="1914555" y="2334479"/>
                  <a:pt x="1860972" y="2550495"/>
                  <a:pt x="1900768" y="2729161"/>
                </a:cubicBezTo>
                <a:cubicBezTo>
                  <a:pt x="1940564" y="2907827"/>
                  <a:pt x="1895994" y="3107569"/>
                  <a:pt x="1900768" y="3247948"/>
                </a:cubicBezTo>
                <a:cubicBezTo>
                  <a:pt x="1905542" y="3388327"/>
                  <a:pt x="1885272" y="3626963"/>
                  <a:pt x="1900768" y="3948311"/>
                </a:cubicBezTo>
                <a:cubicBezTo>
                  <a:pt x="1929522" y="4158496"/>
                  <a:pt x="1764140" y="4260551"/>
                  <a:pt x="1583967" y="4265112"/>
                </a:cubicBezTo>
                <a:cubicBezTo>
                  <a:pt x="1448846" y="4273454"/>
                  <a:pt x="1310848" y="4258073"/>
                  <a:pt x="1161578" y="4265112"/>
                </a:cubicBezTo>
                <a:cubicBezTo>
                  <a:pt x="1012308" y="4272151"/>
                  <a:pt x="913565" y="4219012"/>
                  <a:pt x="739190" y="4265112"/>
                </a:cubicBezTo>
                <a:cubicBezTo>
                  <a:pt x="564815" y="4311212"/>
                  <a:pt x="475319" y="4254377"/>
                  <a:pt x="316801" y="4265112"/>
                </a:cubicBezTo>
                <a:cubicBezTo>
                  <a:pt x="132305" y="4236439"/>
                  <a:pt x="48593" y="4113403"/>
                  <a:pt x="0" y="3948311"/>
                </a:cubicBezTo>
                <a:cubicBezTo>
                  <a:pt x="-48438" y="3770138"/>
                  <a:pt x="26472" y="3694871"/>
                  <a:pt x="0" y="3538469"/>
                </a:cubicBezTo>
                <a:cubicBezTo>
                  <a:pt x="-26472" y="3382067"/>
                  <a:pt x="39909" y="3219631"/>
                  <a:pt x="0" y="2947052"/>
                </a:cubicBezTo>
                <a:cubicBezTo>
                  <a:pt x="-39909" y="2674473"/>
                  <a:pt x="25951" y="2587719"/>
                  <a:pt x="0" y="2428265"/>
                </a:cubicBezTo>
                <a:cubicBezTo>
                  <a:pt x="-25951" y="2268811"/>
                  <a:pt x="7426" y="2158637"/>
                  <a:pt x="0" y="1982108"/>
                </a:cubicBezTo>
                <a:cubicBezTo>
                  <a:pt x="-7426" y="1805579"/>
                  <a:pt x="52229" y="1659895"/>
                  <a:pt x="0" y="1463321"/>
                </a:cubicBezTo>
                <a:cubicBezTo>
                  <a:pt x="-52229" y="1266747"/>
                  <a:pt x="43822" y="1141767"/>
                  <a:pt x="0" y="1053479"/>
                </a:cubicBezTo>
                <a:cubicBezTo>
                  <a:pt x="-43822" y="965191"/>
                  <a:pt x="51683" y="660126"/>
                  <a:pt x="0" y="316801"/>
                </a:cubicBezTo>
                <a:close/>
              </a:path>
            </a:pathLst>
          </a:custGeom>
          <a:noFill/>
          <a:ln w="44450">
            <a:solidFill>
              <a:srgbClr val="94CFC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15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AC4176D4-AC8E-0BD2-8CE4-6317F187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Searching within a search result</a:t>
            </a:r>
            <a:endParaRPr lang="en-CA" dirty="0"/>
          </a:p>
        </p:txBody>
      </p:sp>
      <p:pic>
        <p:nvPicPr>
          <p:cNvPr id="5" name="Picture 4" descr="Google Scholar search for the term &quot;law&quot; within the search results for &quot;why the French don't like headscarves&quot;.">
            <a:extLst>
              <a:ext uri="{FF2B5EF4-FFF2-40B4-BE49-F238E27FC236}">
                <a16:creationId xmlns:a16="http://schemas.microsoft.com/office/drawing/2014/main" id="{46F4CBCC-7EA6-10B1-AAA9-0941F7F52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92"/>
          <a:stretch/>
        </p:blipFill>
        <p:spPr>
          <a:xfrm>
            <a:off x="2388694" y="867706"/>
            <a:ext cx="7656259" cy="480695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2B979C-4CCA-DAAD-6D9A-9444C97A8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81"/>
          <a:stretch/>
        </p:blipFill>
        <p:spPr>
          <a:xfrm>
            <a:off x="2388693" y="860981"/>
            <a:ext cx="7657153" cy="48069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Arrow: Left 2" descr="Google Scholar website.&#10;Yellow arrow pointing to the search term &quot;Why the French don't like headscarves&quot;.">
            <a:extLst>
              <a:ext uri="{FF2B5EF4-FFF2-40B4-BE49-F238E27FC236}">
                <a16:creationId xmlns:a16="http://schemas.microsoft.com/office/drawing/2014/main" id="{1B4E78FD-A991-E758-2BB8-C8B7D067A2A4}"/>
              </a:ext>
            </a:extLst>
          </p:cNvPr>
          <p:cNvSpPr/>
          <p:nvPr/>
        </p:nvSpPr>
        <p:spPr>
          <a:xfrm rot="10800000">
            <a:off x="3444289" y="1643229"/>
            <a:ext cx="514925" cy="195944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637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B5690-F86F-368A-0D38-62028ACA7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365" y="0"/>
            <a:ext cx="1143036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5D969A-794C-C2A2-0C76-A7BEC49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94543" y="1568496"/>
            <a:ext cx="96780" cy="2706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BC2EE-98A9-8DEF-295C-0D0FD43C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Google Scholar – select a library access link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EA5FA-1229-D2EE-FB4F-6E639B421E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" r="45295" b="38647"/>
          <a:stretch/>
        </p:blipFill>
        <p:spPr>
          <a:xfrm>
            <a:off x="2383760" y="858286"/>
            <a:ext cx="7643538" cy="4820948"/>
          </a:xfrm>
          <a:prstGeom prst="rect">
            <a:avLst/>
          </a:prstGeom>
          <a:noFill/>
        </p:spPr>
      </p:pic>
      <p:sp>
        <p:nvSpPr>
          <p:cNvPr id="3" name="Arrow: Left 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72EC9268-66F9-CE02-BC87-FFEF33E36A0F}"/>
              </a:ext>
            </a:extLst>
          </p:cNvPr>
          <p:cNvSpPr/>
          <p:nvPr/>
        </p:nvSpPr>
        <p:spPr>
          <a:xfrm>
            <a:off x="3341616" y="1362783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Arrow: Left 4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0E58B9C4-472C-3067-A6DB-F34C5D37FAEC}"/>
              </a:ext>
            </a:extLst>
          </p:cNvPr>
          <p:cNvSpPr/>
          <p:nvPr/>
        </p:nvSpPr>
        <p:spPr>
          <a:xfrm>
            <a:off x="3341616" y="2044886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D54301-B021-230A-ECD2-1A437CAD4927}"/>
              </a:ext>
            </a:extLst>
          </p:cNvPr>
          <p:cNvSpPr/>
          <p:nvPr/>
        </p:nvSpPr>
        <p:spPr>
          <a:xfrm>
            <a:off x="4180548" y="2082018"/>
            <a:ext cx="1173194" cy="182649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D4FD8-7198-F5D2-F1A0-BE0E6807FDFB}"/>
              </a:ext>
            </a:extLst>
          </p:cNvPr>
          <p:cNvSpPr/>
          <p:nvPr/>
        </p:nvSpPr>
        <p:spPr>
          <a:xfrm>
            <a:off x="4152912" y="2544211"/>
            <a:ext cx="2300004" cy="138173"/>
          </a:xfrm>
          <a:prstGeom prst="rect">
            <a:avLst/>
          </a:prstGeom>
          <a:solidFill>
            <a:srgbClr val="D6A635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Arrow: Left 12" descr="Yellow arrow highlighting the dropdown menu for pickup location  on the Concordia Library Sofia Discovery Tool">
            <a:extLst>
              <a:ext uri="{FF2B5EF4-FFF2-40B4-BE49-F238E27FC236}">
                <a16:creationId xmlns:a16="http://schemas.microsoft.com/office/drawing/2014/main" id="{EA19E596-1133-E143-5C5F-32F29CF39C90}"/>
              </a:ext>
            </a:extLst>
          </p:cNvPr>
          <p:cNvSpPr/>
          <p:nvPr/>
        </p:nvSpPr>
        <p:spPr>
          <a:xfrm rot="10800000">
            <a:off x="7269272" y="5029715"/>
            <a:ext cx="614537" cy="233849"/>
          </a:xfrm>
          <a:prstGeom prst="leftArrow">
            <a:avLst/>
          </a:prstGeom>
          <a:solidFill>
            <a:srgbClr val="D6A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932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" descr="Tiger peering through dense forest">
            <a:extLst>
              <a:ext uri="{FF2B5EF4-FFF2-40B4-BE49-F238E27FC236}">
                <a16:creationId xmlns:a16="http://schemas.microsoft.com/office/drawing/2014/main" id="{FB302BAF-15B9-3420-BCD3-ACE6DE0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AAFBD-EF79-64B4-AC28-9C19FF5B3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38483"/>
            <a:ext cx="9144000" cy="28250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 err="1">
                <a:solidFill>
                  <a:srgbClr val="FFFFFF"/>
                </a:solidFill>
              </a:rPr>
              <a:t>Évaluer</a:t>
            </a:r>
            <a:r>
              <a:rPr lang="en-US" sz="5400" b="1" dirty="0">
                <a:solidFill>
                  <a:srgbClr val="FFFFFF"/>
                </a:solidFill>
              </a:rPr>
              <a:t> et citer </a:t>
            </a:r>
            <a:r>
              <a:rPr lang="en-US" sz="5400" b="1" dirty="0" err="1">
                <a:solidFill>
                  <a:srgbClr val="FFFFFF"/>
                </a:solidFill>
              </a:rPr>
              <a:t>vos</a:t>
            </a:r>
            <a:r>
              <a:rPr lang="en-US" sz="5400" b="1" dirty="0">
                <a:solidFill>
                  <a:srgbClr val="FFFFFF"/>
                </a:solidFill>
              </a:rPr>
              <a:t> </a:t>
            </a:r>
            <a: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sources</a:t>
            </a:r>
            <a:br>
              <a:rPr lang="en-US" sz="54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5400" b="1" i="1" kern="1200" cap="all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BE704-C74C-04CD-73D5-552817874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5472752"/>
            <a:ext cx="9144000" cy="6141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endParaRPr lang="en-US" sz="1600" b="1" cap="all" spc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3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94686-CC63-A712-778A-E04D72728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E3062-2125-63AA-6E8D-53F1A5716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0846" y="1614733"/>
            <a:ext cx="4020126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200" dirty="0"/>
              <a:t>Cycle de </a:t>
            </a:r>
            <a:r>
              <a:rPr lang="en-US" sz="3200" dirty="0" err="1"/>
              <a:t>l’information</a:t>
            </a:r>
            <a:r>
              <a:rPr lang="en-US" sz="3200" dirty="0"/>
              <a:t> et son impact sur le format des documents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4821A5B-A309-99CB-2F33-768354A0E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755" y="860758"/>
            <a:ext cx="7228091" cy="51319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4CC422B-ABC2-E3FF-292D-41E1588D69D1}"/>
                  </a:ext>
                </a:extLst>
              </p14:cNvPr>
              <p14:cNvContentPartPr/>
              <p14:nvPr/>
            </p14:nvContentPartPr>
            <p14:xfrm>
              <a:off x="2268260" y="1218740"/>
              <a:ext cx="18360" cy="15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4CC422B-ABC2-E3FF-292D-41E1588D69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0260" y="1200321"/>
                <a:ext cx="54000" cy="52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57E0D73-0B5E-8823-541A-045EF0BB039E}"/>
                  </a:ext>
                </a:extLst>
              </p14:cNvPr>
              <p14:cNvContentPartPr/>
              <p14:nvPr/>
            </p14:nvContentPartPr>
            <p14:xfrm>
              <a:off x="5270680" y="34032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57E0D73-0B5E-8823-541A-045EF0BB03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98680" y="3259220"/>
                <a:ext cx="144000" cy="2880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A273DCE-7C63-32AB-DCF5-8D0473F7AED0}"/>
              </a:ext>
            </a:extLst>
          </p:cNvPr>
          <p:cNvSpPr txBox="1"/>
          <p:nvPr/>
        </p:nvSpPr>
        <p:spPr>
          <a:xfrm>
            <a:off x="518326" y="6132811"/>
            <a:ext cx="10683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Source: </a:t>
            </a:r>
            <a:r>
              <a:rPr lang="en-CA" dirty="0"/>
              <a:t>Ashbourne, H. (</a:t>
            </a:r>
            <a:r>
              <a:rPr lang="en-CA" dirty="0" err="1"/>
              <a:t>s.d.</a:t>
            </a:r>
            <a:r>
              <a:rPr lang="en-CA" dirty="0"/>
              <a:t>). </a:t>
            </a:r>
            <a:r>
              <a:rPr lang="en-CA" i="1" dirty="0"/>
              <a:t>Research Guides: Information Cycle: Introduction to the Information Cycle</a:t>
            </a:r>
            <a:r>
              <a:rPr lang="en-CA" dirty="0"/>
              <a:t>. https://libguides.tru.ca/c.php?g=193994&amp;p=1275894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477985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D8F280-10DA-9D5C-20F2-13F2BF65B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29" y="2346593"/>
            <a:ext cx="5894024" cy="4170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E6E102-B216-864E-A1C9-0003747EB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50"/>
          <a:stretch/>
        </p:blipFill>
        <p:spPr>
          <a:xfrm>
            <a:off x="5894024" y="341335"/>
            <a:ext cx="6085695" cy="3167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C7AE59-CF4A-24B8-C6DE-1BECEAEA60C5}"/>
              </a:ext>
            </a:extLst>
          </p:cNvPr>
          <p:cNvSpPr txBox="1"/>
          <p:nvPr/>
        </p:nvSpPr>
        <p:spPr>
          <a:xfrm>
            <a:off x="1090670" y="749147"/>
            <a:ext cx="412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i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Évaluer</a:t>
            </a:r>
            <a:endParaRPr lang="en-CA" sz="3200" i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40588-CF1B-4CB5-16F6-90D040734549}"/>
              </a:ext>
            </a:extLst>
          </p:cNvPr>
          <p:cNvSpPr txBox="1"/>
          <p:nvPr/>
        </p:nvSpPr>
        <p:spPr>
          <a:xfrm>
            <a:off x="6953835" y="5666345"/>
            <a:ext cx="3966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https://library.concordia.ca/apps/critical-toolkit/course.html?courseID=27406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83704-7824-055C-A5F7-41657A27753A}"/>
              </a:ext>
            </a:extLst>
          </p:cNvPr>
          <p:cNvSpPr txBox="1"/>
          <p:nvPr/>
        </p:nvSpPr>
        <p:spPr>
          <a:xfrm>
            <a:off x="6953835" y="3712684"/>
            <a:ext cx="4426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https://library.concordia.ca/help/guides.php?guid=evaluating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E03C08B-924E-3398-B8E2-BAA065CE52ED}"/>
                  </a:ext>
                </a:extLst>
              </p14:cNvPr>
              <p14:cNvContentPartPr/>
              <p14:nvPr/>
            </p14:nvContentPartPr>
            <p14:xfrm>
              <a:off x="6687182" y="6356507"/>
              <a:ext cx="562320" cy="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E03C08B-924E-3398-B8E2-BAA065CE52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69182" y="6320507"/>
                <a:ext cx="5979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5D8EFFE-B3B2-03AE-FB76-BA9D1647AAEC}"/>
              </a:ext>
            </a:extLst>
          </p:cNvPr>
          <p:cNvGrpSpPr/>
          <p:nvPr/>
        </p:nvGrpSpPr>
        <p:grpSpPr>
          <a:xfrm>
            <a:off x="6697982" y="6239867"/>
            <a:ext cx="97920" cy="232920"/>
            <a:chOff x="6697982" y="6239867"/>
            <a:chExt cx="97920" cy="23292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27BA4D0-F8B8-CB9D-F8C7-42F883680B60}"/>
                    </a:ext>
                  </a:extLst>
                </p14:cNvPr>
                <p14:cNvContentPartPr/>
                <p14:nvPr/>
              </p14:nvContentPartPr>
              <p14:xfrm>
                <a:off x="6697982" y="6239867"/>
                <a:ext cx="97920" cy="1170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27BA4D0-F8B8-CB9D-F8C7-42F883680B6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80342" y="6222227"/>
                  <a:ext cx="1335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C096C050-7FA9-B01B-B711-BE0640BF3449}"/>
                    </a:ext>
                  </a:extLst>
                </p14:cNvPr>
                <p14:cNvContentPartPr/>
                <p14:nvPr/>
              </p14:nvContentPartPr>
              <p14:xfrm>
                <a:off x="6697982" y="6389627"/>
                <a:ext cx="82080" cy="831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C096C050-7FA9-B01B-B711-BE0640BF34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680342" y="6371627"/>
                  <a:ext cx="117720" cy="118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6F52C96-FE41-DC6C-822A-11845BD93465}"/>
                  </a:ext>
                </a:extLst>
              </p14:cNvPr>
              <p14:cNvContentPartPr/>
              <p14:nvPr/>
            </p14:nvContentPartPr>
            <p14:xfrm>
              <a:off x="11424422" y="3701147"/>
              <a:ext cx="11160" cy="308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6F52C96-FE41-DC6C-822A-11845BD934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866422" y="3683147"/>
                <a:ext cx="111600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DA03AF6-479E-E348-6F17-7CDFF4FEE8DF}"/>
                  </a:ext>
                </a:extLst>
              </p14:cNvPr>
              <p14:cNvContentPartPr/>
              <p14:nvPr/>
            </p14:nvContentPartPr>
            <p14:xfrm>
              <a:off x="11325062" y="3678107"/>
              <a:ext cx="212040" cy="133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DA03AF6-479E-E348-6F17-7CDFF4FEE8D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07062" y="3660107"/>
                <a:ext cx="247680" cy="169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557033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BF248-412C-D597-D813-D7C68584C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err="1"/>
              <a:t>Activité</a:t>
            </a:r>
            <a:r>
              <a:rPr lang="en-CA" dirty="0"/>
              <a:t>: Source Evaluation and Fact-Checking</a:t>
            </a:r>
            <a:br>
              <a:rPr lang="en-CA" dirty="0"/>
            </a:b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A95B0-023D-5655-2722-4B1080880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Activité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https://library.concordia.ca/apps/critical-toolkit/course.html?courseID=27406</a:t>
            </a:r>
            <a:r>
              <a:rPr lang="en-US" dirty="0"/>
              <a:t> 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5E893D-23FA-E5B0-A456-C97DBB97F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3668" y="1224479"/>
            <a:ext cx="1141911" cy="1124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62CF35-E831-9CAA-3077-5222367F29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7804" y="3003596"/>
            <a:ext cx="886777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2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53593-640C-F56E-8896-BC5118FD1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801" y="2700788"/>
            <a:ext cx="5065199" cy="14564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library.concordia.ca/help/citing/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3E0216-523B-16DE-6F7C-8046F29D5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0" y="791640"/>
            <a:ext cx="6593401" cy="5274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795D15-2EAE-F7F7-4F7E-E47817C8FB11}"/>
              </a:ext>
            </a:extLst>
          </p:cNvPr>
          <p:cNvSpPr txBox="1"/>
          <p:nvPr/>
        </p:nvSpPr>
        <p:spPr>
          <a:xfrm>
            <a:off x="5739788" y="451692"/>
            <a:ext cx="524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i="1" cap="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Citer</a:t>
            </a:r>
            <a:endParaRPr lang="en-CA" sz="3200" i="1" cap="all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996143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36C6E9-5BC6-DCBC-13B9-44D33442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5" y="533400"/>
            <a:ext cx="3509518" cy="3614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Chicago </a:t>
            </a:r>
            <a:r>
              <a:rPr lang="en-US" dirty="0" err="1"/>
              <a:t>francisé</a:t>
            </a:r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9E6F2-16C2-CC28-2845-6CF8FB944E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2496" y="899547"/>
            <a:ext cx="7431291" cy="49211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362AE31-CD4D-5CF4-3664-44AB1BD71D65}"/>
              </a:ext>
            </a:extLst>
          </p:cNvPr>
          <p:cNvSpPr/>
          <p:nvPr/>
        </p:nvSpPr>
        <p:spPr>
          <a:xfrm>
            <a:off x="5714970" y="4198386"/>
            <a:ext cx="4997986" cy="1592814"/>
          </a:xfrm>
          <a:prstGeom prst="ellipse">
            <a:avLst/>
          </a:prstGeom>
          <a:noFill/>
          <a:ln w="57150">
            <a:solidFill>
              <a:srgbClr val="94CF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246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0" name="Rectangle 99">
            <a:extLst>
              <a:ext uri="{FF2B5EF4-FFF2-40B4-BE49-F238E27FC236}">
                <a16:creationId xmlns:a16="http://schemas.microsoft.com/office/drawing/2014/main" id="{10A34275-CD0A-499C-9600-C96742FAC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852546B-EF97-46E8-A930-3A033410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7587" y="2720800"/>
            <a:ext cx="3470809" cy="41326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12801F4A-0A74-45E0-8E5A-65A65252A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4540"/>
            <a:ext cx="1274412" cy="49672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D245F29-ABE7-4BB1-8164-5F4C4604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257800" y="0"/>
            <a:ext cx="6926614" cy="112236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87663C-0F82-E3E1-F87A-81017196A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015" y="1122363"/>
            <a:ext cx="3316463" cy="204261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 err="1"/>
              <a:t>Accès</a:t>
            </a:r>
            <a:r>
              <a:rPr lang="en-US" dirty="0"/>
              <a:t> Hors-campus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C906D-C250-7FA5-67F9-36F17B641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7414" y="3472749"/>
            <a:ext cx="3252110" cy="2042613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cap="all" spc="300" dirty="0" err="1"/>
              <a:t>Utilisez</a:t>
            </a:r>
            <a:r>
              <a:rPr lang="en-US" sz="2000" b="1" cap="all" spc="300" dirty="0"/>
              <a:t> </a:t>
            </a: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</a:t>
            </a:r>
            <a:r>
              <a:rPr lang="en-US" sz="2000" b="1" cap="all" spc="300" dirty="0" err="1"/>
              <a:t>identifiant</a:t>
            </a:r>
            <a:r>
              <a:rPr lang="en-US" sz="2000" b="1" cap="all" spc="300" dirty="0"/>
              <a:t> Concordia (</a:t>
            </a:r>
            <a:r>
              <a:rPr lang="en-US" sz="2000" b="1" i="1" cap="all" spc="300" dirty="0"/>
              <a:t>Concordia </a:t>
            </a:r>
            <a:r>
              <a:rPr lang="en-US" sz="2000" b="1" i="1" cap="all" spc="300" dirty="0" err="1"/>
              <a:t>netname</a:t>
            </a:r>
            <a:r>
              <a:rPr lang="en-US" sz="2000" b="1" i="1" cap="all" spc="300" dirty="0"/>
              <a:t> </a:t>
            </a:r>
            <a:r>
              <a:rPr lang="en-US" sz="2000" b="1" cap="all" spc="300" dirty="0" err="1"/>
              <a:t>ou</a:t>
            </a:r>
            <a:r>
              <a:rPr lang="en-US" sz="2000" b="1" cap="all" spc="300" dirty="0"/>
              <a:t> </a:t>
            </a:r>
            <a:r>
              <a:rPr lang="en-US" sz="2000" b="1" i="1" cap="all" spc="300" dirty="0"/>
              <a:t>username</a:t>
            </a:r>
            <a:r>
              <a:rPr lang="en-US" sz="2000" b="1" cap="all" spc="300" dirty="0"/>
              <a:t>) et </a:t>
            </a: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mot de passe.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F00EEAF-0634-4EEB-81E5-9FBC2170F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7102" y="6051582"/>
            <a:ext cx="4847312" cy="80641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53E11676-332F-449D-9A03-6CE4ED25CC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225160" y="0"/>
            <a:ext cx="3541141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884D2B4-AC22-0D06-5197-9367E40F1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111" y="528860"/>
            <a:ext cx="5607378" cy="57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D23EF01-5C9E-4B1E-85FE-E230C5BC9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F8F92FE-E706-460E-95F3-8B49EF548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973FE-58F4-FDEF-DD39-14D130748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6" b="4932"/>
          <a:stretch/>
        </p:blipFill>
        <p:spPr>
          <a:xfrm>
            <a:off x="0" y="533398"/>
            <a:ext cx="11717079" cy="57912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BBA8B30-585D-4596-A896-BF3FD1FB2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D94027-0273-4AF2-87C2-49EB6D65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818708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870472-9E8A-42D0-BDA3-B312F4C72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2475298"/>
            <a:ext cx="903767" cy="438270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280D8D-93BB-4BD4-86DA-25993A4B5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6033977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FEC981-EB48-4A49-88DF-0A6DB2ECB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602476" y="1392865"/>
            <a:ext cx="589524" cy="546513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B91E5C6-85F3-4BA6-9D1E-794A781F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BFF75F-844B-447A-A83D-D0B0D8517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640572" y="0"/>
            <a:ext cx="6551428" cy="10047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068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1F33-7B38-2BEE-C380-69567DCBF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8" y="-276447"/>
            <a:ext cx="114303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EA9FE1-192F-651C-113C-FE2586A8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CA" dirty="0"/>
          </a:p>
        </p:txBody>
      </p:sp>
      <p:pic>
        <p:nvPicPr>
          <p:cNvPr id="7" name="Picture 6" descr="Concordia Library, Ask a Librarian service webpage.">
            <a:extLst>
              <a:ext uri="{FF2B5EF4-FFF2-40B4-BE49-F238E27FC236}">
                <a16:creationId xmlns:a16="http://schemas.microsoft.com/office/drawing/2014/main" id="{7E84F420-6530-EDB8-C6E1-4F494B450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3944"/>
          <a:stretch/>
        </p:blipFill>
        <p:spPr>
          <a:xfrm>
            <a:off x="2401366" y="861697"/>
            <a:ext cx="7622850" cy="4797698"/>
          </a:xfrm>
          <a:prstGeom prst="rect">
            <a:avLst/>
          </a:prstGeom>
        </p:spPr>
      </p:pic>
      <p:sp>
        <p:nvSpPr>
          <p:cNvPr id="8" name="Rectangle 7" descr="Concordia Library, Ask a Librarian service webpage. &#10;Red square highlighting various ways to contact a librarian including:&#10;In-person, Chat, Phone, Email, Related services.">
            <a:extLst>
              <a:ext uri="{FF2B5EF4-FFF2-40B4-BE49-F238E27FC236}">
                <a16:creationId xmlns:a16="http://schemas.microsoft.com/office/drawing/2014/main" id="{38F0981B-6976-5141-7955-515D4E2D1A81}"/>
              </a:ext>
            </a:extLst>
          </p:cNvPr>
          <p:cNvSpPr>
            <a:spLocks/>
          </p:cNvSpPr>
          <p:nvPr/>
        </p:nvSpPr>
        <p:spPr>
          <a:xfrm>
            <a:off x="4035406" y="2251493"/>
            <a:ext cx="2780332" cy="3489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38"/>
          </a:p>
        </p:txBody>
      </p:sp>
    </p:spTree>
    <p:extLst>
      <p:ext uri="{BB962C8B-B14F-4D97-AF65-F5344CB8AC3E}">
        <p14:creationId xmlns:p14="http://schemas.microsoft.com/office/powerpoint/2010/main" val="88680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22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" descr="Abstract blurred public library with bookshelves">
            <a:extLst>
              <a:ext uri="{FF2B5EF4-FFF2-40B4-BE49-F238E27FC236}">
                <a16:creationId xmlns:a16="http://schemas.microsoft.com/office/drawing/2014/main" id="{EB466F85-E9AF-728C-D0F0-473CD53AD1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65" b="-1"/>
          <a:stretch/>
        </p:blipFill>
        <p:spPr>
          <a:xfrm>
            <a:off x="0" y="-41215"/>
            <a:ext cx="9137156" cy="6857989"/>
          </a:xfrm>
          <a:prstGeom prst="rect">
            <a:avLst/>
          </a:prstGeom>
        </p:spPr>
      </p:pic>
      <p:sp>
        <p:nvSpPr>
          <p:cNvPr id="48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F80A39-018A-471E-0508-1AF3CC210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Merci de                 </a:t>
            </a:r>
            <a:r>
              <a:rPr lang="en-US" sz="3700" i="1" kern="1200" cap="all" baseline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votre</a:t>
            </a:r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22780-084D-3D3B-4B47-3AEA9DA21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167" y="1867111"/>
            <a:ext cx="4837465" cy="1520669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 algn="r">
              <a:lnSpc>
                <a:spcPct val="110000"/>
              </a:lnSpc>
              <a:buNone/>
            </a:pPr>
            <a:br>
              <a:rPr lang="en-US" sz="900" b="1" cap="all" spc="300" dirty="0"/>
            </a:br>
            <a:br>
              <a:rPr lang="en-US" sz="900" b="1" cap="all" spc="300" dirty="0"/>
            </a:br>
            <a:r>
              <a:rPr lang="en-US" sz="2000" b="1" cap="all" spc="300" dirty="0"/>
              <a:t>Éthel Gamache</a:t>
            </a:r>
            <a:br>
              <a:rPr lang="en-US" sz="2000" b="1" cap="all" spc="300" dirty="0"/>
            </a:br>
            <a:r>
              <a:rPr lang="en-US" sz="2000" b="1" cap="all" spc="300" dirty="0"/>
              <a:t>Bibliothèque Webster </a:t>
            </a:r>
            <a:br>
              <a:rPr lang="en-US" sz="2000" b="1" cap="all" spc="300" dirty="0"/>
            </a:br>
            <a:r>
              <a:rPr lang="en-US" sz="2000" b="1" cap="all" spc="300" dirty="0"/>
              <a:t>ethel.gamache@concordia.ca</a:t>
            </a:r>
            <a:br>
              <a:rPr lang="en-US" sz="2000" b="1" cap="all" spc="300" dirty="0"/>
            </a:br>
            <a:endParaRPr lang="en-US" sz="2000" b="1" cap="all" spc="300" dirty="0"/>
          </a:p>
        </p:txBody>
      </p:sp>
      <p:cxnSp>
        <p:nvCxnSpPr>
          <p:cNvPr id="49" name="Straight Connector 26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8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9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0" name="Straight Connector 103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1" name="Straight Connector 103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2" name="Straight Connector 103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3" name="Straight Connector 104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4" name="Straight Connector 10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5" name="Straight Connector 104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6" name="Straight Connector 104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67" name="Rectangle 1048">
            <a:extLst>
              <a:ext uri="{FF2B5EF4-FFF2-40B4-BE49-F238E27FC236}">
                <a16:creationId xmlns:a16="http://schemas.microsoft.com/office/drawing/2014/main" id="{D0CC39F4-99BA-4473-BCF2-E7D825D2B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Rectangle 13">
            <a:extLst>
              <a:ext uri="{FF2B5EF4-FFF2-40B4-BE49-F238E27FC236}">
                <a16:creationId xmlns:a16="http://schemas.microsoft.com/office/drawing/2014/main" id="{EE276A9A-B6BA-4B92-B08D-E27688412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5249" y="563179"/>
            <a:ext cx="6869927" cy="5743575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4647063 h 6858000"/>
              <a:gd name="connsiteX4" fmla="*/ 0 w 12192000"/>
              <a:gd name="connsiteY4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080078 h 6858000"/>
              <a:gd name="connsiteX4" fmla="*/ 0 w 12192000"/>
              <a:gd name="connsiteY4" fmla="*/ 0 h 6858000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1905397 w 12192000"/>
              <a:gd name="connsiteY2" fmla="*/ 1890215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6080078"/>
              <a:gd name="connsiteX1" fmla="*/ 12192000 w 12192000"/>
              <a:gd name="connsiteY1" fmla="*/ 0 h 6080078"/>
              <a:gd name="connsiteX2" fmla="*/ 12178353 w 12192000"/>
              <a:gd name="connsiteY2" fmla="*/ 1862920 h 6080078"/>
              <a:gd name="connsiteX3" fmla="*/ 0 w 12192000"/>
              <a:gd name="connsiteY3" fmla="*/ 6080078 h 6080078"/>
              <a:gd name="connsiteX4" fmla="*/ 0 w 12192000"/>
              <a:gd name="connsiteY4" fmla="*/ 0 h 6080078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1862920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3 w 12192000"/>
              <a:gd name="connsiteY2" fmla="*/ 2673953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807869"/>
              <a:gd name="connsiteX1" fmla="*/ 12192000 w 12192000"/>
              <a:gd name="connsiteY1" fmla="*/ 0 h 4807869"/>
              <a:gd name="connsiteX2" fmla="*/ 12178355 w 12192000"/>
              <a:gd name="connsiteY2" fmla="*/ 2942477 h 4807869"/>
              <a:gd name="connsiteX3" fmla="*/ 0 w 12192000"/>
              <a:gd name="connsiteY3" fmla="*/ 4807869 h 4807869"/>
              <a:gd name="connsiteX4" fmla="*/ 0 w 12192000"/>
              <a:gd name="connsiteY4" fmla="*/ 0 h 4807869"/>
              <a:gd name="connsiteX0" fmla="*/ 0 w 12192000"/>
              <a:gd name="connsiteY0" fmla="*/ 0 h 4692789"/>
              <a:gd name="connsiteX1" fmla="*/ 12192000 w 12192000"/>
              <a:gd name="connsiteY1" fmla="*/ 0 h 4692789"/>
              <a:gd name="connsiteX2" fmla="*/ 12178355 w 12192000"/>
              <a:gd name="connsiteY2" fmla="*/ 2942477 h 4692789"/>
              <a:gd name="connsiteX3" fmla="*/ 1 w 12192000"/>
              <a:gd name="connsiteY3" fmla="*/ 4692789 h 4692789"/>
              <a:gd name="connsiteX4" fmla="*/ 0 w 12192000"/>
              <a:gd name="connsiteY4" fmla="*/ 0 h 4692789"/>
              <a:gd name="connsiteX0" fmla="*/ 0 w 12192000"/>
              <a:gd name="connsiteY0" fmla="*/ 0 h 4577707"/>
              <a:gd name="connsiteX1" fmla="*/ 12192000 w 12192000"/>
              <a:gd name="connsiteY1" fmla="*/ 0 h 4577707"/>
              <a:gd name="connsiteX2" fmla="*/ 12178355 w 12192000"/>
              <a:gd name="connsiteY2" fmla="*/ 2942477 h 4577707"/>
              <a:gd name="connsiteX3" fmla="*/ 2 w 12192000"/>
              <a:gd name="connsiteY3" fmla="*/ 4577707 h 4577707"/>
              <a:gd name="connsiteX4" fmla="*/ 0 w 12192000"/>
              <a:gd name="connsiteY4" fmla="*/ 0 h 4577707"/>
              <a:gd name="connsiteX0" fmla="*/ 12130 w 12204130"/>
              <a:gd name="connsiteY0" fmla="*/ 0 h 4583194"/>
              <a:gd name="connsiteX1" fmla="*/ 12204130 w 12204130"/>
              <a:gd name="connsiteY1" fmla="*/ 0 h 4583194"/>
              <a:gd name="connsiteX2" fmla="*/ 12190485 w 12204130"/>
              <a:gd name="connsiteY2" fmla="*/ 2942477 h 4583194"/>
              <a:gd name="connsiteX3" fmla="*/ 0 w 12204130"/>
              <a:gd name="connsiteY3" fmla="*/ 4583194 h 4583194"/>
              <a:gd name="connsiteX4" fmla="*/ 12130 w 12204130"/>
              <a:gd name="connsiteY4" fmla="*/ 0 h 458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130" h="4583194">
                <a:moveTo>
                  <a:pt x="12130" y="0"/>
                </a:moveTo>
                <a:lnTo>
                  <a:pt x="12204130" y="0"/>
                </a:lnTo>
                <a:cubicBezTo>
                  <a:pt x="12199582" y="980826"/>
                  <a:pt x="12195033" y="1961651"/>
                  <a:pt x="12190485" y="2942477"/>
                </a:cubicBezTo>
                <a:lnTo>
                  <a:pt x="0" y="4583194"/>
                </a:lnTo>
                <a:cubicBezTo>
                  <a:pt x="0" y="3018931"/>
                  <a:pt x="12130" y="1564263"/>
                  <a:pt x="12130" y="0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441433-B031-AD00-170F-7F55C7572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140" y="1187624"/>
            <a:ext cx="3922611" cy="249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dirty="0"/>
              <a:t>Carte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4B3D6-9169-7AB3-D11B-1922E6AAE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156" y="2542918"/>
            <a:ext cx="3741137" cy="20887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10000"/>
              </a:lnSpc>
              <a:buNone/>
            </a:pP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carte </a:t>
            </a:r>
            <a:r>
              <a:rPr lang="en-US" sz="2000" b="1" cap="all" spc="300" dirty="0" err="1"/>
              <a:t>étudiante</a:t>
            </a:r>
            <a:r>
              <a:rPr lang="en-US" sz="2000" b="1" cap="all" spc="300" dirty="0"/>
              <a:t> (</a:t>
            </a:r>
            <a:r>
              <a:rPr lang="en-US" sz="2000" b="1" i="1" cap="all" spc="300" dirty="0"/>
              <a:t>Concordia ID card</a:t>
            </a:r>
            <a:r>
              <a:rPr lang="en-US" sz="2000" b="1" cap="all" spc="300" dirty="0"/>
              <a:t>) </a:t>
            </a:r>
            <a:r>
              <a:rPr lang="en-US" sz="2000" b="1" cap="all" spc="300" dirty="0" err="1"/>
              <a:t>est</a:t>
            </a:r>
            <a:r>
              <a:rPr lang="en-US" sz="2000" b="1" cap="all" spc="300" dirty="0"/>
              <a:t> </a:t>
            </a:r>
            <a:r>
              <a:rPr lang="en-US" sz="2000" b="1" cap="all" spc="300" dirty="0" err="1"/>
              <a:t>votre</a:t>
            </a:r>
            <a:r>
              <a:rPr lang="en-US" sz="2000" b="1" cap="all" spc="300" dirty="0"/>
              <a:t> carte de la </a:t>
            </a:r>
            <a:r>
              <a:rPr lang="en-US" sz="2000" b="1" cap="all" spc="300" dirty="0" err="1"/>
              <a:t>bibliothèque</a:t>
            </a:r>
            <a:r>
              <a:rPr lang="en-US" sz="1500" b="1" cap="all" spc="300" dirty="0"/>
              <a:t>. </a:t>
            </a:r>
          </a:p>
        </p:txBody>
      </p:sp>
      <p:pic>
        <p:nvPicPr>
          <p:cNvPr id="1030" name="Picture 6" descr="Existing undergraduate student card is pale burgundy with a white logo">
            <a:extLst>
              <a:ext uri="{FF2B5EF4-FFF2-40B4-BE49-F238E27FC236}">
                <a16:creationId xmlns:a16="http://schemas.microsoft.com/office/drawing/2014/main" id="{7DF7F34B-ADD9-46EF-41EC-2B64B880D7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6" b="2"/>
          <a:stretch/>
        </p:blipFill>
        <p:spPr bwMode="auto">
          <a:xfrm>
            <a:off x="-3975" y="-19051"/>
            <a:ext cx="6800850" cy="5689426"/>
          </a:xfrm>
          <a:custGeom>
            <a:avLst/>
            <a:gdLst/>
            <a:ahLst/>
            <a:cxnLst/>
            <a:rect l="l" t="t" r="r" b="b"/>
            <a:pathLst>
              <a:path w="6800850" h="5689426">
                <a:moveTo>
                  <a:pt x="6486961" y="0"/>
                </a:moveTo>
                <a:lnTo>
                  <a:pt x="6800850" y="1075590"/>
                </a:lnTo>
                <a:lnTo>
                  <a:pt x="0" y="5689426"/>
                </a:lnTo>
                <a:lnTo>
                  <a:pt x="0" y="190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w burgundy undergrad student card">
            <a:extLst>
              <a:ext uri="{FF2B5EF4-FFF2-40B4-BE49-F238E27FC236}">
                <a16:creationId xmlns:a16="http://schemas.microsoft.com/office/drawing/2014/main" id="{1542E432-BF8A-0E20-B461-4B86CD7ABA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5" b="1"/>
          <a:stretch/>
        </p:blipFill>
        <p:spPr bwMode="auto">
          <a:xfrm>
            <a:off x="20" y="1059098"/>
            <a:ext cx="8523777" cy="5820356"/>
          </a:xfrm>
          <a:custGeom>
            <a:avLst/>
            <a:gdLst/>
            <a:ahLst/>
            <a:cxnLst/>
            <a:rect l="l" t="t" r="r" b="b"/>
            <a:pathLst>
              <a:path w="8523797" h="5820356">
                <a:moveTo>
                  <a:pt x="6790661" y="0"/>
                </a:moveTo>
                <a:lnTo>
                  <a:pt x="8523797" y="5816373"/>
                </a:lnTo>
                <a:lnTo>
                  <a:pt x="6377877" y="5820356"/>
                </a:lnTo>
                <a:lnTo>
                  <a:pt x="0" y="5820356"/>
                </a:lnTo>
                <a:lnTo>
                  <a:pt x="0" y="460046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9" name="Straight Connector 1052">
            <a:extLst>
              <a:ext uri="{FF2B5EF4-FFF2-40B4-BE49-F238E27FC236}">
                <a16:creationId xmlns:a16="http://schemas.microsoft.com/office/drawing/2014/main" id="{FB133E60-B422-46BB-AE0F-2E16F6C50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79325" y="3"/>
            <a:ext cx="2031757" cy="685083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0" name="Straight Connector 1054">
            <a:extLst>
              <a:ext uri="{FF2B5EF4-FFF2-40B4-BE49-F238E27FC236}">
                <a16:creationId xmlns:a16="http://schemas.microsoft.com/office/drawing/2014/main" id="{FDF9A967-A2F5-4745-B54A-0ACE91464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0" y="0"/>
            <a:ext cx="8362666" cy="56703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1" name="Straight Connector 1056">
            <a:extLst>
              <a:ext uri="{FF2B5EF4-FFF2-40B4-BE49-F238E27FC236}">
                <a16:creationId xmlns:a16="http://schemas.microsoft.com/office/drawing/2014/main" id="{D6FA3ECB-DB35-4534-9222-CCAF8377F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910177"/>
            <a:ext cx="3566344" cy="395975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9" name="Straight Connector 1058">
            <a:extLst>
              <a:ext uri="{FF2B5EF4-FFF2-40B4-BE49-F238E27FC236}">
                <a16:creationId xmlns:a16="http://schemas.microsoft.com/office/drawing/2014/main" id="{D0712C9B-2454-487B-95B6-6C5AEB6C0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138382" y="5699964"/>
            <a:ext cx="7053618" cy="114610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4187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53851C1C-90B4-4D68-8D77-ACEDEBF97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66A6C3B0-6FDC-4B35-B7CE-CC75F305A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0" y="-10952"/>
            <a:ext cx="5037413" cy="6881907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58016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358016 w 6132997"/>
              <a:gd name="connsiteY4" fmla="*/ 0 h 6881904"/>
              <a:gd name="connsiteX0" fmla="*/ 1916832 w 6132997"/>
              <a:gd name="connsiteY0" fmla="*/ 0 h 6892855"/>
              <a:gd name="connsiteX1" fmla="*/ 6132997 w 6132997"/>
              <a:gd name="connsiteY1" fmla="*/ 10951 h 6892855"/>
              <a:gd name="connsiteX2" fmla="*/ 6132997 w 6132997"/>
              <a:gd name="connsiteY2" fmla="*/ 6868949 h 6892855"/>
              <a:gd name="connsiteX3" fmla="*/ 0 w 6132997"/>
              <a:gd name="connsiteY3" fmla="*/ 6892855 h 6892855"/>
              <a:gd name="connsiteX4" fmla="*/ 1916832 w 6132997"/>
              <a:gd name="connsiteY4" fmla="*/ 0 h 6892855"/>
              <a:gd name="connsiteX0" fmla="*/ 2210210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210210 w 6426375"/>
              <a:gd name="connsiteY4" fmla="*/ 0 h 6881905"/>
              <a:gd name="connsiteX0" fmla="*/ 2755055 w 6426375"/>
              <a:gd name="connsiteY0" fmla="*/ 0 h 6881905"/>
              <a:gd name="connsiteX1" fmla="*/ 6426375 w 6426375"/>
              <a:gd name="connsiteY1" fmla="*/ 10951 h 6881905"/>
              <a:gd name="connsiteX2" fmla="*/ 6426375 w 6426375"/>
              <a:gd name="connsiteY2" fmla="*/ 6868949 h 6881905"/>
              <a:gd name="connsiteX3" fmla="*/ 0 w 6426375"/>
              <a:gd name="connsiteY3" fmla="*/ 6881905 h 6881905"/>
              <a:gd name="connsiteX4" fmla="*/ 2755055 w 6426375"/>
              <a:gd name="connsiteY4" fmla="*/ 0 h 688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6375" h="6881905">
                <a:moveTo>
                  <a:pt x="2755055" y="0"/>
                </a:moveTo>
                <a:lnTo>
                  <a:pt x="6426375" y="10951"/>
                </a:lnTo>
                <a:lnTo>
                  <a:pt x="6426375" y="6868949"/>
                </a:lnTo>
                <a:lnTo>
                  <a:pt x="0" y="6881905"/>
                </a:lnTo>
                <a:lnTo>
                  <a:pt x="275505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6F135C-352B-4218-8C4A-72DA56E2B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486400" y="0"/>
            <a:ext cx="6705600" cy="199853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358AD04-C5C5-4EED-9739-2CCED6989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68513" y="4035406"/>
            <a:ext cx="4723487" cy="28225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2A09171-30F7-4DDD-8406-68606DFBE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9434056" y="0"/>
            <a:ext cx="2036307" cy="687095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4671DAE9-56D4-43EC-3B1F-6B09CFE2E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" b="27924"/>
          <a:stretch/>
        </p:blipFill>
        <p:spPr>
          <a:xfrm>
            <a:off x="533400" y="533400"/>
            <a:ext cx="11125200" cy="579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ACBAC-23DB-0FC7-ADC9-38A59F9B3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254" y="517390"/>
            <a:ext cx="2242421" cy="430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356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ED39802-79DF-712B-3583-D7835332B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Religions and Cultures Subject Guides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1D961-8984-B409-404D-5C2258DD4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17" y="0"/>
            <a:ext cx="114303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AC4DA0-1150-A8B0-2F46-49ED4A761A18}"/>
              </a:ext>
            </a:extLst>
          </p:cNvPr>
          <p:cNvSpPr txBox="1">
            <a:spLocks/>
          </p:cNvSpPr>
          <p:nvPr/>
        </p:nvSpPr>
        <p:spPr>
          <a:xfrm>
            <a:off x="1" y="6120483"/>
            <a:ext cx="12192000" cy="47705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5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concordia.ca/library/guides/etudes-francaises.html</a:t>
            </a:r>
            <a:endParaRPr lang="en-CA" sz="2500" dirty="0"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5C376-9F76-8838-449E-199135EE1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225" y="871869"/>
            <a:ext cx="7559749" cy="48072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2C3C09-A992-5620-5289-E1EA183CA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40" y="1468315"/>
            <a:ext cx="2868704" cy="2558561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2508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AngleLine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5020</TotalTime>
  <Words>2014</Words>
  <Application>Microsoft Office PowerPoint</Application>
  <PresentationFormat>Widescreen</PresentationFormat>
  <Paragraphs>271</Paragraphs>
  <Slides>62</Slides>
  <Notes>20</Notes>
  <HiddenSlides>6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6" baseType="lpstr">
      <vt:lpstr>ＭＳ Ｐゴシック</vt:lpstr>
      <vt:lpstr>Arial</vt:lpstr>
      <vt:lpstr>Arial Bold</vt:lpstr>
      <vt:lpstr>Bookman Old Style</vt:lpstr>
      <vt:lpstr>Calibri</vt:lpstr>
      <vt:lpstr>Gill Sans MT</vt:lpstr>
      <vt:lpstr>Gill Sans Nova</vt:lpstr>
      <vt:lpstr>Gill Sans Nova Light</vt:lpstr>
      <vt:lpstr>Open Sans</vt:lpstr>
      <vt:lpstr>Segoe UI</vt:lpstr>
      <vt:lpstr>Segoe UI Light</vt:lpstr>
      <vt:lpstr>Univers Condensed Light</vt:lpstr>
      <vt:lpstr>Walbaum Display Light</vt:lpstr>
      <vt:lpstr>AngleLinesVTI</vt:lpstr>
      <vt:lpstr>FTRA 200 Méthodologie de la traduction   Formation documentaire   Bibliothécaire: Éthel Gamache  ethel.gamache@concordia.ca    Le jeudi 2 octobre 2025 </vt:lpstr>
      <vt:lpstr>PowerPoint Presentation</vt:lpstr>
      <vt:lpstr>ActivitÉ d’introduction</vt:lpstr>
      <vt:lpstr>La bibliothèque</vt:lpstr>
      <vt:lpstr>Les bibliothèques et la salle de lecture</vt:lpstr>
      <vt:lpstr>Accès Hors-campus</vt:lpstr>
      <vt:lpstr>Carte</vt:lpstr>
      <vt:lpstr>PowerPoint Presentation</vt:lpstr>
      <vt:lpstr>Religions and Cultures Subject Guides</vt:lpstr>
      <vt:lpstr>StratÉgies de recherche</vt:lpstr>
      <vt:lpstr>Retour suR le tutoriel video</vt:lpstr>
      <vt:lpstr>The Concept of a Boolean search illustrated</vt:lpstr>
      <vt:lpstr>Autres Opérateurs de recherche</vt:lpstr>
      <vt:lpstr>What is a Boolean Search?</vt:lpstr>
      <vt:lpstr>PowerPoint Presentation</vt:lpstr>
      <vt:lpstr>Sofia et le Prêt entre bibliothèques (PEB) </vt:lpstr>
      <vt:lpstr>PowerPoint Presentation</vt:lpstr>
      <vt:lpstr>PowerPoint Presentation</vt:lpstr>
      <vt:lpstr>PowerPoint Presentation</vt:lpstr>
      <vt:lpstr>PowerPoint Presentation</vt:lpstr>
      <vt:lpstr>Comment fonctionne le service de Prêt Entre Bibliothèques (PEB)?</vt:lpstr>
      <vt:lpstr>Concordia article/chapter scan &amp; deliver service</vt:lpstr>
      <vt:lpstr>Demander un LIvre VIA INTERLIBRARY LOAN (Prêt entre bibliothèques)</vt:lpstr>
      <vt:lpstr>Sofia Discovery Tool request via Interlibrary loan</vt:lpstr>
      <vt:lpstr>Suivez le statut de votre demande sous l’onglet "Requests". </vt:lpstr>
      <vt:lpstr>Au sujet du PEB </vt:lpstr>
      <vt:lpstr>Demander un livre à partir d’un  FORMulaire vide</vt:lpstr>
      <vt:lpstr>Create an Interlibrary Loan request</vt:lpstr>
      <vt:lpstr>Sofia Discovery Tool – request a book form</vt:lpstr>
      <vt:lpstr>Si vous avez quelque difficulté à trouver un document, contactez la bibliothèque. </vt:lpstr>
      <vt:lpstr>Dictionnaires termonologiques </vt:lpstr>
      <vt:lpstr>Termium Plus</vt:lpstr>
      <vt:lpstr>Vitrine linguistique</vt:lpstr>
      <vt:lpstr>Autres documents de référence </vt:lpstr>
      <vt:lpstr>Différents types d’ouvrages de référence</vt:lpstr>
      <vt:lpstr>bases de données</vt:lpstr>
      <vt:lpstr>La révision par les pairs</vt:lpstr>
      <vt:lpstr>Sofia Discovery Tool – Databases By Subject</vt:lpstr>
      <vt:lpstr>Bases de données</vt:lpstr>
      <vt:lpstr>PowerPoint Presentation</vt:lpstr>
      <vt:lpstr>Démonstrations</vt:lpstr>
      <vt:lpstr>Eureka.cc</vt:lpstr>
      <vt:lpstr>Ressources générales sur le web  </vt:lpstr>
      <vt:lpstr>Sites web utiles</vt:lpstr>
      <vt:lpstr>Lexiques et autres ressources en ligne</vt:lpstr>
      <vt:lpstr>Utiliser Google Scholar</vt:lpstr>
      <vt:lpstr>How are Google Scholar and a database different?</vt:lpstr>
      <vt:lpstr>Quelles sont les Différences? </vt:lpstr>
      <vt:lpstr>OÙ chercher? </vt:lpstr>
      <vt:lpstr>PowerPoint Presentation</vt:lpstr>
      <vt:lpstr>Google Scholar – Searching within a search result</vt:lpstr>
      <vt:lpstr>Google Scholar – Searching within a search result</vt:lpstr>
      <vt:lpstr>Google Scholar – select a library access link</vt:lpstr>
      <vt:lpstr>Évaluer et citer vos sources </vt:lpstr>
      <vt:lpstr>Cycle de l’information et son impact sur le format des documents</vt:lpstr>
      <vt:lpstr>PowerPoint Presentation</vt:lpstr>
      <vt:lpstr>Activité: Source Evaluation and Fact-Checking </vt:lpstr>
      <vt:lpstr>library.concordia.ca/help/citing/</vt:lpstr>
      <vt:lpstr>Chicago francisé</vt:lpstr>
      <vt:lpstr>PowerPoint Presentation</vt:lpstr>
      <vt:lpstr>PowerPoint Presentation</vt:lpstr>
      <vt:lpstr>Merci de                 votre attention</vt:lpstr>
    </vt:vector>
  </TitlesOfParts>
  <Company>Concordia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Internal Training for the subject fields of  Religions and Cultures,  Theological Studies,  Philosophy,  Études françaises   and  Classics, Modern Languages and Linguistics    Librarian: Éthel Gamache  ethel.gamache@concordia.ca  Thursday, September 14, 2023</dc:title>
  <dc:creator>Ethel Gamache</dc:creator>
  <cp:lastModifiedBy>Ethel Gamache</cp:lastModifiedBy>
  <cp:revision>29</cp:revision>
  <dcterms:created xsi:type="dcterms:W3CDTF">2023-09-14T15:10:06Z</dcterms:created>
  <dcterms:modified xsi:type="dcterms:W3CDTF">2025-10-01T14:22:10Z</dcterms:modified>
</cp:coreProperties>
</file>