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0"/>
  </p:notesMasterIdLst>
  <p:sldIdLst>
    <p:sldId id="257" r:id="rId2"/>
    <p:sldId id="259" r:id="rId3"/>
    <p:sldId id="409" r:id="rId4"/>
    <p:sldId id="924" r:id="rId5"/>
    <p:sldId id="297" r:id="rId6"/>
    <p:sldId id="890" r:id="rId7"/>
    <p:sldId id="300" r:id="rId8"/>
    <p:sldId id="891" r:id="rId9"/>
    <p:sldId id="328" r:id="rId10"/>
    <p:sldId id="892" r:id="rId11"/>
    <p:sldId id="358" r:id="rId12"/>
    <p:sldId id="299" r:id="rId13"/>
    <p:sldId id="323" r:id="rId14"/>
    <p:sldId id="359" r:id="rId15"/>
    <p:sldId id="923" r:id="rId16"/>
    <p:sldId id="307" r:id="rId17"/>
    <p:sldId id="357" r:id="rId18"/>
    <p:sldId id="332" r:id="rId19"/>
    <p:sldId id="360" r:id="rId20"/>
    <p:sldId id="331" r:id="rId21"/>
    <p:sldId id="361" r:id="rId22"/>
    <p:sldId id="362" r:id="rId23"/>
    <p:sldId id="897" r:id="rId24"/>
    <p:sldId id="920" r:id="rId25"/>
    <p:sldId id="922" r:id="rId26"/>
    <p:sldId id="921" r:id="rId27"/>
    <p:sldId id="335" r:id="rId28"/>
    <p:sldId id="336" r:id="rId29"/>
    <p:sldId id="337" r:id="rId30"/>
    <p:sldId id="338" r:id="rId31"/>
    <p:sldId id="339" r:id="rId32"/>
    <p:sldId id="340" r:id="rId33"/>
    <p:sldId id="341" r:id="rId34"/>
    <p:sldId id="342" r:id="rId35"/>
    <p:sldId id="343" r:id="rId36"/>
    <p:sldId id="344" r:id="rId37"/>
    <p:sldId id="351" r:id="rId38"/>
    <p:sldId id="287" r:id="rId39"/>
    <p:sldId id="288" r:id="rId40"/>
    <p:sldId id="364" r:id="rId41"/>
    <p:sldId id="365" r:id="rId42"/>
    <p:sldId id="349" r:id="rId43"/>
    <p:sldId id="345" r:id="rId44"/>
    <p:sldId id="346" r:id="rId45"/>
    <p:sldId id="350" r:id="rId46"/>
    <p:sldId id="284" r:id="rId47"/>
    <p:sldId id="352" r:id="rId48"/>
    <p:sldId id="366" r:id="rId49"/>
    <p:sldId id="367" r:id="rId50"/>
    <p:sldId id="368" r:id="rId51"/>
    <p:sldId id="392" r:id="rId52"/>
    <p:sldId id="400" r:id="rId53"/>
    <p:sldId id="301" r:id="rId54"/>
    <p:sldId id="303" r:id="rId55"/>
    <p:sldId id="305" r:id="rId56"/>
    <p:sldId id="408" r:id="rId57"/>
    <p:sldId id="406" r:id="rId58"/>
    <p:sldId id="401" r:id="rId59"/>
    <p:sldId id="384" r:id="rId60"/>
    <p:sldId id="394" r:id="rId61"/>
    <p:sldId id="894" r:id="rId62"/>
    <p:sldId id="385" r:id="rId63"/>
    <p:sldId id="403" r:id="rId64"/>
    <p:sldId id="895" r:id="rId65"/>
    <p:sldId id="896" r:id="rId66"/>
    <p:sldId id="402" r:id="rId67"/>
    <p:sldId id="309" r:id="rId68"/>
    <p:sldId id="296" r:id="rId6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FC1"/>
    <a:srgbClr val="0136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69001" autoAdjust="0"/>
  </p:normalViewPr>
  <p:slideViewPr>
    <p:cSldViewPr snapToGrid="0">
      <p:cViewPr varScale="1">
        <p:scale>
          <a:sx n="59" d="100"/>
          <a:sy n="59" d="100"/>
        </p:scale>
        <p:origin x="1458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oclc/60524473" TargetMode="External"/><Relationship Id="rId2" Type="http://schemas.openxmlformats.org/officeDocument/2006/relationships/hyperlink" Target="https://concordiauniversity.on.worldcat.org/oclc/881756883" TargetMode="External"/><Relationship Id="rId1" Type="http://schemas.openxmlformats.org/officeDocument/2006/relationships/hyperlink" Target="https://concordiauniversity.on.worldcat.org/oclc/423271535" TargetMode="External"/><Relationship Id="rId6" Type="http://schemas.openxmlformats.org/officeDocument/2006/relationships/hyperlink" Target="https://concordiauniversity.on.worldcat.org/oclc/858342346" TargetMode="External"/><Relationship Id="rId5" Type="http://schemas.openxmlformats.org/officeDocument/2006/relationships/hyperlink" Target="https://concordiauniversity.on.worldcat.org/oclc/40898883" TargetMode="External"/><Relationship Id="rId4" Type="http://schemas.openxmlformats.org/officeDocument/2006/relationships/hyperlink" Target="https://concordiauniversity.on.worldcat.org/oclc/53012945" TargetMode="Externa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google.com/newspapers/" TargetMode="External"/><Relationship Id="rId2" Type="http://schemas.openxmlformats.org/officeDocument/2006/relationships/hyperlink" Target="https://concordiauniversity.on.worldcat.org/oclc/46609535" TargetMode="External"/><Relationship Id="rId1" Type="http://schemas.openxmlformats.org/officeDocument/2006/relationships/hyperlink" Target="https://concordiauniversity.on.worldcat.org/oclc/855308507" TargetMode="External"/><Relationship Id="rId5" Type="http://schemas.openxmlformats.org/officeDocument/2006/relationships/hyperlink" Target="https://concordiauniversity.on.worldcat.org/oclc/49835545" TargetMode="External"/><Relationship Id="rId4" Type="http://schemas.openxmlformats.org/officeDocument/2006/relationships/hyperlink" Target="https://concordiauniversity.on.worldcat.org/oclc/818696097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oclc/60524473" TargetMode="External"/><Relationship Id="rId2" Type="http://schemas.openxmlformats.org/officeDocument/2006/relationships/hyperlink" Target="https://concordiauniversity.on.worldcat.org/oclc/881756883" TargetMode="External"/><Relationship Id="rId1" Type="http://schemas.openxmlformats.org/officeDocument/2006/relationships/hyperlink" Target="https://concordiauniversity.on.worldcat.org/oclc/423271535" TargetMode="External"/><Relationship Id="rId6" Type="http://schemas.openxmlformats.org/officeDocument/2006/relationships/hyperlink" Target="https://concordiauniversity.on.worldcat.org/oclc/858342346" TargetMode="External"/><Relationship Id="rId5" Type="http://schemas.openxmlformats.org/officeDocument/2006/relationships/hyperlink" Target="https://concordiauniversity.on.worldcat.org/oclc/40898883" TargetMode="External"/><Relationship Id="rId4" Type="http://schemas.openxmlformats.org/officeDocument/2006/relationships/hyperlink" Target="https://concordiauniversity.on.worldcat.org/oclc/53012945" TargetMode="External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hyperlink" Target="https://news.google.com/newspapers/" TargetMode="External"/><Relationship Id="rId2" Type="http://schemas.openxmlformats.org/officeDocument/2006/relationships/hyperlink" Target="https://concordiauniversity.on.worldcat.org/oclc/46609535" TargetMode="External"/><Relationship Id="rId1" Type="http://schemas.openxmlformats.org/officeDocument/2006/relationships/hyperlink" Target="https://concordiauniversity.on.worldcat.org/oclc/855308507" TargetMode="External"/><Relationship Id="rId5" Type="http://schemas.openxmlformats.org/officeDocument/2006/relationships/hyperlink" Target="https://concordiauniversity.on.worldcat.org/oclc/49835545" TargetMode="External"/><Relationship Id="rId4" Type="http://schemas.openxmlformats.org/officeDocument/2006/relationships/hyperlink" Target="https://concordiauniversity.on.worldcat.org/oclc/818696097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EC78B8-FDB7-4777-AE3C-758C0627BE39}" type="doc">
      <dgm:prSet loTypeId="urn:microsoft.com/office/officeart/2005/8/layout/vList2" loCatId="list" qsTypeId="urn:microsoft.com/office/officeart/2005/8/quickstyle/simple1#70" qsCatId="simple" csTypeId="urn:microsoft.com/office/officeart/2005/8/colors/accent1_2#59" csCatId="accent1"/>
      <dgm:spPr/>
      <dgm:t>
        <a:bodyPr/>
        <a:lstStyle/>
        <a:p>
          <a:endParaRPr lang="en-US"/>
        </a:p>
      </dgm:t>
    </dgm:pt>
    <dgm:pt modelId="{DC630360-E89F-44CB-852E-48DE31BE060F}">
      <dgm:prSet/>
      <dgm:spPr/>
      <dgm:t>
        <a:bodyPr/>
        <a:lstStyle/>
        <a:p>
          <a:r>
            <a:rPr lang="fr-FR"/>
            <a:t>Dictionnaires … pour les définitions, prononciation, étymologie </a:t>
          </a:r>
          <a:endParaRPr lang="en-US"/>
        </a:p>
      </dgm:t>
    </dgm:pt>
    <dgm:pt modelId="{7DC9DC9D-FB8E-4BCA-A4E0-BF9A7D6D54D6}" type="parTrans" cxnId="{6C53DF1F-C713-4727-9ECE-46334FA72EA2}">
      <dgm:prSet/>
      <dgm:spPr/>
      <dgm:t>
        <a:bodyPr/>
        <a:lstStyle/>
        <a:p>
          <a:endParaRPr lang="en-US"/>
        </a:p>
      </dgm:t>
    </dgm:pt>
    <dgm:pt modelId="{A39CF621-37E9-4E58-9DFA-C4277663A589}" type="sibTrans" cxnId="{6C53DF1F-C713-4727-9ECE-46334FA72EA2}">
      <dgm:prSet/>
      <dgm:spPr/>
      <dgm:t>
        <a:bodyPr/>
        <a:lstStyle/>
        <a:p>
          <a:endParaRPr lang="en-US"/>
        </a:p>
      </dgm:t>
    </dgm:pt>
    <dgm:pt modelId="{E1748537-7DDB-45EC-B1B7-9766901F7CDA}">
      <dgm:prSet/>
      <dgm:spPr/>
      <dgm:t>
        <a:bodyPr/>
        <a:lstStyle/>
        <a:p>
          <a:r>
            <a:rPr lang="fr-FR"/>
            <a:t>Le Petite Robert, le Larousse</a:t>
          </a:r>
          <a:endParaRPr lang="en-US"/>
        </a:p>
      </dgm:t>
    </dgm:pt>
    <dgm:pt modelId="{1E58AF83-6000-447C-8C8F-40735FD2C272}" type="parTrans" cxnId="{5CFE3A02-0B09-4EFD-8911-22D6C80739F4}">
      <dgm:prSet/>
      <dgm:spPr/>
      <dgm:t>
        <a:bodyPr/>
        <a:lstStyle/>
        <a:p>
          <a:endParaRPr lang="en-US"/>
        </a:p>
      </dgm:t>
    </dgm:pt>
    <dgm:pt modelId="{77AFD030-1A2B-42FF-A6C0-00BBD219667F}" type="sibTrans" cxnId="{5CFE3A02-0B09-4EFD-8911-22D6C80739F4}">
      <dgm:prSet/>
      <dgm:spPr/>
      <dgm:t>
        <a:bodyPr/>
        <a:lstStyle/>
        <a:p>
          <a:endParaRPr lang="en-US"/>
        </a:p>
      </dgm:t>
    </dgm:pt>
    <dgm:pt modelId="{55C9D8F7-5F15-450B-9CFC-9097B9FB6FDE}">
      <dgm:prSet/>
      <dgm:spPr/>
      <dgm:t>
        <a:bodyPr/>
        <a:lstStyle/>
        <a:p>
          <a:r>
            <a:rPr lang="fr-FR"/>
            <a:t>Encyclopédies … pour mieux connaître un sujet</a:t>
          </a:r>
          <a:endParaRPr lang="en-US"/>
        </a:p>
      </dgm:t>
    </dgm:pt>
    <dgm:pt modelId="{9D999249-E98F-499D-92DA-7798F68657D5}" type="parTrans" cxnId="{3E60B465-DD83-48AB-A142-0E74E4B60442}">
      <dgm:prSet/>
      <dgm:spPr/>
      <dgm:t>
        <a:bodyPr/>
        <a:lstStyle/>
        <a:p>
          <a:endParaRPr lang="en-US"/>
        </a:p>
      </dgm:t>
    </dgm:pt>
    <dgm:pt modelId="{3E9832C8-FC0F-406B-B126-7D28863F4FBC}" type="sibTrans" cxnId="{3E60B465-DD83-48AB-A142-0E74E4B60442}">
      <dgm:prSet/>
      <dgm:spPr/>
      <dgm:t>
        <a:bodyPr/>
        <a:lstStyle/>
        <a:p>
          <a:endParaRPr lang="en-US"/>
        </a:p>
      </dgm:t>
    </dgm:pt>
    <dgm:pt modelId="{7A2DE282-420C-4E9E-8D89-EF849106D36A}">
      <dgm:prSet/>
      <dgm:spPr/>
      <dgm:t>
        <a:bodyPr/>
        <a:lstStyle/>
        <a:p>
          <a:r>
            <a:rPr lang="fr-FR"/>
            <a:t>Encyclopædia Britannica, </a:t>
          </a:r>
          <a:r>
            <a:rPr lang="en-CA"/>
            <a:t>Encyclopædia Universalis</a:t>
          </a:r>
          <a:endParaRPr lang="en-US"/>
        </a:p>
      </dgm:t>
    </dgm:pt>
    <dgm:pt modelId="{4F045A72-7694-4A1A-9770-676B21C4C795}" type="parTrans" cxnId="{0BC4EF7E-80F5-47BA-89FF-F683F565B2E0}">
      <dgm:prSet/>
      <dgm:spPr/>
      <dgm:t>
        <a:bodyPr/>
        <a:lstStyle/>
        <a:p>
          <a:endParaRPr lang="en-US"/>
        </a:p>
      </dgm:t>
    </dgm:pt>
    <dgm:pt modelId="{FCC75814-37FE-48DC-AD0C-B2425ACF32C2}" type="sibTrans" cxnId="{0BC4EF7E-80F5-47BA-89FF-F683F565B2E0}">
      <dgm:prSet/>
      <dgm:spPr/>
      <dgm:t>
        <a:bodyPr/>
        <a:lstStyle/>
        <a:p>
          <a:endParaRPr lang="en-US"/>
        </a:p>
      </dgm:t>
    </dgm:pt>
    <dgm:pt modelId="{9C50053F-45F1-4F65-9108-68D0D6BE3BF9}">
      <dgm:prSet/>
      <dgm:spPr/>
      <dgm:t>
        <a:bodyPr/>
        <a:lstStyle/>
        <a:p>
          <a:r>
            <a:rPr lang="fr-FR"/>
            <a:t>Glossaires … pour les concepts précis dans un domaine, pour harmoniser le vocabulaire </a:t>
          </a:r>
          <a:endParaRPr lang="en-US"/>
        </a:p>
      </dgm:t>
    </dgm:pt>
    <dgm:pt modelId="{EC3BF8FF-7837-4466-8777-E8FD980D5D24}" type="parTrans" cxnId="{FAB37200-BC38-4D18-8E09-75783E7A3848}">
      <dgm:prSet/>
      <dgm:spPr/>
      <dgm:t>
        <a:bodyPr/>
        <a:lstStyle/>
        <a:p>
          <a:endParaRPr lang="en-US"/>
        </a:p>
      </dgm:t>
    </dgm:pt>
    <dgm:pt modelId="{17984365-86F8-4A07-9A19-C8B7F2A77C03}" type="sibTrans" cxnId="{FAB37200-BC38-4D18-8E09-75783E7A3848}">
      <dgm:prSet/>
      <dgm:spPr/>
      <dgm:t>
        <a:bodyPr/>
        <a:lstStyle/>
        <a:p>
          <a:endParaRPr lang="en-US"/>
        </a:p>
      </dgm:t>
    </dgm:pt>
    <dgm:pt modelId="{025C3959-3768-4C65-BE0B-F6FA3FE27BC3}">
      <dgm:prSet/>
      <dgm:spPr/>
      <dgm:t>
        <a:bodyPr/>
        <a:lstStyle/>
        <a:p>
          <a:r>
            <a:rPr lang="fr-FR"/>
            <a:t>Glossaire de l’économie sociale, Glossaire de termes relatifs à la surveillance du marché</a:t>
          </a:r>
          <a:endParaRPr lang="en-US"/>
        </a:p>
      </dgm:t>
    </dgm:pt>
    <dgm:pt modelId="{75DE1679-A0E6-4A46-B51C-2D849364FB7D}" type="parTrans" cxnId="{974D9C44-C91B-40F1-8E91-EC7738D21679}">
      <dgm:prSet/>
      <dgm:spPr/>
      <dgm:t>
        <a:bodyPr/>
        <a:lstStyle/>
        <a:p>
          <a:endParaRPr lang="en-US"/>
        </a:p>
      </dgm:t>
    </dgm:pt>
    <dgm:pt modelId="{98D712F0-7FD9-4804-B165-7DBB61E70290}" type="sibTrans" cxnId="{974D9C44-C91B-40F1-8E91-EC7738D21679}">
      <dgm:prSet/>
      <dgm:spPr/>
      <dgm:t>
        <a:bodyPr/>
        <a:lstStyle/>
        <a:p>
          <a:endParaRPr lang="en-US"/>
        </a:p>
      </dgm:t>
    </dgm:pt>
    <dgm:pt modelId="{C7952EAA-CBEF-4EC5-99C6-71E1830C33DE}">
      <dgm:prSet/>
      <dgm:spPr/>
      <dgm:t>
        <a:bodyPr/>
        <a:lstStyle/>
        <a:p>
          <a:r>
            <a:rPr lang="fr-FR"/>
            <a:t>Guides /manuels (« handbooks ») … pour de l’information spécifique </a:t>
          </a:r>
          <a:endParaRPr lang="en-US"/>
        </a:p>
      </dgm:t>
    </dgm:pt>
    <dgm:pt modelId="{2A219D70-362C-4C4F-AD60-9EEB8CA1DE83}" type="parTrans" cxnId="{D0EDC561-EB88-41D1-B1AB-E90397384096}">
      <dgm:prSet/>
      <dgm:spPr/>
      <dgm:t>
        <a:bodyPr/>
        <a:lstStyle/>
        <a:p>
          <a:endParaRPr lang="en-US"/>
        </a:p>
      </dgm:t>
    </dgm:pt>
    <dgm:pt modelId="{C6D7F405-314D-4B81-B31E-EDDE225E35E8}" type="sibTrans" cxnId="{D0EDC561-EB88-41D1-B1AB-E90397384096}">
      <dgm:prSet/>
      <dgm:spPr/>
      <dgm:t>
        <a:bodyPr/>
        <a:lstStyle/>
        <a:p>
          <a:endParaRPr lang="en-US"/>
        </a:p>
      </dgm:t>
    </dgm:pt>
    <dgm:pt modelId="{FD1A57DB-BC5F-4F20-B9BA-40D27BCD4ADC}">
      <dgm:prSet/>
      <dgm:spPr/>
      <dgm:t>
        <a:bodyPr/>
        <a:lstStyle/>
        <a:p>
          <a:r>
            <a:rPr lang="en-CA"/>
            <a:t>Handbook of second language assessment, Guides to library collection development</a:t>
          </a:r>
          <a:endParaRPr lang="en-US"/>
        </a:p>
      </dgm:t>
    </dgm:pt>
    <dgm:pt modelId="{D45B0CEA-A8DF-4C96-AF80-DB3CC7757B87}" type="parTrans" cxnId="{DD7DA8B8-0D08-4881-85BB-D999CFDE5A14}">
      <dgm:prSet/>
      <dgm:spPr/>
      <dgm:t>
        <a:bodyPr/>
        <a:lstStyle/>
        <a:p>
          <a:endParaRPr lang="en-US"/>
        </a:p>
      </dgm:t>
    </dgm:pt>
    <dgm:pt modelId="{F4A9D7F2-918E-4716-864D-2E9F8A1DF6E8}" type="sibTrans" cxnId="{DD7DA8B8-0D08-4881-85BB-D999CFDE5A14}">
      <dgm:prSet/>
      <dgm:spPr/>
      <dgm:t>
        <a:bodyPr/>
        <a:lstStyle/>
        <a:p>
          <a:endParaRPr lang="en-US"/>
        </a:p>
      </dgm:t>
    </dgm:pt>
    <dgm:pt modelId="{FCA47E3A-9D36-437D-B66C-EF3C8FE3245D}" type="pres">
      <dgm:prSet presAssocID="{D9EC78B8-FDB7-4777-AE3C-758C0627BE39}" presName="linear" presStyleCnt="0">
        <dgm:presLayoutVars>
          <dgm:animLvl val="lvl"/>
          <dgm:resizeHandles val="exact"/>
        </dgm:presLayoutVars>
      </dgm:prSet>
      <dgm:spPr/>
    </dgm:pt>
    <dgm:pt modelId="{97F0D7AD-7529-45E8-976C-431809030B7F}" type="pres">
      <dgm:prSet presAssocID="{DC630360-E89F-44CB-852E-48DE31BE060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5FD0597-778A-46F0-BD13-4887F80960A7}" type="pres">
      <dgm:prSet presAssocID="{DC630360-E89F-44CB-852E-48DE31BE060F}" presName="childText" presStyleLbl="revTx" presStyleIdx="0" presStyleCnt="4">
        <dgm:presLayoutVars>
          <dgm:bulletEnabled val="1"/>
        </dgm:presLayoutVars>
      </dgm:prSet>
      <dgm:spPr/>
    </dgm:pt>
    <dgm:pt modelId="{64007614-A308-4A89-B3F5-92510E2D070E}" type="pres">
      <dgm:prSet presAssocID="{55C9D8F7-5F15-450B-9CFC-9097B9FB6FDE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0CC69D5E-2D0F-40D3-9A94-C6A174089584}" type="pres">
      <dgm:prSet presAssocID="{55C9D8F7-5F15-450B-9CFC-9097B9FB6FDE}" presName="childText" presStyleLbl="revTx" presStyleIdx="1" presStyleCnt="4">
        <dgm:presLayoutVars>
          <dgm:bulletEnabled val="1"/>
        </dgm:presLayoutVars>
      </dgm:prSet>
      <dgm:spPr/>
    </dgm:pt>
    <dgm:pt modelId="{17855F9D-3B6C-4BFC-842E-B213A829A3DF}" type="pres">
      <dgm:prSet presAssocID="{9C50053F-45F1-4F65-9108-68D0D6BE3BF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3A5A70A-CB78-4885-8A81-56BD6E87FC4A}" type="pres">
      <dgm:prSet presAssocID="{9C50053F-45F1-4F65-9108-68D0D6BE3BF9}" presName="childText" presStyleLbl="revTx" presStyleIdx="2" presStyleCnt="4">
        <dgm:presLayoutVars>
          <dgm:bulletEnabled val="1"/>
        </dgm:presLayoutVars>
      </dgm:prSet>
      <dgm:spPr/>
    </dgm:pt>
    <dgm:pt modelId="{79078589-06F8-4D6B-8C8C-D23FDAAE47C4}" type="pres">
      <dgm:prSet presAssocID="{C7952EAA-CBEF-4EC5-99C6-71E1830C33DE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A7423B1F-9082-43F2-8C70-268E48AE854D}" type="pres">
      <dgm:prSet presAssocID="{C7952EAA-CBEF-4EC5-99C6-71E1830C33DE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FAB37200-BC38-4D18-8E09-75783E7A3848}" srcId="{D9EC78B8-FDB7-4777-AE3C-758C0627BE39}" destId="{9C50053F-45F1-4F65-9108-68D0D6BE3BF9}" srcOrd="2" destOrd="0" parTransId="{EC3BF8FF-7837-4466-8777-E8FD980D5D24}" sibTransId="{17984365-86F8-4A07-9A19-C8B7F2A77C03}"/>
    <dgm:cxn modelId="{2E279500-BDD3-4496-88B9-21341AB0A36B}" type="presOf" srcId="{7A2DE282-420C-4E9E-8D89-EF849106D36A}" destId="{0CC69D5E-2D0F-40D3-9A94-C6A174089584}" srcOrd="0" destOrd="0" presId="urn:microsoft.com/office/officeart/2005/8/layout/vList2"/>
    <dgm:cxn modelId="{5CFE3A02-0B09-4EFD-8911-22D6C80739F4}" srcId="{DC630360-E89F-44CB-852E-48DE31BE060F}" destId="{E1748537-7DDB-45EC-B1B7-9766901F7CDA}" srcOrd="0" destOrd="0" parTransId="{1E58AF83-6000-447C-8C8F-40735FD2C272}" sibTransId="{77AFD030-1A2B-42FF-A6C0-00BBD219667F}"/>
    <dgm:cxn modelId="{6B357015-D4C6-4890-BE3E-9841EEC7ED37}" type="presOf" srcId="{C7952EAA-CBEF-4EC5-99C6-71E1830C33DE}" destId="{79078589-06F8-4D6B-8C8C-D23FDAAE47C4}" srcOrd="0" destOrd="0" presId="urn:microsoft.com/office/officeart/2005/8/layout/vList2"/>
    <dgm:cxn modelId="{6C53DF1F-C713-4727-9ECE-46334FA72EA2}" srcId="{D9EC78B8-FDB7-4777-AE3C-758C0627BE39}" destId="{DC630360-E89F-44CB-852E-48DE31BE060F}" srcOrd="0" destOrd="0" parTransId="{7DC9DC9D-FB8E-4BCA-A4E0-BF9A7D6D54D6}" sibTransId="{A39CF621-37E9-4E58-9DFA-C4277663A589}"/>
    <dgm:cxn modelId="{126B6F5D-2AD7-4790-9C1F-7B40D3FFF1A8}" type="presOf" srcId="{D9EC78B8-FDB7-4777-AE3C-758C0627BE39}" destId="{FCA47E3A-9D36-437D-B66C-EF3C8FE3245D}" srcOrd="0" destOrd="0" presId="urn:microsoft.com/office/officeart/2005/8/layout/vList2"/>
    <dgm:cxn modelId="{D0EDC561-EB88-41D1-B1AB-E90397384096}" srcId="{D9EC78B8-FDB7-4777-AE3C-758C0627BE39}" destId="{C7952EAA-CBEF-4EC5-99C6-71E1830C33DE}" srcOrd="3" destOrd="0" parTransId="{2A219D70-362C-4C4F-AD60-9EEB8CA1DE83}" sibTransId="{C6D7F405-314D-4B81-B31E-EDDE225E35E8}"/>
    <dgm:cxn modelId="{974D9C44-C91B-40F1-8E91-EC7738D21679}" srcId="{9C50053F-45F1-4F65-9108-68D0D6BE3BF9}" destId="{025C3959-3768-4C65-BE0B-F6FA3FE27BC3}" srcOrd="0" destOrd="0" parTransId="{75DE1679-A0E6-4A46-B51C-2D849364FB7D}" sibTransId="{98D712F0-7FD9-4804-B165-7DBB61E70290}"/>
    <dgm:cxn modelId="{3E60B465-DD83-48AB-A142-0E74E4B60442}" srcId="{D9EC78B8-FDB7-4777-AE3C-758C0627BE39}" destId="{55C9D8F7-5F15-450B-9CFC-9097B9FB6FDE}" srcOrd="1" destOrd="0" parTransId="{9D999249-E98F-499D-92DA-7798F68657D5}" sibTransId="{3E9832C8-FC0F-406B-B126-7D28863F4FBC}"/>
    <dgm:cxn modelId="{0BC4EF7E-80F5-47BA-89FF-F683F565B2E0}" srcId="{55C9D8F7-5F15-450B-9CFC-9097B9FB6FDE}" destId="{7A2DE282-420C-4E9E-8D89-EF849106D36A}" srcOrd="0" destOrd="0" parTransId="{4F045A72-7694-4A1A-9770-676B21C4C795}" sibTransId="{FCC75814-37FE-48DC-AD0C-B2425ACF32C2}"/>
    <dgm:cxn modelId="{E89C398A-6B71-4ED6-8186-C11F4D319B27}" type="presOf" srcId="{E1748537-7DDB-45EC-B1B7-9766901F7CDA}" destId="{B5FD0597-778A-46F0-BD13-4887F80960A7}" srcOrd="0" destOrd="0" presId="urn:microsoft.com/office/officeart/2005/8/layout/vList2"/>
    <dgm:cxn modelId="{70AC0B9E-839D-407B-BAFA-676810D1F3B8}" type="presOf" srcId="{FD1A57DB-BC5F-4F20-B9BA-40D27BCD4ADC}" destId="{A7423B1F-9082-43F2-8C70-268E48AE854D}" srcOrd="0" destOrd="0" presId="urn:microsoft.com/office/officeart/2005/8/layout/vList2"/>
    <dgm:cxn modelId="{6349C4A9-6A2D-47A4-B2E7-EDDD435FFC49}" type="presOf" srcId="{9C50053F-45F1-4F65-9108-68D0D6BE3BF9}" destId="{17855F9D-3B6C-4BFC-842E-B213A829A3DF}" srcOrd="0" destOrd="0" presId="urn:microsoft.com/office/officeart/2005/8/layout/vList2"/>
    <dgm:cxn modelId="{3BAA2FB1-DE37-4DE7-BCB3-B1CB41705DCD}" type="presOf" srcId="{55C9D8F7-5F15-450B-9CFC-9097B9FB6FDE}" destId="{64007614-A308-4A89-B3F5-92510E2D070E}" srcOrd="0" destOrd="0" presId="urn:microsoft.com/office/officeart/2005/8/layout/vList2"/>
    <dgm:cxn modelId="{DD7DA8B8-0D08-4881-85BB-D999CFDE5A14}" srcId="{C7952EAA-CBEF-4EC5-99C6-71E1830C33DE}" destId="{FD1A57DB-BC5F-4F20-B9BA-40D27BCD4ADC}" srcOrd="0" destOrd="0" parTransId="{D45B0CEA-A8DF-4C96-AF80-DB3CC7757B87}" sibTransId="{F4A9D7F2-918E-4716-864D-2E9F8A1DF6E8}"/>
    <dgm:cxn modelId="{1923B6C4-635A-4F8F-B02D-C4DB4EE1F48F}" type="presOf" srcId="{DC630360-E89F-44CB-852E-48DE31BE060F}" destId="{97F0D7AD-7529-45E8-976C-431809030B7F}" srcOrd="0" destOrd="0" presId="urn:microsoft.com/office/officeart/2005/8/layout/vList2"/>
    <dgm:cxn modelId="{4E27DAF9-1210-47BB-9513-2D20EBD83C7C}" type="presOf" srcId="{025C3959-3768-4C65-BE0B-F6FA3FE27BC3}" destId="{63A5A70A-CB78-4885-8A81-56BD6E87FC4A}" srcOrd="0" destOrd="0" presId="urn:microsoft.com/office/officeart/2005/8/layout/vList2"/>
    <dgm:cxn modelId="{BA724521-9B87-4C17-9B43-CA648F1007E1}" type="presParOf" srcId="{FCA47E3A-9D36-437D-B66C-EF3C8FE3245D}" destId="{97F0D7AD-7529-45E8-976C-431809030B7F}" srcOrd="0" destOrd="0" presId="urn:microsoft.com/office/officeart/2005/8/layout/vList2"/>
    <dgm:cxn modelId="{F4CF15CE-6D25-4ED6-B58D-1A886BD2E75E}" type="presParOf" srcId="{FCA47E3A-9D36-437D-B66C-EF3C8FE3245D}" destId="{B5FD0597-778A-46F0-BD13-4887F80960A7}" srcOrd="1" destOrd="0" presId="urn:microsoft.com/office/officeart/2005/8/layout/vList2"/>
    <dgm:cxn modelId="{FE818B4D-9625-426E-ABA4-6461BC86D658}" type="presParOf" srcId="{FCA47E3A-9D36-437D-B66C-EF3C8FE3245D}" destId="{64007614-A308-4A89-B3F5-92510E2D070E}" srcOrd="2" destOrd="0" presId="urn:microsoft.com/office/officeart/2005/8/layout/vList2"/>
    <dgm:cxn modelId="{D7FCC301-08CC-4305-937D-333B0DA3D565}" type="presParOf" srcId="{FCA47E3A-9D36-437D-B66C-EF3C8FE3245D}" destId="{0CC69D5E-2D0F-40D3-9A94-C6A174089584}" srcOrd="3" destOrd="0" presId="urn:microsoft.com/office/officeart/2005/8/layout/vList2"/>
    <dgm:cxn modelId="{66F3048E-AB1A-4A76-B34B-F29DD724ADAD}" type="presParOf" srcId="{FCA47E3A-9D36-437D-B66C-EF3C8FE3245D}" destId="{17855F9D-3B6C-4BFC-842E-B213A829A3DF}" srcOrd="4" destOrd="0" presId="urn:microsoft.com/office/officeart/2005/8/layout/vList2"/>
    <dgm:cxn modelId="{1DFAB724-61CD-43E2-82AA-1A9C6C80942F}" type="presParOf" srcId="{FCA47E3A-9D36-437D-B66C-EF3C8FE3245D}" destId="{63A5A70A-CB78-4885-8A81-56BD6E87FC4A}" srcOrd="5" destOrd="0" presId="urn:microsoft.com/office/officeart/2005/8/layout/vList2"/>
    <dgm:cxn modelId="{79184266-3C39-4D48-8A48-D92FFE986A58}" type="presParOf" srcId="{FCA47E3A-9D36-437D-B66C-EF3C8FE3245D}" destId="{79078589-06F8-4D6B-8C8C-D23FDAAE47C4}" srcOrd="6" destOrd="0" presId="urn:microsoft.com/office/officeart/2005/8/layout/vList2"/>
    <dgm:cxn modelId="{CF1DC297-B238-49D9-BB20-88AA7C7DA87B}" type="presParOf" srcId="{FCA47E3A-9D36-437D-B66C-EF3C8FE3245D}" destId="{A7423B1F-9082-43F2-8C70-268E48AE854D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C13AEF1-D3C9-4EA0-BFEC-DD26B39A006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DD2CE934-FE4A-4859-8D8E-CAA163BF9E69}">
      <dgm:prSet phldrT="[Text]" custT="1"/>
      <dgm:spPr/>
      <dgm:t>
        <a:bodyPr/>
        <a:lstStyle/>
        <a:p>
          <a:pPr>
            <a:buNone/>
          </a:pPr>
          <a:r>
            <a:rPr lang="fr-CA" sz="3200"/>
            <a:t>Disciplinaires</a:t>
          </a:r>
          <a:endParaRPr lang="en-CA" sz="3200" dirty="0"/>
        </a:p>
      </dgm:t>
    </dgm:pt>
    <dgm:pt modelId="{8794162D-7A4B-4E37-B2BD-DF87F2930648}" type="parTrans" cxnId="{9E362A4A-9508-4713-BE25-3540D7AD54D1}">
      <dgm:prSet/>
      <dgm:spPr/>
      <dgm:t>
        <a:bodyPr/>
        <a:lstStyle/>
        <a:p>
          <a:endParaRPr lang="en-CA"/>
        </a:p>
      </dgm:t>
    </dgm:pt>
    <dgm:pt modelId="{36AD4759-9B94-4626-B656-376E376F4192}" type="sibTrans" cxnId="{9E362A4A-9508-4713-BE25-3540D7AD54D1}">
      <dgm:prSet/>
      <dgm:spPr/>
      <dgm:t>
        <a:bodyPr/>
        <a:lstStyle/>
        <a:p>
          <a:endParaRPr lang="en-CA"/>
        </a:p>
      </dgm:t>
    </dgm:pt>
    <dgm:pt modelId="{0C3BBAC5-3407-43BD-830C-1C35A900CF48}">
      <dgm:prSet custT="1"/>
      <dgm:spPr/>
      <dgm:t>
        <a:bodyPr/>
        <a:lstStyle/>
        <a:p>
          <a:r>
            <a:rPr lang="fr-CA" sz="3200" dirty="0">
              <a:hlinkClick xmlns:r="http://schemas.openxmlformats.org/officeDocument/2006/relationships" r:id="rId1"/>
            </a:rPr>
            <a:t>Érudit</a:t>
          </a:r>
          <a:endParaRPr lang="en-CA" sz="3200" dirty="0"/>
        </a:p>
      </dgm:t>
    </dgm:pt>
    <dgm:pt modelId="{0D4A6AA4-8A6F-4E0E-9EE4-4E6F54D0DF7C}" type="parTrans" cxnId="{AC37D974-94B8-4AA9-97E0-0D9FBA09FE8E}">
      <dgm:prSet/>
      <dgm:spPr/>
      <dgm:t>
        <a:bodyPr/>
        <a:lstStyle/>
        <a:p>
          <a:endParaRPr lang="en-CA"/>
        </a:p>
      </dgm:t>
    </dgm:pt>
    <dgm:pt modelId="{9D65DB4B-BD99-42CC-A5DA-9EB43018E1BB}" type="sibTrans" cxnId="{AC37D974-94B8-4AA9-97E0-0D9FBA09FE8E}">
      <dgm:prSet/>
      <dgm:spPr/>
      <dgm:t>
        <a:bodyPr/>
        <a:lstStyle/>
        <a:p>
          <a:endParaRPr lang="en-CA"/>
        </a:p>
      </dgm:t>
    </dgm:pt>
    <dgm:pt modelId="{923172DE-F652-405B-92C0-8A61DE901D9A}">
      <dgm:prSet custT="1"/>
      <dgm:spPr/>
      <dgm:t>
        <a:bodyPr/>
        <a:lstStyle/>
        <a:p>
          <a:r>
            <a:rPr lang="fr-CA" sz="3200" dirty="0">
              <a:hlinkClick xmlns:r="http://schemas.openxmlformats.org/officeDocument/2006/relationships" r:id="rId2"/>
            </a:rPr>
            <a:t>CAIRN</a:t>
          </a:r>
          <a:endParaRPr lang="fr-CA" sz="3200" dirty="0"/>
        </a:p>
      </dgm:t>
    </dgm:pt>
    <dgm:pt modelId="{21000BC8-9B52-4580-ABED-D462CFB29D1F}" type="parTrans" cxnId="{EB764E95-2DB1-4189-8B24-3414738B0108}">
      <dgm:prSet/>
      <dgm:spPr/>
      <dgm:t>
        <a:bodyPr/>
        <a:lstStyle/>
        <a:p>
          <a:endParaRPr lang="en-CA"/>
        </a:p>
      </dgm:t>
    </dgm:pt>
    <dgm:pt modelId="{8361D59C-CBD8-4A66-8CF5-001D0B3428D6}" type="sibTrans" cxnId="{EB764E95-2DB1-4189-8B24-3414738B0108}">
      <dgm:prSet/>
      <dgm:spPr/>
      <dgm:t>
        <a:bodyPr/>
        <a:lstStyle/>
        <a:p>
          <a:endParaRPr lang="en-CA"/>
        </a:p>
      </dgm:t>
    </dgm:pt>
    <dgm:pt modelId="{F57B7641-42DA-41C6-84DB-E2D99952452F}">
      <dgm:prSet custT="1"/>
      <dgm:spPr/>
      <dgm:t>
        <a:bodyPr/>
        <a:lstStyle/>
        <a:p>
          <a:r>
            <a:rPr lang="fr-CA" sz="3200">
              <a:hlinkClick xmlns:r="http://schemas.openxmlformats.org/officeDocument/2006/relationships" r:id="rId3"/>
            </a:rPr>
            <a:t>Persée</a:t>
          </a:r>
          <a:endParaRPr lang="fr-CA" sz="3200" dirty="0"/>
        </a:p>
      </dgm:t>
    </dgm:pt>
    <dgm:pt modelId="{8AACA6FD-09D8-405D-A742-D38CBF7A8FEF}" type="parTrans" cxnId="{03412AC9-2162-411E-81D5-0CD8DDBE23ED}">
      <dgm:prSet/>
      <dgm:spPr/>
      <dgm:t>
        <a:bodyPr/>
        <a:lstStyle/>
        <a:p>
          <a:endParaRPr lang="en-CA"/>
        </a:p>
      </dgm:t>
    </dgm:pt>
    <dgm:pt modelId="{9AB4D826-F0A5-46E3-82D9-FAFE9DC9A368}" type="sibTrans" cxnId="{03412AC9-2162-411E-81D5-0CD8DDBE23ED}">
      <dgm:prSet/>
      <dgm:spPr/>
      <dgm:t>
        <a:bodyPr/>
        <a:lstStyle/>
        <a:p>
          <a:endParaRPr lang="en-CA"/>
        </a:p>
      </dgm:t>
    </dgm:pt>
    <dgm:pt modelId="{A6A25526-1169-4B75-99FA-1F18CDE2337A}">
      <dgm:prSet custT="1"/>
      <dgm:spPr/>
      <dgm:t>
        <a:bodyPr/>
        <a:lstStyle/>
        <a:p>
          <a:r>
            <a:rPr lang="fr-CA" sz="3200">
              <a:hlinkClick xmlns:r="http://schemas.openxmlformats.org/officeDocument/2006/relationships" r:id="rId4"/>
            </a:rPr>
            <a:t>MLA Directory of Periodicals</a:t>
          </a:r>
          <a:endParaRPr lang="fr-CA" sz="3200" dirty="0"/>
        </a:p>
      </dgm:t>
    </dgm:pt>
    <dgm:pt modelId="{0A8D98F8-25BF-4DCF-999F-5AC20C604A67}" type="parTrans" cxnId="{CEFEFFBD-2CDB-4399-97F9-9B1504B41626}">
      <dgm:prSet/>
      <dgm:spPr/>
      <dgm:t>
        <a:bodyPr/>
        <a:lstStyle/>
        <a:p>
          <a:endParaRPr lang="en-CA"/>
        </a:p>
      </dgm:t>
    </dgm:pt>
    <dgm:pt modelId="{9F3FB6BF-E1A9-4C8A-8BF0-33D06E998B80}" type="sibTrans" cxnId="{CEFEFFBD-2CDB-4399-97F9-9B1504B41626}">
      <dgm:prSet/>
      <dgm:spPr/>
      <dgm:t>
        <a:bodyPr/>
        <a:lstStyle/>
        <a:p>
          <a:endParaRPr lang="en-CA"/>
        </a:p>
      </dgm:t>
    </dgm:pt>
    <dgm:pt modelId="{F495E5E2-DEE6-45F4-A4D2-CDDA5B750DBB}">
      <dgm:prSet custT="1"/>
      <dgm:spPr/>
      <dgm:t>
        <a:bodyPr/>
        <a:lstStyle/>
        <a:p>
          <a:r>
            <a:rPr lang="en-CA" sz="3200">
              <a:hlinkClick xmlns:r="http://schemas.openxmlformats.org/officeDocument/2006/relationships" r:id="rId5"/>
            </a:rPr>
            <a:t>Linguistics &amp; language behavior abstracts (LLBA)</a:t>
          </a:r>
          <a:endParaRPr lang="en-CA" sz="3200" dirty="0"/>
        </a:p>
      </dgm:t>
    </dgm:pt>
    <dgm:pt modelId="{B4F73716-45BA-403A-BEC9-A7B6FF6D6E8E}" type="parTrans" cxnId="{566B5434-6065-456D-949B-38E90F310B34}">
      <dgm:prSet/>
      <dgm:spPr/>
      <dgm:t>
        <a:bodyPr/>
        <a:lstStyle/>
        <a:p>
          <a:endParaRPr lang="en-CA"/>
        </a:p>
      </dgm:t>
    </dgm:pt>
    <dgm:pt modelId="{5E234F80-C488-45E7-9407-BFED12BC4C23}" type="sibTrans" cxnId="{566B5434-6065-456D-949B-38E90F310B34}">
      <dgm:prSet/>
      <dgm:spPr/>
      <dgm:t>
        <a:bodyPr/>
        <a:lstStyle/>
        <a:p>
          <a:endParaRPr lang="en-CA"/>
        </a:p>
      </dgm:t>
    </dgm:pt>
    <dgm:pt modelId="{3226BE1F-59EA-4698-BC52-92AF5A5C0B02}">
      <dgm:prSet custT="1"/>
      <dgm:spPr/>
      <dgm:t>
        <a:bodyPr/>
        <a:lstStyle/>
        <a:p>
          <a:r>
            <a:rPr lang="en-CA" sz="3200">
              <a:hlinkClick xmlns:r="http://schemas.openxmlformats.org/officeDocument/2006/relationships" r:id="rId6"/>
            </a:rPr>
            <a:t>MLA International Bibliography</a:t>
          </a:r>
          <a:endParaRPr lang="en-CA" sz="3200" dirty="0"/>
        </a:p>
      </dgm:t>
    </dgm:pt>
    <dgm:pt modelId="{48ABB799-931C-4748-89E9-D49B0A511F69}" type="parTrans" cxnId="{F543B5BC-DEB6-4E4C-B49D-D71007D39534}">
      <dgm:prSet/>
      <dgm:spPr/>
      <dgm:t>
        <a:bodyPr/>
        <a:lstStyle/>
        <a:p>
          <a:endParaRPr lang="en-CA"/>
        </a:p>
      </dgm:t>
    </dgm:pt>
    <dgm:pt modelId="{CAB000BE-E6C6-49A7-9A47-948AB5971447}" type="sibTrans" cxnId="{F543B5BC-DEB6-4E4C-B49D-D71007D39534}">
      <dgm:prSet/>
      <dgm:spPr/>
      <dgm:t>
        <a:bodyPr/>
        <a:lstStyle/>
        <a:p>
          <a:endParaRPr lang="en-CA"/>
        </a:p>
      </dgm:t>
    </dgm:pt>
    <dgm:pt modelId="{06F07108-70D8-41A3-AD8A-2ABCB067EAD7}" type="pres">
      <dgm:prSet presAssocID="{1C13AEF1-D3C9-4EA0-BFEC-DD26B39A0061}" presName="linear" presStyleCnt="0">
        <dgm:presLayoutVars>
          <dgm:dir/>
          <dgm:animLvl val="lvl"/>
          <dgm:resizeHandles val="exact"/>
        </dgm:presLayoutVars>
      </dgm:prSet>
      <dgm:spPr/>
    </dgm:pt>
    <dgm:pt modelId="{A8DDB31E-F04F-46E0-A997-CBF4D2EA6EBC}" type="pres">
      <dgm:prSet presAssocID="{DD2CE934-FE4A-4859-8D8E-CAA163BF9E69}" presName="parentLin" presStyleCnt="0"/>
      <dgm:spPr/>
    </dgm:pt>
    <dgm:pt modelId="{8D6B0F4A-4A2F-446E-9134-6306C2B4F652}" type="pres">
      <dgm:prSet presAssocID="{DD2CE934-FE4A-4859-8D8E-CAA163BF9E69}" presName="parentLeftMargin" presStyleLbl="node1" presStyleIdx="0" presStyleCnt="1"/>
      <dgm:spPr/>
    </dgm:pt>
    <dgm:pt modelId="{7E4AFC57-89E5-4A45-A161-C13F046A05A0}" type="pres">
      <dgm:prSet presAssocID="{DD2CE934-FE4A-4859-8D8E-CAA163BF9E69}" presName="parentText" presStyleLbl="node1" presStyleIdx="0" presStyleCnt="1" custLinFactNeighborY="709">
        <dgm:presLayoutVars>
          <dgm:chMax val="0"/>
          <dgm:bulletEnabled val="1"/>
        </dgm:presLayoutVars>
      </dgm:prSet>
      <dgm:spPr/>
    </dgm:pt>
    <dgm:pt modelId="{0E90CD92-C9FD-428A-8FE9-51E358FE643C}" type="pres">
      <dgm:prSet presAssocID="{DD2CE934-FE4A-4859-8D8E-CAA163BF9E69}" presName="negativeSpace" presStyleCnt="0"/>
      <dgm:spPr/>
    </dgm:pt>
    <dgm:pt modelId="{A794E85A-EF06-47D2-B359-E088831AADCB}" type="pres">
      <dgm:prSet presAssocID="{DD2CE934-FE4A-4859-8D8E-CAA163BF9E69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5E52129-7FB8-4493-94C3-3663038A400D}" type="presOf" srcId="{A6A25526-1169-4B75-99FA-1F18CDE2337A}" destId="{A794E85A-EF06-47D2-B359-E088831AADCB}" srcOrd="0" destOrd="3" presId="urn:microsoft.com/office/officeart/2005/8/layout/list1"/>
    <dgm:cxn modelId="{566B5434-6065-456D-949B-38E90F310B34}" srcId="{DD2CE934-FE4A-4859-8D8E-CAA163BF9E69}" destId="{F495E5E2-DEE6-45F4-A4D2-CDDA5B750DBB}" srcOrd="4" destOrd="0" parTransId="{B4F73716-45BA-403A-BEC9-A7B6FF6D6E8E}" sibTransId="{5E234F80-C488-45E7-9407-BFED12BC4C23}"/>
    <dgm:cxn modelId="{9F4F0C5D-5877-4EAC-88CB-0D18C85DABB6}" type="presOf" srcId="{923172DE-F652-405B-92C0-8A61DE901D9A}" destId="{A794E85A-EF06-47D2-B359-E088831AADCB}" srcOrd="0" destOrd="1" presId="urn:microsoft.com/office/officeart/2005/8/layout/list1"/>
    <dgm:cxn modelId="{9E362A4A-9508-4713-BE25-3540D7AD54D1}" srcId="{1C13AEF1-D3C9-4EA0-BFEC-DD26B39A0061}" destId="{DD2CE934-FE4A-4859-8D8E-CAA163BF9E69}" srcOrd="0" destOrd="0" parTransId="{8794162D-7A4B-4E37-B2BD-DF87F2930648}" sibTransId="{36AD4759-9B94-4626-B656-376E376F4192}"/>
    <dgm:cxn modelId="{AC37D974-94B8-4AA9-97E0-0D9FBA09FE8E}" srcId="{DD2CE934-FE4A-4859-8D8E-CAA163BF9E69}" destId="{0C3BBAC5-3407-43BD-830C-1C35A900CF48}" srcOrd="0" destOrd="0" parTransId="{0D4A6AA4-8A6F-4E0E-9EE4-4E6F54D0DF7C}" sibTransId="{9D65DB4B-BD99-42CC-A5DA-9EB43018E1BB}"/>
    <dgm:cxn modelId="{ACF0CD79-223E-4AD9-B0AC-ECD7594CAA90}" type="presOf" srcId="{DD2CE934-FE4A-4859-8D8E-CAA163BF9E69}" destId="{8D6B0F4A-4A2F-446E-9134-6306C2B4F652}" srcOrd="0" destOrd="0" presId="urn:microsoft.com/office/officeart/2005/8/layout/list1"/>
    <dgm:cxn modelId="{DB73AF89-14E1-4C30-B619-320723239F1C}" type="presOf" srcId="{F57B7641-42DA-41C6-84DB-E2D99952452F}" destId="{A794E85A-EF06-47D2-B359-E088831AADCB}" srcOrd="0" destOrd="2" presId="urn:microsoft.com/office/officeart/2005/8/layout/list1"/>
    <dgm:cxn modelId="{EB764E95-2DB1-4189-8B24-3414738B0108}" srcId="{DD2CE934-FE4A-4859-8D8E-CAA163BF9E69}" destId="{923172DE-F652-405B-92C0-8A61DE901D9A}" srcOrd="1" destOrd="0" parTransId="{21000BC8-9B52-4580-ABED-D462CFB29D1F}" sibTransId="{8361D59C-CBD8-4A66-8CF5-001D0B3428D6}"/>
    <dgm:cxn modelId="{848D7AA8-7FFD-42FD-B2F6-1C8EA2BE1BBE}" type="presOf" srcId="{F495E5E2-DEE6-45F4-A4D2-CDDA5B750DBB}" destId="{A794E85A-EF06-47D2-B359-E088831AADCB}" srcOrd="0" destOrd="4" presId="urn:microsoft.com/office/officeart/2005/8/layout/list1"/>
    <dgm:cxn modelId="{030A33AE-C6E7-4335-8C7E-B2C495D58B9E}" type="presOf" srcId="{0C3BBAC5-3407-43BD-830C-1C35A900CF48}" destId="{A794E85A-EF06-47D2-B359-E088831AADCB}" srcOrd="0" destOrd="0" presId="urn:microsoft.com/office/officeart/2005/8/layout/list1"/>
    <dgm:cxn modelId="{F543B5BC-DEB6-4E4C-B49D-D71007D39534}" srcId="{DD2CE934-FE4A-4859-8D8E-CAA163BF9E69}" destId="{3226BE1F-59EA-4698-BC52-92AF5A5C0B02}" srcOrd="5" destOrd="0" parTransId="{48ABB799-931C-4748-89E9-D49B0A511F69}" sibTransId="{CAB000BE-E6C6-49A7-9A47-948AB5971447}"/>
    <dgm:cxn modelId="{CEFEFFBD-2CDB-4399-97F9-9B1504B41626}" srcId="{DD2CE934-FE4A-4859-8D8E-CAA163BF9E69}" destId="{A6A25526-1169-4B75-99FA-1F18CDE2337A}" srcOrd="3" destOrd="0" parTransId="{0A8D98F8-25BF-4DCF-999F-5AC20C604A67}" sibTransId="{9F3FB6BF-E1A9-4C8A-8BF0-33D06E998B80}"/>
    <dgm:cxn modelId="{03412AC9-2162-411E-81D5-0CD8DDBE23ED}" srcId="{DD2CE934-FE4A-4859-8D8E-CAA163BF9E69}" destId="{F57B7641-42DA-41C6-84DB-E2D99952452F}" srcOrd="2" destOrd="0" parTransId="{8AACA6FD-09D8-405D-A742-D38CBF7A8FEF}" sibTransId="{9AB4D826-F0A5-46E3-82D9-FAFE9DC9A368}"/>
    <dgm:cxn modelId="{C879A0D1-5A88-4FF2-A887-45863EEB9D18}" type="presOf" srcId="{DD2CE934-FE4A-4859-8D8E-CAA163BF9E69}" destId="{7E4AFC57-89E5-4A45-A161-C13F046A05A0}" srcOrd="1" destOrd="0" presId="urn:microsoft.com/office/officeart/2005/8/layout/list1"/>
    <dgm:cxn modelId="{2EBC29EB-011A-490B-9F04-8710EEDDB269}" type="presOf" srcId="{3226BE1F-59EA-4698-BC52-92AF5A5C0B02}" destId="{A794E85A-EF06-47D2-B359-E088831AADCB}" srcOrd="0" destOrd="5" presId="urn:microsoft.com/office/officeart/2005/8/layout/list1"/>
    <dgm:cxn modelId="{D1C40EFF-B7E9-45FB-98B7-485001189AD7}" type="presOf" srcId="{1C13AEF1-D3C9-4EA0-BFEC-DD26B39A0061}" destId="{06F07108-70D8-41A3-AD8A-2ABCB067EAD7}" srcOrd="0" destOrd="0" presId="urn:microsoft.com/office/officeart/2005/8/layout/list1"/>
    <dgm:cxn modelId="{FDECCB56-3894-4AFC-B979-805C22401E16}" type="presParOf" srcId="{06F07108-70D8-41A3-AD8A-2ABCB067EAD7}" destId="{A8DDB31E-F04F-46E0-A997-CBF4D2EA6EBC}" srcOrd="0" destOrd="0" presId="urn:microsoft.com/office/officeart/2005/8/layout/list1"/>
    <dgm:cxn modelId="{DAE25D61-7607-4BAB-908A-A3A9073A1AEB}" type="presParOf" srcId="{A8DDB31E-F04F-46E0-A997-CBF4D2EA6EBC}" destId="{8D6B0F4A-4A2F-446E-9134-6306C2B4F652}" srcOrd="0" destOrd="0" presId="urn:microsoft.com/office/officeart/2005/8/layout/list1"/>
    <dgm:cxn modelId="{EAC86DFC-77DD-4043-89E5-0CEFD01E7118}" type="presParOf" srcId="{A8DDB31E-F04F-46E0-A997-CBF4D2EA6EBC}" destId="{7E4AFC57-89E5-4A45-A161-C13F046A05A0}" srcOrd="1" destOrd="0" presId="urn:microsoft.com/office/officeart/2005/8/layout/list1"/>
    <dgm:cxn modelId="{AAC34328-347A-44AE-A171-A2369318831E}" type="presParOf" srcId="{06F07108-70D8-41A3-AD8A-2ABCB067EAD7}" destId="{0E90CD92-C9FD-428A-8FE9-51E358FE643C}" srcOrd="1" destOrd="0" presId="urn:microsoft.com/office/officeart/2005/8/layout/list1"/>
    <dgm:cxn modelId="{34830775-F2B3-4A31-9368-07A166C49521}" type="presParOf" srcId="{06F07108-70D8-41A3-AD8A-2ABCB067EAD7}" destId="{A794E85A-EF06-47D2-B359-E088831AADCB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1774B6-6FF2-4FAB-9A92-2D51FD61B841}" type="doc">
      <dgm:prSet loTypeId="urn:microsoft.com/office/officeart/2005/8/layout/list1" loCatId="list" qsTypeId="urn:microsoft.com/office/officeart/2005/8/quickstyle/simple1#93" qsCatId="simple" csTypeId="urn:microsoft.com/office/officeart/2005/8/colors/colorful2#22" csCatId="colorful" phldr="1"/>
      <dgm:spPr/>
      <dgm:t>
        <a:bodyPr/>
        <a:lstStyle/>
        <a:p>
          <a:endParaRPr lang="en-US"/>
        </a:p>
      </dgm:t>
    </dgm:pt>
    <dgm:pt modelId="{67BEEDDE-D09D-4B4F-A928-EE3DB1A18CF9}">
      <dgm:prSet/>
      <dgm:spPr/>
      <dgm:t>
        <a:bodyPr/>
        <a:lstStyle/>
        <a:p>
          <a:r>
            <a:rPr lang="en-CA"/>
            <a:t>Multidisciplinaires</a:t>
          </a:r>
          <a:endParaRPr lang="en-US"/>
        </a:p>
      </dgm:t>
    </dgm:pt>
    <dgm:pt modelId="{08C6BCEF-84E1-4497-A87F-69A607342D6A}" type="parTrans" cxnId="{BC3781FB-7A61-4234-A93D-546DA3754637}">
      <dgm:prSet/>
      <dgm:spPr/>
      <dgm:t>
        <a:bodyPr/>
        <a:lstStyle/>
        <a:p>
          <a:endParaRPr lang="en-US"/>
        </a:p>
      </dgm:t>
    </dgm:pt>
    <dgm:pt modelId="{CAFF3939-4698-4BCE-A501-DD574953EAB1}" type="sibTrans" cxnId="{BC3781FB-7A61-4234-A93D-546DA3754637}">
      <dgm:prSet/>
      <dgm:spPr/>
      <dgm:t>
        <a:bodyPr/>
        <a:lstStyle/>
        <a:p>
          <a:endParaRPr lang="en-US"/>
        </a:p>
      </dgm:t>
    </dgm:pt>
    <dgm:pt modelId="{80FD4972-10FC-49B8-9B55-43EDC64CFC18}">
      <dgm:prSet/>
      <dgm:spPr/>
      <dgm:t>
        <a:bodyPr/>
        <a:lstStyle/>
        <a:p>
          <a:r>
            <a:rPr lang="fr-CA">
              <a:hlinkClick xmlns:r="http://schemas.openxmlformats.org/officeDocument/2006/relationships" r:id="rId1"/>
            </a:rPr>
            <a:t>Academic Search Complete</a:t>
          </a:r>
          <a:endParaRPr lang="en-US"/>
        </a:p>
      </dgm:t>
    </dgm:pt>
    <dgm:pt modelId="{6182B19F-E967-4369-B2B7-7F9EE117FB37}" type="parTrans" cxnId="{42C6E4A7-1A03-4D41-8E62-9AF6D75577F1}">
      <dgm:prSet/>
      <dgm:spPr/>
      <dgm:t>
        <a:bodyPr/>
        <a:lstStyle/>
        <a:p>
          <a:endParaRPr lang="en-US"/>
        </a:p>
      </dgm:t>
    </dgm:pt>
    <dgm:pt modelId="{D4DD769B-DCAE-4E2F-9C5F-114E6F556153}" type="sibTrans" cxnId="{42C6E4A7-1A03-4D41-8E62-9AF6D75577F1}">
      <dgm:prSet/>
      <dgm:spPr/>
      <dgm:t>
        <a:bodyPr/>
        <a:lstStyle/>
        <a:p>
          <a:endParaRPr lang="en-US"/>
        </a:p>
      </dgm:t>
    </dgm:pt>
    <dgm:pt modelId="{694061B4-625E-4C95-846D-C225B89474A0}">
      <dgm:prSet/>
      <dgm:spPr/>
      <dgm:t>
        <a:bodyPr/>
        <a:lstStyle/>
        <a:p>
          <a:r>
            <a:rPr lang="fr-CA">
              <a:hlinkClick xmlns:r="http://schemas.openxmlformats.org/officeDocument/2006/relationships" r:id="rId2"/>
            </a:rPr>
            <a:t>JSTOR</a:t>
          </a:r>
          <a:endParaRPr lang="en-US"/>
        </a:p>
      </dgm:t>
    </dgm:pt>
    <dgm:pt modelId="{E95809CA-9264-4A70-9FD8-1F8C734AAA75}" type="parTrans" cxnId="{C5CA8349-8A71-4DC2-AB3D-9ACE3983473A}">
      <dgm:prSet/>
      <dgm:spPr/>
      <dgm:t>
        <a:bodyPr/>
        <a:lstStyle/>
        <a:p>
          <a:endParaRPr lang="en-US"/>
        </a:p>
      </dgm:t>
    </dgm:pt>
    <dgm:pt modelId="{0A600A6F-39B9-4840-A9EB-9473CD089633}" type="sibTrans" cxnId="{C5CA8349-8A71-4DC2-AB3D-9ACE3983473A}">
      <dgm:prSet/>
      <dgm:spPr/>
      <dgm:t>
        <a:bodyPr/>
        <a:lstStyle/>
        <a:p>
          <a:endParaRPr lang="en-US"/>
        </a:p>
      </dgm:t>
    </dgm:pt>
    <dgm:pt modelId="{5AAFB86B-3DAF-49C8-ABFE-5EF054BA233E}">
      <dgm:prSet/>
      <dgm:spPr/>
      <dgm:t>
        <a:bodyPr/>
        <a:lstStyle/>
        <a:p>
          <a:r>
            <a:rPr lang="en-CA" dirty="0" err="1"/>
            <a:t>Autres</a:t>
          </a:r>
          <a:endParaRPr lang="en-US" dirty="0"/>
        </a:p>
      </dgm:t>
    </dgm:pt>
    <dgm:pt modelId="{F86E23ED-A665-4CBC-B884-7A2955F0EF41}" type="parTrans" cxnId="{48E326BC-8290-45CF-9E5D-5BA763F4F967}">
      <dgm:prSet/>
      <dgm:spPr/>
      <dgm:t>
        <a:bodyPr/>
        <a:lstStyle/>
        <a:p>
          <a:endParaRPr lang="en-US"/>
        </a:p>
      </dgm:t>
    </dgm:pt>
    <dgm:pt modelId="{A1EA043E-9B1B-48D8-BFB1-42E869698111}" type="sibTrans" cxnId="{48E326BC-8290-45CF-9E5D-5BA763F4F967}">
      <dgm:prSet/>
      <dgm:spPr/>
      <dgm:t>
        <a:bodyPr/>
        <a:lstStyle/>
        <a:p>
          <a:endParaRPr lang="en-US"/>
        </a:p>
      </dgm:t>
    </dgm:pt>
    <dgm:pt modelId="{84FE0879-DB7D-45E4-9512-99C07F7F54B5}">
      <dgm:prSet/>
      <dgm:spPr/>
      <dgm:t>
        <a:bodyPr/>
        <a:lstStyle/>
        <a:p>
          <a:r>
            <a:rPr lang="fr-CA" dirty="0">
              <a:hlinkClick xmlns:r="http://schemas.openxmlformats.org/officeDocument/2006/relationships" r:id="rId3"/>
            </a:rPr>
            <a:t>Google News (Archives)</a:t>
          </a:r>
          <a:r>
            <a:rPr lang="fr-CA" dirty="0"/>
            <a:t> (journaux et revues)</a:t>
          </a:r>
          <a:endParaRPr lang="en-US" dirty="0"/>
        </a:p>
      </dgm:t>
    </dgm:pt>
    <dgm:pt modelId="{23EDB8E9-1957-4A84-B408-BFF506FB20C6}" type="parTrans" cxnId="{27BDEFDE-313A-4C19-BB99-FEC1D92D3D9A}">
      <dgm:prSet/>
      <dgm:spPr/>
      <dgm:t>
        <a:bodyPr/>
        <a:lstStyle/>
        <a:p>
          <a:endParaRPr lang="en-US"/>
        </a:p>
      </dgm:t>
    </dgm:pt>
    <dgm:pt modelId="{6CE85045-0BF7-423B-A42C-F8888964A94B}" type="sibTrans" cxnId="{27BDEFDE-313A-4C19-BB99-FEC1D92D3D9A}">
      <dgm:prSet/>
      <dgm:spPr/>
      <dgm:t>
        <a:bodyPr/>
        <a:lstStyle/>
        <a:p>
          <a:endParaRPr lang="en-US"/>
        </a:p>
      </dgm:t>
    </dgm:pt>
    <dgm:pt modelId="{6D3250CF-6567-410E-B9CE-134B1EDDEE0E}">
      <dgm:prSet/>
      <dgm:spPr/>
      <dgm:t>
        <a:bodyPr/>
        <a:lstStyle/>
        <a:p>
          <a:r>
            <a:rPr lang="fr-CA">
              <a:hlinkClick xmlns:r="http://schemas.openxmlformats.org/officeDocument/2006/relationships" r:id="rId4"/>
            </a:rPr>
            <a:t>Canadian Newsstream </a:t>
          </a:r>
          <a:endParaRPr lang="en-US"/>
        </a:p>
      </dgm:t>
    </dgm:pt>
    <dgm:pt modelId="{F807B745-484F-42E2-A378-AB92872DA326}" type="parTrans" cxnId="{11B808FC-D6C8-4F2E-A697-668457BE188B}">
      <dgm:prSet/>
      <dgm:spPr/>
      <dgm:t>
        <a:bodyPr/>
        <a:lstStyle/>
        <a:p>
          <a:endParaRPr lang="en-US"/>
        </a:p>
      </dgm:t>
    </dgm:pt>
    <dgm:pt modelId="{FA99E8D1-6CE6-43F7-A079-1BE59757C1F2}" type="sibTrans" cxnId="{11B808FC-D6C8-4F2E-A697-668457BE188B}">
      <dgm:prSet/>
      <dgm:spPr/>
      <dgm:t>
        <a:bodyPr/>
        <a:lstStyle/>
        <a:p>
          <a:endParaRPr lang="en-US"/>
        </a:p>
      </dgm:t>
    </dgm:pt>
    <dgm:pt modelId="{C7BB083A-42A5-46D4-AC02-F7C208E2C087}">
      <dgm:prSet/>
      <dgm:spPr/>
      <dgm:t>
        <a:bodyPr/>
        <a:lstStyle/>
        <a:p>
          <a:r>
            <a:rPr lang="fr-CA">
              <a:hlinkClick xmlns:r="http://schemas.openxmlformats.org/officeDocument/2006/relationships" r:id="rId5"/>
            </a:rPr>
            <a:t>Factiva</a:t>
          </a:r>
          <a:r>
            <a:rPr lang="fr-CA"/>
            <a:t> </a:t>
          </a:r>
          <a:endParaRPr lang="en-US"/>
        </a:p>
      </dgm:t>
    </dgm:pt>
    <dgm:pt modelId="{0D985731-2374-4928-9EB5-2E7D32633B7A}" type="parTrans" cxnId="{B8D5F886-22D4-4400-9F99-CD2F2428937D}">
      <dgm:prSet/>
      <dgm:spPr/>
      <dgm:t>
        <a:bodyPr/>
        <a:lstStyle/>
        <a:p>
          <a:endParaRPr lang="en-US"/>
        </a:p>
      </dgm:t>
    </dgm:pt>
    <dgm:pt modelId="{58B061E2-4B3D-4130-9830-558821764A19}" type="sibTrans" cxnId="{B8D5F886-22D4-4400-9F99-CD2F2428937D}">
      <dgm:prSet/>
      <dgm:spPr/>
      <dgm:t>
        <a:bodyPr/>
        <a:lstStyle/>
        <a:p>
          <a:endParaRPr lang="en-US"/>
        </a:p>
      </dgm:t>
    </dgm:pt>
    <dgm:pt modelId="{7D8B9FA9-B835-4983-BBCC-152B9A1CD62E}" type="pres">
      <dgm:prSet presAssocID="{CF1774B6-6FF2-4FAB-9A92-2D51FD61B841}" presName="linear" presStyleCnt="0">
        <dgm:presLayoutVars>
          <dgm:dir/>
          <dgm:animLvl val="lvl"/>
          <dgm:resizeHandles val="exact"/>
        </dgm:presLayoutVars>
      </dgm:prSet>
      <dgm:spPr/>
    </dgm:pt>
    <dgm:pt modelId="{8075E3EB-BA66-40B3-9C47-F62765F0AD87}" type="pres">
      <dgm:prSet presAssocID="{67BEEDDE-D09D-4B4F-A928-EE3DB1A18CF9}" presName="parentLin" presStyleCnt="0"/>
      <dgm:spPr/>
    </dgm:pt>
    <dgm:pt modelId="{03E45DF1-E348-498F-BAA3-7720A833F42F}" type="pres">
      <dgm:prSet presAssocID="{67BEEDDE-D09D-4B4F-A928-EE3DB1A18CF9}" presName="parentLeftMargin" presStyleLbl="node1" presStyleIdx="0" presStyleCnt="2"/>
      <dgm:spPr/>
    </dgm:pt>
    <dgm:pt modelId="{A7EBFD0B-5010-431E-966C-2EE70918594A}" type="pres">
      <dgm:prSet presAssocID="{67BEEDDE-D09D-4B4F-A928-EE3DB1A18CF9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898358FA-6F13-4416-9ECC-3DB642818B8F}" type="pres">
      <dgm:prSet presAssocID="{67BEEDDE-D09D-4B4F-A928-EE3DB1A18CF9}" presName="negativeSpace" presStyleCnt="0"/>
      <dgm:spPr/>
    </dgm:pt>
    <dgm:pt modelId="{B99A7367-F88F-4265-B7F4-53544A9DBDB2}" type="pres">
      <dgm:prSet presAssocID="{67BEEDDE-D09D-4B4F-A928-EE3DB1A18CF9}" presName="childText" presStyleLbl="conFgAcc1" presStyleIdx="0" presStyleCnt="2">
        <dgm:presLayoutVars>
          <dgm:bulletEnabled val="1"/>
        </dgm:presLayoutVars>
      </dgm:prSet>
      <dgm:spPr/>
    </dgm:pt>
    <dgm:pt modelId="{E51C7A47-03A3-4508-A817-C68F39CE5D29}" type="pres">
      <dgm:prSet presAssocID="{CAFF3939-4698-4BCE-A501-DD574953EAB1}" presName="spaceBetweenRectangles" presStyleCnt="0"/>
      <dgm:spPr/>
    </dgm:pt>
    <dgm:pt modelId="{C3EEA2AC-3B22-4480-8E81-65B7A805863C}" type="pres">
      <dgm:prSet presAssocID="{5AAFB86B-3DAF-49C8-ABFE-5EF054BA233E}" presName="parentLin" presStyleCnt="0"/>
      <dgm:spPr/>
    </dgm:pt>
    <dgm:pt modelId="{7D88CEE3-E8CA-41C9-8D9C-1C20C6FAEFD8}" type="pres">
      <dgm:prSet presAssocID="{5AAFB86B-3DAF-49C8-ABFE-5EF054BA233E}" presName="parentLeftMargin" presStyleLbl="node1" presStyleIdx="0" presStyleCnt="2"/>
      <dgm:spPr/>
    </dgm:pt>
    <dgm:pt modelId="{DAA3C7B6-3AFE-4DAB-8E14-C1EDDB91045D}" type="pres">
      <dgm:prSet presAssocID="{5AAFB86B-3DAF-49C8-ABFE-5EF054BA233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E4FA16B6-01A9-4F07-969A-22311DC2FF80}" type="pres">
      <dgm:prSet presAssocID="{5AAFB86B-3DAF-49C8-ABFE-5EF054BA233E}" presName="negativeSpace" presStyleCnt="0"/>
      <dgm:spPr/>
    </dgm:pt>
    <dgm:pt modelId="{F60E410F-6D3C-4C88-80C5-93A2A4754F2E}" type="pres">
      <dgm:prSet presAssocID="{5AAFB86B-3DAF-49C8-ABFE-5EF054BA233E}" presName="childText" presStyleLbl="conFgAcc1" presStyleIdx="1" presStyleCnt="2" custLinFactNeighborX="355">
        <dgm:presLayoutVars>
          <dgm:bulletEnabled val="1"/>
        </dgm:presLayoutVars>
      </dgm:prSet>
      <dgm:spPr/>
    </dgm:pt>
  </dgm:ptLst>
  <dgm:cxnLst>
    <dgm:cxn modelId="{D6359609-6FEA-4050-84E9-C4785E435560}" type="presOf" srcId="{CF1774B6-6FF2-4FAB-9A92-2D51FD61B841}" destId="{7D8B9FA9-B835-4983-BBCC-152B9A1CD62E}" srcOrd="0" destOrd="0" presId="urn:microsoft.com/office/officeart/2005/8/layout/list1"/>
    <dgm:cxn modelId="{524D275B-518F-4EEE-82FF-E98D9D1FDC2A}" type="presOf" srcId="{67BEEDDE-D09D-4B4F-A928-EE3DB1A18CF9}" destId="{03E45DF1-E348-498F-BAA3-7720A833F42F}" srcOrd="0" destOrd="0" presId="urn:microsoft.com/office/officeart/2005/8/layout/list1"/>
    <dgm:cxn modelId="{DC09F166-417D-4C91-A33B-6A90C64B1CB1}" type="presOf" srcId="{5AAFB86B-3DAF-49C8-ABFE-5EF054BA233E}" destId="{7D88CEE3-E8CA-41C9-8D9C-1C20C6FAEFD8}" srcOrd="0" destOrd="0" presId="urn:microsoft.com/office/officeart/2005/8/layout/list1"/>
    <dgm:cxn modelId="{C5CA8349-8A71-4DC2-AB3D-9ACE3983473A}" srcId="{67BEEDDE-D09D-4B4F-A928-EE3DB1A18CF9}" destId="{694061B4-625E-4C95-846D-C225B89474A0}" srcOrd="1" destOrd="0" parTransId="{E95809CA-9264-4A70-9FD8-1F8C734AAA75}" sibTransId="{0A600A6F-39B9-4840-A9EB-9473CD089633}"/>
    <dgm:cxn modelId="{255DC84B-3EDC-4179-A492-4D8831F6F402}" type="presOf" srcId="{C7BB083A-42A5-46D4-AC02-F7C208E2C087}" destId="{F60E410F-6D3C-4C88-80C5-93A2A4754F2E}" srcOrd="0" destOrd="2" presId="urn:microsoft.com/office/officeart/2005/8/layout/list1"/>
    <dgm:cxn modelId="{6253DE54-F172-4AB7-ACBE-3CFB757ACFA0}" type="presOf" srcId="{80FD4972-10FC-49B8-9B55-43EDC64CFC18}" destId="{B99A7367-F88F-4265-B7F4-53544A9DBDB2}" srcOrd="0" destOrd="0" presId="urn:microsoft.com/office/officeart/2005/8/layout/list1"/>
    <dgm:cxn modelId="{2F639F7C-5A63-4460-8119-570634899655}" type="presOf" srcId="{6D3250CF-6567-410E-B9CE-134B1EDDEE0E}" destId="{F60E410F-6D3C-4C88-80C5-93A2A4754F2E}" srcOrd="0" destOrd="1" presId="urn:microsoft.com/office/officeart/2005/8/layout/list1"/>
    <dgm:cxn modelId="{65548A85-2018-4A14-A381-F94632BC286E}" type="presOf" srcId="{694061B4-625E-4C95-846D-C225B89474A0}" destId="{B99A7367-F88F-4265-B7F4-53544A9DBDB2}" srcOrd="0" destOrd="1" presId="urn:microsoft.com/office/officeart/2005/8/layout/list1"/>
    <dgm:cxn modelId="{B8D5F886-22D4-4400-9F99-CD2F2428937D}" srcId="{5AAFB86B-3DAF-49C8-ABFE-5EF054BA233E}" destId="{C7BB083A-42A5-46D4-AC02-F7C208E2C087}" srcOrd="2" destOrd="0" parTransId="{0D985731-2374-4928-9EB5-2E7D32633B7A}" sibTransId="{58B061E2-4B3D-4130-9830-558821764A19}"/>
    <dgm:cxn modelId="{88D92889-2D38-4575-A1E7-AC2C6DA10404}" type="presOf" srcId="{84FE0879-DB7D-45E4-9512-99C07F7F54B5}" destId="{F60E410F-6D3C-4C88-80C5-93A2A4754F2E}" srcOrd="0" destOrd="0" presId="urn:microsoft.com/office/officeart/2005/8/layout/list1"/>
    <dgm:cxn modelId="{3C7C098D-09E0-4A6E-8055-D25703591D56}" type="presOf" srcId="{67BEEDDE-D09D-4B4F-A928-EE3DB1A18CF9}" destId="{A7EBFD0B-5010-431E-966C-2EE70918594A}" srcOrd="1" destOrd="0" presId="urn:microsoft.com/office/officeart/2005/8/layout/list1"/>
    <dgm:cxn modelId="{42C6E4A7-1A03-4D41-8E62-9AF6D75577F1}" srcId="{67BEEDDE-D09D-4B4F-A928-EE3DB1A18CF9}" destId="{80FD4972-10FC-49B8-9B55-43EDC64CFC18}" srcOrd="0" destOrd="0" parTransId="{6182B19F-E967-4369-B2B7-7F9EE117FB37}" sibTransId="{D4DD769B-DCAE-4E2F-9C5F-114E6F556153}"/>
    <dgm:cxn modelId="{9F3E19AA-6F74-48D7-B4ED-E86B181870F0}" type="presOf" srcId="{5AAFB86B-3DAF-49C8-ABFE-5EF054BA233E}" destId="{DAA3C7B6-3AFE-4DAB-8E14-C1EDDB91045D}" srcOrd="1" destOrd="0" presId="urn:microsoft.com/office/officeart/2005/8/layout/list1"/>
    <dgm:cxn modelId="{48E326BC-8290-45CF-9E5D-5BA763F4F967}" srcId="{CF1774B6-6FF2-4FAB-9A92-2D51FD61B841}" destId="{5AAFB86B-3DAF-49C8-ABFE-5EF054BA233E}" srcOrd="1" destOrd="0" parTransId="{F86E23ED-A665-4CBC-B884-7A2955F0EF41}" sibTransId="{A1EA043E-9B1B-48D8-BFB1-42E869698111}"/>
    <dgm:cxn modelId="{27BDEFDE-313A-4C19-BB99-FEC1D92D3D9A}" srcId="{5AAFB86B-3DAF-49C8-ABFE-5EF054BA233E}" destId="{84FE0879-DB7D-45E4-9512-99C07F7F54B5}" srcOrd="0" destOrd="0" parTransId="{23EDB8E9-1957-4A84-B408-BFF506FB20C6}" sibTransId="{6CE85045-0BF7-423B-A42C-F8888964A94B}"/>
    <dgm:cxn modelId="{BC3781FB-7A61-4234-A93D-546DA3754637}" srcId="{CF1774B6-6FF2-4FAB-9A92-2D51FD61B841}" destId="{67BEEDDE-D09D-4B4F-A928-EE3DB1A18CF9}" srcOrd="0" destOrd="0" parTransId="{08C6BCEF-84E1-4497-A87F-69A607342D6A}" sibTransId="{CAFF3939-4698-4BCE-A501-DD574953EAB1}"/>
    <dgm:cxn modelId="{11B808FC-D6C8-4F2E-A697-668457BE188B}" srcId="{5AAFB86B-3DAF-49C8-ABFE-5EF054BA233E}" destId="{6D3250CF-6567-410E-B9CE-134B1EDDEE0E}" srcOrd="1" destOrd="0" parTransId="{F807B745-484F-42E2-A378-AB92872DA326}" sibTransId="{FA99E8D1-6CE6-43F7-A079-1BE59757C1F2}"/>
    <dgm:cxn modelId="{D471D21E-35EC-4B85-9DF0-72CCF8932C76}" type="presParOf" srcId="{7D8B9FA9-B835-4983-BBCC-152B9A1CD62E}" destId="{8075E3EB-BA66-40B3-9C47-F62765F0AD87}" srcOrd="0" destOrd="0" presId="urn:microsoft.com/office/officeart/2005/8/layout/list1"/>
    <dgm:cxn modelId="{E0D83990-837B-424D-86DD-5A4673E449F3}" type="presParOf" srcId="{8075E3EB-BA66-40B3-9C47-F62765F0AD87}" destId="{03E45DF1-E348-498F-BAA3-7720A833F42F}" srcOrd="0" destOrd="0" presId="urn:microsoft.com/office/officeart/2005/8/layout/list1"/>
    <dgm:cxn modelId="{90B57157-D93A-4185-BF6E-B59AF91D477D}" type="presParOf" srcId="{8075E3EB-BA66-40B3-9C47-F62765F0AD87}" destId="{A7EBFD0B-5010-431E-966C-2EE70918594A}" srcOrd="1" destOrd="0" presId="urn:microsoft.com/office/officeart/2005/8/layout/list1"/>
    <dgm:cxn modelId="{EF061573-5F5C-415A-9F3B-27ED8A9029C1}" type="presParOf" srcId="{7D8B9FA9-B835-4983-BBCC-152B9A1CD62E}" destId="{898358FA-6F13-4416-9ECC-3DB642818B8F}" srcOrd="1" destOrd="0" presId="urn:microsoft.com/office/officeart/2005/8/layout/list1"/>
    <dgm:cxn modelId="{A3A6CD78-8C62-4CED-8D40-CF2845A55E2C}" type="presParOf" srcId="{7D8B9FA9-B835-4983-BBCC-152B9A1CD62E}" destId="{B99A7367-F88F-4265-B7F4-53544A9DBDB2}" srcOrd="2" destOrd="0" presId="urn:microsoft.com/office/officeart/2005/8/layout/list1"/>
    <dgm:cxn modelId="{5B63EE6C-9429-4C9F-8509-28233431192F}" type="presParOf" srcId="{7D8B9FA9-B835-4983-BBCC-152B9A1CD62E}" destId="{E51C7A47-03A3-4508-A817-C68F39CE5D29}" srcOrd="3" destOrd="0" presId="urn:microsoft.com/office/officeart/2005/8/layout/list1"/>
    <dgm:cxn modelId="{6C4EE083-E718-42CB-826A-13246851972E}" type="presParOf" srcId="{7D8B9FA9-B835-4983-BBCC-152B9A1CD62E}" destId="{C3EEA2AC-3B22-4480-8E81-65B7A805863C}" srcOrd="4" destOrd="0" presId="urn:microsoft.com/office/officeart/2005/8/layout/list1"/>
    <dgm:cxn modelId="{958CF471-0DDC-43C2-8758-AF0B77D22B83}" type="presParOf" srcId="{C3EEA2AC-3B22-4480-8E81-65B7A805863C}" destId="{7D88CEE3-E8CA-41C9-8D9C-1C20C6FAEFD8}" srcOrd="0" destOrd="0" presId="urn:microsoft.com/office/officeart/2005/8/layout/list1"/>
    <dgm:cxn modelId="{2EE86729-71B6-4FE9-B670-AA2686E2F8A9}" type="presParOf" srcId="{C3EEA2AC-3B22-4480-8E81-65B7A805863C}" destId="{DAA3C7B6-3AFE-4DAB-8E14-C1EDDB91045D}" srcOrd="1" destOrd="0" presId="urn:microsoft.com/office/officeart/2005/8/layout/list1"/>
    <dgm:cxn modelId="{6C2917A6-7D5B-4371-B414-E3CE36000234}" type="presParOf" srcId="{7D8B9FA9-B835-4983-BBCC-152B9A1CD62E}" destId="{E4FA16B6-01A9-4F07-969A-22311DC2FF80}" srcOrd="5" destOrd="0" presId="urn:microsoft.com/office/officeart/2005/8/layout/list1"/>
    <dgm:cxn modelId="{FD413131-FAF0-44EA-91ED-E975BE1081F3}" type="presParOf" srcId="{7D8B9FA9-B835-4983-BBCC-152B9A1CD62E}" destId="{F60E410F-6D3C-4C88-80C5-93A2A4754F2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F0D7AD-7529-45E8-976C-431809030B7F}">
      <dsp:nvSpPr>
        <dsp:cNvPr id="0" name=""/>
        <dsp:cNvSpPr/>
      </dsp:nvSpPr>
      <dsp:spPr>
        <a:xfrm>
          <a:off x="0" y="37837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Dictionnaires … pour les définitions, prononciation, étymologie </a:t>
          </a:r>
          <a:endParaRPr lang="en-US" sz="2300" kern="1200"/>
        </a:p>
      </dsp:txBody>
      <dsp:txXfrm>
        <a:off x="27586" y="405963"/>
        <a:ext cx="9850828" cy="509938"/>
      </dsp:txXfrm>
    </dsp:sp>
    <dsp:sp modelId="{B5FD0597-778A-46F0-BD13-4887F80960A7}">
      <dsp:nvSpPr>
        <dsp:cNvPr id="0" name=""/>
        <dsp:cNvSpPr/>
      </dsp:nvSpPr>
      <dsp:spPr>
        <a:xfrm>
          <a:off x="0" y="94348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Le Petite Robert, le Larousse</a:t>
          </a:r>
          <a:endParaRPr lang="en-US" sz="1800" kern="1200"/>
        </a:p>
      </dsp:txBody>
      <dsp:txXfrm>
        <a:off x="0" y="943487"/>
        <a:ext cx="9906000" cy="380880"/>
      </dsp:txXfrm>
    </dsp:sp>
    <dsp:sp modelId="{64007614-A308-4A89-B3F5-92510E2D070E}">
      <dsp:nvSpPr>
        <dsp:cNvPr id="0" name=""/>
        <dsp:cNvSpPr/>
      </dsp:nvSpPr>
      <dsp:spPr>
        <a:xfrm>
          <a:off x="0" y="132436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Encyclopédies … pour mieux connaître un sujet</a:t>
          </a:r>
          <a:endParaRPr lang="en-US" sz="2300" kern="1200"/>
        </a:p>
      </dsp:txBody>
      <dsp:txXfrm>
        <a:off x="27586" y="1351953"/>
        <a:ext cx="9850828" cy="509938"/>
      </dsp:txXfrm>
    </dsp:sp>
    <dsp:sp modelId="{0CC69D5E-2D0F-40D3-9A94-C6A174089584}">
      <dsp:nvSpPr>
        <dsp:cNvPr id="0" name=""/>
        <dsp:cNvSpPr/>
      </dsp:nvSpPr>
      <dsp:spPr>
        <a:xfrm>
          <a:off x="0" y="188947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Encyclopædia Britannica, </a:t>
          </a:r>
          <a:r>
            <a:rPr lang="en-CA" sz="1800" kern="1200"/>
            <a:t>Encyclopædia Universalis</a:t>
          </a:r>
          <a:endParaRPr lang="en-US" sz="1800" kern="1200"/>
        </a:p>
      </dsp:txBody>
      <dsp:txXfrm>
        <a:off x="0" y="1889477"/>
        <a:ext cx="9906000" cy="380880"/>
      </dsp:txXfrm>
    </dsp:sp>
    <dsp:sp modelId="{17855F9D-3B6C-4BFC-842E-B213A829A3DF}">
      <dsp:nvSpPr>
        <dsp:cNvPr id="0" name=""/>
        <dsp:cNvSpPr/>
      </dsp:nvSpPr>
      <dsp:spPr>
        <a:xfrm>
          <a:off x="0" y="227035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Glossaires … pour les concepts précis dans un domaine, pour harmoniser le vocabulaire </a:t>
          </a:r>
          <a:endParaRPr lang="en-US" sz="2300" kern="1200"/>
        </a:p>
      </dsp:txBody>
      <dsp:txXfrm>
        <a:off x="27586" y="2297943"/>
        <a:ext cx="9850828" cy="509938"/>
      </dsp:txXfrm>
    </dsp:sp>
    <dsp:sp modelId="{63A5A70A-CB78-4885-8A81-56BD6E87FC4A}">
      <dsp:nvSpPr>
        <dsp:cNvPr id="0" name=""/>
        <dsp:cNvSpPr/>
      </dsp:nvSpPr>
      <dsp:spPr>
        <a:xfrm>
          <a:off x="0" y="283546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1800" kern="1200"/>
            <a:t>Glossaire de l’économie sociale, Glossaire de termes relatifs à la surveillance du marché</a:t>
          </a:r>
          <a:endParaRPr lang="en-US" sz="1800" kern="1200"/>
        </a:p>
      </dsp:txBody>
      <dsp:txXfrm>
        <a:off x="0" y="2835467"/>
        <a:ext cx="9906000" cy="380880"/>
      </dsp:txXfrm>
    </dsp:sp>
    <dsp:sp modelId="{79078589-06F8-4D6B-8C8C-D23FDAAE47C4}">
      <dsp:nvSpPr>
        <dsp:cNvPr id="0" name=""/>
        <dsp:cNvSpPr/>
      </dsp:nvSpPr>
      <dsp:spPr>
        <a:xfrm>
          <a:off x="0" y="3216347"/>
          <a:ext cx="9906000" cy="56511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300" kern="1200"/>
            <a:t>Guides /manuels (« handbooks ») … pour de l’information spécifique </a:t>
          </a:r>
          <a:endParaRPr lang="en-US" sz="2300" kern="1200"/>
        </a:p>
      </dsp:txBody>
      <dsp:txXfrm>
        <a:off x="27586" y="3243933"/>
        <a:ext cx="9850828" cy="509938"/>
      </dsp:txXfrm>
    </dsp:sp>
    <dsp:sp modelId="{A7423B1F-9082-43F2-8C70-268E48AE854D}">
      <dsp:nvSpPr>
        <dsp:cNvPr id="0" name=""/>
        <dsp:cNvSpPr/>
      </dsp:nvSpPr>
      <dsp:spPr>
        <a:xfrm>
          <a:off x="0" y="3781457"/>
          <a:ext cx="9906000" cy="380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4516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CA" sz="1800" kern="1200"/>
            <a:t>Handbook of second language assessment, Guides to library collection development</a:t>
          </a:r>
          <a:endParaRPr lang="en-US" sz="1800" kern="1200"/>
        </a:p>
      </dsp:txBody>
      <dsp:txXfrm>
        <a:off x="0" y="3781457"/>
        <a:ext cx="9906000" cy="3808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4E85A-EF06-47D2-B359-E088831AADCB}">
      <dsp:nvSpPr>
        <dsp:cNvPr id="0" name=""/>
        <dsp:cNvSpPr/>
      </dsp:nvSpPr>
      <dsp:spPr>
        <a:xfrm>
          <a:off x="0" y="506415"/>
          <a:ext cx="9976337" cy="4069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74275" tIns="708152" rIns="774275" bIns="227584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 dirty="0">
              <a:hlinkClick xmlns:r="http://schemas.openxmlformats.org/officeDocument/2006/relationships" r:id="rId1"/>
            </a:rPr>
            <a:t>Érudit</a:t>
          </a:r>
          <a:endParaRPr lang="en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 dirty="0">
              <a:hlinkClick xmlns:r="http://schemas.openxmlformats.org/officeDocument/2006/relationships" r:id="rId2"/>
            </a:rPr>
            <a:t>CAIRN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>
              <a:hlinkClick xmlns:r="http://schemas.openxmlformats.org/officeDocument/2006/relationships" r:id="rId3"/>
            </a:rPr>
            <a:t>Persée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3200" kern="1200">
              <a:hlinkClick xmlns:r="http://schemas.openxmlformats.org/officeDocument/2006/relationships" r:id="rId4"/>
            </a:rPr>
            <a:t>MLA Directory of Periodicals</a:t>
          </a:r>
          <a:endParaRPr lang="fr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3200" kern="1200">
              <a:hlinkClick xmlns:r="http://schemas.openxmlformats.org/officeDocument/2006/relationships" r:id="rId5"/>
            </a:rPr>
            <a:t>Linguistics &amp; language behavior abstracts (LLBA)</a:t>
          </a:r>
          <a:endParaRPr lang="en-CA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3200" kern="1200">
              <a:hlinkClick xmlns:r="http://schemas.openxmlformats.org/officeDocument/2006/relationships" r:id="rId6"/>
            </a:rPr>
            <a:t>MLA International Bibliography</a:t>
          </a:r>
          <a:endParaRPr lang="en-CA" sz="3200" kern="1200" dirty="0"/>
        </a:p>
      </dsp:txBody>
      <dsp:txXfrm>
        <a:off x="0" y="506415"/>
        <a:ext cx="9976337" cy="4069800"/>
      </dsp:txXfrm>
    </dsp:sp>
    <dsp:sp modelId="{7E4AFC57-89E5-4A45-A161-C13F046A05A0}">
      <dsp:nvSpPr>
        <dsp:cNvPr id="0" name=""/>
        <dsp:cNvSpPr/>
      </dsp:nvSpPr>
      <dsp:spPr>
        <a:xfrm>
          <a:off x="498816" y="11692"/>
          <a:ext cx="6983435" cy="100368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957" tIns="0" rIns="263957" bIns="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200" kern="1200"/>
            <a:t>Disciplinaires</a:t>
          </a:r>
          <a:endParaRPr lang="en-CA" sz="3200" kern="1200" dirty="0"/>
        </a:p>
      </dsp:txBody>
      <dsp:txXfrm>
        <a:off x="547812" y="60688"/>
        <a:ext cx="6885443" cy="90568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9A7367-F88F-4265-B7F4-53544A9DBDB2}">
      <dsp:nvSpPr>
        <dsp:cNvPr id="0" name=""/>
        <dsp:cNvSpPr/>
      </dsp:nvSpPr>
      <dsp:spPr>
        <a:xfrm>
          <a:off x="0" y="580486"/>
          <a:ext cx="7424423" cy="17356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218" tIns="604012" rIns="576218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900" kern="1200">
              <a:hlinkClick xmlns:r="http://schemas.openxmlformats.org/officeDocument/2006/relationships" r:id="rId1"/>
            </a:rPr>
            <a:t>Academic Search Complete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900" kern="1200">
              <a:hlinkClick xmlns:r="http://schemas.openxmlformats.org/officeDocument/2006/relationships" r:id="rId2"/>
            </a:rPr>
            <a:t>JSTOR</a:t>
          </a:r>
          <a:endParaRPr lang="en-US" sz="2900" kern="1200"/>
        </a:p>
      </dsp:txBody>
      <dsp:txXfrm>
        <a:off x="0" y="580486"/>
        <a:ext cx="7424423" cy="1735650"/>
      </dsp:txXfrm>
    </dsp:sp>
    <dsp:sp modelId="{A7EBFD0B-5010-431E-966C-2EE70918594A}">
      <dsp:nvSpPr>
        <dsp:cNvPr id="0" name=""/>
        <dsp:cNvSpPr/>
      </dsp:nvSpPr>
      <dsp:spPr>
        <a:xfrm>
          <a:off x="371221" y="152446"/>
          <a:ext cx="5197096" cy="8560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38" tIns="0" rIns="196438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/>
            <a:t>Multidisciplinaires</a:t>
          </a:r>
          <a:endParaRPr lang="en-US" sz="2900" kern="1200"/>
        </a:p>
      </dsp:txBody>
      <dsp:txXfrm>
        <a:off x="413011" y="194236"/>
        <a:ext cx="5113516" cy="772500"/>
      </dsp:txXfrm>
    </dsp:sp>
    <dsp:sp modelId="{F60E410F-6D3C-4C88-80C5-93A2A4754F2E}">
      <dsp:nvSpPr>
        <dsp:cNvPr id="0" name=""/>
        <dsp:cNvSpPr/>
      </dsp:nvSpPr>
      <dsp:spPr>
        <a:xfrm>
          <a:off x="0" y="2900776"/>
          <a:ext cx="7424423" cy="219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3013440"/>
              <a:satOff val="6261"/>
              <a:lumOff val="490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6218" tIns="604012" rIns="576218" bIns="206248" numCol="1" spcCol="1270" anchor="t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900" kern="1200" dirty="0">
              <a:hlinkClick xmlns:r="http://schemas.openxmlformats.org/officeDocument/2006/relationships" r:id="rId3"/>
            </a:rPr>
            <a:t>Google News (Archives)</a:t>
          </a:r>
          <a:r>
            <a:rPr lang="fr-CA" sz="2900" kern="1200" dirty="0"/>
            <a:t> (journaux et revues)</a:t>
          </a:r>
          <a:endParaRPr lang="en-US" sz="2900" kern="1200" dirty="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900" kern="1200">
              <a:hlinkClick xmlns:r="http://schemas.openxmlformats.org/officeDocument/2006/relationships" r:id="rId4"/>
            </a:rPr>
            <a:t>Canadian Newsstream </a:t>
          </a:r>
          <a:endParaRPr lang="en-US" sz="2900" kern="1200"/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2900" kern="1200">
              <a:hlinkClick xmlns:r="http://schemas.openxmlformats.org/officeDocument/2006/relationships" r:id="rId5"/>
            </a:rPr>
            <a:t>Factiva</a:t>
          </a:r>
          <a:r>
            <a:rPr lang="fr-CA" sz="2900" kern="1200"/>
            <a:t> </a:t>
          </a:r>
          <a:endParaRPr lang="en-US" sz="2900" kern="1200"/>
        </a:p>
      </dsp:txBody>
      <dsp:txXfrm>
        <a:off x="0" y="2900776"/>
        <a:ext cx="7424423" cy="2192400"/>
      </dsp:txXfrm>
    </dsp:sp>
    <dsp:sp modelId="{DAA3C7B6-3AFE-4DAB-8E14-C1EDDB91045D}">
      <dsp:nvSpPr>
        <dsp:cNvPr id="0" name=""/>
        <dsp:cNvSpPr/>
      </dsp:nvSpPr>
      <dsp:spPr>
        <a:xfrm>
          <a:off x="371221" y="2472736"/>
          <a:ext cx="5197096" cy="856080"/>
        </a:xfrm>
        <a:prstGeom prst="roundRect">
          <a:avLst/>
        </a:prstGeom>
        <a:solidFill>
          <a:schemeClr val="accent2">
            <a:hueOff val="3013440"/>
            <a:satOff val="6261"/>
            <a:lumOff val="490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38" tIns="0" rIns="196438" bIns="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CA" sz="2900" kern="1200" dirty="0" err="1"/>
            <a:t>Autres</a:t>
          </a:r>
          <a:endParaRPr lang="en-US" sz="2900" kern="1200" dirty="0"/>
        </a:p>
      </dsp:txBody>
      <dsp:txXfrm>
        <a:off x="413011" y="2514526"/>
        <a:ext cx="5113516" cy="77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7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9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09T17:08:23.45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4742.6499"/>
      <inkml:brushProperty name="anchorY" value="-4191.69678"/>
      <inkml:brushProperty name="scaleFactor" value="0.5"/>
    </inkml:brush>
  </inkml:definitions>
  <inkml:trace contextRef="#ctx0" brushRef="#br0">50 1 24575,'0'0'0,"-6"6"0,-10 2 0,2 7 0,0-2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09T17:09:35.178"/>
    </inkml:context>
    <inkml:brush xml:id="br0">
      <inkml:brushProperty name="width" value="0.4" units="cm"/>
      <inkml:brushProperty name="height" value="0.8" units="cm"/>
      <inkml:brushProperty name="color" value="#FFFF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00.222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0"/>
      <inkml:brushProperty name="anchorY" value="0"/>
      <inkml:brushProperty name="scaleFactor" value="0.5"/>
    </inkml:brush>
  </inkml:definitions>
  <inkml:trace contextRef="#ctx0" brushRef="#br0">0 0 24575,'1561'0'0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0.30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884.98962"/>
      <inkml:brushProperty name="anchorY" value="618.17206"/>
      <inkml:brushProperty name="scaleFactor" value="0.5"/>
    </inkml:brush>
  </inkml:definitions>
  <inkml:trace contextRef="#ctx0" brushRef="#br0">1 325 24575,'0'0'0,"0"-6"0,0-13 0,0-6 0,6 1 0,6-2 0,1-2 0,4 6 0,-2-1 0,4 5 0,2-1 0,3 5 0,-3-3 0,2-3 0,1 3 0,1-2 0,3 4 0,-6 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2.630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2425.64648"/>
      <inkml:brushProperty name="anchorY" value="-327.6843"/>
      <inkml:brushProperty name="scaleFactor" value="0.5"/>
    </inkml:brush>
  </inkml:definitions>
  <inkml:trace contextRef="#ctx0" brushRef="#br0">1 0 24575,'0'0'0,"5"5"0,8 9 0,6-2 0,-2 6 0,5 3 0,1 4 0,4 3 0,1-5 0,-5 1 0,-5 1 0,0-5 0,-4-5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5:27.785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3922.86792"/>
      <inkml:brushProperty name="anchorY" value="-1828.04333"/>
      <inkml:brushProperty name="scaleFactor" value="0.5"/>
    </inkml:brush>
  </inkml:definitions>
  <inkml:trace contextRef="#ctx0" brushRef="#br0">0 0 24575,'0'857'0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1T14:16:13.741"/>
    </inkml:context>
    <inkml:brush xml:id="br0">
      <inkml:brushProperty name="width" value="0.1" units="cm"/>
      <inkml:brushProperty name="height" value="0.1" units="cm"/>
      <inkml:brushProperty name="color" value="#AE198D"/>
      <inkml:brushProperty name="inkEffects" value="galaxy"/>
      <inkml:brushProperty name="anchorX" value="-8641.07813"/>
      <inkml:brushProperty name="anchorY" value="-6118.98486"/>
      <inkml:brushProperty name="scaleFactor" value="0.5"/>
    </inkml:brush>
  </inkml:definitions>
  <inkml:trace contextRef="#ctx0" brushRef="#br0">0 371 24575,'0'0'0,"0"-5"0,0-8 0,0-6 0,6-4 0,7-5 0,6-2 0,-1-1 0,3-1 0,3 0 0,-4 0 0,1 1 0,3 6 0,-5 0 0,2 7 0,1 5 0,3 5 0,2 4 0,1 2 0,1 8 0,-4 7 0,-1 1 0,1-2 0,-5 3 0,1-1 0,1 2 0,2 4 0,3-3 0,7 2 0,-4-3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0B4A50-0673-46A2-BB3B-1FA8651445CB}" type="datetimeFigureOut">
              <a:rPr lang="en-CA" smtClean="0"/>
              <a:t>2026-09-16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3C485-830A-4F1A-9A26-CFF80434848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538414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ibraryofantiquity.wordpress.com/2016/10/07/forgotten-skills-boolean-searches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556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>
          <a:extLst>
            <a:ext uri="{FF2B5EF4-FFF2-40B4-BE49-F238E27FC236}">
              <a16:creationId xmlns:a16="http://schemas.microsoft.com/office/drawing/2014/main" id="{6FE0EE45-E1DF-4482-E299-B44537EEE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95b1459f6d_1_0:notes">
            <a:extLst>
              <a:ext uri="{FF2B5EF4-FFF2-40B4-BE49-F238E27FC236}">
                <a16:creationId xmlns:a16="http://schemas.microsoft.com/office/drawing/2014/main" id="{0C72A469-D220-CFC7-1133-003CD6F505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8" name="Google Shape;358;g95b1459f6d_1_0:notes">
            <a:extLst>
              <a:ext uri="{FF2B5EF4-FFF2-40B4-BE49-F238E27FC236}">
                <a16:creationId xmlns:a16="http://schemas.microsoft.com/office/drawing/2014/main" id="{0CA0DD41-6E59-AFC1-A9E6-57A8840015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l"/>
            <a:r>
              <a:rPr lang="en-C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At the Concordia University Library, you will find two buildings: Webster library at the downtown or the SGW campus, and the Vanier library which is at the Loyola campus.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CA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[Show of hands – how many of you have visited one of Concordia’s libraries?]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359" name="Google Shape;359;g95b1459f6d_1_0:notes">
            <a:extLst>
              <a:ext uri="{FF2B5EF4-FFF2-40B4-BE49-F238E27FC236}">
                <a16:creationId xmlns:a16="http://schemas.microsoft.com/office/drawing/2014/main" id="{2F09BCEB-A172-85E8-AFC2-F5FEFB43206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400"/>
                <a:buFontTx/>
                <a:buNone/>
                <a:tabLst/>
                <a:defRPr/>
              </a:pPr>
              <a:t>6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783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Les mêmes que vous utilisez pour Moodle, par exemple.</a:t>
            </a:r>
          </a:p>
          <a:p>
            <a:endParaRPr lang="fr-CA" dirty="0"/>
          </a:p>
          <a:p>
            <a:pPr algn="l"/>
            <a:r>
              <a:rPr lang="en-US" sz="1600" dirty="0" err="1">
                <a:solidFill>
                  <a:srgbClr val="D53B20"/>
                </a:solidFill>
                <a:latin typeface="Gill Sans MT"/>
              </a:rPr>
              <a:t>Votre</a:t>
            </a:r>
            <a:r>
              <a:rPr lang="en-US" sz="1600" dirty="0">
                <a:solidFill>
                  <a:srgbClr val="D53B20"/>
                </a:solidFill>
                <a:latin typeface="Gill Sans MT"/>
              </a:rPr>
              <a:t> carte </a:t>
            </a:r>
            <a:r>
              <a:rPr lang="en-US" sz="1600" dirty="0" err="1">
                <a:solidFill>
                  <a:srgbClr val="D53B20"/>
                </a:solidFill>
                <a:latin typeface="Gill Sans MT"/>
              </a:rPr>
              <a:t>étudiante</a:t>
            </a:r>
            <a:r>
              <a:rPr lang="en-US" sz="1600" dirty="0">
                <a:solidFill>
                  <a:srgbClr val="D53B20"/>
                </a:solidFill>
                <a:latin typeface="Gill Sans MT"/>
              </a:rPr>
              <a:t> (Concordia ID card) </a:t>
            </a:r>
            <a:r>
              <a:rPr lang="en-US" sz="1600" dirty="0" err="1">
                <a:solidFill>
                  <a:srgbClr val="D53B20"/>
                </a:solidFill>
                <a:latin typeface="Gill Sans MT"/>
              </a:rPr>
              <a:t>est</a:t>
            </a:r>
            <a:r>
              <a:rPr lang="en-US" sz="1600" dirty="0">
                <a:solidFill>
                  <a:srgbClr val="D53B20"/>
                </a:solidFill>
                <a:latin typeface="Gill Sans MT"/>
              </a:rPr>
              <a:t> </a:t>
            </a:r>
            <a:r>
              <a:rPr lang="en-US" sz="1600" dirty="0" err="1">
                <a:solidFill>
                  <a:srgbClr val="D53B20"/>
                </a:solidFill>
                <a:latin typeface="Gill Sans MT"/>
              </a:rPr>
              <a:t>votre</a:t>
            </a:r>
            <a:r>
              <a:rPr lang="en-US" sz="1600" dirty="0">
                <a:solidFill>
                  <a:srgbClr val="D53B20"/>
                </a:solidFill>
                <a:latin typeface="Gill Sans MT"/>
              </a:rPr>
              <a:t> carte de bibliothèque :</a:t>
            </a:r>
          </a:p>
          <a:p>
            <a:pPr algn="l"/>
            <a:r>
              <a:rPr lang="en-US" sz="1200" dirty="0" err="1">
                <a:solidFill>
                  <a:schemeClr val="tx1"/>
                </a:solidFill>
                <a:latin typeface="Gill Sans MT"/>
              </a:rPr>
              <a:t>Utilisez</a:t>
            </a:r>
            <a:r>
              <a:rPr lang="en-US" sz="1200" dirty="0">
                <a:latin typeface="Gill Sans MT"/>
              </a:rPr>
              <a:t>-</a:t>
            </a:r>
            <a:r>
              <a:rPr lang="en-US" sz="1200" dirty="0">
                <a:solidFill>
                  <a:schemeClr val="tx1"/>
                </a:solidFill>
                <a:latin typeface="Gill Sans MT"/>
              </a:rPr>
              <a:t>la pour </a:t>
            </a:r>
            <a:r>
              <a:rPr lang="en-US" sz="1200" dirty="0" err="1">
                <a:solidFill>
                  <a:schemeClr val="tx1"/>
                </a:solidFill>
                <a:latin typeface="Gill Sans MT"/>
              </a:rPr>
              <a:t>emprunter</a:t>
            </a:r>
            <a:r>
              <a:rPr lang="en-US" sz="1200" dirty="0">
                <a:solidFill>
                  <a:schemeClr val="tx1"/>
                </a:solidFill>
                <a:latin typeface="Gill Sans MT"/>
              </a:rPr>
              <a:t> des documents</a:t>
            </a:r>
          </a:p>
          <a:p>
            <a:pPr algn="l"/>
            <a:r>
              <a:rPr lang="en-US" sz="1200" dirty="0">
                <a:solidFill>
                  <a:schemeClr val="tx1"/>
                </a:solidFill>
                <a:latin typeface="Gill Sans MT"/>
              </a:rPr>
              <a:t>et de </a:t>
            </a:r>
            <a:r>
              <a:rPr lang="en-US" sz="1200" dirty="0" err="1">
                <a:solidFill>
                  <a:schemeClr val="tx1"/>
                </a:solidFill>
                <a:latin typeface="Gill Sans MT"/>
              </a:rPr>
              <a:t>l’équipement</a:t>
            </a:r>
            <a:r>
              <a:rPr lang="en-US" sz="1200" dirty="0">
                <a:solidFill>
                  <a:schemeClr val="tx1"/>
                </a:solidFill>
                <a:latin typeface="Gill Sans MT"/>
              </a:rPr>
              <a:t> du </a:t>
            </a:r>
            <a:r>
              <a:rPr lang="en-US" sz="1200" dirty="0" err="1">
                <a:solidFill>
                  <a:schemeClr val="tx1"/>
                </a:solidFill>
                <a:latin typeface="Gill Sans MT"/>
              </a:rPr>
              <a:t>comptoir</a:t>
            </a:r>
            <a:r>
              <a:rPr lang="en-US" sz="1200" dirty="0">
                <a:solidFill>
                  <a:schemeClr val="tx1"/>
                </a:solidFill>
                <a:latin typeface="Gill Sans MT"/>
              </a:rPr>
              <a:t> de</a:t>
            </a:r>
          </a:p>
          <a:p>
            <a:pPr algn="l"/>
            <a:r>
              <a:rPr lang="en-US" sz="1200" dirty="0">
                <a:solidFill>
                  <a:schemeClr val="tx1"/>
                </a:solidFill>
                <a:latin typeface="Gill Sans MT"/>
              </a:rPr>
              <a:t>Circulation (Loans &amp; Returns desk).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38220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5699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58593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>
                <a:effectLst/>
              </a:rPr>
              <a:t>library0fantiquity. « Forgotten Skills: Boolean Searches ». </a:t>
            </a:r>
            <a:r>
              <a:rPr lang="en-CA" i="1" dirty="0">
                <a:effectLst/>
              </a:rPr>
              <a:t>The Library of Antiquity</a:t>
            </a:r>
            <a:r>
              <a:rPr lang="en-CA" dirty="0">
                <a:effectLst/>
              </a:rPr>
              <a:t>, 8 </a:t>
            </a:r>
            <a:r>
              <a:rPr lang="en-CA" dirty="0" err="1">
                <a:effectLst/>
              </a:rPr>
              <a:t>octobre</a:t>
            </a:r>
            <a:r>
              <a:rPr lang="en-CA" dirty="0">
                <a:effectLst/>
              </a:rPr>
              <a:t> 2016. </a:t>
            </a:r>
            <a:r>
              <a:rPr lang="en-CA" dirty="0">
                <a:effectLst/>
                <a:hlinkClick r:id="rId3"/>
              </a:rPr>
              <a:t>https://libraryofantiquity.wordpress.com/2016/10/07/forgotten-skills-boolean-searches/</a:t>
            </a:r>
            <a:r>
              <a:rPr lang="en-CA" dirty="0">
                <a:effectLst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>
              <a:effectLst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Les opérateurs de recherche booléens:</a:t>
            </a:r>
            <a:r>
              <a:rPr lang="en-CA" dirty="0"/>
              <a:t>mots-</a:t>
            </a:r>
            <a:r>
              <a:rPr lang="en-CA" dirty="0" err="1"/>
              <a:t>clés</a:t>
            </a:r>
            <a:r>
              <a:rPr lang="en-CA" dirty="0"/>
              <a:t> </a:t>
            </a:r>
            <a:r>
              <a:rPr lang="en-CA" dirty="0" err="1"/>
              <a:t>logiques</a:t>
            </a:r>
            <a:r>
              <a:rPr lang="en-CA" dirty="0"/>
              <a:t> (</a:t>
            </a:r>
            <a:r>
              <a:rPr lang="en-CA" dirty="0" err="1"/>
              <a:t>comme</a:t>
            </a:r>
            <a:r>
              <a:rPr lang="en-CA" dirty="0"/>
              <a:t> </a:t>
            </a:r>
            <a:r>
              <a:rPr lang="en-CA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ET</a:t>
            </a:r>
            <a:r>
              <a:rPr lang="en-CA" dirty="0"/>
              <a:t>, </a:t>
            </a:r>
            <a:r>
              <a:rPr lang="en-CA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</a:t>
            </a:r>
            <a:r>
              <a:rPr lang="en-CA" dirty="0"/>
              <a:t> et </a:t>
            </a:r>
            <a:r>
              <a:rPr lang="en-CA" sz="1200" b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SAUF</a:t>
            </a:r>
            <a:r>
              <a:rPr lang="en-CA" dirty="0"/>
              <a:t>) qui </a:t>
            </a:r>
            <a:r>
              <a:rPr lang="en-CA" dirty="0" err="1"/>
              <a:t>permettent</a:t>
            </a:r>
            <a:r>
              <a:rPr lang="en-CA" dirty="0"/>
              <a:t> de </a:t>
            </a:r>
            <a:r>
              <a:rPr lang="en-CA" dirty="0" err="1"/>
              <a:t>relier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d'exclure</a:t>
            </a:r>
            <a:r>
              <a:rPr lang="en-CA" dirty="0"/>
              <a:t> des </a:t>
            </a:r>
            <a:r>
              <a:rPr lang="en-CA" dirty="0" err="1"/>
              <a:t>termes</a:t>
            </a:r>
            <a:r>
              <a:rPr lang="en-CA" dirty="0"/>
              <a:t> pour </a:t>
            </a:r>
            <a:r>
              <a:rPr lang="en-CA" dirty="0" err="1"/>
              <a:t>préciser</a:t>
            </a:r>
            <a:r>
              <a:rPr lang="en-CA" dirty="0"/>
              <a:t> </a:t>
            </a:r>
            <a:r>
              <a:rPr lang="en-CA" dirty="0" err="1"/>
              <a:t>ou</a:t>
            </a:r>
            <a:r>
              <a:rPr lang="en-CA" dirty="0"/>
              <a:t> </a:t>
            </a:r>
            <a:r>
              <a:rPr lang="en-CA" dirty="0" err="1"/>
              <a:t>élargir</a:t>
            </a:r>
            <a:r>
              <a:rPr lang="en-CA" dirty="0"/>
              <a:t> </a:t>
            </a:r>
            <a:r>
              <a:rPr lang="en-CA" dirty="0" err="1"/>
              <a:t>une</a:t>
            </a:r>
            <a:r>
              <a:rPr lang="en-CA" dirty="0"/>
              <a:t> recherche </a:t>
            </a:r>
            <a:r>
              <a:rPr lang="en-CA" dirty="0" err="1"/>
              <a:t>d'information</a:t>
            </a: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 err="1"/>
              <a:t>Resserre</a:t>
            </a:r>
            <a:r>
              <a:rPr lang="en-CA" dirty="0"/>
              <a:t>, </a:t>
            </a:r>
            <a:r>
              <a:rPr lang="en-CA" dirty="0" err="1"/>
              <a:t>élargit</a:t>
            </a:r>
            <a:r>
              <a:rPr lang="en-CA" dirty="0"/>
              <a:t>, </a:t>
            </a:r>
            <a:r>
              <a:rPr lang="en-CA" dirty="0" err="1"/>
              <a:t>réduit</a:t>
            </a: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Mé George Boole, </a:t>
            </a:r>
            <a:r>
              <a:rPr lang="en-CA" dirty="0" err="1"/>
              <a:t>ligocie</a:t>
            </a:r>
            <a:r>
              <a:rPr lang="en-CA" dirty="0"/>
              <a:t>, 19e siècle</a:t>
            </a:r>
            <a:endParaRPr lang="en-CA" dirty="0">
              <a:effectLst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120821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Exemples tirés de https://www-erudit-org.lib-ezproxy.concordia.ca/public/documents/Guide_recherche.pdf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9A04FF-99EE-4911-9088-109698A88C5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215196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 err="1"/>
              <a:t>Megafauna</a:t>
            </a:r>
            <a:r>
              <a:rPr lang="fr-CA" dirty="0"/>
              <a:t> OR </a:t>
            </a:r>
            <a:r>
              <a:rPr lang="fr-CA" dirty="0" err="1"/>
              <a:t>dinosaurs</a:t>
            </a:r>
            <a:r>
              <a:rPr lang="fr-CA" dirty="0"/>
              <a:t> OR </a:t>
            </a:r>
            <a:r>
              <a:rPr lang="fr-CA" dirty="0" err="1"/>
              <a:t>prehistoric</a:t>
            </a:r>
            <a:r>
              <a:rPr lang="fr-CA" dirty="0"/>
              <a:t> animal</a:t>
            </a:r>
          </a:p>
          <a:p>
            <a:r>
              <a:rPr lang="fr-CA" dirty="0"/>
              <a:t>Ice Age OR Extinction OR </a:t>
            </a:r>
            <a:r>
              <a:rPr lang="fr-CA" dirty="0" err="1"/>
              <a:t>Meteorite</a:t>
            </a:r>
            <a:endParaRPr lang="fr-CA" dirty="0"/>
          </a:p>
          <a:p>
            <a:r>
              <a:rPr lang="fr-CA" dirty="0"/>
              <a:t>Asia-Pacific OR </a:t>
            </a:r>
            <a:r>
              <a:rPr lang="fr-CA" dirty="0" err="1"/>
              <a:t>Australia</a:t>
            </a:r>
            <a:r>
              <a:rPr lang="fr-CA" dirty="0"/>
              <a:t> OR Oceania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5610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Un exemple de recherche avancée utilisant des boîtes de recherche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15437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D8C01-FD43-1DE6-65F6-F7B3EF8D8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9D7144-F02F-0A41-525C-23D0D3C9C2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43DD04-7F41-39A2-0DD7-58C99CDD95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Now, if we had clicked on “e-journals via Sofia,” it would take us to this advanced search that allows you to search by title or ISSN.</a:t>
            </a:r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ECE61-A186-878E-B826-6B6B90FF768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55725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5FA80-BF89-7020-665F-39984D1A7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7EF927-56D4-C208-FA0E-F90F90EB0F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DA9E93-1072-F6F5-D558-416B820EE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8F315-6BF6-BAB4-4130-F8438CAC1EE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tabLst/>
              <a:defRPr/>
            </a:pPr>
            <a:fld id="{00000000-1234-1234-1234-12341234123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  <a:tabLst/>
                <a:defRPr/>
              </a:pPr>
              <a:t>26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1423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C178C-A310-4C92-B72A-C63B59C0AA86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963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Data </a:t>
            </a:r>
            <a:r>
              <a:rPr lang="fr-CA" dirty="0" err="1"/>
              <a:t>farming</a:t>
            </a:r>
            <a:endParaRPr lang="fr-CA" dirty="0"/>
          </a:p>
          <a:p>
            <a:r>
              <a:rPr lang="fr-CA" dirty="0"/>
              <a:t>Hashtag</a:t>
            </a:r>
          </a:p>
          <a:p>
            <a:r>
              <a:rPr lang="fr-CA" dirty="0"/>
              <a:t>ONU</a:t>
            </a:r>
          </a:p>
          <a:p>
            <a:r>
              <a:rPr lang="fr-CA" dirty="0"/>
              <a:t>Pouding </a:t>
            </a:r>
            <a:r>
              <a:rPr lang="fr-CA" dirty="0" err="1"/>
              <a:t>chomeur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792360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Hashtag</a:t>
            </a:r>
          </a:p>
          <a:p>
            <a:r>
              <a:rPr lang="fr-CA" dirty="0"/>
              <a:t>Communauté de pratiques</a:t>
            </a:r>
          </a:p>
          <a:p>
            <a:r>
              <a:rPr lang="fr-CA" dirty="0"/>
              <a:t>Feux de circulation</a:t>
            </a:r>
          </a:p>
          <a:p>
            <a:r>
              <a:rPr lang="fr-CA" dirty="0"/>
              <a:t>Carte d’affaires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Pouding </a:t>
            </a:r>
            <a:r>
              <a:rPr lang="fr-CA" dirty="0" err="1"/>
              <a:t>chomeur</a:t>
            </a:r>
            <a:endParaRPr lang="fr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CA" dirty="0"/>
              <a:t>Paywall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centre de </a:t>
            </a:r>
            <a:r>
              <a:rPr lang="en-CA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sauvegarde</a:t>
            </a:r>
            <a:r>
              <a:rPr lang="en-CA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– 3 couleurs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452194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Naviguer un océan de données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0401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dirty="0"/>
              <a:t>Academic </a:t>
            </a:r>
            <a:r>
              <a:rPr lang="fr-CA" dirty="0" err="1"/>
              <a:t>Search</a:t>
            </a:r>
            <a:r>
              <a:rPr lang="fr-CA" dirty="0"/>
              <a:t> Complete</a:t>
            </a:r>
          </a:p>
          <a:p>
            <a:r>
              <a:rPr lang="fr-CA" dirty="0"/>
              <a:t>Érudit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93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Searching in Google Scholar – finding something to eat in a food court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Searching in Library Databases – Cooking at home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Speed vs process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A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E9364-5DC1-49FC-BD2B-337CF9750922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20951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445815-5FDE-40B1-BE50-E82C1789DD22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701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EC178C-A310-4C92-B72A-C63B59C0AA86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68347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3C485-830A-4F1A-9A26-CFF804348481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967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3025308"/>
          </a:xfrm>
        </p:spPr>
        <p:txBody>
          <a:bodyPr anchor="b">
            <a:normAutofit/>
          </a:bodyPr>
          <a:lstStyle>
            <a:lvl1pPr algn="ctr"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86729"/>
            <a:ext cx="9144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760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80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320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4493"/>
            <a:ext cx="51816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65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34325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58237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34325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58237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218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81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18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574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83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16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7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1"/>
            <a:ext cx="99060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0" y="2009554"/>
            <a:ext cx="99060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337102" y="6398878"/>
            <a:ext cx="419390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4429" y="6398878"/>
            <a:ext cx="44973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="1" spc="30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02477" y="6398878"/>
            <a:ext cx="470887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100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927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thel.gamache@concordia.c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library.concordia.ca/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an01.safelinks.protection.outlook.com/?url=https%3A%2F%2Fyoutu.be%2FOa66AxTbjxA%3Fsi%3D8f_4iefeB6xnxmZ6&amp;data=05%7C01%7Cethel.gamache%40concordia.ca%7C816968fb74784375110608dbafff6429%7C5569f185d22f4e139850ce5b1abcd2e8%7C0%7C0%7C638297283704002466%7CUnknown%7CTWFpbGZsb3d8eyJWIjoiMC4wLjAwMDAiLCJQIjoiV2luMzIiLCJBTiI6Ik1haWwiLCJXVCI6Mn0%3D%7C3000%7C%7C%7C&amp;sdata=P5NuTgfyWxY64ZikDzYBLAnlb0k3U4FuZ3bzFN9NsWs%3D&amp;reserved=0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libraryofantiquity.wordpress.com/2016/10/07/forgotten-skills-boolean-searche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hyperlink" Target="https://can01.safelinks.protection.outlook.com/?url=https%3A%2F%2Fyoutu.be%2FOa66AxTbjxA%3Fsi%3D8f_4iefeB6xnxmZ6&amp;data=05%7C01%7Cethel.gamache%40concordia.ca%7C816968fb74784375110608dbafff6429%7C5569f185d22f4e139850ce5b1abcd2e8%7C0%7C0%7C638297283704002466%7CUnknown%7CTWFpbGZsb3d8eyJWIjoiMC4wLjAwMDAiLCJQIjoiV2luMzIiLCJBTiI6Ik1haWwiLCJXVCI6Mn0%3D%7C3000%7C%7C%7C&amp;sdata=P5NuTgfyWxY64ZikDzYBLAnlb0k3U4FuZ3bzFN9NsWs%3D&amp;reserved=0" TargetMode="Externa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concordiauniversity.on.worldcat.org/search?databaseList=283%2C638&amp;queryString=kw%3A%28traduction%20OR%20translation%29%20AND%20kw%3A%28igloo%20OR%20iglou%20OR%20%22snow%20house%22%20OR%20%22snow%20hut%22%29&amp;sortKey=BEST_MATCH&amp;clusterResults=true&amp;groupVariantRecords=false&amp;bookReviews=off&amp;newsArticles=off&amp;idDetect=true&amp;citeDetect=true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4.svg"/><Relationship Id="rId4" Type="http://schemas.openxmlformats.org/officeDocument/2006/relationships/image" Target="../media/image3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oslangues-ourlanguages.gc.ca/fr" TargetMode="External"/><Relationship Id="rId5" Type="http://schemas.openxmlformats.org/officeDocument/2006/relationships/hyperlink" Target="https://www.btb.termiumplus.gc.ca/" TargetMode="Externa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itrinelinguistique.oqlf.gouv.qc.ca/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concordiauniversity.on.worldcat.org/oclc/50959346" TargetMode="External"/><Relationship Id="rId7" Type="http://schemas.openxmlformats.org/officeDocument/2006/relationships/hyperlink" Target="https://concordiauniversity.on.worldcat.org/oclc/74329797" TargetMode="External"/><Relationship Id="rId2" Type="http://schemas.openxmlformats.org/officeDocument/2006/relationships/hyperlink" Target="https://concordiauniversity.on.worldcat.org/oclc/1249442513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oncordiauniversity.on.worldcat.org/oclc/62324867" TargetMode="External"/><Relationship Id="rId5" Type="http://schemas.openxmlformats.org/officeDocument/2006/relationships/hyperlink" Target="https://concordiauniversity.on.worldcat.org/oclc/56044346" TargetMode="External"/><Relationship Id="rId4" Type="http://schemas.openxmlformats.org/officeDocument/2006/relationships/hyperlink" Target="https://concordiauniversity.on.worldcat.org/oclc/173734251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1.png"/><Relationship Id="rId4" Type="http://schemas.openxmlformats.org/officeDocument/2006/relationships/notesSlide" Target="../notesSlides/notesSlide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tb.termiumplus.gc.ca/publications-fra.html" TargetMode="External"/><Relationship Id="rId2" Type="http://schemas.openxmlformats.org/officeDocument/2006/relationships/hyperlink" Target="https://www.oqlf.gouv.qc.ca/ressources/bibliotheque/dictionnaires/index_lexvoc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alliancecan.ca/fr/nos-services/gestion-des-donnees-de-recherche/apprentissage-et-ressources/glossaires" TargetMode="Externa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unsplash.com/photos/VBsG1VOgLIU" TargetMode="External"/><Relationship Id="rId5" Type="http://schemas.openxmlformats.org/officeDocument/2006/relationships/hyperlink" Target="https://pixabay.com/photos/dining-court-shopping-mall-corridor-347314/" TargetMode="External"/><Relationship Id="rId4" Type="http://schemas.openxmlformats.org/officeDocument/2006/relationships/image" Target="../media/image60.jp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5" Type="http://schemas.openxmlformats.org/officeDocument/2006/relationships/customXml" Target="../ink/ink2.xml"/><Relationship Id="rId4" Type="http://schemas.openxmlformats.org/officeDocument/2006/relationships/image" Target="../media/image60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13" Type="http://schemas.openxmlformats.org/officeDocument/2006/relationships/image" Target="../media/image680.png"/><Relationship Id="rId3" Type="http://schemas.openxmlformats.org/officeDocument/2006/relationships/image" Target="../media/image70.png"/><Relationship Id="rId7" Type="http://schemas.openxmlformats.org/officeDocument/2006/relationships/image" Target="../media/image650.png"/><Relationship Id="rId12" Type="http://schemas.openxmlformats.org/officeDocument/2006/relationships/customXml" Target="../ink/ink7.xml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4.xml"/><Relationship Id="rId11" Type="http://schemas.openxmlformats.org/officeDocument/2006/relationships/image" Target="../media/image670.png"/><Relationship Id="rId5" Type="http://schemas.openxmlformats.org/officeDocument/2006/relationships/image" Target="../media/image640.png"/><Relationship Id="rId10" Type="http://schemas.openxmlformats.org/officeDocument/2006/relationships/customXml" Target="../ink/ink6.xml"/><Relationship Id="rId4" Type="http://schemas.openxmlformats.org/officeDocument/2006/relationships/customXml" Target="../ink/ink3.xml"/><Relationship Id="rId9" Type="http://schemas.openxmlformats.org/officeDocument/2006/relationships/image" Target="../media/image66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hyperlink" Target="https://library.concordia.ca/apps/critical-toolkit/course.html?courseID=2740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10E4DF-D2CF-1AA9-017C-BD3DD8B6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9665" y="1037655"/>
            <a:ext cx="6935872" cy="475354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FTRA 200</a:t>
            </a:r>
            <a:br>
              <a:rPr lang="en-US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fr-FR" sz="2800" b="1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Méthodologie de la traduction</a:t>
            </a:r>
            <a:br>
              <a:rPr lang="fr-FR" sz="2800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fr-FR" sz="1100" dirty="0">
                <a:latin typeface="Arial Bold" charset="0"/>
              </a:rPr>
            </a:b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fr-CA" sz="2000" i="0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Formation documentaire</a:t>
            </a: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US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Bibliothécaire: Éthel Gamache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solidFill>
                  <a:srgbClr val="01366A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CA" sz="1800" i="0" dirty="0">
                <a:solidFill>
                  <a:srgbClr val="01366A"/>
                </a:solidFill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ethel.gamache@concordia.ca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 </a:t>
            </a:r>
            <a:r>
              <a:rPr lang="en-CA" sz="1800" i="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jeudi</a:t>
            </a: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17 </a:t>
            </a:r>
            <a:r>
              <a:rPr lang="en-CA" sz="1800" i="0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septembre</a:t>
            </a:r>
            <a: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2026</a:t>
            </a:r>
            <a:br>
              <a:rPr lang="en-CA" sz="1800" i="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</a:br>
            <a:endParaRPr lang="en-US" sz="6600" i="0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17842B-1E3B-32AE-9607-3C55899C77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047" r="25789" b="2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89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FCD27-DAC5-1318-FD10-1738FAA751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350334" y="883720"/>
            <a:ext cx="9792403" cy="823912"/>
          </a:xfrm>
        </p:spPr>
        <p:txBody>
          <a:bodyPr/>
          <a:lstStyle/>
          <a:p>
            <a:r>
              <a:rPr lang="fr-CA" dirty="0"/>
              <a:t>Plan</a:t>
            </a:r>
            <a:endParaRPr lang="en-C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FE5720-E7BA-48CC-9EFA-B9CA8B9374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350334" y="1892595"/>
            <a:ext cx="10005053" cy="4350230"/>
          </a:xfrm>
        </p:spPr>
        <p:txBody>
          <a:bodyPr>
            <a:normAutofit/>
          </a:bodyPr>
          <a:lstStyle/>
          <a:p>
            <a:r>
              <a:rPr lang="fr-CA" dirty="0"/>
              <a:t>La bibliothèque: espaces, site web et services</a:t>
            </a:r>
          </a:p>
          <a:p>
            <a:r>
              <a:rPr lang="fr-CA" dirty="0"/>
              <a:t>La recherche: </a:t>
            </a:r>
          </a:p>
          <a:p>
            <a:pPr lvl="1"/>
            <a:r>
              <a:rPr lang="fr-CA" dirty="0"/>
              <a:t>Stratégies de recherche</a:t>
            </a:r>
          </a:p>
          <a:p>
            <a:pPr lvl="1"/>
            <a:r>
              <a:rPr lang="fr-CA" dirty="0"/>
              <a:t>Sofia, outil de découverte, et le Prêt entre bibliothèques (PEB)</a:t>
            </a:r>
          </a:p>
          <a:p>
            <a:pPr lvl="1"/>
            <a:r>
              <a:rPr lang="fr-CA" dirty="0"/>
              <a:t>Dictionnaires terminologiques</a:t>
            </a:r>
          </a:p>
          <a:p>
            <a:pPr lvl="1"/>
            <a:r>
              <a:rPr lang="fr-CA" dirty="0"/>
              <a:t>Autres documents de référence</a:t>
            </a:r>
          </a:p>
          <a:p>
            <a:pPr lvl="1"/>
            <a:r>
              <a:rPr lang="fr-CA" dirty="0"/>
              <a:t>Bases de données</a:t>
            </a:r>
          </a:p>
          <a:p>
            <a:r>
              <a:rPr lang="fr-CA" dirty="0"/>
              <a:t>Évaluer et citer ses sources</a:t>
            </a:r>
            <a:endParaRPr lang="en-CA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fr-FR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30960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8C5B5-C132-491C-6F93-1EBB543B8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04" y="520232"/>
            <a:ext cx="10890929" cy="1097280"/>
          </a:xfrm>
        </p:spPr>
        <p:txBody>
          <a:bodyPr>
            <a:normAutofit/>
          </a:bodyPr>
          <a:lstStyle/>
          <a:p>
            <a:r>
              <a:rPr lang="fr-CA" dirty="0" err="1"/>
              <a:t>ActivitÉ</a:t>
            </a:r>
            <a:r>
              <a:rPr lang="fr-CA" dirty="0"/>
              <a:t> d’introduction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F167B-2AAC-0D5F-4DD1-9D346D0A3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70" y="2012263"/>
            <a:ext cx="5551998" cy="38862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utilisé</a:t>
            </a:r>
            <a:r>
              <a:rPr lang="en-CA" dirty="0"/>
              <a:t> les services de la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sais</a:t>
            </a:r>
            <a:r>
              <a:rPr lang="en-CA" dirty="0"/>
              <a:t> comment appliquer la </a:t>
            </a:r>
            <a:r>
              <a:rPr lang="en-CA" dirty="0" err="1"/>
              <a:t>logique</a:t>
            </a:r>
            <a:r>
              <a:rPr lang="en-CA" dirty="0"/>
              <a:t> </a:t>
            </a:r>
            <a:r>
              <a:rPr lang="en-CA" dirty="0" err="1"/>
              <a:t>booléenne</a:t>
            </a:r>
            <a:r>
              <a:rPr lang="en-CA" dirty="0"/>
              <a:t> à </a:t>
            </a:r>
            <a:r>
              <a:rPr lang="en-CA" dirty="0" err="1"/>
              <a:t>mes</a:t>
            </a:r>
            <a:r>
              <a:rPr lang="en-CA" dirty="0"/>
              <a:t> questions de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Quand je </a:t>
            </a:r>
            <a:r>
              <a:rPr lang="en-CA" dirty="0" err="1"/>
              <a:t>cherche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, </a:t>
            </a:r>
            <a:r>
              <a:rPr lang="en-CA" dirty="0" err="1"/>
              <a:t>souvent</a:t>
            </a:r>
            <a:r>
              <a:rPr lang="en-CA" dirty="0"/>
              <a:t> je ne </a:t>
            </a:r>
            <a:r>
              <a:rPr lang="en-CA" dirty="0" err="1"/>
              <a:t>trouve</a:t>
            </a:r>
            <a:r>
              <a:rPr lang="en-CA" dirty="0"/>
              <a:t> pas </a:t>
            </a:r>
            <a:r>
              <a:rPr lang="en-CA" dirty="0" err="1"/>
              <a:t>ce</a:t>
            </a:r>
            <a:r>
              <a:rPr lang="en-CA" dirty="0"/>
              <a:t> que je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préfère</a:t>
            </a:r>
            <a:r>
              <a:rPr lang="en-CA" dirty="0"/>
              <a:t> </a:t>
            </a:r>
            <a:r>
              <a:rPr lang="en-CA" dirty="0" err="1"/>
              <a:t>utiliser</a:t>
            </a:r>
            <a:r>
              <a:rPr lang="en-CA" dirty="0"/>
              <a:t> les </a:t>
            </a:r>
            <a:r>
              <a:rPr lang="en-CA" dirty="0" err="1"/>
              <a:t>moteurs</a:t>
            </a:r>
            <a:r>
              <a:rPr lang="en-CA" dirty="0"/>
              <a:t> de recherche Google </a:t>
            </a:r>
            <a:r>
              <a:rPr lang="en-CA" dirty="0" err="1"/>
              <a:t>ou</a:t>
            </a:r>
            <a:r>
              <a:rPr lang="en-CA" dirty="0"/>
              <a:t> Google Scholar pour </a:t>
            </a:r>
            <a:r>
              <a:rPr lang="en-CA" dirty="0" err="1"/>
              <a:t>repérer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participé</a:t>
            </a:r>
            <a:r>
              <a:rPr lang="en-CA" dirty="0"/>
              <a:t> à </a:t>
            </a:r>
            <a:r>
              <a:rPr lang="en-CA" dirty="0" err="1"/>
              <a:t>une</a:t>
            </a:r>
            <a:r>
              <a:rPr lang="en-CA" dirty="0"/>
              <a:t> formation </a:t>
            </a:r>
            <a:r>
              <a:rPr lang="en-CA" dirty="0" err="1"/>
              <a:t>en</a:t>
            </a:r>
            <a:r>
              <a:rPr lang="en-CA" dirty="0"/>
              <a:t>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rencontré</a:t>
            </a:r>
            <a:r>
              <a:rPr lang="en-CA" dirty="0"/>
              <a:t> un-e </a:t>
            </a:r>
            <a:r>
              <a:rPr lang="en-CA" dirty="0" err="1"/>
              <a:t>bibliothécaire</a:t>
            </a:r>
            <a:r>
              <a:rPr lang="en-CA" dirty="0"/>
              <a:t> pour </a:t>
            </a:r>
            <a:r>
              <a:rPr lang="en-CA" dirty="0" err="1"/>
              <a:t>avoir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 dans </a:t>
            </a:r>
            <a:r>
              <a:rPr lang="en-CA" dirty="0" err="1"/>
              <a:t>mes</a:t>
            </a:r>
            <a:r>
              <a:rPr lang="en-CA" dirty="0"/>
              <a:t> </a:t>
            </a:r>
            <a:r>
              <a:rPr lang="en-CA" dirty="0" err="1"/>
              <a:t>recherches</a:t>
            </a:r>
            <a:r>
              <a:rPr lang="en-CA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74C54B-4386-3F91-9FA3-C0092D40217D}"/>
              </a:ext>
            </a:extLst>
          </p:cNvPr>
          <p:cNvSpPr txBox="1"/>
          <p:nvPr/>
        </p:nvSpPr>
        <p:spPr>
          <a:xfrm>
            <a:off x="7040345" y="2012263"/>
            <a:ext cx="41075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Bougez</a:t>
            </a:r>
            <a:r>
              <a:rPr lang="en-CA" sz="2000" dirty="0"/>
              <a:t> </a:t>
            </a:r>
            <a:r>
              <a:rPr lang="en-CA" sz="2000" dirty="0" err="1"/>
              <a:t>vos</a:t>
            </a:r>
            <a:r>
              <a:rPr lang="en-CA" sz="2000" dirty="0"/>
              <a:t> </a:t>
            </a:r>
            <a:r>
              <a:rPr lang="en-CA" sz="2000" dirty="0" err="1"/>
              <a:t>doigts</a:t>
            </a:r>
            <a:r>
              <a:rPr lang="en-CA" sz="2000" dirty="0"/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Touchez</a:t>
            </a:r>
            <a:r>
              <a:rPr lang="en-CA" sz="2000" dirty="0"/>
              <a:t> </a:t>
            </a:r>
            <a:r>
              <a:rPr lang="en-CA" sz="2000" dirty="0" err="1"/>
              <a:t>votre</a:t>
            </a:r>
            <a:r>
              <a:rPr lang="en-CA" sz="2000" dirty="0"/>
              <a:t> tête.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Mettre</a:t>
            </a:r>
            <a:r>
              <a:rPr lang="en-CA" sz="2000" dirty="0"/>
              <a:t> </a:t>
            </a:r>
            <a:r>
              <a:rPr lang="en-CA" sz="2000" dirty="0" err="1"/>
              <a:t>une</a:t>
            </a:r>
            <a:r>
              <a:rPr lang="en-CA" sz="2000" dirty="0"/>
              <a:t> main </a:t>
            </a:r>
            <a:r>
              <a:rPr lang="en-CA" sz="2000" dirty="0" err="1"/>
              <a:t>devant</a:t>
            </a:r>
            <a:r>
              <a:rPr lang="en-CA" sz="2000" dirty="0"/>
              <a:t> les </a:t>
            </a:r>
            <a:r>
              <a:rPr lang="en-CA" sz="2000" dirty="0" err="1"/>
              <a:t>yeux</a:t>
            </a:r>
            <a:r>
              <a:rPr lang="en-CA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Saluer</a:t>
            </a:r>
            <a:r>
              <a:rPr lang="en-CA" sz="2000" dirty="0"/>
              <a:t> de la main.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Faites</a:t>
            </a:r>
            <a:r>
              <a:rPr lang="en-CA" sz="2000" dirty="0"/>
              <a:t> la vague.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Applaudissez-vous</a:t>
            </a:r>
            <a:r>
              <a:rPr lang="en-CA" sz="2000" dirty="0"/>
              <a:t>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27CBD-9ED7-B6F0-77AF-174088BC840D}"/>
              </a:ext>
            </a:extLst>
          </p:cNvPr>
          <p:cNvSpPr txBox="1"/>
          <p:nvPr/>
        </p:nvSpPr>
        <p:spPr>
          <a:xfrm>
            <a:off x="400175" y="6102626"/>
            <a:ext cx="1165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Cette activité a été adaptée de K-Lee Fraser, Université de Toronto Scarborough, </a:t>
            </a:r>
            <a:r>
              <a:rPr lang="fr-FR" i="1" dirty="0" err="1"/>
              <a:t>K-Lee's</a:t>
            </a:r>
            <a:r>
              <a:rPr lang="fr-FR" i="1" dirty="0"/>
              <a:t> </a:t>
            </a:r>
            <a:r>
              <a:rPr lang="fr-FR" i="1" dirty="0" err="1"/>
              <a:t>Remixed</a:t>
            </a:r>
            <a:r>
              <a:rPr lang="fr-FR" i="1" dirty="0"/>
              <a:t> Information </a:t>
            </a:r>
            <a:r>
              <a:rPr lang="fr-FR" i="1" dirty="0" err="1"/>
              <a:t>Literacy</a:t>
            </a:r>
            <a:r>
              <a:rPr lang="fr-FR" i="1" dirty="0"/>
              <a:t> Games</a:t>
            </a:r>
            <a:r>
              <a:rPr lang="fr-FR" dirty="0"/>
              <a:t>. (non publié)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92014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B4287-D0A9-66BD-F81C-1B28F9AF0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27ABA-DA18-7F56-2E8A-B29FA01EA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04" y="520232"/>
            <a:ext cx="10890929" cy="1097280"/>
          </a:xfrm>
        </p:spPr>
        <p:txBody>
          <a:bodyPr>
            <a:normAutofit/>
          </a:bodyPr>
          <a:lstStyle/>
          <a:p>
            <a:r>
              <a:rPr lang="fr-CA" dirty="0" err="1"/>
              <a:t>ActivitÉ</a:t>
            </a:r>
            <a:r>
              <a:rPr lang="fr-CA" dirty="0"/>
              <a:t> Brise-Glace 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AE41D8-93D9-3AA2-6C33-151B65F5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6170" y="2012263"/>
            <a:ext cx="5551998" cy="3886200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utilisé</a:t>
            </a:r>
            <a:r>
              <a:rPr lang="en-CA" dirty="0"/>
              <a:t> les services de la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sais</a:t>
            </a:r>
            <a:r>
              <a:rPr lang="en-CA" dirty="0"/>
              <a:t> comment appliquer la </a:t>
            </a:r>
            <a:r>
              <a:rPr lang="en-CA" dirty="0" err="1"/>
              <a:t>logique</a:t>
            </a:r>
            <a:r>
              <a:rPr lang="en-CA" dirty="0"/>
              <a:t> </a:t>
            </a:r>
            <a:r>
              <a:rPr lang="en-CA" dirty="0" err="1"/>
              <a:t>booléenne</a:t>
            </a:r>
            <a:r>
              <a:rPr lang="en-CA" dirty="0"/>
              <a:t> à </a:t>
            </a:r>
            <a:r>
              <a:rPr lang="en-CA" dirty="0" err="1"/>
              <a:t>mes</a:t>
            </a:r>
            <a:r>
              <a:rPr lang="en-CA" dirty="0"/>
              <a:t> questions de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Quand je </a:t>
            </a:r>
            <a:r>
              <a:rPr lang="en-CA" dirty="0" err="1"/>
              <a:t>cherche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, </a:t>
            </a:r>
            <a:r>
              <a:rPr lang="en-CA" dirty="0" err="1"/>
              <a:t>souvent</a:t>
            </a:r>
            <a:r>
              <a:rPr lang="en-CA" dirty="0"/>
              <a:t> je ne </a:t>
            </a:r>
            <a:r>
              <a:rPr lang="en-CA" dirty="0" err="1"/>
              <a:t>trouve</a:t>
            </a:r>
            <a:r>
              <a:rPr lang="en-CA" dirty="0"/>
              <a:t> pas </a:t>
            </a:r>
            <a:r>
              <a:rPr lang="en-CA" dirty="0" err="1"/>
              <a:t>ce</a:t>
            </a:r>
            <a:r>
              <a:rPr lang="en-CA" dirty="0"/>
              <a:t> que je recherche. 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/>
              <a:t>Je </a:t>
            </a:r>
            <a:r>
              <a:rPr lang="en-CA" dirty="0" err="1"/>
              <a:t>préfère</a:t>
            </a:r>
            <a:r>
              <a:rPr lang="en-CA" dirty="0"/>
              <a:t> </a:t>
            </a:r>
            <a:r>
              <a:rPr lang="en-CA" dirty="0" err="1"/>
              <a:t>utiliser</a:t>
            </a:r>
            <a:r>
              <a:rPr lang="en-CA" dirty="0"/>
              <a:t> les </a:t>
            </a:r>
            <a:r>
              <a:rPr lang="en-CA" dirty="0" err="1"/>
              <a:t>moteurs</a:t>
            </a:r>
            <a:r>
              <a:rPr lang="en-CA" dirty="0"/>
              <a:t> de recherche Google </a:t>
            </a:r>
            <a:r>
              <a:rPr lang="en-CA" dirty="0" err="1"/>
              <a:t>ou</a:t>
            </a:r>
            <a:r>
              <a:rPr lang="en-CA" dirty="0"/>
              <a:t> Google Scholar pour </a:t>
            </a:r>
            <a:r>
              <a:rPr lang="en-CA" dirty="0" err="1"/>
              <a:t>repérer</a:t>
            </a:r>
            <a:r>
              <a:rPr lang="en-CA" dirty="0"/>
              <a:t> des articles </a:t>
            </a:r>
            <a:r>
              <a:rPr lang="en-CA" dirty="0" err="1"/>
              <a:t>scientifiques</a:t>
            </a:r>
            <a:r>
              <a:rPr lang="en-CA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participé</a:t>
            </a:r>
            <a:r>
              <a:rPr lang="en-CA" dirty="0"/>
              <a:t> à </a:t>
            </a:r>
            <a:r>
              <a:rPr lang="en-CA" dirty="0" err="1"/>
              <a:t>une</a:t>
            </a:r>
            <a:r>
              <a:rPr lang="en-CA" dirty="0"/>
              <a:t> formation </a:t>
            </a:r>
            <a:r>
              <a:rPr lang="en-CA" dirty="0" err="1"/>
              <a:t>en</a:t>
            </a:r>
            <a:r>
              <a:rPr lang="en-CA" dirty="0"/>
              <a:t> bibliothèque. </a:t>
            </a:r>
          </a:p>
          <a:p>
            <a:pPr marL="457200" indent="-457200">
              <a:buFont typeface="+mj-lt"/>
              <a:buAutoNum type="arabicPeriod"/>
            </a:pPr>
            <a:r>
              <a:rPr lang="en-CA" dirty="0" err="1"/>
              <a:t>J’ai</a:t>
            </a:r>
            <a:r>
              <a:rPr lang="en-CA" dirty="0"/>
              <a:t> déjà </a:t>
            </a:r>
            <a:r>
              <a:rPr lang="en-CA" dirty="0" err="1"/>
              <a:t>rencontré</a:t>
            </a:r>
            <a:r>
              <a:rPr lang="en-CA" dirty="0"/>
              <a:t> un-e </a:t>
            </a:r>
            <a:r>
              <a:rPr lang="en-CA" dirty="0" err="1"/>
              <a:t>bibliothécaire</a:t>
            </a:r>
            <a:r>
              <a:rPr lang="en-CA" dirty="0"/>
              <a:t> pour </a:t>
            </a:r>
            <a:r>
              <a:rPr lang="en-CA" dirty="0" err="1"/>
              <a:t>avoir</a:t>
            </a:r>
            <a:r>
              <a:rPr lang="en-CA" dirty="0"/>
              <a:t> de </a:t>
            </a:r>
            <a:r>
              <a:rPr lang="en-CA" dirty="0" err="1"/>
              <a:t>l’aide</a:t>
            </a:r>
            <a:r>
              <a:rPr lang="en-CA" dirty="0"/>
              <a:t> dans </a:t>
            </a:r>
            <a:r>
              <a:rPr lang="en-CA" dirty="0" err="1"/>
              <a:t>mes</a:t>
            </a:r>
            <a:r>
              <a:rPr lang="en-CA" dirty="0"/>
              <a:t> </a:t>
            </a:r>
            <a:r>
              <a:rPr lang="en-CA" dirty="0" err="1"/>
              <a:t>recherches</a:t>
            </a:r>
            <a:r>
              <a:rPr lang="en-CA" dirty="0"/>
              <a:t>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DF3A262-BC33-85A0-0C9D-F219135889BA}"/>
              </a:ext>
            </a:extLst>
          </p:cNvPr>
          <p:cNvSpPr txBox="1"/>
          <p:nvPr/>
        </p:nvSpPr>
        <p:spPr>
          <a:xfrm>
            <a:off x="7040345" y="2012263"/>
            <a:ext cx="410751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Bougez</a:t>
            </a:r>
            <a:r>
              <a:rPr lang="en-CA" sz="2000" dirty="0"/>
              <a:t> </a:t>
            </a:r>
            <a:r>
              <a:rPr lang="en-CA" sz="2000" dirty="0" err="1"/>
              <a:t>vos</a:t>
            </a:r>
            <a:r>
              <a:rPr lang="en-CA" sz="2000" dirty="0"/>
              <a:t> </a:t>
            </a:r>
            <a:r>
              <a:rPr lang="en-CA" sz="2000" dirty="0" err="1"/>
              <a:t>doigts</a:t>
            </a:r>
            <a:r>
              <a:rPr lang="en-CA" sz="2000" dirty="0"/>
              <a:t>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Touchez</a:t>
            </a:r>
            <a:r>
              <a:rPr lang="en-CA" sz="2000" dirty="0"/>
              <a:t> </a:t>
            </a:r>
            <a:r>
              <a:rPr lang="en-CA" sz="2000" dirty="0" err="1"/>
              <a:t>votre</a:t>
            </a:r>
            <a:r>
              <a:rPr lang="en-CA" sz="2000" dirty="0"/>
              <a:t> tête.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Touchez</a:t>
            </a:r>
            <a:r>
              <a:rPr lang="en-CA" sz="2000" dirty="0"/>
              <a:t> </a:t>
            </a:r>
            <a:r>
              <a:rPr lang="en-CA" sz="2000" dirty="0" err="1"/>
              <a:t>vos</a:t>
            </a:r>
            <a:r>
              <a:rPr lang="en-CA" sz="2000" dirty="0"/>
              <a:t> </a:t>
            </a:r>
            <a:r>
              <a:rPr lang="en-CA" sz="2000" dirty="0" err="1"/>
              <a:t>épaules</a:t>
            </a:r>
            <a:r>
              <a:rPr lang="en-CA" sz="2000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/>
              <a:t>Faites un </a:t>
            </a:r>
            <a:r>
              <a:rPr lang="en-CA" sz="2000" dirty="0" err="1"/>
              <a:t>coeur</a:t>
            </a:r>
            <a:r>
              <a:rPr lang="en-CA" sz="2000" dirty="0"/>
              <a:t> avec </a:t>
            </a:r>
            <a:r>
              <a:rPr lang="en-CA" sz="2000" dirty="0" err="1"/>
              <a:t>vos</a:t>
            </a:r>
            <a:r>
              <a:rPr lang="en-CA" sz="2000" dirty="0"/>
              <a:t> mains.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Étirez</a:t>
            </a:r>
            <a:r>
              <a:rPr lang="en-CA" sz="2000" dirty="0"/>
              <a:t>-vous. </a:t>
            </a:r>
          </a:p>
          <a:p>
            <a:pPr marL="342900" indent="-342900">
              <a:buFont typeface="+mj-lt"/>
              <a:buAutoNum type="arabicPeriod"/>
            </a:pPr>
            <a:endParaRPr lang="en-CA" sz="2000" dirty="0"/>
          </a:p>
          <a:p>
            <a:pPr marL="342900" indent="-342900">
              <a:buFont typeface="+mj-lt"/>
              <a:buAutoNum type="arabicPeriod"/>
            </a:pPr>
            <a:r>
              <a:rPr lang="en-CA" sz="2000" dirty="0" err="1"/>
              <a:t>Applaudissez-vous</a:t>
            </a:r>
            <a:r>
              <a:rPr lang="en-CA" sz="2000" dirty="0"/>
              <a:t>!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8094BA7-CFD5-AB3C-6B17-7519623DC3A1}"/>
              </a:ext>
            </a:extLst>
          </p:cNvPr>
          <p:cNvSpPr txBox="1"/>
          <p:nvPr/>
        </p:nvSpPr>
        <p:spPr>
          <a:xfrm>
            <a:off x="400175" y="6102626"/>
            <a:ext cx="11655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Cette activité a été adaptée de K-Lee Fraser, Université de Toronto Scarborough, </a:t>
            </a:r>
            <a:r>
              <a:rPr lang="fr-FR" i="1" dirty="0" err="1"/>
              <a:t>K-Lee's</a:t>
            </a:r>
            <a:r>
              <a:rPr lang="fr-FR" i="1" dirty="0"/>
              <a:t> </a:t>
            </a:r>
            <a:r>
              <a:rPr lang="fr-FR" i="1" dirty="0" err="1"/>
              <a:t>Remixed</a:t>
            </a:r>
            <a:r>
              <a:rPr lang="fr-FR" i="1" dirty="0"/>
              <a:t> Information </a:t>
            </a:r>
            <a:r>
              <a:rPr lang="fr-FR" i="1" dirty="0" err="1"/>
              <a:t>Literacy</a:t>
            </a:r>
            <a:r>
              <a:rPr lang="fr-FR" i="1" dirty="0"/>
              <a:t> Games</a:t>
            </a:r>
            <a:r>
              <a:rPr lang="fr-FR" dirty="0"/>
              <a:t>. (non publié)</a:t>
            </a:r>
            <a:endParaRPr lang="en-CA" dirty="0"/>
          </a:p>
        </p:txBody>
      </p:sp>
      <p:pic>
        <p:nvPicPr>
          <p:cNvPr id="5" name="Graphic 4" descr="Iceberg outline">
            <a:extLst>
              <a:ext uri="{FF2B5EF4-FFF2-40B4-BE49-F238E27FC236}">
                <a16:creationId xmlns:a16="http://schemas.microsoft.com/office/drawing/2014/main" id="{604D643D-2BBF-02D4-AD70-767B09684D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41" y="61167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78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8451DF66-7290-48D2-847F-76C470BFF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7C504D-4821-85F7-F518-1AFB41F8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8634" y="1929809"/>
            <a:ext cx="6386796" cy="33399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6100" dirty="0"/>
              <a:t>La bibliothèque</a:t>
            </a: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23FEC10-513A-4206-9D94-8820D00FE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5"/>
            <a:ext cx="4584879" cy="686397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4879" h="6863976">
                <a:moveTo>
                  <a:pt x="0" y="0"/>
                </a:moveTo>
                <a:lnTo>
                  <a:pt x="4584879" y="0"/>
                </a:lnTo>
                <a:lnTo>
                  <a:pt x="2493114" y="6863976"/>
                </a:lnTo>
                <a:lnTo>
                  <a:pt x="0" y="686397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4C2E5CB6-174F-4EF3-942E-29AFD868D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97228" y="-11954"/>
            <a:ext cx="658529" cy="686098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BBFA501E-DBD8-48DD-A132-6758DE0F49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088758"/>
            <a:ext cx="3572065" cy="378154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09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>
          <a:extLst>
            <a:ext uri="{FF2B5EF4-FFF2-40B4-BE49-F238E27FC236}">
              <a16:creationId xmlns:a16="http://schemas.microsoft.com/office/drawing/2014/main" id="{DBFD1977-ECC8-1588-7193-5BFF2944D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95b1459f6d_1_0">
            <a:extLst>
              <a:ext uri="{FF2B5EF4-FFF2-40B4-BE49-F238E27FC236}">
                <a16:creationId xmlns:a16="http://schemas.microsoft.com/office/drawing/2014/main" id="{57A2F06A-3AE3-B1F5-F5EC-1F32EB667E7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Gill Sans"/>
              <a:buNone/>
            </a:pPr>
            <a:r>
              <a:rPr lang="en-CA" dirty="0" err="1"/>
              <a:t>Espaces</a:t>
            </a:r>
            <a:endParaRPr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509A20-21CB-D490-D432-D8D69C0DD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198" y="1517425"/>
            <a:ext cx="10363200" cy="4114800"/>
          </a:xfrm>
        </p:spPr>
        <p:txBody>
          <a:bodyPr/>
          <a:lstStyle/>
          <a:p>
            <a:endParaRPr lang="en-US"/>
          </a:p>
        </p:txBody>
      </p:sp>
      <p:pic>
        <p:nvPicPr>
          <p:cNvPr id="369" name="Google Shape;369;g95b1459f6d_1_0" descr="a picture of Webster library study area">
            <a:extLst>
              <a:ext uri="{FF2B5EF4-FFF2-40B4-BE49-F238E27FC236}">
                <a16:creationId xmlns:a16="http://schemas.microsoft.com/office/drawing/2014/main" id="{3F913DE2-88A7-949C-457B-4AD4A9482F5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6807" r="16813"/>
          <a:stretch/>
        </p:blipFill>
        <p:spPr>
          <a:xfrm>
            <a:off x="2162707" y="1917013"/>
            <a:ext cx="3228600" cy="3242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67" name="Google Shape;367;g95b1459f6d_1_0" descr="a picture of stairs in Vanier library">
            <a:extLst>
              <a:ext uri="{FF2B5EF4-FFF2-40B4-BE49-F238E27FC236}">
                <a16:creationId xmlns:a16="http://schemas.microsoft.com/office/drawing/2014/main" id="{B2C9220C-E6D1-9830-17F2-BD0D3C7A909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t="16647" b="16654"/>
          <a:stretch/>
        </p:blipFill>
        <p:spPr>
          <a:xfrm>
            <a:off x="7414439" y="1917007"/>
            <a:ext cx="3251100" cy="3239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72" name="Google Shape;372;g95b1459f6d_1_0">
            <a:extLst>
              <a:ext uri="{FF2B5EF4-FFF2-40B4-BE49-F238E27FC236}">
                <a16:creationId xmlns:a16="http://schemas.microsoft.com/office/drawing/2014/main" id="{66900A88-AAA1-F65A-E248-CBC91A0163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2297920" y="5150753"/>
            <a:ext cx="2947500" cy="477900"/>
          </a:xfrm>
          <a:prstGeom prst="roundRect">
            <a:avLst>
              <a:gd name="adj" fmla="val 9714"/>
            </a:avLst>
          </a:prstGeom>
          <a:solidFill>
            <a:srgbClr val="0072A8"/>
          </a:solidFill>
          <a:ln>
            <a:noFill/>
          </a:ln>
          <a:effectLst>
            <a:outerShdw blurRad="152400" dist="76200" dir="5400000" algn="t" rotWithShape="0">
              <a:srgbClr val="000000">
                <a:alpha val="29411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E5E5E5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Webster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g95b1459f6d_1_0">
            <a:extLst>
              <a:ext uri="{FF2B5EF4-FFF2-40B4-BE49-F238E27FC236}">
                <a16:creationId xmlns:a16="http://schemas.microsoft.com/office/drawing/2014/main" id="{18B5D6BC-497B-B9A8-063E-5867EAF7CA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7577769" y="5145213"/>
            <a:ext cx="2947500" cy="477900"/>
          </a:xfrm>
          <a:prstGeom prst="roundRect">
            <a:avLst>
              <a:gd name="adj" fmla="val 10053"/>
            </a:avLst>
          </a:prstGeom>
          <a:solidFill>
            <a:srgbClr val="0072A8"/>
          </a:solidFill>
          <a:ln>
            <a:noFill/>
          </a:ln>
          <a:effectLst>
            <a:outerShdw blurRad="152400" dist="76200" dir="5400000" algn="t" rotWithShape="0">
              <a:srgbClr val="000000">
                <a:alpha val="29411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>
                <a:ln>
                  <a:noFill/>
                </a:ln>
                <a:solidFill>
                  <a:srgbClr val="E5E5E5"/>
                </a:solidFill>
                <a:effectLst/>
                <a:uLnTx/>
                <a:uFillTx/>
                <a:latin typeface="Gill Sans"/>
                <a:ea typeface="Gill Sans"/>
                <a:cs typeface="Gill Sans"/>
                <a:sym typeface="Gill Sans"/>
              </a:rPr>
              <a:t>Vanier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420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7317">
        <p:fade/>
      </p:transition>
    </mc:Choice>
    <mc:Fallback xmlns="">
      <p:transition spd="med" advTm="27317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00" name="Rectangle 99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1287663C-0F82-E3E1-F87A-81017196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015" y="1122363"/>
            <a:ext cx="3316463" cy="204261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dirty="0" err="1"/>
              <a:t>Accès</a:t>
            </a:r>
            <a:r>
              <a:rPr lang="en-US" dirty="0"/>
              <a:t> Hors-campus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C906D-C250-7FA5-67F9-36F17B6412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7414" y="3472749"/>
            <a:ext cx="3252110" cy="2042613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r">
              <a:lnSpc>
                <a:spcPct val="110000"/>
              </a:lnSpc>
              <a:buNone/>
            </a:pPr>
            <a:r>
              <a:rPr lang="en-US" sz="2000" b="1" cap="all" spc="300" dirty="0" err="1"/>
              <a:t>Utilisez</a:t>
            </a:r>
            <a:r>
              <a:rPr lang="en-US" sz="2000" b="1" cap="all" spc="300" dirty="0"/>
              <a:t> </a:t>
            </a:r>
            <a:r>
              <a:rPr lang="en-US" sz="2000" b="1" cap="all" spc="300" dirty="0" err="1"/>
              <a:t>votre</a:t>
            </a:r>
            <a:r>
              <a:rPr lang="en-US" sz="2000" b="1" cap="all" spc="300" dirty="0"/>
              <a:t> </a:t>
            </a:r>
            <a:r>
              <a:rPr lang="en-US" sz="2000" b="1" cap="all" spc="300" dirty="0" err="1"/>
              <a:t>identifiant</a:t>
            </a:r>
            <a:r>
              <a:rPr lang="en-US" sz="2000" b="1" cap="all" spc="300" dirty="0"/>
              <a:t> Concordia (</a:t>
            </a:r>
            <a:r>
              <a:rPr lang="en-US" sz="2000" b="1" i="1" cap="all" spc="300" dirty="0"/>
              <a:t>Concordia </a:t>
            </a:r>
            <a:r>
              <a:rPr lang="en-US" sz="2000" b="1" i="1" cap="all" spc="300" dirty="0" err="1"/>
              <a:t>netname</a:t>
            </a:r>
            <a:r>
              <a:rPr lang="en-US" sz="2000" b="1" i="1" cap="all" spc="300" dirty="0"/>
              <a:t> </a:t>
            </a:r>
            <a:r>
              <a:rPr lang="en-US" sz="2000" b="1" cap="all" spc="300" dirty="0" err="1"/>
              <a:t>ou</a:t>
            </a:r>
            <a:r>
              <a:rPr lang="en-US" sz="2000" b="1" cap="all" spc="300" dirty="0"/>
              <a:t> </a:t>
            </a:r>
            <a:r>
              <a:rPr lang="en-US" sz="2000" b="1" i="1" cap="all" spc="300" dirty="0"/>
              <a:t>username</a:t>
            </a:r>
            <a:r>
              <a:rPr lang="en-US" sz="2000" b="1" cap="all" spc="300" dirty="0"/>
              <a:t>) et </a:t>
            </a:r>
            <a:r>
              <a:rPr lang="en-US" sz="2000" b="1" cap="all" spc="300" dirty="0" err="1"/>
              <a:t>votre</a:t>
            </a:r>
            <a:r>
              <a:rPr lang="en-US" sz="2000" b="1" cap="all" spc="300" dirty="0"/>
              <a:t> mot de passe.</a:t>
            </a:r>
          </a:p>
        </p:txBody>
      </p: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884D2B4-AC22-0D06-5197-9367E40F1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024" y="531130"/>
            <a:ext cx="5607378" cy="57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51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DD0801D-AB55-3E64-3CB3-0B032DF6C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6237" y="1178678"/>
            <a:ext cx="4558305" cy="387466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 dirty="0"/>
              <a:t>Site Web de la bibliothèque</a:t>
            </a: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sz="3200" dirty="0"/>
            </a:br>
            <a:br>
              <a:rPr lang="en-US" dirty="0"/>
            </a:br>
            <a:r>
              <a:rPr lang="en-US" sz="2800" i="0" cap="none" dirty="0"/>
              <a:t>Page </a:t>
            </a:r>
            <a:r>
              <a:rPr lang="en-US" sz="2800" i="0" cap="none" dirty="0" err="1"/>
              <a:t>d’accueil</a:t>
            </a:r>
            <a:br>
              <a:rPr lang="en-US" dirty="0"/>
            </a:br>
            <a:r>
              <a:rPr lang="en-US" altLang="en-US" sz="3200" b="1" i="0" cap="none" dirty="0">
                <a:solidFill>
                  <a:schemeClr val="tx1"/>
                </a:solidFill>
                <a:hlinkClick r:id="rId2"/>
              </a:rPr>
              <a:t>library.concordia.ca</a:t>
            </a:r>
            <a:endParaRPr lang="en-US" sz="3200" dirty="0"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28029720-501B-C456-E49E-02F17E87B7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0304" y="528860"/>
            <a:ext cx="6052993" cy="57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852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ED39802-79DF-712B-3583-D7835332B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Religions and Cultures Subject Guides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A1D961-8984-B409-404D-5C2258DD42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17" y="0"/>
            <a:ext cx="11430366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3AC4DA0-1150-A8B0-2F46-49ED4A761A18}"/>
              </a:ext>
            </a:extLst>
          </p:cNvPr>
          <p:cNvSpPr txBox="1">
            <a:spLocks/>
          </p:cNvSpPr>
          <p:nvPr/>
        </p:nvSpPr>
        <p:spPr>
          <a:xfrm>
            <a:off x="1" y="6120483"/>
            <a:ext cx="12192000" cy="47705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2500" b="1" dirty="0"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concordia.ca/library/guides/etudes-francaises.html</a:t>
            </a:r>
            <a:endParaRPr lang="en-CA" sz="2500" b="1" dirty="0"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15C376-9F76-8838-449E-199135EE1E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225" y="871869"/>
            <a:ext cx="7559749" cy="48072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2C3C09-A992-5620-5289-E1EA183CA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240" y="1468315"/>
            <a:ext cx="2868704" cy="2558561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2508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2B78D151-52A1-46B3-8374-570DA802E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812B206-25E9-4F8B-AED7-8353BA625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49100"/>
            <a:ext cx="12192000" cy="20089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142A6D3-8DB2-4EE4-B19A-4C40D070FE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0990" y="4849100"/>
            <a:ext cx="2366826" cy="20089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D73BD45-87D9-44BD-8E6F-A575FFD9C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2" idx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50249" y="4531992"/>
            <a:ext cx="3027816" cy="100445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23338F3-0C1E-E736-C0B8-0224ABA8C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995894"/>
            <a:ext cx="9144000" cy="100633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/>
              <a:t>Service de référence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080F0A-83C1-BA8E-4734-C514474BF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946" y="533399"/>
            <a:ext cx="1931232" cy="376825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84EA100-413C-10E1-9737-562F457C7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169" y="552683"/>
            <a:ext cx="7212982" cy="1389039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178E38C-83CD-4BC6-893D-662EF9BFAA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4849098"/>
            <a:ext cx="339224" cy="20089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C965CFDB-63A4-4033-A10B-8444138F68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82420" y="4849097"/>
            <a:ext cx="3309580" cy="1382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6F4A79C-FE03-21B1-E241-B3AF45FE9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9357" y="2193007"/>
            <a:ext cx="1941332" cy="1941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D00E39-3199-A1B5-4E5A-C0C73EF45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6079" y="2633993"/>
            <a:ext cx="1227936" cy="122793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4F8045D-A06D-C84F-8C15-FAF6DD3A2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7291" y="2628609"/>
            <a:ext cx="1147242" cy="114724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F0952CB-C377-ADAA-70E9-FD1CD4D51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8892" y="2713446"/>
            <a:ext cx="1069031" cy="106903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F659E4-581A-8725-3061-FC0A17F054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9037" y="2454627"/>
            <a:ext cx="1470347" cy="1470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145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0A281409-18C3-7BC5-9C92-80790215C41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7C504D-4821-85F7-F518-1AFB41F8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36" y="5284380"/>
            <a:ext cx="10495128" cy="7752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0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StratÉgies</a:t>
            </a:r>
            <a:r>
              <a:rPr lang="en-US" sz="40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recherche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D9C30-8B3B-A5B3-3341-29A92D270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96956" y="6059605"/>
            <a:ext cx="8598089" cy="532263"/>
          </a:xfrm>
        </p:spPr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120000"/>
              </a:lnSpc>
            </a:pPr>
            <a:endParaRPr lang="en-US" sz="1600" b="1" cap="all" spc="3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32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2BAECB-35E2-4DD9-8B8C-22D215DD0C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Screencapture of a video using cards on a table to showcase a boolean search.">
            <a:extLst>
              <a:ext uri="{FF2B5EF4-FFF2-40B4-BE49-F238E27FC236}">
                <a16:creationId xmlns:a16="http://schemas.microsoft.com/office/drawing/2014/main" id="{5B7E84B6-6E29-ACBE-BB41-DC883BF80F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959" r="32761"/>
          <a:stretch/>
        </p:blipFill>
        <p:spPr>
          <a:xfrm>
            <a:off x="6938682" y="10"/>
            <a:ext cx="5253320" cy="6857990"/>
          </a:xfrm>
          <a:custGeom>
            <a:avLst/>
            <a:gdLst/>
            <a:ahLst/>
            <a:cxnLst/>
            <a:rect l="l" t="t" r="r" b="b"/>
            <a:pathLst>
              <a:path w="5253320" h="6858000">
                <a:moveTo>
                  <a:pt x="722088" y="0"/>
                </a:moveTo>
                <a:lnTo>
                  <a:pt x="5253320" y="0"/>
                </a:lnTo>
                <a:lnTo>
                  <a:pt x="525332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1D002E-87EF-7A86-82C1-07DE11108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1" y="467834"/>
            <a:ext cx="6132605" cy="1738422"/>
          </a:xfrm>
        </p:spPr>
        <p:txBody>
          <a:bodyPr>
            <a:normAutofit/>
          </a:bodyPr>
          <a:lstStyle/>
          <a:p>
            <a:r>
              <a:rPr lang="fr-CA" dirty="0"/>
              <a:t>Retour </a:t>
            </a:r>
            <a:r>
              <a:rPr lang="fr-CA" dirty="0" err="1"/>
              <a:t>suR</a:t>
            </a:r>
            <a:r>
              <a:rPr lang="fr-CA" dirty="0"/>
              <a:t> le tutoriel </a:t>
            </a:r>
            <a:r>
              <a:rPr lang="fr-CA" dirty="0" err="1"/>
              <a:t>video</a:t>
            </a:r>
            <a:endParaRPr lang="en-CA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528235" y="0"/>
            <a:ext cx="6663765" cy="99209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2EB69-E4F4-F8FC-FAAB-F188CEEC0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2" y="2206255"/>
            <a:ext cx="5487146" cy="41183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</a:p>
          <a:p>
            <a:r>
              <a:rPr lang="fr-CA" i="1" u="sng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Search</a:t>
            </a:r>
            <a:r>
              <a:rPr lang="fr-CA" i="1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 </a:t>
            </a:r>
            <a:r>
              <a:rPr lang="fr-CA" i="1" u="sng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Smarter</a:t>
            </a:r>
            <a:r>
              <a:rPr lang="fr-CA" i="1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, </a:t>
            </a:r>
            <a:r>
              <a:rPr lang="fr-CA" i="1" u="sng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Search</a:t>
            </a:r>
            <a:r>
              <a:rPr lang="fr-CA" i="1" u="sng" dirty="0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 </a:t>
            </a:r>
            <a:r>
              <a:rPr lang="fr-CA" i="1" u="sng" dirty="0" err="1">
                <a:effectLst/>
                <a:latin typeface="Calibri" panose="020F0502020204030204" pitchFamily="34" charset="0"/>
                <a:ea typeface="DengXian" panose="02010600030101010101" pitchFamily="2" charset="-122"/>
                <a:hlinkClick r:id="rId3"/>
              </a:rPr>
              <a:t>Faster</a:t>
            </a:r>
            <a:r>
              <a:rPr lang="fr-CA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par l’Université de Sydney </a:t>
            </a:r>
            <a:endParaRPr lang="en-CA" i="1" u="sng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23552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1948F67-6A0D-61A4-74FD-1024171EB5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The Concept of a Boolean search illustrated</a:t>
            </a:r>
            <a:endParaRPr lang="en-CA" dirty="0"/>
          </a:p>
        </p:txBody>
      </p:sp>
      <p:pic>
        <p:nvPicPr>
          <p:cNvPr id="1026" name="Picture 2" descr="booleans as venn diagram">
            <a:extLst>
              <a:ext uri="{FF2B5EF4-FFF2-40B4-BE49-F238E27FC236}">
                <a16:creationId xmlns:a16="http://schemas.microsoft.com/office/drawing/2014/main" id="{1CD16E03-ADFC-48D8-BCEA-ADE505111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65294" y="2016104"/>
            <a:ext cx="9845560" cy="3790541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2392DE2-B1DE-4A1E-986F-428E548CC80C}"/>
              </a:ext>
            </a:extLst>
          </p:cNvPr>
          <p:cNvSpPr txBox="1"/>
          <p:nvPr/>
        </p:nvSpPr>
        <p:spPr>
          <a:xfrm>
            <a:off x="304799" y="5969001"/>
            <a:ext cx="11766551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1867" dirty="0"/>
              <a:t>Source: </a:t>
            </a:r>
            <a:r>
              <a:rPr lang="en-CA" sz="2000" dirty="0"/>
              <a:t>L</a:t>
            </a:r>
            <a:r>
              <a:rPr lang="en-CA" sz="2000" dirty="0">
                <a:effectLst/>
              </a:rPr>
              <a:t>ibrary 0f Antiquity. « Forgotten Skills: Boolean Searches ». </a:t>
            </a:r>
            <a:r>
              <a:rPr lang="en-CA" sz="2000" i="1" dirty="0">
                <a:effectLst/>
              </a:rPr>
              <a:t>The Library of Antiquity</a:t>
            </a:r>
            <a:r>
              <a:rPr lang="en-CA" sz="2000" dirty="0">
                <a:effectLst/>
              </a:rPr>
              <a:t>, 8 </a:t>
            </a:r>
            <a:r>
              <a:rPr lang="en-CA" sz="2000" dirty="0" err="1">
                <a:effectLst/>
              </a:rPr>
              <a:t>octobre</a:t>
            </a:r>
            <a:r>
              <a:rPr lang="en-CA" sz="2000" dirty="0">
                <a:effectLst/>
              </a:rPr>
              <a:t> 2016. 	</a:t>
            </a:r>
            <a:r>
              <a:rPr lang="en-CA" sz="2000" dirty="0">
                <a:effectLst/>
                <a:hlinkClick r:id="rId4"/>
              </a:rPr>
              <a:t>https://libraryofantiquity.wordpress.com/2016/10/07/forgotten-skills-boolean-searches/</a:t>
            </a:r>
            <a:r>
              <a:rPr lang="en-CA" sz="2000" dirty="0">
                <a:effectLst/>
              </a:rPr>
              <a:t>.</a:t>
            </a:r>
          </a:p>
          <a:p>
            <a:endParaRPr lang="en-CA" sz="1867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4AE90E-5632-A4C2-2EB1-3E8CB051688A}"/>
              </a:ext>
            </a:extLst>
          </p:cNvPr>
          <p:cNvSpPr txBox="1"/>
          <p:nvPr/>
        </p:nvSpPr>
        <p:spPr>
          <a:xfrm>
            <a:off x="2708033" y="1484416"/>
            <a:ext cx="58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ET</a:t>
            </a:r>
            <a:endParaRPr lang="en-CA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82F17-1E0D-BDA5-B256-264B5C33A3F1}"/>
              </a:ext>
            </a:extLst>
          </p:cNvPr>
          <p:cNvSpPr txBox="1"/>
          <p:nvPr/>
        </p:nvSpPr>
        <p:spPr>
          <a:xfrm>
            <a:off x="6005146" y="1534916"/>
            <a:ext cx="580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OU</a:t>
            </a:r>
            <a:endParaRPr lang="en-CA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FA5437-5B68-0274-9D98-860F6518DB8B}"/>
              </a:ext>
            </a:extLst>
          </p:cNvPr>
          <p:cNvSpPr txBox="1"/>
          <p:nvPr/>
        </p:nvSpPr>
        <p:spPr>
          <a:xfrm>
            <a:off x="9064869" y="1484416"/>
            <a:ext cx="703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/>
              <a:t>SAUF</a:t>
            </a:r>
            <a:endParaRPr lang="en-CA" b="1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66547D8-41A9-302F-420F-84419D4C09C0}"/>
              </a:ext>
            </a:extLst>
          </p:cNvPr>
          <p:cNvSpPr/>
          <p:nvPr/>
        </p:nvSpPr>
        <p:spPr>
          <a:xfrm>
            <a:off x="10152874" y="142958"/>
            <a:ext cx="1461247" cy="1730188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E9C3B5-783D-60B6-9FAE-B96472863C5F}"/>
              </a:ext>
            </a:extLst>
          </p:cNvPr>
          <p:cNvSpPr txBox="1"/>
          <p:nvPr/>
        </p:nvSpPr>
        <p:spPr>
          <a:xfrm>
            <a:off x="1265294" y="365730"/>
            <a:ext cx="72104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4000" i="1" cap="all" dirty="0">
                <a:solidFill>
                  <a:schemeClr val="tx2"/>
                </a:solidFill>
                <a:latin typeface="Gill Sans Nova Light" panose="020B0402020204020203" pitchFamily="34" charset="0"/>
                <a:ea typeface="+mj-ea"/>
                <a:cs typeface="+mj-cs"/>
              </a:rPr>
              <a:t>Les opérateurs de recherche booléens</a:t>
            </a:r>
            <a:endParaRPr lang="en-CA" sz="4000" i="1" cap="all" dirty="0">
              <a:solidFill>
                <a:schemeClr val="tx2"/>
              </a:solidFill>
              <a:latin typeface="Gill Sans Nova Light" panose="020B0402020204020203" pitchFamily="34" charset="0"/>
              <a:ea typeface="+mj-ea"/>
              <a:cs typeface="+mj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541ACC-6043-7D1C-6167-A1E0418F04A8}"/>
              </a:ext>
            </a:extLst>
          </p:cNvPr>
          <p:cNvSpPr txBox="1"/>
          <p:nvPr/>
        </p:nvSpPr>
        <p:spPr>
          <a:xfrm>
            <a:off x="8192189" y="224333"/>
            <a:ext cx="19606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dirty="0">
                <a:latin typeface="Edwardian Script ITC" panose="030303020407070D0804" pitchFamily="66" charset="0"/>
              </a:rPr>
              <a:t>Monsieur George Boole</a:t>
            </a:r>
            <a:endParaRPr lang="en-CA" sz="3200" i="1" dirty="0"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273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859AC-B36B-F3A2-19BC-882BFA994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1127050"/>
            <a:ext cx="2764465" cy="7194913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964F149D-C390-2621-F2DF-DABE993B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284" y="2766218"/>
            <a:ext cx="2892056" cy="1325563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latin typeface="Gill Sans Nova Light" panose="020B0402020204020203" pitchFamily="34" charset="0"/>
              </a:rPr>
              <a:t>Autres</a:t>
            </a:r>
            <a:r>
              <a:rPr lang="en-US" dirty="0">
                <a:latin typeface="Gill Sans Nova Light" panose="020B0402020204020203" pitchFamily="34" charset="0"/>
              </a:rPr>
              <a:t> </a:t>
            </a:r>
            <a:r>
              <a:rPr lang="en-US" dirty="0" err="1">
                <a:latin typeface="Gill Sans Nova Light" panose="020B0402020204020203" pitchFamily="34" charset="0"/>
              </a:rPr>
              <a:t>Opérateurs</a:t>
            </a:r>
            <a:r>
              <a:rPr lang="en-US" dirty="0">
                <a:latin typeface="Gill Sans Nova Light" panose="020B0402020204020203" pitchFamily="34" charset="0"/>
              </a:rPr>
              <a:t> de recherche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67A9259-D3F8-C2BA-A59B-AC94AF99E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888" y="204553"/>
            <a:ext cx="8053625" cy="644889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b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Recherche d’une expression exacte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Les guillemets droits ("...") permettent de chercher une expression dans la forme exacte dans laquelle elle est inscrite (</a:t>
            </a:r>
            <a:r>
              <a:rPr lang="fr-CA" altLang="en-US" sz="1800" i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phrase </a:t>
            </a:r>
            <a:r>
              <a:rPr lang="fr-CA" altLang="en-US" sz="1800" i="1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searching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). Ils sont utiles pour les expressions contenant plus d'un mot.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Par exemple, "</a:t>
            </a:r>
            <a:r>
              <a:rPr lang="en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rite de passage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" ou “</a:t>
            </a:r>
            <a:r>
              <a:rPr lang="en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service desk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" repérera ces mots écrits ensemble, sans leurs variantes, dans cet ordre. 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endParaRPr lang="fr-FR" sz="1800" dirty="0">
              <a:latin typeface="Segoe UI" panose="020B0502040204020203" pitchFamily="34" charset="0"/>
              <a:ea typeface="ＭＳ Ｐゴシック" panose="020B0600070205080204" pitchFamily="34" charset="-128"/>
              <a:cs typeface="Segoe UI" panose="020B0502040204020203" pitchFamily="34" charset="0"/>
            </a:endParaRP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altLang="en-US" sz="1800" b="1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La troncature</a:t>
            </a:r>
            <a:endParaRPr lang="en-CA" altLang="en-US" sz="1800" b="1" dirty="0">
              <a:latin typeface="Segoe UI" panose="020B0502040204020203" pitchFamily="34" charset="0"/>
              <a:ea typeface="ＭＳ Ｐゴシック" panose="020B0600070205080204" pitchFamily="34" charset="-128"/>
              <a:cs typeface="Segoe UI" panose="020B0502040204020203" pitchFamily="34" charset="0"/>
            </a:endParaRP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L’astérisque (*), placé à la fin d’un mot, remplace 0, 1 ou plusieurs caractères. Par exemple </a:t>
            </a:r>
            <a:r>
              <a:rPr lang="fr-FR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exemple</a:t>
            </a:r>
            <a:r>
              <a:rPr lang="fr-FR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chat* trouvera chat, chats, chatte, chaton, mais aussi château, Chateaubriand, Châtelaine... Il ne trouvera pas cependant minet, matou ou félin. </a:t>
            </a:r>
          </a:p>
          <a:p>
            <a:pPr marL="0" lvl="1" indent="0">
              <a:lnSpc>
                <a:spcPct val="150000"/>
              </a:lnSpc>
              <a:spcBef>
                <a:spcPts val="700"/>
              </a:spcBef>
              <a:buClr>
                <a:schemeClr val="accent2"/>
              </a:buClr>
              <a:buSzPct val="60000"/>
              <a:buNone/>
            </a:pPr>
            <a:r>
              <a:rPr lang="en-CA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Autre</a:t>
            </a:r>
            <a:r>
              <a:rPr lang="en-CA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 </a:t>
            </a:r>
            <a:r>
              <a:rPr lang="en-CA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exemple</a:t>
            </a:r>
            <a:r>
              <a:rPr lang="en-CA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: </a:t>
            </a:r>
            <a:r>
              <a:rPr lang="en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*: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ion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ions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b="1" dirty="0" err="1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are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</a:t>
            </a:r>
            <a:r>
              <a:rPr lang="fr-CA" altLang="en-US" sz="1800" dirty="0" err="1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relig</a:t>
            </a:r>
            <a:r>
              <a:rPr lang="fr-CA" altLang="en-US" sz="1800" b="1" dirty="0" err="1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ious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ieux</a:t>
            </a:r>
            <a:r>
              <a:rPr lang="fr-CA" altLang="en-US" sz="1800" dirty="0"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, relig</a:t>
            </a:r>
            <a:r>
              <a:rPr lang="fr-CA" altLang="en-US" sz="1800" b="1" dirty="0">
                <a:solidFill>
                  <a:srgbClr val="94CFC1"/>
                </a:solidFill>
                <a:latin typeface="Segoe UI" panose="020B0502040204020203" pitchFamily="34" charset="0"/>
                <a:ea typeface="ＭＳ Ｐゴシック" panose="020B0600070205080204" pitchFamily="34" charset="-128"/>
                <a:cs typeface="Segoe UI" panose="020B0502040204020203" pitchFamily="34" charset="0"/>
              </a:rPr>
              <a:t>ieuse</a:t>
            </a:r>
            <a:endParaRPr lang="en-CA" sz="1800" b="1" dirty="0">
              <a:solidFill>
                <a:srgbClr val="94CFC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7124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E647F-5E27-0381-FA66-8CBDAC6F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Autres Opérateurs – pour les moteurs de recherche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C0A28D-3C56-C463-EA64-61054BFCA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sz="2800" dirty="0"/>
              <a:t>Site:  </a:t>
            </a:r>
          </a:p>
          <a:p>
            <a:pPr lvl="1"/>
            <a:r>
              <a:rPr lang="fr-CA" sz="2800" dirty="0"/>
              <a:t>	</a:t>
            </a:r>
            <a:r>
              <a:rPr lang="en-CA" sz="2800" dirty="0"/>
              <a:t>site: nomdusite.com mot-</a:t>
            </a:r>
            <a:r>
              <a:rPr lang="en-CA" sz="2800" dirty="0" err="1"/>
              <a:t>clé</a:t>
            </a:r>
            <a:r>
              <a:rPr lang="en-CA" sz="2800" dirty="0"/>
              <a:t> </a:t>
            </a:r>
          </a:p>
          <a:p>
            <a:pPr lvl="2"/>
            <a:r>
              <a:rPr lang="en-CA" sz="2800" dirty="0"/>
              <a:t>site: concordia.ca course reserves</a:t>
            </a:r>
          </a:p>
          <a:p>
            <a:pPr lvl="2"/>
            <a:r>
              <a:rPr lang="en-CA" sz="2800" dirty="0"/>
              <a:t>site: canada.ca </a:t>
            </a:r>
            <a:r>
              <a:rPr lang="en-CA" sz="2800" dirty="0" err="1"/>
              <a:t>autochtone</a:t>
            </a:r>
            <a:endParaRPr lang="en-CA" sz="2800" dirty="0"/>
          </a:p>
          <a:p>
            <a:r>
              <a:rPr lang="en-CA" sz="2800" dirty="0"/>
              <a:t>filetype: </a:t>
            </a:r>
          </a:p>
          <a:p>
            <a:pPr lvl="1"/>
            <a:r>
              <a:rPr lang="en-CA" sz="2800" dirty="0"/>
              <a:t>filetype: format</a:t>
            </a:r>
          </a:p>
          <a:p>
            <a:pPr lvl="2"/>
            <a:r>
              <a:rPr lang="en-CA" sz="2800" dirty="0"/>
              <a:t>filetype: docx</a:t>
            </a:r>
          </a:p>
          <a:p>
            <a:pPr lvl="2"/>
            <a:r>
              <a:rPr lang="en-CA" sz="2800" dirty="0"/>
              <a:t>Filetype: pdf</a:t>
            </a:r>
          </a:p>
          <a:p>
            <a:pPr lvl="1"/>
            <a:endParaRPr lang="en-CA" dirty="0"/>
          </a:p>
          <a:p>
            <a:pPr lvl="1"/>
            <a:endParaRPr lang="fr-CA" dirty="0"/>
          </a:p>
          <a:p>
            <a:endParaRPr lang="fr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31483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40935C02-3FA2-C673-6747-8E0A69FA8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9742" y="0"/>
            <a:ext cx="11430366" cy="6858000"/>
            <a:chOff x="503365" y="0"/>
            <a:chExt cx="11430366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EAB31D3-9452-3D4A-FA01-4FF2FBF5F2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365" y="0"/>
              <a:ext cx="11430366" cy="6858000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7D1AAE1-44F8-0973-7DFD-AAF4C79F86A7}"/>
                </a:ext>
              </a:extLst>
            </p:cNvPr>
            <p:cNvSpPr/>
            <p:nvPr/>
          </p:nvSpPr>
          <p:spPr>
            <a:xfrm>
              <a:off x="2379643" y="859315"/>
              <a:ext cx="7656723" cy="4819043"/>
            </a:xfrm>
            <a:prstGeom prst="rect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6" name="Picture 5" descr="Screencapture of a video using cards on a table to showcase a boolean search.">
              <a:extLst>
                <a:ext uri="{FF2B5EF4-FFF2-40B4-BE49-F238E27FC236}">
                  <a16:creationId xmlns:a16="http://schemas.microsoft.com/office/drawing/2014/main" id="{BE85C848-9C2B-993A-8B7B-8488EA214F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05" t="1070"/>
            <a:stretch/>
          </p:blipFill>
          <p:spPr>
            <a:xfrm>
              <a:off x="2379519" y="1179641"/>
              <a:ext cx="7675986" cy="4312267"/>
            </a:xfrm>
            <a:prstGeom prst="rect">
              <a:avLst/>
            </a:prstGeom>
            <a:noFill/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8FFD46C-47D9-2503-678C-62B1B81FF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is a Boolean Search?</a:t>
            </a:r>
            <a:endParaRPr lang="en-CA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A1FCA0-F38E-6054-3A5B-A425E41ADAB4}"/>
              </a:ext>
            </a:extLst>
          </p:cNvPr>
          <p:cNvSpPr txBox="1"/>
          <p:nvPr/>
        </p:nvSpPr>
        <p:spPr>
          <a:xfrm>
            <a:off x="2620107" y="6321669"/>
            <a:ext cx="8000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Extrait du vidéo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Search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Smarter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,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Search</a:t>
            </a:r>
            <a:r>
              <a:rPr lang="fr-CA" i="1" u="sng" dirty="0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 </a:t>
            </a:r>
            <a:r>
              <a:rPr lang="fr-CA" i="1" u="sng" dirty="0" err="1">
                <a:latin typeface="Calibri" panose="020F0502020204030204" pitchFamily="34" charset="0"/>
                <a:ea typeface="DengXian" panose="02010600030101010101" pitchFamily="2" charset="-122"/>
                <a:hlinkClick r:id="rId5"/>
              </a:rPr>
              <a:t>Faster</a:t>
            </a:r>
            <a:r>
              <a:rPr lang="fr-CA" dirty="0">
                <a:latin typeface="Calibri" panose="020F0502020204030204" pitchFamily="34" charset="0"/>
                <a:ea typeface="DengXian" panose="02010600030101010101" pitchFamily="2" charset="-122"/>
              </a:rPr>
              <a:t> de l’Université de Sydney. </a:t>
            </a:r>
            <a:endParaRPr lang="en-CA" i="1" u="sng" dirty="0"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968481-0268-E02C-2EA4-0E9CDB1E8A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8340" y="3471756"/>
            <a:ext cx="9038578" cy="21871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3558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9E5177-8828-6337-D202-A64C44A0A7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512" y="1004887"/>
            <a:ext cx="11610975" cy="48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49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5DEE1-BBE6-4007-5335-0FDDC5D43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869" y="1994264"/>
            <a:ext cx="6935872" cy="39227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Sofia, </a:t>
            </a:r>
            <a:r>
              <a:rPr lang="en-US" sz="51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outil</a:t>
            </a:r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51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découverte</a:t>
            </a:r>
            <a: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,  </a:t>
            </a:r>
            <a:br>
              <a:rPr lang="en-US" sz="5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28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et le Prêt entre bibliothèques (PEB)</a:t>
            </a:r>
            <a:br>
              <a:rPr lang="en-US" sz="28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2800" i="1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 descr="Bibliothèque publique floue abstraite avec des étagères à livres">
            <a:extLst>
              <a:ext uri="{FF2B5EF4-FFF2-40B4-BE49-F238E27FC236}">
                <a16:creationId xmlns:a16="http://schemas.microsoft.com/office/drawing/2014/main" id="{4E7F754A-15DA-FF8B-0BF3-DFB26E3322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15" r="37755" b="-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51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5124B2A2-3D08-133D-7CF6-84DD25F98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22" y="1283679"/>
            <a:ext cx="10755756" cy="413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352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396C4E-E2C7-37DC-6D4C-462F97D3E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827" y="287080"/>
            <a:ext cx="7322517" cy="6443330"/>
          </a:xfrm>
          <a:prstGeom prst="rect">
            <a:avLst/>
          </a:prstGeom>
        </p:spPr>
      </p:pic>
      <p:grpSp>
        <p:nvGrpSpPr>
          <p:cNvPr id="4" name="Group 3" descr="bubble highlighting the list of available Library limiters on the Sofia Discovery Tool search results page. ">
            <a:extLst>
              <a:ext uri="{FF2B5EF4-FFF2-40B4-BE49-F238E27FC236}">
                <a16:creationId xmlns:a16="http://schemas.microsoft.com/office/drawing/2014/main" id="{174F0E95-DAA1-603C-2D14-9410957B5919}"/>
              </a:ext>
            </a:extLst>
          </p:cNvPr>
          <p:cNvGrpSpPr/>
          <p:nvPr/>
        </p:nvGrpSpPr>
        <p:grpSpPr>
          <a:xfrm>
            <a:off x="0" y="1685693"/>
            <a:ext cx="2296633" cy="1663563"/>
            <a:chOff x="411346" y="414941"/>
            <a:chExt cx="3707287" cy="2700000"/>
          </a:xfrm>
        </p:grpSpPr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3726D5A3-9483-BF42-ECE9-DFAA772D147E}"/>
                </a:ext>
              </a:extLst>
            </p:cNvPr>
            <p:cNvSpPr/>
            <p:nvPr/>
          </p:nvSpPr>
          <p:spPr>
            <a:xfrm rot="5400000">
              <a:off x="2286861" y="958649"/>
              <a:ext cx="2121181" cy="1542362"/>
            </a:xfrm>
            <a:prstGeom prst="triangle">
              <a:avLst/>
            </a:prstGeom>
            <a:solidFill>
              <a:srgbClr val="42032C">
                <a:alpha val="63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28E503B-2858-0AA3-15A1-0A081272BF08}"/>
                </a:ext>
              </a:extLst>
            </p:cNvPr>
            <p:cNvSpPr/>
            <p:nvPr/>
          </p:nvSpPr>
          <p:spPr>
            <a:xfrm>
              <a:off x="411346" y="414941"/>
              <a:ext cx="2699999" cy="2700000"/>
            </a:xfrm>
            <a:prstGeom prst="ellipse">
              <a:avLst/>
            </a:prstGeom>
            <a:blipFill>
              <a:blip r:embed="rId3"/>
              <a:stretch>
                <a:fillRect l="-38603" t="-238455" r="-759247" b="-226639"/>
              </a:stretch>
            </a:blipFill>
            <a:ln w="41275">
              <a:solidFill>
                <a:srgbClr val="42032C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112072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801C80-19F6-BB1D-E305-B2E39A72F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219" y="481012"/>
            <a:ext cx="8705850" cy="589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724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04A65E-D89F-7BF2-6487-06F9C6BA7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0369" y="321524"/>
            <a:ext cx="8705850" cy="58959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7310A3B-8921-D8CB-CF5A-5045DDA9E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358" y="1262726"/>
            <a:ext cx="7313325" cy="541197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2CFB16-D55C-41E9-03D2-5D5ECE86F9A6}"/>
              </a:ext>
            </a:extLst>
          </p:cNvPr>
          <p:cNvCxnSpPr/>
          <p:nvPr/>
        </p:nvCxnSpPr>
        <p:spPr>
          <a:xfrm flipH="1">
            <a:off x="8548577" y="2828260"/>
            <a:ext cx="1977656" cy="0"/>
          </a:xfrm>
          <a:prstGeom prst="straightConnector1">
            <a:avLst/>
          </a:prstGeom>
          <a:ln w="857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580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52B717E-679E-41A4-B95A-8F7DFAD3FA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3">
            <a:extLst>
              <a:ext uri="{FF2B5EF4-FFF2-40B4-BE49-F238E27FC236}">
                <a16:creationId xmlns:a16="http://schemas.microsoft.com/office/drawing/2014/main" id="{0B0EB278-F8C7-43AD-BCE2-A2F4D98C4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-1"/>
            <a:ext cx="7960944" cy="6859759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3837993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3837993 w 6125882"/>
              <a:gd name="connsiteY4" fmla="*/ 0 h 6857998"/>
              <a:gd name="connsiteX0" fmla="*/ 3244301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244301 w 6125882"/>
              <a:gd name="connsiteY4" fmla="*/ 0 h 6868949"/>
              <a:gd name="connsiteX0" fmla="*/ 3010169 w 6125882"/>
              <a:gd name="connsiteY0" fmla="*/ 0 h 6868949"/>
              <a:gd name="connsiteX1" fmla="*/ 6125882 w 6125882"/>
              <a:gd name="connsiteY1" fmla="*/ 10951 h 6868949"/>
              <a:gd name="connsiteX2" fmla="*/ 6125882 w 6125882"/>
              <a:gd name="connsiteY2" fmla="*/ 6868949 h 6868949"/>
              <a:gd name="connsiteX3" fmla="*/ 0 w 6125882"/>
              <a:gd name="connsiteY3" fmla="*/ 6856996 h 6868949"/>
              <a:gd name="connsiteX4" fmla="*/ 3010169 w 6125882"/>
              <a:gd name="connsiteY4" fmla="*/ 0 h 6868949"/>
              <a:gd name="connsiteX0" fmla="*/ 2951635 w 6067348"/>
              <a:gd name="connsiteY0" fmla="*/ 0 h 6868949"/>
              <a:gd name="connsiteX1" fmla="*/ 6067348 w 6067348"/>
              <a:gd name="connsiteY1" fmla="*/ 10951 h 6868949"/>
              <a:gd name="connsiteX2" fmla="*/ 6067348 w 6067348"/>
              <a:gd name="connsiteY2" fmla="*/ 6868949 h 6868949"/>
              <a:gd name="connsiteX3" fmla="*/ 0 w 6067348"/>
              <a:gd name="connsiteY3" fmla="*/ 6867946 h 6868949"/>
              <a:gd name="connsiteX4" fmla="*/ 2951635 w 6067348"/>
              <a:gd name="connsiteY4" fmla="*/ 0 h 6868949"/>
              <a:gd name="connsiteX0" fmla="*/ 2762929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762929 w 6067348"/>
              <a:gd name="connsiteY4" fmla="*/ 0 h 6859759"/>
              <a:gd name="connsiteX0" fmla="*/ 2675315 w 6067348"/>
              <a:gd name="connsiteY0" fmla="*/ 0 h 6859759"/>
              <a:gd name="connsiteX1" fmla="*/ 6067348 w 6067348"/>
              <a:gd name="connsiteY1" fmla="*/ 1761 h 6859759"/>
              <a:gd name="connsiteX2" fmla="*/ 6067348 w 6067348"/>
              <a:gd name="connsiteY2" fmla="*/ 6859759 h 6859759"/>
              <a:gd name="connsiteX3" fmla="*/ 0 w 6067348"/>
              <a:gd name="connsiteY3" fmla="*/ 6858756 h 6859759"/>
              <a:gd name="connsiteX4" fmla="*/ 2675315 w 6067348"/>
              <a:gd name="connsiteY4" fmla="*/ 0 h 6859759"/>
              <a:gd name="connsiteX0" fmla="*/ 2446171 w 5838204"/>
              <a:gd name="connsiteY0" fmla="*/ 0 h 6859759"/>
              <a:gd name="connsiteX1" fmla="*/ 5838204 w 5838204"/>
              <a:gd name="connsiteY1" fmla="*/ 1761 h 6859759"/>
              <a:gd name="connsiteX2" fmla="*/ 5838204 w 5838204"/>
              <a:gd name="connsiteY2" fmla="*/ 6859759 h 6859759"/>
              <a:gd name="connsiteX3" fmla="*/ 0 w 5838204"/>
              <a:gd name="connsiteY3" fmla="*/ 6858756 h 6859759"/>
              <a:gd name="connsiteX4" fmla="*/ 2446171 w 5838204"/>
              <a:gd name="connsiteY4" fmla="*/ 0 h 6859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838204" h="6859759">
                <a:moveTo>
                  <a:pt x="2446171" y="0"/>
                </a:moveTo>
                <a:lnTo>
                  <a:pt x="5838204" y="1761"/>
                </a:lnTo>
                <a:lnTo>
                  <a:pt x="5838204" y="6859759"/>
                </a:lnTo>
                <a:lnTo>
                  <a:pt x="0" y="6858756"/>
                </a:lnTo>
                <a:lnTo>
                  <a:pt x="2446171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03A52-66E1-FE93-2D7A-7945B024D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350" y="541964"/>
            <a:ext cx="4768938" cy="381866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5400" dirty="0" err="1"/>
              <a:t>Autre</a:t>
            </a:r>
            <a:r>
              <a:rPr lang="en-US" sz="5400" dirty="0"/>
              <a:t> chemin Pour </a:t>
            </a:r>
            <a:r>
              <a:rPr lang="en-US" sz="5400" dirty="0" err="1"/>
              <a:t>trouver</a:t>
            </a:r>
            <a:r>
              <a:rPr lang="en-US" sz="5400" dirty="0"/>
              <a:t> des Articles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50A7A0AD-25ED-4137-AA04-A0E36CAA8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1187" y="10631"/>
            <a:ext cx="876073" cy="68580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186F20B-6445-4368-B022-F9EABF15A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9307961" y="640726"/>
            <a:ext cx="2884039" cy="621727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9F97BBF-9EBF-4BEE-B39C-E6C666941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34086" y="0"/>
            <a:ext cx="2757914" cy="142520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DA1DAFA-2550-3616-99F3-4521F532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73476"/>
            <a:ext cx="5562600" cy="451961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7DEA08E-413F-9708-49D2-8A6434A93CFC}"/>
              </a:ext>
            </a:extLst>
          </p:cNvPr>
          <p:cNvSpPr/>
          <p:nvPr/>
        </p:nvSpPr>
        <p:spPr>
          <a:xfrm>
            <a:off x="6205596" y="3818758"/>
            <a:ext cx="1292469" cy="272562"/>
          </a:xfrm>
          <a:prstGeom prst="roundRect">
            <a:avLst/>
          </a:prstGeom>
          <a:noFill/>
          <a:ln w="76200">
            <a:solidFill>
              <a:srgbClr val="94CF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9739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3BD588-6AAF-9BFA-D0E6-8FB23E56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3C53684-BEFC-7762-76BC-2382CC55A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3537" y="1643062"/>
            <a:ext cx="8924925" cy="357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08B1C6F6-3D9F-AA62-E9FD-B44BE1325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307" y="419099"/>
            <a:ext cx="10363200" cy="1143000"/>
          </a:xfrm>
        </p:spPr>
        <p:txBody>
          <a:bodyPr/>
          <a:lstStyle/>
          <a:p>
            <a:r>
              <a:rPr lang="en-US" dirty="0"/>
              <a:t>Sofia – </a:t>
            </a:r>
            <a:r>
              <a:rPr lang="en-US" dirty="0" err="1"/>
              <a:t>titre</a:t>
            </a:r>
            <a:r>
              <a:rPr lang="en-US" dirty="0"/>
              <a:t> d’un </a:t>
            </a:r>
            <a:r>
              <a:rPr lang="en-US" dirty="0" err="1"/>
              <a:t>périodique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100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10A34275-CD0A-499C-9600-C96742FACE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852546B-EF97-46E8-A930-3A0334106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7587" y="2720800"/>
            <a:ext cx="3470809" cy="413266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12801F4A-0A74-45E0-8E5A-65A65252A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-4540"/>
            <a:ext cx="1274412" cy="49672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D245F29-ABE7-4BB1-8164-5F4C4604B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257800" y="0"/>
            <a:ext cx="6926614" cy="112236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76EF5546-2D85-A0BD-D689-370F6935F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5263" y="2083371"/>
            <a:ext cx="3316463" cy="30253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600" dirty="0"/>
              <a:t>Sofia – </a:t>
            </a:r>
            <a:r>
              <a:rPr lang="en-US" sz="3600" dirty="0" err="1"/>
              <a:t>Chercher</a:t>
            </a:r>
            <a:r>
              <a:rPr lang="en-US" sz="3600" dirty="0"/>
              <a:t> Avec un DOI</a:t>
            </a:r>
            <a:br>
              <a:rPr lang="en-US" sz="2800" dirty="0"/>
            </a:br>
            <a:br>
              <a:rPr lang="en-US" sz="2800" dirty="0"/>
            </a:br>
            <a:br>
              <a:rPr lang="en-US" sz="2800" dirty="0"/>
            </a:br>
            <a:r>
              <a:rPr lang="en-US" sz="2400" dirty="0"/>
              <a:t>Digital Object Identifier (DOI)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F00EEAF-0634-4EEB-81E5-9FBC2170F3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7102" y="6051582"/>
            <a:ext cx="4847312" cy="80641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3E11676-332F-449D-9A03-6CE4ED25CC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225160" y="0"/>
            <a:ext cx="354114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7E0A5D0C-CC2C-2A23-D43B-01BE9CB99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755" y="689091"/>
            <a:ext cx="7228091" cy="547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308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68BE25-337D-F06B-28C6-EB400BC5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B1BA7C8-DA56-3959-E20C-D652D91D4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360" y="260648"/>
            <a:ext cx="9210675" cy="6172200"/>
          </a:xfrm>
          <a:prstGeom prst="rect">
            <a:avLst/>
          </a:prstGeom>
        </p:spPr>
      </p:pic>
      <p:sp>
        <p:nvSpPr>
          <p:cNvPr id="8" name="Rectangle 7" descr="Rectangle highlighting &quot;Check for print holdings&quot; button">
            <a:extLst>
              <a:ext uri="{FF2B5EF4-FFF2-40B4-BE49-F238E27FC236}">
                <a16:creationId xmlns:a16="http://schemas.microsoft.com/office/drawing/2014/main" id="{75C8061F-7DE9-B182-B402-FD7EDA2D0B65}"/>
              </a:ext>
            </a:extLst>
          </p:cNvPr>
          <p:cNvSpPr/>
          <p:nvPr/>
        </p:nvSpPr>
        <p:spPr>
          <a:xfrm>
            <a:off x="911424" y="5517232"/>
            <a:ext cx="1978698" cy="407671"/>
          </a:xfrm>
          <a:prstGeom prst="rect">
            <a:avLst/>
          </a:prstGeom>
          <a:noFill/>
          <a:ln w="38100">
            <a:solidFill>
              <a:srgbClr val="8CC63E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Graphic 6" descr="Arrow pointing to e-journal holdings">
            <a:extLst>
              <a:ext uri="{FF2B5EF4-FFF2-40B4-BE49-F238E27FC236}">
                <a16:creationId xmlns:a16="http://schemas.microsoft.com/office/drawing/2014/main" id="{B7129079-7DDE-9715-5708-1A57FB7B9A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333729">
            <a:off x="2407586" y="3653258"/>
            <a:ext cx="1434642" cy="143464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348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63442">
        <p:fade/>
      </p:transition>
    </mc:Choice>
    <mc:Fallback xmlns="">
      <p:transition spd="med" advTm="634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36A66-0654-8A0F-6322-7E456BA4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2766218"/>
            <a:ext cx="403905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ill Sans Nova Light" panose="020B0402020204020203" pitchFamily="34" charset="0"/>
              </a:rPr>
              <a:t>Comment </a:t>
            </a:r>
            <a:r>
              <a:rPr lang="en-US" dirty="0" err="1">
                <a:latin typeface="Gill Sans Nova Light" panose="020B0402020204020203" pitchFamily="34" charset="0"/>
              </a:rPr>
              <a:t>fonctionne</a:t>
            </a:r>
            <a:r>
              <a:rPr lang="en-US" dirty="0">
                <a:latin typeface="Gill Sans Nova Light" panose="020B0402020204020203" pitchFamily="34" charset="0"/>
              </a:rPr>
              <a:t> le service de Prêt Entre Bibliothèques (PEB)?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229" y="1796144"/>
            <a:ext cx="5558971" cy="316774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demandes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PEB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sont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faites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directement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dans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l’outil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</a:t>
            </a:r>
            <a:r>
              <a:rPr lang="en-US" sz="2000" b="1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découverte</a:t>
            </a:r>
            <a:r>
              <a:rPr lang="en-US" sz="20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Sofia:</a:t>
            </a:r>
          </a:p>
          <a:p>
            <a:pPr marL="0" indent="0">
              <a:lnSpc>
                <a:spcPct val="100000"/>
              </a:lnSpc>
              <a:buNone/>
            </a:pPr>
            <a:endParaRPr lang="en-CA" sz="2000" b="1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Bouton “Request via Interlibrary Loan”  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CA" sz="20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Depuis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un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formulaire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disponible sous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l’onglet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“Requests” dans "My Account".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endParaRPr lang="en-US" sz="20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D3D027-2874-E7BA-A8BA-D94095B9A5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3598" y="3472961"/>
            <a:ext cx="2273417" cy="4064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CDE171-1A74-3E15-8D82-EF7EAC3AB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3229" y="4963886"/>
            <a:ext cx="5558971" cy="1234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0520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536A66-0654-8A0F-6322-7E456BA41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2766218"/>
            <a:ext cx="403905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Gill Sans Nova Light" panose="020B0402020204020203" pitchFamily="34" charset="0"/>
              </a:rPr>
              <a:t>Concordia article/chapter scan &amp; deliver service</a:t>
            </a:r>
            <a:endParaRPr lang="en-CA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5129" y="1403768"/>
            <a:ext cx="4966709" cy="2200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chapitres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livres et les articles de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périodiques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 la collection de Concordia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sont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scannés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à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votre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(dans le respect du droit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d’auteur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-e). Le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suivi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des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demandes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est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fait dans Sofia. </a:t>
            </a:r>
          </a:p>
          <a:p>
            <a:pPr>
              <a:lnSpc>
                <a:spcPct val="150000"/>
              </a:lnSpc>
            </a:pPr>
            <a:endParaRPr lang="en-US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Cherchez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le bouton “</a:t>
            </a:r>
            <a:r>
              <a:rPr lang="en-US" sz="1800" b="1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Chapter Scan</a:t>
            </a:r>
            <a:r>
              <a:rPr lang="en-US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” dans la section “Access Options”.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C05FA1-AA30-C1BB-3D51-43CB0D5B0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2107" y="4990088"/>
            <a:ext cx="2369959" cy="108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22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FA1795-850B-8E47-305E-B7274915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91584E-0056-5920-8C42-409AD854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2000" y="0"/>
            <a:ext cx="13716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E5CB52-BE5B-5450-62A6-A89326AA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74308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Demander un </a:t>
            </a:r>
            <a:r>
              <a:rPr lang="en-US" sz="2000" kern="0" spc="300" dirty="0" err="1">
                <a:solidFill>
                  <a:schemeClr val="bg1"/>
                </a:solidFill>
                <a:latin typeface="Gill Sans Nova" panose="020B0602020104020203" pitchFamily="34" charset="0"/>
              </a:rPr>
              <a:t>LIvre</a:t>
            </a:r>
            <a:br>
              <a:rPr lang="en-US" kern="0" dirty="0">
                <a:solidFill>
                  <a:srgbClr val="782336"/>
                </a:solidFill>
                <a:latin typeface="Gill Sans Nova" panose="020B0602020104020203" pitchFamily="34" charset="0"/>
              </a:rPr>
            </a:b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VIA INTERLIBRARY LOAN</a:t>
            </a:r>
            <a:b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</a:b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(Prêt entre </a:t>
            </a:r>
            <a:r>
              <a:rPr lang="en-US" kern="0" dirty="0" err="1">
                <a:solidFill>
                  <a:srgbClr val="D6A635"/>
                </a:solidFill>
                <a:latin typeface="Gill Sans Nova" panose="020B0602020104020203" pitchFamily="34" charset="0"/>
              </a:rPr>
              <a:t>bibliothèques</a:t>
            </a: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)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35EDF-C153-3380-8942-FA3F2A294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131105" y="2333180"/>
            <a:ext cx="1702107" cy="521271"/>
            <a:chOff x="5131105" y="2126255"/>
            <a:chExt cx="1702107" cy="52127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FF9DA32-19C0-871A-AEB5-184BB28CB80D}"/>
                </a:ext>
              </a:extLst>
            </p:cNvPr>
            <p:cNvSpPr txBox="1"/>
            <p:nvPr/>
          </p:nvSpPr>
          <p:spPr>
            <a:xfrm>
              <a:off x="5131105" y="2210355"/>
              <a:ext cx="1702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6A635"/>
                  </a:solidFill>
                  <a:latin typeface="Gill Sans Nova" panose="020B0602020104020203" pitchFamily="34" charset="0"/>
                  <a:cs typeface="Segoe UI" panose="020B0502040204020203" pitchFamily="34" charset="0"/>
                </a:rPr>
                <a:t>EXEMPLE</a:t>
              </a:r>
              <a:endParaRPr lang="en-CA" sz="2000" dirty="0">
                <a:solidFill>
                  <a:srgbClr val="D6A635"/>
                </a:solidFill>
                <a:latin typeface="Gill Sans Nova" panose="020B06020201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DC24F9-66F5-9990-5E74-850F53510696}"/>
                </a:ext>
              </a:extLst>
            </p:cNvPr>
            <p:cNvSpPr/>
            <p:nvPr/>
          </p:nvSpPr>
          <p:spPr>
            <a:xfrm>
              <a:off x="5221995" y="2126255"/>
              <a:ext cx="1487277" cy="52127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79178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oncordia Library Sofia Discovery Tool record for print book titled, &quot; God Human, Animal, Machine&quot;">
            <a:extLst>
              <a:ext uri="{FF2B5EF4-FFF2-40B4-BE49-F238E27FC236}">
                <a16:creationId xmlns:a16="http://schemas.microsoft.com/office/drawing/2014/main" id="{4FDBD679-92A8-254C-E5A8-4E1756D5CF1C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" r="2880"/>
          <a:stretch/>
        </p:blipFill>
        <p:spPr>
          <a:xfrm>
            <a:off x="2405103" y="1160288"/>
            <a:ext cx="7622561" cy="4502843"/>
          </a:xfrm>
          <a:prstGeom prst="rect">
            <a:avLst/>
          </a:prstGeom>
        </p:spPr>
      </p:pic>
      <p:pic>
        <p:nvPicPr>
          <p:cNvPr id="10" name="Picture 9" descr="Interlibrary Loan Request form">
            <a:extLst>
              <a:ext uri="{FF2B5EF4-FFF2-40B4-BE49-F238E27FC236}">
                <a16:creationId xmlns:a16="http://schemas.microsoft.com/office/drawing/2014/main" id="{791C82CA-45D8-C188-28C0-BC11A7D7A5C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59" t="12952" r="35538" b="18123"/>
          <a:stretch/>
        </p:blipFill>
        <p:spPr>
          <a:xfrm>
            <a:off x="2533006" y="1054768"/>
            <a:ext cx="7372286" cy="98937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F8BD87D-2FE4-B3C7-26BB-65F7B532730D}"/>
              </a:ext>
            </a:extLst>
          </p:cNvPr>
          <p:cNvSpPr/>
          <p:nvPr/>
        </p:nvSpPr>
        <p:spPr>
          <a:xfrm>
            <a:off x="1993900" y="6057900"/>
            <a:ext cx="8775700" cy="8001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EC38FA-E926-FF18-266D-9B356EDF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request via Interlibrary loan</a:t>
            </a:r>
            <a:endParaRPr lang="en-CA" dirty="0"/>
          </a:p>
        </p:txBody>
      </p:sp>
      <p:sp>
        <p:nvSpPr>
          <p:cNvPr id="17" name="Freeform: Shape 16" hidden="1">
            <a:extLst>
              <a:ext uri="{FF2B5EF4-FFF2-40B4-BE49-F238E27FC236}">
                <a16:creationId xmlns:a16="http://schemas.microsoft.com/office/drawing/2014/main" id="{9EFDA04F-41F1-C69A-9E87-3D92CB1318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0" y="-34580"/>
            <a:ext cx="12192000" cy="6742878"/>
          </a:xfrm>
          <a:custGeom>
            <a:avLst/>
            <a:gdLst>
              <a:gd name="connsiteX0" fmla="*/ 2412788 w 12192000"/>
              <a:gd name="connsiteY0" fmla="*/ 2166623 h 6892581"/>
              <a:gd name="connsiteX1" fmla="*/ 2412788 w 12192000"/>
              <a:gd name="connsiteY1" fmla="*/ 5697712 h 6892581"/>
              <a:gd name="connsiteX2" fmla="*/ 10027664 w 12192000"/>
              <a:gd name="connsiteY2" fmla="*/ 5697712 h 6892581"/>
              <a:gd name="connsiteX3" fmla="*/ 10027664 w 12192000"/>
              <a:gd name="connsiteY3" fmla="*/ 2166623 h 6892581"/>
              <a:gd name="connsiteX4" fmla="*/ 0 w 12192000"/>
              <a:gd name="connsiteY4" fmla="*/ 0 h 6892581"/>
              <a:gd name="connsiteX5" fmla="*/ 12192000 w 12192000"/>
              <a:gd name="connsiteY5" fmla="*/ 0 h 6892581"/>
              <a:gd name="connsiteX6" fmla="*/ 12192000 w 12192000"/>
              <a:gd name="connsiteY6" fmla="*/ 6892581 h 6892581"/>
              <a:gd name="connsiteX7" fmla="*/ 0 w 12192000"/>
              <a:gd name="connsiteY7" fmla="*/ 6892581 h 6892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92581">
                <a:moveTo>
                  <a:pt x="2412788" y="2166623"/>
                </a:moveTo>
                <a:lnTo>
                  <a:pt x="2412788" y="5697712"/>
                </a:lnTo>
                <a:lnTo>
                  <a:pt x="10027664" y="5697712"/>
                </a:lnTo>
                <a:lnTo>
                  <a:pt x="10027664" y="216662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92581"/>
                </a:lnTo>
                <a:lnTo>
                  <a:pt x="0" y="68925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E14053-5F7F-BF5E-D516-5954AA11C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35760" y="0"/>
            <a:ext cx="9367520" cy="808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 descr="Red square highlighting the &quot;Request via Interlibrary Loan&quot; button on the Concordia Library Sofia Discovery Tool">
            <a:extLst>
              <a:ext uri="{FF2B5EF4-FFF2-40B4-BE49-F238E27FC236}">
                <a16:creationId xmlns:a16="http://schemas.microsoft.com/office/drawing/2014/main" id="{4EEFC51C-3B9C-4A55-B109-AAC8D05644F8}"/>
              </a:ext>
            </a:extLst>
          </p:cNvPr>
          <p:cNvSpPr>
            <a:spLocks/>
          </p:cNvSpPr>
          <p:nvPr/>
        </p:nvSpPr>
        <p:spPr>
          <a:xfrm>
            <a:off x="8200151" y="2720220"/>
            <a:ext cx="1579061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  <p:sp>
        <p:nvSpPr>
          <p:cNvPr id="3" name="Arrow: Left 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852992C9-C42E-25B3-2E96-99CBB85CE35E}"/>
              </a:ext>
            </a:extLst>
          </p:cNvPr>
          <p:cNvSpPr/>
          <p:nvPr/>
        </p:nvSpPr>
        <p:spPr>
          <a:xfrm>
            <a:off x="8837784" y="1968661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Arrow: Left 4" descr="Yellow arrow highlighting the &quot;submit request&quot; button on the request an interlibrary loan form on the Concordia Library Sofia Discovery Tool">
            <a:extLst>
              <a:ext uri="{FF2B5EF4-FFF2-40B4-BE49-F238E27FC236}">
                <a16:creationId xmlns:a16="http://schemas.microsoft.com/office/drawing/2014/main" id="{E3C4D208-0231-DBAE-6542-C63CC23F5C4D}"/>
              </a:ext>
            </a:extLst>
          </p:cNvPr>
          <p:cNvSpPr/>
          <p:nvPr/>
        </p:nvSpPr>
        <p:spPr>
          <a:xfrm rot="19725146">
            <a:off x="3291422" y="4601980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3F1C9-5AD7-5245-CAD4-E2D23E06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6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022E-16 L 3.75E-6 -0.77338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3" grpId="0" animBg="1"/>
      <p:bldP spid="3" grpId="1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71E7E0C-08BD-077C-2847-D89C5F5FE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38554" y="730061"/>
            <a:ext cx="9258731" cy="5555061"/>
            <a:chOff x="1715220" y="0"/>
            <a:chExt cx="11430365" cy="68580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DA3F1C9-5AD7-5245-CAD4-E2D23E0680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15220" y="0"/>
              <a:ext cx="11430365" cy="6858000"/>
            </a:xfrm>
            <a:prstGeom prst="rect">
              <a:avLst/>
            </a:prstGeom>
          </p:spPr>
        </p:pic>
        <p:pic>
          <p:nvPicPr>
            <p:cNvPr id="3" name="Picture 2" descr="A screenshot of a computer&#10;&#10;Description automatically generated">
              <a:extLst>
                <a:ext uri="{FF2B5EF4-FFF2-40B4-BE49-F238E27FC236}">
                  <a16:creationId xmlns:a16="http://schemas.microsoft.com/office/drawing/2014/main" id="{5C37D8E7-E017-C231-73D2-F6886BB9B0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543" r="15216" b="24527"/>
            <a:stretch/>
          </p:blipFill>
          <p:spPr>
            <a:xfrm>
              <a:off x="3593027" y="1039358"/>
              <a:ext cx="7650224" cy="4623774"/>
            </a:xfrm>
            <a:prstGeom prst="rect">
              <a:avLst/>
            </a:prstGeom>
          </p:spPr>
        </p:pic>
      </p:grpSp>
      <p:sp>
        <p:nvSpPr>
          <p:cNvPr id="4" name="Rectangle 3" hidden="1">
            <a:extLst>
              <a:ext uri="{FF2B5EF4-FFF2-40B4-BE49-F238E27FC236}">
                <a16:creationId xmlns:a16="http://schemas.microsoft.com/office/drawing/2014/main" id="{4EEFC51C-3B9C-4A55-B109-AAC8D0564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200151" y="2720220"/>
            <a:ext cx="1579061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42304A8-AFF9-F8D5-DA77-46EEF0E3974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53451" y="1800148"/>
            <a:ext cx="3430873" cy="37856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Suivez le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statut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de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votre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demande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sous </a:t>
            </a:r>
            <a:r>
              <a:rPr lang="en-US" sz="4000" i="0" cap="none" dirty="0" err="1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l’onglet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"Requests</a:t>
            </a:r>
            <a:r>
              <a:rPr lang="en-US" sz="4000" i="0" cap="none" dirty="0">
                <a:solidFill>
                  <a:schemeClr val="tx1"/>
                </a:solidFill>
                <a:latin typeface="Gill Sans Nova Light" panose="020B0402020204020203" pitchFamily="34" charset="0"/>
                <a:ea typeface="ＭＳ Ｐゴシック"/>
                <a:cs typeface="+mn-cs"/>
              </a:rPr>
              <a:t>"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0023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FEBE87-C450-ABE1-D8FD-C6ADC0291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939" b="-19642"/>
          <a:stretch/>
        </p:blipFill>
        <p:spPr>
          <a:xfrm>
            <a:off x="0" y="-27844"/>
            <a:ext cx="5250730" cy="83498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E11359-8279-8A41-14E2-697FC463A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660647"/>
            <a:ext cx="4525537" cy="132556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dirty="0">
                <a:latin typeface="Gill Sans Nova Light" panose="020B0402020204020203" pitchFamily="34" charset="0"/>
              </a:rPr>
              <a:t>Au </a:t>
            </a:r>
            <a:r>
              <a:rPr lang="en-US" sz="4000" dirty="0" err="1">
                <a:latin typeface="Gill Sans Nova Light" panose="020B0402020204020203" pitchFamily="34" charset="0"/>
              </a:rPr>
              <a:t>sujet</a:t>
            </a:r>
            <a:r>
              <a:rPr lang="en-US" sz="4000" dirty="0">
                <a:latin typeface="Gill Sans Nova Light" panose="020B0402020204020203" pitchFamily="34" charset="0"/>
              </a:rPr>
              <a:t> du PEB </a:t>
            </a:r>
            <a:endParaRPr lang="en-CA" sz="4000" dirty="0">
              <a:latin typeface="Gill Sans Nova Light" panose="020B0402020204020203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13FD5-F351-8DB6-F4D5-9430F5405F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1" y="990251"/>
            <a:ext cx="6139444" cy="220007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 service de prêt entre bibliothèques est gratuit et illimité.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Vous recevrez un avis par courriel lorsque votre demande de prêt entre bibliothèques sera prête à être récupérée ou téléchargée.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documents physiques peuvent être récupérés aux comptoirs de prêt des bibliothèques Vanier ou Webster. </a:t>
            </a: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fr-FR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8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Les documents empruntés dans le cadre du prêt entre bibliothèques peuvent être conservés pendant 6 semaines.</a:t>
            </a:r>
            <a:endParaRPr lang="en-US" sz="1800" dirty="0">
              <a:latin typeface="Segoe UI" panose="020B0502040204020203" pitchFamily="34" charset="0"/>
              <a:ea typeface="ＭＳ Ｐゴシック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516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1FA1795-850B-8E47-305E-B72749152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16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91584E-0056-5920-8C42-409AD854A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762001" y="0"/>
            <a:ext cx="13716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EE5CB52-BE5B-5450-62A6-A89326AAB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12862"/>
            <a:ext cx="105156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100000"/>
              </a:lnSpc>
            </a:pP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Demander un livre à </a:t>
            </a:r>
            <a:r>
              <a:rPr lang="en-US" sz="2000" kern="0" spc="300" dirty="0" err="1">
                <a:solidFill>
                  <a:schemeClr val="bg1"/>
                </a:solidFill>
                <a:latin typeface="Gill Sans Nova" panose="020B0602020104020203" pitchFamily="34" charset="0"/>
              </a:rPr>
              <a:t>partir</a:t>
            </a:r>
            <a:r>
              <a:rPr lang="en-US" sz="2000" kern="0" spc="300" dirty="0">
                <a:solidFill>
                  <a:schemeClr val="bg1"/>
                </a:solidFill>
                <a:latin typeface="Gill Sans Nova" panose="020B0602020104020203" pitchFamily="34" charset="0"/>
              </a:rPr>
              <a:t> d’un </a:t>
            </a:r>
            <a:br>
              <a:rPr lang="en-US" kern="0" dirty="0">
                <a:solidFill>
                  <a:srgbClr val="782336"/>
                </a:solidFill>
                <a:latin typeface="Gill Sans Nova" panose="020B0602020104020203" pitchFamily="34" charset="0"/>
              </a:rPr>
            </a:br>
            <a:r>
              <a:rPr lang="en-US" kern="0" dirty="0" err="1">
                <a:solidFill>
                  <a:srgbClr val="D6A635"/>
                </a:solidFill>
                <a:latin typeface="Gill Sans Nova" panose="020B0602020104020203" pitchFamily="34" charset="0"/>
              </a:rPr>
              <a:t>FORMulaire</a:t>
            </a:r>
            <a:r>
              <a:rPr lang="en-US" kern="0" dirty="0">
                <a:solidFill>
                  <a:srgbClr val="D6A635"/>
                </a:solidFill>
                <a:latin typeface="Gill Sans Nova" panose="020B0602020104020203" pitchFamily="34" charset="0"/>
              </a:rPr>
              <a:t> vide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4135EDF-C153-3380-8942-FA3F2A2943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44947" y="2478794"/>
            <a:ext cx="1702107" cy="521271"/>
            <a:chOff x="5131105" y="2126255"/>
            <a:chExt cx="1702107" cy="52127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DFF9DA32-19C0-871A-AEB5-184BB28CB80D}"/>
                </a:ext>
              </a:extLst>
            </p:cNvPr>
            <p:cNvSpPr txBox="1"/>
            <p:nvPr/>
          </p:nvSpPr>
          <p:spPr>
            <a:xfrm>
              <a:off x="5131105" y="2210355"/>
              <a:ext cx="17021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rgbClr val="D6A635"/>
                  </a:solidFill>
                  <a:latin typeface="Gill Sans Nova" panose="020B0602020104020203" pitchFamily="34" charset="0"/>
                  <a:cs typeface="Segoe UI" panose="020B0502040204020203" pitchFamily="34" charset="0"/>
                </a:rPr>
                <a:t>EXAMPLE</a:t>
              </a:r>
              <a:endParaRPr lang="en-CA" sz="2000" dirty="0">
                <a:solidFill>
                  <a:srgbClr val="D6A635"/>
                </a:solidFill>
                <a:latin typeface="Gill Sans Nova" panose="020B06020201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0DC24F9-66F5-9990-5E74-850F53510696}"/>
                </a:ext>
              </a:extLst>
            </p:cNvPr>
            <p:cNvSpPr/>
            <p:nvPr/>
          </p:nvSpPr>
          <p:spPr>
            <a:xfrm>
              <a:off x="5221995" y="2126255"/>
              <a:ext cx="1487277" cy="521271"/>
            </a:xfrm>
            <a:prstGeom prst="rect">
              <a:avLst/>
            </a:prstGeom>
            <a:no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5373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FA913-E4C4-32BC-A222-41DD8891C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Create an Interlibrary Loan request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ACDBEF9-4498-50FA-CF3D-C69458A7C354}"/>
              </a:ext>
            </a:extLst>
          </p:cNvPr>
          <p:cNvSpPr txBox="1">
            <a:spLocks/>
          </p:cNvSpPr>
          <p:nvPr/>
        </p:nvSpPr>
        <p:spPr>
          <a:xfrm>
            <a:off x="1052434" y="1228927"/>
            <a:ext cx="4396896" cy="22000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Inscrivez-vous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dans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votre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compte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"My Account" et </a:t>
            </a: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sélectionnez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"Requests".</a:t>
            </a:r>
          </a:p>
          <a:p>
            <a:pPr marL="457200" indent="-457200">
              <a:lnSpc>
                <a:spcPct val="150000"/>
              </a:lnSpc>
              <a:buAutoNum type="arabicPeriod"/>
            </a:pPr>
            <a:r>
              <a:rPr lang="en-US" sz="2000" dirty="0" err="1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Cliquez</a:t>
            </a:r>
            <a:r>
              <a:rPr lang="en-US" sz="2000" dirty="0">
                <a:latin typeface="Segoe UI" panose="020B0502040204020203" pitchFamily="34" charset="0"/>
                <a:ea typeface="ＭＳ Ｐゴシック"/>
                <a:cs typeface="Segoe UI" panose="020B0502040204020203" pitchFamily="34" charset="0"/>
              </a:rPr>
              <a:t> "Create request".</a:t>
            </a: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9" name="Picture 4" descr="Concordia Library Website - Interlibrary Loan Request webpage. My Account dropdown menu.">
            <a:extLst>
              <a:ext uri="{FF2B5EF4-FFF2-40B4-BE49-F238E27FC236}">
                <a16:creationId xmlns:a16="http://schemas.microsoft.com/office/drawing/2014/main" id="{7552BBFB-2824-2A8E-B340-8B79DBE55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012" y="687133"/>
            <a:ext cx="1464875" cy="3490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4" descr="Concordia Library Interlibrary Loan request page. Create a request button.">
            <a:extLst>
              <a:ext uri="{FF2B5EF4-FFF2-40B4-BE49-F238E27FC236}">
                <a16:creationId xmlns:a16="http://schemas.microsoft.com/office/drawing/2014/main" id="{337963F2-0AD0-D68C-8A39-AD4199BDD4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r="11160" b="709"/>
          <a:stretch/>
        </p:blipFill>
        <p:spPr>
          <a:xfrm>
            <a:off x="-11923" y="4424930"/>
            <a:ext cx="11744614" cy="2050011"/>
          </a:xfrm>
        </p:spPr>
      </p:pic>
      <p:sp>
        <p:nvSpPr>
          <p:cNvPr id="3" name="Rectangle 2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29C11415-307C-8FDC-7BF4-0F878558AC62}"/>
              </a:ext>
            </a:extLst>
          </p:cNvPr>
          <p:cNvSpPr>
            <a:spLocks/>
          </p:cNvSpPr>
          <p:nvPr/>
        </p:nvSpPr>
        <p:spPr>
          <a:xfrm>
            <a:off x="8329961" y="1537815"/>
            <a:ext cx="977387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229634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  <p:bldP spid="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C1B53-D801-4209-3AB4-53D3F0E51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– request a book form</a:t>
            </a:r>
            <a:endParaRPr lang="en-CA" dirty="0"/>
          </a:p>
        </p:txBody>
      </p:sp>
      <p:grpSp>
        <p:nvGrpSpPr>
          <p:cNvPr id="37" name="Group 36" descr="Form to request an Interlibrary Loan Book using the Concordia Library Sofia Discovery Tool">
            <a:extLst>
              <a:ext uri="{FF2B5EF4-FFF2-40B4-BE49-F238E27FC236}">
                <a16:creationId xmlns:a16="http://schemas.microsoft.com/office/drawing/2014/main" id="{364DFC1F-B10D-9148-D1AF-F9DB1C48C51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533006" y="2081843"/>
            <a:ext cx="7380000" cy="10530802"/>
            <a:chOff x="2533006" y="2081843"/>
            <a:chExt cx="7380000" cy="10530802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F90762B8-A8BF-9DC7-7349-730384A84448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2533006" y="2081843"/>
              <a:ext cx="7380000" cy="10530802"/>
              <a:chOff x="2533006" y="2081843"/>
              <a:chExt cx="7380000" cy="10530802"/>
            </a:xfrm>
          </p:grpSpPr>
          <p:pic>
            <p:nvPicPr>
              <p:cNvPr id="10" name="Picture 9" descr="Form to request an Interlibrary Loan Book using the Concordia Library Sofia Discovery Tool">
                <a:extLst>
                  <a:ext uri="{FF2B5EF4-FFF2-40B4-BE49-F238E27FC236}">
                    <a16:creationId xmlns:a16="http://schemas.microsoft.com/office/drawing/2014/main" id="{791C82CA-45D8-C188-28C0-BC11A7D7A5C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5559" t="8744" r="35507" b="17941"/>
              <a:stretch/>
            </p:blipFill>
            <p:spPr>
              <a:xfrm>
                <a:off x="2533006" y="2081843"/>
                <a:ext cx="7380000" cy="10530802"/>
              </a:xfrm>
              <a:prstGeom prst="rect">
                <a:avLst/>
              </a:prstGeom>
            </p:spPr>
          </p:pic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1B9B1AC-3B4B-192B-A9F7-86FE882A7AC4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8682958"/>
                <a:ext cx="338098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D9AAA7-3B22-32C6-D8E6-B6D71F8C2D4D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6223006" y="8682958"/>
                <a:ext cx="338098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569587B0-BBFE-2419-16FA-F7DCDA3DE1E1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10247041"/>
                <a:ext cx="945136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B5724B10-ACA2-3B30-F7D9-829780D1F0B9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2812356" y="9468565"/>
                <a:ext cx="945136" cy="18441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>
                  <a:ln>
                    <a:solidFill>
                      <a:schemeClr val="bg1"/>
                    </a:solidFill>
                  </a:ln>
                </a:endParaRPr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F39C5BA-2015-09CE-AB3A-1B09CB2C174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10463" y="9447901"/>
              <a:ext cx="1376585" cy="2050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ln>
                  <a:solidFill>
                    <a:schemeClr val="bg1"/>
                  </a:solidFill>
                </a:ln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4C0CBA74-D25C-4D9D-BAFB-8621ECF22F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185" y="-8091"/>
            <a:ext cx="12167999" cy="6844500"/>
          </a:xfrm>
          <a:prstGeom prst="rect">
            <a:avLst/>
          </a:prstGeom>
        </p:spPr>
      </p:pic>
      <p:sp>
        <p:nvSpPr>
          <p:cNvPr id="5" name="Arrow: Left 4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46BAEECE-83A8-07F1-6860-F313AD60EC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37784" y="3612629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6" name="Arrow: Left 25" descr="Yellow arrow highlighting the &quot;submit request&quot; button on the request an interlibrary loan form on the Concordia Library Sofia Discovery Tool">
            <a:extLst>
              <a:ext uri="{FF2B5EF4-FFF2-40B4-BE49-F238E27FC236}">
                <a16:creationId xmlns:a16="http://schemas.microsoft.com/office/drawing/2014/main" id="{E2DD3BD7-16F3-F194-B6A8-55539EB404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9725146">
            <a:off x="3291422" y="4601980"/>
            <a:ext cx="900932" cy="342831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1D64F3-1FF1-C35A-7253-5A7BF2AD9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812356" y="9447901"/>
            <a:ext cx="945136" cy="184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Rectangle 3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063BDD58-EC4D-1A22-6762-8E9F7A72819D}"/>
              </a:ext>
            </a:extLst>
          </p:cNvPr>
          <p:cNvSpPr>
            <a:spLocks/>
          </p:cNvSpPr>
          <p:nvPr/>
        </p:nvSpPr>
        <p:spPr>
          <a:xfrm>
            <a:off x="4404733" y="2713639"/>
            <a:ext cx="1148574" cy="4087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3509411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L 3.33333E-6 -1.0099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0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6" grpId="0" animBg="1"/>
      <p:bldP spid="4" grpId="0" animBg="1"/>
      <p:bldP spid="4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DA3F1C9-5AD7-5245-CAD4-E2D23E068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067" y="0"/>
            <a:ext cx="11430366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64199BC-F8FF-7ED4-1C62-2654E8F7142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85349" y="1059943"/>
            <a:ext cx="3297309" cy="44012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Si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vous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avez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quelque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difficulté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à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trouver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un document,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contactez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 la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bibliothèque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Gill Sans Nova Light" panose="020B0402020204020203" pitchFamily="34" charset="0"/>
                <a:ea typeface="ＭＳ Ｐゴシック"/>
                <a:cs typeface="+mn-cs"/>
              </a:rPr>
              <a:t>. </a:t>
            </a:r>
            <a:endParaRPr kumimoji="0" lang="en-CA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Nova Light" panose="020B0402020204020203" pitchFamily="34" charset="0"/>
              <a:ea typeface="+mn-ea"/>
              <a:cs typeface="+mn-cs"/>
            </a:endParaRPr>
          </a:p>
        </p:txBody>
      </p:sp>
      <p:pic>
        <p:nvPicPr>
          <p:cNvPr id="9" name="Picture 8" descr="the Concordia Library website &quot;Ask a Librarian&quot; webpage.">
            <a:extLst>
              <a:ext uri="{FF2B5EF4-FFF2-40B4-BE49-F238E27FC236}">
                <a16:creationId xmlns:a16="http://schemas.microsoft.com/office/drawing/2014/main" id="{2624496A-163F-DBB7-8351-472733B5AC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r="3944"/>
          <a:stretch/>
        </p:blipFill>
        <p:spPr>
          <a:xfrm>
            <a:off x="4826068" y="861697"/>
            <a:ext cx="7622850" cy="4797698"/>
          </a:xfrm>
          <a:prstGeom prst="rect">
            <a:avLst/>
          </a:prstGeom>
        </p:spPr>
      </p:pic>
      <p:sp>
        <p:nvSpPr>
          <p:cNvPr id="15" name="Rectangle 14" descr="red square highlighting various chat options on the Concordia Library website Ask a Librarian service. Chat options are:&#10;In-person&#10;Chat&#10;Phone&#10;Email&#10;Related services">
            <a:extLst>
              <a:ext uri="{FF2B5EF4-FFF2-40B4-BE49-F238E27FC236}">
                <a16:creationId xmlns:a16="http://schemas.microsoft.com/office/drawing/2014/main" id="{DA967F94-4CE3-181E-D3A6-1C3AAB01B86C}"/>
              </a:ext>
            </a:extLst>
          </p:cNvPr>
          <p:cNvSpPr>
            <a:spLocks/>
          </p:cNvSpPr>
          <p:nvPr/>
        </p:nvSpPr>
        <p:spPr>
          <a:xfrm>
            <a:off x="6460108" y="2251493"/>
            <a:ext cx="2780332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71413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D62DB5-F1F9-0009-3DF0-DE5DEA71B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870" y="749595"/>
            <a:ext cx="5645888" cy="390214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Dictionnaires termonologiques </a:t>
            </a:r>
          </a:p>
        </p:txBody>
      </p:sp>
      <p:pic>
        <p:nvPicPr>
          <p:cNvPr id="4" name="Picture 3" descr="Gros plan de pages de livre">
            <a:extLst>
              <a:ext uri="{FF2B5EF4-FFF2-40B4-BE49-F238E27FC236}">
                <a16:creationId xmlns:a16="http://schemas.microsoft.com/office/drawing/2014/main" id="{D4DA9533-CA8F-44C5-3FE9-2FAB53A5A95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58" r="5274" b="-2"/>
          <a:stretch/>
        </p:blipFill>
        <p:spPr>
          <a:xfrm>
            <a:off x="5879804" y="-6350"/>
            <a:ext cx="6312196" cy="6874330"/>
          </a:xfrm>
          <a:custGeom>
            <a:avLst/>
            <a:gdLst/>
            <a:ahLst/>
            <a:cxnLst/>
            <a:rect l="l" t="t" r="r" b="b"/>
            <a:pathLst>
              <a:path w="6312196" h="6874330">
                <a:moveTo>
                  <a:pt x="2047193" y="0"/>
                </a:moveTo>
                <a:lnTo>
                  <a:pt x="6312196" y="0"/>
                </a:lnTo>
                <a:lnTo>
                  <a:pt x="6312196" y="6874330"/>
                </a:lnTo>
                <a:lnTo>
                  <a:pt x="0" y="6874330"/>
                </a:lnTo>
                <a:close/>
              </a:path>
            </a:pathLst>
          </a:cu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634715" y="0"/>
            <a:ext cx="9144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078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590DAC5-BA81-4AF8-B0CA-D66712B305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AB7E7E-14BD-4509-AD05-57C2EF74C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AB7D68-3D15-7CA1-900D-205CBFA9F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3734" y="557304"/>
            <a:ext cx="5355265" cy="1625731"/>
          </a:xfrm>
        </p:spPr>
        <p:txBody>
          <a:bodyPr>
            <a:normAutofit/>
          </a:bodyPr>
          <a:lstStyle/>
          <a:p>
            <a:r>
              <a:rPr lang="fr-CA" dirty="0" err="1"/>
              <a:t>Termium</a:t>
            </a:r>
            <a:r>
              <a:rPr lang="fr-CA" dirty="0"/>
              <a:t> Plus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C24A07-EC5A-7E7B-29AF-B39152B81F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3" b="4392"/>
          <a:stretch/>
        </p:blipFill>
        <p:spPr>
          <a:xfrm>
            <a:off x="6" y="10"/>
            <a:ext cx="4742121" cy="3434306"/>
          </a:xfrm>
          <a:custGeom>
            <a:avLst/>
            <a:gdLst/>
            <a:ahLst/>
            <a:cxnLst/>
            <a:rect l="l" t="t" r="r" b="b"/>
            <a:pathLst>
              <a:path w="4742121" h="3429000">
                <a:moveTo>
                  <a:pt x="0" y="0"/>
                </a:moveTo>
                <a:lnTo>
                  <a:pt x="4306186" y="0"/>
                </a:lnTo>
                <a:lnTo>
                  <a:pt x="4742121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E005B7A-B8FD-23A2-7E7D-4783D31C5B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04" r="928"/>
          <a:stretch/>
        </p:blipFill>
        <p:spPr>
          <a:xfrm>
            <a:off x="-5" y="3429000"/>
            <a:ext cx="5178056" cy="3429000"/>
          </a:xfrm>
          <a:custGeom>
            <a:avLst/>
            <a:gdLst/>
            <a:ahLst/>
            <a:cxnLst/>
            <a:rect l="l" t="t" r="r" b="b"/>
            <a:pathLst>
              <a:path w="5178056" h="3429000">
                <a:moveTo>
                  <a:pt x="0" y="0"/>
                </a:moveTo>
                <a:lnTo>
                  <a:pt x="4742121" y="0"/>
                </a:lnTo>
                <a:lnTo>
                  <a:pt x="517805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93EA3-6F97-6C77-2975-32446835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3734" y="2183035"/>
            <a:ext cx="5355266" cy="412184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r-CA" dirty="0">
                <a:hlinkClick r:id="rId5"/>
              </a:rPr>
              <a:t>https://www.btb.termiumplus.gc.ca</a:t>
            </a:r>
            <a:endParaRPr lang="fr-CA" dirty="0"/>
          </a:p>
          <a:p>
            <a:endParaRPr lang="fr-CA" dirty="0"/>
          </a:p>
          <a:p>
            <a:r>
              <a:rPr lang="fr-CA" dirty="0"/>
              <a:t>Disponible gratuitement en ligne</a:t>
            </a:r>
          </a:p>
          <a:p>
            <a:r>
              <a:rPr lang="fr-FR" dirty="0"/>
              <a:t>Inclus </a:t>
            </a:r>
            <a:r>
              <a:rPr lang="fr-FR" dirty="0">
                <a:hlinkClick r:id="rId6"/>
              </a:rPr>
              <a:t>Ressources du Portail linguistique du Canada</a:t>
            </a:r>
            <a:endParaRPr lang="fr-FR" dirty="0"/>
          </a:p>
          <a:p>
            <a:endParaRPr lang="fr-CA" dirty="0"/>
          </a:p>
          <a:p>
            <a:endParaRPr lang="en-CA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836AB60-5854-4E5A-BBFD-9E71A8600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4576137" y="0"/>
            <a:ext cx="668374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38840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D6309531-94CD-4CF6-AACE-80EC085E0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F54DC5-75B2-F1FC-5259-8850D4C7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4957" y="685800"/>
            <a:ext cx="4409889" cy="1382233"/>
          </a:xfrm>
        </p:spPr>
        <p:txBody>
          <a:bodyPr>
            <a:normAutofit/>
          </a:bodyPr>
          <a:lstStyle/>
          <a:p>
            <a:r>
              <a:rPr lang="fr-CA" dirty="0"/>
              <a:t>Vitrine linguistique</a:t>
            </a: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8E195A-EEFA-8B33-064E-AE4234BA84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88" r="24916"/>
          <a:stretch/>
        </p:blipFill>
        <p:spPr>
          <a:xfrm>
            <a:off x="20" y="-7444"/>
            <a:ext cx="6833173" cy="6874330"/>
          </a:xfrm>
          <a:custGeom>
            <a:avLst/>
            <a:gdLst/>
            <a:ahLst/>
            <a:cxnLst/>
            <a:rect l="l" t="t" r="r" b="b"/>
            <a:pathLst>
              <a:path w="4966447" h="6874330">
                <a:moveTo>
                  <a:pt x="0" y="0"/>
                </a:moveTo>
                <a:lnTo>
                  <a:pt x="4966447" y="0"/>
                </a:lnTo>
                <a:lnTo>
                  <a:pt x="3355712" y="6874330"/>
                </a:lnTo>
                <a:lnTo>
                  <a:pt x="0" y="6874330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C00AE-DC63-A2DF-A205-CD9A81AF9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3193" y="2291316"/>
            <a:ext cx="5157708" cy="4022650"/>
          </a:xfrm>
        </p:spPr>
        <p:txBody>
          <a:bodyPr>
            <a:normAutofit/>
          </a:bodyPr>
          <a:lstStyle/>
          <a:p>
            <a:r>
              <a:rPr lang="fr-CA" dirty="0">
                <a:hlinkClick r:id="rId4"/>
              </a:rPr>
              <a:t>https://vitrinelinguistique.oqlf.gouv.qc.ca/</a:t>
            </a:r>
            <a:r>
              <a:rPr lang="fr-CA" dirty="0"/>
              <a:t> de l’Office de la langue française</a:t>
            </a:r>
          </a:p>
          <a:p>
            <a:r>
              <a:rPr lang="fr-CA" dirty="0"/>
              <a:t>Inclus le Grand dictionnaire terminologique</a:t>
            </a:r>
          </a:p>
          <a:p>
            <a:r>
              <a:rPr lang="fr-CA" dirty="0"/>
              <a:t>Disponible gratuitement en ligne</a:t>
            </a:r>
          </a:p>
          <a:p>
            <a:endParaRPr lang="en-CA"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75BF611-D2A5-4454-8C47-95B0BC4228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627455" y="-19394"/>
            <a:ext cx="806149" cy="687739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1003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2580E-92D4-7A2A-EC8B-F7CF5DCA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3400"/>
            <a:ext cx="10393326" cy="1476153"/>
          </a:xfrm>
        </p:spPr>
        <p:txBody>
          <a:bodyPr>
            <a:normAutofit fontScale="90000"/>
          </a:bodyPr>
          <a:lstStyle/>
          <a:p>
            <a:r>
              <a:rPr lang="fr-CA" dirty="0"/>
              <a:t>Autres documents de référence</a:t>
            </a:r>
            <a:br>
              <a:rPr lang="fr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7D9DB-E7E1-0F97-6D1D-3933EA3347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Dictionnaires de langue en ligne</a:t>
            </a:r>
          </a:p>
          <a:p>
            <a:pPr lvl="2"/>
            <a:r>
              <a:rPr lang="fr-FR" dirty="0">
                <a:hlinkClick r:id="rId2"/>
              </a:rPr>
              <a:t>Petit Robert de la langue française</a:t>
            </a:r>
            <a:endParaRPr lang="fr-FR" dirty="0"/>
          </a:p>
          <a:p>
            <a:pPr lvl="2"/>
            <a:r>
              <a:rPr lang="fr-FR" dirty="0">
                <a:hlinkClick r:id="rId3"/>
              </a:rPr>
              <a:t>Oxford English </a:t>
            </a:r>
            <a:r>
              <a:rPr lang="fr-FR" dirty="0" err="1">
                <a:hlinkClick r:id="rId3"/>
              </a:rPr>
              <a:t>Dictionary</a:t>
            </a:r>
            <a:r>
              <a:rPr lang="fr-FR" dirty="0">
                <a:hlinkClick r:id="rId3"/>
              </a:rPr>
              <a:t> (OED online)</a:t>
            </a:r>
            <a:endParaRPr lang="fr-FR" dirty="0"/>
          </a:p>
          <a:p>
            <a:pPr marL="1143000" lvl="4">
              <a:spcBef>
                <a:spcPts val="1000"/>
              </a:spcBef>
            </a:pPr>
            <a:r>
              <a:rPr lang="fr-FR" sz="1800" dirty="0" err="1">
                <a:hlinkClick r:id="rId4"/>
              </a:rPr>
              <a:t>Lexibase</a:t>
            </a:r>
            <a:r>
              <a:rPr lang="fr-FR" sz="1800" dirty="0">
                <a:hlinkClick r:id="rId4"/>
              </a:rPr>
              <a:t> (Collins)</a:t>
            </a:r>
            <a:endParaRPr lang="fr-FR" sz="1800" dirty="0"/>
          </a:p>
          <a:p>
            <a:pPr lvl="2"/>
            <a:endParaRPr lang="fr-FR" dirty="0"/>
          </a:p>
          <a:p>
            <a:r>
              <a:rPr lang="en-CA" dirty="0"/>
              <a:t>Collections </a:t>
            </a:r>
            <a:r>
              <a:rPr lang="en-CA" dirty="0" err="1"/>
              <a:t>d’ouvrages</a:t>
            </a:r>
            <a:r>
              <a:rPr lang="en-CA" dirty="0"/>
              <a:t> de </a:t>
            </a:r>
            <a:r>
              <a:rPr lang="en-CA" dirty="0" err="1"/>
              <a:t>référence</a:t>
            </a:r>
            <a:endParaRPr lang="en-CA" dirty="0"/>
          </a:p>
          <a:p>
            <a:pPr lvl="2"/>
            <a:r>
              <a:rPr lang="en-CA" dirty="0">
                <a:hlinkClick r:id="rId5"/>
              </a:rPr>
              <a:t>Oxford Reference </a:t>
            </a:r>
            <a:endParaRPr lang="en-CA" dirty="0"/>
          </a:p>
          <a:p>
            <a:pPr lvl="2"/>
            <a:r>
              <a:rPr lang="en-CA" dirty="0">
                <a:hlinkClick r:id="rId6"/>
              </a:rPr>
              <a:t>Canadian Oxford Dictionary</a:t>
            </a:r>
            <a:endParaRPr lang="en-CA" dirty="0"/>
          </a:p>
          <a:p>
            <a:pPr lvl="2"/>
            <a:r>
              <a:rPr lang="en-CA" dirty="0">
                <a:hlinkClick r:id="rId7"/>
              </a:rPr>
              <a:t>Gale </a:t>
            </a:r>
            <a:r>
              <a:rPr lang="en-CA" dirty="0" err="1">
                <a:hlinkClick r:id="rId7"/>
              </a:rPr>
              <a:t>ebooks</a:t>
            </a:r>
            <a:r>
              <a:rPr lang="en-CA" dirty="0">
                <a:hlinkClick r:id="rId7"/>
              </a:rPr>
              <a:t> </a:t>
            </a:r>
            <a:r>
              <a:rPr lang="en-CA" dirty="0"/>
              <a:t>(Collection </a:t>
            </a:r>
            <a:r>
              <a:rPr lang="en-CA" dirty="0" err="1"/>
              <a:t>d’encyclopédies</a:t>
            </a:r>
            <a:r>
              <a:rPr lang="en-CA" dirty="0"/>
              <a:t>)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822631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6558-9CFC-6AC6-87A5-3317057DE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Différents types d’ouvrages de référence</a:t>
            </a:r>
            <a:endParaRPr lang="en-CA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8D68C0-3672-C276-4A8E-67CA75A4D97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3000" y="2009553"/>
          <a:ext cx="9906000" cy="45407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601354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E4165CA-2930-4841-AFB7-DD41E95F2D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 descr="Navigation de voilier">
            <a:extLst>
              <a:ext uri="{FF2B5EF4-FFF2-40B4-BE49-F238E27FC236}">
                <a16:creationId xmlns:a16="http://schemas.microsoft.com/office/drawing/2014/main" id="{981B83EC-A249-6E72-24BE-41E8A49ACB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r="-1" b="283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3A19439-95A7-4D53-B166-072A2A397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307" y="3666683"/>
            <a:ext cx="12188952" cy="3191317"/>
          </a:xfrm>
          <a:prstGeom prst="rect">
            <a:avLst/>
          </a:prstGeom>
          <a:gradFill>
            <a:gsLst>
              <a:gs pos="42000">
                <a:srgbClr val="000000">
                  <a:alpha val="23000"/>
                </a:srgbClr>
              </a:gs>
              <a:gs pos="0">
                <a:srgbClr val="000000">
                  <a:alpha val="0"/>
                </a:srgbClr>
              </a:gs>
              <a:gs pos="100000">
                <a:srgbClr val="000000">
                  <a:alpha val="36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2CE9ED-1805-93DE-26EA-069D54ED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38483"/>
            <a:ext cx="9144000" cy="2825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bases de données</a:t>
            </a:r>
          </a:p>
        </p:txBody>
      </p:sp>
    </p:spTree>
    <p:extLst>
      <p:ext uri="{BB962C8B-B14F-4D97-AF65-F5344CB8AC3E}">
        <p14:creationId xmlns:p14="http://schemas.microsoft.com/office/powerpoint/2010/main" val="1622567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1FBE127-D2A6-4FA3-A6B9-B8FD1DE4B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1C9F8AA8-4941-C7DF-804B-093553D8D35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10595" y="1897856"/>
            <a:ext cx="3917752" cy="169068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90000"/>
          </a:bodyPr>
          <a:lstStyle>
            <a:defPPr>
              <a:defRPr lang="en-US"/>
            </a:defPPr>
            <a:lvl1pPr marL="0"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fontAlgn="auto"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400" b="0" u="none" strike="noStrik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 </a:t>
            </a:r>
            <a:r>
              <a:rPr kumimoji="0" lang="en-US" sz="4400" b="0" u="none" strike="noStrike" spc="0" normalizeH="0" noProof="0" dirty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révision</a:t>
            </a:r>
            <a:r>
              <a:rPr kumimoji="0" lang="en-US" sz="4400" b="0" u="none" strike="noStrik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par les pairs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DD9C044-4B08-47CC-852C-B22B09675A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4948518" cy="13245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033687E-2F83-4E90-B11A-4B998C1540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292DBC3-1A72-41ED-8432-D0D64FD63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1" y="2743200"/>
            <a:ext cx="4477872" cy="4114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screen capture of a Twitter post. Image shows three lego characters. The text reads:&#10;Peer 1: Brillian! Accept with no changes;&#10;Peer 2: Groundbreaking! Accept with no changes;&#10;Peer 3: Reject.">
            <a:extLst>
              <a:ext uri="{FF2B5EF4-FFF2-40B4-BE49-F238E27FC236}">
                <a16:creationId xmlns:a16="http://schemas.microsoft.com/office/drawing/2014/main" id="{5F73482D-D970-002C-A462-43E7C14AD05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399" y="668559"/>
            <a:ext cx="6909391" cy="5656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BD924B2-C6EF-E74D-35AA-67D73564C9DC}"/>
              </a:ext>
            </a:extLst>
          </p:cNvPr>
          <p:cNvSpPr txBox="1"/>
          <p:nvPr/>
        </p:nvSpPr>
        <p:spPr>
          <a:xfrm>
            <a:off x="7714131" y="5100810"/>
            <a:ext cx="3540086" cy="122378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spcAft>
                <a:spcPts val="600"/>
              </a:spcAft>
              <a:buSzPct val="80000"/>
            </a:pPr>
            <a:r>
              <a:rPr lang="en-US" dirty="0">
                <a:solidFill>
                  <a:schemeClr val="tx2"/>
                </a:solidFill>
              </a:rPr>
              <a:t>Yates, D. [@LegoAcademics]. (2014, August 12). </a:t>
            </a:r>
            <a:r>
              <a:rPr lang="en-US" i="1" dirty="0">
                <a:solidFill>
                  <a:schemeClr val="tx2"/>
                </a:solidFill>
              </a:rPr>
              <a:t>Peer 1: </a:t>
            </a:r>
            <a:r>
              <a:rPr lang="en-US" i="1" dirty="0" err="1">
                <a:solidFill>
                  <a:schemeClr val="tx2"/>
                </a:solidFill>
              </a:rPr>
              <a:t>Brillant</a:t>
            </a:r>
            <a:r>
              <a:rPr lang="en-US" i="1" dirty="0">
                <a:solidFill>
                  <a:schemeClr val="tx2"/>
                </a:solidFill>
              </a:rPr>
              <a:t>! Accept with no changes; Peer 2: Groundbreaking! Accept with no changes; Peer 3: Reject.</a:t>
            </a:r>
            <a:r>
              <a:rPr lang="en-US" dirty="0">
                <a:solidFill>
                  <a:schemeClr val="tx2"/>
                </a:solidFill>
              </a:rPr>
              <a:t> [Tweet]. Twitter. https://twitter.com/LegoAcademics/status/499205005468262400/photo/1</a:t>
            </a:r>
          </a:p>
          <a:p>
            <a:pPr indent="-228600">
              <a:spcAft>
                <a:spcPts val="600"/>
              </a:spcAft>
              <a:buSzPct val="80000"/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9309E4A-5F81-4CAB-B5DB-AB4EB90C71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7" y="2548218"/>
            <a:ext cx="589522" cy="43097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34285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B51840-A65B-74AE-E940-E3EA3084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Sofia Discovery Tool – Databases By Subject</a:t>
            </a:r>
            <a:endParaRPr lang="en-CA" dirty="0"/>
          </a:p>
        </p:txBody>
      </p:sp>
      <p:pic>
        <p:nvPicPr>
          <p:cNvPr id="9" name="Picture 8" descr="Concordia Library website homepage">
            <a:extLst>
              <a:ext uri="{FF2B5EF4-FFF2-40B4-BE49-F238E27FC236}">
                <a16:creationId xmlns:a16="http://schemas.microsoft.com/office/drawing/2014/main" id="{311F50F8-5255-65B2-EA0D-FF7B832F1D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r="6712"/>
          <a:stretch/>
        </p:blipFill>
        <p:spPr>
          <a:xfrm>
            <a:off x="2389387" y="838200"/>
            <a:ext cx="7646038" cy="4848225"/>
          </a:xfrm>
          <a:prstGeom prst="rect">
            <a:avLst/>
          </a:prstGeom>
        </p:spPr>
      </p:pic>
      <p:grpSp>
        <p:nvGrpSpPr>
          <p:cNvPr id="10" name="Group 9" descr="Circle highlighting the &quot;Database by Subject&quot; button on the Concordia Library home page. ">
            <a:extLst>
              <a:ext uri="{FF2B5EF4-FFF2-40B4-BE49-F238E27FC236}">
                <a16:creationId xmlns:a16="http://schemas.microsoft.com/office/drawing/2014/main" id="{60E1C611-F333-55CE-2CC3-E8DDB9C90A02}"/>
              </a:ext>
            </a:extLst>
          </p:cNvPr>
          <p:cNvGrpSpPr/>
          <p:nvPr/>
        </p:nvGrpSpPr>
        <p:grpSpPr>
          <a:xfrm>
            <a:off x="607661" y="2222213"/>
            <a:ext cx="3707287" cy="2700000"/>
            <a:chOff x="411346" y="414941"/>
            <a:chExt cx="3707287" cy="2700000"/>
          </a:xfrm>
        </p:grpSpPr>
        <p:sp>
          <p:nvSpPr>
            <p:cNvPr id="11" name="Isosceles Triangle 10">
              <a:extLst>
                <a:ext uri="{FF2B5EF4-FFF2-40B4-BE49-F238E27FC236}">
                  <a16:creationId xmlns:a16="http://schemas.microsoft.com/office/drawing/2014/main" id="{BAF0F9E8-F219-2CBF-4961-EE564A907A09}"/>
                </a:ext>
              </a:extLst>
            </p:cNvPr>
            <p:cNvSpPr/>
            <p:nvPr/>
          </p:nvSpPr>
          <p:spPr>
            <a:xfrm rot="5400000">
              <a:off x="2286861" y="958649"/>
              <a:ext cx="2121181" cy="1542362"/>
            </a:xfrm>
            <a:prstGeom prst="triangle">
              <a:avLst/>
            </a:prstGeom>
            <a:solidFill>
              <a:srgbClr val="D6A635">
                <a:alpha val="63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41547D1-F700-FA06-58F5-83E6C20272EE}"/>
                </a:ext>
              </a:extLst>
            </p:cNvPr>
            <p:cNvSpPr/>
            <p:nvPr/>
          </p:nvSpPr>
          <p:spPr>
            <a:xfrm>
              <a:off x="411346" y="414941"/>
              <a:ext cx="2700000" cy="2700000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 l="-219333" t="-262000" r="-560667" b="-184666"/>
              </a:stretch>
            </a:blipFill>
            <a:ln w="41275">
              <a:solidFill>
                <a:srgbClr val="D6A635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3887091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5393-ADCF-428F-7D98-7E976192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Bases de données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1DC81-7B2B-E0AC-BB54-935A62C12A8C}"/>
              </a:ext>
            </a:extLst>
          </p:cNvPr>
          <p:cNvSpPr>
            <a:spLocks noGrp="1"/>
          </p:cNvSpPr>
          <p:nvPr>
            <p:ph idx="1"/>
          </p:nvPr>
        </p:nvSpPr>
        <p:spPr>
          <a:xfrm flipH="1">
            <a:off x="10503877" y="1915557"/>
            <a:ext cx="545123" cy="18709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CA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6A70DD48-EA68-3C5E-70D7-F9809A4C69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53660518"/>
              </p:ext>
            </p:extLst>
          </p:nvPr>
        </p:nvGraphicFramePr>
        <p:xfrm>
          <a:off x="1573823" y="1743807"/>
          <a:ext cx="9976337" cy="4580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93129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CA7A60-8DF8-4B78-BFE3-B372B90AB9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69A5737-8D36-4BF8-AC7D-2AA2B6B63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8968"/>
            <a:ext cx="3818316" cy="6900306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493114 w 3818316"/>
              <a:gd name="connsiteY2" fmla="*/ 6863976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  <a:gd name="connsiteX0" fmla="*/ 0 w 3818316"/>
              <a:gd name="connsiteY0" fmla="*/ 0 h 6863976"/>
              <a:gd name="connsiteX1" fmla="*/ 3818316 w 3818316"/>
              <a:gd name="connsiteY1" fmla="*/ 0 h 6863976"/>
              <a:gd name="connsiteX2" fmla="*/ 2252194 w 3818316"/>
              <a:gd name="connsiteY2" fmla="*/ 6853025 h 6863976"/>
              <a:gd name="connsiteX3" fmla="*/ 0 w 3818316"/>
              <a:gd name="connsiteY3" fmla="*/ 6863976 h 6863976"/>
              <a:gd name="connsiteX4" fmla="*/ 0 w 3818316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8316" h="6863976">
                <a:moveTo>
                  <a:pt x="0" y="0"/>
                </a:moveTo>
                <a:lnTo>
                  <a:pt x="3818316" y="0"/>
                </a:lnTo>
                <a:lnTo>
                  <a:pt x="2252194" y="6853025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2ECE8B0-6962-4F5B-830A-E8F8F9726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2759626"/>
            <a:ext cx="3484282" cy="409538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EAF673E-0279-495F-A8A9-F84D0AB5A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259294"/>
            <a:ext cx="4748213" cy="159571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6BA652B-8980-FB2A-5153-6519C5C153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4126349"/>
              </p:ext>
            </p:extLst>
          </p:nvPr>
        </p:nvGraphicFramePr>
        <p:xfrm>
          <a:off x="4106586" y="788465"/>
          <a:ext cx="7424423" cy="5245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50678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6EF3EC4F-5125-42E3-8EB0-821F06BDF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45C6712-0180-4204-86CE-BE5A0709B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5865974"/>
            <a:ext cx="5081517" cy="102614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ABCB92D0-3ABB-41C3-96F9-EBC87FFB10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1132764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E8C98AD-415A-417E-ADBD-580E8C30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" y="4052048"/>
            <a:ext cx="2163482" cy="280595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BC2EA01E-FFFF-4F97-A16B-095A91E6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110484" y="5356746"/>
            <a:ext cx="5081515" cy="1524906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DD776531-FAA7-3172-3626-B43C6E1CD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0015"/>
            <a:ext cx="11085958" cy="99294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dirty="0" err="1"/>
              <a:t>Démonstrations</a:t>
            </a:r>
            <a:endParaRPr lang="en-US" sz="4000" b="1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5AD01838-A3FE-E166-8776-646695C5F1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014" r="14412" b="-1"/>
          <a:stretch>
            <a:fillRect/>
          </a:stretch>
        </p:blipFill>
        <p:spPr>
          <a:xfrm>
            <a:off x="29843" y="1943987"/>
            <a:ext cx="6121303" cy="4857270"/>
          </a:xfrm>
          <a:prstGeom prst="rect">
            <a:avLst/>
          </a:prstGeom>
        </p:spPr>
      </p:pic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1BF4E1B-1657-4F53-8D24-74F1C5AD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602477" y="1501254"/>
            <a:ext cx="589522" cy="538039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E1578946-45B3-DD27-82E3-1A8C6B783F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8" r="28853" b="-2"/>
          <a:stretch>
            <a:fillRect/>
          </a:stretch>
        </p:blipFill>
        <p:spPr>
          <a:xfrm>
            <a:off x="6057723" y="1972359"/>
            <a:ext cx="6104434" cy="4857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24918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C88933B-CFB2-4662-9CA9-2C1E08385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909EEE1-52DB-4A86-AFCE-CCE9041848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12192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EA9AF7-600F-2EB3-A762-9B639611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869" y="1994264"/>
            <a:ext cx="6935872" cy="39227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Ressources générales sur le web </a:t>
            </a:r>
            <a:b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6600" i="1" kern="1200" cap="all" baseline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2A1E1-7F91-033A-4824-973F38186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83790" y="1050878"/>
            <a:ext cx="6157951" cy="943386"/>
          </a:xfr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120000"/>
              </a:lnSpc>
            </a:pPr>
            <a:endParaRPr lang="en-US" sz="1800" b="1" cap="all" spc="30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B02640-8B89-0771-5473-D3AB1D35443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91" r="27474" b="1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26FE4BA-3BD1-4AB3-A3EB-39FF16D964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418764" y="0"/>
            <a:ext cx="815637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BD85EF3-E980-4EF9-BF91-C0540D302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  <a:endCxn id="15" idx="2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468380"/>
            <a:ext cx="6096000" cy="1389619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75635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8A40E-97EC-2DEC-FD48-34A258F5A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Sites web utiles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AF4DD-6E27-F98E-B31D-A3F270E1D9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Les pages web des gouvernements fédéral (.ca) et provincial (gouv.qc.ca)</a:t>
            </a:r>
          </a:p>
          <a:p>
            <a:r>
              <a:rPr lang="fr-FR" dirty="0"/>
              <a:t>Autres gouvernements ou organisations internationales  </a:t>
            </a:r>
          </a:p>
          <a:p>
            <a:pPr lvl="2"/>
            <a:r>
              <a:rPr lang="fr-FR" sz="2000" dirty="0"/>
              <a:t>Suisse, Belgique</a:t>
            </a:r>
          </a:p>
          <a:p>
            <a:pPr lvl="2"/>
            <a:r>
              <a:rPr lang="fr-FR" sz="2000" dirty="0"/>
              <a:t>ONU, UNESCO</a:t>
            </a:r>
          </a:p>
          <a:p>
            <a:r>
              <a:rPr lang="fr-FR" dirty="0"/>
              <a:t>Universités ou institutions de recherche ou d’enseignement</a:t>
            </a:r>
          </a:p>
          <a:p>
            <a:endParaRPr lang="fr-FR" dirty="0"/>
          </a:p>
          <a:p>
            <a:pPr lvl="1"/>
            <a:endParaRPr lang="fr-FR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554736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BF1F-62E4-7742-FA21-475045319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4400" dirty="0"/>
              <a:t>Lexiques et autres ressources en ligne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B3A45D-7EA7-AEB7-350E-033D6AF2D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630040"/>
            <a:ext cx="9906000" cy="4024424"/>
          </a:xfrm>
        </p:spPr>
        <p:txBody>
          <a:bodyPr/>
          <a:lstStyle/>
          <a:p>
            <a:r>
              <a:rPr lang="fr-CA" altLang="en-US" dirty="0">
                <a:ea typeface="ＭＳ Ｐゴシック" panose="020B0600070205080204" pitchFamily="34" charset="-128"/>
                <a:hlinkClick r:id="rId2"/>
              </a:rPr>
              <a:t>Lexiques et vocabulaires </a:t>
            </a:r>
            <a:r>
              <a:rPr lang="fr-CA" altLang="en-US" dirty="0">
                <a:ea typeface="ＭＳ Ｐゴシック" panose="020B0600070205080204" pitchFamily="34" charset="-128"/>
              </a:rPr>
              <a:t>de l’</a:t>
            </a:r>
            <a:r>
              <a:rPr lang="fr-FR" altLang="en-US" dirty="0">
                <a:ea typeface="ＭＳ Ｐゴシック" panose="020B0600070205080204" pitchFamily="34" charset="-128"/>
              </a:rPr>
              <a:t>Office québécois de la langue française (</a:t>
            </a:r>
            <a:r>
              <a:rPr lang="fr-CA" altLang="en-US" dirty="0">
                <a:ea typeface="ＭＳ Ｐゴシック" panose="020B0600070205080204" pitchFamily="34" charset="-128"/>
              </a:rPr>
              <a:t>OQLF)</a:t>
            </a:r>
          </a:p>
          <a:p>
            <a:r>
              <a:rPr lang="fr-CA" altLang="en-US" dirty="0">
                <a:ea typeface="ＭＳ Ｐゴシック" panose="020B0600070205080204" pitchFamily="34" charset="-128"/>
                <a:hlinkClick r:id="rId3"/>
              </a:rPr>
              <a:t>Lexiques et vocabulaires </a:t>
            </a:r>
            <a:r>
              <a:rPr lang="fr-CA" altLang="en-US" dirty="0">
                <a:ea typeface="ＭＳ Ｐゴシック" panose="020B0600070205080204" pitchFamily="34" charset="-128"/>
              </a:rPr>
              <a:t>du Bureau de la traduction </a:t>
            </a:r>
          </a:p>
          <a:p>
            <a:r>
              <a:rPr lang="fr-CA" altLang="en-US" dirty="0">
                <a:ea typeface="ＭＳ Ｐゴシック" panose="020B0600070205080204" pitchFamily="34" charset="-128"/>
                <a:hlinkClick r:id="rId4"/>
              </a:rPr>
              <a:t>Glossaires</a:t>
            </a:r>
            <a:r>
              <a:rPr lang="fr-CA" altLang="en-US" dirty="0">
                <a:ea typeface="ＭＳ Ｐゴシック" panose="020B0600070205080204" pitchFamily="34" charset="-128"/>
              </a:rPr>
              <a:t> de l’Alliance de recherche numérique du Canada</a:t>
            </a:r>
          </a:p>
        </p:txBody>
      </p:sp>
    </p:spTree>
    <p:extLst>
      <p:ext uri="{BB962C8B-B14F-4D97-AF65-F5344CB8AC3E}">
        <p14:creationId xmlns:p14="http://schemas.microsoft.com/office/powerpoint/2010/main" val="20785635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A18EE-5888-3E77-556D-4BCD351EE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075" y="1877485"/>
            <a:ext cx="5984628" cy="235435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66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Utiliser</a:t>
            </a:r>
            <a:r>
              <a:rPr lang="en-US" sz="66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Google Scholar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9F72EF-AC38-366B-76AE-D545D9251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5335" y="4342282"/>
            <a:ext cx="7110109" cy="943386"/>
          </a:xfr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120000"/>
              </a:lnSpc>
            </a:pPr>
            <a:endParaRPr lang="en-US" sz="1800" b="1" cap="all" spc="300" dirty="0">
              <a:solidFill>
                <a:schemeClr val="tx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A7056-30CC-13AD-1C3D-988558C93A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76" r="20284"/>
          <a:stretch/>
        </p:blipFill>
        <p:spPr>
          <a:xfrm>
            <a:off x="-2573" y="10"/>
            <a:ext cx="4811317" cy="6857988"/>
          </a:xfrm>
          <a:custGeom>
            <a:avLst/>
            <a:gdLst/>
            <a:ahLst/>
            <a:cxnLst/>
            <a:rect l="l" t="t" r="r" b="b"/>
            <a:pathLst>
              <a:path w="4811317" h="6857998">
                <a:moveTo>
                  <a:pt x="0" y="0"/>
                </a:moveTo>
                <a:lnTo>
                  <a:pt x="4811317" y="0"/>
                </a:lnTo>
                <a:lnTo>
                  <a:pt x="2712446" y="6857998"/>
                </a:lnTo>
                <a:lnTo>
                  <a:pt x="0" y="6857998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75035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3D7E3-D4BA-A23C-D48F-A4B5054B7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are Google Scholar and a database different?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CA17F-AAA2-A3DA-FBAD-898ABC5359E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l"/>
            <a:r>
              <a:rPr lang="en-CA" b="1" i="0" dirty="0">
                <a:solidFill>
                  <a:srgbClr val="FFFFFF"/>
                </a:solidFill>
                <a:effectLst/>
                <a:latin typeface="Open Sans" panose="020B0606030504020204" pitchFamily="34" charset="0"/>
              </a:rPr>
              <a:t>How Google Scholar Can Help You</a:t>
            </a:r>
          </a:p>
          <a:p>
            <a:endParaRPr lang="en-CA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6C2F9728-8BB7-E554-EAB3-3B1787E5C011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1078787" y="1924051"/>
          <a:ext cx="9653155" cy="3839074"/>
        </p:xfrm>
        <a:graphic>
          <a:graphicData uri="http://schemas.openxmlformats.org/drawingml/2006/table">
            <a:tbl>
              <a:tblPr/>
              <a:tblGrid>
                <a:gridCol w="4890498">
                  <a:extLst>
                    <a:ext uri="{9D8B030D-6E8A-4147-A177-3AD203B41FA5}">
                      <a16:colId xmlns:a16="http://schemas.microsoft.com/office/drawing/2014/main" val="3141169581"/>
                    </a:ext>
                  </a:extLst>
                </a:gridCol>
                <a:gridCol w="4762657">
                  <a:extLst>
                    <a:ext uri="{9D8B030D-6E8A-4147-A177-3AD203B41FA5}">
                      <a16:colId xmlns:a16="http://schemas.microsoft.com/office/drawing/2014/main" val="2307127537"/>
                    </a:ext>
                  </a:extLst>
                </a:gridCol>
              </a:tblGrid>
              <a:tr h="425057"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b="1" dirty="0">
                          <a:effectLst/>
                        </a:rPr>
                        <a:t>Library Databases</a:t>
                      </a:r>
                    </a:p>
                    <a:p>
                      <a:pPr algn="l" fontAlgn="t"/>
                      <a:endParaRPr lang="en-CA" sz="1300" dirty="0">
                        <a:effectLst/>
                      </a:endParaRP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b="1" dirty="0">
                          <a:effectLst/>
                        </a:rPr>
                        <a:t>Google Scholar</a:t>
                      </a:r>
                    </a:p>
                    <a:p>
                      <a:pPr algn="l" fontAlgn="t"/>
                      <a:endParaRPr lang="en-CA" sz="1300" dirty="0">
                        <a:effectLst/>
                      </a:endParaRP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640953"/>
                  </a:ext>
                </a:extLst>
              </a:tr>
              <a:tr h="400462"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Provide the ability to focus search by subject area.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Does not have the ability to focus search by subject area.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2218480"/>
                  </a:ext>
                </a:extLst>
              </a:tr>
              <a:tr h="572090"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Allow users to sort results according to date and relevance.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Does not have an easy way to sort articles in your results list.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902822"/>
                  </a:ext>
                </a:extLst>
              </a:tr>
              <a:tr h="915343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CA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Allow users to sort results by type of material (academic journal, magazine, newspaper, </a:t>
                      </a:r>
                      <a:r>
                        <a:rPr lang="en-CA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CA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en-CA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• Does not clearly specify what type of material (academic journal, magazine, newspaper, </a:t>
                      </a:r>
                      <a:r>
                        <a:rPr lang="en-CA" sz="13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etc</a:t>
                      </a:r>
                      <a:r>
                        <a:rPr lang="en-CA" sz="13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is in the results list.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6374143"/>
                  </a:ext>
                </a:extLst>
              </a:tr>
              <a:tr h="572090"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Contain the ability to limit searches by a variety of criteria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Does not have full criteria to limit your search results.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87640"/>
                  </a:ext>
                </a:extLst>
              </a:tr>
              <a:tr h="915343"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Will never charge you for the full text of an article if the Library has a subscription to that database.</a:t>
                      </a: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300" dirty="0">
                          <a:effectLst/>
                        </a:rPr>
                        <a:t>• Provides full text of some electronic articles, but is not as helpful in tracking down print articles. Some articles may be available for a fee.</a:t>
                      </a:r>
                    </a:p>
                    <a:p>
                      <a:pPr algn="l" fontAlgn="t"/>
                      <a:endParaRPr lang="en-CA" sz="1300" dirty="0">
                        <a:effectLst/>
                      </a:endParaRPr>
                    </a:p>
                  </a:txBody>
                  <a:tcPr marL="67507" marR="67507" marT="33753" marB="3375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980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F4918D7-E482-96BE-347E-4D0055B113DB}"/>
              </a:ext>
            </a:extLst>
          </p:cNvPr>
          <p:cNvSpPr txBox="1"/>
          <p:nvPr/>
        </p:nvSpPr>
        <p:spPr>
          <a:xfrm>
            <a:off x="441789" y="5724434"/>
            <a:ext cx="112091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/>
            <a:r>
              <a:rPr lang="en-CA" sz="1800" dirty="0">
                <a:effectLst/>
              </a:rPr>
              <a:t>Source:</a:t>
            </a:r>
            <a:r>
              <a:rPr lang="en-CA" dirty="0">
                <a:effectLst/>
              </a:rPr>
              <a:t> “Library Resources &amp; Services: Use Google Scholar: Library Databases vs. Google Scholar.” </a:t>
            </a:r>
            <a:r>
              <a:rPr lang="en-CA" i="1" dirty="0">
                <a:effectLst/>
              </a:rPr>
              <a:t>Library Databases vs. Google Scholar - Use Google Scholar - Library Resources &amp; Services at Howard Community College</a:t>
            </a:r>
            <a:r>
              <a:rPr lang="en-CA" dirty="0">
                <a:effectLst/>
              </a:rPr>
              <a:t>, Howard Community College, howardcc.libguides.com/</a:t>
            </a:r>
            <a:r>
              <a:rPr lang="en-CA" dirty="0" err="1">
                <a:effectLst/>
              </a:rPr>
              <a:t>c.php?g</a:t>
            </a:r>
            <a:r>
              <a:rPr lang="en-CA" dirty="0">
                <a:effectLst/>
              </a:rPr>
              <a:t>=52041&amp;p=428654. </a:t>
            </a:r>
          </a:p>
          <a:p>
            <a:pPr algn="l" fontAlgn="t"/>
            <a:endParaRPr lang="en-CA" sz="1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568929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20"/>
          <p:cNvSpPr/>
          <p:nvPr/>
        </p:nvSpPr>
        <p:spPr>
          <a:xfrm>
            <a:off x="1769807" y="1380227"/>
            <a:ext cx="8303341" cy="5037827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351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 err="1"/>
              <a:t>Quelles</a:t>
            </a:r>
            <a:r>
              <a:rPr lang="en-CA" sz="2800" dirty="0"/>
              <a:t> </a:t>
            </a:r>
            <a:r>
              <a:rPr lang="en-CA" sz="2800" dirty="0" err="1"/>
              <a:t>sont</a:t>
            </a:r>
            <a:r>
              <a:rPr lang="en-CA" sz="2800" dirty="0"/>
              <a:t> les </a:t>
            </a:r>
            <a:r>
              <a:rPr lang="en-CA" sz="2800" dirty="0" err="1"/>
              <a:t>Différences</a:t>
            </a:r>
            <a:r>
              <a:rPr lang="en-CA" sz="2800" dirty="0"/>
              <a:t>? 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251679" y="1613033"/>
            <a:ext cx="4800600" cy="632529"/>
          </a:xfrm>
        </p:spPr>
        <p:txBody>
          <a:bodyPr>
            <a:normAutofit fontScale="925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 dirty="0">
                <a:solidFill>
                  <a:srgbClr val="0070C0"/>
                </a:solidFill>
                <a:latin typeface="Bookman Old Style" panose="02050604050505020204" pitchFamily="18" charset="0"/>
              </a:rPr>
              <a:t>Google scholar</a:t>
            </a:r>
          </a:p>
        </p:txBody>
      </p:sp>
      <p:pic>
        <p:nvPicPr>
          <p:cNvPr id="14" name="Content Placeholder 13" descr="A food court with tables and chairs&#10;&#10;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2570677"/>
            <a:ext cx="4148923" cy="2761627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633864" y="1630286"/>
            <a:ext cx="4800600" cy="632529"/>
          </a:xfrm>
        </p:spPr>
        <p:txBody>
          <a:bodyPr>
            <a:normAutofit fontScale="92500"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800">
                <a:solidFill>
                  <a:srgbClr val="0070C0"/>
                </a:solidFill>
                <a:latin typeface="Bookman Old Style" panose="02050604050505020204" pitchFamily="18" charset="0"/>
              </a:rPr>
              <a:t>Library databases</a:t>
            </a:r>
          </a:p>
        </p:txBody>
      </p:sp>
      <p:pic>
        <p:nvPicPr>
          <p:cNvPr id="15" name="Content Placeholder 14" descr="A person preparing food in a kitchen. 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728" y="2570677"/>
            <a:ext cx="4145331" cy="2765713"/>
          </a:xfrm>
        </p:spPr>
      </p:pic>
      <p:sp>
        <p:nvSpPr>
          <p:cNvPr id="19" name="Rectangle 18"/>
          <p:cNvSpPr/>
          <p:nvPr/>
        </p:nvSpPr>
        <p:spPr>
          <a:xfrm>
            <a:off x="1251678" y="5546100"/>
            <a:ext cx="4303733" cy="6079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/>
              <a:t>Volume | Quantity | Quick</a:t>
            </a:r>
            <a:endParaRPr lang="en-CA" sz="1351"/>
          </a:p>
          <a:p>
            <a:endParaRPr lang="en-CA" sz="1351"/>
          </a:p>
        </p:txBody>
      </p:sp>
      <p:sp>
        <p:nvSpPr>
          <p:cNvPr id="20" name="Rectangle 19"/>
          <p:cNvSpPr/>
          <p:nvPr/>
        </p:nvSpPr>
        <p:spPr>
          <a:xfrm>
            <a:off x="6644544" y="5546097"/>
            <a:ext cx="4305336" cy="4001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2000"/>
              <a:t>Depth | Quality | Thorough</a:t>
            </a:r>
            <a:endParaRPr lang="en-CA" sz="1351"/>
          </a:p>
        </p:txBody>
      </p:sp>
      <p:sp>
        <p:nvSpPr>
          <p:cNvPr id="2" name="TextBox 1"/>
          <p:cNvSpPr txBox="1"/>
          <p:nvPr/>
        </p:nvSpPr>
        <p:spPr>
          <a:xfrm>
            <a:off x="1315999" y="6560706"/>
            <a:ext cx="110465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800">
                <a:solidFill>
                  <a:schemeClr val="tx1">
                    <a:lumMod val="50000"/>
                    <a:lumOff val="50000"/>
                  </a:schemeClr>
                </a:solidFill>
              </a:rPr>
              <a:t>Left image: </a:t>
            </a:r>
            <a:r>
              <a:rPr lang="en-CA" sz="800" err="1">
                <a:solidFill>
                  <a:schemeClr val="tx1">
                    <a:lumMod val="50000"/>
                    <a:lumOff val="50000"/>
                  </a:schemeClr>
                </a:solidFill>
              </a:rPr>
              <a:t>Yinan</a:t>
            </a:r>
            <a:r>
              <a:rPr lang="en-CA" sz="800">
                <a:solidFill>
                  <a:schemeClr val="tx1">
                    <a:lumMod val="50000"/>
                    <a:lumOff val="50000"/>
                  </a:schemeClr>
                </a:solidFill>
              </a:rPr>
              <a:t> Chen, Dining Court, public domain, </a:t>
            </a:r>
            <a:r>
              <a:rPr lang="en-CA" sz="800">
                <a:hlinkClick r:id="rId5"/>
              </a:rPr>
              <a:t>https://pixabay.com/photos/dining-court-shopping-mall-corridor-347314/</a:t>
            </a:r>
            <a:endParaRPr lang="en-CA" sz="800"/>
          </a:p>
          <a:p>
            <a:r>
              <a:rPr lang="en-CA" sz="800">
                <a:solidFill>
                  <a:schemeClr val="tx1">
                    <a:lumMod val="50000"/>
                    <a:lumOff val="50000"/>
                  </a:schemeClr>
                </a:solidFill>
              </a:rPr>
              <a:t>Right image: Jason Briscoe, Cooking, public domain, </a:t>
            </a:r>
            <a:r>
              <a:rPr lang="en-CA" sz="800">
                <a:hlinkClick r:id="rId6"/>
              </a:rPr>
              <a:t>https://unsplash.com/photos/VBsG1VOgLIU</a:t>
            </a:r>
            <a:r>
              <a:rPr lang="en-CA" sz="80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36726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/>
      <p:bldP spid="20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3200" dirty="0"/>
              <a:t>OÙ </a:t>
            </a:r>
            <a:r>
              <a:rPr lang="en-CA" sz="3200" dirty="0" err="1"/>
              <a:t>chercher</a:t>
            </a:r>
            <a:r>
              <a:rPr lang="en-CA" sz="3200" dirty="0"/>
              <a:t>? </a:t>
            </a:r>
          </a:p>
        </p:txBody>
      </p:sp>
      <p:sp>
        <p:nvSpPr>
          <p:cNvPr id="47" name="Oval 46"/>
          <p:cNvSpPr/>
          <p:nvPr/>
        </p:nvSpPr>
        <p:spPr>
          <a:xfrm>
            <a:off x="4357988" y="2284013"/>
            <a:ext cx="5090615" cy="41762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endParaRPr lang="en-CA" sz="1600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en-CA" sz="1600" dirty="0">
                <a:solidFill>
                  <a:schemeClr val="accent1">
                    <a:lumMod val="50000"/>
                  </a:schemeClr>
                </a:solidFill>
              </a:rPr>
              <a:t>Google Scholar</a:t>
            </a:r>
          </a:p>
        </p:txBody>
      </p:sp>
      <p:sp>
        <p:nvSpPr>
          <p:cNvPr id="48" name="Oval 47"/>
          <p:cNvSpPr/>
          <p:nvPr/>
        </p:nvSpPr>
        <p:spPr>
          <a:xfrm>
            <a:off x="2793806" y="958450"/>
            <a:ext cx="4230807" cy="3661467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 err="1">
                <a:solidFill>
                  <a:schemeClr val="accent6">
                    <a:lumMod val="50000"/>
                  </a:schemeClr>
                </a:solidFill>
              </a:rPr>
              <a:t>Outil</a:t>
            </a:r>
            <a:r>
              <a:rPr lang="en-CA" sz="1600" dirty="0">
                <a:solidFill>
                  <a:schemeClr val="accent6">
                    <a:lumMod val="50000"/>
                  </a:schemeClr>
                </a:solidFill>
              </a:rPr>
              <a:t> de recherche </a:t>
            </a:r>
            <a:r>
              <a:rPr lang="en-CA" sz="1600" dirty="0" err="1">
                <a:solidFill>
                  <a:schemeClr val="accent6">
                    <a:lumMod val="50000"/>
                  </a:schemeClr>
                </a:solidFill>
              </a:rPr>
              <a:t>documentaire</a:t>
            </a:r>
            <a:r>
              <a:rPr lang="en-CA" sz="1600" dirty="0">
                <a:solidFill>
                  <a:schemeClr val="accent6">
                    <a:lumMod val="50000"/>
                  </a:schemeClr>
                </a:solidFill>
              </a:rPr>
              <a:t> (Sofia</a:t>
            </a:r>
            <a:r>
              <a:rPr lang="en-CA" sz="1351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1" name="Oval 50"/>
          <p:cNvSpPr/>
          <p:nvPr/>
        </p:nvSpPr>
        <p:spPr>
          <a:xfrm>
            <a:off x="1583280" y="2905924"/>
            <a:ext cx="4653747" cy="3427987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Érudit</a:t>
            </a:r>
          </a:p>
          <a:p>
            <a:pPr algn="ctr"/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(</a:t>
            </a:r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Base de données</a:t>
            </a:r>
            <a:r>
              <a:rPr lang="en-CA" sz="1600" dirty="0">
                <a:solidFill>
                  <a:schemeClr val="accent4">
                    <a:lumMod val="50000"/>
                  </a:schemeClr>
                </a:solidFill>
              </a:rPr>
              <a:t>)</a:t>
            </a:r>
          </a:p>
        </p:txBody>
      </p:sp>
      <p:sp>
        <p:nvSpPr>
          <p:cNvPr id="52" name="Oval 51"/>
          <p:cNvSpPr/>
          <p:nvPr/>
        </p:nvSpPr>
        <p:spPr>
          <a:xfrm>
            <a:off x="5480147" y="1659892"/>
            <a:ext cx="4319174" cy="3274021"/>
          </a:xfrm>
          <a:prstGeom prst="ellipse">
            <a:avLst/>
          </a:pr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Academic Search Complete</a:t>
            </a:r>
          </a:p>
          <a:p>
            <a:pPr algn="ctr"/>
            <a:r>
              <a:rPr lang="en-CA" sz="1600" dirty="0">
                <a:solidFill>
                  <a:schemeClr val="accent5">
                    <a:lumMod val="50000"/>
                  </a:schemeClr>
                </a:solidFill>
              </a:rPr>
              <a:t>(Base de données)</a:t>
            </a:r>
          </a:p>
        </p:txBody>
      </p:sp>
      <p:sp>
        <p:nvSpPr>
          <p:cNvPr id="53" name="Oval 52"/>
          <p:cNvSpPr/>
          <p:nvPr/>
        </p:nvSpPr>
        <p:spPr>
          <a:xfrm>
            <a:off x="4808936" y="3687881"/>
            <a:ext cx="5984545" cy="1718891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Littérature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 grise (e.g. documents </a:t>
            </a:r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gouvernementaux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rapport </a:t>
            </a:r>
            <a:r>
              <a:rPr lang="en-CA" sz="1600" dirty="0" err="1">
                <a:solidFill>
                  <a:schemeClr val="accent3">
                    <a:lumMod val="50000"/>
                  </a:schemeClr>
                </a:solidFill>
              </a:rPr>
              <a:t>d’ONG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working papers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 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newsletters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,</a:t>
            </a:r>
            <a:r>
              <a:rPr lang="en-CA" sz="1600" i="1" dirty="0">
                <a:solidFill>
                  <a:schemeClr val="accent3">
                    <a:lumMod val="50000"/>
                  </a:schemeClr>
                </a:solidFill>
              </a:rPr>
              <a:t> preprints</a:t>
            </a:r>
            <a:r>
              <a:rPr lang="en-CA" sz="1600" dirty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01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51" grpId="0" animBg="1"/>
      <p:bldP spid="52" grpId="0" animBg="1"/>
      <p:bldP spid="53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9483DA4F-BD31-9F95-18A7-98CE17645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344" y="932767"/>
            <a:ext cx="7772400" cy="5574168"/>
          </a:xfrm>
          <a:prstGeom prst="rect">
            <a:avLst/>
          </a:prstGeom>
        </p:spPr>
      </p:pic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5541AE4-04AE-116E-5666-49BFB3CA50E2}"/>
              </a:ext>
            </a:extLst>
          </p:cNvPr>
          <p:cNvCxnSpPr/>
          <p:nvPr/>
        </p:nvCxnSpPr>
        <p:spPr>
          <a:xfrm>
            <a:off x="1641388" y="1090529"/>
            <a:ext cx="0" cy="1941815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E210AAB-0983-D0BB-258A-D31350D04EA2}"/>
              </a:ext>
            </a:extLst>
          </p:cNvPr>
          <p:cNvSpPr/>
          <p:nvPr/>
        </p:nvSpPr>
        <p:spPr>
          <a:xfrm>
            <a:off x="3110662" y="1485258"/>
            <a:ext cx="4669896" cy="245571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A2F0E3C-A123-5C62-BB29-C408BA75FCEF}"/>
              </a:ext>
            </a:extLst>
          </p:cNvPr>
          <p:cNvSpPr/>
          <p:nvPr/>
        </p:nvSpPr>
        <p:spPr>
          <a:xfrm>
            <a:off x="8453510" y="2507478"/>
            <a:ext cx="1857983" cy="603115"/>
          </a:xfrm>
          <a:prstGeom prst="ellipse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9184FC-0A2B-3673-DB61-09A5E27EFA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9001" y="561055"/>
            <a:ext cx="15957395" cy="901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170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C4176D4-AC8E-0BD2-8CE4-6317F187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Google Scholar – Searching within a search result</a:t>
            </a:r>
            <a:endParaRPr lang="en-CA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Arrow: Left 2" descr="Google Scholar website.&#10;Yellow arrow pointing to the search term &quot;Why the French don't like headscarves&quot;.">
            <a:extLst>
              <a:ext uri="{FF2B5EF4-FFF2-40B4-BE49-F238E27FC236}">
                <a16:creationId xmlns:a16="http://schemas.microsoft.com/office/drawing/2014/main" id="{1B4E78FD-A991-E758-2BB8-C8B7D067A2A4}"/>
              </a:ext>
            </a:extLst>
          </p:cNvPr>
          <p:cNvSpPr/>
          <p:nvPr/>
        </p:nvSpPr>
        <p:spPr>
          <a:xfrm rot="10800000">
            <a:off x="3444289" y="1643229"/>
            <a:ext cx="514925" cy="195944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45ECD62-AB84-932D-05F8-0BD0E09BEF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4996" y="826718"/>
            <a:ext cx="7665930" cy="4860098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98744F28-EED5-5D40-9643-E4FA2CC9498D}"/>
              </a:ext>
            </a:extLst>
          </p:cNvPr>
          <p:cNvSpPr/>
          <p:nvPr/>
        </p:nvSpPr>
        <p:spPr>
          <a:xfrm>
            <a:off x="3250435" y="686552"/>
            <a:ext cx="692498" cy="484632"/>
          </a:xfrm>
          <a:custGeom>
            <a:avLst/>
            <a:gdLst>
              <a:gd name="csX0" fmla="*/ 0 w 692498"/>
              <a:gd name="csY0" fmla="*/ 121158 h 484632"/>
              <a:gd name="csX1" fmla="*/ 450182 w 692498"/>
              <a:gd name="csY1" fmla="*/ 121158 h 484632"/>
              <a:gd name="csX2" fmla="*/ 450182 w 692498"/>
              <a:gd name="csY2" fmla="*/ 0 h 484632"/>
              <a:gd name="csX3" fmla="*/ 692498 w 692498"/>
              <a:gd name="csY3" fmla="*/ 242316 h 484632"/>
              <a:gd name="csX4" fmla="*/ 450182 w 692498"/>
              <a:gd name="csY4" fmla="*/ 484632 h 484632"/>
              <a:gd name="csX5" fmla="*/ 450182 w 692498"/>
              <a:gd name="csY5" fmla="*/ 363474 h 484632"/>
              <a:gd name="csX6" fmla="*/ 0 w 692498"/>
              <a:gd name="csY6" fmla="*/ 363474 h 484632"/>
              <a:gd name="csX7" fmla="*/ 0 w 692498"/>
              <a:gd name="csY7" fmla="*/ 121158 h 4846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692498" h="484632" fill="none" extrusionOk="0">
                <a:moveTo>
                  <a:pt x="0" y="121158"/>
                </a:moveTo>
                <a:cubicBezTo>
                  <a:pt x="142750" y="84212"/>
                  <a:pt x="298859" y="125143"/>
                  <a:pt x="450182" y="121158"/>
                </a:cubicBezTo>
                <a:cubicBezTo>
                  <a:pt x="449103" y="88360"/>
                  <a:pt x="460403" y="41652"/>
                  <a:pt x="450182" y="0"/>
                </a:cubicBezTo>
                <a:cubicBezTo>
                  <a:pt x="565098" y="114295"/>
                  <a:pt x="586128" y="155626"/>
                  <a:pt x="692498" y="242316"/>
                </a:cubicBezTo>
                <a:cubicBezTo>
                  <a:pt x="588057" y="351998"/>
                  <a:pt x="562918" y="365025"/>
                  <a:pt x="450182" y="484632"/>
                </a:cubicBezTo>
                <a:cubicBezTo>
                  <a:pt x="438450" y="437145"/>
                  <a:pt x="464324" y="415039"/>
                  <a:pt x="450182" y="363474"/>
                </a:cubicBezTo>
                <a:cubicBezTo>
                  <a:pt x="225977" y="364075"/>
                  <a:pt x="179702" y="351573"/>
                  <a:pt x="0" y="363474"/>
                </a:cubicBezTo>
                <a:cubicBezTo>
                  <a:pt x="-17365" y="266126"/>
                  <a:pt x="18895" y="184566"/>
                  <a:pt x="0" y="121158"/>
                </a:cubicBezTo>
                <a:close/>
              </a:path>
              <a:path w="692498" h="484632" stroke="0" extrusionOk="0">
                <a:moveTo>
                  <a:pt x="0" y="121158"/>
                </a:moveTo>
                <a:cubicBezTo>
                  <a:pt x="195049" y="88453"/>
                  <a:pt x="334904" y="152512"/>
                  <a:pt x="450182" y="121158"/>
                </a:cubicBezTo>
                <a:cubicBezTo>
                  <a:pt x="438828" y="73487"/>
                  <a:pt x="460256" y="31510"/>
                  <a:pt x="450182" y="0"/>
                </a:cubicBezTo>
                <a:cubicBezTo>
                  <a:pt x="534669" y="52016"/>
                  <a:pt x="637997" y="196905"/>
                  <a:pt x="692498" y="242316"/>
                </a:cubicBezTo>
                <a:cubicBezTo>
                  <a:pt x="624612" y="354606"/>
                  <a:pt x="532048" y="386916"/>
                  <a:pt x="450182" y="484632"/>
                </a:cubicBezTo>
                <a:cubicBezTo>
                  <a:pt x="438919" y="442784"/>
                  <a:pt x="455499" y="417752"/>
                  <a:pt x="450182" y="363474"/>
                </a:cubicBezTo>
                <a:cubicBezTo>
                  <a:pt x="360039" y="411799"/>
                  <a:pt x="205816" y="323743"/>
                  <a:pt x="0" y="363474"/>
                </a:cubicBezTo>
                <a:cubicBezTo>
                  <a:pt x="-21184" y="267879"/>
                  <a:pt x="8238" y="217127"/>
                  <a:pt x="0" y="121158"/>
                </a:cubicBezTo>
                <a:close/>
              </a:path>
            </a:pathLst>
          </a:custGeom>
          <a:solidFill>
            <a:srgbClr val="94CFC1"/>
          </a:solidFill>
          <a:ln>
            <a:extLst>
              <a:ext uri="{C807C97D-BFC1-408E-A445-0C87EB9F89A2}">
                <ask:lineSketchStyleProps xmlns:ask="http://schemas.microsoft.com/office/drawing/2018/sketchyshapes" sd="1219033472">
                  <a:prstGeom prst="rightArrow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BBB71A3-B61B-5A0E-FD4B-41BCEDE90A96}"/>
              </a:ext>
            </a:extLst>
          </p:cNvPr>
          <p:cNvSpPr/>
          <p:nvPr/>
        </p:nvSpPr>
        <p:spPr>
          <a:xfrm>
            <a:off x="8232789" y="1171184"/>
            <a:ext cx="1900768" cy="4265112"/>
          </a:xfrm>
          <a:custGeom>
            <a:avLst/>
            <a:gdLst>
              <a:gd name="csX0" fmla="*/ 0 w 1900768"/>
              <a:gd name="csY0" fmla="*/ 316801 h 4265112"/>
              <a:gd name="csX1" fmla="*/ 316801 w 1900768"/>
              <a:gd name="csY1" fmla="*/ 0 h 4265112"/>
              <a:gd name="csX2" fmla="*/ 764533 w 1900768"/>
              <a:gd name="csY2" fmla="*/ 0 h 4265112"/>
              <a:gd name="csX3" fmla="*/ 1174250 w 1900768"/>
              <a:gd name="csY3" fmla="*/ 0 h 4265112"/>
              <a:gd name="csX4" fmla="*/ 1583967 w 1900768"/>
              <a:gd name="csY4" fmla="*/ 0 h 4265112"/>
              <a:gd name="csX5" fmla="*/ 1900768 w 1900768"/>
              <a:gd name="csY5" fmla="*/ 316801 h 4265112"/>
              <a:gd name="csX6" fmla="*/ 1900768 w 1900768"/>
              <a:gd name="csY6" fmla="*/ 762958 h 4265112"/>
              <a:gd name="csX7" fmla="*/ 1900768 w 1900768"/>
              <a:gd name="csY7" fmla="*/ 1209115 h 4265112"/>
              <a:gd name="csX8" fmla="*/ 1900768 w 1900768"/>
              <a:gd name="csY8" fmla="*/ 1800532 h 4265112"/>
              <a:gd name="csX9" fmla="*/ 1900768 w 1900768"/>
              <a:gd name="csY9" fmla="*/ 2210374 h 4265112"/>
              <a:gd name="csX10" fmla="*/ 1900768 w 1900768"/>
              <a:gd name="csY10" fmla="*/ 2729161 h 4265112"/>
              <a:gd name="csX11" fmla="*/ 1900768 w 1900768"/>
              <a:gd name="csY11" fmla="*/ 3247948 h 4265112"/>
              <a:gd name="csX12" fmla="*/ 1900768 w 1900768"/>
              <a:gd name="csY12" fmla="*/ 3948311 h 4265112"/>
              <a:gd name="csX13" fmla="*/ 1583967 w 1900768"/>
              <a:gd name="csY13" fmla="*/ 4265112 h 4265112"/>
              <a:gd name="csX14" fmla="*/ 1161578 w 1900768"/>
              <a:gd name="csY14" fmla="*/ 4265112 h 4265112"/>
              <a:gd name="csX15" fmla="*/ 739190 w 1900768"/>
              <a:gd name="csY15" fmla="*/ 4265112 h 4265112"/>
              <a:gd name="csX16" fmla="*/ 316801 w 1900768"/>
              <a:gd name="csY16" fmla="*/ 4265112 h 4265112"/>
              <a:gd name="csX17" fmla="*/ 0 w 1900768"/>
              <a:gd name="csY17" fmla="*/ 3948311 h 4265112"/>
              <a:gd name="csX18" fmla="*/ 0 w 1900768"/>
              <a:gd name="csY18" fmla="*/ 3538469 h 4265112"/>
              <a:gd name="csX19" fmla="*/ 0 w 1900768"/>
              <a:gd name="csY19" fmla="*/ 2947052 h 4265112"/>
              <a:gd name="csX20" fmla="*/ 0 w 1900768"/>
              <a:gd name="csY20" fmla="*/ 2428265 h 4265112"/>
              <a:gd name="csX21" fmla="*/ 0 w 1900768"/>
              <a:gd name="csY21" fmla="*/ 1982108 h 4265112"/>
              <a:gd name="csX22" fmla="*/ 0 w 1900768"/>
              <a:gd name="csY22" fmla="*/ 1463321 h 4265112"/>
              <a:gd name="csX23" fmla="*/ 0 w 1900768"/>
              <a:gd name="csY23" fmla="*/ 1053479 h 4265112"/>
              <a:gd name="csX24" fmla="*/ 0 w 1900768"/>
              <a:gd name="csY24" fmla="*/ 316801 h 42651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1900768" h="4265112" extrusionOk="0">
                <a:moveTo>
                  <a:pt x="0" y="316801"/>
                </a:moveTo>
                <a:cubicBezTo>
                  <a:pt x="-10371" y="135440"/>
                  <a:pt x="100258" y="15605"/>
                  <a:pt x="316801" y="0"/>
                </a:cubicBezTo>
                <a:cubicBezTo>
                  <a:pt x="490015" y="-26253"/>
                  <a:pt x="579535" y="24492"/>
                  <a:pt x="764533" y="0"/>
                </a:cubicBezTo>
                <a:cubicBezTo>
                  <a:pt x="949531" y="-24492"/>
                  <a:pt x="987131" y="47328"/>
                  <a:pt x="1174250" y="0"/>
                </a:cubicBezTo>
                <a:cubicBezTo>
                  <a:pt x="1361369" y="-47328"/>
                  <a:pt x="1498137" y="18694"/>
                  <a:pt x="1583967" y="0"/>
                </a:cubicBezTo>
                <a:cubicBezTo>
                  <a:pt x="1757030" y="-6123"/>
                  <a:pt x="1907049" y="118593"/>
                  <a:pt x="1900768" y="316801"/>
                </a:cubicBezTo>
                <a:cubicBezTo>
                  <a:pt x="1905334" y="453709"/>
                  <a:pt x="1869431" y="554642"/>
                  <a:pt x="1900768" y="762958"/>
                </a:cubicBezTo>
                <a:cubicBezTo>
                  <a:pt x="1932105" y="971274"/>
                  <a:pt x="1871499" y="1054496"/>
                  <a:pt x="1900768" y="1209115"/>
                </a:cubicBezTo>
                <a:cubicBezTo>
                  <a:pt x="1930037" y="1363734"/>
                  <a:pt x="1891330" y="1565933"/>
                  <a:pt x="1900768" y="1800532"/>
                </a:cubicBezTo>
                <a:cubicBezTo>
                  <a:pt x="1910206" y="2035131"/>
                  <a:pt x="1886981" y="2086269"/>
                  <a:pt x="1900768" y="2210374"/>
                </a:cubicBezTo>
                <a:cubicBezTo>
                  <a:pt x="1914555" y="2334479"/>
                  <a:pt x="1860972" y="2550495"/>
                  <a:pt x="1900768" y="2729161"/>
                </a:cubicBezTo>
                <a:cubicBezTo>
                  <a:pt x="1940564" y="2907827"/>
                  <a:pt x="1895994" y="3107569"/>
                  <a:pt x="1900768" y="3247948"/>
                </a:cubicBezTo>
                <a:cubicBezTo>
                  <a:pt x="1905542" y="3388327"/>
                  <a:pt x="1885272" y="3626963"/>
                  <a:pt x="1900768" y="3948311"/>
                </a:cubicBezTo>
                <a:cubicBezTo>
                  <a:pt x="1929522" y="4158496"/>
                  <a:pt x="1764140" y="4260551"/>
                  <a:pt x="1583967" y="4265112"/>
                </a:cubicBezTo>
                <a:cubicBezTo>
                  <a:pt x="1448846" y="4273454"/>
                  <a:pt x="1310848" y="4258073"/>
                  <a:pt x="1161578" y="4265112"/>
                </a:cubicBezTo>
                <a:cubicBezTo>
                  <a:pt x="1012308" y="4272151"/>
                  <a:pt x="913565" y="4219012"/>
                  <a:pt x="739190" y="4265112"/>
                </a:cubicBezTo>
                <a:cubicBezTo>
                  <a:pt x="564815" y="4311212"/>
                  <a:pt x="475319" y="4254377"/>
                  <a:pt x="316801" y="4265112"/>
                </a:cubicBezTo>
                <a:cubicBezTo>
                  <a:pt x="132305" y="4236439"/>
                  <a:pt x="48593" y="4113403"/>
                  <a:pt x="0" y="3948311"/>
                </a:cubicBezTo>
                <a:cubicBezTo>
                  <a:pt x="-48438" y="3770138"/>
                  <a:pt x="26472" y="3694871"/>
                  <a:pt x="0" y="3538469"/>
                </a:cubicBezTo>
                <a:cubicBezTo>
                  <a:pt x="-26472" y="3382067"/>
                  <a:pt x="39909" y="3219631"/>
                  <a:pt x="0" y="2947052"/>
                </a:cubicBezTo>
                <a:cubicBezTo>
                  <a:pt x="-39909" y="2674473"/>
                  <a:pt x="25951" y="2587719"/>
                  <a:pt x="0" y="2428265"/>
                </a:cubicBezTo>
                <a:cubicBezTo>
                  <a:pt x="-25951" y="2268811"/>
                  <a:pt x="7426" y="2158637"/>
                  <a:pt x="0" y="1982108"/>
                </a:cubicBezTo>
                <a:cubicBezTo>
                  <a:pt x="-7426" y="1805579"/>
                  <a:pt x="52229" y="1659895"/>
                  <a:pt x="0" y="1463321"/>
                </a:cubicBezTo>
                <a:cubicBezTo>
                  <a:pt x="-52229" y="1266747"/>
                  <a:pt x="43822" y="1141767"/>
                  <a:pt x="0" y="1053479"/>
                </a:cubicBezTo>
                <a:cubicBezTo>
                  <a:pt x="-43822" y="965191"/>
                  <a:pt x="51683" y="660126"/>
                  <a:pt x="0" y="316801"/>
                </a:cubicBezTo>
                <a:close/>
              </a:path>
            </a:pathLst>
          </a:custGeom>
          <a:noFill/>
          <a:ln w="44450">
            <a:solidFill>
              <a:srgbClr val="94CFC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Arrow: Left 1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57657891-6CA5-E9D8-0A83-877F33DEC1B5}"/>
              </a:ext>
            </a:extLst>
          </p:cNvPr>
          <p:cNvSpPr/>
          <p:nvPr/>
        </p:nvSpPr>
        <p:spPr>
          <a:xfrm>
            <a:off x="10269955" y="4062046"/>
            <a:ext cx="614537" cy="436048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3153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C4176D4-AC8E-0BD2-8CE4-6317F187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Google Scholar – Searching within a search result</a:t>
            </a:r>
            <a:endParaRPr lang="en-CA" dirty="0"/>
          </a:p>
        </p:txBody>
      </p:sp>
      <p:pic>
        <p:nvPicPr>
          <p:cNvPr id="5" name="Picture 4" descr="Google Scholar search for the term &quot;law&quot; within the search results for &quot;why the French don't like headscarves&quot;.">
            <a:extLst>
              <a:ext uri="{FF2B5EF4-FFF2-40B4-BE49-F238E27FC236}">
                <a16:creationId xmlns:a16="http://schemas.microsoft.com/office/drawing/2014/main" id="{46F4CBCC-7EA6-10B1-AAA9-0941F7F52D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292"/>
          <a:stretch/>
        </p:blipFill>
        <p:spPr>
          <a:xfrm>
            <a:off x="2388694" y="867706"/>
            <a:ext cx="7656259" cy="4806954"/>
          </a:xfrm>
          <a:prstGeom prst="rect">
            <a:avLst/>
          </a:prstGeom>
          <a:noFill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02B979C-4CCA-DAAD-6D9A-9444C97A8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581"/>
          <a:stretch/>
        </p:blipFill>
        <p:spPr>
          <a:xfrm>
            <a:off x="2388693" y="860981"/>
            <a:ext cx="7657153" cy="480695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Arrow: Left 2" descr="Google Scholar website.&#10;Yellow arrow pointing to the search term &quot;Why the French don't like headscarves&quot;.">
            <a:extLst>
              <a:ext uri="{FF2B5EF4-FFF2-40B4-BE49-F238E27FC236}">
                <a16:creationId xmlns:a16="http://schemas.microsoft.com/office/drawing/2014/main" id="{1B4E78FD-A991-E758-2BB8-C8B7D067A2A4}"/>
              </a:ext>
            </a:extLst>
          </p:cNvPr>
          <p:cNvSpPr/>
          <p:nvPr/>
        </p:nvSpPr>
        <p:spPr>
          <a:xfrm rot="10800000">
            <a:off x="3444289" y="1643229"/>
            <a:ext cx="514925" cy="195944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5637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BB5690-F86F-368A-0D38-62028ACA7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3365" y="0"/>
            <a:ext cx="11430365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5D969A-794C-C2A2-0C76-A7BEC4933C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894543" y="1568496"/>
            <a:ext cx="96780" cy="2706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FBC2EE-98A9-8DEF-295C-0D0FD43CF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Google Scholar – select a library access link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7EA5FA-1229-D2EE-FB4F-6E639B421E0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" r="45295" b="38647"/>
          <a:stretch/>
        </p:blipFill>
        <p:spPr>
          <a:xfrm>
            <a:off x="2383760" y="858286"/>
            <a:ext cx="7643538" cy="4820948"/>
          </a:xfrm>
          <a:prstGeom prst="rect">
            <a:avLst/>
          </a:prstGeom>
          <a:noFill/>
        </p:spPr>
      </p:pic>
      <p:sp>
        <p:nvSpPr>
          <p:cNvPr id="3" name="Arrow: Left 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72EC9268-66F9-CE02-BC87-FFEF33E36A0F}"/>
              </a:ext>
            </a:extLst>
          </p:cNvPr>
          <p:cNvSpPr/>
          <p:nvPr/>
        </p:nvSpPr>
        <p:spPr>
          <a:xfrm>
            <a:off x="3341616" y="1362783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" name="Arrow: Left 4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0E58B9C4-472C-3067-A6DB-F34C5D37FAEC}"/>
              </a:ext>
            </a:extLst>
          </p:cNvPr>
          <p:cNvSpPr/>
          <p:nvPr/>
        </p:nvSpPr>
        <p:spPr>
          <a:xfrm>
            <a:off x="3341616" y="2044886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D54301-B021-230A-ECD2-1A437CAD4927}"/>
              </a:ext>
            </a:extLst>
          </p:cNvPr>
          <p:cNvSpPr/>
          <p:nvPr/>
        </p:nvSpPr>
        <p:spPr>
          <a:xfrm>
            <a:off x="4180548" y="2082018"/>
            <a:ext cx="1173194" cy="182649"/>
          </a:xfrm>
          <a:prstGeom prst="rect">
            <a:avLst/>
          </a:prstGeom>
          <a:solidFill>
            <a:srgbClr val="D6A635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EED4FD8-7198-F5D2-F1A0-BE0E6807FDFB}"/>
              </a:ext>
            </a:extLst>
          </p:cNvPr>
          <p:cNvSpPr/>
          <p:nvPr/>
        </p:nvSpPr>
        <p:spPr>
          <a:xfrm>
            <a:off x="4152912" y="2544211"/>
            <a:ext cx="2300004" cy="138173"/>
          </a:xfrm>
          <a:prstGeom prst="rect">
            <a:avLst/>
          </a:prstGeom>
          <a:solidFill>
            <a:srgbClr val="D6A635">
              <a:alpha val="3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Arrow: Left 12" descr="Yellow arrow highlighting the dropdown menu for pickup location  on the Concordia Library Sofia Discovery Tool">
            <a:extLst>
              <a:ext uri="{FF2B5EF4-FFF2-40B4-BE49-F238E27FC236}">
                <a16:creationId xmlns:a16="http://schemas.microsoft.com/office/drawing/2014/main" id="{EA19E596-1133-E143-5C5F-32F29CF39C90}"/>
              </a:ext>
            </a:extLst>
          </p:cNvPr>
          <p:cNvSpPr/>
          <p:nvPr/>
        </p:nvSpPr>
        <p:spPr>
          <a:xfrm rot="10800000">
            <a:off x="7269272" y="5029715"/>
            <a:ext cx="614537" cy="233849"/>
          </a:xfrm>
          <a:prstGeom prst="leftArrow">
            <a:avLst/>
          </a:prstGeom>
          <a:solidFill>
            <a:srgbClr val="D6A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9324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5" grpId="0" animBg="1"/>
      <p:bldP spid="5" grpId="1" animBg="1"/>
      <p:bldP spid="11" grpId="0" animBg="1"/>
      <p:bldP spid="11" grpId="1" animBg="1"/>
      <p:bldP spid="12" grpId="0" animBg="1"/>
      <p:bldP spid="12" grpId="1" animBg="1"/>
      <p:bldP spid="1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" descr="Tiger peering through dense forest">
            <a:extLst>
              <a:ext uri="{FF2B5EF4-FFF2-40B4-BE49-F238E27FC236}">
                <a16:creationId xmlns:a16="http://schemas.microsoft.com/office/drawing/2014/main" id="{FB302BAF-15B9-3420-BCD3-ACE6DE043E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5AAFBD-EF79-64B4-AC28-9C19FF5B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538483"/>
            <a:ext cx="9144000" cy="282508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b="1" dirty="0" err="1">
                <a:solidFill>
                  <a:srgbClr val="FFFFFF"/>
                </a:solidFill>
              </a:rPr>
              <a:t>Évaluer</a:t>
            </a:r>
            <a:r>
              <a:rPr lang="en-US" sz="5400" b="1" dirty="0">
                <a:solidFill>
                  <a:srgbClr val="FFFFFF"/>
                </a:solidFill>
              </a:rPr>
              <a:t> et citer </a:t>
            </a:r>
            <a:r>
              <a:rPr lang="en-US" sz="5400" b="1" dirty="0" err="1">
                <a:solidFill>
                  <a:srgbClr val="FFFFFF"/>
                </a:solidFill>
              </a:rPr>
              <a:t>vos</a:t>
            </a:r>
            <a:r>
              <a:rPr lang="en-US" sz="5400" b="1" dirty="0">
                <a:solidFill>
                  <a:srgbClr val="FFFFFF"/>
                </a:solidFill>
              </a:rPr>
              <a:t> </a:t>
            </a:r>
            <a:r>
              <a:rPr lang="en-US" sz="5400" b="1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sources</a:t>
            </a:r>
            <a:br>
              <a:rPr lang="en-US" sz="5400" b="1" i="1" kern="1200" cap="all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5400" b="1" i="1" kern="1200" cap="all" baseline="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BE704-C74C-04CD-73D5-5528178749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5472752"/>
            <a:ext cx="9144000" cy="61414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endParaRPr lang="en-US" sz="1600" b="1" cap="all" spc="3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4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94686-CC63-A712-778A-E04D72728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E3062-2125-63AA-6E8D-53F1A5716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60846" y="1614733"/>
            <a:ext cx="4020126" cy="30253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 dirty="0"/>
              <a:t>Cycle de </a:t>
            </a:r>
            <a:r>
              <a:rPr lang="en-US" sz="3200" dirty="0" err="1"/>
              <a:t>l’information</a:t>
            </a:r>
            <a:r>
              <a:rPr lang="en-US" sz="3200" dirty="0"/>
              <a:t> et son impact sur le format des documents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4821A5B-A309-99CB-2F33-768354A0EA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755" y="860758"/>
            <a:ext cx="7228091" cy="51319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4CC422B-ABC2-E3FF-292D-41E1588D69D1}"/>
                  </a:ext>
                </a:extLst>
              </p14:cNvPr>
              <p14:cNvContentPartPr/>
              <p14:nvPr/>
            </p14:nvContentPartPr>
            <p14:xfrm>
              <a:off x="2268260" y="1218740"/>
              <a:ext cx="18360" cy="158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4CC422B-ABC2-E3FF-292D-41E1588D69D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50260" y="1200321"/>
                <a:ext cx="54000" cy="5230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157E0D73-0B5E-8823-541A-045EF0BB039E}"/>
                  </a:ext>
                </a:extLst>
              </p14:cNvPr>
              <p14:cNvContentPartPr/>
              <p14:nvPr/>
            </p14:nvContentPartPr>
            <p14:xfrm>
              <a:off x="5270680" y="3403220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157E0D73-0B5E-8823-541A-045EF0BB039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98680" y="3259220"/>
                <a:ext cx="144000" cy="28800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2A273DCE-7C63-32AB-DCF5-8D0473F7AED0}"/>
              </a:ext>
            </a:extLst>
          </p:cNvPr>
          <p:cNvSpPr txBox="1"/>
          <p:nvPr/>
        </p:nvSpPr>
        <p:spPr>
          <a:xfrm>
            <a:off x="518326" y="6132811"/>
            <a:ext cx="10683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Source: </a:t>
            </a:r>
            <a:r>
              <a:rPr lang="en-CA" dirty="0"/>
              <a:t>Ashbourne, H. (</a:t>
            </a:r>
            <a:r>
              <a:rPr lang="en-CA" dirty="0" err="1"/>
              <a:t>s.d.</a:t>
            </a:r>
            <a:r>
              <a:rPr lang="en-CA" dirty="0"/>
              <a:t>). </a:t>
            </a:r>
            <a:r>
              <a:rPr lang="en-CA" i="1" dirty="0"/>
              <a:t>Research Guides: Information Cycle: Introduction to the Information Cycle</a:t>
            </a:r>
            <a:r>
              <a:rPr lang="en-CA" dirty="0"/>
              <a:t>. https://libguides.tru.ca/c.php?g=193994&amp;p=1275894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4779850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6D8F280-10DA-9D5C-20F2-13F2BF65B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29" y="2346593"/>
            <a:ext cx="5894024" cy="417007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E6E102-B216-864E-A1C9-0003747EB1A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750"/>
          <a:stretch/>
        </p:blipFill>
        <p:spPr>
          <a:xfrm>
            <a:off x="5894024" y="341335"/>
            <a:ext cx="6085695" cy="31678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C7AE59-CF4A-24B8-C6DE-1BECEAEA60C5}"/>
              </a:ext>
            </a:extLst>
          </p:cNvPr>
          <p:cNvSpPr txBox="1"/>
          <p:nvPr/>
        </p:nvSpPr>
        <p:spPr>
          <a:xfrm>
            <a:off x="1090670" y="749147"/>
            <a:ext cx="41203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Évaluer</a:t>
            </a:r>
            <a:endParaRPr lang="en-CA" sz="3200" i="1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640588-CF1B-4CB5-16F6-90D040734549}"/>
              </a:ext>
            </a:extLst>
          </p:cNvPr>
          <p:cNvSpPr txBox="1"/>
          <p:nvPr/>
        </p:nvSpPr>
        <p:spPr>
          <a:xfrm>
            <a:off x="6953835" y="5666345"/>
            <a:ext cx="3966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https://library.concordia.ca/apps/critical-toolkit/course.html?courseID=27406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783704-7824-055C-A5F7-41657A27753A}"/>
              </a:ext>
            </a:extLst>
          </p:cNvPr>
          <p:cNvSpPr txBox="1"/>
          <p:nvPr/>
        </p:nvSpPr>
        <p:spPr>
          <a:xfrm>
            <a:off x="6953835" y="3712684"/>
            <a:ext cx="4426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/>
              <a:t>https://library.concordia.ca/help/guides.php?guid=evaluating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3E03C08B-924E-3398-B8E2-BAA065CE52ED}"/>
                  </a:ext>
                </a:extLst>
              </p14:cNvPr>
              <p14:cNvContentPartPr/>
              <p14:nvPr/>
            </p14:nvContentPartPr>
            <p14:xfrm>
              <a:off x="6687182" y="6356507"/>
              <a:ext cx="56232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3E03C08B-924E-3398-B8E2-BAA065CE52E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669182" y="6320507"/>
                <a:ext cx="597960" cy="7200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85D8EFFE-B3B2-03AE-FB76-BA9D1647AAEC}"/>
              </a:ext>
            </a:extLst>
          </p:cNvPr>
          <p:cNvGrpSpPr/>
          <p:nvPr/>
        </p:nvGrpSpPr>
        <p:grpSpPr>
          <a:xfrm>
            <a:off x="6697982" y="6239867"/>
            <a:ext cx="97920" cy="232920"/>
            <a:chOff x="6697982" y="6239867"/>
            <a:chExt cx="97920" cy="23292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6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27BA4D0-F8B8-CB9D-F8C7-42F883680B60}"/>
                    </a:ext>
                  </a:extLst>
                </p14:cNvPr>
                <p14:cNvContentPartPr/>
                <p14:nvPr/>
              </p14:nvContentPartPr>
              <p14:xfrm>
                <a:off x="6697982" y="6239867"/>
                <a:ext cx="97920" cy="117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27BA4D0-F8B8-CB9D-F8C7-42F883680B6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80342" y="6222227"/>
                  <a:ext cx="133560" cy="152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8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C096C050-7FA9-B01B-B711-BE0640BF3449}"/>
                    </a:ext>
                  </a:extLst>
                </p14:cNvPr>
                <p14:cNvContentPartPr/>
                <p14:nvPr/>
              </p14:nvContentPartPr>
              <p14:xfrm>
                <a:off x="6697982" y="6389627"/>
                <a:ext cx="82080" cy="831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C096C050-7FA9-B01B-B711-BE0640BF344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6680342" y="6371627"/>
                  <a:ext cx="117720" cy="118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86F52C96-FE41-DC6C-822A-11845BD93465}"/>
                  </a:ext>
                </a:extLst>
              </p14:cNvPr>
              <p14:cNvContentPartPr/>
              <p14:nvPr/>
            </p14:nvContentPartPr>
            <p14:xfrm>
              <a:off x="11424422" y="3701147"/>
              <a:ext cx="11160" cy="308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86F52C96-FE41-DC6C-822A-11845BD93465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866422" y="3683147"/>
                <a:ext cx="1116000" cy="344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4DA03AF6-479E-E348-6F17-7CDFF4FEE8DF}"/>
                  </a:ext>
                </a:extLst>
              </p14:cNvPr>
              <p14:cNvContentPartPr/>
              <p14:nvPr/>
            </p14:nvContentPartPr>
            <p14:xfrm>
              <a:off x="11325062" y="3678107"/>
              <a:ext cx="212040" cy="13392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4DA03AF6-479E-E348-6F17-7CDFF4FEE8DF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1307062" y="3660107"/>
                <a:ext cx="247680" cy="169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7905577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E6E102-B216-864E-A1C9-0003747EB1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750"/>
          <a:stretch/>
        </p:blipFill>
        <p:spPr>
          <a:xfrm>
            <a:off x="533400" y="533400"/>
            <a:ext cx="11125200" cy="5791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033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BF248-412C-D597-D813-D7C68584C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err="1"/>
              <a:t>Activité</a:t>
            </a:r>
            <a:r>
              <a:rPr lang="en-CA" dirty="0"/>
              <a:t>: Source Evaluation and Fact-Checking</a:t>
            </a:r>
            <a:br>
              <a:rPr lang="en-CA" dirty="0"/>
            </a:b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2A95B0-023D-5655-2722-4B1080880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Activité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https://library.concordia.ca/apps/critical-toolkit/course.html?courseID=27406</a:t>
            </a:r>
            <a:r>
              <a:rPr lang="en-US" dirty="0"/>
              <a:t> 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E893D-23FA-E5B0-A456-C97DBB97FA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3668" y="1224479"/>
            <a:ext cx="1141911" cy="11249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762CF35-E831-9CAA-3077-5222367F29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804" y="3003596"/>
            <a:ext cx="8867775" cy="300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422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53593-640C-F56E-8896-BC5118FD1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26801" y="2700788"/>
            <a:ext cx="5065199" cy="1456421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3600" b="1" dirty="0">
                <a:solidFill>
                  <a:schemeClr val="tx1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library.concordia.ca/help/citing/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3E0216-523B-16DE-6F7C-8046F29D52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791640"/>
            <a:ext cx="6593401" cy="52747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A795D15-2EAE-F7F7-4F7E-E47817C8FB11}"/>
              </a:ext>
            </a:extLst>
          </p:cNvPr>
          <p:cNvSpPr txBox="1"/>
          <p:nvPr/>
        </p:nvSpPr>
        <p:spPr>
          <a:xfrm>
            <a:off x="5739788" y="451692"/>
            <a:ext cx="5244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3200" i="1" cap="all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Citer</a:t>
            </a:r>
            <a:endParaRPr lang="en-CA" sz="3200" i="1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158863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6C6E9-5BC6-DCBC-13B9-44D33442E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115" y="533400"/>
            <a:ext cx="3509518" cy="361427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Chicago </a:t>
            </a:r>
            <a:r>
              <a:rPr lang="en-US" dirty="0" err="1"/>
              <a:t>francisé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09E6F2-16C2-CC28-2845-6CF8FB944E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2496" y="899547"/>
            <a:ext cx="7431291" cy="4921137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D362AE31-CD4D-5CF4-3664-44AB1BD71D65}"/>
              </a:ext>
            </a:extLst>
          </p:cNvPr>
          <p:cNvSpPr/>
          <p:nvPr/>
        </p:nvSpPr>
        <p:spPr>
          <a:xfrm>
            <a:off x="5714970" y="4198386"/>
            <a:ext cx="4997986" cy="1592814"/>
          </a:xfrm>
          <a:prstGeom prst="ellipse">
            <a:avLst/>
          </a:prstGeom>
          <a:noFill/>
          <a:ln w="57150">
            <a:solidFill>
              <a:srgbClr val="94CF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8913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D23EF01-5C9E-4B1E-85FE-E230C5BC9C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F8F92FE-E706-460E-95F3-8B49EF548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C973FE-58F4-FDEF-DD39-14D1307487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26" b="4932"/>
          <a:stretch/>
        </p:blipFill>
        <p:spPr>
          <a:xfrm>
            <a:off x="0" y="533398"/>
            <a:ext cx="11717079" cy="5791201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BBA8B30-585D-4596-A896-BF3FD1FB2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FD94027-0273-4AF2-87C2-49EB6D655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818708" cy="642738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4870472-9E8A-42D0-BDA3-B312F4C72A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2475298"/>
            <a:ext cx="903767" cy="438270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BD280D8D-93BB-4BD4-86DA-25993A4B5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331150" y="6033977"/>
            <a:ext cx="4860850" cy="824023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9FEC981-EB48-4A49-88DF-0A6DB2ECB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602476" y="1392865"/>
            <a:ext cx="589524" cy="546513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FB91E5C6-85F3-4BA6-9D1E-794A781F62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1DBFF75F-844B-447A-A83D-D0B0D8517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5640572" y="0"/>
            <a:ext cx="6551428" cy="1004777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00688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B31F33-7B38-2BEE-C380-69567DCBF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608" y="-276447"/>
            <a:ext cx="1143036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EA9FE1-192F-651C-113C-FE2586A8B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CA" dirty="0"/>
          </a:p>
        </p:txBody>
      </p:sp>
      <p:pic>
        <p:nvPicPr>
          <p:cNvPr id="7" name="Picture 6" descr="Concordia Library, Ask a Librarian service webpage.">
            <a:extLst>
              <a:ext uri="{FF2B5EF4-FFF2-40B4-BE49-F238E27FC236}">
                <a16:creationId xmlns:a16="http://schemas.microsoft.com/office/drawing/2014/main" id="{7E84F420-6530-EDB8-C6E1-4F494B45001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3" r="3944"/>
          <a:stretch/>
        </p:blipFill>
        <p:spPr>
          <a:xfrm>
            <a:off x="2401366" y="861697"/>
            <a:ext cx="7622850" cy="4797698"/>
          </a:xfrm>
          <a:prstGeom prst="rect">
            <a:avLst/>
          </a:prstGeom>
        </p:spPr>
      </p:pic>
      <p:sp>
        <p:nvSpPr>
          <p:cNvPr id="8" name="Rectangle 7" descr="Concordia Library, Ask a Librarian service webpage. &#10;Red square highlighting various ways to contact a librarian including:&#10;In-person, Chat, Phone, Email, Related services.">
            <a:extLst>
              <a:ext uri="{FF2B5EF4-FFF2-40B4-BE49-F238E27FC236}">
                <a16:creationId xmlns:a16="http://schemas.microsoft.com/office/drawing/2014/main" id="{38F0981B-6976-5141-7955-515D4E2D1A81}"/>
              </a:ext>
            </a:extLst>
          </p:cNvPr>
          <p:cNvSpPr>
            <a:spLocks/>
          </p:cNvSpPr>
          <p:nvPr/>
        </p:nvSpPr>
        <p:spPr>
          <a:xfrm>
            <a:off x="4035406" y="2251493"/>
            <a:ext cx="2780332" cy="34895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38"/>
          </a:p>
        </p:txBody>
      </p:sp>
    </p:spTree>
    <p:extLst>
      <p:ext uri="{BB962C8B-B14F-4D97-AF65-F5344CB8AC3E}">
        <p14:creationId xmlns:p14="http://schemas.microsoft.com/office/powerpoint/2010/main" val="88680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Straight Connector 8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311971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10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903768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12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42863" y="5791200"/>
            <a:ext cx="6286501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14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462964" y="5848350"/>
            <a:ext cx="3729036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16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1543158" y="1647825"/>
            <a:ext cx="64884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18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10781554" y="0"/>
            <a:ext cx="1410446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0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6529388" y="-4763"/>
            <a:ext cx="5662612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46" name="Rectangle 22">
            <a:extLst>
              <a:ext uri="{FF2B5EF4-FFF2-40B4-BE49-F238E27FC236}">
                <a16:creationId xmlns:a16="http://schemas.microsoft.com/office/drawing/2014/main" id="{6E0D4398-84C2-41B8-BF30-3157F7B18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" descr="Abstract blurred public library with bookshelves">
            <a:extLst>
              <a:ext uri="{FF2B5EF4-FFF2-40B4-BE49-F238E27FC236}">
                <a16:creationId xmlns:a16="http://schemas.microsoft.com/office/drawing/2014/main" id="{EB466F85-E9AF-728C-D0F0-473CD53AD1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1065" b="-1"/>
          <a:stretch/>
        </p:blipFill>
        <p:spPr>
          <a:xfrm>
            <a:off x="0" y="-41215"/>
            <a:ext cx="9137156" cy="6857989"/>
          </a:xfrm>
          <a:prstGeom prst="rect">
            <a:avLst/>
          </a:prstGeom>
        </p:spPr>
      </p:pic>
      <p:sp>
        <p:nvSpPr>
          <p:cNvPr id="48" name="Rectangle 23">
            <a:extLst>
              <a:ext uri="{FF2B5EF4-FFF2-40B4-BE49-F238E27FC236}">
                <a16:creationId xmlns:a16="http://schemas.microsoft.com/office/drawing/2014/main" id="{1E519840-CB5B-442F-AF8C-F848E7699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45558" y="-6724"/>
            <a:ext cx="4265457" cy="6868736"/>
          </a:xfrm>
          <a:custGeom>
            <a:avLst/>
            <a:gdLst>
              <a:gd name="connsiteX0" fmla="*/ 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0 w 5803153"/>
              <a:gd name="connsiteY4" fmla="*/ 0 h 6857998"/>
              <a:gd name="connsiteX0" fmla="*/ 1016000 w 5803153"/>
              <a:gd name="connsiteY0" fmla="*/ 0 h 6857998"/>
              <a:gd name="connsiteX1" fmla="*/ 5803153 w 5803153"/>
              <a:gd name="connsiteY1" fmla="*/ 0 h 6857998"/>
              <a:gd name="connsiteX2" fmla="*/ 5803153 w 5803153"/>
              <a:gd name="connsiteY2" fmla="*/ 6857998 h 6857998"/>
              <a:gd name="connsiteX3" fmla="*/ 0 w 5803153"/>
              <a:gd name="connsiteY3" fmla="*/ 6857998 h 6857998"/>
              <a:gd name="connsiteX4" fmla="*/ 1016000 w 5803153"/>
              <a:gd name="connsiteY4" fmla="*/ 0 h 6857998"/>
              <a:gd name="connsiteX0" fmla="*/ 1338729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338729 w 6125882"/>
              <a:gd name="connsiteY4" fmla="*/ 0 h 6857998"/>
              <a:gd name="connsiteX0" fmla="*/ 1697317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1697317 w 6125882"/>
              <a:gd name="connsiteY4" fmla="*/ 0 h 6857998"/>
              <a:gd name="connsiteX0" fmla="*/ 2702091 w 6125882"/>
              <a:gd name="connsiteY0" fmla="*/ 0 h 6857998"/>
              <a:gd name="connsiteX1" fmla="*/ 6125882 w 6125882"/>
              <a:gd name="connsiteY1" fmla="*/ 0 h 6857998"/>
              <a:gd name="connsiteX2" fmla="*/ 6125882 w 6125882"/>
              <a:gd name="connsiteY2" fmla="*/ 6857998 h 6857998"/>
              <a:gd name="connsiteX3" fmla="*/ 0 w 6125882"/>
              <a:gd name="connsiteY3" fmla="*/ 6846045 h 6857998"/>
              <a:gd name="connsiteX4" fmla="*/ 2702091 w 6125882"/>
              <a:gd name="connsiteY4" fmla="*/ 0 h 6857998"/>
              <a:gd name="connsiteX0" fmla="*/ 2240216 w 5664007"/>
              <a:gd name="connsiteY0" fmla="*/ 0 h 6857998"/>
              <a:gd name="connsiteX1" fmla="*/ 5664007 w 5664007"/>
              <a:gd name="connsiteY1" fmla="*/ 0 h 6857998"/>
              <a:gd name="connsiteX2" fmla="*/ 5664007 w 5664007"/>
              <a:gd name="connsiteY2" fmla="*/ 6857998 h 6857998"/>
              <a:gd name="connsiteX3" fmla="*/ 0 w 5664007"/>
              <a:gd name="connsiteY3" fmla="*/ 6846045 h 6857998"/>
              <a:gd name="connsiteX4" fmla="*/ 2240216 w 5664007"/>
              <a:gd name="connsiteY4" fmla="*/ 0 h 6857998"/>
              <a:gd name="connsiteX0" fmla="*/ 2170935 w 5594726"/>
              <a:gd name="connsiteY0" fmla="*/ 0 h 6865085"/>
              <a:gd name="connsiteX1" fmla="*/ 5594726 w 5594726"/>
              <a:gd name="connsiteY1" fmla="*/ 0 h 6865085"/>
              <a:gd name="connsiteX2" fmla="*/ 5594726 w 5594726"/>
              <a:gd name="connsiteY2" fmla="*/ 6857998 h 6865085"/>
              <a:gd name="connsiteX3" fmla="*/ 0 w 5594726"/>
              <a:gd name="connsiteY3" fmla="*/ 6865085 h 6865085"/>
              <a:gd name="connsiteX4" fmla="*/ 2170935 w 5594726"/>
              <a:gd name="connsiteY4" fmla="*/ 0 h 6865085"/>
              <a:gd name="connsiteX0" fmla="*/ 1747097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747097 w 5170888"/>
              <a:gd name="connsiteY4" fmla="*/ 0 h 6865085"/>
              <a:gd name="connsiteX0" fmla="*/ 1404766 w 5170888"/>
              <a:gd name="connsiteY0" fmla="*/ 0 h 6865085"/>
              <a:gd name="connsiteX1" fmla="*/ 5170888 w 5170888"/>
              <a:gd name="connsiteY1" fmla="*/ 0 h 6865085"/>
              <a:gd name="connsiteX2" fmla="*/ 5170888 w 5170888"/>
              <a:gd name="connsiteY2" fmla="*/ 6857998 h 6865085"/>
              <a:gd name="connsiteX3" fmla="*/ 0 w 5170888"/>
              <a:gd name="connsiteY3" fmla="*/ 6865085 h 6865085"/>
              <a:gd name="connsiteX4" fmla="*/ 1404766 w 5170888"/>
              <a:gd name="connsiteY4" fmla="*/ 0 h 6865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70888" h="6865085">
                <a:moveTo>
                  <a:pt x="1404766" y="0"/>
                </a:moveTo>
                <a:lnTo>
                  <a:pt x="5170888" y="0"/>
                </a:lnTo>
                <a:lnTo>
                  <a:pt x="5170888" y="6857998"/>
                </a:lnTo>
                <a:lnTo>
                  <a:pt x="0" y="6865085"/>
                </a:lnTo>
                <a:lnTo>
                  <a:pt x="1404766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F80A39-018A-471E-0508-1AF3CC210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1082" y="3025587"/>
            <a:ext cx="4377518" cy="29852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7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Merci de                 </a:t>
            </a:r>
            <a:r>
              <a:rPr lang="en-US" sz="3700" i="1" kern="1200" cap="all" baseline="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votre</a:t>
            </a:r>
            <a:r>
              <a:rPr lang="en-US" sz="3700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Participation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422780-084D-3D3B-4B47-3AEA9DA21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3167" y="1867111"/>
            <a:ext cx="4837465" cy="1520669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indent="0" algn="r">
              <a:lnSpc>
                <a:spcPct val="110000"/>
              </a:lnSpc>
              <a:buNone/>
            </a:pPr>
            <a:br>
              <a:rPr lang="en-US" sz="900" b="1" cap="all" spc="300" dirty="0"/>
            </a:br>
            <a:br>
              <a:rPr lang="en-US" sz="900" b="1" cap="all" spc="300" dirty="0"/>
            </a:br>
            <a:r>
              <a:rPr lang="en-US" sz="2000" b="1" cap="all" spc="300" dirty="0"/>
              <a:t>Éthel Gamache</a:t>
            </a:r>
            <a:br>
              <a:rPr lang="en-US" sz="2000" b="1" cap="all" spc="300" dirty="0"/>
            </a:br>
            <a:br>
              <a:rPr lang="en-US" sz="2000" b="1" cap="all" spc="300" dirty="0"/>
            </a:br>
            <a:r>
              <a:rPr lang="en-US" sz="2000" b="1" cap="all" spc="300" dirty="0"/>
              <a:t>ethel.gamache@concordia.ca</a:t>
            </a:r>
            <a:br>
              <a:rPr lang="en-US" sz="2000" b="1" cap="all" spc="300" dirty="0"/>
            </a:br>
            <a:endParaRPr lang="en-US" sz="2000" b="1" cap="all" spc="300" dirty="0"/>
          </a:p>
        </p:txBody>
      </p:sp>
      <p:cxnSp>
        <p:nvCxnSpPr>
          <p:cNvPr id="49" name="Straight Connector 26">
            <a:extLst>
              <a:ext uri="{FF2B5EF4-FFF2-40B4-BE49-F238E27FC236}">
                <a16:creationId xmlns:a16="http://schemas.microsoft.com/office/drawing/2014/main" id="{AC7EF422-3076-48F2-A38B-7CA851778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931959" y="0"/>
            <a:ext cx="5279056" cy="777922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28">
            <a:extLst>
              <a:ext uri="{FF2B5EF4-FFF2-40B4-BE49-F238E27FC236}">
                <a16:creationId xmlns:a16="http://schemas.microsoft.com/office/drawing/2014/main" id="{6896548C-21A4-493D-B220-64E89F1EF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281082" y="-6724"/>
            <a:ext cx="2279175" cy="6864724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9308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|21.4|10.3"/>
</p:tagLst>
</file>

<file path=ppt/theme/theme1.xml><?xml version="1.0" encoding="utf-8"?>
<a:theme xmlns:a="http://schemas.openxmlformats.org/drawingml/2006/main" name="AngleLinesVTI">
  <a:themeElements>
    <a:clrScheme name="AnalogousFromRegularSeed_2SEEDS">
      <a:dk1>
        <a:srgbClr val="000000"/>
      </a:dk1>
      <a:lt1>
        <a:srgbClr val="FFFFFF"/>
      </a:lt1>
      <a:dk2>
        <a:srgbClr val="1B2F2E"/>
      </a:dk2>
      <a:lt2>
        <a:srgbClr val="F3F1F0"/>
      </a:lt2>
      <a:accent1>
        <a:srgbClr val="3B9EB1"/>
      </a:accent1>
      <a:accent2>
        <a:srgbClr val="46B196"/>
      </a:accent2>
      <a:accent3>
        <a:srgbClr val="4D7EC3"/>
      </a:accent3>
      <a:accent4>
        <a:srgbClr val="B13B3E"/>
      </a:accent4>
      <a:accent5>
        <a:srgbClr val="C37B4D"/>
      </a:accent5>
      <a:accent6>
        <a:srgbClr val="B19A3B"/>
      </a:accent6>
      <a:hlink>
        <a:srgbClr val="C05944"/>
      </a:hlink>
      <a:folHlink>
        <a:srgbClr val="7F7F7F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4242</TotalTime>
  <Words>2205</Words>
  <Application>Microsoft Office PowerPoint</Application>
  <PresentationFormat>Widescreen</PresentationFormat>
  <Paragraphs>295</Paragraphs>
  <Slides>68</Slides>
  <Notes>20</Notes>
  <HiddenSlides>13</HiddenSlides>
  <MMClips>1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84" baseType="lpstr">
      <vt:lpstr>Gill Sans</vt:lpstr>
      <vt:lpstr>ＭＳ Ｐゴシック</vt:lpstr>
      <vt:lpstr>Arial</vt:lpstr>
      <vt:lpstr>Arial Bold</vt:lpstr>
      <vt:lpstr>Bookman Old Style</vt:lpstr>
      <vt:lpstr>Calibri</vt:lpstr>
      <vt:lpstr>Edwardian Script ITC</vt:lpstr>
      <vt:lpstr>Gill Sans MT</vt:lpstr>
      <vt:lpstr>Gill Sans Nova</vt:lpstr>
      <vt:lpstr>Gill Sans Nova Light</vt:lpstr>
      <vt:lpstr>Open Sans</vt:lpstr>
      <vt:lpstr>Segoe UI</vt:lpstr>
      <vt:lpstr>Segoe UI Light</vt:lpstr>
      <vt:lpstr>Univers Condensed Light</vt:lpstr>
      <vt:lpstr>Walbaum Display Light</vt:lpstr>
      <vt:lpstr>AngleLinesVTI</vt:lpstr>
      <vt:lpstr>FTRA 200 Méthodologie de la traduction   Formation documentaire   Bibliothécaire: Éthel Gamache  ethel.gamache@concordia.ca    Le jeudi 17 septembre 2026 </vt:lpstr>
      <vt:lpstr>PowerPoint Presentation</vt:lpstr>
      <vt:lpstr>ActivitÉ d’introduction</vt:lpstr>
      <vt:lpstr>ActivitÉ Brise-Glace </vt:lpstr>
      <vt:lpstr>La bibliothèque</vt:lpstr>
      <vt:lpstr>Espaces</vt:lpstr>
      <vt:lpstr>Accès Hors-campus</vt:lpstr>
      <vt:lpstr>Site Web de la bibliothèque     Page d’accueil library.concordia.ca</vt:lpstr>
      <vt:lpstr>Religions and Cultures Subject Guides</vt:lpstr>
      <vt:lpstr>Service de référence</vt:lpstr>
      <vt:lpstr>StratÉgies de recherche</vt:lpstr>
      <vt:lpstr>Retour suR le tutoriel video</vt:lpstr>
      <vt:lpstr>The Concept of a Boolean search illustrated</vt:lpstr>
      <vt:lpstr>Autres Opérateurs de recherche</vt:lpstr>
      <vt:lpstr>Autres Opérateurs – pour les moteurs de recherche</vt:lpstr>
      <vt:lpstr>What is a Boolean Search?</vt:lpstr>
      <vt:lpstr>PowerPoint Presentation</vt:lpstr>
      <vt:lpstr>Sofia, outil de découverte,   et le Prêt entre bibliothèques (PEB) </vt:lpstr>
      <vt:lpstr>PowerPoint Presentation</vt:lpstr>
      <vt:lpstr>PowerPoint Presentation</vt:lpstr>
      <vt:lpstr>PowerPoint Presentation</vt:lpstr>
      <vt:lpstr>PowerPoint Presentation</vt:lpstr>
      <vt:lpstr>Autre chemin Pour trouver des Articles</vt:lpstr>
      <vt:lpstr>Sofia – titre d’un périodique</vt:lpstr>
      <vt:lpstr>Sofia – Chercher Avec un DOI   Digital Object Identifier (DOI)</vt:lpstr>
      <vt:lpstr>PowerPoint Presentation</vt:lpstr>
      <vt:lpstr>Comment fonctionne le service de Prêt Entre Bibliothèques (PEB)?</vt:lpstr>
      <vt:lpstr>Concordia article/chapter scan &amp; deliver service</vt:lpstr>
      <vt:lpstr>Demander un LIvre VIA INTERLIBRARY LOAN (Prêt entre bibliothèques)</vt:lpstr>
      <vt:lpstr>Sofia Discovery Tool request via Interlibrary loan</vt:lpstr>
      <vt:lpstr>Suivez le statut de votre demande sous l’onglet "Requests". </vt:lpstr>
      <vt:lpstr>Au sujet du PEB </vt:lpstr>
      <vt:lpstr>Demander un livre à partir d’un  FORMulaire vide</vt:lpstr>
      <vt:lpstr>Create an Interlibrary Loan request</vt:lpstr>
      <vt:lpstr>Sofia Discovery Tool – request a book form</vt:lpstr>
      <vt:lpstr>Si vous avez quelque difficulté à trouver un document, contactez la bibliothèque. </vt:lpstr>
      <vt:lpstr>Dictionnaires termonologiques </vt:lpstr>
      <vt:lpstr>Termium Plus</vt:lpstr>
      <vt:lpstr>Vitrine linguistique</vt:lpstr>
      <vt:lpstr>Autres documents de référence </vt:lpstr>
      <vt:lpstr>Différents types d’ouvrages de référence</vt:lpstr>
      <vt:lpstr>bases de données</vt:lpstr>
      <vt:lpstr>La révision par les pairs</vt:lpstr>
      <vt:lpstr>Sofia Discovery Tool – Databases By Subject</vt:lpstr>
      <vt:lpstr>Bases de données</vt:lpstr>
      <vt:lpstr>PowerPoint Presentation</vt:lpstr>
      <vt:lpstr>Démonstrations</vt:lpstr>
      <vt:lpstr>Ressources générales sur le web  </vt:lpstr>
      <vt:lpstr>Sites web utiles</vt:lpstr>
      <vt:lpstr>Lexiques et autres ressources en ligne</vt:lpstr>
      <vt:lpstr>Utiliser Google Scholar</vt:lpstr>
      <vt:lpstr>How are Google Scholar and a database different?</vt:lpstr>
      <vt:lpstr>Quelles sont les Différences? </vt:lpstr>
      <vt:lpstr>OÙ chercher? </vt:lpstr>
      <vt:lpstr>PowerPoint Presentation</vt:lpstr>
      <vt:lpstr>Google Scholar – Searching within a search result</vt:lpstr>
      <vt:lpstr>Google Scholar – Searching within a search result</vt:lpstr>
      <vt:lpstr>Google Scholar – select a library access link</vt:lpstr>
      <vt:lpstr>Évaluer et citer vos sources </vt:lpstr>
      <vt:lpstr>Cycle de l’information et son impact sur le format des documents</vt:lpstr>
      <vt:lpstr>PowerPoint Presentation</vt:lpstr>
      <vt:lpstr>PowerPoint Presentation</vt:lpstr>
      <vt:lpstr>Activité: Source Evaluation and Fact-Checking </vt:lpstr>
      <vt:lpstr>library.concordia.ca/help/citing/</vt:lpstr>
      <vt:lpstr>Chicago francisé</vt:lpstr>
      <vt:lpstr>PowerPoint Presentation</vt:lpstr>
      <vt:lpstr>PowerPoint Presentation</vt:lpstr>
      <vt:lpstr>Merci de                 votre Participation</vt:lpstr>
    </vt:vector>
  </TitlesOfParts>
  <Company>Concordia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Training for the subject fields of  Religions and Cultures,  Theological Studies,  Philosophy,  Études françaises   and  Classics, Modern Languages and Linguistics    Librarian: Éthel Gamache  ethel.gamache@concordia.ca  Thursday, September 14, 2023</dc:title>
  <dc:creator>Ethel Gamache</dc:creator>
  <cp:lastModifiedBy>Ethel Gamache</cp:lastModifiedBy>
  <cp:revision>31</cp:revision>
  <dcterms:created xsi:type="dcterms:W3CDTF">2023-09-14T15:10:06Z</dcterms:created>
  <dcterms:modified xsi:type="dcterms:W3CDTF">2026-09-17T15:14:43Z</dcterms:modified>
</cp:coreProperties>
</file>