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7" r:id="rId2"/>
    <p:sldId id="259" r:id="rId3"/>
    <p:sldId id="924" r:id="rId4"/>
    <p:sldId id="297" r:id="rId5"/>
    <p:sldId id="925" r:id="rId6"/>
    <p:sldId id="891" r:id="rId7"/>
    <p:sldId id="328" r:id="rId8"/>
    <p:sldId id="892" r:id="rId9"/>
    <p:sldId id="358" r:id="rId10"/>
    <p:sldId id="323" r:id="rId11"/>
    <p:sldId id="359" r:id="rId12"/>
    <p:sldId id="307" r:id="rId13"/>
    <p:sldId id="332" r:id="rId14"/>
    <p:sldId id="357" r:id="rId15"/>
    <p:sldId id="331" r:id="rId16"/>
    <p:sldId id="361" r:id="rId17"/>
    <p:sldId id="362" r:id="rId18"/>
    <p:sldId id="897" r:id="rId19"/>
    <p:sldId id="920" r:id="rId20"/>
    <p:sldId id="922" r:id="rId21"/>
    <p:sldId id="921" r:id="rId22"/>
    <p:sldId id="928" r:id="rId23"/>
    <p:sldId id="926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51" r:id="rId35"/>
    <p:sldId id="287" r:id="rId36"/>
    <p:sldId id="927" r:id="rId37"/>
    <p:sldId id="288" r:id="rId38"/>
    <p:sldId id="364" r:id="rId39"/>
    <p:sldId id="365" r:id="rId40"/>
    <p:sldId id="349" r:id="rId41"/>
    <p:sldId id="345" r:id="rId42"/>
    <p:sldId id="346" r:id="rId43"/>
    <p:sldId id="350" r:id="rId44"/>
    <p:sldId id="284" r:id="rId45"/>
    <p:sldId id="352" r:id="rId46"/>
    <p:sldId id="366" r:id="rId47"/>
    <p:sldId id="367" r:id="rId48"/>
    <p:sldId id="368" r:id="rId49"/>
    <p:sldId id="392" r:id="rId50"/>
    <p:sldId id="303" r:id="rId51"/>
    <p:sldId id="305" r:id="rId52"/>
    <p:sldId id="408" r:id="rId53"/>
    <p:sldId id="401" r:id="rId54"/>
    <p:sldId id="384" r:id="rId55"/>
    <p:sldId id="394" r:id="rId56"/>
    <p:sldId id="894" r:id="rId57"/>
    <p:sldId id="385" r:id="rId58"/>
    <p:sldId id="403" r:id="rId59"/>
    <p:sldId id="895" r:id="rId60"/>
    <p:sldId id="896" r:id="rId61"/>
    <p:sldId id="402" r:id="rId62"/>
    <p:sldId id="309" r:id="rId63"/>
    <p:sldId id="296" r:id="rId64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9A3B"/>
    <a:srgbClr val="94CFC1"/>
    <a:srgbClr val="013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67454" autoAdjust="0"/>
  </p:normalViewPr>
  <p:slideViewPr>
    <p:cSldViewPr snapToGrid="0">
      <p:cViewPr varScale="1">
        <p:scale>
          <a:sx n="85" d="100"/>
          <a:sy n="85" d="100"/>
        </p:scale>
        <p:origin x="14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oclc/60524473" TargetMode="External"/><Relationship Id="rId2" Type="http://schemas.openxmlformats.org/officeDocument/2006/relationships/hyperlink" Target="https://concordiauniversity.on.worldcat.org/oclc/881756883" TargetMode="External"/><Relationship Id="rId1" Type="http://schemas.openxmlformats.org/officeDocument/2006/relationships/hyperlink" Target="https://concordiauniversity.on.worldcat.org/oclc/423271535" TargetMode="External"/><Relationship Id="rId6" Type="http://schemas.openxmlformats.org/officeDocument/2006/relationships/hyperlink" Target="https://concordiauniversity.on.worldcat.org/oclc/858342346" TargetMode="External"/><Relationship Id="rId5" Type="http://schemas.openxmlformats.org/officeDocument/2006/relationships/hyperlink" Target="https://concordiauniversity.on.worldcat.org/oclc/40898883" TargetMode="External"/><Relationship Id="rId4" Type="http://schemas.openxmlformats.org/officeDocument/2006/relationships/hyperlink" Target="https://concordiauniversity.on.worldcat.org/oclc/53012945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google.com/newspapers/" TargetMode="External"/><Relationship Id="rId2" Type="http://schemas.openxmlformats.org/officeDocument/2006/relationships/hyperlink" Target="https://concordiauniversity.on.worldcat.org/oclc/46609535" TargetMode="External"/><Relationship Id="rId1" Type="http://schemas.openxmlformats.org/officeDocument/2006/relationships/hyperlink" Target="https://concordiauniversity.on.worldcat.org/oclc/855308507" TargetMode="External"/><Relationship Id="rId6" Type="http://schemas.openxmlformats.org/officeDocument/2006/relationships/hyperlink" Target="https://lib-ezproxy.concordia.ca/login?url=https://search.proquest.com/central/advanced?accountid=10246" TargetMode="External"/><Relationship Id="rId5" Type="http://schemas.openxmlformats.org/officeDocument/2006/relationships/hyperlink" Target="https://concordiauniversity.on.worldcat.org/oclc/49835545" TargetMode="External"/><Relationship Id="rId4" Type="http://schemas.openxmlformats.org/officeDocument/2006/relationships/hyperlink" Target="https://concordiauniversity.on.worldcat.org/oclc/818696097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oclc/60524473" TargetMode="External"/><Relationship Id="rId2" Type="http://schemas.openxmlformats.org/officeDocument/2006/relationships/hyperlink" Target="https://concordiauniversity.on.worldcat.org/oclc/881756883" TargetMode="External"/><Relationship Id="rId1" Type="http://schemas.openxmlformats.org/officeDocument/2006/relationships/hyperlink" Target="https://concordiauniversity.on.worldcat.org/oclc/423271535" TargetMode="External"/><Relationship Id="rId6" Type="http://schemas.openxmlformats.org/officeDocument/2006/relationships/hyperlink" Target="https://concordiauniversity.on.worldcat.org/oclc/858342346" TargetMode="External"/><Relationship Id="rId5" Type="http://schemas.openxmlformats.org/officeDocument/2006/relationships/hyperlink" Target="https://concordiauniversity.on.worldcat.org/oclc/40898883" TargetMode="External"/><Relationship Id="rId4" Type="http://schemas.openxmlformats.org/officeDocument/2006/relationships/hyperlink" Target="https://concordiauniversity.on.worldcat.org/oclc/53012945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-ezproxy.concordia.ca/login?url=https://search.proquest.com/central/advanced?accountid=10246" TargetMode="External"/><Relationship Id="rId2" Type="http://schemas.openxmlformats.org/officeDocument/2006/relationships/hyperlink" Target="https://concordiauniversity.on.worldcat.org/oclc/46609535" TargetMode="External"/><Relationship Id="rId1" Type="http://schemas.openxmlformats.org/officeDocument/2006/relationships/hyperlink" Target="https://concordiauniversity.on.worldcat.org/oclc/855308507" TargetMode="External"/><Relationship Id="rId6" Type="http://schemas.openxmlformats.org/officeDocument/2006/relationships/hyperlink" Target="https://concordiauniversity.on.worldcat.org/oclc/49835545" TargetMode="External"/><Relationship Id="rId5" Type="http://schemas.openxmlformats.org/officeDocument/2006/relationships/hyperlink" Target="https://concordiauniversity.on.worldcat.org/oclc/818696097" TargetMode="External"/><Relationship Id="rId4" Type="http://schemas.openxmlformats.org/officeDocument/2006/relationships/hyperlink" Target="https://news.google.com/newspapers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EC78B8-FDB7-4777-AE3C-758C0627BE39}" type="doc">
      <dgm:prSet loTypeId="urn:microsoft.com/office/officeart/2005/8/layout/vList2" loCatId="list" qsTypeId="urn:microsoft.com/office/officeart/2005/8/quickstyle/simple1#70" qsCatId="simple" csTypeId="urn:microsoft.com/office/officeart/2005/8/colors/accent1_2#59" csCatId="accent1"/>
      <dgm:spPr/>
      <dgm:t>
        <a:bodyPr/>
        <a:lstStyle/>
        <a:p>
          <a:endParaRPr lang="en-US"/>
        </a:p>
      </dgm:t>
    </dgm:pt>
    <dgm:pt modelId="{DC630360-E89F-44CB-852E-48DE31BE060F}">
      <dgm:prSet/>
      <dgm:spPr/>
      <dgm:t>
        <a:bodyPr/>
        <a:lstStyle/>
        <a:p>
          <a:r>
            <a:rPr lang="fr-FR"/>
            <a:t>Dictionnaires … pour les définitions, prononciation, étymologie </a:t>
          </a:r>
          <a:endParaRPr lang="en-US"/>
        </a:p>
      </dgm:t>
    </dgm:pt>
    <dgm:pt modelId="{7DC9DC9D-FB8E-4BCA-A4E0-BF9A7D6D54D6}" type="parTrans" cxnId="{6C53DF1F-C713-4727-9ECE-46334FA72EA2}">
      <dgm:prSet/>
      <dgm:spPr/>
      <dgm:t>
        <a:bodyPr/>
        <a:lstStyle/>
        <a:p>
          <a:endParaRPr lang="en-US"/>
        </a:p>
      </dgm:t>
    </dgm:pt>
    <dgm:pt modelId="{A39CF621-37E9-4E58-9DFA-C4277663A589}" type="sibTrans" cxnId="{6C53DF1F-C713-4727-9ECE-46334FA72EA2}">
      <dgm:prSet/>
      <dgm:spPr/>
      <dgm:t>
        <a:bodyPr/>
        <a:lstStyle/>
        <a:p>
          <a:endParaRPr lang="en-US"/>
        </a:p>
      </dgm:t>
    </dgm:pt>
    <dgm:pt modelId="{E1748537-7DDB-45EC-B1B7-9766901F7CDA}">
      <dgm:prSet/>
      <dgm:spPr/>
      <dgm:t>
        <a:bodyPr/>
        <a:lstStyle/>
        <a:p>
          <a:r>
            <a:rPr lang="fr-FR"/>
            <a:t>Le Petite Robert, le Larousse</a:t>
          </a:r>
          <a:endParaRPr lang="en-US"/>
        </a:p>
      </dgm:t>
    </dgm:pt>
    <dgm:pt modelId="{1E58AF83-6000-447C-8C8F-40735FD2C272}" type="parTrans" cxnId="{5CFE3A02-0B09-4EFD-8911-22D6C80739F4}">
      <dgm:prSet/>
      <dgm:spPr/>
      <dgm:t>
        <a:bodyPr/>
        <a:lstStyle/>
        <a:p>
          <a:endParaRPr lang="en-US"/>
        </a:p>
      </dgm:t>
    </dgm:pt>
    <dgm:pt modelId="{77AFD030-1A2B-42FF-A6C0-00BBD219667F}" type="sibTrans" cxnId="{5CFE3A02-0B09-4EFD-8911-22D6C80739F4}">
      <dgm:prSet/>
      <dgm:spPr/>
      <dgm:t>
        <a:bodyPr/>
        <a:lstStyle/>
        <a:p>
          <a:endParaRPr lang="en-US"/>
        </a:p>
      </dgm:t>
    </dgm:pt>
    <dgm:pt modelId="{55C9D8F7-5F15-450B-9CFC-9097B9FB6FDE}">
      <dgm:prSet/>
      <dgm:spPr/>
      <dgm:t>
        <a:bodyPr/>
        <a:lstStyle/>
        <a:p>
          <a:r>
            <a:rPr lang="fr-FR"/>
            <a:t>Encyclopédies … pour mieux connaître un sujet</a:t>
          </a:r>
          <a:endParaRPr lang="en-US"/>
        </a:p>
      </dgm:t>
    </dgm:pt>
    <dgm:pt modelId="{9D999249-E98F-499D-92DA-7798F68657D5}" type="parTrans" cxnId="{3E60B465-DD83-48AB-A142-0E74E4B60442}">
      <dgm:prSet/>
      <dgm:spPr/>
      <dgm:t>
        <a:bodyPr/>
        <a:lstStyle/>
        <a:p>
          <a:endParaRPr lang="en-US"/>
        </a:p>
      </dgm:t>
    </dgm:pt>
    <dgm:pt modelId="{3E9832C8-FC0F-406B-B126-7D28863F4FBC}" type="sibTrans" cxnId="{3E60B465-DD83-48AB-A142-0E74E4B60442}">
      <dgm:prSet/>
      <dgm:spPr/>
      <dgm:t>
        <a:bodyPr/>
        <a:lstStyle/>
        <a:p>
          <a:endParaRPr lang="en-US"/>
        </a:p>
      </dgm:t>
    </dgm:pt>
    <dgm:pt modelId="{7A2DE282-420C-4E9E-8D89-EF849106D36A}">
      <dgm:prSet/>
      <dgm:spPr/>
      <dgm:t>
        <a:bodyPr/>
        <a:lstStyle/>
        <a:p>
          <a:r>
            <a:rPr lang="fr-FR"/>
            <a:t>Encyclopædia Britannica, </a:t>
          </a:r>
          <a:r>
            <a:rPr lang="en-CA"/>
            <a:t>Encyclopædia Universalis</a:t>
          </a:r>
          <a:endParaRPr lang="en-US"/>
        </a:p>
      </dgm:t>
    </dgm:pt>
    <dgm:pt modelId="{4F045A72-7694-4A1A-9770-676B21C4C795}" type="parTrans" cxnId="{0BC4EF7E-80F5-47BA-89FF-F683F565B2E0}">
      <dgm:prSet/>
      <dgm:spPr/>
      <dgm:t>
        <a:bodyPr/>
        <a:lstStyle/>
        <a:p>
          <a:endParaRPr lang="en-US"/>
        </a:p>
      </dgm:t>
    </dgm:pt>
    <dgm:pt modelId="{FCC75814-37FE-48DC-AD0C-B2425ACF32C2}" type="sibTrans" cxnId="{0BC4EF7E-80F5-47BA-89FF-F683F565B2E0}">
      <dgm:prSet/>
      <dgm:spPr/>
      <dgm:t>
        <a:bodyPr/>
        <a:lstStyle/>
        <a:p>
          <a:endParaRPr lang="en-US"/>
        </a:p>
      </dgm:t>
    </dgm:pt>
    <dgm:pt modelId="{9C50053F-45F1-4F65-9108-68D0D6BE3BF9}">
      <dgm:prSet/>
      <dgm:spPr/>
      <dgm:t>
        <a:bodyPr/>
        <a:lstStyle/>
        <a:p>
          <a:r>
            <a:rPr lang="fr-FR"/>
            <a:t>Glossaires … pour les concepts précis dans un domaine, pour harmoniser le vocabulaire </a:t>
          </a:r>
          <a:endParaRPr lang="en-US"/>
        </a:p>
      </dgm:t>
    </dgm:pt>
    <dgm:pt modelId="{EC3BF8FF-7837-4466-8777-E8FD980D5D24}" type="parTrans" cxnId="{FAB37200-BC38-4D18-8E09-75783E7A3848}">
      <dgm:prSet/>
      <dgm:spPr/>
      <dgm:t>
        <a:bodyPr/>
        <a:lstStyle/>
        <a:p>
          <a:endParaRPr lang="en-US"/>
        </a:p>
      </dgm:t>
    </dgm:pt>
    <dgm:pt modelId="{17984365-86F8-4A07-9A19-C8B7F2A77C03}" type="sibTrans" cxnId="{FAB37200-BC38-4D18-8E09-75783E7A3848}">
      <dgm:prSet/>
      <dgm:spPr/>
      <dgm:t>
        <a:bodyPr/>
        <a:lstStyle/>
        <a:p>
          <a:endParaRPr lang="en-US"/>
        </a:p>
      </dgm:t>
    </dgm:pt>
    <dgm:pt modelId="{025C3959-3768-4C65-BE0B-F6FA3FE27BC3}">
      <dgm:prSet/>
      <dgm:spPr/>
      <dgm:t>
        <a:bodyPr/>
        <a:lstStyle/>
        <a:p>
          <a:r>
            <a:rPr lang="fr-FR"/>
            <a:t>Glossaire de l’économie sociale, Glossaire de termes relatifs à la surveillance du marché</a:t>
          </a:r>
          <a:endParaRPr lang="en-US"/>
        </a:p>
      </dgm:t>
    </dgm:pt>
    <dgm:pt modelId="{75DE1679-A0E6-4A46-B51C-2D849364FB7D}" type="parTrans" cxnId="{974D9C44-C91B-40F1-8E91-EC7738D21679}">
      <dgm:prSet/>
      <dgm:spPr/>
      <dgm:t>
        <a:bodyPr/>
        <a:lstStyle/>
        <a:p>
          <a:endParaRPr lang="en-US"/>
        </a:p>
      </dgm:t>
    </dgm:pt>
    <dgm:pt modelId="{98D712F0-7FD9-4804-B165-7DBB61E70290}" type="sibTrans" cxnId="{974D9C44-C91B-40F1-8E91-EC7738D21679}">
      <dgm:prSet/>
      <dgm:spPr/>
      <dgm:t>
        <a:bodyPr/>
        <a:lstStyle/>
        <a:p>
          <a:endParaRPr lang="en-US"/>
        </a:p>
      </dgm:t>
    </dgm:pt>
    <dgm:pt modelId="{C7952EAA-CBEF-4EC5-99C6-71E1830C33DE}">
      <dgm:prSet/>
      <dgm:spPr/>
      <dgm:t>
        <a:bodyPr/>
        <a:lstStyle/>
        <a:p>
          <a:r>
            <a:rPr lang="fr-FR"/>
            <a:t>Guides /manuels (« handbooks ») … pour de l’information spécifique </a:t>
          </a:r>
          <a:endParaRPr lang="en-US"/>
        </a:p>
      </dgm:t>
    </dgm:pt>
    <dgm:pt modelId="{2A219D70-362C-4C4F-AD60-9EEB8CA1DE83}" type="parTrans" cxnId="{D0EDC561-EB88-41D1-B1AB-E90397384096}">
      <dgm:prSet/>
      <dgm:spPr/>
      <dgm:t>
        <a:bodyPr/>
        <a:lstStyle/>
        <a:p>
          <a:endParaRPr lang="en-US"/>
        </a:p>
      </dgm:t>
    </dgm:pt>
    <dgm:pt modelId="{C6D7F405-314D-4B81-B31E-EDDE225E35E8}" type="sibTrans" cxnId="{D0EDC561-EB88-41D1-B1AB-E90397384096}">
      <dgm:prSet/>
      <dgm:spPr/>
      <dgm:t>
        <a:bodyPr/>
        <a:lstStyle/>
        <a:p>
          <a:endParaRPr lang="en-US"/>
        </a:p>
      </dgm:t>
    </dgm:pt>
    <dgm:pt modelId="{FD1A57DB-BC5F-4F20-B9BA-40D27BCD4ADC}">
      <dgm:prSet/>
      <dgm:spPr/>
      <dgm:t>
        <a:bodyPr/>
        <a:lstStyle/>
        <a:p>
          <a:r>
            <a:rPr lang="en-CA"/>
            <a:t>Handbook of second language assessment, Guides to library collection development</a:t>
          </a:r>
          <a:endParaRPr lang="en-US"/>
        </a:p>
      </dgm:t>
    </dgm:pt>
    <dgm:pt modelId="{D45B0CEA-A8DF-4C96-AF80-DB3CC7757B87}" type="parTrans" cxnId="{DD7DA8B8-0D08-4881-85BB-D999CFDE5A14}">
      <dgm:prSet/>
      <dgm:spPr/>
      <dgm:t>
        <a:bodyPr/>
        <a:lstStyle/>
        <a:p>
          <a:endParaRPr lang="en-US"/>
        </a:p>
      </dgm:t>
    </dgm:pt>
    <dgm:pt modelId="{F4A9D7F2-918E-4716-864D-2E9F8A1DF6E8}" type="sibTrans" cxnId="{DD7DA8B8-0D08-4881-85BB-D999CFDE5A14}">
      <dgm:prSet/>
      <dgm:spPr/>
      <dgm:t>
        <a:bodyPr/>
        <a:lstStyle/>
        <a:p>
          <a:endParaRPr lang="en-US"/>
        </a:p>
      </dgm:t>
    </dgm:pt>
    <dgm:pt modelId="{FCA47E3A-9D36-437D-B66C-EF3C8FE3245D}" type="pres">
      <dgm:prSet presAssocID="{D9EC78B8-FDB7-4777-AE3C-758C0627BE39}" presName="linear" presStyleCnt="0">
        <dgm:presLayoutVars>
          <dgm:animLvl val="lvl"/>
          <dgm:resizeHandles val="exact"/>
        </dgm:presLayoutVars>
      </dgm:prSet>
      <dgm:spPr/>
    </dgm:pt>
    <dgm:pt modelId="{97F0D7AD-7529-45E8-976C-431809030B7F}" type="pres">
      <dgm:prSet presAssocID="{DC630360-E89F-44CB-852E-48DE31BE060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5FD0597-778A-46F0-BD13-4887F80960A7}" type="pres">
      <dgm:prSet presAssocID="{DC630360-E89F-44CB-852E-48DE31BE060F}" presName="childText" presStyleLbl="revTx" presStyleIdx="0" presStyleCnt="4">
        <dgm:presLayoutVars>
          <dgm:bulletEnabled val="1"/>
        </dgm:presLayoutVars>
      </dgm:prSet>
      <dgm:spPr/>
    </dgm:pt>
    <dgm:pt modelId="{64007614-A308-4A89-B3F5-92510E2D070E}" type="pres">
      <dgm:prSet presAssocID="{55C9D8F7-5F15-450B-9CFC-9097B9FB6F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CC69D5E-2D0F-40D3-9A94-C6A174089584}" type="pres">
      <dgm:prSet presAssocID="{55C9D8F7-5F15-450B-9CFC-9097B9FB6FDE}" presName="childText" presStyleLbl="revTx" presStyleIdx="1" presStyleCnt="4">
        <dgm:presLayoutVars>
          <dgm:bulletEnabled val="1"/>
        </dgm:presLayoutVars>
      </dgm:prSet>
      <dgm:spPr/>
    </dgm:pt>
    <dgm:pt modelId="{17855F9D-3B6C-4BFC-842E-B213A829A3DF}" type="pres">
      <dgm:prSet presAssocID="{9C50053F-45F1-4F65-9108-68D0D6BE3B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A5A70A-CB78-4885-8A81-56BD6E87FC4A}" type="pres">
      <dgm:prSet presAssocID="{9C50053F-45F1-4F65-9108-68D0D6BE3BF9}" presName="childText" presStyleLbl="revTx" presStyleIdx="2" presStyleCnt="4">
        <dgm:presLayoutVars>
          <dgm:bulletEnabled val="1"/>
        </dgm:presLayoutVars>
      </dgm:prSet>
      <dgm:spPr/>
    </dgm:pt>
    <dgm:pt modelId="{79078589-06F8-4D6B-8C8C-D23FDAAE47C4}" type="pres">
      <dgm:prSet presAssocID="{C7952EAA-CBEF-4EC5-99C6-71E1830C33D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7423B1F-9082-43F2-8C70-268E48AE854D}" type="pres">
      <dgm:prSet presAssocID="{C7952EAA-CBEF-4EC5-99C6-71E1830C33DE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FAB37200-BC38-4D18-8E09-75783E7A3848}" srcId="{D9EC78B8-FDB7-4777-AE3C-758C0627BE39}" destId="{9C50053F-45F1-4F65-9108-68D0D6BE3BF9}" srcOrd="2" destOrd="0" parTransId="{EC3BF8FF-7837-4466-8777-E8FD980D5D24}" sibTransId="{17984365-86F8-4A07-9A19-C8B7F2A77C03}"/>
    <dgm:cxn modelId="{2E279500-BDD3-4496-88B9-21341AB0A36B}" type="presOf" srcId="{7A2DE282-420C-4E9E-8D89-EF849106D36A}" destId="{0CC69D5E-2D0F-40D3-9A94-C6A174089584}" srcOrd="0" destOrd="0" presId="urn:microsoft.com/office/officeart/2005/8/layout/vList2"/>
    <dgm:cxn modelId="{5CFE3A02-0B09-4EFD-8911-22D6C80739F4}" srcId="{DC630360-E89F-44CB-852E-48DE31BE060F}" destId="{E1748537-7DDB-45EC-B1B7-9766901F7CDA}" srcOrd="0" destOrd="0" parTransId="{1E58AF83-6000-447C-8C8F-40735FD2C272}" sibTransId="{77AFD030-1A2B-42FF-A6C0-00BBD219667F}"/>
    <dgm:cxn modelId="{6B357015-D4C6-4890-BE3E-9841EEC7ED37}" type="presOf" srcId="{C7952EAA-CBEF-4EC5-99C6-71E1830C33DE}" destId="{79078589-06F8-4D6B-8C8C-D23FDAAE47C4}" srcOrd="0" destOrd="0" presId="urn:microsoft.com/office/officeart/2005/8/layout/vList2"/>
    <dgm:cxn modelId="{6C53DF1F-C713-4727-9ECE-46334FA72EA2}" srcId="{D9EC78B8-FDB7-4777-AE3C-758C0627BE39}" destId="{DC630360-E89F-44CB-852E-48DE31BE060F}" srcOrd="0" destOrd="0" parTransId="{7DC9DC9D-FB8E-4BCA-A4E0-BF9A7D6D54D6}" sibTransId="{A39CF621-37E9-4E58-9DFA-C4277663A589}"/>
    <dgm:cxn modelId="{126B6F5D-2AD7-4790-9C1F-7B40D3FFF1A8}" type="presOf" srcId="{D9EC78B8-FDB7-4777-AE3C-758C0627BE39}" destId="{FCA47E3A-9D36-437D-B66C-EF3C8FE3245D}" srcOrd="0" destOrd="0" presId="urn:microsoft.com/office/officeart/2005/8/layout/vList2"/>
    <dgm:cxn modelId="{D0EDC561-EB88-41D1-B1AB-E90397384096}" srcId="{D9EC78B8-FDB7-4777-AE3C-758C0627BE39}" destId="{C7952EAA-CBEF-4EC5-99C6-71E1830C33DE}" srcOrd="3" destOrd="0" parTransId="{2A219D70-362C-4C4F-AD60-9EEB8CA1DE83}" sibTransId="{C6D7F405-314D-4B81-B31E-EDDE225E35E8}"/>
    <dgm:cxn modelId="{974D9C44-C91B-40F1-8E91-EC7738D21679}" srcId="{9C50053F-45F1-4F65-9108-68D0D6BE3BF9}" destId="{025C3959-3768-4C65-BE0B-F6FA3FE27BC3}" srcOrd="0" destOrd="0" parTransId="{75DE1679-A0E6-4A46-B51C-2D849364FB7D}" sibTransId="{98D712F0-7FD9-4804-B165-7DBB61E70290}"/>
    <dgm:cxn modelId="{3E60B465-DD83-48AB-A142-0E74E4B60442}" srcId="{D9EC78B8-FDB7-4777-AE3C-758C0627BE39}" destId="{55C9D8F7-5F15-450B-9CFC-9097B9FB6FDE}" srcOrd="1" destOrd="0" parTransId="{9D999249-E98F-499D-92DA-7798F68657D5}" sibTransId="{3E9832C8-FC0F-406B-B126-7D28863F4FBC}"/>
    <dgm:cxn modelId="{0BC4EF7E-80F5-47BA-89FF-F683F565B2E0}" srcId="{55C9D8F7-5F15-450B-9CFC-9097B9FB6FDE}" destId="{7A2DE282-420C-4E9E-8D89-EF849106D36A}" srcOrd="0" destOrd="0" parTransId="{4F045A72-7694-4A1A-9770-676B21C4C795}" sibTransId="{FCC75814-37FE-48DC-AD0C-B2425ACF32C2}"/>
    <dgm:cxn modelId="{E89C398A-6B71-4ED6-8186-C11F4D319B27}" type="presOf" srcId="{E1748537-7DDB-45EC-B1B7-9766901F7CDA}" destId="{B5FD0597-778A-46F0-BD13-4887F80960A7}" srcOrd="0" destOrd="0" presId="urn:microsoft.com/office/officeart/2005/8/layout/vList2"/>
    <dgm:cxn modelId="{70AC0B9E-839D-407B-BAFA-676810D1F3B8}" type="presOf" srcId="{FD1A57DB-BC5F-4F20-B9BA-40D27BCD4ADC}" destId="{A7423B1F-9082-43F2-8C70-268E48AE854D}" srcOrd="0" destOrd="0" presId="urn:microsoft.com/office/officeart/2005/8/layout/vList2"/>
    <dgm:cxn modelId="{6349C4A9-6A2D-47A4-B2E7-EDDD435FFC49}" type="presOf" srcId="{9C50053F-45F1-4F65-9108-68D0D6BE3BF9}" destId="{17855F9D-3B6C-4BFC-842E-B213A829A3DF}" srcOrd="0" destOrd="0" presId="urn:microsoft.com/office/officeart/2005/8/layout/vList2"/>
    <dgm:cxn modelId="{3BAA2FB1-DE37-4DE7-BCB3-B1CB41705DCD}" type="presOf" srcId="{55C9D8F7-5F15-450B-9CFC-9097B9FB6FDE}" destId="{64007614-A308-4A89-B3F5-92510E2D070E}" srcOrd="0" destOrd="0" presId="urn:microsoft.com/office/officeart/2005/8/layout/vList2"/>
    <dgm:cxn modelId="{DD7DA8B8-0D08-4881-85BB-D999CFDE5A14}" srcId="{C7952EAA-CBEF-4EC5-99C6-71E1830C33DE}" destId="{FD1A57DB-BC5F-4F20-B9BA-40D27BCD4ADC}" srcOrd="0" destOrd="0" parTransId="{D45B0CEA-A8DF-4C96-AF80-DB3CC7757B87}" sibTransId="{F4A9D7F2-918E-4716-864D-2E9F8A1DF6E8}"/>
    <dgm:cxn modelId="{1923B6C4-635A-4F8F-B02D-C4DB4EE1F48F}" type="presOf" srcId="{DC630360-E89F-44CB-852E-48DE31BE060F}" destId="{97F0D7AD-7529-45E8-976C-431809030B7F}" srcOrd="0" destOrd="0" presId="urn:microsoft.com/office/officeart/2005/8/layout/vList2"/>
    <dgm:cxn modelId="{4E27DAF9-1210-47BB-9513-2D20EBD83C7C}" type="presOf" srcId="{025C3959-3768-4C65-BE0B-F6FA3FE27BC3}" destId="{63A5A70A-CB78-4885-8A81-56BD6E87FC4A}" srcOrd="0" destOrd="0" presId="urn:microsoft.com/office/officeart/2005/8/layout/vList2"/>
    <dgm:cxn modelId="{BA724521-9B87-4C17-9B43-CA648F1007E1}" type="presParOf" srcId="{FCA47E3A-9D36-437D-B66C-EF3C8FE3245D}" destId="{97F0D7AD-7529-45E8-976C-431809030B7F}" srcOrd="0" destOrd="0" presId="urn:microsoft.com/office/officeart/2005/8/layout/vList2"/>
    <dgm:cxn modelId="{F4CF15CE-6D25-4ED6-B58D-1A886BD2E75E}" type="presParOf" srcId="{FCA47E3A-9D36-437D-B66C-EF3C8FE3245D}" destId="{B5FD0597-778A-46F0-BD13-4887F80960A7}" srcOrd="1" destOrd="0" presId="urn:microsoft.com/office/officeart/2005/8/layout/vList2"/>
    <dgm:cxn modelId="{FE818B4D-9625-426E-ABA4-6461BC86D658}" type="presParOf" srcId="{FCA47E3A-9D36-437D-B66C-EF3C8FE3245D}" destId="{64007614-A308-4A89-B3F5-92510E2D070E}" srcOrd="2" destOrd="0" presId="urn:microsoft.com/office/officeart/2005/8/layout/vList2"/>
    <dgm:cxn modelId="{D7FCC301-08CC-4305-937D-333B0DA3D565}" type="presParOf" srcId="{FCA47E3A-9D36-437D-B66C-EF3C8FE3245D}" destId="{0CC69D5E-2D0F-40D3-9A94-C6A174089584}" srcOrd="3" destOrd="0" presId="urn:microsoft.com/office/officeart/2005/8/layout/vList2"/>
    <dgm:cxn modelId="{66F3048E-AB1A-4A76-B34B-F29DD724ADAD}" type="presParOf" srcId="{FCA47E3A-9D36-437D-B66C-EF3C8FE3245D}" destId="{17855F9D-3B6C-4BFC-842E-B213A829A3DF}" srcOrd="4" destOrd="0" presId="urn:microsoft.com/office/officeart/2005/8/layout/vList2"/>
    <dgm:cxn modelId="{1DFAB724-61CD-43E2-82AA-1A9C6C80942F}" type="presParOf" srcId="{FCA47E3A-9D36-437D-B66C-EF3C8FE3245D}" destId="{63A5A70A-CB78-4885-8A81-56BD6E87FC4A}" srcOrd="5" destOrd="0" presId="urn:microsoft.com/office/officeart/2005/8/layout/vList2"/>
    <dgm:cxn modelId="{79184266-3C39-4D48-8A48-D92FFE986A58}" type="presParOf" srcId="{FCA47E3A-9D36-437D-B66C-EF3C8FE3245D}" destId="{79078589-06F8-4D6B-8C8C-D23FDAAE47C4}" srcOrd="6" destOrd="0" presId="urn:microsoft.com/office/officeart/2005/8/layout/vList2"/>
    <dgm:cxn modelId="{CF1DC297-B238-49D9-BB20-88AA7C7DA87B}" type="presParOf" srcId="{FCA47E3A-9D36-437D-B66C-EF3C8FE3245D}" destId="{A7423B1F-9082-43F2-8C70-268E48AE854D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13AEF1-D3C9-4EA0-BFEC-DD26B39A0061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CA"/>
        </a:p>
      </dgm:t>
    </dgm:pt>
    <dgm:pt modelId="{DD2CE934-FE4A-4859-8D8E-CAA163BF9E69}">
      <dgm:prSet phldrT="[Text]" custT="1"/>
      <dgm:spPr/>
      <dgm:t>
        <a:bodyPr/>
        <a:lstStyle/>
        <a:p>
          <a:pPr>
            <a:buNone/>
          </a:pPr>
          <a:r>
            <a:rPr lang="fr-CA" sz="3200"/>
            <a:t>Disciplinaires</a:t>
          </a:r>
          <a:endParaRPr lang="en-CA" sz="3200" dirty="0"/>
        </a:p>
      </dgm:t>
    </dgm:pt>
    <dgm:pt modelId="{8794162D-7A4B-4E37-B2BD-DF87F2930648}" type="parTrans" cxnId="{9E362A4A-9508-4713-BE25-3540D7AD54D1}">
      <dgm:prSet/>
      <dgm:spPr/>
      <dgm:t>
        <a:bodyPr/>
        <a:lstStyle/>
        <a:p>
          <a:endParaRPr lang="en-CA"/>
        </a:p>
      </dgm:t>
    </dgm:pt>
    <dgm:pt modelId="{36AD4759-9B94-4626-B656-376E376F4192}" type="sibTrans" cxnId="{9E362A4A-9508-4713-BE25-3540D7AD54D1}">
      <dgm:prSet/>
      <dgm:spPr/>
      <dgm:t>
        <a:bodyPr/>
        <a:lstStyle/>
        <a:p>
          <a:endParaRPr lang="en-CA"/>
        </a:p>
      </dgm:t>
    </dgm:pt>
    <dgm:pt modelId="{0C3BBAC5-3407-43BD-830C-1C35A900CF48}">
      <dgm:prSet custT="1"/>
      <dgm:spPr/>
      <dgm:t>
        <a:bodyPr/>
        <a:lstStyle/>
        <a:p>
          <a:r>
            <a:rPr lang="fr-CA" sz="3200" dirty="0">
              <a:hlinkClick xmlns:r="http://schemas.openxmlformats.org/officeDocument/2006/relationships" r:id="rId1"/>
            </a:rPr>
            <a:t>Érudit</a:t>
          </a:r>
          <a:endParaRPr lang="en-CA" sz="3200" dirty="0"/>
        </a:p>
      </dgm:t>
    </dgm:pt>
    <dgm:pt modelId="{0D4A6AA4-8A6F-4E0E-9EE4-4E6F54D0DF7C}" type="parTrans" cxnId="{AC37D974-94B8-4AA9-97E0-0D9FBA09FE8E}">
      <dgm:prSet/>
      <dgm:spPr/>
      <dgm:t>
        <a:bodyPr/>
        <a:lstStyle/>
        <a:p>
          <a:endParaRPr lang="en-CA"/>
        </a:p>
      </dgm:t>
    </dgm:pt>
    <dgm:pt modelId="{9D65DB4B-BD99-42CC-A5DA-9EB43018E1BB}" type="sibTrans" cxnId="{AC37D974-94B8-4AA9-97E0-0D9FBA09FE8E}">
      <dgm:prSet/>
      <dgm:spPr/>
      <dgm:t>
        <a:bodyPr/>
        <a:lstStyle/>
        <a:p>
          <a:endParaRPr lang="en-CA"/>
        </a:p>
      </dgm:t>
    </dgm:pt>
    <dgm:pt modelId="{923172DE-F652-405B-92C0-8A61DE901D9A}">
      <dgm:prSet custT="1"/>
      <dgm:spPr/>
      <dgm:t>
        <a:bodyPr/>
        <a:lstStyle/>
        <a:p>
          <a:r>
            <a:rPr lang="fr-CA" sz="3200" dirty="0">
              <a:hlinkClick xmlns:r="http://schemas.openxmlformats.org/officeDocument/2006/relationships" r:id="rId2"/>
            </a:rPr>
            <a:t>CAIRN</a:t>
          </a:r>
          <a:endParaRPr lang="fr-CA" sz="3200" dirty="0"/>
        </a:p>
      </dgm:t>
    </dgm:pt>
    <dgm:pt modelId="{21000BC8-9B52-4580-ABED-D462CFB29D1F}" type="parTrans" cxnId="{EB764E95-2DB1-4189-8B24-3414738B0108}">
      <dgm:prSet/>
      <dgm:spPr/>
      <dgm:t>
        <a:bodyPr/>
        <a:lstStyle/>
        <a:p>
          <a:endParaRPr lang="en-CA"/>
        </a:p>
      </dgm:t>
    </dgm:pt>
    <dgm:pt modelId="{8361D59C-CBD8-4A66-8CF5-001D0B3428D6}" type="sibTrans" cxnId="{EB764E95-2DB1-4189-8B24-3414738B0108}">
      <dgm:prSet/>
      <dgm:spPr/>
      <dgm:t>
        <a:bodyPr/>
        <a:lstStyle/>
        <a:p>
          <a:endParaRPr lang="en-CA"/>
        </a:p>
      </dgm:t>
    </dgm:pt>
    <dgm:pt modelId="{F57B7641-42DA-41C6-84DB-E2D99952452F}">
      <dgm:prSet custT="1"/>
      <dgm:spPr/>
      <dgm:t>
        <a:bodyPr/>
        <a:lstStyle/>
        <a:p>
          <a:r>
            <a:rPr lang="fr-CA" sz="3200">
              <a:hlinkClick xmlns:r="http://schemas.openxmlformats.org/officeDocument/2006/relationships" r:id="rId3"/>
            </a:rPr>
            <a:t>Persée</a:t>
          </a:r>
          <a:endParaRPr lang="fr-CA" sz="3200" dirty="0"/>
        </a:p>
      </dgm:t>
    </dgm:pt>
    <dgm:pt modelId="{8AACA6FD-09D8-405D-A742-D38CBF7A8FEF}" type="parTrans" cxnId="{03412AC9-2162-411E-81D5-0CD8DDBE23ED}">
      <dgm:prSet/>
      <dgm:spPr/>
      <dgm:t>
        <a:bodyPr/>
        <a:lstStyle/>
        <a:p>
          <a:endParaRPr lang="en-CA"/>
        </a:p>
      </dgm:t>
    </dgm:pt>
    <dgm:pt modelId="{9AB4D826-F0A5-46E3-82D9-FAFE9DC9A368}" type="sibTrans" cxnId="{03412AC9-2162-411E-81D5-0CD8DDBE23ED}">
      <dgm:prSet/>
      <dgm:spPr/>
      <dgm:t>
        <a:bodyPr/>
        <a:lstStyle/>
        <a:p>
          <a:endParaRPr lang="en-CA"/>
        </a:p>
      </dgm:t>
    </dgm:pt>
    <dgm:pt modelId="{A6A25526-1169-4B75-99FA-1F18CDE2337A}">
      <dgm:prSet custT="1"/>
      <dgm:spPr/>
      <dgm:t>
        <a:bodyPr/>
        <a:lstStyle/>
        <a:p>
          <a:r>
            <a:rPr lang="fr-CA" sz="3200">
              <a:hlinkClick xmlns:r="http://schemas.openxmlformats.org/officeDocument/2006/relationships" r:id="rId4"/>
            </a:rPr>
            <a:t>MLA Directory of Periodicals</a:t>
          </a:r>
          <a:endParaRPr lang="fr-CA" sz="3200" dirty="0"/>
        </a:p>
      </dgm:t>
    </dgm:pt>
    <dgm:pt modelId="{0A8D98F8-25BF-4DCF-999F-5AC20C604A67}" type="parTrans" cxnId="{CEFEFFBD-2CDB-4399-97F9-9B1504B41626}">
      <dgm:prSet/>
      <dgm:spPr/>
      <dgm:t>
        <a:bodyPr/>
        <a:lstStyle/>
        <a:p>
          <a:endParaRPr lang="en-CA"/>
        </a:p>
      </dgm:t>
    </dgm:pt>
    <dgm:pt modelId="{9F3FB6BF-E1A9-4C8A-8BF0-33D06E998B80}" type="sibTrans" cxnId="{CEFEFFBD-2CDB-4399-97F9-9B1504B41626}">
      <dgm:prSet/>
      <dgm:spPr/>
      <dgm:t>
        <a:bodyPr/>
        <a:lstStyle/>
        <a:p>
          <a:endParaRPr lang="en-CA"/>
        </a:p>
      </dgm:t>
    </dgm:pt>
    <dgm:pt modelId="{F495E5E2-DEE6-45F4-A4D2-CDDA5B750DBB}">
      <dgm:prSet custT="1"/>
      <dgm:spPr/>
      <dgm:t>
        <a:bodyPr/>
        <a:lstStyle/>
        <a:p>
          <a:r>
            <a:rPr lang="en-CA" sz="3200">
              <a:hlinkClick xmlns:r="http://schemas.openxmlformats.org/officeDocument/2006/relationships" r:id="rId5"/>
            </a:rPr>
            <a:t>Linguistics &amp; language behavior abstracts (LLBA)</a:t>
          </a:r>
          <a:endParaRPr lang="en-CA" sz="3200" dirty="0"/>
        </a:p>
      </dgm:t>
    </dgm:pt>
    <dgm:pt modelId="{B4F73716-45BA-403A-BEC9-A7B6FF6D6E8E}" type="parTrans" cxnId="{566B5434-6065-456D-949B-38E90F310B34}">
      <dgm:prSet/>
      <dgm:spPr/>
      <dgm:t>
        <a:bodyPr/>
        <a:lstStyle/>
        <a:p>
          <a:endParaRPr lang="en-CA"/>
        </a:p>
      </dgm:t>
    </dgm:pt>
    <dgm:pt modelId="{5E234F80-C488-45E7-9407-BFED12BC4C23}" type="sibTrans" cxnId="{566B5434-6065-456D-949B-38E90F310B34}">
      <dgm:prSet/>
      <dgm:spPr/>
      <dgm:t>
        <a:bodyPr/>
        <a:lstStyle/>
        <a:p>
          <a:endParaRPr lang="en-CA"/>
        </a:p>
      </dgm:t>
    </dgm:pt>
    <dgm:pt modelId="{3226BE1F-59EA-4698-BC52-92AF5A5C0B02}">
      <dgm:prSet custT="1"/>
      <dgm:spPr/>
      <dgm:t>
        <a:bodyPr/>
        <a:lstStyle/>
        <a:p>
          <a:r>
            <a:rPr lang="en-CA" sz="3200">
              <a:hlinkClick xmlns:r="http://schemas.openxmlformats.org/officeDocument/2006/relationships" r:id="rId6"/>
            </a:rPr>
            <a:t>MLA International Bibliography</a:t>
          </a:r>
          <a:endParaRPr lang="en-CA" sz="3200" dirty="0"/>
        </a:p>
      </dgm:t>
    </dgm:pt>
    <dgm:pt modelId="{48ABB799-931C-4748-89E9-D49B0A511F69}" type="parTrans" cxnId="{F543B5BC-DEB6-4E4C-B49D-D71007D39534}">
      <dgm:prSet/>
      <dgm:spPr/>
      <dgm:t>
        <a:bodyPr/>
        <a:lstStyle/>
        <a:p>
          <a:endParaRPr lang="en-CA"/>
        </a:p>
      </dgm:t>
    </dgm:pt>
    <dgm:pt modelId="{CAB000BE-E6C6-49A7-9A47-948AB5971447}" type="sibTrans" cxnId="{F543B5BC-DEB6-4E4C-B49D-D71007D39534}">
      <dgm:prSet/>
      <dgm:spPr/>
      <dgm:t>
        <a:bodyPr/>
        <a:lstStyle/>
        <a:p>
          <a:endParaRPr lang="en-CA"/>
        </a:p>
      </dgm:t>
    </dgm:pt>
    <dgm:pt modelId="{06F07108-70D8-41A3-AD8A-2ABCB067EAD7}" type="pres">
      <dgm:prSet presAssocID="{1C13AEF1-D3C9-4EA0-BFEC-DD26B39A0061}" presName="linear" presStyleCnt="0">
        <dgm:presLayoutVars>
          <dgm:dir/>
          <dgm:animLvl val="lvl"/>
          <dgm:resizeHandles val="exact"/>
        </dgm:presLayoutVars>
      </dgm:prSet>
      <dgm:spPr/>
    </dgm:pt>
    <dgm:pt modelId="{A8DDB31E-F04F-46E0-A997-CBF4D2EA6EBC}" type="pres">
      <dgm:prSet presAssocID="{DD2CE934-FE4A-4859-8D8E-CAA163BF9E69}" presName="parentLin" presStyleCnt="0"/>
      <dgm:spPr/>
    </dgm:pt>
    <dgm:pt modelId="{8D6B0F4A-4A2F-446E-9134-6306C2B4F652}" type="pres">
      <dgm:prSet presAssocID="{DD2CE934-FE4A-4859-8D8E-CAA163BF9E69}" presName="parentLeftMargin" presStyleLbl="node1" presStyleIdx="0" presStyleCnt="1"/>
      <dgm:spPr/>
    </dgm:pt>
    <dgm:pt modelId="{7E4AFC57-89E5-4A45-A161-C13F046A05A0}" type="pres">
      <dgm:prSet presAssocID="{DD2CE934-FE4A-4859-8D8E-CAA163BF9E69}" presName="parentText" presStyleLbl="node1" presStyleIdx="0" presStyleCnt="1" custLinFactNeighborY="709">
        <dgm:presLayoutVars>
          <dgm:chMax val="0"/>
          <dgm:bulletEnabled val="1"/>
        </dgm:presLayoutVars>
      </dgm:prSet>
      <dgm:spPr/>
    </dgm:pt>
    <dgm:pt modelId="{0E90CD92-C9FD-428A-8FE9-51E358FE643C}" type="pres">
      <dgm:prSet presAssocID="{DD2CE934-FE4A-4859-8D8E-CAA163BF9E69}" presName="negativeSpace" presStyleCnt="0"/>
      <dgm:spPr/>
    </dgm:pt>
    <dgm:pt modelId="{A794E85A-EF06-47D2-B359-E088831AADCB}" type="pres">
      <dgm:prSet presAssocID="{DD2CE934-FE4A-4859-8D8E-CAA163BF9E6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5E52129-7FB8-4493-94C3-3663038A400D}" type="presOf" srcId="{A6A25526-1169-4B75-99FA-1F18CDE2337A}" destId="{A794E85A-EF06-47D2-B359-E088831AADCB}" srcOrd="0" destOrd="3" presId="urn:microsoft.com/office/officeart/2005/8/layout/list1"/>
    <dgm:cxn modelId="{566B5434-6065-456D-949B-38E90F310B34}" srcId="{DD2CE934-FE4A-4859-8D8E-CAA163BF9E69}" destId="{F495E5E2-DEE6-45F4-A4D2-CDDA5B750DBB}" srcOrd="4" destOrd="0" parTransId="{B4F73716-45BA-403A-BEC9-A7B6FF6D6E8E}" sibTransId="{5E234F80-C488-45E7-9407-BFED12BC4C23}"/>
    <dgm:cxn modelId="{9F4F0C5D-5877-4EAC-88CB-0D18C85DABB6}" type="presOf" srcId="{923172DE-F652-405B-92C0-8A61DE901D9A}" destId="{A794E85A-EF06-47D2-B359-E088831AADCB}" srcOrd="0" destOrd="1" presId="urn:microsoft.com/office/officeart/2005/8/layout/list1"/>
    <dgm:cxn modelId="{9E362A4A-9508-4713-BE25-3540D7AD54D1}" srcId="{1C13AEF1-D3C9-4EA0-BFEC-DD26B39A0061}" destId="{DD2CE934-FE4A-4859-8D8E-CAA163BF9E69}" srcOrd="0" destOrd="0" parTransId="{8794162D-7A4B-4E37-B2BD-DF87F2930648}" sibTransId="{36AD4759-9B94-4626-B656-376E376F4192}"/>
    <dgm:cxn modelId="{AC37D974-94B8-4AA9-97E0-0D9FBA09FE8E}" srcId="{DD2CE934-FE4A-4859-8D8E-CAA163BF9E69}" destId="{0C3BBAC5-3407-43BD-830C-1C35A900CF48}" srcOrd="0" destOrd="0" parTransId="{0D4A6AA4-8A6F-4E0E-9EE4-4E6F54D0DF7C}" sibTransId="{9D65DB4B-BD99-42CC-A5DA-9EB43018E1BB}"/>
    <dgm:cxn modelId="{ACF0CD79-223E-4AD9-B0AC-ECD7594CAA90}" type="presOf" srcId="{DD2CE934-FE4A-4859-8D8E-CAA163BF9E69}" destId="{8D6B0F4A-4A2F-446E-9134-6306C2B4F652}" srcOrd="0" destOrd="0" presId="urn:microsoft.com/office/officeart/2005/8/layout/list1"/>
    <dgm:cxn modelId="{DB73AF89-14E1-4C30-B619-320723239F1C}" type="presOf" srcId="{F57B7641-42DA-41C6-84DB-E2D99952452F}" destId="{A794E85A-EF06-47D2-B359-E088831AADCB}" srcOrd="0" destOrd="2" presId="urn:microsoft.com/office/officeart/2005/8/layout/list1"/>
    <dgm:cxn modelId="{EB764E95-2DB1-4189-8B24-3414738B0108}" srcId="{DD2CE934-FE4A-4859-8D8E-CAA163BF9E69}" destId="{923172DE-F652-405B-92C0-8A61DE901D9A}" srcOrd="1" destOrd="0" parTransId="{21000BC8-9B52-4580-ABED-D462CFB29D1F}" sibTransId="{8361D59C-CBD8-4A66-8CF5-001D0B3428D6}"/>
    <dgm:cxn modelId="{848D7AA8-7FFD-42FD-B2F6-1C8EA2BE1BBE}" type="presOf" srcId="{F495E5E2-DEE6-45F4-A4D2-CDDA5B750DBB}" destId="{A794E85A-EF06-47D2-B359-E088831AADCB}" srcOrd="0" destOrd="4" presId="urn:microsoft.com/office/officeart/2005/8/layout/list1"/>
    <dgm:cxn modelId="{030A33AE-C6E7-4335-8C7E-B2C495D58B9E}" type="presOf" srcId="{0C3BBAC5-3407-43BD-830C-1C35A900CF48}" destId="{A794E85A-EF06-47D2-B359-E088831AADCB}" srcOrd="0" destOrd="0" presId="urn:microsoft.com/office/officeart/2005/8/layout/list1"/>
    <dgm:cxn modelId="{F543B5BC-DEB6-4E4C-B49D-D71007D39534}" srcId="{DD2CE934-FE4A-4859-8D8E-CAA163BF9E69}" destId="{3226BE1F-59EA-4698-BC52-92AF5A5C0B02}" srcOrd="5" destOrd="0" parTransId="{48ABB799-931C-4748-89E9-D49B0A511F69}" sibTransId="{CAB000BE-E6C6-49A7-9A47-948AB5971447}"/>
    <dgm:cxn modelId="{CEFEFFBD-2CDB-4399-97F9-9B1504B41626}" srcId="{DD2CE934-FE4A-4859-8D8E-CAA163BF9E69}" destId="{A6A25526-1169-4B75-99FA-1F18CDE2337A}" srcOrd="3" destOrd="0" parTransId="{0A8D98F8-25BF-4DCF-999F-5AC20C604A67}" sibTransId="{9F3FB6BF-E1A9-4C8A-8BF0-33D06E998B80}"/>
    <dgm:cxn modelId="{03412AC9-2162-411E-81D5-0CD8DDBE23ED}" srcId="{DD2CE934-FE4A-4859-8D8E-CAA163BF9E69}" destId="{F57B7641-42DA-41C6-84DB-E2D99952452F}" srcOrd="2" destOrd="0" parTransId="{8AACA6FD-09D8-405D-A742-D38CBF7A8FEF}" sibTransId="{9AB4D826-F0A5-46E3-82D9-FAFE9DC9A368}"/>
    <dgm:cxn modelId="{C879A0D1-5A88-4FF2-A887-45863EEB9D18}" type="presOf" srcId="{DD2CE934-FE4A-4859-8D8E-CAA163BF9E69}" destId="{7E4AFC57-89E5-4A45-A161-C13F046A05A0}" srcOrd="1" destOrd="0" presId="urn:microsoft.com/office/officeart/2005/8/layout/list1"/>
    <dgm:cxn modelId="{2EBC29EB-011A-490B-9F04-8710EEDDB269}" type="presOf" srcId="{3226BE1F-59EA-4698-BC52-92AF5A5C0B02}" destId="{A794E85A-EF06-47D2-B359-E088831AADCB}" srcOrd="0" destOrd="5" presId="urn:microsoft.com/office/officeart/2005/8/layout/list1"/>
    <dgm:cxn modelId="{D1C40EFF-B7E9-45FB-98B7-485001189AD7}" type="presOf" srcId="{1C13AEF1-D3C9-4EA0-BFEC-DD26B39A0061}" destId="{06F07108-70D8-41A3-AD8A-2ABCB067EAD7}" srcOrd="0" destOrd="0" presId="urn:microsoft.com/office/officeart/2005/8/layout/list1"/>
    <dgm:cxn modelId="{FDECCB56-3894-4AFC-B979-805C22401E16}" type="presParOf" srcId="{06F07108-70D8-41A3-AD8A-2ABCB067EAD7}" destId="{A8DDB31E-F04F-46E0-A997-CBF4D2EA6EBC}" srcOrd="0" destOrd="0" presId="urn:microsoft.com/office/officeart/2005/8/layout/list1"/>
    <dgm:cxn modelId="{DAE25D61-7607-4BAB-908A-A3A9073A1AEB}" type="presParOf" srcId="{A8DDB31E-F04F-46E0-A997-CBF4D2EA6EBC}" destId="{8D6B0F4A-4A2F-446E-9134-6306C2B4F652}" srcOrd="0" destOrd="0" presId="urn:microsoft.com/office/officeart/2005/8/layout/list1"/>
    <dgm:cxn modelId="{EAC86DFC-77DD-4043-89E5-0CEFD01E7118}" type="presParOf" srcId="{A8DDB31E-F04F-46E0-A997-CBF4D2EA6EBC}" destId="{7E4AFC57-89E5-4A45-A161-C13F046A05A0}" srcOrd="1" destOrd="0" presId="urn:microsoft.com/office/officeart/2005/8/layout/list1"/>
    <dgm:cxn modelId="{AAC34328-347A-44AE-A171-A2369318831E}" type="presParOf" srcId="{06F07108-70D8-41A3-AD8A-2ABCB067EAD7}" destId="{0E90CD92-C9FD-428A-8FE9-51E358FE643C}" srcOrd="1" destOrd="0" presId="urn:microsoft.com/office/officeart/2005/8/layout/list1"/>
    <dgm:cxn modelId="{34830775-F2B3-4A31-9368-07A166C49521}" type="presParOf" srcId="{06F07108-70D8-41A3-AD8A-2ABCB067EAD7}" destId="{A794E85A-EF06-47D2-B359-E088831AADC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1774B6-6FF2-4FAB-9A92-2D51FD61B841}" type="doc">
      <dgm:prSet loTypeId="urn:microsoft.com/office/officeart/2005/8/layout/list1" loCatId="list" qsTypeId="urn:microsoft.com/office/officeart/2005/8/quickstyle/simple1#93" qsCatId="simple" csTypeId="urn:microsoft.com/office/officeart/2005/8/colors/colorful2#22" csCatId="colorful" phldr="1"/>
      <dgm:spPr/>
      <dgm:t>
        <a:bodyPr/>
        <a:lstStyle/>
        <a:p>
          <a:endParaRPr lang="en-US"/>
        </a:p>
      </dgm:t>
    </dgm:pt>
    <dgm:pt modelId="{67BEEDDE-D09D-4B4F-A928-EE3DB1A18CF9}">
      <dgm:prSet/>
      <dgm:spPr/>
      <dgm:t>
        <a:bodyPr/>
        <a:lstStyle/>
        <a:p>
          <a:r>
            <a:rPr lang="en-CA"/>
            <a:t>Multidisciplinaires</a:t>
          </a:r>
          <a:endParaRPr lang="en-US"/>
        </a:p>
      </dgm:t>
    </dgm:pt>
    <dgm:pt modelId="{08C6BCEF-84E1-4497-A87F-69A607342D6A}" type="parTrans" cxnId="{BC3781FB-7A61-4234-A93D-546DA3754637}">
      <dgm:prSet/>
      <dgm:spPr/>
      <dgm:t>
        <a:bodyPr/>
        <a:lstStyle/>
        <a:p>
          <a:endParaRPr lang="en-US"/>
        </a:p>
      </dgm:t>
    </dgm:pt>
    <dgm:pt modelId="{CAFF3939-4698-4BCE-A501-DD574953EAB1}" type="sibTrans" cxnId="{BC3781FB-7A61-4234-A93D-546DA3754637}">
      <dgm:prSet/>
      <dgm:spPr/>
      <dgm:t>
        <a:bodyPr/>
        <a:lstStyle/>
        <a:p>
          <a:endParaRPr lang="en-US"/>
        </a:p>
      </dgm:t>
    </dgm:pt>
    <dgm:pt modelId="{80FD4972-10FC-49B8-9B55-43EDC64CFC18}">
      <dgm:prSet/>
      <dgm:spPr/>
      <dgm:t>
        <a:bodyPr/>
        <a:lstStyle/>
        <a:p>
          <a:r>
            <a:rPr lang="fr-CA" dirty="0">
              <a:hlinkClick xmlns:r="http://schemas.openxmlformats.org/officeDocument/2006/relationships" r:id="rId1"/>
            </a:rPr>
            <a:t>Academic </a:t>
          </a:r>
          <a:r>
            <a:rPr lang="fr-CA" dirty="0" err="1">
              <a:hlinkClick xmlns:r="http://schemas.openxmlformats.org/officeDocument/2006/relationships" r:id="rId1"/>
            </a:rPr>
            <a:t>Search</a:t>
          </a:r>
          <a:r>
            <a:rPr lang="fr-CA" dirty="0">
              <a:hlinkClick xmlns:r="http://schemas.openxmlformats.org/officeDocument/2006/relationships" r:id="rId1"/>
            </a:rPr>
            <a:t> Complete</a:t>
          </a:r>
          <a:endParaRPr lang="en-US" dirty="0"/>
        </a:p>
      </dgm:t>
    </dgm:pt>
    <dgm:pt modelId="{6182B19F-E967-4369-B2B7-7F9EE117FB37}" type="parTrans" cxnId="{42C6E4A7-1A03-4D41-8E62-9AF6D75577F1}">
      <dgm:prSet/>
      <dgm:spPr/>
      <dgm:t>
        <a:bodyPr/>
        <a:lstStyle/>
        <a:p>
          <a:endParaRPr lang="en-US"/>
        </a:p>
      </dgm:t>
    </dgm:pt>
    <dgm:pt modelId="{D4DD769B-DCAE-4E2F-9C5F-114E6F556153}" type="sibTrans" cxnId="{42C6E4A7-1A03-4D41-8E62-9AF6D75577F1}">
      <dgm:prSet/>
      <dgm:spPr/>
      <dgm:t>
        <a:bodyPr/>
        <a:lstStyle/>
        <a:p>
          <a:endParaRPr lang="en-US"/>
        </a:p>
      </dgm:t>
    </dgm:pt>
    <dgm:pt modelId="{694061B4-625E-4C95-846D-C225B89474A0}">
      <dgm:prSet/>
      <dgm:spPr/>
      <dgm:t>
        <a:bodyPr/>
        <a:lstStyle/>
        <a:p>
          <a:r>
            <a:rPr lang="fr-CA" dirty="0">
              <a:hlinkClick xmlns:r="http://schemas.openxmlformats.org/officeDocument/2006/relationships" r:id="rId2"/>
            </a:rPr>
            <a:t>JSTOR</a:t>
          </a:r>
          <a:endParaRPr lang="en-US" dirty="0"/>
        </a:p>
      </dgm:t>
    </dgm:pt>
    <dgm:pt modelId="{E95809CA-9264-4A70-9FD8-1F8C734AAA75}" type="parTrans" cxnId="{C5CA8349-8A71-4DC2-AB3D-9ACE3983473A}">
      <dgm:prSet/>
      <dgm:spPr/>
      <dgm:t>
        <a:bodyPr/>
        <a:lstStyle/>
        <a:p>
          <a:endParaRPr lang="en-US"/>
        </a:p>
      </dgm:t>
    </dgm:pt>
    <dgm:pt modelId="{0A600A6F-39B9-4840-A9EB-9473CD089633}" type="sibTrans" cxnId="{C5CA8349-8A71-4DC2-AB3D-9ACE3983473A}">
      <dgm:prSet/>
      <dgm:spPr/>
      <dgm:t>
        <a:bodyPr/>
        <a:lstStyle/>
        <a:p>
          <a:endParaRPr lang="en-US"/>
        </a:p>
      </dgm:t>
    </dgm:pt>
    <dgm:pt modelId="{5AAFB86B-3DAF-49C8-ABFE-5EF054BA233E}">
      <dgm:prSet/>
      <dgm:spPr/>
      <dgm:t>
        <a:bodyPr/>
        <a:lstStyle/>
        <a:p>
          <a:r>
            <a:rPr lang="en-CA" dirty="0" err="1"/>
            <a:t>Autres</a:t>
          </a:r>
          <a:endParaRPr lang="en-US" dirty="0"/>
        </a:p>
      </dgm:t>
    </dgm:pt>
    <dgm:pt modelId="{F86E23ED-A665-4CBC-B884-7A2955F0EF41}" type="parTrans" cxnId="{48E326BC-8290-45CF-9E5D-5BA763F4F967}">
      <dgm:prSet/>
      <dgm:spPr/>
      <dgm:t>
        <a:bodyPr/>
        <a:lstStyle/>
        <a:p>
          <a:endParaRPr lang="en-US"/>
        </a:p>
      </dgm:t>
    </dgm:pt>
    <dgm:pt modelId="{A1EA043E-9B1B-48D8-BFB1-42E869698111}" type="sibTrans" cxnId="{48E326BC-8290-45CF-9E5D-5BA763F4F967}">
      <dgm:prSet/>
      <dgm:spPr/>
      <dgm:t>
        <a:bodyPr/>
        <a:lstStyle/>
        <a:p>
          <a:endParaRPr lang="en-US"/>
        </a:p>
      </dgm:t>
    </dgm:pt>
    <dgm:pt modelId="{84FE0879-DB7D-45E4-9512-99C07F7F54B5}">
      <dgm:prSet/>
      <dgm:spPr/>
      <dgm:t>
        <a:bodyPr/>
        <a:lstStyle/>
        <a:p>
          <a:r>
            <a:rPr lang="fr-CA" dirty="0">
              <a:hlinkClick xmlns:r="http://schemas.openxmlformats.org/officeDocument/2006/relationships" r:id="rId3"/>
            </a:rPr>
            <a:t>Google News (Archives)</a:t>
          </a:r>
          <a:r>
            <a:rPr lang="fr-CA" dirty="0"/>
            <a:t> (journaux et revues)</a:t>
          </a:r>
          <a:endParaRPr lang="en-US" dirty="0"/>
        </a:p>
      </dgm:t>
    </dgm:pt>
    <dgm:pt modelId="{23EDB8E9-1957-4A84-B408-BFF506FB20C6}" type="parTrans" cxnId="{27BDEFDE-313A-4C19-BB99-FEC1D92D3D9A}">
      <dgm:prSet/>
      <dgm:spPr/>
      <dgm:t>
        <a:bodyPr/>
        <a:lstStyle/>
        <a:p>
          <a:endParaRPr lang="en-US"/>
        </a:p>
      </dgm:t>
    </dgm:pt>
    <dgm:pt modelId="{6CE85045-0BF7-423B-A42C-F8888964A94B}" type="sibTrans" cxnId="{27BDEFDE-313A-4C19-BB99-FEC1D92D3D9A}">
      <dgm:prSet/>
      <dgm:spPr/>
      <dgm:t>
        <a:bodyPr/>
        <a:lstStyle/>
        <a:p>
          <a:endParaRPr lang="en-US"/>
        </a:p>
      </dgm:t>
    </dgm:pt>
    <dgm:pt modelId="{6D3250CF-6567-410E-B9CE-134B1EDDEE0E}">
      <dgm:prSet/>
      <dgm:spPr/>
      <dgm:t>
        <a:bodyPr/>
        <a:lstStyle/>
        <a:p>
          <a:r>
            <a:rPr lang="fr-CA">
              <a:hlinkClick xmlns:r="http://schemas.openxmlformats.org/officeDocument/2006/relationships" r:id="rId4"/>
            </a:rPr>
            <a:t>Canadian Newsstream </a:t>
          </a:r>
          <a:endParaRPr lang="en-US"/>
        </a:p>
      </dgm:t>
    </dgm:pt>
    <dgm:pt modelId="{F807B745-484F-42E2-A378-AB92872DA326}" type="parTrans" cxnId="{11B808FC-D6C8-4F2E-A697-668457BE188B}">
      <dgm:prSet/>
      <dgm:spPr/>
      <dgm:t>
        <a:bodyPr/>
        <a:lstStyle/>
        <a:p>
          <a:endParaRPr lang="en-US"/>
        </a:p>
      </dgm:t>
    </dgm:pt>
    <dgm:pt modelId="{FA99E8D1-6CE6-43F7-A079-1BE59757C1F2}" type="sibTrans" cxnId="{11B808FC-D6C8-4F2E-A697-668457BE188B}">
      <dgm:prSet/>
      <dgm:spPr/>
      <dgm:t>
        <a:bodyPr/>
        <a:lstStyle/>
        <a:p>
          <a:endParaRPr lang="en-US"/>
        </a:p>
      </dgm:t>
    </dgm:pt>
    <dgm:pt modelId="{C7BB083A-42A5-46D4-AC02-F7C208E2C087}">
      <dgm:prSet/>
      <dgm:spPr/>
      <dgm:t>
        <a:bodyPr/>
        <a:lstStyle/>
        <a:p>
          <a:r>
            <a:rPr lang="fr-CA" dirty="0" err="1">
              <a:hlinkClick xmlns:r="http://schemas.openxmlformats.org/officeDocument/2006/relationships" r:id="rId5"/>
            </a:rPr>
            <a:t>Factiva</a:t>
          </a:r>
          <a:r>
            <a:rPr lang="fr-CA" dirty="0"/>
            <a:t> </a:t>
          </a:r>
          <a:endParaRPr lang="en-US" dirty="0"/>
        </a:p>
      </dgm:t>
    </dgm:pt>
    <dgm:pt modelId="{0D985731-2374-4928-9EB5-2E7D32633B7A}" type="parTrans" cxnId="{B8D5F886-22D4-4400-9F99-CD2F2428937D}">
      <dgm:prSet/>
      <dgm:spPr/>
      <dgm:t>
        <a:bodyPr/>
        <a:lstStyle/>
        <a:p>
          <a:endParaRPr lang="en-US"/>
        </a:p>
      </dgm:t>
    </dgm:pt>
    <dgm:pt modelId="{58B061E2-4B3D-4130-9830-558821764A19}" type="sibTrans" cxnId="{B8D5F886-22D4-4400-9F99-CD2F2428937D}">
      <dgm:prSet/>
      <dgm:spPr/>
      <dgm:t>
        <a:bodyPr/>
        <a:lstStyle/>
        <a:p>
          <a:endParaRPr lang="en-US"/>
        </a:p>
      </dgm:t>
    </dgm:pt>
    <dgm:pt modelId="{17016A7D-1B66-4B05-B4E5-C32F9BE1B4D3}">
      <dgm:prSet/>
      <dgm:spPr/>
      <dgm:t>
        <a:bodyPr/>
        <a:lstStyle/>
        <a:p>
          <a:r>
            <a:rPr lang="en-US" dirty="0" err="1">
              <a:hlinkClick xmlns:r="http://schemas.openxmlformats.org/officeDocument/2006/relationships" r:id="rId6"/>
            </a:rPr>
            <a:t>Proquest</a:t>
          </a:r>
          <a:r>
            <a:rPr lang="en-US" dirty="0">
              <a:hlinkClick xmlns:r="http://schemas.openxmlformats.org/officeDocument/2006/relationships" r:id="rId6"/>
            </a:rPr>
            <a:t> Central</a:t>
          </a:r>
          <a:endParaRPr lang="en-US" dirty="0"/>
        </a:p>
      </dgm:t>
    </dgm:pt>
    <dgm:pt modelId="{E5E02EFD-3BF0-4E35-A195-5A1C5BE9F4CB}" type="parTrans" cxnId="{514F8EFC-661B-4069-9A82-9C55D8B8C411}">
      <dgm:prSet/>
      <dgm:spPr/>
    </dgm:pt>
    <dgm:pt modelId="{45A0ED09-A6B7-474E-BCFB-2888B83FDB56}" type="sibTrans" cxnId="{514F8EFC-661B-4069-9A82-9C55D8B8C411}">
      <dgm:prSet/>
      <dgm:spPr/>
    </dgm:pt>
    <dgm:pt modelId="{7D8B9FA9-B835-4983-BBCC-152B9A1CD62E}" type="pres">
      <dgm:prSet presAssocID="{CF1774B6-6FF2-4FAB-9A92-2D51FD61B841}" presName="linear" presStyleCnt="0">
        <dgm:presLayoutVars>
          <dgm:dir/>
          <dgm:animLvl val="lvl"/>
          <dgm:resizeHandles val="exact"/>
        </dgm:presLayoutVars>
      </dgm:prSet>
      <dgm:spPr/>
    </dgm:pt>
    <dgm:pt modelId="{8075E3EB-BA66-40B3-9C47-F62765F0AD87}" type="pres">
      <dgm:prSet presAssocID="{67BEEDDE-D09D-4B4F-A928-EE3DB1A18CF9}" presName="parentLin" presStyleCnt="0"/>
      <dgm:spPr/>
    </dgm:pt>
    <dgm:pt modelId="{03E45DF1-E348-498F-BAA3-7720A833F42F}" type="pres">
      <dgm:prSet presAssocID="{67BEEDDE-D09D-4B4F-A928-EE3DB1A18CF9}" presName="parentLeftMargin" presStyleLbl="node1" presStyleIdx="0" presStyleCnt="2"/>
      <dgm:spPr/>
    </dgm:pt>
    <dgm:pt modelId="{A7EBFD0B-5010-431E-966C-2EE70918594A}" type="pres">
      <dgm:prSet presAssocID="{67BEEDDE-D09D-4B4F-A928-EE3DB1A18CF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98358FA-6F13-4416-9ECC-3DB642818B8F}" type="pres">
      <dgm:prSet presAssocID="{67BEEDDE-D09D-4B4F-A928-EE3DB1A18CF9}" presName="negativeSpace" presStyleCnt="0"/>
      <dgm:spPr/>
    </dgm:pt>
    <dgm:pt modelId="{B99A7367-F88F-4265-B7F4-53544A9DBDB2}" type="pres">
      <dgm:prSet presAssocID="{67BEEDDE-D09D-4B4F-A928-EE3DB1A18CF9}" presName="childText" presStyleLbl="conFgAcc1" presStyleIdx="0" presStyleCnt="2">
        <dgm:presLayoutVars>
          <dgm:bulletEnabled val="1"/>
        </dgm:presLayoutVars>
      </dgm:prSet>
      <dgm:spPr/>
    </dgm:pt>
    <dgm:pt modelId="{E51C7A47-03A3-4508-A817-C68F39CE5D29}" type="pres">
      <dgm:prSet presAssocID="{CAFF3939-4698-4BCE-A501-DD574953EAB1}" presName="spaceBetweenRectangles" presStyleCnt="0"/>
      <dgm:spPr/>
    </dgm:pt>
    <dgm:pt modelId="{C3EEA2AC-3B22-4480-8E81-65B7A805863C}" type="pres">
      <dgm:prSet presAssocID="{5AAFB86B-3DAF-49C8-ABFE-5EF054BA233E}" presName="parentLin" presStyleCnt="0"/>
      <dgm:spPr/>
    </dgm:pt>
    <dgm:pt modelId="{7D88CEE3-E8CA-41C9-8D9C-1C20C6FAEFD8}" type="pres">
      <dgm:prSet presAssocID="{5AAFB86B-3DAF-49C8-ABFE-5EF054BA233E}" presName="parentLeftMargin" presStyleLbl="node1" presStyleIdx="0" presStyleCnt="2"/>
      <dgm:spPr/>
    </dgm:pt>
    <dgm:pt modelId="{DAA3C7B6-3AFE-4DAB-8E14-C1EDDB91045D}" type="pres">
      <dgm:prSet presAssocID="{5AAFB86B-3DAF-49C8-ABFE-5EF054BA233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4FA16B6-01A9-4F07-969A-22311DC2FF80}" type="pres">
      <dgm:prSet presAssocID="{5AAFB86B-3DAF-49C8-ABFE-5EF054BA233E}" presName="negativeSpace" presStyleCnt="0"/>
      <dgm:spPr/>
    </dgm:pt>
    <dgm:pt modelId="{F60E410F-6D3C-4C88-80C5-93A2A4754F2E}" type="pres">
      <dgm:prSet presAssocID="{5AAFB86B-3DAF-49C8-ABFE-5EF054BA233E}" presName="childText" presStyleLbl="conFgAcc1" presStyleIdx="1" presStyleCnt="2" custLinFactNeighborX="355">
        <dgm:presLayoutVars>
          <dgm:bulletEnabled val="1"/>
        </dgm:presLayoutVars>
      </dgm:prSet>
      <dgm:spPr/>
    </dgm:pt>
  </dgm:ptLst>
  <dgm:cxnLst>
    <dgm:cxn modelId="{D6359609-6FEA-4050-84E9-C4785E435560}" type="presOf" srcId="{CF1774B6-6FF2-4FAB-9A92-2D51FD61B841}" destId="{7D8B9FA9-B835-4983-BBCC-152B9A1CD62E}" srcOrd="0" destOrd="0" presId="urn:microsoft.com/office/officeart/2005/8/layout/list1"/>
    <dgm:cxn modelId="{524D275B-518F-4EEE-82FF-E98D9D1FDC2A}" type="presOf" srcId="{67BEEDDE-D09D-4B4F-A928-EE3DB1A18CF9}" destId="{03E45DF1-E348-498F-BAA3-7720A833F42F}" srcOrd="0" destOrd="0" presId="urn:microsoft.com/office/officeart/2005/8/layout/list1"/>
    <dgm:cxn modelId="{DC09F166-417D-4C91-A33B-6A90C64B1CB1}" type="presOf" srcId="{5AAFB86B-3DAF-49C8-ABFE-5EF054BA233E}" destId="{7D88CEE3-E8CA-41C9-8D9C-1C20C6FAEFD8}" srcOrd="0" destOrd="0" presId="urn:microsoft.com/office/officeart/2005/8/layout/list1"/>
    <dgm:cxn modelId="{C5CA8349-8A71-4DC2-AB3D-9ACE3983473A}" srcId="{67BEEDDE-D09D-4B4F-A928-EE3DB1A18CF9}" destId="{694061B4-625E-4C95-846D-C225B89474A0}" srcOrd="1" destOrd="0" parTransId="{E95809CA-9264-4A70-9FD8-1F8C734AAA75}" sibTransId="{0A600A6F-39B9-4840-A9EB-9473CD089633}"/>
    <dgm:cxn modelId="{255DC84B-3EDC-4179-A492-4D8831F6F402}" type="presOf" srcId="{C7BB083A-42A5-46D4-AC02-F7C208E2C087}" destId="{F60E410F-6D3C-4C88-80C5-93A2A4754F2E}" srcOrd="0" destOrd="2" presId="urn:microsoft.com/office/officeart/2005/8/layout/list1"/>
    <dgm:cxn modelId="{6253DE54-F172-4AB7-ACBE-3CFB757ACFA0}" type="presOf" srcId="{80FD4972-10FC-49B8-9B55-43EDC64CFC18}" destId="{B99A7367-F88F-4265-B7F4-53544A9DBDB2}" srcOrd="0" destOrd="0" presId="urn:microsoft.com/office/officeart/2005/8/layout/list1"/>
    <dgm:cxn modelId="{2F639F7C-5A63-4460-8119-570634899655}" type="presOf" srcId="{6D3250CF-6567-410E-B9CE-134B1EDDEE0E}" destId="{F60E410F-6D3C-4C88-80C5-93A2A4754F2E}" srcOrd="0" destOrd="1" presId="urn:microsoft.com/office/officeart/2005/8/layout/list1"/>
    <dgm:cxn modelId="{65548A85-2018-4A14-A381-F94632BC286E}" type="presOf" srcId="{694061B4-625E-4C95-846D-C225B89474A0}" destId="{B99A7367-F88F-4265-B7F4-53544A9DBDB2}" srcOrd="0" destOrd="1" presId="urn:microsoft.com/office/officeart/2005/8/layout/list1"/>
    <dgm:cxn modelId="{B8D5F886-22D4-4400-9F99-CD2F2428937D}" srcId="{5AAFB86B-3DAF-49C8-ABFE-5EF054BA233E}" destId="{C7BB083A-42A5-46D4-AC02-F7C208E2C087}" srcOrd="2" destOrd="0" parTransId="{0D985731-2374-4928-9EB5-2E7D32633B7A}" sibTransId="{58B061E2-4B3D-4130-9830-558821764A19}"/>
    <dgm:cxn modelId="{88D92889-2D38-4575-A1E7-AC2C6DA10404}" type="presOf" srcId="{84FE0879-DB7D-45E4-9512-99C07F7F54B5}" destId="{F60E410F-6D3C-4C88-80C5-93A2A4754F2E}" srcOrd="0" destOrd="0" presId="urn:microsoft.com/office/officeart/2005/8/layout/list1"/>
    <dgm:cxn modelId="{3C7C098D-09E0-4A6E-8055-D25703591D56}" type="presOf" srcId="{67BEEDDE-D09D-4B4F-A928-EE3DB1A18CF9}" destId="{A7EBFD0B-5010-431E-966C-2EE70918594A}" srcOrd="1" destOrd="0" presId="urn:microsoft.com/office/officeart/2005/8/layout/list1"/>
    <dgm:cxn modelId="{42C6E4A7-1A03-4D41-8E62-9AF6D75577F1}" srcId="{67BEEDDE-D09D-4B4F-A928-EE3DB1A18CF9}" destId="{80FD4972-10FC-49B8-9B55-43EDC64CFC18}" srcOrd="0" destOrd="0" parTransId="{6182B19F-E967-4369-B2B7-7F9EE117FB37}" sibTransId="{D4DD769B-DCAE-4E2F-9C5F-114E6F556153}"/>
    <dgm:cxn modelId="{9F3E19AA-6F74-48D7-B4ED-E86B181870F0}" type="presOf" srcId="{5AAFB86B-3DAF-49C8-ABFE-5EF054BA233E}" destId="{DAA3C7B6-3AFE-4DAB-8E14-C1EDDB91045D}" srcOrd="1" destOrd="0" presId="urn:microsoft.com/office/officeart/2005/8/layout/list1"/>
    <dgm:cxn modelId="{48E326BC-8290-45CF-9E5D-5BA763F4F967}" srcId="{CF1774B6-6FF2-4FAB-9A92-2D51FD61B841}" destId="{5AAFB86B-3DAF-49C8-ABFE-5EF054BA233E}" srcOrd="1" destOrd="0" parTransId="{F86E23ED-A665-4CBC-B884-7A2955F0EF41}" sibTransId="{A1EA043E-9B1B-48D8-BFB1-42E869698111}"/>
    <dgm:cxn modelId="{27BDEFDE-313A-4C19-BB99-FEC1D92D3D9A}" srcId="{5AAFB86B-3DAF-49C8-ABFE-5EF054BA233E}" destId="{84FE0879-DB7D-45E4-9512-99C07F7F54B5}" srcOrd="0" destOrd="0" parTransId="{23EDB8E9-1957-4A84-B408-BFF506FB20C6}" sibTransId="{6CE85045-0BF7-423B-A42C-F8888964A94B}"/>
    <dgm:cxn modelId="{0A168FEB-49B7-477F-8A02-76F67B89991E}" type="presOf" srcId="{17016A7D-1B66-4B05-B4E5-C32F9BE1B4D3}" destId="{B99A7367-F88F-4265-B7F4-53544A9DBDB2}" srcOrd="0" destOrd="2" presId="urn:microsoft.com/office/officeart/2005/8/layout/list1"/>
    <dgm:cxn modelId="{BC3781FB-7A61-4234-A93D-546DA3754637}" srcId="{CF1774B6-6FF2-4FAB-9A92-2D51FD61B841}" destId="{67BEEDDE-D09D-4B4F-A928-EE3DB1A18CF9}" srcOrd="0" destOrd="0" parTransId="{08C6BCEF-84E1-4497-A87F-69A607342D6A}" sibTransId="{CAFF3939-4698-4BCE-A501-DD574953EAB1}"/>
    <dgm:cxn modelId="{11B808FC-D6C8-4F2E-A697-668457BE188B}" srcId="{5AAFB86B-3DAF-49C8-ABFE-5EF054BA233E}" destId="{6D3250CF-6567-410E-B9CE-134B1EDDEE0E}" srcOrd="1" destOrd="0" parTransId="{F807B745-484F-42E2-A378-AB92872DA326}" sibTransId="{FA99E8D1-6CE6-43F7-A079-1BE59757C1F2}"/>
    <dgm:cxn modelId="{514F8EFC-661B-4069-9A82-9C55D8B8C411}" srcId="{67BEEDDE-D09D-4B4F-A928-EE3DB1A18CF9}" destId="{17016A7D-1B66-4B05-B4E5-C32F9BE1B4D3}" srcOrd="2" destOrd="0" parTransId="{E5E02EFD-3BF0-4E35-A195-5A1C5BE9F4CB}" sibTransId="{45A0ED09-A6B7-474E-BCFB-2888B83FDB56}"/>
    <dgm:cxn modelId="{D471D21E-35EC-4B85-9DF0-72CCF8932C76}" type="presParOf" srcId="{7D8B9FA9-B835-4983-BBCC-152B9A1CD62E}" destId="{8075E3EB-BA66-40B3-9C47-F62765F0AD87}" srcOrd="0" destOrd="0" presId="urn:microsoft.com/office/officeart/2005/8/layout/list1"/>
    <dgm:cxn modelId="{E0D83990-837B-424D-86DD-5A4673E449F3}" type="presParOf" srcId="{8075E3EB-BA66-40B3-9C47-F62765F0AD87}" destId="{03E45DF1-E348-498F-BAA3-7720A833F42F}" srcOrd="0" destOrd="0" presId="urn:microsoft.com/office/officeart/2005/8/layout/list1"/>
    <dgm:cxn modelId="{90B57157-D93A-4185-BF6E-B59AF91D477D}" type="presParOf" srcId="{8075E3EB-BA66-40B3-9C47-F62765F0AD87}" destId="{A7EBFD0B-5010-431E-966C-2EE70918594A}" srcOrd="1" destOrd="0" presId="urn:microsoft.com/office/officeart/2005/8/layout/list1"/>
    <dgm:cxn modelId="{EF061573-5F5C-415A-9F3B-27ED8A9029C1}" type="presParOf" srcId="{7D8B9FA9-B835-4983-BBCC-152B9A1CD62E}" destId="{898358FA-6F13-4416-9ECC-3DB642818B8F}" srcOrd="1" destOrd="0" presId="urn:microsoft.com/office/officeart/2005/8/layout/list1"/>
    <dgm:cxn modelId="{A3A6CD78-8C62-4CED-8D40-CF2845A55E2C}" type="presParOf" srcId="{7D8B9FA9-B835-4983-BBCC-152B9A1CD62E}" destId="{B99A7367-F88F-4265-B7F4-53544A9DBDB2}" srcOrd="2" destOrd="0" presId="urn:microsoft.com/office/officeart/2005/8/layout/list1"/>
    <dgm:cxn modelId="{5B63EE6C-9429-4C9F-8509-28233431192F}" type="presParOf" srcId="{7D8B9FA9-B835-4983-BBCC-152B9A1CD62E}" destId="{E51C7A47-03A3-4508-A817-C68F39CE5D29}" srcOrd="3" destOrd="0" presId="urn:microsoft.com/office/officeart/2005/8/layout/list1"/>
    <dgm:cxn modelId="{6C4EE083-E718-42CB-826A-13246851972E}" type="presParOf" srcId="{7D8B9FA9-B835-4983-BBCC-152B9A1CD62E}" destId="{C3EEA2AC-3B22-4480-8E81-65B7A805863C}" srcOrd="4" destOrd="0" presId="urn:microsoft.com/office/officeart/2005/8/layout/list1"/>
    <dgm:cxn modelId="{958CF471-0DDC-43C2-8758-AF0B77D22B83}" type="presParOf" srcId="{C3EEA2AC-3B22-4480-8E81-65B7A805863C}" destId="{7D88CEE3-E8CA-41C9-8D9C-1C20C6FAEFD8}" srcOrd="0" destOrd="0" presId="urn:microsoft.com/office/officeart/2005/8/layout/list1"/>
    <dgm:cxn modelId="{2EE86729-71B6-4FE9-B670-AA2686E2F8A9}" type="presParOf" srcId="{C3EEA2AC-3B22-4480-8E81-65B7A805863C}" destId="{DAA3C7B6-3AFE-4DAB-8E14-C1EDDB91045D}" srcOrd="1" destOrd="0" presId="urn:microsoft.com/office/officeart/2005/8/layout/list1"/>
    <dgm:cxn modelId="{6C2917A6-7D5B-4371-B414-E3CE36000234}" type="presParOf" srcId="{7D8B9FA9-B835-4983-BBCC-152B9A1CD62E}" destId="{E4FA16B6-01A9-4F07-969A-22311DC2FF80}" srcOrd="5" destOrd="0" presId="urn:microsoft.com/office/officeart/2005/8/layout/list1"/>
    <dgm:cxn modelId="{FD413131-FAF0-44EA-91ED-E975BE1081F3}" type="presParOf" srcId="{7D8B9FA9-B835-4983-BBCC-152B9A1CD62E}" destId="{F60E410F-6D3C-4C88-80C5-93A2A4754F2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0D7AD-7529-45E8-976C-431809030B7F}">
      <dsp:nvSpPr>
        <dsp:cNvPr id="0" name=""/>
        <dsp:cNvSpPr/>
      </dsp:nvSpPr>
      <dsp:spPr>
        <a:xfrm>
          <a:off x="0" y="37837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Dictionnaires … pour les définitions, prononciation, étymologie </a:t>
          </a:r>
          <a:endParaRPr lang="en-US" sz="2300" kern="1200"/>
        </a:p>
      </dsp:txBody>
      <dsp:txXfrm>
        <a:off x="27586" y="405963"/>
        <a:ext cx="9850828" cy="509938"/>
      </dsp:txXfrm>
    </dsp:sp>
    <dsp:sp modelId="{B5FD0597-778A-46F0-BD13-4887F80960A7}">
      <dsp:nvSpPr>
        <dsp:cNvPr id="0" name=""/>
        <dsp:cNvSpPr/>
      </dsp:nvSpPr>
      <dsp:spPr>
        <a:xfrm>
          <a:off x="0" y="94348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Le Petite Robert, le Larousse</a:t>
          </a:r>
          <a:endParaRPr lang="en-US" sz="1800" kern="1200"/>
        </a:p>
      </dsp:txBody>
      <dsp:txXfrm>
        <a:off x="0" y="943487"/>
        <a:ext cx="9906000" cy="380880"/>
      </dsp:txXfrm>
    </dsp:sp>
    <dsp:sp modelId="{64007614-A308-4A89-B3F5-92510E2D070E}">
      <dsp:nvSpPr>
        <dsp:cNvPr id="0" name=""/>
        <dsp:cNvSpPr/>
      </dsp:nvSpPr>
      <dsp:spPr>
        <a:xfrm>
          <a:off x="0" y="132436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Encyclopédies … pour mieux connaître un sujet</a:t>
          </a:r>
          <a:endParaRPr lang="en-US" sz="2300" kern="1200"/>
        </a:p>
      </dsp:txBody>
      <dsp:txXfrm>
        <a:off x="27586" y="1351953"/>
        <a:ext cx="9850828" cy="509938"/>
      </dsp:txXfrm>
    </dsp:sp>
    <dsp:sp modelId="{0CC69D5E-2D0F-40D3-9A94-C6A174089584}">
      <dsp:nvSpPr>
        <dsp:cNvPr id="0" name=""/>
        <dsp:cNvSpPr/>
      </dsp:nvSpPr>
      <dsp:spPr>
        <a:xfrm>
          <a:off x="0" y="188947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Encyclopædia Britannica, </a:t>
          </a:r>
          <a:r>
            <a:rPr lang="en-CA" sz="1800" kern="1200"/>
            <a:t>Encyclopædia Universalis</a:t>
          </a:r>
          <a:endParaRPr lang="en-US" sz="1800" kern="1200"/>
        </a:p>
      </dsp:txBody>
      <dsp:txXfrm>
        <a:off x="0" y="1889477"/>
        <a:ext cx="9906000" cy="380880"/>
      </dsp:txXfrm>
    </dsp:sp>
    <dsp:sp modelId="{17855F9D-3B6C-4BFC-842E-B213A829A3DF}">
      <dsp:nvSpPr>
        <dsp:cNvPr id="0" name=""/>
        <dsp:cNvSpPr/>
      </dsp:nvSpPr>
      <dsp:spPr>
        <a:xfrm>
          <a:off x="0" y="227035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Glossaires … pour les concepts précis dans un domaine, pour harmoniser le vocabulaire </a:t>
          </a:r>
          <a:endParaRPr lang="en-US" sz="2300" kern="1200"/>
        </a:p>
      </dsp:txBody>
      <dsp:txXfrm>
        <a:off x="27586" y="2297943"/>
        <a:ext cx="9850828" cy="509938"/>
      </dsp:txXfrm>
    </dsp:sp>
    <dsp:sp modelId="{63A5A70A-CB78-4885-8A81-56BD6E87FC4A}">
      <dsp:nvSpPr>
        <dsp:cNvPr id="0" name=""/>
        <dsp:cNvSpPr/>
      </dsp:nvSpPr>
      <dsp:spPr>
        <a:xfrm>
          <a:off x="0" y="283546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Glossaire de l’économie sociale, Glossaire de termes relatifs à la surveillance du marché</a:t>
          </a:r>
          <a:endParaRPr lang="en-US" sz="1800" kern="1200"/>
        </a:p>
      </dsp:txBody>
      <dsp:txXfrm>
        <a:off x="0" y="2835467"/>
        <a:ext cx="9906000" cy="380880"/>
      </dsp:txXfrm>
    </dsp:sp>
    <dsp:sp modelId="{79078589-06F8-4D6B-8C8C-D23FDAAE47C4}">
      <dsp:nvSpPr>
        <dsp:cNvPr id="0" name=""/>
        <dsp:cNvSpPr/>
      </dsp:nvSpPr>
      <dsp:spPr>
        <a:xfrm>
          <a:off x="0" y="321634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Guides /manuels (« handbooks ») … pour de l’information spécifique </a:t>
          </a:r>
          <a:endParaRPr lang="en-US" sz="2300" kern="1200"/>
        </a:p>
      </dsp:txBody>
      <dsp:txXfrm>
        <a:off x="27586" y="3243933"/>
        <a:ext cx="9850828" cy="509938"/>
      </dsp:txXfrm>
    </dsp:sp>
    <dsp:sp modelId="{A7423B1F-9082-43F2-8C70-268E48AE854D}">
      <dsp:nvSpPr>
        <dsp:cNvPr id="0" name=""/>
        <dsp:cNvSpPr/>
      </dsp:nvSpPr>
      <dsp:spPr>
        <a:xfrm>
          <a:off x="0" y="378145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800" kern="1200"/>
            <a:t>Handbook of second language assessment, Guides to library collection development</a:t>
          </a:r>
          <a:endParaRPr lang="en-US" sz="1800" kern="1200"/>
        </a:p>
      </dsp:txBody>
      <dsp:txXfrm>
        <a:off x="0" y="3781457"/>
        <a:ext cx="9906000" cy="380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4E85A-EF06-47D2-B359-E088831AADCB}">
      <dsp:nvSpPr>
        <dsp:cNvPr id="0" name=""/>
        <dsp:cNvSpPr/>
      </dsp:nvSpPr>
      <dsp:spPr>
        <a:xfrm>
          <a:off x="0" y="506415"/>
          <a:ext cx="9976337" cy="4069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4275" tIns="708152" rIns="77427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 dirty="0">
              <a:hlinkClick xmlns:r="http://schemas.openxmlformats.org/officeDocument/2006/relationships" r:id="rId1"/>
            </a:rPr>
            <a:t>Érudit</a:t>
          </a:r>
          <a:endParaRPr lang="en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 dirty="0">
              <a:hlinkClick xmlns:r="http://schemas.openxmlformats.org/officeDocument/2006/relationships" r:id="rId2"/>
            </a:rPr>
            <a:t>CAIRN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>
              <a:hlinkClick xmlns:r="http://schemas.openxmlformats.org/officeDocument/2006/relationships" r:id="rId3"/>
            </a:rPr>
            <a:t>Persée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>
              <a:hlinkClick xmlns:r="http://schemas.openxmlformats.org/officeDocument/2006/relationships" r:id="rId4"/>
            </a:rPr>
            <a:t>MLA Directory of Periodicals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3200" kern="1200">
              <a:hlinkClick xmlns:r="http://schemas.openxmlformats.org/officeDocument/2006/relationships" r:id="rId5"/>
            </a:rPr>
            <a:t>Linguistics &amp; language behavior abstracts (LLBA)</a:t>
          </a:r>
          <a:endParaRPr lang="en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3200" kern="1200">
              <a:hlinkClick xmlns:r="http://schemas.openxmlformats.org/officeDocument/2006/relationships" r:id="rId6"/>
            </a:rPr>
            <a:t>MLA International Bibliography</a:t>
          </a:r>
          <a:endParaRPr lang="en-CA" sz="3200" kern="1200" dirty="0"/>
        </a:p>
      </dsp:txBody>
      <dsp:txXfrm>
        <a:off x="0" y="506415"/>
        <a:ext cx="9976337" cy="4069800"/>
      </dsp:txXfrm>
    </dsp:sp>
    <dsp:sp modelId="{7E4AFC57-89E5-4A45-A161-C13F046A05A0}">
      <dsp:nvSpPr>
        <dsp:cNvPr id="0" name=""/>
        <dsp:cNvSpPr/>
      </dsp:nvSpPr>
      <dsp:spPr>
        <a:xfrm>
          <a:off x="498816" y="11692"/>
          <a:ext cx="6983435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957" tIns="0" rIns="263957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/>
            <a:t>Disciplinaires</a:t>
          </a:r>
          <a:endParaRPr lang="en-CA" sz="3200" kern="1200" dirty="0"/>
        </a:p>
      </dsp:txBody>
      <dsp:txXfrm>
        <a:off x="547812" y="60688"/>
        <a:ext cx="6885443" cy="905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A7367-F88F-4265-B7F4-53544A9DBDB2}">
      <dsp:nvSpPr>
        <dsp:cNvPr id="0" name=""/>
        <dsp:cNvSpPr/>
      </dsp:nvSpPr>
      <dsp:spPr>
        <a:xfrm>
          <a:off x="0" y="430412"/>
          <a:ext cx="7424423" cy="211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218" tIns="583184" rIns="576218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800" kern="1200" dirty="0">
              <a:hlinkClick xmlns:r="http://schemas.openxmlformats.org/officeDocument/2006/relationships" r:id="rId1"/>
            </a:rPr>
            <a:t>Academic </a:t>
          </a:r>
          <a:r>
            <a:rPr lang="fr-CA" sz="2800" kern="1200" dirty="0" err="1">
              <a:hlinkClick xmlns:r="http://schemas.openxmlformats.org/officeDocument/2006/relationships" r:id="rId1"/>
            </a:rPr>
            <a:t>Search</a:t>
          </a:r>
          <a:r>
            <a:rPr lang="fr-CA" sz="2800" kern="1200" dirty="0">
              <a:hlinkClick xmlns:r="http://schemas.openxmlformats.org/officeDocument/2006/relationships" r:id="rId1"/>
            </a:rPr>
            <a:t> Complete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800" kern="1200" dirty="0">
              <a:hlinkClick xmlns:r="http://schemas.openxmlformats.org/officeDocument/2006/relationships" r:id="rId2"/>
            </a:rPr>
            <a:t>JSTOR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hlinkClick xmlns:r="http://schemas.openxmlformats.org/officeDocument/2006/relationships" r:id="rId3"/>
            </a:rPr>
            <a:t>Proquest</a:t>
          </a:r>
          <a:r>
            <a:rPr lang="en-US" sz="2800" kern="1200" dirty="0">
              <a:hlinkClick xmlns:r="http://schemas.openxmlformats.org/officeDocument/2006/relationships" r:id="rId3"/>
            </a:rPr>
            <a:t> Central</a:t>
          </a:r>
          <a:endParaRPr lang="en-US" sz="2800" kern="1200" dirty="0"/>
        </a:p>
      </dsp:txBody>
      <dsp:txXfrm>
        <a:off x="0" y="430412"/>
        <a:ext cx="7424423" cy="2116800"/>
      </dsp:txXfrm>
    </dsp:sp>
    <dsp:sp modelId="{A7EBFD0B-5010-431E-966C-2EE70918594A}">
      <dsp:nvSpPr>
        <dsp:cNvPr id="0" name=""/>
        <dsp:cNvSpPr/>
      </dsp:nvSpPr>
      <dsp:spPr>
        <a:xfrm>
          <a:off x="371221" y="17132"/>
          <a:ext cx="5197096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38" tIns="0" rIns="1964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/>
            <a:t>Multidisciplinaires</a:t>
          </a:r>
          <a:endParaRPr lang="en-US" sz="2800" kern="1200"/>
        </a:p>
      </dsp:txBody>
      <dsp:txXfrm>
        <a:off x="411570" y="57481"/>
        <a:ext cx="5116398" cy="745862"/>
      </dsp:txXfrm>
    </dsp:sp>
    <dsp:sp modelId="{F60E410F-6D3C-4C88-80C5-93A2A4754F2E}">
      <dsp:nvSpPr>
        <dsp:cNvPr id="0" name=""/>
        <dsp:cNvSpPr/>
      </dsp:nvSpPr>
      <dsp:spPr>
        <a:xfrm>
          <a:off x="0" y="3111691"/>
          <a:ext cx="7424423" cy="211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013440"/>
              <a:satOff val="6261"/>
              <a:lumOff val="49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218" tIns="583184" rIns="576218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800" kern="1200" dirty="0">
              <a:hlinkClick xmlns:r="http://schemas.openxmlformats.org/officeDocument/2006/relationships" r:id="rId4"/>
            </a:rPr>
            <a:t>Google News (Archives)</a:t>
          </a:r>
          <a:r>
            <a:rPr lang="fr-CA" sz="2800" kern="1200" dirty="0"/>
            <a:t> (journaux et revues)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800" kern="1200">
              <a:hlinkClick xmlns:r="http://schemas.openxmlformats.org/officeDocument/2006/relationships" r:id="rId5"/>
            </a:rPr>
            <a:t>Canadian Newsstream 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800" kern="1200" dirty="0" err="1">
              <a:hlinkClick xmlns:r="http://schemas.openxmlformats.org/officeDocument/2006/relationships" r:id="rId6"/>
            </a:rPr>
            <a:t>Factiva</a:t>
          </a:r>
          <a:r>
            <a:rPr lang="fr-CA" sz="2800" kern="1200" dirty="0"/>
            <a:t> </a:t>
          </a:r>
          <a:endParaRPr lang="en-US" sz="2800" kern="1200" dirty="0"/>
        </a:p>
      </dsp:txBody>
      <dsp:txXfrm>
        <a:off x="0" y="3111691"/>
        <a:ext cx="7424423" cy="2116800"/>
      </dsp:txXfrm>
    </dsp:sp>
    <dsp:sp modelId="{DAA3C7B6-3AFE-4DAB-8E14-C1EDDB91045D}">
      <dsp:nvSpPr>
        <dsp:cNvPr id="0" name=""/>
        <dsp:cNvSpPr/>
      </dsp:nvSpPr>
      <dsp:spPr>
        <a:xfrm>
          <a:off x="371221" y="2698412"/>
          <a:ext cx="5197096" cy="826560"/>
        </a:xfrm>
        <a:prstGeom prst="roundRect">
          <a:avLst/>
        </a:prstGeom>
        <a:solidFill>
          <a:schemeClr val="accent2">
            <a:hueOff val="3013440"/>
            <a:satOff val="6261"/>
            <a:lumOff val="49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38" tIns="0" rIns="1964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 dirty="0" err="1"/>
            <a:t>Autres</a:t>
          </a:r>
          <a:endParaRPr lang="en-US" sz="2800" kern="1200" dirty="0"/>
        </a:p>
      </dsp:txBody>
      <dsp:txXfrm>
        <a:off x="411570" y="2738761"/>
        <a:ext cx="5116398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9T17:08:23.45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4742.6499"/>
      <inkml:brushProperty name="anchorY" value="-4191.69678"/>
      <inkml:brushProperty name="scaleFactor" value="0.5"/>
    </inkml:brush>
  </inkml:definitions>
  <inkml:trace contextRef="#ctx0" brushRef="#br0">50 1 24575,'0'0'0,"-6"6"0,-10 2 0,2 7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9T17:09:35.178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00.22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 24575,'1561'0'0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0.30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884.98962"/>
      <inkml:brushProperty name="anchorY" value="618.17206"/>
      <inkml:brushProperty name="scaleFactor" value="0.5"/>
    </inkml:brush>
  </inkml:definitions>
  <inkml:trace contextRef="#ctx0" brushRef="#br0">1 325 24575,'0'0'0,"0"-6"0,0-13 0,0-6 0,6 1 0,6-2 0,1-2 0,4 6 0,-2-1 0,4 5 0,2-1 0,3 5 0,-3-3 0,2-3 0,1 3 0,1-2 0,3 4 0,-6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2.63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425.64648"/>
      <inkml:brushProperty name="anchorY" value="-327.6843"/>
      <inkml:brushProperty name="scaleFactor" value="0.5"/>
    </inkml:brush>
  </inkml:definitions>
  <inkml:trace contextRef="#ctx0" brushRef="#br0">1 0 24575,'0'0'0,"5"5"0,8 9 0,6-2 0,-2 6 0,5 3 0,1 4 0,4 3 0,1-5 0,-5 1 0,-5 1 0,0-5 0,-4-5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7.78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922.86792"/>
      <inkml:brushProperty name="anchorY" value="-1828.04333"/>
      <inkml:brushProperty name="scaleFactor" value="0.5"/>
    </inkml:brush>
  </inkml:definitions>
  <inkml:trace contextRef="#ctx0" brushRef="#br0">0 0 24575,'0'857'0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6:13.74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8641.07813"/>
      <inkml:brushProperty name="anchorY" value="-6118.98486"/>
      <inkml:brushProperty name="scaleFactor" value="0.5"/>
    </inkml:brush>
  </inkml:definitions>
  <inkml:trace contextRef="#ctx0" brushRef="#br0">0 371 24575,'0'0'0,"0"-5"0,0-8 0,0-6 0,6-4 0,7-5 0,6-2 0,-1-1 0,3-1 0,3 0 0,-4 0 0,1 1 0,3 6 0,-5 0 0,2 7 0,1 5 0,3 5 0,2 4 0,1 2 0,1 8 0,-4 7 0,-1 1 0,1-2 0,-5 3 0,1-1 0,1 2 0,2 4 0,3-3 0,7 2 0,-4-3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40B4A50-0673-46A2-BB3B-1FA8651445CB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513C485-830A-4F1A-9A26-CFF8043484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384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ofantiquity.wordpress.com/2016/10/07/forgotten-skills-boolean-searches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556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423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10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374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6FE0EE45-E1DF-4482-E299-B44537EEE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95b1459f6d_1_0:notes">
            <a:extLst>
              <a:ext uri="{FF2B5EF4-FFF2-40B4-BE49-F238E27FC236}">
                <a16:creationId xmlns:a16="http://schemas.microsoft.com/office/drawing/2014/main" id="{0C72A469-D220-CFC7-1133-003CD6F505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95b1459f6d_1_0:notes">
            <a:extLst>
              <a:ext uri="{FF2B5EF4-FFF2-40B4-BE49-F238E27FC236}">
                <a16:creationId xmlns:a16="http://schemas.microsoft.com/office/drawing/2014/main" id="{0CA0DD41-6E59-AFC1-A9E6-57A8840015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46641" rIns="93308" bIns="46641" anchor="t" anchorCtr="0">
            <a:noAutofit/>
          </a:bodyPr>
          <a:lstStyle/>
          <a:p>
            <a:pPr algn="l"/>
            <a:r>
              <a:rPr lang="en-CA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Concordia University Library, you will find two buildings: Webster library at the downtown or the SGW campus, and the Vanier library which is at the Loyola campus. </a:t>
            </a:r>
          </a:p>
          <a:p>
            <a:pPr>
              <a:buSzPts val="1400"/>
            </a:pPr>
            <a:endParaRPr lang="en-US" dirty="0"/>
          </a:p>
          <a:p>
            <a:pPr>
              <a:buSzPts val="1400"/>
            </a:pPr>
            <a:endParaRPr dirty="0"/>
          </a:p>
        </p:txBody>
      </p:sp>
      <p:sp>
        <p:nvSpPr>
          <p:cNvPr id="359" name="Google Shape;359;g95b1459f6d_1_0:notes">
            <a:extLst>
              <a:ext uri="{FF2B5EF4-FFF2-40B4-BE49-F238E27FC236}">
                <a16:creationId xmlns:a16="http://schemas.microsoft.com/office/drawing/2014/main" id="{2F09BCEB-A172-85E8-AFC2-F5FEFB4320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46641" rIns="93308" bIns="46641" anchor="b" anchorCtr="0">
            <a:noAutofit/>
          </a:bodyPr>
          <a:lstStyle/>
          <a:p>
            <a:pPr defTabSz="933237" eaLnBrk="0" fontAlgn="base" hangingPunct="0">
              <a:buSzPts val="1400"/>
              <a:defRPr/>
            </a:pPr>
            <a:fld id="{00000000-1234-1234-1234-123412341234}" type="slidenum">
              <a:rPr lang="en-CA">
                <a:solidFill>
                  <a:srgbClr val="000000"/>
                </a:solidFill>
                <a:latin typeface="Arial"/>
              </a:rPr>
              <a:pPr defTabSz="933237" eaLnBrk="0" fontAlgn="base" hangingPunct="0">
                <a:buSzPts val="1400"/>
                <a:defRPr/>
              </a:pPr>
              <a:t>5</a:t>
            </a:fld>
            <a:endParaRPr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4883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2271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699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5859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4945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CA" dirty="0">
                <a:effectLst/>
              </a:rPr>
              <a:t>library0fantiquity. « Forgotten Skills: Boolean Searches ». </a:t>
            </a:r>
            <a:r>
              <a:rPr lang="en-CA" i="1" dirty="0">
                <a:effectLst/>
              </a:rPr>
              <a:t>The Library of Antiquity</a:t>
            </a:r>
            <a:r>
              <a:rPr lang="en-CA" dirty="0">
                <a:effectLst/>
              </a:rPr>
              <a:t>, 8 </a:t>
            </a:r>
            <a:r>
              <a:rPr lang="en-CA" dirty="0" err="1">
                <a:effectLst/>
              </a:rPr>
              <a:t>octobre</a:t>
            </a:r>
            <a:r>
              <a:rPr lang="en-CA" dirty="0">
                <a:effectLst/>
              </a:rPr>
              <a:t> 2016. </a:t>
            </a:r>
            <a:r>
              <a:rPr lang="en-CA" dirty="0">
                <a:effectLst/>
                <a:hlinkClick r:id="rId3"/>
              </a:rPr>
              <a:t>https://libraryofantiquity.wordpress.com/2016/10/07/forgotten-skills-boolean-searches/</a:t>
            </a:r>
            <a:r>
              <a:rPr lang="en-CA" dirty="0">
                <a:effectLst/>
              </a:rPr>
              <a:t>.</a:t>
            </a:r>
          </a:p>
          <a:p>
            <a:pPr defTabSz="933237">
              <a:defRPr/>
            </a:pPr>
            <a:endParaRPr lang="en-CA" dirty="0">
              <a:effectLst/>
            </a:endParaRPr>
          </a:p>
          <a:p>
            <a:pPr defTabSz="933237">
              <a:defRPr/>
            </a:pPr>
            <a:r>
              <a:rPr lang="fr-CA" dirty="0"/>
              <a:t>Les opérateurs de recherche booléens:</a:t>
            </a:r>
            <a:r>
              <a:rPr lang="en-CA" dirty="0"/>
              <a:t>mots-</a:t>
            </a:r>
            <a:r>
              <a:rPr lang="en-CA" dirty="0" err="1"/>
              <a:t>clés</a:t>
            </a:r>
            <a:r>
              <a:rPr lang="en-CA" dirty="0"/>
              <a:t> </a:t>
            </a:r>
            <a:r>
              <a:rPr lang="en-CA" dirty="0" err="1"/>
              <a:t>logiques</a:t>
            </a:r>
            <a:r>
              <a:rPr lang="en-CA" dirty="0"/>
              <a:t> (</a:t>
            </a:r>
            <a:r>
              <a:rPr lang="en-CA" dirty="0" err="1"/>
              <a:t>comme</a:t>
            </a:r>
            <a:r>
              <a:rPr lang="en-CA" dirty="0"/>
              <a:t> ET, OU et SAUF) qui </a:t>
            </a:r>
            <a:r>
              <a:rPr lang="en-CA" dirty="0" err="1"/>
              <a:t>permettent</a:t>
            </a:r>
            <a:r>
              <a:rPr lang="en-CA" dirty="0"/>
              <a:t> de </a:t>
            </a:r>
            <a:r>
              <a:rPr lang="en-CA" dirty="0" err="1"/>
              <a:t>relier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d'exclure</a:t>
            </a:r>
            <a:r>
              <a:rPr lang="en-CA" dirty="0"/>
              <a:t> des </a:t>
            </a:r>
            <a:r>
              <a:rPr lang="en-CA" dirty="0" err="1"/>
              <a:t>termes</a:t>
            </a:r>
            <a:r>
              <a:rPr lang="en-CA" dirty="0"/>
              <a:t> pour </a:t>
            </a:r>
            <a:r>
              <a:rPr lang="en-CA" dirty="0" err="1"/>
              <a:t>préciser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élargir</a:t>
            </a:r>
            <a:r>
              <a:rPr lang="en-CA" dirty="0"/>
              <a:t> </a:t>
            </a:r>
            <a:r>
              <a:rPr lang="en-CA" dirty="0" err="1"/>
              <a:t>une</a:t>
            </a:r>
            <a:r>
              <a:rPr lang="en-CA" dirty="0"/>
              <a:t> recherche </a:t>
            </a:r>
            <a:r>
              <a:rPr lang="en-CA" dirty="0" err="1"/>
              <a:t>d'information</a:t>
            </a:r>
            <a:endParaRPr lang="en-CA" dirty="0"/>
          </a:p>
          <a:p>
            <a:pPr defTabSz="933237">
              <a:defRPr/>
            </a:pPr>
            <a:r>
              <a:rPr lang="en-CA" dirty="0" err="1"/>
              <a:t>Resserre</a:t>
            </a:r>
            <a:r>
              <a:rPr lang="en-CA" dirty="0"/>
              <a:t>, </a:t>
            </a:r>
            <a:r>
              <a:rPr lang="en-CA" dirty="0" err="1"/>
              <a:t>élargit</a:t>
            </a:r>
            <a:r>
              <a:rPr lang="en-CA" dirty="0"/>
              <a:t>, </a:t>
            </a:r>
            <a:r>
              <a:rPr lang="en-CA" dirty="0" err="1"/>
              <a:t>réduit</a:t>
            </a:r>
            <a:endParaRPr lang="en-CA" dirty="0"/>
          </a:p>
          <a:p>
            <a:pPr defTabSz="933237">
              <a:defRPr/>
            </a:pPr>
            <a:endParaRPr lang="en-CA" dirty="0"/>
          </a:p>
          <a:p>
            <a:pPr defTabSz="933237">
              <a:defRPr/>
            </a:pPr>
            <a:r>
              <a:rPr lang="en-CA" dirty="0"/>
              <a:t>Mé George Boole, </a:t>
            </a:r>
            <a:r>
              <a:rPr lang="en-CA" dirty="0" err="1"/>
              <a:t>ligocie</a:t>
            </a:r>
            <a:r>
              <a:rPr lang="en-CA" dirty="0"/>
              <a:t>, 19e siècle</a:t>
            </a:r>
            <a:endParaRPr lang="en-CA" dirty="0">
              <a:effectLst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082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Exemples tirés de https://www-erudit-org.lib-ezproxy.concordia.ca/public/documents/Guide_recherche.pdf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04FF-99EE-4911-9088-109698A88C5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519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err="1"/>
              <a:t>Megafauna</a:t>
            </a:r>
            <a:r>
              <a:rPr lang="fr-CA" dirty="0"/>
              <a:t> OR </a:t>
            </a:r>
            <a:r>
              <a:rPr lang="fr-CA" dirty="0" err="1"/>
              <a:t>dinosaurs</a:t>
            </a:r>
            <a:r>
              <a:rPr lang="fr-CA" dirty="0"/>
              <a:t> OR </a:t>
            </a:r>
            <a:r>
              <a:rPr lang="fr-CA" dirty="0" err="1"/>
              <a:t>prehistoric</a:t>
            </a:r>
            <a:r>
              <a:rPr lang="fr-CA" dirty="0"/>
              <a:t> animal</a:t>
            </a:r>
          </a:p>
          <a:p>
            <a:r>
              <a:rPr lang="fr-CA" dirty="0"/>
              <a:t>Ice Age OR Extinction OR </a:t>
            </a:r>
            <a:r>
              <a:rPr lang="fr-CA" dirty="0" err="1"/>
              <a:t>Meteorite</a:t>
            </a:r>
            <a:endParaRPr lang="fr-CA" dirty="0"/>
          </a:p>
          <a:p>
            <a:r>
              <a:rPr lang="fr-CA" dirty="0"/>
              <a:t>Asia-Pacific OR </a:t>
            </a:r>
            <a:r>
              <a:rPr lang="fr-CA" dirty="0" err="1"/>
              <a:t>Australia</a:t>
            </a:r>
            <a:r>
              <a:rPr lang="fr-CA" dirty="0"/>
              <a:t> OR Oceania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610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4228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 exemple de recherche avancée utilisant des boîtes de recherche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543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625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9943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653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3431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D8C01-FD43-1DE6-65F6-F7B3EF8D8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D7144-F02F-0A41-525C-23D0D3C9C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43DD04-7F41-39A2-0DD7-58C99CDD9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Now, if we had clicked on “e-journals via Sofia,” it would take us to this advanced search that allows you to search by title or ISSN.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ECE61-A186-878E-B826-6B6B90FF76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933237" eaLnBrk="0" fontAlgn="base" hangingPunct="0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en-CA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933237" eaLnBrk="0" fontAlgn="base" hangingPunct="0">
                <a:buClr>
                  <a:srgbClr val="000000"/>
                </a:buClr>
                <a:buSzPts val="1200"/>
                <a:defRPr/>
              </a:pPr>
              <a:t>19</a:t>
            </a:fld>
            <a:endParaRPr lang="en-CA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572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9360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5FA80-BF89-7020-665F-39984D1A7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EF927-56D4-C208-FA0E-F90F90EB0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A9E93-1072-F6F5-D558-416B820EE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6618" indent="-233309" defTabSz="933237">
              <a:buClr>
                <a:srgbClr val="000000"/>
              </a:buClr>
              <a:buSzPts val="1400"/>
              <a:defRPr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8F315-6BF6-BAB4-4130-F8438CAC1E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933237" eaLnBrk="0" fontAlgn="base" hangingPunct="0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en-CA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933237" eaLnBrk="0" fontAlgn="base" hangingPunct="0">
                <a:buClr>
                  <a:srgbClr val="000000"/>
                </a:buClr>
                <a:buSzPts val="1200"/>
                <a:defRPr/>
              </a:pPr>
              <a:t>21</a:t>
            </a:fld>
            <a:endParaRPr lang="en-CA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14234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6041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8247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376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394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4677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2233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C178C-A310-4C92-B72A-C63B59C0AA86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963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20483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540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75377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1122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8733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462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Data </a:t>
            </a:r>
            <a:r>
              <a:rPr lang="fr-CA" dirty="0" err="1"/>
              <a:t>farming</a:t>
            </a:r>
            <a:endParaRPr lang="fr-CA" dirty="0"/>
          </a:p>
          <a:p>
            <a:r>
              <a:rPr lang="fr-CA" dirty="0"/>
              <a:t>Hashtag</a:t>
            </a:r>
          </a:p>
          <a:p>
            <a:r>
              <a:rPr lang="fr-CA" dirty="0"/>
              <a:t>ONU</a:t>
            </a:r>
          </a:p>
          <a:p>
            <a:r>
              <a:rPr lang="fr-CA" dirty="0"/>
              <a:t>Pouding </a:t>
            </a:r>
            <a:r>
              <a:rPr lang="fr-CA" dirty="0" err="1"/>
              <a:t>chomeur</a:t>
            </a:r>
            <a:endParaRPr lang="fr-CA" dirty="0"/>
          </a:p>
          <a:p>
            <a:endParaRPr lang="fr-CA" dirty="0"/>
          </a:p>
          <a:p>
            <a:endParaRPr lang="fr-CA" b="1" dirty="0"/>
          </a:p>
          <a:p>
            <a:pPr defTabSz="933237">
              <a:defRPr/>
            </a:pPr>
            <a:r>
              <a:rPr lang="en-CA" b="1" dirty="0" err="1"/>
              <a:t>Autochtone</a:t>
            </a:r>
            <a:r>
              <a:rPr lang="en-CA" b="1" dirty="0"/>
              <a:t> </a:t>
            </a:r>
            <a:r>
              <a:rPr lang="en-CA" dirty="0"/>
              <a:t>– pour la difference du </a:t>
            </a:r>
            <a:r>
              <a:rPr lang="en-CA" dirty="0" err="1"/>
              <a:t>nombre</a:t>
            </a:r>
            <a:r>
              <a:rPr lang="en-CA" dirty="0"/>
              <a:t> de fiches </a:t>
            </a:r>
            <a:r>
              <a:rPr lang="en-CA" dirty="0" err="1"/>
              <a:t>selon</a:t>
            </a:r>
            <a:r>
              <a:rPr lang="en-CA" dirty="0"/>
              <a:t> </a:t>
            </a:r>
            <a:r>
              <a:rPr lang="en-CA" dirty="0" err="1"/>
              <a:t>l’indexation</a:t>
            </a:r>
            <a:r>
              <a:rPr lang="en-CA" dirty="0"/>
              <a:t> de recherche</a:t>
            </a:r>
          </a:p>
          <a:p>
            <a:endParaRPr lang="fr-CA" dirty="0"/>
          </a:p>
          <a:p>
            <a:r>
              <a:rPr lang="fr-CA" dirty="0" err="1"/>
              <a:t>CONT:contexte</a:t>
            </a:r>
            <a:endParaRPr lang="fr-CA" dirty="0"/>
          </a:p>
          <a:p>
            <a:r>
              <a:rPr lang="fr-CA" dirty="0"/>
              <a:t>OBS: </a:t>
            </a:r>
            <a:r>
              <a:rPr lang="en-CA" b="1" dirty="0"/>
              <a:t>OBS</a:t>
            </a:r>
            <a:r>
              <a:rPr lang="en-CA" dirty="0"/>
              <a:t> (Observation).</a:t>
            </a:r>
          </a:p>
          <a:p>
            <a:r>
              <a:rPr lang="fr-CA" dirty="0"/>
              <a:t>Plus de fiches, plus de contexte</a:t>
            </a:r>
          </a:p>
          <a:p>
            <a:r>
              <a:rPr lang="en-CA" dirty="0"/>
              <a:t>CONT (Context / </a:t>
            </a:r>
            <a:r>
              <a:rPr lang="en-CA" dirty="0" err="1"/>
              <a:t>Contexte</a:t>
            </a:r>
            <a:r>
              <a:rPr lang="en-CA" dirty="0"/>
              <a:t>): Provides a real-world example of how the term is used within a fragment of text or a sentence to help clarify its meaning and application.</a:t>
            </a:r>
          </a:p>
          <a:p>
            <a:r>
              <a:rPr lang="en-CA" dirty="0"/>
              <a:t>DEF (Definition): Gives the precise linguistic definition of the term.</a:t>
            </a:r>
          </a:p>
          <a:p>
            <a:r>
              <a:rPr lang="en-CA" dirty="0"/>
              <a:t>OBS (Observation): Includes explanatory notes or technical remarks about the term.</a:t>
            </a:r>
          </a:p>
          <a:p>
            <a:r>
              <a:rPr lang="en-CA" dirty="0"/>
              <a:t>PHR (Phraseology / </a:t>
            </a:r>
            <a:r>
              <a:rPr lang="en-CA" dirty="0" err="1"/>
              <a:t>Phraséologie</a:t>
            </a:r>
            <a:r>
              <a:rPr lang="en-CA" dirty="0"/>
              <a:t>): Displays common word combinations or collocations associated with the term. [1, 2]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2360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04445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Hashtag</a:t>
            </a:r>
          </a:p>
          <a:p>
            <a:r>
              <a:rPr lang="fr-CA" dirty="0"/>
              <a:t>Communauté de pratiques</a:t>
            </a:r>
          </a:p>
          <a:p>
            <a:r>
              <a:rPr lang="fr-CA" dirty="0"/>
              <a:t>Feux de circulation</a:t>
            </a:r>
          </a:p>
          <a:p>
            <a:r>
              <a:rPr lang="fr-CA" dirty="0"/>
              <a:t>Carte d’affaires</a:t>
            </a:r>
          </a:p>
          <a:p>
            <a:pPr defTabSz="933237">
              <a:defRPr/>
            </a:pPr>
            <a:r>
              <a:rPr lang="fr-CA" dirty="0"/>
              <a:t>Pouding </a:t>
            </a:r>
            <a:r>
              <a:rPr lang="fr-CA" dirty="0" err="1"/>
              <a:t>chomeur</a:t>
            </a:r>
            <a:endParaRPr lang="fr-CA" dirty="0"/>
          </a:p>
          <a:p>
            <a:pPr defTabSz="933237">
              <a:defRPr/>
            </a:pPr>
            <a:r>
              <a:rPr lang="fr-CA" dirty="0"/>
              <a:t>Paywall</a:t>
            </a:r>
          </a:p>
          <a:p>
            <a:pPr defTabSz="933237">
              <a:defRPr/>
            </a:pPr>
            <a:r>
              <a:rPr lang="en-CA" b="1" dirty="0" err="1"/>
              <a:t>Autochtone</a:t>
            </a:r>
            <a:r>
              <a:rPr lang="en-CA" b="1" dirty="0"/>
              <a:t> </a:t>
            </a:r>
            <a:endParaRPr lang="fr-CA" dirty="0"/>
          </a:p>
          <a:p>
            <a:pPr defTabSz="933237">
              <a:defRPr/>
            </a:pPr>
            <a:r>
              <a:rPr lang="en-CA" dirty="0"/>
              <a:t>centre de </a:t>
            </a:r>
            <a:r>
              <a:rPr lang="en-CA" dirty="0" err="1"/>
              <a:t>sauvegarde</a:t>
            </a:r>
            <a:r>
              <a:rPr lang="en-CA" dirty="0"/>
              <a:t> – 3 couleurs</a:t>
            </a:r>
          </a:p>
          <a:p>
            <a:pPr defTabSz="933237">
              <a:defRPr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52194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479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6698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Naviguer un océan de données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04010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26090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29762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92666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60129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Academic </a:t>
            </a:r>
            <a:r>
              <a:rPr lang="fr-CA" dirty="0" err="1"/>
              <a:t>Search</a:t>
            </a:r>
            <a:r>
              <a:rPr lang="fr-CA" dirty="0"/>
              <a:t> Complete</a:t>
            </a:r>
          </a:p>
          <a:p>
            <a:r>
              <a:rPr lang="fr-CA" dirty="0"/>
              <a:t>Érudit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93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41767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47306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77176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3636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5815-5FDE-40B1-BE50-E82C1789DD22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7014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48529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91715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C178C-A310-4C92-B72A-C63B59C0AA86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68347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04713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61869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1398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768309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3492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3506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386324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67580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13563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6843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6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8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2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1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8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18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7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3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1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7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thel.gamache@concordia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concordia.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libraryofantiquity.wordpress.com/2016/10/07/forgotten-skills-boolean-search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can01.safelinks.protection.outlook.com/?url=https%3A%2F%2Fyoutu.be%2FOa66AxTbjxA%3Fsi%3D8f_4iefeB6xnxmZ6&amp;data=05%7C01%7Cethel.gamache%40concordia.ca%7C816968fb74784375110608dbafff6429%7C5569f185d22f4e139850ce5b1abcd2e8%7C0%7C0%7C638297283704002466%7CUnknown%7CTWFpbGZsb3d8eyJWIjoiMC4wLjAwMDAiLCJQIjoiV2luMzIiLCJBTiI6Ik1haWwiLCJXVCI6Mn0%3D%7C3000%7C%7C%7C&amp;sdata=P5NuTgfyWxY64ZikDzYBLAnlb0k3U4FuZ3bzFN9NsWs%3D&amp;reserved=0" TargetMode="Externa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search?databaseList=283%2C638&amp;queryString=kw%3A%28%22intelligence%20artificielle%22%29%20ET%20kw%3A%28traduction%29%20ET%20kw%3A%28qu%C3%A9bec%2A%20OU%20canad%2A%29&amp;sortKey=BEST_MATCH&amp;clusterResults=true&amp;groupVariantRecords=false&amp;bookReviews=off&amp;newsArticles=off&amp;idDetect=true&amp;citeDetect=tru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4.sv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66/tal.2020.0435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7202/1127380ar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oslangues-ourlanguages.gc.ca/fr" TargetMode="External"/><Relationship Id="rId5" Type="http://schemas.openxmlformats.org/officeDocument/2006/relationships/hyperlink" Target="https://www.btb.termiumplus.gc.ca/" TargetMode="Externa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trinelinguistique.oqlf.gouv.qc.ca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concordiauniversity.on.worldcat.org/oclc/74329797" TargetMode="External"/><Relationship Id="rId3" Type="http://schemas.openxmlformats.org/officeDocument/2006/relationships/hyperlink" Target="https://concordiauniversity.on.worldcat.org/oclc/1249442513" TargetMode="External"/><Relationship Id="rId7" Type="http://schemas.openxmlformats.org/officeDocument/2006/relationships/hyperlink" Target="https://concordiauniversity.on.worldcat.org/oclc/62324867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cordiauniversity.on.worldcat.org/oclc/56044346" TargetMode="External"/><Relationship Id="rId5" Type="http://schemas.openxmlformats.org/officeDocument/2006/relationships/hyperlink" Target="https://concordiauniversity.on.worldcat.org/oclc/173734251" TargetMode="External"/><Relationship Id="rId4" Type="http://schemas.openxmlformats.org/officeDocument/2006/relationships/hyperlink" Target="https://concordiauniversity.on.worldcat.org/oclc/50959346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qlf.gouv.qc.ca/ressources/bibliotheque/dictionnaires/index_lexvoc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lliancecan.ca/fr/nos-services/gestion-des-donnees-de-recherche/apprentissage-et-ressources/glossaires" TargetMode="External"/><Relationship Id="rId4" Type="http://schemas.openxmlformats.org/officeDocument/2006/relationships/hyperlink" Target="https://www.btb.termiumplus.gc.ca/publications-fra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600.png"/><Relationship Id="rId4" Type="http://schemas.openxmlformats.org/officeDocument/2006/relationships/customXml" Target="../ink/ink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13" Type="http://schemas.openxmlformats.org/officeDocument/2006/relationships/customXml" Target="../ink/ink7.xml"/><Relationship Id="rId3" Type="http://schemas.openxmlformats.org/officeDocument/2006/relationships/image" Target="../media/image69.png"/><Relationship Id="rId7" Type="http://schemas.openxmlformats.org/officeDocument/2006/relationships/customXml" Target="../ink/ink4.xml"/><Relationship Id="rId12" Type="http://schemas.openxmlformats.org/officeDocument/2006/relationships/image" Target="../media/image67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0" Type="http://schemas.openxmlformats.org/officeDocument/2006/relationships/image" Target="../media/image660.png"/><Relationship Id="rId4" Type="http://schemas.openxmlformats.org/officeDocument/2006/relationships/image" Target="../media/image70.png"/><Relationship Id="rId9" Type="http://schemas.openxmlformats.org/officeDocument/2006/relationships/customXml" Target="../ink/ink5.xml"/><Relationship Id="rId14" Type="http://schemas.openxmlformats.org/officeDocument/2006/relationships/image" Target="../media/image6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concordia.ca/apps/critical-toolkit/course.html?courseID=27406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0E4DF-D2CF-1AA9-017C-BD3DD8B6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65" y="1037655"/>
            <a:ext cx="6935872" cy="47535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FTRA 200</a:t>
            </a:r>
            <a:br>
              <a:rPr lang="en-US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fr-FR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Méthodologie de la traduction</a:t>
            </a:r>
            <a:br>
              <a:rPr lang="fr-FR" sz="2800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fr-FR" sz="1100" dirty="0">
                <a:latin typeface="Arial Bold" charset="0"/>
              </a:rPr>
            </a:b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fr-CA" sz="2000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Formation documentaire</a:t>
            </a: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Bibliothécaire: Éthel Gamache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solidFill>
                  <a:srgbClr val="01366A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CA" sz="1800" i="0" dirty="0">
                <a:solidFill>
                  <a:srgbClr val="01366A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ethel.gamache@concordia.ca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 </a:t>
            </a:r>
            <a:r>
              <a:rPr lang="en-CA" sz="1800" i="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jeudi</a:t>
            </a: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</a:t>
            </a:r>
            <a:r>
              <a:rPr lang="en-CA" sz="1800" i="0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</a:t>
            </a: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Octobre 2026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6600" i="0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7842B-1E3B-32AE-9607-3C55899C77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47" r="25789" b="2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89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FCD27-DAC5-1318-FD10-1738FAA751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350334" y="883720"/>
            <a:ext cx="9792403" cy="823912"/>
          </a:xfrm>
        </p:spPr>
        <p:txBody>
          <a:bodyPr/>
          <a:lstStyle/>
          <a:p>
            <a:r>
              <a:rPr lang="fr-CA" dirty="0"/>
              <a:t>Plan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FE5720-E7BA-48CC-9EFA-B9CA8B937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350334" y="1892595"/>
            <a:ext cx="10005053" cy="4350230"/>
          </a:xfrm>
        </p:spPr>
        <p:txBody>
          <a:bodyPr>
            <a:normAutofit/>
          </a:bodyPr>
          <a:lstStyle/>
          <a:p>
            <a:r>
              <a:rPr lang="fr-CA" dirty="0"/>
              <a:t>La bibliothèque: espaces, site web et services</a:t>
            </a:r>
          </a:p>
          <a:p>
            <a:r>
              <a:rPr lang="fr-CA" dirty="0"/>
              <a:t>La recherche: </a:t>
            </a:r>
          </a:p>
          <a:p>
            <a:pPr lvl="1"/>
            <a:r>
              <a:rPr lang="fr-CA" dirty="0"/>
              <a:t>Stratégies de recherche</a:t>
            </a:r>
          </a:p>
          <a:p>
            <a:pPr lvl="1"/>
            <a:r>
              <a:rPr lang="fr-CA" dirty="0"/>
              <a:t>Sofia, outil de découverte, et le Prêt entre bibliothèques (PEB)</a:t>
            </a:r>
          </a:p>
          <a:p>
            <a:pPr lvl="1"/>
            <a:r>
              <a:rPr lang="fr-CA" dirty="0"/>
              <a:t>Dictionnaires terminologiques</a:t>
            </a:r>
          </a:p>
          <a:p>
            <a:pPr lvl="1"/>
            <a:r>
              <a:rPr lang="fr-CA" dirty="0"/>
              <a:t>Autres documents de référence</a:t>
            </a:r>
          </a:p>
          <a:p>
            <a:pPr lvl="1"/>
            <a:r>
              <a:rPr lang="fr-CA" dirty="0"/>
              <a:t>Bases de données</a:t>
            </a:r>
          </a:p>
          <a:p>
            <a:r>
              <a:rPr lang="fr-CA" dirty="0"/>
              <a:t>Évaluer et citer ses sources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fr-FR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096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B4287-D0A9-66BD-F81C-1B28F9AF0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27ABA-DA18-7F56-2E8A-B29FA01E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04" y="520232"/>
            <a:ext cx="10890929" cy="1097280"/>
          </a:xfrm>
        </p:spPr>
        <p:txBody>
          <a:bodyPr>
            <a:normAutofit/>
          </a:bodyPr>
          <a:lstStyle/>
          <a:p>
            <a:r>
              <a:rPr lang="fr-CA" dirty="0" err="1"/>
              <a:t>ActivitÉ</a:t>
            </a:r>
            <a:r>
              <a:rPr lang="fr-CA" dirty="0"/>
              <a:t> Brise-Glace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41D8-93D9-3AA2-6C33-151B65F5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70" y="2012263"/>
            <a:ext cx="5551998" cy="38862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utilisé</a:t>
            </a:r>
            <a:r>
              <a:rPr lang="en-CA" dirty="0"/>
              <a:t> les services de la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sais</a:t>
            </a:r>
            <a:r>
              <a:rPr lang="en-CA" dirty="0"/>
              <a:t> comment appliquer la </a:t>
            </a:r>
            <a:r>
              <a:rPr lang="en-CA" dirty="0" err="1"/>
              <a:t>logique</a:t>
            </a:r>
            <a:r>
              <a:rPr lang="en-CA" dirty="0"/>
              <a:t> </a:t>
            </a:r>
            <a:r>
              <a:rPr lang="en-CA" dirty="0" err="1"/>
              <a:t>booléenne</a:t>
            </a:r>
            <a:r>
              <a:rPr lang="en-CA" dirty="0"/>
              <a:t> à </a:t>
            </a:r>
            <a:r>
              <a:rPr lang="en-CA" dirty="0" err="1"/>
              <a:t>mes</a:t>
            </a:r>
            <a:r>
              <a:rPr lang="en-CA" dirty="0"/>
              <a:t> questions de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Quand je </a:t>
            </a:r>
            <a:r>
              <a:rPr lang="en-CA" dirty="0" err="1"/>
              <a:t>cherche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, </a:t>
            </a:r>
            <a:r>
              <a:rPr lang="en-CA" dirty="0" err="1"/>
              <a:t>souvent</a:t>
            </a:r>
            <a:r>
              <a:rPr lang="en-CA" dirty="0"/>
              <a:t> je ne </a:t>
            </a:r>
            <a:r>
              <a:rPr lang="en-CA" dirty="0" err="1"/>
              <a:t>trouve</a:t>
            </a:r>
            <a:r>
              <a:rPr lang="en-CA" dirty="0"/>
              <a:t> pas </a:t>
            </a:r>
            <a:r>
              <a:rPr lang="en-CA" dirty="0" err="1"/>
              <a:t>ce</a:t>
            </a:r>
            <a:r>
              <a:rPr lang="en-CA" dirty="0"/>
              <a:t> que je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préfère</a:t>
            </a:r>
            <a:r>
              <a:rPr lang="en-CA" dirty="0"/>
              <a:t> </a:t>
            </a:r>
            <a:r>
              <a:rPr lang="en-CA" dirty="0" err="1"/>
              <a:t>utiliser</a:t>
            </a:r>
            <a:r>
              <a:rPr lang="en-CA" dirty="0"/>
              <a:t> les </a:t>
            </a:r>
            <a:r>
              <a:rPr lang="en-CA" dirty="0" err="1"/>
              <a:t>moteurs</a:t>
            </a:r>
            <a:r>
              <a:rPr lang="en-CA" dirty="0"/>
              <a:t> de recherche Google </a:t>
            </a:r>
            <a:r>
              <a:rPr lang="en-CA" dirty="0" err="1"/>
              <a:t>ou</a:t>
            </a:r>
            <a:r>
              <a:rPr lang="en-CA" dirty="0"/>
              <a:t> Google Scholar pour </a:t>
            </a:r>
            <a:r>
              <a:rPr lang="en-CA" dirty="0" err="1"/>
              <a:t>repérer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participé</a:t>
            </a:r>
            <a:r>
              <a:rPr lang="en-CA" dirty="0"/>
              <a:t> à </a:t>
            </a:r>
            <a:r>
              <a:rPr lang="en-CA" dirty="0" err="1"/>
              <a:t>une</a:t>
            </a:r>
            <a:r>
              <a:rPr lang="en-CA" dirty="0"/>
              <a:t> formation </a:t>
            </a:r>
            <a:r>
              <a:rPr lang="en-CA" dirty="0" err="1"/>
              <a:t>en</a:t>
            </a:r>
            <a:r>
              <a:rPr lang="en-CA" dirty="0"/>
              <a:t>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rencontré</a:t>
            </a:r>
            <a:r>
              <a:rPr lang="en-CA" dirty="0"/>
              <a:t> un-e </a:t>
            </a:r>
            <a:r>
              <a:rPr lang="en-CA" dirty="0" err="1"/>
              <a:t>bibliothécaire</a:t>
            </a:r>
            <a:r>
              <a:rPr lang="en-CA" dirty="0"/>
              <a:t> pour </a:t>
            </a:r>
            <a:r>
              <a:rPr lang="en-CA" dirty="0" err="1"/>
              <a:t>avoir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 dans </a:t>
            </a:r>
            <a:r>
              <a:rPr lang="en-CA" dirty="0" err="1"/>
              <a:t>mes</a:t>
            </a:r>
            <a:r>
              <a:rPr lang="en-CA" dirty="0"/>
              <a:t> </a:t>
            </a:r>
            <a:r>
              <a:rPr lang="en-CA" dirty="0" err="1"/>
              <a:t>recherches</a:t>
            </a:r>
            <a:r>
              <a:rPr lang="en-CA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3A262-BC33-85A0-0C9D-F219135889BA}"/>
              </a:ext>
            </a:extLst>
          </p:cNvPr>
          <p:cNvSpPr txBox="1"/>
          <p:nvPr/>
        </p:nvSpPr>
        <p:spPr>
          <a:xfrm>
            <a:off x="7040345" y="2012263"/>
            <a:ext cx="41075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Bougez</a:t>
            </a:r>
            <a:r>
              <a:rPr lang="en-CA" sz="2000" dirty="0"/>
              <a:t> </a:t>
            </a:r>
            <a:r>
              <a:rPr lang="en-CA" sz="2000" dirty="0" err="1"/>
              <a:t>vos</a:t>
            </a:r>
            <a:r>
              <a:rPr lang="en-CA" sz="2000" dirty="0"/>
              <a:t> </a:t>
            </a:r>
            <a:r>
              <a:rPr lang="en-CA" sz="2000" dirty="0" err="1"/>
              <a:t>doigts</a:t>
            </a:r>
            <a:r>
              <a:rPr lang="en-CA" sz="2000" dirty="0"/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Touchez</a:t>
            </a:r>
            <a:r>
              <a:rPr lang="en-CA" sz="2000" dirty="0"/>
              <a:t> </a:t>
            </a:r>
            <a:r>
              <a:rPr lang="en-CA" sz="2000" dirty="0" err="1"/>
              <a:t>votre</a:t>
            </a:r>
            <a:r>
              <a:rPr lang="en-CA" sz="2000" dirty="0"/>
              <a:t> tête.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Touchez</a:t>
            </a:r>
            <a:r>
              <a:rPr lang="en-CA" sz="2000" dirty="0"/>
              <a:t> </a:t>
            </a:r>
            <a:r>
              <a:rPr lang="en-CA" sz="2000" dirty="0" err="1"/>
              <a:t>vos</a:t>
            </a:r>
            <a:r>
              <a:rPr lang="en-CA" sz="2000" dirty="0"/>
              <a:t> </a:t>
            </a:r>
            <a:r>
              <a:rPr lang="en-CA" sz="2000" dirty="0" err="1"/>
              <a:t>épaules</a:t>
            </a:r>
            <a:r>
              <a:rPr lang="en-CA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/>
              <a:t>Faites un </a:t>
            </a:r>
            <a:r>
              <a:rPr lang="en-CA" sz="2000" dirty="0" err="1"/>
              <a:t>coeur</a:t>
            </a:r>
            <a:r>
              <a:rPr lang="en-CA" sz="2000" dirty="0"/>
              <a:t> avec </a:t>
            </a:r>
            <a:r>
              <a:rPr lang="en-CA" sz="2000" dirty="0" err="1"/>
              <a:t>vos</a:t>
            </a:r>
            <a:r>
              <a:rPr lang="en-CA" sz="2000" dirty="0"/>
              <a:t> mains.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Étirez</a:t>
            </a:r>
            <a:r>
              <a:rPr lang="en-CA" sz="2000" dirty="0"/>
              <a:t>-vous.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Applaudissez-vous</a:t>
            </a:r>
            <a:r>
              <a:rPr lang="en-CA" sz="2000" dirty="0"/>
              <a:t>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94BA7-CFD5-AB3C-6B17-7519623DC3A1}"/>
              </a:ext>
            </a:extLst>
          </p:cNvPr>
          <p:cNvSpPr txBox="1"/>
          <p:nvPr/>
        </p:nvSpPr>
        <p:spPr>
          <a:xfrm>
            <a:off x="400175" y="6102626"/>
            <a:ext cx="1165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Cette activité a été adaptée de K-Lee Fraser, Université de Toronto Scarborough, </a:t>
            </a:r>
            <a:r>
              <a:rPr lang="fr-FR" i="1" dirty="0" err="1"/>
              <a:t>K-Lee's</a:t>
            </a:r>
            <a:r>
              <a:rPr lang="fr-FR" i="1" dirty="0"/>
              <a:t> </a:t>
            </a:r>
            <a:r>
              <a:rPr lang="fr-FR" i="1" dirty="0" err="1"/>
              <a:t>Remixed</a:t>
            </a:r>
            <a:r>
              <a:rPr lang="fr-FR" i="1" dirty="0"/>
              <a:t> Information </a:t>
            </a:r>
            <a:r>
              <a:rPr lang="fr-FR" i="1" dirty="0" err="1"/>
              <a:t>Literacy</a:t>
            </a:r>
            <a:r>
              <a:rPr lang="fr-FR" i="1" dirty="0"/>
              <a:t> Games</a:t>
            </a:r>
            <a:r>
              <a:rPr lang="fr-FR" dirty="0"/>
              <a:t>. (non publié)</a:t>
            </a:r>
            <a:endParaRPr lang="en-CA" dirty="0"/>
          </a:p>
        </p:txBody>
      </p:sp>
      <p:pic>
        <p:nvPicPr>
          <p:cNvPr id="5" name="Graphic 4" descr="Iceberg outline">
            <a:extLst>
              <a:ext uri="{FF2B5EF4-FFF2-40B4-BE49-F238E27FC236}">
                <a16:creationId xmlns:a16="http://schemas.microsoft.com/office/drawing/2014/main" id="{604D643D-2BBF-02D4-AD70-767B09684D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241" y="6116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8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451DF66-7290-48D2-847F-76C470BFF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C504D-4821-85F7-F518-1AFB41F8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634" y="1929809"/>
            <a:ext cx="6386796" cy="33399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100" dirty="0"/>
              <a:t>La bibliothèque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23FEC10-513A-4206-9D94-8820D00FE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5"/>
            <a:ext cx="4584879" cy="686397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4879" h="6863976">
                <a:moveTo>
                  <a:pt x="0" y="0"/>
                </a:moveTo>
                <a:lnTo>
                  <a:pt x="4584879" y="0"/>
                </a:lnTo>
                <a:lnTo>
                  <a:pt x="2493114" y="6863976"/>
                </a:lnTo>
                <a:lnTo>
                  <a:pt x="0" y="686397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C2E5CB6-174F-4EF3-942E-29AFD868D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7228" y="-11954"/>
            <a:ext cx="658529" cy="686098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BFA501E-DBD8-48DD-A132-6758DE0F4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088758"/>
            <a:ext cx="3572065" cy="378154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09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>
          <a:extLst>
            <a:ext uri="{FF2B5EF4-FFF2-40B4-BE49-F238E27FC236}">
              <a16:creationId xmlns:a16="http://schemas.microsoft.com/office/drawing/2014/main" id="{DBFD1977-ECC8-1588-7193-5BFF2944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95b1459f6d_1_0">
            <a:extLst>
              <a:ext uri="{FF2B5EF4-FFF2-40B4-BE49-F238E27FC236}">
                <a16:creationId xmlns:a16="http://schemas.microsoft.com/office/drawing/2014/main" id="{57A2F06A-3AE3-B1F5-F5EC-1F32EB667E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Gill Sans"/>
              <a:buNone/>
            </a:pPr>
            <a:r>
              <a:rPr lang="en-CA" dirty="0"/>
              <a:t>ESPACES 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509A20-21CB-D490-D432-D8D69C0DD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198" y="1517425"/>
            <a:ext cx="10363200" cy="4114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69" name="Google Shape;369;g95b1459f6d_1_0" descr="a picture of Webster library study area">
            <a:extLst>
              <a:ext uri="{FF2B5EF4-FFF2-40B4-BE49-F238E27FC236}">
                <a16:creationId xmlns:a16="http://schemas.microsoft.com/office/drawing/2014/main" id="{3F913DE2-88A7-949C-457B-4AD4A9482F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6807" r="16813"/>
          <a:stretch/>
        </p:blipFill>
        <p:spPr>
          <a:xfrm>
            <a:off x="2162707" y="1917013"/>
            <a:ext cx="3228600" cy="3242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7" name="Google Shape;367;g95b1459f6d_1_0" descr="a picture of stairs in Vanier library">
            <a:extLst>
              <a:ext uri="{FF2B5EF4-FFF2-40B4-BE49-F238E27FC236}">
                <a16:creationId xmlns:a16="http://schemas.microsoft.com/office/drawing/2014/main" id="{B2C9220C-E6D1-9830-17F2-BD0D3C7A90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647" b="16654"/>
          <a:stretch/>
        </p:blipFill>
        <p:spPr>
          <a:xfrm>
            <a:off x="7414439" y="1917007"/>
            <a:ext cx="3251100" cy="3239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2" name="Google Shape;372;g95b1459f6d_1_0">
            <a:extLst>
              <a:ext uri="{FF2B5EF4-FFF2-40B4-BE49-F238E27FC236}">
                <a16:creationId xmlns:a16="http://schemas.microsoft.com/office/drawing/2014/main" id="{66900A88-AAA1-F65A-E248-CBC91A016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2297920" y="5150753"/>
            <a:ext cx="2947500" cy="477900"/>
          </a:xfrm>
          <a:prstGeom prst="roundRect">
            <a:avLst>
              <a:gd name="adj" fmla="val 9714"/>
            </a:avLst>
          </a:prstGeom>
          <a:solidFill>
            <a:srgbClr val="0072A8"/>
          </a:solidFill>
          <a:ln>
            <a:noFill/>
          </a:ln>
          <a:effectLst>
            <a:outerShdw blurRad="152400" dist="76200" dir="5400000" algn="t" rotWithShape="0">
              <a:srgbClr val="000000">
                <a:alpha val="29411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E5E5E5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Webster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95b1459f6d_1_0">
            <a:extLst>
              <a:ext uri="{FF2B5EF4-FFF2-40B4-BE49-F238E27FC236}">
                <a16:creationId xmlns:a16="http://schemas.microsoft.com/office/drawing/2014/main" id="{18B5D6BC-497B-B9A8-063E-5867EAF7C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577769" y="5145213"/>
            <a:ext cx="2947500" cy="477900"/>
          </a:xfrm>
          <a:prstGeom prst="roundRect">
            <a:avLst>
              <a:gd name="adj" fmla="val 10053"/>
            </a:avLst>
          </a:prstGeom>
          <a:solidFill>
            <a:srgbClr val="0072A8"/>
          </a:solidFill>
          <a:ln>
            <a:noFill/>
          </a:ln>
          <a:effectLst>
            <a:outerShdw blurRad="152400" dist="76200" dir="5400000" algn="t" rotWithShape="0">
              <a:srgbClr val="000000">
                <a:alpha val="29411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E5E5E5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Vanier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944C3-3872-36B0-4C42-78ED7A891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47" y="3598875"/>
            <a:ext cx="2502167" cy="2813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66FDBD-4C08-1F2A-86DC-A58FACC09A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7211" y="3598875"/>
            <a:ext cx="2703709" cy="26544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1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DD0801D-AB55-3E64-3CB3-0B032DF6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237" y="1178678"/>
            <a:ext cx="4558305" cy="3874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Site Web de la bibliothèque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dirty="0"/>
            </a:br>
            <a:r>
              <a:rPr lang="en-US" sz="2800" i="0" cap="none" dirty="0"/>
              <a:t>Page </a:t>
            </a:r>
            <a:r>
              <a:rPr lang="en-US" sz="2800" i="0" cap="none" dirty="0" err="1"/>
              <a:t>d’accueil</a:t>
            </a:r>
            <a:br>
              <a:rPr lang="en-US" dirty="0"/>
            </a:br>
            <a:r>
              <a:rPr lang="en-US" altLang="en-US" sz="3200" b="1" i="0" cap="none" dirty="0">
                <a:solidFill>
                  <a:schemeClr val="tx1"/>
                </a:solidFill>
                <a:hlinkClick r:id="rId3"/>
              </a:rPr>
              <a:t>library.concordia.ca</a:t>
            </a:r>
            <a:endParaRPr lang="en-US" sz="32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8029720-501B-C456-E49E-02F17E87B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304" y="528860"/>
            <a:ext cx="6052993" cy="57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52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39802-79DF-712B-3583-D7835332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Religions and Cultures Subject Guides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1D961-8984-B409-404D-5C2258DD4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7" y="0"/>
            <a:ext cx="1143036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3AC4DA0-1150-A8B0-2F46-49ED4A761A18}"/>
              </a:ext>
            </a:extLst>
          </p:cNvPr>
          <p:cNvSpPr txBox="1">
            <a:spLocks/>
          </p:cNvSpPr>
          <p:nvPr/>
        </p:nvSpPr>
        <p:spPr>
          <a:xfrm>
            <a:off x="1" y="6120483"/>
            <a:ext cx="12192000" cy="4770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500" b="1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concordia.ca/library/guides/etudes-francaises.html</a:t>
            </a:r>
            <a:endParaRPr lang="en-CA" sz="2500" b="1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15C376-9F76-8838-449E-199135EE1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225" y="871869"/>
            <a:ext cx="7559749" cy="4807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2C3C09-A992-5620-5289-E1EA183CA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240" y="1468315"/>
            <a:ext cx="2868704" cy="255856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2508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12B206-25E9-4F8B-AED7-8353BA62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9100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142A6D3-8DB2-4EE4-B19A-4C40D070F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0990" y="4849100"/>
            <a:ext cx="2366826" cy="20089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73BD45-87D9-44BD-8E6F-A575FFD9C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2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50249" y="4531992"/>
            <a:ext cx="3027816" cy="100445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23338F3-0C1E-E736-C0B8-0224ABA8C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95894"/>
            <a:ext cx="9144000" cy="10063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Service de référence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080F0A-83C1-BA8E-4734-C514474BF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6" y="533399"/>
            <a:ext cx="1931232" cy="3768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4EA100-413C-10E1-9737-562F457C7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69" y="552683"/>
            <a:ext cx="7212982" cy="1389039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178E38C-83CD-4BC6-893D-662EF9BFA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4849098"/>
            <a:ext cx="339224" cy="20089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65CFDB-63A4-4033-A10B-8444138F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2420" y="4849097"/>
            <a:ext cx="3309580" cy="1382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6F4A79C-FE03-21B1-E241-B3AF45FE9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357" y="2193007"/>
            <a:ext cx="1941332" cy="1941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D00E39-3199-A1B5-4E5A-C0C73EF45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079" y="2633993"/>
            <a:ext cx="1227936" cy="12279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F8045D-A06D-C84F-8C15-FAF6DD3A2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7291" y="2628609"/>
            <a:ext cx="1147242" cy="11472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0952CB-C377-ADAA-70E9-FD1CD4D51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8892" y="2713446"/>
            <a:ext cx="1069031" cy="10690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F659E4-581A-8725-3061-FC0A17F05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9037" y="2454627"/>
            <a:ext cx="1470347" cy="14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4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0A281409-18C3-7BC5-9C92-80790215C4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7C504D-4821-85F7-F518-1AFB41F8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36" y="5284380"/>
            <a:ext cx="10495128" cy="775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StratÉgies</a:t>
            </a:r>
            <a:r>
              <a:rPr lang="en-US" sz="40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recherche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D9C30-8B3B-A5B3-3341-29A92D270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6956" y="6059605"/>
            <a:ext cx="8598089" cy="532263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endParaRPr lang="en-US" sz="1600" b="1" cap="all" spc="3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2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948F67-6A0D-61A4-74FD-1024171E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Concept of a Boolean search illustrated</a:t>
            </a:r>
            <a:endParaRPr lang="en-CA" dirty="0"/>
          </a:p>
        </p:txBody>
      </p:sp>
      <p:pic>
        <p:nvPicPr>
          <p:cNvPr id="1026" name="Picture 2" descr="booleans as venn diagram">
            <a:extLst>
              <a:ext uri="{FF2B5EF4-FFF2-40B4-BE49-F238E27FC236}">
                <a16:creationId xmlns:a16="http://schemas.microsoft.com/office/drawing/2014/main" id="{1CD16E03-ADFC-48D8-BCEA-ADE505111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5294" y="2016104"/>
            <a:ext cx="9845560" cy="379054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92DE2-B1DE-4A1E-986F-428E548CC80C}"/>
              </a:ext>
            </a:extLst>
          </p:cNvPr>
          <p:cNvSpPr txBox="1"/>
          <p:nvPr/>
        </p:nvSpPr>
        <p:spPr>
          <a:xfrm>
            <a:off x="304799" y="5969001"/>
            <a:ext cx="11766551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67" dirty="0"/>
              <a:t>Source: </a:t>
            </a:r>
            <a:r>
              <a:rPr lang="en-CA" sz="2000" dirty="0"/>
              <a:t>L</a:t>
            </a:r>
            <a:r>
              <a:rPr lang="en-CA" sz="2000" dirty="0">
                <a:effectLst/>
              </a:rPr>
              <a:t>ibrary 0f Antiquity. « Forgotten Skills: Boolean Searches ». </a:t>
            </a:r>
            <a:r>
              <a:rPr lang="en-CA" sz="2000" i="1" dirty="0">
                <a:effectLst/>
              </a:rPr>
              <a:t>The Library of Antiquity</a:t>
            </a:r>
            <a:r>
              <a:rPr lang="en-CA" sz="2000" dirty="0">
                <a:effectLst/>
              </a:rPr>
              <a:t>, 8 </a:t>
            </a:r>
            <a:r>
              <a:rPr lang="en-CA" sz="2000" dirty="0" err="1">
                <a:effectLst/>
              </a:rPr>
              <a:t>octobre</a:t>
            </a:r>
            <a:r>
              <a:rPr lang="en-CA" sz="2000" dirty="0">
                <a:effectLst/>
              </a:rPr>
              <a:t> 2016. 	</a:t>
            </a:r>
            <a:r>
              <a:rPr lang="en-CA" sz="2000" dirty="0">
                <a:effectLst/>
                <a:hlinkClick r:id="rId4"/>
              </a:rPr>
              <a:t>https://libraryofantiquity.wordpress.com/2016/10/07/forgotten-skills-boolean-searches/</a:t>
            </a:r>
            <a:r>
              <a:rPr lang="en-CA" sz="2000" dirty="0">
                <a:effectLst/>
              </a:rPr>
              <a:t>.</a:t>
            </a:r>
          </a:p>
          <a:p>
            <a:endParaRPr lang="en-CA" sz="1867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AE90E-5632-A4C2-2EB1-3E8CB051688A}"/>
              </a:ext>
            </a:extLst>
          </p:cNvPr>
          <p:cNvSpPr txBox="1"/>
          <p:nvPr/>
        </p:nvSpPr>
        <p:spPr>
          <a:xfrm>
            <a:off x="2708033" y="1484416"/>
            <a:ext cx="58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ET</a:t>
            </a:r>
            <a:endParaRPr lang="en-CA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82F17-1E0D-BDA5-B256-264B5C33A3F1}"/>
              </a:ext>
            </a:extLst>
          </p:cNvPr>
          <p:cNvSpPr txBox="1"/>
          <p:nvPr/>
        </p:nvSpPr>
        <p:spPr>
          <a:xfrm>
            <a:off x="6005146" y="1534916"/>
            <a:ext cx="58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OU</a:t>
            </a:r>
            <a:endParaRPr lang="en-C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FA5437-5B68-0274-9D98-860F6518DB8B}"/>
              </a:ext>
            </a:extLst>
          </p:cNvPr>
          <p:cNvSpPr txBox="1"/>
          <p:nvPr/>
        </p:nvSpPr>
        <p:spPr>
          <a:xfrm>
            <a:off x="9064869" y="1484416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SAUF</a:t>
            </a:r>
            <a:endParaRPr lang="en-CA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66547D8-41A9-302F-420F-84419D4C09C0}"/>
              </a:ext>
            </a:extLst>
          </p:cNvPr>
          <p:cNvSpPr/>
          <p:nvPr/>
        </p:nvSpPr>
        <p:spPr>
          <a:xfrm>
            <a:off x="10152874" y="142958"/>
            <a:ext cx="1461247" cy="173018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E9C3B5-783D-60B6-9FAE-B96472863C5F}"/>
              </a:ext>
            </a:extLst>
          </p:cNvPr>
          <p:cNvSpPr txBox="1"/>
          <p:nvPr/>
        </p:nvSpPr>
        <p:spPr>
          <a:xfrm>
            <a:off x="1265294" y="365730"/>
            <a:ext cx="7210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i="1" cap="all" dirty="0">
                <a:solidFill>
                  <a:schemeClr val="tx2"/>
                </a:solidFill>
                <a:latin typeface="Gill Sans Nova Light" panose="020B0402020204020203" pitchFamily="34" charset="0"/>
                <a:ea typeface="+mj-ea"/>
                <a:cs typeface="+mj-cs"/>
              </a:rPr>
              <a:t>Les opérateurs de recherche booléens</a:t>
            </a:r>
            <a:endParaRPr lang="en-CA" sz="4000" i="1" cap="all" dirty="0">
              <a:solidFill>
                <a:schemeClr val="tx2"/>
              </a:solidFill>
              <a:latin typeface="Gill Sans Nova Light" panose="020B0402020204020203" pitchFamily="34" charset="0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541ACC-6043-7D1C-6167-A1E0418F04A8}"/>
              </a:ext>
            </a:extLst>
          </p:cNvPr>
          <p:cNvSpPr txBox="1"/>
          <p:nvPr/>
        </p:nvSpPr>
        <p:spPr>
          <a:xfrm>
            <a:off x="8192189" y="224333"/>
            <a:ext cx="1960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dirty="0">
                <a:latin typeface="Edwardian Script ITC" panose="030303020407070D0804" pitchFamily="66" charset="0"/>
              </a:rPr>
              <a:t>Monsieur George Boole</a:t>
            </a:r>
            <a:endParaRPr lang="en-CA" sz="3200" i="1" dirty="0"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7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859AC-B36B-F3A2-19BC-882BFA994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1127050"/>
            <a:ext cx="2764465" cy="71949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64F149D-C390-2621-F2DF-DABE993B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4" y="2766218"/>
            <a:ext cx="2892056" cy="1325563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Gill Sans Nova Light" panose="020B0402020204020203" pitchFamily="34" charset="0"/>
              </a:rPr>
              <a:t>Autres</a:t>
            </a:r>
            <a:r>
              <a:rPr lang="en-US" dirty="0">
                <a:latin typeface="Gill Sans Nova Light" panose="020B0402020204020203" pitchFamily="34" charset="0"/>
              </a:rPr>
              <a:t> </a:t>
            </a:r>
            <a:r>
              <a:rPr lang="en-US" dirty="0" err="1">
                <a:latin typeface="Gill Sans Nova Light" panose="020B0402020204020203" pitchFamily="34" charset="0"/>
              </a:rPr>
              <a:t>Opérateurs</a:t>
            </a:r>
            <a:r>
              <a:rPr lang="en-US" dirty="0">
                <a:latin typeface="Gill Sans Nova Light" panose="020B0402020204020203" pitchFamily="34" charset="0"/>
              </a:rPr>
              <a:t> de recherche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67A9259-D3F8-C2BA-A59B-AC94AF99E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888" y="204553"/>
            <a:ext cx="8053625" cy="64488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b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Recherche d’une expression exacte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Les guillemets droits ("...") permettent de chercher une expression dans la forme exacte dans laquelle elle est inscrite (</a:t>
            </a:r>
            <a:r>
              <a:rPr lang="fr-CA" altLang="en-US" sz="1800" i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phrase </a:t>
            </a:r>
            <a:r>
              <a:rPr lang="fr-CA" altLang="en-US" sz="1800" i="1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searching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). Ils sont utiles pour les expressions contenant plus d'un mot.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Par exemple, "</a:t>
            </a:r>
            <a:r>
              <a:rPr lang="en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rite de passage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" , "développement durable«  ou “ours polaire" repérera ces mots écrits ensemble, sans leurs variantes, dans cet ordre. 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fr-FR" sz="1800" dirty="0">
              <a:latin typeface="Segoe UI" panose="020B0502040204020203" pitchFamily="34" charset="0"/>
              <a:ea typeface="ＭＳ Ｐゴシック" panose="020B0600070205080204" pitchFamily="34" charset="-128"/>
              <a:cs typeface="Segoe UI" panose="020B0502040204020203" pitchFamily="34" charset="0"/>
            </a:endParaRP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altLang="en-US" sz="1800" b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La troncature</a:t>
            </a:r>
            <a:endParaRPr lang="en-CA" altLang="en-US" sz="1800" b="1" dirty="0">
              <a:latin typeface="Segoe UI" panose="020B0502040204020203" pitchFamily="34" charset="0"/>
              <a:ea typeface="ＭＳ Ｐゴシック" panose="020B0600070205080204" pitchFamily="34" charset="-128"/>
              <a:cs typeface="Segoe UI" panose="020B0502040204020203" pitchFamily="34" charset="0"/>
            </a:endParaRP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L’astérisque (*), placé à la fin d’un mot, remplace 0, 1 ou plusieurs caractères. Par exemple </a:t>
            </a:r>
            <a:r>
              <a:rPr lang="fr-FR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exemple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chat* trouvera chat, chats, chatte, chaton, mais aussi château, Chateaubriand, Châtelaine... Il ne trouvera pas cependant minet, matou ou félin. 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CA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Autre</a:t>
            </a:r>
            <a:r>
              <a:rPr lang="en-CA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 </a:t>
            </a:r>
            <a:r>
              <a:rPr lang="en-CA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exemple</a:t>
            </a:r>
            <a:r>
              <a:rPr lang="en-CA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: </a:t>
            </a:r>
            <a:r>
              <a:rPr lang="en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*: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ion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ions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b="1" dirty="0" err="1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are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b="1" dirty="0" err="1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ious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ieux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ieuse</a:t>
            </a:r>
            <a:endParaRPr lang="en-CA" sz="1800" b="1" dirty="0">
              <a:solidFill>
                <a:srgbClr val="94CFC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12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0935C02-3FA2-C673-6747-8E0A69FA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9742" y="0"/>
            <a:ext cx="11430366" cy="6858000"/>
            <a:chOff x="503365" y="0"/>
            <a:chExt cx="11430366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EAB31D3-9452-3D4A-FA01-4FF2FBF5F2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365" y="0"/>
              <a:ext cx="11430366" cy="68580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D1AAE1-44F8-0973-7DFD-AAF4C79F86A7}"/>
                </a:ext>
              </a:extLst>
            </p:cNvPr>
            <p:cNvSpPr/>
            <p:nvPr/>
          </p:nvSpPr>
          <p:spPr>
            <a:xfrm>
              <a:off x="2379643" y="859315"/>
              <a:ext cx="7656723" cy="4819043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Screencapture of a video using cards on a table to showcase a boolean search.">
              <a:extLst>
                <a:ext uri="{FF2B5EF4-FFF2-40B4-BE49-F238E27FC236}">
                  <a16:creationId xmlns:a16="http://schemas.microsoft.com/office/drawing/2014/main" id="{BE85C848-9C2B-993A-8B7B-8488EA214F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05" t="1070"/>
            <a:stretch/>
          </p:blipFill>
          <p:spPr>
            <a:xfrm>
              <a:off x="2379519" y="1179641"/>
              <a:ext cx="7675986" cy="4312267"/>
            </a:xfrm>
            <a:prstGeom prst="rect">
              <a:avLst/>
            </a:prstGeom>
            <a:noFill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FFD46C-47D9-2503-678C-62B1B81FF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is a Boolean Search?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A1FCA0-F38E-6054-3A5B-A425E41ADAB4}"/>
              </a:ext>
            </a:extLst>
          </p:cNvPr>
          <p:cNvSpPr txBox="1"/>
          <p:nvPr/>
        </p:nvSpPr>
        <p:spPr>
          <a:xfrm>
            <a:off x="2620107" y="6321669"/>
            <a:ext cx="8000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Extrait du vidéo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Search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Smarter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,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Search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Faster</a:t>
            </a:r>
            <a:r>
              <a:rPr lang="fr-CA" dirty="0">
                <a:latin typeface="Calibri" panose="020F0502020204030204" pitchFamily="34" charset="0"/>
                <a:ea typeface="DengXian" panose="02010600030101010101" pitchFamily="2" charset="-122"/>
              </a:rPr>
              <a:t> de l’Université de Sydney. </a:t>
            </a:r>
            <a:endParaRPr lang="en-CA" i="1" u="sng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968481-0268-E02C-2EA4-0E9CDB1E8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340" y="3471756"/>
            <a:ext cx="9038578" cy="2187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355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5DEE1-BBE6-4007-5335-0FDDC5D43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869" y="1994264"/>
            <a:ext cx="6935872" cy="39227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Sofia, </a:t>
            </a:r>
            <a:r>
              <a:rPr lang="en-US" sz="51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outil</a:t>
            </a:r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51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découverte</a:t>
            </a:r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 </a:t>
            </a:r>
            <a:b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et le Prêt entre bibliothèques (PEB)</a:t>
            </a:r>
            <a:br>
              <a:rPr lang="en-US" sz="28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800" i="1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Bibliothèque publique floue abstraite avec des étagères à livres">
            <a:extLst>
              <a:ext uri="{FF2B5EF4-FFF2-40B4-BE49-F238E27FC236}">
                <a16:creationId xmlns:a16="http://schemas.microsoft.com/office/drawing/2014/main" id="{4E7F754A-15DA-FF8B-0BF3-DFB26E3322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15" r="37755" b="-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51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3851C1C-90B4-4D68-8D77-ACEDEBF97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66A6C3B0-6FDC-4B35-B7CE-CC75F305A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0" y="-10952"/>
            <a:ext cx="5037413" cy="6881907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121508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215089 w 6125882"/>
              <a:gd name="connsiteY4" fmla="*/ 0 h 6857998"/>
              <a:gd name="connsiteX0" fmla="*/ 1222204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222204 w 6132997"/>
              <a:gd name="connsiteY4" fmla="*/ 0 h 6881904"/>
              <a:gd name="connsiteX0" fmla="*/ 1358016 w 6132997"/>
              <a:gd name="connsiteY0" fmla="*/ 0 h 6881904"/>
              <a:gd name="connsiteX1" fmla="*/ 6132997 w 6132997"/>
              <a:gd name="connsiteY1" fmla="*/ 0 h 6881904"/>
              <a:gd name="connsiteX2" fmla="*/ 6132997 w 6132997"/>
              <a:gd name="connsiteY2" fmla="*/ 6857998 h 6881904"/>
              <a:gd name="connsiteX3" fmla="*/ 0 w 6132997"/>
              <a:gd name="connsiteY3" fmla="*/ 6881904 h 6881904"/>
              <a:gd name="connsiteX4" fmla="*/ 1358016 w 6132997"/>
              <a:gd name="connsiteY4" fmla="*/ 0 h 6881904"/>
              <a:gd name="connsiteX0" fmla="*/ 1916832 w 6132997"/>
              <a:gd name="connsiteY0" fmla="*/ 0 h 6892855"/>
              <a:gd name="connsiteX1" fmla="*/ 6132997 w 6132997"/>
              <a:gd name="connsiteY1" fmla="*/ 10951 h 6892855"/>
              <a:gd name="connsiteX2" fmla="*/ 6132997 w 6132997"/>
              <a:gd name="connsiteY2" fmla="*/ 6868949 h 6892855"/>
              <a:gd name="connsiteX3" fmla="*/ 0 w 6132997"/>
              <a:gd name="connsiteY3" fmla="*/ 6892855 h 6892855"/>
              <a:gd name="connsiteX4" fmla="*/ 1916832 w 6132997"/>
              <a:gd name="connsiteY4" fmla="*/ 0 h 6892855"/>
              <a:gd name="connsiteX0" fmla="*/ 2210210 w 6426375"/>
              <a:gd name="connsiteY0" fmla="*/ 0 h 6881905"/>
              <a:gd name="connsiteX1" fmla="*/ 6426375 w 6426375"/>
              <a:gd name="connsiteY1" fmla="*/ 10951 h 6881905"/>
              <a:gd name="connsiteX2" fmla="*/ 6426375 w 6426375"/>
              <a:gd name="connsiteY2" fmla="*/ 6868949 h 6881905"/>
              <a:gd name="connsiteX3" fmla="*/ 0 w 6426375"/>
              <a:gd name="connsiteY3" fmla="*/ 6881905 h 6881905"/>
              <a:gd name="connsiteX4" fmla="*/ 2210210 w 6426375"/>
              <a:gd name="connsiteY4" fmla="*/ 0 h 6881905"/>
              <a:gd name="connsiteX0" fmla="*/ 2755055 w 6426375"/>
              <a:gd name="connsiteY0" fmla="*/ 0 h 6881905"/>
              <a:gd name="connsiteX1" fmla="*/ 6426375 w 6426375"/>
              <a:gd name="connsiteY1" fmla="*/ 10951 h 6881905"/>
              <a:gd name="connsiteX2" fmla="*/ 6426375 w 6426375"/>
              <a:gd name="connsiteY2" fmla="*/ 6868949 h 6881905"/>
              <a:gd name="connsiteX3" fmla="*/ 0 w 6426375"/>
              <a:gd name="connsiteY3" fmla="*/ 6881905 h 6881905"/>
              <a:gd name="connsiteX4" fmla="*/ 2755055 w 6426375"/>
              <a:gd name="connsiteY4" fmla="*/ 0 h 688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6375" h="6881905">
                <a:moveTo>
                  <a:pt x="2755055" y="0"/>
                </a:moveTo>
                <a:lnTo>
                  <a:pt x="6426375" y="10951"/>
                </a:lnTo>
                <a:lnTo>
                  <a:pt x="6426375" y="6868949"/>
                </a:lnTo>
                <a:lnTo>
                  <a:pt x="0" y="6881905"/>
                </a:lnTo>
                <a:lnTo>
                  <a:pt x="275505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F6F135C-352B-4218-8C4A-72DA56E2B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486400" y="0"/>
            <a:ext cx="6705600" cy="199853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58AD04-C5C5-4EED-9739-2CCED6989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68513" y="4035406"/>
            <a:ext cx="4723487" cy="28225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A09171-30F7-4DDD-8406-68606DFBE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434056" y="0"/>
            <a:ext cx="2036307" cy="687095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8A8AA1D-DA02-5328-A815-314C4AEFD0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3639" b="1"/>
          <a:stretch>
            <a:fillRect/>
          </a:stretch>
        </p:blipFill>
        <p:spPr>
          <a:xfrm>
            <a:off x="533400" y="533400"/>
            <a:ext cx="111252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49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bubble highlighting the list of available Library limiters on the Sofia Discovery Tool search results page. ">
            <a:extLst>
              <a:ext uri="{FF2B5EF4-FFF2-40B4-BE49-F238E27FC236}">
                <a16:creationId xmlns:a16="http://schemas.microsoft.com/office/drawing/2014/main" id="{174F0E95-DAA1-603C-2D14-9410957B5919}"/>
              </a:ext>
            </a:extLst>
          </p:cNvPr>
          <p:cNvGrpSpPr/>
          <p:nvPr/>
        </p:nvGrpSpPr>
        <p:grpSpPr>
          <a:xfrm>
            <a:off x="143435" y="1765437"/>
            <a:ext cx="2296633" cy="1663563"/>
            <a:chOff x="411346" y="414941"/>
            <a:chExt cx="3707287" cy="270000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726D5A3-9483-BF42-ECE9-DFAA772D147E}"/>
                </a:ext>
              </a:extLst>
            </p:cNvPr>
            <p:cNvSpPr/>
            <p:nvPr/>
          </p:nvSpPr>
          <p:spPr>
            <a:xfrm rot="5400000">
              <a:off x="2286861" y="958649"/>
              <a:ext cx="2121181" cy="1542362"/>
            </a:xfrm>
            <a:prstGeom prst="triangle">
              <a:avLst/>
            </a:prstGeom>
            <a:solidFill>
              <a:srgbClr val="42032C">
                <a:alpha val="63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28E503B-2858-0AA3-15A1-0A081272BF08}"/>
                </a:ext>
              </a:extLst>
            </p:cNvPr>
            <p:cNvSpPr/>
            <p:nvPr/>
          </p:nvSpPr>
          <p:spPr>
            <a:xfrm>
              <a:off x="411346" y="414941"/>
              <a:ext cx="2699999" cy="2700000"/>
            </a:xfrm>
            <a:prstGeom prst="ellipse">
              <a:avLst/>
            </a:prstGeom>
            <a:blipFill>
              <a:blip r:embed="rId3"/>
              <a:stretch>
                <a:fillRect l="-38603" t="-238455" r="-759247" b="-226639"/>
              </a:stretch>
            </a:blipFill>
            <a:ln w="41275">
              <a:solidFill>
                <a:srgbClr val="42032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6A4505F-9543-A930-4170-B6BE7978C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912" y="77138"/>
            <a:ext cx="7471360" cy="66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7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801C80-19F6-BB1D-E305-B2E39A72F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219" y="481012"/>
            <a:ext cx="8705850" cy="58959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EA354D-F2ED-EA4C-1D0C-2D83C83F9892}"/>
              </a:ext>
            </a:extLst>
          </p:cNvPr>
          <p:cNvCxnSpPr/>
          <p:nvPr/>
        </p:nvCxnSpPr>
        <p:spPr>
          <a:xfrm>
            <a:off x="1792941" y="914400"/>
            <a:ext cx="0" cy="13984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75A3FB-B67F-A6E1-1315-984309FFE174}"/>
              </a:ext>
            </a:extLst>
          </p:cNvPr>
          <p:cNvCxnSpPr>
            <a:cxnSpLocks/>
          </p:cNvCxnSpPr>
          <p:nvPr/>
        </p:nvCxnSpPr>
        <p:spPr>
          <a:xfrm>
            <a:off x="2554941" y="3711388"/>
            <a:ext cx="0" cy="9412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FFE377-7D17-4B62-FE0B-5AFAC86DFC79}"/>
              </a:ext>
            </a:extLst>
          </p:cNvPr>
          <p:cNvCxnSpPr/>
          <p:nvPr/>
        </p:nvCxnSpPr>
        <p:spPr>
          <a:xfrm>
            <a:off x="3272117" y="4742329"/>
            <a:ext cx="0" cy="13984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C56CFC-0FA3-DB95-B2B5-7AEBB3D345E3}"/>
              </a:ext>
            </a:extLst>
          </p:cNvPr>
          <p:cNvCxnSpPr>
            <a:cxnSpLocks/>
          </p:cNvCxnSpPr>
          <p:nvPr/>
        </p:nvCxnSpPr>
        <p:spPr>
          <a:xfrm>
            <a:off x="8113059" y="2196353"/>
            <a:ext cx="0" cy="941294"/>
          </a:xfrm>
          <a:prstGeom prst="line">
            <a:avLst/>
          </a:prstGeom>
          <a:ln w="762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53BC66A-CD1C-7E53-579A-1D9AE966C426}"/>
              </a:ext>
            </a:extLst>
          </p:cNvPr>
          <p:cNvSpPr/>
          <p:nvPr/>
        </p:nvSpPr>
        <p:spPr>
          <a:xfrm>
            <a:off x="8113059" y="779929"/>
            <a:ext cx="1882587" cy="654424"/>
          </a:xfrm>
          <a:prstGeom prst="round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E788883-CC1A-D5F3-0B20-2B672F9FCDED}"/>
              </a:ext>
            </a:extLst>
          </p:cNvPr>
          <p:cNvSpPr/>
          <p:nvPr/>
        </p:nvSpPr>
        <p:spPr>
          <a:xfrm>
            <a:off x="8113065" y="3137647"/>
            <a:ext cx="1882581" cy="358588"/>
          </a:xfrm>
          <a:prstGeom prst="roundRect">
            <a:avLst/>
          </a:prstGeom>
          <a:noFill/>
          <a:ln w="76200">
            <a:solidFill>
              <a:srgbClr val="B19A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72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04A65E-D89F-7BF2-6487-06F9C6BA7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369" y="321524"/>
            <a:ext cx="8705850" cy="5895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10A3B-8921-D8CB-CF5A-5045DDA9E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358" y="1262726"/>
            <a:ext cx="7313325" cy="541197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2CFB16-D55C-41E9-03D2-5D5ECE86F9A6}"/>
              </a:ext>
            </a:extLst>
          </p:cNvPr>
          <p:cNvCxnSpPr/>
          <p:nvPr/>
        </p:nvCxnSpPr>
        <p:spPr>
          <a:xfrm flipH="1">
            <a:off x="8548577" y="2828260"/>
            <a:ext cx="1977656" cy="0"/>
          </a:xfrm>
          <a:prstGeom prst="straightConnector1">
            <a:avLst/>
          </a:prstGeom>
          <a:ln w="857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03A52-66E1-FE93-2D7A-7945B024D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 err="1"/>
              <a:t>Autre</a:t>
            </a:r>
            <a:r>
              <a:rPr lang="en-US" sz="5400" dirty="0"/>
              <a:t> chemin Pour </a:t>
            </a:r>
            <a:r>
              <a:rPr lang="en-US" sz="5400" dirty="0" err="1"/>
              <a:t>trouver</a:t>
            </a:r>
            <a:r>
              <a:rPr lang="en-US" sz="5400" dirty="0"/>
              <a:t> des Articles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A1DAFA-2550-3616-99F3-4521F532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73476"/>
            <a:ext cx="5562600" cy="451961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EA08E-413F-9708-49D2-8A6434A93CFC}"/>
              </a:ext>
            </a:extLst>
          </p:cNvPr>
          <p:cNvSpPr/>
          <p:nvPr/>
        </p:nvSpPr>
        <p:spPr>
          <a:xfrm>
            <a:off x="6205596" y="3818758"/>
            <a:ext cx="1292469" cy="272562"/>
          </a:xfrm>
          <a:prstGeom prst="roundRect">
            <a:avLst/>
          </a:prstGeom>
          <a:noFill/>
          <a:ln w="76200">
            <a:solidFill>
              <a:srgbClr val="94CF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73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D588-6AAF-9BFA-D0E6-8FB23E56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C53684-BEFC-7762-76BC-2382CC55A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537" y="1643062"/>
            <a:ext cx="8924925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8B1C6F6-3D9F-AA62-E9FD-B44BE132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07" y="419099"/>
            <a:ext cx="10363200" cy="1143000"/>
          </a:xfrm>
        </p:spPr>
        <p:txBody>
          <a:bodyPr/>
          <a:lstStyle/>
          <a:p>
            <a:r>
              <a:rPr lang="en-US" dirty="0"/>
              <a:t>Sofia – </a:t>
            </a:r>
            <a:r>
              <a:rPr lang="en-US" dirty="0" err="1"/>
              <a:t>titre</a:t>
            </a:r>
            <a:r>
              <a:rPr lang="en-US" dirty="0"/>
              <a:t> d’un </a:t>
            </a:r>
            <a:r>
              <a:rPr lang="en-US" dirty="0" err="1"/>
              <a:t>périodique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00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EF5546-2D85-A0BD-D689-370F6935F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263" y="2083371"/>
            <a:ext cx="3316463" cy="30253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600" dirty="0"/>
              <a:t>Sofia – </a:t>
            </a:r>
            <a:r>
              <a:rPr lang="en-US" sz="3600" dirty="0" err="1"/>
              <a:t>Chercher</a:t>
            </a:r>
            <a:r>
              <a:rPr lang="en-US" sz="3600" dirty="0"/>
              <a:t> Avec un DOI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400" dirty="0"/>
              <a:t>Digital Object Identifier (DOI)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E0A5D0C-CC2C-2A23-D43B-01BE9CB99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55" y="689091"/>
            <a:ext cx="7228091" cy="547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30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BE25-337D-F06B-28C6-EB400BC5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1BA7C8-DA56-3959-E20C-D652D91D4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60648"/>
            <a:ext cx="9210675" cy="6172200"/>
          </a:xfrm>
          <a:prstGeom prst="rect">
            <a:avLst/>
          </a:prstGeom>
        </p:spPr>
      </p:pic>
      <p:sp>
        <p:nvSpPr>
          <p:cNvPr id="8" name="Rectangle 7" descr="Rectangle highlighting &quot;Check for print holdings&quot; button">
            <a:extLst>
              <a:ext uri="{FF2B5EF4-FFF2-40B4-BE49-F238E27FC236}">
                <a16:creationId xmlns:a16="http://schemas.microsoft.com/office/drawing/2014/main" id="{75C8061F-7DE9-B182-B402-FD7EDA2D0B65}"/>
              </a:ext>
            </a:extLst>
          </p:cNvPr>
          <p:cNvSpPr/>
          <p:nvPr/>
        </p:nvSpPr>
        <p:spPr>
          <a:xfrm>
            <a:off x="911424" y="5517232"/>
            <a:ext cx="1978698" cy="407671"/>
          </a:xfrm>
          <a:prstGeom prst="rect">
            <a:avLst/>
          </a:prstGeom>
          <a:noFill/>
          <a:ln w="38100">
            <a:solidFill>
              <a:srgbClr val="8CC63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Graphic 6" descr="Arrow pointing to e-journal holdings">
            <a:extLst>
              <a:ext uri="{FF2B5EF4-FFF2-40B4-BE49-F238E27FC236}">
                <a16:creationId xmlns:a16="http://schemas.microsoft.com/office/drawing/2014/main" id="{B7129079-7DDE-9715-5708-1A57FB7B9A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333729">
            <a:off x="2407586" y="3653258"/>
            <a:ext cx="1434642" cy="1434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348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442">
        <p:fade/>
      </p:transition>
    </mc:Choice>
    <mc:Fallback xmlns="">
      <p:transition spd="med" advTm="634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3B5C9-E0EC-5AF6-3F95-185F48AC8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178" y="347618"/>
            <a:ext cx="7811911" cy="6245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4748F8-ADBB-5298-60B5-53F5A0FCF2EC}"/>
              </a:ext>
            </a:extLst>
          </p:cNvPr>
          <p:cNvSpPr txBox="1"/>
          <p:nvPr/>
        </p:nvSpPr>
        <p:spPr>
          <a:xfrm>
            <a:off x="349956" y="5730937"/>
            <a:ext cx="31721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000" dirty="0"/>
              <a:t>Source: </a:t>
            </a:r>
          </a:p>
          <a:p>
            <a:pPr indent="-457200"/>
            <a:r>
              <a:rPr lang="en-CA" sz="1000" dirty="0"/>
              <a:t>Vautier, Marie. “Playing </a:t>
            </a:r>
            <a:r>
              <a:rPr lang="en-CA" sz="1000" dirty="0" err="1"/>
              <a:t>l’avocate</a:t>
            </a:r>
            <a:r>
              <a:rPr lang="en-CA" sz="1000" dirty="0"/>
              <a:t> Du </a:t>
            </a:r>
            <a:r>
              <a:rPr lang="en-CA" sz="1000" dirty="0" err="1"/>
              <a:t>Diable</a:t>
            </a:r>
            <a:r>
              <a:rPr lang="en-CA" sz="1000" dirty="0"/>
              <a:t>: The Case against Worlding ‘French Canadian’ Literature from Québec.” </a:t>
            </a:r>
            <a:r>
              <a:rPr lang="en-CA" sz="1000" i="1" dirty="0"/>
              <a:t>Journal of Canadian Studies</a:t>
            </a:r>
            <a:r>
              <a:rPr lang="en-CA" sz="1000" dirty="0"/>
              <a:t> 53, no. 3 (2019): 659–73. https://doi.org/10.3138/jcs.2018-0035.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4E2836-7CF2-7F32-6DC4-957D956444BB}"/>
              </a:ext>
            </a:extLst>
          </p:cNvPr>
          <p:cNvSpPr txBox="1"/>
          <p:nvPr/>
        </p:nvSpPr>
        <p:spPr>
          <a:xfrm>
            <a:off x="112889" y="778933"/>
            <a:ext cx="325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i="1" cap="all" dirty="0" err="1">
                <a:solidFill>
                  <a:schemeClr val="tx2"/>
                </a:solidFill>
                <a:latin typeface="Gill Sans Nova Light" panose="020B0402020204020203" pitchFamily="34" charset="0"/>
                <a:ea typeface="+mj-ea"/>
                <a:cs typeface="+mj-cs"/>
              </a:rPr>
              <a:t>ExEmple</a:t>
            </a:r>
            <a:r>
              <a:rPr lang="fr-CA" sz="4000" i="1" cap="all" dirty="0">
                <a:solidFill>
                  <a:schemeClr val="tx2"/>
                </a:solidFill>
                <a:latin typeface="Gill Sans Nova Light" panose="020B0402020204020203" pitchFamily="34" charset="0"/>
                <a:ea typeface="+mj-ea"/>
                <a:cs typeface="+mj-cs"/>
              </a:rPr>
              <a:t> de bibliographie</a:t>
            </a:r>
            <a:endParaRPr lang="en-CA" sz="4000" i="1" cap="all" dirty="0">
              <a:solidFill>
                <a:schemeClr val="tx2"/>
              </a:solidFill>
              <a:latin typeface="Gill Sans Nova Light" panose="020B040202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857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D90E-BF18-B1D2-3A0B-309540726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Comment trouver…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EEBA1-9081-8345-DA6E-1F35CD82A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Henry-Tierney, Pauline. “Simone de Beauvoir, Brigitte Bardot, and Back-Translation: 	The Trajectory of Beauvoir’s Discourse on the ‘Eternal Feminine.’” </a:t>
            </a:r>
            <a:r>
              <a:rPr lang="en-CA" i="1" dirty="0"/>
              <a:t>Translation 	and Literature</a:t>
            </a:r>
            <a:r>
              <a:rPr lang="en-CA" dirty="0"/>
              <a:t> 29, no. 3 (2020): 338–54, </a:t>
            </a:r>
            <a:r>
              <a:rPr lang="en-CA" dirty="0">
                <a:hlinkClick r:id="rId3"/>
              </a:rPr>
              <a:t>https://doi.org/10.3366/tal.2020.0435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err="1"/>
              <a:t>Quaquarelli</a:t>
            </a:r>
            <a:r>
              <a:rPr lang="en-CA" dirty="0"/>
              <a:t>, Lucia "</a:t>
            </a:r>
            <a:r>
              <a:rPr lang="en-CA" dirty="0" err="1"/>
              <a:t>Éloge</a:t>
            </a:r>
            <a:r>
              <a:rPr lang="en-CA" dirty="0"/>
              <a:t> de la </a:t>
            </a:r>
            <a:r>
              <a:rPr lang="en-CA" dirty="0" err="1"/>
              <a:t>baleine</a:t>
            </a:r>
            <a:r>
              <a:rPr lang="en-CA" dirty="0"/>
              <a:t>. </a:t>
            </a:r>
            <a:r>
              <a:rPr lang="en-CA" dirty="0" err="1"/>
              <a:t>L’imaginaire</a:t>
            </a:r>
            <a:r>
              <a:rPr lang="en-CA" dirty="0"/>
              <a:t> de la </a:t>
            </a:r>
            <a:r>
              <a:rPr lang="en-CA" dirty="0" err="1"/>
              <a:t>traduction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question". 	</a:t>
            </a:r>
            <a:r>
              <a:rPr lang="en-CA" i="1" dirty="0"/>
              <a:t>TTR</a:t>
            </a:r>
            <a:r>
              <a:rPr lang="en-CA" dirty="0"/>
              <a:t> 39, no. 1 (2026) : 231–251. </a:t>
            </a:r>
            <a:r>
              <a:rPr lang="en-CA" dirty="0">
                <a:hlinkClick r:id="rId4"/>
              </a:rPr>
              <a:t>https://doi.org/10.7202/1127380ar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1669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36A66-0654-8A0F-6322-7E456BA4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2766218"/>
            <a:ext cx="403905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ill Sans Nova Light" panose="020B0402020204020203" pitchFamily="34" charset="0"/>
              </a:rPr>
              <a:t>Comment </a:t>
            </a:r>
            <a:r>
              <a:rPr lang="en-US" dirty="0" err="1">
                <a:latin typeface="Gill Sans Nova Light" panose="020B0402020204020203" pitchFamily="34" charset="0"/>
              </a:rPr>
              <a:t>fonctionne</a:t>
            </a:r>
            <a:r>
              <a:rPr lang="en-US" dirty="0">
                <a:latin typeface="Gill Sans Nova Light" panose="020B0402020204020203" pitchFamily="34" charset="0"/>
              </a:rPr>
              <a:t> le service de Prêt Entre Bibliothèques (PEB)?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229" y="1114827"/>
            <a:ext cx="5558971" cy="31677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demandes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PEB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sont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faites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directement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dans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l’outil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découverte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Sofia:</a:t>
            </a:r>
          </a:p>
          <a:p>
            <a:pPr marL="0" indent="0">
              <a:lnSpc>
                <a:spcPct val="100000"/>
              </a:lnSpc>
              <a:buNone/>
            </a:pPr>
            <a:endParaRPr lang="en-CA" sz="2000" b="1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Bouton “Request via Interlibrary Loan”  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CA" sz="20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Depuis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un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formulaire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disponible sous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l’onglet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“Requests” dans "My Account".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0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3D027-2874-E7BA-A8BA-D94095B9A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246" y="2766218"/>
            <a:ext cx="2273417" cy="406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CDE171-1A74-3E15-8D82-EF7EAC3AB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229" y="4408075"/>
            <a:ext cx="5558971" cy="12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52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36A66-0654-8A0F-6322-7E456BA4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2766218"/>
            <a:ext cx="403905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ill Sans Nova Light" panose="020B0402020204020203" pitchFamily="34" charset="0"/>
              </a:rPr>
              <a:t>Concordia article/chapter scan &amp; deliver service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164" y="955533"/>
            <a:ext cx="4966709" cy="2200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chapitres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livres et les articles de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périodiques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la collection de Concordia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sont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scannés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à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votre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(dans le respect du droit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d’auteur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-e). Le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suivi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des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est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fait dans Sofia. 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Cherchez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le bouton “</a:t>
            </a:r>
            <a:r>
              <a:rPr lang="en-US" sz="18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Chapter Scan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” dans la section “Access Options”.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C05FA1-AA30-C1BB-3D51-43CB0D5B0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538" y="4631500"/>
            <a:ext cx="2369959" cy="10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22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FA1795-850B-8E47-305E-B7274915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91584E-0056-5920-8C42-409AD854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2000" y="0"/>
            <a:ext cx="13716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E5CB52-BE5B-5450-62A6-A89326AA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74308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Demander un </a:t>
            </a:r>
            <a:r>
              <a:rPr lang="en-US" sz="2000" kern="0" spc="300" dirty="0" err="1">
                <a:solidFill>
                  <a:schemeClr val="bg1"/>
                </a:solidFill>
                <a:latin typeface="Gill Sans Nova" panose="020B0602020104020203" pitchFamily="34" charset="0"/>
              </a:rPr>
              <a:t>LIvre</a:t>
            </a:r>
            <a:br>
              <a:rPr lang="en-US" kern="0" dirty="0">
                <a:solidFill>
                  <a:srgbClr val="782336"/>
                </a:solidFill>
                <a:latin typeface="Gill Sans Nova" panose="020B0602020104020203" pitchFamily="34" charset="0"/>
              </a:rPr>
            </a:b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VIA INTERLIBRARY LOAN</a:t>
            </a:r>
            <a:b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</a:b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(Prêt entre </a:t>
            </a:r>
            <a:r>
              <a:rPr lang="en-US" kern="0" dirty="0" err="1">
                <a:solidFill>
                  <a:srgbClr val="D6A635"/>
                </a:solidFill>
                <a:latin typeface="Gill Sans Nova" panose="020B0602020104020203" pitchFamily="34" charset="0"/>
              </a:rPr>
              <a:t>bibliothèques</a:t>
            </a: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35EDF-C153-3380-8942-FA3F2A294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31105" y="2333180"/>
            <a:ext cx="1702107" cy="521271"/>
            <a:chOff x="5131105" y="2126255"/>
            <a:chExt cx="1702107" cy="52127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FF9DA32-19C0-871A-AEB5-184BB28CB80D}"/>
                </a:ext>
              </a:extLst>
            </p:cNvPr>
            <p:cNvSpPr txBox="1"/>
            <p:nvPr/>
          </p:nvSpPr>
          <p:spPr>
            <a:xfrm>
              <a:off x="5131105" y="2210355"/>
              <a:ext cx="1702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6A635"/>
                  </a:solidFill>
                  <a:latin typeface="Gill Sans Nova" panose="020B0602020104020203" pitchFamily="34" charset="0"/>
                  <a:cs typeface="Segoe UI" panose="020B0502040204020203" pitchFamily="34" charset="0"/>
                </a:rPr>
                <a:t>EXEMPLE</a:t>
              </a:r>
              <a:endParaRPr lang="en-CA" sz="2000" dirty="0">
                <a:solidFill>
                  <a:srgbClr val="D6A635"/>
                </a:solidFill>
                <a:latin typeface="Gill Sans Nova" panose="020B06020201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DC24F9-66F5-9990-5E74-850F53510696}"/>
                </a:ext>
              </a:extLst>
            </p:cNvPr>
            <p:cNvSpPr/>
            <p:nvPr/>
          </p:nvSpPr>
          <p:spPr>
            <a:xfrm>
              <a:off x="5221995" y="2126255"/>
              <a:ext cx="1487277" cy="52127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79178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ncordia Library Sofia Discovery Tool record for print book titled, &quot; God Human, Animal, Machine&quot;">
            <a:extLst>
              <a:ext uri="{FF2B5EF4-FFF2-40B4-BE49-F238E27FC236}">
                <a16:creationId xmlns:a16="http://schemas.microsoft.com/office/drawing/2014/main" id="{4FDBD679-92A8-254C-E5A8-4E1756D5CF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2880"/>
          <a:stretch/>
        </p:blipFill>
        <p:spPr>
          <a:xfrm>
            <a:off x="2405103" y="1160288"/>
            <a:ext cx="7622561" cy="4502843"/>
          </a:xfrm>
          <a:prstGeom prst="rect">
            <a:avLst/>
          </a:prstGeom>
        </p:spPr>
      </p:pic>
      <p:pic>
        <p:nvPicPr>
          <p:cNvPr id="10" name="Picture 9" descr="Interlibrary Loan Request form">
            <a:extLst>
              <a:ext uri="{FF2B5EF4-FFF2-40B4-BE49-F238E27FC236}">
                <a16:creationId xmlns:a16="http://schemas.microsoft.com/office/drawing/2014/main" id="{791C82CA-45D8-C188-28C0-BC11A7D7A5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9" t="12952" r="35538" b="18123"/>
          <a:stretch/>
        </p:blipFill>
        <p:spPr>
          <a:xfrm>
            <a:off x="2533006" y="1054768"/>
            <a:ext cx="7372286" cy="98937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8BD87D-2FE4-B3C7-26BB-65F7B532730D}"/>
              </a:ext>
            </a:extLst>
          </p:cNvPr>
          <p:cNvSpPr/>
          <p:nvPr/>
        </p:nvSpPr>
        <p:spPr>
          <a:xfrm>
            <a:off x="1993900" y="6057900"/>
            <a:ext cx="87757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EC38FA-E926-FF18-266D-9B356EDF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request via Interlibrary loan</a:t>
            </a:r>
            <a:endParaRPr lang="en-CA" dirty="0"/>
          </a:p>
        </p:txBody>
      </p:sp>
      <p:sp>
        <p:nvSpPr>
          <p:cNvPr id="17" name="Freeform: Shape 16" hidden="1">
            <a:extLst>
              <a:ext uri="{FF2B5EF4-FFF2-40B4-BE49-F238E27FC236}">
                <a16:creationId xmlns:a16="http://schemas.microsoft.com/office/drawing/2014/main" id="{9EFDA04F-41F1-C69A-9E87-3D92CB131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-34580"/>
            <a:ext cx="12192000" cy="6742878"/>
          </a:xfrm>
          <a:custGeom>
            <a:avLst/>
            <a:gdLst>
              <a:gd name="connsiteX0" fmla="*/ 2412788 w 12192000"/>
              <a:gd name="connsiteY0" fmla="*/ 2166623 h 6892581"/>
              <a:gd name="connsiteX1" fmla="*/ 2412788 w 12192000"/>
              <a:gd name="connsiteY1" fmla="*/ 5697712 h 6892581"/>
              <a:gd name="connsiteX2" fmla="*/ 10027664 w 12192000"/>
              <a:gd name="connsiteY2" fmla="*/ 5697712 h 6892581"/>
              <a:gd name="connsiteX3" fmla="*/ 10027664 w 12192000"/>
              <a:gd name="connsiteY3" fmla="*/ 2166623 h 6892581"/>
              <a:gd name="connsiteX4" fmla="*/ 0 w 12192000"/>
              <a:gd name="connsiteY4" fmla="*/ 0 h 6892581"/>
              <a:gd name="connsiteX5" fmla="*/ 12192000 w 12192000"/>
              <a:gd name="connsiteY5" fmla="*/ 0 h 6892581"/>
              <a:gd name="connsiteX6" fmla="*/ 12192000 w 12192000"/>
              <a:gd name="connsiteY6" fmla="*/ 6892581 h 6892581"/>
              <a:gd name="connsiteX7" fmla="*/ 0 w 12192000"/>
              <a:gd name="connsiteY7" fmla="*/ 6892581 h 689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92581">
                <a:moveTo>
                  <a:pt x="2412788" y="2166623"/>
                </a:moveTo>
                <a:lnTo>
                  <a:pt x="2412788" y="5697712"/>
                </a:lnTo>
                <a:lnTo>
                  <a:pt x="10027664" y="5697712"/>
                </a:lnTo>
                <a:lnTo>
                  <a:pt x="10027664" y="216662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92581"/>
                </a:lnTo>
                <a:lnTo>
                  <a:pt x="0" y="68925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E14053-5F7F-BF5E-D516-5954AA11C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35760" y="0"/>
            <a:ext cx="9367520" cy="808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 descr="Red square highlighting the &quot;Request via Interlibrary Loan&quot; button on the Concordia Library Sofia Discovery Tool">
            <a:extLst>
              <a:ext uri="{FF2B5EF4-FFF2-40B4-BE49-F238E27FC236}">
                <a16:creationId xmlns:a16="http://schemas.microsoft.com/office/drawing/2014/main" id="{4EEFC51C-3B9C-4A55-B109-AAC8D05644F8}"/>
              </a:ext>
            </a:extLst>
          </p:cNvPr>
          <p:cNvSpPr>
            <a:spLocks/>
          </p:cNvSpPr>
          <p:nvPr/>
        </p:nvSpPr>
        <p:spPr>
          <a:xfrm>
            <a:off x="8200151" y="2720220"/>
            <a:ext cx="1579061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  <p:sp>
        <p:nvSpPr>
          <p:cNvPr id="3" name="Arrow: Left 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852992C9-C42E-25B3-2E96-99CBB85CE35E}"/>
              </a:ext>
            </a:extLst>
          </p:cNvPr>
          <p:cNvSpPr/>
          <p:nvPr/>
        </p:nvSpPr>
        <p:spPr>
          <a:xfrm>
            <a:off x="8837784" y="1968661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Arrow: Left 4" descr="Yellow arrow highlighting the &quot;submit request&quot; button on the request an interlibrary loan form on the Concordia Library Sofia Discovery Tool">
            <a:extLst>
              <a:ext uri="{FF2B5EF4-FFF2-40B4-BE49-F238E27FC236}">
                <a16:creationId xmlns:a16="http://schemas.microsoft.com/office/drawing/2014/main" id="{E3C4D208-0231-DBAE-6542-C63CC23F5C4D}"/>
              </a:ext>
            </a:extLst>
          </p:cNvPr>
          <p:cNvSpPr/>
          <p:nvPr/>
        </p:nvSpPr>
        <p:spPr>
          <a:xfrm rot="19725146">
            <a:off x="3291422" y="4601980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3F1C9-5AD7-5245-CAD4-E2D23E06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6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022E-16 L 3.75E-6 -0.7733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71E7E0C-08BD-077C-2847-D89C5F5FE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38554" y="730061"/>
            <a:ext cx="9258731" cy="5555061"/>
            <a:chOff x="1715220" y="0"/>
            <a:chExt cx="11430365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A3F1C9-5AD7-5245-CAD4-E2D23E068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15220" y="0"/>
              <a:ext cx="11430365" cy="6858000"/>
            </a:xfrm>
            <a:prstGeom prst="rect">
              <a:avLst/>
            </a:prstGeom>
          </p:spPr>
        </p:pic>
        <p:pic>
          <p:nvPicPr>
            <p:cNvPr id="3" name="Picture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5C37D8E7-E017-C231-73D2-F6886BB9B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43" r="15216" b="24527"/>
            <a:stretch/>
          </p:blipFill>
          <p:spPr>
            <a:xfrm>
              <a:off x="3593027" y="1039358"/>
              <a:ext cx="7650224" cy="4623774"/>
            </a:xfrm>
            <a:prstGeom prst="rect">
              <a:avLst/>
            </a:prstGeom>
          </p:spPr>
        </p:pic>
      </p:grp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EEFC51C-3B9C-4A55-B109-AAC8D0564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00151" y="2720220"/>
            <a:ext cx="1579061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2304A8-AFF9-F8D5-DA77-46EEF0E397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74157" y="1091937"/>
            <a:ext cx="3430873" cy="50167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Suivez le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statut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de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votre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demande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sous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l’onglet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"Requests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“ </a:t>
            </a:r>
            <a:b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</a:b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ou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lang="fr-CA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«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Demandes</a:t>
            </a:r>
            <a:r>
              <a:rPr lang="fr-CA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»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3F0A8C-966E-B61F-EB7F-92E3D7729419}"/>
              </a:ext>
            </a:extLst>
          </p:cNvPr>
          <p:cNvSpPr/>
          <p:nvPr/>
        </p:nvSpPr>
        <p:spPr>
          <a:xfrm>
            <a:off x="9565341" y="1571953"/>
            <a:ext cx="197224" cy="176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0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E11359-8279-8A41-14E2-697FC463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60647"/>
            <a:ext cx="4525537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>
                <a:latin typeface="Gill Sans Nova Light" panose="020B0402020204020203" pitchFamily="34" charset="0"/>
              </a:rPr>
              <a:t>Au </a:t>
            </a:r>
            <a:r>
              <a:rPr lang="en-US" sz="4000" dirty="0" err="1">
                <a:latin typeface="Gill Sans Nova Light" panose="020B0402020204020203" pitchFamily="34" charset="0"/>
              </a:rPr>
              <a:t>sujet</a:t>
            </a:r>
            <a:r>
              <a:rPr lang="en-US" sz="4000" dirty="0">
                <a:latin typeface="Gill Sans Nova Light" panose="020B0402020204020203" pitchFamily="34" charset="0"/>
              </a:rPr>
              <a:t> du PEB </a:t>
            </a:r>
            <a:endParaRPr lang="en-CA" sz="4000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736" y="828886"/>
            <a:ext cx="6139444" cy="2200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 service de prêt entre bibliothèques est gratuit et illimité.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Vous recevrez un avis par courriel lorsque votre demande de prêt entre bibliothèques sera prête à être récupérée ou téléchargée.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documents physiques peuvent être récupérés aux comptoirs de prêt des bibliothèques Vanier ou Webster.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documents empruntés dans le cadre du prêt entre bibliothèques peuvent être conservés pendant 6 semaines.</a:t>
            </a:r>
            <a:endParaRPr lang="en-US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51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FA1795-850B-8E47-305E-B7274915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91584E-0056-5920-8C42-409AD854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2001" y="0"/>
            <a:ext cx="13716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E5CB52-BE5B-5450-62A6-A89326AA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2862"/>
            <a:ext cx="1051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Demander un livre à </a:t>
            </a:r>
            <a:r>
              <a:rPr lang="en-US" sz="2000" kern="0" spc="300" dirty="0" err="1">
                <a:solidFill>
                  <a:schemeClr val="bg1"/>
                </a:solidFill>
                <a:latin typeface="Gill Sans Nova" panose="020B0602020104020203" pitchFamily="34" charset="0"/>
              </a:rPr>
              <a:t>partir</a:t>
            </a: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 d’un </a:t>
            </a:r>
            <a:br>
              <a:rPr lang="en-US" kern="0" dirty="0">
                <a:solidFill>
                  <a:srgbClr val="782336"/>
                </a:solidFill>
                <a:latin typeface="Gill Sans Nova" panose="020B0602020104020203" pitchFamily="34" charset="0"/>
              </a:rPr>
            </a:br>
            <a:r>
              <a:rPr lang="en-US" kern="0" dirty="0" err="1">
                <a:solidFill>
                  <a:srgbClr val="D6A635"/>
                </a:solidFill>
                <a:latin typeface="Gill Sans Nova" panose="020B0602020104020203" pitchFamily="34" charset="0"/>
              </a:rPr>
              <a:t>FORMulaire</a:t>
            </a: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 vide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35EDF-C153-3380-8942-FA3F2A294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44947" y="2478794"/>
            <a:ext cx="1702107" cy="521271"/>
            <a:chOff x="5131105" y="2126255"/>
            <a:chExt cx="1702107" cy="52127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FF9DA32-19C0-871A-AEB5-184BB28CB80D}"/>
                </a:ext>
              </a:extLst>
            </p:cNvPr>
            <p:cNvSpPr txBox="1"/>
            <p:nvPr/>
          </p:nvSpPr>
          <p:spPr>
            <a:xfrm>
              <a:off x="5131105" y="2210355"/>
              <a:ext cx="1702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6A635"/>
                  </a:solidFill>
                  <a:latin typeface="Gill Sans Nova" panose="020B0602020104020203" pitchFamily="34" charset="0"/>
                  <a:cs typeface="Segoe UI" panose="020B0502040204020203" pitchFamily="34" charset="0"/>
                </a:rPr>
                <a:t>EXAMPLE</a:t>
              </a:r>
              <a:endParaRPr lang="en-CA" sz="2000" dirty="0">
                <a:solidFill>
                  <a:srgbClr val="D6A635"/>
                </a:solidFill>
                <a:latin typeface="Gill Sans Nova" panose="020B06020201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DC24F9-66F5-9990-5E74-850F53510696}"/>
                </a:ext>
              </a:extLst>
            </p:cNvPr>
            <p:cNvSpPr/>
            <p:nvPr/>
          </p:nvSpPr>
          <p:spPr>
            <a:xfrm>
              <a:off x="5221995" y="2126255"/>
              <a:ext cx="1487277" cy="52127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5373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A913-E4C4-32BC-A222-41DD8891C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Create an Interlibrary Loan request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ACDBEF9-4498-50FA-CF3D-C69458A7C354}"/>
              </a:ext>
            </a:extLst>
          </p:cNvPr>
          <p:cNvSpPr txBox="1">
            <a:spLocks/>
          </p:cNvSpPr>
          <p:nvPr/>
        </p:nvSpPr>
        <p:spPr>
          <a:xfrm>
            <a:off x="1052434" y="1228927"/>
            <a:ext cx="4396896" cy="220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Inscrivez-vous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dans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votre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compte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"My Account" et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sélectionnez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"Requests".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Cliquez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"Create request".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4" descr="Concordia Library Website - Interlibrary Loan Request webpage. My Account dropdown menu.">
            <a:extLst>
              <a:ext uri="{FF2B5EF4-FFF2-40B4-BE49-F238E27FC236}">
                <a16:creationId xmlns:a16="http://schemas.microsoft.com/office/drawing/2014/main" id="{7552BBFB-2824-2A8E-B340-8B79DBE55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012" y="687133"/>
            <a:ext cx="1464875" cy="3490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Concordia Library Interlibrary Loan request page. Create a request button.">
            <a:extLst>
              <a:ext uri="{FF2B5EF4-FFF2-40B4-BE49-F238E27FC236}">
                <a16:creationId xmlns:a16="http://schemas.microsoft.com/office/drawing/2014/main" id="{337963F2-0AD0-D68C-8A39-AD4199BDD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11160" b="709"/>
          <a:stretch/>
        </p:blipFill>
        <p:spPr>
          <a:xfrm>
            <a:off x="-11923" y="4424930"/>
            <a:ext cx="11744614" cy="2050011"/>
          </a:xfrm>
        </p:spPr>
      </p:pic>
      <p:sp>
        <p:nvSpPr>
          <p:cNvPr id="3" name="Rectangle 2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29C11415-307C-8FDC-7BF4-0F878558AC62}"/>
              </a:ext>
            </a:extLst>
          </p:cNvPr>
          <p:cNvSpPr>
            <a:spLocks/>
          </p:cNvSpPr>
          <p:nvPr/>
        </p:nvSpPr>
        <p:spPr>
          <a:xfrm>
            <a:off x="8329961" y="1537815"/>
            <a:ext cx="977387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A09582-CFB3-4F93-75A5-EFCA261829E6}"/>
              </a:ext>
            </a:extLst>
          </p:cNvPr>
          <p:cNvSpPr/>
          <p:nvPr/>
        </p:nvSpPr>
        <p:spPr>
          <a:xfrm>
            <a:off x="8668871" y="779929"/>
            <a:ext cx="430305" cy="216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634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C1B53-D801-4209-3AB4-53D3F0E51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– request a book form</a:t>
            </a:r>
            <a:endParaRPr lang="en-CA" dirty="0"/>
          </a:p>
        </p:txBody>
      </p:sp>
      <p:grpSp>
        <p:nvGrpSpPr>
          <p:cNvPr id="37" name="Group 36" descr="Form to request an Interlibrary Loan Book using the Concordia Library Sofia Discovery Tool">
            <a:extLst>
              <a:ext uri="{FF2B5EF4-FFF2-40B4-BE49-F238E27FC236}">
                <a16:creationId xmlns:a16="http://schemas.microsoft.com/office/drawing/2014/main" id="{364DFC1F-B10D-9148-D1AF-F9DB1C48C51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533006" y="2081843"/>
            <a:ext cx="7380000" cy="10530802"/>
            <a:chOff x="2533006" y="2081843"/>
            <a:chExt cx="7380000" cy="1053080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90762B8-A8BF-9DC7-7349-730384A8444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533006" y="2081843"/>
              <a:ext cx="7380000" cy="10530802"/>
              <a:chOff x="2533006" y="2081843"/>
              <a:chExt cx="7380000" cy="10530802"/>
            </a:xfrm>
          </p:grpSpPr>
          <p:pic>
            <p:nvPicPr>
              <p:cNvPr id="10" name="Picture 9" descr="Form to request an Interlibrary Loan Book using the Concordia Library Sofia Discovery Tool">
                <a:extLst>
                  <a:ext uri="{FF2B5EF4-FFF2-40B4-BE49-F238E27FC236}">
                    <a16:creationId xmlns:a16="http://schemas.microsoft.com/office/drawing/2014/main" id="{791C82CA-45D8-C188-28C0-BC11A7D7A5C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559" t="8744" r="35507" b="17941"/>
              <a:stretch/>
            </p:blipFill>
            <p:spPr>
              <a:xfrm>
                <a:off x="2533006" y="2081843"/>
                <a:ext cx="7380000" cy="10530802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1B9B1AC-3B4B-192B-A9F7-86FE882A7A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8682958"/>
                <a:ext cx="338098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D9AAA7-3B22-32C6-D8E6-B6D71F8C2D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23006" y="8682958"/>
                <a:ext cx="338098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69587B0-BBFE-2419-16FA-F7DCDA3DE1E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10247041"/>
                <a:ext cx="945136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5724B10-ACA2-3B30-F7D9-829780D1F0B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9468565"/>
                <a:ext cx="945136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F39C5BA-2015-09CE-AB3A-1B09CB2C174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10463" y="9447901"/>
              <a:ext cx="1376585" cy="2050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n>
                  <a:solidFill>
                    <a:schemeClr val="bg1"/>
                  </a:solidFill>
                </a:ln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C0CBA74-D25C-4D9D-BAFB-8621ECF22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85" y="-8091"/>
            <a:ext cx="12167999" cy="6844500"/>
          </a:xfrm>
          <a:prstGeom prst="rect">
            <a:avLst/>
          </a:prstGeom>
        </p:spPr>
      </p:pic>
      <p:sp>
        <p:nvSpPr>
          <p:cNvPr id="5" name="Arrow: Left 4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46BAEECE-83A8-07F1-6860-F313AD60EC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37784" y="3612629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6" name="Arrow: Left 25" descr="Yellow arrow highlighting the &quot;submit request&quot; button on the request an interlibrary loan form on the Concordia Library Sofia Discovery Tool">
            <a:extLst>
              <a:ext uri="{FF2B5EF4-FFF2-40B4-BE49-F238E27FC236}">
                <a16:creationId xmlns:a16="http://schemas.microsoft.com/office/drawing/2014/main" id="{E2DD3BD7-16F3-F194-B6A8-55539EB404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9725146">
            <a:off x="3291422" y="4601980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1D64F3-1FF1-C35A-7253-5A7BF2AD9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12356" y="9447901"/>
            <a:ext cx="945136" cy="184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Rectangle 3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063BDD58-EC4D-1A22-6762-8E9F7A72819D}"/>
              </a:ext>
            </a:extLst>
          </p:cNvPr>
          <p:cNvSpPr>
            <a:spLocks/>
          </p:cNvSpPr>
          <p:nvPr/>
        </p:nvSpPr>
        <p:spPr>
          <a:xfrm>
            <a:off x="4404733" y="2713639"/>
            <a:ext cx="1148574" cy="4087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350941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3.33333E-6 -1.0099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6" grpId="0" animBg="1"/>
      <p:bldP spid="4" grpId="0" animBg="1"/>
      <p:bldP spid="4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A3F1C9-5AD7-5245-CAD4-E2D23E06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067" y="0"/>
            <a:ext cx="11430366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64199BC-F8FF-7ED4-1C62-2654E8F714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85349" y="1059943"/>
            <a:ext cx="3297309" cy="44012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Si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vous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avez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quelque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difficulté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à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trouver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un document,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contactez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la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bibliothèque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. </a:t>
            </a: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</p:txBody>
      </p:sp>
      <p:pic>
        <p:nvPicPr>
          <p:cNvPr id="9" name="Picture 8" descr="the Concordia Library website &quot;Ask a Librarian&quot; webpage.">
            <a:extLst>
              <a:ext uri="{FF2B5EF4-FFF2-40B4-BE49-F238E27FC236}">
                <a16:creationId xmlns:a16="http://schemas.microsoft.com/office/drawing/2014/main" id="{2624496A-163F-DBB7-8351-472733B5A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r="3944"/>
          <a:stretch/>
        </p:blipFill>
        <p:spPr>
          <a:xfrm>
            <a:off x="4826068" y="861697"/>
            <a:ext cx="7622850" cy="4797698"/>
          </a:xfrm>
          <a:prstGeom prst="rect">
            <a:avLst/>
          </a:prstGeom>
        </p:spPr>
      </p:pic>
      <p:sp>
        <p:nvSpPr>
          <p:cNvPr id="15" name="Rectangle 14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DA967F94-4CE3-181E-D3A6-1C3AAB01B86C}"/>
              </a:ext>
            </a:extLst>
          </p:cNvPr>
          <p:cNvSpPr>
            <a:spLocks/>
          </p:cNvSpPr>
          <p:nvPr/>
        </p:nvSpPr>
        <p:spPr>
          <a:xfrm>
            <a:off x="6460108" y="2251493"/>
            <a:ext cx="2780332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7141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62DB5-F1F9-0009-3DF0-DE5DEA71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70" y="749595"/>
            <a:ext cx="5645888" cy="39021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Dictionnaires termonologiques </a:t>
            </a:r>
          </a:p>
        </p:txBody>
      </p:sp>
      <p:pic>
        <p:nvPicPr>
          <p:cNvPr id="4" name="Picture 3" descr="Gros plan de pages de livre">
            <a:extLst>
              <a:ext uri="{FF2B5EF4-FFF2-40B4-BE49-F238E27FC236}">
                <a16:creationId xmlns:a16="http://schemas.microsoft.com/office/drawing/2014/main" id="{D4DA9533-CA8F-44C5-3FE9-2FAB53A5A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8" r="5274" b="-2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78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590DAC5-BA81-4AF8-B0CA-D66712B30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AB7E7E-14BD-4509-AD05-57C2EF74C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AB7D68-3D15-7CA1-900D-205CBFA9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734" y="557304"/>
            <a:ext cx="5355265" cy="1625731"/>
          </a:xfrm>
        </p:spPr>
        <p:txBody>
          <a:bodyPr>
            <a:normAutofit/>
          </a:bodyPr>
          <a:lstStyle/>
          <a:p>
            <a:r>
              <a:rPr lang="fr-CA" dirty="0" err="1"/>
              <a:t>Termium</a:t>
            </a:r>
            <a:r>
              <a:rPr lang="fr-CA" dirty="0"/>
              <a:t> Plus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C24A07-EC5A-7E7B-29AF-B39152B81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4392"/>
          <a:stretch/>
        </p:blipFill>
        <p:spPr>
          <a:xfrm>
            <a:off x="6" y="10"/>
            <a:ext cx="4742121" cy="3434306"/>
          </a:xfrm>
          <a:custGeom>
            <a:avLst/>
            <a:gdLst/>
            <a:ahLst/>
            <a:cxnLst/>
            <a:rect l="l" t="t" r="r" b="b"/>
            <a:pathLst>
              <a:path w="4742121" h="3429000">
                <a:moveTo>
                  <a:pt x="0" y="0"/>
                </a:moveTo>
                <a:lnTo>
                  <a:pt x="4306186" y="0"/>
                </a:lnTo>
                <a:lnTo>
                  <a:pt x="4742121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005B7A-B8FD-23A2-7E7D-4783D31C5B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4" r="928"/>
          <a:stretch/>
        </p:blipFill>
        <p:spPr>
          <a:xfrm>
            <a:off x="-5" y="3429000"/>
            <a:ext cx="5178056" cy="3429000"/>
          </a:xfrm>
          <a:custGeom>
            <a:avLst/>
            <a:gdLst/>
            <a:ahLst/>
            <a:cxnLst/>
            <a:rect l="l" t="t" r="r" b="b"/>
            <a:pathLst>
              <a:path w="5178056" h="3429000">
                <a:moveTo>
                  <a:pt x="0" y="0"/>
                </a:moveTo>
                <a:lnTo>
                  <a:pt x="4742121" y="0"/>
                </a:lnTo>
                <a:lnTo>
                  <a:pt x="517805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93EA3-6F97-6C77-2975-32446835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734" y="2183035"/>
            <a:ext cx="5355266" cy="412184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CA" dirty="0">
                <a:hlinkClick r:id="rId5"/>
              </a:rPr>
              <a:t>https://www.btb.termiumplus.gc.ca</a:t>
            </a:r>
            <a:endParaRPr lang="fr-CA" dirty="0"/>
          </a:p>
          <a:p>
            <a:r>
              <a:rPr lang="fr-FR" dirty="0"/>
              <a:t>Banque de données terminologiques du gouvernement canadien (français et anglais)</a:t>
            </a:r>
            <a:endParaRPr lang="fr-CA" dirty="0"/>
          </a:p>
          <a:p>
            <a:r>
              <a:rPr lang="fr-CA" dirty="0"/>
              <a:t>Disponible gratuitement en ligne</a:t>
            </a:r>
          </a:p>
          <a:p>
            <a:r>
              <a:rPr lang="fr-FR" dirty="0"/>
              <a:t>Inclus </a:t>
            </a:r>
            <a:r>
              <a:rPr lang="fr-FR" dirty="0">
                <a:hlinkClick r:id="rId6"/>
              </a:rPr>
              <a:t>Ressources du Portail linguistique du Canada</a:t>
            </a:r>
            <a:endParaRPr lang="fr-FR" dirty="0"/>
          </a:p>
          <a:p>
            <a:endParaRPr lang="fr-CA" dirty="0"/>
          </a:p>
          <a:p>
            <a:endParaRPr lang="en-CA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36AB60-5854-4E5A-BBFD-9E71A8600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576137" y="0"/>
            <a:ext cx="668374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84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7E2CCA-55AA-CD78-FA51-5FD547034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41" y="2228671"/>
            <a:ext cx="11055918" cy="12065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FBD0D1-5112-18E0-BAAC-07CDC9A6D67A}"/>
              </a:ext>
            </a:extLst>
          </p:cNvPr>
          <p:cNvSpPr txBox="1"/>
          <p:nvPr/>
        </p:nvSpPr>
        <p:spPr>
          <a:xfrm>
            <a:off x="815788" y="788895"/>
            <a:ext cx="2581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L’équivalent d’une entrée dans le dictionnaire, le terme cherché, l’objet de la fiche. Terme, acronyme ou expression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2AB352-6AB8-BF8E-69AF-0679D2155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869" y="3429000"/>
            <a:ext cx="4373212" cy="33126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9EA2C6-7809-7939-47FD-03B5B0485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6494" y="215153"/>
            <a:ext cx="3445297" cy="242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94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54DC5-75B2-F1FC-5259-8850D4C7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957" y="685800"/>
            <a:ext cx="4409889" cy="1382233"/>
          </a:xfrm>
        </p:spPr>
        <p:txBody>
          <a:bodyPr>
            <a:normAutofit/>
          </a:bodyPr>
          <a:lstStyle/>
          <a:p>
            <a:r>
              <a:rPr lang="fr-CA" dirty="0"/>
              <a:t>Vitrine linguistique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E195A-EEFA-8B33-064E-AE4234BA84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88" r="24916"/>
          <a:stretch/>
        </p:blipFill>
        <p:spPr>
          <a:xfrm>
            <a:off x="20" y="-7444"/>
            <a:ext cx="6833173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00AE-DC63-A2DF-A205-CD9A81AF9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193" y="2291316"/>
            <a:ext cx="5157708" cy="4022650"/>
          </a:xfrm>
        </p:spPr>
        <p:txBody>
          <a:bodyPr>
            <a:normAutofit/>
          </a:bodyPr>
          <a:lstStyle/>
          <a:p>
            <a:r>
              <a:rPr lang="fr-CA" dirty="0">
                <a:hlinkClick r:id="rId4"/>
              </a:rPr>
              <a:t>https://vitrinelinguistique.oqlf.gouv.qc.ca/</a:t>
            </a:r>
            <a:r>
              <a:rPr lang="fr-CA" dirty="0"/>
              <a:t> de l’Office de la langue française</a:t>
            </a:r>
          </a:p>
          <a:p>
            <a:r>
              <a:rPr lang="fr-CA" dirty="0"/>
              <a:t>Inclus le Grand dictionnaire terminologique</a:t>
            </a:r>
          </a:p>
          <a:p>
            <a:r>
              <a:rPr lang="fr-CA" dirty="0"/>
              <a:t>Disponible gratuitement en ligne</a:t>
            </a:r>
          </a:p>
          <a:p>
            <a:endParaRPr lang="en-CA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100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580E-92D4-7A2A-EC8B-F7CF5DCA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0"/>
            <a:ext cx="10393326" cy="1476153"/>
          </a:xfrm>
        </p:spPr>
        <p:txBody>
          <a:bodyPr>
            <a:normAutofit fontScale="90000"/>
          </a:bodyPr>
          <a:lstStyle/>
          <a:p>
            <a:r>
              <a:rPr lang="fr-CA" dirty="0"/>
              <a:t>Autres documents de référence</a:t>
            </a:r>
            <a:br>
              <a:rPr lang="fr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D9DB-E7E1-0F97-6D1D-3933EA334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Dictionnaires de langue en ligne</a:t>
            </a:r>
          </a:p>
          <a:p>
            <a:pPr lvl="2"/>
            <a:r>
              <a:rPr lang="fr-FR" dirty="0">
                <a:hlinkClick r:id="rId3"/>
              </a:rPr>
              <a:t>Petit Robert de la langue française</a:t>
            </a:r>
            <a:endParaRPr lang="fr-FR" dirty="0"/>
          </a:p>
          <a:p>
            <a:pPr lvl="2"/>
            <a:r>
              <a:rPr lang="fr-FR" dirty="0">
                <a:hlinkClick r:id="rId4"/>
              </a:rPr>
              <a:t>Oxford English </a:t>
            </a:r>
            <a:r>
              <a:rPr lang="fr-FR" dirty="0" err="1">
                <a:hlinkClick r:id="rId4"/>
              </a:rPr>
              <a:t>Dictionary</a:t>
            </a:r>
            <a:r>
              <a:rPr lang="fr-FR" dirty="0">
                <a:hlinkClick r:id="rId4"/>
              </a:rPr>
              <a:t> (OED online)</a:t>
            </a:r>
            <a:endParaRPr lang="fr-FR" dirty="0"/>
          </a:p>
          <a:p>
            <a:pPr marL="1143000" lvl="4">
              <a:spcBef>
                <a:spcPts val="1000"/>
              </a:spcBef>
            </a:pPr>
            <a:r>
              <a:rPr lang="fr-FR" sz="1800" dirty="0" err="1">
                <a:hlinkClick r:id="rId5"/>
              </a:rPr>
              <a:t>Lexibase</a:t>
            </a:r>
            <a:r>
              <a:rPr lang="fr-FR" sz="1800" dirty="0">
                <a:hlinkClick r:id="rId5"/>
              </a:rPr>
              <a:t> (Collins)</a:t>
            </a:r>
            <a:endParaRPr lang="fr-FR" sz="1800" dirty="0"/>
          </a:p>
          <a:p>
            <a:pPr lvl="2"/>
            <a:endParaRPr lang="fr-FR" dirty="0"/>
          </a:p>
          <a:p>
            <a:r>
              <a:rPr lang="en-CA" dirty="0"/>
              <a:t>Collections </a:t>
            </a:r>
            <a:r>
              <a:rPr lang="en-CA" dirty="0" err="1"/>
              <a:t>d’ouvrages</a:t>
            </a:r>
            <a:r>
              <a:rPr lang="en-CA" dirty="0"/>
              <a:t> de </a:t>
            </a:r>
            <a:r>
              <a:rPr lang="en-CA" dirty="0" err="1"/>
              <a:t>référence</a:t>
            </a:r>
            <a:endParaRPr lang="en-CA" dirty="0"/>
          </a:p>
          <a:p>
            <a:pPr lvl="2"/>
            <a:r>
              <a:rPr lang="en-CA" dirty="0">
                <a:hlinkClick r:id="rId6"/>
              </a:rPr>
              <a:t>Oxford Reference </a:t>
            </a:r>
            <a:endParaRPr lang="en-CA" dirty="0"/>
          </a:p>
          <a:p>
            <a:pPr lvl="2"/>
            <a:r>
              <a:rPr lang="en-CA" dirty="0">
                <a:hlinkClick r:id="rId7"/>
              </a:rPr>
              <a:t>Canadian Oxford Dictionary</a:t>
            </a:r>
            <a:endParaRPr lang="en-CA" dirty="0"/>
          </a:p>
          <a:p>
            <a:pPr lvl="2"/>
            <a:r>
              <a:rPr lang="en-CA" dirty="0">
                <a:hlinkClick r:id="rId8"/>
              </a:rPr>
              <a:t>Gale </a:t>
            </a:r>
            <a:r>
              <a:rPr lang="en-CA" dirty="0" err="1">
                <a:hlinkClick r:id="rId8"/>
              </a:rPr>
              <a:t>ebooks</a:t>
            </a:r>
            <a:r>
              <a:rPr lang="en-CA" dirty="0">
                <a:hlinkClick r:id="rId8"/>
              </a:rPr>
              <a:t> </a:t>
            </a:r>
            <a:r>
              <a:rPr lang="en-CA" dirty="0"/>
              <a:t>(Collection </a:t>
            </a:r>
            <a:r>
              <a:rPr lang="en-CA" dirty="0" err="1"/>
              <a:t>d’encyclopédies</a:t>
            </a:r>
            <a:r>
              <a:rPr lang="en-CA" dirty="0"/>
              <a:t>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2263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6558-9CFC-6AC6-87A5-3317057D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Différents types d’ouvrages de référence</a:t>
            </a:r>
            <a:endParaRPr lang="en-CA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8D68C0-3672-C276-4A8E-67CA75A4D9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09553"/>
          <a:ext cx="9906000" cy="4540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0135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E4165CA-2930-4841-AFB7-DD41E95F2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Navigation de voilier">
            <a:extLst>
              <a:ext uri="{FF2B5EF4-FFF2-40B4-BE49-F238E27FC236}">
                <a16:creationId xmlns:a16="http://schemas.microsoft.com/office/drawing/2014/main" id="{981B83EC-A249-6E72-24BE-41E8A49ACB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-1" b="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A19439-95A7-4D53-B166-072A2A397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666683"/>
            <a:ext cx="12188952" cy="3191317"/>
          </a:xfrm>
          <a:prstGeom prst="rect">
            <a:avLst/>
          </a:prstGeom>
          <a:gradFill>
            <a:gsLst>
              <a:gs pos="42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2CE9ED-1805-93DE-26EA-069D54ED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38483"/>
            <a:ext cx="9144000" cy="2825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bases de données</a:t>
            </a:r>
          </a:p>
        </p:txBody>
      </p:sp>
    </p:spTree>
    <p:extLst>
      <p:ext uri="{BB962C8B-B14F-4D97-AF65-F5344CB8AC3E}">
        <p14:creationId xmlns:p14="http://schemas.microsoft.com/office/powerpoint/2010/main" val="162256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1C9F8AA8-4941-C7DF-804B-093553D8D3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10595" y="1897856"/>
            <a:ext cx="3917752" cy="169068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defPPr>
              <a:defRPr lang="en-US"/>
            </a:defPPr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fontAlgn="auto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400" b="0" u="none" strike="noStrik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</a:t>
            </a:r>
            <a:r>
              <a:rPr kumimoji="0" lang="en-US" sz="4400" b="0" u="none" strike="noStrike" spc="0" normalizeH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révision</a:t>
            </a:r>
            <a:r>
              <a:rPr kumimoji="0" lang="en-US" sz="4400" b="0" u="none" strike="noStrik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par les pairs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creen capture of a Twitter post. Image shows three lego characters. The text reads:&#10;Peer 1: Brillian! Accept with no changes;&#10;Peer 2: Groundbreaking! Accept with no changes;&#10;Peer 3: Reject.">
            <a:extLst>
              <a:ext uri="{FF2B5EF4-FFF2-40B4-BE49-F238E27FC236}">
                <a16:creationId xmlns:a16="http://schemas.microsoft.com/office/drawing/2014/main" id="{5F73482D-D970-002C-A462-43E7C14AD0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399" y="668559"/>
            <a:ext cx="6909391" cy="565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D924B2-C6EF-E74D-35AA-67D73564C9DC}"/>
              </a:ext>
            </a:extLst>
          </p:cNvPr>
          <p:cNvSpPr txBox="1"/>
          <p:nvPr/>
        </p:nvSpPr>
        <p:spPr>
          <a:xfrm>
            <a:off x="7714131" y="5100810"/>
            <a:ext cx="3540086" cy="12237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spcAft>
                <a:spcPts val="600"/>
              </a:spcAft>
              <a:buSzPct val="80000"/>
            </a:pPr>
            <a:r>
              <a:rPr lang="en-US" dirty="0">
                <a:solidFill>
                  <a:schemeClr val="tx2"/>
                </a:solidFill>
              </a:rPr>
              <a:t>Yates, D. [@LegoAcademics]. (2014, August 12). </a:t>
            </a:r>
            <a:r>
              <a:rPr lang="en-US" i="1" dirty="0">
                <a:solidFill>
                  <a:schemeClr val="tx2"/>
                </a:solidFill>
              </a:rPr>
              <a:t>Peer 1: </a:t>
            </a:r>
            <a:r>
              <a:rPr lang="en-US" i="1" dirty="0" err="1">
                <a:solidFill>
                  <a:schemeClr val="tx2"/>
                </a:solidFill>
              </a:rPr>
              <a:t>Brillant</a:t>
            </a:r>
            <a:r>
              <a:rPr lang="en-US" i="1" dirty="0">
                <a:solidFill>
                  <a:schemeClr val="tx2"/>
                </a:solidFill>
              </a:rPr>
              <a:t>! Accept with no changes; Peer 2: Groundbreaking! Accept with no changes; Peer 3: Reject.</a:t>
            </a:r>
            <a:r>
              <a:rPr lang="en-US" dirty="0">
                <a:solidFill>
                  <a:schemeClr val="tx2"/>
                </a:solidFill>
              </a:rPr>
              <a:t> [Tweet]. Twitter. https://twitter.com/LegoAcademics/status/499205005468262400/photo/1</a:t>
            </a:r>
          </a:p>
          <a:p>
            <a:pPr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342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51840-A65B-74AE-E940-E3EA3084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– Databases By Subject</a:t>
            </a:r>
            <a:endParaRPr lang="en-CA" dirty="0"/>
          </a:p>
        </p:txBody>
      </p:sp>
      <p:pic>
        <p:nvPicPr>
          <p:cNvPr id="9" name="Picture 8" descr="Concordia Library website homepage">
            <a:extLst>
              <a:ext uri="{FF2B5EF4-FFF2-40B4-BE49-F238E27FC236}">
                <a16:creationId xmlns:a16="http://schemas.microsoft.com/office/drawing/2014/main" id="{311F50F8-5255-65B2-EA0D-FF7B832F1D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6712"/>
          <a:stretch/>
        </p:blipFill>
        <p:spPr>
          <a:xfrm>
            <a:off x="2389387" y="838200"/>
            <a:ext cx="7646038" cy="4848225"/>
          </a:xfrm>
          <a:prstGeom prst="rect">
            <a:avLst/>
          </a:prstGeom>
        </p:spPr>
      </p:pic>
      <p:grpSp>
        <p:nvGrpSpPr>
          <p:cNvPr id="10" name="Group 9" descr="Circle highlighting the &quot;Database by Subject&quot; button on the Concordia Library home page. ">
            <a:extLst>
              <a:ext uri="{FF2B5EF4-FFF2-40B4-BE49-F238E27FC236}">
                <a16:creationId xmlns:a16="http://schemas.microsoft.com/office/drawing/2014/main" id="{60E1C611-F333-55CE-2CC3-E8DDB9C90A02}"/>
              </a:ext>
            </a:extLst>
          </p:cNvPr>
          <p:cNvGrpSpPr/>
          <p:nvPr/>
        </p:nvGrpSpPr>
        <p:grpSpPr>
          <a:xfrm>
            <a:off x="607661" y="2222213"/>
            <a:ext cx="3707287" cy="2700000"/>
            <a:chOff x="411346" y="414941"/>
            <a:chExt cx="3707287" cy="2700000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BAF0F9E8-F219-2CBF-4961-EE564A907A09}"/>
                </a:ext>
              </a:extLst>
            </p:cNvPr>
            <p:cNvSpPr/>
            <p:nvPr/>
          </p:nvSpPr>
          <p:spPr>
            <a:xfrm rot="5400000">
              <a:off x="2286861" y="958649"/>
              <a:ext cx="2121181" cy="1542362"/>
            </a:xfrm>
            <a:prstGeom prst="triangle">
              <a:avLst/>
            </a:prstGeom>
            <a:solidFill>
              <a:srgbClr val="D6A635">
                <a:alpha val="63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41547D1-F700-FA06-58F5-83E6C20272EE}"/>
                </a:ext>
              </a:extLst>
            </p:cNvPr>
            <p:cNvSpPr/>
            <p:nvPr/>
          </p:nvSpPr>
          <p:spPr>
            <a:xfrm>
              <a:off x="411346" y="414941"/>
              <a:ext cx="2700000" cy="270000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19333" t="-262000" r="-560667" b="-184666"/>
              </a:stretch>
            </a:blipFill>
            <a:ln w="41275">
              <a:solidFill>
                <a:srgbClr val="D6A63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88709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5393-ADCF-428F-7D98-7E976192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Bases de données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DC81-7B2B-E0AC-BB54-935A62C12A8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0503877" y="1915557"/>
            <a:ext cx="545123" cy="18709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A70DD48-EA68-3C5E-70D7-F9809A4C6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660518"/>
              </p:ext>
            </p:extLst>
          </p:nvPr>
        </p:nvGraphicFramePr>
        <p:xfrm>
          <a:off x="1573823" y="1743807"/>
          <a:ext cx="9976337" cy="458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93129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CA7A60-8DF8-4B78-BFE3-B372B90AB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9A5737-8D36-4BF8-AC7D-2AA2B6B63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8"/>
            <a:ext cx="3818316" cy="690030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493114 w 3818316"/>
              <a:gd name="connsiteY2" fmla="*/ 6863976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252194 w 3818316"/>
              <a:gd name="connsiteY2" fmla="*/ 6853025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8316" h="6863976">
                <a:moveTo>
                  <a:pt x="0" y="0"/>
                </a:moveTo>
                <a:lnTo>
                  <a:pt x="3818316" y="0"/>
                </a:lnTo>
                <a:lnTo>
                  <a:pt x="2252194" y="6853025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ECE8B0-6962-4F5B-830A-E8F8F9726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759626"/>
            <a:ext cx="3484282" cy="40953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AF673E-0279-495F-A8A9-F84D0AB5A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259294"/>
            <a:ext cx="4748213" cy="159571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BA652B-8980-FB2A-5153-6519C5C153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524057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50678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6EF3EC4F-5125-42E3-8EB0-821F06BDF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45C6712-0180-4204-86CE-BE5A0709B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865974"/>
            <a:ext cx="5081517" cy="1026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BCB92D0-3ABB-41C3-96F9-EBC87FFB1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1132764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E8C98AD-415A-417E-ADBD-580E8C30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4052048"/>
            <a:ext cx="2163482" cy="280595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C2EA01E-FFFF-4F97-A16B-095A91E6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110484" y="5356746"/>
            <a:ext cx="5081515" cy="152490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776531-FAA7-3172-3626-B43C6E1C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0015"/>
            <a:ext cx="11085958" cy="9929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 err="1"/>
              <a:t>Démonstrations</a:t>
            </a:r>
            <a:endParaRPr lang="en-US" sz="4000" b="1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5AD01838-A3FE-E166-8776-646695C5F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14" r="14412" b="-1"/>
          <a:stretch>
            <a:fillRect/>
          </a:stretch>
        </p:blipFill>
        <p:spPr>
          <a:xfrm>
            <a:off x="29843" y="1943987"/>
            <a:ext cx="6121303" cy="4857270"/>
          </a:xfrm>
          <a:prstGeom prst="rect">
            <a:avLst/>
          </a:prstGeom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1BF4E1B-1657-4F53-8D24-74F1C5AD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1501254"/>
            <a:ext cx="589522" cy="538039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1578946-45B3-DD27-82E3-1A8C6B783F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" r="28853" b="-2"/>
          <a:stretch>
            <a:fillRect/>
          </a:stretch>
        </p:blipFill>
        <p:spPr>
          <a:xfrm>
            <a:off x="6057723" y="1972359"/>
            <a:ext cx="6104434" cy="48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491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EA9AF7-600F-2EB3-A762-9B639611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869" y="1994264"/>
            <a:ext cx="6935872" cy="39227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Ressources générales sur le web </a:t>
            </a:r>
            <a:b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6600" i="1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2A1E1-7F91-033A-4824-973F38186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3790" y="1050878"/>
            <a:ext cx="6157951" cy="943386"/>
          </a:xfr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120000"/>
              </a:lnSpc>
            </a:pPr>
            <a:endParaRPr lang="en-US" sz="1800" b="1" cap="all" spc="30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B02640-8B89-0771-5473-D3AB1D354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91" r="27474" b="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5635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A40E-97EC-2DEC-FD48-34A258F5A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Sites web utiles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F4DD-6E27-F98E-B31D-A3F270E1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pages web des gouvernements fédéral (.ca) et provincial (gouv.qc.ca)</a:t>
            </a:r>
          </a:p>
          <a:p>
            <a:r>
              <a:rPr lang="fr-FR" dirty="0"/>
              <a:t>Autres gouvernements ou organisations internationales  </a:t>
            </a:r>
          </a:p>
          <a:p>
            <a:pPr lvl="2"/>
            <a:r>
              <a:rPr lang="fr-FR" sz="2000" dirty="0"/>
              <a:t>Suisse, Belgique</a:t>
            </a:r>
          </a:p>
          <a:p>
            <a:pPr lvl="2"/>
            <a:r>
              <a:rPr lang="fr-FR" sz="2000" dirty="0"/>
              <a:t>ONU, UNESCO</a:t>
            </a:r>
          </a:p>
          <a:p>
            <a:r>
              <a:rPr lang="fr-FR" dirty="0"/>
              <a:t>Universités ou institutions de recherche ou d’enseignement</a:t>
            </a:r>
          </a:p>
          <a:p>
            <a:endParaRPr lang="fr-FR" dirty="0"/>
          </a:p>
          <a:p>
            <a:pPr lvl="1"/>
            <a:endParaRPr lang="fr-FR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54736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BF1F-62E4-7742-FA21-47504531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Lexiques et autres ressources en ligne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3A45D-7EA7-AEB7-350E-033D6AF2D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630040"/>
            <a:ext cx="9906000" cy="4024424"/>
          </a:xfrm>
        </p:spPr>
        <p:txBody>
          <a:bodyPr/>
          <a:lstStyle/>
          <a:p>
            <a:r>
              <a:rPr lang="fr-CA" altLang="en-US" dirty="0">
                <a:ea typeface="ＭＳ Ｐゴシック" panose="020B0600070205080204" pitchFamily="34" charset="-128"/>
                <a:hlinkClick r:id="rId3"/>
              </a:rPr>
              <a:t>Lexiques et vocabulaires </a:t>
            </a:r>
            <a:r>
              <a:rPr lang="fr-CA" altLang="en-US" dirty="0">
                <a:ea typeface="ＭＳ Ｐゴシック" panose="020B0600070205080204" pitchFamily="34" charset="-128"/>
              </a:rPr>
              <a:t>de l’</a:t>
            </a:r>
            <a:r>
              <a:rPr lang="fr-FR" altLang="en-US" dirty="0">
                <a:ea typeface="ＭＳ Ｐゴシック" panose="020B0600070205080204" pitchFamily="34" charset="-128"/>
              </a:rPr>
              <a:t>Office québécois de la langue française (</a:t>
            </a:r>
            <a:r>
              <a:rPr lang="fr-CA" altLang="en-US" dirty="0">
                <a:ea typeface="ＭＳ Ｐゴシック" panose="020B0600070205080204" pitchFamily="34" charset="-128"/>
              </a:rPr>
              <a:t>OQLF)</a:t>
            </a:r>
          </a:p>
          <a:p>
            <a:r>
              <a:rPr lang="fr-CA" altLang="en-US" dirty="0">
                <a:ea typeface="ＭＳ Ｐゴシック" panose="020B0600070205080204" pitchFamily="34" charset="-128"/>
                <a:hlinkClick r:id="rId4"/>
              </a:rPr>
              <a:t>Lexiques et vocabulaires </a:t>
            </a:r>
            <a:r>
              <a:rPr lang="fr-CA" altLang="en-US" dirty="0">
                <a:ea typeface="ＭＳ Ｐゴシック" panose="020B0600070205080204" pitchFamily="34" charset="-128"/>
              </a:rPr>
              <a:t>du Bureau de la traduction </a:t>
            </a:r>
          </a:p>
          <a:p>
            <a:r>
              <a:rPr lang="fr-CA" altLang="en-US" dirty="0">
                <a:ea typeface="ＭＳ Ｐゴシック" panose="020B0600070205080204" pitchFamily="34" charset="-128"/>
                <a:hlinkClick r:id="rId5"/>
              </a:rPr>
              <a:t>Glossaires</a:t>
            </a:r>
            <a:r>
              <a:rPr lang="fr-CA" altLang="en-US" dirty="0">
                <a:ea typeface="ＭＳ Ｐゴシック" panose="020B0600070205080204" pitchFamily="34" charset="-128"/>
              </a:rPr>
              <a:t> de l’Alliance de recherche numérique du Canada</a:t>
            </a:r>
          </a:p>
        </p:txBody>
      </p:sp>
    </p:spTree>
    <p:extLst>
      <p:ext uri="{BB962C8B-B14F-4D97-AF65-F5344CB8AC3E}">
        <p14:creationId xmlns:p14="http://schemas.microsoft.com/office/powerpoint/2010/main" val="20785635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18EE-5888-3E77-556D-4BCD351EE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75" y="1877485"/>
            <a:ext cx="5984628" cy="23543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6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Utiliser</a:t>
            </a:r>
            <a: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Google Scholar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F72EF-AC38-366B-76AE-D545D9251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335" y="4342282"/>
            <a:ext cx="7110109" cy="943386"/>
          </a:xfr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120000"/>
              </a:lnSpc>
            </a:pPr>
            <a:endParaRPr lang="en-US" sz="1800" b="1" cap="all" spc="3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A7056-30CC-13AD-1C3D-988558C93A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76" r="20284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7503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dirty="0"/>
              <a:t>OÙ </a:t>
            </a:r>
            <a:r>
              <a:rPr lang="en-CA" sz="3200" dirty="0" err="1"/>
              <a:t>chercher</a:t>
            </a:r>
            <a:r>
              <a:rPr lang="en-CA" sz="3200" dirty="0"/>
              <a:t>? </a:t>
            </a:r>
          </a:p>
        </p:txBody>
      </p:sp>
      <p:sp>
        <p:nvSpPr>
          <p:cNvPr id="47" name="Oval 46"/>
          <p:cNvSpPr/>
          <p:nvPr/>
        </p:nvSpPr>
        <p:spPr>
          <a:xfrm>
            <a:off x="4357988" y="2284013"/>
            <a:ext cx="5090615" cy="41762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CA" sz="1600" dirty="0">
                <a:solidFill>
                  <a:schemeClr val="accent1">
                    <a:lumMod val="50000"/>
                  </a:schemeClr>
                </a:solidFill>
              </a:rPr>
              <a:t>Google Scholar</a:t>
            </a:r>
          </a:p>
        </p:txBody>
      </p:sp>
      <p:sp>
        <p:nvSpPr>
          <p:cNvPr id="48" name="Oval 47"/>
          <p:cNvSpPr/>
          <p:nvPr/>
        </p:nvSpPr>
        <p:spPr>
          <a:xfrm>
            <a:off x="2793806" y="958450"/>
            <a:ext cx="4230807" cy="3661467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 err="1">
                <a:solidFill>
                  <a:schemeClr val="accent6">
                    <a:lumMod val="50000"/>
                  </a:schemeClr>
                </a:solidFill>
              </a:rPr>
              <a:t>Outil</a:t>
            </a:r>
            <a:r>
              <a:rPr lang="en-CA" sz="1600" dirty="0">
                <a:solidFill>
                  <a:schemeClr val="accent6">
                    <a:lumMod val="50000"/>
                  </a:schemeClr>
                </a:solidFill>
              </a:rPr>
              <a:t> de recherche </a:t>
            </a:r>
            <a:r>
              <a:rPr lang="en-CA" sz="1600" dirty="0" err="1">
                <a:solidFill>
                  <a:schemeClr val="accent6">
                    <a:lumMod val="50000"/>
                  </a:schemeClr>
                </a:solidFill>
              </a:rPr>
              <a:t>documentaire</a:t>
            </a:r>
            <a:r>
              <a:rPr lang="en-CA" sz="1600" dirty="0">
                <a:solidFill>
                  <a:schemeClr val="accent6">
                    <a:lumMod val="50000"/>
                  </a:schemeClr>
                </a:solidFill>
              </a:rPr>
              <a:t> (Sofia</a:t>
            </a:r>
            <a:r>
              <a:rPr lang="en-CA" sz="1351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1" name="Oval 50"/>
          <p:cNvSpPr/>
          <p:nvPr/>
        </p:nvSpPr>
        <p:spPr>
          <a:xfrm>
            <a:off x="1583280" y="2905924"/>
            <a:ext cx="4653747" cy="3427987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Érudit</a:t>
            </a:r>
          </a:p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Base de données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2" name="Oval 51"/>
          <p:cNvSpPr/>
          <p:nvPr/>
        </p:nvSpPr>
        <p:spPr>
          <a:xfrm>
            <a:off x="5480147" y="1659892"/>
            <a:ext cx="4319174" cy="3274021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Academic Search Complete</a:t>
            </a:r>
          </a:p>
          <a:p>
            <a:pPr algn="ctr"/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(Base de données)</a:t>
            </a:r>
          </a:p>
        </p:txBody>
      </p:sp>
      <p:sp>
        <p:nvSpPr>
          <p:cNvPr id="53" name="Oval 52"/>
          <p:cNvSpPr/>
          <p:nvPr/>
        </p:nvSpPr>
        <p:spPr>
          <a:xfrm>
            <a:off x="4808936" y="3687881"/>
            <a:ext cx="5984545" cy="1718891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Littérature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 grise (e.g. documents </a:t>
            </a:r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gouvernementaux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rapport </a:t>
            </a:r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d’ONG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working papers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newsletters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 preprints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01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1" grpId="0" animBg="1"/>
      <p:bldP spid="52" grpId="0" animBg="1"/>
      <p:bldP spid="5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9483DA4F-BD31-9F95-18A7-98CE17645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344" y="932767"/>
            <a:ext cx="7772400" cy="5574168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5541AE4-04AE-116E-5666-49BFB3CA50E2}"/>
              </a:ext>
            </a:extLst>
          </p:cNvPr>
          <p:cNvCxnSpPr/>
          <p:nvPr/>
        </p:nvCxnSpPr>
        <p:spPr>
          <a:xfrm>
            <a:off x="1641388" y="1090529"/>
            <a:ext cx="0" cy="1941815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E210AAB-0983-D0BB-258A-D31350D04EA2}"/>
              </a:ext>
            </a:extLst>
          </p:cNvPr>
          <p:cNvSpPr/>
          <p:nvPr/>
        </p:nvSpPr>
        <p:spPr>
          <a:xfrm>
            <a:off x="3110662" y="1485258"/>
            <a:ext cx="4669896" cy="245571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2F0E3C-A123-5C62-BB29-C408BA75FCEF}"/>
              </a:ext>
            </a:extLst>
          </p:cNvPr>
          <p:cNvSpPr/>
          <p:nvPr/>
        </p:nvSpPr>
        <p:spPr>
          <a:xfrm>
            <a:off x="8453510" y="2507478"/>
            <a:ext cx="1857983" cy="60311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9184FC-0A2B-3673-DB61-09A5E27EF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001" y="561055"/>
            <a:ext cx="15957395" cy="901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17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C4176D4-AC8E-0BD2-8CE4-6317F187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Google Scholar – Searching within a search result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Arrow: Left 2" descr="Google Scholar website.&#10;Yellow arrow pointing to the search term &quot;Why the French don't like headscarves&quot;.">
            <a:extLst>
              <a:ext uri="{FF2B5EF4-FFF2-40B4-BE49-F238E27FC236}">
                <a16:creationId xmlns:a16="http://schemas.microsoft.com/office/drawing/2014/main" id="{1B4E78FD-A991-E758-2BB8-C8B7D067A2A4}"/>
              </a:ext>
            </a:extLst>
          </p:cNvPr>
          <p:cNvSpPr/>
          <p:nvPr/>
        </p:nvSpPr>
        <p:spPr>
          <a:xfrm rot="10800000">
            <a:off x="3444289" y="1643229"/>
            <a:ext cx="514925" cy="195944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5ECD62-AB84-932D-05F8-0BD0E09BE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996" y="826718"/>
            <a:ext cx="7665930" cy="4860098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98744F28-EED5-5D40-9643-E4FA2CC9498D}"/>
              </a:ext>
            </a:extLst>
          </p:cNvPr>
          <p:cNvSpPr/>
          <p:nvPr/>
        </p:nvSpPr>
        <p:spPr>
          <a:xfrm>
            <a:off x="3250435" y="686552"/>
            <a:ext cx="692498" cy="484632"/>
          </a:xfrm>
          <a:custGeom>
            <a:avLst/>
            <a:gdLst>
              <a:gd name="csX0" fmla="*/ 0 w 692498"/>
              <a:gd name="csY0" fmla="*/ 121158 h 484632"/>
              <a:gd name="csX1" fmla="*/ 450182 w 692498"/>
              <a:gd name="csY1" fmla="*/ 121158 h 484632"/>
              <a:gd name="csX2" fmla="*/ 450182 w 692498"/>
              <a:gd name="csY2" fmla="*/ 0 h 484632"/>
              <a:gd name="csX3" fmla="*/ 692498 w 692498"/>
              <a:gd name="csY3" fmla="*/ 242316 h 484632"/>
              <a:gd name="csX4" fmla="*/ 450182 w 692498"/>
              <a:gd name="csY4" fmla="*/ 484632 h 484632"/>
              <a:gd name="csX5" fmla="*/ 450182 w 692498"/>
              <a:gd name="csY5" fmla="*/ 363474 h 484632"/>
              <a:gd name="csX6" fmla="*/ 0 w 692498"/>
              <a:gd name="csY6" fmla="*/ 363474 h 484632"/>
              <a:gd name="csX7" fmla="*/ 0 w 692498"/>
              <a:gd name="csY7" fmla="*/ 121158 h 484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92498" h="484632" fill="none" extrusionOk="0">
                <a:moveTo>
                  <a:pt x="0" y="121158"/>
                </a:moveTo>
                <a:cubicBezTo>
                  <a:pt x="142750" y="84212"/>
                  <a:pt x="298859" y="125143"/>
                  <a:pt x="450182" y="121158"/>
                </a:cubicBezTo>
                <a:cubicBezTo>
                  <a:pt x="449103" y="88360"/>
                  <a:pt x="460403" y="41652"/>
                  <a:pt x="450182" y="0"/>
                </a:cubicBezTo>
                <a:cubicBezTo>
                  <a:pt x="565098" y="114295"/>
                  <a:pt x="586128" y="155626"/>
                  <a:pt x="692498" y="242316"/>
                </a:cubicBezTo>
                <a:cubicBezTo>
                  <a:pt x="588057" y="351998"/>
                  <a:pt x="562918" y="365025"/>
                  <a:pt x="450182" y="484632"/>
                </a:cubicBezTo>
                <a:cubicBezTo>
                  <a:pt x="438450" y="437145"/>
                  <a:pt x="464324" y="415039"/>
                  <a:pt x="450182" y="363474"/>
                </a:cubicBezTo>
                <a:cubicBezTo>
                  <a:pt x="225977" y="364075"/>
                  <a:pt x="179702" y="351573"/>
                  <a:pt x="0" y="363474"/>
                </a:cubicBezTo>
                <a:cubicBezTo>
                  <a:pt x="-17365" y="266126"/>
                  <a:pt x="18895" y="184566"/>
                  <a:pt x="0" y="121158"/>
                </a:cubicBezTo>
                <a:close/>
              </a:path>
              <a:path w="692498" h="484632" stroke="0" extrusionOk="0">
                <a:moveTo>
                  <a:pt x="0" y="121158"/>
                </a:moveTo>
                <a:cubicBezTo>
                  <a:pt x="195049" y="88453"/>
                  <a:pt x="334904" y="152512"/>
                  <a:pt x="450182" y="121158"/>
                </a:cubicBezTo>
                <a:cubicBezTo>
                  <a:pt x="438828" y="73487"/>
                  <a:pt x="460256" y="31510"/>
                  <a:pt x="450182" y="0"/>
                </a:cubicBezTo>
                <a:cubicBezTo>
                  <a:pt x="534669" y="52016"/>
                  <a:pt x="637997" y="196905"/>
                  <a:pt x="692498" y="242316"/>
                </a:cubicBezTo>
                <a:cubicBezTo>
                  <a:pt x="624612" y="354606"/>
                  <a:pt x="532048" y="386916"/>
                  <a:pt x="450182" y="484632"/>
                </a:cubicBezTo>
                <a:cubicBezTo>
                  <a:pt x="438919" y="442784"/>
                  <a:pt x="455499" y="417752"/>
                  <a:pt x="450182" y="363474"/>
                </a:cubicBezTo>
                <a:cubicBezTo>
                  <a:pt x="360039" y="411799"/>
                  <a:pt x="205816" y="323743"/>
                  <a:pt x="0" y="363474"/>
                </a:cubicBezTo>
                <a:cubicBezTo>
                  <a:pt x="-21184" y="267879"/>
                  <a:pt x="8238" y="217127"/>
                  <a:pt x="0" y="121158"/>
                </a:cubicBezTo>
                <a:close/>
              </a:path>
            </a:pathLst>
          </a:custGeom>
          <a:solidFill>
            <a:srgbClr val="94CFC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BB71A3-B61B-5A0E-FD4B-41BCEDE90A96}"/>
              </a:ext>
            </a:extLst>
          </p:cNvPr>
          <p:cNvSpPr/>
          <p:nvPr/>
        </p:nvSpPr>
        <p:spPr>
          <a:xfrm>
            <a:off x="8232789" y="1171184"/>
            <a:ext cx="1900768" cy="4265112"/>
          </a:xfrm>
          <a:custGeom>
            <a:avLst/>
            <a:gdLst>
              <a:gd name="csX0" fmla="*/ 0 w 1900768"/>
              <a:gd name="csY0" fmla="*/ 316801 h 4265112"/>
              <a:gd name="csX1" fmla="*/ 316801 w 1900768"/>
              <a:gd name="csY1" fmla="*/ 0 h 4265112"/>
              <a:gd name="csX2" fmla="*/ 764533 w 1900768"/>
              <a:gd name="csY2" fmla="*/ 0 h 4265112"/>
              <a:gd name="csX3" fmla="*/ 1174250 w 1900768"/>
              <a:gd name="csY3" fmla="*/ 0 h 4265112"/>
              <a:gd name="csX4" fmla="*/ 1583967 w 1900768"/>
              <a:gd name="csY4" fmla="*/ 0 h 4265112"/>
              <a:gd name="csX5" fmla="*/ 1900768 w 1900768"/>
              <a:gd name="csY5" fmla="*/ 316801 h 4265112"/>
              <a:gd name="csX6" fmla="*/ 1900768 w 1900768"/>
              <a:gd name="csY6" fmla="*/ 762958 h 4265112"/>
              <a:gd name="csX7" fmla="*/ 1900768 w 1900768"/>
              <a:gd name="csY7" fmla="*/ 1209115 h 4265112"/>
              <a:gd name="csX8" fmla="*/ 1900768 w 1900768"/>
              <a:gd name="csY8" fmla="*/ 1800532 h 4265112"/>
              <a:gd name="csX9" fmla="*/ 1900768 w 1900768"/>
              <a:gd name="csY9" fmla="*/ 2210374 h 4265112"/>
              <a:gd name="csX10" fmla="*/ 1900768 w 1900768"/>
              <a:gd name="csY10" fmla="*/ 2729161 h 4265112"/>
              <a:gd name="csX11" fmla="*/ 1900768 w 1900768"/>
              <a:gd name="csY11" fmla="*/ 3247948 h 4265112"/>
              <a:gd name="csX12" fmla="*/ 1900768 w 1900768"/>
              <a:gd name="csY12" fmla="*/ 3948311 h 4265112"/>
              <a:gd name="csX13" fmla="*/ 1583967 w 1900768"/>
              <a:gd name="csY13" fmla="*/ 4265112 h 4265112"/>
              <a:gd name="csX14" fmla="*/ 1161578 w 1900768"/>
              <a:gd name="csY14" fmla="*/ 4265112 h 4265112"/>
              <a:gd name="csX15" fmla="*/ 739190 w 1900768"/>
              <a:gd name="csY15" fmla="*/ 4265112 h 4265112"/>
              <a:gd name="csX16" fmla="*/ 316801 w 1900768"/>
              <a:gd name="csY16" fmla="*/ 4265112 h 4265112"/>
              <a:gd name="csX17" fmla="*/ 0 w 1900768"/>
              <a:gd name="csY17" fmla="*/ 3948311 h 4265112"/>
              <a:gd name="csX18" fmla="*/ 0 w 1900768"/>
              <a:gd name="csY18" fmla="*/ 3538469 h 4265112"/>
              <a:gd name="csX19" fmla="*/ 0 w 1900768"/>
              <a:gd name="csY19" fmla="*/ 2947052 h 4265112"/>
              <a:gd name="csX20" fmla="*/ 0 w 1900768"/>
              <a:gd name="csY20" fmla="*/ 2428265 h 4265112"/>
              <a:gd name="csX21" fmla="*/ 0 w 1900768"/>
              <a:gd name="csY21" fmla="*/ 1982108 h 4265112"/>
              <a:gd name="csX22" fmla="*/ 0 w 1900768"/>
              <a:gd name="csY22" fmla="*/ 1463321 h 4265112"/>
              <a:gd name="csX23" fmla="*/ 0 w 1900768"/>
              <a:gd name="csY23" fmla="*/ 1053479 h 4265112"/>
              <a:gd name="csX24" fmla="*/ 0 w 1900768"/>
              <a:gd name="csY24" fmla="*/ 316801 h 4265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900768" h="4265112" extrusionOk="0">
                <a:moveTo>
                  <a:pt x="0" y="316801"/>
                </a:moveTo>
                <a:cubicBezTo>
                  <a:pt x="-10371" y="135440"/>
                  <a:pt x="100258" y="15605"/>
                  <a:pt x="316801" y="0"/>
                </a:cubicBezTo>
                <a:cubicBezTo>
                  <a:pt x="490015" y="-26253"/>
                  <a:pt x="579535" y="24492"/>
                  <a:pt x="764533" y="0"/>
                </a:cubicBezTo>
                <a:cubicBezTo>
                  <a:pt x="949531" y="-24492"/>
                  <a:pt x="987131" y="47328"/>
                  <a:pt x="1174250" y="0"/>
                </a:cubicBezTo>
                <a:cubicBezTo>
                  <a:pt x="1361369" y="-47328"/>
                  <a:pt x="1498137" y="18694"/>
                  <a:pt x="1583967" y="0"/>
                </a:cubicBezTo>
                <a:cubicBezTo>
                  <a:pt x="1757030" y="-6123"/>
                  <a:pt x="1907049" y="118593"/>
                  <a:pt x="1900768" y="316801"/>
                </a:cubicBezTo>
                <a:cubicBezTo>
                  <a:pt x="1905334" y="453709"/>
                  <a:pt x="1869431" y="554642"/>
                  <a:pt x="1900768" y="762958"/>
                </a:cubicBezTo>
                <a:cubicBezTo>
                  <a:pt x="1932105" y="971274"/>
                  <a:pt x="1871499" y="1054496"/>
                  <a:pt x="1900768" y="1209115"/>
                </a:cubicBezTo>
                <a:cubicBezTo>
                  <a:pt x="1930037" y="1363734"/>
                  <a:pt x="1891330" y="1565933"/>
                  <a:pt x="1900768" y="1800532"/>
                </a:cubicBezTo>
                <a:cubicBezTo>
                  <a:pt x="1910206" y="2035131"/>
                  <a:pt x="1886981" y="2086269"/>
                  <a:pt x="1900768" y="2210374"/>
                </a:cubicBezTo>
                <a:cubicBezTo>
                  <a:pt x="1914555" y="2334479"/>
                  <a:pt x="1860972" y="2550495"/>
                  <a:pt x="1900768" y="2729161"/>
                </a:cubicBezTo>
                <a:cubicBezTo>
                  <a:pt x="1940564" y="2907827"/>
                  <a:pt x="1895994" y="3107569"/>
                  <a:pt x="1900768" y="3247948"/>
                </a:cubicBezTo>
                <a:cubicBezTo>
                  <a:pt x="1905542" y="3388327"/>
                  <a:pt x="1885272" y="3626963"/>
                  <a:pt x="1900768" y="3948311"/>
                </a:cubicBezTo>
                <a:cubicBezTo>
                  <a:pt x="1929522" y="4158496"/>
                  <a:pt x="1764140" y="4260551"/>
                  <a:pt x="1583967" y="4265112"/>
                </a:cubicBezTo>
                <a:cubicBezTo>
                  <a:pt x="1448846" y="4273454"/>
                  <a:pt x="1310848" y="4258073"/>
                  <a:pt x="1161578" y="4265112"/>
                </a:cubicBezTo>
                <a:cubicBezTo>
                  <a:pt x="1012308" y="4272151"/>
                  <a:pt x="913565" y="4219012"/>
                  <a:pt x="739190" y="4265112"/>
                </a:cubicBezTo>
                <a:cubicBezTo>
                  <a:pt x="564815" y="4311212"/>
                  <a:pt x="475319" y="4254377"/>
                  <a:pt x="316801" y="4265112"/>
                </a:cubicBezTo>
                <a:cubicBezTo>
                  <a:pt x="132305" y="4236439"/>
                  <a:pt x="48593" y="4113403"/>
                  <a:pt x="0" y="3948311"/>
                </a:cubicBezTo>
                <a:cubicBezTo>
                  <a:pt x="-48438" y="3770138"/>
                  <a:pt x="26472" y="3694871"/>
                  <a:pt x="0" y="3538469"/>
                </a:cubicBezTo>
                <a:cubicBezTo>
                  <a:pt x="-26472" y="3382067"/>
                  <a:pt x="39909" y="3219631"/>
                  <a:pt x="0" y="2947052"/>
                </a:cubicBezTo>
                <a:cubicBezTo>
                  <a:pt x="-39909" y="2674473"/>
                  <a:pt x="25951" y="2587719"/>
                  <a:pt x="0" y="2428265"/>
                </a:cubicBezTo>
                <a:cubicBezTo>
                  <a:pt x="-25951" y="2268811"/>
                  <a:pt x="7426" y="2158637"/>
                  <a:pt x="0" y="1982108"/>
                </a:cubicBezTo>
                <a:cubicBezTo>
                  <a:pt x="-7426" y="1805579"/>
                  <a:pt x="52229" y="1659895"/>
                  <a:pt x="0" y="1463321"/>
                </a:cubicBezTo>
                <a:cubicBezTo>
                  <a:pt x="-52229" y="1266747"/>
                  <a:pt x="43822" y="1141767"/>
                  <a:pt x="0" y="1053479"/>
                </a:cubicBezTo>
                <a:cubicBezTo>
                  <a:pt x="-43822" y="965191"/>
                  <a:pt x="51683" y="660126"/>
                  <a:pt x="0" y="316801"/>
                </a:cubicBezTo>
                <a:close/>
              </a:path>
            </a:pathLst>
          </a:custGeom>
          <a:noFill/>
          <a:ln w="44450">
            <a:solidFill>
              <a:srgbClr val="94CFC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Left 1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57657891-6CA5-E9D8-0A83-877F33DEC1B5}"/>
              </a:ext>
            </a:extLst>
          </p:cNvPr>
          <p:cNvSpPr/>
          <p:nvPr/>
        </p:nvSpPr>
        <p:spPr>
          <a:xfrm>
            <a:off x="10269955" y="4062046"/>
            <a:ext cx="614537" cy="436048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315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FBC2EE-98A9-8DEF-295C-0D0FD43C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Google Scholar – select a library access link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7EA5FA-1229-D2EE-FB4F-6E639B421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" r="45295" b="38647"/>
          <a:stretch/>
        </p:blipFill>
        <p:spPr>
          <a:xfrm>
            <a:off x="2383760" y="858286"/>
            <a:ext cx="7643538" cy="4820948"/>
          </a:xfrm>
          <a:prstGeom prst="rect">
            <a:avLst/>
          </a:prstGeom>
          <a:noFill/>
        </p:spPr>
      </p:pic>
      <p:sp>
        <p:nvSpPr>
          <p:cNvPr id="3" name="Arrow: Left 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72EC9268-66F9-CE02-BC87-FFEF33E36A0F}"/>
              </a:ext>
            </a:extLst>
          </p:cNvPr>
          <p:cNvSpPr/>
          <p:nvPr/>
        </p:nvSpPr>
        <p:spPr>
          <a:xfrm>
            <a:off x="3341616" y="1362783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Arrow: Left 4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0E58B9C4-472C-3067-A6DB-F34C5D37FAEC}"/>
              </a:ext>
            </a:extLst>
          </p:cNvPr>
          <p:cNvSpPr/>
          <p:nvPr/>
        </p:nvSpPr>
        <p:spPr>
          <a:xfrm>
            <a:off x="3341616" y="2044886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D54301-B021-230A-ECD2-1A437CAD4927}"/>
              </a:ext>
            </a:extLst>
          </p:cNvPr>
          <p:cNvSpPr/>
          <p:nvPr/>
        </p:nvSpPr>
        <p:spPr>
          <a:xfrm>
            <a:off x="4180548" y="2082018"/>
            <a:ext cx="1173194" cy="182649"/>
          </a:xfrm>
          <a:prstGeom prst="rect">
            <a:avLst/>
          </a:prstGeom>
          <a:solidFill>
            <a:srgbClr val="D6A635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ED4FD8-7198-F5D2-F1A0-BE0E6807FDFB}"/>
              </a:ext>
            </a:extLst>
          </p:cNvPr>
          <p:cNvSpPr/>
          <p:nvPr/>
        </p:nvSpPr>
        <p:spPr>
          <a:xfrm>
            <a:off x="4152912" y="2544211"/>
            <a:ext cx="2300004" cy="138173"/>
          </a:xfrm>
          <a:prstGeom prst="rect">
            <a:avLst/>
          </a:prstGeom>
          <a:solidFill>
            <a:srgbClr val="D6A635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Arrow: Left 1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EA19E596-1133-E143-5C5F-32F29CF39C90}"/>
              </a:ext>
            </a:extLst>
          </p:cNvPr>
          <p:cNvSpPr/>
          <p:nvPr/>
        </p:nvSpPr>
        <p:spPr>
          <a:xfrm rot="10800000">
            <a:off x="7269272" y="5029715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932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" descr="Tiger peering through dense forest">
            <a:extLst>
              <a:ext uri="{FF2B5EF4-FFF2-40B4-BE49-F238E27FC236}">
                <a16:creationId xmlns:a16="http://schemas.microsoft.com/office/drawing/2014/main" id="{FB302BAF-15B9-3420-BCD3-ACE6DE043E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AAFBD-EF79-64B4-AC28-9C19FF5B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38483"/>
            <a:ext cx="9144000" cy="2825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solidFill>
                  <a:srgbClr val="FFFFFF"/>
                </a:solidFill>
              </a:rPr>
              <a:t>Évaluer</a:t>
            </a:r>
            <a:r>
              <a:rPr lang="en-US" sz="5400" b="1" dirty="0">
                <a:solidFill>
                  <a:srgbClr val="FFFFFF"/>
                </a:solidFill>
              </a:rPr>
              <a:t> et citer </a:t>
            </a:r>
            <a:r>
              <a:rPr lang="en-US" sz="5400" b="1" dirty="0" err="1">
                <a:solidFill>
                  <a:srgbClr val="FFFFFF"/>
                </a:solidFill>
              </a:rPr>
              <a:t>vos</a:t>
            </a:r>
            <a:r>
              <a:rPr lang="en-US" sz="5400" b="1" dirty="0">
                <a:solidFill>
                  <a:srgbClr val="FFFFFF"/>
                </a:solidFill>
              </a:rPr>
              <a:t> </a:t>
            </a:r>
            <a:r>
              <a:rPr lang="en-US" sz="5400" b="1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sources</a:t>
            </a:r>
            <a:br>
              <a:rPr lang="en-US" sz="5400" b="1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5400" b="1" i="1" kern="1200" cap="all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BE704-C74C-04CD-73D5-552817874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472752"/>
            <a:ext cx="9144000" cy="6141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endParaRPr lang="en-US" sz="1600" b="1" cap="all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EF94686-CC63-A712-778A-E04D72728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E3062-2125-63AA-6E8D-53F1A5716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846" y="1614733"/>
            <a:ext cx="4020126" cy="30253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 dirty="0"/>
              <a:t>Cycle de </a:t>
            </a:r>
            <a:r>
              <a:rPr lang="en-US" sz="3200" dirty="0" err="1"/>
              <a:t>l’information</a:t>
            </a:r>
            <a:r>
              <a:rPr lang="en-US" sz="3200" dirty="0"/>
              <a:t> et son impact sur le format des documents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821A5B-A309-99CB-2F33-768354A0E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2755" y="860758"/>
            <a:ext cx="7228091" cy="51319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4CC422B-ABC2-E3FF-292D-41E1588D69D1}"/>
                  </a:ext>
                </a:extLst>
              </p14:cNvPr>
              <p14:cNvContentPartPr/>
              <p14:nvPr/>
            </p14:nvContentPartPr>
            <p14:xfrm>
              <a:off x="2268260" y="1218740"/>
              <a:ext cx="18360" cy="15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4CC422B-ABC2-E3FF-292D-41E1588D69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0260" y="1200321"/>
                <a:ext cx="54000" cy="523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7E0D73-0B5E-8823-541A-045EF0BB039E}"/>
                  </a:ext>
                </a:extLst>
              </p14:cNvPr>
              <p14:cNvContentPartPr/>
              <p14:nvPr/>
            </p14:nvContentPartPr>
            <p14:xfrm>
              <a:off x="5270680" y="340322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7E0D73-0B5E-8823-541A-045EF0BB03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98680" y="3259220"/>
                <a:ext cx="144000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A273DCE-7C63-32AB-DCF5-8D0473F7AED0}"/>
              </a:ext>
            </a:extLst>
          </p:cNvPr>
          <p:cNvSpPr txBox="1"/>
          <p:nvPr/>
        </p:nvSpPr>
        <p:spPr>
          <a:xfrm>
            <a:off x="518326" y="6132811"/>
            <a:ext cx="10683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Source: </a:t>
            </a:r>
            <a:r>
              <a:rPr lang="en-CA" dirty="0"/>
              <a:t>Ashbourne, H. (</a:t>
            </a:r>
            <a:r>
              <a:rPr lang="en-CA" dirty="0" err="1"/>
              <a:t>s.d.</a:t>
            </a:r>
            <a:r>
              <a:rPr lang="en-CA" dirty="0"/>
              <a:t>). </a:t>
            </a:r>
            <a:r>
              <a:rPr lang="en-CA" i="1" dirty="0"/>
              <a:t>Research Guides: Information Cycle: Introduction to the Information Cycle</a:t>
            </a:r>
            <a:r>
              <a:rPr lang="en-CA" dirty="0"/>
              <a:t>. https://libguides.tru.ca/c.php?g=193994&amp;p=1275894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77985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D8F280-10DA-9D5C-20F2-13F2BF65B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29" y="2346593"/>
            <a:ext cx="5894024" cy="41700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E6E102-B216-864E-A1C9-0003747EB1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50"/>
          <a:stretch/>
        </p:blipFill>
        <p:spPr>
          <a:xfrm>
            <a:off x="5894024" y="341335"/>
            <a:ext cx="6085695" cy="3167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C7AE59-CF4A-24B8-C6DE-1BECEAEA60C5}"/>
              </a:ext>
            </a:extLst>
          </p:cNvPr>
          <p:cNvSpPr txBox="1"/>
          <p:nvPr/>
        </p:nvSpPr>
        <p:spPr>
          <a:xfrm>
            <a:off x="1090670" y="749147"/>
            <a:ext cx="4120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Évaluer</a:t>
            </a:r>
            <a:endParaRPr lang="en-CA" sz="3200" i="1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40588-CF1B-4CB5-16F6-90D040734549}"/>
              </a:ext>
            </a:extLst>
          </p:cNvPr>
          <p:cNvSpPr txBox="1"/>
          <p:nvPr/>
        </p:nvSpPr>
        <p:spPr>
          <a:xfrm>
            <a:off x="6953835" y="5666345"/>
            <a:ext cx="396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https://library.concordia.ca/apps/critical-toolkit/course.html?courseID=27406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783704-7824-055C-A5F7-41657A27753A}"/>
              </a:ext>
            </a:extLst>
          </p:cNvPr>
          <p:cNvSpPr txBox="1"/>
          <p:nvPr/>
        </p:nvSpPr>
        <p:spPr>
          <a:xfrm>
            <a:off x="6953835" y="3712684"/>
            <a:ext cx="4426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https://library.concordia.ca/help/guides.php?guid=evaluating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E03C08B-924E-3398-B8E2-BAA065CE52ED}"/>
                  </a:ext>
                </a:extLst>
              </p14:cNvPr>
              <p14:cNvContentPartPr/>
              <p14:nvPr/>
            </p14:nvContentPartPr>
            <p14:xfrm>
              <a:off x="6687182" y="6356507"/>
              <a:ext cx="56232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E03C08B-924E-3398-B8E2-BAA065CE52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69182" y="6320507"/>
                <a:ext cx="59796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5D8EFFE-B3B2-03AE-FB76-BA9D1647AAEC}"/>
              </a:ext>
            </a:extLst>
          </p:cNvPr>
          <p:cNvGrpSpPr/>
          <p:nvPr/>
        </p:nvGrpSpPr>
        <p:grpSpPr>
          <a:xfrm>
            <a:off x="6697982" y="6239867"/>
            <a:ext cx="97920" cy="232920"/>
            <a:chOff x="6697982" y="6239867"/>
            <a:chExt cx="97920" cy="2329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27BA4D0-F8B8-CB9D-F8C7-42F883680B60}"/>
                    </a:ext>
                  </a:extLst>
                </p14:cNvPr>
                <p14:cNvContentPartPr/>
                <p14:nvPr/>
              </p14:nvContentPartPr>
              <p14:xfrm>
                <a:off x="6697982" y="6239867"/>
                <a:ext cx="97920" cy="117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27BA4D0-F8B8-CB9D-F8C7-42F883680B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80342" y="6222227"/>
                  <a:ext cx="133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096C050-7FA9-B01B-B711-BE0640BF3449}"/>
                    </a:ext>
                  </a:extLst>
                </p14:cNvPr>
                <p14:cNvContentPartPr/>
                <p14:nvPr/>
              </p14:nvContentPartPr>
              <p14:xfrm>
                <a:off x="6697982" y="6389627"/>
                <a:ext cx="82080" cy="83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096C050-7FA9-B01B-B711-BE0640BF344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80342" y="6371627"/>
                  <a:ext cx="11772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6F52C96-FE41-DC6C-822A-11845BD93465}"/>
                  </a:ext>
                </a:extLst>
              </p14:cNvPr>
              <p14:cNvContentPartPr/>
              <p14:nvPr/>
            </p14:nvContentPartPr>
            <p14:xfrm>
              <a:off x="11424422" y="3701147"/>
              <a:ext cx="11160" cy="308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6F52C96-FE41-DC6C-822A-11845BD9346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866422" y="3683147"/>
                <a:ext cx="11160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DA03AF6-479E-E348-6F17-7CDFF4FEE8DF}"/>
                  </a:ext>
                </a:extLst>
              </p14:cNvPr>
              <p14:cNvContentPartPr/>
              <p14:nvPr/>
            </p14:nvContentPartPr>
            <p14:xfrm>
              <a:off x="11325062" y="3678107"/>
              <a:ext cx="212040" cy="1339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DA03AF6-479E-E348-6F17-7CDFF4FEE8D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307062" y="3660107"/>
                <a:ext cx="247680" cy="16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9055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E6E102-B216-864E-A1C9-0003747EB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50"/>
          <a:stretch/>
        </p:blipFill>
        <p:spPr>
          <a:xfrm>
            <a:off x="533400" y="533400"/>
            <a:ext cx="11125200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033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F248-412C-D597-D813-D7C68584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Activité</a:t>
            </a:r>
            <a:r>
              <a:rPr lang="en-CA" dirty="0"/>
              <a:t>: Source Evaluation and Fact-Checking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95B0-023D-5655-2722-4B1080880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Activité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https://library.concordia.ca/apps/critical-toolkit/course.html?courseID=27406</a:t>
            </a:r>
            <a:r>
              <a:rPr lang="en-US" dirty="0"/>
              <a:t> 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E893D-23FA-E5B0-A456-C97DBB97F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668" y="1224479"/>
            <a:ext cx="1141911" cy="11249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62CF35-E831-9CAA-3077-5222367F2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804" y="3003596"/>
            <a:ext cx="8867775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422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53593-640C-F56E-8896-BC5118FD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801" y="2700788"/>
            <a:ext cx="5065199" cy="145642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b="1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library.concordia.ca/help/citing/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3E0216-523B-16DE-6F7C-8046F29D5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791640"/>
            <a:ext cx="6593401" cy="5274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795D15-2EAE-F7F7-4F7E-E47817C8FB11}"/>
              </a:ext>
            </a:extLst>
          </p:cNvPr>
          <p:cNvSpPr txBox="1"/>
          <p:nvPr/>
        </p:nvSpPr>
        <p:spPr>
          <a:xfrm>
            <a:off x="5739788" y="451692"/>
            <a:ext cx="524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Citer</a:t>
            </a:r>
            <a:endParaRPr lang="en-CA" sz="3200" i="1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58863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C6E9-5BC6-DCBC-13B9-44D33442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5" y="533400"/>
            <a:ext cx="3509518" cy="36142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Chicago </a:t>
            </a:r>
            <a:r>
              <a:rPr lang="en-US" dirty="0" err="1"/>
              <a:t>francisé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09E6F2-16C2-CC28-2845-6CF8FB944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22496" y="899547"/>
            <a:ext cx="7431291" cy="4921137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362AE31-CD4D-5CF4-3664-44AB1BD71D65}"/>
              </a:ext>
            </a:extLst>
          </p:cNvPr>
          <p:cNvSpPr/>
          <p:nvPr/>
        </p:nvSpPr>
        <p:spPr>
          <a:xfrm>
            <a:off x="5714970" y="4198386"/>
            <a:ext cx="4997986" cy="1592814"/>
          </a:xfrm>
          <a:prstGeom prst="ellipse">
            <a:avLst/>
          </a:prstGeom>
          <a:noFill/>
          <a:ln w="57150">
            <a:solidFill>
              <a:srgbClr val="94CF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913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D23EF01-5C9E-4B1E-85FE-E230C5BC9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8F92FE-E706-460E-95F3-8B49EF548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973FE-58F4-FDEF-DD39-14D1307487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6" b="4932"/>
          <a:stretch/>
        </p:blipFill>
        <p:spPr>
          <a:xfrm>
            <a:off x="0" y="533398"/>
            <a:ext cx="11717079" cy="579120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BA8B30-585D-4596-A896-BF3FD1FB2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D94027-0273-4AF2-87C2-49EB6D65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870472-9E8A-42D0-BDA3-B312F4C72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2475298"/>
            <a:ext cx="903767" cy="438270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280D8D-93BB-4BD4-86DA-25993A4B5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6033977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9FEC981-EB48-4A49-88DF-0A6DB2ECB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6" y="1392865"/>
            <a:ext cx="589524" cy="54651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B91E5C6-85F3-4BA6-9D1E-794A781F6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BFF75F-844B-447A-A83D-D0B0D8517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640572" y="0"/>
            <a:ext cx="6551428" cy="100477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068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B31F33-7B38-2BEE-C380-69567DCBF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8" y="-276447"/>
            <a:ext cx="1143036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EA9FE1-192F-651C-113C-FE2586A8B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CA" dirty="0"/>
          </a:p>
        </p:txBody>
      </p:sp>
      <p:pic>
        <p:nvPicPr>
          <p:cNvPr id="7" name="Picture 6" descr="Concordia Library, Ask a Librarian service webpage.">
            <a:extLst>
              <a:ext uri="{FF2B5EF4-FFF2-40B4-BE49-F238E27FC236}">
                <a16:creationId xmlns:a16="http://schemas.microsoft.com/office/drawing/2014/main" id="{7E84F420-6530-EDB8-C6E1-4F494B4500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r="3944"/>
          <a:stretch/>
        </p:blipFill>
        <p:spPr>
          <a:xfrm>
            <a:off x="2401366" y="861697"/>
            <a:ext cx="7622850" cy="4797698"/>
          </a:xfrm>
          <a:prstGeom prst="rect">
            <a:avLst/>
          </a:prstGeom>
        </p:spPr>
      </p:pic>
      <p:sp>
        <p:nvSpPr>
          <p:cNvPr id="8" name="Rectangle 7" descr="Concordia Library, Ask a Librarian service webpage. &#10;Red square highlighting various ways to contact a librarian including:&#10;In-person, Chat, Phone, Email, Related services.">
            <a:extLst>
              <a:ext uri="{FF2B5EF4-FFF2-40B4-BE49-F238E27FC236}">
                <a16:creationId xmlns:a16="http://schemas.microsoft.com/office/drawing/2014/main" id="{38F0981B-6976-5141-7955-515D4E2D1A81}"/>
              </a:ext>
            </a:extLst>
          </p:cNvPr>
          <p:cNvSpPr>
            <a:spLocks/>
          </p:cNvSpPr>
          <p:nvPr/>
        </p:nvSpPr>
        <p:spPr>
          <a:xfrm>
            <a:off x="4035406" y="2251493"/>
            <a:ext cx="2780332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88680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22">
            <a:extLst>
              <a:ext uri="{FF2B5EF4-FFF2-40B4-BE49-F238E27FC236}">
                <a16:creationId xmlns:a16="http://schemas.microsoft.com/office/drawing/2014/main" id="{6E0D4398-84C2-41B8-BF30-3157F7B18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" descr="Abstract blurred public library with bookshelves">
            <a:extLst>
              <a:ext uri="{FF2B5EF4-FFF2-40B4-BE49-F238E27FC236}">
                <a16:creationId xmlns:a16="http://schemas.microsoft.com/office/drawing/2014/main" id="{EB466F85-E9AF-728C-D0F0-473CD53AD1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065" b="-1"/>
          <a:stretch/>
        </p:blipFill>
        <p:spPr>
          <a:xfrm>
            <a:off x="0" y="-41215"/>
            <a:ext cx="9137156" cy="6857989"/>
          </a:xfrm>
          <a:prstGeom prst="rect">
            <a:avLst/>
          </a:prstGeom>
        </p:spPr>
      </p:pic>
      <p:sp>
        <p:nvSpPr>
          <p:cNvPr id="48" name="Rectangle 23">
            <a:extLst>
              <a:ext uri="{FF2B5EF4-FFF2-40B4-BE49-F238E27FC236}">
                <a16:creationId xmlns:a16="http://schemas.microsoft.com/office/drawing/2014/main" id="{1E519840-CB5B-442F-AF8C-F848E7699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5558" y="-6724"/>
            <a:ext cx="4265457" cy="6868736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240216 w 5664007"/>
              <a:gd name="connsiteY0" fmla="*/ 0 h 6857998"/>
              <a:gd name="connsiteX1" fmla="*/ 5664007 w 5664007"/>
              <a:gd name="connsiteY1" fmla="*/ 0 h 6857998"/>
              <a:gd name="connsiteX2" fmla="*/ 5664007 w 5664007"/>
              <a:gd name="connsiteY2" fmla="*/ 6857998 h 6857998"/>
              <a:gd name="connsiteX3" fmla="*/ 0 w 5664007"/>
              <a:gd name="connsiteY3" fmla="*/ 6846045 h 6857998"/>
              <a:gd name="connsiteX4" fmla="*/ 2240216 w 5664007"/>
              <a:gd name="connsiteY4" fmla="*/ 0 h 6857998"/>
              <a:gd name="connsiteX0" fmla="*/ 2170935 w 5594726"/>
              <a:gd name="connsiteY0" fmla="*/ 0 h 6865085"/>
              <a:gd name="connsiteX1" fmla="*/ 5594726 w 5594726"/>
              <a:gd name="connsiteY1" fmla="*/ 0 h 6865085"/>
              <a:gd name="connsiteX2" fmla="*/ 5594726 w 5594726"/>
              <a:gd name="connsiteY2" fmla="*/ 6857998 h 6865085"/>
              <a:gd name="connsiteX3" fmla="*/ 0 w 5594726"/>
              <a:gd name="connsiteY3" fmla="*/ 6865085 h 6865085"/>
              <a:gd name="connsiteX4" fmla="*/ 2170935 w 5594726"/>
              <a:gd name="connsiteY4" fmla="*/ 0 h 6865085"/>
              <a:gd name="connsiteX0" fmla="*/ 1747097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747097 w 5170888"/>
              <a:gd name="connsiteY4" fmla="*/ 0 h 6865085"/>
              <a:gd name="connsiteX0" fmla="*/ 1404766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404766 w 5170888"/>
              <a:gd name="connsiteY4" fmla="*/ 0 h 686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888" h="6865085">
                <a:moveTo>
                  <a:pt x="1404766" y="0"/>
                </a:moveTo>
                <a:lnTo>
                  <a:pt x="5170888" y="0"/>
                </a:lnTo>
                <a:lnTo>
                  <a:pt x="5170888" y="6857998"/>
                </a:lnTo>
                <a:lnTo>
                  <a:pt x="0" y="6865085"/>
                </a:lnTo>
                <a:lnTo>
                  <a:pt x="140476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80A39-018A-471E-0508-1AF3CC210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1082" y="3025587"/>
            <a:ext cx="4377518" cy="29852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7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Merci de                 </a:t>
            </a:r>
            <a:r>
              <a:rPr lang="en-US" sz="37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en-US" sz="37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22780-084D-3D3B-4B47-3AEA9DA21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167" y="1867111"/>
            <a:ext cx="4837465" cy="152066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r">
              <a:lnSpc>
                <a:spcPct val="110000"/>
              </a:lnSpc>
              <a:buNone/>
            </a:pPr>
            <a:br>
              <a:rPr lang="en-US" sz="900" b="1" cap="all" spc="300" dirty="0"/>
            </a:br>
            <a:br>
              <a:rPr lang="en-US" sz="900" b="1" cap="all" spc="300" dirty="0"/>
            </a:br>
            <a:r>
              <a:rPr lang="en-US" sz="2000" b="1" cap="all" spc="300" dirty="0"/>
              <a:t>Éthel Gamache</a:t>
            </a:r>
            <a:br>
              <a:rPr lang="en-US" sz="2000" b="1" cap="all" spc="300" dirty="0"/>
            </a:br>
            <a:br>
              <a:rPr lang="en-US" sz="2000" b="1" cap="all" spc="300" dirty="0"/>
            </a:br>
            <a:r>
              <a:rPr lang="en-US" sz="2000" b="1" cap="all" spc="300" dirty="0"/>
              <a:t>ethel.gamache@concordia.ca</a:t>
            </a:r>
            <a:br>
              <a:rPr lang="en-US" sz="2000" b="1" cap="all" spc="300" dirty="0"/>
            </a:br>
            <a:endParaRPr lang="en-US" sz="2000" b="1" cap="all" spc="300" dirty="0"/>
          </a:p>
        </p:txBody>
      </p:sp>
      <p:cxnSp>
        <p:nvCxnSpPr>
          <p:cNvPr id="49" name="Straight Connector 26">
            <a:extLst>
              <a:ext uri="{FF2B5EF4-FFF2-40B4-BE49-F238E27FC236}">
                <a16:creationId xmlns:a16="http://schemas.microsoft.com/office/drawing/2014/main" id="{AC7EF422-3076-48F2-A38B-7CA851778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31959" y="0"/>
            <a:ext cx="5279056" cy="77792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28">
            <a:extLst>
              <a:ext uri="{FF2B5EF4-FFF2-40B4-BE49-F238E27FC236}">
                <a16:creationId xmlns:a16="http://schemas.microsoft.com/office/drawing/2014/main" id="{6896548C-21A4-493D-B220-64E89F1EF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81082" y="-6724"/>
            <a:ext cx="2279175" cy="68647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308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21.4|10.3"/>
</p:tagLst>
</file>

<file path=ppt/theme/theme1.xml><?xml version="1.0" encoding="utf-8"?>
<a:theme xmlns:a="http://schemas.openxmlformats.org/drawingml/2006/main" name="AngleLines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8539</TotalTime>
  <Words>1942</Words>
  <Application>Microsoft Office PowerPoint</Application>
  <PresentationFormat>Widescreen</PresentationFormat>
  <Paragraphs>287</Paragraphs>
  <Slides>63</Slides>
  <Notes>63</Notes>
  <HiddenSlides>8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6" baseType="lpstr">
      <vt:lpstr>Gill Sans</vt:lpstr>
      <vt:lpstr>ＭＳ Ｐゴシック</vt:lpstr>
      <vt:lpstr>Arial</vt:lpstr>
      <vt:lpstr>Arial Bold</vt:lpstr>
      <vt:lpstr>Calibri</vt:lpstr>
      <vt:lpstr>Edwardian Script ITC</vt:lpstr>
      <vt:lpstr>Gill Sans Nova</vt:lpstr>
      <vt:lpstr>Gill Sans Nova Light</vt:lpstr>
      <vt:lpstr>Segoe UI</vt:lpstr>
      <vt:lpstr>Segoe UI Light</vt:lpstr>
      <vt:lpstr>Univers Condensed Light</vt:lpstr>
      <vt:lpstr>Walbaum Display Light</vt:lpstr>
      <vt:lpstr>AngleLinesVTI</vt:lpstr>
      <vt:lpstr>FTRA 200 Méthodologie de la traduction   Formation documentaire   Bibliothécaire: Éthel Gamache  ethel.gamache@concordia.ca    Le jeudi 1er Octobre 2026 </vt:lpstr>
      <vt:lpstr>PowerPoint Presentation</vt:lpstr>
      <vt:lpstr>ActivitÉ Brise-Glace </vt:lpstr>
      <vt:lpstr>La bibliothèque</vt:lpstr>
      <vt:lpstr>ESPACES </vt:lpstr>
      <vt:lpstr>Site Web de la bibliothèque     Page d’accueil library.concordia.ca</vt:lpstr>
      <vt:lpstr>Religions and Cultures Subject Guides</vt:lpstr>
      <vt:lpstr>Service de référence</vt:lpstr>
      <vt:lpstr>StratÉgies de recherche</vt:lpstr>
      <vt:lpstr>The Concept of a Boolean search illustrated</vt:lpstr>
      <vt:lpstr>Autres Opérateurs de recherche</vt:lpstr>
      <vt:lpstr>What is a Boolean Search?</vt:lpstr>
      <vt:lpstr>Sofia, outil de découverte,   et le Prêt entre bibliothèques (PEB) </vt:lpstr>
      <vt:lpstr>PowerPoint Presentation</vt:lpstr>
      <vt:lpstr>PowerPoint Presentation</vt:lpstr>
      <vt:lpstr>PowerPoint Presentation</vt:lpstr>
      <vt:lpstr>PowerPoint Presentation</vt:lpstr>
      <vt:lpstr>Autre chemin Pour trouver des Articles</vt:lpstr>
      <vt:lpstr>Sofia – titre d’un périodique</vt:lpstr>
      <vt:lpstr>Sofia – Chercher Avec un DOI   Digital Object Identifier (DOI)</vt:lpstr>
      <vt:lpstr>PowerPoint Presentation</vt:lpstr>
      <vt:lpstr>PowerPoint Presentation</vt:lpstr>
      <vt:lpstr>Comment trouver…</vt:lpstr>
      <vt:lpstr>Comment fonctionne le service de Prêt Entre Bibliothèques (PEB)?</vt:lpstr>
      <vt:lpstr>Concordia article/chapter scan &amp; deliver service</vt:lpstr>
      <vt:lpstr>Demander un LIvre VIA INTERLIBRARY LOAN (Prêt entre bibliothèques)</vt:lpstr>
      <vt:lpstr>Sofia Discovery Tool request via Interlibrary loan</vt:lpstr>
      <vt:lpstr>Suivez le statut de votre demande sous l’onglet "Requests“  ou «Demandes». </vt:lpstr>
      <vt:lpstr>Au sujet du PEB </vt:lpstr>
      <vt:lpstr>Demander un livre à partir d’un  FORMulaire vide</vt:lpstr>
      <vt:lpstr>Create an Interlibrary Loan request</vt:lpstr>
      <vt:lpstr>Sofia Discovery Tool – request a book form</vt:lpstr>
      <vt:lpstr>Si vous avez quelque difficulté à trouver un document, contactez la bibliothèque. </vt:lpstr>
      <vt:lpstr>Dictionnaires termonologiques </vt:lpstr>
      <vt:lpstr>Termium Plus</vt:lpstr>
      <vt:lpstr>PowerPoint Presentation</vt:lpstr>
      <vt:lpstr>Vitrine linguistique</vt:lpstr>
      <vt:lpstr>Autres documents de référence </vt:lpstr>
      <vt:lpstr>Différents types d’ouvrages de référence</vt:lpstr>
      <vt:lpstr>bases de données</vt:lpstr>
      <vt:lpstr>La révision par les pairs</vt:lpstr>
      <vt:lpstr>Sofia Discovery Tool – Databases By Subject</vt:lpstr>
      <vt:lpstr>Bases de données</vt:lpstr>
      <vt:lpstr>PowerPoint Presentation</vt:lpstr>
      <vt:lpstr>Démonstrations</vt:lpstr>
      <vt:lpstr>Ressources générales sur le web  </vt:lpstr>
      <vt:lpstr>Sites web utiles</vt:lpstr>
      <vt:lpstr>Lexiques et autres ressources en ligne</vt:lpstr>
      <vt:lpstr>Utiliser Google Scholar</vt:lpstr>
      <vt:lpstr>OÙ chercher? </vt:lpstr>
      <vt:lpstr>PowerPoint Presentation</vt:lpstr>
      <vt:lpstr>Google Scholar – Searching within a search result</vt:lpstr>
      <vt:lpstr>Google Scholar – select a library access link</vt:lpstr>
      <vt:lpstr>Évaluer et citer vos sources </vt:lpstr>
      <vt:lpstr>Cycle de l’information et son impact sur le format des documents</vt:lpstr>
      <vt:lpstr>PowerPoint Presentation</vt:lpstr>
      <vt:lpstr>PowerPoint Presentation</vt:lpstr>
      <vt:lpstr>Activité: Source Evaluation and Fact-Checking </vt:lpstr>
      <vt:lpstr>library.concordia.ca/help/citing/</vt:lpstr>
      <vt:lpstr>Chicago francisé</vt:lpstr>
      <vt:lpstr>PowerPoint Presentation</vt:lpstr>
      <vt:lpstr>PowerPoint Presentation</vt:lpstr>
      <vt:lpstr>Merci de                 votre Participation</vt:lpstr>
    </vt:vector>
  </TitlesOfParts>
  <Company>Concordia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Training for the subject fields of  Religions and Cultures,  Theological Studies,  Philosophy,  Études françaises   and  Classics, Modern Languages and Linguistics    Librarian: Éthel Gamache  ethel.gamache@concordia.ca  Thursday, September 14, 2023</dc:title>
  <dc:creator>Ethel Gamache</dc:creator>
  <cp:lastModifiedBy>Ethel Gamache</cp:lastModifiedBy>
  <cp:revision>35</cp:revision>
  <cp:lastPrinted>2026-10-01T14:39:27Z</cp:lastPrinted>
  <dcterms:created xsi:type="dcterms:W3CDTF">2023-09-14T15:10:06Z</dcterms:created>
  <dcterms:modified xsi:type="dcterms:W3CDTF">2026-10-01T14:41:37Z</dcterms:modified>
</cp:coreProperties>
</file>