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63"/>
  </p:notesMasterIdLst>
  <p:sldIdLst>
    <p:sldId id="257" r:id="rId3"/>
    <p:sldId id="259" r:id="rId4"/>
    <p:sldId id="297" r:id="rId5"/>
    <p:sldId id="298" r:id="rId6"/>
    <p:sldId id="300" r:id="rId7"/>
    <p:sldId id="356" r:id="rId8"/>
    <p:sldId id="304" r:id="rId9"/>
    <p:sldId id="328" r:id="rId10"/>
    <p:sldId id="358" r:id="rId11"/>
    <p:sldId id="299" r:id="rId12"/>
    <p:sldId id="323" r:id="rId13"/>
    <p:sldId id="359" r:id="rId14"/>
    <p:sldId id="307" r:id="rId15"/>
    <p:sldId id="357" r:id="rId16"/>
    <p:sldId id="332" r:id="rId17"/>
    <p:sldId id="360" r:id="rId18"/>
    <p:sldId id="331" r:id="rId19"/>
    <p:sldId id="361" r:id="rId20"/>
    <p:sldId id="362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51" r:id="rId32"/>
    <p:sldId id="287" r:id="rId33"/>
    <p:sldId id="288" r:id="rId34"/>
    <p:sldId id="364" r:id="rId35"/>
    <p:sldId id="365" r:id="rId36"/>
    <p:sldId id="349" r:id="rId37"/>
    <p:sldId id="345" r:id="rId38"/>
    <p:sldId id="346" r:id="rId39"/>
    <p:sldId id="350" r:id="rId40"/>
    <p:sldId id="284" r:id="rId41"/>
    <p:sldId id="352" r:id="rId42"/>
    <p:sldId id="292" r:id="rId43"/>
    <p:sldId id="366" r:id="rId44"/>
    <p:sldId id="367" r:id="rId45"/>
    <p:sldId id="368" r:id="rId46"/>
    <p:sldId id="392" r:id="rId47"/>
    <p:sldId id="400" r:id="rId48"/>
    <p:sldId id="301" r:id="rId49"/>
    <p:sldId id="303" r:id="rId50"/>
    <p:sldId id="305" r:id="rId51"/>
    <p:sldId id="408" r:id="rId52"/>
    <p:sldId id="406" r:id="rId53"/>
    <p:sldId id="401" r:id="rId54"/>
    <p:sldId id="384" r:id="rId55"/>
    <p:sldId id="385" r:id="rId56"/>
    <p:sldId id="403" r:id="rId57"/>
    <p:sldId id="387" r:id="rId58"/>
    <p:sldId id="404" r:id="rId59"/>
    <p:sldId id="402" r:id="rId60"/>
    <p:sldId id="309" r:id="rId61"/>
    <p:sldId id="29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FC1"/>
    <a:srgbClr val="013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9001" autoAdjust="0"/>
  </p:normalViewPr>
  <p:slideViewPr>
    <p:cSldViewPr snapToGrid="0">
      <p:cViewPr varScale="1">
        <p:scale>
          <a:sx n="77" d="100"/>
          <a:sy n="77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ofantiquity.wordpress.com/2016/10/07/forgotten-skills-boolean-searche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56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Data </a:t>
            </a:r>
            <a:r>
              <a:rPr lang="fr-CA" dirty="0" err="1"/>
              <a:t>farming</a:t>
            </a:r>
            <a:endParaRPr lang="fr-CA" dirty="0"/>
          </a:p>
          <a:p>
            <a:r>
              <a:rPr lang="fr-CA" dirty="0"/>
              <a:t>Hashtag</a:t>
            </a:r>
          </a:p>
          <a:p>
            <a:r>
              <a:rPr lang="fr-CA" dirty="0"/>
              <a:t>ONU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23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Hashtag</a:t>
            </a:r>
          </a:p>
          <a:p>
            <a:r>
              <a:rPr lang="fr-CA" dirty="0"/>
              <a:t>Communauté de pratiques</a:t>
            </a:r>
          </a:p>
          <a:p>
            <a:r>
              <a:rPr lang="fr-CA" dirty="0"/>
              <a:t>Feux de circulation</a:t>
            </a:r>
          </a:p>
          <a:p>
            <a:r>
              <a:rPr lang="fr-CA" dirty="0"/>
              <a:t>Carte d’affaires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219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Naviguer un océan de données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401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r>
              <a:rPr lang="fr-CA" dirty="0"/>
              <a:t>Érudit</a:t>
            </a:r>
          </a:p>
          <a:p>
            <a:r>
              <a:rPr lang="fr-CA" dirty="0"/>
              <a:t>Eureka.cc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9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r>
              <a:rPr lang="fr-CA" dirty="0"/>
              <a:t>Érudit</a:t>
            </a:r>
          </a:p>
          <a:p>
            <a:r>
              <a:rPr lang="fr-CA" dirty="0"/>
              <a:t>Eureka.cc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0815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Google Scholar – finding something to eat in a food court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Library Databases – Cooking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Speed vs process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364-5DC1-49FC-BD2B-337CF9750922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951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45815-5FDE-40B1-BE50-E82C1789DD22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01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67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Types de documents à la </a:t>
            </a:r>
            <a:r>
              <a:rPr lang="en-US" sz="1200" dirty="0" err="1"/>
              <a:t>bibliothèque</a:t>
            </a:r>
            <a:r>
              <a:rPr lang="en-US" sz="1200" dirty="0"/>
              <a:t>: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Livres </a:t>
            </a:r>
            <a:r>
              <a:rPr lang="en-US" sz="1000" dirty="0">
                <a:solidFill>
                  <a:schemeClr val="accent1"/>
                </a:solidFill>
              </a:rPr>
              <a:t>(</a:t>
            </a:r>
            <a:r>
              <a:rPr lang="en-US" sz="1000" dirty="0" err="1">
                <a:solidFill>
                  <a:schemeClr val="accent1"/>
                </a:solidFill>
              </a:rPr>
              <a:t>imprimés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ou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électroniques</a:t>
            </a:r>
            <a:r>
              <a:rPr lang="en-US" sz="1000" dirty="0">
                <a:solidFill>
                  <a:schemeClr val="accent1"/>
                </a:solidFill>
              </a:rPr>
              <a:t>)</a:t>
            </a:r>
            <a:r>
              <a:rPr lang="en-US" sz="1000" dirty="0"/>
              <a:t> 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Périodiques</a:t>
            </a:r>
            <a:r>
              <a:rPr lang="en-US" sz="1200" dirty="0">
                <a:solidFill>
                  <a:schemeClr val="accent1"/>
                </a:solidFill>
              </a:rPr>
              <a:t> (Journals)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Journaux</a:t>
            </a:r>
            <a:r>
              <a:rPr lang="en-US" sz="1200" dirty="0">
                <a:solidFill>
                  <a:schemeClr val="accent1"/>
                </a:solidFill>
              </a:rPr>
              <a:t> (Newspapers)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Videos (films, </a:t>
            </a:r>
            <a:r>
              <a:rPr lang="en-US" sz="1200" dirty="0" err="1">
                <a:solidFill>
                  <a:schemeClr val="accent1"/>
                </a:solidFill>
              </a:rPr>
              <a:t>théâtre</a:t>
            </a:r>
            <a:r>
              <a:rPr lang="en-US" sz="1200" dirty="0">
                <a:solidFill>
                  <a:schemeClr val="accent1"/>
                </a:solidFill>
              </a:rPr>
              <a:t>, danse,…)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Musique (partitions, sons)</a:t>
            </a:r>
          </a:p>
          <a:p>
            <a:pPr lvl="0"/>
            <a:r>
              <a:rPr lang="en-US" sz="1200" b="1" dirty="0">
                <a:solidFill>
                  <a:schemeClr val="accent1"/>
                </a:solidFill>
              </a:rPr>
              <a:t>*En </a:t>
            </a:r>
            <a:r>
              <a:rPr lang="en-US" sz="1200" b="1" dirty="0" err="1">
                <a:solidFill>
                  <a:schemeClr val="accent1"/>
                </a:solidFill>
              </a:rPr>
              <a:t>ligne</a:t>
            </a:r>
            <a:r>
              <a:rPr lang="en-US" sz="1200" b="1" dirty="0">
                <a:solidFill>
                  <a:schemeClr val="accent1"/>
                </a:solidFill>
              </a:rPr>
              <a:t> or </a:t>
            </a:r>
            <a:r>
              <a:rPr lang="en-US" sz="1200" b="1" dirty="0" err="1">
                <a:solidFill>
                  <a:schemeClr val="accent1"/>
                </a:solidFill>
              </a:rPr>
              <a:t>imprimé</a:t>
            </a:r>
            <a:r>
              <a:rPr lang="en-US" sz="1200" b="1" dirty="0">
                <a:solidFill>
                  <a:schemeClr val="accent1"/>
                </a:solidFill>
              </a:rPr>
              <a:t>*</a:t>
            </a:r>
          </a:p>
          <a:p>
            <a:pPr lvl="0"/>
            <a:r>
              <a:rPr lang="en-US" sz="1050" dirty="0" err="1">
                <a:solidFill>
                  <a:srgbClr val="764B55"/>
                </a:solidFill>
              </a:rPr>
              <a:t>Équipment</a:t>
            </a:r>
            <a:r>
              <a:rPr lang="en-US" sz="1050" dirty="0">
                <a:solidFill>
                  <a:srgbClr val="764B55"/>
                </a:solidFill>
              </a:rPr>
              <a:t>: </a:t>
            </a:r>
            <a:r>
              <a:rPr lang="en-US" sz="1050" dirty="0" err="1">
                <a:solidFill>
                  <a:srgbClr val="764B55"/>
                </a:solidFill>
              </a:rPr>
              <a:t>tablette</a:t>
            </a:r>
            <a:r>
              <a:rPr lang="en-US" sz="1050" dirty="0">
                <a:solidFill>
                  <a:srgbClr val="764B55"/>
                </a:solidFill>
              </a:rPr>
              <a:t>, portables, </a:t>
            </a:r>
            <a:r>
              <a:rPr lang="en-US" sz="1050" dirty="0" err="1">
                <a:solidFill>
                  <a:srgbClr val="764B55"/>
                </a:solidFill>
              </a:rPr>
              <a:t>caméras</a:t>
            </a:r>
            <a:r>
              <a:rPr lang="en-US" sz="1050" dirty="0">
                <a:solidFill>
                  <a:srgbClr val="764B55"/>
                </a:solidFill>
              </a:rPr>
              <a:t>, et plus</a:t>
            </a:r>
          </a:p>
          <a:p>
            <a:endParaRPr lang="en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bibliothèque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pPr algn="l"/>
            <a:endParaRPr lang="en-US" sz="1200" dirty="0">
              <a:solidFill>
                <a:schemeClr val="tx1"/>
              </a:solidFill>
              <a:latin typeface="Gill Sans MT"/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Soeurs-Grises:https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://www.concordia.ca/fr/a-propos/patrimoine-soeurs-grises.html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01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mêmes que vous utilisez pour Moodle, par exemple.</a:t>
            </a:r>
          </a:p>
          <a:p>
            <a:endParaRPr lang="fr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2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59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99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</a:rPr>
              <a:t>library0fantiquity. « Forgotten Skills: Boolean Searches ». </a:t>
            </a:r>
            <a:r>
              <a:rPr lang="en-CA" i="1" dirty="0">
                <a:effectLst/>
              </a:rPr>
              <a:t>The Library of Antiquity</a:t>
            </a:r>
            <a:r>
              <a:rPr lang="en-CA" dirty="0">
                <a:effectLst/>
              </a:rPr>
              <a:t>, 8 </a:t>
            </a:r>
            <a:r>
              <a:rPr lang="en-CA" dirty="0" err="1">
                <a:effectLst/>
              </a:rPr>
              <a:t>octobre</a:t>
            </a:r>
            <a:r>
              <a:rPr lang="en-CA" dirty="0">
                <a:effectLst/>
              </a:rPr>
              <a:t> 2016. </a:t>
            </a:r>
            <a:r>
              <a:rPr lang="en-CA" dirty="0">
                <a:effectLst/>
                <a:hlinkClick r:id="rId3"/>
              </a:rPr>
              <a:t>https://libraryofantiquity.wordpress.com/2016/10/07/forgotten-skills-boolean-searches/</a:t>
            </a:r>
            <a:r>
              <a:rPr lang="en-CA" dirty="0">
                <a:effectLst/>
              </a:rPr>
              <a:t>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08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Exemples tirés de https://www-erudit-org.lib-ezproxy.concordia.ca/public/documents/Guide_recherche.pdf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Megafauna</a:t>
            </a:r>
            <a:r>
              <a:rPr lang="fr-CA" dirty="0"/>
              <a:t> OR </a:t>
            </a:r>
            <a:r>
              <a:rPr lang="fr-CA" dirty="0" err="1"/>
              <a:t>dinosaurs</a:t>
            </a:r>
            <a:r>
              <a:rPr lang="fr-CA" dirty="0"/>
              <a:t> OR </a:t>
            </a:r>
            <a:r>
              <a:rPr lang="fr-CA" dirty="0" err="1"/>
              <a:t>prehistoric</a:t>
            </a:r>
            <a:r>
              <a:rPr lang="fr-CA" dirty="0"/>
              <a:t> animal</a:t>
            </a:r>
          </a:p>
          <a:p>
            <a:r>
              <a:rPr lang="fr-CA" dirty="0"/>
              <a:t>Ice Age OR Extinction OR </a:t>
            </a:r>
            <a:r>
              <a:rPr lang="fr-CA" dirty="0" err="1"/>
              <a:t>Meteorite</a:t>
            </a:r>
            <a:endParaRPr lang="fr-CA" dirty="0"/>
          </a:p>
          <a:p>
            <a:r>
              <a:rPr lang="fr-CA" dirty="0"/>
              <a:t>Asia-Pacific OR </a:t>
            </a:r>
            <a:r>
              <a:rPr lang="fr-CA" dirty="0" err="1"/>
              <a:t>Australia</a:t>
            </a:r>
            <a:r>
              <a:rPr lang="fr-CA" dirty="0"/>
              <a:t> </a:t>
            </a:r>
            <a:r>
              <a:rPr lang="fr-CA"/>
              <a:t>OR Oceania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610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 exemple de recherche avancée utilisant des boîtes de recherche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54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ofantiquity.wordpress.com/2016/10/07/forgotten-skills-boolean-searche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slangues-ourlanguages.gc.ca/fr" TargetMode="External"/><Relationship Id="rId5" Type="http://schemas.openxmlformats.org/officeDocument/2006/relationships/hyperlink" Target="https://www.btb.termiumplus.gc.ca/" TargetMode="Externa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trinelinguistique.oqlf.gouv.qc.ca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50959346" TargetMode="External"/><Relationship Id="rId7" Type="http://schemas.openxmlformats.org/officeDocument/2006/relationships/hyperlink" Target="https://concordiauniversity.on.worldcat.org/oclc/74329797" TargetMode="External"/><Relationship Id="rId2" Type="http://schemas.openxmlformats.org/officeDocument/2006/relationships/hyperlink" Target="https://concordiauniversity.on.worldcat.org/oclc/12494425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62324867" TargetMode="External"/><Relationship Id="rId5" Type="http://schemas.openxmlformats.org/officeDocument/2006/relationships/hyperlink" Target="https://concordiauniversity.on.worldcat.org/oclc/56044346" TargetMode="External"/><Relationship Id="rId4" Type="http://schemas.openxmlformats.org/officeDocument/2006/relationships/hyperlink" Target="https://concordiauniversity.on.worldcat.org/oclc/173734251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ordiauniversity.on.worldcat.org/oclc/858342346" TargetMode="External"/><Relationship Id="rId3" Type="http://schemas.openxmlformats.org/officeDocument/2006/relationships/hyperlink" Target="https://concordiauniversity.on.worldcat.org/oclc/881756883" TargetMode="External"/><Relationship Id="rId7" Type="http://schemas.openxmlformats.org/officeDocument/2006/relationships/hyperlink" Target="https://concordiauniversity.on.worldcat.org/oclc/40898883" TargetMode="External"/><Relationship Id="rId2" Type="http://schemas.openxmlformats.org/officeDocument/2006/relationships/hyperlink" Target="https://concordiauniversity.on.worldcat.org/oclc/4232715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53012945" TargetMode="External"/><Relationship Id="rId5" Type="http://schemas.openxmlformats.org/officeDocument/2006/relationships/hyperlink" Target="https://concordiauniversity.on.worldcat.org/oclc/60524473" TargetMode="External"/><Relationship Id="rId4" Type="http://schemas.openxmlformats.org/officeDocument/2006/relationships/hyperlink" Target="https://concordiauniversity.on.worldcat.org/oclc/42805036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46609535" TargetMode="External"/><Relationship Id="rId7" Type="http://schemas.openxmlformats.org/officeDocument/2006/relationships/hyperlink" Target="https://concordiauniversity.on.worldcat.org/oclc/49835545" TargetMode="External"/><Relationship Id="rId2" Type="http://schemas.openxmlformats.org/officeDocument/2006/relationships/hyperlink" Target="https://concordiauniversity.on.worldcat.org/oclc/8553085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818696097" TargetMode="External"/><Relationship Id="rId5" Type="http://schemas.openxmlformats.org/officeDocument/2006/relationships/hyperlink" Target="https://news.google.com/newspapers/" TargetMode="External"/><Relationship Id="rId4" Type="http://schemas.openxmlformats.org/officeDocument/2006/relationships/hyperlink" Target="https://concordiauniversity.on.worldcat.org/oclc/66513548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b.termiumplus.gc.ca/publications-fra.html" TargetMode="External"/><Relationship Id="rId2" Type="http://schemas.openxmlformats.org/officeDocument/2006/relationships/hyperlink" Target="https://www.oqlf.gouv.qc.ca/ressources/bibliotheque/dictionnaires/index_lexvo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iancecan.ca/fr/services/gestion-des-donnees-de-recherche/apprentissage-et-ressources/glossaires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splash.com/photos/VBsG1VOgLIU" TargetMode="External"/><Relationship Id="rId5" Type="http://schemas.openxmlformats.org/officeDocument/2006/relationships/hyperlink" Target="https://pixabay.com/photos/dining-court-shopping-mall-corridor-347314/" TargetMode="Externa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library.concordia.ca/apps/critical-toolkit/course.html?courseID=274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5" y="1037655"/>
            <a:ext cx="6935872" cy="4753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FTRA 200</a:t>
            </a:r>
            <a:br>
              <a:rPr lang="en-US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FR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Méthodologie de la traduction</a:t>
            </a:r>
            <a:br>
              <a:rPr lang="fr-FR" sz="2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fr-FR" sz="1100" dirty="0">
                <a:latin typeface="Arial Bold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CA" sz="20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Formation documentaire</a:t>
            </a: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Bibliothécaire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rgbClr val="01366A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dirty="0">
                <a:solidFill>
                  <a:srgbClr val="01366A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jeudi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19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septembre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2024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6600" i="0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capture of a video using cards on a table to showcase a boolean search.">
            <a:extLst>
              <a:ext uri="{FF2B5EF4-FFF2-40B4-BE49-F238E27FC236}">
                <a16:creationId xmlns:a16="http://schemas.microsoft.com/office/drawing/2014/main" id="{5B7E84B6-6E29-ACBE-BB41-DC883BF8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9" r="3276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fr-CA" dirty="0"/>
              <a:t>Retour </a:t>
            </a:r>
            <a:r>
              <a:rPr lang="fr-CA" dirty="0" err="1"/>
              <a:t>suR</a:t>
            </a:r>
            <a:r>
              <a:rPr lang="fr-CA" dirty="0"/>
              <a:t> le tutoriel </a:t>
            </a:r>
            <a:r>
              <a:rPr lang="fr-CA" dirty="0" err="1"/>
              <a:t>video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i="1" u="sng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Smarter</a:t>
            </a:r>
            <a:r>
              <a:rPr lang="fr-CA" i="1" u="sng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, </a:t>
            </a:r>
            <a:r>
              <a:rPr lang="fr-CA" i="1" u="sng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Faster</a:t>
            </a:r>
            <a:r>
              <a:rPr lang="fr-CA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l’Université de Sydney </a:t>
            </a:r>
            <a:endParaRPr lang="en-CA" i="1" u="sng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Source: </a:t>
            </a:r>
            <a:r>
              <a:rPr lang="en-CA" sz="2000" dirty="0"/>
              <a:t>L</a:t>
            </a:r>
            <a:r>
              <a:rPr lang="en-CA" sz="2000" dirty="0">
                <a:effectLst/>
              </a:rPr>
              <a:t>ibrary 0f Antiquity. « Forgotten Skills: Boolean Searches ». </a:t>
            </a:r>
            <a:r>
              <a:rPr lang="en-CA" sz="2000" i="1" dirty="0">
                <a:effectLst/>
              </a:rPr>
              <a:t>The Library of Antiquity</a:t>
            </a:r>
            <a:r>
              <a:rPr lang="en-CA" sz="2000" dirty="0">
                <a:effectLst/>
              </a:rPr>
              <a:t>, 8 </a:t>
            </a:r>
            <a:r>
              <a:rPr lang="en-CA" sz="2000" dirty="0" err="1">
                <a:effectLst/>
              </a:rPr>
              <a:t>octobre</a:t>
            </a:r>
            <a:r>
              <a:rPr lang="en-CA" sz="2000" dirty="0">
                <a:effectLst/>
              </a:rPr>
              <a:t> 2016. 	</a:t>
            </a:r>
            <a:r>
              <a:rPr lang="en-CA" sz="2000" dirty="0">
                <a:effectLst/>
                <a:hlinkClick r:id="rId4"/>
              </a:rPr>
              <a:t>https://libraryofantiquity.wordpress.com/2016/10/07/forgotten-skills-boolean-searches/</a:t>
            </a:r>
            <a:r>
              <a:rPr lang="en-CA" sz="2000" dirty="0">
                <a:effectLst/>
              </a:rPr>
              <a:t>.</a:t>
            </a:r>
          </a:p>
          <a:p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1127050"/>
            <a:ext cx="2764465" cy="719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2766218"/>
            <a:ext cx="2892056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ill Sans Nova Light" panose="020B0402020204020203" pitchFamily="34" charset="0"/>
              </a:rPr>
              <a:t>Autres</a:t>
            </a:r>
            <a:r>
              <a:rPr lang="en-US" dirty="0">
                <a:latin typeface="Gill Sans Nova Light" panose="020B0402020204020203" pitchFamily="34" charset="0"/>
              </a:rPr>
              <a:t> </a:t>
            </a:r>
            <a:r>
              <a:rPr lang="en-US" dirty="0" err="1">
                <a:latin typeface="Gill Sans Nova Light" panose="020B0402020204020203" pitchFamily="34" charset="0"/>
              </a:rPr>
              <a:t>Opérateurs</a:t>
            </a:r>
            <a:r>
              <a:rPr lang="en-US" dirty="0">
                <a:latin typeface="Gill Sans Nova Light" panose="020B0402020204020203" pitchFamily="34" charset="0"/>
              </a:rPr>
              <a:t> de recherche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888" y="204553"/>
            <a:ext cx="8053625" cy="64488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b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Recherche d’une expression exacte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Les guillemets (" ") permettent de chercher une expression dans la forme exacte dans laquelle elle est inscrite (</a:t>
            </a:r>
            <a:r>
              <a:rPr lang="fr-CA" altLang="en-US" sz="18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18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). Ils sont utiles pour les expressions contenant plus d'un mot.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Par exemple, "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rite de passage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" repérera ces mots écrits ensemble, sans leurs variantes, dans cet ordre. 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fr-FR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altLang="en-US" sz="1800" b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La troncature</a:t>
            </a:r>
            <a:endParaRPr lang="en-CA" altLang="en-US" sz="1800" b="1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L’astérisque (*), placé à la fin d’un mot, remplace 0, 1 ou plusieurs caractères. Par exemple </a:t>
            </a:r>
            <a:r>
              <a:rPr lang="fr-FR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exemple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chat* trouvera chat, chats, chatte, chaton, mais aussi château, Chateaubriand, Châtelaine... Il ne trouvera pas cependant minet, matou ou félin. 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Autre</a:t>
            </a:r>
            <a:r>
              <a:rPr lang="en-CA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en-CA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exemple</a:t>
            </a:r>
            <a:r>
              <a:rPr lang="en-CA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: 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1800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 err="1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religious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endParaRPr lang="en-CA" sz="1800" dirty="0">
              <a:solidFill>
                <a:srgbClr val="94CFC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558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E5177-8828-6337-D202-A64C44A0A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004887"/>
            <a:ext cx="116109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5DEE1-BBE6-4007-5335-0FDDC5D4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Sofia et le Prêt entre bibliothèques (PEB)</a:t>
            </a:r>
            <a:b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5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Bibliothèque publique floue abstraite avec des étagères à livres">
            <a:extLst>
              <a:ext uri="{FF2B5EF4-FFF2-40B4-BE49-F238E27FC236}">
                <a16:creationId xmlns:a16="http://schemas.microsoft.com/office/drawing/2014/main" id="{4E7F754A-15DA-FF8B-0BF3-DFB26E33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5" r="37755" b="-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1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E44D6-C710-DE8E-1FE5-1A7EC3CC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38212"/>
            <a:ext cx="116205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96C4E-E2C7-37DC-6D4C-462F97D3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7" y="287080"/>
            <a:ext cx="7322517" cy="6443330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74F0E95-DAA1-603C-2D14-9410957B5919}"/>
              </a:ext>
            </a:extLst>
          </p:cNvPr>
          <p:cNvGrpSpPr/>
          <p:nvPr/>
        </p:nvGrpSpPr>
        <p:grpSpPr>
          <a:xfrm>
            <a:off x="0" y="1685693"/>
            <a:ext cx="2296633" cy="1663563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3726D5A3-9483-BF42-ECE9-DFAA772D147E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8E503B-2858-0AA3-15A1-0A081272BF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0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01C80-19F6-BB1D-E305-B2E39A72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19" y="481012"/>
            <a:ext cx="87058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4A65E-D89F-7BF2-6487-06F9C6BA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369" y="321524"/>
            <a:ext cx="8705850" cy="589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10A3B-8921-D8CB-CF5A-5045DDA9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58" y="1262726"/>
            <a:ext cx="7313325" cy="54119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2CFB16-D55C-41E9-03D2-5D5ECE86F9A6}"/>
              </a:ext>
            </a:extLst>
          </p:cNvPr>
          <p:cNvCxnSpPr/>
          <p:nvPr/>
        </p:nvCxnSpPr>
        <p:spPr>
          <a:xfrm flipH="1">
            <a:off x="8548577" y="2828260"/>
            <a:ext cx="1977656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50334" y="883720"/>
            <a:ext cx="9792403" cy="823912"/>
          </a:xfrm>
        </p:spPr>
        <p:txBody>
          <a:bodyPr/>
          <a:lstStyle/>
          <a:p>
            <a:r>
              <a:rPr lang="fr-CA" dirty="0"/>
              <a:t>Plan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50334" y="1892595"/>
            <a:ext cx="10005053" cy="4350230"/>
          </a:xfrm>
        </p:spPr>
        <p:txBody>
          <a:bodyPr>
            <a:normAutofit/>
          </a:bodyPr>
          <a:lstStyle/>
          <a:p>
            <a:r>
              <a:rPr lang="fr-CA" dirty="0"/>
              <a:t>La bibliothèque: site web et services</a:t>
            </a:r>
          </a:p>
          <a:p>
            <a:r>
              <a:rPr lang="fr-CA" dirty="0"/>
              <a:t>Stratégies de recherche</a:t>
            </a:r>
          </a:p>
          <a:p>
            <a:r>
              <a:rPr lang="fr-CA" dirty="0"/>
              <a:t>Sofia et le Prêt entre bibliothèques (PEB)</a:t>
            </a:r>
          </a:p>
          <a:p>
            <a:r>
              <a:rPr lang="fr-CA" dirty="0"/>
              <a:t>Dictionnaires terminologiques</a:t>
            </a:r>
          </a:p>
          <a:p>
            <a:r>
              <a:rPr lang="fr-CA" dirty="0"/>
              <a:t>Autres documents de référence</a:t>
            </a:r>
          </a:p>
          <a:p>
            <a:r>
              <a:rPr lang="fr-CA" dirty="0"/>
              <a:t>Bases de données (pour les articles populaires et ceux revus par les pairs) </a:t>
            </a:r>
          </a:p>
          <a:p>
            <a:r>
              <a:rPr lang="fr-CA" dirty="0"/>
              <a:t>Ressources générales sur le web </a:t>
            </a:r>
          </a:p>
          <a:p>
            <a:r>
              <a:rPr lang="fr-CA" dirty="0"/>
              <a:t>Évaluer et citer ses sources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fr-FR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Comment </a:t>
            </a:r>
            <a:r>
              <a:rPr lang="en-US" dirty="0" err="1">
                <a:latin typeface="Gill Sans Nova Light" panose="020B0402020204020203" pitchFamily="34" charset="0"/>
              </a:rPr>
              <a:t>fonctionne</a:t>
            </a:r>
            <a:r>
              <a:rPr lang="en-US" dirty="0">
                <a:latin typeface="Gill Sans Nova Light" panose="020B0402020204020203" pitchFamily="34" charset="0"/>
              </a:rPr>
              <a:t> le service de Prêt Entre Bibliothèques (PEB)?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229" y="1796144"/>
            <a:ext cx="5558971" cy="31677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PEB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faites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directement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l’outil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découverte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Sofia:</a:t>
            </a:r>
          </a:p>
          <a:p>
            <a:pPr marL="0" indent="0">
              <a:lnSpc>
                <a:spcPct val="100000"/>
              </a:lnSpc>
              <a:buNone/>
            </a:pP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Bouton “Request via Interlibrary Loan”  </a:t>
            </a:r>
            <a:endParaRPr lang="en-CA" sz="20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Depuis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un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formulaire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disponible sous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l’onglet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“Requests” dans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29" y="1403768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chapitres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livres et les articles de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périodiques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la collection de Concordia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scannés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(dans le respect du droit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d’auteur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-e). Le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suivi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est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fait dans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Cherchez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bouton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dans la section “Access Options”.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4308"/>
            <a:ext cx="1051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LIvre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  <a:b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(Prêt entre </a:t>
            </a: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bibliothèques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333180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EXEMPLE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Suivez le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statut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de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votre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demande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sous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l’onglet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"Requests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"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Au </a:t>
            </a:r>
            <a:r>
              <a:rPr lang="en-US" sz="4000" dirty="0" err="1">
                <a:latin typeface="Gill Sans Nova Light" panose="020B0402020204020203" pitchFamily="34" charset="0"/>
              </a:rPr>
              <a:t>sujet</a:t>
            </a:r>
            <a:r>
              <a:rPr lang="en-US" sz="4000" dirty="0">
                <a:latin typeface="Gill Sans Nova Light" panose="020B0402020204020203" pitchFamily="34" charset="0"/>
              </a:rPr>
              <a:t> du PEB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1" y="990251"/>
            <a:ext cx="6139444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Vous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recevrez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une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notification par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courriel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lorsque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prêt PEB sera prêt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téléchargé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documents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imprimés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“physiques”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aux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comptoirs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circulation de Vanier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Webster.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documents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obtenus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par PEB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pour 30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jours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, avec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jusqu’à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quatre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renouvellements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possibles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document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n’est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rappelé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livre à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partir</a:t>
            </a: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 d’un 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FORMulaire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 vide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Inscrivez-vous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"My Account" et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sélectionnez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Cliquez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5349" y="1059943"/>
            <a:ext cx="3297309" cy="44012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Si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vous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avez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quelque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difficulté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trouver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un document,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contactez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bibliothèque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bibliothèque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70" y="4651745"/>
            <a:ext cx="4890977" cy="99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9331A-192A-389F-050E-168A9900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" r="7694" b="1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62DB5-F1F9-0009-3DF0-DE5DEA71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Dictionnaires termonologiques </a:t>
            </a:r>
          </a:p>
        </p:txBody>
      </p:sp>
      <p:pic>
        <p:nvPicPr>
          <p:cNvPr id="4" name="Picture 3" descr="Gros plan de pages de livre">
            <a:extLst>
              <a:ext uri="{FF2B5EF4-FFF2-40B4-BE49-F238E27FC236}">
                <a16:creationId xmlns:a16="http://schemas.microsoft.com/office/drawing/2014/main" id="{D4DA9533-CA8F-44C5-3FE9-2FAB53A5A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8" r="5274" b="-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90DAC5-BA81-4AF8-B0CA-D66712B3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AB7E7E-14BD-4509-AD05-57C2EF74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B7D68-3D15-7CA1-900D-205CBFA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/>
          <a:p>
            <a:r>
              <a:rPr lang="fr-CA" err="1"/>
              <a:t>Termium</a:t>
            </a:r>
            <a:r>
              <a:rPr lang="fr-CA"/>
              <a:t> Plus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24A07-EC5A-7E7B-29AF-B39152B81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392"/>
          <a:stretch/>
        </p:blipFill>
        <p:spPr>
          <a:xfrm>
            <a:off x="6" y="10"/>
            <a:ext cx="4742121" cy="3434306"/>
          </a:xfrm>
          <a:custGeom>
            <a:avLst/>
            <a:gdLst/>
            <a:ahLst/>
            <a:cxnLst/>
            <a:rect l="l" t="t" r="r" b="b"/>
            <a:pathLst>
              <a:path w="4742121" h="3429000">
                <a:moveTo>
                  <a:pt x="0" y="0"/>
                </a:moveTo>
                <a:lnTo>
                  <a:pt x="4306186" y="0"/>
                </a:lnTo>
                <a:lnTo>
                  <a:pt x="4742121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05B7A-B8FD-23A2-7E7D-4783D31C5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" r="928"/>
          <a:stretch/>
        </p:blipFill>
        <p:spPr>
          <a:xfrm>
            <a:off x="-5" y="3429000"/>
            <a:ext cx="5178056" cy="3429000"/>
          </a:xfrm>
          <a:custGeom>
            <a:avLst/>
            <a:gdLst/>
            <a:ahLst/>
            <a:cxnLst/>
            <a:rect l="l" t="t" r="r" b="b"/>
            <a:pathLst>
              <a:path w="5178056" h="3429000">
                <a:moveTo>
                  <a:pt x="0" y="0"/>
                </a:moveTo>
                <a:lnTo>
                  <a:pt x="4742121" y="0"/>
                </a:lnTo>
                <a:lnTo>
                  <a:pt x="517805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3EA3-6F97-6C77-2975-32446835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/>
          <a:p>
            <a:r>
              <a:rPr lang="fr-CA" dirty="0">
                <a:hlinkClick r:id="rId5"/>
              </a:rPr>
              <a:t>https://www.btb.termiumplus.gc.ca</a:t>
            </a:r>
            <a:endParaRPr lang="fr-CA" dirty="0"/>
          </a:p>
          <a:p>
            <a:r>
              <a:rPr lang="fr-CA" dirty="0"/>
              <a:t>Disponible gratuitement en ligne</a:t>
            </a:r>
          </a:p>
          <a:p>
            <a:r>
              <a:rPr lang="fr-FR" dirty="0">
                <a:hlinkClick r:id="rId6"/>
              </a:rPr>
              <a:t>Ressources du Portail linguistique du Canada</a:t>
            </a:r>
            <a:endParaRPr lang="fr-FR" dirty="0"/>
          </a:p>
          <a:p>
            <a:endParaRPr lang="fr-CA" dirty="0"/>
          </a:p>
          <a:p>
            <a:endParaRPr lang="en-CA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36AB60-5854-4E5A-BBFD-9E71A860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84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4DC5-75B2-F1FC-5259-8850D4C7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957" y="685800"/>
            <a:ext cx="4409889" cy="1382233"/>
          </a:xfrm>
        </p:spPr>
        <p:txBody>
          <a:bodyPr>
            <a:normAutofit/>
          </a:bodyPr>
          <a:lstStyle/>
          <a:p>
            <a:r>
              <a:rPr lang="fr-CA" dirty="0"/>
              <a:t>Vitrine linguistique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E195A-EEFA-8B33-064E-AE4234BA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r="24916"/>
          <a:stretch/>
        </p:blipFill>
        <p:spPr>
          <a:xfrm>
            <a:off x="20" y="-7444"/>
            <a:ext cx="6833173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00AE-DC63-A2DF-A205-CD9A81AF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193" y="2291316"/>
            <a:ext cx="5157708" cy="4022650"/>
          </a:xfrm>
        </p:spPr>
        <p:txBody>
          <a:bodyPr>
            <a:normAutofit/>
          </a:bodyPr>
          <a:lstStyle/>
          <a:p>
            <a:r>
              <a:rPr lang="fr-CA" dirty="0">
                <a:hlinkClick r:id="rId4"/>
              </a:rPr>
              <a:t>https://vitrinelinguistique.oqlf.gouv.qc.ca/</a:t>
            </a:r>
            <a:r>
              <a:rPr lang="fr-CA" dirty="0"/>
              <a:t> de l’Office de la langue française</a:t>
            </a:r>
          </a:p>
          <a:p>
            <a:r>
              <a:rPr lang="fr-CA" dirty="0"/>
              <a:t>Inclus le Grand dictionnaire terminologique</a:t>
            </a:r>
          </a:p>
          <a:p>
            <a:r>
              <a:rPr lang="fr-CA" dirty="0"/>
              <a:t>Disponible gratuitement en ligne</a:t>
            </a:r>
          </a:p>
          <a:p>
            <a:endParaRPr lang="en-CA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00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580E-92D4-7A2A-EC8B-F7CF5DCA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10393326" cy="1476153"/>
          </a:xfrm>
        </p:spPr>
        <p:txBody>
          <a:bodyPr>
            <a:normAutofit fontScale="90000"/>
          </a:bodyPr>
          <a:lstStyle/>
          <a:p>
            <a:r>
              <a:rPr lang="fr-CA" dirty="0"/>
              <a:t>Autres documents de référence</a:t>
            </a:r>
            <a:br>
              <a:rPr lang="fr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D9DB-E7E1-0F97-6D1D-3933EA334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Dictionnaires de langue en ligne</a:t>
            </a:r>
          </a:p>
          <a:p>
            <a:pPr lvl="2"/>
            <a:r>
              <a:rPr lang="fr-FR" dirty="0">
                <a:hlinkClick r:id="rId2"/>
              </a:rPr>
              <a:t>Petit Robert de la langue française</a:t>
            </a:r>
            <a:endParaRPr lang="fr-FR" dirty="0"/>
          </a:p>
          <a:p>
            <a:pPr lvl="2"/>
            <a:r>
              <a:rPr lang="fr-FR" dirty="0">
                <a:hlinkClick r:id="rId3"/>
              </a:rPr>
              <a:t>Oxford English </a:t>
            </a:r>
            <a:r>
              <a:rPr lang="fr-FR" dirty="0" err="1">
                <a:hlinkClick r:id="rId3"/>
              </a:rPr>
              <a:t>Dictionary</a:t>
            </a:r>
            <a:r>
              <a:rPr lang="fr-FR" dirty="0">
                <a:hlinkClick r:id="rId3"/>
              </a:rPr>
              <a:t> (OED online)</a:t>
            </a:r>
            <a:endParaRPr lang="fr-FR" dirty="0"/>
          </a:p>
          <a:p>
            <a:pPr marL="1143000" lvl="4">
              <a:spcBef>
                <a:spcPts val="1000"/>
              </a:spcBef>
            </a:pPr>
            <a:r>
              <a:rPr lang="fr-FR" sz="1800" dirty="0" err="1">
                <a:hlinkClick r:id="rId4"/>
              </a:rPr>
              <a:t>Lexibase</a:t>
            </a:r>
            <a:r>
              <a:rPr lang="fr-FR" sz="1800" dirty="0">
                <a:hlinkClick r:id="rId4"/>
              </a:rPr>
              <a:t> (Collins)</a:t>
            </a:r>
            <a:endParaRPr lang="fr-FR" sz="1800" dirty="0"/>
          </a:p>
          <a:p>
            <a:pPr lvl="2"/>
            <a:endParaRPr lang="fr-FR" dirty="0"/>
          </a:p>
          <a:p>
            <a:r>
              <a:rPr lang="en-CA" dirty="0"/>
              <a:t>Collections </a:t>
            </a:r>
            <a:r>
              <a:rPr lang="en-CA" dirty="0" err="1"/>
              <a:t>d’ouvrages</a:t>
            </a:r>
            <a:r>
              <a:rPr lang="en-CA" dirty="0"/>
              <a:t> de </a:t>
            </a:r>
            <a:r>
              <a:rPr lang="en-CA" dirty="0" err="1"/>
              <a:t>référence</a:t>
            </a:r>
            <a:endParaRPr lang="en-CA" dirty="0"/>
          </a:p>
          <a:p>
            <a:pPr lvl="2"/>
            <a:r>
              <a:rPr lang="en-CA" dirty="0">
                <a:hlinkClick r:id="rId5"/>
              </a:rPr>
              <a:t>Oxford Reference </a:t>
            </a:r>
            <a:endParaRPr lang="en-CA" dirty="0"/>
          </a:p>
          <a:p>
            <a:pPr lvl="2"/>
            <a:r>
              <a:rPr lang="en-CA" dirty="0">
                <a:hlinkClick r:id="rId6"/>
              </a:rPr>
              <a:t>Canadian Oxford Dictionary</a:t>
            </a:r>
            <a:endParaRPr lang="en-CA" dirty="0"/>
          </a:p>
          <a:p>
            <a:pPr lvl="2"/>
            <a:r>
              <a:rPr lang="en-CA" dirty="0">
                <a:hlinkClick r:id="rId7"/>
              </a:rPr>
              <a:t>Gale </a:t>
            </a:r>
            <a:r>
              <a:rPr lang="en-CA" dirty="0" err="1">
                <a:hlinkClick r:id="rId7"/>
              </a:rPr>
              <a:t>ebooks</a:t>
            </a:r>
            <a:r>
              <a:rPr lang="en-CA" dirty="0">
                <a:hlinkClick r:id="rId7"/>
              </a:rPr>
              <a:t> </a:t>
            </a:r>
            <a:r>
              <a:rPr lang="en-CA" dirty="0"/>
              <a:t>(Collection </a:t>
            </a:r>
            <a:r>
              <a:rPr lang="en-CA" dirty="0" err="1"/>
              <a:t>d’encyclopédies</a:t>
            </a:r>
            <a:r>
              <a:rPr lang="en-CA" dirty="0"/>
              <a:t>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2263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6558-9CFC-6AC6-87A5-3317057D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Différents types d’ouvrages de référence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F538-299B-3E5A-6D18-91EDA1787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Dictionnaires … </a:t>
            </a:r>
            <a:r>
              <a:rPr lang="fr-FR" sz="2400" dirty="0"/>
              <a:t>pour les définitions, prononciation, étymologie </a:t>
            </a:r>
          </a:p>
          <a:p>
            <a:r>
              <a:rPr lang="fr-FR" dirty="0"/>
              <a:t>Encyclopédies … </a:t>
            </a:r>
            <a:r>
              <a:rPr lang="fr-FR" sz="2400" dirty="0"/>
              <a:t>pour mieux connaître un sujet</a:t>
            </a:r>
          </a:p>
          <a:p>
            <a:r>
              <a:rPr lang="fr-FR" dirty="0"/>
              <a:t>Glossaires … </a:t>
            </a:r>
            <a:r>
              <a:rPr lang="fr-FR" sz="2400" dirty="0"/>
              <a:t>pour l'indexation d'un vocabulaire spécialisé (ex. dialecte, sciences)</a:t>
            </a:r>
          </a:p>
          <a:p>
            <a:r>
              <a:rPr lang="fr-FR" dirty="0"/>
              <a:t>Guides /manuels (« </a:t>
            </a:r>
            <a:r>
              <a:rPr lang="fr-FR" dirty="0" err="1"/>
              <a:t>handbooks</a:t>
            </a:r>
            <a:r>
              <a:rPr lang="fr-FR" dirty="0"/>
              <a:t> ») … </a:t>
            </a:r>
            <a:r>
              <a:rPr lang="fr-FR" sz="2400" dirty="0"/>
              <a:t>pour de l’information spécifique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0135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Navigation de voilier">
            <a:extLst>
              <a:ext uri="{FF2B5EF4-FFF2-40B4-BE49-F238E27FC236}">
                <a16:creationId xmlns:a16="http://schemas.microsoft.com/office/drawing/2014/main" id="{981B83EC-A249-6E72-24BE-41E8A49AC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CE9ED-1805-93DE-26EA-069D54ED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bases de données</a:t>
            </a:r>
          </a:p>
        </p:txBody>
      </p:sp>
    </p:spTree>
    <p:extLst>
      <p:ext uri="{BB962C8B-B14F-4D97-AF65-F5344CB8AC3E}">
        <p14:creationId xmlns:p14="http://schemas.microsoft.com/office/powerpoint/2010/main" val="1622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10595" y="1897856"/>
            <a:ext cx="3917752" cy="1690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400" b="0" u="none" strike="noStrik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révision</a:t>
            </a: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 les pairs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668559"/>
            <a:ext cx="6909391" cy="56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714131" y="5100810"/>
            <a:ext cx="3540086" cy="122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1: </a:t>
            </a:r>
            <a:r>
              <a:rPr lang="en-US" i="1" dirty="0" err="1">
                <a:solidFill>
                  <a:schemeClr val="tx2"/>
                </a:solidFill>
              </a:rPr>
              <a:t>Brillant</a:t>
            </a:r>
            <a:r>
              <a:rPr lang="en-US" i="1" dirty="0">
                <a:solidFill>
                  <a:schemeClr val="tx2"/>
                </a:solidFill>
              </a:rPr>
              <a:t>! 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Bases de données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DC81-7B2B-E0AC-BB54-935A62C12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dirty="0"/>
              <a:t>Disciplinaires</a:t>
            </a:r>
          </a:p>
          <a:p>
            <a:endParaRPr lang="fr-CA" dirty="0"/>
          </a:p>
          <a:p>
            <a:r>
              <a:rPr lang="fr-CA" dirty="0">
                <a:hlinkClick r:id="rId2"/>
              </a:rPr>
              <a:t>Érudit</a:t>
            </a:r>
            <a:endParaRPr lang="fr-CA" dirty="0"/>
          </a:p>
          <a:p>
            <a:r>
              <a:rPr lang="fr-CA" dirty="0">
                <a:hlinkClick r:id="rId3"/>
              </a:rPr>
              <a:t>CAIRN</a:t>
            </a:r>
            <a:endParaRPr lang="fr-CA" dirty="0"/>
          </a:p>
          <a:p>
            <a:r>
              <a:rPr lang="fr-CA" dirty="0">
                <a:hlinkClick r:id="rId4"/>
              </a:rPr>
              <a:t>Repère</a:t>
            </a:r>
            <a:endParaRPr lang="fr-CA" dirty="0"/>
          </a:p>
          <a:p>
            <a:r>
              <a:rPr lang="fr-CA" dirty="0">
                <a:hlinkClick r:id="rId5"/>
              </a:rPr>
              <a:t>Persée</a:t>
            </a:r>
            <a:endParaRPr lang="fr-CA" dirty="0"/>
          </a:p>
          <a:p>
            <a:r>
              <a:rPr lang="fr-CA" dirty="0">
                <a:hlinkClick r:id="rId6"/>
              </a:rPr>
              <a:t>MLA Directory of </a:t>
            </a:r>
            <a:r>
              <a:rPr lang="fr-CA" dirty="0" err="1">
                <a:hlinkClick r:id="rId6"/>
              </a:rPr>
              <a:t>Periodicals</a:t>
            </a:r>
            <a:endParaRPr lang="fr-CA" dirty="0"/>
          </a:p>
          <a:p>
            <a:r>
              <a:rPr lang="en-CA" dirty="0">
                <a:hlinkClick r:id="rId7"/>
              </a:rPr>
              <a:t>Linguistics &amp; language behavior abstracts (LLBA)</a:t>
            </a:r>
            <a:endParaRPr lang="en-CA" dirty="0"/>
          </a:p>
          <a:p>
            <a:r>
              <a:rPr lang="en-CA" dirty="0">
                <a:hlinkClick r:id="rId8"/>
              </a:rPr>
              <a:t>MLA International 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17EF-F621-3B20-2DCC-C9D85752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6788"/>
            <a:ext cx="9906000" cy="4024424"/>
          </a:xfrm>
        </p:spPr>
        <p:txBody>
          <a:bodyPr/>
          <a:lstStyle/>
          <a:p>
            <a:r>
              <a:rPr lang="en-CA" dirty="0" err="1"/>
              <a:t>Multidisciplinaires</a:t>
            </a:r>
            <a:endParaRPr lang="en-CA" dirty="0"/>
          </a:p>
          <a:p>
            <a:pPr lvl="1"/>
            <a:r>
              <a:rPr lang="fr-CA" dirty="0">
                <a:hlinkClick r:id="rId2"/>
              </a:rPr>
              <a:t>Academic </a:t>
            </a:r>
            <a:r>
              <a:rPr lang="fr-CA" dirty="0" err="1">
                <a:hlinkClick r:id="rId2"/>
              </a:rPr>
              <a:t>Search</a:t>
            </a:r>
            <a:r>
              <a:rPr lang="fr-CA" dirty="0">
                <a:hlinkClick r:id="rId2"/>
              </a:rPr>
              <a:t> Complete</a:t>
            </a:r>
            <a:endParaRPr lang="fr-CA" dirty="0"/>
          </a:p>
          <a:p>
            <a:pPr lvl="1"/>
            <a:r>
              <a:rPr lang="fr-CA" dirty="0">
                <a:hlinkClick r:id="rId3"/>
              </a:rPr>
              <a:t>JSTOR</a:t>
            </a:r>
            <a:endParaRPr lang="fr-CA" dirty="0"/>
          </a:p>
          <a:p>
            <a:endParaRPr lang="en-CA" dirty="0"/>
          </a:p>
          <a:p>
            <a:r>
              <a:rPr lang="en-CA" dirty="0" err="1"/>
              <a:t>Autres</a:t>
            </a:r>
            <a:endParaRPr lang="en-CA" dirty="0"/>
          </a:p>
          <a:p>
            <a:pPr lvl="1"/>
            <a:r>
              <a:rPr lang="fr-CA" dirty="0">
                <a:hlinkClick r:id="rId4"/>
              </a:rPr>
              <a:t>Eureka.cc </a:t>
            </a:r>
            <a:endParaRPr lang="fr-CA" dirty="0"/>
          </a:p>
          <a:p>
            <a:pPr lvl="1"/>
            <a:r>
              <a:rPr lang="fr-CA" dirty="0">
                <a:hlinkClick r:id="rId5"/>
              </a:rPr>
              <a:t>Google News (Archives)</a:t>
            </a:r>
            <a:r>
              <a:rPr lang="fr-CA" dirty="0"/>
              <a:t> </a:t>
            </a:r>
            <a:r>
              <a:rPr lang="fr-CA" sz="1800" dirty="0"/>
              <a:t>(journaux et revues)</a:t>
            </a:r>
          </a:p>
          <a:p>
            <a:pPr lvl="1"/>
            <a:r>
              <a:rPr lang="fr-CA" dirty="0">
                <a:hlinkClick r:id="rId6"/>
              </a:rPr>
              <a:t>Canadian </a:t>
            </a:r>
            <a:r>
              <a:rPr lang="fr-CA" dirty="0" err="1">
                <a:hlinkClick r:id="rId6"/>
              </a:rPr>
              <a:t>Newsstream</a:t>
            </a:r>
            <a:r>
              <a:rPr lang="fr-CA" dirty="0">
                <a:hlinkClick r:id="rId6"/>
              </a:rPr>
              <a:t> </a:t>
            </a:r>
            <a:endParaRPr lang="fr-CA" dirty="0"/>
          </a:p>
          <a:p>
            <a:pPr lvl="1"/>
            <a:r>
              <a:rPr lang="fr-CA" dirty="0" err="1">
                <a:hlinkClick r:id="rId7"/>
              </a:rPr>
              <a:t>Factiva</a:t>
            </a:r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06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B64CD7FE-A713-4F49-85A1-1288513C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945D1022-1095-4170-84E8-BBA5C08F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1"/>
            <a:ext cx="502617" cy="51533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89BAAD23-0119-402F-8301-E5F5CD03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2790967" cy="9007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E3C22F-EDA2-4D06-924A-8184ADCD1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40684" y="0"/>
            <a:ext cx="3951316" cy="14685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BA64B4-435A-2E7D-1592-01D5A72C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878573"/>
            <a:ext cx="9905998" cy="100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Les bibliothèques et la salle de lecture</a:t>
            </a:r>
          </a:p>
        </p:txBody>
      </p:sp>
      <p:pic>
        <p:nvPicPr>
          <p:cNvPr id="5" name="Google Shape;52;p3" descr="Interior of the Grey Nuns Reading Room">
            <a:extLst>
              <a:ext uri="{FF2B5EF4-FFF2-40B4-BE49-F238E27FC236}">
                <a16:creationId xmlns:a16="http://schemas.microsoft.com/office/drawing/2014/main" id="{87B745BD-9424-C49B-61C7-BF43C8DB7A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310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50;p3" descr="Ground floor of the J. W. McConnell Building">
            <a:extLst>
              <a:ext uri="{FF2B5EF4-FFF2-40B4-BE49-F238E27FC236}">
                <a16:creationId xmlns:a16="http://schemas.microsoft.com/office/drawing/2014/main" id="{DBBC0DC5-39E3-7197-0B72-D125134212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62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51;p3" descr="A person sitting on a ledge outside of the Vanier library reading a book&#10;">
            <a:extLst>
              <a:ext uri="{FF2B5EF4-FFF2-40B4-BE49-F238E27FC236}">
                <a16:creationId xmlns:a16="http://schemas.microsoft.com/office/drawing/2014/main" id="{F4002A70-7B16-A492-AE14-D6D04896FC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593" y="1972894"/>
            <a:ext cx="2563642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679AB-EB21-D0EF-B22D-8A791A558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3949995"/>
            <a:ext cx="3014228" cy="133438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err="1"/>
              <a:t>Pavillon</a:t>
            </a:r>
            <a:r>
              <a:rPr lang="en-US" dirty="0"/>
              <a:t> des </a:t>
            </a:r>
            <a:r>
              <a:rPr lang="en-US" dirty="0" err="1"/>
              <a:t>Soeurs-Grises</a:t>
            </a:r>
            <a:r>
              <a:rPr lang="en-US" dirty="0"/>
              <a:t>/</a:t>
            </a:r>
          </a:p>
          <a:p>
            <a:pPr marL="0" indent="0" algn="ctr">
              <a:buNone/>
            </a:pPr>
            <a:r>
              <a:rPr lang="en-US" dirty="0"/>
              <a:t>Grey Nuns</a:t>
            </a:r>
          </a:p>
          <a:p>
            <a:pPr marL="0" indent="0" algn="ctr">
              <a:buNone/>
            </a:pPr>
            <a:r>
              <a:rPr lang="en-US" dirty="0"/>
              <a:t>Salle de lecture (SGW)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92B40A-D71A-4D53-A8B2-41176E222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33513" y="0"/>
            <a:ext cx="1058487" cy="44014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89759-1F78-4414-80AF-0441C3F1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20500" y="1955968"/>
            <a:ext cx="571500" cy="490203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DBE683A2-26AE-7B34-BF9F-8C9FD065DF06}"/>
              </a:ext>
            </a:extLst>
          </p:cNvPr>
          <p:cNvSpPr txBox="1">
            <a:spLocks/>
          </p:cNvSpPr>
          <p:nvPr/>
        </p:nvSpPr>
        <p:spPr>
          <a:xfrm>
            <a:off x="4509187" y="4009188"/>
            <a:ext cx="3201546" cy="127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Webster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Sir George Williams)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4B5BADD3-0903-AA14-CC29-09158ED59DDE}"/>
              </a:ext>
            </a:extLst>
          </p:cNvPr>
          <p:cNvSpPr txBox="1">
            <a:spLocks/>
          </p:cNvSpPr>
          <p:nvPr/>
        </p:nvSpPr>
        <p:spPr>
          <a:xfrm>
            <a:off x="8085105" y="4034090"/>
            <a:ext cx="2840962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Vanier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Loyola)</a:t>
            </a:r>
          </a:p>
        </p:txBody>
      </p:sp>
    </p:spTree>
    <p:extLst>
      <p:ext uri="{BB962C8B-B14F-4D97-AF65-F5344CB8AC3E}">
        <p14:creationId xmlns:p14="http://schemas.microsoft.com/office/powerpoint/2010/main" val="2470423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578946-45B3-DD27-82E3-1A8C6B783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656" r="33922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D01838-A3FE-E166-8776-646695C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7243" r="16642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76531-FAA7-3172-3626-B43C6E1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solidFill>
                  <a:schemeClr val="tx1"/>
                </a:solidFill>
              </a:rPr>
              <a:t>Démonstrations</a:t>
            </a:r>
            <a:endParaRPr lang="en-US" sz="4100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EC8595-CD76-CD57-DFD2-69F02178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4" y="1122363"/>
            <a:ext cx="3316463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Eureka.cc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5765DC-A417-9CE3-F2AC-3EB0F1618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8359" y="528860"/>
            <a:ext cx="6316883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03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A9AF7-600F-2EB3-A762-9B6396118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Ressources générales sur le web </a:t>
            </a:r>
            <a:b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66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A1E1-7F91-033A-4824-973F38186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2640-8B89-0771-5473-D3AB1D354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1" r="27474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6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A40E-97EC-2DEC-FD48-34A258F5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Sites web utiles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F4DD-6E27-F98E-B31D-A3F270E1D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pages web du gouvernement fédéral (.ca)</a:t>
            </a:r>
          </a:p>
          <a:p>
            <a:r>
              <a:rPr lang="fr-FR" dirty="0"/>
              <a:t>Autres gouvernements ou organisations internationales  </a:t>
            </a:r>
          </a:p>
          <a:p>
            <a:pPr lvl="2"/>
            <a:r>
              <a:rPr lang="fr-FR" sz="2000" dirty="0"/>
              <a:t>Suisse, Belgique</a:t>
            </a:r>
          </a:p>
          <a:p>
            <a:pPr lvl="2"/>
            <a:r>
              <a:rPr lang="fr-FR" sz="2000" dirty="0"/>
              <a:t>ONU, UNESCO</a:t>
            </a:r>
          </a:p>
          <a:p>
            <a:r>
              <a:rPr lang="fr-FR" dirty="0"/>
              <a:t>Universités ou institutions de recherche ou d’enseignement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5473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BF1F-62E4-7742-FA21-47504531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Lexiques et autres ressources en ligne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A45D-7EA7-AEB7-350E-033D6AF2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30040"/>
            <a:ext cx="9906000" cy="4024424"/>
          </a:xfrm>
        </p:spPr>
        <p:txBody>
          <a:bodyPr/>
          <a:lstStyle/>
          <a:p>
            <a:r>
              <a:rPr lang="fr-CA" altLang="en-US" dirty="0">
                <a:ea typeface="ＭＳ Ｐゴシック" panose="020B0600070205080204" pitchFamily="34" charset="-128"/>
                <a:hlinkClick r:id="rId2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de l’</a:t>
            </a:r>
            <a:r>
              <a:rPr lang="fr-FR" altLang="en-US" dirty="0">
                <a:ea typeface="ＭＳ Ｐゴシック" panose="020B0600070205080204" pitchFamily="34" charset="-128"/>
              </a:rPr>
              <a:t>Office québécois de la langue française (</a:t>
            </a:r>
            <a:r>
              <a:rPr lang="fr-CA" altLang="en-US" dirty="0">
                <a:ea typeface="ＭＳ Ｐゴシック" panose="020B0600070205080204" pitchFamily="34" charset="-128"/>
              </a:rPr>
              <a:t>OQLF)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3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du Bureau de la traduction 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4"/>
              </a:rPr>
              <a:t>Glossaires</a:t>
            </a:r>
            <a:r>
              <a:rPr lang="fr-CA" altLang="en-US" dirty="0">
                <a:ea typeface="ＭＳ Ｐゴシック" panose="020B0600070205080204" pitchFamily="34" charset="-128"/>
              </a:rPr>
              <a:t> de l’Alliance de recherche numérique du Canada</a:t>
            </a:r>
          </a:p>
        </p:txBody>
      </p:sp>
    </p:spTree>
    <p:extLst>
      <p:ext uri="{BB962C8B-B14F-4D97-AF65-F5344CB8AC3E}">
        <p14:creationId xmlns:p14="http://schemas.microsoft.com/office/powerpoint/2010/main" val="2078563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18EE-5888-3E77-556D-4BCD351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572" y="1033423"/>
            <a:ext cx="5984628" cy="23543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6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Utiliser</a:t>
            </a:r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Google Scholar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F72EF-AC38-366B-76AE-D545D925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5335" y="4342282"/>
            <a:ext cx="7110109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800" b="1" cap="all" spc="300" dirty="0">
                <a:solidFill>
                  <a:schemeClr val="tx2"/>
                </a:solidFill>
              </a:rPr>
              <a:t>De quelle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qualité</a:t>
            </a:r>
            <a:r>
              <a:rPr lang="en-US" sz="1800" b="1" cap="all" spc="300" dirty="0">
                <a:solidFill>
                  <a:schemeClr val="tx2"/>
                </a:solidFill>
              </a:rPr>
              <a:t>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sont</a:t>
            </a:r>
            <a:r>
              <a:rPr lang="en-US" sz="1800" b="1" cap="all" spc="300" dirty="0">
                <a:solidFill>
                  <a:schemeClr val="tx2"/>
                </a:solidFill>
              </a:rPr>
              <a:t> les articles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repérés</a:t>
            </a:r>
            <a:r>
              <a:rPr lang="en-US" sz="1800" b="1" cap="all" spc="300" dirty="0">
                <a:solidFill>
                  <a:schemeClr val="tx2"/>
                </a:solidFill>
              </a:rPr>
              <a:t> sur google scholar?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A7056-30CC-13AD-1C3D-988558C9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6" r="20284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7503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D7E3-D4BA-A23C-D48F-A4B5054B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Google Scholar and a database different?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CA17F-AAA2-A3DA-FBAD-898ABC535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How Google Scholar Can Help You</a:t>
            </a:r>
          </a:p>
          <a:p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2F9728-8BB7-E554-EAB3-3B1787E5C01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78787" y="1924051"/>
          <a:ext cx="9653155" cy="3839074"/>
        </p:xfrm>
        <a:graphic>
          <a:graphicData uri="http://schemas.openxmlformats.org/drawingml/2006/table">
            <a:tbl>
              <a:tblPr/>
              <a:tblGrid>
                <a:gridCol w="4890498">
                  <a:extLst>
                    <a:ext uri="{9D8B030D-6E8A-4147-A177-3AD203B41FA5}">
                      <a16:colId xmlns:a16="http://schemas.microsoft.com/office/drawing/2014/main" val="3141169581"/>
                    </a:ext>
                  </a:extLst>
                </a:gridCol>
                <a:gridCol w="4762657">
                  <a:extLst>
                    <a:ext uri="{9D8B030D-6E8A-4147-A177-3AD203B41FA5}">
                      <a16:colId xmlns:a16="http://schemas.microsoft.com/office/drawing/2014/main" val="2307127537"/>
                    </a:ext>
                  </a:extLst>
                </a:gridCol>
              </a:tblGrid>
              <a:tr h="425057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Library Databases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Google Scholar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640953"/>
                  </a:ext>
                </a:extLst>
              </a:tr>
              <a:tr h="400462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218480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Allow users to sort results according to date and relevance.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an easy way to sort articles in your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02822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Allow users to sort results by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Does not clearly specify what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is in the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74143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Contain the ability to limit searches by a variety of criteria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full criteria to limit your search results.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87640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Will never charge you for the full text of an article if the Library has a subscription to that database.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Provides full text of some electronic articles, but is not as helpful in tracking down print articles. Some articles may be available for a fee.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980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4918D7-E482-96BE-347E-4D0055B113DB}"/>
              </a:ext>
            </a:extLst>
          </p:cNvPr>
          <p:cNvSpPr txBox="1"/>
          <p:nvPr/>
        </p:nvSpPr>
        <p:spPr>
          <a:xfrm>
            <a:off x="441789" y="5724434"/>
            <a:ext cx="1120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CA" sz="1800" dirty="0">
                <a:effectLst/>
              </a:rPr>
              <a:t>Source:</a:t>
            </a:r>
            <a:r>
              <a:rPr lang="en-CA" dirty="0">
                <a:effectLst/>
              </a:rPr>
              <a:t> “Library Resources &amp; Services: Use Google Scholar: Library Databases vs. Google Scholar.” </a:t>
            </a:r>
            <a:r>
              <a:rPr lang="en-CA" i="1" dirty="0">
                <a:effectLst/>
              </a:rPr>
              <a:t>Library Databases vs. Google Scholar - Use Google Scholar - Library Resources &amp; Services at Howard Community College</a:t>
            </a:r>
            <a:r>
              <a:rPr lang="en-CA" dirty="0">
                <a:effectLst/>
              </a:rPr>
              <a:t>, Howard Community College, howardcc.libguides.com/</a:t>
            </a:r>
            <a:r>
              <a:rPr lang="en-CA" dirty="0" err="1">
                <a:effectLst/>
              </a:rPr>
              <a:t>c.php?g</a:t>
            </a:r>
            <a:r>
              <a:rPr lang="en-CA" dirty="0">
                <a:effectLst/>
              </a:rPr>
              <a:t>=52041&amp;p=428654. </a:t>
            </a:r>
          </a:p>
          <a:p>
            <a:pPr algn="l" fontAlgn="t"/>
            <a:endParaRPr lang="en-CA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6892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769807" y="1380227"/>
            <a:ext cx="8303341" cy="503782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35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err="1"/>
              <a:t>Quelles</a:t>
            </a:r>
            <a:r>
              <a:rPr lang="en-CA" sz="2800" dirty="0"/>
              <a:t> </a:t>
            </a:r>
            <a:r>
              <a:rPr lang="en-CA" sz="2800" dirty="0" err="1"/>
              <a:t>sont</a:t>
            </a:r>
            <a:r>
              <a:rPr lang="en-CA" sz="2800" dirty="0"/>
              <a:t> les </a:t>
            </a:r>
            <a:r>
              <a:rPr lang="en-CA" sz="2800" dirty="0" err="1"/>
              <a:t>Différences</a:t>
            </a:r>
            <a:r>
              <a:rPr lang="en-CA" sz="2800" dirty="0"/>
              <a:t>?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1679" y="1613033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Google scholar</a:t>
            </a:r>
          </a:p>
        </p:txBody>
      </p:sp>
      <p:pic>
        <p:nvPicPr>
          <p:cNvPr id="14" name="Content Placeholder 13" descr="A food court with tables and chairs&#10;&#10;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570677"/>
            <a:ext cx="4148923" cy="276162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633864" y="1630286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rgbClr val="0070C0"/>
                </a:solidFill>
                <a:latin typeface="Bookman Old Style" panose="02050604050505020204" pitchFamily="18" charset="0"/>
              </a:rPr>
              <a:t>Library databases</a:t>
            </a:r>
          </a:p>
        </p:txBody>
      </p:sp>
      <p:pic>
        <p:nvPicPr>
          <p:cNvPr id="15" name="Content Placeholder 14" descr="A person preparing food in a kitchen. 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8" y="2570677"/>
            <a:ext cx="4145331" cy="2765713"/>
          </a:xfrm>
        </p:spPr>
      </p:pic>
      <p:sp>
        <p:nvSpPr>
          <p:cNvPr id="19" name="Rectangle 18"/>
          <p:cNvSpPr/>
          <p:nvPr/>
        </p:nvSpPr>
        <p:spPr>
          <a:xfrm>
            <a:off x="1251678" y="5546100"/>
            <a:ext cx="4303733" cy="607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Volume | Quantity | Quick</a:t>
            </a:r>
            <a:endParaRPr lang="en-CA" sz="1351"/>
          </a:p>
          <a:p>
            <a:endParaRPr lang="en-CA" sz="1351"/>
          </a:p>
        </p:txBody>
      </p:sp>
      <p:sp>
        <p:nvSpPr>
          <p:cNvPr id="20" name="Rectangle 19"/>
          <p:cNvSpPr/>
          <p:nvPr/>
        </p:nvSpPr>
        <p:spPr>
          <a:xfrm>
            <a:off x="6644544" y="5546097"/>
            <a:ext cx="4305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Depth | Quality | Thorough</a:t>
            </a:r>
            <a:endParaRPr lang="en-CA" sz="1351"/>
          </a:p>
        </p:txBody>
      </p:sp>
      <p:sp>
        <p:nvSpPr>
          <p:cNvPr id="2" name="TextBox 1"/>
          <p:cNvSpPr txBox="1"/>
          <p:nvPr/>
        </p:nvSpPr>
        <p:spPr>
          <a:xfrm>
            <a:off x="1315999" y="6560706"/>
            <a:ext cx="1104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Left image: </a:t>
            </a:r>
            <a:r>
              <a:rPr lang="en-CA" sz="800" err="1">
                <a:solidFill>
                  <a:schemeClr val="tx1">
                    <a:lumMod val="50000"/>
                    <a:lumOff val="50000"/>
                  </a:schemeClr>
                </a:solidFill>
              </a:rPr>
              <a:t>Yinan</a:t>
            </a:r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 Chen, Dining Court, public domain, </a:t>
            </a:r>
            <a:r>
              <a:rPr lang="en-CA" sz="800">
                <a:hlinkClick r:id="rId5"/>
              </a:rPr>
              <a:t>https://pixabay.com/photos/dining-court-shopping-mall-corridor-347314/</a:t>
            </a:r>
            <a:endParaRPr lang="en-CA" sz="800"/>
          </a:p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Right image: Jason Briscoe, Cooking, public domain, </a:t>
            </a:r>
            <a:r>
              <a:rPr lang="en-CA" sz="800">
                <a:hlinkClick r:id="rId6"/>
              </a:rPr>
              <a:t>https://unsplash.com/photos/VBsG1VOgLIU</a:t>
            </a:r>
            <a:r>
              <a:rPr lang="en-CA" sz="80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67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OÙ </a:t>
            </a:r>
            <a:r>
              <a:rPr lang="en-CA" sz="3200" dirty="0" err="1"/>
              <a:t>chercher</a:t>
            </a:r>
            <a:r>
              <a:rPr lang="en-CA" sz="3200" dirty="0"/>
              <a:t>? </a:t>
            </a:r>
          </a:p>
        </p:txBody>
      </p:sp>
      <p:sp>
        <p:nvSpPr>
          <p:cNvPr id="47" name="Oval 46"/>
          <p:cNvSpPr/>
          <p:nvPr/>
        </p:nvSpPr>
        <p:spPr>
          <a:xfrm>
            <a:off x="4357988" y="2284013"/>
            <a:ext cx="5090615" cy="417621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CA" sz="1600" dirty="0">
                <a:solidFill>
                  <a:schemeClr val="accent1">
                    <a:lumMod val="50000"/>
                  </a:schemeClr>
                </a:solidFill>
              </a:rPr>
              <a:t>Google Scholar</a:t>
            </a:r>
          </a:p>
        </p:txBody>
      </p:sp>
      <p:sp>
        <p:nvSpPr>
          <p:cNvPr id="48" name="Oval 47"/>
          <p:cNvSpPr/>
          <p:nvPr/>
        </p:nvSpPr>
        <p:spPr>
          <a:xfrm>
            <a:off x="2793806" y="958450"/>
            <a:ext cx="4230807" cy="36614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Outil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de recherche 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documentaire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(Sofia</a:t>
            </a:r>
            <a:r>
              <a:rPr lang="en-CA" sz="135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1" name="Oval 50"/>
          <p:cNvSpPr/>
          <p:nvPr/>
        </p:nvSpPr>
        <p:spPr>
          <a:xfrm>
            <a:off x="1583280" y="2905924"/>
            <a:ext cx="4653747" cy="34279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Érudit</a:t>
            </a:r>
          </a:p>
          <a:p>
            <a:pPr algn="ctr"/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Base de données</a:t>
            </a:r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2" name="Oval 51"/>
          <p:cNvSpPr/>
          <p:nvPr/>
        </p:nvSpPr>
        <p:spPr>
          <a:xfrm>
            <a:off x="5480147" y="1659892"/>
            <a:ext cx="4319174" cy="3274021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Academic Search Complete</a:t>
            </a:r>
          </a:p>
          <a:p>
            <a:pPr algn="ctr"/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(Base de données)</a:t>
            </a:r>
          </a:p>
        </p:txBody>
      </p:sp>
      <p:sp>
        <p:nvSpPr>
          <p:cNvPr id="53" name="Oval 52"/>
          <p:cNvSpPr/>
          <p:nvPr/>
        </p:nvSpPr>
        <p:spPr>
          <a:xfrm>
            <a:off x="4808936" y="3687881"/>
            <a:ext cx="5984545" cy="171889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Littérature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 grise (e.g. documents </a:t>
            </a:r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gouvernementaux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rapport </a:t>
            </a:r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d’ONG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working papers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newsletters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 preprints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0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483DA4F-BD31-9F95-18A7-98CE1764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932767"/>
            <a:ext cx="7772400" cy="557416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541AE4-04AE-116E-5666-49BFB3CA50E2}"/>
              </a:ext>
            </a:extLst>
          </p:cNvPr>
          <p:cNvCxnSpPr/>
          <p:nvPr/>
        </p:nvCxnSpPr>
        <p:spPr>
          <a:xfrm>
            <a:off x="1641388" y="1090529"/>
            <a:ext cx="0" cy="194181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10AAB-0983-D0BB-258A-D31350D04EA2}"/>
              </a:ext>
            </a:extLst>
          </p:cNvPr>
          <p:cNvSpPr/>
          <p:nvPr/>
        </p:nvSpPr>
        <p:spPr>
          <a:xfrm>
            <a:off x="3110662" y="1485258"/>
            <a:ext cx="4669896" cy="24557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2F0E3C-A123-5C62-BB29-C408BA75FCEF}"/>
              </a:ext>
            </a:extLst>
          </p:cNvPr>
          <p:cNvSpPr/>
          <p:nvPr/>
        </p:nvSpPr>
        <p:spPr>
          <a:xfrm>
            <a:off x="8453510" y="2507478"/>
            <a:ext cx="1857983" cy="603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184FC-0A2B-3673-DB61-09A5E27E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01" y="561055"/>
            <a:ext cx="15957395" cy="90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87663C-0F82-E3E1-F87A-81017196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5" y="1122363"/>
            <a:ext cx="3316463" cy="2042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/>
              <a:t>Accès</a:t>
            </a:r>
            <a:r>
              <a:rPr lang="en-US" dirty="0"/>
              <a:t> Hors-campus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906D-C250-7FA5-67F9-36F17B64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414" y="3472749"/>
            <a:ext cx="3252110" cy="204261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 err="1"/>
              <a:t>Utilisez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identifiant</a:t>
            </a:r>
            <a:r>
              <a:rPr lang="en-US" sz="2000" b="1" cap="all" spc="300" dirty="0"/>
              <a:t> Concordia (</a:t>
            </a:r>
            <a:r>
              <a:rPr lang="en-US" sz="2000" b="1" i="1" cap="all" spc="300" dirty="0"/>
              <a:t>Concordia </a:t>
            </a:r>
            <a:r>
              <a:rPr lang="en-US" sz="2000" b="1" i="1" cap="all" spc="300" dirty="0" err="1"/>
              <a:t>netname</a:t>
            </a:r>
            <a:r>
              <a:rPr lang="en-US" sz="2000" b="1" i="1" cap="all" spc="300" dirty="0"/>
              <a:t> </a:t>
            </a:r>
            <a:r>
              <a:rPr lang="en-US" sz="2000" b="1" cap="all" spc="300" dirty="0" err="1"/>
              <a:t>ou</a:t>
            </a:r>
            <a:r>
              <a:rPr lang="en-US" sz="2000" b="1" cap="all" spc="300" dirty="0"/>
              <a:t> </a:t>
            </a:r>
            <a:r>
              <a:rPr lang="en-US" sz="2000" b="1" i="1" cap="all" spc="300" dirty="0"/>
              <a:t>username</a:t>
            </a:r>
            <a:r>
              <a:rPr lang="en-US" sz="2000" b="1" cap="all" spc="300" dirty="0"/>
              <a:t>) et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mot de passe.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884D2B4-AC22-0D06-5197-9367E40F1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11" y="528860"/>
            <a:ext cx="5607378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ECD62-AB84-932D-05F8-0BD0E09B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996" y="826718"/>
            <a:ext cx="7665930" cy="486009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8744F28-EED5-5D40-9643-E4FA2CC9498D}"/>
              </a:ext>
            </a:extLst>
          </p:cNvPr>
          <p:cNvSpPr/>
          <p:nvPr/>
        </p:nvSpPr>
        <p:spPr>
          <a:xfrm>
            <a:off x="3250435" y="686552"/>
            <a:ext cx="692498" cy="484632"/>
          </a:xfrm>
          <a:custGeom>
            <a:avLst/>
            <a:gdLst>
              <a:gd name="connsiteX0" fmla="*/ 0 w 692498"/>
              <a:gd name="connsiteY0" fmla="*/ 121158 h 484632"/>
              <a:gd name="connsiteX1" fmla="*/ 450182 w 692498"/>
              <a:gd name="connsiteY1" fmla="*/ 121158 h 484632"/>
              <a:gd name="connsiteX2" fmla="*/ 450182 w 692498"/>
              <a:gd name="connsiteY2" fmla="*/ 0 h 484632"/>
              <a:gd name="connsiteX3" fmla="*/ 692498 w 692498"/>
              <a:gd name="connsiteY3" fmla="*/ 242316 h 484632"/>
              <a:gd name="connsiteX4" fmla="*/ 450182 w 692498"/>
              <a:gd name="connsiteY4" fmla="*/ 484632 h 484632"/>
              <a:gd name="connsiteX5" fmla="*/ 450182 w 692498"/>
              <a:gd name="connsiteY5" fmla="*/ 363474 h 484632"/>
              <a:gd name="connsiteX6" fmla="*/ 0 w 692498"/>
              <a:gd name="connsiteY6" fmla="*/ 363474 h 484632"/>
              <a:gd name="connsiteX7" fmla="*/ 0 w 692498"/>
              <a:gd name="connsiteY7" fmla="*/ 121158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498" h="484632" fill="none" extrusionOk="0">
                <a:moveTo>
                  <a:pt x="0" y="121158"/>
                </a:moveTo>
                <a:cubicBezTo>
                  <a:pt x="142750" y="84212"/>
                  <a:pt x="298859" y="125143"/>
                  <a:pt x="450182" y="121158"/>
                </a:cubicBezTo>
                <a:cubicBezTo>
                  <a:pt x="449103" y="88360"/>
                  <a:pt x="460403" y="41652"/>
                  <a:pt x="450182" y="0"/>
                </a:cubicBezTo>
                <a:cubicBezTo>
                  <a:pt x="565098" y="114295"/>
                  <a:pt x="586128" y="155626"/>
                  <a:pt x="692498" y="242316"/>
                </a:cubicBezTo>
                <a:cubicBezTo>
                  <a:pt x="588057" y="351998"/>
                  <a:pt x="562918" y="365025"/>
                  <a:pt x="450182" y="484632"/>
                </a:cubicBezTo>
                <a:cubicBezTo>
                  <a:pt x="438450" y="437145"/>
                  <a:pt x="464324" y="415039"/>
                  <a:pt x="450182" y="363474"/>
                </a:cubicBezTo>
                <a:cubicBezTo>
                  <a:pt x="225977" y="364075"/>
                  <a:pt x="179702" y="351573"/>
                  <a:pt x="0" y="363474"/>
                </a:cubicBezTo>
                <a:cubicBezTo>
                  <a:pt x="-17365" y="266126"/>
                  <a:pt x="18895" y="184566"/>
                  <a:pt x="0" y="121158"/>
                </a:cubicBezTo>
                <a:close/>
              </a:path>
              <a:path w="692498" h="484632" stroke="0" extrusionOk="0">
                <a:moveTo>
                  <a:pt x="0" y="121158"/>
                </a:moveTo>
                <a:cubicBezTo>
                  <a:pt x="195049" y="88453"/>
                  <a:pt x="334904" y="152512"/>
                  <a:pt x="450182" y="121158"/>
                </a:cubicBezTo>
                <a:cubicBezTo>
                  <a:pt x="438828" y="73487"/>
                  <a:pt x="460256" y="31510"/>
                  <a:pt x="450182" y="0"/>
                </a:cubicBezTo>
                <a:cubicBezTo>
                  <a:pt x="534669" y="52016"/>
                  <a:pt x="637997" y="196905"/>
                  <a:pt x="692498" y="242316"/>
                </a:cubicBezTo>
                <a:cubicBezTo>
                  <a:pt x="624612" y="354606"/>
                  <a:pt x="532048" y="386916"/>
                  <a:pt x="450182" y="484632"/>
                </a:cubicBezTo>
                <a:cubicBezTo>
                  <a:pt x="438919" y="442784"/>
                  <a:pt x="455499" y="417752"/>
                  <a:pt x="450182" y="363474"/>
                </a:cubicBezTo>
                <a:cubicBezTo>
                  <a:pt x="360039" y="411799"/>
                  <a:pt x="205816" y="323743"/>
                  <a:pt x="0" y="363474"/>
                </a:cubicBezTo>
                <a:cubicBezTo>
                  <a:pt x="-21184" y="267879"/>
                  <a:pt x="8238" y="217127"/>
                  <a:pt x="0" y="121158"/>
                </a:cubicBezTo>
                <a:close/>
              </a:path>
            </a:pathLst>
          </a:custGeom>
          <a:solidFill>
            <a:srgbClr val="94CFC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BB71A3-B61B-5A0E-FD4B-41BCEDE90A96}"/>
              </a:ext>
            </a:extLst>
          </p:cNvPr>
          <p:cNvSpPr/>
          <p:nvPr/>
        </p:nvSpPr>
        <p:spPr>
          <a:xfrm>
            <a:off x="8232789" y="1171184"/>
            <a:ext cx="1900768" cy="4265112"/>
          </a:xfrm>
          <a:custGeom>
            <a:avLst/>
            <a:gdLst>
              <a:gd name="connsiteX0" fmla="*/ 0 w 1900768"/>
              <a:gd name="connsiteY0" fmla="*/ 316801 h 4265112"/>
              <a:gd name="connsiteX1" fmla="*/ 316801 w 1900768"/>
              <a:gd name="connsiteY1" fmla="*/ 0 h 4265112"/>
              <a:gd name="connsiteX2" fmla="*/ 764533 w 1900768"/>
              <a:gd name="connsiteY2" fmla="*/ 0 h 4265112"/>
              <a:gd name="connsiteX3" fmla="*/ 1174250 w 1900768"/>
              <a:gd name="connsiteY3" fmla="*/ 0 h 4265112"/>
              <a:gd name="connsiteX4" fmla="*/ 1583967 w 1900768"/>
              <a:gd name="connsiteY4" fmla="*/ 0 h 4265112"/>
              <a:gd name="connsiteX5" fmla="*/ 1900768 w 1900768"/>
              <a:gd name="connsiteY5" fmla="*/ 316801 h 4265112"/>
              <a:gd name="connsiteX6" fmla="*/ 1900768 w 1900768"/>
              <a:gd name="connsiteY6" fmla="*/ 762958 h 4265112"/>
              <a:gd name="connsiteX7" fmla="*/ 1900768 w 1900768"/>
              <a:gd name="connsiteY7" fmla="*/ 1209115 h 4265112"/>
              <a:gd name="connsiteX8" fmla="*/ 1900768 w 1900768"/>
              <a:gd name="connsiteY8" fmla="*/ 1800532 h 4265112"/>
              <a:gd name="connsiteX9" fmla="*/ 1900768 w 1900768"/>
              <a:gd name="connsiteY9" fmla="*/ 2210374 h 4265112"/>
              <a:gd name="connsiteX10" fmla="*/ 1900768 w 1900768"/>
              <a:gd name="connsiteY10" fmla="*/ 2729161 h 4265112"/>
              <a:gd name="connsiteX11" fmla="*/ 1900768 w 1900768"/>
              <a:gd name="connsiteY11" fmla="*/ 3247948 h 4265112"/>
              <a:gd name="connsiteX12" fmla="*/ 1900768 w 1900768"/>
              <a:gd name="connsiteY12" fmla="*/ 3948311 h 4265112"/>
              <a:gd name="connsiteX13" fmla="*/ 1583967 w 1900768"/>
              <a:gd name="connsiteY13" fmla="*/ 4265112 h 4265112"/>
              <a:gd name="connsiteX14" fmla="*/ 1161578 w 1900768"/>
              <a:gd name="connsiteY14" fmla="*/ 4265112 h 4265112"/>
              <a:gd name="connsiteX15" fmla="*/ 739190 w 1900768"/>
              <a:gd name="connsiteY15" fmla="*/ 4265112 h 4265112"/>
              <a:gd name="connsiteX16" fmla="*/ 316801 w 1900768"/>
              <a:gd name="connsiteY16" fmla="*/ 4265112 h 4265112"/>
              <a:gd name="connsiteX17" fmla="*/ 0 w 1900768"/>
              <a:gd name="connsiteY17" fmla="*/ 3948311 h 4265112"/>
              <a:gd name="connsiteX18" fmla="*/ 0 w 1900768"/>
              <a:gd name="connsiteY18" fmla="*/ 3538469 h 4265112"/>
              <a:gd name="connsiteX19" fmla="*/ 0 w 1900768"/>
              <a:gd name="connsiteY19" fmla="*/ 2947052 h 4265112"/>
              <a:gd name="connsiteX20" fmla="*/ 0 w 1900768"/>
              <a:gd name="connsiteY20" fmla="*/ 2428265 h 4265112"/>
              <a:gd name="connsiteX21" fmla="*/ 0 w 1900768"/>
              <a:gd name="connsiteY21" fmla="*/ 1982108 h 4265112"/>
              <a:gd name="connsiteX22" fmla="*/ 0 w 1900768"/>
              <a:gd name="connsiteY22" fmla="*/ 1463321 h 4265112"/>
              <a:gd name="connsiteX23" fmla="*/ 0 w 1900768"/>
              <a:gd name="connsiteY23" fmla="*/ 1053479 h 4265112"/>
              <a:gd name="connsiteX24" fmla="*/ 0 w 1900768"/>
              <a:gd name="connsiteY24" fmla="*/ 316801 h 426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00768" h="4265112" extrusionOk="0">
                <a:moveTo>
                  <a:pt x="0" y="316801"/>
                </a:moveTo>
                <a:cubicBezTo>
                  <a:pt x="-10371" y="135440"/>
                  <a:pt x="100258" y="15605"/>
                  <a:pt x="316801" y="0"/>
                </a:cubicBezTo>
                <a:cubicBezTo>
                  <a:pt x="490015" y="-26253"/>
                  <a:pt x="579535" y="24492"/>
                  <a:pt x="764533" y="0"/>
                </a:cubicBezTo>
                <a:cubicBezTo>
                  <a:pt x="949531" y="-24492"/>
                  <a:pt x="987131" y="47328"/>
                  <a:pt x="1174250" y="0"/>
                </a:cubicBezTo>
                <a:cubicBezTo>
                  <a:pt x="1361369" y="-47328"/>
                  <a:pt x="1498137" y="18694"/>
                  <a:pt x="1583967" y="0"/>
                </a:cubicBezTo>
                <a:cubicBezTo>
                  <a:pt x="1757030" y="-6123"/>
                  <a:pt x="1907049" y="118593"/>
                  <a:pt x="1900768" y="316801"/>
                </a:cubicBezTo>
                <a:cubicBezTo>
                  <a:pt x="1905334" y="453709"/>
                  <a:pt x="1869431" y="554642"/>
                  <a:pt x="1900768" y="762958"/>
                </a:cubicBezTo>
                <a:cubicBezTo>
                  <a:pt x="1932105" y="971274"/>
                  <a:pt x="1871499" y="1054496"/>
                  <a:pt x="1900768" y="1209115"/>
                </a:cubicBezTo>
                <a:cubicBezTo>
                  <a:pt x="1930037" y="1363734"/>
                  <a:pt x="1891330" y="1565933"/>
                  <a:pt x="1900768" y="1800532"/>
                </a:cubicBezTo>
                <a:cubicBezTo>
                  <a:pt x="1910206" y="2035131"/>
                  <a:pt x="1886981" y="2086269"/>
                  <a:pt x="1900768" y="2210374"/>
                </a:cubicBezTo>
                <a:cubicBezTo>
                  <a:pt x="1914555" y="2334479"/>
                  <a:pt x="1860972" y="2550495"/>
                  <a:pt x="1900768" y="2729161"/>
                </a:cubicBezTo>
                <a:cubicBezTo>
                  <a:pt x="1940564" y="2907827"/>
                  <a:pt x="1895994" y="3107569"/>
                  <a:pt x="1900768" y="3247948"/>
                </a:cubicBezTo>
                <a:cubicBezTo>
                  <a:pt x="1905542" y="3388327"/>
                  <a:pt x="1885272" y="3626963"/>
                  <a:pt x="1900768" y="3948311"/>
                </a:cubicBezTo>
                <a:cubicBezTo>
                  <a:pt x="1929522" y="4158496"/>
                  <a:pt x="1764140" y="4260551"/>
                  <a:pt x="1583967" y="4265112"/>
                </a:cubicBezTo>
                <a:cubicBezTo>
                  <a:pt x="1448846" y="4273454"/>
                  <a:pt x="1310848" y="4258073"/>
                  <a:pt x="1161578" y="4265112"/>
                </a:cubicBezTo>
                <a:cubicBezTo>
                  <a:pt x="1012308" y="4272151"/>
                  <a:pt x="913565" y="4219012"/>
                  <a:pt x="739190" y="4265112"/>
                </a:cubicBezTo>
                <a:cubicBezTo>
                  <a:pt x="564815" y="4311212"/>
                  <a:pt x="475319" y="4254377"/>
                  <a:pt x="316801" y="4265112"/>
                </a:cubicBezTo>
                <a:cubicBezTo>
                  <a:pt x="132305" y="4236439"/>
                  <a:pt x="48593" y="4113403"/>
                  <a:pt x="0" y="3948311"/>
                </a:cubicBezTo>
                <a:cubicBezTo>
                  <a:pt x="-48438" y="3770138"/>
                  <a:pt x="26472" y="3694871"/>
                  <a:pt x="0" y="3538469"/>
                </a:cubicBezTo>
                <a:cubicBezTo>
                  <a:pt x="-26472" y="3382067"/>
                  <a:pt x="39909" y="3219631"/>
                  <a:pt x="0" y="2947052"/>
                </a:cubicBezTo>
                <a:cubicBezTo>
                  <a:pt x="-39909" y="2674473"/>
                  <a:pt x="25951" y="2587719"/>
                  <a:pt x="0" y="2428265"/>
                </a:cubicBezTo>
                <a:cubicBezTo>
                  <a:pt x="-25951" y="2268811"/>
                  <a:pt x="7426" y="2158637"/>
                  <a:pt x="0" y="1982108"/>
                </a:cubicBezTo>
                <a:cubicBezTo>
                  <a:pt x="-7426" y="1805579"/>
                  <a:pt x="52229" y="1659895"/>
                  <a:pt x="0" y="1463321"/>
                </a:cubicBezTo>
                <a:cubicBezTo>
                  <a:pt x="-52229" y="1266747"/>
                  <a:pt x="43822" y="1141767"/>
                  <a:pt x="0" y="1053479"/>
                </a:cubicBezTo>
                <a:cubicBezTo>
                  <a:pt x="-43822" y="965191"/>
                  <a:pt x="51683" y="660126"/>
                  <a:pt x="0" y="316801"/>
                </a:cubicBezTo>
                <a:close/>
              </a:path>
            </a:pathLst>
          </a:custGeom>
          <a:noFill/>
          <a:ln w="44450">
            <a:solidFill>
              <a:srgbClr val="94CF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1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pic>
        <p:nvPicPr>
          <p:cNvPr id="5" name="Picture 4" descr="Google Scholar search for the term &quot;law&quot; within the search results for &quot;why the French don't like headscarves&quot;.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B979C-4CCA-DAAD-6D9A-9444C97A8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81"/>
          <a:stretch/>
        </p:blipFill>
        <p:spPr>
          <a:xfrm>
            <a:off x="2388693" y="860981"/>
            <a:ext cx="7657153" cy="4806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3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</a:rPr>
              <a:t>Évaluer</a:t>
            </a:r>
            <a:r>
              <a:rPr lang="en-US" sz="5400" b="1" dirty="0">
                <a:solidFill>
                  <a:srgbClr val="FFFFFF"/>
                </a:solidFill>
              </a:rPr>
              <a:t> et citer </a:t>
            </a:r>
            <a:r>
              <a:rPr lang="en-US" sz="5400" b="1" dirty="0" err="1">
                <a:solidFill>
                  <a:srgbClr val="FFFFFF"/>
                </a:solidFill>
              </a:rPr>
              <a:t>vos</a:t>
            </a:r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sources</a:t>
            </a:r>
            <a:b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b="1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E704-C74C-04CD-73D5-5528178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472752"/>
            <a:ext cx="9144000" cy="6141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1600" b="1" cap="all" spc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F248-412C-D597-D813-D7C68584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Activité</a:t>
            </a:r>
            <a:r>
              <a:rPr lang="en-CA" dirty="0"/>
              <a:t>: Source Evaluation and Fact-Checking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A95B0-023D-5655-2722-4B1080880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Activité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https://library.concordia.ca/apps/critical-toolkit/course.html?courseID=27406</a:t>
            </a:r>
            <a:r>
              <a:rPr lang="en-US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E893D-23FA-E5B0-A456-C97DBB97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668" y="1224479"/>
            <a:ext cx="1141911" cy="112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2CF35-E831-9CAA-3077-5222367F2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04" y="3003596"/>
            <a:ext cx="88677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22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1647824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6C6E9-5BC6-DCBC-13B9-44D33442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533400"/>
            <a:ext cx="3509518" cy="3614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Chicago </a:t>
            </a:r>
            <a:r>
              <a:rPr lang="en-US" dirty="0" err="1"/>
              <a:t>francisé</a:t>
            </a:r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9E6F2-16C2-CC28-2845-6CF8FB944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829" y="927211"/>
            <a:ext cx="7431291" cy="49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6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973FE-58F4-FDEF-DD39-14D130748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" b="4932"/>
          <a:stretch/>
        </p:blipFill>
        <p:spPr>
          <a:xfrm>
            <a:off x="0" y="533398"/>
            <a:ext cx="11717079" cy="57912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68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" y="-276447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0" name="Straight Connector 10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Connector 10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7" name="Rectangle 1048">
            <a:extLst>
              <a:ext uri="{FF2B5EF4-FFF2-40B4-BE49-F238E27FC236}">
                <a16:creationId xmlns:a16="http://schemas.microsoft.com/office/drawing/2014/main" id="{D0CC39F4-99BA-4473-BCF2-E7D825D2B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3">
            <a:extLst>
              <a:ext uri="{FF2B5EF4-FFF2-40B4-BE49-F238E27FC236}">
                <a16:creationId xmlns:a16="http://schemas.microsoft.com/office/drawing/2014/main" id="{EE276A9A-B6BA-4B92-B08D-E27688412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5249" y="563179"/>
            <a:ext cx="6869927" cy="57435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4647063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080078 h 6858000"/>
              <a:gd name="connsiteX4" fmla="*/ 0 w 12192000"/>
              <a:gd name="connsiteY4" fmla="*/ 0 h 6858000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1905397 w 12192000"/>
              <a:gd name="connsiteY2" fmla="*/ 1890215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2178353 w 12192000"/>
              <a:gd name="connsiteY2" fmla="*/ 1862920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1862920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2673953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5 w 12192000"/>
              <a:gd name="connsiteY2" fmla="*/ 2942477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692789"/>
              <a:gd name="connsiteX1" fmla="*/ 12192000 w 12192000"/>
              <a:gd name="connsiteY1" fmla="*/ 0 h 4692789"/>
              <a:gd name="connsiteX2" fmla="*/ 12178355 w 12192000"/>
              <a:gd name="connsiteY2" fmla="*/ 2942477 h 4692789"/>
              <a:gd name="connsiteX3" fmla="*/ 1 w 12192000"/>
              <a:gd name="connsiteY3" fmla="*/ 4692789 h 4692789"/>
              <a:gd name="connsiteX4" fmla="*/ 0 w 12192000"/>
              <a:gd name="connsiteY4" fmla="*/ 0 h 4692789"/>
              <a:gd name="connsiteX0" fmla="*/ 0 w 12192000"/>
              <a:gd name="connsiteY0" fmla="*/ 0 h 4577707"/>
              <a:gd name="connsiteX1" fmla="*/ 12192000 w 12192000"/>
              <a:gd name="connsiteY1" fmla="*/ 0 h 4577707"/>
              <a:gd name="connsiteX2" fmla="*/ 12178355 w 12192000"/>
              <a:gd name="connsiteY2" fmla="*/ 2942477 h 4577707"/>
              <a:gd name="connsiteX3" fmla="*/ 2 w 12192000"/>
              <a:gd name="connsiteY3" fmla="*/ 4577707 h 4577707"/>
              <a:gd name="connsiteX4" fmla="*/ 0 w 12192000"/>
              <a:gd name="connsiteY4" fmla="*/ 0 h 4577707"/>
              <a:gd name="connsiteX0" fmla="*/ 12130 w 12204130"/>
              <a:gd name="connsiteY0" fmla="*/ 0 h 4583194"/>
              <a:gd name="connsiteX1" fmla="*/ 12204130 w 12204130"/>
              <a:gd name="connsiteY1" fmla="*/ 0 h 4583194"/>
              <a:gd name="connsiteX2" fmla="*/ 12190485 w 12204130"/>
              <a:gd name="connsiteY2" fmla="*/ 2942477 h 4583194"/>
              <a:gd name="connsiteX3" fmla="*/ 0 w 12204130"/>
              <a:gd name="connsiteY3" fmla="*/ 4583194 h 4583194"/>
              <a:gd name="connsiteX4" fmla="*/ 12130 w 12204130"/>
              <a:gd name="connsiteY4" fmla="*/ 0 h 45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130" h="4583194">
                <a:moveTo>
                  <a:pt x="12130" y="0"/>
                </a:moveTo>
                <a:lnTo>
                  <a:pt x="12204130" y="0"/>
                </a:lnTo>
                <a:cubicBezTo>
                  <a:pt x="12199582" y="980826"/>
                  <a:pt x="12195033" y="1961651"/>
                  <a:pt x="12190485" y="2942477"/>
                </a:cubicBezTo>
                <a:lnTo>
                  <a:pt x="0" y="4583194"/>
                </a:lnTo>
                <a:cubicBezTo>
                  <a:pt x="0" y="3018931"/>
                  <a:pt x="12130" y="1564263"/>
                  <a:pt x="12130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41433-B031-AD00-170F-7F55C757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140" y="1187624"/>
            <a:ext cx="3922611" cy="249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/>
              <a:t>Carte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B3D6-9169-7AB3-D11B-1922E6AA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156" y="2542918"/>
            <a:ext cx="3741137" cy="2088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carte </a:t>
            </a:r>
            <a:r>
              <a:rPr lang="en-US" sz="2000" b="1" cap="all" spc="300" dirty="0" err="1"/>
              <a:t>étudiante</a:t>
            </a:r>
            <a:r>
              <a:rPr lang="en-US" sz="2000" b="1" cap="all" spc="300" dirty="0"/>
              <a:t> (</a:t>
            </a:r>
            <a:r>
              <a:rPr lang="en-US" sz="2000" b="1" i="1" cap="all" spc="300" dirty="0"/>
              <a:t>Concordia ID card</a:t>
            </a:r>
            <a:r>
              <a:rPr lang="en-US" sz="2000" b="1" cap="all" spc="300" dirty="0"/>
              <a:t>) </a:t>
            </a:r>
            <a:r>
              <a:rPr lang="en-US" sz="2000" b="1" cap="all" spc="300" dirty="0" err="1"/>
              <a:t>est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carte de la </a:t>
            </a:r>
            <a:r>
              <a:rPr lang="en-US" sz="2000" b="1" cap="all" spc="300" dirty="0" err="1"/>
              <a:t>bibliothèque</a:t>
            </a:r>
            <a:r>
              <a:rPr lang="en-US" sz="1500" b="1" cap="all" spc="300" dirty="0"/>
              <a:t>. </a:t>
            </a:r>
          </a:p>
        </p:txBody>
      </p:sp>
      <p:pic>
        <p:nvPicPr>
          <p:cNvPr id="1030" name="Picture 6" descr="Existing undergraduate student card is pale burgundy with a white logo">
            <a:extLst>
              <a:ext uri="{FF2B5EF4-FFF2-40B4-BE49-F238E27FC236}">
                <a16:creationId xmlns:a16="http://schemas.microsoft.com/office/drawing/2014/main" id="{7DF7F34B-ADD9-46EF-41EC-2B64B880D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6" b="2"/>
          <a:stretch/>
        </p:blipFill>
        <p:spPr bwMode="auto">
          <a:xfrm>
            <a:off x="-3975" y="-19051"/>
            <a:ext cx="6800850" cy="5689426"/>
          </a:xfrm>
          <a:custGeom>
            <a:avLst/>
            <a:gdLst/>
            <a:ahLst/>
            <a:cxnLst/>
            <a:rect l="l" t="t" r="r" b="b"/>
            <a:pathLst>
              <a:path w="6800850" h="5689426">
                <a:moveTo>
                  <a:pt x="6486961" y="0"/>
                </a:moveTo>
                <a:lnTo>
                  <a:pt x="6800850" y="1075590"/>
                </a:lnTo>
                <a:lnTo>
                  <a:pt x="0" y="5689426"/>
                </a:lnTo>
                <a:lnTo>
                  <a:pt x="0" y="190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 burgundy undergrad student card">
            <a:extLst>
              <a:ext uri="{FF2B5EF4-FFF2-40B4-BE49-F238E27FC236}">
                <a16:creationId xmlns:a16="http://schemas.microsoft.com/office/drawing/2014/main" id="{1542E432-BF8A-0E20-B461-4B86CD7A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" b="1"/>
          <a:stretch/>
        </p:blipFill>
        <p:spPr bwMode="auto">
          <a:xfrm>
            <a:off x="20" y="1059098"/>
            <a:ext cx="8523777" cy="5820356"/>
          </a:xfrm>
          <a:custGeom>
            <a:avLst/>
            <a:gdLst/>
            <a:ahLst/>
            <a:cxnLst/>
            <a:rect l="l" t="t" r="r" b="b"/>
            <a:pathLst>
              <a:path w="8523797" h="5820356">
                <a:moveTo>
                  <a:pt x="6790661" y="0"/>
                </a:moveTo>
                <a:lnTo>
                  <a:pt x="8523797" y="5816373"/>
                </a:lnTo>
                <a:lnTo>
                  <a:pt x="6377877" y="5820356"/>
                </a:lnTo>
                <a:lnTo>
                  <a:pt x="0" y="5820356"/>
                </a:lnTo>
                <a:lnTo>
                  <a:pt x="0" y="46004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9" name="Straight Connector 1052">
            <a:extLst>
              <a:ext uri="{FF2B5EF4-FFF2-40B4-BE49-F238E27FC236}">
                <a16:creationId xmlns:a16="http://schemas.microsoft.com/office/drawing/2014/main" id="{FB133E60-B422-46BB-AE0F-2E16F6C5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9325" y="3"/>
            <a:ext cx="2031757" cy="68508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54">
            <a:extLst>
              <a:ext uri="{FF2B5EF4-FFF2-40B4-BE49-F238E27FC236}">
                <a16:creationId xmlns:a16="http://schemas.microsoft.com/office/drawing/2014/main" id="{FDF9A967-A2F5-4745-B54A-0ACE91464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8362666" cy="56703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56">
            <a:extLst>
              <a:ext uri="{FF2B5EF4-FFF2-40B4-BE49-F238E27FC236}">
                <a16:creationId xmlns:a16="http://schemas.microsoft.com/office/drawing/2014/main" id="{D6FA3ECB-DB35-4534-9222-CCAF8377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910177"/>
            <a:ext cx="3566344" cy="39597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D0712C9B-2454-487B-95B6-6C5AEB6C0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38382" y="5699964"/>
            <a:ext cx="7053618" cy="114610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187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 descr="Abstract blurred public library with bookshelves">
            <a:extLst>
              <a:ext uri="{FF2B5EF4-FFF2-40B4-BE49-F238E27FC236}">
                <a16:creationId xmlns:a16="http://schemas.microsoft.com/office/drawing/2014/main" id="{EB466F85-E9AF-728C-D0F0-473CD53A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0" y="-41215"/>
            <a:ext cx="9137156" cy="6857989"/>
          </a:xfrm>
          <a:prstGeom prst="rect">
            <a:avLst/>
          </a:prstGeom>
        </p:spPr>
      </p:pic>
      <p:sp>
        <p:nvSpPr>
          <p:cNvPr id="4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80A39-018A-471E-0508-1AF3CC21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Merci de                 </a:t>
            </a:r>
            <a:r>
              <a:rPr lang="en-US" sz="37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votre</a:t>
            </a:r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2780-084D-3D3B-4B47-3AEA9DA2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167" y="1867111"/>
            <a:ext cx="4837465" cy="15206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br>
              <a:rPr lang="en-US" sz="900" b="1" cap="all" spc="300" dirty="0"/>
            </a:br>
            <a:br>
              <a:rPr lang="en-US" sz="900" b="1" cap="all" spc="300" dirty="0"/>
            </a:br>
            <a:r>
              <a:rPr lang="en-US" sz="2000" b="1" cap="all" spc="300" dirty="0"/>
              <a:t>Éthel Gamache</a:t>
            </a:r>
            <a:br>
              <a:rPr lang="en-US" sz="2000" b="1" cap="all" spc="300" dirty="0"/>
            </a:br>
            <a:r>
              <a:rPr lang="en-US" sz="2000" b="1" cap="all" spc="300" dirty="0"/>
              <a:t>Webster Library LB 505-07</a:t>
            </a:r>
            <a:br>
              <a:rPr lang="en-US" sz="2000" b="1" cap="all" spc="300" dirty="0"/>
            </a:br>
            <a:r>
              <a:rPr lang="en-US" sz="2000" b="1" cap="all" spc="300" dirty="0"/>
              <a:t>ethel.gamache@concordia.ca</a:t>
            </a:r>
            <a:br>
              <a:rPr lang="en-US" sz="2000" b="1" cap="all" spc="300" dirty="0"/>
            </a:br>
            <a:endParaRPr lang="en-US" sz="2000" b="1" cap="all" spc="300" dirty="0"/>
          </a:p>
        </p:txBody>
      </p:sp>
      <p:cxnSp>
        <p:nvCxnSpPr>
          <p:cNvPr id="49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C376-9F76-8838-449E-199135EE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25" y="871869"/>
            <a:ext cx="7559749" cy="4807209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5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StratÉgies</a:t>
            </a:r>
            <a:r>
              <a:rPr lang="en-US" sz="4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recherche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2058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1766</Words>
  <Application>Microsoft Office PowerPoint</Application>
  <PresentationFormat>Widescreen</PresentationFormat>
  <Paragraphs>242</Paragraphs>
  <Slides>60</Slides>
  <Notes>19</Notes>
  <HiddenSlides>5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ＭＳ Ｐゴシック</vt:lpstr>
      <vt:lpstr>Arial</vt:lpstr>
      <vt:lpstr>Arial Bold</vt:lpstr>
      <vt:lpstr>Bookman Old Style</vt:lpstr>
      <vt:lpstr>Calibri</vt:lpstr>
      <vt:lpstr>Calibri Light</vt:lpstr>
      <vt:lpstr>Gill Sans MT</vt:lpstr>
      <vt:lpstr>Gill Sans Nova</vt:lpstr>
      <vt:lpstr>Gill Sans Nova Light</vt:lpstr>
      <vt:lpstr>Open Sans</vt:lpstr>
      <vt:lpstr>Segoe UI</vt:lpstr>
      <vt:lpstr>Segoe UI Light</vt:lpstr>
      <vt:lpstr>Univers Condensed Light</vt:lpstr>
      <vt:lpstr>Walbaum Display Light</vt:lpstr>
      <vt:lpstr>AngleLinesVTI</vt:lpstr>
      <vt:lpstr>Office Theme</vt:lpstr>
      <vt:lpstr>FTRA 200 Méthodologie de la traduction   Formation documentaire   Bibliothécaire: Éthel Gamache  ethel.gamache@concordia.ca    Le jeudi 19 septembre 2024 </vt:lpstr>
      <vt:lpstr>PowerPoint Presentation</vt:lpstr>
      <vt:lpstr>La bibliothèque</vt:lpstr>
      <vt:lpstr>Les bibliothèques et la salle de lecture</vt:lpstr>
      <vt:lpstr>Accès Hors-campus</vt:lpstr>
      <vt:lpstr>Carte</vt:lpstr>
      <vt:lpstr>PowerPoint Presentation</vt:lpstr>
      <vt:lpstr>Religions and Cultures Subject Guides</vt:lpstr>
      <vt:lpstr>StratÉgies de recherche</vt:lpstr>
      <vt:lpstr>Retour suR le tutoriel video</vt:lpstr>
      <vt:lpstr>The Concept of a Boolean search illustrated</vt:lpstr>
      <vt:lpstr>Autres Opérateurs de recherche</vt:lpstr>
      <vt:lpstr>What is a Boolean Search?</vt:lpstr>
      <vt:lpstr>PowerPoint Presentation</vt:lpstr>
      <vt:lpstr>Sofia et le Prêt entre bibliothèques (PEB) </vt:lpstr>
      <vt:lpstr>PowerPoint Presentation</vt:lpstr>
      <vt:lpstr>PowerPoint Presentation</vt:lpstr>
      <vt:lpstr>PowerPoint Presentation</vt:lpstr>
      <vt:lpstr>PowerPoint Presentation</vt:lpstr>
      <vt:lpstr>Comment fonctionne le service de Prêt Entre Bibliothèques (PEB)?</vt:lpstr>
      <vt:lpstr>Concordia article/chapter scan &amp; deliver service</vt:lpstr>
      <vt:lpstr>Demander un LIvre VIA INTERLIBRARY LOAN (Prêt entre bibliothèques)</vt:lpstr>
      <vt:lpstr>Sofia Discovery Tool request via Interlibrary loan</vt:lpstr>
      <vt:lpstr>Suivez le statut de votre demande sous l’onglet "Requests". </vt:lpstr>
      <vt:lpstr>Au sujet du PEB </vt:lpstr>
      <vt:lpstr>Demander un livre à partir d’un  FORMulaire vide</vt:lpstr>
      <vt:lpstr>Create an Interlibrary Loan request</vt:lpstr>
      <vt:lpstr>Sofia Discovery Tool – request a book form</vt:lpstr>
      <vt:lpstr>Si vous avez quelque difficulté à trouver un document, contactez la bibliothèque. </vt:lpstr>
      <vt:lpstr>Dictionnaires termonologiques </vt:lpstr>
      <vt:lpstr>Termium Plus</vt:lpstr>
      <vt:lpstr>Vitrine linguistique</vt:lpstr>
      <vt:lpstr>Autres documents de référence </vt:lpstr>
      <vt:lpstr>Différents types d’ouvrages de référence</vt:lpstr>
      <vt:lpstr>bases de données</vt:lpstr>
      <vt:lpstr>La révision par les pairs</vt:lpstr>
      <vt:lpstr>Sofia Discovery Tool – Databases By Subject</vt:lpstr>
      <vt:lpstr>Bases de données</vt:lpstr>
      <vt:lpstr>PowerPoint Presentation</vt:lpstr>
      <vt:lpstr>Démonstrations</vt:lpstr>
      <vt:lpstr>Eureka.cc</vt:lpstr>
      <vt:lpstr>Ressources générales sur le web  </vt:lpstr>
      <vt:lpstr>Sites web utiles</vt:lpstr>
      <vt:lpstr>Lexiques et autres ressources en ligne</vt:lpstr>
      <vt:lpstr>Utiliser Google Scholar</vt:lpstr>
      <vt:lpstr>How are Google Scholar and a database different?</vt:lpstr>
      <vt:lpstr>Quelles sont les Différences? </vt:lpstr>
      <vt:lpstr>OÙ chercher? </vt:lpstr>
      <vt:lpstr>PowerPoint Presentation</vt:lpstr>
      <vt:lpstr>Google Scholar – Searching within a search result</vt:lpstr>
      <vt:lpstr>Google Scholar – Searching within a search result</vt:lpstr>
      <vt:lpstr>Google Scholar – select a library access link</vt:lpstr>
      <vt:lpstr>Évaluer et citer vos sources </vt:lpstr>
      <vt:lpstr>PowerPoint Presentation</vt:lpstr>
      <vt:lpstr>Activité: Source Evaluation and Fact-Checking </vt:lpstr>
      <vt:lpstr>library.concordia.ca/help/citing/</vt:lpstr>
      <vt:lpstr>Chicago francisé</vt:lpstr>
      <vt:lpstr>PowerPoint Presentation</vt:lpstr>
      <vt:lpstr>PowerPoint Presentation</vt:lpstr>
      <vt:lpstr>Merci de                 votre attention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22</cp:revision>
  <dcterms:created xsi:type="dcterms:W3CDTF">2023-09-14T15:10:06Z</dcterms:created>
  <dcterms:modified xsi:type="dcterms:W3CDTF">2024-09-18T18:24:33Z</dcterms:modified>
</cp:coreProperties>
</file>