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48" r:id="rId5"/>
  </p:sldMasterIdLst>
  <p:notesMasterIdLst>
    <p:notesMasterId r:id="rId75"/>
  </p:notesMasterIdLst>
  <p:sldIdLst>
    <p:sldId id="257" r:id="rId6"/>
    <p:sldId id="259" r:id="rId7"/>
    <p:sldId id="297" r:id="rId8"/>
    <p:sldId id="298" r:id="rId9"/>
    <p:sldId id="300" r:id="rId10"/>
    <p:sldId id="356" r:id="rId11"/>
    <p:sldId id="304" r:id="rId12"/>
    <p:sldId id="328" r:id="rId13"/>
    <p:sldId id="457" r:id="rId14"/>
    <p:sldId id="358" r:id="rId15"/>
    <p:sldId id="299" r:id="rId16"/>
    <p:sldId id="323" r:id="rId17"/>
    <p:sldId id="359" r:id="rId18"/>
    <p:sldId id="307" r:id="rId19"/>
    <p:sldId id="357" r:id="rId20"/>
    <p:sldId id="332" r:id="rId21"/>
    <p:sldId id="360" r:id="rId22"/>
    <p:sldId id="331" r:id="rId23"/>
    <p:sldId id="361" r:id="rId24"/>
    <p:sldId id="362" r:id="rId25"/>
    <p:sldId id="409" r:id="rId26"/>
    <p:sldId id="410" r:id="rId27"/>
    <p:sldId id="411" r:id="rId28"/>
    <p:sldId id="412" r:id="rId29"/>
    <p:sldId id="413" r:id="rId30"/>
    <p:sldId id="414" r:id="rId31"/>
    <p:sldId id="415" r:id="rId32"/>
    <p:sldId id="416" r:id="rId33"/>
    <p:sldId id="417" r:id="rId34"/>
    <p:sldId id="418" r:id="rId35"/>
    <p:sldId id="419" r:id="rId36"/>
    <p:sldId id="458" r:id="rId37"/>
    <p:sldId id="351" r:id="rId38"/>
    <p:sldId id="287" r:id="rId39"/>
    <p:sldId id="459" r:id="rId40"/>
    <p:sldId id="288" r:id="rId41"/>
    <p:sldId id="460" r:id="rId42"/>
    <p:sldId id="364" r:id="rId43"/>
    <p:sldId id="365" r:id="rId44"/>
    <p:sldId id="461" r:id="rId45"/>
    <p:sldId id="452" r:id="rId46"/>
    <p:sldId id="453" r:id="rId47"/>
    <p:sldId id="454" r:id="rId48"/>
    <p:sldId id="455" r:id="rId49"/>
    <p:sldId id="456" r:id="rId50"/>
    <p:sldId id="432" r:id="rId51"/>
    <p:sldId id="433" r:id="rId52"/>
    <p:sldId id="434" r:id="rId53"/>
    <p:sldId id="435" r:id="rId54"/>
    <p:sldId id="436" r:id="rId55"/>
    <p:sldId id="437" r:id="rId56"/>
    <p:sldId id="438" r:id="rId57"/>
    <p:sldId id="439" r:id="rId58"/>
    <p:sldId id="440" r:id="rId59"/>
    <p:sldId id="352" r:id="rId60"/>
    <p:sldId id="462" r:id="rId61"/>
    <p:sldId id="366" r:id="rId62"/>
    <p:sldId id="367" r:id="rId63"/>
    <p:sldId id="368" r:id="rId64"/>
    <p:sldId id="445" r:id="rId65"/>
    <p:sldId id="384" r:id="rId66"/>
    <p:sldId id="385" r:id="rId67"/>
    <p:sldId id="446" r:id="rId68"/>
    <p:sldId id="387" r:id="rId69"/>
    <p:sldId id="447" r:id="rId70"/>
    <p:sldId id="448" r:id="rId71"/>
    <p:sldId id="449" r:id="rId72"/>
    <p:sldId id="402" r:id="rId73"/>
    <p:sldId id="296" r:id="rId7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CFC1"/>
    <a:srgbClr val="0136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B6E4F5-9AE8-DEBF-A6B7-01DC2377EF6C}" v="223" dt="2024-10-03T14:43:28.764"/>
    <p1510:client id="{F2ED8276-F318-04E4-8BAA-9B373E72401A}" v="36" dt="2024-10-02T18:40:33.6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55" autoAdjust="0"/>
    <p:restoredTop sz="69001" autoAdjust="0"/>
  </p:normalViewPr>
  <p:slideViewPr>
    <p:cSldViewPr snapToGrid="0">
      <p:cViewPr varScale="1">
        <p:scale>
          <a:sx n="88" d="100"/>
          <a:sy n="88" d="100"/>
        </p:scale>
        <p:origin x="162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-31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presProps" Target="pres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0B4A50-0673-46A2-BB3B-1FA8651445CB}" type="datetimeFigureOut">
              <a:rPr lang="en-CA" smtClean="0"/>
              <a:t>2024-10-03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13C485-830A-4F1A-9A26-CFF80434848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53841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libraryofantiquity.wordpress.com/2016/10/07/forgotten-skills-boolean-searches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3C485-830A-4F1A-9A26-CFF804348481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055667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C178C-A310-4C92-B72A-C63B59C0AA86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339636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Data </a:t>
            </a:r>
            <a:r>
              <a:rPr lang="fr-CA" dirty="0" err="1"/>
              <a:t>farming</a:t>
            </a:r>
            <a:endParaRPr lang="fr-CA" dirty="0"/>
          </a:p>
          <a:p>
            <a:r>
              <a:rPr lang="fr-CA" dirty="0"/>
              <a:t>Hashtag</a:t>
            </a:r>
          </a:p>
          <a:p>
            <a:r>
              <a:rPr lang="fr-CA" dirty="0"/>
              <a:t>ONU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3C485-830A-4F1A-9A26-CFF804348481}" type="slidenum">
              <a:rPr lang="en-CA" smtClean="0"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792360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Hashtag</a:t>
            </a:r>
          </a:p>
          <a:p>
            <a:r>
              <a:rPr lang="fr-CA" dirty="0"/>
              <a:t>Communauté de pratiques</a:t>
            </a:r>
          </a:p>
          <a:p>
            <a:r>
              <a:rPr lang="fr-CA" dirty="0"/>
              <a:t>Feux de circulation</a:t>
            </a:r>
          </a:p>
          <a:p>
            <a:r>
              <a:rPr lang="fr-CA" dirty="0"/>
              <a:t>Carte d’affaires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3C485-830A-4F1A-9A26-CFF804348481}" type="slidenum">
              <a:rPr lang="en-CA" smtClean="0"/>
              <a:t>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452194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Naviguer un océan de données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3C485-830A-4F1A-9A26-CFF804348481}" type="slidenum">
              <a:rPr lang="en-CA" smtClean="0"/>
              <a:t>41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959567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Academic </a:t>
            </a:r>
            <a:r>
              <a:rPr lang="fr-CA" dirty="0" err="1"/>
              <a:t>Search</a:t>
            </a:r>
            <a:r>
              <a:rPr lang="fr-CA" dirty="0"/>
              <a:t> Complete</a:t>
            </a:r>
          </a:p>
          <a:p>
            <a:r>
              <a:rPr lang="fr-CA" dirty="0"/>
              <a:t>Érudit</a:t>
            </a:r>
          </a:p>
          <a:p>
            <a:r>
              <a:rPr lang="fr-CA" dirty="0"/>
              <a:t>Eureka.cc</a:t>
            </a:r>
            <a:endParaRPr lang="en-CA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3C485-830A-4F1A-9A26-CFF804348481}" type="slidenum">
              <a:rPr lang="en-CA" smtClean="0"/>
              <a:t>55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0793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3C485-830A-4F1A-9A26-CFF804348481}" type="slidenum">
              <a:rPr lang="en-CA" smtClean="0"/>
              <a:t>68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09675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Types de documents à la </a:t>
            </a:r>
            <a:r>
              <a:rPr lang="en-US" sz="1200" dirty="0" err="1"/>
              <a:t>bibliothèque</a:t>
            </a:r>
            <a:r>
              <a:rPr lang="en-US" sz="1200" dirty="0"/>
              <a:t>:</a:t>
            </a:r>
          </a:p>
          <a:p>
            <a:pPr lvl="0"/>
            <a:r>
              <a:rPr lang="en-US" sz="1200" dirty="0">
                <a:solidFill>
                  <a:schemeClr val="accent1"/>
                </a:solidFill>
              </a:rPr>
              <a:t>Livres </a:t>
            </a:r>
            <a:r>
              <a:rPr lang="en-US" sz="1000" dirty="0">
                <a:solidFill>
                  <a:schemeClr val="accent1"/>
                </a:solidFill>
              </a:rPr>
              <a:t>(</a:t>
            </a:r>
            <a:r>
              <a:rPr lang="en-US" sz="1000" dirty="0" err="1">
                <a:solidFill>
                  <a:schemeClr val="accent1"/>
                </a:solidFill>
              </a:rPr>
              <a:t>imprimés</a:t>
            </a:r>
            <a:r>
              <a:rPr lang="en-US" sz="1000" dirty="0">
                <a:solidFill>
                  <a:schemeClr val="accent1"/>
                </a:solidFill>
              </a:rPr>
              <a:t> </a:t>
            </a:r>
            <a:r>
              <a:rPr lang="en-US" sz="1000" dirty="0" err="1">
                <a:solidFill>
                  <a:schemeClr val="accent1"/>
                </a:solidFill>
              </a:rPr>
              <a:t>ou</a:t>
            </a:r>
            <a:r>
              <a:rPr lang="en-US" sz="1000" dirty="0">
                <a:solidFill>
                  <a:schemeClr val="accent1"/>
                </a:solidFill>
              </a:rPr>
              <a:t> </a:t>
            </a:r>
            <a:r>
              <a:rPr lang="en-US" sz="1000" dirty="0" err="1">
                <a:solidFill>
                  <a:schemeClr val="accent1"/>
                </a:solidFill>
              </a:rPr>
              <a:t>électroniques</a:t>
            </a:r>
            <a:r>
              <a:rPr lang="en-US" sz="1000" dirty="0">
                <a:solidFill>
                  <a:schemeClr val="accent1"/>
                </a:solidFill>
              </a:rPr>
              <a:t>)</a:t>
            </a:r>
            <a:r>
              <a:rPr lang="en-US" sz="1000" dirty="0"/>
              <a:t> </a:t>
            </a:r>
          </a:p>
          <a:p>
            <a:pPr lvl="0"/>
            <a:r>
              <a:rPr lang="en-US" sz="1200" dirty="0" err="1">
                <a:solidFill>
                  <a:schemeClr val="accent1"/>
                </a:solidFill>
              </a:rPr>
              <a:t>Périodiques</a:t>
            </a:r>
            <a:r>
              <a:rPr lang="en-US" sz="1200" dirty="0">
                <a:solidFill>
                  <a:schemeClr val="accent1"/>
                </a:solidFill>
              </a:rPr>
              <a:t> (Journals)</a:t>
            </a:r>
          </a:p>
          <a:p>
            <a:pPr lvl="0"/>
            <a:r>
              <a:rPr lang="en-US" sz="1200" dirty="0" err="1">
                <a:solidFill>
                  <a:schemeClr val="accent1"/>
                </a:solidFill>
              </a:rPr>
              <a:t>Journaux</a:t>
            </a:r>
            <a:r>
              <a:rPr lang="en-US" sz="1200" dirty="0">
                <a:solidFill>
                  <a:schemeClr val="accent1"/>
                </a:solidFill>
              </a:rPr>
              <a:t> (Newspapers)</a:t>
            </a:r>
          </a:p>
          <a:p>
            <a:pPr lvl="0"/>
            <a:r>
              <a:rPr lang="en-US" sz="1200" dirty="0">
                <a:solidFill>
                  <a:schemeClr val="accent1"/>
                </a:solidFill>
              </a:rPr>
              <a:t>Videos (films, </a:t>
            </a:r>
            <a:r>
              <a:rPr lang="en-US" sz="1200" dirty="0" err="1">
                <a:solidFill>
                  <a:schemeClr val="accent1"/>
                </a:solidFill>
              </a:rPr>
              <a:t>théâtre</a:t>
            </a:r>
            <a:r>
              <a:rPr lang="en-US" sz="1200" dirty="0">
                <a:solidFill>
                  <a:schemeClr val="accent1"/>
                </a:solidFill>
              </a:rPr>
              <a:t>, danse,…)</a:t>
            </a:r>
          </a:p>
          <a:p>
            <a:pPr lvl="0"/>
            <a:r>
              <a:rPr lang="en-US" sz="1200" dirty="0">
                <a:solidFill>
                  <a:schemeClr val="accent1"/>
                </a:solidFill>
              </a:rPr>
              <a:t>Musique (partitions, sons)</a:t>
            </a:r>
          </a:p>
          <a:p>
            <a:pPr lvl="0"/>
            <a:r>
              <a:rPr lang="en-US" sz="1200" b="1" dirty="0">
                <a:solidFill>
                  <a:schemeClr val="accent1"/>
                </a:solidFill>
              </a:rPr>
              <a:t>*En </a:t>
            </a:r>
            <a:r>
              <a:rPr lang="en-US" sz="1200" b="1" dirty="0" err="1">
                <a:solidFill>
                  <a:schemeClr val="accent1"/>
                </a:solidFill>
              </a:rPr>
              <a:t>ligne</a:t>
            </a:r>
            <a:r>
              <a:rPr lang="en-US" sz="1200" b="1" dirty="0">
                <a:solidFill>
                  <a:schemeClr val="accent1"/>
                </a:solidFill>
              </a:rPr>
              <a:t> or </a:t>
            </a:r>
            <a:r>
              <a:rPr lang="en-US" sz="1200" b="1" dirty="0" err="1">
                <a:solidFill>
                  <a:schemeClr val="accent1"/>
                </a:solidFill>
              </a:rPr>
              <a:t>imprimé</a:t>
            </a:r>
            <a:r>
              <a:rPr lang="en-US" sz="1200" b="1" dirty="0">
                <a:solidFill>
                  <a:schemeClr val="accent1"/>
                </a:solidFill>
              </a:rPr>
              <a:t>*</a:t>
            </a:r>
          </a:p>
          <a:p>
            <a:pPr lvl="0"/>
            <a:r>
              <a:rPr lang="en-US" sz="1050" dirty="0" err="1">
                <a:solidFill>
                  <a:srgbClr val="764B55"/>
                </a:solidFill>
              </a:rPr>
              <a:t>Équipment</a:t>
            </a:r>
            <a:r>
              <a:rPr lang="en-US" sz="1050" dirty="0">
                <a:solidFill>
                  <a:srgbClr val="764B55"/>
                </a:solidFill>
              </a:rPr>
              <a:t>: </a:t>
            </a:r>
            <a:r>
              <a:rPr lang="en-US" sz="1050" dirty="0" err="1">
                <a:solidFill>
                  <a:srgbClr val="764B55"/>
                </a:solidFill>
              </a:rPr>
              <a:t>tablette</a:t>
            </a:r>
            <a:r>
              <a:rPr lang="en-US" sz="1050" dirty="0">
                <a:solidFill>
                  <a:srgbClr val="764B55"/>
                </a:solidFill>
              </a:rPr>
              <a:t>, portables, </a:t>
            </a:r>
            <a:r>
              <a:rPr lang="en-US" sz="1050" dirty="0" err="1">
                <a:solidFill>
                  <a:srgbClr val="764B55"/>
                </a:solidFill>
              </a:rPr>
              <a:t>caméras</a:t>
            </a:r>
            <a:r>
              <a:rPr lang="en-US" sz="1050" dirty="0">
                <a:solidFill>
                  <a:srgbClr val="764B55"/>
                </a:solidFill>
              </a:rPr>
              <a:t>, et plus</a:t>
            </a:r>
          </a:p>
          <a:p>
            <a:endParaRPr lang="en-CA" dirty="0"/>
          </a:p>
          <a:p>
            <a:pPr algn="l"/>
            <a:r>
              <a:rPr lang="en-US" sz="1600" dirty="0" err="1">
                <a:solidFill>
                  <a:srgbClr val="D53B20"/>
                </a:solidFill>
                <a:latin typeface="Gill Sans MT"/>
              </a:rPr>
              <a:t>Votre</a:t>
            </a:r>
            <a:r>
              <a:rPr lang="en-US" sz="1600" dirty="0">
                <a:solidFill>
                  <a:srgbClr val="D53B20"/>
                </a:solidFill>
                <a:latin typeface="Gill Sans MT"/>
              </a:rPr>
              <a:t> carte </a:t>
            </a:r>
            <a:r>
              <a:rPr lang="en-US" sz="1600" dirty="0" err="1">
                <a:solidFill>
                  <a:srgbClr val="D53B20"/>
                </a:solidFill>
                <a:latin typeface="Gill Sans MT"/>
              </a:rPr>
              <a:t>étudiante</a:t>
            </a:r>
            <a:r>
              <a:rPr lang="en-US" sz="1600" dirty="0">
                <a:solidFill>
                  <a:srgbClr val="D53B20"/>
                </a:solidFill>
                <a:latin typeface="Gill Sans MT"/>
              </a:rPr>
              <a:t> (Concordia ID card) </a:t>
            </a:r>
            <a:r>
              <a:rPr lang="en-US" sz="1600" dirty="0" err="1">
                <a:solidFill>
                  <a:srgbClr val="D53B20"/>
                </a:solidFill>
                <a:latin typeface="Gill Sans MT"/>
              </a:rPr>
              <a:t>est</a:t>
            </a:r>
            <a:r>
              <a:rPr lang="en-US" sz="1600" dirty="0">
                <a:solidFill>
                  <a:srgbClr val="D53B20"/>
                </a:solidFill>
                <a:latin typeface="Gill Sans MT"/>
              </a:rPr>
              <a:t> </a:t>
            </a:r>
            <a:r>
              <a:rPr lang="en-US" sz="1600" dirty="0" err="1">
                <a:solidFill>
                  <a:srgbClr val="D53B20"/>
                </a:solidFill>
                <a:latin typeface="Gill Sans MT"/>
              </a:rPr>
              <a:t>votre</a:t>
            </a:r>
            <a:r>
              <a:rPr lang="en-US" sz="1600" dirty="0">
                <a:solidFill>
                  <a:srgbClr val="D53B20"/>
                </a:solidFill>
                <a:latin typeface="Gill Sans MT"/>
              </a:rPr>
              <a:t> carte de </a:t>
            </a:r>
            <a:r>
              <a:rPr lang="en-US" sz="1600" dirty="0" err="1">
                <a:solidFill>
                  <a:srgbClr val="D53B20"/>
                </a:solidFill>
                <a:latin typeface="Gill Sans MT"/>
              </a:rPr>
              <a:t>bibliothèque</a:t>
            </a:r>
            <a:r>
              <a:rPr lang="en-US" sz="1600" dirty="0">
                <a:solidFill>
                  <a:srgbClr val="D53B20"/>
                </a:solidFill>
                <a:latin typeface="Gill Sans MT"/>
              </a:rPr>
              <a:t> :</a:t>
            </a:r>
          </a:p>
          <a:p>
            <a:pPr algn="l"/>
            <a:r>
              <a:rPr lang="en-US" sz="1200" dirty="0" err="1">
                <a:solidFill>
                  <a:schemeClr val="tx1"/>
                </a:solidFill>
                <a:latin typeface="Gill Sans MT"/>
              </a:rPr>
              <a:t>Utilisez</a:t>
            </a:r>
            <a:r>
              <a:rPr lang="en-US" sz="1200" dirty="0">
                <a:latin typeface="Gill Sans MT"/>
              </a:rPr>
              <a:t>-</a:t>
            </a:r>
            <a:r>
              <a:rPr lang="en-US" sz="1200" dirty="0">
                <a:solidFill>
                  <a:schemeClr val="tx1"/>
                </a:solidFill>
                <a:latin typeface="Gill Sans MT"/>
              </a:rPr>
              <a:t>la pour </a:t>
            </a:r>
            <a:r>
              <a:rPr lang="en-US" sz="1200" dirty="0" err="1">
                <a:solidFill>
                  <a:schemeClr val="tx1"/>
                </a:solidFill>
                <a:latin typeface="Gill Sans MT"/>
              </a:rPr>
              <a:t>emprunter</a:t>
            </a:r>
            <a:r>
              <a:rPr lang="en-US" sz="1200" dirty="0">
                <a:solidFill>
                  <a:schemeClr val="tx1"/>
                </a:solidFill>
                <a:latin typeface="Gill Sans MT"/>
              </a:rPr>
              <a:t> des documents</a:t>
            </a:r>
          </a:p>
          <a:p>
            <a:pPr algn="l"/>
            <a:r>
              <a:rPr lang="en-US" sz="1200" dirty="0">
                <a:solidFill>
                  <a:schemeClr val="tx1"/>
                </a:solidFill>
                <a:latin typeface="Gill Sans MT"/>
              </a:rPr>
              <a:t>et de </a:t>
            </a:r>
            <a:r>
              <a:rPr lang="en-US" sz="1200" dirty="0" err="1">
                <a:solidFill>
                  <a:schemeClr val="tx1"/>
                </a:solidFill>
                <a:latin typeface="Gill Sans MT"/>
              </a:rPr>
              <a:t>l’équipement</a:t>
            </a:r>
            <a:r>
              <a:rPr lang="en-US" sz="1200" dirty="0">
                <a:solidFill>
                  <a:schemeClr val="tx1"/>
                </a:solidFill>
                <a:latin typeface="Gill Sans MT"/>
              </a:rPr>
              <a:t> du </a:t>
            </a:r>
            <a:r>
              <a:rPr lang="en-US" sz="1200" dirty="0" err="1">
                <a:solidFill>
                  <a:schemeClr val="tx1"/>
                </a:solidFill>
                <a:latin typeface="Gill Sans MT"/>
              </a:rPr>
              <a:t>comptoir</a:t>
            </a:r>
            <a:r>
              <a:rPr lang="en-US" sz="1200" dirty="0">
                <a:solidFill>
                  <a:schemeClr val="tx1"/>
                </a:solidFill>
                <a:latin typeface="Gill Sans MT"/>
              </a:rPr>
              <a:t> de</a:t>
            </a:r>
          </a:p>
          <a:p>
            <a:pPr algn="l"/>
            <a:r>
              <a:rPr lang="en-US" sz="1200" dirty="0">
                <a:solidFill>
                  <a:schemeClr val="tx1"/>
                </a:solidFill>
                <a:latin typeface="Gill Sans MT"/>
              </a:rPr>
              <a:t>Circulation (Loans &amp; Returns desk).</a:t>
            </a:r>
          </a:p>
          <a:p>
            <a:pPr algn="l"/>
            <a:endParaRPr lang="en-US" sz="1200" dirty="0">
              <a:solidFill>
                <a:schemeClr val="tx1"/>
              </a:solidFill>
              <a:latin typeface="Gill Sans MT"/>
            </a:endParaRPr>
          </a:p>
          <a:p>
            <a:pPr algn="l"/>
            <a:r>
              <a:rPr lang="en-US" sz="1200" dirty="0" err="1">
                <a:solidFill>
                  <a:schemeClr val="tx1"/>
                </a:solidFill>
                <a:latin typeface="Gill Sans MT"/>
              </a:rPr>
              <a:t>Soeurs-Grises:https</a:t>
            </a:r>
            <a:r>
              <a:rPr lang="en-US" sz="1200" dirty="0">
                <a:solidFill>
                  <a:schemeClr val="tx1"/>
                </a:solidFill>
                <a:latin typeface="Gill Sans MT"/>
              </a:rPr>
              <a:t>://www.concordia.ca/fr/a-propos/patrimoine-soeurs-grises.html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3C485-830A-4F1A-9A26-CFF804348481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86016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Les mêmes que vous utilisez pour Moodle, par exemple.</a:t>
            </a:r>
          </a:p>
          <a:p>
            <a:endParaRPr lang="fr-CA" dirty="0"/>
          </a:p>
          <a:p>
            <a:pPr algn="l"/>
            <a:r>
              <a:rPr lang="en-US" sz="1600" dirty="0" err="1">
                <a:solidFill>
                  <a:srgbClr val="D53B20"/>
                </a:solidFill>
                <a:latin typeface="Gill Sans MT"/>
              </a:rPr>
              <a:t>Votre</a:t>
            </a:r>
            <a:r>
              <a:rPr lang="en-US" sz="1600" dirty="0">
                <a:solidFill>
                  <a:srgbClr val="D53B20"/>
                </a:solidFill>
                <a:latin typeface="Gill Sans MT"/>
              </a:rPr>
              <a:t> carte </a:t>
            </a:r>
            <a:r>
              <a:rPr lang="en-US" sz="1600" dirty="0" err="1">
                <a:solidFill>
                  <a:srgbClr val="D53B20"/>
                </a:solidFill>
                <a:latin typeface="Gill Sans MT"/>
              </a:rPr>
              <a:t>étudiante</a:t>
            </a:r>
            <a:r>
              <a:rPr lang="en-US" sz="1600" dirty="0">
                <a:solidFill>
                  <a:srgbClr val="D53B20"/>
                </a:solidFill>
                <a:latin typeface="Gill Sans MT"/>
              </a:rPr>
              <a:t> (Concordia ID card) </a:t>
            </a:r>
            <a:r>
              <a:rPr lang="en-US" sz="1600" dirty="0" err="1">
                <a:solidFill>
                  <a:srgbClr val="D53B20"/>
                </a:solidFill>
                <a:latin typeface="Gill Sans MT"/>
              </a:rPr>
              <a:t>est</a:t>
            </a:r>
            <a:r>
              <a:rPr lang="en-US" sz="1600" dirty="0">
                <a:solidFill>
                  <a:srgbClr val="D53B20"/>
                </a:solidFill>
                <a:latin typeface="Gill Sans MT"/>
              </a:rPr>
              <a:t> </a:t>
            </a:r>
            <a:r>
              <a:rPr lang="en-US" sz="1600" dirty="0" err="1">
                <a:solidFill>
                  <a:srgbClr val="D53B20"/>
                </a:solidFill>
                <a:latin typeface="Gill Sans MT"/>
              </a:rPr>
              <a:t>votre</a:t>
            </a:r>
            <a:r>
              <a:rPr lang="en-US" sz="1600" dirty="0">
                <a:solidFill>
                  <a:srgbClr val="D53B20"/>
                </a:solidFill>
                <a:latin typeface="Gill Sans MT"/>
              </a:rPr>
              <a:t> carte de bibliothèque :</a:t>
            </a:r>
          </a:p>
          <a:p>
            <a:pPr algn="l"/>
            <a:r>
              <a:rPr lang="en-US" sz="1200" dirty="0" err="1">
                <a:solidFill>
                  <a:schemeClr val="tx1"/>
                </a:solidFill>
                <a:latin typeface="Gill Sans MT"/>
              </a:rPr>
              <a:t>Utilisez</a:t>
            </a:r>
            <a:r>
              <a:rPr lang="en-US" sz="1200" dirty="0">
                <a:latin typeface="Gill Sans MT"/>
              </a:rPr>
              <a:t>-</a:t>
            </a:r>
            <a:r>
              <a:rPr lang="en-US" sz="1200" dirty="0">
                <a:solidFill>
                  <a:schemeClr val="tx1"/>
                </a:solidFill>
                <a:latin typeface="Gill Sans MT"/>
              </a:rPr>
              <a:t>la pour </a:t>
            </a:r>
            <a:r>
              <a:rPr lang="en-US" sz="1200" dirty="0" err="1">
                <a:solidFill>
                  <a:schemeClr val="tx1"/>
                </a:solidFill>
                <a:latin typeface="Gill Sans MT"/>
              </a:rPr>
              <a:t>emprunter</a:t>
            </a:r>
            <a:r>
              <a:rPr lang="en-US" sz="1200" dirty="0">
                <a:solidFill>
                  <a:schemeClr val="tx1"/>
                </a:solidFill>
                <a:latin typeface="Gill Sans MT"/>
              </a:rPr>
              <a:t> des documents</a:t>
            </a:r>
          </a:p>
          <a:p>
            <a:pPr algn="l"/>
            <a:r>
              <a:rPr lang="en-US" sz="1200" dirty="0">
                <a:solidFill>
                  <a:schemeClr val="tx1"/>
                </a:solidFill>
                <a:latin typeface="Gill Sans MT"/>
              </a:rPr>
              <a:t>et de </a:t>
            </a:r>
            <a:r>
              <a:rPr lang="en-US" sz="1200" dirty="0" err="1">
                <a:solidFill>
                  <a:schemeClr val="tx1"/>
                </a:solidFill>
                <a:latin typeface="Gill Sans MT"/>
              </a:rPr>
              <a:t>l’équipement</a:t>
            </a:r>
            <a:r>
              <a:rPr lang="en-US" sz="1200" dirty="0">
                <a:solidFill>
                  <a:schemeClr val="tx1"/>
                </a:solidFill>
                <a:latin typeface="Gill Sans MT"/>
              </a:rPr>
              <a:t> du </a:t>
            </a:r>
            <a:r>
              <a:rPr lang="en-US" sz="1200" dirty="0" err="1">
                <a:solidFill>
                  <a:schemeClr val="tx1"/>
                </a:solidFill>
                <a:latin typeface="Gill Sans MT"/>
              </a:rPr>
              <a:t>comptoir</a:t>
            </a:r>
            <a:r>
              <a:rPr lang="en-US" sz="1200" dirty="0">
                <a:solidFill>
                  <a:schemeClr val="tx1"/>
                </a:solidFill>
                <a:latin typeface="Gill Sans MT"/>
              </a:rPr>
              <a:t> de</a:t>
            </a:r>
          </a:p>
          <a:p>
            <a:pPr algn="l"/>
            <a:r>
              <a:rPr lang="en-US" sz="1200" dirty="0">
                <a:solidFill>
                  <a:schemeClr val="tx1"/>
                </a:solidFill>
                <a:latin typeface="Gill Sans MT"/>
              </a:rPr>
              <a:t>Circulation (Loans &amp; Returns desk).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3C485-830A-4F1A-9A26-CFF804348481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63822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600" dirty="0" err="1">
                <a:solidFill>
                  <a:srgbClr val="D53B20"/>
                </a:solidFill>
                <a:latin typeface="Gill Sans MT"/>
              </a:rPr>
              <a:t>Votre</a:t>
            </a:r>
            <a:r>
              <a:rPr lang="en-US" sz="1600" dirty="0">
                <a:solidFill>
                  <a:srgbClr val="D53B20"/>
                </a:solidFill>
                <a:latin typeface="Gill Sans MT"/>
              </a:rPr>
              <a:t> carte </a:t>
            </a:r>
            <a:r>
              <a:rPr lang="en-US" sz="1600" dirty="0" err="1">
                <a:solidFill>
                  <a:srgbClr val="D53B20"/>
                </a:solidFill>
                <a:latin typeface="Gill Sans MT"/>
              </a:rPr>
              <a:t>étudiante</a:t>
            </a:r>
            <a:r>
              <a:rPr lang="en-US" sz="1600" dirty="0">
                <a:solidFill>
                  <a:srgbClr val="D53B20"/>
                </a:solidFill>
                <a:latin typeface="Gill Sans MT"/>
              </a:rPr>
              <a:t> (Concordia ID card) </a:t>
            </a:r>
            <a:r>
              <a:rPr lang="en-US" sz="1600" dirty="0" err="1">
                <a:solidFill>
                  <a:srgbClr val="D53B20"/>
                </a:solidFill>
                <a:latin typeface="Gill Sans MT"/>
              </a:rPr>
              <a:t>est</a:t>
            </a:r>
            <a:r>
              <a:rPr lang="en-US" sz="1600" dirty="0">
                <a:solidFill>
                  <a:srgbClr val="D53B20"/>
                </a:solidFill>
                <a:latin typeface="Gill Sans MT"/>
              </a:rPr>
              <a:t> </a:t>
            </a:r>
            <a:r>
              <a:rPr lang="en-US" sz="1600" dirty="0" err="1">
                <a:solidFill>
                  <a:srgbClr val="D53B20"/>
                </a:solidFill>
                <a:latin typeface="Gill Sans MT"/>
              </a:rPr>
              <a:t>votre</a:t>
            </a:r>
            <a:r>
              <a:rPr lang="en-US" sz="1600" dirty="0">
                <a:solidFill>
                  <a:srgbClr val="D53B20"/>
                </a:solidFill>
                <a:latin typeface="Gill Sans MT"/>
              </a:rPr>
              <a:t> carte de bibliothèque :</a:t>
            </a:r>
          </a:p>
          <a:p>
            <a:pPr algn="l"/>
            <a:r>
              <a:rPr lang="en-US" sz="1200" dirty="0" err="1">
                <a:solidFill>
                  <a:schemeClr val="tx1"/>
                </a:solidFill>
                <a:latin typeface="Gill Sans MT"/>
              </a:rPr>
              <a:t>Utilisez</a:t>
            </a:r>
            <a:r>
              <a:rPr lang="en-US" sz="1200" dirty="0">
                <a:latin typeface="Gill Sans MT"/>
              </a:rPr>
              <a:t>-</a:t>
            </a:r>
            <a:r>
              <a:rPr lang="en-US" sz="1200" dirty="0">
                <a:solidFill>
                  <a:schemeClr val="tx1"/>
                </a:solidFill>
                <a:latin typeface="Gill Sans MT"/>
              </a:rPr>
              <a:t>la pour </a:t>
            </a:r>
            <a:r>
              <a:rPr lang="en-US" sz="1200" dirty="0" err="1">
                <a:solidFill>
                  <a:schemeClr val="tx1"/>
                </a:solidFill>
                <a:latin typeface="Gill Sans MT"/>
              </a:rPr>
              <a:t>emprunter</a:t>
            </a:r>
            <a:r>
              <a:rPr lang="en-US" sz="1200" dirty="0">
                <a:solidFill>
                  <a:schemeClr val="tx1"/>
                </a:solidFill>
                <a:latin typeface="Gill Sans MT"/>
              </a:rPr>
              <a:t> des documents</a:t>
            </a:r>
          </a:p>
          <a:p>
            <a:pPr algn="l"/>
            <a:r>
              <a:rPr lang="en-US" sz="1200" dirty="0">
                <a:solidFill>
                  <a:schemeClr val="tx1"/>
                </a:solidFill>
                <a:latin typeface="Gill Sans MT"/>
              </a:rPr>
              <a:t>et de </a:t>
            </a:r>
            <a:r>
              <a:rPr lang="en-US" sz="1200" dirty="0" err="1">
                <a:solidFill>
                  <a:schemeClr val="tx1"/>
                </a:solidFill>
                <a:latin typeface="Gill Sans MT"/>
              </a:rPr>
              <a:t>l’équipement</a:t>
            </a:r>
            <a:r>
              <a:rPr lang="en-US" sz="1200" dirty="0">
                <a:solidFill>
                  <a:schemeClr val="tx1"/>
                </a:solidFill>
                <a:latin typeface="Gill Sans MT"/>
              </a:rPr>
              <a:t> du </a:t>
            </a:r>
            <a:r>
              <a:rPr lang="en-US" sz="1200" dirty="0" err="1">
                <a:solidFill>
                  <a:schemeClr val="tx1"/>
                </a:solidFill>
                <a:latin typeface="Gill Sans MT"/>
              </a:rPr>
              <a:t>comptoir</a:t>
            </a:r>
            <a:r>
              <a:rPr lang="en-US" sz="1200" dirty="0">
                <a:solidFill>
                  <a:schemeClr val="tx1"/>
                </a:solidFill>
                <a:latin typeface="Gill Sans MT"/>
              </a:rPr>
              <a:t> de</a:t>
            </a:r>
          </a:p>
          <a:p>
            <a:pPr algn="l"/>
            <a:r>
              <a:rPr lang="en-US" sz="1200" dirty="0">
                <a:solidFill>
                  <a:schemeClr val="tx1"/>
                </a:solidFill>
                <a:latin typeface="Gill Sans MT"/>
              </a:rPr>
              <a:t>Circulation (Loans &amp; Returns desk).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3C485-830A-4F1A-9A26-CFF804348481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635979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3C485-830A-4F1A-9A26-CFF804348481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156996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>
                <a:effectLst/>
              </a:rPr>
              <a:t>library0fantiquity. « Forgotten Skills: Boolean Searches ». </a:t>
            </a:r>
            <a:r>
              <a:rPr lang="en-CA" i="1" dirty="0">
                <a:effectLst/>
              </a:rPr>
              <a:t>The Library of Antiquity</a:t>
            </a:r>
            <a:r>
              <a:rPr lang="en-CA" dirty="0">
                <a:effectLst/>
              </a:rPr>
              <a:t>, 8 </a:t>
            </a:r>
            <a:r>
              <a:rPr lang="en-CA" dirty="0" err="1">
                <a:effectLst/>
              </a:rPr>
              <a:t>octobre</a:t>
            </a:r>
            <a:r>
              <a:rPr lang="en-CA" dirty="0">
                <a:effectLst/>
              </a:rPr>
              <a:t> 2016. </a:t>
            </a:r>
            <a:r>
              <a:rPr lang="en-CA" dirty="0">
                <a:effectLst/>
                <a:hlinkClick r:id="rId3"/>
              </a:rPr>
              <a:t>https://libraryofantiquity.wordpress.com/2016/10/07/forgotten-skills-boolean-searches/</a:t>
            </a:r>
            <a:r>
              <a:rPr lang="en-CA" dirty="0">
                <a:effectLst/>
              </a:rPr>
              <a:t>.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3C485-830A-4F1A-9A26-CFF804348481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120821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Exemples tirés de https://www-erudit-org.lib-ezproxy.concordia.ca/public/documents/Guide_recherche.pdf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A04FF-99EE-4911-9088-109698A88C5D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215196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err="1"/>
              <a:t>Megafauna</a:t>
            </a:r>
            <a:r>
              <a:rPr lang="fr-CA" dirty="0"/>
              <a:t> OR </a:t>
            </a:r>
            <a:r>
              <a:rPr lang="fr-CA" dirty="0" err="1"/>
              <a:t>dinosaurs</a:t>
            </a:r>
            <a:r>
              <a:rPr lang="fr-CA" dirty="0"/>
              <a:t> OR </a:t>
            </a:r>
            <a:r>
              <a:rPr lang="fr-CA" dirty="0" err="1"/>
              <a:t>prehistoric</a:t>
            </a:r>
            <a:r>
              <a:rPr lang="fr-CA" dirty="0"/>
              <a:t> animal</a:t>
            </a:r>
          </a:p>
          <a:p>
            <a:r>
              <a:rPr lang="fr-CA" dirty="0"/>
              <a:t>Ice Age OR Extinction OR </a:t>
            </a:r>
            <a:r>
              <a:rPr lang="fr-CA" dirty="0" err="1"/>
              <a:t>Meteorite</a:t>
            </a:r>
            <a:endParaRPr lang="fr-CA" dirty="0"/>
          </a:p>
          <a:p>
            <a:r>
              <a:rPr lang="fr-CA" dirty="0"/>
              <a:t>Asia-Pacific OR </a:t>
            </a:r>
            <a:r>
              <a:rPr lang="fr-CA" dirty="0" err="1"/>
              <a:t>Australia</a:t>
            </a:r>
            <a:r>
              <a:rPr lang="fr-CA" dirty="0"/>
              <a:t> </a:t>
            </a:r>
            <a:r>
              <a:rPr lang="fr-CA"/>
              <a:t>OR Oceania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3C485-830A-4F1A-9A26-CFF804348481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656104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Un exemple de recherche avancée utilisant des boîtes de recherche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3C485-830A-4F1A-9A26-CFF804348481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31543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0DB3-A8FF-4ABB-9E2E-D96042226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25308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EE0618-75D7-410F-859C-CDF53BC53E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86729"/>
            <a:ext cx="9144000" cy="1135529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37F11-76DB-4DD9-9747-3F38D05BA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9F581-81B0-44B3-ABA5-A25CA4BAE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0D591-ADCF-4300-8282-72AE357F3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760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E5C77-55F8-4677-A96C-E6D3F5545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A064EF-ADDA-4943-8F87-A7469D7997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0D493-D1E7-4358-95E9-B5B80A49E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98326-3276-4B9E-960F-10C6677BF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C3AC2-288D-4FEE-BF80-0EAEDDFAB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316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333C6A-5417-40BD-BF7A-9405832237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3BCB45-B343-46F6-9718-AA0D68CED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DA2A4-FD34-4E17-908F-4367B1E64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87AE3-776D-451D-AA52-C06B74724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0C4D5-BE1E-4D6A-9196-E0F9E42B2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3790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19DDA7-7C62-BBC3-821F-47CD76E10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AAE6-8350-450A-94E2-C5748B43E443}" type="datetimeFigureOut">
              <a:rPr lang="en-CA" smtClean="0"/>
              <a:t>2024-10-03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917C27-F74B-7471-9C7F-3F116FAF9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4BF1C5-0FAF-41F2-EBCB-4270057A9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506FB-7E97-4C2A-9AB2-65C2B407AAE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110217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BBFFB-BDE0-F532-B380-EBE9FA6FF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BE1A17-C3E7-7B1D-0FD2-6D5F70C8F2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CC7B38-6E2B-8CF6-E647-0A58AD6B3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AAE6-8350-450A-94E2-C5748B43E443}" type="datetimeFigureOut">
              <a:rPr lang="en-CA" smtClean="0"/>
              <a:t>2024-10-03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6A35FD-7401-EC2B-1BBE-3F1B040BE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B7617D-F53B-3C0C-DB03-36B758F9A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506FB-7E97-4C2A-9AB2-65C2B407AAE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53666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75558-A264-444E-829B-51AAE6B4B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D9373-37D1-4135-8D34-755E139F7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E4A6B-1966-4E57-9FB8-8B111E97B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10/3/2024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FC3DD-F2BE-41FF-895B-00129AAB1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F830C-8424-4FAF-A011-605AE1D1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80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A1BE8-ECC1-4027-B16E-C7BECCA9D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6C7E1-471A-46AA-8068-98E68C0C2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C9F8F-EC48-4D16-B4C6-023A7B607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FA5B3-F726-417B-932A-B93E0C8F5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7D21F1-1A24-43EA-AB09-3024C491E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320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16569-B648-4D50-BEB8-E8DAE24D6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831B3-A1FD-470C-BEEE-4CFB441502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F34A17-C244-438C-9AE3-FB9B3CE3B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CFA3AA-3FC1-4B98-8F99-1726F1AC0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E10883-BACC-41A1-9067-ECFDB937D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7660A2-13C9-4432-A6EB-A4FF3D78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865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7C843-C993-4E9C-80DD-3620816E5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1A8E3-B066-4511-9C6E-A3435B64D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34325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86B63-4102-4802-94D7-F138F80F3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58237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924765-08A7-4A60-86DC-DC420F60BB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34325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A2795-EFB6-4000-8F25-FBB62646C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58237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942CFB-FE12-494A-9C41-3CB90F07B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3A07E3-59E1-4EBD-9687-4B6ABE96A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F7BB23-7539-4674-8B66-ACEFF946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218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841DB-C73C-4968-B434-A6AA14DAF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8152BF-92C7-4BF5-A9DB-16A0BF0F5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289DB7-F492-4037-A439-D70F7E556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FA96F1-8B8A-4E83-B3C2-E10DE522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281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118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CBE2C-9DAA-489D-AC88-15CBBA8A9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124BE-E494-445A-A4FB-A2A8F28F0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446DE-9A32-4774-9F7C-86678CA90E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00115D-61B3-46D0-B4D3-30C374B52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C2AFC-D0F8-469F-B1E0-123C2E066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9BCDA-9EF7-4531-8021-AF7B30751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574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AE558-F89F-4688-94E5-77F37D49F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CD35AF-8CA2-49BB-BAE9-F29A0186EC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5CAA98-55BD-4118-A8AF-D60306078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BFF4C5-82A8-4AD8-B7E2-2882F6576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60B401-B64F-417B-8AD6-581A22E5E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24BD4C-7149-44BF-8150-F72CAA95A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835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436E0F2-A64B-471E-93C0-8DFE08CC57C8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C1E3AB1-2A8C-4607-9FAE-D8BDB280FE1A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6D66059-832F-40B6-A35F-F56C8F38A1E7}"/>
              </a:ext>
            </a:extLst>
          </p:cNvPr>
          <p:cNvCxnSpPr>
            <a:cxnSpLocks/>
          </p:cNvCxnSpPr>
          <p:nvPr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515E2ED-7EA9-448D-83FA-54C3DF9723BD}"/>
              </a:ext>
            </a:extLst>
          </p:cNvPr>
          <p:cNvCxnSpPr>
            <a:cxnSpLocks/>
          </p:cNvCxnSpPr>
          <p:nvPr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0595356-EABD-4767-AC9D-EA21FF115EC0}"/>
              </a:ext>
            </a:extLst>
          </p:cNvPr>
          <p:cNvCxnSpPr>
            <a:cxnSpLocks/>
          </p:cNvCxnSpPr>
          <p:nvPr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8CD9F06-9628-469C-B788-A894E3E08281}"/>
              </a:ext>
            </a:extLst>
          </p:cNvPr>
          <p:cNvCxnSpPr>
            <a:cxnSpLocks/>
          </p:cNvCxnSpPr>
          <p:nvPr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550A431-0B61-421B-B4B7-24C0CFF0F938}"/>
              </a:ext>
            </a:extLst>
          </p:cNvPr>
          <p:cNvCxnSpPr>
            <a:cxnSpLocks/>
          </p:cNvCxnSpPr>
          <p:nvPr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5B94C5-D205-4339-B029-5D0FD2E5F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1"/>
            <a:ext cx="9906000" cy="1382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96DC5C-BD34-4CE4-8AA7-A6A4B9516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2009554"/>
            <a:ext cx="9906000" cy="4024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192A7-D622-449D-9FC2-48FDE4D690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37102" y="6398878"/>
            <a:ext cx="419390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11EAACC7-3B3F-47D1-959A-EF58926E955E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5B93C-2BE9-4847-BFE5-D3CBCC6E94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4429" y="6398878"/>
            <a:ext cx="449731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="1" spc="30" baseline="0">
                <a:solidFill>
                  <a:schemeClr val="tx2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70A99-395E-4F22-8AAB-6C7EE743D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477" y="6398878"/>
            <a:ext cx="47088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927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253517-33E7-D606-24CC-576C5E7E3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8ECC6D-2C88-405B-805E-277F491E12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D14EE-323D-0413-E520-A49C7AE07E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2AAE6-8350-450A-94E2-C5748B43E443}" type="datetimeFigureOut">
              <a:rPr lang="en-CA" smtClean="0"/>
              <a:t>2024-10-03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404D5-EEB4-753D-A1DF-3F7B95078E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BDBDF-AF09-7BF5-19C6-71B31AEE41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F506FB-7E97-4C2A-9AB2-65C2B407AAE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19407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ethel.gamache@concordia.ca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an01.safelinks.protection.outlook.com/?url=https%3A%2F%2Fyoutu.be%2FOa66AxTbjxA%3Fsi%3D8f_4iefeB6xnxmZ6&amp;data=05%7C01%7Cethel.gamache%40concordia.ca%7C816968fb74784375110608dbafff6429%7C5569f185d22f4e139850ce5b1abcd2e8%7C0%7C0%7C638297283704002466%7CUnknown%7CTWFpbGZsb3d8eyJWIjoiMC4wLjAwMDAiLCJQIjoiV2luMzIiLCJBTiI6Ik1haWwiLCJXVCI6Mn0%3D%7C3000%7C%7C%7C&amp;sdata=P5NuTgfyWxY64ZikDzYBLAnlb0k3U4FuZ3bzFN9NsWs%3D&amp;reserved=0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libraryofantiquity.wordpress.com/2016/10/07/forgotten-skills-boolean-searches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oslangues-ourlanguages.gc.ca/en/index" TargetMode="External"/><Relationship Id="rId5" Type="http://schemas.openxmlformats.org/officeDocument/2006/relationships/hyperlink" Target="https://www.btb.termiumplus.gc.ca/" TargetMode="External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vitrinelinguistique.oqlf.gouv.qc.ca/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concordiauniversity.on.worldcat.org/oclc/50959346" TargetMode="External"/><Relationship Id="rId7" Type="http://schemas.openxmlformats.org/officeDocument/2006/relationships/hyperlink" Target="https://concordiauniversity.on.worldcat.org/oclc/74329797" TargetMode="External"/><Relationship Id="rId2" Type="http://schemas.openxmlformats.org/officeDocument/2006/relationships/hyperlink" Target="https://concordiauniversity.on.worldcat.org/oclc/1249442513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ncordiauniversity.on.worldcat.org/oclc/56044346" TargetMode="External"/><Relationship Id="rId5" Type="http://schemas.openxmlformats.org/officeDocument/2006/relationships/hyperlink" Target="https://concordiauniversity.on.worldcat.org/oclc/62324867" TargetMode="External"/><Relationship Id="rId4" Type="http://schemas.openxmlformats.org/officeDocument/2006/relationships/hyperlink" Target="https://concordiauniversity.on.worldcat.org/oclc/173734251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s://concordiauniversity.on.worldcat.org/oclc/858342346" TargetMode="External"/><Relationship Id="rId3" Type="http://schemas.openxmlformats.org/officeDocument/2006/relationships/hyperlink" Target="https://concordiauniversity.on.worldcat.org/oclc/881756883" TargetMode="External"/><Relationship Id="rId7" Type="http://schemas.openxmlformats.org/officeDocument/2006/relationships/hyperlink" Target="https://concordiauniversity.on.worldcat.org/oclc/40898883" TargetMode="External"/><Relationship Id="rId2" Type="http://schemas.openxmlformats.org/officeDocument/2006/relationships/hyperlink" Target="https://concordiauniversity.on.worldcat.org/oclc/423271535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ncordiauniversity.on.worldcat.org/oclc/53012945" TargetMode="External"/><Relationship Id="rId5" Type="http://schemas.openxmlformats.org/officeDocument/2006/relationships/hyperlink" Target="https://concordiauniversity.on.worldcat.org/oclc/60524473" TargetMode="External"/><Relationship Id="rId4" Type="http://schemas.openxmlformats.org/officeDocument/2006/relationships/hyperlink" Target="https://concordiauniversity.on.worldcat.org/oclc/428050369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concordiauniversity.on.worldcat.org/oclc/46609535" TargetMode="External"/><Relationship Id="rId7" Type="http://schemas.openxmlformats.org/officeDocument/2006/relationships/hyperlink" Target="https://concordiauniversity.on.worldcat.org/oclc/49835545" TargetMode="External"/><Relationship Id="rId2" Type="http://schemas.openxmlformats.org/officeDocument/2006/relationships/hyperlink" Target="https://concordiauniversity.on.worldcat.org/oclc/855308507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ncordiauniversity.on.worldcat.org/oclc/818696097" TargetMode="External"/><Relationship Id="rId5" Type="http://schemas.openxmlformats.org/officeDocument/2006/relationships/hyperlink" Target="https://news.google.com/newspapers/" TargetMode="External"/><Relationship Id="rId4" Type="http://schemas.openxmlformats.org/officeDocument/2006/relationships/hyperlink" Target="https://concordiauniversity.on.worldcat.org/oclc/665135487" TargetMode="Externa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tb.termiumplus.gc.ca/publications-fra.html" TargetMode="External"/><Relationship Id="rId2" Type="http://schemas.openxmlformats.org/officeDocument/2006/relationships/hyperlink" Target="https://www.oqlf.gouv.qc.ca/ressources/bibliotheque/dictionnaires/index_lexvoc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lliancecan.ca/fr/services/gestion-des-donnees-de-recherche/apprentissage-et-ressources/glossaires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BC88933B-CFB2-4662-9CA9-2C1E08385B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909EEE1-52DB-4A86-AFCE-CCE904184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2"/>
            <a:ext cx="12192000" cy="68573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10E4DF-D2CF-1AA9-017C-BD3DD8B6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7463" y="738643"/>
            <a:ext cx="7186656" cy="507184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2800" b="1" i="0" dirty="0">
                <a:latin typeface="Calibri"/>
                <a:ea typeface="DengXian"/>
                <a:cs typeface="Times New Roman"/>
              </a:rPr>
              <a:t>FTRA 200</a:t>
            </a:r>
            <a:br>
              <a:rPr lang="en-US" sz="2800" b="1" i="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fr-FR" sz="2800" b="1" i="0" dirty="0">
                <a:latin typeface="Calibri"/>
                <a:ea typeface="DengXian"/>
                <a:cs typeface="Times New Roman"/>
              </a:rPr>
              <a:t>Méthodologie de la traduction</a:t>
            </a:r>
            <a:br>
              <a:rPr lang="fr-FR" sz="2800" i="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br>
              <a:rPr lang="fr-FR" sz="1100" dirty="0">
                <a:latin typeface="Arial Bold" charset="0"/>
              </a:rPr>
            </a:br>
            <a:br>
              <a:rPr lang="en-US" sz="1800" i="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n-US" sz="1800" i="0" dirty="0">
                <a:effectLst/>
                <a:latin typeface="Calibri"/>
                <a:ea typeface="DengXian"/>
                <a:cs typeface="Times New Roman"/>
              </a:rPr>
              <a:t>Library Workshop</a:t>
            </a:r>
            <a:br>
              <a:rPr lang="en-US" sz="1800" i="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br>
              <a:rPr lang="en-US" sz="1800" i="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br>
              <a:rPr lang="en-CA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n-CA" sz="1800" i="0" dirty="0">
                <a:effectLst/>
                <a:latin typeface="Calibri"/>
                <a:ea typeface="DengXian"/>
                <a:cs typeface="Times New Roman"/>
              </a:rPr>
              <a:t>Éthel Gamache</a:t>
            </a:r>
            <a:br>
              <a:rPr lang="en-CA" sz="1800" i="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n-CA" sz="1800" i="0" dirty="0">
                <a:effectLst/>
                <a:latin typeface="Calibri"/>
                <a:ea typeface="DengXian"/>
                <a:cs typeface="Times New Roman"/>
              </a:rPr>
              <a:t>Librarian</a:t>
            </a:r>
            <a:br>
              <a:rPr lang="en-CA" sz="1800" i="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n-CA" sz="1800" i="0" dirty="0">
                <a:solidFill>
                  <a:srgbClr val="01366A"/>
                </a:solidFill>
                <a:effectLst/>
                <a:latin typeface="Calibri"/>
                <a:ea typeface="DengXian"/>
                <a:cs typeface="Times New Roman"/>
              </a:rPr>
              <a:t> </a:t>
            </a:r>
            <a:r>
              <a:rPr lang="en-CA" sz="1800" i="0" dirty="0">
                <a:solidFill>
                  <a:srgbClr val="01366A"/>
                </a:solidFill>
                <a:effectLst/>
                <a:latin typeface="Calibri"/>
                <a:ea typeface="DengXian"/>
                <a:cs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ethel.gamache@concordia.ca</a:t>
            </a:r>
            <a:br>
              <a:rPr lang="en-CA" sz="1800" i="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br>
              <a:rPr lang="en-CA" sz="1800" i="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br>
              <a:rPr lang="en-CA" sz="1800" i="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br>
              <a:rPr lang="en-CA" sz="1800" i="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n-CA" sz="1800" i="0">
                <a:effectLst/>
                <a:latin typeface="Calibri"/>
                <a:ea typeface="DengXian"/>
                <a:cs typeface="Times New Roman"/>
              </a:rPr>
              <a:t>Thursday, October </a:t>
            </a:r>
            <a:r>
              <a:rPr lang="en-CA" sz="1800" i="0">
                <a:latin typeface="Calibri"/>
                <a:ea typeface="DengXian"/>
                <a:cs typeface="Times New Roman"/>
              </a:rPr>
              <a:t>3, 2024</a:t>
            </a:r>
            <a:r>
              <a:rPr lang="en-CA" sz="1800" i="0" baseline="30000" dirty="0">
                <a:effectLst/>
                <a:latin typeface="Calibri"/>
                <a:ea typeface="DengXian"/>
                <a:cs typeface="Times New Roman"/>
              </a:rPr>
              <a:t> </a:t>
            </a:r>
            <a:br>
              <a:rPr lang="en-CA" sz="1800" i="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endParaRPr lang="en-US" sz="6600" i="0" kern="1200" cap="all" baseline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17842B-1E3B-32AE-9607-3C55899C77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047" r="25789" b="2"/>
          <a:stretch/>
        </p:blipFill>
        <p:spPr>
          <a:xfrm>
            <a:off x="-2573" y="10"/>
            <a:ext cx="4811317" cy="6857988"/>
          </a:xfrm>
          <a:custGeom>
            <a:avLst/>
            <a:gdLst/>
            <a:ahLst/>
            <a:cxnLst/>
            <a:rect l="l" t="t" r="r" b="b"/>
            <a:pathLst>
              <a:path w="4811317" h="6857998">
                <a:moveTo>
                  <a:pt x="0" y="0"/>
                </a:moveTo>
                <a:lnTo>
                  <a:pt x="4811317" y="0"/>
                </a:lnTo>
                <a:lnTo>
                  <a:pt x="2712446" y="6857998"/>
                </a:lnTo>
                <a:lnTo>
                  <a:pt x="0" y="6857998"/>
                </a:lnTo>
                <a:close/>
              </a:path>
            </a:pathLst>
          </a:cu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26FE4BA-3BD1-4AB3-A3EB-39FF16D96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418764" y="0"/>
            <a:ext cx="815637" cy="685734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BD85EF3-E980-4EF9-BF91-C0540D302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  <a:endCxn id="15" idx="2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468380"/>
            <a:ext cx="6096000" cy="138961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68941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gnifying glass and question mark">
            <a:extLst>
              <a:ext uri="{FF2B5EF4-FFF2-40B4-BE49-F238E27FC236}">
                <a16:creationId xmlns:a16="http://schemas.microsoft.com/office/drawing/2014/main" id="{0A281409-18C3-7BC5-9C92-80790215C4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7C504D-4821-85F7-F518-1AFB41F86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436" y="5671992"/>
            <a:ext cx="10495128" cy="7752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i="1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Search Strategies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FD9C30-8B3B-A5B3-3341-29A92D2708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96956" y="6059605"/>
            <a:ext cx="8598089" cy="532263"/>
          </a:xfr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120000"/>
              </a:lnSpc>
            </a:pPr>
            <a:endParaRPr lang="en-US" sz="1600" b="1" cap="all" spc="3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3205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B2BAECB-35E2-4DD9-8B8C-22D215DD0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creencapture of a video using cards on a table to showcase a boolean search.">
            <a:extLst>
              <a:ext uri="{FF2B5EF4-FFF2-40B4-BE49-F238E27FC236}">
                <a16:creationId xmlns:a16="http://schemas.microsoft.com/office/drawing/2014/main" id="{5B7E84B6-6E29-ACBE-BB41-DC883BF80F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59" r="32761"/>
          <a:stretch/>
        </p:blipFill>
        <p:spPr>
          <a:xfrm>
            <a:off x="6938682" y="10"/>
            <a:ext cx="5253320" cy="6857990"/>
          </a:xfrm>
          <a:custGeom>
            <a:avLst/>
            <a:gdLst/>
            <a:ahLst/>
            <a:cxnLst/>
            <a:rect l="l" t="t" r="r" b="b"/>
            <a:pathLst>
              <a:path w="5253320" h="6858000">
                <a:moveTo>
                  <a:pt x="722088" y="0"/>
                </a:moveTo>
                <a:lnTo>
                  <a:pt x="5253320" y="0"/>
                </a:lnTo>
                <a:lnTo>
                  <a:pt x="525332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1D002E-87EF-7A86-82C1-07DE11108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1" y="467834"/>
            <a:ext cx="6132605" cy="1738422"/>
          </a:xfrm>
        </p:spPr>
        <p:txBody>
          <a:bodyPr>
            <a:normAutofit/>
          </a:bodyPr>
          <a:lstStyle/>
          <a:p>
            <a:r>
              <a:rPr lang="fr-CA" dirty="0" err="1"/>
              <a:t>Video</a:t>
            </a:r>
            <a:r>
              <a:rPr lang="fr-CA" dirty="0"/>
              <a:t> </a:t>
            </a:r>
            <a:r>
              <a:rPr lang="fr-CA" dirty="0" err="1"/>
              <a:t>recap</a:t>
            </a:r>
            <a:endParaRPr lang="en-CA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3AC671C-E66F-43C5-A66A-C477339DD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5528235" y="0"/>
            <a:ext cx="6663765" cy="99209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D2EB69-E4F4-F8FC-FAAB-F188CEEC08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2" y="2206255"/>
            <a:ext cx="5487146" cy="41183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 </a:t>
            </a:r>
          </a:p>
          <a:p>
            <a:r>
              <a:rPr lang="fr-CA" i="1" u="sng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hlinkClick r:id="rId3"/>
              </a:rPr>
              <a:t>Search</a:t>
            </a:r>
            <a:r>
              <a:rPr lang="fr-CA" i="1" u="sng" dirty="0">
                <a:effectLst/>
                <a:latin typeface="Calibri" panose="020F0502020204030204" pitchFamily="34" charset="0"/>
                <a:ea typeface="DengXian" panose="02010600030101010101" pitchFamily="2" charset="-122"/>
                <a:hlinkClick r:id="rId3"/>
              </a:rPr>
              <a:t> </a:t>
            </a:r>
            <a:r>
              <a:rPr lang="fr-CA" i="1" u="sng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hlinkClick r:id="rId3"/>
              </a:rPr>
              <a:t>Smarter</a:t>
            </a:r>
            <a:r>
              <a:rPr lang="fr-CA" i="1" u="sng" dirty="0">
                <a:effectLst/>
                <a:latin typeface="Calibri" panose="020F0502020204030204" pitchFamily="34" charset="0"/>
                <a:ea typeface="DengXian" panose="02010600030101010101" pitchFamily="2" charset="-122"/>
                <a:hlinkClick r:id="rId3"/>
              </a:rPr>
              <a:t>, </a:t>
            </a:r>
            <a:r>
              <a:rPr lang="fr-CA" i="1" u="sng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hlinkClick r:id="rId3"/>
              </a:rPr>
              <a:t>Search</a:t>
            </a:r>
            <a:r>
              <a:rPr lang="fr-CA" i="1" u="sng" dirty="0">
                <a:effectLst/>
                <a:latin typeface="Calibri" panose="020F0502020204030204" pitchFamily="34" charset="0"/>
                <a:ea typeface="DengXian" panose="02010600030101010101" pitchFamily="2" charset="-122"/>
                <a:hlinkClick r:id="rId3"/>
              </a:rPr>
              <a:t> </a:t>
            </a:r>
            <a:r>
              <a:rPr lang="fr-CA" i="1" u="sng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hlinkClick r:id="rId3"/>
              </a:rPr>
              <a:t>Faster</a:t>
            </a:r>
            <a:r>
              <a:rPr lang="fr-CA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 </a:t>
            </a:r>
            <a:r>
              <a:rPr lang="fr-CA" dirty="0">
                <a:latin typeface="Calibri" panose="020F0502020204030204" pitchFamily="34" charset="0"/>
                <a:ea typeface="DengXian" panose="02010600030101010101" pitchFamily="2" charset="-122"/>
              </a:rPr>
              <a:t>by the University of Sydney</a:t>
            </a:r>
            <a:r>
              <a:rPr lang="fr-CA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 </a:t>
            </a:r>
            <a:endParaRPr lang="en-CA" i="1" u="sng" dirty="0">
              <a:latin typeface="Calibri" panose="020F0502020204030204" pitchFamily="34" charset="0"/>
              <a:ea typeface="DengXian" panose="02010600030101010101" pitchFamily="2" charset="-122"/>
            </a:endParaRP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235527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948F67-6A0D-61A4-74FD-1024171EB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The Concept of a Boolean search illustrated</a:t>
            </a:r>
            <a:endParaRPr lang="en-CA" dirty="0"/>
          </a:p>
        </p:txBody>
      </p:sp>
      <p:pic>
        <p:nvPicPr>
          <p:cNvPr id="1026" name="Picture 2" descr="booleans as venn diagram">
            <a:extLst>
              <a:ext uri="{FF2B5EF4-FFF2-40B4-BE49-F238E27FC236}">
                <a16:creationId xmlns:a16="http://schemas.microsoft.com/office/drawing/2014/main" id="{1CD16E03-ADFC-48D8-BCEA-ADE505111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67323" y="1355074"/>
            <a:ext cx="9845560" cy="3790541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392DE2-B1DE-4A1E-986F-428E548CC80C}"/>
              </a:ext>
            </a:extLst>
          </p:cNvPr>
          <p:cNvSpPr txBox="1"/>
          <p:nvPr/>
        </p:nvSpPr>
        <p:spPr>
          <a:xfrm>
            <a:off x="304799" y="5969001"/>
            <a:ext cx="11766551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867" dirty="0"/>
              <a:t>Source: </a:t>
            </a:r>
            <a:r>
              <a:rPr lang="en-CA" sz="2000" dirty="0"/>
              <a:t>L</a:t>
            </a:r>
            <a:r>
              <a:rPr lang="en-CA" sz="2000" dirty="0">
                <a:effectLst/>
              </a:rPr>
              <a:t>ibrary 0f Antiquity. « Forgotten Skills: Boolean Searches ». </a:t>
            </a:r>
            <a:r>
              <a:rPr lang="en-CA" sz="2000" i="1" dirty="0">
                <a:effectLst/>
              </a:rPr>
              <a:t>The Library of Antiquity</a:t>
            </a:r>
            <a:r>
              <a:rPr lang="en-CA" sz="2000" dirty="0">
                <a:effectLst/>
              </a:rPr>
              <a:t>, 8 </a:t>
            </a:r>
            <a:r>
              <a:rPr lang="en-CA" sz="2000" dirty="0" err="1">
                <a:effectLst/>
              </a:rPr>
              <a:t>octobre</a:t>
            </a:r>
            <a:r>
              <a:rPr lang="en-CA" sz="2000" dirty="0">
                <a:effectLst/>
              </a:rPr>
              <a:t> 2016. 	</a:t>
            </a:r>
            <a:r>
              <a:rPr lang="en-CA" sz="2000" dirty="0">
                <a:effectLst/>
                <a:hlinkClick r:id="rId4"/>
              </a:rPr>
              <a:t>https://libraryofantiquity.wordpress.com/2016/10/07/forgotten-skills-boolean-searches/</a:t>
            </a:r>
            <a:r>
              <a:rPr lang="en-CA" sz="2000" dirty="0">
                <a:effectLst/>
              </a:rPr>
              <a:t>.</a:t>
            </a:r>
          </a:p>
          <a:p>
            <a:endParaRPr lang="en-CA" sz="1867" dirty="0"/>
          </a:p>
        </p:txBody>
      </p:sp>
    </p:spTree>
    <p:extLst>
      <p:ext uri="{BB962C8B-B14F-4D97-AF65-F5344CB8AC3E}">
        <p14:creationId xmlns:p14="http://schemas.microsoft.com/office/powerpoint/2010/main" val="6052732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F859AC-B36B-F3A2-19BC-882BFA994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9939" b="-19642"/>
          <a:stretch/>
        </p:blipFill>
        <p:spPr>
          <a:xfrm>
            <a:off x="0" y="1127050"/>
            <a:ext cx="2764465" cy="719491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64F149D-C390-2621-F2DF-DABE993BD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84" y="2766218"/>
            <a:ext cx="2892056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Gill Sans Nova Light" panose="020B0402020204020203" pitchFamily="34" charset="0"/>
              </a:rPr>
              <a:t>Other  Search operators</a:t>
            </a:r>
            <a:endParaRPr lang="en-CA" dirty="0">
              <a:latin typeface="Gill Sans Nova Light" panose="020B0402020204020203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67A9259-D3F8-C2BA-A59B-AC94AF99E5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1660" y="407110"/>
            <a:ext cx="8053625" cy="616917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lvl="1" indent="0">
              <a:lnSpc>
                <a:spcPct val="150000"/>
              </a:lnSpc>
              <a:spcBef>
                <a:spcPts val="700"/>
              </a:spcBef>
              <a:buClr>
                <a:schemeClr val="accent2"/>
              </a:buClr>
              <a:buSzPct val="60000"/>
              <a:buNone/>
            </a:pPr>
            <a:r>
              <a:rPr lang="en-CA" b="1" dirty="0">
                <a:solidFill>
                  <a:schemeClr val="tx1"/>
                </a:solidFill>
                <a:latin typeface="Segoe UI"/>
                <a:cs typeface="Segoe UI"/>
              </a:rPr>
              <a:t>Exact phrase searching</a:t>
            </a:r>
          </a:p>
          <a:p>
            <a:pPr marL="0" lvl="1" indent="0">
              <a:lnSpc>
                <a:spcPct val="150000"/>
              </a:lnSpc>
              <a:spcBef>
                <a:spcPts val="700"/>
              </a:spcBef>
              <a:buClr>
                <a:schemeClr val="accent2"/>
              </a:buClr>
              <a:buSzPct val="60000"/>
              <a:buNone/>
            </a:pPr>
            <a:r>
              <a:rPr lang="en-CA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Quotation marks (” ”) are used to search for an expression in its exact form (phrase searching). They are useful for expressions containing more than one </a:t>
            </a:r>
            <a:r>
              <a:rPr lang="en-CA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word.For</a:t>
            </a:r>
            <a:r>
              <a:rPr lang="en-CA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example, “rite of passage” will find these words written together, without their variants, in that order. </a:t>
            </a:r>
          </a:p>
          <a:p>
            <a:pPr marL="0" lvl="1" indent="0">
              <a:lnSpc>
                <a:spcPct val="150000"/>
              </a:lnSpc>
              <a:spcBef>
                <a:spcPts val="700"/>
              </a:spcBef>
              <a:buClr>
                <a:schemeClr val="accent2"/>
              </a:buClr>
              <a:buSzPct val="60000"/>
              <a:buNone/>
            </a:pPr>
            <a:endParaRPr lang="en-CA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lvl="1" indent="0">
              <a:lnSpc>
                <a:spcPct val="150000"/>
              </a:lnSpc>
              <a:spcBef>
                <a:spcPts val="700"/>
              </a:spcBef>
              <a:buClr>
                <a:schemeClr val="accent2"/>
              </a:buClr>
              <a:buSzPct val="60000"/>
              <a:buNone/>
            </a:pPr>
            <a:r>
              <a:rPr lang="en-CA" b="1" dirty="0">
                <a:solidFill>
                  <a:schemeClr val="tx1"/>
                </a:solidFill>
                <a:latin typeface="Segoe UI"/>
                <a:cs typeface="Segoe UI"/>
              </a:rPr>
              <a:t>Truncation</a:t>
            </a:r>
          </a:p>
          <a:p>
            <a:pPr marL="0" lvl="1" indent="0">
              <a:lnSpc>
                <a:spcPct val="150000"/>
              </a:lnSpc>
              <a:spcBef>
                <a:spcPts val="700"/>
              </a:spcBef>
              <a:buClr>
                <a:schemeClr val="accent2"/>
              </a:buClr>
              <a:buSzPct val="60000"/>
              <a:buNone/>
            </a:pPr>
            <a:r>
              <a:rPr lang="en-CA" dirty="0">
                <a:solidFill>
                  <a:schemeClr val="tx1"/>
                </a:solidFill>
                <a:latin typeface="Segoe UI"/>
                <a:cs typeface="Segoe UI"/>
              </a:rPr>
              <a:t>The asterisk (*), placed at the end of a word, replaces 0, 1 or more characters. For example, chat* will find chat, chats, </a:t>
            </a:r>
            <a:r>
              <a:rPr lang="en-CA" err="1">
                <a:solidFill>
                  <a:schemeClr val="tx1"/>
                </a:solidFill>
                <a:latin typeface="Segoe UI"/>
                <a:cs typeface="Segoe UI"/>
              </a:rPr>
              <a:t>chatte</a:t>
            </a:r>
            <a:r>
              <a:rPr lang="en-CA" dirty="0">
                <a:solidFill>
                  <a:schemeClr val="tx1"/>
                </a:solidFill>
                <a:latin typeface="Segoe UI"/>
                <a:cs typeface="Segoe UI"/>
              </a:rPr>
              <a:t>, chaton, but also château, Chateaubriand, </a:t>
            </a:r>
            <a:r>
              <a:rPr lang="en-CA" err="1">
                <a:solidFill>
                  <a:schemeClr val="tx1"/>
                </a:solidFill>
                <a:latin typeface="Segoe UI"/>
                <a:cs typeface="Segoe UI"/>
              </a:rPr>
              <a:t>Châtelaine</a:t>
            </a:r>
            <a:r>
              <a:rPr lang="en-CA" dirty="0">
                <a:solidFill>
                  <a:schemeClr val="tx1"/>
                </a:solidFill>
                <a:latin typeface="Segoe UI"/>
                <a:cs typeface="Segoe UI"/>
              </a:rPr>
              <a:t>... It will not, however, find </a:t>
            </a:r>
            <a:r>
              <a:rPr lang="en-CA" err="1">
                <a:solidFill>
                  <a:schemeClr val="tx1"/>
                </a:solidFill>
                <a:latin typeface="Segoe UI"/>
                <a:cs typeface="Segoe UI"/>
              </a:rPr>
              <a:t>matou</a:t>
            </a:r>
            <a:r>
              <a:rPr lang="en-CA" dirty="0">
                <a:solidFill>
                  <a:schemeClr val="tx1"/>
                </a:solidFill>
                <a:latin typeface="Segoe UI"/>
                <a:cs typeface="Segoe UI"/>
              </a:rPr>
              <a:t>, </a:t>
            </a:r>
            <a:r>
              <a:rPr lang="en-CA" err="1">
                <a:solidFill>
                  <a:schemeClr val="tx1"/>
                </a:solidFill>
                <a:latin typeface="Segoe UI"/>
                <a:cs typeface="Segoe UI"/>
              </a:rPr>
              <a:t>félin</a:t>
            </a:r>
            <a:r>
              <a:rPr lang="en-CA" dirty="0">
                <a:solidFill>
                  <a:schemeClr val="tx1"/>
                </a:solidFill>
                <a:latin typeface="Segoe UI"/>
                <a:cs typeface="Segoe UI"/>
              </a:rPr>
              <a:t>, or lynx.  Another example: </a:t>
            </a:r>
            <a:r>
              <a:rPr lang="en-CA" err="1">
                <a:solidFill>
                  <a:schemeClr val="tx1"/>
                </a:solidFill>
                <a:latin typeface="Segoe UI"/>
                <a:cs typeface="Segoe UI"/>
              </a:rPr>
              <a:t>relig</a:t>
            </a:r>
            <a:r>
              <a:rPr lang="en-CA" dirty="0">
                <a:solidFill>
                  <a:schemeClr val="tx1"/>
                </a:solidFill>
                <a:latin typeface="Segoe UI"/>
                <a:cs typeface="Segoe UI"/>
              </a:rPr>
              <a:t>*: relig</a:t>
            </a:r>
            <a:r>
              <a:rPr lang="en-CA" dirty="0">
                <a:solidFill>
                  <a:srgbClr val="7030A0"/>
                </a:solidFill>
                <a:latin typeface="Segoe UI"/>
                <a:cs typeface="Segoe UI"/>
              </a:rPr>
              <a:t>ion</a:t>
            </a:r>
            <a:r>
              <a:rPr lang="en-CA" dirty="0">
                <a:solidFill>
                  <a:schemeClr val="tx1"/>
                </a:solidFill>
                <a:latin typeface="Segoe UI"/>
                <a:cs typeface="Segoe UI"/>
              </a:rPr>
              <a:t>, relig</a:t>
            </a:r>
            <a:r>
              <a:rPr lang="en-CA" dirty="0">
                <a:solidFill>
                  <a:srgbClr val="7030A0"/>
                </a:solidFill>
                <a:latin typeface="Segoe UI"/>
                <a:cs typeface="Segoe UI"/>
              </a:rPr>
              <a:t>ions</a:t>
            </a:r>
            <a:r>
              <a:rPr lang="en-CA" dirty="0">
                <a:solidFill>
                  <a:schemeClr val="tx1"/>
                </a:solidFill>
                <a:latin typeface="Segoe UI"/>
                <a:cs typeface="Segoe UI"/>
              </a:rPr>
              <a:t>, </a:t>
            </a:r>
            <a:r>
              <a:rPr lang="en-CA" err="1">
                <a:solidFill>
                  <a:schemeClr val="tx1"/>
                </a:solidFill>
                <a:latin typeface="Segoe UI"/>
                <a:cs typeface="Segoe UI"/>
              </a:rPr>
              <a:t>relig</a:t>
            </a:r>
            <a:r>
              <a:rPr lang="en-CA" err="1">
                <a:solidFill>
                  <a:srgbClr val="7030A0"/>
                </a:solidFill>
                <a:latin typeface="Segoe UI"/>
                <a:cs typeface="Segoe UI"/>
              </a:rPr>
              <a:t>are</a:t>
            </a:r>
            <a:r>
              <a:rPr lang="en-CA" dirty="0">
                <a:solidFill>
                  <a:schemeClr val="tx1"/>
                </a:solidFill>
                <a:latin typeface="Segoe UI"/>
                <a:cs typeface="Segoe UI"/>
              </a:rPr>
              <a:t>, relig</a:t>
            </a:r>
            <a:r>
              <a:rPr lang="en-CA" dirty="0">
                <a:solidFill>
                  <a:srgbClr val="7030A0"/>
                </a:solidFill>
                <a:latin typeface="Segoe UI"/>
                <a:cs typeface="Segoe UI"/>
              </a:rPr>
              <a:t>ious</a:t>
            </a:r>
            <a:r>
              <a:rPr lang="en-CA" dirty="0">
                <a:solidFill>
                  <a:schemeClr val="tx1"/>
                </a:solidFill>
                <a:latin typeface="Segoe UI"/>
                <a:cs typeface="Segoe UI"/>
              </a:rPr>
              <a:t>, relig</a:t>
            </a:r>
            <a:r>
              <a:rPr lang="en-CA" dirty="0">
                <a:solidFill>
                  <a:srgbClr val="7030A0"/>
                </a:solidFill>
                <a:latin typeface="Segoe UI"/>
                <a:cs typeface="Segoe UI"/>
              </a:rPr>
              <a:t>ieux</a:t>
            </a:r>
            <a:r>
              <a:rPr lang="en-CA" dirty="0">
                <a:solidFill>
                  <a:schemeClr val="tx1"/>
                </a:solidFill>
                <a:latin typeface="Segoe UI"/>
                <a:cs typeface="Segoe UI"/>
              </a:rPr>
              <a:t>, relig</a:t>
            </a:r>
            <a:r>
              <a:rPr lang="en-CA" dirty="0">
                <a:solidFill>
                  <a:srgbClr val="7030A0"/>
                </a:solidFill>
                <a:latin typeface="Segoe UI"/>
                <a:cs typeface="Segoe UI"/>
              </a:rPr>
              <a:t>ieuse</a:t>
            </a:r>
            <a:r>
              <a:rPr lang="en-CA" dirty="0">
                <a:solidFill>
                  <a:schemeClr val="tx1"/>
                </a:solidFill>
                <a:latin typeface="Segoe UI"/>
                <a:cs typeface="Segoe U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67124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935C02-3FA2-C673-6747-8E0A69FA8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03365" y="877454"/>
            <a:ext cx="11430366" cy="5980546"/>
            <a:chOff x="503365" y="0"/>
            <a:chExt cx="11430366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EAB31D3-9452-3D4A-FA01-4FF2FBF5F2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365" y="0"/>
              <a:ext cx="11430366" cy="685800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7D1AAE1-44F8-0973-7DFD-AAF4C79F86A7}"/>
                </a:ext>
              </a:extLst>
            </p:cNvPr>
            <p:cNvSpPr/>
            <p:nvPr/>
          </p:nvSpPr>
          <p:spPr>
            <a:xfrm>
              <a:off x="2379643" y="859315"/>
              <a:ext cx="7656723" cy="4819043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6" name="Picture 5" descr="Screencapture of a video using cards on a table to showcase a boolean search.">
              <a:extLst>
                <a:ext uri="{FF2B5EF4-FFF2-40B4-BE49-F238E27FC236}">
                  <a16:creationId xmlns:a16="http://schemas.microsoft.com/office/drawing/2014/main" id="{BE85C848-9C2B-993A-8B7B-8488EA214F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05" t="1070"/>
            <a:stretch/>
          </p:blipFill>
          <p:spPr>
            <a:xfrm>
              <a:off x="2379519" y="1179641"/>
              <a:ext cx="7675986" cy="4312267"/>
            </a:xfrm>
            <a:prstGeom prst="rect">
              <a:avLst/>
            </a:prstGeom>
            <a:noFill/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8FFD46C-47D9-2503-678C-62B1B81FF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3164"/>
            <a:ext cx="10515600" cy="65592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dirty="0"/>
              <a:t>What is a Boolean Search?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355827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9E5177-8828-6337-D202-A64C44A0A7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12" y="1004887"/>
            <a:ext cx="11610975" cy="484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9494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BC88933B-CFB2-4662-9CA9-2C1E08385B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909EEE1-52DB-4A86-AFCE-CCE904184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2"/>
            <a:ext cx="12192000" cy="68573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85DEE1-BBE6-4007-5335-0FDDC5D43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5869" y="1994264"/>
            <a:ext cx="6935872" cy="39227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100" i="1" kern="1200" cap="all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Sofia </a:t>
            </a:r>
            <a:r>
              <a:rPr lang="fr-CA" sz="5400" dirty="0"/>
              <a:t>and </a:t>
            </a:r>
            <a:r>
              <a:rPr lang="fr-CA" sz="5400" dirty="0" err="1"/>
              <a:t>Interlibrary</a:t>
            </a:r>
            <a:r>
              <a:rPr lang="fr-CA" sz="5400" dirty="0"/>
              <a:t> </a:t>
            </a:r>
            <a:r>
              <a:rPr lang="fr-CA" sz="5400" dirty="0" err="1"/>
              <a:t>loans</a:t>
            </a:r>
            <a:r>
              <a:rPr lang="fr-CA" sz="5400" dirty="0"/>
              <a:t>  (ILL)</a:t>
            </a:r>
            <a:br>
              <a:rPr lang="fr-CA" sz="5400" dirty="0"/>
            </a:br>
            <a:endParaRPr lang="en-US" sz="5100" i="1" kern="1200" cap="all" baseline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Bibliothèque publique floue abstraite avec des étagères à livres">
            <a:extLst>
              <a:ext uri="{FF2B5EF4-FFF2-40B4-BE49-F238E27FC236}">
                <a16:creationId xmlns:a16="http://schemas.microsoft.com/office/drawing/2014/main" id="{4E7F754A-15DA-FF8B-0BF3-DFB26E3322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15" r="37755" b="-1"/>
          <a:stretch/>
        </p:blipFill>
        <p:spPr>
          <a:xfrm>
            <a:off x="-2573" y="10"/>
            <a:ext cx="4811317" cy="6857988"/>
          </a:xfrm>
          <a:custGeom>
            <a:avLst/>
            <a:gdLst/>
            <a:ahLst/>
            <a:cxnLst/>
            <a:rect l="l" t="t" r="r" b="b"/>
            <a:pathLst>
              <a:path w="4811317" h="6857998">
                <a:moveTo>
                  <a:pt x="0" y="0"/>
                </a:moveTo>
                <a:lnTo>
                  <a:pt x="4811317" y="0"/>
                </a:lnTo>
                <a:lnTo>
                  <a:pt x="2712446" y="6857998"/>
                </a:lnTo>
                <a:lnTo>
                  <a:pt x="0" y="6857998"/>
                </a:lnTo>
                <a:close/>
              </a:path>
            </a:pathLst>
          </a:cu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26FE4BA-3BD1-4AB3-A3EB-39FF16D96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418764" y="0"/>
            <a:ext cx="815637" cy="685734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BD85EF3-E980-4EF9-BF91-C0540D302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  <a:endCxn id="15" idx="2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468380"/>
            <a:ext cx="6096000" cy="138961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4514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1E44D6-C710-DE8E-1FE5-1A7EC3CC0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938212"/>
            <a:ext cx="11620500" cy="498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3528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C396C4E-E2C7-37DC-6D4C-462F97D3E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9827" y="287080"/>
            <a:ext cx="7322517" cy="6443330"/>
          </a:xfrm>
          <a:prstGeom prst="rect">
            <a:avLst/>
          </a:prstGeom>
        </p:spPr>
      </p:pic>
      <p:grpSp>
        <p:nvGrpSpPr>
          <p:cNvPr id="4" name="Group 3" descr="bubble highlighting the list of available Library limiters on the Sofia Discovery Tool search results page. ">
            <a:extLst>
              <a:ext uri="{FF2B5EF4-FFF2-40B4-BE49-F238E27FC236}">
                <a16:creationId xmlns:a16="http://schemas.microsoft.com/office/drawing/2014/main" id="{174F0E95-DAA1-603C-2D14-9410957B5919}"/>
              </a:ext>
            </a:extLst>
          </p:cNvPr>
          <p:cNvGrpSpPr/>
          <p:nvPr/>
        </p:nvGrpSpPr>
        <p:grpSpPr>
          <a:xfrm>
            <a:off x="0" y="1685693"/>
            <a:ext cx="2296633" cy="1663563"/>
            <a:chOff x="411346" y="414941"/>
            <a:chExt cx="3707287" cy="2700000"/>
          </a:xfrm>
        </p:grpSpPr>
        <p:sp>
          <p:nvSpPr>
            <p:cNvPr id="5" name="Isosceles Triangle 4">
              <a:extLst>
                <a:ext uri="{FF2B5EF4-FFF2-40B4-BE49-F238E27FC236}">
                  <a16:creationId xmlns:a16="http://schemas.microsoft.com/office/drawing/2014/main" id="{3726D5A3-9483-BF42-ECE9-DFAA772D147E}"/>
                </a:ext>
              </a:extLst>
            </p:cNvPr>
            <p:cNvSpPr/>
            <p:nvPr/>
          </p:nvSpPr>
          <p:spPr>
            <a:xfrm rot="5400000">
              <a:off x="2286861" y="958649"/>
              <a:ext cx="2121181" cy="1542362"/>
            </a:xfrm>
            <a:prstGeom prst="triangle">
              <a:avLst/>
            </a:prstGeom>
            <a:solidFill>
              <a:srgbClr val="42032C">
                <a:alpha val="63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28E503B-2858-0AA3-15A1-0A081272BF08}"/>
                </a:ext>
              </a:extLst>
            </p:cNvPr>
            <p:cNvSpPr/>
            <p:nvPr/>
          </p:nvSpPr>
          <p:spPr>
            <a:xfrm>
              <a:off x="411346" y="414941"/>
              <a:ext cx="2699999" cy="2700000"/>
            </a:xfrm>
            <a:prstGeom prst="ellipse">
              <a:avLst/>
            </a:prstGeom>
            <a:blipFill>
              <a:blip r:embed="rId3"/>
              <a:stretch>
                <a:fillRect l="-38603" t="-238455" r="-759247" b="-226639"/>
              </a:stretch>
            </a:blipFill>
            <a:ln w="41275">
              <a:solidFill>
                <a:srgbClr val="42032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</p:spTree>
    <p:extLst>
      <p:ext uri="{BB962C8B-B14F-4D97-AF65-F5344CB8AC3E}">
        <p14:creationId xmlns:p14="http://schemas.microsoft.com/office/powerpoint/2010/main" val="311207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801C80-19F6-BB1D-E305-B2E39A72F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219" y="481012"/>
            <a:ext cx="8705850" cy="589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724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FFCD27-DAC5-1318-FD10-1738FAA751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054460" y="295340"/>
            <a:ext cx="8991821" cy="823912"/>
          </a:xfrm>
        </p:spPr>
        <p:txBody>
          <a:bodyPr/>
          <a:lstStyle/>
          <a:p>
            <a:r>
              <a:rPr lang="fr-CA" dirty="0"/>
              <a:t>Plan</a:t>
            </a:r>
            <a:endParaRPr lang="en-CA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FE5720-E7BA-48CC-9EFA-B9CA8B9374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2054460" y="1593582"/>
            <a:ext cx="9300927" cy="4350230"/>
          </a:xfrm>
        </p:spPr>
        <p:txBody>
          <a:bodyPr>
            <a:normAutofit/>
          </a:bodyPr>
          <a:lstStyle/>
          <a:p>
            <a:r>
              <a:rPr lang="fr-CA" dirty="0"/>
              <a:t>Library: </a:t>
            </a:r>
            <a:r>
              <a:rPr lang="fr-CA" dirty="0" err="1"/>
              <a:t>website</a:t>
            </a:r>
            <a:r>
              <a:rPr lang="fr-CA" dirty="0"/>
              <a:t> and services</a:t>
            </a:r>
          </a:p>
          <a:p>
            <a:r>
              <a:rPr lang="fr-CA" dirty="0" err="1"/>
              <a:t>Search</a:t>
            </a:r>
            <a:r>
              <a:rPr lang="fr-CA" dirty="0"/>
              <a:t> </a:t>
            </a:r>
            <a:r>
              <a:rPr lang="fr-CA" dirty="0" err="1"/>
              <a:t>strategies</a:t>
            </a:r>
            <a:endParaRPr lang="fr-CA" dirty="0"/>
          </a:p>
          <a:p>
            <a:r>
              <a:rPr lang="fr-CA" dirty="0"/>
              <a:t>Sofia and </a:t>
            </a:r>
            <a:r>
              <a:rPr lang="fr-CA" dirty="0" err="1"/>
              <a:t>Interlibrary</a:t>
            </a:r>
            <a:r>
              <a:rPr lang="fr-CA" dirty="0"/>
              <a:t> </a:t>
            </a:r>
            <a:r>
              <a:rPr lang="fr-CA" dirty="0" err="1"/>
              <a:t>loans</a:t>
            </a:r>
            <a:r>
              <a:rPr lang="fr-CA" dirty="0"/>
              <a:t>  (ILL)</a:t>
            </a:r>
          </a:p>
          <a:p>
            <a:r>
              <a:rPr lang="fr-CA" dirty="0" err="1"/>
              <a:t>Terminological</a:t>
            </a:r>
            <a:r>
              <a:rPr lang="fr-CA" dirty="0"/>
              <a:t> </a:t>
            </a:r>
            <a:r>
              <a:rPr lang="fr-CA" dirty="0" err="1"/>
              <a:t>dictionaries</a:t>
            </a:r>
            <a:endParaRPr lang="fr-CA" dirty="0"/>
          </a:p>
          <a:p>
            <a:r>
              <a:rPr lang="fr-CA" dirty="0" err="1"/>
              <a:t>Other</a:t>
            </a:r>
            <a:r>
              <a:rPr lang="fr-CA" dirty="0"/>
              <a:t> </a:t>
            </a:r>
            <a:r>
              <a:rPr lang="fr-CA" dirty="0" err="1"/>
              <a:t>reference</a:t>
            </a:r>
            <a:r>
              <a:rPr lang="fr-CA" dirty="0"/>
              <a:t> documents</a:t>
            </a:r>
          </a:p>
          <a:p>
            <a:r>
              <a:rPr lang="fr-CA" dirty="0" err="1"/>
              <a:t>Databases</a:t>
            </a:r>
            <a:r>
              <a:rPr lang="fr-CA" dirty="0"/>
              <a:t>  </a:t>
            </a:r>
          </a:p>
          <a:p>
            <a:r>
              <a:rPr lang="fr-CA" dirty="0" err="1"/>
              <a:t>Other</a:t>
            </a:r>
            <a:r>
              <a:rPr lang="fr-CA" dirty="0"/>
              <a:t> </a:t>
            </a:r>
            <a:r>
              <a:rPr lang="fr-CA" dirty="0" err="1"/>
              <a:t>resources</a:t>
            </a:r>
            <a:r>
              <a:rPr lang="fr-CA" dirty="0"/>
              <a:t> on the web </a:t>
            </a:r>
          </a:p>
          <a:p>
            <a:r>
              <a:rPr lang="fr-CA" dirty="0" err="1"/>
              <a:t>Assess</a:t>
            </a:r>
            <a:r>
              <a:rPr lang="fr-CA" dirty="0"/>
              <a:t> and cite </a:t>
            </a:r>
            <a:r>
              <a:rPr lang="fr-CA" dirty="0" err="1"/>
              <a:t>your</a:t>
            </a:r>
            <a:r>
              <a:rPr lang="fr-CA" dirty="0"/>
              <a:t> sources</a:t>
            </a:r>
            <a:endParaRPr lang="en-CA" dirty="0"/>
          </a:p>
          <a:p>
            <a:endParaRPr lang="fr-FR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309605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04A65E-D89F-7BF2-6487-06F9C6BA7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0369" y="321524"/>
            <a:ext cx="8705850" cy="58959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310A3B-8921-D8CB-CF5A-5045DDA9ED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358" y="1262726"/>
            <a:ext cx="7313325" cy="5411972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C2CFB16-D55C-41E9-03D2-5D5ECE86F9A6}"/>
              </a:ext>
            </a:extLst>
          </p:cNvPr>
          <p:cNvCxnSpPr/>
          <p:nvPr/>
        </p:nvCxnSpPr>
        <p:spPr>
          <a:xfrm flipH="1">
            <a:off x="8548577" y="2828260"/>
            <a:ext cx="1977656" cy="0"/>
          </a:xfrm>
          <a:prstGeom prst="straightConnector1">
            <a:avLst/>
          </a:prstGeom>
          <a:ln w="857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7580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FEBE87-C450-ABE1-D8FD-C6ADC0291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9939" b="-19642"/>
          <a:stretch/>
        </p:blipFill>
        <p:spPr>
          <a:xfrm>
            <a:off x="0" y="-27844"/>
            <a:ext cx="5250730" cy="83498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536A66-0654-8A0F-6322-7E456BA41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800" y="2766218"/>
            <a:ext cx="4039050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Gill Sans Nova Light" panose="020B0402020204020203" pitchFamily="34" charset="0"/>
              </a:rPr>
              <a:t>What is the new Interlibrary Loans (ILL) service?</a:t>
            </a:r>
            <a:endParaRPr lang="en-CA" dirty="0">
              <a:latin typeface="Gill Sans Nova Light" panose="020B040202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A13FD5-F351-8DB6-F4D5-9430F5405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5491" y="2577026"/>
            <a:ext cx="4966709" cy="220007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b="1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ILL requests are made directly in the Sofia Discovery tool:</a:t>
            </a:r>
            <a:endParaRPr lang="en-CA" sz="2000" b="1" dirty="0">
              <a:latin typeface="Segoe UI" panose="020B0502040204020203" pitchFamily="34" charset="0"/>
              <a:ea typeface="ＭＳ Ｐゴシック"/>
              <a:cs typeface="Segoe UI" panose="020B0502040204020203" pitchFamily="34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“Request via Interlibrary Loan” button </a:t>
            </a:r>
            <a:endParaRPr lang="en-CA" sz="1800" dirty="0">
              <a:latin typeface="Segoe UI" panose="020B0502040204020203" pitchFamily="34" charset="0"/>
              <a:ea typeface="ＭＳ Ｐゴシック"/>
              <a:cs typeface="Segoe UI" panose="020B0502040204020203" pitchFamily="34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Form available under the “Requests” tab in "My Account".</a:t>
            </a:r>
          </a:p>
        </p:txBody>
      </p:sp>
    </p:spTree>
    <p:extLst>
      <p:ext uri="{BB962C8B-B14F-4D97-AF65-F5344CB8AC3E}">
        <p14:creationId xmlns:p14="http://schemas.microsoft.com/office/powerpoint/2010/main" val="421446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FEBE87-C450-ABE1-D8FD-C6ADC0291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9939" b="-19642"/>
          <a:stretch/>
        </p:blipFill>
        <p:spPr>
          <a:xfrm>
            <a:off x="0" y="-27844"/>
            <a:ext cx="5250730" cy="83498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536A66-0654-8A0F-6322-7E456BA41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800" y="2766218"/>
            <a:ext cx="4039050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Gill Sans Nova Light" panose="020B0402020204020203" pitchFamily="34" charset="0"/>
              </a:rPr>
              <a:t>Concordia article/chapter scan &amp; deliver service</a:t>
            </a:r>
            <a:endParaRPr lang="en-CA" dirty="0">
              <a:latin typeface="Gill Sans Nova Light" panose="020B040202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A13FD5-F351-8DB6-F4D5-9430F5405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5491" y="2243740"/>
            <a:ext cx="4966709" cy="220007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Book chapter and journal article scans from Concordia’s print collection can now be requested and tracked in Sofia. </a:t>
            </a:r>
          </a:p>
          <a:p>
            <a:pPr>
              <a:lnSpc>
                <a:spcPct val="150000"/>
              </a:lnSpc>
            </a:pPr>
            <a:endParaRPr lang="en-US" sz="1800" dirty="0">
              <a:latin typeface="Segoe UI" panose="020B0502040204020203" pitchFamily="34" charset="0"/>
              <a:ea typeface="ＭＳ Ｐゴシック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Look for the “</a:t>
            </a:r>
            <a:r>
              <a:rPr lang="en-US" sz="1800" b="1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Chapter Scan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” button in the Access Options panel.</a:t>
            </a:r>
          </a:p>
        </p:txBody>
      </p:sp>
    </p:spTree>
    <p:extLst>
      <p:ext uri="{BB962C8B-B14F-4D97-AF65-F5344CB8AC3E}">
        <p14:creationId xmlns:p14="http://schemas.microsoft.com/office/powerpoint/2010/main" val="3421350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1FA1795-850B-8E47-305E-B72749152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3A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91584E-0056-5920-8C42-409AD854A2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2001" y="0"/>
            <a:ext cx="13716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EE5CB52-BE5B-5450-62A6-A89326AAB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12862"/>
            <a:ext cx="10515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2000" kern="0" spc="300" dirty="0">
                <a:solidFill>
                  <a:schemeClr val="bg1"/>
                </a:solidFill>
                <a:latin typeface="Gill Sans Nova" panose="020B0602020104020203" pitchFamily="34" charset="0"/>
              </a:rPr>
              <a:t>REQUEST A BOOK</a:t>
            </a:r>
            <a:br>
              <a:rPr lang="en-US" kern="0" dirty="0">
                <a:solidFill>
                  <a:srgbClr val="782336"/>
                </a:solidFill>
                <a:latin typeface="Gill Sans Nova" panose="020B0602020104020203" pitchFamily="34" charset="0"/>
              </a:rPr>
            </a:br>
            <a:r>
              <a:rPr lang="en-US" kern="0" dirty="0">
                <a:solidFill>
                  <a:srgbClr val="D6A635"/>
                </a:solidFill>
                <a:latin typeface="Gill Sans Nova" panose="020B0602020104020203" pitchFamily="34" charset="0"/>
              </a:rPr>
              <a:t>VIA INTERLIBRARY LOAN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4135EDF-C153-3380-8942-FA3F2A2943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131105" y="2478794"/>
            <a:ext cx="1702107" cy="521271"/>
            <a:chOff x="5131105" y="2126255"/>
            <a:chExt cx="1702107" cy="52127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FF9DA32-19C0-871A-AEB5-184BB28CB80D}"/>
                </a:ext>
              </a:extLst>
            </p:cNvPr>
            <p:cNvSpPr txBox="1"/>
            <p:nvPr/>
          </p:nvSpPr>
          <p:spPr>
            <a:xfrm>
              <a:off x="5131105" y="2210355"/>
              <a:ext cx="170210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D6A635"/>
                  </a:solidFill>
                  <a:latin typeface="Gill Sans Nova" panose="020B0602020104020203" pitchFamily="34" charset="0"/>
                  <a:cs typeface="Segoe UI" panose="020B0502040204020203" pitchFamily="34" charset="0"/>
                </a:rPr>
                <a:t>EXAMPLE</a:t>
              </a:r>
              <a:endParaRPr lang="en-CA" sz="2000" dirty="0">
                <a:solidFill>
                  <a:srgbClr val="D6A635"/>
                </a:solidFill>
                <a:latin typeface="Gill Sans Nova" panose="020B06020201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0DC24F9-66F5-9990-5E74-850F53510696}"/>
                </a:ext>
              </a:extLst>
            </p:cNvPr>
            <p:cNvSpPr/>
            <p:nvPr/>
          </p:nvSpPr>
          <p:spPr>
            <a:xfrm>
              <a:off x="5221995" y="2126255"/>
              <a:ext cx="1487277" cy="521271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2141026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C38FA-E926-FF18-266D-9B356EDF7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Sofia Discovery Tool request via Interlibrary loan</a:t>
            </a:r>
            <a:endParaRPr lang="en-CA" dirty="0"/>
          </a:p>
        </p:txBody>
      </p:sp>
      <p:pic>
        <p:nvPicPr>
          <p:cNvPr id="13" name="Picture 12" descr="Concordia Library Sofia Discovery Tool record for print book titled, &quot; God Human, Animal, Machine&quot;">
            <a:extLst>
              <a:ext uri="{FF2B5EF4-FFF2-40B4-BE49-F238E27FC236}">
                <a16:creationId xmlns:a16="http://schemas.microsoft.com/office/drawing/2014/main" id="{4FDBD679-92A8-254C-E5A8-4E1756D5CF1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" r="2880"/>
          <a:stretch/>
        </p:blipFill>
        <p:spPr>
          <a:xfrm>
            <a:off x="2405103" y="1160288"/>
            <a:ext cx="7622561" cy="4502843"/>
          </a:xfrm>
          <a:prstGeom prst="rect">
            <a:avLst/>
          </a:prstGeom>
        </p:spPr>
      </p:pic>
      <p:pic>
        <p:nvPicPr>
          <p:cNvPr id="10" name="Picture 9" descr="Interlibrary Loan Request form">
            <a:extLst>
              <a:ext uri="{FF2B5EF4-FFF2-40B4-BE49-F238E27FC236}">
                <a16:creationId xmlns:a16="http://schemas.microsoft.com/office/drawing/2014/main" id="{791C82CA-45D8-C188-28C0-BC11A7D7A5C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9" t="12952" r="35538" b="18123"/>
          <a:stretch/>
        </p:blipFill>
        <p:spPr>
          <a:xfrm>
            <a:off x="2533006" y="1054768"/>
            <a:ext cx="7372286" cy="9893704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EFDA04F-41F1-C69A-9E87-3D92CB1318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0" y="-1469877"/>
            <a:ext cx="12192000" cy="8408911"/>
          </a:xfrm>
          <a:custGeom>
            <a:avLst/>
            <a:gdLst>
              <a:gd name="connsiteX0" fmla="*/ 2412788 w 12192000"/>
              <a:gd name="connsiteY0" fmla="*/ 2166623 h 6892581"/>
              <a:gd name="connsiteX1" fmla="*/ 2412788 w 12192000"/>
              <a:gd name="connsiteY1" fmla="*/ 5697712 h 6892581"/>
              <a:gd name="connsiteX2" fmla="*/ 10027664 w 12192000"/>
              <a:gd name="connsiteY2" fmla="*/ 5697712 h 6892581"/>
              <a:gd name="connsiteX3" fmla="*/ 10027664 w 12192000"/>
              <a:gd name="connsiteY3" fmla="*/ 2166623 h 6892581"/>
              <a:gd name="connsiteX4" fmla="*/ 0 w 12192000"/>
              <a:gd name="connsiteY4" fmla="*/ 0 h 6892581"/>
              <a:gd name="connsiteX5" fmla="*/ 12192000 w 12192000"/>
              <a:gd name="connsiteY5" fmla="*/ 0 h 6892581"/>
              <a:gd name="connsiteX6" fmla="*/ 12192000 w 12192000"/>
              <a:gd name="connsiteY6" fmla="*/ 6892581 h 6892581"/>
              <a:gd name="connsiteX7" fmla="*/ 0 w 12192000"/>
              <a:gd name="connsiteY7" fmla="*/ 6892581 h 6892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92581">
                <a:moveTo>
                  <a:pt x="2412788" y="2166623"/>
                </a:moveTo>
                <a:lnTo>
                  <a:pt x="2412788" y="5697712"/>
                </a:lnTo>
                <a:lnTo>
                  <a:pt x="10027664" y="5697712"/>
                </a:lnTo>
                <a:lnTo>
                  <a:pt x="10027664" y="216662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92581"/>
                </a:lnTo>
                <a:lnTo>
                  <a:pt x="0" y="689258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E14053-5F7F-BF5E-D516-5954AA11C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35760" y="0"/>
            <a:ext cx="9367520" cy="8083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A3F1C9-5AD7-5245-CAD4-E2D23E068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365" y="0"/>
            <a:ext cx="11430365" cy="6858000"/>
          </a:xfrm>
          <a:prstGeom prst="rect">
            <a:avLst/>
          </a:prstGeom>
        </p:spPr>
      </p:pic>
      <p:sp>
        <p:nvSpPr>
          <p:cNvPr id="4" name="Rectangle 3" descr="Red square highlighting the &quot;Request via Interlibrary Loan&quot; button on the Concordia Library Sofia Discovery Tool">
            <a:extLst>
              <a:ext uri="{FF2B5EF4-FFF2-40B4-BE49-F238E27FC236}">
                <a16:creationId xmlns:a16="http://schemas.microsoft.com/office/drawing/2014/main" id="{4EEFC51C-3B9C-4A55-B109-AAC8D05644F8}"/>
              </a:ext>
            </a:extLst>
          </p:cNvPr>
          <p:cNvSpPr>
            <a:spLocks/>
          </p:cNvSpPr>
          <p:nvPr/>
        </p:nvSpPr>
        <p:spPr>
          <a:xfrm>
            <a:off x="8242803" y="2718902"/>
            <a:ext cx="1579061" cy="3489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/>
          </a:p>
        </p:txBody>
      </p:sp>
      <p:sp>
        <p:nvSpPr>
          <p:cNvPr id="3" name="Arrow: Left 2" descr="Yellow arrow highlighting the dropdown menu for pickup location  on the Concordia Library Sofia Discovery Tool">
            <a:extLst>
              <a:ext uri="{FF2B5EF4-FFF2-40B4-BE49-F238E27FC236}">
                <a16:creationId xmlns:a16="http://schemas.microsoft.com/office/drawing/2014/main" id="{852992C9-C42E-25B3-2E96-99CBB85CE35E}"/>
              </a:ext>
            </a:extLst>
          </p:cNvPr>
          <p:cNvSpPr/>
          <p:nvPr/>
        </p:nvSpPr>
        <p:spPr>
          <a:xfrm>
            <a:off x="8837784" y="1968661"/>
            <a:ext cx="900932" cy="342831"/>
          </a:xfrm>
          <a:prstGeom prst="leftArrow">
            <a:avLst/>
          </a:prstGeom>
          <a:solidFill>
            <a:srgbClr val="D6A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5" name="Arrow: Left 4" descr="Yellow arrow highlighting the &quot;submit request&quot; button on the request an interlibrary loan form on the Concordia Library Sofia Discovery Tool">
            <a:extLst>
              <a:ext uri="{FF2B5EF4-FFF2-40B4-BE49-F238E27FC236}">
                <a16:creationId xmlns:a16="http://schemas.microsoft.com/office/drawing/2014/main" id="{E3C4D208-0231-DBAE-6542-C63CC23F5C4D}"/>
              </a:ext>
            </a:extLst>
          </p:cNvPr>
          <p:cNvSpPr/>
          <p:nvPr/>
        </p:nvSpPr>
        <p:spPr>
          <a:xfrm rot="19725146">
            <a:off x="3291422" y="4601980"/>
            <a:ext cx="900932" cy="342831"/>
          </a:xfrm>
          <a:prstGeom prst="leftArrow">
            <a:avLst/>
          </a:prstGeom>
          <a:solidFill>
            <a:srgbClr val="D6A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75570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022E-16 L 3.75E-6 -0.77338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3" grpId="0" animBg="1"/>
      <p:bldP spid="3" grpId="1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71E7E0C-08BD-077C-2847-D89C5F5FE3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038554" y="730061"/>
            <a:ext cx="9258731" cy="5555061"/>
            <a:chOff x="1715220" y="0"/>
            <a:chExt cx="11430365" cy="6858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DA3F1C9-5AD7-5245-CAD4-E2D23E068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15220" y="0"/>
              <a:ext cx="11430365" cy="6858000"/>
            </a:xfrm>
            <a:prstGeom prst="rect">
              <a:avLst/>
            </a:prstGeom>
          </p:spPr>
        </p:pic>
        <p:pic>
          <p:nvPicPr>
            <p:cNvPr id="3" name="Picture 2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5C37D8E7-E017-C231-73D2-F6886BB9B0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43" r="15216" b="24527"/>
            <a:stretch/>
          </p:blipFill>
          <p:spPr>
            <a:xfrm>
              <a:off x="3593027" y="1039358"/>
              <a:ext cx="7650224" cy="4623774"/>
            </a:xfrm>
            <a:prstGeom prst="rect">
              <a:avLst/>
            </a:prstGeom>
          </p:spPr>
        </p:pic>
      </p:grpSp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4EEFC51C-3B9C-4A55-B109-AAC8D0564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200151" y="2720220"/>
            <a:ext cx="1579061" cy="3489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42304A8-AFF9-F8D5-DA77-46EEF0E3974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53451" y="1800148"/>
            <a:ext cx="3430873" cy="378565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 Light" panose="020B0402020204020203" pitchFamily="34" charset="0"/>
                <a:ea typeface="ＭＳ Ｐゴシック"/>
                <a:cs typeface="+mn-cs"/>
              </a:rPr>
              <a:t>Check the status of your request under the "Requests" tab.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Nova Light" panose="020B04020202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Nova Light" panose="020B040202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7323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FEBE87-C450-ABE1-D8FD-C6ADC0291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9939" b="-19642"/>
          <a:stretch/>
        </p:blipFill>
        <p:spPr>
          <a:xfrm>
            <a:off x="0" y="-27844"/>
            <a:ext cx="5250730" cy="83498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E11359-8279-8A41-14E2-697FC463A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660647"/>
            <a:ext cx="4525537" cy="1325563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000" dirty="0">
                <a:latin typeface="Gill Sans Nova Light" panose="020B0402020204020203" pitchFamily="34" charset="0"/>
              </a:rPr>
              <a:t>About</a:t>
            </a:r>
            <a:br>
              <a:rPr lang="en-US" sz="4000" dirty="0">
                <a:latin typeface="Gill Sans Nova Light" panose="020B0402020204020203" pitchFamily="34" charset="0"/>
              </a:rPr>
            </a:br>
            <a:r>
              <a:rPr lang="en-US" sz="4000" dirty="0">
                <a:latin typeface="Gill Sans Nova Light" panose="020B0402020204020203" pitchFamily="34" charset="0"/>
              </a:rPr>
              <a:t>Interlibrary loan </a:t>
            </a:r>
            <a:endParaRPr lang="en-CA" sz="4000" dirty="0">
              <a:latin typeface="Gill Sans Nova Light" panose="020B040202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A13FD5-F351-8DB6-F4D5-9430F5405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6506" y="1362391"/>
            <a:ext cx="4966709" cy="220007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You will receive email notifications when your ILL request is available for pickup or download. 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Physical items can be picked up at the Circulation/Loans desks at either Vanier or Webster Library. 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ILL requests can be borrowed for 30 days, with up to 4 automatic renewals, or until item is recalled.</a:t>
            </a:r>
          </a:p>
        </p:txBody>
      </p:sp>
    </p:spTree>
    <p:extLst>
      <p:ext uri="{BB962C8B-B14F-4D97-AF65-F5344CB8AC3E}">
        <p14:creationId xmlns:p14="http://schemas.microsoft.com/office/powerpoint/2010/main" val="257977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1FA1795-850B-8E47-305E-B72749152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3A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91584E-0056-5920-8C42-409AD854A2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2001" y="0"/>
            <a:ext cx="13716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EE5CB52-BE5B-5450-62A6-A89326AAB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12862"/>
            <a:ext cx="10515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2000" kern="0" spc="300" dirty="0">
                <a:solidFill>
                  <a:schemeClr val="bg1"/>
                </a:solidFill>
                <a:latin typeface="Gill Sans Nova" panose="020B0602020104020203" pitchFamily="34" charset="0"/>
              </a:rPr>
              <a:t>REQUEST A BOOK</a:t>
            </a:r>
            <a:br>
              <a:rPr lang="en-US" kern="0" dirty="0">
                <a:solidFill>
                  <a:srgbClr val="782336"/>
                </a:solidFill>
                <a:latin typeface="Gill Sans Nova" panose="020B0602020104020203" pitchFamily="34" charset="0"/>
              </a:rPr>
            </a:br>
            <a:r>
              <a:rPr lang="en-US" kern="0" dirty="0">
                <a:solidFill>
                  <a:srgbClr val="D6A635"/>
                </a:solidFill>
                <a:latin typeface="Gill Sans Nova" panose="020B0602020104020203" pitchFamily="34" charset="0"/>
              </a:rPr>
              <a:t>BLANK FORM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4135EDF-C153-3380-8942-FA3F2A2943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131105" y="2478794"/>
            <a:ext cx="1702107" cy="521271"/>
            <a:chOff x="5131105" y="2126255"/>
            <a:chExt cx="1702107" cy="52127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FF9DA32-19C0-871A-AEB5-184BB28CB80D}"/>
                </a:ext>
              </a:extLst>
            </p:cNvPr>
            <p:cNvSpPr txBox="1"/>
            <p:nvPr/>
          </p:nvSpPr>
          <p:spPr>
            <a:xfrm>
              <a:off x="5131105" y="2210355"/>
              <a:ext cx="170210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D6A635"/>
                  </a:solidFill>
                  <a:latin typeface="Gill Sans Nova" panose="020B0602020104020203" pitchFamily="34" charset="0"/>
                  <a:cs typeface="Segoe UI" panose="020B0502040204020203" pitchFamily="34" charset="0"/>
                </a:rPr>
                <a:t>EXAMPLE</a:t>
              </a:r>
              <a:endParaRPr lang="en-CA" sz="2000" dirty="0">
                <a:solidFill>
                  <a:srgbClr val="D6A635"/>
                </a:solidFill>
                <a:latin typeface="Gill Sans Nova" panose="020B06020201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0DC24F9-66F5-9990-5E74-850F53510696}"/>
                </a:ext>
              </a:extLst>
            </p:cNvPr>
            <p:cNvSpPr/>
            <p:nvPr/>
          </p:nvSpPr>
          <p:spPr>
            <a:xfrm>
              <a:off x="5221995" y="2126255"/>
              <a:ext cx="1487277" cy="521271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2434698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FA913-E4C4-32BC-A222-41DD8891C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Create an Interlibrary Loan request</a:t>
            </a:r>
            <a:endParaRPr lang="en-CA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ACDBEF9-4498-50FA-CF3D-C69458A7C354}"/>
              </a:ext>
            </a:extLst>
          </p:cNvPr>
          <p:cNvSpPr txBox="1">
            <a:spLocks/>
          </p:cNvSpPr>
          <p:nvPr/>
        </p:nvSpPr>
        <p:spPr>
          <a:xfrm>
            <a:off x="1052434" y="1228927"/>
            <a:ext cx="4396896" cy="22000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0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Sign in to "My Account" and select "Requests".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0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Click on "Create request".</a:t>
            </a:r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Picture 4" descr="Concordia Library Website - Interlibrary Loan Request webpage. My Account dropdown menu.">
            <a:extLst>
              <a:ext uri="{FF2B5EF4-FFF2-40B4-BE49-F238E27FC236}">
                <a16:creationId xmlns:a16="http://schemas.microsoft.com/office/drawing/2014/main" id="{7552BBFB-2824-2A8E-B340-8B79DBE55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6012" y="687133"/>
            <a:ext cx="1464875" cy="34906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4" descr="Concordia Library Interlibrary Loan request page. Create a request button.">
            <a:extLst>
              <a:ext uri="{FF2B5EF4-FFF2-40B4-BE49-F238E27FC236}">
                <a16:creationId xmlns:a16="http://schemas.microsoft.com/office/drawing/2014/main" id="{337963F2-0AD0-D68C-8A39-AD4199BDD4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11160" b="709"/>
          <a:stretch/>
        </p:blipFill>
        <p:spPr>
          <a:xfrm>
            <a:off x="-11923" y="4424930"/>
            <a:ext cx="11744614" cy="2050011"/>
          </a:xfrm>
        </p:spPr>
      </p:pic>
      <p:sp>
        <p:nvSpPr>
          <p:cNvPr id="3" name="Rectangle 2" descr="red square highlighting various chat options on the Concordia Library website Ask a Librarian service. Chat options are:&#10;In-person&#10;Chat&#10;Phone&#10;Email&#10;Related services">
            <a:extLst>
              <a:ext uri="{FF2B5EF4-FFF2-40B4-BE49-F238E27FC236}">
                <a16:creationId xmlns:a16="http://schemas.microsoft.com/office/drawing/2014/main" id="{29C11415-307C-8FDC-7BF4-0F878558AC62}"/>
              </a:ext>
            </a:extLst>
          </p:cNvPr>
          <p:cNvSpPr>
            <a:spLocks/>
          </p:cNvSpPr>
          <p:nvPr/>
        </p:nvSpPr>
        <p:spPr>
          <a:xfrm>
            <a:off x="8329961" y="1537815"/>
            <a:ext cx="977387" cy="3489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/>
          </a:p>
        </p:txBody>
      </p:sp>
    </p:spTree>
    <p:extLst>
      <p:ext uri="{BB962C8B-B14F-4D97-AF65-F5344CB8AC3E}">
        <p14:creationId xmlns:p14="http://schemas.microsoft.com/office/powerpoint/2010/main" val="1426433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FA913-E4C4-32BC-A222-41DD8891C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Create an Interlibrary Loan request</a:t>
            </a:r>
            <a:endParaRPr lang="en-CA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ACDBEF9-4498-50FA-CF3D-C69458A7C354}"/>
              </a:ext>
            </a:extLst>
          </p:cNvPr>
          <p:cNvSpPr txBox="1">
            <a:spLocks/>
          </p:cNvSpPr>
          <p:nvPr/>
        </p:nvSpPr>
        <p:spPr>
          <a:xfrm>
            <a:off x="1052434" y="1228927"/>
            <a:ext cx="4396896" cy="22000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0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Sign in to "My Account" and select "Requests".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0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Click on "Create request".</a:t>
            </a:r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Picture 4" descr="Concordia Library Website - Interlibrary Loan Request webpage. My Account dropdown menu.">
            <a:extLst>
              <a:ext uri="{FF2B5EF4-FFF2-40B4-BE49-F238E27FC236}">
                <a16:creationId xmlns:a16="http://schemas.microsoft.com/office/drawing/2014/main" id="{7552BBFB-2824-2A8E-B340-8B79DBE55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6012" y="687133"/>
            <a:ext cx="1464875" cy="34906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4" descr="Concordia Library Interlibrary Loan request page. Create a request button.">
            <a:extLst>
              <a:ext uri="{FF2B5EF4-FFF2-40B4-BE49-F238E27FC236}">
                <a16:creationId xmlns:a16="http://schemas.microsoft.com/office/drawing/2014/main" id="{337963F2-0AD0-D68C-8A39-AD4199BDD4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11160" b="709"/>
          <a:stretch/>
        </p:blipFill>
        <p:spPr>
          <a:xfrm>
            <a:off x="-11923" y="4424930"/>
            <a:ext cx="11744614" cy="2050011"/>
          </a:xfrm>
        </p:spPr>
      </p:pic>
      <p:sp>
        <p:nvSpPr>
          <p:cNvPr id="3" name="Rectangle 2" descr="red square highlighting various chat options on the Concordia Library website Ask a Librarian service. Chat options are:&#10;In-person&#10;Chat&#10;Phone&#10;Email&#10;Related services">
            <a:extLst>
              <a:ext uri="{FF2B5EF4-FFF2-40B4-BE49-F238E27FC236}">
                <a16:creationId xmlns:a16="http://schemas.microsoft.com/office/drawing/2014/main" id="{29C11415-307C-8FDC-7BF4-0F878558AC62}"/>
              </a:ext>
            </a:extLst>
          </p:cNvPr>
          <p:cNvSpPr>
            <a:spLocks/>
          </p:cNvSpPr>
          <p:nvPr/>
        </p:nvSpPr>
        <p:spPr>
          <a:xfrm>
            <a:off x="8329961" y="1537815"/>
            <a:ext cx="977387" cy="3489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/>
          </a:p>
        </p:txBody>
      </p:sp>
    </p:spTree>
    <p:extLst>
      <p:ext uri="{BB962C8B-B14F-4D97-AF65-F5344CB8AC3E}">
        <p14:creationId xmlns:p14="http://schemas.microsoft.com/office/powerpoint/2010/main" val="170155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82950D9A-4705-4314-961A-4F88B2CE41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13969F2-ED52-4E5C-B3FC-01E01B8B9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2"/>
            <a:ext cx="12192000" cy="68573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7C504D-4821-85F7-F518-1AFB41F86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870" y="1473012"/>
            <a:ext cx="4998289" cy="317873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600" dirty="0"/>
              <a:t>The </a:t>
            </a:r>
            <a:r>
              <a:rPr lang="en-US" sz="5600" i="1" kern="1200" cap="all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Library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FD9C30-8B3B-A5B3-3341-29A92D2708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1870" y="4651745"/>
            <a:ext cx="4890977" cy="99946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120000"/>
              </a:lnSpc>
            </a:pPr>
            <a:endParaRPr lang="en-US" sz="1800" b="1" cap="all" spc="300">
              <a:solidFill>
                <a:schemeClr val="tx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89331A-192A-389F-050E-168A990005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4" r="7694" b="1"/>
          <a:stretch/>
        </p:blipFill>
        <p:spPr>
          <a:xfrm>
            <a:off x="5879804" y="-6350"/>
            <a:ext cx="6312196" cy="6874330"/>
          </a:xfrm>
          <a:custGeom>
            <a:avLst/>
            <a:gdLst/>
            <a:ahLst/>
            <a:cxnLst/>
            <a:rect l="l" t="t" r="r" b="b"/>
            <a:pathLst>
              <a:path w="6312196" h="6874330">
                <a:moveTo>
                  <a:pt x="2047193" y="0"/>
                </a:moveTo>
                <a:lnTo>
                  <a:pt x="6312196" y="0"/>
                </a:lnTo>
                <a:lnTo>
                  <a:pt x="6312196" y="6874330"/>
                </a:lnTo>
                <a:lnTo>
                  <a:pt x="0" y="6874330"/>
                </a:lnTo>
                <a:close/>
              </a:path>
            </a:pathLst>
          </a:custGeom>
        </p:spPr>
      </p:pic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13AC671C-E66F-43C5-A66A-C477339DD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634715" y="0"/>
            <a:ext cx="914401" cy="685734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7093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C1B53-D801-4209-3AB4-53D3F0E51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Sofia Discovery Tool – request a book form</a:t>
            </a:r>
            <a:endParaRPr lang="en-CA" dirty="0"/>
          </a:p>
        </p:txBody>
      </p:sp>
      <p:grpSp>
        <p:nvGrpSpPr>
          <p:cNvPr id="37" name="Group 36" descr="Form to request an Interlibrary Loan Book using the Concordia Library Sofia Discovery Tool">
            <a:extLst>
              <a:ext uri="{FF2B5EF4-FFF2-40B4-BE49-F238E27FC236}">
                <a16:creationId xmlns:a16="http://schemas.microsoft.com/office/drawing/2014/main" id="{364DFC1F-B10D-9148-D1AF-F9DB1C48C51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533006" y="2081843"/>
            <a:ext cx="7380000" cy="10530802"/>
            <a:chOff x="2533006" y="2081843"/>
            <a:chExt cx="7380000" cy="10530802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90762B8-A8BF-9DC7-7349-730384A84448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2533006" y="2081843"/>
              <a:ext cx="7380000" cy="10530802"/>
              <a:chOff x="2533006" y="2081843"/>
              <a:chExt cx="7380000" cy="10530802"/>
            </a:xfrm>
          </p:grpSpPr>
          <p:pic>
            <p:nvPicPr>
              <p:cNvPr id="10" name="Picture 9" descr="Form to request an Interlibrary Loan Book using the Concordia Library Sofia Discovery Tool">
                <a:extLst>
                  <a:ext uri="{FF2B5EF4-FFF2-40B4-BE49-F238E27FC236}">
                    <a16:creationId xmlns:a16="http://schemas.microsoft.com/office/drawing/2014/main" id="{791C82CA-45D8-C188-28C0-BC11A7D7A5C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559" t="8744" r="35507" b="17941"/>
              <a:stretch/>
            </p:blipFill>
            <p:spPr>
              <a:xfrm>
                <a:off x="2533006" y="2081843"/>
                <a:ext cx="7380000" cy="10530802"/>
              </a:xfrm>
              <a:prstGeom prst="rect">
                <a:avLst/>
              </a:prstGeom>
            </p:spPr>
          </p:pic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11B9B1AC-3B4B-192B-A9F7-86FE882A7AC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812356" y="8682958"/>
                <a:ext cx="338098" cy="18441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>
                  <a:ln>
                    <a:solidFill>
                      <a:schemeClr val="bg1"/>
                    </a:solidFill>
                  </a:ln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96D9AAA7-3B22-32C6-D8E6-B6D71F8C2D4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223006" y="8682958"/>
                <a:ext cx="338098" cy="18441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>
                  <a:ln>
                    <a:solidFill>
                      <a:schemeClr val="bg1"/>
                    </a:solidFill>
                  </a:ln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569587B0-BBFE-2419-16FA-F7DCDA3DE1E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812356" y="10247041"/>
                <a:ext cx="945136" cy="18441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>
                  <a:ln>
                    <a:solidFill>
                      <a:schemeClr val="bg1"/>
                    </a:solidFill>
                  </a:ln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B5724B10-ACA2-3B30-F7D9-829780D1F0B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812356" y="9468565"/>
                <a:ext cx="945136" cy="18441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>
                  <a:ln>
                    <a:solidFill>
                      <a:schemeClr val="bg1"/>
                    </a:solidFill>
                  </a:ln>
                </a:endParaRPr>
              </a:p>
            </p:txBody>
          </p:sp>
        </p:grp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F39C5BA-2015-09CE-AB3A-1B09CB2C174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10463" y="9447901"/>
              <a:ext cx="1376585" cy="2050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ln>
                  <a:solidFill>
                    <a:schemeClr val="bg1"/>
                  </a:solidFill>
                </a:ln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C0CBA74-D25C-4D9D-BAFB-8621ECF22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85" y="-8091"/>
            <a:ext cx="12167999" cy="6844500"/>
          </a:xfrm>
          <a:prstGeom prst="rect">
            <a:avLst/>
          </a:prstGeom>
        </p:spPr>
      </p:pic>
      <p:sp>
        <p:nvSpPr>
          <p:cNvPr id="5" name="Arrow: Left 4" descr="Yellow arrow highlighting the dropdown menu for pickup location  on the Concordia Library Sofia Discovery Tool">
            <a:extLst>
              <a:ext uri="{FF2B5EF4-FFF2-40B4-BE49-F238E27FC236}">
                <a16:creationId xmlns:a16="http://schemas.microsoft.com/office/drawing/2014/main" id="{46BAEECE-83A8-07F1-6860-F313AD60EC8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837784" y="3612629"/>
            <a:ext cx="900932" cy="342831"/>
          </a:xfrm>
          <a:prstGeom prst="leftArrow">
            <a:avLst/>
          </a:prstGeom>
          <a:solidFill>
            <a:srgbClr val="D6A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6" name="Arrow: Left 25" descr="Yellow arrow highlighting the &quot;submit request&quot; button on the request an interlibrary loan form on the Concordia Library Sofia Discovery Tool">
            <a:extLst>
              <a:ext uri="{FF2B5EF4-FFF2-40B4-BE49-F238E27FC236}">
                <a16:creationId xmlns:a16="http://schemas.microsoft.com/office/drawing/2014/main" id="{E2DD3BD7-16F3-F194-B6A8-55539EB4044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9725146">
            <a:off x="3291422" y="4601980"/>
            <a:ext cx="900932" cy="342831"/>
          </a:xfrm>
          <a:prstGeom prst="leftArrow">
            <a:avLst/>
          </a:prstGeom>
          <a:solidFill>
            <a:srgbClr val="D6A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71D64F3-1FF1-C35A-7253-5A7BF2AD9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812356" y="9447901"/>
            <a:ext cx="945136" cy="1844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4" name="Rectangle 3" descr="red square highlighting various chat options on the Concordia Library website Ask a Librarian service. Chat options are:&#10;In-person&#10;Chat&#10;Phone&#10;Email&#10;Related services">
            <a:extLst>
              <a:ext uri="{FF2B5EF4-FFF2-40B4-BE49-F238E27FC236}">
                <a16:creationId xmlns:a16="http://schemas.microsoft.com/office/drawing/2014/main" id="{063BDD58-EC4D-1A22-6762-8E9F7A72819D}"/>
              </a:ext>
            </a:extLst>
          </p:cNvPr>
          <p:cNvSpPr>
            <a:spLocks/>
          </p:cNvSpPr>
          <p:nvPr/>
        </p:nvSpPr>
        <p:spPr>
          <a:xfrm>
            <a:off x="4404733" y="2713639"/>
            <a:ext cx="1148574" cy="4087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/>
          </a:p>
        </p:txBody>
      </p:sp>
    </p:spTree>
    <p:extLst>
      <p:ext uri="{BB962C8B-B14F-4D97-AF65-F5344CB8AC3E}">
        <p14:creationId xmlns:p14="http://schemas.microsoft.com/office/powerpoint/2010/main" val="1555523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6 L 3.33333E-6 -1.0099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6" grpId="0" animBg="1"/>
      <p:bldP spid="4" grpId="0" animBg="1"/>
      <p:bldP spid="4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DA3F1C9-5AD7-5245-CAD4-E2D23E068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067" y="0"/>
            <a:ext cx="11430366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64199BC-F8FF-7ED4-1C62-2654E8F7142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53451" y="1874772"/>
            <a:ext cx="3297309" cy="317009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 Light" panose="020B0402020204020203" pitchFamily="34" charset="0"/>
                <a:ea typeface="ＭＳ Ｐゴシック"/>
                <a:cs typeface="+mn-cs"/>
              </a:rPr>
              <a:t>If you have any difficulty finding a document, reach out!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Nova Light" panose="020B04020202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Nova Light" panose="020B0402020204020203" pitchFamily="34" charset="0"/>
              <a:ea typeface="+mn-ea"/>
              <a:cs typeface="+mn-cs"/>
            </a:endParaRPr>
          </a:p>
        </p:txBody>
      </p:sp>
      <p:pic>
        <p:nvPicPr>
          <p:cNvPr id="9" name="Picture 8" descr="the Concordia Library website &quot;Ask a Librarian&quot; webpage.">
            <a:extLst>
              <a:ext uri="{FF2B5EF4-FFF2-40B4-BE49-F238E27FC236}">
                <a16:creationId xmlns:a16="http://schemas.microsoft.com/office/drawing/2014/main" id="{2624496A-163F-DBB7-8351-472733B5AC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3" r="3944"/>
          <a:stretch/>
        </p:blipFill>
        <p:spPr>
          <a:xfrm>
            <a:off x="4826068" y="861697"/>
            <a:ext cx="7622850" cy="4797698"/>
          </a:xfrm>
          <a:prstGeom prst="rect">
            <a:avLst/>
          </a:prstGeom>
        </p:spPr>
      </p:pic>
      <p:sp>
        <p:nvSpPr>
          <p:cNvPr id="15" name="Rectangle 14" descr="red square highlighting various chat options on the Concordia Library website Ask a Librarian service. Chat options are:&#10;In-person&#10;Chat&#10;Phone&#10;Email&#10;Related services">
            <a:extLst>
              <a:ext uri="{FF2B5EF4-FFF2-40B4-BE49-F238E27FC236}">
                <a16:creationId xmlns:a16="http://schemas.microsoft.com/office/drawing/2014/main" id="{DA967F94-4CE3-181E-D3A6-1C3AAB01B86C}"/>
              </a:ext>
            </a:extLst>
          </p:cNvPr>
          <p:cNvSpPr>
            <a:spLocks/>
          </p:cNvSpPr>
          <p:nvPr/>
        </p:nvSpPr>
        <p:spPr>
          <a:xfrm>
            <a:off x="6460108" y="2251493"/>
            <a:ext cx="2780332" cy="3489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/>
          </a:p>
        </p:txBody>
      </p:sp>
    </p:spTree>
    <p:extLst>
      <p:ext uri="{BB962C8B-B14F-4D97-AF65-F5344CB8AC3E}">
        <p14:creationId xmlns:p14="http://schemas.microsoft.com/office/powerpoint/2010/main" val="1219472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15B5A-CBDE-FA38-21DC-44C5A3D7D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Calibri Light"/>
                <a:cs typeface="Calibri Light"/>
              </a:rPr>
              <a:t>Exercises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F773E-4751-0E70-B271-D37521D64D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514350" indent="-514350">
              <a:buAutoNum type="arabicPeriod"/>
            </a:pPr>
            <a:r>
              <a:rPr lang="en-US" dirty="0">
                <a:ea typeface="+mn-lt"/>
                <a:cs typeface="+mn-lt"/>
              </a:rPr>
              <a:t>How many documents do we have at Concordia under the subject heading “Translating and interpreting”? How do I get a document if it's not available at Concordia?</a:t>
            </a:r>
            <a:endParaRPr lang="en-US" dirty="0">
              <a:ea typeface="Calibri"/>
              <a:cs typeface="Calibri"/>
            </a:endParaRPr>
          </a:p>
          <a:p>
            <a:pPr marL="514350" indent="-514350">
              <a:buAutoNum type="arabicPeriod"/>
            </a:pPr>
            <a:endParaRPr lang="en-US" dirty="0">
              <a:ea typeface="Calibri"/>
              <a:cs typeface="Calibri"/>
            </a:endParaRPr>
          </a:p>
          <a:p>
            <a:pPr marL="514350" indent="-514350">
              <a:buAutoNum type="arabicPeriod"/>
            </a:pPr>
            <a:r>
              <a:rPr lang="en-US">
                <a:ea typeface="Calibri"/>
                <a:cs typeface="Calibri"/>
              </a:rPr>
              <a:t>Does the Library have any book written by Franz Kafka? </a:t>
            </a:r>
            <a:endParaRPr lang="en-US" dirty="0">
              <a:ea typeface="Calibri"/>
              <a:cs typeface="Calibri"/>
            </a:endParaRPr>
          </a:p>
          <a:p>
            <a:pPr marL="0" indent="0">
              <a:buNone/>
            </a:pPr>
            <a:endParaRPr lang="en-US" dirty="0">
              <a:ea typeface="Calibri"/>
              <a:cs typeface="Calibri"/>
            </a:endParaRPr>
          </a:p>
          <a:p>
            <a:pPr marL="0" indent="0">
              <a:buNone/>
            </a:pPr>
            <a:endParaRPr lang="en-US" dirty="0">
              <a:ea typeface="Calibri"/>
              <a:cs typeface="Calibri"/>
            </a:endParaRPr>
          </a:p>
          <a:p>
            <a:pPr>
              <a:buAutoNum type="arabicPeriod"/>
            </a:pPr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94951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82950D9A-4705-4314-961A-4F88B2CE41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13969F2-ED52-4E5C-B3FC-01E01B8B9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2"/>
            <a:ext cx="12192000" cy="68573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D62DB5-F1F9-0009-3DF0-DE5DEA71B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870" y="749595"/>
            <a:ext cx="5645888" cy="3902149"/>
          </a:xfrm>
        </p:spPr>
        <p:txBody>
          <a:bodyPr vert="horz" lIns="91440" tIns="45720" rIns="91440" bIns="45720" rtlCol="0" anchor="t">
            <a:normAutofit/>
          </a:bodyPr>
          <a:lstStyle/>
          <a:p>
            <a:br>
              <a:rPr lang="en-US" sz="4100" i="1" kern="1200" cap="all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fr-CA" sz="4000" dirty="0" err="1"/>
              <a:t>Terminological</a:t>
            </a:r>
            <a:r>
              <a:rPr lang="fr-CA" sz="4000" dirty="0"/>
              <a:t> </a:t>
            </a:r>
            <a:r>
              <a:rPr lang="fr-CA" sz="4000" dirty="0" err="1"/>
              <a:t>dictionaries</a:t>
            </a:r>
            <a:br>
              <a:rPr lang="fr-CA" sz="4000" dirty="0"/>
            </a:br>
            <a:r>
              <a:rPr lang="en-US" sz="4100" i="1" kern="1200" cap="all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4" name="Picture 3" descr="Gros plan de pages de livre">
            <a:extLst>
              <a:ext uri="{FF2B5EF4-FFF2-40B4-BE49-F238E27FC236}">
                <a16:creationId xmlns:a16="http://schemas.microsoft.com/office/drawing/2014/main" id="{D4DA9533-CA8F-44C5-3FE9-2FAB53A5A9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58" r="5274" b="-2"/>
          <a:stretch/>
        </p:blipFill>
        <p:spPr>
          <a:xfrm>
            <a:off x="5879804" y="-6350"/>
            <a:ext cx="6312196" cy="6874330"/>
          </a:xfrm>
          <a:custGeom>
            <a:avLst/>
            <a:gdLst/>
            <a:ahLst/>
            <a:cxnLst/>
            <a:rect l="l" t="t" r="r" b="b"/>
            <a:pathLst>
              <a:path w="6312196" h="6874330">
                <a:moveTo>
                  <a:pt x="2047193" y="0"/>
                </a:moveTo>
                <a:lnTo>
                  <a:pt x="6312196" y="0"/>
                </a:lnTo>
                <a:lnTo>
                  <a:pt x="6312196" y="6874330"/>
                </a:lnTo>
                <a:lnTo>
                  <a:pt x="0" y="6874330"/>
                </a:lnTo>
                <a:close/>
              </a:path>
            </a:pathLst>
          </a:cu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3AC671C-E66F-43C5-A66A-C477339DD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634715" y="0"/>
            <a:ext cx="914401" cy="685734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0789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590DAC5-BA81-4AF8-B0CA-D66712B30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BAB7E7E-14BD-4509-AD05-57C2EF74C1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AB7D68-3D15-7CA1-900D-205CBFA9F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3734" y="557304"/>
            <a:ext cx="5355265" cy="1625731"/>
          </a:xfrm>
        </p:spPr>
        <p:txBody>
          <a:bodyPr>
            <a:normAutofit/>
          </a:bodyPr>
          <a:lstStyle/>
          <a:p>
            <a:r>
              <a:rPr lang="fr-CA" err="1"/>
              <a:t>Termium</a:t>
            </a:r>
            <a:r>
              <a:rPr lang="fr-CA"/>
              <a:t> Plus</a:t>
            </a:r>
            <a:endParaRPr lang="en-CA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C24A07-EC5A-7E7B-29AF-B39152B81F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3" b="4392"/>
          <a:stretch/>
        </p:blipFill>
        <p:spPr>
          <a:xfrm>
            <a:off x="6" y="10"/>
            <a:ext cx="4742121" cy="3434306"/>
          </a:xfrm>
          <a:custGeom>
            <a:avLst/>
            <a:gdLst/>
            <a:ahLst/>
            <a:cxnLst/>
            <a:rect l="l" t="t" r="r" b="b"/>
            <a:pathLst>
              <a:path w="4742121" h="3429000">
                <a:moveTo>
                  <a:pt x="0" y="0"/>
                </a:moveTo>
                <a:lnTo>
                  <a:pt x="4306186" y="0"/>
                </a:lnTo>
                <a:lnTo>
                  <a:pt x="4742121" y="3429000"/>
                </a:lnTo>
                <a:lnTo>
                  <a:pt x="0" y="3429000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005B7A-B8FD-23A2-7E7D-4783D31C5B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04" r="928"/>
          <a:stretch/>
        </p:blipFill>
        <p:spPr>
          <a:xfrm>
            <a:off x="-5" y="3429000"/>
            <a:ext cx="5178056" cy="3429000"/>
          </a:xfrm>
          <a:custGeom>
            <a:avLst/>
            <a:gdLst/>
            <a:ahLst/>
            <a:cxnLst/>
            <a:rect l="l" t="t" r="r" b="b"/>
            <a:pathLst>
              <a:path w="5178056" h="3429000">
                <a:moveTo>
                  <a:pt x="0" y="0"/>
                </a:moveTo>
                <a:lnTo>
                  <a:pt x="4742121" y="0"/>
                </a:lnTo>
                <a:lnTo>
                  <a:pt x="5178056" y="3429000"/>
                </a:lnTo>
                <a:lnTo>
                  <a:pt x="0" y="3429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193EA3-6F97-6C77-2975-3244683573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3734" y="2183035"/>
            <a:ext cx="5355266" cy="4121845"/>
          </a:xfrm>
        </p:spPr>
        <p:txBody>
          <a:bodyPr anchor="ctr">
            <a:normAutofit/>
          </a:bodyPr>
          <a:lstStyle/>
          <a:p>
            <a:r>
              <a:rPr lang="fr-CA" dirty="0">
                <a:hlinkClick r:id="rId5"/>
              </a:rPr>
              <a:t>https://www.btb.termiumplus.gc.ca</a:t>
            </a:r>
            <a:endParaRPr lang="fr-CA" dirty="0"/>
          </a:p>
          <a:p>
            <a:pPr algn="l"/>
            <a:r>
              <a:rPr lang="en-CA" dirty="0">
                <a:hlinkClick r:id="rId6"/>
              </a:rPr>
              <a:t>Resources of the Language Portal of Canada</a:t>
            </a:r>
            <a:endParaRPr lang="en-CA" dirty="0"/>
          </a:p>
          <a:p>
            <a:r>
              <a:rPr lang="fr-FR" dirty="0" err="1"/>
              <a:t>Available</a:t>
            </a:r>
            <a:r>
              <a:rPr lang="fr-FR" dirty="0"/>
              <a:t> free online</a:t>
            </a:r>
          </a:p>
          <a:p>
            <a:pPr marL="0" indent="0">
              <a:buNone/>
            </a:pPr>
            <a:endParaRPr lang="fr-CA" dirty="0"/>
          </a:p>
          <a:p>
            <a:endParaRPr lang="en-CA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836AB60-5854-4E5A-BBFD-9E71A8600C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576137" y="0"/>
            <a:ext cx="668374" cy="68580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38840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63B09-FE79-648F-0101-F8F47590C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B6198-0FE0-57F6-1EF7-511047DCF7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+mn-lt"/>
                <a:cs typeface="+mn-lt"/>
              </a:rPr>
              <a:t>What is Benelux?</a:t>
            </a:r>
            <a:endParaRPr lang="en-US" dirty="0"/>
          </a:p>
          <a:p>
            <a:r>
              <a:rPr lang="en-US" dirty="0">
                <a:ea typeface="+mn-lt"/>
                <a:cs typeface="+mn-lt"/>
              </a:rPr>
              <a:t>Find a lexicon to talk about the pandemic that started in 2019. </a:t>
            </a:r>
            <a:endParaRPr lang="en-US" dirty="0"/>
          </a:p>
          <a:p>
            <a:r>
              <a:rPr lang="en-US"/>
              <a:t>How would you translate "mot-</a:t>
            </a:r>
            <a:r>
              <a:rPr lang="en-US" err="1"/>
              <a:t>clic</a:t>
            </a:r>
            <a:r>
              <a:rPr lang="en-US"/>
              <a:t>''?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794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D6309531-94CD-4CF6-AACE-80EC085E0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F54DC5-75B2-F1FC-5259-8850D4C71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4957" y="685800"/>
            <a:ext cx="4409889" cy="1382233"/>
          </a:xfrm>
        </p:spPr>
        <p:txBody>
          <a:bodyPr>
            <a:normAutofit/>
          </a:bodyPr>
          <a:lstStyle/>
          <a:p>
            <a:r>
              <a:rPr lang="fr-CA" dirty="0"/>
              <a:t>Vitrine linguistique</a:t>
            </a: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8E195A-EEFA-8B33-064E-AE4234BA84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88" r="24916"/>
          <a:stretch/>
        </p:blipFill>
        <p:spPr>
          <a:xfrm>
            <a:off x="20" y="-7444"/>
            <a:ext cx="6833173" cy="6874330"/>
          </a:xfrm>
          <a:custGeom>
            <a:avLst/>
            <a:gdLst/>
            <a:ahLst/>
            <a:cxnLst/>
            <a:rect l="l" t="t" r="r" b="b"/>
            <a:pathLst>
              <a:path w="4966447" h="6874330">
                <a:moveTo>
                  <a:pt x="0" y="0"/>
                </a:moveTo>
                <a:lnTo>
                  <a:pt x="4966447" y="0"/>
                </a:lnTo>
                <a:lnTo>
                  <a:pt x="3355712" y="6874330"/>
                </a:lnTo>
                <a:lnTo>
                  <a:pt x="0" y="687433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BC00AE-DC63-A2DF-A205-CD9A81AF9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3193" y="2291316"/>
            <a:ext cx="5157708" cy="4022650"/>
          </a:xfrm>
        </p:spPr>
        <p:txBody>
          <a:bodyPr>
            <a:normAutofit/>
          </a:bodyPr>
          <a:lstStyle/>
          <a:p>
            <a:r>
              <a:rPr lang="fr-CA" dirty="0">
                <a:hlinkClick r:id="rId4"/>
              </a:rPr>
              <a:t>https://vitrinelinguistique.oqlf.gouv.qc.ca/</a:t>
            </a:r>
            <a:r>
              <a:rPr lang="fr-CA" dirty="0"/>
              <a:t> </a:t>
            </a:r>
            <a:r>
              <a:rPr lang="fr-CA" dirty="0" err="1"/>
              <a:t>from</a:t>
            </a:r>
            <a:r>
              <a:rPr lang="fr-CA" dirty="0"/>
              <a:t> the Office de la langue française</a:t>
            </a:r>
          </a:p>
          <a:p>
            <a:r>
              <a:rPr lang="fr-CA" dirty="0" err="1"/>
              <a:t>Includes</a:t>
            </a:r>
            <a:r>
              <a:rPr lang="fr-CA" dirty="0"/>
              <a:t> the Grand dictionnaire terminologique</a:t>
            </a:r>
          </a:p>
          <a:p>
            <a:r>
              <a:rPr lang="fr-CA" dirty="0"/>
              <a:t>Free </a:t>
            </a:r>
            <a:r>
              <a:rPr lang="fr-CA" dirty="0" err="1"/>
              <a:t>available</a:t>
            </a:r>
            <a:r>
              <a:rPr lang="fr-CA" dirty="0"/>
              <a:t> online</a:t>
            </a:r>
          </a:p>
          <a:p>
            <a:endParaRPr lang="en-CA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75BF611-D2A5-4454-8C47-95B0BC422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627455" y="-19394"/>
            <a:ext cx="806149" cy="687739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71003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F8338-BC32-29FE-A7F9-7163460ED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64EB7E-ABFF-9778-E9AE-8E91C08870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What are the Vitrine </a:t>
            </a:r>
            <a:r>
              <a:rPr lang="en-US" dirty="0" err="1"/>
              <a:t>Linguistique's</a:t>
            </a:r>
            <a:r>
              <a:rPr lang="en-US" dirty="0"/>
              <a:t> suggestions to translate "hashtag"? </a:t>
            </a:r>
          </a:p>
        </p:txBody>
      </p:sp>
    </p:spTree>
    <p:extLst>
      <p:ext uri="{BB962C8B-B14F-4D97-AF65-F5344CB8AC3E}">
        <p14:creationId xmlns:p14="http://schemas.microsoft.com/office/powerpoint/2010/main" val="42174635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2580E-92D4-7A2A-EC8B-F7CF5DCA8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0"/>
            <a:ext cx="10393326" cy="1476153"/>
          </a:xfrm>
        </p:spPr>
        <p:txBody>
          <a:bodyPr>
            <a:normAutofit/>
          </a:bodyPr>
          <a:lstStyle/>
          <a:p>
            <a:r>
              <a:rPr lang="fr-CA" dirty="0" err="1"/>
              <a:t>Other</a:t>
            </a:r>
            <a:r>
              <a:rPr lang="fr-CA" dirty="0"/>
              <a:t> </a:t>
            </a:r>
            <a:r>
              <a:rPr lang="fr-CA" dirty="0" err="1"/>
              <a:t>reference</a:t>
            </a:r>
            <a:r>
              <a:rPr lang="fr-CA" dirty="0"/>
              <a:t> documents</a:t>
            </a:r>
            <a:br>
              <a:rPr lang="fr-CA" dirty="0"/>
            </a:b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07D9DB-E7E1-0F97-6D1D-3933EA3347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Online </a:t>
            </a:r>
            <a:r>
              <a:rPr lang="fr-FR" dirty="0" err="1"/>
              <a:t>language</a:t>
            </a:r>
            <a:r>
              <a:rPr lang="fr-FR" dirty="0"/>
              <a:t> </a:t>
            </a:r>
            <a:r>
              <a:rPr lang="fr-FR" dirty="0" err="1"/>
              <a:t>dictionaries</a:t>
            </a:r>
            <a:endParaRPr lang="fr-FR" dirty="0"/>
          </a:p>
          <a:p>
            <a:pPr lvl="2"/>
            <a:r>
              <a:rPr lang="fr-FR" dirty="0">
                <a:hlinkClick r:id="rId2"/>
              </a:rPr>
              <a:t>Petit Robert de la langue française</a:t>
            </a:r>
            <a:endParaRPr lang="fr-FR" dirty="0"/>
          </a:p>
          <a:p>
            <a:pPr lvl="2"/>
            <a:r>
              <a:rPr lang="fr-FR" dirty="0">
                <a:hlinkClick r:id="rId3"/>
              </a:rPr>
              <a:t>Oxford English </a:t>
            </a:r>
            <a:r>
              <a:rPr lang="fr-FR" dirty="0" err="1">
                <a:hlinkClick r:id="rId3"/>
              </a:rPr>
              <a:t>Dictionary</a:t>
            </a:r>
            <a:r>
              <a:rPr lang="fr-FR" dirty="0">
                <a:hlinkClick r:id="rId3"/>
              </a:rPr>
              <a:t> (OED online)</a:t>
            </a:r>
            <a:endParaRPr lang="fr-FR" dirty="0"/>
          </a:p>
          <a:p>
            <a:pPr marL="1143000" lvl="4">
              <a:spcBef>
                <a:spcPts val="1000"/>
              </a:spcBef>
            </a:pPr>
            <a:r>
              <a:rPr lang="fr-FR" sz="1800" dirty="0" err="1">
                <a:hlinkClick r:id="rId4"/>
              </a:rPr>
              <a:t>Lexibase</a:t>
            </a:r>
            <a:r>
              <a:rPr lang="fr-FR" sz="1800" dirty="0">
                <a:hlinkClick r:id="rId4"/>
              </a:rPr>
              <a:t> (Collins)</a:t>
            </a:r>
            <a:endParaRPr lang="fr-FR" sz="1800" dirty="0"/>
          </a:p>
          <a:p>
            <a:pPr marL="1143000" lvl="4">
              <a:lnSpc>
                <a:spcPct val="110000"/>
              </a:lnSpc>
              <a:spcBef>
                <a:spcPts val="1000"/>
              </a:spcBef>
            </a:pPr>
            <a:r>
              <a:rPr lang="en-CA" sz="1800" dirty="0">
                <a:hlinkClick r:id="rId5"/>
              </a:rPr>
              <a:t>The Canadian Oxford dictionary</a:t>
            </a:r>
            <a:endParaRPr lang="en-CA" sz="1800" dirty="0"/>
          </a:p>
          <a:p>
            <a:pPr lvl="2"/>
            <a:endParaRPr lang="fr-FR" dirty="0"/>
          </a:p>
          <a:p>
            <a:r>
              <a:rPr lang="en-CA" dirty="0"/>
              <a:t>Collections </a:t>
            </a:r>
            <a:r>
              <a:rPr lang="en-CA" dirty="0" err="1"/>
              <a:t>d’ouvrages</a:t>
            </a:r>
            <a:r>
              <a:rPr lang="en-CA" dirty="0"/>
              <a:t> de </a:t>
            </a:r>
            <a:r>
              <a:rPr lang="en-CA" dirty="0" err="1"/>
              <a:t>référence</a:t>
            </a:r>
            <a:endParaRPr lang="en-CA" dirty="0"/>
          </a:p>
          <a:p>
            <a:pPr lvl="2"/>
            <a:r>
              <a:rPr lang="en-CA" dirty="0">
                <a:hlinkClick r:id="rId6"/>
              </a:rPr>
              <a:t>Oxford Reference </a:t>
            </a:r>
            <a:endParaRPr lang="en-CA" dirty="0"/>
          </a:p>
          <a:p>
            <a:pPr lvl="2"/>
            <a:r>
              <a:rPr lang="en-CA" dirty="0">
                <a:hlinkClick r:id="rId5"/>
              </a:rPr>
              <a:t>Canadian Oxford Dictionary</a:t>
            </a:r>
            <a:endParaRPr lang="en-CA" dirty="0"/>
          </a:p>
          <a:p>
            <a:pPr lvl="2"/>
            <a:r>
              <a:rPr lang="en-CA" dirty="0">
                <a:hlinkClick r:id="rId7"/>
              </a:rPr>
              <a:t>Gale </a:t>
            </a:r>
            <a:r>
              <a:rPr lang="en-CA" dirty="0" err="1">
                <a:hlinkClick r:id="rId7"/>
              </a:rPr>
              <a:t>ebooks</a:t>
            </a:r>
            <a:r>
              <a:rPr lang="en-CA" dirty="0">
                <a:hlinkClick r:id="rId7"/>
              </a:rPr>
              <a:t> </a:t>
            </a:r>
            <a:r>
              <a:rPr lang="en-CA" dirty="0"/>
              <a:t>(</a:t>
            </a:r>
            <a:r>
              <a:rPr lang="en-CA" dirty="0" err="1"/>
              <a:t>Encyclopeadias</a:t>
            </a:r>
            <a:r>
              <a:rPr lang="en-CA" dirty="0"/>
              <a:t> collection)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822631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B6558-9CFC-6AC6-87A5-3317057DE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Different types of reference books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7F538-299B-3E5A-6D18-91EDA17873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  <a:p>
            <a:r>
              <a:rPr lang="fr-FR" dirty="0" err="1"/>
              <a:t>Dictionaries</a:t>
            </a:r>
            <a:r>
              <a:rPr lang="fr-FR" dirty="0"/>
              <a:t> ... for </a:t>
            </a:r>
            <a:r>
              <a:rPr lang="fr-FR" dirty="0" err="1"/>
              <a:t>definitions</a:t>
            </a:r>
            <a:r>
              <a:rPr lang="fr-FR" dirty="0"/>
              <a:t>, </a:t>
            </a:r>
            <a:r>
              <a:rPr lang="fr-FR" dirty="0" err="1"/>
              <a:t>pronunciation</a:t>
            </a:r>
            <a:r>
              <a:rPr lang="fr-FR" dirty="0"/>
              <a:t>, </a:t>
            </a:r>
            <a:r>
              <a:rPr lang="fr-FR" dirty="0" err="1"/>
              <a:t>etymology</a:t>
            </a:r>
            <a:r>
              <a:rPr lang="fr-FR" dirty="0"/>
              <a:t> </a:t>
            </a:r>
          </a:p>
          <a:p>
            <a:r>
              <a:rPr lang="fr-FR" dirty="0" err="1"/>
              <a:t>Encyclopedias</a:t>
            </a:r>
            <a:r>
              <a:rPr lang="fr-FR" dirty="0"/>
              <a:t> ... to </a:t>
            </a:r>
            <a:r>
              <a:rPr lang="fr-FR" dirty="0" err="1"/>
              <a:t>learn</a:t>
            </a:r>
            <a:r>
              <a:rPr lang="fr-FR" dirty="0"/>
              <a:t> more about a </a:t>
            </a:r>
            <a:r>
              <a:rPr lang="fr-FR" dirty="0" err="1"/>
              <a:t>subject</a:t>
            </a:r>
            <a:endParaRPr lang="fr-FR" dirty="0"/>
          </a:p>
          <a:p>
            <a:r>
              <a:rPr lang="fr-FR" dirty="0" err="1"/>
              <a:t>Glossaries</a:t>
            </a:r>
            <a:r>
              <a:rPr lang="fr-FR" dirty="0"/>
              <a:t> ... for </a:t>
            </a:r>
            <a:r>
              <a:rPr lang="fr-FR" dirty="0" err="1"/>
              <a:t>indexing</a:t>
            </a:r>
            <a:r>
              <a:rPr lang="fr-FR" dirty="0"/>
              <a:t> </a:t>
            </a:r>
            <a:r>
              <a:rPr lang="fr-FR" dirty="0" err="1"/>
              <a:t>specialized</a:t>
            </a:r>
            <a:r>
              <a:rPr lang="fr-FR" dirty="0"/>
              <a:t> </a:t>
            </a:r>
            <a:r>
              <a:rPr lang="fr-FR" dirty="0" err="1"/>
              <a:t>vocabulary</a:t>
            </a:r>
            <a:r>
              <a:rPr lang="fr-FR" dirty="0"/>
              <a:t> (e.g. </a:t>
            </a:r>
            <a:r>
              <a:rPr lang="fr-FR" dirty="0" err="1"/>
              <a:t>dialect</a:t>
            </a:r>
            <a:r>
              <a:rPr lang="fr-FR" dirty="0"/>
              <a:t>, science)</a:t>
            </a:r>
          </a:p>
          <a:p>
            <a:r>
              <a:rPr lang="fr-FR" dirty="0" err="1"/>
              <a:t>Handbooks</a:t>
            </a:r>
            <a:r>
              <a:rPr lang="fr-FR" dirty="0"/>
              <a:t> ... for </a:t>
            </a:r>
            <a:r>
              <a:rPr lang="fr-FR" dirty="0" err="1"/>
              <a:t>specific</a:t>
            </a:r>
            <a:r>
              <a:rPr lang="fr-FR" dirty="0"/>
              <a:t> information 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601354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traight Connector 12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14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16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18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20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22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24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3" name="Rectangle 26">
            <a:extLst>
              <a:ext uri="{FF2B5EF4-FFF2-40B4-BE49-F238E27FC236}">
                <a16:creationId xmlns:a16="http://schemas.microsoft.com/office/drawing/2014/main" id="{B64CD7FE-A713-4F49-85A1-1288513C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Connector 28">
            <a:extLst>
              <a:ext uri="{FF2B5EF4-FFF2-40B4-BE49-F238E27FC236}">
                <a16:creationId xmlns:a16="http://schemas.microsoft.com/office/drawing/2014/main" id="{945D1022-1095-4170-84E8-BBA5C08F19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0" y="1"/>
            <a:ext cx="502617" cy="515333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30">
            <a:extLst>
              <a:ext uri="{FF2B5EF4-FFF2-40B4-BE49-F238E27FC236}">
                <a16:creationId xmlns:a16="http://schemas.microsoft.com/office/drawing/2014/main" id="{89BAAD23-0119-402F-8301-E5F5CD03F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0" y="0"/>
            <a:ext cx="2790967" cy="90075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AE3C22F-EDA2-4D06-924A-8184ADCD1C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8240684" y="0"/>
            <a:ext cx="3951316" cy="146858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DBA64B4-435A-2E7D-1592-01D5A72C4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2" y="878573"/>
            <a:ext cx="9905998" cy="10040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 dirty="0"/>
              <a:t>The libraries and reading room</a:t>
            </a:r>
          </a:p>
        </p:txBody>
      </p:sp>
      <p:pic>
        <p:nvPicPr>
          <p:cNvPr id="5" name="Google Shape;52;p3" descr="Interior of the Grey Nuns Reading Room">
            <a:extLst>
              <a:ext uri="{FF2B5EF4-FFF2-40B4-BE49-F238E27FC236}">
                <a16:creationId xmlns:a16="http://schemas.microsoft.com/office/drawing/2014/main" id="{87B745BD-9424-C49B-61C7-BF43C8DB7A3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01310" y="1972894"/>
            <a:ext cx="2573279" cy="171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oogle Shape;50;p3" descr="Ground floor of the J. W. McConnell Building">
            <a:extLst>
              <a:ext uri="{FF2B5EF4-FFF2-40B4-BE49-F238E27FC236}">
                <a16:creationId xmlns:a16="http://schemas.microsoft.com/office/drawing/2014/main" id="{DBBC0DC5-39E3-7197-0B72-D125134212E5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6062" y="1972894"/>
            <a:ext cx="2573279" cy="171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oogle Shape;51;p3" descr="A person sitting on a ledge outside of the Vanier library reading a book&#10;">
            <a:extLst>
              <a:ext uri="{FF2B5EF4-FFF2-40B4-BE49-F238E27FC236}">
                <a16:creationId xmlns:a16="http://schemas.microsoft.com/office/drawing/2014/main" id="{F4002A70-7B16-A492-AE14-D6D04896FCE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33593" y="1972894"/>
            <a:ext cx="2563642" cy="171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D679AB-EB21-D0EF-B22D-8A791A558E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43000" y="3949995"/>
            <a:ext cx="3014228" cy="133438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US" dirty="0"/>
              <a:t>Grey Nuns</a:t>
            </a:r>
          </a:p>
          <a:p>
            <a:pPr marL="0" indent="0" algn="ctr">
              <a:buNone/>
            </a:pPr>
            <a:r>
              <a:rPr lang="en-US" dirty="0"/>
              <a:t>Reading room (SGW)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B92B40A-D71A-4D53-A8B2-41176E222C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133513" y="0"/>
            <a:ext cx="1058487" cy="44014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3A89759-1F78-4414-80AF-0441C3F13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620500" y="1955968"/>
            <a:ext cx="571500" cy="490203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Vertical Text Placeholder 2">
            <a:extLst>
              <a:ext uri="{FF2B5EF4-FFF2-40B4-BE49-F238E27FC236}">
                <a16:creationId xmlns:a16="http://schemas.microsoft.com/office/drawing/2014/main" id="{DBE683A2-26AE-7B34-BF9F-8C9FD065DF06}"/>
              </a:ext>
            </a:extLst>
          </p:cNvPr>
          <p:cNvSpPr txBox="1">
            <a:spLocks/>
          </p:cNvSpPr>
          <p:nvPr/>
        </p:nvSpPr>
        <p:spPr>
          <a:xfrm>
            <a:off x="4509187" y="4009188"/>
            <a:ext cx="3201546" cy="12751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Webster Library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(Sir George Williams campus)</a:t>
            </a:r>
          </a:p>
        </p:txBody>
      </p:sp>
      <p:sp>
        <p:nvSpPr>
          <p:cNvPr id="10" name="Vertical Text Placeholder 2">
            <a:extLst>
              <a:ext uri="{FF2B5EF4-FFF2-40B4-BE49-F238E27FC236}">
                <a16:creationId xmlns:a16="http://schemas.microsoft.com/office/drawing/2014/main" id="{4B5BADD3-0903-AA14-CC29-09158ED59DDE}"/>
              </a:ext>
            </a:extLst>
          </p:cNvPr>
          <p:cNvSpPr txBox="1">
            <a:spLocks/>
          </p:cNvSpPr>
          <p:nvPr/>
        </p:nvSpPr>
        <p:spPr>
          <a:xfrm>
            <a:off x="8085105" y="4034090"/>
            <a:ext cx="2840962" cy="1066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err="1"/>
              <a:t>Bibliothèque</a:t>
            </a:r>
            <a:r>
              <a:rPr lang="en-US" dirty="0"/>
              <a:t> Vanier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(Loyola campus)</a:t>
            </a:r>
          </a:p>
        </p:txBody>
      </p:sp>
    </p:spTree>
    <p:extLst>
      <p:ext uri="{BB962C8B-B14F-4D97-AF65-F5344CB8AC3E}">
        <p14:creationId xmlns:p14="http://schemas.microsoft.com/office/powerpoint/2010/main" val="24704234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1F01D-9D83-8FB0-2753-FF076C4A1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41339-0E39-A285-5947-1E7224C4BD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Does the Canadian Oxford dictionary recognizes the word "sugar shack"? </a:t>
            </a:r>
          </a:p>
        </p:txBody>
      </p:sp>
    </p:spTree>
    <p:extLst>
      <p:ext uri="{BB962C8B-B14F-4D97-AF65-F5344CB8AC3E}">
        <p14:creationId xmlns:p14="http://schemas.microsoft.com/office/powerpoint/2010/main" val="41220480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5E4165CA-2930-4841-AFB7-DD41E95F2D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 descr="Navigation de voilier">
            <a:extLst>
              <a:ext uri="{FF2B5EF4-FFF2-40B4-BE49-F238E27FC236}">
                <a16:creationId xmlns:a16="http://schemas.microsoft.com/office/drawing/2014/main" id="{981B83EC-A249-6E72-24BE-41E8A49ACB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r="-1" b="28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3A19439-95A7-4D53-B166-072A2A397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3666683"/>
            <a:ext cx="12188952" cy="3191317"/>
          </a:xfrm>
          <a:prstGeom prst="rect">
            <a:avLst/>
          </a:prstGeom>
          <a:gradFill>
            <a:gsLst>
              <a:gs pos="42000">
                <a:srgbClr val="000000">
                  <a:alpha val="23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2CE9ED-1805-93DE-26EA-069D54ED5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538483"/>
            <a:ext cx="9144000" cy="282508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9600" b="1" i="1" kern="1200" cap="all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Databases</a:t>
            </a:r>
          </a:p>
        </p:txBody>
      </p:sp>
    </p:spTree>
    <p:extLst>
      <p:ext uri="{BB962C8B-B14F-4D97-AF65-F5344CB8AC3E}">
        <p14:creationId xmlns:p14="http://schemas.microsoft.com/office/powerpoint/2010/main" val="3500684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1FBE127-D2A6-4FA3-A6B9-B8FD1DE4B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1C9F8AA8-4941-C7DF-804B-093553D8D35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510595" y="1897856"/>
            <a:ext cx="3917752" cy="218065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fontAlgn="auto"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400" b="0" u="none" strike="noStrik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 Peer-review process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DD9C044-4B08-47CC-852C-B22B09675A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4948518" cy="132453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033687E-2F83-4E90-B11A-4B998C1540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818708" cy="642738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292DBC3-1A72-41ED-8432-D0D64FD63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1" y="2743200"/>
            <a:ext cx="4477872" cy="4114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screen capture of a Twitter post. Image shows three lego characters. The text reads:&#10;Peer 1: Brillian! Accept with no changes;&#10;Peer 2: Groundbreaking! Accept with no changes;&#10;Peer 3: Reject.">
            <a:extLst>
              <a:ext uri="{FF2B5EF4-FFF2-40B4-BE49-F238E27FC236}">
                <a16:creationId xmlns:a16="http://schemas.microsoft.com/office/drawing/2014/main" id="{5F73482D-D970-002C-A462-43E7C14AD05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399" y="668559"/>
            <a:ext cx="6909391" cy="565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D924B2-C6EF-E74D-35AA-67D73564C9DC}"/>
              </a:ext>
            </a:extLst>
          </p:cNvPr>
          <p:cNvSpPr txBox="1"/>
          <p:nvPr/>
        </p:nvSpPr>
        <p:spPr>
          <a:xfrm>
            <a:off x="7714131" y="5100810"/>
            <a:ext cx="3540086" cy="122378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>
              <a:spcAft>
                <a:spcPts val="600"/>
              </a:spcAft>
              <a:buSzPct val="80000"/>
            </a:pPr>
            <a:r>
              <a:rPr lang="en-US" dirty="0">
                <a:solidFill>
                  <a:schemeClr val="tx2"/>
                </a:solidFill>
              </a:rPr>
              <a:t>Yates, D. [@LegoAcademics]. (2014, August 12). </a:t>
            </a:r>
            <a:r>
              <a:rPr lang="en-US" i="1" dirty="0">
                <a:solidFill>
                  <a:schemeClr val="tx2"/>
                </a:solidFill>
              </a:rPr>
              <a:t>Peer 1: </a:t>
            </a:r>
            <a:r>
              <a:rPr lang="en-US" i="1" dirty="0" err="1">
                <a:solidFill>
                  <a:schemeClr val="tx2"/>
                </a:solidFill>
              </a:rPr>
              <a:t>Brillant</a:t>
            </a:r>
            <a:r>
              <a:rPr lang="en-US" i="1" dirty="0">
                <a:solidFill>
                  <a:schemeClr val="tx2"/>
                </a:solidFill>
              </a:rPr>
              <a:t>! Accept with no changes; Peer 2: Groundbreaking! Accept with no changes; Peer 3: Reject.</a:t>
            </a:r>
            <a:r>
              <a:rPr lang="en-US" dirty="0">
                <a:solidFill>
                  <a:schemeClr val="tx2"/>
                </a:solidFill>
              </a:rPr>
              <a:t> [Tweet]. Twitter. https://twitter.com/LegoAcademics/status/499205005468262400/photo/1</a:t>
            </a:r>
          </a:p>
          <a:p>
            <a:pPr indent="-228600"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</a:pP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9309E4A-5F81-4CAB-B5DB-AB4EB90C71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602477" y="2548218"/>
            <a:ext cx="589522" cy="430978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9286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BB5690-F86F-368A-0D38-62028ACA7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365" y="0"/>
            <a:ext cx="11430365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95D969A-794C-C2A2-0C76-A7BEC4933C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94543" y="1568496"/>
            <a:ext cx="96780" cy="2706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B51840-A65B-74AE-E940-E3EA30842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Sofia Discovery Tool – Databases By Subject</a:t>
            </a:r>
            <a:endParaRPr lang="en-CA" dirty="0"/>
          </a:p>
        </p:txBody>
      </p:sp>
      <p:pic>
        <p:nvPicPr>
          <p:cNvPr id="9" name="Picture 8" descr="Concordia Library website homepage">
            <a:extLst>
              <a:ext uri="{FF2B5EF4-FFF2-40B4-BE49-F238E27FC236}">
                <a16:creationId xmlns:a16="http://schemas.microsoft.com/office/drawing/2014/main" id="{311F50F8-5255-65B2-EA0D-FF7B832F1D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9" r="6712"/>
          <a:stretch/>
        </p:blipFill>
        <p:spPr>
          <a:xfrm>
            <a:off x="2389387" y="838200"/>
            <a:ext cx="7646038" cy="4848225"/>
          </a:xfrm>
          <a:prstGeom prst="rect">
            <a:avLst/>
          </a:prstGeom>
        </p:spPr>
      </p:pic>
      <p:grpSp>
        <p:nvGrpSpPr>
          <p:cNvPr id="10" name="Group 9" descr="Circle highlighting the &quot;Database by Subject&quot; button on the Concordia Library home page. ">
            <a:extLst>
              <a:ext uri="{FF2B5EF4-FFF2-40B4-BE49-F238E27FC236}">
                <a16:creationId xmlns:a16="http://schemas.microsoft.com/office/drawing/2014/main" id="{60E1C611-F333-55CE-2CC3-E8DDB9C90A02}"/>
              </a:ext>
            </a:extLst>
          </p:cNvPr>
          <p:cNvGrpSpPr/>
          <p:nvPr/>
        </p:nvGrpSpPr>
        <p:grpSpPr>
          <a:xfrm>
            <a:off x="607661" y="2222213"/>
            <a:ext cx="3707287" cy="2700000"/>
            <a:chOff x="411346" y="414941"/>
            <a:chExt cx="3707287" cy="2700000"/>
          </a:xfrm>
        </p:grpSpPr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BAF0F9E8-F219-2CBF-4961-EE564A907A09}"/>
                </a:ext>
              </a:extLst>
            </p:cNvPr>
            <p:cNvSpPr/>
            <p:nvPr/>
          </p:nvSpPr>
          <p:spPr>
            <a:xfrm rot="5400000">
              <a:off x="2286861" y="958649"/>
              <a:ext cx="2121181" cy="1542362"/>
            </a:xfrm>
            <a:prstGeom prst="triangle">
              <a:avLst/>
            </a:prstGeom>
            <a:solidFill>
              <a:srgbClr val="D6A635">
                <a:alpha val="63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41547D1-F700-FA06-58F5-83E6C20272EE}"/>
                </a:ext>
              </a:extLst>
            </p:cNvPr>
            <p:cNvSpPr/>
            <p:nvPr/>
          </p:nvSpPr>
          <p:spPr>
            <a:xfrm>
              <a:off x="411346" y="414941"/>
              <a:ext cx="2700000" cy="2700000"/>
            </a:xfrm>
            <a:prstGeom prst="ellipse">
              <a:avLst/>
            </a:prstGeom>
            <a:blipFill dpi="0" rotWithShape="1">
              <a:blip r:embed="rId4"/>
              <a:srcRect/>
              <a:stretch>
                <a:fillRect l="-219333" t="-262000" r="-560667" b="-184666"/>
              </a:stretch>
            </a:blipFill>
            <a:ln w="41275">
              <a:solidFill>
                <a:srgbClr val="D6A63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</p:spTree>
    <p:extLst>
      <p:ext uri="{BB962C8B-B14F-4D97-AF65-F5344CB8AC3E}">
        <p14:creationId xmlns:p14="http://schemas.microsoft.com/office/powerpoint/2010/main" val="2839847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C5393-ADCF-428F-7D98-7E9761926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DATABASES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1DC81-7B2B-E0AC-BB54-935A62C12A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915557"/>
            <a:ext cx="9906000" cy="3933370"/>
          </a:xfrm>
        </p:spPr>
        <p:txBody>
          <a:bodyPr>
            <a:normAutofit/>
          </a:bodyPr>
          <a:lstStyle/>
          <a:p>
            <a:r>
              <a:rPr lang="en-CA" dirty="0"/>
              <a:t>Disciplinary</a:t>
            </a:r>
          </a:p>
          <a:p>
            <a:pPr marL="457200" lvl="1" indent="0">
              <a:buNone/>
            </a:pPr>
            <a:endParaRPr lang="fr-CA" dirty="0">
              <a:hlinkClick r:id="rId2"/>
            </a:endParaRPr>
          </a:p>
          <a:p>
            <a:pPr lvl="1"/>
            <a:r>
              <a:rPr lang="fr-CA" sz="2400" dirty="0">
                <a:hlinkClick r:id="rId2"/>
              </a:rPr>
              <a:t>Érudit</a:t>
            </a:r>
            <a:endParaRPr lang="fr-CA" sz="2400" dirty="0"/>
          </a:p>
          <a:p>
            <a:pPr lvl="1"/>
            <a:r>
              <a:rPr lang="fr-CA" sz="2400" dirty="0">
                <a:hlinkClick r:id="rId3"/>
              </a:rPr>
              <a:t>CAIRN</a:t>
            </a:r>
            <a:endParaRPr lang="fr-CA" sz="2400" dirty="0"/>
          </a:p>
          <a:p>
            <a:pPr lvl="1"/>
            <a:r>
              <a:rPr lang="fr-CA" sz="2400" dirty="0">
                <a:hlinkClick r:id="rId4"/>
              </a:rPr>
              <a:t>Repère</a:t>
            </a:r>
            <a:endParaRPr lang="fr-CA" sz="2400" dirty="0"/>
          </a:p>
          <a:p>
            <a:pPr lvl="1"/>
            <a:r>
              <a:rPr lang="fr-CA" sz="2400" dirty="0">
                <a:hlinkClick r:id="rId5"/>
              </a:rPr>
              <a:t>Persée</a:t>
            </a:r>
            <a:endParaRPr lang="fr-CA" sz="2400" dirty="0"/>
          </a:p>
          <a:p>
            <a:pPr lvl="1"/>
            <a:r>
              <a:rPr lang="fr-CA" sz="2400" dirty="0">
                <a:hlinkClick r:id="rId6"/>
              </a:rPr>
              <a:t>MLA Directory of </a:t>
            </a:r>
            <a:r>
              <a:rPr lang="fr-CA" sz="2400" dirty="0" err="1">
                <a:hlinkClick r:id="rId6"/>
              </a:rPr>
              <a:t>Periodicals</a:t>
            </a:r>
            <a:endParaRPr lang="fr-CA" sz="2400" dirty="0"/>
          </a:p>
          <a:p>
            <a:pPr lvl="1"/>
            <a:r>
              <a:rPr lang="en-CA" sz="2400" dirty="0">
                <a:hlinkClick r:id="rId7"/>
              </a:rPr>
              <a:t>Linguistics &amp; language behavior abstracts (LLBA)</a:t>
            </a:r>
            <a:endParaRPr lang="en-CA" sz="2400" dirty="0"/>
          </a:p>
          <a:p>
            <a:pPr lvl="1"/>
            <a:r>
              <a:rPr lang="en-CA" sz="2400" dirty="0">
                <a:hlinkClick r:id="rId8"/>
              </a:rPr>
              <a:t>MLA International Bibliography</a:t>
            </a:r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3395281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3E17EF-F621-3B20-2DCC-C9D8575258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416788"/>
            <a:ext cx="9906000" cy="4024424"/>
          </a:xfrm>
        </p:spPr>
        <p:txBody>
          <a:bodyPr/>
          <a:lstStyle/>
          <a:p>
            <a:r>
              <a:rPr lang="en-CA" dirty="0"/>
              <a:t>Multidisciplinary</a:t>
            </a:r>
          </a:p>
          <a:p>
            <a:pPr lvl="1"/>
            <a:r>
              <a:rPr lang="fr-CA" dirty="0">
                <a:hlinkClick r:id="rId2"/>
              </a:rPr>
              <a:t>Academic </a:t>
            </a:r>
            <a:r>
              <a:rPr lang="fr-CA" dirty="0" err="1">
                <a:hlinkClick r:id="rId2"/>
              </a:rPr>
              <a:t>Search</a:t>
            </a:r>
            <a:r>
              <a:rPr lang="fr-CA" dirty="0">
                <a:hlinkClick r:id="rId2"/>
              </a:rPr>
              <a:t> Complete</a:t>
            </a:r>
            <a:endParaRPr lang="fr-CA" dirty="0"/>
          </a:p>
          <a:p>
            <a:pPr lvl="1"/>
            <a:r>
              <a:rPr lang="fr-CA" dirty="0">
                <a:hlinkClick r:id="rId3"/>
              </a:rPr>
              <a:t>JSTOR</a:t>
            </a:r>
            <a:endParaRPr lang="fr-CA" dirty="0"/>
          </a:p>
          <a:p>
            <a:endParaRPr lang="en-CA" dirty="0"/>
          </a:p>
          <a:p>
            <a:r>
              <a:rPr lang="en-CA" dirty="0"/>
              <a:t>News and other</a:t>
            </a:r>
          </a:p>
          <a:p>
            <a:pPr lvl="1"/>
            <a:r>
              <a:rPr lang="fr-CA" dirty="0">
                <a:hlinkClick r:id="rId4"/>
              </a:rPr>
              <a:t>Eureka.cc </a:t>
            </a:r>
            <a:endParaRPr lang="fr-CA" dirty="0"/>
          </a:p>
          <a:p>
            <a:pPr lvl="1"/>
            <a:r>
              <a:rPr lang="fr-CA" dirty="0">
                <a:hlinkClick r:id="rId5"/>
              </a:rPr>
              <a:t>Google News (Archives)</a:t>
            </a:r>
            <a:r>
              <a:rPr lang="fr-CA" dirty="0"/>
              <a:t> </a:t>
            </a:r>
            <a:r>
              <a:rPr lang="fr-CA" sz="1800" dirty="0"/>
              <a:t>(journaux et revues)</a:t>
            </a:r>
          </a:p>
          <a:p>
            <a:pPr lvl="1"/>
            <a:r>
              <a:rPr lang="fr-CA" dirty="0">
                <a:hlinkClick r:id="rId6"/>
              </a:rPr>
              <a:t>Canadian </a:t>
            </a:r>
            <a:r>
              <a:rPr lang="fr-CA" dirty="0" err="1">
                <a:hlinkClick r:id="rId6"/>
              </a:rPr>
              <a:t>Newsstream</a:t>
            </a:r>
            <a:r>
              <a:rPr lang="fr-CA" dirty="0">
                <a:hlinkClick r:id="rId6"/>
              </a:rPr>
              <a:t> </a:t>
            </a:r>
            <a:endParaRPr lang="fr-CA" dirty="0"/>
          </a:p>
          <a:p>
            <a:pPr lvl="1"/>
            <a:r>
              <a:rPr lang="fr-CA" dirty="0" err="1">
                <a:hlinkClick r:id="rId7"/>
              </a:rPr>
              <a:t>Factiva</a:t>
            </a:r>
            <a:r>
              <a:rPr lang="fr-CA" dirty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687435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1FA1795-850B-8E47-305E-B72749152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3A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91584E-0056-5920-8C42-409AD854A2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2001" y="0"/>
            <a:ext cx="13716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EE5CB52-BE5B-5450-62A6-A89326AAB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71340"/>
            <a:ext cx="10515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2000" kern="0" spc="300" dirty="0">
                <a:solidFill>
                  <a:schemeClr val="bg1"/>
                </a:solidFill>
                <a:latin typeface="Gill Sans Nova" panose="020B0602020104020203" pitchFamily="34" charset="0"/>
              </a:rPr>
              <a:t>HOW TO FIND AND ACCESS RESOURCES</a:t>
            </a:r>
            <a:br>
              <a:rPr lang="en-US" kern="0" dirty="0">
                <a:solidFill>
                  <a:srgbClr val="782336"/>
                </a:solidFill>
                <a:latin typeface="Gill Sans Nova" panose="020B0602020104020203" pitchFamily="34" charset="0"/>
              </a:rPr>
            </a:br>
            <a:r>
              <a:rPr lang="en-US" kern="0" dirty="0">
                <a:solidFill>
                  <a:srgbClr val="D6A635"/>
                </a:solidFill>
                <a:latin typeface="Gill Sans Nova" panose="020B0602020104020203" pitchFamily="34" charset="0"/>
              </a:rPr>
              <a:t>USING ACADEMIC SEARCH COMPLETE</a:t>
            </a:r>
          </a:p>
        </p:txBody>
      </p:sp>
    </p:spTree>
    <p:extLst>
      <p:ext uri="{BB962C8B-B14F-4D97-AF65-F5344CB8AC3E}">
        <p14:creationId xmlns:p14="http://schemas.microsoft.com/office/powerpoint/2010/main" val="2507621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BB5690-F86F-368A-0D38-62028ACA7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365" y="0"/>
            <a:ext cx="11430365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95D969A-794C-C2A2-0C76-A7BEC4933C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94543" y="1568496"/>
            <a:ext cx="96780" cy="2706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B51840-A65B-74AE-E940-E3EA30842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Sofia Discovery Tool – Databases By Subject</a:t>
            </a:r>
            <a:endParaRPr lang="en-CA" dirty="0"/>
          </a:p>
        </p:txBody>
      </p:sp>
      <p:pic>
        <p:nvPicPr>
          <p:cNvPr id="9" name="Picture 8" descr="Concordia Library website homepage">
            <a:extLst>
              <a:ext uri="{FF2B5EF4-FFF2-40B4-BE49-F238E27FC236}">
                <a16:creationId xmlns:a16="http://schemas.microsoft.com/office/drawing/2014/main" id="{311F50F8-5255-65B2-EA0D-FF7B832F1D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9" r="6712"/>
          <a:stretch/>
        </p:blipFill>
        <p:spPr>
          <a:xfrm>
            <a:off x="2389387" y="838200"/>
            <a:ext cx="7646038" cy="4848225"/>
          </a:xfrm>
          <a:prstGeom prst="rect">
            <a:avLst/>
          </a:prstGeom>
        </p:spPr>
      </p:pic>
      <p:grpSp>
        <p:nvGrpSpPr>
          <p:cNvPr id="10" name="Group 9" descr="Circle highlighting the &quot;Database by Subject&quot; button on the Concordia Library home page. ">
            <a:extLst>
              <a:ext uri="{FF2B5EF4-FFF2-40B4-BE49-F238E27FC236}">
                <a16:creationId xmlns:a16="http://schemas.microsoft.com/office/drawing/2014/main" id="{60E1C611-F333-55CE-2CC3-E8DDB9C90A02}"/>
              </a:ext>
            </a:extLst>
          </p:cNvPr>
          <p:cNvGrpSpPr/>
          <p:nvPr/>
        </p:nvGrpSpPr>
        <p:grpSpPr>
          <a:xfrm>
            <a:off x="607661" y="2222213"/>
            <a:ext cx="3707287" cy="2700000"/>
            <a:chOff x="411346" y="414941"/>
            <a:chExt cx="3707287" cy="2700000"/>
          </a:xfrm>
        </p:grpSpPr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BAF0F9E8-F219-2CBF-4961-EE564A907A09}"/>
                </a:ext>
              </a:extLst>
            </p:cNvPr>
            <p:cNvSpPr/>
            <p:nvPr/>
          </p:nvSpPr>
          <p:spPr>
            <a:xfrm rot="5400000">
              <a:off x="2286861" y="958649"/>
              <a:ext cx="2121181" cy="1542362"/>
            </a:xfrm>
            <a:prstGeom prst="triangle">
              <a:avLst/>
            </a:prstGeom>
            <a:solidFill>
              <a:srgbClr val="D6A635">
                <a:alpha val="63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41547D1-F700-FA06-58F5-83E6C20272EE}"/>
                </a:ext>
              </a:extLst>
            </p:cNvPr>
            <p:cNvSpPr/>
            <p:nvPr/>
          </p:nvSpPr>
          <p:spPr>
            <a:xfrm>
              <a:off x="411346" y="414941"/>
              <a:ext cx="2700000" cy="2700000"/>
            </a:xfrm>
            <a:prstGeom prst="ellipse">
              <a:avLst/>
            </a:prstGeom>
            <a:blipFill dpi="0" rotWithShape="1">
              <a:blip r:embed="rId4"/>
              <a:srcRect/>
              <a:stretch>
                <a:fillRect l="-219333" t="-262000" r="-560667" b="-184666"/>
              </a:stretch>
            </a:blipFill>
            <a:ln w="41275">
              <a:solidFill>
                <a:srgbClr val="D6A63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</p:spTree>
    <p:extLst>
      <p:ext uri="{BB962C8B-B14F-4D97-AF65-F5344CB8AC3E}">
        <p14:creationId xmlns:p14="http://schemas.microsoft.com/office/powerpoint/2010/main" val="1575725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9B4AA8C8-C1DD-47E6-B877-871AF0FF9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03365" y="-277402"/>
            <a:ext cx="11430365" cy="6858000"/>
            <a:chOff x="503365" y="-277402"/>
            <a:chExt cx="11430365" cy="68580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11F50F8-5255-65B2-EA0D-FF7B832F1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5" r="5655"/>
            <a:stretch/>
          </p:blipFill>
          <p:spPr>
            <a:xfrm>
              <a:off x="2389387" y="560798"/>
              <a:ext cx="7646038" cy="484822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7BB5690-F86F-368A-0D38-62028ACA71D8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3365" y="-277402"/>
              <a:ext cx="11430365" cy="6858000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60C1B72-69E9-5F04-4C86-FED3E00EB6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03365" y="0"/>
            <a:ext cx="11430365" cy="6858000"/>
            <a:chOff x="503365" y="0"/>
            <a:chExt cx="11430365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2AD6501-9D5F-B2E2-BD9B-2D4FE9BDD9C3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3365" y="0"/>
              <a:ext cx="11430365" cy="685800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E6CD43B-7F3C-A9FC-8AF5-953E24D93779}"/>
                </a:ext>
              </a:extLst>
            </p:cNvPr>
            <p:cNvSpPr/>
            <p:nvPr/>
          </p:nvSpPr>
          <p:spPr>
            <a:xfrm>
              <a:off x="3894543" y="1568496"/>
              <a:ext cx="96780" cy="2706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8" name="Picture 7" descr="A screenshot of a computer&#10;&#10;Description automatically generated with medium confidence">
              <a:extLst>
                <a:ext uri="{FF2B5EF4-FFF2-40B4-BE49-F238E27FC236}">
                  <a16:creationId xmlns:a16="http://schemas.microsoft.com/office/drawing/2014/main" id="{73FFD5B5-C357-1D09-7A49-D2BF130787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39" r="6712"/>
            <a:stretch/>
          </p:blipFill>
          <p:spPr>
            <a:xfrm>
              <a:off x="2389387" y="838200"/>
              <a:ext cx="7646038" cy="484822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0A2980-D4BF-34CD-4308-CD6C2AED1E7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" y="6120483"/>
            <a:ext cx="12192000" cy="4770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library.concordia.ca/find/databases/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index.php</a:t>
            </a:r>
            <a:endParaRPr kumimoji="0" lang="en-CA" sz="2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98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0 L 3.95833E-6 -0.0405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9B4AA8C8-C1DD-47E6-B877-871AF0FF9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03365" y="-277402"/>
            <a:ext cx="11430365" cy="6858000"/>
            <a:chOff x="503365" y="-277402"/>
            <a:chExt cx="11430365" cy="68580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11F50F8-5255-65B2-EA0D-FF7B832F1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5" r="5655"/>
            <a:stretch/>
          </p:blipFill>
          <p:spPr>
            <a:xfrm>
              <a:off x="2389387" y="560798"/>
              <a:ext cx="7646038" cy="484822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7BB5690-F86F-368A-0D38-62028ACA71D8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3365" y="-277402"/>
              <a:ext cx="11430365" cy="6858000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60C1B72-69E9-5F04-4C86-FED3E00EB6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03365" y="0"/>
            <a:ext cx="11430365" cy="6858000"/>
            <a:chOff x="503365" y="0"/>
            <a:chExt cx="11430365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2AD6501-9D5F-B2E2-BD9B-2D4FE9BDD9C3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3365" y="0"/>
              <a:ext cx="11430365" cy="685800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E6CD43B-7F3C-A9FC-8AF5-953E24D93779}"/>
                </a:ext>
              </a:extLst>
            </p:cNvPr>
            <p:cNvSpPr/>
            <p:nvPr/>
          </p:nvSpPr>
          <p:spPr>
            <a:xfrm>
              <a:off x="3894543" y="1568496"/>
              <a:ext cx="96780" cy="2706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8" name="Picture 7" descr="A screenshot of a computer&#10;&#10;Description automatically generated with medium confidence">
              <a:extLst>
                <a:ext uri="{FF2B5EF4-FFF2-40B4-BE49-F238E27FC236}">
                  <a16:creationId xmlns:a16="http://schemas.microsoft.com/office/drawing/2014/main" id="{73FFD5B5-C357-1D09-7A49-D2BF130787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39" r="6712"/>
            <a:stretch/>
          </p:blipFill>
          <p:spPr>
            <a:xfrm>
              <a:off x="2389387" y="838200"/>
              <a:ext cx="7646038" cy="484822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0A2980-D4BF-34CD-4308-CD6C2AED1E7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" y="6120483"/>
            <a:ext cx="12192000" cy="4770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library.concordia.ca/find/databases/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index.php</a:t>
            </a:r>
            <a:endParaRPr kumimoji="0" lang="en-CA" sz="2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900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0 L 3.95833E-6 -0.0405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0" name="Rectangle 99">
            <a:extLst>
              <a:ext uri="{FF2B5EF4-FFF2-40B4-BE49-F238E27FC236}">
                <a16:creationId xmlns:a16="http://schemas.microsoft.com/office/drawing/2014/main" id="{10A34275-CD0A-499C-9600-C96742FACE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1852546B-EF97-46E8-A930-3A03341066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7587" y="2720800"/>
            <a:ext cx="3470809" cy="413266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12801F4A-0A74-45E0-8E5A-65A65252A3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-4540"/>
            <a:ext cx="1274412" cy="496722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AD245F29-ABE7-4BB1-8164-5F4C4604B2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5257800" y="0"/>
            <a:ext cx="6926614" cy="112236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287663C-0F82-E3E1-F87A-81017196A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6015" y="1122363"/>
            <a:ext cx="3316463" cy="204261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dirty="0"/>
              <a:t>Off </a:t>
            </a:r>
            <a:r>
              <a:rPr lang="en-US" dirty="0" err="1"/>
              <a:t>CAMpus</a:t>
            </a:r>
            <a:r>
              <a:rPr lang="en-US" dirty="0"/>
              <a:t> access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C906D-C250-7FA5-67F9-36F17B641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7414" y="3472749"/>
            <a:ext cx="3252110" cy="204261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r">
              <a:lnSpc>
                <a:spcPct val="110000"/>
              </a:lnSpc>
              <a:buNone/>
            </a:pPr>
            <a:r>
              <a:rPr lang="en-US" sz="2000" b="1" cap="all" spc="300" dirty="0"/>
              <a:t>Use your student id (</a:t>
            </a:r>
            <a:r>
              <a:rPr lang="en-US" sz="2000" b="1" i="1" cap="all" spc="300" dirty="0"/>
              <a:t>Concordia </a:t>
            </a:r>
            <a:r>
              <a:rPr lang="en-US" sz="2000" b="1" i="1" cap="all" spc="300" err="1"/>
              <a:t>netname</a:t>
            </a:r>
            <a:r>
              <a:rPr lang="en-US" sz="2000" b="1" i="1" cap="all" spc="300" dirty="0"/>
              <a:t> </a:t>
            </a:r>
            <a:r>
              <a:rPr lang="en-US" sz="2000" b="1" i="1" cap="all" spc="300"/>
              <a:t>or username </a:t>
            </a:r>
            <a:r>
              <a:rPr lang="en-US" sz="2000" b="1" cap="all" spc="300" dirty="0"/>
              <a:t>) and your password.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CF00EEAF-0634-4EEB-81E5-9FBC2170F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7102" y="6051582"/>
            <a:ext cx="4847312" cy="80641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53E11676-332F-449D-9A03-6CE4ED25CC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4225160" y="0"/>
            <a:ext cx="3541141" cy="68580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6884D2B4-AC22-0D06-5197-9367E40F1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111" y="528860"/>
            <a:ext cx="5607378" cy="579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651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488F47-43A9-D3FF-A6A0-41B43E0A9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6374" y="0"/>
            <a:ext cx="11430365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AE1AA4E-9840-451F-1DF5-F95DD3119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7" b="14897"/>
          <a:stretch/>
        </p:blipFill>
        <p:spPr>
          <a:xfrm>
            <a:off x="4408866" y="854375"/>
            <a:ext cx="7666728" cy="4815824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4DF7B3-40A7-C5C2-DA6D-99C4EE8BF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365" y="0"/>
            <a:ext cx="1143036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582595-8715-2BCD-AAF0-F619210EF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Database Boolean Search</a:t>
            </a:r>
            <a:endParaRPr lang="en-CA" dirty="0"/>
          </a:p>
        </p:txBody>
      </p:sp>
      <p:pic>
        <p:nvPicPr>
          <p:cNvPr id="14" name="Picture 13" descr="Academic Search Complete database search result. &#10;Article titled &quot;Nondomination or Practices of Freedom? French Muslim Women, Foucault, and The Full Veil Ban&quot;.">
            <a:extLst>
              <a:ext uri="{FF2B5EF4-FFF2-40B4-BE49-F238E27FC236}">
                <a16:creationId xmlns:a16="http://schemas.microsoft.com/office/drawing/2014/main" id="{A7371030-1D05-2409-7FE3-666806C932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15"/>
          <a:stretch/>
        </p:blipFill>
        <p:spPr>
          <a:xfrm>
            <a:off x="2370771" y="854375"/>
            <a:ext cx="7666728" cy="48158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44536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-0.1668 -0.00069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46" y="-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0 L -0.16732 0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BF0F4-7A3F-D3E6-9A6E-3A4A2048C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View full article via Find </a:t>
            </a:r>
            <a:r>
              <a:rPr lang="en-US" dirty="0" err="1"/>
              <a:t>it@Concordia</a:t>
            </a:r>
            <a:r>
              <a:rPr lang="en-US" dirty="0"/>
              <a:t> button</a:t>
            </a:r>
            <a:endParaRPr lang="en-CA" dirty="0"/>
          </a:p>
        </p:txBody>
      </p:sp>
      <p:pic>
        <p:nvPicPr>
          <p:cNvPr id="14" name="Picture 13" descr="Academic Search Complete database search result. &#10;Article titled &quot;Nondomination or Practices of Freedom? French Muslim Women, Foucault, and The Full Veil Ban&quot;.">
            <a:extLst>
              <a:ext uri="{FF2B5EF4-FFF2-40B4-BE49-F238E27FC236}">
                <a16:creationId xmlns:a16="http://schemas.microsoft.com/office/drawing/2014/main" id="{A7371030-1D05-2409-7FE3-666806C932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311" r="-120" b="15767"/>
          <a:stretch/>
        </p:blipFill>
        <p:spPr>
          <a:xfrm>
            <a:off x="2370771" y="385465"/>
            <a:ext cx="7675906" cy="5244314"/>
          </a:xfrm>
          <a:prstGeom prst="rect">
            <a:avLst/>
          </a:prstGeom>
          <a:noFill/>
        </p:spPr>
      </p:pic>
      <p:grpSp>
        <p:nvGrpSpPr>
          <p:cNvPr id="17" name="Group 16" descr="Find it@Concordia search results">
            <a:extLst>
              <a:ext uri="{FF2B5EF4-FFF2-40B4-BE49-F238E27FC236}">
                <a16:creationId xmlns:a16="http://schemas.microsoft.com/office/drawing/2014/main" id="{61A810FA-B1A4-DAA9-966D-7BBC09A8ED6C}"/>
              </a:ext>
            </a:extLst>
          </p:cNvPr>
          <p:cNvGrpSpPr/>
          <p:nvPr/>
        </p:nvGrpSpPr>
        <p:grpSpPr>
          <a:xfrm>
            <a:off x="10333968" y="861373"/>
            <a:ext cx="7675906" cy="8672591"/>
            <a:chOff x="2380593" y="861373"/>
            <a:chExt cx="7675906" cy="8672591"/>
          </a:xfrm>
        </p:grpSpPr>
        <p:pic>
          <p:nvPicPr>
            <p:cNvPr id="18" name="Picture 17" descr="A screenshot of a computer&#10;&#10;Description automatically generated with medium confidence">
              <a:extLst>
                <a:ext uri="{FF2B5EF4-FFF2-40B4-BE49-F238E27FC236}">
                  <a16:creationId xmlns:a16="http://schemas.microsoft.com/office/drawing/2014/main" id="{6BAFB0FC-1AE9-93B5-98A8-E096CD5048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660" b="93456"/>
            <a:stretch/>
          </p:blipFill>
          <p:spPr>
            <a:xfrm>
              <a:off x="2380593" y="861373"/>
              <a:ext cx="7675906" cy="513337"/>
            </a:xfrm>
            <a:prstGeom prst="rect">
              <a:avLst/>
            </a:prstGeom>
          </p:spPr>
        </p:pic>
        <p:pic>
          <p:nvPicPr>
            <p:cNvPr id="19" name="Picture 18" descr="A screenshot of a computer&#10;&#10;Description automatically generated with medium confidence">
              <a:extLst>
                <a:ext uri="{FF2B5EF4-FFF2-40B4-BE49-F238E27FC236}">
                  <a16:creationId xmlns:a16="http://schemas.microsoft.com/office/drawing/2014/main" id="{F32B4E66-E336-DE59-3F2F-FA76DED80B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23" r="31919" b="-13277"/>
            <a:stretch/>
          </p:blipFill>
          <p:spPr>
            <a:xfrm>
              <a:off x="2387879" y="1387149"/>
              <a:ext cx="7646940" cy="8146815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7FEDE7D-D3A6-8490-E354-B4FA0979A5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46677" y="0"/>
            <a:ext cx="2145323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194EFE5-1E40-4D66-73EA-F046994594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44491" y="6062703"/>
            <a:ext cx="11430365" cy="958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4DF7B3-40A7-C5C2-DA6D-99C4EE8BF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365" y="0"/>
            <a:ext cx="11430365" cy="6858000"/>
          </a:xfrm>
          <a:prstGeom prst="rect">
            <a:avLst/>
          </a:prstGeom>
        </p:spPr>
      </p:pic>
      <p:grpSp>
        <p:nvGrpSpPr>
          <p:cNvPr id="5" name="Group 4" descr="yellow circle highlighting the Find it @ Concordia button the article page.">
            <a:extLst>
              <a:ext uri="{FF2B5EF4-FFF2-40B4-BE49-F238E27FC236}">
                <a16:creationId xmlns:a16="http://schemas.microsoft.com/office/drawing/2014/main" id="{AB386F3D-B368-051A-B611-7D300459FECA}"/>
              </a:ext>
            </a:extLst>
          </p:cNvPr>
          <p:cNvGrpSpPr/>
          <p:nvPr/>
        </p:nvGrpSpPr>
        <p:grpSpPr>
          <a:xfrm>
            <a:off x="258269" y="2394399"/>
            <a:ext cx="2381063" cy="1734117"/>
            <a:chOff x="411346" y="414941"/>
            <a:chExt cx="3707287" cy="2700000"/>
          </a:xfrm>
        </p:grpSpPr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63BB5F60-8F77-2962-5326-5688164BC89C}"/>
                </a:ext>
              </a:extLst>
            </p:cNvPr>
            <p:cNvSpPr/>
            <p:nvPr/>
          </p:nvSpPr>
          <p:spPr>
            <a:xfrm rot="5400000">
              <a:off x="2286861" y="958649"/>
              <a:ext cx="2121181" cy="1542362"/>
            </a:xfrm>
            <a:prstGeom prst="triangle">
              <a:avLst/>
            </a:prstGeom>
            <a:solidFill>
              <a:srgbClr val="D6A635">
                <a:alpha val="63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DEC734B-00D1-0D7B-94B7-83975502CD52}"/>
                </a:ext>
              </a:extLst>
            </p:cNvPr>
            <p:cNvSpPr/>
            <p:nvPr/>
          </p:nvSpPr>
          <p:spPr>
            <a:xfrm>
              <a:off x="411346" y="414941"/>
              <a:ext cx="2700000" cy="2700000"/>
            </a:xfrm>
            <a:prstGeom prst="ellipse">
              <a:avLst/>
            </a:prstGeom>
            <a:blipFill dpi="0" rotWithShape="1">
              <a:blip r:embed="rId2"/>
              <a:srcRect/>
              <a:stretch>
                <a:fillRect l="2252" t="-191852" r="-728494" b="-279044"/>
              </a:stretch>
            </a:blipFill>
            <a:ln w="41275">
              <a:solidFill>
                <a:srgbClr val="D6A63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3123E8A4-9EC2-1224-ABE1-D4411F2F60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49051" y="879265"/>
            <a:ext cx="430456" cy="2423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/>
          </a:p>
        </p:txBody>
      </p:sp>
    </p:spTree>
    <p:extLst>
      <p:ext uri="{BB962C8B-B14F-4D97-AF65-F5344CB8AC3E}">
        <p14:creationId xmlns:p14="http://schemas.microsoft.com/office/powerpoint/2010/main" val="2646088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7 L -0.65234 0.0002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BF0F4-7A3F-D3E6-9A6E-3A4A2048C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Find </a:t>
            </a:r>
            <a:r>
              <a:rPr lang="en-US" dirty="0" err="1"/>
              <a:t>it@Concordia</a:t>
            </a:r>
            <a:r>
              <a:rPr lang="en-US" dirty="0"/>
              <a:t> results webpage</a:t>
            </a:r>
            <a:endParaRPr lang="en-CA" dirty="0"/>
          </a:p>
        </p:txBody>
      </p:sp>
      <p:grpSp>
        <p:nvGrpSpPr>
          <p:cNvPr id="16" name="Group 15" descr="Find it@Concordia search results">
            <a:extLst>
              <a:ext uri="{FF2B5EF4-FFF2-40B4-BE49-F238E27FC236}">
                <a16:creationId xmlns:a16="http://schemas.microsoft.com/office/drawing/2014/main" id="{BA63796B-F500-FC40-262C-6E4CF6023A24}"/>
              </a:ext>
            </a:extLst>
          </p:cNvPr>
          <p:cNvGrpSpPr/>
          <p:nvPr/>
        </p:nvGrpSpPr>
        <p:grpSpPr>
          <a:xfrm>
            <a:off x="2380593" y="861373"/>
            <a:ext cx="7675906" cy="8672591"/>
            <a:chOff x="2380593" y="861373"/>
            <a:chExt cx="7675906" cy="8672591"/>
          </a:xfrm>
        </p:grpSpPr>
        <p:pic>
          <p:nvPicPr>
            <p:cNvPr id="13" name="Picture 12" descr="A screenshot of a computer&#10;&#10;Description automatically generated with medium confidence">
              <a:extLst>
                <a:ext uri="{FF2B5EF4-FFF2-40B4-BE49-F238E27FC236}">
                  <a16:creationId xmlns:a16="http://schemas.microsoft.com/office/drawing/2014/main" id="{5538BD01-F07F-BCAB-F724-5D5F4058EB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660" b="93456"/>
            <a:stretch/>
          </p:blipFill>
          <p:spPr>
            <a:xfrm>
              <a:off x="2380593" y="861373"/>
              <a:ext cx="7675906" cy="513337"/>
            </a:xfrm>
            <a:prstGeom prst="rect">
              <a:avLst/>
            </a:prstGeom>
          </p:spPr>
        </p:pic>
        <p:pic>
          <p:nvPicPr>
            <p:cNvPr id="15" name="Picture 14" descr="A screenshot of a computer&#10;&#10;Description automatically generated with medium confidence">
              <a:extLst>
                <a:ext uri="{FF2B5EF4-FFF2-40B4-BE49-F238E27FC236}">
                  <a16:creationId xmlns:a16="http://schemas.microsoft.com/office/drawing/2014/main" id="{70F9E54F-F9B7-2560-3D06-1E5F6648A7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23" r="31919" b="-13277"/>
            <a:stretch/>
          </p:blipFill>
          <p:spPr>
            <a:xfrm>
              <a:off x="2387879" y="1387149"/>
              <a:ext cx="7646940" cy="8146815"/>
            </a:xfrm>
            <a:prstGeom prst="rect">
              <a:avLst/>
            </a:prstGeom>
          </p:spPr>
        </p:pic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6F22729D-A24F-4EB0-E754-A315DA37F7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57181" y="5996627"/>
            <a:ext cx="8367944" cy="15281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0358FE8-048A-85E1-742C-2D8989EFD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66874" y="-76840"/>
            <a:ext cx="9206033" cy="8336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4DF7B3-40A7-C5C2-DA6D-99C4EE8BF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365" y="0"/>
            <a:ext cx="11430365" cy="6858000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29AE9D2-C642-403F-87A6-90E7B272AE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2842352" y="1663546"/>
            <a:ext cx="0" cy="756000"/>
          </a:xfrm>
          <a:prstGeom prst="line">
            <a:avLst/>
          </a:prstGeom>
          <a:ln w="41275">
            <a:solidFill>
              <a:srgbClr val="C15C38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3" name="Rectangle 22" descr="red square highlighting the available Tools on the article page. &#10;Google Drive&#10;OneDrive &#10;Add to folder&#10;print&#10;email&#10;save&#10;cite&#10;export&#10;create note&#10;permalink">
            <a:extLst>
              <a:ext uri="{FF2B5EF4-FFF2-40B4-BE49-F238E27FC236}">
                <a16:creationId xmlns:a16="http://schemas.microsoft.com/office/drawing/2014/main" id="{CD5E2806-F0CF-F476-3295-38454CBC82D0}"/>
              </a:ext>
            </a:extLst>
          </p:cNvPr>
          <p:cNvSpPr/>
          <p:nvPr/>
        </p:nvSpPr>
        <p:spPr>
          <a:xfrm>
            <a:off x="2842352" y="2524125"/>
            <a:ext cx="7192466" cy="3162300"/>
          </a:xfrm>
          <a:prstGeom prst="rect">
            <a:avLst/>
          </a:prstGeom>
          <a:noFill/>
          <a:ln w="38100">
            <a:solidFill>
              <a:srgbClr val="D6A6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/>
          </a:p>
        </p:txBody>
      </p:sp>
      <p:sp>
        <p:nvSpPr>
          <p:cNvPr id="27" name="Arrow: Left 26" descr="Yellow arrow highlighting the dropdown menu for pickup location  on the Concordia Library Sofia Discovery Tool">
            <a:extLst>
              <a:ext uri="{FF2B5EF4-FFF2-40B4-BE49-F238E27FC236}">
                <a16:creationId xmlns:a16="http://schemas.microsoft.com/office/drawing/2014/main" id="{7A5AA2E7-BE32-DCFA-036E-B472D2318A78}"/>
              </a:ext>
            </a:extLst>
          </p:cNvPr>
          <p:cNvSpPr/>
          <p:nvPr/>
        </p:nvSpPr>
        <p:spPr>
          <a:xfrm>
            <a:off x="3941934" y="4333944"/>
            <a:ext cx="900932" cy="342831"/>
          </a:xfrm>
          <a:prstGeom prst="leftArrow">
            <a:avLst/>
          </a:prstGeom>
          <a:solidFill>
            <a:srgbClr val="1C3A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8" name="Arrow: Left 27" descr="Yellow arrow highlighting the dropdown menu for pickup location  on the Concordia Library Sofia Discovery Tool">
            <a:extLst>
              <a:ext uri="{FF2B5EF4-FFF2-40B4-BE49-F238E27FC236}">
                <a16:creationId xmlns:a16="http://schemas.microsoft.com/office/drawing/2014/main" id="{A2DAEA77-0791-8A6B-1C75-27376A297F3C}"/>
              </a:ext>
            </a:extLst>
          </p:cNvPr>
          <p:cNvSpPr/>
          <p:nvPr/>
        </p:nvSpPr>
        <p:spPr>
          <a:xfrm>
            <a:off x="4132434" y="4898142"/>
            <a:ext cx="900932" cy="342831"/>
          </a:xfrm>
          <a:prstGeom prst="leftArrow">
            <a:avLst/>
          </a:prstGeom>
          <a:solidFill>
            <a:srgbClr val="4203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47011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7 L 3.95833E-6 -0.3641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7" grpId="0" animBg="1"/>
      <p:bldP spid="27" grpId="1" animBg="1"/>
      <p:bldP spid="2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BF0F4-7A3F-D3E6-9A6E-3A4A2048C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Find </a:t>
            </a:r>
            <a:r>
              <a:rPr lang="en-US" dirty="0" err="1"/>
              <a:t>it@Concordia</a:t>
            </a:r>
            <a:r>
              <a:rPr lang="en-US" dirty="0"/>
              <a:t> results webpage</a:t>
            </a:r>
            <a:endParaRPr lang="en-CA" dirty="0"/>
          </a:p>
        </p:txBody>
      </p:sp>
      <p:grpSp>
        <p:nvGrpSpPr>
          <p:cNvPr id="16" name="Group 15" descr="Find it@Concordia search results">
            <a:extLst>
              <a:ext uri="{FF2B5EF4-FFF2-40B4-BE49-F238E27FC236}">
                <a16:creationId xmlns:a16="http://schemas.microsoft.com/office/drawing/2014/main" id="{BA63796B-F500-FC40-262C-6E4CF6023A24}"/>
              </a:ext>
            </a:extLst>
          </p:cNvPr>
          <p:cNvGrpSpPr/>
          <p:nvPr/>
        </p:nvGrpSpPr>
        <p:grpSpPr>
          <a:xfrm>
            <a:off x="2380593" y="861373"/>
            <a:ext cx="7675906" cy="8672591"/>
            <a:chOff x="2380593" y="861373"/>
            <a:chExt cx="7675906" cy="8672591"/>
          </a:xfrm>
        </p:grpSpPr>
        <p:pic>
          <p:nvPicPr>
            <p:cNvPr id="13" name="Picture 12" descr="A screenshot of a computer&#10;&#10;Description automatically generated with medium confidence">
              <a:extLst>
                <a:ext uri="{FF2B5EF4-FFF2-40B4-BE49-F238E27FC236}">
                  <a16:creationId xmlns:a16="http://schemas.microsoft.com/office/drawing/2014/main" id="{5538BD01-F07F-BCAB-F724-5D5F4058EB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660" b="93456"/>
            <a:stretch/>
          </p:blipFill>
          <p:spPr>
            <a:xfrm>
              <a:off x="2380593" y="861373"/>
              <a:ext cx="7675906" cy="513337"/>
            </a:xfrm>
            <a:prstGeom prst="rect">
              <a:avLst/>
            </a:prstGeom>
          </p:spPr>
        </p:pic>
        <p:pic>
          <p:nvPicPr>
            <p:cNvPr id="15" name="Picture 14" descr="A screenshot of a computer&#10;&#10;Description automatically generated with medium confidence">
              <a:extLst>
                <a:ext uri="{FF2B5EF4-FFF2-40B4-BE49-F238E27FC236}">
                  <a16:creationId xmlns:a16="http://schemas.microsoft.com/office/drawing/2014/main" id="{70F9E54F-F9B7-2560-3D06-1E5F6648A7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23" r="31919" b="-13277"/>
            <a:stretch/>
          </p:blipFill>
          <p:spPr>
            <a:xfrm>
              <a:off x="2387879" y="1387149"/>
              <a:ext cx="7646940" cy="8146815"/>
            </a:xfrm>
            <a:prstGeom prst="rect">
              <a:avLst/>
            </a:prstGeom>
          </p:spPr>
        </p:pic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6F22729D-A24F-4EB0-E754-A315DA37F7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57181" y="5996627"/>
            <a:ext cx="8367944" cy="15281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0358FE8-048A-85E1-742C-2D8989EFD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66874" y="-76840"/>
            <a:ext cx="9206033" cy="8336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4DF7B3-40A7-C5C2-DA6D-99C4EE8BF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365" y="0"/>
            <a:ext cx="11430365" cy="6858000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29AE9D2-C642-403F-87A6-90E7B272AE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2842352" y="1663546"/>
            <a:ext cx="0" cy="756000"/>
          </a:xfrm>
          <a:prstGeom prst="line">
            <a:avLst/>
          </a:prstGeom>
          <a:ln w="41275">
            <a:solidFill>
              <a:srgbClr val="C15C38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3" name="Rectangle 22" descr="red square highlighting the available Tools on the article page. &#10;Google Drive&#10;OneDrive &#10;Add to folder&#10;print&#10;email&#10;save&#10;cite&#10;export&#10;create note&#10;permalink">
            <a:extLst>
              <a:ext uri="{FF2B5EF4-FFF2-40B4-BE49-F238E27FC236}">
                <a16:creationId xmlns:a16="http://schemas.microsoft.com/office/drawing/2014/main" id="{CD5E2806-F0CF-F476-3295-38454CBC82D0}"/>
              </a:ext>
            </a:extLst>
          </p:cNvPr>
          <p:cNvSpPr/>
          <p:nvPr/>
        </p:nvSpPr>
        <p:spPr>
          <a:xfrm>
            <a:off x="2842352" y="2524125"/>
            <a:ext cx="7192466" cy="3162300"/>
          </a:xfrm>
          <a:prstGeom prst="rect">
            <a:avLst/>
          </a:prstGeom>
          <a:noFill/>
          <a:ln w="38100">
            <a:solidFill>
              <a:srgbClr val="D6A6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/>
          </a:p>
        </p:txBody>
      </p:sp>
      <p:sp>
        <p:nvSpPr>
          <p:cNvPr id="27" name="Arrow: Left 26" descr="Yellow arrow highlighting the dropdown menu for pickup location  on the Concordia Library Sofia Discovery Tool">
            <a:extLst>
              <a:ext uri="{FF2B5EF4-FFF2-40B4-BE49-F238E27FC236}">
                <a16:creationId xmlns:a16="http://schemas.microsoft.com/office/drawing/2014/main" id="{7A5AA2E7-BE32-DCFA-036E-B472D2318A78}"/>
              </a:ext>
            </a:extLst>
          </p:cNvPr>
          <p:cNvSpPr/>
          <p:nvPr/>
        </p:nvSpPr>
        <p:spPr>
          <a:xfrm>
            <a:off x="3941934" y="4333944"/>
            <a:ext cx="900932" cy="342831"/>
          </a:xfrm>
          <a:prstGeom prst="leftArrow">
            <a:avLst/>
          </a:prstGeom>
          <a:solidFill>
            <a:srgbClr val="1C3A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8" name="Arrow: Left 27" descr="Yellow arrow highlighting the dropdown menu for pickup location  on the Concordia Library Sofia Discovery Tool">
            <a:extLst>
              <a:ext uri="{FF2B5EF4-FFF2-40B4-BE49-F238E27FC236}">
                <a16:creationId xmlns:a16="http://schemas.microsoft.com/office/drawing/2014/main" id="{A2DAEA77-0791-8A6B-1C75-27376A297F3C}"/>
              </a:ext>
            </a:extLst>
          </p:cNvPr>
          <p:cNvSpPr/>
          <p:nvPr/>
        </p:nvSpPr>
        <p:spPr>
          <a:xfrm>
            <a:off x="4132434" y="4898142"/>
            <a:ext cx="900932" cy="342831"/>
          </a:xfrm>
          <a:prstGeom prst="leftArrow">
            <a:avLst/>
          </a:prstGeom>
          <a:solidFill>
            <a:srgbClr val="4203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45057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7 L 3.95833E-6 -0.3641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7" grpId="0" animBg="1"/>
      <p:bldP spid="27" grpId="1" animBg="1"/>
      <p:bldP spid="2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BF0F4-7A3F-D3E6-9A6E-3A4A2048C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Database tools</a:t>
            </a:r>
            <a:endParaRPr lang="en-CA" dirty="0"/>
          </a:p>
        </p:txBody>
      </p:sp>
      <p:pic>
        <p:nvPicPr>
          <p:cNvPr id="14" name="Picture 13" descr="Academic Search Complete database search result. &#10;Article titled &quot;Nondomination or Practices of Freedom? French Muslim Women, Foucault, and The Full Veil Ban&quot;.">
            <a:extLst>
              <a:ext uri="{FF2B5EF4-FFF2-40B4-BE49-F238E27FC236}">
                <a16:creationId xmlns:a16="http://schemas.microsoft.com/office/drawing/2014/main" id="{A7371030-1D05-2409-7FE3-666806C932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311" r="-120" b="15767"/>
          <a:stretch/>
        </p:blipFill>
        <p:spPr>
          <a:xfrm>
            <a:off x="2370771" y="385465"/>
            <a:ext cx="7675906" cy="5244314"/>
          </a:xfrm>
          <a:prstGeom prst="rect">
            <a:avLst/>
          </a:prstGeom>
          <a:noFill/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7FEDE7D-D3A6-8490-E354-B4FA0979A5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46677" y="0"/>
            <a:ext cx="2145323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4AF2FC7-2BA7-6C7C-A18D-D1DA90DC06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380593" y="861373"/>
            <a:ext cx="7675906" cy="8672591"/>
            <a:chOff x="2380593" y="861373"/>
            <a:chExt cx="7675906" cy="8672591"/>
          </a:xfrm>
        </p:grpSpPr>
        <p:pic>
          <p:nvPicPr>
            <p:cNvPr id="8" name="Picture 7" descr="A screenshot of a computer&#10;&#10;Description automatically generated with medium confidence">
              <a:extLst>
                <a:ext uri="{FF2B5EF4-FFF2-40B4-BE49-F238E27FC236}">
                  <a16:creationId xmlns:a16="http://schemas.microsoft.com/office/drawing/2014/main" id="{82FD1B75-B830-6D0E-C841-70951B3632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660" b="93456"/>
            <a:stretch/>
          </p:blipFill>
          <p:spPr>
            <a:xfrm>
              <a:off x="2380593" y="861373"/>
              <a:ext cx="7675906" cy="513337"/>
            </a:xfrm>
            <a:prstGeom prst="rect">
              <a:avLst/>
            </a:prstGeom>
          </p:spPr>
        </p:pic>
        <p:pic>
          <p:nvPicPr>
            <p:cNvPr id="11" name="Picture 10" descr="A screenshot of a computer&#10;&#10;Description automatically generated with medium confidence">
              <a:extLst>
                <a:ext uri="{FF2B5EF4-FFF2-40B4-BE49-F238E27FC236}">
                  <a16:creationId xmlns:a16="http://schemas.microsoft.com/office/drawing/2014/main" id="{E19CC299-CDC1-D6E6-F5AD-5CA8669D98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23" r="31919" b="-13277"/>
            <a:stretch/>
          </p:blipFill>
          <p:spPr>
            <a:xfrm>
              <a:off x="2387879" y="1387149"/>
              <a:ext cx="7646940" cy="8146815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69069905-E9DD-CC42-7841-BF8A3D660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57181" y="5996627"/>
            <a:ext cx="8367944" cy="15281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4DF7B3-40A7-C5C2-DA6D-99C4EE8BF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365" y="0"/>
            <a:ext cx="11430365" cy="6858000"/>
          </a:xfrm>
          <a:prstGeom prst="rect">
            <a:avLst/>
          </a:prstGeom>
        </p:spPr>
      </p:pic>
      <p:sp>
        <p:nvSpPr>
          <p:cNvPr id="12" name="Rectangle 11" descr="red square highlighting the available Tools on the article page. &#10;Google Drive&#10;OneDrive &#10;Add to folder&#10;print&#10;email&#10;save&#10;cite&#10;export&#10;create note&#10;permalink">
            <a:extLst>
              <a:ext uri="{FF2B5EF4-FFF2-40B4-BE49-F238E27FC236}">
                <a16:creationId xmlns:a16="http://schemas.microsoft.com/office/drawing/2014/main" id="{AF7512D1-FDCF-2B5B-34AE-442D30D4D36D}"/>
              </a:ext>
            </a:extLst>
          </p:cNvPr>
          <p:cNvSpPr/>
          <p:nvPr/>
        </p:nvSpPr>
        <p:spPr>
          <a:xfrm>
            <a:off x="9211147" y="2728137"/>
            <a:ext cx="845497" cy="290164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/>
          </a:p>
        </p:txBody>
      </p:sp>
    </p:spTree>
    <p:extLst>
      <p:ext uri="{BB962C8B-B14F-4D97-AF65-F5344CB8AC3E}">
        <p14:creationId xmlns:p14="http://schemas.microsoft.com/office/powerpoint/2010/main" val="556951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6B1AB48C-975A-4A22-A0B1-E10B5D3B5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BADCCFD-6F6D-40B8-9B9F-AB05B44E9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E1578946-45B3-DD27-82E3-1A8C6B783F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</a:blip>
          <a:srcRect l="14656" r="33922"/>
          <a:stretch/>
        </p:blipFill>
        <p:spPr>
          <a:xfrm>
            <a:off x="5947577" y="1"/>
            <a:ext cx="6244424" cy="6861147"/>
          </a:xfrm>
          <a:custGeom>
            <a:avLst/>
            <a:gdLst/>
            <a:ahLst/>
            <a:cxnLst/>
            <a:rect l="l" t="t" r="r" b="b"/>
            <a:pathLst>
              <a:path w="6244424" h="6861147">
                <a:moveTo>
                  <a:pt x="2178658" y="0"/>
                </a:moveTo>
                <a:lnTo>
                  <a:pt x="6244424" y="0"/>
                </a:lnTo>
                <a:lnTo>
                  <a:pt x="6244424" y="6858000"/>
                </a:lnTo>
                <a:lnTo>
                  <a:pt x="0" y="6861147"/>
                </a:lnTo>
                <a:close/>
              </a:path>
            </a:pathLst>
          </a:custGeom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5AD01838-A3FE-E166-8776-646695C5F1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60000"/>
          </a:blip>
          <a:srcRect l="17243" r="16642" b="1"/>
          <a:stretch/>
        </p:blipFill>
        <p:spPr>
          <a:xfrm>
            <a:off x="5976" y="-5948"/>
            <a:ext cx="8124955" cy="6881851"/>
          </a:xfrm>
          <a:custGeom>
            <a:avLst/>
            <a:gdLst/>
            <a:ahLst/>
            <a:cxnLst/>
            <a:rect l="l" t="t" r="r" b="b"/>
            <a:pathLst>
              <a:path w="8124955" h="6881851">
                <a:moveTo>
                  <a:pt x="0" y="0"/>
                </a:moveTo>
                <a:lnTo>
                  <a:pt x="8124955" y="0"/>
                </a:lnTo>
                <a:lnTo>
                  <a:pt x="5946298" y="6865948"/>
                </a:lnTo>
                <a:lnTo>
                  <a:pt x="0" y="6881851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776531-FAA7-3172-3626-B43C6E1CD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085" y="1122363"/>
            <a:ext cx="5295569" cy="302530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b="1" dirty="0" err="1">
                <a:solidFill>
                  <a:schemeClr val="tx1"/>
                </a:solidFill>
              </a:rPr>
              <a:t>Démonstrations</a:t>
            </a:r>
            <a:endParaRPr lang="en-US" sz="4100" b="1" dirty="0">
              <a:solidFill>
                <a:schemeClr val="tx1"/>
              </a:solidFill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4F76DA6-30B2-482B-99AC-6D9D8B25DF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52274" y="-17903"/>
            <a:ext cx="2178657" cy="6869926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1717595-1686-4B1A-AB52-A85F814BD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4575356" y="-11925"/>
            <a:ext cx="7616644" cy="1347667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D08CAA0-C9C8-446F-8FD3-D92AEF1E4C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454595"/>
            <a:ext cx="3849804" cy="141533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624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65A0C-370D-C9A5-2726-B8D92A77E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1142D-8F5C-4543-FB58-162B5DB2E4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Explain to me the peer-review process. </a:t>
            </a:r>
          </a:p>
          <a:p>
            <a:endParaRPr lang="en-US" dirty="0"/>
          </a:p>
          <a:p>
            <a:r>
              <a:rPr lang="en-US" dirty="0"/>
              <a:t>Find on peer-reviewed article about women in politics in Canada. </a:t>
            </a:r>
          </a:p>
        </p:txBody>
      </p:sp>
    </p:spTree>
    <p:extLst>
      <p:ext uri="{BB962C8B-B14F-4D97-AF65-F5344CB8AC3E}">
        <p14:creationId xmlns:p14="http://schemas.microsoft.com/office/powerpoint/2010/main" val="83833850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BC88933B-CFB2-4662-9CA9-2C1E08385B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909EEE1-52DB-4A86-AFCE-CCE904184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2"/>
            <a:ext cx="12192000" cy="68573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EA9AF7-600F-2EB3-A762-9B6396118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5869" y="1994264"/>
            <a:ext cx="6935872" cy="39227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fr-CA" sz="6600" dirty="0" err="1"/>
              <a:t>Other</a:t>
            </a:r>
            <a:r>
              <a:rPr lang="fr-CA" sz="6600" dirty="0"/>
              <a:t> </a:t>
            </a:r>
            <a:r>
              <a:rPr lang="fr-CA" sz="6600" dirty="0" err="1"/>
              <a:t>resources</a:t>
            </a:r>
            <a:r>
              <a:rPr lang="fr-CA" sz="6600" dirty="0"/>
              <a:t> on the web </a:t>
            </a:r>
            <a:br>
              <a:rPr lang="fr-CA" sz="2800" dirty="0"/>
            </a:br>
            <a:r>
              <a:rPr lang="en-US" sz="6600" i="1" kern="1200" cap="all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82A1E1-7F91-033A-4824-973F381861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83790" y="1050878"/>
            <a:ext cx="6157951" cy="943386"/>
          </a:xfrm>
        </p:spPr>
        <p:txBody>
          <a:bodyPr vert="horz" lIns="91440" tIns="45720" rIns="91440" bIns="45720" rtlCol="0">
            <a:normAutofit/>
          </a:bodyPr>
          <a:lstStyle/>
          <a:p>
            <a:pPr algn="r">
              <a:lnSpc>
                <a:spcPct val="120000"/>
              </a:lnSpc>
            </a:pPr>
            <a:endParaRPr lang="en-US" sz="1800" b="1" cap="all" spc="300">
              <a:solidFill>
                <a:schemeClr val="tx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B02640-8B89-0771-5473-D3AB1D3544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91" r="27474" b="1"/>
          <a:stretch/>
        </p:blipFill>
        <p:spPr>
          <a:xfrm>
            <a:off x="-2573" y="10"/>
            <a:ext cx="4811317" cy="6857988"/>
          </a:xfrm>
          <a:custGeom>
            <a:avLst/>
            <a:gdLst/>
            <a:ahLst/>
            <a:cxnLst/>
            <a:rect l="l" t="t" r="r" b="b"/>
            <a:pathLst>
              <a:path w="4811317" h="6857998">
                <a:moveTo>
                  <a:pt x="0" y="0"/>
                </a:moveTo>
                <a:lnTo>
                  <a:pt x="4811317" y="0"/>
                </a:lnTo>
                <a:lnTo>
                  <a:pt x="2712446" y="6857998"/>
                </a:lnTo>
                <a:lnTo>
                  <a:pt x="0" y="6857998"/>
                </a:lnTo>
                <a:close/>
              </a:path>
            </a:pathLst>
          </a:cu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26FE4BA-3BD1-4AB3-A3EB-39FF16D96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418764" y="0"/>
            <a:ext cx="815637" cy="685734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BD85EF3-E980-4EF9-BF91-C0540D302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  <a:endCxn id="15" idx="2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468380"/>
            <a:ext cx="6096000" cy="138961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756354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8A40E-97EC-2DEC-FD48-34A258F5A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err="1"/>
              <a:t>Useful</a:t>
            </a:r>
            <a:r>
              <a:rPr lang="fr-CA" dirty="0"/>
              <a:t> </a:t>
            </a:r>
            <a:r>
              <a:rPr lang="fr-CA" dirty="0" err="1"/>
              <a:t>websites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CAF4DD-6E27-F98E-B31D-A3F270E1D9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3200" dirty="0"/>
              <a:t>Federal government web pages (.ca)</a:t>
            </a:r>
          </a:p>
          <a:p>
            <a:r>
              <a:rPr lang="en-CA" sz="3200" dirty="0"/>
              <a:t>Other  governments or international organizations  (UN, UNESCO)</a:t>
            </a:r>
          </a:p>
          <a:p>
            <a:r>
              <a:rPr lang="en-CA" sz="3200" dirty="0"/>
              <a:t>Universities or research or teaching institutions</a:t>
            </a:r>
          </a:p>
          <a:p>
            <a:pPr marL="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5547360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0BF1F-62E4-7742-FA21-475045319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400" dirty="0"/>
              <a:t>Lexicons and other online resources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B3A45D-7EA7-AEB7-350E-033D6AF2D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630040"/>
            <a:ext cx="9906000" cy="4024424"/>
          </a:xfrm>
        </p:spPr>
        <p:txBody>
          <a:bodyPr/>
          <a:lstStyle/>
          <a:p>
            <a:r>
              <a:rPr lang="fr-CA" altLang="en-US" dirty="0">
                <a:ea typeface="ＭＳ Ｐゴシック" panose="020B0600070205080204" pitchFamily="34" charset="-128"/>
                <a:hlinkClick r:id="rId2"/>
              </a:rPr>
              <a:t>Lexiques et vocabulaires </a:t>
            </a:r>
            <a:r>
              <a:rPr lang="fr-CA" altLang="en-US" dirty="0">
                <a:ea typeface="ＭＳ Ｐゴシック" panose="020B0600070205080204" pitchFamily="34" charset="-128"/>
              </a:rPr>
              <a:t>de l’</a:t>
            </a:r>
            <a:r>
              <a:rPr lang="fr-FR" altLang="en-US" dirty="0">
                <a:ea typeface="ＭＳ Ｐゴシック" panose="020B0600070205080204" pitchFamily="34" charset="-128"/>
              </a:rPr>
              <a:t>Office québécois de la langue française (</a:t>
            </a:r>
            <a:r>
              <a:rPr lang="fr-CA" altLang="en-US" dirty="0">
                <a:ea typeface="ＭＳ Ｐゴシック" panose="020B0600070205080204" pitchFamily="34" charset="-128"/>
              </a:rPr>
              <a:t>OQLF)</a:t>
            </a:r>
          </a:p>
          <a:p>
            <a:r>
              <a:rPr lang="fr-CA" altLang="en-US" dirty="0">
                <a:ea typeface="ＭＳ Ｐゴシック" panose="020B0600070205080204" pitchFamily="34" charset="-128"/>
                <a:hlinkClick r:id="rId3"/>
              </a:rPr>
              <a:t>Lexiques et vocabulaires </a:t>
            </a:r>
            <a:r>
              <a:rPr lang="fr-CA" altLang="en-US" dirty="0">
                <a:ea typeface="ＭＳ Ｐゴシック" panose="020B0600070205080204" pitchFamily="34" charset="-128"/>
              </a:rPr>
              <a:t>du Bureau de la traduction </a:t>
            </a:r>
          </a:p>
          <a:p>
            <a:r>
              <a:rPr lang="fr-CA" altLang="en-US" dirty="0">
                <a:ea typeface="ＭＳ Ｐゴシック" panose="020B0600070205080204" pitchFamily="34" charset="-128"/>
                <a:hlinkClick r:id="rId4"/>
              </a:rPr>
              <a:t>Glossaires</a:t>
            </a:r>
            <a:r>
              <a:rPr lang="fr-CA" altLang="en-US" dirty="0">
                <a:ea typeface="ＭＳ Ｐゴシック" panose="020B0600070205080204" pitchFamily="34" charset="-128"/>
              </a:rPr>
              <a:t> de l’Alliance de recherche numérique du Canada</a:t>
            </a:r>
          </a:p>
        </p:txBody>
      </p:sp>
    </p:spTree>
    <p:extLst>
      <p:ext uri="{BB962C8B-B14F-4D97-AF65-F5344CB8AC3E}">
        <p14:creationId xmlns:p14="http://schemas.microsoft.com/office/powerpoint/2010/main" val="20785635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60" name="Straight Connector 1034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1" name="Straight Connector 1036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2" name="Straight Connector 1038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3" name="Straight Connector 1040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4" name="Straight Connector 1042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5" name="Straight Connector 1044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6" name="Straight Connector 1046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67" name="Rectangle 1048">
            <a:extLst>
              <a:ext uri="{FF2B5EF4-FFF2-40B4-BE49-F238E27FC236}">
                <a16:creationId xmlns:a16="http://schemas.microsoft.com/office/drawing/2014/main" id="{D0CC39F4-99BA-4473-BCF2-E7D825D2B5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8" name="Rectangle 13">
            <a:extLst>
              <a:ext uri="{FF2B5EF4-FFF2-40B4-BE49-F238E27FC236}">
                <a16:creationId xmlns:a16="http://schemas.microsoft.com/office/drawing/2014/main" id="{EE276A9A-B6BA-4B92-B08D-E27688412A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885249" y="563179"/>
            <a:ext cx="6869927" cy="5743575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4647063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080078 h 6858000"/>
              <a:gd name="connsiteX4" fmla="*/ 0 w 12192000"/>
              <a:gd name="connsiteY4" fmla="*/ 0 h 6858000"/>
              <a:gd name="connsiteX0" fmla="*/ 0 w 12192000"/>
              <a:gd name="connsiteY0" fmla="*/ 0 h 6080078"/>
              <a:gd name="connsiteX1" fmla="*/ 12192000 w 12192000"/>
              <a:gd name="connsiteY1" fmla="*/ 0 h 6080078"/>
              <a:gd name="connsiteX2" fmla="*/ 11905397 w 12192000"/>
              <a:gd name="connsiteY2" fmla="*/ 1890215 h 6080078"/>
              <a:gd name="connsiteX3" fmla="*/ 0 w 12192000"/>
              <a:gd name="connsiteY3" fmla="*/ 6080078 h 6080078"/>
              <a:gd name="connsiteX4" fmla="*/ 0 w 12192000"/>
              <a:gd name="connsiteY4" fmla="*/ 0 h 6080078"/>
              <a:gd name="connsiteX0" fmla="*/ 0 w 12192000"/>
              <a:gd name="connsiteY0" fmla="*/ 0 h 6080078"/>
              <a:gd name="connsiteX1" fmla="*/ 12192000 w 12192000"/>
              <a:gd name="connsiteY1" fmla="*/ 0 h 6080078"/>
              <a:gd name="connsiteX2" fmla="*/ 12178353 w 12192000"/>
              <a:gd name="connsiteY2" fmla="*/ 1862920 h 6080078"/>
              <a:gd name="connsiteX3" fmla="*/ 0 w 12192000"/>
              <a:gd name="connsiteY3" fmla="*/ 6080078 h 6080078"/>
              <a:gd name="connsiteX4" fmla="*/ 0 w 12192000"/>
              <a:gd name="connsiteY4" fmla="*/ 0 h 6080078"/>
              <a:gd name="connsiteX0" fmla="*/ 0 w 12192000"/>
              <a:gd name="connsiteY0" fmla="*/ 0 h 4807869"/>
              <a:gd name="connsiteX1" fmla="*/ 12192000 w 12192000"/>
              <a:gd name="connsiteY1" fmla="*/ 0 h 4807869"/>
              <a:gd name="connsiteX2" fmla="*/ 12178353 w 12192000"/>
              <a:gd name="connsiteY2" fmla="*/ 1862920 h 4807869"/>
              <a:gd name="connsiteX3" fmla="*/ 0 w 12192000"/>
              <a:gd name="connsiteY3" fmla="*/ 4807869 h 4807869"/>
              <a:gd name="connsiteX4" fmla="*/ 0 w 12192000"/>
              <a:gd name="connsiteY4" fmla="*/ 0 h 4807869"/>
              <a:gd name="connsiteX0" fmla="*/ 0 w 12192000"/>
              <a:gd name="connsiteY0" fmla="*/ 0 h 4807869"/>
              <a:gd name="connsiteX1" fmla="*/ 12192000 w 12192000"/>
              <a:gd name="connsiteY1" fmla="*/ 0 h 4807869"/>
              <a:gd name="connsiteX2" fmla="*/ 12178353 w 12192000"/>
              <a:gd name="connsiteY2" fmla="*/ 2673953 h 4807869"/>
              <a:gd name="connsiteX3" fmla="*/ 0 w 12192000"/>
              <a:gd name="connsiteY3" fmla="*/ 4807869 h 4807869"/>
              <a:gd name="connsiteX4" fmla="*/ 0 w 12192000"/>
              <a:gd name="connsiteY4" fmla="*/ 0 h 4807869"/>
              <a:gd name="connsiteX0" fmla="*/ 0 w 12192000"/>
              <a:gd name="connsiteY0" fmla="*/ 0 h 4807869"/>
              <a:gd name="connsiteX1" fmla="*/ 12192000 w 12192000"/>
              <a:gd name="connsiteY1" fmla="*/ 0 h 4807869"/>
              <a:gd name="connsiteX2" fmla="*/ 12178355 w 12192000"/>
              <a:gd name="connsiteY2" fmla="*/ 2942477 h 4807869"/>
              <a:gd name="connsiteX3" fmla="*/ 0 w 12192000"/>
              <a:gd name="connsiteY3" fmla="*/ 4807869 h 4807869"/>
              <a:gd name="connsiteX4" fmla="*/ 0 w 12192000"/>
              <a:gd name="connsiteY4" fmla="*/ 0 h 4807869"/>
              <a:gd name="connsiteX0" fmla="*/ 0 w 12192000"/>
              <a:gd name="connsiteY0" fmla="*/ 0 h 4692789"/>
              <a:gd name="connsiteX1" fmla="*/ 12192000 w 12192000"/>
              <a:gd name="connsiteY1" fmla="*/ 0 h 4692789"/>
              <a:gd name="connsiteX2" fmla="*/ 12178355 w 12192000"/>
              <a:gd name="connsiteY2" fmla="*/ 2942477 h 4692789"/>
              <a:gd name="connsiteX3" fmla="*/ 1 w 12192000"/>
              <a:gd name="connsiteY3" fmla="*/ 4692789 h 4692789"/>
              <a:gd name="connsiteX4" fmla="*/ 0 w 12192000"/>
              <a:gd name="connsiteY4" fmla="*/ 0 h 4692789"/>
              <a:gd name="connsiteX0" fmla="*/ 0 w 12192000"/>
              <a:gd name="connsiteY0" fmla="*/ 0 h 4577707"/>
              <a:gd name="connsiteX1" fmla="*/ 12192000 w 12192000"/>
              <a:gd name="connsiteY1" fmla="*/ 0 h 4577707"/>
              <a:gd name="connsiteX2" fmla="*/ 12178355 w 12192000"/>
              <a:gd name="connsiteY2" fmla="*/ 2942477 h 4577707"/>
              <a:gd name="connsiteX3" fmla="*/ 2 w 12192000"/>
              <a:gd name="connsiteY3" fmla="*/ 4577707 h 4577707"/>
              <a:gd name="connsiteX4" fmla="*/ 0 w 12192000"/>
              <a:gd name="connsiteY4" fmla="*/ 0 h 4577707"/>
              <a:gd name="connsiteX0" fmla="*/ 12130 w 12204130"/>
              <a:gd name="connsiteY0" fmla="*/ 0 h 4583194"/>
              <a:gd name="connsiteX1" fmla="*/ 12204130 w 12204130"/>
              <a:gd name="connsiteY1" fmla="*/ 0 h 4583194"/>
              <a:gd name="connsiteX2" fmla="*/ 12190485 w 12204130"/>
              <a:gd name="connsiteY2" fmla="*/ 2942477 h 4583194"/>
              <a:gd name="connsiteX3" fmla="*/ 0 w 12204130"/>
              <a:gd name="connsiteY3" fmla="*/ 4583194 h 4583194"/>
              <a:gd name="connsiteX4" fmla="*/ 12130 w 12204130"/>
              <a:gd name="connsiteY4" fmla="*/ 0 h 4583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4130" h="4583194">
                <a:moveTo>
                  <a:pt x="12130" y="0"/>
                </a:moveTo>
                <a:lnTo>
                  <a:pt x="12204130" y="0"/>
                </a:lnTo>
                <a:cubicBezTo>
                  <a:pt x="12199582" y="980826"/>
                  <a:pt x="12195033" y="1961651"/>
                  <a:pt x="12190485" y="2942477"/>
                </a:cubicBezTo>
                <a:lnTo>
                  <a:pt x="0" y="4583194"/>
                </a:lnTo>
                <a:cubicBezTo>
                  <a:pt x="0" y="3018931"/>
                  <a:pt x="12130" y="1564263"/>
                  <a:pt x="12130" y="0"/>
                </a:cubicBez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441433-B031-AD00-170F-7F55C7572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4140" y="1187624"/>
            <a:ext cx="3922611" cy="249044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dirty="0"/>
              <a:t>Library card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4B3D6-9169-7AB3-D11B-1922E6AAE2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7156" y="2542918"/>
            <a:ext cx="3741137" cy="20887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r">
              <a:lnSpc>
                <a:spcPct val="110000"/>
              </a:lnSpc>
              <a:buNone/>
            </a:pPr>
            <a:r>
              <a:rPr lang="en-US" sz="2000" b="1" cap="all" spc="300" dirty="0"/>
              <a:t>Your </a:t>
            </a:r>
            <a:r>
              <a:rPr lang="en-US" sz="2000" b="1" i="1" cap="all" spc="300" dirty="0"/>
              <a:t>Concordia ID card, or student card,</a:t>
            </a:r>
            <a:r>
              <a:rPr lang="en-US" sz="2000" b="1" cap="all" spc="300" dirty="0"/>
              <a:t> is your library card.</a:t>
            </a:r>
            <a:endParaRPr lang="en-US" sz="1500" b="1" cap="all" spc="300" dirty="0"/>
          </a:p>
        </p:txBody>
      </p:sp>
      <p:pic>
        <p:nvPicPr>
          <p:cNvPr id="1030" name="Picture 6" descr="Existing undergraduate student card is pale burgundy with a white logo">
            <a:extLst>
              <a:ext uri="{FF2B5EF4-FFF2-40B4-BE49-F238E27FC236}">
                <a16:creationId xmlns:a16="http://schemas.microsoft.com/office/drawing/2014/main" id="{7DF7F34B-ADD9-46EF-41EC-2B64B880D7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76" b="2"/>
          <a:stretch/>
        </p:blipFill>
        <p:spPr bwMode="auto">
          <a:xfrm>
            <a:off x="-3975" y="-19051"/>
            <a:ext cx="6800850" cy="5689426"/>
          </a:xfrm>
          <a:custGeom>
            <a:avLst/>
            <a:gdLst/>
            <a:ahLst/>
            <a:cxnLst/>
            <a:rect l="l" t="t" r="r" b="b"/>
            <a:pathLst>
              <a:path w="6800850" h="5689426">
                <a:moveTo>
                  <a:pt x="6486961" y="0"/>
                </a:moveTo>
                <a:lnTo>
                  <a:pt x="6800850" y="1075590"/>
                </a:lnTo>
                <a:lnTo>
                  <a:pt x="0" y="5689426"/>
                </a:lnTo>
                <a:lnTo>
                  <a:pt x="0" y="1905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new burgundy undergrad student card">
            <a:extLst>
              <a:ext uri="{FF2B5EF4-FFF2-40B4-BE49-F238E27FC236}">
                <a16:creationId xmlns:a16="http://schemas.microsoft.com/office/drawing/2014/main" id="{1542E432-BF8A-0E20-B461-4B86CD7ABA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5" b="1"/>
          <a:stretch/>
        </p:blipFill>
        <p:spPr bwMode="auto">
          <a:xfrm>
            <a:off x="20" y="1059098"/>
            <a:ext cx="8523777" cy="5820356"/>
          </a:xfrm>
          <a:custGeom>
            <a:avLst/>
            <a:gdLst/>
            <a:ahLst/>
            <a:cxnLst/>
            <a:rect l="l" t="t" r="r" b="b"/>
            <a:pathLst>
              <a:path w="8523797" h="5820356">
                <a:moveTo>
                  <a:pt x="6790661" y="0"/>
                </a:moveTo>
                <a:lnTo>
                  <a:pt x="8523797" y="5816373"/>
                </a:lnTo>
                <a:lnTo>
                  <a:pt x="6377877" y="5820356"/>
                </a:lnTo>
                <a:lnTo>
                  <a:pt x="0" y="5820356"/>
                </a:lnTo>
                <a:lnTo>
                  <a:pt x="0" y="460046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69" name="Straight Connector 1052">
            <a:extLst>
              <a:ext uri="{FF2B5EF4-FFF2-40B4-BE49-F238E27FC236}">
                <a16:creationId xmlns:a16="http://schemas.microsoft.com/office/drawing/2014/main" id="{FB133E60-B422-46BB-AE0F-2E16F6C50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79325" y="3"/>
            <a:ext cx="2031757" cy="685083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0" name="Straight Connector 1054">
            <a:extLst>
              <a:ext uri="{FF2B5EF4-FFF2-40B4-BE49-F238E27FC236}">
                <a16:creationId xmlns:a16="http://schemas.microsoft.com/office/drawing/2014/main" id="{FDF9A967-A2F5-4745-B54A-0ACE91464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0" y="0"/>
            <a:ext cx="8362666" cy="56703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1" name="Straight Connector 1056">
            <a:extLst>
              <a:ext uri="{FF2B5EF4-FFF2-40B4-BE49-F238E27FC236}">
                <a16:creationId xmlns:a16="http://schemas.microsoft.com/office/drawing/2014/main" id="{D6FA3ECB-DB35-4534-9222-CCAF8377F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2910177"/>
            <a:ext cx="3566344" cy="395975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9" name="Straight Connector 1058">
            <a:extLst>
              <a:ext uri="{FF2B5EF4-FFF2-40B4-BE49-F238E27FC236}">
                <a16:creationId xmlns:a16="http://schemas.microsoft.com/office/drawing/2014/main" id="{D0712C9B-2454-487B-95B6-6C5AEB6C0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138382" y="5699964"/>
            <a:ext cx="7053618" cy="1146107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418717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FEBE87-C450-ABE1-D8FD-C6ADC0291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9939" b="-19642"/>
          <a:stretch/>
        </p:blipFill>
        <p:spPr>
          <a:xfrm>
            <a:off x="0" y="-27844"/>
            <a:ext cx="5250730" cy="83498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536A66-0654-8A0F-6322-7E456BA41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959" y="2766218"/>
            <a:ext cx="4039050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Gill Sans Nova Light" panose="020B0402020204020203" pitchFamily="34" charset="0"/>
              </a:rPr>
              <a:t>You do have access to many resources!</a:t>
            </a:r>
            <a:endParaRPr lang="en-CA" dirty="0">
              <a:latin typeface="Gill Sans Nova Light" panose="020B0402020204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B861E4-D906-1953-2456-8B8021B29B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2897" y="1885949"/>
            <a:ext cx="3086100" cy="30861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67983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" descr="Tiger peering through dense forest">
            <a:extLst>
              <a:ext uri="{FF2B5EF4-FFF2-40B4-BE49-F238E27FC236}">
                <a16:creationId xmlns:a16="http://schemas.microsoft.com/office/drawing/2014/main" id="{FB302BAF-15B9-3420-BCD3-ACE6DE043E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0" y="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5AAFBD-EF79-64B4-AC28-9C19FF5B3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3429000"/>
            <a:ext cx="9144000" cy="1934568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ASSESS and cite your  </a:t>
            </a:r>
            <a:r>
              <a:rPr lang="en-US" sz="7200" b="1" i="1" kern="1200" cap="all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sources</a:t>
            </a:r>
            <a:br>
              <a:rPr lang="en-US" sz="7200" b="1" i="1" kern="1200" cap="all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7200" b="1" i="1" kern="1200" cap="all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3433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E6E102-B216-864E-A1C9-0003747EB1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50"/>
          <a:stretch/>
        </p:blipFill>
        <p:spPr>
          <a:xfrm>
            <a:off x="533400" y="533400"/>
            <a:ext cx="11125200" cy="579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70330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B4C6A3-1E45-55C8-9A79-D472D6F05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Concordia Library Website - Navigating General Guides</a:t>
            </a:r>
            <a:endParaRPr lang="en-CA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7981433-2F4C-C072-DEAC-8AE800530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03365" y="0"/>
            <a:ext cx="11430365" cy="6858000"/>
            <a:chOff x="503365" y="0"/>
            <a:chExt cx="11430365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2AD6501-9D5F-B2E2-BD9B-2D4FE9BDD9C3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3365" y="0"/>
              <a:ext cx="11430365" cy="68580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3FFD5B5-C357-1D09-7A49-D2BF130787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07" r="14307" b="19511"/>
            <a:stretch/>
          </p:blipFill>
          <p:spPr>
            <a:xfrm>
              <a:off x="2389387" y="838200"/>
              <a:ext cx="7646038" cy="4848225"/>
            </a:xfrm>
            <a:prstGeom prst="rect">
              <a:avLst/>
            </a:prstGeom>
          </p:spPr>
        </p:pic>
      </p:grpSp>
      <p:grpSp>
        <p:nvGrpSpPr>
          <p:cNvPr id="12" name="Group 11" descr="Concordia Library General Guides webpage. &#10;yellow circle highlighting the &quot;finding...&quot; tab.">
            <a:extLst>
              <a:ext uri="{FF2B5EF4-FFF2-40B4-BE49-F238E27FC236}">
                <a16:creationId xmlns:a16="http://schemas.microsoft.com/office/drawing/2014/main" id="{A717F2B1-C24A-2E0E-ACFB-F40047EAC99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1302141" y="1713081"/>
            <a:ext cx="2381063" cy="1734117"/>
            <a:chOff x="411346" y="414941"/>
            <a:chExt cx="3707287" cy="2700000"/>
          </a:xfrm>
        </p:grpSpPr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E2F528A9-33A6-D8DF-07BC-DCD18C66DEED}"/>
                </a:ext>
              </a:extLst>
            </p:cNvPr>
            <p:cNvSpPr/>
            <p:nvPr/>
          </p:nvSpPr>
          <p:spPr>
            <a:xfrm rot="5400000">
              <a:off x="2286861" y="958649"/>
              <a:ext cx="2121181" cy="1542362"/>
            </a:xfrm>
            <a:prstGeom prst="triangle">
              <a:avLst/>
            </a:prstGeom>
            <a:solidFill>
              <a:srgbClr val="D6A635">
                <a:alpha val="63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A7EDBD9-7345-AC93-66A6-C3471EAA5D8C}"/>
                </a:ext>
              </a:extLst>
            </p:cNvPr>
            <p:cNvSpPr/>
            <p:nvPr/>
          </p:nvSpPr>
          <p:spPr>
            <a:xfrm>
              <a:off x="411346" y="414941"/>
              <a:ext cx="2700000" cy="2700000"/>
            </a:xfrm>
            <a:prstGeom prst="ellipse">
              <a:avLst/>
            </a:prstGeom>
            <a:blipFill dpi="0" rotWithShape="1">
              <a:blip r:embed="rId4"/>
              <a:srcRect/>
              <a:stretch>
                <a:fillRect l="-233372" t="-156561" r="-569681" b="-314335"/>
              </a:stretch>
            </a:blipFill>
            <a:ln w="41275">
              <a:solidFill>
                <a:srgbClr val="D6A63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13C49453-5CF4-0E5D-B84D-ADE564BEDA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4" t="1" r="14370" b="19687"/>
          <a:stretch/>
        </p:blipFill>
        <p:spPr>
          <a:xfrm>
            <a:off x="2389387" y="439425"/>
            <a:ext cx="7646038" cy="4848224"/>
          </a:xfrm>
          <a:prstGeom prst="rect">
            <a:avLst/>
          </a:prstGeom>
        </p:spPr>
      </p:pic>
      <p:grpSp>
        <p:nvGrpSpPr>
          <p:cNvPr id="26" name="Group 25" descr="Concordia Library General guides webpage.&#10;Purple circle highlighting the &quot;Evaluating...&quot; tab.">
            <a:extLst>
              <a:ext uri="{FF2B5EF4-FFF2-40B4-BE49-F238E27FC236}">
                <a16:creationId xmlns:a16="http://schemas.microsoft.com/office/drawing/2014/main" id="{BE64C901-B376-03D0-E2CD-EA500B87384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1302141" y="1885842"/>
            <a:ext cx="2381063" cy="1734117"/>
            <a:chOff x="411346" y="414941"/>
            <a:chExt cx="3707287" cy="2700000"/>
          </a:xfrm>
        </p:grpSpPr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128BE039-73D6-BF03-586E-E95B063CB3CC}"/>
                </a:ext>
              </a:extLst>
            </p:cNvPr>
            <p:cNvSpPr/>
            <p:nvPr/>
          </p:nvSpPr>
          <p:spPr>
            <a:xfrm rot="5400000">
              <a:off x="2286861" y="958649"/>
              <a:ext cx="2121181" cy="1542362"/>
            </a:xfrm>
            <a:prstGeom prst="triangle">
              <a:avLst/>
            </a:prstGeom>
            <a:solidFill>
              <a:srgbClr val="42032C">
                <a:alpha val="63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C9494BAA-8FB8-22DE-76A4-DA34C5A9A7A9}"/>
                </a:ext>
              </a:extLst>
            </p:cNvPr>
            <p:cNvSpPr/>
            <p:nvPr/>
          </p:nvSpPr>
          <p:spPr>
            <a:xfrm>
              <a:off x="411346" y="414941"/>
              <a:ext cx="2700000" cy="2700000"/>
            </a:xfrm>
            <a:prstGeom prst="ellipse">
              <a:avLst/>
            </a:prstGeom>
            <a:blipFill dpi="0" rotWithShape="1">
              <a:blip r:embed="rId6"/>
              <a:srcRect/>
              <a:stretch>
                <a:fillRect l="-233372" t="-156561" r="-569681" b="-314335"/>
              </a:stretch>
            </a:blipFill>
            <a:ln w="41275">
              <a:solidFill>
                <a:srgbClr val="42032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30A2980-D4BF-34CD-4308-CD6C2AED1E7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1" y="6120483"/>
            <a:ext cx="12192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latin typeface="Segoe UI Light" panose="020B0502040204020203" pitchFamily="34" charset="0"/>
                <a:cs typeface="Segoe UI Light" panose="020B0502040204020203" pitchFamily="34" charset="0"/>
              </a:rPr>
              <a:t>library.concordia.ca/help/</a:t>
            </a:r>
            <a:r>
              <a:rPr lang="en-US" sz="25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guides.php?guid</a:t>
            </a:r>
            <a:r>
              <a:rPr lang="en-US" sz="2500" dirty="0">
                <a:latin typeface="Segoe UI Light" panose="020B0502040204020203" pitchFamily="34" charset="0"/>
                <a:cs typeface="Segoe UI Light" panose="020B0502040204020203" pitchFamily="34" charset="0"/>
              </a:rPr>
              <a:t>=finding</a:t>
            </a:r>
            <a:endParaRPr lang="en-CA" sz="25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209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95833E-6 0 L 3.95833E-6 -0.05833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53593-640C-F56E-8896-BC5118FD1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6801" y="1647824"/>
            <a:ext cx="5065199" cy="145642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600" b="1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library.concordia.ca/help/citing/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03E0216-523B-16DE-6F7C-8046F29D52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791640"/>
            <a:ext cx="6593401" cy="5274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61439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4C46FCE-82A5-D8B9-2EF0-0F95B3C939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5332" y="595245"/>
            <a:ext cx="5546402" cy="57293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A3F66B-3218-D616-1791-5ABEC0C13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9843" y="2720377"/>
            <a:ext cx="3324225" cy="27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88246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FEBE87-C450-ABE1-D8FD-C6ADC0291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10232" b="-19642"/>
          <a:stretch/>
        </p:blipFill>
        <p:spPr>
          <a:xfrm>
            <a:off x="-1" y="-27844"/>
            <a:ext cx="15679711" cy="83498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536A66-0654-8A0F-6322-7E456BA41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301" y="2766218"/>
            <a:ext cx="6633397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Gill Sans Nova Light" panose="020B0402020204020203" pitchFamily="34" charset="0"/>
              </a:rPr>
              <a:t>The Library is there to support you with your research too.</a:t>
            </a:r>
            <a:endParaRPr lang="en-CA" dirty="0">
              <a:latin typeface="Gill Sans Nova Light" panose="020B040202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773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1F33-7B38-2BEE-C380-69567DCBF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65" y="0"/>
            <a:ext cx="1143036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EA9FE1-192F-651C-113C-FE2586A8B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Concordia Library Website – Ask a Librarian</a:t>
            </a:r>
            <a:endParaRPr lang="en-CA" dirty="0"/>
          </a:p>
        </p:txBody>
      </p:sp>
      <p:pic>
        <p:nvPicPr>
          <p:cNvPr id="7" name="Picture 6" descr="Concordia Library, Ask a Librarian service webpage.">
            <a:extLst>
              <a:ext uri="{FF2B5EF4-FFF2-40B4-BE49-F238E27FC236}">
                <a16:creationId xmlns:a16="http://schemas.microsoft.com/office/drawing/2014/main" id="{7E84F420-6530-EDB8-C6E1-4F494B4500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3" r="3944"/>
          <a:stretch/>
        </p:blipFill>
        <p:spPr>
          <a:xfrm>
            <a:off x="2401366" y="861697"/>
            <a:ext cx="7622850" cy="4797698"/>
          </a:xfrm>
          <a:prstGeom prst="rect">
            <a:avLst/>
          </a:prstGeom>
        </p:spPr>
      </p:pic>
      <p:sp>
        <p:nvSpPr>
          <p:cNvPr id="8" name="Rectangle 7" descr="Concordia Library, Ask a Librarian service webpage. &#10;Red square highlighting various ways to contact a librarian including:&#10;In-person, Chat, Phone, Email, Related services.">
            <a:extLst>
              <a:ext uri="{FF2B5EF4-FFF2-40B4-BE49-F238E27FC236}">
                <a16:creationId xmlns:a16="http://schemas.microsoft.com/office/drawing/2014/main" id="{38F0981B-6976-5141-7955-515D4E2D1A81}"/>
              </a:ext>
            </a:extLst>
          </p:cNvPr>
          <p:cNvSpPr>
            <a:spLocks/>
          </p:cNvSpPr>
          <p:nvPr/>
        </p:nvSpPr>
        <p:spPr>
          <a:xfrm>
            <a:off x="4035406" y="2251493"/>
            <a:ext cx="2780332" cy="3489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/>
          </a:p>
        </p:txBody>
      </p:sp>
    </p:spTree>
    <p:extLst>
      <p:ext uri="{BB962C8B-B14F-4D97-AF65-F5344CB8AC3E}">
        <p14:creationId xmlns:p14="http://schemas.microsoft.com/office/powerpoint/2010/main" val="347063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2D23EF01-5C9E-4B1E-85FE-E230C5BC9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F8F92FE-E706-460E-95F3-8B49EF548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C973FE-58F4-FDEF-DD39-14D1307487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26" b="4932"/>
          <a:stretch/>
        </p:blipFill>
        <p:spPr>
          <a:xfrm>
            <a:off x="0" y="533398"/>
            <a:ext cx="11717079" cy="5791201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BBA8B30-585D-4596-A896-BF3FD1FB2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FD94027-0273-4AF2-87C2-49EB6D6550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818708" cy="642738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4870472-9E8A-42D0-BDA3-B312F4C72A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0" y="2475298"/>
            <a:ext cx="903767" cy="438270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D280D8D-93BB-4BD4-86DA-25993A4B52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1150" y="6033977"/>
            <a:ext cx="4860850" cy="82402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9FEC981-EB48-4A49-88DF-0A6DB2ECB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602476" y="1392865"/>
            <a:ext cx="589524" cy="546513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B91E5C6-85F3-4BA6-9D1E-794A781F62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DBFF75F-844B-447A-A83D-D0B0D8517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5640572" y="0"/>
            <a:ext cx="6551428" cy="1004777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006881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Straight Connector 8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10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12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14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16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18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20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6" name="Rectangle 22">
            <a:extLst>
              <a:ext uri="{FF2B5EF4-FFF2-40B4-BE49-F238E27FC236}">
                <a16:creationId xmlns:a16="http://schemas.microsoft.com/office/drawing/2014/main" id="{6E0D4398-84C2-41B8-BF30-3157F7B18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" descr="Abstract blurred public library with bookshelves">
            <a:extLst>
              <a:ext uri="{FF2B5EF4-FFF2-40B4-BE49-F238E27FC236}">
                <a16:creationId xmlns:a16="http://schemas.microsoft.com/office/drawing/2014/main" id="{EB466F85-E9AF-728C-D0F0-473CD53AD1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065" b="-1"/>
          <a:stretch/>
        </p:blipFill>
        <p:spPr>
          <a:xfrm>
            <a:off x="0" y="-41215"/>
            <a:ext cx="9137156" cy="6857989"/>
          </a:xfrm>
          <a:prstGeom prst="rect">
            <a:avLst/>
          </a:prstGeom>
        </p:spPr>
      </p:pic>
      <p:sp>
        <p:nvSpPr>
          <p:cNvPr id="48" name="Rectangle 23">
            <a:extLst>
              <a:ext uri="{FF2B5EF4-FFF2-40B4-BE49-F238E27FC236}">
                <a16:creationId xmlns:a16="http://schemas.microsoft.com/office/drawing/2014/main" id="{1E519840-CB5B-442F-AF8C-F848E7699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45558" y="-6724"/>
            <a:ext cx="4265457" cy="6868736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2240216 w 5664007"/>
              <a:gd name="connsiteY0" fmla="*/ 0 h 6857998"/>
              <a:gd name="connsiteX1" fmla="*/ 5664007 w 5664007"/>
              <a:gd name="connsiteY1" fmla="*/ 0 h 6857998"/>
              <a:gd name="connsiteX2" fmla="*/ 5664007 w 5664007"/>
              <a:gd name="connsiteY2" fmla="*/ 6857998 h 6857998"/>
              <a:gd name="connsiteX3" fmla="*/ 0 w 5664007"/>
              <a:gd name="connsiteY3" fmla="*/ 6846045 h 6857998"/>
              <a:gd name="connsiteX4" fmla="*/ 2240216 w 5664007"/>
              <a:gd name="connsiteY4" fmla="*/ 0 h 6857998"/>
              <a:gd name="connsiteX0" fmla="*/ 2170935 w 5594726"/>
              <a:gd name="connsiteY0" fmla="*/ 0 h 6865085"/>
              <a:gd name="connsiteX1" fmla="*/ 5594726 w 5594726"/>
              <a:gd name="connsiteY1" fmla="*/ 0 h 6865085"/>
              <a:gd name="connsiteX2" fmla="*/ 5594726 w 5594726"/>
              <a:gd name="connsiteY2" fmla="*/ 6857998 h 6865085"/>
              <a:gd name="connsiteX3" fmla="*/ 0 w 5594726"/>
              <a:gd name="connsiteY3" fmla="*/ 6865085 h 6865085"/>
              <a:gd name="connsiteX4" fmla="*/ 2170935 w 5594726"/>
              <a:gd name="connsiteY4" fmla="*/ 0 h 6865085"/>
              <a:gd name="connsiteX0" fmla="*/ 1747097 w 5170888"/>
              <a:gd name="connsiteY0" fmla="*/ 0 h 6865085"/>
              <a:gd name="connsiteX1" fmla="*/ 5170888 w 5170888"/>
              <a:gd name="connsiteY1" fmla="*/ 0 h 6865085"/>
              <a:gd name="connsiteX2" fmla="*/ 5170888 w 5170888"/>
              <a:gd name="connsiteY2" fmla="*/ 6857998 h 6865085"/>
              <a:gd name="connsiteX3" fmla="*/ 0 w 5170888"/>
              <a:gd name="connsiteY3" fmla="*/ 6865085 h 6865085"/>
              <a:gd name="connsiteX4" fmla="*/ 1747097 w 5170888"/>
              <a:gd name="connsiteY4" fmla="*/ 0 h 6865085"/>
              <a:gd name="connsiteX0" fmla="*/ 1404766 w 5170888"/>
              <a:gd name="connsiteY0" fmla="*/ 0 h 6865085"/>
              <a:gd name="connsiteX1" fmla="*/ 5170888 w 5170888"/>
              <a:gd name="connsiteY1" fmla="*/ 0 h 6865085"/>
              <a:gd name="connsiteX2" fmla="*/ 5170888 w 5170888"/>
              <a:gd name="connsiteY2" fmla="*/ 6857998 h 6865085"/>
              <a:gd name="connsiteX3" fmla="*/ 0 w 5170888"/>
              <a:gd name="connsiteY3" fmla="*/ 6865085 h 6865085"/>
              <a:gd name="connsiteX4" fmla="*/ 1404766 w 5170888"/>
              <a:gd name="connsiteY4" fmla="*/ 0 h 6865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0888" h="6865085">
                <a:moveTo>
                  <a:pt x="1404766" y="0"/>
                </a:moveTo>
                <a:lnTo>
                  <a:pt x="5170888" y="0"/>
                </a:lnTo>
                <a:lnTo>
                  <a:pt x="5170888" y="6857998"/>
                </a:lnTo>
                <a:lnTo>
                  <a:pt x="0" y="6865085"/>
                </a:lnTo>
                <a:lnTo>
                  <a:pt x="1404766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F80A39-018A-471E-0508-1AF3CC210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4880" y="4490165"/>
            <a:ext cx="3153720" cy="15206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endParaRPr lang="en-US" sz="3700" i="1" kern="1200" cap="all" baseline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422780-084D-3D3B-4B47-3AEA9DA21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3167" y="1867111"/>
            <a:ext cx="4837465" cy="1520669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indent="0" algn="r">
              <a:lnSpc>
                <a:spcPct val="110000"/>
              </a:lnSpc>
              <a:buNone/>
            </a:pPr>
            <a:br>
              <a:rPr lang="en-US" sz="900" b="1" cap="all" spc="300" dirty="0"/>
            </a:br>
            <a:br>
              <a:rPr lang="en-US" sz="900" b="1" cap="all" spc="300" dirty="0"/>
            </a:br>
            <a:r>
              <a:rPr lang="en-US" sz="2000" b="1" cap="all" spc="300" dirty="0"/>
              <a:t>Éthel Gamache</a:t>
            </a:r>
            <a:br>
              <a:rPr lang="en-US" sz="2000" b="1" cap="all" spc="300" dirty="0"/>
            </a:br>
            <a:r>
              <a:rPr lang="en-US" sz="2000" b="1" cap="all" spc="300" dirty="0"/>
              <a:t>Webster Library LB 505-07</a:t>
            </a:r>
            <a:br>
              <a:rPr lang="en-US" sz="2000" b="1" cap="all" spc="300" dirty="0"/>
            </a:br>
            <a:r>
              <a:rPr lang="en-US" sz="2000" b="1" cap="all" spc="300" dirty="0"/>
              <a:t>ethel.gamache@concordia.ca</a:t>
            </a:r>
            <a:br>
              <a:rPr lang="en-US" sz="2000" b="1" cap="all" spc="300" dirty="0"/>
            </a:br>
            <a:endParaRPr lang="en-US" sz="2000" b="1" cap="all" spc="300" dirty="0"/>
          </a:p>
        </p:txBody>
      </p:sp>
      <p:cxnSp>
        <p:nvCxnSpPr>
          <p:cNvPr id="49" name="Straight Connector 26">
            <a:extLst>
              <a:ext uri="{FF2B5EF4-FFF2-40B4-BE49-F238E27FC236}">
                <a16:creationId xmlns:a16="http://schemas.microsoft.com/office/drawing/2014/main" id="{AC7EF422-3076-48F2-A38B-7CA851778E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31959" y="0"/>
            <a:ext cx="5279056" cy="77792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28">
            <a:extLst>
              <a:ext uri="{FF2B5EF4-FFF2-40B4-BE49-F238E27FC236}">
                <a16:creationId xmlns:a16="http://schemas.microsoft.com/office/drawing/2014/main" id="{6896548C-21A4-493D-B220-64E89F1EF6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81082" y="-6724"/>
            <a:ext cx="2279175" cy="686472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49308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6">
            <a:extLst>
              <a:ext uri="{FF2B5EF4-FFF2-40B4-BE49-F238E27FC236}">
                <a16:creationId xmlns:a16="http://schemas.microsoft.com/office/drawing/2014/main" id="{53851C1C-90B4-4D68-8D77-ACEDEBF97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23">
            <a:extLst>
              <a:ext uri="{FF2B5EF4-FFF2-40B4-BE49-F238E27FC236}">
                <a16:creationId xmlns:a16="http://schemas.microsoft.com/office/drawing/2014/main" id="{66A6C3B0-6FDC-4B35-B7CE-CC75F305A2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0" y="-10952"/>
            <a:ext cx="5037413" cy="6881907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121508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215089 w 6125882"/>
              <a:gd name="connsiteY4" fmla="*/ 0 h 6857998"/>
              <a:gd name="connsiteX0" fmla="*/ 1222204 w 6132997"/>
              <a:gd name="connsiteY0" fmla="*/ 0 h 6881904"/>
              <a:gd name="connsiteX1" fmla="*/ 6132997 w 6132997"/>
              <a:gd name="connsiteY1" fmla="*/ 0 h 6881904"/>
              <a:gd name="connsiteX2" fmla="*/ 6132997 w 6132997"/>
              <a:gd name="connsiteY2" fmla="*/ 6857998 h 6881904"/>
              <a:gd name="connsiteX3" fmla="*/ 0 w 6132997"/>
              <a:gd name="connsiteY3" fmla="*/ 6881904 h 6881904"/>
              <a:gd name="connsiteX4" fmla="*/ 1222204 w 6132997"/>
              <a:gd name="connsiteY4" fmla="*/ 0 h 6881904"/>
              <a:gd name="connsiteX0" fmla="*/ 1358016 w 6132997"/>
              <a:gd name="connsiteY0" fmla="*/ 0 h 6881904"/>
              <a:gd name="connsiteX1" fmla="*/ 6132997 w 6132997"/>
              <a:gd name="connsiteY1" fmla="*/ 0 h 6881904"/>
              <a:gd name="connsiteX2" fmla="*/ 6132997 w 6132997"/>
              <a:gd name="connsiteY2" fmla="*/ 6857998 h 6881904"/>
              <a:gd name="connsiteX3" fmla="*/ 0 w 6132997"/>
              <a:gd name="connsiteY3" fmla="*/ 6881904 h 6881904"/>
              <a:gd name="connsiteX4" fmla="*/ 1358016 w 6132997"/>
              <a:gd name="connsiteY4" fmla="*/ 0 h 6881904"/>
              <a:gd name="connsiteX0" fmla="*/ 1916832 w 6132997"/>
              <a:gd name="connsiteY0" fmla="*/ 0 h 6892855"/>
              <a:gd name="connsiteX1" fmla="*/ 6132997 w 6132997"/>
              <a:gd name="connsiteY1" fmla="*/ 10951 h 6892855"/>
              <a:gd name="connsiteX2" fmla="*/ 6132997 w 6132997"/>
              <a:gd name="connsiteY2" fmla="*/ 6868949 h 6892855"/>
              <a:gd name="connsiteX3" fmla="*/ 0 w 6132997"/>
              <a:gd name="connsiteY3" fmla="*/ 6892855 h 6892855"/>
              <a:gd name="connsiteX4" fmla="*/ 1916832 w 6132997"/>
              <a:gd name="connsiteY4" fmla="*/ 0 h 6892855"/>
              <a:gd name="connsiteX0" fmla="*/ 2210210 w 6426375"/>
              <a:gd name="connsiteY0" fmla="*/ 0 h 6881905"/>
              <a:gd name="connsiteX1" fmla="*/ 6426375 w 6426375"/>
              <a:gd name="connsiteY1" fmla="*/ 10951 h 6881905"/>
              <a:gd name="connsiteX2" fmla="*/ 6426375 w 6426375"/>
              <a:gd name="connsiteY2" fmla="*/ 6868949 h 6881905"/>
              <a:gd name="connsiteX3" fmla="*/ 0 w 6426375"/>
              <a:gd name="connsiteY3" fmla="*/ 6881905 h 6881905"/>
              <a:gd name="connsiteX4" fmla="*/ 2210210 w 6426375"/>
              <a:gd name="connsiteY4" fmla="*/ 0 h 6881905"/>
              <a:gd name="connsiteX0" fmla="*/ 2755055 w 6426375"/>
              <a:gd name="connsiteY0" fmla="*/ 0 h 6881905"/>
              <a:gd name="connsiteX1" fmla="*/ 6426375 w 6426375"/>
              <a:gd name="connsiteY1" fmla="*/ 10951 h 6881905"/>
              <a:gd name="connsiteX2" fmla="*/ 6426375 w 6426375"/>
              <a:gd name="connsiteY2" fmla="*/ 6868949 h 6881905"/>
              <a:gd name="connsiteX3" fmla="*/ 0 w 6426375"/>
              <a:gd name="connsiteY3" fmla="*/ 6881905 h 6881905"/>
              <a:gd name="connsiteX4" fmla="*/ 2755055 w 6426375"/>
              <a:gd name="connsiteY4" fmla="*/ 0 h 688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26375" h="6881905">
                <a:moveTo>
                  <a:pt x="2755055" y="0"/>
                </a:moveTo>
                <a:lnTo>
                  <a:pt x="6426375" y="10951"/>
                </a:lnTo>
                <a:lnTo>
                  <a:pt x="6426375" y="6868949"/>
                </a:lnTo>
                <a:lnTo>
                  <a:pt x="0" y="6881905"/>
                </a:lnTo>
                <a:lnTo>
                  <a:pt x="2755055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F6F135C-352B-4218-8C4A-72DA56E2B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5486400" y="0"/>
            <a:ext cx="6705600" cy="199853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358AD04-C5C5-4EED-9739-2CCED6989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68513" y="4035406"/>
            <a:ext cx="4723487" cy="282259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2A09171-30F7-4DDD-8406-68606DFBEF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9434056" y="0"/>
            <a:ext cx="2036307" cy="6870956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Content Placeholder 7">
            <a:extLst>
              <a:ext uri="{FF2B5EF4-FFF2-40B4-BE49-F238E27FC236}">
                <a16:creationId xmlns:a16="http://schemas.microsoft.com/office/drawing/2014/main" id="{4671DAE9-56D4-43EC-3B1F-6B09CFE2E8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" b="27924"/>
          <a:stretch/>
        </p:blipFill>
        <p:spPr>
          <a:xfrm>
            <a:off x="533400" y="533400"/>
            <a:ext cx="11125200" cy="5791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5ACBAC-23DB-0FC7-ADC9-38A59F9B3C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399" y="870681"/>
            <a:ext cx="1534137" cy="257175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reflection blurRad="6350" stA="50000" endA="295" endPos="92000" dist="1016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635659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ED39802-79DF-712B-3583-D7835332B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Religions and Cultures Subject Guides</a:t>
            </a: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A1D961-8984-B409-404D-5C2258DD42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17" y="0"/>
            <a:ext cx="11430366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3AC4DA0-1150-A8B0-2F46-49ED4A761A18}"/>
              </a:ext>
            </a:extLst>
          </p:cNvPr>
          <p:cNvSpPr txBox="1">
            <a:spLocks/>
          </p:cNvSpPr>
          <p:nvPr/>
        </p:nvSpPr>
        <p:spPr>
          <a:xfrm>
            <a:off x="1" y="6120483"/>
            <a:ext cx="12192000" cy="4770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500" dirty="0"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concordia.ca/library/guides/religion.html</a:t>
            </a:r>
            <a:endParaRPr lang="en-CA" sz="2500" dirty="0"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15C376-9F76-8838-449E-199135EE1E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4225" y="871869"/>
            <a:ext cx="7559749" cy="4807209"/>
          </a:xfrm>
          <a:prstGeom prst="rect">
            <a:avLst/>
          </a:prstGeom>
        </p:spPr>
      </p:pic>
      <p:sp>
        <p:nvSpPr>
          <p:cNvPr id="10" name="Oval 9" descr="bubble highlighting information on webpage. Contact information for:&#10;Ethel Gamache, Subject Librarian&#10;Phone number: 514-848-2424 ext. 7742&#10;ethel.gamache@concordia.ca&#10;Office location: LB-505-07&#10;Webster Library&#10;1400 de Maisonneuve Blvd. W.">
            <a:extLst>
              <a:ext uri="{FF2B5EF4-FFF2-40B4-BE49-F238E27FC236}">
                <a16:creationId xmlns:a16="http://schemas.microsoft.com/office/drawing/2014/main" id="{AF6EF860-85C7-EDEE-716B-17EE51243B0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8396243" y="1093861"/>
            <a:ext cx="3273040" cy="3273040"/>
          </a:xfrm>
          <a:prstGeom prst="ellipse">
            <a:avLst/>
          </a:prstGeom>
          <a:blipFill>
            <a:blip r:embed="rId5"/>
            <a:stretch>
              <a:fillRect l="-312965" t="-68788" r="-167779" b="-161180"/>
            </a:stretch>
          </a:blipFill>
          <a:ln w="412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2508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772B9-86D4-473D-8ABA-891D8597D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148E50-B3F9-518B-DA9B-81A3C331DE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AutoNum type="arabicPeriod"/>
            </a:pPr>
            <a:endParaRPr lang="en-US">
              <a:ea typeface="+mn-lt"/>
              <a:cs typeface="+mn-lt"/>
            </a:endParaRPr>
          </a:p>
          <a:p>
            <a:pPr marL="457200" indent="-457200">
              <a:buAutoNum type="arabicPeriod"/>
            </a:pPr>
            <a:r>
              <a:rPr lang="en-US">
                <a:ea typeface="+mn-lt"/>
                <a:cs typeface="+mn-lt"/>
              </a:rPr>
              <a:t>How do I get a library card? </a:t>
            </a:r>
            <a:endParaRPr lang="en-US"/>
          </a:p>
          <a:p>
            <a:pPr marL="457200" indent="-457200">
              <a:buAutoNum type="arabicPeriod"/>
            </a:pPr>
            <a:r>
              <a:rPr lang="en-US" dirty="0">
                <a:ea typeface="+mn-lt"/>
                <a:cs typeface="+mn-lt"/>
              </a:rPr>
              <a:t>What if you can't find a document?</a:t>
            </a:r>
            <a:endParaRPr lang="en-US" dirty="0"/>
          </a:p>
          <a:p>
            <a:pPr marL="457200" indent="-457200">
              <a:buAutoNum type="arabicPeriod"/>
            </a:pPr>
            <a:r>
              <a:rPr lang="en-US"/>
              <a:t>Where is the course reserve? </a:t>
            </a:r>
            <a:endParaRPr lang="en-US" dirty="0"/>
          </a:p>
          <a:p>
            <a:pPr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180600"/>
      </p:ext>
    </p:extLst>
  </p:cSld>
  <p:clrMapOvr>
    <a:masterClrMapping/>
  </p:clrMapOvr>
</p:sld>
</file>

<file path=ppt/theme/theme1.xml><?xml version="1.0" encoding="utf-8"?>
<a:theme xmlns:a="http://schemas.openxmlformats.org/drawingml/2006/main" name="AngleLinesVTI">
  <a:themeElements>
    <a:clrScheme name="AnalogousFromRegularSeed_2SEEDS">
      <a:dk1>
        <a:srgbClr val="000000"/>
      </a:dk1>
      <a:lt1>
        <a:srgbClr val="FFFFFF"/>
      </a:lt1>
      <a:dk2>
        <a:srgbClr val="1B2F2E"/>
      </a:dk2>
      <a:lt2>
        <a:srgbClr val="F3F1F0"/>
      </a:lt2>
      <a:accent1>
        <a:srgbClr val="3B9EB1"/>
      </a:accent1>
      <a:accent2>
        <a:srgbClr val="46B196"/>
      </a:accent2>
      <a:accent3>
        <a:srgbClr val="4D7EC3"/>
      </a:accent3>
      <a:accent4>
        <a:srgbClr val="B13B3E"/>
      </a:accent4>
      <a:accent5>
        <a:srgbClr val="C37B4D"/>
      </a:accent5>
      <a:accent6>
        <a:srgbClr val="B19A3B"/>
      </a:accent6>
      <a:hlink>
        <a:srgbClr val="C05944"/>
      </a:hlink>
      <a:folHlink>
        <a:srgbClr val="7F7F7F"/>
      </a:folHlink>
    </a:clrScheme>
    <a:fontScheme name="Walbaum Light Univers Light">
      <a:majorFont>
        <a:latin typeface="Walbaum Display Light"/>
        <a:ea typeface=""/>
        <a:cs typeface=""/>
      </a:majorFont>
      <a:minorFont>
        <a:latin typeface="Univers Condense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gleLinesVTI" id="{BC1FC193-C72F-4761-9899-1105EDF6BAE8}" vid="{64612625-F022-44B7-B9FA-9D26DEDBDC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65F4A7C444014EACC24337A050BC37" ma:contentTypeVersion="16" ma:contentTypeDescription="Create a new document." ma:contentTypeScope="" ma:versionID="db57f7004b5b1a19d97138acff820f8d">
  <xsd:schema xmlns:xsd="http://www.w3.org/2001/XMLSchema" xmlns:xs="http://www.w3.org/2001/XMLSchema" xmlns:p="http://schemas.microsoft.com/office/2006/metadata/properties" xmlns:ns3="447722b1-6033-4927-a9b8-0bcd0b685009" xmlns:ns4="5ad9f3ef-2d46-4bda-8fa6-e42fb1d13bef" targetNamespace="http://schemas.microsoft.com/office/2006/metadata/properties" ma:root="true" ma:fieldsID="02a17a7d4bf57f2064a283f1c7b2c6aa" ns3:_="" ns4:_="">
    <xsd:import namespace="447722b1-6033-4927-a9b8-0bcd0b685009"/>
    <xsd:import namespace="5ad9f3ef-2d46-4bda-8fa6-e42fb1d13bef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LengthInSeconds" minOccurs="0"/>
                <xsd:element ref="ns4:_activity" minOccurs="0"/>
                <xsd:element ref="ns4:MediaServiceObjectDetectorVersions" minOccurs="0"/>
                <xsd:element ref="ns4:MediaServiceSystemTag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7722b1-6033-4927-a9b8-0bcd0b68500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d9f3ef-2d46-4bda-8fa6-e42fb1d13be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0" nillable="true" ma:displayName="_activity" ma:hidden="true" ma:internalName="_activity">
      <xsd:simpleType>
        <xsd:restriction base="dms:Note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5ad9f3ef-2d46-4bda-8fa6-e42fb1d13bef" xsi:nil="true"/>
  </documentManagement>
</p:properties>
</file>

<file path=customXml/itemProps1.xml><?xml version="1.0" encoding="utf-8"?>
<ds:datastoreItem xmlns:ds="http://schemas.openxmlformats.org/officeDocument/2006/customXml" ds:itemID="{50001B72-8C05-495A-8A18-2DCAAB183AC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47722b1-6033-4927-a9b8-0bcd0b685009"/>
    <ds:schemaRef ds:uri="5ad9f3ef-2d46-4bda-8fa6-e42fb1d13be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82E0ACD-DD11-4E27-8B05-FCDE49ADABF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70CD00F-20AB-4F84-87CF-04756A44262A}">
  <ds:schemaRefs>
    <ds:schemaRef ds:uri="http://www.w3.org/XML/1998/namespace"/>
    <ds:schemaRef ds:uri="447722b1-6033-4927-a9b8-0bcd0b685009"/>
    <ds:schemaRef ds:uri="http://schemas.microsoft.com/office/2006/documentManagement/types"/>
    <ds:schemaRef ds:uri="5ad9f3ef-2d46-4bda-8fa6-e42fb1d13bef"/>
    <ds:schemaRef ds:uri="http://purl.org/dc/terms/"/>
    <ds:schemaRef ds:uri="http://schemas.microsoft.com/office/2006/metadata/properties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2548</TotalTime>
  <Words>1500</Words>
  <Application>Microsoft Office PowerPoint</Application>
  <PresentationFormat>Widescreen</PresentationFormat>
  <Paragraphs>221</Paragraphs>
  <Slides>69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69</vt:i4>
      </vt:variant>
    </vt:vector>
  </HeadingPairs>
  <TitlesOfParts>
    <vt:vector size="83" baseType="lpstr">
      <vt:lpstr>ＭＳ Ｐゴシック</vt:lpstr>
      <vt:lpstr>Arial</vt:lpstr>
      <vt:lpstr>Arial Bold</vt:lpstr>
      <vt:lpstr>Calibri</vt:lpstr>
      <vt:lpstr>Calibri Light</vt:lpstr>
      <vt:lpstr>Gill Sans MT</vt:lpstr>
      <vt:lpstr>Gill Sans Nova</vt:lpstr>
      <vt:lpstr>Gill Sans Nova Light</vt:lpstr>
      <vt:lpstr>Segoe UI</vt:lpstr>
      <vt:lpstr>Segoe UI Light</vt:lpstr>
      <vt:lpstr>Univers Condensed Light</vt:lpstr>
      <vt:lpstr>Walbaum Display Light</vt:lpstr>
      <vt:lpstr>AngleLinesVTI</vt:lpstr>
      <vt:lpstr>Office Theme</vt:lpstr>
      <vt:lpstr>FTRA 200 Méthodologie de la traduction   Library Workshop   Éthel Gamache Librarian  ethel.gamache@concordia.ca    Thursday, October 3, 2024  </vt:lpstr>
      <vt:lpstr>PowerPoint Presentation</vt:lpstr>
      <vt:lpstr>The  Library</vt:lpstr>
      <vt:lpstr>The libraries and reading room</vt:lpstr>
      <vt:lpstr>Off CAMpus access</vt:lpstr>
      <vt:lpstr>Library card</vt:lpstr>
      <vt:lpstr>PowerPoint Presentation</vt:lpstr>
      <vt:lpstr>Religions and Cultures Subject Guides</vt:lpstr>
      <vt:lpstr>Exercises</vt:lpstr>
      <vt:lpstr>Search Strategies</vt:lpstr>
      <vt:lpstr>Video recap</vt:lpstr>
      <vt:lpstr>The Concept of a Boolean search illustrated</vt:lpstr>
      <vt:lpstr>Other  Search operators</vt:lpstr>
      <vt:lpstr>What is a Boolean Search?</vt:lpstr>
      <vt:lpstr>PowerPoint Presentation</vt:lpstr>
      <vt:lpstr>Sofia and Interlibrary loans  (ILL) </vt:lpstr>
      <vt:lpstr>PowerPoint Presentation</vt:lpstr>
      <vt:lpstr>PowerPoint Presentation</vt:lpstr>
      <vt:lpstr>PowerPoint Presentation</vt:lpstr>
      <vt:lpstr>PowerPoint Presentation</vt:lpstr>
      <vt:lpstr>What is the new Interlibrary Loans (ILL) service?</vt:lpstr>
      <vt:lpstr>Concordia article/chapter scan &amp; deliver service</vt:lpstr>
      <vt:lpstr>REQUEST A BOOK VIA INTERLIBRARY LOAN</vt:lpstr>
      <vt:lpstr>Sofia Discovery Tool request via Interlibrary loan</vt:lpstr>
      <vt:lpstr>Check the status of your request under the "Requests" tab. </vt:lpstr>
      <vt:lpstr>About Interlibrary loan </vt:lpstr>
      <vt:lpstr>REQUEST A BOOK BLANK FORM</vt:lpstr>
      <vt:lpstr>Create an Interlibrary Loan request</vt:lpstr>
      <vt:lpstr>Create an Interlibrary Loan request</vt:lpstr>
      <vt:lpstr>Sofia Discovery Tool – request a book form</vt:lpstr>
      <vt:lpstr>If you have any difficulty finding a document, reach out! </vt:lpstr>
      <vt:lpstr>Exercises</vt:lpstr>
      <vt:lpstr> Terminological dictionaries  </vt:lpstr>
      <vt:lpstr>Termium Plus</vt:lpstr>
      <vt:lpstr>Exercises</vt:lpstr>
      <vt:lpstr>Vitrine linguistique</vt:lpstr>
      <vt:lpstr>Exercises</vt:lpstr>
      <vt:lpstr>Other reference documents </vt:lpstr>
      <vt:lpstr>Different types of reference books</vt:lpstr>
      <vt:lpstr>Exercises</vt:lpstr>
      <vt:lpstr>Databases</vt:lpstr>
      <vt:lpstr>The Peer-review process</vt:lpstr>
      <vt:lpstr>Sofia Discovery Tool – Databases By Subject</vt:lpstr>
      <vt:lpstr>DATABASES</vt:lpstr>
      <vt:lpstr>PowerPoint Presentation</vt:lpstr>
      <vt:lpstr>HOW TO FIND AND ACCESS RESOURCES USING ACADEMIC SEARCH COMPLETE</vt:lpstr>
      <vt:lpstr>Sofia Discovery Tool – Databases By Subject</vt:lpstr>
      <vt:lpstr>library.concordia.ca/find/databases/index.php</vt:lpstr>
      <vt:lpstr>library.concordia.ca/find/databases/index.php</vt:lpstr>
      <vt:lpstr>Database Boolean Search</vt:lpstr>
      <vt:lpstr>View full article via Find it@Concordia button</vt:lpstr>
      <vt:lpstr>Find it@Concordia results webpage</vt:lpstr>
      <vt:lpstr>Find it@Concordia results webpage</vt:lpstr>
      <vt:lpstr>Database tools</vt:lpstr>
      <vt:lpstr>Démonstrations</vt:lpstr>
      <vt:lpstr>Exercises</vt:lpstr>
      <vt:lpstr>Other resources on the web   </vt:lpstr>
      <vt:lpstr>Useful websites</vt:lpstr>
      <vt:lpstr>Lexicons and other online resources</vt:lpstr>
      <vt:lpstr>You do have access to many resources!</vt:lpstr>
      <vt:lpstr>ASSESS and cite your  sources </vt:lpstr>
      <vt:lpstr>PowerPoint Presentation</vt:lpstr>
      <vt:lpstr>Concordia Library Website - Navigating General Guides</vt:lpstr>
      <vt:lpstr>library.concordia.ca/help/citing/</vt:lpstr>
      <vt:lpstr>PowerPoint Presentation</vt:lpstr>
      <vt:lpstr>The Library is there to support you with your research too.</vt:lpstr>
      <vt:lpstr>Concordia Library Website – Ask a Librarian</vt:lpstr>
      <vt:lpstr>PowerPoint Presentation</vt:lpstr>
      <vt:lpstr>PowerPoint Presentation</vt:lpstr>
    </vt:vector>
  </TitlesOfParts>
  <Company>Concordia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Internal Training for the subject fields of  Religions and Cultures,  Theological Studies,  Philosophy,  Études françaises   and  Classics, Modern Languages and Linguistics    Librarian: Éthel Gamache  ethel.gamache@concordia.ca  Thursday, September 14, 2023</dc:title>
  <dc:creator>Ethel Gamache</dc:creator>
  <cp:lastModifiedBy>Ethel Gamache</cp:lastModifiedBy>
  <cp:revision>138</cp:revision>
  <dcterms:created xsi:type="dcterms:W3CDTF">2023-09-14T15:10:06Z</dcterms:created>
  <dcterms:modified xsi:type="dcterms:W3CDTF">2024-10-03T15:12:30Z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0x0101006D65F4A7C444014EACC24337A050BC37</vt:lpwstr>
  </property>
</Properties>
</file>