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7" r:id="rId2"/>
    <p:sldId id="259" r:id="rId3"/>
    <p:sldId id="297" r:id="rId4"/>
    <p:sldId id="298" r:id="rId5"/>
    <p:sldId id="300" r:id="rId6"/>
    <p:sldId id="301" r:id="rId7"/>
    <p:sldId id="353" r:id="rId8"/>
    <p:sldId id="303" r:id="rId9"/>
    <p:sldId id="304" r:id="rId10"/>
    <p:sldId id="328" r:id="rId11"/>
    <p:sldId id="299" r:id="rId12"/>
    <p:sldId id="355" r:id="rId13"/>
    <p:sldId id="307" r:id="rId14"/>
    <p:sldId id="323" r:id="rId15"/>
    <p:sldId id="305" r:id="rId16"/>
    <p:sldId id="324" r:id="rId17"/>
    <p:sldId id="325" r:id="rId18"/>
    <p:sldId id="329" r:id="rId19"/>
    <p:sldId id="331" r:id="rId20"/>
    <p:sldId id="332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9" r:id="rId32"/>
    <p:sldId id="345" r:id="rId33"/>
    <p:sldId id="350" r:id="rId34"/>
    <p:sldId id="284" r:id="rId35"/>
    <p:sldId id="346" r:id="rId36"/>
    <p:sldId id="352" r:id="rId37"/>
    <p:sldId id="292" r:id="rId38"/>
    <p:sldId id="351" r:id="rId39"/>
    <p:sldId id="287" r:id="rId40"/>
    <p:sldId id="288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69001" autoAdjust="0"/>
  </p:normalViewPr>
  <p:slideViewPr>
    <p:cSldViewPr snapToGrid="0">
      <p:cViewPr varScale="1">
        <p:scale>
          <a:sx n="90" d="100"/>
          <a:sy n="90" d="100"/>
        </p:scale>
        <p:origin x="5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B4A50-0673-46A2-BB3B-1FA8651445CB}" type="datetimeFigureOut">
              <a:rPr lang="en-CA" smtClean="0"/>
              <a:t>2023-09-21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3C485-830A-4F1A-9A26-CFF8043484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384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Types de documents à la </a:t>
            </a:r>
            <a:r>
              <a:rPr lang="en-US" sz="1200" dirty="0" err="1"/>
              <a:t>bibliothèque</a:t>
            </a:r>
            <a:r>
              <a:rPr lang="en-US" sz="1200" dirty="0"/>
              <a:t>:</a:t>
            </a:r>
          </a:p>
          <a:p>
            <a:pPr lvl="0"/>
            <a:r>
              <a:rPr lang="en-US" sz="1200" dirty="0">
                <a:solidFill>
                  <a:schemeClr val="accent1"/>
                </a:solidFill>
              </a:rPr>
              <a:t>Livres </a:t>
            </a:r>
            <a:r>
              <a:rPr lang="en-US" sz="1000" dirty="0">
                <a:solidFill>
                  <a:schemeClr val="accent1"/>
                </a:solidFill>
              </a:rPr>
              <a:t>(</a:t>
            </a:r>
            <a:r>
              <a:rPr lang="en-US" sz="1000" dirty="0" err="1">
                <a:solidFill>
                  <a:schemeClr val="accent1"/>
                </a:solidFill>
              </a:rPr>
              <a:t>imprimés</a:t>
            </a:r>
            <a:r>
              <a:rPr lang="en-US" sz="1000" dirty="0">
                <a:solidFill>
                  <a:schemeClr val="accent1"/>
                </a:solidFill>
              </a:rPr>
              <a:t> </a:t>
            </a:r>
            <a:r>
              <a:rPr lang="en-US" sz="1000" dirty="0" err="1">
                <a:solidFill>
                  <a:schemeClr val="accent1"/>
                </a:solidFill>
              </a:rPr>
              <a:t>ou</a:t>
            </a:r>
            <a:r>
              <a:rPr lang="en-US" sz="1000" dirty="0">
                <a:solidFill>
                  <a:schemeClr val="accent1"/>
                </a:solidFill>
              </a:rPr>
              <a:t> </a:t>
            </a:r>
            <a:r>
              <a:rPr lang="en-US" sz="1000" dirty="0" err="1">
                <a:solidFill>
                  <a:schemeClr val="accent1"/>
                </a:solidFill>
              </a:rPr>
              <a:t>électroniques</a:t>
            </a:r>
            <a:r>
              <a:rPr lang="en-US" sz="1000" dirty="0">
                <a:solidFill>
                  <a:schemeClr val="accent1"/>
                </a:solidFill>
              </a:rPr>
              <a:t>)</a:t>
            </a:r>
            <a:r>
              <a:rPr lang="en-US" sz="1000" dirty="0"/>
              <a:t> </a:t>
            </a:r>
          </a:p>
          <a:p>
            <a:pPr lvl="0"/>
            <a:r>
              <a:rPr lang="en-US" sz="1200" dirty="0" err="1">
                <a:solidFill>
                  <a:schemeClr val="accent1"/>
                </a:solidFill>
              </a:rPr>
              <a:t>Périodiques</a:t>
            </a:r>
            <a:r>
              <a:rPr lang="en-US" sz="1200" dirty="0">
                <a:solidFill>
                  <a:schemeClr val="accent1"/>
                </a:solidFill>
              </a:rPr>
              <a:t> (Journals)</a:t>
            </a:r>
          </a:p>
          <a:p>
            <a:pPr lvl="0"/>
            <a:r>
              <a:rPr lang="en-US" sz="1200" dirty="0" err="1">
                <a:solidFill>
                  <a:schemeClr val="accent1"/>
                </a:solidFill>
              </a:rPr>
              <a:t>Journaux</a:t>
            </a:r>
            <a:r>
              <a:rPr lang="en-US" sz="1200" dirty="0">
                <a:solidFill>
                  <a:schemeClr val="accent1"/>
                </a:solidFill>
              </a:rPr>
              <a:t> (Newspapers)</a:t>
            </a:r>
          </a:p>
          <a:p>
            <a:pPr lvl="0"/>
            <a:r>
              <a:rPr lang="en-US" sz="1200" dirty="0">
                <a:solidFill>
                  <a:schemeClr val="accent1"/>
                </a:solidFill>
              </a:rPr>
              <a:t>Videos (films, </a:t>
            </a:r>
            <a:r>
              <a:rPr lang="en-US" sz="1200" dirty="0" err="1">
                <a:solidFill>
                  <a:schemeClr val="accent1"/>
                </a:solidFill>
              </a:rPr>
              <a:t>théâtre</a:t>
            </a:r>
            <a:r>
              <a:rPr lang="en-US" sz="1200" dirty="0">
                <a:solidFill>
                  <a:schemeClr val="accent1"/>
                </a:solidFill>
              </a:rPr>
              <a:t>, danse,…)</a:t>
            </a:r>
          </a:p>
          <a:p>
            <a:pPr lvl="0"/>
            <a:r>
              <a:rPr lang="en-US" sz="1200" dirty="0">
                <a:solidFill>
                  <a:schemeClr val="accent1"/>
                </a:solidFill>
              </a:rPr>
              <a:t>Musique (partitions, sons)</a:t>
            </a:r>
          </a:p>
          <a:p>
            <a:pPr lvl="0"/>
            <a:r>
              <a:rPr lang="en-US" sz="1200" b="1" dirty="0">
                <a:solidFill>
                  <a:schemeClr val="accent1"/>
                </a:solidFill>
              </a:rPr>
              <a:t>*En </a:t>
            </a:r>
            <a:r>
              <a:rPr lang="en-US" sz="1200" b="1" dirty="0" err="1">
                <a:solidFill>
                  <a:schemeClr val="accent1"/>
                </a:solidFill>
              </a:rPr>
              <a:t>ligne</a:t>
            </a:r>
            <a:r>
              <a:rPr lang="en-US" sz="1200" b="1" dirty="0">
                <a:solidFill>
                  <a:schemeClr val="accent1"/>
                </a:solidFill>
              </a:rPr>
              <a:t> or </a:t>
            </a:r>
            <a:r>
              <a:rPr lang="en-US" sz="1200" b="1" dirty="0" err="1">
                <a:solidFill>
                  <a:schemeClr val="accent1"/>
                </a:solidFill>
              </a:rPr>
              <a:t>imprimé</a:t>
            </a:r>
            <a:r>
              <a:rPr lang="en-US" sz="1200" b="1" dirty="0">
                <a:solidFill>
                  <a:schemeClr val="accent1"/>
                </a:solidFill>
              </a:rPr>
              <a:t>*</a:t>
            </a:r>
          </a:p>
          <a:p>
            <a:pPr lvl="0"/>
            <a:r>
              <a:rPr lang="en-US" sz="1050" dirty="0" err="1">
                <a:solidFill>
                  <a:srgbClr val="764B55"/>
                </a:solidFill>
              </a:rPr>
              <a:t>Équipment</a:t>
            </a:r>
            <a:r>
              <a:rPr lang="en-US" sz="1050" dirty="0">
                <a:solidFill>
                  <a:srgbClr val="764B55"/>
                </a:solidFill>
              </a:rPr>
              <a:t>: </a:t>
            </a:r>
            <a:r>
              <a:rPr lang="en-US" sz="1050" dirty="0" err="1">
                <a:solidFill>
                  <a:srgbClr val="764B55"/>
                </a:solidFill>
              </a:rPr>
              <a:t>tablette</a:t>
            </a:r>
            <a:r>
              <a:rPr lang="en-US" sz="1050" dirty="0">
                <a:solidFill>
                  <a:srgbClr val="764B55"/>
                </a:solidFill>
              </a:rPr>
              <a:t>, portables, </a:t>
            </a:r>
            <a:r>
              <a:rPr lang="en-US" sz="1050" dirty="0" err="1">
                <a:solidFill>
                  <a:srgbClr val="764B55"/>
                </a:solidFill>
              </a:rPr>
              <a:t>caméras</a:t>
            </a:r>
            <a:r>
              <a:rPr lang="en-US" sz="1050" dirty="0">
                <a:solidFill>
                  <a:srgbClr val="764B55"/>
                </a:solidFill>
              </a:rPr>
              <a:t>, et plus</a:t>
            </a:r>
          </a:p>
          <a:p>
            <a:endParaRPr lang="en-CA" dirty="0"/>
          </a:p>
          <a:p>
            <a:pPr algn="l"/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étudiante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(Concordia ID card)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est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de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bibliothèque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:</a:t>
            </a:r>
          </a:p>
          <a:p>
            <a:pPr algn="l"/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Utilisez</a:t>
            </a:r>
            <a:r>
              <a:rPr lang="en-US" sz="1200" dirty="0">
                <a:latin typeface="Gill Sans MT"/>
              </a:rPr>
              <a:t>-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la pour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emprunter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des documents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et de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l’équipement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du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comptoir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Circulation (Loans &amp; Returns desk).</a:t>
            </a:r>
          </a:p>
          <a:p>
            <a:pPr algn="l"/>
            <a:endParaRPr lang="en-US" sz="1200" dirty="0">
              <a:solidFill>
                <a:schemeClr val="tx1"/>
              </a:solidFill>
              <a:latin typeface="Gill Sans MT"/>
            </a:endParaRPr>
          </a:p>
          <a:p>
            <a:pPr algn="l"/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Soeurs-Grises:https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://www.concordia.ca/fr/a-propos/patrimoine-soeurs-grises.html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6016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Les mêmes que vous utilisez pour Moodle, par exemple.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3822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Commencer 2</a:t>
            </a:r>
            <a:r>
              <a:rPr lang="fr-CA" baseline="30000" dirty="0"/>
              <a:t>e</a:t>
            </a:r>
            <a:r>
              <a:rPr lang="fr-CA" dirty="0"/>
              <a:t> étage</a:t>
            </a:r>
          </a:p>
          <a:p>
            <a:r>
              <a:rPr lang="fr-CA" dirty="0"/>
              <a:t>5</a:t>
            </a:r>
            <a:r>
              <a:rPr lang="fr-CA" baseline="30000" dirty="0"/>
              <a:t>e</a:t>
            </a:r>
            <a:r>
              <a:rPr lang="fr-CA" dirty="0"/>
              <a:t> beaucoup de choses pour </a:t>
            </a:r>
            <a:r>
              <a:rPr lang="fr-CA" dirty="0" err="1"/>
              <a:t>graduate</a:t>
            </a:r>
            <a:r>
              <a:rPr lang="fr-CA" dirty="0"/>
              <a:t> </a:t>
            </a:r>
            <a:r>
              <a:rPr lang="fr-CA" dirty="0" err="1"/>
              <a:t>students</a:t>
            </a:r>
            <a:endParaRPr lang="fr-CA" dirty="0"/>
          </a:p>
          <a:p>
            <a:r>
              <a:rPr lang="fr-CA" dirty="0"/>
              <a:t>4</a:t>
            </a:r>
            <a:r>
              <a:rPr lang="fr-CA" baseline="30000" dirty="0"/>
              <a:t>e</a:t>
            </a:r>
            <a:r>
              <a:rPr lang="fr-CA" dirty="0"/>
              <a:t> étage – PN littérature et traduction</a:t>
            </a:r>
          </a:p>
          <a:p>
            <a:r>
              <a:rPr lang="fr-CA" dirty="0"/>
              <a:t>3</a:t>
            </a:r>
            <a:r>
              <a:rPr lang="fr-CA" baseline="30000" dirty="0"/>
              <a:t>e</a:t>
            </a:r>
            <a:r>
              <a:rPr lang="fr-CA" dirty="0"/>
              <a:t> – </a:t>
            </a:r>
            <a:r>
              <a:rPr lang="fr-CA" dirty="0" err="1"/>
              <a:t>vizualisation</a:t>
            </a:r>
            <a:endParaRPr lang="fr-CA" dirty="0"/>
          </a:p>
          <a:p>
            <a:r>
              <a:rPr lang="fr-CA" dirty="0"/>
              <a:t>2</a:t>
            </a:r>
            <a:r>
              <a:rPr lang="fr-CA" baseline="30000" dirty="0"/>
              <a:t>e  - référence, imprimer, comptoir de circulation</a:t>
            </a:r>
            <a:endParaRPr lang="fr-CA" dirty="0"/>
          </a:p>
          <a:p>
            <a:endParaRPr lang="fr-CA" dirty="0"/>
          </a:p>
          <a:p>
            <a:r>
              <a:rPr lang="fr-CA" dirty="0"/>
              <a:t>Retour: Points forts?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5857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5699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1101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1148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963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79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9236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60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1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7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80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2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6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18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8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1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7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3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2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ethel.gamache@concordia.ca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an01.safelinks.protection.outlook.com/?url=https%3A%2F%2Fyoutu.be%2F6sylTfkjydEvvvvvvv&amp;data=05%7C01%7Cethel.gamache%40concordia.ca%7C816968fb74784375110608dbafff6429%7C5569f185d22f4e139850ce5b1abcd2e8%7C0%7C0%7C638297283704002466%7CUnknown%7CTWFpbGZsb3d8eyJWIjoiMC4wLjAwMDAiLCJQIjoiV2luMzIiLCJBTiI6Ik1haWwiLCJXVCI6Mn0%3D%7C3000%7C%7C%7C&amp;sdata=S2Mp4%2B3RwC3kzQyj9CQOuiA04%2BhWbahFm6ERJy7RHVs%3D&amp;reserved=0" TargetMode="External"/><Relationship Id="rId2" Type="http://schemas.openxmlformats.org/officeDocument/2006/relationships/hyperlink" Target="https://can01.safelinks.protection.outlook.com/?url=https%3A%2F%2Fyoutu.be%2FOa66AxTbjxA%3Fsi%3D8f_4iefeB6xnxmZ6&amp;data=05%7C01%7Cethel.gamache%40concordia.ca%7C816968fb74784375110608dbafff6429%7C5569f185d22f4e139850ce5b1abcd2e8%7C0%7C0%7C638297283704002466%7CUnknown%7CTWFpbGZsb3d8eyJWIjoiMC4wLjAwMDAiLCJQIjoiV2luMzIiLCJBTiI6Ik1haWwiLCJXVCI6Mn0%3D%7C3000%7C%7C%7C&amp;sdata=P5NuTgfyWxY64ZikDzYBLAnlb0k3U4FuZ3bzFN9NsWs%3D&amp;reserved=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n01.safelinks.protection.outlook.com/?url=https%3A%2F%2Fyoutu.be%2FVAINqpF1dwU&amp;data=05%7C01%7Cethel.gamache%40concordia.ca%7C816968fb74784375110608dbafff6429%7C5569f185d22f4e139850ce5b1abcd2e8%7C0%7C0%7C638297283704002466%7CUnknown%7CTWFpbGZsb3d8eyJWIjoiMC4wLjAwMDAiLCJQIjoiV2luMzIiLCJBTiI6Ik1haWwiLCJXVCI6Mn0%3D%7C3000%7C%7C%7C&amp;sdata=TD%2BLCEO5blEdOfA1ttQmfP2CiE6MH0pjsFGFN9yBfBo%3D&amp;reserved=0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oslangues-ourlanguages.gc.ca/fr" TargetMode="External"/><Relationship Id="rId5" Type="http://schemas.openxmlformats.org/officeDocument/2006/relationships/hyperlink" Target="https://www.btb.termiumplus.gc.ca/" TargetMode="Externa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vitrinelinguistique.oqlf.gouv.qc.ca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0E4DF-D2CF-1AA9-017C-BD3DD8B6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665" y="1037655"/>
            <a:ext cx="6935872" cy="4753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800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FTRA 600</a:t>
            </a:r>
            <a:br>
              <a:rPr lang="en-US" sz="1800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1800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1800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Méthodologie générale de la recherche en traduction </a:t>
            </a:r>
            <a:br>
              <a:rPr lang="fr-FR" sz="1100" dirty="0">
                <a:latin typeface="Arial Bold" charset="0"/>
              </a:rPr>
            </a:br>
            <a:br>
              <a:rPr lang="en-US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fr-CA" sz="1800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Formation documentaire</a:t>
            </a:r>
            <a:br>
              <a:rPr lang="en-US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US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Bibliothécaire</a:t>
            </a:r>
            <a: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 Éthel Gamache</a:t>
            </a: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2"/>
              </a:rPr>
              <a:t>ethel.gamache@concordia.ca</a:t>
            </a: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Le </a:t>
            </a:r>
            <a:r>
              <a:rPr lang="en-CA" sz="1800" i="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jeudi</a:t>
            </a:r>
            <a: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21 </a:t>
            </a:r>
            <a:r>
              <a:rPr lang="en-CA" sz="1800" i="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septembre</a:t>
            </a:r>
            <a: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2023</a:t>
            </a: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6600" i="0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7842B-1E3B-32AE-9607-3C55899C7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47" r="25789" b="2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894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D39802-79DF-712B-3583-D7835332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Religions and Cultures Subject Guides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1D961-8984-B409-404D-5C2258DD4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7" y="0"/>
            <a:ext cx="1143036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AC4DA0-1150-A8B0-2F46-49ED4A761A18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concordia.ca/library/guides/religion.html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5C376-9F76-8838-449E-199135EE1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225" y="871869"/>
            <a:ext cx="7559749" cy="4807209"/>
          </a:xfrm>
          <a:prstGeom prst="rect">
            <a:avLst/>
          </a:prstGeom>
        </p:spPr>
      </p:pic>
      <p:sp>
        <p:nvSpPr>
          <p:cNvPr id="10" name="Oval 9" descr="bubble highlighting information on webpage. Contact information for:&#10;Ethel Gamache, Subject Librarian&#10;Phone number: 514-848-2424 ext. 7742&#10;ethel.gamache@concordia.ca&#10;Office location: LB-505-07&#10;Webster Library&#10;1400 de Maisonneuve Blvd. W.">
            <a:extLst>
              <a:ext uri="{FF2B5EF4-FFF2-40B4-BE49-F238E27FC236}">
                <a16:creationId xmlns:a16="http://schemas.microsoft.com/office/drawing/2014/main" id="{AF6EF860-85C7-EDEE-716B-17EE51243B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396243" y="1093861"/>
            <a:ext cx="3273040" cy="3273040"/>
          </a:xfrm>
          <a:prstGeom prst="ellipse">
            <a:avLst/>
          </a:prstGeom>
          <a:blipFill>
            <a:blip r:embed="rId5"/>
            <a:stretch>
              <a:fillRect l="-312965" t="-68788" r="-167779" b="-161180"/>
            </a:stretch>
          </a:blipFill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2508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D002E-87EF-7A86-82C1-07DE1110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601"/>
            <a:ext cx="9906000" cy="1382156"/>
          </a:xfrm>
        </p:spPr>
        <p:txBody>
          <a:bodyPr/>
          <a:lstStyle/>
          <a:p>
            <a:r>
              <a:rPr lang="fr-CA" dirty="0"/>
              <a:t>Retour </a:t>
            </a:r>
            <a:r>
              <a:rPr lang="fr-CA" dirty="0" err="1"/>
              <a:t>suR</a:t>
            </a:r>
            <a:r>
              <a:rPr lang="fr-CA" dirty="0"/>
              <a:t> les tutoriels </a:t>
            </a:r>
            <a:r>
              <a:rPr lang="fr-CA" dirty="0" err="1"/>
              <a:t>video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2EB69-E4F4-F8FC-FAAB-F188CEEC0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833576"/>
            <a:ext cx="9906000" cy="4024424"/>
          </a:xfrm>
        </p:spPr>
        <p:txBody>
          <a:bodyPr/>
          <a:lstStyle/>
          <a:p>
            <a:pPr marL="0" indent="0">
              <a:buNone/>
            </a:pPr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 </a:t>
            </a:r>
          </a:p>
          <a:p>
            <a:r>
              <a:rPr lang="fr-CA" sz="1800" i="1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Search</a:t>
            </a:r>
            <a:r>
              <a:rPr lang="fr-CA" sz="18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 </a:t>
            </a:r>
            <a:r>
              <a:rPr lang="fr-CA" sz="1800" i="1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Smarter</a:t>
            </a:r>
            <a:r>
              <a:rPr lang="fr-CA" sz="18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, </a:t>
            </a:r>
            <a:r>
              <a:rPr lang="fr-CA" sz="1800" i="1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Search</a:t>
            </a:r>
            <a:r>
              <a:rPr lang="fr-CA" sz="18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 </a:t>
            </a:r>
            <a:r>
              <a:rPr lang="fr-CA" sz="1800" i="1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Faster</a:t>
            </a:r>
            <a:r>
              <a:rPr lang="fr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par l’Université de Sydney </a:t>
            </a:r>
            <a:endParaRPr lang="en-CA" sz="1800" i="1" u="sng" dirty="0">
              <a:solidFill>
                <a:srgbClr val="0563C1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r>
              <a:rPr lang="en-CA" sz="18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Types of Information Sources</a:t>
            </a:r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par CSUN University Library</a:t>
            </a:r>
          </a:p>
          <a:p>
            <a:r>
              <a:rPr lang="en-CA" sz="18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4"/>
              </a:rPr>
              <a:t>How do I Select Relevant Web or Online Resources?</a:t>
            </a:r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 </a:t>
            </a:r>
            <a:r>
              <a:rPr lang="fr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par Concordia University Library </a:t>
            </a:r>
            <a:endParaRPr lang="en-CA" sz="18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23552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5EB5C37-3853-DBE8-875C-59DEAACBC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43588"/>
            <a:ext cx="9144000" cy="505991"/>
          </a:xfrm>
        </p:spPr>
        <p:txBody>
          <a:bodyPr/>
          <a:lstStyle/>
          <a:p>
            <a:r>
              <a:rPr lang="fr-CA" dirty="0"/>
              <a:t>OU allez sur le site web Menti.com puis entrez le code 6165 8778</a:t>
            </a:r>
            <a:endParaRPr lang="en-CA" dirty="0"/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8FF7E36-1817-6A8B-DF83-80A73ED0A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59" y="866083"/>
            <a:ext cx="4762500" cy="45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14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935C02-3FA2-C673-6747-8E0A69FA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0"/>
            <a:ext cx="11430366" cy="6858000"/>
            <a:chOff x="503365" y="0"/>
            <a:chExt cx="11430366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AB31D3-9452-3D4A-FA01-4FF2FBF5F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D1AAE1-44F8-0973-7DFD-AAF4C79F86A7}"/>
                </a:ext>
              </a:extLst>
            </p:cNvPr>
            <p:cNvSpPr/>
            <p:nvPr/>
          </p:nvSpPr>
          <p:spPr>
            <a:xfrm>
              <a:off x="2379643" y="859315"/>
              <a:ext cx="7656723" cy="4819043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" name="Picture 5" descr="Screencapture of a video using cards on a table to showcase a boolean search.">
              <a:extLst>
                <a:ext uri="{FF2B5EF4-FFF2-40B4-BE49-F238E27FC236}">
                  <a16:creationId xmlns:a16="http://schemas.microsoft.com/office/drawing/2014/main" id="{BE85C848-9C2B-993A-8B7B-8488EA214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5" t="1070"/>
            <a:stretch/>
          </p:blipFill>
          <p:spPr>
            <a:xfrm>
              <a:off x="2379519" y="1179641"/>
              <a:ext cx="7675986" cy="4312267"/>
            </a:xfrm>
            <a:prstGeom prst="rect">
              <a:avLst/>
            </a:prstGeom>
            <a:no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FFD46C-47D9-2503-678C-62B1B81F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is a Boolean Search?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5582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948F67-6A0D-61A4-74FD-1024171E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Concept of a Boolean search illustrated</a:t>
            </a:r>
            <a:endParaRPr lang="en-CA" dirty="0"/>
          </a:p>
        </p:txBody>
      </p:sp>
      <p:pic>
        <p:nvPicPr>
          <p:cNvPr id="1026" name="Picture 2" descr="booleans as venn diagram">
            <a:extLst>
              <a:ext uri="{FF2B5EF4-FFF2-40B4-BE49-F238E27FC236}">
                <a16:creationId xmlns:a16="http://schemas.microsoft.com/office/drawing/2014/main" id="{1CD16E03-ADFC-48D8-BCEA-ADE50511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7323" y="1355074"/>
            <a:ext cx="9845560" cy="37905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92DE2-B1DE-4A1E-986F-428E548CC80C}"/>
              </a:ext>
            </a:extLst>
          </p:cNvPr>
          <p:cNvSpPr txBox="1"/>
          <p:nvPr/>
        </p:nvSpPr>
        <p:spPr>
          <a:xfrm>
            <a:off x="304799" y="5969001"/>
            <a:ext cx="1176655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67" dirty="0" err="1"/>
              <a:t>From</a:t>
            </a:r>
            <a:r>
              <a:rPr lang="fr-CA" sz="1867" dirty="0"/>
              <a:t>: The Library of </a:t>
            </a:r>
            <a:r>
              <a:rPr lang="fr-CA" sz="1867" dirty="0" err="1"/>
              <a:t>Antiquity</a:t>
            </a:r>
            <a:r>
              <a:rPr lang="fr-CA" sz="1867" dirty="0"/>
              <a:t>, https://libraryofantiquity.wordpress.com/2016/10/07/forgotten-skills-boolean-searches/</a:t>
            </a:r>
            <a:endParaRPr lang="en-CA" sz="1867" dirty="0"/>
          </a:p>
        </p:txBody>
      </p:sp>
    </p:spTree>
    <p:extLst>
      <p:ext uri="{BB962C8B-B14F-4D97-AF65-F5344CB8AC3E}">
        <p14:creationId xmlns:p14="http://schemas.microsoft.com/office/powerpoint/2010/main" val="605273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6E324D-9201-4292-875F-C3B15A73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AD7D83-A622-4E64-A15F-5715B255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1"/>
            <a:ext cx="5683516" cy="28855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7A393F-6750-4B9D-A774-36E66ABA4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7835" y="0"/>
            <a:ext cx="3234165" cy="155502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A6F3B3-F9A3-4E38-8F8E-5247F74D5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1242929"/>
            <a:ext cx="3559041" cy="56150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51125D-D15A-4ADA-929B-DACA6E0D1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909656" y="3630223"/>
            <a:ext cx="3282344" cy="322777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97FB71E-9649-EE09-6BB5-E5E856EE76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" b="13661"/>
          <a:stretch/>
        </p:blipFill>
        <p:spPr>
          <a:xfrm>
            <a:off x="533400" y="533400"/>
            <a:ext cx="11125200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88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23EF01-5C9E-4B1E-85FE-E230C5BC9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8F92FE-E706-460E-95F3-8B49EF54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BCF6C-EFBA-5ADF-12D9-E61BC8D59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8"/>
          <a:stretch/>
        </p:blipFill>
        <p:spPr>
          <a:xfrm>
            <a:off x="533401" y="533398"/>
            <a:ext cx="11125200" cy="579120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BA8B30-585D-4596-A896-BF3FD1FB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D94027-0273-4AF2-87C2-49EB6D65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870472-9E8A-42D0-BDA3-B312F4C72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2475298"/>
            <a:ext cx="903767" cy="438270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D280D8D-93BB-4BD4-86DA-25993A4B5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6033977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FEC981-EB48-4A49-88DF-0A6DB2ECB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6" y="1392865"/>
            <a:ext cx="589524" cy="54651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91E5C6-85F3-4BA6-9D1E-794A781F6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DBFF75F-844B-447A-A83D-D0B0D8517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640572" y="0"/>
            <a:ext cx="6551428" cy="10047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985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11461-F74A-17A6-BD40-95BED642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Stratégies de recherche et l’outil de recherche Sofia.</a:t>
            </a:r>
            <a:br>
              <a:rPr lang="fr-FR" dirty="0"/>
            </a:b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B24E7-6350-5675-CE09-F3049D4E3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6166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4A6835-F0DF-A623-1832-64FF488F8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1295400"/>
            <a:ext cx="1159192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46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29A11-2693-C423-3970-0969EBE3D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596" y="0"/>
            <a:ext cx="8292807" cy="6858000"/>
          </a:xfrm>
          <a:prstGeom prst="rect">
            <a:avLst/>
          </a:prstGeom>
        </p:spPr>
      </p:pic>
      <p:grpSp>
        <p:nvGrpSpPr>
          <p:cNvPr id="4" name="Group 3" descr="bubble highlighting the list of available Library limiters on the Sofia Discovery Tool search results page. ">
            <a:extLst>
              <a:ext uri="{FF2B5EF4-FFF2-40B4-BE49-F238E27FC236}">
                <a16:creationId xmlns:a16="http://schemas.microsoft.com/office/drawing/2014/main" id="{174F0E95-DAA1-603C-2D14-9410957B5919}"/>
              </a:ext>
            </a:extLst>
          </p:cNvPr>
          <p:cNvGrpSpPr/>
          <p:nvPr/>
        </p:nvGrpSpPr>
        <p:grpSpPr>
          <a:xfrm>
            <a:off x="0" y="1685693"/>
            <a:ext cx="2296633" cy="1663563"/>
            <a:chOff x="411346" y="414941"/>
            <a:chExt cx="3707287" cy="2700000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3726D5A3-9483-BF42-ECE9-DFAA772D147E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28E503B-2858-0AA3-15A1-0A081272BF08}"/>
                </a:ext>
              </a:extLst>
            </p:cNvPr>
            <p:cNvSpPr/>
            <p:nvPr/>
          </p:nvSpPr>
          <p:spPr>
            <a:xfrm>
              <a:off x="411346" y="414941"/>
              <a:ext cx="2699999" cy="2700000"/>
            </a:xfrm>
            <a:prstGeom prst="ellipse">
              <a:avLst/>
            </a:prstGeom>
            <a:blipFill>
              <a:blip r:embed="rId3"/>
              <a:stretch>
                <a:fillRect l="-38603" t="-238455" r="-759247" b="-226639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11207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B5981-44BC-EA29-24E6-F403ACEB5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Objectif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836EC-4E27-85B5-4D8C-928B5CD534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 </a:t>
            </a:r>
            <a:r>
              <a:rPr lang="en-US" dirty="0" err="1"/>
              <a:t>familiariser</a:t>
            </a:r>
            <a:r>
              <a:rPr lang="en-US" dirty="0"/>
              <a:t> avec la </a:t>
            </a:r>
            <a:r>
              <a:rPr lang="en-US" dirty="0" err="1"/>
              <a:t>bilbiothèque</a:t>
            </a:r>
            <a:r>
              <a:rPr lang="en-US" dirty="0"/>
              <a:t> de Concordia et </a:t>
            </a:r>
            <a:r>
              <a:rPr lang="en-US" dirty="0" err="1"/>
              <a:t>ses</a:t>
            </a:r>
            <a:r>
              <a:rPr lang="en-US" dirty="0"/>
              <a:t> </a:t>
            </a:r>
            <a:r>
              <a:rPr lang="en-US" dirty="0" err="1"/>
              <a:t>principaux</a:t>
            </a:r>
            <a:r>
              <a:rPr lang="en-US" dirty="0"/>
              <a:t> </a:t>
            </a:r>
            <a:r>
              <a:rPr lang="en-US" dirty="0" err="1"/>
              <a:t>outils</a:t>
            </a:r>
            <a:r>
              <a:rPr lang="en-US" dirty="0"/>
              <a:t> de recherche. </a:t>
            </a:r>
            <a:endParaRPr lang="en-CA" dirty="0"/>
          </a:p>
          <a:p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FFCD27-DAC5-1318-FD10-1738FAA75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A" dirty="0"/>
              <a:t>Plan</a:t>
            </a: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E5720-E7BA-48CC-9EFA-B9CA8B93747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/>
              <a:t>Visite de la bi</a:t>
            </a:r>
            <a:r>
              <a:rPr lang="fr-CA" dirty="0" err="1"/>
              <a:t>bliothèque</a:t>
            </a:r>
            <a:r>
              <a:rPr lang="fr-CA" dirty="0"/>
              <a:t> Webster. </a:t>
            </a:r>
          </a:p>
          <a:p>
            <a:r>
              <a:rPr lang="fr-FR" dirty="0"/>
              <a:t>Visite du site web de la bibliothèque. </a:t>
            </a:r>
          </a:p>
          <a:p>
            <a:r>
              <a:rPr lang="fr-FR" dirty="0"/>
              <a:t>Stratégies de recherche et l’outil de recherche Sofia.</a:t>
            </a:r>
          </a:p>
          <a:p>
            <a:r>
              <a:rPr lang="fr-FR" dirty="0"/>
              <a:t>Périodiques et bases de données.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0960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DEE1-BBE6-4007-5335-0FDDC5D43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144" y="2468527"/>
            <a:ext cx="9906000" cy="1382156"/>
          </a:xfrm>
        </p:spPr>
        <p:txBody>
          <a:bodyPr/>
          <a:lstStyle/>
          <a:p>
            <a:r>
              <a:rPr lang="fr-CA" dirty="0"/>
              <a:t>Utiliser le Prêt entre bibliothèques (PEB) dans </a:t>
            </a:r>
            <a:r>
              <a:rPr lang="fr-CA" dirty="0" err="1"/>
              <a:t>sofia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4514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Gill Sans Nova Light" panose="020B0402020204020203" pitchFamily="34" charset="0"/>
              </a:rPr>
              <a:t>Quel</a:t>
            </a:r>
            <a:r>
              <a:rPr lang="en-US" dirty="0">
                <a:latin typeface="Gill Sans Nova Light" panose="020B0402020204020203" pitchFamily="34" charset="0"/>
              </a:rPr>
              <a:t> </a:t>
            </a:r>
            <a:r>
              <a:rPr lang="en-US" dirty="0" err="1">
                <a:latin typeface="Gill Sans Nova Light" panose="020B0402020204020203" pitchFamily="34" charset="0"/>
              </a:rPr>
              <a:t>est</a:t>
            </a:r>
            <a:r>
              <a:rPr lang="en-US" dirty="0">
                <a:latin typeface="Gill Sans Nova Light" panose="020B0402020204020203" pitchFamily="34" charset="0"/>
              </a:rPr>
              <a:t> le nouveau service de PEB?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577026"/>
            <a:ext cx="4966709" cy="220007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Les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demandes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 PEB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sont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faites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directement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dans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l’outil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découverte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Sofia:</a:t>
            </a:r>
            <a:endParaRPr lang="en-CA" sz="2000" b="1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Bouton “Request via Interlibrary Loan”  </a:t>
            </a:r>
            <a:endParaRPr lang="en-CA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Depuis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un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formulaire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disponible sous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l’onglet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“Requests” dans "My Account".</a:t>
            </a:r>
          </a:p>
        </p:txBody>
      </p:sp>
    </p:spTree>
    <p:extLst>
      <p:ext uri="{BB962C8B-B14F-4D97-AF65-F5344CB8AC3E}">
        <p14:creationId xmlns:p14="http://schemas.microsoft.com/office/powerpoint/2010/main" val="385805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Concordia article/chapter scan &amp; deliver service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29" y="1403768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Les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chapitres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 livres et les articles de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périodiques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 la collection de Concordia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sont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scannés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à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votre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demande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(dans le respect du droit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d’auteur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-e). Le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suivi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demandes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est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fait dans Sofia. 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Cherchez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le bouton “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Chapter Scan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” dans la section “Access Options”.</a:t>
            </a:r>
          </a:p>
        </p:txBody>
      </p:sp>
    </p:spTree>
    <p:extLst>
      <p:ext uri="{BB962C8B-B14F-4D97-AF65-F5344CB8AC3E}">
        <p14:creationId xmlns:p14="http://schemas.microsoft.com/office/powerpoint/2010/main" val="40968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4308"/>
            <a:ext cx="10515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Demander un </a:t>
            </a:r>
            <a:r>
              <a:rPr lang="en-US" sz="2000" kern="0" spc="3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LIvre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VIA INTERLIBRARY LOAN</a:t>
            </a:r>
            <a:b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(Prêt entre </a:t>
            </a:r>
            <a:r>
              <a:rPr lang="en-US" kern="0" dirty="0" err="1">
                <a:solidFill>
                  <a:srgbClr val="D6A635"/>
                </a:solidFill>
                <a:latin typeface="Gill Sans Nova" panose="020B0602020104020203" pitchFamily="34" charset="0"/>
              </a:rPr>
              <a:t>bibliothèques</a:t>
            </a: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31105" y="2333180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EXEMPLE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79178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ncordia Library Sofia Discovery Tool record for print book titled, &quot; God Human, Animal, Machine&quot;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880"/>
          <a:stretch/>
        </p:blipFill>
        <p:spPr>
          <a:xfrm>
            <a:off x="2405103" y="1160288"/>
            <a:ext cx="7622561" cy="4502843"/>
          </a:xfrm>
          <a:prstGeom prst="rect">
            <a:avLst/>
          </a:prstGeom>
        </p:spPr>
      </p:pic>
      <p:pic>
        <p:nvPicPr>
          <p:cNvPr id="10" name="Picture 9" descr="Interlibrary Loan Request form">
            <a:extLst>
              <a:ext uri="{FF2B5EF4-FFF2-40B4-BE49-F238E27FC236}">
                <a16:creationId xmlns:a16="http://schemas.microsoft.com/office/drawing/2014/main" id="{791C82CA-45D8-C188-28C0-BC11A7D7A5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9" t="12952" r="35538" b="18123"/>
          <a:stretch/>
        </p:blipFill>
        <p:spPr>
          <a:xfrm>
            <a:off x="2533006" y="1054768"/>
            <a:ext cx="7372286" cy="98937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8BD87D-2FE4-B3C7-26BB-65F7B532730D}"/>
              </a:ext>
            </a:extLst>
          </p:cNvPr>
          <p:cNvSpPr/>
          <p:nvPr/>
        </p:nvSpPr>
        <p:spPr>
          <a:xfrm>
            <a:off x="1993900" y="6057900"/>
            <a:ext cx="87757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C38FA-E926-FF18-266D-9B356EDF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request via Interlibrary loan</a:t>
            </a:r>
            <a:endParaRPr lang="en-CA" dirty="0"/>
          </a:p>
        </p:txBody>
      </p:sp>
      <p:sp>
        <p:nvSpPr>
          <p:cNvPr id="17" name="Freeform: Shape 16" hidden="1">
            <a:extLst>
              <a:ext uri="{FF2B5EF4-FFF2-40B4-BE49-F238E27FC236}">
                <a16:creationId xmlns:a16="http://schemas.microsoft.com/office/drawing/2014/main" id="{9EFDA04F-41F1-C69A-9E87-3D92CB131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-34580"/>
            <a:ext cx="12192000" cy="6742878"/>
          </a:xfrm>
          <a:custGeom>
            <a:avLst/>
            <a:gdLst>
              <a:gd name="connsiteX0" fmla="*/ 2412788 w 12192000"/>
              <a:gd name="connsiteY0" fmla="*/ 2166623 h 6892581"/>
              <a:gd name="connsiteX1" fmla="*/ 2412788 w 12192000"/>
              <a:gd name="connsiteY1" fmla="*/ 5697712 h 6892581"/>
              <a:gd name="connsiteX2" fmla="*/ 10027664 w 12192000"/>
              <a:gd name="connsiteY2" fmla="*/ 5697712 h 6892581"/>
              <a:gd name="connsiteX3" fmla="*/ 10027664 w 12192000"/>
              <a:gd name="connsiteY3" fmla="*/ 2166623 h 6892581"/>
              <a:gd name="connsiteX4" fmla="*/ 0 w 12192000"/>
              <a:gd name="connsiteY4" fmla="*/ 0 h 6892581"/>
              <a:gd name="connsiteX5" fmla="*/ 12192000 w 12192000"/>
              <a:gd name="connsiteY5" fmla="*/ 0 h 6892581"/>
              <a:gd name="connsiteX6" fmla="*/ 12192000 w 12192000"/>
              <a:gd name="connsiteY6" fmla="*/ 6892581 h 6892581"/>
              <a:gd name="connsiteX7" fmla="*/ 0 w 12192000"/>
              <a:gd name="connsiteY7" fmla="*/ 6892581 h 689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2581">
                <a:moveTo>
                  <a:pt x="2412788" y="2166623"/>
                </a:moveTo>
                <a:lnTo>
                  <a:pt x="2412788" y="5697712"/>
                </a:lnTo>
                <a:lnTo>
                  <a:pt x="10027664" y="5697712"/>
                </a:lnTo>
                <a:lnTo>
                  <a:pt x="10027664" y="2166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2581"/>
                </a:lnTo>
                <a:lnTo>
                  <a:pt x="0" y="68925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E14053-5F7F-BF5E-D516-5954AA11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5760" y="0"/>
            <a:ext cx="9367520" cy="808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 descr="Red square highlighting the &quot;Request via Interlibrary Loan&quot; button on the Concordia Library Sofia Discovery Tool">
            <a:extLst>
              <a:ext uri="{FF2B5EF4-FFF2-40B4-BE49-F238E27FC236}">
                <a16:creationId xmlns:a16="http://schemas.microsoft.com/office/drawing/2014/main" id="{4EEFC51C-3B9C-4A55-B109-AAC8D05644F8}"/>
              </a:ext>
            </a:extLst>
          </p:cNvPr>
          <p:cNvSpPr>
            <a:spLocks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852992C9-C42E-25B3-2E96-99CBB85CE35E}"/>
              </a:ext>
            </a:extLst>
          </p:cNvPr>
          <p:cNvSpPr/>
          <p:nvPr/>
        </p:nvSpPr>
        <p:spPr>
          <a:xfrm>
            <a:off x="8837784" y="1968661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3C4D208-0231-DBAE-6542-C63CC23F5C4D}"/>
              </a:ext>
            </a:extLst>
          </p:cNvPr>
          <p:cNvSpPr/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7733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1E7E0C-08BD-077C-2847-D89C5F5F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38554" y="730061"/>
            <a:ext cx="9258731" cy="5555061"/>
            <a:chOff x="1715220" y="0"/>
            <a:chExt cx="1143036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3F1C9-5AD7-5245-CAD4-E2D23E06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5220" y="0"/>
              <a:ext cx="11430365" cy="6858000"/>
            </a:xfrm>
            <a:prstGeom prst="rect">
              <a:avLst/>
            </a:prstGeom>
          </p:spPr>
        </p:pic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C37D8E7-E017-C231-73D2-F6886BB9B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3" r="15216" b="24527"/>
            <a:stretch/>
          </p:blipFill>
          <p:spPr>
            <a:xfrm>
              <a:off x="3593027" y="1039358"/>
              <a:ext cx="7650224" cy="4623774"/>
            </a:xfrm>
            <a:prstGeom prst="rect">
              <a:avLst/>
            </a:prstGeom>
          </p:spPr>
        </p:pic>
      </p:grp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FC51C-3B9C-4A55-B109-AAC8D0564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304A8-AFF9-F8D5-DA77-46EEF0E397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00148"/>
            <a:ext cx="3430873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Suivez le </a:t>
            </a:r>
            <a:r>
              <a:rPr lang="en-US" sz="4000" i="0" cap="none" dirty="0" err="1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statut</a:t>
            </a: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 de </a:t>
            </a:r>
            <a:r>
              <a:rPr lang="en-US" sz="4000" i="0" cap="none" dirty="0" err="1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votre</a:t>
            </a: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 </a:t>
            </a:r>
            <a:r>
              <a:rPr lang="en-US" sz="4000" i="0" cap="none" dirty="0" err="1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demande</a:t>
            </a: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 sous </a:t>
            </a:r>
            <a:r>
              <a:rPr lang="en-US" sz="4000" i="0" cap="none" dirty="0" err="1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l’onglet</a:t>
            </a: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"Requests</a:t>
            </a: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"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0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1359-8279-8A41-14E2-697FC463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0647"/>
            <a:ext cx="4525537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latin typeface="Gill Sans Nova Light" panose="020B0402020204020203" pitchFamily="34" charset="0"/>
              </a:rPr>
              <a:t>Au </a:t>
            </a:r>
            <a:r>
              <a:rPr lang="en-US" sz="4000" dirty="0" err="1">
                <a:latin typeface="Gill Sans Nova Light" panose="020B0402020204020203" pitchFamily="34" charset="0"/>
              </a:rPr>
              <a:t>sujet</a:t>
            </a:r>
            <a:r>
              <a:rPr lang="en-US" sz="4000" dirty="0">
                <a:latin typeface="Gill Sans Nova Light" panose="020B0402020204020203" pitchFamily="34" charset="0"/>
              </a:rPr>
              <a:t> du PEB </a:t>
            </a:r>
            <a:endParaRPr lang="en-CA" sz="4000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935" y="990251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Vous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recevrez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une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notification par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courriel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lorsque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votre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prêt PEB sera prêt à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être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emprunté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ou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téléchargé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Les documents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imprimés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ou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“physiques”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peuvent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être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empruntés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aux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comptoirs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 circulation des Vanier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ou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Webster.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Les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demandes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PEB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peuuvent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être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empruntés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pour 30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jours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, avec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jusqu’à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quatre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renouvellements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possibles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si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le document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n’est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pas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rappelé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351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Demander un livre à </a:t>
            </a:r>
            <a:r>
              <a:rPr lang="en-US" sz="2000" kern="0" spc="3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partir</a:t>
            </a: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 d’un 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 err="1">
                <a:solidFill>
                  <a:srgbClr val="D6A635"/>
                </a:solidFill>
                <a:latin typeface="Gill Sans Nova" panose="020B0602020104020203" pitchFamily="34" charset="0"/>
              </a:rPr>
              <a:t>FORMulaire</a:t>
            </a: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 vide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44947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537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A913-E4C4-32BC-A222-41DD8891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Create an Interlibrary Loan request</a:t>
            </a:r>
            <a:endParaRPr lang="en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CDBEF9-4498-50FA-CF3D-C69458A7C354}"/>
              </a:ext>
            </a:extLst>
          </p:cNvPr>
          <p:cNvSpPr txBox="1">
            <a:spLocks/>
          </p:cNvSpPr>
          <p:nvPr/>
        </p:nvSpPr>
        <p:spPr>
          <a:xfrm>
            <a:off x="1052434" y="1228927"/>
            <a:ext cx="4396896" cy="2200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Inscrivez-vous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dans </a:t>
            </a: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votre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compte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"My Account" et </a:t>
            </a: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sélectionnez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"Requests".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Cliquez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"Create request".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Concordia Library Website - Interlibrary Loan Request webpage. My Account dropdown menu.">
            <a:extLst>
              <a:ext uri="{FF2B5EF4-FFF2-40B4-BE49-F238E27FC236}">
                <a16:creationId xmlns:a16="http://schemas.microsoft.com/office/drawing/2014/main" id="{7552BBFB-2824-2A8E-B340-8B79DBE5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012" y="687133"/>
            <a:ext cx="1464875" cy="3490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Concordia Library Interlibrary Loan request page. Create a request button.">
            <a:extLst>
              <a:ext uri="{FF2B5EF4-FFF2-40B4-BE49-F238E27FC236}">
                <a16:creationId xmlns:a16="http://schemas.microsoft.com/office/drawing/2014/main" id="{337963F2-0AD0-D68C-8A39-AD4199BDD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160" b="709"/>
          <a:stretch/>
        </p:blipFill>
        <p:spPr>
          <a:xfrm>
            <a:off x="-11923" y="4424930"/>
            <a:ext cx="11744614" cy="2050011"/>
          </a:xfrm>
        </p:spPr>
      </p:pic>
      <p:sp>
        <p:nvSpPr>
          <p:cNvPr id="3" name="Rectangle 2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29C11415-307C-8FDC-7BF4-0F878558AC62}"/>
              </a:ext>
            </a:extLst>
          </p:cNvPr>
          <p:cNvSpPr>
            <a:spLocks/>
          </p:cNvSpPr>
          <p:nvPr/>
        </p:nvSpPr>
        <p:spPr>
          <a:xfrm>
            <a:off x="8329961" y="1537815"/>
            <a:ext cx="977387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229634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1B53-D801-4209-3AB4-53D3F0E5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request a book form</a:t>
            </a:r>
            <a:endParaRPr lang="en-CA" dirty="0"/>
          </a:p>
        </p:txBody>
      </p:sp>
      <p:grpSp>
        <p:nvGrpSpPr>
          <p:cNvPr id="37" name="Group 36" descr="Form to request an Interlibrary Loan Book using the Concordia Library Sofia Discovery Tool">
            <a:extLst>
              <a:ext uri="{FF2B5EF4-FFF2-40B4-BE49-F238E27FC236}">
                <a16:creationId xmlns:a16="http://schemas.microsoft.com/office/drawing/2014/main" id="{364DFC1F-B10D-9148-D1AF-F9DB1C48C51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33006" y="2081843"/>
            <a:ext cx="7380000" cy="10530802"/>
            <a:chOff x="2533006" y="2081843"/>
            <a:chExt cx="7380000" cy="1053080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90762B8-A8BF-9DC7-7349-730384A8444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3006" y="2081843"/>
              <a:ext cx="7380000" cy="10530802"/>
              <a:chOff x="2533006" y="2081843"/>
              <a:chExt cx="7380000" cy="10530802"/>
            </a:xfrm>
          </p:grpSpPr>
          <p:pic>
            <p:nvPicPr>
              <p:cNvPr id="10" name="Picture 9" descr="Form to request an Interlibrary Loan Book using the Concordia Library Sofia Discovery Tool">
                <a:extLst>
                  <a:ext uri="{FF2B5EF4-FFF2-40B4-BE49-F238E27FC236}">
                    <a16:creationId xmlns:a16="http://schemas.microsoft.com/office/drawing/2014/main" id="{791C82CA-45D8-C188-28C0-BC11A7D7A5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9" t="8744" r="35507" b="17941"/>
              <a:stretch/>
            </p:blipFill>
            <p:spPr>
              <a:xfrm>
                <a:off x="2533006" y="2081843"/>
                <a:ext cx="7380000" cy="10530802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1B9B1AC-3B4B-192B-A9F7-86FE882A7A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D9AAA7-3B22-32C6-D8E6-B6D71F8C2D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2300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69587B0-BBFE-2419-16FA-F7DCDA3DE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10247041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5724B10-ACA2-3B30-F7D9-829780D1F0B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9468565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39C5BA-2015-09CE-AB3A-1B09CB2C17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10463" y="9447901"/>
              <a:ext cx="1376585" cy="205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n>
                  <a:solidFill>
                    <a:schemeClr val="bg1"/>
                  </a:solidFill>
                </a:ln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0CBA74-D25C-4D9D-BAFB-8621ECF22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5" y="-8091"/>
            <a:ext cx="12167999" cy="6844500"/>
          </a:xfrm>
          <a:prstGeom prst="rect">
            <a:avLst/>
          </a:prstGeom>
        </p:spPr>
      </p:pic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46BAEECE-83A8-07F1-6860-F313AD60EC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37784" y="3612629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Arrow: Left 25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2DD3BD7-16F3-F194-B6A8-55539EB404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1D64F3-1FF1-C35A-7253-5A7BF2A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12356" y="9447901"/>
            <a:ext cx="945136" cy="184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063BDD58-EC4D-1A22-6762-8E9F7A72819D}"/>
              </a:ext>
            </a:extLst>
          </p:cNvPr>
          <p:cNvSpPr>
            <a:spLocks/>
          </p:cNvSpPr>
          <p:nvPr/>
        </p:nvSpPr>
        <p:spPr>
          <a:xfrm>
            <a:off x="4404733" y="2713639"/>
            <a:ext cx="1148574" cy="4087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35094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-1.009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C504D-4821-85F7-F518-1AFB41F86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77471"/>
          </a:xfrm>
        </p:spPr>
        <p:txBody>
          <a:bodyPr/>
          <a:lstStyle/>
          <a:p>
            <a:r>
              <a:rPr lang="fr-CA" dirty="0"/>
              <a:t>La bibliothèque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D9C30-8B3B-A5B3-3341-29A92D270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709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67" y="0"/>
            <a:ext cx="114303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4199BC-F8FF-7ED4-1C62-2654E8F714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85349" y="1059943"/>
            <a:ext cx="3297309" cy="44012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Si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vous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avez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quelque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difficulté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à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trouver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un document,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contactez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la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bibliothèque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. 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  <p:pic>
        <p:nvPicPr>
          <p:cNvPr id="9" name="Picture 8" descr="the Concordia Library website &quot;Ask a Librarian&quot; webpage.">
            <a:extLst>
              <a:ext uri="{FF2B5EF4-FFF2-40B4-BE49-F238E27FC236}">
                <a16:creationId xmlns:a16="http://schemas.microsoft.com/office/drawing/2014/main" id="{2624496A-163F-DBB7-8351-472733B5A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4826068" y="861697"/>
            <a:ext cx="7622850" cy="4797698"/>
          </a:xfrm>
          <a:prstGeom prst="rect">
            <a:avLst/>
          </a:prstGeom>
        </p:spPr>
      </p:pic>
      <p:sp>
        <p:nvSpPr>
          <p:cNvPr id="15" name="Rectangle 14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DA967F94-4CE3-181E-D3A6-1C3AAB01B86C}"/>
              </a:ext>
            </a:extLst>
          </p:cNvPr>
          <p:cNvSpPr>
            <a:spLocks/>
          </p:cNvSpPr>
          <p:nvPr/>
        </p:nvSpPr>
        <p:spPr>
          <a:xfrm>
            <a:off x="6460108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71413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E9ED-1805-93DE-26EA-069D54ED5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646" y="2626606"/>
            <a:ext cx="9906000" cy="1382156"/>
          </a:xfrm>
        </p:spPr>
        <p:txBody>
          <a:bodyPr/>
          <a:lstStyle/>
          <a:p>
            <a:r>
              <a:rPr lang="fr-CA" dirty="0"/>
              <a:t>Périodiques et bases de données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22567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FBE127-D2A6-4FA3-A6B9-B8FD1DE4B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1C9F8AA8-4941-C7DF-804B-093553D8D3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510595" y="1897856"/>
            <a:ext cx="3917752" cy="169068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u="none" strike="noStrik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 </a:t>
            </a:r>
            <a:r>
              <a:rPr kumimoji="0" lang="en-US" sz="4400" b="0" u="none" strike="noStrik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révision</a:t>
            </a:r>
            <a:r>
              <a:rPr kumimoji="0" lang="en-US" sz="4400" b="0" u="none" strike="noStrik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par les pairs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D9C044-4B08-47CC-852C-B22B09675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4948518" cy="13245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33687E-2F83-4E90-B11A-4B998C154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92DBC3-1A72-41ED-8432-D0D64FD63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1" y="2743200"/>
            <a:ext cx="4477872" cy="4114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screen capture of a Twitter post. Image shows three lego characters. The text reads:&#10;Peer 1: Brillian! Accept with no changes;&#10;Peer 2: Groundbreaking! Accept with no changes;&#10;Peer 3: Reject.">
            <a:extLst>
              <a:ext uri="{FF2B5EF4-FFF2-40B4-BE49-F238E27FC236}">
                <a16:creationId xmlns:a16="http://schemas.microsoft.com/office/drawing/2014/main" id="{5F73482D-D970-002C-A462-43E7C14AD0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399" y="668559"/>
            <a:ext cx="6909391" cy="565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924B2-C6EF-E74D-35AA-67D73564C9DC}"/>
              </a:ext>
            </a:extLst>
          </p:cNvPr>
          <p:cNvSpPr txBox="1"/>
          <p:nvPr/>
        </p:nvSpPr>
        <p:spPr>
          <a:xfrm>
            <a:off x="7714131" y="5100810"/>
            <a:ext cx="3540086" cy="122378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spcAft>
                <a:spcPts val="600"/>
              </a:spcAft>
              <a:buSzPct val="80000"/>
            </a:pPr>
            <a:r>
              <a:rPr lang="en-US" dirty="0">
                <a:solidFill>
                  <a:schemeClr val="tx2"/>
                </a:solidFill>
              </a:rPr>
              <a:t>Yates, D. [@LegoAcademics]. (2014, August 12). </a:t>
            </a:r>
            <a:r>
              <a:rPr lang="en-US" i="1" dirty="0">
                <a:solidFill>
                  <a:schemeClr val="tx2"/>
                </a:solidFill>
              </a:rPr>
              <a:t>Peer 1: </a:t>
            </a:r>
            <a:r>
              <a:rPr lang="en-US" i="1" dirty="0" err="1">
                <a:solidFill>
                  <a:schemeClr val="tx2"/>
                </a:solidFill>
              </a:rPr>
              <a:t>Brillant</a:t>
            </a:r>
            <a:r>
              <a:rPr lang="en-US" i="1" dirty="0">
                <a:solidFill>
                  <a:schemeClr val="tx2"/>
                </a:solidFill>
              </a:rPr>
              <a:t>! Accept with no changes; Peer 2: Groundbreaking! Accept with no changes; Peer 3: Reject.</a:t>
            </a:r>
            <a:r>
              <a:rPr lang="en-US" dirty="0">
                <a:solidFill>
                  <a:schemeClr val="tx2"/>
                </a:solidFill>
              </a:rPr>
              <a:t> [Tweet]. Twitter. https://twitter.com/LegoAcademics/status/499205005468262400/photo/1</a:t>
            </a:r>
          </a:p>
          <a:p>
            <a:pPr indent="-2286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309E4A-5F81-4CAB-B5DB-AB4EB90C7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7" y="2548218"/>
            <a:ext cx="589522" cy="43097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342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5393-ADCF-428F-7D98-7E976192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Bases de données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1DC81-7B2B-E0AC-BB54-935A62C12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CA" dirty="0"/>
              <a:t>Disciplinaires</a:t>
            </a:r>
          </a:p>
          <a:p>
            <a:endParaRPr lang="fr-CA" dirty="0"/>
          </a:p>
          <a:p>
            <a:r>
              <a:rPr lang="fr-CA" dirty="0"/>
              <a:t>Érudit</a:t>
            </a:r>
          </a:p>
          <a:p>
            <a:r>
              <a:rPr lang="fr-CA" dirty="0"/>
              <a:t>CAIRN</a:t>
            </a:r>
          </a:p>
          <a:p>
            <a:r>
              <a:rPr lang="fr-CA" dirty="0"/>
              <a:t>Repère</a:t>
            </a:r>
          </a:p>
          <a:p>
            <a:r>
              <a:rPr lang="fr-CA" dirty="0"/>
              <a:t>Persée</a:t>
            </a:r>
          </a:p>
          <a:p>
            <a:r>
              <a:rPr lang="fr-CA" dirty="0"/>
              <a:t>MLA Directory of </a:t>
            </a:r>
            <a:r>
              <a:rPr lang="fr-CA" dirty="0" err="1"/>
              <a:t>Periodicals</a:t>
            </a:r>
            <a:endParaRPr lang="fr-CA" dirty="0"/>
          </a:p>
          <a:p>
            <a:r>
              <a:rPr lang="en-CA" dirty="0"/>
              <a:t>Linguistics &amp; language behavior abstracts (LLBA)</a:t>
            </a:r>
          </a:p>
          <a:p>
            <a:r>
              <a:rPr lang="en-CA" dirty="0"/>
              <a:t>MLA International Bibliography Index (EBSCO platform)</a:t>
            </a:r>
          </a:p>
        </p:txBody>
      </p:sp>
    </p:spTree>
    <p:extLst>
      <p:ext uri="{BB962C8B-B14F-4D97-AF65-F5344CB8AC3E}">
        <p14:creationId xmlns:p14="http://schemas.microsoft.com/office/powerpoint/2010/main" val="3049312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E17EF-F621-3B20-2DCC-C9D857525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16788"/>
            <a:ext cx="9906000" cy="4024424"/>
          </a:xfrm>
        </p:spPr>
        <p:txBody>
          <a:bodyPr/>
          <a:lstStyle/>
          <a:p>
            <a:r>
              <a:rPr lang="en-CA" dirty="0" err="1"/>
              <a:t>Multidisciplinaires</a:t>
            </a:r>
            <a:endParaRPr lang="en-CA" dirty="0"/>
          </a:p>
          <a:p>
            <a:pPr lvl="1"/>
            <a:r>
              <a:rPr lang="fr-CA" dirty="0"/>
              <a:t>Academic </a:t>
            </a:r>
            <a:r>
              <a:rPr lang="fr-CA" dirty="0" err="1"/>
              <a:t>Search</a:t>
            </a:r>
            <a:r>
              <a:rPr lang="fr-CA" dirty="0"/>
              <a:t> Complete</a:t>
            </a:r>
          </a:p>
          <a:p>
            <a:pPr lvl="1"/>
            <a:r>
              <a:rPr lang="fr-CA" dirty="0"/>
              <a:t>JSTOR</a:t>
            </a:r>
          </a:p>
          <a:p>
            <a:endParaRPr lang="en-CA" dirty="0"/>
          </a:p>
          <a:p>
            <a:r>
              <a:rPr lang="en-CA" dirty="0" err="1"/>
              <a:t>Autres</a:t>
            </a:r>
            <a:endParaRPr lang="en-CA" dirty="0"/>
          </a:p>
          <a:p>
            <a:pPr lvl="1"/>
            <a:r>
              <a:rPr lang="fr-CA" dirty="0"/>
              <a:t>Eureka.cc </a:t>
            </a:r>
          </a:p>
          <a:p>
            <a:pPr lvl="1"/>
            <a:r>
              <a:rPr lang="fr-CA" dirty="0"/>
              <a:t>Google News Archives </a:t>
            </a:r>
            <a:r>
              <a:rPr lang="fr-CA" sz="1800" dirty="0"/>
              <a:t>(archives … avant 1980)</a:t>
            </a:r>
          </a:p>
          <a:p>
            <a:pPr lvl="1"/>
            <a:r>
              <a:rPr lang="fr-CA" dirty="0"/>
              <a:t>Canadian </a:t>
            </a:r>
            <a:r>
              <a:rPr lang="fr-CA" dirty="0" err="1"/>
              <a:t>Newsstream</a:t>
            </a:r>
            <a:r>
              <a:rPr lang="fr-CA" dirty="0"/>
              <a:t> </a:t>
            </a:r>
          </a:p>
          <a:p>
            <a:pPr lvl="1"/>
            <a:r>
              <a:rPr lang="fr-CA" dirty="0" err="1"/>
              <a:t>Factiva</a:t>
            </a:r>
            <a:r>
              <a:rPr lang="fr-CA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5067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51840-A65B-74AE-E940-E3EA3084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Databases By Subject</a:t>
            </a:r>
            <a:endParaRPr lang="en-CA" dirty="0"/>
          </a:p>
        </p:txBody>
      </p:sp>
      <p:pic>
        <p:nvPicPr>
          <p:cNvPr id="9" name="Picture 8" descr="Concordia Library website homepage">
            <a:extLst>
              <a:ext uri="{FF2B5EF4-FFF2-40B4-BE49-F238E27FC236}">
                <a16:creationId xmlns:a16="http://schemas.microsoft.com/office/drawing/2014/main" id="{311F50F8-5255-65B2-EA0D-FF7B832F1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r="6712"/>
          <a:stretch/>
        </p:blipFill>
        <p:spPr>
          <a:xfrm>
            <a:off x="2389387" y="838200"/>
            <a:ext cx="7646038" cy="4848225"/>
          </a:xfrm>
          <a:prstGeom prst="rect">
            <a:avLst/>
          </a:prstGeom>
        </p:spPr>
      </p:pic>
      <p:grpSp>
        <p:nvGrpSpPr>
          <p:cNvPr id="10" name="Group 9" descr="Circle highlighting the &quot;Database by Subject&quot; button on the Concordia Library home page. ">
            <a:extLst>
              <a:ext uri="{FF2B5EF4-FFF2-40B4-BE49-F238E27FC236}">
                <a16:creationId xmlns:a16="http://schemas.microsoft.com/office/drawing/2014/main" id="{60E1C611-F333-55CE-2CC3-E8DDB9C90A02}"/>
              </a:ext>
            </a:extLst>
          </p:cNvPr>
          <p:cNvGrpSpPr/>
          <p:nvPr/>
        </p:nvGrpSpPr>
        <p:grpSpPr>
          <a:xfrm>
            <a:off x="607661" y="2222213"/>
            <a:ext cx="3707287" cy="2700000"/>
            <a:chOff x="411346" y="414941"/>
            <a:chExt cx="3707287" cy="27000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AF0F9E8-F219-2CBF-4961-EE564A907A09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1547D1-F700-FA06-58F5-83E6C20272EE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19333" t="-262000" r="-560667" b="-184666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88709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B1AB48C-975A-4A22-A0B1-E10B5D3B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ADCCFD-6F6D-40B8-9B9F-AB05B44E9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1578946-45B3-DD27-82E3-1A8C6B783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14656" r="33922"/>
          <a:stretch/>
        </p:blipFill>
        <p:spPr>
          <a:xfrm>
            <a:off x="5947577" y="1"/>
            <a:ext cx="6244424" cy="6861147"/>
          </a:xfrm>
          <a:custGeom>
            <a:avLst/>
            <a:gdLst/>
            <a:ahLst/>
            <a:cxnLst/>
            <a:rect l="l" t="t" r="r" b="b"/>
            <a:pathLst>
              <a:path w="6244424" h="6861147">
                <a:moveTo>
                  <a:pt x="2178658" y="0"/>
                </a:moveTo>
                <a:lnTo>
                  <a:pt x="6244424" y="0"/>
                </a:lnTo>
                <a:lnTo>
                  <a:pt x="6244424" y="6858000"/>
                </a:lnTo>
                <a:lnTo>
                  <a:pt x="0" y="6861147"/>
                </a:lnTo>
                <a:close/>
              </a:path>
            </a:pathLst>
          </a:cu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AD01838-A3FE-E166-8776-646695C5F1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17243" r="16642" b="1"/>
          <a:stretch/>
        </p:blipFill>
        <p:spPr>
          <a:xfrm>
            <a:off x="5976" y="-5948"/>
            <a:ext cx="8124955" cy="6881851"/>
          </a:xfrm>
          <a:custGeom>
            <a:avLst/>
            <a:gdLst/>
            <a:ahLst/>
            <a:cxnLst/>
            <a:rect l="l" t="t" r="r" b="b"/>
            <a:pathLst>
              <a:path w="8124955" h="6881851">
                <a:moveTo>
                  <a:pt x="0" y="0"/>
                </a:moveTo>
                <a:lnTo>
                  <a:pt x="8124955" y="0"/>
                </a:lnTo>
                <a:lnTo>
                  <a:pt x="5946298" y="6865948"/>
                </a:lnTo>
                <a:lnTo>
                  <a:pt x="0" y="688185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776531-FAA7-3172-3626-B43C6E1C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085" y="1122363"/>
            <a:ext cx="5295569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dirty="0" err="1">
                <a:solidFill>
                  <a:schemeClr val="tx1"/>
                </a:solidFill>
              </a:rPr>
              <a:t>Démonstrations</a:t>
            </a:r>
            <a:endParaRPr lang="en-US" sz="4100" b="1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F76DA6-30B2-482B-99AC-6D9D8B25D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52274" y="-17903"/>
            <a:ext cx="2178657" cy="686992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717595-1686-4B1A-AB52-A85F814B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4575356" y="-11925"/>
            <a:ext cx="7616644" cy="13476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08CAA0-C9C8-446F-8FD3-D92AEF1E4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4595"/>
            <a:ext cx="3849804" cy="14153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24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0A34275-CD0A-499C-9600-C96742FAC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852546B-EF97-46E8-A930-3A033410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7587" y="2720800"/>
            <a:ext cx="3470809" cy="41326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2801F4A-0A74-45E0-8E5A-65A65252A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4540"/>
            <a:ext cx="1274412" cy="49672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D245F29-ABE7-4BB1-8164-5F4C4604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257800" y="0"/>
            <a:ext cx="6926614" cy="1122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8EC8595-CD76-CD57-DFD2-69F021783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014" y="1122363"/>
            <a:ext cx="3316463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/>
              <a:t>Eureka.cc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00EEAF-0634-4EEB-81E5-9FBC2170F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7102" y="6051582"/>
            <a:ext cx="4847312" cy="80641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3E11676-332F-449D-9A03-6CE4ED25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225160" y="0"/>
            <a:ext cx="3541141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5765DC-A417-9CE3-F2AC-3EB0F1618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359" y="528860"/>
            <a:ext cx="6316883" cy="57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03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62DB5-F1F9-0009-3DF0-DE5DEA71B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372833"/>
            <a:ext cx="9906000" cy="1382156"/>
          </a:xfrm>
        </p:spPr>
        <p:txBody>
          <a:bodyPr/>
          <a:lstStyle/>
          <a:p>
            <a:r>
              <a:rPr lang="fr-CA" dirty="0"/>
              <a:t>Dictionnaires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30789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590DAC5-BA81-4AF8-B0CA-D66712B30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AB7E7E-14BD-4509-AD05-57C2EF74C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B7D68-3D15-7CA1-900D-205CBFA9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>
            <a:normAutofit/>
          </a:bodyPr>
          <a:lstStyle/>
          <a:p>
            <a:r>
              <a:rPr lang="fr-CA" err="1"/>
              <a:t>Termium</a:t>
            </a:r>
            <a:r>
              <a:rPr lang="fr-CA"/>
              <a:t> Plus</a:t>
            </a:r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24A07-EC5A-7E7B-29AF-B39152B81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4392"/>
          <a:stretch/>
        </p:blipFill>
        <p:spPr>
          <a:xfrm>
            <a:off x="6" y="10"/>
            <a:ext cx="4742121" cy="3434306"/>
          </a:xfrm>
          <a:custGeom>
            <a:avLst/>
            <a:gdLst/>
            <a:ahLst/>
            <a:cxnLst/>
            <a:rect l="l" t="t" r="r" b="b"/>
            <a:pathLst>
              <a:path w="4742121" h="3429000">
                <a:moveTo>
                  <a:pt x="0" y="0"/>
                </a:moveTo>
                <a:lnTo>
                  <a:pt x="4306186" y="0"/>
                </a:lnTo>
                <a:lnTo>
                  <a:pt x="4742121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05B7A-B8FD-23A2-7E7D-4783D31C5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4" r="928"/>
          <a:stretch/>
        </p:blipFill>
        <p:spPr>
          <a:xfrm>
            <a:off x="-5" y="3429000"/>
            <a:ext cx="5178056" cy="3429000"/>
          </a:xfrm>
          <a:custGeom>
            <a:avLst/>
            <a:gdLst/>
            <a:ahLst/>
            <a:cxnLst/>
            <a:rect l="l" t="t" r="r" b="b"/>
            <a:pathLst>
              <a:path w="5178056" h="3429000">
                <a:moveTo>
                  <a:pt x="0" y="0"/>
                </a:moveTo>
                <a:lnTo>
                  <a:pt x="4742121" y="0"/>
                </a:lnTo>
                <a:lnTo>
                  <a:pt x="517805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93EA3-6F97-6C77-2975-324468357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734" y="2183035"/>
            <a:ext cx="5355266" cy="4121845"/>
          </a:xfrm>
        </p:spPr>
        <p:txBody>
          <a:bodyPr anchor="ctr">
            <a:normAutofit/>
          </a:bodyPr>
          <a:lstStyle/>
          <a:p>
            <a:r>
              <a:rPr lang="fr-CA">
                <a:hlinkClick r:id="rId5"/>
              </a:rPr>
              <a:t>https://www.btb.termiumplus.gc.ca</a:t>
            </a:r>
            <a:endParaRPr lang="fr-CA"/>
          </a:p>
          <a:p>
            <a:r>
              <a:rPr lang="fr-CA"/>
              <a:t>Disponible gratuitement en ligne</a:t>
            </a:r>
          </a:p>
          <a:p>
            <a:r>
              <a:rPr lang="fr-FR">
                <a:hlinkClick r:id="rId6"/>
              </a:rPr>
              <a:t>Ressources du Portail linguistique du Canada</a:t>
            </a:r>
            <a:endParaRPr lang="fr-FR"/>
          </a:p>
          <a:p>
            <a:endParaRPr lang="fr-CA"/>
          </a:p>
          <a:p>
            <a:endParaRPr lang="en-CA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836AB60-5854-4E5A-BBFD-9E71A8600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884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12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4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6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8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0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22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24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26">
            <a:extLst>
              <a:ext uri="{FF2B5EF4-FFF2-40B4-BE49-F238E27FC236}">
                <a16:creationId xmlns:a16="http://schemas.microsoft.com/office/drawing/2014/main" id="{B64CD7FE-A713-4F49-85A1-1288513C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28">
            <a:extLst>
              <a:ext uri="{FF2B5EF4-FFF2-40B4-BE49-F238E27FC236}">
                <a16:creationId xmlns:a16="http://schemas.microsoft.com/office/drawing/2014/main" id="{945D1022-1095-4170-84E8-BBA5C08F1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1"/>
            <a:ext cx="502617" cy="515333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0">
            <a:extLst>
              <a:ext uri="{FF2B5EF4-FFF2-40B4-BE49-F238E27FC236}">
                <a16:creationId xmlns:a16="http://schemas.microsoft.com/office/drawing/2014/main" id="{89BAAD23-0119-402F-8301-E5F5CD03F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0"/>
            <a:ext cx="2790967" cy="9007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AE3C22F-EDA2-4D06-924A-8184ADCD1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240684" y="0"/>
            <a:ext cx="3951316" cy="14685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DBA64B4-435A-2E7D-1592-01D5A72C4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2" y="878573"/>
            <a:ext cx="9905998" cy="10040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Les bibliothèques et la salle de lecture</a:t>
            </a:r>
          </a:p>
        </p:txBody>
      </p:sp>
      <p:pic>
        <p:nvPicPr>
          <p:cNvPr id="5" name="Google Shape;52;p3" descr="Interior of the Grey Nuns Reading Room">
            <a:extLst>
              <a:ext uri="{FF2B5EF4-FFF2-40B4-BE49-F238E27FC236}">
                <a16:creationId xmlns:a16="http://schemas.microsoft.com/office/drawing/2014/main" id="{87B745BD-9424-C49B-61C7-BF43C8DB7A3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1310" y="1972894"/>
            <a:ext cx="2573279" cy="171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50;p3" descr="Ground floor of the J. W. McConnell Building">
            <a:extLst>
              <a:ext uri="{FF2B5EF4-FFF2-40B4-BE49-F238E27FC236}">
                <a16:creationId xmlns:a16="http://schemas.microsoft.com/office/drawing/2014/main" id="{DBBC0DC5-39E3-7197-0B72-D125134212E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62" y="1972894"/>
            <a:ext cx="2573279" cy="171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51;p3" descr="A person sitting on a ledge outside of the Vanier library reading a book&#10;">
            <a:extLst>
              <a:ext uri="{FF2B5EF4-FFF2-40B4-BE49-F238E27FC236}">
                <a16:creationId xmlns:a16="http://schemas.microsoft.com/office/drawing/2014/main" id="{F4002A70-7B16-A492-AE14-D6D04896FCE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593" y="1972894"/>
            <a:ext cx="2563642" cy="171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679AB-EB21-D0EF-B22D-8A791A558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43000" y="3949995"/>
            <a:ext cx="3014228" cy="1334386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err="1"/>
              <a:t>Pavillon</a:t>
            </a:r>
            <a:r>
              <a:rPr lang="en-US" dirty="0"/>
              <a:t> des </a:t>
            </a:r>
            <a:r>
              <a:rPr lang="en-US" dirty="0" err="1"/>
              <a:t>Soeurs-Grises</a:t>
            </a:r>
            <a:r>
              <a:rPr lang="en-US" dirty="0"/>
              <a:t>/</a:t>
            </a:r>
          </a:p>
          <a:p>
            <a:pPr marL="0" indent="0" algn="ctr">
              <a:buNone/>
            </a:pPr>
            <a:r>
              <a:rPr lang="en-US" dirty="0"/>
              <a:t>Grey Nuns</a:t>
            </a:r>
          </a:p>
          <a:p>
            <a:pPr marL="0" indent="0" algn="ctr">
              <a:buNone/>
            </a:pPr>
            <a:r>
              <a:rPr lang="en-US" dirty="0"/>
              <a:t>Salle de lecture (SGW)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B92B40A-D71A-4D53-A8B2-41176E222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33513" y="0"/>
            <a:ext cx="1058487" cy="44014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A89759-1F78-4414-80AF-0441C3F13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20500" y="1955968"/>
            <a:ext cx="571500" cy="490203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ertical Text Placeholder 2">
            <a:extLst>
              <a:ext uri="{FF2B5EF4-FFF2-40B4-BE49-F238E27FC236}">
                <a16:creationId xmlns:a16="http://schemas.microsoft.com/office/drawing/2014/main" id="{DBE683A2-26AE-7B34-BF9F-8C9FD065DF06}"/>
              </a:ext>
            </a:extLst>
          </p:cNvPr>
          <p:cNvSpPr txBox="1">
            <a:spLocks/>
          </p:cNvSpPr>
          <p:nvPr/>
        </p:nvSpPr>
        <p:spPr>
          <a:xfrm>
            <a:off x="4509187" y="4009188"/>
            <a:ext cx="3201546" cy="1275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Bibliothèque</a:t>
            </a:r>
            <a:r>
              <a:rPr lang="en-US" dirty="0"/>
              <a:t> Webster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(campus Sir George Williams)</a:t>
            </a:r>
          </a:p>
        </p:txBody>
      </p:sp>
      <p:sp>
        <p:nvSpPr>
          <p:cNvPr id="10" name="Vertical Text Placeholder 2">
            <a:extLst>
              <a:ext uri="{FF2B5EF4-FFF2-40B4-BE49-F238E27FC236}">
                <a16:creationId xmlns:a16="http://schemas.microsoft.com/office/drawing/2014/main" id="{4B5BADD3-0903-AA14-CC29-09158ED59DDE}"/>
              </a:ext>
            </a:extLst>
          </p:cNvPr>
          <p:cNvSpPr txBox="1">
            <a:spLocks/>
          </p:cNvSpPr>
          <p:nvPr/>
        </p:nvSpPr>
        <p:spPr>
          <a:xfrm>
            <a:off x="8085105" y="4034090"/>
            <a:ext cx="2840962" cy="1066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Bibliothèque</a:t>
            </a:r>
            <a:r>
              <a:rPr lang="en-US" dirty="0"/>
              <a:t> Vanier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(campus Loyola)</a:t>
            </a:r>
          </a:p>
        </p:txBody>
      </p:sp>
    </p:spTree>
    <p:extLst>
      <p:ext uri="{BB962C8B-B14F-4D97-AF65-F5344CB8AC3E}">
        <p14:creationId xmlns:p14="http://schemas.microsoft.com/office/powerpoint/2010/main" val="2470423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F54DC5-75B2-F1FC-5259-8850D4C7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957" y="685800"/>
            <a:ext cx="4409889" cy="1382233"/>
          </a:xfrm>
        </p:spPr>
        <p:txBody>
          <a:bodyPr>
            <a:normAutofit/>
          </a:bodyPr>
          <a:lstStyle/>
          <a:p>
            <a:r>
              <a:rPr lang="fr-CA" dirty="0"/>
              <a:t>Vitrine linguistique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E195A-EEFA-8B33-064E-AE4234BA8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88" r="24916"/>
          <a:stretch/>
        </p:blipFill>
        <p:spPr>
          <a:xfrm>
            <a:off x="20" y="-7444"/>
            <a:ext cx="6833173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C00AE-DC63-A2DF-A205-CD9A81AF9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193" y="2291316"/>
            <a:ext cx="5157708" cy="4022650"/>
          </a:xfrm>
        </p:spPr>
        <p:txBody>
          <a:bodyPr>
            <a:normAutofit/>
          </a:bodyPr>
          <a:lstStyle/>
          <a:p>
            <a:r>
              <a:rPr lang="fr-CA" dirty="0">
                <a:hlinkClick r:id="rId3"/>
              </a:rPr>
              <a:t>https://vitrinelinguistique.oqlf.gouv.qc.ca/</a:t>
            </a:r>
            <a:r>
              <a:rPr lang="fr-CA" dirty="0"/>
              <a:t> de l’Office de la langue française</a:t>
            </a:r>
          </a:p>
          <a:p>
            <a:r>
              <a:rPr lang="fr-CA" dirty="0"/>
              <a:t>Inclus le Grand dictionnaire terminologique</a:t>
            </a:r>
          </a:p>
          <a:p>
            <a:r>
              <a:rPr lang="fr-CA" dirty="0"/>
              <a:t>Disponible gratuitement en ligne</a:t>
            </a:r>
          </a:p>
          <a:p>
            <a:endParaRPr lang="en-CA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100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22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" descr="Abstract blurred public library with bookshelves">
            <a:extLst>
              <a:ext uri="{FF2B5EF4-FFF2-40B4-BE49-F238E27FC236}">
                <a16:creationId xmlns:a16="http://schemas.microsoft.com/office/drawing/2014/main" id="{EB466F85-E9AF-728C-D0F0-473CD53AD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65" b="-1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48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80A39-018A-471E-0508-1AF3CC210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7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Merci de                 </a:t>
            </a:r>
            <a:r>
              <a:rPr lang="en-US" sz="3700" i="1" kern="1200" cap="all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votre</a:t>
            </a:r>
            <a:r>
              <a:rPr lang="en-US" sz="37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22780-084D-3D3B-4B47-3AEA9DA21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167" y="1867111"/>
            <a:ext cx="4837465" cy="152066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r">
              <a:lnSpc>
                <a:spcPct val="110000"/>
              </a:lnSpc>
              <a:buNone/>
            </a:pPr>
            <a:br>
              <a:rPr lang="en-US" sz="900" b="1" cap="all" spc="300" dirty="0"/>
            </a:br>
            <a:br>
              <a:rPr lang="en-US" sz="900" b="1" cap="all" spc="300" dirty="0"/>
            </a:br>
            <a:r>
              <a:rPr lang="en-US" sz="2000" b="1" cap="all" spc="300" dirty="0"/>
              <a:t>Éthel Gamache</a:t>
            </a:r>
            <a:br>
              <a:rPr lang="en-US" sz="2000" b="1" cap="all" spc="300" dirty="0"/>
            </a:br>
            <a:r>
              <a:rPr lang="en-US" sz="2000" b="1" cap="all" spc="300" dirty="0"/>
              <a:t>Webster Library LB 505-07</a:t>
            </a:r>
            <a:br>
              <a:rPr lang="en-US" sz="2000" b="1" cap="all" spc="300" dirty="0"/>
            </a:br>
            <a:r>
              <a:rPr lang="en-US" sz="2000" b="1" cap="all" spc="300" dirty="0"/>
              <a:t>ethel.gamache@concordia.ca</a:t>
            </a:r>
            <a:br>
              <a:rPr lang="en-US" sz="2000" b="1" cap="all" spc="300" dirty="0"/>
            </a:br>
            <a:endParaRPr lang="en-US" sz="2000" b="1" cap="all" spc="300" dirty="0"/>
          </a:p>
        </p:txBody>
      </p:sp>
      <p:cxnSp>
        <p:nvCxnSpPr>
          <p:cNvPr id="49" name="Straight Connector 26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8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930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13969F2-ED52-4E5C-B3FC-01E01B8B9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87663C-0F82-E3E1-F87A-81017196A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870" y="749595"/>
            <a:ext cx="5645888" cy="3902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Accès Hors-campus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C906D-C250-7FA5-67F9-36F17B641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870" y="4651745"/>
            <a:ext cx="4890977" cy="99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b="1" cap="all" spc="300" dirty="0" err="1"/>
              <a:t>Utilisez</a:t>
            </a:r>
            <a:r>
              <a:rPr lang="en-US" sz="1800" b="1" cap="all" spc="300" dirty="0"/>
              <a:t> </a:t>
            </a:r>
            <a:r>
              <a:rPr lang="en-US" sz="1800" b="1" cap="all" spc="300" dirty="0" err="1"/>
              <a:t>votre</a:t>
            </a:r>
            <a:r>
              <a:rPr lang="en-US" sz="1800" b="1" cap="all" spc="300" dirty="0"/>
              <a:t> </a:t>
            </a:r>
            <a:r>
              <a:rPr lang="en-US" sz="1800" b="1" cap="all" spc="300" dirty="0" err="1"/>
              <a:t>identifiant</a:t>
            </a:r>
            <a:r>
              <a:rPr lang="en-US" sz="1800" b="1" cap="all" spc="300" dirty="0"/>
              <a:t> Concordia (</a:t>
            </a:r>
            <a:r>
              <a:rPr lang="en-US" sz="1800" b="1" i="1" cap="all" spc="300" dirty="0"/>
              <a:t>Concordia </a:t>
            </a:r>
            <a:r>
              <a:rPr lang="en-US" sz="1800" b="1" i="1" cap="all" spc="300" dirty="0" err="1"/>
              <a:t>netname</a:t>
            </a:r>
            <a:r>
              <a:rPr lang="en-US" sz="1800" b="1" i="1" cap="all" spc="300" dirty="0"/>
              <a:t> </a:t>
            </a:r>
            <a:r>
              <a:rPr lang="en-US" sz="1800" b="1" cap="all" spc="300" dirty="0" err="1"/>
              <a:t>ou</a:t>
            </a:r>
            <a:r>
              <a:rPr lang="en-US" sz="1800" b="1" cap="all" spc="300" dirty="0"/>
              <a:t> </a:t>
            </a:r>
            <a:r>
              <a:rPr lang="en-US" sz="1800" b="1" i="1" cap="all" spc="300" dirty="0"/>
              <a:t>username</a:t>
            </a:r>
            <a:r>
              <a:rPr lang="en-US" sz="1800" b="1" cap="all" spc="300" dirty="0"/>
              <a:t>) et </a:t>
            </a:r>
            <a:r>
              <a:rPr lang="en-US" sz="1800" b="1" cap="all" spc="300" dirty="0" err="1"/>
              <a:t>votre</a:t>
            </a:r>
            <a:r>
              <a:rPr lang="en-US" sz="1800" b="1" cap="all" spc="300" dirty="0"/>
              <a:t> mot de passe.</a:t>
            </a:r>
          </a:p>
        </p:txBody>
      </p:sp>
      <p:pic>
        <p:nvPicPr>
          <p:cNvPr id="36" name="Picture 35" descr="Clé dans une poignée de porte">
            <a:extLst>
              <a:ext uri="{FF2B5EF4-FFF2-40B4-BE49-F238E27FC236}">
                <a16:creationId xmlns:a16="http://schemas.microsoft.com/office/drawing/2014/main" id="{7C3333FE-A6E3-80D3-B929-5B4FA2EF9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08" r="2" b="2"/>
          <a:stretch/>
        </p:blipFill>
        <p:spPr>
          <a:xfrm>
            <a:off x="5879804" y="-6350"/>
            <a:ext cx="6312196" cy="6874330"/>
          </a:xfrm>
          <a:custGeom>
            <a:avLst/>
            <a:gdLst/>
            <a:ahLst/>
            <a:cxnLst/>
            <a:rect l="l" t="t" r="r" b="b"/>
            <a:pathLst>
              <a:path w="6312196" h="6874330">
                <a:moveTo>
                  <a:pt x="2047193" y="0"/>
                </a:moveTo>
                <a:lnTo>
                  <a:pt x="6312196" y="0"/>
                </a:lnTo>
                <a:lnTo>
                  <a:pt x="6312196" y="6874330"/>
                </a:lnTo>
                <a:lnTo>
                  <a:pt x="0" y="6874330"/>
                </a:lnTo>
                <a:close/>
              </a:path>
            </a:pathLst>
          </a:cu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34715" y="0"/>
            <a:ext cx="914401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65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669C1C-F6F3-9B49-AA00-FE44783AF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899" y="2355112"/>
            <a:ext cx="6933112" cy="32376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Visite de la </a:t>
            </a:r>
            <a:r>
              <a:rPr lang="en-US" sz="5600" i="1" kern="1200" cap="all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bibliothèque</a:t>
            </a:r>
            <a:r>
              <a:rPr lang="en-US" sz="5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Webster </a:t>
            </a:r>
            <a:br>
              <a:rPr lang="en-US" sz="5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56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05B6C-8E3B-BEF9-3518-B3A590000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4899" y="1265273"/>
            <a:ext cx="5916873" cy="10665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endParaRPr lang="en-US" sz="1800" b="1" cap="all" spc="300">
              <a:solidFill>
                <a:schemeClr val="tx2"/>
              </a:solidFill>
            </a:endParaRPr>
          </a:p>
        </p:txBody>
      </p:sp>
      <p:pic>
        <p:nvPicPr>
          <p:cNvPr id="5" name="Picture 4" descr="Bibliothèque publique floue abstraite avec des étagères à livres">
            <a:extLst>
              <a:ext uri="{FF2B5EF4-FFF2-40B4-BE49-F238E27FC236}">
                <a16:creationId xmlns:a16="http://schemas.microsoft.com/office/drawing/2014/main" id="{95B891F6-614F-96B2-24D5-AD24E70BC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63" r="44005" b="2"/>
          <a:stretch/>
        </p:blipFill>
        <p:spPr>
          <a:xfrm>
            <a:off x="8658226" y="-4762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E10AC2-20ED-4628-9A8E-14F8437B5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564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5EB5C37-3853-DBE8-875C-59DEAACBC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43588"/>
            <a:ext cx="9144000" cy="505991"/>
          </a:xfrm>
        </p:spPr>
        <p:txBody>
          <a:bodyPr/>
          <a:lstStyle/>
          <a:p>
            <a:r>
              <a:rPr lang="fr-CA" dirty="0"/>
              <a:t>OU allez sur le site web Menti.com puis entrez le code 6165 8778</a:t>
            </a:r>
            <a:endParaRPr lang="en-CA" dirty="0"/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8FF7E36-1817-6A8B-DF83-80A73ED0A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59" y="866083"/>
            <a:ext cx="4762500" cy="45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56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6C927-32D6-0E08-4047-A8021C004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Site web de la </a:t>
            </a:r>
            <a:r>
              <a:rPr lang="fr-CA" dirty="0" err="1"/>
              <a:t>bilbiotheque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7230C-B088-48B0-FA26-24F60459D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67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53851C1C-90B4-4D68-8D77-ACEDEBF97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66A6C3B0-6FDC-4B35-B7CE-CC75F30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0" y="-10952"/>
            <a:ext cx="5037413" cy="6881907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58016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358016 w 6132997"/>
              <a:gd name="connsiteY4" fmla="*/ 0 h 6881904"/>
              <a:gd name="connsiteX0" fmla="*/ 1916832 w 6132997"/>
              <a:gd name="connsiteY0" fmla="*/ 0 h 6892855"/>
              <a:gd name="connsiteX1" fmla="*/ 6132997 w 6132997"/>
              <a:gd name="connsiteY1" fmla="*/ 10951 h 6892855"/>
              <a:gd name="connsiteX2" fmla="*/ 6132997 w 6132997"/>
              <a:gd name="connsiteY2" fmla="*/ 6868949 h 6892855"/>
              <a:gd name="connsiteX3" fmla="*/ 0 w 6132997"/>
              <a:gd name="connsiteY3" fmla="*/ 6892855 h 6892855"/>
              <a:gd name="connsiteX4" fmla="*/ 1916832 w 6132997"/>
              <a:gd name="connsiteY4" fmla="*/ 0 h 6892855"/>
              <a:gd name="connsiteX0" fmla="*/ 2210210 w 6426375"/>
              <a:gd name="connsiteY0" fmla="*/ 0 h 6881905"/>
              <a:gd name="connsiteX1" fmla="*/ 6426375 w 6426375"/>
              <a:gd name="connsiteY1" fmla="*/ 10951 h 6881905"/>
              <a:gd name="connsiteX2" fmla="*/ 6426375 w 6426375"/>
              <a:gd name="connsiteY2" fmla="*/ 6868949 h 6881905"/>
              <a:gd name="connsiteX3" fmla="*/ 0 w 6426375"/>
              <a:gd name="connsiteY3" fmla="*/ 6881905 h 6881905"/>
              <a:gd name="connsiteX4" fmla="*/ 2210210 w 6426375"/>
              <a:gd name="connsiteY4" fmla="*/ 0 h 6881905"/>
              <a:gd name="connsiteX0" fmla="*/ 2755055 w 6426375"/>
              <a:gd name="connsiteY0" fmla="*/ 0 h 6881905"/>
              <a:gd name="connsiteX1" fmla="*/ 6426375 w 6426375"/>
              <a:gd name="connsiteY1" fmla="*/ 10951 h 6881905"/>
              <a:gd name="connsiteX2" fmla="*/ 6426375 w 6426375"/>
              <a:gd name="connsiteY2" fmla="*/ 6868949 h 6881905"/>
              <a:gd name="connsiteX3" fmla="*/ 0 w 6426375"/>
              <a:gd name="connsiteY3" fmla="*/ 6881905 h 6881905"/>
              <a:gd name="connsiteX4" fmla="*/ 2755055 w 6426375"/>
              <a:gd name="connsiteY4" fmla="*/ 0 h 68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6375" h="6881905">
                <a:moveTo>
                  <a:pt x="2755055" y="0"/>
                </a:moveTo>
                <a:lnTo>
                  <a:pt x="6426375" y="10951"/>
                </a:lnTo>
                <a:lnTo>
                  <a:pt x="6426375" y="6868949"/>
                </a:lnTo>
                <a:lnTo>
                  <a:pt x="0" y="6881905"/>
                </a:lnTo>
                <a:lnTo>
                  <a:pt x="275505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6F135C-352B-4218-8C4A-72DA56E2B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486400" y="0"/>
            <a:ext cx="6705600" cy="199853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58AD04-C5C5-4EED-9739-2CCED6989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68513" y="4035406"/>
            <a:ext cx="4723487" cy="28225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A09171-30F7-4DDD-8406-68606DFBE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34056" y="0"/>
            <a:ext cx="2036307" cy="687095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4671DAE9-56D4-43EC-3B1F-6B09CFE2E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" b="27924"/>
          <a:stretch/>
        </p:blipFill>
        <p:spPr>
          <a:xfrm>
            <a:off x="533400" y="533400"/>
            <a:ext cx="11125200" cy="579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5ACBAC-23DB-0FC7-ADC9-38A59F9B3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870681"/>
            <a:ext cx="1534137" cy="257175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3565962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893</Words>
  <Application>Microsoft Office PowerPoint</Application>
  <PresentationFormat>Widescreen</PresentationFormat>
  <Paragraphs>128</Paragraphs>
  <Slides>41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Arial Bold</vt:lpstr>
      <vt:lpstr>Calibri</vt:lpstr>
      <vt:lpstr>Gill Sans MT</vt:lpstr>
      <vt:lpstr>Gill Sans Nova</vt:lpstr>
      <vt:lpstr>Gill Sans Nova Light</vt:lpstr>
      <vt:lpstr>Segoe UI</vt:lpstr>
      <vt:lpstr>Segoe UI Light</vt:lpstr>
      <vt:lpstr>Univers Condensed Light</vt:lpstr>
      <vt:lpstr>Walbaum Display Light</vt:lpstr>
      <vt:lpstr>AngleLinesVTI</vt:lpstr>
      <vt:lpstr>FTRA 600  Méthodologie générale de la recherche en traduction   Formation documentaire   Bibliothécaire: Éthel Gamache  ethel.gamache@concordia.ca    Le jeudi 21 septembre 2023 </vt:lpstr>
      <vt:lpstr>PowerPoint Presentation</vt:lpstr>
      <vt:lpstr>La bibliothèque</vt:lpstr>
      <vt:lpstr>Les bibliothèques et la salle de lecture</vt:lpstr>
      <vt:lpstr>Accès Hors-campus</vt:lpstr>
      <vt:lpstr>Visite de la bibliothèque Webster  </vt:lpstr>
      <vt:lpstr>PowerPoint Presentation</vt:lpstr>
      <vt:lpstr>Site web de la bilbiotheque</vt:lpstr>
      <vt:lpstr>PowerPoint Presentation</vt:lpstr>
      <vt:lpstr>Religions and Cultures Subject Guides</vt:lpstr>
      <vt:lpstr>Retour suR les tutoriels video</vt:lpstr>
      <vt:lpstr>PowerPoint Presentation</vt:lpstr>
      <vt:lpstr>What is a Boolean Search?</vt:lpstr>
      <vt:lpstr>The Concept of a Boolean search illustrated</vt:lpstr>
      <vt:lpstr>PowerPoint Presentation</vt:lpstr>
      <vt:lpstr>PowerPoint Presentation</vt:lpstr>
      <vt:lpstr>Stratégies de recherche et l’outil de recherche Sofia. </vt:lpstr>
      <vt:lpstr>PowerPoint Presentation</vt:lpstr>
      <vt:lpstr>PowerPoint Presentation</vt:lpstr>
      <vt:lpstr>Utiliser le Prêt entre bibliothèques (PEB) dans sofia</vt:lpstr>
      <vt:lpstr>Quel est le nouveau service de PEB?</vt:lpstr>
      <vt:lpstr>Concordia article/chapter scan &amp; deliver service</vt:lpstr>
      <vt:lpstr>Demander un LIvre VIA INTERLIBRARY LOAN (Prêt entre bibliothèques)</vt:lpstr>
      <vt:lpstr>Sofia Discovery Tool request via Interlibrary loan</vt:lpstr>
      <vt:lpstr>Suivez le statut de votre demande sous l’onglet "Requests". </vt:lpstr>
      <vt:lpstr>Au sujet du PEB </vt:lpstr>
      <vt:lpstr>Demander un livre à partir d’un  FORMulaire vide</vt:lpstr>
      <vt:lpstr>Create an Interlibrary Loan request</vt:lpstr>
      <vt:lpstr>Sofia Discovery Tool – request a book form</vt:lpstr>
      <vt:lpstr>Si vous avez quelque difficulté à trouver un document, contactez la bibliothèque. </vt:lpstr>
      <vt:lpstr>Périodiques et bases de données</vt:lpstr>
      <vt:lpstr>La révision par les pairs</vt:lpstr>
      <vt:lpstr>Bases de données</vt:lpstr>
      <vt:lpstr>PowerPoint Presentation</vt:lpstr>
      <vt:lpstr>Sofia Discovery Tool – Databases By Subject</vt:lpstr>
      <vt:lpstr>Démonstrations</vt:lpstr>
      <vt:lpstr>Eureka.cc</vt:lpstr>
      <vt:lpstr>Dictionnaires </vt:lpstr>
      <vt:lpstr>Termium Plus</vt:lpstr>
      <vt:lpstr>Vitrine linguistique</vt:lpstr>
      <vt:lpstr>Merci de                 votre attention</vt:lpstr>
    </vt:vector>
  </TitlesOfParts>
  <Company>Concordia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Internal Training for the subject fields of  Religions and Cultures,  Theological Studies,  Philosophy,  Études françaises   and  Classics, Modern Languages and Linguistics    Librarian: Éthel Gamache  ethel.gamache@concordia.ca  Thursday, September 14, 2023</dc:title>
  <dc:creator>Ethel Gamache</dc:creator>
  <cp:lastModifiedBy>Ethel Gamache</cp:lastModifiedBy>
  <cp:revision>7</cp:revision>
  <dcterms:created xsi:type="dcterms:W3CDTF">2023-09-14T15:10:06Z</dcterms:created>
  <dcterms:modified xsi:type="dcterms:W3CDTF">2023-09-21T22:34:55Z</dcterms:modified>
</cp:coreProperties>
</file>