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08" r:id="rId2"/>
    <p:sldMasterId id="2147483668" r:id="rId3"/>
    <p:sldMasterId id="2147483732" r:id="rId4"/>
    <p:sldMasterId id="2147483814" r:id="rId5"/>
    <p:sldMasterId id="2147483816" r:id="rId6"/>
  </p:sldMasterIdLst>
  <p:notesMasterIdLst>
    <p:notesMasterId r:id="rId29"/>
  </p:notesMasterIdLst>
  <p:sldIdLst>
    <p:sldId id="256" r:id="rId7"/>
    <p:sldId id="292" r:id="rId8"/>
    <p:sldId id="283" r:id="rId9"/>
    <p:sldId id="284" r:id="rId10"/>
    <p:sldId id="285" r:id="rId11"/>
    <p:sldId id="294" r:id="rId12"/>
    <p:sldId id="295" r:id="rId13"/>
    <p:sldId id="313" r:id="rId14"/>
    <p:sldId id="288" r:id="rId15"/>
    <p:sldId id="296" r:id="rId16"/>
    <p:sldId id="297" r:id="rId17"/>
    <p:sldId id="299" r:id="rId18"/>
    <p:sldId id="314" r:id="rId19"/>
    <p:sldId id="301" r:id="rId20"/>
    <p:sldId id="310" r:id="rId21"/>
    <p:sldId id="312" r:id="rId22"/>
    <p:sldId id="307" r:id="rId23"/>
    <p:sldId id="311" r:id="rId24"/>
    <p:sldId id="305" r:id="rId25"/>
    <p:sldId id="306" r:id="rId26"/>
    <p:sldId id="304" r:id="rId27"/>
    <p:sldId id="260"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99165-3FF4-4D10-9B53-3740C8FEA35F}" v="653" dt="2023-01-23T05:11:28.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23" autoAdjust="0"/>
  </p:normalViewPr>
  <p:slideViewPr>
    <p:cSldViewPr>
      <p:cViewPr varScale="1">
        <p:scale>
          <a:sx n="161" d="100"/>
          <a:sy n="161" d="100"/>
        </p:scale>
        <p:origin x="179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C6C6489-57BF-4875-9526-B5A61C9B736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defRPr>
            </a:lvl1pPr>
          </a:lstStyle>
          <a:p>
            <a:pPr>
              <a:defRPr/>
            </a:pPr>
            <a:endParaRPr lang="en-US" altLang="en-US"/>
          </a:p>
        </p:txBody>
      </p:sp>
      <p:sp>
        <p:nvSpPr>
          <p:cNvPr id="7171" name="Rectangle 3">
            <a:extLst>
              <a:ext uri="{FF2B5EF4-FFF2-40B4-BE49-F238E27FC236}">
                <a16:creationId xmlns:a16="http://schemas.microsoft.com/office/drawing/2014/main" id="{FCDE01D9-3ECC-4688-89DE-2CE656EDE14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defRPr>
            </a:lvl1pPr>
          </a:lstStyle>
          <a:p>
            <a:pPr>
              <a:defRPr/>
            </a:pPr>
            <a:endParaRPr lang="en-US" altLang="en-US"/>
          </a:p>
        </p:txBody>
      </p:sp>
      <p:sp>
        <p:nvSpPr>
          <p:cNvPr id="5124" name="Rectangle 4">
            <a:extLst>
              <a:ext uri="{FF2B5EF4-FFF2-40B4-BE49-F238E27FC236}">
                <a16:creationId xmlns:a16="http://schemas.microsoft.com/office/drawing/2014/main" id="{A6F7766D-D749-4CEF-85D8-7AAE5696E2F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CEAAC092-B18E-41DE-8549-D70739DD2AC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a:extLst>
              <a:ext uri="{FF2B5EF4-FFF2-40B4-BE49-F238E27FC236}">
                <a16:creationId xmlns:a16="http://schemas.microsoft.com/office/drawing/2014/main" id="{82DEB32C-D124-439C-8F9E-4A31D97EDB0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defRPr>
            </a:lvl1pPr>
          </a:lstStyle>
          <a:p>
            <a:pPr>
              <a:defRPr/>
            </a:pPr>
            <a:endParaRPr lang="en-US" altLang="en-US"/>
          </a:p>
        </p:txBody>
      </p:sp>
      <p:sp>
        <p:nvSpPr>
          <p:cNvPr id="7175" name="Rectangle 7">
            <a:extLst>
              <a:ext uri="{FF2B5EF4-FFF2-40B4-BE49-F238E27FC236}">
                <a16:creationId xmlns:a16="http://schemas.microsoft.com/office/drawing/2014/main" id="{13DC8938-CA58-4DD7-9A40-3D79A71EA284}"/>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800A5E5B-EBA9-48D4-BC75-E4487792F2E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F7B3E809-4596-4215-B29C-9CAF5544AFFA}" type="slidenum">
              <a:rPr lang="en-US" altLang="en-US" smtClean="0"/>
              <a:pPr>
                <a:defRPr/>
              </a:pPr>
              <a:t>5</a:t>
            </a:fld>
            <a:endParaRPr lang="en-US" altLang="en-US"/>
          </a:p>
        </p:txBody>
      </p:sp>
    </p:spTree>
    <p:extLst>
      <p:ext uri="{BB962C8B-B14F-4D97-AF65-F5344CB8AC3E}">
        <p14:creationId xmlns:p14="http://schemas.microsoft.com/office/powerpoint/2010/main" val="302826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C5706D3-27D8-4F63-BC4E-B81803F5EF2E}" type="slidenum">
              <a:rPr lang="en-US" altLang="en-US" smtClean="0"/>
              <a:pPr>
                <a:defRPr/>
              </a:pPr>
              <a:t>9</a:t>
            </a:fld>
            <a:endParaRPr lang="en-US" altLang="en-US"/>
          </a:p>
        </p:txBody>
      </p:sp>
    </p:spTree>
    <p:extLst>
      <p:ext uri="{BB962C8B-B14F-4D97-AF65-F5344CB8AC3E}">
        <p14:creationId xmlns:p14="http://schemas.microsoft.com/office/powerpoint/2010/main" val="2363745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133600"/>
            <a:ext cx="5257800" cy="1295400"/>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838200" y="3886200"/>
            <a:ext cx="5257800" cy="2133600"/>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78320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50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34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64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2133600"/>
          </a:xfrm>
        </p:spPr>
        <p:txBody>
          <a:bodyPr/>
          <a:lstStyle>
            <a:lvl1pPr>
              <a:defRPr>
                <a:solidFill>
                  <a:srgbClr val="800000"/>
                </a:solidFill>
              </a:defRPr>
            </a:lvl1pPr>
          </a:lstStyle>
          <a:p>
            <a:r>
              <a:rPr lang="en-CA" dirty="0"/>
              <a:t>Click to edit Master title style</a:t>
            </a:r>
            <a:endParaRPr lang="en-US" dirty="0"/>
          </a:p>
        </p:txBody>
      </p:sp>
    </p:spTree>
    <p:extLst>
      <p:ext uri="{BB962C8B-B14F-4D97-AF65-F5344CB8AC3E}">
        <p14:creationId xmlns:p14="http://schemas.microsoft.com/office/powerpoint/2010/main" val="391447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03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8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827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A90587-EDAB-401A-B383-E45B786C76E4}"/>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885D836-B125-45B8-AF5C-EE30EF3C6E8F}"/>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9" r:id="rId1"/>
    <p:sldLayoutId id="2147483813" r:id="rId2"/>
    <p:sldLayoutId id="2147483812" r:id="rId3"/>
    <p:sldLayoutId id="2147483810" r:id="rId4"/>
    <p:sldLayoutId id="2147483811" r:id="rId5"/>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CA7922-CADE-41C9-A3B3-8194D80A3987}"/>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993262-04E2-40F1-A14A-B64F6326FC3F}"/>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7"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11EE74-FB3D-486A-89CE-FC21B031589B}"/>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D51442-EA2F-4B8E-95E3-89652ED42608}"/>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DAE682-20A7-4223-A902-7687BD4FD6BA}"/>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74E4A9-0C77-4468-A07C-A6F1173A9205}"/>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5"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hyperlink" Target="https://concordiauniversity.on.worldcat.org/v2/oclc/213810572" TargetMode="External"/><Relationship Id="rId13" Type="http://schemas.openxmlformats.org/officeDocument/2006/relationships/hyperlink" Target="https://concordiauniversity.on.worldcat.org/v2/oclc/54650785" TargetMode="External"/><Relationship Id="rId3" Type="http://schemas.openxmlformats.org/officeDocument/2006/relationships/hyperlink" Target="https://www-proquest-com.lib-ezproxy.concordia.ca/canadiannews/advanced?accountid=10246" TargetMode="External"/><Relationship Id="rId7" Type="http://schemas.openxmlformats.org/officeDocument/2006/relationships/hyperlink" Target="https://concordiauniversity.on.worldcat.org/v2/oclc/62313540" TargetMode="External"/><Relationship Id="rId12" Type="http://schemas.openxmlformats.org/officeDocument/2006/relationships/hyperlink" Target="https://concordiauniversity.on.worldcat.org/oclc/910187003" TargetMode="External"/><Relationship Id="rId2" Type="http://schemas.openxmlformats.org/officeDocument/2006/relationships/hyperlink" Target="https://www.proquest.com/usnews/advanced?accountid=10246" TargetMode="External"/><Relationship Id="rId1" Type="http://schemas.openxmlformats.org/officeDocument/2006/relationships/slideLayout" Target="../slideLayouts/slideLayout9.xml"/><Relationship Id="rId6" Type="http://schemas.openxmlformats.org/officeDocument/2006/relationships/hyperlink" Target="https://concordiauniversity.libguides.com/az.php?s=132725" TargetMode="External"/><Relationship Id="rId11" Type="http://schemas.openxmlformats.org/officeDocument/2006/relationships/hyperlink" Target="https://concordiauniversity.on.worldcat.org/oclc/911810197" TargetMode="External"/><Relationship Id="rId5" Type="http://schemas.openxmlformats.org/officeDocument/2006/relationships/hyperlink" Target="https://concordiauniversity.on.worldcat.org/oclc/49835545" TargetMode="External"/><Relationship Id="rId15" Type="http://schemas.openxmlformats.org/officeDocument/2006/relationships/hyperlink" Target="https://concordiauniversity.libguides.com/az.php?s=132692" TargetMode="External"/><Relationship Id="rId10" Type="http://schemas.openxmlformats.org/officeDocument/2006/relationships/hyperlink" Target="https://concordiauniversity.on.worldcat.org/v2/oclc/62303387" TargetMode="External"/><Relationship Id="rId4" Type="http://schemas.openxmlformats.org/officeDocument/2006/relationships/hyperlink" Target="https://www-proquest-com.lib-ezproxy.concordia.ca/internationalnews1/advanced?accountid=10246" TargetMode="External"/><Relationship Id="rId9" Type="http://schemas.openxmlformats.org/officeDocument/2006/relationships/hyperlink" Target="https://concordiauniversity.on.worldcat.org/v2/oclc/780956112" TargetMode="External"/><Relationship Id="rId14" Type="http://schemas.openxmlformats.org/officeDocument/2006/relationships/hyperlink" Target="https://news.google.com/newspape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concordiauniversity.on.worldcat.org/oclc/213811593" TargetMode="External"/><Relationship Id="rId2" Type="http://schemas.openxmlformats.org/officeDocument/2006/relationships/hyperlink" Target="https://concordiauniversity.on.worldcat.org/oclc/50959346" TargetMode="External"/><Relationship Id="rId1" Type="http://schemas.openxmlformats.org/officeDocument/2006/relationships/slideLayout" Target="../slideLayouts/slideLayout8.xml"/><Relationship Id="rId5" Type="http://schemas.openxmlformats.org/officeDocument/2006/relationships/hyperlink" Target="https://www.merriam-webster.com/" TargetMode="External"/><Relationship Id="rId4" Type="http://schemas.openxmlformats.org/officeDocument/2006/relationships/hyperlink" Target="https://concordiauniversity.on.worldcat.org/oclc/4116081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s://lib-ezproxy.concordia.ca/login?url=https://eena.alexanderstreet.com/" TargetMode="External"/><Relationship Id="rId13" Type="http://schemas.openxmlformats.org/officeDocument/2006/relationships/hyperlink" Target="https://lib-ezproxy.concordia.ca/login?url=https://search.proquest.com/eima/advanced?accountid=10246" TargetMode="External"/><Relationship Id="rId3" Type="http://schemas.openxmlformats.org/officeDocument/2006/relationships/hyperlink" Target="https://lib-ezproxy.concordia.ca/login?url=https://search.proquest.com/americanperiodicals/advanced?accountid=10246" TargetMode="External"/><Relationship Id="rId7" Type="http://schemas.openxmlformats.org/officeDocument/2006/relationships/hyperlink" Target="https://lib-ezproxy.concordia.ca/login?url=https://www.china.amdigital.co.uk/" TargetMode="External"/><Relationship Id="rId12" Type="http://schemas.openxmlformats.org/officeDocument/2006/relationships/hyperlink" Target="https://lib-ezproxy.concordia.ca/login?url=https://www.empire.amdigital.co.uk/" TargetMode="External"/><Relationship Id="rId2" Type="http://schemas.openxmlformats.org/officeDocument/2006/relationships/hyperlink" Target="https://concordiauniversity.libguides.com/az.php?s=132551" TargetMode="External"/><Relationship Id="rId1" Type="http://schemas.openxmlformats.org/officeDocument/2006/relationships/slideLayout" Target="../slideLayouts/slideLayout9.xml"/><Relationship Id="rId6" Type="http://schemas.openxmlformats.org/officeDocument/2006/relationships/hyperlink" Target="https://www.canadiana.ca/" TargetMode="External"/><Relationship Id="rId11" Type="http://schemas.openxmlformats.org/officeDocument/2006/relationships/hyperlink" Target="https://lib-ezproxy.concordia.ca/login?url=https://infotrac.galegroup.com/itweb/concordi_main?db=ECCO" TargetMode="External"/><Relationship Id="rId5" Type="http://schemas.openxmlformats.org/officeDocument/2006/relationships/hyperlink" Target="https://lib-ezproxy.concordia.ca/login?url=https://search.proquest.com/britishperiodicals/advanced" TargetMode="External"/><Relationship Id="rId10" Type="http://schemas.openxmlformats.org/officeDocument/2006/relationships/hyperlink" Target="https://lib-ezproxy.concordia.ca/login?url=https://www.eastindiacompany.amdigital.co.uk" TargetMode="External"/><Relationship Id="rId4" Type="http://schemas.openxmlformats.org/officeDocument/2006/relationships/hyperlink" Target="https://lib-ezproxy.concordia.ca/login?url=https://go.gale.com/ps/start.do?p=AHSI&amp;u=concordi_main" TargetMode="External"/><Relationship Id="rId9" Type="http://schemas.openxmlformats.org/officeDocument/2006/relationships/hyperlink" Target="https://lib-ezproxy.concordia.ca/login?url=https://search.proquest.com/eebo/index" TargetMode="External"/><Relationship Id="rId14" Type="http://schemas.openxmlformats.org/officeDocument/2006/relationships/hyperlink" Target="https://lib-ezproxy.concordia.ca/login?url=https://go.gale.com/ps/start.do?p=INDP&amp;u=concordi_ma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hyperlink" Target="https://lib-ezproxy.concordia.ca/login?url=https://asp6new.alexanderstreet.com/orhi/" TargetMode="External"/><Relationship Id="rId13" Type="http://schemas.openxmlformats.org/officeDocument/2006/relationships/hyperlink" Target="https://lib-ezproxy.concordia.ca/login?url=https://infotrac.galegroup.com/itweb/concordi_main?id=concordi_main&amp;db=SPOL" TargetMode="External"/><Relationship Id="rId3" Type="http://schemas.openxmlformats.org/officeDocument/2006/relationships/hyperlink" Target="https://lib-ezproxy.concordia.ca/login?url=https://www.manchesterhive.com/collection/manchester-medieval-sources" TargetMode="External"/><Relationship Id="rId7" Type="http://schemas.openxmlformats.org/officeDocument/2006/relationships/hyperlink" Target="https://lib-ezproxy.concordia.ca/login?url=https://nwld.alexanderstreet.com/" TargetMode="External"/><Relationship Id="rId12" Type="http://schemas.openxmlformats.org/officeDocument/2006/relationships/hyperlink" Target="https://lib-ezproxy.concordia.ca/login?url=http://www.slavery.amdigital.co.uk/" TargetMode="External"/><Relationship Id="rId2" Type="http://schemas.openxmlformats.org/officeDocument/2006/relationships/hyperlink" Target="https://lib-ezproxy.concordia.ca/login?url=https://search.ebscohost.com/login.aspx?authtype=ip,uid&amp;custid=s4759561&amp;profile=ehost&amp;defaultdb=mma&amp;groupid=main" TargetMode="External"/><Relationship Id="rId1" Type="http://schemas.openxmlformats.org/officeDocument/2006/relationships/slideLayout" Target="../slideLayouts/slideLayout2.xml"/><Relationship Id="rId6" Type="http://schemas.openxmlformats.org/officeDocument/2006/relationships/hyperlink" Target="https://lib-ezproxy.concordia.ca/login?url=https://asp6new.alexanderstreet.com/ibio/" TargetMode="External"/><Relationship Id="rId11" Type="http://schemas.openxmlformats.org/officeDocument/2006/relationships/hyperlink" Target="https://lib-ezproxy.concordia.ca/login?url=https://go.gale.com/ps/start.do?p=PNCH&amp;u=concordi_main" TargetMode="External"/><Relationship Id="rId5" Type="http://schemas.openxmlformats.org/officeDocument/2006/relationships/hyperlink" Target="https://lib-ezproxy.concordia.ca/login?url=https://imld.alexanderstreet.com/" TargetMode="External"/><Relationship Id="rId10" Type="http://schemas.openxmlformats.org/officeDocument/2006/relationships/hyperlink" Target="https://lib-ezproxy.concordia.ca/login?url=https://parlipapers.proquest.com/parlipapers/search/advanced/hcppadvanced?accountid=10246" TargetMode="External"/><Relationship Id="rId4" Type="http://schemas.openxmlformats.org/officeDocument/2006/relationships/hyperlink" Target="https://mediahistoryproject.org/" TargetMode="External"/><Relationship Id="rId9" Type="http://schemas.openxmlformats.org/officeDocument/2006/relationships/hyperlink" Target="https://lib-ezproxy.concordia.ca/login?url=https://infotrac.galegroup.com/itweb/concordi_main?id=concordi_main&amp;db=PIPO" TargetMode="External"/><Relationship Id="rId14" Type="http://schemas.openxmlformats.org/officeDocument/2006/relationships/hyperlink" Target="https://lib-ezproxy.concordia.ca/login?url=https://search.alexanderstreet.com/was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oncordia.ca/library/guides/history.html" TargetMode="External"/><Relationship Id="rId7" Type="http://schemas.openxmlformats.org/officeDocument/2006/relationships/hyperlink" Target="mailto:vince.graziano@concordia.ca" TargetMode="External"/><Relationship Id="rId2" Type="http://schemas.openxmlformats.org/officeDocument/2006/relationships/hyperlink" Target="https://library.concordia.ca/help/index.php" TargetMode="External"/><Relationship Id="rId1" Type="http://schemas.openxmlformats.org/officeDocument/2006/relationships/slideLayout" Target="../slideLayouts/slideLayout10.xml"/><Relationship Id="rId6" Type="http://schemas.openxmlformats.org/officeDocument/2006/relationships/hyperlink" Target="https://library.concordia.ca/help/questions/" TargetMode="External"/><Relationship Id="rId5" Type="http://schemas.openxmlformats.org/officeDocument/2006/relationships/hyperlink" Target="https://www-chicagomanualofstyle-org.lib-ezproxy.concordia.ca/home.html" TargetMode="External"/><Relationship Id="rId4" Type="http://schemas.openxmlformats.org/officeDocument/2006/relationships/hyperlink" Target="https://library.concordia.ca/help/citing/index.php?guid=chicag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dRz3TxjUBR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concordiauniversity-on-worldcat-org.lib-ezproxy.concordia.ca/oclc/40693245" TargetMode="External"/><Relationship Id="rId7" Type="http://schemas.openxmlformats.org/officeDocument/2006/relationships/hyperlink" Target="https://concordiauniversity.on.worldcat.org/oclc/855308507" TargetMode="External"/><Relationship Id="rId2" Type="http://schemas.openxmlformats.org/officeDocument/2006/relationships/hyperlink" Target="https://concordiauniversity-on-worldcat-org.lib-ezproxy.concordia.ca/oclc/40485123" TargetMode="External"/><Relationship Id="rId1" Type="http://schemas.openxmlformats.org/officeDocument/2006/relationships/slideLayout" Target="../slideLayouts/slideLayout10.xml"/><Relationship Id="rId6" Type="http://schemas.openxmlformats.org/officeDocument/2006/relationships/hyperlink" Target="https://concordiauniversity.on.worldcat.org/oclc/53117813" TargetMode="External"/><Relationship Id="rId5" Type="http://schemas.openxmlformats.org/officeDocument/2006/relationships/hyperlink" Target="https://www-proquest-com.lib-ezproxy.concordia.ca/artshumanities/advanced?accountid=10246" TargetMode="External"/><Relationship Id="rId4" Type="http://schemas.openxmlformats.org/officeDocument/2006/relationships/hyperlink" Target="https://clues.concordia.ca/record=e100040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5">
            <a:extLst>
              <a:ext uri="{FF2B5EF4-FFF2-40B4-BE49-F238E27FC236}">
                <a16:creationId xmlns:a16="http://schemas.microsoft.com/office/drawing/2014/main" id="{BA0D5070-FA2F-42DF-9D6A-F0FDB07832DC}"/>
              </a:ext>
            </a:extLst>
          </p:cNvPr>
          <p:cNvSpPr>
            <a:spLocks noGrp="1" noChangeArrowheads="1"/>
          </p:cNvSpPr>
          <p:nvPr>
            <p:ph type="ctrTitle"/>
          </p:nvPr>
        </p:nvSpPr>
        <p:spPr>
          <a:xfrm>
            <a:off x="250825" y="1557338"/>
            <a:ext cx="8785225" cy="2016125"/>
          </a:xfrm>
        </p:spPr>
        <p:txBody>
          <a:bodyPr/>
          <a:lstStyle/>
          <a:p>
            <a:pPr algn="ctr" eaLnBrk="1" hangingPunct="1"/>
            <a:r>
              <a:rPr lang="en-CA" altLang="en-US" sz="3600" dirty="0">
                <a:latin typeface="Arial Bold" panose="020B0704020202020204" pitchFamily="34" charset="0"/>
                <a:ea typeface="ＭＳ Ｐゴシック" panose="020B0600070205080204" pitchFamily="34" charset="-128"/>
              </a:rPr>
              <a:t>Library Orientation for HIST 403:</a:t>
            </a:r>
            <a:br>
              <a:rPr lang="en-CA" altLang="en-US" sz="3600" dirty="0">
                <a:latin typeface="Arial Bold" panose="020B0704020202020204" pitchFamily="34" charset="0"/>
                <a:ea typeface="ＭＳ Ｐゴシック" panose="020B0600070205080204" pitchFamily="34" charset="-128"/>
              </a:rPr>
            </a:br>
            <a:r>
              <a:rPr lang="en-CA" altLang="en-US" sz="3600" dirty="0">
                <a:latin typeface="Arial Bold" panose="020B0704020202020204" pitchFamily="34" charset="0"/>
                <a:ea typeface="ＭＳ Ｐゴシック" panose="020B0600070205080204" pitchFamily="34" charset="-128"/>
              </a:rPr>
              <a:t>Methodology in History</a:t>
            </a:r>
            <a:endParaRPr lang="en-US" altLang="en-US" sz="3600" dirty="0">
              <a:latin typeface="Arial Bold" panose="020B0704020202020204" pitchFamily="34" charset="0"/>
              <a:ea typeface="ＭＳ Ｐゴシック" panose="020B0600070205080204" pitchFamily="34" charset="-128"/>
            </a:endParaRPr>
          </a:p>
        </p:txBody>
      </p:sp>
      <p:sp>
        <p:nvSpPr>
          <p:cNvPr id="6147" name="Subtitle 16">
            <a:extLst>
              <a:ext uri="{FF2B5EF4-FFF2-40B4-BE49-F238E27FC236}">
                <a16:creationId xmlns:a16="http://schemas.microsoft.com/office/drawing/2014/main" id="{2AAA9C5B-6ECA-4F4D-AEA9-471A14C46275}"/>
              </a:ext>
            </a:extLst>
          </p:cNvPr>
          <p:cNvSpPr>
            <a:spLocks noGrp="1" noChangeArrowheads="1"/>
          </p:cNvSpPr>
          <p:nvPr>
            <p:ph type="subTitle" idx="1"/>
          </p:nvPr>
        </p:nvSpPr>
        <p:spPr>
          <a:xfrm>
            <a:off x="900113" y="4076700"/>
            <a:ext cx="7981950" cy="2133600"/>
          </a:xfrm>
        </p:spPr>
        <p:txBody>
          <a:bodyPr/>
          <a:lstStyle/>
          <a:p>
            <a:pPr algn="r" eaLnBrk="1" hangingPunct="1"/>
            <a:r>
              <a:rPr lang="en-US" altLang="en-US" b="1" dirty="0">
                <a:ea typeface="ＭＳ Ｐゴシック"/>
                <a:cs typeface="Arial"/>
              </a:rPr>
              <a:t>Monday, January 23, 2023</a:t>
            </a:r>
          </a:p>
          <a:p>
            <a:pPr algn="r" eaLnBrk="1" hangingPunct="1"/>
            <a:endParaRPr lang="en-US" altLang="en-US" b="1" dirty="0">
              <a:latin typeface="Arial" panose="020B0604020202020204" pitchFamily="34" charset="0"/>
              <a:ea typeface="ＭＳ Ｐゴシック" panose="020B0600070205080204" pitchFamily="34" charset="-128"/>
            </a:endParaRPr>
          </a:p>
          <a:p>
            <a:pPr algn="r" eaLnBrk="1" hangingPunct="1"/>
            <a:r>
              <a:rPr lang="en-US" altLang="en-US" b="1" dirty="0">
                <a:latin typeface="Arial" panose="020B0604020202020204" pitchFamily="34" charset="0"/>
                <a:ea typeface="ＭＳ Ｐゴシック" panose="020B0600070205080204" pitchFamily="34" charset="-128"/>
              </a:rPr>
              <a:t>Vince Graziano</a:t>
            </a:r>
          </a:p>
          <a:p>
            <a:pPr algn="r" eaLnBrk="1" hangingPunct="1"/>
            <a:r>
              <a:rPr lang="en-US" altLang="en-US" b="1" dirty="0">
                <a:latin typeface="Arial" panose="020B0604020202020204" pitchFamily="34" charset="0"/>
                <a:ea typeface="ＭＳ Ｐゴシック" panose="020B0600070205080204" pitchFamily="34" charset="-128"/>
              </a:rPr>
              <a:t>History Librarian</a:t>
            </a:r>
          </a:p>
          <a:p>
            <a:pPr algn="r" eaLnBrk="1" hangingPunct="1"/>
            <a:r>
              <a:rPr lang="en-US" altLang="en-US" b="1" dirty="0">
                <a:latin typeface="Arial" panose="020B0604020202020204" pitchFamily="34" charset="0"/>
                <a:ea typeface="ＭＳ Ｐゴシック" panose="020B0600070205080204" pitchFamily="34" charset="-128"/>
              </a:rPr>
              <a:t>vince.graziano@concordia.ca</a:t>
            </a:r>
          </a:p>
        </p:txBody>
      </p:sp>
      <p:sp>
        <p:nvSpPr>
          <p:cNvPr id="2" name="TextBox 1">
            <a:extLst>
              <a:ext uri="{FF2B5EF4-FFF2-40B4-BE49-F238E27FC236}">
                <a16:creationId xmlns:a16="http://schemas.microsoft.com/office/drawing/2014/main" id="{AE1BFA40-0A68-43E3-A505-A1DDFB29BD9F}"/>
              </a:ext>
            </a:extLst>
          </p:cNvPr>
          <p:cNvSpPr txBox="1"/>
          <p:nvPr/>
        </p:nvSpPr>
        <p:spPr>
          <a:xfrm>
            <a:off x="3995738" y="836613"/>
            <a:ext cx="1439862" cy="307975"/>
          </a:xfrm>
          <a:prstGeom prst="rect">
            <a:avLst/>
          </a:prstGeom>
          <a:noFill/>
        </p:spPr>
        <p:txBody>
          <a:bodyPr>
            <a:spAutoFit/>
          </a:bodyPr>
          <a:lstStyle/>
          <a:p>
            <a:pPr eaLnBrk="1" hangingPunct="1">
              <a:defRPr/>
            </a:pPr>
            <a:r>
              <a:rPr lang="en-US" sz="1400" b="1" dirty="0">
                <a:latin typeface="+mj-lt"/>
                <a:ea typeface="ＭＳ Ｐゴシック" charset="-128"/>
              </a:rPr>
              <a:t>LIBRARY</a:t>
            </a:r>
            <a:endParaRPr lang="en-CA" sz="1400" b="1" dirty="0">
              <a:latin typeface="+mj-lt"/>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are Primary Sources?</a:t>
            </a:r>
          </a:p>
        </p:txBody>
      </p:sp>
      <p:sp>
        <p:nvSpPr>
          <p:cNvPr id="3" name="Content Placeholder 2"/>
          <p:cNvSpPr>
            <a:spLocks noGrp="1"/>
          </p:cNvSpPr>
          <p:nvPr>
            <p:ph idx="1"/>
          </p:nvPr>
        </p:nvSpPr>
        <p:spPr>
          <a:xfrm>
            <a:off x="755576" y="1268760"/>
            <a:ext cx="8136904" cy="5760640"/>
          </a:xfrm>
        </p:spPr>
        <p:txBody>
          <a:bodyPr/>
          <a:lstStyle/>
          <a:p>
            <a:r>
              <a:rPr lang="en-US" sz="2200" dirty="0"/>
              <a:t>Primary sources provide first-hand testimony or direct evidence concerning a topic under investigation. They are created by witnesses or recorders who experienced the events or conditions being documented. </a:t>
            </a:r>
          </a:p>
          <a:p>
            <a:pPr marL="0" indent="0">
              <a:buNone/>
            </a:pPr>
            <a:endParaRPr lang="en-US" sz="2200" dirty="0"/>
          </a:p>
          <a:p>
            <a:r>
              <a:rPr lang="en-US" sz="2200" dirty="0"/>
              <a:t>These sources are often created at the time when the events or conditions are happening, but they can also include autobiographies, memoirs, and oral histories recorded later. </a:t>
            </a:r>
          </a:p>
          <a:p>
            <a:pPr marL="0" indent="0">
              <a:buNone/>
            </a:pPr>
            <a:endParaRPr lang="en-US" sz="2200" dirty="0"/>
          </a:p>
          <a:p>
            <a:r>
              <a:rPr lang="en-US" sz="2200" dirty="0"/>
              <a:t>Primary sources are characterized by their content, regardless of whether they are available in original format  such as manuscripts, letters, diaries, etc., or in facsimile format such as microform, digital, or print. </a:t>
            </a:r>
          </a:p>
          <a:p>
            <a:pPr lvl="1"/>
            <a:endParaRPr lang="en-US" dirty="0"/>
          </a:p>
          <a:p>
            <a:pPr lvl="1"/>
            <a:endParaRPr lang="en-CA" sz="1800" dirty="0"/>
          </a:p>
        </p:txBody>
      </p:sp>
    </p:spTree>
    <p:extLst>
      <p:ext uri="{BB962C8B-B14F-4D97-AF65-F5344CB8AC3E}">
        <p14:creationId xmlns:p14="http://schemas.microsoft.com/office/powerpoint/2010/main" val="41647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Evaluating Primary Sources</a:t>
            </a:r>
          </a:p>
        </p:txBody>
      </p:sp>
      <p:sp>
        <p:nvSpPr>
          <p:cNvPr id="3" name="Content Placeholder 2"/>
          <p:cNvSpPr>
            <a:spLocks noGrp="1"/>
          </p:cNvSpPr>
          <p:nvPr>
            <p:ph idx="1"/>
          </p:nvPr>
        </p:nvSpPr>
        <p:spPr>
          <a:xfrm>
            <a:off x="753344" y="1196752"/>
            <a:ext cx="8139136" cy="5544616"/>
          </a:xfrm>
        </p:spPr>
        <p:txBody>
          <a:bodyPr/>
          <a:lstStyle/>
          <a:p>
            <a:pPr>
              <a:spcBef>
                <a:spcPts val="0"/>
              </a:spcBef>
            </a:pPr>
            <a:r>
              <a:rPr lang="en-US" sz="1600" b="1" dirty="0"/>
              <a:t>When and by whom was this document created? </a:t>
            </a:r>
          </a:p>
          <a:p>
            <a:pPr marL="0" indent="0">
              <a:spcBef>
                <a:spcPts val="0"/>
              </a:spcBef>
              <a:buNone/>
            </a:pPr>
            <a:endParaRPr lang="en-US" sz="1600" b="1" dirty="0"/>
          </a:p>
          <a:p>
            <a:pPr>
              <a:spcBef>
                <a:spcPts val="0"/>
              </a:spcBef>
            </a:pPr>
            <a:r>
              <a:rPr lang="en-US" sz="1600" b="1" dirty="0"/>
              <a:t>Who is the author/creator, and why did he or she create the document? </a:t>
            </a:r>
          </a:p>
          <a:p>
            <a:pPr marL="0" indent="0">
              <a:spcBef>
                <a:spcPts val="0"/>
              </a:spcBef>
              <a:buNone/>
            </a:pPr>
            <a:endParaRPr lang="en-US" sz="1600" b="1" dirty="0"/>
          </a:p>
          <a:p>
            <a:pPr>
              <a:spcBef>
                <a:spcPts val="0"/>
              </a:spcBef>
            </a:pPr>
            <a:r>
              <a:rPr lang="en-US" sz="1600" b="1" dirty="0"/>
              <a:t>Who is the intended audience for the document? </a:t>
            </a:r>
          </a:p>
          <a:p>
            <a:pPr lvl="1">
              <a:spcBef>
                <a:spcPts val="600"/>
              </a:spcBef>
            </a:pPr>
            <a:r>
              <a:rPr lang="en-US" sz="1400" dirty="0"/>
              <a:t>Use clues from the document itself, its form, and its content, </a:t>
            </a:r>
          </a:p>
          <a:p>
            <a:pPr marL="0" indent="0">
              <a:spcBef>
                <a:spcPts val="0"/>
              </a:spcBef>
              <a:buNone/>
            </a:pPr>
            <a:endParaRPr lang="en-US" sz="1600" dirty="0"/>
          </a:p>
          <a:p>
            <a:pPr>
              <a:spcBef>
                <a:spcPts val="0"/>
              </a:spcBef>
            </a:pPr>
            <a:r>
              <a:rPr lang="en-US" sz="1600" b="1" dirty="0"/>
              <a:t>How does the document reflect or mask such factors as class, race, gender, ethnicity? Reflect or mask the regional background of its author/creator?</a:t>
            </a:r>
          </a:p>
          <a:p>
            <a:pPr marL="0" indent="0">
              <a:spcBef>
                <a:spcPts val="0"/>
              </a:spcBef>
              <a:buNone/>
            </a:pPr>
            <a:r>
              <a:rPr lang="en-US" sz="1600" b="1" dirty="0"/>
              <a:t> </a:t>
            </a:r>
          </a:p>
          <a:p>
            <a:pPr>
              <a:spcBef>
                <a:spcPts val="0"/>
              </a:spcBef>
            </a:pPr>
            <a:r>
              <a:rPr lang="en-US" sz="1600" b="1" dirty="0"/>
              <a:t>How does the author/creator describe, grapple with, or ignore contemporaneous historical events?</a:t>
            </a:r>
          </a:p>
          <a:p>
            <a:pPr marL="0" indent="0">
              <a:spcBef>
                <a:spcPts val="0"/>
              </a:spcBef>
              <a:buNone/>
            </a:pPr>
            <a:endParaRPr lang="en-US" sz="1600" b="1" dirty="0"/>
          </a:p>
          <a:p>
            <a:pPr>
              <a:spcBef>
                <a:spcPts val="0"/>
              </a:spcBef>
            </a:pPr>
            <a:r>
              <a:rPr lang="en-US" sz="1600" b="1" dirty="0"/>
              <a:t>From a literary perspective, does the author/creator employ any generic conventions, such as similes, metaphors, and other rhetorical devices?</a:t>
            </a:r>
          </a:p>
          <a:p>
            <a:pPr marL="0" indent="0">
              <a:spcBef>
                <a:spcPts val="0"/>
              </a:spcBef>
              <a:buNone/>
            </a:pPr>
            <a:endParaRPr lang="en-US" sz="1600" b="1" dirty="0"/>
          </a:p>
          <a:p>
            <a:pPr>
              <a:spcBef>
                <a:spcPts val="0"/>
              </a:spcBef>
            </a:pPr>
            <a:r>
              <a:rPr lang="en-US" sz="1600" b="1" dirty="0"/>
              <a:t>With what aspects of the document (content, form, style) can you most readily identify or not?</a:t>
            </a:r>
          </a:p>
          <a:p>
            <a:pPr lvl="1">
              <a:spcBef>
                <a:spcPts val="600"/>
              </a:spcBef>
            </a:pPr>
            <a:r>
              <a:rPr lang="en-US" sz="1400" dirty="0"/>
              <a:t>Does the document remind you of contemporaneous or present-day cultural forms that you have encountered? </a:t>
            </a:r>
          </a:p>
          <a:p>
            <a:pPr lvl="1">
              <a:spcBef>
                <a:spcPts val="600"/>
              </a:spcBef>
            </a:pPr>
            <a:r>
              <a:rPr lang="en-US" sz="1400" dirty="0"/>
              <a:t>Which seem most foreign to you? Why?</a:t>
            </a:r>
          </a:p>
          <a:p>
            <a:endParaRPr lang="en-US" sz="2000" dirty="0"/>
          </a:p>
        </p:txBody>
      </p:sp>
    </p:spTree>
    <p:extLst>
      <p:ext uri="{BB962C8B-B14F-4D97-AF65-F5344CB8AC3E}">
        <p14:creationId xmlns:p14="http://schemas.microsoft.com/office/powerpoint/2010/main" val="173000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9EEB-92A3-4FB5-B7BB-46C715F26B7A}"/>
              </a:ext>
            </a:extLst>
          </p:cNvPr>
          <p:cNvSpPr>
            <a:spLocks noGrp="1"/>
          </p:cNvSpPr>
          <p:nvPr>
            <p:ph type="title"/>
          </p:nvPr>
        </p:nvSpPr>
        <p:spPr/>
        <p:txBody>
          <a:bodyPr/>
          <a:lstStyle/>
          <a:p>
            <a:r>
              <a:rPr lang="en-CA" dirty="0"/>
              <a:t>Primary Sources in Sofia</a:t>
            </a:r>
          </a:p>
        </p:txBody>
      </p:sp>
      <p:sp>
        <p:nvSpPr>
          <p:cNvPr id="3" name="Content Placeholder 2">
            <a:extLst>
              <a:ext uri="{FF2B5EF4-FFF2-40B4-BE49-F238E27FC236}">
                <a16:creationId xmlns:a16="http://schemas.microsoft.com/office/drawing/2014/main" id="{A01D74FD-8FB1-45B7-9865-F9F2ADDFE72A}"/>
              </a:ext>
            </a:extLst>
          </p:cNvPr>
          <p:cNvSpPr>
            <a:spLocks noGrp="1"/>
          </p:cNvSpPr>
          <p:nvPr>
            <p:ph idx="1"/>
          </p:nvPr>
        </p:nvSpPr>
        <p:spPr>
          <a:xfrm>
            <a:off x="790814" y="1340768"/>
            <a:ext cx="8101666" cy="5400600"/>
          </a:xfrm>
        </p:spPr>
        <p:txBody>
          <a:bodyPr/>
          <a:lstStyle/>
          <a:p>
            <a:r>
              <a:rPr lang="en-CA" sz="1600" dirty="0"/>
              <a:t>Search for primary sources in Sofia by using the Library of Congress Subject Headings (LCSH) </a:t>
            </a:r>
            <a:r>
              <a:rPr lang="en-CA" sz="1600" dirty="0">
                <a:sym typeface="Wingdings" panose="05000000000000000000" pitchFamily="2" charset="2"/>
              </a:rPr>
              <a:t> mainly for books</a:t>
            </a:r>
            <a:endParaRPr lang="en-CA" sz="1600" dirty="0"/>
          </a:p>
          <a:p>
            <a:r>
              <a:rPr lang="en-CA" sz="1600" dirty="0"/>
              <a:t>LCSH features </a:t>
            </a:r>
            <a:r>
              <a:rPr lang="en-CA" sz="1600" b="1" dirty="0"/>
              <a:t>standard subdivisions </a:t>
            </a:r>
            <a:r>
              <a:rPr lang="en-CA" sz="1600" dirty="0"/>
              <a:t>that identify and retrieve primary sources</a:t>
            </a:r>
          </a:p>
          <a:p>
            <a:r>
              <a:rPr lang="en-CA" sz="1600" dirty="0"/>
              <a:t>Advantage is that LCSH terms are portable to other university library catalogues in Canada &amp; USA</a:t>
            </a:r>
          </a:p>
          <a:p>
            <a:r>
              <a:rPr lang="en-CA" sz="1600" b="1" dirty="0"/>
              <a:t>Note</a:t>
            </a:r>
            <a:r>
              <a:rPr lang="en-CA" sz="1600" dirty="0"/>
              <a:t>: these subdivisions are used for the documents themselves or a listing of documents identified as a </a:t>
            </a:r>
            <a:r>
              <a:rPr lang="en-CA" sz="1600" b="1" dirty="0"/>
              <a:t>bibliography or catalogue </a:t>
            </a:r>
            <a:r>
              <a:rPr lang="en-CA" sz="1600" dirty="0"/>
              <a:t>(usually paired with </a:t>
            </a:r>
            <a:r>
              <a:rPr lang="en-CA" sz="1600" b="1" dirty="0"/>
              <a:t>sources</a:t>
            </a:r>
            <a:r>
              <a:rPr lang="en-CA" sz="1600" dirty="0"/>
              <a:t>)</a:t>
            </a:r>
          </a:p>
          <a:p>
            <a:r>
              <a:rPr lang="en-CA" sz="1600" b="1" dirty="0"/>
              <a:t>Some subdivisions include (must search in subject): </a:t>
            </a:r>
          </a:p>
          <a:p>
            <a:pPr lvl="1"/>
            <a:r>
              <a:rPr lang="en-CA" sz="1400" dirty="0"/>
              <a:t>Sources </a:t>
            </a:r>
            <a:r>
              <a:rPr lang="en-CA" sz="1400" dirty="0">
                <a:sym typeface="Wingdings" panose="05000000000000000000" pitchFamily="2" charset="2"/>
              </a:rPr>
              <a:t> </a:t>
            </a:r>
            <a:r>
              <a:rPr lang="en-CA" sz="1400" dirty="0"/>
              <a:t>Main subdivision for primary sources</a:t>
            </a:r>
          </a:p>
          <a:p>
            <a:pPr lvl="1"/>
            <a:r>
              <a:rPr lang="en-CA" sz="1400" dirty="0"/>
              <a:t>Diaries</a:t>
            </a:r>
            <a:endParaRPr lang="en-CA" sz="1400" b="1" dirty="0"/>
          </a:p>
          <a:p>
            <a:pPr lvl="1"/>
            <a:r>
              <a:rPr lang="en-CA" sz="1400" dirty="0"/>
              <a:t>Correspondence </a:t>
            </a:r>
          </a:p>
          <a:p>
            <a:pPr lvl="1"/>
            <a:r>
              <a:rPr lang="en-CA" sz="1400" dirty="0"/>
              <a:t>Interviews </a:t>
            </a:r>
          </a:p>
          <a:p>
            <a:pPr lvl="1"/>
            <a:r>
              <a:rPr lang="en-CA" sz="1400" dirty="0"/>
              <a:t>Personal narratives</a:t>
            </a:r>
          </a:p>
          <a:p>
            <a:pPr lvl="1"/>
            <a:r>
              <a:rPr lang="en-CA" sz="1400" dirty="0"/>
              <a:t>Slave narratives</a:t>
            </a:r>
          </a:p>
          <a:p>
            <a:pPr lvl="1"/>
            <a:r>
              <a:rPr lang="en-CA" sz="1400" dirty="0"/>
              <a:t>Captivity narratives</a:t>
            </a:r>
          </a:p>
          <a:p>
            <a:pPr lvl="1"/>
            <a:r>
              <a:rPr lang="en-CA" sz="1400" dirty="0"/>
              <a:t>Pamphlets</a:t>
            </a:r>
          </a:p>
          <a:p>
            <a:pPr lvl="1"/>
            <a:r>
              <a:rPr lang="en-CA" sz="1400" dirty="0"/>
              <a:t>Oral history</a:t>
            </a:r>
          </a:p>
          <a:p>
            <a:pPr lvl="1"/>
            <a:r>
              <a:rPr lang="en-CA" sz="1400" dirty="0"/>
              <a:t>Description and travel</a:t>
            </a:r>
          </a:p>
          <a:p>
            <a:pPr lvl="1"/>
            <a:r>
              <a:rPr lang="en-CA" sz="1400" dirty="0"/>
              <a:t>Early works to 1800</a:t>
            </a:r>
          </a:p>
          <a:p>
            <a:endParaRPr lang="en-CA" sz="1400" dirty="0"/>
          </a:p>
          <a:p>
            <a:pPr lvl="1"/>
            <a:endParaRPr lang="en-CA" sz="1400" dirty="0"/>
          </a:p>
          <a:p>
            <a:pPr lvl="1"/>
            <a:endParaRPr lang="en-CA" sz="1400" dirty="0"/>
          </a:p>
          <a:p>
            <a:pPr lvl="1"/>
            <a:endParaRPr lang="en-CA" sz="1400" dirty="0"/>
          </a:p>
          <a:p>
            <a:pPr lvl="1"/>
            <a:endParaRPr lang="en-CA" sz="1600" dirty="0"/>
          </a:p>
        </p:txBody>
      </p:sp>
    </p:spTree>
    <p:extLst>
      <p:ext uri="{BB962C8B-B14F-4D97-AF65-F5344CB8AC3E}">
        <p14:creationId xmlns:p14="http://schemas.microsoft.com/office/powerpoint/2010/main" val="53942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D19C-B786-4EAB-AAC4-FDE8B656C172}"/>
              </a:ext>
            </a:extLst>
          </p:cNvPr>
          <p:cNvSpPr>
            <a:spLocks noGrp="1"/>
          </p:cNvSpPr>
          <p:nvPr>
            <p:ph type="title"/>
          </p:nvPr>
        </p:nvSpPr>
        <p:spPr/>
        <p:txBody>
          <a:bodyPr/>
          <a:lstStyle/>
          <a:p>
            <a:r>
              <a:rPr lang="en-CA" dirty="0"/>
              <a:t>Primary Sources in Sofia Example</a:t>
            </a:r>
          </a:p>
        </p:txBody>
      </p:sp>
      <p:pic>
        <p:nvPicPr>
          <p:cNvPr id="4" name="Content Placeholder 3">
            <a:extLst>
              <a:ext uri="{FF2B5EF4-FFF2-40B4-BE49-F238E27FC236}">
                <a16:creationId xmlns:a16="http://schemas.microsoft.com/office/drawing/2014/main" id="{3601F97C-D616-423A-920A-25EA4E826B3B}"/>
              </a:ext>
            </a:extLst>
          </p:cNvPr>
          <p:cNvPicPr>
            <a:picLocks noGrp="1" noChangeAspect="1"/>
          </p:cNvPicPr>
          <p:nvPr>
            <p:ph idx="1"/>
          </p:nvPr>
        </p:nvPicPr>
        <p:blipFill>
          <a:blip r:embed="rId2"/>
          <a:stretch>
            <a:fillRect/>
          </a:stretch>
        </p:blipFill>
        <p:spPr>
          <a:xfrm>
            <a:off x="755576" y="1048474"/>
            <a:ext cx="6978811" cy="2294589"/>
          </a:xfrm>
          <a:prstGeom prst="rect">
            <a:avLst/>
          </a:prstGeom>
        </p:spPr>
      </p:pic>
      <p:pic>
        <p:nvPicPr>
          <p:cNvPr id="5" name="Picture 4">
            <a:extLst>
              <a:ext uri="{FF2B5EF4-FFF2-40B4-BE49-F238E27FC236}">
                <a16:creationId xmlns:a16="http://schemas.microsoft.com/office/drawing/2014/main" id="{59AF9DE1-441B-4F83-B0B7-1F2F880E4B4F}"/>
              </a:ext>
            </a:extLst>
          </p:cNvPr>
          <p:cNvPicPr>
            <a:picLocks noChangeAspect="1"/>
          </p:cNvPicPr>
          <p:nvPr/>
        </p:nvPicPr>
        <p:blipFill>
          <a:blip r:embed="rId3"/>
          <a:stretch>
            <a:fillRect/>
          </a:stretch>
        </p:blipFill>
        <p:spPr>
          <a:xfrm>
            <a:off x="804792" y="2780928"/>
            <a:ext cx="1872208" cy="3530449"/>
          </a:xfrm>
          <a:prstGeom prst="rect">
            <a:avLst/>
          </a:prstGeom>
        </p:spPr>
      </p:pic>
      <p:pic>
        <p:nvPicPr>
          <p:cNvPr id="6" name="Picture 5">
            <a:extLst>
              <a:ext uri="{FF2B5EF4-FFF2-40B4-BE49-F238E27FC236}">
                <a16:creationId xmlns:a16="http://schemas.microsoft.com/office/drawing/2014/main" id="{79772C5F-9175-4EEF-B1F3-3F2BA05E6B36}"/>
              </a:ext>
            </a:extLst>
          </p:cNvPr>
          <p:cNvPicPr>
            <a:picLocks noChangeAspect="1"/>
          </p:cNvPicPr>
          <p:nvPr/>
        </p:nvPicPr>
        <p:blipFill>
          <a:blip r:embed="rId4"/>
          <a:stretch>
            <a:fillRect/>
          </a:stretch>
        </p:blipFill>
        <p:spPr>
          <a:xfrm>
            <a:off x="2627784" y="2780928"/>
            <a:ext cx="5943636" cy="3761661"/>
          </a:xfrm>
          <a:prstGeom prst="rect">
            <a:avLst/>
          </a:prstGeom>
        </p:spPr>
      </p:pic>
    </p:spTree>
    <p:extLst>
      <p:ext uri="{BB962C8B-B14F-4D97-AF65-F5344CB8AC3E}">
        <p14:creationId xmlns:p14="http://schemas.microsoft.com/office/powerpoint/2010/main" val="18074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D435-49E0-4338-8549-C2C95A9349F8}"/>
              </a:ext>
            </a:extLst>
          </p:cNvPr>
          <p:cNvSpPr>
            <a:spLocks noGrp="1"/>
          </p:cNvSpPr>
          <p:nvPr>
            <p:ph type="title"/>
          </p:nvPr>
        </p:nvSpPr>
        <p:spPr/>
        <p:txBody>
          <a:bodyPr/>
          <a:lstStyle/>
          <a:p>
            <a:r>
              <a:rPr lang="en-US"/>
              <a:t>Newspapers </a:t>
            </a:r>
            <a:r>
              <a:rPr lang="en-US" sz="2800"/>
              <a:t>in Electronic Format</a:t>
            </a:r>
            <a:endParaRPr lang="en-CA" sz="2800"/>
          </a:p>
        </p:txBody>
      </p:sp>
      <p:sp>
        <p:nvSpPr>
          <p:cNvPr id="3" name="Content Placeholder 2">
            <a:extLst>
              <a:ext uri="{FF2B5EF4-FFF2-40B4-BE49-F238E27FC236}">
                <a16:creationId xmlns:a16="http://schemas.microsoft.com/office/drawing/2014/main" id="{A0658EC6-1BE7-4466-A744-0798603F1986}"/>
              </a:ext>
            </a:extLst>
          </p:cNvPr>
          <p:cNvSpPr>
            <a:spLocks noGrp="1"/>
          </p:cNvSpPr>
          <p:nvPr>
            <p:ph idx="1"/>
          </p:nvPr>
        </p:nvSpPr>
        <p:spPr>
          <a:xfrm>
            <a:off x="685800" y="1052736"/>
            <a:ext cx="8366916" cy="5589240"/>
          </a:xfrm>
        </p:spPr>
        <p:txBody>
          <a:bodyPr/>
          <a:lstStyle/>
          <a:p>
            <a:r>
              <a:rPr lang="en-US" b="1" dirty="0"/>
              <a:t>Current</a:t>
            </a:r>
            <a:r>
              <a:rPr lang="en-US" dirty="0"/>
              <a:t>:</a:t>
            </a:r>
          </a:p>
          <a:p>
            <a:pPr lvl="1"/>
            <a:r>
              <a:rPr lang="en-CA" sz="1700" dirty="0">
                <a:hlinkClick r:id="rId2"/>
              </a:rPr>
              <a:t>US Newsstream</a:t>
            </a:r>
            <a:r>
              <a:rPr lang="en-CA" sz="1700" dirty="0"/>
              <a:t> (~1980-2001)</a:t>
            </a:r>
          </a:p>
          <a:p>
            <a:pPr lvl="1"/>
            <a:r>
              <a:rPr lang="en-CA" sz="1700" dirty="0">
                <a:hlinkClick r:id="rId3"/>
              </a:rPr>
              <a:t>Canadian Newsstream</a:t>
            </a:r>
            <a:r>
              <a:rPr lang="en-CA" sz="1700" dirty="0"/>
              <a:t> (1977 for Globe &amp; Mail, 1984-today)</a:t>
            </a:r>
          </a:p>
          <a:p>
            <a:pPr lvl="1"/>
            <a:r>
              <a:rPr lang="en-CA" sz="1700" dirty="0">
                <a:hlinkClick r:id="rId4"/>
              </a:rPr>
              <a:t>International Newsstream</a:t>
            </a:r>
            <a:r>
              <a:rPr lang="en-CA" sz="1700" dirty="0"/>
              <a:t> (~1980-today)</a:t>
            </a:r>
          </a:p>
          <a:p>
            <a:pPr lvl="1"/>
            <a:r>
              <a:rPr lang="en-CA" sz="1700" dirty="0">
                <a:hlinkClick r:id="rId5"/>
              </a:rPr>
              <a:t>Factiva</a:t>
            </a:r>
            <a:r>
              <a:rPr lang="en-CA" sz="1700" dirty="0"/>
              <a:t> (~1980-today)</a:t>
            </a:r>
          </a:p>
          <a:p>
            <a:pPr lvl="2"/>
            <a:r>
              <a:rPr lang="en-CA" sz="1600" dirty="0"/>
              <a:t>US, Canadian &amp; International</a:t>
            </a:r>
          </a:p>
          <a:p>
            <a:pPr lvl="1"/>
            <a:r>
              <a:rPr lang="en-US" sz="1700" b="1" dirty="0"/>
              <a:t>More</a:t>
            </a:r>
            <a:r>
              <a:rPr lang="en-US" sz="1700" dirty="0"/>
              <a:t>: </a:t>
            </a:r>
            <a:r>
              <a:rPr lang="en-US" sz="1700" dirty="0">
                <a:hlinkClick r:id="rId6"/>
              </a:rPr>
              <a:t>Current Newspaper databases at Concordia Library</a:t>
            </a:r>
            <a:endParaRPr lang="en-US" sz="1700" dirty="0"/>
          </a:p>
          <a:p>
            <a:r>
              <a:rPr lang="en-CA" b="1" dirty="0"/>
              <a:t>Historical</a:t>
            </a:r>
            <a:r>
              <a:rPr lang="en-CA" dirty="0"/>
              <a:t>:</a:t>
            </a:r>
          </a:p>
          <a:p>
            <a:pPr lvl="1"/>
            <a:r>
              <a:rPr lang="en-CA" sz="1700" dirty="0">
                <a:hlinkClick r:id="rId7"/>
              </a:rPr>
              <a:t>ProQuest Historical Newspapers: New York Times </a:t>
            </a:r>
            <a:r>
              <a:rPr lang="en-CA" sz="1700" dirty="0"/>
              <a:t>(1851 to 3 years ago)</a:t>
            </a:r>
          </a:p>
          <a:p>
            <a:pPr lvl="1"/>
            <a:r>
              <a:rPr lang="en-CA" sz="1700" dirty="0">
                <a:hlinkClick r:id="rId8"/>
              </a:rPr>
              <a:t>ProQuest Historical Newspapers: Washington Post</a:t>
            </a:r>
            <a:r>
              <a:rPr lang="en-CA" sz="1700" dirty="0"/>
              <a:t> (1877-2001)</a:t>
            </a:r>
          </a:p>
          <a:p>
            <a:pPr lvl="1"/>
            <a:r>
              <a:rPr lang="en-CA" sz="1700" dirty="0">
                <a:hlinkClick r:id="rId9"/>
              </a:rPr>
              <a:t>ProQuest Historical Newspapers: Irish Times</a:t>
            </a:r>
            <a:r>
              <a:rPr lang="en-CA" sz="1700" dirty="0"/>
              <a:t> (1859 to 2 years ago)</a:t>
            </a:r>
          </a:p>
          <a:p>
            <a:pPr lvl="1"/>
            <a:r>
              <a:rPr lang="en-CA" sz="1700" dirty="0">
                <a:hlinkClick r:id="rId10"/>
              </a:rPr>
              <a:t>ProQuest Historical Newspapers: Wall Street Journal</a:t>
            </a:r>
            <a:r>
              <a:rPr lang="en-CA" sz="1700" dirty="0"/>
              <a:t> (1889-2010)</a:t>
            </a:r>
          </a:p>
          <a:p>
            <a:pPr lvl="1"/>
            <a:r>
              <a:rPr lang="en-CA" sz="1700" dirty="0">
                <a:hlinkClick r:id="rId11"/>
              </a:rPr>
              <a:t>ProQuest Historical Newspapers: </a:t>
            </a:r>
            <a:r>
              <a:rPr lang="it-IT" sz="1700" dirty="0">
                <a:hlinkClick r:id="rId11"/>
              </a:rPr>
              <a:t>Globe &amp; Mail</a:t>
            </a:r>
            <a:r>
              <a:rPr lang="it-IT" sz="1700" dirty="0"/>
              <a:t> (1844-2017)</a:t>
            </a:r>
          </a:p>
          <a:p>
            <a:pPr lvl="1"/>
            <a:r>
              <a:rPr lang="en-CA" sz="1700" dirty="0">
                <a:hlinkClick r:id="rId12"/>
              </a:rPr>
              <a:t>ProQuest Historical Newspapers: </a:t>
            </a:r>
            <a:r>
              <a:rPr lang="it-IT" sz="1700" dirty="0">
                <a:hlinkClick r:id="rId12"/>
              </a:rPr>
              <a:t>Toronto Star</a:t>
            </a:r>
            <a:r>
              <a:rPr lang="it-IT" sz="1700" dirty="0"/>
              <a:t> (1894-2019)</a:t>
            </a:r>
          </a:p>
          <a:p>
            <a:pPr lvl="1"/>
            <a:r>
              <a:rPr lang="en-CA" sz="1700" dirty="0">
                <a:hlinkClick r:id="rId13"/>
              </a:rPr>
              <a:t>Times Digital Archive</a:t>
            </a:r>
            <a:r>
              <a:rPr lang="en-CA" sz="1700" dirty="0"/>
              <a:t> </a:t>
            </a:r>
            <a:r>
              <a:rPr lang="en-CA" sz="1700" i="1" dirty="0"/>
              <a:t>Times of London </a:t>
            </a:r>
            <a:r>
              <a:rPr lang="en-CA" sz="1700" dirty="0"/>
              <a:t>(1785-2014)</a:t>
            </a:r>
          </a:p>
          <a:p>
            <a:pPr lvl="1"/>
            <a:r>
              <a:rPr lang="en-CA" sz="1700" dirty="0">
                <a:hlinkClick r:id="rId14"/>
              </a:rPr>
              <a:t>Google  News Archive</a:t>
            </a:r>
            <a:r>
              <a:rPr lang="en-CA" sz="1700" dirty="0"/>
              <a:t> – very selective coverage</a:t>
            </a:r>
          </a:p>
          <a:p>
            <a:pPr lvl="1"/>
            <a:r>
              <a:rPr lang="en-US" sz="1700" b="1" dirty="0"/>
              <a:t>More</a:t>
            </a:r>
            <a:r>
              <a:rPr lang="en-US" sz="1700" dirty="0"/>
              <a:t>: </a:t>
            </a:r>
            <a:r>
              <a:rPr lang="en-US" sz="1700" dirty="0">
                <a:hlinkClick r:id="rId15"/>
              </a:rPr>
              <a:t>Historical Newspapers &amp; Magazines</a:t>
            </a:r>
            <a:r>
              <a:rPr lang="en-US" sz="1800" dirty="0"/>
              <a:t> </a:t>
            </a:r>
          </a:p>
        </p:txBody>
      </p:sp>
    </p:spTree>
    <p:extLst>
      <p:ext uri="{BB962C8B-B14F-4D97-AF65-F5344CB8AC3E}">
        <p14:creationId xmlns:p14="http://schemas.microsoft.com/office/powerpoint/2010/main" val="429306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Archive Databases in Libraries</a:t>
            </a:r>
          </a:p>
        </p:txBody>
      </p:sp>
      <p:sp>
        <p:nvSpPr>
          <p:cNvPr id="3" name="Content Placeholder 2"/>
          <p:cNvSpPr>
            <a:spLocks noGrp="1"/>
          </p:cNvSpPr>
          <p:nvPr>
            <p:ph idx="1"/>
          </p:nvPr>
        </p:nvSpPr>
        <p:spPr>
          <a:xfrm>
            <a:off x="611560" y="1152446"/>
            <a:ext cx="7772400" cy="5660930"/>
          </a:xfrm>
        </p:spPr>
        <p:txBody>
          <a:bodyPr/>
          <a:lstStyle/>
          <a:p>
            <a:r>
              <a:rPr lang="en-CA" sz="1600" b="1" dirty="0"/>
              <a:t>Collections from physical archives &amp; major research libraries</a:t>
            </a:r>
          </a:p>
          <a:p>
            <a:pPr lvl="1"/>
            <a:r>
              <a:rPr lang="en-CA" sz="1400" dirty="0"/>
              <a:t>Great variation in size</a:t>
            </a:r>
          </a:p>
          <a:p>
            <a:pPr lvl="1"/>
            <a:r>
              <a:rPr lang="en-CA" sz="1400" dirty="0"/>
              <a:t>Digitized collections or parts of collections packaged and sold by vendors to libraries, often via consortia</a:t>
            </a:r>
          </a:p>
          <a:p>
            <a:pPr lvl="1"/>
            <a:r>
              <a:rPr lang="en-CA" sz="1400" dirty="0"/>
              <a:t>Major vendors are ProQuest, Gale, Adam Matthew, Alexander Street Press</a:t>
            </a:r>
          </a:p>
          <a:p>
            <a:r>
              <a:rPr lang="en-CA" sz="1600" b="1" dirty="0"/>
              <a:t>Search Fields</a:t>
            </a:r>
          </a:p>
          <a:p>
            <a:pPr lvl="1"/>
            <a:r>
              <a:rPr lang="en-CA" sz="1400" dirty="0"/>
              <a:t>Great variation from database to database</a:t>
            </a:r>
          </a:p>
          <a:p>
            <a:pPr lvl="1"/>
            <a:r>
              <a:rPr lang="en-CA" sz="1400" dirty="0"/>
              <a:t>Standard fields may include keyword, author/creator, title, and full text</a:t>
            </a:r>
          </a:p>
          <a:p>
            <a:pPr lvl="1"/>
            <a:r>
              <a:rPr lang="en-CA" sz="1400" dirty="0"/>
              <a:t>Customized fields may include “sub-collection” or section, fonds, </a:t>
            </a:r>
            <a:r>
              <a:rPr lang="en-CA" sz="1400" dirty="0" err="1"/>
              <a:t>etc</a:t>
            </a:r>
            <a:endParaRPr lang="en-CA" sz="1400" dirty="0"/>
          </a:p>
          <a:p>
            <a:pPr lvl="1"/>
            <a:r>
              <a:rPr lang="en-CA" sz="1400" dirty="0"/>
              <a:t>Filters may include date, document type, document features, place of publication</a:t>
            </a:r>
          </a:p>
          <a:p>
            <a:pPr lvl="1"/>
            <a:r>
              <a:rPr lang="en-CA" sz="1400" dirty="0"/>
              <a:t>Some include a </a:t>
            </a:r>
            <a:r>
              <a:rPr lang="en-CA" sz="1400" b="1" dirty="0"/>
              <a:t>subject</a:t>
            </a:r>
            <a:r>
              <a:rPr lang="en-CA" sz="1400" dirty="0"/>
              <a:t> field, but it is very different from standard subjects such as the Library of Congress Subject Headings</a:t>
            </a:r>
          </a:p>
          <a:p>
            <a:r>
              <a:rPr lang="en-CA" sz="1600" b="1" dirty="0"/>
              <a:t>Examples</a:t>
            </a:r>
          </a:p>
          <a:p>
            <a:pPr lvl="1"/>
            <a:r>
              <a:rPr lang="en-US" sz="1400" i="1" dirty="0"/>
              <a:t>British and Irish Women's Letters and Diaries</a:t>
            </a:r>
            <a:r>
              <a:rPr lang="en-US" sz="1400" dirty="0"/>
              <a:t>, </a:t>
            </a:r>
            <a:r>
              <a:rPr lang="en-US" sz="1400" i="1" dirty="0"/>
              <a:t>American Periodicals</a:t>
            </a:r>
            <a:r>
              <a:rPr lang="en-US" sz="1400" dirty="0"/>
              <a:t>, </a:t>
            </a:r>
            <a:r>
              <a:rPr lang="en-US" sz="1400" i="1" dirty="0"/>
              <a:t>British Periodicals</a:t>
            </a:r>
            <a:r>
              <a:rPr lang="en-US" sz="1400" dirty="0"/>
              <a:t>, </a:t>
            </a:r>
            <a:r>
              <a:rPr lang="en-US" sz="1400" i="1" dirty="0"/>
              <a:t>Empire Online</a:t>
            </a:r>
            <a:r>
              <a:rPr lang="en-US" sz="1400" dirty="0"/>
              <a:t>, </a:t>
            </a:r>
            <a:r>
              <a:rPr lang="en-US" sz="1400" i="1" dirty="0"/>
              <a:t>East India Company</a:t>
            </a:r>
            <a:r>
              <a:rPr lang="en-US" sz="1400" dirty="0"/>
              <a:t>, and many others</a:t>
            </a:r>
            <a:endParaRPr lang="en-US" sz="1400" i="1" dirty="0"/>
          </a:p>
          <a:p>
            <a:r>
              <a:rPr lang="en-CA" sz="1600" b="1" dirty="0"/>
              <a:t>Exceptions</a:t>
            </a:r>
          </a:p>
          <a:p>
            <a:pPr lvl="1"/>
            <a:r>
              <a:rPr lang="en-CA" sz="1400" dirty="0"/>
              <a:t>A few archive databases provide records for downloading into library catalogues</a:t>
            </a:r>
          </a:p>
          <a:p>
            <a:pPr lvl="1"/>
            <a:r>
              <a:rPr lang="en-CA" sz="1400" dirty="0"/>
              <a:t>Usually for books, these records can be searched in Sofia, without full text searching</a:t>
            </a:r>
          </a:p>
          <a:p>
            <a:pPr lvl="1"/>
            <a:r>
              <a:rPr lang="en-CA" sz="1400" dirty="0"/>
              <a:t>Subject headings and name authorities by the Library of Congress are included</a:t>
            </a:r>
          </a:p>
          <a:p>
            <a:pPr lvl="1"/>
            <a:r>
              <a:rPr lang="en-CA" sz="1400" dirty="0"/>
              <a:t>Examples: </a:t>
            </a:r>
            <a:r>
              <a:rPr lang="en-CA" sz="1400" i="1" dirty="0"/>
              <a:t>Canadiana</a:t>
            </a:r>
            <a:r>
              <a:rPr lang="en-CA" sz="1400" dirty="0"/>
              <a:t>, </a:t>
            </a:r>
            <a:r>
              <a:rPr lang="en-CA" sz="1400" i="1" dirty="0"/>
              <a:t>Early English Books Online</a:t>
            </a:r>
            <a:r>
              <a:rPr lang="en-CA" sz="1400" dirty="0"/>
              <a:t> (EEBO), </a:t>
            </a:r>
            <a:r>
              <a:rPr lang="en-CA" sz="1400" i="1" dirty="0"/>
              <a:t>Eighteenth Century Collections Online</a:t>
            </a:r>
            <a:r>
              <a:rPr lang="en-CA" sz="1400" dirty="0"/>
              <a:t> (ECCO)</a:t>
            </a:r>
          </a:p>
          <a:p>
            <a:pPr lvl="1"/>
            <a:endParaRPr lang="en-CA" sz="1400" dirty="0"/>
          </a:p>
          <a:p>
            <a:endParaRPr lang="en-CA" sz="1600" dirty="0"/>
          </a:p>
        </p:txBody>
      </p:sp>
    </p:spTree>
    <p:extLst>
      <p:ext uri="{BB962C8B-B14F-4D97-AF65-F5344CB8AC3E}">
        <p14:creationId xmlns:p14="http://schemas.microsoft.com/office/powerpoint/2010/main" val="190485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8BED-BB20-42A9-8E5A-FB2EAF1DBDF7}"/>
              </a:ext>
            </a:extLst>
          </p:cNvPr>
          <p:cNvSpPr>
            <a:spLocks noGrp="1"/>
          </p:cNvSpPr>
          <p:nvPr>
            <p:ph type="title"/>
          </p:nvPr>
        </p:nvSpPr>
        <p:spPr/>
        <p:txBody>
          <a:bodyPr/>
          <a:lstStyle/>
          <a:p>
            <a:r>
              <a:rPr lang="en-CA" dirty="0"/>
              <a:t>Challenges of Archive Databases</a:t>
            </a:r>
          </a:p>
        </p:txBody>
      </p:sp>
      <p:sp>
        <p:nvSpPr>
          <p:cNvPr id="3" name="Content Placeholder 2">
            <a:extLst>
              <a:ext uri="{FF2B5EF4-FFF2-40B4-BE49-F238E27FC236}">
                <a16:creationId xmlns:a16="http://schemas.microsoft.com/office/drawing/2014/main" id="{7C18F0C7-85F4-4ED3-9A1C-6A29764C6C47}"/>
              </a:ext>
            </a:extLst>
          </p:cNvPr>
          <p:cNvSpPr>
            <a:spLocks noGrp="1"/>
          </p:cNvSpPr>
          <p:nvPr>
            <p:ph idx="1"/>
          </p:nvPr>
        </p:nvSpPr>
        <p:spPr>
          <a:xfrm>
            <a:off x="539552" y="1268760"/>
            <a:ext cx="8496944" cy="5472608"/>
          </a:xfrm>
        </p:spPr>
        <p:txBody>
          <a:bodyPr/>
          <a:lstStyle/>
          <a:p>
            <a:r>
              <a:rPr lang="en-US" sz="1600" dirty="0"/>
              <a:t>Primary source documents are presented “</a:t>
            </a:r>
            <a:r>
              <a:rPr lang="en-US" sz="1600" b="1" dirty="0"/>
              <a:t>AS IS</a:t>
            </a:r>
            <a:r>
              <a:rPr lang="en-US" sz="1600" dirty="0"/>
              <a:t>” with little to no human intervention</a:t>
            </a:r>
          </a:p>
          <a:p>
            <a:r>
              <a:rPr lang="en-US" sz="1600" b="1" dirty="0"/>
              <a:t>Challenges for searching primary source databases include:</a:t>
            </a:r>
          </a:p>
          <a:p>
            <a:pPr lvl="1"/>
            <a:r>
              <a:rPr lang="en-US" sz="1400" b="1" dirty="0"/>
              <a:t>Personal names and place names</a:t>
            </a:r>
          </a:p>
          <a:p>
            <a:pPr lvl="2"/>
            <a:r>
              <a:rPr lang="en-US" sz="1200" dirty="0"/>
              <a:t>Abbreviations, </a:t>
            </a:r>
            <a:r>
              <a:rPr lang="en-CA" sz="1200" dirty="0"/>
              <a:t>pseudonyms, </a:t>
            </a:r>
            <a:r>
              <a:rPr lang="en-US" sz="1200" dirty="0"/>
              <a:t>spelling variations, former place names, abbreviations of names, titles</a:t>
            </a:r>
          </a:p>
          <a:p>
            <a:pPr lvl="1"/>
            <a:r>
              <a:rPr lang="en-US" sz="1400" b="1" dirty="0"/>
              <a:t>Language usage</a:t>
            </a:r>
          </a:p>
          <a:p>
            <a:pPr lvl="2"/>
            <a:r>
              <a:rPr lang="en-CA" sz="1200" dirty="0"/>
              <a:t>Many spelling variations and abbreviations</a:t>
            </a:r>
          </a:p>
          <a:p>
            <a:pPr lvl="2"/>
            <a:r>
              <a:rPr lang="en-CA" sz="1200" dirty="0"/>
              <a:t>Words that are now considered pejorative or offensive</a:t>
            </a:r>
          </a:p>
          <a:p>
            <a:pPr lvl="2"/>
            <a:r>
              <a:rPr lang="en-CA" sz="1200" dirty="0"/>
              <a:t>Figurative language and expressions </a:t>
            </a:r>
          </a:p>
          <a:p>
            <a:pPr lvl="2"/>
            <a:r>
              <a:rPr lang="en-CA" sz="1200" dirty="0"/>
              <a:t>Definitions of words may be different</a:t>
            </a:r>
          </a:p>
          <a:p>
            <a:r>
              <a:rPr lang="en-CA" sz="1600" b="1" dirty="0"/>
              <a:t>Reference resources for help with names and English language words</a:t>
            </a:r>
          </a:p>
          <a:p>
            <a:pPr lvl="1"/>
            <a:r>
              <a:rPr lang="en-CA" sz="1400" b="1" dirty="0"/>
              <a:t>Biographical dictionaries</a:t>
            </a:r>
          </a:p>
          <a:p>
            <a:pPr lvl="2"/>
            <a:r>
              <a:rPr lang="en-CA" sz="1200" dirty="0"/>
              <a:t>Search Sofia by Subject: biography dictionaries</a:t>
            </a:r>
          </a:p>
          <a:p>
            <a:pPr lvl="2"/>
            <a:r>
              <a:rPr lang="en-US" sz="1200" dirty="0"/>
              <a:t>Add a qualifier in Subject: country or occupation, ex: historians biography dictionaries</a:t>
            </a:r>
          </a:p>
          <a:p>
            <a:pPr lvl="1"/>
            <a:r>
              <a:rPr lang="en-US" sz="1400" b="1" dirty="0"/>
              <a:t>Place name dictionaries</a:t>
            </a:r>
          </a:p>
          <a:p>
            <a:pPr lvl="2"/>
            <a:r>
              <a:rPr lang="en-CA" sz="1200" dirty="0"/>
              <a:t>Search Sofia by Subject: names geographical dictionaries</a:t>
            </a:r>
          </a:p>
          <a:p>
            <a:pPr lvl="2"/>
            <a:r>
              <a:rPr lang="en-CA" sz="1200" dirty="0"/>
              <a:t>For origins, search Sofia by Subject: names geographical etymology dictionaries</a:t>
            </a:r>
          </a:p>
          <a:p>
            <a:pPr lvl="2"/>
            <a:r>
              <a:rPr lang="en-CA" sz="1200" dirty="0"/>
              <a:t>Add </a:t>
            </a:r>
            <a:r>
              <a:rPr lang="en-US" sz="1200" dirty="0"/>
              <a:t>a qualifier in Subject: country (for the UK, use Great Britain)</a:t>
            </a:r>
          </a:p>
          <a:p>
            <a:pPr lvl="1"/>
            <a:r>
              <a:rPr lang="en-US" sz="1400" b="1" dirty="0"/>
              <a:t>Language dictionaries: historical</a:t>
            </a:r>
          </a:p>
          <a:p>
            <a:pPr lvl="2"/>
            <a:r>
              <a:rPr lang="en-US" sz="1200" dirty="0">
                <a:hlinkClick r:id="rId2"/>
              </a:rPr>
              <a:t>Oxford English Dictionary</a:t>
            </a:r>
            <a:r>
              <a:rPr lang="en-US" sz="1200" dirty="0"/>
              <a:t> (OED): international historical definitions, search by spelling variation is possible</a:t>
            </a:r>
          </a:p>
          <a:p>
            <a:pPr lvl="3"/>
            <a:r>
              <a:rPr lang="en-US" sz="1200" dirty="0"/>
              <a:t>OED is a modern English dictionary: Modern English begins around1500</a:t>
            </a:r>
          </a:p>
          <a:p>
            <a:pPr lvl="3"/>
            <a:r>
              <a:rPr lang="en-US" sz="1200" dirty="0">
                <a:hlinkClick r:id="rId3"/>
              </a:rPr>
              <a:t>Dictionary of Old English A to I</a:t>
            </a:r>
            <a:r>
              <a:rPr lang="en-US" sz="1200" dirty="0"/>
              <a:t> (DOE), 450-1100, </a:t>
            </a:r>
            <a:r>
              <a:rPr lang="en-US" sz="1200" dirty="0">
                <a:hlinkClick r:id="rId4"/>
              </a:rPr>
              <a:t>Middle English Compendium</a:t>
            </a:r>
            <a:r>
              <a:rPr lang="en-US" sz="1200" dirty="0"/>
              <a:t>, 1100-1500</a:t>
            </a:r>
          </a:p>
          <a:p>
            <a:pPr lvl="2"/>
            <a:r>
              <a:rPr lang="en-US" sz="1200" dirty="0">
                <a:hlinkClick r:id="rId5"/>
              </a:rPr>
              <a:t>Merriam Webster</a:t>
            </a:r>
            <a:r>
              <a:rPr lang="en-US" sz="1200" dirty="0"/>
              <a:t> online dictionary has some etymological information</a:t>
            </a:r>
          </a:p>
          <a:p>
            <a:pPr lvl="2"/>
            <a:endParaRPr lang="en-US" sz="1800" dirty="0"/>
          </a:p>
        </p:txBody>
      </p:sp>
    </p:spTree>
    <p:extLst>
      <p:ext uri="{BB962C8B-B14F-4D97-AF65-F5344CB8AC3E}">
        <p14:creationId xmlns:p14="http://schemas.microsoft.com/office/powerpoint/2010/main" val="350032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9920-52C9-4C78-99B5-BF5F069E6B79}"/>
              </a:ext>
            </a:extLst>
          </p:cNvPr>
          <p:cNvSpPr>
            <a:spLocks noGrp="1"/>
          </p:cNvSpPr>
          <p:nvPr>
            <p:ph type="title"/>
          </p:nvPr>
        </p:nvSpPr>
        <p:spPr/>
        <p:txBody>
          <a:bodyPr/>
          <a:lstStyle/>
          <a:p>
            <a:r>
              <a:rPr lang="en-CA" dirty="0"/>
              <a:t>Databases: Indexes vs. Archives</a:t>
            </a:r>
          </a:p>
        </p:txBody>
      </p:sp>
      <p:sp>
        <p:nvSpPr>
          <p:cNvPr id="3" name="Content Placeholder 2">
            <a:extLst>
              <a:ext uri="{FF2B5EF4-FFF2-40B4-BE49-F238E27FC236}">
                <a16:creationId xmlns:a16="http://schemas.microsoft.com/office/drawing/2014/main" id="{6E232A3F-4713-482A-87C3-8ADEAF60C3D6}"/>
              </a:ext>
            </a:extLst>
          </p:cNvPr>
          <p:cNvSpPr>
            <a:spLocks noGrp="1"/>
          </p:cNvSpPr>
          <p:nvPr>
            <p:ph idx="1"/>
          </p:nvPr>
        </p:nvSpPr>
        <p:spPr>
          <a:xfrm>
            <a:off x="685800" y="1124744"/>
            <a:ext cx="8062664" cy="5112568"/>
          </a:xfrm>
        </p:spPr>
        <p:txBody>
          <a:bodyPr/>
          <a:lstStyle/>
          <a:p>
            <a:r>
              <a:rPr lang="en-CA" sz="1800" dirty="0"/>
              <a:t>Databases of secondary sources are INDEXES (with some full text)</a:t>
            </a:r>
          </a:p>
          <a:p>
            <a:r>
              <a:rPr lang="en-CA" sz="1800" dirty="0"/>
              <a:t>Databases of primary sources are ARCHIVES (with some exceptions)</a:t>
            </a:r>
          </a:p>
          <a:p>
            <a:r>
              <a:rPr lang="en-CA" sz="1800" dirty="0"/>
              <a:t>Differences between INDEXES &amp; ARCHIVES</a:t>
            </a:r>
          </a:p>
          <a:p>
            <a:pPr lvl="1"/>
            <a:r>
              <a:rPr lang="en-CA" sz="1600" b="1" dirty="0"/>
              <a:t>Purpose of an INDEX</a:t>
            </a:r>
            <a:r>
              <a:rPr lang="en-CA" sz="1600" dirty="0"/>
              <a:t>:</a:t>
            </a:r>
            <a:r>
              <a:rPr lang="en-US" sz="1600" dirty="0"/>
              <a:t> to present a complete listing of the contents of journals and other documents that usually represent a discipline, without necessarily providing full text (ex: </a:t>
            </a:r>
            <a:r>
              <a:rPr lang="en-US" sz="1600" i="1" dirty="0"/>
              <a:t>Historical Abstracts</a:t>
            </a:r>
            <a:r>
              <a:rPr lang="en-US" sz="1600" dirty="0"/>
              <a:t>)</a:t>
            </a:r>
            <a:endParaRPr lang="en-CA" sz="1600" dirty="0"/>
          </a:p>
          <a:p>
            <a:pPr lvl="1"/>
            <a:r>
              <a:rPr lang="en-CA" sz="1600" b="1" dirty="0"/>
              <a:t>Purpose of ARCHIVES</a:t>
            </a:r>
            <a:r>
              <a:rPr lang="en-CA" sz="1600" dirty="0"/>
              <a:t>: </a:t>
            </a:r>
            <a:r>
              <a:rPr lang="en-US" sz="1600" dirty="0"/>
              <a:t>to present the full text of a specific collection identified by theme, document type, nationality, time period, and other criteria</a:t>
            </a:r>
            <a:endParaRPr lang="en-CA" sz="1600" dirty="0"/>
          </a:p>
        </p:txBody>
      </p:sp>
      <p:graphicFrame>
        <p:nvGraphicFramePr>
          <p:cNvPr id="4" name="Table 4">
            <a:extLst>
              <a:ext uri="{FF2B5EF4-FFF2-40B4-BE49-F238E27FC236}">
                <a16:creationId xmlns:a16="http://schemas.microsoft.com/office/drawing/2014/main" id="{FF2C277F-D863-4857-BFB0-2E57DD6B4AAA}"/>
              </a:ext>
            </a:extLst>
          </p:cNvPr>
          <p:cNvGraphicFramePr>
            <a:graphicFrameLocks noGrp="1"/>
          </p:cNvGraphicFramePr>
          <p:nvPr>
            <p:extLst>
              <p:ext uri="{D42A27DB-BD31-4B8C-83A1-F6EECF244321}">
                <p14:modId xmlns:p14="http://schemas.microsoft.com/office/powerpoint/2010/main" val="806580270"/>
              </p:ext>
            </p:extLst>
          </p:nvPr>
        </p:nvGraphicFramePr>
        <p:xfrm>
          <a:off x="863587" y="3646970"/>
          <a:ext cx="7416825" cy="2560320"/>
        </p:xfrm>
        <a:graphic>
          <a:graphicData uri="http://schemas.openxmlformats.org/drawingml/2006/table">
            <a:tbl>
              <a:tblPr firstRow="1" bandRow="1">
                <a:tableStyleId>{5C22544A-7EE6-4342-B048-85BDC9FD1C3A}</a:tableStyleId>
              </a:tblPr>
              <a:tblGrid>
                <a:gridCol w="3924437">
                  <a:extLst>
                    <a:ext uri="{9D8B030D-6E8A-4147-A177-3AD203B41FA5}">
                      <a16:colId xmlns:a16="http://schemas.microsoft.com/office/drawing/2014/main" val="2244068419"/>
                    </a:ext>
                  </a:extLst>
                </a:gridCol>
                <a:gridCol w="1908211">
                  <a:extLst>
                    <a:ext uri="{9D8B030D-6E8A-4147-A177-3AD203B41FA5}">
                      <a16:colId xmlns:a16="http://schemas.microsoft.com/office/drawing/2014/main" val="2205287102"/>
                    </a:ext>
                  </a:extLst>
                </a:gridCol>
                <a:gridCol w="1584177">
                  <a:extLst>
                    <a:ext uri="{9D8B030D-6E8A-4147-A177-3AD203B41FA5}">
                      <a16:colId xmlns:a16="http://schemas.microsoft.com/office/drawing/2014/main" val="1972811050"/>
                    </a:ext>
                  </a:extLst>
                </a:gridCol>
              </a:tblGrid>
              <a:tr h="0">
                <a:tc>
                  <a:txBody>
                    <a:bodyPr/>
                    <a:lstStyle/>
                    <a:p>
                      <a:r>
                        <a:rPr lang="en-CA" dirty="0">
                          <a:solidFill>
                            <a:schemeClr val="tx1"/>
                          </a:solidFill>
                        </a:rPr>
                        <a:t>Features</a:t>
                      </a:r>
                    </a:p>
                  </a:txBody>
                  <a:tcPr/>
                </a:tc>
                <a:tc>
                  <a:txBody>
                    <a:bodyPr/>
                    <a:lstStyle/>
                    <a:p>
                      <a:pPr algn="ctr"/>
                      <a:r>
                        <a:rPr lang="en-CA" dirty="0">
                          <a:solidFill>
                            <a:schemeClr val="tx1"/>
                          </a:solidFill>
                        </a:rPr>
                        <a:t>Indexes</a:t>
                      </a:r>
                    </a:p>
                  </a:txBody>
                  <a:tcPr/>
                </a:tc>
                <a:tc>
                  <a:txBody>
                    <a:bodyPr/>
                    <a:lstStyle/>
                    <a:p>
                      <a:pPr algn="ctr"/>
                      <a:r>
                        <a:rPr lang="en-CA" dirty="0">
                          <a:solidFill>
                            <a:schemeClr val="tx1"/>
                          </a:solidFill>
                        </a:rPr>
                        <a:t>Archives</a:t>
                      </a:r>
                    </a:p>
                  </a:txBody>
                  <a:tcPr/>
                </a:tc>
                <a:extLst>
                  <a:ext uri="{0D108BD9-81ED-4DB2-BD59-A6C34878D82A}">
                    <a16:rowId xmlns:a16="http://schemas.microsoft.com/office/drawing/2014/main" val="3595330053"/>
                  </a:ext>
                </a:extLst>
              </a:tr>
              <a:tr h="0">
                <a:tc>
                  <a:txBody>
                    <a:bodyPr/>
                    <a:lstStyle/>
                    <a:p>
                      <a:r>
                        <a:rPr lang="en-CA" dirty="0"/>
                        <a:t>Subject Headings</a:t>
                      </a:r>
                    </a:p>
                  </a:txBody>
                  <a:tcPr/>
                </a:tc>
                <a:tc>
                  <a:txBody>
                    <a:bodyPr/>
                    <a:lstStyle/>
                    <a:p>
                      <a:pPr algn="ctr"/>
                      <a:r>
                        <a:rPr lang="en-CA" dirty="0"/>
                        <a:t>Yes</a:t>
                      </a:r>
                    </a:p>
                  </a:txBody>
                  <a:tcPr/>
                </a:tc>
                <a:tc>
                  <a:txBody>
                    <a:bodyPr/>
                    <a:lstStyle/>
                    <a:p>
                      <a:pPr algn="ctr"/>
                      <a:r>
                        <a:rPr lang="en-CA" dirty="0"/>
                        <a:t>Rarely</a:t>
                      </a:r>
                    </a:p>
                  </a:txBody>
                  <a:tcPr/>
                </a:tc>
                <a:extLst>
                  <a:ext uri="{0D108BD9-81ED-4DB2-BD59-A6C34878D82A}">
                    <a16:rowId xmlns:a16="http://schemas.microsoft.com/office/drawing/2014/main" val="2013278440"/>
                  </a:ext>
                </a:extLst>
              </a:tr>
              <a:tr h="0">
                <a:tc>
                  <a:txBody>
                    <a:bodyPr/>
                    <a:lstStyle/>
                    <a:p>
                      <a:r>
                        <a:rPr lang="en-CA" dirty="0"/>
                        <a:t>Name Authorities</a:t>
                      </a:r>
                    </a:p>
                  </a:txBody>
                  <a:tcPr/>
                </a:tc>
                <a:tc>
                  <a:txBody>
                    <a:bodyPr/>
                    <a:lstStyle/>
                    <a:p>
                      <a:pPr algn="ctr"/>
                      <a:r>
                        <a:rPr lang="en-CA" dirty="0"/>
                        <a:t>Yes</a:t>
                      </a:r>
                    </a:p>
                  </a:txBody>
                  <a:tcPr/>
                </a:tc>
                <a:tc>
                  <a:txBody>
                    <a:bodyPr/>
                    <a:lstStyle/>
                    <a:p>
                      <a:pPr algn="ctr"/>
                      <a:r>
                        <a:rPr lang="en-CA" dirty="0"/>
                        <a:t>Rarely</a:t>
                      </a:r>
                    </a:p>
                  </a:txBody>
                  <a:tcPr/>
                </a:tc>
                <a:extLst>
                  <a:ext uri="{0D108BD9-81ED-4DB2-BD59-A6C34878D82A}">
                    <a16:rowId xmlns:a16="http://schemas.microsoft.com/office/drawing/2014/main" val="3386612752"/>
                  </a:ext>
                </a:extLst>
              </a:tr>
              <a:tr h="0">
                <a:tc>
                  <a:txBody>
                    <a:bodyPr/>
                    <a:lstStyle/>
                    <a:p>
                      <a:r>
                        <a:rPr lang="en-CA" dirty="0"/>
                        <a:t>Boolean operators</a:t>
                      </a:r>
                    </a:p>
                  </a:txBody>
                  <a:tcPr/>
                </a:tc>
                <a:tc>
                  <a:txBody>
                    <a:bodyPr/>
                    <a:lstStyle/>
                    <a:p>
                      <a:pPr algn="ctr"/>
                      <a:r>
                        <a:rPr lang="en-CA" dirty="0"/>
                        <a:t>Yes</a:t>
                      </a:r>
                    </a:p>
                  </a:txBody>
                  <a:tcPr/>
                </a:tc>
                <a:tc>
                  <a:txBody>
                    <a:bodyPr/>
                    <a:lstStyle/>
                    <a:p>
                      <a:pPr algn="ctr"/>
                      <a:r>
                        <a:rPr lang="en-CA" dirty="0"/>
                        <a:t>Yes</a:t>
                      </a:r>
                    </a:p>
                  </a:txBody>
                  <a:tcPr/>
                </a:tc>
                <a:extLst>
                  <a:ext uri="{0D108BD9-81ED-4DB2-BD59-A6C34878D82A}">
                    <a16:rowId xmlns:a16="http://schemas.microsoft.com/office/drawing/2014/main" val="4253829299"/>
                  </a:ext>
                </a:extLst>
              </a:tr>
              <a:tr h="0">
                <a:tc>
                  <a:txBody>
                    <a:bodyPr/>
                    <a:lstStyle/>
                    <a:p>
                      <a:r>
                        <a:rPr lang="en-CA" dirty="0"/>
                        <a:t>Proximity operators</a:t>
                      </a:r>
                    </a:p>
                  </a:txBody>
                  <a:tcPr/>
                </a:tc>
                <a:tc>
                  <a:txBody>
                    <a:bodyPr/>
                    <a:lstStyle/>
                    <a:p>
                      <a:pPr algn="ctr"/>
                      <a:r>
                        <a:rPr lang="en-CA" dirty="0"/>
                        <a:t>No</a:t>
                      </a:r>
                    </a:p>
                  </a:txBody>
                  <a:tcPr/>
                </a:tc>
                <a:tc>
                  <a:txBody>
                    <a:bodyPr/>
                    <a:lstStyle/>
                    <a:p>
                      <a:pPr algn="ctr"/>
                      <a:r>
                        <a:rPr lang="en-CA" dirty="0"/>
                        <a:t>Some</a:t>
                      </a:r>
                    </a:p>
                  </a:txBody>
                  <a:tcPr/>
                </a:tc>
                <a:extLst>
                  <a:ext uri="{0D108BD9-81ED-4DB2-BD59-A6C34878D82A}">
                    <a16:rowId xmlns:a16="http://schemas.microsoft.com/office/drawing/2014/main" val="150245041"/>
                  </a:ext>
                </a:extLst>
              </a:tr>
              <a:tr h="0">
                <a:tc>
                  <a:txBody>
                    <a:bodyPr/>
                    <a:lstStyle/>
                    <a:p>
                      <a:r>
                        <a:rPr lang="en-CA" dirty="0"/>
                        <a:t>Full text</a:t>
                      </a:r>
                    </a:p>
                  </a:txBody>
                  <a:tcPr/>
                </a:tc>
                <a:tc>
                  <a:txBody>
                    <a:bodyPr/>
                    <a:lstStyle/>
                    <a:p>
                      <a:pPr algn="ctr"/>
                      <a:r>
                        <a:rPr lang="en-CA" dirty="0"/>
                        <a:t>0%-~60,70%</a:t>
                      </a:r>
                    </a:p>
                  </a:txBody>
                  <a:tcPr/>
                </a:tc>
                <a:tc>
                  <a:txBody>
                    <a:bodyPr/>
                    <a:lstStyle/>
                    <a:p>
                      <a:pPr algn="ctr"/>
                      <a:r>
                        <a:rPr lang="en-CA" dirty="0"/>
                        <a:t>100%</a:t>
                      </a:r>
                    </a:p>
                  </a:txBody>
                  <a:tcPr/>
                </a:tc>
                <a:extLst>
                  <a:ext uri="{0D108BD9-81ED-4DB2-BD59-A6C34878D82A}">
                    <a16:rowId xmlns:a16="http://schemas.microsoft.com/office/drawing/2014/main" val="1699283191"/>
                  </a:ext>
                </a:extLst>
              </a:tr>
              <a:tr h="0">
                <a:tc>
                  <a:txBody>
                    <a:bodyPr/>
                    <a:lstStyle/>
                    <a:p>
                      <a:r>
                        <a:rPr lang="en-CA" dirty="0"/>
                        <a:t>Full text searching</a:t>
                      </a:r>
                    </a:p>
                  </a:txBody>
                  <a:tcPr/>
                </a:tc>
                <a:tc>
                  <a:txBody>
                    <a:bodyPr/>
                    <a:lstStyle/>
                    <a:p>
                      <a:pPr algn="ctr"/>
                      <a:r>
                        <a:rPr lang="en-CA" dirty="0"/>
                        <a:t>Few</a:t>
                      </a:r>
                    </a:p>
                  </a:txBody>
                  <a:tcPr/>
                </a:tc>
                <a:tc>
                  <a:txBody>
                    <a:bodyPr/>
                    <a:lstStyle/>
                    <a:p>
                      <a:pPr algn="ctr"/>
                      <a:r>
                        <a:rPr lang="en-CA" dirty="0"/>
                        <a:t>~98%</a:t>
                      </a:r>
                    </a:p>
                  </a:txBody>
                  <a:tcPr/>
                </a:tc>
                <a:extLst>
                  <a:ext uri="{0D108BD9-81ED-4DB2-BD59-A6C34878D82A}">
                    <a16:rowId xmlns:a16="http://schemas.microsoft.com/office/drawing/2014/main" val="1441740703"/>
                  </a:ext>
                </a:extLst>
              </a:tr>
            </a:tbl>
          </a:graphicData>
        </a:graphic>
      </p:graphicFrame>
    </p:spTree>
    <p:extLst>
      <p:ext uri="{BB962C8B-B14F-4D97-AF65-F5344CB8AC3E}">
        <p14:creationId xmlns:p14="http://schemas.microsoft.com/office/powerpoint/2010/main" val="104379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Proximity Operators</a:t>
            </a:r>
          </a:p>
        </p:txBody>
      </p:sp>
      <p:sp>
        <p:nvSpPr>
          <p:cNvPr id="3" name="Content Placeholder 2"/>
          <p:cNvSpPr>
            <a:spLocks noGrp="1"/>
          </p:cNvSpPr>
          <p:nvPr>
            <p:ph idx="1"/>
          </p:nvPr>
        </p:nvSpPr>
        <p:spPr>
          <a:xfrm>
            <a:off x="539552" y="1196752"/>
            <a:ext cx="8280920" cy="5400600"/>
          </a:xfrm>
        </p:spPr>
        <p:txBody>
          <a:bodyPr/>
          <a:lstStyle/>
          <a:p>
            <a:r>
              <a:rPr lang="en-US" sz="1600" dirty="0"/>
              <a:t>Used to define distance between words or phrases</a:t>
            </a:r>
          </a:p>
          <a:p>
            <a:r>
              <a:rPr lang="en-US" sz="1600" dirty="0"/>
              <a:t>Effective strategy when searching full text of long documents</a:t>
            </a:r>
          </a:p>
          <a:p>
            <a:r>
              <a:rPr lang="en-US" sz="1600" dirty="0"/>
              <a:t>Check the database help pages for usage and syntax of proximity operators</a:t>
            </a:r>
          </a:p>
          <a:p>
            <a:pPr lvl="1"/>
            <a:r>
              <a:rPr lang="en-US" sz="1400" b="1" dirty="0"/>
              <a:t>Some archive databases do not have this capability</a:t>
            </a:r>
          </a:p>
          <a:p>
            <a:r>
              <a:rPr lang="en-US" sz="1600" b="1" dirty="0"/>
              <a:t>NEAR</a:t>
            </a:r>
          </a:p>
          <a:p>
            <a:pPr lvl="1"/>
            <a:r>
              <a:rPr lang="en-US" sz="1400" dirty="0"/>
              <a:t>Use </a:t>
            </a:r>
            <a:r>
              <a:rPr lang="en-US" sz="1400" b="1" dirty="0"/>
              <a:t>NEAR</a:t>
            </a:r>
            <a:r>
              <a:rPr lang="en-US" sz="1400" dirty="0"/>
              <a:t> to find terms when order doesn't matter</a:t>
            </a:r>
          </a:p>
          <a:p>
            <a:pPr lvl="1"/>
            <a:r>
              <a:rPr lang="en-US" sz="1400" dirty="0"/>
              <a:t>Add a numerical value to the operator</a:t>
            </a:r>
          </a:p>
          <a:p>
            <a:pPr lvl="1"/>
            <a:r>
              <a:rPr lang="en-US" sz="1400" dirty="0"/>
              <a:t>Examples with syntax: </a:t>
            </a:r>
            <a:r>
              <a:rPr lang="en-US" sz="1800" dirty="0"/>
              <a:t>	</a:t>
            </a:r>
          </a:p>
          <a:p>
            <a:pPr lvl="2"/>
            <a:r>
              <a:rPr lang="en-US" sz="1400" b="1" i="1" dirty="0"/>
              <a:t>slave* NEAR5 sugar</a:t>
            </a:r>
          </a:p>
          <a:p>
            <a:pPr lvl="2"/>
            <a:r>
              <a:rPr lang="en-US" sz="1400" b="1" i="1" dirty="0"/>
              <a:t>slave* NEAR/5 sugar</a:t>
            </a:r>
          </a:p>
          <a:p>
            <a:pPr lvl="2"/>
            <a:r>
              <a:rPr lang="en-US" sz="1400" dirty="0"/>
              <a:t>Finds documents that contain </a:t>
            </a:r>
            <a:r>
              <a:rPr lang="en-US" sz="1400" b="1" dirty="0"/>
              <a:t>slave* </a:t>
            </a:r>
            <a:r>
              <a:rPr lang="en-US" sz="1400" dirty="0"/>
              <a:t>and </a:t>
            </a:r>
            <a:r>
              <a:rPr lang="en-US" sz="1400" b="1" dirty="0"/>
              <a:t>sugar</a:t>
            </a:r>
            <a:r>
              <a:rPr lang="en-US" sz="1400" dirty="0"/>
              <a:t> within five or fewer words of each other</a:t>
            </a:r>
          </a:p>
          <a:p>
            <a:r>
              <a:rPr lang="en-US" sz="1600" b="1" dirty="0"/>
              <a:t>WITH or PRE</a:t>
            </a:r>
          </a:p>
          <a:p>
            <a:pPr lvl="1"/>
            <a:r>
              <a:rPr lang="en-US" sz="1400" dirty="0"/>
              <a:t>Use </a:t>
            </a:r>
            <a:r>
              <a:rPr lang="en-US" sz="1400" b="1" dirty="0"/>
              <a:t>WITH or PRE</a:t>
            </a:r>
            <a:r>
              <a:rPr lang="en-US" sz="1400" dirty="0"/>
              <a:t> to find terms in order, or the first term followed by the second term</a:t>
            </a:r>
          </a:p>
          <a:p>
            <a:pPr lvl="1"/>
            <a:r>
              <a:rPr lang="en-US" sz="1400" dirty="0"/>
              <a:t>Add a numerical value to the operator</a:t>
            </a:r>
          </a:p>
          <a:p>
            <a:pPr lvl="1"/>
            <a:r>
              <a:rPr lang="en-US" sz="1400" dirty="0"/>
              <a:t>Examples with syntax: </a:t>
            </a:r>
          </a:p>
          <a:p>
            <a:pPr lvl="2"/>
            <a:r>
              <a:rPr lang="en-US" sz="1400" b="1" i="1" dirty="0"/>
              <a:t>Canada WITH3 Confederation</a:t>
            </a:r>
          </a:p>
          <a:p>
            <a:pPr lvl="2"/>
            <a:r>
              <a:rPr lang="en-US" sz="1400" b="1" i="1" dirty="0"/>
              <a:t>Canada WITH/3 Confederation</a:t>
            </a:r>
          </a:p>
          <a:p>
            <a:pPr lvl="2"/>
            <a:r>
              <a:rPr lang="en-US" sz="1400" b="1" i="1" dirty="0"/>
              <a:t>Canada PRE/3 Confederation</a:t>
            </a:r>
          </a:p>
          <a:p>
            <a:pPr lvl="2"/>
            <a:r>
              <a:rPr lang="en-US" sz="1400" dirty="0"/>
              <a:t>Finds documents that contain </a:t>
            </a:r>
            <a:r>
              <a:rPr lang="en-US" sz="1400" b="1" dirty="0"/>
              <a:t>Confederation</a:t>
            </a:r>
            <a:r>
              <a:rPr lang="en-US" sz="1400" dirty="0"/>
              <a:t> within three or fewer words after </a:t>
            </a:r>
            <a:r>
              <a:rPr lang="en-US" sz="1400" b="1" dirty="0"/>
              <a:t>Canada</a:t>
            </a:r>
            <a:br>
              <a:rPr lang="en-US" sz="1200" b="1" dirty="0"/>
            </a:br>
            <a:r>
              <a:rPr lang="en-US" sz="1200" dirty="0"/>
              <a:t>	</a:t>
            </a:r>
            <a:endParaRPr lang="en-CA" sz="1200" dirty="0"/>
          </a:p>
        </p:txBody>
      </p:sp>
    </p:spTree>
    <p:extLst>
      <p:ext uri="{BB962C8B-B14F-4D97-AF65-F5344CB8AC3E}">
        <p14:creationId xmlns:p14="http://schemas.microsoft.com/office/powerpoint/2010/main" val="335613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8E70E-7873-4E62-9D15-EE52F455D232}"/>
              </a:ext>
            </a:extLst>
          </p:cNvPr>
          <p:cNvSpPr>
            <a:spLocks noGrp="1"/>
          </p:cNvSpPr>
          <p:nvPr>
            <p:ph type="title"/>
          </p:nvPr>
        </p:nvSpPr>
        <p:spPr/>
        <p:txBody>
          <a:bodyPr/>
          <a:lstStyle/>
          <a:p>
            <a:r>
              <a:rPr lang="en-CA" dirty="0"/>
              <a:t>Archive Databases</a:t>
            </a:r>
          </a:p>
        </p:txBody>
      </p:sp>
      <p:sp>
        <p:nvSpPr>
          <p:cNvPr id="3" name="Content Placeholder 2">
            <a:extLst>
              <a:ext uri="{FF2B5EF4-FFF2-40B4-BE49-F238E27FC236}">
                <a16:creationId xmlns:a16="http://schemas.microsoft.com/office/drawing/2014/main" id="{EB0AC53D-2813-4E95-AAB8-ED93C55E431C}"/>
              </a:ext>
            </a:extLst>
          </p:cNvPr>
          <p:cNvSpPr>
            <a:spLocks noGrp="1"/>
          </p:cNvSpPr>
          <p:nvPr>
            <p:ph idx="1"/>
          </p:nvPr>
        </p:nvSpPr>
        <p:spPr>
          <a:xfrm>
            <a:off x="467544" y="1124744"/>
            <a:ext cx="7844408" cy="5400600"/>
          </a:xfrm>
        </p:spPr>
        <p:txBody>
          <a:bodyPr/>
          <a:lstStyle/>
          <a:p>
            <a:r>
              <a:rPr lang="en-CA" sz="2000" dirty="0">
                <a:hlinkClick r:id="rId2"/>
              </a:rPr>
              <a:t>Complete list of primary source databases at Concordia</a:t>
            </a:r>
            <a:endParaRPr lang="en-CA" sz="2000" dirty="0"/>
          </a:p>
          <a:p>
            <a:r>
              <a:rPr lang="en-CA" sz="2000" dirty="0"/>
              <a:t>Selected List:</a:t>
            </a:r>
          </a:p>
          <a:p>
            <a:pPr lvl="1"/>
            <a:r>
              <a:rPr lang="en-CA" sz="1800" dirty="0">
                <a:hlinkClick r:id="rId3"/>
              </a:rPr>
              <a:t>American Periodicals</a:t>
            </a:r>
            <a:r>
              <a:rPr lang="en-CA" sz="1800" dirty="0"/>
              <a:t> – 1741-1940</a:t>
            </a:r>
          </a:p>
          <a:p>
            <a:pPr lvl="1"/>
            <a:r>
              <a:rPr lang="en-US" sz="1800" dirty="0">
                <a:hlinkClick r:id="rId4"/>
              </a:rPr>
              <a:t>Archives of Sexuality and Gender</a:t>
            </a:r>
            <a:r>
              <a:rPr lang="en-US" sz="1800" dirty="0"/>
              <a:t> – 16</a:t>
            </a:r>
            <a:r>
              <a:rPr lang="en-US" sz="1800" baseline="30000" dirty="0"/>
              <a:t>th</a:t>
            </a:r>
            <a:r>
              <a:rPr lang="en-US" sz="1800" dirty="0"/>
              <a:t> to 20</a:t>
            </a:r>
            <a:r>
              <a:rPr lang="en-US" sz="1800" baseline="30000" dirty="0"/>
              <a:t>th</a:t>
            </a:r>
            <a:r>
              <a:rPr lang="en-US" sz="1800" dirty="0"/>
              <a:t> century, 1940- </a:t>
            </a:r>
          </a:p>
          <a:p>
            <a:pPr lvl="1"/>
            <a:r>
              <a:rPr lang="en-US" sz="1800" dirty="0">
                <a:hlinkClick r:id="rId5"/>
              </a:rPr>
              <a:t>British Periodicals Collection I – II</a:t>
            </a:r>
            <a:r>
              <a:rPr lang="en-US" sz="1800" dirty="0"/>
              <a:t> – 1681-1939</a:t>
            </a:r>
          </a:p>
          <a:p>
            <a:pPr lvl="2"/>
            <a:r>
              <a:rPr lang="en-CA" sz="1600" dirty="0"/>
              <a:t>Includes articles about the history of Europe</a:t>
            </a:r>
          </a:p>
          <a:p>
            <a:pPr lvl="1"/>
            <a:r>
              <a:rPr lang="en-CA" sz="1800" dirty="0">
                <a:hlinkClick r:id="rId6"/>
              </a:rPr>
              <a:t>Canadiana</a:t>
            </a:r>
            <a:r>
              <a:rPr lang="en-CA" sz="1800" dirty="0"/>
              <a:t> - 1600s to ~1925</a:t>
            </a:r>
          </a:p>
          <a:p>
            <a:pPr lvl="1"/>
            <a:r>
              <a:rPr lang="en-CA" sz="1800" dirty="0">
                <a:hlinkClick r:id="rId7"/>
              </a:rPr>
              <a:t>China, trade, politics &amp; culture</a:t>
            </a:r>
            <a:r>
              <a:rPr lang="en-CA" sz="1800" dirty="0"/>
              <a:t> </a:t>
            </a:r>
            <a:r>
              <a:rPr lang="en-CA" sz="1800" b="1" dirty="0"/>
              <a:t>– </a:t>
            </a:r>
            <a:r>
              <a:rPr lang="en-CA" sz="1800" dirty="0"/>
              <a:t>1793-1908</a:t>
            </a:r>
          </a:p>
          <a:p>
            <a:pPr lvl="1"/>
            <a:r>
              <a:rPr lang="en-US" sz="1800" dirty="0">
                <a:hlinkClick r:id="rId8"/>
              </a:rPr>
              <a:t>Early encounters in North America</a:t>
            </a:r>
            <a:r>
              <a:rPr lang="en-US" sz="1800" dirty="0"/>
              <a:t> – 1534-1850</a:t>
            </a:r>
          </a:p>
          <a:p>
            <a:pPr lvl="1"/>
            <a:r>
              <a:rPr lang="en-US" sz="1800" dirty="0">
                <a:hlinkClick r:id="rId9"/>
              </a:rPr>
              <a:t>Early English books online – EEBO</a:t>
            </a:r>
            <a:r>
              <a:rPr lang="en-US" sz="1800" dirty="0"/>
              <a:t> – 1475-1700</a:t>
            </a:r>
          </a:p>
          <a:p>
            <a:pPr lvl="1"/>
            <a:r>
              <a:rPr lang="en-CA" sz="1800" dirty="0">
                <a:hlinkClick r:id="rId10"/>
              </a:rPr>
              <a:t>East India Company</a:t>
            </a:r>
            <a:r>
              <a:rPr lang="en-CA" sz="1800" dirty="0"/>
              <a:t> – 1595-1947</a:t>
            </a:r>
          </a:p>
          <a:p>
            <a:pPr lvl="1"/>
            <a:r>
              <a:rPr lang="en-CA" sz="1800" dirty="0">
                <a:hlinkClick r:id="rId11"/>
              </a:rPr>
              <a:t>Eighteenth Century Collections Online - ECCO</a:t>
            </a:r>
            <a:r>
              <a:rPr lang="en-CA" sz="1800" dirty="0"/>
              <a:t> </a:t>
            </a:r>
          </a:p>
          <a:p>
            <a:pPr lvl="1"/>
            <a:r>
              <a:rPr lang="en-CA" sz="1800" dirty="0">
                <a:hlinkClick r:id="rId12"/>
              </a:rPr>
              <a:t>Empire online</a:t>
            </a:r>
            <a:r>
              <a:rPr lang="en-CA" sz="1800" dirty="0"/>
              <a:t> – 1492 to 20</a:t>
            </a:r>
            <a:r>
              <a:rPr lang="en-CA" sz="1800" baseline="30000" dirty="0"/>
              <a:t>th</a:t>
            </a:r>
            <a:r>
              <a:rPr lang="en-CA" sz="1800" dirty="0"/>
              <a:t> century</a:t>
            </a:r>
          </a:p>
          <a:p>
            <a:pPr lvl="1"/>
            <a:r>
              <a:rPr lang="en-CA" sz="1800" dirty="0">
                <a:hlinkClick r:id="rId13"/>
              </a:rPr>
              <a:t>Entertainment Industry Magazine Archive</a:t>
            </a:r>
            <a:r>
              <a:rPr lang="en-CA" sz="1800" dirty="0"/>
              <a:t> – 1880-2000</a:t>
            </a:r>
          </a:p>
          <a:p>
            <a:pPr lvl="1"/>
            <a:r>
              <a:rPr lang="en-US" sz="1800" dirty="0">
                <a:hlinkClick r:id="rId14"/>
              </a:rPr>
              <a:t>Indigenous Peoples of North America</a:t>
            </a:r>
            <a:r>
              <a:rPr lang="en-US" sz="1800" dirty="0"/>
              <a:t> - 16</a:t>
            </a:r>
            <a:r>
              <a:rPr lang="en-US" sz="1800" baseline="30000" dirty="0"/>
              <a:t>th </a:t>
            </a:r>
            <a:r>
              <a:rPr lang="en-US" sz="1800" dirty="0"/>
              <a:t>to 20</a:t>
            </a:r>
            <a:r>
              <a:rPr lang="en-US" sz="1800" baseline="30000" dirty="0"/>
              <a:t>th</a:t>
            </a:r>
            <a:r>
              <a:rPr lang="en-US" sz="1800" dirty="0"/>
              <a:t> centuries</a:t>
            </a:r>
          </a:p>
          <a:p>
            <a:pPr lvl="2"/>
            <a:r>
              <a:rPr lang="en-US" sz="1600" dirty="0"/>
              <a:t>Includes papers of the Indian Rights Association, 1882-1986</a:t>
            </a:r>
            <a:endParaRPr lang="en-CA" sz="1600" dirty="0"/>
          </a:p>
        </p:txBody>
      </p:sp>
    </p:spTree>
    <p:extLst>
      <p:ext uri="{BB962C8B-B14F-4D97-AF65-F5344CB8AC3E}">
        <p14:creationId xmlns:p14="http://schemas.microsoft.com/office/powerpoint/2010/main" val="84035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a:extLst>
              <a:ext uri="{FF2B5EF4-FFF2-40B4-BE49-F238E27FC236}">
                <a16:creationId xmlns:a16="http://schemas.microsoft.com/office/drawing/2014/main" id="{B8984947-E82A-42C5-9236-6B6911B2580B}"/>
              </a:ext>
            </a:extLst>
          </p:cNvPr>
          <p:cNvSpPr>
            <a:spLocks noGrp="1"/>
          </p:cNvSpPr>
          <p:nvPr>
            <p:ph type="title"/>
          </p:nvPr>
        </p:nvSpPr>
        <p:spPr/>
        <p:txBody>
          <a:bodyPr/>
          <a:lstStyle/>
          <a:p>
            <a:pPr eaLnBrk="1" hangingPunct="1"/>
            <a:r>
              <a:rPr lang="en-US" altLang="en-US">
                <a:latin typeface="Arial Bold" panose="020B0704020202020204" pitchFamily="34" charset="0"/>
                <a:ea typeface="ＭＳ Ｐゴシック" panose="020B0600070205080204" pitchFamily="34" charset="-128"/>
              </a:rPr>
              <a:t>Workshop Outline</a:t>
            </a:r>
          </a:p>
        </p:txBody>
      </p:sp>
      <p:sp>
        <p:nvSpPr>
          <p:cNvPr id="7171" name="Content Placeholder 10">
            <a:extLst>
              <a:ext uri="{FF2B5EF4-FFF2-40B4-BE49-F238E27FC236}">
                <a16:creationId xmlns:a16="http://schemas.microsoft.com/office/drawing/2014/main" id="{BF4CF5AA-E3C2-463D-A35A-424869866A77}"/>
              </a:ext>
            </a:extLst>
          </p:cNvPr>
          <p:cNvSpPr>
            <a:spLocks noGrp="1"/>
          </p:cNvSpPr>
          <p:nvPr>
            <p:ph idx="1"/>
          </p:nvPr>
        </p:nvSpPr>
        <p:spPr>
          <a:xfrm>
            <a:off x="755576" y="1412776"/>
            <a:ext cx="7772400" cy="4772744"/>
          </a:xfrm>
        </p:spPr>
        <p:txBody>
          <a:bodyPr/>
          <a:lstStyle/>
          <a:p>
            <a:pPr eaLnBrk="1" hangingPunct="1"/>
            <a:r>
              <a:rPr lang="en-US" altLang="en-US" sz="2600" b="1" dirty="0">
                <a:latin typeface="Arial" panose="020B0604020202020204" pitchFamily="34" charset="0"/>
                <a:ea typeface="ＭＳ Ｐゴシック" panose="020B0600070205080204" pitchFamily="34" charset="-128"/>
              </a:rPr>
              <a:t>Books and articles in Sofia</a:t>
            </a:r>
          </a:p>
          <a:p>
            <a:pPr eaLnBrk="1" hangingPunct="1"/>
            <a:r>
              <a:rPr lang="en-US" altLang="en-US" sz="2600" b="1" dirty="0">
                <a:latin typeface="Arial" panose="020B0604020202020204" pitchFamily="34" charset="0"/>
                <a:ea typeface="ＭＳ Ｐゴシック" panose="020B0600070205080204" pitchFamily="34" charset="-128"/>
              </a:rPr>
              <a:t>Journal articles in History databases</a:t>
            </a:r>
          </a:p>
          <a:p>
            <a:pPr lvl="1" eaLnBrk="1" hangingPunct="1"/>
            <a:r>
              <a:rPr lang="en-US" altLang="en-US" sz="2400" i="1" dirty="0">
                <a:latin typeface="Arial" panose="020B0604020202020204" pitchFamily="34" charset="0"/>
                <a:ea typeface="ＭＳ Ｐゴシック" panose="020B0600070205080204" pitchFamily="34" charset="-128"/>
              </a:rPr>
              <a:t>America: History &amp; Life</a:t>
            </a:r>
          </a:p>
          <a:p>
            <a:pPr lvl="1" eaLnBrk="1" hangingPunct="1"/>
            <a:r>
              <a:rPr lang="en-US" altLang="en-US" sz="2400" i="1" dirty="0">
                <a:latin typeface="Arial" panose="020B0604020202020204" pitchFamily="34" charset="0"/>
                <a:ea typeface="ＭＳ Ｐゴシック" panose="020B0600070205080204" pitchFamily="34" charset="-128"/>
              </a:rPr>
              <a:t>Historical Abstracts</a:t>
            </a:r>
          </a:p>
          <a:p>
            <a:pPr eaLnBrk="1" hangingPunct="1"/>
            <a:r>
              <a:rPr lang="en-US" altLang="en-US" sz="2600" b="1" dirty="0">
                <a:latin typeface="Arial" panose="020B0604020202020204" pitchFamily="34" charset="0"/>
                <a:ea typeface="ＭＳ Ｐゴシック" panose="020B0600070205080204" pitchFamily="34" charset="-128"/>
              </a:rPr>
              <a:t>Primary sources</a:t>
            </a:r>
            <a:r>
              <a:rPr lang="en-US" altLang="en-US" sz="2600" dirty="0">
                <a:latin typeface="Arial" panose="020B0604020202020204" pitchFamily="34" charset="0"/>
                <a:ea typeface="ＭＳ Ｐゴシック" panose="020B0600070205080204" pitchFamily="34" charset="-128"/>
              </a:rPr>
              <a:t>:</a:t>
            </a:r>
          </a:p>
          <a:p>
            <a:pPr lvl="1" eaLnBrk="1" hangingPunct="1"/>
            <a:r>
              <a:rPr lang="en-US" altLang="en-US" sz="2400" dirty="0">
                <a:latin typeface="Arial" panose="020B0604020202020204" pitchFamily="34" charset="0"/>
                <a:ea typeface="ＭＳ Ｐゴシック" panose="020B0600070205080204" pitchFamily="34" charset="-128"/>
              </a:rPr>
              <a:t>What are primary sources?</a:t>
            </a:r>
          </a:p>
          <a:p>
            <a:pPr lvl="1" eaLnBrk="1" hangingPunct="1"/>
            <a:r>
              <a:rPr lang="en-US" altLang="en-US" sz="2400" dirty="0">
                <a:latin typeface="Arial" panose="020B0604020202020204" pitchFamily="34" charset="0"/>
                <a:ea typeface="ＭＳ Ｐゴシック" panose="020B0600070205080204" pitchFamily="34" charset="-128"/>
              </a:rPr>
              <a:t>Evaluating primary sources</a:t>
            </a:r>
          </a:p>
          <a:p>
            <a:pPr lvl="1" eaLnBrk="1" hangingPunct="1"/>
            <a:r>
              <a:rPr lang="en-US" altLang="en-US" sz="2400" dirty="0">
                <a:latin typeface="Arial" panose="020B0604020202020204" pitchFamily="34" charset="0"/>
                <a:ea typeface="ＭＳ Ｐゴシック" panose="020B0600070205080204" pitchFamily="34" charset="-128"/>
              </a:rPr>
              <a:t>Primary sources in Sofia</a:t>
            </a:r>
          </a:p>
          <a:p>
            <a:pPr lvl="1" eaLnBrk="1" hangingPunct="1"/>
            <a:r>
              <a:rPr lang="en-US" altLang="en-US" sz="2400" dirty="0">
                <a:latin typeface="Arial" panose="020B0604020202020204" pitchFamily="34" charset="0"/>
                <a:ea typeface="ＭＳ Ｐゴシック" panose="020B0600070205080204" pitchFamily="34" charset="-128"/>
              </a:rPr>
              <a:t>Newspaper databases</a:t>
            </a:r>
          </a:p>
          <a:p>
            <a:pPr lvl="1" eaLnBrk="1" hangingPunct="1"/>
            <a:r>
              <a:rPr lang="en-US" altLang="en-US" sz="2400" dirty="0">
                <a:latin typeface="Arial" panose="020B0604020202020204" pitchFamily="34" charset="0"/>
                <a:ea typeface="ＭＳ Ｐゴシック" panose="020B0600070205080204" pitchFamily="34" charset="-128"/>
              </a:rPr>
              <a:t>Archive databases</a:t>
            </a:r>
          </a:p>
          <a:p>
            <a:pPr lvl="1"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716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BC5D-ECD5-413E-B588-D34F2DBCA916}"/>
              </a:ext>
            </a:extLst>
          </p:cNvPr>
          <p:cNvSpPr>
            <a:spLocks noGrp="1"/>
          </p:cNvSpPr>
          <p:nvPr>
            <p:ph type="title"/>
          </p:nvPr>
        </p:nvSpPr>
        <p:spPr/>
        <p:txBody>
          <a:bodyPr/>
          <a:lstStyle/>
          <a:p>
            <a:r>
              <a:rPr lang="en-CA" dirty="0"/>
              <a:t>Archive Databases</a:t>
            </a:r>
          </a:p>
        </p:txBody>
      </p:sp>
      <p:sp>
        <p:nvSpPr>
          <p:cNvPr id="3" name="Content Placeholder 2">
            <a:extLst>
              <a:ext uri="{FF2B5EF4-FFF2-40B4-BE49-F238E27FC236}">
                <a16:creationId xmlns:a16="http://schemas.microsoft.com/office/drawing/2014/main" id="{6B1C2DD7-1768-4F02-9613-C3A1FE2473F6}"/>
              </a:ext>
            </a:extLst>
          </p:cNvPr>
          <p:cNvSpPr>
            <a:spLocks noGrp="1"/>
          </p:cNvSpPr>
          <p:nvPr>
            <p:ph idx="1"/>
          </p:nvPr>
        </p:nvSpPr>
        <p:spPr>
          <a:xfrm>
            <a:off x="685800" y="1124744"/>
            <a:ext cx="8272358" cy="5486400"/>
          </a:xfrm>
        </p:spPr>
        <p:txBody>
          <a:bodyPr/>
          <a:lstStyle/>
          <a:p>
            <a:r>
              <a:rPr lang="en-CA" sz="2000" dirty="0"/>
              <a:t>Selected list (cont’d):</a:t>
            </a:r>
          </a:p>
          <a:p>
            <a:pPr lvl="1"/>
            <a:r>
              <a:rPr lang="en-CA" sz="1800" dirty="0">
                <a:hlinkClick r:id="rId2"/>
              </a:rPr>
              <a:t>Maclean's Digital Magazine Archive</a:t>
            </a:r>
            <a:r>
              <a:rPr lang="en-CA" sz="1800" dirty="0"/>
              <a:t> – 1905-2015</a:t>
            </a:r>
          </a:p>
          <a:p>
            <a:pPr lvl="1"/>
            <a:r>
              <a:rPr lang="en-CA" sz="1800" dirty="0">
                <a:hlinkClick r:id="rId3"/>
              </a:rPr>
              <a:t>Manchester Medieval Sources</a:t>
            </a:r>
            <a:endParaRPr lang="en-CA" sz="1800" dirty="0"/>
          </a:p>
          <a:p>
            <a:pPr lvl="1"/>
            <a:r>
              <a:rPr lang="en-CA" sz="1800" dirty="0">
                <a:hlinkClick r:id="rId4"/>
              </a:rPr>
              <a:t>Media History Digital Library</a:t>
            </a:r>
            <a:endParaRPr lang="en-CA" sz="1800" dirty="0"/>
          </a:p>
          <a:p>
            <a:pPr lvl="2"/>
            <a:r>
              <a:rPr lang="en-CA" sz="1600" dirty="0"/>
              <a:t>Full-text, full-images of historical magazines &amp; journals in media /cinema</a:t>
            </a:r>
          </a:p>
          <a:p>
            <a:pPr lvl="1"/>
            <a:r>
              <a:rPr lang="en-US" sz="1800" dirty="0">
                <a:hlinkClick r:id="rId5"/>
              </a:rPr>
              <a:t>North American immigrant letters, diaries and oral histories</a:t>
            </a:r>
            <a:r>
              <a:rPr lang="en-US" sz="1800" dirty="0"/>
              <a:t> – 1840-1920</a:t>
            </a:r>
          </a:p>
          <a:p>
            <a:pPr lvl="1"/>
            <a:r>
              <a:rPr lang="en-US" sz="1800" dirty="0">
                <a:hlinkClick r:id="rId6"/>
              </a:rPr>
              <a:t>North American Indian thought and culture</a:t>
            </a:r>
            <a:r>
              <a:rPr lang="en-US" sz="1800" dirty="0"/>
              <a:t> – 18</a:t>
            </a:r>
            <a:r>
              <a:rPr lang="en-US" sz="1800" baseline="30000" dirty="0"/>
              <a:t>th</a:t>
            </a:r>
            <a:r>
              <a:rPr lang="en-US" sz="1800" dirty="0"/>
              <a:t> to 21</a:t>
            </a:r>
            <a:r>
              <a:rPr lang="en-US" sz="1800" baseline="30000" dirty="0"/>
              <a:t>st</a:t>
            </a:r>
            <a:r>
              <a:rPr lang="en-US" sz="1800" dirty="0"/>
              <a:t> centuries</a:t>
            </a:r>
          </a:p>
          <a:p>
            <a:pPr lvl="1"/>
            <a:r>
              <a:rPr lang="en-US" sz="1800" dirty="0">
                <a:hlinkClick r:id="rId7"/>
              </a:rPr>
              <a:t>North American women's letters and diaries</a:t>
            </a:r>
            <a:r>
              <a:rPr lang="en-US" sz="1800" dirty="0"/>
              <a:t> - colonial to 1950</a:t>
            </a:r>
          </a:p>
          <a:p>
            <a:pPr lvl="2"/>
            <a:r>
              <a:rPr lang="en-US" sz="1600" dirty="0"/>
              <a:t>USA and Canadian women </a:t>
            </a:r>
          </a:p>
          <a:p>
            <a:pPr lvl="1"/>
            <a:r>
              <a:rPr lang="en-CA" sz="1800" dirty="0">
                <a:hlinkClick r:id="rId8"/>
              </a:rPr>
              <a:t>Oral history online</a:t>
            </a:r>
            <a:r>
              <a:rPr lang="en-CA" sz="1800" dirty="0"/>
              <a:t> 20</a:t>
            </a:r>
            <a:r>
              <a:rPr lang="en-CA" sz="1800" baseline="30000" dirty="0"/>
              <a:t>th</a:t>
            </a:r>
            <a:r>
              <a:rPr lang="en-CA" sz="1800" dirty="0"/>
              <a:t> century to present</a:t>
            </a:r>
          </a:p>
          <a:p>
            <a:pPr lvl="1"/>
            <a:r>
              <a:rPr lang="en-US" sz="1800" dirty="0">
                <a:hlinkClick r:id="rId9"/>
              </a:rPr>
              <a:t>Picture Post Historical Archive</a:t>
            </a:r>
            <a:r>
              <a:rPr lang="en-US" sz="1800" dirty="0"/>
              <a:t> -1938-1957</a:t>
            </a:r>
          </a:p>
          <a:p>
            <a:pPr lvl="1"/>
            <a:r>
              <a:rPr lang="en-US" sz="1800" dirty="0">
                <a:hlinkClick r:id="rId10"/>
              </a:rPr>
              <a:t>ProQuest U.K. Parliamentary Papers</a:t>
            </a:r>
            <a:r>
              <a:rPr lang="en-US" sz="1800" dirty="0"/>
              <a:t> – 1801 onward</a:t>
            </a:r>
          </a:p>
          <a:p>
            <a:pPr lvl="1"/>
            <a:r>
              <a:rPr lang="en-CA" sz="1800" dirty="0">
                <a:hlinkClick r:id="rId11"/>
              </a:rPr>
              <a:t>Punch Historical Archive</a:t>
            </a:r>
            <a:r>
              <a:rPr lang="en-CA" sz="1800" dirty="0"/>
              <a:t> – 1841-1992</a:t>
            </a:r>
          </a:p>
          <a:p>
            <a:pPr lvl="1"/>
            <a:r>
              <a:rPr lang="en-CA" sz="1800" dirty="0">
                <a:hlinkClick r:id="rId12"/>
              </a:rPr>
              <a:t>Slavery, Abolition &amp; Social Justice</a:t>
            </a:r>
            <a:r>
              <a:rPr lang="en-CA" sz="1800" dirty="0"/>
              <a:t> – 1490-2007</a:t>
            </a:r>
          </a:p>
          <a:p>
            <a:pPr lvl="1"/>
            <a:r>
              <a:rPr lang="en-CA" sz="1800" dirty="0">
                <a:hlinkClick r:id="rId13"/>
              </a:rPr>
              <a:t>State Papers Online (SPO)</a:t>
            </a:r>
            <a:r>
              <a:rPr lang="en-CA" sz="1800" dirty="0"/>
              <a:t> British – 1509-1782</a:t>
            </a:r>
          </a:p>
          <a:p>
            <a:pPr lvl="1"/>
            <a:r>
              <a:rPr lang="en-US" sz="1800" dirty="0">
                <a:hlinkClick r:id="rId14"/>
              </a:rPr>
              <a:t>Women and social movements in the United States</a:t>
            </a:r>
            <a:r>
              <a:rPr lang="en-US" sz="1800" dirty="0"/>
              <a:t> – 1600-2000</a:t>
            </a:r>
            <a:br>
              <a:rPr lang="en-US" sz="1800" dirty="0"/>
            </a:br>
            <a:endParaRPr lang="en-CA" sz="1800" dirty="0"/>
          </a:p>
        </p:txBody>
      </p:sp>
    </p:spTree>
    <p:extLst>
      <p:ext uri="{BB962C8B-B14F-4D97-AF65-F5344CB8AC3E}">
        <p14:creationId xmlns:p14="http://schemas.microsoft.com/office/powerpoint/2010/main" val="387846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6F2350-1411-4E2A-92B9-C7413A8F5A72}"/>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Help is Available</a:t>
            </a:r>
          </a:p>
        </p:txBody>
      </p:sp>
      <p:sp>
        <p:nvSpPr>
          <p:cNvPr id="23555" name="Content Placeholder 2">
            <a:extLst>
              <a:ext uri="{FF2B5EF4-FFF2-40B4-BE49-F238E27FC236}">
                <a16:creationId xmlns:a16="http://schemas.microsoft.com/office/drawing/2014/main" id="{987825DE-BC07-4FCA-8F4C-69E00E26397B}"/>
              </a:ext>
            </a:extLst>
          </p:cNvPr>
          <p:cNvSpPr>
            <a:spLocks noGrp="1" noChangeArrowheads="1"/>
          </p:cNvSpPr>
          <p:nvPr>
            <p:ph idx="1"/>
          </p:nvPr>
        </p:nvSpPr>
        <p:spPr>
          <a:xfrm>
            <a:off x="704866" y="1104002"/>
            <a:ext cx="8331629" cy="5770563"/>
          </a:xfrm>
        </p:spPr>
        <p:txBody>
          <a:bodyPr/>
          <a:lstStyle/>
          <a:p>
            <a:r>
              <a:rPr lang="en-CA" altLang="en-US" sz="2200" dirty="0">
                <a:latin typeface="Arial" panose="020B0604020202020204" pitchFamily="34" charset="0"/>
                <a:ea typeface="ＭＳ Ｐゴシック" panose="020B0600070205080204" pitchFamily="34" charset="-128"/>
                <a:hlinkClick r:id="rId2"/>
              </a:rPr>
              <a:t>Library website: help &amp; how-to</a:t>
            </a:r>
            <a:endParaRPr lang="en-CA" altLang="en-US" sz="2200" dirty="0">
              <a:latin typeface="Arial" panose="020B0604020202020204" pitchFamily="34" charset="0"/>
              <a:ea typeface="ＭＳ Ｐゴシック" panose="020B0600070205080204" pitchFamily="34" charset="-128"/>
            </a:endParaRPr>
          </a:p>
          <a:p>
            <a:r>
              <a:rPr lang="en-CA" altLang="en-US" sz="2200" dirty="0">
                <a:latin typeface="Arial" panose="020B0604020202020204" pitchFamily="34" charset="0"/>
                <a:ea typeface="ＭＳ Ｐゴシック" panose="020B0600070205080204" pitchFamily="34" charset="-128"/>
                <a:hlinkClick r:id="rId3"/>
              </a:rPr>
              <a:t>History subject guide</a:t>
            </a:r>
            <a:endParaRPr lang="en-CA" altLang="en-US" sz="2200" dirty="0">
              <a:latin typeface="Arial" panose="020B0604020202020204" pitchFamily="34" charset="0"/>
              <a:ea typeface="ＭＳ Ｐゴシック" panose="020B0600070205080204" pitchFamily="34" charset="-128"/>
            </a:endParaRPr>
          </a:p>
          <a:p>
            <a:r>
              <a:rPr lang="en-CA" altLang="en-US" sz="2200" dirty="0">
                <a:latin typeface="Arial" panose="020B0604020202020204" pitchFamily="34" charset="0"/>
                <a:ea typeface="ＭＳ Ｐゴシック" panose="020B0600070205080204" pitchFamily="34" charset="-128"/>
                <a:hlinkClick r:id="rId4"/>
              </a:rPr>
              <a:t>Chicago citation style guides</a:t>
            </a:r>
            <a:endParaRPr lang="en-CA" altLang="en-US" sz="2200" dirty="0">
              <a:latin typeface="Arial" panose="020B0604020202020204" pitchFamily="34" charset="0"/>
              <a:ea typeface="ＭＳ Ｐゴシック" panose="020B0600070205080204" pitchFamily="34" charset="-128"/>
            </a:endParaRPr>
          </a:p>
          <a:p>
            <a:r>
              <a:rPr lang="en-CA" altLang="en-US" sz="2200" dirty="0">
                <a:latin typeface="Arial" panose="020B0604020202020204" pitchFamily="34" charset="0"/>
                <a:ea typeface="ＭＳ Ｐゴシック" panose="020B0600070205080204" pitchFamily="34" charset="-128"/>
                <a:hlinkClick r:id="rId5"/>
              </a:rPr>
              <a:t>Chicago Manual of Style </a:t>
            </a:r>
            <a:r>
              <a:rPr lang="en-CA" altLang="en-US" sz="2200" dirty="0">
                <a:latin typeface="Arial" panose="020B0604020202020204" pitchFamily="34" charset="0"/>
                <a:ea typeface="ＭＳ Ｐゴシック" panose="020B0600070205080204" pitchFamily="34" charset="-128"/>
              </a:rPr>
              <a:t>(full text online)</a:t>
            </a:r>
          </a:p>
          <a:p>
            <a:r>
              <a:rPr lang="en-CA" altLang="en-US" sz="2200" dirty="0">
                <a:latin typeface="Arial" panose="020B0604020202020204" pitchFamily="34" charset="0"/>
                <a:ea typeface="ＭＳ Ｐゴシック" panose="020B0600070205080204" pitchFamily="34" charset="-128"/>
                <a:hlinkClick r:id="rId6"/>
              </a:rPr>
              <a:t>Ask Us</a:t>
            </a:r>
            <a:endParaRPr lang="en-CA" altLang="en-US" sz="2200" dirty="0">
              <a:latin typeface="Arial" panose="020B0604020202020204" pitchFamily="34" charset="0"/>
              <a:ea typeface="ＭＳ Ｐゴシック" panose="020B0600070205080204" pitchFamily="34" charset="-128"/>
            </a:endParaRPr>
          </a:p>
          <a:p>
            <a:pPr lvl="1">
              <a:spcBef>
                <a:spcPts val="200"/>
              </a:spcBef>
            </a:pPr>
            <a:r>
              <a:rPr lang="en-CA" altLang="en-US" sz="2000" dirty="0">
                <a:latin typeface="Arial" panose="020B0604020202020204" pitchFamily="34" charset="0"/>
                <a:ea typeface="ＭＳ Ｐゴシック" panose="020B0600070205080204" pitchFamily="34" charset="-128"/>
              </a:rPr>
              <a:t>E-mail form</a:t>
            </a:r>
          </a:p>
          <a:p>
            <a:pPr lvl="1">
              <a:spcBef>
                <a:spcPts val="200"/>
              </a:spcBef>
            </a:pPr>
            <a:r>
              <a:rPr lang="en-CA" altLang="en-US" sz="2000" dirty="0">
                <a:latin typeface="Arial" panose="020B0604020202020204" pitchFamily="34" charset="0"/>
                <a:ea typeface="ＭＳ Ｐゴシック" panose="020B0600070205080204" pitchFamily="34" charset="-128"/>
              </a:rPr>
              <a:t>Chat with our staff</a:t>
            </a:r>
          </a:p>
          <a:p>
            <a:pPr lvl="1">
              <a:spcBef>
                <a:spcPts val="200"/>
              </a:spcBef>
            </a:pPr>
            <a:r>
              <a:rPr lang="en-CA" altLang="en-US" sz="2000" dirty="0">
                <a:latin typeface="Arial" panose="020B0604020202020204" pitchFamily="34" charset="0"/>
                <a:ea typeface="ＭＳ Ｐゴシック" panose="020B0600070205080204" pitchFamily="34" charset="-128"/>
              </a:rPr>
              <a:t>Ask Us Desks at the e</a:t>
            </a:r>
            <a:r>
              <a:rPr lang="en-CA" altLang="en-US" sz="1800" dirty="0">
                <a:latin typeface="Arial" panose="020B0604020202020204" pitchFamily="34" charset="0"/>
                <a:ea typeface="ＭＳ Ｐゴシック" panose="020B0600070205080204" pitchFamily="34" charset="-128"/>
              </a:rPr>
              <a:t>ntrance to Webster Library on LB2</a:t>
            </a:r>
          </a:p>
          <a:p>
            <a:r>
              <a:rPr lang="en-CA" altLang="en-US" sz="2200" b="1" dirty="0">
                <a:latin typeface="Arial" panose="020B0604020202020204" pitchFamily="34" charset="0"/>
                <a:ea typeface="ＭＳ Ｐゴシック" panose="020B0600070205080204" pitchFamily="34" charset="-128"/>
              </a:rPr>
              <a:t>Ask Vince: </a:t>
            </a:r>
          </a:p>
          <a:p>
            <a:pPr lvl="1">
              <a:spcBef>
                <a:spcPts val="200"/>
              </a:spcBef>
            </a:pPr>
            <a:r>
              <a:rPr lang="en-CA" altLang="en-US" sz="2000" dirty="0">
                <a:latin typeface="Arial" panose="020B0604020202020204" pitchFamily="34" charset="0"/>
                <a:ea typeface="ＭＳ Ｐゴシック" panose="020B0600070205080204" pitchFamily="34" charset="-128"/>
              </a:rPr>
              <a:t>Pease use email only: </a:t>
            </a:r>
            <a:r>
              <a:rPr lang="en-CA" altLang="en-US" sz="2000" dirty="0">
                <a:latin typeface="Arial" panose="020B0604020202020204" pitchFamily="34" charset="0"/>
                <a:ea typeface="ＭＳ Ｐゴシック" panose="020B0600070205080204" pitchFamily="34" charset="-128"/>
                <a:hlinkClick r:id="rId7"/>
              </a:rPr>
              <a:t>vince.graziano@concordia.ca</a:t>
            </a:r>
            <a:endParaRPr lang="en-CA" altLang="en-US" sz="2000" dirty="0">
              <a:latin typeface="Arial" panose="020B0604020202020204" pitchFamily="34" charset="0"/>
              <a:ea typeface="ＭＳ Ｐゴシック" panose="020B0600070205080204" pitchFamily="34" charset="-128"/>
            </a:endParaRPr>
          </a:p>
          <a:p>
            <a:pPr lvl="1">
              <a:spcBef>
                <a:spcPts val="200"/>
              </a:spcBef>
            </a:pPr>
            <a:r>
              <a:rPr lang="en-CA" altLang="en-US" sz="2000" dirty="0">
                <a:latin typeface="Arial" panose="020B0604020202020204" pitchFamily="34" charset="0"/>
                <a:ea typeface="ＭＳ Ｐゴシック" panose="020B0600070205080204" pitchFamily="34" charset="-128"/>
              </a:rPr>
              <a:t>When sending an email, please state your name (if no signature) and the course (HIST 403: Methodology in History)</a:t>
            </a:r>
          </a:p>
          <a:p>
            <a:pPr lvl="1">
              <a:spcBef>
                <a:spcPts val="200"/>
              </a:spcBef>
            </a:pPr>
            <a:r>
              <a:rPr lang="en-CA" altLang="en-US" sz="2000" dirty="0">
                <a:latin typeface="Arial" panose="020B0604020202020204" pitchFamily="34" charset="0"/>
                <a:ea typeface="ＭＳ Ｐゴシック" panose="020B0600070205080204" pitchFamily="34" charset="-128"/>
              </a:rPr>
              <a:t>Office hours: by appointment, in-person or on ZOOM</a:t>
            </a:r>
          </a:p>
          <a:p>
            <a:pPr lvl="1">
              <a:spcBef>
                <a:spcPts val="200"/>
              </a:spcBef>
            </a:pPr>
            <a:r>
              <a:rPr lang="en-CA" altLang="en-US" sz="2000" dirty="0">
                <a:latin typeface="Arial" panose="020B0604020202020204" pitchFamily="34" charset="0"/>
                <a:ea typeface="ＭＳ Ｐゴシック" panose="020B0600070205080204" pitchFamily="34" charset="-128"/>
              </a:rPr>
              <a:t>Many questions can be answered by email</a:t>
            </a: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85617805"/>
      </p:ext>
    </p:extLst>
  </p:cSld>
  <p:clrMapOvr>
    <a:masterClrMapping/>
  </p:clrMapOvr>
  <p:transition spd="slow" advTm="4928"/>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9183393-A306-4F29-BEC3-12FA54388D4A}"/>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Books and articles in Sofia</a:t>
            </a:r>
          </a:p>
        </p:txBody>
      </p:sp>
      <p:sp>
        <p:nvSpPr>
          <p:cNvPr id="9219" name="Content Placeholder 2">
            <a:extLst>
              <a:ext uri="{FF2B5EF4-FFF2-40B4-BE49-F238E27FC236}">
                <a16:creationId xmlns:a16="http://schemas.microsoft.com/office/drawing/2014/main" id="{584CD340-423F-4BFE-A186-ADCC13D0D4DA}"/>
              </a:ext>
            </a:extLst>
          </p:cNvPr>
          <p:cNvSpPr>
            <a:spLocks noGrp="1" noChangeArrowheads="1"/>
          </p:cNvSpPr>
          <p:nvPr>
            <p:ph idx="1"/>
          </p:nvPr>
        </p:nvSpPr>
        <p:spPr>
          <a:xfrm>
            <a:off x="827584" y="1052736"/>
            <a:ext cx="8064896" cy="5616624"/>
          </a:xfrm>
        </p:spPr>
        <p:txBody>
          <a:bodyPr/>
          <a:lstStyle/>
          <a:p>
            <a:r>
              <a:rPr lang="en-CA" altLang="en-US" sz="2200" b="1" dirty="0">
                <a:latin typeface="Arial" panose="020B0604020202020204" pitchFamily="34" charset="0"/>
                <a:ea typeface="ＭＳ Ｐゴシック" panose="020B0600070205080204" pitchFamily="34" charset="-128"/>
              </a:rPr>
              <a:t>Sofia Discovery Tool</a:t>
            </a:r>
            <a:r>
              <a:rPr lang="en-CA" altLang="en-US" sz="2200" dirty="0">
                <a:latin typeface="Arial" panose="020B0604020202020204" pitchFamily="34" charset="0"/>
                <a:ea typeface="ＭＳ Ｐゴシック" panose="020B0600070205080204" pitchFamily="34" charset="-128"/>
              </a:rPr>
              <a:t> is used in all Quebec University Libraries</a:t>
            </a:r>
          </a:p>
          <a:p>
            <a:pPr lvl="1"/>
            <a:r>
              <a:rPr lang="en-CA" altLang="en-US" sz="2000" dirty="0">
                <a:latin typeface="Arial" panose="020B0604020202020204" pitchFamily="34" charset="0"/>
                <a:ea typeface="ＭＳ Ｐゴシック" panose="020B0600070205080204" pitchFamily="34" charset="-128"/>
              </a:rPr>
              <a:t>Can be a starting point for library research</a:t>
            </a:r>
          </a:p>
          <a:p>
            <a:pPr lvl="1"/>
            <a:r>
              <a:rPr lang="en-CA" altLang="en-US" sz="2000" dirty="0">
                <a:latin typeface="Arial" panose="020B0604020202020204" pitchFamily="34" charset="0"/>
                <a:ea typeface="ＭＳ Ｐゴシック" panose="020B0600070205080204" pitchFamily="34" charset="-128"/>
              </a:rPr>
              <a:t>Ability to search local library (default), QC university libraries, and libraries worldwide</a:t>
            </a:r>
          </a:p>
          <a:p>
            <a:r>
              <a:rPr lang="en-CA" altLang="en-US" sz="2200" b="1" dirty="0">
                <a:latin typeface="Arial" panose="020B0604020202020204" pitchFamily="34" charset="0"/>
                <a:ea typeface="ＭＳ Ｐゴシック" panose="020B0600070205080204" pitchFamily="34" charset="-128"/>
              </a:rPr>
              <a:t>Catalogue</a:t>
            </a:r>
            <a:r>
              <a:rPr lang="en-CA" altLang="en-US" sz="2200" dirty="0">
                <a:latin typeface="Arial" panose="020B0604020202020204" pitchFamily="34" charset="0"/>
                <a:ea typeface="ＭＳ Ｐゴシック" panose="020B0600070205080204" pitchFamily="34" charset="-128"/>
              </a:rPr>
              <a:t> includes all electronic and physical books, videos etc available at Concordia Library</a:t>
            </a:r>
          </a:p>
          <a:p>
            <a:r>
              <a:rPr lang="en-CA" altLang="en-US" sz="2200" b="1" dirty="0">
                <a:latin typeface="Arial" panose="020B0604020202020204" pitchFamily="34" charset="0"/>
                <a:ea typeface="ＭＳ Ｐゴシック" panose="020B0600070205080204" pitchFamily="34" charset="-128"/>
              </a:rPr>
              <a:t>Discovery service</a:t>
            </a:r>
            <a:r>
              <a:rPr lang="en-CA" altLang="en-US" sz="2200" dirty="0">
                <a:latin typeface="Arial" panose="020B0604020202020204" pitchFamily="34" charset="0"/>
                <a:ea typeface="ＭＳ Ｐゴシック" panose="020B0600070205080204" pitchFamily="34" charset="-128"/>
              </a:rPr>
              <a:t> includes all full-text articles to which Concordia Library has access</a:t>
            </a:r>
          </a:p>
          <a:p>
            <a:r>
              <a:rPr lang="en-CA" altLang="en-US" sz="2200" b="1" dirty="0">
                <a:latin typeface="Arial" panose="020B0604020202020204" pitchFamily="34" charset="0"/>
                <a:ea typeface="ＭＳ Ｐゴシック" panose="020B0600070205080204" pitchFamily="34" charset="-128"/>
              </a:rPr>
              <a:t>Operators</a:t>
            </a:r>
            <a:r>
              <a:rPr lang="en-CA" altLang="en-US" sz="2200" dirty="0">
                <a:latin typeface="Arial" panose="020B0604020202020204" pitchFamily="34" charset="0"/>
                <a:ea typeface="ＭＳ Ｐゴシック" panose="020B0600070205080204" pitchFamily="34" charset="-128"/>
              </a:rPr>
              <a:t>: </a:t>
            </a:r>
            <a:r>
              <a:rPr lang="en-CA" altLang="en-US" sz="2200" b="1" dirty="0">
                <a:latin typeface="Arial" panose="020B0604020202020204" pitchFamily="34" charset="0"/>
                <a:ea typeface="ＭＳ Ｐゴシック" panose="020B0600070205080204" pitchFamily="34" charset="-128"/>
              </a:rPr>
              <a:t>AND</a:t>
            </a:r>
            <a:r>
              <a:rPr lang="en-CA" altLang="en-US" sz="2200" dirty="0">
                <a:latin typeface="Arial" panose="020B0604020202020204" pitchFamily="34" charset="0"/>
                <a:ea typeface="ＭＳ Ｐゴシック" panose="020B0600070205080204" pitchFamily="34" charset="-128"/>
              </a:rPr>
              <a:t> and </a:t>
            </a:r>
            <a:r>
              <a:rPr lang="en-CA" altLang="en-US" sz="2200" b="1" dirty="0">
                <a:latin typeface="Arial" panose="020B0604020202020204" pitchFamily="34" charset="0"/>
                <a:ea typeface="ＭＳ Ｐゴシック" panose="020B0600070205080204" pitchFamily="34" charset="-128"/>
              </a:rPr>
              <a:t>OR</a:t>
            </a:r>
            <a:r>
              <a:rPr lang="en-CA" altLang="en-US" sz="2200" dirty="0">
                <a:latin typeface="Arial" panose="020B0604020202020204" pitchFamily="34" charset="0"/>
                <a:ea typeface="ＭＳ Ｐゴシック" panose="020B0600070205080204" pitchFamily="34" charset="-128"/>
              </a:rPr>
              <a:t> must be in uppercase.</a:t>
            </a:r>
          </a:p>
          <a:p>
            <a:r>
              <a:rPr lang="en-CA" altLang="en-US" sz="2200" b="1" dirty="0">
                <a:latin typeface="Arial" panose="020B0604020202020204" pitchFamily="34" charset="0"/>
                <a:ea typeface="ＭＳ Ｐゴシック" panose="020B0600070205080204" pitchFamily="34" charset="-128"/>
              </a:rPr>
              <a:t>Interlibrary Loan </a:t>
            </a:r>
            <a:r>
              <a:rPr lang="en-CA" altLang="en-US" sz="2200" dirty="0">
                <a:latin typeface="Arial" panose="020B0604020202020204" pitchFamily="34" charset="0"/>
                <a:ea typeface="ＭＳ Ｐゴシック" panose="020B0600070205080204" pitchFamily="34" charset="-128"/>
              </a:rPr>
              <a:t>and </a:t>
            </a:r>
            <a:r>
              <a:rPr lang="en-CA" altLang="en-US" sz="2200" b="1" dirty="0">
                <a:latin typeface="Arial" panose="020B0604020202020204" pitchFamily="34" charset="0"/>
                <a:ea typeface="ＭＳ Ｐゴシック" panose="020B0600070205080204" pitchFamily="34" charset="-128"/>
              </a:rPr>
              <a:t>Article/Chapter Scan</a:t>
            </a:r>
            <a:r>
              <a:rPr lang="en-CA" altLang="en-US" sz="2200" dirty="0">
                <a:latin typeface="Arial" panose="020B0604020202020204" pitchFamily="34" charset="0"/>
                <a:ea typeface="ＭＳ Ｐゴシック" panose="020B0600070205080204" pitchFamily="34" charset="-128"/>
              </a:rPr>
              <a:t> built in</a:t>
            </a:r>
          </a:p>
          <a:p>
            <a:r>
              <a:rPr lang="en-CA" altLang="en-US" sz="2200" dirty="0">
                <a:latin typeface="Arial" panose="020B0604020202020204" pitchFamily="34" charset="0"/>
                <a:ea typeface="ＭＳ Ｐゴシック" panose="020B0600070205080204" pitchFamily="34" charset="-128"/>
              </a:rPr>
              <a:t>Does </a:t>
            </a:r>
            <a:r>
              <a:rPr lang="en-CA" altLang="en-US" sz="2200" b="1" u="sng" dirty="0">
                <a:latin typeface="Arial" panose="020B0604020202020204" pitchFamily="34" charset="0"/>
                <a:ea typeface="ＭＳ Ｐゴシック" panose="020B0600070205080204" pitchFamily="34" charset="-128"/>
              </a:rPr>
              <a:t>NOT</a:t>
            </a:r>
            <a:r>
              <a:rPr lang="en-CA" altLang="en-US" sz="2200" dirty="0">
                <a:latin typeface="Arial" panose="020B0604020202020204" pitchFamily="34" charset="0"/>
                <a:ea typeface="ＭＳ Ｐゴシック" panose="020B0600070205080204" pitchFamily="34" charset="-128"/>
              </a:rPr>
              <a:t> replace databases</a:t>
            </a:r>
          </a:p>
          <a:p>
            <a:r>
              <a:rPr lang="en-CA" altLang="en-US" sz="2200" b="1" dirty="0">
                <a:latin typeface="Arial" panose="020B0604020202020204" pitchFamily="34" charset="0"/>
                <a:ea typeface="ＭＳ Ｐゴシック" panose="020B0600070205080204" pitchFamily="34" charset="-128"/>
              </a:rPr>
              <a:t>Introductory Video</a:t>
            </a:r>
            <a:r>
              <a:rPr lang="en-CA" altLang="en-US" sz="2200" dirty="0">
                <a:latin typeface="Arial" panose="020B0604020202020204" pitchFamily="34" charset="0"/>
                <a:ea typeface="ＭＳ Ｐゴシック" panose="020B0600070205080204" pitchFamily="34" charset="-128"/>
              </a:rPr>
              <a:t>:</a:t>
            </a:r>
            <a:endParaRPr lang="en-CA" altLang="en-US" sz="2200" b="1" dirty="0">
              <a:latin typeface="Arial" panose="020B0604020202020204" pitchFamily="34" charset="0"/>
              <a:ea typeface="ＭＳ Ｐゴシック" panose="020B0600070205080204" pitchFamily="34" charset="-128"/>
            </a:endParaRPr>
          </a:p>
          <a:p>
            <a:pPr lvl="1"/>
            <a:r>
              <a:rPr lang="en-CA" altLang="en-US" sz="2000" dirty="0">
                <a:latin typeface="Arial" panose="020B0604020202020204" pitchFamily="34" charset="0"/>
                <a:ea typeface="ＭＳ Ｐゴシック" panose="020B0600070205080204" pitchFamily="34" charset="-128"/>
                <a:hlinkClick r:id="rId2"/>
              </a:rPr>
              <a:t>Searching Sofia</a:t>
            </a:r>
            <a:endParaRPr lang="en-CA" altLang="en-US" sz="2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260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81000"/>
            <a:ext cx="7772400" cy="671513"/>
          </a:xfrm>
        </p:spPr>
        <p:txBody>
          <a:bodyPr/>
          <a:lstStyle/>
          <a:p>
            <a:r>
              <a:rPr lang="en-CA" altLang="en-US">
                <a:latin typeface="Arial Bold" panose="020B0704020202020204" pitchFamily="34" charset="0"/>
                <a:ea typeface="ＭＳ Ｐゴシック" panose="020B0600070205080204" pitchFamily="34" charset="-128"/>
              </a:rPr>
              <a:t>Electronic Journals</a:t>
            </a:r>
          </a:p>
        </p:txBody>
      </p:sp>
      <p:sp>
        <p:nvSpPr>
          <p:cNvPr id="11267" name="Content Placeholder 2"/>
          <p:cNvSpPr>
            <a:spLocks noGrp="1"/>
          </p:cNvSpPr>
          <p:nvPr>
            <p:ph idx="1"/>
          </p:nvPr>
        </p:nvSpPr>
        <p:spPr>
          <a:xfrm>
            <a:off x="685800" y="1146174"/>
            <a:ext cx="7772400" cy="5739209"/>
          </a:xfrm>
        </p:spPr>
        <p:txBody>
          <a:bodyPr/>
          <a:lstStyle/>
          <a:p>
            <a:r>
              <a:rPr lang="en-CA" altLang="en-US" b="1" dirty="0">
                <a:latin typeface="Arial" panose="020B0604020202020204" pitchFamily="34" charset="0"/>
                <a:ea typeface="ＭＳ Ｐゴシック" panose="020B0600070205080204" pitchFamily="34" charset="-128"/>
              </a:rPr>
              <a:t>Collections</a:t>
            </a:r>
            <a:r>
              <a:rPr lang="en-CA" altLang="en-US" dirty="0">
                <a:latin typeface="Arial" panose="020B0604020202020204" pitchFamily="34" charset="0"/>
                <a:ea typeface="ＭＳ Ｐゴシック" panose="020B0600070205080204" pitchFamily="34" charset="-128"/>
              </a:rPr>
              <a:t>:</a:t>
            </a:r>
          </a:p>
          <a:p>
            <a:pPr lvl="1"/>
            <a:r>
              <a:rPr lang="en-CA" altLang="en-US" sz="2000" dirty="0">
                <a:solidFill>
                  <a:schemeClr val="tx2"/>
                </a:solidFill>
                <a:latin typeface="Arial" panose="020B0604020202020204" pitchFamily="34" charset="0"/>
                <a:ea typeface="ＭＳ Ｐゴシック" panose="020B0600070205080204" pitchFamily="34" charset="-128"/>
              </a:rPr>
              <a:t>Project MUSE (Recent issues)</a:t>
            </a:r>
          </a:p>
          <a:p>
            <a:pPr lvl="1"/>
            <a:r>
              <a:rPr lang="en-CA" altLang="en-US" sz="2000" dirty="0">
                <a:solidFill>
                  <a:schemeClr val="tx2"/>
                </a:solidFill>
                <a:latin typeface="Arial" panose="020B0604020202020204" pitchFamily="34" charset="0"/>
                <a:ea typeface="ＭＳ Ｐゴシック" panose="020B0600070205080204" pitchFamily="34" charset="-128"/>
              </a:rPr>
              <a:t>JSTOR (Older issues)</a:t>
            </a:r>
          </a:p>
          <a:p>
            <a:pPr lvl="1"/>
            <a:r>
              <a:rPr lang="en-CA" altLang="en-US" sz="2000" dirty="0">
                <a:solidFill>
                  <a:schemeClr val="tx2"/>
                </a:solidFill>
                <a:latin typeface="Arial" panose="020B0604020202020204" pitchFamily="34" charset="0"/>
                <a:ea typeface="ＭＳ Ｐゴシック" panose="020B0600070205080204" pitchFamily="34" charset="-128"/>
              </a:rPr>
              <a:t>Oxford Journals (recent and archive)</a:t>
            </a:r>
          </a:p>
          <a:p>
            <a:pPr lvl="1"/>
            <a:r>
              <a:rPr lang="en-CA" altLang="en-US" sz="2000" dirty="0">
                <a:solidFill>
                  <a:schemeClr val="tx2"/>
                </a:solidFill>
                <a:latin typeface="Arial" panose="020B0604020202020204" pitchFamily="34" charset="0"/>
                <a:ea typeface="ＭＳ Ｐゴシック" panose="020B0600070205080204" pitchFamily="34" charset="-128"/>
              </a:rPr>
              <a:t>Cambridge University Press</a:t>
            </a:r>
          </a:p>
          <a:p>
            <a:pPr lvl="1"/>
            <a:r>
              <a:rPr lang="en-CA" altLang="en-US" sz="2000" dirty="0">
                <a:solidFill>
                  <a:schemeClr val="tx2"/>
                </a:solidFill>
                <a:latin typeface="Arial" panose="020B0604020202020204" pitchFamily="34" charset="0"/>
                <a:ea typeface="ＭＳ Ｐゴシック" panose="020B0600070205080204" pitchFamily="34" charset="-128"/>
              </a:rPr>
              <a:t>Wiley-Blackwell</a:t>
            </a:r>
          </a:p>
          <a:p>
            <a:pPr lvl="1"/>
            <a:r>
              <a:rPr lang="en-CA" altLang="en-US" sz="2000" dirty="0">
                <a:solidFill>
                  <a:schemeClr val="tx2"/>
                </a:solidFill>
                <a:latin typeface="Arial" panose="020B0604020202020204" pitchFamily="34" charset="0"/>
                <a:ea typeface="ＭＳ Ｐゴシック" panose="020B0600070205080204" pitchFamily="34" charset="-128"/>
              </a:rPr>
              <a:t>Sage Journals </a:t>
            </a:r>
          </a:p>
          <a:p>
            <a:pPr lvl="1"/>
            <a:r>
              <a:rPr lang="en-CA" altLang="en-US" sz="2000" dirty="0">
                <a:solidFill>
                  <a:schemeClr val="tx2"/>
                </a:solidFill>
                <a:latin typeface="Arial" panose="020B0604020202020204" pitchFamily="34" charset="0"/>
                <a:ea typeface="ＭＳ Ｐゴシック" panose="020B0600070205080204" pitchFamily="34" charset="-128"/>
              </a:rPr>
              <a:t>Taylor &amp; Francis (Routledge)</a:t>
            </a:r>
          </a:p>
          <a:p>
            <a:pPr lvl="1"/>
            <a:r>
              <a:rPr lang="en-CA" altLang="en-US" sz="2000" dirty="0">
                <a:solidFill>
                  <a:schemeClr val="tx2"/>
                </a:solidFill>
                <a:latin typeface="Arial" panose="020B0604020202020204" pitchFamily="34" charset="0"/>
                <a:ea typeface="ＭＳ Ｐゴシック" panose="020B0600070205080204" pitchFamily="34" charset="-128"/>
              </a:rPr>
              <a:t>Academic Search Complete (EBSCO)</a:t>
            </a:r>
          </a:p>
          <a:p>
            <a:pPr lvl="1"/>
            <a:r>
              <a:rPr lang="en-US" altLang="en-US" sz="2000" dirty="0">
                <a:solidFill>
                  <a:schemeClr val="tx2"/>
                </a:solidFill>
                <a:latin typeface="Arial" panose="020B0604020202020204" pitchFamily="34" charset="0"/>
                <a:ea typeface="ＭＳ Ｐゴシック" panose="020B0600070205080204" pitchFamily="34" charset="-128"/>
              </a:rPr>
              <a:t>ProQuest Central</a:t>
            </a:r>
            <a:endParaRPr lang="en-CA" altLang="en-US" sz="2000" dirty="0">
              <a:solidFill>
                <a:schemeClr val="tx2"/>
              </a:solidFill>
              <a:latin typeface="Arial" panose="020B0604020202020204" pitchFamily="34" charset="0"/>
              <a:ea typeface="ＭＳ Ｐゴシック" panose="020B0600070205080204" pitchFamily="34" charset="-128"/>
            </a:endParaRPr>
          </a:p>
          <a:p>
            <a:pPr lvl="1"/>
            <a:r>
              <a:rPr lang="en-US" altLang="en-US" sz="2000" dirty="0">
                <a:solidFill>
                  <a:schemeClr val="tx2"/>
                </a:solidFill>
                <a:latin typeface="Arial" panose="020B0604020202020204" pitchFamily="34" charset="0"/>
                <a:ea typeface="ＭＳ Ｐゴシック" panose="020B0600070205080204" pitchFamily="34" charset="-128"/>
              </a:rPr>
              <a:t>Periodicals Archive Online (1802-2000)</a:t>
            </a:r>
            <a:endParaRPr lang="en-CA" altLang="en-US" sz="2000" dirty="0">
              <a:solidFill>
                <a:schemeClr val="tx2"/>
              </a:solidFill>
              <a:latin typeface="Arial" panose="020B0604020202020204" pitchFamily="34" charset="0"/>
              <a:ea typeface="ＭＳ Ｐゴシック" panose="020B0600070205080204" pitchFamily="34" charset="-128"/>
            </a:endParaRPr>
          </a:p>
          <a:p>
            <a:pPr lvl="1"/>
            <a:r>
              <a:rPr lang="en-CA" altLang="en-US" sz="2000" dirty="0">
                <a:solidFill>
                  <a:schemeClr val="tx2"/>
                </a:solidFill>
                <a:latin typeface="Arial" panose="020B0604020202020204" pitchFamily="34" charset="0"/>
                <a:ea typeface="ＭＳ Ｐゴシック" panose="020B0600070205080204" pitchFamily="34" charset="-128"/>
              </a:rPr>
              <a:t>Many other electronic journal collections </a:t>
            </a:r>
          </a:p>
        </p:txBody>
      </p:sp>
      <p:pic>
        <p:nvPicPr>
          <p:cNvPr id="11268" name="Picture 2" descr="Project M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158875"/>
            <a:ext cx="206692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descr="J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127375"/>
            <a:ext cx="6651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4" descr="Taylor &amp; Franc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450" y="3130550"/>
            <a:ext cx="66516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descr="Oxford University 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950" y="4292600"/>
            <a:ext cx="18478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1" descr="ProQuest Central"/>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5238" y="5086350"/>
            <a:ext cx="229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 descr="Sage Journal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2365375"/>
            <a:ext cx="2381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ambridge Journals"/>
          <p:cNvPicPr>
            <a:picLocks noChangeAspect="1"/>
          </p:cNvPicPr>
          <p:nvPr/>
        </p:nvPicPr>
        <p:blipFill>
          <a:blip r:embed="rId8"/>
          <a:stretch>
            <a:fillRect/>
          </a:stretch>
        </p:blipFill>
        <p:spPr>
          <a:xfrm>
            <a:off x="5652120" y="5883407"/>
            <a:ext cx="2376264" cy="460110"/>
          </a:xfrm>
          <a:prstGeom prst="rect">
            <a:avLst/>
          </a:prstGeom>
        </p:spPr>
      </p:pic>
    </p:spTree>
    <p:extLst>
      <p:ext uri="{BB962C8B-B14F-4D97-AF65-F5344CB8AC3E}">
        <p14:creationId xmlns:p14="http://schemas.microsoft.com/office/powerpoint/2010/main" val="312408916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D11AD1A-431C-4FCB-8E55-789D287A687E}"/>
              </a:ext>
            </a:extLst>
          </p:cNvPr>
          <p:cNvSpPr>
            <a:spLocks noGrp="1" noChangeArrowheads="1"/>
          </p:cNvSpPr>
          <p:nvPr>
            <p:ph type="title"/>
          </p:nvPr>
        </p:nvSpPr>
        <p:spPr>
          <a:xfrm>
            <a:off x="685800" y="381000"/>
            <a:ext cx="7772400" cy="671513"/>
          </a:xfrm>
        </p:spPr>
        <p:txBody>
          <a:bodyPr/>
          <a:lstStyle/>
          <a:p>
            <a:r>
              <a:rPr lang="en-CA" altLang="en-US" dirty="0">
                <a:latin typeface="Arial Bold" panose="020B0704020202020204" pitchFamily="34" charset="0"/>
                <a:ea typeface="ＭＳ Ｐゴシック" panose="020B0600070205080204" pitchFamily="34" charset="-128"/>
              </a:rPr>
              <a:t>Academic Electronic Books</a:t>
            </a:r>
          </a:p>
        </p:txBody>
      </p:sp>
      <p:sp>
        <p:nvSpPr>
          <p:cNvPr id="11267" name="Content Placeholder 2">
            <a:extLst>
              <a:ext uri="{FF2B5EF4-FFF2-40B4-BE49-F238E27FC236}">
                <a16:creationId xmlns:a16="http://schemas.microsoft.com/office/drawing/2014/main" id="{A3631ABD-A036-4A3A-8C27-1EC15024A8EA}"/>
              </a:ext>
            </a:extLst>
          </p:cNvPr>
          <p:cNvSpPr>
            <a:spLocks noGrp="1" noChangeArrowheads="1"/>
          </p:cNvSpPr>
          <p:nvPr>
            <p:ph idx="1"/>
          </p:nvPr>
        </p:nvSpPr>
        <p:spPr>
          <a:xfrm>
            <a:off x="595312" y="1196752"/>
            <a:ext cx="8278688" cy="4968552"/>
          </a:xfrm>
        </p:spPr>
        <p:txBody>
          <a:bodyPr/>
          <a:lstStyle/>
          <a:p>
            <a:r>
              <a:rPr lang="en-CA" altLang="en-US" b="1" dirty="0">
                <a:latin typeface="Arial" panose="020B0604020202020204" pitchFamily="34" charset="0"/>
                <a:ea typeface="ＭＳ Ｐゴシック" panose="020B0600070205080204" pitchFamily="34" charset="-128"/>
              </a:rPr>
              <a:t>Collections</a:t>
            </a:r>
            <a:r>
              <a:rPr lang="en-CA" altLang="en-US" sz="2000" dirty="0">
                <a:latin typeface="Arial" panose="020B0604020202020204" pitchFamily="34" charset="0"/>
                <a:ea typeface="ＭＳ Ｐゴシック" panose="020B0600070205080204" pitchFamily="34" charset="-128"/>
              </a:rPr>
              <a:t>:</a:t>
            </a:r>
          </a:p>
          <a:p>
            <a:pPr lvl="1"/>
            <a:r>
              <a:rPr lang="en-CA" altLang="en-US" sz="2000" dirty="0">
                <a:solidFill>
                  <a:schemeClr val="tx2"/>
                </a:solidFill>
                <a:latin typeface="Arial" panose="020B0604020202020204" pitchFamily="34" charset="0"/>
                <a:ea typeface="ＭＳ Ｐゴシック" panose="020B0600070205080204" pitchFamily="34" charset="-128"/>
              </a:rPr>
              <a:t>Oxford Scholarship Online (recent and ongoing)</a:t>
            </a:r>
          </a:p>
          <a:p>
            <a:pPr lvl="1"/>
            <a:r>
              <a:rPr lang="en-CA" altLang="en-US" sz="2000" dirty="0">
                <a:solidFill>
                  <a:schemeClr val="tx2"/>
                </a:solidFill>
                <a:latin typeface="Arial" panose="020B0604020202020204" pitchFamily="34" charset="0"/>
                <a:ea typeface="ＭＳ Ｐゴシック" panose="020B0600070205080204" pitchFamily="34" charset="-128"/>
              </a:rPr>
              <a:t>Cambridge University Press e-books </a:t>
            </a:r>
          </a:p>
          <a:p>
            <a:pPr lvl="2"/>
            <a:r>
              <a:rPr lang="en-CA" altLang="en-US" sz="1800" dirty="0">
                <a:solidFill>
                  <a:schemeClr val="tx2"/>
                </a:solidFill>
                <a:latin typeface="Arial" panose="020B0604020202020204" pitchFamily="34" charset="0"/>
                <a:ea typeface="ＭＳ Ｐゴシック" panose="020B0600070205080204" pitchFamily="34" charset="-128"/>
              </a:rPr>
              <a:t>Package:1995-2007, with individual book additions</a:t>
            </a:r>
          </a:p>
          <a:p>
            <a:pPr lvl="1"/>
            <a:r>
              <a:rPr lang="en-CA" altLang="en-US" sz="2000" dirty="0">
                <a:solidFill>
                  <a:schemeClr val="tx2"/>
                </a:solidFill>
                <a:latin typeface="Arial" panose="020B0604020202020204" pitchFamily="34" charset="0"/>
                <a:ea typeface="ＭＳ Ｐゴシック" panose="020B0600070205080204" pitchFamily="34" charset="-128"/>
              </a:rPr>
              <a:t>Project MUSE E-books (university presses)</a:t>
            </a:r>
          </a:p>
          <a:p>
            <a:pPr lvl="1"/>
            <a:r>
              <a:rPr lang="en-US" altLang="en-US" sz="2000" dirty="0">
                <a:solidFill>
                  <a:schemeClr val="tx2"/>
                </a:solidFill>
                <a:latin typeface="Arial" panose="020B0604020202020204" pitchFamily="34" charset="0"/>
                <a:ea typeface="ＭＳ Ｐゴシック" panose="020B0600070205080204" pitchFamily="34" charset="-128"/>
              </a:rPr>
              <a:t>Springer E-book Collection</a:t>
            </a:r>
          </a:p>
          <a:p>
            <a:pPr lvl="2"/>
            <a:r>
              <a:rPr lang="en-US" altLang="en-US" sz="1800" dirty="0">
                <a:solidFill>
                  <a:schemeClr val="tx2"/>
                </a:solidFill>
                <a:latin typeface="Arial" panose="020B0604020202020204" pitchFamily="34" charset="0"/>
                <a:ea typeface="ＭＳ Ｐゴシック" panose="020B0600070205080204" pitchFamily="34" charset="-128"/>
              </a:rPr>
              <a:t>Includes Palgrave Macmillan (2010-)</a:t>
            </a:r>
          </a:p>
          <a:p>
            <a:pPr lvl="1"/>
            <a:r>
              <a:rPr lang="en-US" altLang="en-US" sz="2000" dirty="0">
                <a:solidFill>
                  <a:schemeClr val="tx2"/>
                </a:solidFill>
                <a:latin typeface="Arial" panose="020B0604020202020204" pitchFamily="34" charset="0"/>
                <a:ea typeface="ＭＳ Ｐゴシック" panose="020B0600070205080204" pitchFamily="34" charset="-128"/>
              </a:rPr>
              <a:t>Taylor &amp; Francis (Routledge)</a:t>
            </a:r>
          </a:p>
          <a:p>
            <a:pPr lvl="1"/>
            <a:r>
              <a:rPr lang="en-US" altLang="en-US" sz="2000" dirty="0">
                <a:solidFill>
                  <a:schemeClr val="tx2"/>
                </a:solidFill>
                <a:latin typeface="Arial" panose="020B0604020202020204" pitchFamily="34" charset="0"/>
                <a:ea typeface="ＭＳ Ｐゴシック" panose="020B0600070205080204" pitchFamily="34" charset="-128"/>
              </a:rPr>
              <a:t>ACLS Humanities E-book</a:t>
            </a:r>
            <a:endParaRPr lang="en-CA" altLang="en-US" sz="2000" dirty="0">
              <a:solidFill>
                <a:schemeClr val="tx2"/>
              </a:solidFill>
              <a:latin typeface="Arial" panose="020B0604020202020204" pitchFamily="34" charset="0"/>
              <a:ea typeface="ＭＳ Ｐゴシック" panose="020B0600070205080204" pitchFamily="34" charset="-128"/>
            </a:endParaRPr>
          </a:p>
          <a:p>
            <a:pPr lvl="1"/>
            <a:r>
              <a:rPr lang="en-CA" altLang="en-US" sz="2000" dirty="0">
                <a:solidFill>
                  <a:schemeClr val="tx2"/>
                </a:solidFill>
                <a:latin typeface="Arial" panose="020B0604020202020204" pitchFamily="34" charset="0"/>
                <a:ea typeface="ＭＳ Ｐゴシック" panose="020B0600070205080204" pitchFamily="34" charset="-128"/>
              </a:rPr>
              <a:t>Canada Commons</a:t>
            </a:r>
          </a:p>
          <a:p>
            <a:pPr lvl="1"/>
            <a:r>
              <a:rPr lang="en-CA" altLang="en-US" sz="2000" dirty="0">
                <a:solidFill>
                  <a:schemeClr val="tx2"/>
                </a:solidFill>
                <a:latin typeface="Arial" panose="020B0604020202020204" pitchFamily="34" charset="0"/>
                <a:ea typeface="ＭＳ Ｐゴシック" panose="020B0600070205080204" pitchFamily="34" charset="-128"/>
              </a:rPr>
              <a:t>Ebook Central (ProQuest)</a:t>
            </a:r>
          </a:p>
          <a:p>
            <a:pPr lvl="1"/>
            <a:r>
              <a:rPr lang="en-US" altLang="en-US" sz="2000" dirty="0">
                <a:solidFill>
                  <a:schemeClr val="tx2"/>
                </a:solidFill>
                <a:latin typeface="Arial" panose="020B0604020202020204" pitchFamily="34" charset="0"/>
                <a:ea typeface="ＭＳ Ｐゴシック" panose="020B0600070205080204" pitchFamily="34" charset="-128"/>
              </a:rPr>
              <a:t>EBSCO E-books</a:t>
            </a:r>
            <a:endParaRPr lang="en-CA" altLang="en-US" sz="2000" dirty="0">
              <a:solidFill>
                <a:schemeClr val="tx2"/>
              </a:solidFill>
              <a:latin typeface="Arial" panose="020B0604020202020204" pitchFamily="34" charset="0"/>
              <a:ea typeface="ＭＳ Ｐゴシック" panose="020B0600070205080204" pitchFamily="34" charset="-128"/>
            </a:endParaRPr>
          </a:p>
          <a:p>
            <a:pPr lvl="1"/>
            <a:r>
              <a:rPr lang="en-CA" altLang="en-US" sz="2000" dirty="0">
                <a:solidFill>
                  <a:schemeClr val="tx2"/>
                </a:solidFill>
                <a:latin typeface="Arial" panose="020B0604020202020204" pitchFamily="34" charset="0"/>
                <a:ea typeface="ＭＳ Ｐゴシック" panose="020B0600070205080204" pitchFamily="34" charset="-128"/>
              </a:rPr>
              <a:t>Many other electronic books </a:t>
            </a:r>
          </a:p>
        </p:txBody>
      </p:sp>
      <p:pic>
        <p:nvPicPr>
          <p:cNvPr id="11270" name="Picture 8" descr="EBSCOhost">
            <a:extLst>
              <a:ext uri="{FF2B5EF4-FFF2-40B4-BE49-F238E27FC236}">
                <a16:creationId xmlns:a16="http://schemas.microsoft.com/office/drawing/2014/main" id="{D22F3DE6-892D-405C-A10E-13EB6E5FD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022" y="3959688"/>
            <a:ext cx="781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ProQuest Ebook Central">
            <a:extLst>
              <a:ext uri="{FF2B5EF4-FFF2-40B4-BE49-F238E27FC236}">
                <a16:creationId xmlns:a16="http://schemas.microsoft.com/office/drawing/2014/main" id="{BA3DFB08-B5E6-4BDA-A84C-6D3D4044FD09}"/>
              </a:ext>
            </a:extLst>
          </p:cNvPr>
          <p:cNvPicPr>
            <a:picLocks noChangeAspect="1"/>
          </p:cNvPicPr>
          <p:nvPr/>
        </p:nvPicPr>
        <p:blipFill>
          <a:blip r:embed="rId4"/>
          <a:stretch>
            <a:fillRect/>
          </a:stretch>
        </p:blipFill>
        <p:spPr>
          <a:xfrm>
            <a:off x="7204647" y="2708920"/>
            <a:ext cx="1495425" cy="428625"/>
          </a:xfrm>
          <a:prstGeom prst="rect">
            <a:avLst/>
          </a:prstGeom>
        </p:spPr>
      </p:pic>
      <p:pic>
        <p:nvPicPr>
          <p:cNvPr id="7" name="Picture 6" descr="SpringerLink">
            <a:extLst>
              <a:ext uri="{FF2B5EF4-FFF2-40B4-BE49-F238E27FC236}">
                <a16:creationId xmlns:a16="http://schemas.microsoft.com/office/drawing/2014/main" id="{D871FC3D-3251-4FAC-B647-90A0448AC9A3}"/>
              </a:ext>
            </a:extLst>
          </p:cNvPr>
          <p:cNvPicPr>
            <a:picLocks noChangeAspect="1"/>
          </p:cNvPicPr>
          <p:nvPr/>
        </p:nvPicPr>
        <p:blipFill>
          <a:blip r:embed="rId5"/>
          <a:stretch>
            <a:fillRect/>
          </a:stretch>
        </p:blipFill>
        <p:spPr>
          <a:xfrm>
            <a:off x="5770401" y="3804604"/>
            <a:ext cx="1571625" cy="438150"/>
          </a:xfrm>
          <a:prstGeom prst="rect">
            <a:avLst/>
          </a:prstGeom>
        </p:spPr>
      </p:pic>
      <p:pic>
        <p:nvPicPr>
          <p:cNvPr id="8" name="Picture 7" descr="ACLS Humanities Ebooks">
            <a:extLst>
              <a:ext uri="{FF2B5EF4-FFF2-40B4-BE49-F238E27FC236}">
                <a16:creationId xmlns:a16="http://schemas.microsoft.com/office/drawing/2014/main" id="{08BC31C2-EECC-4007-A88A-6BE1FAE7A736}"/>
              </a:ext>
            </a:extLst>
          </p:cNvPr>
          <p:cNvPicPr>
            <a:picLocks noChangeAspect="1"/>
          </p:cNvPicPr>
          <p:nvPr/>
        </p:nvPicPr>
        <p:blipFill>
          <a:blip r:embed="rId6"/>
          <a:stretch>
            <a:fillRect/>
          </a:stretch>
        </p:blipFill>
        <p:spPr>
          <a:xfrm>
            <a:off x="5794619" y="4865785"/>
            <a:ext cx="2820055" cy="650782"/>
          </a:xfrm>
          <a:prstGeom prst="rect">
            <a:avLst/>
          </a:prstGeom>
        </p:spPr>
      </p:pic>
    </p:spTree>
    <p:extLst>
      <p:ext uri="{BB962C8B-B14F-4D97-AF65-F5344CB8AC3E}">
        <p14:creationId xmlns:p14="http://schemas.microsoft.com/office/powerpoint/2010/main" val="47258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2A0AD43-E28B-4762-8D85-945FEDC56820}"/>
              </a:ext>
            </a:extLst>
          </p:cNvPr>
          <p:cNvSpPr>
            <a:spLocks noGrp="1" noChangeArrowheads="1"/>
          </p:cNvSpPr>
          <p:nvPr>
            <p:ph type="title"/>
          </p:nvPr>
        </p:nvSpPr>
        <p:spPr/>
        <p:txBody>
          <a:bodyPr/>
          <a:lstStyle/>
          <a:p>
            <a:r>
              <a:rPr lang="en-CA" altLang="en-US" dirty="0">
                <a:latin typeface="Arial Bold" panose="020B0704020202020204" pitchFamily="34" charset="0"/>
                <a:ea typeface="ＭＳ Ｐゴシック" panose="020B0600070205080204" pitchFamily="34" charset="-128"/>
              </a:rPr>
              <a:t>Journal Articles in History</a:t>
            </a:r>
          </a:p>
        </p:txBody>
      </p:sp>
      <p:sp>
        <p:nvSpPr>
          <p:cNvPr id="13315" name="Content Placeholder 2">
            <a:extLst>
              <a:ext uri="{FF2B5EF4-FFF2-40B4-BE49-F238E27FC236}">
                <a16:creationId xmlns:a16="http://schemas.microsoft.com/office/drawing/2014/main" id="{3E17AA5F-420A-4B4F-9DEC-19D2964B3E01}"/>
              </a:ext>
            </a:extLst>
          </p:cNvPr>
          <p:cNvSpPr>
            <a:spLocks noGrp="1" noChangeArrowheads="1"/>
          </p:cNvSpPr>
          <p:nvPr>
            <p:ph idx="1"/>
          </p:nvPr>
        </p:nvSpPr>
        <p:spPr>
          <a:xfrm>
            <a:off x="741580" y="1196752"/>
            <a:ext cx="8375781" cy="5543550"/>
          </a:xfrm>
        </p:spPr>
        <p:txBody>
          <a:bodyPr/>
          <a:lstStyle/>
          <a:p>
            <a:pPr>
              <a:spcBef>
                <a:spcPts val="200"/>
              </a:spcBef>
            </a:pPr>
            <a:r>
              <a:rPr lang="en-CA" altLang="en-US" sz="1900" b="1" dirty="0">
                <a:latin typeface="Arial" panose="020B0604020202020204" pitchFamily="34" charset="0"/>
                <a:ea typeface="ＭＳ Ｐゴシック" panose="020B0600070205080204" pitchFamily="34" charset="-128"/>
              </a:rPr>
              <a:t>History Databases</a:t>
            </a:r>
            <a:endParaRPr lang="en-CA" altLang="en-US" sz="1900" b="1" dirty="0">
              <a:latin typeface="Arial" panose="020B0604020202020204" pitchFamily="34" charset="0"/>
              <a:ea typeface="ＭＳ Ｐゴシック" panose="020B0600070205080204" pitchFamily="34" charset="-128"/>
              <a:hlinkClick r:id="rId2"/>
            </a:endParaRPr>
          </a:p>
          <a:p>
            <a:pPr lvl="1">
              <a:spcBef>
                <a:spcPts val="200"/>
              </a:spcBef>
            </a:pPr>
            <a:r>
              <a:rPr lang="en-CA" altLang="en-US" sz="1700" b="1" dirty="0">
                <a:latin typeface="Arial" panose="020B0604020202020204" pitchFamily="34" charset="0"/>
                <a:ea typeface="ＭＳ Ｐゴシック" panose="020B0600070205080204" pitchFamily="34" charset="-128"/>
                <a:hlinkClick r:id="rId2"/>
              </a:rPr>
              <a:t>America: History &amp; Life</a:t>
            </a:r>
            <a:r>
              <a:rPr lang="en-CA" altLang="en-US" sz="1700" b="1" dirty="0">
                <a:latin typeface="Arial" panose="020B0604020202020204" pitchFamily="34" charset="0"/>
                <a:ea typeface="ＭＳ Ｐゴシック" panose="020B0600070205080204" pitchFamily="34" charset="-128"/>
              </a:rPr>
              <a:t> (AHL)</a:t>
            </a:r>
          </a:p>
          <a:p>
            <a:pPr lvl="2">
              <a:spcBef>
                <a:spcPts val="200"/>
              </a:spcBef>
            </a:pPr>
            <a:r>
              <a:rPr lang="en-CA" altLang="en-US" sz="1600" dirty="0">
                <a:latin typeface="Arial" panose="020B0604020202020204" pitchFamily="34" charset="0"/>
                <a:ea typeface="ＭＳ Ｐゴシック" panose="020B0600070205080204" pitchFamily="34" charset="-128"/>
              </a:rPr>
              <a:t>1964-onward on EBSCO platform</a:t>
            </a:r>
          </a:p>
          <a:p>
            <a:pPr lvl="2">
              <a:spcBef>
                <a:spcPts val="200"/>
              </a:spcBef>
            </a:pPr>
            <a:r>
              <a:rPr lang="en-CA" altLang="en-US" sz="1600" dirty="0">
                <a:latin typeface="Arial" panose="020B0604020202020204" pitchFamily="34" charset="0"/>
                <a:ea typeface="ＭＳ Ｐゴシック" panose="020B0600070205080204" pitchFamily="34" charset="-128"/>
              </a:rPr>
              <a:t>Covers only Canadian and USA history</a:t>
            </a:r>
          </a:p>
          <a:p>
            <a:pPr lvl="2">
              <a:spcBef>
                <a:spcPts val="200"/>
              </a:spcBef>
            </a:pPr>
            <a:r>
              <a:rPr lang="en-CA" altLang="en-US" sz="1600" dirty="0">
                <a:latin typeface="Arial" panose="020B0604020202020204" pitchFamily="34" charset="0"/>
                <a:ea typeface="ＭＳ Ｐゴシック" panose="020B0600070205080204" pitchFamily="34" charset="-128"/>
              </a:rPr>
              <a:t>Combined searched with </a:t>
            </a:r>
            <a:r>
              <a:rPr lang="en-CA" altLang="en-US" sz="1600" i="1" dirty="0">
                <a:latin typeface="Arial" panose="020B0604020202020204" pitchFamily="34" charset="0"/>
                <a:ea typeface="ＭＳ Ｐゴシック" panose="020B0600070205080204" pitchFamily="34" charset="-128"/>
              </a:rPr>
              <a:t>Historical Abstracts</a:t>
            </a:r>
          </a:p>
          <a:p>
            <a:pPr lvl="1">
              <a:spcBef>
                <a:spcPts val="200"/>
              </a:spcBef>
            </a:pPr>
            <a:r>
              <a:rPr lang="en-CA" altLang="en-US" sz="1700" b="1" dirty="0">
                <a:latin typeface="Arial" panose="020B0604020202020204" pitchFamily="34" charset="0"/>
                <a:ea typeface="ＭＳ Ｐゴシック" panose="020B0600070205080204" pitchFamily="34" charset="-128"/>
                <a:hlinkClick r:id="rId3"/>
              </a:rPr>
              <a:t>Historical Abstracts</a:t>
            </a:r>
            <a:r>
              <a:rPr lang="en-CA" altLang="en-US" sz="1700" b="1" dirty="0">
                <a:latin typeface="Arial" panose="020B0604020202020204" pitchFamily="34" charset="0"/>
                <a:ea typeface="ＭＳ Ｐゴシック" panose="020B0600070205080204" pitchFamily="34" charset="-128"/>
                <a:hlinkClick r:id="rId4"/>
              </a:rPr>
              <a:t> </a:t>
            </a:r>
            <a:r>
              <a:rPr lang="en-CA" altLang="en-US" sz="1700" b="1" dirty="0">
                <a:latin typeface="Arial" panose="020B0604020202020204" pitchFamily="34" charset="0"/>
                <a:ea typeface="ＭＳ Ｐゴシック" panose="020B0600070205080204" pitchFamily="34" charset="-128"/>
              </a:rPr>
              <a:t>(HA)</a:t>
            </a:r>
          </a:p>
          <a:p>
            <a:pPr lvl="2">
              <a:spcBef>
                <a:spcPts val="200"/>
              </a:spcBef>
            </a:pPr>
            <a:r>
              <a:rPr lang="en-CA" altLang="en-US" sz="1600" dirty="0">
                <a:latin typeface="Arial" panose="020B0604020202020204" pitchFamily="34" charset="0"/>
                <a:ea typeface="ＭＳ Ｐゴシック" panose="020B0600070205080204" pitchFamily="34" charset="-128"/>
              </a:rPr>
              <a:t>1955-onward on EBSCO platform</a:t>
            </a:r>
          </a:p>
          <a:p>
            <a:pPr lvl="2">
              <a:spcBef>
                <a:spcPts val="200"/>
              </a:spcBef>
            </a:pPr>
            <a:r>
              <a:rPr lang="en-CA" altLang="en-US" sz="1600" dirty="0">
                <a:latin typeface="Arial" panose="020B0604020202020204" pitchFamily="34" charset="0"/>
                <a:ea typeface="ＭＳ Ｐゴシック" panose="020B0600070205080204" pitchFamily="34" charset="-128"/>
              </a:rPr>
              <a:t>Covers world history, excluding Canada and US</a:t>
            </a:r>
          </a:p>
          <a:p>
            <a:pPr lvl="2">
              <a:spcBef>
                <a:spcPts val="200"/>
              </a:spcBef>
            </a:pPr>
            <a:r>
              <a:rPr lang="en-CA" altLang="en-US" sz="1600" dirty="0">
                <a:latin typeface="Arial" panose="020B0604020202020204" pitchFamily="34" charset="0"/>
                <a:ea typeface="ＭＳ Ｐゴシック" panose="020B0600070205080204" pitchFamily="34" charset="-128"/>
              </a:rPr>
              <a:t>Combined searched with </a:t>
            </a:r>
            <a:r>
              <a:rPr lang="en-CA" altLang="en-US" sz="1600" i="1" dirty="0">
                <a:latin typeface="Arial" panose="020B0604020202020204" pitchFamily="34" charset="0"/>
                <a:ea typeface="ＭＳ Ｐゴシック" panose="020B0600070205080204" pitchFamily="34" charset="-128"/>
              </a:rPr>
              <a:t>America: History &amp; Life</a:t>
            </a:r>
          </a:p>
          <a:p>
            <a:pPr>
              <a:spcBef>
                <a:spcPts val="200"/>
              </a:spcBef>
            </a:pPr>
            <a:r>
              <a:rPr lang="en-CA" altLang="en-US" sz="1900" b="1" dirty="0">
                <a:latin typeface="Arial" panose="020B0604020202020204" pitchFamily="34" charset="0"/>
                <a:ea typeface="ＭＳ Ｐゴシック" panose="020B0600070205080204" pitchFamily="34" charset="-128"/>
              </a:rPr>
              <a:t>Databases with History Content</a:t>
            </a:r>
          </a:p>
          <a:p>
            <a:pPr lvl="1">
              <a:spcBef>
                <a:spcPts val="200"/>
              </a:spcBef>
            </a:pPr>
            <a:r>
              <a:rPr lang="en-CA" altLang="en-US" sz="1700" b="1" dirty="0">
                <a:latin typeface="Arial" panose="020B0604020202020204" pitchFamily="34" charset="0"/>
                <a:ea typeface="ＭＳ Ｐゴシック" panose="020B0600070205080204" pitchFamily="34" charset="-128"/>
                <a:hlinkClick r:id="rId5"/>
              </a:rPr>
              <a:t>Arts &amp; Humanities Database</a:t>
            </a:r>
            <a:endParaRPr lang="en-CA" altLang="en-US" sz="1700" b="1" dirty="0">
              <a:latin typeface="Arial" panose="020B0604020202020204" pitchFamily="34" charset="0"/>
              <a:ea typeface="ＭＳ Ｐゴシック" panose="020B0600070205080204" pitchFamily="34" charset="-128"/>
            </a:endParaRPr>
          </a:p>
          <a:p>
            <a:pPr lvl="2">
              <a:spcBef>
                <a:spcPts val="200"/>
              </a:spcBef>
            </a:pPr>
            <a:r>
              <a:rPr lang="en-CA" altLang="en-US" sz="1600" dirty="0">
                <a:latin typeface="Arial" panose="020B0604020202020204" pitchFamily="34" charset="0"/>
                <a:ea typeface="ＭＳ Ｐゴシック" panose="020B0600070205080204" pitchFamily="34" charset="-128"/>
              </a:rPr>
              <a:t>1924-onward on ProQuest platform</a:t>
            </a:r>
          </a:p>
          <a:p>
            <a:pPr lvl="1">
              <a:spcBef>
                <a:spcPts val="200"/>
              </a:spcBef>
            </a:pPr>
            <a:r>
              <a:rPr lang="en-CA" altLang="en-US" sz="1700" b="1" dirty="0">
                <a:latin typeface="Arial" panose="020B0604020202020204" pitchFamily="34" charset="0"/>
                <a:ea typeface="ＭＳ Ｐゴシック" panose="020B0600070205080204" pitchFamily="34" charset="-128"/>
                <a:hlinkClick r:id="rId6"/>
              </a:rPr>
              <a:t>Humanities</a:t>
            </a:r>
            <a:r>
              <a:rPr lang="fr-FR" altLang="en-US" sz="1700" b="1" dirty="0">
                <a:latin typeface="Arial" panose="020B0604020202020204" pitchFamily="34" charset="0"/>
                <a:ea typeface="ＭＳ Ｐゴシック" panose="020B0600070205080204" pitchFamily="34" charset="-128"/>
                <a:hlinkClick r:id="rId6"/>
              </a:rPr>
              <a:t> &amp; Social Sciences Index </a:t>
            </a:r>
            <a:r>
              <a:rPr lang="en-CA" altLang="en-US" sz="1700" b="1" dirty="0">
                <a:latin typeface="Arial" panose="020B0604020202020204" pitchFamily="34" charset="0"/>
                <a:ea typeface="ＭＳ Ｐゴシック" panose="020B0600070205080204" pitchFamily="34" charset="-128"/>
                <a:hlinkClick r:id="rId6"/>
              </a:rPr>
              <a:t>Retrospective</a:t>
            </a:r>
            <a:r>
              <a:rPr lang="fr-FR" altLang="en-US" sz="1700" b="1" dirty="0">
                <a:latin typeface="Arial" panose="020B0604020202020204" pitchFamily="34" charset="0"/>
                <a:ea typeface="ＭＳ Ｐゴシック" panose="020B0600070205080204" pitchFamily="34" charset="-128"/>
                <a:hlinkClick r:id="rId6"/>
              </a:rPr>
              <a:t> </a:t>
            </a:r>
            <a:endParaRPr lang="fr-FR" altLang="en-US" sz="1700" b="1" dirty="0">
              <a:latin typeface="Arial" panose="020B0604020202020204" pitchFamily="34" charset="0"/>
              <a:ea typeface="ＭＳ Ｐゴシック" panose="020B0600070205080204" pitchFamily="34" charset="-128"/>
            </a:endParaRPr>
          </a:p>
          <a:p>
            <a:pPr lvl="2">
              <a:spcBef>
                <a:spcPts val="200"/>
              </a:spcBef>
            </a:pPr>
            <a:r>
              <a:rPr lang="fr-FR" altLang="en-US" sz="1600" dirty="0">
                <a:latin typeface="Arial" panose="020B0604020202020204" pitchFamily="34" charset="0"/>
                <a:ea typeface="ＭＳ Ｐゴシック" panose="020B0600070205080204" pitchFamily="34" charset="-128"/>
              </a:rPr>
              <a:t>1907-1984 on EBSCO </a:t>
            </a:r>
            <a:r>
              <a:rPr lang="en-CA" altLang="en-US" sz="1600" dirty="0">
                <a:latin typeface="Arial" panose="020B0604020202020204" pitchFamily="34" charset="0"/>
                <a:ea typeface="ＭＳ Ｐゴシック" panose="020B0600070205080204" pitchFamily="34" charset="-128"/>
              </a:rPr>
              <a:t>platform</a:t>
            </a:r>
          </a:p>
          <a:p>
            <a:pPr lvl="2">
              <a:spcBef>
                <a:spcPts val="200"/>
              </a:spcBef>
            </a:pPr>
            <a:r>
              <a:rPr lang="fr-FR" altLang="en-US" sz="1600" dirty="0">
                <a:latin typeface="Arial" panose="020B0604020202020204" pitchFamily="34" charset="0"/>
                <a:ea typeface="ＭＳ Ｐゴシック" panose="020B0600070205080204" pitchFamily="34" charset="-128"/>
              </a:rPr>
              <a:t>Combined search </a:t>
            </a:r>
            <a:r>
              <a:rPr lang="en-CA" altLang="en-US" sz="1600" dirty="0">
                <a:latin typeface="Arial" panose="020B0604020202020204" pitchFamily="34" charset="0"/>
                <a:ea typeface="ＭＳ Ｐゴシック" panose="020B0600070205080204" pitchFamily="34" charset="-128"/>
              </a:rPr>
              <a:t>with</a:t>
            </a:r>
            <a:r>
              <a:rPr lang="fr-FR" altLang="en-US" sz="1600" dirty="0">
                <a:latin typeface="Arial" panose="020B0604020202020204" pitchFamily="34" charset="0"/>
                <a:ea typeface="ＭＳ Ｐゴシック" panose="020B0600070205080204" pitchFamily="34" charset="-128"/>
              </a:rPr>
              <a:t> AHL and HA</a:t>
            </a:r>
          </a:p>
          <a:p>
            <a:pPr lvl="1">
              <a:spcBef>
                <a:spcPts val="200"/>
              </a:spcBef>
            </a:pPr>
            <a:r>
              <a:rPr lang="en-CA" altLang="en-US" sz="1700" b="1" dirty="0">
                <a:latin typeface="Arial" panose="020B0604020202020204" pitchFamily="34" charset="0"/>
                <a:ea typeface="ＭＳ Ｐゴシック" panose="020B0600070205080204" pitchFamily="34" charset="-128"/>
                <a:hlinkClick r:id="rId7"/>
              </a:rPr>
              <a:t>Academic Search Complete</a:t>
            </a:r>
            <a:r>
              <a:rPr lang="en-CA" altLang="en-US" sz="1700" i="1" dirty="0">
                <a:latin typeface="Arial" panose="020B0604020202020204" pitchFamily="34" charset="0"/>
                <a:ea typeface="ＭＳ Ｐゴシック" panose="020B0600070205080204" pitchFamily="34" charset="-128"/>
                <a:hlinkClick r:id="rId7"/>
              </a:rPr>
              <a:t> </a:t>
            </a:r>
            <a:endParaRPr lang="en-CA" altLang="en-US" sz="1700" i="1" dirty="0">
              <a:latin typeface="Arial" panose="020B0604020202020204" pitchFamily="34" charset="0"/>
              <a:ea typeface="ＭＳ Ｐゴシック" panose="020B0600070205080204" pitchFamily="34" charset="-128"/>
            </a:endParaRPr>
          </a:p>
          <a:p>
            <a:pPr lvl="2">
              <a:spcBef>
                <a:spcPts val="200"/>
              </a:spcBef>
            </a:pPr>
            <a:r>
              <a:rPr lang="en-CA" altLang="en-US" sz="1600" dirty="0">
                <a:latin typeface="Arial" panose="020B0604020202020204" pitchFamily="34" charset="0"/>
                <a:ea typeface="ＭＳ Ｐゴシック" panose="020B0600070205080204" pitchFamily="34" charset="-128"/>
              </a:rPr>
              <a:t>Huge multidisciplinary database on EBSCO platform</a:t>
            </a:r>
          </a:p>
          <a:p>
            <a:pPr lvl="2">
              <a:spcBef>
                <a:spcPts val="200"/>
              </a:spcBef>
            </a:pPr>
            <a:r>
              <a:rPr lang="en-CA" altLang="en-US" sz="1600" dirty="0">
                <a:latin typeface="Arial" panose="020B0604020202020204" pitchFamily="34" charset="0"/>
                <a:ea typeface="ＭＳ Ｐゴシック" panose="020B0600070205080204" pitchFamily="34" charset="-128"/>
              </a:rPr>
              <a:t>Dates vary by journal</a:t>
            </a:r>
          </a:p>
          <a:p>
            <a:pPr lvl="2">
              <a:spcBef>
                <a:spcPts val="200"/>
              </a:spcBef>
            </a:pPr>
            <a:r>
              <a:rPr lang="fr-FR" altLang="en-US" sz="1600" dirty="0">
                <a:latin typeface="Arial" panose="020B0604020202020204" pitchFamily="34" charset="0"/>
                <a:ea typeface="ＭＳ Ｐゴシック" panose="020B0600070205080204" pitchFamily="34" charset="-128"/>
              </a:rPr>
              <a:t>Combined search </a:t>
            </a:r>
            <a:r>
              <a:rPr lang="en-CA" altLang="en-US" sz="1600" dirty="0">
                <a:latin typeface="Arial" panose="020B0604020202020204" pitchFamily="34" charset="0"/>
                <a:ea typeface="ＭＳ Ｐゴシック" panose="020B0600070205080204" pitchFamily="34" charset="-128"/>
              </a:rPr>
              <a:t>with</a:t>
            </a:r>
            <a:r>
              <a:rPr lang="fr-FR" altLang="en-US" sz="1600" dirty="0">
                <a:latin typeface="Arial" panose="020B0604020202020204" pitchFamily="34" charset="0"/>
                <a:ea typeface="ＭＳ Ｐゴシック" panose="020B0600070205080204" pitchFamily="34" charset="-128"/>
              </a:rPr>
              <a:t> AHL and HA</a:t>
            </a:r>
            <a:endParaRPr lang="en-CA" altLang="en-US" sz="1800" dirty="0">
              <a:latin typeface="Arial" panose="020B0604020202020204" pitchFamily="34" charset="0"/>
              <a:ea typeface="ＭＳ Ｐゴシック" panose="020B0600070205080204" pitchFamily="34" charset="-128"/>
            </a:endParaRPr>
          </a:p>
          <a:p>
            <a:endParaRPr lang="en-CA" altLang="en-US" sz="22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8666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539552" y="381000"/>
            <a:ext cx="8604448" cy="1143000"/>
          </a:xfrm>
        </p:spPr>
        <p:txBody>
          <a:bodyPr/>
          <a:lstStyle/>
          <a:p>
            <a:r>
              <a:rPr lang="en-CA" altLang="en-US" sz="3300" dirty="0">
                <a:latin typeface="Arial Bold" panose="020B0704020202020204" pitchFamily="34" charset="0"/>
                <a:ea typeface="ＭＳ Ｐゴシック" panose="020B0600070205080204" pitchFamily="34" charset="-128"/>
              </a:rPr>
              <a:t>Boolean Operators &amp; search capabilities</a:t>
            </a:r>
          </a:p>
        </p:txBody>
      </p:sp>
      <p:sp>
        <p:nvSpPr>
          <p:cNvPr id="3" name="Content Placeholder 2"/>
          <p:cNvSpPr>
            <a:spLocks noGrp="1" noChangeArrowheads="1"/>
          </p:cNvSpPr>
          <p:nvPr>
            <p:ph idx="1"/>
          </p:nvPr>
        </p:nvSpPr>
        <p:spPr>
          <a:xfrm>
            <a:off x="539552" y="1124744"/>
            <a:ext cx="7920880" cy="5688632"/>
          </a:xfrm>
        </p:spPr>
        <p:txBody>
          <a:bodyPr/>
          <a:lstStyle/>
          <a:p>
            <a:r>
              <a:rPr lang="en-US" altLang="en-US" sz="1700" dirty="0">
                <a:latin typeface="Arial" panose="020B0604020202020204" pitchFamily="34" charset="0"/>
                <a:ea typeface="ＭＳ Ｐゴシック" panose="020B0600070205080204" pitchFamily="34" charset="-128"/>
              </a:rPr>
              <a:t>Boolean searching is based on an algebraic system of logic created by George Boole, a British 19</a:t>
            </a:r>
            <a:r>
              <a:rPr lang="en-US" altLang="en-US" sz="1700" baseline="30000" dirty="0">
                <a:latin typeface="Arial" panose="020B0604020202020204" pitchFamily="34" charset="0"/>
                <a:ea typeface="ＭＳ Ｐゴシック" panose="020B0600070205080204" pitchFamily="34" charset="-128"/>
              </a:rPr>
              <a:t>th</a:t>
            </a:r>
            <a:r>
              <a:rPr lang="en-US" altLang="en-US" sz="1700" dirty="0">
                <a:latin typeface="Arial" panose="020B0604020202020204" pitchFamily="34" charset="0"/>
                <a:ea typeface="ＭＳ Ｐゴシック" panose="020B0600070205080204" pitchFamily="34" charset="-128"/>
              </a:rPr>
              <a:t>c. mathematician &amp; philosopher</a:t>
            </a:r>
          </a:p>
          <a:p>
            <a:r>
              <a:rPr lang="en-US" altLang="en-US" sz="1700" dirty="0">
                <a:latin typeface="Arial" panose="020B0604020202020204" pitchFamily="34" charset="0"/>
                <a:ea typeface="ＭＳ Ｐゴシック" panose="020B0600070205080204" pitchFamily="34" charset="-128"/>
              </a:rPr>
              <a:t>AKA logical operators or search operators</a:t>
            </a:r>
          </a:p>
          <a:p>
            <a:pPr marL="0" indent="0">
              <a:buNone/>
            </a:pPr>
            <a:endParaRPr lang="en-US" altLang="en-US" sz="1700" dirty="0">
              <a:latin typeface="Arial" panose="020B0604020202020204" pitchFamily="34" charset="0"/>
              <a:ea typeface="ＭＳ Ｐゴシック" panose="020B0600070205080204" pitchFamily="34" charset="-128"/>
            </a:endParaRPr>
          </a:p>
          <a:p>
            <a:pPr>
              <a:spcBef>
                <a:spcPts val="100"/>
              </a:spcBef>
            </a:pPr>
            <a:r>
              <a:rPr lang="en-US" altLang="en-US" sz="1700" b="1" dirty="0">
                <a:latin typeface="Arial" panose="020B0604020202020204" pitchFamily="34" charset="0"/>
                <a:ea typeface="ＭＳ Ｐゴシック" panose="020B0600070205080204" pitchFamily="34" charset="-128"/>
              </a:rPr>
              <a:t>Boolean Operators</a:t>
            </a:r>
            <a:r>
              <a:rPr lang="en-US" altLang="en-US" sz="1700" dirty="0">
                <a:latin typeface="Arial" panose="020B0604020202020204" pitchFamily="34" charset="0"/>
                <a:ea typeface="ＭＳ Ｐゴシック" panose="020B0600070205080204" pitchFamily="34" charset="-128"/>
              </a:rPr>
              <a:t>:</a:t>
            </a:r>
          </a:p>
          <a:p>
            <a:pPr lvl="1"/>
            <a:r>
              <a:rPr lang="en-US" altLang="en-US" sz="1700" dirty="0">
                <a:latin typeface="Arial" panose="020B0604020202020204" pitchFamily="34" charset="0"/>
                <a:ea typeface="ＭＳ Ｐゴシック" panose="020B0600070205080204" pitchFamily="34" charset="-128"/>
              </a:rPr>
              <a:t>AND		</a:t>
            </a:r>
            <a:r>
              <a:rPr lang="en-US" altLang="en-US" sz="1700" i="1" dirty="0">
                <a:latin typeface="Arial" panose="020B0604020202020204" pitchFamily="34" charset="0"/>
                <a:ea typeface="ＭＳ Ｐゴシック" panose="020B0600070205080204" pitchFamily="34" charset="-128"/>
              </a:rPr>
              <a:t>	</a:t>
            </a:r>
            <a:r>
              <a:rPr lang="en-US" altLang="en-US" sz="1700" dirty="0">
                <a:solidFill>
                  <a:schemeClr val="tx2"/>
                </a:solidFill>
                <a:latin typeface="Arial" panose="020B0604020202020204" pitchFamily="34" charset="0"/>
                <a:ea typeface="ＭＳ Ｐゴシック" panose="020B0600070205080204" pitchFamily="34" charset="-128"/>
              </a:rPr>
              <a:t>United States</a:t>
            </a:r>
            <a:r>
              <a:rPr lang="en-US" altLang="en-US" sz="1700" dirty="0">
                <a:latin typeface="Arial" panose="020B0604020202020204" pitchFamily="34" charset="0"/>
                <a:ea typeface="ＭＳ Ｐゴシック" panose="020B0600070205080204" pitchFamily="34" charset="-128"/>
              </a:rPr>
              <a:t> </a:t>
            </a:r>
            <a:r>
              <a:rPr lang="en-US" altLang="en-US" sz="1700" b="1" dirty="0">
                <a:latin typeface="Arial" panose="020B0604020202020204" pitchFamily="34" charset="0"/>
                <a:ea typeface="ＭＳ Ｐゴシック" panose="020B0600070205080204" pitchFamily="34" charset="-128"/>
              </a:rPr>
              <a:t>AND</a:t>
            </a:r>
            <a:r>
              <a:rPr lang="en-US" altLang="en-US" sz="1700" dirty="0">
                <a:latin typeface="Arial" panose="020B0604020202020204" pitchFamily="34" charset="0"/>
                <a:ea typeface="ＭＳ Ｐゴシック" panose="020B0600070205080204" pitchFamily="34" charset="-128"/>
              </a:rPr>
              <a:t> </a:t>
            </a:r>
            <a:r>
              <a:rPr lang="en-US" altLang="en-US" sz="1700" dirty="0">
                <a:solidFill>
                  <a:schemeClr val="tx2"/>
                </a:solidFill>
                <a:latin typeface="Arial" panose="020B0604020202020204" pitchFamily="34" charset="0"/>
                <a:ea typeface="ＭＳ Ｐゴシック" panose="020B0600070205080204" pitchFamily="34" charset="-128"/>
              </a:rPr>
              <a:t>history</a:t>
            </a:r>
          </a:p>
          <a:p>
            <a:pPr lvl="1"/>
            <a:r>
              <a:rPr lang="en-US" altLang="en-US" sz="1700" dirty="0">
                <a:latin typeface="Arial" panose="020B0604020202020204" pitchFamily="34" charset="0"/>
                <a:ea typeface="ＭＳ Ｐゴシック" panose="020B0600070205080204" pitchFamily="34" charset="-128"/>
              </a:rPr>
              <a:t>OR			</a:t>
            </a:r>
            <a:r>
              <a:rPr lang="en-US" altLang="en-US" sz="1700" dirty="0">
                <a:solidFill>
                  <a:schemeClr val="tx2"/>
                </a:solidFill>
                <a:latin typeface="Arial" panose="020B0604020202020204" pitchFamily="34" charset="0"/>
                <a:ea typeface="ＭＳ Ｐゴシック" panose="020B0600070205080204" pitchFamily="34" charset="-128"/>
              </a:rPr>
              <a:t>autobiography </a:t>
            </a:r>
            <a:r>
              <a:rPr lang="en-US" altLang="en-US" sz="1700" b="1" dirty="0">
                <a:solidFill>
                  <a:schemeClr val="tx2"/>
                </a:solidFill>
                <a:latin typeface="Arial" panose="020B0604020202020204" pitchFamily="34" charset="0"/>
                <a:ea typeface="ＭＳ Ｐゴシック" panose="020B0600070205080204" pitchFamily="34" charset="-128"/>
              </a:rPr>
              <a:t>OR</a:t>
            </a:r>
            <a:r>
              <a:rPr lang="en-US" altLang="en-US" sz="1700" dirty="0">
                <a:solidFill>
                  <a:schemeClr val="tx2"/>
                </a:solidFill>
                <a:latin typeface="Arial" panose="020B0604020202020204" pitchFamily="34" charset="0"/>
                <a:ea typeface="ＭＳ Ｐゴシック" panose="020B0600070205080204" pitchFamily="34" charset="-128"/>
              </a:rPr>
              <a:t> memoir</a:t>
            </a:r>
            <a:endParaRPr lang="en-US" altLang="en-US" sz="1700" b="1" dirty="0">
              <a:latin typeface="Arial" panose="020B0604020202020204" pitchFamily="34" charset="0"/>
              <a:ea typeface="ＭＳ Ｐゴシック" panose="020B0600070205080204" pitchFamily="34" charset="-128"/>
            </a:endParaRPr>
          </a:p>
          <a:p>
            <a:pPr lvl="1"/>
            <a:r>
              <a:rPr lang="en-US" altLang="en-US" sz="1700" dirty="0">
                <a:latin typeface="Arial" panose="020B0604020202020204" pitchFamily="34" charset="0"/>
                <a:ea typeface="ＭＳ Ｐゴシック" panose="020B0600070205080204" pitchFamily="34" charset="-128"/>
              </a:rPr>
              <a:t>NOT			</a:t>
            </a:r>
            <a:r>
              <a:rPr lang="en-US" altLang="en-US" sz="1700" dirty="0">
                <a:solidFill>
                  <a:schemeClr val="tx2"/>
                </a:solidFill>
                <a:latin typeface="Arial" panose="020B0604020202020204" pitchFamily="34" charset="0"/>
                <a:ea typeface="ＭＳ Ｐゴシック" panose="020B0600070205080204" pitchFamily="34" charset="-128"/>
              </a:rPr>
              <a:t>history</a:t>
            </a:r>
            <a:r>
              <a:rPr lang="en-US" altLang="en-US" sz="1700" dirty="0">
                <a:latin typeface="Arial" panose="020B0604020202020204" pitchFamily="34" charset="0"/>
                <a:ea typeface="ＭＳ Ｐゴシック" panose="020B0600070205080204" pitchFamily="34" charset="-128"/>
              </a:rPr>
              <a:t> </a:t>
            </a:r>
            <a:r>
              <a:rPr lang="en-US" altLang="en-US" sz="1700" b="1" dirty="0">
                <a:latin typeface="Arial" panose="020B0604020202020204" pitchFamily="34" charset="0"/>
                <a:ea typeface="ＭＳ Ｐゴシック" panose="020B0600070205080204" pitchFamily="34" charset="-128"/>
              </a:rPr>
              <a:t>NOT</a:t>
            </a:r>
            <a:r>
              <a:rPr lang="en-US" altLang="en-US" sz="1700" dirty="0">
                <a:latin typeface="Arial" panose="020B0604020202020204" pitchFamily="34" charset="0"/>
                <a:ea typeface="ＭＳ Ｐゴシック" panose="020B0600070205080204" pitchFamily="34" charset="-128"/>
              </a:rPr>
              <a:t> </a:t>
            </a:r>
            <a:r>
              <a:rPr lang="en-US" altLang="en-US" sz="1700" dirty="0">
                <a:solidFill>
                  <a:schemeClr val="tx2"/>
                </a:solidFill>
                <a:latin typeface="Arial" panose="020B0604020202020204" pitchFamily="34" charset="0"/>
                <a:ea typeface="ＭＳ Ｐゴシック" panose="020B0600070205080204" pitchFamily="34" charset="-128"/>
              </a:rPr>
              <a:t>literature</a:t>
            </a:r>
          </a:p>
          <a:p>
            <a:endParaRPr lang="en-US" altLang="en-US" sz="1700" dirty="0">
              <a:solidFill>
                <a:schemeClr val="tx2"/>
              </a:solidFill>
              <a:latin typeface="Arial" panose="020B0604020202020204" pitchFamily="34" charset="0"/>
              <a:ea typeface="ＭＳ Ｐゴシック" panose="020B0600070205080204" pitchFamily="34" charset="-128"/>
            </a:endParaRPr>
          </a:p>
          <a:p>
            <a:pPr>
              <a:spcBef>
                <a:spcPts val="100"/>
              </a:spcBef>
            </a:pPr>
            <a:r>
              <a:rPr lang="en-US" altLang="en-US" sz="1700" b="1" dirty="0">
                <a:solidFill>
                  <a:schemeClr val="tx2"/>
                </a:solidFill>
                <a:latin typeface="Arial" panose="020B0604020202020204" pitchFamily="34" charset="0"/>
                <a:ea typeface="ＭＳ Ｐゴシック" panose="020B0600070205080204" pitchFamily="34" charset="-128"/>
              </a:rPr>
              <a:t>Search capabilities</a:t>
            </a:r>
            <a:r>
              <a:rPr lang="en-US" altLang="en-US" sz="1700" dirty="0">
                <a:solidFill>
                  <a:schemeClr val="tx2"/>
                </a:solidFill>
                <a:latin typeface="Arial" panose="020B0604020202020204" pitchFamily="34" charset="0"/>
                <a:ea typeface="ＭＳ Ｐゴシック" panose="020B0600070205080204" pitchFamily="34" charset="-128"/>
              </a:rPr>
              <a:t>:</a:t>
            </a:r>
          </a:p>
          <a:p>
            <a:pPr lvl="1"/>
            <a:r>
              <a:rPr lang="en-US" altLang="en-US" sz="1700" b="1" dirty="0">
                <a:latin typeface="Arial" panose="020B0604020202020204" pitchFamily="34" charset="0"/>
                <a:ea typeface="ＭＳ Ｐゴシック" panose="020B0600070205080204" pitchFamily="34" charset="-128"/>
              </a:rPr>
              <a:t>“ ” </a:t>
            </a:r>
            <a:r>
              <a:rPr lang="en-US" altLang="en-US" sz="1700" dirty="0">
                <a:latin typeface="Arial" panose="020B0604020202020204" pitchFamily="34" charset="0"/>
                <a:ea typeface="ＭＳ Ｐゴシック" panose="020B0600070205080204" pitchFamily="34" charset="-128"/>
              </a:rPr>
              <a:t>for phrases</a:t>
            </a:r>
            <a:r>
              <a:rPr lang="en-US" altLang="en-US" sz="1700" b="1" dirty="0">
                <a:latin typeface="Arial" panose="020B0604020202020204" pitchFamily="34" charset="0"/>
                <a:ea typeface="ＭＳ Ｐゴシック" panose="020B0600070205080204" pitchFamily="34" charset="-128"/>
              </a:rPr>
              <a:t>		</a:t>
            </a:r>
            <a:r>
              <a:rPr lang="en-US" altLang="en-US" sz="1700" dirty="0">
                <a:latin typeface="Arial" panose="020B0604020202020204" pitchFamily="34" charset="0"/>
                <a:ea typeface="ＭＳ Ｐゴシック" panose="020B0600070205080204" pitchFamily="34" charset="-128"/>
              </a:rPr>
              <a:t>“</a:t>
            </a:r>
            <a:r>
              <a:rPr lang="en-US" altLang="en-US" sz="1700" dirty="0">
                <a:solidFill>
                  <a:schemeClr val="tx2"/>
                </a:solidFill>
                <a:latin typeface="Arial" panose="020B0604020202020204" pitchFamily="34" charset="0"/>
                <a:ea typeface="ＭＳ Ｐゴシック" panose="020B0600070205080204" pitchFamily="34" charset="-128"/>
              </a:rPr>
              <a:t>United States</a:t>
            </a:r>
            <a:r>
              <a:rPr lang="en-US" altLang="en-US" sz="1700" dirty="0">
                <a:latin typeface="Arial" panose="020B0604020202020204" pitchFamily="34" charset="0"/>
                <a:ea typeface="ＭＳ Ｐゴシック" panose="020B0600070205080204" pitchFamily="34" charset="-128"/>
              </a:rPr>
              <a:t>”</a:t>
            </a:r>
          </a:p>
          <a:p>
            <a:pPr lvl="1"/>
            <a:r>
              <a:rPr lang="en-US" altLang="en-US" sz="1700" b="1" dirty="0">
                <a:latin typeface="Arial" panose="020B0604020202020204" pitchFamily="34" charset="0"/>
                <a:ea typeface="ＭＳ Ｐゴシック" panose="020B0600070205080204" pitchFamily="34" charset="-128"/>
              </a:rPr>
              <a:t>* </a:t>
            </a:r>
            <a:r>
              <a:rPr lang="en-US" altLang="en-US" sz="1700" dirty="0">
                <a:latin typeface="Arial" panose="020B0604020202020204" pitchFamily="34" charset="0"/>
                <a:ea typeface="ＭＳ Ｐゴシック" panose="020B0600070205080204" pitchFamily="34" charset="-128"/>
              </a:rPr>
              <a:t>for truncation		</a:t>
            </a:r>
            <a:r>
              <a:rPr lang="en-US" altLang="en-US" sz="1700" dirty="0" err="1">
                <a:solidFill>
                  <a:schemeClr val="tx2"/>
                </a:solidFill>
                <a:latin typeface="Arial" panose="020B0604020202020204" pitchFamily="34" charset="0"/>
                <a:ea typeface="ＭＳ Ｐゴシック" panose="020B0600070205080204" pitchFamily="34" charset="-128"/>
              </a:rPr>
              <a:t>Canad</a:t>
            </a:r>
            <a:r>
              <a:rPr lang="en-US" altLang="en-US" sz="1700" b="1" dirty="0">
                <a:solidFill>
                  <a:schemeClr val="tx2"/>
                </a:solidFill>
                <a:latin typeface="Arial" panose="020B0604020202020204" pitchFamily="34" charset="0"/>
                <a:ea typeface="ＭＳ Ｐゴシック" panose="020B0600070205080204" pitchFamily="34" charset="-128"/>
              </a:rPr>
              <a:t>*</a:t>
            </a:r>
            <a:endParaRPr lang="en-US" altLang="en-US" sz="1700" b="1" dirty="0">
              <a:latin typeface="Arial" panose="020B0604020202020204" pitchFamily="34" charset="0"/>
              <a:ea typeface="ＭＳ Ｐゴシック" panose="020B0600070205080204" pitchFamily="34" charset="-128"/>
            </a:endParaRPr>
          </a:p>
          <a:p>
            <a:pPr lvl="1"/>
            <a:r>
              <a:rPr lang="en-US" altLang="en-US" sz="1700" dirty="0">
                <a:latin typeface="Arial" panose="020B0604020202020204" pitchFamily="34" charset="0"/>
                <a:ea typeface="ＭＳ Ｐゴシック" panose="020B0600070205080204" pitchFamily="34" charset="-128"/>
              </a:rPr>
              <a:t>Nesting ()			</a:t>
            </a:r>
            <a:r>
              <a:rPr lang="en-US" altLang="en-US" sz="1700" dirty="0" err="1">
                <a:latin typeface="Arial" panose="020B0604020202020204" pitchFamily="34" charset="0"/>
                <a:ea typeface="ＭＳ Ｐゴシック" panose="020B0600070205080204" pitchFamily="34" charset="-128"/>
              </a:rPr>
              <a:t>Canad</a:t>
            </a:r>
            <a:r>
              <a:rPr lang="en-US" altLang="en-US" sz="1700" dirty="0">
                <a:latin typeface="Arial" panose="020B0604020202020204" pitchFamily="34" charset="0"/>
                <a:ea typeface="ＭＳ Ｐゴシック" panose="020B0600070205080204" pitchFamily="34" charset="-128"/>
              </a:rPr>
              <a:t>* </a:t>
            </a:r>
            <a:r>
              <a:rPr lang="en-US" altLang="en-US" sz="1700" b="1" dirty="0">
                <a:latin typeface="Arial" panose="020B0604020202020204" pitchFamily="34" charset="0"/>
                <a:ea typeface="ＭＳ Ｐゴシック" panose="020B0600070205080204" pitchFamily="34" charset="-128"/>
              </a:rPr>
              <a:t>AND</a:t>
            </a:r>
            <a:r>
              <a:rPr lang="en-US" altLang="en-US" sz="1700" dirty="0">
                <a:latin typeface="Arial" panose="020B0604020202020204" pitchFamily="34" charset="0"/>
                <a:ea typeface="ＭＳ Ｐゴシック" panose="020B0600070205080204" pitchFamily="34" charset="-128"/>
              </a:rPr>
              <a:t> history						</a:t>
            </a:r>
            <a:r>
              <a:rPr lang="en-US" altLang="en-US" sz="1700" b="1" dirty="0">
                <a:latin typeface="Arial" panose="020B0604020202020204" pitchFamily="34" charset="0"/>
                <a:ea typeface="ＭＳ Ｐゴシック" panose="020B0600070205080204" pitchFamily="34" charset="-128"/>
              </a:rPr>
              <a:t>AND</a:t>
            </a:r>
            <a:r>
              <a:rPr lang="en-US" altLang="en-US" sz="1700" dirty="0">
                <a:latin typeface="Arial" panose="020B0604020202020204" pitchFamily="34" charset="0"/>
                <a:ea typeface="ＭＳ Ｐゴシック" panose="020B0600070205080204" pitchFamily="34" charset="-128"/>
              </a:rPr>
              <a:t> (autobiograph* </a:t>
            </a:r>
            <a:r>
              <a:rPr lang="en-US" altLang="en-US" sz="1700" b="1" dirty="0">
                <a:latin typeface="Arial" panose="020B0604020202020204" pitchFamily="34" charset="0"/>
                <a:ea typeface="ＭＳ Ｐゴシック" panose="020B0600070205080204" pitchFamily="34" charset="-128"/>
              </a:rPr>
              <a:t>OR</a:t>
            </a:r>
            <a:r>
              <a:rPr lang="en-US" altLang="en-US" sz="1700" dirty="0">
                <a:latin typeface="Arial" panose="020B0604020202020204" pitchFamily="34" charset="0"/>
                <a:ea typeface="ＭＳ Ｐゴシック" panose="020B0600070205080204" pitchFamily="34" charset="-128"/>
              </a:rPr>
              <a:t> memoir)</a:t>
            </a:r>
          </a:p>
          <a:p>
            <a:pPr marL="0" indent="0">
              <a:buNone/>
            </a:pPr>
            <a:endParaRPr lang="en-US" altLang="en-US" sz="1700" dirty="0">
              <a:latin typeface="Arial" panose="020B0604020202020204" pitchFamily="34" charset="0"/>
              <a:ea typeface="ＭＳ Ｐゴシック" panose="020B0600070205080204" pitchFamily="34" charset="-128"/>
            </a:endParaRPr>
          </a:p>
          <a:p>
            <a:pPr marL="0" indent="0" algn="ctr">
              <a:spcBef>
                <a:spcPts val="100"/>
              </a:spcBef>
              <a:buNone/>
            </a:pPr>
            <a:r>
              <a:rPr lang="en-US" altLang="en-US" sz="1700" b="1" dirty="0">
                <a:latin typeface="Arial" panose="020B0604020202020204" pitchFamily="34" charset="0"/>
                <a:ea typeface="ＭＳ Ｐゴシック" panose="020B0600070205080204" pitchFamily="34" charset="-128"/>
              </a:rPr>
              <a:t>Note</a:t>
            </a:r>
            <a:r>
              <a:rPr lang="en-US" altLang="en-US" sz="1700" dirty="0">
                <a:latin typeface="Arial" panose="020B0604020202020204" pitchFamily="34" charset="0"/>
                <a:ea typeface="ＭＳ Ｐゴシック" panose="020B0600070205080204" pitchFamily="34" charset="-128"/>
              </a:rPr>
              <a:t>: multiple search boxes are also a form of nesting</a:t>
            </a:r>
          </a:p>
          <a:p>
            <a:pPr marL="0" indent="0" algn="ctr">
              <a:spcBef>
                <a:spcPts val="600"/>
              </a:spcBef>
              <a:buNone/>
            </a:pPr>
            <a:r>
              <a:rPr lang="en-US" altLang="en-US" sz="1700" b="1" dirty="0">
                <a:latin typeface="Arial" panose="020B0604020202020204" pitchFamily="34" charset="0"/>
                <a:ea typeface="ＭＳ Ｐゴシック" panose="020B0600070205080204" pitchFamily="34" charset="-128"/>
              </a:rPr>
              <a:t>Note</a:t>
            </a:r>
            <a:r>
              <a:rPr lang="en-US" altLang="en-US" sz="1700" dirty="0">
                <a:latin typeface="Arial" panose="020B0604020202020204" pitchFamily="34" charset="0"/>
                <a:ea typeface="ＭＳ Ｐゴシック" panose="020B0600070205080204" pitchFamily="34" charset="-128"/>
              </a:rPr>
              <a:t>: Databases do not require the operators to be in uppercase</a:t>
            </a:r>
          </a:p>
          <a:p>
            <a:pPr marL="0" indent="0" algn="ctr">
              <a:spcBef>
                <a:spcPts val="600"/>
              </a:spcBef>
              <a:buNone/>
            </a:pPr>
            <a:r>
              <a:rPr lang="en-US" altLang="en-US" sz="1700" dirty="0">
                <a:latin typeface="Arial" panose="020B0604020202020204" pitchFamily="34" charset="0"/>
                <a:ea typeface="ＭＳ Ｐゴシック" panose="020B0600070205080204" pitchFamily="34" charset="-128"/>
              </a:rPr>
              <a:t>     </a:t>
            </a:r>
            <a:r>
              <a:rPr lang="en-US" altLang="en-US" sz="1500" b="1" dirty="0">
                <a:latin typeface="Arial" panose="020B0604020202020204" pitchFamily="34" charset="0"/>
                <a:ea typeface="ＭＳ Ｐゴシック" panose="020B0600070205080204" pitchFamily="34" charset="-128"/>
              </a:rPr>
              <a:t>EXCEPTION</a:t>
            </a:r>
            <a:r>
              <a:rPr lang="en-US" altLang="en-US" sz="1500" dirty="0">
                <a:latin typeface="Arial" panose="020B0604020202020204" pitchFamily="34" charset="0"/>
                <a:ea typeface="ＭＳ Ｐゴシック" panose="020B0600070205080204" pitchFamily="34" charset="-128"/>
              </a:rPr>
              <a:t>: UPPERCASE operators </a:t>
            </a:r>
            <a:r>
              <a:rPr lang="en-US" altLang="en-US" sz="1500" b="1" dirty="0">
                <a:latin typeface="Arial" panose="020B0604020202020204" pitchFamily="34" charset="0"/>
                <a:ea typeface="ＭＳ Ｐゴシック" panose="020B0600070205080204" pitchFamily="34" charset="-128"/>
              </a:rPr>
              <a:t>MUST</a:t>
            </a:r>
            <a:r>
              <a:rPr lang="en-US" altLang="en-US" sz="1500" dirty="0">
                <a:latin typeface="Arial" panose="020B0604020202020204" pitchFamily="34" charset="0"/>
                <a:ea typeface="ＭＳ Ｐゴシック" panose="020B0600070205080204" pitchFamily="34" charset="-128"/>
              </a:rPr>
              <a:t> be used in Sofia</a:t>
            </a:r>
          </a:p>
        </p:txBody>
      </p:sp>
    </p:spTree>
    <p:extLst>
      <p:ext uri="{BB962C8B-B14F-4D97-AF65-F5344CB8AC3E}">
        <p14:creationId xmlns:p14="http://schemas.microsoft.com/office/powerpoint/2010/main" val="39943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0DCAD9E-4CC0-4EEE-B272-1AC8E42310DD}"/>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Subject Searching</a:t>
            </a:r>
          </a:p>
        </p:txBody>
      </p:sp>
      <p:sp>
        <p:nvSpPr>
          <p:cNvPr id="14339" name="Content Placeholder 2">
            <a:extLst>
              <a:ext uri="{FF2B5EF4-FFF2-40B4-BE49-F238E27FC236}">
                <a16:creationId xmlns:a16="http://schemas.microsoft.com/office/drawing/2014/main" id="{6DD08633-BC4A-47DA-B5D9-4EB479295514}"/>
              </a:ext>
            </a:extLst>
          </p:cNvPr>
          <p:cNvSpPr>
            <a:spLocks noGrp="1" noChangeArrowheads="1"/>
          </p:cNvSpPr>
          <p:nvPr>
            <p:ph idx="1"/>
          </p:nvPr>
        </p:nvSpPr>
        <p:spPr>
          <a:xfrm>
            <a:off x="467544" y="1196752"/>
            <a:ext cx="8424862" cy="5400600"/>
          </a:xfrm>
        </p:spPr>
        <p:txBody>
          <a:bodyPr/>
          <a:lstStyle/>
          <a:p>
            <a:r>
              <a:rPr lang="en-US" altLang="en-US" sz="2800" b="1" dirty="0">
                <a:latin typeface="Arial" panose="020B0604020202020204" pitchFamily="34" charset="0"/>
                <a:ea typeface="ＭＳ Ｐゴシック" panose="020B0600070205080204" pitchFamily="34" charset="-128"/>
              </a:rPr>
              <a:t>Subject searching is more accurate &amp; specific</a:t>
            </a:r>
            <a:endParaRPr lang="en-CA" altLang="en-US" sz="2800" b="1" dirty="0">
              <a:latin typeface="Arial" panose="020B0604020202020204" pitchFamily="34" charset="0"/>
              <a:ea typeface="ＭＳ Ｐゴシック" panose="020B0600070205080204" pitchFamily="34" charset="-128"/>
            </a:endParaRPr>
          </a:p>
          <a:p>
            <a:r>
              <a:rPr lang="en-CA" altLang="en-US" sz="2800" b="1" dirty="0">
                <a:latin typeface="Arial" panose="020B0604020202020204" pitchFamily="34" charset="0"/>
                <a:ea typeface="ＭＳ Ｐゴシック" panose="020B0600070205080204" pitchFamily="34" charset="-128"/>
              </a:rPr>
              <a:t>Thesaurus or Index</a:t>
            </a:r>
          </a:p>
          <a:p>
            <a:pPr lvl="1"/>
            <a:r>
              <a:rPr lang="en-CA" altLang="en-US" sz="2400" dirty="0">
                <a:latin typeface="Arial" panose="020B0604020202020204" pitchFamily="34" charset="0"/>
                <a:ea typeface="ＭＳ Ｐゴシック" panose="020B0600070205080204" pitchFamily="34" charset="-128"/>
              </a:rPr>
              <a:t>List of terms used in a database</a:t>
            </a:r>
          </a:p>
          <a:p>
            <a:r>
              <a:rPr lang="en-CA" altLang="en-US" sz="2800" b="1" dirty="0">
                <a:latin typeface="Arial" panose="020B0604020202020204" pitchFamily="34" charset="0"/>
                <a:ea typeface="ＭＳ Ｐゴシック" panose="020B0600070205080204" pitchFamily="34" charset="-128"/>
              </a:rPr>
              <a:t>Subject Headings in Sofia for books</a:t>
            </a:r>
          </a:p>
          <a:p>
            <a:pPr lvl="1"/>
            <a:r>
              <a:rPr lang="en-CA" altLang="en-US" sz="2400" dirty="0">
                <a:latin typeface="Arial" panose="020B0604020202020204" pitchFamily="34" charset="0"/>
                <a:ea typeface="ＭＳ Ｐゴシック" panose="020B0600070205080204" pitchFamily="34" charset="-128"/>
              </a:rPr>
              <a:t>Created by the Library of Congress</a:t>
            </a:r>
          </a:p>
          <a:p>
            <a:pPr lvl="1"/>
            <a:r>
              <a:rPr lang="en-CA" altLang="en-US" sz="2400" dirty="0">
                <a:latin typeface="Arial" panose="020B0604020202020204" pitchFamily="34" charset="0"/>
                <a:ea typeface="ＭＳ Ｐゴシック" panose="020B0600070205080204" pitchFamily="34" charset="-128"/>
              </a:rPr>
              <a:t>Sources of subjects in article records are not specified</a:t>
            </a:r>
          </a:p>
          <a:p>
            <a:r>
              <a:rPr lang="en-CA" altLang="en-US" sz="2800" b="1" dirty="0">
                <a:latin typeface="Arial" panose="020B0604020202020204" pitchFamily="34" charset="0"/>
                <a:ea typeface="ＭＳ Ｐゴシック" panose="020B0600070205080204" pitchFamily="34" charset="-128"/>
              </a:rPr>
              <a:t>Subjects include:</a:t>
            </a:r>
          </a:p>
          <a:p>
            <a:pPr lvl="1"/>
            <a:r>
              <a:rPr lang="en-CA" altLang="en-US" sz="2400" dirty="0">
                <a:latin typeface="Arial" panose="020B0604020202020204" pitchFamily="34" charset="0"/>
                <a:ea typeface="ＭＳ Ｐゴシック" panose="020B0600070205080204" pitchFamily="34" charset="-128"/>
              </a:rPr>
              <a:t>People</a:t>
            </a:r>
          </a:p>
          <a:p>
            <a:pPr lvl="1"/>
            <a:r>
              <a:rPr lang="en-CA" altLang="en-US" sz="2400" dirty="0">
                <a:latin typeface="Arial" panose="020B0604020202020204" pitchFamily="34" charset="0"/>
                <a:ea typeface="ＭＳ Ｐゴシック" panose="020B0600070205080204" pitchFamily="34" charset="-128"/>
              </a:rPr>
              <a:t>Events</a:t>
            </a:r>
          </a:p>
          <a:p>
            <a:pPr lvl="1"/>
            <a:r>
              <a:rPr lang="en-CA" altLang="en-US" sz="2400" dirty="0">
                <a:latin typeface="Arial" panose="020B0604020202020204" pitchFamily="34" charset="0"/>
                <a:ea typeface="ＭＳ Ｐゴシック" panose="020B0600070205080204" pitchFamily="34" charset="-128"/>
              </a:rPr>
              <a:t>Places</a:t>
            </a:r>
          </a:p>
          <a:p>
            <a:pPr lvl="1"/>
            <a:r>
              <a:rPr lang="en-CA" altLang="en-US" sz="2400" dirty="0">
                <a:latin typeface="Arial" panose="020B0604020202020204" pitchFamily="34" charset="0"/>
                <a:ea typeface="ＭＳ Ｐゴシック" panose="020B0600070205080204" pitchFamily="34" charset="-128"/>
              </a:rPr>
              <a:t>Topical subject headings</a:t>
            </a: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606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8CAE180-C1C8-4556-8DA4-7EB3A44CCEB5}"/>
              </a:ext>
            </a:extLst>
          </p:cNvPr>
          <p:cNvSpPr>
            <a:spLocks noGrp="1"/>
          </p:cNvSpPr>
          <p:nvPr>
            <p:ph type="title"/>
          </p:nvPr>
        </p:nvSpPr>
        <p:spPr/>
        <p:txBody>
          <a:bodyPr/>
          <a:lstStyle/>
          <a:p>
            <a:r>
              <a:rPr lang="en-CA" altLang="en-US" dirty="0">
                <a:latin typeface="Arial Bold" panose="020B0704020202020204" pitchFamily="34" charset="0"/>
                <a:ea typeface="ＭＳ Ｐゴシック" panose="020B0600070205080204" pitchFamily="34" charset="-128"/>
              </a:rPr>
              <a:t>To Find the Full Text</a:t>
            </a:r>
          </a:p>
        </p:txBody>
      </p:sp>
      <p:sp>
        <p:nvSpPr>
          <p:cNvPr id="23555" name="Content Placeholder 2">
            <a:extLst>
              <a:ext uri="{FF2B5EF4-FFF2-40B4-BE49-F238E27FC236}">
                <a16:creationId xmlns:a16="http://schemas.microsoft.com/office/drawing/2014/main" id="{6C7C7EB4-1FF5-4621-98A0-DE57262106AC}"/>
              </a:ext>
            </a:extLst>
          </p:cNvPr>
          <p:cNvSpPr>
            <a:spLocks noGrp="1"/>
          </p:cNvSpPr>
          <p:nvPr>
            <p:ph idx="1"/>
          </p:nvPr>
        </p:nvSpPr>
        <p:spPr>
          <a:xfrm>
            <a:off x="755576" y="1124744"/>
            <a:ext cx="8208912" cy="5400600"/>
          </a:xfrm>
        </p:spPr>
        <p:txBody>
          <a:bodyPr/>
          <a:lstStyle/>
          <a:p>
            <a:pPr marL="342900" indent="-342900">
              <a:spcBef>
                <a:spcPts val="450"/>
              </a:spcBef>
              <a:buAutoNum type="arabicPeriod"/>
            </a:pPr>
            <a:r>
              <a:rPr lang="en-CA" altLang="en-US" sz="2000" b="1" dirty="0">
                <a:latin typeface="Arial" panose="020B0604020202020204" pitchFamily="34" charset="0"/>
                <a:ea typeface="ＭＳ Ｐゴシック" panose="020B0600070205080204" pitchFamily="34" charset="-128"/>
              </a:rPr>
              <a:t>Use the                         to go to the journal site</a:t>
            </a:r>
          </a:p>
          <a:p>
            <a:pPr marL="342900" indent="-342900">
              <a:spcBef>
                <a:spcPts val="450"/>
              </a:spcBef>
              <a:buAutoNum type="arabicPeriod"/>
            </a:pPr>
            <a:r>
              <a:rPr lang="en-CA" altLang="en-US" sz="2000" b="1" dirty="0">
                <a:latin typeface="Arial" panose="020B0604020202020204" pitchFamily="34" charset="0"/>
                <a:ea typeface="ＭＳ Ｐゴシック" panose="020B0600070205080204" pitchFamily="34" charset="-128"/>
                <a:sym typeface="Wingdings" panose="05000000000000000000" pitchFamily="2" charset="2"/>
              </a:rPr>
              <a:t>Use the                                    to go directly to PDF</a:t>
            </a:r>
            <a:endParaRPr lang="en-CA" altLang="en-US" sz="2000" b="1" dirty="0">
              <a:latin typeface="Arial" panose="020B0604020202020204" pitchFamily="34" charset="0"/>
              <a:ea typeface="ＭＳ Ｐゴシック" panose="020B0600070205080204" pitchFamily="34" charset="-128"/>
            </a:endParaRPr>
          </a:p>
          <a:p>
            <a:pPr marL="0" indent="0">
              <a:spcBef>
                <a:spcPts val="450"/>
              </a:spcBef>
              <a:buNone/>
            </a:pPr>
            <a:r>
              <a:rPr lang="en-CA" altLang="en-US" sz="2000" b="1" dirty="0">
                <a:latin typeface="Arial" panose="020B0604020202020204" pitchFamily="34" charset="0"/>
                <a:ea typeface="ＭＳ Ｐゴシック" panose="020B0600070205080204" pitchFamily="34" charset="-128"/>
              </a:rPr>
              <a:t>3.  Search Sofia</a:t>
            </a:r>
          </a:p>
          <a:p>
            <a:pPr lvl="1">
              <a:spcBef>
                <a:spcPts val="450"/>
              </a:spcBef>
            </a:pPr>
            <a:r>
              <a:rPr lang="en-CA" altLang="en-US" sz="1800" dirty="0">
                <a:latin typeface="Arial" panose="020B0604020202020204" pitchFamily="34" charset="0"/>
                <a:ea typeface="ＭＳ Ｐゴシック" panose="020B0600070205080204" pitchFamily="34" charset="-128"/>
              </a:rPr>
              <a:t>Perform a title search for the journal</a:t>
            </a:r>
          </a:p>
          <a:p>
            <a:pPr lvl="1">
              <a:spcBef>
                <a:spcPts val="450"/>
              </a:spcBef>
            </a:pPr>
            <a:r>
              <a:rPr lang="en-CA" altLang="en-US" sz="1800" dirty="0">
                <a:latin typeface="Arial" panose="020B0604020202020204" pitchFamily="34" charset="0"/>
                <a:ea typeface="ＭＳ Ｐゴシック" panose="020B0600070205080204" pitchFamily="34" charset="-128"/>
              </a:rPr>
              <a:t>Perform a title search for the article</a:t>
            </a:r>
          </a:p>
          <a:p>
            <a:pPr marL="0" indent="0" eaLnBrk="1" hangingPunct="1">
              <a:buNone/>
            </a:pPr>
            <a:r>
              <a:rPr lang="en-CA" altLang="en-US" sz="2000" b="1" dirty="0">
                <a:latin typeface="Arial" panose="020B0604020202020204" pitchFamily="34" charset="0"/>
                <a:ea typeface="ＭＳ Ｐゴシック" panose="020B0600070205080204" pitchFamily="34" charset="-128"/>
              </a:rPr>
              <a:t>4.   Article/Chapter Scan &amp; Deliver</a:t>
            </a:r>
          </a:p>
          <a:p>
            <a:pPr lvl="1" eaLnBrk="1" hangingPunct="1"/>
            <a:r>
              <a:rPr lang="en-CA" altLang="en-US" sz="1800" dirty="0">
                <a:latin typeface="Arial" panose="020B0604020202020204" pitchFamily="34" charset="0"/>
                <a:ea typeface="ＭＳ Ｐゴシック" panose="020B0600070205080204" pitchFamily="34" charset="-128"/>
              </a:rPr>
              <a:t>In Sofia, click on the title of the book to see the Access Options</a:t>
            </a:r>
          </a:p>
          <a:p>
            <a:pPr lvl="1" eaLnBrk="1" hangingPunct="1"/>
            <a:r>
              <a:rPr lang="en-CA" altLang="en-US" sz="1800" dirty="0">
                <a:latin typeface="Arial" panose="020B0604020202020204" pitchFamily="34" charset="0"/>
                <a:ea typeface="ＭＳ Ｐゴシック" panose="020B0600070205080204" pitchFamily="34" charset="-128"/>
              </a:rPr>
              <a:t>Look for: </a:t>
            </a:r>
          </a:p>
          <a:p>
            <a:pPr lvl="1" eaLnBrk="1" hangingPunct="1"/>
            <a:r>
              <a:rPr lang="en-CA" altLang="en-US" sz="1800" dirty="0">
                <a:latin typeface="Arial" panose="020B0604020202020204" pitchFamily="34" charset="0"/>
                <a:ea typeface="ＭＳ Ｐゴシック" panose="020B0600070205080204" pitchFamily="34" charset="-128"/>
              </a:rPr>
              <a:t>Compliance with Canadian Copyright Act &amp; Copibec agreement</a:t>
            </a:r>
          </a:p>
          <a:p>
            <a:pPr marL="0" indent="0" eaLnBrk="1" hangingPunct="1">
              <a:buNone/>
            </a:pPr>
            <a:r>
              <a:rPr lang="en-CA" altLang="en-US" sz="2000" b="1" dirty="0">
                <a:latin typeface="Arial" panose="020B0604020202020204" pitchFamily="34" charset="0"/>
                <a:ea typeface="ＭＳ Ｐゴシック" panose="020B0600070205080204" pitchFamily="34" charset="-128"/>
              </a:rPr>
              <a:t>5.  Request an Interlibrary Loan</a:t>
            </a:r>
          </a:p>
          <a:p>
            <a:pPr lvl="1">
              <a:spcBef>
                <a:spcPts val="450"/>
              </a:spcBef>
            </a:pPr>
            <a:r>
              <a:rPr lang="en-US" altLang="en-US" sz="1800" dirty="0">
                <a:latin typeface="Arial" panose="020B0604020202020204" pitchFamily="34" charset="0"/>
                <a:ea typeface="ＭＳ Ｐゴシック" panose="020B0600070205080204" pitchFamily="34" charset="-128"/>
              </a:rPr>
              <a:t>                                 in Sofia </a:t>
            </a:r>
          </a:p>
          <a:p>
            <a:pPr lvl="2">
              <a:spcBef>
                <a:spcPts val="450"/>
              </a:spcBef>
            </a:pPr>
            <a:r>
              <a:rPr lang="en-US" altLang="en-US" sz="1600" dirty="0">
                <a:latin typeface="Arial" panose="020B0604020202020204" pitchFamily="34" charset="0"/>
                <a:ea typeface="ＭＳ Ｐゴシック" panose="020B0600070205080204" pitchFamily="34" charset="-128"/>
              </a:rPr>
              <a:t>This option appears only if we change the search to other QC libraries or libraries worldwide</a:t>
            </a:r>
          </a:p>
          <a:p>
            <a:pPr lvl="1">
              <a:spcBef>
                <a:spcPts val="324"/>
              </a:spcBef>
            </a:pPr>
            <a:r>
              <a:rPr lang="en-CA" altLang="en-US" sz="1800" dirty="0">
                <a:latin typeface="Arial" panose="020B0604020202020204" pitchFamily="34" charset="0"/>
                <a:ea typeface="ＭＳ Ｐゴシック" panose="020B0600070205080204" pitchFamily="34" charset="-128"/>
              </a:rPr>
              <a:t>Allow 1 to 2 weeks for delivery of printed books</a:t>
            </a:r>
          </a:p>
          <a:p>
            <a:pPr lvl="1">
              <a:spcBef>
                <a:spcPts val="324"/>
              </a:spcBef>
            </a:pPr>
            <a:r>
              <a:rPr lang="en-CA" altLang="en-US" sz="1800" dirty="0">
                <a:latin typeface="Arial" panose="020B0604020202020204" pitchFamily="34" charset="0"/>
                <a:ea typeface="ＭＳ Ｐゴシック" panose="020B0600070205080204" pitchFamily="34" charset="-128"/>
              </a:rPr>
              <a:t>Allow 2 to 4 days for delivery of articles and chapters by links in email</a:t>
            </a:r>
          </a:p>
        </p:txBody>
      </p:sp>
      <p:pic>
        <p:nvPicPr>
          <p:cNvPr id="23556" name="Picture 2" descr="Find it @ Concordia">
            <a:extLst>
              <a:ext uri="{FF2B5EF4-FFF2-40B4-BE49-F238E27FC236}">
                <a16:creationId xmlns:a16="http://schemas.microsoft.com/office/drawing/2014/main" id="{4899EBCD-BBFB-4BE4-84E8-14923F287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221420"/>
            <a:ext cx="1350150" cy="21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1" descr="Request via Interlibrary Loan">
            <a:extLst>
              <a:ext uri="{FF2B5EF4-FFF2-40B4-BE49-F238E27FC236}">
                <a16:creationId xmlns:a16="http://schemas.microsoft.com/office/drawing/2014/main" id="{9E28D61F-3500-4F7E-9B15-408CE456D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1557" y="4620055"/>
            <a:ext cx="2033890" cy="40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Full Text via LibKey @ Concordia"/>
          <p:cNvPicPr>
            <a:picLocks noChangeAspect="1"/>
          </p:cNvPicPr>
          <p:nvPr/>
        </p:nvPicPr>
        <p:blipFill>
          <a:blip r:embed="rId5"/>
          <a:stretch>
            <a:fillRect/>
          </a:stretch>
        </p:blipFill>
        <p:spPr>
          <a:xfrm>
            <a:off x="2189747" y="1537200"/>
            <a:ext cx="2382253" cy="344941"/>
          </a:xfrm>
          <a:prstGeom prst="rect">
            <a:avLst/>
          </a:prstGeom>
        </p:spPr>
      </p:pic>
      <p:pic>
        <p:nvPicPr>
          <p:cNvPr id="3" name="Picture 2" descr="Chapter Scan">
            <a:extLst>
              <a:ext uri="{FF2B5EF4-FFF2-40B4-BE49-F238E27FC236}">
                <a16:creationId xmlns:a16="http://schemas.microsoft.com/office/drawing/2014/main" id="{A6BD185D-BED2-466F-8FCA-A95B754369D9}"/>
              </a:ext>
            </a:extLst>
          </p:cNvPr>
          <p:cNvPicPr>
            <a:picLocks noChangeAspect="1"/>
          </p:cNvPicPr>
          <p:nvPr/>
        </p:nvPicPr>
        <p:blipFill>
          <a:blip r:embed="rId6"/>
          <a:stretch>
            <a:fillRect/>
          </a:stretch>
        </p:blipFill>
        <p:spPr>
          <a:xfrm>
            <a:off x="2555776" y="3636020"/>
            <a:ext cx="1867222" cy="266746"/>
          </a:xfrm>
          <a:prstGeom prst="rect">
            <a:avLst/>
          </a:prstGeom>
        </p:spPr>
      </p:pic>
    </p:spTree>
    <p:extLst>
      <p:ext uri="{BB962C8B-B14F-4D97-AF65-F5344CB8AC3E}">
        <p14:creationId xmlns:p14="http://schemas.microsoft.com/office/powerpoint/2010/main" val="1859126133"/>
      </p:ext>
    </p:extLst>
  </p:cSld>
  <p:clrMapOvr>
    <a:masterClrMapping/>
  </p:clrMapOvr>
</p:sld>
</file>

<file path=ppt/theme/theme1.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Theme">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Concordia-Powerpoint-2010-Template-B.potx</Template>
  <TotalTime>51484</TotalTime>
  <Words>2233</Words>
  <Application>Microsoft Office PowerPoint</Application>
  <PresentationFormat>On-screen Show (4:3)</PresentationFormat>
  <Paragraphs>320</Paragraphs>
  <Slides>22</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22</vt:i4>
      </vt:variant>
    </vt:vector>
  </HeadingPairs>
  <TitlesOfParts>
    <vt:vector size="33" baseType="lpstr">
      <vt:lpstr>Arial</vt:lpstr>
      <vt:lpstr>Arial Bold</vt:lpstr>
      <vt:lpstr>GillSans Bold</vt:lpstr>
      <vt:lpstr>Times</vt:lpstr>
      <vt:lpstr>Wingdings</vt:lpstr>
      <vt:lpstr>UCS-Concordia-Powerpoint-2011</vt:lpstr>
      <vt:lpstr>UCS-Concordia-Powerpoint-2011</vt:lpstr>
      <vt:lpstr>Default Theme</vt:lpstr>
      <vt:lpstr>T17-32986-LIBR-Powerpoint-Template-16x9-v1</vt:lpstr>
      <vt:lpstr>UCS-Concordia-Powerpoint-2011</vt:lpstr>
      <vt:lpstr>UCS-Concordia-Powerpoint-2011</vt:lpstr>
      <vt:lpstr>Library Orientation for HIST 403: Methodology in History</vt:lpstr>
      <vt:lpstr>Workshop Outline</vt:lpstr>
      <vt:lpstr>Books and articles in Sofia</vt:lpstr>
      <vt:lpstr>Electronic Journals</vt:lpstr>
      <vt:lpstr>Academic Electronic Books</vt:lpstr>
      <vt:lpstr>Journal Articles in History</vt:lpstr>
      <vt:lpstr>Boolean Operators &amp; search capabilities</vt:lpstr>
      <vt:lpstr>Subject Searching</vt:lpstr>
      <vt:lpstr>To Find the Full Text</vt:lpstr>
      <vt:lpstr>What are Primary Sources?</vt:lpstr>
      <vt:lpstr>Evaluating Primary Sources</vt:lpstr>
      <vt:lpstr>Primary Sources in Sofia</vt:lpstr>
      <vt:lpstr>Primary Sources in Sofia Example</vt:lpstr>
      <vt:lpstr>Newspapers in Electronic Format</vt:lpstr>
      <vt:lpstr>Archive Databases in Libraries</vt:lpstr>
      <vt:lpstr>Challenges of Archive Databases</vt:lpstr>
      <vt:lpstr>Databases: Indexes vs. Archives</vt:lpstr>
      <vt:lpstr>Proximity Operators</vt:lpstr>
      <vt:lpstr>Archive Databases</vt:lpstr>
      <vt:lpstr>Archive Databases</vt:lpstr>
      <vt:lpstr>Help is Available</vt:lpstr>
      <vt:lpstr>PowerPoint Presentation</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Alleyne</dc:creator>
  <cp:lastModifiedBy>Vince Graziano</cp:lastModifiedBy>
  <cp:revision>118</cp:revision>
  <dcterms:created xsi:type="dcterms:W3CDTF">2011-06-22T22:00:22Z</dcterms:created>
  <dcterms:modified xsi:type="dcterms:W3CDTF">2023-01-23T18:51:45Z</dcterms:modified>
</cp:coreProperties>
</file>