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332" r:id="rId4"/>
    <p:sldId id="316" r:id="rId5"/>
    <p:sldId id="323" r:id="rId6"/>
    <p:sldId id="305" r:id="rId7"/>
    <p:sldId id="334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3" r:id="rId17"/>
    <p:sldId id="317" r:id="rId18"/>
    <p:sldId id="318" r:id="rId19"/>
    <p:sldId id="319" r:id="rId20"/>
    <p:sldId id="320" r:id="rId21"/>
    <p:sldId id="321" r:id="rId22"/>
    <p:sldId id="322" r:id="rId23"/>
    <p:sldId id="260" r:id="rId2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30" d="100"/>
          <a:sy n="130" d="100"/>
        </p:scale>
        <p:origin x="10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CE6505-A7AD-4737-B106-4919A2B47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BC2C9-5035-4A48-85AC-10F0D685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8A11E1F3-92E5-4CEB-9718-26938141A0A9}" type="datetimeFigureOut">
              <a:rPr lang="en-CA"/>
              <a:pPr>
                <a:defRPr/>
              </a:pPr>
              <a:t>2022-11-14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08574-223B-450A-979C-04162D1BB6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91772-2161-42AA-8BD6-76BD3D18D3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790E1DE3-6615-4357-9AC8-2F2DFFB734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79C2B22-80D1-45BE-BC01-5E0DB42B2E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1ED8F9-F407-4360-B588-4C2F359C6E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F882599-7C20-4A94-B075-0D13E058E2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CCE6915-DA7A-4706-BAF8-4CFB66DEC7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15888FD-C72C-412D-A8F2-214CE08F8F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84A0331-58B4-4D19-8757-24FE251BF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2DDDD1-3FFE-4EDE-AE5B-80659AC09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3E809-4596-4215-B29C-9CAF5544AFF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26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706D3-27D8-4F63-BC4E-B81803F5EF2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4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3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8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9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5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CA7922-CADE-41C9-A3B3-8194D80A3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993262-04E2-40F1-A14A-B64F6326F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7" r:id="rId2"/>
    <p:sldLayoutId id="2147483808" r:id="rId3"/>
    <p:sldLayoutId id="2147483810" r:id="rId4"/>
    <p:sldLayoutId id="214748381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library/guides/history.html" TargetMode="External"/><Relationship Id="rId2" Type="http://schemas.openxmlformats.org/officeDocument/2006/relationships/hyperlink" Target="https://library.concordia.ca/help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concordia.ca/help/questions/" TargetMode="External"/><Relationship Id="rId5" Type="http://schemas.openxmlformats.org/officeDocument/2006/relationships/hyperlink" Target="https://library.concordia.ca/help/citing/chicago.php" TargetMode="External"/><Relationship Id="rId4" Type="http://schemas.openxmlformats.org/officeDocument/2006/relationships/hyperlink" Target="https://www-chicagomanualofstyle-org.lib-ezproxy.concordia.ca/home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Rz3TxjUB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-on-worldcat-org.lib-ezproxy.concordia.ca/oclc/40693245" TargetMode="External"/><Relationship Id="rId7" Type="http://schemas.openxmlformats.org/officeDocument/2006/relationships/hyperlink" Target="https://concordiauniversity.on.worldcat.org/oclc/794085295" TargetMode="External"/><Relationship Id="rId2" Type="http://schemas.openxmlformats.org/officeDocument/2006/relationships/hyperlink" Target="https://concordiauniversity-on-worldcat-org.lib-ezproxy.concordia.ca/oclc/404851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62903283" TargetMode="External"/><Relationship Id="rId5" Type="http://schemas.openxmlformats.org/officeDocument/2006/relationships/hyperlink" Target="https://concordiauniversity.on.worldcat.org/oclc/43357238" TargetMode="External"/><Relationship Id="rId4" Type="http://schemas.openxmlformats.org/officeDocument/2006/relationships/hyperlink" Target="https://clues.concordia.ca/record=e100040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-alexanderstreet-com.lib-ezproxy.concordia.ca/channel/theatre-in-vide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5">
            <a:extLst>
              <a:ext uri="{FF2B5EF4-FFF2-40B4-BE49-F238E27FC236}">
                <a16:creationId xmlns:a16="http://schemas.microsoft.com/office/drawing/2014/main" id="{CD0EFAC5-BABC-4BE6-AD40-A6701C19D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989138"/>
            <a:ext cx="8352730" cy="12954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</a:pPr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HIST 498: </a:t>
            </a:r>
            <a:b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</a:br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Montreal Performing Arts </a:t>
            </a:r>
            <a:b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</a:br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Archives &amp; Histories</a:t>
            </a:r>
            <a:endParaRPr lang="en-US" altLang="en-US" dirty="0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ubtitle 16">
            <a:extLst>
              <a:ext uri="{FF2B5EF4-FFF2-40B4-BE49-F238E27FC236}">
                <a16:creationId xmlns:a16="http://schemas.microsoft.com/office/drawing/2014/main" id="{9D2A5CF0-68AA-49ED-A0AB-8F79F0C81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325" y="3933825"/>
            <a:ext cx="5257800" cy="2133600"/>
          </a:xfrm>
        </p:spPr>
        <p:txBody>
          <a:bodyPr/>
          <a:lstStyle/>
          <a:p>
            <a:pPr algn="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Wednesday, November 9, 2022</a:t>
            </a:r>
          </a:p>
          <a:p>
            <a:pPr algn="r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 Graziano</a:t>
            </a:r>
          </a:p>
          <a:p>
            <a:pPr algn="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History Librarian</a:t>
            </a:r>
          </a:p>
          <a:p>
            <a:pPr algn="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3DD60-DBBB-48E1-93FD-6E23FEBC5DD9}"/>
              </a:ext>
            </a:extLst>
          </p:cNvPr>
          <p:cNvSpPr txBox="1"/>
          <p:nvPr/>
        </p:nvSpPr>
        <p:spPr>
          <a:xfrm>
            <a:off x="1403350" y="1484313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+mj-lt"/>
                <a:ea typeface="ＭＳ Ｐゴシック" charset="-128"/>
              </a:rPr>
              <a:t>LIBRARY</a:t>
            </a:r>
            <a:endParaRPr lang="en-CA" sz="1400" b="1" dirty="0">
              <a:latin typeface="+mj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743B-355F-4DEC-AEF2-43D334CE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International Bibliography of Theatre and Dance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9C38D2-1EC8-43AD-B782-F796B8858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43" y="1700808"/>
            <a:ext cx="7496175" cy="211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2E8F9-0858-4F46-8F66-7A85D9A2A7FB}"/>
              </a:ext>
            </a:extLst>
          </p:cNvPr>
          <p:cNvSpPr txBox="1"/>
          <p:nvPr/>
        </p:nvSpPr>
        <p:spPr>
          <a:xfrm>
            <a:off x="1763688" y="450912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only 13 records.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24D5-5A81-492B-9542-E1920981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International Bibliography of Theatre and Dance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B03647-7A66-417F-B767-87680040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16832"/>
            <a:ext cx="75533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20B00-98E6-4237-903A-43DB46ABEF1F}"/>
              </a:ext>
            </a:extLst>
          </p:cNvPr>
          <p:cNvSpPr txBox="1"/>
          <p:nvPr/>
        </p:nvSpPr>
        <p:spPr>
          <a:xfrm>
            <a:off x="971600" y="443711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Tanguay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the so-called “Queen of Vaudeville”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 performed in North America, including Quebec.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only 2 articles.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6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B776-5306-4FC3-81E1-1603A738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Entertainment Industry Magazine Archive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E43D1-F94D-44BC-85A1-CC76468B1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33264"/>
            <a:ext cx="8510224" cy="2039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1B342-C208-4419-8CD6-D84513606D8C}"/>
              </a:ext>
            </a:extLst>
          </p:cNvPr>
          <p:cNvSpPr txBox="1"/>
          <p:nvPr/>
        </p:nvSpPr>
        <p:spPr>
          <a:xfrm>
            <a:off x="1043608" y="393305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542 records.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the facets on the left side to refine the search: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Publication Date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Enter a date range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1895-1945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Reduces results to 244 articles, all of which are full-text primary sources.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Optional: SORT: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Oldest First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9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AB45-9700-4A48-8F3F-FF11AE10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Sample records retrieved in Entertainment Industry Magazine Archive (Oldest First)</a:t>
            </a:r>
            <a:endParaRPr lang="en-C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C4A184-E685-41C7-9F03-F6F779BDB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712" y="1484784"/>
            <a:ext cx="5413919" cy="4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F7A9-70D6-494F-8D53-852912EB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Entertainment Industry Magazine Archive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D10140-7ADF-4F1A-A7A4-01D23DB00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3673"/>
            <a:ext cx="8719518" cy="140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E81D9-1835-4498-990A-5FC600C29BC6}"/>
              </a:ext>
            </a:extLst>
          </p:cNvPr>
          <p:cNvSpPr txBox="1"/>
          <p:nvPr/>
        </p:nvSpPr>
        <p:spPr>
          <a:xfrm>
            <a:off x="1151620" y="3933056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250 articles, of which 246 were published between 1905 and 1942.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database retrieved the most records for this topic.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Searching a few databases is part of the library research process.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7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0034-2104-44C1-AA91-4C2A0BAF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Sample records retrieved in  Entertainment Industry Magazine Archive</a:t>
            </a:r>
            <a:endParaRPr lang="en-CA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4F995F-25B3-4A98-814E-A2320EDEE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340768"/>
            <a:ext cx="4058545" cy="54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E3A2-1088-4E1E-A5CC-7E432F4B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Theatre in Video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5FC74-145B-4DB4-B66E-57247DC23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76" y="1124744"/>
            <a:ext cx="8357380" cy="4115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8940C-356B-4808-A8A7-BE092AD72012}"/>
              </a:ext>
            </a:extLst>
          </p:cNvPr>
          <p:cNvSpPr txBox="1"/>
          <p:nvPr/>
        </p:nvSpPr>
        <p:spPr>
          <a:xfrm>
            <a:off x="2339752" y="561940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26 videos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8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AFFB3A7-B07A-40F1-831C-43381D0A8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Journals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55C9E3A-A8F1-48ED-90A9-E765846A4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6175"/>
            <a:ext cx="7772400" cy="4967288"/>
          </a:xfrm>
        </p:spPr>
        <p:txBody>
          <a:bodyPr/>
          <a:lstStyle/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(Recent issues)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JSTOR (Older issues)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Journals (recent and archive)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Wiley-Blackwell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Sage Journals 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Academic Search Complete (EBSCO)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ProQuest Central</a:t>
            </a:r>
            <a:endParaRPr lang="en-CA" alt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British Periodicals I and II (1681-1939)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American Periodicals (1741-1940)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Periodicals Archive Online (1802-2000)</a:t>
            </a:r>
            <a:endParaRPr lang="en-CA" altLang="en-US" sz="20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journal collections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27923AE-BDD4-4412-8E9C-E33E6396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75"/>
            <a:ext cx="20669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E374F047-5722-4DC3-A851-B926DA51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27375"/>
            <a:ext cx="6651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208D01D3-2417-4749-8ED8-429A236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130550"/>
            <a:ext cx="665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429DA4ED-1FBA-43B5-A932-CDD600B6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292600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>
            <a:extLst>
              <a:ext uri="{FF2B5EF4-FFF2-40B4-BE49-F238E27FC236}">
                <a16:creationId xmlns:a16="http://schemas.microsoft.com/office/drawing/2014/main" id="{74FC848C-0FD2-404D-984D-D184685AF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086350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">
            <a:extLst>
              <a:ext uri="{FF2B5EF4-FFF2-40B4-BE49-F238E27FC236}">
                <a16:creationId xmlns:a16="http://schemas.microsoft.com/office/drawing/2014/main" id="{65192C82-0FB3-42BF-A6C2-59DF48233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5651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>
              <a:latin typeface="Times" panose="02020603050405020304" pitchFamily="18" charset="0"/>
            </a:endParaRPr>
          </a:p>
        </p:txBody>
      </p:sp>
      <p:pic>
        <p:nvPicPr>
          <p:cNvPr id="11274" name="Picture 1">
            <a:extLst>
              <a:ext uri="{FF2B5EF4-FFF2-40B4-BE49-F238E27FC236}">
                <a16:creationId xmlns:a16="http://schemas.microsoft.com/office/drawing/2014/main" id="{C44A6D33-3D8D-4596-9294-FB4E66F9A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365375"/>
            <a:ext cx="2381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21967"/>
      </p:ext>
    </p:extLst>
  </p:cSld>
  <p:clrMapOvr>
    <a:masterClrMapping/>
  </p:clrMapOvr>
  <p:transition spd="slow" advTm="6270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D11AD1A-431C-4FCB-8E55-789D287A6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Books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3631ABD-A036-4A3A-8C27-1EC15024A8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2" y="1052513"/>
            <a:ext cx="8278688" cy="5112791"/>
          </a:xfrm>
        </p:spPr>
        <p:txBody>
          <a:bodyPr/>
          <a:lstStyle/>
          <a:p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Collections with substantial humanities content</a:t>
            </a: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Early English Books Online (EEBO) – 1473-1700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Eighteenth Century Collections Online (ECCO)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Canadiana (until c. 1925)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Scholarship Online (recent and ongoing)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 e-books (Package:1995-2007, with individual book additions)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E-books (university presses)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Springer E-book Collection, includes Palgrave Macmillan (2010-)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ACLS Humanities E-book</a:t>
            </a:r>
            <a:endParaRPr lang="en-CA" altLang="en-US" sz="16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Canada Commons</a:t>
            </a: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Ebook Central (ProQuest)</a:t>
            </a:r>
          </a:p>
          <a:p>
            <a:pPr lvl="1"/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EBSCO E-books</a:t>
            </a:r>
            <a:endParaRPr lang="en-CA" altLang="en-US" sz="160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16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books </a:t>
            </a: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D22F3DE6-892D-405C-A10E-13EB6E5F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41" y="4577202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AE829-CEED-4B43-9ED4-DB0EF09FC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442" y="3977347"/>
            <a:ext cx="3238500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DFB08-B5E6-4BDA-A84C-6D3D4044F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27" y="4776237"/>
            <a:ext cx="149542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1FC3D-3251-4FAC-B647-90A0448AC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5586412"/>
            <a:ext cx="1571625" cy="43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C31C2-EECC-4007-A88A-6BE1FAE7A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401" y="5480096"/>
            <a:ext cx="2820055" cy="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300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Search Operators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23332" y="1524000"/>
            <a:ext cx="8369148" cy="4536504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		</a:t>
            </a:r>
            <a:r>
              <a:rPr lang="en-US" altLang="en-US" sz="20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Vaudeville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Montreal</a:t>
            </a: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		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vaudeville 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burlesque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		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performance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dance</a:t>
            </a:r>
          </a:p>
          <a:p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 ”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phrases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“Eva </a:t>
            </a:r>
            <a:r>
              <a:rPr lang="en-US" altLang="en-US" sz="20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Tanguay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"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truncation		</a:t>
            </a:r>
            <a:r>
              <a:rPr lang="en-US" altLang="en-US" sz="20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feminis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Nesting ()			(Montreal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Quebec)						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(vaudeville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burlesque)</a:t>
            </a:r>
          </a:p>
          <a:p>
            <a:pPr marL="0" indent="0"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multiple search boxes are also a form of nesting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Databases do not require the operators to be in uppercase.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EXCEPTION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UPPERCASE operators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MUST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be used in Sofia</a:t>
            </a:r>
          </a:p>
        </p:txBody>
      </p:sp>
    </p:spTree>
    <p:extLst>
      <p:ext uri="{BB962C8B-B14F-4D97-AF65-F5344CB8AC3E}">
        <p14:creationId xmlns:p14="http://schemas.microsoft.com/office/powerpoint/2010/main" val="38990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5AB6AD9-97A7-41A0-8ABC-0348496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400">
                <a:latin typeface="Arial Bold" panose="020B0704020202020204" pitchFamily="34" charset="0"/>
                <a:ea typeface="ＭＳ Ｐゴシック" panose="020B0600070205080204" pitchFamily="34" charset="-128"/>
              </a:rPr>
              <a:t>Workshop 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6B25E89-A032-41E0-8703-34CE358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424862" cy="5329237"/>
          </a:xfrm>
        </p:spPr>
        <p:txBody>
          <a:bodyPr/>
          <a:lstStyle/>
          <a:p>
            <a:r>
              <a:rPr lang="en-CA" altLang="en-US" sz="2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Library research process</a:t>
            </a:r>
          </a:p>
          <a:p>
            <a:r>
              <a:rPr lang="en-CA" altLang="en-US" sz="2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Searching Sofia for books and articles</a:t>
            </a:r>
            <a:endParaRPr lang="en-CA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Finding articles in databases:</a:t>
            </a:r>
          </a:p>
          <a:p>
            <a:pPr lvl="1"/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America: History &amp; Life</a:t>
            </a:r>
          </a:p>
          <a:p>
            <a:pPr lvl="1"/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Performing Arts Periodical Database</a:t>
            </a:r>
          </a:p>
          <a:p>
            <a:pPr lvl="1"/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International Bibliography of Theatre and Dance</a:t>
            </a:r>
          </a:p>
          <a:p>
            <a:pPr lvl="1"/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Entertainment Industry Magazine Archive</a:t>
            </a:r>
          </a:p>
          <a:p>
            <a:r>
              <a:rPr lang="en-US" altLang="en-US" sz="26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Finding Videos</a:t>
            </a:r>
          </a:p>
          <a:p>
            <a:pPr lvl="1"/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Theatre in Video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DCAD9E-4CC0-4EEE-B272-1AC8E4231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Subject Searching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DD08633-BC4A-47DA-B5D9-4EB479295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895850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searching is more accurate &amp; specific</a:t>
            </a:r>
            <a:endParaRPr lang="en-CA" altLang="en-US" sz="2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Thesaurus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List of terms used in a database</a:t>
            </a: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Headings in Sofia for books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Created by the Library of Congress</a:t>
            </a:r>
          </a:p>
          <a:p>
            <a:r>
              <a:rPr lang="en-CA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Subjects include: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People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Events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Places</a:t>
            </a:r>
          </a:p>
          <a:p>
            <a:pPr lvl="1"/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Topical subject headings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6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CAE180-C1C8-4556-8DA4-7EB3A44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To Find the Full Text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C7C7EB4-1FF5-4621-98A0-DE572621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7920880" cy="5400600"/>
          </a:xfrm>
        </p:spPr>
        <p:txBody>
          <a:bodyPr/>
          <a:lstStyle/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 the                         to go to the journal site</a:t>
            </a:r>
          </a:p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Use the                                    to go directly to PDF</a:t>
            </a:r>
            <a:endParaRPr lang="en-CA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3.  Search Sofia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journal</a:t>
            </a:r>
          </a:p>
          <a:p>
            <a:pPr lvl="1">
              <a:spcBef>
                <a:spcPts val="45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article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4.   Article/Chapter Scan &amp; Deliver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Sofia, click on the title of the book to see the Access Options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 for: </a:t>
            </a:r>
          </a:p>
          <a:p>
            <a:pPr lvl="1" eaLnBrk="1" hangingPunct="1"/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Compliance with Canadian Copyright Act</a:t>
            </a:r>
          </a:p>
          <a:p>
            <a:pPr marL="0" indent="0" eaLnBrk="1" hangingPunct="1">
              <a:buNone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5.  Request an Interlibrary Loan (COLOMBO)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      in Sofia </a:t>
            </a:r>
          </a:p>
          <a:p>
            <a:pPr lvl="2">
              <a:spcBef>
                <a:spcPts val="450"/>
              </a:spcBef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option appears only if we change the search to other QC libraries or libraries worldwide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1 to 2 weeks for delivery of printed books</a:t>
            </a:r>
          </a:p>
          <a:p>
            <a:pPr lvl="1">
              <a:spcBef>
                <a:spcPts val="324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2 to 4 days for delivery of articles and chapters by email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899EBCD-BBFB-4BE4-84E8-14923F28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86" y="1414448"/>
            <a:ext cx="1350150" cy="2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9E28D61F-3500-4F7E-9B15-408CE456D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58" y="4772853"/>
            <a:ext cx="2033890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747" y="1689616"/>
            <a:ext cx="2382253" cy="344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D185D-BED2-466F-8FCA-A95B75436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803" y="3798568"/>
            <a:ext cx="1867222" cy="2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Help is Available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087437"/>
            <a:ext cx="7772400" cy="5770563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Library website: help &amp; how-to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History Subject Guide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Chicago Manual of Style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(online)</a:t>
            </a: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Chicago Citation Style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6"/>
              </a:rPr>
              <a:t>Ask Us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E-mail form</a:t>
            </a: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Chat with our staff</a:t>
            </a:r>
          </a:p>
          <a:p>
            <a:pPr lvl="1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Us Desks</a:t>
            </a:r>
          </a:p>
          <a:p>
            <a:pPr lvl="2">
              <a:spcBef>
                <a:spcPts val="600"/>
              </a:spcBef>
            </a:pP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Entrance to Webster Library</a:t>
            </a:r>
          </a:p>
          <a:p>
            <a:pPr>
              <a:spcBef>
                <a:spcPts val="600"/>
              </a:spcBef>
            </a:pP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Vince: 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Office hours: by appointment on ZOOM or in person</a:t>
            </a:r>
          </a:p>
          <a:p>
            <a:pPr lvl="1"/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questions can be answered by email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324767"/>
      </p:ext>
    </p:extLst>
  </p:cSld>
  <p:clrMapOvr>
    <a:masterClrMapping/>
  </p:clrMapOvr>
  <p:transition spd="slow" advTm="4928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E484-839B-40E1-9925-C5F9A145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Research Process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C784-4EDF-444E-AA6F-10954840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34672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Select appropriate resource(s) in which to conduct your search for your topic (Sofia and Databases)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Apply a relevant search strategy, using the facets on the left side to refine the search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Analyze results (too many, too few, off topic, just right)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Revise search strategy, if necessary, or change database(s), or search in multiple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Re-analyze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Access documents</a:t>
            </a:r>
          </a:p>
        </p:txBody>
      </p:sp>
    </p:spTree>
    <p:extLst>
      <p:ext uri="{BB962C8B-B14F-4D97-AF65-F5344CB8AC3E}">
        <p14:creationId xmlns:p14="http://schemas.microsoft.com/office/powerpoint/2010/main" val="277045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9183393-A306-4F29-BEC3-12FA5438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Books and articles in Sofia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84CD340-423F-4BFE-A186-ADCC13D0D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8064896" cy="5616624"/>
          </a:xfrm>
        </p:spPr>
        <p:txBody>
          <a:bodyPr/>
          <a:lstStyle/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Sofia Discovery Tool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is used in all Quebec University Libraries</a:t>
            </a: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Can be a starting point for library research</a:t>
            </a: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Ability to search local library (default), QC libraries, and libraries worldwide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Catalogue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electronic and physical books, videos etc available at Concordia Library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Discovery service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full-text articles to which Concordia has access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Interlibrary Loan 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Article/Chapter Scan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built in</a:t>
            </a: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Does </a:t>
            </a:r>
            <a:r>
              <a:rPr lang="en-CA" altLang="en-US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replace databases</a:t>
            </a:r>
          </a:p>
          <a:p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Introductory Video</a:t>
            </a:r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endParaRPr lang="en-CA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Searching Sofia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60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3BF0-85DC-4A27-BF97-DCF6B4F0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Sofia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BAAC0-248A-4E88-B17A-659CABC6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80" y="1124744"/>
            <a:ext cx="7254346" cy="3302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51746-8AB6-4539-A112-0F22A54C7979}"/>
              </a:ext>
            </a:extLst>
          </p:cNvPr>
          <p:cNvSpPr txBox="1"/>
          <p:nvPr/>
        </p:nvSpPr>
        <p:spPr>
          <a:xfrm>
            <a:off x="2555776" y="3693226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 the facets on the left side to refine the search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Select Article or Book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(optional limits):</a:t>
            </a: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Publication Year: Last X years or Year Range</a:t>
            </a: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Language: English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Articles (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recommended limits):</a:t>
            </a: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Content Type: peer-reviewed</a:t>
            </a:r>
          </a:p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Optional limits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Publication Year: Last X years or Year Range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Language: English</a:t>
            </a:r>
          </a:p>
          <a:p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Analyze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974DE-DBDE-4623-ABA9-475AEA0F06C4}"/>
              </a:ext>
            </a:extLst>
          </p:cNvPr>
          <p:cNvSpPr txBox="1"/>
          <p:nvPr/>
        </p:nvSpPr>
        <p:spPr>
          <a:xfrm>
            <a:off x="899592" y="42210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79 records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0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AB2653B-56BE-4C9B-9C38-FD59C880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latin typeface="Arial Bold" panose="020B0704020202020204" pitchFamily="34" charset="0"/>
                <a:ea typeface="ＭＳ Ｐゴシック" panose="020B0600070205080204" pitchFamily="34" charset="-128"/>
              </a:rPr>
              <a:t>Article Databases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6AC4F3F-B81E-42B0-A100-0846F7C4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68760"/>
            <a:ext cx="7921625" cy="5327526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America: History &amp; Life</a:t>
            </a:r>
            <a:endParaRPr lang="en-CA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1964-onward</a:t>
            </a: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Covers only Canadian and USA history</a:t>
            </a: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Combined searched with </a:t>
            </a:r>
            <a:r>
              <a:rPr lang="en-CA" altLang="en-US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Historical Abstracts</a:t>
            </a:r>
          </a:p>
          <a:p>
            <a:pPr lvl="1">
              <a:spcBef>
                <a:spcPct val="0"/>
              </a:spcBef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Historical Abstracts</a:t>
            </a: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 </a:t>
            </a:r>
            <a:endParaRPr lang="en-CA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1955-onward</a:t>
            </a: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Covers world history, excluding Canada and USA</a:t>
            </a: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Combined searched with </a:t>
            </a:r>
            <a:r>
              <a:rPr lang="en-CA" altLang="en-US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America: History &amp; Life</a:t>
            </a:r>
          </a:p>
          <a:p>
            <a:pPr lvl="1">
              <a:spcBef>
                <a:spcPct val="0"/>
              </a:spcBef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Performing Arts Periodicals Database</a:t>
            </a:r>
            <a:endParaRPr lang="en-CA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Covers theatre, dance, music, cinema</a:t>
            </a:r>
          </a:p>
          <a:p>
            <a:pPr lvl="2">
              <a:spcBef>
                <a:spcPct val="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International in scope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6"/>
              </a:rPr>
              <a:t>International Bibliography of Theatre and Dance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Covers all aspects of theatre and performance in 126 countries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1936 onward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hlinkClick r:id="rId7"/>
              </a:rPr>
              <a:t>Entertainment Industry Magazine Archive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50 magazines: Variety, Billboard, Boxoffice, Stage (London)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1880-2000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Primary sources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CA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</a:pPr>
            <a:endParaRPr lang="en-CA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CA" altLang="en-US" sz="22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6959-D1F7-4524-A88D-8BE910A9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Theatre in Video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831A-322F-4622-B552-76593D41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916760"/>
          </a:xfrm>
        </p:spPr>
        <p:txBody>
          <a:bodyPr/>
          <a:lstStyle/>
          <a:p>
            <a:r>
              <a:rPr lang="en-US" dirty="0">
                <a:hlinkClick r:id="rId2"/>
              </a:rPr>
              <a:t>Theatre in Video</a:t>
            </a:r>
            <a:endParaRPr lang="en-US" dirty="0"/>
          </a:p>
          <a:p>
            <a:pPr lvl="1"/>
            <a:r>
              <a:rPr lang="en-CA" dirty="0"/>
              <a:t>One of several video databases produced by Alexander Street Press, a subsidiary of ProQuest</a:t>
            </a:r>
          </a:p>
          <a:p>
            <a:pPr lvl="1"/>
            <a:r>
              <a:rPr lang="en-CA" dirty="0"/>
              <a:t>More than 700 videos</a:t>
            </a:r>
          </a:p>
          <a:p>
            <a:pPr lvl="1"/>
            <a:r>
              <a:rPr lang="en-CA" dirty="0"/>
              <a:t>Includes all 38 of Shakespeare’s plays produced by BBC Worldwide</a:t>
            </a:r>
          </a:p>
          <a:p>
            <a:pPr lvl="1"/>
            <a:r>
              <a:rPr lang="en-CA" dirty="0"/>
              <a:t>Two types: performances and documentaries</a:t>
            </a:r>
          </a:p>
          <a:p>
            <a:pPr lvl="1"/>
            <a:r>
              <a:rPr lang="en-CA" dirty="0"/>
              <a:t>Performances: films and recorded stage performances</a:t>
            </a:r>
          </a:p>
          <a:p>
            <a:pPr lvl="1"/>
            <a:r>
              <a:rPr lang="en-CA" dirty="0"/>
              <a:t>Ability to view videos and transcripts side by side</a:t>
            </a:r>
          </a:p>
          <a:p>
            <a:pPr lvl="2"/>
            <a:r>
              <a:rPr lang="en-CA" dirty="0"/>
              <a:t>Transcript highlighted for current dialogue and moves along at pace of dialogue</a:t>
            </a:r>
          </a:p>
        </p:txBody>
      </p:sp>
    </p:spTree>
    <p:extLst>
      <p:ext uri="{BB962C8B-B14F-4D97-AF65-F5344CB8AC3E}">
        <p14:creationId xmlns:p14="http://schemas.microsoft.com/office/powerpoint/2010/main" val="108601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7A61-DBDB-4D86-A29D-1E6916C9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America: History &amp; Life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D41908-3091-438C-BEAC-741C17C09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7996"/>
            <a:ext cx="7362825" cy="204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5872C-740C-4B66-A2AB-09126157D08B}"/>
              </a:ext>
            </a:extLst>
          </p:cNvPr>
          <p:cNvSpPr txBox="1"/>
          <p:nvPr/>
        </p:nvSpPr>
        <p:spPr>
          <a:xfrm>
            <a:off x="1539393" y="386019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only 8 records.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This indicates that other databases must be used.</a:t>
            </a:r>
          </a:p>
        </p:txBody>
      </p:sp>
    </p:spTree>
    <p:extLst>
      <p:ext uri="{BB962C8B-B14F-4D97-AF65-F5344CB8AC3E}">
        <p14:creationId xmlns:p14="http://schemas.microsoft.com/office/powerpoint/2010/main" val="279434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DD88-DBBB-45AA-83EB-416716F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Performing Arts Periodicals Database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1F2CAF-1DC6-405A-9279-EF848C03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09" y="1700808"/>
            <a:ext cx="8251782" cy="2131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ACBDC-1999-4063-8777-CAF4E9240736}"/>
              </a:ext>
            </a:extLst>
          </p:cNvPr>
          <p:cNvSpPr txBox="1"/>
          <p:nvPr/>
        </p:nvSpPr>
        <p:spPr>
          <a:xfrm>
            <a:off x="1835696" y="4221088"/>
            <a:ext cx="47147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search retrieves only 14 records,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 of which are scholarly journals.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This indicates that other databases must be used.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5854"/>
      </p:ext>
    </p:extLst>
  </p:cSld>
  <p:clrMapOvr>
    <a:masterClrMapping/>
  </p:clrMapOvr>
</p:sld>
</file>

<file path=ppt/theme/theme1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Concordia-Powerpoint-2010-Template-B.potx</Template>
  <TotalTime>43558</TotalTime>
  <Words>1153</Words>
  <Application>Microsoft Office PowerPoint</Application>
  <PresentationFormat>On-screen Show (4:3)</PresentationFormat>
  <Paragraphs>202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GillSans Bold</vt:lpstr>
      <vt:lpstr>Arial</vt:lpstr>
      <vt:lpstr>Arial Bold</vt:lpstr>
      <vt:lpstr>Times</vt:lpstr>
      <vt:lpstr>Wingdings</vt:lpstr>
      <vt:lpstr>UCS-Concordia-Powerpoint-2011</vt:lpstr>
      <vt:lpstr>HIST 498:  Montreal Performing Arts  Archives &amp; Histories</vt:lpstr>
      <vt:lpstr>Workshop Outline</vt:lpstr>
      <vt:lpstr>Library Research Process</vt:lpstr>
      <vt:lpstr>Books and articles in Sofia</vt:lpstr>
      <vt:lpstr>Searching Sofia</vt:lpstr>
      <vt:lpstr>Article Databases</vt:lpstr>
      <vt:lpstr>Theatre in Video</vt:lpstr>
      <vt:lpstr>Searching America: History &amp; Life</vt:lpstr>
      <vt:lpstr>Searching Performing Arts Periodicals Database</vt:lpstr>
      <vt:lpstr>Searching International Bibliography of Theatre and Dance</vt:lpstr>
      <vt:lpstr>Searching International Bibliography of Theatre and Dance</vt:lpstr>
      <vt:lpstr>Searching Entertainment Industry Magazine Archive</vt:lpstr>
      <vt:lpstr>Sample records retrieved in Entertainment Industry Magazine Archive (Oldest First)</vt:lpstr>
      <vt:lpstr>Searching Entertainment Industry Magazine Archive</vt:lpstr>
      <vt:lpstr>Sample records retrieved in  Entertainment Industry Magazine Archive</vt:lpstr>
      <vt:lpstr>Searching Theatre in Video</vt:lpstr>
      <vt:lpstr>Electronic Journals</vt:lpstr>
      <vt:lpstr>Electronic Books</vt:lpstr>
      <vt:lpstr>Search Operators</vt:lpstr>
      <vt:lpstr>Subject Searching</vt:lpstr>
      <vt:lpstr>To Find the Full Text</vt:lpstr>
      <vt:lpstr>Help is Available</vt:lpstr>
      <vt:lpstr>PowerPoint Presentation</vt:lpstr>
    </vt:vector>
  </TitlesOfParts>
  <Company>Marketing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Alleyne</dc:creator>
  <cp:lastModifiedBy>Vince Graziano</cp:lastModifiedBy>
  <cp:revision>274</cp:revision>
  <cp:lastPrinted>2018-09-26T20:16:21Z</cp:lastPrinted>
  <dcterms:created xsi:type="dcterms:W3CDTF">2011-06-22T22:00:22Z</dcterms:created>
  <dcterms:modified xsi:type="dcterms:W3CDTF">2022-11-14T20:12:11Z</dcterms:modified>
</cp:coreProperties>
</file>